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Roboto"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iGWcPw9KmUjEqr4+ZpMAkUAxZVJ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a Chehab"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9F8DF8-67DC-4629-A5F7-2ACD3A6D5D60}">
  <a:tblStyle styleId="{339F8DF8-67DC-4629-A5F7-2ACD3A6D5D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904445F-5D5A-4456-B01B-8CE44DDF16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la, Ratthiphone" userId="495bfc06-53a5-475b-91f5-39d15c1e832f" providerId="ADAL" clId="{5F99DAC8-E10D-4246-92D4-46B13D91B534}"/>
    <pc:docChg chg="custSel delSld">
      <pc:chgData name="Oula, Ratthiphone" userId="495bfc06-53a5-475b-91f5-39d15c1e832f" providerId="ADAL" clId="{5F99DAC8-E10D-4246-92D4-46B13D91B534}" dt="2022-01-20T08:07:22.271" v="1" actId="2696"/>
      <pc:docMkLst>
        <pc:docMk/>
      </pc:docMkLst>
      <pc:sldChg chg="delCm">
        <pc:chgData name="Oula, Ratthiphone" userId="495bfc06-53a5-475b-91f5-39d15c1e832f" providerId="ADAL" clId="{5F99DAC8-E10D-4246-92D4-46B13D91B534}" dt="2022-01-20T07:31:10.070" v="0" actId="1592"/>
        <pc:sldMkLst>
          <pc:docMk/>
          <pc:sldMk cId="0" sldId="284"/>
        </pc:sldMkLst>
      </pc:sldChg>
      <pc:sldChg chg="del">
        <pc:chgData name="Oula, Ratthiphone" userId="495bfc06-53a5-475b-91f5-39d15c1e832f" providerId="ADAL" clId="{5F99DAC8-E10D-4246-92D4-46B13D91B534}" dt="2022-01-20T08:07:22.271" v="1" actId="2696"/>
        <pc:sldMkLst>
          <pc:docMk/>
          <pc:sldMk cId="0" sldId="28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10-14T01:53:40.171" idx="2">
    <p:pos x="396" y="980"/>
    <p:text>The SECA tape and the other measuring tape do not have openings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Q4_iXj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Audience: University students, Central hospital (doctors, nurses…), TOT</a:t>
            </a:r>
            <a:endParaRPr/>
          </a:p>
          <a:p>
            <a:pPr marL="0" lvl="0" indent="0" algn="l" rtl="0">
              <a:lnSpc>
                <a:spcPct val="100000"/>
              </a:lnSpc>
              <a:spcBef>
                <a:spcPts val="0"/>
              </a:spcBef>
              <a:spcAft>
                <a:spcPts val="0"/>
              </a:spcAft>
              <a:buSzPts val="1400"/>
              <a:buNone/>
            </a:pPr>
            <a:r>
              <a:rPr lang="en-US"/>
              <a:t>Will complete the basic training first </a:t>
            </a: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270c97671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270c97671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f270c97671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fc88e3aca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efc88e3aca_1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fc88e3aca_1_1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fc88e3aca_1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efc88e3aca_1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59c88155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59c8815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750"/>
              </a:spcBef>
              <a:spcAft>
                <a:spcPts val="0"/>
              </a:spcAft>
              <a:buClr>
                <a:schemeClr val="dk1"/>
              </a:buClr>
              <a:buSzPts val="1100"/>
              <a:buFont typeface="Arial"/>
              <a:buNone/>
            </a:pPr>
            <a:r>
              <a:rPr lang="en-US" sz="1000">
                <a:solidFill>
                  <a:srgbClr val="202124"/>
                </a:solidFill>
                <a:highlight>
                  <a:schemeClr val="lt1"/>
                </a:highlight>
              </a:rPr>
              <a:t>It is important to stand with feet flat and the back straight, as slouching or raising up at all on the ball of the foot can also create an inaccurate measurement</a:t>
            </a:r>
            <a:endParaRPr sz="100"/>
          </a:p>
        </p:txBody>
      </p:sp>
      <p:sp>
        <p:nvSpPr>
          <p:cNvPr id="211" name="Google Shape;211;gf59c88155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270c97671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270c97671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f270c97671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270c97671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270c97671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f270c97671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fc88e3aca_1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efc88e3aca_1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17</a:t>
            </a:fld>
            <a:endParaRPr sz="1400" b="0" i="0" u="none" strike="noStrike" cap="none">
              <a:solidFill>
                <a:schemeClr val="dk1"/>
              </a:solidFill>
              <a:latin typeface="Arial"/>
              <a:ea typeface="Arial"/>
              <a:cs typeface="Arial"/>
              <a:sym typeface="Arial"/>
            </a:endParaRPr>
          </a:p>
        </p:txBody>
      </p:sp>
      <p:sp>
        <p:nvSpPr>
          <p:cNvPr id="248" name="Google Shape;248;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t>Show Stadiometer and related forms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sp>
        <p:nvSpPr>
          <p:cNvPr id="258" name="Google Shape;258;p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19</a:t>
            </a:fld>
            <a:endParaRPr sz="1400" b="0" i="0" u="none" strike="noStrike" cap="none">
              <a:solidFill>
                <a:schemeClr val="dk1"/>
              </a:solidFill>
              <a:latin typeface="Arial"/>
              <a:ea typeface="Arial"/>
              <a:cs typeface="Arial"/>
              <a:sym typeface="Arial"/>
            </a:endParaRPr>
          </a:p>
        </p:txBody>
      </p:sp>
      <p:sp>
        <p:nvSpPr>
          <p:cNvPr id="267" name="Google Shape;267;p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2fe4c1709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community</a:t>
            </a:r>
            <a:endParaRPr/>
          </a:p>
        </p:txBody>
      </p:sp>
      <p:sp>
        <p:nvSpPr>
          <p:cNvPr id="118" name="Google Shape;118;gf2fe4c1709_1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20</a:t>
            </a:fld>
            <a:endParaRPr sz="1400" b="0" i="0" u="none" strike="noStrike" cap="none">
              <a:solidFill>
                <a:schemeClr val="dk1"/>
              </a:solidFill>
              <a:latin typeface="Arial"/>
              <a:ea typeface="Arial"/>
              <a:cs typeface="Arial"/>
              <a:sym typeface="Arial"/>
            </a:endParaRPr>
          </a:p>
        </p:txBody>
      </p:sp>
      <p:sp>
        <p:nvSpPr>
          <p:cNvPr id="277" name="Google Shape;277;p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289" name="Google Shape;289;p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t>Show Stadiometer and related forms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22</a:t>
            </a:fld>
            <a:endParaRPr sz="1400" b="0" i="0" u="none" strike="noStrike" cap="none">
              <a:solidFill>
                <a:schemeClr val="dk1"/>
              </a:solidFill>
              <a:latin typeface="Arial"/>
              <a:ea typeface="Arial"/>
              <a:cs typeface="Arial"/>
              <a:sym typeface="Arial"/>
            </a:endParaRPr>
          </a:p>
        </p:txBody>
      </p:sp>
      <p:sp>
        <p:nvSpPr>
          <p:cNvPr id="300" name="Google Shape;300;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23</a:t>
            </a:fld>
            <a:endParaRPr sz="1400" b="0" i="0" u="none" strike="noStrike" cap="none">
              <a:solidFill>
                <a:schemeClr val="dk1"/>
              </a:solidFill>
              <a:latin typeface="Arial"/>
              <a:ea typeface="Arial"/>
              <a:cs typeface="Arial"/>
              <a:sym typeface="Arial"/>
            </a:endParaRPr>
          </a:p>
        </p:txBody>
      </p:sp>
      <p:sp>
        <p:nvSpPr>
          <p:cNvPr id="309" name="Google Shape;309;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24</a:t>
            </a:fld>
            <a:endParaRPr sz="1400" b="0" i="0" u="none" strike="noStrike" cap="none">
              <a:solidFill>
                <a:schemeClr val="dk1"/>
              </a:solidFill>
              <a:latin typeface="Arial"/>
              <a:ea typeface="Arial"/>
              <a:cs typeface="Arial"/>
              <a:sym typeface="Arial"/>
            </a:endParaRPr>
          </a:p>
        </p:txBody>
      </p:sp>
      <p:sp>
        <p:nvSpPr>
          <p:cNvPr id="320" name="Google Shape;320;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f59c881619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329" name="Google Shape;329;gf59c881619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gf59c881619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t>Show Stadiometer and related forms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270c97671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270c97671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f270c97671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edd8bdef0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edd8bdef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edd8bdef0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270c97671_0_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f270c97671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f270c97671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fb7b7ab31d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fb7b7ab31d_0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b7b7ab31d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fb7b7ab31d_0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59c881619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f59c881619_1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f4ee27b324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f4ee27b32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gf4ee27b32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f4ee27b324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f4ee27b324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35</a:t>
            </a:fld>
            <a:endParaRPr sz="1400" b="0" i="0" u="none" strike="noStrike" cap="none">
              <a:solidFill>
                <a:schemeClr val="dk1"/>
              </a:solidFill>
              <a:latin typeface="Arial"/>
              <a:ea typeface="Arial"/>
              <a:cs typeface="Arial"/>
              <a:sym typeface="Arial"/>
            </a:endParaRPr>
          </a:p>
        </p:txBody>
      </p:sp>
      <p:sp>
        <p:nvSpPr>
          <p:cNvPr id="428" name="Google Shape;428;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ece7751ce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ece7751ce9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4ee27b324_0_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f4ee27b324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f4ee27b324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fc88e3ac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efc88e3ac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fc88e3aca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efc88e3aca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b41e86b1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b41e86b1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fb41e86b1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fc88e3ac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efc88e3ac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dd8bdef03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dd8bdef03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edd8bdef03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fc88e3aca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efc88e3aca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fc88e3aca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efc88e3aca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f270c97671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f270c97671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f270c97671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f270c97671_3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f270c97671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gf270c97671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f270c97671_3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f270c97671_3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f270c97671_3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47</a:t>
            </a:fld>
            <a:endParaRPr sz="1400" b="0" i="0" u="none" strike="noStrike" cap="none">
              <a:solidFill>
                <a:schemeClr val="dk1"/>
              </a:solidFill>
              <a:latin typeface="Arial"/>
              <a:ea typeface="Arial"/>
              <a:cs typeface="Arial"/>
              <a:sym typeface="Arial"/>
            </a:endParaRPr>
          </a:p>
        </p:txBody>
      </p:sp>
      <p:sp>
        <p:nvSpPr>
          <p:cNvPr id="537" name="Google Shape;537;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f270c97671_3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f270c97671_3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f270c97671_3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f270c97671_3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f270c97671_3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f270c97671_3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cfae72dcb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cfae72dc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ecfae72dc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7b7ab3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fb7b7ab31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ce7751ce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ece7751ce9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ece7751ce9_0_1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ece7751ce9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ece7751ce9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f520780384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f52078038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f52078038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f520780384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f520780384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f520780384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f520780384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f520780384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en-US" sz="1600">
                <a:latin typeface="Calibri"/>
                <a:ea typeface="Calibri"/>
                <a:cs typeface="Calibri"/>
                <a:sym typeface="Calibri"/>
              </a:rPr>
              <a:t>BMI has been the chosen indicator to measure body size and composition, and to diagnose underweight and overweight. </a:t>
            </a:r>
            <a:endParaRPr sz="1600">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latin typeface="Calibri"/>
                <a:ea typeface="Calibri"/>
                <a:cs typeface="Calibri"/>
                <a:sym typeface="Calibri"/>
              </a:rPr>
              <a:t>Waist circumference, waist–hip ratio and waist– height ratio as being superior to BMI in predicting CVD risk.</a:t>
            </a:r>
            <a:endParaRPr sz="1600" b="1">
              <a:latin typeface="Calibri"/>
              <a:ea typeface="Calibri"/>
              <a:cs typeface="Calibri"/>
              <a:sym typeface="Calibri"/>
            </a:endParaRPr>
          </a:p>
        </p:txBody>
      </p:sp>
      <p:sp>
        <p:nvSpPr>
          <p:cNvPr id="618" name="Google Shape;618;gf520780384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Arial"/>
                <a:ea typeface="Arial"/>
                <a:cs typeface="Arial"/>
                <a:sym typeface="Arial"/>
              </a:rPr>
              <a:t>56</a:t>
            </a:fld>
            <a:endParaRPr sz="1400" b="0" i="0" u="none" strike="noStrike" cap="none">
              <a:solidFill>
                <a:schemeClr val="dk1"/>
              </a:solidFill>
              <a:latin typeface="Arial"/>
              <a:ea typeface="Arial"/>
              <a:cs typeface="Arial"/>
              <a:sym typeface="Arial"/>
            </a:endParaRPr>
          </a:p>
        </p:txBody>
      </p:sp>
      <p:sp>
        <p:nvSpPr>
          <p:cNvPr id="627" name="Google Shape;627;p82:notes"/>
          <p:cNvSpPr>
            <a:spLocks noGrp="1" noRot="1" noChangeAspect="1"/>
          </p:cNvSpPr>
          <p:nvPr>
            <p:ph type="sldImg" idx="2"/>
          </p:nvPr>
        </p:nvSpPr>
        <p:spPr>
          <a:xfrm>
            <a:off x="1119188"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82:notes"/>
          <p:cNvSpPr txBox="1">
            <a:spLocks noGrp="1"/>
          </p:cNvSpPr>
          <p:nvPr>
            <p:ph type="body" idx="1"/>
          </p:nvPr>
        </p:nvSpPr>
        <p:spPr>
          <a:xfrm>
            <a:off x="917575" y="4416425"/>
            <a:ext cx="5049838" cy="4183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59c881619_1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59c881619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f59c881619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ece7751ce9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gece7751ce9_0_1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cfae72dcb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cfae72dcb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ecfae72dcb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ece7751ce9_0_2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ece7751ce9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ece7751ce9_0_2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246b41ec5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246b41ec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f246b41ec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fc88e3ac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efc88e3ac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f2fe4c1709_1_94"/>
          <p:cNvSpPr txBox="1">
            <a:spLocks noGrp="1"/>
          </p:cNvSpPr>
          <p:nvPr>
            <p:ph type="ctrTitle"/>
          </p:nvPr>
        </p:nvSpPr>
        <p:spPr>
          <a:xfrm>
            <a:off x="1143000" y="435406"/>
            <a:ext cx="6858000" cy="2027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125"/>
              <a:buFont typeface="Georgia"/>
              <a:buNone/>
              <a:defRPr sz="4125" b="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gf2fe4c1709_1_94"/>
          <p:cNvSpPr txBox="1">
            <a:spLocks noGrp="1"/>
          </p:cNvSpPr>
          <p:nvPr>
            <p:ph type="subTitle" idx="1"/>
          </p:nvPr>
        </p:nvSpPr>
        <p:spPr>
          <a:xfrm>
            <a:off x="1143000" y="2554975"/>
            <a:ext cx="6858000" cy="1404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500"/>
              <a:buFont typeface="Arial"/>
              <a:buNone/>
              <a:defRPr sz="1500" b="0">
                <a:solidFill>
                  <a:schemeClr val="lt1"/>
                </a:solidFill>
                <a:latin typeface="Calibri"/>
                <a:ea typeface="Calibri"/>
                <a:cs typeface="Calibri"/>
                <a:sym typeface="Calibri"/>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cxnSp>
        <p:nvCxnSpPr>
          <p:cNvPr id="16" name="Google Shape;16;gf2fe4c1709_1_94"/>
          <p:cNvCxnSpPr/>
          <p:nvPr/>
        </p:nvCxnSpPr>
        <p:spPr>
          <a:xfrm>
            <a:off x="1143000" y="2471268"/>
            <a:ext cx="6858000" cy="0"/>
          </a:xfrm>
          <a:prstGeom prst="straightConnector1">
            <a:avLst/>
          </a:prstGeom>
          <a:noFill/>
          <a:ln w="9525" cap="flat" cmpd="sng">
            <a:solidFill>
              <a:schemeClr val="lt1"/>
            </a:solidFill>
            <a:prstDash val="solid"/>
            <a:miter lim="800000"/>
            <a:headEnd type="none" w="sm" len="sm"/>
            <a:tailEnd type="none" w="sm" len="sm"/>
          </a:ln>
        </p:spPr>
      </p:cxnSp>
      <p:pic>
        <p:nvPicPr>
          <p:cNvPr id="17" name="Google Shape;17;gf2fe4c1709_1_94" descr="Text&#10;&#10;Description automatically generated with medium confidence"/>
          <p:cNvPicPr preferRelativeResize="0"/>
          <p:nvPr/>
        </p:nvPicPr>
        <p:blipFill rotWithShape="1">
          <a:blip r:embed="rId3">
            <a:alphaModFix/>
          </a:blip>
          <a:srcRect/>
          <a:stretch/>
        </p:blipFill>
        <p:spPr>
          <a:xfrm>
            <a:off x="0" y="4836759"/>
            <a:ext cx="9144001" cy="1158132"/>
          </a:xfrm>
          <a:prstGeom prst="rect">
            <a:avLst/>
          </a:prstGeom>
          <a:noFill/>
          <a:ln>
            <a:noFill/>
          </a:ln>
          <a:effectLst>
            <a:outerShdw blurRad="127000" dist="76200" dir="5400000" algn="tl" rotWithShape="0">
              <a:srgbClr val="000000">
                <a:alpha val="40000"/>
              </a:srgbClr>
            </a:outerShdw>
          </a:effectLst>
        </p:spPr>
      </p:pic>
      <p:sp>
        <p:nvSpPr>
          <p:cNvPr id="18" name="Google Shape;18;gf2fe4c1709_1_94"/>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gf2fe4c1709_1_94"/>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Full 1">
  <p:cSld name="Photo Full 1">
    <p:spTree>
      <p:nvGrpSpPr>
        <p:cNvPr id="1" name="Shape 78"/>
        <p:cNvGrpSpPr/>
        <p:nvPr/>
      </p:nvGrpSpPr>
      <p:grpSpPr>
        <a:xfrm>
          <a:off x="0" y="0"/>
          <a:ext cx="0" cy="0"/>
          <a:chOff x="0" y="0"/>
          <a:chExt cx="0" cy="0"/>
        </a:xfrm>
      </p:grpSpPr>
      <p:sp>
        <p:nvSpPr>
          <p:cNvPr id="79" name="Google Shape;79;gf2fe4c1709_1_159"/>
          <p:cNvSpPr>
            <a:spLocks noGrp="1"/>
          </p:cNvSpPr>
          <p:nvPr>
            <p:ph type="pic" idx="2"/>
          </p:nvPr>
        </p:nvSpPr>
        <p:spPr>
          <a:xfrm>
            <a:off x="0" y="0"/>
            <a:ext cx="9144000" cy="6858000"/>
          </a:xfrm>
          <a:prstGeom prst="rect">
            <a:avLst/>
          </a:prstGeom>
          <a:noFill/>
          <a:ln>
            <a:noFill/>
          </a:ln>
        </p:spPr>
      </p:sp>
      <p:sp>
        <p:nvSpPr>
          <p:cNvPr id="80" name="Google Shape;80;gf2fe4c1709_1_159"/>
          <p:cNvSpPr txBox="1">
            <a:spLocks noGrp="1"/>
          </p:cNvSpPr>
          <p:nvPr>
            <p:ph type="body" idx="1"/>
          </p:nvPr>
        </p:nvSpPr>
        <p:spPr>
          <a:xfrm>
            <a:off x="120770" y="6119609"/>
            <a:ext cx="4063200" cy="179400"/>
          </a:xfrm>
          <a:prstGeom prst="rect">
            <a:avLst/>
          </a:prstGeom>
          <a:noFill/>
          <a:ln>
            <a:noFill/>
          </a:ln>
        </p:spPr>
        <p:txBody>
          <a:bodyPr spcFirstLastPara="1" wrap="square" lIns="0" tIns="0" rIns="0" bIns="0" anchor="b" anchorCtr="0">
            <a:normAutofit/>
          </a:bodyPr>
          <a:lstStyle>
            <a:lvl1pPr marL="457200" lvl="0" indent="-228600" algn="l" rtl="0">
              <a:lnSpc>
                <a:spcPct val="90000"/>
              </a:lnSpc>
              <a:spcBef>
                <a:spcPts val="750"/>
              </a:spcBef>
              <a:spcAft>
                <a:spcPts val="0"/>
              </a:spcAft>
              <a:buClr>
                <a:schemeClr val="dk1"/>
              </a:buClr>
              <a:buSzPts val="825"/>
              <a:buFont typeface="Arial"/>
              <a:buNone/>
              <a:defRPr sz="825"/>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1" name="Google Shape;81;gf2fe4c1709_1_159"/>
          <p:cNvSpPr txBox="1">
            <a:spLocks noGrp="1"/>
          </p:cNvSpPr>
          <p:nvPr>
            <p:ph type="body" idx="3"/>
          </p:nvPr>
        </p:nvSpPr>
        <p:spPr>
          <a:xfrm>
            <a:off x="0" y="5108832"/>
            <a:ext cx="4191000" cy="914400"/>
          </a:xfrm>
          <a:prstGeom prst="rect">
            <a:avLst/>
          </a:prstGeom>
          <a:solidFill>
            <a:schemeClr val="lt1"/>
          </a:solidFill>
          <a:ln>
            <a:noFill/>
          </a:ln>
        </p:spPr>
        <p:txBody>
          <a:bodyPr spcFirstLastPara="1" wrap="square" lIns="365750" tIns="45700" rIns="91425" bIns="0" anchor="ctr" anchorCtr="0">
            <a:normAutofit/>
          </a:bodyPr>
          <a:lstStyle>
            <a:lvl1pPr marL="457200" lvl="0" indent="-228600" algn="l" rtl="0">
              <a:lnSpc>
                <a:spcPct val="90000"/>
              </a:lnSpc>
              <a:spcBef>
                <a:spcPts val="750"/>
              </a:spcBef>
              <a:spcAft>
                <a:spcPts val="0"/>
              </a:spcAft>
              <a:buClr>
                <a:schemeClr val="dk2"/>
              </a:buClr>
              <a:buSzPts val="2700"/>
              <a:buNone/>
              <a:defRPr sz="2700" b="0">
                <a:solidFill>
                  <a:schemeClr val="dk2"/>
                </a:solidFill>
                <a:latin typeface="Georgia"/>
                <a:ea typeface="Georgia"/>
                <a:cs typeface="Georgia"/>
                <a:sym typeface="Georgia"/>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grpSp>
        <p:nvGrpSpPr>
          <p:cNvPr id="82" name="Google Shape;82;gf2fe4c1709_1_159"/>
          <p:cNvGrpSpPr/>
          <p:nvPr/>
        </p:nvGrpSpPr>
        <p:grpSpPr>
          <a:xfrm>
            <a:off x="-3931" y="-3176"/>
            <a:ext cx="1487299" cy="1506579"/>
            <a:chOff x="-4013" y="-3176"/>
            <a:chExt cx="1647794" cy="1669154"/>
          </a:xfrm>
        </p:grpSpPr>
        <p:sp>
          <p:nvSpPr>
            <p:cNvPr id="83" name="Google Shape;83;gf2fe4c1709_1_159"/>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gf2fe4c1709_1_159"/>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5"/>
        <p:cNvGrpSpPr/>
        <p:nvPr/>
      </p:nvGrpSpPr>
      <p:grpSpPr>
        <a:xfrm>
          <a:off x="0" y="0"/>
          <a:ext cx="0" cy="0"/>
          <a:chOff x="0" y="0"/>
          <a:chExt cx="0" cy="0"/>
        </a:xfrm>
      </p:grpSpPr>
      <p:sp>
        <p:nvSpPr>
          <p:cNvPr id="86" name="Google Shape;86;gf2fe4c1709_1_166"/>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gf2fe4c1709_1_166"/>
          <p:cNvSpPr txBox="1">
            <a:spLocks noGrp="1"/>
          </p:cNvSpPr>
          <p:nvPr>
            <p:ph type="body" idx="1"/>
          </p:nvPr>
        </p:nvSpPr>
        <p:spPr>
          <a:xfrm>
            <a:off x="628650" y="1488557"/>
            <a:ext cx="7886700" cy="46566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88" name="Google Shape;88;gf2fe4c1709_1_1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gf2fe4c1709_1_1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gf2fe4c1709_1_166"/>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91"/>
        <p:cNvGrpSpPr/>
        <p:nvPr/>
      </p:nvGrpSpPr>
      <p:grpSpPr>
        <a:xfrm>
          <a:off x="0" y="0"/>
          <a:ext cx="0" cy="0"/>
          <a:chOff x="0" y="0"/>
          <a:chExt cx="0" cy="0"/>
        </a:xfrm>
      </p:grpSpPr>
      <p:sp>
        <p:nvSpPr>
          <p:cNvPr id="92" name="Google Shape;92;gf2fe4c1709_1_17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f2fe4c1709_1_172"/>
          <p:cNvSpPr txBox="1">
            <a:spLocks noGrp="1"/>
          </p:cNvSpPr>
          <p:nvPr>
            <p:ph type="body" idx="1"/>
          </p:nvPr>
        </p:nvSpPr>
        <p:spPr>
          <a:xfrm>
            <a:off x="1219200" y="2895600"/>
            <a:ext cx="3314700" cy="30480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94" name="Google Shape;94;gf2fe4c1709_1_172"/>
          <p:cNvSpPr txBox="1">
            <a:spLocks noGrp="1"/>
          </p:cNvSpPr>
          <p:nvPr>
            <p:ph type="body" idx="2"/>
          </p:nvPr>
        </p:nvSpPr>
        <p:spPr>
          <a:xfrm>
            <a:off x="4686300" y="2895600"/>
            <a:ext cx="3314700" cy="30480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95" name="Google Shape;95;gf2fe4c1709_1_1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gf2fe4c1709_1_17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f2fe4c1709_1_172"/>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98"/>
        <p:cNvGrpSpPr/>
        <p:nvPr/>
      </p:nvGrpSpPr>
      <p:grpSpPr>
        <a:xfrm>
          <a:off x="0" y="0"/>
          <a:ext cx="0" cy="0"/>
          <a:chOff x="0" y="0"/>
          <a:chExt cx="0" cy="0"/>
        </a:xfrm>
      </p:grpSpPr>
      <p:sp>
        <p:nvSpPr>
          <p:cNvPr id="99" name="Google Shape;99;gf2fe4c1709_1_1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gf2fe4c1709_1_1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gf2fe4c1709_1_179"/>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02"/>
        <p:cNvGrpSpPr/>
        <p:nvPr/>
      </p:nvGrpSpPr>
      <p:grpSpPr>
        <a:xfrm>
          <a:off x="0" y="0"/>
          <a:ext cx="0" cy="0"/>
          <a:chOff x="0" y="0"/>
          <a:chExt cx="0" cy="0"/>
        </a:xfrm>
      </p:grpSpPr>
      <p:sp>
        <p:nvSpPr>
          <p:cNvPr id="103" name="Google Shape;103;gf2fe4c1709_1_18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f2fe4c1709_1_1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gf2fe4c1709_1_1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f2fe4c1709_1_183"/>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gf2fe4c1709_1_10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gf2fe4c1709_1_101"/>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 name="Google Shape;23;gf2fe4c1709_1_101"/>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dk2"/>
                </a:solidFill>
                <a:latin typeface="Calibri"/>
                <a:ea typeface="Calibri"/>
                <a:cs typeface="Calibri"/>
                <a:sym typeface="Calibri"/>
              </a:defRPr>
            </a:lvl1pPr>
            <a:lvl2pPr marL="0" lvl="1" indent="0" algn="r" rtl="0">
              <a:spcBef>
                <a:spcPts val="0"/>
              </a:spcBef>
              <a:buNone/>
              <a:defRPr sz="1000" b="0" i="0" u="none" strike="noStrike" cap="none">
                <a:solidFill>
                  <a:schemeClr val="dk2"/>
                </a:solidFill>
                <a:latin typeface="Calibri"/>
                <a:ea typeface="Calibri"/>
                <a:cs typeface="Calibri"/>
                <a:sym typeface="Calibri"/>
              </a:defRPr>
            </a:lvl2pPr>
            <a:lvl3pPr marL="0" lvl="2" indent="0" algn="r" rtl="0">
              <a:spcBef>
                <a:spcPts val="0"/>
              </a:spcBef>
              <a:buNone/>
              <a:defRPr sz="1000" b="0" i="0" u="none" strike="noStrike" cap="none">
                <a:solidFill>
                  <a:schemeClr val="dk2"/>
                </a:solidFill>
                <a:latin typeface="Calibri"/>
                <a:ea typeface="Calibri"/>
                <a:cs typeface="Calibri"/>
                <a:sym typeface="Calibri"/>
              </a:defRPr>
            </a:lvl3pPr>
            <a:lvl4pPr marL="0" lvl="3" indent="0" algn="r" rtl="0">
              <a:spcBef>
                <a:spcPts val="0"/>
              </a:spcBef>
              <a:buNone/>
              <a:defRPr sz="1000" b="0" i="0" u="none" strike="noStrike" cap="none">
                <a:solidFill>
                  <a:schemeClr val="dk2"/>
                </a:solidFill>
                <a:latin typeface="Calibri"/>
                <a:ea typeface="Calibri"/>
                <a:cs typeface="Calibri"/>
                <a:sym typeface="Calibri"/>
              </a:defRPr>
            </a:lvl4pPr>
            <a:lvl5pPr marL="0" lvl="4" indent="0" algn="r" rtl="0">
              <a:spcBef>
                <a:spcPts val="0"/>
              </a:spcBef>
              <a:buNone/>
              <a:defRPr sz="1000" b="0" i="0" u="none" strike="noStrike" cap="none">
                <a:solidFill>
                  <a:schemeClr val="dk2"/>
                </a:solidFill>
                <a:latin typeface="Calibri"/>
                <a:ea typeface="Calibri"/>
                <a:cs typeface="Calibri"/>
                <a:sym typeface="Calibri"/>
              </a:defRPr>
            </a:lvl5pPr>
            <a:lvl6pPr marL="0" lvl="5" indent="0" algn="r" rtl="0">
              <a:spcBef>
                <a:spcPts val="0"/>
              </a:spcBef>
              <a:buNone/>
              <a:defRPr sz="1000" b="0" i="0" u="none" strike="noStrike" cap="none">
                <a:solidFill>
                  <a:schemeClr val="dk2"/>
                </a:solidFill>
                <a:latin typeface="Calibri"/>
                <a:ea typeface="Calibri"/>
                <a:cs typeface="Calibri"/>
                <a:sym typeface="Calibri"/>
              </a:defRPr>
            </a:lvl6pPr>
            <a:lvl7pPr marL="0" lvl="6" indent="0" algn="r" rtl="0">
              <a:spcBef>
                <a:spcPts val="0"/>
              </a:spcBef>
              <a:buNone/>
              <a:defRPr sz="1000" b="0" i="0" u="none" strike="noStrike" cap="none">
                <a:solidFill>
                  <a:schemeClr val="dk2"/>
                </a:solidFill>
                <a:latin typeface="Calibri"/>
                <a:ea typeface="Calibri"/>
                <a:cs typeface="Calibri"/>
                <a:sym typeface="Calibri"/>
              </a:defRPr>
            </a:lvl7pPr>
            <a:lvl8pPr marL="0" lvl="7" indent="0" algn="r" rtl="0">
              <a:spcBef>
                <a:spcPts val="0"/>
              </a:spcBef>
              <a:buNone/>
              <a:defRPr sz="1000" b="0" i="0" u="none" strike="noStrike" cap="none">
                <a:solidFill>
                  <a:schemeClr val="dk2"/>
                </a:solidFill>
                <a:latin typeface="Calibri"/>
                <a:ea typeface="Calibri"/>
                <a:cs typeface="Calibri"/>
                <a:sym typeface="Calibri"/>
              </a:defRPr>
            </a:lvl8pPr>
            <a:lvl9pPr marL="0" lvl="8" indent="0" algn="r" rtl="0">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24" name="Google Shape;24;gf2fe4c1709_1_101"/>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25" name="Google Shape;25;gf2fe4c1709_1_101"/>
          <p:cNvGrpSpPr/>
          <p:nvPr/>
        </p:nvGrpSpPr>
        <p:grpSpPr>
          <a:xfrm>
            <a:off x="-3931" y="-3176"/>
            <a:ext cx="1487299" cy="1506579"/>
            <a:chOff x="-4013" y="-3176"/>
            <a:chExt cx="1647794" cy="1669154"/>
          </a:xfrm>
        </p:grpSpPr>
        <p:sp>
          <p:nvSpPr>
            <p:cNvPr id="26" name="Google Shape;26;gf2fe4c1709_1_101"/>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gf2fe4c1709_1_101"/>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nal Slide">
  <p:cSld name="Final Slid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f2fe4c1709_1_109"/>
          <p:cNvSpPr txBox="1">
            <a:spLocks noGrp="1"/>
          </p:cNvSpPr>
          <p:nvPr>
            <p:ph type="ctrTitle"/>
          </p:nvPr>
        </p:nvSpPr>
        <p:spPr>
          <a:xfrm>
            <a:off x="1143000" y="1175356"/>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4125"/>
              <a:buFont typeface="Georgia"/>
              <a:buNone/>
              <a:defRPr sz="4125" b="0" i="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0" name="Google Shape;30;gf2fe4c1709_1_109"/>
          <p:cNvCxnSpPr/>
          <p:nvPr/>
        </p:nvCxnSpPr>
        <p:spPr>
          <a:xfrm>
            <a:off x="1143000" y="3562956"/>
            <a:ext cx="6858000" cy="0"/>
          </a:xfrm>
          <a:prstGeom prst="straightConnector1">
            <a:avLst/>
          </a:prstGeom>
          <a:noFill/>
          <a:ln w="9525" cap="flat" cmpd="sng">
            <a:solidFill>
              <a:schemeClr val="lt1"/>
            </a:solidFill>
            <a:prstDash val="solid"/>
            <a:miter lim="800000"/>
            <a:headEnd type="none" w="sm" len="sm"/>
            <a:tailEnd type="none" w="sm" len="sm"/>
          </a:ln>
        </p:spPr>
      </p:cxnSp>
      <p:pic>
        <p:nvPicPr>
          <p:cNvPr id="31" name="Google Shape;31;gf2fe4c1709_1_109" descr="Text&#10;&#10;Description automatically generated with medium confidence"/>
          <p:cNvPicPr preferRelativeResize="0"/>
          <p:nvPr/>
        </p:nvPicPr>
        <p:blipFill rotWithShape="1">
          <a:blip r:embed="rId3">
            <a:alphaModFix/>
          </a:blip>
          <a:srcRect/>
          <a:stretch/>
        </p:blipFill>
        <p:spPr>
          <a:xfrm>
            <a:off x="0" y="4836759"/>
            <a:ext cx="9144001" cy="1158132"/>
          </a:xfrm>
          <a:prstGeom prst="rect">
            <a:avLst/>
          </a:prstGeom>
          <a:noFill/>
          <a:ln>
            <a:noFill/>
          </a:ln>
          <a:effectLst>
            <a:outerShdw blurRad="127000" dist="76200" dir="5400000" algn="tl" rotWithShape="0">
              <a:srgbClr val="000000">
                <a:alpha val="40000"/>
              </a:srgbClr>
            </a:outerShdw>
          </a:effectLst>
        </p:spPr>
      </p:pic>
      <p:sp>
        <p:nvSpPr>
          <p:cNvPr id="32" name="Google Shape;32;gf2fe4c1709_1_109"/>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gf2fe4c1709_1_109"/>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f2fe4c1709_1_115"/>
          <p:cNvSpPr txBox="1">
            <a:spLocks noGrp="1"/>
          </p:cNvSpPr>
          <p:nvPr>
            <p:ph type="title"/>
          </p:nvPr>
        </p:nvSpPr>
        <p:spPr>
          <a:xfrm>
            <a:off x="3928681" y="767882"/>
            <a:ext cx="39333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000"/>
              <a:buFont typeface="Georgia"/>
              <a:buNone/>
              <a:defRPr sz="3000" b="0" i="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gf2fe4c1709_1_115"/>
          <p:cNvSpPr txBox="1">
            <a:spLocks noGrp="1"/>
          </p:cNvSpPr>
          <p:nvPr>
            <p:ph type="body" idx="1"/>
          </p:nvPr>
        </p:nvSpPr>
        <p:spPr>
          <a:xfrm>
            <a:off x="3928681" y="3647607"/>
            <a:ext cx="39333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2100"/>
              <a:buNone/>
              <a:defRPr sz="2100">
                <a:solidFill>
                  <a:schemeClr val="lt1"/>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cxnSp>
        <p:nvCxnSpPr>
          <p:cNvPr id="37" name="Google Shape;37;gf2fe4c1709_1_115"/>
          <p:cNvCxnSpPr/>
          <p:nvPr/>
        </p:nvCxnSpPr>
        <p:spPr>
          <a:xfrm>
            <a:off x="3928681" y="3628283"/>
            <a:ext cx="5215200" cy="0"/>
          </a:xfrm>
          <a:prstGeom prst="straightConnector1">
            <a:avLst/>
          </a:prstGeom>
          <a:noFill/>
          <a:ln w="9525" cap="flat" cmpd="sng">
            <a:solidFill>
              <a:schemeClr val="lt1"/>
            </a:solidFill>
            <a:prstDash val="solid"/>
            <a:miter lim="800000"/>
            <a:headEnd type="none" w="sm" len="sm"/>
            <a:tailEnd type="none" w="sm" len="sm"/>
          </a:ln>
        </p:spPr>
      </p:cxnSp>
      <p:sp>
        <p:nvSpPr>
          <p:cNvPr id="38" name="Google Shape;38;gf2fe4c1709_1_115"/>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gf2fe4c1709_1_115"/>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gf2fe4c1709_1_12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gf2fe4c1709_1_121"/>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43" name="Google Shape;43;gf2fe4c1709_1_121"/>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44" name="Google Shape;44;gf2fe4c1709_1_121"/>
          <p:cNvGrpSpPr/>
          <p:nvPr/>
        </p:nvGrpSpPr>
        <p:grpSpPr>
          <a:xfrm>
            <a:off x="-3931" y="-3176"/>
            <a:ext cx="1487299" cy="1506579"/>
            <a:chOff x="-4013" y="-3176"/>
            <a:chExt cx="1647794" cy="1669154"/>
          </a:xfrm>
        </p:grpSpPr>
        <p:sp>
          <p:nvSpPr>
            <p:cNvPr id="45" name="Google Shape;45;gf2fe4c1709_1_121"/>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gf2fe4c1709_1_121"/>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7"/>
        <p:cNvGrpSpPr/>
        <p:nvPr/>
      </p:nvGrpSpPr>
      <p:grpSpPr>
        <a:xfrm>
          <a:off x="0" y="0"/>
          <a:ext cx="0" cy="0"/>
          <a:chOff x="0" y="0"/>
          <a:chExt cx="0" cy="0"/>
        </a:xfrm>
      </p:grpSpPr>
      <p:sp>
        <p:nvSpPr>
          <p:cNvPr id="48" name="Google Shape;48;gf2fe4c1709_1_12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grpSp>
        <p:nvGrpSpPr>
          <p:cNvPr id="49" name="Google Shape;49;gf2fe4c1709_1_128"/>
          <p:cNvGrpSpPr/>
          <p:nvPr/>
        </p:nvGrpSpPr>
        <p:grpSpPr>
          <a:xfrm>
            <a:off x="-3931" y="-3176"/>
            <a:ext cx="1487299" cy="1506579"/>
            <a:chOff x="-4013" y="-3176"/>
            <a:chExt cx="1647794" cy="1669154"/>
          </a:xfrm>
        </p:grpSpPr>
        <p:sp>
          <p:nvSpPr>
            <p:cNvPr id="50" name="Google Shape;50;gf2fe4c1709_1_128"/>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gf2fe4c1709_1_128"/>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section Header">
  <p:cSld name="Subsection Header">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f2fe4c1709_1_133"/>
          <p:cNvSpPr txBox="1">
            <a:spLocks noGrp="1"/>
          </p:cNvSpPr>
          <p:nvPr>
            <p:ph type="title"/>
          </p:nvPr>
        </p:nvSpPr>
        <p:spPr>
          <a:xfrm>
            <a:off x="628650" y="2094614"/>
            <a:ext cx="7886700" cy="15735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3200"/>
              <a:buFont typeface="Georgia"/>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gf2fe4c1709_1_133"/>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lt1"/>
                </a:solidFill>
                <a:latin typeface="Calibri"/>
                <a:ea typeface="Calibri"/>
                <a:cs typeface="Calibri"/>
                <a:sym typeface="Calibri"/>
              </a:defRPr>
            </a:lvl1pPr>
            <a:lvl2pPr marL="0" lvl="1" indent="0" algn="r" rtl="0">
              <a:spcBef>
                <a:spcPts val="0"/>
              </a:spcBef>
              <a:buNone/>
              <a:defRPr sz="1000">
                <a:solidFill>
                  <a:schemeClr val="lt1"/>
                </a:solidFill>
                <a:latin typeface="Calibri"/>
                <a:ea typeface="Calibri"/>
                <a:cs typeface="Calibri"/>
                <a:sym typeface="Calibri"/>
              </a:defRPr>
            </a:lvl2pPr>
            <a:lvl3pPr marL="0" lvl="2" indent="0" algn="r" rtl="0">
              <a:spcBef>
                <a:spcPts val="0"/>
              </a:spcBef>
              <a:buNone/>
              <a:defRPr sz="1000">
                <a:solidFill>
                  <a:schemeClr val="lt1"/>
                </a:solidFill>
                <a:latin typeface="Calibri"/>
                <a:ea typeface="Calibri"/>
                <a:cs typeface="Calibri"/>
                <a:sym typeface="Calibri"/>
              </a:defRPr>
            </a:lvl3pPr>
            <a:lvl4pPr marL="0" lvl="3" indent="0" algn="r" rtl="0">
              <a:spcBef>
                <a:spcPts val="0"/>
              </a:spcBef>
              <a:buNone/>
              <a:defRPr sz="1000">
                <a:solidFill>
                  <a:schemeClr val="lt1"/>
                </a:solidFill>
                <a:latin typeface="Calibri"/>
                <a:ea typeface="Calibri"/>
                <a:cs typeface="Calibri"/>
                <a:sym typeface="Calibri"/>
              </a:defRPr>
            </a:lvl4pPr>
            <a:lvl5pPr marL="0" lvl="4" indent="0" algn="r" rtl="0">
              <a:spcBef>
                <a:spcPts val="0"/>
              </a:spcBef>
              <a:buNone/>
              <a:defRPr sz="1000">
                <a:solidFill>
                  <a:schemeClr val="lt1"/>
                </a:solidFill>
                <a:latin typeface="Calibri"/>
                <a:ea typeface="Calibri"/>
                <a:cs typeface="Calibri"/>
                <a:sym typeface="Calibri"/>
              </a:defRPr>
            </a:lvl5pPr>
            <a:lvl6pPr marL="0" lvl="5" indent="0" algn="r" rtl="0">
              <a:spcBef>
                <a:spcPts val="0"/>
              </a:spcBef>
              <a:buNone/>
              <a:defRPr sz="1000">
                <a:solidFill>
                  <a:schemeClr val="lt1"/>
                </a:solidFill>
                <a:latin typeface="Calibri"/>
                <a:ea typeface="Calibri"/>
                <a:cs typeface="Calibri"/>
                <a:sym typeface="Calibri"/>
              </a:defRPr>
            </a:lvl6pPr>
            <a:lvl7pPr marL="0" lvl="6" indent="0" algn="r" rtl="0">
              <a:spcBef>
                <a:spcPts val="0"/>
              </a:spcBef>
              <a:buNone/>
              <a:defRPr sz="1000">
                <a:solidFill>
                  <a:schemeClr val="lt1"/>
                </a:solidFill>
                <a:latin typeface="Calibri"/>
                <a:ea typeface="Calibri"/>
                <a:cs typeface="Calibri"/>
                <a:sym typeface="Calibri"/>
              </a:defRPr>
            </a:lvl7pPr>
            <a:lvl8pPr marL="0" lvl="7" indent="0" algn="r" rtl="0">
              <a:spcBef>
                <a:spcPts val="0"/>
              </a:spcBef>
              <a:buNone/>
              <a:defRPr sz="1000">
                <a:solidFill>
                  <a:schemeClr val="lt1"/>
                </a:solidFill>
                <a:latin typeface="Calibri"/>
                <a:ea typeface="Calibri"/>
                <a:cs typeface="Calibri"/>
                <a:sym typeface="Calibri"/>
              </a:defRPr>
            </a:lvl8pPr>
            <a:lvl9pPr marL="0" lvl="8" indent="0" algn="r" rtl="0">
              <a:spcBef>
                <a:spcPts val="0"/>
              </a:spcBef>
              <a:buNone/>
              <a:defRPr sz="1000">
                <a:solidFill>
                  <a:schemeClr val="lt1"/>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t>‹#›</a:t>
            </a:fld>
            <a:endParaRPr b="1"/>
          </a:p>
        </p:txBody>
      </p:sp>
      <p:cxnSp>
        <p:nvCxnSpPr>
          <p:cNvPr id="55" name="Google Shape;55;gf2fe4c1709_1_133"/>
          <p:cNvCxnSpPr/>
          <p:nvPr/>
        </p:nvCxnSpPr>
        <p:spPr>
          <a:xfrm>
            <a:off x="628650" y="3678866"/>
            <a:ext cx="7886700" cy="0"/>
          </a:xfrm>
          <a:prstGeom prst="straightConnector1">
            <a:avLst/>
          </a:prstGeom>
          <a:noFill/>
          <a:ln w="9525" cap="flat" cmpd="sng">
            <a:solidFill>
              <a:schemeClr val="lt1"/>
            </a:solidFill>
            <a:prstDash val="solid"/>
            <a:miter lim="800000"/>
            <a:headEnd type="none" w="sm" len="sm"/>
            <a:tailEnd type="none" w="sm" len="sm"/>
          </a:ln>
        </p:spPr>
      </p:cxnSp>
      <p:sp>
        <p:nvSpPr>
          <p:cNvPr id="56" name="Google Shape;56;gf2fe4c1709_1_133"/>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gf2fe4c1709_1_133"/>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gf2fe4c1709_1_139"/>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gf2fe4c1709_1_139"/>
          <p:cNvSpPr txBox="1">
            <a:spLocks noGrp="1"/>
          </p:cNvSpPr>
          <p:nvPr>
            <p:ph type="body" idx="1"/>
          </p:nvPr>
        </p:nvSpPr>
        <p:spPr>
          <a:xfrm>
            <a:off x="628650" y="1490804"/>
            <a:ext cx="3805200" cy="470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1" name="Google Shape;61;gf2fe4c1709_1_139"/>
          <p:cNvSpPr txBox="1">
            <a:spLocks noGrp="1"/>
          </p:cNvSpPr>
          <p:nvPr>
            <p:ph type="body" idx="2"/>
          </p:nvPr>
        </p:nvSpPr>
        <p:spPr>
          <a:xfrm>
            <a:off x="4710113" y="1501437"/>
            <a:ext cx="3805200" cy="470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2" name="Google Shape;62;gf2fe4c1709_1_139"/>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63" name="Google Shape;63;gf2fe4c1709_1_139"/>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64" name="Google Shape;64;gf2fe4c1709_1_139"/>
          <p:cNvGrpSpPr/>
          <p:nvPr/>
        </p:nvGrpSpPr>
        <p:grpSpPr>
          <a:xfrm>
            <a:off x="-3931" y="-3176"/>
            <a:ext cx="1487299" cy="1506579"/>
            <a:chOff x="-4013" y="-3176"/>
            <a:chExt cx="1647794" cy="1669154"/>
          </a:xfrm>
        </p:grpSpPr>
        <p:sp>
          <p:nvSpPr>
            <p:cNvPr id="65" name="Google Shape;65;gf2fe4c1709_1_139"/>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gf2fe4c1709_1_139"/>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gf2fe4c1709_1_148"/>
          <p:cNvSpPr txBox="1">
            <a:spLocks noGrp="1"/>
          </p:cNvSpPr>
          <p:nvPr>
            <p:ph type="body" idx="1"/>
          </p:nvPr>
        </p:nvSpPr>
        <p:spPr>
          <a:xfrm>
            <a:off x="629842" y="1490156"/>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69" name="Google Shape;69;gf2fe4c1709_1_148"/>
          <p:cNvSpPr txBox="1">
            <a:spLocks noGrp="1"/>
          </p:cNvSpPr>
          <p:nvPr>
            <p:ph type="body" idx="2"/>
          </p:nvPr>
        </p:nvSpPr>
        <p:spPr>
          <a:xfrm>
            <a:off x="629842" y="2324702"/>
            <a:ext cx="3868200" cy="389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0" name="Google Shape;70;gf2fe4c1709_1_148"/>
          <p:cNvSpPr txBox="1">
            <a:spLocks noGrp="1"/>
          </p:cNvSpPr>
          <p:nvPr>
            <p:ph type="body" idx="3"/>
          </p:nvPr>
        </p:nvSpPr>
        <p:spPr>
          <a:xfrm>
            <a:off x="4629150" y="1490156"/>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71" name="Google Shape;71;gf2fe4c1709_1_148"/>
          <p:cNvSpPr txBox="1">
            <a:spLocks noGrp="1"/>
          </p:cNvSpPr>
          <p:nvPr>
            <p:ph type="body" idx="4"/>
          </p:nvPr>
        </p:nvSpPr>
        <p:spPr>
          <a:xfrm>
            <a:off x="4629150" y="2335334"/>
            <a:ext cx="3887400" cy="389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2" name="Google Shape;72;gf2fe4c1709_1_148"/>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gf2fe4c1709_1_14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74" name="Google Shape;74;gf2fe4c1709_1_148"/>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75" name="Google Shape;75;gf2fe4c1709_1_148"/>
          <p:cNvGrpSpPr/>
          <p:nvPr/>
        </p:nvGrpSpPr>
        <p:grpSpPr>
          <a:xfrm>
            <a:off x="-3931" y="-3176"/>
            <a:ext cx="1487299" cy="1506579"/>
            <a:chOff x="-4013" y="-3176"/>
            <a:chExt cx="1647794" cy="1669154"/>
          </a:xfrm>
        </p:grpSpPr>
        <p:sp>
          <p:nvSpPr>
            <p:cNvPr id="76" name="Google Shape;76;gf2fe4c1709_1_148"/>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gf2fe4c1709_1_148"/>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f2fe4c1709_1_90"/>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gf2fe4c1709_1_90"/>
          <p:cNvSpPr txBox="1">
            <a:spLocks noGrp="1"/>
          </p:cNvSpPr>
          <p:nvPr>
            <p:ph type="body" idx="1"/>
          </p:nvPr>
        </p:nvSpPr>
        <p:spPr>
          <a:xfrm>
            <a:off x="628650" y="1488557"/>
            <a:ext cx="7886700" cy="4656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gf2fe4c1709_1_90"/>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2"/>
                </a:solidFill>
                <a:latin typeface="Calibri"/>
                <a:ea typeface="Calibri"/>
                <a:cs typeface="Calibri"/>
                <a:sym typeface="Calibri"/>
              </a:defRPr>
            </a:lvl1pPr>
            <a:lvl2pPr marL="0" marR="0" lvl="1" indent="0" algn="r" rtl="0">
              <a:spcBef>
                <a:spcPts val="0"/>
              </a:spcBef>
              <a:buNone/>
              <a:defRPr sz="1000" b="0" i="0" u="none" strike="noStrike" cap="none">
                <a:solidFill>
                  <a:schemeClr val="dk2"/>
                </a:solidFill>
                <a:latin typeface="Calibri"/>
                <a:ea typeface="Calibri"/>
                <a:cs typeface="Calibri"/>
                <a:sym typeface="Calibri"/>
              </a:defRPr>
            </a:lvl2pPr>
            <a:lvl3pPr marL="0" marR="0" lvl="2" indent="0" algn="r" rtl="0">
              <a:spcBef>
                <a:spcPts val="0"/>
              </a:spcBef>
              <a:buNone/>
              <a:defRPr sz="1000" b="0" i="0" u="none" strike="noStrike" cap="none">
                <a:solidFill>
                  <a:schemeClr val="dk2"/>
                </a:solidFill>
                <a:latin typeface="Calibri"/>
                <a:ea typeface="Calibri"/>
                <a:cs typeface="Calibri"/>
                <a:sym typeface="Calibri"/>
              </a:defRPr>
            </a:lvl3pPr>
            <a:lvl4pPr marL="0" marR="0" lvl="3" indent="0" algn="r" rtl="0">
              <a:spcBef>
                <a:spcPts val="0"/>
              </a:spcBef>
              <a:buNone/>
              <a:defRPr sz="1000" b="0" i="0" u="none" strike="noStrike" cap="none">
                <a:solidFill>
                  <a:schemeClr val="dk2"/>
                </a:solidFill>
                <a:latin typeface="Calibri"/>
                <a:ea typeface="Calibri"/>
                <a:cs typeface="Calibri"/>
                <a:sym typeface="Calibri"/>
              </a:defRPr>
            </a:lvl4pPr>
            <a:lvl5pPr marL="0" marR="0" lvl="4" indent="0" algn="r" rtl="0">
              <a:spcBef>
                <a:spcPts val="0"/>
              </a:spcBef>
              <a:buNone/>
              <a:defRPr sz="1000" b="0" i="0" u="none" strike="noStrike" cap="none">
                <a:solidFill>
                  <a:schemeClr val="dk2"/>
                </a:solidFill>
                <a:latin typeface="Calibri"/>
                <a:ea typeface="Calibri"/>
                <a:cs typeface="Calibri"/>
                <a:sym typeface="Calibri"/>
              </a:defRPr>
            </a:lvl5pPr>
            <a:lvl6pPr marL="0" marR="0" lvl="5" indent="0" algn="r" rtl="0">
              <a:spcBef>
                <a:spcPts val="0"/>
              </a:spcBef>
              <a:buNone/>
              <a:defRPr sz="1000" b="0" i="0" u="none" strike="noStrike" cap="none">
                <a:solidFill>
                  <a:schemeClr val="dk2"/>
                </a:solidFill>
                <a:latin typeface="Calibri"/>
                <a:ea typeface="Calibri"/>
                <a:cs typeface="Calibri"/>
                <a:sym typeface="Calibri"/>
              </a:defRPr>
            </a:lvl6pPr>
            <a:lvl7pPr marL="0" marR="0" lvl="6" indent="0" algn="r" rtl="0">
              <a:spcBef>
                <a:spcPts val="0"/>
              </a:spcBef>
              <a:buNone/>
              <a:defRPr sz="1000" b="0" i="0" u="none" strike="noStrike" cap="none">
                <a:solidFill>
                  <a:schemeClr val="dk2"/>
                </a:solidFill>
                <a:latin typeface="Calibri"/>
                <a:ea typeface="Calibri"/>
                <a:cs typeface="Calibri"/>
                <a:sym typeface="Calibri"/>
              </a:defRPr>
            </a:lvl7pPr>
            <a:lvl8pPr marL="0" marR="0" lvl="7" indent="0" algn="r" rtl="0">
              <a:spcBef>
                <a:spcPts val="0"/>
              </a:spcBef>
              <a:buNone/>
              <a:defRPr sz="1000" b="0" i="0" u="none" strike="noStrike" cap="none">
                <a:solidFill>
                  <a:schemeClr val="dk2"/>
                </a:solidFill>
                <a:latin typeface="Calibri"/>
                <a:ea typeface="Calibri"/>
                <a:cs typeface="Calibri"/>
                <a:sym typeface="Calibri"/>
              </a:defRPr>
            </a:lvl8pPr>
            <a:lvl9pPr marL="0" marR="0" lvl="8" indent="0" algn="r" rtl="0">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search?q=What+does+triceps+skinfold+measure?&amp;rlz=1C1GCEU_enLA941LA941&amp;sxsrf=ALeKk0191mqa_aQwUB4Dcw4PJtasUAYzIw:1629442304095&amp;tbm=isch&amp;source=iu&amp;ictx=1&amp;fir=OCvbAapE_Y214M%252CxgCS8oTt_eMs_M%252C_&amp;vet=1&amp;usg=AI4_-kSHdDTVKMsIwWZd3uzoMSlUmwFQBg&amp;sa=X&amp;ved=2ahUKEwi9p97Ngb_yAhWIzjgGHVyvBkAQ9QF6BAgUEAE#imgrc=OCvbAapE_Y214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search?q=What+is+the+triceps+skinfold+site?&amp;rlz=1C1GCEU_enLA941LA941&amp;sxsrf=ALeKk0191mqa_aQwUB4Dcw4PJtasUAYzIw:1629442304095&amp;tbm=isch&amp;source=iu&amp;ictx=1&amp;fir=TNdJJEJNHGZa2M%252CIoWiGav_8RjbeM%252C_&amp;vet=1&amp;usg=AI4_-kTxkGW8gq8NFdhkTz-fN5qf-Ec1MQ&amp;sa=X&amp;ved=2ahUKEwi9p97Ngb_yAhWIzjgGHVyvBkAQ9QF6BAgcEAE#imgrc=TNdJJEJNHGZa2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983100" y="827300"/>
            <a:ext cx="7142100" cy="1517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Georgia"/>
              <a:buNone/>
            </a:pPr>
            <a:r>
              <a:rPr lang="en-US" sz="3600"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Module 3</a:t>
            </a:r>
            <a:endParaRPr sz="3600" b="1">
              <a:latin typeface="Arial"/>
              <a:ea typeface="Arial"/>
              <a:cs typeface="Arial"/>
              <a:sym typeface="Arial"/>
            </a:endParaRPr>
          </a:p>
          <a:p>
            <a:pPr marL="0" lvl="0" indent="0" algn="ctr" rtl="0">
              <a:lnSpc>
                <a:spcPct val="90000"/>
              </a:lnSpc>
              <a:spcBef>
                <a:spcPts val="0"/>
              </a:spcBef>
              <a:spcAft>
                <a:spcPts val="0"/>
              </a:spcAft>
              <a:buClr>
                <a:schemeClr val="lt1"/>
              </a:buClr>
              <a:buSzPct val="100000"/>
              <a:buFont typeface="Georgia"/>
              <a:buNone/>
            </a:pPr>
            <a:r>
              <a:rPr lang="en-US" sz="3600" b="1">
                <a:latin typeface="Arial"/>
                <a:ea typeface="Arial"/>
                <a:cs typeface="Arial"/>
                <a:sym typeface="Arial"/>
              </a:rPr>
              <a:t>Anthropometric Measurements: Adults </a:t>
            </a:r>
            <a:r>
              <a:rPr lang="en-US" sz="3600"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and Children Above 5</a:t>
            </a:r>
            <a:endParaRPr sz="3600"/>
          </a:p>
        </p:txBody>
      </p:sp>
      <p:sp>
        <p:nvSpPr>
          <p:cNvPr id="112" name="Google Shape;112;p2"/>
          <p:cNvSpPr txBox="1"/>
          <p:nvPr/>
        </p:nvSpPr>
        <p:spPr>
          <a:xfrm>
            <a:off x="151279" y="6163738"/>
            <a:ext cx="8841441" cy="517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100"/>
              <a:buFont typeface="Arial"/>
              <a:buNone/>
            </a:pPr>
            <a:r>
              <a:rPr lang="en-US" sz="1100" b="0" i="0" u="none" strike="noStrike" cap="none" dirty="0">
                <a:solidFill>
                  <a:schemeClr val="accent6"/>
                </a:solidFill>
                <a:latin typeface="Arial"/>
                <a:ea typeface="Arial"/>
                <a:cs typeface="Arial"/>
                <a:sym typeface="Arial"/>
              </a:rPr>
              <a:t>This work is made possible through support from USAID as a supplement to a USAID Cooperative Agreement #7200AA18CA00009 </a:t>
            </a:r>
            <a:br>
              <a:rPr lang="en-US" sz="1100" b="0" i="0" u="none" strike="noStrike" cap="none" dirty="0">
                <a:solidFill>
                  <a:schemeClr val="accent6"/>
                </a:solidFill>
                <a:latin typeface="Arial"/>
                <a:ea typeface="Arial"/>
                <a:cs typeface="Arial"/>
                <a:sym typeface="Arial"/>
              </a:rPr>
            </a:br>
            <a:r>
              <a:rPr lang="en-US" sz="1100" b="0" i="0" u="none" strike="noStrike" cap="none" dirty="0">
                <a:solidFill>
                  <a:schemeClr val="accent6"/>
                </a:solidFill>
                <a:latin typeface="Arial"/>
                <a:ea typeface="Arial"/>
                <a:cs typeface="Arial"/>
                <a:sym typeface="Arial"/>
              </a:rPr>
              <a:t>(LASER-PULSE) to Purdue University. Contents reflect the views of the author(s) and do not necessarily reflect those of USAID.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6"/>
              </a:buClr>
              <a:buSzPts val="1100"/>
              <a:buFont typeface="Arial"/>
              <a:buNone/>
            </a:pPr>
            <a:r>
              <a:rPr lang="en-US" sz="1100" b="0" i="0" u="none" strike="noStrike" cap="none" dirty="0">
                <a:solidFill>
                  <a:schemeClr val="accent6"/>
                </a:solidFill>
                <a:latin typeface="Arial"/>
                <a:ea typeface="Arial"/>
                <a:cs typeface="Arial"/>
                <a:sym typeface="Arial"/>
              </a:rPr>
              <a:t>For more information, please contact Catholic Relief Services Laos.</a:t>
            </a:r>
            <a:endParaRPr sz="1400" b="0" i="0" u="none" strike="noStrike" cap="none" dirty="0">
              <a:solidFill>
                <a:srgbClr val="000000"/>
              </a:solidFill>
              <a:latin typeface="Arial"/>
              <a:ea typeface="Arial"/>
              <a:cs typeface="Arial"/>
              <a:sym typeface="Arial"/>
            </a:endParaRPr>
          </a:p>
        </p:txBody>
      </p:sp>
      <p:sp>
        <p:nvSpPr>
          <p:cNvPr id="113" name="Google Shape;113;p2"/>
          <p:cNvSpPr txBox="1">
            <a:spLocks noGrp="1"/>
          </p:cNvSpPr>
          <p:nvPr>
            <p:ph type="subTitle" idx="1"/>
          </p:nvPr>
        </p:nvSpPr>
        <p:spPr>
          <a:xfrm>
            <a:off x="1143000" y="2554975"/>
            <a:ext cx="6858000" cy="1404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000"/>
              <a:buFont typeface="Arial"/>
              <a:buNone/>
            </a:pPr>
            <a:r>
              <a:rPr lang="en-US" sz="2000"/>
              <a:t>Training developed by Dr. Michele R. Forman,                       </a:t>
            </a:r>
            <a:endParaRPr sz="2000"/>
          </a:p>
          <a:p>
            <a:pPr marL="0" marR="0" lvl="0" indent="0" algn="ctr" rtl="0">
              <a:lnSpc>
                <a:spcPct val="90000"/>
              </a:lnSpc>
              <a:spcBef>
                <a:spcPts val="0"/>
              </a:spcBef>
              <a:spcAft>
                <a:spcPts val="0"/>
              </a:spcAft>
              <a:buClr>
                <a:schemeClr val="lt1"/>
              </a:buClr>
              <a:buSzPts val="2000"/>
              <a:buFont typeface="Arial"/>
              <a:buNone/>
            </a:pPr>
            <a:r>
              <a:rPr lang="en-US" sz="2000"/>
              <a:t> Dr. Ratthiphone Oula, Dr. Rana Chehab                                                 </a:t>
            </a:r>
            <a:endParaRPr/>
          </a:p>
          <a:p>
            <a:pPr marL="0" marR="0" lvl="0" indent="0" algn="l" rtl="0">
              <a:lnSpc>
                <a:spcPct val="90000"/>
              </a:lnSpc>
              <a:spcBef>
                <a:spcPts val="750"/>
              </a:spcBef>
              <a:spcAft>
                <a:spcPts val="0"/>
              </a:spcAft>
              <a:buClr>
                <a:schemeClr val="lt1"/>
              </a:buClr>
              <a:buSzPts val="1600"/>
              <a:buFont typeface="Arial"/>
              <a:buNone/>
            </a:pPr>
            <a:endParaRPr sz="1600"/>
          </a:p>
          <a:p>
            <a:pPr marL="0" marR="0" lvl="0" indent="0" algn="l" rtl="0">
              <a:lnSpc>
                <a:spcPct val="90000"/>
              </a:lnSpc>
              <a:spcBef>
                <a:spcPts val="750"/>
              </a:spcBef>
              <a:spcAft>
                <a:spcPts val="0"/>
              </a:spcAft>
              <a:buClr>
                <a:schemeClr val="lt1"/>
              </a:buClr>
              <a:buSzPts val="1500"/>
              <a:buFont typeface="Arial"/>
              <a:buNone/>
            </a:pPr>
            <a:endParaRPr/>
          </a:p>
        </p:txBody>
      </p:sp>
      <p:sp>
        <p:nvSpPr>
          <p:cNvPr id="114" name="Google Shape;114;p2"/>
          <p:cNvSpPr txBox="1"/>
          <p:nvPr/>
        </p:nvSpPr>
        <p:spPr>
          <a:xfrm>
            <a:off x="4" y="4127805"/>
            <a:ext cx="8841300" cy="30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350"/>
              <a:buFont typeface="Arial"/>
              <a:buNone/>
            </a:pPr>
            <a:r>
              <a:rPr lang="en-US" sz="1350" b="1" i="0" u="none" strike="noStrike" cap="none">
                <a:solidFill>
                  <a:schemeClr val="accent6"/>
                </a:solidFill>
                <a:latin typeface="Arial"/>
                <a:ea typeface="Arial"/>
                <a:cs typeface="Arial"/>
                <a:sym typeface="Arial"/>
              </a:rPr>
              <a:t>Training by Applied Nutrition Research Capacity Building (ANRCB), a project of the Lao American Nutrition Initiative (LANI)</a:t>
            </a:r>
            <a:endParaRPr sz="1400" b="0" i="0" u="none" strike="noStrike" cap="none">
              <a:solidFill>
                <a:srgbClr val="000000"/>
              </a:solidFill>
              <a:latin typeface="Arial"/>
              <a:ea typeface="Arial"/>
              <a:cs typeface="Arial"/>
              <a:sym typeface="Arial"/>
            </a:endParaRPr>
          </a:p>
        </p:txBody>
      </p:sp>
      <p:sp>
        <p:nvSpPr>
          <p:cNvPr id="115" name="Google Shape;115;p2"/>
          <p:cNvSpPr txBox="1">
            <a:spLocks noGrp="1"/>
          </p:cNvSpPr>
          <p:nvPr>
            <p:ph type="sldNum" idx="4294967295"/>
          </p:nvPr>
        </p:nvSpPr>
        <p:spPr>
          <a:xfrm>
            <a:off x="8556784" y="6333134"/>
            <a:ext cx="548700" cy="525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f270c97671_0_15"/>
          <p:cNvSpPr txBox="1">
            <a:spLocks noGrp="1"/>
          </p:cNvSpPr>
          <p:nvPr>
            <p:ph type="title"/>
          </p:nvPr>
        </p:nvSpPr>
        <p:spPr>
          <a:xfrm>
            <a:off x="967425" y="416725"/>
            <a:ext cx="7548000" cy="81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sz="4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Weight</a:t>
            </a:r>
            <a:r>
              <a:rPr lang="en-US" sz="4000"/>
              <a:t> Measurement Technique</a:t>
            </a:r>
            <a:endParaRPr/>
          </a:p>
        </p:txBody>
      </p:sp>
      <p:sp>
        <p:nvSpPr>
          <p:cNvPr id="187" name="Google Shape;187;gf270c97671_0_15"/>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fontScale="92500" lnSpcReduction="20000"/>
          </a:bodyPr>
          <a:lstStyle/>
          <a:p>
            <a:pPr marL="457200" lvl="0" indent="-416560" algn="l" rtl="0">
              <a:lnSpc>
                <a:spcPct val="115000"/>
              </a:lnSpc>
              <a:spcBef>
                <a:spcPts val="0"/>
              </a:spcBef>
              <a:spcAft>
                <a:spcPts val="0"/>
              </a:spcAft>
              <a:buSzPct val="100000"/>
              <a:buAutoNum type="arabicPeriod"/>
            </a:pPr>
            <a:r>
              <a:rPr lang="en-US" sz="3200"/>
              <a:t>Check the scale is at 0.00 kg.</a:t>
            </a:r>
            <a:endParaRPr sz="3200"/>
          </a:p>
          <a:p>
            <a:pPr marL="457200" lvl="0" indent="-416560" algn="l" rtl="0">
              <a:lnSpc>
                <a:spcPct val="115000"/>
              </a:lnSpc>
              <a:spcBef>
                <a:spcPts val="0"/>
              </a:spcBef>
              <a:spcAft>
                <a:spcPts val="0"/>
              </a:spcAft>
              <a:buSzPct val="100000"/>
              <a:buAutoNum type="arabicPeriod"/>
            </a:pPr>
            <a:r>
              <a:rPr lang="en-US" sz="3200"/>
              <a:t>Person being measured must be barefoot, wear as little clothing as possible, and has empty pockets.</a:t>
            </a:r>
            <a:endParaRPr sz="3200"/>
          </a:p>
          <a:p>
            <a:pPr marL="457200" lvl="0" indent="-416560" algn="l" rtl="0">
              <a:lnSpc>
                <a:spcPct val="115000"/>
              </a:lnSpc>
              <a:spcBef>
                <a:spcPts val="0"/>
              </a:spcBef>
              <a:spcAft>
                <a:spcPts val="0"/>
              </a:spcAft>
              <a:buSzPct val="100000"/>
              <a:buAutoNum type="arabicPeriod"/>
            </a:pPr>
            <a:r>
              <a:rPr lang="en-US" sz="3200"/>
              <a:t>Person stands in the center of the scale, arms are straight to the side and not touching anything.</a:t>
            </a:r>
            <a:endParaRPr sz="3200"/>
          </a:p>
          <a:p>
            <a:pPr marL="457200" lvl="0" indent="-416560" algn="l" rtl="0">
              <a:lnSpc>
                <a:spcPct val="115000"/>
              </a:lnSpc>
              <a:spcBef>
                <a:spcPts val="0"/>
              </a:spcBef>
              <a:spcAft>
                <a:spcPts val="0"/>
              </a:spcAft>
              <a:buSzPct val="100000"/>
              <a:buAutoNum type="arabicPeriod"/>
            </a:pPr>
            <a:r>
              <a:rPr lang="en-US" sz="3200"/>
              <a:t>When the numbers stop blinking, record the weight.</a:t>
            </a:r>
            <a:endParaRPr sz="3200"/>
          </a:p>
          <a:p>
            <a:pPr marL="457200" lvl="0" indent="-416560" algn="l" rtl="0">
              <a:lnSpc>
                <a:spcPct val="115000"/>
              </a:lnSpc>
              <a:spcBef>
                <a:spcPts val="0"/>
              </a:spcBef>
              <a:spcAft>
                <a:spcPts val="0"/>
              </a:spcAft>
              <a:buSzPct val="100000"/>
              <a:buAutoNum type="arabicPeriod"/>
            </a:pPr>
            <a:r>
              <a:rPr lang="en-US" sz="3200"/>
              <a:t>Person being measured gets off scale.</a:t>
            </a:r>
            <a:endParaRPr/>
          </a:p>
        </p:txBody>
      </p:sp>
      <p:sp>
        <p:nvSpPr>
          <p:cNvPr id="188" name="Google Shape;188;gf270c97671_0_15"/>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10</a:t>
            </a:fld>
            <a:endParaRPr b="1">
              <a:solidFill>
                <a:schemeClr val="accent6"/>
              </a:solidFill>
              <a:latin typeface="Calibri"/>
              <a:ea typeface="Calibri"/>
              <a:cs typeface="Calibri"/>
              <a:sym typeface="Calibri"/>
            </a:endParaRPr>
          </a:p>
        </p:txBody>
      </p:sp>
      <p:pic>
        <p:nvPicPr>
          <p:cNvPr id="189" name="Google Shape;189;gf270c97671_0_15"/>
          <p:cNvPicPr preferRelativeResize="0"/>
          <p:nvPr/>
        </p:nvPicPr>
        <p:blipFill rotWithShape="1">
          <a:blip r:embed="rId3">
            <a:alphaModFix/>
          </a:blip>
          <a:srcRect l="12340" r="6365"/>
          <a:stretch/>
        </p:blipFill>
        <p:spPr>
          <a:xfrm>
            <a:off x="193475" y="6124177"/>
            <a:ext cx="686523" cy="6406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efc88e3aca_1_38"/>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80000"/>
              <a:buFont typeface="Georgia"/>
              <a:buNone/>
            </a:pPr>
            <a:r>
              <a:rPr lang="en-US" sz="4000"/>
              <a:t>Repeat the Weight Measurement</a:t>
            </a:r>
            <a:endParaRPr sz="4000"/>
          </a:p>
        </p:txBody>
      </p:sp>
      <p:sp>
        <p:nvSpPr>
          <p:cNvPr id="195" name="Google Shape;195;gefc88e3aca_1_38"/>
          <p:cNvSpPr txBox="1">
            <a:spLocks noGrp="1"/>
          </p:cNvSpPr>
          <p:nvPr>
            <p:ph type="body" idx="1"/>
          </p:nvPr>
        </p:nvSpPr>
        <p:spPr>
          <a:xfrm>
            <a:off x="686525" y="1670450"/>
            <a:ext cx="5954400" cy="4678500"/>
          </a:xfrm>
          <a:prstGeom prst="rect">
            <a:avLst/>
          </a:prstGeom>
          <a:noFill/>
          <a:ln>
            <a:noFill/>
          </a:ln>
        </p:spPr>
        <p:txBody>
          <a:bodyPr spcFirstLastPara="1" wrap="square" lIns="91425" tIns="45700" rIns="91425" bIns="45700" anchor="t" anchorCtr="0">
            <a:normAutofit/>
          </a:bodyPr>
          <a:lstStyle/>
          <a:p>
            <a:pPr marL="171450" lvl="0" indent="-177800" algn="l" rtl="0">
              <a:lnSpc>
                <a:spcPct val="90000"/>
              </a:lnSpc>
              <a:spcBef>
                <a:spcPts val="0"/>
              </a:spcBef>
              <a:spcAft>
                <a:spcPts val="0"/>
              </a:spcAft>
              <a:buClr>
                <a:schemeClr val="dk1"/>
              </a:buClr>
              <a:buSzPts val="2800"/>
              <a:buChar char="•"/>
            </a:pPr>
            <a:r>
              <a:rPr lang="en-US"/>
              <a:t> Repeat previous steps (1-5) for a second measurement.</a:t>
            </a:r>
            <a:endParaRPr/>
          </a:p>
          <a:p>
            <a:pPr marL="171450" lvl="0" indent="-177800" algn="l" rtl="0">
              <a:lnSpc>
                <a:spcPct val="90000"/>
              </a:lnSpc>
              <a:spcBef>
                <a:spcPts val="750"/>
              </a:spcBef>
              <a:spcAft>
                <a:spcPts val="0"/>
              </a:spcAft>
              <a:buClr>
                <a:schemeClr val="dk1"/>
              </a:buClr>
              <a:buSzPts val="2800"/>
              <a:buChar char="•"/>
            </a:pPr>
            <a:r>
              <a:rPr lang="en-US"/>
              <a:t> This helps ensure the </a:t>
            </a:r>
            <a:r>
              <a:rPr lang="en-US" b="1" u="sng"/>
              <a:t>reliability</a:t>
            </a:r>
            <a:r>
              <a:rPr lang="en-US"/>
              <a:t> of the measurements.</a:t>
            </a:r>
            <a:endParaRPr/>
          </a:p>
          <a:p>
            <a:pPr marL="171450" lvl="0" indent="-177800" algn="l" rtl="0">
              <a:lnSpc>
                <a:spcPct val="90000"/>
              </a:lnSpc>
              <a:spcBef>
                <a:spcPts val="750"/>
              </a:spcBef>
              <a:spcAft>
                <a:spcPts val="0"/>
              </a:spcAft>
              <a:buClr>
                <a:schemeClr val="dk1"/>
              </a:buClr>
              <a:buSzPts val="2800"/>
              <a:buChar char="•"/>
            </a:pPr>
            <a:r>
              <a:rPr lang="en-US"/>
              <a:t> If the two weight measurements differ by 0.5 kg or more, </a:t>
            </a:r>
            <a:r>
              <a:rPr lang="en-US" i="1"/>
              <a:t>a 3</a:t>
            </a:r>
            <a:r>
              <a:rPr lang="en-US" i="1" baseline="30000"/>
              <a:t>rd</a:t>
            </a:r>
            <a:r>
              <a:rPr lang="en-US" i="1"/>
              <a:t> measurement is required.</a:t>
            </a:r>
            <a:endParaRPr/>
          </a:p>
        </p:txBody>
      </p:sp>
      <p:sp>
        <p:nvSpPr>
          <p:cNvPr id="196" name="Google Shape;196;gefc88e3aca_1_3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11</a:t>
            </a:fld>
            <a:endParaRPr b="1">
              <a:solidFill>
                <a:schemeClr val="accent6"/>
              </a:solidFill>
            </a:endParaRPr>
          </a:p>
        </p:txBody>
      </p:sp>
      <p:pic>
        <p:nvPicPr>
          <p:cNvPr id="197" name="Google Shape;197;gefc88e3aca_1_38"/>
          <p:cNvPicPr preferRelativeResize="0"/>
          <p:nvPr/>
        </p:nvPicPr>
        <p:blipFill rotWithShape="1">
          <a:blip r:embed="rId3">
            <a:alphaModFix/>
          </a:blip>
          <a:srcRect l="12340" r="6365"/>
          <a:stretch/>
        </p:blipFill>
        <p:spPr>
          <a:xfrm>
            <a:off x="0" y="6124240"/>
            <a:ext cx="686523" cy="640639"/>
          </a:xfrm>
          <a:prstGeom prst="rect">
            <a:avLst/>
          </a:prstGeom>
          <a:noFill/>
          <a:ln>
            <a:noFill/>
          </a:ln>
        </p:spPr>
      </p:pic>
      <p:pic>
        <p:nvPicPr>
          <p:cNvPr id="198" name="Google Shape;198;gefc88e3aca_1_38"/>
          <p:cNvPicPr preferRelativeResize="0"/>
          <p:nvPr/>
        </p:nvPicPr>
        <p:blipFill rotWithShape="1">
          <a:blip r:embed="rId4">
            <a:alphaModFix/>
          </a:blip>
          <a:srcRect/>
          <a:stretch/>
        </p:blipFill>
        <p:spPr>
          <a:xfrm>
            <a:off x="6694714" y="2405744"/>
            <a:ext cx="1931418" cy="18848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efc88e3aca_1_172"/>
          <p:cNvSpPr txBox="1">
            <a:spLocks noGrp="1"/>
          </p:cNvSpPr>
          <p:nvPr>
            <p:ph type="title"/>
          </p:nvPr>
        </p:nvSpPr>
        <p:spPr>
          <a:xfrm>
            <a:off x="1198025" y="365125"/>
            <a:ext cx="7317300" cy="1017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4000"/>
              <a:t>Stadiometer for Measuring Height</a:t>
            </a:r>
            <a:endParaRPr sz="4000"/>
          </a:p>
        </p:txBody>
      </p:sp>
      <p:sp>
        <p:nvSpPr>
          <p:cNvPr id="205" name="Google Shape;205;gefc88e3aca_1_172"/>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12</a:t>
            </a:fld>
            <a:endParaRPr b="1">
              <a:solidFill>
                <a:schemeClr val="accent6"/>
              </a:solidFill>
              <a:latin typeface="Calibri"/>
              <a:ea typeface="Calibri"/>
              <a:cs typeface="Calibri"/>
              <a:sym typeface="Calibri"/>
            </a:endParaRPr>
          </a:p>
        </p:txBody>
      </p:sp>
      <p:pic>
        <p:nvPicPr>
          <p:cNvPr id="206" name="Google Shape;206;gefc88e3aca_1_172" descr="SECA-213 - Crown Healthcare"/>
          <p:cNvPicPr preferRelativeResize="0"/>
          <p:nvPr/>
        </p:nvPicPr>
        <p:blipFill rotWithShape="1">
          <a:blip r:embed="rId3">
            <a:alphaModFix/>
          </a:blip>
          <a:srcRect/>
          <a:stretch/>
        </p:blipFill>
        <p:spPr>
          <a:xfrm>
            <a:off x="2603775" y="1521474"/>
            <a:ext cx="4638575" cy="5137325"/>
          </a:xfrm>
          <a:prstGeom prst="rect">
            <a:avLst/>
          </a:prstGeom>
          <a:noFill/>
          <a:ln>
            <a:noFill/>
          </a:ln>
        </p:spPr>
      </p:pic>
      <p:pic>
        <p:nvPicPr>
          <p:cNvPr id="207" name="Google Shape;207;gefc88e3aca_1_172"/>
          <p:cNvPicPr preferRelativeResize="0"/>
          <p:nvPr/>
        </p:nvPicPr>
        <p:blipFill rotWithShape="1">
          <a:blip r:embed="rId4">
            <a:alphaModFix/>
          </a:blip>
          <a:srcRect l="12340" r="6365"/>
          <a:stretch/>
        </p:blipFill>
        <p:spPr>
          <a:xfrm>
            <a:off x="172000" y="6124177"/>
            <a:ext cx="686523" cy="640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59c881558_0_0"/>
          <p:cNvSpPr txBox="1">
            <a:spLocks noGrp="1"/>
          </p:cNvSpPr>
          <p:nvPr>
            <p:ph type="title"/>
          </p:nvPr>
        </p:nvSpPr>
        <p:spPr>
          <a:xfrm>
            <a:off x="629600" y="594325"/>
            <a:ext cx="7281900" cy="787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200"/>
              <a:buFont typeface="Georgia"/>
              <a:buNone/>
            </a:pPr>
            <a:r>
              <a:rPr lang="en-US" sz="4000"/>
              <a:t>Before measuring height</a:t>
            </a:r>
            <a:endParaRPr/>
          </a:p>
        </p:txBody>
      </p:sp>
      <p:sp>
        <p:nvSpPr>
          <p:cNvPr id="214" name="Google Shape;214;gf59c881558_0_0"/>
          <p:cNvSpPr txBox="1">
            <a:spLocks noGrp="1"/>
          </p:cNvSpPr>
          <p:nvPr>
            <p:ph type="body" idx="1"/>
          </p:nvPr>
        </p:nvSpPr>
        <p:spPr>
          <a:xfrm>
            <a:off x="629600" y="1631950"/>
            <a:ext cx="7822800" cy="4603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Clr>
                <a:srgbClr val="202124"/>
              </a:buClr>
              <a:buSzPts val="1800"/>
              <a:buFont typeface="Arial"/>
              <a:buChar char="•"/>
            </a:pPr>
            <a:r>
              <a:rPr lang="en-US">
                <a:solidFill>
                  <a:srgbClr val="202124"/>
                </a:solidFill>
                <a:highlight>
                  <a:srgbClr val="FFFFFF"/>
                </a:highlight>
                <a:latin typeface="Arial"/>
                <a:ea typeface="Arial"/>
                <a:cs typeface="Arial"/>
                <a:sym typeface="Arial"/>
              </a:rPr>
              <a:t>Remove shoes, hats, and other headwear.</a:t>
            </a: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endParaRPr>
              <a:solidFill>
                <a:srgbClr val="202124"/>
              </a:solidFill>
              <a:highlight>
                <a:srgbClr val="FFFFFF"/>
              </a:highlight>
              <a:latin typeface="Arial"/>
              <a:ea typeface="Arial"/>
              <a:cs typeface="Arial"/>
              <a:sym typeface="Arial"/>
            </a:endParaRPr>
          </a:p>
          <a:p>
            <a:pPr marL="457200" lvl="0" indent="0" algn="l" rtl="0">
              <a:spcBef>
                <a:spcPts val="750"/>
              </a:spcBef>
              <a:spcAft>
                <a:spcPts val="0"/>
              </a:spcAft>
              <a:buNone/>
            </a:pPr>
            <a:r>
              <a:rPr lang="en-US">
                <a:solidFill>
                  <a:srgbClr val="202124"/>
                </a:solidFill>
                <a:highlight>
                  <a:srgbClr val="FFFFFF"/>
                </a:highlight>
                <a:latin typeface="Arial"/>
                <a:ea typeface="Arial"/>
                <a:cs typeface="Arial"/>
                <a:sym typeface="Arial"/>
              </a:rPr>
              <a:t> </a:t>
            </a:r>
            <a:endParaRPr>
              <a:solidFill>
                <a:srgbClr val="202124"/>
              </a:solidFill>
              <a:highlight>
                <a:srgbClr val="FFFFFF"/>
              </a:highlight>
              <a:latin typeface="Arial"/>
              <a:ea typeface="Arial"/>
              <a:cs typeface="Arial"/>
              <a:sym typeface="Arial"/>
            </a:endParaRPr>
          </a:p>
          <a:p>
            <a:pPr marL="457200" lvl="0" indent="-342900" algn="l" rtl="0">
              <a:spcBef>
                <a:spcPts val="750"/>
              </a:spcBef>
              <a:spcAft>
                <a:spcPts val="0"/>
              </a:spcAft>
              <a:buClr>
                <a:srgbClr val="202124"/>
              </a:buClr>
              <a:buSzPts val="1800"/>
              <a:buFont typeface="Arial"/>
              <a:buChar char="•"/>
            </a:pPr>
            <a:r>
              <a:rPr lang="en-US">
                <a:solidFill>
                  <a:srgbClr val="202124"/>
                </a:solidFill>
                <a:highlight>
                  <a:srgbClr val="FFFFFF"/>
                </a:highlight>
                <a:latin typeface="Arial"/>
                <a:ea typeface="Arial"/>
                <a:cs typeface="Arial"/>
                <a:sym typeface="Arial"/>
              </a:rPr>
              <a:t>Unpack the stadiometer</a:t>
            </a:r>
            <a:endParaRPr>
              <a:solidFill>
                <a:srgbClr val="202124"/>
              </a:solidFill>
              <a:highlight>
                <a:srgbClr val="FFFFFF"/>
              </a:highlight>
              <a:latin typeface="Arial"/>
              <a:ea typeface="Arial"/>
              <a:cs typeface="Arial"/>
              <a:sym typeface="Arial"/>
            </a:endParaRPr>
          </a:p>
          <a:p>
            <a:pPr marL="457200" lvl="0" indent="-342900" algn="l" rtl="0">
              <a:spcBef>
                <a:spcPts val="0"/>
              </a:spcBef>
              <a:spcAft>
                <a:spcPts val="0"/>
              </a:spcAft>
              <a:buClr>
                <a:srgbClr val="202124"/>
              </a:buClr>
              <a:buSzPts val="1800"/>
              <a:buFont typeface="Arial"/>
              <a:buChar char="•"/>
            </a:pPr>
            <a:r>
              <a:rPr lang="en-US">
                <a:solidFill>
                  <a:srgbClr val="202124"/>
                </a:solidFill>
                <a:highlight>
                  <a:srgbClr val="FFFFFF"/>
                </a:highlight>
                <a:latin typeface="Arial"/>
                <a:ea typeface="Arial"/>
                <a:cs typeface="Arial"/>
                <a:sym typeface="Arial"/>
              </a:rPr>
              <a:t>Assemble the parts on level ground.</a:t>
            </a:r>
            <a:endParaRPr>
              <a:solidFill>
                <a:srgbClr val="202124"/>
              </a:solidFill>
              <a:highlight>
                <a:srgbClr val="FFFFFF"/>
              </a:highlight>
              <a:latin typeface="Arial"/>
              <a:ea typeface="Arial"/>
              <a:cs typeface="Arial"/>
              <a:sym typeface="Arial"/>
            </a:endParaRPr>
          </a:p>
        </p:txBody>
      </p:sp>
      <p:sp>
        <p:nvSpPr>
          <p:cNvPr id="215" name="Google Shape;215;gf59c881558_0_0"/>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13</a:t>
            </a:fld>
            <a:endParaRPr b="1">
              <a:solidFill>
                <a:schemeClr val="accent6"/>
              </a:solidFill>
            </a:endParaRPr>
          </a:p>
        </p:txBody>
      </p:sp>
      <p:pic>
        <p:nvPicPr>
          <p:cNvPr id="216" name="Google Shape;216;gf59c881558_0_0"/>
          <p:cNvPicPr preferRelativeResize="0"/>
          <p:nvPr/>
        </p:nvPicPr>
        <p:blipFill>
          <a:blip r:embed="rId3">
            <a:alphaModFix/>
          </a:blip>
          <a:stretch>
            <a:fillRect/>
          </a:stretch>
        </p:blipFill>
        <p:spPr>
          <a:xfrm>
            <a:off x="1846450" y="2285525"/>
            <a:ext cx="2330050" cy="2525650"/>
          </a:xfrm>
          <a:prstGeom prst="rect">
            <a:avLst/>
          </a:prstGeom>
          <a:noFill/>
          <a:ln>
            <a:noFill/>
          </a:ln>
        </p:spPr>
      </p:pic>
      <p:pic>
        <p:nvPicPr>
          <p:cNvPr id="217" name="Google Shape;217;gf59c881558_0_0"/>
          <p:cNvPicPr preferRelativeResize="0"/>
          <p:nvPr/>
        </p:nvPicPr>
        <p:blipFill>
          <a:blip r:embed="rId4">
            <a:alphaModFix/>
          </a:blip>
          <a:stretch>
            <a:fillRect/>
          </a:stretch>
        </p:blipFill>
        <p:spPr>
          <a:xfrm>
            <a:off x="4533825" y="2285525"/>
            <a:ext cx="1868650" cy="2525650"/>
          </a:xfrm>
          <a:prstGeom prst="rect">
            <a:avLst/>
          </a:prstGeom>
          <a:noFill/>
          <a:ln>
            <a:noFill/>
          </a:ln>
        </p:spPr>
      </p:pic>
      <p:pic>
        <p:nvPicPr>
          <p:cNvPr id="218" name="Google Shape;218;gf59c881558_0_0" descr="enlarge image »"/>
          <p:cNvPicPr preferRelativeResize="0"/>
          <p:nvPr/>
        </p:nvPicPr>
        <p:blipFill rotWithShape="1">
          <a:blip r:embed="rId5">
            <a:alphaModFix/>
          </a:blip>
          <a:srcRect/>
          <a:stretch/>
        </p:blipFill>
        <p:spPr>
          <a:xfrm>
            <a:off x="6927100" y="5028700"/>
            <a:ext cx="2015075" cy="126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f270c97671_0_36"/>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1100"/>
              <a:buFont typeface="Arial"/>
              <a:buNone/>
            </a:pPr>
            <a:r>
              <a:rPr lang="en-US" sz="4000" b="1">
                <a:solidFill>
                  <a:srgbClr val="003468"/>
                </a:solidFill>
              </a:rPr>
              <a:t>Height Measurement</a:t>
            </a:r>
            <a:endParaRPr sz="4000" b="1">
              <a:solidFill>
                <a:srgbClr val="003468"/>
              </a:solidFill>
            </a:endParaRPr>
          </a:p>
          <a:p>
            <a:pPr marL="0" lvl="0" indent="0" algn="l" rtl="0">
              <a:spcBef>
                <a:spcPts val="0"/>
              </a:spcBef>
              <a:spcAft>
                <a:spcPts val="0"/>
              </a:spcAft>
              <a:buNone/>
            </a:pPr>
            <a:endParaRPr/>
          </a:p>
        </p:txBody>
      </p:sp>
      <p:sp>
        <p:nvSpPr>
          <p:cNvPr id="225" name="Google Shape;225;gf270c97671_0_36"/>
          <p:cNvSpPr txBox="1">
            <a:spLocks noGrp="1"/>
          </p:cNvSpPr>
          <p:nvPr>
            <p:ph type="body" idx="1"/>
          </p:nvPr>
        </p:nvSpPr>
        <p:spPr>
          <a:xfrm>
            <a:off x="628650" y="1487975"/>
            <a:ext cx="5048400" cy="4678500"/>
          </a:xfrm>
          <a:prstGeom prst="rect">
            <a:avLst/>
          </a:prstGeom>
        </p:spPr>
        <p:txBody>
          <a:bodyPr spcFirstLastPara="1" wrap="square" lIns="91425" tIns="45700" rIns="91425" bIns="45700" anchor="t" anchorCtr="0">
            <a:normAutofit/>
          </a:bodyPr>
          <a:lstStyle/>
          <a:p>
            <a:pPr marL="457200" lvl="0" indent="-400050" algn="l" rtl="0">
              <a:spcBef>
                <a:spcPts val="0"/>
              </a:spcBef>
              <a:spcAft>
                <a:spcPts val="0"/>
              </a:spcAft>
              <a:buSzPts val="2700"/>
              <a:buAutoNum type="arabicPeriod"/>
            </a:pPr>
            <a:r>
              <a:rPr lang="en-US" sz="2700"/>
              <a:t>Subject must stand on stadiometer barefoot.</a:t>
            </a:r>
            <a:endParaRPr sz="2700"/>
          </a:p>
          <a:p>
            <a:pPr marL="457200" lvl="0" indent="-400050" algn="l" rtl="0">
              <a:spcBef>
                <a:spcPts val="0"/>
              </a:spcBef>
              <a:spcAft>
                <a:spcPts val="0"/>
              </a:spcAft>
              <a:buSzPts val="2700"/>
              <a:buAutoNum type="arabicPeriod"/>
            </a:pPr>
            <a:r>
              <a:rPr lang="en-US" sz="2700"/>
              <a:t>Stand in center of base, feet flat, heels together.</a:t>
            </a:r>
            <a:endParaRPr sz="2700"/>
          </a:p>
          <a:p>
            <a:pPr marL="457200" lvl="0" indent="-400050" algn="l" rtl="0">
              <a:spcBef>
                <a:spcPts val="0"/>
              </a:spcBef>
              <a:spcAft>
                <a:spcPts val="0"/>
              </a:spcAft>
              <a:buSzPts val="2700"/>
              <a:buAutoNum type="arabicPeriod"/>
            </a:pPr>
            <a:r>
              <a:rPr lang="en-US" sz="2700"/>
              <a:t>Shoulders level</a:t>
            </a:r>
            <a:endParaRPr sz="2700"/>
          </a:p>
          <a:p>
            <a:pPr marL="457200" lvl="0" indent="-400050" algn="l" rtl="0">
              <a:spcBef>
                <a:spcPts val="0"/>
              </a:spcBef>
              <a:spcAft>
                <a:spcPts val="0"/>
              </a:spcAft>
              <a:buSzPts val="2700"/>
              <a:buAutoNum type="arabicPeriod"/>
            </a:pPr>
            <a:r>
              <a:rPr lang="en-US" sz="2700"/>
              <a:t>Buttocks, shoulders, head touching vertical bar</a:t>
            </a:r>
            <a:endParaRPr sz="2700"/>
          </a:p>
          <a:p>
            <a:pPr marL="457200" lvl="0" indent="-400050" algn="l" rtl="0">
              <a:spcBef>
                <a:spcPts val="0"/>
              </a:spcBef>
              <a:spcAft>
                <a:spcPts val="0"/>
              </a:spcAft>
              <a:buSzPts val="2700"/>
              <a:buAutoNum type="arabicPeriod"/>
            </a:pPr>
            <a:r>
              <a:rPr lang="en-US" sz="2700"/>
              <a:t>Hands at side, not touching or holding anything</a:t>
            </a:r>
            <a:endParaRPr sz="2900"/>
          </a:p>
        </p:txBody>
      </p:sp>
      <p:sp>
        <p:nvSpPr>
          <p:cNvPr id="226" name="Google Shape;226;gf270c97671_0_36"/>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14</a:t>
            </a:fld>
            <a:endParaRPr b="1">
              <a:solidFill>
                <a:schemeClr val="accent6"/>
              </a:solidFill>
              <a:latin typeface="Calibri"/>
              <a:ea typeface="Calibri"/>
              <a:cs typeface="Calibri"/>
              <a:sym typeface="Calibri"/>
            </a:endParaRPr>
          </a:p>
        </p:txBody>
      </p:sp>
      <p:pic>
        <p:nvPicPr>
          <p:cNvPr id="227" name="Google Shape;227;gf270c97671_0_36"/>
          <p:cNvPicPr preferRelativeResize="0"/>
          <p:nvPr/>
        </p:nvPicPr>
        <p:blipFill>
          <a:blip r:embed="rId3">
            <a:alphaModFix/>
          </a:blip>
          <a:stretch>
            <a:fillRect/>
          </a:stretch>
        </p:blipFill>
        <p:spPr>
          <a:xfrm>
            <a:off x="5596050" y="1534525"/>
            <a:ext cx="3288550" cy="446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f270c97671_0_46"/>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1100"/>
              <a:buFont typeface="Arial"/>
              <a:buNone/>
            </a:pPr>
            <a:r>
              <a:rPr lang="en-US" sz="4000" b="1">
                <a:solidFill>
                  <a:srgbClr val="003468"/>
                </a:solidFill>
              </a:rPr>
              <a:t>Height Measurement</a:t>
            </a:r>
            <a:endParaRPr sz="4000" b="1">
              <a:solidFill>
                <a:srgbClr val="003468"/>
              </a:solidFill>
            </a:endParaRPr>
          </a:p>
          <a:p>
            <a:pPr marL="0" lvl="0" indent="0" algn="l" rtl="0">
              <a:spcBef>
                <a:spcPts val="0"/>
              </a:spcBef>
              <a:spcAft>
                <a:spcPts val="0"/>
              </a:spcAft>
              <a:buNone/>
            </a:pPr>
            <a:endParaRPr/>
          </a:p>
        </p:txBody>
      </p:sp>
      <p:sp>
        <p:nvSpPr>
          <p:cNvPr id="234" name="Google Shape;234;gf270c97671_0_46"/>
          <p:cNvSpPr txBox="1">
            <a:spLocks noGrp="1"/>
          </p:cNvSpPr>
          <p:nvPr>
            <p:ph type="body" idx="1"/>
          </p:nvPr>
        </p:nvSpPr>
        <p:spPr>
          <a:xfrm>
            <a:off x="628650" y="1487975"/>
            <a:ext cx="5748300" cy="4678500"/>
          </a:xfrm>
          <a:prstGeom prst="rect">
            <a:avLst/>
          </a:prstGeom>
        </p:spPr>
        <p:txBody>
          <a:bodyPr spcFirstLastPara="1" wrap="square" lIns="91425" tIns="45700" rIns="91425" bIns="45700" anchor="t" anchorCtr="0">
            <a:normAutofit/>
          </a:bodyPr>
          <a:lstStyle/>
          <a:p>
            <a:pPr marL="0" lvl="0" indent="0" algn="l" rtl="0">
              <a:spcBef>
                <a:spcPts val="800"/>
              </a:spcBef>
              <a:spcAft>
                <a:spcPts val="0"/>
              </a:spcAft>
              <a:buNone/>
            </a:pPr>
            <a:r>
              <a:rPr lang="en-US" sz="2700"/>
              <a:t>6.   The eyes looking straight ahead.</a:t>
            </a:r>
            <a:endParaRPr sz="2700"/>
          </a:p>
          <a:p>
            <a:pPr marL="0" lvl="0" indent="0" algn="l" rtl="0">
              <a:spcBef>
                <a:spcPts val="800"/>
              </a:spcBef>
              <a:spcAft>
                <a:spcPts val="0"/>
              </a:spcAft>
              <a:buNone/>
            </a:pPr>
            <a:r>
              <a:rPr lang="en-US" sz="2700"/>
              <a:t>7.   Do not raise or lower the jaw.</a:t>
            </a:r>
            <a:endParaRPr sz="2700"/>
          </a:p>
          <a:p>
            <a:pPr marL="0" lvl="0" indent="0" algn="l" rtl="0">
              <a:spcBef>
                <a:spcPts val="800"/>
              </a:spcBef>
              <a:spcAft>
                <a:spcPts val="0"/>
              </a:spcAft>
              <a:buNone/>
            </a:pPr>
            <a:r>
              <a:rPr lang="en-US" sz="2700"/>
              <a:t>8.   Measurer lowers headboard until it touches the hair (if hair is tied up, remove tie to make it smooth).</a:t>
            </a:r>
            <a:endParaRPr sz="2700"/>
          </a:p>
          <a:p>
            <a:pPr marL="0" lvl="0" indent="0" algn="l" rtl="0">
              <a:lnSpc>
                <a:spcPct val="100000"/>
              </a:lnSpc>
              <a:spcBef>
                <a:spcPts val="1000"/>
              </a:spcBef>
              <a:spcAft>
                <a:spcPts val="0"/>
              </a:spcAft>
              <a:buNone/>
            </a:pPr>
            <a:r>
              <a:rPr lang="en-US" sz="2700"/>
              <a:t>9.    M</a:t>
            </a: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easurer can use a chair if necessary to read the numbers.</a:t>
            </a:r>
            <a:endParaRPr sz="2700"/>
          </a:p>
          <a:p>
            <a:pPr marL="0" lvl="0" indent="0" algn="l" rtl="0">
              <a:lnSpc>
                <a:spcPct val="100000"/>
              </a:lnSpc>
              <a:spcBef>
                <a:spcPts val="1000"/>
              </a:spcBef>
              <a:spcAft>
                <a:spcPts val="1000"/>
              </a:spcAft>
              <a:buNone/>
            </a:pPr>
            <a:r>
              <a:rPr lang="en-US" sz="2700"/>
              <a:t>10.    Record height in cm on form.</a:t>
            </a:r>
            <a:endParaRPr sz="2700"/>
          </a:p>
        </p:txBody>
      </p:sp>
      <p:sp>
        <p:nvSpPr>
          <p:cNvPr id="235" name="Google Shape;235;gf270c97671_0_46"/>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15</a:t>
            </a:fld>
            <a:endParaRPr b="1">
              <a:solidFill>
                <a:schemeClr val="accent6"/>
              </a:solidFill>
              <a:latin typeface="Calibri"/>
              <a:ea typeface="Calibri"/>
              <a:cs typeface="Calibri"/>
              <a:sym typeface="Calibri"/>
            </a:endParaRPr>
          </a:p>
        </p:txBody>
      </p:sp>
      <p:pic>
        <p:nvPicPr>
          <p:cNvPr id="236" name="Google Shape;236;gf270c97671_0_46"/>
          <p:cNvPicPr preferRelativeResize="0"/>
          <p:nvPr/>
        </p:nvPicPr>
        <p:blipFill>
          <a:blip r:embed="rId3">
            <a:alphaModFix/>
          </a:blip>
          <a:stretch>
            <a:fillRect/>
          </a:stretch>
        </p:blipFill>
        <p:spPr>
          <a:xfrm>
            <a:off x="6432526" y="1526212"/>
            <a:ext cx="2465194" cy="467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efc88e3aca_1_88"/>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Repeat the height measurement</a:t>
            </a:r>
            <a:endParaRPr sz="4000"/>
          </a:p>
        </p:txBody>
      </p:sp>
      <p:sp>
        <p:nvSpPr>
          <p:cNvPr id="242" name="Google Shape;242;gefc88e3aca_1_88"/>
          <p:cNvSpPr txBox="1">
            <a:spLocks noGrp="1"/>
          </p:cNvSpPr>
          <p:nvPr>
            <p:ph type="body" idx="1"/>
          </p:nvPr>
        </p:nvSpPr>
        <p:spPr>
          <a:xfrm>
            <a:off x="686523" y="1670446"/>
            <a:ext cx="6008100" cy="4678500"/>
          </a:xfrm>
          <a:prstGeom prst="rect">
            <a:avLst/>
          </a:prstGeom>
          <a:noFill/>
          <a:ln>
            <a:noFill/>
          </a:ln>
        </p:spPr>
        <p:txBody>
          <a:bodyPr spcFirstLastPara="1" wrap="square" lIns="91425" tIns="45700" rIns="91425" bIns="45700" anchor="t" anchorCtr="0">
            <a:normAutofit/>
          </a:bodyPr>
          <a:lstStyle/>
          <a:p>
            <a:pPr marL="457200" lvl="0" indent="-438150" algn="l" rtl="0">
              <a:lnSpc>
                <a:spcPct val="90000"/>
              </a:lnSpc>
              <a:spcBef>
                <a:spcPts val="1000"/>
              </a:spcBef>
              <a:spcAft>
                <a:spcPts val="0"/>
              </a:spcAft>
              <a:buSzPts val="3300"/>
              <a:buChar char="•"/>
            </a:pPr>
            <a:r>
              <a:rPr lang="en-US" sz="3300"/>
              <a:t>Repeat all steps to obtain a second height measurement.</a:t>
            </a:r>
            <a:endParaRPr sz="3300"/>
          </a:p>
          <a:p>
            <a:pPr marL="457200" lvl="0" indent="-438150" algn="l" rtl="0">
              <a:lnSpc>
                <a:spcPct val="90000"/>
              </a:lnSpc>
              <a:spcBef>
                <a:spcPts val="1000"/>
              </a:spcBef>
              <a:spcAft>
                <a:spcPts val="0"/>
              </a:spcAft>
              <a:buSzPts val="3300"/>
              <a:buChar char="•"/>
            </a:pPr>
            <a:r>
              <a:rPr lang="en-US" sz="3300"/>
              <a:t>This helps ensure </a:t>
            </a:r>
            <a:r>
              <a:rPr lang="en-US" sz="3300" u="sng"/>
              <a:t>reliability</a:t>
            </a:r>
            <a:r>
              <a:rPr lang="en-US" sz="3300"/>
              <a:t> of the measurements.</a:t>
            </a:r>
            <a:endParaRPr sz="3300"/>
          </a:p>
          <a:p>
            <a:pPr marL="457200" lvl="0" indent="-438150" algn="l" rtl="0">
              <a:lnSpc>
                <a:spcPct val="90000"/>
              </a:lnSpc>
              <a:spcBef>
                <a:spcPts val="1000"/>
              </a:spcBef>
              <a:spcAft>
                <a:spcPts val="0"/>
              </a:spcAft>
              <a:buSzPts val="3300"/>
              <a:buChar char="•"/>
            </a:pPr>
            <a:r>
              <a:rPr lang="en-US" sz="3300"/>
              <a:t>If the two height measurements differ by 0.5 cm or more, repeat the steps for a third measurement.</a:t>
            </a:r>
            <a:endParaRPr sz="3300"/>
          </a:p>
          <a:p>
            <a:pPr marL="171450" lvl="0" indent="0" algn="l" rtl="0">
              <a:lnSpc>
                <a:spcPct val="90000"/>
              </a:lnSpc>
              <a:spcBef>
                <a:spcPts val="1000"/>
              </a:spcBef>
              <a:spcAft>
                <a:spcPts val="0"/>
              </a:spcAft>
              <a:buClr>
                <a:schemeClr val="dk1"/>
              </a:buClr>
              <a:buSzPts val="2800"/>
              <a:buNone/>
            </a:pPr>
            <a:endParaRPr/>
          </a:p>
        </p:txBody>
      </p:sp>
      <p:sp>
        <p:nvSpPr>
          <p:cNvPr id="243" name="Google Shape;243;gefc88e3aca_1_8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16</a:t>
            </a:fld>
            <a:endParaRPr b="1">
              <a:solidFill>
                <a:schemeClr val="accent6"/>
              </a:solidFill>
            </a:endParaRPr>
          </a:p>
        </p:txBody>
      </p:sp>
      <p:pic>
        <p:nvPicPr>
          <p:cNvPr id="244" name="Google Shape;244;gefc88e3aca_1_88"/>
          <p:cNvPicPr preferRelativeResize="0"/>
          <p:nvPr/>
        </p:nvPicPr>
        <p:blipFill rotWithShape="1">
          <a:blip r:embed="rId3">
            <a:alphaModFix/>
          </a:blip>
          <a:srcRect l="12340" r="6365"/>
          <a:stretch/>
        </p:blipFill>
        <p:spPr>
          <a:xfrm>
            <a:off x="0" y="6124240"/>
            <a:ext cx="686523" cy="640639"/>
          </a:xfrm>
          <a:prstGeom prst="rect">
            <a:avLst/>
          </a:prstGeom>
          <a:noFill/>
          <a:ln>
            <a:noFill/>
          </a:ln>
        </p:spPr>
      </p:pic>
      <p:pic>
        <p:nvPicPr>
          <p:cNvPr id="245" name="Google Shape;245;gefc88e3aca_1_88"/>
          <p:cNvPicPr preferRelativeResize="0"/>
          <p:nvPr/>
        </p:nvPicPr>
        <p:blipFill rotWithShape="1">
          <a:blip r:embed="rId4">
            <a:alphaModFix/>
          </a:blip>
          <a:srcRect/>
          <a:stretch/>
        </p:blipFill>
        <p:spPr>
          <a:xfrm>
            <a:off x="6694714" y="2405744"/>
            <a:ext cx="1931418" cy="18848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5"/>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Waist Circumference</a:t>
            </a:r>
            <a:endParaRPr b="1">
              <a:solidFill>
                <a:srgbClr val="002060"/>
              </a:solidFill>
            </a:endParaRPr>
          </a:p>
        </p:txBody>
      </p:sp>
      <p:sp>
        <p:nvSpPr>
          <p:cNvPr id="252" name="Google Shape;252;p95"/>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Autofit/>
          </a:bodyPr>
          <a:lstStyle/>
          <a:p>
            <a:pPr marL="457200" lvl="0" indent="-469900" algn="l" rtl="0">
              <a:lnSpc>
                <a:spcPct val="90000"/>
              </a:lnSpc>
              <a:spcBef>
                <a:spcPts val="750"/>
              </a:spcBef>
              <a:spcAft>
                <a:spcPts val="0"/>
              </a:spcAft>
              <a:buSzPts val="3800"/>
              <a:buChar char="•"/>
            </a:pPr>
            <a:r>
              <a:rPr lang="en-US" sz="3800">
                <a:latin typeface="Times New Roman"/>
                <a:ea typeface="Times New Roman"/>
                <a:cs typeface="Times New Roman"/>
                <a:sym typeface="Times New Roman"/>
              </a:rPr>
              <a:t>Equipment: </a:t>
            </a:r>
            <a:endParaRPr sz="3800"/>
          </a:p>
          <a:p>
            <a:pPr marL="914400" lvl="1" indent="-469900" algn="l" rtl="0">
              <a:lnSpc>
                <a:spcPct val="90000"/>
              </a:lnSpc>
              <a:spcBef>
                <a:spcPts val="375"/>
              </a:spcBef>
              <a:spcAft>
                <a:spcPts val="0"/>
              </a:spcAft>
              <a:buSzPts val="3800"/>
              <a:buChar char="•"/>
            </a:pPr>
            <a:r>
              <a:rPr lang="en-US" sz="3800">
                <a:latin typeface="Times New Roman"/>
                <a:ea typeface="Times New Roman"/>
                <a:cs typeface="Times New Roman"/>
                <a:sym typeface="Times New Roman"/>
              </a:rPr>
              <a:t> Measuring tape</a:t>
            </a:r>
            <a:endParaRPr sz="3800"/>
          </a:p>
          <a:p>
            <a:pPr marL="457200" lvl="0" indent="-469900" algn="l" rtl="0">
              <a:lnSpc>
                <a:spcPct val="90000"/>
              </a:lnSpc>
              <a:spcBef>
                <a:spcPts val="750"/>
              </a:spcBef>
              <a:spcAft>
                <a:spcPts val="0"/>
              </a:spcAft>
              <a:buSzPts val="3800"/>
              <a:buChar char="•"/>
            </a:pPr>
            <a:r>
              <a:rPr lang="en-US" sz="3800">
                <a:latin typeface="Times New Roman"/>
                <a:ea typeface="Times New Roman"/>
                <a:cs typeface="Times New Roman"/>
                <a:sym typeface="Times New Roman"/>
              </a:rPr>
              <a:t>Materials:</a:t>
            </a:r>
            <a:endParaRPr sz="3800"/>
          </a:p>
          <a:p>
            <a:pPr marL="914400" lvl="1" indent="-469900" algn="l" rtl="0">
              <a:lnSpc>
                <a:spcPct val="90000"/>
              </a:lnSpc>
              <a:spcBef>
                <a:spcPts val="375"/>
              </a:spcBef>
              <a:spcAft>
                <a:spcPts val="0"/>
              </a:spcAft>
              <a:buSzPts val="3800"/>
              <a:buChar char="•"/>
            </a:pPr>
            <a:r>
              <a:rPr lang="en-US" sz="3800">
                <a:latin typeface="Times New Roman"/>
                <a:ea typeface="Times New Roman"/>
                <a:cs typeface="Times New Roman"/>
                <a:sym typeface="Times New Roman"/>
              </a:rPr>
              <a:t>Anthropometry Form</a:t>
            </a:r>
            <a:endParaRPr sz="3800"/>
          </a:p>
          <a:p>
            <a:pPr marL="914400" lvl="1" indent="-469900" algn="l" rtl="0">
              <a:lnSpc>
                <a:spcPct val="90000"/>
              </a:lnSpc>
              <a:spcBef>
                <a:spcPts val="375"/>
              </a:spcBef>
              <a:spcAft>
                <a:spcPts val="0"/>
              </a:spcAft>
              <a:buSzPts val="3800"/>
              <a:buChar char="•"/>
            </a:pPr>
            <a:r>
              <a:rPr lang="en-US" sz="3800">
                <a:latin typeface="Times New Roman"/>
                <a:ea typeface="Times New Roman"/>
                <a:cs typeface="Times New Roman"/>
                <a:sym typeface="Times New Roman"/>
              </a:rPr>
              <a:t>Pen</a:t>
            </a:r>
            <a:endParaRPr sz="3800"/>
          </a:p>
        </p:txBody>
      </p:sp>
      <p:sp>
        <p:nvSpPr>
          <p:cNvPr id="253" name="Google Shape;253;p95"/>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17</a:t>
            </a:fld>
            <a:endParaRPr b="1">
              <a:solidFill>
                <a:schemeClr val="accent6"/>
              </a:solidFill>
              <a:latin typeface="Calibri"/>
              <a:ea typeface="Calibri"/>
              <a:cs typeface="Calibri"/>
              <a:sym typeface="Calibri"/>
            </a:endParaRPr>
          </a:p>
        </p:txBody>
      </p:sp>
      <p:pic>
        <p:nvPicPr>
          <p:cNvPr id="254" name="Google Shape;254;p9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pic>
        <p:nvPicPr>
          <p:cNvPr id="255" name="Google Shape;255;p95"/>
          <p:cNvPicPr preferRelativeResize="0"/>
          <p:nvPr/>
        </p:nvPicPr>
        <p:blipFill>
          <a:blip r:embed="rId4">
            <a:alphaModFix/>
          </a:blip>
          <a:stretch>
            <a:fillRect/>
          </a:stretch>
        </p:blipFill>
        <p:spPr>
          <a:xfrm>
            <a:off x="5607150" y="2531727"/>
            <a:ext cx="2771775" cy="2181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8"/>
          <p:cNvSpPr txBox="1">
            <a:spLocks noGrp="1"/>
          </p:cNvSpPr>
          <p:nvPr>
            <p:ph type="body" idx="1"/>
          </p:nvPr>
        </p:nvSpPr>
        <p:spPr>
          <a:xfrm>
            <a:off x="836025" y="1610625"/>
            <a:ext cx="7380300" cy="32097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700"/>
              </a:spcBef>
              <a:spcAft>
                <a:spcPts val="0"/>
              </a:spcAft>
              <a:buClr>
                <a:srgbClr val="00335A"/>
              </a:buClr>
              <a:buSzPts val="3000"/>
              <a:buAutoNum type="arabicPeriod"/>
            </a:pPr>
            <a:r>
              <a:rPr lang="en-US" sz="3000">
                <a:solidFill>
                  <a:srgbClr val="00335A"/>
                </a:solidFill>
              </a:rPr>
              <a:t>Find a private area</a:t>
            </a:r>
            <a:endParaRPr sz="3000">
              <a:solidFill>
                <a:srgbClr val="00335A"/>
              </a:solidFill>
            </a:endParaRPr>
          </a:p>
          <a:p>
            <a:pPr marL="457200" lvl="0" indent="-419100" algn="l" rtl="0">
              <a:lnSpc>
                <a:spcPct val="115000"/>
              </a:lnSpc>
              <a:spcBef>
                <a:spcPts val="0"/>
              </a:spcBef>
              <a:spcAft>
                <a:spcPts val="0"/>
              </a:spcAft>
              <a:buClr>
                <a:srgbClr val="00335A"/>
              </a:buClr>
              <a:buSzPts val="3000"/>
              <a:buAutoNum type="arabicPeriod"/>
            </a:pPr>
            <a:r>
              <a:rPr lang="en-US" sz="3000">
                <a:solidFill>
                  <a:srgbClr val="00335A"/>
                </a:solidFill>
              </a:rPr>
              <a:t>Measurement should be taken directly over the skin (not over clothing)</a:t>
            </a:r>
            <a:endParaRPr sz="3000">
              <a:solidFill>
                <a:srgbClr val="00335A"/>
              </a:solidFill>
            </a:endParaRPr>
          </a:p>
          <a:p>
            <a:pPr marL="457200" lvl="0" indent="-419100" algn="l" rtl="0">
              <a:lnSpc>
                <a:spcPct val="115000"/>
              </a:lnSpc>
              <a:spcBef>
                <a:spcPts val="0"/>
              </a:spcBef>
              <a:spcAft>
                <a:spcPts val="0"/>
              </a:spcAft>
              <a:buClr>
                <a:srgbClr val="00335A"/>
              </a:buClr>
              <a:buSzPts val="3000"/>
              <a:buAutoNum type="arabicPeriod"/>
            </a:pPr>
            <a:r>
              <a:rPr lang="en-US" sz="3000">
                <a:solidFill>
                  <a:srgbClr val="00335A"/>
                </a:solidFill>
              </a:rPr>
              <a:t>Participant removes shoes</a:t>
            </a:r>
            <a:endParaRPr sz="3000">
              <a:solidFill>
                <a:srgbClr val="00335A"/>
              </a:solidFill>
            </a:endParaRPr>
          </a:p>
          <a:p>
            <a:pPr marL="457200" lvl="0" indent="-419100" algn="l" rtl="0">
              <a:lnSpc>
                <a:spcPct val="115000"/>
              </a:lnSpc>
              <a:spcBef>
                <a:spcPts val="0"/>
              </a:spcBef>
              <a:spcAft>
                <a:spcPts val="0"/>
              </a:spcAft>
              <a:buClr>
                <a:srgbClr val="00335A"/>
              </a:buClr>
              <a:buSzPts val="3000"/>
              <a:buAutoNum type="arabicPeriod"/>
            </a:pPr>
            <a:r>
              <a:rPr lang="en-US" sz="3000">
                <a:solidFill>
                  <a:srgbClr val="00335A"/>
                </a:solidFill>
              </a:rPr>
              <a:t>Participant stands with feet touching and arms at sides</a:t>
            </a:r>
            <a:endParaRPr sz="3200">
              <a:latin typeface="Times New Roman"/>
              <a:ea typeface="Times New Roman"/>
              <a:cs typeface="Times New Roman"/>
              <a:sym typeface="Times New Roman"/>
            </a:endParaRPr>
          </a:p>
        </p:txBody>
      </p:sp>
      <p:sp>
        <p:nvSpPr>
          <p:cNvPr id="262" name="Google Shape;262;p98"/>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67500"/>
              <a:buNone/>
            </a:pPr>
            <a:r>
              <a:rPr lang="en-US" sz="4000" b="1">
                <a:solidFill>
                  <a:srgbClr val="002060"/>
                </a:solidFill>
                <a:latin typeface="Times New Roman"/>
                <a:ea typeface="Times New Roman"/>
                <a:cs typeface="Times New Roman"/>
                <a:sym typeface="Times New Roman"/>
              </a:rPr>
              <a:t>Before measuring waist circumference</a:t>
            </a:r>
            <a:endParaRPr b="1">
              <a:solidFill>
                <a:srgbClr val="002060"/>
              </a:solidFill>
            </a:endParaRPr>
          </a:p>
        </p:txBody>
      </p:sp>
      <p:sp>
        <p:nvSpPr>
          <p:cNvPr id="263" name="Google Shape;263;p98"/>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18</a:t>
            </a:fld>
            <a:endParaRPr b="1">
              <a:solidFill>
                <a:schemeClr val="accent6"/>
              </a:solidFill>
              <a:latin typeface="Calibri"/>
              <a:ea typeface="Calibri"/>
              <a:cs typeface="Calibri"/>
              <a:sym typeface="Calibri"/>
            </a:endParaRPr>
          </a:p>
        </p:txBody>
      </p:sp>
      <p:pic>
        <p:nvPicPr>
          <p:cNvPr id="264" name="Google Shape;264;p98"/>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3"/>
          <p:cNvSpPr txBox="1">
            <a:spLocks noGrp="1"/>
          </p:cNvSpPr>
          <p:nvPr>
            <p:ph type="body" idx="1"/>
          </p:nvPr>
        </p:nvSpPr>
        <p:spPr>
          <a:xfrm>
            <a:off x="467175" y="1487975"/>
            <a:ext cx="4260600" cy="36342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1000"/>
              </a:spcBef>
              <a:spcAft>
                <a:spcPts val="0"/>
              </a:spcAft>
              <a:buSzPts val="2200"/>
              <a:buFont typeface="Calibri"/>
              <a:buAutoNum type="arabicPeriod"/>
            </a:pPr>
            <a:r>
              <a:rPr lang="en-US" sz="2200"/>
              <a:t>Participant locates his/her lowest point of the last rib and top of hip on his/her right side.</a:t>
            </a:r>
            <a:endParaRPr sz="2200"/>
          </a:p>
          <a:p>
            <a:pPr marL="457200" lvl="0" indent="-368300" algn="l" rtl="0">
              <a:lnSpc>
                <a:spcPct val="100000"/>
              </a:lnSpc>
              <a:spcBef>
                <a:spcPts val="1000"/>
              </a:spcBef>
              <a:spcAft>
                <a:spcPts val="0"/>
              </a:spcAft>
              <a:buSzPts val="2200"/>
              <a:buFont typeface="Calibri"/>
              <a:buAutoNum type="arabicPeriod"/>
            </a:pPr>
            <a:r>
              <a:rPr lang="en-US" sz="2200"/>
              <a:t>Measurer verifies the location of the two bones.</a:t>
            </a:r>
            <a:endParaRPr sz="2200"/>
          </a:p>
          <a:p>
            <a:pPr marL="457200" lvl="0" indent="-368300" algn="l" rtl="0">
              <a:lnSpc>
                <a:spcPct val="100000"/>
              </a:lnSpc>
              <a:spcBef>
                <a:spcPts val="1000"/>
              </a:spcBef>
              <a:spcAft>
                <a:spcPts val="0"/>
              </a:spcAft>
              <a:buSzPts val="2200"/>
              <a:buFont typeface="Calibri"/>
              <a:buAutoNum type="arabicPeriod"/>
            </a:pPr>
            <a:r>
              <a:rPr lang="en-US" sz="2200"/>
              <a:t>Measurers marks the midpoint with a pen.</a:t>
            </a:r>
            <a:endParaRPr sz="2200"/>
          </a:p>
          <a:p>
            <a:pPr marL="457200" lvl="0" indent="-368300" algn="l" rtl="0">
              <a:lnSpc>
                <a:spcPct val="100000"/>
              </a:lnSpc>
              <a:spcBef>
                <a:spcPts val="1000"/>
              </a:spcBef>
              <a:spcAft>
                <a:spcPts val="1000"/>
              </a:spcAft>
              <a:buSzPts val="2200"/>
              <a:buFont typeface="Calibri"/>
              <a:buAutoNum type="arabicPeriod"/>
            </a:pPr>
            <a:r>
              <a:rPr lang="en-US" sz="2200"/>
              <a:t>Repeat the same steps on the left side.</a:t>
            </a:r>
            <a:endParaRPr sz="2200"/>
          </a:p>
        </p:txBody>
      </p:sp>
      <p:sp>
        <p:nvSpPr>
          <p:cNvPr id="271" name="Google Shape;271;p10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Waist Circumference Technique</a:t>
            </a:r>
            <a:endParaRPr sz="4000" b="1">
              <a:solidFill>
                <a:srgbClr val="002060"/>
              </a:solidFill>
            </a:endParaRPr>
          </a:p>
        </p:txBody>
      </p:sp>
      <p:sp>
        <p:nvSpPr>
          <p:cNvPr id="272" name="Google Shape;272;p103"/>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19</a:t>
            </a:fld>
            <a:endParaRPr b="1">
              <a:solidFill>
                <a:schemeClr val="accent6"/>
              </a:solidFill>
              <a:latin typeface="Calibri"/>
              <a:ea typeface="Calibri"/>
              <a:cs typeface="Calibri"/>
              <a:sym typeface="Calibri"/>
            </a:endParaRPr>
          </a:p>
        </p:txBody>
      </p:sp>
      <p:pic>
        <p:nvPicPr>
          <p:cNvPr id="273" name="Google Shape;273;p103"/>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pic>
        <p:nvPicPr>
          <p:cNvPr id="274" name="Google Shape;274;p103"/>
          <p:cNvPicPr preferRelativeResize="0"/>
          <p:nvPr/>
        </p:nvPicPr>
        <p:blipFill rotWithShape="1">
          <a:blip r:embed="rId4">
            <a:alphaModFix/>
          </a:blip>
          <a:srcRect r="21942"/>
          <a:stretch/>
        </p:blipFill>
        <p:spPr>
          <a:xfrm>
            <a:off x="5002825" y="1943425"/>
            <a:ext cx="3744000" cy="3884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2fe4c1709_1_8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Outline</a:t>
            </a:r>
            <a:endParaRPr sz="4000"/>
          </a:p>
        </p:txBody>
      </p:sp>
      <p:sp>
        <p:nvSpPr>
          <p:cNvPr id="121" name="Google Shape;121;gf2fe4c1709_1_83"/>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rmAutofit/>
          </a:bodyPr>
          <a:lstStyle/>
          <a:p>
            <a:pPr marL="171450" lvl="0" indent="-247650" algn="l" rtl="0">
              <a:spcBef>
                <a:spcPts val="0"/>
              </a:spcBef>
              <a:spcAft>
                <a:spcPts val="0"/>
              </a:spcAft>
              <a:buSzPts val="3000"/>
              <a:buChar char="•"/>
            </a:pPr>
            <a:r>
              <a:rPr lang="en-US" sz="3000"/>
              <a:t> </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Section</a:t>
            </a:r>
            <a:r>
              <a:rPr lang="en-US" sz="3000"/>
              <a:t> 1: </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Introduction</a:t>
            </a:r>
            <a:endParaRPr sz="3000"/>
          </a:p>
          <a:p>
            <a:pPr marL="171450" lvl="0" indent="-247650" algn="l" rtl="0">
              <a:spcBef>
                <a:spcPts val="0"/>
              </a:spcBef>
              <a:spcAft>
                <a:spcPts val="0"/>
              </a:spcAft>
              <a:buSzPts val="3000"/>
              <a:buChar char="•"/>
            </a:pPr>
            <a:r>
              <a:rPr lang="en-US" sz="3000"/>
              <a:t> Section 2: Anthropometric measurement and Equipment </a:t>
            </a:r>
            <a:endParaRPr sz="3000"/>
          </a:p>
          <a:p>
            <a:pPr marL="171450" lvl="0" indent="-247650" algn="l" rtl="0">
              <a:spcBef>
                <a:spcPts val="0"/>
              </a:spcBef>
              <a:spcAft>
                <a:spcPts val="0"/>
              </a:spcAft>
              <a:buSzPts val="3000"/>
              <a:buChar char="•"/>
            </a:pPr>
            <a:r>
              <a:rPr lang="en-US" sz="3000"/>
              <a:t> Section 3: Equipment Maintenance</a:t>
            </a:r>
            <a:endParaRPr sz="3000"/>
          </a:p>
          <a:p>
            <a:pPr marL="171450" lvl="0" indent="-247650" algn="l" rtl="0">
              <a:spcBef>
                <a:spcPts val="0"/>
              </a:spcBef>
              <a:spcAft>
                <a:spcPts val="0"/>
              </a:spcAft>
              <a:buSzPts val="3000"/>
              <a:buChar char="•"/>
            </a:pPr>
            <a:r>
              <a:rPr lang="en-US" sz="3000"/>
              <a:t> Section 4: </a:t>
            </a:r>
            <a:r>
              <a:rPr lang="en-US" sz="3000">
                <a:highlight>
                  <a:schemeClr val="lt1"/>
                </a:highlight>
              </a:rPr>
              <a:t>Interpretation of anthropometric   </a:t>
            </a:r>
            <a:endParaRPr sz="3000">
              <a:highlight>
                <a:schemeClr val="lt1"/>
              </a:highlight>
            </a:endParaRPr>
          </a:p>
          <a:p>
            <a:pPr marL="171450" lvl="0" indent="-247650" algn="l" rtl="0">
              <a:spcBef>
                <a:spcPts val="0"/>
              </a:spcBef>
              <a:spcAft>
                <a:spcPts val="0"/>
              </a:spcAft>
              <a:buSzPts val="3000"/>
              <a:buChar char="•"/>
            </a:pPr>
            <a:r>
              <a:rPr lang="en-US" sz="3000">
                <a:highlight>
                  <a:schemeClr val="lt1"/>
                </a:highlight>
              </a:rPr>
              <a:t> measurements</a:t>
            </a:r>
            <a:endParaRPr sz="3000">
              <a:highlight>
                <a:schemeClr val="lt1"/>
              </a:highlight>
            </a:endParaRPr>
          </a:p>
          <a:p>
            <a:pPr marL="171450" lvl="0" indent="-247650" algn="l" rtl="0">
              <a:spcBef>
                <a:spcPts val="0"/>
              </a:spcBef>
              <a:spcAft>
                <a:spcPts val="0"/>
              </a:spcAft>
              <a:buSzPts val="3000"/>
              <a:buChar char="•"/>
            </a:pPr>
            <a:r>
              <a:rPr lang="en-US" sz="3000"/>
              <a:t>Section 5: </a:t>
            </a:r>
            <a:r>
              <a:rPr lang="en-US" sz="3000">
                <a:highlight>
                  <a:schemeClr val="lt1"/>
                </a:highlight>
              </a:rPr>
              <a:t>Importance of anthropometric measurements in research context</a:t>
            </a:r>
            <a:endParaRPr sz="3000">
              <a:highlight>
                <a:schemeClr val="lt1"/>
              </a:highlight>
            </a:endParaRPr>
          </a:p>
          <a:p>
            <a:pPr marL="171450" lvl="0" indent="-247650" algn="l" rtl="0">
              <a:spcBef>
                <a:spcPts val="0"/>
              </a:spcBef>
              <a:spcAft>
                <a:spcPts val="0"/>
              </a:spcAft>
              <a:buSzPts val="3000"/>
              <a:buChar char="•"/>
            </a:pPr>
            <a:r>
              <a:rPr lang="en-US" sz="3000"/>
              <a:t>Section 6:  Practice your skills</a:t>
            </a:r>
            <a:endParaRPr/>
          </a:p>
        </p:txBody>
      </p:sp>
      <p:sp>
        <p:nvSpPr>
          <p:cNvPr id="122" name="Google Shape;122;gf2fe4c1709_1_83"/>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2</a:t>
            </a:fld>
            <a:endParaRPr b="1">
              <a:solidFill>
                <a:schemeClr val="accent6"/>
              </a:solidFill>
            </a:endParaRPr>
          </a:p>
        </p:txBody>
      </p:sp>
      <p:pic>
        <p:nvPicPr>
          <p:cNvPr id="123" name="Google Shape;123;gf2fe4c1709_1_83"/>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1"/>
          <p:cNvSpPr txBox="1">
            <a:spLocks noGrp="1"/>
          </p:cNvSpPr>
          <p:nvPr>
            <p:ph type="body" idx="1"/>
          </p:nvPr>
        </p:nvSpPr>
        <p:spPr>
          <a:xfrm>
            <a:off x="336350" y="1487975"/>
            <a:ext cx="5776500" cy="471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US" sz="2400"/>
              <a:t>5. Measurer passes tape around the </a:t>
            </a:r>
            <a:endParaRPr sz="2400"/>
          </a:p>
          <a:p>
            <a:pPr marL="0" lvl="0" indent="0" algn="l" rtl="0">
              <a:lnSpc>
                <a:spcPct val="100000"/>
              </a:lnSpc>
              <a:spcBef>
                <a:spcPts val="600"/>
              </a:spcBef>
              <a:spcAft>
                <a:spcPts val="0"/>
              </a:spcAft>
              <a:buNone/>
            </a:pPr>
            <a:r>
              <a:rPr lang="en-US" sz="2400"/>
              <a:t>     participant’s waist and clips ends </a:t>
            </a:r>
            <a:endParaRPr sz="2400"/>
          </a:p>
          <a:p>
            <a:pPr marL="0" lvl="0" indent="0" algn="l" rtl="0">
              <a:lnSpc>
                <a:spcPct val="100000"/>
              </a:lnSpc>
              <a:spcBef>
                <a:spcPts val="600"/>
              </a:spcBef>
              <a:spcAft>
                <a:spcPts val="0"/>
              </a:spcAft>
              <a:buNone/>
            </a:pPr>
            <a:r>
              <a:rPr lang="en-US" sz="2400"/>
              <a:t>     together.</a:t>
            </a:r>
            <a:endParaRPr sz="2400"/>
          </a:p>
          <a:p>
            <a:pPr marL="0" lvl="0" indent="0" algn="l" rtl="0">
              <a:lnSpc>
                <a:spcPct val="100000"/>
              </a:lnSpc>
              <a:spcBef>
                <a:spcPts val="600"/>
              </a:spcBef>
              <a:spcAft>
                <a:spcPts val="0"/>
              </a:spcAft>
              <a:buNone/>
            </a:pPr>
            <a:r>
              <a:rPr lang="en-US" sz="2400"/>
              <a:t>6. Measurer centers tape over midpoint</a:t>
            </a:r>
            <a:endParaRPr sz="2400"/>
          </a:p>
          <a:p>
            <a:pPr marL="0" lvl="0" indent="0" algn="l" rtl="0">
              <a:lnSpc>
                <a:spcPct val="100000"/>
              </a:lnSpc>
              <a:spcBef>
                <a:spcPts val="600"/>
              </a:spcBef>
              <a:spcAft>
                <a:spcPts val="0"/>
              </a:spcAft>
              <a:buNone/>
            </a:pPr>
            <a:r>
              <a:rPr lang="en-US" sz="2400"/>
              <a:t>    marks on both sides of the participant’s body and makes sure it is not twisted.</a:t>
            </a:r>
            <a:endParaRPr sz="2400"/>
          </a:p>
          <a:p>
            <a:pPr marL="0" lvl="0" indent="0" algn="l" rtl="0">
              <a:lnSpc>
                <a:spcPct val="100000"/>
              </a:lnSpc>
              <a:spcBef>
                <a:spcPts val="600"/>
              </a:spcBef>
              <a:spcAft>
                <a:spcPts val="0"/>
              </a:spcAft>
              <a:buNone/>
            </a:pPr>
            <a:r>
              <a:rPr lang="en-US" sz="2400"/>
              <a:t>7. Measurer pushes button on tape to tighten it and records the measurement.</a:t>
            </a:r>
            <a:endParaRPr sz="2400">
              <a:latin typeface="Times New Roman"/>
              <a:ea typeface="Times New Roman"/>
              <a:cs typeface="Times New Roman"/>
              <a:sym typeface="Times New Roman"/>
            </a:endParaRPr>
          </a:p>
        </p:txBody>
      </p:sp>
      <p:sp>
        <p:nvSpPr>
          <p:cNvPr id="281" name="Google Shape;281;p10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Waist Circumference Technique</a:t>
            </a:r>
            <a:endParaRPr sz="4000" b="1">
              <a:solidFill>
                <a:srgbClr val="002060"/>
              </a:solidFill>
            </a:endParaRPr>
          </a:p>
        </p:txBody>
      </p:sp>
      <p:pic>
        <p:nvPicPr>
          <p:cNvPr id="282" name="Google Shape;282;p101"/>
          <p:cNvPicPr preferRelativeResize="0"/>
          <p:nvPr/>
        </p:nvPicPr>
        <p:blipFill rotWithShape="1">
          <a:blip r:embed="rId3">
            <a:alphaModFix/>
          </a:blip>
          <a:srcRect/>
          <a:stretch/>
        </p:blipFill>
        <p:spPr>
          <a:xfrm>
            <a:off x="6344076" y="1539700"/>
            <a:ext cx="1974825" cy="1766875"/>
          </a:xfrm>
          <a:prstGeom prst="rect">
            <a:avLst/>
          </a:prstGeom>
          <a:noFill/>
          <a:ln>
            <a:noFill/>
          </a:ln>
        </p:spPr>
      </p:pic>
      <p:sp>
        <p:nvSpPr>
          <p:cNvPr id="283" name="Google Shape;283;p101"/>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20</a:t>
            </a:fld>
            <a:endParaRPr b="1">
              <a:solidFill>
                <a:schemeClr val="accent6"/>
              </a:solidFill>
              <a:latin typeface="Calibri"/>
              <a:ea typeface="Calibri"/>
              <a:cs typeface="Calibri"/>
              <a:sym typeface="Calibri"/>
            </a:endParaRPr>
          </a:p>
        </p:txBody>
      </p:sp>
      <p:pic>
        <p:nvPicPr>
          <p:cNvPr id="284" name="Google Shape;284;p101"/>
          <p:cNvPicPr preferRelativeResize="0"/>
          <p:nvPr/>
        </p:nvPicPr>
        <p:blipFill rotWithShape="1">
          <a:blip r:embed="rId4">
            <a:alphaModFix/>
          </a:blip>
          <a:srcRect l="12340" r="6365"/>
          <a:stretch/>
        </p:blipFill>
        <p:spPr>
          <a:xfrm>
            <a:off x="149500" y="6124227"/>
            <a:ext cx="686523" cy="640639"/>
          </a:xfrm>
          <a:prstGeom prst="rect">
            <a:avLst/>
          </a:prstGeom>
          <a:noFill/>
          <a:ln>
            <a:noFill/>
          </a:ln>
        </p:spPr>
      </p:pic>
      <p:pic>
        <p:nvPicPr>
          <p:cNvPr id="285" name="Google Shape;285;p101"/>
          <p:cNvPicPr preferRelativeResize="0"/>
          <p:nvPr/>
        </p:nvPicPr>
        <p:blipFill>
          <a:blip r:embed="rId5">
            <a:alphaModFix/>
          </a:blip>
          <a:stretch>
            <a:fillRect/>
          </a:stretch>
        </p:blipFill>
        <p:spPr>
          <a:xfrm>
            <a:off x="6837700" y="3953800"/>
            <a:ext cx="1974825" cy="1634575"/>
          </a:xfrm>
          <a:prstGeom prst="rect">
            <a:avLst/>
          </a:prstGeom>
          <a:noFill/>
          <a:ln>
            <a:noFill/>
          </a:ln>
        </p:spPr>
      </p:pic>
      <p:sp>
        <p:nvSpPr>
          <p:cNvPr id="286" name="Google Shape;286;p101"/>
          <p:cNvSpPr/>
          <p:nvPr/>
        </p:nvSpPr>
        <p:spPr>
          <a:xfrm rot="-7083">
            <a:off x="5844050" y="4111850"/>
            <a:ext cx="1164902" cy="148200"/>
          </a:xfrm>
          <a:prstGeom prst="notchedRightArrow">
            <a:avLst>
              <a:gd name="adj1" fmla="val 100000"/>
              <a:gd name="adj2" fmla="val 107947"/>
            </a:avLst>
          </a:prstGeom>
          <a:solidFill>
            <a:srgbClr val="A61C00"/>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Hip Circumference</a:t>
            </a:r>
            <a:endParaRPr sz="4000" b="1">
              <a:solidFill>
                <a:srgbClr val="002060"/>
              </a:solidFill>
            </a:endParaRPr>
          </a:p>
        </p:txBody>
      </p:sp>
      <p:sp>
        <p:nvSpPr>
          <p:cNvPr id="293" name="Google Shape;293;p91"/>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Autofit/>
          </a:bodyPr>
          <a:lstStyle/>
          <a:p>
            <a:pPr marL="0" lvl="0" indent="0" algn="l" rtl="0">
              <a:spcBef>
                <a:spcPts val="700"/>
              </a:spcBef>
              <a:spcAft>
                <a:spcPts val="0"/>
              </a:spcAft>
              <a:buNone/>
            </a:pPr>
            <a:r>
              <a:rPr lang="en-US" sz="3900"/>
              <a:t>•Equipment:</a:t>
            </a:r>
            <a:endParaRPr sz="3900"/>
          </a:p>
          <a:p>
            <a:pPr marL="914400" lvl="0" indent="0" algn="l" rtl="0">
              <a:spcBef>
                <a:spcPts val="600"/>
              </a:spcBef>
              <a:spcAft>
                <a:spcPts val="0"/>
              </a:spcAft>
              <a:buNone/>
            </a:pPr>
            <a:r>
              <a:rPr lang="en-US" sz="3500"/>
              <a:t>– Measuring tape</a:t>
            </a:r>
            <a:endParaRPr sz="3500"/>
          </a:p>
          <a:p>
            <a:pPr marL="0" lvl="0" indent="0" algn="l" rtl="0">
              <a:spcBef>
                <a:spcPts val="700"/>
              </a:spcBef>
              <a:spcAft>
                <a:spcPts val="0"/>
              </a:spcAft>
              <a:buNone/>
            </a:pPr>
            <a:r>
              <a:rPr lang="en-US" sz="3900"/>
              <a:t>•Materials:</a:t>
            </a:r>
            <a:endParaRPr sz="3900"/>
          </a:p>
          <a:p>
            <a:pPr marL="914400" lvl="0" indent="0" algn="l" rtl="0">
              <a:spcBef>
                <a:spcPts val="600"/>
              </a:spcBef>
              <a:spcAft>
                <a:spcPts val="0"/>
              </a:spcAft>
              <a:buNone/>
            </a:pPr>
            <a:r>
              <a:rPr lang="en-US" sz="3500"/>
              <a:t>–Anthropometry </a:t>
            </a:r>
            <a:endParaRPr sz="3500"/>
          </a:p>
          <a:p>
            <a:pPr marL="914400" lvl="0" indent="0" algn="l" rtl="0">
              <a:spcBef>
                <a:spcPts val="600"/>
              </a:spcBef>
              <a:spcAft>
                <a:spcPts val="0"/>
              </a:spcAft>
              <a:buNone/>
            </a:pPr>
            <a:r>
              <a:rPr lang="en-US" sz="3500"/>
              <a:t>  Form</a:t>
            </a:r>
            <a:endParaRPr sz="3500"/>
          </a:p>
          <a:p>
            <a:pPr marL="914400" lvl="0" indent="0" algn="l" rtl="0">
              <a:spcBef>
                <a:spcPts val="600"/>
              </a:spcBef>
              <a:spcAft>
                <a:spcPts val="0"/>
              </a:spcAft>
              <a:buNone/>
            </a:pPr>
            <a:r>
              <a:rPr lang="en-US" sz="3500"/>
              <a:t>–Pen</a:t>
            </a:r>
            <a:endParaRPr sz="3500"/>
          </a:p>
          <a:p>
            <a:pPr marL="914400" lvl="0" indent="0" algn="l" rtl="0">
              <a:lnSpc>
                <a:spcPct val="90000"/>
              </a:lnSpc>
              <a:spcBef>
                <a:spcPts val="375"/>
              </a:spcBef>
              <a:spcAft>
                <a:spcPts val="0"/>
              </a:spcAft>
              <a:buNone/>
            </a:pPr>
            <a:endParaRPr sz="3200">
              <a:latin typeface="Times New Roman"/>
              <a:ea typeface="Times New Roman"/>
              <a:cs typeface="Times New Roman"/>
              <a:sym typeface="Times New Roman"/>
            </a:endParaRPr>
          </a:p>
        </p:txBody>
      </p:sp>
      <p:pic>
        <p:nvPicPr>
          <p:cNvPr id="294" name="Google Shape;294;p91"/>
          <p:cNvPicPr preferRelativeResize="0"/>
          <p:nvPr/>
        </p:nvPicPr>
        <p:blipFill rotWithShape="1">
          <a:blip r:embed="rId3">
            <a:alphaModFix/>
          </a:blip>
          <a:srcRect/>
          <a:stretch/>
        </p:blipFill>
        <p:spPr>
          <a:xfrm>
            <a:off x="4800600" y="3581400"/>
            <a:ext cx="3538538" cy="3111500"/>
          </a:xfrm>
          <a:prstGeom prst="rect">
            <a:avLst/>
          </a:prstGeom>
          <a:noFill/>
          <a:ln>
            <a:noFill/>
          </a:ln>
        </p:spPr>
      </p:pic>
      <p:sp>
        <p:nvSpPr>
          <p:cNvPr id="295" name="Google Shape;295;p91"/>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21</a:t>
            </a:fld>
            <a:endParaRPr b="1">
              <a:solidFill>
                <a:schemeClr val="accent6"/>
              </a:solidFill>
              <a:latin typeface="Calibri"/>
              <a:ea typeface="Calibri"/>
              <a:cs typeface="Calibri"/>
              <a:sym typeface="Calibri"/>
            </a:endParaRPr>
          </a:p>
        </p:txBody>
      </p:sp>
      <p:pic>
        <p:nvPicPr>
          <p:cNvPr id="296" name="Google Shape;296;p91"/>
          <p:cNvPicPr preferRelativeResize="0"/>
          <p:nvPr/>
        </p:nvPicPr>
        <p:blipFill rotWithShape="1">
          <a:blip r:embed="rId4">
            <a:alphaModFix/>
          </a:blip>
          <a:srcRect l="12340" r="6365"/>
          <a:stretch/>
        </p:blipFill>
        <p:spPr>
          <a:xfrm>
            <a:off x="149500" y="6124227"/>
            <a:ext cx="686523" cy="640639"/>
          </a:xfrm>
          <a:prstGeom prst="rect">
            <a:avLst/>
          </a:prstGeom>
          <a:noFill/>
          <a:ln>
            <a:noFill/>
          </a:ln>
        </p:spPr>
      </p:pic>
      <p:pic>
        <p:nvPicPr>
          <p:cNvPr id="297" name="Google Shape;297;p91"/>
          <p:cNvPicPr preferRelativeResize="0"/>
          <p:nvPr/>
        </p:nvPicPr>
        <p:blipFill>
          <a:blip r:embed="rId5">
            <a:alphaModFix/>
          </a:blip>
          <a:stretch>
            <a:fillRect/>
          </a:stretch>
        </p:blipFill>
        <p:spPr>
          <a:xfrm>
            <a:off x="5791875" y="1160977"/>
            <a:ext cx="2771775" cy="2181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92"/>
          <p:cNvSpPr txBox="1">
            <a:spLocks noGrp="1"/>
          </p:cNvSpPr>
          <p:nvPr>
            <p:ph type="body" idx="1"/>
          </p:nvPr>
        </p:nvSpPr>
        <p:spPr>
          <a:xfrm>
            <a:off x="628650" y="1593487"/>
            <a:ext cx="7886700" cy="45729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700"/>
              </a:spcBef>
              <a:spcAft>
                <a:spcPts val="0"/>
              </a:spcAft>
              <a:buSzPts val="2800"/>
              <a:buChar char="•"/>
            </a:pPr>
            <a:r>
              <a:rPr lang="en-US" sz="2800"/>
              <a:t>Find a private area</a:t>
            </a:r>
            <a:endParaRPr/>
          </a:p>
          <a:p>
            <a:pPr marL="457200" lvl="0" indent="-406400" algn="l" rtl="0">
              <a:lnSpc>
                <a:spcPct val="115000"/>
              </a:lnSpc>
              <a:spcBef>
                <a:spcPts val="0"/>
              </a:spcBef>
              <a:spcAft>
                <a:spcPts val="0"/>
              </a:spcAft>
              <a:buSzPts val="2800"/>
              <a:buChar char="•"/>
            </a:pPr>
            <a:r>
              <a:rPr lang="en-US"/>
              <a:t>Participant removes shoes</a:t>
            </a:r>
            <a:endParaRPr/>
          </a:p>
          <a:p>
            <a:pPr marL="457200" lvl="0" indent="-406400" algn="l" rtl="0">
              <a:lnSpc>
                <a:spcPct val="115000"/>
              </a:lnSpc>
              <a:spcBef>
                <a:spcPts val="0"/>
              </a:spcBef>
              <a:spcAft>
                <a:spcPts val="0"/>
              </a:spcAft>
              <a:buSzPts val="2800"/>
              <a:buChar char="•"/>
            </a:pPr>
            <a:r>
              <a:rPr lang="en-US"/>
              <a:t>Participant stands with feet touching and arms at sides</a:t>
            </a:r>
            <a:endParaRPr/>
          </a:p>
          <a:p>
            <a:pPr marL="457200" lvl="0" indent="-406400" algn="l" rtl="0">
              <a:lnSpc>
                <a:spcPct val="115000"/>
              </a:lnSpc>
              <a:spcBef>
                <a:spcPts val="0"/>
              </a:spcBef>
              <a:spcAft>
                <a:spcPts val="0"/>
              </a:spcAft>
              <a:buSzPts val="2800"/>
              <a:buChar char="•"/>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Measurement should be taken: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914400" lvl="1" indent="-406400" algn="l" rtl="0">
              <a:lnSpc>
                <a:spcPct val="115000"/>
              </a:lnSpc>
              <a:spcBef>
                <a:spcPts val="0"/>
              </a:spcBef>
              <a:spcAft>
                <a:spcPts val="0"/>
              </a:spcAft>
              <a:buSzPts val="2800"/>
              <a:buChar char="•"/>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on top of light clothing (remove jackets or heavy outerwear</a:t>
            </a:r>
            <a:r>
              <a:rPr lang="en-US" sz="2800"/>
              <a:t>) </a:t>
            </a:r>
            <a:endParaRPr sz="2800"/>
          </a:p>
          <a:p>
            <a:pPr marL="914400" lvl="1" indent="-406400" algn="l" rtl="0">
              <a:lnSpc>
                <a:spcPct val="115000"/>
              </a:lnSpc>
              <a:spcBef>
                <a:spcPts val="0"/>
              </a:spcBef>
              <a:spcAft>
                <a:spcPts val="0"/>
              </a:spcAft>
              <a:buSzPts val="2800"/>
              <a:buChar char="•"/>
            </a:pPr>
            <a:r>
              <a:rPr lang="en-US" sz="2800"/>
              <a:t>on the widest point of buttocks</a:t>
            </a:r>
            <a:endParaRPr sz="2800"/>
          </a:p>
        </p:txBody>
      </p:sp>
      <p:sp>
        <p:nvSpPr>
          <p:cNvPr id="304" name="Google Shape;304;p9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75000"/>
              <a:buNone/>
            </a:pPr>
            <a:r>
              <a:rPr lang="en-US" sz="4000" b="1">
                <a:solidFill>
                  <a:srgbClr val="002060"/>
                </a:solidFill>
                <a:latin typeface="Times New Roman"/>
                <a:ea typeface="Times New Roman"/>
                <a:cs typeface="Times New Roman"/>
                <a:sym typeface="Times New Roman"/>
              </a:rPr>
              <a:t>Before measuring hip circumference</a:t>
            </a:r>
            <a:endParaRPr sz="4000" b="1">
              <a:solidFill>
                <a:srgbClr val="002060"/>
              </a:solidFill>
            </a:endParaRPr>
          </a:p>
        </p:txBody>
      </p:sp>
      <p:sp>
        <p:nvSpPr>
          <p:cNvPr id="305" name="Google Shape;305;p92"/>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22</a:t>
            </a:fld>
            <a:endParaRPr b="1">
              <a:solidFill>
                <a:schemeClr val="accent6"/>
              </a:solidFill>
              <a:latin typeface="Calibri"/>
              <a:ea typeface="Calibri"/>
              <a:cs typeface="Calibri"/>
              <a:sym typeface="Calibri"/>
            </a:endParaRPr>
          </a:p>
        </p:txBody>
      </p:sp>
      <p:pic>
        <p:nvPicPr>
          <p:cNvPr id="306" name="Google Shape;306;p92"/>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3"/>
          <p:cNvSpPr txBox="1">
            <a:spLocks noGrp="1"/>
          </p:cNvSpPr>
          <p:nvPr>
            <p:ph type="body" idx="1"/>
          </p:nvPr>
        </p:nvSpPr>
        <p:spPr>
          <a:xfrm>
            <a:off x="628650" y="1487975"/>
            <a:ext cx="5781000" cy="4678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700"/>
              </a:spcBef>
              <a:spcAft>
                <a:spcPts val="0"/>
              </a:spcAft>
              <a:buSzPts val="2400"/>
              <a:buAutoNum type="arabicPeriod"/>
            </a:pPr>
            <a:r>
              <a:rPr lang="en-US" sz="2500"/>
              <a:t>Measurer passes tape around  buttocks and clips ends together.</a:t>
            </a:r>
            <a:endParaRPr sz="2500"/>
          </a:p>
          <a:p>
            <a:pPr marL="457200" lvl="0" indent="-381000" algn="l" rtl="0">
              <a:lnSpc>
                <a:spcPct val="115000"/>
              </a:lnSpc>
              <a:spcBef>
                <a:spcPts val="0"/>
              </a:spcBef>
              <a:spcAft>
                <a:spcPts val="0"/>
              </a:spcAft>
              <a:buSzPts val="2400"/>
              <a:buAutoNum type="arabicPeriod"/>
            </a:pPr>
            <a:r>
              <a:rPr lang="en-US" sz="2500"/>
              <a:t>Measurer adjusts tape to sit at widest point of buttocks.</a:t>
            </a:r>
            <a:endParaRPr sz="2500"/>
          </a:p>
          <a:p>
            <a:pPr marL="457200" lvl="0" indent="-381000" algn="l" rtl="0">
              <a:lnSpc>
                <a:spcPct val="115000"/>
              </a:lnSpc>
              <a:spcBef>
                <a:spcPts val="0"/>
              </a:spcBef>
              <a:spcAft>
                <a:spcPts val="0"/>
              </a:spcAft>
              <a:buSzPts val="2400"/>
              <a:buAutoNum type="arabicPeriod"/>
            </a:pPr>
            <a:r>
              <a:rPr lang="en-US" sz="2500"/>
              <a:t>Measurer pushes button on tape to tighten it and records the measurement.</a:t>
            </a:r>
            <a:endParaRPr sz="2500"/>
          </a:p>
          <a:p>
            <a:pPr marL="457200" lvl="0" indent="0" algn="l" rtl="0">
              <a:lnSpc>
                <a:spcPct val="90000"/>
              </a:lnSpc>
              <a:spcBef>
                <a:spcPts val="750"/>
              </a:spcBef>
              <a:spcAft>
                <a:spcPts val="0"/>
              </a:spcAft>
              <a:buNone/>
            </a:pPr>
            <a:endParaRPr sz="2500">
              <a:latin typeface="Times New Roman"/>
              <a:ea typeface="Times New Roman"/>
              <a:cs typeface="Times New Roman"/>
              <a:sym typeface="Times New Roman"/>
            </a:endParaRPr>
          </a:p>
        </p:txBody>
      </p:sp>
      <p:sp>
        <p:nvSpPr>
          <p:cNvPr id="313" name="Google Shape;313;p9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Hip Circumference Technique</a:t>
            </a:r>
            <a:endParaRPr b="1">
              <a:solidFill>
                <a:srgbClr val="002060"/>
              </a:solidFill>
            </a:endParaRPr>
          </a:p>
        </p:txBody>
      </p:sp>
      <p:pic>
        <p:nvPicPr>
          <p:cNvPr id="314" name="Google Shape;314;p93"/>
          <p:cNvPicPr preferRelativeResize="0"/>
          <p:nvPr/>
        </p:nvPicPr>
        <p:blipFill rotWithShape="1">
          <a:blip r:embed="rId3">
            <a:alphaModFix/>
          </a:blip>
          <a:srcRect/>
          <a:stretch/>
        </p:blipFill>
        <p:spPr>
          <a:xfrm>
            <a:off x="6553200" y="1493700"/>
            <a:ext cx="2196808" cy="4678500"/>
          </a:xfrm>
          <a:prstGeom prst="rect">
            <a:avLst/>
          </a:prstGeom>
          <a:solidFill>
            <a:schemeClr val="accent1"/>
          </a:solidFill>
          <a:ln>
            <a:noFill/>
          </a:ln>
        </p:spPr>
      </p:pic>
      <p:sp>
        <p:nvSpPr>
          <p:cNvPr id="315" name="Google Shape;315;p93"/>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23</a:t>
            </a:fld>
            <a:endParaRPr b="1">
              <a:solidFill>
                <a:schemeClr val="accent6"/>
              </a:solidFill>
              <a:latin typeface="Calibri"/>
              <a:ea typeface="Calibri"/>
              <a:cs typeface="Calibri"/>
              <a:sym typeface="Calibri"/>
            </a:endParaRPr>
          </a:p>
        </p:txBody>
      </p:sp>
      <p:pic>
        <p:nvPicPr>
          <p:cNvPr id="316" name="Google Shape;316;p93"/>
          <p:cNvPicPr preferRelativeResize="0"/>
          <p:nvPr/>
        </p:nvPicPr>
        <p:blipFill rotWithShape="1">
          <a:blip r:embed="rId4">
            <a:alphaModFix/>
          </a:blip>
          <a:srcRect l="12340" r="6365"/>
          <a:stretch/>
        </p:blipFill>
        <p:spPr>
          <a:xfrm>
            <a:off x="149500" y="6124227"/>
            <a:ext cx="686523" cy="640639"/>
          </a:xfrm>
          <a:prstGeom prst="rect">
            <a:avLst/>
          </a:prstGeom>
          <a:noFill/>
          <a:ln>
            <a:noFill/>
          </a:ln>
        </p:spPr>
      </p:pic>
      <p:pic>
        <p:nvPicPr>
          <p:cNvPr id="317" name="Google Shape;317;p93"/>
          <p:cNvPicPr preferRelativeResize="0"/>
          <p:nvPr/>
        </p:nvPicPr>
        <p:blipFill rotWithShape="1">
          <a:blip r:embed="rId5">
            <a:alphaModFix/>
          </a:blip>
          <a:srcRect/>
          <a:stretch/>
        </p:blipFill>
        <p:spPr>
          <a:xfrm>
            <a:off x="4094050" y="4174750"/>
            <a:ext cx="2131900" cy="2544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94"/>
          <p:cNvSpPr txBox="1">
            <a:spLocks noGrp="1"/>
          </p:cNvSpPr>
          <p:nvPr>
            <p:ph type="body" idx="1"/>
          </p:nvPr>
        </p:nvSpPr>
        <p:spPr>
          <a:xfrm>
            <a:off x="628650" y="1487975"/>
            <a:ext cx="7880100" cy="46785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700"/>
              </a:spcBef>
              <a:spcAft>
                <a:spcPts val="0"/>
              </a:spcAft>
              <a:buSzPts val="2400"/>
              <a:buAutoNum type="arabicPeriod"/>
            </a:pPr>
            <a:r>
              <a:rPr lang="en-US" sz="2400"/>
              <a:t>Tape should be snug &amp; not twisted.</a:t>
            </a:r>
            <a:endParaRPr sz="2400"/>
          </a:p>
          <a:p>
            <a:pPr marL="457200" lvl="0" indent="-381000" algn="l" rtl="0">
              <a:lnSpc>
                <a:spcPct val="115000"/>
              </a:lnSpc>
              <a:spcBef>
                <a:spcPts val="0"/>
              </a:spcBef>
              <a:spcAft>
                <a:spcPts val="0"/>
              </a:spcAft>
              <a:buSzPts val="2400"/>
              <a:buAutoNum type="arabicPeriod"/>
            </a:pPr>
            <a:r>
              <a:rPr lang="en-US" sz="2400"/>
              <a:t>Read the tape on the </a:t>
            </a:r>
            <a:r>
              <a:rPr lang="en-US" sz="2400" b="1" u="sng"/>
              <a:t>number</a:t>
            </a:r>
            <a:r>
              <a:rPr lang="en-US" sz="2400"/>
              <a:t> side.</a:t>
            </a:r>
            <a:endParaRPr sz="2400"/>
          </a:p>
          <a:p>
            <a:pPr marL="457200" lvl="0" indent="-381000" algn="l" rtl="0">
              <a:lnSpc>
                <a:spcPct val="115000"/>
              </a:lnSpc>
              <a:spcBef>
                <a:spcPts val="0"/>
              </a:spcBef>
              <a:spcAft>
                <a:spcPts val="0"/>
              </a:spcAft>
              <a:buSzPts val="2400"/>
              <a:buAutoNum type="arabicPeriod"/>
            </a:pPr>
            <a:r>
              <a:rPr lang="en-US" sz="2400"/>
              <a:t>Record measurement to the nearest mm</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r>
              <a:rPr lang="en-US" sz="2400"/>
              <a:t>on the anthropometry form.</a:t>
            </a:r>
            <a:endParaRPr sz="2400"/>
          </a:p>
          <a:p>
            <a:pPr marL="457200" lvl="0" indent="-381000" algn="l" rtl="0">
              <a:lnSpc>
                <a:spcPct val="115000"/>
              </a:lnSpc>
              <a:spcBef>
                <a:spcPts val="0"/>
              </a:spcBef>
              <a:spcAft>
                <a:spcPts val="0"/>
              </a:spcAft>
              <a:buSzPts val="2400"/>
              <a:buAutoNum type="arabicPeriod"/>
            </a:pPr>
            <a:r>
              <a:rPr lang="en-US" sz="2400"/>
              <a:t>Release tape and repeat the measure a second time to ensure </a:t>
            </a:r>
            <a:r>
              <a:rPr lang="en-US" sz="2400" b="1" u="sng"/>
              <a:t>accuracy and reliability</a:t>
            </a:r>
            <a:r>
              <a:rPr lang="en-US" sz="2400"/>
              <a:t> of the measurement.</a:t>
            </a:r>
            <a:endParaRPr sz="2400"/>
          </a:p>
          <a:p>
            <a:pPr marL="914400" lvl="1" indent="-228600" algn="l" rtl="0">
              <a:lnSpc>
                <a:spcPct val="90000"/>
              </a:lnSpc>
              <a:spcBef>
                <a:spcPts val="375"/>
              </a:spcBef>
              <a:spcAft>
                <a:spcPts val="0"/>
              </a:spcAft>
              <a:buSzPts val="1946"/>
              <a:buNone/>
            </a:pPr>
            <a:endParaRPr sz="2400">
              <a:latin typeface="Times New Roman"/>
              <a:ea typeface="Times New Roman"/>
              <a:cs typeface="Times New Roman"/>
              <a:sym typeface="Times New Roman"/>
            </a:endParaRPr>
          </a:p>
        </p:txBody>
      </p:sp>
      <p:sp>
        <p:nvSpPr>
          <p:cNvPr id="324" name="Google Shape;324;p94"/>
          <p:cNvSpPr txBox="1">
            <a:spLocks noGrp="1"/>
          </p:cNvSpPr>
          <p:nvPr>
            <p:ph type="title"/>
          </p:nvPr>
        </p:nvSpPr>
        <p:spPr>
          <a:xfrm>
            <a:off x="1141425" y="188675"/>
            <a:ext cx="7515300" cy="1174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Notes for Hip &amp; Waist Circumference Measurement </a:t>
            </a:r>
            <a:endParaRPr b="1">
              <a:solidFill>
                <a:srgbClr val="002060"/>
              </a:solidFill>
            </a:endParaRPr>
          </a:p>
        </p:txBody>
      </p:sp>
      <p:sp>
        <p:nvSpPr>
          <p:cNvPr id="325" name="Google Shape;325;p94"/>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24</a:t>
            </a:fld>
            <a:endParaRPr b="1">
              <a:solidFill>
                <a:schemeClr val="accent6"/>
              </a:solidFill>
              <a:latin typeface="Calibri"/>
              <a:ea typeface="Calibri"/>
              <a:cs typeface="Calibri"/>
              <a:sym typeface="Calibri"/>
            </a:endParaRPr>
          </a:p>
        </p:txBody>
      </p:sp>
      <p:pic>
        <p:nvPicPr>
          <p:cNvPr id="326" name="Google Shape;326;p94"/>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f59c881619_1_5"/>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Mid-upper arm circumference</a:t>
            </a:r>
            <a:endParaRPr sz="4000" b="1">
              <a:solidFill>
                <a:srgbClr val="002060"/>
              </a:solidFill>
            </a:endParaRPr>
          </a:p>
        </p:txBody>
      </p:sp>
      <p:sp>
        <p:nvSpPr>
          <p:cNvPr id="333" name="Google Shape;333;gf59c881619_1_5"/>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Autofit/>
          </a:bodyPr>
          <a:lstStyle/>
          <a:p>
            <a:pPr marL="457200" lvl="0" indent="-393700" algn="l" rtl="0">
              <a:spcBef>
                <a:spcPts val="700"/>
              </a:spcBef>
              <a:spcAft>
                <a:spcPts val="0"/>
              </a:spcAft>
              <a:buSzPts val="2600"/>
              <a:buChar char="•"/>
            </a:pPr>
            <a:r>
              <a:rPr lang="en-US" sz="2600"/>
              <a:t>Equipment:</a:t>
            </a:r>
            <a:endParaRPr sz="2600"/>
          </a:p>
          <a:p>
            <a:pPr marL="914400" lvl="1" indent="-393700" algn="l" rtl="0">
              <a:spcBef>
                <a:spcPts val="0"/>
              </a:spcBef>
              <a:spcAft>
                <a:spcPts val="0"/>
              </a:spcAft>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Colored</a:t>
            </a:r>
            <a:r>
              <a:rPr lang="en-US" sz="2600"/>
              <a:t> measuring tape or SECA</a:t>
            </a:r>
            <a:endParaRPr sz="2600"/>
          </a:p>
          <a:p>
            <a:pPr marL="914400" lvl="0" indent="0" algn="l" rtl="0">
              <a:spcBef>
                <a:spcPts val="700"/>
              </a:spcBef>
              <a:spcAft>
                <a:spcPts val="0"/>
              </a:spcAft>
              <a:buNone/>
            </a:pPr>
            <a:r>
              <a:rPr lang="en-US" sz="2600"/>
              <a:t> tape or general measuring tape</a:t>
            </a:r>
            <a:endParaRPr sz="2600"/>
          </a:p>
          <a:p>
            <a:pPr marL="457200" lvl="0" indent="-393700" algn="l" rtl="0">
              <a:spcBef>
                <a:spcPts val="700"/>
              </a:spcBef>
              <a:spcAft>
                <a:spcPts val="0"/>
              </a:spcAft>
              <a:buSzPts val="2600"/>
              <a:buChar char="•"/>
            </a:pPr>
            <a:r>
              <a:rPr lang="en-US" sz="2600"/>
              <a:t>Materials:</a:t>
            </a:r>
            <a:endParaRPr sz="2600"/>
          </a:p>
          <a:p>
            <a:pPr marL="914400" lvl="1" indent="-393700" algn="l" rtl="0">
              <a:spcBef>
                <a:spcPts val="0"/>
              </a:spcBef>
              <a:spcAft>
                <a:spcPts val="0"/>
              </a:spcAft>
              <a:buSzPts val="2600"/>
              <a:buChar char="•"/>
            </a:pPr>
            <a:r>
              <a:rPr lang="en-US" sz="2600"/>
              <a:t>Anthropometry Form</a:t>
            </a:r>
            <a:endParaRPr sz="2600"/>
          </a:p>
          <a:p>
            <a:pPr marL="914400" lvl="1" indent="-393700" algn="l" rtl="0">
              <a:spcBef>
                <a:spcPts val="0"/>
              </a:spcBef>
              <a:spcAft>
                <a:spcPts val="0"/>
              </a:spcAft>
              <a:buSzPts val="2600"/>
              <a:buChar char="•"/>
            </a:pPr>
            <a:r>
              <a:rPr lang="en-US" sz="2600"/>
              <a:t>Pen</a:t>
            </a:r>
            <a:endParaRPr sz="2600"/>
          </a:p>
          <a:p>
            <a:pPr marL="457200" lvl="0" indent="-393700" algn="l" rtl="0">
              <a:spcBef>
                <a:spcPts val="0"/>
              </a:spcBef>
              <a:spcAft>
                <a:spcPts val="0"/>
              </a:spcAft>
              <a:buSzPts val="2600"/>
              <a:buChar char="•"/>
            </a:pPr>
            <a:r>
              <a:rPr lang="en-US" sz="2600"/>
              <a:t>Two people are needed to complete </a:t>
            </a:r>
            <a:endParaRPr sz="2600"/>
          </a:p>
          <a:p>
            <a:pPr marL="457200" lvl="0" indent="0" algn="l" rtl="0">
              <a:spcBef>
                <a:spcPts val="700"/>
              </a:spcBef>
              <a:spcAft>
                <a:spcPts val="0"/>
              </a:spcAft>
              <a:buNone/>
            </a:pPr>
            <a:r>
              <a:rPr lang="en-US" sz="2600"/>
              <a:t>   the MUAC measurement.</a:t>
            </a:r>
            <a:endParaRPr sz="2600"/>
          </a:p>
          <a:p>
            <a:pPr marL="914400" lvl="0" indent="0" algn="l" rtl="0">
              <a:spcBef>
                <a:spcPts val="600"/>
              </a:spcBef>
              <a:spcAft>
                <a:spcPts val="0"/>
              </a:spcAft>
              <a:buNone/>
            </a:pPr>
            <a:endParaRPr/>
          </a:p>
          <a:p>
            <a:pPr marL="914400" lvl="0" indent="0" algn="l" rtl="0">
              <a:lnSpc>
                <a:spcPct val="90000"/>
              </a:lnSpc>
              <a:spcBef>
                <a:spcPts val="375"/>
              </a:spcBef>
              <a:spcAft>
                <a:spcPts val="0"/>
              </a:spcAft>
              <a:buNone/>
            </a:pPr>
            <a:endParaRPr>
              <a:latin typeface="Times New Roman"/>
              <a:ea typeface="Times New Roman"/>
              <a:cs typeface="Times New Roman"/>
              <a:sym typeface="Times New Roman"/>
            </a:endParaRPr>
          </a:p>
        </p:txBody>
      </p:sp>
      <p:sp>
        <p:nvSpPr>
          <p:cNvPr id="334" name="Google Shape;334;gf59c881619_1_5"/>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25</a:t>
            </a:fld>
            <a:endParaRPr b="1">
              <a:solidFill>
                <a:schemeClr val="accent6"/>
              </a:solidFill>
              <a:latin typeface="Calibri"/>
              <a:ea typeface="Calibri"/>
              <a:cs typeface="Calibri"/>
              <a:sym typeface="Calibri"/>
            </a:endParaRPr>
          </a:p>
        </p:txBody>
      </p:sp>
      <p:pic>
        <p:nvPicPr>
          <p:cNvPr id="335" name="Google Shape;335;gf59c881619_1_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pic>
        <p:nvPicPr>
          <p:cNvPr id="336" name="Google Shape;336;gf59c881619_1_5"/>
          <p:cNvPicPr preferRelativeResize="0"/>
          <p:nvPr/>
        </p:nvPicPr>
        <p:blipFill>
          <a:blip r:embed="rId4">
            <a:alphaModFix/>
          </a:blip>
          <a:stretch>
            <a:fillRect/>
          </a:stretch>
        </p:blipFill>
        <p:spPr>
          <a:xfrm>
            <a:off x="6274700" y="1671850"/>
            <a:ext cx="2017150" cy="1752583"/>
          </a:xfrm>
          <a:prstGeom prst="rect">
            <a:avLst/>
          </a:prstGeom>
          <a:noFill/>
          <a:ln>
            <a:noFill/>
          </a:ln>
        </p:spPr>
      </p:pic>
      <p:pic>
        <p:nvPicPr>
          <p:cNvPr id="337" name="Google Shape;337;gf59c881619_1_5"/>
          <p:cNvPicPr preferRelativeResize="0"/>
          <p:nvPr/>
        </p:nvPicPr>
        <p:blipFill>
          <a:blip r:embed="rId5">
            <a:alphaModFix/>
          </a:blip>
          <a:stretch>
            <a:fillRect/>
          </a:stretch>
        </p:blipFill>
        <p:spPr>
          <a:xfrm>
            <a:off x="6396925" y="3849450"/>
            <a:ext cx="1894925" cy="1346300"/>
          </a:xfrm>
          <a:prstGeom prst="rect">
            <a:avLst/>
          </a:prstGeom>
          <a:noFill/>
          <a:ln>
            <a:noFill/>
          </a:ln>
        </p:spPr>
      </p:pic>
      <p:pic>
        <p:nvPicPr>
          <p:cNvPr id="338" name="Google Shape;338;gf59c881619_1_5"/>
          <p:cNvPicPr preferRelativeResize="0"/>
          <p:nvPr/>
        </p:nvPicPr>
        <p:blipFill>
          <a:blip r:embed="rId6">
            <a:alphaModFix/>
          </a:blip>
          <a:stretch>
            <a:fillRect/>
          </a:stretch>
        </p:blipFill>
        <p:spPr>
          <a:xfrm>
            <a:off x="3746725" y="5105425"/>
            <a:ext cx="2307750" cy="1434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270c97671_0_67"/>
          <p:cNvSpPr txBox="1">
            <a:spLocks noGrp="1"/>
          </p:cNvSpPr>
          <p:nvPr>
            <p:ph type="title"/>
          </p:nvPr>
        </p:nvSpPr>
        <p:spPr>
          <a:xfrm>
            <a:off x="628650" y="365125"/>
            <a:ext cx="7886700" cy="91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sz="4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MUAC</a:t>
            </a:r>
            <a:r>
              <a:rPr lang="en-US" sz="4000"/>
              <a:t> measurement </a:t>
            </a:r>
            <a:endParaRPr/>
          </a:p>
        </p:txBody>
      </p:sp>
      <p:sp>
        <p:nvSpPr>
          <p:cNvPr id="345" name="Google Shape;345;gf270c97671_0_67"/>
          <p:cNvSpPr txBox="1">
            <a:spLocks noGrp="1"/>
          </p:cNvSpPr>
          <p:nvPr>
            <p:ph type="body" idx="1"/>
          </p:nvPr>
        </p:nvSpPr>
        <p:spPr>
          <a:xfrm>
            <a:off x="336350" y="1650825"/>
            <a:ext cx="5045400" cy="5020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b="1" u="sng"/>
              <a:t>Locating the midpoint of upper arm:</a:t>
            </a:r>
            <a:endParaRPr sz="2400" b="1" u="sng"/>
          </a:p>
          <a:p>
            <a:pPr marL="457200" lvl="0" indent="-381000" algn="l" rtl="0">
              <a:spcBef>
                <a:spcPts val="1000"/>
              </a:spcBef>
              <a:spcAft>
                <a:spcPts val="0"/>
              </a:spcAft>
              <a:buSzPts val="2400"/>
              <a:buAutoNum type="arabicPeriod"/>
            </a:pPr>
            <a:r>
              <a:rPr lang="en-US" sz="2400"/>
              <a:t>The measurer locates the tip of the  left shoulder with his/her finger tip.</a:t>
            </a:r>
            <a:endParaRPr sz="2400"/>
          </a:p>
          <a:p>
            <a:pPr marL="457200" lvl="0" indent="-381000" algn="l" rtl="0">
              <a:spcBef>
                <a:spcPts val="1000"/>
              </a:spcBef>
              <a:spcAft>
                <a:spcPts val="0"/>
              </a:spcAft>
              <a:buSzPts val="2400"/>
              <a:buAutoNum type="arabicPeriod"/>
            </a:pPr>
            <a:r>
              <a:rPr lang="en-US" sz="2400"/>
              <a:t>The measurer bends the left arm at the elbow to make a right angle.</a:t>
            </a:r>
            <a:endParaRPr sz="2400"/>
          </a:p>
          <a:p>
            <a:pPr marL="457200" lvl="0" indent="-381000" algn="l" rtl="0">
              <a:spcBef>
                <a:spcPts val="1000"/>
              </a:spcBef>
              <a:spcAft>
                <a:spcPts val="1000"/>
              </a:spcAft>
              <a:buSzPts val="2400"/>
              <a:buAutoNum type="arabicPeriod"/>
            </a:pPr>
            <a:r>
              <a:rPr lang="en-US" sz="2400"/>
              <a:t>The measurer places the beginning of the tape (marked by zero) on the tip of the shoulder and holds the tape in place with his/her thumb.</a:t>
            </a:r>
            <a:endParaRPr sz="2400"/>
          </a:p>
        </p:txBody>
      </p:sp>
      <p:sp>
        <p:nvSpPr>
          <p:cNvPr id="346" name="Google Shape;346;gf270c97671_0_67"/>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26</a:t>
            </a:fld>
            <a:endParaRPr b="1">
              <a:solidFill>
                <a:schemeClr val="accent6"/>
              </a:solidFill>
              <a:latin typeface="Calibri"/>
              <a:ea typeface="Calibri"/>
              <a:cs typeface="Calibri"/>
              <a:sym typeface="Calibri"/>
            </a:endParaRPr>
          </a:p>
        </p:txBody>
      </p:sp>
      <p:grpSp>
        <p:nvGrpSpPr>
          <p:cNvPr id="347" name="Google Shape;347;gf270c97671_0_67"/>
          <p:cNvGrpSpPr/>
          <p:nvPr/>
        </p:nvGrpSpPr>
        <p:grpSpPr>
          <a:xfrm>
            <a:off x="5792050" y="1485900"/>
            <a:ext cx="2723300" cy="3886200"/>
            <a:chOff x="5792050" y="1485900"/>
            <a:chExt cx="2723300" cy="3886200"/>
          </a:xfrm>
        </p:grpSpPr>
        <p:pic>
          <p:nvPicPr>
            <p:cNvPr id="348" name="Google Shape;348;gf270c97671_0_67"/>
            <p:cNvPicPr preferRelativeResize="0"/>
            <p:nvPr/>
          </p:nvPicPr>
          <p:blipFill>
            <a:blip r:embed="rId3">
              <a:alphaModFix/>
            </a:blip>
            <a:stretch>
              <a:fillRect/>
            </a:stretch>
          </p:blipFill>
          <p:spPr>
            <a:xfrm>
              <a:off x="5848350" y="1485900"/>
              <a:ext cx="2667000" cy="3886200"/>
            </a:xfrm>
            <a:prstGeom prst="rect">
              <a:avLst/>
            </a:prstGeom>
            <a:noFill/>
            <a:ln>
              <a:noFill/>
            </a:ln>
          </p:spPr>
        </p:pic>
        <p:sp>
          <p:nvSpPr>
            <p:cNvPr id="349" name="Google Shape;349;gf270c97671_0_67"/>
            <p:cNvSpPr/>
            <p:nvPr/>
          </p:nvSpPr>
          <p:spPr>
            <a:xfrm>
              <a:off x="5792050" y="1830050"/>
              <a:ext cx="886800" cy="45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f270c97671_0_67"/>
            <p:cNvSpPr/>
            <p:nvPr/>
          </p:nvSpPr>
          <p:spPr>
            <a:xfrm>
              <a:off x="5792050" y="3718175"/>
              <a:ext cx="886800" cy="45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1" name="Google Shape;351;gf270c97671_0_67"/>
          <p:cNvPicPr preferRelativeResize="0"/>
          <p:nvPr/>
        </p:nvPicPr>
        <p:blipFill rotWithShape="1">
          <a:blip r:embed="rId4">
            <a:alphaModFix/>
          </a:blip>
          <a:srcRect l="12340" r="6365"/>
          <a:stretch/>
        </p:blipFill>
        <p:spPr>
          <a:xfrm>
            <a:off x="0" y="6124177"/>
            <a:ext cx="686523" cy="6406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edd8bdef03_0_0"/>
          <p:cNvSpPr txBox="1">
            <a:spLocks noGrp="1"/>
          </p:cNvSpPr>
          <p:nvPr>
            <p:ph type="title"/>
          </p:nvPr>
        </p:nvSpPr>
        <p:spPr>
          <a:xfrm>
            <a:off x="628650" y="140876"/>
            <a:ext cx="7886700" cy="1017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100"/>
              <a:buFont typeface="Arial"/>
              <a:buNone/>
            </a:pPr>
            <a:r>
              <a:rPr lang="en-US" sz="4000"/>
              <a:t>MUAC measurement</a:t>
            </a:r>
            <a:endParaRPr sz="4000"/>
          </a:p>
        </p:txBody>
      </p:sp>
      <p:sp>
        <p:nvSpPr>
          <p:cNvPr id="358" name="Google Shape;358;gedd8bdef03_0_0"/>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27</a:t>
            </a:fld>
            <a:endParaRPr b="1">
              <a:solidFill>
                <a:schemeClr val="accent6"/>
              </a:solidFill>
              <a:latin typeface="Calibri"/>
              <a:ea typeface="Calibri"/>
              <a:cs typeface="Calibri"/>
              <a:sym typeface="Calibri"/>
            </a:endParaRPr>
          </a:p>
        </p:txBody>
      </p:sp>
      <p:pic>
        <p:nvPicPr>
          <p:cNvPr id="359" name="Google Shape;359;gedd8bdef03_0_0"/>
          <p:cNvPicPr preferRelativeResize="0"/>
          <p:nvPr/>
        </p:nvPicPr>
        <p:blipFill>
          <a:blip r:embed="rId3">
            <a:alphaModFix/>
          </a:blip>
          <a:stretch>
            <a:fillRect/>
          </a:stretch>
        </p:blipFill>
        <p:spPr>
          <a:xfrm>
            <a:off x="6914176" y="2356950"/>
            <a:ext cx="2015525" cy="2410549"/>
          </a:xfrm>
          <a:prstGeom prst="rect">
            <a:avLst/>
          </a:prstGeom>
          <a:noFill/>
          <a:ln>
            <a:noFill/>
          </a:ln>
        </p:spPr>
      </p:pic>
      <p:pic>
        <p:nvPicPr>
          <p:cNvPr id="360" name="Google Shape;360;gedd8bdef03_0_0"/>
          <p:cNvPicPr preferRelativeResize="0"/>
          <p:nvPr/>
        </p:nvPicPr>
        <p:blipFill rotWithShape="1">
          <a:blip r:embed="rId4">
            <a:alphaModFix/>
          </a:blip>
          <a:srcRect l="12340" r="6365"/>
          <a:stretch/>
        </p:blipFill>
        <p:spPr>
          <a:xfrm>
            <a:off x="149500" y="6124227"/>
            <a:ext cx="686523" cy="640639"/>
          </a:xfrm>
          <a:prstGeom prst="rect">
            <a:avLst/>
          </a:prstGeom>
          <a:noFill/>
          <a:ln>
            <a:noFill/>
          </a:ln>
        </p:spPr>
      </p:pic>
      <p:sp>
        <p:nvSpPr>
          <p:cNvPr id="361" name="Google Shape;361;gedd8bdef03_0_0"/>
          <p:cNvSpPr txBox="1"/>
          <p:nvPr/>
        </p:nvSpPr>
        <p:spPr>
          <a:xfrm>
            <a:off x="420000" y="1629625"/>
            <a:ext cx="6334800" cy="446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2400" b="1" u="sng">
                <a:solidFill>
                  <a:schemeClr val="dk1"/>
                </a:solidFill>
                <a:latin typeface="Calibri"/>
                <a:ea typeface="Calibri"/>
                <a:cs typeface="Calibri"/>
                <a:sym typeface="Calibri"/>
              </a:rPr>
              <a:t>Locating the midpoint (continued):</a:t>
            </a:r>
            <a:endParaRPr sz="2400" b="1" u="sng">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latin typeface="Calibri"/>
                <a:ea typeface="Calibri"/>
                <a:cs typeface="Calibri"/>
                <a:sym typeface="Calibri"/>
              </a:rPr>
              <a:t>4. The assistant pulls the tape straight down past the tip of the elbow.</a:t>
            </a:r>
            <a:endParaRPr sz="24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latin typeface="Calibri"/>
                <a:ea typeface="Calibri"/>
                <a:cs typeface="Calibri"/>
                <a:sym typeface="Calibri"/>
              </a:rPr>
              <a:t>5. The assistant reads the number at the tip of the elbow to the nearest cm.</a:t>
            </a:r>
            <a:endParaRPr sz="24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latin typeface="Calibri"/>
                <a:ea typeface="Calibri"/>
                <a:cs typeface="Calibri"/>
                <a:sym typeface="Calibri"/>
              </a:rPr>
              <a:t>6. The assistant divides the number by two, the result is the </a:t>
            </a:r>
            <a:r>
              <a:rPr lang="en-US" sz="2400" b="1" u="sng">
                <a:solidFill>
                  <a:schemeClr val="dk1"/>
                </a:solidFill>
                <a:latin typeface="Calibri"/>
                <a:ea typeface="Calibri"/>
                <a:cs typeface="Calibri"/>
                <a:sym typeface="Calibri"/>
              </a:rPr>
              <a:t>midpoint of the upper arm</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latin typeface="Calibri"/>
                <a:ea typeface="Calibri"/>
                <a:cs typeface="Calibri"/>
                <a:sym typeface="Calibri"/>
              </a:rPr>
              <a:t>7. The assistant marks the midpoint with a pen on the arm.</a:t>
            </a: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f270c97671_0_78"/>
          <p:cNvSpPr txBox="1">
            <a:spLocks noGrp="1"/>
          </p:cNvSpPr>
          <p:nvPr>
            <p:ph type="title"/>
          </p:nvPr>
        </p:nvSpPr>
        <p:spPr>
          <a:xfrm>
            <a:off x="628650" y="800925"/>
            <a:ext cx="7886700" cy="5418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27500"/>
              <a:buFont typeface="Arial"/>
              <a:buNone/>
            </a:pPr>
            <a:r>
              <a:rPr lang="en-US" sz="4000"/>
              <a:t>MUAC measurement</a:t>
            </a:r>
            <a:endParaRPr sz="4000"/>
          </a:p>
        </p:txBody>
      </p:sp>
      <p:sp>
        <p:nvSpPr>
          <p:cNvPr id="368" name="Google Shape;368;gf270c97671_0_78"/>
          <p:cNvSpPr txBox="1">
            <a:spLocks noGrp="1"/>
          </p:cNvSpPr>
          <p:nvPr>
            <p:ph type="body" idx="1"/>
          </p:nvPr>
        </p:nvSpPr>
        <p:spPr>
          <a:xfrm>
            <a:off x="628650" y="1556500"/>
            <a:ext cx="7886700" cy="46098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2400"/>
              <a:t>8. The measurer pulls the tape around arm gently at the marked midpoint of the upper arm.</a:t>
            </a:r>
            <a:endParaRPr sz="2400"/>
          </a:p>
          <a:p>
            <a:pPr marL="0" lvl="0" indent="0" algn="l" rtl="0">
              <a:lnSpc>
                <a:spcPct val="100000"/>
              </a:lnSpc>
              <a:spcBef>
                <a:spcPts val="1000"/>
              </a:spcBef>
              <a:spcAft>
                <a:spcPts val="0"/>
              </a:spcAft>
              <a:buClr>
                <a:schemeClr val="dk1"/>
              </a:buClr>
              <a:buSzPts val="1100"/>
              <a:buFont typeface="Arial"/>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9.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The measurer inserts the end of the tape through the opening hole</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(color tap with hole) for SECA or general tape just take it around of arm then pulls the tape at both ends to get a feel of  the arm. Do not pull too tightly and do not have the tape too loose.</a:t>
            </a:r>
            <a:endParaRPr sz="2400"/>
          </a:p>
          <a:p>
            <a:pPr marL="0" lvl="0" indent="0" algn="l" rtl="0">
              <a:lnSpc>
                <a:spcPct val="100000"/>
              </a:lnSpc>
              <a:spcBef>
                <a:spcPts val="1000"/>
              </a:spcBef>
              <a:spcAft>
                <a:spcPts val="0"/>
              </a:spcAft>
              <a:buClr>
                <a:schemeClr val="dk1"/>
              </a:buClr>
              <a:buSzPts val="1100"/>
              <a:buFont typeface="Arial"/>
              <a:buNone/>
            </a:pPr>
            <a:r>
              <a:rPr lang="en-US" sz="2400"/>
              <a:t>10. The assistant makes sure the tape is flat on the skin and parallel to the floor.</a:t>
            </a:r>
            <a:endParaRPr sz="2400"/>
          </a:p>
          <a:p>
            <a:pPr marL="0" lvl="0" indent="0" algn="l" rtl="0">
              <a:lnSpc>
                <a:spcPct val="100000"/>
              </a:lnSpc>
              <a:spcBef>
                <a:spcPts val="1000"/>
              </a:spcBef>
              <a:spcAft>
                <a:spcPts val="0"/>
              </a:spcAft>
              <a:buClr>
                <a:schemeClr val="dk1"/>
              </a:buClr>
              <a:buSzPts val="1100"/>
              <a:buFont typeface="Arial"/>
              <a:buNone/>
            </a:pPr>
            <a:r>
              <a:rPr lang="en-US" sz="2400"/>
              <a:t>11.The assistant records the MUAC measurement to the nearest cm.</a:t>
            </a:r>
            <a:endParaRPr sz="2400"/>
          </a:p>
          <a:p>
            <a:pPr marL="0" lvl="0" indent="0" algn="l" rtl="0">
              <a:lnSpc>
                <a:spcPct val="100000"/>
              </a:lnSpc>
              <a:spcBef>
                <a:spcPts val="1000"/>
              </a:spcBef>
              <a:spcAft>
                <a:spcPts val="0"/>
              </a:spcAft>
              <a:buClr>
                <a:schemeClr val="dk1"/>
              </a:buClr>
              <a:buSzPts val="1100"/>
              <a:buFont typeface="Arial"/>
              <a:buNone/>
            </a:pPr>
            <a:r>
              <a:rPr lang="en-US" sz="2400"/>
              <a:t>12. Repeat steps 1-11 for a second measurement.</a:t>
            </a:r>
            <a:endParaRPr sz="2400"/>
          </a:p>
        </p:txBody>
      </p:sp>
      <p:sp>
        <p:nvSpPr>
          <p:cNvPr id="369" name="Google Shape;369;gf270c97671_0_78"/>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28</a:t>
            </a:fld>
            <a:endParaRPr b="1">
              <a:solidFill>
                <a:schemeClr val="accent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gfb7b7ab31d_0_106"/>
          <p:cNvSpPr/>
          <p:nvPr/>
        </p:nvSpPr>
        <p:spPr>
          <a:xfrm>
            <a:off x="224250" y="1607050"/>
            <a:ext cx="5385000" cy="40152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en-US" sz="2200" b="0" i="0" u="none" strike="noStrike" cap="none">
                <a:solidFill>
                  <a:srgbClr val="1A0DAB"/>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2200" b="0" i="0" u="none" strike="noStrike" cap="none">
                <a:solidFill>
                  <a:srgbClr val="20212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The triceps skinfold is necessary for calculating </a:t>
            </a:r>
            <a:r>
              <a:rPr lang="en-US" sz="2200" b="1" i="0" u="none" strike="noStrike" cap="none">
                <a:solidFill>
                  <a:srgbClr val="20212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the upper arm muscle circumference</a:t>
            </a:r>
            <a:r>
              <a:rPr lang="en-US" sz="2200" b="0" i="0" u="none" strike="noStrike" cap="none">
                <a:solidFill>
                  <a:srgbClr val="20212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a:t>
            </a:r>
            <a:endParaRPr sz="2200">
              <a:solidFill>
                <a:srgbClr val="202124"/>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b="0" i="0" u="none" strike="noStrike" cap="none">
                <a:solidFill>
                  <a:srgbClr val="202124"/>
                </a:solidFill>
                <a:latin typeface="Times New Roman"/>
                <a:ea typeface="Times New Roman"/>
                <a:cs typeface="Times New Roman"/>
                <a:sym typeface="Times New Roman"/>
              </a:rPr>
              <a:t>- Its thickness gives information about the fat reserves of the body, whereas the calculated muscle mass gives information about the protein reserves.</a:t>
            </a:r>
            <a:endParaRPr sz="2200" b="0" i="0" u="none" strike="noStrike" cap="none">
              <a:solidFill>
                <a:srgbClr val="202124"/>
              </a:solidFill>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US" sz="2200">
                <a:solidFill>
                  <a:srgbClr val="202124"/>
                </a:solidFill>
                <a:latin typeface="Times New Roman"/>
                <a:ea typeface="Times New Roman"/>
                <a:cs typeface="Times New Roman"/>
                <a:sym typeface="Times New Roman"/>
              </a:rPr>
              <a:t>-</a:t>
            </a:r>
            <a:r>
              <a:rPr lang="en-US" sz="2200">
                <a:solidFill>
                  <a:schemeClr val="dk1"/>
                </a:solidFill>
                <a:latin typeface="Times New Roman"/>
                <a:ea typeface="Times New Roman"/>
                <a:cs typeface="Times New Roman"/>
                <a:sym typeface="Times New Roman"/>
              </a:rPr>
              <a:t>Skinfold measurement is </a:t>
            </a:r>
            <a:r>
              <a:rPr lang="en-US" sz="2200" b="1">
                <a:solidFill>
                  <a:schemeClr val="dk1"/>
                </a:solidFill>
                <a:latin typeface="Times New Roman"/>
                <a:ea typeface="Times New Roman"/>
                <a:cs typeface="Times New Roman"/>
                <a:sym typeface="Times New Roman"/>
              </a:rPr>
              <a:t>a technique to estimate how much fat is on the body</a:t>
            </a:r>
            <a:r>
              <a:rPr lang="en-US" sz="2200">
                <a:solidFill>
                  <a:schemeClr val="dk1"/>
                </a:solidFill>
                <a:latin typeface="Times New Roman"/>
                <a:ea typeface="Times New Roman"/>
                <a:cs typeface="Times New Roman"/>
                <a:sym typeface="Times New Roman"/>
              </a:rPr>
              <a:t>. It involves using a device called a caliper to lightly pinch the skin and underlying fat in several places. This quick and simple method of estimating body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US" sz="2200">
                <a:solidFill>
                  <a:schemeClr val="dk1"/>
                </a:solidFill>
                <a:latin typeface="Times New Roman"/>
                <a:ea typeface="Times New Roman"/>
                <a:cs typeface="Times New Roman"/>
                <a:sym typeface="Times New Roman"/>
              </a:rPr>
              <a:t>fat requires a high level of skill to get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US" sz="2200">
                <a:solidFill>
                  <a:schemeClr val="dk1"/>
                </a:solidFill>
                <a:latin typeface="Times New Roman"/>
                <a:ea typeface="Times New Roman"/>
                <a:cs typeface="Times New Roman"/>
                <a:sym typeface="Times New Roman"/>
              </a:rPr>
              <a:t>accurate results.</a:t>
            </a:r>
            <a:endParaRPr sz="2200">
              <a:solidFill>
                <a:srgbClr val="202124"/>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800"/>
              <a:buFont typeface="Arial"/>
              <a:buNone/>
            </a:pPr>
            <a:endParaRPr sz="2200" b="0" i="0" u="sng" strike="noStrike" cap="none">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pic>
        <p:nvPicPr>
          <p:cNvPr id="375" name="Google Shape;375;gfb7b7ab31d_0_106" descr="Image result for Triceps skinfold">
            <a:hlinkClick r:id="rId3"/>
          </p:cNvPr>
          <p:cNvPicPr preferRelativeResize="0"/>
          <p:nvPr/>
        </p:nvPicPr>
        <p:blipFill rotWithShape="1">
          <a:blip r:embed="rId4">
            <a:alphaModFix/>
          </a:blip>
          <a:srcRect/>
          <a:stretch/>
        </p:blipFill>
        <p:spPr>
          <a:xfrm>
            <a:off x="5718148" y="2272775"/>
            <a:ext cx="3187300" cy="3349375"/>
          </a:xfrm>
          <a:prstGeom prst="rect">
            <a:avLst/>
          </a:prstGeom>
          <a:noFill/>
          <a:ln>
            <a:noFill/>
          </a:ln>
        </p:spPr>
      </p:pic>
      <p:sp>
        <p:nvSpPr>
          <p:cNvPr id="376" name="Google Shape;376;gfb7b7ab31d_0_106"/>
          <p:cNvSpPr txBox="1">
            <a:spLocks noGrp="1"/>
          </p:cNvSpPr>
          <p:nvPr>
            <p:ph type="title"/>
          </p:nvPr>
        </p:nvSpPr>
        <p:spPr>
          <a:xfrm>
            <a:off x="526000" y="3652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Triceps Skinfold Thickness</a:t>
            </a:r>
            <a:endParaRPr/>
          </a:p>
        </p:txBody>
      </p:sp>
      <p:sp>
        <p:nvSpPr>
          <p:cNvPr id="377" name="Google Shape;377;gfb7b7ab31d_0_106"/>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29</a:t>
            </a:fld>
            <a:endParaRPr sz="1000" b="1">
              <a:solidFill>
                <a:srgbClr val="00468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1387974" y="2543247"/>
            <a:ext cx="6368051" cy="10171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2700"/>
              <a:buNone/>
            </a:pPr>
            <a:r>
              <a:rPr lang="en-US" sz="4000" b="1">
                <a:solidFill>
                  <a:schemeClr val="accent6"/>
                </a:solidFill>
                <a:latin typeface="Times New Roman"/>
                <a:ea typeface="Times New Roman"/>
                <a:cs typeface="Times New Roman"/>
                <a:sym typeface="Times New Roman"/>
              </a:rPr>
              <a:t>Section 1: Introduction</a:t>
            </a:r>
            <a:endParaRPr>
              <a:solidFill>
                <a:schemeClr val="accent6"/>
              </a:solidFill>
            </a:endParaRPr>
          </a:p>
        </p:txBody>
      </p:sp>
      <p:pic>
        <p:nvPicPr>
          <p:cNvPr id="129" name="Google Shape;129;p4"/>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130" name="Google Shape;130;p4"/>
          <p:cNvSpPr txBox="1"/>
          <p:nvPr/>
        </p:nvSpPr>
        <p:spPr>
          <a:xfrm>
            <a:off x="7364645" y="6118175"/>
            <a:ext cx="115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ANRCB </a:t>
            </a:r>
            <a:r>
              <a:rPr lang="en-US">
                <a:solidFill>
                  <a:schemeClr val="dk2"/>
                </a:solidFill>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gfb7b7ab31d_0_113"/>
          <p:cNvSpPr/>
          <p:nvPr/>
        </p:nvSpPr>
        <p:spPr>
          <a:xfrm>
            <a:off x="369500" y="1457300"/>
            <a:ext cx="8085600" cy="50454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1A0DAB"/>
                </a:solidFill>
                <a:latin typeface="Arial"/>
                <a:ea typeface="Arial"/>
                <a:cs typeface="Arial"/>
                <a:sym typeface="Arial"/>
              </a:rPr>
              <a:t>-</a:t>
            </a:r>
            <a:r>
              <a:rPr lang="en-US" sz="2400" b="0" i="0" u="none" strike="noStrike" cap="none">
                <a:solidFill>
                  <a:srgbClr val="202124"/>
                </a:solidFill>
                <a:latin typeface="Times New Roman"/>
                <a:ea typeface="Times New Roman"/>
                <a:cs typeface="Times New Roman"/>
                <a:sym typeface="Times New Roman"/>
              </a:rPr>
              <a:t>At the level of the mid-point between the acromiale (lateral edge of the acromion process, e.g. bony tip of shoulder) and the radiale (proximal and lateral border of the radius bone, approximately the elbow joint), on </a:t>
            </a:r>
            <a:r>
              <a:rPr lang="en-US" sz="2400" b="1" i="0" u="none" strike="noStrike" cap="none">
                <a:solidFill>
                  <a:srgbClr val="202124"/>
                </a:solidFill>
                <a:latin typeface="Times New Roman"/>
                <a:ea typeface="Times New Roman"/>
                <a:cs typeface="Times New Roman"/>
                <a:sym typeface="Times New Roman"/>
              </a:rPr>
              <a:t>the mid-line of the posterior (back) surface of the arm</a:t>
            </a:r>
            <a:r>
              <a:rPr lang="en-US" sz="2400" b="0" i="0" u="none" strike="noStrike" cap="none">
                <a:solidFill>
                  <a:srgbClr val="202124"/>
                </a:solidFill>
                <a:latin typeface="Times New Roman"/>
                <a:ea typeface="Times New Roman"/>
                <a:cs typeface="Times New Roman"/>
                <a:sym typeface="Times New Roman"/>
              </a:rPr>
              <a:t> (over the triceps muscle).</a:t>
            </a:r>
            <a:endParaRPr/>
          </a:p>
          <a:p>
            <a:pPr marL="0" marR="0" lvl="0" indent="0" algn="l" rtl="0">
              <a:lnSpc>
                <a:spcPct val="100000"/>
              </a:lnSpc>
              <a:spcBef>
                <a:spcPts val="0"/>
              </a:spcBef>
              <a:spcAft>
                <a:spcPts val="0"/>
              </a:spcAft>
              <a:buNone/>
            </a:pPr>
            <a:br>
              <a:rPr lang="en-US" sz="14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3" name="Google Shape;383;gfb7b7ab31d_0_113" descr="Image result for Triceps skinfold">
            <a:hlinkClick r:id="rId3"/>
          </p:cNvPr>
          <p:cNvPicPr preferRelativeResize="0"/>
          <p:nvPr/>
        </p:nvPicPr>
        <p:blipFill rotWithShape="1">
          <a:blip r:embed="rId4">
            <a:alphaModFix/>
          </a:blip>
          <a:srcRect/>
          <a:stretch/>
        </p:blipFill>
        <p:spPr>
          <a:xfrm>
            <a:off x="6828890" y="4920560"/>
            <a:ext cx="1524000" cy="1524000"/>
          </a:xfrm>
          <a:prstGeom prst="rect">
            <a:avLst/>
          </a:prstGeom>
          <a:noFill/>
          <a:ln>
            <a:noFill/>
          </a:ln>
        </p:spPr>
      </p:pic>
      <p:sp>
        <p:nvSpPr>
          <p:cNvPr id="384" name="Google Shape;384;gfb7b7ab31d_0_11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Triceps Skinfold Thickness</a:t>
            </a:r>
            <a:endParaRPr/>
          </a:p>
        </p:txBody>
      </p:sp>
      <p:sp>
        <p:nvSpPr>
          <p:cNvPr id="385" name="Google Shape;385;gfb7b7ab31d_0_113"/>
          <p:cNvSpPr txBox="1"/>
          <p:nvPr/>
        </p:nvSpPr>
        <p:spPr>
          <a:xfrm>
            <a:off x="7089597" y="65027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30</a:t>
            </a:fld>
            <a:endParaRPr sz="1000" b="1">
              <a:solidFill>
                <a:srgbClr val="00468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f59c881619_1_21"/>
          <p:cNvSpPr txBox="1">
            <a:spLocks noGrp="1"/>
          </p:cNvSpPr>
          <p:nvPr>
            <p:ph type="title"/>
          </p:nvPr>
        </p:nvSpPr>
        <p:spPr>
          <a:xfrm>
            <a:off x="628650" y="1962099"/>
            <a:ext cx="7886700" cy="26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2500"/>
              <a:buNone/>
            </a:pPr>
            <a:r>
              <a:rPr lang="en-US" sz="4000">
                <a:solidFill>
                  <a:schemeClr val="accent6"/>
                </a:solidFill>
                <a:latin typeface="Times New Roman"/>
                <a:ea typeface="Times New Roman"/>
                <a:cs typeface="Times New Roman"/>
                <a:sym typeface="Times New Roman"/>
              </a:rPr>
              <a:t>Section 3:</a:t>
            </a:r>
            <a:br>
              <a:rPr lang="en-US" sz="4000">
                <a:solidFill>
                  <a:schemeClr val="accent6"/>
                </a:solidFill>
                <a:latin typeface="Times New Roman"/>
                <a:ea typeface="Times New Roman"/>
                <a:cs typeface="Times New Roman"/>
                <a:sym typeface="Times New Roman"/>
              </a:rPr>
            </a:br>
            <a:r>
              <a:rPr lang="en-US" sz="4000" b="1">
                <a:solidFill>
                  <a:schemeClr val="accent6"/>
                </a:solidFill>
                <a:latin typeface="Times New Roman"/>
                <a:ea typeface="Times New Roman"/>
                <a:cs typeface="Times New Roman"/>
                <a:sym typeface="Times New Roman"/>
              </a:rPr>
              <a:t>Equipment Maintenance</a:t>
            </a:r>
            <a:br>
              <a:rPr lang="en-US" sz="4000">
                <a:solidFill>
                  <a:schemeClr val="accent6"/>
                </a:solidFill>
                <a:latin typeface="Times New Roman"/>
                <a:ea typeface="Times New Roman"/>
                <a:cs typeface="Times New Roman"/>
                <a:sym typeface="Times New Roman"/>
              </a:rPr>
            </a:br>
            <a:endParaRPr sz="4000">
              <a:solidFill>
                <a:schemeClr val="accent6"/>
              </a:solidFill>
              <a:latin typeface="Times New Roman"/>
              <a:ea typeface="Times New Roman"/>
              <a:cs typeface="Times New Roman"/>
              <a:sym typeface="Times New Roman"/>
            </a:endParaRPr>
          </a:p>
        </p:txBody>
      </p:sp>
      <p:sp>
        <p:nvSpPr>
          <p:cNvPr id="398" name="Google Shape;398;gf59c881619_1_21"/>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31</a:t>
            </a:fld>
            <a:endParaRPr b="1">
              <a:solidFill>
                <a:schemeClr val="accent6"/>
              </a:solidFill>
              <a:latin typeface="Calibri"/>
              <a:ea typeface="Calibri"/>
              <a:cs typeface="Calibri"/>
              <a:sym typeface="Calibri"/>
            </a:endParaRPr>
          </a:p>
        </p:txBody>
      </p:sp>
      <p:pic>
        <p:nvPicPr>
          <p:cNvPr id="399" name="Google Shape;399;gf59c881619_1_21"/>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628650" y="546400"/>
            <a:ext cx="7886700" cy="75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4000">
                <a:solidFill>
                  <a:schemeClr val="accent6"/>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Equipment</a:t>
            </a:r>
            <a:r>
              <a:rPr lang="en-US" sz="4000">
                <a:solidFill>
                  <a:schemeClr val="accent6"/>
                </a:solidFill>
                <a:highlight>
                  <a:schemeClr val="lt1"/>
                </a:highlight>
                <a:latin typeface="Times New Roman"/>
                <a:ea typeface="Times New Roman"/>
                <a:cs typeface="Times New Roman"/>
                <a:sym typeface="Times New Roman"/>
              </a:rPr>
              <a:t> Maintenance</a:t>
            </a:r>
            <a:endParaRPr sz="4000">
              <a:solidFill>
                <a:schemeClr val="accent6"/>
              </a:solidFill>
              <a:highlight>
                <a:schemeClr val="lt1"/>
              </a:highlight>
              <a:latin typeface="Times New Roman"/>
              <a:ea typeface="Times New Roman"/>
              <a:cs typeface="Times New Roman"/>
              <a:sym typeface="Times New Roman"/>
            </a:endParaRPr>
          </a:p>
        </p:txBody>
      </p:sp>
      <p:sp>
        <p:nvSpPr>
          <p:cNvPr id="405" name="Google Shape;405;p55"/>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32</a:t>
            </a:fld>
            <a:endParaRPr b="1">
              <a:solidFill>
                <a:schemeClr val="accent6"/>
              </a:solidFill>
              <a:latin typeface="Calibri"/>
              <a:ea typeface="Calibri"/>
              <a:cs typeface="Calibri"/>
              <a:sym typeface="Calibri"/>
            </a:endParaRPr>
          </a:p>
        </p:txBody>
      </p:sp>
      <p:pic>
        <p:nvPicPr>
          <p:cNvPr id="406" name="Google Shape;406;p5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407" name="Google Shape;407;p55"/>
          <p:cNvSpPr txBox="1">
            <a:spLocks noGrp="1"/>
          </p:cNvSpPr>
          <p:nvPr>
            <p:ph type="body" idx="1"/>
          </p:nvPr>
        </p:nvSpPr>
        <p:spPr>
          <a:xfrm>
            <a:off x="836025" y="1811200"/>
            <a:ext cx="7418100" cy="4537800"/>
          </a:xfrm>
          <a:prstGeom prst="rect">
            <a:avLst/>
          </a:prstGeom>
        </p:spPr>
        <p:txBody>
          <a:bodyPr spcFirstLastPara="1" wrap="square" lIns="91425" tIns="45700" rIns="91425" bIns="45700" anchor="t" anchorCtr="0">
            <a:normAutofit/>
          </a:bodyPr>
          <a:lstStyle/>
          <a:p>
            <a:pPr marL="171450" lvl="0" indent="-165100" algn="l" rtl="0">
              <a:spcBef>
                <a:spcPts val="1000"/>
              </a:spcBef>
              <a:spcAft>
                <a:spcPts val="0"/>
              </a:spcAft>
              <a:buSzPts val="2600"/>
              <a:buFont typeface="Calibri"/>
              <a:buChar char="•"/>
            </a:pPr>
            <a:r>
              <a:rPr lang="en-US" sz="2600"/>
              <a:t> Clean the equipment before and after use.</a:t>
            </a:r>
            <a:endParaRPr sz="2600"/>
          </a:p>
          <a:p>
            <a:pPr marL="171450" lvl="0" indent="-165100" algn="l" rtl="0">
              <a:spcBef>
                <a:spcPts val="1000"/>
              </a:spcBef>
              <a:spcAft>
                <a:spcPts val="0"/>
              </a:spcAft>
              <a:buSzPts val="2600"/>
              <a:buFont typeface="Calibri"/>
              <a:buChar char="•"/>
            </a:pPr>
            <a:r>
              <a:rPr lang="en-US" sz="2600"/>
              <a:t> Ensure nothing is on the scale or stadiometer when storing or moving them.</a:t>
            </a:r>
            <a:endParaRPr sz="2600"/>
          </a:p>
          <a:p>
            <a:pPr marL="171450" lvl="0" indent="-165100" algn="l" rtl="0">
              <a:spcBef>
                <a:spcPts val="1000"/>
              </a:spcBef>
              <a:spcAft>
                <a:spcPts val="1000"/>
              </a:spcAft>
              <a:buSzPts val="2600"/>
              <a:buFont typeface="Calibri"/>
              <a:buChar char="•"/>
            </a:pPr>
            <a:r>
              <a:rPr lang="en-US" sz="2600"/>
              <a:t> In the field, put equipment on table or floor or carpet on floor.</a:t>
            </a:r>
            <a:endParaRPr sz="2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f4ee27b324_0_1"/>
          <p:cNvSpPr txBox="1">
            <a:spLocks noGrp="1"/>
          </p:cNvSpPr>
          <p:nvPr>
            <p:ph type="title"/>
          </p:nvPr>
        </p:nvSpPr>
        <p:spPr>
          <a:xfrm>
            <a:off x="628650" y="429775"/>
            <a:ext cx="7886700" cy="803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endParaRPr sz="4980"/>
          </a:p>
          <a:p>
            <a:pPr marL="0" lvl="0" indent="0" algn="l" rtl="0">
              <a:spcBef>
                <a:spcPts val="0"/>
              </a:spcBef>
              <a:spcAft>
                <a:spcPts val="0"/>
              </a:spcAft>
              <a:buSzPts val="990"/>
              <a:buNone/>
            </a:pPr>
            <a:endParaRPr sz="4980"/>
          </a:p>
          <a:p>
            <a:pPr marL="0" lvl="0" indent="0" algn="l" rtl="0">
              <a:spcBef>
                <a:spcPts val="0"/>
              </a:spcBef>
              <a:spcAft>
                <a:spcPts val="0"/>
              </a:spcAft>
              <a:buSzPts val="990"/>
              <a:buNone/>
            </a:pPr>
            <a:endParaRPr sz="4980"/>
          </a:p>
          <a:p>
            <a:pPr marL="0" lvl="0" indent="0" algn="ctr" rtl="0">
              <a:spcBef>
                <a:spcPts val="0"/>
              </a:spcBef>
              <a:spcAft>
                <a:spcPts val="0"/>
              </a:spcAft>
              <a:buClr>
                <a:schemeClr val="dk2"/>
              </a:buClr>
              <a:buSzPts val="990"/>
              <a:buFont typeface="Georgia"/>
              <a:buNone/>
            </a:pPr>
            <a:r>
              <a:rPr lang="en-US" sz="4000"/>
              <a:t>Scale calibration</a:t>
            </a:r>
            <a:endParaRPr sz="4000">
              <a:solidFill>
                <a:schemeClr val="accent6"/>
              </a:solidFill>
              <a:highlight>
                <a:schemeClr val="lt1"/>
              </a:highlight>
              <a:latin typeface="Times New Roman"/>
              <a:ea typeface="Times New Roman"/>
              <a:cs typeface="Times New Roman"/>
              <a:sym typeface="Times New Roman"/>
            </a:endParaRPr>
          </a:p>
        </p:txBody>
      </p:sp>
      <p:sp>
        <p:nvSpPr>
          <p:cNvPr id="414" name="Google Shape;414;gf4ee27b324_0_1"/>
          <p:cNvSpPr txBox="1">
            <a:spLocks noGrp="1"/>
          </p:cNvSpPr>
          <p:nvPr>
            <p:ph type="body" idx="1"/>
          </p:nvPr>
        </p:nvSpPr>
        <p:spPr>
          <a:xfrm>
            <a:off x="628650" y="1487975"/>
            <a:ext cx="5974800" cy="5052300"/>
          </a:xfrm>
          <a:prstGeom prst="rect">
            <a:avLst/>
          </a:prstGeom>
        </p:spPr>
        <p:txBody>
          <a:bodyPr spcFirstLastPara="1" wrap="square" lIns="91425" tIns="45700" rIns="91425" bIns="45700" anchor="t" anchorCtr="0">
            <a:normAutofit/>
          </a:bodyPr>
          <a:lstStyle/>
          <a:p>
            <a:pPr marL="171450" lvl="0" indent="-152400" algn="l" rtl="0">
              <a:lnSpc>
                <a:spcPct val="100000"/>
              </a:lnSpc>
              <a:spcBef>
                <a:spcPts val="0"/>
              </a:spcBef>
              <a:spcAft>
                <a:spcPts val="0"/>
              </a:spcAft>
              <a:buSzPts val="2400"/>
              <a:buFont typeface="Calibri"/>
              <a:buChar char="•"/>
            </a:pPr>
            <a:r>
              <a:rPr lang="en-US" sz="2400"/>
              <a:t>When in use, calibrate the scales every morning and evening.</a:t>
            </a:r>
            <a:endParaRPr sz="2400"/>
          </a:p>
          <a:p>
            <a:pPr marL="171450" lvl="0" indent="-152400" algn="l" rtl="0">
              <a:lnSpc>
                <a:spcPct val="100000"/>
              </a:lnSpc>
              <a:spcBef>
                <a:spcPts val="750"/>
              </a:spcBef>
              <a:spcAft>
                <a:spcPts val="0"/>
              </a:spcAft>
              <a:buSzPts val="2400"/>
              <a:buFont typeface="Calibri"/>
              <a:buChar char="•"/>
            </a:pPr>
            <a:r>
              <a:rPr lang="en-US" sz="2400"/>
              <a:t> In the morning, choose </a:t>
            </a:r>
            <a:r>
              <a:rPr lang="en-US" sz="2400" b="1"/>
              <a:t>2 scales at random </a:t>
            </a:r>
            <a:r>
              <a:rPr lang="en-US" sz="2400"/>
              <a:t>to be calibrated. </a:t>
            </a:r>
            <a:endParaRPr sz="2400"/>
          </a:p>
          <a:p>
            <a:pPr marL="171450" lvl="0" indent="-152400" algn="l" rtl="0">
              <a:lnSpc>
                <a:spcPct val="100000"/>
              </a:lnSpc>
              <a:spcBef>
                <a:spcPts val="750"/>
              </a:spcBef>
              <a:spcAft>
                <a:spcPts val="0"/>
              </a:spcAft>
              <a:buSzPts val="2400"/>
              <a:buFont typeface="Calibri"/>
              <a:buChar char="•"/>
            </a:pPr>
            <a:r>
              <a:rPr lang="en-US" sz="2400"/>
              <a:t> In the evening: </a:t>
            </a:r>
            <a:endParaRPr sz="2400"/>
          </a:p>
          <a:p>
            <a:pPr marL="514350" lvl="1" indent="-152400" algn="l" rtl="0">
              <a:lnSpc>
                <a:spcPct val="100000"/>
              </a:lnSpc>
              <a:spcBef>
                <a:spcPts val="375"/>
              </a:spcBef>
              <a:spcAft>
                <a:spcPts val="0"/>
              </a:spcAft>
              <a:buSzPts val="2400"/>
              <a:buChar char="•"/>
            </a:pPr>
            <a:r>
              <a:rPr lang="en-US" sz="2400"/>
              <a:t>Calibrate </a:t>
            </a:r>
            <a:r>
              <a:rPr lang="en-US" sz="2400" b="1"/>
              <a:t>all the scales</a:t>
            </a:r>
            <a:r>
              <a:rPr lang="en-US" sz="2400"/>
              <a:t> before storing them.</a:t>
            </a:r>
            <a:endParaRPr sz="2400"/>
          </a:p>
          <a:p>
            <a:pPr marL="514350" lvl="1" indent="-152400" algn="l" rtl="0">
              <a:lnSpc>
                <a:spcPct val="100000"/>
              </a:lnSpc>
              <a:spcBef>
                <a:spcPts val="375"/>
              </a:spcBef>
              <a:spcAft>
                <a:spcPts val="0"/>
              </a:spcAft>
              <a:buSzPts val="2400"/>
              <a:buChar char="•"/>
            </a:pPr>
            <a:r>
              <a:rPr lang="en-US" sz="2400"/>
              <a:t>Wipe down the scales and return to shelf.</a:t>
            </a:r>
            <a:endParaRPr sz="2400"/>
          </a:p>
          <a:p>
            <a:pPr marL="171450" lvl="0" indent="-152400" algn="l" rtl="0">
              <a:lnSpc>
                <a:spcPct val="100000"/>
              </a:lnSpc>
              <a:spcBef>
                <a:spcPts val="750"/>
              </a:spcBef>
              <a:spcAft>
                <a:spcPts val="0"/>
              </a:spcAft>
              <a:buSzPts val="2400"/>
              <a:buFont typeface="Calibri"/>
              <a:buChar char="•"/>
            </a:pPr>
            <a:r>
              <a:rPr lang="en-US" sz="2400"/>
              <a:t> Use </a:t>
            </a:r>
            <a:r>
              <a:rPr lang="en-US" sz="2400" b="1" u="sng"/>
              <a:t>Scale Calibration Log</a:t>
            </a:r>
            <a:r>
              <a:rPr lang="en-US" sz="2400"/>
              <a:t> to note any errors/ breaks in the scales. </a:t>
            </a:r>
            <a:endParaRPr sz="2400"/>
          </a:p>
        </p:txBody>
      </p:sp>
      <p:sp>
        <p:nvSpPr>
          <p:cNvPr id="415" name="Google Shape;415;gf4ee27b324_0_1"/>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33</a:t>
            </a:fld>
            <a:endParaRPr b="1">
              <a:solidFill>
                <a:schemeClr val="accent6"/>
              </a:solidFill>
            </a:endParaRPr>
          </a:p>
        </p:txBody>
      </p:sp>
      <p:pic>
        <p:nvPicPr>
          <p:cNvPr id="416" name="Google Shape;416;gf4ee27b324_0_1"/>
          <p:cNvPicPr preferRelativeResize="0"/>
          <p:nvPr/>
        </p:nvPicPr>
        <p:blipFill rotWithShape="1">
          <a:blip r:embed="rId3">
            <a:alphaModFix/>
          </a:blip>
          <a:srcRect/>
          <a:stretch/>
        </p:blipFill>
        <p:spPr>
          <a:xfrm>
            <a:off x="6460775" y="2033866"/>
            <a:ext cx="2309276" cy="2317784"/>
          </a:xfrm>
          <a:prstGeom prst="rect">
            <a:avLst/>
          </a:prstGeom>
          <a:noFill/>
          <a:ln>
            <a:noFill/>
          </a:ln>
        </p:spPr>
      </p:pic>
      <p:pic>
        <p:nvPicPr>
          <p:cNvPr id="417" name="Google Shape;417;gf4ee27b324_0_1"/>
          <p:cNvPicPr preferRelativeResize="0"/>
          <p:nvPr/>
        </p:nvPicPr>
        <p:blipFill rotWithShape="1">
          <a:blip r:embed="rId4">
            <a:alphaModFix/>
          </a:blip>
          <a:srcRect l="12340" r="6365"/>
          <a:stretch/>
        </p:blipFill>
        <p:spPr>
          <a:xfrm>
            <a:off x="193500" y="6124177"/>
            <a:ext cx="686523" cy="64063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f4ee27b324_0_16"/>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Scale calibration steps</a:t>
            </a:r>
            <a:endParaRPr sz="4000"/>
          </a:p>
        </p:txBody>
      </p:sp>
      <p:sp>
        <p:nvSpPr>
          <p:cNvPr id="423" name="Google Shape;423;gf4ee27b324_0_16"/>
          <p:cNvSpPr txBox="1">
            <a:spLocks noGrp="1"/>
          </p:cNvSpPr>
          <p:nvPr>
            <p:ph type="body" idx="1"/>
          </p:nvPr>
        </p:nvSpPr>
        <p:spPr>
          <a:xfrm>
            <a:off x="694300" y="1607050"/>
            <a:ext cx="7739100" cy="4933200"/>
          </a:xfrm>
          <a:prstGeom prst="rect">
            <a:avLst/>
          </a:prstGeom>
          <a:noFill/>
          <a:ln>
            <a:noFill/>
          </a:ln>
        </p:spPr>
        <p:txBody>
          <a:bodyPr spcFirstLastPara="1" wrap="square" lIns="91425" tIns="45700" rIns="91425" bIns="45700" anchor="t" anchorCtr="0">
            <a:normAutofit/>
          </a:bodyPr>
          <a:lstStyle/>
          <a:p>
            <a:pPr marL="514350" lvl="0" indent="-488950" algn="l" rtl="0">
              <a:lnSpc>
                <a:spcPct val="100000"/>
              </a:lnSpc>
              <a:spcBef>
                <a:spcPts val="1000"/>
              </a:spcBef>
              <a:spcAft>
                <a:spcPts val="0"/>
              </a:spcAft>
              <a:buClr>
                <a:schemeClr val="dk1"/>
              </a:buClr>
              <a:buSzPts val="2400"/>
              <a:buFont typeface="Calibri"/>
              <a:buAutoNum type="arabicPeriod"/>
            </a:pPr>
            <a:r>
              <a:rPr lang="en-US" sz="2400"/>
              <a:t>Set scale on ground and turn it on.</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Check that the scale reads 0.0 kg.</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Put 10kg standardized weight on the scale.</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Record 1st measurement in log.</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Repeat for 2nd calibration measurement. </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The 1st and 2nd measurement should be 10kg. If not, weigh the standardized weight a 3rd time.</a:t>
            </a:r>
            <a:endParaRPr sz="2400"/>
          </a:p>
          <a:p>
            <a:pPr marL="514350" lvl="0" indent="-488950" algn="l" rtl="0">
              <a:lnSpc>
                <a:spcPct val="100000"/>
              </a:lnSpc>
              <a:spcBef>
                <a:spcPts val="1000"/>
              </a:spcBef>
              <a:spcAft>
                <a:spcPts val="0"/>
              </a:spcAft>
              <a:buClr>
                <a:schemeClr val="dk1"/>
              </a:buClr>
              <a:buSzPts val="2400"/>
              <a:buFont typeface="Calibri"/>
              <a:buAutoNum type="arabicPeriod"/>
            </a:pPr>
            <a:r>
              <a:rPr lang="en-US" sz="2400"/>
              <a:t>Record the results.</a:t>
            </a:r>
            <a:endParaRPr sz="2400"/>
          </a:p>
          <a:p>
            <a:pPr marL="514350" lvl="0" indent="-488950" algn="l" rtl="0">
              <a:lnSpc>
                <a:spcPct val="100000"/>
              </a:lnSpc>
              <a:spcBef>
                <a:spcPts val="1000"/>
              </a:spcBef>
              <a:spcAft>
                <a:spcPts val="1000"/>
              </a:spcAft>
              <a:buClr>
                <a:schemeClr val="dk1"/>
              </a:buClr>
              <a:buSzPts val="2400"/>
              <a:buFont typeface="Calibri"/>
              <a:buAutoNum type="arabicPeriod"/>
            </a:pPr>
            <a:r>
              <a:rPr lang="en-US" sz="2400"/>
              <a:t>Inform your supervisor if the measurements are more than 0.5kg different.</a:t>
            </a:r>
            <a:endParaRPr sz="2400"/>
          </a:p>
        </p:txBody>
      </p:sp>
      <p:sp>
        <p:nvSpPr>
          <p:cNvPr id="424" name="Google Shape;424;gf4ee27b324_0_16"/>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34</a:t>
            </a:fld>
            <a:endParaRPr b="1">
              <a:solidFill>
                <a:schemeClr val="accent6"/>
              </a:solidFill>
            </a:endParaRPr>
          </a:p>
        </p:txBody>
      </p:sp>
      <p:pic>
        <p:nvPicPr>
          <p:cNvPr id="425" name="Google Shape;425;gf4ee27b324_0_16"/>
          <p:cNvPicPr preferRelativeResize="0"/>
          <p:nvPr/>
        </p:nvPicPr>
        <p:blipFill rotWithShape="1">
          <a:blip r:embed="rId3">
            <a:alphaModFix/>
          </a:blip>
          <a:srcRect l="12340" r="6365"/>
          <a:stretch/>
        </p:blipFill>
        <p:spPr>
          <a:xfrm>
            <a:off x="0" y="6124240"/>
            <a:ext cx="686523" cy="6406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6"/>
          <p:cNvSpPr txBox="1">
            <a:spLocks noGrp="1"/>
          </p:cNvSpPr>
          <p:nvPr>
            <p:ph type="body" idx="1"/>
          </p:nvPr>
        </p:nvSpPr>
        <p:spPr>
          <a:xfrm>
            <a:off x="628650" y="1669700"/>
            <a:ext cx="7886700" cy="4496700"/>
          </a:xfrm>
          <a:prstGeom prst="rect">
            <a:avLst/>
          </a:prstGeom>
          <a:noFill/>
          <a:ln>
            <a:noFill/>
          </a:ln>
        </p:spPr>
        <p:txBody>
          <a:bodyPr spcFirstLastPara="1" wrap="square" lIns="91425" tIns="45700" rIns="91425" bIns="45700" anchor="t" anchorCtr="0">
            <a:normAutofit/>
          </a:bodyPr>
          <a:lstStyle/>
          <a:p>
            <a:pPr marL="457200" lvl="0" indent="-400050" algn="l" rtl="0">
              <a:lnSpc>
                <a:spcPct val="100000"/>
              </a:lnSpc>
              <a:spcBef>
                <a:spcPts val="375"/>
              </a:spcBef>
              <a:spcAft>
                <a:spcPts val="0"/>
              </a:spcAft>
              <a:buSzPts val="2700"/>
              <a:buFont typeface="Calibri"/>
              <a:buChar char="•"/>
            </a:pPr>
            <a:r>
              <a:rPr lang="en-US" sz="2700"/>
              <a:t>Coil the tape carefully before storage or transport.</a:t>
            </a:r>
            <a:endParaRPr sz="2700"/>
          </a:p>
          <a:p>
            <a:pPr marL="457200" lvl="0" indent="-400050" algn="l" rtl="0">
              <a:lnSpc>
                <a:spcPct val="100000"/>
              </a:lnSpc>
              <a:spcBef>
                <a:spcPts val="1000"/>
              </a:spcBef>
              <a:spcAft>
                <a:spcPts val="1000"/>
              </a:spcAft>
              <a:buSzPts val="2700"/>
              <a:buFont typeface="Calibri"/>
              <a:buChar char="•"/>
            </a:pPr>
            <a:r>
              <a:rPr lang="en-US" sz="2700"/>
              <a:t>Report problems with tape to supervisor.</a:t>
            </a:r>
            <a:endParaRPr sz="2700"/>
          </a:p>
        </p:txBody>
      </p:sp>
      <p:sp>
        <p:nvSpPr>
          <p:cNvPr id="432" name="Google Shape;432;p96"/>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Measuring Tape Maintenance</a:t>
            </a:r>
            <a:endParaRPr sz="4000" b="1">
              <a:solidFill>
                <a:srgbClr val="002060"/>
              </a:solidFill>
            </a:endParaRPr>
          </a:p>
        </p:txBody>
      </p:sp>
      <p:sp>
        <p:nvSpPr>
          <p:cNvPr id="433" name="Google Shape;433;p96"/>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35</a:t>
            </a:fld>
            <a:endParaRPr b="1">
              <a:solidFill>
                <a:schemeClr val="accent6"/>
              </a:solidFill>
              <a:latin typeface="Calibri"/>
              <a:ea typeface="Calibri"/>
              <a:cs typeface="Calibri"/>
              <a:sym typeface="Calibri"/>
            </a:endParaRPr>
          </a:p>
        </p:txBody>
      </p:sp>
      <p:pic>
        <p:nvPicPr>
          <p:cNvPr id="434" name="Google Shape;434;p96"/>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pic>
        <p:nvPicPr>
          <p:cNvPr id="435" name="Google Shape;435;p96"/>
          <p:cNvPicPr preferRelativeResize="0"/>
          <p:nvPr/>
        </p:nvPicPr>
        <p:blipFill>
          <a:blip r:embed="rId4">
            <a:alphaModFix/>
          </a:blip>
          <a:stretch>
            <a:fillRect/>
          </a:stretch>
        </p:blipFill>
        <p:spPr>
          <a:xfrm>
            <a:off x="3908750" y="3265988"/>
            <a:ext cx="2543499" cy="2488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ece7751ce9_0_19"/>
          <p:cNvSpPr txBox="1">
            <a:spLocks noGrp="1"/>
          </p:cNvSpPr>
          <p:nvPr>
            <p:ph type="title"/>
          </p:nvPr>
        </p:nvSpPr>
        <p:spPr>
          <a:xfrm>
            <a:off x="404425" y="1868674"/>
            <a:ext cx="7886700" cy="1886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62500"/>
              <a:buNone/>
            </a:pPr>
            <a:r>
              <a:rPr lang="en-US" sz="4800">
                <a:solidFill>
                  <a:schemeClr val="accent6"/>
                </a:solidFill>
                <a:highlight>
                  <a:schemeClr val="lt1"/>
                </a:highlight>
                <a:latin typeface="Times New Roman"/>
                <a:ea typeface="Times New Roman"/>
                <a:cs typeface="Times New Roman"/>
                <a:sym typeface="Times New Roman"/>
              </a:rPr>
              <a:t>Section 4:</a:t>
            </a:r>
            <a:br>
              <a:rPr lang="en-US" sz="4800">
                <a:solidFill>
                  <a:schemeClr val="accent6"/>
                </a:solidFill>
                <a:highlight>
                  <a:schemeClr val="lt1"/>
                </a:highlight>
                <a:latin typeface="Times New Roman"/>
                <a:ea typeface="Times New Roman"/>
                <a:cs typeface="Times New Roman"/>
                <a:sym typeface="Times New Roman"/>
              </a:rPr>
            </a:br>
            <a:r>
              <a:rPr lang="en-US" sz="4800" b="1">
                <a:solidFill>
                  <a:schemeClr val="accent6"/>
                </a:solidFill>
                <a:highlight>
                  <a:schemeClr val="lt1"/>
                </a:highlight>
                <a:latin typeface="Times New Roman"/>
                <a:ea typeface="Times New Roman"/>
                <a:cs typeface="Times New Roman"/>
                <a:sym typeface="Times New Roman"/>
              </a:rPr>
              <a:t>Interpretation of anthropometric measurements</a:t>
            </a:r>
            <a:endParaRPr sz="4800" b="1">
              <a:solidFill>
                <a:schemeClr val="accent6"/>
              </a:solidFill>
              <a:highlight>
                <a:schemeClr val="lt1"/>
              </a:highlight>
              <a:latin typeface="Times New Roman"/>
              <a:ea typeface="Times New Roman"/>
              <a:cs typeface="Times New Roman"/>
              <a:sym typeface="Times New Roman"/>
            </a:endParaRPr>
          </a:p>
        </p:txBody>
      </p:sp>
      <p:sp>
        <p:nvSpPr>
          <p:cNvPr id="441" name="Google Shape;441;gece7751ce9_0_19"/>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36</a:t>
            </a:fld>
            <a:endParaRPr b="1">
              <a:solidFill>
                <a:schemeClr val="accent6"/>
              </a:solidFill>
              <a:latin typeface="Calibri"/>
              <a:ea typeface="Calibri"/>
              <a:cs typeface="Calibri"/>
              <a:sym typeface="Calibri"/>
            </a:endParaRPr>
          </a:p>
        </p:txBody>
      </p:sp>
      <p:pic>
        <p:nvPicPr>
          <p:cNvPr id="442" name="Google Shape;442;gece7751ce9_0_19"/>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f4ee27b324_0_107"/>
          <p:cNvSpPr txBox="1">
            <a:spLocks noGrp="1"/>
          </p:cNvSpPr>
          <p:nvPr>
            <p:ph type="title"/>
          </p:nvPr>
        </p:nvSpPr>
        <p:spPr>
          <a:xfrm>
            <a:off x="627050" y="-70550"/>
            <a:ext cx="8127000" cy="1438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700">
                <a:solidFill>
                  <a:srgbClr val="002060"/>
                </a:solidFill>
                <a:latin typeface="Arial"/>
                <a:ea typeface="Arial"/>
                <a:cs typeface="Arial"/>
                <a:sym typeface="Arial"/>
              </a:rPr>
              <a:t>Common anthropometric indicators used in research setting</a:t>
            </a:r>
            <a:endParaRPr sz="3700"/>
          </a:p>
        </p:txBody>
      </p:sp>
      <p:sp>
        <p:nvSpPr>
          <p:cNvPr id="449" name="Google Shape;449;gf4ee27b324_0_107"/>
          <p:cNvSpPr txBox="1">
            <a:spLocks noGrp="1"/>
          </p:cNvSpPr>
          <p:nvPr>
            <p:ph type="body" idx="1"/>
          </p:nvPr>
        </p:nvSpPr>
        <p:spPr>
          <a:xfrm>
            <a:off x="1272175" y="1870775"/>
            <a:ext cx="6516000" cy="3730200"/>
          </a:xfrm>
          <a:prstGeom prst="rect">
            <a:avLst/>
          </a:prstGeom>
        </p:spPr>
        <p:txBody>
          <a:bodyPr spcFirstLastPara="1" wrap="square" lIns="91425" tIns="45700" rIns="91425" bIns="45700" anchor="t" anchorCtr="0">
            <a:normAutofit/>
          </a:bodyPr>
          <a:lstStyle/>
          <a:p>
            <a:pPr marL="457200" lvl="0" indent="-342900" algn="l" rtl="0">
              <a:spcBef>
                <a:spcPts val="1200"/>
              </a:spcBef>
              <a:spcAft>
                <a:spcPts val="0"/>
              </a:spcAft>
              <a:buSzPts val="1800"/>
              <a:buFont typeface="Calibri"/>
              <a:buChar char="●"/>
            </a:pPr>
            <a:r>
              <a:rPr lang="en-US" sz="3000"/>
              <a:t>Body Mass Index (BMI)</a:t>
            </a:r>
            <a:endParaRPr sz="3000"/>
          </a:p>
          <a:p>
            <a:pPr marL="457200" lvl="0" indent="-342900" algn="l" rtl="0">
              <a:spcBef>
                <a:spcPts val="1200"/>
              </a:spcBef>
              <a:spcAft>
                <a:spcPts val="0"/>
              </a:spcAft>
              <a:buSzPts val="1800"/>
              <a:buFont typeface="Calibri"/>
              <a:buChar char="●"/>
            </a:pPr>
            <a:r>
              <a:rPr lang="en-US" sz="3000"/>
              <a:t>Waist circumference</a:t>
            </a:r>
            <a:endParaRPr sz="3000"/>
          </a:p>
          <a:p>
            <a:pPr marL="457200" lvl="0" indent="-342900" algn="l" rtl="0">
              <a:spcBef>
                <a:spcPts val="1200"/>
              </a:spcBef>
              <a:spcAft>
                <a:spcPts val="0"/>
              </a:spcAft>
              <a:buSzPts val="1800"/>
              <a:buFont typeface="Calibri"/>
              <a:buChar char="●"/>
            </a:pPr>
            <a:r>
              <a:rPr lang="en-US" sz="3000"/>
              <a:t>Waist to Hip Ratio (WHR)</a:t>
            </a:r>
            <a:endParaRPr sz="3000"/>
          </a:p>
          <a:p>
            <a:pPr marL="457200" lvl="0" indent="-342900" algn="l" rtl="0">
              <a:spcBef>
                <a:spcPts val="1200"/>
              </a:spcBef>
              <a:spcAft>
                <a:spcPts val="1200"/>
              </a:spcAft>
              <a:buSzPts val="1800"/>
              <a:buFont typeface="Calibri"/>
              <a:buChar char="●"/>
            </a:pPr>
            <a:r>
              <a:rPr lang="en-US" sz="3000"/>
              <a:t>MUAC</a:t>
            </a:r>
            <a:endParaRPr sz="3000"/>
          </a:p>
        </p:txBody>
      </p:sp>
      <p:sp>
        <p:nvSpPr>
          <p:cNvPr id="450" name="Google Shape;450;gf4ee27b324_0_107"/>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37</a:t>
            </a:fld>
            <a:endParaRPr b="1">
              <a:solidFill>
                <a:schemeClr val="accent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efc88e3aca_0_0"/>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BMI &amp; categories</a:t>
            </a:r>
            <a:endParaRPr sz="4000"/>
          </a:p>
        </p:txBody>
      </p:sp>
      <p:sp>
        <p:nvSpPr>
          <p:cNvPr id="456" name="Google Shape;456;gefc88e3aca_0_0"/>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38</a:t>
            </a:fld>
            <a:endParaRPr b="1">
              <a:solidFill>
                <a:schemeClr val="accent6"/>
              </a:solidFill>
            </a:endParaRPr>
          </a:p>
        </p:txBody>
      </p:sp>
      <p:pic>
        <p:nvPicPr>
          <p:cNvPr id="457" name="Google Shape;457;gefc88e3aca_0_0"/>
          <p:cNvPicPr preferRelativeResize="0"/>
          <p:nvPr/>
        </p:nvPicPr>
        <p:blipFill rotWithShape="1">
          <a:blip r:embed="rId3">
            <a:alphaModFix/>
          </a:blip>
          <a:srcRect l="12340" r="6365"/>
          <a:stretch/>
        </p:blipFill>
        <p:spPr>
          <a:xfrm>
            <a:off x="0" y="6124240"/>
            <a:ext cx="686523" cy="640639"/>
          </a:xfrm>
          <a:prstGeom prst="rect">
            <a:avLst/>
          </a:prstGeom>
          <a:noFill/>
          <a:ln>
            <a:noFill/>
          </a:ln>
        </p:spPr>
      </p:pic>
      <p:pic>
        <p:nvPicPr>
          <p:cNvPr id="458" name="Google Shape;458;gefc88e3aca_0_0"/>
          <p:cNvPicPr preferRelativeResize="0"/>
          <p:nvPr/>
        </p:nvPicPr>
        <p:blipFill rotWithShape="1">
          <a:blip r:embed="rId4">
            <a:alphaModFix/>
          </a:blip>
          <a:srcRect t="21709" b="7529"/>
          <a:stretch/>
        </p:blipFill>
        <p:spPr>
          <a:xfrm>
            <a:off x="215243" y="1589315"/>
            <a:ext cx="8713514" cy="4192092"/>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efc88e3aca_0_17"/>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39</a:t>
            </a:fld>
            <a:endParaRPr b="1">
              <a:solidFill>
                <a:schemeClr val="accent6"/>
              </a:solidFill>
            </a:endParaRPr>
          </a:p>
        </p:txBody>
      </p:sp>
      <p:sp>
        <p:nvSpPr>
          <p:cNvPr id="464" name="Google Shape;464;gefc88e3aca_0_17"/>
          <p:cNvSpPr txBox="1"/>
          <p:nvPr/>
        </p:nvSpPr>
        <p:spPr>
          <a:xfrm>
            <a:off x="113318" y="2012207"/>
            <a:ext cx="1427100" cy="1046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Example              </a:t>
            </a:r>
            <a:endParaRPr/>
          </a:p>
          <a:p>
            <a:pPr marL="0" marR="0" lvl="0" indent="0" algn="l" rtl="0">
              <a:lnSpc>
                <a:spcPct val="100000"/>
              </a:lnSpc>
              <a:spcBef>
                <a:spcPts val="0"/>
              </a:spcBef>
              <a:spcAft>
                <a:spcPts val="0"/>
              </a:spcAft>
              <a:buClr>
                <a:srgbClr val="000000"/>
              </a:buClr>
              <a:buSzPts val="1400"/>
              <a:buFont typeface="Arial"/>
              <a:buNone/>
            </a:pPr>
            <a:r>
              <a:rPr lang="en-US" sz="1400">
                <a:solidFill>
                  <a:schemeClr val="dk1"/>
                </a:solidFill>
                <a:latin typeface="Calibri"/>
                <a:ea typeface="Calibri"/>
                <a:cs typeface="Calibri"/>
                <a:sym typeface="Calibri"/>
              </a:rPr>
              <a:t>W</a:t>
            </a:r>
            <a:r>
              <a:rPr lang="en-US" sz="1400" b="0" i="0" u="none" strike="noStrike" cap="none">
                <a:solidFill>
                  <a:srgbClr val="000000"/>
                </a:solidFill>
                <a:latin typeface="Calibri"/>
                <a:ea typeface="Calibri"/>
                <a:cs typeface="Calibri"/>
                <a:sym typeface="Calibri"/>
              </a:rPr>
              <a:t>eight = 45 kg </a:t>
            </a:r>
            <a:endParaRPr sz="1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Height = 125 cm </a:t>
            </a:r>
            <a:endParaRPr/>
          </a:p>
          <a:p>
            <a:pPr marL="0" marR="0" lvl="0" indent="0" algn="l" rtl="0">
              <a:lnSpc>
                <a:spcPct val="100000"/>
              </a:lnSpc>
              <a:spcBef>
                <a:spcPts val="0"/>
              </a:spcBef>
              <a:spcAft>
                <a:spcPts val="0"/>
              </a:spcAft>
              <a:buClr>
                <a:srgbClr val="000000"/>
              </a:buClr>
              <a:buSzPts val="1400"/>
              <a:buFont typeface="Arial"/>
              <a:buNone/>
            </a:pPr>
            <a:r>
              <a:rPr lang="en-US" sz="1400">
                <a:solidFill>
                  <a:schemeClr val="dk1"/>
                </a:solidFill>
                <a:latin typeface="Calibri"/>
                <a:ea typeface="Calibri"/>
                <a:cs typeface="Calibri"/>
                <a:sym typeface="Calibri"/>
              </a:rPr>
              <a:t>Result = O</a:t>
            </a:r>
            <a:r>
              <a:rPr lang="en-US" sz="1400" b="0" i="0" u="none" strike="noStrike" cap="none">
                <a:solidFill>
                  <a:srgbClr val="000000"/>
                </a:solidFill>
                <a:latin typeface="Calibri"/>
                <a:ea typeface="Calibri"/>
                <a:cs typeface="Calibri"/>
                <a:sym typeface="Calibri"/>
              </a:rPr>
              <a:t>bese </a:t>
            </a:r>
            <a:endParaRPr sz="1400" b="0" i="0" u="none" strike="noStrike" cap="none">
              <a:solidFill>
                <a:srgbClr val="000000"/>
              </a:solidFill>
              <a:latin typeface="Calibri"/>
              <a:ea typeface="Calibri"/>
              <a:cs typeface="Calibri"/>
              <a:sym typeface="Calibri"/>
            </a:endParaRPr>
          </a:p>
        </p:txBody>
      </p:sp>
      <p:cxnSp>
        <p:nvCxnSpPr>
          <p:cNvPr id="465" name="Google Shape;465;gefc88e3aca_0_17"/>
          <p:cNvCxnSpPr/>
          <p:nvPr/>
        </p:nvCxnSpPr>
        <p:spPr>
          <a:xfrm>
            <a:off x="909119" y="2219458"/>
            <a:ext cx="564300" cy="0"/>
          </a:xfrm>
          <a:prstGeom prst="straightConnector1">
            <a:avLst/>
          </a:prstGeom>
          <a:noFill/>
          <a:ln w="28575" cap="flat" cmpd="sng">
            <a:solidFill>
              <a:srgbClr val="FF0000"/>
            </a:solidFill>
            <a:prstDash val="solid"/>
            <a:round/>
            <a:headEnd type="none" w="sm" len="sm"/>
            <a:tailEnd type="none" w="sm" len="sm"/>
          </a:ln>
        </p:spPr>
      </p:cxnSp>
      <p:sp>
        <p:nvSpPr>
          <p:cNvPr id="466" name="Google Shape;466;gefc88e3aca_0_17"/>
          <p:cNvSpPr/>
          <p:nvPr/>
        </p:nvSpPr>
        <p:spPr>
          <a:xfrm>
            <a:off x="581025" y="1104900"/>
            <a:ext cx="7998600" cy="419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7" name="Google Shape;467;gefc88e3aca_0_17"/>
          <p:cNvPicPr preferRelativeResize="0"/>
          <p:nvPr/>
        </p:nvPicPr>
        <p:blipFill rotWithShape="1">
          <a:blip r:embed="rId3">
            <a:alphaModFix/>
          </a:blip>
          <a:srcRect r="6200"/>
          <a:stretch/>
        </p:blipFill>
        <p:spPr>
          <a:xfrm>
            <a:off x="1604757" y="317688"/>
            <a:ext cx="5596370" cy="6317488"/>
          </a:xfrm>
          <a:prstGeom prst="rect">
            <a:avLst/>
          </a:prstGeom>
          <a:noFill/>
          <a:ln>
            <a:noFill/>
          </a:ln>
        </p:spPr>
      </p:pic>
      <p:cxnSp>
        <p:nvCxnSpPr>
          <p:cNvPr id="468" name="Google Shape;468;gefc88e3aca_0_17"/>
          <p:cNvCxnSpPr/>
          <p:nvPr/>
        </p:nvCxnSpPr>
        <p:spPr>
          <a:xfrm rot="10800000" flipH="1">
            <a:off x="1733551" y="1524095"/>
            <a:ext cx="5805600" cy="3465000"/>
          </a:xfrm>
          <a:prstGeom prst="straightConnector1">
            <a:avLst/>
          </a:prstGeom>
          <a:noFill/>
          <a:ln w="19050" cap="flat" cmpd="sng">
            <a:solidFill>
              <a:srgbClr val="FF0000"/>
            </a:solidFill>
            <a:prstDash val="solid"/>
            <a:round/>
            <a:headEnd type="none" w="sm" len="sm"/>
            <a:tailEnd type="none" w="sm" len="sm"/>
          </a:ln>
        </p:spPr>
      </p:cxnSp>
      <p:pic>
        <p:nvPicPr>
          <p:cNvPr id="469" name="Google Shape;469;gefc88e3aca_0_17"/>
          <p:cNvPicPr preferRelativeResize="0"/>
          <p:nvPr/>
        </p:nvPicPr>
        <p:blipFill rotWithShape="1">
          <a:blip r:embed="rId4">
            <a:alphaModFix/>
          </a:blip>
          <a:srcRect l="12340" r="6365"/>
          <a:stretch/>
        </p:blipFill>
        <p:spPr>
          <a:xfrm>
            <a:off x="0" y="6124240"/>
            <a:ext cx="686523" cy="640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fb41e86b13_0_0"/>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Target audience for this training</a:t>
            </a:r>
            <a:endParaRPr/>
          </a:p>
        </p:txBody>
      </p:sp>
      <p:sp>
        <p:nvSpPr>
          <p:cNvPr id="137" name="Google Shape;137;gfb41e86b13_0_0"/>
          <p:cNvSpPr txBox="1">
            <a:spLocks noGrp="1"/>
          </p:cNvSpPr>
          <p:nvPr>
            <p:ph type="body" idx="1"/>
          </p:nvPr>
        </p:nvSpPr>
        <p:spPr>
          <a:xfrm>
            <a:off x="962175" y="2272350"/>
            <a:ext cx="7185600" cy="20982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Clr>
                <a:schemeClr val="dk1"/>
              </a:buClr>
              <a:buSzPts val="1100"/>
              <a:buFont typeface="Arial"/>
              <a:buNone/>
            </a:pPr>
            <a:r>
              <a:rPr lang="en-US"/>
              <a:t>This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module</a:t>
            </a:r>
            <a:r>
              <a:rPr lang="en-US"/>
              <a:t> is used for training individuals conducting </a:t>
            </a:r>
            <a:r>
              <a:rPr lang="en-US"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routine</a:t>
            </a:r>
            <a:r>
              <a:rPr lang="en-US" b="1" u="sng"/>
              <a:t> service</a:t>
            </a:r>
            <a:r>
              <a:rPr lang="en-US"/>
              <a:t> at health facilities and in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field</a:t>
            </a:r>
            <a:r>
              <a:rPr lang="en-US"/>
              <a:t> </a:t>
            </a:r>
            <a:endParaRPr/>
          </a:p>
        </p:txBody>
      </p:sp>
      <p:sp>
        <p:nvSpPr>
          <p:cNvPr id="138" name="Google Shape;138;gfb41e86b13_0_0"/>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a:t>
            </a:fld>
            <a:endParaRPr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efc88e3aca_0_7"/>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Practice: BMI calculations </a:t>
            </a:r>
            <a:endParaRPr sz="4000"/>
          </a:p>
        </p:txBody>
      </p:sp>
      <p:sp>
        <p:nvSpPr>
          <p:cNvPr id="475" name="Google Shape;475;gefc88e3aca_0_7"/>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40</a:t>
            </a:fld>
            <a:endParaRPr b="1">
              <a:solidFill>
                <a:schemeClr val="accent6"/>
              </a:solidFill>
            </a:endParaRPr>
          </a:p>
        </p:txBody>
      </p:sp>
      <p:pic>
        <p:nvPicPr>
          <p:cNvPr id="476" name="Google Shape;476;gefc88e3aca_0_7"/>
          <p:cNvPicPr preferRelativeResize="0"/>
          <p:nvPr/>
        </p:nvPicPr>
        <p:blipFill rotWithShape="1">
          <a:blip r:embed="rId3">
            <a:alphaModFix/>
          </a:blip>
          <a:srcRect l="12340" r="6365"/>
          <a:stretch/>
        </p:blipFill>
        <p:spPr>
          <a:xfrm>
            <a:off x="0" y="6124240"/>
            <a:ext cx="686523" cy="640639"/>
          </a:xfrm>
          <a:prstGeom prst="rect">
            <a:avLst/>
          </a:prstGeom>
          <a:noFill/>
          <a:ln>
            <a:noFill/>
          </a:ln>
        </p:spPr>
      </p:pic>
      <p:sp>
        <p:nvSpPr>
          <p:cNvPr id="477" name="Google Shape;477;gefc88e3aca_0_7"/>
          <p:cNvSpPr txBox="1"/>
          <p:nvPr/>
        </p:nvSpPr>
        <p:spPr>
          <a:xfrm>
            <a:off x="457200" y="1600200"/>
            <a:ext cx="4038600" cy="2577600"/>
          </a:xfrm>
          <a:prstGeom prst="rect">
            <a:avLst/>
          </a:prstGeom>
          <a:noFill/>
          <a:ln w="9525" cap="flat" cmpd="sng">
            <a:solidFill>
              <a:srgbClr val="38761D"/>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750"/>
              </a:spcBef>
              <a:spcAft>
                <a:spcPts val="0"/>
              </a:spcAft>
              <a:buClr>
                <a:schemeClr val="dk1"/>
              </a:buClr>
              <a:buSzPts val="2800"/>
              <a:buFont typeface="Arial"/>
              <a:buNone/>
            </a:pPr>
            <a:r>
              <a:rPr lang="en-US" sz="2800">
                <a:solidFill>
                  <a:schemeClr val="dk1"/>
                </a:solidFill>
                <a:latin typeface="Calibri"/>
                <a:ea typeface="Calibri"/>
                <a:cs typeface="Calibri"/>
                <a:sym typeface="Calibri"/>
              </a:rPr>
              <a:t>1. Calculate your BMI using the formula:</a:t>
            </a:r>
            <a:endParaRPr/>
          </a:p>
        </p:txBody>
      </p:sp>
      <p:sp>
        <p:nvSpPr>
          <p:cNvPr id="478" name="Google Shape;478;gefc88e3aca_0_7"/>
          <p:cNvSpPr txBox="1"/>
          <p:nvPr/>
        </p:nvSpPr>
        <p:spPr>
          <a:xfrm>
            <a:off x="4648200" y="1600200"/>
            <a:ext cx="4038600" cy="2577600"/>
          </a:xfrm>
          <a:prstGeom prst="rect">
            <a:avLst/>
          </a:prstGeom>
          <a:noFill/>
          <a:ln w="9525" cap="flat" cmpd="sng">
            <a:solidFill>
              <a:srgbClr val="BF9000"/>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750"/>
              </a:spcBef>
              <a:spcAft>
                <a:spcPts val="0"/>
              </a:spcAft>
              <a:buClr>
                <a:schemeClr val="dk1"/>
              </a:buClr>
              <a:buSzPts val="2800"/>
              <a:buFont typeface="Arial"/>
              <a:buNone/>
            </a:pPr>
            <a:r>
              <a:rPr lang="en-US" sz="2800">
                <a:solidFill>
                  <a:schemeClr val="dk1"/>
                </a:solidFill>
                <a:latin typeface="Calibri"/>
                <a:ea typeface="Calibri"/>
                <a:cs typeface="Calibri"/>
                <a:sym typeface="Calibri"/>
              </a:rPr>
              <a:t>2. Estimate your BMI using  the nomogram form.</a:t>
            </a:r>
            <a:endParaRPr/>
          </a:p>
        </p:txBody>
      </p:sp>
      <p:sp>
        <p:nvSpPr>
          <p:cNvPr id="479" name="Google Shape;479;gefc88e3aca_0_7"/>
          <p:cNvSpPr txBox="1"/>
          <p:nvPr/>
        </p:nvSpPr>
        <p:spPr>
          <a:xfrm>
            <a:off x="457200" y="4621975"/>
            <a:ext cx="8229600" cy="711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750"/>
              </a:spcBef>
              <a:spcAft>
                <a:spcPts val="0"/>
              </a:spcAft>
              <a:buClr>
                <a:schemeClr val="dk1"/>
              </a:buClr>
              <a:buSzPts val="2800"/>
              <a:buFont typeface="Arial"/>
              <a:buNone/>
            </a:pPr>
            <a:r>
              <a:rPr lang="en-US" sz="2800">
                <a:solidFill>
                  <a:schemeClr val="dk1"/>
                </a:solidFill>
                <a:latin typeface="Calibri"/>
                <a:ea typeface="Calibri"/>
                <a:cs typeface="Calibri"/>
                <a:sym typeface="Calibri"/>
              </a:rPr>
              <a:t>3. Compare the two BMI values. </a:t>
            </a:r>
            <a:endParaRPr/>
          </a:p>
        </p:txBody>
      </p:sp>
      <p:pic>
        <p:nvPicPr>
          <p:cNvPr id="480" name="Google Shape;480;gefc88e3aca_0_7"/>
          <p:cNvPicPr preferRelativeResize="0"/>
          <p:nvPr/>
        </p:nvPicPr>
        <p:blipFill rotWithShape="1">
          <a:blip r:embed="rId4">
            <a:alphaModFix/>
          </a:blip>
          <a:srcRect l="15673" t="45333" r="57414" b="40485"/>
          <a:stretch/>
        </p:blipFill>
        <p:spPr>
          <a:xfrm>
            <a:off x="960698" y="2693250"/>
            <a:ext cx="3025400" cy="119557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edd8bdef03_0_26"/>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Clr>
                <a:schemeClr val="dk2"/>
              </a:buClr>
              <a:buSzPct val="80000"/>
              <a:buFont typeface="Georgia"/>
              <a:buNone/>
            </a:pPr>
            <a:r>
              <a:rPr lang="en-US" sz="4000"/>
              <a:t>   </a:t>
            </a:r>
            <a:r>
              <a:rPr lang="en-US" sz="4000">
                <a:solidFill>
                  <a:schemeClr val="accent6"/>
                </a:solidFill>
              </a:rPr>
              <a:t>Weight gain during pregnancy by BMI categories</a:t>
            </a:r>
            <a:endParaRPr>
              <a:solidFill>
                <a:schemeClr val="accent6"/>
              </a:solidFill>
            </a:endParaRPr>
          </a:p>
        </p:txBody>
      </p:sp>
      <p:sp>
        <p:nvSpPr>
          <p:cNvPr id="487" name="Google Shape;487;gedd8bdef03_0_26"/>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41</a:t>
            </a:fld>
            <a:endParaRPr b="1">
              <a:solidFill>
                <a:schemeClr val="accent6"/>
              </a:solidFill>
            </a:endParaRPr>
          </a:p>
        </p:txBody>
      </p:sp>
      <p:graphicFrame>
        <p:nvGraphicFramePr>
          <p:cNvPr id="488" name="Google Shape;488;gedd8bdef03_0_26"/>
          <p:cNvGraphicFramePr/>
          <p:nvPr/>
        </p:nvGraphicFramePr>
        <p:xfrm>
          <a:off x="419875" y="1382100"/>
          <a:ext cx="8248125" cy="4966650"/>
        </p:xfrm>
        <a:graphic>
          <a:graphicData uri="http://schemas.openxmlformats.org/drawingml/2006/table">
            <a:tbl>
              <a:tblPr>
                <a:noFill/>
                <a:tableStyleId>{339F8DF8-67DC-4629-A5F7-2ACD3A6D5D60}</a:tableStyleId>
              </a:tblPr>
              <a:tblGrid>
                <a:gridCol w="1649625">
                  <a:extLst>
                    <a:ext uri="{9D8B030D-6E8A-4147-A177-3AD203B41FA5}">
                      <a16:colId xmlns:a16="http://schemas.microsoft.com/office/drawing/2014/main" val="20000"/>
                    </a:ext>
                  </a:extLst>
                </a:gridCol>
                <a:gridCol w="1649625">
                  <a:extLst>
                    <a:ext uri="{9D8B030D-6E8A-4147-A177-3AD203B41FA5}">
                      <a16:colId xmlns:a16="http://schemas.microsoft.com/office/drawing/2014/main" val="20001"/>
                    </a:ext>
                  </a:extLst>
                </a:gridCol>
                <a:gridCol w="1649625">
                  <a:extLst>
                    <a:ext uri="{9D8B030D-6E8A-4147-A177-3AD203B41FA5}">
                      <a16:colId xmlns:a16="http://schemas.microsoft.com/office/drawing/2014/main" val="20002"/>
                    </a:ext>
                  </a:extLst>
                </a:gridCol>
                <a:gridCol w="1649625">
                  <a:extLst>
                    <a:ext uri="{9D8B030D-6E8A-4147-A177-3AD203B41FA5}">
                      <a16:colId xmlns:a16="http://schemas.microsoft.com/office/drawing/2014/main" val="20003"/>
                    </a:ext>
                  </a:extLst>
                </a:gridCol>
                <a:gridCol w="1649625">
                  <a:extLst>
                    <a:ext uri="{9D8B030D-6E8A-4147-A177-3AD203B41FA5}">
                      <a16:colId xmlns:a16="http://schemas.microsoft.com/office/drawing/2014/main" val="20004"/>
                    </a:ext>
                  </a:extLst>
                </a:gridCol>
              </a:tblGrid>
              <a:tr h="827775">
                <a:tc gridSpan="2">
                  <a:txBody>
                    <a:bodyPr/>
                    <a:lstStyle/>
                    <a:p>
                      <a:pPr marL="0" lvl="0" indent="0" algn="ctr" rtl="0">
                        <a:spcBef>
                          <a:spcPts val="0"/>
                        </a:spcBef>
                        <a:spcAft>
                          <a:spcPts val="0"/>
                        </a:spcAft>
                        <a:buNone/>
                      </a:pPr>
                      <a:r>
                        <a:rPr lang="en-US" sz="2100" b="1"/>
                        <a:t>Before pregnancy</a:t>
                      </a:r>
                      <a:endParaRPr sz="2100" b="1"/>
                    </a:p>
                  </a:txBody>
                  <a:tcPr marL="91425" marR="91425" marT="91425" marB="91425"/>
                </a:tc>
                <a:tc hMerge="1">
                  <a:txBody>
                    <a:bodyPr/>
                    <a:lstStyle/>
                    <a:p>
                      <a:endParaRPr lang="en-US"/>
                    </a:p>
                  </a:txBody>
                  <a:tcPr/>
                </a:tc>
                <a:tc rowSpan="2">
                  <a:txBody>
                    <a:bodyPr/>
                    <a:lstStyle/>
                    <a:p>
                      <a:pPr marL="0" lvl="0" indent="0" algn="l" rtl="0">
                        <a:spcBef>
                          <a:spcPts val="0"/>
                        </a:spcBef>
                        <a:spcAft>
                          <a:spcPts val="0"/>
                        </a:spcAft>
                        <a:buNone/>
                      </a:pPr>
                      <a:r>
                        <a:rPr lang="en-US" sz="1500" b="1"/>
                        <a:t>Total first trimester weight gain</a:t>
                      </a:r>
                      <a:endParaRPr sz="1500" b="1"/>
                    </a:p>
                  </a:txBody>
                  <a:tcPr marL="91425" marR="91425" marT="91425" marB="91425"/>
                </a:tc>
                <a:tc rowSpan="2">
                  <a:txBody>
                    <a:bodyPr/>
                    <a:lstStyle/>
                    <a:p>
                      <a:pPr marL="0" lvl="0" indent="0" algn="l" rtl="0">
                        <a:spcBef>
                          <a:spcPts val="0"/>
                        </a:spcBef>
                        <a:spcAft>
                          <a:spcPts val="0"/>
                        </a:spcAft>
                        <a:buNone/>
                      </a:pPr>
                      <a:r>
                        <a:rPr lang="en-US" sz="1500" b="1">
                          <a:solidFill>
                            <a:schemeClr val="dk1"/>
                          </a:solidFill>
                        </a:rPr>
                        <a:t>2nd and 3rd trimester weight gain per week</a:t>
                      </a:r>
                      <a:endParaRPr sz="1500" b="1"/>
                    </a:p>
                  </a:txBody>
                  <a:tcPr marL="91425" marR="91425" marT="91425" marB="91425"/>
                </a:tc>
                <a:tc rowSpan="2">
                  <a:txBody>
                    <a:bodyPr/>
                    <a:lstStyle/>
                    <a:p>
                      <a:pPr marL="0" lvl="0" indent="0" algn="l" rtl="0">
                        <a:spcBef>
                          <a:spcPts val="0"/>
                        </a:spcBef>
                        <a:spcAft>
                          <a:spcPts val="0"/>
                        </a:spcAft>
                        <a:buNone/>
                      </a:pPr>
                      <a:r>
                        <a:rPr lang="en-US" sz="1500" b="1"/>
                        <a:t>Total pregnancy weight gain </a:t>
                      </a:r>
                      <a:endParaRPr sz="1500" b="1"/>
                    </a:p>
                  </a:txBody>
                  <a:tcPr marL="91425" marR="91425" marT="91425" marB="91425"/>
                </a:tc>
                <a:extLst>
                  <a:ext uri="{0D108BD9-81ED-4DB2-BD59-A6C34878D82A}">
                    <a16:rowId xmlns:a16="http://schemas.microsoft.com/office/drawing/2014/main" val="10000"/>
                  </a:ext>
                </a:extLst>
              </a:tr>
              <a:tr h="827775">
                <a:tc>
                  <a:txBody>
                    <a:bodyPr/>
                    <a:lstStyle/>
                    <a:p>
                      <a:pPr marL="0" lvl="0" indent="0" algn="l" rtl="0">
                        <a:spcBef>
                          <a:spcPts val="0"/>
                        </a:spcBef>
                        <a:spcAft>
                          <a:spcPts val="0"/>
                        </a:spcAft>
                        <a:buNone/>
                      </a:pPr>
                      <a:r>
                        <a:rPr lang="en-US" b="1"/>
                        <a:t>BMI</a:t>
                      </a:r>
                      <a:endParaRPr b="1"/>
                    </a:p>
                  </a:txBody>
                  <a:tcPr marL="91425" marR="91425" marT="91425" marB="91425"/>
                </a:tc>
                <a:tc>
                  <a:txBody>
                    <a:bodyPr/>
                    <a:lstStyle/>
                    <a:p>
                      <a:pPr marL="0" lvl="0" indent="0" algn="l" rtl="0">
                        <a:spcBef>
                          <a:spcPts val="0"/>
                        </a:spcBef>
                        <a:spcAft>
                          <a:spcPts val="0"/>
                        </a:spcAft>
                        <a:buNone/>
                      </a:pPr>
                      <a:r>
                        <a:rPr lang="en-US" b="1"/>
                        <a:t>Weight status</a:t>
                      </a:r>
                      <a:endParaRPr b="1"/>
                    </a:p>
                  </a:txBody>
                  <a:tcPr marL="91425" marR="91425" marT="91425" marB="914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27775">
                <a:tc>
                  <a:txBody>
                    <a:bodyPr/>
                    <a:lstStyle/>
                    <a:p>
                      <a:pPr marL="0" lvl="0" indent="0" algn="l" rtl="0">
                        <a:spcBef>
                          <a:spcPts val="0"/>
                        </a:spcBef>
                        <a:spcAft>
                          <a:spcPts val="0"/>
                        </a:spcAft>
                        <a:buNone/>
                      </a:pPr>
                      <a:r>
                        <a:rPr lang="en-US" sz="1800"/>
                        <a:t>&lt;18.5</a:t>
                      </a:r>
                      <a:endParaRPr sz="1800"/>
                    </a:p>
                  </a:txBody>
                  <a:tcPr marL="91425" marR="91425" marT="91425" marB="91425"/>
                </a:tc>
                <a:tc>
                  <a:txBody>
                    <a:bodyPr/>
                    <a:lstStyle/>
                    <a:p>
                      <a:pPr marL="0" lvl="0" indent="0" algn="l" rtl="0">
                        <a:spcBef>
                          <a:spcPts val="0"/>
                        </a:spcBef>
                        <a:spcAft>
                          <a:spcPts val="0"/>
                        </a:spcAft>
                        <a:buNone/>
                      </a:pPr>
                      <a:r>
                        <a:rPr lang="en-US" sz="1800"/>
                        <a:t>Underweight</a:t>
                      </a:r>
                      <a:endParaRPr sz="1800"/>
                    </a:p>
                  </a:txBody>
                  <a:tcPr marL="91425" marR="91425" marT="91425" marB="91425"/>
                </a:tc>
                <a:tc>
                  <a:txBody>
                    <a:bodyPr/>
                    <a:lstStyle/>
                    <a:p>
                      <a:pPr marL="0" lvl="0" indent="0" algn="l" rtl="0">
                        <a:spcBef>
                          <a:spcPts val="0"/>
                        </a:spcBef>
                        <a:spcAft>
                          <a:spcPts val="0"/>
                        </a:spcAft>
                        <a:buNone/>
                      </a:pPr>
                      <a:r>
                        <a:rPr lang="en-US" sz="1800"/>
                        <a:t>1-3 kg</a:t>
                      </a:r>
                      <a:endParaRPr sz="1800"/>
                    </a:p>
                  </a:txBody>
                  <a:tcPr marL="91425" marR="91425" marT="91425" marB="91425"/>
                </a:tc>
                <a:tc>
                  <a:txBody>
                    <a:bodyPr/>
                    <a:lstStyle/>
                    <a:p>
                      <a:pPr marL="0" lvl="0" indent="0" algn="l" rtl="0">
                        <a:spcBef>
                          <a:spcPts val="0"/>
                        </a:spcBef>
                        <a:spcAft>
                          <a:spcPts val="0"/>
                        </a:spcAft>
                        <a:buNone/>
                      </a:pPr>
                      <a:r>
                        <a:rPr lang="en-US" sz="1800"/>
                        <a:t>0.44-0.58 kg</a:t>
                      </a:r>
                      <a:endParaRPr sz="1800"/>
                    </a:p>
                  </a:txBody>
                  <a:tcPr marL="91425" marR="91425" marT="91425" marB="91425"/>
                </a:tc>
                <a:tc>
                  <a:txBody>
                    <a:bodyPr/>
                    <a:lstStyle/>
                    <a:p>
                      <a:pPr marL="0" lvl="0" indent="0" algn="l" rtl="0">
                        <a:spcBef>
                          <a:spcPts val="0"/>
                        </a:spcBef>
                        <a:spcAft>
                          <a:spcPts val="0"/>
                        </a:spcAft>
                        <a:buNone/>
                      </a:pPr>
                      <a:r>
                        <a:rPr lang="en-US" sz="1800"/>
                        <a:t>12.5-18 kg</a:t>
                      </a:r>
                      <a:endParaRPr sz="1800"/>
                    </a:p>
                  </a:txBody>
                  <a:tcPr marL="91425" marR="91425" marT="91425" marB="91425"/>
                </a:tc>
                <a:extLst>
                  <a:ext uri="{0D108BD9-81ED-4DB2-BD59-A6C34878D82A}">
                    <a16:rowId xmlns:a16="http://schemas.microsoft.com/office/drawing/2014/main" val="10002"/>
                  </a:ext>
                </a:extLst>
              </a:tr>
              <a:tr h="827775">
                <a:tc>
                  <a:txBody>
                    <a:bodyPr/>
                    <a:lstStyle/>
                    <a:p>
                      <a:pPr marL="0" lvl="0" indent="0" algn="l" rtl="0">
                        <a:spcBef>
                          <a:spcPts val="0"/>
                        </a:spcBef>
                        <a:spcAft>
                          <a:spcPts val="0"/>
                        </a:spcAft>
                        <a:buNone/>
                      </a:pPr>
                      <a:r>
                        <a:rPr lang="en-US" sz="1800"/>
                        <a:t>18.5-24.9</a:t>
                      </a:r>
                      <a:endParaRPr sz="1800"/>
                    </a:p>
                  </a:txBody>
                  <a:tcPr marL="91425" marR="91425" marT="91425" marB="91425"/>
                </a:tc>
                <a:tc>
                  <a:txBody>
                    <a:bodyPr/>
                    <a:lstStyle/>
                    <a:p>
                      <a:pPr marL="0" lvl="0" indent="0" algn="l" rtl="0">
                        <a:spcBef>
                          <a:spcPts val="0"/>
                        </a:spcBef>
                        <a:spcAft>
                          <a:spcPts val="0"/>
                        </a:spcAft>
                        <a:buNone/>
                      </a:pPr>
                      <a:r>
                        <a:rPr lang="en-US" sz="1800"/>
                        <a:t>Normal weight</a:t>
                      </a:r>
                      <a:endParaRPr sz="1800"/>
                    </a:p>
                  </a:txBody>
                  <a:tcPr marL="91425" marR="91425" marT="91425" marB="91425"/>
                </a:tc>
                <a:tc>
                  <a:txBody>
                    <a:bodyPr/>
                    <a:lstStyle/>
                    <a:p>
                      <a:pPr marL="0" lvl="0" indent="0" algn="l" rtl="0">
                        <a:spcBef>
                          <a:spcPts val="0"/>
                        </a:spcBef>
                        <a:spcAft>
                          <a:spcPts val="0"/>
                        </a:spcAft>
                        <a:buNone/>
                      </a:pPr>
                      <a:r>
                        <a:rPr lang="en-US" sz="1800"/>
                        <a:t>1-3 kg</a:t>
                      </a:r>
                      <a:endParaRPr sz="1800"/>
                    </a:p>
                  </a:txBody>
                  <a:tcPr marL="91425" marR="91425" marT="91425" marB="91425"/>
                </a:tc>
                <a:tc>
                  <a:txBody>
                    <a:bodyPr/>
                    <a:lstStyle/>
                    <a:p>
                      <a:pPr marL="0" lvl="0" indent="0" algn="l" rtl="0">
                        <a:spcBef>
                          <a:spcPts val="0"/>
                        </a:spcBef>
                        <a:spcAft>
                          <a:spcPts val="0"/>
                        </a:spcAft>
                        <a:buNone/>
                      </a:pPr>
                      <a:r>
                        <a:rPr lang="en-US" sz="1800"/>
                        <a:t>0.35-0.5  kg</a:t>
                      </a:r>
                      <a:endParaRPr sz="1800"/>
                    </a:p>
                  </a:txBody>
                  <a:tcPr marL="91425" marR="91425" marT="91425" marB="91425"/>
                </a:tc>
                <a:tc>
                  <a:txBody>
                    <a:bodyPr/>
                    <a:lstStyle/>
                    <a:p>
                      <a:pPr marL="0" lvl="0" indent="0" algn="l" rtl="0">
                        <a:spcBef>
                          <a:spcPts val="0"/>
                        </a:spcBef>
                        <a:spcAft>
                          <a:spcPts val="0"/>
                        </a:spcAft>
                        <a:buNone/>
                      </a:pPr>
                      <a:r>
                        <a:rPr lang="en-US" sz="1800"/>
                        <a:t>11.5-16 kg</a:t>
                      </a:r>
                      <a:endParaRPr sz="1800"/>
                    </a:p>
                  </a:txBody>
                  <a:tcPr marL="91425" marR="91425" marT="91425" marB="91425"/>
                </a:tc>
                <a:extLst>
                  <a:ext uri="{0D108BD9-81ED-4DB2-BD59-A6C34878D82A}">
                    <a16:rowId xmlns:a16="http://schemas.microsoft.com/office/drawing/2014/main" val="10003"/>
                  </a:ext>
                </a:extLst>
              </a:tr>
              <a:tr h="827775">
                <a:tc>
                  <a:txBody>
                    <a:bodyPr/>
                    <a:lstStyle/>
                    <a:p>
                      <a:pPr marL="0" lvl="0" indent="0" algn="l" rtl="0">
                        <a:spcBef>
                          <a:spcPts val="0"/>
                        </a:spcBef>
                        <a:spcAft>
                          <a:spcPts val="0"/>
                        </a:spcAft>
                        <a:buNone/>
                      </a:pPr>
                      <a:r>
                        <a:rPr lang="en-US" sz="1800"/>
                        <a:t>25-29.9</a:t>
                      </a:r>
                      <a:endParaRPr sz="1800"/>
                    </a:p>
                  </a:txBody>
                  <a:tcPr marL="91425" marR="91425" marT="91425" marB="91425"/>
                </a:tc>
                <a:tc>
                  <a:txBody>
                    <a:bodyPr/>
                    <a:lstStyle/>
                    <a:p>
                      <a:pPr marL="0" lvl="0" indent="0" algn="l" rtl="0">
                        <a:spcBef>
                          <a:spcPts val="0"/>
                        </a:spcBef>
                        <a:spcAft>
                          <a:spcPts val="0"/>
                        </a:spcAft>
                        <a:buNone/>
                      </a:pPr>
                      <a:r>
                        <a:rPr lang="en-US" sz="1800"/>
                        <a:t>Overweight</a:t>
                      </a:r>
                      <a:endParaRPr sz="1800"/>
                    </a:p>
                  </a:txBody>
                  <a:tcPr marL="91425" marR="91425" marT="91425" marB="91425"/>
                </a:tc>
                <a:tc>
                  <a:txBody>
                    <a:bodyPr/>
                    <a:lstStyle/>
                    <a:p>
                      <a:pPr marL="0" lvl="0" indent="0" algn="l" rtl="0">
                        <a:spcBef>
                          <a:spcPts val="0"/>
                        </a:spcBef>
                        <a:spcAft>
                          <a:spcPts val="0"/>
                        </a:spcAft>
                        <a:buNone/>
                      </a:pPr>
                      <a:r>
                        <a:rPr lang="en-US" sz="1800"/>
                        <a:t>1-3 kg</a:t>
                      </a:r>
                      <a:endParaRPr sz="1800"/>
                    </a:p>
                  </a:txBody>
                  <a:tcPr marL="91425" marR="91425" marT="91425" marB="91425"/>
                </a:tc>
                <a:tc>
                  <a:txBody>
                    <a:bodyPr/>
                    <a:lstStyle/>
                    <a:p>
                      <a:pPr marL="0" lvl="0" indent="0" algn="l" rtl="0">
                        <a:spcBef>
                          <a:spcPts val="0"/>
                        </a:spcBef>
                        <a:spcAft>
                          <a:spcPts val="0"/>
                        </a:spcAft>
                        <a:buNone/>
                      </a:pPr>
                      <a:r>
                        <a:rPr lang="en-US" sz="1800"/>
                        <a:t>0.23-0.33 kg</a:t>
                      </a:r>
                      <a:endParaRPr sz="1800"/>
                    </a:p>
                  </a:txBody>
                  <a:tcPr marL="91425" marR="91425" marT="91425" marB="91425"/>
                </a:tc>
                <a:tc>
                  <a:txBody>
                    <a:bodyPr/>
                    <a:lstStyle/>
                    <a:p>
                      <a:pPr marL="0" lvl="0" indent="0" algn="l" rtl="0">
                        <a:spcBef>
                          <a:spcPts val="0"/>
                        </a:spcBef>
                        <a:spcAft>
                          <a:spcPts val="0"/>
                        </a:spcAft>
                        <a:buNone/>
                      </a:pPr>
                      <a:r>
                        <a:rPr lang="en-US" sz="1800"/>
                        <a:t>7-11.5 kg</a:t>
                      </a:r>
                      <a:endParaRPr sz="1800"/>
                    </a:p>
                  </a:txBody>
                  <a:tcPr marL="91425" marR="91425" marT="91425" marB="91425"/>
                </a:tc>
                <a:extLst>
                  <a:ext uri="{0D108BD9-81ED-4DB2-BD59-A6C34878D82A}">
                    <a16:rowId xmlns:a16="http://schemas.microsoft.com/office/drawing/2014/main" val="10004"/>
                  </a:ext>
                </a:extLst>
              </a:tr>
              <a:tr h="827775">
                <a:tc>
                  <a:txBody>
                    <a:bodyPr/>
                    <a:lstStyle/>
                    <a:p>
                      <a:pPr marL="0" lvl="0" indent="0" algn="l" rtl="0">
                        <a:spcBef>
                          <a:spcPts val="0"/>
                        </a:spcBef>
                        <a:spcAft>
                          <a:spcPts val="0"/>
                        </a:spcAft>
                        <a:buNone/>
                      </a:pPr>
                      <a:r>
                        <a:rPr lang="en-US" sz="1800"/>
                        <a:t>&gt;30</a:t>
                      </a:r>
                      <a:endParaRPr sz="1800"/>
                    </a:p>
                  </a:txBody>
                  <a:tcPr marL="91425" marR="91425" marT="91425" marB="91425"/>
                </a:tc>
                <a:tc>
                  <a:txBody>
                    <a:bodyPr/>
                    <a:lstStyle/>
                    <a:p>
                      <a:pPr marL="0" lvl="0" indent="0" algn="l" rtl="0">
                        <a:spcBef>
                          <a:spcPts val="0"/>
                        </a:spcBef>
                        <a:spcAft>
                          <a:spcPts val="0"/>
                        </a:spcAft>
                        <a:buNone/>
                      </a:pPr>
                      <a:r>
                        <a:rPr lang="en-US" sz="1800"/>
                        <a:t>Obese</a:t>
                      </a:r>
                      <a:endParaRPr sz="1800"/>
                    </a:p>
                  </a:txBody>
                  <a:tcPr marL="91425" marR="91425" marT="91425" marB="91425"/>
                </a:tc>
                <a:tc>
                  <a:txBody>
                    <a:bodyPr/>
                    <a:lstStyle/>
                    <a:p>
                      <a:pPr marL="0" lvl="0" indent="0" algn="l" rtl="0">
                        <a:spcBef>
                          <a:spcPts val="0"/>
                        </a:spcBef>
                        <a:spcAft>
                          <a:spcPts val="0"/>
                        </a:spcAft>
                        <a:buNone/>
                      </a:pPr>
                      <a:r>
                        <a:rPr lang="en-US" sz="1800"/>
                        <a:t>0.2-2 kg</a:t>
                      </a:r>
                      <a:endParaRPr sz="1800"/>
                    </a:p>
                  </a:txBody>
                  <a:tcPr marL="91425" marR="91425" marT="91425" marB="91425"/>
                </a:tc>
                <a:tc>
                  <a:txBody>
                    <a:bodyPr/>
                    <a:lstStyle/>
                    <a:p>
                      <a:pPr marL="0" lvl="0" indent="0" algn="l" rtl="0">
                        <a:spcBef>
                          <a:spcPts val="0"/>
                        </a:spcBef>
                        <a:spcAft>
                          <a:spcPts val="0"/>
                        </a:spcAft>
                        <a:buNone/>
                      </a:pPr>
                      <a:r>
                        <a:rPr lang="en-US" sz="1800"/>
                        <a:t>0.17-0.27 kg</a:t>
                      </a:r>
                      <a:endParaRPr sz="1800"/>
                    </a:p>
                  </a:txBody>
                  <a:tcPr marL="91425" marR="91425" marT="91425" marB="91425"/>
                </a:tc>
                <a:tc>
                  <a:txBody>
                    <a:bodyPr/>
                    <a:lstStyle/>
                    <a:p>
                      <a:pPr marL="0" lvl="0" indent="0" algn="l" rtl="0">
                        <a:spcBef>
                          <a:spcPts val="0"/>
                        </a:spcBef>
                        <a:spcAft>
                          <a:spcPts val="0"/>
                        </a:spcAft>
                        <a:buNone/>
                      </a:pPr>
                      <a:r>
                        <a:rPr lang="en-US" sz="1800"/>
                        <a:t>5-9 kg</a:t>
                      </a:r>
                      <a:endParaRPr sz="1800"/>
                    </a:p>
                  </a:txBody>
                  <a:tcPr marL="91425" marR="91425" marT="91425" marB="91425"/>
                </a:tc>
                <a:extLst>
                  <a:ext uri="{0D108BD9-81ED-4DB2-BD59-A6C34878D82A}">
                    <a16:rowId xmlns:a16="http://schemas.microsoft.com/office/drawing/2014/main" val="10005"/>
                  </a:ext>
                </a:extLst>
              </a:tr>
            </a:tbl>
          </a:graphicData>
        </a:graphic>
      </p:graphicFrame>
      <p:pic>
        <p:nvPicPr>
          <p:cNvPr id="489" name="Google Shape;489;gedd8bdef03_0_26"/>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efc88e3aca_0_27"/>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endParaRPr/>
          </a:p>
        </p:txBody>
      </p:sp>
      <p:sp>
        <p:nvSpPr>
          <p:cNvPr id="495" name="Google Shape;495;gefc88e3aca_0_27"/>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42</a:t>
            </a:fld>
            <a:endParaRPr b="1">
              <a:solidFill>
                <a:schemeClr val="accent6"/>
              </a:solidFill>
            </a:endParaRPr>
          </a:p>
        </p:txBody>
      </p:sp>
      <p:pic>
        <p:nvPicPr>
          <p:cNvPr id="496" name="Google Shape;496;gefc88e3aca_0_27"/>
          <p:cNvPicPr preferRelativeResize="0"/>
          <p:nvPr/>
        </p:nvPicPr>
        <p:blipFill rotWithShape="1">
          <a:blip r:embed="rId3">
            <a:alphaModFix/>
          </a:blip>
          <a:srcRect l="12340" r="6365"/>
          <a:stretch/>
        </p:blipFill>
        <p:spPr>
          <a:xfrm>
            <a:off x="0" y="6124240"/>
            <a:ext cx="686523" cy="640639"/>
          </a:xfrm>
          <a:prstGeom prst="rect">
            <a:avLst/>
          </a:prstGeom>
          <a:noFill/>
          <a:ln>
            <a:noFill/>
          </a:ln>
        </p:spPr>
      </p:pic>
      <p:pic>
        <p:nvPicPr>
          <p:cNvPr id="497" name="Google Shape;497;gefc88e3aca_0_27"/>
          <p:cNvPicPr preferRelativeResize="0"/>
          <p:nvPr/>
        </p:nvPicPr>
        <p:blipFill rotWithShape="1">
          <a:blip r:embed="rId4">
            <a:alphaModFix/>
          </a:blip>
          <a:srcRect l="4757" r="3575"/>
          <a:stretch/>
        </p:blipFill>
        <p:spPr>
          <a:xfrm>
            <a:off x="0" y="-130625"/>
            <a:ext cx="9143999" cy="6335476"/>
          </a:xfrm>
          <a:prstGeom prst="rect">
            <a:avLst/>
          </a:prstGeom>
          <a:noFill/>
          <a:ln>
            <a:noFill/>
          </a:ln>
        </p:spPr>
      </p:pic>
      <p:sp>
        <p:nvSpPr>
          <p:cNvPr id="498" name="Google Shape;498;gefc88e3aca_0_27"/>
          <p:cNvSpPr/>
          <p:nvPr/>
        </p:nvSpPr>
        <p:spPr>
          <a:xfrm>
            <a:off x="2244622" y="1514182"/>
            <a:ext cx="2055600" cy="1177200"/>
          </a:xfrm>
          <a:prstGeom prst="wedgeEllipseCallout">
            <a:avLst>
              <a:gd name="adj1" fmla="val -47273"/>
              <a:gd name="adj2" fmla="val 118264"/>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a:t>
            </a:r>
            <a:r>
              <a:rPr lang="en-US" sz="1400" b="0" i="0" u="none" strike="noStrike" cap="none">
                <a:solidFill>
                  <a:srgbClr val="000000"/>
                </a:solidFill>
                <a:latin typeface="Arial"/>
                <a:ea typeface="Arial"/>
                <a:cs typeface="Arial"/>
                <a:sym typeface="Arial"/>
              </a:rPr>
              <a:t>irl 8 Years BMI 21</a:t>
            </a:r>
            <a:r>
              <a:rPr lang="en-US" sz="1400" b="1" i="0" u="none" strike="noStrike" cap="none">
                <a:solidFill>
                  <a:srgbClr val="000000"/>
                </a:solidFill>
                <a:latin typeface="Arial"/>
                <a:ea typeface="Arial"/>
                <a:cs typeface="Arial"/>
                <a:sym typeface="Arial"/>
              </a:rPr>
              <a:t> </a:t>
            </a:r>
            <a:r>
              <a:rPr lang="en-US" sz="1400" b="1">
                <a:solidFill>
                  <a:srgbClr val="FF0313"/>
                </a:solidFill>
                <a:latin typeface="Arial"/>
                <a:ea typeface="Arial"/>
                <a:cs typeface="Arial"/>
                <a:sym typeface="Arial"/>
              </a:rPr>
              <a:t>O</a:t>
            </a:r>
            <a:r>
              <a:rPr lang="en-US" sz="1400" b="1" i="0" u="none" strike="noStrike" cap="none">
                <a:solidFill>
                  <a:srgbClr val="FF0313"/>
                </a:solidFill>
                <a:latin typeface="Arial"/>
                <a:ea typeface="Arial"/>
                <a:cs typeface="Arial"/>
                <a:sym typeface="Arial"/>
              </a:rPr>
              <a:t>verweight</a:t>
            </a:r>
            <a:endParaRPr sz="1400" b="1" i="0" u="none" strike="noStrike" cap="none">
              <a:solidFill>
                <a:srgbClr val="FF0313"/>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efc88e3aca_0_35"/>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43</a:t>
            </a:fld>
            <a:endParaRPr b="1">
              <a:solidFill>
                <a:schemeClr val="accent6"/>
              </a:solidFill>
            </a:endParaRPr>
          </a:p>
        </p:txBody>
      </p:sp>
      <p:pic>
        <p:nvPicPr>
          <p:cNvPr id="504" name="Google Shape;504;gefc88e3aca_0_35"/>
          <p:cNvPicPr preferRelativeResize="0"/>
          <p:nvPr/>
        </p:nvPicPr>
        <p:blipFill rotWithShape="1">
          <a:blip r:embed="rId3">
            <a:alphaModFix/>
          </a:blip>
          <a:srcRect l="12340" r="6365"/>
          <a:stretch/>
        </p:blipFill>
        <p:spPr>
          <a:xfrm>
            <a:off x="72500" y="6051765"/>
            <a:ext cx="686523" cy="640639"/>
          </a:xfrm>
          <a:prstGeom prst="rect">
            <a:avLst/>
          </a:prstGeom>
          <a:noFill/>
          <a:ln>
            <a:noFill/>
          </a:ln>
        </p:spPr>
      </p:pic>
      <p:pic>
        <p:nvPicPr>
          <p:cNvPr id="505" name="Google Shape;505;gefc88e3aca_0_35"/>
          <p:cNvPicPr preferRelativeResize="0"/>
          <p:nvPr/>
        </p:nvPicPr>
        <p:blipFill rotWithShape="1">
          <a:blip r:embed="rId4">
            <a:alphaModFix/>
          </a:blip>
          <a:srcRect l="4247" r="3416"/>
          <a:stretch/>
        </p:blipFill>
        <p:spPr>
          <a:xfrm>
            <a:off x="307700" y="498900"/>
            <a:ext cx="8770275" cy="5939650"/>
          </a:xfrm>
          <a:prstGeom prst="rect">
            <a:avLst/>
          </a:prstGeom>
          <a:noFill/>
          <a:ln>
            <a:noFill/>
          </a:ln>
        </p:spPr>
      </p:pic>
      <p:sp>
        <p:nvSpPr>
          <p:cNvPr id="506" name="Google Shape;506;gefc88e3aca_0_35"/>
          <p:cNvSpPr/>
          <p:nvPr/>
        </p:nvSpPr>
        <p:spPr>
          <a:xfrm>
            <a:off x="2251124" y="1919100"/>
            <a:ext cx="2358000" cy="784800"/>
          </a:xfrm>
          <a:prstGeom prst="wedgeRoundRectCallout">
            <a:avLst>
              <a:gd name="adj1" fmla="val -72763"/>
              <a:gd name="adj2" fmla="val 192871"/>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Boy 7 </a:t>
            </a:r>
            <a:r>
              <a:rPr lang="en-US" sz="1400">
                <a:solidFill>
                  <a:srgbClr val="000000"/>
                </a:solidFill>
                <a:latin typeface="Arial"/>
                <a:ea typeface="Arial"/>
                <a:cs typeface="Arial"/>
                <a:sym typeface="Arial"/>
              </a:rPr>
              <a:t>Y</a:t>
            </a:r>
            <a:r>
              <a:rPr lang="en-US" sz="1400" b="0" i="0" u="none" strike="noStrike" cap="none">
                <a:solidFill>
                  <a:srgbClr val="000000"/>
                </a:solidFill>
                <a:latin typeface="Arial"/>
                <a:ea typeface="Arial"/>
                <a:cs typeface="Arial"/>
                <a:sym typeface="Arial"/>
              </a:rPr>
              <a:t>ears</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BMI 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Arial"/>
                <a:ea typeface="Arial"/>
                <a:cs typeface="Arial"/>
                <a:sym typeface="Arial"/>
              </a:rPr>
              <a:t>Obese</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f270c97671_3_0"/>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700"/>
              <a:buFont typeface="Arial"/>
              <a:buNone/>
            </a:pPr>
            <a:r>
              <a:rPr lang="en-US" sz="4000">
                <a:solidFill>
                  <a:srgbClr val="003468"/>
                </a:solidFill>
                <a:latin typeface="Times New Roman"/>
                <a:ea typeface="Times New Roman"/>
                <a:cs typeface="Times New Roman"/>
                <a:sym typeface="Times New Roman"/>
              </a:rPr>
              <a:t>Waist circumference</a:t>
            </a:r>
            <a:endParaRPr/>
          </a:p>
        </p:txBody>
      </p:sp>
      <p:sp>
        <p:nvSpPr>
          <p:cNvPr id="513" name="Google Shape;513;gf270c97671_3_0"/>
          <p:cNvSpPr txBox="1">
            <a:spLocks noGrp="1"/>
          </p:cNvSpPr>
          <p:nvPr>
            <p:ph type="body" idx="1"/>
          </p:nvPr>
        </p:nvSpPr>
        <p:spPr>
          <a:xfrm>
            <a:off x="628650" y="1487975"/>
            <a:ext cx="4790400" cy="4678500"/>
          </a:xfrm>
          <a:prstGeom prst="rect">
            <a:avLst/>
          </a:prstGeom>
        </p:spPr>
        <p:txBody>
          <a:bodyPr spcFirstLastPara="1" wrap="square" lIns="91425" tIns="45700" rIns="91425" bIns="45700" anchor="t" anchorCtr="0">
            <a:normAutofit lnSpcReduction="10000"/>
          </a:bodyPr>
          <a:lstStyle/>
          <a:p>
            <a:pPr marL="457200" lvl="0" indent="-393700" algn="l" rtl="0">
              <a:lnSpc>
                <a:spcPct val="100000"/>
              </a:lnSpc>
              <a:spcBef>
                <a:spcPts val="1000"/>
              </a:spcBef>
              <a:spcAft>
                <a:spcPts val="0"/>
              </a:spcAft>
              <a:buSzPts val="2600"/>
              <a:buChar char="•"/>
            </a:pPr>
            <a:r>
              <a:rPr lang="en-US"/>
              <a:t>Substitute technique for more sophisticated assessment of % of body fat.</a:t>
            </a:r>
            <a:endParaRPr/>
          </a:p>
          <a:p>
            <a:pPr marL="457200" lvl="0" indent="-393700" algn="l" rtl="0">
              <a:lnSpc>
                <a:spcPct val="100000"/>
              </a:lnSpc>
              <a:spcBef>
                <a:spcPts val="1000"/>
              </a:spcBef>
              <a:spcAft>
                <a:spcPts val="0"/>
              </a:spcAft>
              <a:buSzPts val="2600"/>
              <a:buChar char="•"/>
            </a:pPr>
            <a:r>
              <a:rPr lang="en-US"/>
              <a:t>Waist circumference above a given level indicates greater risk of  cardiovascular disease:</a:t>
            </a:r>
            <a:endParaRPr/>
          </a:p>
          <a:p>
            <a:pPr marL="914400" lvl="1" indent="-406400" algn="l" rtl="0">
              <a:lnSpc>
                <a:spcPct val="100000"/>
              </a:lnSpc>
              <a:spcBef>
                <a:spcPts val="1000"/>
              </a:spcBef>
              <a:spcAft>
                <a:spcPts val="0"/>
              </a:spcAft>
              <a:buSzPts val="2800"/>
              <a:buChar char="•"/>
            </a:pPr>
            <a:r>
              <a:rPr lang="en-US" sz="2800">
                <a:solidFill>
                  <a:srgbClr val="1A496B"/>
                </a:solidFill>
              </a:rPr>
              <a:t>&gt;</a:t>
            </a:r>
            <a:r>
              <a:rPr lang="en-US" sz="2800"/>
              <a:t>88 cm in women</a:t>
            </a:r>
            <a:endParaRPr sz="2800"/>
          </a:p>
          <a:p>
            <a:pPr marL="914400" lvl="1" indent="-406400" algn="l" rtl="0">
              <a:lnSpc>
                <a:spcPct val="100000"/>
              </a:lnSpc>
              <a:spcBef>
                <a:spcPts val="1000"/>
              </a:spcBef>
              <a:spcAft>
                <a:spcPts val="0"/>
              </a:spcAft>
              <a:buSzPts val="2800"/>
              <a:buChar char="•"/>
            </a:pPr>
            <a:r>
              <a:rPr lang="en-US" sz="2800">
                <a:solidFill>
                  <a:srgbClr val="1A496B"/>
                </a:solidFill>
              </a:rPr>
              <a:t>&gt;</a:t>
            </a:r>
            <a:r>
              <a:rPr lang="en-US" sz="2800"/>
              <a:t>102 cm in men</a:t>
            </a:r>
            <a:endParaRPr sz="2800"/>
          </a:p>
          <a:p>
            <a:pPr marL="0" lvl="0" indent="0" algn="l" rtl="0">
              <a:lnSpc>
                <a:spcPct val="100000"/>
              </a:lnSpc>
              <a:spcBef>
                <a:spcPts val="1000"/>
              </a:spcBef>
              <a:spcAft>
                <a:spcPts val="1000"/>
              </a:spcAft>
              <a:buNone/>
            </a:pPr>
            <a:endParaRPr/>
          </a:p>
        </p:txBody>
      </p:sp>
      <p:sp>
        <p:nvSpPr>
          <p:cNvPr id="514" name="Google Shape;514;gf270c97671_3_0"/>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44</a:t>
            </a:fld>
            <a:endParaRPr b="1">
              <a:solidFill>
                <a:schemeClr val="accent6"/>
              </a:solidFill>
              <a:latin typeface="Calibri"/>
              <a:ea typeface="Calibri"/>
              <a:cs typeface="Calibri"/>
              <a:sym typeface="Calibri"/>
            </a:endParaRPr>
          </a:p>
        </p:txBody>
      </p:sp>
      <p:pic>
        <p:nvPicPr>
          <p:cNvPr id="515" name="Google Shape;515;gf270c97671_3_0"/>
          <p:cNvPicPr preferRelativeResize="0"/>
          <p:nvPr/>
        </p:nvPicPr>
        <p:blipFill>
          <a:blip r:embed="rId3">
            <a:alphaModFix/>
          </a:blip>
          <a:stretch>
            <a:fillRect/>
          </a:stretch>
        </p:blipFill>
        <p:spPr>
          <a:xfrm>
            <a:off x="5419050" y="2317150"/>
            <a:ext cx="3160750" cy="3382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f270c97671_3_8"/>
          <p:cNvSpPr txBox="1">
            <a:spLocks noGrp="1"/>
          </p:cNvSpPr>
          <p:nvPr>
            <p:ph type="title"/>
          </p:nvPr>
        </p:nvSpPr>
        <p:spPr>
          <a:xfrm>
            <a:off x="628650" y="2889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700"/>
              <a:buFont typeface="Arial"/>
              <a:buNone/>
            </a:pPr>
            <a:r>
              <a:rPr lang="en-US" sz="4000">
                <a:solidFill>
                  <a:schemeClr val="accent6"/>
                </a:solidFill>
              </a:rPr>
              <a:t>Waist-to-Hip Ratio (WHR)</a:t>
            </a:r>
            <a:endParaRPr>
              <a:solidFill>
                <a:schemeClr val="accent6"/>
              </a:solidFill>
            </a:endParaRPr>
          </a:p>
        </p:txBody>
      </p:sp>
      <p:sp>
        <p:nvSpPr>
          <p:cNvPr id="522" name="Google Shape;522;gf270c97671_3_8"/>
          <p:cNvSpPr txBox="1">
            <a:spLocks noGrp="1"/>
          </p:cNvSpPr>
          <p:nvPr>
            <p:ph type="body" idx="1"/>
          </p:nvPr>
        </p:nvSpPr>
        <p:spPr>
          <a:xfrm>
            <a:off x="628650" y="1487975"/>
            <a:ext cx="5323800" cy="4678500"/>
          </a:xfrm>
          <a:prstGeom prst="rect">
            <a:avLst/>
          </a:prstGeom>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en-US" sz="3000" b="1"/>
              <a:t>Waist circumference:</a:t>
            </a:r>
            <a:r>
              <a:rPr lang="en-US" sz="3000"/>
              <a:t> narrowest part of waist</a:t>
            </a:r>
            <a:endParaRPr sz="3000"/>
          </a:p>
          <a:p>
            <a:pPr marL="457200" lvl="0" indent="-419100" algn="l" rtl="0">
              <a:lnSpc>
                <a:spcPct val="100000"/>
              </a:lnSpc>
              <a:spcBef>
                <a:spcPts val="1000"/>
              </a:spcBef>
              <a:spcAft>
                <a:spcPts val="0"/>
              </a:spcAft>
              <a:buSzPts val="3000"/>
              <a:buChar char="•"/>
            </a:pPr>
            <a:r>
              <a:rPr lang="en-US" sz="3000" b="1"/>
              <a:t>Hip circumference:</a:t>
            </a:r>
            <a:r>
              <a:rPr lang="en-US" sz="3000"/>
              <a:t> widest area of hips</a:t>
            </a:r>
            <a:endParaRPr sz="3000"/>
          </a:p>
          <a:p>
            <a:pPr marL="457200" lvl="0" indent="-419100" algn="l" rtl="0">
              <a:lnSpc>
                <a:spcPct val="100000"/>
              </a:lnSpc>
              <a:spcBef>
                <a:spcPts val="1000"/>
              </a:spcBef>
              <a:spcAft>
                <a:spcPts val="0"/>
              </a:spcAft>
              <a:buSzPts val="3000"/>
              <a:buChar char="•"/>
            </a:pPr>
            <a:r>
              <a:rPr lang="en-US" sz="3000" b="1"/>
              <a:t>WHR:</a:t>
            </a:r>
            <a:r>
              <a:rPr lang="en-US" sz="3000"/>
              <a:t> Divide waist measurement by hip measurement</a:t>
            </a:r>
            <a:endParaRPr sz="3000"/>
          </a:p>
        </p:txBody>
      </p:sp>
      <p:sp>
        <p:nvSpPr>
          <p:cNvPr id="523" name="Google Shape;523;gf270c97671_3_8"/>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45</a:t>
            </a:fld>
            <a:endParaRPr b="1">
              <a:solidFill>
                <a:schemeClr val="accent6"/>
              </a:solidFill>
              <a:latin typeface="Calibri"/>
              <a:ea typeface="Calibri"/>
              <a:cs typeface="Calibri"/>
              <a:sym typeface="Calibri"/>
            </a:endParaRPr>
          </a:p>
        </p:txBody>
      </p:sp>
      <p:pic>
        <p:nvPicPr>
          <p:cNvPr id="524" name="Google Shape;524;gf270c97671_3_8"/>
          <p:cNvPicPr preferRelativeResize="0"/>
          <p:nvPr/>
        </p:nvPicPr>
        <p:blipFill>
          <a:blip r:embed="rId3">
            <a:alphaModFix/>
          </a:blip>
          <a:stretch>
            <a:fillRect/>
          </a:stretch>
        </p:blipFill>
        <p:spPr>
          <a:xfrm>
            <a:off x="6132150" y="1534525"/>
            <a:ext cx="2859450" cy="4656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f270c97671_3_42"/>
          <p:cNvSpPr txBox="1">
            <a:spLocks noGrp="1"/>
          </p:cNvSpPr>
          <p:nvPr>
            <p:ph type="title"/>
          </p:nvPr>
        </p:nvSpPr>
        <p:spPr>
          <a:xfrm>
            <a:off x="628650" y="2889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000">
                <a:solidFill>
                  <a:schemeClr val="accent6"/>
                </a:solidFill>
              </a:rPr>
              <a:t>Waist-to-Hip Ratio (WHR)</a:t>
            </a:r>
            <a:endParaRPr>
              <a:solidFill>
                <a:schemeClr val="accent6"/>
              </a:solidFill>
            </a:endParaRPr>
          </a:p>
        </p:txBody>
      </p:sp>
      <p:sp>
        <p:nvSpPr>
          <p:cNvPr id="531" name="Google Shape;531;gf270c97671_3_42"/>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406400" algn="l" rtl="0">
              <a:lnSpc>
                <a:spcPct val="115000"/>
              </a:lnSpc>
              <a:spcBef>
                <a:spcPts val="900"/>
              </a:spcBef>
              <a:spcAft>
                <a:spcPts val="0"/>
              </a:spcAft>
              <a:buSzPts val="2800"/>
              <a:buChar char="•"/>
            </a:pPr>
            <a:r>
              <a:rPr lang="en-US"/>
              <a:t>Reflects fat distribution in body: </a:t>
            </a:r>
            <a:endParaRPr/>
          </a:p>
          <a:p>
            <a:pPr marL="914400" lvl="1" indent="-406400" algn="l" rtl="0">
              <a:lnSpc>
                <a:spcPct val="115000"/>
              </a:lnSpc>
              <a:spcBef>
                <a:spcPts val="0"/>
              </a:spcBef>
              <a:spcAft>
                <a:spcPts val="0"/>
              </a:spcAft>
              <a:buSzPts val="2800"/>
              <a:buFont typeface="Calibri"/>
              <a:buChar char="•"/>
            </a:pPr>
            <a:r>
              <a:rPr lang="en-US" sz="2800"/>
              <a:t>Apple shape or Pear shape</a:t>
            </a:r>
            <a:endParaRPr sz="2800"/>
          </a:p>
          <a:p>
            <a:pPr marL="457200" lvl="0" indent="-406400" algn="l" rtl="0">
              <a:lnSpc>
                <a:spcPct val="100000"/>
              </a:lnSpc>
              <a:spcBef>
                <a:spcPts val="1000"/>
              </a:spcBef>
              <a:spcAft>
                <a:spcPts val="0"/>
              </a:spcAft>
              <a:buSzPts val="2800"/>
              <a:buFont typeface="Calibri"/>
              <a:buChar char="•"/>
            </a:pPr>
            <a:r>
              <a:rPr lang="en-US"/>
              <a:t>Useful to determine where fats is distributed</a:t>
            </a:r>
            <a:endParaRPr/>
          </a:p>
          <a:p>
            <a:pPr marL="457200" lvl="0" indent="-406400" algn="l" rtl="0">
              <a:lnSpc>
                <a:spcPct val="100000"/>
              </a:lnSpc>
              <a:spcBef>
                <a:spcPts val="1000"/>
              </a:spcBef>
              <a:spcAft>
                <a:spcPts val="0"/>
              </a:spcAft>
              <a:buSzPts val="2800"/>
              <a:buFont typeface="Calibri"/>
              <a:buChar char="•"/>
            </a:pPr>
            <a:r>
              <a:rPr lang="en-US"/>
              <a:t>Fat distribution is associated with disease risk (cardiovascular disease, hypertension, diabetes…) </a:t>
            </a:r>
            <a:endParaRPr/>
          </a:p>
          <a:p>
            <a:pPr marL="0" lvl="0" indent="0" algn="l" rtl="0">
              <a:spcBef>
                <a:spcPts val="750"/>
              </a:spcBef>
              <a:spcAft>
                <a:spcPts val="0"/>
              </a:spcAft>
              <a:buNone/>
            </a:pPr>
            <a:endParaRPr/>
          </a:p>
        </p:txBody>
      </p:sp>
      <p:sp>
        <p:nvSpPr>
          <p:cNvPr id="532" name="Google Shape;532;gf270c97671_3_42"/>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46</a:t>
            </a:fld>
            <a:endParaRPr b="1">
              <a:solidFill>
                <a:schemeClr val="accent6"/>
              </a:solidFill>
              <a:latin typeface="Calibri"/>
              <a:ea typeface="Calibri"/>
              <a:cs typeface="Calibri"/>
              <a:sym typeface="Calibri"/>
            </a:endParaRPr>
          </a:p>
        </p:txBody>
      </p:sp>
      <p:pic>
        <p:nvPicPr>
          <p:cNvPr id="533" name="Google Shape;533;gf270c97671_3_42"/>
          <p:cNvPicPr preferRelativeResize="0"/>
          <p:nvPr/>
        </p:nvPicPr>
        <p:blipFill rotWithShape="1">
          <a:blip r:embed="rId3">
            <a:alphaModFix/>
          </a:blip>
          <a:srcRect/>
          <a:stretch/>
        </p:blipFill>
        <p:spPr>
          <a:xfrm>
            <a:off x="1844600" y="4213063"/>
            <a:ext cx="2095500" cy="2295525"/>
          </a:xfrm>
          <a:prstGeom prst="rect">
            <a:avLst/>
          </a:prstGeom>
          <a:noFill/>
          <a:ln w="44450" cap="flat" cmpd="sng">
            <a:solidFill>
              <a:srgbClr val="800080"/>
            </a:solidFill>
            <a:prstDash val="solid"/>
            <a:miter lim="800000"/>
            <a:headEnd type="none" w="sm" len="sm"/>
            <a:tailEnd type="none" w="sm" len="sm"/>
          </a:ln>
        </p:spPr>
      </p:pic>
      <p:pic>
        <p:nvPicPr>
          <p:cNvPr id="534" name="Google Shape;534;gf270c97671_3_42"/>
          <p:cNvPicPr preferRelativeResize="0"/>
          <p:nvPr/>
        </p:nvPicPr>
        <p:blipFill rotWithShape="1">
          <a:blip r:embed="rId4">
            <a:alphaModFix/>
          </a:blip>
          <a:srcRect/>
          <a:stretch/>
        </p:blipFill>
        <p:spPr>
          <a:xfrm>
            <a:off x="4518727" y="4119409"/>
            <a:ext cx="3124200" cy="2482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8"/>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61363"/>
              <a:buNone/>
            </a:pPr>
            <a:r>
              <a:rPr lang="en-US" sz="4400">
                <a:solidFill>
                  <a:schemeClr val="accent6"/>
                </a:solidFill>
                <a:latin typeface="Times New Roman"/>
                <a:ea typeface="Times New Roman"/>
                <a:cs typeface="Times New Roman"/>
                <a:sym typeface="Times New Roman"/>
              </a:rPr>
              <a:t>Association of WHR with Non-communicable disease (NCD</a:t>
            </a:r>
            <a:r>
              <a:rPr lang="en-US" sz="4400">
                <a:solidFill>
                  <a:srgbClr val="002060"/>
                </a:solidFill>
                <a:latin typeface="Times New Roman"/>
                <a:ea typeface="Times New Roman"/>
                <a:cs typeface="Times New Roman"/>
                <a:sym typeface="Times New Roman"/>
              </a:rPr>
              <a:t>)</a:t>
            </a:r>
            <a:endParaRPr>
              <a:solidFill>
                <a:srgbClr val="002060"/>
              </a:solidFill>
            </a:endParaRPr>
          </a:p>
        </p:txBody>
      </p:sp>
      <p:sp>
        <p:nvSpPr>
          <p:cNvPr id="541" name="Google Shape;541;p88"/>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rmAutofit/>
          </a:bodyPr>
          <a:lstStyle/>
          <a:p>
            <a:pPr marL="171450" lvl="0" indent="-241300" algn="l" rtl="0">
              <a:lnSpc>
                <a:spcPct val="100000"/>
              </a:lnSpc>
              <a:spcBef>
                <a:spcPts val="1000"/>
              </a:spcBef>
              <a:spcAft>
                <a:spcPts val="0"/>
              </a:spcAft>
              <a:buSzPts val="2900"/>
              <a:buChar char="•"/>
            </a:pPr>
            <a:r>
              <a:rPr lang="en-US" sz="2900"/>
              <a:t>WHR &gt;0.90 in men and &gt;0.85 in women are associated with higher likelihood of all-cause and cardiovascular disease mortality</a:t>
            </a:r>
            <a:endParaRPr sz="2900"/>
          </a:p>
          <a:p>
            <a:pPr marL="171450" lvl="0" indent="-241300" algn="l" rtl="0">
              <a:lnSpc>
                <a:spcPct val="100000"/>
              </a:lnSpc>
              <a:spcBef>
                <a:spcPts val="1000"/>
              </a:spcBef>
              <a:spcAft>
                <a:spcPts val="0"/>
              </a:spcAft>
              <a:buSzPts val="2900"/>
              <a:buFont typeface="Calibri"/>
              <a:buChar char="•"/>
            </a:pPr>
            <a:r>
              <a:rPr lang="en-US" sz="2900"/>
              <a:t>Apple-shape (waist circumference&gt; hip circumference) is associated with higher risk of NCDs since the fat is distributed around the vital organs like the liver.</a:t>
            </a:r>
            <a:endParaRPr sz="2900"/>
          </a:p>
          <a:p>
            <a:pPr marL="1371600" lvl="2" indent="-323850" algn="l" rtl="0">
              <a:lnSpc>
                <a:spcPct val="100000"/>
              </a:lnSpc>
              <a:spcBef>
                <a:spcPts val="1000"/>
              </a:spcBef>
              <a:spcAft>
                <a:spcPts val="1000"/>
              </a:spcAft>
              <a:buSzPts val="1500"/>
              <a:buFont typeface="Arial"/>
              <a:buNone/>
            </a:pPr>
            <a:endParaRPr sz="2900"/>
          </a:p>
        </p:txBody>
      </p:sp>
      <p:sp>
        <p:nvSpPr>
          <p:cNvPr id="542" name="Google Shape;542;p88"/>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47</a:t>
            </a:fld>
            <a:endParaRPr b="1">
              <a:solidFill>
                <a:schemeClr val="accent6"/>
              </a:solidFill>
              <a:latin typeface="Calibri"/>
              <a:ea typeface="Calibri"/>
              <a:cs typeface="Calibri"/>
              <a:sym typeface="Calibri"/>
            </a:endParaRPr>
          </a:p>
        </p:txBody>
      </p:sp>
      <p:pic>
        <p:nvPicPr>
          <p:cNvPr id="543" name="Google Shape;543;p88"/>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f270c97671_3_49"/>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000">
                <a:solidFill>
                  <a:schemeClr val="accent6"/>
                </a:solidFill>
              </a:rPr>
              <a:t>MUAC classification for adults </a:t>
            </a:r>
            <a:endParaRPr sz="4000">
              <a:solidFill>
                <a:schemeClr val="accent6"/>
              </a:solidFill>
            </a:endParaRPr>
          </a:p>
        </p:txBody>
      </p:sp>
      <p:sp>
        <p:nvSpPr>
          <p:cNvPr id="550" name="Google Shape;550;gf270c97671_3_49"/>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0" lvl="0" indent="0" algn="just" rtl="0">
              <a:lnSpc>
                <a:spcPct val="106000"/>
              </a:lnSpc>
              <a:spcBef>
                <a:spcPts val="0"/>
              </a:spcBef>
              <a:spcAft>
                <a:spcPts val="0"/>
              </a:spcAft>
              <a:buNone/>
            </a:pPr>
            <a:endParaRPr sz="2400">
              <a:solidFill>
                <a:srgbClr val="000000"/>
              </a:solidFill>
            </a:endParaRPr>
          </a:p>
          <a:p>
            <a:pPr marL="0" lvl="0" indent="0" algn="l" rtl="0">
              <a:spcBef>
                <a:spcPts val="750"/>
              </a:spcBef>
              <a:spcAft>
                <a:spcPts val="0"/>
              </a:spcAft>
              <a:buNone/>
            </a:pPr>
            <a:endParaRPr/>
          </a:p>
        </p:txBody>
      </p:sp>
      <p:sp>
        <p:nvSpPr>
          <p:cNvPr id="551" name="Google Shape;551;gf270c97671_3_49"/>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48</a:t>
            </a:fld>
            <a:endParaRPr b="1">
              <a:solidFill>
                <a:schemeClr val="accent6"/>
              </a:solidFill>
              <a:latin typeface="Calibri"/>
              <a:ea typeface="Calibri"/>
              <a:cs typeface="Calibri"/>
              <a:sym typeface="Calibri"/>
            </a:endParaRPr>
          </a:p>
        </p:txBody>
      </p:sp>
      <p:graphicFrame>
        <p:nvGraphicFramePr>
          <p:cNvPr id="552" name="Google Shape;552;gf270c97671_3_49"/>
          <p:cNvGraphicFramePr/>
          <p:nvPr/>
        </p:nvGraphicFramePr>
        <p:xfrm>
          <a:off x="799450" y="1701167"/>
          <a:ext cx="7545075" cy="3669950"/>
        </p:xfrm>
        <a:graphic>
          <a:graphicData uri="http://schemas.openxmlformats.org/drawingml/2006/table">
            <a:tbl>
              <a:tblPr>
                <a:noFill/>
                <a:tableStyleId>{339F8DF8-67DC-4629-A5F7-2ACD3A6D5D60}</a:tableStyleId>
              </a:tblPr>
              <a:tblGrid>
                <a:gridCol w="3820625">
                  <a:extLst>
                    <a:ext uri="{9D8B030D-6E8A-4147-A177-3AD203B41FA5}">
                      <a16:colId xmlns:a16="http://schemas.microsoft.com/office/drawing/2014/main" val="20000"/>
                    </a:ext>
                  </a:extLst>
                </a:gridCol>
                <a:gridCol w="3724450">
                  <a:extLst>
                    <a:ext uri="{9D8B030D-6E8A-4147-A177-3AD203B41FA5}">
                      <a16:colId xmlns:a16="http://schemas.microsoft.com/office/drawing/2014/main" val="20001"/>
                    </a:ext>
                  </a:extLst>
                </a:gridCol>
              </a:tblGrid>
              <a:tr h="635950">
                <a:tc>
                  <a:txBody>
                    <a:bodyPr/>
                    <a:lstStyle/>
                    <a:p>
                      <a:pPr marL="0" lvl="0" indent="0" algn="l" rtl="0">
                        <a:spcBef>
                          <a:spcPts val="0"/>
                        </a:spcBef>
                        <a:spcAft>
                          <a:spcPts val="0"/>
                        </a:spcAft>
                        <a:buNone/>
                      </a:pPr>
                      <a:r>
                        <a:rPr lang="en-US" sz="2400" b="1">
                          <a:latin typeface="Calibri"/>
                          <a:ea typeface="Calibri"/>
                          <a:cs typeface="Calibri"/>
                          <a:sym typeface="Calibri"/>
                        </a:rPr>
                        <a:t>MUAC (cm)</a:t>
                      </a:r>
                      <a:endParaRPr sz="24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b="1">
                          <a:latin typeface="Calibri"/>
                          <a:ea typeface="Calibri"/>
                          <a:cs typeface="Calibri"/>
                          <a:sym typeface="Calibri"/>
                        </a:rPr>
                        <a:t>Nutritional status</a:t>
                      </a:r>
                      <a:endParaRPr sz="24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35950">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&gt;23</a:t>
                      </a:r>
                      <a:endParaRPr sz="2000">
                        <a:latin typeface="Calibri"/>
                        <a:ea typeface="Calibri"/>
                        <a:cs typeface="Calibri"/>
                        <a:sym typeface="Calibri"/>
                      </a:endParaRPr>
                    </a:p>
                  </a:txBody>
                  <a:tcPr marL="91425" marR="91425" marT="91425" marB="91425"/>
                </a:tc>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Normal</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35950">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21-23</a:t>
                      </a:r>
                      <a:endParaRPr sz="2000">
                        <a:latin typeface="Calibri"/>
                        <a:ea typeface="Calibri"/>
                        <a:cs typeface="Calibri"/>
                        <a:sym typeface="Calibri"/>
                      </a:endParaRPr>
                    </a:p>
                  </a:txBody>
                  <a:tcPr marL="91425" marR="91425" marT="91425" marB="91425"/>
                </a:tc>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Minor undernutrition</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881050">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17-21</a:t>
                      </a:r>
                      <a:endParaRPr sz="2000">
                        <a:latin typeface="Calibri"/>
                        <a:ea typeface="Calibri"/>
                        <a:cs typeface="Calibri"/>
                        <a:sym typeface="Calibri"/>
                      </a:endParaRPr>
                    </a:p>
                    <a:p>
                      <a:pPr marL="0" lvl="0" indent="0" algn="just" rtl="0">
                        <a:lnSpc>
                          <a:spcPct val="106000"/>
                        </a:lnSpc>
                        <a:spcBef>
                          <a:spcPts val="0"/>
                        </a:spcBef>
                        <a:spcAft>
                          <a:spcPts val="0"/>
                        </a:spcAft>
                        <a:buNone/>
                      </a:pPr>
                      <a:r>
                        <a:rPr lang="en-US" sz="2000">
                          <a:latin typeface="Calibri"/>
                          <a:ea typeface="Calibri"/>
                          <a:cs typeface="Calibri"/>
                          <a:sym typeface="Calibri"/>
                        </a:rPr>
                        <a:t>18-21 (with recent weight loss)</a:t>
                      </a:r>
                      <a:endParaRPr sz="2000">
                        <a:latin typeface="Calibri"/>
                        <a:ea typeface="Calibri"/>
                        <a:cs typeface="Calibri"/>
                        <a:sym typeface="Calibri"/>
                      </a:endParaRPr>
                    </a:p>
                  </a:txBody>
                  <a:tcPr marL="91425" marR="91425" marT="91425" marB="91425"/>
                </a:tc>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Moderate undernutrition</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881050">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&lt;17</a:t>
                      </a:r>
                      <a:endParaRPr sz="2000">
                        <a:latin typeface="Calibri"/>
                        <a:ea typeface="Calibri"/>
                        <a:cs typeface="Calibri"/>
                        <a:sym typeface="Calibri"/>
                      </a:endParaRPr>
                    </a:p>
                    <a:p>
                      <a:pPr marL="0" lvl="0" indent="0" algn="just" rtl="0">
                        <a:lnSpc>
                          <a:spcPct val="106000"/>
                        </a:lnSpc>
                        <a:spcBef>
                          <a:spcPts val="0"/>
                        </a:spcBef>
                        <a:spcAft>
                          <a:spcPts val="0"/>
                        </a:spcAft>
                        <a:buNone/>
                      </a:pPr>
                      <a:r>
                        <a:rPr lang="en-US" sz="2000">
                          <a:latin typeface="Calibri"/>
                          <a:ea typeface="Calibri"/>
                          <a:cs typeface="Calibri"/>
                          <a:sym typeface="Calibri"/>
                        </a:rPr>
                        <a:t>&lt;18 </a:t>
                      </a:r>
                      <a:r>
                        <a:rPr lang="en-US" sz="2000">
                          <a:solidFill>
                            <a:schemeClr val="dk1"/>
                          </a:solidFill>
                          <a:latin typeface="Calibri"/>
                          <a:ea typeface="Calibri"/>
                          <a:cs typeface="Calibri"/>
                          <a:sym typeface="Calibri"/>
                        </a:rPr>
                        <a:t>(with recent weight loss)</a:t>
                      </a:r>
                      <a:endParaRPr sz="2000">
                        <a:latin typeface="Calibri"/>
                        <a:ea typeface="Calibri"/>
                        <a:cs typeface="Calibri"/>
                        <a:sym typeface="Calibri"/>
                      </a:endParaRPr>
                    </a:p>
                  </a:txBody>
                  <a:tcPr marL="91425" marR="91425" marT="91425" marB="91425"/>
                </a:tc>
                <a:tc>
                  <a:txBody>
                    <a:bodyPr/>
                    <a:lstStyle/>
                    <a:p>
                      <a:pPr marL="0" lvl="0" indent="0" algn="just" rtl="0">
                        <a:lnSpc>
                          <a:spcPct val="106000"/>
                        </a:lnSpc>
                        <a:spcBef>
                          <a:spcPts val="0"/>
                        </a:spcBef>
                        <a:spcAft>
                          <a:spcPts val="0"/>
                        </a:spcAft>
                        <a:buNone/>
                      </a:pPr>
                      <a:r>
                        <a:rPr lang="en-US" sz="2000">
                          <a:latin typeface="Calibri"/>
                          <a:ea typeface="Calibri"/>
                          <a:cs typeface="Calibri"/>
                          <a:sym typeface="Calibri"/>
                        </a:rPr>
                        <a:t>Severe undernutrition</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pic>
        <p:nvPicPr>
          <p:cNvPr id="553" name="Google Shape;553;gf270c97671_3_49"/>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554" name="Google Shape;554;gf270c97671_3_49"/>
          <p:cNvSpPr txBox="1"/>
          <p:nvPr/>
        </p:nvSpPr>
        <p:spPr>
          <a:xfrm>
            <a:off x="1612425" y="5459763"/>
            <a:ext cx="62034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alibri"/>
                <a:ea typeface="Calibri"/>
                <a:cs typeface="Calibri"/>
                <a:sym typeface="Calibri"/>
              </a:rPr>
              <a:t>These MUAC cutoffs are applicable for adults including pregnant women.</a:t>
            </a:r>
            <a:endParaRPr sz="20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f270c97671_3_58"/>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100"/>
              <a:buFont typeface="Arial"/>
              <a:buNone/>
            </a:pPr>
            <a:r>
              <a:rPr lang="en-US" sz="4000">
                <a:solidFill>
                  <a:schemeClr val="accent6"/>
                </a:solidFill>
              </a:rPr>
              <a:t>MUAC classifications for children</a:t>
            </a:r>
            <a:endParaRPr>
              <a:solidFill>
                <a:schemeClr val="accent6"/>
              </a:solidFill>
            </a:endParaRPr>
          </a:p>
        </p:txBody>
      </p:sp>
      <p:sp>
        <p:nvSpPr>
          <p:cNvPr id="561" name="Google Shape;561;gf270c97671_3_58"/>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49</a:t>
            </a:fld>
            <a:endParaRPr b="1">
              <a:solidFill>
                <a:schemeClr val="accent6"/>
              </a:solidFill>
              <a:latin typeface="Calibri"/>
              <a:ea typeface="Calibri"/>
              <a:cs typeface="Calibri"/>
              <a:sym typeface="Calibri"/>
            </a:endParaRPr>
          </a:p>
        </p:txBody>
      </p:sp>
      <p:pic>
        <p:nvPicPr>
          <p:cNvPr id="562" name="Google Shape;562;gf270c97671_3_58"/>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graphicFrame>
        <p:nvGraphicFramePr>
          <p:cNvPr id="563" name="Google Shape;563;gf270c97671_3_58"/>
          <p:cNvGraphicFramePr/>
          <p:nvPr/>
        </p:nvGraphicFramePr>
        <p:xfrm>
          <a:off x="628675" y="1903530"/>
          <a:ext cx="7886700" cy="3300600"/>
        </p:xfrm>
        <a:graphic>
          <a:graphicData uri="http://schemas.openxmlformats.org/drawingml/2006/table">
            <a:tbl>
              <a:tblPr>
                <a:noFill/>
                <a:tableStyleId>{339F8DF8-67DC-4629-A5F7-2ACD3A6D5D60}</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783125">
                <a:tc>
                  <a:txBody>
                    <a:bodyPr/>
                    <a:lstStyle/>
                    <a:p>
                      <a:pPr marL="0" lvl="0" indent="0" algn="l" rtl="0">
                        <a:spcBef>
                          <a:spcPts val="0"/>
                        </a:spcBef>
                        <a:spcAft>
                          <a:spcPts val="0"/>
                        </a:spcAft>
                        <a:buNone/>
                      </a:pPr>
                      <a:endParaRPr sz="2500" b="1">
                        <a:latin typeface="Calibri"/>
                        <a:ea typeface="Calibri"/>
                        <a:cs typeface="Calibri"/>
                        <a:sym typeface="Calibri"/>
                      </a:endParaRPr>
                    </a:p>
                  </a:txBody>
                  <a:tcPr marL="91425" marR="91425" marT="91425" marB="91425"/>
                </a:tc>
                <a:tc gridSpan="3">
                  <a:txBody>
                    <a:bodyPr/>
                    <a:lstStyle/>
                    <a:p>
                      <a:pPr marL="0" lvl="0" indent="0" algn="ctr" rtl="0">
                        <a:spcBef>
                          <a:spcPts val="0"/>
                        </a:spcBef>
                        <a:spcAft>
                          <a:spcPts val="0"/>
                        </a:spcAft>
                        <a:buNone/>
                      </a:pPr>
                      <a:r>
                        <a:rPr lang="en-US" sz="2500" b="1">
                          <a:latin typeface="Calibri"/>
                          <a:ea typeface="Calibri"/>
                          <a:cs typeface="Calibri"/>
                          <a:sym typeface="Calibri"/>
                        </a:rPr>
                        <a:t>Nutritional status</a:t>
                      </a:r>
                      <a:endParaRPr sz="2500" b="1">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3125">
                <a:tc>
                  <a:txBody>
                    <a:bodyPr/>
                    <a:lstStyle/>
                    <a:p>
                      <a:pPr marL="0" lvl="0" indent="0" algn="l" rtl="0">
                        <a:spcBef>
                          <a:spcPts val="0"/>
                        </a:spcBef>
                        <a:spcAft>
                          <a:spcPts val="0"/>
                        </a:spcAft>
                        <a:buNone/>
                      </a:pPr>
                      <a:r>
                        <a:rPr lang="en-US" sz="2500" b="1">
                          <a:latin typeface="Calibri"/>
                          <a:ea typeface="Calibri"/>
                          <a:cs typeface="Calibri"/>
                          <a:sym typeface="Calibri"/>
                        </a:rPr>
                        <a:t>Targets</a:t>
                      </a:r>
                      <a:endParaRPr sz="25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b="1">
                          <a:latin typeface="Calibri"/>
                          <a:ea typeface="Calibri"/>
                          <a:cs typeface="Calibri"/>
                          <a:sym typeface="Calibri"/>
                        </a:rPr>
                        <a:t>SAM</a:t>
                      </a:r>
                      <a:endParaRPr sz="25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b="1">
                          <a:latin typeface="Calibri"/>
                          <a:ea typeface="Calibri"/>
                          <a:cs typeface="Calibri"/>
                          <a:sym typeface="Calibri"/>
                        </a:rPr>
                        <a:t>MAM</a:t>
                      </a:r>
                      <a:endParaRPr sz="25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b="1">
                          <a:latin typeface="Calibri"/>
                          <a:ea typeface="Calibri"/>
                          <a:cs typeface="Calibri"/>
                          <a:sym typeface="Calibri"/>
                        </a:rPr>
                        <a:t>Normal</a:t>
                      </a:r>
                      <a:endParaRPr sz="25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89500">
                <a:tc>
                  <a:txBody>
                    <a:bodyPr/>
                    <a:lstStyle/>
                    <a:p>
                      <a:pPr marL="0" lvl="0" indent="0" algn="l" rtl="0">
                        <a:spcBef>
                          <a:spcPts val="0"/>
                        </a:spcBef>
                        <a:spcAft>
                          <a:spcPts val="0"/>
                        </a:spcAft>
                        <a:buNone/>
                      </a:pPr>
                      <a:r>
                        <a:rPr lang="en-US" sz="2500">
                          <a:latin typeface="Calibri"/>
                          <a:ea typeface="Calibri"/>
                          <a:cs typeface="Calibri"/>
                          <a:sym typeface="Calibri"/>
                        </a:rPr>
                        <a:t>5-9 years</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latin typeface="Calibri"/>
                          <a:ea typeface="Calibri"/>
                          <a:cs typeface="Calibri"/>
                          <a:sym typeface="Calibri"/>
                        </a:rPr>
                        <a:t>&lt;135mm</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solidFill>
                            <a:srgbClr val="202124"/>
                          </a:solidFill>
                          <a:highlight>
                            <a:srgbClr val="FFFFFF"/>
                          </a:highlight>
                          <a:latin typeface="Calibri"/>
                          <a:ea typeface="Calibri"/>
                          <a:cs typeface="Calibri"/>
                          <a:sym typeface="Calibri"/>
                        </a:rPr>
                        <a:t>≥</a:t>
                      </a:r>
                      <a:r>
                        <a:rPr lang="en-US" sz="2500">
                          <a:latin typeface="Calibri"/>
                          <a:ea typeface="Calibri"/>
                          <a:cs typeface="Calibri"/>
                          <a:sym typeface="Calibri"/>
                        </a:rPr>
                        <a:t>135-145mm</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solidFill>
                            <a:srgbClr val="202124"/>
                          </a:solidFill>
                          <a:highlight>
                            <a:srgbClr val="FFFFFF"/>
                          </a:highlight>
                          <a:latin typeface="Calibri"/>
                          <a:ea typeface="Calibri"/>
                          <a:cs typeface="Calibri"/>
                          <a:sym typeface="Calibri"/>
                        </a:rPr>
                        <a:t>≥</a:t>
                      </a:r>
                      <a:r>
                        <a:rPr lang="en-US" sz="2500">
                          <a:latin typeface="Calibri"/>
                          <a:ea typeface="Calibri"/>
                          <a:cs typeface="Calibri"/>
                          <a:sym typeface="Calibri"/>
                        </a:rPr>
                        <a:t>145mm</a:t>
                      </a:r>
                      <a:endParaRPr sz="25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89500">
                <a:tc>
                  <a:txBody>
                    <a:bodyPr/>
                    <a:lstStyle/>
                    <a:p>
                      <a:pPr marL="0" lvl="0" indent="0" algn="l" rtl="0">
                        <a:spcBef>
                          <a:spcPts val="0"/>
                        </a:spcBef>
                        <a:spcAft>
                          <a:spcPts val="0"/>
                        </a:spcAft>
                        <a:buNone/>
                      </a:pPr>
                      <a:r>
                        <a:rPr lang="en-US" sz="2500">
                          <a:latin typeface="Calibri"/>
                          <a:ea typeface="Calibri"/>
                          <a:cs typeface="Calibri"/>
                          <a:sym typeface="Calibri"/>
                        </a:rPr>
                        <a:t>10-14 years</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latin typeface="Calibri"/>
                          <a:ea typeface="Calibri"/>
                          <a:cs typeface="Calibri"/>
                          <a:sym typeface="Calibri"/>
                        </a:rPr>
                        <a:t>&lt;160mm</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solidFill>
                            <a:srgbClr val="202124"/>
                          </a:solidFill>
                          <a:highlight>
                            <a:srgbClr val="FFFFFF"/>
                          </a:highlight>
                          <a:latin typeface="Calibri"/>
                          <a:ea typeface="Calibri"/>
                          <a:cs typeface="Calibri"/>
                          <a:sym typeface="Calibri"/>
                        </a:rPr>
                        <a:t>≥</a:t>
                      </a:r>
                      <a:r>
                        <a:rPr lang="en-US" sz="2500">
                          <a:latin typeface="Calibri"/>
                          <a:ea typeface="Calibri"/>
                          <a:cs typeface="Calibri"/>
                          <a:sym typeface="Calibri"/>
                        </a:rPr>
                        <a:t>160-185 mm</a:t>
                      </a:r>
                      <a:endParaRPr sz="2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500">
                          <a:solidFill>
                            <a:srgbClr val="202124"/>
                          </a:solidFill>
                          <a:highlight>
                            <a:srgbClr val="FFFFFF"/>
                          </a:highlight>
                          <a:latin typeface="Calibri"/>
                          <a:ea typeface="Calibri"/>
                          <a:cs typeface="Calibri"/>
                          <a:sym typeface="Calibri"/>
                        </a:rPr>
                        <a:t>≥</a:t>
                      </a:r>
                      <a:r>
                        <a:rPr lang="en-US" sz="2500">
                          <a:latin typeface="Calibri"/>
                          <a:ea typeface="Calibri"/>
                          <a:cs typeface="Calibri"/>
                          <a:sym typeface="Calibri"/>
                        </a:rPr>
                        <a:t>185</a:t>
                      </a:r>
                      <a:endParaRPr sz="25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cfae72dcb_0_2"/>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Common Anthropometric Measurements among adults</a:t>
            </a:r>
            <a:endParaRPr sz="4000"/>
          </a:p>
        </p:txBody>
      </p:sp>
      <p:sp>
        <p:nvSpPr>
          <p:cNvPr id="145" name="Google Shape;145;gecfae72dcb_0_2"/>
          <p:cNvSpPr txBox="1">
            <a:spLocks noGrp="1"/>
          </p:cNvSpPr>
          <p:nvPr>
            <p:ph type="body" idx="1"/>
          </p:nvPr>
        </p:nvSpPr>
        <p:spPr>
          <a:xfrm>
            <a:off x="990500" y="2055525"/>
            <a:ext cx="7524900" cy="4110900"/>
          </a:xfrm>
          <a:prstGeom prst="rect">
            <a:avLst/>
          </a:prstGeom>
        </p:spPr>
        <p:txBody>
          <a:bodyPr spcFirstLastPara="1" wrap="square" lIns="91425" tIns="45700" rIns="91425" bIns="45700" anchor="t" anchorCtr="0">
            <a:normAutofit/>
          </a:bodyPr>
          <a:lstStyle/>
          <a:p>
            <a:pPr marL="457200" lvl="0" indent="-444500" algn="l" rtl="0">
              <a:spcBef>
                <a:spcPts val="750"/>
              </a:spcBef>
              <a:spcAft>
                <a:spcPts val="0"/>
              </a:spcAft>
              <a:buSzPts val="3400"/>
              <a:buFont typeface="Calibri"/>
              <a:buAutoNum type="arabicPeriod"/>
            </a:pPr>
            <a:r>
              <a:rPr lang="en-US" sz="3400">
                <a:latin typeface="Calibri"/>
                <a:ea typeface="Calibri"/>
                <a:cs typeface="Calibri"/>
                <a:sym typeface="Calibri"/>
              </a:rPr>
              <a:t>Weight</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latin typeface="Calibri"/>
                <a:ea typeface="Calibri"/>
                <a:cs typeface="Calibri"/>
                <a:sym typeface="Calibri"/>
              </a:rPr>
              <a:t>Height</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latin typeface="Calibri"/>
                <a:ea typeface="Calibri"/>
                <a:cs typeface="Calibri"/>
                <a:sym typeface="Calibri"/>
              </a:rPr>
              <a:t>Waist circumference</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latin typeface="Calibri"/>
                <a:ea typeface="Calibri"/>
                <a:cs typeface="Calibri"/>
                <a:sym typeface="Calibri"/>
              </a:rPr>
              <a:t>Hip circumference</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t>Mid-upper arm circumference (MUAC)</a:t>
            </a:r>
            <a:endParaRPr sz="3400">
              <a:latin typeface="Calibri"/>
              <a:ea typeface="Calibri"/>
              <a:cs typeface="Calibri"/>
              <a:sym typeface="Calibri"/>
            </a:endParaRPr>
          </a:p>
          <a:p>
            <a:pPr marL="1371600" lvl="0" indent="0" algn="l" rtl="0">
              <a:spcBef>
                <a:spcPts val="750"/>
              </a:spcBef>
              <a:spcAft>
                <a:spcPts val="0"/>
              </a:spcAft>
              <a:buNone/>
            </a:pPr>
            <a:endParaRPr sz="3400"/>
          </a:p>
          <a:p>
            <a:pPr marL="0" lvl="0" indent="0" algn="l" rtl="0">
              <a:spcBef>
                <a:spcPts val="750"/>
              </a:spcBef>
              <a:spcAft>
                <a:spcPts val="0"/>
              </a:spcAft>
              <a:buNone/>
            </a:pPr>
            <a:endParaRPr/>
          </a:p>
        </p:txBody>
      </p:sp>
      <p:sp>
        <p:nvSpPr>
          <p:cNvPr id="146" name="Google Shape;146;gecfae72dcb_0_2"/>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5</a:t>
            </a:fld>
            <a:endParaRPr b="1">
              <a:solidFill>
                <a:schemeClr val="accent6"/>
              </a:solidFill>
            </a:endParaRPr>
          </a:p>
        </p:txBody>
      </p:sp>
      <p:pic>
        <p:nvPicPr>
          <p:cNvPr id="147" name="Google Shape;147;gecfae72dcb_0_2"/>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graphicFrame>
        <p:nvGraphicFramePr>
          <p:cNvPr id="568" name="Google Shape;568;gfb7b7ab31d_0_0"/>
          <p:cNvGraphicFramePr/>
          <p:nvPr/>
        </p:nvGraphicFramePr>
        <p:xfrm>
          <a:off x="893851" y="1569978"/>
          <a:ext cx="7399350" cy="3880125"/>
        </p:xfrm>
        <a:graphic>
          <a:graphicData uri="http://schemas.openxmlformats.org/drawingml/2006/table">
            <a:tbl>
              <a:tblPr>
                <a:noFill/>
                <a:tableStyleId>{F904445F-5D5A-4456-B01B-8CE44DDF16D8}</a:tableStyleId>
              </a:tblPr>
              <a:tblGrid>
                <a:gridCol w="2466450">
                  <a:extLst>
                    <a:ext uri="{9D8B030D-6E8A-4147-A177-3AD203B41FA5}">
                      <a16:colId xmlns:a16="http://schemas.microsoft.com/office/drawing/2014/main" val="20000"/>
                    </a:ext>
                  </a:extLst>
                </a:gridCol>
                <a:gridCol w="2466450">
                  <a:extLst>
                    <a:ext uri="{9D8B030D-6E8A-4147-A177-3AD203B41FA5}">
                      <a16:colId xmlns:a16="http://schemas.microsoft.com/office/drawing/2014/main" val="20001"/>
                    </a:ext>
                  </a:extLst>
                </a:gridCol>
                <a:gridCol w="2466450">
                  <a:extLst>
                    <a:ext uri="{9D8B030D-6E8A-4147-A177-3AD203B41FA5}">
                      <a16:colId xmlns:a16="http://schemas.microsoft.com/office/drawing/2014/main" val="20002"/>
                    </a:ext>
                  </a:extLst>
                </a:gridCol>
              </a:tblGrid>
              <a:tr h="776025">
                <a:tc>
                  <a:txBody>
                    <a:bodyPr/>
                    <a:lstStyle/>
                    <a:p>
                      <a:pPr marL="0" marR="0" lvl="0" indent="0" algn="l" rtl="0">
                        <a:lnSpc>
                          <a:spcPct val="100000"/>
                        </a:lnSpc>
                        <a:spcBef>
                          <a:spcPts val="0"/>
                        </a:spcBef>
                        <a:spcAft>
                          <a:spcPts val="0"/>
                        </a:spcAft>
                        <a:buNone/>
                      </a:pPr>
                      <a:r>
                        <a:rPr lang="en-US" sz="2800" b="1" u="none" strike="noStrike" cap="none">
                          <a:solidFill>
                            <a:schemeClr val="dk1"/>
                          </a:solidFill>
                          <a:latin typeface="Times New Roman"/>
                          <a:ea typeface="Times New Roman"/>
                          <a:cs typeface="Times New Roman"/>
                          <a:sym typeface="Times New Roman"/>
                        </a:rPr>
                        <a:t>Ability</a:t>
                      </a:r>
                      <a:endParaRPr/>
                    </a:p>
                  </a:txBody>
                  <a:tcPr marL="91450" marR="63500" marT="50800" marB="508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u="none" strike="noStrike" cap="none">
                          <a:solidFill>
                            <a:schemeClr val="dk1"/>
                          </a:solidFill>
                          <a:latin typeface="Times New Roman"/>
                          <a:ea typeface="Times New Roman"/>
                          <a:cs typeface="Times New Roman"/>
                          <a:sym typeface="Times New Roman"/>
                        </a:rPr>
                        <a:t>Gender</a:t>
                      </a:r>
                      <a:endParaRPr/>
                    </a:p>
                  </a:txBody>
                  <a:tcPr marL="63500" marR="63500" marT="50800" marB="508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Good</a:t>
                      </a:r>
                      <a:endParaRPr/>
                    </a:p>
                  </a:txBody>
                  <a:tcPr marL="63500" marR="63500" marT="50800" marB="508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776025">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Normal</a:t>
                      </a:r>
                      <a:endParaRPr/>
                    </a:p>
                  </a:txBody>
                  <a:tcPr marL="9145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Male</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81-90</a:t>
                      </a:r>
                      <a:r>
                        <a:rPr lang="en-US" sz="2800" b="1" u="none" strike="noStrike" cap="none">
                          <a:solidFill>
                            <a:schemeClr val="dk1"/>
                          </a:solidFill>
                          <a:latin typeface="Times New Roman"/>
                          <a:ea typeface="Times New Roman"/>
                          <a:cs typeface="Times New Roman"/>
                          <a:sym typeface="Times New Roman"/>
                        </a:rPr>
                        <a:t> mm</a:t>
                      </a:r>
                      <a:endParaRPr sz="2800" u="none" strike="noStrike" cap="none">
                        <a:solidFill>
                          <a:schemeClr val="dk1"/>
                        </a:solidFill>
                        <a:latin typeface="Times New Roman"/>
                        <a:ea typeface="Times New Roman"/>
                        <a:cs typeface="Times New Roman"/>
                        <a:sym typeface="Times New Roman"/>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76025">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Normal</a:t>
                      </a:r>
                      <a:endParaRPr/>
                    </a:p>
                  </a:txBody>
                  <a:tcPr marL="9145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Female</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91-100</a:t>
                      </a:r>
                      <a:r>
                        <a:rPr lang="en-US" sz="2800" u="none" strike="noStrike" cap="none">
                          <a:solidFill>
                            <a:schemeClr val="dk1"/>
                          </a:solidFill>
                          <a:latin typeface="Times New Roman"/>
                          <a:ea typeface="Times New Roman"/>
                          <a:cs typeface="Times New Roman"/>
                          <a:sym typeface="Times New Roman"/>
                        </a:rPr>
                        <a:t> mm</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776025">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Athletic</a:t>
                      </a:r>
                      <a:endParaRPr/>
                    </a:p>
                  </a:txBody>
                  <a:tcPr marL="9145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Male</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61-80</a:t>
                      </a:r>
                      <a:r>
                        <a:rPr lang="en-US" sz="2800" u="none" strike="noStrike" cap="none">
                          <a:solidFill>
                            <a:schemeClr val="dk1"/>
                          </a:solidFill>
                          <a:latin typeface="Times New Roman"/>
                          <a:ea typeface="Times New Roman"/>
                          <a:cs typeface="Times New Roman"/>
                          <a:sym typeface="Times New Roman"/>
                        </a:rPr>
                        <a:t> mm</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776025">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Athletic</a:t>
                      </a:r>
                      <a:endParaRPr/>
                    </a:p>
                  </a:txBody>
                  <a:tcPr marL="9145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Female</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71-85</a:t>
                      </a:r>
                      <a:r>
                        <a:rPr lang="en-US" sz="2800" u="none" strike="noStrike" cap="none">
                          <a:solidFill>
                            <a:schemeClr val="dk1"/>
                          </a:solidFill>
                          <a:latin typeface="Times New Roman"/>
                          <a:ea typeface="Times New Roman"/>
                          <a:cs typeface="Times New Roman"/>
                          <a:sym typeface="Times New Roman"/>
                        </a:rPr>
                        <a:t> mm</a:t>
                      </a:r>
                      <a:endParaRPr/>
                    </a:p>
                  </a:txBody>
                  <a:tcPr marL="63500" marR="63500" marT="50800" marB="50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69" name="Google Shape;569;gfb7b7ab31d_0_0"/>
          <p:cNvSpPr/>
          <p:nvPr/>
        </p:nvSpPr>
        <p:spPr>
          <a:xfrm>
            <a:off x="2501900" y="3030538"/>
            <a:ext cx="28575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02124"/>
              </a:buClr>
              <a:buSzPts val="1000"/>
              <a:buFont typeface="Arial"/>
              <a:buNone/>
            </a:pPr>
            <a:br>
              <a:rPr lang="en-US" sz="1000" b="0" i="0" u="none" strike="noStrike" cap="none">
                <a:solidFill>
                  <a:srgbClr val="202124"/>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
        <p:nvSpPr>
          <p:cNvPr id="570" name="Google Shape;570;gfb7b7ab31d_0_0"/>
          <p:cNvSpPr txBox="1"/>
          <p:nvPr/>
        </p:nvSpPr>
        <p:spPr>
          <a:xfrm>
            <a:off x="1037690" y="5637843"/>
            <a:ext cx="7095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https://www.ptdirect.com/training-delivery/client-assessment/taking-skin-fold-body-fat-measurements</a:t>
            </a:r>
            <a:endParaRPr/>
          </a:p>
        </p:txBody>
      </p:sp>
      <p:sp>
        <p:nvSpPr>
          <p:cNvPr id="571" name="Google Shape;571;gfb7b7ab31d_0_0"/>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chemeClr val="dk1"/>
                </a:solidFill>
                <a:latin typeface="Calibri"/>
                <a:ea typeface="Calibri"/>
                <a:cs typeface="Calibri"/>
                <a:sym typeface="Calibri"/>
              </a:rPr>
              <a:t>Triceps skinfold thickness </a:t>
            </a:r>
            <a:endParaRPr sz="4000" b="1">
              <a:solidFill>
                <a:schemeClr val="dk1"/>
              </a:solidFill>
            </a:endParaRPr>
          </a:p>
        </p:txBody>
      </p:sp>
      <p:sp>
        <p:nvSpPr>
          <p:cNvPr id="572" name="Google Shape;572;gfb7b7ab31d_0_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50</a:t>
            </a:fld>
            <a:endParaRPr sz="1000" b="1">
              <a:solidFill>
                <a:srgbClr val="00468B"/>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ece7751ce9_0_14"/>
          <p:cNvSpPr txBox="1">
            <a:spLocks noGrp="1"/>
          </p:cNvSpPr>
          <p:nvPr>
            <p:ph type="title"/>
          </p:nvPr>
        </p:nvSpPr>
        <p:spPr>
          <a:xfrm>
            <a:off x="441775" y="1569648"/>
            <a:ext cx="7886700" cy="2839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62500"/>
              <a:buNone/>
            </a:pPr>
            <a:r>
              <a:rPr lang="en-US" sz="4800">
                <a:solidFill>
                  <a:schemeClr val="accent6"/>
                </a:solidFill>
                <a:highlight>
                  <a:schemeClr val="lt1"/>
                </a:highlight>
                <a:latin typeface="Times New Roman"/>
                <a:ea typeface="Times New Roman"/>
                <a:cs typeface="Times New Roman"/>
                <a:sym typeface="Times New Roman"/>
              </a:rPr>
              <a:t>Section 5:</a:t>
            </a:r>
            <a:br>
              <a:rPr lang="en-US" sz="4800">
                <a:solidFill>
                  <a:schemeClr val="accent6"/>
                </a:solidFill>
                <a:highlight>
                  <a:schemeClr val="lt1"/>
                </a:highlight>
                <a:latin typeface="Times New Roman"/>
                <a:ea typeface="Times New Roman"/>
                <a:cs typeface="Times New Roman"/>
                <a:sym typeface="Times New Roman"/>
              </a:rPr>
            </a:br>
            <a:r>
              <a:rPr lang="en-US" sz="4800" b="1">
                <a:solidFill>
                  <a:schemeClr val="accent6"/>
                </a:solidFill>
                <a:highlight>
                  <a:schemeClr val="lt1"/>
                </a:highlight>
                <a:latin typeface="Times New Roman"/>
                <a:ea typeface="Times New Roman"/>
                <a:cs typeface="Times New Roman"/>
                <a:sym typeface="Times New Roman"/>
              </a:rPr>
              <a:t>Importance of anthropometric measurements in research context</a:t>
            </a:r>
            <a:endParaRPr sz="4800" b="1">
              <a:solidFill>
                <a:schemeClr val="accent6"/>
              </a:solidFill>
              <a:highlight>
                <a:schemeClr val="lt1"/>
              </a:highlight>
              <a:latin typeface="Times New Roman"/>
              <a:ea typeface="Times New Roman"/>
              <a:cs typeface="Times New Roman"/>
              <a:sym typeface="Times New Roman"/>
            </a:endParaRPr>
          </a:p>
        </p:txBody>
      </p:sp>
      <p:sp>
        <p:nvSpPr>
          <p:cNvPr id="578" name="Google Shape;578;gece7751ce9_0_14"/>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51</a:t>
            </a:fld>
            <a:endParaRPr b="1">
              <a:solidFill>
                <a:schemeClr val="accent6"/>
              </a:solidFill>
              <a:latin typeface="Calibri"/>
              <a:ea typeface="Calibri"/>
              <a:cs typeface="Calibri"/>
              <a:sym typeface="Calibri"/>
            </a:endParaRPr>
          </a:p>
        </p:txBody>
      </p:sp>
      <p:pic>
        <p:nvPicPr>
          <p:cNvPr id="579" name="Google Shape;579;gece7751ce9_0_14"/>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ece7751ce9_0_169"/>
          <p:cNvSpPr txBox="1">
            <a:spLocks noGrp="1"/>
          </p:cNvSpPr>
          <p:nvPr>
            <p:ph type="title"/>
          </p:nvPr>
        </p:nvSpPr>
        <p:spPr>
          <a:xfrm>
            <a:off x="921225" y="242925"/>
            <a:ext cx="7886700" cy="10629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sz="4400">
                <a:solidFill>
                  <a:schemeClr val="accent6"/>
                </a:solidFill>
              </a:rPr>
              <a:t>Anthropometric indicators and obesity</a:t>
            </a:r>
            <a:endParaRPr sz="4400">
              <a:solidFill>
                <a:schemeClr val="accent6"/>
              </a:solidFill>
            </a:endParaRPr>
          </a:p>
        </p:txBody>
      </p:sp>
      <p:sp>
        <p:nvSpPr>
          <p:cNvPr id="586" name="Google Shape;586;gece7751ce9_0_169"/>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SzPts val="2300"/>
              <a:buChar char="•"/>
            </a:pPr>
            <a:r>
              <a:rPr lang="en-US" sz="2300"/>
              <a:t>I</a:t>
            </a:r>
            <a:r>
              <a:rPr lang="en-US" sz="2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ndicators</a:t>
            </a:r>
            <a:r>
              <a:rPr lang="en-US" sz="2300"/>
              <a:t> such as BMI, waist circumference, and waist-to-hip ratio, help assess risk of obesity and related complications including NCDs.</a:t>
            </a:r>
            <a:endParaRPr sz="2300"/>
          </a:p>
          <a:p>
            <a:pPr marL="457200" lvl="0" indent="-374650" algn="l" rtl="0">
              <a:lnSpc>
                <a:spcPct val="100000"/>
              </a:lnSpc>
              <a:spcBef>
                <a:spcPts val="1000"/>
              </a:spcBef>
              <a:spcAft>
                <a:spcPts val="0"/>
              </a:spcAft>
              <a:buSzPts val="2300"/>
              <a:buAutoNum type="arabicPeriod"/>
            </a:pPr>
            <a:r>
              <a:rPr lang="en-US" sz="2300" b="1"/>
              <a:t>BMI</a:t>
            </a:r>
            <a:r>
              <a:rPr lang="en-US" sz="2300"/>
              <a:t> can be used to define obesity categories   </a:t>
            </a:r>
            <a:endParaRPr sz="2300"/>
          </a:p>
          <a:p>
            <a:pPr marL="0" lvl="0" indent="0" algn="l" rtl="0">
              <a:spcBef>
                <a:spcPts val="1000"/>
              </a:spcBef>
              <a:spcAft>
                <a:spcPts val="0"/>
              </a:spcAft>
              <a:buNone/>
            </a:pPr>
            <a:endParaRPr sz="2300"/>
          </a:p>
          <a:p>
            <a:pPr marL="0" lvl="0" indent="0" algn="l" rtl="0">
              <a:spcBef>
                <a:spcPts val="750"/>
              </a:spcBef>
              <a:spcAft>
                <a:spcPts val="0"/>
              </a:spcAft>
              <a:buNone/>
            </a:pPr>
            <a:r>
              <a:rPr lang="en-US" sz="2300"/>
              <a:t> </a:t>
            </a:r>
            <a:endParaRPr sz="2300"/>
          </a:p>
        </p:txBody>
      </p:sp>
      <p:sp>
        <p:nvSpPr>
          <p:cNvPr id="587" name="Google Shape;587;gece7751ce9_0_169"/>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52</a:t>
            </a:fld>
            <a:endParaRPr b="1">
              <a:solidFill>
                <a:schemeClr val="accent6"/>
              </a:solidFill>
              <a:latin typeface="Calibri"/>
              <a:ea typeface="Calibri"/>
              <a:cs typeface="Calibri"/>
              <a:sym typeface="Calibri"/>
            </a:endParaRPr>
          </a:p>
        </p:txBody>
      </p:sp>
      <p:pic>
        <p:nvPicPr>
          <p:cNvPr id="588" name="Google Shape;588;gece7751ce9_0_169"/>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589" name="Google Shape;589;gece7751ce9_0_169"/>
          <p:cNvSpPr txBox="1"/>
          <p:nvPr/>
        </p:nvSpPr>
        <p:spPr>
          <a:xfrm>
            <a:off x="836025" y="6338350"/>
            <a:ext cx="68715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US" sz="1200">
                <a:solidFill>
                  <a:schemeClr val="dk1"/>
                </a:solidFill>
                <a:latin typeface="Calibri"/>
                <a:ea typeface="Calibri"/>
                <a:cs typeface="Calibri"/>
                <a:sym typeface="Calibri"/>
              </a:rPr>
              <a:t>Reference: Waist Circumference and Waist–Hip Ratio: Report of a WHO Expert Consultation Geneva, 8–11 December 2008 </a:t>
            </a:r>
            <a:endParaRPr sz="1200"/>
          </a:p>
        </p:txBody>
      </p:sp>
      <p:pic>
        <p:nvPicPr>
          <p:cNvPr id="590" name="Google Shape;590;gece7751ce9_0_169"/>
          <p:cNvPicPr preferRelativeResize="0"/>
          <p:nvPr/>
        </p:nvPicPr>
        <p:blipFill>
          <a:blip r:embed="rId4">
            <a:alphaModFix/>
          </a:blip>
          <a:stretch>
            <a:fillRect/>
          </a:stretch>
        </p:blipFill>
        <p:spPr>
          <a:xfrm>
            <a:off x="1663325" y="3277688"/>
            <a:ext cx="5715000" cy="30003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f520780384_0_19"/>
          <p:cNvSpPr txBox="1">
            <a:spLocks noGrp="1"/>
          </p:cNvSpPr>
          <p:nvPr>
            <p:ph type="body" idx="1"/>
          </p:nvPr>
        </p:nvSpPr>
        <p:spPr>
          <a:xfrm>
            <a:off x="628650" y="1691174"/>
            <a:ext cx="7886700" cy="41706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1000"/>
              </a:spcAft>
              <a:buNone/>
            </a:pPr>
            <a:r>
              <a:rPr lang="en-US" b="1"/>
              <a:t>2. Waist circumference</a:t>
            </a:r>
            <a:r>
              <a:rPr lang="en-US"/>
              <a:t> and BMI together can help determine the risk of NCDs: </a:t>
            </a:r>
            <a:endParaRPr/>
          </a:p>
        </p:txBody>
      </p:sp>
      <p:sp>
        <p:nvSpPr>
          <p:cNvPr id="597" name="Google Shape;597;gf520780384_0_19"/>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53</a:t>
            </a:fld>
            <a:endParaRPr b="1">
              <a:solidFill>
                <a:schemeClr val="accent6"/>
              </a:solidFill>
              <a:latin typeface="Calibri"/>
              <a:ea typeface="Calibri"/>
              <a:cs typeface="Calibri"/>
              <a:sym typeface="Calibri"/>
            </a:endParaRPr>
          </a:p>
        </p:txBody>
      </p:sp>
      <p:pic>
        <p:nvPicPr>
          <p:cNvPr id="598" name="Google Shape;598;gf520780384_0_19"/>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599" name="Google Shape;599;gf520780384_0_19"/>
          <p:cNvSpPr txBox="1"/>
          <p:nvPr/>
        </p:nvSpPr>
        <p:spPr>
          <a:xfrm>
            <a:off x="836025" y="6338350"/>
            <a:ext cx="68715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US" sz="1200">
                <a:solidFill>
                  <a:schemeClr val="dk1"/>
                </a:solidFill>
                <a:latin typeface="Calibri"/>
                <a:ea typeface="Calibri"/>
                <a:cs typeface="Calibri"/>
                <a:sym typeface="Calibri"/>
              </a:rPr>
              <a:t>Reference: Waist Circumference and Waist–Hip Ratio: Report of a WHO Expert Consultation Geneva, 8–11 December 2008 </a:t>
            </a:r>
            <a:endParaRPr sz="1200"/>
          </a:p>
        </p:txBody>
      </p:sp>
      <p:pic>
        <p:nvPicPr>
          <p:cNvPr id="600" name="Google Shape;600;gf520780384_0_19"/>
          <p:cNvPicPr preferRelativeResize="0"/>
          <p:nvPr/>
        </p:nvPicPr>
        <p:blipFill rotWithShape="1">
          <a:blip r:embed="rId4">
            <a:alphaModFix/>
          </a:blip>
          <a:srcRect b="10722"/>
          <a:stretch/>
        </p:blipFill>
        <p:spPr>
          <a:xfrm>
            <a:off x="448475" y="2690875"/>
            <a:ext cx="8178900" cy="3326225"/>
          </a:xfrm>
          <a:prstGeom prst="rect">
            <a:avLst/>
          </a:prstGeom>
          <a:noFill/>
          <a:ln>
            <a:noFill/>
          </a:ln>
        </p:spPr>
      </p:pic>
      <p:sp>
        <p:nvSpPr>
          <p:cNvPr id="601" name="Google Shape;601;gf520780384_0_19"/>
          <p:cNvSpPr txBox="1">
            <a:spLocks noGrp="1"/>
          </p:cNvSpPr>
          <p:nvPr>
            <p:ph type="title"/>
          </p:nvPr>
        </p:nvSpPr>
        <p:spPr>
          <a:xfrm>
            <a:off x="921225" y="112125"/>
            <a:ext cx="7594200" cy="1193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solidFill>
                  <a:schemeClr val="accent6"/>
                </a:solidFill>
              </a:rPr>
              <a:t>Anthropometric indicators and obesity</a:t>
            </a:r>
            <a:endParaRPr sz="4000">
              <a:solidFill>
                <a:schemeClr val="accent6"/>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f520780384_0_31"/>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300" b="1"/>
              <a:t>3. Waist to hip ratio</a:t>
            </a:r>
            <a:r>
              <a:rPr lang="en-US" sz="2300"/>
              <a:t> can also help assess the risk of NCDs:</a:t>
            </a:r>
            <a:endParaRPr sz="2100"/>
          </a:p>
          <a:p>
            <a:pPr marL="457200" lvl="0" indent="-374650" algn="l" rtl="0">
              <a:lnSpc>
                <a:spcPct val="100000"/>
              </a:lnSpc>
              <a:spcBef>
                <a:spcPts val="1000"/>
              </a:spcBef>
              <a:spcAft>
                <a:spcPts val="0"/>
              </a:spcAft>
              <a:buSzPts val="2300"/>
              <a:buChar char="•"/>
            </a:pPr>
            <a:r>
              <a:rPr lang="en-US" sz="2100"/>
              <a:t>A high number indicates increased risk of ill-health from diabetes and cardiovascular disease. </a:t>
            </a:r>
            <a:endParaRPr sz="2100"/>
          </a:p>
          <a:p>
            <a:pPr marL="0" lvl="0" indent="0" algn="l" rtl="0">
              <a:lnSpc>
                <a:spcPct val="100000"/>
              </a:lnSpc>
              <a:spcBef>
                <a:spcPts val="1000"/>
              </a:spcBef>
              <a:spcAft>
                <a:spcPts val="0"/>
              </a:spcAft>
              <a:buNone/>
            </a:pPr>
            <a:endParaRPr sz="2300"/>
          </a:p>
          <a:p>
            <a:pPr marL="0" lvl="0" indent="0" algn="l" rtl="0">
              <a:spcBef>
                <a:spcPts val="1000"/>
              </a:spcBef>
              <a:spcAft>
                <a:spcPts val="0"/>
              </a:spcAft>
              <a:buNone/>
            </a:pPr>
            <a:r>
              <a:rPr lang="en-US" sz="2300"/>
              <a:t> </a:t>
            </a:r>
            <a:endParaRPr sz="2300"/>
          </a:p>
        </p:txBody>
      </p:sp>
      <p:sp>
        <p:nvSpPr>
          <p:cNvPr id="608" name="Google Shape;608;gf520780384_0_31"/>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54</a:t>
            </a:fld>
            <a:endParaRPr b="1">
              <a:solidFill>
                <a:schemeClr val="accent6"/>
              </a:solidFill>
              <a:latin typeface="Calibri"/>
              <a:ea typeface="Calibri"/>
              <a:cs typeface="Calibri"/>
              <a:sym typeface="Calibri"/>
            </a:endParaRPr>
          </a:p>
        </p:txBody>
      </p:sp>
      <p:pic>
        <p:nvPicPr>
          <p:cNvPr id="609" name="Google Shape;609;gf520780384_0_31"/>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graphicFrame>
        <p:nvGraphicFramePr>
          <p:cNvPr id="610" name="Google Shape;610;gf520780384_0_31"/>
          <p:cNvGraphicFramePr/>
          <p:nvPr/>
        </p:nvGraphicFramePr>
        <p:xfrm>
          <a:off x="952500" y="2843500"/>
          <a:ext cx="7239000" cy="3685020"/>
        </p:xfrm>
        <a:graphic>
          <a:graphicData uri="http://schemas.openxmlformats.org/drawingml/2006/table">
            <a:tbl>
              <a:tblPr>
                <a:noFill/>
                <a:tableStyleId>{339F8DF8-67DC-4629-A5F7-2ACD3A6D5D60}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419875">
                <a:tc>
                  <a:txBody>
                    <a:bodyPr/>
                    <a:lstStyle/>
                    <a:p>
                      <a:pPr marL="0" lvl="0" indent="0" algn="l" rtl="0">
                        <a:spcBef>
                          <a:spcPts val="0"/>
                        </a:spcBef>
                        <a:spcAft>
                          <a:spcPts val="0"/>
                        </a:spcAft>
                        <a:buNone/>
                      </a:pPr>
                      <a:r>
                        <a:rPr lang="en-US" sz="1800" b="1"/>
                        <a:t>WHR</a:t>
                      </a:r>
                      <a:endParaRPr sz="1800" b="1"/>
                    </a:p>
                  </a:txBody>
                  <a:tcPr marL="91425" marR="91425" marT="91425" marB="91425"/>
                </a:tc>
                <a:tc>
                  <a:txBody>
                    <a:bodyPr/>
                    <a:lstStyle/>
                    <a:p>
                      <a:pPr marL="0" lvl="0" indent="0" algn="l" rtl="0">
                        <a:spcBef>
                          <a:spcPts val="0"/>
                        </a:spcBef>
                        <a:spcAft>
                          <a:spcPts val="0"/>
                        </a:spcAft>
                        <a:buNone/>
                      </a:pPr>
                      <a:r>
                        <a:rPr lang="en-US" sz="1800" b="1"/>
                        <a:t>Shape</a:t>
                      </a:r>
                      <a:endParaRPr sz="1800" b="1"/>
                    </a:p>
                  </a:txBody>
                  <a:tcPr marL="91425" marR="91425" marT="91425" marB="91425"/>
                </a:tc>
                <a:tc>
                  <a:txBody>
                    <a:bodyPr/>
                    <a:lstStyle/>
                    <a:p>
                      <a:pPr marL="0" lvl="0" indent="0" algn="l" rtl="0">
                        <a:spcBef>
                          <a:spcPts val="0"/>
                        </a:spcBef>
                        <a:spcAft>
                          <a:spcPts val="0"/>
                        </a:spcAft>
                        <a:buNone/>
                      </a:pPr>
                      <a:r>
                        <a:rPr lang="en-US" sz="1800" b="1"/>
                        <a:t>Risk level</a:t>
                      </a:r>
                      <a:endParaRPr sz="1800" b="1"/>
                    </a:p>
                  </a:txBody>
                  <a:tcPr marL="91425" marR="91425" marT="91425" marB="91425"/>
                </a:tc>
                <a:extLst>
                  <a:ext uri="{0D108BD9-81ED-4DB2-BD59-A6C34878D82A}">
                    <a16:rowId xmlns:a16="http://schemas.microsoft.com/office/drawing/2014/main" val="10000"/>
                  </a:ext>
                </a:extLst>
              </a:tr>
              <a:tr h="1613925">
                <a:tc>
                  <a:txBody>
                    <a:bodyPr/>
                    <a:lstStyle/>
                    <a:p>
                      <a:pPr marL="0" lvl="0" indent="0" algn="l" rtl="0">
                        <a:spcBef>
                          <a:spcPts val="0"/>
                        </a:spcBef>
                        <a:spcAft>
                          <a:spcPts val="0"/>
                        </a:spcAft>
                        <a:buNone/>
                      </a:pPr>
                      <a:r>
                        <a:rPr lang="en-US" sz="1800"/>
                        <a:t>Females: &lt;0.85</a:t>
                      </a:r>
                      <a:endParaRPr sz="1800"/>
                    </a:p>
                    <a:p>
                      <a:pPr marL="0" lvl="0" indent="0" algn="l" rtl="0">
                        <a:spcBef>
                          <a:spcPts val="0"/>
                        </a:spcBef>
                        <a:spcAft>
                          <a:spcPts val="0"/>
                        </a:spcAft>
                        <a:buClr>
                          <a:schemeClr val="dk1"/>
                        </a:buClr>
                        <a:buSzPts val="1100"/>
                        <a:buFont typeface="Arial"/>
                        <a:buNone/>
                      </a:pPr>
                      <a:r>
                        <a:rPr lang="en-US" sz="1800">
                          <a:solidFill>
                            <a:schemeClr val="dk1"/>
                          </a:solidFill>
                        </a:rPr>
                        <a:t>Males: &lt;0.90</a:t>
                      </a:r>
                      <a:endParaRPr sz="1800"/>
                    </a:p>
                  </a:txBody>
                  <a:tcPr marL="91425" marR="91425" marT="91425" marB="91425"/>
                </a:tc>
                <a:tc>
                  <a:txBody>
                    <a:bodyPr/>
                    <a:lstStyle/>
                    <a:p>
                      <a:pPr marL="0" lvl="0" indent="0" algn="l" rtl="0">
                        <a:spcBef>
                          <a:spcPts val="0"/>
                        </a:spcBef>
                        <a:spcAft>
                          <a:spcPts val="0"/>
                        </a:spcAft>
                        <a:buNone/>
                      </a:pPr>
                      <a:r>
                        <a:rPr lang="en-US" sz="1800"/>
                        <a:t>Pear</a:t>
                      </a:r>
                      <a:endParaRPr sz="1800"/>
                    </a:p>
                    <a:p>
                      <a:pPr marL="0" lvl="0" indent="0" algn="l" rtl="0">
                        <a:spcBef>
                          <a:spcPts val="0"/>
                        </a:spcBef>
                        <a:spcAft>
                          <a:spcPts val="0"/>
                        </a:spcAft>
                        <a:buNone/>
                      </a:pPr>
                      <a:endParaRPr sz="1800"/>
                    </a:p>
                  </a:txBody>
                  <a:tcPr marL="91425" marR="91425" marT="91425" marB="91425"/>
                </a:tc>
                <a:tc>
                  <a:txBody>
                    <a:bodyPr/>
                    <a:lstStyle/>
                    <a:p>
                      <a:pPr marL="0" lvl="0" indent="0" algn="l" rtl="0">
                        <a:spcBef>
                          <a:spcPts val="0"/>
                        </a:spcBef>
                        <a:spcAft>
                          <a:spcPts val="0"/>
                        </a:spcAft>
                        <a:buNone/>
                      </a:pPr>
                      <a:r>
                        <a:rPr lang="en-US" sz="1800"/>
                        <a:t>Low risk</a:t>
                      </a:r>
                      <a:endParaRPr sz="1800"/>
                    </a:p>
                  </a:txBody>
                  <a:tcPr marL="91425" marR="91425" marT="91425" marB="91425"/>
                </a:tc>
                <a:extLst>
                  <a:ext uri="{0D108BD9-81ED-4DB2-BD59-A6C34878D82A}">
                    <a16:rowId xmlns:a16="http://schemas.microsoft.com/office/drawing/2014/main" val="10001"/>
                  </a:ext>
                </a:extLst>
              </a:tr>
              <a:tr h="1613925">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Females: &gt;0.85</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Males: &gt;0.90</a:t>
                      </a:r>
                      <a:endParaRPr sz="1800"/>
                    </a:p>
                  </a:txBody>
                  <a:tcPr marL="91425" marR="91425" marT="91425" marB="91425"/>
                </a:tc>
                <a:tc>
                  <a:txBody>
                    <a:bodyPr/>
                    <a:lstStyle/>
                    <a:p>
                      <a:pPr marL="0" lvl="0" indent="0" algn="l" rtl="0">
                        <a:spcBef>
                          <a:spcPts val="0"/>
                        </a:spcBef>
                        <a:spcAft>
                          <a:spcPts val="0"/>
                        </a:spcAft>
                        <a:buNone/>
                      </a:pPr>
                      <a:r>
                        <a:rPr lang="en-US" sz="1800"/>
                        <a:t>Apple</a:t>
                      </a:r>
                      <a:endParaRPr sz="1800"/>
                    </a:p>
                  </a:txBody>
                  <a:tcPr marL="91425" marR="91425" marT="91425" marB="91425"/>
                </a:tc>
                <a:tc>
                  <a:txBody>
                    <a:bodyPr/>
                    <a:lstStyle/>
                    <a:p>
                      <a:pPr marL="0" lvl="0" indent="0" algn="l" rtl="0">
                        <a:spcBef>
                          <a:spcPts val="0"/>
                        </a:spcBef>
                        <a:spcAft>
                          <a:spcPts val="0"/>
                        </a:spcAft>
                        <a:buNone/>
                      </a:pPr>
                      <a:r>
                        <a:rPr lang="en-US" sz="1800"/>
                        <a:t>High risk</a:t>
                      </a:r>
                      <a:endParaRPr sz="1800"/>
                    </a:p>
                  </a:txBody>
                  <a:tcPr marL="91425" marR="91425" marT="91425" marB="91425"/>
                </a:tc>
                <a:extLst>
                  <a:ext uri="{0D108BD9-81ED-4DB2-BD59-A6C34878D82A}">
                    <a16:rowId xmlns:a16="http://schemas.microsoft.com/office/drawing/2014/main" val="10002"/>
                  </a:ext>
                </a:extLst>
              </a:tr>
            </a:tbl>
          </a:graphicData>
        </a:graphic>
      </p:graphicFrame>
      <p:grpSp>
        <p:nvGrpSpPr>
          <p:cNvPr id="611" name="Google Shape;611;gf520780384_0_31"/>
          <p:cNvGrpSpPr/>
          <p:nvPr/>
        </p:nvGrpSpPr>
        <p:grpSpPr>
          <a:xfrm>
            <a:off x="4249662" y="3340525"/>
            <a:ext cx="1467723" cy="3104075"/>
            <a:chOff x="4259912" y="2962925"/>
            <a:chExt cx="1467723" cy="3104075"/>
          </a:xfrm>
        </p:grpSpPr>
        <p:pic>
          <p:nvPicPr>
            <p:cNvPr id="612" name="Google Shape;612;gf520780384_0_31"/>
            <p:cNvPicPr preferRelativeResize="0"/>
            <p:nvPr/>
          </p:nvPicPr>
          <p:blipFill>
            <a:blip r:embed="rId4">
              <a:alphaModFix/>
            </a:blip>
            <a:stretch>
              <a:fillRect/>
            </a:stretch>
          </p:blipFill>
          <p:spPr>
            <a:xfrm>
              <a:off x="4385850" y="2962925"/>
              <a:ext cx="1063450" cy="1480500"/>
            </a:xfrm>
            <a:prstGeom prst="rect">
              <a:avLst/>
            </a:prstGeom>
            <a:noFill/>
            <a:ln>
              <a:noFill/>
            </a:ln>
          </p:spPr>
        </p:pic>
        <p:pic>
          <p:nvPicPr>
            <p:cNvPr id="613" name="Google Shape;613;gf520780384_0_31"/>
            <p:cNvPicPr preferRelativeResize="0"/>
            <p:nvPr/>
          </p:nvPicPr>
          <p:blipFill>
            <a:blip r:embed="rId5">
              <a:alphaModFix/>
            </a:blip>
            <a:stretch>
              <a:fillRect/>
            </a:stretch>
          </p:blipFill>
          <p:spPr>
            <a:xfrm>
              <a:off x="4259912" y="4586500"/>
              <a:ext cx="1467723" cy="1480500"/>
            </a:xfrm>
            <a:prstGeom prst="rect">
              <a:avLst/>
            </a:prstGeom>
            <a:noFill/>
            <a:ln>
              <a:noFill/>
            </a:ln>
          </p:spPr>
        </p:pic>
      </p:grpSp>
      <p:sp>
        <p:nvSpPr>
          <p:cNvPr id="614" name="Google Shape;614;gf520780384_0_31"/>
          <p:cNvSpPr txBox="1">
            <a:spLocks noGrp="1"/>
          </p:cNvSpPr>
          <p:nvPr>
            <p:ph type="title"/>
          </p:nvPr>
        </p:nvSpPr>
        <p:spPr>
          <a:xfrm>
            <a:off x="628650" y="224250"/>
            <a:ext cx="8515500" cy="1081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solidFill>
                  <a:schemeClr val="accent6"/>
                </a:solidFill>
              </a:rPr>
              <a:t>Anthropometric indicators and obesity</a:t>
            </a:r>
            <a:endParaRPr sz="4000">
              <a:solidFill>
                <a:schemeClr val="accent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f520780384_0_9"/>
          <p:cNvSpPr txBox="1">
            <a:spLocks noGrp="1"/>
          </p:cNvSpPr>
          <p:nvPr>
            <p:ph type="title"/>
          </p:nvPr>
        </p:nvSpPr>
        <p:spPr>
          <a:xfrm>
            <a:off x="628650" y="593725"/>
            <a:ext cx="8424000" cy="667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CVD associated with Obesity</a:t>
            </a:r>
            <a:endParaRPr sz="4000"/>
          </a:p>
        </p:txBody>
      </p:sp>
      <p:sp>
        <p:nvSpPr>
          <p:cNvPr id="621" name="Google Shape;621;gf520780384_0_9"/>
          <p:cNvSpPr txBox="1">
            <a:spLocks noGrp="1"/>
          </p:cNvSpPr>
          <p:nvPr>
            <p:ph type="body" idx="1"/>
          </p:nvPr>
        </p:nvSpPr>
        <p:spPr>
          <a:xfrm>
            <a:off x="399200" y="1352575"/>
            <a:ext cx="8424000" cy="4833300"/>
          </a:xfrm>
          <a:prstGeom prst="rect">
            <a:avLst/>
          </a:prstGeom>
        </p:spPr>
        <p:txBody>
          <a:bodyPr spcFirstLastPara="1" wrap="square" lIns="91425" tIns="45700" rIns="91425" bIns="45700" anchor="t" anchorCtr="0">
            <a:noAutofit/>
          </a:bodyPr>
          <a:lstStyle/>
          <a:p>
            <a:pPr marL="457200" lvl="0" indent="-425450" algn="l" rtl="0">
              <a:lnSpc>
                <a:spcPct val="100000"/>
              </a:lnSpc>
              <a:spcBef>
                <a:spcPts val="1000"/>
              </a:spcBef>
              <a:spcAft>
                <a:spcPts val="0"/>
              </a:spcAft>
              <a:buSzPts val="3100"/>
              <a:buChar char="•"/>
            </a:pPr>
            <a:r>
              <a:rPr lang="en-US" sz="3100"/>
              <a:t>Obesity is associated with increased risk of morbidity and mortality.</a:t>
            </a:r>
            <a:endParaRPr sz="3100"/>
          </a:p>
          <a:p>
            <a:pPr marL="457200" lvl="0" indent="-425450" algn="l" rtl="0">
              <a:lnSpc>
                <a:spcPct val="100000"/>
              </a:lnSpc>
              <a:spcBef>
                <a:spcPts val="1000"/>
              </a:spcBef>
              <a:spcAft>
                <a:spcPts val="0"/>
              </a:spcAft>
              <a:buSzPts val="3100"/>
              <a:buChar char="•"/>
            </a:pPr>
            <a:r>
              <a:rPr lang="en-US" sz="3100"/>
              <a:t>The </a:t>
            </a:r>
            <a:r>
              <a:rPr lang="en-US" sz="3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main</a:t>
            </a:r>
            <a:r>
              <a:rPr lang="en-US" sz="3100"/>
              <a:t> </a:t>
            </a:r>
            <a:r>
              <a:rPr lang="en-US" sz="3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cause</a:t>
            </a:r>
            <a:r>
              <a:rPr lang="en-US" sz="3100"/>
              <a:t> of obesity‐related deaths is CVD.</a:t>
            </a:r>
            <a:endParaRPr sz="3100"/>
          </a:p>
          <a:p>
            <a:pPr marL="457200" lvl="0" indent="-425450" algn="l" rtl="0">
              <a:lnSpc>
                <a:spcPct val="100000"/>
              </a:lnSpc>
              <a:spcBef>
                <a:spcPts val="1000"/>
              </a:spcBef>
              <a:spcAft>
                <a:spcPts val="1000"/>
              </a:spcAft>
              <a:buSzPts val="3100"/>
              <a:buChar char="•"/>
            </a:pPr>
            <a:r>
              <a:rPr lang="en-US" sz="3200"/>
              <a:t>Abdominal obesity or apple shape is associated with a range of metabolic abnormalities: decreased glucose tolerance, reduced insulin sensitivity and adverse lipid profiles, which are risk factors for type 2 diabetes and CVD</a:t>
            </a:r>
            <a:r>
              <a:rPr lang="en-US" sz="2600"/>
              <a:t>.</a:t>
            </a:r>
            <a:endParaRPr sz="3100"/>
          </a:p>
        </p:txBody>
      </p:sp>
      <p:sp>
        <p:nvSpPr>
          <p:cNvPr id="622" name="Google Shape;622;gf520780384_0_9"/>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55</a:t>
            </a:fld>
            <a:endParaRPr b="1">
              <a:solidFill>
                <a:schemeClr val="accent6"/>
              </a:solidFill>
              <a:latin typeface="Calibri"/>
              <a:ea typeface="Calibri"/>
              <a:cs typeface="Calibri"/>
              <a:sym typeface="Calibri"/>
            </a:endParaRPr>
          </a:p>
        </p:txBody>
      </p:sp>
      <p:pic>
        <p:nvPicPr>
          <p:cNvPr id="623" name="Google Shape;623;gf520780384_0_9"/>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624" name="Google Shape;624;gf520780384_0_9"/>
          <p:cNvSpPr txBox="1"/>
          <p:nvPr/>
        </p:nvSpPr>
        <p:spPr>
          <a:xfrm>
            <a:off x="836025" y="6185950"/>
            <a:ext cx="68715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US" sz="1200">
                <a:solidFill>
                  <a:schemeClr val="dk1"/>
                </a:solidFill>
                <a:latin typeface="Calibri"/>
                <a:ea typeface="Calibri"/>
                <a:cs typeface="Calibri"/>
                <a:sym typeface="Calibri"/>
              </a:rPr>
              <a:t>Reference: Waist Circumference and Waist–Hip Ratio: Report of a WHO Expert Consultation Geneva, 8–11 December 2008 </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a:t>Cancers Associated with Obesity</a:t>
            </a:r>
            <a:endParaRPr sz="4000"/>
          </a:p>
        </p:txBody>
      </p:sp>
      <p:sp>
        <p:nvSpPr>
          <p:cNvPr id="631" name="Google Shape;631;p82"/>
          <p:cNvSpPr txBox="1"/>
          <p:nvPr/>
        </p:nvSpPr>
        <p:spPr>
          <a:xfrm>
            <a:off x="979725" y="1946275"/>
            <a:ext cx="3312900" cy="4209900"/>
          </a:xfrm>
          <a:prstGeom prst="rect">
            <a:avLst/>
          </a:prstGeom>
          <a:noFill/>
          <a:ln>
            <a:noFill/>
          </a:ln>
        </p:spPr>
        <p:txBody>
          <a:bodyPr spcFirstLastPara="1" wrap="square" lIns="91425" tIns="45700" rIns="91425" bIns="45700" anchor="t" anchorCtr="0">
            <a:spAutoFit/>
          </a:bodyPr>
          <a:lstStyle/>
          <a:p>
            <a:pPr marL="0" marR="0" lvl="0" indent="-146050" algn="l" rtl="0">
              <a:lnSpc>
                <a:spcPct val="100000"/>
              </a:lnSpc>
              <a:spcBef>
                <a:spcPts val="500"/>
              </a:spcBef>
              <a:spcAft>
                <a:spcPts val="0"/>
              </a:spcAft>
              <a:buClr>
                <a:srgbClr val="000000"/>
              </a:buClr>
              <a:buSzPts val="2300"/>
              <a:buFont typeface="Arial"/>
              <a:buChar char="•"/>
            </a:pPr>
            <a:r>
              <a:rPr lang="en-US" sz="2300" b="1" i="0" u="none" strike="noStrike" cap="none">
                <a:solidFill>
                  <a:srgbClr val="003468"/>
                </a:solidFill>
                <a:latin typeface="Times New Roman"/>
                <a:ea typeface="Times New Roman"/>
                <a:cs typeface="Times New Roman"/>
                <a:sym typeface="Times New Roman"/>
              </a:rPr>
              <a:t> </a:t>
            </a:r>
            <a:r>
              <a:rPr lang="en-US" sz="2300" b="1" i="0" u="none" strike="noStrike" cap="none">
                <a:solidFill>
                  <a:schemeClr val="dk1"/>
                </a:solidFill>
                <a:latin typeface="Times New Roman"/>
                <a:ea typeface="Times New Roman"/>
                <a:cs typeface="Times New Roman"/>
                <a:sym typeface="Times New Roman"/>
              </a:rPr>
              <a:t>Breast (menopause)</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Endometrium		</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Cervical</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Ovarian</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Colorectal and anus</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Kidney</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Liver/ </a:t>
            </a:r>
            <a:r>
              <a:rPr lang="en-US" sz="2300" b="1">
                <a:solidFill>
                  <a:schemeClr val="dk1"/>
                </a:solidFill>
                <a:latin typeface="Times New Roman"/>
                <a:ea typeface="Times New Roman"/>
                <a:cs typeface="Times New Roman"/>
                <a:sym typeface="Times New Roman"/>
              </a:rPr>
              <a:t>Gallbladder</a:t>
            </a:r>
            <a:r>
              <a:rPr lang="en-US" sz="2300" b="1"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Pancreatic</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Esophageal</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50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Hematopoietic</a:t>
            </a:r>
            <a:endParaRPr sz="1400" b="0" i="0" u="none" strike="noStrike" cap="none">
              <a:solidFill>
                <a:schemeClr val="dk1"/>
              </a:solidFill>
              <a:latin typeface="Arial"/>
              <a:ea typeface="Arial"/>
              <a:cs typeface="Arial"/>
              <a:sym typeface="Arial"/>
            </a:endParaRPr>
          </a:p>
        </p:txBody>
      </p:sp>
      <p:sp>
        <p:nvSpPr>
          <p:cNvPr id="632" name="Google Shape;632;p82"/>
          <p:cNvSpPr txBox="1"/>
          <p:nvPr/>
        </p:nvSpPr>
        <p:spPr>
          <a:xfrm>
            <a:off x="5251450" y="1946275"/>
            <a:ext cx="3581400" cy="2955300"/>
          </a:xfrm>
          <a:prstGeom prst="rect">
            <a:avLst/>
          </a:prstGeom>
          <a:noFill/>
          <a:ln>
            <a:noFill/>
          </a:ln>
        </p:spPr>
        <p:txBody>
          <a:bodyPr spcFirstLastPara="1" wrap="square" lIns="91425" tIns="45700" rIns="91425" bIns="45700" anchor="t" anchorCtr="0">
            <a:spAutoFit/>
          </a:bodyPr>
          <a:lstStyle/>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Prostate</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Colorectal and anus</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Kidney</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Liver/</a:t>
            </a:r>
            <a:r>
              <a:rPr lang="en-US" sz="2300" b="1">
                <a:solidFill>
                  <a:schemeClr val="dk1"/>
                </a:solidFill>
                <a:latin typeface="Times New Roman"/>
                <a:ea typeface="Times New Roman"/>
                <a:cs typeface="Times New Roman"/>
                <a:sym typeface="Times New Roman"/>
              </a:rPr>
              <a:t>Gallbladder</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Pancreatic</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Esophageal</a:t>
            </a:r>
            <a:endParaRPr sz="1400" b="0" i="0" u="none" strike="noStrike" cap="none">
              <a:solidFill>
                <a:schemeClr val="dk1"/>
              </a:solidFill>
              <a:latin typeface="Arial"/>
              <a:ea typeface="Arial"/>
              <a:cs typeface="Arial"/>
              <a:sym typeface="Arial"/>
            </a:endParaRPr>
          </a:p>
          <a:p>
            <a:pPr marL="0" marR="0" lvl="0" indent="-146050" algn="l" rtl="0">
              <a:lnSpc>
                <a:spcPct val="100000"/>
              </a:lnSpc>
              <a:spcBef>
                <a:spcPts val="500"/>
              </a:spcBef>
              <a:spcAft>
                <a:spcPts val="500"/>
              </a:spcAft>
              <a:buClr>
                <a:schemeClr val="dk1"/>
              </a:buClr>
              <a:buSzPts val="2300"/>
              <a:buFont typeface="Arial"/>
              <a:buChar char="•"/>
            </a:pPr>
            <a:r>
              <a:rPr lang="en-US" sz="2300" b="1" i="0" u="none" strike="noStrike" cap="none">
                <a:solidFill>
                  <a:schemeClr val="dk1"/>
                </a:solidFill>
                <a:latin typeface="Times New Roman"/>
                <a:ea typeface="Times New Roman"/>
                <a:cs typeface="Times New Roman"/>
                <a:sym typeface="Times New Roman"/>
              </a:rPr>
              <a:t> Hematopoietic</a:t>
            </a:r>
            <a:endParaRPr sz="1400" b="0" i="0" u="none" strike="noStrike" cap="none">
              <a:solidFill>
                <a:schemeClr val="dk1"/>
              </a:solidFill>
              <a:latin typeface="Arial"/>
              <a:ea typeface="Arial"/>
              <a:cs typeface="Arial"/>
              <a:sym typeface="Arial"/>
            </a:endParaRPr>
          </a:p>
        </p:txBody>
      </p:sp>
      <p:sp>
        <p:nvSpPr>
          <p:cNvPr id="633" name="Google Shape;633;p82"/>
          <p:cNvSpPr txBox="1"/>
          <p:nvPr/>
        </p:nvSpPr>
        <p:spPr>
          <a:xfrm>
            <a:off x="5741988" y="1320800"/>
            <a:ext cx="13308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sng" strike="noStrike" cap="none">
                <a:solidFill>
                  <a:srgbClr val="003468"/>
                </a:solidFill>
                <a:latin typeface="Times New Roman"/>
                <a:ea typeface="Times New Roman"/>
                <a:cs typeface="Times New Roman"/>
                <a:sym typeface="Times New Roman"/>
              </a:rPr>
              <a:t>In male</a:t>
            </a:r>
            <a:endParaRPr sz="1400" b="0" i="0" u="none" strike="noStrike" cap="none">
              <a:solidFill>
                <a:srgbClr val="000000"/>
              </a:solidFill>
              <a:latin typeface="Arial"/>
              <a:ea typeface="Arial"/>
              <a:cs typeface="Arial"/>
              <a:sym typeface="Arial"/>
            </a:endParaRPr>
          </a:p>
        </p:txBody>
      </p:sp>
      <p:sp>
        <p:nvSpPr>
          <p:cNvPr id="634" name="Google Shape;634;p82"/>
          <p:cNvSpPr txBox="1"/>
          <p:nvPr/>
        </p:nvSpPr>
        <p:spPr>
          <a:xfrm>
            <a:off x="1036638" y="1320800"/>
            <a:ext cx="16097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sng" strike="noStrike" cap="none">
                <a:solidFill>
                  <a:srgbClr val="003468"/>
                </a:solidFill>
                <a:latin typeface="Times New Roman"/>
                <a:ea typeface="Times New Roman"/>
                <a:cs typeface="Times New Roman"/>
                <a:sym typeface="Times New Roman"/>
              </a:rPr>
              <a:t>In female</a:t>
            </a:r>
            <a:endParaRPr sz="1400" b="0" i="0" u="none" strike="noStrike" cap="none">
              <a:solidFill>
                <a:srgbClr val="000000"/>
              </a:solidFill>
              <a:latin typeface="Arial"/>
              <a:ea typeface="Arial"/>
              <a:cs typeface="Arial"/>
              <a:sym typeface="Arial"/>
            </a:endParaRPr>
          </a:p>
        </p:txBody>
      </p:sp>
      <p:sp>
        <p:nvSpPr>
          <p:cNvPr id="635" name="Google Shape;635;p82"/>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56</a:t>
            </a:fld>
            <a:endParaRPr b="1">
              <a:solidFill>
                <a:schemeClr val="accent6"/>
              </a:solidFill>
              <a:latin typeface="Calibri"/>
              <a:ea typeface="Calibri"/>
              <a:cs typeface="Calibri"/>
              <a:sym typeface="Calibri"/>
            </a:endParaRPr>
          </a:p>
        </p:txBody>
      </p:sp>
      <p:pic>
        <p:nvPicPr>
          <p:cNvPr id="636" name="Google Shape;636;p82"/>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2700"/>
              <a:buNone/>
            </a:pPr>
            <a:r>
              <a:rPr lang="en-US" sz="4000">
                <a:solidFill>
                  <a:srgbClr val="002060"/>
                </a:solidFill>
                <a:latin typeface="Times New Roman"/>
                <a:ea typeface="Times New Roman"/>
                <a:cs typeface="Times New Roman"/>
                <a:sym typeface="Times New Roman"/>
              </a:rPr>
              <a:t>Increasing rates of obesity </a:t>
            </a:r>
            <a:r>
              <a:rPr lang="en-US" sz="4000">
                <a:solidFill>
                  <a:srgbClr val="00206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worldwide</a:t>
            </a:r>
            <a:endParaRPr>
              <a:solidFill>
                <a:srgbClr val="002060"/>
              </a:solidFill>
            </a:endParaRPr>
          </a:p>
        </p:txBody>
      </p:sp>
      <p:pic>
        <p:nvPicPr>
          <p:cNvPr id="642" name="Google Shape;642;p81"/>
          <p:cNvPicPr preferRelativeResize="0"/>
          <p:nvPr/>
        </p:nvPicPr>
        <p:blipFill rotWithShape="1">
          <a:blip r:embed="rId3">
            <a:alphaModFix/>
          </a:blip>
          <a:srcRect l="5216" r="7883"/>
          <a:stretch/>
        </p:blipFill>
        <p:spPr>
          <a:xfrm>
            <a:off x="628650" y="1474673"/>
            <a:ext cx="7886699" cy="4749252"/>
          </a:xfrm>
          <a:prstGeom prst="rect">
            <a:avLst/>
          </a:prstGeom>
          <a:noFill/>
          <a:ln>
            <a:noFill/>
          </a:ln>
        </p:spPr>
      </p:pic>
      <p:sp>
        <p:nvSpPr>
          <p:cNvPr id="643" name="Google Shape;643;p81"/>
          <p:cNvSpPr txBox="1"/>
          <p:nvPr/>
        </p:nvSpPr>
        <p:spPr>
          <a:xfrm>
            <a:off x="1157863" y="6348800"/>
            <a:ext cx="3851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Prentice AM Annal Nutr Metab 2018</a:t>
            </a:r>
            <a:endParaRPr sz="1400" b="0" i="0" u="none" strike="noStrike" cap="none">
              <a:solidFill>
                <a:srgbClr val="000000"/>
              </a:solidFill>
              <a:latin typeface="Arial"/>
              <a:ea typeface="Arial"/>
              <a:cs typeface="Arial"/>
              <a:sym typeface="Arial"/>
            </a:endParaRPr>
          </a:p>
        </p:txBody>
      </p:sp>
      <p:sp>
        <p:nvSpPr>
          <p:cNvPr id="644" name="Google Shape;644;p81"/>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57</a:t>
            </a:fld>
            <a:endParaRPr b="1">
              <a:solidFill>
                <a:schemeClr val="accent6"/>
              </a:solidFill>
              <a:latin typeface="Calibri"/>
              <a:ea typeface="Calibri"/>
              <a:cs typeface="Calibri"/>
              <a:sym typeface="Calibri"/>
            </a:endParaRPr>
          </a:p>
        </p:txBody>
      </p:sp>
      <p:pic>
        <p:nvPicPr>
          <p:cNvPr id="645" name="Google Shape;645;p81"/>
          <p:cNvPicPr preferRelativeResize="0"/>
          <p:nvPr/>
        </p:nvPicPr>
        <p:blipFill rotWithShape="1">
          <a:blip r:embed="rId4">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f59c881619_1_33"/>
          <p:cNvSpPr txBox="1">
            <a:spLocks noGrp="1"/>
          </p:cNvSpPr>
          <p:nvPr>
            <p:ph type="title"/>
          </p:nvPr>
        </p:nvSpPr>
        <p:spPr>
          <a:xfrm>
            <a:off x="836025" y="570625"/>
            <a:ext cx="7886700" cy="662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Obesity prevalence among adults in Lao PDR </a:t>
            </a:r>
            <a:endParaRPr/>
          </a:p>
        </p:txBody>
      </p:sp>
      <p:sp>
        <p:nvSpPr>
          <p:cNvPr id="652" name="Google Shape;652;gf59c881619_1_33"/>
          <p:cNvSpPr txBox="1">
            <a:spLocks noGrp="1"/>
          </p:cNvSpPr>
          <p:nvPr>
            <p:ph type="body" idx="1"/>
          </p:nvPr>
        </p:nvSpPr>
        <p:spPr>
          <a:xfrm>
            <a:off x="646400" y="1545325"/>
            <a:ext cx="7827600" cy="51444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600">
                <a:solidFill>
                  <a:srgbClr val="292929"/>
                </a:solidFill>
                <a:highlight>
                  <a:srgbClr val="FFFFFF"/>
                </a:highlight>
                <a:latin typeface="Times New Roman"/>
                <a:ea typeface="Times New Roman"/>
                <a:cs typeface="Times New Roman"/>
                <a:sym typeface="Times New Roman"/>
              </a:rPr>
              <a:t>Obesity is a </a:t>
            </a:r>
            <a:r>
              <a:rPr lang="en-US" sz="2600">
                <a:solidFill>
                  <a:srgbClr val="292929"/>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public</a:t>
            </a:r>
            <a:r>
              <a:rPr lang="en-US" sz="2600">
                <a:solidFill>
                  <a:srgbClr val="292929"/>
                </a:solidFill>
                <a:highlight>
                  <a:srgbClr val="FFFFFF"/>
                </a:highlight>
                <a:latin typeface="Times New Roman"/>
                <a:ea typeface="Times New Roman"/>
                <a:cs typeface="Times New Roman"/>
                <a:sym typeface="Times New Roman"/>
              </a:rPr>
              <a:t> health problem in Lao PDR:</a:t>
            </a:r>
            <a:endParaRPr sz="2600">
              <a:solidFill>
                <a:srgbClr val="292929"/>
              </a:solidFill>
              <a:highlight>
                <a:srgbClr val="FFFFFF"/>
              </a:highlight>
              <a:latin typeface="Times New Roman"/>
              <a:ea typeface="Times New Roman"/>
              <a:cs typeface="Times New Roman"/>
              <a:sym typeface="Times New Roman"/>
            </a:endParaRPr>
          </a:p>
          <a:p>
            <a:pPr marL="457200" lvl="0" indent="-393700" algn="l" rtl="0">
              <a:lnSpc>
                <a:spcPct val="100000"/>
              </a:lnSpc>
              <a:spcBef>
                <a:spcPts val="1000"/>
              </a:spcBef>
              <a:spcAft>
                <a:spcPts val="0"/>
              </a:spcAft>
              <a:buClr>
                <a:srgbClr val="292929"/>
              </a:buClr>
              <a:buSzPts val="2600"/>
              <a:buFont typeface="Times New Roman"/>
              <a:buChar char="●"/>
            </a:pPr>
            <a:r>
              <a:rPr lang="en-US" sz="2600">
                <a:solidFill>
                  <a:srgbClr val="292929"/>
                </a:solidFill>
                <a:highlight>
                  <a:srgbClr val="FFFFFF"/>
                </a:highlight>
                <a:latin typeface="Times New Roman"/>
                <a:ea typeface="Times New Roman"/>
                <a:cs typeface="Times New Roman"/>
                <a:sym typeface="Times New Roman"/>
              </a:rPr>
              <a:t>High prevalence rates of obesity</a:t>
            </a:r>
            <a:endParaRPr sz="2600">
              <a:solidFill>
                <a:srgbClr val="292929"/>
              </a:solidFill>
              <a:highlight>
                <a:srgbClr val="FFFFFF"/>
              </a:highlight>
              <a:latin typeface="Times New Roman"/>
              <a:ea typeface="Times New Roman"/>
              <a:cs typeface="Times New Roman"/>
              <a:sym typeface="Times New Roman"/>
            </a:endParaRPr>
          </a:p>
          <a:p>
            <a:pPr marL="914400" lvl="1" indent="-393700" algn="l" rtl="0">
              <a:lnSpc>
                <a:spcPct val="100000"/>
              </a:lnSpc>
              <a:spcBef>
                <a:spcPts val="1000"/>
              </a:spcBef>
              <a:spcAft>
                <a:spcPts val="0"/>
              </a:spcAft>
              <a:buClr>
                <a:srgbClr val="292929"/>
              </a:buClr>
              <a:buSzPts val="2600"/>
              <a:buFont typeface="Times New Roman"/>
              <a:buChar char="○"/>
            </a:pPr>
            <a:r>
              <a:rPr lang="en-US" sz="2600">
                <a:solidFill>
                  <a:srgbClr val="292929"/>
                </a:solidFill>
                <a:highlight>
                  <a:schemeClr val="lt1"/>
                </a:highlight>
                <a:latin typeface="Times New Roman"/>
                <a:ea typeface="Times New Roman"/>
                <a:cs typeface="Times New Roman"/>
                <a:sym typeface="Times New Roman"/>
              </a:rPr>
              <a:t>Females: 6.7% between 1997 and 2016</a:t>
            </a:r>
            <a:endParaRPr sz="2600">
              <a:solidFill>
                <a:srgbClr val="292929"/>
              </a:solidFill>
              <a:highlight>
                <a:schemeClr val="lt1"/>
              </a:highlight>
              <a:latin typeface="Times New Roman"/>
              <a:ea typeface="Times New Roman"/>
              <a:cs typeface="Times New Roman"/>
              <a:sym typeface="Times New Roman"/>
            </a:endParaRPr>
          </a:p>
          <a:p>
            <a:pPr marL="914400" lvl="1" indent="-393700" algn="l" rtl="0">
              <a:lnSpc>
                <a:spcPct val="100000"/>
              </a:lnSpc>
              <a:spcBef>
                <a:spcPts val="1000"/>
              </a:spcBef>
              <a:spcAft>
                <a:spcPts val="0"/>
              </a:spcAft>
              <a:buClr>
                <a:srgbClr val="292929"/>
              </a:buClr>
              <a:buSzPts val="2600"/>
              <a:buFont typeface="Times New Roman"/>
              <a:buChar char="○"/>
            </a:pPr>
            <a:r>
              <a:rPr lang="en-US" sz="2500">
                <a:solidFill>
                  <a:srgbClr val="292929"/>
                </a:solidFill>
                <a:highlight>
                  <a:schemeClr val="lt1"/>
                </a:highlight>
                <a:latin typeface="Times New Roman"/>
                <a:ea typeface="Times New Roman"/>
                <a:cs typeface="Times New Roman"/>
                <a:sym typeface="Times New Roman"/>
              </a:rPr>
              <a:t>Males: 3.7% between 1997 and 2016</a:t>
            </a:r>
            <a:endParaRPr sz="2600">
              <a:solidFill>
                <a:srgbClr val="292929"/>
              </a:solidFill>
              <a:highlight>
                <a:srgbClr val="FFFFFF"/>
              </a:highlight>
              <a:latin typeface="Times New Roman"/>
              <a:ea typeface="Times New Roman"/>
              <a:cs typeface="Times New Roman"/>
              <a:sym typeface="Times New Roman"/>
            </a:endParaRPr>
          </a:p>
          <a:p>
            <a:pPr marL="457200" lvl="0" indent="-393700" algn="l" rtl="0">
              <a:lnSpc>
                <a:spcPct val="100000"/>
              </a:lnSpc>
              <a:spcBef>
                <a:spcPts val="1000"/>
              </a:spcBef>
              <a:spcAft>
                <a:spcPts val="0"/>
              </a:spcAft>
              <a:buClr>
                <a:srgbClr val="292929"/>
              </a:buClr>
              <a:buSzPts val="2600"/>
              <a:buFont typeface="Times New Roman"/>
              <a:buChar char="●"/>
            </a:pPr>
            <a:r>
              <a:rPr lang="en-US" sz="2600">
                <a:solidFill>
                  <a:srgbClr val="292929"/>
                </a:solidFill>
                <a:highlight>
                  <a:srgbClr val="FFFFFF"/>
                </a:highlight>
                <a:latin typeface="Times New Roman"/>
                <a:ea typeface="Times New Roman"/>
                <a:cs typeface="Times New Roman"/>
                <a:sym typeface="Times New Roman"/>
              </a:rPr>
              <a:t>Increasing prevalence of obesity</a:t>
            </a:r>
            <a:endParaRPr sz="2600">
              <a:solidFill>
                <a:srgbClr val="292929"/>
              </a:solidFill>
              <a:highlight>
                <a:srgbClr val="FFFFFF"/>
              </a:highlight>
              <a:latin typeface="Times New Roman"/>
              <a:ea typeface="Times New Roman"/>
              <a:cs typeface="Times New Roman"/>
              <a:sym typeface="Times New Roman"/>
            </a:endParaRPr>
          </a:p>
          <a:p>
            <a:pPr marL="914400" lvl="0" indent="-393700" algn="l" rtl="0">
              <a:lnSpc>
                <a:spcPct val="100000"/>
              </a:lnSpc>
              <a:spcBef>
                <a:spcPts val="1000"/>
              </a:spcBef>
              <a:spcAft>
                <a:spcPts val="0"/>
              </a:spcAft>
              <a:buClr>
                <a:srgbClr val="292929"/>
              </a:buClr>
              <a:buSzPts val="2600"/>
              <a:buFont typeface="Times New Roman"/>
              <a:buChar char="●"/>
            </a:pPr>
            <a:r>
              <a:rPr lang="en-US" sz="2600">
                <a:solidFill>
                  <a:srgbClr val="292929"/>
                </a:solidFill>
                <a:highlight>
                  <a:srgbClr val="FFFFFF"/>
                </a:highlight>
                <a:latin typeface="Times New Roman"/>
                <a:ea typeface="Times New Roman"/>
                <a:cs typeface="Times New Roman"/>
                <a:sym typeface="Times New Roman"/>
              </a:rPr>
              <a:t>Females: from </a:t>
            </a:r>
            <a:r>
              <a:rPr lang="en-US" sz="2600">
                <a:solidFill>
                  <a:srgbClr val="292929"/>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2</a:t>
            </a:r>
            <a:r>
              <a:rPr lang="en-US" sz="2600">
                <a:solidFill>
                  <a:srgbClr val="292929"/>
                </a:solidFill>
                <a:highlight>
                  <a:srgbClr val="FFFFFF"/>
                </a:highlight>
                <a:latin typeface="Times New Roman"/>
                <a:ea typeface="Times New Roman"/>
                <a:cs typeface="Times New Roman"/>
                <a:sym typeface="Times New Roman"/>
              </a:rPr>
              <a:t>% to 6.7% rising at an annual rate that reached a maximum of 9.52% in 1999</a:t>
            </a:r>
            <a:endParaRPr sz="2600">
              <a:solidFill>
                <a:srgbClr val="292929"/>
              </a:solidFill>
              <a:highlight>
                <a:srgbClr val="FFFFFF"/>
              </a:highlight>
              <a:latin typeface="Times New Roman"/>
              <a:ea typeface="Times New Roman"/>
              <a:cs typeface="Times New Roman"/>
              <a:sym typeface="Times New Roman"/>
            </a:endParaRPr>
          </a:p>
          <a:p>
            <a:pPr marL="914400" lvl="0" indent="-393700" algn="l" rtl="0">
              <a:lnSpc>
                <a:spcPct val="100000"/>
              </a:lnSpc>
              <a:spcBef>
                <a:spcPts val="1000"/>
              </a:spcBef>
              <a:spcAft>
                <a:spcPts val="1000"/>
              </a:spcAft>
              <a:buClr>
                <a:srgbClr val="292929"/>
              </a:buClr>
              <a:buSzPts val="2600"/>
              <a:buFont typeface="Times New Roman"/>
              <a:buChar char="●"/>
            </a:pPr>
            <a:r>
              <a:rPr lang="en-US" sz="2600">
                <a:solidFill>
                  <a:srgbClr val="292929"/>
                </a:solidFill>
                <a:highlight>
                  <a:srgbClr val="FFFFFF"/>
                </a:highlight>
                <a:latin typeface="Times New Roman"/>
                <a:ea typeface="Times New Roman"/>
                <a:cs typeface="Times New Roman"/>
                <a:sym typeface="Times New Roman"/>
              </a:rPr>
              <a:t>Males: </a:t>
            </a:r>
            <a:r>
              <a:rPr lang="en-US" sz="2500">
                <a:solidFill>
                  <a:srgbClr val="292929"/>
                </a:solidFill>
                <a:highlight>
                  <a:schemeClr val="lt1"/>
                </a:highlight>
                <a:latin typeface="Times New Roman"/>
                <a:ea typeface="Times New Roman"/>
                <a:cs typeface="Times New Roman"/>
                <a:sym typeface="Times New Roman"/>
              </a:rPr>
              <a:t>from 0.7% to 3.7% rising at an annual rate that reached a maximum of 20.0% in 2003</a:t>
            </a:r>
            <a:endParaRPr sz="2600">
              <a:solidFill>
                <a:srgbClr val="292929"/>
              </a:solidFill>
              <a:highlight>
                <a:srgbClr val="FFFFFF"/>
              </a:highlight>
              <a:latin typeface="Times New Roman"/>
              <a:ea typeface="Times New Roman"/>
              <a:cs typeface="Times New Roman"/>
              <a:sym typeface="Times New Roman"/>
            </a:endParaRPr>
          </a:p>
        </p:txBody>
      </p:sp>
      <p:sp>
        <p:nvSpPr>
          <p:cNvPr id="653" name="Google Shape;653;gf59c881619_1_33"/>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58</a:t>
            </a:fld>
            <a:endParaRPr b="1">
              <a:solidFill>
                <a:schemeClr val="accent6"/>
              </a:solidFill>
            </a:endParaRPr>
          </a:p>
        </p:txBody>
      </p:sp>
      <p:pic>
        <p:nvPicPr>
          <p:cNvPr id="654" name="Google Shape;654;gf59c881619_1_33"/>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655" name="Google Shape;655;gf59c881619_1_33"/>
          <p:cNvSpPr txBox="1"/>
          <p:nvPr/>
        </p:nvSpPr>
        <p:spPr>
          <a:xfrm>
            <a:off x="934325" y="6129225"/>
            <a:ext cx="7539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rgbClr val="333333"/>
                </a:solidFill>
                <a:highlight>
                  <a:srgbClr val="FCFCFC"/>
                </a:highlight>
                <a:latin typeface="Roboto"/>
                <a:ea typeface="Roboto"/>
                <a:cs typeface="Roboto"/>
                <a:sym typeface="Roboto"/>
              </a:rPr>
              <a:t>Pengpid, S., Vonglokham, M., Kounnavong, S. </a:t>
            </a:r>
            <a:r>
              <a:rPr lang="en-US" sz="900" i="1">
                <a:solidFill>
                  <a:srgbClr val="333333"/>
                </a:solidFill>
                <a:highlight>
                  <a:srgbClr val="FCFCFC"/>
                </a:highlight>
                <a:latin typeface="Roboto"/>
                <a:ea typeface="Roboto"/>
                <a:cs typeface="Roboto"/>
                <a:sym typeface="Roboto"/>
              </a:rPr>
              <a:t>et al.</a:t>
            </a:r>
            <a:r>
              <a:rPr lang="en-US" sz="900">
                <a:solidFill>
                  <a:srgbClr val="333333"/>
                </a:solidFill>
                <a:highlight>
                  <a:srgbClr val="FCFCFC"/>
                </a:highlight>
                <a:latin typeface="Roboto"/>
                <a:ea typeface="Roboto"/>
                <a:cs typeface="Roboto"/>
                <a:sym typeface="Roboto"/>
              </a:rPr>
              <a:t> The prevalence of underweight and overweight/obesity and its correlates among adults in Laos: a cross-sectional national population-based survey, 2013. </a:t>
            </a:r>
            <a:r>
              <a:rPr lang="en-US" sz="900" i="1">
                <a:solidFill>
                  <a:srgbClr val="333333"/>
                </a:solidFill>
                <a:highlight>
                  <a:srgbClr val="FCFCFC"/>
                </a:highlight>
                <a:latin typeface="Roboto"/>
                <a:ea typeface="Roboto"/>
                <a:cs typeface="Roboto"/>
                <a:sym typeface="Roboto"/>
              </a:rPr>
              <a:t>Eat Weight Disord</a:t>
            </a:r>
            <a:r>
              <a:rPr lang="en-US" sz="900">
                <a:solidFill>
                  <a:srgbClr val="333333"/>
                </a:solidFill>
                <a:highlight>
                  <a:srgbClr val="FCFCFC"/>
                </a:highlight>
                <a:latin typeface="Roboto"/>
                <a:ea typeface="Roboto"/>
                <a:cs typeface="Roboto"/>
                <a:sym typeface="Roboto"/>
              </a:rPr>
              <a:t> 25, 265–273 (2020). https://doi.org/10.1007/s40519-018-0571-5</a:t>
            </a:r>
            <a:endParaRPr sz="1100">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ece7751ce9_0_190"/>
          <p:cNvSpPr txBox="1">
            <a:spLocks noGrp="1"/>
          </p:cNvSpPr>
          <p:nvPr>
            <p:ph type="title"/>
          </p:nvPr>
        </p:nvSpPr>
        <p:spPr>
          <a:xfrm>
            <a:off x="836025" y="2813076"/>
            <a:ext cx="7886700" cy="101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62500"/>
              <a:buNone/>
            </a:pPr>
            <a:r>
              <a:rPr lang="en-US" sz="4800">
                <a:solidFill>
                  <a:schemeClr val="accent6"/>
                </a:solidFill>
                <a:highlight>
                  <a:schemeClr val="lt1"/>
                </a:highlight>
                <a:latin typeface="Times New Roman"/>
                <a:ea typeface="Times New Roman"/>
                <a:cs typeface="Times New Roman"/>
                <a:sym typeface="Times New Roman"/>
              </a:rPr>
              <a:t>Section 6:</a:t>
            </a:r>
            <a:br>
              <a:rPr lang="en-US" sz="4800">
                <a:solidFill>
                  <a:schemeClr val="accent6"/>
                </a:solidFill>
                <a:highlight>
                  <a:schemeClr val="lt1"/>
                </a:highlight>
                <a:latin typeface="Times New Roman"/>
                <a:ea typeface="Times New Roman"/>
                <a:cs typeface="Times New Roman"/>
                <a:sym typeface="Times New Roman"/>
              </a:rPr>
            </a:br>
            <a:r>
              <a:rPr lang="en-US" sz="4800" b="1">
                <a:solidFill>
                  <a:schemeClr val="accent6"/>
                </a:solidFill>
                <a:highlight>
                  <a:schemeClr val="lt1"/>
                </a:highlight>
                <a:latin typeface="Times New Roman"/>
                <a:ea typeface="Times New Roman"/>
                <a:cs typeface="Times New Roman"/>
                <a:sym typeface="Times New Roman"/>
              </a:rPr>
              <a:t>Practice your skills</a:t>
            </a:r>
            <a:endParaRPr sz="4800" b="1">
              <a:solidFill>
                <a:schemeClr val="accent6"/>
              </a:solidFill>
              <a:highlight>
                <a:schemeClr val="lt1"/>
              </a:highlight>
              <a:latin typeface="Times New Roman"/>
              <a:ea typeface="Times New Roman"/>
              <a:cs typeface="Times New Roman"/>
              <a:sym typeface="Times New Roman"/>
            </a:endParaRPr>
          </a:p>
        </p:txBody>
      </p:sp>
      <p:sp>
        <p:nvSpPr>
          <p:cNvPr id="661" name="Google Shape;661;gece7751ce9_0_190"/>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59</a:t>
            </a:fld>
            <a:endParaRPr b="1">
              <a:solidFill>
                <a:schemeClr val="accent6"/>
              </a:solidFill>
              <a:latin typeface="Calibri"/>
              <a:ea typeface="Calibri"/>
              <a:cs typeface="Calibri"/>
              <a:sym typeface="Calibri"/>
            </a:endParaRPr>
          </a:p>
        </p:txBody>
      </p:sp>
      <p:pic>
        <p:nvPicPr>
          <p:cNvPr id="662" name="Google Shape;662;gece7751ce9_0_190"/>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ecfae72dcb_0_11"/>
          <p:cNvSpPr txBox="1">
            <a:spLocks noGrp="1"/>
          </p:cNvSpPr>
          <p:nvPr>
            <p:ph type="title"/>
          </p:nvPr>
        </p:nvSpPr>
        <p:spPr>
          <a:xfrm>
            <a:off x="1096425" y="145450"/>
            <a:ext cx="7873500" cy="1122900"/>
          </a:xfrm>
          <a:prstGeom prst="rect">
            <a:avLst/>
          </a:prstGeom>
        </p:spPr>
        <p:txBody>
          <a:bodyPr spcFirstLastPara="1" wrap="square" lIns="91425" tIns="45700" rIns="91425" bIns="45700" anchor="b" anchorCtr="0">
            <a:noAutofit/>
          </a:bodyPr>
          <a:lstStyle/>
          <a:p>
            <a:pPr marL="0" lvl="0" indent="0" algn="l" rtl="0">
              <a:spcBef>
                <a:spcPts val="750"/>
              </a:spcBef>
              <a:spcAft>
                <a:spcPts val="0"/>
              </a:spcAft>
              <a:buClr>
                <a:schemeClr val="dk1"/>
              </a:buClr>
              <a:buSzPts val="1100"/>
              <a:buFont typeface="Arial"/>
              <a:buNone/>
            </a:pPr>
            <a:r>
              <a:rPr lang="en-US" sz="2800"/>
              <a:t>Importance of anthropometric measurements among adults and children above 5 </a:t>
            </a:r>
            <a:endParaRPr sz="3400"/>
          </a:p>
        </p:txBody>
      </p:sp>
      <p:sp>
        <p:nvSpPr>
          <p:cNvPr id="154" name="Google Shape;154;gecfae72dcb_0_11"/>
          <p:cNvSpPr txBox="1">
            <a:spLocks noGrp="1"/>
          </p:cNvSpPr>
          <p:nvPr>
            <p:ph type="body" idx="1"/>
          </p:nvPr>
        </p:nvSpPr>
        <p:spPr>
          <a:xfrm>
            <a:off x="628650" y="1547050"/>
            <a:ext cx="8340900" cy="4395900"/>
          </a:xfrm>
          <a:prstGeom prst="rect">
            <a:avLst/>
          </a:prstGeom>
        </p:spPr>
        <p:txBody>
          <a:bodyPr spcFirstLastPara="1" wrap="square" lIns="91425" tIns="45700" rIns="91425" bIns="45700" anchor="t" anchorCtr="0">
            <a:normAutofit fontScale="25000"/>
          </a:bodyPr>
          <a:lstStyle/>
          <a:p>
            <a:pPr marL="457200" lvl="0" indent="-400050" algn="l" rtl="0">
              <a:lnSpc>
                <a:spcPct val="115000"/>
              </a:lnSpc>
              <a:spcBef>
                <a:spcPts val="1200"/>
              </a:spcBef>
              <a:spcAft>
                <a:spcPts val="0"/>
              </a:spcAft>
              <a:buSzPct val="100000"/>
              <a:buFont typeface="Calibri"/>
              <a:buAutoNum type="arabicPeriod"/>
            </a:pPr>
            <a:r>
              <a:rPr lang="en-US" sz="10800">
                <a:solidFill>
                  <a:srgbClr val="202124"/>
                </a:solidFill>
                <a:latin typeface="Calibri"/>
                <a:ea typeface="Calibri"/>
                <a:cs typeface="Calibri"/>
                <a:sym typeface="Calibri"/>
              </a:rPr>
              <a:t>Commonly used indicators of nutritional status because they are non-invasive and inexpensive</a:t>
            </a:r>
            <a:endParaRPr sz="10800">
              <a:solidFill>
                <a:srgbClr val="202124"/>
              </a:solidFill>
            </a:endParaRPr>
          </a:p>
          <a:p>
            <a:pPr marL="457200" lvl="0" indent="-400050" algn="l" rtl="0">
              <a:lnSpc>
                <a:spcPct val="115000"/>
              </a:lnSpc>
              <a:spcBef>
                <a:spcPts val="0"/>
              </a:spcBef>
              <a:spcAft>
                <a:spcPts val="0"/>
              </a:spcAft>
              <a:buClr>
                <a:srgbClr val="202124"/>
              </a:buClr>
              <a:buSzPct val="100000"/>
              <a:buAutoNum type="arabicPeriod"/>
            </a:pPr>
            <a:r>
              <a:rPr lang="en-US" sz="10800">
                <a:solidFill>
                  <a:srgbClr val="202124"/>
                </a:solidFill>
              </a:rPr>
              <a:t>Can be used among critical stages: pregnancy, childhood and adolescence</a:t>
            </a:r>
            <a:endParaRPr sz="10800">
              <a:solidFill>
                <a:srgbClr val="202124"/>
              </a:solidFill>
            </a:endParaRPr>
          </a:p>
          <a:p>
            <a:pPr marL="457200" lvl="0" indent="-400050" algn="l" rtl="0">
              <a:lnSpc>
                <a:spcPct val="115000"/>
              </a:lnSpc>
              <a:spcBef>
                <a:spcPts val="0"/>
              </a:spcBef>
              <a:spcAft>
                <a:spcPts val="0"/>
              </a:spcAft>
              <a:buClr>
                <a:srgbClr val="202124"/>
              </a:buClr>
              <a:buSzPct val="100000"/>
              <a:buFont typeface="Calibri"/>
              <a:buAutoNum type="arabicPeriod"/>
            </a:pPr>
            <a:r>
              <a:rPr lang="en-US" sz="10800">
                <a:solidFill>
                  <a:srgbClr val="202124"/>
                </a:solidFill>
              </a:rPr>
              <a:t>Serve as a proxy for </a:t>
            </a:r>
            <a:r>
              <a:rPr lang="en-US" sz="10800">
                <a:solidFill>
                  <a:srgbClr val="202124"/>
                </a:solidFill>
                <a:latin typeface="Calibri"/>
                <a:ea typeface="Calibri"/>
                <a:cs typeface="Calibri"/>
                <a:sym typeface="Calibri"/>
              </a:rPr>
              <a:t>body composition assessment: </a:t>
            </a:r>
            <a:r>
              <a:rPr lang="en-US" sz="10800">
                <a:latin typeface="Calibri"/>
                <a:ea typeface="Calibri"/>
                <a:cs typeface="Calibri"/>
                <a:sym typeface="Calibri"/>
              </a:rPr>
              <a:t>muscle, bone, and adipose tissue</a:t>
            </a:r>
            <a:endParaRPr sz="10800">
              <a:solidFill>
                <a:srgbClr val="202124"/>
              </a:solidFill>
              <a:latin typeface="Calibri"/>
              <a:ea typeface="Calibri"/>
              <a:cs typeface="Calibri"/>
              <a:sym typeface="Calibri"/>
            </a:endParaRPr>
          </a:p>
          <a:p>
            <a:pPr marL="457200" lvl="0" indent="-400050" algn="l" rtl="0">
              <a:lnSpc>
                <a:spcPct val="115000"/>
              </a:lnSpc>
              <a:spcBef>
                <a:spcPts val="0"/>
              </a:spcBef>
              <a:spcAft>
                <a:spcPts val="0"/>
              </a:spcAft>
              <a:buSzPct val="100000"/>
              <a:buFont typeface="Calibri"/>
              <a:buAutoNum type="arabicPeriod"/>
            </a:pPr>
            <a:r>
              <a:rPr lang="en-US" sz="10800">
                <a:solidFill>
                  <a:srgbClr val="202124"/>
                </a:solidFill>
                <a:latin typeface="Calibri"/>
                <a:ea typeface="Calibri"/>
                <a:cs typeface="Calibri"/>
                <a:sym typeface="Calibri"/>
              </a:rPr>
              <a:t>Can serve as diagnostic criteria for obesity, which</a:t>
            </a:r>
            <a:r>
              <a:rPr lang="en-US" sz="10800">
                <a:solidFill>
                  <a:srgbClr val="202124"/>
                </a:solidFill>
              </a:rPr>
              <a:t> is associated with </a:t>
            </a:r>
            <a:r>
              <a:rPr lang="en-US" sz="10800">
                <a:solidFill>
                  <a:srgbClr val="202124"/>
                </a:solidFill>
                <a:latin typeface="Calibri"/>
                <a:ea typeface="Calibri"/>
                <a:cs typeface="Calibri"/>
                <a:sym typeface="Calibri"/>
              </a:rPr>
              <a:t>cardiovascular disease, hypertension, &amp; diabetes...</a:t>
            </a:r>
            <a:endParaRPr/>
          </a:p>
        </p:txBody>
      </p:sp>
      <p:sp>
        <p:nvSpPr>
          <p:cNvPr id="155" name="Google Shape;155;gecfae72dcb_0_11"/>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6</a:t>
            </a:fld>
            <a:endParaRPr b="1">
              <a:solidFill>
                <a:schemeClr val="accent6"/>
              </a:solidFill>
            </a:endParaRPr>
          </a:p>
        </p:txBody>
      </p:sp>
      <p:pic>
        <p:nvPicPr>
          <p:cNvPr id="156" name="Google Shape;156;gecfae72dcb_0_11"/>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ece7751ce9_0_205"/>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Practice</a:t>
            </a:r>
            <a:endParaRPr/>
          </a:p>
        </p:txBody>
      </p:sp>
      <p:sp>
        <p:nvSpPr>
          <p:cNvPr id="669" name="Google Shape;669;gece7751ce9_0_205"/>
          <p:cNvSpPr txBox="1">
            <a:spLocks noGrp="1"/>
          </p:cNvSpPr>
          <p:nvPr>
            <p:ph type="body" idx="1"/>
          </p:nvPr>
        </p:nvSpPr>
        <p:spPr>
          <a:xfrm>
            <a:off x="628650" y="1924324"/>
            <a:ext cx="7886700" cy="4242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3200">
                <a:latin typeface="Times New Roman"/>
                <a:ea typeface="Times New Roman"/>
                <a:cs typeface="Times New Roman"/>
                <a:sym typeface="Times New Roman"/>
              </a:rPr>
              <a:t>Do the following measurements twice in each person: </a:t>
            </a:r>
            <a:endParaRPr sz="3200">
              <a:latin typeface="Times New Roman"/>
              <a:ea typeface="Times New Roman"/>
              <a:cs typeface="Times New Roman"/>
              <a:sym typeface="Times New Roman"/>
            </a:endParaRPr>
          </a:p>
          <a:p>
            <a:pPr marL="628650" lvl="0" indent="-260350" algn="l" rtl="0">
              <a:spcBef>
                <a:spcPts val="750"/>
              </a:spcBef>
              <a:spcAft>
                <a:spcPts val="0"/>
              </a:spcAft>
              <a:buSzPts val="3200"/>
              <a:buFont typeface="Times New Roman"/>
              <a:buChar char="•"/>
            </a:pPr>
            <a:r>
              <a:rPr lang="en-US" sz="3200">
                <a:latin typeface="Times New Roman"/>
                <a:ea typeface="Times New Roman"/>
                <a:cs typeface="Times New Roman"/>
                <a:sym typeface="Times New Roman"/>
              </a:rPr>
              <a:t>weight and height</a:t>
            </a:r>
            <a:endParaRPr sz="3200">
              <a:latin typeface="Times New Roman"/>
              <a:ea typeface="Times New Roman"/>
              <a:cs typeface="Times New Roman"/>
              <a:sym typeface="Times New Roman"/>
            </a:endParaRPr>
          </a:p>
          <a:p>
            <a:pPr marL="628650" lvl="0" indent="-260350" algn="l" rtl="0">
              <a:spcBef>
                <a:spcPts val="0"/>
              </a:spcBef>
              <a:spcAft>
                <a:spcPts val="0"/>
              </a:spcAft>
              <a:buSzPts val="3200"/>
              <a:buFont typeface="Times New Roman"/>
              <a:buChar char="•"/>
            </a:pPr>
            <a:r>
              <a:rPr lang="en-US" sz="3200">
                <a:latin typeface="Times New Roman"/>
                <a:ea typeface="Times New Roman"/>
                <a:cs typeface="Times New Roman"/>
                <a:sym typeface="Times New Roman"/>
              </a:rPr>
              <a:t>waist and hip circumference</a:t>
            </a:r>
            <a:endParaRPr sz="3200">
              <a:latin typeface="Times New Roman"/>
              <a:ea typeface="Times New Roman"/>
              <a:cs typeface="Times New Roman"/>
              <a:sym typeface="Times New Roman"/>
            </a:endParaRPr>
          </a:p>
          <a:p>
            <a:pPr marL="628650" lvl="0" indent="-260350" algn="l" rtl="0">
              <a:spcBef>
                <a:spcPts val="0"/>
              </a:spcBef>
              <a:spcAft>
                <a:spcPts val="0"/>
              </a:spcAft>
              <a:buSzPts val="3200"/>
              <a:buFont typeface="Times New Roman"/>
              <a:buChar char="•"/>
            </a:pPr>
            <a:r>
              <a:rPr lang="en-US" sz="3200">
                <a:latin typeface="Times New Roman"/>
                <a:ea typeface="Times New Roman"/>
                <a:cs typeface="Times New Roman"/>
                <a:sym typeface="Times New Roman"/>
              </a:rPr>
              <a:t>MUAC</a:t>
            </a:r>
            <a:endParaRPr sz="3200">
              <a:latin typeface="Times New Roman"/>
              <a:ea typeface="Times New Roman"/>
              <a:cs typeface="Times New Roman"/>
              <a:sym typeface="Times New Roman"/>
            </a:endParaRPr>
          </a:p>
          <a:p>
            <a:pPr marL="0" lvl="0" indent="0" algn="l" rtl="0">
              <a:spcBef>
                <a:spcPts val="750"/>
              </a:spcBef>
              <a:spcAft>
                <a:spcPts val="0"/>
              </a:spcAft>
              <a:buNone/>
            </a:pPr>
            <a:r>
              <a:rPr lang="en-US" sz="3200">
                <a:latin typeface="Times New Roman"/>
                <a:ea typeface="Times New Roman"/>
                <a:cs typeface="Times New Roman"/>
                <a:sym typeface="Times New Roman"/>
              </a:rPr>
              <a:t>Complete the Anthropometry form for each person</a:t>
            </a:r>
            <a:endParaRPr sz="3200">
              <a:latin typeface="Times New Roman"/>
              <a:ea typeface="Times New Roman"/>
              <a:cs typeface="Times New Roman"/>
              <a:sym typeface="Times New Roman"/>
            </a:endParaRPr>
          </a:p>
          <a:p>
            <a:pPr marL="0" lvl="0" indent="0" algn="l" rtl="0">
              <a:spcBef>
                <a:spcPts val="750"/>
              </a:spcBef>
              <a:spcAft>
                <a:spcPts val="0"/>
              </a:spcAft>
              <a:buNone/>
            </a:pPr>
            <a:r>
              <a:rPr lang="en-US" sz="3200">
                <a:latin typeface="Times New Roman"/>
                <a:ea typeface="Times New Roman"/>
                <a:cs typeface="Times New Roman"/>
                <a:sym typeface="Times New Roman"/>
              </a:rPr>
              <a:t>Calculate BMI and WHR</a:t>
            </a:r>
            <a:endParaRPr sz="3200">
              <a:latin typeface="Times New Roman"/>
              <a:ea typeface="Times New Roman"/>
              <a:cs typeface="Times New Roman"/>
              <a:sym typeface="Times New Roman"/>
            </a:endParaRPr>
          </a:p>
        </p:txBody>
      </p:sp>
      <p:sp>
        <p:nvSpPr>
          <p:cNvPr id="670" name="Google Shape;670;gece7751ce9_0_205"/>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60</a:t>
            </a:fld>
            <a:endParaRPr b="1">
              <a:solidFill>
                <a:schemeClr val="accent6"/>
              </a:solidFill>
              <a:latin typeface="Calibri"/>
              <a:ea typeface="Calibri"/>
              <a:cs typeface="Calibri"/>
              <a:sym typeface="Calibri"/>
            </a:endParaRPr>
          </a:p>
        </p:txBody>
      </p:sp>
      <p:pic>
        <p:nvPicPr>
          <p:cNvPr id="671" name="Google Shape;671;gece7751ce9_0_20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4"/>
          <p:cNvSpPr txBox="1">
            <a:spLocks noGrp="1"/>
          </p:cNvSpPr>
          <p:nvPr>
            <p:ph type="ctrTitle"/>
          </p:nvPr>
        </p:nvSpPr>
        <p:spPr>
          <a:xfrm>
            <a:off x="1143000" y="1175356"/>
            <a:ext cx="6858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100"/>
              <a:buFont typeface="Georgia"/>
              <a:buNone/>
            </a:pPr>
            <a:r>
              <a:rPr lang="en-US">
                <a:latin typeface="Times New Roman"/>
                <a:ea typeface="Times New Roman"/>
                <a:cs typeface="Times New Roman"/>
                <a:sym typeface="Times New Roman"/>
              </a:rPr>
              <a:t>Thank You</a:t>
            </a:r>
            <a:endParaRPr>
              <a:latin typeface="Times New Roman"/>
              <a:ea typeface="Times New Roman"/>
              <a:cs typeface="Times New Roman"/>
              <a:sym typeface="Times New Roman"/>
            </a:endParaRPr>
          </a:p>
        </p:txBody>
      </p:sp>
      <p:sp>
        <p:nvSpPr>
          <p:cNvPr id="677" name="Google Shape;677;p104"/>
          <p:cNvSpPr txBox="1">
            <a:spLocks noGrp="1"/>
          </p:cNvSpPr>
          <p:nvPr>
            <p:ph type="sldNum" idx="4294967295"/>
          </p:nvPr>
        </p:nvSpPr>
        <p:spPr>
          <a:xfrm>
            <a:off x="8556784" y="6333134"/>
            <a:ext cx="548700" cy="525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628650" y="1962099"/>
            <a:ext cx="7886700" cy="26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2500"/>
              <a:buNone/>
            </a:pPr>
            <a:r>
              <a:rPr lang="en-US" sz="4000" b="1">
                <a:solidFill>
                  <a:schemeClr val="accent6"/>
                </a:solidFill>
                <a:latin typeface="Times New Roman"/>
                <a:ea typeface="Times New Roman"/>
                <a:cs typeface="Times New Roman"/>
                <a:sym typeface="Times New Roman"/>
              </a:rPr>
              <a:t>Section 2:</a:t>
            </a:r>
            <a:br>
              <a:rPr lang="en-US" sz="4000">
                <a:solidFill>
                  <a:schemeClr val="accent6"/>
                </a:solidFill>
                <a:latin typeface="Times New Roman"/>
                <a:ea typeface="Times New Roman"/>
                <a:cs typeface="Times New Roman"/>
                <a:sym typeface="Times New Roman"/>
              </a:rPr>
            </a:br>
            <a:r>
              <a:rPr lang="en-US" sz="4000" b="1">
                <a:solidFill>
                  <a:schemeClr val="accent6"/>
                </a:solidFill>
                <a:latin typeface="Times New Roman"/>
                <a:ea typeface="Times New Roman"/>
                <a:cs typeface="Times New Roman"/>
                <a:sym typeface="Times New Roman"/>
              </a:rPr>
              <a:t>Anthropometric Measurements and Equipment </a:t>
            </a:r>
            <a:br>
              <a:rPr lang="en-US" sz="4000">
                <a:solidFill>
                  <a:schemeClr val="accent6"/>
                </a:solidFill>
                <a:latin typeface="Times New Roman"/>
                <a:ea typeface="Times New Roman"/>
                <a:cs typeface="Times New Roman"/>
                <a:sym typeface="Times New Roman"/>
              </a:rPr>
            </a:br>
            <a:endParaRPr sz="4000">
              <a:solidFill>
                <a:schemeClr val="accent6"/>
              </a:solidFill>
              <a:latin typeface="Times New Roman"/>
              <a:ea typeface="Times New Roman"/>
              <a:cs typeface="Times New Roman"/>
              <a:sym typeface="Times New Roman"/>
            </a:endParaRPr>
          </a:p>
        </p:txBody>
      </p:sp>
      <p:sp>
        <p:nvSpPr>
          <p:cNvPr id="162" name="Google Shape;162;p5"/>
          <p:cNvSpPr txBox="1">
            <a:spLocks noGrp="1"/>
          </p:cNvSpPr>
          <p:nvPr>
            <p:ph type="sldNum" idx="12"/>
          </p:nvPr>
        </p:nvSpPr>
        <p:spPr>
          <a:xfrm>
            <a:off x="7070497" y="6348809"/>
            <a:ext cx="1509243" cy="1915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7</a:t>
            </a:fld>
            <a:endParaRPr b="1">
              <a:solidFill>
                <a:schemeClr val="accent6"/>
              </a:solidFill>
              <a:latin typeface="Calibri"/>
              <a:ea typeface="Calibri"/>
              <a:cs typeface="Calibri"/>
              <a:sym typeface="Calibri"/>
            </a:endParaRPr>
          </a:p>
        </p:txBody>
      </p:sp>
      <p:pic>
        <p:nvPicPr>
          <p:cNvPr id="163" name="Google Shape;163;p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f246b41ec5_1_0"/>
          <p:cNvSpPr txBox="1">
            <a:spLocks noGrp="1"/>
          </p:cNvSpPr>
          <p:nvPr>
            <p:ph type="title"/>
          </p:nvPr>
        </p:nvSpPr>
        <p:spPr>
          <a:xfrm>
            <a:off x="1440400" y="365125"/>
            <a:ext cx="7074900" cy="1017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4000"/>
              <a:t>2-in-1 SECA Scale (874) for Measuring Weight</a:t>
            </a:r>
            <a:endParaRPr sz="3280"/>
          </a:p>
        </p:txBody>
      </p:sp>
      <p:sp>
        <p:nvSpPr>
          <p:cNvPr id="170" name="Google Shape;170;gf246b41ec5_1_0"/>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latin typeface="Calibri"/>
                <a:ea typeface="Calibri"/>
                <a:cs typeface="Calibri"/>
                <a:sym typeface="Calibri"/>
              </a:rPr>
              <a:t>ANRCB   |   </a:t>
            </a:r>
            <a:fld id="{00000000-1234-1234-1234-123412341234}" type="slidenum">
              <a:rPr lang="en-US" b="1">
                <a:solidFill>
                  <a:schemeClr val="accent6"/>
                </a:solidFill>
                <a:latin typeface="Calibri"/>
                <a:ea typeface="Calibri"/>
                <a:cs typeface="Calibri"/>
                <a:sym typeface="Calibri"/>
              </a:rPr>
              <a:t>8</a:t>
            </a:fld>
            <a:endParaRPr b="1">
              <a:solidFill>
                <a:schemeClr val="accent6"/>
              </a:solidFill>
              <a:latin typeface="Calibri"/>
              <a:ea typeface="Calibri"/>
              <a:cs typeface="Calibri"/>
              <a:sym typeface="Calibri"/>
            </a:endParaRPr>
          </a:p>
        </p:txBody>
      </p:sp>
      <p:pic>
        <p:nvPicPr>
          <p:cNvPr id="171" name="Google Shape;171;gf246b41ec5_1_0"/>
          <p:cNvPicPr preferRelativeResize="0"/>
          <p:nvPr/>
        </p:nvPicPr>
        <p:blipFill>
          <a:blip r:embed="rId3">
            <a:alphaModFix/>
          </a:blip>
          <a:stretch>
            <a:fillRect/>
          </a:stretch>
        </p:blipFill>
        <p:spPr>
          <a:xfrm>
            <a:off x="2133600" y="1887350"/>
            <a:ext cx="4876800" cy="446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fc88e3aca_1_0"/>
          <p:cNvSpPr txBox="1">
            <a:spLocks noGrp="1"/>
          </p:cNvSpPr>
          <p:nvPr>
            <p:ph type="title"/>
          </p:nvPr>
        </p:nvSpPr>
        <p:spPr>
          <a:xfrm>
            <a:off x="960698" y="317688"/>
            <a:ext cx="7554600" cy="10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Georgia"/>
              <a:buNone/>
            </a:pPr>
            <a:r>
              <a:rPr lang="en-US" sz="4000"/>
              <a:t>Before measuring weight</a:t>
            </a:r>
            <a:endParaRPr sz="4000"/>
          </a:p>
        </p:txBody>
      </p:sp>
      <p:sp>
        <p:nvSpPr>
          <p:cNvPr id="177" name="Google Shape;177;gefc88e3aca_1_0"/>
          <p:cNvSpPr txBox="1">
            <a:spLocks noGrp="1"/>
          </p:cNvSpPr>
          <p:nvPr>
            <p:ph type="body" idx="1"/>
          </p:nvPr>
        </p:nvSpPr>
        <p:spPr>
          <a:xfrm>
            <a:off x="686525" y="1670450"/>
            <a:ext cx="5482800" cy="46785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5000"/>
              </a:lnSpc>
              <a:spcBef>
                <a:spcPts val="0"/>
              </a:spcBef>
              <a:spcAft>
                <a:spcPts val="0"/>
              </a:spcAft>
              <a:buNone/>
            </a:pPr>
            <a:r>
              <a:rPr lang="en-US" b="1"/>
              <a:t>Prepare the scale: </a:t>
            </a:r>
            <a:endParaRPr b="1"/>
          </a:p>
          <a:p>
            <a:pPr marL="457200" lvl="0" indent="-342900" algn="l" rtl="0">
              <a:lnSpc>
                <a:spcPct val="115000"/>
              </a:lnSpc>
              <a:spcBef>
                <a:spcPts val="0"/>
              </a:spcBef>
              <a:spcAft>
                <a:spcPts val="0"/>
              </a:spcAft>
              <a:buSzPts val="1800"/>
              <a:buChar char="•"/>
            </a:pPr>
            <a:r>
              <a:rPr lang="en-US"/>
              <a:t>Take the scale out of the bag and put it on the floor.</a:t>
            </a:r>
            <a:endParaRPr/>
          </a:p>
          <a:p>
            <a:pPr marL="0" lvl="0" indent="0" algn="l" rtl="0">
              <a:lnSpc>
                <a:spcPct val="115000"/>
              </a:lnSpc>
              <a:spcBef>
                <a:spcPts val="1200"/>
              </a:spcBef>
              <a:spcAft>
                <a:spcPts val="0"/>
              </a:spcAft>
              <a:buNone/>
            </a:pPr>
            <a:r>
              <a:rPr lang="en-US" b="1"/>
              <a:t>Calibrate the scale: </a:t>
            </a:r>
            <a:endParaRPr b="1"/>
          </a:p>
          <a:p>
            <a:pPr marL="457200" lvl="0" indent="-342900" algn="l" rtl="0">
              <a:lnSpc>
                <a:spcPct val="115000"/>
              </a:lnSpc>
              <a:spcBef>
                <a:spcPts val="1000"/>
              </a:spcBef>
              <a:spcAft>
                <a:spcPts val="0"/>
              </a:spcAft>
              <a:buSzPts val="1800"/>
              <a:buChar char="•"/>
            </a:pPr>
            <a:r>
              <a:rPr lang="en-US"/>
              <a:t>Test to see if the scale shows the same value as the known weight.</a:t>
            </a:r>
            <a:endParaRPr/>
          </a:p>
          <a:p>
            <a:pPr marL="457200" lvl="0" indent="-342900" algn="l" rtl="0">
              <a:lnSpc>
                <a:spcPct val="115000"/>
              </a:lnSpc>
              <a:spcBef>
                <a:spcPts val="0"/>
              </a:spcBef>
              <a:spcAft>
                <a:spcPts val="0"/>
              </a:spcAft>
              <a:buSzPts val="1800"/>
              <a:buChar char="•"/>
            </a:pPr>
            <a:r>
              <a:rPr lang="en-US"/>
              <a:t>Calibrate the scale every time it is moved to a new location.</a:t>
            </a:r>
            <a:endParaRPr/>
          </a:p>
          <a:p>
            <a:pPr marL="457200" lvl="0" indent="-342900" algn="l" rtl="0">
              <a:lnSpc>
                <a:spcPct val="115000"/>
              </a:lnSpc>
              <a:spcBef>
                <a:spcPts val="0"/>
              </a:spcBef>
              <a:spcAft>
                <a:spcPts val="0"/>
              </a:spcAft>
              <a:buSzPts val="1800"/>
              <a:buChar char="•"/>
            </a:pPr>
            <a:r>
              <a:rPr lang="en-US"/>
              <a:t>To ensure accuracy and reliability of the measurements.</a:t>
            </a:r>
            <a:endParaRPr/>
          </a:p>
        </p:txBody>
      </p:sp>
      <p:sp>
        <p:nvSpPr>
          <p:cNvPr id="178" name="Google Shape;178;gefc88e3aca_1_0"/>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9</a:t>
            </a:fld>
            <a:endParaRPr b="1">
              <a:solidFill>
                <a:schemeClr val="accent6"/>
              </a:solidFill>
            </a:endParaRPr>
          </a:p>
        </p:txBody>
      </p:sp>
      <p:pic>
        <p:nvPicPr>
          <p:cNvPr id="179" name="Google Shape;179;gefc88e3aca_1_0"/>
          <p:cNvPicPr preferRelativeResize="0"/>
          <p:nvPr/>
        </p:nvPicPr>
        <p:blipFill rotWithShape="1">
          <a:blip r:embed="rId3">
            <a:alphaModFix/>
          </a:blip>
          <a:srcRect l="12340" r="6365"/>
          <a:stretch/>
        </p:blipFill>
        <p:spPr>
          <a:xfrm>
            <a:off x="0" y="6124240"/>
            <a:ext cx="686523" cy="640639"/>
          </a:xfrm>
          <a:prstGeom prst="rect">
            <a:avLst/>
          </a:prstGeom>
          <a:noFill/>
          <a:ln>
            <a:noFill/>
          </a:ln>
        </p:spPr>
      </p:pic>
      <p:pic>
        <p:nvPicPr>
          <p:cNvPr id="180" name="Google Shape;180;gefc88e3aca_1_0"/>
          <p:cNvPicPr preferRelativeResize="0"/>
          <p:nvPr/>
        </p:nvPicPr>
        <p:blipFill rotWithShape="1">
          <a:blip r:embed="rId4">
            <a:alphaModFix/>
          </a:blip>
          <a:srcRect l="19983" t="19759" r="22508" b="14198"/>
          <a:stretch/>
        </p:blipFill>
        <p:spPr>
          <a:xfrm>
            <a:off x="6414625" y="3197875"/>
            <a:ext cx="2386625" cy="2926375"/>
          </a:xfrm>
          <a:prstGeom prst="rect">
            <a:avLst/>
          </a:prstGeom>
          <a:noFill/>
          <a:ln>
            <a:noFill/>
          </a:ln>
        </p:spPr>
      </p:pic>
    </p:spTree>
  </p:cSld>
  <p:clrMapOvr>
    <a:masterClrMapping/>
  </p:clrMapOvr>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2865</Words>
  <Application>Microsoft Office PowerPoint</Application>
  <PresentationFormat>On-screen Show (4:3)</PresentationFormat>
  <Paragraphs>471</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Calibri</vt:lpstr>
      <vt:lpstr>Georgia</vt:lpstr>
      <vt:lpstr>Roboto</vt:lpstr>
      <vt:lpstr>Times New Roman</vt:lpstr>
      <vt:lpstr>Arial</vt:lpstr>
      <vt:lpstr>CRS_2020_PPT</vt:lpstr>
      <vt:lpstr>Module 3 Anthropometric Measurements: Adults and Children Above 5</vt:lpstr>
      <vt:lpstr>Outline</vt:lpstr>
      <vt:lpstr>Section 1: Introduction</vt:lpstr>
      <vt:lpstr>Target audience for this training</vt:lpstr>
      <vt:lpstr>Common Anthropometric Measurements among adults</vt:lpstr>
      <vt:lpstr>Importance of anthropometric measurements among adults and children above 5 </vt:lpstr>
      <vt:lpstr>Section 2: Anthropometric Measurements and Equipment  </vt:lpstr>
      <vt:lpstr>2-in-1 SECA Scale (874) for Measuring Weight</vt:lpstr>
      <vt:lpstr>Before measuring weight</vt:lpstr>
      <vt:lpstr>Weight Measurement Technique</vt:lpstr>
      <vt:lpstr>Repeat the Weight Measurement</vt:lpstr>
      <vt:lpstr>Stadiometer for Measuring Height</vt:lpstr>
      <vt:lpstr>Before measuring height</vt:lpstr>
      <vt:lpstr>Height Measurement </vt:lpstr>
      <vt:lpstr>Height Measurement </vt:lpstr>
      <vt:lpstr>Repeat the height measurement</vt:lpstr>
      <vt:lpstr>Waist Circumference</vt:lpstr>
      <vt:lpstr>Before measuring waist circumference</vt:lpstr>
      <vt:lpstr>Waist Circumference Technique</vt:lpstr>
      <vt:lpstr>Waist Circumference Technique</vt:lpstr>
      <vt:lpstr>Hip Circumference</vt:lpstr>
      <vt:lpstr>Before measuring hip circumference</vt:lpstr>
      <vt:lpstr>Hip Circumference Technique</vt:lpstr>
      <vt:lpstr>Notes for Hip &amp; Waist Circumference Measurement </vt:lpstr>
      <vt:lpstr>Mid-upper arm circumference</vt:lpstr>
      <vt:lpstr>MUAC measurement </vt:lpstr>
      <vt:lpstr>MUAC measurement</vt:lpstr>
      <vt:lpstr>MUAC measurement</vt:lpstr>
      <vt:lpstr>Triceps Skinfold Thickness</vt:lpstr>
      <vt:lpstr>Triceps Skinfold Thickness</vt:lpstr>
      <vt:lpstr>Section 3: Equipment Maintenance </vt:lpstr>
      <vt:lpstr>Equipment Maintenance</vt:lpstr>
      <vt:lpstr>   Scale calibration</vt:lpstr>
      <vt:lpstr>Scale calibration steps</vt:lpstr>
      <vt:lpstr>Measuring Tape Maintenance</vt:lpstr>
      <vt:lpstr>Section 4: Interpretation of anthropometric measurements</vt:lpstr>
      <vt:lpstr>Common anthropometric indicators used in research setting</vt:lpstr>
      <vt:lpstr>BMI &amp; categories</vt:lpstr>
      <vt:lpstr>PowerPoint Presentation</vt:lpstr>
      <vt:lpstr>Practice: BMI calculations </vt:lpstr>
      <vt:lpstr>   Weight gain during pregnancy by BMI categories</vt:lpstr>
      <vt:lpstr>PowerPoint Presentation</vt:lpstr>
      <vt:lpstr>PowerPoint Presentation</vt:lpstr>
      <vt:lpstr>Waist circumference</vt:lpstr>
      <vt:lpstr>Waist-to-Hip Ratio (WHR)</vt:lpstr>
      <vt:lpstr>Waist-to-Hip Ratio (WHR)</vt:lpstr>
      <vt:lpstr>Association of WHR with Non-communicable disease (NCD)</vt:lpstr>
      <vt:lpstr>MUAC classification for adults </vt:lpstr>
      <vt:lpstr>MUAC classifications for children</vt:lpstr>
      <vt:lpstr>Triceps skinfold thickness </vt:lpstr>
      <vt:lpstr>Section 5: Importance of anthropometric measurements in research context</vt:lpstr>
      <vt:lpstr>Anthropometric indicators and obesity</vt:lpstr>
      <vt:lpstr>Anthropometric indicators and obesity</vt:lpstr>
      <vt:lpstr>Anthropometric indicators and obesity</vt:lpstr>
      <vt:lpstr>CVD associated with Obesity</vt:lpstr>
      <vt:lpstr>Cancers Associated with Obesity</vt:lpstr>
      <vt:lpstr>Increasing rates of obesity worldwide</vt:lpstr>
      <vt:lpstr>Obesity prevalence among adults in Lao PDR </vt:lpstr>
      <vt:lpstr>Section 6: Practice your skills</vt:lpstr>
      <vt:lpstr>Practice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Anthropometric Measurements: Adults and Children Above 5</dc:title>
  <dc:creator>Gooding, Clare</dc:creator>
  <cp:lastModifiedBy>Oula, Ratthiphone</cp:lastModifiedBy>
  <cp:revision>3</cp:revision>
  <dcterms:created xsi:type="dcterms:W3CDTF">2021-07-20T17:19:32Z</dcterms:created>
  <dcterms:modified xsi:type="dcterms:W3CDTF">2022-05-23T03:24:12Z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0x010100FD01B74C3CE79D4984A20C7D5132AACF</vt:lpwstr>
  </property>
</Properties>
</file>