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comments/comment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Df+c/Z352u6BT6LfGk+kKOWKKT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a Chehab"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B36E08-9A20-4CE6-8243-DDAA7FA0F30B}">
  <a:tblStyle styleId="{CFB36E08-9A20-4CE6-8243-DDAA7FA0F3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la, Ratthiphone" userId="495bfc06-53a5-475b-91f5-39d15c1e832f" providerId="ADAL" clId="{957F6893-5A4F-4192-B2B9-C621BACC013D}"/>
    <pc:docChg chg="modSld">
      <pc:chgData name="Oula, Ratthiphone" userId="495bfc06-53a5-475b-91f5-39d15c1e832f" providerId="ADAL" clId="{957F6893-5A4F-4192-B2B9-C621BACC013D}" dt="2022-07-14T03:42:45.245" v="5" actId="20577"/>
      <pc:docMkLst>
        <pc:docMk/>
      </pc:docMkLst>
      <pc:sldChg chg="modSp mod">
        <pc:chgData name="Oula, Ratthiphone" userId="495bfc06-53a5-475b-91f5-39d15c1e832f" providerId="ADAL" clId="{957F6893-5A4F-4192-B2B9-C621BACC013D}" dt="2022-07-14T03:42:45.245" v="5" actId="20577"/>
        <pc:sldMkLst>
          <pc:docMk/>
          <pc:sldMk cId="0" sldId="288"/>
        </pc:sldMkLst>
        <pc:spChg chg="mod">
          <ac:chgData name="Oula, Ratthiphone" userId="495bfc06-53a5-475b-91f5-39d15c1e832f" providerId="ADAL" clId="{957F6893-5A4F-4192-B2B9-C621BACC013D}" dt="2022-07-14T03:42:45.245" v="5" actId="20577"/>
          <ac:spMkLst>
            <pc:docMk/>
            <pc:sldMk cId="0" sldId="288"/>
            <ac:spMk id="382" creationId="{00000000-0000-0000-0000-000000000000}"/>
          </ac:spMkLst>
        </pc:spChg>
      </pc:sldChg>
    </pc:docChg>
  </pc:docChgLst>
  <pc:docChgLst>
    <pc:chgData name="Oula, Ratthiphone" userId="495bfc06-53a5-475b-91f5-39d15c1e832f" providerId="ADAL" clId="{2089D0C1-C2B6-4358-9888-DB3E34A2A073}"/>
    <pc:docChg chg="modSld">
      <pc:chgData name="Oula, Ratthiphone" userId="495bfc06-53a5-475b-91f5-39d15c1e832f" providerId="ADAL" clId="{2089D0C1-C2B6-4358-9888-DB3E34A2A073}" dt="2022-01-25T02:44:20.251" v="0" actId="14100"/>
      <pc:docMkLst>
        <pc:docMk/>
      </pc:docMkLst>
      <pc:sldChg chg="modSp mod">
        <pc:chgData name="Oula, Ratthiphone" userId="495bfc06-53a5-475b-91f5-39d15c1e832f" providerId="ADAL" clId="{2089D0C1-C2B6-4358-9888-DB3E34A2A073}" dt="2022-01-25T02:44:20.251" v="0" actId="14100"/>
        <pc:sldMkLst>
          <pc:docMk/>
          <pc:sldMk cId="0" sldId="260"/>
        </pc:sldMkLst>
        <pc:spChg chg="mod">
          <ac:chgData name="Oula, Ratthiphone" userId="495bfc06-53a5-475b-91f5-39d15c1e832f" providerId="ADAL" clId="{2089D0C1-C2B6-4358-9888-DB3E34A2A073}" dt="2022-01-25T02:44:20.251" v="0" actId="14100"/>
          <ac:spMkLst>
            <pc:docMk/>
            <pc:sldMk cId="0" sldId="260"/>
            <ac:spMk id="14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10-31T17:32:20.149" idx="1">
    <p:pos x="6000" y="0"/>
    <p:text>Dr. R: Suggest to add equations on how ulnar length and height are linked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QaT5YZk"/>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10-31T16:39:03.936" idx="2">
    <p:pos x="396" y="230"/>
    <p:text>Dr. R:
Suggest to add formulas on how lower leg length is associated with individual's height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QaT5YZ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0" algn="l" rtl="0">
              <a:lnSpc>
                <a:spcPct val="90000"/>
              </a:lnSpc>
              <a:spcBef>
                <a:spcPts val="750"/>
              </a:spcBef>
              <a:spcAft>
                <a:spcPts val="0"/>
              </a:spcAft>
              <a:buClr>
                <a:schemeClr val="dk1"/>
              </a:buClr>
              <a:buSzPts val="1100"/>
              <a:buFont typeface="Arial"/>
              <a:buNone/>
            </a:pPr>
            <a:r>
              <a:rPr lang="en-US">
                <a:solidFill>
                  <a:srgbClr val="202124"/>
                </a:solidFill>
                <a:highlight>
                  <a:srgbClr val="FFFFFF"/>
                </a:highlight>
                <a:latin typeface="Calibri"/>
                <a:ea typeface="Calibri"/>
                <a:cs typeface="Calibri"/>
                <a:sym typeface="Calibri"/>
              </a:rPr>
              <a:t>If the arm span is less than height then </a:t>
            </a:r>
            <a:r>
              <a:rPr lang="en-US" b="1">
                <a:solidFill>
                  <a:srgbClr val="202124"/>
                </a:solidFill>
                <a:highlight>
                  <a:srgbClr val="FFFFFF"/>
                </a:highlight>
                <a:latin typeface="Calibri"/>
                <a:ea typeface="Calibri"/>
                <a:cs typeface="Calibri"/>
                <a:sym typeface="Calibri"/>
              </a:rPr>
              <a:t>a chondrodystrophy may be limiting bone growth</a:t>
            </a:r>
            <a:r>
              <a:rPr lang="en-US">
                <a:solidFill>
                  <a:srgbClr val="202124"/>
                </a:solidFill>
                <a:highlight>
                  <a:srgbClr val="FFFFFF"/>
                </a:highlight>
                <a:latin typeface="Calibri"/>
                <a:ea typeface="Calibri"/>
                <a:cs typeface="Calibri"/>
                <a:sym typeface="Calibri"/>
              </a:rPr>
              <a:t>. If the arms plan is longer than height then abnormalities of spinal growth may be a possibility.</a:t>
            </a:r>
            <a:endParaRPr>
              <a:solidFill>
                <a:srgbClr val="202124"/>
              </a:solidFill>
              <a:highlight>
                <a:srgbClr val="FFFFFF"/>
              </a:highlight>
              <a:latin typeface="Calibri"/>
              <a:ea typeface="Calibri"/>
              <a:cs typeface="Calibri"/>
              <a:sym typeface="Calibri"/>
            </a:endParaRPr>
          </a:p>
          <a:p>
            <a:pPr marL="914400" lvl="0" indent="-323850" algn="l" rtl="0">
              <a:lnSpc>
                <a:spcPct val="90000"/>
              </a:lnSpc>
              <a:spcBef>
                <a:spcPts val="750"/>
              </a:spcBef>
              <a:spcAft>
                <a:spcPts val="0"/>
              </a:spcAft>
              <a:buClr>
                <a:srgbClr val="202124"/>
              </a:buClr>
              <a:buSzPts val="1500"/>
              <a:buFont typeface="Times New Roman"/>
              <a:buChar char="-"/>
            </a:pPr>
            <a:r>
              <a:rPr lang="en-US" sz="1500">
                <a:solidFill>
                  <a:srgbClr val="202124"/>
                </a:solidFill>
                <a:highlight>
                  <a:schemeClr val="lt1"/>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In an epidemiological survey, with a large number of </a:t>
            </a:r>
            <a:r>
              <a:rPr lang="en-US" sz="1500">
                <a:solidFill>
                  <a:srgbClr val="202124"/>
                </a:solidFill>
                <a:highlight>
                  <a:schemeClr val="lt1"/>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subjects</a:t>
            </a:r>
            <a:r>
              <a:rPr lang="en-US" sz="1500">
                <a:solidFill>
                  <a:srgbClr val="202124"/>
                </a:solidFill>
                <a:highlight>
                  <a:schemeClr val="lt1"/>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especially valuable to establish methods which can measure both quickly and accurately.</a:t>
            </a:r>
            <a:endParaRPr sz="100"/>
          </a:p>
        </p:txBody>
      </p:sp>
      <p:sp>
        <p:nvSpPr>
          <p:cNvPr id="180" name="Google Shape;18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5de199d25_1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5de199d25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f5de199d25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00"/>
          </a:p>
        </p:txBody>
      </p:sp>
      <p:sp>
        <p:nvSpPr>
          <p:cNvPr id="218" name="Google Shape;218;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b21c0cb9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00"/>
          </a:p>
        </p:txBody>
      </p:sp>
      <p:sp>
        <p:nvSpPr>
          <p:cNvPr id="228" name="Google Shape;228;gfb21c0cb90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f37d1f1b15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f37d1f1b15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p:txBody>
      </p:sp>
      <p:sp>
        <p:nvSpPr>
          <p:cNvPr id="256" name="Google Shape;25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59d353f03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f59d353f0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f59d353f0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f7e2b0952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f7e2b09528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f7e2b09528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002060"/>
                </a:solidFill>
                <a:latin typeface="Times New Roman"/>
                <a:ea typeface="Times New Roman"/>
                <a:cs typeface="Times New Roman"/>
                <a:sym typeface="Times New Roman"/>
              </a:rPr>
              <a:t>On paper, </a:t>
            </a:r>
            <a:r>
              <a:rPr lang="en-US">
                <a:solidFill>
                  <a:srgbClr val="002060"/>
                </a:solidFill>
                <a:latin typeface="Times New Roman"/>
                <a:ea typeface="Times New Roman"/>
                <a:cs typeface="Times New Roman"/>
                <a:sym typeface="Times New Roman"/>
              </a:rPr>
              <a:t>mark 4x - Both ends of ulna and both edges of forearm at maximal width Label the set of markings 1 thru 4</a:t>
            </a:r>
            <a:r>
              <a:rPr lang="en-US"/>
              <a:t> </a:t>
            </a:r>
            <a:r>
              <a:rPr lang="en-US">
                <a:solidFill>
                  <a:srgbClr val="002060"/>
                </a:solidFill>
                <a:latin typeface="Times New Roman"/>
                <a:ea typeface="Times New Roman"/>
                <a:cs typeface="Times New Roman"/>
                <a:sym typeface="Times New Roman"/>
              </a:rPr>
              <a:t>Compute the calculations before child leaves just in case you might need to  repeat measurement. </a:t>
            </a:r>
            <a:endParaRPr/>
          </a:p>
        </p:txBody>
      </p:sp>
      <p:sp>
        <p:nvSpPr>
          <p:cNvPr id="294" name="Google Shape;294;gf7e2b09528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5de199d25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f5de199d25_1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7e2b09528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f7e2b09528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5de199d25_1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5de199d25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f5de199d25_1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5de199d25_1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f5de199d25_1_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f5de199d25_1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f5de199d25_1_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f81a798356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f81a798356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f81a798356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59d353f0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59d353f0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f59d353f0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f5de199d25_1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f5de199d25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f5de199d25_1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f5de199d25_1_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f5de199d25_1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f5de199d25_1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Height can then be used to assess nutritional status as discussed in Module 2. </a:t>
            </a:r>
            <a:endParaRPr/>
          </a:p>
        </p:txBody>
      </p:sp>
      <p:sp>
        <p:nvSpPr>
          <p:cNvPr id="370" name="Google Shape;370;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fb182c9fdd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fb182c9fd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fb182c9fdd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d4f21f5d1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fd4f21f5d1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fd4f21f5d1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81a798356_2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81a798356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f81a798356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5de199d25_1_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f5de199d25_1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f5de199d25_1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fcf2812d9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fcf2812d9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fcf2812d9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f37d1f1b15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f37d1f1b15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f5de199d25_1_1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f5de199d25_1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f5de199d25_1_1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81b34ce19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81b34ce19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f81b34ce19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f81a798356_2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f81a798356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f81a798356_2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f81a798356_2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f81a798356_2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f81a798356_2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b21c0cb9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b21c0cb9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fb21c0cb9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59d353f03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59d353f0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Necessary equipment/ tools for measuring ulnar length and width: </a:t>
            </a:r>
            <a:r>
              <a:rPr lang="en-US">
                <a:latin typeface="Times New Roman"/>
                <a:ea typeface="Times New Roman"/>
                <a:cs typeface="Times New Roman"/>
                <a:sym typeface="Times New Roman"/>
              </a:rPr>
              <a:t>Ulnar length and width</a:t>
            </a:r>
            <a:endParaRPr>
              <a:latin typeface="Times New Roman"/>
              <a:ea typeface="Times New Roman"/>
              <a:cs typeface="Times New Roman"/>
              <a:sym typeface="Times New Roman"/>
            </a:endParaRPr>
          </a:p>
          <a:p>
            <a:pPr marL="2286000" lvl="4" indent="-304800" algn="l" rtl="0">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Calipers</a:t>
            </a:r>
            <a:endParaRPr>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2286000" lvl="4" indent="-304800" algn="l" rtl="0">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Graph/grid</a:t>
            </a:r>
            <a:endParaRPr>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2286000" lvl="4" indent="-304800" algn="l" rtl="0">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Ruler</a:t>
            </a:r>
            <a:endParaRPr>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1371600" lvl="0" indent="-304800" algn="l" rtl="0">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Lower leg</a:t>
            </a:r>
            <a:endParaRPr/>
          </a:p>
        </p:txBody>
      </p:sp>
      <p:sp>
        <p:nvSpPr>
          <p:cNvPr id="150" name="Google Shape;150;gf59d353f0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8c9978f82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8c9978f82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f8c9978f82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8c9978f82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8c9978f8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f8c9978f8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5de199d2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f5de199d2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f5de199d2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gf59c199ff9_2_4"/>
          <p:cNvSpPr txBox="1">
            <a:spLocks noGrp="1"/>
          </p:cNvSpPr>
          <p:nvPr>
            <p:ph type="ctrTitle"/>
          </p:nvPr>
        </p:nvSpPr>
        <p:spPr>
          <a:xfrm>
            <a:off x="1143000" y="435406"/>
            <a:ext cx="6858000" cy="2027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125"/>
              <a:buFont typeface="Georgia"/>
              <a:buNone/>
              <a:defRPr sz="4125" b="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 name="Google Shape;15;gf59c199ff9_2_4"/>
          <p:cNvSpPr txBox="1">
            <a:spLocks noGrp="1"/>
          </p:cNvSpPr>
          <p:nvPr>
            <p:ph type="subTitle" idx="1"/>
          </p:nvPr>
        </p:nvSpPr>
        <p:spPr>
          <a:xfrm>
            <a:off x="1143000" y="2554975"/>
            <a:ext cx="6858000" cy="14049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1500"/>
              <a:buFont typeface="Arial"/>
              <a:buNone/>
              <a:defRPr sz="1500" b="0">
                <a:solidFill>
                  <a:schemeClr val="lt1"/>
                </a:solidFill>
                <a:latin typeface="Calibri"/>
                <a:ea typeface="Calibri"/>
                <a:cs typeface="Calibri"/>
                <a:sym typeface="Calibri"/>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cxnSp>
        <p:nvCxnSpPr>
          <p:cNvPr id="16" name="Google Shape;16;gf59c199ff9_2_4"/>
          <p:cNvCxnSpPr/>
          <p:nvPr/>
        </p:nvCxnSpPr>
        <p:spPr>
          <a:xfrm>
            <a:off x="1143000" y="2471268"/>
            <a:ext cx="6858000" cy="0"/>
          </a:xfrm>
          <a:prstGeom prst="straightConnector1">
            <a:avLst/>
          </a:prstGeom>
          <a:noFill/>
          <a:ln w="9525" cap="flat" cmpd="sng">
            <a:solidFill>
              <a:schemeClr val="lt1"/>
            </a:solidFill>
            <a:prstDash val="solid"/>
            <a:miter lim="800000"/>
            <a:headEnd type="none" w="sm" len="sm"/>
            <a:tailEnd type="none" w="sm" len="sm"/>
          </a:ln>
        </p:spPr>
      </p:cxnSp>
      <p:pic>
        <p:nvPicPr>
          <p:cNvPr id="17" name="Google Shape;17;gf59c199ff9_2_4" descr="Text&#10;&#10;Description automatically generated with medium confidence"/>
          <p:cNvPicPr preferRelativeResize="0"/>
          <p:nvPr/>
        </p:nvPicPr>
        <p:blipFill rotWithShape="1">
          <a:blip r:embed="rId3">
            <a:alphaModFix/>
          </a:blip>
          <a:srcRect/>
          <a:stretch/>
        </p:blipFill>
        <p:spPr>
          <a:xfrm>
            <a:off x="0" y="4836759"/>
            <a:ext cx="9144001" cy="1158132"/>
          </a:xfrm>
          <a:prstGeom prst="rect">
            <a:avLst/>
          </a:prstGeom>
          <a:noFill/>
          <a:ln>
            <a:noFill/>
          </a:ln>
          <a:effectLst>
            <a:outerShdw blurRad="127000" dist="76200" dir="5400000" algn="tl" rotWithShape="0">
              <a:srgbClr val="000000">
                <a:alpha val="40000"/>
              </a:srgbClr>
            </a:outerShdw>
          </a:effectLst>
        </p:spPr>
      </p:pic>
      <p:sp>
        <p:nvSpPr>
          <p:cNvPr id="18" name="Google Shape;18;gf59c199ff9_2_4"/>
          <p:cNvSpPr/>
          <p:nvPr/>
        </p:nvSpPr>
        <p:spPr>
          <a:xfrm rot="5400000">
            <a:off x="-12963" y="5271"/>
            <a:ext cx="1504767" cy="148787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gf59c199ff9_2_4"/>
          <p:cNvSpPr/>
          <p:nvPr/>
        </p:nvSpPr>
        <p:spPr>
          <a:xfrm rot="5400000">
            <a:off x="-12126" y="6577"/>
            <a:ext cx="1277155" cy="1257650"/>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Full 1">
  <p:cSld name="Photo Full 1">
    <p:spTree>
      <p:nvGrpSpPr>
        <p:cNvPr id="1" name="Shape 78"/>
        <p:cNvGrpSpPr/>
        <p:nvPr/>
      </p:nvGrpSpPr>
      <p:grpSpPr>
        <a:xfrm>
          <a:off x="0" y="0"/>
          <a:ext cx="0" cy="0"/>
          <a:chOff x="0" y="0"/>
          <a:chExt cx="0" cy="0"/>
        </a:xfrm>
      </p:grpSpPr>
      <p:sp>
        <p:nvSpPr>
          <p:cNvPr id="79" name="Google Shape;79;gf59c199ff9_2_69"/>
          <p:cNvSpPr>
            <a:spLocks noGrp="1"/>
          </p:cNvSpPr>
          <p:nvPr>
            <p:ph type="pic" idx="2"/>
          </p:nvPr>
        </p:nvSpPr>
        <p:spPr>
          <a:xfrm>
            <a:off x="0" y="0"/>
            <a:ext cx="9144000" cy="6858000"/>
          </a:xfrm>
          <a:prstGeom prst="rect">
            <a:avLst/>
          </a:prstGeom>
          <a:noFill/>
          <a:ln>
            <a:noFill/>
          </a:ln>
        </p:spPr>
      </p:sp>
      <p:sp>
        <p:nvSpPr>
          <p:cNvPr id="80" name="Google Shape;80;gf59c199ff9_2_69"/>
          <p:cNvSpPr txBox="1">
            <a:spLocks noGrp="1"/>
          </p:cNvSpPr>
          <p:nvPr>
            <p:ph type="body" idx="1"/>
          </p:nvPr>
        </p:nvSpPr>
        <p:spPr>
          <a:xfrm>
            <a:off x="120770" y="6119609"/>
            <a:ext cx="4063200" cy="179400"/>
          </a:xfrm>
          <a:prstGeom prst="rect">
            <a:avLst/>
          </a:prstGeom>
          <a:noFill/>
          <a:ln>
            <a:noFill/>
          </a:ln>
        </p:spPr>
        <p:txBody>
          <a:bodyPr spcFirstLastPara="1" wrap="square" lIns="0" tIns="0" rIns="0" bIns="0" anchor="b" anchorCtr="0">
            <a:normAutofit/>
          </a:bodyPr>
          <a:lstStyle>
            <a:lvl1pPr marL="457200" lvl="0" indent="-228600" algn="l" rtl="0">
              <a:lnSpc>
                <a:spcPct val="90000"/>
              </a:lnSpc>
              <a:spcBef>
                <a:spcPts val="750"/>
              </a:spcBef>
              <a:spcAft>
                <a:spcPts val="0"/>
              </a:spcAft>
              <a:buClr>
                <a:schemeClr val="dk1"/>
              </a:buClr>
              <a:buSzPts val="825"/>
              <a:buFont typeface="Arial"/>
              <a:buNone/>
              <a:defRPr sz="825"/>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1" name="Google Shape;81;gf59c199ff9_2_69"/>
          <p:cNvSpPr txBox="1">
            <a:spLocks noGrp="1"/>
          </p:cNvSpPr>
          <p:nvPr>
            <p:ph type="body" idx="3"/>
          </p:nvPr>
        </p:nvSpPr>
        <p:spPr>
          <a:xfrm>
            <a:off x="0" y="5108832"/>
            <a:ext cx="4191000" cy="914400"/>
          </a:xfrm>
          <a:prstGeom prst="rect">
            <a:avLst/>
          </a:prstGeom>
          <a:solidFill>
            <a:schemeClr val="lt1"/>
          </a:solidFill>
          <a:ln>
            <a:noFill/>
          </a:ln>
        </p:spPr>
        <p:txBody>
          <a:bodyPr spcFirstLastPara="1" wrap="square" lIns="365750" tIns="45700" rIns="91425" bIns="0" anchor="ctr" anchorCtr="0">
            <a:normAutofit/>
          </a:bodyPr>
          <a:lstStyle>
            <a:lvl1pPr marL="457200" lvl="0" indent="-228600" algn="l" rtl="0">
              <a:lnSpc>
                <a:spcPct val="90000"/>
              </a:lnSpc>
              <a:spcBef>
                <a:spcPts val="750"/>
              </a:spcBef>
              <a:spcAft>
                <a:spcPts val="0"/>
              </a:spcAft>
              <a:buClr>
                <a:schemeClr val="dk2"/>
              </a:buClr>
              <a:buSzPts val="2700"/>
              <a:buNone/>
              <a:defRPr sz="2700" b="0">
                <a:solidFill>
                  <a:schemeClr val="dk2"/>
                </a:solidFill>
                <a:latin typeface="Georgia"/>
                <a:ea typeface="Georgia"/>
                <a:cs typeface="Georgia"/>
                <a:sym typeface="Georgia"/>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grpSp>
        <p:nvGrpSpPr>
          <p:cNvPr id="82" name="Google Shape;82;gf59c199ff9_2_69"/>
          <p:cNvGrpSpPr/>
          <p:nvPr/>
        </p:nvGrpSpPr>
        <p:grpSpPr>
          <a:xfrm>
            <a:off x="-3931" y="-3176"/>
            <a:ext cx="1487299" cy="1506579"/>
            <a:chOff x="-4013" y="-3176"/>
            <a:chExt cx="1647794" cy="1669154"/>
          </a:xfrm>
        </p:grpSpPr>
        <p:sp>
          <p:nvSpPr>
            <p:cNvPr id="83" name="Google Shape;83;gf59c199ff9_2_69"/>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gf59c199ff9_2_69"/>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85"/>
        <p:cNvGrpSpPr/>
        <p:nvPr/>
      </p:nvGrpSpPr>
      <p:grpSpPr>
        <a:xfrm>
          <a:off x="0" y="0"/>
          <a:ext cx="0" cy="0"/>
          <a:chOff x="0" y="0"/>
          <a:chExt cx="0" cy="0"/>
        </a:xfrm>
      </p:grpSpPr>
      <p:sp>
        <p:nvSpPr>
          <p:cNvPr id="86" name="Google Shape;86;gf59c199ff9_2_76"/>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gf59c199ff9_2_76"/>
          <p:cNvSpPr txBox="1">
            <a:spLocks noGrp="1"/>
          </p:cNvSpPr>
          <p:nvPr>
            <p:ph type="body" idx="1"/>
          </p:nvPr>
        </p:nvSpPr>
        <p:spPr>
          <a:xfrm>
            <a:off x="628650" y="1488557"/>
            <a:ext cx="7886700" cy="46566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SzPts val="2100"/>
              <a:buChar char="•"/>
              <a:defRPr/>
            </a:lvl1pPr>
            <a:lvl2pPr marL="914400" lvl="1" indent="-342900" algn="l" rtl="0">
              <a:lnSpc>
                <a:spcPct val="90000"/>
              </a:lnSpc>
              <a:spcBef>
                <a:spcPts val="375"/>
              </a:spcBef>
              <a:spcAft>
                <a:spcPts val="0"/>
              </a:spcAft>
              <a:buSzPts val="1800"/>
              <a:buChar char="•"/>
              <a:defRPr/>
            </a:lvl2pPr>
            <a:lvl3pPr marL="1371600" lvl="2" indent="-323850" algn="l" rtl="0">
              <a:lnSpc>
                <a:spcPct val="90000"/>
              </a:lnSpc>
              <a:spcBef>
                <a:spcPts val="375"/>
              </a:spcBef>
              <a:spcAft>
                <a:spcPts val="0"/>
              </a:spcAft>
              <a:buSzPts val="1500"/>
              <a:buChar char="•"/>
              <a:defRPr/>
            </a:lvl3pPr>
            <a:lvl4pPr marL="1828800" lvl="3" indent="-314325" algn="l" rtl="0">
              <a:lnSpc>
                <a:spcPct val="90000"/>
              </a:lnSpc>
              <a:spcBef>
                <a:spcPts val="375"/>
              </a:spcBef>
              <a:spcAft>
                <a:spcPts val="0"/>
              </a:spcAft>
              <a:buSzPts val="1350"/>
              <a:buChar char="•"/>
              <a:defRPr/>
            </a:lvl4pPr>
            <a:lvl5pPr marL="2286000" lvl="4" indent="-314325" algn="l" rtl="0">
              <a:lnSpc>
                <a:spcPct val="90000"/>
              </a:lnSpc>
              <a:spcBef>
                <a:spcPts val="375"/>
              </a:spcBef>
              <a:spcAft>
                <a:spcPts val="0"/>
              </a:spcAft>
              <a:buSzPts val="1350"/>
              <a:buChar char="•"/>
              <a:defRPr/>
            </a:lvl5pPr>
            <a:lvl6pPr marL="2743200" lvl="5" indent="-314325" algn="l" rtl="0">
              <a:lnSpc>
                <a:spcPct val="90000"/>
              </a:lnSpc>
              <a:spcBef>
                <a:spcPts val="375"/>
              </a:spcBef>
              <a:spcAft>
                <a:spcPts val="0"/>
              </a:spcAft>
              <a:buSzPts val="1350"/>
              <a:buChar char="•"/>
              <a:defRPr/>
            </a:lvl6pPr>
            <a:lvl7pPr marL="3200400" lvl="6" indent="-314325" algn="l" rtl="0">
              <a:lnSpc>
                <a:spcPct val="90000"/>
              </a:lnSpc>
              <a:spcBef>
                <a:spcPts val="375"/>
              </a:spcBef>
              <a:spcAft>
                <a:spcPts val="0"/>
              </a:spcAft>
              <a:buSzPts val="1350"/>
              <a:buChar char="•"/>
              <a:defRPr/>
            </a:lvl7pPr>
            <a:lvl8pPr marL="3657600" lvl="7" indent="-314325" algn="l" rtl="0">
              <a:lnSpc>
                <a:spcPct val="90000"/>
              </a:lnSpc>
              <a:spcBef>
                <a:spcPts val="375"/>
              </a:spcBef>
              <a:spcAft>
                <a:spcPts val="0"/>
              </a:spcAft>
              <a:buSzPts val="1350"/>
              <a:buChar char="•"/>
              <a:defRPr/>
            </a:lvl8pPr>
            <a:lvl9pPr marL="4114800" lvl="8" indent="-314325" algn="l" rtl="0">
              <a:lnSpc>
                <a:spcPct val="90000"/>
              </a:lnSpc>
              <a:spcBef>
                <a:spcPts val="375"/>
              </a:spcBef>
              <a:spcAft>
                <a:spcPts val="0"/>
              </a:spcAft>
              <a:buSzPts val="1350"/>
              <a:buChar char="•"/>
              <a:defRPr/>
            </a:lvl9pPr>
          </a:lstStyle>
          <a:p>
            <a:endParaRPr/>
          </a:p>
        </p:txBody>
      </p:sp>
      <p:sp>
        <p:nvSpPr>
          <p:cNvPr id="88" name="Google Shape;88;gf59c199ff9_2_7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gf59c199ff9_2_7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gf59c199ff9_2_76"/>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91"/>
        <p:cNvGrpSpPr/>
        <p:nvPr/>
      </p:nvGrpSpPr>
      <p:grpSpPr>
        <a:xfrm>
          <a:off x="0" y="0"/>
          <a:ext cx="0" cy="0"/>
          <a:chOff x="0" y="0"/>
          <a:chExt cx="0" cy="0"/>
        </a:xfrm>
      </p:grpSpPr>
      <p:sp>
        <p:nvSpPr>
          <p:cNvPr id="92" name="Google Shape;92;gf59c199ff9_2_82"/>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f59c199ff9_2_82"/>
          <p:cNvSpPr txBox="1">
            <a:spLocks noGrp="1"/>
          </p:cNvSpPr>
          <p:nvPr>
            <p:ph type="body" idx="1"/>
          </p:nvPr>
        </p:nvSpPr>
        <p:spPr>
          <a:xfrm>
            <a:off x="1219200" y="2895600"/>
            <a:ext cx="3314700" cy="30480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SzPts val="2100"/>
              <a:buChar char="•"/>
              <a:defRPr/>
            </a:lvl1pPr>
            <a:lvl2pPr marL="914400" lvl="1" indent="-342900" algn="l" rtl="0">
              <a:lnSpc>
                <a:spcPct val="90000"/>
              </a:lnSpc>
              <a:spcBef>
                <a:spcPts val="375"/>
              </a:spcBef>
              <a:spcAft>
                <a:spcPts val="0"/>
              </a:spcAft>
              <a:buSzPts val="1800"/>
              <a:buChar char="•"/>
              <a:defRPr/>
            </a:lvl2pPr>
            <a:lvl3pPr marL="1371600" lvl="2" indent="-323850" algn="l" rtl="0">
              <a:lnSpc>
                <a:spcPct val="90000"/>
              </a:lnSpc>
              <a:spcBef>
                <a:spcPts val="375"/>
              </a:spcBef>
              <a:spcAft>
                <a:spcPts val="0"/>
              </a:spcAft>
              <a:buSzPts val="1500"/>
              <a:buChar char="•"/>
              <a:defRPr/>
            </a:lvl3pPr>
            <a:lvl4pPr marL="1828800" lvl="3" indent="-314325" algn="l" rtl="0">
              <a:lnSpc>
                <a:spcPct val="90000"/>
              </a:lnSpc>
              <a:spcBef>
                <a:spcPts val="375"/>
              </a:spcBef>
              <a:spcAft>
                <a:spcPts val="0"/>
              </a:spcAft>
              <a:buSzPts val="1350"/>
              <a:buChar char="•"/>
              <a:defRPr/>
            </a:lvl4pPr>
            <a:lvl5pPr marL="2286000" lvl="4" indent="-314325" algn="l" rtl="0">
              <a:lnSpc>
                <a:spcPct val="90000"/>
              </a:lnSpc>
              <a:spcBef>
                <a:spcPts val="375"/>
              </a:spcBef>
              <a:spcAft>
                <a:spcPts val="0"/>
              </a:spcAft>
              <a:buSzPts val="1350"/>
              <a:buChar char="•"/>
              <a:defRPr/>
            </a:lvl5pPr>
            <a:lvl6pPr marL="2743200" lvl="5" indent="-314325" algn="l" rtl="0">
              <a:lnSpc>
                <a:spcPct val="90000"/>
              </a:lnSpc>
              <a:spcBef>
                <a:spcPts val="375"/>
              </a:spcBef>
              <a:spcAft>
                <a:spcPts val="0"/>
              </a:spcAft>
              <a:buSzPts val="1350"/>
              <a:buChar char="•"/>
              <a:defRPr/>
            </a:lvl6pPr>
            <a:lvl7pPr marL="3200400" lvl="6" indent="-314325" algn="l" rtl="0">
              <a:lnSpc>
                <a:spcPct val="90000"/>
              </a:lnSpc>
              <a:spcBef>
                <a:spcPts val="375"/>
              </a:spcBef>
              <a:spcAft>
                <a:spcPts val="0"/>
              </a:spcAft>
              <a:buSzPts val="1350"/>
              <a:buChar char="•"/>
              <a:defRPr/>
            </a:lvl7pPr>
            <a:lvl8pPr marL="3657600" lvl="7" indent="-314325" algn="l" rtl="0">
              <a:lnSpc>
                <a:spcPct val="90000"/>
              </a:lnSpc>
              <a:spcBef>
                <a:spcPts val="375"/>
              </a:spcBef>
              <a:spcAft>
                <a:spcPts val="0"/>
              </a:spcAft>
              <a:buSzPts val="1350"/>
              <a:buChar char="•"/>
              <a:defRPr/>
            </a:lvl8pPr>
            <a:lvl9pPr marL="4114800" lvl="8" indent="-314325" algn="l" rtl="0">
              <a:lnSpc>
                <a:spcPct val="90000"/>
              </a:lnSpc>
              <a:spcBef>
                <a:spcPts val="375"/>
              </a:spcBef>
              <a:spcAft>
                <a:spcPts val="0"/>
              </a:spcAft>
              <a:buSzPts val="1350"/>
              <a:buChar char="•"/>
              <a:defRPr/>
            </a:lvl9pPr>
          </a:lstStyle>
          <a:p>
            <a:endParaRPr/>
          </a:p>
        </p:txBody>
      </p:sp>
      <p:sp>
        <p:nvSpPr>
          <p:cNvPr id="94" name="Google Shape;94;gf59c199ff9_2_82"/>
          <p:cNvSpPr txBox="1">
            <a:spLocks noGrp="1"/>
          </p:cNvSpPr>
          <p:nvPr>
            <p:ph type="body" idx="2"/>
          </p:nvPr>
        </p:nvSpPr>
        <p:spPr>
          <a:xfrm>
            <a:off x="4686300" y="2895600"/>
            <a:ext cx="3314700" cy="30480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SzPts val="2100"/>
              <a:buChar char="•"/>
              <a:defRPr/>
            </a:lvl1pPr>
            <a:lvl2pPr marL="914400" lvl="1" indent="-342900" algn="l" rtl="0">
              <a:lnSpc>
                <a:spcPct val="90000"/>
              </a:lnSpc>
              <a:spcBef>
                <a:spcPts val="375"/>
              </a:spcBef>
              <a:spcAft>
                <a:spcPts val="0"/>
              </a:spcAft>
              <a:buSzPts val="1800"/>
              <a:buChar char="•"/>
              <a:defRPr/>
            </a:lvl2pPr>
            <a:lvl3pPr marL="1371600" lvl="2" indent="-323850" algn="l" rtl="0">
              <a:lnSpc>
                <a:spcPct val="90000"/>
              </a:lnSpc>
              <a:spcBef>
                <a:spcPts val="375"/>
              </a:spcBef>
              <a:spcAft>
                <a:spcPts val="0"/>
              </a:spcAft>
              <a:buSzPts val="1500"/>
              <a:buChar char="•"/>
              <a:defRPr/>
            </a:lvl3pPr>
            <a:lvl4pPr marL="1828800" lvl="3" indent="-314325" algn="l" rtl="0">
              <a:lnSpc>
                <a:spcPct val="90000"/>
              </a:lnSpc>
              <a:spcBef>
                <a:spcPts val="375"/>
              </a:spcBef>
              <a:spcAft>
                <a:spcPts val="0"/>
              </a:spcAft>
              <a:buSzPts val="1350"/>
              <a:buChar char="•"/>
              <a:defRPr/>
            </a:lvl4pPr>
            <a:lvl5pPr marL="2286000" lvl="4" indent="-314325" algn="l" rtl="0">
              <a:lnSpc>
                <a:spcPct val="90000"/>
              </a:lnSpc>
              <a:spcBef>
                <a:spcPts val="375"/>
              </a:spcBef>
              <a:spcAft>
                <a:spcPts val="0"/>
              </a:spcAft>
              <a:buSzPts val="1350"/>
              <a:buChar char="•"/>
              <a:defRPr/>
            </a:lvl5pPr>
            <a:lvl6pPr marL="2743200" lvl="5" indent="-314325" algn="l" rtl="0">
              <a:lnSpc>
                <a:spcPct val="90000"/>
              </a:lnSpc>
              <a:spcBef>
                <a:spcPts val="375"/>
              </a:spcBef>
              <a:spcAft>
                <a:spcPts val="0"/>
              </a:spcAft>
              <a:buSzPts val="1350"/>
              <a:buChar char="•"/>
              <a:defRPr/>
            </a:lvl6pPr>
            <a:lvl7pPr marL="3200400" lvl="6" indent="-314325" algn="l" rtl="0">
              <a:lnSpc>
                <a:spcPct val="90000"/>
              </a:lnSpc>
              <a:spcBef>
                <a:spcPts val="375"/>
              </a:spcBef>
              <a:spcAft>
                <a:spcPts val="0"/>
              </a:spcAft>
              <a:buSzPts val="1350"/>
              <a:buChar char="•"/>
              <a:defRPr/>
            </a:lvl7pPr>
            <a:lvl8pPr marL="3657600" lvl="7" indent="-314325" algn="l" rtl="0">
              <a:lnSpc>
                <a:spcPct val="90000"/>
              </a:lnSpc>
              <a:spcBef>
                <a:spcPts val="375"/>
              </a:spcBef>
              <a:spcAft>
                <a:spcPts val="0"/>
              </a:spcAft>
              <a:buSzPts val="1350"/>
              <a:buChar char="•"/>
              <a:defRPr/>
            </a:lvl8pPr>
            <a:lvl9pPr marL="4114800" lvl="8" indent="-314325" algn="l" rtl="0">
              <a:lnSpc>
                <a:spcPct val="90000"/>
              </a:lnSpc>
              <a:spcBef>
                <a:spcPts val="375"/>
              </a:spcBef>
              <a:spcAft>
                <a:spcPts val="0"/>
              </a:spcAft>
              <a:buSzPts val="1350"/>
              <a:buChar char="•"/>
              <a:defRPr/>
            </a:lvl9pPr>
          </a:lstStyle>
          <a:p>
            <a:endParaRPr/>
          </a:p>
        </p:txBody>
      </p:sp>
      <p:sp>
        <p:nvSpPr>
          <p:cNvPr id="95" name="Google Shape;95;gf59c199ff9_2_8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gf59c199ff9_2_8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gf59c199ff9_2_82"/>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98"/>
        <p:cNvGrpSpPr/>
        <p:nvPr/>
      </p:nvGrpSpPr>
      <p:grpSpPr>
        <a:xfrm>
          <a:off x="0" y="0"/>
          <a:ext cx="0" cy="0"/>
          <a:chOff x="0" y="0"/>
          <a:chExt cx="0" cy="0"/>
        </a:xfrm>
      </p:grpSpPr>
      <p:sp>
        <p:nvSpPr>
          <p:cNvPr id="99" name="Google Shape;99;gf59c199ff9_2_8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gf59c199ff9_2_8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gf59c199ff9_2_89"/>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02"/>
        <p:cNvGrpSpPr/>
        <p:nvPr/>
      </p:nvGrpSpPr>
      <p:grpSpPr>
        <a:xfrm>
          <a:off x="0" y="0"/>
          <a:ext cx="0" cy="0"/>
          <a:chOff x="0" y="0"/>
          <a:chExt cx="0" cy="0"/>
        </a:xfrm>
      </p:grpSpPr>
      <p:sp>
        <p:nvSpPr>
          <p:cNvPr id="103" name="Google Shape;103;gf59c199ff9_2_93"/>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f59c199ff9_2_9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gf59c199ff9_2_9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gf59c199ff9_2_93"/>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gf59c199ff9_2_11"/>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 name="Google Shape;22;gf59c199ff9_2_11"/>
          <p:cNvSpPr txBox="1">
            <a:spLocks noGrp="1"/>
          </p:cNvSpPr>
          <p:nvPr>
            <p:ph type="body" idx="1"/>
          </p:nvPr>
        </p:nvSpPr>
        <p:spPr>
          <a:xfrm>
            <a:off x="628650" y="1487967"/>
            <a:ext cx="7886700" cy="4678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3" name="Google Shape;23;gf59c199ff9_2_11"/>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chemeClr val="dk2"/>
                </a:solidFill>
                <a:latin typeface="Calibri"/>
                <a:ea typeface="Calibri"/>
                <a:cs typeface="Calibri"/>
                <a:sym typeface="Calibri"/>
              </a:defRPr>
            </a:lvl1pPr>
            <a:lvl2pPr marL="0" lvl="1" indent="0" algn="r" rtl="0">
              <a:spcBef>
                <a:spcPts val="0"/>
              </a:spcBef>
              <a:buNone/>
              <a:defRPr sz="1000" b="0" i="0" u="none" strike="noStrike" cap="none">
                <a:solidFill>
                  <a:schemeClr val="dk2"/>
                </a:solidFill>
                <a:latin typeface="Calibri"/>
                <a:ea typeface="Calibri"/>
                <a:cs typeface="Calibri"/>
                <a:sym typeface="Calibri"/>
              </a:defRPr>
            </a:lvl2pPr>
            <a:lvl3pPr marL="0" lvl="2" indent="0" algn="r" rtl="0">
              <a:spcBef>
                <a:spcPts val="0"/>
              </a:spcBef>
              <a:buNone/>
              <a:defRPr sz="1000" b="0" i="0" u="none" strike="noStrike" cap="none">
                <a:solidFill>
                  <a:schemeClr val="dk2"/>
                </a:solidFill>
                <a:latin typeface="Calibri"/>
                <a:ea typeface="Calibri"/>
                <a:cs typeface="Calibri"/>
                <a:sym typeface="Calibri"/>
              </a:defRPr>
            </a:lvl3pPr>
            <a:lvl4pPr marL="0" lvl="3" indent="0" algn="r" rtl="0">
              <a:spcBef>
                <a:spcPts val="0"/>
              </a:spcBef>
              <a:buNone/>
              <a:defRPr sz="1000" b="0" i="0" u="none" strike="noStrike" cap="none">
                <a:solidFill>
                  <a:schemeClr val="dk2"/>
                </a:solidFill>
                <a:latin typeface="Calibri"/>
                <a:ea typeface="Calibri"/>
                <a:cs typeface="Calibri"/>
                <a:sym typeface="Calibri"/>
              </a:defRPr>
            </a:lvl4pPr>
            <a:lvl5pPr marL="0" lvl="4" indent="0" algn="r" rtl="0">
              <a:spcBef>
                <a:spcPts val="0"/>
              </a:spcBef>
              <a:buNone/>
              <a:defRPr sz="1000" b="0" i="0" u="none" strike="noStrike" cap="none">
                <a:solidFill>
                  <a:schemeClr val="dk2"/>
                </a:solidFill>
                <a:latin typeface="Calibri"/>
                <a:ea typeface="Calibri"/>
                <a:cs typeface="Calibri"/>
                <a:sym typeface="Calibri"/>
              </a:defRPr>
            </a:lvl5pPr>
            <a:lvl6pPr marL="0" lvl="5" indent="0" algn="r" rtl="0">
              <a:spcBef>
                <a:spcPts val="0"/>
              </a:spcBef>
              <a:buNone/>
              <a:defRPr sz="1000" b="0" i="0" u="none" strike="noStrike" cap="none">
                <a:solidFill>
                  <a:schemeClr val="dk2"/>
                </a:solidFill>
                <a:latin typeface="Calibri"/>
                <a:ea typeface="Calibri"/>
                <a:cs typeface="Calibri"/>
                <a:sym typeface="Calibri"/>
              </a:defRPr>
            </a:lvl6pPr>
            <a:lvl7pPr marL="0" lvl="6" indent="0" algn="r" rtl="0">
              <a:spcBef>
                <a:spcPts val="0"/>
              </a:spcBef>
              <a:buNone/>
              <a:defRPr sz="1000" b="0" i="0" u="none" strike="noStrike" cap="none">
                <a:solidFill>
                  <a:schemeClr val="dk2"/>
                </a:solidFill>
                <a:latin typeface="Calibri"/>
                <a:ea typeface="Calibri"/>
                <a:cs typeface="Calibri"/>
                <a:sym typeface="Calibri"/>
              </a:defRPr>
            </a:lvl7pPr>
            <a:lvl8pPr marL="0" lvl="7" indent="0" algn="r" rtl="0">
              <a:spcBef>
                <a:spcPts val="0"/>
              </a:spcBef>
              <a:buNone/>
              <a:defRPr sz="1000" b="0" i="0" u="none" strike="noStrike" cap="none">
                <a:solidFill>
                  <a:schemeClr val="dk2"/>
                </a:solidFill>
                <a:latin typeface="Calibri"/>
                <a:ea typeface="Calibri"/>
                <a:cs typeface="Calibri"/>
                <a:sym typeface="Calibri"/>
              </a:defRPr>
            </a:lvl8pPr>
            <a:lvl9pPr marL="0" lvl="8" indent="0" algn="r" rtl="0">
              <a:spcBef>
                <a:spcPts val="0"/>
              </a:spcBef>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24" name="Google Shape;24;gf59c199ff9_2_11"/>
          <p:cNvCxnSpPr/>
          <p:nvPr/>
        </p:nvCxnSpPr>
        <p:spPr>
          <a:xfrm>
            <a:off x="628650" y="1382233"/>
            <a:ext cx="7886700" cy="0"/>
          </a:xfrm>
          <a:prstGeom prst="straightConnector1">
            <a:avLst/>
          </a:prstGeom>
          <a:noFill/>
          <a:ln w="9525" cap="flat" cmpd="sng">
            <a:solidFill>
              <a:schemeClr val="accent6"/>
            </a:solidFill>
            <a:prstDash val="solid"/>
            <a:miter lim="800000"/>
            <a:headEnd type="none" w="sm" len="sm"/>
            <a:tailEnd type="none" w="sm" len="sm"/>
          </a:ln>
        </p:spPr>
      </p:cxnSp>
      <p:grpSp>
        <p:nvGrpSpPr>
          <p:cNvPr id="25" name="Google Shape;25;gf59c199ff9_2_11"/>
          <p:cNvGrpSpPr/>
          <p:nvPr/>
        </p:nvGrpSpPr>
        <p:grpSpPr>
          <a:xfrm>
            <a:off x="-3931" y="-3176"/>
            <a:ext cx="1487299" cy="1506579"/>
            <a:chOff x="-4013" y="-3176"/>
            <a:chExt cx="1647794" cy="1669154"/>
          </a:xfrm>
        </p:grpSpPr>
        <p:sp>
          <p:nvSpPr>
            <p:cNvPr id="26" name="Google Shape;26;gf59c199ff9_2_11"/>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gf59c199ff9_2_11"/>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Final Slide">
  <p:cSld name="Final Slide">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f59c199ff9_2_19"/>
          <p:cNvSpPr txBox="1">
            <a:spLocks noGrp="1"/>
          </p:cNvSpPr>
          <p:nvPr>
            <p:ph type="ctrTitle"/>
          </p:nvPr>
        </p:nvSpPr>
        <p:spPr>
          <a:xfrm>
            <a:off x="1143000" y="1175356"/>
            <a:ext cx="6858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4125"/>
              <a:buFont typeface="Georgia"/>
              <a:buNone/>
              <a:defRPr sz="4125" b="0" i="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0" name="Google Shape;30;gf59c199ff9_2_19"/>
          <p:cNvCxnSpPr/>
          <p:nvPr/>
        </p:nvCxnSpPr>
        <p:spPr>
          <a:xfrm>
            <a:off x="1143000" y="3562956"/>
            <a:ext cx="6858000" cy="0"/>
          </a:xfrm>
          <a:prstGeom prst="straightConnector1">
            <a:avLst/>
          </a:prstGeom>
          <a:noFill/>
          <a:ln w="9525" cap="flat" cmpd="sng">
            <a:solidFill>
              <a:schemeClr val="lt1"/>
            </a:solidFill>
            <a:prstDash val="solid"/>
            <a:miter lim="800000"/>
            <a:headEnd type="none" w="sm" len="sm"/>
            <a:tailEnd type="none" w="sm" len="sm"/>
          </a:ln>
        </p:spPr>
      </p:cxnSp>
      <p:pic>
        <p:nvPicPr>
          <p:cNvPr id="31" name="Google Shape;31;gf59c199ff9_2_19" descr="Text&#10;&#10;Description automatically generated with medium confidence"/>
          <p:cNvPicPr preferRelativeResize="0"/>
          <p:nvPr/>
        </p:nvPicPr>
        <p:blipFill rotWithShape="1">
          <a:blip r:embed="rId3">
            <a:alphaModFix/>
          </a:blip>
          <a:srcRect/>
          <a:stretch/>
        </p:blipFill>
        <p:spPr>
          <a:xfrm>
            <a:off x="0" y="4836759"/>
            <a:ext cx="9144001" cy="1158132"/>
          </a:xfrm>
          <a:prstGeom prst="rect">
            <a:avLst/>
          </a:prstGeom>
          <a:noFill/>
          <a:ln>
            <a:noFill/>
          </a:ln>
          <a:effectLst>
            <a:outerShdw blurRad="127000" dist="76200" dir="5400000" algn="tl" rotWithShape="0">
              <a:srgbClr val="000000">
                <a:alpha val="40000"/>
              </a:srgbClr>
            </a:outerShdw>
          </a:effectLst>
        </p:spPr>
      </p:pic>
      <p:sp>
        <p:nvSpPr>
          <p:cNvPr id="32" name="Google Shape;32;gf59c199ff9_2_19"/>
          <p:cNvSpPr/>
          <p:nvPr/>
        </p:nvSpPr>
        <p:spPr>
          <a:xfrm rot="5400000">
            <a:off x="-12963" y="5271"/>
            <a:ext cx="1504767" cy="148787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gf59c199ff9_2_19"/>
          <p:cNvSpPr/>
          <p:nvPr/>
        </p:nvSpPr>
        <p:spPr>
          <a:xfrm rot="5400000">
            <a:off x="-12126" y="6577"/>
            <a:ext cx="1277155" cy="1257650"/>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f59c199ff9_2_25"/>
          <p:cNvSpPr txBox="1">
            <a:spLocks noGrp="1"/>
          </p:cNvSpPr>
          <p:nvPr>
            <p:ph type="title"/>
          </p:nvPr>
        </p:nvSpPr>
        <p:spPr>
          <a:xfrm>
            <a:off x="3928681" y="767882"/>
            <a:ext cx="39333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000"/>
              <a:buFont typeface="Georgia"/>
              <a:buNone/>
              <a:defRPr sz="3000" b="0" i="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gf59c199ff9_2_25"/>
          <p:cNvSpPr txBox="1">
            <a:spLocks noGrp="1"/>
          </p:cNvSpPr>
          <p:nvPr>
            <p:ph type="body" idx="1"/>
          </p:nvPr>
        </p:nvSpPr>
        <p:spPr>
          <a:xfrm>
            <a:off x="3928681" y="3647607"/>
            <a:ext cx="39333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lt1"/>
              </a:buClr>
              <a:buSzPts val="2100"/>
              <a:buNone/>
              <a:defRPr sz="2100">
                <a:solidFill>
                  <a:schemeClr val="lt1"/>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cxnSp>
        <p:nvCxnSpPr>
          <p:cNvPr id="37" name="Google Shape;37;gf59c199ff9_2_25"/>
          <p:cNvCxnSpPr/>
          <p:nvPr/>
        </p:nvCxnSpPr>
        <p:spPr>
          <a:xfrm>
            <a:off x="3928681" y="3628283"/>
            <a:ext cx="5215200" cy="0"/>
          </a:xfrm>
          <a:prstGeom prst="straightConnector1">
            <a:avLst/>
          </a:prstGeom>
          <a:noFill/>
          <a:ln w="9525" cap="flat" cmpd="sng">
            <a:solidFill>
              <a:schemeClr val="lt1"/>
            </a:solidFill>
            <a:prstDash val="solid"/>
            <a:miter lim="800000"/>
            <a:headEnd type="none" w="sm" len="sm"/>
            <a:tailEnd type="none" w="sm" len="sm"/>
          </a:ln>
        </p:spPr>
      </p:cxnSp>
      <p:sp>
        <p:nvSpPr>
          <p:cNvPr id="38" name="Google Shape;38;gf59c199ff9_2_25"/>
          <p:cNvSpPr/>
          <p:nvPr/>
        </p:nvSpPr>
        <p:spPr>
          <a:xfrm rot="5400000">
            <a:off x="-12963" y="5271"/>
            <a:ext cx="1504767" cy="148787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gf59c199ff9_2_25"/>
          <p:cNvSpPr/>
          <p:nvPr/>
        </p:nvSpPr>
        <p:spPr>
          <a:xfrm rot="5400000">
            <a:off x="-12126" y="6577"/>
            <a:ext cx="1277155" cy="1257650"/>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gf59c199ff9_2_31"/>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gf59c199ff9_2_31"/>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dk2"/>
                </a:solidFill>
                <a:latin typeface="Calibri"/>
                <a:ea typeface="Calibri"/>
                <a:cs typeface="Calibri"/>
                <a:sym typeface="Calibri"/>
              </a:defRPr>
            </a:lvl1pPr>
            <a:lvl2pPr marL="0" lvl="1" indent="0" algn="r" rtl="0">
              <a:spcBef>
                <a:spcPts val="0"/>
              </a:spcBef>
              <a:buNone/>
              <a:defRPr sz="1000">
                <a:solidFill>
                  <a:schemeClr val="dk2"/>
                </a:solidFill>
                <a:latin typeface="Calibri"/>
                <a:ea typeface="Calibri"/>
                <a:cs typeface="Calibri"/>
                <a:sym typeface="Calibri"/>
              </a:defRPr>
            </a:lvl2pPr>
            <a:lvl3pPr marL="0" lvl="2" indent="0" algn="r" rtl="0">
              <a:spcBef>
                <a:spcPts val="0"/>
              </a:spcBef>
              <a:buNone/>
              <a:defRPr sz="1000">
                <a:solidFill>
                  <a:schemeClr val="dk2"/>
                </a:solidFill>
                <a:latin typeface="Calibri"/>
                <a:ea typeface="Calibri"/>
                <a:cs typeface="Calibri"/>
                <a:sym typeface="Calibri"/>
              </a:defRPr>
            </a:lvl3pPr>
            <a:lvl4pPr marL="0" lvl="3" indent="0" algn="r" rtl="0">
              <a:spcBef>
                <a:spcPts val="0"/>
              </a:spcBef>
              <a:buNone/>
              <a:defRPr sz="1000">
                <a:solidFill>
                  <a:schemeClr val="dk2"/>
                </a:solidFill>
                <a:latin typeface="Calibri"/>
                <a:ea typeface="Calibri"/>
                <a:cs typeface="Calibri"/>
                <a:sym typeface="Calibri"/>
              </a:defRPr>
            </a:lvl4pPr>
            <a:lvl5pPr marL="0" lvl="4" indent="0" algn="r" rtl="0">
              <a:spcBef>
                <a:spcPts val="0"/>
              </a:spcBef>
              <a:buNone/>
              <a:defRPr sz="1000">
                <a:solidFill>
                  <a:schemeClr val="dk2"/>
                </a:solidFill>
                <a:latin typeface="Calibri"/>
                <a:ea typeface="Calibri"/>
                <a:cs typeface="Calibri"/>
                <a:sym typeface="Calibri"/>
              </a:defRPr>
            </a:lvl5pPr>
            <a:lvl6pPr marL="0" lvl="5" indent="0" algn="r" rtl="0">
              <a:spcBef>
                <a:spcPts val="0"/>
              </a:spcBef>
              <a:buNone/>
              <a:defRPr sz="1000">
                <a:solidFill>
                  <a:schemeClr val="dk2"/>
                </a:solidFill>
                <a:latin typeface="Calibri"/>
                <a:ea typeface="Calibri"/>
                <a:cs typeface="Calibri"/>
                <a:sym typeface="Calibri"/>
              </a:defRPr>
            </a:lvl6pPr>
            <a:lvl7pPr marL="0" lvl="6" indent="0" algn="r" rtl="0">
              <a:spcBef>
                <a:spcPts val="0"/>
              </a:spcBef>
              <a:buNone/>
              <a:defRPr sz="1000">
                <a:solidFill>
                  <a:schemeClr val="dk2"/>
                </a:solidFill>
                <a:latin typeface="Calibri"/>
                <a:ea typeface="Calibri"/>
                <a:cs typeface="Calibri"/>
                <a:sym typeface="Calibri"/>
              </a:defRPr>
            </a:lvl7pPr>
            <a:lvl8pPr marL="0" lvl="7" indent="0" algn="r" rtl="0">
              <a:spcBef>
                <a:spcPts val="0"/>
              </a:spcBef>
              <a:buNone/>
              <a:defRPr sz="1000">
                <a:solidFill>
                  <a:schemeClr val="dk2"/>
                </a:solidFill>
                <a:latin typeface="Calibri"/>
                <a:ea typeface="Calibri"/>
                <a:cs typeface="Calibri"/>
                <a:sym typeface="Calibri"/>
              </a:defRPr>
            </a:lvl8pPr>
            <a:lvl9pPr marL="0" lvl="8" indent="0" algn="r" rtl="0">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43" name="Google Shape;43;gf59c199ff9_2_31"/>
          <p:cNvCxnSpPr/>
          <p:nvPr/>
        </p:nvCxnSpPr>
        <p:spPr>
          <a:xfrm>
            <a:off x="628650" y="1382233"/>
            <a:ext cx="7886700" cy="0"/>
          </a:xfrm>
          <a:prstGeom prst="straightConnector1">
            <a:avLst/>
          </a:prstGeom>
          <a:noFill/>
          <a:ln w="9525" cap="flat" cmpd="sng">
            <a:solidFill>
              <a:schemeClr val="accent6"/>
            </a:solidFill>
            <a:prstDash val="solid"/>
            <a:miter lim="800000"/>
            <a:headEnd type="none" w="sm" len="sm"/>
            <a:tailEnd type="none" w="sm" len="sm"/>
          </a:ln>
        </p:spPr>
      </p:cxnSp>
      <p:grpSp>
        <p:nvGrpSpPr>
          <p:cNvPr id="44" name="Google Shape;44;gf59c199ff9_2_31"/>
          <p:cNvGrpSpPr/>
          <p:nvPr/>
        </p:nvGrpSpPr>
        <p:grpSpPr>
          <a:xfrm>
            <a:off x="-3931" y="-3176"/>
            <a:ext cx="1487299" cy="1506579"/>
            <a:chOff x="-4013" y="-3176"/>
            <a:chExt cx="1647794" cy="1669154"/>
          </a:xfrm>
        </p:grpSpPr>
        <p:sp>
          <p:nvSpPr>
            <p:cNvPr id="45" name="Google Shape;45;gf59c199ff9_2_31"/>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gf59c199ff9_2_31"/>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7"/>
        <p:cNvGrpSpPr/>
        <p:nvPr/>
      </p:nvGrpSpPr>
      <p:grpSpPr>
        <a:xfrm>
          <a:off x="0" y="0"/>
          <a:ext cx="0" cy="0"/>
          <a:chOff x="0" y="0"/>
          <a:chExt cx="0" cy="0"/>
        </a:xfrm>
      </p:grpSpPr>
      <p:sp>
        <p:nvSpPr>
          <p:cNvPr id="48" name="Google Shape;48;gf59c199ff9_2_38"/>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dk2"/>
                </a:solidFill>
                <a:latin typeface="Calibri"/>
                <a:ea typeface="Calibri"/>
                <a:cs typeface="Calibri"/>
                <a:sym typeface="Calibri"/>
              </a:defRPr>
            </a:lvl1pPr>
            <a:lvl2pPr marL="0" lvl="1" indent="0" algn="r" rtl="0">
              <a:spcBef>
                <a:spcPts val="0"/>
              </a:spcBef>
              <a:buNone/>
              <a:defRPr sz="1000">
                <a:solidFill>
                  <a:schemeClr val="dk2"/>
                </a:solidFill>
                <a:latin typeface="Calibri"/>
                <a:ea typeface="Calibri"/>
                <a:cs typeface="Calibri"/>
                <a:sym typeface="Calibri"/>
              </a:defRPr>
            </a:lvl2pPr>
            <a:lvl3pPr marL="0" lvl="2" indent="0" algn="r" rtl="0">
              <a:spcBef>
                <a:spcPts val="0"/>
              </a:spcBef>
              <a:buNone/>
              <a:defRPr sz="1000">
                <a:solidFill>
                  <a:schemeClr val="dk2"/>
                </a:solidFill>
                <a:latin typeface="Calibri"/>
                <a:ea typeface="Calibri"/>
                <a:cs typeface="Calibri"/>
                <a:sym typeface="Calibri"/>
              </a:defRPr>
            </a:lvl3pPr>
            <a:lvl4pPr marL="0" lvl="3" indent="0" algn="r" rtl="0">
              <a:spcBef>
                <a:spcPts val="0"/>
              </a:spcBef>
              <a:buNone/>
              <a:defRPr sz="1000">
                <a:solidFill>
                  <a:schemeClr val="dk2"/>
                </a:solidFill>
                <a:latin typeface="Calibri"/>
                <a:ea typeface="Calibri"/>
                <a:cs typeface="Calibri"/>
                <a:sym typeface="Calibri"/>
              </a:defRPr>
            </a:lvl4pPr>
            <a:lvl5pPr marL="0" lvl="4" indent="0" algn="r" rtl="0">
              <a:spcBef>
                <a:spcPts val="0"/>
              </a:spcBef>
              <a:buNone/>
              <a:defRPr sz="1000">
                <a:solidFill>
                  <a:schemeClr val="dk2"/>
                </a:solidFill>
                <a:latin typeface="Calibri"/>
                <a:ea typeface="Calibri"/>
                <a:cs typeface="Calibri"/>
                <a:sym typeface="Calibri"/>
              </a:defRPr>
            </a:lvl5pPr>
            <a:lvl6pPr marL="0" lvl="5" indent="0" algn="r" rtl="0">
              <a:spcBef>
                <a:spcPts val="0"/>
              </a:spcBef>
              <a:buNone/>
              <a:defRPr sz="1000">
                <a:solidFill>
                  <a:schemeClr val="dk2"/>
                </a:solidFill>
                <a:latin typeface="Calibri"/>
                <a:ea typeface="Calibri"/>
                <a:cs typeface="Calibri"/>
                <a:sym typeface="Calibri"/>
              </a:defRPr>
            </a:lvl6pPr>
            <a:lvl7pPr marL="0" lvl="6" indent="0" algn="r" rtl="0">
              <a:spcBef>
                <a:spcPts val="0"/>
              </a:spcBef>
              <a:buNone/>
              <a:defRPr sz="1000">
                <a:solidFill>
                  <a:schemeClr val="dk2"/>
                </a:solidFill>
                <a:latin typeface="Calibri"/>
                <a:ea typeface="Calibri"/>
                <a:cs typeface="Calibri"/>
                <a:sym typeface="Calibri"/>
              </a:defRPr>
            </a:lvl7pPr>
            <a:lvl8pPr marL="0" lvl="7" indent="0" algn="r" rtl="0">
              <a:spcBef>
                <a:spcPts val="0"/>
              </a:spcBef>
              <a:buNone/>
              <a:defRPr sz="1000">
                <a:solidFill>
                  <a:schemeClr val="dk2"/>
                </a:solidFill>
                <a:latin typeface="Calibri"/>
                <a:ea typeface="Calibri"/>
                <a:cs typeface="Calibri"/>
                <a:sym typeface="Calibri"/>
              </a:defRPr>
            </a:lvl8pPr>
            <a:lvl9pPr marL="0" lvl="8" indent="0" algn="r" rtl="0">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grpSp>
        <p:nvGrpSpPr>
          <p:cNvPr id="49" name="Google Shape;49;gf59c199ff9_2_38"/>
          <p:cNvGrpSpPr/>
          <p:nvPr/>
        </p:nvGrpSpPr>
        <p:grpSpPr>
          <a:xfrm>
            <a:off x="-3931" y="-3176"/>
            <a:ext cx="1487299" cy="1506579"/>
            <a:chOff x="-4013" y="-3176"/>
            <a:chExt cx="1647794" cy="1669154"/>
          </a:xfrm>
        </p:grpSpPr>
        <p:sp>
          <p:nvSpPr>
            <p:cNvPr id="50" name="Google Shape;50;gf59c199ff9_2_38"/>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gf59c199ff9_2_38"/>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section Header">
  <p:cSld name="Subsection Header">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f59c199ff9_2_43"/>
          <p:cNvSpPr txBox="1">
            <a:spLocks noGrp="1"/>
          </p:cNvSpPr>
          <p:nvPr>
            <p:ph type="title"/>
          </p:nvPr>
        </p:nvSpPr>
        <p:spPr>
          <a:xfrm>
            <a:off x="628650" y="2094614"/>
            <a:ext cx="7886700" cy="15735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3200"/>
              <a:buFont typeface="Georgia"/>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gf59c199ff9_2_43"/>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lt1"/>
                </a:solidFill>
                <a:latin typeface="Calibri"/>
                <a:ea typeface="Calibri"/>
                <a:cs typeface="Calibri"/>
                <a:sym typeface="Calibri"/>
              </a:defRPr>
            </a:lvl1pPr>
            <a:lvl2pPr marL="0" lvl="1" indent="0" algn="r" rtl="0">
              <a:spcBef>
                <a:spcPts val="0"/>
              </a:spcBef>
              <a:buNone/>
              <a:defRPr sz="1000">
                <a:solidFill>
                  <a:schemeClr val="lt1"/>
                </a:solidFill>
                <a:latin typeface="Calibri"/>
                <a:ea typeface="Calibri"/>
                <a:cs typeface="Calibri"/>
                <a:sym typeface="Calibri"/>
              </a:defRPr>
            </a:lvl2pPr>
            <a:lvl3pPr marL="0" lvl="2" indent="0" algn="r" rtl="0">
              <a:spcBef>
                <a:spcPts val="0"/>
              </a:spcBef>
              <a:buNone/>
              <a:defRPr sz="1000">
                <a:solidFill>
                  <a:schemeClr val="lt1"/>
                </a:solidFill>
                <a:latin typeface="Calibri"/>
                <a:ea typeface="Calibri"/>
                <a:cs typeface="Calibri"/>
                <a:sym typeface="Calibri"/>
              </a:defRPr>
            </a:lvl3pPr>
            <a:lvl4pPr marL="0" lvl="3" indent="0" algn="r" rtl="0">
              <a:spcBef>
                <a:spcPts val="0"/>
              </a:spcBef>
              <a:buNone/>
              <a:defRPr sz="1000">
                <a:solidFill>
                  <a:schemeClr val="lt1"/>
                </a:solidFill>
                <a:latin typeface="Calibri"/>
                <a:ea typeface="Calibri"/>
                <a:cs typeface="Calibri"/>
                <a:sym typeface="Calibri"/>
              </a:defRPr>
            </a:lvl4pPr>
            <a:lvl5pPr marL="0" lvl="4" indent="0" algn="r" rtl="0">
              <a:spcBef>
                <a:spcPts val="0"/>
              </a:spcBef>
              <a:buNone/>
              <a:defRPr sz="1000">
                <a:solidFill>
                  <a:schemeClr val="lt1"/>
                </a:solidFill>
                <a:latin typeface="Calibri"/>
                <a:ea typeface="Calibri"/>
                <a:cs typeface="Calibri"/>
                <a:sym typeface="Calibri"/>
              </a:defRPr>
            </a:lvl5pPr>
            <a:lvl6pPr marL="0" lvl="5" indent="0" algn="r" rtl="0">
              <a:spcBef>
                <a:spcPts val="0"/>
              </a:spcBef>
              <a:buNone/>
              <a:defRPr sz="1000">
                <a:solidFill>
                  <a:schemeClr val="lt1"/>
                </a:solidFill>
                <a:latin typeface="Calibri"/>
                <a:ea typeface="Calibri"/>
                <a:cs typeface="Calibri"/>
                <a:sym typeface="Calibri"/>
              </a:defRPr>
            </a:lvl6pPr>
            <a:lvl7pPr marL="0" lvl="6" indent="0" algn="r" rtl="0">
              <a:spcBef>
                <a:spcPts val="0"/>
              </a:spcBef>
              <a:buNone/>
              <a:defRPr sz="1000">
                <a:solidFill>
                  <a:schemeClr val="lt1"/>
                </a:solidFill>
                <a:latin typeface="Calibri"/>
                <a:ea typeface="Calibri"/>
                <a:cs typeface="Calibri"/>
                <a:sym typeface="Calibri"/>
              </a:defRPr>
            </a:lvl7pPr>
            <a:lvl8pPr marL="0" lvl="7" indent="0" algn="r" rtl="0">
              <a:spcBef>
                <a:spcPts val="0"/>
              </a:spcBef>
              <a:buNone/>
              <a:defRPr sz="1000">
                <a:solidFill>
                  <a:schemeClr val="lt1"/>
                </a:solidFill>
                <a:latin typeface="Calibri"/>
                <a:ea typeface="Calibri"/>
                <a:cs typeface="Calibri"/>
                <a:sym typeface="Calibri"/>
              </a:defRPr>
            </a:lvl8pPr>
            <a:lvl9pPr marL="0" lvl="8" indent="0" algn="r" rtl="0">
              <a:spcBef>
                <a:spcPts val="0"/>
              </a:spcBef>
              <a:buNone/>
              <a:defRPr sz="1000">
                <a:solidFill>
                  <a:schemeClr val="lt1"/>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t>‹#›</a:t>
            </a:fld>
            <a:endParaRPr b="1"/>
          </a:p>
        </p:txBody>
      </p:sp>
      <p:cxnSp>
        <p:nvCxnSpPr>
          <p:cNvPr id="55" name="Google Shape;55;gf59c199ff9_2_43"/>
          <p:cNvCxnSpPr/>
          <p:nvPr/>
        </p:nvCxnSpPr>
        <p:spPr>
          <a:xfrm>
            <a:off x="628650" y="3678866"/>
            <a:ext cx="7886700" cy="0"/>
          </a:xfrm>
          <a:prstGeom prst="straightConnector1">
            <a:avLst/>
          </a:prstGeom>
          <a:noFill/>
          <a:ln w="9525" cap="flat" cmpd="sng">
            <a:solidFill>
              <a:schemeClr val="lt1"/>
            </a:solidFill>
            <a:prstDash val="solid"/>
            <a:miter lim="800000"/>
            <a:headEnd type="none" w="sm" len="sm"/>
            <a:tailEnd type="none" w="sm" len="sm"/>
          </a:ln>
        </p:spPr>
      </p:cxnSp>
      <p:sp>
        <p:nvSpPr>
          <p:cNvPr id="56" name="Google Shape;56;gf59c199ff9_2_43"/>
          <p:cNvSpPr/>
          <p:nvPr/>
        </p:nvSpPr>
        <p:spPr>
          <a:xfrm rot="5400000">
            <a:off x="-12963" y="5271"/>
            <a:ext cx="1504767" cy="148787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gf59c199ff9_2_43"/>
          <p:cNvSpPr/>
          <p:nvPr/>
        </p:nvSpPr>
        <p:spPr>
          <a:xfrm rot="5400000">
            <a:off x="-12126" y="6577"/>
            <a:ext cx="1277155" cy="1257650"/>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
        <p:cNvGrpSpPr/>
        <p:nvPr/>
      </p:nvGrpSpPr>
      <p:grpSpPr>
        <a:xfrm>
          <a:off x="0" y="0"/>
          <a:ext cx="0" cy="0"/>
          <a:chOff x="0" y="0"/>
          <a:chExt cx="0" cy="0"/>
        </a:xfrm>
      </p:grpSpPr>
      <p:sp>
        <p:nvSpPr>
          <p:cNvPr id="59" name="Google Shape;59;gf59c199ff9_2_49"/>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gf59c199ff9_2_49"/>
          <p:cNvSpPr txBox="1">
            <a:spLocks noGrp="1"/>
          </p:cNvSpPr>
          <p:nvPr>
            <p:ph type="body" idx="1"/>
          </p:nvPr>
        </p:nvSpPr>
        <p:spPr>
          <a:xfrm>
            <a:off x="628650" y="1490804"/>
            <a:ext cx="3805200" cy="470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1" name="Google Shape;61;gf59c199ff9_2_49"/>
          <p:cNvSpPr txBox="1">
            <a:spLocks noGrp="1"/>
          </p:cNvSpPr>
          <p:nvPr>
            <p:ph type="body" idx="2"/>
          </p:nvPr>
        </p:nvSpPr>
        <p:spPr>
          <a:xfrm>
            <a:off x="4710113" y="1501437"/>
            <a:ext cx="3805200" cy="470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2" name="Google Shape;62;gf59c199ff9_2_49"/>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dk2"/>
                </a:solidFill>
                <a:latin typeface="Calibri"/>
                <a:ea typeface="Calibri"/>
                <a:cs typeface="Calibri"/>
                <a:sym typeface="Calibri"/>
              </a:defRPr>
            </a:lvl1pPr>
            <a:lvl2pPr marL="0" lvl="1" indent="0" algn="r" rtl="0">
              <a:spcBef>
                <a:spcPts val="0"/>
              </a:spcBef>
              <a:buNone/>
              <a:defRPr sz="1000">
                <a:solidFill>
                  <a:schemeClr val="dk2"/>
                </a:solidFill>
                <a:latin typeface="Calibri"/>
                <a:ea typeface="Calibri"/>
                <a:cs typeface="Calibri"/>
                <a:sym typeface="Calibri"/>
              </a:defRPr>
            </a:lvl2pPr>
            <a:lvl3pPr marL="0" lvl="2" indent="0" algn="r" rtl="0">
              <a:spcBef>
                <a:spcPts val="0"/>
              </a:spcBef>
              <a:buNone/>
              <a:defRPr sz="1000">
                <a:solidFill>
                  <a:schemeClr val="dk2"/>
                </a:solidFill>
                <a:latin typeface="Calibri"/>
                <a:ea typeface="Calibri"/>
                <a:cs typeface="Calibri"/>
                <a:sym typeface="Calibri"/>
              </a:defRPr>
            </a:lvl3pPr>
            <a:lvl4pPr marL="0" lvl="3" indent="0" algn="r" rtl="0">
              <a:spcBef>
                <a:spcPts val="0"/>
              </a:spcBef>
              <a:buNone/>
              <a:defRPr sz="1000">
                <a:solidFill>
                  <a:schemeClr val="dk2"/>
                </a:solidFill>
                <a:latin typeface="Calibri"/>
                <a:ea typeface="Calibri"/>
                <a:cs typeface="Calibri"/>
                <a:sym typeface="Calibri"/>
              </a:defRPr>
            </a:lvl4pPr>
            <a:lvl5pPr marL="0" lvl="4" indent="0" algn="r" rtl="0">
              <a:spcBef>
                <a:spcPts val="0"/>
              </a:spcBef>
              <a:buNone/>
              <a:defRPr sz="1000">
                <a:solidFill>
                  <a:schemeClr val="dk2"/>
                </a:solidFill>
                <a:latin typeface="Calibri"/>
                <a:ea typeface="Calibri"/>
                <a:cs typeface="Calibri"/>
                <a:sym typeface="Calibri"/>
              </a:defRPr>
            </a:lvl5pPr>
            <a:lvl6pPr marL="0" lvl="5" indent="0" algn="r" rtl="0">
              <a:spcBef>
                <a:spcPts val="0"/>
              </a:spcBef>
              <a:buNone/>
              <a:defRPr sz="1000">
                <a:solidFill>
                  <a:schemeClr val="dk2"/>
                </a:solidFill>
                <a:latin typeface="Calibri"/>
                <a:ea typeface="Calibri"/>
                <a:cs typeface="Calibri"/>
                <a:sym typeface="Calibri"/>
              </a:defRPr>
            </a:lvl6pPr>
            <a:lvl7pPr marL="0" lvl="6" indent="0" algn="r" rtl="0">
              <a:spcBef>
                <a:spcPts val="0"/>
              </a:spcBef>
              <a:buNone/>
              <a:defRPr sz="1000">
                <a:solidFill>
                  <a:schemeClr val="dk2"/>
                </a:solidFill>
                <a:latin typeface="Calibri"/>
                <a:ea typeface="Calibri"/>
                <a:cs typeface="Calibri"/>
                <a:sym typeface="Calibri"/>
              </a:defRPr>
            </a:lvl7pPr>
            <a:lvl8pPr marL="0" lvl="7" indent="0" algn="r" rtl="0">
              <a:spcBef>
                <a:spcPts val="0"/>
              </a:spcBef>
              <a:buNone/>
              <a:defRPr sz="1000">
                <a:solidFill>
                  <a:schemeClr val="dk2"/>
                </a:solidFill>
                <a:latin typeface="Calibri"/>
                <a:ea typeface="Calibri"/>
                <a:cs typeface="Calibri"/>
                <a:sym typeface="Calibri"/>
              </a:defRPr>
            </a:lvl8pPr>
            <a:lvl9pPr marL="0" lvl="8" indent="0" algn="r" rtl="0">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63" name="Google Shape;63;gf59c199ff9_2_49"/>
          <p:cNvCxnSpPr/>
          <p:nvPr/>
        </p:nvCxnSpPr>
        <p:spPr>
          <a:xfrm>
            <a:off x="628650" y="1382233"/>
            <a:ext cx="7886700" cy="0"/>
          </a:xfrm>
          <a:prstGeom prst="straightConnector1">
            <a:avLst/>
          </a:prstGeom>
          <a:noFill/>
          <a:ln w="9525" cap="flat" cmpd="sng">
            <a:solidFill>
              <a:schemeClr val="accent6"/>
            </a:solidFill>
            <a:prstDash val="solid"/>
            <a:miter lim="800000"/>
            <a:headEnd type="none" w="sm" len="sm"/>
            <a:tailEnd type="none" w="sm" len="sm"/>
          </a:ln>
        </p:spPr>
      </p:cxnSp>
      <p:grpSp>
        <p:nvGrpSpPr>
          <p:cNvPr id="64" name="Google Shape;64;gf59c199ff9_2_49"/>
          <p:cNvGrpSpPr/>
          <p:nvPr/>
        </p:nvGrpSpPr>
        <p:grpSpPr>
          <a:xfrm>
            <a:off x="-3931" y="-3176"/>
            <a:ext cx="1487299" cy="1506579"/>
            <a:chOff x="-4013" y="-3176"/>
            <a:chExt cx="1647794" cy="1669154"/>
          </a:xfrm>
        </p:grpSpPr>
        <p:sp>
          <p:nvSpPr>
            <p:cNvPr id="65" name="Google Shape;65;gf59c199ff9_2_49"/>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gf59c199ff9_2_49"/>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gf59c199ff9_2_58"/>
          <p:cNvSpPr txBox="1">
            <a:spLocks noGrp="1"/>
          </p:cNvSpPr>
          <p:nvPr>
            <p:ph type="body" idx="1"/>
          </p:nvPr>
        </p:nvSpPr>
        <p:spPr>
          <a:xfrm>
            <a:off x="629842" y="1490156"/>
            <a:ext cx="3868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69" name="Google Shape;69;gf59c199ff9_2_58"/>
          <p:cNvSpPr txBox="1">
            <a:spLocks noGrp="1"/>
          </p:cNvSpPr>
          <p:nvPr>
            <p:ph type="body" idx="2"/>
          </p:nvPr>
        </p:nvSpPr>
        <p:spPr>
          <a:xfrm>
            <a:off x="629842" y="2324702"/>
            <a:ext cx="3868200" cy="3891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0" name="Google Shape;70;gf59c199ff9_2_58"/>
          <p:cNvSpPr txBox="1">
            <a:spLocks noGrp="1"/>
          </p:cNvSpPr>
          <p:nvPr>
            <p:ph type="body" idx="3"/>
          </p:nvPr>
        </p:nvSpPr>
        <p:spPr>
          <a:xfrm>
            <a:off x="4629150" y="1490156"/>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71" name="Google Shape;71;gf59c199ff9_2_58"/>
          <p:cNvSpPr txBox="1">
            <a:spLocks noGrp="1"/>
          </p:cNvSpPr>
          <p:nvPr>
            <p:ph type="body" idx="4"/>
          </p:nvPr>
        </p:nvSpPr>
        <p:spPr>
          <a:xfrm>
            <a:off x="4629150" y="2335334"/>
            <a:ext cx="3887400" cy="3891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2" name="Google Shape;72;gf59c199ff9_2_58"/>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gf59c199ff9_2_58"/>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a:solidFill>
                  <a:schemeClr val="dk2"/>
                </a:solidFill>
                <a:latin typeface="Calibri"/>
                <a:ea typeface="Calibri"/>
                <a:cs typeface="Calibri"/>
                <a:sym typeface="Calibri"/>
              </a:defRPr>
            </a:lvl1pPr>
            <a:lvl2pPr marL="0" lvl="1" indent="0" algn="r" rtl="0">
              <a:spcBef>
                <a:spcPts val="0"/>
              </a:spcBef>
              <a:buNone/>
              <a:defRPr sz="1000">
                <a:solidFill>
                  <a:schemeClr val="dk2"/>
                </a:solidFill>
                <a:latin typeface="Calibri"/>
                <a:ea typeface="Calibri"/>
                <a:cs typeface="Calibri"/>
                <a:sym typeface="Calibri"/>
              </a:defRPr>
            </a:lvl2pPr>
            <a:lvl3pPr marL="0" lvl="2" indent="0" algn="r" rtl="0">
              <a:spcBef>
                <a:spcPts val="0"/>
              </a:spcBef>
              <a:buNone/>
              <a:defRPr sz="1000">
                <a:solidFill>
                  <a:schemeClr val="dk2"/>
                </a:solidFill>
                <a:latin typeface="Calibri"/>
                <a:ea typeface="Calibri"/>
                <a:cs typeface="Calibri"/>
                <a:sym typeface="Calibri"/>
              </a:defRPr>
            </a:lvl3pPr>
            <a:lvl4pPr marL="0" lvl="3" indent="0" algn="r" rtl="0">
              <a:spcBef>
                <a:spcPts val="0"/>
              </a:spcBef>
              <a:buNone/>
              <a:defRPr sz="1000">
                <a:solidFill>
                  <a:schemeClr val="dk2"/>
                </a:solidFill>
                <a:latin typeface="Calibri"/>
                <a:ea typeface="Calibri"/>
                <a:cs typeface="Calibri"/>
                <a:sym typeface="Calibri"/>
              </a:defRPr>
            </a:lvl4pPr>
            <a:lvl5pPr marL="0" lvl="4" indent="0" algn="r" rtl="0">
              <a:spcBef>
                <a:spcPts val="0"/>
              </a:spcBef>
              <a:buNone/>
              <a:defRPr sz="1000">
                <a:solidFill>
                  <a:schemeClr val="dk2"/>
                </a:solidFill>
                <a:latin typeface="Calibri"/>
                <a:ea typeface="Calibri"/>
                <a:cs typeface="Calibri"/>
                <a:sym typeface="Calibri"/>
              </a:defRPr>
            </a:lvl5pPr>
            <a:lvl6pPr marL="0" lvl="5" indent="0" algn="r" rtl="0">
              <a:spcBef>
                <a:spcPts val="0"/>
              </a:spcBef>
              <a:buNone/>
              <a:defRPr sz="1000">
                <a:solidFill>
                  <a:schemeClr val="dk2"/>
                </a:solidFill>
                <a:latin typeface="Calibri"/>
                <a:ea typeface="Calibri"/>
                <a:cs typeface="Calibri"/>
                <a:sym typeface="Calibri"/>
              </a:defRPr>
            </a:lvl6pPr>
            <a:lvl7pPr marL="0" lvl="6" indent="0" algn="r" rtl="0">
              <a:spcBef>
                <a:spcPts val="0"/>
              </a:spcBef>
              <a:buNone/>
              <a:defRPr sz="1000">
                <a:solidFill>
                  <a:schemeClr val="dk2"/>
                </a:solidFill>
                <a:latin typeface="Calibri"/>
                <a:ea typeface="Calibri"/>
                <a:cs typeface="Calibri"/>
                <a:sym typeface="Calibri"/>
              </a:defRPr>
            </a:lvl7pPr>
            <a:lvl8pPr marL="0" lvl="7" indent="0" algn="r" rtl="0">
              <a:spcBef>
                <a:spcPts val="0"/>
              </a:spcBef>
              <a:buNone/>
              <a:defRPr sz="1000">
                <a:solidFill>
                  <a:schemeClr val="dk2"/>
                </a:solidFill>
                <a:latin typeface="Calibri"/>
                <a:ea typeface="Calibri"/>
                <a:cs typeface="Calibri"/>
                <a:sym typeface="Calibri"/>
              </a:defRPr>
            </a:lvl8pPr>
            <a:lvl9pPr marL="0" lvl="8" indent="0" algn="r" rtl="0">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74" name="Google Shape;74;gf59c199ff9_2_58"/>
          <p:cNvCxnSpPr/>
          <p:nvPr/>
        </p:nvCxnSpPr>
        <p:spPr>
          <a:xfrm>
            <a:off x="628650" y="1382233"/>
            <a:ext cx="7886700" cy="0"/>
          </a:xfrm>
          <a:prstGeom prst="straightConnector1">
            <a:avLst/>
          </a:prstGeom>
          <a:noFill/>
          <a:ln w="9525" cap="flat" cmpd="sng">
            <a:solidFill>
              <a:schemeClr val="accent6"/>
            </a:solidFill>
            <a:prstDash val="solid"/>
            <a:miter lim="800000"/>
            <a:headEnd type="none" w="sm" len="sm"/>
            <a:tailEnd type="none" w="sm" len="sm"/>
          </a:ln>
        </p:spPr>
      </p:cxnSp>
      <p:grpSp>
        <p:nvGrpSpPr>
          <p:cNvPr id="75" name="Google Shape;75;gf59c199ff9_2_58"/>
          <p:cNvGrpSpPr/>
          <p:nvPr/>
        </p:nvGrpSpPr>
        <p:grpSpPr>
          <a:xfrm>
            <a:off x="-3931" y="-3176"/>
            <a:ext cx="1487299" cy="1506579"/>
            <a:chOff x="-4013" y="-3176"/>
            <a:chExt cx="1647794" cy="1669154"/>
          </a:xfrm>
        </p:grpSpPr>
        <p:sp>
          <p:nvSpPr>
            <p:cNvPr id="76" name="Google Shape;76;gf59c199ff9_2_58"/>
            <p:cNvSpPr/>
            <p:nvPr/>
          </p:nvSpPr>
          <p:spPr>
            <a:xfrm rot="5400000">
              <a:off x="-13766" y="8431"/>
              <a:ext cx="1669153" cy="1645941"/>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gf59c199ff9_2_58"/>
            <p:cNvSpPr/>
            <p:nvPr/>
          </p:nvSpPr>
          <p:spPr>
            <a:xfrm rot="5400000">
              <a:off x="-12482" y="5293"/>
              <a:ext cx="1412036" cy="1395098"/>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f59c199ff9_2_0"/>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gf59c199ff9_2_0"/>
          <p:cNvSpPr txBox="1">
            <a:spLocks noGrp="1"/>
          </p:cNvSpPr>
          <p:nvPr>
            <p:ph type="body" idx="1"/>
          </p:nvPr>
        </p:nvSpPr>
        <p:spPr>
          <a:xfrm>
            <a:off x="628650" y="1488557"/>
            <a:ext cx="7886700" cy="4656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75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gf59c199ff9_2_0"/>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2"/>
                </a:solidFill>
                <a:latin typeface="Calibri"/>
                <a:ea typeface="Calibri"/>
                <a:cs typeface="Calibri"/>
                <a:sym typeface="Calibri"/>
              </a:defRPr>
            </a:lvl1pPr>
            <a:lvl2pPr marL="0" marR="0" lvl="1" indent="0" algn="r" rtl="0">
              <a:spcBef>
                <a:spcPts val="0"/>
              </a:spcBef>
              <a:buNone/>
              <a:defRPr sz="1000" b="0" i="0" u="none" strike="noStrike" cap="none">
                <a:solidFill>
                  <a:schemeClr val="dk2"/>
                </a:solidFill>
                <a:latin typeface="Calibri"/>
                <a:ea typeface="Calibri"/>
                <a:cs typeface="Calibri"/>
                <a:sym typeface="Calibri"/>
              </a:defRPr>
            </a:lvl2pPr>
            <a:lvl3pPr marL="0" marR="0" lvl="2" indent="0" algn="r" rtl="0">
              <a:spcBef>
                <a:spcPts val="0"/>
              </a:spcBef>
              <a:buNone/>
              <a:defRPr sz="1000" b="0" i="0" u="none" strike="noStrike" cap="none">
                <a:solidFill>
                  <a:schemeClr val="dk2"/>
                </a:solidFill>
                <a:latin typeface="Calibri"/>
                <a:ea typeface="Calibri"/>
                <a:cs typeface="Calibri"/>
                <a:sym typeface="Calibri"/>
              </a:defRPr>
            </a:lvl3pPr>
            <a:lvl4pPr marL="0" marR="0" lvl="3" indent="0" algn="r" rtl="0">
              <a:spcBef>
                <a:spcPts val="0"/>
              </a:spcBef>
              <a:buNone/>
              <a:defRPr sz="1000" b="0" i="0" u="none" strike="noStrike" cap="none">
                <a:solidFill>
                  <a:schemeClr val="dk2"/>
                </a:solidFill>
                <a:latin typeface="Calibri"/>
                <a:ea typeface="Calibri"/>
                <a:cs typeface="Calibri"/>
                <a:sym typeface="Calibri"/>
              </a:defRPr>
            </a:lvl4pPr>
            <a:lvl5pPr marL="0" marR="0" lvl="4" indent="0" algn="r" rtl="0">
              <a:spcBef>
                <a:spcPts val="0"/>
              </a:spcBef>
              <a:buNone/>
              <a:defRPr sz="1000" b="0" i="0" u="none" strike="noStrike" cap="none">
                <a:solidFill>
                  <a:schemeClr val="dk2"/>
                </a:solidFill>
                <a:latin typeface="Calibri"/>
                <a:ea typeface="Calibri"/>
                <a:cs typeface="Calibri"/>
                <a:sym typeface="Calibri"/>
              </a:defRPr>
            </a:lvl5pPr>
            <a:lvl6pPr marL="0" marR="0" lvl="5" indent="0" algn="r" rtl="0">
              <a:spcBef>
                <a:spcPts val="0"/>
              </a:spcBef>
              <a:buNone/>
              <a:defRPr sz="1000" b="0" i="0" u="none" strike="noStrike" cap="none">
                <a:solidFill>
                  <a:schemeClr val="dk2"/>
                </a:solidFill>
                <a:latin typeface="Calibri"/>
                <a:ea typeface="Calibri"/>
                <a:cs typeface="Calibri"/>
                <a:sym typeface="Calibri"/>
              </a:defRPr>
            </a:lvl6pPr>
            <a:lvl7pPr marL="0" marR="0" lvl="6" indent="0" algn="r" rtl="0">
              <a:spcBef>
                <a:spcPts val="0"/>
              </a:spcBef>
              <a:buNone/>
              <a:defRPr sz="1000" b="0" i="0" u="none" strike="noStrike" cap="none">
                <a:solidFill>
                  <a:schemeClr val="dk2"/>
                </a:solidFill>
                <a:latin typeface="Calibri"/>
                <a:ea typeface="Calibri"/>
                <a:cs typeface="Calibri"/>
                <a:sym typeface="Calibri"/>
              </a:defRPr>
            </a:lvl7pPr>
            <a:lvl8pPr marL="0" marR="0" lvl="7" indent="0" algn="r" rtl="0">
              <a:spcBef>
                <a:spcPts val="0"/>
              </a:spcBef>
              <a:buNone/>
              <a:defRPr sz="1000" b="0" i="0" u="none" strike="noStrike" cap="none">
                <a:solidFill>
                  <a:schemeClr val="dk2"/>
                </a:solidFill>
                <a:latin typeface="Calibri"/>
                <a:ea typeface="Calibri"/>
                <a:cs typeface="Calibri"/>
                <a:sym typeface="Calibri"/>
              </a:defRPr>
            </a:lvl8pPr>
            <a:lvl9pPr marL="0" marR="0" lvl="8" indent="0" algn="r" rtl="0">
              <a:spcBef>
                <a:spcPts val="0"/>
              </a:spcBef>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647102" y="750701"/>
            <a:ext cx="7849800" cy="1517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90000"/>
              <a:buFont typeface="Georgia"/>
              <a:buNone/>
            </a:pPr>
            <a:r>
              <a:rPr lang="en-US" sz="4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Module 4</a:t>
            </a:r>
            <a:endParaRPr sz="4000" b="1"/>
          </a:p>
          <a:p>
            <a:pPr marL="0" lvl="0" indent="0" algn="ctr" rtl="0">
              <a:lnSpc>
                <a:spcPct val="90000"/>
              </a:lnSpc>
              <a:spcBef>
                <a:spcPts val="0"/>
              </a:spcBef>
              <a:spcAft>
                <a:spcPts val="0"/>
              </a:spcAft>
              <a:buClr>
                <a:schemeClr val="lt1"/>
              </a:buClr>
              <a:buSzPct val="89108"/>
              <a:buFont typeface="Georgia"/>
              <a:buNone/>
            </a:pPr>
            <a:r>
              <a:rPr lang="en-US" sz="4040" b="1">
                <a:latin typeface="Times New Roman"/>
                <a:ea typeface="Times New Roman"/>
                <a:cs typeface="Times New Roman"/>
                <a:sym typeface="Times New Roman"/>
              </a:rPr>
              <a:t>Surrogate Anthropometric Measurements for Clinical Use</a:t>
            </a:r>
            <a:endParaRPr sz="3600" b="1"/>
          </a:p>
        </p:txBody>
      </p:sp>
      <p:sp>
        <p:nvSpPr>
          <p:cNvPr id="112" name="Google Shape;112;p2"/>
          <p:cNvSpPr txBox="1"/>
          <p:nvPr/>
        </p:nvSpPr>
        <p:spPr>
          <a:xfrm>
            <a:off x="151279" y="6163738"/>
            <a:ext cx="8841441" cy="5177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1100"/>
              <a:buFont typeface="Arial"/>
              <a:buNone/>
            </a:pPr>
            <a:r>
              <a:rPr lang="en-US" sz="1100" b="0" i="0" u="none" strike="noStrike" cap="none" dirty="0">
                <a:solidFill>
                  <a:schemeClr val="accent6"/>
                </a:solidFill>
                <a:latin typeface="Arial"/>
                <a:ea typeface="Arial"/>
                <a:cs typeface="Arial"/>
                <a:sym typeface="Arial"/>
              </a:rPr>
              <a:t>This work is made possible through support </a:t>
            </a:r>
            <a:r>
              <a:rPr lang="en-US" sz="1100" b="0" i="0" u="none" strike="noStrike" cap="none">
                <a:solidFill>
                  <a:schemeClr val="accent6"/>
                </a:solidFill>
                <a:latin typeface="Arial"/>
                <a:ea typeface="Arial"/>
                <a:cs typeface="Arial"/>
                <a:sym typeface="Arial"/>
              </a:rPr>
              <a:t>from USAID </a:t>
            </a:r>
            <a:r>
              <a:rPr lang="en-US" sz="1100" b="0" i="0" u="none" strike="noStrike" cap="none" dirty="0">
                <a:solidFill>
                  <a:schemeClr val="accent6"/>
                </a:solidFill>
                <a:latin typeface="Arial"/>
                <a:ea typeface="Arial"/>
                <a:cs typeface="Arial"/>
                <a:sym typeface="Arial"/>
              </a:rPr>
              <a:t>as a supplement to a USAID Cooperative Agreement #7200AA18CA00009 </a:t>
            </a:r>
            <a:br>
              <a:rPr lang="en-US" sz="1100" b="0" i="0" u="none" strike="noStrike" cap="none" dirty="0">
                <a:solidFill>
                  <a:schemeClr val="accent6"/>
                </a:solidFill>
                <a:latin typeface="Arial"/>
                <a:ea typeface="Arial"/>
                <a:cs typeface="Arial"/>
                <a:sym typeface="Arial"/>
              </a:rPr>
            </a:br>
            <a:r>
              <a:rPr lang="en-US" sz="1100" b="0" i="0" u="none" strike="noStrike" cap="none" dirty="0">
                <a:solidFill>
                  <a:schemeClr val="accent6"/>
                </a:solidFill>
                <a:latin typeface="Arial"/>
                <a:ea typeface="Arial"/>
                <a:cs typeface="Arial"/>
                <a:sym typeface="Arial"/>
              </a:rPr>
              <a:t>(LASER-PULSE) to Purdue University. Contents reflect the views of the author(s) and do not necessarily reflect those of USAID.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6"/>
              </a:buClr>
              <a:buSzPts val="1100"/>
              <a:buFont typeface="Arial"/>
              <a:buNone/>
            </a:pPr>
            <a:r>
              <a:rPr lang="en-US" sz="1100" b="0" i="0" u="none" strike="noStrike" cap="none" dirty="0">
                <a:solidFill>
                  <a:schemeClr val="accent6"/>
                </a:solidFill>
                <a:latin typeface="Arial"/>
                <a:ea typeface="Arial"/>
                <a:cs typeface="Arial"/>
                <a:sym typeface="Arial"/>
              </a:rPr>
              <a:t>For more information, please contact Catholic Relief Services Laos.</a:t>
            </a:r>
            <a:endParaRPr sz="1400" b="0" i="0" u="none" strike="noStrike" cap="none" dirty="0">
              <a:solidFill>
                <a:srgbClr val="000000"/>
              </a:solidFill>
              <a:latin typeface="Arial"/>
              <a:ea typeface="Arial"/>
              <a:cs typeface="Arial"/>
              <a:sym typeface="Arial"/>
            </a:endParaRPr>
          </a:p>
        </p:txBody>
      </p:sp>
      <p:sp>
        <p:nvSpPr>
          <p:cNvPr id="113" name="Google Shape;113;p2"/>
          <p:cNvSpPr txBox="1">
            <a:spLocks noGrp="1"/>
          </p:cNvSpPr>
          <p:nvPr>
            <p:ph type="subTitle" idx="1"/>
          </p:nvPr>
        </p:nvSpPr>
        <p:spPr>
          <a:xfrm>
            <a:off x="1143000" y="2554975"/>
            <a:ext cx="7353900" cy="1404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000"/>
              <a:buFont typeface="Arial"/>
              <a:buNone/>
            </a:pPr>
            <a:r>
              <a:rPr lang="en-US" sz="2000">
                <a:solidFill>
                  <a:schemeClr val="dk1"/>
                </a:solidFill>
              </a:rPr>
              <a:t>Training developed by Dr. Michele R. Forman, Dr. Ratthiphone Oula, Dr. Rana Chehab                                                </a:t>
            </a:r>
            <a:endParaRPr sz="1600">
              <a:solidFill>
                <a:schemeClr val="dk1"/>
              </a:solidFill>
            </a:endParaRPr>
          </a:p>
        </p:txBody>
      </p:sp>
      <p:sp>
        <p:nvSpPr>
          <p:cNvPr id="114" name="Google Shape;114;p2"/>
          <p:cNvSpPr txBox="1"/>
          <p:nvPr/>
        </p:nvSpPr>
        <p:spPr>
          <a:xfrm>
            <a:off x="4" y="4127805"/>
            <a:ext cx="8841300" cy="30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1350"/>
              <a:buFont typeface="Arial"/>
              <a:buNone/>
            </a:pPr>
            <a:r>
              <a:rPr lang="en-US" sz="1350" b="1" i="0" u="none" strike="noStrike" cap="none">
                <a:solidFill>
                  <a:schemeClr val="accent6"/>
                </a:solidFill>
                <a:latin typeface="Arial"/>
                <a:ea typeface="Arial"/>
                <a:cs typeface="Arial"/>
                <a:sym typeface="Arial"/>
              </a:rPr>
              <a:t>Training by Applied Nutrition Research Capacity Building (ANRCB), a project of the Lao American Nutrition Initiative (LANI)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body" idx="1"/>
          </p:nvPr>
        </p:nvSpPr>
        <p:spPr>
          <a:xfrm>
            <a:off x="569425" y="1613100"/>
            <a:ext cx="6958200" cy="3094200"/>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1000"/>
              </a:spcBef>
              <a:spcAft>
                <a:spcPts val="0"/>
              </a:spcAft>
              <a:buSzPts val="2700"/>
              <a:buFont typeface="Times New Roman"/>
              <a:buChar char="•"/>
            </a:pPr>
            <a:r>
              <a:rPr lang="en-US" sz="2700">
                <a:solidFill>
                  <a:srgbClr val="202124"/>
                </a:solidFill>
                <a:highlight>
                  <a:srgbClr val="FFFFFF"/>
                </a:highlight>
                <a:latin typeface="Times New Roman"/>
                <a:ea typeface="Times New Roman"/>
                <a:cs typeface="Times New Roman"/>
                <a:sym typeface="Times New Roman"/>
              </a:rPr>
              <a:t>Measures distance between the middle fingertips on each hand when arms are stretched out</a:t>
            </a:r>
            <a:r>
              <a:rPr lang="en-US" sz="2700" i="0" u="none" strike="noStrike" cap="none">
                <a:solidFill>
                  <a:srgbClr val="202124"/>
                </a:solidFill>
                <a:latin typeface="Times New Roman"/>
                <a:ea typeface="Times New Roman"/>
                <a:cs typeface="Times New Roman"/>
                <a:sym typeface="Times New Roman"/>
              </a:rPr>
              <a:t>.</a:t>
            </a:r>
            <a:endParaRPr sz="2700">
              <a:solidFill>
                <a:srgbClr val="202124"/>
              </a:solidFill>
              <a:latin typeface="Times New Roman"/>
              <a:ea typeface="Times New Roman"/>
              <a:cs typeface="Times New Roman"/>
              <a:sym typeface="Times New Roman"/>
            </a:endParaRPr>
          </a:p>
          <a:p>
            <a:pPr marL="457200" lvl="0" indent="-400050" algn="l" rtl="0">
              <a:lnSpc>
                <a:spcPct val="100000"/>
              </a:lnSpc>
              <a:spcBef>
                <a:spcPts val="1000"/>
              </a:spcBef>
              <a:spcAft>
                <a:spcPts val="0"/>
              </a:spcAft>
              <a:buClr>
                <a:srgbClr val="202124"/>
              </a:buClr>
              <a:buSzPts val="2700"/>
              <a:buFont typeface="Times New Roman"/>
              <a:buChar char="•"/>
            </a:pPr>
            <a:r>
              <a:rPr lang="en-US" sz="2700">
                <a:highlight>
                  <a:schemeClr val="lt1"/>
                </a:highlight>
                <a:latin typeface="Times New Roman"/>
                <a:ea typeface="Times New Roman"/>
                <a:cs typeface="Times New Roman"/>
                <a:sym typeface="Times New Roman"/>
              </a:rPr>
              <a:t>Simple, low cost, </a:t>
            </a:r>
            <a:r>
              <a:rPr lang="en-US" sz="2700">
                <a:highlight>
                  <a:schemeClr val="lt1"/>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quick</a:t>
            </a:r>
            <a:endParaRPr sz="2700">
              <a:solidFill>
                <a:srgbClr val="202124"/>
              </a:solidFill>
              <a:highlight>
                <a:srgbClr val="FFFFFF"/>
              </a:highlight>
              <a:latin typeface="Times New Roman"/>
              <a:ea typeface="Times New Roman"/>
              <a:cs typeface="Times New Roman"/>
              <a:sym typeface="Times New Roman"/>
            </a:endParaRPr>
          </a:p>
          <a:p>
            <a:pPr marL="457200" lvl="0" indent="-400050" algn="l" rtl="0">
              <a:lnSpc>
                <a:spcPct val="100000"/>
              </a:lnSpc>
              <a:spcBef>
                <a:spcPts val="1000"/>
              </a:spcBef>
              <a:spcAft>
                <a:spcPts val="0"/>
              </a:spcAft>
              <a:buClr>
                <a:srgbClr val="202124"/>
              </a:buClr>
              <a:buSzPts val="2700"/>
              <a:buFont typeface="Times New Roman"/>
              <a:buChar char="•"/>
            </a:pPr>
            <a:r>
              <a:rPr lang="en-US" sz="2700">
                <a:solidFill>
                  <a:srgbClr val="202124"/>
                </a:solidFill>
                <a:highlight>
                  <a:srgbClr val="FFFFFF"/>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Important</a:t>
            </a:r>
            <a:r>
              <a:rPr lang="en-US" sz="2700">
                <a:solidFill>
                  <a:srgbClr val="202124"/>
                </a:solidFill>
                <a:highlight>
                  <a:srgbClr val="FFFFFF"/>
                </a:highlight>
                <a:latin typeface="Times New Roman"/>
                <a:ea typeface="Times New Roman"/>
                <a:cs typeface="Times New Roman"/>
                <a:sym typeface="Times New Roman"/>
              </a:rPr>
              <a:t> measure for the assessment of growth and hormone deficiency diseases.</a:t>
            </a:r>
            <a:endParaRPr sz="2700">
              <a:solidFill>
                <a:srgbClr val="202124"/>
              </a:solidFill>
              <a:highlight>
                <a:srgbClr val="FFFFFF"/>
              </a:highlight>
              <a:latin typeface="Times New Roman"/>
              <a:ea typeface="Times New Roman"/>
              <a:cs typeface="Times New Roman"/>
              <a:sym typeface="Times New Roman"/>
            </a:endParaRPr>
          </a:p>
          <a:p>
            <a:pPr marL="457200" lvl="0" indent="-400050" algn="l" rtl="0">
              <a:lnSpc>
                <a:spcPct val="100000"/>
              </a:lnSpc>
              <a:spcBef>
                <a:spcPts val="1000"/>
              </a:spcBef>
              <a:spcAft>
                <a:spcPts val="1000"/>
              </a:spcAft>
              <a:buClr>
                <a:srgbClr val="202124"/>
              </a:buClr>
              <a:buSzPts val="2700"/>
              <a:buFont typeface="Times New Roman"/>
              <a:buChar char="•"/>
            </a:pPr>
            <a:r>
              <a:rPr lang="en-US" sz="2700">
                <a:solidFill>
                  <a:srgbClr val="202124"/>
                </a:solidFill>
                <a:highlight>
                  <a:srgbClr val="FFFFFF"/>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Arm span is </a:t>
            </a:r>
            <a:r>
              <a:rPr lang="en-US" sz="2700" b="1" u="sng">
                <a:solidFill>
                  <a:srgbClr val="202124"/>
                </a:solidFill>
                <a:highlight>
                  <a:srgbClr val="FFFFFF"/>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on average</a:t>
            </a:r>
            <a:r>
              <a:rPr lang="en-US" sz="2700">
                <a:solidFill>
                  <a:srgbClr val="202124"/>
                </a:solidFill>
                <a:highlight>
                  <a:srgbClr val="FFFFFF"/>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equal to an individual’s height.</a:t>
            </a:r>
            <a:endParaRPr sz="2700">
              <a:solidFill>
                <a:srgbClr val="202124"/>
              </a:solidFill>
              <a:highlight>
                <a:srgbClr val="FFFFFF"/>
              </a:highlight>
              <a:latin typeface="Times New Roman"/>
              <a:ea typeface="Times New Roman"/>
              <a:cs typeface="Times New Roman"/>
              <a:sym typeface="Times New Roman"/>
            </a:endParaRPr>
          </a:p>
        </p:txBody>
      </p:sp>
      <p:sp>
        <p:nvSpPr>
          <p:cNvPr id="183" name="Google Shape;183;p9"/>
          <p:cNvSpPr txBox="1">
            <a:spLocks noGrp="1"/>
          </p:cNvSpPr>
          <p:nvPr>
            <p:ph type="title"/>
          </p:nvPr>
        </p:nvSpPr>
        <p:spPr>
          <a:xfrm>
            <a:off x="628650" y="738325"/>
            <a:ext cx="7886700" cy="569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61363"/>
              <a:buNone/>
            </a:pPr>
            <a:r>
              <a:rPr lang="en-US" sz="4400" b="1">
                <a:solidFill>
                  <a:srgbClr val="0070C0"/>
                </a:solidFill>
                <a:latin typeface="Times New Roman"/>
                <a:ea typeface="Times New Roman"/>
                <a:cs typeface="Times New Roman"/>
                <a:sym typeface="Times New Roman"/>
              </a:rPr>
              <a:t>Arm </a:t>
            </a:r>
            <a:r>
              <a:rPr lang="en-US" sz="4400" b="1">
                <a:solidFill>
                  <a:srgbClr val="0070C0"/>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Span</a:t>
            </a:r>
            <a:endParaRPr sz="4400"/>
          </a:p>
        </p:txBody>
      </p:sp>
      <p:pic>
        <p:nvPicPr>
          <p:cNvPr id="184" name="Google Shape;184;p9" descr="Is Arm Span an Accurate Measure of Height in Young and Middle-Age Adults?"/>
          <p:cNvPicPr preferRelativeResize="0"/>
          <p:nvPr/>
        </p:nvPicPr>
        <p:blipFill rotWithShape="1">
          <a:blip r:embed="rId3">
            <a:alphaModFix/>
          </a:blip>
          <a:srcRect/>
          <a:stretch/>
        </p:blipFill>
        <p:spPr>
          <a:xfrm>
            <a:off x="6914602" y="1574202"/>
            <a:ext cx="1629675" cy="2595975"/>
          </a:xfrm>
          <a:prstGeom prst="rect">
            <a:avLst/>
          </a:prstGeom>
          <a:noFill/>
          <a:ln>
            <a:noFill/>
          </a:ln>
        </p:spPr>
      </p:pic>
      <p:sp>
        <p:nvSpPr>
          <p:cNvPr id="185" name="Google Shape;185;p9"/>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10</a:t>
            </a:fld>
            <a:endParaRPr sz="1000" b="1">
              <a:solidFill>
                <a:srgbClr val="00468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4"/>
          <p:cNvSpPr txBox="1">
            <a:spLocks noGrp="1"/>
          </p:cNvSpPr>
          <p:nvPr>
            <p:ph type="body" idx="1"/>
          </p:nvPr>
        </p:nvSpPr>
        <p:spPr>
          <a:xfrm>
            <a:off x="628650" y="1883274"/>
            <a:ext cx="7886700" cy="428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3200" b="1">
                <a:latin typeface="Times New Roman"/>
                <a:ea typeface="Times New Roman"/>
                <a:cs typeface="Times New Roman"/>
                <a:sym typeface="Times New Roman"/>
              </a:rPr>
              <a:t>Equipment: </a:t>
            </a:r>
            <a:endParaRPr sz="3200" b="1">
              <a:latin typeface="Times New Roman"/>
              <a:ea typeface="Times New Roman"/>
              <a:cs typeface="Times New Roman"/>
              <a:sym typeface="Times New Roman"/>
            </a:endParaRPr>
          </a:p>
          <a:p>
            <a:pPr marL="457200" lvl="0" indent="-361950" algn="l" rtl="0">
              <a:lnSpc>
                <a:spcPct val="90000"/>
              </a:lnSpc>
              <a:spcBef>
                <a:spcPts val="750"/>
              </a:spcBef>
              <a:spcAft>
                <a:spcPts val="0"/>
              </a:spcAft>
              <a:buSzPts val="2100"/>
              <a:buChar char="•"/>
            </a:pPr>
            <a:r>
              <a:rPr lang="en-US" sz="320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Tape measure</a:t>
            </a:r>
            <a:endParaRPr sz="320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457200" lvl="0" indent="-361950" algn="l" rtl="0">
              <a:lnSpc>
                <a:spcPct val="90000"/>
              </a:lnSpc>
              <a:spcBef>
                <a:spcPts val="750"/>
              </a:spcBef>
              <a:spcAft>
                <a:spcPts val="0"/>
              </a:spcAft>
              <a:buSzPts val="2100"/>
              <a:buChar char="•"/>
            </a:pPr>
            <a:r>
              <a:rPr lang="en-US" sz="3200">
                <a:latin typeface="Times New Roman"/>
                <a:ea typeface="Times New Roman"/>
                <a:cs typeface="Times New Roman"/>
                <a:sym typeface="Times New Roman"/>
              </a:rPr>
              <a:t>Sheet to put on the floor</a:t>
            </a:r>
            <a:endParaRPr/>
          </a:p>
        </p:txBody>
      </p:sp>
      <p:sp>
        <p:nvSpPr>
          <p:cNvPr id="191" name="Google Shape;191;p64"/>
          <p:cNvSpPr txBox="1">
            <a:spLocks noGrp="1"/>
          </p:cNvSpPr>
          <p:nvPr>
            <p:ph type="title"/>
          </p:nvPr>
        </p:nvSpPr>
        <p:spPr>
          <a:xfrm>
            <a:off x="849575" y="365125"/>
            <a:ext cx="7665900" cy="90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solidFill>
                  <a:srgbClr val="0070C0"/>
                </a:solidFill>
                <a:latin typeface="Times New Roman"/>
                <a:ea typeface="Times New Roman"/>
                <a:cs typeface="Times New Roman"/>
                <a:sym typeface="Times New Roman"/>
              </a:rPr>
              <a:t>Arm Span for children</a:t>
            </a:r>
            <a:endParaRPr/>
          </a:p>
        </p:txBody>
      </p:sp>
      <p:sp>
        <p:nvSpPr>
          <p:cNvPr id="192" name="Google Shape;192;p64"/>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11</a:t>
            </a:fld>
            <a:endParaRPr sz="1000" b="1">
              <a:solidFill>
                <a:srgbClr val="00468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6"/>
          <p:cNvSpPr txBox="1">
            <a:spLocks noGrp="1"/>
          </p:cNvSpPr>
          <p:nvPr>
            <p:ph type="body" idx="1"/>
          </p:nvPr>
        </p:nvSpPr>
        <p:spPr>
          <a:xfrm>
            <a:off x="953025" y="1331900"/>
            <a:ext cx="7811100" cy="43674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600"/>
              </a:spcBef>
              <a:spcAft>
                <a:spcPts val="0"/>
              </a:spcAft>
              <a:buSzPts val="2600"/>
              <a:buFont typeface="Times New Roman"/>
              <a:buAutoNum type="arabicPeriod"/>
            </a:pPr>
            <a:r>
              <a:rPr lang="en-US" sz="2600">
                <a:latin typeface="Times New Roman"/>
                <a:ea typeface="Times New Roman"/>
                <a:cs typeface="Times New Roman"/>
                <a:sym typeface="Times New Roman"/>
              </a:rPr>
              <a:t>Measurer</a:t>
            </a:r>
            <a:r>
              <a:rPr lang="en-US" sz="2600">
                <a:solidFill>
                  <a:schemeClr val="dk1"/>
                </a:solidFill>
                <a:latin typeface="Times New Roman"/>
                <a:ea typeface="Times New Roman"/>
                <a:cs typeface="Times New Roman"/>
                <a:sym typeface="Times New Roman"/>
              </a:rPr>
              <a:t> places </a:t>
            </a:r>
            <a:r>
              <a:rPr lang="en-US" sz="2600">
                <a:latin typeface="Times New Roman"/>
                <a:ea typeface="Times New Roman"/>
                <a:cs typeface="Times New Roman"/>
                <a:sym typeface="Times New Roman"/>
              </a:rPr>
              <a:t>his/her hand on the back of the child and g</a:t>
            </a:r>
            <a:r>
              <a:rPr lang="en-US" sz="2600">
                <a:solidFill>
                  <a:schemeClr val="dk1"/>
                </a:solidFill>
                <a:latin typeface="Times New Roman"/>
                <a:ea typeface="Times New Roman"/>
                <a:cs typeface="Times New Roman"/>
                <a:sym typeface="Times New Roman"/>
              </a:rPr>
              <a:t>ently helps the child</a:t>
            </a:r>
            <a:r>
              <a:rPr lang="en-US" sz="2600">
                <a:latin typeface="Times New Roman"/>
                <a:ea typeface="Times New Roman"/>
                <a:cs typeface="Times New Roman"/>
                <a:sym typeface="Times New Roman"/>
              </a:rPr>
              <a:t> to l</a:t>
            </a:r>
            <a:r>
              <a:rPr lang="en-US" sz="2600">
                <a:solidFill>
                  <a:schemeClr val="dk1"/>
                </a:solidFill>
                <a:latin typeface="Times New Roman"/>
                <a:ea typeface="Times New Roman"/>
                <a:cs typeface="Times New Roman"/>
                <a:sym typeface="Times New Roman"/>
              </a:rPr>
              <a:t>ay down. </a:t>
            </a:r>
            <a:endParaRPr sz="2600">
              <a:latin typeface="Times New Roman"/>
              <a:ea typeface="Times New Roman"/>
              <a:cs typeface="Times New Roman"/>
              <a:sym typeface="Times New Roman"/>
            </a:endParaRPr>
          </a:p>
          <a:p>
            <a:pPr marL="457200" lvl="0" indent="-393700" algn="l" rtl="0">
              <a:lnSpc>
                <a:spcPct val="100000"/>
              </a:lnSpc>
              <a:spcBef>
                <a:spcPts val="600"/>
              </a:spcBef>
              <a:spcAft>
                <a:spcPts val="0"/>
              </a:spcAft>
              <a:buSzPts val="2600"/>
              <a:buFont typeface="Times New Roman"/>
              <a:buAutoNum type="arabicPeriod"/>
            </a:pPr>
            <a:r>
              <a:rPr lang="en-US" sz="2600">
                <a:solidFill>
                  <a:schemeClr val="dk1"/>
                </a:solidFill>
                <a:latin typeface="Times New Roman"/>
                <a:ea typeface="Times New Roman"/>
                <a:cs typeface="Times New Roman"/>
                <a:sym typeface="Times New Roman"/>
              </a:rPr>
              <a:t>The recorder centers </a:t>
            </a:r>
            <a:r>
              <a:rPr lang="en-US" sz="2600">
                <a:latin typeface="Times New Roman"/>
                <a:ea typeface="Times New Roman"/>
                <a:cs typeface="Times New Roman"/>
                <a:sym typeface="Times New Roman"/>
              </a:rPr>
              <a:t>the</a:t>
            </a:r>
            <a:r>
              <a:rPr lang="en-US" sz="2600">
                <a:solidFill>
                  <a:schemeClr val="dk1"/>
                </a:solidFill>
                <a:latin typeface="Times New Roman"/>
                <a:ea typeface="Times New Roman"/>
                <a:cs typeface="Times New Roman"/>
                <a:sym typeface="Times New Roman"/>
              </a:rPr>
              <a:t> </a:t>
            </a:r>
            <a:r>
              <a:rPr lang="en-US" sz="2600">
                <a:latin typeface="Times New Roman"/>
                <a:ea typeface="Times New Roman"/>
                <a:cs typeface="Times New Roman"/>
                <a:sym typeface="Times New Roman"/>
              </a:rPr>
              <a:t>child</a:t>
            </a:r>
            <a:r>
              <a:rPr lang="en-US" sz="2600">
                <a:solidFill>
                  <a:schemeClr val="dk1"/>
                </a:solidFill>
                <a:latin typeface="Times New Roman"/>
                <a:ea typeface="Times New Roman"/>
                <a:cs typeface="Times New Roman"/>
                <a:sym typeface="Times New Roman"/>
              </a:rPr>
              <a:t> </a:t>
            </a:r>
            <a:r>
              <a:rPr lang="en-US" sz="26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in the middle</a:t>
            </a:r>
            <a:r>
              <a:rPr lang="en-US" sz="2600">
                <a:solidFill>
                  <a:schemeClr val="dk1"/>
                </a:solidFill>
                <a:latin typeface="Times New Roman"/>
                <a:ea typeface="Times New Roman"/>
                <a:cs typeface="Times New Roman"/>
                <a:sym typeface="Times New Roman"/>
              </a:rPr>
              <a:t> of the sheet </a:t>
            </a:r>
            <a:r>
              <a:rPr lang="en-US" sz="2600">
                <a:latin typeface="Times New Roman"/>
                <a:ea typeface="Times New Roman"/>
                <a:cs typeface="Times New Roman"/>
                <a:sym typeface="Times New Roman"/>
              </a:rPr>
              <a:t>for the </a:t>
            </a:r>
            <a:r>
              <a:rPr lang="en-US" sz="2600">
                <a:solidFill>
                  <a:schemeClr val="dk1"/>
                </a:solidFill>
                <a:latin typeface="Times New Roman"/>
                <a:ea typeface="Times New Roman"/>
                <a:cs typeface="Times New Roman"/>
                <a:sym typeface="Times New Roman"/>
              </a:rPr>
              <a:t>measurement.</a:t>
            </a:r>
            <a:endParaRPr sz="2600"/>
          </a:p>
          <a:p>
            <a:pPr marL="457200" lvl="0" indent="-393700" algn="l" rtl="0">
              <a:lnSpc>
                <a:spcPct val="100000"/>
              </a:lnSpc>
              <a:spcBef>
                <a:spcPts val="600"/>
              </a:spcBef>
              <a:spcAft>
                <a:spcPts val="0"/>
              </a:spcAft>
              <a:buClr>
                <a:schemeClr val="dk1"/>
              </a:buClr>
              <a:buSzPts val="2600"/>
              <a:buFont typeface="Times New Roman"/>
              <a:buAutoNum type="arabicPeriod"/>
            </a:pPr>
            <a:r>
              <a:rPr lang="en-US" sz="2600">
                <a:solidFill>
                  <a:schemeClr val="dk1"/>
                </a:solidFill>
                <a:latin typeface="Times New Roman"/>
                <a:ea typeface="Times New Roman"/>
                <a:cs typeface="Times New Roman"/>
                <a:sym typeface="Times New Roman"/>
              </a:rPr>
              <a:t>Child does ‘wings’ out.</a:t>
            </a:r>
            <a:endParaRPr sz="2600"/>
          </a:p>
          <a:p>
            <a:pPr marL="457200" lvl="0" indent="-393700" algn="l" rtl="0">
              <a:lnSpc>
                <a:spcPct val="100000"/>
              </a:lnSpc>
              <a:spcBef>
                <a:spcPts val="600"/>
              </a:spcBef>
              <a:spcAft>
                <a:spcPts val="600"/>
              </a:spcAft>
              <a:buClr>
                <a:schemeClr val="dk1"/>
              </a:buClr>
              <a:buSzPts val="2600"/>
              <a:buFont typeface="Times New Roman"/>
              <a:buAutoNum type="arabicPeriod"/>
            </a:pPr>
            <a:r>
              <a:rPr lang="en-US" sz="2600">
                <a:latin typeface="Times New Roman"/>
                <a:ea typeface="Times New Roman"/>
                <a:cs typeface="Times New Roman"/>
                <a:sym typeface="Times New Roman"/>
              </a:rPr>
              <a:t>Measurer and recorder stand on opposite sides of the child (left and right) and</a:t>
            </a:r>
            <a:r>
              <a:rPr lang="en-US" sz="2600">
                <a:solidFill>
                  <a:schemeClr val="dk1"/>
                </a:solidFill>
                <a:latin typeface="Times New Roman"/>
                <a:ea typeface="Times New Roman"/>
                <a:cs typeface="Times New Roman"/>
                <a:sym typeface="Times New Roman"/>
              </a:rPr>
              <a:t> extend the child</a:t>
            </a:r>
            <a:r>
              <a:rPr lang="en-US" sz="2600">
                <a:latin typeface="Times New Roman"/>
                <a:ea typeface="Times New Roman"/>
                <a:cs typeface="Times New Roman"/>
                <a:sym typeface="Times New Roman"/>
              </a:rPr>
              <a:t>’s</a:t>
            </a:r>
            <a:r>
              <a:rPr lang="en-US" sz="2600">
                <a:solidFill>
                  <a:schemeClr val="dk1"/>
                </a:solidFill>
                <a:latin typeface="Times New Roman"/>
                <a:ea typeface="Times New Roman"/>
                <a:cs typeface="Times New Roman"/>
                <a:sym typeface="Times New Roman"/>
              </a:rPr>
              <a:t> elbows. </a:t>
            </a:r>
            <a:endParaRPr sz="2600">
              <a:solidFill>
                <a:srgbClr val="FFFF00"/>
              </a:solidFill>
            </a:endParaRPr>
          </a:p>
        </p:txBody>
      </p:sp>
      <p:sp>
        <p:nvSpPr>
          <p:cNvPr id="198" name="Google Shape;198;p96"/>
          <p:cNvSpPr txBox="1">
            <a:spLocks noGrp="1"/>
          </p:cNvSpPr>
          <p:nvPr>
            <p:ph type="title"/>
          </p:nvPr>
        </p:nvSpPr>
        <p:spPr>
          <a:xfrm>
            <a:off x="718650" y="421175"/>
            <a:ext cx="7706700" cy="756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400" b="1">
                <a:latin typeface="Times New Roman"/>
                <a:ea typeface="Times New Roman"/>
                <a:cs typeface="Times New Roman"/>
                <a:sym typeface="Times New Roman"/>
              </a:rPr>
              <a:t>Arm span-Procedure</a:t>
            </a:r>
            <a:endParaRPr/>
          </a:p>
        </p:txBody>
      </p:sp>
      <p:pic>
        <p:nvPicPr>
          <p:cNvPr id="199" name="Google Shape;199;p96" descr="Armspan.jpg"/>
          <p:cNvPicPr preferRelativeResize="0"/>
          <p:nvPr/>
        </p:nvPicPr>
        <p:blipFill rotWithShape="1">
          <a:blip r:embed="rId3">
            <a:alphaModFix/>
          </a:blip>
          <a:srcRect/>
          <a:stretch/>
        </p:blipFill>
        <p:spPr>
          <a:xfrm>
            <a:off x="1547450" y="4596425"/>
            <a:ext cx="5750901" cy="1943775"/>
          </a:xfrm>
          <a:prstGeom prst="rect">
            <a:avLst/>
          </a:prstGeom>
          <a:noFill/>
          <a:ln>
            <a:noFill/>
          </a:ln>
        </p:spPr>
      </p:pic>
      <p:sp>
        <p:nvSpPr>
          <p:cNvPr id="200" name="Google Shape;200;p96"/>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12</a:t>
            </a:fld>
            <a:endParaRPr sz="1000" b="1">
              <a:solidFill>
                <a:srgbClr val="00468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7"/>
          <p:cNvSpPr txBox="1">
            <a:spLocks noGrp="1"/>
          </p:cNvSpPr>
          <p:nvPr>
            <p:ph type="body" idx="1"/>
          </p:nvPr>
        </p:nvSpPr>
        <p:spPr>
          <a:xfrm>
            <a:off x="584875" y="1610850"/>
            <a:ext cx="7930500" cy="48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700">
                <a:latin typeface="Times New Roman"/>
                <a:ea typeface="Times New Roman"/>
                <a:cs typeface="Times New Roman"/>
                <a:sym typeface="Times New Roman"/>
              </a:rPr>
              <a:t>5. Make sure the palms of hands are up, and middle finger</a:t>
            </a:r>
            <a:r>
              <a:rPr lang="en-US" sz="270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of hand</a:t>
            </a:r>
            <a:r>
              <a:rPr lang="en-US" sz="2700">
                <a:latin typeface="Times New Roman"/>
                <a:ea typeface="Times New Roman"/>
                <a:cs typeface="Times New Roman"/>
                <a:sym typeface="Times New Roman"/>
              </a:rPr>
              <a:t> is extended to the maximum. </a:t>
            </a:r>
            <a:endParaRPr sz="2700">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en-US" sz="2700">
                <a:latin typeface="Times New Roman"/>
                <a:ea typeface="Times New Roman"/>
                <a:cs typeface="Times New Roman"/>
                <a:sym typeface="Times New Roman"/>
              </a:rPr>
              <a:t>6. Measurer and recorder m</a:t>
            </a:r>
            <a:r>
              <a:rPr lang="en-US" sz="2700">
                <a:solidFill>
                  <a:schemeClr val="dk1"/>
                </a:solidFill>
                <a:latin typeface="Times New Roman"/>
                <a:ea typeface="Times New Roman"/>
                <a:cs typeface="Times New Roman"/>
                <a:sym typeface="Times New Roman"/>
              </a:rPr>
              <a:t>ark </a:t>
            </a:r>
            <a:r>
              <a:rPr lang="en-US" sz="2700">
                <a:latin typeface="Times New Roman"/>
                <a:ea typeface="Times New Roman"/>
                <a:cs typeface="Times New Roman"/>
                <a:sym typeface="Times New Roman"/>
              </a:rPr>
              <a:t>sheet</a:t>
            </a:r>
            <a:r>
              <a:rPr lang="en-US" sz="2700">
                <a:solidFill>
                  <a:schemeClr val="dk1"/>
                </a:solidFill>
                <a:latin typeface="Times New Roman"/>
                <a:ea typeface="Times New Roman"/>
                <a:cs typeface="Times New Roman"/>
                <a:sym typeface="Times New Roman"/>
              </a:rPr>
              <a:t> at the end of the</a:t>
            </a:r>
            <a:r>
              <a:rPr lang="en-US" sz="2700">
                <a:latin typeface="Times New Roman"/>
                <a:ea typeface="Times New Roman"/>
                <a:cs typeface="Times New Roman"/>
                <a:sym typeface="Times New Roman"/>
              </a:rPr>
              <a:t> </a:t>
            </a:r>
            <a:r>
              <a:rPr lang="en-US" sz="2700">
                <a:solidFill>
                  <a:schemeClr val="dk1"/>
                </a:solidFill>
                <a:latin typeface="Times New Roman"/>
                <a:ea typeface="Times New Roman"/>
                <a:cs typeface="Times New Roman"/>
                <a:sym typeface="Times New Roman"/>
              </a:rPr>
              <a:t>middle finger of each hand on </a:t>
            </a:r>
            <a:r>
              <a:rPr lang="en-US" sz="2700">
                <a:latin typeface="Times New Roman"/>
                <a:ea typeface="Times New Roman"/>
                <a:cs typeface="Times New Roman"/>
                <a:sym typeface="Times New Roman"/>
              </a:rPr>
              <a:t>the</a:t>
            </a:r>
            <a:r>
              <a:rPr lang="en-US" sz="2700">
                <a:solidFill>
                  <a:schemeClr val="dk1"/>
                </a:solidFill>
                <a:latin typeface="Times New Roman"/>
                <a:ea typeface="Times New Roman"/>
                <a:cs typeface="Times New Roman"/>
                <a:sym typeface="Times New Roman"/>
              </a:rPr>
              <a:t> opposite sides</a:t>
            </a:r>
            <a:r>
              <a:rPr lang="en-US" sz="2700">
                <a:latin typeface="Times New Roman"/>
                <a:ea typeface="Times New Roman"/>
                <a:cs typeface="Times New Roman"/>
                <a:sym typeface="Times New Roman"/>
              </a:rPr>
              <a:t>.</a:t>
            </a:r>
            <a:endParaRPr sz="2700"/>
          </a:p>
          <a:p>
            <a:pPr marL="0" lvl="0" indent="0" algn="l" rtl="0">
              <a:lnSpc>
                <a:spcPct val="100000"/>
              </a:lnSpc>
              <a:spcBef>
                <a:spcPts val="1000"/>
              </a:spcBef>
              <a:spcAft>
                <a:spcPts val="0"/>
              </a:spcAft>
              <a:buNone/>
            </a:pPr>
            <a:r>
              <a:rPr lang="en-US" sz="2700">
                <a:latin typeface="Times New Roman"/>
                <a:ea typeface="Times New Roman"/>
                <a:cs typeface="Times New Roman"/>
                <a:sym typeface="Times New Roman"/>
              </a:rPr>
              <a:t>7</a:t>
            </a:r>
            <a:r>
              <a:rPr lang="en-US" sz="2700">
                <a:solidFill>
                  <a:schemeClr val="dk1"/>
                </a:solidFill>
                <a:latin typeface="Times New Roman"/>
                <a:ea typeface="Times New Roman"/>
                <a:cs typeface="Times New Roman"/>
                <a:sym typeface="Times New Roman"/>
              </a:rPr>
              <a:t>. Child stands up</a:t>
            </a:r>
            <a:r>
              <a:rPr lang="en-US" sz="2700">
                <a:latin typeface="Times New Roman"/>
                <a:ea typeface="Times New Roman"/>
                <a:cs typeface="Times New Roman"/>
                <a:sym typeface="Times New Roman"/>
              </a:rPr>
              <a:t>. </a:t>
            </a:r>
            <a:endParaRPr sz="2700">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en-US" sz="2700">
                <a:latin typeface="Times New Roman"/>
                <a:ea typeface="Times New Roman"/>
                <a:cs typeface="Times New Roman"/>
                <a:sym typeface="Times New Roman"/>
              </a:rPr>
              <a:t>8. </a:t>
            </a:r>
            <a:r>
              <a:rPr lang="en-US" sz="2700">
                <a:solidFill>
                  <a:schemeClr val="dk1"/>
                </a:solidFill>
                <a:latin typeface="Times New Roman"/>
                <a:ea typeface="Times New Roman"/>
                <a:cs typeface="Times New Roman"/>
                <a:sym typeface="Times New Roman"/>
              </a:rPr>
              <a:t>Measurer measure</a:t>
            </a:r>
            <a:r>
              <a:rPr lang="en-US" sz="2700">
                <a:latin typeface="Times New Roman"/>
                <a:ea typeface="Times New Roman"/>
                <a:cs typeface="Times New Roman"/>
                <a:sym typeface="Times New Roman"/>
              </a:rPr>
              <a:t>s</a:t>
            </a:r>
            <a:r>
              <a:rPr lang="en-US" sz="2700">
                <a:solidFill>
                  <a:schemeClr val="dk1"/>
                </a:solidFill>
                <a:latin typeface="Times New Roman"/>
                <a:ea typeface="Times New Roman"/>
                <a:cs typeface="Times New Roman"/>
                <a:sym typeface="Times New Roman"/>
              </a:rPr>
              <a:t> the distance between the two</a:t>
            </a:r>
            <a:r>
              <a:rPr lang="en-US" sz="2700">
                <a:latin typeface="Times New Roman"/>
                <a:ea typeface="Times New Roman"/>
                <a:cs typeface="Times New Roman"/>
                <a:sym typeface="Times New Roman"/>
              </a:rPr>
              <a:t> </a:t>
            </a:r>
            <a:r>
              <a:rPr lang="en-US" sz="2700">
                <a:solidFill>
                  <a:schemeClr val="dk1"/>
                </a:solidFill>
                <a:latin typeface="Times New Roman"/>
                <a:ea typeface="Times New Roman"/>
                <a:cs typeface="Times New Roman"/>
                <a:sym typeface="Times New Roman"/>
              </a:rPr>
              <a:t>points marked on </a:t>
            </a:r>
            <a:r>
              <a:rPr lang="en-US" sz="2700">
                <a:latin typeface="Times New Roman"/>
                <a:ea typeface="Times New Roman"/>
                <a:cs typeface="Times New Roman"/>
                <a:sym typeface="Times New Roman"/>
              </a:rPr>
              <a:t>the</a:t>
            </a:r>
            <a:r>
              <a:rPr lang="en-US" sz="2700">
                <a:solidFill>
                  <a:schemeClr val="dk1"/>
                </a:solidFill>
                <a:latin typeface="Times New Roman"/>
                <a:ea typeface="Times New Roman"/>
                <a:cs typeface="Times New Roman"/>
                <a:sym typeface="Times New Roman"/>
              </a:rPr>
              <a:t> sheet with the tape</a:t>
            </a:r>
            <a:r>
              <a:rPr lang="en-US" sz="2700">
                <a:latin typeface="Times New Roman"/>
                <a:ea typeface="Times New Roman"/>
                <a:cs typeface="Times New Roman"/>
                <a:sym typeface="Times New Roman"/>
              </a:rPr>
              <a:t>. </a:t>
            </a:r>
            <a:endParaRPr sz="2700">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en-US" sz="2700">
                <a:latin typeface="Times New Roman"/>
                <a:ea typeface="Times New Roman"/>
                <a:cs typeface="Times New Roman"/>
                <a:sym typeface="Times New Roman"/>
              </a:rPr>
              <a:t>9. </a:t>
            </a:r>
            <a:r>
              <a:rPr lang="en-US" sz="2700">
                <a:solidFill>
                  <a:schemeClr val="dk1"/>
                </a:solidFill>
                <a:latin typeface="Times New Roman"/>
                <a:ea typeface="Times New Roman"/>
                <a:cs typeface="Times New Roman"/>
                <a:sym typeface="Times New Roman"/>
              </a:rPr>
              <a:t>Repeat</a:t>
            </a:r>
            <a:r>
              <a:rPr lang="en-US" sz="2700">
                <a:latin typeface="Times New Roman"/>
                <a:ea typeface="Times New Roman"/>
                <a:cs typeface="Times New Roman"/>
                <a:sym typeface="Times New Roman"/>
              </a:rPr>
              <a:t> the steps for a second measurement.</a:t>
            </a:r>
            <a:endParaRPr sz="2700"/>
          </a:p>
          <a:p>
            <a:pPr marL="0" lvl="0" indent="0" algn="r" rtl="0">
              <a:lnSpc>
                <a:spcPct val="100000"/>
              </a:lnSpc>
              <a:spcBef>
                <a:spcPts val="1000"/>
              </a:spcBef>
              <a:spcAft>
                <a:spcPts val="0"/>
              </a:spcAft>
              <a:buNone/>
            </a:pPr>
            <a:r>
              <a:rPr lang="en-US" sz="2700">
                <a:solidFill>
                  <a:srgbClr val="00A2C7"/>
                </a:solidFill>
              </a:rPr>
              <a:t>ANRCB   |   </a:t>
            </a:r>
            <a:fld id="{00000000-1234-1234-1234-123412341234}" type="slidenum">
              <a:rPr lang="en-US" sz="2700" b="1">
                <a:solidFill>
                  <a:srgbClr val="00468B"/>
                </a:solidFill>
              </a:rPr>
              <a:t>13</a:t>
            </a:fld>
            <a:endParaRPr sz="2700" b="1">
              <a:solidFill>
                <a:srgbClr val="00468B"/>
              </a:solidFill>
            </a:endParaRPr>
          </a:p>
          <a:p>
            <a:pPr marL="0" lvl="0" indent="0" algn="l" rtl="0">
              <a:lnSpc>
                <a:spcPct val="100000"/>
              </a:lnSpc>
              <a:spcBef>
                <a:spcPts val="1000"/>
              </a:spcBef>
              <a:spcAft>
                <a:spcPts val="1000"/>
              </a:spcAft>
              <a:buNone/>
            </a:pPr>
            <a:endParaRPr sz="2700"/>
          </a:p>
        </p:txBody>
      </p:sp>
      <p:sp>
        <p:nvSpPr>
          <p:cNvPr id="206" name="Google Shape;206;p97"/>
          <p:cNvSpPr txBox="1">
            <a:spLocks noGrp="1"/>
          </p:cNvSpPr>
          <p:nvPr>
            <p:ph type="title"/>
          </p:nvPr>
        </p:nvSpPr>
        <p:spPr>
          <a:xfrm>
            <a:off x="808625" y="365125"/>
            <a:ext cx="7706700" cy="718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400" b="1">
                <a:latin typeface="Times New Roman"/>
                <a:ea typeface="Times New Roman"/>
                <a:cs typeface="Times New Roman"/>
                <a:sym typeface="Times New Roman"/>
              </a:rPr>
              <a:t>Arm span- procedure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f5de199d25_1_20"/>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000"/>
              <a:t>Arm </a:t>
            </a:r>
            <a:r>
              <a:rPr lang="en-US" sz="4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span</a:t>
            </a:r>
            <a:r>
              <a:rPr lang="en-US" sz="4000"/>
              <a:t> for adults-Procedure </a:t>
            </a:r>
            <a:endParaRPr sz="4000"/>
          </a:p>
        </p:txBody>
      </p:sp>
      <p:sp>
        <p:nvSpPr>
          <p:cNvPr id="213" name="Google Shape;213;gf5de199d25_1_20"/>
          <p:cNvSpPr txBox="1">
            <a:spLocks noGrp="1"/>
          </p:cNvSpPr>
          <p:nvPr>
            <p:ph type="body" idx="1"/>
          </p:nvPr>
        </p:nvSpPr>
        <p:spPr>
          <a:xfrm>
            <a:off x="628650" y="1613100"/>
            <a:ext cx="5088000" cy="4852500"/>
          </a:xfrm>
          <a:prstGeom prst="rect">
            <a:avLst/>
          </a:prstGeom>
        </p:spPr>
        <p:txBody>
          <a:bodyPr spcFirstLastPara="1" wrap="square" lIns="91425" tIns="45700" rIns="91425" bIns="45700" anchor="t" anchorCtr="0">
            <a:noAutofit/>
          </a:bodyPr>
          <a:lstStyle/>
          <a:p>
            <a:pPr marL="457200" lvl="0" indent="-400050" algn="l" rtl="0">
              <a:lnSpc>
                <a:spcPct val="100000"/>
              </a:lnSpc>
              <a:spcBef>
                <a:spcPts val="750"/>
              </a:spcBef>
              <a:spcAft>
                <a:spcPts val="0"/>
              </a:spcAft>
              <a:buSzPts val="2700"/>
              <a:buFont typeface="Times New Roman"/>
              <a:buAutoNum type="arabicPeriod"/>
            </a:pPr>
            <a:r>
              <a:rPr lang="en-US" sz="2700">
                <a:latin typeface="Times New Roman"/>
                <a:ea typeface="Times New Roman"/>
                <a:cs typeface="Times New Roman"/>
                <a:sym typeface="Times New Roman"/>
              </a:rPr>
              <a:t>Adult stands with his/her back and buttocks touching the wall and the arms stretched out horizontally. </a:t>
            </a:r>
            <a:endParaRPr sz="2700">
              <a:latin typeface="Times New Roman"/>
              <a:ea typeface="Times New Roman"/>
              <a:cs typeface="Times New Roman"/>
              <a:sym typeface="Times New Roman"/>
            </a:endParaRPr>
          </a:p>
          <a:p>
            <a:pPr marL="457200" lvl="0" indent="-400050" algn="l" rtl="0">
              <a:lnSpc>
                <a:spcPct val="100000"/>
              </a:lnSpc>
              <a:spcBef>
                <a:spcPts val="0"/>
              </a:spcBef>
              <a:spcAft>
                <a:spcPts val="0"/>
              </a:spcAft>
              <a:buSzPts val="2700"/>
              <a:buFont typeface="Times New Roman"/>
              <a:buAutoNum type="arabicPeriod"/>
            </a:pPr>
            <a:r>
              <a:rPr lang="en-US" sz="2700">
                <a:latin typeface="Times New Roman"/>
                <a:ea typeface="Times New Roman"/>
                <a:cs typeface="Times New Roman"/>
                <a:sym typeface="Times New Roman"/>
              </a:rPr>
              <a:t>Recorder holds the tape at the first furthermost finger tip. </a:t>
            </a:r>
            <a:endParaRPr sz="2700">
              <a:latin typeface="Times New Roman"/>
              <a:ea typeface="Times New Roman"/>
              <a:cs typeface="Times New Roman"/>
              <a:sym typeface="Times New Roman"/>
            </a:endParaRPr>
          </a:p>
          <a:p>
            <a:pPr marL="457200" lvl="0" indent="-400050" algn="l" rtl="0">
              <a:lnSpc>
                <a:spcPct val="100000"/>
              </a:lnSpc>
              <a:spcBef>
                <a:spcPts val="0"/>
              </a:spcBef>
              <a:spcAft>
                <a:spcPts val="0"/>
              </a:spcAft>
              <a:buSzPts val="2700"/>
              <a:buFont typeface="Times New Roman"/>
              <a:buAutoNum type="arabicPeriod"/>
            </a:pPr>
            <a:r>
              <a:rPr lang="en-US" sz="2700">
                <a:latin typeface="Times New Roman"/>
                <a:ea typeface="Times New Roman"/>
                <a:cs typeface="Times New Roman"/>
                <a:sym typeface="Times New Roman"/>
              </a:rPr>
              <a:t>Measurer stretches the tape and holds it at the furthermost finger tip of the second hand. </a:t>
            </a:r>
            <a:endParaRPr sz="2700">
              <a:latin typeface="Times New Roman"/>
              <a:ea typeface="Times New Roman"/>
              <a:cs typeface="Times New Roman"/>
              <a:sym typeface="Times New Roman"/>
            </a:endParaRPr>
          </a:p>
          <a:p>
            <a:pPr marL="457200" lvl="0" indent="-400050" algn="l" rtl="0">
              <a:lnSpc>
                <a:spcPct val="100000"/>
              </a:lnSpc>
              <a:spcBef>
                <a:spcPts val="0"/>
              </a:spcBef>
              <a:spcAft>
                <a:spcPts val="0"/>
              </a:spcAft>
              <a:buSzPts val="2700"/>
              <a:buFont typeface="Times New Roman"/>
              <a:buAutoNum type="arabicPeriod"/>
            </a:pPr>
            <a:r>
              <a:rPr lang="en-US" sz="2700">
                <a:latin typeface="Times New Roman"/>
                <a:ea typeface="Times New Roman"/>
                <a:cs typeface="Times New Roman"/>
                <a:sym typeface="Times New Roman"/>
              </a:rPr>
              <a:t>Note the measurement between the two furthermost finger tips. </a:t>
            </a:r>
            <a:endParaRPr sz="2400"/>
          </a:p>
        </p:txBody>
      </p:sp>
      <p:pic>
        <p:nvPicPr>
          <p:cNvPr id="214" name="Google Shape;214;gf5de199d25_1_20"/>
          <p:cNvPicPr preferRelativeResize="0"/>
          <p:nvPr/>
        </p:nvPicPr>
        <p:blipFill>
          <a:blip r:embed="rId3">
            <a:alphaModFix/>
          </a:blip>
          <a:stretch>
            <a:fillRect/>
          </a:stretch>
        </p:blipFill>
        <p:spPr>
          <a:xfrm>
            <a:off x="5830325" y="2236498"/>
            <a:ext cx="2894125" cy="2885800"/>
          </a:xfrm>
          <a:prstGeom prst="rect">
            <a:avLst/>
          </a:prstGeom>
          <a:noFill/>
          <a:ln w="9525" cap="flat" cmpd="sng">
            <a:solidFill>
              <a:schemeClr val="dk2"/>
            </a:solidFill>
            <a:prstDash val="solid"/>
            <a:round/>
            <a:headEnd type="none" w="sm" len="sm"/>
            <a:tailEnd type="none" w="sm" len="sm"/>
          </a:ln>
        </p:spPr>
      </p:pic>
      <p:sp>
        <p:nvSpPr>
          <p:cNvPr id="215" name="Google Shape;215;gf5de199d25_1_20"/>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14</a:t>
            </a:fld>
            <a:endParaRPr sz="1000" b="1">
              <a:solidFill>
                <a:srgbClr val="00468B"/>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82"/>
          <p:cNvSpPr txBox="1">
            <a:spLocks noGrp="1"/>
          </p:cNvSpPr>
          <p:nvPr>
            <p:ph type="title"/>
          </p:nvPr>
        </p:nvSpPr>
        <p:spPr>
          <a:xfrm>
            <a:off x="628650" y="272375"/>
            <a:ext cx="7886700" cy="804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Ulnar length</a:t>
            </a:r>
            <a:endParaRPr/>
          </a:p>
        </p:txBody>
      </p:sp>
      <p:pic>
        <p:nvPicPr>
          <p:cNvPr id="221" name="Google Shape;221;p82" descr="C:\Documents and Settings\danish\Local Settings\Temporary Internet Files\Content.Word\Danish Measuring view Forearm.jpg"/>
          <p:cNvPicPr preferRelativeResize="0"/>
          <p:nvPr/>
        </p:nvPicPr>
        <p:blipFill rotWithShape="1">
          <a:blip r:embed="rId3">
            <a:alphaModFix/>
          </a:blip>
          <a:srcRect/>
          <a:stretch/>
        </p:blipFill>
        <p:spPr>
          <a:xfrm>
            <a:off x="2006400" y="4241875"/>
            <a:ext cx="3139351" cy="2528225"/>
          </a:xfrm>
          <a:prstGeom prst="rect">
            <a:avLst/>
          </a:prstGeom>
          <a:noFill/>
          <a:ln>
            <a:noFill/>
          </a:ln>
        </p:spPr>
      </p:pic>
      <p:sp>
        <p:nvSpPr>
          <p:cNvPr id="222" name="Google Shape;222;p82"/>
          <p:cNvSpPr/>
          <p:nvPr/>
        </p:nvSpPr>
        <p:spPr>
          <a:xfrm>
            <a:off x="628650" y="1686050"/>
            <a:ext cx="5795400" cy="3219300"/>
          </a:xfrm>
          <a:prstGeom prst="rect">
            <a:avLst/>
          </a:prstGeom>
          <a:noFill/>
          <a:ln>
            <a:noFill/>
          </a:ln>
        </p:spPr>
        <p:txBody>
          <a:bodyPr spcFirstLastPara="1" wrap="square" lIns="91425" tIns="45700" rIns="91425" bIns="45700" anchor="ctr" anchorCtr="0">
            <a:noAutofit/>
          </a:bodyPr>
          <a:lstStyle/>
          <a:p>
            <a:pPr marL="457200" marR="0" lvl="0" indent="-393700" algn="l" rtl="0">
              <a:lnSpc>
                <a:spcPct val="100000"/>
              </a:lnSpc>
              <a:spcBef>
                <a:spcPts val="0"/>
              </a:spcBef>
              <a:spcAft>
                <a:spcPts val="0"/>
              </a:spcAft>
              <a:buSzPts val="2600"/>
              <a:buFont typeface="Times New Roman"/>
              <a:buChar char="●"/>
            </a:pPr>
            <a:r>
              <a:rPr lang="en-US" sz="2600">
                <a:latin typeface="Times New Roman"/>
                <a:ea typeface="Times New Roman"/>
                <a:cs typeface="Times New Roman"/>
                <a:sym typeface="Times New Roman"/>
              </a:rPr>
              <a:t>The measure of the ulna between the olecranon and styloid processes</a:t>
            </a:r>
            <a:endParaRPr sz="2600">
              <a:latin typeface="Times New Roman"/>
              <a:ea typeface="Times New Roman"/>
              <a:cs typeface="Times New Roman"/>
              <a:sym typeface="Times New Roman"/>
            </a:endParaRPr>
          </a:p>
          <a:p>
            <a:pPr marL="457200" lvl="0" indent="-393700" algn="l" rtl="0">
              <a:spcBef>
                <a:spcPts val="0"/>
              </a:spcBef>
              <a:spcAft>
                <a:spcPts val="0"/>
              </a:spcAft>
              <a:buSzPts val="2600"/>
              <a:buFont typeface="Times New Roman"/>
              <a:buChar char="●"/>
            </a:pPr>
            <a:r>
              <a:rPr lang="en-US" sz="2600">
                <a:latin typeface="Times New Roman"/>
                <a:ea typeface="Times New Roman"/>
                <a:cs typeface="Times New Roman"/>
                <a:sym typeface="Times New Roman"/>
              </a:rPr>
              <a:t>Measure between the point of the elbow and the midpoint of the prominent bone of the wrist (left side if possible)</a:t>
            </a:r>
            <a:endParaRPr sz="2600">
              <a:latin typeface="Times New Roman"/>
              <a:ea typeface="Times New Roman"/>
              <a:cs typeface="Times New Roman"/>
              <a:sym typeface="Times New Roman"/>
            </a:endParaRPr>
          </a:p>
          <a:p>
            <a:pPr marL="457200" marR="0" lvl="0" indent="-393700" algn="l" rtl="0">
              <a:lnSpc>
                <a:spcPct val="100000"/>
              </a:lnSpc>
              <a:spcBef>
                <a:spcPts val="0"/>
              </a:spcBef>
              <a:spcAft>
                <a:spcPts val="0"/>
              </a:spcAft>
              <a:buSzPts val="2600"/>
              <a:buFont typeface="Times New Roman"/>
              <a:buChar char="●"/>
            </a:pPr>
            <a:r>
              <a:rPr lang="en-US" sz="2600">
                <a:latin typeface="Times New Roman"/>
                <a:ea typeface="Times New Roman"/>
                <a:cs typeface="Times New Roman"/>
                <a:sym typeface="Times New Roman"/>
              </a:rPr>
              <a:t>Can be used to estimate length/ height of children </a:t>
            </a:r>
            <a:endParaRPr sz="26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600">
              <a:solidFill>
                <a:srgbClr val="980000"/>
              </a:solidFill>
              <a:latin typeface="Times New Roman"/>
              <a:ea typeface="Times New Roman"/>
              <a:cs typeface="Times New Roman"/>
              <a:sym typeface="Times New Roman"/>
            </a:endParaRPr>
          </a:p>
        </p:txBody>
      </p:sp>
      <p:pic>
        <p:nvPicPr>
          <p:cNvPr id="223" name="Google Shape;223;p82"/>
          <p:cNvPicPr preferRelativeResize="0"/>
          <p:nvPr/>
        </p:nvPicPr>
        <p:blipFill>
          <a:blip r:embed="rId4">
            <a:alphaModFix/>
          </a:blip>
          <a:stretch>
            <a:fillRect/>
          </a:stretch>
        </p:blipFill>
        <p:spPr>
          <a:xfrm>
            <a:off x="5527350" y="4394274"/>
            <a:ext cx="2425126" cy="2410575"/>
          </a:xfrm>
          <a:prstGeom prst="rect">
            <a:avLst/>
          </a:prstGeom>
          <a:noFill/>
          <a:ln>
            <a:noFill/>
          </a:ln>
        </p:spPr>
      </p:pic>
      <p:pic>
        <p:nvPicPr>
          <p:cNvPr id="224" name="Google Shape;224;p82"/>
          <p:cNvPicPr preferRelativeResize="0"/>
          <p:nvPr/>
        </p:nvPicPr>
        <p:blipFill>
          <a:blip r:embed="rId5">
            <a:alphaModFix/>
          </a:blip>
          <a:stretch>
            <a:fillRect/>
          </a:stretch>
        </p:blipFill>
        <p:spPr>
          <a:xfrm>
            <a:off x="6643925" y="1584338"/>
            <a:ext cx="2020775" cy="2731530"/>
          </a:xfrm>
          <a:prstGeom prst="rect">
            <a:avLst/>
          </a:prstGeom>
          <a:noFill/>
          <a:ln>
            <a:noFill/>
          </a:ln>
        </p:spPr>
      </p:pic>
      <p:sp>
        <p:nvSpPr>
          <p:cNvPr id="225" name="Google Shape;225;p82"/>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15</a:t>
            </a:fld>
            <a:endParaRPr sz="1000" b="1">
              <a:solidFill>
                <a:srgbClr val="00468B"/>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gfb21c0cb90_0_7"/>
          <p:cNvSpPr txBox="1">
            <a:spLocks noGrp="1"/>
          </p:cNvSpPr>
          <p:nvPr>
            <p:ph type="title"/>
          </p:nvPr>
        </p:nvSpPr>
        <p:spPr>
          <a:xfrm>
            <a:off x="628650" y="451600"/>
            <a:ext cx="7886700" cy="804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2700"/>
              <a:buNone/>
            </a:pPr>
            <a:r>
              <a:rPr lang="en-US" sz="4000" b="1">
                <a:solidFill>
                  <a:srgbClr val="002060"/>
                </a:solidFill>
                <a:latin typeface="Times New Roman"/>
                <a:ea typeface="Times New Roman"/>
                <a:cs typeface="Times New Roman"/>
                <a:sym typeface="Times New Roman"/>
              </a:rPr>
              <a:t>Ulnar length- Procedure</a:t>
            </a:r>
            <a:endParaRPr/>
          </a:p>
        </p:txBody>
      </p:sp>
      <p:sp>
        <p:nvSpPr>
          <p:cNvPr id="231" name="Google Shape;231;gfb21c0cb90_0_7"/>
          <p:cNvSpPr/>
          <p:nvPr/>
        </p:nvSpPr>
        <p:spPr>
          <a:xfrm>
            <a:off x="590900" y="1801750"/>
            <a:ext cx="7886700" cy="1905600"/>
          </a:xfrm>
          <a:prstGeom prst="rect">
            <a:avLst/>
          </a:prstGeom>
          <a:noFill/>
          <a:ln>
            <a:noFill/>
          </a:ln>
        </p:spPr>
        <p:txBody>
          <a:bodyPr spcFirstLastPara="1" wrap="square" lIns="91425" tIns="45700" rIns="91425" bIns="45700" anchor="ctr" anchorCtr="0">
            <a:noAutofit/>
          </a:bodyPr>
          <a:lstStyle/>
          <a:p>
            <a:pPr marL="0" lvl="0" indent="0" algn="l" rtl="0">
              <a:spcBef>
                <a:spcPts val="750"/>
              </a:spcBef>
              <a:spcAft>
                <a:spcPts val="0"/>
              </a:spcAft>
              <a:buNone/>
            </a:pPr>
            <a:r>
              <a:rPr lang="en-US" sz="2800">
                <a:solidFill>
                  <a:schemeClr val="dk1"/>
                </a:solidFill>
                <a:latin typeface="Times New Roman"/>
                <a:ea typeface="Times New Roman"/>
                <a:cs typeface="Times New Roman"/>
                <a:sym typeface="Times New Roman"/>
              </a:rPr>
              <a:t>If measuring ulnar length among children, the </a:t>
            </a:r>
            <a:r>
              <a:rPr lang="en-US" sz="28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child</a:t>
            </a:r>
            <a:r>
              <a:rPr lang="en-US" sz="2800">
                <a:solidFill>
                  <a:schemeClr val="dk1"/>
                </a:solidFill>
                <a:latin typeface="Times New Roman"/>
                <a:ea typeface="Times New Roman"/>
                <a:cs typeface="Times New Roman"/>
                <a:sym typeface="Times New Roman"/>
              </a:rPr>
              <a:t> must sit in the mother’s lap or lie down. </a:t>
            </a:r>
            <a:endParaRPr sz="2800">
              <a:solidFill>
                <a:schemeClr val="dk1"/>
              </a:solidFill>
              <a:latin typeface="Times New Roman"/>
              <a:ea typeface="Times New Roman"/>
              <a:cs typeface="Times New Roman"/>
              <a:sym typeface="Times New Roman"/>
            </a:endParaRPr>
          </a:p>
          <a:p>
            <a:pPr marL="0" lvl="0" indent="0" algn="l" rtl="0">
              <a:spcBef>
                <a:spcPts val="750"/>
              </a:spcBef>
              <a:spcAft>
                <a:spcPts val="0"/>
              </a:spcAft>
              <a:buNone/>
            </a:pPr>
            <a:r>
              <a:rPr lang="en-US" sz="2800">
                <a:solidFill>
                  <a:schemeClr val="dk1"/>
                </a:solidFill>
                <a:latin typeface="Times New Roman"/>
                <a:ea typeface="Times New Roman"/>
                <a:cs typeface="Times New Roman"/>
                <a:sym typeface="Times New Roman"/>
              </a:rPr>
              <a:t>If measuring the ulnar length of adults, the adult should be sitting down on a chair.</a:t>
            </a: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600">
              <a:solidFill>
                <a:srgbClr val="980000"/>
              </a:solidFill>
              <a:latin typeface="Times New Roman"/>
              <a:ea typeface="Times New Roman"/>
              <a:cs typeface="Times New Roman"/>
              <a:sym typeface="Times New Roman"/>
            </a:endParaRPr>
          </a:p>
        </p:txBody>
      </p:sp>
      <p:sp>
        <p:nvSpPr>
          <p:cNvPr id="232" name="Google Shape;232;gfb21c0cb90_0_7"/>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16</a:t>
            </a:fld>
            <a:endParaRPr sz="1000" b="1">
              <a:solidFill>
                <a:srgbClr val="00468B"/>
              </a:solidFill>
              <a:latin typeface="Calibri"/>
              <a:ea typeface="Calibri"/>
              <a:cs typeface="Calibri"/>
              <a:sym typeface="Calibri"/>
            </a:endParaRPr>
          </a:p>
        </p:txBody>
      </p:sp>
      <p:pic>
        <p:nvPicPr>
          <p:cNvPr id="233" name="Google Shape;233;gfb21c0cb90_0_7" descr="Photo_Jun_01,_9_18_25_AM.jpg"/>
          <p:cNvPicPr preferRelativeResize="0"/>
          <p:nvPr/>
        </p:nvPicPr>
        <p:blipFill rotWithShape="1">
          <a:blip r:embed="rId3">
            <a:alphaModFix/>
          </a:blip>
          <a:srcRect/>
          <a:stretch/>
        </p:blipFill>
        <p:spPr>
          <a:xfrm>
            <a:off x="6136650" y="3099424"/>
            <a:ext cx="2348775" cy="3144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body" idx="1"/>
          </p:nvPr>
        </p:nvSpPr>
        <p:spPr>
          <a:xfrm>
            <a:off x="415075" y="1644425"/>
            <a:ext cx="8112900" cy="2251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750"/>
              </a:spcBef>
              <a:spcAft>
                <a:spcPts val="0"/>
              </a:spcAft>
              <a:buSzPts val="2400"/>
              <a:buFont typeface="Times New Roman"/>
              <a:buAutoNum type="arabicPeriod"/>
            </a:pPr>
            <a:r>
              <a:rPr lang="en-US" sz="2400">
                <a:latin typeface="Times New Roman"/>
                <a:ea typeface="Times New Roman"/>
                <a:cs typeface="Times New Roman"/>
                <a:sym typeface="Times New Roman"/>
              </a:rPr>
              <a:t>The measurer locates the </a:t>
            </a:r>
            <a:r>
              <a:rPr lang="en-US" sz="2400" b="1" u="sng">
                <a:latin typeface="Times New Roman"/>
                <a:ea typeface="Times New Roman"/>
                <a:cs typeface="Times New Roman"/>
                <a:sym typeface="Times New Roman"/>
              </a:rPr>
              <a:t>Styloid process</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marL="914400" lvl="0"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Flex right elbow approximately 90</a:t>
            </a:r>
            <a:r>
              <a:rPr lang="en-US" sz="2400" baseline="300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and position comfortably alongside the body, pointing upwards in the vertical direction. (Ex: If the elbow is touching the table, the arm points upward).</a:t>
            </a:r>
            <a:endParaRPr sz="2400">
              <a:latin typeface="Times New Roman"/>
              <a:ea typeface="Times New Roman"/>
              <a:cs typeface="Times New Roman"/>
              <a:sym typeface="Times New Roman"/>
            </a:endParaRPr>
          </a:p>
        </p:txBody>
      </p:sp>
      <p:sp>
        <p:nvSpPr>
          <p:cNvPr id="239" name="Google Shape;239;p30"/>
          <p:cNvSpPr txBox="1">
            <a:spLocks noGrp="1"/>
          </p:cNvSpPr>
          <p:nvPr>
            <p:ph type="title"/>
          </p:nvPr>
        </p:nvSpPr>
        <p:spPr>
          <a:xfrm>
            <a:off x="858425" y="405625"/>
            <a:ext cx="8192400" cy="902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000">
                <a:solidFill>
                  <a:srgbClr val="002060"/>
                </a:solidFill>
                <a:latin typeface="Times New Roman"/>
                <a:ea typeface="Times New Roman"/>
                <a:cs typeface="Times New Roman"/>
                <a:sym typeface="Times New Roman"/>
              </a:rPr>
              <a:t>Ulnar length- Procedure</a:t>
            </a:r>
            <a:endParaRPr sz="4000">
              <a:solidFill>
                <a:srgbClr val="002060"/>
              </a:solidFill>
              <a:latin typeface="Times New Roman"/>
              <a:ea typeface="Times New Roman"/>
              <a:cs typeface="Times New Roman"/>
              <a:sym typeface="Times New Roman"/>
            </a:endParaRPr>
          </a:p>
        </p:txBody>
      </p:sp>
      <p:sp>
        <p:nvSpPr>
          <p:cNvPr id="240" name="Google Shape;240;p30"/>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17</a:t>
            </a:fld>
            <a:endParaRPr sz="1000" b="1">
              <a:solidFill>
                <a:srgbClr val="00468B"/>
              </a:solidFill>
              <a:latin typeface="Calibri"/>
              <a:ea typeface="Calibri"/>
              <a:cs typeface="Calibri"/>
              <a:sym typeface="Calibri"/>
            </a:endParaRPr>
          </a:p>
        </p:txBody>
      </p:sp>
      <p:sp>
        <p:nvSpPr>
          <p:cNvPr id="241" name="Google Shape;241;p30"/>
          <p:cNvSpPr txBox="1">
            <a:spLocks noGrp="1"/>
          </p:cNvSpPr>
          <p:nvPr>
            <p:ph type="body" idx="1"/>
          </p:nvPr>
        </p:nvSpPr>
        <p:spPr>
          <a:xfrm>
            <a:off x="309100" y="3743725"/>
            <a:ext cx="5348700" cy="2720400"/>
          </a:xfrm>
          <a:prstGeom prst="rect">
            <a:avLst/>
          </a:prstGeom>
          <a:noFill/>
          <a:ln>
            <a:noFill/>
          </a:ln>
        </p:spPr>
        <p:txBody>
          <a:bodyPr spcFirstLastPara="1" wrap="square" lIns="91425" tIns="45700" rIns="91425" bIns="45700" anchor="t" anchorCtr="0">
            <a:noAutofit/>
          </a:bodyPr>
          <a:lstStyle/>
          <a:p>
            <a:pPr marL="914400" lvl="0" indent="-381000" algn="l" rtl="0">
              <a:lnSpc>
                <a:spcPct val="100000"/>
              </a:lnSpc>
              <a:spcBef>
                <a:spcPts val="750"/>
              </a:spcBef>
              <a:spcAft>
                <a:spcPts val="0"/>
              </a:spcAft>
              <a:buSzPts val="2400"/>
              <a:buFont typeface="Times New Roman"/>
              <a:buChar char="•"/>
            </a:pPr>
            <a:r>
              <a:rPr lang="en-US" sz="2400">
                <a:latin typeface="Times New Roman"/>
                <a:ea typeface="Times New Roman"/>
                <a:cs typeface="Times New Roman"/>
                <a:sym typeface="Times New Roman"/>
              </a:rPr>
              <a:t>Wrist should be straight (unbent) and the hand should be in the same axis as the forearm. Fingers should be slightly bent with the extended thumb pointing to the right shoulder (hitch-hiker position).</a:t>
            </a:r>
            <a:endParaRPr sz="2400">
              <a:latin typeface="Times New Roman"/>
              <a:ea typeface="Times New Roman"/>
              <a:cs typeface="Times New Roman"/>
              <a:sym typeface="Times New Roman"/>
            </a:endParaRPr>
          </a:p>
        </p:txBody>
      </p:sp>
      <p:pic>
        <p:nvPicPr>
          <p:cNvPr id="242" name="Google Shape;242;p30" descr="Photo_Jun_01,_9_18_25_AM.jpg"/>
          <p:cNvPicPr preferRelativeResize="0"/>
          <p:nvPr/>
        </p:nvPicPr>
        <p:blipFill rotWithShape="1">
          <a:blip r:embed="rId3">
            <a:alphaModFix/>
          </a:blip>
          <a:srcRect/>
          <a:stretch/>
        </p:blipFill>
        <p:spPr>
          <a:xfrm>
            <a:off x="6127000" y="3522350"/>
            <a:ext cx="2452800" cy="2566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f37d1f1b15_0_5"/>
          <p:cNvSpPr txBox="1">
            <a:spLocks noGrp="1"/>
          </p:cNvSpPr>
          <p:nvPr>
            <p:ph type="body" idx="1"/>
          </p:nvPr>
        </p:nvSpPr>
        <p:spPr>
          <a:xfrm>
            <a:off x="411100" y="1610975"/>
            <a:ext cx="7541100" cy="4643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750"/>
              </a:spcBef>
              <a:spcAft>
                <a:spcPts val="0"/>
              </a:spcAft>
              <a:buClr>
                <a:srgbClr val="000000"/>
              </a:buClr>
              <a:buSzPts val="2400"/>
              <a:buFont typeface="Times New Roman"/>
              <a:buAutoNum type="arabicPeriod"/>
            </a:pPr>
            <a:r>
              <a:rPr lang="en-US" sz="2400">
                <a:solidFill>
                  <a:srgbClr val="000000"/>
                </a:solidFill>
                <a:latin typeface="Times New Roman"/>
                <a:ea typeface="Times New Roman"/>
                <a:cs typeface="Times New Roman"/>
                <a:sym typeface="Times New Roman"/>
              </a:rPr>
              <a:t>The measurer locates the </a:t>
            </a:r>
            <a:r>
              <a:rPr lang="en-US" sz="2400" b="1" u="sng">
                <a:solidFill>
                  <a:srgbClr val="000000"/>
                </a:solidFill>
                <a:latin typeface="Times New Roman"/>
                <a:ea typeface="Times New Roman"/>
                <a:cs typeface="Times New Roman"/>
                <a:sym typeface="Times New Roman"/>
              </a:rPr>
              <a:t>Styloid process </a:t>
            </a:r>
            <a:r>
              <a:rPr lang="en-US" sz="2400">
                <a:solidFill>
                  <a:srgbClr val="000000"/>
                </a:solidFill>
                <a:latin typeface="Times New Roman"/>
                <a:ea typeface="Times New Roman"/>
                <a:cs typeface="Times New Roman"/>
                <a:sym typeface="Times New Roman"/>
              </a:rPr>
              <a:t>(continued):</a:t>
            </a:r>
            <a:endParaRPr sz="2400">
              <a:solidFill>
                <a:srgbClr val="000000"/>
              </a:solidFill>
              <a:latin typeface="Times New Roman"/>
              <a:ea typeface="Times New Roman"/>
              <a:cs typeface="Times New Roman"/>
              <a:sym typeface="Times New Roman"/>
            </a:endParaRPr>
          </a:p>
          <a:p>
            <a:pPr marL="914400" lvl="0"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Palpate and locate the distal end of the ulna (a.k.a. Styloid process).</a:t>
            </a:r>
            <a:endParaRPr sz="2400">
              <a:latin typeface="Times New Roman"/>
              <a:ea typeface="Times New Roman"/>
              <a:cs typeface="Times New Roman"/>
              <a:sym typeface="Times New Roman"/>
            </a:endParaRPr>
          </a:p>
          <a:p>
            <a:pPr marL="914400" lvl="0"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Ask the individual to bend and straighten his/her wrist to help confirm the location of the Styloid process.</a:t>
            </a:r>
            <a:endParaRPr sz="2400">
              <a:latin typeface="Times New Roman"/>
              <a:ea typeface="Times New Roman"/>
              <a:cs typeface="Times New Roman"/>
              <a:sym typeface="Times New Roman"/>
            </a:endParaRPr>
          </a:p>
          <a:p>
            <a:pPr marL="914400" lvl="0"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The measurer marks a line of </a:t>
            </a:r>
            <a:endParaRPr sz="2400">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US" sz="2400">
                <a:latin typeface="Times New Roman"/>
                <a:ea typeface="Times New Roman"/>
                <a:cs typeface="Times New Roman"/>
                <a:sym typeface="Times New Roman"/>
              </a:rPr>
              <a:t>about 1 cm at the Styloid process.</a:t>
            </a:r>
            <a:endParaRPr sz="2400">
              <a:latin typeface="Times New Roman"/>
              <a:ea typeface="Times New Roman"/>
              <a:cs typeface="Times New Roman"/>
              <a:sym typeface="Times New Roman"/>
            </a:endParaRPr>
          </a:p>
        </p:txBody>
      </p:sp>
      <p:sp>
        <p:nvSpPr>
          <p:cNvPr id="248" name="Google Shape;248;gf37d1f1b15_0_5"/>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18</a:t>
            </a:fld>
            <a:endParaRPr sz="1000" b="1">
              <a:solidFill>
                <a:srgbClr val="00468B"/>
              </a:solidFill>
              <a:latin typeface="Calibri"/>
              <a:ea typeface="Calibri"/>
              <a:cs typeface="Calibri"/>
              <a:sym typeface="Calibri"/>
            </a:endParaRPr>
          </a:p>
        </p:txBody>
      </p:sp>
      <p:grpSp>
        <p:nvGrpSpPr>
          <p:cNvPr id="249" name="Google Shape;249;gf37d1f1b15_0_5"/>
          <p:cNvGrpSpPr/>
          <p:nvPr/>
        </p:nvGrpSpPr>
        <p:grpSpPr>
          <a:xfrm>
            <a:off x="5727550" y="3809375"/>
            <a:ext cx="3220875" cy="2415675"/>
            <a:chOff x="9337875" y="2246100"/>
            <a:chExt cx="3220875" cy="2415675"/>
          </a:xfrm>
        </p:grpSpPr>
        <p:pic>
          <p:nvPicPr>
            <p:cNvPr id="250" name="Google Shape;250;gf37d1f1b15_0_5"/>
            <p:cNvPicPr preferRelativeResize="0"/>
            <p:nvPr/>
          </p:nvPicPr>
          <p:blipFill>
            <a:blip r:embed="rId3">
              <a:alphaModFix/>
            </a:blip>
            <a:stretch>
              <a:fillRect/>
            </a:stretch>
          </p:blipFill>
          <p:spPr>
            <a:xfrm>
              <a:off x="9337875" y="2246100"/>
              <a:ext cx="3220875" cy="2415675"/>
            </a:xfrm>
            <a:prstGeom prst="rect">
              <a:avLst/>
            </a:prstGeom>
            <a:noFill/>
            <a:ln>
              <a:noFill/>
            </a:ln>
          </p:spPr>
        </p:pic>
        <p:sp>
          <p:nvSpPr>
            <p:cNvPr id="251" name="Google Shape;251;gf37d1f1b15_0_5"/>
            <p:cNvSpPr/>
            <p:nvPr/>
          </p:nvSpPr>
          <p:spPr>
            <a:xfrm>
              <a:off x="11613150" y="3797475"/>
              <a:ext cx="869400" cy="4158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gf37d1f1b15_0_5"/>
          <p:cNvSpPr txBox="1">
            <a:spLocks noGrp="1"/>
          </p:cNvSpPr>
          <p:nvPr>
            <p:ph type="title"/>
          </p:nvPr>
        </p:nvSpPr>
        <p:spPr>
          <a:xfrm>
            <a:off x="858425" y="405625"/>
            <a:ext cx="8192400" cy="902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000">
                <a:solidFill>
                  <a:srgbClr val="002060"/>
                </a:solidFill>
                <a:latin typeface="Times New Roman"/>
                <a:ea typeface="Times New Roman"/>
                <a:cs typeface="Times New Roman"/>
                <a:sym typeface="Times New Roman"/>
              </a:rPr>
              <a:t>Ulnar length- Procedure</a:t>
            </a:r>
            <a:endParaRPr sz="4000">
              <a:solidFill>
                <a:srgbClr val="00206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3"/>
          <p:cNvSpPr txBox="1">
            <a:spLocks noGrp="1"/>
          </p:cNvSpPr>
          <p:nvPr>
            <p:ph type="body" idx="1"/>
          </p:nvPr>
        </p:nvSpPr>
        <p:spPr>
          <a:xfrm>
            <a:off x="261625" y="1641400"/>
            <a:ext cx="6241500" cy="429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None/>
            </a:pPr>
            <a:r>
              <a:rPr lang="en-US" sz="2400">
                <a:latin typeface="Times New Roman"/>
                <a:ea typeface="Times New Roman"/>
                <a:cs typeface="Times New Roman"/>
                <a:sym typeface="Times New Roman"/>
              </a:rPr>
              <a:t>2.  Locate the </a:t>
            </a:r>
            <a:r>
              <a:rPr lang="en-US" sz="2400" b="1" u="sng">
                <a:latin typeface="Times New Roman"/>
                <a:ea typeface="Times New Roman"/>
                <a:cs typeface="Times New Roman"/>
                <a:sym typeface="Times New Roman"/>
              </a:rPr>
              <a:t>Olecranon process</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marL="914400" lvl="1"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Flex right elbow approximately 90</a:t>
            </a:r>
            <a:r>
              <a:rPr lang="en-US" sz="2400" baseline="300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and position comfortably alongside the body, in the horizontal direction.</a:t>
            </a:r>
            <a:endParaRPr sz="2400">
              <a:latin typeface="Times New Roman"/>
              <a:ea typeface="Times New Roman"/>
              <a:cs typeface="Times New Roman"/>
              <a:sym typeface="Times New Roman"/>
            </a:endParaRPr>
          </a:p>
          <a:p>
            <a:pPr marL="914400" lvl="1"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Palpate and locate where the tissue meets the bone above the elbow.  There should be a slight indentation in the center, with two prominent points on either side.</a:t>
            </a:r>
            <a:endParaRPr sz="2400">
              <a:latin typeface="Times New Roman"/>
              <a:ea typeface="Times New Roman"/>
              <a:cs typeface="Times New Roman"/>
              <a:sym typeface="Times New Roman"/>
            </a:endParaRPr>
          </a:p>
          <a:p>
            <a:pPr marL="914400" lvl="1" indent="-381000" algn="l" rtl="0">
              <a:lnSpc>
                <a:spcPct val="100000"/>
              </a:lnSpc>
              <a:spcBef>
                <a:spcPts val="1000"/>
              </a:spcBef>
              <a:spcAft>
                <a:spcPts val="1000"/>
              </a:spcAft>
              <a:buSzPts val="2400"/>
              <a:buFont typeface="Times New Roman"/>
              <a:buChar char="•"/>
            </a:pPr>
            <a:r>
              <a:rPr lang="en-US" sz="2400">
                <a:latin typeface="Times New Roman"/>
                <a:ea typeface="Times New Roman"/>
                <a:cs typeface="Times New Roman"/>
                <a:sym typeface="Times New Roman"/>
              </a:rPr>
              <a:t>The measurer marks a line at the Olecranon process.</a:t>
            </a:r>
            <a:endParaRPr sz="2400">
              <a:latin typeface="Times New Roman"/>
              <a:ea typeface="Times New Roman"/>
              <a:cs typeface="Times New Roman"/>
              <a:sym typeface="Times New Roman"/>
            </a:endParaRPr>
          </a:p>
        </p:txBody>
      </p:sp>
      <p:grpSp>
        <p:nvGrpSpPr>
          <p:cNvPr id="259" name="Google Shape;259;p63"/>
          <p:cNvGrpSpPr/>
          <p:nvPr/>
        </p:nvGrpSpPr>
        <p:grpSpPr>
          <a:xfrm>
            <a:off x="6503150" y="2348876"/>
            <a:ext cx="2326325" cy="2434909"/>
            <a:chOff x="5969860" y="2348891"/>
            <a:chExt cx="2859650" cy="2434909"/>
          </a:xfrm>
        </p:grpSpPr>
        <p:pic>
          <p:nvPicPr>
            <p:cNvPr id="260" name="Google Shape;260;p63"/>
            <p:cNvPicPr preferRelativeResize="0"/>
            <p:nvPr/>
          </p:nvPicPr>
          <p:blipFill>
            <a:blip r:embed="rId3">
              <a:alphaModFix/>
            </a:blip>
            <a:stretch>
              <a:fillRect/>
            </a:stretch>
          </p:blipFill>
          <p:spPr>
            <a:xfrm>
              <a:off x="5969860" y="2348891"/>
              <a:ext cx="2859650" cy="2434900"/>
            </a:xfrm>
            <a:prstGeom prst="rect">
              <a:avLst/>
            </a:prstGeom>
            <a:noFill/>
            <a:ln>
              <a:noFill/>
            </a:ln>
          </p:spPr>
        </p:pic>
        <p:sp>
          <p:nvSpPr>
            <p:cNvPr id="261" name="Google Shape;261;p63"/>
            <p:cNvSpPr/>
            <p:nvPr/>
          </p:nvSpPr>
          <p:spPr>
            <a:xfrm>
              <a:off x="6360759" y="4364100"/>
              <a:ext cx="716400" cy="4197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63"/>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19</a:t>
            </a:fld>
            <a:endParaRPr sz="1000" b="1">
              <a:solidFill>
                <a:srgbClr val="00468B"/>
              </a:solidFill>
              <a:latin typeface="Calibri"/>
              <a:ea typeface="Calibri"/>
              <a:cs typeface="Calibri"/>
              <a:sym typeface="Calibri"/>
            </a:endParaRPr>
          </a:p>
        </p:txBody>
      </p:sp>
      <p:sp>
        <p:nvSpPr>
          <p:cNvPr id="263" name="Google Shape;263;p63"/>
          <p:cNvSpPr txBox="1">
            <a:spLocks noGrp="1"/>
          </p:cNvSpPr>
          <p:nvPr>
            <p:ph type="title"/>
          </p:nvPr>
        </p:nvSpPr>
        <p:spPr>
          <a:xfrm>
            <a:off x="858425" y="405625"/>
            <a:ext cx="8192400" cy="902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000">
                <a:solidFill>
                  <a:srgbClr val="002060"/>
                </a:solidFill>
                <a:latin typeface="Times New Roman"/>
                <a:ea typeface="Times New Roman"/>
                <a:cs typeface="Times New Roman"/>
                <a:sym typeface="Times New Roman"/>
              </a:rPr>
              <a:t>Ulnar length- Procedure</a:t>
            </a:r>
            <a:endParaRPr sz="4000">
              <a:solidFill>
                <a:srgbClr val="00206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f59d353f03_0_6"/>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000"/>
              <a:t>Outline</a:t>
            </a:r>
            <a:endParaRPr sz="4000"/>
          </a:p>
        </p:txBody>
      </p:sp>
      <p:sp>
        <p:nvSpPr>
          <p:cNvPr id="121" name="Google Shape;121;gf59d353f03_0_6"/>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457200" lvl="0" indent="-431800" algn="l" rtl="0">
              <a:spcBef>
                <a:spcPts val="1000"/>
              </a:spcBef>
              <a:spcAft>
                <a:spcPts val="0"/>
              </a:spcAft>
              <a:buSzPts val="3200"/>
              <a:buFont typeface="Times New Roman"/>
              <a:buChar char="•"/>
            </a:pPr>
            <a:r>
              <a:rPr lang="en-US" sz="3200">
                <a:latin typeface="Times New Roman"/>
                <a:ea typeface="Times New Roman"/>
                <a:cs typeface="Times New Roman"/>
                <a:sym typeface="Times New Roman"/>
              </a:rPr>
              <a:t>Section 1: Introduction</a:t>
            </a:r>
            <a:endParaRPr sz="3200">
              <a:latin typeface="Times New Roman"/>
              <a:ea typeface="Times New Roman"/>
              <a:cs typeface="Times New Roman"/>
              <a:sym typeface="Times New Roman"/>
            </a:endParaRPr>
          </a:p>
          <a:p>
            <a:pPr marL="457200" lvl="0" indent="-431800" algn="l" rtl="0">
              <a:spcBef>
                <a:spcPts val="1000"/>
              </a:spcBef>
              <a:spcAft>
                <a:spcPts val="0"/>
              </a:spcAft>
              <a:buSzPts val="3200"/>
              <a:buFont typeface="Times New Roman"/>
              <a:buChar char="•"/>
            </a:pPr>
            <a:r>
              <a:rPr lang="en-US" sz="3200">
                <a:latin typeface="Times New Roman"/>
                <a:ea typeface="Times New Roman"/>
                <a:cs typeface="Times New Roman"/>
                <a:sym typeface="Times New Roman"/>
              </a:rPr>
              <a:t>Section 2: Surrogate Measures of Body Size</a:t>
            </a:r>
            <a:endParaRPr sz="3200">
              <a:latin typeface="Times New Roman"/>
              <a:ea typeface="Times New Roman"/>
              <a:cs typeface="Times New Roman"/>
              <a:sym typeface="Times New Roman"/>
            </a:endParaRPr>
          </a:p>
          <a:p>
            <a:pPr marL="457200" lvl="0" indent="-431800" algn="l" rtl="0">
              <a:spcBef>
                <a:spcPts val="1000"/>
              </a:spcBef>
              <a:spcAft>
                <a:spcPts val="0"/>
              </a:spcAft>
              <a:buSzPts val="3200"/>
              <a:buFont typeface="Times New Roman"/>
              <a:buChar char="•"/>
            </a:pPr>
            <a:r>
              <a:rPr lang="en-US" sz="3200">
                <a:latin typeface="Times New Roman"/>
                <a:ea typeface="Times New Roman"/>
                <a:cs typeface="Times New Roman"/>
                <a:sym typeface="Times New Roman"/>
              </a:rPr>
              <a:t>Section 3: </a:t>
            </a:r>
            <a:r>
              <a:rPr lang="en-US" sz="3200">
                <a:highlight>
                  <a:srgbClr val="FFFFFF"/>
                </a:highlight>
                <a:latin typeface="Times New Roman"/>
                <a:ea typeface="Times New Roman"/>
                <a:cs typeface="Times New Roman"/>
                <a:sym typeface="Times New Roman"/>
              </a:rPr>
              <a:t>Interpretation of                    measurements</a:t>
            </a:r>
            <a:endParaRPr sz="3200">
              <a:highlight>
                <a:srgbClr val="FFFFFF"/>
              </a:highlight>
              <a:latin typeface="Times New Roman"/>
              <a:ea typeface="Times New Roman"/>
              <a:cs typeface="Times New Roman"/>
              <a:sym typeface="Times New Roman"/>
            </a:endParaRPr>
          </a:p>
          <a:p>
            <a:pPr marL="457200" lvl="0" indent="-431800" algn="l" rtl="0">
              <a:spcBef>
                <a:spcPts val="1000"/>
              </a:spcBef>
              <a:spcAft>
                <a:spcPts val="0"/>
              </a:spcAft>
              <a:buSzPts val="3200"/>
              <a:buFont typeface="Times New Roman"/>
              <a:buChar char="•"/>
            </a:pPr>
            <a:r>
              <a:rPr lang="en-US" sz="3200">
                <a:latin typeface="Times New Roman"/>
                <a:ea typeface="Times New Roman"/>
                <a:cs typeface="Times New Roman"/>
                <a:sym typeface="Times New Roman"/>
              </a:rPr>
              <a:t>Section 4: Equipment Maintenance</a:t>
            </a:r>
            <a:endParaRPr sz="3200">
              <a:highlight>
                <a:srgbClr val="FFFFFF"/>
              </a:highlight>
              <a:latin typeface="Times New Roman"/>
              <a:ea typeface="Times New Roman"/>
              <a:cs typeface="Times New Roman"/>
              <a:sym typeface="Times New Roman"/>
            </a:endParaRPr>
          </a:p>
          <a:p>
            <a:pPr marL="457200" lvl="0" indent="-431800" algn="l" rtl="0">
              <a:spcBef>
                <a:spcPts val="1000"/>
              </a:spcBef>
              <a:spcAft>
                <a:spcPts val="1000"/>
              </a:spcAft>
              <a:buSzPts val="3200"/>
              <a:buFont typeface="Times New Roman"/>
              <a:buChar char="•"/>
            </a:pPr>
            <a:r>
              <a:rPr lang="en-US" sz="3200">
                <a:latin typeface="Times New Roman"/>
                <a:ea typeface="Times New Roman"/>
                <a:cs typeface="Times New Roman"/>
                <a:sym typeface="Times New Roman"/>
              </a:rPr>
              <a:t>Section 5: Practice your skills</a:t>
            </a:r>
            <a:endParaRPr sz="2400">
              <a:latin typeface="Times New Roman"/>
              <a:ea typeface="Times New Roman"/>
              <a:cs typeface="Times New Roman"/>
              <a:sym typeface="Times New Roman"/>
            </a:endParaRPr>
          </a:p>
        </p:txBody>
      </p:sp>
      <p:sp>
        <p:nvSpPr>
          <p:cNvPr id="122" name="Google Shape;122;gf59d353f03_0_6"/>
          <p:cNvSpPr txBox="1"/>
          <p:nvPr/>
        </p:nvSpPr>
        <p:spPr>
          <a:xfrm>
            <a:off x="7070500" y="6166464"/>
            <a:ext cx="1509300" cy="373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a:t>
            </a:fld>
            <a:endParaRPr sz="1000" b="1">
              <a:solidFill>
                <a:srgbClr val="00468B"/>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83"/>
          <p:cNvSpPr/>
          <p:nvPr/>
        </p:nvSpPr>
        <p:spPr>
          <a:xfrm>
            <a:off x="622600" y="1480775"/>
            <a:ext cx="7857900" cy="2922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1000"/>
              </a:spcBef>
              <a:spcAft>
                <a:spcPts val="0"/>
              </a:spcAft>
              <a:buNone/>
            </a:pPr>
            <a:r>
              <a:rPr lang="en-US" sz="2600">
                <a:latin typeface="Times New Roman"/>
                <a:ea typeface="Times New Roman"/>
                <a:cs typeface="Times New Roman"/>
                <a:sym typeface="Times New Roman"/>
              </a:rPr>
              <a:t>3.  After locating the </a:t>
            </a:r>
            <a:r>
              <a:rPr lang="en-US" sz="2600" b="1" u="sng">
                <a:latin typeface="Times New Roman"/>
                <a:ea typeface="Times New Roman"/>
                <a:cs typeface="Times New Roman"/>
                <a:sym typeface="Times New Roman"/>
              </a:rPr>
              <a:t>Styloid and </a:t>
            </a:r>
            <a:r>
              <a:rPr lang="en-US" sz="2600" b="1" u="sng">
                <a:solidFill>
                  <a:schemeClr val="dk1"/>
                </a:solidFill>
                <a:latin typeface="Times New Roman"/>
                <a:ea typeface="Times New Roman"/>
                <a:cs typeface="Times New Roman"/>
                <a:sym typeface="Times New Roman"/>
              </a:rPr>
              <a:t>Olecranon processes,    </a:t>
            </a:r>
            <a:r>
              <a:rPr lang="en-US" sz="2600">
                <a:solidFill>
                  <a:schemeClr val="dk1"/>
                </a:solidFill>
                <a:latin typeface="Times New Roman"/>
                <a:ea typeface="Times New Roman"/>
                <a:cs typeface="Times New Roman"/>
                <a:sym typeface="Times New Roman"/>
              </a:rPr>
              <a:t>the distance between them can be measured (reflecting the ulnar length) using: </a:t>
            </a:r>
            <a:endParaRPr sz="2600">
              <a:solidFill>
                <a:schemeClr val="dk1"/>
              </a:solidFill>
              <a:latin typeface="Times New Roman"/>
              <a:ea typeface="Times New Roman"/>
              <a:cs typeface="Times New Roman"/>
              <a:sym typeface="Times New Roman"/>
            </a:endParaRPr>
          </a:p>
          <a:p>
            <a:pPr marL="914400" marR="0" lvl="0" indent="-393700" algn="l" rtl="0">
              <a:lnSpc>
                <a:spcPct val="100000"/>
              </a:lnSpc>
              <a:spcBef>
                <a:spcPts val="1000"/>
              </a:spcBef>
              <a:spcAft>
                <a:spcPts val="0"/>
              </a:spcAft>
              <a:buClr>
                <a:schemeClr val="dk1"/>
              </a:buClr>
              <a:buSzPts val="2600"/>
              <a:buFont typeface="Times New Roman"/>
              <a:buAutoNum type="arabicPeriod"/>
            </a:pPr>
            <a:r>
              <a:rPr lang="en-US" sz="2600">
                <a:solidFill>
                  <a:schemeClr val="dk1"/>
                </a:solidFill>
                <a:latin typeface="Times New Roman"/>
                <a:ea typeface="Times New Roman"/>
                <a:cs typeface="Times New Roman"/>
                <a:sym typeface="Times New Roman"/>
              </a:rPr>
              <a:t>Caliper</a:t>
            </a:r>
            <a:endParaRPr sz="2600">
              <a:solidFill>
                <a:schemeClr val="dk1"/>
              </a:solidFill>
              <a:latin typeface="Times New Roman"/>
              <a:ea typeface="Times New Roman"/>
              <a:cs typeface="Times New Roman"/>
              <a:sym typeface="Times New Roman"/>
            </a:endParaRPr>
          </a:p>
          <a:p>
            <a:pPr marL="914400" marR="0" lvl="0" indent="-393700" algn="l" rtl="0">
              <a:lnSpc>
                <a:spcPct val="100000"/>
              </a:lnSpc>
              <a:spcBef>
                <a:spcPts val="1000"/>
              </a:spcBef>
              <a:spcAft>
                <a:spcPts val="0"/>
              </a:spcAft>
              <a:buClr>
                <a:schemeClr val="dk1"/>
              </a:buClr>
              <a:buSzPts val="2600"/>
              <a:buFont typeface="Times New Roman"/>
              <a:buAutoNum type="arabicPeriod"/>
            </a:pPr>
            <a:r>
              <a:rPr lang="en-US" sz="2600">
                <a:solidFill>
                  <a:schemeClr val="dk1"/>
                </a:solidFill>
                <a:latin typeface="Times New Roman"/>
                <a:ea typeface="Times New Roman"/>
                <a:cs typeface="Times New Roman"/>
                <a:sym typeface="Times New Roman"/>
              </a:rPr>
              <a:t>Ruler</a:t>
            </a:r>
            <a:endParaRPr sz="2600">
              <a:solidFill>
                <a:schemeClr val="dk1"/>
              </a:solidFill>
              <a:latin typeface="Times New Roman"/>
              <a:ea typeface="Times New Roman"/>
              <a:cs typeface="Times New Roman"/>
              <a:sym typeface="Times New Roman"/>
            </a:endParaRPr>
          </a:p>
          <a:p>
            <a:pPr marL="914400" marR="0" lvl="0" indent="-393700" algn="l" rtl="0">
              <a:lnSpc>
                <a:spcPct val="100000"/>
              </a:lnSpc>
              <a:spcBef>
                <a:spcPts val="1000"/>
              </a:spcBef>
              <a:spcAft>
                <a:spcPts val="1000"/>
              </a:spcAft>
              <a:buClr>
                <a:schemeClr val="dk1"/>
              </a:buClr>
              <a:buSzPts val="2600"/>
              <a:buFont typeface="Times New Roman"/>
              <a:buAutoNum type="arabicPeriod"/>
            </a:pPr>
            <a:r>
              <a:rPr lang="en-US" sz="2600">
                <a:solidFill>
                  <a:schemeClr val="dk1"/>
                </a:solidFill>
                <a:latin typeface="Times New Roman"/>
                <a:ea typeface="Times New Roman"/>
                <a:cs typeface="Times New Roman"/>
                <a:sym typeface="Times New Roman"/>
              </a:rPr>
              <a:t>Grid</a:t>
            </a:r>
            <a:endParaRPr sz="2600" b="0" i="0" u="none" strike="noStrike" cap="none">
              <a:solidFill>
                <a:schemeClr val="lt1"/>
              </a:solidFill>
              <a:latin typeface="Arial"/>
              <a:ea typeface="Arial"/>
              <a:cs typeface="Arial"/>
              <a:sym typeface="Arial"/>
            </a:endParaRPr>
          </a:p>
        </p:txBody>
      </p:sp>
      <p:sp>
        <p:nvSpPr>
          <p:cNvPr id="269" name="Google Shape;269;p83"/>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20</a:t>
            </a:fld>
            <a:endParaRPr sz="1000" b="1">
              <a:solidFill>
                <a:srgbClr val="00468B"/>
              </a:solidFill>
              <a:latin typeface="Calibri"/>
              <a:ea typeface="Calibri"/>
              <a:cs typeface="Calibri"/>
              <a:sym typeface="Calibri"/>
            </a:endParaRPr>
          </a:p>
        </p:txBody>
      </p:sp>
      <p:sp>
        <p:nvSpPr>
          <p:cNvPr id="270" name="Google Shape;270;p83"/>
          <p:cNvSpPr txBox="1">
            <a:spLocks noGrp="1"/>
          </p:cNvSpPr>
          <p:nvPr>
            <p:ph type="title"/>
          </p:nvPr>
        </p:nvSpPr>
        <p:spPr>
          <a:xfrm>
            <a:off x="858425" y="405625"/>
            <a:ext cx="8192400" cy="902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700"/>
              <a:buNone/>
            </a:pPr>
            <a:r>
              <a:rPr lang="en-US" sz="4000">
                <a:solidFill>
                  <a:srgbClr val="002060"/>
                </a:solidFill>
                <a:latin typeface="Times New Roman"/>
                <a:ea typeface="Times New Roman"/>
                <a:cs typeface="Times New Roman"/>
                <a:sym typeface="Times New Roman"/>
              </a:rPr>
              <a:t>Ulnar length- Procedure</a:t>
            </a:r>
            <a:endParaRPr sz="4000">
              <a:solidFill>
                <a:srgbClr val="002060"/>
              </a:solidFill>
              <a:latin typeface="Times New Roman"/>
              <a:ea typeface="Times New Roman"/>
              <a:cs typeface="Times New Roman"/>
              <a:sym typeface="Times New Roman"/>
            </a:endParaRPr>
          </a:p>
        </p:txBody>
      </p:sp>
      <p:grpSp>
        <p:nvGrpSpPr>
          <p:cNvPr id="271" name="Google Shape;271;p83"/>
          <p:cNvGrpSpPr/>
          <p:nvPr/>
        </p:nvGrpSpPr>
        <p:grpSpPr>
          <a:xfrm>
            <a:off x="800375" y="4403075"/>
            <a:ext cx="7305724" cy="1944101"/>
            <a:chOff x="317075" y="4471800"/>
            <a:chExt cx="7305724" cy="1944101"/>
          </a:xfrm>
        </p:grpSpPr>
        <p:pic>
          <p:nvPicPr>
            <p:cNvPr id="272" name="Google Shape;272;p83"/>
            <p:cNvPicPr preferRelativeResize="0"/>
            <p:nvPr/>
          </p:nvPicPr>
          <p:blipFill rotWithShape="1">
            <a:blip r:embed="rId3">
              <a:alphaModFix/>
            </a:blip>
            <a:srcRect l="6168" r="15146"/>
            <a:stretch/>
          </p:blipFill>
          <p:spPr>
            <a:xfrm>
              <a:off x="317075" y="4471800"/>
              <a:ext cx="2443200" cy="1944099"/>
            </a:xfrm>
            <a:prstGeom prst="rect">
              <a:avLst/>
            </a:prstGeom>
            <a:noFill/>
            <a:ln>
              <a:noFill/>
            </a:ln>
          </p:spPr>
        </p:pic>
        <p:pic>
          <p:nvPicPr>
            <p:cNvPr id="273" name="Google Shape;273;p83"/>
            <p:cNvPicPr preferRelativeResize="0"/>
            <p:nvPr/>
          </p:nvPicPr>
          <p:blipFill rotWithShape="1">
            <a:blip r:embed="rId4">
              <a:alphaModFix/>
            </a:blip>
            <a:srcRect l="20602" r="-7718"/>
            <a:stretch/>
          </p:blipFill>
          <p:spPr>
            <a:xfrm>
              <a:off x="2838675" y="4471800"/>
              <a:ext cx="2629743" cy="1944100"/>
            </a:xfrm>
            <a:prstGeom prst="rect">
              <a:avLst/>
            </a:prstGeom>
            <a:noFill/>
            <a:ln>
              <a:noFill/>
            </a:ln>
          </p:spPr>
        </p:pic>
        <p:pic>
          <p:nvPicPr>
            <p:cNvPr id="274" name="Google Shape;274;p83"/>
            <p:cNvPicPr preferRelativeResize="0"/>
            <p:nvPr/>
          </p:nvPicPr>
          <p:blipFill rotWithShape="1">
            <a:blip r:embed="rId5">
              <a:alphaModFix/>
            </a:blip>
            <a:srcRect/>
            <a:stretch/>
          </p:blipFill>
          <p:spPr>
            <a:xfrm>
              <a:off x="5318050" y="4471800"/>
              <a:ext cx="2304749" cy="1944101"/>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gf7e2b09528_0_14"/>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Ulnar Length using </a:t>
            </a:r>
            <a:r>
              <a:rPr lang="en-US" sz="4000" b="1" u="sng">
                <a:latin typeface="Times New Roman"/>
                <a:ea typeface="Times New Roman"/>
                <a:cs typeface="Times New Roman"/>
                <a:sym typeface="Times New Roman"/>
              </a:rPr>
              <a:t>Caliper</a:t>
            </a:r>
            <a:endParaRPr u="sng"/>
          </a:p>
        </p:txBody>
      </p:sp>
      <p:sp>
        <p:nvSpPr>
          <p:cNvPr id="280" name="Google Shape;280;gf7e2b09528_0_14"/>
          <p:cNvSpPr/>
          <p:nvPr/>
        </p:nvSpPr>
        <p:spPr>
          <a:xfrm>
            <a:off x="304800" y="1382125"/>
            <a:ext cx="4740600" cy="4866300"/>
          </a:xfrm>
          <a:prstGeom prst="rect">
            <a:avLst/>
          </a:prstGeom>
          <a:no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SzPts val="2200"/>
              <a:buFont typeface="Times New Roman"/>
              <a:buAutoNum type="arabicPeriod"/>
            </a:pPr>
            <a:r>
              <a:rPr lang="en-US" sz="2200">
                <a:latin typeface="Times New Roman"/>
                <a:ea typeface="Times New Roman"/>
                <a:cs typeface="Times New Roman"/>
                <a:sym typeface="Times New Roman"/>
              </a:rPr>
              <a:t>F</a:t>
            </a:r>
            <a:r>
              <a:rPr lang="en-US" sz="2200" b="0" i="0" u="none" strike="noStrike" cap="none">
                <a:solidFill>
                  <a:srgbClr val="000000"/>
                </a:solidFill>
                <a:latin typeface="Times New Roman"/>
                <a:ea typeface="Times New Roman"/>
                <a:cs typeface="Times New Roman"/>
                <a:sym typeface="Times New Roman"/>
              </a:rPr>
              <a:t>lex </a:t>
            </a:r>
            <a:r>
              <a:rPr lang="en-US" sz="2200">
                <a:latin typeface="Times New Roman"/>
                <a:ea typeface="Times New Roman"/>
                <a:cs typeface="Times New Roman"/>
                <a:sym typeface="Times New Roman"/>
              </a:rPr>
              <a:t>the</a:t>
            </a:r>
            <a:r>
              <a:rPr lang="en-US" sz="2200" b="0" i="0" u="none" strike="noStrike" cap="none">
                <a:solidFill>
                  <a:srgbClr val="000000"/>
                </a:solidFill>
                <a:latin typeface="Times New Roman"/>
                <a:ea typeface="Times New Roman"/>
                <a:cs typeface="Times New Roman"/>
                <a:sym typeface="Times New Roman"/>
              </a:rPr>
              <a:t> </a:t>
            </a:r>
            <a:r>
              <a:rPr lang="en-US" sz="2200">
                <a:latin typeface="Times New Roman"/>
                <a:ea typeface="Times New Roman"/>
                <a:cs typeface="Times New Roman"/>
                <a:sym typeface="Times New Roman"/>
              </a:rPr>
              <a:t>individuals’s </a:t>
            </a:r>
            <a:r>
              <a:rPr lang="en-US" sz="2200" b="0" i="0" u="none" strike="noStrike" cap="none">
                <a:solidFill>
                  <a:srgbClr val="000000"/>
                </a:solidFill>
                <a:latin typeface="Times New Roman"/>
                <a:ea typeface="Times New Roman"/>
                <a:cs typeface="Times New Roman"/>
                <a:sym typeface="Times New Roman"/>
              </a:rPr>
              <a:t>elbow at 90 degrees</a:t>
            </a:r>
            <a:endParaRPr sz="2200"/>
          </a:p>
          <a:p>
            <a:pPr marL="457200" marR="0" lvl="0" indent="-368300" algn="l" rtl="0">
              <a:lnSpc>
                <a:spcPct val="100000"/>
              </a:lnSpc>
              <a:spcBef>
                <a:spcPts val="0"/>
              </a:spcBef>
              <a:spcAft>
                <a:spcPts val="0"/>
              </a:spcAft>
              <a:buSzPts val="2200"/>
              <a:buFont typeface="Times New Roman"/>
              <a:buAutoNum type="arabicPeriod"/>
            </a:pPr>
            <a:r>
              <a:rPr lang="en-US" sz="2200">
                <a:latin typeface="Times New Roman"/>
                <a:ea typeface="Times New Roman"/>
                <a:cs typeface="Times New Roman"/>
                <a:sym typeface="Times New Roman"/>
              </a:rPr>
              <a:t>Position calipers carefully at the 2 marked points </a:t>
            </a:r>
            <a:r>
              <a:rPr lang="en-US" sz="2200">
                <a:solidFill>
                  <a:schemeClr val="dk1"/>
                </a:solidFill>
                <a:latin typeface="Times New Roman"/>
                <a:ea typeface="Times New Roman"/>
                <a:cs typeface="Times New Roman"/>
                <a:sym typeface="Times New Roman"/>
              </a:rPr>
              <a:t>of the Styloid and Olecranon processes.</a:t>
            </a:r>
            <a:r>
              <a:rPr lang="en-US" sz="2400">
                <a:solidFill>
                  <a:srgbClr val="002060"/>
                </a:solidFill>
                <a:latin typeface="Times New Roman"/>
                <a:ea typeface="Times New Roman"/>
                <a:cs typeface="Times New Roman"/>
                <a:sym typeface="Times New Roman"/>
              </a:rPr>
              <a:t> </a:t>
            </a:r>
            <a:endParaRPr sz="2400">
              <a:solidFill>
                <a:srgbClr val="002060"/>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SzPts val="2200"/>
              <a:buFont typeface="Times New Roman"/>
              <a:buAutoNum type="arabicPeriod"/>
            </a:pPr>
            <a:r>
              <a:rPr lang="en-US" sz="2200" b="0" i="0" u="none" strike="noStrike" cap="none">
                <a:solidFill>
                  <a:srgbClr val="000000"/>
                </a:solidFill>
                <a:latin typeface="Times New Roman"/>
                <a:ea typeface="Times New Roman"/>
                <a:cs typeface="Times New Roman"/>
                <a:sym typeface="Times New Roman"/>
              </a:rPr>
              <a:t>Make sure calipers are parallel with arm.  </a:t>
            </a:r>
            <a:endParaRPr sz="2200">
              <a:latin typeface="Times New Roman"/>
              <a:ea typeface="Times New Roman"/>
              <a:cs typeface="Times New Roman"/>
              <a:sym typeface="Times New Roman"/>
            </a:endParaRPr>
          </a:p>
          <a:p>
            <a:pPr marL="457200" marR="0" lvl="0" indent="-368300" algn="l" rtl="0">
              <a:lnSpc>
                <a:spcPct val="100000"/>
              </a:lnSpc>
              <a:spcBef>
                <a:spcPts val="0"/>
              </a:spcBef>
              <a:spcAft>
                <a:spcPts val="0"/>
              </a:spcAft>
              <a:buSzPts val="2200"/>
              <a:buFont typeface="Times New Roman"/>
              <a:buAutoNum type="arabicPeriod"/>
            </a:pPr>
            <a:r>
              <a:rPr lang="en-US" sz="2200" b="0" i="0" u="none" strike="noStrike" cap="none">
                <a:solidFill>
                  <a:srgbClr val="000000"/>
                </a:solidFill>
                <a:latin typeface="Times New Roman"/>
                <a:ea typeface="Times New Roman"/>
                <a:cs typeface="Times New Roman"/>
                <a:sym typeface="Times New Roman"/>
              </a:rPr>
              <a:t>Have rec</a:t>
            </a:r>
            <a:r>
              <a:rPr lang="en-US" sz="2200">
                <a:latin typeface="Times New Roman"/>
                <a:ea typeface="Times New Roman"/>
                <a:cs typeface="Times New Roman"/>
                <a:sym typeface="Times New Roman"/>
              </a:rPr>
              <a:t>order check that the caliper is parallel.</a:t>
            </a:r>
            <a:endParaRPr sz="2200">
              <a:latin typeface="Times New Roman"/>
              <a:ea typeface="Times New Roman"/>
              <a:cs typeface="Times New Roman"/>
              <a:sym typeface="Times New Roman"/>
            </a:endParaRPr>
          </a:p>
          <a:p>
            <a:pPr marL="457200" lvl="0" indent="-368300" algn="l" rtl="0">
              <a:spcBef>
                <a:spcPts val="600"/>
              </a:spcBef>
              <a:spcAft>
                <a:spcPts val="600"/>
              </a:spcAft>
              <a:buSzPts val="2200"/>
              <a:buFont typeface="Times New Roman"/>
              <a:buAutoNum type="arabicPeriod"/>
            </a:pPr>
            <a:r>
              <a:rPr lang="en-US" sz="2200">
                <a:latin typeface="Times New Roman"/>
                <a:ea typeface="Times New Roman"/>
                <a:cs typeface="Times New Roman"/>
                <a:sym typeface="Times New Roman"/>
              </a:rPr>
              <a:t>Measure the distance using the caliper between the 2 marked points.</a:t>
            </a:r>
            <a:endParaRPr sz="2200">
              <a:latin typeface="Times New Roman"/>
              <a:ea typeface="Times New Roman"/>
              <a:cs typeface="Times New Roman"/>
              <a:sym typeface="Times New Roman"/>
            </a:endParaRPr>
          </a:p>
        </p:txBody>
      </p:sp>
      <p:pic>
        <p:nvPicPr>
          <p:cNvPr id="281" name="Google Shape;281;gf7e2b09528_0_14"/>
          <p:cNvPicPr preferRelativeResize="0"/>
          <p:nvPr/>
        </p:nvPicPr>
        <p:blipFill rotWithShape="1">
          <a:blip r:embed="rId3">
            <a:alphaModFix/>
          </a:blip>
          <a:srcRect/>
          <a:stretch/>
        </p:blipFill>
        <p:spPr>
          <a:xfrm>
            <a:off x="5045400" y="1676400"/>
            <a:ext cx="3635900" cy="2209799"/>
          </a:xfrm>
          <a:prstGeom prst="rect">
            <a:avLst/>
          </a:prstGeom>
          <a:noFill/>
          <a:ln>
            <a:noFill/>
          </a:ln>
        </p:spPr>
      </p:pic>
      <p:pic>
        <p:nvPicPr>
          <p:cNvPr id="282" name="Google Shape;282;gf7e2b09528_0_14"/>
          <p:cNvPicPr preferRelativeResize="0"/>
          <p:nvPr/>
        </p:nvPicPr>
        <p:blipFill rotWithShape="1">
          <a:blip r:embed="rId4">
            <a:alphaModFix/>
          </a:blip>
          <a:srcRect/>
          <a:stretch/>
        </p:blipFill>
        <p:spPr>
          <a:xfrm>
            <a:off x="5157525" y="4038600"/>
            <a:ext cx="3529275" cy="2209801"/>
          </a:xfrm>
          <a:prstGeom prst="rect">
            <a:avLst/>
          </a:prstGeom>
          <a:noFill/>
          <a:ln>
            <a:noFill/>
          </a:ln>
        </p:spPr>
      </p:pic>
      <p:sp>
        <p:nvSpPr>
          <p:cNvPr id="283" name="Google Shape;283;gf7e2b09528_0_14"/>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21</a:t>
            </a:fld>
            <a:endParaRPr sz="1000" b="1">
              <a:solidFill>
                <a:srgbClr val="00468B"/>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87"/>
          <p:cNvSpPr/>
          <p:nvPr/>
        </p:nvSpPr>
        <p:spPr>
          <a:xfrm>
            <a:off x="628650" y="1538275"/>
            <a:ext cx="7886700" cy="2361600"/>
          </a:xfrm>
          <a:prstGeom prst="rect">
            <a:avLst/>
          </a:prstGeom>
          <a:noFill/>
          <a:ln>
            <a:noFill/>
          </a:ln>
        </p:spPr>
        <p:txBody>
          <a:bodyPr spcFirstLastPara="1" wrap="square" lIns="91425" tIns="45700" rIns="91425" bIns="45700" anchor="ctr" anchorCtr="0">
            <a:spAutoFit/>
          </a:bodyPr>
          <a:lstStyle/>
          <a:p>
            <a:pPr marL="457200" marR="0" lvl="0" indent="-381000" algn="l" rtl="0">
              <a:lnSpc>
                <a:spcPct val="100000"/>
              </a:lnSpc>
              <a:spcBef>
                <a:spcPts val="600"/>
              </a:spcBef>
              <a:spcAft>
                <a:spcPts val="0"/>
              </a:spcAft>
              <a:buClr>
                <a:srgbClr val="002060"/>
              </a:buClr>
              <a:buSzPts val="2400"/>
              <a:buFont typeface="Times New Roman"/>
              <a:buAutoNum type="arabicPeriod"/>
            </a:pPr>
            <a:r>
              <a:rPr lang="en-US" sz="2400" i="0" u="none" strike="noStrike" cap="none">
                <a:solidFill>
                  <a:srgbClr val="002060"/>
                </a:solidFill>
                <a:latin typeface="Times New Roman"/>
                <a:ea typeface="Times New Roman"/>
                <a:cs typeface="Times New Roman"/>
                <a:sym typeface="Times New Roman"/>
              </a:rPr>
              <a:t>Hold the </a:t>
            </a:r>
            <a:r>
              <a:rPr lang="en-US" sz="2400">
                <a:solidFill>
                  <a:srgbClr val="002060"/>
                </a:solidFill>
                <a:latin typeface="Times New Roman"/>
                <a:ea typeface="Times New Roman"/>
                <a:cs typeface="Times New Roman"/>
                <a:sym typeface="Times New Roman"/>
              </a:rPr>
              <a:t>individual’s forearm in a </a:t>
            </a:r>
            <a:r>
              <a:rPr lang="en-US" sz="2400" i="0" u="none" strike="noStrike" cap="none">
                <a:solidFill>
                  <a:srgbClr val="002060"/>
                </a:solidFill>
                <a:latin typeface="Times New Roman"/>
                <a:ea typeface="Times New Roman"/>
                <a:cs typeface="Times New Roman"/>
                <a:sym typeface="Times New Roman"/>
              </a:rPr>
              <a:t>perfectly vertical position</a:t>
            </a:r>
            <a:r>
              <a:rPr lang="en-US" sz="2400">
                <a:solidFill>
                  <a:srgbClr val="002060"/>
                </a:solidFill>
                <a:latin typeface="Times New Roman"/>
                <a:ea typeface="Times New Roman"/>
                <a:cs typeface="Times New Roman"/>
                <a:sym typeface="Times New Roman"/>
              </a:rPr>
              <a:t> perpendicular to the ground.</a:t>
            </a:r>
            <a:endParaRPr sz="2400">
              <a:latin typeface="Times New Roman"/>
              <a:ea typeface="Times New Roman"/>
              <a:cs typeface="Times New Roman"/>
              <a:sym typeface="Times New Roman"/>
            </a:endParaRPr>
          </a:p>
          <a:p>
            <a:pPr marL="457200" marR="0" lvl="0" indent="-381000" algn="l" rtl="0">
              <a:lnSpc>
                <a:spcPct val="100000"/>
              </a:lnSpc>
              <a:spcBef>
                <a:spcPts val="600"/>
              </a:spcBef>
              <a:spcAft>
                <a:spcPts val="0"/>
              </a:spcAft>
              <a:buClr>
                <a:srgbClr val="002060"/>
              </a:buClr>
              <a:buSzPts val="2400"/>
              <a:buFont typeface="Times New Roman"/>
              <a:buAutoNum type="arabicPeriod"/>
            </a:pPr>
            <a:r>
              <a:rPr lang="en-US" sz="2400" i="0" u="none" strike="noStrike" cap="none">
                <a:solidFill>
                  <a:srgbClr val="002060"/>
                </a:solidFill>
                <a:latin typeface="Times New Roman"/>
                <a:ea typeface="Times New Roman"/>
                <a:cs typeface="Times New Roman"/>
                <a:sym typeface="Times New Roman"/>
              </a:rPr>
              <a:t>Thumb points at right shoulder </a:t>
            </a:r>
            <a:endParaRPr sz="2400" i="0" u="none" strike="noStrike" cap="none">
              <a:solidFill>
                <a:srgbClr val="002060"/>
              </a:solidFill>
              <a:latin typeface="Times New Roman"/>
              <a:ea typeface="Times New Roman"/>
              <a:cs typeface="Times New Roman"/>
              <a:sym typeface="Times New Roman"/>
            </a:endParaRPr>
          </a:p>
          <a:p>
            <a:pPr marL="457200" marR="0" lvl="0" indent="-381000" algn="l" rtl="0">
              <a:lnSpc>
                <a:spcPct val="100000"/>
              </a:lnSpc>
              <a:spcBef>
                <a:spcPts val="600"/>
              </a:spcBef>
              <a:spcAft>
                <a:spcPts val="0"/>
              </a:spcAft>
              <a:buClr>
                <a:srgbClr val="002060"/>
              </a:buClr>
              <a:buSzPts val="2400"/>
              <a:buFont typeface="Times New Roman"/>
              <a:buAutoNum type="arabicPeriod"/>
            </a:pPr>
            <a:r>
              <a:rPr lang="en-US" sz="2400">
                <a:solidFill>
                  <a:srgbClr val="002060"/>
                </a:solidFill>
                <a:latin typeface="Times New Roman"/>
                <a:ea typeface="Times New Roman"/>
                <a:cs typeface="Times New Roman"/>
                <a:sym typeface="Times New Roman"/>
              </a:rPr>
              <a:t>Hold the ruler parallel to the individual’s arm</a:t>
            </a:r>
            <a:endParaRPr sz="2400">
              <a:solidFill>
                <a:srgbClr val="002060"/>
              </a:solidFill>
              <a:latin typeface="Times New Roman"/>
              <a:ea typeface="Times New Roman"/>
              <a:cs typeface="Times New Roman"/>
              <a:sym typeface="Times New Roman"/>
            </a:endParaRPr>
          </a:p>
          <a:p>
            <a:pPr marL="457200" marR="0" lvl="0" indent="-406400" algn="l" rtl="0">
              <a:lnSpc>
                <a:spcPct val="100000"/>
              </a:lnSpc>
              <a:spcBef>
                <a:spcPts val="600"/>
              </a:spcBef>
              <a:spcAft>
                <a:spcPts val="600"/>
              </a:spcAft>
              <a:buClr>
                <a:srgbClr val="002060"/>
              </a:buClr>
              <a:buSzPts val="2800"/>
              <a:buFont typeface="Times New Roman"/>
              <a:buAutoNum type="arabicPeriod"/>
            </a:pPr>
            <a:r>
              <a:rPr lang="en-US" sz="2400">
                <a:solidFill>
                  <a:srgbClr val="002060"/>
                </a:solidFill>
                <a:latin typeface="Times New Roman"/>
                <a:ea typeface="Times New Roman"/>
                <a:cs typeface="Times New Roman"/>
                <a:sym typeface="Times New Roman"/>
              </a:rPr>
              <a:t>Measure the distance using the ruler between the 2 marked points of the Styloid and Olecranon processes. </a:t>
            </a:r>
            <a:r>
              <a:rPr lang="en-US" sz="2800">
                <a:solidFill>
                  <a:srgbClr val="002060"/>
                </a:solidFill>
                <a:latin typeface="Times New Roman"/>
                <a:ea typeface="Times New Roman"/>
                <a:cs typeface="Times New Roman"/>
                <a:sym typeface="Times New Roman"/>
              </a:rPr>
              <a:t>                  </a:t>
            </a:r>
            <a:endParaRPr sz="2800">
              <a:solidFill>
                <a:srgbClr val="002060"/>
              </a:solidFill>
              <a:latin typeface="Times New Roman"/>
              <a:ea typeface="Times New Roman"/>
              <a:cs typeface="Times New Roman"/>
              <a:sym typeface="Times New Roman"/>
            </a:endParaRPr>
          </a:p>
        </p:txBody>
      </p:sp>
      <p:pic>
        <p:nvPicPr>
          <p:cNvPr id="289" name="Google Shape;289;p87"/>
          <p:cNvPicPr preferRelativeResize="0"/>
          <p:nvPr/>
        </p:nvPicPr>
        <p:blipFill rotWithShape="1">
          <a:blip r:embed="rId3">
            <a:alphaModFix/>
          </a:blip>
          <a:srcRect/>
          <a:stretch/>
        </p:blipFill>
        <p:spPr>
          <a:xfrm>
            <a:off x="2112700" y="4056025"/>
            <a:ext cx="4242874" cy="2536651"/>
          </a:xfrm>
          <a:prstGeom prst="rect">
            <a:avLst/>
          </a:prstGeom>
          <a:noFill/>
          <a:ln>
            <a:noFill/>
          </a:ln>
        </p:spPr>
      </p:pic>
      <p:sp>
        <p:nvSpPr>
          <p:cNvPr id="290" name="Google Shape;290;p87"/>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Ulnar Length using </a:t>
            </a:r>
            <a:r>
              <a:rPr lang="en-US" sz="4000" b="1" u="sng">
                <a:latin typeface="Times New Roman"/>
                <a:ea typeface="Times New Roman"/>
                <a:cs typeface="Times New Roman"/>
                <a:sym typeface="Times New Roman"/>
              </a:rPr>
              <a:t>Ruler</a:t>
            </a:r>
            <a:endParaRPr u="sng"/>
          </a:p>
        </p:txBody>
      </p:sp>
      <p:sp>
        <p:nvSpPr>
          <p:cNvPr id="291" name="Google Shape;291;p87"/>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22</a:t>
            </a:fld>
            <a:endParaRPr sz="1000" b="1">
              <a:solidFill>
                <a:srgbClr val="00468B"/>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gf7e2b09528_0_22"/>
          <p:cNvSpPr/>
          <p:nvPr/>
        </p:nvSpPr>
        <p:spPr>
          <a:xfrm>
            <a:off x="411100" y="1576300"/>
            <a:ext cx="6180900" cy="4493400"/>
          </a:xfrm>
          <a:prstGeom prst="rect">
            <a:avLst/>
          </a:prstGeom>
          <a:noFill/>
          <a:ln>
            <a:noFill/>
          </a:ln>
        </p:spPr>
        <p:txBody>
          <a:bodyPr spcFirstLastPara="1" wrap="square" lIns="91425" tIns="45700" rIns="91425" bIns="45700" anchor="ctr" anchorCtr="0">
            <a:noAutofit/>
          </a:bodyPr>
          <a:lstStyle/>
          <a:p>
            <a:pPr marL="457200" marR="0" lvl="0" indent="-387350" algn="l" rtl="0">
              <a:lnSpc>
                <a:spcPct val="100000"/>
              </a:lnSpc>
              <a:spcBef>
                <a:spcPts val="600"/>
              </a:spcBef>
              <a:spcAft>
                <a:spcPts val="0"/>
              </a:spcAft>
              <a:buClr>
                <a:srgbClr val="002060"/>
              </a:buClr>
              <a:buSzPts val="2500"/>
              <a:buFont typeface="Times New Roman"/>
              <a:buAutoNum type="arabicPeriod"/>
            </a:pPr>
            <a:r>
              <a:rPr lang="en-US" sz="2500">
                <a:solidFill>
                  <a:srgbClr val="002060"/>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F</a:t>
            </a:r>
            <a:r>
              <a:rPr lang="en-US" sz="2500" b="0" i="0" u="none" strike="noStrike" cap="none">
                <a:solidFill>
                  <a:srgbClr val="002060"/>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orearm</a:t>
            </a:r>
            <a:r>
              <a:rPr lang="en-US" sz="2500" b="0" i="0" u="none" strike="noStrike" cap="none">
                <a:solidFill>
                  <a:srgbClr val="002060"/>
                </a:solidFill>
                <a:latin typeface="Times New Roman"/>
                <a:ea typeface="Times New Roman"/>
                <a:cs typeface="Times New Roman"/>
                <a:sym typeface="Times New Roman"/>
              </a:rPr>
              <a:t> across body, axis parallel</a:t>
            </a:r>
            <a:r>
              <a:rPr lang="en-US" sz="2500">
                <a:solidFill>
                  <a:srgbClr val="002060"/>
                </a:solidFill>
                <a:latin typeface="Times New Roman"/>
                <a:ea typeface="Times New Roman"/>
                <a:cs typeface="Times New Roman"/>
                <a:sym typeface="Times New Roman"/>
              </a:rPr>
              <a:t> </a:t>
            </a:r>
            <a:r>
              <a:rPr lang="en-US" sz="2500" b="0" i="0" u="none" strike="noStrike" cap="none">
                <a:solidFill>
                  <a:srgbClr val="002060"/>
                </a:solidFill>
                <a:latin typeface="Times New Roman"/>
                <a:ea typeface="Times New Roman"/>
                <a:cs typeface="Times New Roman"/>
                <a:sym typeface="Times New Roman"/>
              </a:rPr>
              <a:t>with grid</a:t>
            </a:r>
            <a:endParaRPr sz="2100"/>
          </a:p>
          <a:p>
            <a:pPr marL="457200" marR="0" lvl="0" indent="-387350" algn="l" rtl="0">
              <a:lnSpc>
                <a:spcPct val="100000"/>
              </a:lnSpc>
              <a:spcBef>
                <a:spcPts val="600"/>
              </a:spcBef>
              <a:spcAft>
                <a:spcPts val="0"/>
              </a:spcAft>
              <a:buClr>
                <a:srgbClr val="002060"/>
              </a:buClr>
              <a:buSzPts val="2500"/>
              <a:buFont typeface="Times New Roman"/>
              <a:buAutoNum type="arabicPeriod"/>
            </a:pPr>
            <a:r>
              <a:rPr lang="en-US" sz="2500" b="0" i="0" u="none" strike="noStrike" cap="none">
                <a:solidFill>
                  <a:srgbClr val="002060"/>
                </a:solidFill>
                <a:latin typeface="Times New Roman"/>
                <a:ea typeface="Times New Roman"/>
                <a:cs typeface="Times New Roman"/>
                <a:sym typeface="Times New Roman"/>
              </a:rPr>
              <a:t>Palm down</a:t>
            </a:r>
            <a:endParaRPr sz="2100"/>
          </a:p>
          <a:p>
            <a:pPr marL="457200" marR="0" lvl="0" indent="-387350" algn="l" rtl="0">
              <a:lnSpc>
                <a:spcPct val="100000"/>
              </a:lnSpc>
              <a:spcBef>
                <a:spcPts val="600"/>
              </a:spcBef>
              <a:spcAft>
                <a:spcPts val="0"/>
              </a:spcAft>
              <a:buClr>
                <a:srgbClr val="002060"/>
              </a:buClr>
              <a:buSzPts val="2500"/>
              <a:buFont typeface="Times New Roman"/>
              <a:buAutoNum type="arabicPeriod"/>
            </a:pPr>
            <a:r>
              <a:rPr lang="en-US" sz="2500">
                <a:solidFill>
                  <a:srgbClr val="002060"/>
                </a:solidFill>
                <a:latin typeface="Times New Roman"/>
                <a:ea typeface="Times New Roman"/>
                <a:cs typeface="Times New Roman"/>
                <a:sym typeface="Times New Roman"/>
              </a:rPr>
              <a:t>Set the point of the </a:t>
            </a:r>
            <a:r>
              <a:rPr lang="en-US" sz="2500" b="0" i="0" u="none" strike="noStrike" cap="none">
                <a:solidFill>
                  <a:srgbClr val="002060"/>
                </a:solidFill>
                <a:latin typeface="Times New Roman"/>
                <a:ea typeface="Times New Roman"/>
                <a:cs typeface="Times New Roman"/>
                <a:sym typeface="Times New Roman"/>
              </a:rPr>
              <a:t>olecranon process at zero on </a:t>
            </a:r>
            <a:r>
              <a:rPr lang="en-US" sz="2500">
                <a:solidFill>
                  <a:srgbClr val="002060"/>
                </a:solidFill>
                <a:latin typeface="Times New Roman"/>
                <a:ea typeface="Times New Roman"/>
                <a:cs typeface="Times New Roman"/>
                <a:sym typeface="Times New Roman"/>
              </a:rPr>
              <a:t>the</a:t>
            </a:r>
            <a:r>
              <a:rPr lang="en-US" sz="2500" b="0" i="0" u="none" strike="noStrike" cap="none">
                <a:solidFill>
                  <a:srgbClr val="002060"/>
                </a:solidFill>
                <a:latin typeface="Times New Roman"/>
                <a:ea typeface="Times New Roman"/>
                <a:cs typeface="Times New Roman"/>
                <a:sym typeface="Times New Roman"/>
              </a:rPr>
              <a:t> grid</a:t>
            </a:r>
            <a:endParaRPr sz="2500" b="0" i="0" u="none" strike="noStrike" cap="none">
              <a:solidFill>
                <a:srgbClr val="002060"/>
              </a:solidFill>
              <a:latin typeface="Times New Roman"/>
              <a:ea typeface="Times New Roman"/>
              <a:cs typeface="Times New Roman"/>
              <a:sym typeface="Times New Roman"/>
            </a:endParaRPr>
          </a:p>
          <a:p>
            <a:pPr marL="457200" marR="0" lvl="0" indent="-387350" algn="l" rtl="0">
              <a:lnSpc>
                <a:spcPct val="100000"/>
              </a:lnSpc>
              <a:spcBef>
                <a:spcPts val="600"/>
              </a:spcBef>
              <a:spcAft>
                <a:spcPts val="0"/>
              </a:spcAft>
              <a:buClr>
                <a:srgbClr val="002060"/>
              </a:buClr>
              <a:buSzPts val="2500"/>
              <a:buFont typeface="Times New Roman"/>
              <a:buAutoNum type="arabicPeriod"/>
            </a:pPr>
            <a:r>
              <a:rPr lang="en-US" sz="2500">
                <a:solidFill>
                  <a:srgbClr val="002060"/>
                </a:solidFill>
                <a:latin typeface="Times New Roman"/>
                <a:ea typeface="Times New Roman"/>
                <a:cs typeface="Times New Roman"/>
                <a:sym typeface="Times New Roman"/>
              </a:rPr>
              <a:t>Mark the point of the Styloid process on the grid</a:t>
            </a:r>
            <a:endParaRPr sz="2500">
              <a:solidFill>
                <a:srgbClr val="002060"/>
              </a:solidFill>
              <a:latin typeface="Times New Roman"/>
              <a:ea typeface="Times New Roman"/>
              <a:cs typeface="Times New Roman"/>
              <a:sym typeface="Times New Roman"/>
            </a:endParaRPr>
          </a:p>
          <a:p>
            <a:pPr marL="457200" lvl="0" indent="-387350" algn="l" rtl="0">
              <a:spcBef>
                <a:spcPts val="600"/>
              </a:spcBef>
              <a:spcAft>
                <a:spcPts val="600"/>
              </a:spcAft>
              <a:buClr>
                <a:srgbClr val="002060"/>
              </a:buClr>
              <a:buSzPts val="2500"/>
              <a:buFont typeface="Times New Roman"/>
              <a:buAutoNum type="arabicPeriod"/>
            </a:pPr>
            <a:r>
              <a:rPr lang="en-US" sz="2400">
                <a:solidFill>
                  <a:srgbClr val="002060"/>
                </a:solidFill>
                <a:latin typeface="Times New Roman"/>
                <a:ea typeface="Times New Roman"/>
                <a:cs typeface="Times New Roman"/>
                <a:sym typeface="Times New Roman"/>
              </a:rPr>
              <a:t>Measure the distance between the 2 points of the Styloid and Olecranon processes marked on the grid.</a:t>
            </a:r>
            <a:endParaRPr sz="2500">
              <a:solidFill>
                <a:srgbClr val="002060"/>
              </a:solidFill>
              <a:latin typeface="Times New Roman"/>
              <a:ea typeface="Times New Roman"/>
              <a:cs typeface="Times New Roman"/>
              <a:sym typeface="Times New Roman"/>
            </a:endParaRPr>
          </a:p>
        </p:txBody>
      </p:sp>
      <p:pic>
        <p:nvPicPr>
          <p:cNvPr id="297" name="Google Shape;297;gf7e2b09528_0_22"/>
          <p:cNvPicPr preferRelativeResize="0"/>
          <p:nvPr/>
        </p:nvPicPr>
        <p:blipFill rotWithShape="1">
          <a:blip r:embed="rId3">
            <a:alphaModFix/>
          </a:blip>
          <a:srcRect/>
          <a:stretch/>
        </p:blipFill>
        <p:spPr>
          <a:xfrm>
            <a:off x="6460525" y="1627775"/>
            <a:ext cx="2304749" cy="1944101"/>
          </a:xfrm>
          <a:prstGeom prst="rect">
            <a:avLst/>
          </a:prstGeom>
          <a:noFill/>
          <a:ln>
            <a:noFill/>
          </a:ln>
        </p:spPr>
      </p:pic>
      <p:sp>
        <p:nvSpPr>
          <p:cNvPr id="298" name="Google Shape;298;gf7e2b09528_0_22"/>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Ulnar Length using </a:t>
            </a:r>
            <a:r>
              <a:rPr lang="en-US" sz="4000" b="1" u="sng">
                <a:latin typeface="Times New Roman"/>
                <a:ea typeface="Times New Roman"/>
                <a:cs typeface="Times New Roman"/>
                <a:sym typeface="Times New Roman"/>
              </a:rPr>
              <a:t>Grid/ Paper</a:t>
            </a:r>
            <a:endParaRPr u="sng"/>
          </a:p>
        </p:txBody>
      </p:sp>
      <p:sp>
        <p:nvSpPr>
          <p:cNvPr id="299" name="Google Shape;299;gf7e2b09528_0_22"/>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23</a:t>
            </a:fld>
            <a:endParaRPr sz="1000" b="1">
              <a:solidFill>
                <a:srgbClr val="00468B"/>
              </a:solidFill>
              <a:latin typeface="Calibri"/>
              <a:ea typeface="Calibri"/>
              <a:cs typeface="Calibri"/>
              <a:sym typeface="Calibri"/>
            </a:endParaRPr>
          </a:p>
        </p:txBody>
      </p:sp>
      <p:sp>
        <p:nvSpPr>
          <p:cNvPr id="300" name="Google Shape;300;gf7e2b09528_0_22"/>
          <p:cNvSpPr/>
          <p:nvPr/>
        </p:nvSpPr>
        <p:spPr>
          <a:xfrm rot="-727169">
            <a:off x="5027168" y="2937480"/>
            <a:ext cx="1990464" cy="68370"/>
          </a:xfrm>
          <a:prstGeom prst="rightArrow">
            <a:avLst>
              <a:gd name="adj1" fmla="val 50000"/>
              <a:gd name="adj2" fmla="val 5000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gf7e2b09528_0_22"/>
          <p:cNvSpPr/>
          <p:nvPr/>
        </p:nvSpPr>
        <p:spPr>
          <a:xfrm rot="9694615" flipH="1">
            <a:off x="5401187" y="3620129"/>
            <a:ext cx="2290596" cy="76085"/>
          </a:xfrm>
          <a:prstGeom prst="rightArrow">
            <a:avLst>
              <a:gd name="adj1" fmla="val 50000"/>
              <a:gd name="adj2" fmla="val 5000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gf5de199d25_1_43"/>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Font typeface="Arial"/>
              <a:buNone/>
            </a:pPr>
            <a:r>
              <a:rPr lang="en-US" sz="3900" b="1" u="sng" dirty="0">
                <a:solidFill>
                  <a:srgbClr val="002060"/>
                </a:solidFill>
                <a:latin typeface="Times New Roman"/>
                <a:ea typeface="Times New Roman"/>
                <a:cs typeface="Times New Roman"/>
                <a:sym typeface="Times New Roman"/>
              </a:rPr>
              <a:t>Measurements</a:t>
            </a:r>
            <a:r>
              <a:rPr lang="en-US" sz="3900" b="1" dirty="0">
                <a:solidFill>
                  <a:srgbClr val="002060"/>
                </a:solidFill>
                <a:latin typeface="Times New Roman"/>
                <a:ea typeface="Times New Roman"/>
                <a:cs typeface="Times New Roman"/>
                <a:sym typeface="Times New Roman"/>
              </a:rPr>
              <a:t>  </a:t>
            </a:r>
            <a:r>
              <a:rPr lang="en-US" sz="3900" b="1" u="sng" dirty="0">
                <a:solidFill>
                  <a:srgbClr val="002060"/>
                </a:solidFill>
                <a:latin typeface="Times New Roman"/>
                <a:ea typeface="Times New Roman"/>
                <a:cs typeface="Times New Roman"/>
                <a:sym typeface="Times New Roman"/>
              </a:rPr>
              <a:t>Lower Leg Length</a:t>
            </a:r>
            <a:endParaRPr sz="3900" b="1" dirty="0"/>
          </a:p>
        </p:txBody>
      </p:sp>
      <p:sp>
        <p:nvSpPr>
          <p:cNvPr id="307" name="Google Shape;307;gf5de199d25_1_43"/>
          <p:cNvSpPr/>
          <p:nvPr/>
        </p:nvSpPr>
        <p:spPr>
          <a:xfrm>
            <a:off x="191250" y="1661450"/>
            <a:ext cx="5994000" cy="4224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rgbClr val="002060"/>
              </a:solidFill>
              <a:latin typeface="Times New Roman"/>
              <a:ea typeface="Times New Roman"/>
              <a:cs typeface="Times New Roman"/>
              <a:sym typeface="Times New Roman"/>
            </a:endParaRPr>
          </a:p>
          <a:p>
            <a:pPr marL="4064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2060"/>
                </a:solidFill>
                <a:latin typeface="Times New Roman"/>
                <a:ea typeface="Times New Roman"/>
                <a:cs typeface="Times New Roman"/>
                <a:sym typeface="Times New Roman"/>
              </a:rPr>
              <a:t>Measure from base of heel to top of knee</a:t>
            </a:r>
            <a:endParaRPr/>
          </a:p>
          <a:p>
            <a:pPr marL="4064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2060"/>
                </a:solidFill>
                <a:latin typeface="Times New Roman"/>
                <a:ea typeface="Times New Roman"/>
                <a:cs typeface="Times New Roman"/>
                <a:sym typeface="Times New Roman"/>
              </a:rPr>
              <a:t>Knee &amp; ankle bent 90 degrees, heel on floor, or suspended for calipers</a:t>
            </a:r>
            <a:endParaRPr/>
          </a:p>
          <a:p>
            <a:pPr marL="4064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2060"/>
                </a:solidFill>
                <a:latin typeface="Times New Roman"/>
                <a:ea typeface="Times New Roman"/>
                <a:cs typeface="Times New Roman"/>
                <a:sym typeface="Times New Roman"/>
              </a:rPr>
              <a:t>Flex hip to allow knee to bend when heel is suspended)</a:t>
            </a:r>
            <a:endParaRPr/>
          </a:p>
          <a:p>
            <a:pPr marL="0" marR="0" lvl="0" indent="0" algn="l" rtl="0">
              <a:lnSpc>
                <a:spcPct val="100000"/>
              </a:lnSpc>
              <a:spcBef>
                <a:spcPts val="0"/>
              </a:spcBef>
              <a:spcAft>
                <a:spcPts val="0"/>
              </a:spcAft>
              <a:buNone/>
            </a:pPr>
            <a:r>
              <a:rPr lang="en-US" sz="3200" b="0" i="0" u="none" strike="noStrike" cap="none">
                <a:solidFill>
                  <a:srgbClr val="002060"/>
                </a:solidFill>
                <a:latin typeface="Times New Roman"/>
                <a:ea typeface="Times New Roman"/>
                <a:cs typeface="Times New Roman"/>
                <a:sym typeface="Times New Roman"/>
              </a:rPr>
              <a:t>  </a:t>
            </a:r>
            <a:endParaRPr/>
          </a:p>
        </p:txBody>
      </p:sp>
      <p:pic>
        <p:nvPicPr>
          <p:cNvPr id="308" name="Google Shape;308;gf5de199d25_1_43" descr="C:\Documents and Settings\danish\Local Settings\Temporary Internet Files\Content.Word\Danish Measuring Lateral leg view.jpg"/>
          <p:cNvPicPr preferRelativeResize="0"/>
          <p:nvPr/>
        </p:nvPicPr>
        <p:blipFill rotWithShape="1">
          <a:blip r:embed="rId3">
            <a:alphaModFix/>
          </a:blip>
          <a:srcRect/>
          <a:stretch/>
        </p:blipFill>
        <p:spPr>
          <a:xfrm>
            <a:off x="6372150" y="1524000"/>
            <a:ext cx="2543249" cy="3810001"/>
          </a:xfrm>
          <a:prstGeom prst="rect">
            <a:avLst/>
          </a:prstGeom>
          <a:noFill/>
          <a:ln>
            <a:noFill/>
          </a:ln>
        </p:spPr>
      </p:pic>
      <p:sp>
        <p:nvSpPr>
          <p:cNvPr id="309" name="Google Shape;309;gf5de199d25_1_43"/>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24</a:t>
            </a:fld>
            <a:endParaRPr sz="1000" b="1">
              <a:solidFill>
                <a:srgbClr val="00468B"/>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gf7e2b09528_0_32"/>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Lower leg length using Caliper</a:t>
            </a:r>
            <a:endParaRPr/>
          </a:p>
        </p:txBody>
      </p:sp>
      <p:sp>
        <p:nvSpPr>
          <p:cNvPr id="315" name="Google Shape;315;gf7e2b09528_0_32"/>
          <p:cNvSpPr/>
          <p:nvPr/>
        </p:nvSpPr>
        <p:spPr>
          <a:xfrm>
            <a:off x="628650" y="1681800"/>
            <a:ext cx="4911300" cy="4326600"/>
          </a:xfrm>
          <a:prstGeom prst="rect">
            <a:avLst/>
          </a:prstGeom>
          <a:noFill/>
          <a:ln>
            <a:noFill/>
          </a:ln>
        </p:spPr>
        <p:txBody>
          <a:bodyPr spcFirstLastPara="1" wrap="square" lIns="91425" tIns="45700" rIns="91425" bIns="45700" anchor="ctr" anchorCtr="0">
            <a:noAutofit/>
          </a:bodyPr>
          <a:lstStyle/>
          <a:p>
            <a:pPr marL="457200" marR="0" lvl="0" indent="-400050" algn="l" rtl="0">
              <a:lnSpc>
                <a:spcPct val="100000"/>
              </a:lnSpc>
              <a:spcBef>
                <a:spcPts val="0"/>
              </a:spcBef>
              <a:spcAft>
                <a:spcPts val="0"/>
              </a:spcAft>
              <a:buClr>
                <a:schemeClr val="dk1"/>
              </a:buClr>
              <a:buSzPts val="2700"/>
              <a:buFont typeface="Times New Roman"/>
              <a:buAutoNum type="arabicPeriod"/>
            </a:pPr>
            <a:r>
              <a:rPr lang="en-US" sz="2700">
                <a:solidFill>
                  <a:schemeClr val="dk1"/>
                </a:solidFill>
                <a:latin typeface="Times New Roman"/>
                <a:ea typeface="Times New Roman"/>
                <a:cs typeface="Times New Roman"/>
                <a:sym typeface="Times New Roman"/>
              </a:rPr>
              <a:t>Bend the k</a:t>
            </a:r>
            <a:r>
              <a:rPr lang="en-US" sz="2700" i="0" u="none" strike="noStrike" cap="none">
                <a:solidFill>
                  <a:schemeClr val="dk1"/>
                </a:solidFill>
                <a:latin typeface="Times New Roman"/>
                <a:ea typeface="Times New Roman"/>
                <a:cs typeface="Times New Roman"/>
                <a:sym typeface="Times New Roman"/>
              </a:rPr>
              <a:t>nee and ankle 90 d</a:t>
            </a:r>
            <a:r>
              <a:rPr lang="en-US" sz="2700">
                <a:solidFill>
                  <a:schemeClr val="dk1"/>
                </a:solidFill>
                <a:latin typeface="Times New Roman"/>
                <a:ea typeface="Times New Roman"/>
                <a:cs typeface="Times New Roman"/>
                <a:sym typeface="Times New Roman"/>
              </a:rPr>
              <a:t>egrees</a:t>
            </a:r>
            <a:endParaRPr sz="2700">
              <a:solidFill>
                <a:schemeClr val="dk1"/>
              </a:solidFill>
              <a:latin typeface="Times New Roman"/>
              <a:ea typeface="Times New Roman"/>
              <a:cs typeface="Times New Roman"/>
              <a:sym typeface="Times New Roman"/>
            </a:endParaRPr>
          </a:p>
          <a:p>
            <a:pPr marL="457200" marR="0" lvl="0" indent="-406400" algn="l" rtl="0">
              <a:lnSpc>
                <a:spcPct val="100000"/>
              </a:lnSpc>
              <a:spcBef>
                <a:spcPts val="0"/>
              </a:spcBef>
              <a:spcAft>
                <a:spcPts val="0"/>
              </a:spcAft>
              <a:buClr>
                <a:schemeClr val="dk1"/>
              </a:buClr>
              <a:buSzPts val="2800"/>
              <a:buFont typeface="Calibri"/>
              <a:buAutoNum type="arabicPeriod"/>
            </a:pPr>
            <a:r>
              <a:rPr lang="en-US" sz="2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Bend</a:t>
            </a:r>
            <a:r>
              <a:rPr lang="en-US" sz="2700">
                <a:solidFill>
                  <a:schemeClr val="dk1"/>
                </a:solidFill>
                <a:latin typeface="Times New Roman"/>
                <a:ea typeface="Times New Roman"/>
                <a:cs typeface="Times New Roman"/>
                <a:sym typeface="Times New Roman"/>
              </a:rPr>
              <a:t> the foot</a:t>
            </a:r>
            <a:r>
              <a:rPr lang="en-US" sz="2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 at 90 degrees</a:t>
            </a:r>
            <a:endParaRPr sz="2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marL="457200" marR="0" lvl="0" indent="-400050" algn="l" rtl="0">
              <a:lnSpc>
                <a:spcPct val="100000"/>
              </a:lnSpc>
              <a:spcBef>
                <a:spcPts val="0"/>
              </a:spcBef>
              <a:spcAft>
                <a:spcPts val="0"/>
              </a:spcAft>
              <a:buClr>
                <a:schemeClr val="dk1"/>
              </a:buClr>
              <a:buSzPts val="2700"/>
              <a:buFont typeface="Times New Roman"/>
              <a:buAutoNum type="arabicPeriod"/>
            </a:pPr>
            <a:r>
              <a:rPr lang="en-US" sz="2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The two sides of the caliper should be on the knee and the foot. </a:t>
            </a:r>
            <a:endParaRPr sz="2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endParaRPr>
          </a:p>
          <a:p>
            <a:pPr marL="457200" marR="0" lvl="0" indent="-400050" algn="l" rtl="0">
              <a:lnSpc>
                <a:spcPct val="100000"/>
              </a:lnSpc>
              <a:spcBef>
                <a:spcPts val="0"/>
              </a:spcBef>
              <a:spcAft>
                <a:spcPts val="0"/>
              </a:spcAft>
              <a:buClr>
                <a:schemeClr val="dk1"/>
              </a:buClr>
              <a:buSzPts val="2700"/>
              <a:buFont typeface="Times New Roman"/>
              <a:buAutoNum type="arabicPeriod"/>
            </a:pPr>
            <a:r>
              <a:rPr lang="en-US" sz="2700" i="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Mak</a:t>
            </a:r>
            <a:r>
              <a:rPr lang="en-US" sz="2700" i="0" u="none" strike="noStrike" cap="none">
                <a:solidFill>
                  <a:schemeClr val="dk1"/>
                </a:solidFill>
                <a:latin typeface="Times New Roman"/>
                <a:ea typeface="Times New Roman"/>
                <a:cs typeface="Times New Roman"/>
                <a:sym typeface="Times New Roman"/>
              </a:rPr>
              <a:t>e sure calipers are parallel with </a:t>
            </a:r>
            <a:r>
              <a:rPr lang="en-US" sz="2700">
                <a:solidFill>
                  <a:schemeClr val="dk1"/>
                </a:solidFill>
                <a:latin typeface="Times New Roman"/>
                <a:ea typeface="Times New Roman"/>
                <a:cs typeface="Times New Roman"/>
                <a:sym typeface="Times New Roman"/>
              </a:rPr>
              <a:t>foot</a:t>
            </a:r>
            <a:r>
              <a:rPr lang="en-US" sz="2700" i="0" u="none" strike="noStrike" cap="none">
                <a:solidFill>
                  <a:schemeClr val="dk1"/>
                </a:solidFill>
                <a:latin typeface="Times New Roman"/>
                <a:ea typeface="Times New Roman"/>
                <a:cs typeface="Times New Roman"/>
                <a:sym typeface="Times New Roman"/>
              </a:rPr>
              <a:t>. Have recorder check that they are parallel.</a:t>
            </a:r>
            <a:endParaRPr sz="2700" i="0" u="none" strike="noStrike" cap="none">
              <a:solidFill>
                <a:schemeClr val="dk1"/>
              </a:solidFill>
              <a:latin typeface="Times New Roman"/>
              <a:ea typeface="Times New Roman"/>
              <a:cs typeface="Times New Roman"/>
              <a:sym typeface="Times New Roman"/>
            </a:endParaRPr>
          </a:p>
          <a:p>
            <a:pPr marL="457200" marR="0" lvl="0" indent="-400050" algn="l" rtl="0">
              <a:lnSpc>
                <a:spcPct val="100000"/>
              </a:lnSpc>
              <a:spcBef>
                <a:spcPts val="0"/>
              </a:spcBef>
              <a:spcAft>
                <a:spcPts val="0"/>
              </a:spcAft>
              <a:buClr>
                <a:schemeClr val="dk1"/>
              </a:buClr>
              <a:buSzPts val="2700"/>
              <a:buFont typeface="Times New Roman"/>
              <a:buAutoNum type="arabicPeriod"/>
            </a:pPr>
            <a:r>
              <a:rPr lang="en-US" sz="2700">
                <a:solidFill>
                  <a:schemeClr val="dk1"/>
                </a:solidFill>
                <a:latin typeface="Times New Roman"/>
                <a:ea typeface="Times New Roman"/>
                <a:cs typeface="Times New Roman"/>
                <a:sym typeface="Times New Roman"/>
              </a:rPr>
              <a:t>Record measurement on the caliper.</a:t>
            </a:r>
            <a:endParaRPr sz="2700">
              <a:solidFill>
                <a:schemeClr val="dk1"/>
              </a:solidFill>
              <a:latin typeface="Times New Roman"/>
              <a:ea typeface="Times New Roman"/>
              <a:cs typeface="Times New Roman"/>
              <a:sym typeface="Times New Roman"/>
            </a:endParaRPr>
          </a:p>
        </p:txBody>
      </p:sp>
      <p:pic>
        <p:nvPicPr>
          <p:cNvPr id="316" name="Google Shape;316;gf7e2b09528_0_32"/>
          <p:cNvPicPr preferRelativeResize="0"/>
          <p:nvPr/>
        </p:nvPicPr>
        <p:blipFill rotWithShape="1">
          <a:blip r:embed="rId3">
            <a:alphaModFix/>
          </a:blip>
          <a:srcRect/>
          <a:stretch/>
        </p:blipFill>
        <p:spPr>
          <a:xfrm>
            <a:off x="5539950" y="1611550"/>
            <a:ext cx="3200401" cy="2590800"/>
          </a:xfrm>
          <a:prstGeom prst="rect">
            <a:avLst/>
          </a:prstGeom>
          <a:noFill/>
          <a:ln>
            <a:noFill/>
          </a:ln>
        </p:spPr>
      </p:pic>
      <p:sp>
        <p:nvSpPr>
          <p:cNvPr id="317" name="Google Shape;317;gf7e2b09528_0_32"/>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25</a:t>
            </a:fld>
            <a:endParaRPr sz="1000" b="1">
              <a:solidFill>
                <a:srgbClr val="00468B"/>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f5de199d25_1_57"/>
          <p:cNvSpPr txBox="1">
            <a:spLocks noGrp="1"/>
          </p:cNvSpPr>
          <p:nvPr>
            <p:ph type="body" idx="1"/>
          </p:nvPr>
        </p:nvSpPr>
        <p:spPr>
          <a:xfrm>
            <a:off x="722075" y="1500125"/>
            <a:ext cx="7886700" cy="44844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Font typeface="Times New Roman"/>
              <a:buAutoNum type="arabicPeriod"/>
            </a:pPr>
            <a:r>
              <a:rPr lang="en-US" sz="2600">
                <a:latin typeface="Times New Roman"/>
                <a:ea typeface="Times New Roman"/>
                <a:cs typeface="Times New Roman"/>
                <a:sym typeface="Times New Roman"/>
              </a:rPr>
              <a:t>Place the “zero” end of tape at middle/ base of the heel</a:t>
            </a:r>
            <a:endParaRPr sz="2600">
              <a:latin typeface="Times New Roman"/>
              <a:ea typeface="Times New Roman"/>
              <a:cs typeface="Times New Roman"/>
              <a:sym typeface="Times New Roman"/>
            </a:endParaRPr>
          </a:p>
          <a:p>
            <a:pPr marL="457200" lvl="0" indent="-393700" algn="l" rtl="0">
              <a:lnSpc>
                <a:spcPct val="100000"/>
              </a:lnSpc>
              <a:spcBef>
                <a:spcPts val="0"/>
              </a:spcBef>
              <a:spcAft>
                <a:spcPts val="0"/>
              </a:spcAft>
              <a:buSzPts val="2600"/>
              <a:buFont typeface="Times New Roman"/>
              <a:buAutoNum type="arabicPeriod"/>
            </a:pPr>
            <a:r>
              <a:rPr lang="en-US" sz="2600">
                <a:latin typeface="Times New Roman"/>
                <a:ea typeface="Times New Roman"/>
                <a:cs typeface="Times New Roman"/>
                <a:sym typeface="Times New Roman"/>
              </a:rPr>
              <a:t>Estimate the top of the bent knee visually</a:t>
            </a:r>
            <a:endParaRPr sz="2600">
              <a:latin typeface="Times New Roman"/>
              <a:ea typeface="Times New Roman"/>
              <a:cs typeface="Times New Roman"/>
              <a:sym typeface="Times New Roman"/>
            </a:endParaRPr>
          </a:p>
          <a:p>
            <a:pPr marL="457200" lvl="0" indent="-393700" algn="l" rtl="0">
              <a:lnSpc>
                <a:spcPct val="100000"/>
              </a:lnSpc>
              <a:spcBef>
                <a:spcPts val="0"/>
              </a:spcBef>
              <a:spcAft>
                <a:spcPts val="0"/>
              </a:spcAft>
              <a:buSzPts val="2600"/>
              <a:buFont typeface="Times New Roman"/>
              <a:buAutoNum type="arabicPeriod"/>
            </a:pPr>
            <a:r>
              <a:rPr lang="en-US" sz="2600">
                <a:latin typeface="Times New Roman"/>
                <a:ea typeface="Times New Roman"/>
                <a:cs typeface="Times New Roman"/>
                <a:sym typeface="Times New Roman"/>
              </a:rPr>
              <a:t>Place the other end of the tape of the top of the knee</a:t>
            </a:r>
            <a:endParaRPr sz="2600">
              <a:latin typeface="Times New Roman"/>
              <a:ea typeface="Times New Roman"/>
              <a:cs typeface="Times New Roman"/>
              <a:sym typeface="Times New Roman"/>
            </a:endParaRPr>
          </a:p>
          <a:p>
            <a:pPr marL="457200" lvl="0" indent="-393700" algn="l" rtl="0">
              <a:lnSpc>
                <a:spcPct val="100000"/>
              </a:lnSpc>
              <a:spcBef>
                <a:spcPts val="0"/>
              </a:spcBef>
              <a:spcAft>
                <a:spcPts val="0"/>
              </a:spcAft>
              <a:buSzPts val="2600"/>
              <a:buFont typeface="Times New Roman"/>
              <a:buAutoNum type="arabicPeriod"/>
            </a:pPr>
            <a:r>
              <a:rPr lang="en-US" sz="2600">
                <a:latin typeface="Times New Roman"/>
                <a:ea typeface="Times New Roman"/>
                <a:cs typeface="Times New Roman"/>
                <a:sym typeface="Times New Roman"/>
              </a:rPr>
              <a:t>Record measurement using the tape.</a:t>
            </a:r>
            <a:endParaRPr sz="2600">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sz="2600">
                <a:latin typeface="Times New Roman"/>
                <a:ea typeface="Times New Roman"/>
                <a:cs typeface="Times New Roman"/>
                <a:sym typeface="Times New Roman"/>
              </a:rPr>
              <a:t>Note that calf causes tape bowing</a:t>
            </a:r>
            <a:endParaRPr sz="2600">
              <a:latin typeface="Times New Roman"/>
              <a:ea typeface="Times New Roman"/>
              <a:cs typeface="Times New Roman"/>
              <a:sym typeface="Times New Roman"/>
            </a:endParaRPr>
          </a:p>
        </p:txBody>
      </p:sp>
      <p:pic>
        <p:nvPicPr>
          <p:cNvPr id="324" name="Google Shape;324;gf5de199d25_1_57" descr="leglengthtapemeasure2.jpg"/>
          <p:cNvPicPr preferRelativeResize="0"/>
          <p:nvPr/>
        </p:nvPicPr>
        <p:blipFill rotWithShape="1">
          <a:blip r:embed="rId3">
            <a:alphaModFix/>
          </a:blip>
          <a:srcRect/>
          <a:stretch/>
        </p:blipFill>
        <p:spPr>
          <a:xfrm>
            <a:off x="5066850" y="3980413"/>
            <a:ext cx="3213950" cy="2522949"/>
          </a:xfrm>
          <a:prstGeom prst="rect">
            <a:avLst/>
          </a:prstGeom>
          <a:noFill/>
          <a:ln>
            <a:noFill/>
          </a:ln>
        </p:spPr>
      </p:pic>
      <p:pic>
        <p:nvPicPr>
          <p:cNvPr id="325" name="Google Shape;325;gf5de199d25_1_57" descr="C:\WINDOWS\Temporary Internet Files\Content.Word\leglengthtapemeasure.jpg"/>
          <p:cNvPicPr preferRelativeResize="0"/>
          <p:nvPr/>
        </p:nvPicPr>
        <p:blipFill rotWithShape="1">
          <a:blip r:embed="rId4">
            <a:alphaModFix/>
          </a:blip>
          <a:srcRect l="17999" b="3446"/>
          <a:stretch/>
        </p:blipFill>
        <p:spPr>
          <a:xfrm>
            <a:off x="1469250" y="3962975"/>
            <a:ext cx="3323299" cy="2522925"/>
          </a:xfrm>
          <a:prstGeom prst="rect">
            <a:avLst/>
          </a:prstGeom>
          <a:noFill/>
          <a:ln>
            <a:noFill/>
          </a:ln>
        </p:spPr>
      </p:pic>
      <p:sp>
        <p:nvSpPr>
          <p:cNvPr id="326" name="Google Shape;326;gf5de199d25_1_57"/>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Lower leg length using Tape</a:t>
            </a:r>
            <a:endParaRPr/>
          </a:p>
        </p:txBody>
      </p:sp>
      <p:sp>
        <p:nvSpPr>
          <p:cNvPr id="327" name="Google Shape;327;gf5de199d25_1_57"/>
          <p:cNvSpPr txBox="1"/>
          <p:nvPr/>
        </p:nvSpPr>
        <p:spPr>
          <a:xfrm>
            <a:off x="7337947" y="65621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26</a:t>
            </a:fld>
            <a:endParaRPr sz="1000" b="1">
              <a:solidFill>
                <a:srgbClr val="00468B"/>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gf5de199d25_1_92"/>
          <p:cNvSpPr/>
          <p:nvPr/>
        </p:nvSpPr>
        <p:spPr>
          <a:xfrm>
            <a:off x="390525" y="1494425"/>
            <a:ext cx="4876800" cy="4906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Forearm Circumference: Tape Measurement </a:t>
            </a:r>
            <a:r>
              <a:rPr lang="en-US" sz="2400" b="1" i="1" u="none" strike="noStrike" cap="none">
                <a:solidFill>
                  <a:schemeClr val="dk1"/>
                </a:solidFill>
                <a:latin typeface="Times New Roman"/>
                <a:ea typeface="Times New Roman"/>
                <a:cs typeface="Times New Roman"/>
                <a:sym typeface="Times New Roman"/>
              </a:rPr>
              <a:t>Upper Figure</a:t>
            </a:r>
            <a:endParaRPr sz="2400"/>
          </a:p>
          <a:p>
            <a:pPr marL="566737" marR="0" lvl="0" indent="-301625"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 Forearm Outward- Elbow Open and Arm Suspended</a:t>
            </a:r>
            <a:endParaRPr sz="2400"/>
          </a:p>
          <a:p>
            <a:pPr marL="290512" marR="0" lvl="0" indent="-152400" algn="l" rtl="0">
              <a:lnSpc>
                <a:spcPct val="100000"/>
              </a:lnSpc>
              <a:spcBef>
                <a:spcPts val="0"/>
              </a:spcBef>
              <a:spcAft>
                <a:spcPts val="0"/>
              </a:spcAft>
              <a:buClr>
                <a:srgbClr val="000000"/>
              </a:buClr>
              <a:buSzPts val="2400"/>
              <a:buFont typeface="Arial"/>
              <a:buChar char="•"/>
            </a:pPr>
            <a:r>
              <a:rPr lang="en-US" sz="2400" b="1" i="0" u="none" strike="noStrike" cap="none">
                <a:solidFill>
                  <a:schemeClr val="dk1"/>
                </a:solidFill>
                <a:latin typeface="Times New Roman"/>
                <a:ea typeface="Times New Roman"/>
                <a:cs typeface="Times New Roman"/>
                <a:sym typeface="Times New Roman"/>
              </a:rPr>
              <a:t>    </a:t>
            </a:r>
            <a:r>
              <a:rPr lang="en-US" sz="2400" b="1" i="1" u="none" strike="noStrike" cap="none">
                <a:solidFill>
                  <a:schemeClr val="dk1"/>
                </a:solidFill>
                <a:latin typeface="Times New Roman"/>
                <a:ea typeface="Times New Roman"/>
                <a:cs typeface="Times New Roman"/>
                <a:sym typeface="Times New Roman"/>
              </a:rPr>
              <a:t>Good Metho</a:t>
            </a:r>
            <a:r>
              <a:rPr lang="en-US" sz="2400" b="1" i="1">
                <a:solidFill>
                  <a:schemeClr val="dk1"/>
                </a:solidFill>
                <a:latin typeface="Times New Roman"/>
                <a:ea typeface="Times New Roman"/>
                <a:cs typeface="Times New Roman"/>
                <a:sym typeface="Times New Roman"/>
              </a:rPr>
              <a:t>d</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Forearm Circumference: Tape Measurement </a:t>
            </a:r>
            <a:r>
              <a:rPr lang="en-US" sz="2400" b="1" i="1" u="none" strike="noStrike" cap="none">
                <a:solidFill>
                  <a:schemeClr val="dk1"/>
                </a:solidFill>
                <a:latin typeface="Times New Roman"/>
                <a:ea typeface="Times New Roman"/>
                <a:cs typeface="Times New Roman"/>
                <a:sym typeface="Times New Roman"/>
              </a:rPr>
              <a:t>Lower Figure</a:t>
            </a:r>
            <a:endParaRPr sz="2400"/>
          </a:p>
          <a:p>
            <a:pPr marL="566737" marR="0" lvl="0" indent="-244475"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 Forearm Across Body- Elbow Bent 90 degrees and arm resting on table</a:t>
            </a:r>
            <a:endParaRPr sz="2000" b="1" i="0" u="none" strike="noStrike" cap="none">
              <a:solidFill>
                <a:schemeClr val="dk1"/>
              </a:solidFill>
              <a:latin typeface="Times New Roman"/>
              <a:ea typeface="Times New Roman"/>
              <a:cs typeface="Times New Roman"/>
              <a:sym typeface="Times New Roman"/>
            </a:endParaRPr>
          </a:p>
        </p:txBody>
      </p:sp>
      <p:pic>
        <p:nvPicPr>
          <p:cNvPr id="333" name="Google Shape;333;gf5de199d25_1_92"/>
          <p:cNvPicPr preferRelativeResize="0"/>
          <p:nvPr/>
        </p:nvPicPr>
        <p:blipFill rotWithShape="1">
          <a:blip r:embed="rId3">
            <a:alphaModFix/>
          </a:blip>
          <a:srcRect/>
          <a:stretch/>
        </p:blipFill>
        <p:spPr>
          <a:xfrm>
            <a:off x="5429794" y="1588725"/>
            <a:ext cx="3185632" cy="2183649"/>
          </a:xfrm>
          <a:prstGeom prst="rect">
            <a:avLst/>
          </a:prstGeom>
          <a:noFill/>
          <a:ln>
            <a:noFill/>
          </a:ln>
        </p:spPr>
      </p:pic>
      <p:pic>
        <p:nvPicPr>
          <p:cNvPr id="334" name="Google Shape;334;gf5de199d25_1_92"/>
          <p:cNvPicPr preferRelativeResize="0"/>
          <p:nvPr/>
        </p:nvPicPr>
        <p:blipFill rotWithShape="1">
          <a:blip r:embed="rId4">
            <a:alphaModFix/>
          </a:blip>
          <a:srcRect/>
          <a:stretch/>
        </p:blipFill>
        <p:spPr>
          <a:xfrm>
            <a:off x="5441325" y="3910075"/>
            <a:ext cx="3174100" cy="2183650"/>
          </a:xfrm>
          <a:prstGeom prst="rect">
            <a:avLst/>
          </a:prstGeom>
          <a:noFill/>
          <a:ln>
            <a:noFill/>
          </a:ln>
        </p:spPr>
      </p:pic>
      <p:sp>
        <p:nvSpPr>
          <p:cNvPr id="335" name="Google Shape;335;gf5de199d25_1_92"/>
          <p:cNvSpPr txBox="1">
            <a:spLocks noGrp="1"/>
          </p:cNvSpPr>
          <p:nvPr>
            <p:ph type="title"/>
          </p:nvPr>
        </p:nvSpPr>
        <p:spPr>
          <a:xfrm>
            <a:off x="628650" y="483075"/>
            <a:ext cx="7886700" cy="812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Forearm Circumference using tape</a:t>
            </a:r>
            <a:endParaRPr/>
          </a:p>
        </p:txBody>
      </p:sp>
      <p:sp>
        <p:nvSpPr>
          <p:cNvPr id="336" name="Google Shape;336;gf5de199d25_1_92"/>
          <p:cNvSpPr txBox="1"/>
          <p:nvPr/>
        </p:nvSpPr>
        <p:spPr>
          <a:xfrm>
            <a:off x="7006047" y="659765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27</a:t>
            </a:fld>
            <a:endParaRPr sz="1000" b="1">
              <a:solidFill>
                <a:srgbClr val="00468B"/>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gf5de199d25_1_99"/>
          <p:cNvSpPr txBox="1">
            <a:spLocks noGrp="1"/>
          </p:cNvSpPr>
          <p:nvPr>
            <p:ph type="body" idx="1"/>
          </p:nvPr>
        </p:nvSpPr>
        <p:spPr>
          <a:xfrm>
            <a:off x="628650" y="1811750"/>
            <a:ext cx="7886700" cy="465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None/>
            </a:pPr>
            <a:r>
              <a:rPr lang="en-US" sz="2600" u="sng">
                <a:solidFill>
                  <a:schemeClr val="dk1"/>
                </a:solidFill>
                <a:latin typeface="Times New Roman"/>
                <a:ea typeface="Times New Roman"/>
                <a:cs typeface="Times New Roman"/>
                <a:sym typeface="Times New Roman"/>
              </a:rPr>
              <a:t>Other Surrogate Total Body Weight</a:t>
            </a:r>
            <a:endParaRPr sz="2600" b="1" i="1">
              <a:solidFill>
                <a:schemeClr val="dk1"/>
              </a:solidFill>
              <a:latin typeface="Times New Roman"/>
              <a:ea typeface="Times New Roman"/>
              <a:cs typeface="Times New Roman"/>
              <a:sym typeface="Times New Roman"/>
            </a:endParaRPr>
          </a:p>
          <a:p>
            <a:pPr marL="566737" lvl="0" indent="-307975" algn="l" rtl="0">
              <a:lnSpc>
                <a:spcPct val="90000"/>
              </a:lnSpc>
              <a:spcBef>
                <a:spcPts val="750"/>
              </a:spcBef>
              <a:spcAft>
                <a:spcPts val="0"/>
              </a:spcAft>
              <a:buSzPts val="2600"/>
              <a:buFont typeface="Times New Roman"/>
              <a:buAutoNum type="arabicPeriod"/>
            </a:pPr>
            <a:r>
              <a:rPr lang="en-US" sz="2600">
                <a:solidFill>
                  <a:schemeClr val="dk1"/>
                </a:solidFill>
                <a:latin typeface="Times New Roman"/>
                <a:ea typeface="Times New Roman"/>
                <a:cs typeface="Times New Roman"/>
                <a:sym typeface="Times New Roman"/>
              </a:rPr>
              <a:t>Forearm Outward</a:t>
            </a:r>
            <a:endParaRPr sz="2600">
              <a:latin typeface="Times New Roman"/>
              <a:ea typeface="Times New Roman"/>
              <a:cs typeface="Times New Roman"/>
              <a:sym typeface="Times New Roman"/>
            </a:endParaRPr>
          </a:p>
          <a:p>
            <a:pPr marL="566737" lvl="0" indent="-307975" algn="l" rtl="0">
              <a:lnSpc>
                <a:spcPct val="90000"/>
              </a:lnSpc>
              <a:spcBef>
                <a:spcPts val="750"/>
              </a:spcBef>
              <a:spcAft>
                <a:spcPts val="0"/>
              </a:spcAft>
              <a:buSzPts val="2600"/>
              <a:buFont typeface="Times New Roman"/>
              <a:buAutoNum type="arabicPeriod"/>
            </a:pPr>
            <a:r>
              <a:rPr lang="en-US" sz="2600">
                <a:solidFill>
                  <a:schemeClr val="dk1"/>
                </a:solidFill>
                <a:latin typeface="Times New Roman"/>
                <a:ea typeface="Times New Roman"/>
                <a:cs typeface="Times New Roman"/>
                <a:sym typeface="Times New Roman"/>
              </a:rPr>
              <a:t>Arm straightened and pointing outward from body</a:t>
            </a:r>
            <a:endParaRPr sz="2600">
              <a:latin typeface="Times New Roman"/>
              <a:ea typeface="Times New Roman"/>
              <a:cs typeface="Times New Roman"/>
              <a:sym typeface="Times New Roman"/>
            </a:endParaRPr>
          </a:p>
          <a:p>
            <a:pPr marL="566737" lvl="0" indent="-307975" algn="l" rtl="0">
              <a:lnSpc>
                <a:spcPct val="90000"/>
              </a:lnSpc>
              <a:spcBef>
                <a:spcPts val="750"/>
              </a:spcBef>
              <a:spcAft>
                <a:spcPts val="0"/>
              </a:spcAft>
              <a:buSzPts val="2600"/>
              <a:buFont typeface="Times New Roman"/>
              <a:buAutoNum type="arabicPeriod"/>
            </a:pPr>
            <a:r>
              <a:rPr lang="en-US" sz="2600">
                <a:solidFill>
                  <a:schemeClr val="dk1"/>
                </a:solidFill>
                <a:latin typeface="Times New Roman"/>
                <a:ea typeface="Times New Roman"/>
                <a:cs typeface="Times New Roman"/>
                <a:sym typeface="Times New Roman"/>
              </a:rPr>
              <a:t>Palm down</a:t>
            </a:r>
            <a:endParaRPr sz="2600">
              <a:latin typeface="Times New Roman"/>
              <a:ea typeface="Times New Roman"/>
              <a:cs typeface="Times New Roman"/>
              <a:sym typeface="Times New Roman"/>
            </a:endParaRPr>
          </a:p>
          <a:p>
            <a:pPr marL="566737" lvl="0" indent="-307975" algn="l" rtl="0">
              <a:lnSpc>
                <a:spcPct val="90000"/>
              </a:lnSpc>
              <a:spcBef>
                <a:spcPts val="750"/>
              </a:spcBef>
              <a:spcAft>
                <a:spcPts val="0"/>
              </a:spcAft>
              <a:buSzPts val="2600"/>
              <a:buFont typeface="Times New Roman"/>
              <a:buAutoNum type="arabicPeriod"/>
            </a:pPr>
            <a:r>
              <a:rPr lang="en-US" sz="2600">
                <a:solidFill>
                  <a:schemeClr val="dk1"/>
                </a:solidFill>
                <a:latin typeface="Times New Roman"/>
                <a:ea typeface="Times New Roman"/>
                <a:cs typeface="Times New Roman"/>
                <a:sym typeface="Times New Roman"/>
              </a:rPr>
              <a:t>Angle across grid</a:t>
            </a:r>
            <a:endParaRPr sz="2600">
              <a:latin typeface="Times New Roman"/>
              <a:ea typeface="Times New Roman"/>
              <a:cs typeface="Times New Roman"/>
              <a:sym typeface="Times New Roman"/>
            </a:endParaRPr>
          </a:p>
          <a:p>
            <a:pPr marL="566737" lvl="0" indent="-307975" algn="l" rtl="0">
              <a:lnSpc>
                <a:spcPct val="90000"/>
              </a:lnSpc>
              <a:spcBef>
                <a:spcPts val="750"/>
              </a:spcBef>
              <a:spcAft>
                <a:spcPts val="0"/>
              </a:spcAft>
              <a:buSzPts val="2600"/>
              <a:buFont typeface="Times New Roman"/>
              <a:buAutoNum type="arabicPeriod"/>
            </a:pPr>
            <a:r>
              <a:rPr lang="en-US" sz="2600">
                <a:solidFill>
                  <a:schemeClr val="dk1"/>
                </a:solidFill>
                <a:latin typeface="Times New Roman"/>
                <a:ea typeface="Times New Roman"/>
                <a:cs typeface="Times New Roman"/>
                <a:sym typeface="Times New Roman"/>
              </a:rPr>
              <a:t>Mark the maximal width of the forearm on grid</a:t>
            </a:r>
            <a:endParaRPr sz="2600">
              <a:latin typeface="Times New Roman"/>
              <a:ea typeface="Times New Roman"/>
              <a:cs typeface="Times New Roman"/>
              <a:sym typeface="Times New Roman"/>
            </a:endParaRPr>
          </a:p>
          <a:p>
            <a:pPr marL="566737" lvl="0" indent="-307975" algn="l" rtl="0">
              <a:lnSpc>
                <a:spcPct val="90000"/>
              </a:lnSpc>
              <a:spcBef>
                <a:spcPts val="750"/>
              </a:spcBef>
              <a:spcAft>
                <a:spcPts val="0"/>
              </a:spcAft>
              <a:buSzPts val="2600"/>
              <a:buFont typeface="Times New Roman"/>
              <a:buAutoNum type="arabicPeriod"/>
            </a:pPr>
            <a:r>
              <a:rPr lang="en-US" sz="2600">
                <a:solidFill>
                  <a:schemeClr val="dk1"/>
                </a:solidFill>
                <a:latin typeface="Times New Roman"/>
                <a:ea typeface="Times New Roman"/>
                <a:cs typeface="Times New Roman"/>
                <a:sym typeface="Times New Roman"/>
              </a:rPr>
              <a:t>Label the points</a:t>
            </a:r>
            <a:endParaRPr sz="2600">
              <a:latin typeface="Times New Roman"/>
              <a:ea typeface="Times New Roman"/>
              <a:cs typeface="Times New Roman"/>
              <a:sym typeface="Times New Roman"/>
            </a:endParaRPr>
          </a:p>
        </p:txBody>
      </p:sp>
      <p:sp>
        <p:nvSpPr>
          <p:cNvPr id="342" name="Google Shape;342;gf5de199d25_1_99"/>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700"/>
              <a:buNone/>
            </a:pPr>
            <a:r>
              <a:rPr lang="en-US" sz="4000" b="1">
                <a:latin typeface="Times New Roman"/>
                <a:ea typeface="Times New Roman"/>
                <a:cs typeface="Times New Roman"/>
                <a:sym typeface="Times New Roman"/>
              </a:rPr>
              <a:t>Forearm Width using Grid</a:t>
            </a:r>
            <a:endParaRPr/>
          </a:p>
        </p:txBody>
      </p:sp>
      <p:sp>
        <p:nvSpPr>
          <p:cNvPr id="343" name="Google Shape;343;gf5de199d25_1_99"/>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28</a:t>
            </a:fld>
            <a:endParaRPr sz="1000" b="1">
              <a:solidFill>
                <a:srgbClr val="00468B"/>
              </a:solidFill>
              <a:latin typeface="Calibri"/>
              <a:ea typeface="Calibri"/>
              <a:cs typeface="Calibri"/>
              <a:sym typeface="Calibri"/>
            </a:endParaRPr>
          </a:p>
        </p:txBody>
      </p:sp>
      <p:pic>
        <p:nvPicPr>
          <p:cNvPr id="344" name="Google Shape;344;gf5de199d25_1_99"/>
          <p:cNvPicPr preferRelativeResize="0"/>
          <p:nvPr/>
        </p:nvPicPr>
        <p:blipFill rotWithShape="1">
          <a:blip r:embed="rId3">
            <a:alphaModFix/>
          </a:blip>
          <a:srcRect/>
          <a:stretch/>
        </p:blipFill>
        <p:spPr>
          <a:xfrm>
            <a:off x="4822800" y="4688275"/>
            <a:ext cx="2304749" cy="19441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f81a798356_2_0"/>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Tips</a:t>
            </a:r>
            <a:endParaRPr/>
          </a:p>
        </p:txBody>
      </p:sp>
      <p:sp>
        <p:nvSpPr>
          <p:cNvPr id="351" name="Google Shape;351;gf81a798356_2_0"/>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457200" lvl="0" indent="-355600" algn="l" rtl="0">
              <a:spcBef>
                <a:spcPts val="750"/>
              </a:spcBef>
              <a:spcAft>
                <a:spcPts val="0"/>
              </a:spcAft>
              <a:buSzPts val="2000"/>
              <a:buChar char="•"/>
            </a:pPr>
            <a:r>
              <a:rPr lang="en-US">
                <a:latin typeface="Times New Roman"/>
                <a:ea typeface="Times New Roman"/>
                <a:cs typeface="Times New Roman"/>
                <a:sym typeface="Times New Roman"/>
              </a:rPr>
              <a:t>Repeat each measurement twice to ensure accuracy and reliability of the measurements</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f59d353f03_0_0"/>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129" name="Google Shape;129;gf59d353f03_0_0"/>
          <p:cNvSpPr txBox="1">
            <a:spLocks noGrp="1"/>
          </p:cNvSpPr>
          <p:nvPr>
            <p:ph type="body" idx="1"/>
          </p:nvPr>
        </p:nvSpPr>
        <p:spPr>
          <a:xfrm>
            <a:off x="628650" y="3064599"/>
            <a:ext cx="7886700" cy="15510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r>
              <a:rPr lang="en-US" sz="4000" b="1"/>
              <a:t>Section 1: Introduction</a:t>
            </a:r>
            <a:endParaRPr sz="4000" b="1"/>
          </a:p>
          <a:p>
            <a:pPr marL="0" lvl="0" indent="0" algn="ctr" rtl="0">
              <a:spcBef>
                <a:spcPts val="750"/>
              </a:spcBef>
              <a:spcAft>
                <a:spcPts val="0"/>
              </a:spcAft>
              <a:buNone/>
            </a:pPr>
            <a:endParaRPr sz="4000"/>
          </a:p>
        </p:txBody>
      </p:sp>
      <p:sp>
        <p:nvSpPr>
          <p:cNvPr id="130" name="Google Shape;130;gf59d353f03_0_0"/>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3</a:t>
            </a:fld>
            <a:endParaRPr sz="1000" b="1">
              <a:solidFill>
                <a:srgbClr val="00468B"/>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f5de199d25_1_37"/>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358" name="Google Shape;358;gf5de199d25_1_37"/>
          <p:cNvSpPr txBox="1">
            <a:spLocks noGrp="1"/>
          </p:cNvSpPr>
          <p:nvPr>
            <p:ph type="body" idx="1"/>
          </p:nvPr>
        </p:nvSpPr>
        <p:spPr>
          <a:xfrm>
            <a:off x="628650" y="2231400"/>
            <a:ext cx="7886700" cy="23952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sz="4000" b="1">
                <a:solidFill>
                  <a:srgbClr val="002060"/>
                </a:solidFill>
                <a:latin typeface="Times New Roman"/>
                <a:ea typeface="Times New Roman"/>
                <a:cs typeface="Times New Roman"/>
                <a:sym typeface="Times New Roman"/>
              </a:rPr>
              <a:t>Section 3: </a:t>
            </a:r>
            <a:endParaRPr sz="4000" b="1">
              <a:solidFill>
                <a:srgbClr val="002060"/>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4000" b="1">
                <a:solidFill>
                  <a:srgbClr val="002060"/>
                </a:solidFill>
                <a:latin typeface="Times New Roman"/>
                <a:ea typeface="Times New Roman"/>
                <a:cs typeface="Times New Roman"/>
                <a:sym typeface="Times New Roman"/>
              </a:rPr>
              <a:t>Interpretation of measurements</a:t>
            </a:r>
            <a:endParaRPr sz="4000" b="1">
              <a:solidFill>
                <a:srgbClr val="002060"/>
              </a:solidFill>
              <a:latin typeface="Times New Roman"/>
              <a:ea typeface="Times New Roman"/>
              <a:cs typeface="Times New Roman"/>
              <a:sym typeface="Times New Roman"/>
            </a:endParaRPr>
          </a:p>
        </p:txBody>
      </p:sp>
      <p:sp>
        <p:nvSpPr>
          <p:cNvPr id="359" name="Google Shape;359;gf5de199d25_1_37"/>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30</a:t>
            </a:fld>
            <a:endParaRPr sz="1000" b="1">
              <a:solidFill>
                <a:srgbClr val="00468B"/>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f5de199d25_1_149"/>
          <p:cNvSpPr txBox="1">
            <a:spLocks noGrp="1"/>
          </p:cNvSpPr>
          <p:nvPr>
            <p:ph type="title"/>
          </p:nvPr>
        </p:nvSpPr>
        <p:spPr>
          <a:xfrm>
            <a:off x="628650" y="481075"/>
            <a:ext cx="7886700" cy="882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500"/>
              <a:t>Arm span vs height</a:t>
            </a:r>
            <a:endParaRPr sz="4500"/>
          </a:p>
        </p:txBody>
      </p:sp>
      <p:sp>
        <p:nvSpPr>
          <p:cNvPr id="366" name="Google Shape;366;gf5de199d25_1_149"/>
          <p:cNvSpPr txBox="1">
            <a:spLocks noGrp="1"/>
          </p:cNvSpPr>
          <p:nvPr>
            <p:ph type="body" idx="1"/>
          </p:nvPr>
        </p:nvSpPr>
        <p:spPr>
          <a:xfrm>
            <a:off x="628650" y="2060550"/>
            <a:ext cx="7886700" cy="18495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3100">
                <a:solidFill>
                  <a:srgbClr val="202124"/>
                </a:solidFill>
                <a:highlight>
                  <a:srgbClr val="FFFFFF"/>
                </a:highlight>
                <a:latin typeface="Times New Roman"/>
                <a:ea typeface="Times New Roman"/>
                <a:cs typeface="Times New Roman"/>
                <a:sym typeface="Times New Roman"/>
              </a:rPr>
              <a:t>The </a:t>
            </a:r>
            <a:r>
              <a:rPr lang="en-US" sz="3100">
                <a:solidFill>
                  <a:srgbClr val="202124"/>
                </a:solidFill>
                <a:highlight>
                  <a:srgbClr val="FFFFFF"/>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arm</a:t>
            </a:r>
            <a:r>
              <a:rPr lang="en-US" sz="3100">
                <a:solidFill>
                  <a:srgbClr val="202124"/>
                </a:solidFill>
                <a:highlight>
                  <a:srgbClr val="FFFFFF"/>
                </a:highlight>
                <a:latin typeface="Times New Roman"/>
                <a:ea typeface="Times New Roman"/>
                <a:cs typeface="Times New Roman"/>
                <a:sym typeface="Times New Roman"/>
              </a:rPr>
              <a:t> span measurement can be compared to the person's height. On average, </a:t>
            </a:r>
            <a:r>
              <a:rPr lang="en-US" sz="3100" b="1">
                <a:solidFill>
                  <a:srgbClr val="202124"/>
                </a:solidFill>
                <a:highlight>
                  <a:srgbClr val="FFFFFF"/>
                </a:highlight>
                <a:latin typeface="Times New Roman"/>
                <a:ea typeface="Times New Roman"/>
                <a:cs typeface="Times New Roman"/>
                <a:sym typeface="Times New Roman"/>
              </a:rPr>
              <a:t>arm span is approximately equal to height</a:t>
            </a:r>
            <a:r>
              <a:rPr lang="en-US" sz="3100">
                <a:solidFill>
                  <a:srgbClr val="202124"/>
                </a:solidFill>
                <a:highlight>
                  <a:srgbClr val="FFFFFF"/>
                </a:highlight>
                <a:latin typeface="Times New Roman"/>
                <a:ea typeface="Times New Roman"/>
                <a:cs typeface="Times New Roman"/>
                <a:sym typeface="Times New Roman"/>
              </a:rPr>
              <a:t>.</a:t>
            </a:r>
            <a:endParaRPr sz="3100">
              <a:solidFill>
                <a:srgbClr val="202124"/>
              </a:solidFill>
              <a:highlight>
                <a:srgbClr val="FFFFFF"/>
              </a:highlight>
              <a:latin typeface="Times New Roman"/>
              <a:ea typeface="Times New Roman"/>
              <a:cs typeface="Times New Roman"/>
              <a:sym typeface="Times New Roman"/>
            </a:endParaRPr>
          </a:p>
        </p:txBody>
      </p:sp>
      <p:sp>
        <p:nvSpPr>
          <p:cNvPr id="367" name="Google Shape;367;gf5de199d25_1_149"/>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31</a:t>
            </a:fld>
            <a:endParaRPr sz="1000" b="1">
              <a:solidFill>
                <a:srgbClr val="00468B"/>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65"/>
          <p:cNvSpPr txBox="1">
            <a:spLocks noGrp="1"/>
          </p:cNvSpPr>
          <p:nvPr>
            <p:ph type="title"/>
          </p:nvPr>
        </p:nvSpPr>
        <p:spPr>
          <a:xfrm>
            <a:off x="628650" y="365126"/>
            <a:ext cx="7886700" cy="1017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3000"/>
              <a:buNone/>
            </a:pPr>
            <a:r>
              <a:rPr lang="en-US" sz="4000" b="1">
                <a:latin typeface="Times New Roman"/>
                <a:ea typeface="Times New Roman"/>
                <a:cs typeface="Times New Roman"/>
                <a:sym typeface="Times New Roman"/>
              </a:rPr>
              <a:t>Ulnar length vs height </a:t>
            </a:r>
            <a:endParaRPr/>
          </a:p>
        </p:txBody>
      </p:sp>
      <p:sp>
        <p:nvSpPr>
          <p:cNvPr id="373" name="Google Shape;373;p65"/>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32</a:t>
            </a:fld>
            <a:endParaRPr sz="1000" b="1">
              <a:solidFill>
                <a:srgbClr val="00468B"/>
              </a:solidFill>
              <a:latin typeface="Calibri"/>
              <a:ea typeface="Calibri"/>
              <a:cs typeface="Calibri"/>
              <a:sym typeface="Calibri"/>
            </a:endParaRPr>
          </a:p>
        </p:txBody>
      </p:sp>
      <p:graphicFrame>
        <p:nvGraphicFramePr>
          <p:cNvPr id="374" name="Google Shape;374;p65"/>
          <p:cNvGraphicFramePr/>
          <p:nvPr/>
        </p:nvGraphicFramePr>
        <p:xfrm>
          <a:off x="952500" y="1502775"/>
          <a:ext cx="7732500" cy="4206225"/>
        </p:xfrm>
        <a:graphic>
          <a:graphicData uri="http://schemas.openxmlformats.org/drawingml/2006/table">
            <a:tbl>
              <a:tblPr>
                <a:noFill/>
                <a:tableStyleId>{CFB36E08-9A20-4CE6-8243-DDAA7FA0F30B}</a:tableStyleId>
              </a:tblPr>
              <a:tblGrid>
                <a:gridCol w="2577500">
                  <a:extLst>
                    <a:ext uri="{9D8B030D-6E8A-4147-A177-3AD203B41FA5}">
                      <a16:colId xmlns:a16="http://schemas.microsoft.com/office/drawing/2014/main" val="20000"/>
                    </a:ext>
                  </a:extLst>
                </a:gridCol>
                <a:gridCol w="2577500">
                  <a:extLst>
                    <a:ext uri="{9D8B030D-6E8A-4147-A177-3AD203B41FA5}">
                      <a16:colId xmlns:a16="http://schemas.microsoft.com/office/drawing/2014/main" val="20001"/>
                    </a:ext>
                  </a:extLst>
                </a:gridCol>
                <a:gridCol w="2577500">
                  <a:extLst>
                    <a:ext uri="{9D8B030D-6E8A-4147-A177-3AD203B41FA5}">
                      <a16:colId xmlns:a16="http://schemas.microsoft.com/office/drawing/2014/main" val="20002"/>
                    </a:ext>
                  </a:extLst>
                </a:gridCol>
              </a:tblGrid>
              <a:tr h="731550">
                <a:tc>
                  <a:txBody>
                    <a:bodyPr/>
                    <a:lstStyle/>
                    <a:p>
                      <a:pPr marL="0" lvl="0" indent="0" algn="l" rtl="0">
                        <a:spcBef>
                          <a:spcPts val="0"/>
                        </a:spcBef>
                        <a:spcAft>
                          <a:spcPts val="0"/>
                        </a:spcAft>
                        <a:buNone/>
                      </a:pPr>
                      <a:r>
                        <a:rPr lang="en-US" sz="2400"/>
                        <a:t>Variables</a:t>
                      </a:r>
                      <a:endParaRPr sz="2400"/>
                    </a:p>
                  </a:txBody>
                  <a:tcPr marL="91425" marR="91425" marT="91425" marB="91425"/>
                </a:tc>
                <a:tc>
                  <a:txBody>
                    <a:bodyPr/>
                    <a:lstStyle/>
                    <a:p>
                      <a:pPr marL="0" lvl="0" indent="0" algn="l" rtl="0">
                        <a:spcBef>
                          <a:spcPts val="0"/>
                        </a:spcBef>
                        <a:spcAft>
                          <a:spcPts val="0"/>
                        </a:spcAft>
                        <a:buNone/>
                      </a:pPr>
                      <a:r>
                        <a:rPr lang="en-US" sz="2400"/>
                        <a:t>Males(n=50)</a:t>
                      </a:r>
                      <a:endParaRPr sz="2400"/>
                    </a:p>
                  </a:txBody>
                  <a:tcPr marL="91425" marR="91425" marT="91425" marB="91425"/>
                </a:tc>
                <a:tc>
                  <a:txBody>
                    <a:bodyPr/>
                    <a:lstStyle/>
                    <a:p>
                      <a:pPr marL="0" lvl="0" indent="0" algn="l" rtl="0">
                        <a:spcBef>
                          <a:spcPts val="0"/>
                        </a:spcBef>
                        <a:spcAft>
                          <a:spcPts val="0"/>
                        </a:spcAft>
                        <a:buNone/>
                      </a:pPr>
                      <a:r>
                        <a:rPr lang="en-US" sz="2400"/>
                        <a:t>Females(n=50)</a:t>
                      </a:r>
                      <a:endParaRPr sz="2400"/>
                    </a:p>
                  </a:txBody>
                  <a:tcPr marL="91425" marR="91425" marT="91425" marB="91425"/>
                </a:tc>
                <a:extLst>
                  <a:ext uri="{0D108BD9-81ED-4DB2-BD59-A6C34878D82A}">
                    <a16:rowId xmlns:a16="http://schemas.microsoft.com/office/drawing/2014/main" val="10000"/>
                  </a:ext>
                </a:extLst>
              </a:tr>
              <a:tr h="731550">
                <a:tc>
                  <a:txBody>
                    <a:bodyPr/>
                    <a:lstStyle/>
                    <a:p>
                      <a:pPr marL="0" lvl="0" indent="0" algn="l" rtl="0">
                        <a:spcBef>
                          <a:spcPts val="0"/>
                        </a:spcBef>
                        <a:spcAft>
                          <a:spcPts val="0"/>
                        </a:spcAft>
                        <a:buNone/>
                      </a:pPr>
                      <a:r>
                        <a:rPr lang="en-US" sz="2400"/>
                        <a:t>Mean height,cm</a:t>
                      </a:r>
                      <a:endParaRPr sz="2400"/>
                    </a:p>
                  </a:txBody>
                  <a:tcPr marL="91425" marR="91425" marT="91425" marB="91425"/>
                </a:tc>
                <a:tc>
                  <a:txBody>
                    <a:bodyPr/>
                    <a:lstStyle/>
                    <a:p>
                      <a:pPr marL="0" lvl="0" indent="0" algn="l" rtl="0">
                        <a:spcBef>
                          <a:spcPts val="0"/>
                        </a:spcBef>
                        <a:spcAft>
                          <a:spcPts val="0"/>
                        </a:spcAft>
                        <a:buNone/>
                      </a:pPr>
                      <a:r>
                        <a:rPr lang="en-US" sz="2400"/>
                        <a:t>171</a:t>
                      </a:r>
                      <a:r>
                        <a:rPr lang="en-US" sz="2400">
                          <a:solidFill>
                            <a:srgbClr val="202124"/>
                          </a:solidFill>
                          <a:highlight>
                            <a:srgbClr val="FFFFFF"/>
                          </a:highlight>
                        </a:rPr>
                        <a:t> ± 8.05</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rPr>
                        <a:t>157</a:t>
                      </a:r>
                      <a:r>
                        <a:rPr lang="en-US" sz="2400">
                          <a:solidFill>
                            <a:srgbClr val="202124"/>
                          </a:solidFill>
                          <a:highlight>
                            <a:srgbClr val="FFFFFF"/>
                          </a:highlight>
                        </a:rPr>
                        <a:t> ± 8.22</a:t>
                      </a:r>
                      <a:endParaRPr sz="2400"/>
                    </a:p>
                  </a:txBody>
                  <a:tcPr marL="91425" marR="91425" marT="91425" marB="91425"/>
                </a:tc>
                <a:extLst>
                  <a:ext uri="{0D108BD9-81ED-4DB2-BD59-A6C34878D82A}">
                    <a16:rowId xmlns:a16="http://schemas.microsoft.com/office/drawing/2014/main" val="10001"/>
                  </a:ext>
                </a:extLst>
              </a:tr>
              <a:tr h="914375">
                <a:tc>
                  <a:txBody>
                    <a:bodyPr/>
                    <a:lstStyle/>
                    <a:p>
                      <a:pPr marL="0" lvl="0" indent="0" algn="l" rtl="0">
                        <a:spcBef>
                          <a:spcPts val="0"/>
                        </a:spcBef>
                        <a:spcAft>
                          <a:spcPts val="0"/>
                        </a:spcAft>
                        <a:buNone/>
                      </a:pPr>
                      <a:r>
                        <a:rPr lang="en-US" sz="2400"/>
                        <a:t>Height range,cm</a:t>
                      </a:r>
                      <a:endParaRPr sz="2400"/>
                    </a:p>
                  </a:txBody>
                  <a:tcPr marL="91425" marR="91425" marT="91425" marB="91425"/>
                </a:tc>
                <a:tc>
                  <a:txBody>
                    <a:bodyPr/>
                    <a:lstStyle/>
                    <a:p>
                      <a:pPr marL="0" lvl="0" indent="0" algn="l" rtl="0">
                        <a:spcBef>
                          <a:spcPts val="0"/>
                        </a:spcBef>
                        <a:spcAft>
                          <a:spcPts val="0"/>
                        </a:spcAft>
                        <a:buNone/>
                      </a:pPr>
                      <a:r>
                        <a:rPr lang="en-US" sz="2400"/>
                        <a:t>159-187</a:t>
                      </a:r>
                      <a:endParaRPr sz="2400"/>
                    </a:p>
                  </a:txBody>
                  <a:tcPr marL="91425" marR="91425" marT="91425" marB="91425"/>
                </a:tc>
                <a:tc>
                  <a:txBody>
                    <a:bodyPr/>
                    <a:lstStyle/>
                    <a:p>
                      <a:pPr marL="0" lvl="0" indent="0" algn="l" rtl="0">
                        <a:spcBef>
                          <a:spcPts val="0"/>
                        </a:spcBef>
                        <a:spcAft>
                          <a:spcPts val="0"/>
                        </a:spcAft>
                        <a:buNone/>
                      </a:pPr>
                      <a:r>
                        <a:rPr lang="en-US" sz="2400"/>
                        <a:t>145-169</a:t>
                      </a:r>
                      <a:endParaRPr sz="2400"/>
                    </a:p>
                  </a:txBody>
                  <a:tcPr marL="91425" marR="91425" marT="91425" marB="91425"/>
                </a:tc>
                <a:extLst>
                  <a:ext uri="{0D108BD9-81ED-4DB2-BD59-A6C34878D82A}">
                    <a16:rowId xmlns:a16="http://schemas.microsoft.com/office/drawing/2014/main" val="10002"/>
                  </a:ext>
                </a:extLst>
              </a:tr>
              <a:tr h="914375">
                <a:tc>
                  <a:txBody>
                    <a:bodyPr/>
                    <a:lstStyle/>
                    <a:p>
                      <a:pPr marL="0" lvl="0" indent="0" algn="l" rtl="0">
                        <a:spcBef>
                          <a:spcPts val="0"/>
                        </a:spcBef>
                        <a:spcAft>
                          <a:spcPts val="0"/>
                        </a:spcAft>
                        <a:buNone/>
                      </a:pPr>
                      <a:r>
                        <a:rPr lang="en-US" sz="2400"/>
                        <a:t>Mean ulnar length, cm</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rPr>
                        <a:t>27.</a:t>
                      </a: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40</a:t>
                      </a:r>
                      <a:r>
                        <a:rPr lang="en-US" sz="2400">
                          <a:solidFill>
                            <a:srgbClr val="202124"/>
                          </a:solidFill>
                          <a:highlight>
                            <a:srgbClr val="FFFFFF"/>
                          </a:highlight>
                        </a:rPr>
                        <a:t> ± 2.13</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rPr>
                        <a:t>24.70</a:t>
                      </a:r>
                      <a:r>
                        <a:rPr lang="en-US" sz="2400">
                          <a:solidFill>
                            <a:srgbClr val="202124"/>
                          </a:solidFill>
                          <a:highlight>
                            <a:srgbClr val="FFFFFF"/>
                          </a:highlight>
                        </a:rPr>
                        <a:t> ±1.43</a:t>
                      </a:r>
                      <a:endParaRPr sz="2400"/>
                    </a:p>
                  </a:txBody>
                  <a:tcPr marL="91425" marR="91425" marT="91425" marB="91425"/>
                </a:tc>
                <a:extLst>
                  <a:ext uri="{0D108BD9-81ED-4DB2-BD59-A6C34878D82A}">
                    <a16:rowId xmlns:a16="http://schemas.microsoft.com/office/drawing/2014/main" val="10003"/>
                  </a:ext>
                </a:extLst>
              </a:tr>
              <a:tr h="914375">
                <a:tc>
                  <a:txBody>
                    <a:bodyPr/>
                    <a:lstStyle/>
                    <a:p>
                      <a:pPr marL="0" lvl="0" indent="0" algn="l" rtl="0">
                        <a:spcBef>
                          <a:spcPts val="0"/>
                        </a:spcBef>
                        <a:spcAft>
                          <a:spcPts val="0"/>
                        </a:spcAft>
                        <a:buNone/>
                      </a:pPr>
                      <a:r>
                        <a:rPr lang="en-US" sz="2400"/>
                        <a:t>Ulnar length range ,cm</a:t>
                      </a:r>
                      <a:endParaRPr sz="2400"/>
                    </a:p>
                  </a:txBody>
                  <a:tcPr marL="91425" marR="91425" marT="91425" marB="91425"/>
                </a:tc>
                <a:tc>
                  <a:txBody>
                    <a:bodyPr/>
                    <a:lstStyle/>
                    <a:p>
                      <a:pPr marL="0" lvl="0" indent="0" algn="l" rtl="0">
                        <a:spcBef>
                          <a:spcPts val="0"/>
                        </a:spcBef>
                        <a:spcAft>
                          <a:spcPts val="0"/>
                        </a:spcAft>
                        <a:buNone/>
                      </a:pPr>
                      <a:r>
                        <a:rPr lang="en-US" sz="2400"/>
                        <a:t>24-31</a:t>
                      </a:r>
                      <a:endParaRPr sz="2400"/>
                    </a:p>
                  </a:txBody>
                  <a:tcPr marL="91425" marR="91425" marT="91425" marB="91425"/>
                </a:tc>
                <a:tc>
                  <a:txBody>
                    <a:bodyPr/>
                    <a:lstStyle/>
                    <a:p>
                      <a:pPr marL="0" lvl="0" indent="0" algn="l" rtl="0">
                        <a:spcBef>
                          <a:spcPts val="0"/>
                        </a:spcBef>
                        <a:spcAft>
                          <a:spcPts val="0"/>
                        </a:spcAft>
                        <a:buNone/>
                      </a:pPr>
                      <a:r>
                        <a:rPr lang="en-US" sz="2400"/>
                        <a:t>23-27</a:t>
                      </a:r>
                      <a:endParaRPr sz="2400"/>
                    </a:p>
                  </a:txBody>
                  <a:tcPr marL="91425" marR="91425" marT="91425" marB="91425"/>
                </a:tc>
                <a:extLst>
                  <a:ext uri="{0D108BD9-81ED-4DB2-BD59-A6C34878D82A}">
                    <a16:rowId xmlns:a16="http://schemas.microsoft.com/office/drawing/2014/main" val="10004"/>
                  </a:ext>
                </a:extLst>
              </a:tr>
            </a:tbl>
          </a:graphicData>
        </a:graphic>
      </p:graphicFrame>
      <p:sp>
        <p:nvSpPr>
          <p:cNvPr id="375" name="Google Shape;375;p65"/>
          <p:cNvSpPr txBox="1"/>
          <p:nvPr/>
        </p:nvSpPr>
        <p:spPr>
          <a:xfrm>
            <a:off x="596475" y="5948150"/>
            <a:ext cx="8362800" cy="378600"/>
          </a:xfrm>
          <a:prstGeom prst="rect">
            <a:avLst/>
          </a:prstGeom>
          <a:noFill/>
          <a:ln>
            <a:noFill/>
          </a:ln>
        </p:spPr>
        <p:txBody>
          <a:bodyPr spcFirstLastPara="1" wrap="square" lIns="91425" tIns="91425" rIns="91425" bIns="91425" anchor="ctr" anchorCtr="0">
            <a:noAutofit/>
          </a:bodyPr>
          <a:lstStyle/>
          <a:p>
            <a:pPr marL="0" lvl="0" indent="0" algn="l" rtl="0">
              <a:lnSpc>
                <a:spcPct val="135000"/>
              </a:lnSpc>
              <a:spcBef>
                <a:spcPts val="3600"/>
              </a:spcBef>
              <a:spcAft>
                <a:spcPts val="0"/>
              </a:spcAft>
              <a:buClr>
                <a:schemeClr val="dk1"/>
              </a:buClr>
              <a:buSzPts val="1100"/>
              <a:buFont typeface="Arial"/>
              <a:buNone/>
            </a:pPr>
            <a:r>
              <a:rPr lang="en-US" b="1">
                <a:solidFill>
                  <a:schemeClr val="dk1"/>
                </a:solidFill>
                <a:highlight>
                  <a:srgbClr val="FFFFFF"/>
                </a:highlight>
              </a:rPr>
              <a:t>Reference: Estimation </a:t>
            </a:r>
            <a:r>
              <a:rPr lang="en-US" b="1">
                <a:solidFill>
                  <a:schemeClr val="dk1"/>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of</a:t>
            </a:r>
            <a:r>
              <a:rPr lang="en-US" b="1">
                <a:solidFill>
                  <a:schemeClr val="dk1"/>
                </a:solidFill>
                <a:highlight>
                  <a:srgbClr val="FFFFFF"/>
                </a:highlight>
              </a:rPr>
              <a:t> Body Stature Using the Percutaneous Length of Ulna of an Individual</a:t>
            </a:r>
            <a:endParaRPr b="1">
              <a:solidFill>
                <a:schemeClr val="dk1"/>
              </a:solidFill>
              <a:highlight>
                <a:srgbClr val="FFFFFF"/>
              </a:highlight>
            </a:endParaRPr>
          </a:p>
          <a:p>
            <a:pPr marL="0" lvl="0" indent="0" algn="l" rtl="0">
              <a:spcBef>
                <a:spcPts val="1800"/>
              </a:spcBef>
              <a:spcAft>
                <a:spcPts val="0"/>
              </a:spcAft>
              <a:buNone/>
            </a:pPr>
            <a:endParaRPr sz="1100">
              <a:solidFill>
                <a:srgbClr val="1A0DAB"/>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fb182c9fdd_0_1"/>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000"/>
              <a:buFont typeface="Arial"/>
              <a:buNone/>
            </a:pPr>
            <a:r>
              <a:rPr lang="en-US" sz="4400" b="1">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Lower</a:t>
            </a:r>
            <a:r>
              <a:rPr lang="en-US" sz="4400" b="1">
                <a:latin typeface="Times New Roman"/>
                <a:ea typeface="Times New Roman"/>
                <a:cs typeface="Times New Roman"/>
                <a:sym typeface="Times New Roman"/>
              </a:rPr>
              <a:t> Leg Length for adults</a:t>
            </a:r>
            <a:endParaRPr/>
          </a:p>
        </p:txBody>
      </p:sp>
      <p:sp>
        <p:nvSpPr>
          <p:cNvPr id="382" name="Google Shape;382;gfb182c9fdd_0_1"/>
          <p:cNvSpPr txBox="1">
            <a:spLocks noGrp="1"/>
          </p:cNvSpPr>
          <p:nvPr>
            <p:ph type="body" idx="1"/>
          </p:nvPr>
        </p:nvSpPr>
        <p:spPr>
          <a:xfrm>
            <a:off x="628650" y="1812600"/>
            <a:ext cx="7886700" cy="36747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None/>
            </a:pPr>
            <a:r>
              <a:rPr lang="en-US" sz="2700" dirty="0">
                <a:solidFill>
                  <a:srgbClr val="202124"/>
                </a:solidFill>
                <a:highlight>
                  <a:srgbClr val="FFFFFF"/>
                </a:highlight>
                <a:latin typeface="Arial"/>
                <a:ea typeface="Arial"/>
                <a:cs typeface="Arial"/>
                <a:sym typeface="Arial"/>
              </a:rPr>
              <a:t>Sienkiewicz-Sizer (1997) has developed special formulas for the elderly: </a:t>
            </a:r>
            <a:endParaRPr sz="2700" dirty="0">
              <a:solidFill>
                <a:srgbClr val="202124"/>
              </a:solidFill>
              <a:highlight>
                <a:srgbClr val="FFFFFF"/>
              </a:highlight>
              <a:latin typeface="Arial"/>
              <a:ea typeface="Arial"/>
              <a:cs typeface="Arial"/>
              <a:sym typeface="Arial"/>
            </a:endParaRPr>
          </a:p>
          <a:p>
            <a:pPr marL="457200" lvl="0" indent="-400050" algn="l" rtl="0">
              <a:lnSpc>
                <a:spcPct val="100000"/>
              </a:lnSpc>
              <a:spcBef>
                <a:spcPts val="750"/>
              </a:spcBef>
              <a:spcAft>
                <a:spcPts val="0"/>
              </a:spcAft>
              <a:buClr>
                <a:srgbClr val="202124"/>
              </a:buClr>
              <a:buSzPts val="2700"/>
              <a:buFont typeface="Arial"/>
              <a:buChar char="-"/>
            </a:pPr>
            <a:r>
              <a:rPr lang="en-US" sz="2700" dirty="0">
                <a:solidFill>
                  <a:srgbClr val="202124"/>
                </a:solidFill>
                <a:highlight>
                  <a:srgbClr val="FFFFFF"/>
                </a:highlight>
                <a:latin typeface="Arial"/>
                <a:ea typeface="Arial"/>
                <a:cs typeface="Arial"/>
                <a:sym typeface="Arial"/>
              </a:rPr>
              <a:t>Men: length = (2.02 x LLL) – (0.04 x age) + 64.19.</a:t>
            </a:r>
            <a:endParaRPr sz="2700" dirty="0">
              <a:solidFill>
                <a:srgbClr val="202124"/>
              </a:solidFill>
              <a:highlight>
                <a:srgbClr val="FFFFFF"/>
              </a:highlight>
              <a:latin typeface="Arial"/>
              <a:ea typeface="Arial"/>
              <a:cs typeface="Arial"/>
              <a:sym typeface="Arial"/>
            </a:endParaRPr>
          </a:p>
          <a:p>
            <a:pPr marL="457200" lvl="0" indent="-400050" algn="l" rtl="0">
              <a:lnSpc>
                <a:spcPct val="100000"/>
              </a:lnSpc>
              <a:spcBef>
                <a:spcPts val="0"/>
              </a:spcBef>
              <a:spcAft>
                <a:spcPts val="0"/>
              </a:spcAft>
              <a:buClr>
                <a:srgbClr val="202124"/>
              </a:buClr>
              <a:buSzPts val="2700"/>
              <a:buFont typeface="Arial"/>
              <a:buChar char="-"/>
            </a:pPr>
            <a:r>
              <a:rPr lang="en-US" sz="2700" dirty="0">
                <a:solidFill>
                  <a:srgbClr val="202124"/>
                </a:solidFill>
                <a:highlight>
                  <a:srgbClr val="FFFFFF"/>
                </a:highlight>
                <a:latin typeface="Arial"/>
                <a:ea typeface="Arial"/>
                <a:cs typeface="Arial"/>
                <a:sym typeface="Arial"/>
              </a:rPr>
              <a:t> Woman: length = (1.83 x LLL) – (</a:t>
            </a:r>
            <a:r>
              <a:rPr lang="en-US" sz="2700">
                <a:solidFill>
                  <a:srgbClr val="202124"/>
                </a:solidFill>
                <a:highlight>
                  <a:srgbClr val="FFFFFF"/>
                </a:highlight>
                <a:latin typeface="Arial"/>
                <a:ea typeface="Arial"/>
                <a:cs typeface="Arial"/>
                <a:sym typeface="Arial"/>
              </a:rPr>
              <a:t>0.24 x </a:t>
            </a:r>
            <a:r>
              <a:rPr lang="en-US" sz="2700" dirty="0">
                <a:solidFill>
                  <a:srgbClr val="202124"/>
                </a:solidFill>
                <a:highlight>
                  <a:srgbClr val="FFFFFF"/>
                </a:highlight>
                <a:latin typeface="Arial"/>
                <a:ea typeface="Arial"/>
                <a:cs typeface="Arial"/>
                <a:sym typeface="Arial"/>
              </a:rPr>
              <a:t>age) + 84.88.</a:t>
            </a:r>
            <a:endParaRPr sz="4300" dirty="0"/>
          </a:p>
        </p:txBody>
      </p:sp>
      <p:sp>
        <p:nvSpPr>
          <p:cNvPr id="383" name="Google Shape;383;gfb182c9fdd_0_1"/>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33</a:t>
            </a:fld>
            <a:endParaRPr sz="1000" b="1">
              <a:solidFill>
                <a:srgbClr val="00468B"/>
              </a:solidFill>
              <a:latin typeface="Calibri"/>
              <a:ea typeface="Calibri"/>
              <a:cs typeface="Calibri"/>
              <a:sym typeface="Calibri"/>
            </a:endParaRPr>
          </a:p>
        </p:txBody>
      </p:sp>
      <p:sp>
        <p:nvSpPr>
          <p:cNvPr id="384" name="Google Shape;384;gfb182c9fdd_0_1"/>
          <p:cNvSpPr txBox="1"/>
          <p:nvPr/>
        </p:nvSpPr>
        <p:spPr>
          <a:xfrm>
            <a:off x="859575" y="5948600"/>
            <a:ext cx="800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https://nutritionalassessment.mumc.nl/en/lower-leg-length-measurement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fd4f21f5d1_0_4"/>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100"/>
              <a:t>Average of low length</a:t>
            </a:r>
            <a:endParaRPr sz="4100"/>
          </a:p>
        </p:txBody>
      </p:sp>
      <p:graphicFrame>
        <p:nvGraphicFramePr>
          <p:cNvPr id="391" name="Google Shape;391;gfd4f21f5d1_0_4"/>
          <p:cNvGraphicFramePr/>
          <p:nvPr/>
        </p:nvGraphicFramePr>
        <p:xfrm>
          <a:off x="419925" y="1562784"/>
          <a:ext cx="3000000" cy="3000000"/>
        </p:xfrm>
        <a:graphic>
          <a:graphicData uri="http://schemas.openxmlformats.org/drawingml/2006/table">
            <a:tbl>
              <a:tblPr>
                <a:noFill/>
                <a:tableStyleId>{CFB36E08-9A20-4CE6-8243-DDAA7FA0F30B}</a:tableStyleId>
              </a:tblPr>
              <a:tblGrid>
                <a:gridCol w="2590525">
                  <a:extLst>
                    <a:ext uri="{9D8B030D-6E8A-4147-A177-3AD203B41FA5}">
                      <a16:colId xmlns:a16="http://schemas.microsoft.com/office/drawing/2014/main" val="20000"/>
                    </a:ext>
                  </a:extLst>
                </a:gridCol>
                <a:gridCol w="2590525">
                  <a:extLst>
                    <a:ext uri="{9D8B030D-6E8A-4147-A177-3AD203B41FA5}">
                      <a16:colId xmlns:a16="http://schemas.microsoft.com/office/drawing/2014/main" val="20001"/>
                    </a:ext>
                  </a:extLst>
                </a:gridCol>
                <a:gridCol w="2590525">
                  <a:extLst>
                    <a:ext uri="{9D8B030D-6E8A-4147-A177-3AD203B41FA5}">
                      <a16:colId xmlns:a16="http://schemas.microsoft.com/office/drawing/2014/main" val="20002"/>
                    </a:ext>
                  </a:extLst>
                </a:gridCol>
              </a:tblGrid>
              <a:tr h="1523100">
                <a:tc>
                  <a:txBody>
                    <a:bodyPr/>
                    <a:lstStyle/>
                    <a:p>
                      <a:pPr marL="0" lvl="0" indent="0" algn="l" rtl="0">
                        <a:spcBef>
                          <a:spcPts val="0"/>
                        </a:spcBef>
                        <a:spcAft>
                          <a:spcPts val="0"/>
                        </a:spcAft>
                        <a:buNone/>
                      </a:pPr>
                      <a:endParaRPr sz="2400"/>
                    </a:p>
                  </a:txBody>
                  <a:tcPr marL="91425" marR="91425" marT="91425" marB="91425"/>
                </a:tc>
                <a:tc>
                  <a:txBody>
                    <a:bodyPr/>
                    <a:lstStyle/>
                    <a:p>
                      <a:pPr marL="0" lvl="0" indent="0" algn="l" rtl="0">
                        <a:lnSpc>
                          <a:spcPct val="115000"/>
                        </a:lnSpc>
                        <a:spcBef>
                          <a:spcPts val="0"/>
                        </a:spcBef>
                        <a:spcAft>
                          <a:spcPts val="0"/>
                        </a:spcAft>
                        <a:buNone/>
                      </a:pPr>
                      <a:r>
                        <a:rPr lang="en-US" sz="2400" b="1">
                          <a:solidFill>
                            <a:srgbClr val="202124"/>
                          </a:solidFill>
                          <a:highlight>
                            <a:srgbClr val="FFFFFF"/>
                          </a:highlight>
                        </a:rPr>
                        <a:t>MINUS (short)</a:t>
                      </a:r>
                      <a:endParaRPr sz="2400" b="1">
                        <a:solidFill>
                          <a:srgbClr val="202124"/>
                        </a:solidFill>
                        <a:highlight>
                          <a:srgbClr val="FFFFFF"/>
                        </a:highlight>
                      </a:endParaRPr>
                    </a:p>
                  </a:txBody>
                  <a:tcPr marL="95250" marR="95250" marT="76200" marB="76200"/>
                </a:tc>
                <a:tc>
                  <a:txBody>
                    <a:bodyPr/>
                    <a:lstStyle/>
                    <a:p>
                      <a:pPr marL="0" lvl="0" indent="0" algn="l" rtl="0">
                        <a:lnSpc>
                          <a:spcPct val="115000"/>
                        </a:lnSpc>
                        <a:spcBef>
                          <a:spcPts val="0"/>
                        </a:spcBef>
                        <a:spcAft>
                          <a:spcPts val="0"/>
                        </a:spcAft>
                        <a:buNone/>
                      </a:pPr>
                      <a:r>
                        <a:rPr lang="en-US" sz="2400" b="1">
                          <a:solidFill>
                            <a:srgbClr val="202124"/>
                          </a:solidFill>
                          <a:highlight>
                            <a:srgbClr val="FFFFFF"/>
                          </a:highlight>
                        </a:rPr>
                        <a:t>STANDARD (normal)</a:t>
                      </a:r>
                      <a:endParaRPr sz="2400" b="1">
                        <a:solidFill>
                          <a:srgbClr val="202124"/>
                        </a:solidFill>
                        <a:highlight>
                          <a:srgbClr val="FFFFFF"/>
                        </a:highlight>
                      </a:endParaRPr>
                    </a:p>
                  </a:txBody>
                  <a:tcPr marL="95250" marR="95250" marT="76200" marB="76200"/>
                </a:tc>
                <a:extLst>
                  <a:ext uri="{0D108BD9-81ED-4DB2-BD59-A6C34878D82A}">
                    <a16:rowId xmlns:a16="http://schemas.microsoft.com/office/drawing/2014/main" val="10000"/>
                  </a:ext>
                </a:extLst>
              </a:tr>
              <a:tr h="1522625">
                <a:tc>
                  <a:txBody>
                    <a:bodyPr/>
                    <a:lstStyle/>
                    <a:p>
                      <a:pPr marL="0" lvl="0" indent="0" algn="l" rtl="0">
                        <a:spcBef>
                          <a:spcPts val="0"/>
                        </a:spcBef>
                        <a:spcAft>
                          <a:spcPts val="0"/>
                        </a:spcAft>
                        <a:buNone/>
                      </a:pPr>
                      <a:r>
                        <a:rPr lang="en-US" sz="2400">
                          <a:solidFill>
                            <a:srgbClr val="202124"/>
                          </a:solidFill>
                          <a:highlight>
                            <a:srgbClr val="FFFFFF"/>
                          </a:highlight>
                        </a:rPr>
                        <a:t>Inside leg length</a:t>
                      </a:r>
                      <a:endParaRPr sz="2400">
                        <a:solidFill>
                          <a:srgbClr val="202124"/>
                        </a:solidFill>
                        <a:highlight>
                          <a:srgbClr val="FFFFFF"/>
                        </a:highlight>
                      </a:endParaRPr>
                    </a:p>
                  </a:txBody>
                  <a:tcPr marL="91425" marR="95250" marT="76200" marB="76200"/>
                </a:tc>
                <a:tc>
                  <a:txBody>
                    <a:bodyPr/>
                    <a:lstStyle/>
                    <a:p>
                      <a:pPr marL="0" lvl="0" indent="0" algn="l" rtl="0">
                        <a:spcBef>
                          <a:spcPts val="0"/>
                        </a:spcBef>
                        <a:spcAft>
                          <a:spcPts val="0"/>
                        </a:spcAft>
                        <a:buNone/>
                      </a:pPr>
                      <a:r>
                        <a:rPr lang="en-US" sz="2400" b="1">
                          <a:solidFill>
                            <a:srgbClr val="202124"/>
                          </a:solidFill>
                          <a:highlight>
                            <a:srgbClr val="FFFFFF"/>
                          </a:highlight>
                        </a:rPr>
                        <a:t>75 cm </a:t>
                      </a:r>
                      <a:endParaRPr sz="2400" b="1">
                        <a:solidFill>
                          <a:srgbClr val="202124"/>
                        </a:solidFill>
                        <a:highlight>
                          <a:srgbClr val="FFFFFF"/>
                        </a:highlight>
                      </a:endParaRPr>
                    </a:p>
                  </a:txBody>
                  <a:tcPr marL="95250" marR="95250" marT="76200" marB="76200"/>
                </a:tc>
                <a:tc>
                  <a:txBody>
                    <a:bodyPr/>
                    <a:lstStyle/>
                    <a:p>
                      <a:pPr marL="0" lvl="0" indent="0" algn="l" rtl="0">
                        <a:spcBef>
                          <a:spcPts val="0"/>
                        </a:spcBef>
                        <a:spcAft>
                          <a:spcPts val="0"/>
                        </a:spcAft>
                        <a:buNone/>
                      </a:pPr>
                      <a:r>
                        <a:rPr lang="en-US" sz="2400" b="1">
                          <a:solidFill>
                            <a:srgbClr val="202124"/>
                          </a:solidFill>
                          <a:highlight>
                            <a:srgbClr val="FFFFFF"/>
                          </a:highlight>
                        </a:rPr>
                        <a:t>81 cm</a:t>
                      </a:r>
                      <a:endParaRPr sz="2400" b="1">
                        <a:solidFill>
                          <a:srgbClr val="202124"/>
                        </a:solidFill>
                        <a:highlight>
                          <a:srgbClr val="FFFFFF"/>
                        </a:highlight>
                      </a:endParaRPr>
                    </a:p>
                  </a:txBody>
                  <a:tcPr marL="95250" marR="95250" marT="76200" marB="76200"/>
                </a:tc>
                <a:extLst>
                  <a:ext uri="{0D108BD9-81ED-4DB2-BD59-A6C34878D82A}">
                    <a16:rowId xmlns:a16="http://schemas.microsoft.com/office/drawing/2014/main" val="10001"/>
                  </a:ext>
                </a:extLst>
              </a:tr>
              <a:tr h="1522625">
                <a:tc>
                  <a:txBody>
                    <a:bodyPr/>
                    <a:lstStyle/>
                    <a:p>
                      <a:pPr marL="0" lvl="0" indent="0" algn="l" rtl="0">
                        <a:spcBef>
                          <a:spcPts val="0"/>
                        </a:spcBef>
                        <a:spcAft>
                          <a:spcPts val="0"/>
                        </a:spcAft>
                        <a:buNone/>
                      </a:pPr>
                      <a:r>
                        <a:rPr lang="en-US" sz="2400">
                          <a:solidFill>
                            <a:srgbClr val="202124"/>
                          </a:solidFill>
                          <a:highlight>
                            <a:srgbClr val="FFFFFF"/>
                          </a:highlight>
                        </a:rPr>
                        <a:t>Length with large hem</a:t>
                      </a:r>
                      <a:endParaRPr sz="2400">
                        <a:solidFill>
                          <a:srgbClr val="202124"/>
                        </a:solidFill>
                        <a:highlight>
                          <a:srgbClr val="FFFFFF"/>
                        </a:highlight>
                      </a:endParaRPr>
                    </a:p>
                  </a:txBody>
                  <a:tcPr marL="91425" marR="95250" marT="76200" marB="76200"/>
                </a:tc>
                <a:tc>
                  <a:txBody>
                    <a:bodyPr/>
                    <a:lstStyle/>
                    <a:p>
                      <a:pPr marL="0" lvl="0" indent="0" algn="l" rtl="0">
                        <a:spcBef>
                          <a:spcPts val="0"/>
                        </a:spcBef>
                        <a:spcAft>
                          <a:spcPts val="0"/>
                        </a:spcAft>
                        <a:buNone/>
                      </a:pPr>
                      <a:r>
                        <a:rPr lang="en-US" sz="2400">
                          <a:solidFill>
                            <a:srgbClr val="202124"/>
                          </a:solidFill>
                          <a:highlight>
                            <a:srgbClr val="FFFFFF"/>
                          </a:highlight>
                        </a:rPr>
                        <a:t>80 cm </a:t>
                      </a:r>
                      <a:endParaRPr sz="2400">
                        <a:solidFill>
                          <a:srgbClr val="202124"/>
                        </a:solidFill>
                        <a:highlight>
                          <a:srgbClr val="FFFFFF"/>
                        </a:highlight>
                      </a:endParaRPr>
                    </a:p>
                  </a:txBody>
                  <a:tcPr marL="95250" marR="95250" marT="76200" marB="76200"/>
                </a:tc>
                <a:tc>
                  <a:txBody>
                    <a:bodyPr/>
                    <a:lstStyle/>
                    <a:p>
                      <a:pPr marL="0" lvl="0" indent="0" algn="l" rtl="0">
                        <a:spcBef>
                          <a:spcPts val="0"/>
                        </a:spcBef>
                        <a:spcAft>
                          <a:spcPts val="0"/>
                        </a:spcAft>
                        <a:buNone/>
                      </a:pPr>
                      <a:r>
                        <a:rPr lang="en-US" sz="2400">
                          <a:solidFill>
                            <a:srgbClr val="202124"/>
                          </a:solidFill>
                          <a:highlight>
                            <a:srgbClr val="FFFFFF"/>
                          </a:highlight>
                        </a:rPr>
                        <a:t>86 cm</a:t>
                      </a:r>
                      <a:endParaRPr sz="2400">
                        <a:solidFill>
                          <a:srgbClr val="202124"/>
                        </a:solidFill>
                        <a:highlight>
                          <a:srgbClr val="FFFFFF"/>
                        </a:highlight>
                      </a:endParaRPr>
                    </a:p>
                  </a:txBody>
                  <a:tcPr marL="95250" marR="95250" marT="76200" marB="76200"/>
                </a:tc>
                <a:extLst>
                  <a:ext uri="{0D108BD9-81ED-4DB2-BD59-A6C34878D82A}">
                    <a16:rowId xmlns:a16="http://schemas.microsoft.com/office/drawing/2014/main" val="10002"/>
                  </a:ext>
                </a:extLst>
              </a:tr>
            </a:tbl>
          </a:graphicData>
        </a:graphic>
      </p:graphicFrame>
      <p:sp>
        <p:nvSpPr>
          <p:cNvPr id="392" name="Google Shape;392;gfd4f21f5d1_0_4"/>
          <p:cNvSpPr txBox="1"/>
          <p:nvPr/>
        </p:nvSpPr>
        <p:spPr>
          <a:xfrm>
            <a:off x="628650" y="6390825"/>
            <a:ext cx="76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https://www.dassy.eu/pt/About_us/News/the-right-inside-leg-length/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f81a798356_2_12"/>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Interpretation of height measurements</a:t>
            </a:r>
            <a:endParaRPr/>
          </a:p>
        </p:txBody>
      </p:sp>
      <p:sp>
        <p:nvSpPr>
          <p:cNvPr id="399" name="Google Shape;399;gf81a798356_2_12"/>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900">
                <a:latin typeface="Arial"/>
                <a:ea typeface="Arial"/>
                <a:cs typeface="Arial"/>
                <a:sym typeface="Arial"/>
              </a:rPr>
              <a:t>After height is estimated using the surrogate measurements, height can then be used to assess nutritional status as discussed previously in Module 2: </a:t>
            </a:r>
            <a:endParaRPr sz="2900">
              <a:latin typeface="Arial"/>
              <a:ea typeface="Arial"/>
              <a:cs typeface="Arial"/>
              <a:sym typeface="Arial"/>
            </a:endParaRPr>
          </a:p>
          <a:p>
            <a:pPr marL="457200" lvl="0" indent="-412750" algn="l" rtl="0">
              <a:lnSpc>
                <a:spcPct val="100000"/>
              </a:lnSpc>
              <a:spcBef>
                <a:spcPts val="0"/>
              </a:spcBef>
              <a:spcAft>
                <a:spcPts val="0"/>
              </a:spcAft>
              <a:buSzPts val="2900"/>
              <a:buFont typeface="Arial"/>
              <a:buChar char="•"/>
            </a:pPr>
            <a:r>
              <a:rPr lang="en-US" sz="2900">
                <a:latin typeface="Arial"/>
                <a:ea typeface="Arial"/>
                <a:cs typeface="Arial"/>
                <a:sym typeface="Arial"/>
              </a:rPr>
              <a:t>growth charts for children</a:t>
            </a:r>
            <a:endParaRPr sz="2900">
              <a:latin typeface="Arial"/>
              <a:ea typeface="Arial"/>
              <a:cs typeface="Arial"/>
              <a:sym typeface="Arial"/>
            </a:endParaRPr>
          </a:p>
          <a:p>
            <a:pPr marL="457200" lvl="0" indent="-412750" algn="l" rtl="0">
              <a:lnSpc>
                <a:spcPct val="100000"/>
              </a:lnSpc>
              <a:spcBef>
                <a:spcPts val="0"/>
              </a:spcBef>
              <a:spcAft>
                <a:spcPts val="0"/>
              </a:spcAft>
              <a:buSzPts val="2900"/>
              <a:buFont typeface="Arial"/>
              <a:buChar char="•"/>
            </a:pPr>
            <a:r>
              <a:rPr lang="en-US" sz="2900">
                <a:latin typeface="Arial"/>
                <a:ea typeface="Arial"/>
                <a:cs typeface="Arial"/>
                <a:sym typeface="Arial"/>
              </a:rPr>
              <a:t>calculating BMI for adults </a:t>
            </a:r>
            <a:endParaRPr sz="2900">
              <a:latin typeface="Arial"/>
              <a:ea typeface="Arial"/>
              <a:cs typeface="Arial"/>
              <a:sym typeface="Arial"/>
            </a:endParaRPr>
          </a:p>
          <a:p>
            <a:pPr marL="0" lvl="0" indent="0" algn="l" rtl="0">
              <a:spcBef>
                <a:spcPts val="750"/>
              </a:spcBef>
              <a:spcAft>
                <a:spcPts val="0"/>
              </a:spcAft>
              <a:buNone/>
            </a:pP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f5de199d25_1_135"/>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406" name="Google Shape;406;gf5de199d25_1_135"/>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sp>
        <p:nvSpPr>
          <p:cNvPr id="407" name="Google Shape;407;gf5de199d25_1_135"/>
          <p:cNvSpPr txBox="1"/>
          <p:nvPr/>
        </p:nvSpPr>
        <p:spPr>
          <a:xfrm>
            <a:off x="628650" y="2522700"/>
            <a:ext cx="7649400" cy="1416000"/>
          </a:xfrm>
          <a:prstGeom prst="rect">
            <a:avLst/>
          </a:prstGeom>
          <a:noFill/>
          <a:ln>
            <a:noFill/>
          </a:ln>
        </p:spPr>
        <p:txBody>
          <a:bodyPr spcFirstLastPara="1" wrap="square" lIns="91425" tIns="91425" rIns="91425" bIns="91425" anchor="t" anchorCtr="0">
            <a:spAutoFit/>
          </a:bodyPr>
          <a:lstStyle/>
          <a:p>
            <a:pPr marL="457200" lvl="0" indent="0" algn="ctr" rtl="0">
              <a:lnSpc>
                <a:spcPct val="90000"/>
              </a:lnSpc>
              <a:spcBef>
                <a:spcPts val="0"/>
              </a:spcBef>
              <a:spcAft>
                <a:spcPts val="0"/>
              </a:spcAft>
              <a:buNone/>
            </a:pPr>
            <a:r>
              <a:rPr lang="en-US" sz="4000">
                <a:solidFill>
                  <a:schemeClr val="dk1"/>
                </a:solidFill>
                <a:latin typeface="Calibri"/>
                <a:ea typeface="Calibri"/>
                <a:cs typeface="Calibri"/>
                <a:sym typeface="Calibri"/>
              </a:rPr>
              <a:t>Section 4: </a:t>
            </a:r>
            <a:endParaRPr sz="4000">
              <a:solidFill>
                <a:schemeClr val="dk1"/>
              </a:solidFill>
              <a:latin typeface="Calibri"/>
              <a:ea typeface="Calibri"/>
              <a:cs typeface="Calibri"/>
              <a:sym typeface="Calibri"/>
            </a:endParaRPr>
          </a:p>
          <a:p>
            <a:pPr marL="457200" lvl="0" indent="0" algn="ctr" rtl="0">
              <a:lnSpc>
                <a:spcPct val="90000"/>
              </a:lnSpc>
              <a:spcBef>
                <a:spcPts val="0"/>
              </a:spcBef>
              <a:spcAft>
                <a:spcPts val="0"/>
              </a:spcAft>
              <a:buNone/>
            </a:pPr>
            <a:r>
              <a:rPr lang="en-US" sz="4000">
                <a:solidFill>
                  <a:schemeClr val="dk1"/>
                </a:solidFill>
                <a:latin typeface="Calibri"/>
                <a:ea typeface="Calibri"/>
                <a:cs typeface="Calibri"/>
                <a:sym typeface="Calibri"/>
              </a:rPr>
              <a:t>Equipment Maintenance</a:t>
            </a:r>
            <a:endParaRPr sz="4000">
              <a:solidFill>
                <a:schemeClr val="dk1"/>
              </a:solidFill>
              <a:highlight>
                <a:schemeClr val="lt1"/>
              </a:highlight>
              <a:latin typeface="Calibri"/>
              <a:ea typeface="Calibri"/>
              <a:cs typeface="Calibri"/>
              <a:sym typeface="Calibri"/>
            </a:endParaRPr>
          </a:p>
        </p:txBody>
      </p:sp>
      <p:sp>
        <p:nvSpPr>
          <p:cNvPr id="408" name="Google Shape;408;gf5de199d25_1_135"/>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36</a:t>
            </a:fld>
            <a:endParaRPr sz="1000" b="1">
              <a:solidFill>
                <a:srgbClr val="00468B"/>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fcf2812d95_0_0"/>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AutoNum type="arabicPeriod"/>
            </a:pPr>
            <a:r>
              <a:rPr lang="en-US"/>
              <a:t>Tape</a:t>
            </a:r>
            <a:endParaRPr/>
          </a:p>
          <a:p>
            <a:pPr marL="457200" lvl="0" indent="-342900" algn="l" rtl="0">
              <a:spcBef>
                <a:spcPts val="0"/>
              </a:spcBef>
              <a:spcAft>
                <a:spcPts val="0"/>
              </a:spcAft>
              <a:buSzPts val="1800"/>
              <a:buAutoNum type="arabicPeriod"/>
            </a:pPr>
            <a:r>
              <a:rPr lang="en-US"/>
              <a:t>Ruler</a:t>
            </a:r>
            <a:endParaRPr/>
          </a:p>
          <a:p>
            <a:pPr marL="457200" lvl="0" indent="-342900" algn="l" rtl="0">
              <a:spcBef>
                <a:spcPts val="0"/>
              </a:spcBef>
              <a:spcAft>
                <a:spcPts val="0"/>
              </a:spcAft>
              <a:buSzPts val="1800"/>
              <a:buAutoNum type="arabicPeriod"/>
            </a:pPr>
            <a:r>
              <a:rPr lang="en-US"/>
              <a:t>Grid</a:t>
            </a:r>
            <a:endParaRPr/>
          </a:p>
          <a:p>
            <a:pPr marL="457200" lvl="0" indent="-342900" algn="l" rtl="0">
              <a:spcBef>
                <a:spcPts val="0"/>
              </a:spcBef>
              <a:spcAft>
                <a:spcPts val="0"/>
              </a:spcAft>
              <a:buSzPts val="1800"/>
              <a:buAutoNum type="arabicPeriod"/>
            </a:pPr>
            <a:r>
              <a:rPr lang="en-US"/>
              <a:t>Caliper</a:t>
            </a:r>
            <a:endParaRPr/>
          </a:p>
          <a:p>
            <a:pPr marL="457200" lvl="0" indent="-342900" algn="l" rtl="0">
              <a:spcBef>
                <a:spcPts val="0"/>
              </a:spcBef>
              <a:spcAft>
                <a:spcPts val="0"/>
              </a:spcAft>
              <a:buSzPts val="1800"/>
              <a:buAutoNum type="arabicPeriod"/>
            </a:pPr>
            <a:r>
              <a:rPr lang="en-US"/>
              <a:t>Skinfold thickness caliper</a:t>
            </a:r>
            <a:endParaRPr/>
          </a:p>
        </p:txBody>
      </p:sp>
      <p:sp>
        <p:nvSpPr>
          <p:cNvPr id="415" name="Google Shape;415;gfcf2812d95_0_0"/>
          <p:cNvSpPr txBox="1">
            <a:spLocks noGrp="1"/>
          </p:cNvSpPr>
          <p:nvPr>
            <p:ph type="title"/>
          </p:nvPr>
        </p:nvSpPr>
        <p:spPr>
          <a:xfrm>
            <a:off x="628650" y="546400"/>
            <a:ext cx="7886700" cy="759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000"/>
              <a:buNone/>
            </a:pPr>
            <a:r>
              <a:rPr lang="en-US" sz="4000">
                <a:solidFill>
                  <a:schemeClr val="accent6"/>
                </a:solidFill>
                <a:highlight>
                  <a:schemeClr val="lt1"/>
                </a:highlight>
                <a:latin typeface="Times New Roman"/>
                <a:ea typeface="Times New Roman"/>
                <a:cs typeface="Times New Roman"/>
                <a:sym typeface="Times New Roman"/>
              </a:rPr>
              <a:t>List of </a:t>
            </a:r>
            <a:r>
              <a:rPr lang="en-US" sz="4000">
                <a:solidFill>
                  <a:schemeClr val="accent6"/>
                </a:solidFill>
                <a:highlight>
                  <a:schemeClr val="lt1"/>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Equipment</a:t>
            </a:r>
            <a:endParaRPr sz="4000">
              <a:solidFill>
                <a:schemeClr val="accent6"/>
              </a:solidFill>
              <a:highlight>
                <a:schemeClr val="lt1"/>
              </a:highlight>
              <a:latin typeface="Times New Roman"/>
              <a:ea typeface="Times New Roman"/>
              <a:cs typeface="Times New Roman"/>
              <a:sym typeface="Times New Roman"/>
            </a:endParaRPr>
          </a:p>
        </p:txBody>
      </p:sp>
      <p:pic>
        <p:nvPicPr>
          <p:cNvPr id="416" name="Google Shape;416;gfcf2812d95_0_0"/>
          <p:cNvPicPr preferRelativeResize="0"/>
          <p:nvPr/>
        </p:nvPicPr>
        <p:blipFill>
          <a:blip r:embed="rId3">
            <a:alphaModFix/>
          </a:blip>
          <a:stretch>
            <a:fillRect/>
          </a:stretch>
        </p:blipFill>
        <p:spPr>
          <a:xfrm>
            <a:off x="3184625" y="3905567"/>
            <a:ext cx="2907648" cy="2180310"/>
          </a:xfrm>
          <a:prstGeom prst="rect">
            <a:avLst/>
          </a:prstGeom>
          <a:noFill/>
          <a:ln>
            <a:noFill/>
          </a:ln>
        </p:spPr>
      </p:pic>
      <p:pic>
        <p:nvPicPr>
          <p:cNvPr id="417" name="Google Shape;417;gfcf2812d95_0_0"/>
          <p:cNvPicPr preferRelativeResize="0"/>
          <p:nvPr/>
        </p:nvPicPr>
        <p:blipFill>
          <a:blip r:embed="rId4">
            <a:alphaModFix/>
          </a:blip>
          <a:stretch>
            <a:fillRect/>
          </a:stretch>
        </p:blipFill>
        <p:spPr>
          <a:xfrm>
            <a:off x="6822775" y="1487975"/>
            <a:ext cx="2266351" cy="2266351"/>
          </a:xfrm>
          <a:prstGeom prst="rect">
            <a:avLst/>
          </a:prstGeom>
          <a:noFill/>
          <a:ln>
            <a:noFill/>
          </a:ln>
        </p:spPr>
      </p:pic>
      <p:pic>
        <p:nvPicPr>
          <p:cNvPr id="418" name="Google Shape;418;gfcf2812d95_0_0"/>
          <p:cNvPicPr preferRelativeResize="0"/>
          <p:nvPr/>
        </p:nvPicPr>
        <p:blipFill>
          <a:blip r:embed="rId5">
            <a:alphaModFix/>
          </a:blip>
          <a:stretch>
            <a:fillRect/>
          </a:stretch>
        </p:blipFill>
        <p:spPr>
          <a:xfrm>
            <a:off x="4888850" y="1487975"/>
            <a:ext cx="2116024" cy="2116025"/>
          </a:xfrm>
          <a:prstGeom prst="rect">
            <a:avLst/>
          </a:prstGeom>
          <a:noFill/>
          <a:ln>
            <a:noFill/>
          </a:ln>
        </p:spPr>
      </p:pic>
      <p:pic>
        <p:nvPicPr>
          <p:cNvPr id="419" name="Google Shape;419;gfcf2812d95_0_0"/>
          <p:cNvPicPr preferRelativeResize="0"/>
          <p:nvPr/>
        </p:nvPicPr>
        <p:blipFill rotWithShape="1">
          <a:blip r:embed="rId6">
            <a:alphaModFix/>
          </a:blip>
          <a:srcRect/>
          <a:stretch/>
        </p:blipFill>
        <p:spPr>
          <a:xfrm>
            <a:off x="628650" y="3964450"/>
            <a:ext cx="2304749" cy="1944101"/>
          </a:xfrm>
          <a:prstGeom prst="rect">
            <a:avLst/>
          </a:prstGeom>
          <a:noFill/>
          <a:ln>
            <a:noFill/>
          </a:ln>
        </p:spPr>
      </p:pic>
      <p:pic>
        <p:nvPicPr>
          <p:cNvPr id="420" name="Google Shape;420;gfcf2812d95_0_0"/>
          <p:cNvPicPr preferRelativeResize="0"/>
          <p:nvPr/>
        </p:nvPicPr>
        <p:blipFill>
          <a:blip r:embed="rId7">
            <a:alphaModFix/>
          </a:blip>
          <a:stretch>
            <a:fillRect/>
          </a:stretch>
        </p:blipFill>
        <p:spPr>
          <a:xfrm>
            <a:off x="6343495" y="3936300"/>
            <a:ext cx="2470788" cy="22663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f37d1f1b15_0_15"/>
          <p:cNvSpPr txBox="1">
            <a:spLocks noGrp="1"/>
          </p:cNvSpPr>
          <p:nvPr>
            <p:ph type="title"/>
          </p:nvPr>
        </p:nvSpPr>
        <p:spPr>
          <a:xfrm>
            <a:off x="628650" y="546400"/>
            <a:ext cx="7886700" cy="759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000"/>
              <a:buNone/>
            </a:pPr>
            <a:r>
              <a:rPr lang="en-US" sz="4000">
                <a:solidFill>
                  <a:schemeClr val="accent6"/>
                </a:solidFill>
                <a:highlight>
                  <a:schemeClr val="lt1"/>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Equipment</a:t>
            </a:r>
            <a:r>
              <a:rPr lang="en-US" sz="4000">
                <a:solidFill>
                  <a:schemeClr val="accent6"/>
                </a:solidFill>
                <a:highlight>
                  <a:schemeClr val="lt1"/>
                </a:highlight>
                <a:latin typeface="Times New Roman"/>
                <a:ea typeface="Times New Roman"/>
                <a:cs typeface="Times New Roman"/>
                <a:sym typeface="Times New Roman"/>
              </a:rPr>
              <a:t> Maintenance</a:t>
            </a:r>
            <a:endParaRPr sz="4000">
              <a:solidFill>
                <a:schemeClr val="accent6"/>
              </a:solidFill>
              <a:highlight>
                <a:schemeClr val="lt1"/>
              </a:highlight>
              <a:latin typeface="Times New Roman"/>
              <a:ea typeface="Times New Roman"/>
              <a:cs typeface="Times New Roman"/>
              <a:sym typeface="Times New Roman"/>
            </a:endParaRPr>
          </a:p>
        </p:txBody>
      </p:sp>
      <p:sp>
        <p:nvSpPr>
          <p:cNvPr id="426" name="Google Shape;426;gf37d1f1b15_0_15"/>
          <p:cNvSpPr txBox="1">
            <a:spLocks noGrp="1"/>
          </p:cNvSpPr>
          <p:nvPr>
            <p:ph type="sldNum" idx="12"/>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38</a:t>
            </a:fld>
            <a:endParaRPr b="1">
              <a:solidFill>
                <a:schemeClr val="accent6"/>
              </a:solidFill>
            </a:endParaRPr>
          </a:p>
        </p:txBody>
      </p:sp>
      <p:pic>
        <p:nvPicPr>
          <p:cNvPr id="427" name="Google Shape;427;gf37d1f1b15_0_15"/>
          <p:cNvPicPr preferRelativeResize="0"/>
          <p:nvPr/>
        </p:nvPicPr>
        <p:blipFill rotWithShape="1">
          <a:blip r:embed="rId3">
            <a:alphaModFix/>
          </a:blip>
          <a:srcRect l="12340" r="6365"/>
          <a:stretch/>
        </p:blipFill>
        <p:spPr>
          <a:xfrm>
            <a:off x="149500" y="6124227"/>
            <a:ext cx="686523" cy="640639"/>
          </a:xfrm>
          <a:prstGeom prst="rect">
            <a:avLst/>
          </a:prstGeom>
          <a:noFill/>
          <a:ln>
            <a:noFill/>
          </a:ln>
        </p:spPr>
      </p:pic>
      <p:sp>
        <p:nvSpPr>
          <p:cNvPr id="428" name="Google Shape;428;gf37d1f1b15_0_15"/>
          <p:cNvSpPr txBox="1">
            <a:spLocks noGrp="1"/>
          </p:cNvSpPr>
          <p:nvPr>
            <p:ph type="body" idx="1"/>
          </p:nvPr>
        </p:nvSpPr>
        <p:spPr>
          <a:xfrm>
            <a:off x="836025" y="1811200"/>
            <a:ext cx="7418100" cy="3400500"/>
          </a:xfrm>
          <a:prstGeom prst="rect">
            <a:avLst/>
          </a:prstGeom>
        </p:spPr>
        <p:txBody>
          <a:bodyPr spcFirstLastPara="1" wrap="square" lIns="91425" tIns="45700" rIns="91425" bIns="45700" anchor="t" anchorCtr="0">
            <a:normAutofit/>
          </a:bodyPr>
          <a:lstStyle/>
          <a:p>
            <a:pPr marL="171450" lvl="0" indent="-165100" algn="l" rtl="0">
              <a:spcBef>
                <a:spcPts val="1000"/>
              </a:spcBef>
              <a:spcAft>
                <a:spcPts val="0"/>
              </a:spcAft>
              <a:buSzPts val="2600"/>
              <a:buFont typeface="Calibri"/>
              <a:buChar char="•"/>
            </a:pPr>
            <a:r>
              <a:rPr lang="en-US" sz="2600"/>
              <a:t> Check that the equipment is ready to use before measurement.</a:t>
            </a:r>
            <a:endParaRPr sz="2600"/>
          </a:p>
          <a:p>
            <a:pPr marL="171450" lvl="0" indent="-165100" algn="l" rtl="0">
              <a:spcBef>
                <a:spcPts val="1000"/>
              </a:spcBef>
              <a:spcAft>
                <a:spcPts val="0"/>
              </a:spcAft>
              <a:buSzPts val="2600"/>
              <a:buFont typeface="Calibri"/>
              <a:buChar char="•"/>
            </a:pPr>
            <a:r>
              <a:rPr lang="en-US" sz="2600"/>
              <a:t>Clean the equipment before and after use.</a:t>
            </a:r>
            <a:endParaRPr sz="2600"/>
          </a:p>
          <a:p>
            <a:pPr marL="171450" lvl="0" indent="-165100" algn="l" rtl="0">
              <a:spcBef>
                <a:spcPts val="1000"/>
              </a:spcBef>
              <a:spcAft>
                <a:spcPts val="0"/>
              </a:spcAft>
              <a:buSzPts val="2600"/>
              <a:buFont typeface="Calibri"/>
              <a:buChar char="•"/>
            </a:pPr>
            <a:r>
              <a:rPr lang="en-US" sz="2600"/>
              <a:t> Ensure nothing is on the equipment  when storing or moving them.</a:t>
            </a:r>
            <a:endParaRPr sz="2600"/>
          </a:p>
          <a:p>
            <a:pPr marL="171450" lvl="0" indent="-165100" algn="l" rtl="0">
              <a:spcBef>
                <a:spcPts val="1000"/>
              </a:spcBef>
              <a:spcAft>
                <a:spcPts val="1000"/>
              </a:spcAft>
              <a:buSzPts val="2600"/>
              <a:buFont typeface="Calibri"/>
              <a:buChar char="•"/>
            </a:pPr>
            <a:r>
              <a:rPr lang="en-US" sz="2600"/>
              <a:t> In the field, put equipment on table or floor or carpet on floor avoid from water and tear.</a:t>
            </a:r>
            <a:endParaRPr sz="2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f5de199d25_1_143"/>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435" name="Google Shape;435;gf5de199d25_1_143"/>
          <p:cNvSpPr txBox="1">
            <a:spLocks noGrp="1"/>
          </p:cNvSpPr>
          <p:nvPr>
            <p:ph type="body" idx="1"/>
          </p:nvPr>
        </p:nvSpPr>
        <p:spPr>
          <a:xfrm>
            <a:off x="716500" y="1962100"/>
            <a:ext cx="7799100" cy="2970000"/>
          </a:xfrm>
          <a:prstGeom prst="rect">
            <a:avLst/>
          </a:prstGeom>
        </p:spPr>
        <p:txBody>
          <a:bodyPr spcFirstLastPara="1" wrap="square" lIns="91425" tIns="45700" rIns="91425" bIns="45700" anchor="t" anchorCtr="0">
            <a:normAutofit/>
          </a:bodyPr>
          <a:lstStyle/>
          <a:p>
            <a:pPr marL="457200" lvl="0" indent="0" algn="ctr" rtl="0">
              <a:spcBef>
                <a:spcPts val="0"/>
              </a:spcBef>
              <a:spcAft>
                <a:spcPts val="0"/>
              </a:spcAft>
              <a:buNone/>
            </a:pPr>
            <a:r>
              <a:rPr lang="en-US" sz="4000" b="1">
                <a:latin typeface="Times New Roman"/>
                <a:ea typeface="Times New Roman"/>
                <a:cs typeface="Times New Roman"/>
                <a:sym typeface="Times New Roman"/>
              </a:rPr>
              <a:t>Section 5:</a:t>
            </a:r>
            <a:r>
              <a:rPr lang="en-US" sz="3400">
                <a:latin typeface="Times New Roman"/>
                <a:ea typeface="Times New Roman"/>
                <a:cs typeface="Times New Roman"/>
                <a:sym typeface="Times New Roman"/>
              </a:rPr>
              <a:t> </a:t>
            </a:r>
            <a:endParaRPr sz="3400">
              <a:latin typeface="Times New Roman"/>
              <a:ea typeface="Times New Roman"/>
              <a:cs typeface="Times New Roman"/>
              <a:sym typeface="Times New Roman"/>
            </a:endParaRPr>
          </a:p>
          <a:p>
            <a:pPr marL="457200" lvl="0" indent="0" algn="ctr" rtl="0">
              <a:spcBef>
                <a:spcPts val="0"/>
              </a:spcBef>
              <a:spcAft>
                <a:spcPts val="0"/>
              </a:spcAft>
              <a:buNone/>
            </a:pPr>
            <a:endParaRPr sz="3400">
              <a:latin typeface="Times New Roman"/>
              <a:ea typeface="Times New Roman"/>
              <a:cs typeface="Times New Roman"/>
              <a:sym typeface="Times New Roman"/>
            </a:endParaRPr>
          </a:p>
          <a:p>
            <a:pPr marL="457200" lvl="0" indent="0" algn="ctr" rtl="0">
              <a:spcBef>
                <a:spcPts val="0"/>
              </a:spcBef>
              <a:spcAft>
                <a:spcPts val="0"/>
              </a:spcAft>
              <a:buNone/>
            </a:pPr>
            <a:r>
              <a:rPr lang="en-US" sz="3400">
                <a:latin typeface="Times New Roman"/>
                <a:ea typeface="Times New Roman"/>
                <a:cs typeface="Times New Roman"/>
                <a:sym typeface="Times New Roman"/>
              </a:rPr>
              <a:t>Practice your skills by working in pairs for measurement, record on form  and interpret results.</a:t>
            </a:r>
            <a:endParaRPr sz="3400">
              <a:latin typeface="Times New Roman"/>
              <a:ea typeface="Times New Roman"/>
              <a:cs typeface="Times New Roman"/>
              <a:sym typeface="Times New Roman"/>
            </a:endParaRPr>
          </a:p>
        </p:txBody>
      </p:sp>
      <p:sp>
        <p:nvSpPr>
          <p:cNvPr id="436" name="Google Shape;436;gf5de199d25_1_143"/>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39</a:t>
            </a:fld>
            <a:endParaRPr sz="1000" b="1">
              <a:solidFill>
                <a:srgbClr val="00468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f81b34ce19_0_3"/>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Target audience for this training</a:t>
            </a:r>
            <a:endParaRPr/>
          </a:p>
        </p:txBody>
      </p:sp>
      <p:sp>
        <p:nvSpPr>
          <p:cNvPr id="137" name="Google Shape;137;gf81b34ce19_0_3"/>
          <p:cNvSpPr txBox="1">
            <a:spLocks noGrp="1"/>
          </p:cNvSpPr>
          <p:nvPr>
            <p:ph type="body" idx="1"/>
          </p:nvPr>
        </p:nvSpPr>
        <p:spPr>
          <a:xfrm>
            <a:off x="962175" y="1776675"/>
            <a:ext cx="7185600" cy="34821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US"/>
              <a:t>This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module</a:t>
            </a:r>
            <a:r>
              <a:rPr lang="en-US"/>
              <a:t> is used for training individuals who:</a:t>
            </a:r>
            <a:endParaRPr/>
          </a:p>
          <a:p>
            <a:pPr marL="457200" lvl="0" indent="-342900" algn="l" rtl="0">
              <a:spcBef>
                <a:spcPts val="750"/>
              </a:spcBef>
              <a:spcAft>
                <a:spcPts val="0"/>
              </a:spcAft>
              <a:buSzPts val="1800"/>
              <a:buChar char="•"/>
            </a:pPr>
            <a:r>
              <a:rPr lang="en-US"/>
              <a:t> have already completed Modules 2 and 3 for children and adults.</a:t>
            </a:r>
            <a:endParaRPr/>
          </a:p>
          <a:p>
            <a:pPr marL="457200" lvl="0" indent="-342900" algn="l" rtl="0">
              <a:spcBef>
                <a:spcPts val="0"/>
              </a:spcBef>
              <a:spcAft>
                <a:spcPts val="0"/>
              </a:spcAft>
              <a:buSzPts val="1800"/>
              <a:buChar char="•"/>
            </a:pPr>
            <a:r>
              <a:rPr lang="en-US"/>
              <a:t>want to understand anthropometric measures used in special circumstances such as clinical settings when standard measures are not available.</a:t>
            </a:r>
            <a:endParaRPr/>
          </a:p>
        </p:txBody>
      </p:sp>
      <p:sp>
        <p:nvSpPr>
          <p:cNvPr id="138" name="Google Shape;138;gf81b34ce19_0_3"/>
          <p:cNvSpPr txBox="1">
            <a:spLocks noGrp="1"/>
          </p:cNvSpPr>
          <p:nvPr>
            <p:ph type="sldNum" idx="12"/>
          </p:nvPr>
        </p:nvSpPr>
        <p:spPr>
          <a:xfrm>
            <a:off x="7070497" y="6348809"/>
            <a:ext cx="1509300" cy="191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ANRCB   |   </a:t>
            </a:r>
            <a:fld id="{00000000-1234-1234-1234-123412341234}" type="slidenum">
              <a:rPr lang="en-US" b="1">
                <a:solidFill>
                  <a:schemeClr val="accent6"/>
                </a:solidFill>
              </a:rPr>
              <a:t>4</a:t>
            </a:fld>
            <a:endParaRPr b="1">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f81a798356_2_24"/>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Summary slide</a:t>
            </a:r>
            <a:endParaRPr/>
          </a:p>
        </p:txBody>
      </p:sp>
      <p:sp>
        <p:nvSpPr>
          <p:cNvPr id="443" name="Google Shape;443;gf81a798356_2_24"/>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Surrogate measures are less accurate and should NOT be used in place of standard measures when standard measures are feasible. </a:t>
            </a:r>
            <a:endParaRPr/>
          </a:p>
          <a:p>
            <a:pPr marL="457200" lvl="0" indent="-342900" algn="l" rtl="0">
              <a:spcBef>
                <a:spcPts val="750"/>
              </a:spcBef>
              <a:spcAft>
                <a:spcPts val="0"/>
              </a:spcAft>
              <a:buSzPts val="1800"/>
              <a:buChar char="•"/>
            </a:pPr>
            <a:r>
              <a:rPr lang="en-US"/>
              <a:t>Surrogate measures should be only used in special populations like elderly, individuals with disabilities, and in hospital patients. </a:t>
            </a:r>
            <a:endParaRPr/>
          </a:p>
          <a:p>
            <a:pPr marL="457200" lvl="0" indent="-342900" algn="l" rtl="0">
              <a:spcBef>
                <a:spcPts val="750"/>
              </a:spcBef>
              <a:spcAft>
                <a:spcPts val="0"/>
              </a:spcAft>
              <a:buSzPts val="1800"/>
              <a:buChar char="•"/>
            </a:pPr>
            <a:r>
              <a:rPr lang="en-US"/>
              <a:t>Examples of surrogate measures include: arm span, ulnar length, and lower leg length. </a:t>
            </a:r>
            <a:endParaRPr/>
          </a:p>
          <a:p>
            <a:pPr marL="457200" lvl="0" indent="-342900" algn="l" rtl="0">
              <a:spcBef>
                <a:spcPts val="750"/>
              </a:spcBef>
              <a:spcAft>
                <a:spcPts val="750"/>
              </a:spcAft>
              <a:buSzPts val="1800"/>
              <a:buChar char="•"/>
            </a:pPr>
            <a:r>
              <a:rPr lang="en-US"/>
              <a:t>These measures can be used to estimate height which in turn is used to assess nutritional status of individuals.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f81a798356_2_18"/>
          <p:cNvSpPr txBox="1">
            <a:spLocks noGrp="1"/>
          </p:cNvSpPr>
          <p:nvPr>
            <p:ph type="title"/>
          </p:nvPr>
        </p:nvSpPr>
        <p:spPr>
          <a:xfrm>
            <a:off x="628650" y="365126"/>
            <a:ext cx="78867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Note</a:t>
            </a:r>
            <a:endParaRPr/>
          </a:p>
        </p:txBody>
      </p:sp>
      <p:sp>
        <p:nvSpPr>
          <p:cNvPr id="450" name="Google Shape;450;gf81a798356_2_18"/>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This is an introductory training to surrogate measurements. Individuals who will be working with special populations requiring use of surrogate anthropometric measurements should seek further information and training.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04"/>
          <p:cNvSpPr txBox="1">
            <a:spLocks noGrp="1"/>
          </p:cNvSpPr>
          <p:nvPr>
            <p:ph type="ctrTitle"/>
          </p:nvPr>
        </p:nvSpPr>
        <p:spPr>
          <a:xfrm>
            <a:off x="1143000" y="1175356"/>
            <a:ext cx="6858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100"/>
              <a:buFont typeface="Georgia"/>
              <a:buNone/>
            </a:pPr>
            <a:r>
              <a:rPr lang="en-US">
                <a:latin typeface="Times New Roman"/>
                <a:ea typeface="Times New Roman"/>
                <a:cs typeface="Times New Roman"/>
                <a:sym typeface="Times New Roman"/>
              </a:rPr>
              <a:t>Thank You</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fb21c0cb90_0_0"/>
          <p:cNvSpPr txBox="1">
            <a:spLocks noGrp="1"/>
          </p:cNvSpPr>
          <p:nvPr>
            <p:ph type="title"/>
          </p:nvPr>
        </p:nvSpPr>
        <p:spPr>
          <a:xfrm>
            <a:off x="971625" y="365125"/>
            <a:ext cx="75435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NOTE</a:t>
            </a:r>
            <a:endParaRPr/>
          </a:p>
        </p:txBody>
      </p:sp>
      <p:sp>
        <p:nvSpPr>
          <p:cNvPr id="145" name="Google Shape;145;gfb21c0cb90_0_0"/>
          <p:cNvSpPr txBox="1">
            <a:spLocks noGrp="1"/>
          </p:cNvSpPr>
          <p:nvPr>
            <p:ph type="body" idx="1"/>
          </p:nvPr>
        </p:nvSpPr>
        <p:spPr>
          <a:xfrm>
            <a:off x="1001550" y="2159925"/>
            <a:ext cx="7140900" cy="2835408"/>
          </a:xfrm>
          <a:prstGeom prst="rect">
            <a:avLst/>
          </a:prstGeom>
          <a:ln w="9525" cap="flat" cmpd="sng">
            <a:solidFill>
              <a:srgbClr val="99000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15000"/>
              </a:lnSpc>
              <a:spcBef>
                <a:spcPts val="750"/>
              </a:spcBef>
              <a:spcAft>
                <a:spcPts val="1000"/>
              </a:spcAft>
              <a:buNone/>
            </a:pPr>
            <a:r>
              <a:rPr lang="en-US" dirty="0">
                <a:highlight>
                  <a:srgbClr val="FFFFFF"/>
                </a:highlight>
                <a:latin typeface="Times New Roman"/>
                <a:ea typeface="Times New Roman"/>
                <a:cs typeface="Times New Roman"/>
                <a:sym typeface="Times New Roman"/>
              </a:rPr>
              <a:t>Surrogate anthropometric measurements should not be used in place of standard measures when standard measures are feasible. Surrogate measures are less accurate than </a:t>
            </a:r>
            <a:r>
              <a:rPr lang="en-US" dirty="0">
                <a:highlight>
                  <a:schemeClr val="lt1"/>
                </a:highlight>
                <a:latin typeface="Times New Roman"/>
                <a:ea typeface="Times New Roman"/>
                <a:cs typeface="Times New Roman"/>
                <a:sym typeface="Times New Roman"/>
              </a:rPr>
              <a:t>standard measures</a:t>
            </a:r>
            <a:r>
              <a:rPr lang="en-US" dirty="0">
                <a:highlight>
                  <a:srgbClr val="FFFFFF"/>
                </a:highlight>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
        <p:nvSpPr>
          <p:cNvPr id="146" name="Google Shape;146;gfb21c0cb90_0_0"/>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5</a:t>
            </a:fld>
            <a:endParaRPr sz="1000" b="1">
              <a:solidFill>
                <a:srgbClr val="00468B"/>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f59d353f03_0_13"/>
          <p:cNvSpPr txBox="1">
            <a:spLocks noGrp="1"/>
          </p:cNvSpPr>
          <p:nvPr>
            <p:ph type="body" idx="1"/>
          </p:nvPr>
        </p:nvSpPr>
        <p:spPr>
          <a:xfrm>
            <a:off x="921225" y="2065900"/>
            <a:ext cx="7144500" cy="2990400"/>
          </a:xfrm>
          <a:prstGeom prst="rect">
            <a:avLst/>
          </a:prstGeom>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Times New Roman"/>
              <a:buAutoNum type="arabicPeriod"/>
            </a:pPr>
            <a:r>
              <a:rPr lang="en-US" sz="3600">
                <a:latin typeface="Times New Roman"/>
                <a:ea typeface="Times New Roman"/>
                <a:cs typeface="Times New Roman"/>
                <a:sym typeface="Times New Roman"/>
              </a:rPr>
              <a:t>Arm span </a:t>
            </a:r>
            <a:endParaRPr sz="3600">
              <a:latin typeface="Times New Roman"/>
              <a:ea typeface="Times New Roman"/>
              <a:cs typeface="Times New Roman"/>
              <a:sym typeface="Times New Roman"/>
            </a:endParaRPr>
          </a:p>
          <a:p>
            <a:pPr marL="457200" lvl="0" indent="-457200" algn="l" rtl="0">
              <a:lnSpc>
                <a:spcPct val="100000"/>
              </a:lnSpc>
              <a:spcBef>
                <a:spcPts val="1000"/>
              </a:spcBef>
              <a:spcAft>
                <a:spcPts val="0"/>
              </a:spcAft>
              <a:buSzPts val="3600"/>
              <a:buFont typeface="Times New Roman"/>
              <a:buAutoNum type="arabicPeriod"/>
            </a:pPr>
            <a:r>
              <a:rPr lang="en-US" sz="3600">
                <a:latin typeface="Times New Roman"/>
                <a:ea typeface="Times New Roman"/>
                <a:cs typeface="Times New Roman"/>
                <a:sym typeface="Times New Roman"/>
              </a:rPr>
              <a:t>Ulnar length </a:t>
            </a:r>
            <a:r>
              <a:rPr lang="en-US" sz="360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and width</a:t>
            </a:r>
            <a:endParaRPr sz="3600">
              <a:latin typeface="Times New Roman"/>
              <a:ea typeface="Times New Roman"/>
              <a:cs typeface="Times New Roman"/>
              <a:sym typeface="Times New Roman"/>
            </a:endParaRPr>
          </a:p>
          <a:p>
            <a:pPr marL="457200" lvl="0" indent="-457200" algn="l" rtl="0">
              <a:lnSpc>
                <a:spcPct val="100000"/>
              </a:lnSpc>
              <a:spcBef>
                <a:spcPts val="1000"/>
              </a:spcBef>
              <a:spcAft>
                <a:spcPts val="0"/>
              </a:spcAft>
              <a:buSzPts val="3600"/>
              <a:buFont typeface="Times New Roman"/>
              <a:buAutoNum type="arabicPeriod"/>
            </a:pPr>
            <a:r>
              <a:rPr lang="en-US" sz="360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Lower leg</a:t>
            </a:r>
            <a:r>
              <a:rPr lang="en-US" sz="3600">
                <a:latin typeface="Times New Roman"/>
                <a:ea typeface="Times New Roman"/>
                <a:cs typeface="Times New Roman"/>
                <a:sym typeface="Times New Roman"/>
              </a:rPr>
              <a:t> length</a:t>
            </a:r>
            <a:endParaRPr sz="3500"/>
          </a:p>
          <a:p>
            <a:pPr marL="457200" lvl="0" indent="0" algn="l" rtl="0">
              <a:lnSpc>
                <a:spcPct val="100000"/>
              </a:lnSpc>
              <a:spcBef>
                <a:spcPts val="1000"/>
              </a:spcBef>
              <a:spcAft>
                <a:spcPts val="1000"/>
              </a:spcAft>
              <a:buNone/>
            </a:pPr>
            <a:endParaRPr sz="2600"/>
          </a:p>
        </p:txBody>
      </p:sp>
      <p:sp>
        <p:nvSpPr>
          <p:cNvPr id="153" name="Google Shape;153;gf59d353f03_0_13"/>
          <p:cNvSpPr txBox="1">
            <a:spLocks noGrp="1"/>
          </p:cNvSpPr>
          <p:nvPr>
            <p:ph type="title"/>
          </p:nvPr>
        </p:nvSpPr>
        <p:spPr>
          <a:xfrm>
            <a:off x="1033825" y="365125"/>
            <a:ext cx="7481700" cy="10170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sz="4000"/>
              <a:t>Examples of surrogate anthropometric measurements</a:t>
            </a:r>
            <a:endParaRPr sz="4000"/>
          </a:p>
        </p:txBody>
      </p:sp>
      <p:sp>
        <p:nvSpPr>
          <p:cNvPr id="154" name="Google Shape;154;gf59d353f03_0_13"/>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6</a:t>
            </a:fld>
            <a:endParaRPr sz="1000" b="1">
              <a:solidFill>
                <a:srgbClr val="00468B"/>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f8c9978f82_1_6"/>
          <p:cNvSpPr txBox="1">
            <a:spLocks noGrp="1"/>
          </p:cNvSpPr>
          <p:nvPr>
            <p:ph type="title"/>
          </p:nvPr>
        </p:nvSpPr>
        <p:spPr>
          <a:xfrm>
            <a:off x="971625" y="365125"/>
            <a:ext cx="75435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Surrogate anthropometric measures to be used in special circumstances</a:t>
            </a:r>
            <a:endParaRPr/>
          </a:p>
        </p:txBody>
      </p:sp>
      <p:sp>
        <p:nvSpPr>
          <p:cNvPr id="161" name="Google Shape;161;gf8c9978f82_1_6"/>
          <p:cNvSpPr txBox="1">
            <a:spLocks noGrp="1"/>
          </p:cNvSpPr>
          <p:nvPr>
            <p:ph type="body" idx="1"/>
          </p:nvPr>
        </p:nvSpPr>
        <p:spPr>
          <a:xfrm>
            <a:off x="628650" y="1716573"/>
            <a:ext cx="7886700" cy="3238200"/>
          </a:xfrm>
          <a:prstGeom prst="rect">
            <a:avLst/>
          </a:prstGeom>
        </p:spPr>
        <p:txBody>
          <a:bodyPr spcFirstLastPara="1" wrap="square" lIns="91425" tIns="45700" rIns="91425" bIns="45700" anchor="t" anchorCtr="0">
            <a:normAutofit/>
          </a:bodyPr>
          <a:lstStyle/>
          <a:p>
            <a:pPr marL="457200" lvl="0" indent="-406400" algn="l" rtl="0">
              <a:lnSpc>
                <a:spcPct val="100000"/>
              </a:lnSpc>
              <a:spcBef>
                <a:spcPts val="750"/>
              </a:spcBef>
              <a:spcAft>
                <a:spcPts val="0"/>
              </a:spcAft>
              <a:buSzPts val="2800"/>
              <a:buFont typeface="Times New Roman"/>
              <a:buChar char="-"/>
            </a:pPr>
            <a:r>
              <a:rPr lang="en-US">
                <a:highlight>
                  <a:srgbClr val="FFFFFF"/>
                </a:highlight>
                <a:latin typeface="Times New Roman"/>
                <a:ea typeface="Times New Roman"/>
                <a:cs typeface="Times New Roman"/>
                <a:sym typeface="Times New Roman"/>
              </a:rPr>
              <a:t>When it is difficult or expensive to measure the primary outcome.</a:t>
            </a:r>
            <a:endParaRPr>
              <a:highlight>
                <a:srgbClr val="FFFFFF"/>
              </a:highlight>
              <a:latin typeface="Times New Roman"/>
              <a:ea typeface="Times New Roman"/>
              <a:cs typeface="Times New Roman"/>
              <a:sym typeface="Times New Roman"/>
            </a:endParaRPr>
          </a:p>
          <a:p>
            <a:pPr marL="457200" lvl="0" indent="-406400" algn="l" rtl="0">
              <a:lnSpc>
                <a:spcPct val="100000"/>
              </a:lnSpc>
              <a:spcBef>
                <a:spcPts val="1000"/>
              </a:spcBef>
              <a:spcAft>
                <a:spcPts val="0"/>
              </a:spcAft>
              <a:buSzPts val="2800"/>
              <a:buFont typeface="Times New Roman"/>
              <a:buChar char="-"/>
            </a:pPr>
            <a:r>
              <a:rPr lang="en-US">
                <a:latin typeface="Times New Roman"/>
                <a:ea typeface="Times New Roman"/>
                <a:cs typeface="Times New Roman"/>
                <a:sym typeface="Times New Roman"/>
              </a:rPr>
              <a:t>Among specific populations such as elderly, individuals with physical </a:t>
            </a:r>
            <a:r>
              <a:rPr lang="en-US">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disabilit</a:t>
            </a:r>
            <a:r>
              <a:rPr lang="en-US">
                <a:latin typeface="Times New Roman"/>
                <a:ea typeface="Times New Roman"/>
                <a:cs typeface="Times New Roman"/>
                <a:sym typeface="Times New Roman"/>
              </a:rPr>
              <a:t>y</a:t>
            </a:r>
            <a:endParaRPr>
              <a:latin typeface="Times New Roman"/>
              <a:ea typeface="Times New Roman"/>
              <a:cs typeface="Times New Roman"/>
              <a:sym typeface="Times New Roman"/>
            </a:endParaRPr>
          </a:p>
          <a:p>
            <a:pPr marL="457200" lvl="0" indent="-342900" algn="l" rtl="0">
              <a:lnSpc>
                <a:spcPct val="100000"/>
              </a:lnSpc>
              <a:spcBef>
                <a:spcPts val="1000"/>
              </a:spcBef>
              <a:spcAft>
                <a:spcPts val="1000"/>
              </a:spcAft>
              <a:buSzPts val="1800"/>
              <a:buFont typeface="Times New Roman"/>
              <a:buChar char="-"/>
            </a:pPr>
            <a:r>
              <a:rPr lang="en-US">
                <a:latin typeface="Times New Roman"/>
                <a:ea typeface="Times New Roman"/>
                <a:cs typeface="Times New Roman"/>
                <a:sym typeface="Times New Roman"/>
              </a:rPr>
              <a:t>In clinical studies among patients for nutrition assessment and improvement.</a:t>
            </a:r>
            <a:endParaRPr>
              <a:latin typeface="Times New Roman"/>
              <a:ea typeface="Times New Roman"/>
              <a:cs typeface="Times New Roman"/>
              <a:sym typeface="Times New Roman"/>
            </a:endParaRPr>
          </a:p>
        </p:txBody>
      </p:sp>
      <p:sp>
        <p:nvSpPr>
          <p:cNvPr id="162" name="Google Shape;162;gf8c9978f82_1_6"/>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7</a:t>
            </a:fld>
            <a:endParaRPr sz="1000" b="1">
              <a:solidFill>
                <a:srgbClr val="00468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f8c9978f82_1_0"/>
          <p:cNvSpPr txBox="1">
            <a:spLocks noGrp="1"/>
          </p:cNvSpPr>
          <p:nvPr>
            <p:ph type="title"/>
          </p:nvPr>
        </p:nvSpPr>
        <p:spPr>
          <a:xfrm>
            <a:off x="999925" y="365125"/>
            <a:ext cx="7515300" cy="101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Why use surrogate anthropometric measures? </a:t>
            </a:r>
            <a:endParaRPr/>
          </a:p>
        </p:txBody>
      </p:sp>
      <p:sp>
        <p:nvSpPr>
          <p:cNvPr id="169" name="Google Shape;169;gf8c9978f82_1_0"/>
          <p:cNvSpPr txBox="1">
            <a:spLocks noGrp="1"/>
          </p:cNvSpPr>
          <p:nvPr>
            <p:ph type="body" idx="1"/>
          </p:nvPr>
        </p:nvSpPr>
        <p:spPr>
          <a:xfrm>
            <a:off x="628650" y="1487975"/>
            <a:ext cx="8116800" cy="4379700"/>
          </a:xfrm>
          <a:prstGeom prst="rect">
            <a:avLst/>
          </a:prstGeom>
        </p:spPr>
        <p:txBody>
          <a:bodyPr spcFirstLastPara="1" wrap="square" lIns="91425" tIns="45700" rIns="91425" bIns="45700" anchor="t" anchorCtr="0">
            <a:normAutofit/>
          </a:bodyPr>
          <a:lstStyle/>
          <a:p>
            <a:pPr marL="457200" lvl="0" indent="-406400" algn="l" rtl="0">
              <a:lnSpc>
                <a:spcPct val="100000"/>
              </a:lnSpc>
              <a:spcBef>
                <a:spcPts val="1000"/>
              </a:spcBef>
              <a:spcAft>
                <a:spcPts val="0"/>
              </a:spcAft>
              <a:buSzPts val="2800"/>
              <a:buChar char="-"/>
            </a:pPr>
            <a:r>
              <a:rPr lang="en-US">
                <a:solidFill>
                  <a:srgbClr val="202124"/>
                </a:solidFill>
                <a:highlight>
                  <a:srgbClr val="FFFFFF"/>
                </a:highlight>
                <a:latin typeface="Times New Roman"/>
                <a:ea typeface="Times New Roman"/>
                <a:cs typeface="Times New Roman"/>
                <a:sym typeface="Times New Roman"/>
              </a:rPr>
              <a:t>Serve as proxy to measure body size among specific populations (ex: </a:t>
            </a:r>
            <a:r>
              <a:rPr lang="en-US">
                <a:latin typeface="Times New Roman"/>
                <a:ea typeface="Times New Roman"/>
                <a:cs typeface="Times New Roman"/>
                <a:sym typeface="Times New Roman"/>
              </a:rPr>
              <a:t>elderly, individuals with physical </a:t>
            </a:r>
            <a:r>
              <a:rPr lang="en-US">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disabilit</a:t>
            </a:r>
            <a:r>
              <a:rPr lang="en-US">
                <a:latin typeface="Times New Roman"/>
                <a:ea typeface="Times New Roman"/>
                <a:cs typeface="Times New Roman"/>
                <a:sym typeface="Times New Roman"/>
              </a:rPr>
              <a:t>y, in hospital patients) </a:t>
            </a:r>
            <a:endParaRPr>
              <a:latin typeface="Times New Roman"/>
              <a:ea typeface="Times New Roman"/>
              <a:cs typeface="Times New Roman"/>
              <a:sym typeface="Times New Roman"/>
            </a:endParaRPr>
          </a:p>
          <a:p>
            <a:pPr marL="457200" lvl="0" indent="-406400" algn="l" rtl="0">
              <a:lnSpc>
                <a:spcPct val="100000"/>
              </a:lnSpc>
              <a:spcBef>
                <a:spcPts val="1000"/>
              </a:spcBef>
              <a:spcAft>
                <a:spcPts val="0"/>
              </a:spcAft>
              <a:buSzPts val="2800"/>
              <a:buChar char="-"/>
            </a:pPr>
            <a:r>
              <a:rPr lang="en-US">
                <a:solidFill>
                  <a:srgbClr val="202124"/>
                </a:solidFill>
                <a:highlight>
                  <a:schemeClr val="lt1"/>
                </a:highlight>
                <a:latin typeface="Times New Roman"/>
                <a:ea typeface="Times New Roman"/>
                <a:cs typeface="Times New Roman"/>
                <a:sym typeface="Times New Roman"/>
              </a:rPr>
              <a:t>Allows for nutrition assessment among these populations who otherwise cannot be assessed</a:t>
            </a:r>
            <a:endParaRPr>
              <a:latin typeface="Times New Roman"/>
              <a:ea typeface="Times New Roman"/>
              <a:cs typeface="Times New Roman"/>
              <a:sym typeface="Times New Roman"/>
            </a:endParaRPr>
          </a:p>
          <a:p>
            <a:pPr marL="457200" marR="38100" lvl="0" indent="-406400" algn="l" rtl="0">
              <a:lnSpc>
                <a:spcPct val="100000"/>
              </a:lnSpc>
              <a:spcBef>
                <a:spcPts val="1000"/>
              </a:spcBef>
              <a:spcAft>
                <a:spcPts val="1000"/>
              </a:spcAft>
              <a:buSzPts val="2800"/>
              <a:buFont typeface="Times New Roman"/>
              <a:buChar char="-"/>
            </a:pPr>
            <a:r>
              <a:rPr lang="en-US">
                <a:solidFill>
                  <a:srgbClr val="202124"/>
                </a:solidFill>
                <a:highlight>
                  <a:srgbClr val="FFFFFF"/>
                </a:highlight>
                <a:latin typeface="Times New Roman"/>
                <a:ea typeface="Times New Roman"/>
                <a:cs typeface="Times New Roman"/>
                <a:sym typeface="Times New Roman"/>
              </a:rPr>
              <a:t>Accurate serial anthropometric measurements can help identify underlying nutritional problems in children.</a:t>
            </a:r>
            <a:endParaRPr>
              <a:latin typeface="Times New Roman"/>
              <a:ea typeface="Times New Roman"/>
              <a:cs typeface="Times New Roman"/>
              <a:sym typeface="Times New Roman"/>
            </a:endParaRPr>
          </a:p>
        </p:txBody>
      </p:sp>
      <p:sp>
        <p:nvSpPr>
          <p:cNvPr id="170" name="Google Shape;170;gf8c9978f82_1_0"/>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8</a:t>
            </a:fld>
            <a:endParaRPr sz="1000" b="1">
              <a:solidFill>
                <a:srgbClr val="00468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f5de199d25_0_0"/>
          <p:cNvSpPr txBox="1">
            <a:spLocks noGrp="1"/>
          </p:cNvSpPr>
          <p:nvPr>
            <p:ph type="body" idx="1"/>
          </p:nvPr>
        </p:nvSpPr>
        <p:spPr>
          <a:xfrm>
            <a:off x="628650" y="1487967"/>
            <a:ext cx="7886700" cy="46785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sz="4000" b="1">
                <a:solidFill>
                  <a:srgbClr val="002060"/>
                </a:solidFill>
                <a:latin typeface="Times New Roman"/>
                <a:ea typeface="Times New Roman"/>
                <a:cs typeface="Times New Roman"/>
                <a:sym typeface="Times New Roman"/>
              </a:rPr>
              <a:t>Section 2: </a:t>
            </a:r>
            <a:endParaRPr sz="4000" b="1">
              <a:solidFill>
                <a:srgbClr val="002060"/>
              </a:solidFill>
              <a:latin typeface="Times New Roman"/>
              <a:ea typeface="Times New Roman"/>
              <a:cs typeface="Times New Roman"/>
              <a:sym typeface="Times New Roman"/>
            </a:endParaRPr>
          </a:p>
          <a:p>
            <a:pPr marL="0" lvl="0" indent="0" algn="ctr" rtl="0">
              <a:spcBef>
                <a:spcPts val="0"/>
              </a:spcBef>
              <a:spcAft>
                <a:spcPts val="0"/>
              </a:spcAft>
              <a:buNone/>
            </a:pPr>
            <a:endParaRPr sz="4000" b="1"/>
          </a:p>
          <a:p>
            <a:pPr marL="0" lvl="0" indent="0" algn="ctr" rtl="0">
              <a:spcBef>
                <a:spcPts val="0"/>
              </a:spcBef>
              <a:spcAft>
                <a:spcPts val="0"/>
              </a:spcAft>
              <a:buClr>
                <a:schemeClr val="dk1"/>
              </a:buClr>
              <a:buSzPts val="1100"/>
              <a:buFont typeface="Arial"/>
              <a:buNone/>
            </a:pPr>
            <a:r>
              <a:rPr lang="en-US" sz="4000" b="1">
                <a:solidFill>
                  <a:srgbClr val="002060"/>
                </a:solidFill>
                <a:latin typeface="Times New Roman"/>
                <a:ea typeface="Times New Roman"/>
                <a:cs typeface="Times New Roman"/>
                <a:sym typeface="Times New Roman"/>
              </a:rPr>
              <a:t>S</a:t>
            </a:r>
            <a:r>
              <a:rPr lang="en-US" sz="4000" b="1">
                <a:solidFill>
                  <a:srgbClr val="002060"/>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urrogate Anthropometric Measure</a:t>
            </a:r>
            <a:r>
              <a:rPr lang="en-US" sz="4000" b="1">
                <a:solidFill>
                  <a:srgbClr val="002060"/>
                </a:solidFill>
                <a:latin typeface="Times New Roman"/>
                <a:ea typeface="Times New Roman"/>
                <a:cs typeface="Times New Roman"/>
                <a:sym typeface="Times New Roman"/>
              </a:rPr>
              <a:t>ments</a:t>
            </a:r>
            <a:endParaRPr/>
          </a:p>
        </p:txBody>
      </p:sp>
      <p:sp>
        <p:nvSpPr>
          <p:cNvPr id="177" name="Google Shape;177;gf5de199d25_0_0"/>
          <p:cNvSpPr txBox="1"/>
          <p:nvPr/>
        </p:nvSpPr>
        <p:spPr>
          <a:xfrm>
            <a:off x="7070497" y="6348809"/>
            <a:ext cx="1509300" cy="19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00A2C7"/>
                </a:solidFill>
                <a:latin typeface="Calibri"/>
                <a:ea typeface="Calibri"/>
                <a:cs typeface="Calibri"/>
                <a:sym typeface="Calibri"/>
              </a:rPr>
              <a:t>ANRCB   |   </a:t>
            </a:r>
            <a:fld id="{00000000-1234-1234-1234-123412341234}" type="slidenum">
              <a:rPr lang="en-US" sz="1000" b="1">
                <a:solidFill>
                  <a:srgbClr val="00468B"/>
                </a:solidFill>
                <a:latin typeface="Calibri"/>
                <a:ea typeface="Calibri"/>
                <a:cs typeface="Calibri"/>
                <a:sym typeface="Calibri"/>
              </a:rPr>
              <a:t>9</a:t>
            </a:fld>
            <a:endParaRPr sz="1000" b="1">
              <a:solidFill>
                <a:srgbClr val="00468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2049</Words>
  <Application>Microsoft Office PowerPoint</Application>
  <PresentationFormat>On-screen Show (4:3)</PresentationFormat>
  <Paragraphs>268</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Georgia</vt:lpstr>
      <vt:lpstr>Times New Roman</vt:lpstr>
      <vt:lpstr>CRS_2020_PPT</vt:lpstr>
      <vt:lpstr>Module 4 Surrogate Anthropometric Measurements for Clinical Use</vt:lpstr>
      <vt:lpstr>Outline</vt:lpstr>
      <vt:lpstr>PowerPoint Presentation</vt:lpstr>
      <vt:lpstr>Target audience for this training</vt:lpstr>
      <vt:lpstr>NOTE</vt:lpstr>
      <vt:lpstr>Examples of surrogate anthropometric measurements</vt:lpstr>
      <vt:lpstr>Surrogate anthropometric measures to be used in special circumstances</vt:lpstr>
      <vt:lpstr>Why use surrogate anthropometric measures? </vt:lpstr>
      <vt:lpstr>PowerPoint Presentation</vt:lpstr>
      <vt:lpstr>Arm Span</vt:lpstr>
      <vt:lpstr>Arm Span for children</vt:lpstr>
      <vt:lpstr>Arm span-Procedure</vt:lpstr>
      <vt:lpstr>Arm span- procedure</vt:lpstr>
      <vt:lpstr>Arm span for adults-Procedure </vt:lpstr>
      <vt:lpstr>Ulnar length</vt:lpstr>
      <vt:lpstr>Ulnar length- Procedure</vt:lpstr>
      <vt:lpstr>Ulnar length- Procedure</vt:lpstr>
      <vt:lpstr>Ulnar length- Procedure</vt:lpstr>
      <vt:lpstr>Ulnar length- Procedure</vt:lpstr>
      <vt:lpstr>Ulnar length- Procedure</vt:lpstr>
      <vt:lpstr>Ulnar Length using Caliper</vt:lpstr>
      <vt:lpstr>Ulnar Length using Ruler</vt:lpstr>
      <vt:lpstr>Ulnar Length using Grid/ Paper</vt:lpstr>
      <vt:lpstr>Measurements  Lower Leg Length</vt:lpstr>
      <vt:lpstr>Lower leg length using Caliper</vt:lpstr>
      <vt:lpstr>Lower leg length using Tape</vt:lpstr>
      <vt:lpstr>Forearm Circumference using tape</vt:lpstr>
      <vt:lpstr>Forearm Width using Grid</vt:lpstr>
      <vt:lpstr>Tips</vt:lpstr>
      <vt:lpstr>PowerPoint Presentation</vt:lpstr>
      <vt:lpstr>Arm span vs height</vt:lpstr>
      <vt:lpstr>Ulnar length vs height </vt:lpstr>
      <vt:lpstr>Lower Leg Length for adults</vt:lpstr>
      <vt:lpstr>Average of low length</vt:lpstr>
      <vt:lpstr>Interpretation of height measurements</vt:lpstr>
      <vt:lpstr>PowerPoint Presentation</vt:lpstr>
      <vt:lpstr>List of Equipment</vt:lpstr>
      <vt:lpstr>Equipment Maintenance</vt:lpstr>
      <vt:lpstr>PowerPoint Presentation</vt:lpstr>
      <vt:lpstr>Summary slide</vt:lpstr>
      <vt:lpstr>Note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Surrogate Anthropometric Measurements for Clinical Use</dc:title>
  <dc:creator>Gooding, Clare</dc:creator>
  <cp:lastModifiedBy>Oula, Ratthiphone</cp:lastModifiedBy>
  <cp:revision>2</cp:revision>
  <dcterms:created xsi:type="dcterms:W3CDTF">2021-07-20T17:19:32Z</dcterms:created>
  <dcterms:modified xsi:type="dcterms:W3CDTF">2022-07-14T03:42:48Z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0x010100FD01B74C3CE79D4984A20C7D5132AACF</vt:lpwstr>
  </property>
</Properties>
</file>