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41"/>
  </p:notesMasterIdLst>
  <p:sldIdLst>
    <p:sldId id="256" r:id="rId5"/>
    <p:sldId id="300" r:id="rId6"/>
    <p:sldId id="304" r:id="rId7"/>
    <p:sldId id="289" r:id="rId8"/>
    <p:sldId id="301" r:id="rId9"/>
    <p:sldId id="302" r:id="rId10"/>
    <p:sldId id="303" r:id="rId11"/>
    <p:sldId id="292" r:id="rId12"/>
    <p:sldId id="305" r:id="rId13"/>
    <p:sldId id="309" r:id="rId14"/>
    <p:sldId id="322" r:id="rId15"/>
    <p:sldId id="291" r:id="rId16"/>
    <p:sldId id="297" r:id="rId17"/>
    <p:sldId id="316" r:id="rId18"/>
    <p:sldId id="320" r:id="rId19"/>
    <p:sldId id="319" r:id="rId20"/>
    <p:sldId id="321" r:id="rId21"/>
    <p:sldId id="323" r:id="rId22"/>
    <p:sldId id="293" r:id="rId23"/>
    <p:sldId id="312" r:id="rId24"/>
    <p:sldId id="294" r:id="rId25"/>
    <p:sldId id="326" r:id="rId26"/>
    <p:sldId id="296" r:id="rId27"/>
    <p:sldId id="324" r:id="rId28"/>
    <p:sldId id="310" r:id="rId29"/>
    <p:sldId id="295" r:id="rId30"/>
    <p:sldId id="325" r:id="rId31"/>
    <p:sldId id="311" r:id="rId32"/>
    <p:sldId id="298" r:id="rId33"/>
    <p:sldId id="306" r:id="rId34"/>
    <p:sldId id="307" r:id="rId35"/>
    <p:sldId id="327" r:id="rId36"/>
    <p:sldId id="308" r:id="rId37"/>
    <p:sldId id="328" r:id="rId38"/>
    <p:sldId id="299" r:id="rId39"/>
    <p:sldId id="26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300"/>
            <p14:sldId id="304"/>
            <p14:sldId id="289"/>
            <p14:sldId id="301"/>
            <p14:sldId id="302"/>
            <p14:sldId id="303"/>
            <p14:sldId id="292"/>
            <p14:sldId id="305"/>
            <p14:sldId id="309"/>
            <p14:sldId id="322"/>
            <p14:sldId id="291"/>
            <p14:sldId id="297"/>
            <p14:sldId id="316"/>
            <p14:sldId id="320"/>
            <p14:sldId id="319"/>
            <p14:sldId id="321"/>
            <p14:sldId id="323"/>
            <p14:sldId id="293"/>
            <p14:sldId id="312"/>
            <p14:sldId id="294"/>
            <p14:sldId id="326"/>
            <p14:sldId id="296"/>
            <p14:sldId id="324"/>
            <p14:sldId id="310"/>
            <p14:sldId id="295"/>
            <p14:sldId id="325"/>
            <p14:sldId id="311"/>
            <p14:sldId id="298"/>
            <p14:sldId id="306"/>
            <p14:sldId id="307"/>
            <p14:sldId id="327"/>
            <p14:sldId id="308"/>
            <p14:sldId id="328"/>
            <p14:sldId id="299"/>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6CCF2-54A7-4629-BB3B-F849BC7B89C0}" v="6" dt="2022-04-13T18:46:11.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66909" autoAdjust="0"/>
  </p:normalViewPr>
  <p:slideViewPr>
    <p:cSldViewPr snapToGrid="0" snapToObjects="1">
      <p:cViewPr varScale="1">
        <p:scale>
          <a:sx n="57" d="100"/>
          <a:sy n="57" d="100"/>
        </p:scale>
        <p:origin x="570" y="45"/>
      </p:cViewPr>
      <p:guideLst/>
    </p:cSldViewPr>
  </p:slideViewPr>
  <p:notesTextViewPr>
    <p:cViewPr>
      <p:scale>
        <a:sx n="3" d="2"/>
        <a:sy n="3" d="2"/>
      </p:scale>
      <p:origin x="0" y="-284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2A96CCF2-54A7-4629-BB3B-F849BC7B89C0}"/>
    <pc:docChg chg="custSel modSld">
      <pc:chgData name="Eddens, Kate" userId="2768510e-2308-47b1-8f2d-3734854ccbd3" providerId="ADAL" clId="{2A96CCF2-54A7-4629-BB3B-F849BC7B89C0}" dt="2022-04-13T21:02:06.622" v="69"/>
      <pc:docMkLst>
        <pc:docMk/>
      </pc:docMkLst>
      <pc:sldChg chg="modNotesTx">
        <pc:chgData name="Eddens, Kate" userId="2768510e-2308-47b1-8f2d-3734854ccbd3" providerId="ADAL" clId="{2A96CCF2-54A7-4629-BB3B-F849BC7B89C0}" dt="2022-04-13T21:02:06.622" v="69"/>
        <pc:sldMkLst>
          <pc:docMk/>
          <pc:sldMk cId="3793482313" sldId="266"/>
        </pc:sldMkLst>
      </pc:sldChg>
      <pc:sldChg chg="modNotesTx">
        <pc:chgData name="Eddens, Kate" userId="2768510e-2308-47b1-8f2d-3734854ccbd3" providerId="ADAL" clId="{2A96CCF2-54A7-4629-BB3B-F849BC7B89C0}" dt="2022-04-07T19:22:48.129" v="2"/>
        <pc:sldMkLst>
          <pc:docMk/>
          <pc:sldMk cId="66799143" sldId="289"/>
        </pc:sldMkLst>
      </pc:sldChg>
      <pc:sldChg chg="modNotesTx">
        <pc:chgData name="Eddens, Kate" userId="2768510e-2308-47b1-8f2d-3734854ccbd3" providerId="ADAL" clId="{2A96CCF2-54A7-4629-BB3B-F849BC7B89C0}" dt="2022-04-12T18:39:54.784" v="20"/>
        <pc:sldMkLst>
          <pc:docMk/>
          <pc:sldMk cId="3179880937" sldId="291"/>
        </pc:sldMkLst>
      </pc:sldChg>
      <pc:sldChg chg="modNotesTx">
        <pc:chgData name="Eddens, Kate" userId="2768510e-2308-47b1-8f2d-3734854ccbd3" providerId="ADAL" clId="{2A96CCF2-54A7-4629-BB3B-F849BC7B89C0}" dt="2022-04-12T18:23:39.975" v="16"/>
        <pc:sldMkLst>
          <pc:docMk/>
          <pc:sldMk cId="3089404070" sldId="292"/>
        </pc:sldMkLst>
      </pc:sldChg>
      <pc:sldChg chg="modNotesTx">
        <pc:chgData name="Eddens, Kate" userId="2768510e-2308-47b1-8f2d-3734854ccbd3" providerId="ADAL" clId="{2A96CCF2-54A7-4629-BB3B-F849BC7B89C0}" dt="2022-04-12T19:07:42.261" v="30"/>
        <pc:sldMkLst>
          <pc:docMk/>
          <pc:sldMk cId="3498003348" sldId="293"/>
        </pc:sldMkLst>
      </pc:sldChg>
      <pc:sldChg chg="modNotesTx">
        <pc:chgData name="Eddens, Kate" userId="2768510e-2308-47b1-8f2d-3734854ccbd3" providerId="ADAL" clId="{2A96CCF2-54A7-4629-BB3B-F849BC7B89C0}" dt="2022-04-12T19:14:14.755" v="33"/>
        <pc:sldMkLst>
          <pc:docMk/>
          <pc:sldMk cId="2785715144" sldId="294"/>
        </pc:sldMkLst>
      </pc:sldChg>
      <pc:sldChg chg="modNotesTx">
        <pc:chgData name="Eddens, Kate" userId="2768510e-2308-47b1-8f2d-3734854ccbd3" providerId="ADAL" clId="{2A96CCF2-54A7-4629-BB3B-F849BC7B89C0}" dt="2022-04-13T18:42:30.990" v="42"/>
        <pc:sldMkLst>
          <pc:docMk/>
          <pc:sldMk cId="2513674234" sldId="295"/>
        </pc:sldMkLst>
      </pc:sldChg>
      <pc:sldChg chg="modNotesTx">
        <pc:chgData name="Eddens, Kate" userId="2768510e-2308-47b1-8f2d-3734854ccbd3" providerId="ADAL" clId="{2A96CCF2-54A7-4629-BB3B-F849BC7B89C0}" dt="2022-04-12T19:19:44.782" v="36"/>
        <pc:sldMkLst>
          <pc:docMk/>
          <pc:sldMk cId="3538545492" sldId="296"/>
        </pc:sldMkLst>
      </pc:sldChg>
      <pc:sldChg chg="modNotesTx">
        <pc:chgData name="Eddens, Kate" userId="2768510e-2308-47b1-8f2d-3734854ccbd3" providerId="ADAL" clId="{2A96CCF2-54A7-4629-BB3B-F849BC7B89C0}" dt="2022-04-12T18:48:38.662" v="21"/>
        <pc:sldMkLst>
          <pc:docMk/>
          <pc:sldMk cId="861842033" sldId="297"/>
        </pc:sldMkLst>
      </pc:sldChg>
      <pc:sldChg chg="modNotesTx">
        <pc:chgData name="Eddens, Kate" userId="2768510e-2308-47b1-8f2d-3734854ccbd3" providerId="ADAL" clId="{2A96CCF2-54A7-4629-BB3B-F849BC7B89C0}" dt="2022-04-13T18:52:12.572" v="46"/>
        <pc:sldMkLst>
          <pc:docMk/>
          <pc:sldMk cId="653692469" sldId="298"/>
        </pc:sldMkLst>
      </pc:sldChg>
      <pc:sldChg chg="modNotesTx">
        <pc:chgData name="Eddens, Kate" userId="2768510e-2308-47b1-8f2d-3734854ccbd3" providerId="ADAL" clId="{2A96CCF2-54A7-4629-BB3B-F849BC7B89C0}" dt="2022-04-13T21:01:26.090" v="68" actId="20577"/>
        <pc:sldMkLst>
          <pc:docMk/>
          <pc:sldMk cId="4017229579" sldId="299"/>
        </pc:sldMkLst>
      </pc:sldChg>
      <pc:sldChg chg="modNotesTx">
        <pc:chgData name="Eddens, Kate" userId="2768510e-2308-47b1-8f2d-3734854ccbd3" providerId="ADAL" clId="{2A96CCF2-54A7-4629-BB3B-F849BC7B89C0}" dt="2022-04-07T19:19:05.164" v="0"/>
        <pc:sldMkLst>
          <pc:docMk/>
          <pc:sldMk cId="2477722521" sldId="300"/>
        </pc:sldMkLst>
      </pc:sldChg>
      <pc:sldChg chg="modNotesTx">
        <pc:chgData name="Eddens, Kate" userId="2768510e-2308-47b1-8f2d-3734854ccbd3" providerId="ADAL" clId="{2A96CCF2-54A7-4629-BB3B-F849BC7B89C0}" dt="2022-04-07T19:24:26.361" v="3"/>
        <pc:sldMkLst>
          <pc:docMk/>
          <pc:sldMk cId="3983471071" sldId="301"/>
        </pc:sldMkLst>
      </pc:sldChg>
      <pc:sldChg chg="modSp mod modNotesTx">
        <pc:chgData name="Eddens, Kate" userId="2768510e-2308-47b1-8f2d-3734854ccbd3" providerId="ADAL" clId="{2A96CCF2-54A7-4629-BB3B-F849BC7B89C0}" dt="2022-04-07T19:27:15.976" v="14"/>
        <pc:sldMkLst>
          <pc:docMk/>
          <pc:sldMk cId="1188023197" sldId="302"/>
        </pc:sldMkLst>
        <pc:spChg chg="mod">
          <ac:chgData name="Eddens, Kate" userId="2768510e-2308-47b1-8f2d-3734854ccbd3" providerId="ADAL" clId="{2A96CCF2-54A7-4629-BB3B-F849BC7B89C0}" dt="2022-04-07T19:26:15.993" v="13" actId="20577"/>
          <ac:spMkLst>
            <pc:docMk/>
            <pc:sldMk cId="1188023197" sldId="302"/>
            <ac:spMk id="3" creationId="{C360AFE1-26C2-4BFC-A77D-601936985F7D}"/>
          </ac:spMkLst>
        </pc:spChg>
      </pc:sldChg>
      <pc:sldChg chg="modNotesTx">
        <pc:chgData name="Eddens, Kate" userId="2768510e-2308-47b1-8f2d-3734854ccbd3" providerId="ADAL" clId="{2A96CCF2-54A7-4629-BB3B-F849BC7B89C0}" dt="2022-04-07T19:29:39.108" v="15"/>
        <pc:sldMkLst>
          <pc:docMk/>
          <pc:sldMk cId="1964229471" sldId="303"/>
        </pc:sldMkLst>
      </pc:sldChg>
      <pc:sldChg chg="modNotesTx">
        <pc:chgData name="Eddens, Kate" userId="2768510e-2308-47b1-8f2d-3734854ccbd3" providerId="ADAL" clId="{2A96CCF2-54A7-4629-BB3B-F849BC7B89C0}" dt="2022-04-07T19:19:35.485" v="1"/>
        <pc:sldMkLst>
          <pc:docMk/>
          <pc:sldMk cId="3078551276" sldId="304"/>
        </pc:sldMkLst>
      </pc:sldChg>
      <pc:sldChg chg="modNotesTx">
        <pc:chgData name="Eddens, Kate" userId="2768510e-2308-47b1-8f2d-3734854ccbd3" providerId="ADAL" clId="{2A96CCF2-54A7-4629-BB3B-F849BC7B89C0}" dt="2022-04-12T18:25:58.706" v="17"/>
        <pc:sldMkLst>
          <pc:docMk/>
          <pc:sldMk cId="3179167730" sldId="305"/>
        </pc:sldMkLst>
      </pc:sldChg>
      <pc:sldChg chg="modNotesTx">
        <pc:chgData name="Eddens, Kate" userId="2768510e-2308-47b1-8f2d-3734854ccbd3" providerId="ADAL" clId="{2A96CCF2-54A7-4629-BB3B-F849BC7B89C0}" dt="2022-04-13T18:54:24.861" v="47"/>
        <pc:sldMkLst>
          <pc:docMk/>
          <pc:sldMk cId="3963504212" sldId="306"/>
        </pc:sldMkLst>
      </pc:sldChg>
      <pc:sldChg chg="modSp mod modNotesTx">
        <pc:chgData name="Eddens, Kate" userId="2768510e-2308-47b1-8f2d-3734854ccbd3" providerId="ADAL" clId="{2A96CCF2-54A7-4629-BB3B-F849BC7B89C0}" dt="2022-04-13T20:36:55.921" v="52"/>
        <pc:sldMkLst>
          <pc:docMk/>
          <pc:sldMk cId="3519451241" sldId="307"/>
        </pc:sldMkLst>
        <pc:spChg chg="mod">
          <ac:chgData name="Eddens, Kate" userId="2768510e-2308-47b1-8f2d-3734854ccbd3" providerId="ADAL" clId="{2A96CCF2-54A7-4629-BB3B-F849BC7B89C0}" dt="2022-04-13T20:29:41.358" v="51" actId="20577"/>
          <ac:spMkLst>
            <pc:docMk/>
            <pc:sldMk cId="3519451241" sldId="307"/>
            <ac:spMk id="3" creationId="{D83A2CF7-48F7-4816-947E-3FBF7D138239}"/>
          </ac:spMkLst>
        </pc:spChg>
      </pc:sldChg>
      <pc:sldChg chg="modNotesTx">
        <pc:chgData name="Eddens, Kate" userId="2768510e-2308-47b1-8f2d-3734854ccbd3" providerId="ADAL" clId="{2A96CCF2-54A7-4629-BB3B-F849BC7B89C0}" dt="2022-04-13T20:56:35.604" v="66" actId="20577"/>
        <pc:sldMkLst>
          <pc:docMk/>
          <pc:sldMk cId="622867474" sldId="308"/>
        </pc:sldMkLst>
      </pc:sldChg>
      <pc:sldChg chg="modNotesTx">
        <pc:chgData name="Eddens, Kate" userId="2768510e-2308-47b1-8f2d-3734854ccbd3" providerId="ADAL" clId="{2A96CCF2-54A7-4629-BB3B-F849BC7B89C0}" dt="2022-04-12T18:31:21.703" v="18"/>
        <pc:sldMkLst>
          <pc:docMk/>
          <pc:sldMk cId="2315504310" sldId="309"/>
        </pc:sldMkLst>
      </pc:sldChg>
      <pc:sldChg chg="modNotesTx">
        <pc:chgData name="Eddens, Kate" userId="2768510e-2308-47b1-8f2d-3734854ccbd3" providerId="ADAL" clId="{2A96CCF2-54A7-4629-BB3B-F849BC7B89C0}" dt="2022-04-13T18:40:47.896" v="41"/>
        <pc:sldMkLst>
          <pc:docMk/>
          <pc:sldMk cId="2688132411" sldId="310"/>
        </pc:sldMkLst>
      </pc:sldChg>
      <pc:sldChg chg="modSp mod modNotesTx">
        <pc:chgData name="Eddens, Kate" userId="2768510e-2308-47b1-8f2d-3734854ccbd3" providerId="ADAL" clId="{2A96CCF2-54A7-4629-BB3B-F849BC7B89C0}" dt="2022-04-13T18:48:03.972" v="45"/>
        <pc:sldMkLst>
          <pc:docMk/>
          <pc:sldMk cId="3982497653" sldId="311"/>
        </pc:sldMkLst>
        <pc:picChg chg="mod">
          <ac:chgData name="Eddens, Kate" userId="2768510e-2308-47b1-8f2d-3734854ccbd3" providerId="ADAL" clId="{2A96CCF2-54A7-4629-BB3B-F849BC7B89C0}" dt="2022-04-13T18:46:10.750" v="44" actId="14100"/>
          <ac:picMkLst>
            <pc:docMk/>
            <pc:sldMk cId="3982497653" sldId="311"/>
            <ac:picMk id="16" creationId="{671CD317-A6BE-47B9-B2A3-10ED244C4BFF}"/>
          </ac:picMkLst>
        </pc:picChg>
      </pc:sldChg>
      <pc:sldChg chg="modNotesTx">
        <pc:chgData name="Eddens, Kate" userId="2768510e-2308-47b1-8f2d-3734854ccbd3" providerId="ADAL" clId="{2A96CCF2-54A7-4629-BB3B-F849BC7B89C0}" dt="2022-04-12T19:09:51.231" v="31"/>
        <pc:sldMkLst>
          <pc:docMk/>
          <pc:sldMk cId="1557408998" sldId="312"/>
        </pc:sldMkLst>
      </pc:sldChg>
      <pc:sldChg chg="modNotesTx">
        <pc:chgData name="Eddens, Kate" userId="2768510e-2308-47b1-8f2d-3734854ccbd3" providerId="ADAL" clId="{2A96CCF2-54A7-4629-BB3B-F849BC7B89C0}" dt="2022-04-12T18:50:59.717" v="22"/>
        <pc:sldMkLst>
          <pc:docMk/>
          <pc:sldMk cId="2383214349" sldId="316"/>
        </pc:sldMkLst>
      </pc:sldChg>
      <pc:sldChg chg="modNotesTx">
        <pc:chgData name="Eddens, Kate" userId="2768510e-2308-47b1-8f2d-3734854ccbd3" providerId="ADAL" clId="{2A96CCF2-54A7-4629-BB3B-F849BC7B89C0}" dt="2022-04-12T18:55:05.951" v="27" actId="20577"/>
        <pc:sldMkLst>
          <pc:docMk/>
          <pc:sldMk cId="2288362587" sldId="319"/>
        </pc:sldMkLst>
      </pc:sldChg>
      <pc:sldChg chg="modNotesTx">
        <pc:chgData name="Eddens, Kate" userId="2768510e-2308-47b1-8f2d-3734854ccbd3" providerId="ADAL" clId="{2A96CCF2-54A7-4629-BB3B-F849BC7B89C0}" dt="2022-04-12T18:54:18.036" v="24" actId="20577"/>
        <pc:sldMkLst>
          <pc:docMk/>
          <pc:sldMk cId="3339784647" sldId="320"/>
        </pc:sldMkLst>
      </pc:sldChg>
      <pc:sldChg chg="modNotesTx">
        <pc:chgData name="Eddens, Kate" userId="2768510e-2308-47b1-8f2d-3734854ccbd3" providerId="ADAL" clId="{2A96CCF2-54A7-4629-BB3B-F849BC7B89C0}" dt="2022-04-12T19:00:20.644" v="28"/>
        <pc:sldMkLst>
          <pc:docMk/>
          <pc:sldMk cId="1010093587" sldId="321"/>
        </pc:sldMkLst>
      </pc:sldChg>
      <pc:sldChg chg="modNotesTx">
        <pc:chgData name="Eddens, Kate" userId="2768510e-2308-47b1-8f2d-3734854ccbd3" providerId="ADAL" clId="{2A96CCF2-54A7-4629-BB3B-F849BC7B89C0}" dt="2022-04-12T18:37:37.435" v="19"/>
        <pc:sldMkLst>
          <pc:docMk/>
          <pc:sldMk cId="227942693" sldId="322"/>
        </pc:sldMkLst>
      </pc:sldChg>
      <pc:sldChg chg="modNotesTx">
        <pc:chgData name="Eddens, Kate" userId="2768510e-2308-47b1-8f2d-3734854ccbd3" providerId="ADAL" clId="{2A96CCF2-54A7-4629-BB3B-F849BC7B89C0}" dt="2022-04-12T19:03:49.065" v="29"/>
        <pc:sldMkLst>
          <pc:docMk/>
          <pc:sldMk cId="536284143" sldId="323"/>
        </pc:sldMkLst>
      </pc:sldChg>
      <pc:sldChg chg="modNotesTx">
        <pc:chgData name="Eddens, Kate" userId="2768510e-2308-47b1-8f2d-3734854ccbd3" providerId="ADAL" clId="{2A96CCF2-54A7-4629-BB3B-F849BC7B89C0}" dt="2022-04-13T18:38:25.138" v="40" actId="113"/>
        <pc:sldMkLst>
          <pc:docMk/>
          <pc:sldMk cId="81177600" sldId="324"/>
        </pc:sldMkLst>
      </pc:sldChg>
      <pc:sldChg chg="modNotesTx">
        <pc:chgData name="Eddens, Kate" userId="2768510e-2308-47b1-8f2d-3734854ccbd3" providerId="ADAL" clId="{2A96CCF2-54A7-4629-BB3B-F849BC7B89C0}" dt="2022-04-13T18:44:58.446" v="43"/>
        <pc:sldMkLst>
          <pc:docMk/>
          <pc:sldMk cId="3174191080" sldId="325"/>
        </pc:sldMkLst>
      </pc:sldChg>
      <pc:sldChg chg="modNotesTx">
        <pc:chgData name="Eddens, Kate" userId="2768510e-2308-47b1-8f2d-3734854ccbd3" providerId="ADAL" clId="{2A96CCF2-54A7-4629-BB3B-F849BC7B89C0}" dt="2022-04-12T19:16:38.802" v="34"/>
        <pc:sldMkLst>
          <pc:docMk/>
          <pc:sldMk cId="47163506" sldId="326"/>
        </pc:sldMkLst>
      </pc:sldChg>
      <pc:sldChg chg="modNotesTx">
        <pc:chgData name="Eddens, Kate" userId="2768510e-2308-47b1-8f2d-3734854ccbd3" providerId="ADAL" clId="{2A96CCF2-54A7-4629-BB3B-F849BC7B89C0}" dt="2022-04-13T20:42:21.871" v="53"/>
        <pc:sldMkLst>
          <pc:docMk/>
          <pc:sldMk cId="4195761099" sldId="327"/>
        </pc:sldMkLst>
      </pc:sldChg>
      <pc:sldChg chg="modNotesTx">
        <pc:chgData name="Eddens, Kate" userId="2768510e-2308-47b1-8f2d-3734854ccbd3" providerId="ADAL" clId="{2A96CCF2-54A7-4629-BB3B-F849BC7B89C0}" dt="2022-04-13T20:56:29.440" v="60" actId="20577"/>
        <pc:sldMkLst>
          <pc:docMk/>
          <pc:sldMk cId="829887884" sldId="32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5E80A0-A84B-4F80-92CE-3DEEAB2E8330}" type="doc">
      <dgm:prSet loTypeId="urn:microsoft.com/office/officeart/2005/8/layout/pyramid1" loCatId="pyramid" qsTypeId="urn:microsoft.com/office/officeart/2005/8/quickstyle/simple1" qsCatId="simple" csTypeId="urn:microsoft.com/office/officeart/2005/8/colors/accent0_2" csCatId="mainScheme" phldr="1"/>
      <dgm:spPr/>
    </dgm:pt>
    <dgm:pt modelId="{DA4B0CFD-CDD7-4310-B600-D29FA0E5C9CB}">
      <dgm:prSet phldrT="[Text]" custT="1"/>
      <dgm:spPr/>
      <dgm:t>
        <a:bodyPr/>
        <a:lstStyle/>
        <a:p>
          <a:r>
            <a:rPr lang="en-US" sz="1400" dirty="0"/>
            <a:t>Education</a:t>
          </a:r>
        </a:p>
        <a:p>
          <a:r>
            <a:rPr lang="en-US" sz="1400" dirty="0"/>
            <a:t> and</a:t>
          </a:r>
        </a:p>
        <a:p>
          <a:r>
            <a:rPr lang="en-US" sz="1400" dirty="0"/>
            <a:t> counseling</a:t>
          </a:r>
        </a:p>
      </dgm:t>
    </dgm:pt>
    <dgm:pt modelId="{F942DF54-D213-4796-9D2A-50455821706B}" type="parTrans" cxnId="{BC889C91-BA9E-4EA3-9E7D-74681779AC12}">
      <dgm:prSet/>
      <dgm:spPr/>
      <dgm:t>
        <a:bodyPr/>
        <a:lstStyle/>
        <a:p>
          <a:endParaRPr lang="en-US" sz="1600"/>
        </a:p>
      </dgm:t>
    </dgm:pt>
    <dgm:pt modelId="{37456C6E-A603-46CC-937D-CBCFA8148E5F}" type="sibTrans" cxnId="{BC889C91-BA9E-4EA3-9E7D-74681779AC12}">
      <dgm:prSet/>
      <dgm:spPr/>
      <dgm:t>
        <a:bodyPr/>
        <a:lstStyle/>
        <a:p>
          <a:endParaRPr lang="en-US" sz="1600"/>
        </a:p>
      </dgm:t>
    </dgm:pt>
    <dgm:pt modelId="{2D198E9B-70A4-44C2-9E40-04EF8A040077}">
      <dgm:prSet phldrT="[Text]" custT="1"/>
      <dgm:spPr/>
      <dgm:t>
        <a:bodyPr/>
        <a:lstStyle/>
        <a:p>
          <a:r>
            <a:rPr lang="en-US" sz="1600" dirty="0"/>
            <a:t>Clinical Interventions</a:t>
          </a:r>
        </a:p>
      </dgm:t>
    </dgm:pt>
    <dgm:pt modelId="{110592C7-3B27-4CA7-8D68-38DE8508186E}" type="parTrans" cxnId="{EC0E08A4-07E4-41D4-8F1C-CE157AA21413}">
      <dgm:prSet/>
      <dgm:spPr/>
      <dgm:t>
        <a:bodyPr/>
        <a:lstStyle/>
        <a:p>
          <a:endParaRPr lang="en-US" sz="1600"/>
        </a:p>
      </dgm:t>
    </dgm:pt>
    <dgm:pt modelId="{F4B949D5-A559-49CF-9B02-60F471C67F76}" type="sibTrans" cxnId="{EC0E08A4-07E4-41D4-8F1C-CE157AA21413}">
      <dgm:prSet/>
      <dgm:spPr/>
      <dgm:t>
        <a:bodyPr/>
        <a:lstStyle/>
        <a:p>
          <a:endParaRPr lang="en-US" sz="1600"/>
        </a:p>
      </dgm:t>
    </dgm:pt>
    <dgm:pt modelId="{F89ECD56-5D7F-453D-96C8-F219E11F1494}">
      <dgm:prSet phldrT="[Text]" custT="1"/>
      <dgm:spPr/>
      <dgm:t>
        <a:bodyPr/>
        <a:lstStyle/>
        <a:p>
          <a:r>
            <a:rPr lang="en-US" sz="1600" dirty="0"/>
            <a:t>Public Health Interventions</a:t>
          </a:r>
        </a:p>
      </dgm:t>
    </dgm:pt>
    <dgm:pt modelId="{F1EFFD1E-6C88-43DF-90BF-2F530AA3B2DD}" type="parTrans" cxnId="{C49850C7-8775-4DD8-A61A-E8CE1F65E826}">
      <dgm:prSet/>
      <dgm:spPr/>
      <dgm:t>
        <a:bodyPr/>
        <a:lstStyle/>
        <a:p>
          <a:endParaRPr lang="en-US" sz="1600"/>
        </a:p>
      </dgm:t>
    </dgm:pt>
    <dgm:pt modelId="{77836C6D-57BB-4636-93A6-819148AFD1D2}" type="sibTrans" cxnId="{C49850C7-8775-4DD8-A61A-E8CE1F65E826}">
      <dgm:prSet/>
      <dgm:spPr/>
      <dgm:t>
        <a:bodyPr/>
        <a:lstStyle/>
        <a:p>
          <a:endParaRPr lang="en-US" sz="1600"/>
        </a:p>
      </dgm:t>
    </dgm:pt>
    <dgm:pt modelId="{A4658387-8A38-4F28-9602-6C26477F7122}">
      <dgm:prSet phldrT="[Text]" custT="1"/>
      <dgm:spPr/>
      <dgm:t>
        <a:bodyPr/>
        <a:lstStyle/>
        <a:p>
          <a:r>
            <a:rPr lang="en-US" sz="1600" dirty="0"/>
            <a:t>Policy and Law making</a:t>
          </a:r>
        </a:p>
      </dgm:t>
    </dgm:pt>
    <dgm:pt modelId="{46671391-17A4-49E6-9C6A-995AF185381E}" type="parTrans" cxnId="{D0493775-0289-424B-90B5-ED6D3743C6AC}">
      <dgm:prSet/>
      <dgm:spPr/>
      <dgm:t>
        <a:bodyPr/>
        <a:lstStyle/>
        <a:p>
          <a:endParaRPr lang="en-US" sz="1600"/>
        </a:p>
      </dgm:t>
    </dgm:pt>
    <dgm:pt modelId="{17EB349F-B26D-4D0B-A578-24F7F19CAF1E}" type="sibTrans" cxnId="{D0493775-0289-424B-90B5-ED6D3743C6AC}">
      <dgm:prSet/>
      <dgm:spPr/>
      <dgm:t>
        <a:bodyPr/>
        <a:lstStyle/>
        <a:p>
          <a:endParaRPr lang="en-US" sz="1600"/>
        </a:p>
      </dgm:t>
    </dgm:pt>
    <dgm:pt modelId="{369A8A60-A304-467B-B65B-A7FD640B61A4}">
      <dgm:prSet phldrT="[Text]" custT="1"/>
      <dgm:spPr/>
      <dgm:t>
        <a:bodyPr/>
        <a:lstStyle/>
        <a:p>
          <a:r>
            <a:rPr lang="en-US" sz="1600" dirty="0"/>
            <a:t>Social and Environmental Determinants of Health</a:t>
          </a:r>
        </a:p>
      </dgm:t>
    </dgm:pt>
    <dgm:pt modelId="{2ED4D50A-1E84-4FEE-A27E-BC4DF129F5FB}" type="parTrans" cxnId="{2372E014-B5E8-4EA7-8227-D2D28F40BD80}">
      <dgm:prSet/>
      <dgm:spPr/>
      <dgm:t>
        <a:bodyPr/>
        <a:lstStyle/>
        <a:p>
          <a:endParaRPr lang="en-US" sz="1600"/>
        </a:p>
      </dgm:t>
    </dgm:pt>
    <dgm:pt modelId="{29C5C7F2-0747-4494-BCB6-F7BBD3ECF491}" type="sibTrans" cxnId="{2372E014-B5E8-4EA7-8227-D2D28F40BD80}">
      <dgm:prSet/>
      <dgm:spPr/>
      <dgm:t>
        <a:bodyPr/>
        <a:lstStyle/>
        <a:p>
          <a:endParaRPr lang="en-US" sz="1600"/>
        </a:p>
      </dgm:t>
    </dgm:pt>
    <dgm:pt modelId="{17695EB8-3A8D-4B69-97C3-763F43F41476}" type="pres">
      <dgm:prSet presAssocID="{C55E80A0-A84B-4F80-92CE-3DEEAB2E8330}" presName="Name0" presStyleCnt="0">
        <dgm:presLayoutVars>
          <dgm:dir/>
          <dgm:animLvl val="lvl"/>
          <dgm:resizeHandles val="exact"/>
        </dgm:presLayoutVars>
      </dgm:prSet>
      <dgm:spPr/>
    </dgm:pt>
    <dgm:pt modelId="{7F9DB0A0-40F5-4123-96A4-F3FFDC2C61F2}" type="pres">
      <dgm:prSet presAssocID="{DA4B0CFD-CDD7-4310-B600-D29FA0E5C9CB}" presName="Name8" presStyleCnt="0"/>
      <dgm:spPr/>
    </dgm:pt>
    <dgm:pt modelId="{2BE3754F-9DE8-4431-B515-307F97F61696}" type="pres">
      <dgm:prSet presAssocID="{DA4B0CFD-CDD7-4310-B600-D29FA0E5C9CB}" presName="level" presStyleLbl="node1" presStyleIdx="0" presStyleCnt="5">
        <dgm:presLayoutVars>
          <dgm:chMax val="1"/>
          <dgm:bulletEnabled val="1"/>
        </dgm:presLayoutVars>
      </dgm:prSet>
      <dgm:spPr/>
    </dgm:pt>
    <dgm:pt modelId="{F0AA2EBA-5357-4C1D-AEF7-54E1C79384A9}" type="pres">
      <dgm:prSet presAssocID="{DA4B0CFD-CDD7-4310-B600-D29FA0E5C9CB}" presName="levelTx" presStyleLbl="revTx" presStyleIdx="0" presStyleCnt="0">
        <dgm:presLayoutVars>
          <dgm:chMax val="1"/>
          <dgm:bulletEnabled val="1"/>
        </dgm:presLayoutVars>
      </dgm:prSet>
      <dgm:spPr/>
    </dgm:pt>
    <dgm:pt modelId="{07B4AF16-B369-41C9-848D-BC42E64363DB}" type="pres">
      <dgm:prSet presAssocID="{2D198E9B-70A4-44C2-9E40-04EF8A040077}" presName="Name8" presStyleCnt="0"/>
      <dgm:spPr/>
    </dgm:pt>
    <dgm:pt modelId="{8A938586-152B-4561-A79D-03059CD7F739}" type="pres">
      <dgm:prSet presAssocID="{2D198E9B-70A4-44C2-9E40-04EF8A040077}" presName="level" presStyleLbl="node1" presStyleIdx="1" presStyleCnt="5">
        <dgm:presLayoutVars>
          <dgm:chMax val="1"/>
          <dgm:bulletEnabled val="1"/>
        </dgm:presLayoutVars>
      </dgm:prSet>
      <dgm:spPr/>
    </dgm:pt>
    <dgm:pt modelId="{8503C01A-28D0-438B-BDFB-2E7960AB874B}" type="pres">
      <dgm:prSet presAssocID="{2D198E9B-70A4-44C2-9E40-04EF8A040077}" presName="levelTx" presStyleLbl="revTx" presStyleIdx="0" presStyleCnt="0">
        <dgm:presLayoutVars>
          <dgm:chMax val="1"/>
          <dgm:bulletEnabled val="1"/>
        </dgm:presLayoutVars>
      </dgm:prSet>
      <dgm:spPr/>
    </dgm:pt>
    <dgm:pt modelId="{CEE71864-EB31-4B94-B37A-E9A0CE382C2D}" type="pres">
      <dgm:prSet presAssocID="{F89ECD56-5D7F-453D-96C8-F219E11F1494}" presName="Name8" presStyleCnt="0"/>
      <dgm:spPr/>
    </dgm:pt>
    <dgm:pt modelId="{C8CCB8CA-D958-4F45-9853-42151C7E278A}" type="pres">
      <dgm:prSet presAssocID="{F89ECD56-5D7F-453D-96C8-F219E11F1494}" presName="level" presStyleLbl="node1" presStyleIdx="2" presStyleCnt="5">
        <dgm:presLayoutVars>
          <dgm:chMax val="1"/>
          <dgm:bulletEnabled val="1"/>
        </dgm:presLayoutVars>
      </dgm:prSet>
      <dgm:spPr/>
    </dgm:pt>
    <dgm:pt modelId="{0809A3ED-8777-4038-9565-90955F360A36}" type="pres">
      <dgm:prSet presAssocID="{F89ECD56-5D7F-453D-96C8-F219E11F1494}" presName="levelTx" presStyleLbl="revTx" presStyleIdx="0" presStyleCnt="0">
        <dgm:presLayoutVars>
          <dgm:chMax val="1"/>
          <dgm:bulletEnabled val="1"/>
        </dgm:presLayoutVars>
      </dgm:prSet>
      <dgm:spPr/>
    </dgm:pt>
    <dgm:pt modelId="{1D392E28-CF22-4601-8801-DCCB4837BF08}" type="pres">
      <dgm:prSet presAssocID="{A4658387-8A38-4F28-9602-6C26477F7122}" presName="Name8" presStyleCnt="0"/>
      <dgm:spPr/>
    </dgm:pt>
    <dgm:pt modelId="{703BE7C7-05CC-4487-8647-CC694668B9B5}" type="pres">
      <dgm:prSet presAssocID="{A4658387-8A38-4F28-9602-6C26477F7122}" presName="level" presStyleLbl="node1" presStyleIdx="3" presStyleCnt="5">
        <dgm:presLayoutVars>
          <dgm:chMax val="1"/>
          <dgm:bulletEnabled val="1"/>
        </dgm:presLayoutVars>
      </dgm:prSet>
      <dgm:spPr/>
    </dgm:pt>
    <dgm:pt modelId="{73623C73-E8BF-4B9C-9DDB-C07A4A7807ED}" type="pres">
      <dgm:prSet presAssocID="{A4658387-8A38-4F28-9602-6C26477F7122}" presName="levelTx" presStyleLbl="revTx" presStyleIdx="0" presStyleCnt="0">
        <dgm:presLayoutVars>
          <dgm:chMax val="1"/>
          <dgm:bulletEnabled val="1"/>
        </dgm:presLayoutVars>
      </dgm:prSet>
      <dgm:spPr/>
    </dgm:pt>
    <dgm:pt modelId="{4CCBA4DD-689C-4508-B59D-B22D07536B50}" type="pres">
      <dgm:prSet presAssocID="{369A8A60-A304-467B-B65B-A7FD640B61A4}" presName="Name8" presStyleCnt="0"/>
      <dgm:spPr/>
    </dgm:pt>
    <dgm:pt modelId="{63B6B4C8-4837-439A-AF52-F49095301FF1}" type="pres">
      <dgm:prSet presAssocID="{369A8A60-A304-467B-B65B-A7FD640B61A4}" presName="level" presStyleLbl="node1" presStyleIdx="4" presStyleCnt="5">
        <dgm:presLayoutVars>
          <dgm:chMax val="1"/>
          <dgm:bulletEnabled val="1"/>
        </dgm:presLayoutVars>
      </dgm:prSet>
      <dgm:spPr/>
    </dgm:pt>
    <dgm:pt modelId="{DA7BCF6B-B4C4-4AE1-B28C-930F0C9A5B39}" type="pres">
      <dgm:prSet presAssocID="{369A8A60-A304-467B-B65B-A7FD640B61A4}" presName="levelTx" presStyleLbl="revTx" presStyleIdx="0" presStyleCnt="0">
        <dgm:presLayoutVars>
          <dgm:chMax val="1"/>
          <dgm:bulletEnabled val="1"/>
        </dgm:presLayoutVars>
      </dgm:prSet>
      <dgm:spPr/>
    </dgm:pt>
  </dgm:ptLst>
  <dgm:cxnLst>
    <dgm:cxn modelId="{3062D606-13F5-4B4A-A8C3-1FAF7EE6EA7B}" type="presOf" srcId="{A4658387-8A38-4F28-9602-6C26477F7122}" destId="{73623C73-E8BF-4B9C-9DDB-C07A4A7807ED}" srcOrd="1" destOrd="0" presId="urn:microsoft.com/office/officeart/2005/8/layout/pyramid1"/>
    <dgm:cxn modelId="{2372E014-B5E8-4EA7-8227-D2D28F40BD80}" srcId="{C55E80A0-A84B-4F80-92CE-3DEEAB2E8330}" destId="{369A8A60-A304-467B-B65B-A7FD640B61A4}" srcOrd="4" destOrd="0" parTransId="{2ED4D50A-1E84-4FEE-A27E-BC4DF129F5FB}" sibTransId="{29C5C7F2-0747-4494-BCB6-F7BBD3ECF491}"/>
    <dgm:cxn modelId="{0BB7B443-210B-41E8-A950-99C901002A78}" type="presOf" srcId="{369A8A60-A304-467B-B65B-A7FD640B61A4}" destId="{63B6B4C8-4837-439A-AF52-F49095301FF1}" srcOrd="0" destOrd="0" presId="urn:microsoft.com/office/officeart/2005/8/layout/pyramid1"/>
    <dgm:cxn modelId="{4BDF4264-1155-4DDB-9708-387A0BC29EBB}" type="presOf" srcId="{2D198E9B-70A4-44C2-9E40-04EF8A040077}" destId="{8503C01A-28D0-438B-BDFB-2E7960AB874B}" srcOrd="1" destOrd="0" presId="urn:microsoft.com/office/officeart/2005/8/layout/pyramid1"/>
    <dgm:cxn modelId="{7B2FE445-B25F-4FB1-B5A2-767A5D0DD51D}" type="presOf" srcId="{A4658387-8A38-4F28-9602-6C26477F7122}" destId="{703BE7C7-05CC-4487-8647-CC694668B9B5}" srcOrd="0" destOrd="0" presId="urn:microsoft.com/office/officeart/2005/8/layout/pyramid1"/>
    <dgm:cxn modelId="{16457247-6D9E-4FD9-A119-42B09BE86A26}" type="presOf" srcId="{2D198E9B-70A4-44C2-9E40-04EF8A040077}" destId="{8A938586-152B-4561-A79D-03059CD7F739}" srcOrd="0" destOrd="0" presId="urn:microsoft.com/office/officeart/2005/8/layout/pyramid1"/>
    <dgm:cxn modelId="{8B64F167-C983-4521-87DE-095BED12D434}" type="presOf" srcId="{DA4B0CFD-CDD7-4310-B600-D29FA0E5C9CB}" destId="{F0AA2EBA-5357-4C1D-AEF7-54E1C79384A9}" srcOrd="1" destOrd="0" presId="urn:microsoft.com/office/officeart/2005/8/layout/pyramid1"/>
    <dgm:cxn modelId="{6431616B-DBE5-4E7C-A086-1F45F41ED3C1}" type="presOf" srcId="{DA4B0CFD-CDD7-4310-B600-D29FA0E5C9CB}" destId="{2BE3754F-9DE8-4431-B515-307F97F61696}" srcOrd="0" destOrd="0" presId="urn:microsoft.com/office/officeart/2005/8/layout/pyramid1"/>
    <dgm:cxn modelId="{D0493775-0289-424B-90B5-ED6D3743C6AC}" srcId="{C55E80A0-A84B-4F80-92CE-3DEEAB2E8330}" destId="{A4658387-8A38-4F28-9602-6C26477F7122}" srcOrd="3" destOrd="0" parTransId="{46671391-17A4-49E6-9C6A-995AF185381E}" sibTransId="{17EB349F-B26D-4D0B-A578-24F7F19CAF1E}"/>
    <dgm:cxn modelId="{BC889C91-BA9E-4EA3-9E7D-74681779AC12}" srcId="{C55E80A0-A84B-4F80-92CE-3DEEAB2E8330}" destId="{DA4B0CFD-CDD7-4310-B600-D29FA0E5C9CB}" srcOrd="0" destOrd="0" parTransId="{F942DF54-D213-4796-9D2A-50455821706B}" sibTransId="{37456C6E-A603-46CC-937D-CBCFA8148E5F}"/>
    <dgm:cxn modelId="{EC0E08A4-07E4-41D4-8F1C-CE157AA21413}" srcId="{C55E80A0-A84B-4F80-92CE-3DEEAB2E8330}" destId="{2D198E9B-70A4-44C2-9E40-04EF8A040077}" srcOrd="1" destOrd="0" parTransId="{110592C7-3B27-4CA7-8D68-38DE8508186E}" sibTransId="{F4B949D5-A559-49CF-9B02-60F471C67F76}"/>
    <dgm:cxn modelId="{BF91EFC0-284B-4D23-A208-88A13C4281D7}" type="presOf" srcId="{F89ECD56-5D7F-453D-96C8-F219E11F1494}" destId="{C8CCB8CA-D958-4F45-9853-42151C7E278A}" srcOrd="0" destOrd="0" presId="urn:microsoft.com/office/officeart/2005/8/layout/pyramid1"/>
    <dgm:cxn modelId="{9F9207C3-734B-4978-B575-4C383896DFE8}" type="presOf" srcId="{F89ECD56-5D7F-453D-96C8-F219E11F1494}" destId="{0809A3ED-8777-4038-9565-90955F360A36}" srcOrd="1" destOrd="0" presId="urn:microsoft.com/office/officeart/2005/8/layout/pyramid1"/>
    <dgm:cxn modelId="{F0F437C3-96DB-499A-818A-AD1534328CE2}" type="presOf" srcId="{C55E80A0-A84B-4F80-92CE-3DEEAB2E8330}" destId="{17695EB8-3A8D-4B69-97C3-763F43F41476}" srcOrd="0" destOrd="0" presId="urn:microsoft.com/office/officeart/2005/8/layout/pyramid1"/>
    <dgm:cxn modelId="{C49850C7-8775-4DD8-A61A-E8CE1F65E826}" srcId="{C55E80A0-A84B-4F80-92CE-3DEEAB2E8330}" destId="{F89ECD56-5D7F-453D-96C8-F219E11F1494}" srcOrd="2" destOrd="0" parTransId="{F1EFFD1E-6C88-43DF-90BF-2F530AA3B2DD}" sibTransId="{77836C6D-57BB-4636-93A6-819148AFD1D2}"/>
    <dgm:cxn modelId="{66BBDEE1-86F1-42CB-83E0-05B04F549173}" type="presOf" srcId="{369A8A60-A304-467B-B65B-A7FD640B61A4}" destId="{DA7BCF6B-B4C4-4AE1-B28C-930F0C9A5B39}" srcOrd="1" destOrd="0" presId="urn:microsoft.com/office/officeart/2005/8/layout/pyramid1"/>
    <dgm:cxn modelId="{D7B63797-5F9F-497F-A3D0-9120D460E2A6}" type="presParOf" srcId="{17695EB8-3A8D-4B69-97C3-763F43F41476}" destId="{7F9DB0A0-40F5-4123-96A4-F3FFDC2C61F2}" srcOrd="0" destOrd="0" presId="urn:microsoft.com/office/officeart/2005/8/layout/pyramid1"/>
    <dgm:cxn modelId="{FD1F26D8-5CC7-485B-BD08-561CA520F644}" type="presParOf" srcId="{7F9DB0A0-40F5-4123-96A4-F3FFDC2C61F2}" destId="{2BE3754F-9DE8-4431-B515-307F97F61696}" srcOrd="0" destOrd="0" presId="urn:microsoft.com/office/officeart/2005/8/layout/pyramid1"/>
    <dgm:cxn modelId="{FD5D9EE1-ABE9-4E2F-8D37-C237AC1AF7D1}" type="presParOf" srcId="{7F9DB0A0-40F5-4123-96A4-F3FFDC2C61F2}" destId="{F0AA2EBA-5357-4C1D-AEF7-54E1C79384A9}" srcOrd="1" destOrd="0" presId="urn:microsoft.com/office/officeart/2005/8/layout/pyramid1"/>
    <dgm:cxn modelId="{A99ECFA2-03FE-4E7E-A7C4-3DA3C038DFCE}" type="presParOf" srcId="{17695EB8-3A8D-4B69-97C3-763F43F41476}" destId="{07B4AF16-B369-41C9-848D-BC42E64363DB}" srcOrd="1" destOrd="0" presId="urn:microsoft.com/office/officeart/2005/8/layout/pyramid1"/>
    <dgm:cxn modelId="{5306F0F1-EBA8-43CA-BD40-FF6F41EF344F}" type="presParOf" srcId="{07B4AF16-B369-41C9-848D-BC42E64363DB}" destId="{8A938586-152B-4561-A79D-03059CD7F739}" srcOrd="0" destOrd="0" presId="urn:microsoft.com/office/officeart/2005/8/layout/pyramid1"/>
    <dgm:cxn modelId="{90CFFB64-A7D0-47D9-A7AB-939B7F462798}" type="presParOf" srcId="{07B4AF16-B369-41C9-848D-BC42E64363DB}" destId="{8503C01A-28D0-438B-BDFB-2E7960AB874B}" srcOrd="1" destOrd="0" presId="urn:microsoft.com/office/officeart/2005/8/layout/pyramid1"/>
    <dgm:cxn modelId="{6E49558C-7C30-4EC9-9089-B3E110C6C4CD}" type="presParOf" srcId="{17695EB8-3A8D-4B69-97C3-763F43F41476}" destId="{CEE71864-EB31-4B94-B37A-E9A0CE382C2D}" srcOrd="2" destOrd="0" presId="urn:microsoft.com/office/officeart/2005/8/layout/pyramid1"/>
    <dgm:cxn modelId="{46BAD4CD-8176-4075-A522-BE51A1D4ABAE}" type="presParOf" srcId="{CEE71864-EB31-4B94-B37A-E9A0CE382C2D}" destId="{C8CCB8CA-D958-4F45-9853-42151C7E278A}" srcOrd="0" destOrd="0" presId="urn:microsoft.com/office/officeart/2005/8/layout/pyramid1"/>
    <dgm:cxn modelId="{8B7A9444-D9D1-4A8D-9615-84F81B1DDB46}" type="presParOf" srcId="{CEE71864-EB31-4B94-B37A-E9A0CE382C2D}" destId="{0809A3ED-8777-4038-9565-90955F360A36}" srcOrd="1" destOrd="0" presId="urn:microsoft.com/office/officeart/2005/8/layout/pyramid1"/>
    <dgm:cxn modelId="{653072A6-1A85-4C33-9214-FFA58A659B51}" type="presParOf" srcId="{17695EB8-3A8D-4B69-97C3-763F43F41476}" destId="{1D392E28-CF22-4601-8801-DCCB4837BF08}" srcOrd="3" destOrd="0" presId="urn:microsoft.com/office/officeart/2005/8/layout/pyramid1"/>
    <dgm:cxn modelId="{4A91E112-B494-4396-B86C-7CBC9DBB23A9}" type="presParOf" srcId="{1D392E28-CF22-4601-8801-DCCB4837BF08}" destId="{703BE7C7-05CC-4487-8647-CC694668B9B5}" srcOrd="0" destOrd="0" presId="urn:microsoft.com/office/officeart/2005/8/layout/pyramid1"/>
    <dgm:cxn modelId="{B0E83A1E-9D4F-4C01-A671-83AC1DBEBAF3}" type="presParOf" srcId="{1D392E28-CF22-4601-8801-DCCB4837BF08}" destId="{73623C73-E8BF-4B9C-9DDB-C07A4A7807ED}" srcOrd="1" destOrd="0" presId="urn:microsoft.com/office/officeart/2005/8/layout/pyramid1"/>
    <dgm:cxn modelId="{02D98E3B-0F95-4CA0-9F65-A57770C9435D}" type="presParOf" srcId="{17695EB8-3A8D-4B69-97C3-763F43F41476}" destId="{4CCBA4DD-689C-4508-B59D-B22D07536B50}" srcOrd="4" destOrd="0" presId="urn:microsoft.com/office/officeart/2005/8/layout/pyramid1"/>
    <dgm:cxn modelId="{F33C4548-05FB-4642-8007-4C3E274B1332}" type="presParOf" srcId="{4CCBA4DD-689C-4508-B59D-B22D07536B50}" destId="{63B6B4C8-4837-439A-AF52-F49095301FF1}" srcOrd="0" destOrd="0" presId="urn:microsoft.com/office/officeart/2005/8/layout/pyramid1"/>
    <dgm:cxn modelId="{30A26BA5-B779-4887-B4A2-62D7112ABB0E}" type="presParOf" srcId="{4CCBA4DD-689C-4508-B59D-B22D07536B50}" destId="{DA7BCF6B-B4C4-4AE1-B28C-930F0C9A5B39}"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BE3EB6-26B9-40CE-9757-D552D25C807B}"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027B2D7C-0F4E-48B6-A542-28D89F379047}">
      <dgm:prSet phldrT="[Text]"/>
      <dgm:spPr/>
      <dgm:t>
        <a:bodyPr/>
        <a:lstStyle/>
        <a:p>
          <a:r>
            <a:rPr lang="en-US" dirty="0"/>
            <a:t>Education and awareness</a:t>
          </a:r>
        </a:p>
      </dgm:t>
    </dgm:pt>
    <dgm:pt modelId="{DA8ACC2D-9DF1-4E90-90C9-2237BE38FA06}" type="parTrans" cxnId="{E80310F7-16F3-450B-B575-A369019984BA}">
      <dgm:prSet/>
      <dgm:spPr/>
      <dgm:t>
        <a:bodyPr/>
        <a:lstStyle/>
        <a:p>
          <a:endParaRPr lang="en-US"/>
        </a:p>
      </dgm:t>
    </dgm:pt>
    <dgm:pt modelId="{A3370BEB-AF1D-42DE-B0D3-C45EED7BFCD6}" type="sibTrans" cxnId="{E80310F7-16F3-450B-B575-A369019984BA}">
      <dgm:prSet/>
      <dgm:spPr/>
      <dgm:t>
        <a:bodyPr/>
        <a:lstStyle/>
        <a:p>
          <a:endParaRPr lang="en-US"/>
        </a:p>
      </dgm:t>
    </dgm:pt>
    <dgm:pt modelId="{AAA744F6-E92D-4FBF-BBA3-71A845BEA8EF}">
      <dgm:prSet phldrT="[Text]"/>
      <dgm:spPr/>
      <dgm:t>
        <a:bodyPr/>
        <a:lstStyle/>
        <a:p>
          <a:r>
            <a:rPr lang="en-US" dirty="0"/>
            <a:t>Dietary guidelines (National and International)</a:t>
          </a:r>
        </a:p>
      </dgm:t>
    </dgm:pt>
    <dgm:pt modelId="{3E7105B0-DB0F-4C31-81FD-A3D2F02D840D}" type="parTrans" cxnId="{6026644B-8371-4B24-A14F-599B9261BB43}">
      <dgm:prSet/>
      <dgm:spPr/>
      <dgm:t>
        <a:bodyPr/>
        <a:lstStyle/>
        <a:p>
          <a:endParaRPr lang="en-US"/>
        </a:p>
      </dgm:t>
    </dgm:pt>
    <dgm:pt modelId="{AB40C19C-A110-4E48-B840-5ECFCC03412A}" type="sibTrans" cxnId="{6026644B-8371-4B24-A14F-599B9261BB43}">
      <dgm:prSet/>
      <dgm:spPr/>
      <dgm:t>
        <a:bodyPr/>
        <a:lstStyle/>
        <a:p>
          <a:endParaRPr lang="en-US"/>
        </a:p>
      </dgm:t>
    </dgm:pt>
    <dgm:pt modelId="{F0AEF4A7-C486-44A7-9750-37EDF3A21DA3}">
      <dgm:prSet phldrT="[Text]"/>
      <dgm:spPr/>
      <dgm:t>
        <a:bodyPr/>
        <a:lstStyle/>
        <a:p>
          <a:r>
            <a:rPr lang="en-US" dirty="0"/>
            <a:t>Labelling</a:t>
          </a:r>
        </a:p>
      </dgm:t>
    </dgm:pt>
    <dgm:pt modelId="{E01D5D33-7C2F-4E60-8B84-0E5A8B5063C3}" type="parTrans" cxnId="{C9CA2CF1-5866-4E60-9BE6-873F07561A32}">
      <dgm:prSet/>
      <dgm:spPr/>
      <dgm:t>
        <a:bodyPr/>
        <a:lstStyle/>
        <a:p>
          <a:endParaRPr lang="en-US"/>
        </a:p>
      </dgm:t>
    </dgm:pt>
    <dgm:pt modelId="{9DB8AA4A-7D8D-4BCA-B10F-FA8F12D481E4}" type="sibTrans" cxnId="{C9CA2CF1-5866-4E60-9BE6-873F07561A32}">
      <dgm:prSet/>
      <dgm:spPr/>
      <dgm:t>
        <a:bodyPr/>
        <a:lstStyle/>
        <a:p>
          <a:endParaRPr lang="en-US"/>
        </a:p>
      </dgm:t>
    </dgm:pt>
    <dgm:pt modelId="{4F3FCF35-54C2-49D9-8FCC-C61A15076F50}">
      <dgm:prSet phldrT="[Text]"/>
      <dgm:spPr/>
      <dgm:t>
        <a:bodyPr/>
        <a:lstStyle/>
        <a:p>
          <a:r>
            <a:rPr lang="en-US" dirty="0"/>
            <a:t>Nutrition facts on food</a:t>
          </a:r>
        </a:p>
      </dgm:t>
    </dgm:pt>
    <dgm:pt modelId="{F1490106-B194-46EB-B8C4-F196B74BBE57}" type="parTrans" cxnId="{4FD4052E-3339-440D-B56C-7C592F05C9CF}">
      <dgm:prSet/>
      <dgm:spPr/>
      <dgm:t>
        <a:bodyPr/>
        <a:lstStyle/>
        <a:p>
          <a:endParaRPr lang="en-US"/>
        </a:p>
      </dgm:t>
    </dgm:pt>
    <dgm:pt modelId="{F440C4ED-AFA7-4D12-B5E3-2D88EF3A783B}" type="sibTrans" cxnId="{4FD4052E-3339-440D-B56C-7C592F05C9CF}">
      <dgm:prSet/>
      <dgm:spPr/>
      <dgm:t>
        <a:bodyPr/>
        <a:lstStyle/>
        <a:p>
          <a:endParaRPr lang="en-US"/>
        </a:p>
      </dgm:t>
    </dgm:pt>
    <dgm:pt modelId="{78CBDE18-BDEA-4E40-9F1E-3CAA91687221}">
      <dgm:prSet phldrT="[Text]"/>
      <dgm:spPr/>
      <dgm:t>
        <a:bodyPr/>
        <a:lstStyle/>
        <a:p>
          <a:r>
            <a:rPr lang="en-US" dirty="0"/>
            <a:t>Economic strategies</a:t>
          </a:r>
        </a:p>
      </dgm:t>
    </dgm:pt>
    <dgm:pt modelId="{3002935B-B942-41C9-9577-C8BA78A462C9}" type="parTrans" cxnId="{B59210B1-D71C-4868-A1CC-DA131AFCE85C}">
      <dgm:prSet/>
      <dgm:spPr/>
      <dgm:t>
        <a:bodyPr/>
        <a:lstStyle/>
        <a:p>
          <a:endParaRPr lang="en-US"/>
        </a:p>
      </dgm:t>
    </dgm:pt>
    <dgm:pt modelId="{F71E0E14-7DD2-4641-9A51-D5722AEA9088}" type="sibTrans" cxnId="{B59210B1-D71C-4868-A1CC-DA131AFCE85C}">
      <dgm:prSet/>
      <dgm:spPr/>
      <dgm:t>
        <a:bodyPr/>
        <a:lstStyle/>
        <a:p>
          <a:endParaRPr lang="en-US"/>
        </a:p>
      </dgm:t>
    </dgm:pt>
    <dgm:pt modelId="{2A4FC325-04A5-4D7B-BD38-7CFDF266A6B7}">
      <dgm:prSet phldrT="[Text]"/>
      <dgm:spPr/>
      <dgm:t>
        <a:bodyPr/>
        <a:lstStyle/>
        <a:p>
          <a:r>
            <a:rPr lang="en-US" dirty="0"/>
            <a:t>Taxes on processed food</a:t>
          </a:r>
        </a:p>
      </dgm:t>
    </dgm:pt>
    <dgm:pt modelId="{7B8680F9-9002-4AA4-92E7-15012AF8F0DB}" type="parTrans" cxnId="{0025E593-5827-41C6-BDF0-4864396B798A}">
      <dgm:prSet/>
      <dgm:spPr/>
      <dgm:t>
        <a:bodyPr/>
        <a:lstStyle/>
        <a:p>
          <a:endParaRPr lang="en-US"/>
        </a:p>
      </dgm:t>
    </dgm:pt>
    <dgm:pt modelId="{7DE0E14B-926A-4018-A1E2-28EEA22BE032}" type="sibTrans" cxnId="{0025E593-5827-41C6-BDF0-4864396B798A}">
      <dgm:prSet/>
      <dgm:spPr/>
      <dgm:t>
        <a:bodyPr/>
        <a:lstStyle/>
        <a:p>
          <a:endParaRPr lang="en-US"/>
        </a:p>
      </dgm:t>
    </dgm:pt>
    <dgm:pt modelId="{C34A58E4-0B10-49AA-BB3B-D29D00BBED24}">
      <dgm:prSet phldrT="[Text]"/>
      <dgm:spPr/>
      <dgm:t>
        <a:bodyPr/>
        <a:lstStyle/>
        <a:p>
          <a:r>
            <a:rPr lang="en-US" dirty="0"/>
            <a:t>Menu labelling</a:t>
          </a:r>
        </a:p>
      </dgm:t>
    </dgm:pt>
    <dgm:pt modelId="{EDB19F66-8B5F-41F7-961A-B7D8FDC88093}" type="parTrans" cxnId="{03982AA6-778B-4475-B0D4-D376599C4F7F}">
      <dgm:prSet/>
      <dgm:spPr/>
      <dgm:t>
        <a:bodyPr/>
        <a:lstStyle/>
        <a:p>
          <a:endParaRPr lang="en-US"/>
        </a:p>
      </dgm:t>
    </dgm:pt>
    <dgm:pt modelId="{A5FCA80B-AEF6-402C-A105-23DDB19815E7}" type="sibTrans" cxnId="{03982AA6-778B-4475-B0D4-D376599C4F7F}">
      <dgm:prSet/>
      <dgm:spPr/>
      <dgm:t>
        <a:bodyPr/>
        <a:lstStyle/>
        <a:p>
          <a:endParaRPr lang="en-US"/>
        </a:p>
      </dgm:t>
    </dgm:pt>
    <dgm:pt modelId="{4FF9BF1E-2A1A-42A9-BB3B-3F7C4E3434E6}">
      <dgm:prSet phldrT="[Text]"/>
      <dgm:spPr/>
      <dgm:t>
        <a:bodyPr/>
        <a:lstStyle/>
        <a:p>
          <a:r>
            <a:rPr lang="en-US" dirty="0"/>
            <a:t>Subsidies for healthy foods</a:t>
          </a:r>
        </a:p>
      </dgm:t>
    </dgm:pt>
    <dgm:pt modelId="{5EFA9F3F-557D-4EB8-B847-8AD1EE19F604}" type="parTrans" cxnId="{2C9F2656-5A49-407A-B75D-3314490DE757}">
      <dgm:prSet/>
      <dgm:spPr/>
      <dgm:t>
        <a:bodyPr/>
        <a:lstStyle/>
        <a:p>
          <a:endParaRPr lang="en-US"/>
        </a:p>
      </dgm:t>
    </dgm:pt>
    <dgm:pt modelId="{9564B76D-751F-45EE-B6A0-FCD7CC9C0E41}" type="sibTrans" cxnId="{2C9F2656-5A49-407A-B75D-3314490DE757}">
      <dgm:prSet/>
      <dgm:spPr/>
      <dgm:t>
        <a:bodyPr/>
        <a:lstStyle/>
        <a:p>
          <a:endParaRPr lang="en-US"/>
        </a:p>
      </dgm:t>
    </dgm:pt>
    <dgm:pt modelId="{BECB9273-4708-4308-B9BC-42D725146858}">
      <dgm:prSet phldrT="[Text]"/>
      <dgm:spPr/>
      <dgm:t>
        <a:bodyPr/>
        <a:lstStyle/>
        <a:p>
          <a:r>
            <a:rPr lang="en-US" dirty="0"/>
            <a:t>Food availability</a:t>
          </a:r>
        </a:p>
      </dgm:t>
    </dgm:pt>
    <dgm:pt modelId="{B4F23D8F-6DE7-407B-947C-4072CD178E8E}" type="parTrans" cxnId="{B4FB8B02-C318-463E-9E42-E24315B4504D}">
      <dgm:prSet/>
      <dgm:spPr/>
      <dgm:t>
        <a:bodyPr/>
        <a:lstStyle/>
        <a:p>
          <a:endParaRPr lang="en-US"/>
        </a:p>
      </dgm:t>
    </dgm:pt>
    <dgm:pt modelId="{AA89A04B-97FF-48B0-B739-ED8E5AA0CD09}" type="sibTrans" cxnId="{B4FB8B02-C318-463E-9E42-E24315B4504D}">
      <dgm:prSet/>
      <dgm:spPr/>
      <dgm:t>
        <a:bodyPr/>
        <a:lstStyle/>
        <a:p>
          <a:endParaRPr lang="en-US"/>
        </a:p>
      </dgm:t>
    </dgm:pt>
    <dgm:pt modelId="{112B5AC2-22F7-4EDA-8BEF-1B4204CB3A66}">
      <dgm:prSet phldrT="[Text]"/>
      <dgm:spPr/>
      <dgm:t>
        <a:bodyPr/>
        <a:lstStyle/>
        <a:p>
          <a:r>
            <a:rPr lang="en-US" dirty="0"/>
            <a:t>Fortification/Supplementation</a:t>
          </a:r>
        </a:p>
      </dgm:t>
    </dgm:pt>
    <dgm:pt modelId="{AF7558B7-AE1B-4C49-8242-ABB58156871D}" type="parTrans" cxnId="{CC14532A-4C4F-4726-9C46-9A0144C50482}">
      <dgm:prSet/>
      <dgm:spPr/>
      <dgm:t>
        <a:bodyPr/>
        <a:lstStyle/>
        <a:p>
          <a:endParaRPr lang="en-US"/>
        </a:p>
      </dgm:t>
    </dgm:pt>
    <dgm:pt modelId="{9D1442D3-05CA-45D2-B9E7-87FB1F800CB1}" type="sibTrans" cxnId="{CC14532A-4C4F-4726-9C46-9A0144C50482}">
      <dgm:prSet/>
      <dgm:spPr/>
      <dgm:t>
        <a:bodyPr/>
        <a:lstStyle/>
        <a:p>
          <a:endParaRPr lang="en-US"/>
        </a:p>
      </dgm:t>
    </dgm:pt>
    <dgm:pt modelId="{BB21D0C1-7E3C-4A90-8600-B0185B1157ED}">
      <dgm:prSet phldrT="[Text]"/>
      <dgm:spPr/>
      <dgm:t>
        <a:bodyPr/>
        <a:lstStyle/>
        <a:p>
          <a:r>
            <a:rPr lang="en-US" dirty="0"/>
            <a:t>Banning</a:t>
          </a:r>
        </a:p>
      </dgm:t>
    </dgm:pt>
    <dgm:pt modelId="{3F261ED4-3AEB-4ADD-BE6C-9204259945A7}" type="parTrans" cxnId="{97516423-1C9F-4BAF-A560-40F73A74FDE9}">
      <dgm:prSet/>
      <dgm:spPr/>
      <dgm:t>
        <a:bodyPr/>
        <a:lstStyle/>
        <a:p>
          <a:endParaRPr lang="en-US"/>
        </a:p>
      </dgm:t>
    </dgm:pt>
    <dgm:pt modelId="{23FB0B1F-587A-4E0A-B251-B4F5F040D42B}" type="sibTrans" cxnId="{97516423-1C9F-4BAF-A560-40F73A74FDE9}">
      <dgm:prSet/>
      <dgm:spPr/>
      <dgm:t>
        <a:bodyPr/>
        <a:lstStyle/>
        <a:p>
          <a:endParaRPr lang="en-US"/>
        </a:p>
      </dgm:t>
    </dgm:pt>
    <dgm:pt modelId="{212094C4-7BBC-4EA1-9F8F-5BEAA33AB661}">
      <dgm:prSet phldrT="[Text]"/>
      <dgm:spPr/>
      <dgm:t>
        <a:bodyPr/>
        <a:lstStyle/>
        <a:p>
          <a:r>
            <a:rPr lang="en-US" dirty="0"/>
            <a:t>National food assistance programs</a:t>
          </a:r>
        </a:p>
      </dgm:t>
    </dgm:pt>
    <dgm:pt modelId="{EEA3224E-D13F-4757-B379-01A7F6138094}" type="parTrans" cxnId="{5FA0DEE6-1110-4B6C-B565-3E005A18A563}">
      <dgm:prSet/>
      <dgm:spPr/>
      <dgm:t>
        <a:bodyPr/>
        <a:lstStyle/>
        <a:p>
          <a:endParaRPr lang="en-US"/>
        </a:p>
      </dgm:t>
    </dgm:pt>
    <dgm:pt modelId="{7347F82E-0B49-415C-9B49-662F3BD3C9E6}" type="sibTrans" cxnId="{5FA0DEE6-1110-4B6C-B565-3E005A18A563}">
      <dgm:prSet/>
      <dgm:spPr/>
      <dgm:t>
        <a:bodyPr/>
        <a:lstStyle/>
        <a:p>
          <a:endParaRPr lang="en-US"/>
        </a:p>
      </dgm:t>
    </dgm:pt>
    <dgm:pt modelId="{EA736F47-47C2-4C25-9DBE-FF05667C49E9}">
      <dgm:prSet phldrT="[Text]"/>
      <dgm:spPr/>
      <dgm:t>
        <a:bodyPr/>
        <a:lstStyle/>
        <a:p>
          <a:r>
            <a:rPr lang="en-US" dirty="0"/>
            <a:t>Institutional cafeterias and selling</a:t>
          </a:r>
        </a:p>
      </dgm:t>
    </dgm:pt>
    <dgm:pt modelId="{3B9650AB-1EA1-4FE3-8E6C-C1C734EA426D}" type="parTrans" cxnId="{DA874EE2-CEC2-4633-ABC0-B70DDF2B3297}">
      <dgm:prSet/>
      <dgm:spPr/>
      <dgm:t>
        <a:bodyPr/>
        <a:lstStyle/>
        <a:p>
          <a:endParaRPr lang="en-US"/>
        </a:p>
      </dgm:t>
    </dgm:pt>
    <dgm:pt modelId="{25EC4B04-00D2-44FF-B861-FC0E4FFC24D6}" type="sibTrans" cxnId="{DA874EE2-CEC2-4633-ABC0-B70DDF2B3297}">
      <dgm:prSet/>
      <dgm:spPr/>
      <dgm:t>
        <a:bodyPr/>
        <a:lstStyle/>
        <a:p>
          <a:endParaRPr lang="en-US"/>
        </a:p>
      </dgm:t>
    </dgm:pt>
    <dgm:pt modelId="{A1794D41-4931-40A0-A031-877F1EC3BC5F}">
      <dgm:prSet phldrT="[Text]"/>
      <dgm:spPr/>
      <dgm:t>
        <a:bodyPr/>
        <a:lstStyle/>
        <a:p>
          <a:r>
            <a:rPr lang="en-US" dirty="0"/>
            <a:t>e.g., milk, rice, salt.</a:t>
          </a:r>
        </a:p>
      </dgm:t>
    </dgm:pt>
    <dgm:pt modelId="{EA3B8C17-4CD4-45C3-9E5E-D09FC8043089}" type="parTrans" cxnId="{73FE1DB5-E527-4934-983F-221682EF6146}">
      <dgm:prSet/>
      <dgm:spPr/>
      <dgm:t>
        <a:bodyPr/>
        <a:lstStyle/>
        <a:p>
          <a:endParaRPr lang="en-US"/>
        </a:p>
      </dgm:t>
    </dgm:pt>
    <dgm:pt modelId="{273A1F3D-1105-45CA-A981-AFB0559D1747}" type="sibTrans" cxnId="{73FE1DB5-E527-4934-983F-221682EF6146}">
      <dgm:prSet/>
      <dgm:spPr/>
      <dgm:t>
        <a:bodyPr/>
        <a:lstStyle/>
        <a:p>
          <a:endParaRPr lang="en-US"/>
        </a:p>
      </dgm:t>
    </dgm:pt>
    <dgm:pt modelId="{261432BF-27DF-45EC-9323-DB2452935D40}">
      <dgm:prSet phldrT="[Text]"/>
      <dgm:spPr/>
      <dgm:t>
        <a:bodyPr/>
        <a:lstStyle/>
        <a:p>
          <a:r>
            <a:rPr lang="en-US" dirty="0"/>
            <a:t>e.g., trans fats</a:t>
          </a:r>
        </a:p>
      </dgm:t>
    </dgm:pt>
    <dgm:pt modelId="{6DBF4B4B-26CB-4936-BDD9-C115788CDC3C}" type="parTrans" cxnId="{263968DD-9D4B-469C-B123-A14A65118F9B}">
      <dgm:prSet/>
      <dgm:spPr/>
      <dgm:t>
        <a:bodyPr/>
        <a:lstStyle/>
        <a:p>
          <a:endParaRPr lang="en-US"/>
        </a:p>
      </dgm:t>
    </dgm:pt>
    <dgm:pt modelId="{25AED2A0-3111-4E66-8830-5815BA1F716D}" type="sibTrans" cxnId="{263968DD-9D4B-469C-B123-A14A65118F9B}">
      <dgm:prSet/>
      <dgm:spPr/>
      <dgm:t>
        <a:bodyPr/>
        <a:lstStyle/>
        <a:p>
          <a:endParaRPr lang="en-US"/>
        </a:p>
      </dgm:t>
    </dgm:pt>
    <dgm:pt modelId="{0D0FDF77-89FB-4939-B572-B5501109CCBE}" type="pres">
      <dgm:prSet presAssocID="{A2BE3EB6-26B9-40CE-9757-D552D25C807B}" presName="linear" presStyleCnt="0">
        <dgm:presLayoutVars>
          <dgm:dir/>
          <dgm:animLvl val="lvl"/>
          <dgm:resizeHandles val="exact"/>
        </dgm:presLayoutVars>
      </dgm:prSet>
      <dgm:spPr/>
    </dgm:pt>
    <dgm:pt modelId="{09668B29-5032-4909-936B-5E2216D53A30}" type="pres">
      <dgm:prSet presAssocID="{027B2D7C-0F4E-48B6-A542-28D89F379047}" presName="parentLin" presStyleCnt="0"/>
      <dgm:spPr/>
    </dgm:pt>
    <dgm:pt modelId="{76232272-9C58-47E0-8067-347DDE5EB507}" type="pres">
      <dgm:prSet presAssocID="{027B2D7C-0F4E-48B6-A542-28D89F379047}" presName="parentLeftMargin" presStyleLbl="node1" presStyleIdx="0" presStyleCnt="6"/>
      <dgm:spPr/>
    </dgm:pt>
    <dgm:pt modelId="{1FC95B4D-2DA3-449F-87D0-E520785CDC53}" type="pres">
      <dgm:prSet presAssocID="{027B2D7C-0F4E-48B6-A542-28D89F379047}" presName="parentText" presStyleLbl="node1" presStyleIdx="0" presStyleCnt="6">
        <dgm:presLayoutVars>
          <dgm:chMax val="0"/>
          <dgm:bulletEnabled val="1"/>
        </dgm:presLayoutVars>
      </dgm:prSet>
      <dgm:spPr/>
    </dgm:pt>
    <dgm:pt modelId="{EC376B73-FF3C-46A6-B09E-E3D64B3DB484}" type="pres">
      <dgm:prSet presAssocID="{027B2D7C-0F4E-48B6-A542-28D89F379047}" presName="negativeSpace" presStyleCnt="0"/>
      <dgm:spPr/>
    </dgm:pt>
    <dgm:pt modelId="{B1E3F475-FE60-4650-BA00-579AEE79F753}" type="pres">
      <dgm:prSet presAssocID="{027B2D7C-0F4E-48B6-A542-28D89F379047}" presName="childText" presStyleLbl="conFgAcc1" presStyleIdx="0" presStyleCnt="6">
        <dgm:presLayoutVars>
          <dgm:bulletEnabled val="1"/>
        </dgm:presLayoutVars>
      </dgm:prSet>
      <dgm:spPr/>
    </dgm:pt>
    <dgm:pt modelId="{7F1BD5FA-B695-4170-8818-980902AA6316}" type="pres">
      <dgm:prSet presAssocID="{A3370BEB-AF1D-42DE-B0D3-C45EED7BFCD6}" presName="spaceBetweenRectangles" presStyleCnt="0"/>
      <dgm:spPr/>
    </dgm:pt>
    <dgm:pt modelId="{F2CC996B-449F-4FA4-B726-2DB01257BF93}" type="pres">
      <dgm:prSet presAssocID="{F0AEF4A7-C486-44A7-9750-37EDF3A21DA3}" presName="parentLin" presStyleCnt="0"/>
      <dgm:spPr/>
    </dgm:pt>
    <dgm:pt modelId="{2BCE25B7-8E88-4545-98FF-200F8D3B1D24}" type="pres">
      <dgm:prSet presAssocID="{F0AEF4A7-C486-44A7-9750-37EDF3A21DA3}" presName="parentLeftMargin" presStyleLbl="node1" presStyleIdx="0" presStyleCnt="6"/>
      <dgm:spPr/>
    </dgm:pt>
    <dgm:pt modelId="{43849076-FBEE-43DB-842A-7B0EE150D519}" type="pres">
      <dgm:prSet presAssocID="{F0AEF4A7-C486-44A7-9750-37EDF3A21DA3}" presName="parentText" presStyleLbl="node1" presStyleIdx="1" presStyleCnt="6">
        <dgm:presLayoutVars>
          <dgm:chMax val="0"/>
          <dgm:bulletEnabled val="1"/>
        </dgm:presLayoutVars>
      </dgm:prSet>
      <dgm:spPr/>
    </dgm:pt>
    <dgm:pt modelId="{E1295F28-E533-487B-A474-9D32F3A38E97}" type="pres">
      <dgm:prSet presAssocID="{F0AEF4A7-C486-44A7-9750-37EDF3A21DA3}" presName="negativeSpace" presStyleCnt="0"/>
      <dgm:spPr/>
    </dgm:pt>
    <dgm:pt modelId="{4FF57271-0FEC-466C-8790-40785E718073}" type="pres">
      <dgm:prSet presAssocID="{F0AEF4A7-C486-44A7-9750-37EDF3A21DA3}" presName="childText" presStyleLbl="conFgAcc1" presStyleIdx="1" presStyleCnt="6">
        <dgm:presLayoutVars>
          <dgm:bulletEnabled val="1"/>
        </dgm:presLayoutVars>
      </dgm:prSet>
      <dgm:spPr/>
    </dgm:pt>
    <dgm:pt modelId="{96235D46-4895-4C62-A8C4-A36C767F3252}" type="pres">
      <dgm:prSet presAssocID="{9DB8AA4A-7D8D-4BCA-B10F-FA8F12D481E4}" presName="spaceBetweenRectangles" presStyleCnt="0"/>
      <dgm:spPr/>
    </dgm:pt>
    <dgm:pt modelId="{DE2E974B-14B0-4190-8D8A-B0518A33041F}" type="pres">
      <dgm:prSet presAssocID="{78CBDE18-BDEA-4E40-9F1E-3CAA91687221}" presName="parentLin" presStyleCnt="0"/>
      <dgm:spPr/>
    </dgm:pt>
    <dgm:pt modelId="{35B21366-2060-4529-9AA9-C7A83DC1FCC8}" type="pres">
      <dgm:prSet presAssocID="{78CBDE18-BDEA-4E40-9F1E-3CAA91687221}" presName="parentLeftMargin" presStyleLbl="node1" presStyleIdx="1" presStyleCnt="6"/>
      <dgm:spPr/>
    </dgm:pt>
    <dgm:pt modelId="{5E3DF3B2-1F8F-49EE-8E4D-03DCDA8C8807}" type="pres">
      <dgm:prSet presAssocID="{78CBDE18-BDEA-4E40-9F1E-3CAA91687221}" presName="parentText" presStyleLbl="node1" presStyleIdx="2" presStyleCnt="6">
        <dgm:presLayoutVars>
          <dgm:chMax val="0"/>
          <dgm:bulletEnabled val="1"/>
        </dgm:presLayoutVars>
      </dgm:prSet>
      <dgm:spPr/>
    </dgm:pt>
    <dgm:pt modelId="{87007558-B92D-4C04-A830-5F4319D35F2A}" type="pres">
      <dgm:prSet presAssocID="{78CBDE18-BDEA-4E40-9F1E-3CAA91687221}" presName="negativeSpace" presStyleCnt="0"/>
      <dgm:spPr/>
    </dgm:pt>
    <dgm:pt modelId="{A667F55E-1ADE-46AE-B686-9DC5105D501A}" type="pres">
      <dgm:prSet presAssocID="{78CBDE18-BDEA-4E40-9F1E-3CAA91687221}" presName="childText" presStyleLbl="conFgAcc1" presStyleIdx="2" presStyleCnt="6">
        <dgm:presLayoutVars>
          <dgm:bulletEnabled val="1"/>
        </dgm:presLayoutVars>
      </dgm:prSet>
      <dgm:spPr/>
    </dgm:pt>
    <dgm:pt modelId="{A0375364-ECEF-4473-BA97-D85BB73A7C20}" type="pres">
      <dgm:prSet presAssocID="{F71E0E14-7DD2-4641-9A51-D5722AEA9088}" presName="spaceBetweenRectangles" presStyleCnt="0"/>
      <dgm:spPr/>
    </dgm:pt>
    <dgm:pt modelId="{B2415F49-E97D-41CE-BCD1-0D98E0A4E578}" type="pres">
      <dgm:prSet presAssocID="{BECB9273-4708-4308-B9BC-42D725146858}" presName="parentLin" presStyleCnt="0"/>
      <dgm:spPr/>
    </dgm:pt>
    <dgm:pt modelId="{80DCF2E1-473E-49F0-9E78-25AE30A84619}" type="pres">
      <dgm:prSet presAssocID="{BECB9273-4708-4308-B9BC-42D725146858}" presName="parentLeftMargin" presStyleLbl="node1" presStyleIdx="2" presStyleCnt="6"/>
      <dgm:spPr/>
    </dgm:pt>
    <dgm:pt modelId="{0D742DEC-A273-4D40-81C9-12293FCC00F0}" type="pres">
      <dgm:prSet presAssocID="{BECB9273-4708-4308-B9BC-42D725146858}" presName="parentText" presStyleLbl="node1" presStyleIdx="3" presStyleCnt="6">
        <dgm:presLayoutVars>
          <dgm:chMax val="0"/>
          <dgm:bulletEnabled val="1"/>
        </dgm:presLayoutVars>
      </dgm:prSet>
      <dgm:spPr/>
    </dgm:pt>
    <dgm:pt modelId="{2F28E4A7-A706-4D16-8A1F-3C6276C3A618}" type="pres">
      <dgm:prSet presAssocID="{BECB9273-4708-4308-B9BC-42D725146858}" presName="negativeSpace" presStyleCnt="0"/>
      <dgm:spPr/>
    </dgm:pt>
    <dgm:pt modelId="{C1B7A56F-EE91-4761-822F-A8669F1C2C03}" type="pres">
      <dgm:prSet presAssocID="{BECB9273-4708-4308-B9BC-42D725146858}" presName="childText" presStyleLbl="conFgAcc1" presStyleIdx="3" presStyleCnt="6">
        <dgm:presLayoutVars>
          <dgm:bulletEnabled val="1"/>
        </dgm:presLayoutVars>
      </dgm:prSet>
      <dgm:spPr/>
    </dgm:pt>
    <dgm:pt modelId="{61802F1A-A761-45CA-B754-BC879FF092FA}" type="pres">
      <dgm:prSet presAssocID="{AA89A04B-97FF-48B0-B739-ED8E5AA0CD09}" presName="spaceBetweenRectangles" presStyleCnt="0"/>
      <dgm:spPr/>
    </dgm:pt>
    <dgm:pt modelId="{F550A627-F58C-480D-B5D7-DCF37D0F05B8}" type="pres">
      <dgm:prSet presAssocID="{112B5AC2-22F7-4EDA-8BEF-1B4204CB3A66}" presName="parentLin" presStyleCnt="0"/>
      <dgm:spPr/>
    </dgm:pt>
    <dgm:pt modelId="{9CFA96DC-5B24-4DE2-AD16-59F283526050}" type="pres">
      <dgm:prSet presAssocID="{112B5AC2-22F7-4EDA-8BEF-1B4204CB3A66}" presName="parentLeftMargin" presStyleLbl="node1" presStyleIdx="3" presStyleCnt="6"/>
      <dgm:spPr/>
    </dgm:pt>
    <dgm:pt modelId="{DB8944A0-DA5A-48A9-B9D9-E7C337CBBED7}" type="pres">
      <dgm:prSet presAssocID="{112B5AC2-22F7-4EDA-8BEF-1B4204CB3A66}" presName="parentText" presStyleLbl="node1" presStyleIdx="4" presStyleCnt="6">
        <dgm:presLayoutVars>
          <dgm:chMax val="0"/>
          <dgm:bulletEnabled val="1"/>
        </dgm:presLayoutVars>
      </dgm:prSet>
      <dgm:spPr/>
    </dgm:pt>
    <dgm:pt modelId="{0F440C16-0C14-4CC1-9227-D35E7EA73718}" type="pres">
      <dgm:prSet presAssocID="{112B5AC2-22F7-4EDA-8BEF-1B4204CB3A66}" presName="negativeSpace" presStyleCnt="0"/>
      <dgm:spPr/>
    </dgm:pt>
    <dgm:pt modelId="{4A66BF74-D38C-4F26-8D6C-7D0B64B4EFD1}" type="pres">
      <dgm:prSet presAssocID="{112B5AC2-22F7-4EDA-8BEF-1B4204CB3A66}" presName="childText" presStyleLbl="conFgAcc1" presStyleIdx="4" presStyleCnt="6">
        <dgm:presLayoutVars>
          <dgm:bulletEnabled val="1"/>
        </dgm:presLayoutVars>
      </dgm:prSet>
      <dgm:spPr/>
    </dgm:pt>
    <dgm:pt modelId="{8ED468BC-61EB-4BDD-BB5A-FD2414486C00}" type="pres">
      <dgm:prSet presAssocID="{9D1442D3-05CA-45D2-B9E7-87FB1F800CB1}" presName="spaceBetweenRectangles" presStyleCnt="0"/>
      <dgm:spPr/>
    </dgm:pt>
    <dgm:pt modelId="{8025D772-9D2B-4E6E-AB74-DACAD864B469}" type="pres">
      <dgm:prSet presAssocID="{BB21D0C1-7E3C-4A90-8600-B0185B1157ED}" presName="parentLin" presStyleCnt="0"/>
      <dgm:spPr/>
    </dgm:pt>
    <dgm:pt modelId="{44BAE658-EC01-4432-91D1-72F8926B23F7}" type="pres">
      <dgm:prSet presAssocID="{BB21D0C1-7E3C-4A90-8600-B0185B1157ED}" presName="parentLeftMargin" presStyleLbl="node1" presStyleIdx="4" presStyleCnt="6"/>
      <dgm:spPr/>
    </dgm:pt>
    <dgm:pt modelId="{3A6781A6-D430-4946-B773-61672EC95AC3}" type="pres">
      <dgm:prSet presAssocID="{BB21D0C1-7E3C-4A90-8600-B0185B1157ED}" presName="parentText" presStyleLbl="node1" presStyleIdx="5" presStyleCnt="6">
        <dgm:presLayoutVars>
          <dgm:chMax val="0"/>
          <dgm:bulletEnabled val="1"/>
        </dgm:presLayoutVars>
      </dgm:prSet>
      <dgm:spPr/>
    </dgm:pt>
    <dgm:pt modelId="{EB5D8AF8-DD6A-4C70-AD97-77028C2A296C}" type="pres">
      <dgm:prSet presAssocID="{BB21D0C1-7E3C-4A90-8600-B0185B1157ED}" presName="negativeSpace" presStyleCnt="0"/>
      <dgm:spPr/>
    </dgm:pt>
    <dgm:pt modelId="{A6DCE259-C159-4348-AD95-68B4ED232C61}" type="pres">
      <dgm:prSet presAssocID="{BB21D0C1-7E3C-4A90-8600-B0185B1157ED}" presName="childText" presStyleLbl="conFgAcc1" presStyleIdx="5" presStyleCnt="6">
        <dgm:presLayoutVars>
          <dgm:bulletEnabled val="1"/>
        </dgm:presLayoutVars>
      </dgm:prSet>
      <dgm:spPr/>
    </dgm:pt>
  </dgm:ptLst>
  <dgm:cxnLst>
    <dgm:cxn modelId="{B4FB8B02-C318-463E-9E42-E24315B4504D}" srcId="{A2BE3EB6-26B9-40CE-9757-D552D25C807B}" destId="{BECB9273-4708-4308-B9BC-42D725146858}" srcOrd="3" destOrd="0" parTransId="{B4F23D8F-6DE7-407B-947C-4072CD178E8E}" sibTransId="{AA89A04B-97FF-48B0-B739-ED8E5AA0CD09}"/>
    <dgm:cxn modelId="{F2ADDD02-7F92-4EF6-8370-8B0A4673A057}" type="presOf" srcId="{4F3FCF35-54C2-49D9-8FCC-C61A15076F50}" destId="{4FF57271-0FEC-466C-8790-40785E718073}" srcOrd="0" destOrd="0" presId="urn:microsoft.com/office/officeart/2005/8/layout/list1"/>
    <dgm:cxn modelId="{33255405-66AD-45F8-B663-47124054643A}" type="presOf" srcId="{212094C4-7BBC-4EA1-9F8F-5BEAA33AB661}" destId="{C1B7A56F-EE91-4761-822F-A8669F1C2C03}" srcOrd="0" destOrd="0" presId="urn:microsoft.com/office/officeart/2005/8/layout/list1"/>
    <dgm:cxn modelId="{C1AC7014-1180-4E5C-BC85-A86F09FF6A6E}" type="presOf" srcId="{2A4FC325-04A5-4D7B-BD38-7CFDF266A6B7}" destId="{A667F55E-1ADE-46AE-B686-9DC5105D501A}" srcOrd="0" destOrd="0" presId="urn:microsoft.com/office/officeart/2005/8/layout/list1"/>
    <dgm:cxn modelId="{5341DF14-B28E-4CB0-A91F-65B17A9EADC1}" type="presOf" srcId="{BECB9273-4708-4308-B9BC-42D725146858}" destId="{0D742DEC-A273-4D40-81C9-12293FCC00F0}" srcOrd="1" destOrd="0" presId="urn:microsoft.com/office/officeart/2005/8/layout/list1"/>
    <dgm:cxn modelId="{B9324818-412C-4B33-BF93-E963D8F8F33D}" type="presOf" srcId="{027B2D7C-0F4E-48B6-A542-28D89F379047}" destId="{1FC95B4D-2DA3-449F-87D0-E520785CDC53}" srcOrd="1" destOrd="0" presId="urn:microsoft.com/office/officeart/2005/8/layout/list1"/>
    <dgm:cxn modelId="{4B8AA622-7883-4A17-9269-F6862CD24F6E}" type="presOf" srcId="{78CBDE18-BDEA-4E40-9F1E-3CAA91687221}" destId="{5E3DF3B2-1F8F-49EE-8E4D-03DCDA8C8807}" srcOrd="1" destOrd="0" presId="urn:microsoft.com/office/officeart/2005/8/layout/list1"/>
    <dgm:cxn modelId="{97516423-1C9F-4BAF-A560-40F73A74FDE9}" srcId="{A2BE3EB6-26B9-40CE-9757-D552D25C807B}" destId="{BB21D0C1-7E3C-4A90-8600-B0185B1157ED}" srcOrd="5" destOrd="0" parTransId="{3F261ED4-3AEB-4ADD-BE6C-9204259945A7}" sibTransId="{23FB0B1F-587A-4E0A-B251-B4F5F040D42B}"/>
    <dgm:cxn modelId="{CC14532A-4C4F-4726-9C46-9A0144C50482}" srcId="{A2BE3EB6-26B9-40CE-9757-D552D25C807B}" destId="{112B5AC2-22F7-4EDA-8BEF-1B4204CB3A66}" srcOrd="4" destOrd="0" parTransId="{AF7558B7-AE1B-4C49-8242-ABB58156871D}" sibTransId="{9D1442D3-05CA-45D2-B9E7-87FB1F800CB1}"/>
    <dgm:cxn modelId="{4FD4052E-3339-440D-B56C-7C592F05C9CF}" srcId="{F0AEF4A7-C486-44A7-9750-37EDF3A21DA3}" destId="{4F3FCF35-54C2-49D9-8FCC-C61A15076F50}" srcOrd="0" destOrd="0" parTransId="{F1490106-B194-46EB-B8C4-F196B74BBE57}" sibTransId="{F440C4ED-AFA7-4D12-B5E3-2D88EF3A783B}"/>
    <dgm:cxn modelId="{81767831-D2F3-46BC-B06E-EC725CC55305}" type="presOf" srcId="{112B5AC2-22F7-4EDA-8BEF-1B4204CB3A66}" destId="{DB8944A0-DA5A-48A9-B9D9-E7C337CBBED7}" srcOrd="1" destOrd="0" presId="urn:microsoft.com/office/officeart/2005/8/layout/list1"/>
    <dgm:cxn modelId="{6026644B-8371-4B24-A14F-599B9261BB43}" srcId="{027B2D7C-0F4E-48B6-A542-28D89F379047}" destId="{AAA744F6-E92D-4FBF-BBA3-71A845BEA8EF}" srcOrd="0" destOrd="0" parTransId="{3E7105B0-DB0F-4C31-81FD-A3D2F02D840D}" sibTransId="{AB40C19C-A110-4E48-B840-5ECFCC03412A}"/>
    <dgm:cxn modelId="{6255BD74-EA19-4195-AAD5-678FDAFD5905}" type="presOf" srcId="{BECB9273-4708-4308-B9BC-42D725146858}" destId="{80DCF2E1-473E-49F0-9E78-25AE30A84619}" srcOrd="0" destOrd="0" presId="urn:microsoft.com/office/officeart/2005/8/layout/list1"/>
    <dgm:cxn modelId="{2C9F2656-5A49-407A-B75D-3314490DE757}" srcId="{78CBDE18-BDEA-4E40-9F1E-3CAA91687221}" destId="{4FF9BF1E-2A1A-42A9-BB3B-3F7C4E3434E6}" srcOrd="1" destOrd="0" parTransId="{5EFA9F3F-557D-4EB8-B847-8AD1EE19F604}" sibTransId="{9564B76D-751F-45EE-B6A0-FCD7CC9C0E41}"/>
    <dgm:cxn modelId="{F9C81459-FD6C-42DA-A08A-CBC59A828067}" type="presOf" srcId="{C34A58E4-0B10-49AA-BB3B-D29D00BBED24}" destId="{4FF57271-0FEC-466C-8790-40785E718073}" srcOrd="0" destOrd="1" presId="urn:microsoft.com/office/officeart/2005/8/layout/list1"/>
    <dgm:cxn modelId="{C234B383-C2B7-4A4D-9662-59FC81C30EB9}" type="presOf" srcId="{4FF9BF1E-2A1A-42A9-BB3B-3F7C4E3434E6}" destId="{A667F55E-1ADE-46AE-B686-9DC5105D501A}" srcOrd="0" destOrd="1" presId="urn:microsoft.com/office/officeart/2005/8/layout/list1"/>
    <dgm:cxn modelId="{E938138F-FD69-4994-AF0C-62643DE29724}" type="presOf" srcId="{027B2D7C-0F4E-48B6-A542-28D89F379047}" destId="{76232272-9C58-47E0-8067-347DDE5EB507}" srcOrd="0" destOrd="0" presId="urn:microsoft.com/office/officeart/2005/8/layout/list1"/>
    <dgm:cxn modelId="{D79D208F-4A9C-40DE-B393-6EFD501CC123}" type="presOf" srcId="{BB21D0C1-7E3C-4A90-8600-B0185B1157ED}" destId="{44BAE658-EC01-4432-91D1-72F8926B23F7}" srcOrd="0" destOrd="0" presId="urn:microsoft.com/office/officeart/2005/8/layout/list1"/>
    <dgm:cxn modelId="{0025E593-5827-41C6-BDF0-4864396B798A}" srcId="{78CBDE18-BDEA-4E40-9F1E-3CAA91687221}" destId="{2A4FC325-04A5-4D7B-BD38-7CFDF266A6B7}" srcOrd="0" destOrd="0" parTransId="{7B8680F9-9002-4AA4-92E7-15012AF8F0DB}" sibTransId="{7DE0E14B-926A-4018-A1E2-28EEA22BE032}"/>
    <dgm:cxn modelId="{1828899E-C4F4-4BBD-B012-DDD75343BE13}" type="presOf" srcId="{78CBDE18-BDEA-4E40-9F1E-3CAA91687221}" destId="{35B21366-2060-4529-9AA9-C7A83DC1FCC8}" srcOrd="0" destOrd="0" presId="urn:microsoft.com/office/officeart/2005/8/layout/list1"/>
    <dgm:cxn modelId="{A66E45A5-7034-4674-8CF9-8258EA46D538}" type="presOf" srcId="{BB21D0C1-7E3C-4A90-8600-B0185B1157ED}" destId="{3A6781A6-D430-4946-B773-61672EC95AC3}" srcOrd="1" destOrd="0" presId="urn:microsoft.com/office/officeart/2005/8/layout/list1"/>
    <dgm:cxn modelId="{0C3F75A5-0D07-4361-A9EA-43ADA9A0572F}" type="presOf" srcId="{F0AEF4A7-C486-44A7-9750-37EDF3A21DA3}" destId="{2BCE25B7-8E88-4545-98FF-200F8D3B1D24}" srcOrd="0" destOrd="0" presId="urn:microsoft.com/office/officeart/2005/8/layout/list1"/>
    <dgm:cxn modelId="{03982AA6-778B-4475-B0D4-D376599C4F7F}" srcId="{F0AEF4A7-C486-44A7-9750-37EDF3A21DA3}" destId="{C34A58E4-0B10-49AA-BB3B-D29D00BBED24}" srcOrd="1" destOrd="0" parTransId="{EDB19F66-8B5F-41F7-961A-B7D8FDC88093}" sibTransId="{A5FCA80B-AEF6-402C-A105-23DDB19815E7}"/>
    <dgm:cxn modelId="{E34ACAAA-54B5-4676-B761-958953B04B36}" type="presOf" srcId="{EA736F47-47C2-4C25-9DBE-FF05667C49E9}" destId="{C1B7A56F-EE91-4761-822F-A8669F1C2C03}" srcOrd="0" destOrd="1" presId="urn:microsoft.com/office/officeart/2005/8/layout/list1"/>
    <dgm:cxn modelId="{B59210B1-D71C-4868-A1CC-DA131AFCE85C}" srcId="{A2BE3EB6-26B9-40CE-9757-D552D25C807B}" destId="{78CBDE18-BDEA-4E40-9F1E-3CAA91687221}" srcOrd="2" destOrd="0" parTransId="{3002935B-B942-41C9-9577-C8BA78A462C9}" sibTransId="{F71E0E14-7DD2-4641-9A51-D5722AEA9088}"/>
    <dgm:cxn modelId="{73FE1DB5-E527-4934-983F-221682EF6146}" srcId="{112B5AC2-22F7-4EDA-8BEF-1B4204CB3A66}" destId="{A1794D41-4931-40A0-A031-877F1EC3BC5F}" srcOrd="0" destOrd="0" parTransId="{EA3B8C17-4CD4-45C3-9E5E-D09FC8043089}" sibTransId="{273A1F3D-1105-45CA-A981-AFB0559D1747}"/>
    <dgm:cxn modelId="{0A1F1BC6-70F1-4BBE-B88A-78B0D1260630}" type="presOf" srcId="{A1794D41-4931-40A0-A031-877F1EC3BC5F}" destId="{4A66BF74-D38C-4F26-8D6C-7D0B64B4EFD1}" srcOrd="0" destOrd="0" presId="urn:microsoft.com/office/officeart/2005/8/layout/list1"/>
    <dgm:cxn modelId="{96F343C7-1256-491B-A8B3-F7AA3EAAADBE}" type="presOf" srcId="{261432BF-27DF-45EC-9323-DB2452935D40}" destId="{A6DCE259-C159-4348-AD95-68B4ED232C61}" srcOrd="0" destOrd="0" presId="urn:microsoft.com/office/officeart/2005/8/layout/list1"/>
    <dgm:cxn modelId="{4F2171CC-EB32-40AE-8273-D34BCB8B352F}" type="presOf" srcId="{AAA744F6-E92D-4FBF-BBA3-71A845BEA8EF}" destId="{B1E3F475-FE60-4650-BA00-579AEE79F753}" srcOrd="0" destOrd="0" presId="urn:microsoft.com/office/officeart/2005/8/layout/list1"/>
    <dgm:cxn modelId="{263968DD-9D4B-469C-B123-A14A65118F9B}" srcId="{BB21D0C1-7E3C-4A90-8600-B0185B1157ED}" destId="{261432BF-27DF-45EC-9323-DB2452935D40}" srcOrd="0" destOrd="0" parTransId="{6DBF4B4B-26CB-4936-BDD9-C115788CDC3C}" sibTransId="{25AED2A0-3111-4E66-8830-5815BA1F716D}"/>
    <dgm:cxn modelId="{604BE2DD-AC21-4E99-9CF7-850CABF5DA91}" type="presOf" srcId="{A2BE3EB6-26B9-40CE-9757-D552D25C807B}" destId="{0D0FDF77-89FB-4939-B572-B5501109CCBE}" srcOrd="0" destOrd="0" presId="urn:microsoft.com/office/officeart/2005/8/layout/list1"/>
    <dgm:cxn modelId="{DA874EE2-CEC2-4633-ABC0-B70DDF2B3297}" srcId="{BECB9273-4708-4308-B9BC-42D725146858}" destId="{EA736F47-47C2-4C25-9DBE-FF05667C49E9}" srcOrd="1" destOrd="0" parTransId="{3B9650AB-1EA1-4FE3-8E6C-C1C734EA426D}" sibTransId="{25EC4B04-00D2-44FF-B861-FC0E4FFC24D6}"/>
    <dgm:cxn modelId="{5FA0DEE6-1110-4B6C-B565-3E005A18A563}" srcId="{BECB9273-4708-4308-B9BC-42D725146858}" destId="{212094C4-7BBC-4EA1-9F8F-5BEAA33AB661}" srcOrd="0" destOrd="0" parTransId="{EEA3224E-D13F-4757-B379-01A7F6138094}" sibTransId="{7347F82E-0B49-415C-9B49-662F3BD3C9E6}"/>
    <dgm:cxn modelId="{DA5C11E7-655A-4C8B-A8F6-2A0946F05CE3}" type="presOf" srcId="{112B5AC2-22F7-4EDA-8BEF-1B4204CB3A66}" destId="{9CFA96DC-5B24-4DE2-AD16-59F283526050}" srcOrd="0" destOrd="0" presId="urn:microsoft.com/office/officeart/2005/8/layout/list1"/>
    <dgm:cxn modelId="{1F0D15EA-BC2D-4C49-AA9C-A4E20B76CB69}" type="presOf" srcId="{F0AEF4A7-C486-44A7-9750-37EDF3A21DA3}" destId="{43849076-FBEE-43DB-842A-7B0EE150D519}" srcOrd="1" destOrd="0" presId="urn:microsoft.com/office/officeart/2005/8/layout/list1"/>
    <dgm:cxn modelId="{C9CA2CF1-5866-4E60-9BE6-873F07561A32}" srcId="{A2BE3EB6-26B9-40CE-9757-D552D25C807B}" destId="{F0AEF4A7-C486-44A7-9750-37EDF3A21DA3}" srcOrd="1" destOrd="0" parTransId="{E01D5D33-7C2F-4E60-8B84-0E5A8B5063C3}" sibTransId="{9DB8AA4A-7D8D-4BCA-B10F-FA8F12D481E4}"/>
    <dgm:cxn modelId="{E80310F7-16F3-450B-B575-A369019984BA}" srcId="{A2BE3EB6-26B9-40CE-9757-D552D25C807B}" destId="{027B2D7C-0F4E-48B6-A542-28D89F379047}" srcOrd="0" destOrd="0" parTransId="{DA8ACC2D-9DF1-4E90-90C9-2237BE38FA06}" sibTransId="{A3370BEB-AF1D-42DE-B0D3-C45EED7BFCD6}"/>
    <dgm:cxn modelId="{2C875AFD-D1AE-43A3-A23B-179D89D675D7}" type="presParOf" srcId="{0D0FDF77-89FB-4939-B572-B5501109CCBE}" destId="{09668B29-5032-4909-936B-5E2216D53A30}" srcOrd="0" destOrd="0" presId="urn:microsoft.com/office/officeart/2005/8/layout/list1"/>
    <dgm:cxn modelId="{908086B0-3D7E-403A-BAED-FFB723DD93B5}" type="presParOf" srcId="{09668B29-5032-4909-936B-5E2216D53A30}" destId="{76232272-9C58-47E0-8067-347DDE5EB507}" srcOrd="0" destOrd="0" presId="urn:microsoft.com/office/officeart/2005/8/layout/list1"/>
    <dgm:cxn modelId="{D999A96C-268F-49F8-AF88-AE37DEFC49B8}" type="presParOf" srcId="{09668B29-5032-4909-936B-5E2216D53A30}" destId="{1FC95B4D-2DA3-449F-87D0-E520785CDC53}" srcOrd="1" destOrd="0" presId="urn:microsoft.com/office/officeart/2005/8/layout/list1"/>
    <dgm:cxn modelId="{76157780-1770-42EB-AD12-BD63BC826F66}" type="presParOf" srcId="{0D0FDF77-89FB-4939-B572-B5501109CCBE}" destId="{EC376B73-FF3C-46A6-B09E-E3D64B3DB484}" srcOrd="1" destOrd="0" presId="urn:microsoft.com/office/officeart/2005/8/layout/list1"/>
    <dgm:cxn modelId="{B3C03C94-E409-4A0B-B21B-BBA347DEB429}" type="presParOf" srcId="{0D0FDF77-89FB-4939-B572-B5501109CCBE}" destId="{B1E3F475-FE60-4650-BA00-579AEE79F753}" srcOrd="2" destOrd="0" presId="urn:microsoft.com/office/officeart/2005/8/layout/list1"/>
    <dgm:cxn modelId="{16673511-5363-459C-9AAC-12E419D752EE}" type="presParOf" srcId="{0D0FDF77-89FB-4939-B572-B5501109CCBE}" destId="{7F1BD5FA-B695-4170-8818-980902AA6316}" srcOrd="3" destOrd="0" presId="urn:microsoft.com/office/officeart/2005/8/layout/list1"/>
    <dgm:cxn modelId="{B4DE60A6-A034-4F61-A23E-9FDD32BFB516}" type="presParOf" srcId="{0D0FDF77-89FB-4939-B572-B5501109CCBE}" destId="{F2CC996B-449F-4FA4-B726-2DB01257BF93}" srcOrd="4" destOrd="0" presId="urn:microsoft.com/office/officeart/2005/8/layout/list1"/>
    <dgm:cxn modelId="{F85DD895-AD42-4FDE-B706-BDE622F593E8}" type="presParOf" srcId="{F2CC996B-449F-4FA4-B726-2DB01257BF93}" destId="{2BCE25B7-8E88-4545-98FF-200F8D3B1D24}" srcOrd="0" destOrd="0" presId="urn:microsoft.com/office/officeart/2005/8/layout/list1"/>
    <dgm:cxn modelId="{AB086923-0336-435D-A8F2-790088AE3CFC}" type="presParOf" srcId="{F2CC996B-449F-4FA4-B726-2DB01257BF93}" destId="{43849076-FBEE-43DB-842A-7B0EE150D519}" srcOrd="1" destOrd="0" presId="urn:microsoft.com/office/officeart/2005/8/layout/list1"/>
    <dgm:cxn modelId="{198A898F-310C-45D0-94FD-6B5ADF380858}" type="presParOf" srcId="{0D0FDF77-89FB-4939-B572-B5501109CCBE}" destId="{E1295F28-E533-487B-A474-9D32F3A38E97}" srcOrd="5" destOrd="0" presId="urn:microsoft.com/office/officeart/2005/8/layout/list1"/>
    <dgm:cxn modelId="{BD89D34A-2875-4422-A2A2-67A1C8746A66}" type="presParOf" srcId="{0D0FDF77-89FB-4939-B572-B5501109CCBE}" destId="{4FF57271-0FEC-466C-8790-40785E718073}" srcOrd="6" destOrd="0" presId="urn:microsoft.com/office/officeart/2005/8/layout/list1"/>
    <dgm:cxn modelId="{33B309CE-7379-44AE-B8DD-36B72706D063}" type="presParOf" srcId="{0D0FDF77-89FB-4939-B572-B5501109CCBE}" destId="{96235D46-4895-4C62-A8C4-A36C767F3252}" srcOrd="7" destOrd="0" presId="urn:microsoft.com/office/officeart/2005/8/layout/list1"/>
    <dgm:cxn modelId="{EF0829BF-9477-4A6F-B85C-C18F5A35E3B0}" type="presParOf" srcId="{0D0FDF77-89FB-4939-B572-B5501109CCBE}" destId="{DE2E974B-14B0-4190-8D8A-B0518A33041F}" srcOrd="8" destOrd="0" presId="urn:microsoft.com/office/officeart/2005/8/layout/list1"/>
    <dgm:cxn modelId="{0D4482A0-8A38-4835-AFB0-87A8185BAA2E}" type="presParOf" srcId="{DE2E974B-14B0-4190-8D8A-B0518A33041F}" destId="{35B21366-2060-4529-9AA9-C7A83DC1FCC8}" srcOrd="0" destOrd="0" presId="urn:microsoft.com/office/officeart/2005/8/layout/list1"/>
    <dgm:cxn modelId="{901EFB0E-982C-42B8-A1F3-7734CE35DDE3}" type="presParOf" srcId="{DE2E974B-14B0-4190-8D8A-B0518A33041F}" destId="{5E3DF3B2-1F8F-49EE-8E4D-03DCDA8C8807}" srcOrd="1" destOrd="0" presId="urn:microsoft.com/office/officeart/2005/8/layout/list1"/>
    <dgm:cxn modelId="{664F2B98-C68B-42AF-8657-F5C019DDAC31}" type="presParOf" srcId="{0D0FDF77-89FB-4939-B572-B5501109CCBE}" destId="{87007558-B92D-4C04-A830-5F4319D35F2A}" srcOrd="9" destOrd="0" presId="urn:microsoft.com/office/officeart/2005/8/layout/list1"/>
    <dgm:cxn modelId="{0B6D8487-B486-4554-BE78-994964338777}" type="presParOf" srcId="{0D0FDF77-89FB-4939-B572-B5501109CCBE}" destId="{A667F55E-1ADE-46AE-B686-9DC5105D501A}" srcOrd="10" destOrd="0" presId="urn:microsoft.com/office/officeart/2005/8/layout/list1"/>
    <dgm:cxn modelId="{32BF5FB9-7EE5-40D3-AAA9-FBF856AAEFFF}" type="presParOf" srcId="{0D0FDF77-89FB-4939-B572-B5501109CCBE}" destId="{A0375364-ECEF-4473-BA97-D85BB73A7C20}" srcOrd="11" destOrd="0" presId="urn:microsoft.com/office/officeart/2005/8/layout/list1"/>
    <dgm:cxn modelId="{820E1368-1221-49D6-8859-C432BCD89F70}" type="presParOf" srcId="{0D0FDF77-89FB-4939-B572-B5501109CCBE}" destId="{B2415F49-E97D-41CE-BCD1-0D98E0A4E578}" srcOrd="12" destOrd="0" presId="urn:microsoft.com/office/officeart/2005/8/layout/list1"/>
    <dgm:cxn modelId="{96DF87CB-E7D6-46F4-9D0B-BE4466F71254}" type="presParOf" srcId="{B2415F49-E97D-41CE-BCD1-0D98E0A4E578}" destId="{80DCF2E1-473E-49F0-9E78-25AE30A84619}" srcOrd="0" destOrd="0" presId="urn:microsoft.com/office/officeart/2005/8/layout/list1"/>
    <dgm:cxn modelId="{DE6FDCBA-E638-40F9-BB56-AEA40B35F27C}" type="presParOf" srcId="{B2415F49-E97D-41CE-BCD1-0D98E0A4E578}" destId="{0D742DEC-A273-4D40-81C9-12293FCC00F0}" srcOrd="1" destOrd="0" presId="urn:microsoft.com/office/officeart/2005/8/layout/list1"/>
    <dgm:cxn modelId="{2961793F-980A-4B3B-B53D-D27D3B4E3D4F}" type="presParOf" srcId="{0D0FDF77-89FB-4939-B572-B5501109CCBE}" destId="{2F28E4A7-A706-4D16-8A1F-3C6276C3A618}" srcOrd="13" destOrd="0" presId="urn:microsoft.com/office/officeart/2005/8/layout/list1"/>
    <dgm:cxn modelId="{79134313-A88E-4CFB-8D60-40B2A966D0AB}" type="presParOf" srcId="{0D0FDF77-89FB-4939-B572-B5501109CCBE}" destId="{C1B7A56F-EE91-4761-822F-A8669F1C2C03}" srcOrd="14" destOrd="0" presId="urn:microsoft.com/office/officeart/2005/8/layout/list1"/>
    <dgm:cxn modelId="{1A7B14FF-F485-46ED-ACF3-E84530161BFE}" type="presParOf" srcId="{0D0FDF77-89FB-4939-B572-B5501109CCBE}" destId="{61802F1A-A761-45CA-B754-BC879FF092FA}" srcOrd="15" destOrd="0" presId="urn:microsoft.com/office/officeart/2005/8/layout/list1"/>
    <dgm:cxn modelId="{915688E8-25B9-4F65-B220-266F98415F12}" type="presParOf" srcId="{0D0FDF77-89FB-4939-B572-B5501109CCBE}" destId="{F550A627-F58C-480D-B5D7-DCF37D0F05B8}" srcOrd="16" destOrd="0" presId="urn:microsoft.com/office/officeart/2005/8/layout/list1"/>
    <dgm:cxn modelId="{B47541A3-1F67-4EAB-865F-7A81AF8CD347}" type="presParOf" srcId="{F550A627-F58C-480D-B5D7-DCF37D0F05B8}" destId="{9CFA96DC-5B24-4DE2-AD16-59F283526050}" srcOrd="0" destOrd="0" presId="urn:microsoft.com/office/officeart/2005/8/layout/list1"/>
    <dgm:cxn modelId="{B88044E6-F0A4-4BB2-BDA9-513B9893FE41}" type="presParOf" srcId="{F550A627-F58C-480D-B5D7-DCF37D0F05B8}" destId="{DB8944A0-DA5A-48A9-B9D9-E7C337CBBED7}" srcOrd="1" destOrd="0" presId="urn:microsoft.com/office/officeart/2005/8/layout/list1"/>
    <dgm:cxn modelId="{BBF9D036-FFF5-495A-AFEC-4AA85D1B2DD6}" type="presParOf" srcId="{0D0FDF77-89FB-4939-B572-B5501109CCBE}" destId="{0F440C16-0C14-4CC1-9227-D35E7EA73718}" srcOrd="17" destOrd="0" presId="urn:microsoft.com/office/officeart/2005/8/layout/list1"/>
    <dgm:cxn modelId="{86BB5351-692C-4461-903B-321082083374}" type="presParOf" srcId="{0D0FDF77-89FB-4939-B572-B5501109CCBE}" destId="{4A66BF74-D38C-4F26-8D6C-7D0B64B4EFD1}" srcOrd="18" destOrd="0" presId="urn:microsoft.com/office/officeart/2005/8/layout/list1"/>
    <dgm:cxn modelId="{B0CE9CC2-F5BB-4870-9EB1-4041EC75B404}" type="presParOf" srcId="{0D0FDF77-89FB-4939-B572-B5501109CCBE}" destId="{8ED468BC-61EB-4BDD-BB5A-FD2414486C00}" srcOrd="19" destOrd="0" presId="urn:microsoft.com/office/officeart/2005/8/layout/list1"/>
    <dgm:cxn modelId="{128997EE-09AC-4D01-9E51-74DC4C975819}" type="presParOf" srcId="{0D0FDF77-89FB-4939-B572-B5501109CCBE}" destId="{8025D772-9D2B-4E6E-AB74-DACAD864B469}" srcOrd="20" destOrd="0" presId="urn:microsoft.com/office/officeart/2005/8/layout/list1"/>
    <dgm:cxn modelId="{03366D30-F05B-4A69-9EA2-DBA37BA1F095}" type="presParOf" srcId="{8025D772-9D2B-4E6E-AB74-DACAD864B469}" destId="{44BAE658-EC01-4432-91D1-72F8926B23F7}" srcOrd="0" destOrd="0" presId="urn:microsoft.com/office/officeart/2005/8/layout/list1"/>
    <dgm:cxn modelId="{0D4E0702-432A-4651-8601-439690724AD8}" type="presParOf" srcId="{8025D772-9D2B-4E6E-AB74-DACAD864B469}" destId="{3A6781A6-D430-4946-B773-61672EC95AC3}" srcOrd="1" destOrd="0" presId="urn:microsoft.com/office/officeart/2005/8/layout/list1"/>
    <dgm:cxn modelId="{803F6D93-C7C8-43B1-BDB5-41507C3B178A}" type="presParOf" srcId="{0D0FDF77-89FB-4939-B572-B5501109CCBE}" destId="{EB5D8AF8-DD6A-4C70-AD97-77028C2A296C}" srcOrd="21" destOrd="0" presId="urn:microsoft.com/office/officeart/2005/8/layout/list1"/>
    <dgm:cxn modelId="{9B6097FA-16F3-4239-ABEB-0D9C71713A5E}" type="presParOf" srcId="{0D0FDF77-89FB-4939-B572-B5501109CCBE}" destId="{A6DCE259-C159-4348-AD95-68B4ED232C61}" srcOrd="2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907CE9-5788-4A88-A37A-9F86B8D87C21}" type="doc">
      <dgm:prSet loTypeId="urn:microsoft.com/office/officeart/2008/layout/VerticalCircleList" loCatId="list" qsTypeId="urn:microsoft.com/office/officeart/2005/8/quickstyle/simple1" qsCatId="simple" csTypeId="urn:microsoft.com/office/officeart/2005/8/colors/accent0_2" csCatId="mainScheme" phldr="1"/>
      <dgm:spPr/>
      <dgm:t>
        <a:bodyPr/>
        <a:lstStyle/>
        <a:p>
          <a:endParaRPr lang="en-US"/>
        </a:p>
      </dgm:t>
    </dgm:pt>
    <dgm:pt modelId="{95DED651-384D-4011-A446-A35417A30F21}">
      <dgm:prSet phldrT="[Text]"/>
      <dgm:spPr/>
      <dgm:t>
        <a:bodyPr/>
        <a:lstStyle/>
        <a:p>
          <a:r>
            <a:rPr lang="en-US" dirty="0"/>
            <a:t>Obesity Pandemic</a:t>
          </a:r>
        </a:p>
      </dgm:t>
    </dgm:pt>
    <dgm:pt modelId="{3272C21C-C73E-4803-9850-A1994D21F9F7}" type="parTrans" cxnId="{98CA7CBA-0E14-46BD-865A-57CD7B370DD9}">
      <dgm:prSet/>
      <dgm:spPr/>
      <dgm:t>
        <a:bodyPr/>
        <a:lstStyle/>
        <a:p>
          <a:endParaRPr lang="en-US"/>
        </a:p>
      </dgm:t>
    </dgm:pt>
    <dgm:pt modelId="{E08443E7-9966-4E35-8A41-0CF1F7D54178}" type="sibTrans" cxnId="{98CA7CBA-0E14-46BD-865A-57CD7B370DD9}">
      <dgm:prSet/>
      <dgm:spPr/>
      <dgm:t>
        <a:bodyPr/>
        <a:lstStyle/>
        <a:p>
          <a:endParaRPr lang="en-US"/>
        </a:p>
      </dgm:t>
    </dgm:pt>
    <dgm:pt modelId="{6F058291-B5D0-403C-AEB8-2F1C3276E2FD}">
      <dgm:prSet phldrT="[Text]"/>
      <dgm:spPr/>
      <dgm:t>
        <a:bodyPr/>
        <a:lstStyle/>
        <a:p>
          <a:r>
            <a:rPr lang="en-US" dirty="0">
              <a:effectLst/>
              <a:latin typeface="Calibri" panose="020F0502020204030204" pitchFamily="34" charset="0"/>
              <a:ea typeface="Times New Roman" panose="02020603050405020304" pitchFamily="18" charset="0"/>
            </a:rPr>
            <a:t>Nutrigenetics, Nutrigenomics, and Metabolomics</a:t>
          </a:r>
          <a:endParaRPr lang="en-US" dirty="0"/>
        </a:p>
      </dgm:t>
    </dgm:pt>
    <dgm:pt modelId="{C0799A6A-E539-4EAA-8905-8EEC98557E99}" type="parTrans" cxnId="{662D434E-E9F1-457C-9D77-697C280DBCD1}">
      <dgm:prSet/>
      <dgm:spPr/>
      <dgm:t>
        <a:bodyPr/>
        <a:lstStyle/>
        <a:p>
          <a:endParaRPr lang="en-US"/>
        </a:p>
      </dgm:t>
    </dgm:pt>
    <dgm:pt modelId="{6204F410-B7CB-461B-B0BF-04D220387078}" type="sibTrans" cxnId="{662D434E-E9F1-457C-9D77-697C280DBCD1}">
      <dgm:prSet/>
      <dgm:spPr/>
      <dgm:t>
        <a:bodyPr/>
        <a:lstStyle/>
        <a:p>
          <a:endParaRPr lang="en-US"/>
        </a:p>
      </dgm:t>
    </dgm:pt>
    <dgm:pt modelId="{553F4F41-794B-4148-A59B-68E72A3A948D}">
      <dgm:prSet phldrT="[Text]"/>
      <dgm:spPr/>
      <dgm:t>
        <a:bodyPr/>
        <a:lstStyle/>
        <a:p>
          <a:r>
            <a:rPr lang="en-US" dirty="0">
              <a:effectLst/>
              <a:latin typeface="Calibri" panose="020F0502020204030204" pitchFamily="34" charset="0"/>
              <a:ea typeface="Times New Roman" panose="02020603050405020304" pitchFamily="18" charset="0"/>
            </a:rPr>
            <a:t>Nutrition and the Brain</a:t>
          </a:r>
          <a:endParaRPr lang="en-US" dirty="0"/>
        </a:p>
      </dgm:t>
    </dgm:pt>
    <dgm:pt modelId="{842BC9A1-D67C-4012-9DA3-4F49D4A9F3AD}" type="parTrans" cxnId="{4CDD000D-02D7-4AF0-8B60-78E88631150C}">
      <dgm:prSet/>
      <dgm:spPr/>
      <dgm:t>
        <a:bodyPr/>
        <a:lstStyle/>
        <a:p>
          <a:endParaRPr lang="en-US"/>
        </a:p>
      </dgm:t>
    </dgm:pt>
    <dgm:pt modelId="{1641B6B9-8D31-4952-9AF1-7AA5CD90DB5A}" type="sibTrans" cxnId="{4CDD000D-02D7-4AF0-8B60-78E88631150C}">
      <dgm:prSet/>
      <dgm:spPr/>
      <dgm:t>
        <a:bodyPr/>
        <a:lstStyle/>
        <a:p>
          <a:endParaRPr lang="en-US"/>
        </a:p>
      </dgm:t>
    </dgm:pt>
    <dgm:pt modelId="{F39E77F7-C28C-4D60-A10A-62EAC88F3E15}">
      <dgm:prSet phldrT="[Text]"/>
      <dgm:spPr/>
      <dgm:t>
        <a:bodyPr/>
        <a:lstStyle/>
        <a:p>
          <a:r>
            <a:rPr lang="en-US" dirty="0">
              <a:effectLst/>
              <a:latin typeface="Calibri" panose="020F0502020204030204" pitchFamily="34" charset="0"/>
              <a:ea typeface="Times New Roman" panose="02020603050405020304" pitchFamily="18" charset="0"/>
            </a:rPr>
            <a:t>Nutrition Immunology</a:t>
          </a:r>
          <a:endParaRPr lang="en-US" dirty="0"/>
        </a:p>
      </dgm:t>
    </dgm:pt>
    <dgm:pt modelId="{EB69D65C-D722-4739-B753-83F4ED38FCB9}" type="parTrans" cxnId="{1FC6802F-9D31-4CEF-9DAC-4F975C37831C}">
      <dgm:prSet/>
      <dgm:spPr/>
      <dgm:t>
        <a:bodyPr/>
        <a:lstStyle/>
        <a:p>
          <a:endParaRPr lang="en-US"/>
        </a:p>
      </dgm:t>
    </dgm:pt>
    <dgm:pt modelId="{FBC685C3-42AA-4ED6-BE0B-FA5AA33C7C8E}" type="sibTrans" cxnId="{1FC6802F-9D31-4CEF-9DAC-4F975C37831C}">
      <dgm:prSet/>
      <dgm:spPr/>
      <dgm:t>
        <a:bodyPr/>
        <a:lstStyle/>
        <a:p>
          <a:endParaRPr lang="en-US"/>
        </a:p>
      </dgm:t>
    </dgm:pt>
    <dgm:pt modelId="{200C766F-F3A7-45C1-8AD4-03018120E761}">
      <dgm:prSet phldrT="[Text]"/>
      <dgm:spPr/>
      <dgm:t>
        <a:bodyPr/>
        <a:lstStyle/>
        <a:p>
          <a:r>
            <a:rPr lang="en-US" dirty="0"/>
            <a:t>Human Gut Microbiome</a:t>
          </a:r>
        </a:p>
      </dgm:t>
    </dgm:pt>
    <dgm:pt modelId="{FB887B2F-DC10-4A40-A811-87A9CB97748E}" type="parTrans" cxnId="{9F3C2304-01C8-4A30-A80E-D6464D998774}">
      <dgm:prSet/>
      <dgm:spPr/>
      <dgm:t>
        <a:bodyPr/>
        <a:lstStyle/>
        <a:p>
          <a:endParaRPr lang="en-US"/>
        </a:p>
      </dgm:t>
    </dgm:pt>
    <dgm:pt modelId="{10A573FC-3E6B-4173-A597-2735DAF221A3}" type="sibTrans" cxnId="{9F3C2304-01C8-4A30-A80E-D6464D998774}">
      <dgm:prSet/>
      <dgm:spPr/>
      <dgm:t>
        <a:bodyPr/>
        <a:lstStyle/>
        <a:p>
          <a:endParaRPr lang="en-US"/>
        </a:p>
      </dgm:t>
    </dgm:pt>
    <dgm:pt modelId="{925161F8-7FF5-4FB8-A3D4-09D902A1F432}" type="pres">
      <dgm:prSet presAssocID="{E6907CE9-5788-4A88-A37A-9F86B8D87C21}" presName="Name0" presStyleCnt="0">
        <dgm:presLayoutVars>
          <dgm:dir/>
        </dgm:presLayoutVars>
      </dgm:prSet>
      <dgm:spPr/>
    </dgm:pt>
    <dgm:pt modelId="{84F4B56B-5B53-4422-B884-7D0B8EB8FA27}" type="pres">
      <dgm:prSet presAssocID="{95DED651-384D-4011-A446-A35417A30F21}" presName="noChildren" presStyleCnt="0"/>
      <dgm:spPr/>
    </dgm:pt>
    <dgm:pt modelId="{DCC4DB95-6EF4-4FED-99A3-315969F237DB}" type="pres">
      <dgm:prSet presAssocID="{95DED651-384D-4011-A446-A35417A30F21}" presName="gap" presStyleCnt="0"/>
      <dgm:spPr/>
    </dgm:pt>
    <dgm:pt modelId="{60DA4F23-F4D7-4719-9818-4D98750C335E}" type="pres">
      <dgm:prSet presAssocID="{95DED651-384D-4011-A446-A35417A30F21}" presName="medCircle2" presStyleLbl="vennNode1" presStyleIdx="0" presStyleCnt="5"/>
      <dgm:spPr/>
    </dgm:pt>
    <dgm:pt modelId="{CE65C623-03ED-4B65-B08D-9283B00B77E1}" type="pres">
      <dgm:prSet presAssocID="{95DED651-384D-4011-A446-A35417A30F21}" presName="txLvlOnly1" presStyleLbl="revTx" presStyleIdx="0" presStyleCnt="5"/>
      <dgm:spPr/>
    </dgm:pt>
    <dgm:pt modelId="{B65605FC-3170-4A09-88D2-25B3CFFE67DB}" type="pres">
      <dgm:prSet presAssocID="{6F058291-B5D0-403C-AEB8-2F1C3276E2FD}" presName="noChildren" presStyleCnt="0"/>
      <dgm:spPr/>
    </dgm:pt>
    <dgm:pt modelId="{5DB81DBD-9C7C-4F40-A56D-6DEB9C24F7AD}" type="pres">
      <dgm:prSet presAssocID="{6F058291-B5D0-403C-AEB8-2F1C3276E2FD}" presName="gap" presStyleCnt="0"/>
      <dgm:spPr/>
    </dgm:pt>
    <dgm:pt modelId="{8251F106-405B-4F57-80E7-0FA360549996}" type="pres">
      <dgm:prSet presAssocID="{6F058291-B5D0-403C-AEB8-2F1C3276E2FD}" presName="medCircle2" presStyleLbl="vennNode1" presStyleIdx="1" presStyleCnt="5"/>
      <dgm:spPr/>
    </dgm:pt>
    <dgm:pt modelId="{213ACD33-86DF-41F4-B554-5FA813822BC4}" type="pres">
      <dgm:prSet presAssocID="{6F058291-B5D0-403C-AEB8-2F1C3276E2FD}" presName="txLvlOnly1" presStyleLbl="revTx" presStyleIdx="1" presStyleCnt="5"/>
      <dgm:spPr/>
    </dgm:pt>
    <dgm:pt modelId="{4B49CEFC-DB20-4BCA-B1E2-D658B12A254F}" type="pres">
      <dgm:prSet presAssocID="{553F4F41-794B-4148-A59B-68E72A3A948D}" presName="noChildren" presStyleCnt="0"/>
      <dgm:spPr/>
    </dgm:pt>
    <dgm:pt modelId="{45AD4532-04CE-4B9D-B0F6-2F6E2F705D48}" type="pres">
      <dgm:prSet presAssocID="{553F4F41-794B-4148-A59B-68E72A3A948D}" presName="gap" presStyleCnt="0"/>
      <dgm:spPr/>
    </dgm:pt>
    <dgm:pt modelId="{90A8F14F-F6D7-46BE-A2A8-3632089BE83E}" type="pres">
      <dgm:prSet presAssocID="{553F4F41-794B-4148-A59B-68E72A3A948D}" presName="medCircle2" presStyleLbl="vennNode1" presStyleIdx="2" presStyleCnt="5"/>
      <dgm:spPr/>
    </dgm:pt>
    <dgm:pt modelId="{D02CB328-90BA-4378-96A0-5F4F7502A482}" type="pres">
      <dgm:prSet presAssocID="{553F4F41-794B-4148-A59B-68E72A3A948D}" presName="txLvlOnly1" presStyleLbl="revTx" presStyleIdx="2" presStyleCnt="5"/>
      <dgm:spPr/>
    </dgm:pt>
    <dgm:pt modelId="{889DE5A0-CE90-4B1D-803A-C269A28F65C1}" type="pres">
      <dgm:prSet presAssocID="{F39E77F7-C28C-4D60-A10A-62EAC88F3E15}" presName="noChildren" presStyleCnt="0"/>
      <dgm:spPr/>
    </dgm:pt>
    <dgm:pt modelId="{05A20AC5-ACF0-42DE-95F6-DF1C97B836E4}" type="pres">
      <dgm:prSet presAssocID="{F39E77F7-C28C-4D60-A10A-62EAC88F3E15}" presName="gap" presStyleCnt="0"/>
      <dgm:spPr/>
    </dgm:pt>
    <dgm:pt modelId="{D53AFC77-F9C1-4AC5-9B7D-2076985F4F04}" type="pres">
      <dgm:prSet presAssocID="{F39E77F7-C28C-4D60-A10A-62EAC88F3E15}" presName="medCircle2" presStyleLbl="vennNode1" presStyleIdx="3" presStyleCnt="5"/>
      <dgm:spPr/>
    </dgm:pt>
    <dgm:pt modelId="{230283EE-842B-4157-91F2-7D89713F0EFB}" type="pres">
      <dgm:prSet presAssocID="{F39E77F7-C28C-4D60-A10A-62EAC88F3E15}" presName="txLvlOnly1" presStyleLbl="revTx" presStyleIdx="3" presStyleCnt="5"/>
      <dgm:spPr/>
    </dgm:pt>
    <dgm:pt modelId="{BD4FF636-B1CD-484E-9D6F-ACCFC7162220}" type="pres">
      <dgm:prSet presAssocID="{200C766F-F3A7-45C1-8AD4-03018120E761}" presName="noChildren" presStyleCnt="0"/>
      <dgm:spPr/>
    </dgm:pt>
    <dgm:pt modelId="{0AFF34EA-7BFB-4FBF-99AF-4BB012686E12}" type="pres">
      <dgm:prSet presAssocID="{200C766F-F3A7-45C1-8AD4-03018120E761}" presName="gap" presStyleCnt="0"/>
      <dgm:spPr/>
    </dgm:pt>
    <dgm:pt modelId="{00084F57-820D-408F-B7AC-376C38E3598B}" type="pres">
      <dgm:prSet presAssocID="{200C766F-F3A7-45C1-8AD4-03018120E761}" presName="medCircle2" presStyleLbl="vennNode1" presStyleIdx="4" presStyleCnt="5"/>
      <dgm:spPr/>
    </dgm:pt>
    <dgm:pt modelId="{50A45BBD-665A-44E1-A917-E8E02B0CA28E}" type="pres">
      <dgm:prSet presAssocID="{200C766F-F3A7-45C1-8AD4-03018120E761}" presName="txLvlOnly1" presStyleLbl="revTx" presStyleIdx="4" presStyleCnt="5"/>
      <dgm:spPr/>
    </dgm:pt>
  </dgm:ptLst>
  <dgm:cxnLst>
    <dgm:cxn modelId="{9F3C2304-01C8-4A30-A80E-D6464D998774}" srcId="{E6907CE9-5788-4A88-A37A-9F86B8D87C21}" destId="{200C766F-F3A7-45C1-8AD4-03018120E761}" srcOrd="4" destOrd="0" parTransId="{FB887B2F-DC10-4A40-A811-87A9CB97748E}" sibTransId="{10A573FC-3E6B-4173-A597-2735DAF221A3}"/>
    <dgm:cxn modelId="{4CDD000D-02D7-4AF0-8B60-78E88631150C}" srcId="{E6907CE9-5788-4A88-A37A-9F86B8D87C21}" destId="{553F4F41-794B-4148-A59B-68E72A3A948D}" srcOrd="2" destOrd="0" parTransId="{842BC9A1-D67C-4012-9DA3-4F49D4A9F3AD}" sibTransId="{1641B6B9-8D31-4952-9AF1-7AA5CD90DB5A}"/>
    <dgm:cxn modelId="{901FB211-2679-4586-A419-96419B4ECB0A}" type="presOf" srcId="{E6907CE9-5788-4A88-A37A-9F86B8D87C21}" destId="{925161F8-7FF5-4FB8-A3D4-09D902A1F432}" srcOrd="0" destOrd="0" presId="urn:microsoft.com/office/officeart/2008/layout/VerticalCircleList"/>
    <dgm:cxn modelId="{AF1FE51B-2E86-426F-9296-6BADA192C6C0}" type="presOf" srcId="{6F058291-B5D0-403C-AEB8-2F1C3276E2FD}" destId="{213ACD33-86DF-41F4-B554-5FA813822BC4}" srcOrd="0" destOrd="0" presId="urn:microsoft.com/office/officeart/2008/layout/VerticalCircleList"/>
    <dgm:cxn modelId="{1FC6802F-9D31-4CEF-9DAC-4F975C37831C}" srcId="{E6907CE9-5788-4A88-A37A-9F86B8D87C21}" destId="{F39E77F7-C28C-4D60-A10A-62EAC88F3E15}" srcOrd="3" destOrd="0" parTransId="{EB69D65C-D722-4739-B753-83F4ED38FCB9}" sibTransId="{FBC685C3-42AA-4ED6-BE0B-FA5AA33C7C8E}"/>
    <dgm:cxn modelId="{53D63333-28B9-470C-AFBA-BD40D224FFAA}" type="presOf" srcId="{200C766F-F3A7-45C1-8AD4-03018120E761}" destId="{50A45BBD-665A-44E1-A917-E8E02B0CA28E}" srcOrd="0" destOrd="0" presId="urn:microsoft.com/office/officeart/2008/layout/VerticalCircleList"/>
    <dgm:cxn modelId="{1BC53B69-2C40-474A-9928-E9BD0C234E69}" type="presOf" srcId="{95DED651-384D-4011-A446-A35417A30F21}" destId="{CE65C623-03ED-4B65-B08D-9283B00B77E1}" srcOrd="0" destOrd="0" presId="urn:microsoft.com/office/officeart/2008/layout/VerticalCircleList"/>
    <dgm:cxn modelId="{662D434E-E9F1-457C-9D77-697C280DBCD1}" srcId="{E6907CE9-5788-4A88-A37A-9F86B8D87C21}" destId="{6F058291-B5D0-403C-AEB8-2F1C3276E2FD}" srcOrd="1" destOrd="0" parTransId="{C0799A6A-E539-4EAA-8905-8EEC98557E99}" sibTransId="{6204F410-B7CB-461B-B0BF-04D220387078}"/>
    <dgm:cxn modelId="{6D1240A4-AE15-4EE8-AB36-BC00A7DFF4C9}" type="presOf" srcId="{F39E77F7-C28C-4D60-A10A-62EAC88F3E15}" destId="{230283EE-842B-4157-91F2-7D89713F0EFB}" srcOrd="0" destOrd="0" presId="urn:microsoft.com/office/officeart/2008/layout/VerticalCircleList"/>
    <dgm:cxn modelId="{AA1169B7-42F6-40E2-B163-B7CF66014BAC}" type="presOf" srcId="{553F4F41-794B-4148-A59B-68E72A3A948D}" destId="{D02CB328-90BA-4378-96A0-5F4F7502A482}" srcOrd="0" destOrd="0" presId="urn:microsoft.com/office/officeart/2008/layout/VerticalCircleList"/>
    <dgm:cxn modelId="{98CA7CBA-0E14-46BD-865A-57CD7B370DD9}" srcId="{E6907CE9-5788-4A88-A37A-9F86B8D87C21}" destId="{95DED651-384D-4011-A446-A35417A30F21}" srcOrd="0" destOrd="0" parTransId="{3272C21C-C73E-4803-9850-A1994D21F9F7}" sibTransId="{E08443E7-9966-4E35-8A41-0CF1F7D54178}"/>
    <dgm:cxn modelId="{842634E5-F001-4597-BDC5-2051E78EEE2F}" type="presParOf" srcId="{925161F8-7FF5-4FB8-A3D4-09D902A1F432}" destId="{84F4B56B-5B53-4422-B884-7D0B8EB8FA27}" srcOrd="0" destOrd="0" presId="urn:microsoft.com/office/officeart/2008/layout/VerticalCircleList"/>
    <dgm:cxn modelId="{CB55E9A4-38CC-49E9-BCAB-CE747D7F3249}" type="presParOf" srcId="{84F4B56B-5B53-4422-B884-7D0B8EB8FA27}" destId="{DCC4DB95-6EF4-4FED-99A3-315969F237DB}" srcOrd="0" destOrd="0" presId="urn:microsoft.com/office/officeart/2008/layout/VerticalCircleList"/>
    <dgm:cxn modelId="{A4E2B4C4-E350-4AC4-995C-43F8697C696B}" type="presParOf" srcId="{84F4B56B-5B53-4422-B884-7D0B8EB8FA27}" destId="{60DA4F23-F4D7-4719-9818-4D98750C335E}" srcOrd="1" destOrd="0" presId="urn:microsoft.com/office/officeart/2008/layout/VerticalCircleList"/>
    <dgm:cxn modelId="{77157DBC-9211-421F-883F-3AFCAEC970A7}" type="presParOf" srcId="{84F4B56B-5B53-4422-B884-7D0B8EB8FA27}" destId="{CE65C623-03ED-4B65-B08D-9283B00B77E1}" srcOrd="2" destOrd="0" presId="urn:microsoft.com/office/officeart/2008/layout/VerticalCircleList"/>
    <dgm:cxn modelId="{4BE9F5B5-2856-4600-B6C7-10B9224F6EA0}" type="presParOf" srcId="{925161F8-7FF5-4FB8-A3D4-09D902A1F432}" destId="{B65605FC-3170-4A09-88D2-25B3CFFE67DB}" srcOrd="1" destOrd="0" presId="urn:microsoft.com/office/officeart/2008/layout/VerticalCircleList"/>
    <dgm:cxn modelId="{5474C72C-7A19-42A5-8089-C7C6C0E524C5}" type="presParOf" srcId="{B65605FC-3170-4A09-88D2-25B3CFFE67DB}" destId="{5DB81DBD-9C7C-4F40-A56D-6DEB9C24F7AD}" srcOrd="0" destOrd="0" presId="urn:microsoft.com/office/officeart/2008/layout/VerticalCircleList"/>
    <dgm:cxn modelId="{BEB5D19B-FEAC-4233-B20C-606C793F7AA6}" type="presParOf" srcId="{B65605FC-3170-4A09-88D2-25B3CFFE67DB}" destId="{8251F106-405B-4F57-80E7-0FA360549996}" srcOrd="1" destOrd="0" presId="urn:microsoft.com/office/officeart/2008/layout/VerticalCircleList"/>
    <dgm:cxn modelId="{D77A7364-0BB0-4977-BE2E-4B41ED9DB24B}" type="presParOf" srcId="{B65605FC-3170-4A09-88D2-25B3CFFE67DB}" destId="{213ACD33-86DF-41F4-B554-5FA813822BC4}" srcOrd="2" destOrd="0" presId="urn:microsoft.com/office/officeart/2008/layout/VerticalCircleList"/>
    <dgm:cxn modelId="{181A25E6-EA61-48D5-A09A-83553C16F8AD}" type="presParOf" srcId="{925161F8-7FF5-4FB8-A3D4-09D902A1F432}" destId="{4B49CEFC-DB20-4BCA-B1E2-D658B12A254F}" srcOrd="2" destOrd="0" presId="urn:microsoft.com/office/officeart/2008/layout/VerticalCircleList"/>
    <dgm:cxn modelId="{6135052A-905E-4533-ADE1-B7A1341D0369}" type="presParOf" srcId="{4B49CEFC-DB20-4BCA-B1E2-D658B12A254F}" destId="{45AD4532-04CE-4B9D-B0F6-2F6E2F705D48}" srcOrd="0" destOrd="0" presId="urn:microsoft.com/office/officeart/2008/layout/VerticalCircleList"/>
    <dgm:cxn modelId="{1E3D3F7A-45E6-420B-BDC3-25D47596C8A4}" type="presParOf" srcId="{4B49CEFC-DB20-4BCA-B1E2-D658B12A254F}" destId="{90A8F14F-F6D7-46BE-A2A8-3632089BE83E}" srcOrd="1" destOrd="0" presId="urn:microsoft.com/office/officeart/2008/layout/VerticalCircleList"/>
    <dgm:cxn modelId="{BF1251A1-F13B-49F0-837D-6BA872F613F9}" type="presParOf" srcId="{4B49CEFC-DB20-4BCA-B1E2-D658B12A254F}" destId="{D02CB328-90BA-4378-96A0-5F4F7502A482}" srcOrd="2" destOrd="0" presId="urn:microsoft.com/office/officeart/2008/layout/VerticalCircleList"/>
    <dgm:cxn modelId="{0F8AD9AB-09B5-4C7F-B261-C04D6A3A01D9}" type="presParOf" srcId="{925161F8-7FF5-4FB8-A3D4-09D902A1F432}" destId="{889DE5A0-CE90-4B1D-803A-C269A28F65C1}" srcOrd="3" destOrd="0" presId="urn:microsoft.com/office/officeart/2008/layout/VerticalCircleList"/>
    <dgm:cxn modelId="{A400D91E-9F53-4429-9DD5-30E689DEBF88}" type="presParOf" srcId="{889DE5A0-CE90-4B1D-803A-C269A28F65C1}" destId="{05A20AC5-ACF0-42DE-95F6-DF1C97B836E4}" srcOrd="0" destOrd="0" presId="urn:microsoft.com/office/officeart/2008/layout/VerticalCircleList"/>
    <dgm:cxn modelId="{3C488704-7646-4531-8FA9-89118B38D806}" type="presParOf" srcId="{889DE5A0-CE90-4B1D-803A-C269A28F65C1}" destId="{D53AFC77-F9C1-4AC5-9B7D-2076985F4F04}" srcOrd="1" destOrd="0" presId="urn:microsoft.com/office/officeart/2008/layout/VerticalCircleList"/>
    <dgm:cxn modelId="{9AF5BA24-CA3E-41CB-B253-3A6283B0ABFB}" type="presParOf" srcId="{889DE5A0-CE90-4B1D-803A-C269A28F65C1}" destId="{230283EE-842B-4157-91F2-7D89713F0EFB}" srcOrd="2" destOrd="0" presId="urn:microsoft.com/office/officeart/2008/layout/VerticalCircleList"/>
    <dgm:cxn modelId="{55B83007-9DF6-4C81-963A-36CB8292B140}" type="presParOf" srcId="{925161F8-7FF5-4FB8-A3D4-09D902A1F432}" destId="{BD4FF636-B1CD-484E-9D6F-ACCFC7162220}" srcOrd="4" destOrd="0" presId="urn:microsoft.com/office/officeart/2008/layout/VerticalCircleList"/>
    <dgm:cxn modelId="{5733BB65-2649-4EF0-85A3-9A2A815EB13C}" type="presParOf" srcId="{BD4FF636-B1CD-484E-9D6F-ACCFC7162220}" destId="{0AFF34EA-7BFB-4FBF-99AF-4BB012686E12}" srcOrd="0" destOrd="0" presId="urn:microsoft.com/office/officeart/2008/layout/VerticalCircleList"/>
    <dgm:cxn modelId="{C1CCF3A1-9CD7-4AAF-9B73-72619EB399AA}" type="presParOf" srcId="{BD4FF636-B1CD-484E-9D6F-ACCFC7162220}" destId="{00084F57-820D-408F-B7AC-376C38E3598B}" srcOrd="1" destOrd="0" presId="urn:microsoft.com/office/officeart/2008/layout/VerticalCircleList"/>
    <dgm:cxn modelId="{0A8403E8-A5CE-4676-9C07-0DB2DCDD5DE9}" type="presParOf" srcId="{BD4FF636-B1CD-484E-9D6F-ACCFC7162220}" destId="{50A45BBD-665A-44E1-A917-E8E02B0CA28E}"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226E59-595D-430E-89F2-CB162F5505BE}"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35C1FA40-D768-42C5-9999-9A2B87C4B97D}">
      <dgm:prSet/>
      <dgm:spPr/>
      <dgm:t>
        <a:bodyPr/>
        <a:lstStyle/>
        <a:p>
          <a:r>
            <a:rPr lang="en-US" b="0" i="0" dirty="0">
              <a:solidFill>
                <a:schemeClr val="tx1"/>
              </a:solidFill>
            </a:rPr>
            <a:t>Nutrigenetics</a:t>
          </a:r>
          <a:endParaRPr lang="en-US" dirty="0">
            <a:solidFill>
              <a:schemeClr val="tx1"/>
            </a:solidFill>
          </a:endParaRPr>
        </a:p>
      </dgm:t>
    </dgm:pt>
    <dgm:pt modelId="{2393E0E4-73A5-4488-870A-F55F542B257C}" type="parTrans" cxnId="{95EE2347-E550-42C3-ACC7-4637D9272487}">
      <dgm:prSet/>
      <dgm:spPr/>
      <dgm:t>
        <a:bodyPr/>
        <a:lstStyle/>
        <a:p>
          <a:endParaRPr lang="en-US">
            <a:solidFill>
              <a:schemeClr val="tx1"/>
            </a:solidFill>
          </a:endParaRPr>
        </a:p>
      </dgm:t>
    </dgm:pt>
    <dgm:pt modelId="{7C09181A-DCEE-4CB4-AC84-63AC6235DBB1}" type="sibTrans" cxnId="{95EE2347-E550-42C3-ACC7-4637D9272487}">
      <dgm:prSet/>
      <dgm:spPr/>
      <dgm:t>
        <a:bodyPr/>
        <a:lstStyle/>
        <a:p>
          <a:endParaRPr lang="en-US">
            <a:solidFill>
              <a:schemeClr val="tx1"/>
            </a:solidFill>
          </a:endParaRPr>
        </a:p>
      </dgm:t>
    </dgm:pt>
    <dgm:pt modelId="{8BD139F3-858A-4379-92FB-543B2F0583DB}">
      <dgm:prSet/>
      <dgm:spPr/>
      <dgm:t>
        <a:bodyPr/>
        <a:lstStyle/>
        <a:p>
          <a:r>
            <a:rPr lang="en-US" dirty="0">
              <a:solidFill>
                <a:schemeClr val="tx1"/>
              </a:solidFill>
            </a:rPr>
            <a:t>Nutrigenomics</a:t>
          </a:r>
        </a:p>
      </dgm:t>
    </dgm:pt>
    <dgm:pt modelId="{7FE9EC67-4CB2-404B-84E4-DE3857CE5105}" type="parTrans" cxnId="{CA9A32DE-7041-4DDC-9C94-51D28D5BB3C3}">
      <dgm:prSet/>
      <dgm:spPr/>
      <dgm:t>
        <a:bodyPr/>
        <a:lstStyle/>
        <a:p>
          <a:endParaRPr lang="en-US">
            <a:solidFill>
              <a:schemeClr val="tx1"/>
            </a:solidFill>
          </a:endParaRPr>
        </a:p>
      </dgm:t>
    </dgm:pt>
    <dgm:pt modelId="{BBDF2E4D-A78F-4981-BB2B-660F55DBE5D6}" type="sibTrans" cxnId="{CA9A32DE-7041-4DDC-9C94-51D28D5BB3C3}">
      <dgm:prSet/>
      <dgm:spPr/>
      <dgm:t>
        <a:bodyPr/>
        <a:lstStyle/>
        <a:p>
          <a:endParaRPr lang="en-US">
            <a:solidFill>
              <a:schemeClr val="tx1"/>
            </a:solidFill>
          </a:endParaRPr>
        </a:p>
      </dgm:t>
    </dgm:pt>
    <dgm:pt modelId="{05A6E891-672D-4E6B-8352-9131F2BDCB76}">
      <dgm:prSet/>
      <dgm:spPr/>
      <dgm:t>
        <a:bodyPr/>
        <a:lstStyle/>
        <a:p>
          <a:r>
            <a:rPr lang="en-US" dirty="0">
              <a:solidFill>
                <a:schemeClr val="tx1"/>
              </a:solidFill>
            </a:rPr>
            <a:t>Metabolomics</a:t>
          </a:r>
        </a:p>
      </dgm:t>
    </dgm:pt>
    <dgm:pt modelId="{09F8A269-E65B-4E57-B909-313EAF7208CD}" type="parTrans" cxnId="{43828E51-BECF-449E-86F0-1B699499F677}">
      <dgm:prSet/>
      <dgm:spPr/>
      <dgm:t>
        <a:bodyPr/>
        <a:lstStyle/>
        <a:p>
          <a:endParaRPr lang="en-US">
            <a:solidFill>
              <a:schemeClr val="tx1"/>
            </a:solidFill>
          </a:endParaRPr>
        </a:p>
      </dgm:t>
    </dgm:pt>
    <dgm:pt modelId="{4F459080-14A3-4A5B-ACC6-AF82349BA0AF}" type="sibTrans" cxnId="{43828E51-BECF-449E-86F0-1B699499F677}">
      <dgm:prSet/>
      <dgm:spPr/>
      <dgm:t>
        <a:bodyPr/>
        <a:lstStyle/>
        <a:p>
          <a:endParaRPr lang="en-US">
            <a:solidFill>
              <a:schemeClr val="tx1"/>
            </a:solidFill>
          </a:endParaRPr>
        </a:p>
      </dgm:t>
    </dgm:pt>
    <dgm:pt modelId="{C593CF8D-69EE-4C93-8760-2CEE7DDD2580}">
      <dgm:prSet/>
      <dgm:spPr/>
      <dgm:t>
        <a:bodyPr/>
        <a:lstStyle/>
        <a:p>
          <a:r>
            <a:rPr lang="en-US" b="0" i="0">
              <a:solidFill>
                <a:schemeClr val="tx1"/>
              </a:solidFill>
            </a:rPr>
            <a:t>How </a:t>
          </a:r>
          <a:r>
            <a:rPr lang="en-US" b="0" i="0" dirty="0">
              <a:solidFill>
                <a:schemeClr val="tx1"/>
              </a:solidFill>
            </a:rPr>
            <a:t>our body responds to nutrients, depending on our genetic variation.</a:t>
          </a:r>
          <a:endParaRPr lang="en-US" dirty="0">
            <a:solidFill>
              <a:schemeClr val="tx1"/>
            </a:solidFill>
          </a:endParaRPr>
        </a:p>
      </dgm:t>
    </dgm:pt>
    <dgm:pt modelId="{8DD9B776-3A38-4161-AC21-22F7491EED4A}" type="parTrans" cxnId="{B05E43E9-95B7-47A5-800F-C36FC3ABE7D6}">
      <dgm:prSet/>
      <dgm:spPr/>
      <dgm:t>
        <a:bodyPr/>
        <a:lstStyle/>
        <a:p>
          <a:endParaRPr lang="en-US">
            <a:solidFill>
              <a:schemeClr val="tx1"/>
            </a:solidFill>
          </a:endParaRPr>
        </a:p>
      </dgm:t>
    </dgm:pt>
    <dgm:pt modelId="{EE7CE89F-AF90-484E-8D64-59A565CC6269}" type="sibTrans" cxnId="{B05E43E9-95B7-47A5-800F-C36FC3ABE7D6}">
      <dgm:prSet/>
      <dgm:spPr/>
      <dgm:t>
        <a:bodyPr/>
        <a:lstStyle/>
        <a:p>
          <a:endParaRPr lang="en-US">
            <a:solidFill>
              <a:schemeClr val="tx1"/>
            </a:solidFill>
          </a:endParaRPr>
        </a:p>
      </dgm:t>
    </dgm:pt>
    <dgm:pt modelId="{4D109715-7CD6-4031-92EE-F9C52818CCBD}">
      <dgm:prSet/>
      <dgm:spPr/>
      <dgm:t>
        <a:bodyPr/>
        <a:lstStyle/>
        <a:p>
          <a:r>
            <a:rPr lang="en-US">
              <a:solidFill>
                <a:schemeClr val="tx1"/>
              </a:solidFill>
            </a:rPr>
            <a:t>How </a:t>
          </a:r>
          <a:r>
            <a:rPr lang="en-US" dirty="0">
              <a:solidFill>
                <a:schemeClr val="tx1"/>
              </a:solidFill>
            </a:rPr>
            <a:t>nutrients can affect gene expression.</a:t>
          </a:r>
        </a:p>
      </dgm:t>
    </dgm:pt>
    <dgm:pt modelId="{8EBD3AF4-3065-4528-97BF-AF98A533A583}" type="parTrans" cxnId="{11F5A78C-7805-4C32-99F6-968923AEBF63}">
      <dgm:prSet/>
      <dgm:spPr/>
      <dgm:t>
        <a:bodyPr/>
        <a:lstStyle/>
        <a:p>
          <a:endParaRPr lang="en-US">
            <a:solidFill>
              <a:schemeClr val="tx1"/>
            </a:solidFill>
          </a:endParaRPr>
        </a:p>
      </dgm:t>
    </dgm:pt>
    <dgm:pt modelId="{C50057A4-B3A6-4446-B00C-F79281C4C0F0}" type="sibTrans" cxnId="{11F5A78C-7805-4C32-99F6-968923AEBF63}">
      <dgm:prSet/>
      <dgm:spPr/>
      <dgm:t>
        <a:bodyPr/>
        <a:lstStyle/>
        <a:p>
          <a:endParaRPr lang="en-US">
            <a:solidFill>
              <a:schemeClr val="tx1"/>
            </a:solidFill>
          </a:endParaRPr>
        </a:p>
      </dgm:t>
    </dgm:pt>
    <dgm:pt modelId="{D75A271A-2A1F-44B9-B6B4-F9C794B6104D}">
      <dgm:prSet/>
      <dgm:spPr/>
      <dgm:t>
        <a:bodyPr/>
        <a:lstStyle/>
        <a:p>
          <a:r>
            <a:rPr lang="en-US" dirty="0">
              <a:solidFill>
                <a:schemeClr val="tx1"/>
              </a:solidFill>
            </a:rPr>
            <a:t>The production of metabolites (small molecules produced by metabolic reactions) in our body. </a:t>
          </a:r>
        </a:p>
      </dgm:t>
    </dgm:pt>
    <dgm:pt modelId="{26C348AA-CF87-4265-9294-21984EF74DF0}" type="parTrans" cxnId="{BAE5B155-1BFC-451A-AC2C-FC750F323444}">
      <dgm:prSet/>
      <dgm:spPr/>
      <dgm:t>
        <a:bodyPr/>
        <a:lstStyle/>
        <a:p>
          <a:endParaRPr lang="en-US">
            <a:solidFill>
              <a:schemeClr val="tx1"/>
            </a:solidFill>
          </a:endParaRPr>
        </a:p>
      </dgm:t>
    </dgm:pt>
    <dgm:pt modelId="{C220CD4F-76ED-4EEC-9E27-4D6F75A48454}" type="sibTrans" cxnId="{BAE5B155-1BFC-451A-AC2C-FC750F323444}">
      <dgm:prSet/>
      <dgm:spPr/>
      <dgm:t>
        <a:bodyPr/>
        <a:lstStyle/>
        <a:p>
          <a:endParaRPr lang="en-US">
            <a:solidFill>
              <a:schemeClr val="tx1"/>
            </a:solidFill>
          </a:endParaRPr>
        </a:p>
      </dgm:t>
    </dgm:pt>
    <dgm:pt modelId="{02B58141-BAB0-452C-BF32-CDA7B5DCB09A}" type="pres">
      <dgm:prSet presAssocID="{B8226E59-595D-430E-89F2-CB162F5505BE}" presName="Name0" presStyleCnt="0">
        <dgm:presLayoutVars>
          <dgm:dir/>
          <dgm:animLvl val="lvl"/>
          <dgm:resizeHandles val="exact"/>
        </dgm:presLayoutVars>
      </dgm:prSet>
      <dgm:spPr/>
    </dgm:pt>
    <dgm:pt modelId="{9E9859D3-C1A3-405C-9357-FEA15FDB7B4F}" type="pres">
      <dgm:prSet presAssocID="{35C1FA40-D768-42C5-9999-9A2B87C4B97D}" presName="linNode" presStyleCnt="0"/>
      <dgm:spPr/>
    </dgm:pt>
    <dgm:pt modelId="{D6266234-9E63-4D43-9BE2-8F50803AD053}" type="pres">
      <dgm:prSet presAssocID="{35C1FA40-D768-42C5-9999-9A2B87C4B97D}" presName="parentText" presStyleLbl="node1" presStyleIdx="0" presStyleCnt="3">
        <dgm:presLayoutVars>
          <dgm:chMax val="1"/>
          <dgm:bulletEnabled val="1"/>
        </dgm:presLayoutVars>
      </dgm:prSet>
      <dgm:spPr/>
    </dgm:pt>
    <dgm:pt modelId="{525109C6-07F3-4CA8-B597-19B649D3E199}" type="pres">
      <dgm:prSet presAssocID="{35C1FA40-D768-42C5-9999-9A2B87C4B97D}" presName="descendantText" presStyleLbl="alignAccFollowNode1" presStyleIdx="0" presStyleCnt="3">
        <dgm:presLayoutVars>
          <dgm:bulletEnabled val="1"/>
        </dgm:presLayoutVars>
      </dgm:prSet>
      <dgm:spPr/>
    </dgm:pt>
    <dgm:pt modelId="{781B2BE9-D229-4D01-A664-96C97A47053C}" type="pres">
      <dgm:prSet presAssocID="{7C09181A-DCEE-4CB4-AC84-63AC6235DBB1}" presName="sp" presStyleCnt="0"/>
      <dgm:spPr/>
    </dgm:pt>
    <dgm:pt modelId="{9735EAE2-7326-4018-9CFB-8F0B2C2539C6}" type="pres">
      <dgm:prSet presAssocID="{8BD139F3-858A-4379-92FB-543B2F0583DB}" presName="linNode" presStyleCnt="0"/>
      <dgm:spPr/>
    </dgm:pt>
    <dgm:pt modelId="{48ECACB1-49BC-4DB6-BCAF-9F87E9C6B55A}" type="pres">
      <dgm:prSet presAssocID="{8BD139F3-858A-4379-92FB-543B2F0583DB}" presName="parentText" presStyleLbl="node1" presStyleIdx="1" presStyleCnt="3">
        <dgm:presLayoutVars>
          <dgm:chMax val="1"/>
          <dgm:bulletEnabled val="1"/>
        </dgm:presLayoutVars>
      </dgm:prSet>
      <dgm:spPr/>
    </dgm:pt>
    <dgm:pt modelId="{199EE184-78DD-4841-94D4-741F7D4DA38D}" type="pres">
      <dgm:prSet presAssocID="{8BD139F3-858A-4379-92FB-543B2F0583DB}" presName="descendantText" presStyleLbl="alignAccFollowNode1" presStyleIdx="1" presStyleCnt="3">
        <dgm:presLayoutVars>
          <dgm:bulletEnabled val="1"/>
        </dgm:presLayoutVars>
      </dgm:prSet>
      <dgm:spPr/>
    </dgm:pt>
    <dgm:pt modelId="{E3F4E151-3BA7-4885-9933-844ECDCFB0CE}" type="pres">
      <dgm:prSet presAssocID="{BBDF2E4D-A78F-4981-BB2B-660F55DBE5D6}" presName="sp" presStyleCnt="0"/>
      <dgm:spPr/>
    </dgm:pt>
    <dgm:pt modelId="{6E3969EE-2ED9-45B5-99EB-4F444A848D08}" type="pres">
      <dgm:prSet presAssocID="{05A6E891-672D-4E6B-8352-9131F2BDCB76}" presName="linNode" presStyleCnt="0"/>
      <dgm:spPr/>
    </dgm:pt>
    <dgm:pt modelId="{0D969DB3-FCAD-4F7E-B3DE-AA8186E71F9C}" type="pres">
      <dgm:prSet presAssocID="{05A6E891-672D-4E6B-8352-9131F2BDCB76}" presName="parentText" presStyleLbl="node1" presStyleIdx="2" presStyleCnt="3">
        <dgm:presLayoutVars>
          <dgm:chMax val="1"/>
          <dgm:bulletEnabled val="1"/>
        </dgm:presLayoutVars>
      </dgm:prSet>
      <dgm:spPr/>
    </dgm:pt>
    <dgm:pt modelId="{7797A478-88BB-4F2E-AB2E-259EBB40FADB}" type="pres">
      <dgm:prSet presAssocID="{05A6E891-672D-4E6B-8352-9131F2BDCB76}" presName="descendantText" presStyleLbl="alignAccFollowNode1" presStyleIdx="2" presStyleCnt="3">
        <dgm:presLayoutVars>
          <dgm:bulletEnabled val="1"/>
        </dgm:presLayoutVars>
      </dgm:prSet>
      <dgm:spPr/>
    </dgm:pt>
  </dgm:ptLst>
  <dgm:cxnLst>
    <dgm:cxn modelId="{F3D7B83E-1907-4251-83C8-4B8BA8EA6ED4}" type="presOf" srcId="{C593CF8D-69EE-4C93-8760-2CEE7DDD2580}" destId="{525109C6-07F3-4CA8-B597-19B649D3E199}" srcOrd="0" destOrd="0" presId="urn:microsoft.com/office/officeart/2005/8/layout/vList5"/>
    <dgm:cxn modelId="{95EE2347-E550-42C3-ACC7-4637D9272487}" srcId="{B8226E59-595D-430E-89F2-CB162F5505BE}" destId="{35C1FA40-D768-42C5-9999-9A2B87C4B97D}" srcOrd="0" destOrd="0" parTransId="{2393E0E4-73A5-4488-870A-F55F542B257C}" sibTransId="{7C09181A-DCEE-4CB4-AC84-63AC6235DBB1}"/>
    <dgm:cxn modelId="{43828E51-BECF-449E-86F0-1B699499F677}" srcId="{B8226E59-595D-430E-89F2-CB162F5505BE}" destId="{05A6E891-672D-4E6B-8352-9131F2BDCB76}" srcOrd="2" destOrd="0" parTransId="{09F8A269-E65B-4E57-B909-313EAF7208CD}" sibTransId="{4F459080-14A3-4A5B-ACC6-AF82349BA0AF}"/>
    <dgm:cxn modelId="{B859C653-7E7F-4AA4-8CD5-D5482F82FC01}" type="presOf" srcId="{05A6E891-672D-4E6B-8352-9131F2BDCB76}" destId="{0D969DB3-FCAD-4F7E-B3DE-AA8186E71F9C}" srcOrd="0" destOrd="0" presId="urn:microsoft.com/office/officeart/2005/8/layout/vList5"/>
    <dgm:cxn modelId="{BAE5B155-1BFC-451A-AC2C-FC750F323444}" srcId="{05A6E891-672D-4E6B-8352-9131F2BDCB76}" destId="{D75A271A-2A1F-44B9-B6B4-F9C794B6104D}" srcOrd="0" destOrd="0" parTransId="{26C348AA-CF87-4265-9294-21984EF74DF0}" sibTransId="{C220CD4F-76ED-4EEC-9E27-4D6F75A48454}"/>
    <dgm:cxn modelId="{957D9159-B676-4661-8E45-976C455B4177}" type="presOf" srcId="{B8226E59-595D-430E-89F2-CB162F5505BE}" destId="{02B58141-BAB0-452C-BF32-CDA7B5DCB09A}" srcOrd="0" destOrd="0" presId="urn:microsoft.com/office/officeart/2005/8/layout/vList5"/>
    <dgm:cxn modelId="{FDE53D7A-9417-4BC4-A98B-99DCA5D57E54}" type="presOf" srcId="{35C1FA40-D768-42C5-9999-9A2B87C4B97D}" destId="{D6266234-9E63-4D43-9BE2-8F50803AD053}" srcOrd="0" destOrd="0" presId="urn:microsoft.com/office/officeart/2005/8/layout/vList5"/>
    <dgm:cxn modelId="{11F5A78C-7805-4C32-99F6-968923AEBF63}" srcId="{8BD139F3-858A-4379-92FB-543B2F0583DB}" destId="{4D109715-7CD6-4031-92EE-F9C52818CCBD}" srcOrd="0" destOrd="0" parTransId="{8EBD3AF4-3065-4528-97BF-AF98A533A583}" sibTransId="{C50057A4-B3A6-4446-B00C-F79281C4C0F0}"/>
    <dgm:cxn modelId="{18177691-55EC-4CE8-806E-C9D313AC32B3}" type="presOf" srcId="{D75A271A-2A1F-44B9-B6B4-F9C794B6104D}" destId="{7797A478-88BB-4F2E-AB2E-259EBB40FADB}" srcOrd="0" destOrd="0" presId="urn:microsoft.com/office/officeart/2005/8/layout/vList5"/>
    <dgm:cxn modelId="{657E14A1-9F3C-4438-A3B4-BE0EE4C3D9A6}" type="presOf" srcId="{4D109715-7CD6-4031-92EE-F9C52818CCBD}" destId="{199EE184-78DD-4841-94D4-741F7D4DA38D}" srcOrd="0" destOrd="0" presId="urn:microsoft.com/office/officeart/2005/8/layout/vList5"/>
    <dgm:cxn modelId="{CA9A32DE-7041-4DDC-9C94-51D28D5BB3C3}" srcId="{B8226E59-595D-430E-89F2-CB162F5505BE}" destId="{8BD139F3-858A-4379-92FB-543B2F0583DB}" srcOrd="1" destOrd="0" parTransId="{7FE9EC67-4CB2-404B-84E4-DE3857CE5105}" sibTransId="{BBDF2E4D-A78F-4981-BB2B-660F55DBE5D6}"/>
    <dgm:cxn modelId="{B05E43E9-95B7-47A5-800F-C36FC3ABE7D6}" srcId="{35C1FA40-D768-42C5-9999-9A2B87C4B97D}" destId="{C593CF8D-69EE-4C93-8760-2CEE7DDD2580}" srcOrd="0" destOrd="0" parTransId="{8DD9B776-3A38-4161-AC21-22F7491EED4A}" sibTransId="{EE7CE89F-AF90-484E-8D64-59A565CC6269}"/>
    <dgm:cxn modelId="{46EC27EF-B7FA-486E-B7E7-6E4B11F8621B}" type="presOf" srcId="{8BD139F3-858A-4379-92FB-543B2F0583DB}" destId="{48ECACB1-49BC-4DB6-BCAF-9F87E9C6B55A}" srcOrd="0" destOrd="0" presId="urn:microsoft.com/office/officeart/2005/8/layout/vList5"/>
    <dgm:cxn modelId="{C16CC39E-7A8C-4DCF-91FA-0A2E5A978BC3}" type="presParOf" srcId="{02B58141-BAB0-452C-BF32-CDA7B5DCB09A}" destId="{9E9859D3-C1A3-405C-9357-FEA15FDB7B4F}" srcOrd="0" destOrd="0" presId="urn:microsoft.com/office/officeart/2005/8/layout/vList5"/>
    <dgm:cxn modelId="{DD7FE537-2B13-431B-B86E-3154CE18520D}" type="presParOf" srcId="{9E9859D3-C1A3-405C-9357-FEA15FDB7B4F}" destId="{D6266234-9E63-4D43-9BE2-8F50803AD053}" srcOrd="0" destOrd="0" presId="urn:microsoft.com/office/officeart/2005/8/layout/vList5"/>
    <dgm:cxn modelId="{BBDC5E71-3DB5-4CE1-83DA-2564932B9171}" type="presParOf" srcId="{9E9859D3-C1A3-405C-9357-FEA15FDB7B4F}" destId="{525109C6-07F3-4CA8-B597-19B649D3E199}" srcOrd="1" destOrd="0" presId="urn:microsoft.com/office/officeart/2005/8/layout/vList5"/>
    <dgm:cxn modelId="{1C52CFBD-5F86-45BB-BC12-331EFBE14992}" type="presParOf" srcId="{02B58141-BAB0-452C-BF32-CDA7B5DCB09A}" destId="{781B2BE9-D229-4D01-A664-96C97A47053C}" srcOrd="1" destOrd="0" presId="urn:microsoft.com/office/officeart/2005/8/layout/vList5"/>
    <dgm:cxn modelId="{12199371-1033-4099-A70D-42F08524FB4F}" type="presParOf" srcId="{02B58141-BAB0-452C-BF32-CDA7B5DCB09A}" destId="{9735EAE2-7326-4018-9CFB-8F0B2C2539C6}" srcOrd="2" destOrd="0" presId="urn:microsoft.com/office/officeart/2005/8/layout/vList5"/>
    <dgm:cxn modelId="{0B95F762-F905-4D7D-AB61-46E407391912}" type="presParOf" srcId="{9735EAE2-7326-4018-9CFB-8F0B2C2539C6}" destId="{48ECACB1-49BC-4DB6-BCAF-9F87E9C6B55A}" srcOrd="0" destOrd="0" presId="urn:microsoft.com/office/officeart/2005/8/layout/vList5"/>
    <dgm:cxn modelId="{33193660-987B-4FE3-8064-2C37B1A0FB9C}" type="presParOf" srcId="{9735EAE2-7326-4018-9CFB-8F0B2C2539C6}" destId="{199EE184-78DD-4841-94D4-741F7D4DA38D}" srcOrd="1" destOrd="0" presId="urn:microsoft.com/office/officeart/2005/8/layout/vList5"/>
    <dgm:cxn modelId="{D25B6DB6-34C7-402A-9176-30C6C96F6515}" type="presParOf" srcId="{02B58141-BAB0-452C-BF32-CDA7B5DCB09A}" destId="{E3F4E151-3BA7-4885-9933-844ECDCFB0CE}" srcOrd="3" destOrd="0" presId="urn:microsoft.com/office/officeart/2005/8/layout/vList5"/>
    <dgm:cxn modelId="{EBBBE617-E6DA-4464-992E-FD654ACB911E}" type="presParOf" srcId="{02B58141-BAB0-452C-BF32-CDA7B5DCB09A}" destId="{6E3969EE-2ED9-45B5-99EB-4F444A848D08}" srcOrd="4" destOrd="0" presId="urn:microsoft.com/office/officeart/2005/8/layout/vList5"/>
    <dgm:cxn modelId="{9804EAB9-C543-44F2-A709-C92DB2B79212}" type="presParOf" srcId="{6E3969EE-2ED9-45B5-99EB-4F444A848D08}" destId="{0D969DB3-FCAD-4F7E-B3DE-AA8186E71F9C}" srcOrd="0" destOrd="0" presId="urn:microsoft.com/office/officeart/2005/8/layout/vList5"/>
    <dgm:cxn modelId="{FEB4830E-4CDC-4FB3-A6E5-7ACD23172194}" type="presParOf" srcId="{6E3969EE-2ED9-45B5-99EB-4F444A848D08}" destId="{7797A478-88BB-4F2E-AB2E-259EBB40FAD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C590AC-B533-4157-A458-27F72A592D22}"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en-US"/>
        </a:p>
      </dgm:t>
    </dgm:pt>
    <dgm:pt modelId="{3148B1AA-5D71-4DC2-9D51-A84E3EAB012D}">
      <dgm:prSet/>
      <dgm:spPr/>
      <dgm:t>
        <a:bodyPr/>
        <a:lstStyle/>
        <a:p>
          <a:r>
            <a:rPr lang="en-US" dirty="0"/>
            <a:t>Immunomodulatory Nutrients</a:t>
          </a:r>
        </a:p>
      </dgm:t>
    </dgm:pt>
    <dgm:pt modelId="{CA70E53D-6C40-4643-A821-CF94ADE6C053}" type="parTrans" cxnId="{137C5AA2-2B8D-4A09-B3DD-D77E66288C20}">
      <dgm:prSet/>
      <dgm:spPr/>
      <dgm:t>
        <a:bodyPr/>
        <a:lstStyle/>
        <a:p>
          <a:endParaRPr lang="en-US"/>
        </a:p>
      </dgm:t>
    </dgm:pt>
    <dgm:pt modelId="{56954C51-2508-4EBA-8F89-46F05F7A2D5A}" type="sibTrans" cxnId="{137C5AA2-2B8D-4A09-B3DD-D77E66288C20}">
      <dgm:prSet/>
      <dgm:spPr/>
      <dgm:t>
        <a:bodyPr/>
        <a:lstStyle/>
        <a:p>
          <a:endParaRPr lang="en-US"/>
        </a:p>
      </dgm:t>
    </dgm:pt>
    <dgm:pt modelId="{8FF5B72F-2B90-42D1-BB39-55507B20DC1C}">
      <dgm:prSet/>
      <dgm:spPr/>
      <dgm:t>
        <a:bodyPr/>
        <a:lstStyle/>
        <a:p>
          <a:r>
            <a:rPr lang="en-US"/>
            <a:t>Vitamins</a:t>
          </a:r>
        </a:p>
      </dgm:t>
    </dgm:pt>
    <dgm:pt modelId="{754B36A8-CFC8-4EEE-966A-7F922CB7017A}" type="parTrans" cxnId="{6367E887-C168-4580-B50F-F199FED1F301}">
      <dgm:prSet/>
      <dgm:spPr/>
      <dgm:t>
        <a:bodyPr/>
        <a:lstStyle/>
        <a:p>
          <a:endParaRPr lang="en-US"/>
        </a:p>
      </dgm:t>
    </dgm:pt>
    <dgm:pt modelId="{A138D634-431E-43BE-B8CD-2A3C995981A0}" type="sibTrans" cxnId="{6367E887-C168-4580-B50F-F199FED1F301}">
      <dgm:prSet/>
      <dgm:spPr/>
      <dgm:t>
        <a:bodyPr/>
        <a:lstStyle/>
        <a:p>
          <a:endParaRPr lang="en-US"/>
        </a:p>
      </dgm:t>
    </dgm:pt>
    <dgm:pt modelId="{35CA3B11-4961-4719-AA9F-281558364894}">
      <dgm:prSet/>
      <dgm:spPr/>
      <dgm:t>
        <a:bodyPr/>
        <a:lstStyle/>
        <a:p>
          <a:r>
            <a:rPr lang="en-US" dirty="0"/>
            <a:t>Polysaccharides</a:t>
          </a:r>
        </a:p>
      </dgm:t>
    </dgm:pt>
    <dgm:pt modelId="{E2649AA9-96CD-41B6-8CDA-AF0863629F2C}" type="parTrans" cxnId="{3AA67AE4-FD1C-418E-8959-718EDC02B30B}">
      <dgm:prSet/>
      <dgm:spPr/>
      <dgm:t>
        <a:bodyPr/>
        <a:lstStyle/>
        <a:p>
          <a:endParaRPr lang="en-US"/>
        </a:p>
      </dgm:t>
    </dgm:pt>
    <dgm:pt modelId="{48005CF1-BFF9-4CA8-A5F7-891A4BE506ED}" type="sibTrans" cxnId="{3AA67AE4-FD1C-418E-8959-718EDC02B30B}">
      <dgm:prSet/>
      <dgm:spPr/>
      <dgm:t>
        <a:bodyPr/>
        <a:lstStyle/>
        <a:p>
          <a:endParaRPr lang="en-US"/>
        </a:p>
      </dgm:t>
    </dgm:pt>
    <dgm:pt modelId="{ADD147B0-2F0D-41D2-A880-FF8A495D91BD}">
      <dgm:prSet/>
      <dgm:spPr/>
      <dgm:t>
        <a:bodyPr/>
        <a:lstStyle/>
        <a:p>
          <a:r>
            <a:rPr lang="en-US" dirty="0"/>
            <a:t>Polyphenols</a:t>
          </a:r>
        </a:p>
      </dgm:t>
    </dgm:pt>
    <dgm:pt modelId="{9B034648-AA35-42FC-B382-AE44010C42A1}" type="parTrans" cxnId="{AA2A2420-653E-4717-A1A6-383B0CDDEEE7}">
      <dgm:prSet/>
      <dgm:spPr/>
      <dgm:t>
        <a:bodyPr/>
        <a:lstStyle/>
        <a:p>
          <a:endParaRPr lang="en-US"/>
        </a:p>
      </dgm:t>
    </dgm:pt>
    <dgm:pt modelId="{6BEC3E29-EBB8-4D08-9B54-9AD7BD0A0933}" type="sibTrans" cxnId="{AA2A2420-653E-4717-A1A6-383B0CDDEEE7}">
      <dgm:prSet/>
      <dgm:spPr/>
      <dgm:t>
        <a:bodyPr/>
        <a:lstStyle/>
        <a:p>
          <a:endParaRPr lang="en-US"/>
        </a:p>
      </dgm:t>
    </dgm:pt>
    <dgm:pt modelId="{BB3F9285-40D8-4139-A009-A6E68E65C7A0}">
      <dgm:prSet/>
      <dgm:spPr/>
      <dgm:t>
        <a:bodyPr/>
        <a:lstStyle/>
        <a:p>
          <a:r>
            <a:rPr lang="en-US"/>
            <a:t>Fatty acids</a:t>
          </a:r>
        </a:p>
      </dgm:t>
    </dgm:pt>
    <dgm:pt modelId="{1C5A9B52-AB89-45A9-AA79-8EF087243018}" type="parTrans" cxnId="{7ED954AE-8E6A-40C8-8EE2-F8C2A20B38C8}">
      <dgm:prSet/>
      <dgm:spPr/>
      <dgm:t>
        <a:bodyPr/>
        <a:lstStyle/>
        <a:p>
          <a:endParaRPr lang="en-US"/>
        </a:p>
      </dgm:t>
    </dgm:pt>
    <dgm:pt modelId="{8AB8940C-6B72-4D4E-9CDD-37CF4900F2F5}" type="sibTrans" cxnId="{7ED954AE-8E6A-40C8-8EE2-F8C2A20B38C8}">
      <dgm:prSet/>
      <dgm:spPr/>
      <dgm:t>
        <a:bodyPr/>
        <a:lstStyle/>
        <a:p>
          <a:endParaRPr lang="en-US"/>
        </a:p>
      </dgm:t>
    </dgm:pt>
    <dgm:pt modelId="{077632AD-A76A-4300-A155-00503AC22BF8}">
      <dgm:prSet/>
      <dgm:spPr/>
      <dgm:t>
        <a:bodyPr/>
        <a:lstStyle/>
        <a:p>
          <a:r>
            <a:rPr lang="en-US"/>
            <a:t>Nucleotides and amino acids</a:t>
          </a:r>
        </a:p>
      </dgm:t>
    </dgm:pt>
    <dgm:pt modelId="{896DC7E4-32D8-4C74-99EB-C526523C12AE}" type="parTrans" cxnId="{768440BA-A81D-4B34-B51E-75D6686E312B}">
      <dgm:prSet/>
      <dgm:spPr/>
      <dgm:t>
        <a:bodyPr/>
        <a:lstStyle/>
        <a:p>
          <a:endParaRPr lang="en-US"/>
        </a:p>
      </dgm:t>
    </dgm:pt>
    <dgm:pt modelId="{27472CE2-99A5-443D-8B88-798FB267F779}" type="sibTrans" cxnId="{768440BA-A81D-4B34-B51E-75D6686E312B}">
      <dgm:prSet/>
      <dgm:spPr/>
      <dgm:t>
        <a:bodyPr/>
        <a:lstStyle/>
        <a:p>
          <a:endParaRPr lang="en-US"/>
        </a:p>
      </dgm:t>
    </dgm:pt>
    <dgm:pt modelId="{DB8764C2-825A-4D43-B7FE-26564FC02C1D}">
      <dgm:prSet/>
      <dgm:spPr/>
      <dgm:t>
        <a:bodyPr/>
        <a:lstStyle/>
        <a:p>
          <a:r>
            <a:rPr lang="en-US"/>
            <a:t>Microbial modulators (related to gut microbiome).</a:t>
          </a:r>
        </a:p>
      </dgm:t>
    </dgm:pt>
    <dgm:pt modelId="{B35CC9F8-5BB2-41B7-A6C4-846DE638BF9C}" type="parTrans" cxnId="{3E14E656-8A4C-4CE5-B6DF-E6C932181747}">
      <dgm:prSet/>
      <dgm:spPr/>
      <dgm:t>
        <a:bodyPr/>
        <a:lstStyle/>
        <a:p>
          <a:endParaRPr lang="en-US"/>
        </a:p>
      </dgm:t>
    </dgm:pt>
    <dgm:pt modelId="{A0E52EBF-8C1B-4384-8B12-240D54E549FC}" type="sibTrans" cxnId="{3E14E656-8A4C-4CE5-B6DF-E6C932181747}">
      <dgm:prSet/>
      <dgm:spPr/>
      <dgm:t>
        <a:bodyPr/>
        <a:lstStyle/>
        <a:p>
          <a:endParaRPr lang="en-US"/>
        </a:p>
      </dgm:t>
    </dgm:pt>
    <dgm:pt modelId="{B22F5748-B974-4D96-A429-73543900CFEA}">
      <dgm:prSet/>
      <dgm:spPr/>
      <dgm:t>
        <a:bodyPr/>
        <a:lstStyle/>
        <a:p>
          <a:r>
            <a:rPr lang="en-US" dirty="0"/>
            <a:t>Phytochemicals</a:t>
          </a:r>
        </a:p>
      </dgm:t>
    </dgm:pt>
    <dgm:pt modelId="{43E6D35E-7AAE-4994-AAA4-4058D581A61F}" type="parTrans" cxnId="{943EFEFE-41AE-4939-8D30-D1C128006CCA}">
      <dgm:prSet/>
      <dgm:spPr/>
      <dgm:t>
        <a:bodyPr/>
        <a:lstStyle/>
        <a:p>
          <a:endParaRPr lang="en-US"/>
        </a:p>
      </dgm:t>
    </dgm:pt>
    <dgm:pt modelId="{C6BB0AC9-63AF-4EDF-AFDB-43C25F3DB38D}" type="sibTrans" cxnId="{943EFEFE-41AE-4939-8D30-D1C128006CCA}">
      <dgm:prSet/>
      <dgm:spPr/>
      <dgm:t>
        <a:bodyPr/>
        <a:lstStyle/>
        <a:p>
          <a:endParaRPr lang="en-US"/>
        </a:p>
      </dgm:t>
    </dgm:pt>
    <dgm:pt modelId="{521423F3-43C5-4A39-8105-B3D8BE66881C}" type="pres">
      <dgm:prSet presAssocID="{CDC590AC-B533-4157-A458-27F72A592D22}" presName="Name0" presStyleCnt="0">
        <dgm:presLayoutVars>
          <dgm:chMax val="1"/>
          <dgm:dir/>
          <dgm:animLvl val="ctr"/>
          <dgm:resizeHandles val="exact"/>
        </dgm:presLayoutVars>
      </dgm:prSet>
      <dgm:spPr/>
    </dgm:pt>
    <dgm:pt modelId="{A5897627-330F-4F8B-93FC-592762B28B7E}" type="pres">
      <dgm:prSet presAssocID="{3148B1AA-5D71-4DC2-9D51-A84E3EAB012D}" presName="centerShape" presStyleLbl="node0" presStyleIdx="0" presStyleCnt="1"/>
      <dgm:spPr/>
    </dgm:pt>
    <dgm:pt modelId="{9B60A430-4FD3-48C4-B959-3D03B9AA7397}" type="pres">
      <dgm:prSet presAssocID="{8FF5B72F-2B90-42D1-BB39-55507B20DC1C}" presName="node" presStyleLbl="node1" presStyleIdx="0" presStyleCnt="7">
        <dgm:presLayoutVars>
          <dgm:bulletEnabled val="1"/>
        </dgm:presLayoutVars>
      </dgm:prSet>
      <dgm:spPr/>
    </dgm:pt>
    <dgm:pt modelId="{152D3C14-520F-4CD4-97CC-BD18EB13C5C5}" type="pres">
      <dgm:prSet presAssocID="{8FF5B72F-2B90-42D1-BB39-55507B20DC1C}" presName="dummy" presStyleCnt="0"/>
      <dgm:spPr/>
    </dgm:pt>
    <dgm:pt modelId="{1DE1CCAE-E4BB-4457-ABE5-C269AAA1F6E4}" type="pres">
      <dgm:prSet presAssocID="{A138D634-431E-43BE-B8CD-2A3C995981A0}" presName="sibTrans" presStyleLbl="sibTrans2D1" presStyleIdx="0" presStyleCnt="7"/>
      <dgm:spPr/>
    </dgm:pt>
    <dgm:pt modelId="{2F16547D-85FA-4009-B469-975971B89016}" type="pres">
      <dgm:prSet presAssocID="{35CA3B11-4961-4719-AA9F-281558364894}" presName="node" presStyleLbl="node1" presStyleIdx="1" presStyleCnt="7">
        <dgm:presLayoutVars>
          <dgm:bulletEnabled val="1"/>
        </dgm:presLayoutVars>
      </dgm:prSet>
      <dgm:spPr/>
    </dgm:pt>
    <dgm:pt modelId="{5A61D32F-80C9-4E2A-ACFA-A7A74726B257}" type="pres">
      <dgm:prSet presAssocID="{35CA3B11-4961-4719-AA9F-281558364894}" presName="dummy" presStyleCnt="0"/>
      <dgm:spPr/>
    </dgm:pt>
    <dgm:pt modelId="{384CC02C-AC8A-4AF9-A9B1-457919B04C08}" type="pres">
      <dgm:prSet presAssocID="{48005CF1-BFF9-4CA8-A5F7-891A4BE506ED}" presName="sibTrans" presStyleLbl="sibTrans2D1" presStyleIdx="1" presStyleCnt="7"/>
      <dgm:spPr/>
    </dgm:pt>
    <dgm:pt modelId="{9B4BABF0-6DC3-4020-BBD8-2FF74CDEA477}" type="pres">
      <dgm:prSet presAssocID="{ADD147B0-2F0D-41D2-A880-FF8A495D91BD}" presName="node" presStyleLbl="node1" presStyleIdx="2" presStyleCnt="7">
        <dgm:presLayoutVars>
          <dgm:bulletEnabled val="1"/>
        </dgm:presLayoutVars>
      </dgm:prSet>
      <dgm:spPr/>
    </dgm:pt>
    <dgm:pt modelId="{4F5AA0DB-3B86-44D4-81EB-67DA3CAA6108}" type="pres">
      <dgm:prSet presAssocID="{ADD147B0-2F0D-41D2-A880-FF8A495D91BD}" presName="dummy" presStyleCnt="0"/>
      <dgm:spPr/>
    </dgm:pt>
    <dgm:pt modelId="{BE465E53-6178-4A54-B190-7E49D71038F5}" type="pres">
      <dgm:prSet presAssocID="{6BEC3E29-EBB8-4D08-9B54-9AD7BD0A0933}" presName="sibTrans" presStyleLbl="sibTrans2D1" presStyleIdx="2" presStyleCnt="7"/>
      <dgm:spPr/>
    </dgm:pt>
    <dgm:pt modelId="{FA9E4B95-46A5-4F60-9A3B-5DF5FA00DB25}" type="pres">
      <dgm:prSet presAssocID="{B22F5748-B974-4D96-A429-73543900CFEA}" presName="node" presStyleLbl="node1" presStyleIdx="3" presStyleCnt="7">
        <dgm:presLayoutVars>
          <dgm:bulletEnabled val="1"/>
        </dgm:presLayoutVars>
      </dgm:prSet>
      <dgm:spPr/>
    </dgm:pt>
    <dgm:pt modelId="{3622EBDB-2DFD-4D5E-A6B9-F7E9921E8CEB}" type="pres">
      <dgm:prSet presAssocID="{B22F5748-B974-4D96-A429-73543900CFEA}" presName="dummy" presStyleCnt="0"/>
      <dgm:spPr/>
    </dgm:pt>
    <dgm:pt modelId="{34F216C6-DDAA-4B1A-ADC0-60D9ABFD0F6C}" type="pres">
      <dgm:prSet presAssocID="{C6BB0AC9-63AF-4EDF-AFDB-43C25F3DB38D}" presName="sibTrans" presStyleLbl="sibTrans2D1" presStyleIdx="3" presStyleCnt="7"/>
      <dgm:spPr/>
    </dgm:pt>
    <dgm:pt modelId="{3C54F00E-96EC-4579-8F8D-148EEEFADB6D}" type="pres">
      <dgm:prSet presAssocID="{BB3F9285-40D8-4139-A009-A6E68E65C7A0}" presName="node" presStyleLbl="node1" presStyleIdx="4" presStyleCnt="7">
        <dgm:presLayoutVars>
          <dgm:bulletEnabled val="1"/>
        </dgm:presLayoutVars>
      </dgm:prSet>
      <dgm:spPr/>
    </dgm:pt>
    <dgm:pt modelId="{85D36543-ECFC-4BEA-8CE3-2F06C3291CF4}" type="pres">
      <dgm:prSet presAssocID="{BB3F9285-40D8-4139-A009-A6E68E65C7A0}" presName="dummy" presStyleCnt="0"/>
      <dgm:spPr/>
    </dgm:pt>
    <dgm:pt modelId="{894DFFAA-C3F2-4C89-90A4-5355DE32C639}" type="pres">
      <dgm:prSet presAssocID="{8AB8940C-6B72-4D4E-9CDD-37CF4900F2F5}" presName="sibTrans" presStyleLbl="sibTrans2D1" presStyleIdx="4" presStyleCnt="7"/>
      <dgm:spPr/>
    </dgm:pt>
    <dgm:pt modelId="{FE34132F-FAE3-44DE-B93B-3468D907E339}" type="pres">
      <dgm:prSet presAssocID="{077632AD-A76A-4300-A155-00503AC22BF8}" presName="node" presStyleLbl="node1" presStyleIdx="5" presStyleCnt="7">
        <dgm:presLayoutVars>
          <dgm:bulletEnabled val="1"/>
        </dgm:presLayoutVars>
      </dgm:prSet>
      <dgm:spPr/>
    </dgm:pt>
    <dgm:pt modelId="{442E90A7-2C9B-4A1A-BB54-C7E008452B4D}" type="pres">
      <dgm:prSet presAssocID="{077632AD-A76A-4300-A155-00503AC22BF8}" presName="dummy" presStyleCnt="0"/>
      <dgm:spPr/>
    </dgm:pt>
    <dgm:pt modelId="{78D78176-B65E-49F8-9944-D2CAC0E9E350}" type="pres">
      <dgm:prSet presAssocID="{27472CE2-99A5-443D-8B88-798FB267F779}" presName="sibTrans" presStyleLbl="sibTrans2D1" presStyleIdx="5" presStyleCnt="7"/>
      <dgm:spPr/>
    </dgm:pt>
    <dgm:pt modelId="{E8451B75-C815-4C84-A4A6-CE3D244BB344}" type="pres">
      <dgm:prSet presAssocID="{DB8764C2-825A-4D43-B7FE-26564FC02C1D}" presName="node" presStyleLbl="node1" presStyleIdx="6" presStyleCnt="7">
        <dgm:presLayoutVars>
          <dgm:bulletEnabled val="1"/>
        </dgm:presLayoutVars>
      </dgm:prSet>
      <dgm:spPr/>
    </dgm:pt>
    <dgm:pt modelId="{108FD5C6-F25B-4B2C-A0C5-4788E2CFC1DC}" type="pres">
      <dgm:prSet presAssocID="{DB8764C2-825A-4D43-B7FE-26564FC02C1D}" presName="dummy" presStyleCnt="0"/>
      <dgm:spPr/>
    </dgm:pt>
    <dgm:pt modelId="{505CE55E-FE73-47ED-BE6D-B886A5CC41C9}" type="pres">
      <dgm:prSet presAssocID="{A0E52EBF-8C1B-4384-8B12-240D54E549FC}" presName="sibTrans" presStyleLbl="sibTrans2D1" presStyleIdx="6" presStyleCnt="7"/>
      <dgm:spPr/>
    </dgm:pt>
  </dgm:ptLst>
  <dgm:cxnLst>
    <dgm:cxn modelId="{99217407-06DF-4E1E-9E26-7DA8F4522EDD}" type="presOf" srcId="{A0E52EBF-8C1B-4384-8B12-240D54E549FC}" destId="{505CE55E-FE73-47ED-BE6D-B886A5CC41C9}" srcOrd="0" destOrd="0" presId="urn:microsoft.com/office/officeart/2005/8/layout/radial6"/>
    <dgm:cxn modelId="{B8665D0E-1526-4093-AD17-6F7C62815B35}" type="presOf" srcId="{8FF5B72F-2B90-42D1-BB39-55507B20DC1C}" destId="{9B60A430-4FD3-48C4-B959-3D03B9AA7397}" srcOrd="0" destOrd="0" presId="urn:microsoft.com/office/officeart/2005/8/layout/radial6"/>
    <dgm:cxn modelId="{68D4901B-D316-4A56-935A-0814122CC24A}" type="presOf" srcId="{6BEC3E29-EBB8-4D08-9B54-9AD7BD0A0933}" destId="{BE465E53-6178-4A54-B190-7E49D71038F5}" srcOrd="0" destOrd="0" presId="urn:microsoft.com/office/officeart/2005/8/layout/radial6"/>
    <dgm:cxn modelId="{AA2A2420-653E-4717-A1A6-383B0CDDEEE7}" srcId="{3148B1AA-5D71-4DC2-9D51-A84E3EAB012D}" destId="{ADD147B0-2F0D-41D2-A880-FF8A495D91BD}" srcOrd="2" destOrd="0" parTransId="{9B034648-AA35-42FC-B382-AE44010C42A1}" sibTransId="{6BEC3E29-EBB8-4D08-9B54-9AD7BD0A0933}"/>
    <dgm:cxn modelId="{A8FF3D25-431F-488C-8FCF-3FDA66CA3BA9}" type="presOf" srcId="{27472CE2-99A5-443D-8B88-798FB267F779}" destId="{78D78176-B65E-49F8-9944-D2CAC0E9E350}" srcOrd="0" destOrd="0" presId="urn:microsoft.com/office/officeart/2005/8/layout/radial6"/>
    <dgm:cxn modelId="{6C3C4127-AE1B-4AD8-974D-37A1442147DC}" type="presOf" srcId="{35CA3B11-4961-4719-AA9F-281558364894}" destId="{2F16547D-85FA-4009-B469-975971B89016}" srcOrd="0" destOrd="0" presId="urn:microsoft.com/office/officeart/2005/8/layout/radial6"/>
    <dgm:cxn modelId="{724FE72E-732B-4F37-B684-BD76D8F38641}" type="presOf" srcId="{B22F5748-B974-4D96-A429-73543900CFEA}" destId="{FA9E4B95-46A5-4F60-9A3B-5DF5FA00DB25}" srcOrd="0" destOrd="0" presId="urn:microsoft.com/office/officeart/2005/8/layout/radial6"/>
    <dgm:cxn modelId="{7C57364D-92B1-435A-9B00-737E0756A2D9}" type="presOf" srcId="{ADD147B0-2F0D-41D2-A880-FF8A495D91BD}" destId="{9B4BABF0-6DC3-4020-BBD8-2FF74CDEA477}" srcOrd="0" destOrd="0" presId="urn:microsoft.com/office/officeart/2005/8/layout/radial6"/>
    <dgm:cxn modelId="{D84B3950-1689-49FA-ADFE-9E4540631756}" type="presOf" srcId="{C6BB0AC9-63AF-4EDF-AFDB-43C25F3DB38D}" destId="{34F216C6-DDAA-4B1A-ADC0-60D9ABFD0F6C}" srcOrd="0" destOrd="0" presId="urn:microsoft.com/office/officeart/2005/8/layout/radial6"/>
    <dgm:cxn modelId="{3E14E656-8A4C-4CE5-B6DF-E6C932181747}" srcId="{3148B1AA-5D71-4DC2-9D51-A84E3EAB012D}" destId="{DB8764C2-825A-4D43-B7FE-26564FC02C1D}" srcOrd="6" destOrd="0" parTransId="{B35CC9F8-5BB2-41B7-A6C4-846DE638BF9C}" sibTransId="{A0E52EBF-8C1B-4384-8B12-240D54E549FC}"/>
    <dgm:cxn modelId="{08292E87-EE58-4F0D-BFA3-9F8A2462EB7F}" type="presOf" srcId="{8AB8940C-6B72-4D4E-9CDD-37CF4900F2F5}" destId="{894DFFAA-C3F2-4C89-90A4-5355DE32C639}" srcOrd="0" destOrd="0" presId="urn:microsoft.com/office/officeart/2005/8/layout/radial6"/>
    <dgm:cxn modelId="{6367E887-C168-4580-B50F-F199FED1F301}" srcId="{3148B1AA-5D71-4DC2-9D51-A84E3EAB012D}" destId="{8FF5B72F-2B90-42D1-BB39-55507B20DC1C}" srcOrd="0" destOrd="0" parTransId="{754B36A8-CFC8-4EEE-966A-7F922CB7017A}" sibTransId="{A138D634-431E-43BE-B8CD-2A3C995981A0}"/>
    <dgm:cxn modelId="{38A0F692-E155-48C5-9D90-6E627B0A1CEA}" type="presOf" srcId="{CDC590AC-B533-4157-A458-27F72A592D22}" destId="{521423F3-43C5-4A39-8105-B3D8BE66881C}" srcOrd="0" destOrd="0" presId="urn:microsoft.com/office/officeart/2005/8/layout/radial6"/>
    <dgm:cxn modelId="{7C934DA1-3FB2-4511-ACFF-07822BD65F01}" type="presOf" srcId="{DB8764C2-825A-4D43-B7FE-26564FC02C1D}" destId="{E8451B75-C815-4C84-A4A6-CE3D244BB344}" srcOrd="0" destOrd="0" presId="urn:microsoft.com/office/officeart/2005/8/layout/radial6"/>
    <dgm:cxn modelId="{137C5AA2-2B8D-4A09-B3DD-D77E66288C20}" srcId="{CDC590AC-B533-4157-A458-27F72A592D22}" destId="{3148B1AA-5D71-4DC2-9D51-A84E3EAB012D}" srcOrd="0" destOrd="0" parTransId="{CA70E53D-6C40-4643-A821-CF94ADE6C053}" sibTransId="{56954C51-2508-4EBA-8F89-46F05F7A2D5A}"/>
    <dgm:cxn modelId="{DFB69EA6-01E5-4769-9333-0202DE865FB5}" type="presOf" srcId="{48005CF1-BFF9-4CA8-A5F7-891A4BE506ED}" destId="{384CC02C-AC8A-4AF9-A9B1-457919B04C08}" srcOrd="0" destOrd="0" presId="urn:microsoft.com/office/officeart/2005/8/layout/radial6"/>
    <dgm:cxn modelId="{55D7BFA7-2B8F-4EE6-87C7-2CBCD7A39E22}" type="presOf" srcId="{3148B1AA-5D71-4DC2-9D51-A84E3EAB012D}" destId="{A5897627-330F-4F8B-93FC-592762B28B7E}" srcOrd="0" destOrd="0" presId="urn:microsoft.com/office/officeart/2005/8/layout/radial6"/>
    <dgm:cxn modelId="{7ED954AE-8E6A-40C8-8EE2-F8C2A20B38C8}" srcId="{3148B1AA-5D71-4DC2-9D51-A84E3EAB012D}" destId="{BB3F9285-40D8-4139-A009-A6E68E65C7A0}" srcOrd="4" destOrd="0" parTransId="{1C5A9B52-AB89-45A9-AA79-8EF087243018}" sibTransId="{8AB8940C-6B72-4D4E-9CDD-37CF4900F2F5}"/>
    <dgm:cxn modelId="{EB77F0AE-2D00-443E-84F5-CC79AFB398DA}" type="presOf" srcId="{077632AD-A76A-4300-A155-00503AC22BF8}" destId="{FE34132F-FAE3-44DE-B93B-3468D907E339}" srcOrd="0" destOrd="0" presId="urn:microsoft.com/office/officeart/2005/8/layout/radial6"/>
    <dgm:cxn modelId="{C35939B6-1ED3-4824-BCDC-642A966ABF4F}" type="presOf" srcId="{A138D634-431E-43BE-B8CD-2A3C995981A0}" destId="{1DE1CCAE-E4BB-4457-ABE5-C269AAA1F6E4}" srcOrd="0" destOrd="0" presId="urn:microsoft.com/office/officeart/2005/8/layout/radial6"/>
    <dgm:cxn modelId="{768440BA-A81D-4B34-B51E-75D6686E312B}" srcId="{3148B1AA-5D71-4DC2-9D51-A84E3EAB012D}" destId="{077632AD-A76A-4300-A155-00503AC22BF8}" srcOrd="5" destOrd="0" parTransId="{896DC7E4-32D8-4C74-99EB-C526523C12AE}" sibTransId="{27472CE2-99A5-443D-8B88-798FB267F779}"/>
    <dgm:cxn modelId="{3AA67AE4-FD1C-418E-8959-718EDC02B30B}" srcId="{3148B1AA-5D71-4DC2-9D51-A84E3EAB012D}" destId="{35CA3B11-4961-4719-AA9F-281558364894}" srcOrd="1" destOrd="0" parTransId="{E2649AA9-96CD-41B6-8CDA-AF0863629F2C}" sibTransId="{48005CF1-BFF9-4CA8-A5F7-891A4BE506ED}"/>
    <dgm:cxn modelId="{59F94CE7-DA0E-47E8-B94D-8B469DB01C25}" type="presOf" srcId="{BB3F9285-40D8-4139-A009-A6E68E65C7A0}" destId="{3C54F00E-96EC-4579-8F8D-148EEEFADB6D}" srcOrd="0" destOrd="0" presId="urn:microsoft.com/office/officeart/2005/8/layout/radial6"/>
    <dgm:cxn modelId="{943EFEFE-41AE-4939-8D30-D1C128006CCA}" srcId="{3148B1AA-5D71-4DC2-9D51-A84E3EAB012D}" destId="{B22F5748-B974-4D96-A429-73543900CFEA}" srcOrd="3" destOrd="0" parTransId="{43E6D35E-7AAE-4994-AAA4-4058D581A61F}" sibTransId="{C6BB0AC9-63AF-4EDF-AFDB-43C25F3DB38D}"/>
    <dgm:cxn modelId="{9595098E-4A9D-4DDB-8975-DE02098369F5}" type="presParOf" srcId="{521423F3-43C5-4A39-8105-B3D8BE66881C}" destId="{A5897627-330F-4F8B-93FC-592762B28B7E}" srcOrd="0" destOrd="0" presId="urn:microsoft.com/office/officeart/2005/8/layout/radial6"/>
    <dgm:cxn modelId="{5CC070E2-4A8C-4065-A0C3-5DFA1CE537A6}" type="presParOf" srcId="{521423F3-43C5-4A39-8105-B3D8BE66881C}" destId="{9B60A430-4FD3-48C4-B959-3D03B9AA7397}" srcOrd="1" destOrd="0" presId="urn:microsoft.com/office/officeart/2005/8/layout/radial6"/>
    <dgm:cxn modelId="{6B6A99CC-7F32-466A-8747-AD222F7984B6}" type="presParOf" srcId="{521423F3-43C5-4A39-8105-B3D8BE66881C}" destId="{152D3C14-520F-4CD4-97CC-BD18EB13C5C5}" srcOrd="2" destOrd="0" presId="urn:microsoft.com/office/officeart/2005/8/layout/radial6"/>
    <dgm:cxn modelId="{3D38F4D5-304E-4172-A77F-C2C27C139CC1}" type="presParOf" srcId="{521423F3-43C5-4A39-8105-B3D8BE66881C}" destId="{1DE1CCAE-E4BB-4457-ABE5-C269AAA1F6E4}" srcOrd="3" destOrd="0" presId="urn:microsoft.com/office/officeart/2005/8/layout/radial6"/>
    <dgm:cxn modelId="{DE4FAC2E-0CC6-4CB7-A049-ED31792B4709}" type="presParOf" srcId="{521423F3-43C5-4A39-8105-B3D8BE66881C}" destId="{2F16547D-85FA-4009-B469-975971B89016}" srcOrd="4" destOrd="0" presId="urn:microsoft.com/office/officeart/2005/8/layout/radial6"/>
    <dgm:cxn modelId="{AE938280-0AE5-4996-8748-429AAB3EFBD4}" type="presParOf" srcId="{521423F3-43C5-4A39-8105-B3D8BE66881C}" destId="{5A61D32F-80C9-4E2A-ACFA-A7A74726B257}" srcOrd="5" destOrd="0" presId="urn:microsoft.com/office/officeart/2005/8/layout/radial6"/>
    <dgm:cxn modelId="{BCC108DB-CA75-4FB1-BBCC-F6211FBEF7D7}" type="presParOf" srcId="{521423F3-43C5-4A39-8105-B3D8BE66881C}" destId="{384CC02C-AC8A-4AF9-A9B1-457919B04C08}" srcOrd="6" destOrd="0" presId="urn:microsoft.com/office/officeart/2005/8/layout/radial6"/>
    <dgm:cxn modelId="{9B23B86C-883B-412B-997D-58B1B3F97F5D}" type="presParOf" srcId="{521423F3-43C5-4A39-8105-B3D8BE66881C}" destId="{9B4BABF0-6DC3-4020-BBD8-2FF74CDEA477}" srcOrd="7" destOrd="0" presId="urn:microsoft.com/office/officeart/2005/8/layout/radial6"/>
    <dgm:cxn modelId="{56E9AC22-A7D8-4BCE-AF5D-AFB2E0D9E59E}" type="presParOf" srcId="{521423F3-43C5-4A39-8105-B3D8BE66881C}" destId="{4F5AA0DB-3B86-44D4-81EB-67DA3CAA6108}" srcOrd="8" destOrd="0" presId="urn:microsoft.com/office/officeart/2005/8/layout/radial6"/>
    <dgm:cxn modelId="{E570D672-0B7F-406F-BBF2-3FA81CD2A4D9}" type="presParOf" srcId="{521423F3-43C5-4A39-8105-B3D8BE66881C}" destId="{BE465E53-6178-4A54-B190-7E49D71038F5}" srcOrd="9" destOrd="0" presId="urn:microsoft.com/office/officeart/2005/8/layout/radial6"/>
    <dgm:cxn modelId="{EFF3EDC4-6744-4C7F-B1E1-34D4EEA131CC}" type="presParOf" srcId="{521423F3-43C5-4A39-8105-B3D8BE66881C}" destId="{FA9E4B95-46A5-4F60-9A3B-5DF5FA00DB25}" srcOrd="10" destOrd="0" presId="urn:microsoft.com/office/officeart/2005/8/layout/radial6"/>
    <dgm:cxn modelId="{D093126D-40E0-487C-AD98-7903864B9D9A}" type="presParOf" srcId="{521423F3-43C5-4A39-8105-B3D8BE66881C}" destId="{3622EBDB-2DFD-4D5E-A6B9-F7E9921E8CEB}" srcOrd="11" destOrd="0" presId="urn:microsoft.com/office/officeart/2005/8/layout/radial6"/>
    <dgm:cxn modelId="{7334696E-A1EE-45B0-9D3B-0E2B1E8E298F}" type="presParOf" srcId="{521423F3-43C5-4A39-8105-B3D8BE66881C}" destId="{34F216C6-DDAA-4B1A-ADC0-60D9ABFD0F6C}" srcOrd="12" destOrd="0" presId="urn:microsoft.com/office/officeart/2005/8/layout/radial6"/>
    <dgm:cxn modelId="{5C6B4B2E-054A-412B-B388-9FACF390463A}" type="presParOf" srcId="{521423F3-43C5-4A39-8105-B3D8BE66881C}" destId="{3C54F00E-96EC-4579-8F8D-148EEEFADB6D}" srcOrd="13" destOrd="0" presId="urn:microsoft.com/office/officeart/2005/8/layout/radial6"/>
    <dgm:cxn modelId="{16CB6A06-8F11-4FDD-84E2-209376A66A2D}" type="presParOf" srcId="{521423F3-43C5-4A39-8105-B3D8BE66881C}" destId="{85D36543-ECFC-4BEA-8CE3-2F06C3291CF4}" srcOrd="14" destOrd="0" presId="urn:microsoft.com/office/officeart/2005/8/layout/radial6"/>
    <dgm:cxn modelId="{0BDF54C4-2F06-45B5-B915-79AA6F850677}" type="presParOf" srcId="{521423F3-43C5-4A39-8105-B3D8BE66881C}" destId="{894DFFAA-C3F2-4C89-90A4-5355DE32C639}" srcOrd="15" destOrd="0" presId="urn:microsoft.com/office/officeart/2005/8/layout/radial6"/>
    <dgm:cxn modelId="{DC4141CF-728D-4F78-81CA-62116BE687E6}" type="presParOf" srcId="{521423F3-43C5-4A39-8105-B3D8BE66881C}" destId="{FE34132F-FAE3-44DE-B93B-3468D907E339}" srcOrd="16" destOrd="0" presId="urn:microsoft.com/office/officeart/2005/8/layout/radial6"/>
    <dgm:cxn modelId="{C1099737-545F-4F34-8967-9FAAE5D80C67}" type="presParOf" srcId="{521423F3-43C5-4A39-8105-B3D8BE66881C}" destId="{442E90A7-2C9B-4A1A-BB54-C7E008452B4D}" srcOrd="17" destOrd="0" presId="urn:microsoft.com/office/officeart/2005/8/layout/radial6"/>
    <dgm:cxn modelId="{8AEE2591-3C2F-470B-86B9-C5F6D50F696A}" type="presParOf" srcId="{521423F3-43C5-4A39-8105-B3D8BE66881C}" destId="{78D78176-B65E-49F8-9944-D2CAC0E9E350}" srcOrd="18" destOrd="0" presId="urn:microsoft.com/office/officeart/2005/8/layout/radial6"/>
    <dgm:cxn modelId="{8B7D69C0-20A4-4059-ABE3-FA7979F104E2}" type="presParOf" srcId="{521423F3-43C5-4A39-8105-B3D8BE66881C}" destId="{E8451B75-C815-4C84-A4A6-CE3D244BB344}" srcOrd="19" destOrd="0" presId="urn:microsoft.com/office/officeart/2005/8/layout/radial6"/>
    <dgm:cxn modelId="{1F3B4B33-D3E0-4C96-BC41-EF7D0A9DE6E2}" type="presParOf" srcId="{521423F3-43C5-4A39-8105-B3D8BE66881C}" destId="{108FD5C6-F25B-4B2C-A0C5-4788E2CFC1DC}" srcOrd="20" destOrd="0" presId="urn:microsoft.com/office/officeart/2005/8/layout/radial6"/>
    <dgm:cxn modelId="{87CE2308-D24D-4631-9868-6C439BD55C34}" type="presParOf" srcId="{521423F3-43C5-4A39-8105-B3D8BE66881C}" destId="{505CE55E-FE73-47ED-BE6D-B886A5CC41C9}" srcOrd="21"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DBE8EB-DACD-4FE1-B468-E3574275CA4D}" type="doc">
      <dgm:prSet loTypeId="urn:microsoft.com/office/officeart/2005/8/layout/chart3" loCatId="cycle" qsTypeId="urn:microsoft.com/office/officeart/2005/8/quickstyle/simple1" qsCatId="simple" csTypeId="urn:microsoft.com/office/officeart/2005/8/colors/accent1_1" csCatId="accent1" phldr="1"/>
      <dgm:spPr/>
      <dgm:t>
        <a:bodyPr/>
        <a:lstStyle/>
        <a:p>
          <a:endParaRPr lang="en-US"/>
        </a:p>
      </dgm:t>
    </dgm:pt>
    <dgm:pt modelId="{467E9542-0443-41F6-811A-1DA22DC83B27}">
      <dgm:prSet phldrT="[Text]"/>
      <dgm:spPr/>
      <dgm:t>
        <a:bodyPr/>
        <a:lstStyle/>
        <a:p>
          <a:r>
            <a:rPr lang="en-US" dirty="0"/>
            <a:t>Measurement</a:t>
          </a:r>
        </a:p>
      </dgm:t>
    </dgm:pt>
    <dgm:pt modelId="{E0E1EF09-B84B-429A-8540-3B7114D411EA}" type="parTrans" cxnId="{D33A1ACC-57BD-40F0-8B82-705730DE4E61}">
      <dgm:prSet/>
      <dgm:spPr/>
      <dgm:t>
        <a:bodyPr/>
        <a:lstStyle/>
        <a:p>
          <a:endParaRPr lang="en-US"/>
        </a:p>
      </dgm:t>
    </dgm:pt>
    <dgm:pt modelId="{B9496DCA-52CA-464E-9C36-8786E26D940A}" type="sibTrans" cxnId="{D33A1ACC-57BD-40F0-8B82-705730DE4E61}">
      <dgm:prSet/>
      <dgm:spPr/>
      <dgm:t>
        <a:bodyPr/>
        <a:lstStyle/>
        <a:p>
          <a:endParaRPr lang="en-US"/>
        </a:p>
      </dgm:t>
    </dgm:pt>
    <dgm:pt modelId="{DCD32ABD-D403-49D8-B8A7-84D78BAEF030}">
      <dgm:prSet phldrT="[Text]"/>
      <dgm:spPr/>
      <dgm:t>
        <a:bodyPr/>
        <a:lstStyle/>
        <a:p>
          <a:r>
            <a:rPr lang="en-US" dirty="0"/>
            <a:t>Design</a:t>
          </a:r>
        </a:p>
      </dgm:t>
    </dgm:pt>
    <dgm:pt modelId="{E81B2EC9-AF20-43B8-A4ED-E822D0D692EF}" type="parTrans" cxnId="{6737C747-C165-47F1-B964-D72421DDECE1}">
      <dgm:prSet/>
      <dgm:spPr/>
      <dgm:t>
        <a:bodyPr/>
        <a:lstStyle/>
        <a:p>
          <a:endParaRPr lang="en-US"/>
        </a:p>
      </dgm:t>
    </dgm:pt>
    <dgm:pt modelId="{C70F5D11-9F3F-4D24-99A9-438C5B94AFE5}" type="sibTrans" cxnId="{6737C747-C165-47F1-B964-D72421DDECE1}">
      <dgm:prSet/>
      <dgm:spPr/>
      <dgm:t>
        <a:bodyPr/>
        <a:lstStyle/>
        <a:p>
          <a:endParaRPr lang="en-US"/>
        </a:p>
      </dgm:t>
    </dgm:pt>
    <dgm:pt modelId="{91D038D1-AB7B-4C0C-9AF1-92C8C9CEE34B}">
      <dgm:prSet phldrT="[Text]"/>
      <dgm:spPr/>
      <dgm:t>
        <a:bodyPr/>
        <a:lstStyle/>
        <a:p>
          <a:r>
            <a:rPr lang="en-US" dirty="0"/>
            <a:t>Execution and Reporting</a:t>
          </a:r>
        </a:p>
      </dgm:t>
    </dgm:pt>
    <dgm:pt modelId="{482D4587-DF48-49C6-BE56-ABACF845D7CE}" type="parTrans" cxnId="{38E0D068-6E2F-4208-A53B-771146248F20}">
      <dgm:prSet/>
      <dgm:spPr/>
      <dgm:t>
        <a:bodyPr/>
        <a:lstStyle/>
        <a:p>
          <a:endParaRPr lang="en-US"/>
        </a:p>
      </dgm:t>
    </dgm:pt>
    <dgm:pt modelId="{FADB8818-FB4F-45FA-90D0-CF9C389F1EA4}" type="sibTrans" cxnId="{38E0D068-6E2F-4208-A53B-771146248F20}">
      <dgm:prSet/>
      <dgm:spPr/>
      <dgm:t>
        <a:bodyPr/>
        <a:lstStyle/>
        <a:p>
          <a:endParaRPr lang="en-US"/>
        </a:p>
      </dgm:t>
    </dgm:pt>
    <dgm:pt modelId="{40B481F6-843D-4279-BADF-28DE181F31B9}">
      <dgm:prSet phldrT="[Text]"/>
      <dgm:spPr/>
      <dgm:t>
        <a:bodyPr/>
        <a:lstStyle/>
        <a:p>
          <a:r>
            <a:rPr lang="en-US" dirty="0"/>
            <a:t>Analyses</a:t>
          </a:r>
        </a:p>
      </dgm:t>
    </dgm:pt>
    <dgm:pt modelId="{95F27728-7F40-4848-81B6-E8C5F5689ABA}" type="parTrans" cxnId="{2B6BE925-9269-4509-9277-FE9E0E0DD2E5}">
      <dgm:prSet/>
      <dgm:spPr/>
      <dgm:t>
        <a:bodyPr/>
        <a:lstStyle/>
        <a:p>
          <a:endParaRPr lang="en-US"/>
        </a:p>
      </dgm:t>
    </dgm:pt>
    <dgm:pt modelId="{8950E458-353D-46CB-B569-4506CC92EC7F}" type="sibTrans" cxnId="{2B6BE925-9269-4509-9277-FE9E0E0DD2E5}">
      <dgm:prSet/>
      <dgm:spPr/>
      <dgm:t>
        <a:bodyPr/>
        <a:lstStyle/>
        <a:p>
          <a:endParaRPr lang="en-US"/>
        </a:p>
      </dgm:t>
    </dgm:pt>
    <dgm:pt modelId="{22CB5FAF-133B-4183-A517-C0B534DEC179}" type="pres">
      <dgm:prSet presAssocID="{BBDBE8EB-DACD-4FE1-B468-E3574275CA4D}" presName="compositeShape" presStyleCnt="0">
        <dgm:presLayoutVars>
          <dgm:chMax val="7"/>
          <dgm:dir/>
          <dgm:resizeHandles val="exact"/>
        </dgm:presLayoutVars>
      </dgm:prSet>
      <dgm:spPr/>
    </dgm:pt>
    <dgm:pt modelId="{BB4C7349-4102-4128-B904-4758A619F524}" type="pres">
      <dgm:prSet presAssocID="{BBDBE8EB-DACD-4FE1-B468-E3574275CA4D}" presName="wedge1" presStyleLbl="node1" presStyleIdx="0" presStyleCnt="4" custLinFactNeighborX="-4573" custLinFactNeighborY="4246"/>
      <dgm:spPr/>
    </dgm:pt>
    <dgm:pt modelId="{3C8B2B1A-8838-4473-BBB6-F5755A8257D7}" type="pres">
      <dgm:prSet presAssocID="{BBDBE8EB-DACD-4FE1-B468-E3574275CA4D}" presName="wedge1Tx" presStyleLbl="node1" presStyleIdx="0" presStyleCnt="4">
        <dgm:presLayoutVars>
          <dgm:chMax val="0"/>
          <dgm:chPref val="0"/>
          <dgm:bulletEnabled val="1"/>
        </dgm:presLayoutVars>
      </dgm:prSet>
      <dgm:spPr/>
    </dgm:pt>
    <dgm:pt modelId="{0FD266C8-DADA-4D0B-AC8D-40E896299820}" type="pres">
      <dgm:prSet presAssocID="{BBDBE8EB-DACD-4FE1-B468-E3574275CA4D}" presName="wedge2" presStyleLbl="node1" presStyleIdx="1" presStyleCnt="4"/>
      <dgm:spPr/>
    </dgm:pt>
    <dgm:pt modelId="{B75766F7-7558-4672-BE2A-5E7145231649}" type="pres">
      <dgm:prSet presAssocID="{BBDBE8EB-DACD-4FE1-B468-E3574275CA4D}" presName="wedge2Tx" presStyleLbl="node1" presStyleIdx="1" presStyleCnt="4">
        <dgm:presLayoutVars>
          <dgm:chMax val="0"/>
          <dgm:chPref val="0"/>
          <dgm:bulletEnabled val="1"/>
        </dgm:presLayoutVars>
      </dgm:prSet>
      <dgm:spPr/>
    </dgm:pt>
    <dgm:pt modelId="{11F41CF0-338E-4429-9E38-6C8966DF7EA7}" type="pres">
      <dgm:prSet presAssocID="{BBDBE8EB-DACD-4FE1-B468-E3574275CA4D}" presName="wedge3" presStyleLbl="node1" presStyleIdx="2" presStyleCnt="4"/>
      <dgm:spPr/>
    </dgm:pt>
    <dgm:pt modelId="{C9D2A4DA-553E-4A2D-8D51-C7051565C39F}" type="pres">
      <dgm:prSet presAssocID="{BBDBE8EB-DACD-4FE1-B468-E3574275CA4D}" presName="wedge3Tx" presStyleLbl="node1" presStyleIdx="2" presStyleCnt="4">
        <dgm:presLayoutVars>
          <dgm:chMax val="0"/>
          <dgm:chPref val="0"/>
          <dgm:bulletEnabled val="1"/>
        </dgm:presLayoutVars>
      </dgm:prSet>
      <dgm:spPr/>
    </dgm:pt>
    <dgm:pt modelId="{D855948D-7A5A-4ADF-9A2F-CEE83DE3BD05}" type="pres">
      <dgm:prSet presAssocID="{BBDBE8EB-DACD-4FE1-B468-E3574275CA4D}" presName="wedge4" presStyleLbl="node1" presStyleIdx="3" presStyleCnt="4"/>
      <dgm:spPr/>
    </dgm:pt>
    <dgm:pt modelId="{B6648751-99CB-4496-B81A-BBDA8FCE7CB0}" type="pres">
      <dgm:prSet presAssocID="{BBDBE8EB-DACD-4FE1-B468-E3574275CA4D}" presName="wedge4Tx" presStyleLbl="node1" presStyleIdx="3" presStyleCnt="4">
        <dgm:presLayoutVars>
          <dgm:chMax val="0"/>
          <dgm:chPref val="0"/>
          <dgm:bulletEnabled val="1"/>
        </dgm:presLayoutVars>
      </dgm:prSet>
      <dgm:spPr/>
    </dgm:pt>
  </dgm:ptLst>
  <dgm:cxnLst>
    <dgm:cxn modelId="{90472713-A1DF-4EDD-892F-D124E474A3BB}" type="presOf" srcId="{40B481F6-843D-4279-BADF-28DE181F31B9}" destId="{11F41CF0-338E-4429-9E38-6C8966DF7EA7}" srcOrd="0" destOrd="0" presId="urn:microsoft.com/office/officeart/2005/8/layout/chart3"/>
    <dgm:cxn modelId="{CF01B819-A3C1-43CF-AEB9-DF6A2E3A7CE9}" type="presOf" srcId="{467E9542-0443-41F6-811A-1DA22DC83B27}" destId="{BB4C7349-4102-4128-B904-4758A619F524}" srcOrd="0" destOrd="0" presId="urn:microsoft.com/office/officeart/2005/8/layout/chart3"/>
    <dgm:cxn modelId="{2B6BE925-9269-4509-9277-FE9E0E0DD2E5}" srcId="{BBDBE8EB-DACD-4FE1-B468-E3574275CA4D}" destId="{40B481F6-843D-4279-BADF-28DE181F31B9}" srcOrd="2" destOrd="0" parTransId="{95F27728-7F40-4848-81B6-E8C5F5689ABA}" sibTransId="{8950E458-353D-46CB-B569-4506CC92EC7F}"/>
    <dgm:cxn modelId="{8DC10D36-3E6A-4366-8C8C-C97A358184D5}" type="presOf" srcId="{467E9542-0443-41F6-811A-1DA22DC83B27}" destId="{3C8B2B1A-8838-4473-BBB6-F5755A8257D7}" srcOrd="1" destOrd="0" presId="urn:microsoft.com/office/officeart/2005/8/layout/chart3"/>
    <dgm:cxn modelId="{15D4CA45-CBC7-43D5-A94F-FCB25033601C}" type="presOf" srcId="{40B481F6-843D-4279-BADF-28DE181F31B9}" destId="{C9D2A4DA-553E-4A2D-8D51-C7051565C39F}" srcOrd="1" destOrd="0" presId="urn:microsoft.com/office/officeart/2005/8/layout/chart3"/>
    <dgm:cxn modelId="{6737C747-C165-47F1-B964-D72421DDECE1}" srcId="{BBDBE8EB-DACD-4FE1-B468-E3574275CA4D}" destId="{DCD32ABD-D403-49D8-B8A7-84D78BAEF030}" srcOrd="3" destOrd="0" parTransId="{E81B2EC9-AF20-43B8-A4ED-E822D0D692EF}" sibTransId="{C70F5D11-9F3F-4D24-99A9-438C5B94AFE5}"/>
    <dgm:cxn modelId="{38E0D068-6E2F-4208-A53B-771146248F20}" srcId="{BBDBE8EB-DACD-4FE1-B468-E3574275CA4D}" destId="{91D038D1-AB7B-4C0C-9AF1-92C8C9CEE34B}" srcOrd="1" destOrd="0" parTransId="{482D4587-DF48-49C6-BE56-ABACF845D7CE}" sibTransId="{FADB8818-FB4F-45FA-90D0-CF9C389F1EA4}"/>
    <dgm:cxn modelId="{98EC937A-0D99-4020-9D92-CFE35DA257AD}" type="presOf" srcId="{91D038D1-AB7B-4C0C-9AF1-92C8C9CEE34B}" destId="{0FD266C8-DADA-4D0B-AC8D-40E896299820}" srcOrd="0" destOrd="0" presId="urn:microsoft.com/office/officeart/2005/8/layout/chart3"/>
    <dgm:cxn modelId="{FDC6D084-8FBC-453B-93E4-438FCC43E311}" type="presOf" srcId="{DCD32ABD-D403-49D8-B8A7-84D78BAEF030}" destId="{D855948D-7A5A-4ADF-9A2F-CEE83DE3BD05}" srcOrd="0" destOrd="0" presId="urn:microsoft.com/office/officeart/2005/8/layout/chart3"/>
    <dgm:cxn modelId="{9CCFE9AE-ECCA-444C-A8F5-B5CFB0EFD626}" type="presOf" srcId="{DCD32ABD-D403-49D8-B8A7-84D78BAEF030}" destId="{B6648751-99CB-4496-B81A-BBDA8FCE7CB0}" srcOrd="1" destOrd="0" presId="urn:microsoft.com/office/officeart/2005/8/layout/chart3"/>
    <dgm:cxn modelId="{39125DBE-1A62-4966-81D6-92484DB1AA41}" type="presOf" srcId="{91D038D1-AB7B-4C0C-9AF1-92C8C9CEE34B}" destId="{B75766F7-7558-4672-BE2A-5E7145231649}" srcOrd="1" destOrd="0" presId="urn:microsoft.com/office/officeart/2005/8/layout/chart3"/>
    <dgm:cxn modelId="{D3773BC3-7CEE-4B64-91A8-EF0991B2B8FF}" type="presOf" srcId="{BBDBE8EB-DACD-4FE1-B468-E3574275CA4D}" destId="{22CB5FAF-133B-4183-A517-C0B534DEC179}" srcOrd="0" destOrd="0" presId="urn:microsoft.com/office/officeart/2005/8/layout/chart3"/>
    <dgm:cxn modelId="{D33A1ACC-57BD-40F0-8B82-705730DE4E61}" srcId="{BBDBE8EB-DACD-4FE1-B468-E3574275CA4D}" destId="{467E9542-0443-41F6-811A-1DA22DC83B27}" srcOrd="0" destOrd="0" parTransId="{E0E1EF09-B84B-429A-8540-3B7114D411EA}" sibTransId="{B9496DCA-52CA-464E-9C36-8786E26D940A}"/>
    <dgm:cxn modelId="{0A88D362-FAD9-4AE2-82B1-88130953B232}" type="presParOf" srcId="{22CB5FAF-133B-4183-A517-C0B534DEC179}" destId="{BB4C7349-4102-4128-B904-4758A619F524}" srcOrd="0" destOrd="0" presId="urn:microsoft.com/office/officeart/2005/8/layout/chart3"/>
    <dgm:cxn modelId="{DD317DFE-9AC5-4A8F-917A-54467C34366B}" type="presParOf" srcId="{22CB5FAF-133B-4183-A517-C0B534DEC179}" destId="{3C8B2B1A-8838-4473-BBB6-F5755A8257D7}" srcOrd="1" destOrd="0" presId="urn:microsoft.com/office/officeart/2005/8/layout/chart3"/>
    <dgm:cxn modelId="{1537526E-947C-4AB9-BA65-0A921BFD162D}" type="presParOf" srcId="{22CB5FAF-133B-4183-A517-C0B534DEC179}" destId="{0FD266C8-DADA-4D0B-AC8D-40E896299820}" srcOrd="2" destOrd="0" presId="urn:microsoft.com/office/officeart/2005/8/layout/chart3"/>
    <dgm:cxn modelId="{69FCE238-12AE-468F-AA24-0A0EC1AC4916}" type="presParOf" srcId="{22CB5FAF-133B-4183-A517-C0B534DEC179}" destId="{B75766F7-7558-4672-BE2A-5E7145231649}" srcOrd="3" destOrd="0" presId="urn:microsoft.com/office/officeart/2005/8/layout/chart3"/>
    <dgm:cxn modelId="{313351AC-24A8-4751-915E-10DE11378ECB}" type="presParOf" srcId="{22CB5FAF-133B-4183-A517-C0B534DEC179}" destId="{11F41CF0-338E-4429-9E38-6C8966DF7EA7}" srcOrd="4" destOrd="0" presId="urn:microsoft.com/office/officeart/2005/8/layout/chart3"/>
    <dgm:cxn modelId="{DC79FAF9-E3FF-4EA9-87C0-B8E48B26BAFA}" type="presParOf" srcId="{22CB5FAF-133B-4183-A517-C0B534DEC179}" destId="{C9D2A4DA-553E-4A2D-8D51-C7051565C39F}" srcOrd="5" destOrd="0" presId="urn:microsoft.com/office/officeart/2005/8/layout/chart3"/>
    <dgm:cxn modelId="{25A6344F-BDA5-4CA4-95F8-AB4C8F26186C}" type="presParOf" srcId="{22CB5FAF-133B-4183-A517-C0B534DEC179}" destId="{D855948D-7A5A-4ADF-9A2F-CEE83DE3BD05}" srcOrd="6" destOrd="0" presId="urn:microsoft.com/office/officeart/2005/8/layout/chart3"/>
    <dgm:cxn modelId="{3FE4590E-78CE-499C-ACC3-6CE1432E9ECF}" type="presParOf" srcId="{22CB5FAF-133B-4183-A517-C0B534DEC179}" destId="{B6648751-99CB-4496-B81A-BBDA8FCE7CB0}" srcOrd="7"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754F-9DE8-4431-B515-307F97F61696}">
      <dsp:nvSpPr>
        <dsp:cNvPr id="0" name=""/>
        <dsp:cNvSpPr/>
      </dsp:nvSpPr>
      <dsp:spPr>
        <a:xfrm>
          <a:off x="2905008" y="0"/>
          <a:ext cx="1452504" cy="904001"/>
        </a:xfrm>
        <a:prstGeom prst="trapezoid">
          <a:avLst>
            <a:gd name="adj" fmla="val 80337"/>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a:p>
          <a:pPr marL="0" lvl="0" indent="0" algn="ctr" defTabSz="622300">
            <a:lnSpc>
              <a:spcPct val="90000"/>
            </a:lnSpc>
            <a:spcBef>
              <a:spcPct val="0"/>
            </a:spcBef>
            <a:spcAft>
              <a:spcPct val="35000"/>
            </a:spcAft>
            <a:buNone/>
          </a:pPr>
          <a:r>
            <a:rPr lang="en-US" sz="1400" kern="1200" dirty="0"/>
            <a:t> and</a:t>
          </a:r>
        </a:p>
        <a:p>
          <a:pPr marL="0" lvl="0" indent="0" algn="ctr" defTabSz="622300">
            <a:lnSpc>
              <a:spcPct val="90000"/>
            </a:lnSpc>
            <a:spcBef>
              <a:spcPct val="0"/>
            </a:spcBef>
            <a:spcAft>
              <a:spcPct val="35000"/>
            </a:spcAft>
            <a:buNone/>
          </a:pPr>
          <a:r>
            <a:rPr lang="en-US" sz="1400" kern="1200" dirty="0"/>
            <a:t> counseling</a:t>
          </a:r>
        </a:p>
      </dsp:txBody>
      <dsp:txXfrm>
        <a:off x="2905008" y="0"/>
        <a:ext cx="1452504" cy="904001"/>
      </dsp:txXfrm>
    </dsp:sp>
    <dsp:sp modelId="{8A938586-152B-4561-A79D-03059CD7F739}">
      <dsp:nvSpPr>
        <dsp:cNvPr id="0" name=""/>
        <dsp:cNvSpPr/>
      </dsp:nvSpPr>
      <dsp:spPr>
        <a:xfrm>
          <a:off x="2178756" y="904001"/>
          <a:ext cx="2905008" cy="904001"/>
        </a:xfrm>
        <a:prstGeom prst="trapezoid">
          <a:avLst>
            <a:gd name="adj" fmla="val 80337"/>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Clinical Interventions</a:t>
          </a:r>
        </a:p>
      </dsp:txBody>
      <dsp:txXfrm>
        <a:off x="2687132" y="904001"/>
        <a:ext cx="1888255" cy="904001"/>
      </dsp:txXfrm>
    </dsp:sp>
    <dsp:sp modelId="{C8CCB8CA-D958-4F45-9853-42151C7E278A}">
      <dsp:nvSpPr>
        <dsp:cNvPr id="0" name=""/>
        <dsp:cNvSpPr/>
      </dsp:nvSpPr>
      <dsp:spPr>
        <a:xfrm>
          <a:off x="1452504" y="1808003"/>
          <a:ext cx="4357512" cy="904001"/>
        </a:xfrm>
        <a:prstGeom prst="trapezoid">
          <a:avLst>
            <a:gd name="adj" fmla="val 80337"/>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Public Health Interventions</a:t>
          </a:r>
        </a:p>
      </dsp:txBody>
      <dsp:txXfrm>
        <a:off x="2215068" y="1808003"/>
        <a:ext cx="2832383" cy="904001"/>
      </dsp:txXfrm>
    </dsp:sp>
    <dsp:sp modelId="{703BE7C7-05CC-4487-8647-CC694668B9B5}">
      <dsp:nvSpPr>
        <dsp:cNvPr id="0" name=""/>
        <dsp:cNvSpPr/>
      </dsp:nvSpPr>
      <dsp:spPr>
        <a:xfrm>
          <a:off x="726252" y="2712005"/>
          <a:ext cx="5810016" cy="904001"/>
        </a:xfrm>
        <a:prstGeom prst="trapezoid">
          <a:avLst>
            <a:gd name="adj" fmla="val 80337"/>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Policy and Law making</a:t>
          </a:r>
        </a:p>
      </dsp:txBody>
      <dsp:txXfrm>
        <a:off x="1743005" y="2712005"/>
        <a:ext cx="3776510" cy="904001"/>
      </dsp:txXfrm>
    </dsp:sp>
    <dsp:sp modelId="{63B6B4C8-4837-439A-AF52-F49095301FF1}">
      <dsp:nvSpPr>
        <dsp:cNvPr id="0" name=""/>
        <dsp:cNvSpPr/>
      </dsp:nvSpPr>
      <dsp:spPr>
        <a:xfrm>
          <a:off x="0" y="3616007"/>
          <a:ext cx="7262521" cy="904001"/>
        </a:xfrm>
        <a:prstGeom prst="trapezoid">
          <a:avLst>
            <a:gd name="adj" fmla="val 80337"/>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Social and Environmental Determinants of Health</a:t>
          </a:r>
        </a:p>
      </dsp:txBody>
      <dsp:txXfrm>
        <a:off x="1270941" y="3616007"/>
        <a:ext cx="4720638" cy="904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3F475-FE60-4650-BA00-579AEE79F753}">
      <dsp:nvSpPr>
        <dsp:cNvPr id="0" name=""/>
        <dsp:cNvSpPr/>
      </dsp:nvSpPr>
      <dsp:spPr>
        <a:xfrm>
          <a:off x="0" y="180404"/>
          <a:ext cx="7546086" cy="5103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60" tIns="249936" rIns="58566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Dietary guidelines (National and International)</a:t>
          </a:r>
        </a:p>
      </dsp:txBody>
      <dsp:txXfrm>
        <a:off x="0" y="180404"/>
        <a:ext cx="7546086" cy="510300"/>
      </dsp:txXfrm>
    </dsp:sp>
    <dsp:sp modelId="{1FC95B4D-2DA3-449F-87D0-E520785CDC53}">
      <dsp:nvSpPr>
        <dsp:cNvPr id="0" name=""/>
        <dsp:cNvSpPr/>
      </dsp:nvSpPr>
      <dsp:spPr>
        <a:xfrm>
          <a:off x="377304" y="3284"/>
          <a:ext cx="5282260" cy="354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57" tIns="0" rIns="199657" bIns="0" numCol="1" spcCol="1270" anchor="ctr" anchorCtr="0">
          <a:noAutofit/>
        </a:bodyPr>
        <a:lstStyle/>
        <a:p>
          <a:pPr marL="0" lvl="0" indent="0" algn="l" defTabSz="533400">
            <a:lnSpc>
              <a:spcPct val="90000"/>
            </a:lnSpc>
            <a:spcBef>
              <a:spcPct val="0"/>
            </a:spcBef>
            <a:spcAft>
              <a:spcPct val="35000"/>
            </a:spcAft>
            <a:buNone/>
          </a:pPr>
          <a:r>
            <a:rPr lang="en-US" sz="1200" kern="1200" dirty="0"/>
            <a:t>Education and awareness</a:t>
          </a:r>
        </a:p>
      </dsp:txBody>
      <dsp:txXfrm>
        <a:off x="394597" y="20577"/>
        <a:ext cx="5247674" cy="319654"/>
      </dsp:txXfrm>
    </dsp:sp>
    <dsp:sp modelId="{4FF57271-0FEC-466C-8790-40785E718073}">
      <dsp:nvSpPr>
        <dsp:cNvPr id="0" name=""/>
        <dsp:cNvSpPr/>
      </dsp:nvSpPr>
      <dsp:spPr>
        <a:xfrm>
          <a:off x="0" y="932624"/>
          <a:ext cx="7546086" cy="6993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60" tIns="249936" rIns="58566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Nutrition facts on food</a:t>
          </a:r>
        </a:p>
        <a:p>
          <a:pPr marL="114300" lvl="1" indent="-114300" algn="l" defTabSz="533400">
            <a:lnSpc>
              <a:spcPct val="90000"/>
            </a:lnSpc>
            <a:spcBef>
              <a:spcPct val="0"/>
            </a:spcBef>
            <a:spcAft>
              <a:spcPct val="15000"/>
            </a:spcAft>
            <a:buChar char="•"/>
          </a:pPr>
          <a:r>
            <a:rPr lang="en-US" sz="1200" kern="1200" dirty="0"/>
            <a:t>Menu labelling</a:t>
          </a:r>
        </a:p>
      </dsp:txBody>
      <dsp:txXfrm>
        <a:off x="0" y="932624"/>
        <a:ext cx="7546086" cy="699300"/>
      </dsp:txXfrm>
    </dsp:sp>
    <dsp:sp modelId="{43849076-FBEE-43DB-842A-7B0EE150D519}">
      <dsp:nvSpPr>
        <dsp:cNvPr id="0" name=""/>
        <dsp:cNvSpPr/>
      </dsp:nvSpPr>
      <dsp:spPr>
        <a:xfrm>
          <a:off x="377304" y="755504"/>
          <a:ext cx="5282260" cy="354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57" tIns="0" rIns="199657" bIns="0" numCol="1" spcCol="1270" anchor="ctr" anchorCtr="0">
          <a:noAutofit/>
        </a:bodyPr>
        <a:lstStyle/>
        <a:p>
          <a:pPr marL="0" lvl="0" indent="0" algn="l" defTabSz="533400">
            <a:lnSpc>
              <a:spcPct val="90000"/>
            </a:lnSpc>
            <a:spcBef>
              <a:spcPct val="0"/>
            </a:spcBef>
            <a:spcAft>
              <a:spcPct val="35000"/>
            </a:spcAft>
            <a:buNone/>
          </a:pPr>
          <a:r>
            <a:rPr lang="en-US" sz="1200" kern="1200" dirty="0"/>
            <a:t>Labelling</a:t>
          </a:r>
        </a:p>
      </dsp:txBody>
      <dsp:txXfrm>
        <a:off x="394597" y="772797"/>
        <a:ext cx="5247674" cy="319654"/>
      </dsp:txXfrm>
    </dsp:sp>
    <dsp:sp modelId="{A667F55E-1ADE-46AE-B686-9DC5105D501A}">
      <dsp:nvSpPr>
        <dsp:cNvPr id="0" name=""/>
        <dsp:cNvSpPr/>
      </dsp:nvSpPr>
      <dsp:spPr>
        <a:xfrm>
          <a:off x="0" y="1873844"/>
          <a:ext cx="7546086" cy="6993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60" tIns="249936" rIns="58566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Taxes on processed food</a:t>
          </a:r>
        </a:p>
        <a:p>
          <a:pPr marL="114300" lvl="1" indent="-114300" algn="l" defTabSz="533400">
            <a:lnSpc>
              <a:spcPct val="90000"/>
            </a:lnSpc>
            <a:spcBef>
              <a:spcPct val="0"/>
            </a:spcBef>
            <a:spcAft>
              <a:spcPct val="15000"/>
            </a:spcAft>
            <a:buChar char="•"/>
          </a:pPr>
          <a:r>
            <a:rPr lang="en-US" sz="1200" kern="1200" dirty="0"/>
            <a:t>Subsidies for healthy foods</a:t>
          </a:r>
        </a:p>
      </dsp:txBody>
      <dsp:txXfrm>
        <a:off x="0" y="1873844"/>
        <a:ext cx="7546086" cy="699300"/>
      </dsp:txXfrm>
    </dsp:sp>
    <dsp:sp modelId="{5E3DF3B2-1F8F-49EE-8E4D-03DCDA8C8807}">
      <dsp:nvSpPr>
        <dsp:cNvPr id="0" name=""/>
        <dsp:cNvSpPr/>
      </dsp:nvSpPr>
      <dsp:spPr>
        <a:xfrm>
          <a:off x="377304" y="1696724"/>
          <a:ext cx="5282260" cy="354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57" tIns="0" rIns="199657" bIns="0" numCol="1" spcCol="1270" anchor="ctr" anchorCtr="0">
          <a:noAutofit/>
        </a:bodyPr>
        <a:lstStyle/>
        <a:p>
          <a:pPr marL="0" lvl="0" indent="0" algn="l" defTabSz="533400">
            <a:lnSpc>
              <a:spcPct val="90000"/>
            </a:lnSpc>
            <a:spcBef>
              <a:spcPct val="0"/>
            </a:spcBef>
            <a:spcAft>
              <a:spcPct val="35000"/>
            </a:spcAft>
            <a:buNone/>
          </a:pPr>
          <a:r>
            <a:rPr lang="en-US" sz="1200" kern="1200" dirty="0"/>
            <a:t>Economic strategies</a:t>
          </a:r>
        </a:p>
      </dsp:txBody>
      <dsp:txXfrm>
        <a:off x="394597" y="1714017"/>
        <a:ext cx="5247674" cy="319654"/>
      </dsp:txXfrm>
    </dsp:sp>
    <dsp:sp modelId="{C1B7A56F-EE91-4761-822F-A8669F1C2C03}">
      <dsp:nvSpPr>
        <dsp:cNvPr id="0" name=""/>
        <dsp:cNvSpPr/>
      </dsp:nvSpPr>
      <dsp:spPr>
        <a:xfrm>
          <a:off x="0" y="2815064"/>
          <a:ext cx="7546086" cy="6993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60" tIns="249936" rIns="58566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National food assistance programs</a:t>
          </a:r>
        </a:p>
        <a:p>
          <a:pPr marL="114300" lvl="1" indent="-114300" algn="l" defTabSz="533400">
            <a:lnSpc>
              <a:spcPct val="90000"/>
            </a:lnSpc>
            <a:spcBef>
              <a:spcPct val="0"/>
            </a:spcBef>
            <a:spcAft>
              <a:spcPct val="15000"/>
            </a:spcAft>
            <a:buChar char="•"/>
          </a:pPr>
          <a:r>
            <a:rPr lang="en-US" sz="1200" kern="1200" dirty="0"/>
            <a:t>Institutional cafeterias and selling</a:t>
          </a:r>
        </a:p>
      </dsp:txBody>
      <dsp:txXfrm>
        <a:off x="0" y="2815064"/>
        <a:ext cx="7546086" cy="699300"/>
      </dsp:txXfrm>
    </dsp:sp>
    <dsp:sp modelId="{0D742DEC-A273-4D40-81C9-12293FCC00F0}">
      <dsp:nvSpPr>
        <dsp:cNvPr id="0" name=""/>
        <dsp:cNvSpPr/>
      </dsp:nvSpPr>
      <dsp:spPr>
        <a:xfrm>
          <a:off x="377304" y="2637943"/>
          <a:ext cx="5282260" cy="354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57" tIns="0" rIns="199657" bIns="0" numCol="1" spcCol="1270" anchor="ctr" anchorCtr="0">
          <a:noAutofit/>
        </a:bodyPr>
        <a:lstStyle/>
        <a:p>
          <a:pPr marL="0" lvl="0" indent="0" algn="l" defTabSz="533400">
            <a:lnSpc>
              <a:spcPct val="90000"/>
            </a:lnSpc>
            <a:spcBef>
              <a:spcPct val="0"/>
            </a:spcBef>
            <a:spcAft>
              <a:spcPct val="35000"/>
            </a:spcAft>
            <a:buNone/>
          </a:pPr>
          <a:r>
            <a:rPr lang="en-US" sz="1200" kern="1200" dirty="0"/>
            <a:t>Food availability</a:t>
          </a:r>
        </a:p>
      </dsp:txBody>
      <dsp:txXfrm>
        <a:off x="394597" y="2655236"/>
        <a:ext cx="5247674" cy="319654"/>
      </dsp:txXfrm>
    </dsp:sp>
    <dsp:sp modelId="{4A66BF74-D38C-4F26-8D6C-7D0B64B4EFD1}">
      <dsp:nvSpPr>
        <dsp:cNvPr id="0" name=""/>
        <dsp:cNvSpPr/>
      </dsp:nvSpPr>
      <dsp:spPr>
        <a:xfrm>
          <a:off x="0" y="3756284"/>
          <a:ext cx="7546086" cy="5103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60" tIns="249936" rIns="58566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e.g., milk, rice, salt.</a:t>
          </a:r>
        </a:p>
      </dsp:txBody>
      <dsp:txXfrm>
        <a:off x="0" y="3756284"/>
        <a:ext cx="7546086" cy="510300"/>
      </dsp:txXfrm>
    </dsp:sp>
    <dsp:sp modelId="{DB8944A0-DA5A-48A9-B9D9-E7C337CBBED7}">
      <dsp:nvSpPr>
        <dsp:cNvPr id="0" name=""/>
        <dsp:cNvSpPr/>
      </dsp:nvSpPr>
      <dsp:spPr>
        <a:xfrm>
          <a:off x="377304" y="3579164"/>
          <a:ext cx="5282260" cy="354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57" tIns="0" rIns="199657" bIns="0" numCol="1" spcCol="1270" anchor="ctr" anchorCtr="0">
          <a:noAutofit/>
        </a:bodyPr>
        <a:lstStyle/>
        <a:p>
          <a:pPr marL="0" lvl="0" indent="0" algn="l" defTabSz="533400">
            <a:lnSpc>
              <a:spcPct val="90000"/>
            </a:lnSpc>
            <a:spcBef>
              <a:spcPct val="0"/>
            </a:spcBef>
            <a:spcAft>
              <a:spcPct val="35000"/>
            </a:spcAft>
            <a:buNone/>
          </a:pPr>
          <a:r>
            <a:rPr lang="en-US" sz="1200" kern="1200" dirty="0"/>
            <a:t>Fortification/Supplementation</a:t>
          </a:r>
        </a:p>
      </dsp:txBody>
      <dsp:txXfrm>
        <a:off x="394597" y="3596457"/>
        <a:ext cx="5247674" cy="319654"/>
      </dsp:txXfrm>
    </dsp:sp>
    <dsp:sp modelId="{A6DCE259-C159-4348-AD95-68B4ED232C61}">
      <dsp:nvSpPr>
        <dsp:cNvPr id="0" name=""/>
        <dsp:cNvSpPr/>
      </dsp:nvSpPr>
      <dsp:spPr>
        <a:xfrm>
          <a:off x="0" y="4508504"/>
          <a:ext cx="7546086" cy="5103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60" tIns="249936" rIns="58566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e.g., trans fats</a:t>
          </a:r>
        </a:p>
      </dsp:txBody>
      <dsp:txXfrm>
        <a:off x="0" y="4508504"/>
        <a:ext cx="7546086" cy="510300"/>
      </dsp:txXfrm>
    </dsp:sp>
    <dsp:sp modelId="{3A6781A6-D430-4946-B773-61672EC95AC3}">
      <dsp:nvSpPr>
        <dsp:cNvPr id="0" name=""/>
        <dsp:cNvSpPr/>
      </dsp:nvSpPr>
      <dsp:spPr>
        <a:xfrm>
          <a:off x="377304" y="4331384"/>
          <a:ext cx="5282260" cy="354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57" tIns="0" rIns="199657" bIns="0" numCol="1" spcCol="1270" anchor="ctr" anchorCtr="0">
          <a:noAutofit/>
        </a:bodyPr>
        <a:lstStyle/>
        <a:p>
          <a:pPr marL="0" lvl="0" indent="0" algn="l" defTabSz="533400">
            <a:lnSpc>
              <a:spcPct val="90000"/>
            </a:lnSpc>
            <a:spcBef>
              <a:spcPct val="0"/>
            </a:spcBef>
            <a:spcAft>
              <a:spcPct val="35000"/>
            </a:spcAft>
            <a:buNone/>
          </a:pPr>
          <a:r>
            <a:rPr lang="en-US" sz="1200" kern="1200" dirty="0"/>
            <a:t>Banning</a:t>
          </a:r>
        </a:p>
      </dsp:txBody>
      <dsp:txXfrm>
        <a:off x="394597" y="4348677"/>
        <a:ext cx="5247674"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4F23-F4D7-4719-9818-4D98750C335E}">
      <dsp:nvSpPr>
        <dsp:cNvPr id="0" name=""/>
        <dsp:cNvSpPr/>
      </dsp:nvSpPr>
      <dsp:spPr>
        <a:xfrm>
          <a:off x="243484" y="17587"/>
          <a:ext cx="928637" cy="928637"/>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E65C623-03ED-4B65-B08D-9283B00B77E1}">
      <dsp:nvSpPr>
        <dsp:cNvPr id="0" name=""/>
        <dsp:cNvSpPr/>
      </dsp:nvSpPr>
      <dsp:spPr>
        <a:xfrm>
          <a:off x="707802" y="17587"/>
          <a:ext cx="4954619" cy="928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US" sz="3000" kern="1200" dirty="0"/>
            <a:t>Obesity Pandemic</a:t>
          </a:r>
        </a:p>
      </dsp:txBody>
      <dsp:txXfrm>
        <a:off x="707802" y="17587"/>
        <a:ext cx="4954619" cy="928637"/>
      </dsp:txXfrm>
    </dsp:sp>
    <dsp:sp modelId="{8251F106-405B-4F57-80E7-0FA360549996}">
      <dsp:nvSpPr>
        <dsp:cNvPr id="0" name=""/>
        <dsp:cNvSpPr/>
      </dsp:nvSpPr>
      <dsp:spPr>
        <a:xfrm>
          <a:off x="243484" y="946225"/>
          <a:ext cx="928637" cy="928637"/>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3ACD33-86DF-41F4-B554-5FA813822BC4}">
      <dsp:nvSpPr>
        <dsp:cNvPr id="0" name=""/>
        <dsp:cNvSpPr/>
      </dsp:nvSpPr>
      <dsp:spPr>
        <a:xfrm>
          <a:off x="707802" y="946225"/>
          <a:ext cx="4954619" cy="928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US" sz="3000" kern="1200" dirty="0">
              <a:effectLst/>
              <a:latin typeface="Calibri" panose="020F0502020204030204" pitchFamily="34" charset="0"/>
              <a:ea typeface="Times New Roman" panose="02020603050405020304" pitchFamily="18" charset="0"/>
            </a:rPr>
            <a:t>Nutrigenetics, Nutrigenomics, and Metabolomics</a:t>
          </a:r>
          <a:endParaRPr lang="en-US" sz="3000" kern="1200" dirty="0"/>
        </a:p>
      </dsp:txBody>
      <dsp:txXfrm>
        <a:off x="707802" y="946225"/>
        <a:ext cx="4954619" cy="928637"/>
      </dsp:txXfrm>
    </dsp:sp>
    <dsp:sp modelId="{90A8F14F-F6D7-46BE-A2A8-3632089BE83E}">
      <dsp:nvSpPr>
        <dsp:cNvPr id="0" name=""/>
        <dsp:cNvSpPr/>
      </dsp:nvSpPr>
      <dsp:spPr>
        <a:xfrm>
          <a:off x="243484" y="1874862"/>
          <a:ext cx="928637" cy="928637"/>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02CB328-90BA-4378-96A0-5F4F7502A482}">
      <dsp:nvSpPr>
        <dsp:cNvPr id="0" name=""/>
        <dsp:cNvSpPr/>
      </dsp:nvSpPr>
      <dsp:spPr>
        <a:xfrm>
          <a:off x="707802" y="1874862"/>
          <a:ext cx="4954619" cy="928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US" sz="3000" kern="1200" dirty="0">
              <a:effectLst/>
              <a:latin typeface="Calibri" panose="020F0502020204030204" pitchFamily="34" charset="0"/>
              <a:ea typeface="Times New Roman" panose="02020603050405020304" pitchFamily="18" charset="0"/>
            </a:rPr>
            <a:t>Nutrition and the Brain</a:t>
          </a:r>
          <a:endParaRPr lang="en-US" sz="3000" kern="1200" dirty="0"/>
        </a:p>
      </dsp:txBody>
      <dsp:txXfrm>
        <a:off x="707802" y="1874862"/>
        <a:ext cx="4954619" cy="928637"/>
      </dsp:txXfrm>
    </dsp:sp>
    <dsp:sp modelId="{D53AFC77-F9C1-4AC5-9B7D-2076985F4F04}">
      <dsp:nvSpPr>
        <dsp:cNvPr id="0" name=""/>
        <dsp:cNvSpPr/>
      </dsp:nvSpPr>
      <dsp:spPr>
        <a:xfrm>
          <a:off x="243484" y="2803499"/>
          <a:ext cx="928637" cy="928637"/>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30283EE-842B-4157-91F2-7D89713F0EFB}">
      <dsp:nvSpPr>
        <dsp:cNvPr id="0" name=""/>
        <dsp:cNvSpPr/>
      </dsp:nvSpPr>
      <dsp:spPr>
        <a:xfrm>
          <a:off x="707802" y="2803499"/>
          <a:ext cx="4954619" cy="928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US" sz="3000" kern="1200" dirty="0">
              <a:effectLst/>
              <a:latin typeface="Calibri" panose="020F0502020204030204" pitchFamily="34" charset="0"/>
              <a:ea typeface="Times New Roman" panose="02020603050405020304" pitchFamily="18" charset="0"/>
            </a:rPr>
            <a:t>Nutrition Immunology</a:t>
          </a:r>
          <a:endParaRPr lang="en-US" sz="3000" kern="1200" dirty="0"/>
        </a:p>
      </dsp:txBody>
      <dsp:txXfrm>
        <a:off x="707802" y="2803499"/>
        <a:ext cx="4954619" cy="928637"/>
      </dsp:txXfrm>
    </dsp:sp>
    <dsp:sp modelId="{00084F57-820D-408F-B7AC-376C38E3598B}">
      <dsp:nvSpPr>
        <dsp:cNvPr id="0" name=""/>
        <dsp:cNvSpPr/>
      </dsp:nvSpPr>
      <dsp:spPr>
        <a:xfrm>
          <a:off x="243484" y="3732136"/>
          <a:ext cx="928637" cy="928637"/>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0A45BBD-665A-44E1-A917-E8E02B0CA28E}">
      <dsp:nvSpPr>
        <dsp:cNvPr id="0" name=""/>
        <dsp:cNvSpPr/>
      </dsp:nvSpPr>
      <dsp:spPr>
        <a:xfrm>
          <a:off x="707802" y="3732136"/>
          <a:ext cx="4954619" cy="928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US" sz="3000" kern="1200" dirty="0"/>
            <a:t>Human Gut Microbiome</a:t>
          </a:r>
        </a:p>
      </dsp:txBody>
      <dsp:txXfrm>
        <a:off x="707802" y="3732136"/>
        <a:ext cx="4954619" cy="928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109C6-07F3-4CA8-B597-19B649D3E199}">
      <dsp:nvSpPr>
        <dsp:cNvPr id="0" name=""/>
        <dsp:cNvSpPr/>
      </dsp:nvSpPr>
      <dsp:spPr>
        <a:xfrm rot="5400000">
          <a:off x="4759885" y="-1767621"/>
          <a:ext cx="1206140" cy="5047488"/>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0" i="0" kern="1200">
              <a:solidFill>
                <a:schemeClr val="tx1"/>
              </a:solidFill>
            </a:rPr>
            <a:t>How </a:t>
          </a:r>
          <a:r>
            <a:rPr lang="en-US" sz="2300" b="0" i="0" kern="1200" dirty="0">
              <a:solidFill>
                <a:schemeClr val="tx1"/>
              </a:solidFill>
            </a:rPr>
            <a:t>our body responds to nutrients, depending on our genetic variation.</a:t>
          </a:r>
          <a:endParaRPr lang="en-US" sz="2300" kern="1200" dirty="0">
            <a:solidFill>
              <a:schemeClr val="tx1"/>
            </a:solidFill>
          </a:endParaRPr>
        </a:p>
      </dsp:txBody>
      <dsp:txXfrm rot="-5400000">
        <a:off x="2839212" y="211931"/>
        <a:ext cx="4988609" cy="1088382"/>
      </dsp:txXfrm>
    </dsp:sp>
    <dsp:sp modelId="{D6266234-9E63-4D43-9BE2-8F50803AD053}">
      <dsp:nvSpPr>
        <dsp:cNvPr id="0" name=""/>
        <dsp:cNvSpPr/>
      </dsp:nvSpPr>
      <dsp:spPr>
        <a:xfrm>
          <a:off x="0" y="2284"/>
          <a:ext cx="2839212" cy="15076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0" i="0" kern="1200" dirty="0">
              <a:solidFill>
                <a:schemeClr val="tx1"/>
              </a:solidFill>
            </a:rPr>
            <a:t>Nutrigenetics</a:t>
          </a:r>
          <a:endParaRPr lang="en-US" sz="3000" kern="1200" dirty="0">
            <a:solidFill>
              <a:schemeClr val="tx1"/>
            </a:solidFill>
          </a:endParaRPr>
        </a:p>
      </dsp:txBody>
      <dsp:txXfrm>
        <a:off x="73599" y="75883"/>
        <a:ext cx="2692014" cy="1360477"/>
      </dsp:txXfrm>
    </dsp:sp>
    <dsp:sp modelId="{199EE184-78DD-4841-94D4-741F7D4DA38D}">
      <dsp:nvSpPr>
        <dsp:cNvPr id="0" name=""/>
        <dsp:cNvSpPr/>
      </dsp:nvSpPr>
      <dsp:spPr>
        <a:xfrm rot="5400000">
          <a:off x="4759885" y="-184562"/>
          <a:ext cx="1206140" cy="5047488"/>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solidFill>
                <a:schemeClr val="tx1"/>
              </a:solidFill>
            </a:rPr>
            <a:t>How </a:t>
          </a:r>
          <a:r>
            <a:rPr lang="en-US" sz="2300" kern="1200" dirty="0">
              <a:solidFill>
                <a:schemeClr val="tx1"/>
              </a:solidFill>
            </a:rPr>
            <a:t>nutrients can affect gene expression.</a:t>
          </a:r>
        </a:p>
      </dsp:txBody>
      <dsp:txXfrm rot="-5400000">
        <a:off x="2839212" y="1794990"/>
        <a:ext cx="4988609" cy="1088382"/>
      </dsp:txXfrm>
    </dsp:sp>
    <dsp:sp modelId="{48ECACB1-49BC-4DB6-BCAF-9F87E9C6B55A}">
      <dsp:nvSpPr>
        <dsp:cNvPr id="0" name=""/>
        <dsp:cNvSpPr/>
      </dsp:nvSpPr>
      <dsp:spPr>
        <a:xfrm>
          <a:off x="0" y="1585343"/>
          <a:ext cx="2839212" cy="15076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Nutrigenomics</a:t>
          </a:r>
        </a:p>
      </dsp:txBody>
      <dsp:txXfrm>
        <a:off x="73599" y="1658942"/>
        <a:ext cx="2692014" cy="1360477"/>
      </dsp:txXfrm>
    </dsp:sp>
    <dsp:sp modelId="{7797A478-88BB-4F2E-AB2E-259EBB40FADB}">
      <dsp:nvSpPr>
        <dsp:cNvPr id="0" name=""/>
        <dsp:cNvSpPr/>
      </dsp:nvSpPr>
      <dsp:spPr>
        <a:xfrm rot="5400000">
          <a:off x="4759885" y="1398496"/>
          <a:ext cx="1206140" cy="5047488"/>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solidFill>
                <a:schemeClr val="tx1"/>
              </a:solidFill>
            </a:rPr>
            <a:t>The production of metabolites (small molecules produced by metabolic reactions) in our body. </a:t>
          </a:r>
        </a:p>
      </dsp:txBody>
      <dsp:txXfrm rot="-5400000">
        <a:off x="2839212" y="3378049"/>
        <a:ext cx="4988609" cy="1088382"/>
      </dsp:txXfrm>
    </dsp:sp>
    <dsp:sp modelId="{0D969DB3-FCAD-4F7E-B3DE-AA8186E71F9C}">
      <dsp:nvSpPr>
        <dsp:cNvPr id="0" name=""/>
        <dsp:cNvSpPr/>
      </dsp:nvSpPr>
      <dsp:spPr>
        <a:xfrm>
          <a:off x="0" y="3168403"/>
          <a:ext cx="2839212" cy="15076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Metabolomics</a:t>
          </a:r>
        </a:p>
      </dsp:txBody>
      <dsp:txXfrm>
        <a:off x="73599" y="3242002"/>
        <a:ext cx="2692014" cy="13604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CE55E-FE73-47ED-BE6D-B886A5CC41C9}">
      <dsp:nvSpPr>
        <dsp:cNvPr id="0" name=""/>
        <dsp:cNvSpPr/>
      </dsp:nvSpPr>
      <dsp:spPr>
        <a:xfrm>
          <a:off x="2026557" y="562215"/>
          <a:ext cx="4462234" cy="4462234"/>
        </a:xfrm>
        <a:prstGeom prst="blockArc">
          <a:avLst>
            <a:gd name="adj1" fmla="val 13114286"/>
            <a:gd name="adj2" fmla="val 16200000"/>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D78176-B65E-49F8-9944-D2CAC0E9E350}">
      <dsp:nvSpPr>
        <dsp:cNvPr id="0" name=""/>
        <dsp:cNvSpPr/>
      </dsp:nvSpPr>
      <dsp:spPr>
        <a:xfrm>
          <a:off x="2026557" y="562215"/>
          <a:ext cx="4462234" cy="4462234"/>
        </a:xfrm>
        <a:prstGeom prst="blockArc">
          <a:avLst>
            <a:gd name="adj1" fmla="val 10028571"/>
            <a:gd name="adj2" fmla="val 13114286"/>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4DFFAA-C3F2-4C89-90A4-5355DE32C639}">
      <dsp:nvSpPr>
        <dsp:cNvPr id="0" name=""/>
        <dsp:cNvSpPr/>
      </dsp:nvSpPr>
      <dsp:spPr>
        <a:xfrm>
          <a:off x="2026557" y="562215"/>
          <a:ext cx="4462234" cy="4462234"/>
        </a:xfrm>
        <a:prstGeom prst="blockArc">
          <a:avLst>
            <a:gd name="adj1" fmla="val 6942857"/>
            <a:gd name="adj2" fmla="val 10028571"/>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216C6-DDAA-4B1A-ADC0-60D9ABFD0F6C}">
      <dsp:nvSpPr>
        <dsp:cNvPr id="0" name=""/>
        <dsp:cNvSpPr/>
      </dsp:nvSpPr>
      <dsp:spPr>
        <a:xfrm>
          <a:off x="2026557" y="562215"/>
          <a:ext cx="4462234" cy="4462234"/>
        </a:xfrm>
        <a:prstGeom prst="blockArc">
          <a:avLst>
            <a:gd name="adj1" fmla="val 3857143"/>
            <a:gd name="adj2" fmla="val 6942857"/>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65E53-6178-4A54-B190-7E49D71038F5}">
      <dsp:nvSpPr>
        <dsp:cNvPr id="0" name=""/>
        <dsp:cNvSpPr/>
      </dsp:nvSpPr>
      <dsp:spPr>
        <a:xfrm>
          <a:off x="2026557" y="562215"/>
          <a:ext cx="4462234" cy="4462234"/>
        </a:xfrm>
        <a:prstGeom prst="blockArc">
          <a:avLst>
            <a:gd name="adj1" fmla="val 771429"/>
            <a:gd name="adj2" fmla="val 3857143"/>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4CC02C-AC8A-4AF9-A9B1-457919B04C08}">
      <dsp:nvSpPr>
        <dsp:cNvPr id="0" name=""/>
        <dsp:cNvSpPr/>
      </dsp:nvSpPr>
      <dsp:spPr>
        <a:xfrm>
          <a:off x="2026557" y="562215"/>
          <a:ext cx="4462234" cy="4462234"/>
        </a:xfrm>
        <a:prstGeom prst="blockArc">
          <a:avLst>
            <a:gd name="adj1" fmla="val 19285714"/>
            <a:gd name="adj2" fmla="val 771429"/>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E1CCAE-E4BB-4457-ABE5-C269AAA1F6E4}">
      <dsp:nvSpPr>
        <dsp:cNvPr id="0" name=""/>
        <dsp:cNvSpPr/>
      </dsp:nvSpPr>
      <dsp:spPr>
        <a:xfrm>
          <a:off x="2026557" y="562215"/>
          <a:ext cx="4462234" cy="4462234"/>
        </a:xfrm>
        <a:prstGeom prst="blockArc">
          <a:avLst>
            <a:gd name="adj1" fmla="val 16200000"/>
            <a:gd name="adj2" fmla="val 19285714"/>
            <a:gd name="adj3" fmla="val 39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897627-330F-4F8B-93FC-592762B28B7E}">
      <dsp:nvSpPr>
        <dsp:cNvPr id="0" name=""/>
        <dsp:cNvSpPr/>
      </dsp:nvSpPr>
      <dsp:spPr>
        <a:xfrm>
          <a:off x="3392834" y="1928493"/>
          <a:ext cx="1729680" cy="172968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Immunomodulatory Nutrients</a:t>
          </a:r>
        </a:p>
      </dsp:txBody>
      <dsp:txXfrm>
        <a:off x="3646140" y="2181799"/>
        <a:ext cx="1223068" cy="1223068"/>
      </dsp:txXfrm>
    </dsp:sp>
    <dsp:sp modelId="{9B60A430-4FD3-48C4-B959-3D03B9AA7397}">
      <dsp:nvSpPr>
        <dsp:cNvPr id="0" name=""/>
        <dsp:cNvSpPr/>
      </dsp:nvSpPr>
      <dsp:spPr>
        <a:xfrm>
          <a:off x="3652286" y="415"/>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Vitamins</a:t>
          </a:r>
        </a:p>
      </dsp:txBody>
      <dsp:txXfrm>
        <a:off x="3829600" y="177729"/>
        <a:ext cx="856148" cy="856148"/>
      </dsp:txXfrm>
    </dsp:sp>
    <dsp:sp modelId="{2F16547D-85FA-4009-B469-975971B89016}">
      <dsp:nvSpPr>
        <dsp:cNvPr id="0" name=""/>
        <dsp:cNvSpPr/>
      </dsp:nvSpPr>
      <dsp:spPr>
        <a:xfrm>
          <a:off x="5362566" y="824042"/>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Polysaccharides</a:t>
          </a:r>
        </a:p>
      </dsp:txBody>
      <dsp:txXfrm>
        <a:off x="5539880" y="1001356"/>
        <a:ext cx="856148" cy="856148"/>
      </dsp:txXfrm>
    </dsp:sp>
    <dsp:sp modelId="{9B4BABF0-6DC3-4020-BBD8-2FF74CDEA477}">
      <dsp:nvSpPr>
        <dsp:cNvPr id="0" name=""/>
        <dsp:cNvSpPr/>
      </dsp:nvSpPr>
      <dsp:spPr>
        <a:xfrm>
          <a:off x="5784970" y="2674716"/>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Polyphenols</a:t>
          </a:r>
        </a:p>
      </dsp:txBody>
      <dsp:txXfrm>
        <a:off x="5962284" y="2852030"/>
        <a:ext cx="856148" cy="856148"/>
      </dsp:txXfrm>
    </dsp:sp>
    <dsp:sp modelId="{FA9E4B95-46A5-4F60-9A3B-5DF5FA00DB25}">
      <dsp:nvSpPr>
        <dsp:cNvPr id="0" name=""/>
        <dsp:cNvSpPr/>
      </dsp:nvSpPr>
      <dsp:spPr>
        <a:xfrm>
          <a:off x="4601420" y="4158841"/>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Phytochemicals</a:t>
          </a:r>
        </a:p>
      </dsp:txBody>
      <dsp:txXfrm>
        <a:off x="4778734" y="4336155"/>
        <a:ext cx="856148" cy="856148"/>
      </dsp:txXfrm>
    </dsp:sp>
    <dsp:sp modelId="{3C54F00E-96EC-4579-8F8D-148EEEFADB6D}">
      <dsp:nvSpPr>
        <dsp:cNvPr id="0" name=""/>
        <dsp:cNvSpPr/>
      </dsp:nvSpPr>
      <dsp:spPr>
        <a:xfrm>
          <a:off x="2703153" y="4158841"/>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Fatty acids</a:t>
          </a:r>
        </a:p>
      </dsp:txBody>
      <dsp:txXfrm>
        <a:off x="2880467" y="4336155"/>
        <a:ext cx="856148" cy="856148"/>
      </dsp:txXfrm>
    </dsp:sp>
    <dsp:sp modelId="{FE34132F-FAE3-44DE-B93B-3468D907E339}">
      <dsp:nvSpPr>
        <dsp:cNvPr id="0" name=""/>
        <dsp:cNvSpPr/>
      </dsp:nvSpPr>
      <dsp:spPr>
        <a:xfrm>
          <a:off x="1519603" y="2674716"/>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Nucleotides and amino acids</a:t>
          </a:r>
        </a:p>
      </dsp:txBody>
      <dsp:txXfrm>
        <a:off x="1696917" y="2852030"/>
        <a:ext cx="856148" cy="856148"/>
      </dsp:txXfrm>
    </dsp:sp>
    <dsp:sp modelId="{E8451B75-C815-4C84-A4A6-CE3D244BB344}">
      <dsp:nvSpPr>
        <dsp:cNvPr id="0" name=""/>
        <dsp:cNvSpPr/>
      </dsp:nvSpPr>
      <dsp:spPr>
        <a:xfrm>
          <a:off x="1942007" y="824042"/>
          <a:ext cx="1210776" cy="1210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Microbial modulators (related to gut microbiome).</a:t>
          </a:r>
        </a:p>
      </dsp:txBody>
      <dsp:txXfrm>
        <a:off x="2119321" y="1001356"/>
        <a:ext cx="856148" cy="856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C7349-4102-4128-B904-4758A619F524}">
      <dsp:nvSpPr>
        <dsp:cNvPr id="0" name=""/>
        <dsp:cNvSpPr/>
      </dsp:nvSpPr>
      <dsp:spPr>
        <a:xfrm>
          <a:off x="1256941" y="398135"/>
          <a:ext cx="3413760" cy="3413760"/>
        </a:xfrm>
        <a:prstGeom prst="pie">
          <a:avLst>
            <a:gd name="adj1" fmla="val 16200000"/>
            <a:gd name="adj2" fmla="val 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Measurement</a:t>
          </a:r>
        </a:p>
      </dsp:txBody>
      <dsp:txXfrm>
        <a:off x="3002835" y="1029681"/>
        <a:ext cx="1259840" cy="1016000"/>
      </dsp:txXfrm>
    </dsp:sp>
    <dsp:sp modelId="{0FD266C8-DADA-4D0B-AC8D-40E896299820}">
      <dsp:nvSpPr>
        <dsp:cNvPr id="0" name=""/>
        <dsp:cNvSpPr/>
      </dsp:nvSpPr>
      <dsp:spPr>
        <a:xfrm>
          <a:off x="1269187" y="397052"/>
          <a:ext cx="3413760" cy="3413760"/>
        </a:xfrm>
        <a:prstGeom prst="pie">
          <a:avLst>
            <a:gd name="adj1" fmla="val 0"/>
            <a:gd name="adj2" fmla="val 54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Execution and Reporting</a:t>
          </a:r>
        </a:p>
      </dsp:txBody>
      <dsp:txXfrm>
        <a:off x="3037027" y="2164892"/>
        <a:ext cx="1259840" cy="1016000"/>
      </dsp:txXfrm>
    </dsp:sp>
    <dsp:sp modelId="{11F41CF0-338E-4429-9E38-6C8966DF7EA7}">
      <dsp:nvSpPr>
        <dsp:cNvPr id="0" name=""/>
        <dsp:cNvSpPr/>
      </dsp:nvSpPr>
      <dsp:spPr>
        <a:xfrm>
          <a:off x="1269187" y="397052"/>
          <a:ext cx="3413760" cy="3413760"/>
        </a:xfrm>
        <a:prstGeom prst="pie">
          <a:avLst>
            <a:gd name="adj1" fmla="val 5400000"/>
            <a:gd name="adj2" fmla="val 108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Analyses</a:t>
          </a:r>
        </a:p>
      </dsp:txBody>
      <dsp:txXfrm>
        <a:off x="1655267" y="2164892"/>
        <a:ext cx="1259840" cy="1016000"/>
      </dsp:txXfrm>
    </dsp:sp>
    <dsp:sp modelId="{D855948D-7A5A-4ADF-9A2F-CEE83DE3BD05}">
      <dsp:nvSpPr>
        <dsp:cNvPr id="0" name=""/>
        <dsp:cNvSpPr/>
      </dsp:nvSpPr>
      <dsp:spPr>
        <a:xfrm>
          <a:off x="1269187" y="397052"/>
          <a:ext cx="3413760" cy="3413760"/>
        </a:xfrm>
        <a:prstGeom prst="pie">
          <a:avLst>
            <a:gd name="adj1" fmla="val 10800000"/>
            <a:gd name="adj2" fmla="val 162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Design</a:t>
          </a:r>
        </a:p>
      </dsp:txBody>
      <dsp:txXfrm>
        <a:off x="1655267" y="1026972"/>
        <a:ext cx="1259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4/13/2022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back to Module Five. In this module we will be talking about the potential directions in nutrition research. </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386653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apply any evidence into policymaking, there are a few considerations that we need to have and make sure is in the studies. First, we need to make sure that there is certainty on the diet and health association. So this means that there has to be a clear and strong dose response relationship, that studies should have measured the optimal intake levels, and then they should have considered potential harmful effects. And second, we need to make sure that the study design for that evidence is appropriate. So this means that the studies should have been epidemiological and with representative samples, it should account for dietary measurements and the differences, and then also, it should have looked into the needs or any other biological characteristics. So for example, if that particular population has a specific polymorphism. So once we collect all this information, and we develop our policy, the next step is to evaluate that policy. And this assessment is fundamental to actually understand the effectiveness of the policies that were put in place for our populations. So some of the questions that we need to look into is, did this policy actually reduce vitamin D deficiency in adults? For how much or for how long? How long did it take, and then we need to see if our policy is time related regarding the health outcome, and also if it was measured at a population level.</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33067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Nutritional policy can be organized by increasing intensity, or a higher active intervention. And in this table, we are going from the least active to the most active from a governmental and policy perspective. We start with education and awareness. These are just regular dietary guidelines that we can give at a national and international level. So for example, the WHO or just specific guidelines for Laos. Then we have labeling. Here we talked about nutritional facts to the food and then menu labeling that we can have in restaurants. Then we have economic strategies, and this is taxes on processed foods such as sodas, or we can give subsidies for healthy foods. Then, we talked about both promoting or limiting food availability. From the promoting side, we can have national food assistance programs that can be given to specific areas or groups of the population. On the other side, we can have limited availability of specific foods at institutional cafeterias or selling, for example, in schools, with sugary beverages or processed foods. Then we have fortification and supplementation. Here we can talk about vitamin D on milk, iodine on salt, or folate on rice. And then finally, the highest level would be banning. And this is one of the easiest examples is the banning on trans fats, both in restaurants and at a national production level. Now, overall, all the nutrition related policies can be implemented in many different situations or settings, and this includes schools,, worksites healthcare systems, and many other different levels that goes from the family, home or even the individual, to a national or global setting. And it will depend on the data that we have, and then on the resources that we implement to conduct these policies. </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427302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let's talk a little bit about the most current kind of trending topics on research in nutrition that have been relevant in the past few years. These are by no means the only ones; there are more, but I will be talking about the most relevant. And we're including obesity pandemic, we're talking about nutrigenetics, nutrigenomics, and metabolomics. We'll be talking a little bit about nutrition and the brain, about nutrition immunology, and then finally on human gut microbiome, which are the most relevant and probably are trying to get into a more objective and interdisciplinary approach on nutrition research than just traditional nutrition epidemiology. </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1120050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we think about obesity, we would traditionally think about developed countries. But the reality is that over the past decades, there has been an exponential increase in the prevalence of overweight and obesity worldwide. And this not only includes developed countries but also developing countries. And the main issue with having a higher prevalence of obesity is that by default, we're having an amplified burden of chronic diseases such as diabetes, hypertension, cancer hypercholesterolemia, among others. Now, we know that obesity, it's a multifactorial disease. And there are multiple studies that have been looking at about causes of why obesity is increasing. And some of these causes include: low intake of fruit, vegetables and whole grains; a high intake of processed and fast foods; inexpensive access to fats and sugar items compared to fruits, vegetables and whole grains; populations are more sedentary now. We still have smoking and alcohol consumption, and sleep and stress have been added to these reasons.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30900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 Also, traditionally, we think of obesity as more of an adult disease than as a childhood disease, but reality is that trends have been increasing in all age groups and not just in adults. Even though Laos has traditionally focused on undernutrition and stunting and wasting, data collected from UNICEF and WHO and World Bank shows that overweight and obesity is increasing, even in the infant stage of life.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2617292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same trend can be seen in both children and adolescent nutritional status. If we look at the graph on the left, we can see that overweight is projected to increase for 2020 (and we'll just consider that these are predictive values as data was collected until 2016). And with obesity, it's exactly the same thing. So even though we still have to consider stunting and wasting and underweight as some of the main concerns of nutritional research in Laos,  we cannot overlook obesity and overweight as we are just following the same trends as all the developing countries.</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81011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look at the adult situation, this is exactly the same as we just saw with children and adolescents and infants: trends are increasing for both obesity and overweight. </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4265251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a little bit the reasons why we need to study obesity. So first, we need to identify modifiable risk factors since early in life. And as I just previously showed you, Laos is not exempt from this growth of the prevalence of obesity and overweight in each of the different stages of life. Also, we need to understand the biological pathways and identify interventions that we can do or treatments and test its effectiveness. And we just need to remember that each population has its own characteristics. So even though we find a specific intervention or specific treatment like, let's say, will work in the US, this might not be translatable to the Laos population. And that's why we need to keep working on these specific populations. Then we need to prevent and reduce weight gain, because this is one of the main factors that is related to mortality and to chronic diseases. And so if we reduce weight gain, we can prevent or reduce chronic diseases such as diabetes or hypertension, and then we can also reduce mortality. </a:t>
            </a:r>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168977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151"/>
                </a:solidFill>
                <a:effectLst/>
                <a:latin typeface="Arial" panose="020B0604020202020204" pitchFamily="34" charset="0"/>
              </a:rPr>
              <a:t>Okay, so let's talk about another hot topic in nutrition. This is nutrigenomics, and Nutrigenetics, and metabolomics. Let's first define each one. When we talk about Nutrigenetics, we're talking about how our body responds to nutrients depending on our gene variation. So let's think about someone with phenylketonuria, which is someone who's not able to metabolize phenylalanine. Now when we talk about nutrigenomics, we're talking about how nutrients can affect gene expression. And one example it's the association between high glycemic index diet and the exaggerated polymorphism of adiponectin gene that contributes to insulin resistance and type two diabetes. And then finally, we have metabolomics, which is the production of metabolites, which are small molecules that are produced by metabolic reactions in our body. And one of the examples is the branched chain amino acids and other aromatic amino acids that may play an early role in insulin resistance, and exposing the effects on the </a:t>
            </a:r>
            <a:r>
              <a:rPr lang="en-US" b="0" i="0" dirty="0" err="1">
                <a:solidFill>
                  <a:srgbClr val="515151"/>
                </a:solidFill>
                <a:effectLst/>
                <a:latin typeface="Arial" panose="020B0604020202020204" pitchFamily="34" charset="0"/>
              </a:rPr>
              <a:t>the</a:t>
            </a:r>
            <a:r>
              <a:rPr lang="en-US" b="0" i="0" dirty="0">
                <a:solidFill>
                  <a:srgbClr val="515151"/>
                </a:solidFill>
                <a:effectLst/>
                <a:latin typeface="Arial" panose="020B0604020202020204" pitchFamily="34" charset="0"/>
              </a:rPr>
              <a:t> amino acid metabolism that can help us detect early type two diabetes.</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215813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highlights of this particular topic is that it has rapidly developed in the past decade. But more than that, it brings a lot of knowledge that has given us a new light on how nutrition research is related to human health. The three areas understanding the interaction between nutrients, genes and metabolites, it's necessary to understand the mechanisms that underlie the individual variation in nutrient requirements, as not all of us have the same requirements, and also in how we respond to specific nutrients and diets. So basically, it's helping us to be more precise on the individual level instead of just putting everybody in the same group. And finally, it's highly related to precision medicine, and has a very high potential on individual health but also at a population-based intervention. So why do we need to do and to look at Nutrigenetics, nutrigenomics, and metabolomics, we can say that first, it will help us identify common subgroups that differ in nutrient requirements. Also, it will enable the integration and interpretation of evidence for specific recommendations on particular populations or individuals. It can enhance nutrition research, and this is basically because in these three areas we're using more objective measurements, and then therefore our results are going to be more precise, and then finally, to help us understand diet variability and the effect on health that the traditional methods and tools that we have talked throughout this module, might not be able to sense in the same way as these other methodologies that we use in these areas</a:t>
            </a:r>
          </a:p>
        </p:txBody>
      </p:sp>
      <p:sp>
        <p:nvSpPr>
          <p:cNvPr id="4" name="Slide Number Placeholder 3"/>
          <p:cNvSpPr>
            <a:spLocks noGrp="1"/>
          </p:cNvSpPr>
          <p:nvPr>
            <p:ph type="sldNum" sz="quarter" idx="5"/>
          </p:nvPr>
        </p:nvSpPr>
        <p:spPr/>
        <p:txBody>
          <a:bodyPr/>
          <a:lstStyle/>
          <a:p>
            <a:fld id="{6CE77AE1-64B2-544E-9109-A75612B0A115}" type="slidenum">
              <a:rPr lang="en-US" smtClean="0"/>
              <a:t>19</a:t>
            </a:fld>
            <a:endParaRPr lang="en-US"/>
          </a:p>
        </p:txBody>
      </p:sp>
    </p:spTree>
    <p:extLst>
      <p:ext uri="{BB962C8B-B14F-4D97-AF65-F5344CB8AC3E}">
        <p14:creationId xmlns:p14="http://schemas.microsoft.com/office/powerpoint/2010/main" val="202495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know, nutrition is a fundamental aspect of human health, but it has not always been considered in health epidemics such as infectious diseases. Nutrition is a critical component in physiological processes and nutrition research must consider its study from different angles and with an interdisciplinary approach. But mostly we should be using objective measurements when we do nutrition research. Now, so we have this concept in the past two presentations, that nutrition research is a complex area that can result in inconsistent findings. And part of it is because diet and lifestyle vary across the lifespan and across individuals as we discussed in the past presentation, as well as that long term compliance in studies is sometimes challenging. There is a lot of variation in tools and tests, and sometimes we have missing biomarkers or temporality limitations, or even missing data. </a:t>
            </a:r>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574996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a few examples on the research that has been done on Nutrigenetics, nutrigenomics, and metabolomics: we have studies that are looking at genetic polymorphisms and how it affects human requirements of choline. We can see that they are specific metabolic techniques in nutrition research that can help us understand better the effects of isoflavones in humans, And another one -- and these are just a few -- we can see how potential novel biomarkers can improve the prediction of Type II diabetes. </a:t>
            </a:r>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2684905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 little bit about the relationship between nutrition research and neuroscience or neurology and psychiatric disorders. In the past two decades, research has started to provide evidence that there is the essential role of many dietary factors in brain function and mental health. This relationship has primarily implicated inflammation, oxidative stress, and neuroplasticity. But also, we have learned that the optimal cognitive processes and the upregulation of several genes that are important to maintain synaptic function or brain function, and elasticity, are linked to specific nutrients. And overnutrition has been linked also to neuroinflammation and neurodegeneration. So it's not only about the deficiency of nutrients such as omega 3, or proteins, or specific amino acids, but it's also about overnutrition and obesity, that has been linked to neural disorders. And also there are nutritional factors that have been associated with psychiatric and behavioral disorders. So why do we need to study or include nutrition in neuroscience?  First, nutrition plays an important role in the development and function of the nervous system. Second, there are multiple neurological disorders that are due to nutritional disturbances. Third, we need to understand the mechanisms of actions of specific nutrients on the brain, and how to use these nutrients to prevent and treat neurological and psychiatric diseases.</a:t>
            </a:r>
          </a:p>
        </p:txBody>
      </p:sp>
      <p:sp>
        <p:nvSpPr>
          <p:cNvPr id="4" name="Slide Number Placeholder 3"/>
          <p:cNvSpPr>
            <a:spLocks noGrp="1"/>
          </p:cNvSpPr>
          <p:nvPr>
            <p:ph type="sldNum" sz="quarter" idx="5"/>
          </p:nvPr>
        </p:nvSpPr>
        <p:spPr/>
        <p:txBody>
          <a:bodyPr/>
          <a:lstStyle/>
          <a:p>
            <a:fld id="{6CE77AE1-64B2-544E-9109-A75612B0A115}" type="slidenum">
              <a:rPr lang="en-US" smtClean="0"/>
              <a:t>21</a:t>
            </a:fld>
            <a:endParaRPr lang="en-US"/>
          </a:p>
        </p:txBody>
      </p:sp>
    </p:spTree>
    <p:extLst>
      <p:ext uri="{BB962C8B-B14F-4D97-AF65-F5344CB8AC3E}">
        <p14:creationId xmlns:p14="http://schemas.microsoft.com/office/powerpoint/2010/main" val="96685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like the in the previous topic, here are some examples on how researchers have linked nutrition to neurocognition, neuroscience, and psychiatric disorders. We can see that there are studies that look at intermittent fasting and brain and cognitive function. Others focus on specific nutrients such as omega 3 and how that affects the brain dopamine systems and neuro psychiatric disorders. We can see that there are more comprehensive studies on understanding the role of glucose on the physiological and pathological function of the brain. And then others that state the evidence that we have collected so far about how nutrition actually affects psychiatric disorders. </a:t>
            </a:r>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292382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nutrition in immunology, we know that nutrition is critical for the immune system as there is an interaction between nutrients and diet, eating behaviors, nutritional state, our immune system, our genetics, and even our gut microbiome. And all of those interactions can affect the body response to diseases. Nutritional immunology focuses on the immunomodulatory properties of nutrients and it considers specific periods and situations in our life, for example, gestation, </a:t>
            </a:r>
            <a:r>
              <a:rPr lang="en-US" dirty="0" err="1"/>
              <a:t>lactancy</a:t>
            </a:r>
            <a:r>
              <a:rPr lang="en-US" dirty="0"/>
              <a:t> and breastfeeding, infancy, senescence, stress, infection processes, and also immune mediated diseases such as allergies, inflammation or autoimmunity. </a:t>
            </a:r>
          </a:p>
        </p:txBody>
      </p:sp>
      <p:sp>
        <p:nvSpPr>
          <p:cNvPr id="4" name="Slide Number Placeholder 3"/>
          <p:cNvSpPr>
            <a:spLocks noGrp="1"/>
          </p:cNvSpPr>
          <p:nvPr>
            <p:ph type="sldNum" sz="quarter" idx="5"/>
          </p:nvPr>
        </p:nvSpPr>
        <p:spPr/>
        <p:txBody>
          <a:bodyPr/>
          <a:lstStyle/>
          <a:p>
            <a:fld id="{6CE77AE1-64B2-544E-9109-A75612B0A115}" type="slidenum">
              <a:rPr lang="en-US" smtClean="0"/>
              <a:t>23</a:t>
            </a:fld>
            <a:endParaRPr lang="en-US"/>
          </a:p>
        </p:txBody>
      </p:sp>
    </p:spTree>
    <p:extLst>
      <p:ext uri="{BB962C8B-B14F-4D97-AF65-F5344CB8AC3E}">
        <p14:creationId xmlns:p14="http://schemas.microsoft.com/office/powerpoint/2010/main" val="957074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There are multiple nutrients that have a modulatory interaction response in the immune system. Some that we can include are vitamins and minerals such as vitamin A, D, E, C, and then minerals such as iron (Fe), Copper (Cu), Zinc (Zn), and selenium (Se). We have polysaccharides and polyphenols such as the phenolics and flavonoids, and also we include phytochemicals here. There are links between fatty acids and immune function and this includes polyunsaturated fatty acid supplements (PUFA) and also foods that are rich with these fatty acids. We have nucleotides and amino acids, particularly glutamine, taurine, and others. There are microbial modulators that are related to gut microbiome. Within this list we include fiber, pre- and probiotics, symbiotics, and other dairy products, and also milk, whey proteins, and infant formulas that could potentially have an immunomodulatory response.</a:t>
            </a:r>
          </a:p>
          <a:p>
            <a:pPr algn="l"/>
            <a:endParaRPr lang="en-US" b="1"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Immunomodulatory action of vitamins and minerals</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a:solidFill>
                  <a:srgbClr val="222222"/>
                </a:solidFill>
                <a:effectLst/>
                <a:latin typeface="Arial" panose="020B0604020202020204" pitchFamily="34" charset="0"/>
              </a:rPr>
              <a:t>Vitamins A and D</a:t>
            </a:r>
          </a:p>
          <a:p>
            <a:pPr algn="l">
              <a:buFont typeface="Arial" panose="020B0604020202020204" pitchFamily="34" charset="0"/>
              <a:buChar char="•"/>
            </a:pPr>
            <a:r>
              <a:rPr lang="en-US" b="0" i="0" dirty="0">
                <a:solidFill>
                  <a:srgbClr val="222222"/>
                </a:solidFill>
                <a:effectLst/>
                <a:latin typeface="Arial" panose="020B0604020202020204" pitchFamily="34" charset="0"/>
              </a:rPr>
              <a:t>Vitamins B</a:t>
            </a:r>
          </a:p>
          <a:p>
            <a:pPr algn="l">
              <a:buFont typeface="Arial" panose="020B0604020202020204" pitchFamily="34" charset="0"/>
              <a:buChar char="•"/>
            </a:pPr>
            <a:r>
              <a:rPr lang="en-US" b="0" i="0" dirty="0">
                <a:solidFill>
                  <a:srgbClr val="222222"/>
                </a:solidFill>
                <a:effectLst/>
                <a:latin typeface="Arial" panose="020B0604020202020204" pitchFamily="34" charset="0"/>
              </a:rPr>
              <a:t>Vitamins C and E</a:t>
            </a:r>
          </a:p>
          <a:p>
            <a:pPr algn="l">
              <a:buFont typeface="Arial" panose="020B0604020202020204" pitchFamily="34" charset="0"/>
              <a:buChar char="•"/>
            </a:pPr>
            <a:r>
              <a:rPr lang="en-US" b="0" i="0" dirty="0">
                <a:solidFill>
                  <a:srgbClr val="222222"/>
                </a:solidFill>
                <a:effectLst/>
                <a:latin typeface="Arial" panose="020B0604020202020204" pitchFamily="34" charset="0"/>
              </a:rPr>
              <a:t>Vitamin D</a:t>
            </a:r>
          </a:p>
          <a:p>
            <a:pPr algn="l">
              <a:buFont typeface="Arial" panose="020B0604020202020204" pitchFamily="34" charset="0"/>
              <a:buChar char="•"/>
            </a:pPr>
            <a:r>
              <a:rPr lang="en-US" b="0" i="0" dirty="0">
                <a:solidFill>
                  <a:srgbClr val="222222"/>
                </a:solidFill>
                <a:effectLst/>
                <a:latin typeface="Arial" panose="020B0604020202020204" pitchFamily="34" charset="0"/>
              </a:rPr>
              <a:t>Minerals: Fe, Cu, Zn, Se, etc.</a:t>
            </a:r>
          </a:p>
          <a:p>
            <a:pPr algn="l"/>
            <a:r>
              <a:rPr lang="en-US" b="1" i="0" dirty="0">
                <a:solidFill>
                  <a:srgbClr val="222222"/>
                </a:solidFill>
                <a:effectLst/>
                <a:latin typeface="Arial" panose="020B0604020202020204" pitchFamily="34" charset="0"/>
              </a:rPr>
              <a:t>Polyphenols (phenolics and flavonoids) on immune function</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a:solidFill>
                  <a:srgbClr val="222222"/>
                </a:solidFill>
                <a:effectLst/>
                <a:latin typeface="Arial" panose="020B0604020202020204" pitchFamily="34" charset="0"/>
              </a:rPr>
              <a:t>Pure polyphenols</a:t>
            </a:r>
          </a:p>
          <a:p>
            <a:pPr algn="l">
              <a:buFont typeface="Arial" panose="020B0604020202020204" pitchFamily="34" charset="0"/>
              <a:buChar char="•"/>
            </a:pPr>
            <a:r>
              <a:rPr lang="en-US" b="0" i="0" dirty="0">
                <a:solidFill>
                  <a:srgbClr val="222222"/>
                </a:solidFill>
                <a:effectLst/>
                <a:latin typeface="Arial" panose="020B0604020202020204" pitchFamily="34" charset="0"/>
              </a:rPr>
              <a:t>Plant extracts enriched in polyphenols</a:t>
            </a:r>
          </a:p>
          <a:p>
            <a:pPr algn="l">
              <a:buFont typeface="Arial" panose="020B0604020202020204" pitchFamily="34" charset="0"/>
              <a:buChar char="•"/>
            </a:pPr>
            <a:r>
              <a:rPr lang="en-US" b="0" i="0" dirty="0">
                <a:solidFill>
                  <a:srgbClr val="222222"/>
                </a:solidFill>
                <a:effectLst/>
                <a:latin typeface="Arial" panose="020B0604020202020204" pitchFamily="34" charset="0"/>
              </a:rPr>
              <a:t>Polyphenol metabolites</a:t>
            </a:r>
          </a:p>
          <a:p>
            <a:pPr algn="l">
              <a:buFont typeface="Arial" panose="020B0604020202020204" pitchFamily="34" charset="0"/>
              <a:buChar char="•"/>
            </a:pPr>
            <a:r>
              <a:rPr lang="en-US" b="0" i="0" dirty="0">
                <a:solidFill>
                  <a:srgbClr val="222222"/>
                </a:solidFill>
                <a:effectLst/>
                <a:latin typeface="Arial" panose="020B0604020202020204" pitchFamily="34" charset="0"/>
              </a:rPr>
              <a:t>Enriched polyphenol foods</a:t>
            </a:r>
          </a:p>
          <a:p>
            <a:pPr algn="l">
              <a:buFont typeface="Arial" panose="020B0604020202020204" pitchFamily="34" charset="0"/>
              <a:buChar char="•"/>
            </a:pPr>
            <a:r>
              <a:rPr lang="en-US" b="0" i="0" dirty="0">
                <a:solidFill>
                  <a:srgbClr val="222222"/>
                </a:solidFill>
                <a:effectLst/>
                <a:latin typeface="Arial" panose="020B0604020202020204" pitchFamily="34" charset="0"/>
              </a:rPr>
              <a:t>Other phytochemicals</a:t>
            </a:r>
          </a:p>
          <a:p>
            <a:pPr algn="l"/>
            <a:r>
              <a:rPr lang="en-US" b="1" i="0" dirty="0">
                <a:solidFill>
                  <a:srgbClr val="222222"/>
                </a:solidFill>
                <a:effectLst/>
                <a:latin typeface="Arial" panose="020B0604020202020204" pitchFamily="34" charset="0"/>
              </a:rPr>
              <a:t>Dietary fatty acids (FA) and modulation of immune function in health and disease</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a:solidFill>
                  <a:srgbClr val="222222"/>
                </a:solidFill>
                <a:effectLst/>
                <a:latin typeface="Arial" panose="020B0604020202020204" pitchFamily="34" charset="0"/>
              </a:rPr>
              <a:t>FA and PUFA supplements</a:t>
            </a:r>
          </a:p>
          <a:p>
            <a:pPr algn="l">
              <a:buFont typeface="Arial" panose="020B0604020202020204" pitchFamily="34" charset="0"/>
              <a:buChar char="•"/>
            </a:pPr>
            <a:r>
              <a:rPr lang="en-US" b="0" i="0" dirty="0">
                <a:solidFill>
                  <a:srgbClr val="222222"/>
                </a:solidFill>
                <a:effectLst/>
                <a:latin typeface="Arial" panose="020B0604020202020204" pitchFamily="34" charset="0"/>
              </a:rPr>
              <a:t>Foods enriched in certain FA and PUFA</a:t>
            </a:r>
          </a:p>
          <a:p>
            <a:pPr algn="l"/>
            <a:r>
              <a:rPr lang="en-US" b="1" i="0" dirty="0">
                <a:solidFill>
                  <a:srgbClr val="222222"/>
                </a:solidFill>
                <a:effectLst/>
                <a:latin typeface="Arial" panose="020B0604020202020204" pitchFamily="34" charset="0"/>
              </a:rPr>
              <a:t>Nucleotides and </a:t>
            </a:r>
            <a:r>
              <a:rPr lang="en-US" b="1" i="0" dirty="0" err="1">
                <a:solidFill>
                  <a:srgbClr val="222222"/>
                </a:solidFill>
                <a:effectLst/>
                <a:latin typeface="Arial" panose="020B0604020202020204" pitchFamily="34" charset="0"/>
              </a:rPr>
              <a:t>aminoacids</a:t>
            </a:r>
            <a:r>
              <a:rPr lang="en-US" b="1" i="0" dirty="0">
                <a:solidFill>
                  <a:srgbClr val="222222"/>
                </a:solidFill>
                <a:effectLst/>
                <a:latin typeface="Arial" panose="020B0604020202020204" pitchFamily="34" charset="0"/>
              </a:rPr>
              <a:t> in immunomodulation</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a:solidFill>
                  <a:srgbClr val="222222"/>
                </a:solidFill>
                <a:effectLst/>
                <a:latin typeface="Arial" panose="020B0604020202020204" pitchFamily="34" charset="0"/>
              </a:rPr>
              <a:t>Nucleotides</a:t>
            </a:r>
          </a:p>
          <a:p>
            <a:pPr algn="l">
              <a:buFont typeface="Arial" panose="020B0604020202020204" pitchFamily="34" charset="0"/>
              <a:buChar char="•"/>
            </a:pPr>
            <a:r>
              <a:rPr lang="en-US" b="0" i="0" dirty="0">
                <a:solidFill>
                  <a:srgbClr val="222222"/>
                </a:solidFill>
                <a:effectLst/>
                <a:latin typeface="Arial" panose="020B0604020202020204" pitchFamily="34" charset="0"/>
              </a:rPr>
              <a:t>Glutamine, taurine and other </a:t>
            </a:r>
            <a:r>
              <a:rPr lang="en-US" b="0" i="0" dirty="0" err="1">
                <a:solidFill>
                  <a:srgbClr val="222222"/>
                </a:solidFill>
                <a:effectLst/>
                <a:latin typeface="Arial" panose="020B0604020202020204" pitchFamily="34" charset="0"/>
              </a:rPr>
              <a:t>aminoacids</a:t>
            </a:r>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Microbial modulators and immune system</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a:solidFill>
                  <a:srgbClr val="222222"/>
                </a:solidFill>
                <a:effectLst/>
                <a:latin typeface="Arial" panose="020B0604020202020204" pitchFamily="34" charset="0"/>
              </a:rPr>
              <a:t>Fiber</a:t>
            </a:r>
          </a:p>
          <a:p>
            <a:pPr algn="l">
              <a:buFont typeface="Arial" panose="020B0604020202020204" pitchFamily="34" charset="0"/>
              <a:buChar char="•"/>
            </a:pPr>
            <a:r>
              <a:rPr lang="en-US" b="0" i="0" dirty="0">
                <a:solidFill>
                  <a:srgbClr val="222222"/>
                </a:solidFill>
                <a:effectLst/>
                <a:latin typeface="Arial" panose="020B0604020202020204" pitchFamily="34" charset="0"/>
              </a:rPr>
              <a:t>Probiotics</a:t>
            </a:r>
          </a:p>
          <a:p>
            <a:pPr algn="l">
              <a:buFont typeface="Arial" panose="020B0604020202020204" pitchFamily="34" charset="0"/>
              <a:buChar char="•"/>
            </a:pPr>
            <a:r>
              <a:rPr lang="en-US" b="0" i="0" dirty="0">
                <a:solidFill>
                  <a:srgbClr val="222222"/>
                </a:solidFill>
                <a:effectLst/>
                <a:latin typeface="Arial" panose="020B0604020202020204" pitchFamily="34" charset="0"/>
              </a:rPr>
              <a:t>Prebiotics</a:t>
            </a:r>
          </a:p>
          <a:p>
            <a:pPr algn="l">
              <a:buFont typeface="Arial" panose="020B0604020202020204" pitchFamily="34" charset="0"/>
              <a:buChar char="•"/>
            </a:pPr>
            <a:r>
              <a:rPr lang="en-US" b="0" i="0" dirty="0">
                <a:solidFill>
                  <a:srgbClr val="222222"/>
                </a:solidFill>
                <a:effectLst/>
                <a:latin typeface="Arial" panose="020B0604020202020204" pitchFamily="34" charset="0"/>
              </a:rPr>
              <a:t>Symbiotics</a:t>
            </a:r>
          </a:p>
          <a:p>
            <a:pPr algn="l">
              <a:buFont typeface="Arial" panose="020B0604020202020204" pitchFamily="34" charset="0"/>
              <a:buChar char="•"/>
            </a:pPr>
            <a:r>
              <a:rPr lang="en-US" b="0" i="0" dirty="0">
                <a:solidFill>
                  <a:srgbClr val="222222"/>
                </a:solidFill>
                <a:effectLst/>
                <a:latin typeface="Arial" panose="020B0604020202020204" pitchFamily="34" charset="0"/>
              </a:rPr>
              <a:t>Postbiotics</a:t>
            </a:r>
          </a:p>
          <a:p>
            <a:pPr algn="l">
              <a:buFont typeface="Arial" panose="020B0604020202020204" pitchFamily="34" charset="0"/>
              <a:buChar char="•"/>
            </a:pPr>
            <a:r>
              <a:rPr lang="en-US" b="0" i="0" dirty="0">
                <a:solidFill>
                  <a:srgbClr val="222222"/>
                </a:solidFill>
                <a:effectLst/>
                <a:latin typeface="Arial" panose="020B0604020202020204" pitchFamily="34" charset="0"/>
              </a:rPr>
              <a:t>Dairy products</a:t>
            </a:r>
          </a:p>
          <a:p>
            <a:pPr algn="l">
              <a:buFont typeface="Arial" panose="020B0604020202020204" pitchFamily="34" charset="0"/>
              <a:buChar char="•"/>
            </a:pPr>
            <a:r>
              <a:rPr lang="en-US" b="0" i="0" dirty="0">
                <a:solidFill>
                  <a:srgbClr val="222222"/>
                </a:solidFill>
                <a:effectLst/>
                <a:latin typeface="Arial" panose="020B0604020202020204" pitchFamily="34" charset="0"/>
              </a:rPr>
              <a:t>Human milk oligosaccharides (HMO)</a:t>
            </a:r>
          </a:p>
          <a:p>
            <a:pPr algn="l">
              <a:buFont typeface="Arial" panose="020B0604020202020204" pitchFamily="34" charset="0"/>
              <a:buChar char="•"/>
            </a:pPr>
            <a:r>
              <a:rPr lang="en-US" b="0" i="0" dirty="0">
                <a:solidFill>
                  <a:srgbClr val="222222"/>
                </a:solidFill>
                <a:effectLst/>
                <a:latin typeface="Arial" panose="020B0604020202020204" pitchFamily="34" charset="0"/>
              </a:rPr>
              <a:t>Milk whey proteins and other components</a:t>
            </a:r>
          </a:p>
          <a:p>
            <a:pPr algn="l">
              <a:buFont typeface="Arial" panose="020B0604020202020204" pitchFamily="34" charset="0"/>
              <a:buChar char="•"/>
            </a:pPr>
            <a:r>
              <a:rPr lang="en-US" b="0" i="0" dirty="0">
                <a:solidFill>
                  <a:srgbClr val="222222"/>
                </a:solidFill>
                <a:effectLst/>
                <a:latin typeface="Arial" panose="020B0604020202020204" pitchFamily="34" charset="0"/>
              </a:rPr>
              <a:t>Milk banking</a:t>
            </a:r>
          </a:p>
          <a:p>
            <a:pPr algn="l">
              <a:buFont typeface="Arial" panose="020B0604020202020204" pitchFamily="34" charset="0"/>
              <a:buChar char="•"/>
            </a:pPr>
            <a:r>
              <a:rPr lang="en-US" b="0" i="0" dirty="0">
                <a:solidFill>
                  <a:srgbClr val="222222"/>
                </a:solidFill>
                <a:effectLst/>
                <a:latin typeface="Arial" panose="020B0604020202020204" pitchFamily="34" charset="0"/>
              </a:rPr>
              <a:t>Infant formulas components</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24</a:t>
            </a:fld>
            <a:endParaRPr lang="en-US"/>
          </a:p>
        </p:txBody>
      </p:sp>
    </p:spTree>
    <p:extLst>
      <p:ext uri="{BB962C8B-B14F-4D97-AF65-F5344CB8AC3E}">
        <p14:creationId xmlns:p14="http://schemas.microsoft.com/office/powerpoint/2010/main" val="60904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before, here you can see some of the studies that have been done in nutritional immunology, which include strengthening of immune system and reducing inflammation and oxidative stress through diet and nutrition, particularly in the past couple of years for the COVID pandemic. Also nutritional management of infants and children, and specifically on food allergies. Also, we can see food nutrition,  microbiota maturation and immune development, and also more specific nutrients like the effectiveness of vitamin C in preventing and relieving symptoms on virus induced respiratory infections. </a:t>
            </a:r>
          </a:p>
        </p:txBody>
      </p:sp>
      <p:sp>
        <p:nvSpPr>
          <p:cNvPr id="4" name="Slide Number Placeholder 3"/>
          <p:cNvSpPr>
            <a:spLocks noGrp="1"/>
          </p:cNvSpPr>
          <p:nvPr>
            <p:ph type="sldNum" sz="quarter" idx="5"/>
          </p:nvPr>
        </p:nvSpPr>
        <p:spPr/>
        <p:txBody>
          <a:bodyPr/>
          <a:lstStyle/>
          <a:p>
            <a:fld id="{6CE77AE1-64B2-544E-9109-A75612B0A115}" type="slidenum">
              <a:rPr lang="en-US" smtClean="0"/>
              <a:t>25</a:t>
            </a:fld>
            <a:endParaRPr lang="en-US"/>
          </a:p>
        </p:txBody>
      </p:sp>
    </p:spTree>
    <p:extLst>
      <p:ext uri="{BB962C8B-B14F-4D97-AF65-F5344CB8AC3E}">
        <p14:creationId xmlns:p14="http://schemas.microsoft.com/office/powerpoint/2010/main" val="103260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one specific topic on nutritional immunology that I would like to talk about, which is very relevant currently, and that's the gut microbiome. We know that the body has a very complex relationship in metabolic, hormonal, neurological and immunological sense with our microbiome. And this is critical because it helps us regulate some physiological processes. Currently, the gut microbiome is referred as the microbial organ, which is sensitive to the environment and any dietary change, and can create a balance between the physiology and the physical pathology of our body. So moreover in nutrition, diet is a source of our microbiota, and a source of energy for the gut microbiome, and this is why it's so important to consider it in nutrition research.</a:t>
            </a:r>
          </a:p>
        </p:txBody>
      </p:sp>
      <p:sp>
        <p:nvSpPr>
          <p:cNvPr id="4" name="Slide Number Placeholder 3"/>
          <p:cNvSpPr>
            <a:spLocks noGrp="1"/>
          </p:cNvSpPr>
          <p:nvPr>
            <p:ph type="sldNum" sz="quarter" idx="5"/>
          </p:nvPr>
        </p:nvSpPr>
        <p:spPr/>
        <p:txBody>
          <a:bodyPr/>
          <a:lstStyle/>
          <a:p>
            <a:fld id="{6CE77AE1-64B2-544E-9109-A75612B0A115}" type="slidenum">
              <a:rPr lang="en-US" smtClean="0"/>
              <a:t>26</a:t>
            </a:fld>
            <a:endParaRPr lang="en-US"/>
          </a:p>
        </p:txBody>
      </p:sp>
    </p:spTree>
    <p:extLst>
      <p:ext uri="{BB962C8B-B14F-4D97-AF65-F5344CB8AC3E}">
        <p14:creationId xmlns:p14="http://schemas.microsoft.com/office/powerpoint/2010/main" val="881853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evidence that short term alterations in the diet will affect the composition of our gut microbiome, and that long term changes may lead to significant alterations, which can alter those physiological process and might actually promote diseases. So the gut microbiome can affect our immune systems, some metabolic processes, and it's also associated with malnutrition, and with both communicable and non communicable diseases or infectious and chronic diseases. And there are multiple nutritive and non nutritive bioactive components that have been linked to the gut microbiome regulation, which includes polysaccharides, fiber, short chain fatty acids, prebiotic supplements, and several micronutrients such as the B complex, vitamins K, D, A, zinc, and iron, as well as polyphenols. </a:t>
            </a:r>
          </a:p>
        </p:txBody>
      </p:sp>
      <p:sp>
        <p:nvSpPr>
          <p:cNvPr id="4" name="Slide Number Placeholder 3"/>
          <p:cNvSpPr>
            <a:spLocks noGrp="1"/>
          </p:cNvSpPr>
          <p:nvPr>
            <p:ph type="sldNum" sz="quarter" idx="5"/>
          </p:nvPr>
        </p:nvSpPr>
        <p:spPr/>
        <p:txBody>
          <a:bodyPr/>
          <a:lstStyle/>
          <a:p>
            <a:fld id="{6CE77AE1-64B2-544E-9109-A75612B0A115}" type="slidenum">
              <a:rPr lang="en-US" smtClean="0"/>
              <a:t>27</a:t>
            </a:fld>
            <a:endParaRPr lang="en-US"/>
          </a:p>
        </p:txBody>
      </p:sp>
    </p:spTree>
    <p:extLst>
      <p:ext uri="{BB962C8B-B14F-4D97-AF65-F5344CB8AC3E}">
        <p14:creationId xmlns:p14="http://schemas.microsoft.com/office/powerpoint/2010/main" val="702971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based on what we just said, the gut microbiome becomes the interesting and relevant factor that we should be considering and studying in nutrition research as there is a direct link between our diet our nutrient intake with the alterations or not and healthiness of our gut microbiome. And by default, that's also linked with the physiological metabolic process that are that are happening in our body. And also, it can increase the risk of potentially having chronic and infectious diseases. So here you can see some interesting papers that are related to gut microbiome in nutrition that I found. And part of the studies that you're looking at here. It's the inclusion of the Mediterranean diet intervention with overweight and obese subjects, and how it causes changes in the gut microbiome and the metabolome, independent of energy intake. You can see, we can talk about the FODMAP diet, and how that can affect our gut microbiome. There are studies that are looking at exercise and the association with diet extremes and how that affects the gut microbial diversity. And then, like more comprehensive ones that are looking at the human microbiome and obesity, and how these two are associated. </a:t>
            </a:r>
          </a:p>
        </p:txBody>
      </p:sp>
      <p:sp>
        <p:nvSpPr>
          <p:cNvPr id="4" name="Slide Number Placeholder 3"/>
          <p:cNvSpPr>
            <a:spLocks noGrp="1"/>
          </p:cNvSpPr>
          <p:nvPr>
            <p:ph type="sldNum" sz="quarter" idx="5"/>
          </p:nvPr>
        </p:nvSpPr>
        <p:spPr/>
        <p:txBody>
          <a:bodyPr/>
          <a:lstStyle/>
          <a:p>
            <a:fld id="{6CE77AE1-64B2-544E-9109-A75612B0A115}" type="slidenum">
              <a:rPr lang="en-US" smtClean="0"/>
              <a:t>28</a:t>
            </a:fld>
            <a:endParaRPr lang="en-US"/>
          </a:p>
        </p:txBody>
      </p:sp>
    </p:spTree>
    <p:extLst>
      <p:ext uri="{BB962C8B-B14F-4D97-AF65-F5344CB8AC3E}">
        <p14:creationId xmlns:p14="http://schemas.microsoft.com/office/powerpoint/2010/main" val="38451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a:t>
            </a:r>
            <a:r>
              <a:rPr lang="en-US" dirty="0" err="1"/>
              <a:t>so</a:t>
            </a:r>
            <a:r>
              <a:rPr lang="en-US" dirty="0"/>
              <a:t> far, we have talked about how nutrition research is important in science, it's important in health, and how we can apply to all the evidence and the information that we get from our studies into the population in creating interventions, and creating policies, and how that can improve population's life. And we have also talked about this trend in topics that are bringing us a different perspective on nutrition, and are bringing more objective measurements that could improve potentially our studies. But the thing is that, and I'm quoting Dr. Brown, nutritional epidemiology in its present states offers utility and substantial room for improvement. So this means that, and we have talked this so far, we have not very precise measurements and tools. The idea is to keep moving to a more objective measurement set of tools that can help us to have more precise and rigorous studies. So to change this status quo, we require an ongoing collective examination of the questions that we ask, on how we practice nutritional epidemiology, and on how we report. And we have to be willing to admit that even though what we're doing is good enough, good enough is no longer good enough, and we need to improve how we're doing nutrition research. </a:t>
            </a:r>
          </a:p>
        </p:txBody>
      </p:sp>
      <p:sp>
        <p:nvSpPr>
          <p:cNvPr id="4" name="Slide Number Placeholder 3"/>
          <p:cNvSpPr>
            <a:spLocks noGrp="1"/>
          </p:cNvSpPr>
          <p:nvPr>
            <p:ph type="sldNum" sz="quarter" idx="5"/>
          </p:nvPr>
        </p:nvSpPr>
        <p:spPr/>
        <p:txBody>
          <a:bodyPr/>
          <a:lstStyle/>
          <a:p>
            <a:fld id="{6CE77AE1-64B2-544E-9109-A75612B0A115}" type="slidenum">
              <a:rPr lang="en-US" smtClean="0"/>
              <a:t>29</a:t>
            </a:fld>
            <a:endParaRPr lang="en-US"/>
          </a:p>
        </p:txBody>
      </p:sp>
    </p:spTree>
    <p:extLst>
      <p:ext uri="{BB962C8B-B14F-4D97-AF65-F5344CB8AC3E}">
        <p14:creationId xmlns:p14="http://schemas.microsoft.com/office/powerpoint/2010/main" val="171831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Nonetheless, as we have discussed before, nutrition research is fundamental. First, because it will provide the knowledge that guarantees the health and well being of the population and the individuals. Second, because it will allow us to monitor and do surveillance on the nutritional status of the population. Third, because it can prevent the development of diseases. Fourth, because it can promote healthy habits. Fifth, because it will help us in policy and decision making. And finally, because it will help us develop interventional and clinical guidelines.</a:t>
            </a:r>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587176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following the guidelines on a symposium that was held, I think last year, that was called "Towards more rigorous and informative nutritional epidemiology: the rational space between dismissal and defense of the status quo," there are four main areas where we need to improve nutritional epidemiology and all are attainable, but we need to comprise all of this in actually trying to do an objective, rigorous, nutritional epidemiology instead of just staying in what we know so far. This for particular areas are designed measurement analysis, and execution and reporting.</a:t>
            </a:r>
          </a:p>
        </p:txBody>
      </p:sp>
      <p:sp>
        <p:nvSpPr>
          <p:cNvPr id="4" name="Slide Number Placeholder 3"/>
          <p:cNvSpPr>
            <a:spLocks noGrp="1"/>
          </p:cNvSpPr>
          <p:nvPr>
            <p:ph type="sldNum" sz="quarter" idx="5"/>
          </p:nvPr>
        </p:nvSpPr>
        <p:spPr/>
        <p:txBody>
          <a:bodyPr/>
          <a:lstStyle/>
          <a:p>
            <a:fld id="{6CE77AE1-64B2-544E-9109-A75612B0A115}" type="slidenum">
              <a:rPr lang="en-US" smtClean="0"/>
              <a:t>30</a:t>
            </a:fld>
            <a:endParaRPr lang="en-US"/>
          </a:p>
        </p:txBody>
      </p:sp>
    </p:spTree>
    <p:extLst>
      <p:ext uri="{BB962C8B-B14F-4D97-AF65-F5344CB8AC3E}">
        <p14:creationId xmlns:p14="http://schemas.microsoft.com/office/powerpoint/2010/main" val="2801558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the design. There are multiple things that we can do in the design stage of our study that would help us improve our study. First, the study plan must be able to answer the research question. This means that we need to make sure that the measurements that we have and that the question that we have is precise enough to be able to actually answer what we want to know. If we have objective measurements, and if we have clear questions, then we are going to have a stronger study. The next factor that we need to consider is the limitations of our data, and of our study, and this has to be recognized and considered since the beginning when we're planning our study. This is because we need to acknowledge them even though it's a little difficult sometimes, but also because when we know the limitations of our data, then we are not going to have wrong conclusions. The third factor that we need to consider is how generalizable and valid are our results if we take into account the study population. If we have a small sample size, or if we don't have objective measurements, then our study cannot be generalized, and also, we cannot make inferences from our results. If we have -- let's say-- 50 individuals, and we found that there was a decrease in their weight because they were eating passionfruit. The data wouldn't allow us to make an inference on thinking that passionfruit was the cause of the decrease in weight. We can also not generalize those results. And finally, we need to consider that there are multiple options and multiple study designs. And before we consider one and find one specifically, we need to weigh our options, then choose the one that is best for our study and for our data.</a:t>
            </a:r>
          </a:p>
        </p:txBody>
      </p:sp>
      <p:sp>
        <p:nvSpPr>
          <p:cNvPr id="4" name="Slide Number Placeholder 3"/>
          <p:cNvSpPr>
            <a:spLocks noGrp="1"/>
          </p:cNvSpPr>
          <p:nvPr>
            <p:ph type="sldNum" sz="quarter" idx="5"/>
          </p:nvPr>
        </p:nvSpPr>
        <p:spPr/>
        <p:txBody>
          <a:bodyPr/>
          <a:lstStyle/>
          <a:p>
            <a:fld id="{6CE77AE1-64B2-544E-9109-A75612B0A115}" type="slidenum">
              <a:rPr lang="en-US" smtClean="0"/>
              <a:t>31</a:t>
            </a:fld>
            <a:endParaRPr lang="en-US"/>
          </a:p>
        </p:txBody>
      </p:sp>
    </p:spTree>
    <p:extLst>
      <p:ext uri="{BB962C8B-B14F-4D97-AF65-F5344CB8AC3E}">
        <p14:creationId xmlns:p14="http://schemas.microsoft.com/office/powerpoint/2010/main" val="501553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the measurements, as we have been talking about for the past three presentations, we want to be as objective as we can on the measurements that we are getting, even if it is self reported data. If it's possible to get more objective measurements such as biomarkers,  and we have the funding to do that, then we should look into that before just trying to get self report data. Also nutrient variability, independent measurements, and validation techniques are necessary to corroborate self reported measurements. So, if our data is self reported, then we should have a small sample that will let us corroborate that those measurements are correct. And finally, we need to think about innovation in markers and measurements with the partnership with other disciplines as we were talking about nutrigenomics and Nutrigenetics, or even metabolomics, these are areas that have more objective measurements that we could potentially use to answer our questions. </a:t>
            </a:r>
          </a:p>
        </p:txBody>
      </p:sp>
      <p:sp>
        <p:nvSpPr>
          <p:cNvPr id="4" name="Slide Number Placeholder 3"/>
          <p:cNvSpPr>
            <a:spLocks noGrp="1"/>
          </p:cNvSpPr>
          <p:nvPr>
            <p:ph type="sldNum" sz="quarter" idx="5"/>
          </p:nvPr>
        </p:nvSpPr>
        <p:spPr/>
        <p:txBody>
          <a:bodyPr/>
          <a:lstStyle/>
          <a:p>
            <a:fld id="{6CE77AE1-64B2-544E-9109-A75612B0A115}" type="slidenum">
              <a:rPr lang="en-US" smtClean="0"/>
              <a:t>32</a:t>
            </a:fld>
            <a:endParaRPr lang="en-US"/>
          </a:p>
        </p:txBody>
      </p:sp>
    </p:spTree>
    <p:extLst>
      <p:ext uri="{BB962C8B-B14F-4D97-AF65-F5344CB8AC3E}">
        <p14:creationId xmlns:p14="http://schemas.microsoft.com/office/powerpoint/2010/main" val="708941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analysis, there are three factors that we need to consider, and probably there are more, but these are the main ones. For potential confounders or those factors that can actually interfere in the associations that we're looking at, we need to determine these and address it in the analysis. But more than that, we need to think about these confounders even before we collect the data. It has to be considered in the study design, because that way, we will be able to collect that information and then adjust that in our analysis. Then, there are multiple statistical methods and innovative methods that can bring more robustness to the analysis and can reduce bias. So even though sometimes it's tempting to not use more complex and advanced statistical techniques, sometimes, because we don't know or sometimes we because we are a little afraid, it's always better to bring a statistician into our team to think through and use more innovative methods or advanced methods to answer our questions. Then finally, we need to think about multicollinearity, especially with nutrition, as there is a high correlation between nutrients, and this has to be handled in our studies.</a:t>
            </a:r>
          </a:p>
        </p:txBody>
      </p:sp>
      <p:sp>
        <p:nvSpPr>
          <p:cNvPr id="4" name="Slide Number Placeholder 3"/>
          <p:cNvSpPr>
            <a:spLocks noGrp="1"/>
          </p:cNvSpPr>
          <p:nvPr>
            <p:ph type="sldNum" sz="quarter" idx="5"/>
          </p:nvPr>
        </p:nvSpPr>
        <p:spPr/>
        <p:txBody>
          <a:bodyPr/>
          <a:lstStyle/>
          <a:p>
            <a:fld id="{6CE77AE1-64B2-544E-9109-A75612B0A115}" type="slidenum">
              <a:rPr lang="en-US" smtClean="0"/>
              <a:t>33</a:t>
            </a:fld>
            <a:endParaRPr lang="en-US"/>
          </a:p>
        </p:txBody>
      </p:sp>
    </p:spTree>
    <p:extLst>
      <p:ext uri="{BB962C8B-B14F-4D97-AF65-F5344CB8AC3E}">
        <p14:creationId xmlns:p14="http://schemas.microsoft.com/office/powerpoint/2010/main" val="1946886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we're thinking about improving our research, it is not just in the design or the analysis stage, but even when we report our </a:t>
            </a:r>
            <a:r>
              <a:rPr lang="en-US" dirty="0" err="1"/>
              <a:t>results.We</a:t>
            </a:r>
            <a:r>
              <a:rPr lang="en-US" dirty="0"/>
              <a:t> need to try to be as rigorous and as precise as possible. There are several reporting guidelines that we can use to make sure that our papers and reports have all the components that we need to make sure that the target audience is actually understanding what we did, and that it's, you know, precise enough for us to explain our limitations and our strengths. We also can register our proposals before starting our studies. We need to report all the results for all of our outcomes. This is a pretty good practice in the sense that we're not going to change our results, and we're not going to change our question in the middle of the study. This improves rigor and precision, and it's part of the research ethic that we need to promote in science. We can also share the materials, data and code. This is also good practice every time you can. You can do it when you are publishing a paper; you can give linked or supplementary material for your data and your coding, which makes it more transparent. We need to avoid "spinning." This is favoring or biasing the interpretation of our results, or just looking at the positive results that we wanted, but avoiding talking about negative or null results. All results are results, and we need to talk about both. This is making science more precise and transparent. And finally, we need to identify the limitations associated with our results. This is an important part of any paper, where we need to make sure and be considerate of the target audience, where we're talking about what were the limitations on our data, on our study, and even our analysis? </a:t>
            </a:r>
          </a:p>
        </p:txBody>
      </p:sp>
      <p:sp>
        <p:nvSpPr>
          <p:cNvPr id="4" name="Slide Number Placeholder 3"/>
          <p:cNvSpPr>
            <a:spLocks noGrp="1"/>
          </p:cNvSpPr>
          <p:nvPr>
            <p:ph type="sldNum" sz="quarter" idx="5"/>
          </p:nvPr>
        </p:nvSpPr>
        <p:spPr/>
        <p:txBody>
          <a:bodyPr/>
          <a:lstStyle/>
          <a:p>
            <a:fld id="{6CE77AE1-64B2-544E-9109-A75612B0A115}" type="slidenum">
              <a:rPr lang="en-US" smtClean="0"/>
              <a:t>34</a:t>
            </a:fld>
            <a:endParaRPr lang="en-US"/>
          </a:p>
        </p:txBody>
      </p:sp>
    </p:spTree>
    <p:extLst>
      <p:ext uri="{BB962C8B-B14F-4D97-AF65-F5344CB8AC3E}">
        <p14:creationId xmlns:p14="http://schemas.microsoft.com/office/powerpoint/2010/main" val="2871033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let's summarize what we just learned. So first, nutrition is critical in physiological processes and must be considered with different angles, with objective measurements, and with an interdisciplinary approach. Second, nutrition research is fundamental to provide the knowledge that guarantees health and well being of the individuals and the population. Third, monitoring and surveillance are necessary to understand health and disease trends in the population over time to help us estimate the relevance of specific disease or any nutritional concerns. It help us detect epidemics and other health problems. It provides evidence for policy and decision making. It also helps us detect changes in health practices. Fourth, healthy choices are an individual's personal decision. But we know that there are multiple constraints and factors that could potentially affect these decisions. And that's why we need to do policy applications that can help improve the quality of life of these individuals. Fifth, there are multiple interdisciplinary topics in nutrition that can provide a better and more objective understanding of the role of nutrition in health and health problems, and the development of precise interventions and treatments, as the ones that we talked about. And finally, nutrition research requires a rigorous process and it has been perceived as not exact science due to the multiple constraints and practices that have been done in the past. But we can do improvements in our design, in our measurements, analysis, and how we report our data. And this could potentially correct the limitations that have been reported before. And we must take into account all of these improvements or all of this advice in order to make sure that our nutrition is transparent, rigorous, and precise.</a:t>
            </a:r>
          </a:p>
        </p:txBody>
      </p:sp>
      <p:sp>
        <p:nvSpPr>
          <p:cNvPr id="4" name="Slide Number Placeholder 3"/>
          <p:cNvSpPr>
            <a:spLocks noGrp="1"/>
          </p:cNvSpPr>
          <p:nvPr>
            <p:ph type="sldNum" sz="quarter" idx="5"/>
          </p:nvPr>
        </p:nvSpPr>
        <p:spPr/>
        <p:txBody>
          <a:bodyPr/>
          <a:lstStyle/>
          <a:p>
            <a:fld id="{6CE77AE1-64B2-544E-9109-A75612B0A115}" type="slidenum">
              <a:rPr lang="en-US" smtClean="0"/>
              <a:t>35</a:t>
            </a:fld>
            <a:endParaRPr lang="en-US"/>
          </a:p>
        </p:txBody>
      </p:sp>
    </p:spTree>
    <p:extLst>
      <p:ext uri="{BB962C8B-B14F-4D97-AF65-F5344CB8AC3E}">
        <p14:creationId xmlns:p14="http://schemas.microsoft.com/office/powerpoint/2010/main" val="1450237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 thank you. And if you have any questions, just let us know. Send us an email and we will be happy to help</a:t>
            </a:r>
          </a:p>
        </p:txBody>
      </p:sp>
      <p:sp>
        <p:nvSpPr>
          <p:cNvPr id="4" name="Slide Number Placeholder 3"/>
          <p:cNvSpPr>
            <a:spLocks noGrp="1"/>
          </p:cNvSpPr>
          <p:nvPr>
            <p:ph type="sldNum" sz="quarter" idx="5"/>
          </p:nvPr>
        </p:nvSpPr>
        <p:spPr/>
        <p:txBody>
          <a:bodyPr/>
          <a:lstStyle/>
          <a:p>
            <a:fld id="{6CE77AE1-64B2-544E-9109-A75612B0A115}" type="slidenum">
              <a:rPr lang="en-US" smtClean="0"/>
              <a:t>36</a:t>
            </a:fld>
            <a:endParaRPr lang="en-US"/>
          </a:p>
        </p:txBody>
      </p:sp>
    </p:spTree>
    <p:extLst>
      <p:ext uri="{BB962C8B-B14F-4D97-AF65-F5344CB8AC3E}">
        <p14:creationId xmlns:p14="http://schemas.microsoft.com/office/powerpoint/2010/main" val="120289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epidemiology, one of the main goals is to do the monitoring and the surveillance of the health population, and this is no different in nutrition research or nutritional epidemiology. So let's start by defining what is monitoring and what is surveillance. Monitoring then surveillance are defined by the systematic collection, analysis and interpretation of health measurements that can be repeated, or compared between the population at specific time points. When we talk about monitoring, we're looking at the collection and analysis of measurements from a representative sample of the population to follow the trends, for example, when we're looking at childhood stunting over the past decade. When we talk about surveillance, we're looking at the systematic collection of measurements that are intended to develop certain interventions in response to the detection of a particular trend or a specific group. So think about looking at maternal and child thiamine deficiency in the </a:t>
            </a:r>
            <a:r>
              <a:rPr lang="en-US" dirty="0" err="1"/>
              <a:t>Luang</a:t>
            </a:r>
            <a:r>
              <a:rPr lang="en-US" dirty="0"/>
              <a:t> </a:t>
            </a:r>
            <a:r>
              <a:rPr lang="en-US" dirty="0" err="1"/>
              <a:t>Namtha</a:t>
            </a:r>
            <a:r>
              <a:rPr lang="en-US" dirty="0"/>
              <a:t> Province. </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3410597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I just mentioned, monitoring and surveillance are fundamental in epidemiology and nutrition research because, first, it helps us understand the health and disease trends in a population over time. Second, it will help us estimate the relevance of a specific health or nutritional concern on a time point. Third, it will let us detect epidemics and other health problems. Also, it provides evidence for policy and decision making, and help us to create emergency planning. And finally, it helps us detect changes in health practices and help us improve the different interventions that we're doing. So overall, monitoring and surveillance are the main source of information for descriptive epidemiology. It helps us understand who, where, and when. </a:t>
            </a:r>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423484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from a nutritional perspective, monitoring is particularly useful to provide the information that we need to create and guide national policies for food production and development, and setting and tracking national health goals. The information that we need to collect to do the monitoring includes food production, such as exports and imports, we can also look at food availability at a household level, and then we can use nutritional surveys, and this is normally considering in a cross sectional setting, so basically only one time point.</a:t>
            </a:r>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29606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surveillance, in the nutritional setting, we're looking at any information that could help us understand what's happening with a specific population and in a specific time. Surveillance can give the information in real time to plan, target, to evaluate, and even support nutritional interventions. Some of the data that we need to collect to do surveillance in nutrition are the repeated nutritional rapid assessments (and this includes anthropometry, dietary, and biomarker measurements), and then also we look at the data on food distribution and projections of the weather and crop yields. </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93402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information that we collect in surveillance and monitoring should be applied into policy. And even though we know that the healthy choices are an individual's personal decision that normally is guided by the evidence and recommendation that we as physicians, nutritionist, nurses or researchers provide to them, there are multiple factors and constraints that could potentially affect their decisions, then part of this is like their age, their education, their economic situation and their food availability. So as researchers, it is our responsibility to translate the evidence that we collect into policy. Now, we know that this is a complex process, as there are multiple interactions that we need to consider, and that there are other factors that affect policies such as the economics, the sociology, the communication, the agriculture, and then other areas. But as researchers, it's our responsibility to promote public health, and this is most effective when we are able to influence national health and promote proper nutrition and population health. </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259340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a brief reminder of what we have discussed before with the pyramid, the closer we get to the base of the pyramid, the higher will be the impact on the population, it will look at education and counseling an individual it's going to be less than an impact at a national level. But if we keep going down up to policy and lawmaking, and then even changing the social and environmental determinants, then we are actually going to be able to make a change in population health.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311190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dirty="0"/>
              <a:t>Click to edit Master title style</a:t>
            </a:r>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dirty="0"/>
              <a:t>Click to edit Master title style</a:t>
            </a:r>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dirty="0"/>
              <a:t>Click to edit Master title style</a:t>
            </a:r>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dirty="0"/>
              <a:t>Click to edit Master title style</a:t>
            </a:r>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globalnutritionreport.org/resources/nutrition-profiles/asia/south-eastern-asia/lao-peoples-democratic-republic/" TargetMode="External"/><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hyperlink" Target="https://globalnutritionreport.org/resources/nutrition-profiles/asia/south-eastern-asia/lao-peoples-democratic-republic/" TargetMode="Externa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hyperlink" Target="https://globalnutritionreport.org/resources/nutrition-profiles/asia/south-eastern-asia/lao-peoples-democratic-republic/" TargetMode="Externa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8.xml"/><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24.xml"/><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8.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30.xml"/><Relationship Id="rId9" Type="http://schemas.microsoft.com/office/2007/relationships/diagramDrawing" Target="../diagrams/drawing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doi.org/10.1080/10408398.2021.1985427" TargetMode="External"/><Relationship Id="rId5" Type="http://schemas.openxmlformats.org/officeDocument/2006/relationships/hyperlink" Target="https://globalnutritionreport.org/resources/nutrition-profiles/asia/south-eastern-asia/lao-peoples-democratic-republic/"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1221" y="450483"/>
            <a:ext cx="7961557" cy="2027494"/>
          </a:xfrm>
          <a:prstGeom prst="rect">
            <a:avLst/>
          </a:prstGeom>
        </p:spPr>
        <p:txBody>
          <a:bodyPr>
            <a:noAutofit/>
          </a:bodyPr>
          <a:lstStyle/>
          <a:p>
            <a:pPr algn="ctr"/>
            <a:r>
              <a:rPr lang="en-US" sz="4000" i="0" dirty="0">
                <a:effectLst/>
              </a:rPr>
              <a:t>5.3 Strengthening Knowledge in Nutrition Research: </a:t>
            </a:r>
            <a:br>
              <a:rPr lang="en-US" sz="4000" i="0" dirty="0">
                <a:effectLst/>
              </a:rPr>
            </a:br>
            <a:r>
              <a:rPr lang="en-US" sz="4000" i="0" u="none" strike="noStrike" dirty="0">
                <a:solidFill>
                  <a:srgbClr val="FFFFFF"/>
                </a:solidFill>
                <a:effectLst/>
              </a:rPr>
              <a:t>Directions in Nutrition Research</a:t>
            </a:r>
            <a:r>
              <a:rPr lang="en-US" sz="4000" dirty="0">
                <a:effectLst/>
                <a:ea typeface="Calibri" panose="020F0502020204030204" pitchFamily="34" charset="0"/>
                <a:cs typeface="Calibri" panose="020F0502020204030204" pitchFamily="34" charset="0"/>
              </a:rPr>
              <a:t> </a:t>
            </a:r>
            <a:endParaRPr lang="en-US" sz="4000" dirty="0">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sp>
        <p:nvSpPr>
          <p:cNvPr id="8" name="Subtitle 6">
            <a:extLst>
              <a:ext uri="{FF2B5EF4-FFF2-40B4-BE49-F238E27FC236}">
                <a16:creationId xmlns:a16="http://schemas.microsoft.com/office/drawing/2014/main" id="{0979E283-47D2-439D-97DA-184033103A29}"/>
              </a:ext>
            </a:extLst>
          </p:cNvPr>
          <p:cNvSpPr>
            <a:spLocks noGrp="1"/>
          </p:cNvSpPr>
          <p:nvPr>
            <p:ph type="subTitle" idx="1"/>
          </p:nvPr>
        </p:nvSpPr>
        <p:spPr>
          <a:xfrm>
            <a:off x="1142999" y="2554288"/>
            <a:ext cx="6858000" cy="1404937"/>
          </a:xfrm>
        </p:spPr>
        <p:txBody>
          <a:bodyPr>
            <a:normAutofit/>
          </a:bodyPr>
          <a:lstStyle/>
          <a:p>
            <a:pPr algn="ctr"/>
            <a:r>
              <a:rPr lang="en-US" sz="2000" dirty="0"/>
              <a:t>Training developed by Paola Mattey Mora, Indiana University</a:t>
            </a:r>
          </a:p>
          <a:p>
            <a:pPr algn="ctr"/>
            <a:r>
              <a:rPr lang="en-US" sz="2000" dirty="0"/>
              <a:t>In collaboration with the Ministry of Health Lao PDR</a:t>
            </a:r>
          </a:p>
          <a:p>
            <a:endParaRPr lang="en-US" dirty="0"/>
          </a:p>
        </p:txBody>
      </p:sp>
      <p:pic>
        <p:nvPicPr>
          <p:cNvPr id="4" name="Audio 3">
            <a:hlinkClick r:id="" action="ppaction://media"/>
            <a:extLst>
              <a:ext uri="{FF2B5EF4-FFF2-40B4-BE49-F238E27FC236}">
                <a16:creationId xmlns:a16="http://schemas.microsoft.com/office/drawing/2014/main" id="{0839F876-760D-4FFE-ABE4-A24760D19D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6781-762A-4365-A160-AB34C6C0E36A}"/>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Policy Applications (cont.)</a:t>
            </a:r>
            <a:endParaRPr lang="en-US" dirty="0"/>
          </a:p>
        </p:txBody>
      </p:sp>
      <p:sp>
        <p:nvSpPr>
          <p:cNvPr id="3" name="Content Placeholder 2">
            <a:extLst>
              <a:ext uri="{FF2B5EF4-FFF2-40B4-BE49-F238E27FC236}">
                <a16:creationId xmlns:a16="http://schemas.microsoft.com/office/drawing/2014/main" id="{8190B8EC-4B83-4DD8-A61E-DB0E8B87EF53}"/>
              </a:ext>
            </a:extLst>
          </p:cNvPr>
          <p:cNvSpPr>
            <a:spLocks noGrp="1"/>
          </p:cNvSpPr>
          <p:nvPr>
            <p:ph sz="quarter" idx="10"/>
          </p:nvPr>
        </p:nvSpPr>
        <p:spPr/>
        <p:txBody>
          <a:bodyPr>
            <a:normAutofit lnSpcReduction="10000"/>
          </a:bodyPr>
          <a:lstStyle/>
          <a:p>
            <a:r>
              <a:rPr lang="en-US" dirty="0"/>
              <a:t>Considerations:</a:t>
            </a:r>
          </a:p>
          <a:p>
            <a:pPr lvl="1"/>
            <a:r>
              <a:rPr lang="en-US" dirty="0"/>
              <a:t>Certainty of diet and health association</a:t>
            </a:r>
          </a:p>
          <a:p>
            <a:pPr lvl="2"/>
            <a:r>
              <a:rPr lang="en-US" dirty="0"/>
              <a:t>Dose-response relationship</a:t>
            </a:r>
          </a:p>
          <a:p>
            <a:pPr lvl="2"/>
            <a:r>
              <a:rPr lang="en-US" dirty="0"/>
              <a:t>Optimal intake levels</a:t>
            </a:r>
          </a:p>
          <a:p>
            <a:pPr lvl="2"/>
            <a:r>
              <a:rPr lang="en-US" dirty="0"/>
              <a:t>Potential harmful effects</a:t>
            </a:r>
          </a:p>
          <a:p>
            <a:pPr lvl="1"/>
            <a:r>
              <a:rPr lang="en-US" dirty="0"/>
              <a:t>Study design:</a:t>
            </a:r>
          </a:p>
          <a:p>
            <a:pPr lvl="2"/>
            <a:r>
              <a:rPr lang="en-US" dirty="0"/>
              <a:t>Mainly epidemiological studies with representative samples</a:t>
            </a:r>
          </a:p>
          <a:p>
            <a:pPr lvl="2"/>
            <a:r>
              <a:rPr lang="en-US" dirty="0"/>
              <a:t>Account for dietary differences </a:t>
            </a:r>
          </a:p>
          <a:p>
            <a:pPr lvl="2"/>
            <a:r>
              <a:rPr lang="en-US" dirty="0"/>
              <a:t>Needs or biological characteristics (e.g., specific polymorphisms)</a:t>
            </a:r>
          </a:p>
          <a:p>
            <a:r>
              <a:rPr lang="en-US" dirty="0"/>
              <a:t>Policy evaluation:</a:t>
            </a:r>
          </a:p>
          <a:p>
            <a:pPr lvl="1"/>
            <a:r>
              <a:rPr lang="en-US" dirty="0"/>
              <a:t>The assessment of the policies outcomes play an essential role in the evaluation of its effectiveness.</a:t>
            </a:r>
          </a:p>
          <a:p>
            <a:pPr lvl="2"/>
            <a:r>
              <a:rPr lang="en-US" dirty="0"/>
              <a:t>E.g., Did the policy reduce Vitamin D deficiency in adults? </a:t>
            </a:r>
          </a:p>
          <a:p>
            <a:pPr lvl="1"/>
            <a:r>
              <a:rPr lang="en-US" dirty="0"/>
              <a:t>Measured at a populational level.</a:t>
            </a:r>
          </a:p>
          <a:p>
            <a:pPr lvl="1"/>
            <a:r>
              <a:rPr lang="en-US" dirty="0"/>
              <a:t>Time-related depending on the policy/health outcome.</a:t>
            </a:r>
          </a:p>
          <a:p>
            <a:pPr lvl="1"/>
            <a:endParaRPr lang="en-US" dirty="0"/>
          </a:p>
        </p:txBody>
      </p:sp>
      <p:sp>
        <p:nvSpPr>
          <p:cNvPr id="4" name="Slide Number Placeholder 3">
            <a:extLst>
              <a:ext uri="{FF2B5EF4-FFF2-40B4-BE49-F238E27FC236}">
                <a16:creationId xmlns:a16="http://schemas.microsoft.com/office/drawing/2014/main" id="{2734C476-7F36-4A88-B624-4A58ACA7DB8F}"/>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10</a:t>
            </a:fld>
            <a:endParaRPr lang="en-US" b="1" dirty="0">
              <a:solidFill>
                <a:schemeClr val="accent6"/>
              </a:solidFill>
            </a:endParaRPr>
          </a:p>
        </p:txBody>
      </p:sp>
      <p:pic>
        <p:nvPicPr>
          <p:cNvPr id="13" name="Audio 12">
            <a:hlinkClick r:id="" action="ppaction://media"/>
            <a:extLst>
              <a:ext uri="{FF2B5EF4-FFF2-40B4-BE49-F238E27FC236}">
                <a16:creationId xmlns:a16="http://schemas.microsoft.com/office/drawing/2014/main" id="{8DB2FCCB-3F7B-43DB-88EB-2D0CB9EA2B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5504310"/>
      </p:ext>
    </p:extLst>
  </p:cSld>
  <p:clrMapOvr>
    <a:masterClrMapping/>
  </p:clrMapOvr>
  <mc:AlternateContent xmlns:mc="http://schemas.openxmlformats.org/markup-compatibility/2006" xmlns:p14="http://schemas.microsoft.com/office/powerpoint/2010/main">
    <mc:Choice Requires="p14">
      <p:transition spd="slow" p14:dur="2000" advTm="108888"/>
    </mc:Choice>
    <mc:Fallback xmlns="">
      <p:transition spd="slow" advTm="10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DC9-AEF4-4727-829F-E6DABF4875F2}"/>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Policy Applications (cont.)</a:t>
            </a:r>
            <a:endParaRPr lang="en-US" dirty="0"/>
          </a:p>
        </p:txBody>
      </p:sp>
      <p:sp>
        <p:nvSpPr>
          <p:cNvPr id="4" name="Slide Number Placeholder 3">
            <a:extLst>
              <a:ext uri="{FF2B5EF4-FFF2-40B4-BE49-F238E27FC236}">
                <a16:creationId xmlns:a16="http://schemas.microsoft.com/office/drawing/2014/main" id="{66F8A195-8F79-4270-84FE-F847F3219E3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11</a:t>
            </a:fld>
            <a:endParaRPr lang="en-US" b="1" dirty="0">
              <a:solidFill>
                <a:schemeClr val="accent6"/>
              </a:solidFill>
            </a:endParaRPr>
          </a:p>
        </p:txBody>
      </p:sp>
      <p:graphicFrame>
        <p:nvGraphicFramePr>
          <p:cNvPr id="5" name="Diagram 4">
            <a:extLst>
              <a:ext uri="{FF2B5EF4-FFF2-40B4-BE49-F238E27FC236}">
                <a16:creationId xmlns:a16="http://schemas.microsoft.com/office/drawing/2014/main" id="{0E8A9981-F118-4A62-A014-DF2E5144D10B}"/>
              </a:ext>
            </a:extLst>
          </p:cNvPr>
          <p:cNvGraphicFramePr/>
          <p:nvPr>
            <p:extLst>
              <p:ext uri="{D42A27DB-BD31-4B8C-83A1-F6EECF244321}">
                <p14:modId xmlns:p14="http://schemas.microsoft.com/office/powerpoint/2010/main" val="2097899867"/>
              </p:ext>
            </p:extLst>
          </p:nvPr>
        </p:nvGraphicFramePr>
        <p:xfrm>
          <a:off x="628650" y="1397000"/>
          <a:ext cx="7546086" cy="5022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Arrow Connector 6">
            <a:extLst>
              <a:ext uri="{FF2B5EF4-FFF2-40B4-BE49-F238E27FC236}">
                <a16:creationId xmlns:a16="http://schemas.microsoft.com/office/drawing/2014/main" id="{64571456-9377-4A29-85E9-50ACA315DFA3}"/>
              </a:ext>
            </a:extLst>
          </p:cNvPr>
          <p:cNvCxnSpPr/>
          <p:nvPr/>
        </p:nvCxnSpPr>
        <p:spPr>
          <a:xfrm>
            <a:off x="429768" y="1527048"/>
            <a:ext cx="0" cy="4821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ross 7">
            <a:extLst>
              <a:ext uri="{FF2B5EF4-FFF2-40B4-BE49-F238E27FC236}">
                <a16:creationId xmlns:a16="http://schemas.microsoft.com/office/drawing/2014/main" id="{9B8A58BE-E42A-4DB2-9DAC-19B43C06489B}"/>
              </a:ext>
            </a:extLst>
          </p:cNvPr>
          <p:cNvSpPr/>
          <p:nvPr/>
        </p:nvSpPr>
        <p:spPr>
          <a:xfrm>
            <a:off x="100266" y="6348809"/>
            <a:ext cx="283464" cy="304625"/>
          </a:xfrm>
          <a:prstGeom prst="plus">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D6C82C57-61C9-4A97-B358-8A53A3468257}"/>
              </a:ext>
            </a:extLst>
          </p:cNvPr>
          <p:cNvSpPr/>
          <p:nvPr/>
        </p:nvSpPr>
        <p:spPr>
          <a:xfrm>
            <a:off x="100266" y="1527048"/>
            <a:ext cx="283464" cy="8229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4E4DA3CF-D008-4148-8C3D-5D39597B7C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942693"/>
      </p:ext>
    </p:extLst>
  </p:cSld>
  <p:clrMapOvr>
    <a:masterClrMapping/>
  </p:clrMapOvr>
  <mc:AlternateContent xmlns:mc="http://schemas.openxmlformats.org/markup-compatibility/2006" xmlns:p14="http://schemas.microsoft.com/office/powerpoint/2010/main">
    <mc:Choice Requires="p14">
      <p:transition spd="slow" p14:dur="2000" advTm="147317"/>
    </mc:Choice>
    <mc:Fallback xmlns="">
      <p:transition spd="slow" advTm="147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6E70-45E2-4ACC-BC28-701F485C0C55}"/>
              </a:ext>
            </a:extLst>
          </p:cNvPr>
          <p:cNvSpPr>
            <a:spLocks noGrp="1"/>
          </p:cNvSpPr>
          <p:nvPr>
            <p:ph type="title"/>
          </p:nvPr>
        </p:nvSpPr>
        <p:spPr>
          <a:xfrm>
            <a:off x="902970" y="365126"/>
            <a:ext cx="7612380" cy="1017107"/>
          </a:xfrm>
        </p:spPr>
        <p:txBody>
          <a:bodyPr>
            <a:normAutofit/>
          </a:bodyPr>
          <a:lstStyle/>
          <a:p>
            <a:r>
              <a:rPr lang="en-US" sz="3200" dirty="0">
                <a:latin typeface="+mn-lt"/>
                <a:cs typeface="Times New Roman"/>
                <a:sym typeface="Times New Roman"/>
              </a:rPr>
              <a:t>Current New Topics on Nutrition Research</a:t>
            </a:r>
            <a:endParaRPr lang="en-US" dirty="0">
              <a:latin typeface="+mn-lt"/>
            </a:endParaRPr>
          </a:p>
        </p:txBody>
      </p:sp>
      <p:graphicFrame>
        <p:nvGraphicFramePr>
          <p:cNvPr id="5" name="Content Placeholder 4">
            <a:extLst>
              <a:ext uri="{FF2B5EF4-FFF2-40B4-BE49-F238E27FC236}">
                <a16:creationId xmlns:a16="http://schemas.microsoft.com/office/drawing/2014/main" id="{F4C4143E-5D30-43E9-89A3-0F0D43CCF3DD}"/>
              </a:ext>
            </a:extLst>
          </p:cNvPr>
          <p:cNvGraphicFramePr>
            <a:graphicFrameLocks noGrp="1"/>
          </p:cNvGraphicFramePr>
          <p:nvPr>
            <p:ph sz="quarter" idx="10"/>
            <p:extLst>
              <p:ext uri="{D42A27DB-BD31-4B8C-83A1-F6EECF244321}">
                <p14:modId xmlns:p14="http://schemas.microsoft.com/office/powerpoint/2010/main" val="1636220732"/>
              </p:ext>
            </p:extLst>
          </p:nvPr>
        </p:nvGraphicFramePr>
        <p:xfrm>
          <a:off x="628650" y="1487488"/>
          <a:ext cx="5662422" cy="4678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32F1D71A-3867-44C9-90EA-3390B13D670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12</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A312B642-DB7A-4E08-A399-A4431797BE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79880937"/>
      </p:ext>
    </p:extLst>
  </p:cSld>
  <p:clrMapOvr>
    <a:masterClrMapping/>
  </p:clrMapOvr>
  <mc:AlternateContent xmlns:mc="http://schemas.openxmlformats.org/markup-compatibility/2006" xmlns:p14="http://schemas.microsoft.com/office/powerpoint/2010/main">
    <mc:Choice Requires="p14">
      <p:transition spd="slow" p14:dur="2000" advTm="49689"/>
    </mc:Choice>
    <mc:Fallback xmlns="">
      <p:transition spd="slow" advTm="4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823C-E4B0-4CA0-91A2-85428CC2AA26}"/>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Obesity Pandemic</a:t>
            </a:r>
            <a:endParaRPr lang="en-US" dirty="0"/>
          </a:p>
        </p:txBody>
      </p:sp>
      <p:sp>
        <p:nvSpPr>
          <p:cNvPr id="3" name="Content Placeholder 2">
            <a:extLst>
              <a:ext uri="{FF2B5EF4-FFF2-40B4-BE49-F238E27FC236}">
                <a16:creationId xmlns:a16="http://schemas.microsoft.com/office/drawing/2014/main" id="{15B313F1-B39C-4FF0-9A01-DB44E195A9A9}"/>
              </a:ext>
            </a:extLst>
          </p:cNvPr>
          <p:cNvSpPr>
            <a:spLocks noGrp="1"/>
          </p:cNvSpPr>
          <p:nvPr>
            <p:ph sz="quarter" idx="10"/>
          </p:nvPr>
        </p:nvSpPr>
        <p:spPr/>
        <p:txBody>
          <a:bodyPr>
            <a:normAutofit/>
          </a:bodyPr>
          <a:lstStyle/>
          <a:p>
            <a:r>
              <a:rPr lang="en-US" sz="2000" dirty="0"/>
              <a:t>Over the last decades there has been an exponential increase in the prevalence of overweight and obesity worldwide -&gt; amplifies the burden of non-communicable diseases.</a:t>
            </a:r>
          </a:p>
          <a:p>
            <a:pPr lvl="0"/>
            <a:endParaRPr lang="en-US" sz="2000" dirty="0"/>
          </a:p>
          <a:p>
            <a:pPr lvl="0"/>
            <a:r>
              <a:rPr lang="en-US" sz="2000" dirty="0"/>
              <a:t>Multifactorial reasoning behind the increase:</a:t>
            </a:r>
          </a:p>
          <a:p>
            <a:pPr lvl="1"/>
            <a:r>
              <a:rPr lang="en-US" dirty="0"/>
              <a:t>Low intake of fruits, vegetables, and whole grains</a:t>
            </a:r>
          </a:p>
          <a:p>
            <a:pPr lvl="1"/>
            <a:r>
              <a:rPr lang="en-US" dirty="0"/>
              <a:t>High intake of processed and fast foods </a:t>
            </a:r>
          </a:p>
          <a:p>
            <a:pPr lvl="1"/>
            <a:r>
              <a:rPr lang="en-US" dirty="0"/>
              <a:t>Inexpensive access to fats and sugar items</a:t>
            </a:r>
          </a:p>
          <a:p>
            <a:pPr lvl="1"/>
            <a:r>
              <a:rPr lang="en-US" dirty="0"/>
              <a:t>Sedentary lifestyle</a:t>
            </a:r>
          </a:p>
          <a:p>
            <a:pPr lvl="1"/>
            <a:r>
              <a:rPr lang="en-US" dirty="0"/>
              <a:t>Smoking</a:t>
            </a:r>
          </a:p>
          <a:p>
            <a:pPr lvl="1"/>
            <a:r>
              <a:rPr lang="en-US" dirty="0"/>
              <a:t>Alcohol consumption</a:t>
            </a:r>
          </a:p>
          <a:p>
            <a:pPr lvl="1"/>
            <a:r>
              <a:rPr lang="en-US" dirty="0"/>
              <a:t>Sleep</a:t>
            </a:r>
          </a:p>
          <a:p>
            <a:endParaRPr lang="en-US" dirty="0"/>
          </a:p>
        </p:txBody>
      </p:sp>
      <p:sp>
        <p:nvSpPr>
          <p:cNvPr id="4" name="Slide Number Placeholder 3">
            <a:extLst>
              <a:ext uri="{FF2B5EF4-FFF2-40B4-BE49-F238E27FC236}">
                <a16:creationId xmlns:a16="http://schemas.microsoft.com/office/drawing/2014/main" id="{5CDBBA6B-CD91-41BF-B57A-650C17E9D18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13</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CD9DEB1C-D8F0-4952-9639-4E6446D517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61842033"/>
      </p:ext>
    </p:extLst>
  </p:cSld>
  <p:clrMapOvr>
    <a:masterClrMapping/>
  </p:clrMapOvr>
  <mc:AlternateContent xmlns:mc="http://schemas.openxmlformats.org/markup-compatibility/2006" xmlns:p14="http://schemas.microsoft.com/office/powerpoint/2010/main">
    <mc:Choice Requires="p14">
      <p:transition spd="slow" p14:dur="2000" advTm="78601"/>
    </mc:Choice>
    <mc:Fallback xmlns="">
      <p:transition spd="slow" advTm="7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8004-A729-4EBD-A7FC-9EACCB978337}"/>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Laos situation - Obesity Pandemic (cont.)</a:t>
            </a:r>
            <a:endParaRPr lang="en-US" dirty="0"/>
          </a:p>
        </p:txBody>
      </p:sp>
      <p:sp>
        <p:nvSpPr>
          <p:cNvPr id="4" name="Slide Number Placeholder 3">
            <a:extLst>
              <a:ext uri="{FF2B5EF4-FFF2-40B4-BE49-F238E27FC236}">
                <a16:creationId xmlns:a16="http://schemas.microsoft.com/office/drawing/2014/main" id="{71E03117-36AC-45C9-8549-B3A6224A013C}"/>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14</a:t>
            </a:fld>
            <a:endParaRPr lang="en-US" b="1" dirty="0">
              <a:solidFill>
                <a:schemeClr val="accent6"/>
              </a:solidFill>
            </a:endParaRPr>
          </a:p>
        </p:txBody>
      </p:sp>
      <p:sp>
        <p:nvSpPr>
          <p:cNvPr id="5" name="TextBox 4">
            <a:extLst>
              <a:ext uri="{FF2B5EF4-FFF2-40B4-BE49-F238E27FC236}">
                <a16:creationId xmlns:a16="http://schemas.microsoft.com/office/drawing/2014/main" id="{939A21AA-D796-4BAB-B885-5A2D0273D8B2}"/>
              </a:ext>
            </a:extLst>
          </p:cNvPr>
          <p:cNvSpPr txBox="1"/>
          <p:nvPr/>
        </p:nvSpPr>
        <p:spPr>
          <a:xfrm>
            <a:off x="628650" y="1756648"/>
            <a:ext cx="1297278" cy="369332"/>
          </a:xfrm>
          <a:prstGeom prst="rect">
            <a:avLst/>
          </a:prstGeom>
          <a:noFill/>
        </p:spPr>
        <p:txBody>
          <a:bodyPr wrap="none" rtlCol="0">
            <a:spAutoFit/>
          </a:bodyPr>
          <a:lstStyle/>
          <a:p>
            <a:r>
              <a:rPr lang="en-US" b="1" dirty="0">
                <a:solidFill>
                  <a:srgbClr val="7C98B8"/>
                </a:solidFill>
              </a:rPr>
              <a:t>Overweight</a:t>
            </a:r>
          </a:p>
        </p:txBody>
      </p:sp>
      <p:sp>
        <p:nvSpPr>
          <p:cNvPr id="6" name="TextBox 5">
            <a:extLst>
              <a:ext uri="{FF2B5EF4-FFF2-40B4-BE49-F238E27FC236}">
                <a16:creationId xmlns:a16="http://schemas.microsoft.com/office/drawing/2014/main" id="{81DC4B53-28D6-47D0-A7B2-073511EC6477}"/>
              </a:ext>
            </a:extLst>
          </p:cNvPr>
          <p:cNvSpPr txBox="1"/>
          <p:nvPr/>
        </p:nvSpPr>
        <p:spPr>
          <a:xfrm>
            <a:off x="3691890" y="5675119"/>
            <a:ext cx="4572000" cy="938719"/>
          </a:xfrm>
          <a:prstGeom prst="rect">
            <a:avLst/>
          </a:prstGeom>
          <a:noFill/>
        </p:spPr>
        <p:txBody>
          <a:bodyPr wrap="square">
            <a:spAutoFit/>
          </a:bodyPr>
          <a:lstStyle/>
          <a:p>
            <a:r>
              <a:rPr lang="en-US" sz="1100" b="0" i="0" dirty="0">
                <a:solidFill>
                  <a:srgbClr val="7C98B8"/>
                </a:solidFill>
                <a:effectLst/>
                <a:latin typeface="Averta W01 Regular"/>
              </a:rPr>
              <a:t>Source: UNICEF/WHO/World Bank. Joint Child Malnutrition Estimates Expanded Database: Stunting, Wasting and Overweight. Published online July 2020. Available at: https://data.unicef.org/resources/dataset/malnutrition-data. Accessed 31 August 2021 Obtained from: </a:t>
            </a:r>
            <a:r>
              <a:rPr lang="en-US" sz="1100" dirty="0">
                <a:hlinkClick r:id="rId5"/>
              </a:rPr>
              <a:t>Global Nutrition Report | Country Nutrition Profiles - Global Nutrition Report</a:t>
            </a:r>
            <a:endParaRPr lang="en-US" sz="1100" dirty="0"/>
          </a:p>
        </p:txBody>
      </p:sp>
      <p:grpSp>
        <p:nvGrpSpPr>
          <p:cNvPr id="10" name="Group 9">
            <a:extLst>
              <a:ext uri="{FF2B5EF4-FFF2-40B4-BE49-F238E27FC236}">
                <a16:creationId xmlns:a16="http://schemas.microsoft.com/office/drawing/2014/main" id="{D42CE7E5-CB93-4A1E-B050-5F1CE4AE705C}"/>
              </a:ext>
            </a:extLst>
          </p:cNvPr>
          <p:cNvGrpSpPr/>
          <p:nvPr/>
        </p:nvGrpSpPr>
        <p:grpSpPr>
          <a:xfrm>
            <a:off x="440268" y="2351544"/>
            <a:ext cx="8263463" cy="3227823"/>
            <a:chOff x="440268" y="2351544"/>
            <a:chExt cx="8263463" cy="3227823"/>
          </a:xfrm>
        </p:grpSpPr>
        <p:pic>
          <p:nvPicPr>
            <p:cNvPr id="8" name="Picture 7">
              <a:extLst>
                <a:ext uri="{FF2B5EF4-FFF2-40B4-BE49-F238E27FC236}">
                  <a16:creationId xmlns:a16="http://schemas.microsoft.com/office/drawing/2014/main" id="{5BCE8BD7-0A95-4ACE-814D-074F8293A4B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40268" y="2662510"/>
              <a:ext cx="8263463" cy="2916857"/>
            </a:xfrm>
            <a:prstGeom prst="rect">
              <a:avLst/>
            </a:prstGeom>
          </p:spPr>
        </p:pic>
        <p:pic>
          <p:nvPicPr>
            <p:cNvPr id="9" name="Picture 8">
              <a:extLst>
                <a:ext uri="{FF2B5EF4-FFF2-40B4-BE49-F238E27FC236}">
                  <a16:creationId xmlns:a16="http://schemas.microsoft.com/office/drawing/2014/main" id="{9C9D0931-9A9F-44B0-AE59-7B641C9BA021}"/>
                </a:ext>
              </a:extLst>
            </p:cNvPr>
            <p:cNvPicPr>
              <a:picLocks noChangeAspect="1"/>
            </p:cNvPicPr>
            <p:nvPr/>
          </p:nvPicPr>
          <p:blipFill rotWithShape="1">
            <a:blip r:embed="rId8"/>
            <a:srcRect l="1133" b="93355"/>
            <a:stretch/>
          </p:blipFill>
          <p:spPr>
            <a:xfrm>
              <a:off x="587741" y="2351544"/>
              <a:ext cx="7676149" cy="331845"/>
            </a:xfrm>
            <a:prstGeom prst="rect">
              <a:avLst/>
            </a:prstGeom>
          </p:spPr>
        </p:pic>
      </p:grpSp>
      <p:pic>
        <p:nvPicPr>
          <p:cNvPr id="7" name="Audio 6">
            <a:hlinkClick r:id="" action="ppaction://media"/>
            <a:extLst>
              <a:ext uri="{FF2B5EF4-FFF2-40B4-BE49-F238E27FC236}">
                <a16:creationId xmlns:a16="http://schemas.microsoft.com/office/drawing/2014/main" id="{B4C954C3-F693-49A3-9F29-95E82A1D1A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83214349"/>
      </p:ext>
    </p:extLst>
  </p:cSld>
  <p:clrMapOvr>
    <a:masterClrMapping/>
  </p:clrMapOvr>
  <mc:AlternateContent xmlns:mc="http://schemas.openxmlformats.org/markup-compatibility/2006" xmlns:p14="http://schemas.microsoft.com/office/powerpoint/2010/main">
    <mc:Choice Requires="p14">
      <p:transition spd="slow" p14:dur="2000" advTm="40528"/>
    </mc:Choice>
    <mc:Fallback xmlns="">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57486151-57EE-410C-9E71-F2D7F8A67130}"/>
              </a:ext>
            </a:extLst>
          </p:cNvPr>
          <p:cNvSpPr>
            <a:spLocks noGrp="1"/>
          </p:cNvSpPr>
          <p:nvPr>
            <p:ph type="body" idx="1"/>
          </p:nvPr>
        </p:nvSpPr>
        <p:spPr>
          <a:xfrm>
            <a:off x="629842" y="1490156"/>
            <a:ext cx="3868340" cy="823912"/>
          </a:xfrm>
        </p:spPr>
        <p:txBody>
          <a:bodyPr/>
          <a:lstStyle/>
          <a:p>
            <a:r>
              <a:rPr lang="en-US" dirty="0">
                <a:solidFill>
                  <a:srgbClr val="7C98B8"/>
                </a:solidFill>
              </a:rPr>
              <a:t>Overweight</a:t>
            </a:r>
            <a:endParaRPr lang="en-US" dirty="0"/>
          </a:p>
        </p:txBody>
      </p:sp>
      <p:sp>
        <p:nvSpPr>
          <p:cNvPr id="5" name="TextBox 4">
            <a:extLst>
              <a:ext uri="{FF2B5EF4-FFF2-40B4-BE49-F238E27FC236}">
                <a16:creationId xmlns:a16="http://schemas.microsoft.com/office/drawing/2014/main" id="{02F448CB-3D94-44E6-9D28-3F0B316B2346}"/>
              </a:ext>
            </a:extLst>
          </p:cNvPr>
          <p:cNvSpPr txBox="1"/>
          <p:nvPr/>
        </p:nvSpPr>
        <p:spPr>
          <a:xfrm>
            <a:off x="4629150" y="1490156"/>
            <a:ext cx="3887391" cy="823912"/>
          </a:xfrm>
          <a:prstGeom prst="rect">
            <a:avLst/>
          </a:prstGeom>
        </p:spPr>
        <p:txBody>
          <a:bodyPr vert="horz" lIns="91440" tIns="45720" rIns="91440" bIns="45720" rtlCol="0" anchor="b">
            <a:normAutofit/>
          </a:bodyPr>
          <a:lstStyle/>
          <a:p>
            <a:pPr defTabSz="685800">
              <a:lnSpc>
                <a:spcPct val="90000"/>
              </a:lnSpc>
              <a:spcBef>
                <a:spcPts val="750"/>
              </a:spcBef>
            </a:pPr>
            <a:r>
              <a:rPr lang="en-US" b="1" dirty="0">
                <a:solidFill>
                  <a:srgbClr val="7C98B8"/>
                </a:solidFill>
              </a:rPr>
              <a:t>Obesity</a:t>
            </a:r>
            <a:endParaRPr lang="en-US" b="1" kern="1200" dirty="0">
              <a:latin typeface="Calibri" panose="020F0502020204030204" pitchFamily="34" charset="0"/>
              <a:ea typeface="+mn-ea"/>
              <a:cs typeface="Calibri" panose="020F0502020204030204" pitchFamily="34" charset="0"/>
            </a:endParaRPr>
          </a:p>
        </p:txBody>
      </p:sp>
      <p:pic>
        <p:nvPicPr>
          <p:cNvPr id="11" name="Content Placeholder 10">
            <a:extLst>
              <a:ext uri="{FF2B5EF4-FFF2-40B4-BE49-F238E27FC236}">
                <a16:creationId xmlns:a16="http://schemas.microsoft.com/office/drawing/2014/main" id="{C06CCF8F-8121-4D1B-8CDF-D66A3A80FE29}"/>
              </a:ext>
            </a:extLst>
          </p:cNvPr>
          <p:cNvPicPr>
            <a:picLocks noGrp="1" noChangeAspect="1"/>
          </p:cNvPicPr>
          <p:nvPr>
            <p:ph sz="quarter" idx="4"/>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498975" y="2421991"/>
            <a:ext cx="4674941" cy="3533546"/>
          </a:xfrm>
          <a:prstGeom prst="rect">
            <a:avLst/>
          </a:prstGeom>
        </p:spPr>
      </p:pic>
      <p:sp>
        <p:nvSpPr>
          <p:cNvPr id="2" name="Title 1">
            <a:extLst>
              <a:ext uri="{FF2B5EF4-FFF2-40B4-BE49-F238E27FC236}">
                <a16:creationId xmlns:a16="http://schemas.microsoft.com/office/drawing/2014/main" id="{1B3C80E1-B806-4889-9A49-86C5D38C44B2}"/>
              </a:ext>
            </a:extLst>
          </p:cNvPr>
          <p:cNvSpPr>
            <a:spLocks noGrp="1"/>
          </p:cNvSpPr>
          <p:nvPr>
            <p:ph type="title"/>
          </p:nvPr>
        </p:nvSpPr>
        <p:spPr>
          <a:xfrm>
            <a:off x="628650" y="365126"/>
            <a:ext cx="7886700" cy="1017107"/>
          </a:xfrm>
        </p:spPr>
        <p:txBody>
          <a:bodyPr vert="horz" lIns="91440" tIns="45720" rIns="91440" bIns="45720" rtlCol="0" anchor="b">
            <a:normAutofit/>
          </a:bodyPr>
          <a:lstStyle/>
          <a:p>
            <a:r>
              <a:rPr lang="en-US" sz="3200" dirty="0">
                <a:effectLst/>
                <a:latin typeface="Calibri" panose="020F0502020204030204" pitchFamily="34" charset="0"/>
                <a:ea typeface="Times New Roman" panose="02020603050405020304" pitchFamily="18" charset="0"/>
              </a:rPr>
              <a:t>Laos </a:t>
            </a:r>
            <a:r>
              <a:rPr lang="en-US" sz="3200" dirty="0">
                <a:effectLst/>
                <a:latin typeface="+mn-lt"/>
                <a:ea typeface="Times New Roman" panose="02020603050405020304" pitchFamily="18" charset="0"/>
              </a:rPr>
              <a:t>situation - </a:t>
            </a:r>
            <a:r>
              <a:rPr lang="en-US" b="0" kern="1200" dirty="0">
                <a:effectLst/>
                <a:latin typeface="+mn-lt"/>
                <a:ea typeface="+mj-ea"/>
                <a:cs typeface="Arial" panose="020B0604020202020204" pitchFamily="34" charset="0"/>
              </a:rPr>
              <a:t>Obesity Pandemic (cont.)</a:t>
            </a:r>
            <a:endParaRPr lang="en-US" b="0" kern="1200" dirty="0">
              <a:latin typeface="+mn-lt"/>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B0E24936-8258-4ACA-8A53-E4E90E55C699}"/>
              </a:ext>
            </a:extLst>
          </p:cNvPr>
          <p:cNvSpPr>
            <a:spLocks noGrp="1"/>
          </p:cNvSpPr>
          <p:nvPr>
            <p:ph type="sldNum" sz="quarter" idx="10"/>
          </p:nvPr>
        </p:nvSpPr>
        <p:spPr>
          <a:xfrm>
            <a:off x="7070497" y="6348809"/>
            <a:ext cx="1509243" cy="191503"/>
          </a:xfrm>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15</a:t>
            </a:fld>
            <a:endParaRPr lang="en-US" sz="700" b="1">
              <a:solidFill>
                <a:schemeClr val="tx2"/>
              </a:solidFill>
            </a:endParaRPr>
          </a:p>
        </p:txBody>
      </p:sp>
      <p:sp>
        <p:nvSpPr>
          <p:cNvPr id="15" name="TextBox 14">
            <a:extLst>
              <a:ext uri="{FF2B5EF4-FFF2-40B4-BE49-F238E27FC236}">
                <a16:creationId xmlns:a16="http://schemas.microsoft.com/office/drawing/2014/main" id="{E58E44F5-61F5-4659-84ED-E14DBB86BF83}"/>
              </a:ext>
            </a:extLst>
          </p:cNvPr>
          <p:cNvSpPr txBox="1"/>
          <p:nvPr/>
        </p:nvSpPr>
        <p:spPr>
          <a:xfrm>
            <a:off x="4572000" y="5955537"/>
            <a:ext cx="4572000" cy="584775"/>
          </a:xfrm>
          <a:prstGeom prst="rect">
            <a:avLst/>
          </a:prstGeom>
          <a:noFill/>
        </p:spPr>
        <p:txBody>
          <a:bodyPr wrap="square">
            <a:spAutoFit/>
          </a:bodyPr>
          <a:lstStyle/>
          <a:p>
            <a:r>
              <a:rPr lang="en-US" sz="800" b="0" i="0" dirty="0">
                <a:solidFill>
                  <a:srgbClr val="7C98B8"/>
                </a:solidFill>
                <a:effectLst/>
                <a:latin typeface="Averta W01 Regular"/>
              </a:rPr>
              <a:t>Source: NCD Risk Factor Collaboration. Values for 2000 to 2016 are available online (http://ncdrisc.org/data-downloads.html. Accessed 24 August 2021). Projected values for 2019 were provided directly to the Global Nutrition Report by NCD Risk Factor Collaboration. Obtained from: </a:t>
            </a:r>
            <a:r>
              <a:rPr lang="en-US" sz="800" dirty="0">
                <a:hlinkClick r:id="rId7"/>
              </a:rPr>
              <a:t>Global Nutrition Report | Country Nutrition Profiles - Global Nutrition Report</a:t>
            </a:r>
            <a:endParaRPr lang="en-US" sz="800" dirty="0"/>
          </a:p>
        </p:txBody>
      </p:sp>
      <p:pic>
        <p:nvPicPr>
          <p:cNvPr id="21" name="Content Placeholder 20">
            <a:extLst>
              <a:ext uri="{FF2B5EF4-FFF2-40B4-BE49-F238E27FC236}">
                <a16:creationId xmlns:a16="http://schemas.microsoft.com/office/drawing/2014/main" id="{172067CB-236F-4DD1-9090-DDD0D4849D18}"/>
              </a:ext>
            </a:extLst>
          </p:cNvPr>
          <p:cNvPicPr>
            <a:picLocks noGrp="1" noChangeAspect="1"/>
          </p:cNvPicPr>
          <p:nvPr>
            <p:ph sz="half" idx="2"/>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r="5541"/>
          <a:stretch/>
        </p:blipFill>
        <p:spPr>
          <a:xfrm>
            <a:off x="297694" y="2421991"/>
            <a:ext cx="4091426" cy="3533546"/>
          </a:xfrm>
          <a:prstGeom prst="rect">
            <a:avLst/>
          </a:prstGeom>
        </p:spPr>
      </p:pic>
      <p:pic>
        <p:nvPicPr>
          <p:cNvPr id="3" name="Audio 2">
            <a:hlinkClick r:id="" action="ppaction://media"/>
            <a:extLst>
              <a:ext uri="{FF2B5EF4-FFF2-40B4-BE49-F238E27FC236}">
                <a16:creationId xmlns:a16="http://schemas.microsoft.com/office/drawing/2014/main" id="{E683F967-BECD-4BF5-ABFE-FCA4A03D00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9784647"/>
      </p:ext>
    </p:extLst>
  </p:cSld>
  <p:clrMapOvr>
    <a:masterClrMapping/>
  </p:clrMapOvr>
  <mc:AlternateContent xmlns:mc="http://schemas.openxmlformats.org/markup-compatibility/2006" xmlns:p14="http://schemas.microsoft.com/office/powerpoint/2010/main">
    <mc:Choice Requires="p14">
      <p:transition spd="slow" p14:dur="2000" advTm="48331"/>
    </mc:Choice>
    <mc:Fallback xmlns="">
      <p:transition spd="slow" advTm="4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E33336-BCF2-4137-9AF7-E3B8D62CEB2C}"/>
              </a:ext>
            </a:extLst>
          </p:cNvPr>
          <p:cNvSpPr txBox="1"/>
          <p:nvPr/>
        </p:nvSpPr>
        <p:spPr>
          <a:xfrm>
            <a:off x="4629150" y="1490156"/>
            <a:ext cx="3887391" cy="823912"/>
          </a:xfrm>
          <a:prstGeom prst="rect">
            <a:avLst/>
          </a:prstGeom>
        </p:spPr>
        <p:txBody>
          <a:bodyPr vert="horz" lIns="91440" tIns="45720" rIns="91440" bIns="45720" rtlCol="0" anchor="b">
            <a:normAutofit/>
          </a:bodyPr>
          <a:lstStyle/>
          <a:p>
            <a:pPr defTabSz="685800">
              <a:lnSpc>
                <a:spcPct val="90000"/>
              </a:lnSpc>
              <a:spcBef>
                <a:spcPts val="750"/>
              </a:spcBef>
            </a:pPr>
            <a:endParaRPr lang="en-US" sz="900" b="1" kern="1200" dirty="0">
              <a:latin typeface="Calibri" panose="020F0502020204030204" pitchFamily="34" charset="0"/>
              <a:ea typeface="+mn-ea"/>
              <a:cs typeface="Calibri" panose="020F0502020204030204" pitchFamily="34" charset="0"/>
            </a:endParaRPr>
          </a:p>
        </p:txBody>
      </p:sp>
      <p:pic>
        <p:nvPicPr>
          <p:cNvPr id="14" name="Content Placeholder 13">
            <a:extLst>
              <a:ext uri="{FF2B5EF4-FFF2-40B4-BE49-F238E27FC236}">
                <a16:creationId xmlns:a16="http://schemas.microsoft.com/office/drawing/2014/main" id="{BA18FFA4-8D4C-4858-8826-8776A60E0292}"/>
              </a:ext>
            </a:extLst>
          </p:cNvPr>
          <p:cNvPicPr>
            <a:picLocks noGrp="1" noChangeAspect="1"/>
          </p:cNvPicPr>
          <p:nvPr>
            <p:ph sz="quarter" idx="4"/>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498975" y="2421991"/>
            <a:ext cx="4517009" cy="3179602"/>
          </a:xfrm>
          <a:prstGeom prst="rect">
            <a:avLst/>
          </a:prstGeom>
        </p:spPr>
      </p:pic>
      <p:sp>
        <p:nvSpPr>
          <p:cNvPr id="2" name="Title 1">
            <a:extLst>
              <a:ext uri="{FF2B5EF4-FFF2-40B4-BE49-F238E27FC236}">
                <a16:creationId xmlns:a16="http://schemas.microsoft.com/office/drawing/2014/main" id="{C323F806-E07E-44F5-861B-9F8C56BA7E2E}"/>
              </a:ext>
            </a:extLst>
          </p:cNvPr>
          <p:cNvSpPr>
            <a:spLocks noGrp="1"/>
          </p:cNvSpPr>
          <p:nvPr>
            <p:ph type="title"/>
          </p:nvPr>
        </p:nvSpPr>
        <p:spPr>
          <a:xfrm>
            <a:off x="628650" y="365126"/>
            <a:ext cx="7886700" cy="1017107"/>
          </a:xfrm>
        </p:spPr>
        <p:txBody>
          <a:bodyPr vert="horz" lIns="91440" tIns="45720" rIns="91440" bIns="45720" rtlCol="0" anchor="b">
            <a:normAutofit/>
          </a:bodyPr>
          <a:lstStyle/>
          <a:p>
            <a:r>
              <a:rPr lang="en-US" sz="3200" dirty="0">
                <a:effectLst/>
                <a:latin typeface="Calibri" panose="020F0502020204030204" pitchFamily="34" charset="0"/>
                <a:ea typeface="Times New Roman" panose="02020603050405020304" pitchFamily="18" charset="0"/>
              </a:rPr>
              <a:t>Laos situation - </a:t>
            </a:r>
            <a:r>
              <a:rPr lang="en-US" b="0" kern="1200" dirty="0">
                <a:effectLst/>
                <a:latin typeface="+mn-lt"/>
                <a:ea typeface="+mj-ea"/>
                <a:cs typeface="Arial" panose="020B0604020202020204" pitchFamily="34" charset="0"/>
              </a:rPr>
              <a:t>Obesity Pandemic (cont.)</a:t>
            </a:r>
            <a:endParaRPr lang="en-US" b="0" kern="1200" dirty="0">
              <a:latin typeface="+mn-lt"/>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30EEB919-75C1-414E-89D3-0C656F44AE1E}"/>
              </a:ext>
            </a:extLst>
          </p:cNvPr>
          <p:cNvSpPr>
            <a:spLocks noGrp="1"/>
          </p:cNvSpPr>
          <p:nvPr>
            <p:ph type="sldNum" sz="quarter" idx="10"/>
          </p:nvPr>
        </p:nvSpPr>
        <p:spPr>
          <a:xfrm>
            <a:off x="7070497" y="6348809"/>
            <a:ext cx="1509243" cy="191503"/>
          </a:xfrm>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16</a:t>
            </a:fld>
            <a:endParaRPr lang="en-US" sz="700" b="1">
              <a:solidFill>
                <a:schemeClr val="tx2"/>
              </a:solidFill>
            </a:endParaRPr>
          </a:p>
        </p:txBody>
      </p:sp>
      <p:sp>
        <p:nvSpPr>
          <p:cNvPr id="22" name="Text Placeholder 1">
            <a:extLst>
              <a:ext uri="{FF2B5EF4-FFF2-40B4-BE49-F238E27FC236}">
                <a16:creationId xmlns:a16="http://schemas.microsoft.com/office/drawing/2014/main" id="{A31B9DE1-1D6B-452D-B453-BAF857EFF946}"/>
              </a:ext>
            </a:extLst>
          </p:cNvPr>
          <p:cNvSpPr txBox="1">
            <a:spLocks/>
          </p:cNvSpPr>
          <p:nvPr/>
        </p:nvSpPr>
        <p:spPr>
          <a:xfrm>
            <a:off x="4711400" y="1534653"/>
            <a:ext cx="3868340"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Calibri" panose="020F0502020204030204" pitchFamily="34" charset="0"/>
                <a:ea typeface="+mn-ea"/>
                <a:cs typeface="Calibri" panose="020F05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Calibri" panose="020F0502020204030204" pitchFamily="34" charset="0"/>
                <a:ea typeface="+mn-ea"/>
                <a:cs typeface="Calibri" panose="020F050202020403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Calibri" panose="020F0502020204030204" pitchFamily="34" charset="0"/>
                <a:ea typeface="+mn-ea"/>
                <a:cs typeface="Calibri" panose="020F050202020403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endParaRPr lang="en-US" dirty="0"/>
          </a:p>
        </p:txBody>
      </p:sp>
      <p:sp>
        <p:nvSpPr>
          <p:cNvPr id="23" name="TextBox 22">
            <a:extLst>
              <a:ext uri="{FF2B5EF4-FFF2-40B4-BE49-F238E27FC236}">
                <a16:creationId xmlns:a16="http://schemas.microsoft.com/office/drawing/2014/main" id="{97C49847-EB2B-4F6D-A431-EB4E7D100FF3}"/>
              </a:ext>
            </a:extLst>
          </p:cNvPr>
          <p:cNvSpPr txBox="1"/>
          <p:nvPr/>
        </p:nvSpPr>
        <p:spPr>
          <a:xfrm>
            <a:off x="3429000" y="5859785"/>
            <a:ext cx="4572000" cy="584775"/>
          </a:xfrm>
          <a:prstGeom prst="rect">
            <a:avLst/>
          </a:prstGeom>
          <a:noFill/>
        </p:spPr>
        <p:txBody>
          <a:bodyPr wrap="square">
            <a:spAutoFit/>
          </a:bodyPr>
          <a:lstStyle/>
          <a:p>
            <a:r>
              <a:rPr lang="en-US" sz="800" b="0" i="0" dirty="0">
                <a:solidFill>
                  <a:srgbClr val="7C98B8"/>
                </a:solidFill>
                <a:effectLst/>
                <a:latin typeface="Averta W01 Regular"/>
              </a:rPr>
              <a:t>Source: NCD Risk Factor Collaboration. Values for 2000 to 2016 are available online (http://ncdrisc.org/data-downloads.html. Accessed 24 August 2021). Projected values for 2019 were provided directly to the Global Nutrition Report by NCD Risk Factor Collaboration. Obtained from: </a:t>
            </a:r>
            <a:r>
              <a:rPr lang="en-US" sz="800" dirty="0">
                <a:hlinkClick r:id="rId7"/>
              </a:rPr>
              <a:t>Global Nutrition Report | Country Nutrition Profiles - Global Nutrition Report</a:t>
            </a:r>
            <a:endParaRPr lang="en-US" sz="800" dirty="0"/>
          </a:p>
        </p:txBody>
      </p:sp>
      <p:pic>
        <p:nvPicPr>
          <p:cNvPr id="26" name="Content Placeholder 25">
            <a:extLst>
              <a:ext uri="{FF2B5EF4-FFF2-40B4-BE49-F238E27FC236}">
                <a16:creationId xmlns:a16="http://schemas.microsoft.com/office/drawing/2014/main" id="{70107234-6F98-43E0-984F-30A9DF26F457}"/>
              </a:ext>
            </a:extLst>
          </p:cNvPr>
          <p:cNvPicPr>
            <a:picLocks noGrp="1" noChangeAspect="1"/>
          </p:cNvPicPr>
          <p:nvPr>
            <p:ph sz="half" idx="2"/>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28016" y="2314068"/>
            <a:ext cx="4386835" cy="3287526"/>
          </a:xfrm>
          <a:prstGeom prst="rect">
            <a:avLst/>
          </a:prstGeom>
        </p:spPr>
      </p:pic>
      <p:sp>
        <p:nvSpPr>
          <p:cNvPr id="27" name="Text Placeholder 1">
            <a:extLst>
              <a:ext uri="{FF2B5EF4-FFF2-40B4-BE49-F238E27FC236}">
                <a16:creationId xmlns:a16="http://schemas.microsoft.com/office/drawing/2014/main" id="{F1B82759-71C8-4E4E-A58C-52B0D44D4D14}"/>
              </a:ext>
            </a:extLst>
          </p:cNvPr>
          <p:cNvSpPr>
            <a:spLocks noGrp="1"/>
          </p:cNvSpPr>
          <p:nvPr>
            <p:ph type="body" idx="1"/>
          </p:nvPr>
        </p:nvSpPr>
        <p:spPr>
          <a:xfrm>
            <a:off x="270178" y="1468984"/>
            <a:ext cx="3868340" cy="823912"/>
          </a:xfrm>
        </p:spPr>
        <p:txBody>
          <a:bodyPr/>
          <a:lstStyle/>
          <a:p>
            <a:r>
              <a:rPr lang="en-US" dirty="0">
                <a:solidFill>
                  <a:srgbClr val="7C98B8"/>
                </a:solidFill>
              </a:rPr>
              <a:t>Overweight</a:t>
            </a:r>
            <a:endParaRPr lang="en-US" dirty="0"/>
          </a:p>
        </p:txBody>
      </p:sp>
      <p:sp>
        <p:nvSpPr>
          <p:cNvPr id="28" name="TextBox 27">
            <a:extLst>
              <a:ext uri="{FF2B5EF4-FFF2-40B4-BE49-F238E27FC236}">
                <a16:creationId xmlns:a16="http://schemas.microsoft.com/office/drawing/2014/main" id="{5415E128-FC58-4746-86DA-F66E342E4A37}"/>
              </a:ext>
            </a:extLst>
          </p:cNvPr>
          <p:cNvSpPr txBox="1"/>
          <p:nvPr/>
        </p:nvSpPr>
        <p:spPr>
          <a:xfrm>
            <a:off x="4743449" y="1512405"/>
            <a:ext cx="3887391" cy="823912"/>
          </a:xfrm>
          <a:prstGeom prst="rect">
            <a:avLst/>
          </a:prstGeom>
        </p:spPr>
        <p:txBody>
          <a:bodyPr vert="horz" lIns="91440" tIns="45720" rIns="91440" bIns="45720" rtlCol="0" anchor="b">
            <a:normAutofit/>
          </a:bodyPr>
          <a:lstStyle/>
          <a:p>
            <a:pPr defTabSz="685800">
              <a:lnSpc>
                <a:spcPct val="90000"/>
              </a:lnSpc>
              <a:spcBef>
                <a:spcPts val="750"/>
              </a:spcBef>
            </a:pPr>
            <a:r>
              <a:rPr lang="en-US" b="1" dirty="0">
                <a:solidFill>
                  <a:srgbClr val="7C98B8"/>
                </a:solidFill>
              </a:rPr>
              <a:t>Obesity</a:t>
            </a:r>
            <a:endParaRPr lang="en-US" b="1" kern="1200" dirty="0">
              <a:latin typeface="Calibri" panose="020F0502020204030204" pitchFamily="34" charset="0"/>
              <a:ea typeface="+mn-ea"/>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B974BECA-7B0E-43A4-9BBB-1E551BB404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88362587"/>
      </p:ext>
    </p:extLst>
  </p:cSld>
  <p:clrMapOvr>
    <a:masterClrMapping/>
  </p:clrMapOvr>
  <mc:AlternateContent xmlns:mc="http://schemas.openxmlformats.org/markup-compatibility/2006" xmlns:p14="http://schemas.microsoft.com/office/powerpoint/2010/main">
    <mc:Choice Requires="p14">
      <p:transition spd="slow" p14:dur="2000" advTm="18048"/>
    </mc:Choice>
    <mc:Fallback xmlns="">
      <p:transition spd="slow" advTm="18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424626-C92B-487B-A3C1-EF5DBB3137A7}"/>
              </a:ext>
            </a:extLst>
          </p:cNvPr>
          <p:cNvSpPr>
            <a:spLocks noGrp="1"/>
          </p:cNvSpPr>
          <p:nvPr>
            <p:ph type="title"/>
          </p:nvPr>
        </p:nvSpPr>
        <p:spPr/>
        <p:txBody>
          <a:bodyPr/>
          <a:lstStyle/>
          <a:p>
            <a:r>
              <a:rPr lang="en-US" b="0" kern="1200" dirty="0">
                <a:effectLst/>
                <a:latin typeface="+mn-lt"/>
                <a:ea typeface="+mj-ea"/>
                <a:cs typeface="Arial" panose="020B0604020202020204" pitchFamily="34" charset="0"/>
              </a:rPr>
              <a:t>Obesity Pandemic (cont.)</a:t>
            </a:r>
            <a:endParaRPr lang="en-US" dirty="0">
              <a:latin typeface="+mn-lt"/>
            </a:endParaRPr>
          </a:p>
        </p:txBody>
      </p:sp>
      <p:sp>
        <p:nvSpPr>
          <p:cNvPr id="9" name="Content Placeholder 8">
            <a:extLst>
              <a:ext uri="{FF2B5EF4-FFF2-40B4-BE49-F238E27FC236}">
                <a16:creationId xmlns:a16="http://schemas.microsoft.com/office/drawing/2014/main" id="{131116DA-D83E-4ECA-8399-B6FABE1266ED}"/>
              </a:ext>
            </a:extLst>
          </p:cNvPr>
          <p:cNvSpPr>
            <a:spLocks noGrp="1"/>
          </p:cNvSpPr>
          <p:nvPr>
            <p:ph sz="quarter" idx="10"/>
          </p:nvPr>
        </p:nvSpPr>
        <p:spPr>
          <a:xfrm>
            <a:off x="628650" y="1657350"/>
            <a:ext cx="7886700" cy="4508980"/>
          </a:xfrm>
        </p:spPr>
        <p:txBody>
          <a:bodyPr/>
          <a:lstStyle/>
          <a:p>
            <a:r>
              <a:rPr lang="en-US" dirty="0"/>
              <a:t>Why do we need to study obesity?</a:t>
            </a:r>
          </a:p>
          <a:p>
            <a:pPr lvl="1"/>
            <a:endParaRPr lang="en-US" dirty="0"/>
          </a:p>
          <a:p>
            <a:pPr lvl="1"/>
            <a:r>
              <a:rPr lang="en-US" dirty="0"/>
              <a:t>Identify modifiable risk factors since early life</a:t>
            </a:r>
          </a:p>
          <a:p>
            <a:pPr lvl="1"/>
            <a:r>
              <a:rPr lang="en-US" dirty="0"/>
              <a:t>Understand the biological pathways</a:t>
            </a:r>
          </a:p>
          <a:p>
            <a:pPr lvl="1"/>
            <a:r>
              <a:rPr lang="en-US" dirty="0"/>
              <a:t>Identify potential interventions and treatments and test its effectiveness</a:t>
            </a:r>
          </a:p>
          <a:p>
            <a:pPr lvl="1"/>
            <a:r>
              <a:rPr lang="en-US" dirty="0"/>
              <a:t>Prevent/reduce weight gain in the population</a:t>
            </a:r>
          </a:p>
          <a:p>
            <a:pPr lvl="1"/>
            <a:r>
              <a:rPr lang="en-US" dirty="0"/>
              <a:t>Prevent /reduce non-communicable diseases risk</a:t>
            </a:r>
          </a:p>
          <a:p>
            <a:pPr lvl="1"/>
            <a:r>
              <a:rPr lang="en-US" dirty="0"/>
              <a:t>Prevent /reduce of mortality</a:t>
            </a:r>
          </a:p>
          <a:p>
            <a:pPr lvl="1"/>
            <a:endParaRPr lang="en-US" dirty="0"/>
          </a:p>
          <a:p>
            <a:pPr marL="342900" lvl="1" indent="0">
              <a:buNone/>
            </a:pPr>
            <a:endParaRPr lang="en-US" dirty="0"/>
          </a:p>
        </p:txBody>
      </p:sp>
      <p:sp>
        <p:nvSpPr>
          <p:cNvPr id="7" name="Slide Number Placeholder 6">
            <a:extLst>
              <a:ext uri="{FF2B5EF4-FFF2-40B4-BE49-F238E27FC236}">
                <a16:creationId xmlns:a16="http://schemas.microsoft.com/office/drawing/2014/main" id="{A2F2BCE0-BDCC-4F77-9FDC-B2697BBDB73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17</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F2FDDA88-1EE5-4BCD-8E16-6E338B7841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10093587"/>
      </p:ext>
    </p:extLst>
  </p:cSld>
  <p:clrMapOvr>
    <a:masterClrMapping/>
  </p:clrMapOvr>
  <mc:AlternateContent xmlns:mc="http://schemas.openxmlformats.org/markup-compatibility/2006" xmlns:p14="http://schemas.microsoft.com/office/powerpoint/2010/main">
    <mc:Choice Requires="p14">
      <p:transition spd="slow" p14:dur="2000" advTm="75312"/>
    </mc:Choice>
    <mc:Fallback xmlns="">
      <p:transition spd="slow" advTm="7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1DC1-194C-459E-9644-4A8DA91C5FBE}"/>
              </a:ext>
            </a:extLst>
          </p:cNvPr>
          <p:cNvSpPr>
            <a:spLocks noGrp="1"/>
          </p:cNvSpPr>
          <p:nvPr>
            <p:ph type="title"/>
          </p:nvPr>
        </p:nvSpPr>
        <p:spPr>
          <a:xfrm>
            <a:off x="1005840" y="365126"/>
            <a:ext cx="7886700" cy="1017107"/>
          </a:xfrm>
        </p:spPr>
        <p:txBody>
          <a:bodyPr/>
          <a:lstStyle/>
          <a:p>
            <a:r>
              <a:rPr lang="en-US" sz="3200" dirty="0">
                <a:effectLst/>
                <a:latin typeface="Calibri" panose="020F0502020204030204" pitchFamily="34" charset="0"/>
                <a:ea typeface="Times New Roman" panose="02020603050405020304" pitchFamily="18" charset="0"/>
              </a:rPr>
              <a:t>Nutrigenetics, Nutrigenomics, and Metabolomics</a:t>
            </a:r>
            <a:endParaRPr lang="en-US" dirty="0"/>
          </a:p>
        </p:txBody>
      </p:sp>
      <p:graphicFrame>
        <p:nvGraphicFramePr>
          <p:cNvPr id="5" name="Content Placeholder 4">
            <a:extLst>
              <a:ext uri="{FF2B5EF4-FFF2-40B4-BE49-F238E27FC236}">
                <a16:creationId xmlns:a16="http://schemas.microsoft.com/office/drawing/2014/main" id="{4EE63BE5-6D28-4B87-A932-8CC4412584ED}"/>
              </a:ext>
            </a:extLst>
          </p:cNvPr>
          <p:cNvGraphicFramePr>
            <a:graphicFrameLocks noGrp="1"/>
          </p:cNvGraphicFramePr>
          <p:nvPr>
            <p:ph sz="quarter" idx="10"/>
            <p:extLst>
              <p:ext uri="{D42A27DB-BD31-4B8C-83A1-F6EECF244321}">
                <p14:modId xmlns:p14="http://schemas.microsoft.com/office/powerpoint/2010/main" val="1621110137"/>
              </p:ext>
            </p:extLst>
          </p:nvPr>
        </p:nvGraphicFramePr>
        <p:xfrm>
          <a:off x="628650" y="1487967"/>
          <a:ext cx="78867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D3D58800-E07E-4623-943C-CDB596C9401B}"/>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18</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0ED71EBA-3561-43FA-9F83-7A3CF211B5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6284143"/>
      </p:ext>
    </p:extLst>
  </p:cSld>
  <p:clrMapOvr>
    <a:masterClrMapping/>
  </p:clrMapOvr>
  <mc:AlternateContent xmlns:mc="http://schemas.openxmlformats.org/markup-compatibility/2006" xmlns:p14="http://schemas.microsoft.com/office/powerpoint/2010/main">
    <mc:Choice Requires="p14">
      <p:transition spd="slow" p14:dur="2000" advTm="83231"/>
    </mc:Choice>
    <mc:Fallback xmlns="">
      <p:transition spd="slow" advTm="8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2FA4-1877-427C-803D-662C8ED23555}"/>
              </a:ext>
            </a:extLst>
          </p:cNvPr>
          <p:cNvSpPr>
            <a:spLocks noGrp="1"/>
          </p:cNvSpPr>
          <p:nvPr>
            <p:ph type="title"/>
          </p:nvPr>
        </p:nvSpPr>
        <p:spPr>
          <a:xfrm>
            <a:off x="1017270" y="365126"/>
            <a:ext cx="7498080" cy="1017107"/>
          </a:xfrm>
        </p:spPr>
        <p:txBody>
          <a:bodyPr/>
          <a:lstStyle/>
          <a:p>
            <a:r>
              <a:rPr lang="en-US" sz="3200" dirty="0">
                <a:effectLst/>
                <a:latin typeface="Calibri" panose="020F0502020204030204" pitchFamily="34" charset="0"/>
                <a:ea typeface="Times New Roman" panose="02020603050405020304" pitchFamily="18" charset="0"/>
              </a:rPr>
              <a:t>Nutrigenetics, Nutrigenomics, and Metabolomics (cont.)</a:t>
            </a:r>
            <a:endParaRPr lang="en-US" dirty="0"/>
          </a:p>
        </p:txBody>
      </p:sp>
      <p:sp>
        <p:nvSpPr>
          <p:cNvPr id="3" name="Content Placeholder 2">
            <a:extLst>
              <a:ext uri="{FF2B5EF4-FFF2-40B4-BE49-F238E27FC236}">
                <a16:creationId xmlns:a16="http://schemas.microsoft.com/office/drawing/2014/main" id="{48B9DBFC-80DE-402B-953A-C25F0FD2572D}"/>
              </a:ext>
            </a:extLst>
          </p:cNvPr>
          <p:cNvSpPr>
            <a:spLocks noGrp="1"/>
          </p:cNvSpPr>
          <p:nvPr>
            <p:ph sz="quarter" idx="10"/>
          </p:nvPr>
        </p:nvSpPr>
        <p:spPr>
          <a:xfrm>
            <a:off x="537210" y="1574126"/>
            <a:ext cx="7886700" cy="4678363"/>
          </a:xfrm>
        </p:spPr>
        <p:txBody>
          <a:bodyPr>
            <a:normAutofit fontScale="85000" lnSpcReduction="20000"/>
          </a:bodyPr>
          <a:lstStyle/>
          <a:p>
            <a:r>
              <a:rPr lang="en-US" sz="2600" b="0" i="0" dirty="0">
                <a:solidFill>
                  <a:srgbClr val="000000"/>
                </a:solidFill>
                <a:effectLst/>
                <a:latin typeface="+mn-lt"/>
              </a:rPr>
              <a:t>These three areas of study are rapidly developing knowledge that brings a new light into nutrition research and human health.</a:t>
            </a:r>
          </a:p>
          <a:p>
            <a:endParaRPr lang="en-US" sz="2600" b="0" i="0" dirty="0">
              <a:solidFill>
                <a:srgbClr val="000000"/>
              </a:solidFill>
              <a:effectLst/>
              <a:latin typeface="+mn-lt"/>
            </a:endParaRPr>
          </a:p>
          <a:p>
            <a:r>
              <a:rPr lang="en-US" sz="2600" b="0" i="0" dirty="0">
                <a:solidFill>
                  <a:srgbClr val="000000"/>
                </a:solidFill>
                <a:effectLst/>
                <a:latin typeface="+mn-lt"/>
              </a:rPr>
              <a:t>They are essential to under</a:t>
            </a:r>
            <a:r>
              <a:rPr lang="en-US" sz="2600" dirty="0">
                <a:solidFill>
                  <a:srgbClr val="000000"/>
                </a:solidFill>
                <a:latin typeface="+mn-lt"/>
              </a:rPr>
              <a:t>stand the mechanisms that underlie individual variation in nutrient requirements and how we respond to specific nutrients and diets.</a:t>
            </a:r>
          </a:p>
          <a:p>
            <a:endParaRPr lang="en-US" sz="2600" dirty="0">
              <a:solidFill>
                <a:srgbClr val="000000"/>
              </a:solidFill>
              <a:latin typeface="+mn-lt"/>
            </a:endParaRPr>
          </a:p>
          <a:p>
            <a:r>
              <a:rPr lang="en-US" sz="2600" b="0" i="0" dirty="0">
                <a:solidFill>
                  <a:srgbClr val="000000"/>
                </a:solidFill>
                <a:effectLst/>
                <a:latin typeface="+mn-lt"/>
              </a:rPr>
              <a:t>This topic is related to precision medicine and has a high potential in individual health but also </a:t>
            </a:r>
            <a:r>
              <a:rPr lang="en-US" sz="2600" dirty="0">
                <a:solidFill>
                  <a:srgbClr val="000000"/>
                </a:solidFill>
                <a:latin typeface="+mn-lt"/>
              </a:rPr>
              <a:t>population-based interventions.</a:t>
            </a:r>
          </a:p>
          <a:p>
            <a:endParaRPr lang="en-US" sz="2600" b="0" i="0" dirty="0">
              <a:solidFill>
                <a:srgbClr val="000000"/>
              </a:solidFill>
              <a:effectLst/>
              <a:latin typeface="+mn-lt"/>
            </a:endParaRPr>
          </a:p>
          <a:p>
            <a:r>
              <a:rPr lang="en-US" sz="2600" b="0" i="0" dirty="0">
                <a:solidFill>
                  <a:srgbClr val="000000"/>
                </a:solidFill>
                <a:effectLst/>
                <a:latin typeface="+mn-lt"/>
              </a:rPr>
              <a:t>Why do we need to study nutrigenetics, nutrigenomics and metabolomics?</a:t>
            </a:r>
          </a:p>
          <a:p>
            <a:pPr lvl="1"/>
            <a:r>
              <a:rPr lang="en-US" dirty="0">
                <a:solidFill>
                  <a:srgbClr val="000000"/>
                </a:solidFill>
                <a:latin typeface="+mn-lt"/>
              </a:rPr>
              <a:t>I</a:t>
            </a:r>
            <a:r>
              <a:rPr lang="en-US" b="0" i="0" dirty="0">
                <a:solidFill>
                  <a:srgbClr val="000000"/>
                </a:solidFill>
                <a:effectLst/>
                <a:latin typeface="+mn-lt"/>
              </a:rPr>
              <a:t>dentify common subgroups that differ in nutrient requirements </a:t>
            </a:r>
          </a:p>
          <a:p>
            <a:pPr lvl="1"/>
            <a:r>
              <a:rPr lang="en-US" dirty="0">
                <a:solidFill>
                  <a:srgbClr val="000000"/>
                </a:solidFill>
                <a:latin typeface="+mn-lt"/>
              </a:rPr>
              <a:t>Enables the integration, and interpretation of evidence for specific recommendations to particular populations/individuals</a:t>
            </a:r>
          </a:p>
          <a:p>
            <a:pPr lvl="1"/>
            <a:r>
              <a:rPr lang="en-US" dirty="0">
                <a:solidFill>
                  <a:srgbClr val="000000"/>
                </a:solidFill>
                <a:latin typeface="+mn-lt"/>
              </a:rPr>
              <a:t>Enhance nutrition research -&gt; more objective</a:t>
            </a:r>
          </a:p>
          <a:p>
            <a:pPr lvl="1"/>
            <a:r>
              <a:rPr lang="en-US" dirty="0">
                <a:solidFill>
                  <a:srgbClr val="000000"/>
                </a:solidFill>
                <a:latin typeface="+mn-lt"/>
              </a:rPr>
              <a:t>Understand diet variability and effect on health</a:t>
            </a:r>
          </a:p>
          <a:p>
            <a:pPr lvl="1"/>
            <a:endParaRPr lang="en-US" dirty="0">
              <a:solidFill>
                <a:srgbClr val="000000"/>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A4B7883C-E547-4B61-987C-4AD34AC3799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19</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7B24D04F-432C-4BEE-B427-E3AD9C3D1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98003348"/>
      </p:ext>
    </p:extLst>
  </p:cSld>
  <p:clrMapOvr>
    <a:masterClrMapping/>
  </p:clrMapOvr>
  <mc:AlternateContent xmlns:mc="http://schemas.openxmlformats.org/markup-compatibility/2006" xmlns:p14="http://schemas.microsoft.com/office/powerpoint/2010/main">
    <mc:Choice Requires="p14">
      <p:transition spd="slow" p14:dur="2000" advTm="121743"/>
    </mc:Choice>
    <mc:Fallback xmlns="">
      <p:transition spd="slow" advTm="1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5CFC-63CF-41D8-98A9-C5B08B77555E}"/>
              </a:ext>
            </a:extLst>
          </p:cNvPr>
          <p:cNvSpPr>
            <a:spLocks noGrp="1"/>
          </p:cNvSpPr>
          <p:nvPr>
            <p:ph type="title"/>
          </p:nvPr>
        </p:nvSpPr>
        <p:spPr/>
        <p:txBody>
          <a:bodyPr/>
          <a:lstStyle/>
          <a:p>
            <a:r>
              <a:rPr lang="en-US" dirty="0">
                <a:latin typeface="+mn-lt"/>
              </a:rPr>
              <a:t>Directions in Nutrition Research</a:t>
            </a:r>
          </a:p>
        </p:txBody>
      </p:sp>
      <p:sp>
        <p:nvSpPr>
          <p:cNvPr id="3" name="Content Placeholder 2">
            <a:extLst>
              <a:ext uri="{FF2B5EF4-FFF2-40B4-BE49-F238E27FC236}">
                <a16:creationId xmlns:a16="http://schemas.microsoft.com/office/drawing/2014/main" id="{E86D9BE7-6D08-4238-8514-C1F09C36658C}"/>
              </a:ext>
            </a:extLst>
          </p:cNvPr>
          <p:cNvSpPr>
            <a:spLocks noGrp="1"/>
          </p:cNvSpPr>
          <p:nvPr>
            <p:ph sz="quarter" idx="10"/>
          </p:nvPr>
        </p:nvSpPr>
        <p:spPr/>
        <p:txBody>
          <a:bodyPr>
            <a:normAutofit/>
          </a:bodyPr>
          <a:lstStyle/>
          <a:p>
            <a:r>
              <a:rPr lang="en-US" dirty="0"/>
              <a:t>Nutrition is a fundamental aspect of human health.</a:t>
            </a:r>
          </a:p>
          <a:p>
            <a:pPr lvl="1"/>
            <a:r>
              <a:rPr lang="en-US" dirty="0"/>
              <a:t>But it is not always considered in health epidemics.</a:t>
            </a:r>
          </a:p>
          <a:p>
            <a:r>
              <a:rPr lang="en-US" dirty="0"/>
              <a:t>Nutrition is critical in physiological processes, and must be considered from different angles, with objective measurements, and with an interdisciplinary approach.</a:t>
            </a:r>
          </a:p>
          <a:p>
            <a:r>
              <a:rPr lang="en-US" dirty="0"/>
              <a:t>BUT Nutrition research is a complex area that can result in inconsistent findings.</a:t>
            </a:r>
          </a:p>
          <a:p>
            <a:pPr lvl="1"/>
            <a:r>
              <a:rPr lang="en-US" dirty="0"/>
              <a:t>Diet and lifestyle varies across the lifespan, and across individuals.</a:t>
            </a:r>
          </a:p>
          <a:p>
            <a:pPr lvl="1"/>
            <a:r>
              <a:rPr lang="en-US" dirty="0"/>
              <a:t>Long-term compliance in studies is sometimes challenging.</a:t>
            </a:r>
          </a:p>
          <a:p>
            <a:pPr lvl="1"/>
            <a:r>
              <a:rPr lang="en-US" dirty="0"/>
              <a:t>Variation in tools/tests (missing biomarkers or temporality limitations) or missing data (i.e., supplements ingredients).</a:t>
            </a:r>
          </a:p>
          <a:p>
            <a:pPr lvl="1"/>
            <a:endParaRPr lang="en-US" dirty="0"/>
          </a:p>
          <a:p>
            <a:endParaRPr lang="en-US" dirty="0"/>
          </a:p>
        </p:txBody>
      </p:sp>
      <p:sp>
        <p:nvSpPr>
          <p:cNvPr id="4" name="Slide Number Placeholder 3">
            <a:extLst>
              <a:ext uri="{FF2B5EF4-FFF2-40B4-BE49-F238E27FC236}">
                <a16:creationId xmlns:a16="http://schemas.microsoft.com/office/drawing/2014/main" id="{295CB9CF-EE85-4F00-BACA-29416A736A92}"/>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pic>
        <p:nvPicPr>
          <p:cNvPr id="15" name="Audio 14">
            <a:hlinkClick r:id="" action="ppaction://media"/>
            <a:extLst>
              <a:ext uri="{FF2B5EF4-FFF2-40B4-BE49-F238E27FC236}">
                <a16:creationId xmlns:a16="http://schemas.microsoft.com/office/drawing/2014/main" id="{5576A215-E117-49AA-B050-9586FD30C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77722521"/>
      </p:ext>
    </p:extLst>
  </p:cSld>
  <p:clrMapOvr>
    <a:masterClrMapping/>
  </p:clrMapOvr>
  <mc:AlternateContent xmlns:mc="http://schemas.openxmlformats.org/markup-compatibility/2006" xmlns:p14="http://schemas.microsoft.com/office/powerpoint/2010/main">
    <mc:Choice Requires="p14">
      <p:transition spd="slow" p14:dur="2000" advTm="66680"/>
    </mc:Choice>
    <mc:Fallback xmlns="">
      <p:transition spd="slow" advTm="6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3F3C-8BF7-41D3-BC5E-75F1BB62846B}"/>
              </a:ext>
            </a:extLst>
          </p:cNvPr>
          <p:cNvSpPr>
            <a:spLocks noGrp="1"/>
          </p:cNvSpPr>
          <p:nvPr>
            <p:ph type="title"/>
          </p:nvPr>
        </p:nvSpPr>
        <p:spPr>
          <a:xfrm>
            <a:off x="1042964" y="396432"/>
            <a:ext cx="7886700" cy="1017107"/>
          </a:xfrm>
        </p:spPr>
        <p:txBody>
          <a:bodyPr/>
          <a:lstStyle/>
          <a:p>
            <a:r>
              <a:rPr lang="en-US" sz="3200" dirty="0">
                <a:effectLst/>
                <a:latin typeface="Calibri" panose="020F0502020204030204" pitchFamily="34" charset="0"/>
                <a:ea typeface="Times New Roman" panose="02020603050405020304" pitchFamily="18" charset="0"/>
              </a:rPr>
              <a:t>Nutrigenetics, Nutrigenomics, and metabolomics (cont.)</a:t>
            </a:r>
            <a:endParaRPr lang="en-US" dirty="0"/>
          </a:p>
        </p:txBody>
      </p:sp>
      <p:sp>
        <p:nvSpPr>
          <p:cNvPr id="4" name="Slide Number Placeholder 3">
            <a:extLst>
              <a:ext uri="{FF2B5EF4-FFF2-40B4-BE49-F238E27FC236}">
                <a16:creationId xmlns:a16="http://schemas.microsoft.com/office/drawing/2014/main" id="{4259B691-E65A-4284-A61B-5A67EADC9D7A}"/>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20</a:t>
            </a:fld>
            <a:endParaRPr lang="en-US" b="1" dirty="0">
              <a:solidFill>
                <a:schemeClr val="accent6"/>
              </a:solidFill>
            </a:endParaRPr>
          </a:p>
        </p:txBody>
      </p:sp>
      <p:pic>
        <p:nvPicPr>
          <p:cNvPr id="8" name="Picture 7">
            <a:extLst>
              <a:ext uri="{FF2B5EF4-FFF2-40B4-BE49-F238E27FC236}">
                <a16:creationId xmlns:a16="http://schemas.microsoft.com/office/drawing/2014/main" id="{FEF2723E-F359-437A-8078-0536DCBAC979}"/>
              </a:ext>
            </a:extLst>
          </p:cNvPr>
          <p:cNvPicPr>
            <a:picLocks noChangeAspect="1"/>
          </p:cNvPicPr>
          <p:nvPr/>
        </p:nvPicPr>
        <p:blipFill>
          <a:blip r:embed="rId5"/>
          <a:stretch>
            <a:fillRect/>
          </a:stretch>
        </p:blipFill>
        <p:spPr>
          <a:xfrm>
            <a:off x="261944" y="1651778"/>
            <a:ext cx="4443337" cy="1642617"/>
          </a:xfrm>
          <a:prstGeom prst="rect">
            <a:avLst/>
          </a:prstGeom>
        </p:spPr>
      </p:pic>
      <p:pic>
        <p:nvPicPr>
          <p:cNvPr id="10" name="Picture 9">
            <a:extLst>
              <a:ext uri="{FF2B5EF4-FFF2-40B4-BE49-F238E27FC236}">
                <a16:creationId xmlns:a16="http://schemas.microsoft.com/office/drawing/2014/main" id="{F9290E08-2A2E-4CA1-9816-289803AA3C51}"/>
              </a:ext>
            </a:extLst>
          </p:cNvPr>
          <p:cNvPicPr>
            <a:picLocks noChangeAspect="1"/>
          </p:cNvPicPr>
          <p:nvPr/>
        </p:nvPicPr>
        <p:blipFill>
          <a:blip r:embed="rId6"/>
          <a:stretch>
            <a:fillRect/>
          </a:stretch>
        </p:blipFill>
        <p:spPr>
          <a:xfrm>
            <a:off x="261944" y="4742573"/>
            <a:ext cx="4724370" cy="1283290"/>
          </a:xfrm>
          <a:prstGeom prst="rect">
            <a:avLst/>
          </a:prstGeom>
        </p:spPr>
      </p:pic>
      <p:pic>
        <p:nvPicPr>
          <p:cNvPr id="12" name="Picture 11">
            <a:extLst>
              <a:ext uri="{FF2B5EF4-FFF2-40B4-BE49-F238E27FC236}">
                <a16:creationId xmlns:a16="http://schemas.microsoft.com/office/drawing/2014/main" id="{12B33556-9A9E-4628-9CE8-BB28E916C76B}"/>
              </a:ext>
            </a:extLst>
          </p:cNvPr>
          <p:cNvPicPr>
            <a:picLocks noChangeAspect="1"/>
          </p:cNvPicPr>
          <p:nvPr/>
        </p:nvPicPr>
        <p:blipFill>
          <a:blip r:embed="rId7"/>
          <a:stretch>
            <a:fillRect/>
          </a:stretch>
        </p:blipFill>
        <p:spPr>
          <a:xfrm>
            <a:off x="3940448" y="3294395"/>
            <a:ext cx="4341170" cy="1173558"/>
          </a:xfrm>
          <a:prstGeom prst="rect">
            <a:avLst/>
          </a:prstGeom>
        </p:spPr>
      </p:pic>
      <p:pic>
        <p:nvPicPr>
          <p:cNvPr id="3" name="Audio 2">
            <a:hlinkClick r:id="" action="ppaction://media"/>
            <a:extLst>
              <a:ext uri="{FF2B5EF4-FFF2-40B4-BE49-F238E27FC236}">
                <a16:creationId xmlns:a16="http://schemas.microsoft.com/office/drawing/2014/main" id="{AA973786-795E-4D8E-A8A4-755CBAB5DC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7408998"/>
      </p:ext>
    </p:extLst>
  </p:cSld>
  <p:clrMapOvr>
    <a:masterClrMapping/>
  </p:clrMapOvr>
  <mc:AlternateContent xmlns:mc="http://schemas.openxmlformats.org/markup-compatibility/2006" xmlns:p14="http://schemas.microsoft.com/office/powerpoint/2010/main">
    <mc:Choice Requires="p14">
      <p:transition spd="slow" p14:dur="2000" advTm="39785"/>
    </mc:Choice>
    <mc:Fallback xmlns="">
      <p:transition spd="slow" advTm="3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BF04-118D-4EDF-9709-CDF9162B9362}"/>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Nutrition and the Brain</a:t>
            </a:r>
            <a:endParaRPr lang="en-US" dirty="0"/>
          </a:p>
        </p:txBody>
      </p:sp>
      <p:sp>
        <p:nvSpPr>
          <p:cNvPr id="3" name="Content Placeholder 2">
            <a:extLst>
              <a:ext uri="{FF2B5EF4-FFF2-40B4-BE49-F238E27FC236}">
                <a16:creationId xmlns:a16="http://schemas.microsoft.com/office/drawing/2014/main" id="{2F3520BF-3BD2-4E69-8B8F-11E73B81F1CF}"/>
              </a:ext>
            </a:extLst>
          </p:cNvPr>
          <p:cNvSpPr>
            <a:spLocks noGrp="1"/>
          </p:cNvSpPr>
          <p:nvPr>
            <p:ph sz="quarter" idx="10"/>
          </p:nvPr>
        </p:nvSpPr>
        <p:spPr/>
        <p:txBody>
          <a:bodyPr>
            <a:normAutofit/>
          </a:bodyPr>
          <a:lstStyle/>
          <a:p>
            <a:r>
              <a:rPr lang="en-US" sz="2400" dirty="0">
                <a:latin typeface="+mn-lt"/>
              </a:rPr>
              <a:t>In the past two decades research has started to provided evidence about the role of the dietary factors in brain function and mental health.</a:t>
            </a:r>
          </a:p>
          <a:p>
            <a:r>
              <a:rPr lang="en-US" sz="2400" b="0" i="0" dirty="0">
                <a:effectLst/>
                <a:latin typeface="+mn-lt"/>
              </a:rPr>
              <a:t>Relationship has primarily implicated inflammation, oxidative stress and neuroplasticity.</a:t>
            </a:r>
          </a:p>
          <a:p>
            <a:r>
              <a:rPr lang="en-US" sz="2400" dirty="0">
                <a:latin typeface="+mn-lt"/>
              </a:rPr>
              <a:t>Optimal cognitive processes and the upregulation of </a:t>
            </a:r>
            <a:r>
              <a:rPr lang="en-US" sz="2400" b="0" i="0" dirty="0">
                <a:effectLst/>
                <a:latin typeface="+mn-lt"/>
              </a:rPr>
              <a:t>genes that are important for maintaining synaptic function and plasticity have been linked to nutrients.</a:t>
            </a:r>
          </a:p>
          <a:p>
            <a:r>
              <a:rPr lang="en-US" sz="2400" dirty="0">
                <a:latin typeface="+mn-lt"/>
              </a:rPr>
              <a:t>Overnutrition has been linked to neuroinflammation and neurodegeneration.</a:t>
            </a:r>
          </a:p>
          <a:p>
            <a:r>
              <a:rPr lang="en-US" sz="2400" dirty="0">
                <a:latin typeface="+mn-lt"/>
              </a:rPr>
              <a:t>Nutritional factors have been associated with psychiatric and behavioral disorders.</a:t>
            </a:r>
          </a:p>
        </p:txBody>
      </p:sp>
      <p:sp>
        <p:nvSpPr>
          <p:cNvPr id="4" name="Slide Number Placeholder 3">
            <a:extLst>
              <a:ext uri="{FF2B5EF4-FFF2-40B4-BE49-F238E27FC236}">
                <a16:creationId xmlns:a16="http://schemas.microsoft.com/office/drawing/2014/main" id="{0A604DA4-2E8F-4610-A52A-9D9FD61DD3B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21</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6FB34DAB-70A1-4F2D-92E0-C2CCFC687A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85715144"/>
      </p:ext>
    </p:extLst>
  </p:cSld>
  <p:clrMapOvr>
    <a:masterClrMapping/>
  </p:clrMapOvr>
  <mc:AlternateContent xmlns:mc="http://schemas.openxmlformats.org/markup-compatibility/2006" xmlns:p14="http://schemas.microsoft.com/office/powerpoint/2010/main">
    <mc:Choice Requires="p14">
      <p:transition spd="slow" p14:dur="2000" advTm="112933"/>
    </mc:Choice>
    <mc:Fallback xmlns="">
      <p:transition spd="slow" advTm="11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D73D-E9E1-4247-9BDF-BF3FC1C432D6}"/>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Nutrition and the brain (cont.)</a:t>
            </a:r>
            <a:endParaRPr lang="en-US" dirty="0"/>
          </a:p>
        </p:txBody>
      </p:sp>
      <p:sp>
        <p:nvSpPr>
          <p:cNvPr id="4" name="Slide Number Placeholder 3">
            <a:extLst>
              <a:ext uri="{FF2B5EF4-FFF2-40B4-BE49-F238E27FC236}">
                <a16:creationId xmlns:a16="http://schemas.microsoft.com/office/drawing/2014/main" id="{CE93CC57-0E80-4233-A8F8-967866BB1BEB}"/>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22</a:t>
            </a:fld>
            <a:endParaRPr lang="en-US" b="1" dirty="0">
              <a:solidFill>
                <a:schemeClr val="accent6"/>
              </a:solidFill>
            </a:endParaRPr>
          </a:p>
        </p:txBody>
      </p:sp>
      <p:pic>
        <p:nvPicPr>
          <p:cNvPr id="6" name="Picture 5">
            <a:extLst>
              <a:ext uri="{FF2B5EF4-FFF2-40B4-BE49-F238E27FC236}">
                <a16:creationId xmlns:a16="http://schemas.microsoft.com/office/drawing/2014/main" id="{BB257E6B-ED00-4CD4-807E-66B72A62823E}"/>
              </a:ext>
            </a:extLst>
          </p:cNvPr>
          <p:cNvPicPr>
            <a:picLocks noChangeAspect="1"/>
          </p:cNvPicPr>
          <p:nvPr/>
        </p:nvPicPr>
        <p:blipFill>
          <a:blip r:embed="rId5"/>
          <a:stretch>
            <a:fillRect/>
          </a:stretch>
        </p:blipFill>
        <p:spPr>
          <a:xfrm>
            <a:off x="384509" y="1870668"/>
            <a:ext cx="6934801" cy="967824"/>
          </a:xfrm>
          <a:prstGeom prst="rect">
            <a:avLst/>
          </a:prstGeom>
        </p:spPr>
      </p:pic>
      <p:pic>
        <p:nvPicPr>
          <p:cNvPr id="8" name="Picture 7">
            <a:extLst>
              <a:ext uri="{FF2B5EF4-FFF2-40B4-BE49-F238E27FC236}">
                <a16:creationId xmlns:a16="http://schemas.microsoft.com/office/drawing/2014/main" id="{380F7872-1EF9-493B-8A81-0527C058FEED}"/>
              </a:ext>
            </a:extLst>
          </p:cNvPr>
          <p:cNvPicPr>
            <a:picLocks noChangeAspect="1"/>
          </p:cNvPicPr>
          <p:nvPr/>
        </p:nvPicPr>
        <p:blipFill>
          <a:blip r:embed="rId6"/>
          <a:stretch>
            <a:fillRect/>
          </a:stretch>
        </p:blipFill>
        <p:spPr>
          <a:xfrm>
            <a:off x="3059225" y="3009328"/>
            <a:ext cx="5837887" cy="960203"/>
          </a:xfrm>
          <a:prstGeom prst="rect">
            <a:avLst/>
          </a:prstGeom>
        </p:spPr>
      </p:pic>
      <p:pic>
        <p:nvPicPr>
          <p:cNvPr id="10" name="Picture 9">
            <a:extLst>
              <a:ext uri="{FF2B5EF4-FFF2-40B4-BE49-F238E27FC236}">
                <a16:creationId xmlns:a16="http://schemas.microsoft.com/office/drawing/2014/main" id="{6299AA41-965E-4871-842C-9AF6DE0D1EF4}"/>
              </a:ext>
            </a:extLst>
          </p:cNvPr>
          <p:cNvPicPr>
            <a:picLocks noChangeAspect="1"/>
          </p:cNvPicPr>
          <p:nvPr/>
        </p:nvPicPr>
        <p:blipFill>
          <a:blip r:embed="rId7"/>
          <a:stretch>
            <a:fillRect/>
          </a:stretch>
        </p:blipFill>
        <p:spPr>
          <a:xfrm>
            <a:off x="0" y="3969531"/>
            <a:ext cx="7102455" cy="1082134"/>
          </a:xfrm>
          <a:prstGeom prst="rect">
            <a:avLst/>
          </a:prstGeom>
        </p:spPr>
      </p:pic>
      <p:pic>
        <p:nvPicPr>
          <p:cNvPr id="12" name="Picture 11">
            <a:extLst>
              <a:ext uri="{FF2B5EF4-FFF2-40B4-BE49-F238E27FC236}">
                <a16:creationId xmlns:a16="http://schemas.microsoft.com/office/drawing/2014/main" id="{2DB70053-3C2C-40BC-A786-2C21FFE03AD5}"/>
              </a:ext>
            </a:extLst>
          </p:cNvPr>
          <p:cNvPicPr>
            <a:picLocks noChangeAspect="1"/>
          </p:cNvPicPr>
          <p:nvPr/>
        </p:nvPicPr>
        <p:blipFill>
          <a:blip r:embed="rId8"/>
          <a:stretch>
            <a:fillRect/>
          </a:stretch>
        </p:blipFill>
        <p:spPr>
          <a:xfrm>
            <a:off x="2479969" y="5100570"/>
            <a:ext cx="6035381" cy="1111165"/>
          </a:xfrm>
          <a:prstGeom prst="rect">
            <a:avLst/>
          </a:prstGeom>
        </p:spPr>
      </p:pic>
      <p:pic>
        <p:nvPicPr>
          <p:cNvPr id="5" name="Audio 4">
            <a:hlinkClick r:id="" action="ppaction://media"/>
            <a:extLst>
              <a:ext uri="{FF2B5EF4-FFF2-40B4-BE49-F238E27FC236}">
                <a16:creationId xmlns:a16="http://schemas.microsoft.com/office/drawing/2014/main" id="{7990D457-5E40-4C85-8FD8-83451D39E2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163506"/>
      </p:ext>
    </p:extLst>
  </p:cSld>
  <p:clrMapOvr>
    <a:masterClrMapping/>
  </p:clrMapOvr>
  <mc:AlternateContent xmlns:mc="http://schemas.openxmlformats.org/markup-compatibility/2006" xmlns:p14="http://schemas.microsoft.com/office/powerpoint/2010/main">
    <mc:Choice Requires="p14">
      <p:transition spd="slow" p14:dur="2000" advTm="50699"/>
    </mc:Choice>
    <mc:Fallback xmlns="">
      <p:transition spd="slow" advTm="5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9E1F-68C2-4EE3-AC56-8ADD4EE5DBD1}"/>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Nutritional Immunology</a:t>
            </a:r>
            <a:endParaRPr lang="en-US" dirty="0"/>
          </a:p>
        </p:txBody>
      </p:sp>
      <p:sp>
        <p:nvSpPr>
          <p:cNvPr id="3" name="Content Placeholder 2">
            <a:extLst>
              <a:ext uri="{FF2B5EF4-FFF2-40B4-BE49-F238E27FC236}">
                <a16:creationId xmlns:a16="http://schemas.microsoft.com/office/drawing/2014/main" id="{7BA00D4E-C570-439A-9D39-4C6CB20144E0}"/>
              </a:ext>
            </a:extLst>
          </p:cNvPr>
          <p:cNvSpPr>
            <a:spLocks noGrp="1"/>
          </p:cNvSpPr>
          <p:nvPr>
            <p:ph sz="quarter" idx="10"/>
          </p:nvPr>
        </p:nvSpPr>
        <p:spPr/>
        <p:txBody>
          <a:bodyPr>
            <a:normAutofit lnSpcReduction="10000"/>
          </a:bodyPr>
          <a:lstStyle/>
          <a:p>
            <a:r>
              <a:rPr lang="en-US" dirty="0"/>
              <a:t>Nutrition is critical for the immune system, as the interaction between diet, eating behaviors, nutritional state, immune system, genetics, and gut microbiome, can affect the body response to diseases.</a:t>
            </a:r>
          </a:p>
          <a:p>
            <a:endParaRPr lang="en-US" dirty="0"/>
          </a:p>
          <a:p>
            <a:r>
              <a:rPr lang="en-US" i="1" dirty="0"/>
              <a:t>Nutritional immunology focuses on the immunomodulatory properties of nutrients.</a:t>
            </a:r>
          </a:p>
          <a:p>
            <a:endParaRPr lang="en-US" i="1" dirty="0"/>
          </a:p>
          <a:p>
            <a:r>
              <a:rPr lang="en-US" dirty="0"/>
              <a:t>Considers specific periods/situations in life (e.g., gestation, breastfeeding, infancy, senescence, stress, infection, immune diseases).</a:t>
            </a:r>
          </a:p>
        </p:txBody>
      </p:sp>
      <p:sp>
        <p:nvSpPr>
          <p:cNvPr id="4" name="Slide Number Placeholder 3">
            <a:extLst>
              <a:ext uri="{FF2B5EF4-FFF2-40B4-BE49-F238E27FC236}">
                <a16:creationId xmlns:a16="http://schemas.microsoft.com/office/drawing/2014/main" id="{2D2541FE-80C7-497E-B89F-DF737B7E5BA7}"/>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23</a:t>
            </a:fld>
            <a:endParaRPr lang="en-US" b="1" dirty="0">
              <a:solidFill>
                <a:schemeClr val="accent6"/>
              </a:solidFill>
            </a:endParaRPr>
          </a:p>
        </p:txBody>
      </p:sp>
      <p:pic>
        <p:nvPicPr>
          <p:cNvPr id="9" name="Audio 8">
            <a:hlinkClick r:id="" action="ppaction://media"/>
            <a:extLst>
              <a:ext uri="{FF2B5EF4-FFF2-40B4-BE49-F238E27FC236}">
                <a16:creationId xmlns:a16="http://schemas.microsoft.com/office/drawing/2014/main" id="{29B9F117-CE46-47F9-814B-DF3B7A1DD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38545492"/>
      </p:ext>
    </p:extLst>
  </p:cSld>
  <p:clrMapOvr>
    <a:masterClrMapping/>
  </p:clrMapOvr>
  <mc:AlternateContent xmlns:mc="http://schemas.openxmlformats.org/markup-compatibility/2006" xmlns:p14="http://schemas.microsoft.com/office/powerpoint/2010/main">
    <mc:Choice Requires="p14">
      <p:transition spd="slow" p14:dur="2000" advTm="49677"/>
    </mc:Choice>
    <mc:Fallback xmlns="">
      <p:transition spd="slow" advTm="4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511D-8C7C-493E-B52F-1D30001779C0}"/>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Nutritional Immunology (cont.)</a:t>
            </a:r>
            <a:endParaRPr lang="en-US" dirty="0"/>
          </a:p>
        </p:txBody>
      </p:sp>
      <p:graphicFrame>
        <p:nvGraphicFramePr>
          <p:cNvPr id="5" name="Content Placeholder 4">
            <a:extLst>
              <a:ext uri="{FF2B5EF4-FFF2-40B4-BE49-F238E27FC236}">
                <a16:creationId xmlns:a16="http://schemas.microsoft.com/office/drawing/2014/main" id="{55F5F0DD-4AA9-4188-801E-FE33CEEE6917}"/>
              </a:ext>
            </a:extLst>
          </p:cNvPr>
          <p:cNvGraphicFramePr>
            <a:graphicFrameLocks noGrp="1"/>
          </p:cNvGraphicFramePr>
          <p:nvPr>
            <p:ph sz="quarter" idx="10"/>
            <p:extLst>
              <p:ext uri="{D42A27DB-BD31-4B8C-83A1-F6EECF244321}">
                <p14:modId xmlns:p14="http://schemas.microsoft.com/office/powerpoint/2010/main" val="2517455057"/>
              </p:ext>
            </p:extLst>
          </p:nvPr>
        </p:nvGraphicFramePr>
        <p:xfrm>
          <a:off x="314325" y="1487967"/>
          <a:ext cx="8515350" cy="53700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31D46ADA-CC15-4954-87E0-987BC10BD712}"/>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24</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1AAED6F9-B301-42BB-AD3E-4D95F0601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1177600"/>
      </p:ext>
    </p:extLst>
  </p:cSld>
  <p:clrMapOvr>
    <a:masterClrMapping/>
  </p:clrMapOvr>
  <mc:AlternateContent xmlns:mc="http://schemas.openxmlformats.org/markup-compatibility/2006" xmlns:p14="http://schemas.microsoft.com/office/powerpoint/2010/main">
    <mc:Choice Requires="p14">
      <p:transition spd="slow" p14:dur="2000" advTm="73759"/>
    </mc:Choice>
    <mc:Fallback xmlns="">
      <p:transition spd="slow" advTm="7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D2AB-54A1-4D31-AAA5-FEE048F0BA78}"/>
              </a:ext>
            </a:extLst>
          </p:cNvPr>
          <p:cNvSpPr>
            <a:spLocks noGrp="1"/>
          </p:cNvSpPr>
          <p:nvPr>
            <p:ph type="title"/>
          </p:nvPr>
        </p:nvSpPr>
        <p:spPr/>
        <p:txBody>
          <a:bodyPr/>
          <a:lstStyle/>
          <a:p>
            <a:r>
              <a:rPr lang="en-US" dirty="0">
                <a:latin typeface="+mn-lt"/>
              </a:rPr>
              <a:t>Nutritional</a:t>
            </a:r>
            <a:r>
              <a:rPr lang="en-US" dirty="0"/>
              <a:t> Immunology (cont.)</a:t>
            </a:r>
          </a:p>
        </p:txBody>
      </p:sp>
      <p:sp>
        <p:nvSpPr>
          <p:cNvPr id="4" name="Slide Number Placeholder 3">
            <a:extLst>
              <a:ext uri="{FF2B5EF4-FFF2-40B4-BE49-F238E27FC236}">
                <a16:creationId xmlns:a16="http://schemas.microsoft.com/office/drawing/2014/main" id="{8A25E8C2-4754-4328-941A-524173F76F64}"/>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25</a:t>
            </a:fld>
            <a:endParaRPr lang="en-US" b="1" dirty="0">
              <a:solidFill>
                <a:schemeClr val="accent6"/>
              </a:solidFill>
            </a:endParaRPr>
          </a:p>
        </p:txBody>
      </p:sp>
      <p:pic>
        <p:nvPicPr>
          <p:cNvPr id="6" name="Picture 5">
            <a:extLst>
              <a:ext uri="{FF2B5EF4-FFF2-40B4-BE49-F238E27FC236}">
                <a16:creationId xmlns:a16="http://schemas.microsoft.com/office/drawing/2014/main" id="{5BF59541-CC22-448B-B2D7-F0B2489E2711}"/>
              </a:ext>
            </a:extLst>
          </p:cNvPr>
          <p:cNvPicPr>
            <a:picLocks noChangeAspect="1"/>
          </p:cNvPicPr>
          <p:nvPr/>
        </p:nvPicPr>
        <p:blipFill>
          <a:blip r:embed="rId5"/>
          <a:stretch>
            <a:fillRect/>
          </a:stretch>
        </p:blipFill>
        <p:spPr>
          <a:xfrm>
            <a:off x="442119" y="1730435"/>
            <a:ext cx="4129881" cy="1141790"/>
          </a:xfrm>
          <a:prstGeom prst="rect">
            <a:avLst/>
          </a:prstGeom>
        </p:spPr>
      </p:pic>
      <p:pic>
        <p:nvPicPr>
          <p:cNvPr id="10" name="Picture 9">
            <a:extLst>
              <a:ext uri="{FF2B5EF4-FFF2-40B4-BE49-F238E27FC236}">
                <a16:creationId xmlns:a16="http://schemas.microsoft.com/office/drawing/2014/main" id="{CFC4193A-C9F9-4658-94F9-71F967F90567}"/>
              </a:ext>
            </a:extLst>
          </p:cNvPr>
          <p:cNvPicPr>
            <a:picLocks noChangeAspect="1"/>
          </p:cNvPicPr>
          <p:nvPr/>
        </p:nvPicPr>
        <p:blipFill>
          <a:blip r:embed="rId6"/>
          <a:stretch>
            <a:fillRect/>
          </a:stretch>
        </p:blipFill>
        <p:spPr>
          <a:xfrm>
            <a:off x="4572000" y="2607421"/>
            <a:ext cx="3874372" cy="1226012"/>
          </a:xfrm>
          <a:prstGeom prst="rect">
            <a:avLst/>
          </a:prstGeom>
        </p:spPr>
      </p:pic>
      <p:pic>
        <p:nvPicPr>
          <p:cNvPr id="12" name="Picture 11">
            <a:extLst>
              <a:ext uri="{FF2B5EF4-FFF2-40B4-BE49-F238E27FC236}">
                <a16:creationId xmlns:a16="http://schemas.microsoft.com/office/drawing/2014/main" id="{B13BB8FB-7CF4-4A0A-A11F-257D5A4CE96C}"/>
              </a:ext>
            </a:extLst>
          </p:cNvPr>
          <p:cNvPicPr>
            <a:picLocks noChangeAspect="1"/>
          </p:cNvPicPr>
          <p:nvPr/>
        </p:nvPicPr>
        <p:blipFill>
          <a:blip r:embed="rId7"/>
          <a:stretch>
            <a:fillRect/>
          </a:stretch>
        </p:blipFill>
        <p:spPr>
          <a:xfrm>
            <a:off x="213519" y="4362217"/>
            <a:ext cx="4926329" cy="663983"/>
          </a:xfrm>
          <a:prstGeom prst="rect">
            <a:avLst/>
          </a:prstGeom>
        </p:spPr>
      </p:pic>
      <p:pic>
        <p:nvPicPr>
          <p:cNvPr id="14" name="Picture 13">
            <a:extLst>
              <a:ext uri="{FF2B5EF4-FFF2-40B4-BE49-F238E27FC236}">
                <a16:creationId xmlns:a16="http://schemas.microsoft.com/office/drawing/2014/main" id="{4AD37A24-E8D7-4004-A001-E04BA9DC283E}"/>
              </a:ext>
            </a:extLst>
          </p:cNvPr>
          <p:cNvPicPr>
            <a:picLocks noChangeAspect="1"/>
          </p:cNvPicPr>
          <p:nvPr/>
        </p:nvPicPr>
        <p:blipFill>
          <a:blip r:embed="rId8"/>
          <a:stretch>
            <a:fillRect/>
          </a:stretch>
        </p:blipFill>
        <p:spPr>
          <a:xfrm>
            <a:off x="4251683" y="5166582"/>
            <a:ext cx="3932833" cy="1141790"/>
          </a:xfrm>
          <a:prstGeom prst="rect">
            <a:avLst/>
          </a:prstGeom>
        </p:spPr>
      </p:pic>
      <p:pic>
        <p:nvPicPr>
          <p:cNvPr id="7" name="Audio 6">
            <a:hlinkClick r:id="" action="ppaction://media"/>
            <a:extLst>
              <a:ext uri="{FF2B5EF4-FFF2-40B4-BE49-F238E27FC236}">
                <a16:creationId xmlns:a16="http://schemas.microsoft.com/office/drawing/2014/main" id="{08594A82-B0C4-48F6-9E87-6738FD08CD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88132411"/>
      </p:ext>
    </p:extLst>
  </p:cSld>
  <p:clrMapOvr>
    <a:masterClrMapping/>
  </p:clrMapOvr>
  <mc:AlternateContent xmlns:mc="http://schemas.openxmlformats.org/markup-compatibility/2006" xmlns:p14="http://schemas.microsoft.com/office/powerpoint/2010/main">
    <mc:Choice Requires="p14">
      <p:transition spd="slow" p14:dur="2000" advTm="42787"/>
    </mc:Choice>
    <mc:Fallback xmlns="">
      <p:transition spd="slow" advTm="4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20C7-FEE9-40F7-A56A-DD1F77D4F67F}"/>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Human Gut Microbiome</a:t>
            </a:r>
            <a:endParaRPr lang="en-US" dirty="0"/>
          </a:p>
        </p:txBody>
      </p:sp>
      <p:sp>
        <p:nvSpPr>
          <p:cNvPr id="3" name="Content Placeholder 2">
            <a:extLst>
              <a:ext uri="{FF2B5EF4-FFF2-40B4-BE49-F238E27FC236}">
                <a16:creationId xmlns:a16="http://schemas.microsoft.com/office/drawing/2014/main" id="{33B7C80C-1005-44E7-9E0C-7A032FC14778}"/>
              </a:ext>
            </a:extLst>
          </p:cNvPr>
          <p:cNvSpPr>
            <a:spLocks noGrp="1"/>
          </p:cNvSpPr>
          <p:nvPr>
            <p:ph sz="quarter" idx="10"/>
          </p:nvPr>
        </p:nvSpPr>
        <p:spPr/>
        <p:txBody>
          <a:bodyPr>
            <a:normAutofit fontScale="92500" lnSpcReduction="20000"/>
          </a:bodyPr>
          <a:lstStyle/>
          <a:p>
            <a:endParaRPr lang="en-US" dirty="0"/>
          </a:p>
          <a:p>
            <a:r>
              <a:rPr lang="en-US" dirty="0"/>
              <a:t>The body has a complex metabolic, hormonal, neurological, and immunological relationship with the microbiome, which is  critical for the regulation of physiological processes.</a:t>
            </a:r>
          </a:p>
          <a:p>
            <a:endParaRPr lang="en-US" dirty="0"/>
          </a:p>
          <a:p>
            <a:r>
              <a:rPr lang="en-US" dirty="0"/>
              <a:t>The gut microbiome is referred as a ‘‘microbial organ’’, which is sensitive to environmental and dietary changes, creating a balance between in the physiology and pathophysiology of the organism.</a:t>
            </a:r>
          </a:p>
          <a:p>
            <a:endParaRPr lang="en-US" dirty="0"/>
          </a:p>
          <a:p>
            <a:r>
              <a:rPr lang="en-US" dirty="0"/>
              <a:t>The diet is a source of microbiota and a source of energy for the gut microbiome.</a:t>
            </a:r>
          </a:p>
          <a:p>
            <a:endParaRPr lang="en-US" dirty="0"/>
          </a:p>
        </p:txBody>
      </p:sp>
      <p:sp>
        <p:nvSpPr>
          <p:cNvPr id="4" name="Slide Number Placeholder 3">
            <a:extLst>
              <a:ext uri="{FF2B5EF4-FFF2-40B4-BE49-F238E27FC236}">
                <a16:creationId xmlns:a16="http://schemas.microsoft.com/office/drawing/2014/main" id="{D676620E-10F4-4DF0-9282-4816C3E84B1F}"/>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26</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67C4CA85-6F25-4F39-B9ED-737EEF4D7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3674234"/>
      </p:ext>
    </p:extLst>
  </p:cSld>
  <p:clrMapOvr>
    <a:masterClrMapping/>
  </p:clrMapOvr>
  <mc:AlternateContent xmlns:mc="http://schemas.openxmlformats.org/markup-compatibility/2006" xmlns:p14="http://schemas.microsoft.com/office/powerpoint/2010/main">
    <mc:Choice Requires="p14">
      <p:transition spd="slow" p14:dur="2000" advTm="56364"/>
    </mc:Choice>
    <mc:Fallback xmlns="">
      <p:transition spd="slow" advTm="5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4757-B9D7-4D3F-B237-4B665409255D}"/>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Human Gut Microbiome (cont.)</a:t>
            </a:r>
            <a:endParaRPr lang="en-US" dirty="0"/>
          </a:p>
        </p:txBody>
      </p:sp>
      <p:sp>
        <p:nvSpPr>
          <p:cNvPr id="3" name="Content Placeholder 2">
            <a:extLst>
              <a:ext uri="{FF2B5EF4-FFF2-40B4-BE49-F238E27FC236}">
                <a16:creationId xmlns:a16="http://schemas.microsoft.com/office/drawing/2014/main" id="{A6EDBF82-F5DC-4AE7-A6BF-82127FE23412}"/>
              </a:ext>
            </a:extLst>
          </p:cNvPr>
          <p:cNvSpPr>
            <a:spLocks noGrp="1"/>
          </p:cNvSpPr>
          <p:nvPr>
            <p:ph sz="quarter" idx="10"/>
          </p:nvPr>
        </p:nvSpPr>
        <p:spPr/>
        <p:txBody>
          <a:bodyPr>
            <a:normAutofit fontScale="77500" lnSpcReduction="20000"/>
          </a:bodyPr>
          <a:lstStyle/>
          <a:p>
            <a:r>
              <a:rPr lang="en-US" dirty="0"/>
              <a:t>Even short-term alterations in the diet will affect the composition of the gut microbiome, and long-term changes may lead to significant alterations.</a:t>
            </a:r>
          </a:p>
          <a:p>
            <a:endParaRPr lang="en-US" dirty="0"/>
          </a:p>
          <a:p>
            <a:r>
              <a:rPr lang="en-US" dirty="0"/>
              <a:t>The gut microbiome can affect the immune system, metabolic processes, is associated to malnutrition, and both communicable and non-communicable diseases.</a:t>
            </a:r>
          </a:p>
          <a:p>
            <a:endParaRPr lang="en-US" dirty="0"/>
          </a:p>
          <a:p>
            <a:r>
              <a:rPr lang="en-US" dirty="0"/>
              <a:t> Multiple nutritive and non-nutritive bioactive components have been linked to the gut microbiome regulation including:</a:t>
            </a:r>
          </a:p>
          <a:p>
            <a:pPr lvl="1"/>
            <a:r>
              <a:rPr lang="en-US" dirty="0"/>
              <a:t>Polysaccharides</a:t>
            </a:r>
          </a:p>
          <a:p>
            <a:pPr lvl="1"/>
            <a:r>
              <a:rPr lang="en-US" dirty="0"/>
              <a:t>Fiber</a:t>
            </a:r>
          </a:p>
          <a:p>
            <a:pPr lvl="1"/>
            <a:r>
              <a:rPr lang="en-US" dirty="0"/>
              <a:t>Short chain fatty acids</a:t>
            </a:r>
          </a:p>
          <a:p>
            <a:pPr lvl="1"/>
            <a:r>
              <a:rPr lang="en-US" dirty="0"/>
              <a:t>Prebiotic supplements</a:t>
            </a:r>
          </a:p>
          <a:p>
            <a:pPr lvl="1"/>
            <a:r>
              <a:rPr lang="en-US" dirty="0"/>
              <a:t>Micronutrients (e.g., B complex, vitamin K, D , A, zinc, iron)</a:t>
            </a:r>
          </a:p>
          <a:p>
            <a:pPr lvl="1"/>
            <a:r>
              <a:rPr lang="en-US" dirty="0"/>
              <a:t>Polyphenols</a:t>
            </a:r>
          </a:p>
          <a:p>
            <a:endParaRPr lang="en-US" dirty="0"/>
          </a:p>
        </p:txBody>
      </p:sp>
      <p:sp>
        <p:nvSpPr>
          <p:cNvPr id="4" name="Slide Number Placeholder 3">
            <a:extLst>
              <a:ext uri="{FF2B5EF4-FFF2-40B4-BE49-F238E27FC236}">
                <a16:creationId xmlns:a16="http://schemas.microsoft.com/office/drawing/2014/main" id="{801BCDF2-326B-4AD0-A143-F959188786D2}"/>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27</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E92E17DF-B697-4B2E-B153-C505DEC124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74191080"/>
      </p:ext>
    </p:extLst>
  </p:cSld>
  <p:clrMapOvr>
    <a:masterClrMapping/>
  </p:clrMapOvr>
  <mc:AlternateContent xmlns:mc="http://schemas.openxmlformats.org/markup-compatibility/2006" xmlns:p14="http://schemas.microsoft.com/office/powerpoint/2010/main">
    <mc:Choice Requires="p14">
      <p:transition spd="slow" p14:dur="2000" advTm="55818"/>
    </mc:Choice>
    <mc:Fallback xmlns="">
      <p:transition spd="slow" advTm="5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D751-9BDD-414B-A3ED-DCF1460CC7D3}"/>
              </a:ext>
            </a:extLst>
          </p:cNvPr>
          <p:cNvSpPr>
            <a:spLocks noGrp="1"/>
          </p:cNvSpPr>
          <p:nvPr>
            <p:ph type="title"/>
          </p:nvPr>
        </p:nvSpPr>
        <p:spPr/>
        <p:txBody>
          <a:bodyPr/>
          <a:lstStyle/>
          <a:p>
            <a:r>
              <a:rPr lang="en-US" sz="3200" dirty="0">
                <a:effectLst/>
                <a:latin typeface="+mn-lt"/>
                <a:ea typeface="Times New Roman" panose="02020603050405020304" pitchFamily="18" charset="0"/>
              </a:rPr>
              <a:t>Human Gut Microbiome</a:t>
            </a:r>
            <a:r>
              <a:rPr lang="en-US" dirty="0">
                <a:latin typeface="+mn-lt"/>
                <a:ea typeface="Times New Roman" panose="02020603050405020304" pitchFamily="18" charset="0"/>
              </a:rPr>
              <a:t> (cont.)</a:t>
            </a:r>
            <a:endParaRPr lang="en-US" dirty="0">
              <a:latin typeface="+mn-lt"/>
            </a:endParaRPr>
          </a:p>
        </p:txBody>
      </p:sp>
      <p:sp>
        <p:nvSpPr>
          <p:cNvPr id="4" name="Slide Number Placeholder 3">
            <a:extLst>
              <a:ext uri="{FF2B5EF4-FFF2-40B4-BE49-F238E27FC236}">
                <a16:creationId xmlns:a16="http://schemas.microsoft.com/office/drawing/2014/main" id="{3F8C1CCC-EDF2-4D91-AD0F-B13208BEE338}"/>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28</a:t>
            </a:fld>
            <a:endParaRPr lang="en-US" b="1" dirty="0">
              <a:solidFill>
                <a:schemeClr val="accent6"/>
              </a:solidFill>
            </a:endParaRPr>
          </a:p>
        </p:txBody>
      </p:sp>
      <p:pic>
        <p:nvPicPr>
          <p:cNvPr id="6" name="Picture 5">
            <a:extLst>
              <a:ext uri="{FF2B5EF4-FFF2-40B4-BE49-F238E27FC236}">
                <a16:creationId xmlns:a16="http://schemas.microsoft.com/office/drawing/2014/main" id="{D363E193-39A7-473D-929E-50E646729F12}"/>
              </a:ext>
            </a:extLst>
          </p:cNvPr>
          <p:cNvPicPr>
            <a:picLocks noChangeAspect="1"/>
          </p:cNvPicPr>
          <p:nvPr/>
        </p:nvPicPr>
        <p:blipFill>
          <a:blip r:embed="rId5"/>
          <a:stretch>
            <a:fillRect/>
          </a:stretch>
        </p:blipFill>
        <p:spPr>
          <a:xfrm>
            <a:off x="395145" y="1912427"/>
            <a:ext cx="4176855" cy="1701035"/>
          </a:xfrm>
          <a:prstGeom prst="rect">
            <a:avLst/>
          </a:prstGeom>
        </p:spPr>
      </p:pic>
      <p:pic>
        <p:nvPicPr>
          <p:cNvPr id="8" name="Picture 7">
            <a:extLst>
              <a:ext uri="{FF2B5EF4-FFF2-40B4-BE49-F238E27FC236}">
                <a16:creationId xmlns:a16="http://schemas.microsoft.com/office/drawing/2014/main" id="{C3D48A13-3B42-4574-8BE5-5957E7EEB66B}"/>
              </a:ext>
            </a:extLst>
          </p:cNvPr>
          <p:cNvPicPr>
            <a:picLocks noChangeAspect="1"/>
          </p:cNvPicPr>
          <p:nvPr/>
        </p:nvPicPr>
        <p:blipFill>
          <a:blip r:embed="rId6"/>
          <a:stretch>
            <a:fillRect/>
          </a:stretch>
        </p:blipFill>
        <p:spPr>
          <a:xfrm>
            <a:off x="876077" y="4667854"/>
            <a:ext cx="3695923" cy="1339499"/>
          </a:xfrm>
          <a:prstGeom prst="rect">
            <a:avLst/>
          </a:prstGeom>
        </p:spPr>
      </p:pic>
      <p:pic>
        <p:nvPicPr>
          <p:cNvPr id="10" name="Picture 9">
            <a:extLst>
              <a:ext uri="{FF2B5EF4-FFF2-40B4-BE49-F238E27FC236}">
                <a16:creationId xmlns:a16="http://schemas.microsoft.com/office/drawing/2014/main" id="{88BA16DA-51CA-4F25-BBDC-94394D746052}"/>
              </a:ext>
            </a:extLst>
          </p:cNvPr>
          <p:cNvPicPr>
            <a:picLocks noChangeAspect="1"/>
          </p:cNvPicPr>
          <p:nvPr/>
        </p:nvPicPr>
        <p:blipFill>
          <a:blip r:embed="rId7"/>
          <a:stretch>
            <a:fillRect/>
          </a:stretch>
        </p:blipFill>
        <p:spPr>
          <a:xfrm>
            <a:off x="4572000" y="3295091"/>
            <a:ext cx="4176855" cy="750333"/>
          </a:xfrm>
          <a:prstGeom prst="rect">
            <a:avLst/>
          </a:prstGeom>
        </p:spPr>
      </p:pic>
      <p:pic>
        <p:nvPicPr>
          <p:cNvPr id="12" name="Picture 11">
            <a:extLst>
              <a:ext uri="{FF2B5EF4-FFF2-40B4-BE49-F238E27FC236}">
                <a16:creationId xmlns:a16="http://schemas.microsoft.com/office/drawing/2014/main" id="{B6B6E266-3983-4659-8CFF-2FA544256A30}"/>
              </a:ext>
            </a:extLst>
          </p:cNvPr>
          <p:cNvPicPr>
            <a:picLocks noChangeAspect="1"/>
          </p:cNvPicPr>
          <p:nvPr/>
        </p:nvPicPr>
        <p:blipFill>
          <a:blip r:embed="rId8"/>
          <a:stretch>
            <a:fillRect/>
          </a:stretch>
        </p:blipFill>
        <p:spPr>
          <a:xfrm>
            <a:off x="4811965" y="4869181"/>
            <a:ext cx="4092005" cy="1047666"/>
          </a:xfrm>
          <a:prstGeom prst="rect">
            <a:avLst/>
          </a:prstGeom>
        </p:spPr>
      </p:pic>
      <p:pic>
        <p:nvPicPr>
          <p:cNvPr id="16" name="Audio 15">
            <a:hlinkClick r:id="" action="ppaction://media"/>
            <a:extLst>
              <a:ext uri="{FF2B5EF4-FFF2-40B4-BE49-F238E27FC236}">
                <a16:creationId xmlns:a16="http://schemas.microsoft.com/office/drawing/2014/main" id="{671CD317-A6BE-47B9-B2A3-10ED244C4B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04870" cy="487362"/>
          </a:xfrm>
          <a:prstGeom prst="rect">
            <a:avLst/>
          </a:prstGeom>
        </p:spPr>
      </p:pic>
    </p:spTree>
    <p:extLst>
      <p:ext uri="{BB962C8B-B14F-4D97-AF65-F5344CB8AC3E}">
        <p14:creationId xmlns:p14="http://schemas.microsoft.com/office/powerpoint/2010/main" val="3982497653"/>
      </p:ext>
    </p:extLst>
  </p:cSld>
  <p:clrMapOvr>
    <a:masterClrMapping/>
  </p:clrMapOvr>
  <mc:AlternateContent xmlns:mc="http://schemas.openxmlformats.org/markup-compatibility/2006" xmlns:p14="http://schemas.microsoft.com/office/powerpoint/2010/main">
    <mc:Choice Requires="p14">
      <p:transition spd="slow" p14:dur="2000" advTm="89503"/>
    </mc:Choice>
    <mc:Fallback xmlns="">
      <p:transition spd="slow" advTm="8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2FE2-5798-4A0B-9FC2-C3375D0059F9}"/>
              </a:ext>
            </a:extLst>
          </p:cNvPr>
          <p:cNvSpPr>
            <a:spLocks noGrp="1"/>
          </p:cNvSpPr>
          <p:nvPr>
            <p:ph type="title"/>
          </p:nvPr>
        </p:nvSpPr>
        <p:spPr>
          <a:xfrm>
            <a:off x="1314450" y="365126"/>
            <a:ext cx="7200900" cy="1017107"/>
          </a:xfrm>
        </p:spPr>
        <p:txBody>
          <a:bodyPr>
            <a:normAutofit/>
          </a:bodyPr>
          <a:lstStyle/>
          <a:p>
            <a:r>
              <a:rPr lang="en-US" sz="3200" dirty="0">
                <a:effectLst/>
                <a:latin typeface="Calibri" panose="020F0502020204030204" pitchFamily="34" charset="0"/>
                <a:ea typeface="Times New Roman" panose="02020603050405020304" pitchFamily="18" charset="0"/>
              </a:rPr>
              <a:t>Improvement of Nutritiona</a:t>
            </a:r>
            <a:r>
              <a:rPr lang="en-US" dirty="0">
                <a:latin typeface="Calibri" panose="020F0502020204030204" pitchFamily="34" charset="0"/>
                <a:ea typeface="Times New Roman" panose="02020603050405020304" pitchFamily="18" charset="0"/>
              </a:rPr>
              <a:t>l Research </a:t>
            </a:r>
            <a:endParaRPr lang="en-US" dirty="0"/>
          </a:p>
        </p:txBody>
      </p:sp>
      <p:sp>
        <p:nvSpPr>
          <p:cNvPr id="3" name="Content Placeholder 2">
            <a:extLst>
              <a:ext uri="{FF2B5EF4-FFF2-40B4-BE49-F238E27FC236}">
                <a16:creationId xmlns:a16="http://schemas.microsoft.com/office/drawing/2014/main" id="{0A074B0A-E514-411F-8EB9-559B23893481}"/>
              </a:ext>
            </a:extLst>
          </p:cNvPr>
          <p:cNvSpPr>
            <a:spLocks noGrp="1"/>
          </p:cNvSpPr>
          <p:nvPr>
            <p:ph sz="quarter" idx="10"/>
          </p:nvPr>
        </p:nvSpPr>
        <p:spPr>
          <a:xfrm>
            <a:off x="628650" y="2141034"/>
            <a:ext cx="7886700" cy="4025296"/>
          </a:xfrm>
        </p:spPr>
        <p:txBody>
          <a:bodyPr/>
          <a:lstStyle/>
          <a:p>
            <a:pPr marL="0" indent="0" algn="ctr">
              <a:buNone/>
            </a:pPr>
            <a:r>
              <a:rPr lang="en-US" i="1" dirty="0"/>
              <a:t>“Nutritional epidemiology, in its present state, offers utility and substantial room for improvement. To change the status quo will require an ongoing, collective examination of nutritional epidemiology’s research questions, practices, and reporting—and a willingness to admit that ‘good enough’ is no longer good enough.” </a:t>
            </a:r>
            <a:r>
              <a:rPr lang="en-US" dirty="0"/>
              <a:t>Brown, A. et al, 2021.</a:t>
            </a:r>
          </a:p>
        </p:txBody>
      </p:sp>
      <p:sp>
        <p:nvSpPr>
          <p:cNvPr id="4" name="Slide Number Placeholder 3">
            <a:extLst>
              <a:ext uri="{FF2B5EF4-FFF2-40B4-BE49-F238E27FC236}">
                <a16:creationId xmlns:a16="http://schemas.microsoft.com/office/drawing/2014/main" id="{C65E8199-0E36-4564-9668-521AB2C01F2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29</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ABCDE376-D779-4362-AF16-4DAFECC6AE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3692469"/>
      </p:ext>
    </p:extLst>
  </p:cSld>
  <p:clrMapOvr>
    <a:masterClrMapping/>
  </p:clrMapOvr>
  <mc:AlternateContent xmlns:mc="http://schemas.openxmlformats.org/markup-compatibility/2006" xmlns:p14="http://schemas.microsoft.com/office/powerpoint/2010/main">
    <mc:Choice Requires="p14">
      <p:transition spd="slow" p14:dur="2000" advTm="93556"/>
    </mc:Choice>
    <mc:Fallback xmlns="">
      <p:transition spd="slow" advTm="9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9229-FC16-4D40-AF35-4A237FBA14CC}"/>
              </a:ext>
            </a:extLst>
          </p:cNvPr>
          <p:cNvSpPr>
            <a:spLocks noGrp="1"/>
          </p:cNvSpPr>
          <p:nvPr>
            <p:ph type="title"/>
          </p:nvPr>
        </p:nvSpPr>
        <p:spPr/>
        <p:txBody>
          <a:bodyPr/>
          <a:lstStyle/>
          <a:p>
            <a:r>
              <a:rPr lang="en-US" dirty="0">
                <a:latin typeface="+mn-lt"/>
              </a:rPr>
              <a:t>Directions in Nutrition Research (cont.)</a:t>
            </a:r>
          </a:p>
        </p:txBody>
      </p:sp>
      <p:sp>
        <p:nvSpPr>
          <p:cNvPr id="3" name="Content Placeholder 2">
            <a:extLst>
              <a:ext uri="{FF2B5EF4-FFF2-40B4-BE49-F238E27FC236}">
                <a16:creationId xmlns:a16="http://schemas.microsoft.com/office/drawing/2014/main" id="{1C9485B0-4B94-4CE4-AF94-BD3F8D906BC9}"/>
              </a:ext>
            </a:extLst>
          </p:cNvPr>
          <p:cNvSpPr>
            <a:spLocks noGrp="1"/>
          </p:cNvSpPr>
          <p:nvPr>
            <p:ph sz="quarter" idx="10"/>
          </p:nvPr>
        </p:nvSpPr>
        <p:spPr/>
        <p:txBody>
          <a:bodyPr/>
          <a:lstStyle/>
          <a:p>
            <a:r>
              <a:rPr lang="en-US" sz="2400" dirty="0"/>
              <a:t>Nutrition Research is fundamental:</a:t>
            </a:r>
          </a:p>
          <a:p>
            <a:endParaRPr lang="en-US" sz="2400" dirty="0"/>
          </a:p>
          <a:p>
            <a:pPr lvl="1"/>
            <a:r>
              <a:rPr lang="en-US" sz="2400" dirty="0"/>
              <a:t>To provide the knowledge that guarantees the health and well-being of the population/individual</a:t>
            </a:r>
          </a:p>
          <a:p>
            <a:pPr lvl="1"/>
            <a:r>
              <a:rPr lang="en-US" sz="2400" dirty="0"/>
              <a:t>For monitoring and surveillance of nutritional status</a:t>
            </a:r>
          </a:p>
          <a:p>
            <a:pPr lvl="1"/>
            <a:r>
              <a:rPr lang="en-US" sz="2400" dirty="0"/>
              <a:t>For prevention of disease development </a:t>
            </a:r>
          </a:p>
          <a:p>
            <a:pPr lvl="1"/>
            <a:r>
              <a:rPr lang="en-US" sz="2400" dirty="0"/>
              <a:t>For promotion of healthy habits</a:t>
            </a:r>
          </a:p>
          <a:p>
            <a:pPr lvl="1"/>
            <a:r>
              <a:rPr lang="en-US" sz="2400" dirty="0"/>
              <a:t>For policy and decision making</a:t>
            </a:r>
          </a:p>
          <a:p>
            <a:pPr lvl="1"/>
            <a:r>
              <a:rPr lang="en-US" sz="2400" dirty="0"/>
              <a:t>To develop interventional and clinical guidelines</a:t>
            </a:r>
          </a:p>
          <a:p>
            <a:endParaRPr lang="en-US" dirty="0"/>
          </a:p>
        </p:txBody>
      </p:sp>
      <p:sp>
        <p:nvSpPr>
          <p:cNvPr id="4" name="Slide Number Placeholder 3">
            <a:extLst>
              <a:ext uri="{FF2B5EF4-FFF2-40B4-BE49-F238E27FC236}">
                <a16:creationId xmlns:a16="http://schemas.microsoft.com/office/drawing/2014/main" id="{00D588FD-DE28-4DC8-8F20-E5154887592F}"/>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1F96076D-3A62-43B3-A553-CAD7567B4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78551276"/>
      </p:ext>
    </p:extLst>
  </p:cSld>
  <p:clrMapOvr>
    <a:masterClrMapping/>
  </p:clrMapOvr>
  <mc:AlternateContent xmlns:mc="http://schemas.openxmlformats.org/markup-compatibility/2006" xmlns:p14="http://schemas.microsoft.com/office/powerpoint/2010/main">
    <mc:Choice Requires="p14">
      <p:transition spd="slow" p14:dur="2000" advTm="40955"/>
    </mc:Choice>
    <mc:Fallback xmlns="">
      <p:transition spd="slow" advTm="40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2FDB-77AA-4B59-B75D-CF78B55120E7}"/>
              </a:ext>
            </a:extLst>
          </p:cNvPr>
          <p:cNvSpPr>
            <a:spLocks noGrp="1"/>
          </p:cNvSpPr>
          <p:nvPr>
            <p:ph type="title"/>
          </p:nvPr>
        </p:nvSpPr>
        <p:spPr>
          <a:xfrm>
            <a:off x="1223010" y="365126"/>
            <a:ext cx="7292340" cy="1017107"/>
          </a:xfrm>
        </p:spPr>
        <p:txBody>
          <a:bodyPr>
            <a:normAutofit/>
          </a:bodyPr>
          <a:lstStyle/>
          <a:p>
            <a:r>
              <a:rPr lang="en-US" sz="3200" dirty="0">
                <a:effectLst/>
                <a:latin typeface="Calibri" panose="020F0502020204030204" pitchFamily="34" charset="0"/>
                <a:ea typeface="Times New Roman" panose="02020603050405020304" pitchFamily="18" charset="0"/>
              </a:rPr>
              <a:t>Improvement of </a:t>
            </a:r>
            <a:r>
              <a:rPr lang="en-US" dirty="0">
                <a:latin typeface="Calibri" panose="020F0502020204030204" pitchFamily="34" charset="0"/>
                <a:ea typeface="Times New Roman" panose="02020603050405020304" pitchFamily="18" charset="0"/>
              </a:rPr>
              <a:t>N</a:t>
            </a:r>
            <a:r>
              <a:rPr lang="en-US" sz="3200" dirty="0">
                <a:effectLst/>
                <a:latin typeface="Calibri" panose="020F0502020204030204" pitchFamily="34" charset="0"/>
                <a:ea typeface="Times New Roman" panose="02020603050405020304" pitchFamily="18" charset="0"/>
              </a:rPr>
              <a:t>utritiona</a:t>
            </a:r>
            <a:r>
              <a:rPr lang="en-US" dirty="0">
                <a:latin typeface="Calibri" panose="020F0502020204030204" pitchFamily="34" charset="0"/>
                <a:ea typeface="Times New Roman" panose="02020603050405020304" pitchFamily="18" charset="0"/>
              </a:rPr>
              <a:t>l Research (cont.)</a:t>
            </a:r>
            <a:endParaRPr lang="en-US" dirty="0"/>
          </a:p>
        </p:txBody>
      </p:sp>
      <p:sp>
        <p:nvSpPr>
          <p:cNvPr id="3" name="Content Placeholder 2">
            <a:extLst>
              <a:ext uri="{FF2B5EF4-FFF2-40B4-BE49-F238E27FC236}">
                <a16:creationId xmlns:a16="http://schemas.microsoft.com/office/drawing/2014/main" id="{A1D5D906-000E-4838-9A06-3CB7F9E71B2E}"/>
              </a:ext>
            </a:extLst>
          </p:cNvPr>
          <p:cNvSpPr>
            <a:spLocks noGrp="1"/>
          </p:cNvSpPr>
          <p:nvPr>
            <p:ph sz="quarter" idx="10"/>
          </p:nvPr>
        </p:nvSpPr>
        <p:spPr/>
        <p:txBody>
          <a:bodyPr>
            <a:normAutofit fontScale="92500" lnSpcReduction="10000"/>
          </a:bodyPr>
          <a:lstStyle/>
          <a:p>
            <a:pPr marL="0" indent="0">
              <a:buNone/>
            </a:pPr>
            <a:r>
              <a:rPr lang="en-US" dirty="0"/>
              <a:t>Where should we focus to improve nutritional epidemiology?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r">
              <a:buNone/>
            </a:pPr>
            <a:endParaRPr lang="en-US" dirty="0"/>
          </a:p>
          <a:p>
            <a:pPr marL="0" indent="0" algn="r">
              <a:buNone/>
            </a:pPr>
            <a:r>
              <a:rPr lang="en-US" sz="2200" dirty="0"/>
              <a:t>Brow. A., et al. 2021.</a:t>
            </a:r>
          </a:p>
          <a:p>
            <a:endParaRPr lang="en-US" dirty="0"/>
          </a:p>
        </p:txBody>
      </p:sp>
      <p:sp>
        <p:nvSpPr>
          <p:cNvPr id="4" name="Slide Number Placeholder 3">
            <a:extLst>
              <a:ext uri="{FF2B5EF4-FFF2-40B4-BE49-F238E27FC236}">
                <a16:creationId xmlns:a16="http://schemas.microsoft.com/office/drawing/2014/main" id="{53B76D4B-ACAA-4641-A1B3-CEA2D83DF539}"/>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30</a:t>
            </a:fld>
            <a:endParaRPr lang="en-US" b="1" dirty="0">
              <a:solidFill>
                <a:schemeClr val="accent6"/>
              </a:solidFill>
            </a:endParaRPr>
          </a:p>
        </p:txBody>
      </p:sp>
      <p:graphicFrame>
        <p:nvGraphicFramePr>
          <p:cNvPr id="5" name="Diagram 4">
            <a:extLst>
              <a:ext uri="{FF2B5EF4-FFF2-40B4-BE49-F238E27FC236}">
                <a16:creationId xmlns:a16="http://schemas.microsoft.com/office/drawing/2014/main" id="{F330CBAE-D052-4D5B-98CD-023D0189C5AE}"/>
              </a:ext>
            </a:extLst>
          </p:cNvPr>
          <p:cNvGraphicFramePr/>
          <p:nvPr>
            <p:extLst>
              <p:ext uri="{D42A27DB-BD31-4B8C-83A1-F6EECF244321}">
                <p14:modId xmlns:p14="http://schemas.microsoft.com/office/powerpoint/2010/main" val="1328019659"/>
              </p:ext>
            </p:extLst>
          </p:nvPr>
        </p:nvGraphicFramePr>
        <p:xfrm>
          <a:off x="1729118" y="197686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EFB984FF-A7BC-4069-B6C7-6DBE444072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63504212"/>
      </p:ext>
    </p:extLst>
  </p:cSld>
  <p:clrMapOvr>
    <a:masterClrMapping/>
  </p:clrMapOvr>
  <mc:AlternateContent xmlns:mc="http://schemas.openxmlformats.org/markup-compatibility/2006" xmlns:p14="http://schemas.microsoft.com/office/powerpoint/2010/main">
    <mc:Choice Requires="p14">
      <p:transition spd="slow" p14:dur="2000" advTm="43121"/>
    </mc:Choice>
    <mc:Fallback xmlns="">
      <p:transition spd="slow" advTm="4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C4DD-D8F2-4C65-B478-5B85EE8E92C0}"/>
              </a:ext>
            </a:extLst>
          </p:cNvPr>
          <p:cNvSpPr>
            <a:spLocks noGrp="1"/>
          </p:cNvSpPr>
          <p:nvPr>
            <p:ph type="title"/>
          </p:nvPr>
        </p:nvSpPr>
        <p:spPr>
          <a:xfrm>
            <a:off x="1360170" y="365126"/>
            <a:ext cx="7155180" cy="1017107"/>
          </a:xfrm>
        </p:spPr>
        <p:txBody>
          <a:bodyPr>
            <a:normAutofit/>
          </a:bodyPr>
          <a:lstStyle/>
          <a:p>
            <a:r>
              <a:rPr lang="en-US" sz="3200" dirty="0">
                <a:effectLst/>
                <a:latin typeface="Calibri" panose="020F0502020204030204" pitchFamily="34" charset="0"/>
                <a:ea typeface="Times New Roman" panose="02020603050405020304" pitchFamily="18" charset="0"/>
              </a:rPr>
              <a:t>Improvement of Nutritiona</a:t>
            </a:r>
            <a:r>
              <a:rPr lang="en-US" dirty="0">
                <a:latin typeface="Calibri" panose="020F0502020204030204" pitchFamily="34" charset="0"/>
                <a:ea typeface="Times New Roman" panose="02020603050405020304" pitchFamily="18" charset="0"/>
              </a:rPr>
              <a:t>l Research (cont.)</a:t>
            </a:r>
            <a:endParaRPr lang="en-US" dirty="0"/>
          </a:p>
        </p:txBody>
      </p:sp>
      <p:sp>
        <p:nvSpPr>
          <p:cNvPr id="3" name="Content Placeholder 2">
            <a:extLst>
              <a:ext uri="{FF2B5EF4-FFF2-40B4-BE49-F238E27FC236}">
                <a16:creationId xmlns:a16="http://schemas.microsoft.com/office/drawing/2014/main" id="{D83A2CF7-48F7-4816-947E-3FBF7D138239}"/>
              </a:ext>
            </a:extLst>
          </p:cNvPr>
          <p:cNvSpPr>
            <a:spLocks noGrp="1"/>
          </p:cNvSpPr>
          <p:nvPr>
            <p:ph sz="quarter" idx="10"/>
          </p:nvPr>
        </p:nvSpPr>
        <p:spPr>
          <a:xfrm>
            <a:off x="628650" y="1487967"/>
            <a:ext cx="7886700" cy="5004907"/>
          </a:xfrm>
        </p:spPr>
        <p:txBody>
          <a:bodyPr>
            <a:normAutofit/>
          </a:bodyPr>
          <a:lstStyle/>
          <a:p>
            <a:r>
              <a:rPr lang="en-US" dirty="0"/>
              <a:t>Design:</a:t>
            </a:r>
          </a:p>
          <a:p>
            <a:pPr lvl="1"/>
            <a:r>
              <a:rPr lang="en-US" dirty="0"/>
              <a:t>The study plan must be able to answer the research question -&gt; the more objective the measurements, the stronger the study.</a:t>
            </a:r>
          </a:p>
          <a:p>
            <a:pPr lvl="1"/>
            <a:r>
              <a:rPr lang="en-US" dirty="0"/>
              <a:t>Limitations of the data and the study must be recognized and considered from the beginning -&gt; avoid wrong conclusions.</a:t>
            </a:r>
          </a:p>
          <a:p>
            <a:pPr lvl="1"/>
            <a:r>
              <a:rPr lang="en-US" dirty="0"/>
              <a:t>Generalizability and ability to make inferences from the results must take into consideration the study population </a:t>
            </a:r>
          </a:p>
          <a:p>
            <a:pPr lvl="1"/>
            <a:r>
              <a:rPr lang="en-US" dirty="0"/>
              <a:t>Multiple options must be considered before defining the study.</a:t>
            </a:r>
          </a:p>
          <a:p>
            <a:pPr lvl="1"/>
            <a:endParaRPr lang="en-US" dirty="0"/>
          </a:p>
          <a:p>
            <a:pPr lvl="1"/>
            <a:endParaRPr lang="en-US" dirty="0"/>
          </a:p>
          <a:p>
            <a:pPr marL="342900" lvl="1" indent="0" algn="r">
              <a:buNone/>
            </a:pPr>
            <a:r>
              <a:rPr lang="en-US" dirty="0"/>
              <a:t>Brow. A., et al. 2021.</a:t>
            </a:r>
          </a:p>
          <a:p>
            <a:pPr lvl="1"/>
            <a:endParaRPr lang="en-US" dirty="0"/>
          </a:p>
        </p:txBody>
      </p:sp>
      <p:sp>
        <p:nvSpPr>
          <p:cNvPr id="4" name="Slide Number Placeholder 3">
            <a:extLst>
              <a:ext uri="{FF2B5EF4-FFF2-40B4-BE49-F238E27FC236}">
                <a16:creationId xmlns:a16="http://schemas.microsoft.com/office/drawing/2014/main" id="{D3C02C14-7950-4A5D-B745-F9EBD11FB78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31</a:t>
            </a:fld>
            <a:endParaRPr lang="en-US" b="1" dirty="0">
              <a:solidFill>
                <a:schemeClr val="accent6"/>
              </a:solidFill>
            </a:endParaRPr>
          </a:p>
        </p:txBody>
      </p:sp>
      <p:pic>
        <p:nvPicPr>
          <p:cNvPr id="9" name="Audio 8">
            <a:hlinkClick r:id="" action="ppaction://media"/>
            <a:extLst>
              <a:ext uri="{FF2B5EF4-FFF2-40B4-BE49-F238E27FC236}">
                <a16:creationId xmlns:a16="http://schemas.microsoft.com/office/drawing/2014/main" id="{FDB4370D-2B30-4FE5-B5C1-A9DB24C52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19451241"/>
      </p:ext>
    </p:extLst>
  </p:cSld>
  <p:clrMapOvr>
    <a:masterClrMapping/>
  </p:clrMapOvr>
  <mc:AlternateContent xmlns:mc="http://schemas.openxmlformats.org/markup-compatibility/2006" xmlns:p14="http://schemas.microsoft.com/office/powerpoint/2010/main">
    <mc:Choice Requires="p14">
      <p:transition spd="slow" p14:dur="2000" advTm="135905"/>
    </mc:Choice>
    <mc:Fallback xmlns="">
      <p:transition spd="slow" advTm="13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FEF1-BE7E-4B1D-B84F-2054B42A26AD}"/>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Improvement of Nutritiona</a:t>
            </a:r>
            <a:r>
              <a:rPr lang="en-US" dirty="0">
                <a:latin typeface="Calibri" panose="020F0502020204030204" pitchFamily="34" charset="0"/>
                <a:ea typeface="Times New Roman" panose="02020603050405020304" pitchFamily="18" charset="0"/>
              </a:rPr>
              <a:t>l Research (cont.)</a:t>
            </a:r>
            <a:endParaRPr lang="en-US" dirty="0"/>
          </a:p>
        </p:txBody>
      </p:sp>
      <p:sp>
        <p:nvSpPr>
          <p:cNvPr id="3" name="Content Placeholder 2">
            <a:extLst>
              <a:ext uri="{FF2B5EF4-FFF2-40B4-BE49-F238E27FC236}">
                <a16:creationId xmlns:a16="http://schemas.microsoft.com/office/drawing/2014/main" id="{CBA2CC01-E50F-45B5-8BD7-0966D822E665}"/>
              </a:ext>
            </a:extLst>
          </p:cNvPr>
          <p:cNvSpPr>
            <a:spLocks noGrp="1"/>
          </p:cNvSpPr>
          <p:nvPr>
            <p:ph sz="quarter" idx="10"/>
          </p:nvPr>
        </p:nvSpPr>
        <p:spPr/>
        <p:txBody>
          <a:bodyPr/>
          <a:lstStyle/>
          <a:p>
            <a:r>
              <a:rPr lang="en-US" dirty="0"/>
              <a:t>Measurements:</a:t>
            </a:r>
          </a:p>
          <a:p>
            <a:pPr lvl="1"/>
            <a:r>
              <a:rPr lang="en-US" dirty="0"/>
              <a:t>Objective measurements (when possible) with self-reported data.</a:t>
            </a:r>
          </a:p>
          <a:p>
            <a:pPr lvl="1"/>
            <a:r>
              <a:rPr lang="en-US" dirty="0"/>
              <a:t>Nutrient variability, independent measurements, and validation techniques are necessary to corroborate self-reported measures.</a:t>
            </a:r>
          </a:p>
          <a:p>
            <a:pPr lvl="1"/>
            <a:r>
              <a:rPr lang="en-US" dirty="0"/>
              <a:t>Innovation in markers and measurements with the partnership of other disciplines.</a:t>
            </a:r>
          </a:p>
          <a:p>
            <a:pPr marL="342900" lvl="1" indent="0" algn="r">
              <a:buNone/>
            </a:pPr>
            <a:r>
              <a:rPr lang="en-US" dirty="0"/>
              <a:t>Brow. A., et al. 2021</a:t>
            </a:r>
          </a:p>
          <a:p>
            <a:endParaRPr lang="en-US" dirty="0"/>
          </a:p>
        </p:txBody>
      </p:sp>
      <p:sp>
        <p:nvSpPr>
          <p:cNvPr id="4" name="Slide Number Placeholder 3">
            <a:extLst>
              <a:ext uri="{FF2B5EF4-FFF2-40B4-BE49-F238E27FC236}">
                <a16:creationId xmlns:a16="http://schemas.microsoft.com/office/drawing/2014/main" id="{93B1488D-ED05-43C1-9F52-531A60C54CB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32</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189E173F-C067-4AC5-B2DF-352D60BD2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5761099"/>
      </p:ext>
    </p:extLst>
  </p:cSld>
  <p:clrMapOvr>
    <a:masterClrMapping/>
  </p:clrMapOvr>
  <mc:AlternateContent xmlns:mc="http://schemas.openxmlformats.org/markup-compatibility/2006" xmlns:p14="http://schemas.microsoft.com/office/powerpoint/2010/main">
    <mc:Choice Requires="p14">
      <p:transition spd="slow" p14:dur="2000" advTm="75012"/>
    </mc:Choice>
    <mc:Fallback xmlns="">
      <p:transition spd="slow" advTm="75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F4E8-C468-4F0A-B104-ACDB7030CEB7}"/>
              </a:ext>
            </a:extLst>
          </p:cNvPr>
          <p:cNvSpPr>
            <a:spLocks noGrp="1"/>
          </p:cNvSpPr>
          <p:nvPr>
            <p:ph type="title"/>
          </p:nvPr>
        </p:nvSpPr>
        <p:spPr>
          <a:xfrm>
            <a:off x="1383030" y="365126"/>
            <a:ext cx="7132320" cy="1017107"/>
          </a:xfrm>
        </p:spPr>
        <p:txBody>
          <a:bodyPr>
            <a:normAutofit/>
          </a:bodyPr>
          <a:lstStyle/>
          <a:p>
            <a:r>
              <a:rPr lang="en-US" sz="3200" dirty="0">
                <a:effectLst/>
                <a:latin typeface="Calibri" panose="020F0502020204030204" pitchFamily="34" charset="0"/>
                <a:ea typeface="Times New Roman" panose="02020603050405020304" pitchFamily="18" charset="0"/>
              </a:rPr>
              <a:t>Improvement of Nutritiona</a:t>
            </a:r>
            <a:r>
              <a:rPr lang="en-US" dirty="0">
                <a:latin typeface="Calibri" panose="020F0502020204030204" pitchFamily="34" charset="0"/>
                <a:ea typeface="Times New Roman" panose="02020603050405020304" pitchFamily="18" charset="0"/>
              </a:rPr>
              <a:t>l Research (cont.)</a:t>
            </a:r>
            <a:endParaRPr lang="en-US" dirty="0"/>
          </a:p>
        </p:txBody>
      </p:sp>
      <p:sp>
        <p:nvSpPr>
          <p:cNvPr id="3" name="Content Placeholder 2">
            <a:extLst>
              <a:ext uri="{FF2B5EF4-FFF2-40B4-BE49-F238E27FC236}">
                <a16:creationId xmlns:a16="http://schemas.microsoft.com/office/drawing/2014/main" id="{C08FDD83-13CC-4881-86B7-DBF621B3C905}"/>
              </a:ext>
            </a:extLst>
          </p:cNvPr>
          <p:cNvSpPr>
            <a:spLocks noGrp="1"/>
          </p:cNvSpPr>
          <p:nvPr>
            <p:ph sz="quarter" idx="10"/>
          </p:nvPr>
        </p:nvSpPr>
        <p:spPr/>
        <p:txBody>
          <a:bodyPr>
            <a:normAutofit/>
          </a:bodyPr>
          <a:lstStyle/>
          <a:p>
            <a:r>
              <a:rPr lang="en-US" dirty="0"/>
              <a:t>Analyses:</a:t>
            </a:r>
          </a:p>
          <a:p>
            <a:pPr lvl="1"/>
            <a:r>
              <a:rPr lang="en-US" dirty="0"/>
              <a:t>Potential confounders must be determined and addressed in the analysis.</a:t>
            </a:r>
          </a:p>
          <a:p>
            <a:pPr lvl="1"/>
            <a:r>
              <a:rPr lang="en-US" dirty="0"/>
              <a:t>Multiple statistical methods and innovative methods bring robustness to the analyses and reduce bias.</a:t>
            </a:r>
          </a:p>
          <a:p>
            <a:pPr lvl="1"/>
            <a:r>
              <a:rPr lang="en-US" dirty="0"/>
              <a:t>Multicollinearity must be handled.</a:t>
            </a:r>
          </a:p>
          <a:p>
            <a:pPr lvl="1"/>
            <a:endParaRPr lang="en-US" dirty="0"/>
          </a:p>
          <a:p>
            <a:pPr lvl="1"/>
            <a:endParaRPr lang="en-US" dirty="0"/>
          </a:p>
          <a:p>
            <a:pPr marL="342900" lvl="1" indent="0" algn="r">
              <a:buNone/>
            </a:pPr>
            <a:r>
              <a:rPr lang="en-US" dirty="0"/>
              <a:t>Brow. A., et al. 2021.</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5DA1CC9A-835A-44C6-84A5-B8F736AF9E2F}"/>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33</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A69F1301-4B77-43E8-8F77-94E2236BB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22867474"/>
      </p:ext>
    </p:extLst>
  </p:cSld>
  <p:clrMapOvr>
    <a:masterClrMapping/>
  </p:clrMapOvr>
  <mc:AlternateContent xmlns:mc="http://schemas.openxmlformats.org/markup-compatibility/2006" xmlns:p14="http://schemas.microsoft.com/office/powerpoint/2010/main">
    <mc:Choice Requires="p14">
      <p:transition spd="slow" p14:dur="2000" advTm="84764"/>
    </mc:Choice>
    <mc:Fallback xmlns="">
      <p:transition spd="slow" advTm="84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54D4-2A1F-4530-AC5F-8A14F09DC77D}"/>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Improvement of Nutritiona</a:t>
            </a:r>
            <a:r>
              <a:rPr lang="en-US" dirty="0">
                <a:latin typeface="Calibri" panose="020F0502020204030204" pitchFamily="34" charset="0"/>
                <a:ea typeface="Times New Roman" panose="02020603050405020304" pitchFamily="18" charset="0"/>
              </a:rPr>
              <a:t>l Research (cont.)</a:t>
            </a:r>
            <a:endParaRPr lang="en-US" dirty="0"/>
          </a:p>
        </p:txBody>
      </p:sp>
      <p:sp>
        <p:nvSpPr>
          <p:cNvPr id="3" name="Content Placeholder 2">
            <a:extLst>
              <a:ext uri="{FF2B5EF4-FFF2-40B4-BE49-F238E27FC236}">
                <a16:creationId xmlns:a16="http://schemas.microsoft.com/office/drawing/2014/main" id="{39993B04-EF13-4763-B4CB-8C6B3FBBBB36}"/>
              </a:ext>
            </a:extLst>
          </p:cNvPr>
          <p:cNvSpPr>
            <a:spLocks noGrp="1"/>
          </p:cNvSpPr>
          <p:nvPr>
            <p:ph sz="quarter" idx="10"/>
          </p:nvPr>
        </p:nvSpPr>
        <p:spPr/>
        <p:txBody>
          <a:bodyPr/>
          <a:lstStyle/>
          <a:p>
            <a:r>
              <a:rPr lang="en-US" dirty="0"/>
              <a:t> Execution and reporting:</a:t>
            </a:r>
          </a:p>
          <a:p>
            <a:pPr lvl="1"/>
            <a:r>
              <a:rPr lang="en-US" dirty="0"/>
              <a:t>Follow epidemiological reporting guidelines (e.g.; STROBE-nut).</a:t>
            </a:r>
          </a:p>
          <a:p>
            <a:pPr lvl="1"/>
            <a:r>
              <a:rPr lang="en-US" dirty="0"/>
              <a:t>Register the proposals before the initiation of the study and report ALL the results for ALL outcomes.</a:t>
            </a:r>
          </a:p>
          <a:p>
            <a:pPr lvl="1"/>
            <a:r>
              <a:rPr lang="en-US" dirty="0"/>
              <a:t>Share the materials, data, and code.</a:t>
            </a:r>
          </a:p>
          <a:p>
            <a:pPr lvl="1"/>
            <a:r>
              <a:rPr lang="en-US" dirty="0"/>
              <a:t>Avoid “spin” (favor/biased interpretation of the results).</a:t>
            </a:r>
          </a:p>
          <a:p>
            <a:pPr lvl="1"/>
            <a:r>
              <a:rPr lang="en-US" dirty="0"/>
              <a:t>Identify the limitations associated with the results.</a:t>
            </a:r>
          </a:p>
          <a:p>
            <a:pPr marL="342900" lvl="1" indent="0" algn="r">
              <a:buNone/>
            </a:pPr>
            <a:r>
              <a:rPr lang="en-US" dirty="0"/>
              <a:t>Brow. A., et al. 2021</a:t>
            </a:r>
          </a:p>
          <a:p>
            <a:endParaRPr lang="en-US" dirty="0"/>
          </a:p>
        </p:txBody>
      </p:sp>
      <p:sp>
        <p:nvSpPr>
          <p:cNvPr id="4" name="Slide Number Placeholder 3">
            <a:extLst>
              <a:ext uri="{FF2B5EF4-FFF2-40B4-BE49-F238E27FC236}">
                <a16:creationId xmlns:a16="http://schemas.microsoft.com/office/drawing/2014/main" id="{7A7F4295-6165-4980-8744-BAA1FAEDC9A4}"/>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34</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FE747F9E-7B71-4632-A772-329CBFA20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29887884"/>
      </p:ext>
    </p:extLst>
  </p:cSld>
  <p:clrMapOvr>
    <a:masterClrMapping/>
  </p:clrMapOvr>
  <mc:AlternateContent xmlns:mc="http://schemas.openxmlformats.org/markup-compatibility/2006" xmlns:p14="http://schemas.microsoft.com/office/powerpoint/2010/main">
    <mc:Choice Requires="p14">
      <p:transition spd="slow" p14:dur="2000" advTm="147990"/>
    </mc:Choice>
    <mc:Fallback xmlns="">
      <p:transition spd="slow" advTm="14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7CF98-AA7B-42FE-8623-14B9EB0B5230}"/>
              </a:ext>
            </a:extLst>
          </p:cNvPr>
          <p:cNvSpPr>
            <a:spLocks noGrp="1"/>
          </p:cNvSpPr>
          <p:nvPr>
            <p:ph type="title"/>
          </p:nvPr>
        </p:nvSpPr>
        <p:spPr/>
        <p:txBody>
          <a:bodyPr/>
          <a:lstStyle/>
          <a:p>
            <a:r>
              <a:rPr lang="en-US" dirty="0">
                <a:latin typeface="+mn-lt"/>
              </a:rPr>
              <a:t>Key Messages</a:t>
            </a:r>
          </a:p>
        </p:txBody>
      </p:sp>
      <p:sp>
        <p:nvSpPr>
          <p:cNvPr id="3" name="Content Placeholder 2">
            <a:extLst>
              <a:ext uri="{FF2B5EF4-FFF2-40B4-BE49-F238E27FC236}">
                <a16:creationId xmlns:a16="http://schemas.microsoft.com/office/drawing/2014/main" id="{D5261577-475D-4FBD-99AE-CDE4904298BF}"/>
              </a:ext>
            </a:extLst>
          </p:cNvPr>
          <p:cNvSpPr>
            <a:spLocks noGrp="1"/>
          </p:cNvSpPr>
          <p:nvPr>
            <p:ph sz="quarter" idx="10"/>
          </p:nvPr>
        </p:nvSpPr>
        <p:spPr/>
        <p:txBody>
          <a:bodyPr>
            <a:normAutofit fontScale="62500" lnSpcReduction="20000"/>
          </a:bodyPr>
          <a:lstStyle/>
          <a:p>
            <a:r>
              <a:rPr lang="en-US" sz="2300" dirty="0"/>
              <a:t>Nutrition is critical in physiological processes, and must be consider from different angles, with objective measurements, and with an interdisciplinary approach.</a:t>
            </a:r>
          </a:p>
          <a:p>
            <a:r>
              <a:rPr lang="en-US" sz="2300" dirty="0"/>
              <a:t>Nutrition Research is fundamental to provide the knowledge that guarantees the health and well-being of the population/individual.</a:t>
            </a:r>
          </a:p>
          <a:p>
            <a:r>
              <a:rPr lang="en-US" sz="2300" dirty="0"/>
              <a:t>Monitoring and surveillance are necessary to understand the health/disease trends in the population overtime, estimate the relevance on specific health and nutritional concerns, detect epidemics and other health problems, provide evidence for policy and decision making, and emergency planning, and detect changes in health practices.</a:t>
            </a:r>
          </a:p>
          <a:p>
            <a:r>
              <a:rPr lang="en-US" sz="2400" dirty="0"/>
              <a:t>Healthy choices are an individuals’ personal decision, </a:t>
            </a:r>
            <a:r>
              <a:rPr lang="en-US" sz="2400" b="1" dirty="0"/>
              <a:t>BUT</a:t>
            </a:r>
            <a:r>
              <a:rPr lang="en-US" sz="2400" dirty="0"/>
              <a:t> there are multiple constraints and factors that could potentially affect these decisions (e.g., age, education, economic situation, food availability).</a:t>
            </a:r>
          </a:p>
          <a:p>
            <a:r>
              <a:rPr lang="en-US" sz="2300" dirty="0"/>
              <a:t>Multiple interdisciplinary topics in nutrition could provide a better and more objective understanding of the role of nutrition in health problems, and the development of precise interventions/treatments.</a:t>
            </a:r>
          </a:p>
          <a:p>
            <a:r>
              <a:rPr lang="en-US" sz="2300" dirty="0"/>
              <a:t>Nutrition research requires of rigorous processes, as it has been perceived as a non exact science due to the multiple constraints and practices that have been done in the past. BUT improvements in the design, measurement, analyses, and reporting could potentially correct the limitations that have been reporting before.</a:t>
            </a:r>
            <a:endParaRPr lang="en-US" dirty="0"/>
          </a:p>
          <a:p>
            <a:r>
              <a:rPr lang="en-US" sz="1200" dirty="0"/>
              <a:t>References:</a:t>
            </a:r>
          </a:p>
          <a:p>
            <a:pPr lvl="1"/>
            <a:r>
              <a:rPr lang="en-US" sz="1200" b="0" i="0" dirty="0">
                <a:solidFill>
                  <a:srgbClr val="7C98B8"/>
                </a:solidFill>
                <a:effectLst/>
                <a:latin typeface="Averta W01 Regular"/>
              </a:rPr>
              <a:t>Source: NCD Risk Factor Collaboration. Values for 2000 to 2016 are available online (http://ncdrisc.org/data-downloads.html. Accessed 24 August 2021). Projected values for 2019 were provided directly to the Global Nutrition Report by NCD Risk Factor Collaboration. Obtained from: </a:t>
            </a:r>
            <a:r>
              <a:rPr lang="en-US" sz="1200" dirty="0">
                <a:hlinkClick r:id="rId5"/>
              </a:rPr>
              <a:t>Global Nutrition Report | Country Nutrition Profiles - Global Nutrition Report</a:t>
            </a:r>
            <a:endParaRPr lang="en-US" sz="1200" dirty="0"/>
          </a:p>
          <a:p>
            <a:pPr lvl="1"/>
            <a:r>
              <a:rPr lang="en-US" sz="1200" b="0" i="0" dirty="0">
                <a:solidFill>
                  <a:srgbClr val="7C98B8"/>
                </a:solidFill>
                <a:effectLst/>
                <a:latin typeface="Averta W01 Regular"/>
              </a:rPr>
              <a:t>Source: UNICEF/WHO/World Bank. Joint Child Malnutrition Estimates Expanded Database: Stunting, Wasting and Overweight. Published online July 2020. Available at: https://data.unicef.org/resources/dataset/malnutrition-data. Accessed 31 August 2021 Obtained from: </a:t>
            </a:r>
            <a:r>
              <a:rPr lang="en-US" sz="1200" dirty="0">
                <a:hlinkClick r:id="rId5"/>
              </a:rPr>
              <a:t>Global Nutrition Report | Country Nutrition Profiles - Global Nutrition Report</a:t>
            </a:r>
            <a:endParaRPr lang="en-US" sz="1200" dirty="0"/>
          </a:p>
          <a:p>
            <a:pPr lvl="1"/>
            <a:r>
              <a:rPr lang="en-US" sz="1200" b="0" i="0" dirty="0">
                <a:solidFill>
                  <a:srgbClr val="333333"/>
                </a:solidFill>
                <a:effectLst/>
                <a:latin typeface="Open Sans" panose="020B0606030504020204" pitchFamily="34" charset="0"/>
              </a:rPr>
              <a:t>Andrew W. Brown, Stella </a:t>
            </a:r>
            <a:r>
              <a:rPr lang="en-US" sz="1200" b="0" i="0" dirty="0" err="1">
                <a:solidFill>
                  <a:srgbClr val="333333"/>
                </a:solidFill>
                <a:effectLst/>
                <a:latin typeface="Open Sans" panose="020B0606030504020204" pitchFamily="34" charset="0"/>
              </a:rPr>
              <a:t>Aslibekyan</a:t>
            </a:r>
            <a:r>
              <a:rPr lang="en-US" sz="1200" b="0" i="0" dirty="0">
                <a:solidFill>
                  <a:srgbClr val="333333"/>
                </a:solidFill>
                <a:effectLst/>
                <a:latin typeface="Open Sans" panose="020B0606030504020204" pitchFamily="34" charset="0"/>
              </a:rPr>
              <a:t>, Dennis Bier, Rafael Ferreira da Silva, Adam Hoover, David M. </a:t>
            </a:r>
            <a:r>
              <a:rPr lang="en-US" sz="1200" b="0" i="0" dirty="0" err="1">
                <a:solidFill>
                  <a:srgbClr val="333333"/>
                </a:solidFill>
                <a:effectLst/>
                <a:latin typeface="Open Sans" panose="020B0606030504020204" pitchFamily="34" charset="0"/>
              </a:rPr>
              <a:t>Klurfeld</a:t>
            </a:r>
            <a:r>
              <a:rPr lang="en-US" sz="1200" b="0" i="0" dirty="0">
                <a:solidFill>
                  <a:srgbClr val="333333"/>
                </a:solidFill>
                <a:effectLst/>
                <a:latin typeface="Open Sans" panose="020B0606030504020204" pitchFamily="34" charset="0"/>
              </a:rPr>
              <a:t>, Eric </a:t>
            </a:r>
            <a:r>
              <a:rPr lang="en-US" sz="1200" b="0" i="0" dirty="0" err="1">
                <a:solidFill>
                  <a:srgbClr val="333333"/>
                </a:solidFill>
                <a:effectLst/>
                <a:latin typeface="Open Sans" panose="020B0606030504020204" pitchFamily="34" charset="0"/>
              </a:rPr>
              <a:t>Loken</a:t>
            </a:r>
            <a:r>
              <a:rPr lang="en-US" sz="1200" b="0" i="0" dirty="0">
                <a:solidFill>
                  <a:srgbClr val="333333"/>
                </a:solidFill>
                <a:effectLst/>
                <a:latin typeface="Open Sans" panose="020B0606030504020204" pitchFamily="34" charset="0"/>
              </a:rPr>
              <a:t>, Evan Mayo-Wilson, Nir </a:t>
            </a:r>
            <a:r>
              <a:rPr lang="en-US" sz="1200" b="0" i="0" dirty="0" err="1">
                <a:solidFill>
                  <a:srgbClr val="333333"/>
                </a:solidFill>
                <a:effectLst/>
                <a:latin typeface="Open Sans" panose="020B0606030504020204" pitchFamily="34" charset="0"/>
              </a:rPr>
              <a:t>Menachemi</a:t>
            </a:r>
            <a:r>
              <a:rPr lang="en-US" sz="1200" b="0" i="0" dirty="0">
                <a:solidFill>
                  <a:srgbClr val="333333"/>
                </a:solidFill>
                <a:effectLst/>
                <a:latin typeface="Open Sans" panose="020B0606030504020204" pitchFamily="34" charset="0"/>
              </a:rPr>
              <a:t>, Greg </a:t>
            </a:r>
            <a:r>
              <a:rPr lang="en-US" sz="1200" b="0" i="0" dirty="0" err="1">
                <a:solidFill>
                  <a:srgbClr val="333333"/>
                </a:solidFill>
                <a:effectLst/>
                <a:latin typeface="Open Sans" panose="020B0606030504020204" pitchFamily="34" charset="0"/>
              </a:rPr>
              <a:t>Pavela</a:t>
            </a:r>
            <a:r>
              <a:rPr lang="en-US" sz="1200" b="0" i="0" dirty="0">
                <a:solidFill>
                  <a:srgbClr val="333333"/>
                </a:solidFill>
                <a:effectLst/>
                <a:latin typeface="Open Sans" panose="020B0606030504020204" pitchFamily="34" charset="0"/>
              </a:rPr>
              <a:t>, Patrick D., Quinn, Dale </a:t>
            </a:r>
            <a:r>
              <a:rPr lang="en-US" sz="1200" b="0" i="0" dirty="0" err="1">
                <a:solidFill>
                  <a:srgbClr val="333333"/>
                </a:solidFill>
                <a:effectLst/>
                <a:latin typeface="Open Sans" panose="020B0606030504020204" pitchFamily="34" charset="0"/>
              </a:rPr>
              <a:t>Schoeller</a:t>
            </a:r>
            <a:r>
              <a:rPr lang="en-US" sz="1200" b="0" i="0" dirty="0">
                <a:solidFill>
                  <a:srgbClr val="333333"/>
                </a:solidFill>
                <a:effectLst/>
                <a:latin typeface="Open Sans" panose="020B0606030504020204" pitchFamily="34" charset="0"/>
              </a:rPr>
              <a:t>, Carmen, </a:t>
            </a:r>
            <a:r>
              <a:rPr lang="en-US" sz="1200" b="0" i="0" dirty="0" err="1">
                <a:solidFill>
                  <a:srgbClr val="333333"/>
                </a:solidFill>
                <a:effectLst/>
                <a:latin typeface="Open Sans" panose="020B0606030504020204" pitchFamily="34" charset="0"/>
              </a:rPr>
              <a:t>Tekwe</a:t>
            </a:r>
            <a:r>
              <a:rPr lang="en-US" sz="1200" b="0" i="0" dirty="0">
                <a:solidFill>
                  <a:srgbClr val="333333"/>
                </a:solidFill>
                <a:effectLst/>
                <a:latin typeface="Open Sans" panose="020B0606030504020204" pitchFamily="34" charset="0"/>
              </a:rPr>
              <a:t>, Danny, Valdez, Colby J. </a:t>
            </a:r>
            <a:r>
              <a:rPr lang="en-US" sz="1200" b="0" i="0" dirty="0" err="1">
                <a:solidFill>
                  <a:srgbClr val="333333"/>
                </a:solidFill>
                <a:effectLst/>
                <a:latin typeface="Open Sans" panose="020B0606030504020204" pitchFamily="34" charset="0"/>
              </a:rPr>
              <a:t>Vorland</a:t>
            </a:r>
            <a:r>
              <a:rPr lang="en-US" sz="1200" b="0" i="0" dirty="0">
                <a:solidFill>
                  <a:srgbClr val="333333"/>
                </a:solidFill>
                <a:effectLst/>
                <a:latin typeface="Open Sans" panose="020B0606030504020204" pitchFamily="34" charset="0"/>
              </a:rPr>
              <a:t>, Leah D. Whigham &amp; David B. Allison (2021) Toward more rigorous and informative nutritional epidemiology: The rational space between dismissal and defense of the status quo, Critical Reviews in Food Science and Nutrition, DOI: </a:t>
            </a:r>
            <a:r>
              <a:rPr lang="en-US" sz="1200" b="0" i="0" u="sng" dirty="0">
                <a:solidFill>
                  <a:srgbClr val="333333"/>
                </a:solidFill>
                <a:effectLst/>
                <a:latin typeface="Open Sans" panose="020B0606030504020204" pitchFamily="34" charset="0"/>
                <a:hlinkClick r:id="rId6"/>
              </a:rPr>
              <a:t>10.1080/10408398.2021.1985427</a:t>
            </a:r>
            <a:endParaRPr lang="en-US" sz="1200" b="0" i="0" u="sng" dirty="0">
              <a:solidFill>
                <a:srgbClr val="333333"/>
              </a:solidFill>
              <a:effectLst/>
              <a:latin typeface="Open Sans" panose="020B0606030504020204" pitchFamily="34" charset="0"/>
            </a:endParaRPr>
          </a:p>
          <a:p>
            <a:pPr lvl="1"/>
            <a:endParaRPr lang="en-US" sz="1100" dirty="0"/>
          </a:p>
        </p:txBody>
      </p:sp>
      <p:sp>
        <p:nvSpPr>
          <p:cNvPr id="4" name="Slide Number Placeholder 3">
            <a:extLst>
              <a:ext uri="{FF2B5EF4-FFF2-40B4-BE49-F238E27FC236}">
                <a16:creationId xmlns:a16="http://schemas.microsoft.com/office/drawing/2014/main" id="{DA8A3877-63C8-4128-A283-4D91BEBA5C5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35</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740AE272-E3E4-4F36-87C5-B9A5BF2AB9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7229579"/>
      </p:ext>
    </p:extLst>
  </p:cSld>
  <p:clrMapOvr>
    <a:masterClrMapping/>
  </p:clrMapOvr>
  <mc:AlternateContent xmlns:mc="http://schemas.openxmlformats.org/markup-compatibility/2006" xmlns:p14="http://schemas.microsoft.com/office/powerpoint/2010/main">
    <mc:Choice Requires="p14">
      <p:transition spd="slow" p14:dur="2000" advTm="117847"/>
    </mc:Choice>
    <mc:Fallback xmlns="">
      <p:transition spd="slow" advTm="11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p:txBody>
          <a:bodyPr/>
          <a:lstStyle/>
          <a:p>
            <a:r>
              <a:rPr lang="en-US" dirty="0"/>
              <a:t>Thank you.</a:t>
            </a:r>
          </a:p>
        </p:txBody>
      </p:sp>
      <p:pic>
        <p:nvPicPr>
          <p:cNvPr id="2" name="Audio 1">
            <a:hlinkClick r:id="" action="ppaction://media"/>
            <a:extLst>
              <a:ext uri="{FF2B5EF4-FFF2-40B4-BE49-F238E27FC236}">
                <a16:creationId xmlns:a16="http://schemas.microsoft.com/office/drawing/2014/main" id="{B15D9E4D-461B-4680-B931-C02DD4440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xmlns:p14="http://schemas.microsoft.com/office/powerpoint/2010/main">
    <mc:Choice Requires="p14">
      <p:transition spd="slow" p14:dur="2000" advTm="8540"/>
    </mc:Choice>
    <mc:Fallback xmlns="">
      <p:transition spd="slow" advTm="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980A-CE95-469C-935A-E945333FCB0E}"/>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Nutritional Monitoring and Surveillance </a:t>
            </a:r>
            <a:endParaRPr lang="en-US" dirty="0"/>
          </a:p>
        </p:txBody>
      </p:sp>
      <p:sp>
        <p:nvSpPr>
          <p:cNvPr id="3" name="Content Placeholder 2">
            <a:extLst>
              <a:ext uri="{FF2B5EF4-FFF2-40B4-BE49-F238E27FC236}">
                <a16:creationId xmlns:a16="http://schemas.microsoft.com/office/drawing/2014/main" id="{DFEA0F0E-BB97-4390-B20F-94755B7A0C40}"/>
              </a:ext>
            </a:extLst>
          </p:cNvPr>
          <p:cNvSpPr>
            <a:spLocks noGrp="1"/>
          </p:cNvSpPr>
          <p:nvPr>
            <p:ph sz="quarter" idx="10"/>
          </p:nvPr>
        </p:nvSpPr>
        <p:spPr>
          <a:xfrm>
            <a:off x="528289" y="1728439"/>
            <a:ext cx="7886700" cy="4620370"/>
          </a:xfrm>
        </p:spPr>
        <p:txBody>
          <a:bodyPr>
            <a:normAutofit fontScale="85000" lnSpcReduction="10000"/>
          </a:bodyPr>
          <a:lstStyle/>
          <a:p>
            <a:r>
              <a:rPr lang="en-US" dirty="0"/>
              <a:t>Monitoring and surveillance are defined by the systematic collection, analysis and interpretation of health measurements that can be repeated or compared between the population at specific time points.</a:t>
            </a:r>
          </a:p>
          <a:p>
            <a:endParaRPr lang="en-US" dirty="0"/>
          </a:p>
          <a:p>
            <a:pPr lvl="1"/>
            <a:r>
              <a:rPr lang="en-US" sz="2600" b="1" dirty="0"/>
              <a:t>Monitoring</a:t>
            </a:r>
            <a:r>
              <a:rPr lang="en-US" sz="2600" dirty="0"/>
              <a:t> implies the collection and analysis of measures from a representative sample of the population to follow the trends.</a:t>
            </a:r>
          </a:p>
          <a:p>
            <a:pPr lvl="2"/>
            <a:r>
              <a:rPr lang="en-US" sz="2600" i="1" dirty="0"/>
              <a:t>e.g., Childhood stunting over the past decade.</a:t>
            </a:r>
          </a:p>
          <a:p>
            <a:pPr lvl="1"/>
            <a:endParaRPr lang="en-US" sz="2600" b="1" dirty="0"/>
          </a:p>
          <a:p>
            <a:pPr lvl="1"/>
            <a:r>
              <a:rPr lang="en-US" sz="2600" b="1" dirty="0"/>
              <a:t>Surveillance</a:t>
            </a:r>
            <a:r>
              <a:rPr lang="en-US" sz="2600" dirty="0"/>
              <a:t> implies the systematic collection of measures that are intended to develop certain interventions in response to the detection of a particular trend or specific group.</a:t>
            </a:r>
          </a:p>
          <a:p>
            <a:pPr lvl="2"/>
            <a:r>
              <a:rPr lang="en-US" sz="2600" i="1" dirty="0"/>
              <a:t>e.g., Maternal and children thiamine deficiency in </a:t>
            </a:r>
            <a:r>
              <a:rPr lang="en-US" sz="2600" i="1" dirty="0" err="1"/>
              <a:t>Luang</a:t>
            </a:r>
            <a:r>
              <a:rPr lang="en-US" sz="2600" i="1" dirty="0"/>
              <a:t> </a:t>
            </a:r>
            <a:r>
              <a:rPr lang="en-US" sz="2600" i="1" dirty="0" err="1"/>
              <a:t>Namtha</a:t>
            </a:r>
            <a:r>
              <a:rPr lang="en-US" sz="2600" i="1" dirty="0"/>
              <a:t> Province.</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4</a:t>
            </a:fld>
            <a:endParaRPr lang="en-US" b="1" dirty="0">
              <a:solidFill>
                <a:schemeClr val="accent6"/>
              </a:solidFill>
            </a:endParaRPr>
          </a:p>
        </p:txBody>
      </p:sp>
      <p:pic>
        <p:nvPicPr>
          <p:cNvPr id="9" name="Audio 8">
            <a:hlinkClick r:id="" action="ppaction://media"/>
            <a:extLst>
              <a:ext uri="{FF2B5EF4-FFF2-40B4-BE49-F238E27FC236}">
                <a16:creationId xmlns:a16="http://schemas.microsoft.com/office/drawing/2014/main" id="{28712B4F-0F34-4B25-AF1C-CB9655FB6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799143"/>
      </p:ext>
    </p:extLst>
  </p:cSld>
  <p:clrMapOvr>
    <a:masterClrMapping/>
  </p:clrMapOvr>
  <mc:AlternateContent xmlns:mc="http://schemas.openxmlformats.org/markup-compatibility/2006" xmlns:p14="http://schemas.microsoft.com/office/powerpoint/2010/main">
    <mc:Choice Requires="p14">
      <p:transition spd="slow" p14:dur="2000" advTm="68230"/>
    </mc:Choice>
    <mc:Fallback xmlns="">
      <p:transition spd="slow" advTm="6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E96A-2C53-4A6F-B600-B1B1DA1C913A}"/>
              </a:ext>
            </a:extLst>
          </p:cNvPr>
          <p:cNvSpPr>
            <a:spLocks noGrp="1"/>
          </p:cNvSpPr>
          <p:nvPr>
            <p:ph type="title"/>
          </p:nvPr>
        </p:nvSpPr>
        <p:spPr>
          <a:xfrm>
            <a:off x="1097280" y="305624"/>
            <a:ext cx="7886700" cy="1017107"/>
          </a:xfrm>
        </p:spPr>
        <p:txBody>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Nutritional Monitoring and Surveillance (cont.)</a:t>
            </a:r>
            <a:endParaRPr lang="en-US" dirty="0"/>
          </a:p>
        </p:txBody>
      </p:sp>
      <p:sp>
        <p:nvSpPr>
          <p:cNvPr id="3" name="Content Placeholder 2">
            <a:extLst>
              <a:ext uri="{FF2B5EF4-FFF2-40B4-BE49-F238E27FC236}">
                <a16:creationId xmlns:a16="http://schemas.microsoft.com/office/drawing/2014/main" id="{8FC20274-B645-4F74-BD06-1E7C5890D343}"/>
              </a:ext>
            </a:extLst>
          </p:cNvPr>
          <p:cNvSpPr>
            <a:spLocks noGrp="1"/>
          </p:cNvSpPr>
          <p:nvPr>
            <p:ph sz="quarter" idx="10"/>
          </p:nvPr>
        </p:nvSpPr>
        <p:spPr/>
        <p:txBody>
          <a:bodyPr/>
          <a:lstStyle/>
          <a:p>
            <a:r>
              <a:rPr lang="en-US" dirty="0"/>
              <a:t>Monitoring and surveillance are necessary to:</a:t>
            </a:r>
          </a:p>
          <a:p>
            <a:pPr lvl="1"/>
            <a:r>
              <a:rPr lang="en-US" sz="2400" dirty="0"/>
              <a:t>Understand the health/disease trends in the population over time</a:t>
            </a:r>
          </a:p>
          <a:p>
            <a:pPr lvl="1"/>
            <a:r>
              <a:rPr lang="en-US" sz="2400" dirty="0"/>
              <a:t>Estimate the relevance of specific health and nutritional concerns</a:t>
            </a:r>
          </a:p>
          <a:p>
            <a:pPr lvl="1"/>
            <a:r>
              <a:rPr lang="en-US" sz="2400" dirty="0"/>
              <a:t>Detect epidemics and other health problems</a:t>
            </a:r>
          </a:p>
          <a:p>
            <a:pPr lvl="1"/>
            <a:r>
              <a:rPr lang="en-US" sz="2400" dirty="0"/>
              <a:t>Provide evidence for policy and decision making, and emergency planning</a:t>
            </a:r>
          </a:p>
          <a:p>
            <a:pPr lvl="1"/>
            <a:r>
              <a:rPr lang="en-US" sz="2400" dirty="0"/>
              <a:t>Detect changes in health practices </a:t>
            </a:r>
          </a:p>
          <a:p>
            <a:pPr lvl="1"/>
            <a:endParaRPr lang="en-US" dirty="0"/>
          </a:p>
          <a:p>
            <a:r>
              <a:rPr lang="en-US" dirty="0"/>
              <a:t>It is the main source of information for descriptive epidemiology (person-place-time).</a:t>
            </a:r>
          </a:p>
          <a:p>
            <a:endParaRPr lang="en-US" dirty="0"/>
          </a:p>
        </p:txBody>
      </p:sp>
      <p:sp>
        <p:nvSpPr>
          <p:cNvPr id="4" name="Slide Number Placeholder 3">
            <a:extLst>
              <a:ext uri="{FF2B5EF4-FFF2-40B4-BE49-F238E27FC236}">
                <a16:creationId xmlns:a16="http://schemas.microsoft.com/office/drawing/2014/main" id="{7F2F06A2-BE2D-4955-8C32-85FEC7A9FF8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5D75E48E-9EB4-4165-B90C-09653DDE2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3471071"/>
      </p:ext>
    </p:extLst>
  </p:cSld>
  <p:clrMapOvr>
    <a:masterClrMapping/>
  </p:clrMapOvr>
  <mc:AlternateContent xmlns:mc="http://schemas.openxmlformats.org/markup-compatibility/2006" xmlns:p14="http://schemas.microsoft.com/office/powerpoint/2010/main">
    <mc:Choice Requires="p14">
      <p:transition spd="slow" p14:dur="2000" advTm="51683"/>
    </mc:Choice>
    <mc:Fallback xmlns="">
      <p:transition spd="slow" advTm="5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658D-FAE8-421A-B5CE-C96A1239EF0D}"/>
              </a:ext>
            </a:extLst>
          </p:cNvPr>
          <p:cNvSpPr>
            <a:spLocks noGrp="1"/>
          </p:cNvSpPr>
          <p:nvPr>
            <p:ph type="title"/>
          </p:nvPr>
        </p:nvSpPr>
        <p:spPr>
          <a:xfrm>
            <a:off x="1005840" y="328484"/>
            <a:ext cx="7886700" cy="1017107"/>
          </a:xfrm>
        </p:spPr>
        <p:txBody>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Nutritional Monitoring and Surveillance (cont.)</a:t>
            </a:r>
            <a:endParaRPr lang="en-US" dirty="0"/>
          </a:p>
        </p:txBody>
      </p:sp>
      <p:sp>
        <p:nvSpPr>
          <p:cNvPr id="3" name="Content Placeholder 2">
            <a:extLst>
              <a:ext uri="{FF2B5EF4-FFF2-40B4-BE49-F238E27FC236}">
                <a16:creationId xmlns:a16="http://schemas.microsoft.com/office/drawing/2014/main" id="{C360AFE1-26C2-4BFC-A77D-601936985F7D}"/>
              </a:ext>
            </a:extLst>
          </p:cNvPr>
          <p:cNvSpPr>
            <a:spLocks noGrp="1"/>
          </p:cNvSpPr>
          <p:nvPr>
            <p:ph sz="quarter" idx="10"/>
          </p:nvPr>
        </p:nvSpPr>
        <p:spPr/>
        <p:txBody>
          <a:bodyPr>
            <a:normAutofit/>
          </a:bodyPr>
          <a:lstStyle/>
          <a:p>
            <a:r>
              <a:rPr lang="en-US" dirty="0"/>
              <a:t>Nutrition Monitoring: </a:t>
            </a:r>
          </a:p>
          <a:p>
            <a:pPr lvl="1"/>
            <a:r>
              <a:rPr lang="en-US" sz="2400" dirty="0"/>
              <a:t>Provide the information needed to guide national policy development for food production and development, and  setting and tracking national health goals</a:t>
            </a:r>
          </a:p>
          <a:p>
            <a:pPr lvl="1"/>
            <a:endParaRPr lang="en-US" sz="2400" dirty="0"/>
          </a:p>
          <a:p>
            <a:pPr lvl="1"/>
            <a:r>
              <a:rPr lang="en-US" sz="2400" dirty="0"/>
              <a:t>Data needed is collected from:</a:t>
            </a:r>
          </a:p>
          <a:p>
            <a:pPr lvl="2"/>
            <a:r>
              <a:rPr lang="en-US" sz="2400" dirty="0"/>
              <a:t>Food production, exports and imports</a:t>
            </a:r>
          </a:p>
          <a:p>
            <a:pPr lvl="2"/>
            <a:r>
              <a:rPr lang="en-US" sz="2400" dirty="0"/>
              <a:t>Food availability at a household level</a:t>
            </a:r>
          </a:p>
          <a:p>
            <a:pPr lvl="2"/>
            <a:r>
              <a:rPr lang="en-US" sz="2400" dirty="0"/>
              <a:t>Nutritional surveys (cross-sectional data)</a:t>
            </a:r>
          </a:p>
          <a:p>
            <a:pPr marL="685800" lvl="2"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4D9F126C-D397-49EF-9ADC-2096D31B626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6</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52DF0386-AD30-4D5F-B143-6ACA3E9B6F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88023197"/>
      </p:ext>
    </p:extLst>
  </p:cSld>
  <p:clrMapOvr>
    <a:masterClrMapping/>
  </p:clrMapOvr>
  <mc:AlternateContent xmlns:mc="http://schemas.openxmlformats.org/markup-compatibility/2006" xmlns:p14="http://schemas.microsoft.com/office/powerpoint/2010/main">
    <mc:Choice Requires="p14">
      <p:transition spd="slow" p14:dur="2000" advTm="37356"/>
    </mc:Choice>
    <mc:Fallback xmlns="">
      <p:transition spd="slow" advTm="3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7E07-B25C-44B6-B418-9DC8F0891263}"/>
              </a:ext>
            </a:extLst>
          </p:cNvPr>
          <p:cNvSpPr>
            <a:spLocks noGrp="1"/>
          </p:cNvSpPr>
          <p:nvPr>
            <p:ph type="title"/>
          </p:nvPr>
        </p:nvSpPr>
        <p:spPr>
          <a:xfrm>
            <a:off x="914400" y="365126"/>
            <a:ext cx="7886700" cy="1017107"/>
          </a:xfrm>
        </p:spPr>
        <p:txBody>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Nutritional Monitoring and Surveillance (cont.)</a:t>
            </a:r>
            <a:endParaRPr lang="en-US" dirty="0"/>
          </a:p>
        </p:txBody>
      </p:sp>
      <p:sp>
        <p:nvSpPr>
          <p:cNvPr id="3" name="Content Placeholder 2">
            <a:extLst>
              <a:ext uri="{FF2B5EF4-FFF2-40B4-BE49-F238E27FC236}">
                <a16:creationId xmlns:a16="http://schemas.microsoft.com/office/drawing/2014/main" id="{B9E3FE4A-4371-4A5C-9528-848A8B3334B2}"/>
              </a:ext>
            </a:extLst>
          </p:cNvPr>
          <p:cNvSpPr>
            <a:spLocks noGrp="1"/>
          </p:cNvSpPr>
          <p:nvPr>
            <p:ph sz="quarter" idx="10"/>
          </p:nvPr>
        </p:nvSpPr>
        <p:spPr/>
        <p:txBody>
          <a:bodyPr>
            <a:normAutofit lnSpcReduction="10000"/>
          </a:bodyPr>
          <a:lstStyle/>
          <a:p>
            <a:r>
              <a:rPr lang="en-US" dirty="0"/>
              <a:t>Nutrition Surveillance:</a:t>
            </a:r>
          </a:p>
          <a:p>
            <a:pPr lvl="1"/>
            <a:r>
              <a:rPr lang="en-US" sz="2400" dirty="0"/>
              <a:t>Provide information that accounts for specific population representativeness and time.</a:t>
            </a:r>
          </a:p>
          <a:p>
            <a:pPr lvl="1"/>
            <a:endParaRPr lang="en-US" sz="2400" dirty="0"/>
          </a:p>
          <a:p>
            <a:pPr lvl="1"/>
            <a:r>
              <a:rPr lang="en-US" sz="2400" dirty="0"/>
              <a:t>It gives the information in real time to plan, target, evaluate, and support nutritional interventions.</a:t>
            </a:r>
          </a:p>
          <a:p>
            <a:pPr lvl="1"/>
            <a:endParaRPr lang="en-US" sz="2400" dirty="0"/>
          </a:p>
          <a:p>
            <a:pPr lvl="1"/>
            <a:r>
              <a:rPr lang="en-US" sz="2400" dirty="0"/>
              <a:t>Data needed is collected from:</a:t>
            </a:r>
          </a:p>
          <a:p>
            <a:pPr lvl="2"/>
            <a:r>
              <a:rPr lang="en-US" sz="2400" dirty="0"/>
              <a:t>Repeated nutritional rapid assessments (include anthropometric, dietary and biomarker measurements)</a:t>
            </a:r>
          </a:p>
          <a:p>
            <a:pPr lvl="2"/>
            <a:r>
              <a:rPr lang="en-US" sz="2400" dirty="0"/>
              <a:t>Data on food distribution, and projections of weather and crop yields </a:t>
            </a:r>
          </a:p>
          <a:p>
            <a:endParaRPr lang="en-US" dirty="0"/>
          </a:p>
        </p:txBody>
      </p:sp>
      <p:sp>
        <p:nvSpPr>
          <p:cNvPr id="4" name="Slide Number Placeholder 3">
            <a:extLst>
              <a:ext uri="{FF2B5EF4-FFF2-40B4-BE49-F238E27FC236}">
                <a16:creationId xmlns:a16="http://schemas.microsoft.com/office/drawing/2014/main" id="{C83776CB-FB82-4225-97F4-4A3B2059365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7</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19F6AD04-686F-4D59-B10A-B988E10CA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4229471"/>
      </p:ext>
    </p:extLst>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67B2-AB5C-4901-A21A-3ECEDA92219F}"/>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Policy Applications</a:t>
            </a:r>
            <a:endParaRPr lang="en-US" dirty="0"/>
          </a:p>
        </p:txBody>
      </p:sp>
      <p:sp>
        <p:nvSpPr>
          <p:cNvPr id="3" name="Content Placeholder 2">
            <a:extLst>
              <a:ext uri="{FF2B5EF4-FFF2-40B4-BE49-F238E27FC236}">
                <a16:creationId xmlns:a16="http://schemas.microsoft.com/office/drawing/2014/main" id="{2E64D20E-6F67-459A-94B2-4A2AA37C784E}"/>
              </a:ext>
            </a:extLst>
          </p:cNvPr>
          <p:cNvSpPr>
            <a:spLocks noGrp="1"/>
          </p:cNvSpPr>
          <p:nvPr>
            <p:ph sz="quarter" idx="10"/>
          </p:nvPr>
        </p:nvSpPr>
        <p:spPr/>
        <p:txBody>
          <a:bodyPr>
            <a:normAutofit/>
          </a:bodyPr>
          <a:lstStyle/>
          <a:p>
            <a:r>
              <a:rPr lang="en-US" sz="2200" dirty="0"/>
              <a:t>Healthy choices are an individuals’ personal decision, guided by evidence and recommendations that we, as researches provide. </a:t>
            </a:r>
            <a:r>
              <a:rPr lang="en-US" sz="2200" b="1" dirty="0"/>
              <a:t>BUT</a:t>
            </a:r>
            <a:r>
              <a:rPr lang="en-US" sz="2200" dirty="0"/>
              <a:t> there are multiple constraints and factors that could potentially affect these decisions (e.g., age, education, economic situation, food availability).</a:t>
            </a:r>
          </a:p>
          <a:p>
            <a:pPr marL="0" indent="0">
              <a:buNone/>
            </a:pPr>
            <a:endParaRPr lang="en-US" sz="2200" dirty="0"/>
          </a:p>
          <a:p>
            <a:r>
              <a:rPr lang="en-US" sz="2200" dirty="0"/>
              <a:t>Translating biological evidence to policy is complex, because it must consider the interaction with economics, sociology, communication, agriculture, and other areas, </a:t>
            </a:r>
            <a:r>
              <a:rPr lang="en-US" sz="2200" b="1" dirty="0"/>
              <a:t>BUT</a:t>
            </a:r>
            <a:r>
              <a:rPr lang="en-US" sz="2200" dirty="0"/>
              <a:t> </a:t>
            </a:r>
            <a:r>
              <a:rPr lang="en-US" sz="2200" u="sng" dirty="0"/>
              <a:t>public health is most effective when it influences national health, and proper nutrition and populational health.</a:t>
            </a:r>
          </a:p>
          <a:p>
            <a:endParaRPr lang="en-US" sz="2200" dirty="0"/>
          </a:p>
          <a:p>
            <a:endParaRPr lang="en-US" dirty="0"/>
          </a:p>
        </p:txBody>
      </p:sp>
      <p:sp>
        <p:nvSpPr>
          <p:cNvPr id="4" name="Slide Number Placeholder 3">
            <a:extLst>
              <a:ext uri="{FF2B5EF4-FFF2-40B4-BE49-F238E27FC236}">
                <a16:creationId xmlns:a16="http://schemas.microsoft.com/office/drawing/2014/main" id="{2D3C7CB1-C2F6-4ED6-BF3A-315682FFD94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8</a:t>
            </a:fld>
            <a:endParaRPr lang="en-US" b="1" dirty="0">
              <a:solidFill>
                <a:schemeClr val="accent6"/>
              </a:solidFill>
            </a:endParaRPr>
          </a:p>
        </p:txBody>
      </p:sp>
      <p:pic>
        <p:nvPicPr>
          <p:cNvPr id="9" name="Audio 8">
            <a:hlinkClick r:id="" action="ppaction://media"/>
            <a:extLst>
              <a:ext uri="{FF2B5EF4-FFF2-40B4-BE49-F238E27FC236}">
                <a16:creationId xmlns:a16="http://schemas.microsoft.com/office/drawing/2014/main" id="{2DF79418-B148-40C2-91A8-2A6E28347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9404070"/>
      </p:ext>
    </p:extLst>
  </p:cSld>
  <p:clrMapOvr>
    <a:masterClrMapping/>
  </p:clrMapOvr>
  <mc:AlternateContent xmlns:mc="http://schemas.openxmlformats.org/markup-compatibility/2006" xmlns:p14="http://schemas.microsoft.com/office/powerpoint/2010/main">
    <mc:Choice Requires="p14">
      <p:transition spd="slow" p14:dur="2000" advTm="81429"/>
    </mc:Choice>
    <mc:Fallback xmlns="">
      <p:transition spd="slow" advTm="8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DD1075D-154F-48E0-8790-44110BB1FD98}"/>
              </a:ext>
            </a:extLst>
          </p:cNvPr>
          <p:cNvSpPr>
            <a:spLocks noGrp="1"/>
          </p:cNvSpPr>
          <p:nvPr>
            <p:ph type="title"/>
          </p:nvPr>
        </p:nvSpPr>
        <p:spPr/>
        <p:txBody>
          <a:bodyPr/>
          <a:lstStyle/>
          <a:p>
            <a:r>
              <a:rPr lang="en-US" sz="3200" dirty="0">
                <a:effectLst/>
                <a:latin typeface="Calibri" panose="020F0502020204030204" pitchFamily="34" charset="0"/>
                <a:ea typeface="Times New Roman" panose="02020603050405020304" pitchFamily="18" charset="0"/>
              </a:rPr>
              <a:t>Policy Applications (cont.)</a:t>
            </a:r>
            <a:endParaRPr lang="en-US" dirty="0"/>
          </a:p>
        </p:txBody>
      </p:sp>
      <p:sp>
        <p:nvSpPr>
          <p:cNvPr id="18" name="Content Placeholder 17">
            <a:extLst>
              <a:ext uri="{FF2B5EF4-FFF2-40B4-BE49-F238E27FC236}">
                <a16:creationId xmlns:a16="http://schemas.microsoft.com/office/drawing/2014/main" id="{16B9A411-6486-4870-AA84-D93FF7941ABF}"/>
              </a:ext>
            </a:extLst>
          </p:cNvPr>
          <p:cNvSpPr>
            <a:spLocks noGrp="1"/>
          </p:cNvSpPr>
          <p:nvPr>
            <p:ph sz="quarter" idx="10"/>
          </p:nvPr>
        </p:nvSpPr>
        <p:spPr/>
        <p:txBody>
          <a:bodyPr/>
          <a:lstStyle/>
          <a:p>
            <a:endParaRPr lang="en-US"/>
          </a:p>
        </p:txBody>
      </p:sp>
      <p:sp>
        <p:nvSpPr>
          <p:cNvPr id="4" name="Slide Number Placeholder 3">
            <a:extLst>
              <a:ext uri="{FF2B5EF4-FFF2-40B4-BE49-F238E27FC236}">
                <a16:creationId xmlns:a16="http://schemas.microsoft.com/office/drawing/2014/main" id="{A8EC94D4-4937-444F-AC9C-EC0A8B6B67D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9</a:t>
            </a:fld>
            <a:endParaRPr lang="en-US" b="1" dirty="0">
              <a:solidFill>
                <a:schemeClr val="accent6"/>
              </a:solidFill>
            </a:endParaRPr>
          </a:p>
        </p:txBody>
      </p:sp>
      <p:graphicFrame>
        <p:nvGraphicFramePr>
          <p:cNvPr id="5" name="Content Placeholder 3">
            <a:extLst>
              <a:ext uri="{FF2B5EF4-FFF2-40B4-BE49-F238E27FC236}">
                <a16:creationId xmlns:a16="http://schemas.microsoft.com/office/drawing/2014/main" id="{88EB6390-A9C1-4176-BC82-F708CA9B7082}"/>
              </a:ext>
            </a:extLst>
          </p:cNvPr>
          <p:cNvGraphicFramePr>
            <a:graphicFrameLocks/>
          </p:cNvGraphicFramePr>
          <p:nvPr>
            <p:extLst>
              <p:ext uri="{D42A27DB-BD31-4B8C-83A1-F6EECF244321}">
                <p14:modId xmlns:p14="http://schemas.microsoft.com/office/powerpoint/2010/main" val="4065269297"/>
              </p:ext>
            </p:extLst>
          </p:nvPr>
        </p:nvGraphicFramePr>
        <p:xfrm>
          <a:off x="343235" y="1561170"/>
          <a:ext cx="7262521" cy="4520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Straight Arrow Connector 5">
            <a:extLst>
              <a:ext uri="{FF2B5EF4-FFF2-40B4-BE49-F238E27FC236}">
                <a16:creationId xmlns:a16="http://schemas.microsoft.com/office/drawing/2014/main" id="{993D219F-378F-4174-A796-D9D3350A6241}"/>
              </a:ext>
            </a:extLst>
          </p:cNvPr>
          <p:cNvCxnSpPr>
            <a:cxnSpLocks/>
          </p:cNvCxnSpPr>
          <p:nvPr/>
        </p:nvCxnSpPr>
        <p:spPr>
          <a:xfrm>
            <a:off x="8339059" y="1755648"/>
            <a:ext cx="0" cy="43255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3BD06D-68E6-43CC-B175-3678F30FAF88}"/>
              </a:ext>
            </a:extLst>
          </p:cNvPr>
          <p:cNvSpPr txBox="1"/>
          <p:nvPr/>
        </p:nvSpPr>
        <p:spPr>
          <a:xfrm>
            <a:off x="6609707" y="3078149"/>
            <a:ext cx="2280629" cy="523220"/>
          </a:xfrm>
          <a:prstGeom prst="rect">
            <a:avLst/>
          </a:prstGeom>
          <a:noFill/>
        </p:spPr>
        <p:txBody>
          <a:bodyPr wrap="square" rtlCol="0">
            <a:spAutoFit/>
          </a:bodyPr>
          <a:lstStyle/>
          <a:p>
            <a:pPr algn="ctr"/>
            <a:r>
              <a:rPr lang="en-US" sz="1400" dirty="0"/>
              <a:t>Population</a:t>
            </a:r>
          </a:p>
          <a:p>
            <a:pPr algn="ctr"/>
            <a:r>
              <a:rPr lang="en-US" sz="1400" dirty="0"/>
              <a:t> Impact</a:t>
            </a:r>
          </a:p>
        </p:txBody>
      </p:sp>
      <p:sp>
        <p:nvSpPr>
          <p:cNvPr id="8" name="Plus Sign 7">
            <a:extLst>
              <a:ext uri="{FF2B5EF4-FFF2-40B4-BE49-F238E27FC236}">
                <a16:creationId xmlns:a16="http://schemas.microsoft.com/office/drawing/2014/main" id="{9E79D1DD-D861-4540-8131-6B6200C4FEBD}"/>
              </a:ext>
            </a:extLst>
          </p:cNvPr>
          <p:cNvSpPr/>
          <p:nvPr/>
        </p:nvSpPr>
        <p:spPr>
          <a:xfrm>
            <a:off x="7894287" y="5748031"/>
            <a:ext cx="291165" cy="30236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3BB58E0A-DECA-4CB3-B5A6-A6F318335D6F}"/>
              </a:ext>
            </a:extLst>
          </p:cNvPr>
          <p:cNvSpPr/>
          <p:nvPr/>
        </p:nvSpPr>
        <p:spPr>
          <a:xfrm>
            <a:off x="7642485" y="1816759"/>
            <a:ext cx="424660" cy="16116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DBF681-6CBF-4955-9231-1CC296B2F126}"/>
              </a:ext>
            </a:extLst>
          </p:cNvPr>
          <p:cNvSpPr txBox="1"/>
          <p:nvPr/>
        </p:nvSpPr>
        <p:spPr>
          <a:xfrm>
            <a:off x="5749711" y="6386048"/>
            <a:ext cx="2137976" cy="369332"/>
          </a:xfrm>
          <a:prstGeom prst="rect">
            <a:avLst/>
          </a:prstGeom>
          <a:noFill/>
        </p:spPr>
        <p:txBody>
          <a:bodyPr wrap="square" rtlCol="0">
            <a:spAutoFit/>
          </a:bodyPr>
          <a:lstStyle/>
          <a:p>
            <a:r>
              <a:rPr lang="en-US" dirty="0"/>
              <a:t>Frieden, 2010.</a:t>
            </a:r>
          </a:p>
        </p:txBody>
      </p:sp>
      <p:pic>
        <p:nvPicPr>
          <p:cNvPr id="2" name="Audio 1">
            <a:hlinkClick r:id="" action="ppaction://media"/>
            <a:extLst>
              <a:ext uri="{FF2B5EF4-FFF2-40B4-BE49-F238E27FC236}">
                <a16:creationId xmlns:a16="http://schemas.microsoft.com/office/drawing/2014/main" id="{18D04CEB-6EC9-44F5-ACEC-59024F6B30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79167730"/>
      </p:ext>
    </p:extLst>
  </p:cSld>
  <p:clrMapOvr>
    <a:masterClrMapping/>
  </p:clrMapOvr>
  <mc:AlternateContent xmlns:mc="http://schemas.openxmlformats.org/markup-compatibility/2006" xmlns:p14="http://schemas.microsoft.com/office/powerpoint/2010/main">
    <mc:Choice Requires="p14">
      <p:transition spd="slow" p14:dur="2000" advTm="39316"/>
    </mc:Choice>
    <mc:Fallback xmlns="">
      <p:transition spd="slow" advTm="3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TEMPLATE_Presentation_Standard_English_v2" id="{9BC21EF1-AB4E-4BA8-A680-F3C1CE71D1CF}" vid="{A697BAEB-674F-41B3-B3C3-B4E8F28837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2.xml><?xml version="1.0" encoding="utf-8"?>
<ds:datastoreItem xmlns:ds="http://schemas.openxmlformats.org/officeDocument/2006/customXml" ds:itemID="{A3EDAF73-4893-4F4B-B2AD-01C785BB3A4F}">
  <ds:schemaRef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34422d8-c230-43ec-8677-2b343c042c77"/>
    <ds:schemaRef ds:uri="89487477-8a04-41b7-b1f6-8fe2e945d33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CRS_Presentation_Standard_TEMPLATE_English_v2 (1)</Template>
  <TotalTime>15681</TotalTime>
  <Words>8807</Words>
  <Application>Microsoft Office PowerPoint</Application>
  <PresentationFormat>On-screen Show (4:3)</PresentationFormat>
  <Paragraphs>399</Paragraphs>
  <Slides>36</Slides>
  <Notes>36</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Averta W01 Regular</vt:lpstr>
      <vt:lpstr>Calibri</vt:lpstr>
      <vt:lpstr>Georgia</vt:lpstr>
      <vt:lpstr>Open Sans</vt:lpstr>
      <vt:lpstr>Times New Roman</vt:lpstr>
      <vt:lpstr>CRS_2020_PPT</vt:lpstr>
      <vt:lpstr>5.3 Strengthening Knowledge in Nutrition Research:  Directions in Nutrition Research </vt:lpstr>
      <vt:lpstr>Directions in Nutrition Research</vt:lpstr>
      <vt:lpstr>Directions in Nutrition Research (cont.)</vt:lpstr>
      <vt:lpstr>Nutritional Monitoring and Surveillance </vt:lpstr>
      <vt:lpstr>Nutritional Monitoring and Surveillance (cont.)</vt:lpstr>
      <vt:lpstr>Nutritional Monitoring and Surveillance (cont.)</vt:lpstr>
      <vt:lpstr>Nutritional Monitoring and Surveillance (cont.)</vt:lpstr>
      <vt:lpstr>Policy Applications</vt:lpstr>
      <vt:lpstr>Policy Applications (cont.)</vt:lpstr>
      <vt:lpstr>Policy Applications (cont.)</vt:lpstr>
      <vt:lpstr>Policy Applications (cont.)</vt:lpstr>
      <vt:lpstr>Current New Topics on Nutrition Research</vt:lpstr>
      <vt:lpstr>Obesity Pandemic</vt:lpstr>
      <vt:lpstr>Laos situation - Obesity Pandemic (cont.)</vt:lpstr>
      <vt:lpstr>Laos situation - Obesity Pandemic (cont.)</vt:lpstr>
      <vt:lpstr>Laos situation - Obesity Pandemic (cont.)</vt:lpstr>
      <vt:lpstr>Obesity Pandemic (cont.)</vt:lpstr>
      <vt:lpstr>Nutrigenetics, Nutrigenomics, and Metabolomics</vt:lpstr>
      <vt:lpstr>Nutrigenetics, Nutrigenomics, and Metabolomics (cont.)</vt:lpstr>
      <vt:lpstr>Nutrigenetics, Nutrigenomics, and metabolomics (cont.)</vt:lpstr>
      <vt:lpstr>Nutrition and the Brain</vt:lpstr>
      <vt:lpstr>Nutrition and the brain (cont.)</vt:lpstr>
      <vt:lpstr>Nutritional Immunology</vt:lpstr>
      <vt:lpstr>Nutritional Immunology (cont.)</vt:lpstr>
      <vt:lpstr>Nutritional Immunology (cont.)</vt:lpstr>
      <vt:lpstr>Human Gut Microbiome</vt:lpstr>
      <vt:lpstr>Human Gut Microbiome (cont.)</vt:lpstr>
      <vt:lpstr>Human Gut Microbiome (cont.)</vt:lpstr>
      <vt:lpstr>Improvement of Nutritional Research </vt:lpstr>
      <vt:lpstr>Improvement of Nutritional Research (cont.)</vt:lpstr>
      <vt:lpstr>Improvement of Nutritional Research (cont.)</vt:lpstr>
      <vt:lpstr>Improvement of Nutritional Research (cont.)</vt:lpstr>
      <vt:lpstr>Improvement of Nutritional Research (cont.)</vt:lpstr>
      <vt:lpstr>Improvement of Nutritional Research (cont.)</vt:lpstr>
      <vt:lpstr>Key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Gooding, Clare</dc:creator>
  <cp:lastModifiedBy>Eddens, Kate</cp:lastModifiedBy>
  <cp:revision>109</cp:revision>
  <dcterms:created xsi:type="dcterms:W3CDTF">2021-03-23T01:55:20Z</dcterms:created>
  <dcterms:modified xsi:type="dcterms:W3CDTF">2022-04-13T21:02:13Z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