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34" r:id="rId4"/>
  </p:sldMasterIdLst>
  <p:notesMasterIdLst>
    <p:notesMasterId r:id="rId44"/>
  </p:notesMasterIdLst>
  <p:sldIdLst>
    <p:sldId id="811" r:id="rId5"/>
    <p:sldId id="812" r:id="rId6"/>
    <p:sldId id="285" r:id="rId7"/>
    <p:sldId id="817" r:id="rId8"/>
    <p:sldId id="818" r:id="rId9"/>
    <p:sldId id="819" r:id="rId10"/>
    <p:sldId id="820" r:id="rId11"/>
    <p:sldId id="822" r:id="rId12"/>
    <p:sldId id="821" r:id="rId13"/>
    <p:sldId id="381" r:id="rId14"/>
    <p:sldId id="831" r:id="rId15"/>
    <p:sldId id="907" r:id="rId16"/>
    <p:sldId id="827" r:id="rId17"/>
    <p:sldId id="828" r:id="rId18"/>
    <p:sldId id="830" r:id="rId19"/>
    <p:sldId id="833" r:id="rId20"/>
    <p:sldId id="834" r:id="rId21"/>
    <p:sldId id="835" r:id="rId22"/>
    <p:sldId id="906" r:id="rId23"/>
    <p:sldId id="905" r:id="rId24"/>
    <p:sldId id="837" r:id="rId25"/>
    <p:sldId id="838" r:id="rId26"/>
    <p:sldId id="839" r:id="rId27"/>
    <p:sldId id="419" r:id="rId28"/>
    <p:sldId id="891" r:id="rId29"/>
    <p:sldId id="886" r:id="rId30"/>
    <p:sldId id="420" r:id="rId31"/>
    <p:sldId id="422" r:id="rId32"/>
    <p:sldId id="893" r:id="rId33"/>
    <p:sldId id="897" r:id="rId34"/>
    <p:sldId id="908" r:id="rId35"/>
    <p:sldId id="903" r:id="rId36"/>
    <p:sldId id="427" r:id="rId37"/>
    <p:sldId id="900" r:id="rId38"/>
    <p:sldId id="428" r:id="rId39"/>
    <p:sldId id="429" r:id="rId40"/>
    <p:sldId id="904" r:id="rId41"/>
    <p:sldId id="269" r:id="rId42"/>
    <p:sldId id="88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F0B551-492B-DC42-8FF3-EFAE171BB86C}">
          <p14:sldIdLst>
            <p14:sldId id="811"/>
            <p14:sldId id="812"/>
            <p14:sldId id="285"/>
            <p14:sldId id="817"/>
            <p14:sldId id="818"/>
            <p14:sldId id="819"/>
            <p14:sldId id="820"/>
            <p14:sldId id="822"/>
            <p14:sldId id="821"/>
            <p14:sldId id="381"/>
            <p14:sldId id="831"/>
            <p14:sldId id="907"/>
            <p14:sldId id="827"/>
            <p14:sldId id="828"/>
            <p14:sldId id="830"/>
            <p14:sldId id="833"/>
            <p14:sldId id="834"/>
            <p14:sldId id="835"/>
            <p14:sldId id="906"/>
            <p14:sldId id="905"/>
            <p14:sldId id="837"/>
            <p14:sldId id="838"/>
            <p14:sldId id="839"/>
            <p14:sldId id="419"/>
            <p14:sldId id="891"/>
            <p14:sldId id="886"/>
            <p14:sldId id="420"/>
            <p14:sldId id="422"/>
            <p14:sldId id="893"/>
            <p14:sldId id="897"/>
            <p14:sldId id="908"/>
            <p14:sldId id="903"/>
            <p14:sldId id="427"/>
            <p14:sldId id="900"/>
            <p14:sldId id="428"/>
            <p14:sldId id="429"/>
            <p14:sldId id="904"/>
            <p14:sldId id="269"/>
            <p14:sldId id="8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2AD656-036D-87C7-63F6-D5A3532F5DE6}" name="Eddens, Kate" initials="EK" userId="S::keddens@iu.edu::2768510e-2308-47b1-8f2d-3734854ccbd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ding, Clare" initials="GC" lastIdx="5" clrIdx="0">
    <p:extLst>
      <p:ext uri="{19B8F6BF-5375-455C-9EA6-DF929625EA0E}">
        <p15:presenceInfo xmlns:p15="http://schemas.microsoft.com/office/powerpoint/2012/main" userId="S::clare.gooding@crs.org::9b613808-c58f-43f6-830b-a0680ffeef40" providerId="AD"/>
      </p:ext>
    </p:extLst>
  </p:cmAuthor>
  <p:cmAuthor id="2" name="Oula, Ratthiphone" initials="OR" lastIdx="2" clrIdx="1">
    <p:extLst>
      <p:ext uri="{19B8F6BF-5375-455C-9EA6-DF929625EA0E}">
        <p15:presenceInfo xmlns:p15="http://schemas.microsoft.com/office/powerpoint/2012/main" userId="S::ratthiphone.oula@crs.org::495bfc06-53a5-475b-91f5-39d15c1e83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1CF"/>
    <a:srgbClr val="A9D18E"/>
    <a:srgbClr val="C55A11"/>
    <a:srgbClr val="FFD9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38419-5C37-4DC4-8F75-FA8C5A4A70B9}" v="13" dt="2022-09-06T06:22:29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 autoAdjust="0"/>
    <p:restoredTop sz="79580" autoAdjust="0"/>
  </p:normalViewPr>
  <p:slideViewPr>
    <p:cSldViewPr snapToGrid="0" snapToObjects="1">
      <p:cViewPr varScale="1">
        <p:scale>
          <a:sx n="53" d="100"/>
          <a:sy n="53" d="100"/>
        </p:scale>
        <p:origin x="14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4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la, Ratthiphone" userId="495bfc06-53a5-475b-91f5-39d15c1e832f" providerId="ADAL" clId="{1AC38419-5C37-4DC4-8F75-FA8C5A4A70B9}"/>
    <pc:docChg chg="custSel modSld">
      <pc:chgData name="Oula, Ratthiphone" userId="495bfc06-53a5-475b-91f5-39d15c1e832f" providerId="ADAL" clId="{1AC38419-5C37-4DC4-8F75-FA8C5A4A70B9}" dt="2022-09-06T06:22:51.054" v="42" actId="207"/>
      <pc:docMkLst>
        <pc:docMk/>
      </pc:docMkLst>
      <pc:sldChg chg="delSp mod delAnim">
        <pc:chgData name="Oula, Ratthiphone" userId="495bfc06-53a5-475b-91f5-39d15c1e832f" providerId="ADAL" clId="{1AC38419-5C37-4DC4-8F75-FA8C5A4A70B9}" dt="2022-09-06T06:22:41.264" v="40" actId="478"/>
        <pc:sldMkLst>
          <pc:docMk/>
          <pc:sldMk cId="0" sldId="269"/>
        </pc:sldMkLst>
        <pc:picChg chg="del">
          <ac:chgData name="Oula, Ratthiphone" userId="495bfc06-53a5-475b-91f5-39d15c1e832f" providerId="ADAL" clId="{1AC38419-5C37-4DC4-8F75-FA8C5A4A70B9}" dt="2022-09-06T06:22:41.264" v="40" actId="478"/>
          <ac:picMkLst>
            <pc:docMk/>
            <pc:sldMk cId="0" sldId="269"/>
            <ac:picMk id="3" creationId="{619E1811-2CD6-2C43-483E-B0433C5E9E16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0:11.849" v="5" actId="478"/>
        <pc:sldMkLst>
          <pc:docMk/>
          <pc:sldMk cId="1187503385" sldId="285"/>
        </pc:sldMkLst>
        <pc:picChg chg="del">
          <ac:chgData name="Oula, Ratthiphone" userId="495bfc06-53a5-475b-91f5-39d15c1e832f" providerId="ADAL" clId="{1AC38419-5C37-4DC4-8F75-FA8C5A4A70B9}" dt="2022-09-06T06:20:11.849" v="5" actId="478"/>
          <ac:picMkLst>
            <pc:docMk/>
            <pc:sldMk cId="1187503385" sldId="285"/>
            <ac:picMk id="4" creationId="{EE68CE5E-3356-ABDE-3E82-4233524ABF88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0:41.408" v="12" actId="478"/>
        <pc:sldMkLst>
          <pc:docMk/>
          <pc:sldMk cId="1108777351" sldId="381"/>
        </pc:sldMkLst>
        <pc:picChg chg="del">
          <ac:chgData name="Oula, Ratthiphone" userId="495bfc06-53a5-475b-91f5-39d15c1e832f" providerId="ADAL" clId="{1AC38419-5C37-4DC4-8F75-FA8C5A4A70B9}" dt="2022-09-06T06:20:41.408" v="12" actId="478"/>
          <ac:picMkLst>
            <pc:docMk/>
            <pc:sldMk cId="1108777351" sldId="381"/>
            <ac:picMk id="3" creationId="{AF0C768C-26C5-138D-D785-C4ED800BFC6B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1:37.616" v="26" actId="478"/>
        <pc:sldMkLst>
          <pc:docMk/>
          <pc:sldMk cId="2205039394" sldId="419"/>
        </pc:sldMkLst>
        <pc:picChg chg="del">
          <ac:chgData name="Oula, Ratthiphone" userId="495bfc06-53a5-475b-91f5-39d15c1e832f" providerId="ADAL" clId="{1AC38419-5C37-4DC4-8F75-FA8C5A4A70B9}" dt="2022-09-06T06:21:37.616" v="26" actId="478"/>
          <ac:picMkLst>
            <pc:docMk/>
            <pc:sldMk cId="2205039394" sldId="419"/>
            <ac:picMk id="31" creationId="{AE85344A-BC08-20C5-3A3E-7C367A8C9313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1:49.611" v="29" actId="478"/>
        <pc:sldMkLst>
          <pc:docMk/>
          <pc:sldMk cId="2944823891" sldId="420"/>
        </pc:sldMkLst>
        <pc:picChg chg="del">
          <ac:chgData name="Oula, Ratthiphone" userId="495bfc06-53a5-475b-91f5-39d15c1e832f" providerId="ADAL" clId="{1AC38419-5C37-4DC4-8F75-FA8C5A4A70B9}" dt="2022-09-06T06:21:49.611" v="29" actId="478"/>
          <ac:picMkLst>
            <pc:docMk/>
            <pc:sldMk cId="2944823891" sldId="420"/>
            <ac:picMk id="5" creationId="{900ED322-F4BF-51D9-8812-EFD65FFA550B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1:54.119" v="30" actId="478"/>
        <pc:sldMkLst>
          <pc:docMk/>
          <pc:sldMk cId="0" sldId="422"/>
        </pc:sldMkLst>
        <pc:picChg chg="del">
          <ac:chgData name="Oula, Ratthiphone" userId="495bfc06-53a5-475b-91f5-39d15c1e832f" providerId="ADAL" clId="{1AC38419-5C37-4DC4-8F75-FA8C5A4A70B9}" dt="2022-09-06T06:21:54.119" v="30" actId="478"/>
          <ac:picMkLst>
            <pc:docMk/>
            <pc:sldMk cId="0" sldId="422"/>
            <ac:picMk id="5" creationId="{A06671D6-C05C-193A-5612-51FA5960CB66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2:15.028" v="35" actId="478"/>
        <pc:sldMkLst>
          <pc:docMk/>
          <pc:sldMk cId="3396680982" sldId="427"/>
        </pc:sldMkLst>
        <pc:picChg chg="del">
          <ac:chgData name="Oula, Ratthiphone" userId="495bfc06-53a5-475b-91f5-39d15c1e832f" providerId="ADAL" clId="{1AC38419-5C37-4DC4-8F75-FA8C5A4A70B9}" dt="2022-09-06T06:22:15.028" v="35" actId="478"/>
          <ac:picMkLst>
            <pc:docMk/>
            <pc:sldMk cId="3396680982" sldId="427"/>
            <ac:picMk id="11" creationId="{34BA3557-2C4F-53EF-183E-7E5E74567C1E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2:25.979" v="37" actId="478"/>
        <pc:sldMkLst>
          <pc:docMk/>
          <pc:sldMk cId="1451450780" sldId="428"/>
        </pc:sldMkLst>
        <pc:picChg chg="del">
          <ac:chgData name="Oula, Ratthiphone" userId="495bfc06-53a5-475b-91f5-39d15c1e832f" providerId="ADAL" clId="{1AC38419-5C37-4DC4-8F75-FA8C5A4A70B9}" dt="2022-09-06T06:22:25.979" v="37" actId="478"/>
          <ac:picMkLst>
            <pc:docMk/>
            <pc:sldMk cId="1451450780" sldId="428"/>
            <ac:picMk id="26" creationId="{FA846789-01FB-CD19-5F9F-848250766B5E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2:30.030" v="38" actId="478"/>
        <pc:sldMkLst>
          <pc:docMk/>
          <pc:sldMk cId="59592421" sldId="429"/>
        </pc:sldMkLst>
        <pc:picChg chg="del">
          <ac:chgData name="Oula, Ratthiphone" userId="495bfc06-53a5-475b-91f5-39d15c1e832f" providerId="ADAL" clId="{1AC38419-5C37-4DC4-8F75-FA8C5A4A70B9}" dt="2022-09-06T06:22:30.030" v="38" actId="478"/>
          <ac:picMkLst>
            <pc:docMk/>
            <pc:sldMk cId="59592421" sldId="429"/>
            <ac:picMk id="19" creationId="{ACD774CB-69EA-602E-02C3-EAE082BE5FC0}"/>
          </ac:picMkLst>
        </pc:picChg>
      </pc:sldChg>
      <pc:sldChg chg="modSp mod">
        <pc:chgData name="Oula, Ratthiphone" userId="495bfc06-53a5-475b-91f5-39d15c1e832f" providerId="ADAL" clId="{1AC38419-5C37-4DC4-8F75-FA8C5A4A70B9}" dt="2022-09-06T06:20:00.196" v="3" actId="6549"/>
        <pc:sldMkLst>
          <pc:docMk/>
          <pc:sldMk cId="125833212" sldId="811"/>
        </pc:sldMkLst>
        <pc:spChg chg="mod">
          <ac:chgData name="Oula, Ratthiphone" userId="495bfc06-53a5-475b-91f5-39d15c1e832f" providerId="ADAL" clId="{1AC38419-5C37-4DC4-8F75-FA8C5A4A70B9}" dt="2022-09-06T06:20:00.196" v="3" actId="6549"/>
          <ac:spMkLst>
            <pc:docMk/>
            <pc:sldMk cId="125833212" sldId="811"/>
            <ac:spMk id="4" creationId="{87D683DA-9851-1E5B-FD50-F79ADA35511D}"/>
          </ac:spMkLst>
        </pc:spChg>
        <pc:spChg chg="mod">
          <ac:chgData name="Oula, Ratthiphone" userId="495bfc06-53a5-475b-91f5-39d15c1e832f" providerId="ADAL" clId="{1AC38419-5C37-4DC4-8F75-FA8C5A4A70B9}" dt="2022-09-06T06:19:40.061" v="0"/>
          <ac:spMkLst>
            <pc:docMk/>
            <pc:sldMk cId="125833212" sldId="811"/>
            <ac:spMk id="5" creationId="{8CF39FA3-CA90-2A4E-8BB0-1016435EAEFC}"/>
          </ac:spMkLst>
        </pc:spChg>
      </pc:sldChg>
      <pc:sldChg chg="delSp mod delAnim">
        <pc:chgData name="Oula, Ratthiphone" userId="495bfc06-53a5-475b-91f5-39d15c1e832f" providerId="ADAL" clId="{1AC38419-5C37-4DC4-8F75-FA8C5A4A70B9}" dt="2022-09-06T06:20:08.043" v="4" actId="478"/>
        <pc:sldMkLst>
          <pc:docMk/>
          <pc:sldMk cId="1221480593" sldId="812"/>
        </pc:sldMkLst>
        <pc:picChg chg="del">
          <ac:chgData name="Oula, Ratthiphone" userId="495bfc06-53a5-475b-91f5-39d15c1e832f" providerId="ADAL" clId="{1AC38419-5C37-4DC4-8F75-FA8C5A4A70B9}" dt="2022-09-06T06:20:08.043" v="4" actId="478"/>
          <ac:picMkLst>
            <pc:docMk/>
            <pc:sldMk cId="1221480593" sldId="812"/>
            <ac:picMk id="2" creationId="{540E893F-B151-16E6-A410-F58B251AA93A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0:15.768" v="6" actId="478"/>
        <pc:sldMkLst>
          <pc:docMk/>
          <pc:sldMk cId="1452906326" sldId="817"/>
        </pc:sldMkLst>
        <pc:picChg chg="del">
          <ac:chgData name="Oula, Ratthiphone" userId="495bfc06-53a5-475b-91f5-39d15c1e832f" providerId="ADAL" clId="{1AC38419-5C37-4DC4-8F75-FA8C5A4A70B9}" dt="2022-09-06T06:20:15.768" v="6" actId="478"/>
          <ac:picMkLst>
            <pc:docMk/>
            <pc:sldMk cId="1452906326" sldId="817"/>
            <ac:picMk id="16" creationId="{0FA714CE-1F1C-B6B8-01EA-4A8AEB477FB9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0:20.444" v="7" actId="478"/>
        <pc:sldMkLst>
          <pc:docMk/>
          <pc:sldMk cId="656211573" sldId="818"/>
        </pc:sldMkLst>
        <pc:picChg chg="del">
          <ac:chgData name="Oula, Ratthiphone" userId="495bfc06-53a5-475b-91f5-39d15c1e832f" providerId="ADAL" clId="{1AC38419-5C37-4DC4-8F75-FA8C5A4A70B9}" dt="2022-09-06T06:20:20.444" v="7" actId="478"/>
          <ac:picMkLst>
            <pc:docMk/>
            <pc:sldMk cId="656211573" sldId="818"/>
            <ac:picMk id="16" creationId="{0140E74F-9DDD-6ACF-2FE4-B2CF1AA7B684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0:24.674" v="8" actId="478"/>
        <pc:sldMkLst>
          <pc:docMk/>
          <pc:sldMk cId="768983670" sldId="819"/>
        </pc:sldMkLst>
        <pc:picChg chg="del">
          <ac:chgData name="Oula, Ratthiphone" userId="495bfc06-53a5-475b-91f5-39d15c1e832f" providerId="ADAL" clId="{1AC38419-5C37-4DC4-8F75-FA8C5A4A70B9}" dt="2022-09-06T06:20:24.674" v="8" actId="478"/>
          <ac:picMkLst>
            <pc:docMk/>
            <pc:sldMk cId="768983670" sldId="819"/>
            <ac:picMk id="2" creationId="{5ACA5072-D976-670A-365B-BB6FDED2D3A6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0:28.854" v="9" actId="478"/>
        <pc:sldMkLst>
          <pc:docMk/>
          <pc:sldMk cId="429845946" sldId="820"/>
        </pc:sldMkLst>
        <pc:picChg chg="del">
          <ac:chgData name="Oula, Ratthiphone" userId="495bfc06-53a5-475b-91f5-39d15c1e832f" providerId="ADAL" clId="{1AC38419-5C37-4DC4-8F75-FA8C5A4A70B9}" dt="2022-09-06T06:20:28.854" v="9" actId="478"/>
          <ac:picMkLst>
            <pc:docMk/>
            <pc:sldMk cId="429845946" sldId="820"/>
            <ac:picMk id="4" creationId="{82E24F20-4716-1045-EDDE-CD94FB97151B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0:36.924" v="11" actId="478"/>
        <pc:sldMkLst>
          <pc:docMk/>
          <pc:sldMk cId="2578778004" sldId="821"/>
        </pc:sldMkLst>
        <pc:picChg chg="del">
          <ac:chgData name="Oula, Ratthiphone" userId="495bfc06-53a5-475b-91f5-39d15c1e832f" providerId="ADAL" clId="{1AC38419-5C37-4DC4-8F75-FA8C5A4A70B9}" dt="2022-09-06T06:20:36.924" v="11" actId="478"/>
          <ac:picMkLst>
            <pc:docMk/>
            <pc:sldMk cId="2578778004" sldId="821"/>
            <ac:picMk id="3" creationId="{35776D4B-AEAC-406E-9803-77F538952F76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0:33.136" v="10" actId="478"/>
        <pc:sldMkLst>
          <pc:docMk/>
          <pc:sldMk cId="3132253936" sldId="822"/>
        </pc:sldMkLst>
        <pc:picChg chg="del">
          <ac:chgData name="Oula, Ratthiphone" userId="495bfc06-53a5-475b-91f5-39d15c1e832f" providerId="ADAL" clId="{1AC38419-5C37-4DC4-8F75-FA8C5A4A70B9}" dt="2022-09-06T06:20:33.136" v="10" actId="478"/>
          <ac:picMkLst>
            <pc:docMk/>
            <pc:sldMk cId="3132253936" sldId="822"/>
            <ac:picMk id="3" creationId="{E0311C5C-542D-F2F5-9096-012EF66BE3E1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0:54.760" v="15" actId="478"/>
        <pc:sldMkLst>
          <pc:docMk/>
          <pc:sldMk cId="1673901500" sldId="827"/>
        </pc:sldMkLst>
        <pc:picChg chg="del">
          <ac:chgData name="Oula, Ratthiphone" userId="495bfc06-53a5-475b-91f5-39d15c1e832f" providerId="ADAL" clId="{1AC38419-5C37-4DC4-8F75-FA8C5A4A70B9}" dt="2022-09-06T06:20:54.760" v="15" actId="478"/>
          <ac:picMkLst>
            <pc:docMk/>
            <pc:sldMk cId="1673901500" sldId="827"/>
            <ac:picMk id="4" creationId="{86D566A4-010B-2291-4AF0-6CB3DD0D787F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0:58.878" v="16" actId="478"/>
        <pc:sldMkLst>
          <pc:docMk/>
          <pc:sldMk cId="4108293488" sldId="828"/>
        </pc:sldMkLst>
        <pc:picChg chg="del">
          <ac:chgData name="Oula, Ratthiphone" userId="495bfc06-53a5-475b-91f5-39d15c1e832f" providerId="ADAL" clId="{1AC38419-5C37-4DC4-8F75-FA8C5A4A70B9}" dt="2022-09-06T06:20:58.878" v="16" actId="478"/>
          <ac:picMkLst>
            <pc:docMk/>
            <pc:sldMk cId="4108293488" sldId="828"/>
            <ac:picMk id="3" creationId="{BC6BE295-2D1B-1B2F-C112-82EEAED0A9AA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1:03.462" v="17" actId="478"/>
        <pc:sldMkLst>
          <pc:docMk/>
          <pc:sldMk cId="471889073" sldId="830"/>
        </pc:sldMkLst>
        <pc:picChg chg="del">
          <ac:chgData name="Oula, Ratthiphone" userId="495bfc06-53a5-475b-91f5-39d15c1e832f" providerId="ADAL" clId="{1AC38419-5C37-4DC4-8F75-FA8C5A4A70B9}" dt="2022-09-06T06:21:03.462" v="17" actId="478"/>
          <ac:picMkLst>
            <pc:docMk/>
            <pc:sldMk cId="471889073" sldId="830"/>
            <ac:picMk id="4" creationId="{AA113660-D733-4549-AAEE-B39751E17976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0:45.753" v="13" actId="478"/>
        <pc:sldMkLst>
          <pc:docMk/>
          <pc:sldMk cId="989644915" sldId="831"/>
        </pc:sldMkLst>
        <pc:picChg chg="del">
          <ac:chgData name="Oula, Ratthiphone" userId="495bfc06-53a5-475b-91f5-39d15c1e832f" providerId="ADAL" clId="{1AC38419-5C37-4DC4-8F75-FA8C5A4A70B9}" dt="2022-09-06T06:20:45.753" v="13" actId="478"/>
          <ac:picMkLst>
            <pc:docMk/>
            <pc:sldMk cId="989644915" sldId="831"/>
            <ac:picMk id="6" creationId="{26AC99F0-106C-E5BF-3B04-7C5DD2F0C484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1:07.345" v="18" actId="478"/>
        <pc:sldMkLst>
          <pc:docMk/>
          <pc:sldMk cId="3435979109" sldId="833"/>
        </pc:sldMkLst>
        <pc:picChg chg="del">
          <ac:chgData name="Oula, Ratthiphone" userId="495bfc06-53a5-475b-91f5-39d15c1e832f" providerId="ADAL" clId="{1AC38419-5C37-4DC4-8F75-FA8C5A4A70B9}" dt="2022-09-06T06:21:07.345" v="18" actId="478"/>
          <ac:picMkLst>
            <pc:docMk/>
            <pc:sldMk cId="3435979109" sldId="833"/>
            <ac:picMk id="4" creationId="{E02E76DA-05AA-F89B-9B3A-A4C2B0DBD037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1:10.802" v="19" actId="478"/>
        <pc:sldMkLst>
          <pc:docMk/>
          <pc:sldMk cId="1590268523" sldId="834"/>
        </pc:sldMkLst>
        <pc:picChg chg="del">
          <ac:chgData name="Oula, Ratthiphone" userId="495bfc06-53a5-475b-91f5-39d15c1e832f" providerId="ADAL" clId="{1AC38419-5C37-4DC4-8F75-FA8C5A4A70B9}" dt="2022-09-06T06:21:10.802" v="19" actId="478"/>
          <ac:picMkLst>
            <pc:docMk/>
            <pc:sldMk cId="1590268523" sldId="834"/>
            <ac:picMk id="29" creationId="{CDDE9556-C2C2-A1BB-99DD-FC539771ED10}"/>
          </ac:picMkLst>
        </pc:picChg>
      </pc:sldChg>
      <pc:sldChg chg="delSp modSp mod delAnim">
        <pc:chgData name="Oula, Ratthiphone" userId="495bfc06-53a5-475b-91f5-39d15c1e832f" providerId="ADAL" clId="{1AC38419-5C37-4DC4-8F75-FA8C5A4A70B9}" dt="2022-09-06T06:21:14.088" v="21" actId="478"/>
        <pc:sldMkLst>
          <pc:docMk/>
          <pc:sldMk cId="3478564793" sldId="835"/>
        </pc:sldMkLst>
        <pc:picChg chg="del mod">
          <ac:chgData name="Oula, Ratthiphone" userId="495bfc06-53a5-475b-91f5-39d15c1e832f" providerId="ADAL" clId="{1AC38419-5C37-4DC4-8F75-FA8C5A4A70B9}" dt="2022-09-06T06:21:14.088" v="21" actId="478"/>
          <ac:picMkLst>
            <pc:docMk/>
            <pc:sldMk cId="3478564793" sldId="835"/>
            <ac:picMk id="4" creationId="{68CBAA01-77BF-50D9-94C1-AFC7F55DAD1A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1:28.500" v="24" actId="478"/>
        <pc:sldMkLst>
          <pc:docMk/>
          <pc:sldMk cId="3416867685" sldId="838"/>
        </pc:sldMkLst>
        <pc:picChg chg="del">
          <ac:chgData name="Oula, Ratthiphone" userId="495bfc06-53a5-475b-91f5-39d15c1e832f" providerId="ADAL" clId="{1AC38419-5C37-4DC4-8F75-FA8C5A4A70B9}" dt="2022-09-06T06:21:28.500" v="24" actId="478"/>
          <ac:picMkLst>
            <pc:docMk/>
            <pc:sldMk cId="3416867685" sldId="838"/>
            <ac:picMk id="3" creationId="{33735292-A70C-EB7B-D372-B0BECAE7EAA5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1:33.413" v="25" actId="478"/>
        <pc:sldMkLst>
          <pc:docMk/>
          <pc:sldMk cId="2725821685" sldId="839"/>
        </pc:sldMkLst>
        <pc:picChg chg="del">
          <ac:chgData name="Oula, Ratthiphone" userId="495bfc06-53a5-475b-91f5-39d15c1e832f" providerId="ADAL" clId="{1AC38419-5C37-4DC4-8F75-FA8C5A4A70B9}" dt="2022-09-06T06:21:33.413" v="25" actId="478"/>
          <ac:picMkLst>
            <pc:docMk/>
            <pc:sldMk cId="2725821685" sldId="839"/>
            <ac:picMk id="4" creationId="{9F6EA85A-FFFF-7ABA-6489-FA8552A6EBBE}"/>
          </ac:picMkLst>
        </pc:picChg>
      </pc:sldChg>
      <pc:sldChg chg="delSp modSp mod delAnim">
        <pc:chgData name="Oula, Ratthiphone" userId="495bfc06-53a5-475b-91f5-39d15c1e832f" providerId="ADAL" clId="{1AC38419-5C37-4DC4-8F75-FA8C5A4A70B9}" dt="2022-09-06T06:22:51.054" v="42" actId="207"/>
        <pc:sldMkLst>
          <pc:docMk/>
          <pc:sldMk cId="0" sldId="884"/>
        </pc:sldMkLst>
        <pc:spChg chg="mod">
          <ac:chgData name="Oula, Ratthiphone" userId="495bfc06-53a5-475b-91f5-39d15c1e832f" providerId="ADAL" clId="{1AC38419-5C37-4DC4-8F75-FA8C5A4A70B9}" dt="2022-09-06T06:22:51.054" v="42" actId="207"/>
          <ac:spMkLst>
            <pc:docMk/>
            <pc:sldMk cId="0" sldId="884"/>
            <ac:spMk id="3" creationId="{15500C7B-6FD2-ACF9-8F2E-A3216CFFA3AF}"/>
          </ac:spMkLst>
        </pc:spChg>
        <pc:picChg chg="del">
          <ac:chgData name="Oula, Ratthiphone" userId="495bfc06-53a5-475b-91f5-39d15c1e832f" providerId="ADAL" clId="{1AC38419-5C37-4DC4-8F75-FA8C5A4A70B9}" dt="2022-09-06T06:22:45.129" v="41" actId="478"/>
          <ac:picMkLst>
            <pc:docMk/>
            <pc:sldMk cId="0" sldId="884"/>
            <ac:picMk id="4" creationId="{8F36A446-8672-7921-9951-36C41E698185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1:45.642" v="28" actId="478"/>
        <pc:sldMkLst>
          <pc:docMk/>
          <pc:sldMk cId="3002789645" sldId="886"/>
        </pc:sldMkLst>
        <pc:picChg chg="del">
          <ac:chgData name="Oula, Ratthiphone" userId="495bfc06-53a5-475b-91f5-39d15c1e832f" providerId="ADAL" clId="{1AC38419-5C37-4DC4-8F75-FA8C5A4A70B9}" dt="2022-09-06T06:21:45.642" v="28" actId="478"/>
          <ac:picMkLst>
            <pc:docMk/>
            <pc:sldMk cId="3002789645" sldId="886"/>
            <ac:picMk id="9" creationId="{F66B172F-B070-2A7D-3808-63DF3D7EEEE7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1:41.690" v="27" actId="478"/>
        <pc:sldMkLst>
          <pc:docMk/>
          <pc:sldMk cId="2402144535" sldId="891"/>
        </pc:sldMkLst>
        <pc:picChg chg="del">
          <ac:chgData name="Oula, Ratthiphone" userId="495bfc06-53a5-475b-91f5-39d15c1e832f" providerId="ADAL" clId="{1AC38419-5C37-4DC4-8F75-FA8C5A4A70B9}" dt="2022-09-06T06:21:41.690" v="27" actId="478"/>
          <ac:picMkLst>
            <pc:docMk/>
            <pc:sldMk cId="2402144535" sldId="891"/>
            <ac:picMk id="8" creationId="{2A4FF0E0-A297-A96D-783A-2227688A6ECD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1:58.329" v="31" actId="478"/>
        <pc:sldMkLst>
          <pc:docMk/>
          <pc:sldMk cId="4288199622" sldId="893"/>
        </pc:sldMkLst>
        <pc:picChg chg="del">
          <ac:chgData name="Oula, Ratthiphone" userId="495bfc06-53a5-475b-91f5-39d15c1e832f" providerId="ADAL" clId="{1AC38419-5C37-4DC4-8F75-FA8C5A4A70B9}" dt="2022-09-06T06:21:58.329" v="31" actId="478"/>
          <ac:picMkLst>
            <pc:docMk/>
            <pc:sldMk cId="4288199622" sldId="893"/>
            <ac:picMk id="14" creationId="{257280E8-6A4F-475F-D8D4-03BF92ED322D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2:02.242" v="32" actId="478"/>
        <pc:sldMkLst>
          <pc:docMk/>
          <pc:sldMk cId="1564277905" sldId="897"/>
        </pc:sldMkLst>
        <pc:picChg chg="del">
          <ac:chgData name="Oula, Ratthiphone" userId="495bfc06-53a5-475b-91f5-39d15c1e832f" providerId="ADAL" clId="{1AC38419-5C37-4DC4-8F75-FA8C5A4A70B9}" dt="2022-09-06T06:22:02.242" v="32" actId="478"/>
          <ac:picMkLst>
            <pc:docMk/>
            <pc:sldMk cId="1564277905" sldId="897"/>
            <ac:picMk id="18" creationId="{13822329-7E05-3758-208F-A06666AD90D8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2:21.357" v="36" actId="478"/>
        <pc:sldMkLst>
          <pc:docMk/>
          <pc:sldMk cId="249643695" sldId="900"/>
        </pc:sldMkLst>
        <pc:picChg chg="del">
          <ac:chgData name="Oula, Ratthiphone" userId="495bfc06-53a5-475b-91f5-39d15c1e832f" providerId="ADAL" clId="{1AC38419-5C37-4DC4-8F75-FA8C5A4A70B9}" dt="2022-09-06T06:22:21.357" v="36" actId="478"/>
          <ac:picMkLst>
            <pc:docMk/>
            <pc:sldMk cId="249643695" sldId="900"/>
            <ac:picMk id="8" creationId="{1E20E57E-6B2A-D52A-5692-A112413F9D5E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2:11.142" v="34" actId="478"/>
        <pc:sldMkLst>
          <pc:docMk/>
          <pc:sldMk cId="3840172768" sldId="903"/>
        </pc:sldMkLst>
        <pc:picChg chg="del">
          <ac:chgData name="Oula, Ratthiphone" userId="495bfc06-53a5-475b-91f5-39d15c1e832f" providerId="ADAL" clId="{1AC38419-5C37-4DC4-8F75-FA8C5A4A70B9}" dt="2022-09-06T06:22:11.142" v="34" actId="478"/>
          <ac:picMkLst>
            <pc:docMk/>
            <pc:sldMk cId="3840172768" sldId="903"/>
            <ac:picMk id="4" creationId="{08FD1830-666D-D4A2-5A52-48EA13F9268E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2:36.791" v="39" actId="478"/>
        <pc:sldMkLst>
          <pc:docMk/>
          <pc:sldMk cId="1896427344" sldId="904"/>
        </pc:sldMkLst>
        <pc:picChg chg="del">
          <ac:chgData name="Oula, Ratthiphone" userId="495bfc06-53a5-475b-91f5-39d15c1e832f" providerId="ADAL" clId="{1AC38419-5C37-4DC4-8F75-FA8C5A4A70B9}" dt="2022-09-06T06:22:36.791" v="39" actId="478"/>
          <ac:picMkLst>
            <pc:docMk/>
            <pc:sldMk cId="1896427344" sldId="904"/>
            <ac:picMk id="15" creationId="{E8A52782-1016-2681-706E-26FAEA0B7CE4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1:22.669" v="23" actId="478"/>
        <pc:sldMkLst>
          <pc:docMk/>
          <pc:sldMk cId="688356495" sldId="905"/>
        </pc:sldMkLst>
        <pc:picChg chg="del">
          <ac:chgData name="Oula, Ratthiphone" userId="495bfc06-53a5-475b-91f5-39d15c1e832f" providerId="ADAL" clId="{1AC38419-5C37-4DC4-8F75-FA8C5A4A70B9}" dt="2022-09-06T06:21:22.669" v="23" actId="478"/>
          <ac:picMkLst>
            <pc:docMk/>
            <pc:sldMk cId="688356495" sldId="905"/>
            <ac:picMk id="25" creationId="{D65DED9D-4EBD-C819-DB59-B12504BA8024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1:18.032" v="22" actId="478"/>
        <pc:sldMkLst>
          <pc:docMk/>
          <pc:sldMk cId="840868256" sldId="906"/>
        </pc:sldMkLst>
        <pc:picChg chg="del">
          <ac:chgData name="Oula, Ratthiphone" userId="495bfc06-53a5-475b-91f5-39d15c1e832f" providerId="ADAL" clId="{1AC38419-5C37-4DC4-8F75-FA8C5A4A70B9}" dt="2022-09-06T06:21:18.032" v="22" actId="478"/>
          <ac:picMkLst>
            <pc:docMk/>
            <pc:sldMk cId="840868256" sldId="906"/>
            <ac:picMk id="7" creationId="{5BABAF44-0C6B-3C29-976F-7E6533314974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0:49.394" v="14" actId="478"/>
        <pc:sldMkLst>
          <pc:docMk/>
          <pc:sldMk cId="216584835" sldId="907"/>
        </pc:sldMkLst>
        <pc:picChg chg="del">
          <ac:chgData name="Oula, Ratthiphone" userId="495bfc06-53a5-475b-91f5-39d15c1e832f" providerId="ADAL" clId="{1AC38419-5C37-4DC4-8F75-FA8C5A4A70B9}" dt="2022-09-06T06:20:49.394" v="14" actId="478"/>
          <ac:picMkLst>
            <pc:docMk/>
            <pc:sldMk cId="216584835" sldId="907"/>
            <ac:picMk id="31" creationId="{D328F998-25B9-17B9-EF78-BA109AD2EE42}"/>
          </ac:picMkLst>
        </pc:picChg>
      </pc:sldChg>
      <pc:sldChg chg="delSp mod delAnim">
        <pc:chgData name="Oula, Ratthiphone" userId="495bfc06-53a5-475b-91f5-39d15c1e832f" providerId="ADAL" clId="{1AC38419-5C37-4DC4-8F75-FA8C5A4A70B9}" dt="2022-09-06T06:22:06.514" v="33" actId="478"/>
        <pc:sldMkLst>
          <pc:docMk/>
          <pc:sldMk cId="4016783631" sldId="908"/>
        </pc:sldMkLst>
        <pc:picChg chg="del">
          <ac:chgData name="Oula, Ratthiphone" userId="495bfc06-53a5-475b-91f5-39d15c1e832f" providerId="ADAL" clId="{1AC38419-5C37-4DC4-8F75-FA8C5A4A70B9}" dt="2022-09-06T06:22:06.514" v="33" actId="478"/>
          <ac:picMkLst>
            <pc:docMk/>
            <pc:sldMk cId="4016783631" sldId="908"/>
            <ac:picMk id="18" creationId="{13822329-7E05-3758-208F-A06666AD90D8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03T00:35:2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9728 0 0,'-10'4'216'0'0,"2"0"40"0"0,-6 5 16 0 0,10-6 0 0 0,-6 6-272 0 0,10-9 0 0 0,0 0 0 0 0,0 0 0 0 0,0 0-488 0 0,0 0-152 0 0,0 0-32 0 0,22 4-8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F44C2-2B48-2440-B91F-9AA6981E740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77AE1-64B2-544E-9109-A75612B0A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lo-LA" dirty="0"/>
            </a:b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ສະບາຍດີ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ແລະ ຍິນດີຕ້ອນຮັບສູ່ຫົວຂໍ້ 6.2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ການວາງແຜນການສຶກສາແບບພັນລະນາ.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09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/>
              <a:t>ດ້ວຍການອອກແບບການສຶກສາທຸກໆຄັ້ງ, ພວກເຮົາຈະສະແດງໃຫ້ທ່ານເຫັນອີກຄັ້ງ ວ່າຮູບແບບດັ່ງກ່າວ ສອດຄ່ອງ ກັບ ຄວາມແຂງແກ່ນຂອງຫຼັກຖານ ທີ່ປະກອບສ່ວນເຂົ້າໃນພາກສະຫນາມ ແນວໃດ, ແລະ ການສຶກສາແບບພັນລະນາ ໄດ້ສະຫນອງຫຼັກຖານພື້ນຖານ ທີ່ພວກເຮົາສ້າງການສຶກສາການວິເຄາະຂອງພວກເຮົາ.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75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/>
              <a:t>ພວກເຮົາສາມາດແບ່ງການສຶກສາແບບພັນລະນາ ອອກເປັນສອງກຸ່ມ: ກູ່ມທີ່ໃຊ້ລາຍບຸກຄົນ ເປັນຜູ້ເຂົ້າຮ່ວມ ຫຼື ນັບຈໍານວນກໍລະນີ, ເຊິ່ງແມ່ນບົດລາຍງານ ກໍລະນີສຶກສາ, ການສຶກສາ ນະຈຸດເວລາໃດຫນື່ງ ຫຼື ຄວາມຊຸກຊຸມ, ແລະການເຝົ້າລະວັງ, ແລະ ກຸ່ມທີ່ນໍາໃຊ້ຂໍ້ມູນໃນລະດັບປະຊາກອນເທົ່ານັ້ນ, ທີ່ເອີ້ນວ່າ ການສຶກສາ ສະຫະສໍາພັນ ທາງ ນິເວດວິທະຍາ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62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lo-LA" dirty="0"/>
            </a:br>
            <a:r>
              <a:rPr lang="lo-L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ກ່ອນອື່ນ, ພວກເຮົາຈະເວົ້າສັ້ນໆກ່ຽວກັບບົດລາຍງານກໍລະນີ ແລະ ຊຸດກໍລະນີ.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3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/>
              <a:t>ການສຶກສາເຫຼົ່ານີ້ ມັກຈະລາຍງາຍງານສະພາບເກີດຂື້ນຄັ້ງທໍາອິດ ຫຼື ກ່ອນການເກີດສະພາບການ, ຫຼືສະພາບທີ່ຜິດປົກກະຕິ. ພວກມັນມັກຈະຖືກລາຍງານໂດຍແພດຫມໍ ແລະ ພົບເລື້ອຍໃນຢາທາງດ້ານຄລີນິກ, ແຕ່ພວກມັນສາມາດມີບົດບາດສໍາຄັນຫຼາຍໃນການແຈ້ງເຕືອນ ສາທາລະນະແລະຢາປິ່ນປົວພະຍາດໃຫມ່ ຫຼືການລະບາດໃຫມ່. ບໍ່ມີສະຖິຕິທີ່ໃຊ້ໃນລາຍງານກໍລະນີ. ພວກມັນເປັນຄໍາອະທິບາຍທີ່ມີຄຸນນະພາບຂອງສິ່ງທີ່ແພດຫຼືແພດພົບ, ແຕ່ອາດຈະຖືກຕິດຕາມດ້ວຍການສຶກສາທີ່ໃຫຍ່ກວ່າເພື່ອສືບສວນຮູບແບບແລະຄວາມສໍາພັນທາງສາເຫດ.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83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/>
              <a:t>ຊຸດກໍລະນີສຶກສາ ແມ່ນພຽງແຕ່ບົດລາຍງານກໍລະນີຫຼາຍອັນລວມເຂົ້າເປັນບົດລາຍງານດຽວ. ນີ້ອາດຈະເປັນຫຼາຍກໍລະນີ, ຫຼືເປັນກໍລະນີດຽວ ທີ່ແພດຫຼາຍຄົນພົບເຫັນ.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57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/>
              <a:t>ຂ້ອຍບໍ່ຕ້ອງການໃຊ້ເວລາຫຼາຍເກີນໄປ ກັບຊຸດກໍລະນີ ສືກສາ ແລະ ປັນຫາ ຍ້ອນວ່າຂ້ອຍສົງໃສວ່າເຈົ້າທັງຫມົດຈະມີໂອກາດຫນ້ອຍ ທີ່ຈະໃຊ້ພວກມັນໃນວຽກງານຂອງເຈົ້າ, ແຕ່ມີ ລີ້ງໃນສະໄລ້ນີ້ ໄປຍັງຕົວຢ່າງຂອງຊຸດກໍລະນີສຶກສາ ແລະບົດລາຍງານກໍລະນີ ສຶກສາ. ຊຸດກໍລະນີກໍລະນີສຶກສາ ອະທິບາຍເຖິງ 5 ກໍລະນີສຶກສາ ຂອງປອດອັກເສບປອດ ໃນຜູ້ຊາຍໃນ </a:t>
            </a:r>
            <a:r>
              <a:rPr lang="en-US" dirty="0"/>
              <a:t>Los Angeles, California </a:t>
            </a:r>
            <a:r>
              <a:rPr lang="lo-LA" dirty="0"/>
              <a:t>ໃນປີ 1981 ເຊິ່ງເປັນກໍລະນີທໍາອິດຂອງໂລກເອດສ ທີ່ປະກາດການລະບາດຂອງເຊື້ອ </a:t>
            </a:r>
            <a:r>
              <a:rPr lang="en-US" dirty="0"/>
              <a:t>HIV </a:t>
            </a:r>
            <a:r>
              <a:rPr lang="lo-LA" dirty="0"/>
              <a:t>ໃນອາເມລິກາ. ບົດລາຍງານກໍລະນີສຶກສາ ໄດ້ສຸມໃສ່ນັກທ່ອງທ່ຽວຍິງຫນຸ່ມຄົນດຽວ ທີ່ຖືກຢືນຢັນວ່າ ຕິດເຊື້ອໄວຣັສ </a:t>
            </a:r>
            <a:r>
              <a:rPr lang="en-US" dirty="0"/>
              <a:t>Zika </a:t>
            </a:r>
            <a:r>
              <a:rPr lang="lo-LA" dirty="0"/>
              <a:t>ໃນອີຕາລີ  ຫຼັງຈາກເດີນທາງໄປສາທາລະນະລັດໂດມິນິກັນໃນເດືອນມັງກອນ 2016, ນໍາໄປສູ່ ອົງການອະນາໄມໂລກປະກາດພາວະສຸກເສີນດ້ານສາທາລະນະສຸກ ລະຫວ່າງປະເທດ (</a:t>
            </a:r>
            <a:r>
              <a:rPr lang="en-US" dirty="0"/>
              <a:t>PHEIC) </a:t>
            </a:r>
            <a:r>
              <a:rPr lang="lo-LA" dirty="0"/>
              <a:t>ໃນເດືອນກຸມພາ 2016. .ທ່ານສາມາດຄລິກໃສ່ລີ້ງ ໃນສະໄລ້ ໄດ້ ຖ້າເຈົ້າຕ້ອງການອ່ານບົດລາຍງານກໍລະນີສຶກສາເຫຼົ່ານັ້ນ ແລະບົດລາຍງານຊຸດກໍລະນີ ສຶກສາ.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06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/>
              <a:t>ສະຫລຸບລວມແລ້ວ, ບົດບາດຂອງບົດລາຍງານກໍລະນີແລະຊຸດກໍລະນີສຶກສາ ແມ່ນເພື່ອຮັບຮູ້ແລະອະທິບາຍພະຍາດໃຫມ່, ກວດຫາຜົນຂ້າງຄຽງຂອງຢາ, ສຶກສາກົນໄກຂອງພະຍາດ, ວິທີການໃຫມ່ຂອງການປິ່ນປົວພະຍາດ, ຫຼືຮັບຮູ້ການປະກົດຕົວທີ່ຫາຍາກຂອງພະຍາດ. ອີກເທື່ອຫນຶ່ງ, ແມ່ນຄໍາອະທິບາຍຄຸນນະພາບຢ່າງເຂັ້ມງວດ, ແລະ ເຮັດໄດ້ງ່າຍຫຼາຍ ແລະ ລາຄາຖືກ. ພວກມັນມີຫຼັກຖານທີ່ອ່ອນແອ ແລະ ສັກກະຍາພາບທີ່ຈຳກັດໃນການສ້າງຜົນກະທົບແບບທຳມະດາ, ແລະອາດຈະບໍ່ສາມາດ ສະຫຼຸບໄດ້ ຫາກພວກເຂົາອະທິບາຍສະພາບທີ່ຫາຍາກ ຫຼື ຜິດປົກກະຕິ.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51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lo-LA" dirty="0"/>
            </a:b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ການສຶກສາຕໍ່ໄປທີ່ມີຫຼັກຖານທີ່ເຂັ້ມແຂງກວ່າເລັກນ້ອຍແມ່ນການສຶກສາຄວາມສໍາພັນທາງນິເວດວິທະຍາ.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63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/>
              <a:t>ໃນການສຶກສາຄວາມສໍາພັນທາງນິເວດວິທະຍາ, ນັກຄົ້ນຄວ້າເຮັດການປຽບທຽບລະຫວ່າງໂຕຜັນແປທີ່ຫນ່ວຍຂອງການວິເຄາະ ແມ່ນຂໍ້ມູນກຸ່ມທີ່ລວບລວມ, ເພື່ອຊອກຫາຄວາມສໍາພັນແບບຫຍາບໆລະຫວ່າງການສໍາພັດປັດໄຈແລະການເກີດພະຍາດ ໃນປະຊາກອນທັງຫມົດ, ບໍ່ແມ່ນສ່ວນບຸກຄົນ. ມັນມັກຈະຖືກດໍາເນີນການໂດຍນໍາໃຊ້ຂໍ້ມູນຂັ້ນສອງໃນລະດັບປະຊາກອນທັງຫມົດ, ເຊັ່ນປະເທດ, ແລະຖືກນໍາໃຊ້ສໍາລັບການຄົ້ນຫາຫຼືການວິເຄາະເບື້ອງຕົ້ນ ຫຼືບໍລິບົດດ້ານສະພາບແວດລ້ອມ ເພື່ອສ້າງສົມມຸດຕິຖານ. ໂດຍປົກກະຕິ ທ່ານວັດ ຄວາມສໍາພັນແບບເສັ້ນຊື່ ລະຫວ່າງການສໍາພັດປັດໄຈ ແລະຜົນຮັບ, ດັ່ງນັ້ນທ່ານຈຶ່ງໃຊ້ ວິທີການວັດ ເຊັ່ນ: ຄ່າສໍາປະສິດຄວາມສໍາພັນຫຼື </a:t>
            </a:r>
            <a:r>
              <a:rPr lang="en-US" dirty="0"/>
              <a:t>R </a:t>
            </a:r>
            <a:r>
              <a:rPr lang="lo-LA" dirty="0"/>
              <a:t>ກໍາລັງສອງ, ຫຼືການຖົດຖອຍແບບເສັ້ນ. ຢ່າງໃດກໍ່ຕາມ, ອາດມີປະເດັນສໍາຄັນ ກ່ຽວກັບ ອະຄະຕິ ໃນການສຶກສາ ທາງດ້ານນິເວດວິທະຍາ, ໂດຍຫຼັກຖານແລ້ວ ຈະກ່ຽວກັບຄວາມສັບສົນແລະການເຂົ້າໃຈຜິດ ກ່ຽວກັບລະບົບນິເວດ, ເຊິ່ງພວກເຮົາຈະປຶກສາຫາລືກັນ.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12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/>
              <a:t>ນີ້ແມ່ນຕົວຢ່າງຂອງຂໍ້ມູນຄວາມສໍາພັນທາງນິເວດວິທະຍາ</a:t>
            </a:r>
            <a:r>
              <a:rPr lang="en-US" dirty="0"/>
              <a:t> </a:t>
            </a:r>
            <a:r>
              <a:rPr lang="lo-LA" dirty="0"/>
              <a:t>ທົ່ວໂລກ</a:t>
            </a:r>
            <a:r>
              <a:rPr lang="en-US" dirty="0"/>
              <a:t> </a:t>
            </a:r>
            <a:r>
              <a:rPr lang="lo-LA" dirty="0"/>
              <a:t>ທີ່ສະແດງອັດຕາການຕາຍຂອງເດັກນ້ອຍ</a:t>
            </a:r>
            <a:r>
              <a:rPr lang="en-US" dirty="0"/>
              <a:t> </a:t>
            </a:r>
            <a:r>
              <a:rPr lang="lo-LA" dirty="0"/>
              <a:t>ຕາມຄວາມຊຸກຊຸມ ຂອງການສູນເສັຍ ໃນປີ 2020, ສໍາລັບປະເທດທີ່ມີຂໍ້ມູນເຫຼົ່ານີ້. ຂໍ້ມູນດັ່ງກ່າວໄດ້ຖືກລວບລວມມາຈາກຫຼາຍແຫຼ່ງ ໂດຍທະນາຄານໂລກ, ແລະໃນຂະນະທີ່ຂໍ້ມູນນີ້ ບໍ່ສະແດງຄວາມສໍາພັນກັນ, ທ່ານສາມາດດາວໂຫລດຂໍ້ມູນ ແລະປະຕິບັດຄວາມສໍາພັນ ຖ້າທ່ານຕ້ອງການ. ຂໍ້ມູນອັດຕາການຕາຍ ແລະ ຄວາມຊຸກຊຸມ ຢູ່ທີ່ ລະລະດັບປະເທດ – ພວກມັນບໍ່ໄດ້ເປັນຕົວແທນຂອງບຸກຄົນ, ແຕ່ເປັນຕົວຊີ້ວັດໃນລະດັບປະຊາກອນ.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1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o-LA" dirty="0"/>
              <a:t>ໃນຕອນທ້າຍຂອງຫົວຂໍ້ນີ້, ພວກເຮົາຫວັງວ່າທ່ານຈະສາມາດກໍານົດການອອກແບບການສຶກສາແບບພັນລະນາ ແລະໃນເວລານໍາໃຊ້ດີທີ່ສຸດໃນການຄົ້ນຄວ້າ, ແລະສາມາດເລີ່ມຕົ້ນພື້ນຖານຂອງການວາງແຜນການສຶກສາແບບພັນລະນາ, ລວມທັງການເລືອກການອອກແບບການສຶກສາທີ່ດີທີ່ສຸດສໍາລັບທ່ານ. ເປົ້າ​ຫມາຍ​, ການ​ສ້າງ​ຕັ້ງ​ວິ​ທີ​ການ​ວິ​ເຄາະ​ແລະ​ແຜນ​ການ​, ການ​ເລືອກ​ມາດ​ຕະ​ການ​ທີ່​ເຫມາະ​ສົມ​, ແລະ​ການ​ຄວບ​ຄຸມ​ຄວາມ​ລອະຄະຕິ ​ທັງ​ໃນ​ການ​ວາງ​ແຜນ​ແລະ​ການ​ວິ​ເຄາະ​ຂອງ​ທ່ານ​. ບາງຂັ້ນຕອນເຫຼົ່ານີ້ຈະບໍ່ຄອບຄຸມຢ່າງເຕັມທີ່ຈົນກ່ວາຫົວຂໍ້ແລະໂມດູນຖັດໄປ, ແຕ່ທ່ານສາມາດເລີ່ມຕົ້ນກ້າວໄປຂ້າງຫນ້າດ້ວຍການວາງແຜນຂອງທ່ານ.</a:t>
            </a:r>
            <a:endParaRPr dirty="0"/>
          </a:p>
        </p:txBody>
      </p:sp>
      <p:sp>
        <p:nvSpPr>
          <p:cNvPr id="156" name="Google Shape;15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7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8" name="Google Shape;158;p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658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ຕົວຢ່າງທີສອງຂອງພວກເຮົາແມ່ນການສຶກສາທີ່ກ່ຽວຂ້ອງ ທີ່ຕີພິມໃນວາລະສານ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Lancet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ໃນເດືອນມັງກອນຂອງປີນີ້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ແລະສະແດງໃຫ້ເຫັນຜົນກະທົບຂອງການສັກຢາປ້ອງກັນ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Covid-19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ຕໍ່ກໍລະນີຂອງໂຄວິດ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ການໄປພະແນກສຸກເສີນ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ການເຂົ້າໂຮງຫມໍແລະການເສຍຊີວິດ. ພວກເຂົາເຈົ້າລວບລວມຂໍ້ມູນຈາກຫຼາຍແຫຼ່ງລວມທັງ ໜ່ວຍງານດ້ານສາທາລະນະສຸກຂອງເຂດປົກຄອງ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ໂຄງການເຝົ້າລະວັງແຫ່ງຊາດ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ສະຖິຕິທີ່ສໍາຄັນ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ແລະອື່ນໆ. ຢ່າງໃດກໍຕາມ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ພຽງແຕ່ 31 ໃນ 50 ລັດ ທີ່ມີການລາຍງານທີ່ສອດຄ່ອງ ແລະ ເຊື່ອຖືໄດ້ ກ່ຽວກັບກໍລະນີ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covid,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ແລະພວກເຮົາຮູ້ວ່າກໍລະນີ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covid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ໄດ້ຖືກລາຍງານຕໍ່າກວ່າຄວາມເປັນຈີງຢ່າງຫຼວງຫຼາຍ. ຢ່າງໃດກໍ່ຕາມ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ໃນໄລຍະເວລາຂອງການສຶກສານີ້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ການລາຍງານກໍລະນີສຶກສາ ແມ່ນເຮັດໄດ້ດີກ່ວາປະຈຸບັນ ເລັກນ້ອຍ. ອັດຕາອຸບັດຕິເຫດ ແລະອັດຕາສ່ວນ ເຫຼົ່ານີ້ ທີ່ສະແດງຢູ່ໃນກາຟ - ຂ້ອຍຮູ້ວ່າມັນອ່ານຍາກ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ແຕ່ເຈົ້າສາມາດເຂົ້າໃຈພາບລວມ ຂອງສິ່ງທີ່ພວກເຂົາກໍາລັງສະແດງ - ທັງຫມົດແມ່ນຢູ່ໃນບຸກຄົນອາຍຸ 50 ປີຂຶ້ນໄປ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ຫຼື 65 ປີຂຶ້ນໄປ. ແນວໂນ້ມສະແດງໃຫ້ເຫັນວ່າ ຍ້ອນວ່າໂຄງການການສັກຢາວັກຊີນໄດ້ຖືກເຜີຍແຜ່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ຈໍານວນຄົນເຈັບ ມາພະແນກສຸກເສີນ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ເຂົ້າໂຮງຫມໍແລະການເສຍຊີວິດ ຫຼຸດລົງໃນແຕ່ລະກຸ່ມອາຍຸ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ແຕ່ໂດຍສະເພາະໃນກຸ່ມຜູ້ສູງອາຍຸ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ຫຼາຍກວ່າ 75 ປີ. ອັດຕາສ່ວນທີ່ກ່ຽວຂ້ອງຂອງການປ່ຽນແປງ ໄດ້ຖືກສ້າງແບບຈໍາລອງໂດຍໃຊ້ ການຖົດຖອຍແບບເສັ້ນຊື່  (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linear regression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)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ແລະໃນຂະນະທີ່ພວກມັນບໍ່ມີສໍາປະສິດ ຄວາມຖົດຖອຍ​ (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regression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) ຢູ່ທີ່ນີ້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ທ່ານຍັງສາມາດຄລິກໃສ່ລີ້ງນີ້ ເພື່ອເຂົ້າໄປເບິ່ງເອກະສານຖ້າທ່ານຕ້ອງການເບິ່ງວິທີການຄໍານວນເຫຼົ່ານັ້ນ. ນີ້ແມ່ນຕົວຢ່າງທີ່ດີຂອງການລວບລວມຂໍ້ມູນຈາກຫຼາຍແຫຼ່ງທີ່ແຕກຕ່າງກັນເປັນຕົວແທນຂອງລະດັບປະຊາກອນແລະບໍ່ຈໍາເປັນໃນລະດັບບຸກຄົນ. ຢ່າງໃດກໍ່ຕາມ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ຂໍ້ມູນການສັກຢາປ້ອງກັນແມ່ນລະດັບບຸກຄົນແຕ່ເນື່ອງຈາກວ່າບາງຂໍ້ມູນແມ່ນລະດັບປະຊາກອນ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ທ່ານບໍ່ສາມາດໃຊ້ການປະເມີນຄວາມສ່ຽງໃນລະດັບບຸກຄົນໄດ້.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2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ນີ້ແມ່ນໜຶ່ງໃນການສຶກສາຄວາມສຳພັນທີ່ຂ້ອຍມັກທີ່ສຸດ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ເຖິງແມ່ນວ່າມັນຕອນນີ້ ມັນຂ້ອນຂ້າງເກົ່າໄປໜ້ອຍໜື່ງ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ຕັ້ງແຕ່ປີ 1996. ການສຶກສານີ້ ເປັນໜື່ງໃນໂຄງການທໍາອິດ ໃນ ສະຫະລັດ ທີ່ສະແດງໃຫ້ເຫັນເຖິງຄວາມສຳພັນລະຫວ່າງຄວາມບໍ່ສະເໝີພາບຂອງລາຍໄດ້ ແລະອັດຕາການຕາຍ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ແທນທີ່ຈະເປັນພຽງລະດັບຄວາມທຸກຍາກ. ດັດຊະນີ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Robin Hood,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ເຊິ່ງສະແດງຢູ່ລຸ່ມນີ້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ແມ່ນການວັດແທກຄວາມແຕກຕ່າງຂອງລາຍໄດ້ສູງສຸດແລະຕໍ່າສຸດ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ຫຼືຄວາມບໍ່ສະເຫມີພາບຂອງລາຍໄດ້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ແລະຖືກຄິດໄລ່ສໍາລັບແຕ່ລະລັດ. ອັນນີ້ແມ່ນກ່ຽວຂ້ອງກັບອັດຕາການຕາຍທີ່ດັດປັບຕາມອາຍຸໃນແຕ່ລະລັດ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ແລະມີຄວາມສໍາພັນທາງບວກທີ່ສໍາຄັນທາງສະຖິຕິລະຫວ່າງຄວາມບໍ່ສະເຫມີພາບດ້ານລາຍຮັບແລະການເສຍຊີວິດ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ຊຶ່ງຫມາຍຄວາມວ່າຄວາມບໍ່ສະເຫມີພາບສູງ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ອັດຕາການຕາຍແມ່ນສູງ. ນີ້ແມ່ນຂະໜາດຄວາມສໍາພັນລະດັບປານກາງ ຢູ່ທີ່ 0.54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ແລະຄວາມສໍາຄັນຍັງຄົງຢູ່ເຖິງແມ່ນວ່າຫຼັງຈາກການປັບຕົວສໍາລັບຄວາມທຸກຍາກ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ດັ່ງທີ່ສະແດງຢູ່ໃນຕາຕະລາງ 1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ແລະໃນຫຼາຍສາເຫດຂອງການຕາຍ.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52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ດັ່ງທີ່ໄດ້ກ່າວມາ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ມາດຕະການທົ່ວໄປທີ່ໃຊ້ໃນການສຶກສາດ້ານນິເວດວິທະຍາ ແມ່ນການວັດແບບເສັ້ນຊື່. ພວກເຮົາຍັງບໍ່ໄດ້ເວົ້າເຖີງການທົດສອບສົມມຸດຕິຖານສະຖິຕິເທື່ອ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ແຕ່ພວກເຮົາຈະເຮັດ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ແລະພວກເຮົາຕ້ອງການ ສິ່ງນີ້ ແລະທີ່ນີ້ ສໍາລັບການອ້າງອິງຂອງທ່ານ. ສົມມຸດຕິຖານທາງສະຖິຕິໃນການທົດສອບສະຫະສຳພັນ ຄື ບໍ່ມີຄວາມສໍາພັນແບບເສັ້ນຊື່ ລະຫວ່າງຕົວຜັນແປທັງສອງ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 ຊື່ງ ສະແດງຢູ່ທີ່ນີ້ ເປັນ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Spearman's Rho = 0.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ສົມມຸດຕິຖານທາງເລືອກ ແມ່ນ ມີຄວາມສໍາພັນທາງເສັ້ນຊື່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ຫຼື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Spearman's Rho </a:t>
            </a:r>
            <a:r>
              <a:rPr lang="en-US" sz="1800" dirty="0">
                <a:effectLst/>
                <a:latin typeface="Times New Roman" panose="02020603050405020304" pitchFamily="18" charset="0"/>
                <a:ea typeface="Phetsarath OT" panose="02000500000000020004" pitchFamily="2" charset="0"/>
                <a:cs typeface="Cordia New" panose="020B0304020202020204" pitchFamily="34" charset="-34"/>
              </a:rPr>
              <a:t>≠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 0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. ທ່ານສາມາດດໍາເນີນການທົດສອບສົມມຸດຕິຖານເພື່ອກໍານົດວ່າ ມີຄວາມສໍາພັນທາງເສັ້ນຊື່ ຫຼືບໍ່. ການສຶກສາດ້ານນິເວດວິທະຍາ ແມ່ນວິທີການໃຊ້ໄດ້ແທ້ຈິງ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ໄວ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ງ່າຍ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ລາຄາບໍ່ແພງ ໃນການສືບສວນແນວໂນ້ມ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ຄວາມສໍາພັນສໍາລັບການສ້າງສົມມຸດຕິຖານ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ຫຼືການສະຫນອງຫຼັກຖານສໍາລັບການສຶກສາໃນອະນາຄົດທີ່ຈະດໍາເນີນການໃນລະດັບບຸກຄົນ. ການນໍາໃຊ້ຂໍ້ມູນມືສອງ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ບາງຄັ້ງຈາກຫຼາຍແຫຼ່ງ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ແມ່ນມີປະສິດທິພາບ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ແຕ່ຍັງສາມາດຮຽກຮ້ອງໃຫ້ມີການເຮັດວຽກເລັກນ້ອຍໃນການເຂົ້າເຖິງ. ການສຶກສາເຫຼົ່ານີ້ແມ່ນວິທີການທີ່ສໍາຄັນໃນການສືບສວນຄວາມສໍາພັນບາງຢ່າງທີ່ບໍ່ສາມາດວັດແທກໄດ້ງ່າຍໃນລະດັບບຸກຄົນ. ຕົວຢ່າງ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ທ່ານບໍ່ສາມາດວັດແທກຄວາມບໍ່ສະເຫມີພາບຂອງລາຍໄດ້ໃນບຸກຄົນ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ເພາະວ່າຄວາມບໍ່ສະເຫມີພາບ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ເພາະຕາມ ຄໍານິຍາມແລ້ວ ຕ້ອງການບາງສີ່ງບາງຢ່າງ ສໍາລັບການປຽບທຽບ. ເໝາະສົມຢ່າງຍິ່ງ ສໍາລັບການດໍາເນີນການເຝົ້າລະວັ ງຜົນກະທົບຂອງນະໂຍບາຍ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ລວມທັງຜົນກະທົບເສດຖະກິດ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ສະພາບແວດລ້ອມ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ຫຼືການປ່ຽນແປງທາງສັງຄົມ.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00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ຄວາມເຂົ້າໃຈຜິດທາງດ້ານນິເວດວິທະຍາ ແມ່ນຮູບແບບໜຶ່ງຂອງຄວາມອະຄະຕິ ທີ່ໝາຍຄວາມວ່າທ່ານບໍ່ສາມາດສະຫຼຸບໃນລະດັບປະຊາກອນ ແລະ ນຳໄປໃຊ້ກັບບຸກຄົນ ໄດ້. ທ່ານບໍ່ສາມາດກໍານົດຄວາມສ່ຽງສ່ວນບຸກຄົນໂດຍອີງໃສ່ຂໍ້ມູນລະດັບປະຊາກອນ. ນີ້ມັກຈະສັບສົນກັບຄວາມຄິດທີ່ວ່າ "ຄວາມສໍາພັນບໍ່ເທົ່າກັນກັບສາເຫດ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" ແຕ່ທ່ານ ອາດເຂົ້າໃຈຜິດ ວ່າ ຄວາມສໍາພັນ ຂອງສາເຫດໃນການອອກແບບການສຶກສາ ທຸກຄັ້ງ. ແນວໃດກໍ່ຕາມ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ຄວາມເຂົ້າໃຈຜິດ ທາງດ້ານນິເວດວິທະຍາ ຍັງເກີດຂື້ນໃນເວລາທີ່ທ່ານພະຍາຍາມໃຊ້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ຕົວຢ່າງເຊັ່ນ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ຄ່າສະເລ່ຍ ໃນການສະແດງຂໍ້ມູນສ່ນບຸກຄົນ ຊື່ງການແຈກຢາຍແບບອ່ຽງ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ເຊັ່ນ: ການໃຊ້ລາຍຮັບສະເລ່ຍໃນເມືອງ ເພື່ອບອກວ່າບຸກຄົນໃດຫນຶ່ງຢູ່ໃນເມືອງນັ້ນມີລາຍ​ໄດ້ ທີ່ມີຈຳນວນທີ່ຊັດເຈນ​. ອະຄະຕິ ທີ່ສໍາຄັນໃນການສຶກສາດ້ານນິເວດວິທະຍາແມ່ນການຂາດຂໍ້ມູນກ່ຽວກັບຕົວແປກວນ. ທ່ານສາມາດວັດແທກແລະຄວບຄຸມສໍາລັບບາງປັດໃຈຖ້າທ່ານມີຂໍ້ມູນທີ່ມີຢູ່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ຕົວຢ່າງ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ການສຶກສາຄວາມບໍ່ສະເຫມີພາບຂອງລາຍໄດ້ທີ່ຄວບຄຸມສໍາລັບຄວາມທຸກຍາກ. ທ່ານບໍ່ສາມາດສ້າງຕັ້ງຊົ່ວຄາວໃນການສຶກສາດ້ານນິເວດວິທະຍາໄດ້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ແຕ່ທ່ານມັກຈະປະຕິບັດພວກມັນກ່ອນ ແລະຫຼັງ ຈາກການປ່ຽນແປງນະໂຍບາຍ ຫຼືການເປີດໂຕນະໂຍບາຍ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ເຊັ່ນ: ຄວາມພະຍາຍາມສັກວັກຊີນໃນທົ່ວປວງຊົນ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ເພື່ອປະເມີນການປ່ຽນແປງຂອງຄວາມສໍາພັນ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ເຊັ່ນໃນການສຶກສາວັກຊີນ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COVID.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ເນື່ອງຈາກວ່າພວກເຂົາວັດແທກປັດໃຈໃນລະດັບປະຊາກອນ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ການສຶກສາດ້ານນິເວດວິທະຍາ ຈື່ງເປັນຕົວແທນຂອງປະຊາກອນຢ່າງຫຼວງຫຼາຍ! ແຕ່ຄໍານິຍາມຂອງການເຂົ້າໃຈຜິດທາງນິເວດວິທະຍາ ກ່າວວ່າ ພວກເຮົາບໍ່ສາມາດສະຫຼຸບໃຫ້ແຕ່ລະຄົນເຂົ້າໃຈໄດ້. ນອກຈາກນັ້ນ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ປະຊາກອນ ມີຄວາມແຕກຕ່າງກັນຫຼາຍ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ດັ່ງນັ້ນ ທ່ານບໍ່ສາມາດສະຫຼຸບຈາກປະຊາກອນກຸ່ມຫນຶ່ງໄປຍັງອີກກຸ່ມໜື່ງໄດ້.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65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ຕໍ່ໄປ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ຂ້າພະເຈົ້າຈະປຶກສາຫາລືກ່ຽວກັບການເຝົ້າລະວັງ / ການສຶກສາຄວາມຊຸກຊຸມ ແລະການສຶກສານະຈຸດເວລາໃດໜື່ງ.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72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ການສຶກສານະຈຸດເວລາໃດໜື່ງ ຫຼື ຄວາມຊຸກຊຸມ ອາດຈະເປັນການສຶກສາທີ່ຫຼາຍຄົນຄຸ້ນເຄີຍຫຼາຍທີ່ສຸດ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ເພາະວ່າ ການສໍາຫຼວດ (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surveys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) ແລະ ໂພລ (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polls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) ສ່ວນໃຫຍ່ ເປັນຕົວຢ່າງຂອງການອອກແບບການສຶກສານະຈຸດເວລາໃດໜື່ງ. ການສຶກສາເຫຼົ່ານີ້ອະທິບາຍເຖິງສຸຂະພາບຂອງປະຊາກອນ ແລະ ຫຼື ແນວໂນ້ມ ຂອງພຶດຕິກຳ ແລະ ປັດໃຈສ່ຽງ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ແລະ ໂດຍປົກກະຕິ ຈະກຳນົດລັກສະນະປະຊາກອນໂດຍປັດໃຈເສດຖະກິດສັງຄົມ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ຫຼື ບຸກຄົນ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ສະຖານທີ່ ແລະ ເວລາ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ເພື່ອສ້າງຮູບແບບຄວາມສ່ຽງ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ພຶດຕິກຳ ຫຼື ພະຍາດ. ທ່ານສາມາດຄິດເຖິງ ການສຶກສາການເຝົ້າລະວັງ / ຄວາມຊຸກຊຸມ ເປັນການພັນລະນາ ແລະ ວິເຄາະ ນະຈຸດເວລາໃດໜື່ງ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ແຕ່ພວກມັນທັງຫມົດແມ່ນສາມາດໃຊ້ແທນກັນໄດ້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;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ເຈົ້າຕັ້ງຊື່ແນວໃດແທ້ໆແມ່ນຂຶ້ນກັບວິທີທີ່ເຈົ້າໃຊ້ການອອກແບບ. ເຫດຜົນຫນຶ່ງທີ່ການອອກແບບການສຶກສານີ້ ກວມທັງ 2 ກຸ່ມ ພັນລະນາ ແລະວິເຄາະ ແມ່ນຍ້ອນວ່າການສໍາພັດປັດໄຈສ່ຽງແລະການເກີດພະຍາດໄດ້ຖືກປະເມີນພ້ອມກັນ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ດັ່ງນັ້ນທ່ານບໍ່ສາມາດ ກໍານົດຊ່ວງເວລາ ດ້ວຍການອອກແບບ ນະຈຸດເລວລາໃດໜື່ງ ໄດ້. ການອອກແບບເຫຼົ່ານີ້ໄດ້ຖືກນໍາໃຊ້ສໍາລັບໂຄງການເຝົ້າລະວັງ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ຫຼືຄາດຄະເນ ຄວາມຊຸກຊຸມ ຂອງປັດໃຈສ່ຽງ ແລະ ການເກີດພະຍາດ ໃນປະຊາກອນ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;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ການວາງແຜນຫຼືການຄຸ້ມຄອງການບໍລິການດ້ານປ້ອງກັນຫຼືການດູແລສຸຂະພາບ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ການສ້າງຫຼັກຖານເບື້ອງຕົ້ນສໍາລັບຄວາມສໍາພັນທາງສາເຫດ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ແລະກວດເບິ່ງຄວາມສໍາພັນລະຫວ່າງການສຳພັດກັບປັດໃຈ ແລະ ສະແດງອອກແລະການເລີ່ມຕົ້ນຂອງພະຍາດສໍາລັບພະຍາດຊໍາເຮື້ອທີ່ນັກຄົ້ນຄວ້າຂາດຂໍ້ມູນໃນໄລຍະເລີ່ມຕົ້ນ.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170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ໃນ​ການ​ອອກ​ແບບ​ການ​ສຶກ​ສາ​ນີ້​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ສະ​ຖາ​ນະ​ພາບ​ການ​ສໍາ​ຜັດ​ປັດໄຈແລະ​ພະ​ຍາດ​ແມ່ນ​ໄດ້​ຖືກ​ວັດ​ແທກ​ໃນ​ຈຸດ​​ເວ​ລາດຽວ​ກັນ​​. ກຸ່ມການປຽບທຽບໃດໆ ຈະຖືກສ້າງຂຶ້ນ ພາຍໃນປະຊາກອນຕົວຢ່າງ ຫຼັງຈາກການລວບລວມຂໍ້ມູນ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ແລະ ຖືກກໍານົດໂດຍ ຄວາມສໍາພັນທີ່ທ່ານຕ້ອງການ ຊອກຫາໃນເວລານັ້ນ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ເຊິ່ງແນ່ນອນວ່າ ຄວນຈະອີງໃສ່ຫຼັກຖານຫຼືສົມມຸດຕິຖານກ່ອນຫນ້ານີ້. ລໍາດັບການສຶກສານະຈຸດເວລາໃດໜື່ງ ຈະດໍາເນີນການເມື່ອເວລາຜ່ານໄປ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ແຕ່ຢ່າຕິດຕາມຜົນກັບຄົນກຸ່ມດຽວກັນ. ຈະມີການສຸ່ມຕົວຢ່າງປະຊາກອນໃໝ່ ທຸກຄັ້ງ ທີ່ເຮັດການສໍາຫຼວດ. ເຫຼົ່ານີ້ແມ່ນສິ່ງທີ່ພວກເຮົາມັກຈະເອີ້ນວ່າການສຶກສາຄວາມຊຸກຊຸມ ຫຼື ການເຝົ້າລະວັງ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ແລະຕົວຢ່າງ ຄືການສຶກສາ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MICS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ໃນລາວ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ຫຼືການສໍາຫຼວດສຸຂະພາບແລະໂພຊະນາການແຫ່ງຊາດ ຫຼື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NHANES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ໃນສະຫະລັດ. ດ້ວຍການສຶກສາການເຝົ້າລະວັງ / ຄວາມຊຸກຊຸມ / ນະຈຸດເວລາໃດໜື່ງ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ທ່ານສາມາດເກັບກໍາຂໍ້ມູນກ່ຽວກັບຕົວແປຈໍານວນຫຼາຍທີ່ສາມາດຖືກປະເມີນ ເປັນປັດໄຈຮ່ວມ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ໂຕຜັນແປແຊກແຊງ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ໂຕແປກວດ ແລະ ອື່ນໆ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.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ແຕ່ຈໍາເປັນຕ້ອງມີຄວາມພຽງພໍ ອໍານາດຂອງການວິເຄາະ ໂດຍພິຈາລະນາ ປັດໄຈຮ່ວມ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ເຫຼົ່ານີ້. ໃນການສຶກສາເຫຼົ່ານີ້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ການວັດຄວາມຖີ່ຂອງຄວາມສໍາພັນ ທີ່ຖືກນໍາໃຊ້ຫຼາຍທີ່ສຸດແມ່ນ ຄວາມຊຸກຊຸມ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ສັດສ່ວນຄວາມຊຸກຊຸມ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ອັດຕາສັດສ່ວນຄວາມຊຸກຊຸມ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;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ແບບຈໍາລອງ ຄວາມຖົດຖອຍ ເພື່ອປະກອບຫຼາຍໂຕຜັນແປ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61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ການສຶກສານະຈຸດເວລາໃດໜື່ງມັກຈະໃຊ້ແບບຟອມນີ້. ພວກເຮົາສຸ່ມຕົວຢ່າງປະຊາກອນສຶກສາ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ເກັບກໍາຂໍ້ມູນກ່ຽວກັບ ການສໍາພັດກັບປັດໄຈແລະ ພະຍາດ ຫຼື ຜົນໄດ້ຮັບ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ເຊິ່ງໄດ້ຖືກວັດແທກໃນເວລາດຽວກັນ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ແລະຫຼັງຈາກນັ້ນທ່ານສາມາດແບ່ງກຸ່ມຂອງທ່ານອອກເປັນສີ່ກຸ່ມຜົນໄດ້ຮັບທີ່ເປັນໄປໄດ້: 1) ຜູ້ທີ່ສໍາພັດປັດໄຈແລະເປັນພະຍາດ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2) ຜູ້ທີ່ສໍາຜັດປັດໄຈ ແລະ ບໍ່ມີພະຍາດ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3) ຜູ້ທີ່ບໍ່ສໍາພັດປັດໄຈ ແລະ ມີພະຍາດ ຫຼື ເຫດການສົນໃຈ ແລະ 4) ຜູ້ທີ່ບໍ່ສໍາພັດປັດໄຈ ແລະ ບໍ່ມີພະຍາດ ຫຼື ເຫດການບໍ່ສົນໃຈ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534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9EEA272-2F48-40C1-AEDE-1173DD6B64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Leet / EPI-500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087F121-0BBE-4E47-920B-58F911FB8F7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AA11E-05CE-4E08-BFBA-D4A6B573571B}" type="datetime1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9/6/2022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348E71-FFF3-4894-880C-07C62829F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C357D-F245-4C3B-8F7C-7CF55FDF581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87650" name="Rectangle 2">
            <a:extLst>
              <a:ext uri="{FF2B5EF4-FFF2-40B4-BE49-F238E27FC236}">
                <a16:creationId xmlns:a16="http://schemas.microsoft.com/office/drawing/2014/main" id="{5B43E123-59D7-4EAF-B9EC-84EAC8005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725488"/>
            <a:ext cx="4821237" cy="3614737"/>
          </a:xfrm>
          <a:ln/>
        </p:spPr>
      </p:sp>
      <p:sp>
        <p:nvSpPr>
          <p:cNvPr id="8987651" name="Rectangle 3">
            <a:extLst>
              <a:ext uri="{FF2B5EF4-FFF2-40B4-BE49-F238E27FC236}">
                <a16:creationId xmlns:a16="http://schemas.microsoft.com/office/drawing/2014/main" id="{15E7FD47-F933-499F-8D26-79781F71C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ຂໍ້ມູນ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Lao MICS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ເປັນຕົວຢ່າງທີ່ດີເລີດຂອງການສຶກສາແບບນະຈຸດເວລາໃດໜື່ງ/ຄວາມຊຸກຊຸມທີ່ດໍາເນີນເປັນປົກກະຕິ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ແຕ່ມີຕົວຢ່າງໃຫມ່ ທຸກຄັ້ງ. ເຈົ້າຍັງບໍ່ໄດ້ຕິດຕາມ ຜູ້ເຂົ້າຮ່ວມການສຶກສາດຽວກັນ. ດ້ວຍການສໍາຫຼວດ ເຊັ່ນ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MICS,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ຂໍ້ມູນຈະຖືກເກັບກໍາຢູ່ໃນຕົວຊີ້ບອກທາງສັງຄົມຈໍານວນຫນຶ່ງ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ດັ່ງນັ້ນທ່ານມີ ຄົນສໍາພັດກັບປັດໄຈ ແລະ ເປັນພະຍາດ ຫຼວງຫຼາຍ ທີ່ທ່ານສາມາດນໍາໃຊ້ເພື່ອຄົ້ນຫາຄວາມສໍາພັນ. ຕົວຢ່າງ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ເຈົ້າອາດເຊື່ອວ່າແມ່ຍິງທີ່ມີການປະກັນໄພສຸຂະພາບອາດຈະມັກຈໃຫ້ນົມລູກຂອງເຂົາເຈົ້າເມື່ອອາຍຸ 2 ປີ. ນີ້ແມ່ນການສໍາພັດທາງບວກ (ມີປະກັນໄພສຸຂະພາບ) ແລະຜົນໄດ້ຮັບໃນທາງບວກ (ການລ້ຽງລູກດ້ວຍນົມແມ່ໃນປະຈຸບັນ)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ແຕ່ວ່າທ່ານຍັງສາມາດພິຈາລະນາວ່າ ບໍ່ມີປະກັນໄພເປັນການສໍາພັດກັບປັດໄຈ ແລະ ບໍ່ລ້ຽງລູກດ້ວຍນົມແມ່ ເປັນຜົນໄດ້ຮັບ. ຕາບໃດທີ່ ຄໍາຖາມວິໄຈ ສົມເຫດສົມຜົນ. ທ່ານບໍ່ສາມາດກໍານົດໄດ້ວ່າອັນໃດ ເກີດກ່ອນ - ການປະກັນໄພຫຼືການລ້ຽງລູກດ້ວຍນົມແມ່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ແຕ່ທ່ານສາມາດແບ່ງອອກເປັນສີ່ກຸ່ມຜົນການສໍາຜັດທີ່ເປັນໄປໄດ້ສໍາລັບການວິເຄາະ.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ໃນການສຶກສາແບບພັນລະນາ ຂອງການອອກແບບນີ້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ກ່ອນອື່ນ ພວກເຮົາຄາດຄະເນອັດຕາສ່ວນຂອງຜົນໄດ້ຮັບດ້ານສຸຂະພາບ ຫຼືປັດໄຈຄວາມສ່ຽງ. ຄວາມຊຸກຊຸມ ສາມດປະເມີນ ຢູ່ໃນຈຸດຫນຶ່ງຂອງ ເວລາ (ຄວາມຊຸກຊຸມແບບຈຸດ) ຫຼື ໃນໄລຍະເວລາທີ່ກໍານົດໄວ້ (ຄວາມຊຸກຊຸມ ຕາມຊ່ວງເວລາ)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ເຊິ່ງອາດຈໍາເປັນເມື່ອຕ້ອງໃຊ້ເວລາ ໃນການລວບລວມຂໍ້ມູນ ທີ່ພຽງພໍ ກ່ຽວກັບພະຍາດ ໃນກຸ່ມປະຊາກອນ  ເພື່ອສະສົມຂໍ້ມູນພຽງພໍກ່ຽວກັບພະຍາດໃນ. ຕົວຢ່າງ  ອາດເປັນການປະມານຄ່າ ສັດສ່ວນ ຂອງເດັກນ້ອຍ ທີ່ພົບໃນ ຄຼິນິກ ໃນຊ່ວງ 1 ປີນັ້ນ ມີອາການຂາດສານອາຫານ ເທົ່າໃດ. ໂດຍປົກກະຕິ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ພວກເຮົາບໍ່ກັງວົນ ກັບການລະບຸວ່າ ພວກເຮົາກໍາລັງວັດແທກຈຸດ ຫຼື ໄລຍະເວລາ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ແຕ່ວ່າທ່ານຈະເຫັນຄວາມເດັ່ນຊັດຂອງໄລຍະເວລາໃນການເຝົ້າລະວັງ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ເຊິ່ງໃຊ້ເວລາເພື່ອກໍານົດໄລຍະເວລາການເຝົ້າລະວັງ. ແລະໃນຕົວຢ່າງນີ້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ຄວາມຊຸກຊຸມ ໃນປະເດັນຂອງເຮົາ ອາດເປັນໄປໄດ້ວ່າ ເດັກນ້ອຍ 12 ໃນ 48 ຄົນ ທີ່ເຫັນໃນໜື່ງວັນ ມີ ການຂາດສານອາຫານ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ດັ່ງນັ້ນຄວາມຊຸກຊຸມ ແມ່ນ 0.25 ຫຼື 25%. ຄວາມຊຸກຊຸມ​ໃນ​ໄລຍະ​ເວລາ​ອາດ​ຈະ​ມີ​ເດັກ​ນ້ອຍ 1836 ຄົນ​ ຂອງ ​ເດັກນ້ອຍ 8,000 ທີ່​ມີ​ອາການ​ຂາດສານອາຫານ  ​ໃນ​ໜຶ່ງ​ປີ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ເຊິ່ງ​ຈະ​ເຮັດ​ໃຫ້​ພວກ​ເຮົາ​ມີ​ ຄວາມຊຸກຊຸມ ອາການຂາດສານອາຫານ 23% ຕະລອດທັງປີ.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7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dirty="0"/>
              <a:t>ດັ່ງທີ່ໄດ້ສົນທະນາໃນຫົວຂໍ້ 6.1, ການລະບາດແບບພັນລະນາ ມີຈຸດປະສົງເພື່ອກໍານົດລັກສະນະຄົນທີ່ມີສະພາບສຸຂະພາບແລະປະຊາກອນທີ່ມີຄວາມສ່ຽງຕາມເວລາ, ສະຖານທີ່, ແລະບຸກຄົນເພື່ອເບິ່ງຮູບແບບຂອງຜູ້ທີ່ເປັນກໍລະນີທີ່ມີເງື່ອນໄຂຫຼືມີຄວາມສ່ຽງຕໍ່ການເປັນກໍລະນີ.ລະບາດແບບພັນລະນາ ແມ່ນການສືບສວນຄວາມຖີ່ຂອງເຫດການພາຍໃນແລະທົ່ວປະຊາກອນ, ແລະ ເປັນພື້ນຖານທີ່ພວກເຮົາສາມາດສ້າງແລະທົດສອບສົມມຸດຕິຖານກ່ຽວກັບເຫດຜົນແລະວິທີການທີ່ຮູບແບບເຫຼົ່ານີ້ເກີດຂື້ນ, ໂດຍມີເປົ້າຫມາຍສຸດທ້າຍຂອງການແຊກແຊງເພື່ອປ່ຽນແປງສະພາບ.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097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ໃນການສຶກສາແບບນະຈຸດເວລາໃດໜື່ງ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ຂໍ້ມູນກ່ຽວກັບຄວາມຊຸກຊຸມ ຂອງທັງ ການສໍາພັດ ແລະ ແລະຜົນໄດ້ຮັບດ້ານສຸຂະພາບ ແມ່ນໄດ້ມາ ເພື່ອຈຸດປະສົງຂອງການປຽບທຽບຄວາມແຕກຕ່າງຂອງຜົນໄດ້ຮັບດ້ານສຸຂະພາບ ລະຫວ່າງ ຜູ້ສໍາພັດ ແລະ ຜູ່ບໍ່ສໍາພັດກັບປັດໄຈສ່ຽງ. ຂ້ອຍໄດ້ສ້າງຕາຕະລາງ ຄວາມຕຸ້ຍ ແມ່ນຜົນຂອງຄວາມສົນໃຈ ແລະການບໍລິໂພກເຄື່ອງດື່ມທີ່ມີນ້ໍາຕານສູງ - ຫຼືໂຊດາ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ເຄື່ອງດື່ມທີ່ມີນ້ໍາຕານ - ເປັນການ ສໍາພັດປັດໄຈສ່ຽງ. ທ່ານສາມາດຄິດໄລ່ຄວາມ ຊຸກຊຸມ ຂອງຜົນໄດ້ຮັບ (ຕຸ້ຍຫຼາຍ)ລະຫວ່າງການສໍາພັດປັດໄຈ ດັ່ງທີ່ເຫັນນີ້ ດ້ວຍ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PE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ຫຼືຄວາມຊຸກຊຸມ ຂອງການສໍາພັດຜປັດໄຈ ແລະຊອກຫາຄວາມຊຸກຊຸມ ຄົນຕຸ້ຍຫຼາຍ ໃນບັນດາເດັກນ້ອຍທີ່ດື່ມເຄື່ອງດື່ມທີ່ມີນ້ໍາຕານຫຼາຍ. ດັ່ງນັ້ນ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ນີ້ແມ່ນ ການສໍາພັດປັດໄຈ. ຄວາມຊຸກຊຸມ ໃນຜູ້ສໍາພັດປັດໄຈ (ຕຸ້ຍຫຼາຍ ແລະ ດື່ມເຄື່ອງດື່ມ ທີ່ມີນໍ້າຕານຫຼາຍ) ​ແມ່ນ​ປະມານ 23%. ຫຼັງຈາກນັ້ນ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ທ່ານສາມາດຊອກຫາຄວາມຊຸກຊຸມ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PU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ຄົນຕຸ້ຍຫຼາຍ ໃນບັນດາເດັກນ້ອຍທີ່ດື່ມເຄື່ອງດື່ມທີ່ມີນ້ໍາຕານຫນ້ອຍ  ແມ່ນ​ປະມານ 4%. ອີກເທື່ອໜຶ່ງ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ສົມມຸດຕິຖານທາງສະຖິຕິ ສຳລັບການທົດສອບສັດສ່ວນ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ເຊິ່ງແມ່ນສິ່ງທີ່ພວກເຮົາເຫັນຢູ່ໃນຕາຕະລາງ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ແມ່ນວ່າສົມມຸດຕິຖານເປົ່າ ແມ່ນ ສັດສ່ວນເທົ່າກັນ. ແລະສົມມຸດຕິຖານທາງເລືອກ ແມ່ນວ່າສັດສ່ວນບໍ່ເທົ່າກັນ. ໃນຕົວຢ່າງນີ້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ສົມມຸດຕິຖານເປົ່າແມ່ນ ສັດສ່ວນຂອງຜູ້ບໍລິໂພກເຄື່ອງດື່ມທີ່ມີນ້ໍາຕານສູງໃນບັນດາຜູ້ທີ່ຕຸ້ຍຫຼາຍແມ່ນເທົ່າກັບສັດສ່ວນຂອງຜູ້ບໍລິໂພກເຄື່ອງດື່ມທີ່ມີນ້ໍາຕານຕ່ໍາໃນບັນດາຜູ້ທີ່ຫຼາຍ. ຂ້ອຍຂໍໂທດ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ໃນບັນດາຜູ້ທີ່ມີຕຸ້ຫຼາຍ. ແລະ ສົມມຸດຕິຖານທາງເລືອກແມ່ນ ສັດສ່ວນຂອງຜູ້ບໍລິໂພກເຄື່ອງດື່ມທີ່ມີນ້ໍາຕານສູງໃນບັນດາຜູ້ທີ່ຕຸ້ຍຫຼາຍ ແມ່ນ ບໍ່ເທົ່າກັບສັດສ່ວນຂອງຜູ້ບໍລິໂພກເຄື່ອງດື່ມທີ່ມີນ້ໍາຕານຕ່ໍາໃນບັນດາຜູ້ທີ່ຕຸ້ຍຫຼາຍ.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06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ຈາກນັ້ນທ່ານສາມາດຄິດໄລ່ ອັດຕາສ່ວນຄວາມຊຸກຊຸມ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 (odd ratio),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ເຊິ່ງ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ac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ຫຼາຍກວ່າ </a:t>
            </a:r>
            <a:r>
              <a:rPr lang="en-US" sz="1800" dirty="0" err="1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bc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.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ແລະການຕີຄວາມໝາຍຂອງເລື່ອງນີ້ແມ່ນໂອກາດຂອງການບໍລິໂພກເຄື່ອງດື່ມທີ່ມີນ້ໍາຕານສູງໃນກຸ່ມທີ່ ຕຸ້ຍຫຼາຍ ແມ່ນ 7.9 ເທົ່າຂອງໂອກາດຂອງການບໍລິໂພກເຄື່ອງດື່ມທີ່ມີນ້ໍາຕານນ້ອຍໃນກຸ່ມທີ່ບໍ່ ຕຸ້ຍຫຼາຍ. ຫຼື ເຈົ້າສາມາດເວົ້າໄດ້ວ່າ ໂອກາດທີ່ຄົນ ຕຸ້ຍຫຼາຍມີການບໍລິໂພກນໍ້າຕານຫຼາຍ ແມ່ນ 7.9 ເທົ່າຂອງຄົນທີ່ບໍ່ຕຸ້ຍຫຼາຍ ບໍລິໂພກນໍ້າຕານນ້ອຍ.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655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ການສຶກສານະຈຸດເວລາໃດໜື່ງ ມີຂໍ້ຈໍາກັດໃນການປະເມີນຄວາມສ່ຽງ. ທ່ານສາມາດຄິດໄລ່ອັດຕາສ່ວນ ຄວາມຊຸກຊຸມ ແລະ ອັດຕາ ອັດຕາສ່ວນ ຄວາມຊຸກຊຸມ ໄດ້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ແຕ່ນີ້ບໍ່ແມ່ນການປະມານຄ່າທີ່ຖືກຕ້ອ ງ ຂອງອັດຕາສ່ວນຄວາມສ່ຽງ ຫຼື ອັດຕາ ອັດຕາສ່ວນ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ດັ່ງນັ້ນຢ່າໃຊ້ພວກມມັນ ແທນກັນ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.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. ແລະ ຈື່ຈໍາທີ່ຈະໃຊ້ຄໍາວ່າ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odds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ໃນເວລາທີ່ທ່ານເວົ້າກ່ຽວກັບ ອັດຕາ ອັດຕາສ່ວນ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ບໍ່ແມ່ນຄວາມເປັນໄປໄດ້. ໃນອັດຕາສ່ວນຄວາມຊຸກຊຸມ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ມັນປຽບທຽບ ອັດຕາສ່ວນຂອງຜູ້ທີ່ສໍາພັດປັດໄຈ ທີ່ເປັນພະຍາດ ກັບອັດຕາສ່ວນຂອງຜູ້ທີ່ບໍ່ສໍາພັດປັດໄຈ ທີ່ເປັນພະຍາດ ໂດຍປົກກະຕິ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ອັດຕາ ອັດຕາສ່ວນຄວາມຊຸກຊຸມ  ຈະເປັນໂຕວັດທີ່ດີກວ່າ ເມື່ອທ່ານມີປັດໃຈສ່ຽງທີ່ຍາວກວ່າຫຼືໄລຍະເວລາຫຼາຍກວ່າ ລະຫວ່າງການສໍາພັດປັດໄຈ ແລະ ການກາຍເປັນພະຍາດ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ຄືກັບພະຍາດຊໍາເຮື້ອສ່ວນໃຫຍ່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ແລະອັດຕາສ່ວນຄວາມຊຸກຊຸມ ແມ່ນດີກວ່າ ສໍາລັບການເລີ່ມຕົ້ນຫຼືການລະບາດຢ່າງຮ້າຍແຮງ. ແຕ່ໂອກາດທີ່ເຈົ້າຈະເຮັດການຖົດຖອຍ ຫຼື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logit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ທີ່ກ້າວໜ້າກວ່າ. ແລະພວກເຮົາຈະສົນທະນາວິທີການເຫຼົ່ານີ້ເພີ່ມເຕີມໃນໂມດູນ 7. ທ່ານຈະເຫັນການໂຕ້ວາທີ ຫຼາຍຢ່າງກ່ຽວກັບສິ່ງທີ່ຈະໃຊ້ສໍາລັບການສຶກສາ ນະຈຸດເວລາໃດໜື່ງ ໃນການທົບທວນເອກກະສານ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ແຕ່ເຈົ້າ ເຮັດໄດ້ດີກັບການໃຊ້ຄວາມຊຸກຊຸມ ແລະ ເບິ່ງ ອັດຕາ ອັດຕາສ່ວນຄວາມຊຸກຊຸມ ກ່ອນ/ ເຂົ້າໄປໃນການວິເຄາະການຖົດຖອຍ.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45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ປະເພດຂອງອະຄະຕິ ທີ່ພວກເຮົາເຫັນຢູ່ໃນ ການສຶກສາການເຝົ້າລະວັງ / ຄວາມຊຸກຊຸມ / ນະຈຸດເວລາໃດໜື່ງ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ແມ່ນ ອະຄະຕິ ທີ່ເກີດຂື້ນມາກ່ອນຫນ້າ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ເຊິ່ງເປັນວິທີທີ່ດີທີ່ຈະເວົ້າວ່າພວກເຮົາບໍ່ສາມາດກໍານົດຊົ່ວຄາວລະຫວ່າງການສໍາພັດກັບປັດໄຈ ແລະ ສະຖານະການຂອງພະຍາດ. ມັນຄ້າຍຄືກັບຄໍາຖາມຄລາສສິກ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"ໄກ່ຫຼືໄຂ່ ແມ່ນຫຍັງ ເກີດກ່ອນ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?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" ອະຄະຕິ ໃນການລອດຊີບ ແມ່ນສິ່ງທີ່ພວກເຮົາພຽງແຕ່ເວົ້າເຖີງ ໃນການອະທິບາຍ ອັດຕາສ່ວນຄວາມຊຸກຊຸມ / ອັດຕາ ອັດຕາສ່ວນ ຄວາມຊຸກຊຸມ. ແລະນັ້ນກໍ່ແມ່ນ ເວລາທີ່ການສໍາພັດປັດໄຈ ກະທົບຕໍ່ເວລາການລອດຊີບ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ແລະຜູ້ທີ່ລອດຊີບ ຈາກພະຍາດ ໄດ້ດົນຂື້ນ ກໍ່ເປັນໄປໄດ້ສູງ ທີ່ຈະຖືກນັບຢູ່ໃນໂຕຫານ ຂອງສັດສ່ວນຄວາມຊຸກຊຸມ. ຜົນໄດ້ຮັບຂອງທ່ານສິ້ນສຸດລົງ ດ້ວຍອະຄະຕິ. ຜົນຂອງກໍາມະກອນ ທີ່ມີ ສຸຂະພາບດີ ກໍ່ຄື ຄົນທີ່ມີສຸຂະພາບດີ ເຕັມໃຈທີ່ຈະເປັນອາສາສະມັກຫຼາຍຂື້ນ ແລະເປັນສ່ວນຫນຶ່ງຂອງ ການສໍາຫຼວດ ແລະ ການສຶກສານະຈຸດເວລາໃດໜື່ງ. ປະເພດຂອງການສຶກສາເຫຼົ່ານີ້ ສາມາດເຮັດໄດ້ຢ່າງໄວວາ ແລະ ບໍ່ເປີດເຜີຍຊື່ຖ້າຈໍາເປັນ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ເຖິງແມ່ນວ່າຍັງມີຄວາມພະຍາຍາມ ແລະ ການ ຕັ້ງຄ່າ ຈໍານວນຫລາຍ ໃນການອອກແບບ ແລະການນໍາປະຕິບັດວິທີການສຶກສານະຈຸດເວລາໃດໜື່ງ ໄປໃຊ້. ມັນເປັນຄ່າໃຊ້ຈ່າຍຕ່ໍາກວ່າການສຶກສາການວິເຄາະອື່ນໆ ແລະປະສິດທິພາບດີພໍສົມຄວນ. ທ່ານ​ສາ​ມາດ​ໄດ້​ຮັບ​ອັດ​ຕາ​ສ່ວນ​ຂອງ ຄົນສໍາພັດປັດໄຈ ແລະ​ຜົນ​​ຮັບທາງດ້ານ​ສຸ​ຂະ​ພາບ​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ຫຼາຍ​ປະ​ເພດ​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ແລະ​ທັງ​ສອງ​ສາ​ມາດ​ສ້າງ​ແລະ​ທົດ​ສອບສົມມຸດຕິຖານ ໄດ້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​.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ມັນຮຽກຮ້ອງໃຫ້ມີການຝຶກອົບຮົມ ພະນັກງານ ເຮັດການສຶກສາ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ການຄັດເລືອກ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ການເກັບລວບລວມຂໍ້ມູນ: ແລະ ການກວດສອບການປະຕິບັດຕາມລະບຽບວິທີການສຶກສາ ຢ່າງຮອບຄອບ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ເຊັ່ນດຽວກັນກັບການຄັດເລືອກ ການວັດ ຢ່າງລະມັດລະວັງ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ເຊິ່ງພວກເຮົາຈະສົນທະນາໃນຫົວຂໍ້ 6.6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6.7 ແລະ 6.8. ນີ້ແມ່ນ ໜຶ່ງ ໃນການອອກແບບການສຶກສາ ທົ່ວໄປທີ່ສຸດ ຖ້າທ່ານເລືອກຕົວຢ່າງ ທີ່ເປັນຕົວແທນ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ແຕ່ຄວາມເຂັ້ມງວດ ຫຼຸດລົງ ໂດຍບໍ່ມີຊົ່ວຄາວ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ບໍ່ມີການວັດຄວາມສ່ຽງ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 ຜູ້ເຂົ້າຮ່ວມການສຶກສາ ທີ່ເປັນກຸ່ມສໍາພັດປັດໄຈສ່ຽງ ຈະບໍໄດ້ຖືກສຸ່ມ.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954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ຕົວຢ່າງບາງສ່ວນ ຂອງການສຶກສາປະເພດນີ້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ໂດຍສະເພາະໃນດ້ານ ຄວາມຊຸກຊຸມ ແລະ ການເຝົ້າລະວັງ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ແມ່ນການສຳຫຼວດ ກູ່ມຕົວຊີ້ບອກຫຼາຍກໂຕ ຫຼື ການສໍາຫຼວດໂຕບົ່ງຊີ້ດັດຊະນີທາງສັງຄົມ ປະເທດລາວ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ການສໍາຫຼວດ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MICS;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ການສໍາຫຼວດຜູ້ເບິ່ງແຍງເດັກ ກ່ຽວກັບການບໍລິໂພກຂອງເດັກນ້ອຍ ທີ່ຢູ່ໃນໂຄງການອາຫານຫວ່າງ ຂອງອົງການອາຫານໂລກ ທີ່ຂ້າພະເຈົ້າສະແດງໃຫ້ເຫັນຕົວຢ່າງກ່ອນຫນ້ານີ້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;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ການສໍາຫຼວດສຸຂະພາບແຫ່ງຊາດແລະໂພຊະນາການໃນສະຫະລັດທີ່ຂ້າພະເຈົ້າໄດ້ກ່າວເຖິງ. ພວກເຮົາຍັງມີການສໍາຫຼວດລະດັບຊາດຈໍານວນຫຼາຍຢູ່ທີ່ນີ້ໃນສະຫະລັດ ຂ້ອຍມັກການສໍາຫຼວດແນວໂນ້ມແຫ່ງຊາດຂໍ້ມູນຂ່າວສານສຸຂະພາບ. ແລະພວກເຮົາມີລະບົບການເຝົ້າລະວັງປັດໄຈຄວາມສ່ຽງດ້ານພຶດຕິກຳ ແລະ ລະບົບເຝົ້າລະວັງພຶດຕິກຳຂອງໄວໜຸ່ມ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ເຊິ່ງປະເມີນພຶດຕິກຳ ແລະ ປັດໃຈສ່ຽງໃນປະຊາກອນສະຫະລັດເປັນປະຈຳ.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919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ນີ້ແມ່ນຕົວຢ່າງ ຂໍ້ມູນ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MICS,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ການສໍາຫຼວດກຸ່ມໂຕບົ່ງຊີ້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.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ມັນເປັນການສໍາຫຼວດດັດຊະນີທາງສັງຄົມ ຄັ້ງທີ່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II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ຈາກປີ 2017. ຂ້າພະເຈົ້າຄິດວ່ານີ້ແມ່ນການ ສະແດງຮູບພາບ ຂໍ້ມູນທີ່ດີແທ້ໆ - ເຊິ່ງເປັນສິ່ງສໍາຄັນຫຼາຍ - ຂອງຂໍ້ມູນທີ່ເກັບກໍາຢູ່ໃນການສໍາຫຼວດ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MICS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ກ່ຽວກັບການໃຫ້ນົມລູກແລະເດັກອ່ອນ ແລະສະແດງຂັ້ນຕອນຂອງການໃຫ້ນົມລູກແລະການໃຫ້ອາຫານເສີມ ແລະ ການໃຫ້ອາຫານໃນໄລຍະເວລາ. ແລະຫຼັງຈາກນັ້ນ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ພາຍໃຕ້ແຕ່ລະຂັ້ນຕອນເຫຼົ່າການລ້ຽງດູ ນີ້ທີ່ ສະແດງຢູ່ໃນກໍານົດເວລາ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ມັນຈະມີສັດສ່ວນຂອງຜູ້ຕອບແບບສອບຖາມ ທີ່ມີຄຸນສົມບັດ ກົງຕາມຄ່າ ນັ້ນ ມາດຕະຖານນັ້ນ ເຊັ່ນ: ຄວາມຖີ່ຂອງໃຫ້ອາຫານຂັ້ນຕໍາ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ຄວາມຫຼາກຫຼາຍຂອງອາຫານຂັ້ນຕໍ່າ. ຖ້າທ່ານຕ້ອງການເບິ່ງວິທີການແລະບົດລາຍງານສໍາລັບຂໍ້ມູນ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MICS,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ຂ້າພະເຈົ້າໄດ້ລວມເອົາ ລີ້ງ ມາໄວ້ຢູ່ທີ່ນີ້. ຂ້າພະເຈົ້າແນ່ໃຈວ່າຫຼາຍໆທ່ານຄຸ້ນເຄີຍກັບການສໍາຫຼວດນິີ້ຫຼືມີສ່ວນຮ່ວມ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ແຕ່ສິ່ງຫນຶ່ງທີ່ຂ້າພະເຈົ້າເຫັນວ່າເປັນປະໂຫຍດຫຼາຍໃນເວລາທີ່ການອອກແບບການສຶກສານະຈຸດເວລາໃດໜື່ງ ແມ່ນການອ່ານວິທີການບໍລິຫານ ແລະ ວິທີການເກັບກໍາຂໍ້ມູນໃນສ່ວນອື່ນໆ ດີ  ໃນການການສ້າງ​ການເຝົ້າ​ລະ​ວັງ​ ນະຈຸດເວລາໃດໜື້່ງ ​ຫຼື ​ການ​ສຶກ​ສາ​ຄວາມ​ຊຸກຊຸມ​. ມັນຊ່ວຍໃຫ້ຂ້ອຍເຂົ້າໃຈສິ່ງທີ່ເປັນມາດຕະຖານ ແທ້ ຫຼື ວິທີການປະຕິບັດທີ່ດີທີ່ສຸດຂອງການເຂົ້າຫາການເກັບກໍາຂໍ້ມູນໃນການສຶກສານະຈຸດເວລາໃດໜື່ງ.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029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ນີ້ແມ່ນຂໍ້ມູນຈາກການສຳຫຼວດຜູ້ເບິ່ງແຍງກ່ຽວກັບການບໍລິໂພກຂອງເດັກ ເຊິ່ງເປັນການສຶກສາຂະໜາດນ້ອຍ ທີ່ໃຊ້ວິທີການປະສົມ ແຕ່ໄດ້ລວມເອົາການສຳຫຼວດນະຈຸດເວລາໃດໜື່ງ ໃນ ຜູ້ເບິ່ງແຍງເດັກນ້ອຍ ຊັ້ນປະຖົມ ອາຍຸ 6 ຫາ 11 ປີ . ໃນ ສປປ ລາວ ແລະ ຟີລິບປິນ ມີພຽງແຕ່ 60 ຄົນເທົ່ານັ້ນ. ມັນໃຫ້ຂໍ້ມູນບາງຢ່າງກ່ຽວກັບການບໍລິໂພກອາຫານແລະເຄື່ອງດື່ມ. ໃນຮູບຂ້າງເທິງ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ພວກເຮົາເບິ່ງຊ່ວງເວລາຂອງວັນ  ມື້ອາຫານແລະເຄື່ອງດື່ມບາງຊະນິດໄດ້ຖືກບໍລິໂພກໃນອາທິດທີ່ຜ່ານມາ ເປັນປົກກະຕິ. ແລະຢູ່ໃນເສັ້ນສະແດງລຸ່ມນີ້ພວກເຮົາເຫັນຄວາມຖີ່ຂອງການບໍລິໂພກອາຫານ ຫຼືເຄື່ອງດື່ມທີ່ບໍ່ດີຕໍ່ສຸຂະພາບຢູ່ໂຮງຮຽນ ໃນ ສປປ ລາວ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ໃນບັນດາຜູ້ທີ່ບໍລິໂພກໃນອາທິດທີ່ຜ່ານມາ. ອັນນີ້ພຽງແຕ່ເຮັດໃຫ້ພວກເຮົາມີຮູບແບບການອະທິບາຍພື້ນຖານຂອງຜູ້ທີ່ກິນອາຫານປະເພດໃດແດ່ຂອງອາຫານວ່າງ ຫຼືອາຫານທີ່ບໍ່ດີຕໍ່ສຸຂະພາບ ແລະຢູ່ໃສ. ຖ້າຫາກວ່າທ່ານຕ້ອງການທີ່ເບີ່ງສິ່ງນີ້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ຂ້າພະເຈົ້າເຊື່ອວ່າພວກເຮົາມີສໍາເນົາຂອງການສຶກສານີ້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ແຕ່ຂ້າພະເຈົ້າບໍ່ມີລີ້ງນີ້ ຢູ່ໃນສະໄລ້.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846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ການສໍາຫຼວດສຸຂະພາບແລະໂພຊະນາການແຫ່ງຊາດ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ດັ່ງທີ່ໄດ້ກ່າວມາ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ແມ່ນສ່ວນຫນຶ່ງຂອງສູນສະຖິຕິສຸຂະພາບແຫ່ງຊາດແລະສູນຄວບຄຸມແລະປ້ອງກັນພະຍາດ ໃນສະຫະລັດ. ກຸ່ມເປັນຕົວຢ່າງ ເປັນຕົວແທນລະດັບຊາດ ຊື່ງມີຜູ້ເຂົ້າຮ່ວມປະມານ 5000 ຄົນຕໍ່ປີ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ແລະ 15 ເມືອງ ທີ່ພວກເຂົາສຸ່ມຕົວຢ່າງ ມາໃນແຕ່ລະປີ. ການສໍາພາດປະກອບມີການສໍາຫຼວດປະຊາກອນສາດ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ເສດຖະກິດສັງຄົມ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ການຄວບຄຸມອາຫານ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ແລະຄໍາຖາມ ທີ່ກ່ຽວຂ້ອງກັບສຸຂະພາບ. ແລະ ມີອົງປະກອບ ຂອງການກວດສອບ ປະກອບດ້ວຍ ການວັດທາງການແພດ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ທັນຕະກໍາ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ແລະ ສະລິລະວິທະຍາ ຕະລອດເຖີງການທົດສອບໃນຫ້ອງທົດລອງ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ທີ່ດໍາເນີນໂດຍບຸກຄົນທີ່ໄດ້ຮັບການຝຶກອົບຮົມເປັນຢ່າງດີ. ອີກເທື່ອຫນຶ່ງ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ທ່ານສາມາດຄລິກໃສ່ ລີ້ງນີ້ ຖ້າທ່ານຕ້ອງການເບິ່ງວິທີການຂອງ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NHANES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ບໍລິຫານແນວໃດ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. 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ແລະຂ້າພະເຈົ້າໄດ້ລວມເອົາຕົວຢ່າງຂອງຂໍ້ມູນຈາກບົດລາຍງານກ່ຽວກັບການນໍາໃຊ້ອາຫານເສີມຂອງຜູ້ໃຫຍ່ໃນສະຫະລັດຈາກ 2017 ຫາ 2018. ແລະມັນສະແດງໃຫ້ເຫັນວ່າການກິນວິຕາມິນເສີມ ຖືກນໍາໃຊ້ໃນບັນດາຜູ້ໃຫຍ່ ກຸ່ມອາຍຸທີ່ແຕກຕ່າງກັນ.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597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ສຸດທ້າຍ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ການວາງແຜນການສຶກສາເພີ່ມເຕີມສໍາລັບການເຝົ້າລະວັງ / ຄວາມຊຸກຊຸມ / ນະຈຸດເວລາໃດໜື່ງ. ຄໍາຖາມເຫຼົ່ານີ້ແມ່ນປະເພດດຽວກັນຂອງຄໍາຖາມທີ່ທ່ານຈະຖາມຕົວທ່ານເອງກ່ຽວກັບວິທີການແລະແຜນການການວິເຄາະສໍາລັບການສຶກສາໃດໆທີ່ທ່ານຈະດໍາເນີນການ. ຂ້າພະເຈົ້ າລວມທັງສະໄລ້ນີ້ ໄວ້ທີ່ນີ້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ແຕ່ພວກເຮົາຈະຕ້ອງຖາມຄໍາຖາມເຫຼົ່ານີ້ ກັບໂຕເອງ ຕະລອດທັ້ງໂມດູນ ແລະຕະຫຼອດການພັດທະນາແລະດໍາເນີນການສຶກສາຂອງທ່ານ. ໃນກາສຸ່ມຕົວຢ່າງແລະການຄັດເລືອກ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ເຈົ້າຈະສຸ່ມຕົວຢ່າງຈາກປະຊາກອນຂອງເຈົ້າແນວໃດ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?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ເຈົ້າຮັບສະໝັກຄົນແນວໃດ ແລະຊົດເຊີຍເຂົາເຈົ້າສຳລັບການມີສ່ວນຮ່ວມ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?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ໃຜຈະເປັນຜູ້ຖືກຄັດເລືອກ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?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ບຸກຄົນນັ້ນຈະເປັນຕົວແທນຂອງປະຊາກອນ ຂອງເຈົ້າມາບໍ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?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ຂະຫນາດຕົວຢ່າງຂອງເຈົ້າແມ່ນຫຍັງ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?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ທ່ານກຈະຫຼຸດຜ່ອນອະຄະຕິແລະເຮັດໃຫ້ຕົວຢ່າງຂອງທ່ານເປັນຕົວແທນຂອງປະຊາກອນແນວໃດ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?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ທ່ານຈະຝຶກອົບຮົມພະນັກງານສຶກສາຂອງທ່ານແນວໃດ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ສ້າງລະບຽບການແລະຮັບປະກັນວ່າພວກເຂົາປະຕິບັດຕາມລະບຽບເຫຼົ່ານັ້ນ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?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ທ່ານຈະໃຊ້ການວັດແນວໃດສໍາລັບການສໍາພັດປັດໄຈ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ການເປັນພະຍາດ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ແລະ ໂຕຜັນແປຮ່ວມອື່ນໆ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?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ທ່ານຈະເກັບກໍາຂໍ້ມູນການສໍາພາດແບບສໍາຫຼວດອອນໄລນ໌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CATI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ຫຼື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CAPI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ໃຊ້ໂທລະສັບຊ່ວຍຄອມພິວເຕີຫຼືການສໍາພາດສ່ວນຕົວແນວໃດ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?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ເຈົ້າຈະເກັບຂໍ້ມູນຂອງທ່ານ ແລະກວດສອບຂໍ້ມູນຂອງເຈົ້າແນວໃດ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?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ແລະເຈົ້າວາງແຜນການປະເມີນຄວາມສຳພັນ ແລະ ໂຕຜັນແປຮ່ວມ ແນວໃດ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?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ທ່ານຈະດໍາເນີນການວິເຄາະ ໂຕແປດ່ຽວ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ໂແປສອງໂຕ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ແລະ ຫຼາຍໂຕຜັນແປແນວໃດ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?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ທ່ານຈະຫຼຸດຜ່ອນ ອະຄະຕິ ໃນການວິເຄາະຂອງທ່ານແນວໃດ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?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ແຕ່ຢ່າກັງວົນ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ເຫຼົ່ານີ້ແມ່ນຄໍາຖາມທີ່ພວກເຮົາຈະກ່າວເຖີງ ໂມດູນ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 6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ແລະ 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 7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ຂອງຊຸດນີ້.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p11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ສຸດທ້າຍ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ການສຶກສາແບບພັນລະນາ ເປັນພື້ນຖານທີ່ພວກເຮົາສ້າງຫຼັກຖານການຄົ້ນຄວ້າ. ການເລືອກການອອກແບບການສຶກສາຂອງທ່ານແລະວິທີທີ່ທ່ານວາງແຜນສໍາລັບການອອກແບບນັ້ນຕ້ອງພິຈາລະນາແລະການວາງແຜນຢ່າງຮອບຄອ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,</a:t>
            </a:r>
            <a:r>
              <a:rPr lang="lo-LA" sz="1800" dirty="0"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ແຕ່ການເຮັດດເຊ່ນນີ້ ຈະສົ່ງຜົນໃຫ້ເປັນຂໍ້ມູນທີ່ອຸດົມສົມບູນ ທີ່ຈະກາຍເປັນພື້ນຖານສໍາລັບການ ຄົ້ນຄວ້າ ແລະ ການປະຕິບັດດ້ານສຸຂະພາບສາທາລະນະສຸກ  ໃນອະນາຄົດ</a:t>
            </a:r>
            <a:r>
              <a:rPr lang="en-US" sz="1800">
                <a:effectLst/>
                <a:latin typeface="Phetsarath OT" panose="02000500000000020004" pitchFamily="2" charset="0"/>
                <a:ea typeface="Phetsarath OT" panose="02000500000000020004" pitchFamily="2" charset="0"/>
              </a:rPr>
              <a:t>. </a:t>
            </a:r>
            <a:endParaRPr dirty="0"/>
          </a:p>
        </p:txBody>
      </p:sp>
      <p:sp>
        <p:nvSpPr>
          <p:cNvPr id="360" name="Google Shape;360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0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ໃນການອະທິບາຍສະພາບສຸຂະພາບ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ພວກເຮົາຈໍາເປັນຕ້ອງເຂົ້າໃຈວ່າໃຜມີອາການຢູ່ໃນຄໍາຖາມ. ໂດຍປົກກະຕິແລ້ວ ພວກເຮົາອະທິບາຍເຖິງປະຊາກອນທີ່ມີຄວາມສ່ຽງ ຫຼືມີເງື່ອນໄຂຜ່ານທາງສັງຄົມວິທະຍາ ເຊັ່ນ: ອາຍຸ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ເພດ ແລະ ເພດ ຫຼື ອາຊີບ. ສອງຕົວເລກນີ້ແມ່ນຕົວຢ່າງຈາກການສໍາຫຼວດຕົວຊີ້ວັດດັດຊະນີສັງຄົມລາວປີ 2017. ເສັ້ນສະແດງເທິງສະແດງໃຫ້ເຫັນເຖິງຄວາມຕຸ້ຍ (ເສັ້ນສີຟ້າ)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ນໍ້າໜັກຕໍ່າກວ່າ (ເສັ້ນສີເຫຼືອງ)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ຈ່ອຍຜອມ (ເສັ້ນສີແດງ)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ແລະນໍ້າໜັກເກີນ (ເສັ້ນສີມ່ວງ) ຖືກແຈກຢາຍຕາມອາຍຸເປັນເດືອນໃນການສໍາຫຼວດຕົວຊີ້ວັດດັດສະນີສັງຄົມລາວ. ເສັ້ນສະແດງຢູ່ທາງລຸ່ມແມ່ນການສະແດງພາບອັນດີເລີດຂອງຄວາມບໍ່ສະເໝີພາບຂອງປະກົດການຫຍໍ້ທໍ້ໂດຍການອະທິບາຍປະຊາກອນທີ່ແຕກຕ່າງກັນເຊັ່ນ: ຊົນນະບົດທຽບກັບຕົວເມືອງ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ຄອບຄົວທຸກຍາກ ແລະຮັ່ງມີທີ່ສຸດ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ການສຶກສາຂອງແມ່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 ກຸ່ມພາສາສາດ</a:t>
            </a:r>
            <a:r>
              <a:rPr lang="en-US" sz="1800" dirty="0"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Cordia New" panose="020B0304020202020204" pitchFamily="34" charset="-34"/>
              </a:rPr>
              <a:t>, </a:t>
            </a:r>
            <a:r>
              <a:rPr lang="lo-LA" sz="1800" dirty="0">
                <a:effectLst/>
                <a:latin typeface="Calibri" panose="020F0502020204030204" pitchFamily="34" charset="0"/>
                <a:ea typeface="Phetsarath OT" panose="02000500000000020004" pitchFamily="2" charset="0"/>
                <a:cs typeface="Phetsarath OT" panose="02000500000000020004" pitchFamily="2" charset="0"/>
              </a:rPr>
              <a:t>ແລະແຂວງທີ່ຢູ່ອາໃສ. ກຣາຟນີ້ບອກເລົ່າເລື່ອງລາວແທ້ໆກ່ຽວກັບຜູ້ທີ່ມີປະສົບປະການເຕັ້ຍ ໃນ ສປປ ລາວ.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/>
              <a:t>ຄວາມເຂົ້າໃຈໃນເວລາທີ່ສະພາບການເກີດຂຶ້ນ ຫຼື ບໍ່ເກີດຂຶ້ນ ແມ່ນສໍາຄັນ. ອັນນີ້ອາດຈະລວມເຖິງຄຳອະທິບາຍກ່ຽວກັບເວລາ ລະຫວ່າງການສຳຜັດ ແລະການເກີດພະຍາດ, ຫຼືການປ່ຽນແປງຕາມລະດູການຂອງພະຍາດ. ເສັ້ນສະແດງເຫຼົ່ານີ້ສະແດງຕົວເລກ ແລະເປີເຊັນຂອງການກວດໄຂ້ຫວັດໃຫຍ່ທີ່ເປັນບວກ ທີ່ລາຍງານໃຫ້ສູນຄວບຄຸມ ແລະປ້ອງກັນພະຍາດຂອງສະຫະລັດ ຕາມແຕ່ລະອາທິດຂອງປີ 2018-2019 (ເສັ້ນສະແດງເທິງສຸດ), 2019-2020 ໃນເສັ້ນສະແດງກາງ ແລະ 2020-2021 ໃນ ເສັ້ນສະແດງລຸ່ມສຸດ. ພວກເຮົາບໍ່ພຽງແຕ່ເຫັນການປ່ຽນແປງຕາມລະດູການໃນເວລາທີ່ປະຊາຊົນກວດພົບວ່າເປັນໄຂ້ຫວັດໃຫຍ່, ແຕ່ພວກເຮົາເຫັນວ່າຮູບແບບດັ່ງກ່າວຖືກລົບກວນຢ່າງຮ້າຍແຮງ ໃນໄລຍະສາມປີ. ຂ້ອຍເຊື່ອວ່າເຈົ້າສາມາດຈິນຕະນາການວ່າເປັນຫຍັງການປ່ຽນແປງເຫຼົ່ານີ້ ຈື່ງມີຢູ່, ແຕ່ນີ້ແມ່ນການສະແດງ ທີ່ດີເລີດ ຂອງຂໍ້ມູນພັນລະນາ ທີ່ງ່າຍດາຍຫຼາຍ ສາມາດມີປະສິດທິພາບ.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34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/>
              <a:t>ພວກເຮົາຍັງສາມາດອະທິບາຍສະພາບຂອງພະຍາດ ແລະປະຊາກອນໄດ້ໂດຍບ່ອນທີ່ສະພາບການເກີດ ຫຼື ບໍ່ເກີດຂຶ້ນ. ບ່ອນທີ່ຢູ່ໃນສະພາບການນີ້ສາມາດອ້າງອີງເຖິງພູມສາດ, ເຊັ່ນ: ແຜນທີ່ສະແດງໃຫ້ເຫັນ ຄວາມຊຸກຊຸມ ການຂາດສານອາຫານຮຸນແຮງ</a:t>
            </a:r>
            <a:r>
              <a:rPr lang="en-US" dirty="0"/>
              <a:t> </a:t>
            </a:r>
            <a:r>
              <a:rPr lang="lo-LA" dirty="0"/>
              <a:t>ຕາມພື້ນທີ່ ຂອງ ສປປ ລາວ, ຫຼື ອາດໝາຍເຖີງ ສະພາບແວດລ້ອມ ເຊັ່ນ: ຕາຕະລາງນີ້ສະແດງໃຫ້ເຫັນການບໍລິໂພກອາຫານຫວ່າງ ໃນສະພາບແວດລ້ອມ ທີ່ແຕກຕ່າງກັນ, ຈາກ ການສຶກສາອາຫານວ່າງ ຂອງໂຄງການອາຫານໂລກ ຢູ່ ສປປ ລາວ ແລະ ຟີລິບປິນ. ການພັນລະນາເຖິງບ່ອນທີ່ມີເງື່ອນໄຂສາມາດບອກພວກເຮົາວ່າບ່ອນໃດທີ່ສະພາບແວດລ້ອມ ຫຼື ພູມສາດ ຫຼື ສະພາບອາກາດອາດມີຢູ່, ແຕ່ມັນມັກຈະຊີ້ບອກເຖິງຄວາມສ່ຽງ ຫຼື ຄວາມສ່ຽງອື່ນທີ່ກ່ຽວຂ້ອງກັບສະຖານທີ່ ເຊັ່ນ: ປັດໄຈທາງດ້ານປະຊາກອນສາດ-ສັງຄົມ.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7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/>
              <a:t>ສຸດທ້າຍ, ພວກເຮົາມັກຈະສາມາດຊອກຫາຂໍ້ຄຶດກ່ຽວກັບວິທີການ ຫຼື ເປັນຫຍັງສະພາບການເກີດຂື້ນ ຫຼືການປ່ຽນແປງຮູບແບບ ທີ່ມີການສຶກສາແບບພັນລະນາ, ເຖິງແມ່ນວ່າພວກເຮົາມັກຈະສືບສວນ "ເປັນຫຍັງ" ໂດຍໃຊ້ການສຶກສາການວິເຄາະ. ຕົວຢ່າງ, ເມື່ອພວກເຮົາເບິ່ງຕາຕະລາງໄຂ້ຫວັດໃຫຍ່, ພວກເຮົາສາມາດເຫັນການລົບກວນຂອງຮູບແບບໄຂ້ຫວັດໃຫຍ່ທີ່ເກີດຈາກໂຄວິດ. ພວກເຮົາຍັງສາມາດຄາດເດົາໄດ້ວ່າມີຄວາມສໍາພັນລະຫວ່າງສະຖານະພາບ ການຂາດສານອາຫານແບບເຕັ້ຍ</a:t>
            </a:r>
            <a:r>
              <a:rPr lang="en-US" dirty="0"/>
              <a:t> </a:t>
            </a:r>
            <a:r>
              <a:rPr lang="lo-LA" dirty="0"/>
              <a:t>ແລະເສດຖະກິດສັງຄົມໂດຍການເບິ່ງຮູບແບບຂອງ ການຂາດສານອາຫານແບບເຕັ້ຍ</a:t>
            </a:r>
            <a:r>
              <a:rPr lang="en-US" dirty="0"/>
              <a:t> </a:t>
            </a:r>
            <a:r>
              <a:rPr lang="lo-LA" dirty="0"/>
              <a:t>ໃນທົ່ວຕົວຊີ້ວັດເຫຼົ່ານັ້ນ. ແລະພວກເຮົາສາມາດສ້າງສົມມຸດຕິຖານບາງຢ່າງກ່ຽວກັບວ່າ ເປັນຫຍັງເດັກນ້ອຍກິນອາຫານຫວ່າງ ໃນບາງສະຖານະການ. ໃນແຕ່ລະກໍລະນີນີ້ພວກເຮົາໄດ້ປຽບທຽບກຸ່ມທໍາມະຊາດຫຼືການປ່ຽນແປງໃນໄລຍະເວລາຂອງຂໍ້ມູນເຫຼົ່ານີ້ ທີ່ ອະນຸຍາດໃຫ້ພວກເຮົາເຫັນຄວາມແຕກຕ່າງໃນສະພາບຂອງພວກເຮົາ.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93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/>
              <a:t>ໃນ​ການ​ວາງ​ແຜນ​ການ​ສຶກ​ສາ​ໃດ​ຫນຶ່ງ ​ທີ່​ພວກ​ເຮົາ​ຕ້ອງ​ການ​ທີ່​ຈະ​ຖາມ​ຕົວ​ເອງ​ ວ່າ​ແນວ​ໃດ​? ຜົນກະທົບຂອງການສຶກສາຂອງພວກເຮົາ ແມ່ນຫຍັງ, ແລະພວກເຮົາຄວນຈະສຸມໃສ່ເວລາແລະຊັບພະຍາກອນຂອງພວກເຮົາກ່ຽວກັບເລື່ອງນີ້ບໍ? ມີການສຶກສາ ແບບ ພັນລະນາ ແລະ ບົດລາຍງານຈໍານວນຫຼາຍທີ່ມີຢູ່ແລ້ວ; ມີອັນໃດອັນໃໝ່ແດ່ ທີ່ເຮົາມີສ່ວນຮ່ວມ? ນີ້ແມ່ນການສຶກສາທີ່ສໍາຄັນທີ່ຈະເຮັດ, ແລະນໍາໃຊ້ຊັບພະຍາກອນເພື່ອຈັດຕັ້ງປະຕິບັດ? ສະພາບທີ່ພວກເຮົາກຳລັງສຶກສາຢູ່ນັ້ນຮ້າຍແຮງ ຫຼືແຜ່ຫຼາຍ ຫຼືມີຜົນກະທົບທາງດ້ານສັງຄົມຢ່າງກວ້າງຂວາງບໍ? ມັນເປັນການເມືອງ, ໃນຫຼັກຖານນັ້ນແມ່ນຈໍາເປັນເພື່ອຊັກຊວນຜູ້ມີສ່ວນກ່ຽວຂ້ອງຫຼືໃຫ້ເຫດຜົນກ່ຽວກັບຊ່ອງທາງການສະຫນອງຊັບພະຍາກອນ? ສິ່ງຫນຶ່ງທີ່ຂ້າພະເຈົ້າສັງເກດເຫັນໃນຄໍາຮ້ອງສະຫມັກ </a:t>
            </a:r>
            <a:r>
              <a:rPr lang="en-US" dirty="0"/>
              <a:t>SRG </a:t>
            </a:r>
            <a:r>
              <a:rPr lang="lo-LA" dirty="0"/>
              <a:t>ແມ່ນຄວາມກັງວົນທົ່ວໄປກ່ຽວກັບພາວະຕຸ້ຍ ແລະນ້ໍາຫນັກເກີນໃນ ສປປ ລາວ. ອັນນີ້ປະກົດວ່າເປັນສະພາບທີ່ພົ້ນເດັ່ນໃນ ສປປລາວ, ໂດຍສະເພາະໃນເຂດຕົວເມືອງ, ສະນັ້ນ ອາດຈະມີເຫດຜົນໃນການສຶກສາເພື່ອພັດທະນາການແຊກແຊງເພື່ອບໍ່ໃຫ້ ພະຍາດຕຸ້ຍ ກາຍເປັນບັນຫາທີ່ແຜ່ລາມໄປເລື້ອຍໆ.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8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sz="2800" dirty="0"/>
              <a:t>ເພື່ອວາງແຜນການສຶກສາການລະບາດຂອງພະຍາດ ແບບພັນລະນາ, ກ່ອນອື່ນ ໝົດ ທ່ານຕ້ອງເຂົ້າໃຈການ ນຳໃຊ້ການລະບາດຂອງພະຍາດ, ປຽບທຽບການອອກແບບການສຶກສາແບບພັນລະນາແລະ ອະຄະຕິ ທີ່ກ່ຽວຂ້ອງກັບແຕ່ລະຄົນ, ເລືອກການອອກແບບການສຶກສາທີ່ດີທີ່ສຸດ ສຳລັບເປົ້າໝາຍ ຂອງທ່ານ, ຮູ້ປັດໃຈ ສຳຄັນທີ່ສຸດໃນການສ້າງວິທີການແລະແຜນການວິເຄາະ. ການສຶກສາແບບພັນລະນາ, ສາມາດຄິດໄລ່ວິທີການວັດ ຄວາມຖີ່ຂອງພະຍາດ ແລະ ຄວາມສໍາພັນຂອງພະຍາດ, ແລະການຄວບຄຸມອະຄະຕິ ໃນການວາງແຜນແລະການວິເຄາະ. ເຫຼົ່ານີ້ແມ່ນອົງປະກອບທີ່ສໍາຄັນໃນການວາງແຜນການສຶກສາແບບພັນລະນາ: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4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35406"/>
            <a:ext cx="6858000" cy="20274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125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554975"/>
            <a:ext cx="6858000" cy="14049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Subtitle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910277-0FA1-1F46-9FD7-836ED090B7BF}"/>
              </a:ext>
            </a:extLst>
          </p:cNvPr>
          <p:cNvCxnSpPr>
            <a:cxnSpLocks/>
          </p:cNvCxnSpPr>
          <p:nvPr userDrawn="1"/>
        </p:nvCxnSpPr>
        <p:spPr>
          <a:xfrm>
            <a:off x="1143000" y="2471268"/>
            <a:ext cx="6858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BEBE40AE-9D6B-494E-AA98-4B73602A1C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36759"/>
            <a:ext cx="9144000" cy="1158132"/>
          </a:xfrm>
          <a:prstGeom prst="rect">
            <a:avLst/>
          </a:prstGeom>
          <a:effectLst>
            <a:outerShdw blurRad="127000" dist="76200" dir="5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riangle 2">
            <a:extLst>
              <a:ext uri="{FF2B5EF4-FFF2-40B4-BE49-F238E27FC236}">
                <a16:creationId xmlns:a16="http://schemas.microsoft.com/office/drawing/2014/main" id="{C4C4C8D2-5E76-0340-BD75-529702744DC7}"/>
              </a:ext>
            </a:extLst>
          </p:cNvPr>
          <p:cNvSpPr/>
          <p:nvPr userDrawn="1"/>
        </p:nvSpPr>
        <p:spPr>
          <a:xfrm rot="5400000">
            <a:off x="-13306" y="6957"/>
            <a:ext cx="1506796" cy="1486533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riangle 2">
            <a:extLst>
              <a:ext uri="{FF2B5EF4-FFF2-40B4-BE49-F238E27FC236}">
                <a16:creationId xmlns:a16="http://schemas.microsoft.com/office/drawing/2014/main" id="{6A922BE3-F9F8-BA45-A8C0-6D998F541EA4}"/>
              </a:ext>
            </a:extLst>
          </p:cNvPr>
          <p:cNvSpPr/>
          <p:nvPr userDrawn="1"/>
        </p:nvSpPr>
        <p:spPr>
          <a:xfrm rot="5400000">
            <a:off x="-11754" y="5401"/>
            <a:ext cx="1275607" cy="1258454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92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75356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125" b="0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167ACD-AB06-FF41-AA10-BD7149D7A7F6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562956"/>
            <a:ext cx="6858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E9380D8C-34F1-514B-B8D2-1FDFA55E04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36759"/>
            <a:ext cx="9144000" cy="1158132"/>
          </a:xfrm>
          <a:prstGeom prst="rect">
            <a:avLst/>
          </a:prstGeom>
          <a:effectLst>
            <a:outerShdw blurRad="127000" dist="76200" dir="5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riangle 2">
            <a:extLst>
              <a:ext uri="{FF2B5EF4-FFF2-40B4-BE49-F238E27FC236}">
                <a16:creationId xmlns:a16="http://schemas.microsoft.com/office/drawing/2014/main" id="{C1005787-6556-EB44-9694-BE9AD99691FA}"/>
              </a:ext>
            </a:extLst>
          </p:cNvPr>
          <p:cNvSpPr/>
          <p:nvPr userDrawn="1"/>
        </p:nvSpPr>
        <p:spPr>
          <a:xfrm rot="5400000">
            <a:off x="-13306" y="6957"/>
            <a:ext cx="1506796" cy="1486533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riangle 2">
            <a:extLst>
              <a:ext uri="{FF2B5EF4-FFF2-40B4-BE49-F238E27FC236}">
                <a16:creationId xmlns:a16="http://schemas.microsoft.com/office/drawing/2014/main" id="{A1CED9DE-2B16-9342-8E84-378077EDAF16}"/>
              </a:ext>
            </a:extLst>
          </p:cNvPr>
          <p:cNvSpPr/>
          <p:nvPr userDrawn="1"/>
        </p:nvSpPr>
        <p:spPr>
          <a:xfrm rot="5400000">
            <a:off x="-11754" y="5401"/>
            <a:ext cx="1275607" cy="1258454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74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99AF-5922-44E5-9E71-FB33E80F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2E914-CF20-4F3F-B23A-83D4918614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87967"/>
            <a:ext cx="78867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9EE821C-D3FC-F840-B5AB-7C546ADF27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2403FB-25DD-1F4D-9D47-C1CEC8B569F3}"/>
              </a:ext>
            </a:extLst>
          </p:cNvPr>
          <p:cNvCxnSpPr>
            <a:cxnSpLocks/>
          </p:cNvCxnSpPr>
          <p:nvPr userDrawn="1"/>
        </p:nvCxnSpPr>
        <p:spPr>
          <a:xfrm>
            <a:off x="628650" y="1382233"/>
            <a:ext cx="78867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4F31CD1-81B6-E441-8BF9-425024CD323B}"/>
              </a:ext>
            </a:extLst>
          </p:cNvPr>
          <p:cNvGrpSpPr/>
          <p:nvPr userDrawn="1"/>
        </p:nvGrpSpPr>
        <p:grpSpPr>
          <a:xfrm>
            <a:off x="-3177" y="-3176"/>
            <a:ext cx="1486536" cy="1506797"/>
            <a:chOff x="-3178" y="-3176"/>
            <a:chExt cx="1646959" cy="1669406"/>
          </a:xfrm>
        </p:grpSpPr>
        <p:sp>
          <p:nvSpPr>
            <p:cNvPr id="7" name="Triangle 2">
              <a:extLst>
                <a:ext uri="{FF2B5EF4-FFF2-40B4-BE49-F238E27FC236}">
                  <a16:creationId xmlns:a16="http://schemas.microsoft.com/office/drawing/2014/main" id="{31FC9281-ABA2-D54B-B89E-6A8583D74FC8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iangle 2">
              <a:extLst>
                <a:ext uri="{FF2B5EF4-FFF2-40B4-BE49-F238E27FC236}">
                  <a16:creationId xmlns:a16="http://schemas.microsoft.com/office/drawing/2014/main" id="{718F5D4B-0782-F14D-8BD0-14A29D5E622D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0254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28681" y="767882"/>
            <a:ext cx="3933365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0" i="0" baseline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28681" y="3647607"/>
            <a:ext cx="3933365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Section </a:t>
            </a:r>
            <a:r>
              <a:rPr lang="en-US" dirty="0" err="1"/>
              <a:t>Subheader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ED3EBA-C936-CA47-B212-1DD28D1A1869}"/>
              </a:ext>
            </a:extLst>
          </p:cNvPr>
          <p:cNvCxnSpPr>
            <a:cxnSpLocks/>
          </p:cNvCxnSpPr>
          <p:nvPr userDrawn="1"/>
        </p:nvCxnSpPr>
        <p:spPr>
          <a:xfrm>
            <a:off x="3928681" y="3628283"/>
            <a:ext cx="521531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2">
            <a:extLst>
              <a:ext uri="{FF2B5EF4-FFF2-40B4-BE49-F238E27FC236}">
                <a16:creationId xmlns:a16="http://schemas.microsoft.com/office/drawing/2014/main" id="{7972656B-D34B-7A47-AF68-55E3A457BE93}"/>
              </a:ext>
            </a:extLst>
          </p:cNvPr>
          <p:cNvSpPr/>
          <p:nvPr userDrawn="1"/>
        </p:nvSpPr>
        <p:spPr>
          <a:xfrm rot="5400000">
            <a:off x="-13306" y="6957"/>
            <a:ext cx="1506796" cy="1486533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riangle 2">
            <a:extLst>
              <a:ext uri="{FF2B5EF4-FFF2-40B4-BE49-F238E27FC236}">
                <a16:creationId xmlns:a16="http://schemas.microsoft.com/office/drawing/2014/main" id="{9E85EBBA-5B5D-1C46-8EB2-3F3B34A34131}"/>
              </a:ext>
            </a:extLst>
          </p:cNvPr>
          <p:cNvSpPr/>
          <p:nvPr userDrawn="1"/>
        </p:nvSpPr>
        <p:spPr>
          <a:xfrm rot="5400000">
            <a:off x="-11754" y="5401"/>
            <a:ext cx="1275607" cy="1258454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4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FE8E-6B16-4D1A-89CA-C8AC7AA6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19C1E9F-F12B-CC40-BA2A-511122AF5A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0C3BC0-BFC8-5E4E-B211-F779A1B1653F}"/>
              </a:ext>
            </a:extLst>
          </p:cNvPr>
          <p:cNvCxnSpPr>
            <a:cxnSpLocks/>
          </p:cNvCxnSpPr>
          <p:nvPr userDrawn="1"/>
        </p:nvCxnSpPr>
        <p:spPr>
          <a:xfrm>
            <a:off x="628650" y="1382233"/>
            <a:ext cx="78867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86717D1-205A-2A4A-A230-7965F9CE0EAC}"/>
              </a:ext>
            </a:extLst>
          </p:cNvPr>
          <p:cNvGrpSpPr/>
          <p:nvPr userDrawn="1"/>
        </p:nvGrpSpPr>
        <p:grpSpPr>
          <a:xfrm>
            <a:off x="-3177" y="-3176"/>
            <a:ext cx="1486536" cy="1506797"/>
            <a:chOff x="-3178" y="-3176"/>
            <a:chExt cx="1646959" cy="1669406"/>
          </a:xfrm>
        </p:grpSpPr>
        <p:sp>
          <p:nvSpPr>
            <p:cNvPr id="8" name="Triangle 2">
              <a:extLst>
                <a:ext uri="{FF2B5EF4-FFF2-40B4-BE49-F238E27FC236}">
                  <a16:creationId xmlns:a16="http://schemas.microsoft.com/office/drawing/2014/main" id="{589C902A-4EB8-5240-BCF3-0BB8FC7B87F4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riangle 2">
              <a:extLst>
                <a:ext uri="{FF2B5EF4-FFF2-40B4-BE49-F238E27FC236}">
                  <a16:creationId xmlns:a16="http://schemas.microsoft.com/office/drawing/2014/main" id="{D8F2384B-8766-C34C-92A4-888315CBCCE6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0678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40153FC-A54E-874E-8EFA-851CBF0377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 dirty="0">
              <a:solidFill>
                <a:schemeClr val="accent6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946678-FEEF-6846-AE20-21C18FB6BA9C}"/>
              </a:ext>
            </a:extLst>
          </p:cNvPr>
          <p:cNvGrpSpPr/>
          <p:nvPr userDrawn="1"/>
        </p:nvGrpSpPr>
        <p:grpSpPr>
          <a:xfrm>
            <a:off x="-3177" y="-3176"/>
            <a:ext cx="1486536" cy="1506797"/>
            <a:chOff x="-3178" y="-3176"/>
            <a:chExt cx="1646959" cy="1669406"/>
          </a:xfrm>
        </p:grpSpPr>
        <p:sp>
          <p:nvSpPr>
            <p:cNvPr id="5" name="Triangle 2">
              <a:extLst>
                <a:ext uri="{FF2B5EF4-FFF2-40B4-BE49-F238E27FC236}">
                  <a16:creationId xmlns:a16="http://schemas.microsoft.com/office/drawing/2014/main" id="{C6FB082E-F290-FA45-BBD7-FFEB222F21D5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riangle 2">
              <a:extLst>
                <a:ext uri="{FF2B5EF4-FFF2-40B4-BE49-F238E27FC236}">
                  <a16:creationId xmlns:a16="http://schemas.microsoft.com/office/drawing/2014/main" id="{3ED2CE7B-F051-2847-952F-0332C8B2E4ED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7646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Header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912B-E769-445D-A6C5-06520D908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4614"/>
            <a:ext cx="7886700" cy="1573619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24FD113-387A-6844-BC4B-5AD58E4B3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ANRCB   |   </a:t>
            </a:r>
            <a:fld id="{D8FE707D-7EDD-4671-B995-A3FBECAF0B25}" type="slidenum">
              <a:rPr lang="en-US" b="1" smtClean="0"/>
              <a:pPr/>
              <a:t>‹#›</a:t>
            </a:fld>
            <a:endParaRPr lang="en-US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10EA11-3AC4-2846-B76F-3DF63C90B0C5}"/>
              </a:ext>
            </a:extLst>
          </p:cNvPr>
          <p:cNvCxnSpPr>
            <a:cxnSpLocks/>
          </p:cNvCxnSpPr>
          <p:nvPr userDrawn="1"/>
        </p:nvCxnSpPr>
        <p:spPr>
          <a:xfrm>
            <a:off x="628650" y="3678866"/>
            <a:ext cx="78867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iangle 2">
            <a:extLst>
              <a:ext uri="{FF2B5EF4-FFF2-40B4-BE49-F238E27FC236}">
                <a16:creationId xmlns:a16="http://schemas.microsoft.com/office/drawing/2014/main" id="{EEE38A5B-5A30-D844-AF78-6170B85E8655}"/>
              </a:ext>
            </a:extLst>
          </p:cNvPr>
          <p:cNvSpPr/>
          <p:nvPr userDrawn="1"/>
        </p:nvSpPr>
        <p:spPr>
          <a:xfrm rot="5400000">
            <a:off x="-13306" y="6957"/>
            <a:ext cx="1506796" cy="1486533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riangle 2">
            <a:extLst>
              <a:ext uri="{FF2B5EF4-FFF2-40B4-BE49-F238E27FC236}">
                <a16:creationId xmlns:a16="http://schemas.microsoft.com/office/drawing/2014/main" id="{50F924A2-E453-CA41-9199-01873DABBD18}"/>
              </a:ext>
            </a:extLst>
          </p:cNvPr>
          <p:cNvSpPr/>
          <p:nvPr userDrawn="1"/>
        </p:nvSpPr>
        <p:spPr>
          <a:xfrm rot="5400000">
            <a:off x="-11754" y="5401"/>
            <a:ext cx="1275607" cy="1258454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6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A299-9D74-4C65-97C9-8376FBB6A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D8339-C764-4394-984C-4DEE2FF3C3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90804"/>
            <a:ext cx="3805237" cy="4700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F065B-EEB2-471E-A8FC-33594BB681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10113" y="1501437"/>
            <a:ext cx="3805237" cy="4700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2166213-81E0-6C48-8659-AB983C98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4E409A-1C2D-9F4F-87EC-99732FC371F3}"/>
              </a:ext>
            </a:extLst>
          </p:cNvPr>
          <p:cNvCxnSpPr>
            <a:cxnSpLocks/>
          </p:cNvCxnSpPr>
          <p:nvPr userDrawn="1"/>
        </p:nvCxnSpPr>
        <p:spPr>
          <a:xfrm>
            <a:off x="628650" y="1382233"/>
            <a:ext cx="78867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F1018150-0F49-854F-A06F-08EFCC2EFD6B}"/>
              </a:ext>
            </a:extLst>
          </p:cNvPr>
          <p:cNvGrpSpPr/>
          <p:nvPr userDrawn="1"/>
        </p:nvGrpSpPr>
        <p:grpSpPr>
          <a:xfrm>
            <a:off x="-3177" y="-3176"/>
            <a:ext cx="1486536" cy="1506797"/>
            <a:chOff x="-3178" y="-3176"/>
            <a:chExt cx="1646959" cy="1669406"/>
          </a:xfrm>
        </p:grpSpPr>
        <p:sp>
          <p:nvSpPr>
            <p:cNvPr id="10" name="Triangle 2">
              <a:extLst>
                <a:ext uri="{FF2B5EF4-FFF2-40B4-BE49-F238E27FC236}">
                  <a16:creationId xmlns:a16="http://schemas.microsoft.com/office/drawing/2014/main" id="{72FADDB8-FE99-5D44-99AA-76F492BDD3E0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riangle 2">
              <a:extLst>
                <a:ext uri="{FF2B5EF4-FFF2-40B4-BE49-F238E27FC236}">
                  <a16:creationId xmlns:a16="http://schemas.microsoft.com/office/drawing/2014/main" id="{8CFC0A85-51F6-184C-8900-EC3D23FB6AFA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445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90156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24702"/>
            <a:ext cx="3868340" cy="38909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90156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35334"/>
            <a:ext cx="3887391" cy="38909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8BA6FB0-BA43-4CFC-A76D-28EE4377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B656E0B-D609-4D44-85B0-4FCFA6F7CE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340288-326B-3E48-BC8A-268E0F52FC0C}"/>
              </a:ext>
            </a:extLst>
          </p:cNvPr>
          <p:cNvCxnSpPr>
            <a:cxnSpLocks/>
          </p:cNvCxnSpPr>
          <p:nvPr userDrawn="1"/>
        </p:nvCxnSpPr>
        <p:spPr>
          <a:xfrm>
            <a:off x="628650" y="1382233"/>
            <a:ext cx="78867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58933B-4F4D-6642-92D6-DEF9A15FC59B}"/>
              </a:ext>
            </a:extLst>
          </p:cNvPr>
          <p:cNvGrpSpPr/>
          <p:nvPr userDrawn="1"/>
        </p:nvGrpSpPr>
        <p:grpSpPr>
          <a:xfrm>
            <a:off x="-3177" y="-3176"/>
            <a:ext cx="1486536" cy="1506797"/>
            <a:chOff x="-3178" y="-3176"/>
            <a:chExt cx="1646959" cy="1669406"/>
          </a:xfrm>
        </p:grpSpPr>
        <p:sp>
          <p:nvSpPr>
            <p:cNvPr id="11" name="Triangle 2">
              <a:extLst>
                <a:ext uri="{FF2B5EF4-FFF2-40B4-BE49-F238E27FC236}">
                  <a16:creationId xmlns:a16="http://schemas.microsoft.com/office/drawing/2014/main" id="{405B28D0-528D-2F4F-9C6C-B55470710324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riangle 2">
              <a:extLst>
                <a:ext uri="{FF2B5EF4-FFF2-40B4-BE49-F238E27FC236}">
                  <a16:creationId xmlns:a16="http://schemas.microsoft.com/office/drawing/2014/main" id="{A5AC2091-4B5C-684B-90C4-1BA18B60120A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394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770" y="6119609"/>
            <a:ext cx="4063160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825"/>
            </a:lvl1pPr>
          </a:lstStyle>
          <a:p>
            <a:pPr lvl="0"/>
            <a:r>
              <a:rPr lang="en-US" dirty="0"/>
              <a:t>[Photo credit]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A38EA-FCD7-F844-A8CA-A168FB067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108832"/>
            <a:ext cx="4191000" cy="914400"/>
          </a:xfrm>
          <a:prstGeom prst="rect">
            <a:avLst/>
          </a:prstGeom>
          <a:solidFill>
            <a:schemeClr val="bg1"/>
          </a:solidFill>
        </p:spPr>
        <p:txBody>
          <a:bodyPr lIns="365760" tIns="45720" bIns="0" anchor="ctr"/>
          <a:lstStyle>
            <a:lvl1pPr marL="0" indent="0">
              <a:buNone/>
              <a:defRPr sz="2700" b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Headline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4C7DBE-6011-FC43-B68E-60EF4B78E8F4}"/>
              </a:ext>
            </a:extLst>
          </p:cNvPr>
          <p:cNvGrpSpPr/>
          <p:nvPr userDrawn="1"/>
        </p:nvGrpSpPr>
        <p:grpSpPr>
          <a:xfrm>
            <a:off x="-3177" y="-3176"/>
            <a:ext cx="1486536" cy="1506797"/>
            <a:chOff x="-3178" y="-3176"/>
            <a:chExt cx="1646959" cy="1669406"/>
          </a:xfrm>
        </p:grpSpPr>
        <p:sp>
          <p:nvSpPr>
            <p:cNvPr id="9" name="Triangle 2">
              <a:extLst>
                <a:ext uri="{FF2B5EF4-FFF2-40B4-BE49-F238E27FC236}">
                  <a16:creationId xmlns:a16="http://schemas.microsoft.com/office/drawing/2014/main" id="{580A20C3-A958-5149-846C-17C31C465AF9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riangle 2">
              <a:extLst>
                <a:ext uri="{FF2B5EF4-FFF2-40B4-BE49-F238E27FC236}">
                  <a16:creationId xmlns:a16="http://schemas.microsoft.com/office/drawing/2014/main" id="{EDE8981D-E850-6746-9672-A856447819D4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5597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1840410D-CB4F-425F-BE44-944494DC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9C2C4-2277-4DB8-BCAF-9727CE23F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88557"/>
            <a:ext cx="7886700" cy="4656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F604E5E-5B3B-0242-BD0C-18D77113E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42" r:id="rId2"/>
    <p:sldLayoutId id="2147484037" r:id="rId3"/>
    <p:sldLayoutId id="2147484043" r:id="rId4"/>
    <p:sldLayoutId id="2147484044" r:id="rId5"/>
    <p:sldLayoutId id="2147484046" r:id="rId6"/>
    <p:sldLayoutId id="2147484045" r:id="rId7"/>
    <p:sldLayoutId id="2147484028" r:id="rId8"/>
    <p:sldLayoutId id="2147484029" r:id="rId9"/>
    <p:sldLayoutId id="2147484041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2"/>
          </a:solidFill>
          <a:latin typeface="Georgia" panose="02040502050405020303" pitchFamily="18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preview/mmwrhtml/lmrk077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urosurveillance.org/content/10.2807/1560-7917.ES.2016.21.10.30159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cef.org/eap/sites/unicef.org.eap/files/2018-06/Summary%20Survey%20Findings%20Report%20an%20statistical%20snapshots%20of%20Lao%20Social%20Indicator%20Survey%20II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dc.gov/nchs/nhanes/about_nhanes.htm#operations" TargetMode="Externa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301" y="427332"/>
            <a:ext cx="8368017" cy="202749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SzPct val="67567"/>
            </a:pPr>
            <a:b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r>
              <a:rPr lang="lo-LA" sz="36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ຫົວຂໍ້ </a:t>
            </a:r>
            <a:r>
              <a:rPr lang="en-US" sz="36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6.2</a:t>
            </a:r>
            <a:br>
              <a:rPr lang="en-US" sz="36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</a:br>
            <a:r>
              <a:rPr lang="lo-LA" sz="36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ການອອກແບບ ແລະ ວາງແຜນ ສະຖິຕິ</a:t>
            </a:r>
            <a:r>
              <a:rPr lang="en-US" sz="36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br>
              <a:rPr lang="en-US" sz="36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</a:br>
            <a:r>
              <a:rPr lang="lo-LA" sz="36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ການວາງແຜນ ຮູບແບບ ພັນລະນາ</a:t>
            </a:r>
            <a:br>
              <a:rPr lang="en-US" sz="3600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sz="3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C9747C8-410E-8D47-894E-20D45D739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90" y="2592972"/>
            <a:ext cx="8841441" cy="1633329"/>
          </a:xfrm>
        </p:spPr>
        <p:txBody>
          <a:bodyPr>
            <a:normAutofit/>
          </a:bodyPr>
          <a:lstStyle/>
          <a:p>
            <a:pPr lvl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lo-LA" altLang="en-US" sz="2400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ການຝຶກອົບຮົມພັດທະນາໂດຍ </a:t>
            </a:r>
            <a:r>
              <a:rPr lang="en-US" alt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 </a:t>
            </a:r>
            <a:r>
              <a:rPr lang="en-US" altLang="en-US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Eddens</a:t>
            </a:r>
            <a:r>
              <a:rPr lang="en-US" alt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PhD, MPH </a:t>
            </a:r>
            <a:endParaRPr lang="lo-LA" altLang="en-US" sz="2400" dirty="0">
              <a:solidFill>
                <a:srgbClr val="202124"/>
              </a:solidFill>
              <a:latin typeface="Times New Roman" panose="02020603050405020304" pitchFamily="18" charset="0"/>
              <a:cs typeface="Phetsarath OT" panose="02000500000000000000" pitchFamily="2" charset="0"/>
            </a:endParaRPr>
          </a:p>
          <a:p>
            <a:pPr lvl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lo-LA" altLang="en-US" sz="2400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ໂຮງຮຽນສາທາລະນະສຸກ</a:t>
            </a:r>
            <a:r>
              <a:rPr lang="en-US" altLang="en-US" sz="2400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altLang="en-US" sz="2400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</a:t>
            </a:r>
            <a:r>
              <a:rPr lang="en-US" alt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Indiana</a:t>
            </a:r>
          </a:p>
          <a:p>
            <a:pPr lvl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lo-LA" altLang="en-US" sz="2400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ພະແນກລະບາດວິທະຍາ</a:t>
            </a:r>
            <a:r>
              <a:rPr lang="en-US" altLang="en-US" sz="2400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altLang="en-US" sz="2400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ຊີວະສະຖິຕິ</a:t>
            </a:r>
            <a:endParaRPr lang="en-US" altLang="en-US" sz="2400" dirty="0">
              <a:solidFill>
                <a:srgbClr val="202124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lo-LA" altLang="en-US" sz="2400" dirty="0">
                <a:solidFill>
                  <a:srgbClr val="202124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ໂດຍການຮ່ວມມືກັບກະຊວງສາທາລະນະສຸກ ສປປ ລາວ</a:t>
            </a:r>
            <a:r>
              <a:rPr lang="en-US" altLang="en-US" sz="2400" dirty="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</a:p>
          <a:p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CF39FA3-CA90-2A4E-8BB0-1016435EAEFC}"/>
              </a:ext>
            </a:extLst>
          </p:cNvPr>
          <p:cNvSpPr txBox="1">
            <a:spLocks/>
          </p:cNvSpPr>
          <p:nvPr/>
        </p:nvSpPr>
        <p:spPr>
          <a:xfrm>
            <a:off x="151279" y="4502593"/>
            <a:ext cx="8841441" cy="305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6"/>
              </a:buClr>
              <a:buSzPts val="1350"/>
            </a:pPr>
            <a:r>
              <a:rPr lang="lo-LA" sz="12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ການເຝິກອົບຮົມໂດຍ ໂຄງການ ສ້າງຄວາມເຂັ້ມແຂງ ໃນການຄົ້ນຄວ້າ ທາງດ້ານໂພຊະນາການ (</a:t>
            </a:r>
            <a:r>
              <a:rPr lang="en-US" sz="12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ANRCB)</a:t>
            </a:r>
            <a:r>
              <a:rPr lang="en-US" sz="12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, </a:t>
            </a:r>
            <a:r>
              <a:rPr lang="lo-LA" sz="12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ພ</a:t>
            </a:r>
            <a:r>
              <a:rPr lang="lo-LA" sz="12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າຍໃຕ້ ໂຄງການ ລິເລີ່ມທາງດ້ານໂພຊະນາການ ລາວ ອາເມລິກາ </a:t>
            </a:r>
            <a:r>
              <a:rPr lang="lo-LA" sz="12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 (</a:t>
            </a:r>
            <a:r>
              <a:rPr lang="en-US" sz="12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LANI)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81FE9B0-5FC2-4928-D90B-D8A542C26A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87D683DA-9851-1E5B-FD50-F79ADA355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9" y="6036171"/>
            <a:ext cx="8961723" cy="7835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lo-LA" sz="14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ໄດ້ຮັບທຶນສະໜັບສະໜູນຈາກອົງການ </a:t>
            </a:r>
            <a:r>
              <a:rPr lang="en-US" sz="14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USAID </a:t>
            </a:r>
            <a:r>
              <a:rPr lang="lo-LA" sz="14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ສຳລັບຂໍ້ຕົກລົງໂຄງການຮ່ວມມື #7200</a:t>
            </a:r>
            <a:r>
              <a:rPr lang="en-US" sz="14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AA18CA00009 </a:t>
            </a:r>
            <a:br>
              <a:rPr lang="en-US" sz="14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</a:br>
            <a:r>
              <a:rPr lang="en-US" sz="14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(LASER-PULSE) </a:t>
            </a:r>
            <a:r>
              <a:rPr lang="lo-LA" sz="14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ໃຫ້ກັບມະຫາວິທະຍາໄລເພີດູ. ເນື້ອໃນແມ່ນບັນຍາຍມາຈາກປະສົບການຂອງຜູ້ຂຽນ ບໍ່ແມ່ນເນື້ອຫາສະເພາະຂອງອົງການ </a:t>
            </a:r>
            <a:r>
              <a:rPr lang="en-US" sz="14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USAID.</a:t>
            </a:r>
            <a:r>
              <a:rPr lang="lo-LA" sz="14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ຂໍ້ມູນເພີ່ມເຕີມກະລຸນນາຕິດຕໍ່ກັບອົງການ </a:t>
            </a:r>
            <a:r>
              <a:rPr lang="en-US" sz="14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CRS </a:t>
            </a:r>
            <a:r>
              <a:rPr lang="lo-LA" sz="14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ປະຈຳ ສປປ ລາວ.</a:t>
            </a:r>
            <a:endParaRPr lang="lo-LA" sz="14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ea typeface="Times New Roman"/>
              <a:cs typeface="Phetsarath OT" panose="02000500000000020004" pitchFamily="2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lo-LA" sz="11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.</a:t>
            </a:r>
            <a:endParaRPr lang="en-US" sz="14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8"/>
    </mc:Choice>
    <mc:Fallback xmlns="">
      <p:transition spd="slow" advTm="9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1A6F26E-B504-462E-9ED7-79B7023A1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4566"/>
            <a:ext cx="7886700" cy="762830"/>
          </a:xfrm>
        </p:spPr>
        <p:txBody>
          <a:bodyPr>
            <a:normAutofit/>
          </a:bodyPr>
          <a:lstStyle/>
          <a:p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ດັ່ງນັ້ນ ການອອກແບບ ທີ່ດີທີ່ສຸດ ຄືຫຍັງ</a:t>
            </a:r>
            <a:r>
              <a:rPr lang="en-US" b="1" dirty="0"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5DAF07-FC83-4583-B3ED-C855BE1C3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750" y="2374916"/>
            <a:ext cx="6053894" cy="4178300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28FFCD8F-E6A1-47D4-933E-64A9D3372BB6}"/>
              </a:ext>
            </a:extLst>
          </p:cNvPr>
          <p:cNvSpPr/>
          <p:nvPr/>
        </p:nvSpPr>
        <p:spPr>
          <a:xfrm rot="20332116">
            <a:off x="5486634" y="4125612"/>
            <a:ext cx="475966" cy="660212"/>
          </a:xfrm>
          <a:prstGeom prst="rightBrace">
            <a:avLst>
              <a:gd name="adj1" fmla="val 18103"/>
              <a:gd name="adj2" fmla="val 52083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DDDB3-23CD-427F-AF9D-F3628A4E3F73}"/>
              </a:ext>
            </a:extLst>
          </p:cNvPr>
          <p:cNvSpPr txBox="1"/>
          <p:nvPr/>
        </p:nvSpPr>
        <p:spPr>
          <a:xfrm>
            <a:off x="6190346" y="4061719"/>
            <a:ext cx="2269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lo-LA" sz="1500" b="1" dirty="0">
                <a:solidFill>
                  <a:srgbClr val="C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ການອອກແບບການສຶກສາ ລະບາດວິທະຍາ ແບບພັນລະນາ</a:t>
            </a:r>
            <a:endParaRPr lang="en-US" sz="1500" b="1" dirty="0">
              <a:solidFill>
                <a:srgbClr val="C0000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Google Shape;162;p71">
            <a:extLst>
              <a:ext uri="{FF2B5EF4-FFF2-40B4-BE49-F238E27FC236}">
                <a16:creationId xmlns:a16="http://schemas.microsoft.com/office/drawing/2014/main" id="{0D0F3A2A-C73B-4B68-8111-EEAADB874616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10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FF234-825F-3A6B-82A5-87615052A2DB}"/>
              </a:ext>
            </a:extLst>
          </p:cNvPr>
          <p:cNvSpPr txBox="1"/>
          <p:nvPr/>
        </p:nvSpPr>
        <p:spPr>
          <a:xfrm>
            <a:off x="1328102" y="1526928"/>
            <a:ext cx="5950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ການສຶກສາແບບພັນລະນາ ເປັນຮາກຖານ ໃນການສ້າງ ການສຶກສາແບບວິເຄາະ</a:t>
            </a:r>
            <a:r>
              <a:rPr lang="en-US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0877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64"/>
    </mc:Choice>
    <mc:Fallback xmlns="">
      <p:transition spd="slow" advTm="1756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025D-1B94-468D-B613-85C7D47D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3684"/>
            <a:ext cx="7886700" cy="1017107"/>
          </a:xfrm>
        </p:spPr>
        <p:txBody>
          <a:bodyPr>
            <a:normAutofit/>
          </a:bodyPr>
          <a:lstStyle/>
          <a:p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ປະເພດຂອງການສຶກສາແບບພັນລະນາ</a:t>
            </a:r>
            <a:endParaRPr lang="en-US" sz="36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" name="Google Shape;162;p71">
            <a:extLst>
              <a:ext uri="{FF2B5EF4-FFF2-40B4-BE49-F238E27FC236}">
                <a16:creationId xmlns:a16="http://schemas.microsoft.com/office/drawing/2014/main" id="{78D72072-02BE-42B7-9649-2028A2098C3B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11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86773-B4CB-4A94-B39A-C747E6147C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17320" y="2020478"/>
            <a:ext cx="6407799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ບຸກຄົນ</a:t>
            </a:r>
            <a:r>
              <a:rPr lang="en-US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ພາຍໃນ ປະຊາກອນ</a:t>
            </a:r>
            <a:r>
              <a:rPr lang="en-US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</a:p>
          <a:p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ລາຍງານກໍລະນີສຶກສາ ແລະ ຊຸດກໍລະນີສຶກສາ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ການສຶກສາ ນະຈຸດເວລາໃດຫນື້່ງ, ຄວາມຊຸກຊຸມ ການເຝົ້າລະວັງ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ລະດັບ ປະຊາກອນເທົ່ານັ້ນ</a:t>
            </a:r>
            <a:endParaRPr lang="en-US" sz="2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ການສຶກສາ ສະຫະສໍາພັນ ແບບ ນິເວດວິທະຍາ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76"/>
    </mc:Choice>
    <mc:Fallback xmlns="">
      <p:transition spd="slow" advTm="2457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FF194B2-2F8E-4B43-BE48-A7D0539DE580}"/>
              </a:ext>
            </a:extLst>
          </p:cNvPr>
          <p:cNvGrpSpPr/>
          <p:nvPr/>
        </p:nvGrpSpPr>
        <p:grpSpPr>
          <a:xfrm>
            <a:off x="263237" y="1112575"/>
            <a:ext cx="8617526" cy="4601123"/>
            <a:chOff x="350982" y="340433"/>
            <a:chExt cx="11490035" cy="613483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7BAC69E-46E2-476E-AEDC-F5626F101B30}"/>
                </a:ext>
              </a:extLst>
            </p:cNvPr>
            <p:cNvSpPr/>
            <p:nvPr/>
          </p:nvSpPr>
          <p:spPr>
            <a:xfrm>
              <a:off x="350982" y="2313798"/>
              <a:ext cx="2088275" cy="1044137"/>
            </a:xfrm>
            <a:custGeom>
              <a:avLst/>
              <a:gdLst>
                <a:gd name="connsiteX0" fmla="*/ 0 w 2088275"/>
                <a:gd name="connsiteY0" fmla="*/ 104414 h 1044137"/>
                <a:gd name="connsiteX1" fmla="*/ 104414 w 2088275"/>
                <a:gd name="connsiteY1" fmla="*/ 0 h 1044137"/>
                <a:gd name="connsiteX2" fmla="*/ 1983861 w 2088275"/>
                <a:gd name="connsiteY2" fmla="*/ 0 h 1044137"/>
                <a:gd name="connsiteX3" fmla="*/ 2088275 w 2088275"/>
                <a:gd name="connsiteY3" fmla="*/ 104414 h 1044137"/>
                <a:gd name="connsiteX4" fmla="*/ 2088275 w 2088275"/>
                <a:gd name="connsiteY4" fmla="*/ 939723 h 1044137"/>
                <a:gd name="connsiteX5" fmla="*/ 1983861 w 2088275"/>
                <a:gd name="connsiteY5" fmla="*/ 1044137 h 1044137"/>
                <a:gd name="connsiteX6" fmla="*/ 104414 w 2088275"/>
                <a:gd name="connsiteY6" fmla="*/ 1044137 h 1044137"/>
                <a:gd name="connsiteX7" fmla="*/ 0 w 2088275"/>
                <a:gd name="connsiteY7" fmla="*/ 939723 h 1044137"/>
                <a:gd name="connsiteX8" fmla="*/ 0 w 2088275"/>
                <a:gd name="connsiteY8" fmla="*/ 104414 h 104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8275" h="1044137">
                  <a:moveTo>
                    <a:pt x="0" y="104414"/>
                  </a:moveTo>
                  <a:cubicBezTo>
                    <a:pt x="0" y="46748"/>
                    <a:pt x="46748" y="0"/>
                    <a:pt x="104414" y="0"/>
                  </a:cubicBezTo>
                  <a:lnTo>
                    <a:pt x="1983861" y="0"/>
                  </a:lnTo>
                  <a:cubicBezTo>
                    <a:pt x="2041527" y="0"/>
                    <a:pt x="2088275" y="46748"/>
                    <a:pt x="2088275" y="104414"/>
                  </a:cubicBezTo>
                  <a:lnTo>
                    <a:pt x="2088275" y="939723"/>
                  </a:lnTo>
                  <a:cubicBezTo>
                    <a:pt x="2088275" y="997389"/>
                    <a:pt x="2041527" y="1044137"/>
                    <a:pt x="1983861" y="1044137"/>
                  </a:cubicBezTo>
                  <a:lnTo>
                    <a:pt x="104414" y="1044137"/>
                  </a:lnTo>
                  <a:cubicBezTo>
                    <a:pt x="46748" y="1044137"/>
                    <a:pt x="0" y="997389"/>
                    <a:pt x="0" y="939723"/>
                  </a:cubicBezTo>
                  <a:lnTo>
                    <a:pt x="0" y="10441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67" tIns="34367" rIns="34367" bIns="34367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ການສຶກສາ ລະບາດວິທະຍາ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9869928-A1E6-4136-B67A-95CB2D0CF908}"/>
                </a:ext>
              </a:extLst>
            </p:cNvPr>
            <p:cNvSpPr/>
            <p:nvPr/>
          </p:nvSpPr>
          <p:spPr>
            <a:xfrm rot="16992311">
              <a:off x="1883383" y="2119369"/>
              <a:ext cx="1440906" cy="30190"/>
            </a:xfrm>
            <a:custGeom>
              <a:avLst/>
              <a:gdLst>
                <a:gd name="connsiteX0" fmla="*/ 0 w 1440906"/>
                <a:gd name="connsiteY0" fmla="*/ 15095 h 30190"/>
                <a:gd name="connsiteX1" fmla="*/ 1440906 w 1440906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0906" h="30190">
                  <a:moveTo>
                    <a:pt x="0" y="15095"/>
                  </a:moveTo>
                  <a:lnTo>
                    <a:pt x="1440906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2848" tIns="-15696" rIns="522847" bIns="-15696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69CF839-3A17-47F8-B028-B5680F3100E3}"/>
                </a:ext>
              </a:extLst>
            </p:cNvPr>
            <p:cNvSpPr/>
            <p:nvPr/>
          </p:nvSpPr>
          <p:spPr>
            <a:xfrm>
              <a:off x="2768416" y="999665"/>
              <a:ext cx="2095688" cy="866790"/>
            </a:xfrm>
            <a:custGeom>
              <a:avLst/>
              <a:gdLst>
                <a:gd name="connsiteX0" fmla="*/ 0 w 2095688"/>
                <a:gd name="connsiteY0" fmla="*/ 86679 h 866790"/>
                <a:gd name="connsiteX1" fmla="*/ 86679 w 2095688"/>
                <a:gd name="connsiteY1" fmla="*/ 0 h 866790"/>
                <a:gd name="connsiteX2" fmla="*/ 2009009 w 2095688"/>
                <a:gd name="connsiteY2" fmla="*/ 0 h 866790"/>
                <a:gd name="connsiteX3" fmla="*/ 2095688 w 2095688"/>
                <a:gd name="connsiteY3" fmla="*/ 86679 h 866790"/>
                <a:gd name="connsiteX4" fmla="*/ 2095688 w 2095688"/>
                <a:gd name="connsiteY4" fmla="*/ 780111 h 866790"/>
                <a:gd name="connsiteX5" fmla="*/ 2009009 w 2095688"/>
                <a:gd name="connsiteY5" fmla="*/ 866790 h 866790"/>
                <a:gd name="connsiteX6" fmla="*/ 86679 w 2095688"/>
                <a:gd name="connsiteY6" fmla="*/ 866790 h 866790"/>
                <a:gd name="connsiteX7" fmla="*/ 0 w 2095688"/>
                <a:gd name="connsiteY7" fmla="*/ 780111 h 866790"/>
                <a:gd name="connsiteX8" fmla="*/ 0 w 2095688"/>
                <a:gd name="connsiteY8" fmla="*/ 86679 h 86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88" h="866790">
                  <a:moveTo>
                    <a:pt x="0" y="86679"/>
                  </a:moveTo>
                  <a:cubicBezTo>
                    <a:pt x="0" y="38808"/>
                    <a:pt x="38808" y="0"/>
                    <a:pt x="86679" y="0"/>
                  </a:cubicBezTo>
                  <a:lnTo>
                    <a:pt x="2009009" y="0"/>
                  </a:lnTo>
                  <a:cubicBezTo>
                    <a:pt x="2056880" y="0"/>
                    <a:pt x="2095688" y="38808"/>
                    <a:pt x="2095688" y="86679"/>
                  </a:cubicBezTo>
                  <a:lnTo>
                    <a:pt x="2095688" y="780111"/>
                  </a:lnTo>
                  <a:cubicBezTo>
                    <a:pt x="2095688" y="827982"/>
                    <a:pt x="2056880" y="866790"/>
                    <a:pt x="2009009" y="866790"/>
                  </a:cubicBezTo>
                  <a:lnTo>
                    <a:pt x="86679" y="866790"/>
                  </a:lnTo>
                  <a:cubicBezTo>
                    <a:pt x="38808" y="866790"/>
                    <a:pt x="0" y="827982"/>
                    <a:pt x="0" y="780111"/>
                  </a:cubicBezTo>
                  <a:lnTo>
                    <a:pt x="0" y="8667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70" tIns="30470" rIns="30470" bIns="3047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ພັນລະນາ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76141CC-5364-4CD2-A404-3145C53DF3B3}"/>
                </a:ext>
              </a:extLst>
            </p:cNvPr>
            <p:cNvSpPr/>
            <p:nvPr/>
          </p:nvSpPr>
          <p:spPr>
            <a:xfrm rot="18476005">
              <a:off x="4670051" y="1020681"/>
              <a:ext cx="1007407" cy="30190"/>
            </a:xfrm>
            <a:custGeom>
              <a:avLst/>
              <a:gdLst>
                <a:gd name="connsiteX0" fmla="*/ 0 w 1007407"/>
                <a:gd name="connsiteY0" fmla="*/ 15095 h 30190"/>
                <a:gd name="connsiteX1" fmla="*/ 1007407 w 1007407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7407" h="30190">
                  <a:moveTo>
                    <a:pt x="0" y="15095"/>
                  </a:moveTo>
                  <a:lnTo>
                    <a:pt x="1007407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414" tIns="-7568" rIns="368414" bIns="-7568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806B91-D585-40D9-B961-06E937847324}"/>
                </a:ext>
              </a:extLst>
            </p:cNvPr>
            <p:cNvSpPr/>
            <p:nvPr/>
          </p:nvSpPr>
          <p:spPr>
            <a:xfrm>
              <a:off x="5483404" y="340433"/>
              <a:ext cx="4752956" cy="596119"/>
            </a:xfrm>
            <a:custGeom>
              <a:avLst/>
              <a:gdLst>
                <a:gd name="connsiteX0" fmla="*/ 0 w 4752956"/>
                <a:gd name="connsiteY0" fmla="*/ 59612 h 596119"/>
                <a:gd name="connsiteX1" fmla="*/ 59612 w 4752956"/>
                <a:gd name="connsiteY1" fmla="*/ 0 h 596119"/>
                <a:gd name="connsiteX2" fmla="*/ 4693344 w 4752956"/>
                <a:gd name="connsiteY2" fmla="*/ 0 h 596119"/>
                <a:gd name="connsiteX3" fmla="*/ 4752956 w 4752956"/>
                <a:gd name="connsiteY3" fmla="*/ 59612 h 596119"/>
                <a:gd name="connsiteX4" fmla="*/ 4752956 w 4752956"/>
                <a:gd name="connsiteY4" fmla="*/ 536507 h 596119"/>
                <a:gd name="connsiteX5" fmla="*/ 4693344 w 4752956"/>
                <a:gd name="connsiteY5" fmla="*/ 596119 h 596119"/>
                <a:gd name="connsiteX6" fmla="*/ 59612 w 4752956"/>
                <a:gd name="connsiteY6" fmla="*/ 596119 h 596119"/>
                <a:gd name="connsiteX7" fmla="*/ 0 w 4752956"/>
                <a:gd name="connsiteY7" fmla="*/ 536507 h 596119"/>
                <a:gd name="connsiteX8" fmla="*/ 0 w 4752956"/>
                <a:gd name="connsiteY8" fmla="*/ 59612 h 5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2956" h="596119">
                  <a:moveTo>
                    <a:pt x="0" y="59612"/>
                  </a:moveTo>
                  <a:cubicBezTo>
                    <a:pt x="0" y="26689"/>
                    <a:pt x="26689" y="0"/>
                    <a:pt x="59612" y="0"/>
                  </a:cubicBezTo>
                  <a:lnTo>
                    <a:pt x="4693344" y="0"/>
                  </a:lnTo>
                  <a:cubicBezTo>
                    <a:pt x="4726267" y="0"/>
                    <a:pt x="4752956" y="26689"/>
                    <a:pt x="4752956" y="59612"/>
                  </a:cubicBezTo>
                  <a:lnTo>
                    <a:pt x="4752956" y="536507"/>
                  </a:lnTo>
                  <a:cubicBezTo>
                    <a:pt x="4752956" y="569430"/>
                    <a:pt x="4726267" y="596119"/>
                    <a:pt x="4693344" y="596119"/>
                  </a:cubicBezTo>
                  <a:lnTo>
                    <a:pt x="59612" y="596119"/>
                  </a:lnTo>
                  <a:cubicBezTo>
                    <a:pt x="26689" y="596119"/>
                    <a:pt x="0" y="569430"/>
                    <a:pt x="0" y="536507"/>
                  </a:cubicBezTo>
                  <a:lnTo>
                    <a:pt x="0" y="5961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525" tIns="24525" rIns="24525" bIns="24525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b="0" i="0" dirty="0">
                  <a:solidFill>
                    <a:schemeClr val="bg1"/>
                  </a:solidFill>
                  <a:effectLst/>
                  <a:latin typeface="Phetsarath OT" panose="02000500000000020004" pitchFamily="2" charset="0"/>
                  <a:cs typeface="Phetsarath OT" panose="02000500000000020004" pitchFamily="2" charset="0"/>
                </a:rPr>
                <a:t>ລາຍງານ ກໍລະນີ ແລະ ຊຸດ ກໍລະນີ ສຶກສາ.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594A6E-3946-4708-BAC5-C5045E9422DD}"/>
                </a:ext>
              </a:extLst>
            </p:cNvPr>
            <p:cNvSpPr/>
            <p:nvPr/>
          </p:nvSpPr>
          <p:spPr>
            <a:xfrm rot="20846875">
              <a:off x="4856578" y="1349522"/>
              <a:ext cx="629863" cy="30190"/>
            </a:xfrm>
            <a:custGeom>
              <a:avLst/>
              <a:gdLst>
                <a:gd name="connsiteX0" fmla="*/ 0 w 629863"/>
                <a:gd name="connsiteY0" fmla="*/ 15095 h 30190"/>
                <a:gd name="connsiteX1" fmla="*/ 629863 w 629863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9863" h="30190">
                  <a:moveTo>
                    <a:pt x="0" y="15095"/>
                  </a:moveTo>
                  <a:lnTo>
                    <a:pt x="629863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3913" tIns="-488" rIns="233914" bIns="-490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307FFF4-CC68-41BE-9DA4-2D2BD9D8883F}"/>
                </a:ext>
              </a:extLst>
            </p:cNvPr>
            <p:cNvSpPr/>
            <p:nvPr/>
          </p:nvSpPr>
          <p:spPr>
            <a:xfrm>
              <a:off x="5478914" y="1053297"/>
              <a:ext cx="4730486" cy="485753"/>
            </a:xfrm>
            <a:custGeom>
              <a:avLst/>
              <a:gdLst>
                <a:gd name="connsiteX0" fmla="*/ 0 w 4730486"/>
                <a:gd name="connsiteY0" fmla="*/ 48575 h 485753"/>
                <a:gd name="connsiteX1" fmla="*/ 48575 w 4730486"/>
                <a:gd name="connsiteY1" fmla="*/ 0 h 485753"/>
                <a:gd name="connsiteX2" fmla="*/ 4681911 w 4730486"/>
                <a:gd name="connsiteY2" fmla="*/ 0 h 485753"/>
                <a:gd name="connsiteX3" fmla="*/ 4730486 w 4730486"/>
                <a:gd name="connsiteY3" fmla="*/ 48575 h 485753"/>
                <a:gd name="connsiteX4" fmla="*/ 4730486 w 4730486"/>
                <a:gd name="connsiteY4" fmla="*/ 437178 h 485753"/>
                <a:gd name="connsiteX5" fmla="*/ 4681911 w 4730486"/>
                <a:gd name="connsiteY5" fmla="*/ 485753 h 485753"/>
                <a:gd name="connsiteX6" fmla="*/ 48575 w 4730486"/>
                <a:gd name="connsiteY6" fmla="*/ 485753 h 485753"/>
                <a:gd name="connsiteX7" fmla="*/ 0 w 4730486"/>
                <a:gd name="connsiteY7" fmla="*/ 437178 h 485753"/>
                <a:gd name="connsiteX8" fmla="*/ 0 w 4730486"/>
                <a:gd name="connsiteY8" fmla="*/ 48575 h 48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0486" h="485753">
                  <a:moveTo>
                    <a:pt x="0" y="48575"/>
                  </a:moveTo>
                  <a:cubicBezTo>
                    <a:pt x="0" y="21748"/>
                    <a:pt x="21748" y="0"/>
                    <a:pt x="48575" y="0"/>
                  </a:cubicBezTo>
                  <a:lnTo>
                    <a:pt x="4681911" y="0"/>
                  </a:lnTo>
                  <a:cubicBezTo>
                    <a:pt x="4708738" y="0"/>
                    <a:pt x="4730486" y="21748"/>
                    <a:pt x="4730486" y="48575"/>
                  </a:cubicBezTo>
                  <a:lnTo>
                    <a:pt x="4730486" y="437178"/>
                  </a:lnTo>
                  <a:cubicBezTo>
                    <a:pt x="4730486" y="464005"/>
                    <a:pt x="4708738" y="485753"/>
                    <a:pt x="4681911" y="485753"/>
                  </a:cubicBezTo>
                  <a:lnTo>
                    <a:pt x="48575" y="485753"/>
                  </a:lnTo>
                  <a:cubicBezTo>
                    <a:pt x="21748" y="485753"/>
                    <a:pt x="0" y="464005"/>
                    <a:pt x="0" y="437178"/>
                  </a:cubicBezTo>
                  <a:lnTo>
                    <a:pt x="0" y="4857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00" tIns="22100" rIns="22100" bIns="2210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ນິເວດວິທະຍາ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FA5BF5-885B-4BC4-8ACE-550EE4C29735}"/>
                </a:ext>
              </a:extLst>
            </p:cNvPr>
            <p:cNvSpPr/>
            <p:nvPr/>
          </p:nvSpPr>
          <p:spPr>
            <a:xfrm rot="2497733">
              <a:off x="4761625" y="1687541"/>
              <a:ext cx="811603" cy="30190"/>
            </a:xfrm>
            <a:custGeom>
              <a:avLst/>
              <a:gdLst>
                <a:gd name="connsiteX0" fmla="*/ 0 w 811603"/>
                <a:gd name="connsiteY0" fmla="*/ 15095 h 30190"/>
                <a:gd name="connsiteX1" fmla="*/ 811603 w 811603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1603" h="30190">
                  <a:moveTo>
                    <a:pt x="0" y="15095"/>
                  </a:moveTo>
                  <a:lnTo>
                    <a:pt x="811603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658" tIns="-3897" rIns="298658" bIns="-3896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CD51FAE-57D6-4BA9-9157-C6740EBC5128}"/>
                </a:ext>
              </a:extLst>
            </p:cNvPr>
            <p:cNvSpPr/>
            <p:nvPr/>
          </p:nvSpPr>
          <p:spPr>
            <a:xfrm>
              <a:off x="5470749" y="1668033"/>
              <a:ext cx="4742139" cy="608356"/>
            </a:xfrm>
            <a:custGeom>
              <a:avLst/>
              <a:gdLst>
                <a:gd name="connsiteX0" fmla="*/ 0 w 4742139"/>
                <a:gd name="connsiteY0" fmla="*/ 60836 h 608356"/>
                <a:gd name="connsiteX1" fmla="*/ 60836 w 4742139"/>
                <a:gd name="connsiteY1" fmla="*/ 0 h 608356"/>
                <a:gd name="connsiteX2" fmla="*/ 4681303 w 4742139"/>
                <a:gd name="connsiteY2" fmla="*/ 0 h 608356"/>
                <a:gd name="connsiteX3" fmla="*/ 4742139 w 4742139"/>
                <a:gd name="connsiteY3" fmla="*/ 60836 h 608356"/>
                <a:gd name="connsiteX4" fmla="*/ 4742139 w 4742139"/>
                <a:gd name="connsiteY4" fmla="*/ 547520 h 608356"/>
                <a:gd name="connsiteX5" fmla="*/ 4681303 w 4742139"/>
                <a:gd name="connsiteY5" fmla="*/ 608356 h 608356"/>
                <a:gd name="connsiteX6" fmla="*/ 60836 w 4742139"/>
                <a:gd name="connsiteY6" fmla="*/ 608356 h 608356"/>
                <a:gd name="connsiteX7" fmla="*/ 0 w 4742139"/>
                <a:gd name="connsiteY7" fmla="*/ 547520 h 608356"/>
                <a:gd name="connsiteX8" fmla="*/ 0 w 4742139"/>
                <a:gd name="connsiteY8" fmla="*/ 60836 h 60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2139" h="608356">
                  <a:moveTo>
                    <a:pt x="0" y="60836"/>
                  </a:moveTo>
                  <a:cubicBezTo>
                    <a:pt x="0" y="27237"/>
                    <a:pt x="27237" y="0"/>
                    <a:pt x="60836" y="0"/>
                  </a:cubicBezTo>
                  <a:lnTo>
                    <a:pt x="4681303" y="0"/>
                  </a:lnTo>
                  <a:cubicBezTo>
                    <a:pt x="4714902" y="0"/>
                    <a:pt x="4742139" y="27237"/>
                    <a:pt x="4742139" y="60836"/>
                  </a:cubicBezTo>
                  <a:lnTo>
                    <a:pt x="4742139" y="547520"/>
                  </a:lnTo>
                  <a:cubicBezTo>
                    <a:pt x="4742139" y="581119"/>
                    <a:pt x="4714902" y="608356"/>
                    <a:pt x="4681303" y="608356"/>
                  </a:cubicBezTo>
                  <a:lnTo>
                    <a:pt x="60836" y="608356"/>
                  </a:lnTo>
                  <a:cubicBezTo>
                    <a:pt x="27237" y="608356"/>
                    <a:pt x="0" y="581119"/>
                    <a:pt x="0" y="547520"/>
                  </a:cubicBezTo>
                  <a:lnTo>
                    <a:pt x="0" y="6083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94" tIns="24794" rIns="24794" bIns="2479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ເຝົ້າລະວັງ</a:t>
              </a:r>
              <a:r>
                <a:rPr lang="en-US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 /</a:t>
              </a: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ຄວາມຊຸກຊຸມ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A91D6B-B43A-450E-82B0-3C22CA6FE156}"/>
                </a:ext>
              </a:extLst>
            </p:cNvPr>
            <p:cNvSpPr/>
            <p:nvPr/>
          </p:nvSpPr>
          <p:spPr>
            <a:xfrm rot="4352237">
              <a:off x="1850923" y="3622611"/>
              <a:ext cx="1681158" cy="30190"/>
            </a:xfrm>
            <a:custGeom>
              <a:avLst/>
              <a:gdLst>
                <a:gd name="connsiteX0" fmla="*/ 0 w 1681158"/>
                <a:gd name="connsiteY0" fmla="*/ 15095 h 30190"/>
                <a:gd name="connsiteX1" fmla="*/ 1681158 w 1681158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81158" h="30190">
                  <a:moveTo>
                    <a:pt x="0" y="15095"/>
                  </a:moveTo>
                  <a:lnTo>
                    <a:pt x="1681158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8437" tIns="-20201" rIns="608438" bIns="-20201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45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FDD473-ABBC-4C88-AF13-747E73CE24CE}"/>
                </a:ext>
              </a:extLst>
            </p:cNvPr>
            <p:cNvSpPr/>
            <p:nvPr/>
          </p:nvSpPr>
          <p:spPr>
            <a:xfrm>
              <a:off x="2943748" y="4012623"/>
              <a:ext cx="2044860" cy="853843"/>
            </a:xfrm>
            <a:custGeom>
              <a:avLst/>
              <a:gdLst>
                <a:gd name="connsiteX0" fmla="*/ 0 w 2044860"/>
                <a:gd name="connsiteY0" fmla="*/ 85384 h 853843"/>
                <a:gd name="connsiteX1" fmla="*/ 85384 w 2044860"/>
                <a:gd name="connsiteY1" fmla="*/ 0 h 853843"/>
                <a:gd name="connsiteX2" fmla="*/ 1959476 w 2044860"/>
                <a:gd name="connsiteY2" fmla="*/ 0 h 853843"/>
                <a:gd name="connsiteX3" fmla="*/ 2044860 w 2044860"/>
                <a:gd name="connsiteY3" fmla="*/ 85384 h 853843"/>
                <a:gd name="connsiteX4" fmla="*/ 2044860 w 2044860"/>
                <a:gd name="connsiteY4" fmla="*/ 768459 h 853843"/>
                <a:gd name="connsiteX5" fmla="*/ 1959476 w 2044860"/>
                <a:gd name="connsiteY5" fmla="*/ 853843 h 853843"/>
                <a:gd name="connsiteX6" fmla="*/ 85384 w 2044860"/>
                <a:gd name="connsiteY6" fmla="*/ 853843 h 853843"/>
                <a:gd name="connsiteX7" fmla="*/ 0 w 2044860"/>
                <a:gd name="connsiteY7" fmla="*/ 768459 h 853843"/>
                <a:gd name="connsiteX8" fmla="*/ 0 w 2044860"/>
                <a:gd name="connsiteY8" fmla="*/ 85384 h 85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4860" h="853843">
                  <a:moveTo>
                    <a:pt x="0" y="85384"/>
                  </a:moveTo>
                  <a:cubicBezTo>
                    <a:pt x="0" y="38228"/>
                    <a:pt x="38228" y="0"/>
                    <a:pt x="85384" y="0"/>
                  </a:cubicBezTo>
                  <a:lnTo>
                    <a:pt x="1959476" y="0"/>
                  </a:lnTo>
                  <a:cubicBezTo>
                    <a:pt x="2006632" y="0"/>
                    <a:pt x="2044860" y="38228"/>
                    <a:pt x="2044860" y="85384"/>
                  </a:cubicBezTo>
                  <a:lnTo>
                    <a:pt x="2044860" y="768459"/>
                  </a:lnTo>
                  <a:cubicBezTo>
                    <a:pt x="2044860" y="815615"/>
                    <a:pt x="2006632" y="853843"/>
                    <a:pt x="1959476" y="853843"/>
                  </a:cubicBezTo>
                  <a:lnTo>
                    <a:pt x="85384" y="853843"/>
                  </a:lnTo>
                  <a:cubicBezTo>
                    <a:pt x="38228" y="853843"/>
                    <a:pt x="0" y="815615"/>
                    <a:pt x="0" y="768459"/>
                  </a:cubicBezTo>
                  <a:lnTo>
                    <a:pt x="0" y="85384"/>
                  </a:lnTo>
                  <a:close/>
                </a:path>
              </a:pathLst>
            </a:custGeom>
            <a:solidFill>
              <a:srgbClr val="A174C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186" tIns="30186" rIns="30186" bIns="30186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ວິເຄາະ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AF7029-08D2-40EC-8FC7-D5B1D8DA0CA5}"/>
                </a:ext>
              </a:extLst>
            </p:cNvPr>
            <p:cNvSpPr/>
            <p:nvPr/>
          </p:nvSpPr>
          <p:spPr>
            <a:xfrm rot="18805900">
              <a:off x="4817788" y="4027508"/>
              <a:ext cx="1093210" cy="30190"/>
            </a:xfrm>
            <a:custGeom>
              <a:avLst/>
              <a:gdLst>
                <a:gd name="connsiteX0" fmla="*/ 0 w 1093210"/>
                <a:gd name="connsiteY0" fmla="*/ 15095 h 30190"/>
                <a:gd name="connsiteX1" fmla="*/ 1093210 w 1093210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3210" h="30190">
                  <a:moveTo>
                    <a:pt x="0" y="15095"/>
                  </a:moveTo>
                  <a:lnTo>
                    <a:pt x="1093210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981" tIns="-9177" rIns="398981" bIns="-9176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27FF99-1462-436B-97C6-5FA4295C44F1}"/>
                </a:ext>
              </a:extLst>
            </p:cNvPr>
            <p:cNvSpPr/>
            <p:nvPr/>
          </p:nvSpPr>
          <p:spPr>
            <a:xfrm>
              <a:off x="5740178" y="3123592"/>
              <a:ext cx="2088275" cy="1044137"/>
            </a:xfrm>
            <a:custGeom>
              <a:avLst/>
              <a:gdLst>
                <a:gd name="connsiteX0" fmla="*/ 0 w 2088275"/>
                <a:gd name="connsiteY0" fmla="*/ 104414 h 1044137"/>
                <a:gd name="connsiteX1" fmla="*/ 104414 w 2088275"/>
                <a:gd name="connsiteY1" fmla="*/ 0 h 1044137"/>
                <a:gd name="connsiteX2" fmla="*/ 1983861 w 2088275"/>
                <a:gd name="connsiteY2" fmla="*/ 0 h 1044137"/>
                <a:gd name="connsiteX3" fmla="*/ 2088275 w 2088275"/>
                <a:gd name="connsiteY3" fmla="*/ 104414 h 1044137"/>
                <a:gd name="connsiteX4" fmla="*/ 2088275 w 2088275"/>
                <a:gd name="connsiteY4" fmla="*/ 939723 h 1044137"/>
                <a:gd name="connsiteX5" fmla="*/ 1983861 w 2088275"/>
                <a:gd name="connsiteY5" fmla="*/ 1044137 h 1044137"/>
                <a:gd name="connsiteX6" fmla="*/ 104414 w 2088275"/>
                <a:gd name="connsiteY6" fmla="*/ 1044137 h 1044137"/>
                <a:gd name="connsiteX7" fmla="*/ 0 w 2088275"/>
                <a:gd name="connsiteY7" fmla="*/ 939723 h 1044137"/>
                <a:gd name="connsiteX8" fmla="*/ 0 w 2088275"/>
                <a:gd name="connsiteY8" fmla="*/ 104414 h 104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8275" h="1044137">
                  <a:moveTo>
                    <a:pt x="0" y="104414"/>
                  </a:moveTo>
                  <a:cubicBezTo>
                    <a:pt x="0" y="46748"/>
                    <a:pt x="46748" y="0"/>
                    <a:pt x="104414" y="0"/>
                  </a:cubicBezTo>
                  <a:lnTo>
                    <a:pt x="1983861" y="0"/>
                  </a:lnTo>
                  <a:cubicBezTo>
                    <a:pt x="2041527" y="0"/>
                    <a:pt x="2088275" y="46748"/>
                    <a:pt x="2088275" y="104414"/>
                  </a:cubicBezTo>
                  <a:lnTo>
                    <a:pt x="2088275" y="939723"/>
                  </a:lnTo>
                  <a:cubicBezTo>
                    <a:pt x="2088275" y="997389"/>
                    <a:pt x="2041527" y="1044137"/>
                    <a:pt x="1983861" y="1044137"/>
                  </a:cubicBezTo>
                  <a:lnTo>
                    <a:pt x="104414" y="1044137"/>
                  </a:lnTo>
                  <a:cubicBezTo>
                    <a:pt x="46748" y="1044137"/>
                    <a:pt x="0" y="997389"/>
                    <a:pt x="0" y="939723"/>
                  </a:cubicBezTo>
                  <a:lnTo>
                    <a:pt x="0" y="10441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67" tIns="34367" rIns="34367" bIns="34367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ສັງເກດ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D1973C-2DC9-496C-AC7E-4A3B6F518DEB}"/>
                </a:ext>
              </a:extLst>
            </p:cNvPr>
            <p:cNvSpPr/>
            <p:nvPr/>
          </p:nvSpPr>
          <p:spPr>
            <a:xfrm rot="19366898">
              <a:off x="7686357" y="3208557"/>
              <a:ext cx="1395407" cy="30190"/>
            </a:xfrm>
            <a:custGeom>
              <a:avLst/>
              <a:gdLst>
                <a:gd name="connsiteX0" fmla="*/ 0 w 1395407"/>
                <a:gd name="connsiteY0" fmla="*/ 15095 h 30190"/>
                <a:gd name="connsiteX1" fmla="*/ 1395407 w 1395407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5407" h="30190">
                  <a:moveTo>
                    <a:pt x="0" y="15095"/>
                  </a:moveTo>
                  <a:lnTo>
                    <a:pt x="1395407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6639" tIns="-14843" rIns="506639" bIns="-14843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4734DF-63AC-461A-BE2F-C8EA45C4F1E4}"/>
                </a:ext>
              </a:extLst>
            </p:cNvPr>
            <p:cNvSpPr/>
            <p:nvPr/>
          </p:nvSpPr>
          <p:spPr>
            <a:xfrm>
              <a:off x="8939667" y="2487671"/>
              <a:ext cx="2592656" cy="627944"/>
            </a:xfrm>
            <a:custGeom>
              <a:avLst/>
              <a:gdLst>
                <a:gd name="connsiteX0" fmla="*/ 0 w 2592656"/>
                <a:gd name="connsiteY0" fmla="*/ 62794 h 627944"/>
                <a:gd name="connsiteX1" fmla="*/ 62794 w 2592656"/>
                <a:gd name="connsiteY1" fmla="*/ 0 h 627944"/>
                <a:gd name="connsiteX2" fmla="*/ 2529862 w 2592656"/>
                <a:gd name="connsiteY2" fmla="*/ 0 h 627944"/>
                <a:gd name="connsiteX3" fmla="*/ 2592656 w 2592656"/>
                <a:gd name="connsiteY3" fmla="*/ 62794 h 627944"/>
                <a:gd name="connsiteX4" fmla="*/ 2592656 w 2592656"/>
                <a:gd name="connsiteY4" fmla="*/ 565150 h 627944"/>
                <a:gd name="connsiteX5" fmla="*/ 2529862 w 2592656"/>
                <a:gd name="connsiteY5" fmla="*/ 627944 h 627944"/>
                <a:gd name="connsiteX6" fmla="*/ 62794 w 2592656"/>
                <a:gd name="connsiteY6" fmla="*/ 627944 h 627944"/>
                <a:gd name="connsiteX7" fmla="*/ 0 w 2592656"/>
                <a:gd name="connsiteY7" fmla="*/ 565150 h 627944"/>
                <a:gd name="connsiteX8" fmla="*/ 0 w 2592656"/>
                <a:gd name="connsiteY8" fmla="*/ 62794 h 62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2656" h="627944">
                  <a:moveTo>
                    <a:pt x="0" y="62794"/>
                  </a:moveTo>
                  <a:cubicBezTo>
                    <a:pt x="0" y="28114"/>
                    <a:pt x="28114" y="0"/>
                    <a:pt x="62794" y="0"/>
                  </a:cubicBezTo>
                  <a:lnTo>
                    <a:pt x="2529862" y="0"/>
                  </a:lnTo>
                  <a:cubicBezTo>
                    <a:pt x="2564542" y="0"/>
                    <a:pt x="2592656" y="28114"/>
                    <a:pt x="2592656" y="62794"/>
                  </a:cubicBezTo>
                  <a:lnTo>
                    <a:pt x="2592656" y="565150"/>
                  </a:lnTo>
                  <a:cubicBezTo>
                    <a:pt x="2592656" y="599830"/>
                    <a:pt x="2564542" y="627944"/>
                    <a:pt x="2529862" y="627944"/>
                  </a:cubicBezTo>
                  <a:lnTo>
                    <a:pt x="62794" y="627944"/>
                  </a:lnTo>
                  <a:cubicBezTo>
                    <a:pt x="28114" y="627944"/>
                    <a:pt x="0" y="599830"/>
                    <a:pt x="0" y="565150"/>
                  </a:cubicBezTo>
                  <a:lnTo>
                    <a:pt x="0" y="62794"/>
                  </a:lnTo>
                  <a:close/>
                </a:path>
              </a:pathLst>
            </a:custGeom>
            <a:pattFill prst="wdDnDiag">
              <a:fgClr>
                <a:schemeClr val="accent1">
                  <a:hueOff val="0"/>
                  <a:satOff val="0"/>
                  <a:lumOff val="0"/>
                </a:schemeClr>
              </a:fgClr>
              <a:bgClr>
                <a:schemeClr val="accent6">
                  <a:lumMod val="75000"/>
                </a:schemeClr>
              </a:bgClr>
            </a:patt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224" tIns="25224" rIns="25224" bIns="2522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ນະຈຸດເວາໃດໜື່ງ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C32EFA5-E683-4A98-9E7D-0D850E68A099}"/>
                </a:ext>
              </a:extLst>
            </p:cNvPr>
            <p:cNvSpPr/>
            <p:nvPr/>
          </p:nvSpPr>
          <p:spPr>
            <a:xfrm rot="21484821">
              <a:off x="7828142" y="3611944"/>
              <a:ext cx="1111837" cy="30190"/>
            </a:xfrm>
            <a:custGeom>
              <a:avLst/>
              <a:gdLst>
                <a:gd name="connsiteX0" fmla="*/ 0 w 1111837"/>
                <a:gd name="connsiteY0" fmla="*/ 15095 h 30190"/>
                <a:gd name="connsiteX1" fmla="*/ 1111837 w 1111837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837" h="30190">
                  <a:moveTo>
                    <a:pt x="0" y="15095"/>
                  </a:moveTo>
                  <a:lnTo>
                    <a:pt x="1111837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5617" tIns="-9527" rIns="405617" bIns="-9525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975B1-E01A-4506-87E2-04333B5C7B9F}"/>
                </a:ext>
              </a:extLst>
            </p:cNvPr>
            <p:cNvSpPr/>
            <p:nvPr/>
          </p:nvSpPr>
          <p:spPr>
            <a:xfrm>
              <a:off x="8939667" y="3272236"/>
              <a:ext cx="2671238" cy="672362"/>
            </a:xfrm>
            <a:custGeom>
              <a:avLst/>
              <a:gdLst>
                <a:gd name="connsiteX0" fmla="*/ 0 w 2671238"/>
                <a:gd name="connsiteY0" fmla="*/ 67236 h 672362"/>
                <a:gd name="connsiteX1" fmla="*/ 67236 w 2671238"/>
                <a:gd name="connsiteY1" fmla="*/ 0 h 672362"/>
                <a:gd name="connsiteX2" fmla="*/ 2604002 w 2671238"/>
                <a:gd name="connsiteY2" fmla="*/ 0 h 672362"/>
                <a:gd name="connsiteX3" fmla="*/ 2671238 w 2671238"/>
                <a:gd name="connsiteY3" fmla="*/ 67236 h 672362"/>
                <a:gd name="connsiteX4" fmla="*/ 2671238 w 2671238"/>
                <a:gd name="connsiteY4" fmla="*/ 605126 h 672362"/>
                <a:gd name="connsiteX5" fmla="*/ 2604002 w 2671238"/>
                <a:gd name="connsiteY5" fmla="*/ 672362 h 672362"/>
                <a:gd name="connsiteX6" fmla="*/ 67236 w 2671238"/>
                <a:gd name="connsiteY6" fmla="*/ 672362 h 672362"/>
                <a:gd name="connsiteX7" fmla="*/ 0 w 2671238"/>
                <a:gd name="connsiteY7" fmla="*/ 605126 h 672362"/>
                <a:gd name="connsiteX8" fmla="*/ 0 w 2671238"/>
                <a:gd name="connsiteY8" fmla="*/ 67236 h 67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1238" h="672362">
                  <a:moveTo>
                    <a:pt x="0" y="67236"/>
                  </a:moveTo>
                  <a:cubicBezTo>
                    <a:pt x="0" y="30103"/>
                    <a:pt x="30103" y="0"/>
                    <a:pt x="67236" y="0"/>
                  </a:cubicBezTo>
                  <a:lnTo>
                    <a:pt x="2604002" y="0"/>
                  </a:lnTo>
                  <a:cubicBezTo>
                    <a:pt x="2641135" y="0"/>
                    <a:pt x="2671238" y="30103"/>
                    <a:pt x="2671238" y="67236"/>
                  </a:cubicBezTo>
                  <a:lnTo>
                    <a:pt x="2671238" y="605126"/>
                  </a:lnTo>
                  <a:cubicBezTo>
                    <a:pt x="2671238" y="642259"/>
                    <a:pt x="2641135" y="672362"/>
                    <a:pt x="2604002" y="672362"/>
                  </a:cubicBezTo>
                  <a:lnTo>
                    <a:pt x="67236" y="672362"/>
                  </a:lnTo>
                  <a:cubicBezTo>
                    <a:pt x="30103" y="672362"/>
                    <a:pt x="0" y="642259"/>
                    <a:pt x="0" y="605126"/>
                  </a:cubicBezTo>
                  <a:lnTo>
                    <a:pt x="0" y="672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00" tIns="26200" rIns="26200" bIns="2620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ກໍລະນີສຶກສາ-ຄວບຄຸມ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470C56-9762-4699-8134-9D23AE055BA6}"/>
                </a:ext>
              </a:extLst>
            </p:cNvPr>
            <p:cNvSpPr/>
            <p:nvPr/>
          </p:nvSpPr>
          <p:spPr>
            <a:xfrm rot="2075059">
              <a:off x="7709200" y="4013629"/>
              <a:ext cx="1349719" cy="30190"/>
            </a:xfrm>
            <a:custGeom>
              <a:avLst/>
              <a:gdLst>
                <a:gd name="connsiteX0" fmla="*/ 0 w 1349719"/>
                <a:gd name="connsiteY0" fmla="*/ 15095 h 30190"/>
                <a:gd name="connsiteX1" fmla="*/ 1349719 w 1349719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9719" h="30190">
                  <a:moveTo>
                    <a:pt x="0" y="15095"/>
                  </a:moveTo>
                  <a:lnTo>
                    <a:pt x="1349719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0362" tIns="-13987" rIns="490363" bIns="-13985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30A341F-62AB-404D-83B5-4DB089CCA5D0}"/>
                </a:ext>
              </a:extLst>
            </p:cNvPr>
            <p:cNvSpPr/>
            <p:nvPr/>
          </p:nvSpPr>
          <p:spPr>
            <a:xfrm>
              <a:off x="8939667" y="4101219"/>
              <a:ext cx="2662676" cy="621136"/>
            </a:xfrm>
            <a:custGeom>
              <a:avLst/>
              <a:gdLst>
                <a:gd name="connsiteX0" fmla="*/ 0 w 2662676"/>
                <a:gd name="connsiteY0" fmla="*/ 62114 h 621136"/>
                <a:gd name="connsiteX1" fmla="*/ 62114 w 2662676"/>
                <a:gd name="connsiteY1" fmla="*/ 0 h 621136"/>
                <a:gd name="connsiteX2" fmla="*/ 2600562 w 2662676"/>
                <a:gd name="connsiteY2" fmla="*/ 0 h 621136"/>
                <a:gd name="connsiteX3" fmla="*/ 2662676 w 2662676"/>
                <a:gd name="connsiteY3" fmla="*/ 62114 h 621136"/>
                <a:gd name="connsiteX4" fmla="*/ 2662676 w 2662676"/>
                <a:gd name="connsiteY4" fmla="*/ 559022 h 621136"/>
                <a:gd name="connsiteX5" fmla="*/ 2600562 w 2662676"/>
                <a:gd name="connsiteY5" fmla="*/ 621136 h 621136"/>
                <a:gd name="connsiteX6" fmla="*/ 62114 w 2662676"/>
                <a:gd name="connsiteY6" fmla="*/ 621136 h 621136"/>
                <a:gd name="connsiteX7" fmla="*/ 0 w 2662676"/>
                <a:gd name="connsiteY7" fmla="*/ 559022 h 621136"/>
                <a:gd name="connsiteX8" fmla="*/ 0 w 2662676"/>
                <a:gd name="connsiteY8" fmla="*/ 62114 h 62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2676" h="621136">
                  <a:moveTo>
                    <a:pt x="0" y="62114"/>
                  </a:moveTo>
                  <a:cubicBezTo>
                    <a:pt x="0" y="27809"/>
                    <a:pt x="27809" y="0"/>
                    <a:pt x="62114" y="0"/>
                  </a:cubicBezTo>
                  <a:lnTo>
                    <a:pt x="2600562" y="0"/>
                  </a:lnTo>
                  <a:cubicBezTo>
                    <a:pt x="2634867" y="0"/>
                    <a:pt x="2662676" y="27809"/>
                    <a:pt x="2662676" y="62114"/>
                  </a:cubicBezTo>
                  <a:lnTo>
                    <a:pt x="2662676" y="559022"/>
                  </a:lnTo>
                  <a:cubicBezTo>
                    <a:pt x="2662676" y="593327"/>
                    <a:pt x="2634867" y="621136"/>
                    <a:pt x="2600562" y="621136"/>
                  </a:cubicBezTo>
                  <a:lnTo>
                    <a:pt x="62114" y="621136"/>
                  </a:lnTo>
                  <a:cubicBezTo>
                    <a:pt x="27809" y="621136"/>
                    <a:pt x="0" y="593327"/>
                    <a:pt x="0" y="559022"/>
                  </a:cubicBezTo>
                  <a:lnTo>
                    <a:pt x="0" y="6211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74" tIns="25074" rIns="25074" bIns="2507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ໄລຍະຍາວ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906CBD6-0A29-4FBE-A7DB-49DFD377F3E1}"/>
                </a:ext>
              </a:extLst>
            </p:cNvPr>
            <p:cNvSpPr/>
            <p:nvPr/>
          </p:nvSpPr>
          <p:spPr>
            <a:xfrm rot="3208993">
              <a:off x="4740010" y="4917839"/>
              <a:ext cx="1227820" cy="30190"/>
            </a:xfrm>
            <a:custGeom>
              <a:avLst/>
              <a:gdLst>
                <a:gd name="connsiteX0" fmla="*/ 0 w 1227820"/>
                <a:gd name="connsiteY0" fmla="*/ 15095 h 30190"/>
                <a:gd name="connsiteX1" fmla="*/ 1227820 w 1227820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7820" h="30190">
                  <a:moveTo>
                    <a:pt x="0" y="15095"/>
                  </a:moveTo>
                  <a:lnTo>
                    <a:pt x="1227820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6936" tIns="-11701" rIns="446935" bIns="-11701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9841EE4-F64A-4E70-81CF-39EEB817AFE7}"/>
                </a:ext>
              </a:extLst>
            </p:cNvPr>
            <p:cNvSpPr/>
            <p:nvPr/>
          </p:nvSpPr>
          <p:spPr>
            <a:xfrm>
              <a:off x="5719233" y="4904254"/>
              <a:ext cx="2088275" cy="1044137"/>
            </a:xfrm>
            <a:custGeom>
              <a:avLst/>
              <a:gdLst>
                <a:gd name="connsiteX0" fmla="*/ 0 w 2088275"/>
                <a:gd name="connsiteY0" fmla="*/ 104414 h 1044137"/>
                <a:gd name="connsiteX1" fmla="*/ 104414 w 2088275"/>
                <a:gd name="connsiteY1" fmla="*/ 0 h 1044137"/>
                <a:gd name="connsiteX2" fmla="*/ 1983861 w 2088275"/>
                <a:gd name="connsiteY2" fmla="*/ 0 h 1044137"/>
                <a:gd name="connsiteX3" fmla="*/ 2088275 w 2088275"/>
                <a:gd name="connsiteY3" fmla="*/ 104414 h 1044137"/>
                <a:gd name="connsiteX4" fmla="*/ 2088275 w 2088275"/>
                <a:gd name="connsiteY4" fmla="*/ 939723 h 1044137"/>
                <a:gd name="connsiteX5" fmla="*/ 1983861 w 2088275"/>
                <a:gd name="connsiteY5" fmla="*/ 1044137 h 1044137"/>
                <a:gd name="connsiteX6" fmla="*/ 104414 w 2088275"/>
                <a:gd name="connsiteY6" fmla="*/ 1044137 h 1044137"/>
                <a:gd name="connsiteX7" fmla="*/ 0 w 2088275"/>
                <a:gd name="connsiteY7" fmla="*/ 939723 h 1044137"/>
                <a:gd name="connsiteX8" fmla="*/ 0 w 2088275"/>
                <a:gd name="connsiteY8" fmla="*/ 104414 h 104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8275" h="1044137">
                  <a:moveTo>
                    <a:pt x="0" y="104414"/>
                  </a:moveTo>
                  <a:cubicBezTo>
                    <a:pt x="0" y="46748"/>
                    <a:pt x="46748" y="0"/>
                    <a:pt x="104414" y="0"/>
                  </a:cubicBezTo>
                  <a:lnTo>
                    <a:pt x="1983861" y="0"/>
                  </a:lnTo>
                  <a:cubicBezTo>
                    <a:pt x="2041527" y="0"/>
                    <a:pt x="2088275" y="46748"/>
                    <a:pt x="2088275" y="104414"/>
                  </a:cubicBezTo>
                  <a:lnTo>
                    <a:pt x="2088275" y="939723"/>
                  </a:lnTo>
                  <a:cubicBezTo>
                    <a:pt x="2088275" y="997389"/>
                    <a:pt x="2041527" y="1044137"/>
                    <a:pt x="1983861" y="1044137"/>
                  </a:cubicBezTo>
                  <a:lnTo>
                    <a:pt x="104414" y="1044137"/>
                  </a:lnTo>
                  <a:cubicBezTo>
                    <a:pt x="46748" y="1044137"/>
                    <a:pt x="0" y="997389"/>
                    <a:pt x="0" y="939723"/>
                  </a:cubicBezTo>
                  <a:lnTo>
                    <a:pt x="0" y="104414"/>
                  </a:lnTo>
                  <a:close/>
                </a:path>
              </a:pathLst>
            </a:custGeom>
            <a:solidFill>
              <a:srgbClr val="A174C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67" tIns="34367" rIns="34367" bIns="34367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ທົດລອງ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2C4601B-871E-42CB-9487-A38EFEA50EC2}"/>
                </a:ext>
              </a:extLst>
            </p:cNvPr>
            <p:cNvSpPr/>
            <p:nvPr/>
          </p:nvSpPr>
          <p:spPr>
            <a:xfrm rot="21064923">
              <a:off x="7799702" y="5311121"/>
              <a:ext cx="1291533" cy="30190"/>
            </a:xfrm>
            <a:custGeom>
              <a:avLst/>
              <a:gdLst>
                <a:gd name="connsiteX0" fmla="*/ 0 w 1291533"/>
                <a:gd name="connsiteY0" fmla="*/ 15095 h 30190"/>
                <a:gd name="connsiteX1" fmla="*/ 1291533 w 1291533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533" h="30190">
                  <a:moveTo>
                    <a:pt x="0" y="15095"/>
                  </a:moveTo>
                  <a:lnTo>
                    <a:pt x="1291533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634" tIns="-12896" rIns="469634" bIns="-12895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D84BC0-0798-40F6-9407-2B49865B6CFA}"/>
                </a:ext>
              </a:extLst>
            </p:cNvPr>
            <p:cNvSpPr/>
            <p:nvPr/>
          </p:nvSpPr>
          <p:spPr>
            <a:xfrm>
              <a:off x="9083429" y="4911981"/>
              <a:ext cx="2757588" cy="628257"/>
            </a:xfrm>
            <a:custGeom>
              <a:avLst/>
              <a:gdLst>
                <a:gd name="connsiteX0" fmla="*/ 0 w 2757588"/>
                <a:gd name="connsiteY0" fmla="*/ 62826 h 628257"/>
                <a:gd name="connsiteX1" fmla="*/ 62826 w 2757588"/>
                <a:gd name="connsiteY1" fmla="*/ 0 h 628257"/>
                <a:gd name="connsiteX2" fmla="*/ 2694762 w 2757588"/>
                <a:gd name="connsiteY2" fmla="*/ 0 h 628257"/>
                <a:gd name="connsiteX3" fmla="*/ 2757588 w 2757588"/>
                <a:gd name="connsiteY3" fmla="*/ 62826 h 628257"/>
                <a:gd name="connsiteX4" fmla="*/ 2757588 w 2757588"/>
                <a:gd name="connsiteY4" fmla="*/ 565431 h 628257"/>
                <a:gd name="connsiteX5" fmla="*/ 2694762 w 2757588"/>
                <a:gd name="connsiteY5" fmla="*/ 628257 h 628257"/>
                <a:gd name="connsiteX6" fmla="*/ 62826 w 2757588"/>
                <a:gd name="connsiteY6" fmla="*/ 628257 h 628257"/>
                <a:gd name="connsiteX7" fmla="*/ 0 w 2757588"/>
                <a:gd name="connsiteY7" fmla="*/ 565431 h 628257"/>
                <a:gd name="connsiteX8" fmla="*/ 0 w 2757588"/>
                <a:gd name="connsiteY8" fmla="*/ 62826 h 62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7588" h="628257">
                  <a:moveTo>
                    <a:pt x="0" y="62826"/>
                  </a:moveTo>
                  <a:cubicBezTo>
                    <a:pt x="0" y="28128"/>
                    <a:pt x="28128" y="0"/>
                    <a:pt x="62826" y="0"/>
                  </a:cubicBezTo>
                  <a:lnTo>
                    <a:pt x="2694762" y="0"/>
                  </a:lnTo>
                  <a:cubicBezTo>
                    <a:pt x="2729460" y="0"/>
                    <a:pt x="2757588" y="28128"/>
                    <a:pt x="2757588" y="62826"/>
                  </a:cubicBezTo>
                  <a:lnTo>
                    <a:pt x="2757588" y="565431"/>
                  </a:lnTo>
                  <a:cubicBezTo>
                    <a:pt x="2757588" y="600129"/>
                    <a:pt x="2729460" y="628257"/>
                    <a:pt x="2694762" y="628257"/>
                  </a:cubicBezTo>
                  <a:lnTo>
                    <a:pt x="62826" y="628257"/>
                  </a:lnTo>
                  <a:cubicBezTo>
                    <a:pt x="28128" y="628257"/>
                    <a:pt x="0" y="600129"/>
                    <a:pt x="0" y="565431"/>
                  </a:cubicBezTo>
                  <a:lnTo>
                    <a:pt x="0" y="62826"/>
                  </a:lnTo>
                  <a:close/>
                </a:path>
              </a:pathLst>
            </a:custGeom>
            <a:solidFill>
              <a:srgbClr val="A174C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231" tIns="25231" rIns="25231" bIns="25231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ເຄີ່ງທົດລອງ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D0C27B-1DBC-465F-A321-C6B000AFE49E}"/>
                </a:ext>
              </a:extLst>
            </p:cNvPr>
            <p:cNvSpPr/>
            <p:nvPr/>
          </p:nvSpPr>
          <p:spPr>
            <a:xfrm rot="1543289">
              <a:off x="7735910" y="5724830"/>
              <a:ext cx="1445178" cy="30190"/>
            </a:xfrm>
            <a:custGeom>
              <a:avLst/>
              <a:gdLst>
                <a:gd name="connsiteX0" fmla="*/ 0 w 1445178"/>
                <a:gd name="connsiteY0" fmla="*/ 15095 h 30190"/>
                <a:gd name="connsiteX1" fmla="*/ 1445178 w 1445178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5178" h="30190">
                  <a:moveTo>
                    <a:pt x="0" y="15095"/>
                  </a:moveTo>
                  <a:lnTo>
                    <a:pt x="1445178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4369" tIns="-15776" rIns="524370" bIns="-15776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12ED7B2-C8D6-4897-9C64-DAF2403BFE4F}"/>
                </a:ext>
              </a:extLst>
            </p:cNvPr>
            <p:cNvSpPr/>
            <p:nvPr/>
          </p:nvSpPr>
          <p:spPr>
            <a:xfrm>
              <a:off x="9109491" y="5631789"/>
              <a:ext cx="2731526" cy="843475"/>
            </a:xfrm>
            <a:custGeom>
              <a:avLst/>
              <a:gdLst>
                <a:gd name="connsiteX0" fmla="*/ 0 w 2731526"/>
                <a:gd name="connsiteY0" fmla="*/ 84348 h 843475"/>
                <a:gd name="connsiteX1" fmla="*/ 84348 w 2731526"/>
                <a:gd name="connsiteY1" fmla="*/ 0 h 843475"/>
                <a:gd name="connsiteX2" fmla="*/ 2647179 w 2731526"/>
                <a:gd name="connsiteY2" fmla="*/ 0 h 843475"/>
                <a:gd name="connsiteX3" fmla="*/ 2731527 w 2731526"/>
                <a:gd name="connsiteY3" fmla="*/ 84348 h 843475"/>
                <a:gd name="connsiteX4" fmla="*/ 2731526 w 2731526"/>
                <a:gd name="connsiteY4" fmla="*/ 759128 h 843475"/>
                <a:gd name="connsiteX5" fmla="*/ 2647178 w 2731526"/>
                <a:gd name="connsiteY5" fmla="*/ 843476 h 843475"/>
                <a:gd name="connsiteX6" fmla="*/ 84348 w 2731526"/>
                <a:gd name="connsiteY6" fmla="*/ 843475 h 843475"/>
                <a:gd name="connsiteX7" fmla="*/ 0 w 2731526"/>
                <a:gd name="connsiteY7" fmla="*/ 759127 h 843475"/>
                <a:gd name="connsiteX8" fmla="*/ 0 w 2731526"/>
                <a:gd name="connsiteY8" fmla="*/ 84348 h 84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1526" h="843475">
                  <a:moveTo>
                    <a:pt x="0" y="84348"/>
                  </a:moveTo>
                  <a:cubicBezTo>
                    <a:pt x="0" y="37764"/>
                    <a:pt x="37764" y="0"/>
                    <a:pt x="84348" y="0"/>
                  </a:cubicBezTo>
                  <a:lnTo>
                    <a:pt x="2647179" y="0"/>
                  </a:lnTo>
                  <a:cubicBezTo>
                    <a:pt x="2693763" y="0"/>
                    <a:pt x="2731527" y="37764"/>
                    <a:pt x="2731527" y="84348"/>
                  </a:cubicBezTo>
                  <a:cubicBezTo>
                    <a:pt x="2731527" y="309275"/>
                    <a:pt x="2731526" y="534201"/>
                    <a:pt x="2731526" y="759128"/>
                  </a:cubicBezTo>
                  <a:cubicBezTo>
                    <a:pt x="2731526" y="805712"/>
                    <a:pt x="2693762" y="843476"/>
                    <a:pt x="2647178" y="843476"/>
                  </a:cubicBezTo>
                  <a:lnTo>
                    <a:pt x="84348" y="843475"/>
                  </a:lnTo>
                  <a:cubicBezTo>
                    <a:pt x="37764" y="843475"/>
                    <a:pt x="0" y="805711"/>
                    <a:pt x="0" y="759127"/>
                  </a:cubicBezTo>
                  <a:lnTo>
                    <a:pt x="0" y="84348"/>
                  </a:lnTo>
                  <a:close/>
                </a:path>
              </a:pathLst>
            </a:custGeom>
            <a:solidFill>
              <a:srgbClr val="A174C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59" tIns="29959" rIns="29959" bIns="29959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ທົດລອງແບບສຸ່ມຄອບຄຸມ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706707-C841-4373-A873-5DD4D30CE7C9}"/>
              </a:ext>
            </a:extLst>
          </p:cNvPr>
          <p:cNvSpPr/>
          <p:nvPr/>
        </p:nvSpPr>
        <p:spPr>
          <a:xfrm>
            <a:off x="4028413" y="959838"/>
            <a:ext cx="3751428" cy="6566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0" name="Google Shape;162;p71">
            <a:extLst>
              <a:ext uri="{FF2B5EF4-FFF2-40B4-BE49-F238E27FC236}">
                <a16:creationId xmlns:a16="http://schemas.microsoft.com/office/drawing/2014/main" id="{FBA61778-5A1C-48AE-BCAF-D685C01BB019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12</a:t>
            </a:fld>
            <a:endParaRPr sz="1050" b="1" kern="0" dirty="0">
              <a:solidFill>
                <a:srgbClr val="00468B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5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3"/>
    </mc:Choice>
    <mc:Fallback xmlns="">
      <p:transition spd="slow" advTm="544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025D-1B94-468D-B613-85C7D47D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4786"/>
            <a:ext cx="7886700" cy="10171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ລາຍງານກໍລະນີ ຫຼື ຊຸດກໍລະນີສຶກສາ</a:t>
            </a:r>
            <a:endParaRPr lang="en-US" sz="36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" name="Google Shape;162;p71">
            <a:extLst>
              <a:ext uri="{FF2B5EF4-FFF2-40B4-BE49-F238E27FC236}">
                <a16:creationId xmlns:a16="http://schemas.microsoft.com/office/drawing/2014/main" id="{E6094808-D067-411E-9CB7-DBFED10A0FBB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13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86773-B4CB-4A94-B39A-C747E6147C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9214" y="1582575"/>
            <a:ext cx="8163240" cy="3447759"/>
          </a:xfrm>
        </p:spPr>
        <p:txBody>
          <a:bodyPr>
            <a:noAutofit/>
          </a:bodyPr>
          <a:lstStyle/>
          <a:p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ລາຍງານເຜີຍແພ່ ຂອງ ກໍລະນີສຶກສາດຽວ ຂອງ ສະພາບການ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ຊຸດ ກໍລະນີສຶກສາ ລວມແຕ່ລະກໍລະນີ ໄວ້ໃນ</a:t>
            </a:r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ລາຍງານດຽວ</a:t>
            </a:r>
            <a:endParaRPr lang="en-US" sz="2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9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ໃຊ້ສໍາລັບ</a:t>
            </a:r>
            <a:r>
              <a:rPr lang="en-US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</a:p>
          <a:p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ມັກຈະລາຍງານການເກີດຂື້ນ ຄັ້ງທໍາອິດ ຫຼື ໃນຊ່ວງຕົ້ນຂອງສະພາບການ, ຫຼື ພາວະຜິດປົກກະຕິ</a:t>
            </a:r>
            <a:endParaRPr lang="en-US" sz="2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ແພດມັກລາຍງານ ແລະ ພົບເລື້ອຍໆໃນທາງຄຼິນິກ</a:t>
            </a:r>
          </a:p>
          <a:p>
            <a:r>
              <a:rPr lang="lo-LA" alt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ອາດຈະລາຍງານກ່ຽວກັບກຸ່ມກໍລະນີທີ່ບອກເຖິງການລະບາດ</a:t>
            </a:r>
            <a:r>
              <a:rPr lang="en-US" alt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05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ການວາງແຜນສະຖິຕິ</a:t>
            </a:r>
            <a:r>
              <a:rPr lang="en-US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ບໍ່ມີ ສະຖິຕິ, ມີແຕ່ລາຍງານແບບຄຸນນະພາບ ຂອງສິ່້ງທີ່ແພດພົບ ໃນກໍລະນີສຶກສາ</a:t>
            </a:r>
            <a:endParaRPr lang="en-US" sz="2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ອາດຈະຕິດຕາມ ດ້ວຍການສຶກສາ ຂະໜາດໃຫຍ່</a:t>
            </a:r>
            <a:endParaRPr lang="en-US" sz="2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78"/>
    </mc:Choice>
    <mc:Fallback xmlns="">
      <p:transition spd="slow" advTm="3367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2;p71">
            <a:extLst>
              <a:ext uri="{FF2B5EF4-FFF2-40B4-BE49-F238E27FC236}">
                <a16:creationId xmlns:a16="http://schemas.microsoft.com/office/drawing/2014/main" id="{5CC103D0-34D5-4D0A-999A-D53C88A1643F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14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0B3C0-85BD-674E-308A-A03B4A2DB1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62" t="14634" r="4966"/>
          <a:stretch/>
        </p:blipFill>
        <p:spPr>
          <a:xfrm>
            <a:off x="2324911" y="3735575"/>
            <a:ext cx="5296711" cy="28937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837188-2ABC-4E7E-A720-EFE5589568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10" t="16168" r="6076"/>
          <a:stretch/>
        </p:blipFill>
        <p:spPr>
          <a:xfrm>
            <a:off x="2217758" y="317688"/>
            <a:ext cx="5645839" cy="33704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F48CE-0A2C-C279-13FD-901837DE96B7}"/>
              </a:ext>
            </a:extLst>
          </p:cNvPr>
          <p:cNvSpPr txBox="1"/>
          <p:nvPr/>
        </p:nvSpPr>
        <p:spPr>
          <a:xfrm>
            <a:off x="116732" y="1772079"/>
            <a:ext cx="2610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2400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ປະເພດ ຂອງ ຊຸດກໍລະນີສຶກສາ </a:t>
            </a:r>
            <a:r>
              <a:rPr lang="en-US" sz="2400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A7B19E-25E0-1E40-F961-96ADE3D9212A}"/>
              </a:ext>
            </a:extLst>
          </p:cNvPr>
          <p:cNvSpPr txBox="1"/>
          <p:nvPr/>
        </p:nvSpPr>
        <p:spPr>
          <a:xfrm>
            <a:off x="116732" y="4685600"/>
            <a:ext cx="2424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2400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ປະເພດ ຂອງ ຊຸດກໍລະນີສຶກສາ </a:t>
            </a:r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0829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53"/>
    </mc:Choice>
    <mc:Fallback xmlns="">
      <p:transition spd="slow" advTm="1835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025D-1B94-468D-B613-85C7D47D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 ຊຸດກໍລະນີສຶກສາ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" name="Google Shape;162;p71">
            <a:extLst>
              <a:ext uri="{FF2B5EF4-FFF2-40B4-BE49-F238E27FC236}">
                <a16:creationId xmlns:a16="http://schemas.microsoft.com/office/drawing/2014/main" id="{FCAF822B-B54C-409B-AB43-9177C7029816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15</a:t>
            </a:fld>
            <a:endParaRPr sz="1050" b="1" kern="0" dirty="0">
              <a:solidFill>
                <a:srgbClr val="00468B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86773-B4CB-4A94-B39A-C747E6147C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0297" y="2056284"/>
            <a:ext cx="8150192" cy="1127842"/>
          </a:xfrm>
        </p:spPr>
        <p:txBody>
          <a:bodyPr>
            <a:normAutofit/>
          </a:bodyPr>
          <a:lstStyle/>
          <a:p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ອັກເສບປອດ ໃນ 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Los Angeles, 1981</a:t>
            </a:r>
          </a:p>
          <a:p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ລົດລາຍງານ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MMWR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ຕົ້ນສະບັບ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  <a:hlinkClick r:id="rId3"/>
              </a:rPr>
              <a:t>https://www.cdc.gov/mmwr/preview/mmwrhtml/lmrk077.htm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17049-945E-790D-4F48-3A33E1C3F306}"/>
              </a:ext>
            </a:extLst>
          </p:cNvPr>
          <p:cNvSpPr txBox="1"/>
          <p:nvPr/>
        </p:nvSpPr>
        <p:spPr>
          <a:xfrm>
            <a:off x="570297" y="1594618"/>
            <a:ext cx="339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2400" u="sng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ຊຸດກໍລະນີສຶກສາ</a:t>
            </a:r>
            <a:r>
              <a:rPr lang="en-US" sz="2400" u="sng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07EAA2-0C29-9E1D-29EC-949EF9524935}"/>
              </a:ext>
            </a:extLst>
          </p:cNvPr>
          <p:cNvSpPr txBox="1"/>
          <p:nvPr/>
        </p:nvSpPr>
        <p:spPr>
          <a:xfrm>
            <a:off x="570297" y="3168264"/>
            <a:ext cx="339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2400" u="sng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ລາຍງານ ກໍລະນີສຶກສາ</a:t>
            </a:r>
            <a:r>
              <a:rPr lang="en-US" sz="2400" u="sng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492E70-64D9-8A27-3146-A121A8DC8098}"/>
              </a:ext>
            </a:extLst>
          </p:cNvPr>
          <p:cNvSpPr txBox="1"/>
          <p:nvPr/>
        </p:nvSpPr>
        <p:spPr>
          <a:xfrm>
            <a:off x="628650" y="5869754"/>
            <a:ext cx="629119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  <a:hlinkClick r:id="rId4"/>
              </a:rPr>
              <a:t>https://www.eurosurveillance.org/content/10.2807/1560-7917.ES.2016.21.10.30159</a:t>
            </a:r>
            <a:endParaRPr lang="en-US" sz="1350" dirty="0">
              <a:solidFill>
                <a:prstClr val="black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44AC3C0-1CEA-34B0-3A46-2B31573A5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063487"/>
              </p:ext>
            </p:extLst>
          </p:nvPr>
        </p:nvGraphicFramePr>
        <p:xfrm>
          <a:off x="429548" y="3679984"/>
          <a:ext cx="8150192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0192">
                  <a:extLst>
                    <a:ext uri="{9D8B030D-6E8A-4147-A177-3AD203B41FA5}">
                      <a16:colId xmlns:a16="http://schemas.microsoft.com/office/drawing/2014/main" val="1275104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ການ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​</a:t>
                      </a:r>
                      <a:r>
                        <a:rPr lang="lo-LA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ແຍກ</a:t>
                      </a: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ເຊື້ອ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​</a:t>
                      </a: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ໄວ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​</a:t>
                      </a: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ຣັສ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Zika </a:t>
                      </a: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ມາ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​</a:t>
                      </a: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ຈາກ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​</a:t>
                      </a: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ນ້ຳລາຍ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​</a:t>
                      </a: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ແລະ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ການ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​</a:t>
                      </a: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ໄຫຼວຽນຂອງ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​</a:t>
                      </a: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ເຊື້ອ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​</a:t>
                      </a: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ໄວຣັສ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RNA </a:t>
                      </a: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ທີ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່​</a:t>
                      </a: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ຍາວ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​</a:t>
                      </a: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ນານ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​</a:t>
                      </a: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ຢູ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່​</a:t>
                      </a: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ໃນ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​</a:t>
                      </a: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ນັກ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​</a:t>
                      </a: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ທ່ອງ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​</a:t>
                      </a: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ທ່ຽວ</a:t>
                      </a:r>
                      <a:endParaRPr lang="en-US" sz="2400" dirty="0"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ຈາກ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Dominican Republic </a:t>
                      </a:r>
                      <a:r>
                        <a:rPr lang="en-US" sz="1400" dirty="0" err="1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ກັບ</a:t>
                      </a:r>
                      <a:r>
                        <a:rPr lang="lo-LA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ຄືນ</a:t>
                      </a:r>
                      <a:r>
                        <a:rPr lang="en-US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Italy</a:t>
                      </a:r>
                      <a:r>
                        <a:rPr lang="lo-LA" sz="1400" dirty="0">
                          <a:effectLst/>
                          <a:highlight>
                            <a:srgbClr val="0000FF"/>
                          </a:highlight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, ​ເດືອນ ມັງກອນ 2016</a:t>
                      </a:r>
                      <a:endParaRPr lang="en-US" sz="2400" dirty="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968591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5204C94-C942-44A2-3252-0A13E0829BCF}"/>
              </a:ext>
            </a:extLst>
          </p:cNvPr>
          <p:cNvSpPr>
            <a:spLocks/>
          </p:cNvSpPr>
          <p:nvPr/>
        </p:nvSpPr>
        <p:spPr bwMode="auto">
          <a:xfrm>
            <a:off x="570297" y="4164411"/>
            <a:ext cx="6500200" cy="12285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ພະ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ແນ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ກຢາ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ໂມ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ເລ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ກຸນ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, 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ມະຫາວິທະຍາ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ໄລ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 Padova, 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ທີ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່ Padova , Italy</a:t>
            </a:r>
            <a:endParaRPr lang="en-US" sz="2000" dirty="0">
              <a:effectLst/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ໜ່ວຍງານ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ຈຸລິນ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ຊີ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 ​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ແລະ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 ​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ໄວຣັສວິທະຍາ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, 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ມະຫາວິທະຍາ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ໄລ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 ​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ໂຮງໝໍ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 Padova, 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ທີ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່ Padova , Italy</a:t>
            </a:r>
            <a:endParaRPr lang="en-US" sz="2000" dirty="0">
              <a:effectLst/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ສະ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ຖາ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ບັນ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ເນື້ອ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ງອກ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ວິທະຍາ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 Veneto 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ທີ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່ Padova , Italy</a:t>
            </a:r>
            <a:endParaRPr lang="en-US" sz="2000" dirty="0">
              <a:effectLst/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lo-LA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ພະແນກຊຶ້ມເຊື້ອ, ໂຮງໝໍເວນີສ, </a:t>
            </a:r>
            <a:r>
              <a:rPr lang="en-US" sz="12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Geovannie</a:t>
            </a:r>
            <a:r>
              <a:rPr lang="en-US" sz="12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 e Paolo, Venice, Italy</a:t>
            </a:r>
            <a:endParaRPr lang="en-US" sz="2000" dirty="0">
              <a:effectLst/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lo-LA" sz="11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ພະ​ແນ​ກພະຍາດ​ຕິດ​ຕໍ່ , ​​ໂຮງໝໍ​ເມືອງ </a:t>
            </a:r>
            <a:r>
              <a:rPr lang="en-US" sz="11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Venice , </a:t>
            </a:r>
            <a:r>
              <a:rPr lang="en-US" sz="1100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Glovanni</a:t>
            </a:r>
            <a:r>
              <a:rPr lang="en-US" sz="11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 e Paolo , Venice , Italy</a:t>
            </a:r>
            <a:endParaRPr lang="en-US" sz="2000" dirty="0">
              <a:effectLst/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49"/>
    </mc:Choice>
    <mc:Fallback xmlns="">
      <p:transition spd="slow" advTm="6494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025D-1B94-468D-B613-85C7D47D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ບົດບາດ ຂອງ ລາຍງານກໍລະນີ ແລະ ຊຸດກໍລະນີ ສຶກສາ</a:t>
            </a:r>
            <a:endParaRPr lang="en-US" sz="36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" name="Google Shape;162;p71">
            <a:extLst>
              <a:ext uri="{FF2B5EF4-FFF2-40B4-BE49-F238E27FC236}">
                <a16:creationId xmlns:a16="http://schemas.microsoft.com/office/drawing/2014/main" id="{C2B29574-D4F0-46EE-BD72-6C08471BE5B2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16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86773-B4CB-4A94-B39A-C747E6147C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0288" y="1451495"/>
            <a:ext cx="7359078" cy="2693390"/>
          </a:xfrm>
        </p:spPr>
        <p:txBody>
          <a:bodyPr>
            <a:noAutofit/>
          </a:bodyPr>
          <a:lstStyle/>
          <a:p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ການຮັບຮູ້ ແລະ ຄໍາອະທິບາຍ ຂອງ ພະຍາດໃໝ່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ການກວດຫາ ຜົນຂ້າງຄຽງຂອງຢາ 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ຜົນເສັຍຫາຍ ຫຼື ເປັນປະໂຫຍດ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</a:p>
          <a:p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ສຶກສາກົນໄກ ການເກີດພະຍາດ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ການສຶກສາ ແລະ ການກວດສອບທາງການແພດ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ການຮັບຮູ້ອາການທີ່ຫາຍາກຂອງພະຍາດ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endParaRPr lang="en-US" sz="20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ການວັດ ຄວາມຖີ່ ຫຼື ຄວາມສໍາພັນ</a:t>
            </a:r>
            <a:r>
              <a:rPr lang="en-US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ບໍ່ມີມາດຕະການສະເພາະ ຫຼື ວິທີການທາງສະຖິຕິ ສໍາລັບ ກໍລະນີສຶກສາ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</a:p>
          <a:p>
            <a:pPr marL="0" indent="0">
              <a:buNone/>
            </a:pP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ການປະຕິບັດຕົວຈີງ ແລະ ການໃຊ້ ຊັບພະຍາກອນ</a:t>
            </a:r>
            <a:r>
              <a:rPr lang="en-US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ງ່າຍໆ ແລະ ລາຄາບໍ່ແພງ ເນື່ອງຈາກ ຕ້ອງການພຽງການຂຽນພັນລະຍານຍ ແລະ ຕີພີມເຜີຍແພ່ . ສາມາດສ້າງ ສົມມຸດຕິຖານ ໄດ້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.  </a:t>
            </a:r>
          </a:p>
          <a:p>
            <a:pPr marL="0" indent="0">
              <a:buNone/>
            </a:pP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ຈຸດແຂງ ຂອງຫຼັກຖານ ແລະ ອະຄະຕິ</a:t>
            </a:r>
            <a:r>
              <a:rPr lang="en-US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ຫຼັກຖານເຫຼົ່ານີ້ມີອ່ອນທີ່ສຸດໃນການອອກແບບການສຶກສາ ແຕ່ ມີບົດບາດສໍາຄັນໃນການຄໍານືງ ເຖິງສະພາວະທີ່ເກີດຂື້ນໃໝ່ ຫຼື ຫາຍາກ. ອາດສະແດງເຖີງ ສະພາວະທີ່ຫາຍາກ ຫຼື ຜິດປົກກະຕິ ທີ່ບໍ່ສາມາດສະຫຼຸບອ້າງອີງໄດ້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54"/>
    </mc:Choice>
    <mc:Fallback xmlns="">
      <p:transition spd="slow" advTm="3725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706707-C841-4373-A873-5DD4D30CE7C9}"/>
              </a:ext>
            </a:extLst>
          </p:cNvPr>
          <p:cNvSpPr/>
          <p:nvPr/>
        </p:nvSpPr>
        <p:spPr>
          <a:xfrm>
            <a:off x="4028412" y="1589592"/>
            <a:ext cx="3766165" cy="51638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Google Shape;162;p71">
            <a:extLst>
              <a:ext uri="{FF2B5EF4-FFF2-40B4-BE49-F238E27FC236}">
                <a16:creationId xmlns:a16="http://schemas.microsoft.com/office/drawing/2014/main" id="{FFC0350C-825F-4D46-A144-F61E51056D2E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17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3FE3AA6-79D9-801C-5FE3-CA6BEE666AC2}"/>
              </a:ext>
            </a:extLst>
          </p:cNvPr>
          <p:cNvGrpSpPr/>
          <p:nvPr/>
        </p:nvGrpSpPr>
        <p:grpSpPr>
          <a:xfrm>
            <a:off x="263237" y="1112575"/>
            <a:ext cx="8617526" cy="4601123"/>
            <a:chOff x="350982" y="340433"/>
            <a:chExt cx="11490035" cy="613483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4AD798-328E-7BAC-71AA-41DF5654708F}"/>
                </a:ext>
              </a:extLst>
            </p:cNvPr>
            <p:cNvSpPr/>
            <p:nvPr/>
          </p:nvSpPr>
          <p:spPr>
            <a:xfrm>
              <a:off x="350982" y="2313798"/>
              <a:ext cx="2088275" cy="1044137"/>
            </a:xfrm>
            <a:custGeom>
              <a:avLst/>
              <a:gdLst>
                <a:gd name="connsiteX0" fmla="*/ 0 w 2088275"/>
                <a:gd name="connsiteY0" fmla="*/ 104414 h 1044137"/>
                <a:gd name="connsiteX1" fmla="*/ 104414 w 2088275"/>
                <a:gd name="connsiteY1" fmla="*/ 0 h 1044137"/>
                <a:gd name="connsiteX2" fmla="*/ 1983861 w 2088275"/>
                <a:gd name="connsiteY2" fmla="*/ 0 h 1044137"/>
                <a:gd name="connsiteX3" fmla="*/ 2088275 w 2088275"/>
                <a:gd name="connsiteY3" fmla="*/ 104414 h 1044137"/>
                <a:gd name="connsiteX4" fmla="*/ 2088275 w 2088275"/>
                <a:gd name="connsiteY4" fmla="*/ 939723 h 1044137"/>
                <a:gd name="connsiteX5" fmla="*/ 1983861 w 2088275"/>
                <a:gd name="connsiteY5" fmla="*/ 1044137 h 1044137"/>
                <a:gd name="connsiteX6" fmla="*/ 104414 w 2088275"/>
                <a:gd name="connsiteY6" fmla="*/ 1044137 h 1044137"/>
                <a:gd name="connsiteX7" fmla="*/ 0 w 2088275"/>
                <a:gd name="connsiteY7" fmla="*/ 939723 h 1044137"/>
                <a:gd name="connsiteX8" fmla="*/ 0 w 2088275"/>
                <a:gd name="connsiteY8" fmla="*/ 104414 h 104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8275" h="1044137">
                  <a:moveTo>
                    <a:pt x="0" y="104414"/>
                  </a:moveTo>
                  <a:cubicBezTo>
                    <a:pt x="0" y="46748"/>
                    <a:pt x="46748" y="0"/>
                    <a:pt x="104414" y="0"/>
                  </a:cubicBezTo>
                  <a:lnTo>
                    <a:pt x="1983861" y="0"/>
                  </a:lnTo>
                  <a:cubicBezTo>
                    <a:pt x="2041527" y="0"/>
                    <a:pt x="2088275" y="46748"/>
                    <a:pt x="2088275" y="104414"/>
                  </a:cubicBezTo>
                  <a:lnTo>
                    <a:pt x="2088275" y="939723"/>
                  </a:lnTo>
                  <a:cubicBezTo>
                    <a:pt x="2088275" y="997389"/>
                    <a:pt x="2041527" y="1044137"/>
                    <a:pt x="1983861" y="1044137"/>
                  </a:cubicBezTo>
                  <a:lnTo>
                    <a:pt x="104414" y="1044137"/>
                  </a:lnTo>
                  <a:cubicBezTo>
                    <a:pt x="46748" y="1044137"/>
                    <a:pt x="0" y="997389"/>
                    <a:pt x="0" y="939723"/>
                  </a:cubicBezTo>
                  <a:lnTo>
                    <a:pt x="0" y="10441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67" tIns="34367" rIns="34367" bIns="34367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ການສຶກສາ ລະບາດວິທະຍາ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4A8D599-38DF-5E4C-AE9D-6E57EB6DEB15}"/>
                </a:ext>
              </a:extLst>
            </p:cNvPr>
            <p:cNvSpPr/>
            <p:nvPr/>
          </p:nvSpPr>
          <p:spPr>
            <a:xfrm rot="16992311">
              <a:off x="1883383" y="2119369"/>
              <a:ext cx="1440906" cy="30190"/>
            </a:xfrm>
            <a:custGeom>
              <a:avLst/>
              <a:gdLst>
                <a:gd name="connsiteX0" fmla="*/ 0 w 1440906"/>
                <a:gd name="connsiteY0" fmla="*/ 15095 h 30190"/>
                <a:gd name="connsiteX1" fmla="*/ 1440906 w 1440906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0906" h="30190">
                  <a:moveTo>
                    <a:pt x="0" y="15095"/>
                  </a:moveTo>
                  <a:lnTo>
                    <a:pt x="1440906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2848" tIns="-15696" rIns="522847" bIns="-15696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783E04B-F4F9-83CE-1657-FECAC2769204}"/>
                </a:ext>
              </a:extLst>
            </p:cNvPr>
            <p:cNvSpPr/>
            <p:nvPr/>
          </p:nvSpPr>
          <p:spPr>
            <a:xfrm>
              <a:off x="2768416" y="999665"/>
              <a:ext cx="2095688" cy="866790"/>
            </a:xfrm>
            <a:custGeom>
              <a:avLst/>
              <a:gdLst>
                <a:gd name="connsiteX0" fmla="*/ 0 w 2095688"/>
                <a:gd name="connsiteY0" fmla="*/ 86679 h 866790"/>
                <a:gd name="connsiteX1" fmla="*/ 86679 w 2095688"/>
                <a:gd name="connsiteY1" fmla="*/ 0 h 866790"/>
                <a:gd name="connsiteX2" fmla="*/ 2009009 w 2095688"/>
                <a:gd name="connsiteY2" fmla="*/ 0 h 866790"/>
                <a:gd name="connsiteX3" fmla="*/ 2095688 w 2095688"/>
                <a:gd name="connsiteY3" fmla="*/ 86679 h 866790"/>
                <a:gd name="connsiteX4" fmla="*/ 2095688 w 2095688"/>
                <a:gd name="connsiteY4" fmla="*/ 780111 h 866790"/>
                <a:gd name="connsiteX5" fmla="*/ 2009009 w 2095688"/>
                <a:gd name="connsiteY5" fmla="*/ 866790 h 866790"/>
                <a:gd name="connsiteX6" fmla="*/ 86679 w 2095688"/>
                <a:gd name="connsiteY6" fmla="*/ 866790 h 866790"/>
                <a:gd name="connsiteX7" fmla="*/ 0 w 2095688"/>
                <a:gd name="connsiteY7" fmla="*/ 780111 h 866790"/>
                <a:gd name="connsiteX8" fmla="*/ 0 w 2095688"/>
                <a:gd name="connsiteY8" fmla="*/ 86679 h 86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88" h="866790">
                  <a:moveTo>
                    <a:pt x="0" y="86679"/>
                  </a:moveTo>
                  <a:cubicBezTo>
                    <a:pt x="0" y="38808"/>
                    <a:pt x="38808" y="0"/>
                    <a:pt x="86679" y="0"/>
                  </a:cubicBezTo>
                  <a:lnTo>
                    <a:pt x="2009009" y="0"/>
                  </a:lnTo>
                  <a:cubicBezTo>
                    <a:pt x="2056880" y="0"/>
                    <a:pt x="2095688" y="38808"/>
                    <a:pt x="2095688" y="86679"/>
                  </a:cubicBezTo>
                  <a:lnTo>
                    <a:pt x="2095688" y="780111"/>
                  </a:lnTo>
                  <a:cubicBezTo>
                    <a:pt x="2095688" y="827982"/>
                    <a:pt x="2056880" y="866790"/>
                    <a:pt x="2009009" y="866790"/>
                  </a:cubicBezTo>
                  <a:lnTo>
                    <a:pt x="86679" y="866790"/>
                  </a:lnTo>
                  <a:cubicBezTo>
                    <a:pt x="38808" y="866790"/>
                    <a:pt x="0" y="827982"/>
                    <a:pt x="0" y="780111"/>
                  </a:cubicBezTo>
                  <a:lnTo>
                    <a:pt x="0" y="8667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70" tIns="30470" rIns="30470" bIns="3047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ພັນລະນາ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EB536F-15DC-5D17-576D-826DF5769C99}"/>
                </a:ext>
              </a:extLst>
            </p:cNvPr>
            <p:cNvSpPr/>
            <p:nvPr/>
          </p:nvSpPr>
          <p:spPr>
            <a:xfrm rot="18476005">
              <a:off x="4670051" y="1020681"/>
              <a:ext cx="1007407" cy="30190"/>
            </a:xfrm>
            <a:custGeom>
              <a:avLst/>
              <a:gdLst>
                <a:gd name="connsiteX0" fmla="*/ 0 w 1007407"/>
                <a:gd name="connsiteY0" fmla="*/ 15095 h 30190"/>
                <a:gd name="connsiteX1" fmla="*/ 1007407 w 1007407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7407" h="30190">
                  <a:moveTo>
                    <a:pt x="0" y="15095"/>
                  </a:moveTo>
                  <a:lnTo>
                    <a:pt x="1007407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414" tIns="-7568" rIns="368414" bIns="-7568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3E7E336-8D80-1480-F886-CCAFF222AA1D}"/>
                </a:ext>
              </a:extLst>
            </p:cNvPr>
            <p:cNvSpPr/>
            <p:nvPr/>
          </p:nvSpPr>
          <p:spPr>
            <a:xfrm>
              <a:off x="5483404" y="340433"/>
              <a:ext cx="4752956" cy="596119"/>
            </a:xfrm>
            <a:custGeom>
              <a:avLst/>
              <a:gdLst>
                <a:gd name="connsiteX0" fmla="*/ 0 w 4752956"/>
                <a:gd name="connsiteY0" fmla="*/ 59612 h 596119"/>
                <a:gd name="connsiteX1" fmla="*/ 59612 w 4752956"/>
                <a:gd name="connsiteY1" fmla="*/ 0 h 596119"/>
                <a:gd name="connsiteX2" fmla="*/ 4693344 w 4752956"/>
                <a:gd name="connsiteY2" fmla="*/ 0 h 596119"/>
                <a:gd name="connsiteX3" fmla="*/ 4752956 w 4752956"/>
                <a:gd name="connsiteY3" fmla="*/ 59612 h 596119"/>
                <a:gd name="connsiteX4" fmla="*/ 4752956 w 4752956"/>
                <a:gd name="connsiteY4" fmla="*/ 536507 h 596119"/>
                <a:gd name="connsiteX5" fmla="*/ 4693344 w 4752956"/>
                <a:gd name="connsiteY5" fmla="*/ 596119 h 596119"/>
                <a:gd name="connsiteX6" fmla="*/ 59612 w 4752956"/>
                <a:gd name="connsiteY6" fmla="*/ 596119 h 596119"/>
                <a:gd name="connsiteX7" fmla="*/ 0 w 4752956"/>
                <a:gd name="connsiteY7" fmla="*/ 536507 h 596119"/>
                <a:gd name="connsiteX8" fmla="*/ 0 w 4752956"/>
                <a:gd name="connsiteY8" fmla="*/ 59612 h 5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2956" h="596119">
                  <a:moveTo>
                    <a:pt x="0" y="59612"/>
                  </a:moveTo>
                  <a:cubicBezTo>
                    <a:pt x="0" y="26689"/>
                    <a:pt x="26689" y="0"/>
                    <a:pt x="59612" y="0"/>
                  </a:cubicBezTo>
                  <a:lnTo>
                    <a:pt x="4693344" y="0"/>
                  </a:lnTo>
                  <a:cubicBezTo>
                    <a:pt x="4726267" y="0"/>
                    <a:pt x="4752956" y="26689"/>
                    <a:pt x="4752956" y="59612"/>
                  </a:cubicBezTo>
                  <a:lnTo>
                    <a:pt x="4752956" y="536507"/>
                  </a:lnTo>
                  <a:cubicBezTo>
                    <a:pt x="4752956" y="569430"/>
                    <a:pt x="4726267" y="596119"/>
                    <a:pt x="4693344" y="596119"/>
                  </a:cubicBezTo>
                  <a:lnTo>
                    <a:pt x="59612" y="596119"/>
                  </a:lnTo>
                  <a:cubicBezTo>
                    <a:pt x="26689" y="596119"/>
                    <a:pt x="0" y="569430"/>
                    <a:pt x="0" y="536507"/>
                  </a:cubicBezTo>
                  <a:lnTo>
                    <a:pt x="0" y="5961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525" tIns="24525" rIns="24525" bIns="24525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b="0" i="0" dirty="0">
                  <a:solidFill>
                    <a:schemeClr val="bg1"/>
                  </a:solidFill>
                  <a:effectLst/>
                  <a:latin typeface="Phetsarath OT" panose="02000500000000020004" pitchFamily="2" charset="0"/>
                  <a:cs typeface="Phetsarath OT" panose="02000500000000020004" pitchFamily="2" charset="0"/>
                </a:rPr>
                <a:t>ລາຍງານ ກໍລະນີ ແລະ ຊຸດ ກໍລະນີ ສຶກສາ.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19266BC-8FEB-2B7C-2610-3578D8AE75BA}"/>
                </a:ext>
              </a:extLst>
            </p:cNvPr>
            <p:cNvSpPr/>
            <p:nvPr/>
          </p:nvSpPr>
          <p:spPr>
            <a:xfrm rot="20846875">
              <a:off x="4856578" y="1349522"/>
              <a:ext cx="629863" cy="30190"/>
            </a:xfrm>
            <a:custGeom>
              <a:avLst/>
              <a:gdLst>
                <a:gd name="connsiteX0" fmla="*/ 0 w 629863"/>
                <a:gd name="connsiteY0" fmla="*/ 15095 h 30190"/>
                <a:gd name="connsiteX1" fmla="*/ 629863 w 629863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9863" h="30190">
                  <a:moveTo>
                    <a:pt x="0" y="15095"/>
                  </a:moveTo>
                  <a:lnTo>
                    <a:pt x="629863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3913" tIns="-488" rIns="233914" bIns="-490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4BEFF1-5452-5030-73DC-35475E243A80}"/>
                </a:ext>
              </a:extLst>
            </p:cNvPr>
            <p:cNvSpPr/>
            <p:nvPr/>
          </p:nvSpPr>
          <p:spPr>
            <a:xfrm>
              <a:off x="5478914" y="1053297"/>
              <a:ext cx="4730486" cy="485753"/>
            </a:xfrm>
            <a:custGeom>
              <a:avLst/>
              <a:gdLst>
                <a:gd name="connsiteX0" fmla="*/ 0 w 4730486"/>
                <a:gd name="connsiteY0" fmla="*/ 48575 h 485753"/>
                <a:gd name="connsiteX1" fmla="*/ 48575 w 4730486"/>
                <a:gd name="connsiteY1" fmla="*/ 0 h 485753"/>
                <a:gd name="connsiteX2" fmla="*/ 4681911 w 4730486"/>
                <a:gd name="connsiteY2" fmla="*/ 0 h 485753"/>
                <a:gd name="connsiteX3" fmla="*/ 4730486 w 4730486"/>
                <a:gd name="connsiteY3" fmla="*/ 48575 h 485753"/>
                <a:gd name="connsiteX4" fmla="*/ 4730486 w 4730486"/>
                <a:gd name="connsiteY4" fmla="*/ 437178 h 485753"/>
                <a:gd name="connsiteX5" fmla="*/ 4681911 w 4730486"/>
                <a:gd name="connsiteY5" fmla="*/ 485753 h 485753"/>
                <a:gd name="connsiteX6" fmla="*/ 48575 w 4730486"/>
                <a:gd name="connsiteY6" fmla="*/ 485753 h 485753"/>
                <a:gd name="connsiteX7" fmla="*/ 0 w 4730486"/>
                <a:gd name="connsiteY7" fmla="*/ 437178 h 485753"/>
                <a:gd name="connsiteX8" fmla="*/ 0 w 4730486"/>
                <a:gd name="connsiteY8" fmla="*/ 48575 h 48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0486" h="485753">
                  <a:moveTo>
                    <a:pt x="0" y="48575"/>
                  </a:moveTo>
                  <a:cubicBezTo>
                    <a:pt x="0" y="21748"/>
                    <a:pt x="21748" y="0"/>
                    <a:pt x="48575" y="0"/>
                  </a:cubicBezTo>
                  <a:lnTo>
                    <a:pt x="4681911" y="0"/>
                  </a:lnTo>
                  <a:cubicBezTo>
                    <a:pt x="4708738" y="0"/>
                    <a:pt x="4730486" y="21748"/>
                    <a:pt x="4730486" y="48575"/>
                  </a:cubicBezTo>
                  <a:lnTo>
                    <a:pt x="4730486" y="437178"/>
                  </a:lnTo>
                  <a:cubicBezTo>
                    <a:pt x="4730486" y="464005"/>
                    <a:pt x="4708738" y="485753"/>
                    <a:pt x="4681911" y="485753"/>
                  </a:cubicBezTo>
                  <a:lnTo>
                    <a:pt x="48575" y="485753"/>
                  </a:lnTo>
                  <a:cubicBezTo>
                    <a:pt x="21748" y="485753"/>
                    <a:pt x="0" y="464005"/>
                    <a:pt x="0" y="437178"/>
                  </a:cubicBezTo>
                  <a:lnTo>
                    <a:pt x="0" y="4857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00" tIns="22100" rIns="22100" bIns="2210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ນິເວດວິທະຍາ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6791A05-88C8-1084-658C-E04C7F5D21BD}"/>
                </a:ext>
              </a:extLst>
            </p:cNvPr>
            <p:cNvSpPr/>
            <p:nvPr/>
          </p:nvSpPr>
          <p:spPr>
            <a:xfrm rot="2497733">
              <a:off x="4761625" y="1687541"/>
              <a:ext cx="811603" cy="30190"/>
            </a:xfrm>
            <a:custGeom>
              <a:avLst/>
              <a:gdLst>
                <a:gd name="connsiteX0" fmla="*/ 0 w 811603"/>
                <a:gd name="connsiteY0" fmla="*/ 15095 h 30190"/>
                <a:gd name="connsiteX1" fmla="*/ 811603 w 811603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1603" h="30190">
                  <a:moveTo>
                    <a:pt x="0" y="15095"/>
                  </a:moveTo>
                  <a:lnTo>
                    <a:pt x="811603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658" tIns="-3897" rIns="298658" bIns="-3896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930B5C0-15F5-B646-6F22-BEDCC4F4C764}"/>
                </a:ext>
              </a:extLst>
            </p:cNvPr>
            <p:cNvSpPr/>
            <p:nvPr/>
          </p:nvSpPr>
          <p:spPr>
            <a:xfrm>
              <a:off x="5470749" y="1668033"/>
              <a:ext cx="4742139" cy="608356"/>
            </a:xfrm>
            <a:custGeom>
              <a:avLst/>
              <a:gdLst>
                <a:gd name="connsiteX0" fmla="*/ 0 w 4742139"/>
                <a:gd name="connsiteY0" fmla="*/ 60836 h 608356"/>
                <a:gd name="connsiteX1" fmla="*/ 60836 w 4742139"/>
                <a:gd name="connsiteY1" fmla="*/ 0 h 608356"/>
                <a:gd name="connsiteX2" fmla="*/ 4681303 w 4742139"/>
                <a:gd name="connsiteY2" fmla="*/ 0 h 608356"/>
                <a:gd name="connsiteX3" fmla="*/ 4742139 w 4742139"/>
                <a:gd name="connsiteY3" fmla="*/ 60836 h 608356"/>
                <a:gd name="connsiteX4" fmla="*/ 4742139 w 4742139"/>
                <a:gd name="connsiteY4" fmla="*/ 547520 h 608356"/>
                <a:gd name="connsiteX5" fmla="*/ 4681303 w 4742139"/>
                <a:gd name="connsiteY5" fmla="*/ 608356 h 608356"/>
                <a:gd name="connsiteX6" fmla="*/ 60836 w 4742139"/>
                <a:gd name="connsiteY6" fmla="*/ 608356 h 608356"/>
                <a:gd name="connsiteX7" fmla="*/ 0 w 4742139"/>
                <a:gd name="connsiteY7" fmla="*/ 547520 h 608356"/>
                <a:gd name="connsiteX8" fmla="*/ 0 w 4742139"/>
                <a:gd name="connsiteY8" fmla="*/ 60836 h 60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2139" h="608356">
                  <a:moveTo>
                    <a:pt x="0" y="60836"/>
                  </a:moveTo>
                  <a:cubicBezTo>
                    <a:pt x="0" y="27237"/>
                    <a:pt x="27237" y="0"/>
                    <a:pt x="60836" y="0"/>
                  </a:cubicBezTo>
                  <a:lnTo>
                    <a:pt x="4681303" y="0"/>
                  </a:lnTo>
                  <a:cubicBezTo>
                    <a:pt x="4714902" y="0"/>
                    <a:pt x="4742139" y="27237"/>
                    <a:pt x="4742139" y="60836"/>
                  </a:cubicBezTo>
                  <a:lnTo>
                    <a:pt x="4742139" y="547520"/>
                  </a:lnTo>
                  <a:cubicBezTo>
                    <a:pt x="4742139" y="581119"/>
                    <a:pt x="4714902" y="608356"/>
                    <a:pt x="4681303" y="608356"/>
                  </a:cubicBezTo>
                  <a:lnTo>
                    <a:pt x="60836" y="608356"/>
                  </a:lnTo>
                  <a:cubicBezTo>
                    <a:pt x="27237" y="608356"/>
                    <a:pt x="0" y="581119"/>
                    <a:pt x="0" y="547520"/>
                  </a:cubicBezTo>
                  <a:lnTo>
                    <a:pt x="0" y="6083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94" tIns="24794" rIns="24794" bIns="2479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ເຝົ້າລະວັງ</a:t>
              </a:r>
              <a:r>
                <a:rPr lang="en-US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 /</a:t>
              </a: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ຄວາມຊຸກຊຸມ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30054DA-4289-1606-60E8-E01F501014EA}"/>
                </a:ext>
              </a:extLst>
            </p:cNvPr>
            <p:cNvSpPr/>
            <p:nvPr/>
          </p:nvSpPr>
          <p:spPr>
            <a:xfrm rot="4352237">
              <a:off x="1850923" y="3622611"/>
              <a:ext cx="1681158" cy="30190"/>
            </a:xfrm>
            <a:custGeom>
              <a:avLst/>
              <a:gdLst>
                <a:gd name="connsiteX0" fmla="*/ 0 w 1681158"/>
                <a:gd name="connsiteY0" fmla="*/ 15095 h 30190"/>
                <a:gd name="connsiteX1" fmla="*/ 1681158 w 1681158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81158" h="30190">
                  <a:moveTo>
                    <a:pt x="0" y="15095"/>
                  </a:moveTo>
                  <a:lnTo>
                    <a:pt x="1681158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8437" tIns="-20201" rIns="608438" bIns="-20201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45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69B94A7-6F4D-CA7B-07F4-74E3C866A6C4}"/>
                </a:ext>
              </a:extLst>
            </p:cNvPr>
            <p:cNvSpPr/>
            <p:nvPr/>
          </p:nvSpPr>
          <p:spPr>
            <a:xfrm>
              <a:off x="2943748" y="4012623"/>
              <a:ext cx="2044860" cy="853843"/>
            </a:xfrm>
            <a:custGeom>
              <a:avLst/>
              <a:gdLst>
                <a:gd name="connsiteX0" fmla="*/ 0 w 2044860"/>
                <a:gd name="connsiteY0" fmla="*/ 85384 h 853843"/>
                <a:gd name="connsiteX1" fmla="*/ 85384 w 2044860"/>
                <a:gd name="connsiteY1" fmla="*/ 0 h 853843"/>
                <a:gd name="connsiteX2" fmla="*/ 1959476 w 2044860"/>
                <a:gd name="connsiteY2" fmla="*/ 0 h 853843"/>
                <a:gd name="connsiteX3" fmla="*/ 2044860 w 2044860"/>
                <a:gd name="connsiteY3" fmla="*/ 85384 h 853843"/>
                <a:gd name="connsiteX4" fmla="*/ 2044860 w 2044860"/>
                <a:gd name="connsiteY4" fmla="*/ 768459 h 853843"/>
                <a:gd name="connsiteX5" fmla="*/ 1959476 w 2044860"/>
                <a:gd name="connsiteY5" fmla="*/ 853843 h 853843"/>
                <a:gd name="connsiteX6" fmla="*/ 85384 w 2044860"/>
                <a:gd name="connsiteY6" fmla="*/ 853843 h 853843"/>
                <a:gd name="connsiteX7" fmla="*/ 0 w 2044860"/>
                <a:gd name="connsiteY7" fmla="*/ 768459 h 853843"/>
                <a:gd name="connsiteX8" fmla="*/ 0 w 2044860"/>
                <a:gd name="connsiteY8" fmla="*/ 85384 h 85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4860" h="853843">
                  <a:moveTo>
                    <a:pt x="0" y="85384"/>
                  </a:moveTo>
                  <a:cubicBezTo>
                    <a:pt x="0" y="38228"/>
                    <a:pt x="38228" y="0"/>
                    <a:pt x="85384" y="0"/>
                  </a:cubicBezTo>
                  <a:lnTo>
                    <a:pt x="1959476" y="0"/>
                  </a:lnTo>
                  <a:cubicBezTo>
                    <a:pt x="2006632" y="0"/>
                    <a:pt x="2044860" y="38228"/>
                    <a:pt x="2044860" y="85384"/>
                  </a:cubicBezTo>
                  <a:lnTo>
                    <a:pt x="2044860" y="768459"/>
                  </a:lnTo>
                  <a:cubicBezTo>
                    <a:pt x="2044860" y="815615"/>
                    <a:pt x="2006632" y="853843"/>
                    <a:pt x="1959476" y="853843"/>
                  </a:cubicBezTo>
                  <a:lnTo>
                    <a:pt x="85384" y="853843"/>
                  </a:lnTo>
                  <a:cubicBezTo>
                    <a:pt x="38228" y="853843"/>
                    <a:pt x="0" y="815615"/>
                    <a:pt x="0" y="768459"/>
                  </a:cubicBezTo>
                  <a:lnTo>
                    <a:pt x="0" y="85384"/>
                  </a:lnTo>
                  <a:close/>
                </a:path>
              </a:pathLst>
            </a:custGeom>
            <a:solidFill>
              <a:srgbClr val="A174C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186" tIns="30186" rIns="30186" bIns="30186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ວິເຄາະ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DDCA2C0-4AEC-54DF-8198-409420F16F40}"/>
                </a:ext>
              </a:extLst>
            </p:cNvPr>
            <p:cNvSpPr/>
            <p:nvPr/>
          </p:nvSpPr>
          <p:spPr>
            <a:xfrm rot="18805900">
              <a:off x="4817788" y="4027508"/>
              <a:ext cx="1093210" cy="30190"/>
            </a:xfrm>
            <a:custGeom>
              <a:avLst/>
              <a:gdLst>
                <a:gd name="connsiteX0" fmla="*/ 0 w 1093210"/>
                <a:gd name="connsiteY0" fmla="*/ 15095 h 30190"/>
                <a:gd name="connsiteX1" fmla="*/ 1093210 w 1093210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3210" h="30190">
                  <a:moveTo>
                    <a:pt x="0" y="15095"/>
                  </a:moveTo>
                  <a:lnTo>
                    <a:pt x="1093210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981" tIns="-9177" rIns="398981" bIns="-9176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506C29A-5CD6-97D4-ED2D-BA0270866BA8}"/>
                </a:ext>
              </a:extLst>
            </p:cNvPr>
            <p:cNvSpPr/>
            <p:nvPr/>
          </p:nvSpPr>
          <p:spPr>
            <a:xfrm>
              <a:off x="5740178" y="3123592"/>
              <a:ext cx="2088275" cy="1044137"/>
            </a:xfrm>
            <a:custGeom>
              <a:avLst/>
              <a:gdLst>
                <a:gd name="connsiteX0" fmla="*/ 0 w 2088275"/>
                <a:gd name="connsiteY0" fmla="*/ 104414 h 1044137"/>
                <a:gd name="connsiteX1" fmla="*/ 104414 w 2088275"/>
                <a:gd name="connsiteY1" fmla="*/ 0 h 1044137"/>
                <a:gd name="connsiteX2" fmla="*/ 1983861 w 2088275"/>
                <a:gd name="connsiteY2" fmla="*/ 0 h 1044137"/>
                <a:gd name="connsiteX3" fmla="*/ 2088275 w 2088275"/>
                <a:gd name="connsiteY3" fmla="*/ 104414 h 1044137"/>
                <a:gd name="connsiteX4" fmla="*/ 2088275 w 2088275"/>
                <a:gd name="connsiteY4" fmla="*/ 939723 h 1044137"/>
                <a:gd name="connsiteX5" fmla="*/ 1983861 w 2088275"/>
                <a:gd name="connsiteY5" fmla="*/ 1044137 h 1044137"/>
                <a:gd name="connsiteX6" fmla="*/ 104414 w 2088275"/>
                <a:gd name="connsiteY6" fmla="*/ 1044137 h 1044137"/>
                <a:gd name="connsiteX7" fmla="*/ 0 w 2088275"/>
                <a:gd name="connsiteY7" fmla="*/ 939723 h 1044137"/>
                <a:gd name="connsiteX8" fmla="*/ 0 w 2088275"/>
                <a:gd name="connsiteY8" fmla="*/ 104414 h 104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8275" h="1044137">
                  <a:moveTo>
                    <a:pt x="0" y="104414"/>
                  </a:moveTo>
                  <a:cubicBezTo>
                    <a:pt x="0" y="46748"/>
                    <a:pt x="46748" y="0"/>
                    <a:pt x="104414" y="0"/>
                  </a:cubicBezTo>
                  <a:lnTo>
                    <a:pt x="1983861" y="0"/>
                  </a:lnTo>
                  <a:cubicBezTo>
                    <a:pt x="2041527" y="0"/>
                    <a:pt x="2088275" y="46748"/>
                    <a:pt x="2088275" y="104414"/>
                  </a:cubicBezTo>
                  <a:lnTo>
                    <a:pt x="2088275" y="939723"/>
                  </a:lnTo>
                  <a:cubicBezTo>
                    <a:pt x="2088275" y="997389"/>
                    <a:pt x="2041527" y="1044137"/>
                    <a:pt x="1983861" y="1044137"/>
                  </a:cubicBezTo>
                  <a:lnTo>
                    <a:pt x="104414" y="1044137"/>
                  </a:lnTo>
                  <a:cubicBezTo>
                    <a:pt x="46748" y="1044137"/>
                    <a:pt x="0" y="997389"/>
                    <a:pt x="0" y="939723"/>
                  </a:cubicBezTo>
                  <a:lnTo>
                    <a:pt x="0" y="10441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67" tIns="34367" rIns="34367" bIns="34367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ສັງເກດ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FF08E4-200F-9CD7-A3CF-0E16D6EB0B3D}"/>
                </a:ext>
              </a:extLst>
            </p:cNvPr>
            <p:cNvSpPr/>
            <p:nvPr/>
          </p:nvSpPr>
          <p:spPr>
            <a:xfrm rot="19366898">
              <a:off x="7686357" y="3208557"/>
              <a:ext cx="1395407" cy="30190"/>
            </a:xfrm>
            <a:custGeom>
              <a:avLst/>
              <a:gdLst>
                <a:gd name="connsiteX0" fmla="*/ 0 w 1395407"/>
                <a:gd name="connsiteY0" fmla="*/ 15095 h 30190"/>
                <a:gd name="connsiteX1" fmla="*/ 1395407 w 1395407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5407" h="30190">
                  <a:moveTo>
                    <a:pt x="0" y="15095"/>
                  </a:moveTo>
                  <a:lnTo>
                    <a:pt x="1395407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6639" tIns="-14843" rIns="506639" bIns="-14843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F6B562D-0CA3-D058-903E-08A974E70E07}"/>
                </a:ext>
              </a:extLst>
            </p:cNvPr>
            <p:cNvSpPr/>
            <p:nvPr/>
          </p:nvSpPr>
          <p:spPr>
            <a:xfrm>
              <a:off x="8939667" y="2487671"/>
              <a:ext cx="2592656" cy="627944"/>
            </a:xfrm>
            <a:custGeom>
              <a:avLst/>
              <a:gdLst>
                <a:gd name="connsiteX0" fmla="*/ 0 w 2592656"/>
                <a:gd name="connsiteY0" fmla="*/ 62794 h 627944"/>
                <a:gd name="connsiteX1" fmla="*/ 62794 w 2592656"/>
                <a:gd name="connsiteY1" fmla="*/ 0 h 627944"/>
                <a:gd name="connsiteX2" fmla="*/ 2529862 w 2592656"/>
                <a:gd name="connsiteY2" fmla="*/ 0 h 627944"/>
                <a:gd name="connsiteX3" fmla="*/ 2592656 w 2592656"/>
                <a:gd name="connsiteY3" fmla="*/ 62794 h 627944"/>
                <a:gd name="connsiteX4" fmla="*/ 2592656 w 2592656"/>
                <a:gd name="connsiteY4" fmla="*/ 565150 h 627944"/>
                <a:gd name="connsiteX5" fmla="*/ 2529862 w 2592656"/>
                <a:gd name="connsiteY5" fmla="*/ 627944 h 627944"/>
                <a:gd name="connsiteX6" fmla="*/ 62794 w 2592656"/>
                <a:gd name="connsiteY6" fmla="*/ 627944 h 627944"/>
                <a:gd name="connsiteX7" fmla="*/ 0 w 2592656"/>
                <a:gd name="connsiteY7" fmla="*/ 565150 h 627944"/>
                <a:gd name="connsiteX8" fmla="*/ 0 w 2592656"/>
                <a:gd name="connsiteY8" fmla="*/ 62794 h 62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2656" h="627944">
                  <a:moveTo>
                    <a:pt x="0" y="62794"/>
                  </a:moveTo>
                  <a:cubicBezTo>
                    <a:pt x="0" y="28114"/>
                    <a:pt x="28114" y="0"/>
                    <a:pt x="62794" y="0"/>
                  </a:cubicBezTo>
                  <a:lnTo>
                    <a:pt x="2529862" y="0"/>
                  </a:lnTo>
                  <a:cubicBezTo>
                    <a:pt x="2564542" y="0"/>
                    <a:pt x="2592656" y="28114"/>
                    <a:pt x="2592656" y="62794"/>
                  </a:cubicBezTo>
                  <a:lnTo>
                    <a:pt x="2592656" y="565150"/>
                  </a:lnTo>
                  <a:cubicBezTo>
                    <a:pt x="2592656" y="599830"/>
                    <a:pt x="2564542" y="627944"/>
                    <a:pt x="2529862" y="627944"/>
                  </a:cubicBezTo>
                  <a:lnTo>
                    <a:pt x="62794" y="627944"/>
                  </a:lnTo>
                  <a:cubicBezTo>
                    <a:pt x="28114" y="627944"/>
                    <a:pt x="0" y="599830"/>
                    <a:pt x="0" y="565150"/>
                  </a:cubicBezTo>
                  <a:lnTo>
                    <a:pt x="0" y="62794"/>
                  </a:lnTo>
                  <a:close/>
                </a:path>
              </a:pathLst>
            </a:custGeom>
            <a:pattFill prst="wdDnDiag">
              <a:fgClr>
                <a:schemeClr val="accent1">
                  <a:hueOff val="0"/>
                  <a:satOff val="0"/>
                  <a:lumOff val="0"/>
                </a:schemeClr>
              </a:fgClr>
              <a:bgClr>
                <a:schemeClr val="accent6">
                  <a:lumMod val="75000"/>
                </a:schemeClr>
              </a:bgClr>
            </a:patt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224" tIns="25224" rIns="25224" bIns="2522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ນະຈຸດເວາໃດໜື່ງ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9E18D65-F7F9-8C24-50DA-7CD55CBFB4B2}"/>
                </a:ext>
              </a:extLst>
            </p:cNvPr>
            <p:cNvSpPr/>
            <p:nvPr/>
          </p:nvSpPr>
          <p:spPr>
            <a:xfrm rot="21484821">
              <a:off x="7828142" y="3611944"/>
              <a:ext cx="1111837" cy="30190"/>
            </a:xfrm>
            <a:custGeom>
              <a:avLst/>
              <a:gdLst>
                <a:gd name="connsiteX0" fmla="*/ 0 w 1111837"/>
                <a:gd name="connsiteY0" fmla="*/ 15095 h 30190"/>
                <a:gd name="connsiteX1" fmla="*/ 1111837 w 1111837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837" h="30190">
                  <a:moveTo>
                    <a:pt x="0" y="15095"/>
                  </a:moveTo>
                  <a:lnTo>
                    <a:pt x="1111837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5617" tIns="-9527" rIns="405617" bIns="-9525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A6C5236-CA83-B76D-AEC9-F499205B18BC}"/>
                </a:ext>
              </a:extLst>
            </p:cNvPr>
            <p:cNvSpPr/>
            <p:nvPr/>
          </p:nvSpPr>
          <p:spPr>
            <a:xfrm>
              <a:off x="8939667" y="3272236"/>
              <a:ext cx="2671238" cy="672362"/>
            </a:xfrm>
            <a:custGeom>
              <a:avLst/>
              <a:gdLst>
                <a:gd name="connsiteX0" fmla="*/ 0 w 2671238"/>
                <a:gd name="connsiteY0" fmla="*/ 67236 h 672362"/>
                <a:gd name="connsiteX1" fmla="*/ 67236 w 2671238"/>
                <a:gd name="connsiteY1" fmla="*/ 0 h 672362"/>
                <a:gd name="connsiteX2" fmla="*/ 2604002 w 2671238"/>
                <a:gd name="connsiteY2" fmla="*/ 0 h 672362"/>
                <a:gd name="connsiteX3" fmla="*/ 2671238 w 2671238"/>
                <a:gd name="connsiteY3" fmla="*/ 67236 h 672362"/>
                <a:gd name="connsiteX4" fmla="*/ 2671238 w 2671238"/>
                <a:gd name="connsiteY4" fmla="*/ 605126 h 672362"/>
                <a:gd name="connsiteX5" fmla="*/ 2604002 w 2671238"/>
                <a:gd name="connsiteY5" fmla="*/ 672362 h 672362"/>
                <a:gd name="connsiteX6" fmla="*/ 67236 w 2671238"/>
                <a:gd name="connsiteY6" fmla="*/ 672362 h 672362"/>
                <a:gd name="connsiteX7" fmla="*/ 0 w 2671238"/>
                <a:gd name="connsiteY7" fmla="*/ 605126 h 672362"/>
                <a:gd name="connsiteX8" fmla="*/ 0 w 2671238"/>
                <a:gd name="connsiteY8" fmla="*/ 67236 h 67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1238" h="672362">
                  <a:moveTo>
                    <a:pt x="0" y="67236"/>
                  </a:moveTo>
                  <a:cubicBezTo>
                    <a:pt x="0" y="30103"/>
                    <a:pt x="30103" y="0"/>
                    <a:pt x="67236" y="0"/>
                  </a:cubicBezTo>
                  <a:lnTo>
                    <a:pt x="2604002" y="0"/>
                  </a:lnTo>
                  <a:cubicBezTo>
                    <a:pt x="2641135" y="0"/>
                    <a:pt x="2671238" y="30103"/>
                    <a:pt x="2671238" y="67236"/>
                  </a:cubicBezTo>
                  <a:lnTo>
                    <a:pt x="2671238" y="605126"/>
                  </a:lnTo>
                  <a:cubicBezTo>
                    <a:pt x="2671238" y="642259"/>
                    <a:pt x="2641135" y="672362"/>
                    <a:pt x="2604002" y="672362"/>
                  </a:cubicBezTo>
                  <a:lnTo>
                    <a:pt x="67236" y="672362"/>
                  </a:lnTo>
                  <a:cubicBezTo>
                    <a:pt x="30103" y="672362"/>
                    <a:pt x="0" y="642259"/>
                    <a:pt x="0" y="605126"/>
                  </a:cubicBezTo>
                  <a:lnTo>
                    <a:pt x="0" y="672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00" tIns="26200" rIns="26200" bIns="2620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ກໍລະນີສຶກສາ-ຄວບຄຸມ</a:t>
              </a:r>
              <a:r>
                <a:rPr lang="en-US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l</a:t>
              </a: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E20C656-C5B0-CD08-015E-1172A33B1C0D}"/>
                </a:ext>
              </a:extLst>
            </p:cNvPr>
            <p:cNvSpPr/>
            <p:nvPr/>
          </p:nvSpPr>
          <p:spPr>
            <a:xfrm rot="2075059">
              <a:off x="7709200" y="4013629"/>
              <a:ext cx="1349719" cy="30190"/>
            </a:xfrm>
            <a:custGeom>
              <a:avLst/>
              <a:gdLst>
                <a:gd name="connsiteX0" fmla="*/ 0 w 1349719"/>
                <a:gd name="connsiteY0" fmla="*/ 15095 h 30190"/>
                <a:gd name="connsiteX1" fmla="*/ 1349719 w 1349719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9719" h="30190">
                  <a:moveTo>
                    <a:pt x="0" y="15095"/>
                  </a:moveTo>
                  <a:lnTo>
                    <a:pt x="1349719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0362" tIns="-13987" rIns="490363" bIns="-13985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B03F644-025E-725B-F6C5-CF5A1DDABB9E}"/>
                </a:ext>
              </a:extLst>
            </p:cNvPr>
            <p:cNvSpPr/>
            <p:nvPr/>
          </p:nvSpPr>
          <p:spPr>
            <a:xfrm>
              <a:off x="8939667" y="4101219"/>
              <a:ext cx="2662676" cy="621136"/>
            </a:xfrm>
            <a:custGeom>
              <a:avLst/>
              <a:gdLst>
                <a:gd name="connsiteX0" fmla="*/ 0 w 2662676"/>
                <a:gd name="connsiteY0" fmla="*/ 62114 h 621136"/>
                <a:gd name="connsiteX1" fmla="*/ 62114 w 2662676"/>
                <a:gd name="connsiteY1" fmla="*/ 0 h 621136"/>
                <a:gd name="connsiteX2" fmla="*/ 2600562 w 2662676"/>
                <a:gd name="connsiteY2" fmla="*/ 0 h 621136"/>
                <a:gd name="connsiteX3" fmla="*/ 2662676 w 2662676"/>
                <a:gd name="connsiteY3" fmla="*/ 62114 h 621136"/>
                <a:gd name="connsiteX4" fmla="*/ 2662676 w 2662676"/>
                <a:gd name="connsiteY4" fmla="*/ 559022 h 621136"/>
                <a:gd name="connsiteX5" fmla="*/ 2600562 w 2662676"/>
                <a:gd name="connsiteY5" fmla="*/ 621136 h 621136"/>
                <a:gd name="connsiteX6" fmla="*/ 62114 w 2662676"/>
                <a:gd name="connsiteY6" fmla="*/ 621136 h 621136"/>
                <a:gd name="connsiteX7" fmla="*/ 0 w 2662676"/>
                <a:gd name="connsiteY7" fmla="*/ 559022 h 621136"/>
                <a:gd name="connsiteX8" fmla="*/ 0 w 2662676"/>
                <a:gd name="connsiteY8" fmla="*/ 62114 h 62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2676" h="621136">
                  <a:moveTo>
                    <a:pt x="0" y="62114"/>
                  </a:moveTo>
                  <a:cubicBezTo>
                    <a:pt x="0" y="27809"/>
                    <a:pt x="27809" y="0"/>
                    <a:pt x="62114" y="0"/>
                  </a:cubicBezTo>
                  <a:lnTo>
                    <a:pt x="2600562" y="0"/>
                  </a:lnTo>
                  <a:cubicBezTo>
                    <a:pt x="2634867" y="0"/>
                    <a:pt x="2662676" y="27809"/>
                    <a:pt x="2662676" y="62114"/>
                  </a:cubicBezTo>
                  <a:lnTo>
                    <a:pt x="2662676" y="559022"/>
                  </a:lnTo>
                  <a:cubicBezTo>
                    <a:pt x="2662676" y="593327"/>
                    <a:pt x="2634867" y="621136"/>
                    <a:pt x="2600562" y="621136"/>
                  </a:cubicBezTo>
                  <a:lnTo>
                    <a:pt x="62114" y="621136"/>
                  </a:lnTo>
                  <a:cubicBezTo>
                    <a:pt x="27809" y="621136"/>
                    <a:pt x="0" y="593327"/>
                    <a:pt x="0" y="559022"/>
                  </a:cubicBezTo>
                  <a:lnTo>
                    <a:pt x="0" y="6211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74" tIns="25074" rIns="25074" bIns="2507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ໄລຍະຍາວ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EDE18E7-92AA-F201-F58C-C63D003BCC99}"/>
                </a:ext>
              </a:extLst>
            </p:cNvPr>
            <p:cNvSpPr/>
            <p:nvPr/>
          </p:nvSpPr>
          <p:spPr>
            <a:xfrm rot="3208993">
              <a:off x="4740010" y="4917839"/>
              <a:ext cx="1227820" cy="30190"/>
            </a:xfrm>
            <a:custGeom>
              <a:avLst/>
              <a:gdLst>
                <a:gd name="connsiteX0" fmla="*/ 0 w 1227820"/>
                <a:gd name="connsiteY0" fmla="*/ 15095 h 30190"/>
                <a:gd name="connsiteX1" fmla="*/ 1227820 w 1227820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7820" h="30190">
                  <a:moveTo>
                    <a:pt x="0" y="15095"/>
                  </a:moveTo>
                  <a:lnTo>
                    <a:pt x="1227820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6936" tIns="-11701" rIns="446935" bIns="-11701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313068-AD9B-D1E5-5F5B-0489B7458181}"/>
                </a:ext>
              </a:extLst>
            </p:cNvPr>
            <p:cNvSpPr/>
            <p:nvPr/>
          </p:nvSpPr>
          <p:spPr>
            <a:xfrm>
              <a:off x="5719233" y="4904254"/>
              <a:ext cx="2088275" cy="1044137"/>
            </a:xfrm>
            <a:custGeom>
              <a:avLst/>
              <a:gdLst>
                <a:gd name="connsiteX0" fmla="*/ 0 w 2088275"/>
                <a:gd name="connsiteY0" fmla="*/ 104414 h 1044137"/>
                <a:gd name="connsiteX1" fmla="*/ 104414 w 2088275"/>
                <a:gd name="connsiteY1" fmla="*/ 0 h 1044137"/>
                <a:gd name="connsiteX2" fmla="*/ 1983861 w 2088275"/>
                <a:gd name="connsiteY2" fmla="*/ 0 h 1044137"/>
                <a:gd name="connsiteX3" fmla="*/ 2088275 w 2088275"/>
                <a:gd name="connsiteY3" fmla="*/ 104414 h 1044137"/>
                <a:gd name="connsiteX4" fmla="*/ 2088275 w 2088275"/>
                <a:gd name="connsiteY4" fmla="*/ 939723 h 1044137"/>
                <a:gd name="connsiteX5" fmla="*/ 1983861 w 2088275"/>
                <a:gd name="connsiteY5" fmla="*/ 1044137 h 1044137"/>
                <a:gd name="connsiteX6" fmla="*/ 104414 w 2088275"/>
                <a:gd name="connsiteY6" fmla="*/ 1044137 h 1044137"/>
                <a:gd name="connsiteX7" fmla="*/ 0 w 2088275"/>
                <a:gd name="connsiteY7" fmla="*/ 939723 h 1044137"/>
                <a:gd name="connsiteX8" fmla="*/ 0 w 2088275"/>
                <a:gd name="connsiteY8" fmla="*/ 104414 h 104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8275" h="1044137">
                  <a:moveTo>
                    <a:pt x="0" y="104414"/>
                  </a:moveTo>
                  <a:cubicBezTo>
                    <a:pt x="0" y="46748"/>
                    <a:pt x="46748" y="0"/>
                    <a:pt x="104414" y="0"/>
                  </a:cubicBezTo>
                  <a:lnTo>
                    <a:pt x="1983861" y="0"/>
                  </a:lnTo>
                  <a:cubicBezTo>
                    <a:pt x="2041527" y="0"/>
                    <a:pt x="2088275" y="46748"/>
                    <a:pt x="2088275" y="104414"/>
                  </a:cubicBezTo>
                  <a:lnTo>
                    <a:pt x="2088275" y="939723"/>
                  </a:lnTo>
                  <a:cubicBezTo>
                    <a:pt x="2088275" y="997389"/>
                    <a:pt x="2041527" y="1044137"/>
                    <a:pt x="1983861" y="1044137"/>
                  </a:cubicBezTo>
                  <a:lnTo>
                    <a:pt x="104414" y="1044137"/>
                  </a:lnTo>
                  <a:cubicBezTo>
                    <a:pt x="46748" y="1044137"/>
                    <a:pt x="0" y="997389"/>
                    <a:pt x="0" y="939723"/>
                  </a:cubicBezTo>
                  <a:lnTo>
                    <a:pt x="0" y="104414"/>
                  </a:lnTo>
                  <a:close/>
                </a:path>
              </a:pathLst>
            </a:custGeom>
            <a:solidFill>
              <a:srgbClr val="A174C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67" tIns="34367" rIns="34367" bIns="34367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ທົດລອງ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4BB9852-38AD-070D-AFBC-B353D4CEE0C9}"/>
                </a:ext>
              </a:extLst>
            </p:cNvPr>
            <p:cNvSpPr/>
            <p:nvPr/>
          </p:nvSpPr>
          <p:spPr>
            <a:xfrm rot="21064923">
              <a:off x="7799702" y="5311121"/>
              <a:ext cx="1291533" cy="30190"/>
            </a:xfrm>
            <a:custGeom>
              <a:avLst/>
              <a:gdLst>
                <a:gd name="connsiteX0" fmla="*/ 0 w 1291533"/>
                <a:gd name="connsiteY0" fmla="*/ 15095 h 30190"/>
                <a:gd name="connsiteX1" fmla="*/ 1291533 w 1291533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533" h="30190">
                  <a:moveTo>
                    <a:pt x="0" y="15095"/>
                  </a:moveTo>
                  <a:lnTo>
                    <a:pt x="1291533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634" tIns="-12896" rIns="469634" bIns="-12895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5C4C1B2-559A-2C7A-CC0D-5E17369BA9AC}"/>
                </a:ext>
              </a:extLst>
            </p:cNvPr>
            <p:cNvSpPr/>
            <p:nvPr/>
          </p:nvSpPr>
          <p:spPr>
            <a:xfrm>
              <a:off x="9083429" y="4911981"/>
              <a:ext cx="2757588" cy="628257"/>
            </a:xfrm>
            <a:custGeom>
              <a:avLst/>
              <a:gdLst>
                <a:gd name="connsiteX0" fmla="*/ 0 w 2757588"/>
                <a:gd name="connsiteY0" fmla="*/ 62826 h 628257"/>
                <a:gd name="connsiteX1" fmla="*/ 62826 w 2757588"/>
                <a:gd name="connsiteY1" fmla="*/ 0 h 628257"/>
                <a:gd name="connsiteX2" fmla="*/ 2694762 w 2757588"/>
                <a:gd name="connsiteY2" fmla="*/ 0 h 628257"/>
                <a:gd name="connsiteX3" fmla="*/ 2757588 w 2757588"/>
                <a:gd name="connsiteY3" fmla="*/ 62826 h 628257"/>
                <a:gd name="connsiteX4" fmla="*/ 2757588 w 2757588"/>
                <a:gd name="connsiteY4" fmla="*/ 565431 h 628257"/>
                <a:gd name="connsiteX5" fmla="*/ 2694762 w 2757588"/>
                <a:gd name="connsiteY5" fmla="*/ 628257 h 628257"/>
                <a:gd name="connsiteX6" fmla="*/ 62826 w 2757588"/>
                <a:gd name="connsiteY6" fmla="*/ 628257 h 628257"/>
                <a:gd name="connsiteX7" fmla="*/ 0 w 2757588"/>
                <a:gd name="connsiteY7" fmla="*/ 565431 h 628257"/>
                <a:gd name="connsiteX8" fmla="*/ 0 w 2757588"/>
                <a:gd name="connsiteY8" fmla="*/ 62826 h 62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7588" h="628257">
                  <a:moveTo>
                    <a:pt x="0" y="62826"/>
                  </a:moveTo>
                  <a:cubicBezTo>
                    <a:pt x="0" y="28128"/>
                    <a:pt x="28128" y="0"/>
                    <a:pt x="62826" y="0"/>
                  </a:cubicBezTo>
                  <a:lnTo>
                    <a:pt x="2694762" y="0"/>
                  </a:lnTo>
                  <a:cubicBezTo>
                    <a:pt x="2729460" y="0"/>
                    <a:pt x="2757588" y="28128"/>
                    <a:pt x="2757588" y="62826"/>
                  </a:cubicBezTo>
                  <a:lnTo>
                    <a:pt x="2757588" y="565431"/>
                  </a:lnTo>
                  <a:cubicBezTo>
                    <a:pt x="2757588" y="600129"/>
                    <a:pt x="2729460" y="628257"/>
                    <a:pt x="2694762" y="628257"/>
                  </a:cubicBezTo>
                  <a:lnTo>
                    <a:pt x="62826" y="628257"/>
                  </a:lnTo>
                  <a:cubicBezTo>
                    <a:pt x="28128" y="628257"/>
                    <a:pt x="0" y="600129"/>
                    <a:pt x="0" y="565431"/>
                  </a:cubicBezTo>
                  <a:lnTo>
                    <a:pt x="0" y="62826"/>
                  </a:lnTo>
                  <a:close/>
                </a:path>
              </a:pathLst>
            </a:custGeom>
            <a:solidFill>
              <a:srgbClr val="A174C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231" tIns="25231" rIns="25231" bIns="25231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ເຄີ່ງທົດລອງ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2B14267-743E-69B2-8F5D-3E97BBCB9673}"/>
                </a:ext>
              </a:extLst>
            </p:cNvPr>
            <p:cNvSpPr/>
            <p:nvPr/>
          </p:nvSpPr>
          <p:spPr>
            <a:xfrm rot="1543289">
              <a:off x="7735910" y="5724830"/>
              <a:ext cx="1445178" cy="30190"/>
            </a:xfrm>
            <a:custGeom>
              <a:avLst/>
              <a:gdLst>
                <a:gd name="connsiteX0" fmla="*/ 0 w 1445178"/>
                <a:gd name="connsiteY0" fmla="*/ 15095 h 30190"/>
                <a:gd name="connsiteX1" fmla="*/ 1445178 w 1445178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5178" h="30190">
                  <a:moveTo>
                    <a:pt x="0" y="15095"/>
                  </a:moveTo>
                  <a:lnTo>
                    <a:pt x="1445178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4369" tIns="-15776" rIns="524370" bIns="-15776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CB903CF-B7E0-1127-7652-F2898A8F5E26}"/>
                </a:ext>
              </a:extLst>
            </p:cNvPr>
            <p:cNvSpPr/>
            <p:nvPr/>
          </p:nvSpPr>
          <p:spPr>
            <a:xfrm>
              <a:off x="9109491" y="5631789"/>
              <a:ext cx="2731526" cy="843475"/>
            </a:xfrm>
            <a:custGeom>
              <a:avLst/>
              <a:gdLst>
                <a:gd name="connsiteX0" fmla="*/ 0 w 2731526"/>
                <a:gd name="connsiteY0" fmla="*/ 84348 h 843475"/>
                <a:gd name="connsiteX1" fmla="*/ 84348 w 2731526"/>
                <a:gd name="connsiteY1" fmla="*/ 0 h 843475"/>
                <a:gd name="connsiteX2" fmla="*/ 2647179 w 2731526"/>
                <a:gd name="connsiteY2" fmla="*/ 0 h 843475"/>
                <a:gd name="connsiteX3" fmla="*/ 2731527 w 2731526"/>
                <a:gd name="connsiteY3" fmla="*/ 84348 h 843475"/>
                <a:gd name="connsiteX4" fmla="*/ 2731526 w 2731526"/>
                <a:gd name="connsiteY4" fmla="*/ 759128 h 843475"/>
                <a:gd name="connsiteX5" fmla="*/ 2647178 w 2731526"/>
                <a:gd name="connsiteY5" fmla="*/ 843476 h 843475"/>
                <a:gd name="connsiteX6" fmla="*/ 84348 w 2731526"/>
                <a:gd name="connsiteY6" fmla="*/ 843475 h 843475"/>
                <a:gd name="connsiteX7" fmla="*/ 0 w 2731526"/>
                <a:gd name="connsiteY7" fmla="*/ 759127 h 843475"/>
                <a:gd name="connsiteX8" fmla="*/ 0 w 2731526"/>
                <a:gd name="connsiteY8" fmla="*/ 84348 h 84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1526" h="843475">
                  <a:moveTo>
                    <a:pt x="0" y="84348"/>
                  </a:moveTo>
                  <a:cubicBezTo>
                    <a:pt x="0" y="37764"/>
                    <a:pt x="37764" y="0"/>
                    <a:pt x="84348" y="0"/>
                  </a:cubicBezTo>
                  <a:lnTo>
                    <a:pt x="2647179" y="0"/>
                  </a:lnTo>
                  <a:cubicBezTo>
                    <a:pt x="2693763" y="0"/>
                    <a:pt x="2731527" y="37764"/>
                    <a:pt x="2731527" y="84348"/>
                  </a:cubicBezTo>
                  <a:cubicBezTo>
                    <a:pt x="2731527" y="309275"/>
                    <a:pt x="2731526" y="534201"/>
                    <a:pt x="2731526" y="759128"/>
                  </a:cubicBezTo>
                  <a:cubicBezTo>
                    <a:pt x="2731526" y="805712"/>
                    <a:pt x="2693762" y="843476"/>
                    <a:pt x="2647178" y="843476"/>
                  </a:cubicBezTo>
                  <a:lnTo>
                    <a:pt x="84348" y="843475"/>
                  </a:lnTo>
                  <a:cubicBezTo>
                    <a:pt x="37764" y="843475"/>
                    <a:pt x="0" y="805711"/>
                    <a:pt x="0" y="759127"/>
                  </a:cubicBezTo>
                  <a:lnTo>
                    <a:pt x="0" y="84348"/>
                  </a:lnTo>
                  <a:close/>
                </a:path>
              </a:pathLst>
            </a:custGeom>
            <a:solidFill>
              <a:srgbClr val="A174C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59" tIns="29959" rIns="29959" bIns="29959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ທົດລອງແບບສຸ່ມຄອບຄຸມ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26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0"/>
    </mc:Choice>
    <mc:Fallback xmlns="">
      <p:transition spd="slow" advTm="946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025D-1B94-468D-B613-85C7D47D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8962"/>
            <a:ext cx="7886700" cy="762830"/>
          </a:xfrm>
        </p:spPr>
        <p:txBody>
          <a:bodyPr>
            <a:normAutofit/>
          </a:bodyPr>
          <a:lstStyle/>
          <a:p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ການສຶກສາຄວາມສໍາພັນທາງນິເວດວິທະຍາ</a:t>
            </a:r>
            <a:endParaRPr lang="en-US" sz="36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" name="Google Shape;162;p71">
            <a:extLst>
              <a:ext uri="{FF2B5EF4-FFF2-40B4-BE49-F238E27FC236}">
                <a16:creationId xmlns:a16="http://schemas.microsoft.com/office/drawing/2014/main" id="{D028B573-52F2-4CE4-B535-ED3A6A24EB57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18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86773-B4CB-4A94-B39A-C747E6147C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4549" y="1172475"/>
            <a:ext cx="7856462" cy="2809188"/>
          </a:xfrm>
        </p:spPr>
        <p:txBody>
          <a:bodyPr>
            <a:noAutofit/>
          </a:bodyPr>
          <a:lstStyle/>
          <a:p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ເຮັດການປຽບທຽບລະຫວ່າງ ໂຕຜັນແປ ທີ່ໜ່ວຍຂອງການວິເຄາະເປັນ</a:t>
            </a: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ຂໍ້ມູນລວມ (ກຸ່ມ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) ເຊ່ັນ % ຄົນຕຸ້ຍ ໃນປະເທດ</a:t>
            </a:r>
          </a:p>
          <a:p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ຄວາມສໍາພັນລະຫວ່າງ ການສໍາພັດປັດໄຈ ແລະ ການເປັນພະຍາດ </a:t>
            </a: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ໃນປະຊາກອນທັງໝົດ</a:t>
            </a:r>
            <a:endParaRPr lang="en-US" sz="20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0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ໃຊ້ສໍາລັບ</a:t>
            </a:r>
            <a:r>
              <a:rPr lang="en-US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ສະດວກ ສໍາລັບການຄົ້ນຫາ ຫຼື ວິເຄາະເບື້ອງຕົ້ນ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–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ສາມາດໃຊ້ຂໍ້ມູນທີ່ມີຢູ່ 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ອຸບັດການ ຫຼື ຄວາມຊຸກຊຸມ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) </a:t>
            </a:r>
          </a:p>
          <a:p>
            <a:pPr>
              <a:lnSpc>
                <a:spcPct val="80000"/>
              </a:lnSpc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ມັກຈະເໝາະສົມ ກັບ </a:t>
            </a: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ບໍລິບົດສິ່ງແວດລ້ອມ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ເຊ່ນ ມົນລະພິດ ທາງອາກາດ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80000"/>
              </a:lnSpc>
            </a:pP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ການສ້າງສົມມຸດຕິຖານ</a:t>
            </a:r>
            <a:endParaRPr lang="en-US" sz="20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0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ພາບລວມ ວິທີການ</a:t>
            </a:r>
            <a:r>
              <a:rPr lang="en-US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ໃຊ້ຂໍ້ມູນມືສອງ (ຂັ້ນສອງ) 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Uses </a:t>
            </a:r>
            <a:r>
              <a:rPr lang="en-US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secondary data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ຈາກການປະເມີນລະດັບປະຊາກອນທັງໝົດ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80000"/>
              </a:lnSpc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ໂດຍທົ່ວໄປ ວັດ</a:t>
            </a: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ຄວາມສໍາພັນແບບເສັ້ນຊື່ 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ແນວໃດ ລະຫວ່າງ ການສໍາພັດປັດໃຈ ແລະ ການເປັນພະຍາດ: ສໍາປະສິດສະຫະສໍາພັນ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, r-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ກໍາລັງສອງ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ການຖົດຖອຍແບບເສັ້ນຊື່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80000"/>
              </a:lnSpc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ບັນຫາສໍາຄັນ ກ່ຽວກັບຕົວແປກວນ ແລະ ການເຂົ້າໃຈຜິດ </a:t>
            </a: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ທາງນິເວດວິທະຍາ</a:t>
            </a:r>
            <a:endParaRPr lang="en-US" sz="20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endParaRPr lang="en-US" sz="2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60"/>
    </mc:Choice>
    <mc:Fallback xmlns="">
      <p:transition spd="slow" advTm="6066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62;p71">
            <a:extLst>
              <a:ext uri="{FF2B5EF4-FFF2-40B4-BE49-F238E27FC236}">
                <a16:creationId xmlns:a16="http://schemas.microsoft.com/office/drawing/2014/main" id="{CDB1D452-AD8B-438D-9175-312BC23FCD66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19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4AC0BC2-782F-D83A-9964-2553B38B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20993"/>
            <a:ext cx="7886700" cy="762830"/>
          </a:xfrm>
        </p:spPr>
        <p:txBody>
          <a:bodyPr>
            <a:normAutofit/>
          </a:bodyPr>
          <a:lstStyle/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 1 ການສຶກສາຄວາມສໍາພັນ ທາງນິເວດວິທະຍາ</a:t>
            </a:r>
            <a:endParaRPr lang="en-US" dirty="0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B488B637-F0AB-33E4-D916-EC504189D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84" b="-1"/>
          <a:stretch/>
        </p:blipFill>
        <p:spPr>
          <a:xfrm>
            <a:off x="752538" y="2503658"/>
            <a:ext cx="7136100" cy="42975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7CBF1F-BAEB-6E3B-3065-D2384F19FB13}"/>
              </a:ext>
            </a:extLst>
          </p:cNvPr>
          <p:cNvSpPr>
            <a:spLocks/>
          </p:cNvSpPr>
          <p:nvPr/>
        </p:nvSpPr>
        <p:spPr bwMode="auto">
          <a:xfrm>
            <a:off x="752537" y="1470821"/>
            <a:ext cx="6787515" cy="42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lo-LA" sz="1600" b="1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Phetsarath OT" panose="02000500000000020004" pitchFamily="2" charset="0"/>
              </a:rPr>
              <a:t>ອັດຕາ​ການ​ຕາຍ​ຂອງ​ເດັກນ້ອຍ​ທຽບກັບ​ອັດຊຸກຊຸມຕາຈ່ອຍຜອມຂອງ​ເດັກນ້ອຍ, 2020</a:t>
            </a:r>
            <a:endParaRPr lang="en-US" sz="1200">
              <a:effectLst/>
              <a:latin typeface="Saysettha OT" panose="020B0504020207020204" pitchFamily="34" charset="-34"/>
              <a:ea typeface="Calibri" panose="020F0502020204030204" pitchFamily="34" charset="0"/>
              <a:cs typeface="Saysettha OT" panose="020B0504020207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80B115-D30B-F6DD-FBBC-AD0FD4A56A51}"/>
              </a:ext>
            </a:extLst>
          </p:cNvPr>
          <p:cNvSpPr>
            <a:spLocks/>
          </p:cNvSpPr>
          <p:nvPr/>
        </p:nvSpPr>
        <p:spPr bwMode="auto">
          <a:xfrm>
            <a:off x="771844" y="1919031"/>
            <a:ext cx="7807895" cy="52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ອັດຕາ​ການ​ຕາຍ​ຂອງ​ເດັກນ້ອຍ​ແມ່ນ​ສ່ວນ​ແບ່ງ​ຂອງ​ເດັກນ້ອຍ​ເກີດ​ໃໝ່ທີ່​ຕາຍ​ກ່ອນ</a:t>
            </a:r>
            <a:r>
              <a:rPr lang="lo-LA" sz="1400" b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ອາຍຸ</a:t>
            </a:r>
            <a:r>
              <a:rPr lang="en-US" sz="1400" b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​ຮອດ 5ປີ ທຽບກັບ</a:t>
            </a:r>
            <a:r>
              <a:rPr lang="lo-LA" sz="1400" b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​ອັດຊຸກຊຸມຕາຈ່ອຍຜອມ</a:t>
            </a:r>
            <a:r>
              <a:rPr lang="en-US" sz="1400" b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​ໃນ​ເດັກນ້ອຍ​ຕ່ຳ​ກວ່າ5​ປີ. </a:t>
            </a:r>
            <a:r>
              <a:rPr lang="lo-LA" sz="1400" b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ຈ່ອຍຜອມ</a:t>
            </a:r>
            <a:r>
              <a:rPr lang="en-US" sz="1400" b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​ແມ່ນ​ເກີດ​ຈາກ​ນ້ຳໜັກຂອງ​​ເດັກນ້ອຍ​ຕ່ຳ​ກວ່າ​ລະດັບ​ທີ່​ຄາດ​ໄວ້​ສຳລັບ​ຄວາມ​ສູງ​ຂອງ​ພວກ​ເຂົາ</a:t>
            </a:r>
            <a:endParaRPr lang="en-US" sz="1400">
              <a:effectLst/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6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11"/>
    </mc:Choice>
    <mc:Fallback xmlns="">
      <p:transition spd="slow" advTm="4141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rmAutofit/>
          </a:bodyPr>
          <a:lstStyle/>
          <a:p>
            <a:r>
              <a:rPr lang="lo-LA" sz="3600" b="1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ວັດຖຸປະສົງ</a:t>
            </a:r>
            <a:endParaRPr sz="3600" b="1" dirty="0">
              <a:latin typeface="Phetsarath OT" panose="02000500000000020004" pitchFamily="2" charset="0"/>
              <a:ea typeface="Arial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161" name="Google Shape;161;p71"/>
          <p:cNvSpPr txBox="1">
            <a:spLocks noGrp="1"/>
          </p:cNvSpPr>
          <p:nvPr>
            <p:ph type="body" idx="4294967295"/>
          </p:nvPr>
        </p:nvSpPr>
        <p:spPr>
          <a:xfrm>
            <a:off x="628650" y="1615959"/>
            <a:ext cx="7535465" cy="40018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ເມື່ອສີ້ນສຸດ ຫົວຂໍ້ 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6.2,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ຜູ້ເຂົ້າອົບຮົມ ຈະມີຄວາມສາມາດ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ກໍານົດຮູບໄດ້ ແບບການສຶກສາແບບພັນລະນາ ແລະ ແລະ ນໍາໄປໃຊ້ໃນງານວິໄຈ ໄດ້ດີ ທີ່ສຸດ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ເລີ້ມຕົ້ນວາງແຜນການສຶກສາແບບພັນລະນາ ລວມເຖີງ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lo-LA" sz="2200" dirty="0">
                <a:solidFill>
                  <a:srgbClr val="2D3B4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ເລືອກການອອກແບບການສຶກສາທີ່ດີທີ່ສຸດຂອງທ່ານ</a:t>
            </a:r>
          </a:p>
          <a:p>
            <a:pPr lvl="1">
              <a:lnSpc>
                <a:spcPct val="100000"/>
              </a:lnSpc>
            </a:pPr>
            <a:r>
              <a:rPr lang="lo-LA" sz="2200" dirty="0">
                <a:solidFill>
                  <a:srgbClr val="2D3B4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ກໍານົດວິທິການວິເຄາະ ແລະ ວາງແຜນ</a:t>
            </a:r>
          </a:p>
          <a:p>
            <a:pPr lvl="1">
              <a:lnSpc>
                <a:spcPct val="100000"/>
              </a:lnSpc>
            </a:pPr>
            <a:r>
              <a:rPr lang="lo-LA" sz="2200" dirty="0">
                <a:solidFill>
                  <a:srgbClr val="2D3B4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ເລືອກວິທີການວັດໂຕແປ ທີ່ເໝາະສົມ ຂອງຈໍານວນພະຍາດ ແລະຄວາມສໍາພັນ, ແລະ</a:t>
            </a:r>
          </a:p>
          <a:p>
            <a:pPr lvl="1">
              <a:lnSpc>
                <a:spcPct val="100000"/>
              </a:lnSpc>
            </a:pPr>
            <a:r>
              <a:rPr lang="lo-LA" sz="2200" dirty="0">
                <a:solidFill>
                  <a:srgbClr val="2D3B4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ການຄວບຄຸມ ອະຄະຕິ ໃນຂັ້ນຕອນ ວາງແຜນ ແລະ ວິເຄາະ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28588" indent="-14288">
              <a:lnSpc>
                <a:spcPct val="150000"/>
              </a:lnSpc>
              <a:buSzPts val="2400"/>
              <a:buNone/>
            </a:pPr>
            <a:endParaRPr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" name="Google Shape;162;p71">
            <a:extLst>
              <a:ext uri="{FF2B5EF4-FFF2-40B4-BE49-F238E27FC236}">
                <a16:creationId xmlns:a16="http://schemas.microsoft.com/office/drawing/2014/main" id="{4A472D8A-1628-4D22-BAA2-594956350B18}"/>
              </a:ext>
            </a:extLst>
          </p:cNvPr>
          <p:cNvSpPr txBox="1">
            <a:spLocks/>
          </p:cNvSpPr>
          <p:nvPr/>
        </p:nvSpPr>
        <p:spPr>
          <a:xfrm>
            <a:off x="7383418" y="6421060"/>
            <a:ext cx="1131932" cy="14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1050" kern="0" dirty="0">
                <a:solidFill>
                  <a:srgbClr val="00A2C7"/>
                </a:solidFill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</a:rPr>
              <a:pPr>
                <a:defRPr/>
              </a:pPr>
              <a:t>2</a:t>
            </a:fld>
            <a:endParaRPr sz="1050" b="1" kern="0" dirty="0">
              <a:solidFill>
                <a:srgbClr val="0046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8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32"/>
    </mc:Choice>
    <mc:Fallback xmlns="">
      <p:transition spd="slow" advTm="3493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61175D7-5713-63BB-EC2E-3259EB143E0F}"/>
              </a:ext>
            </a:extLst>
          </p:cNvPr>
          <p:cNvSpPr txBox="1"/>
          <p:nvPr/>
        </p:nvSpPr>
        <p:spPr>
          <a:xfrm>
            <a:off x="222855" y="3144356"/>
            <a:ext cx="3805237" cy="36327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defTabSz="685800">
              <a:lnSpc>
                <a:spcPct val="120000"/>
              </a:lnSpc>
              <a:spcAft>
                <a:spcPts val="600"/>
              </a:spcAft>
            </a:pPr>
            <a:r>
              <a:rPr lang="lo-LA" sz="1300" b="1" i="0" dirty="0"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ໃຊ້ແຫຼ່ງຂໍ້ມູນຕາມປະຊາກອນຫຼາຍແຫຼ່ງ ຊື່ງລາຍງານໄປຍັງໜ່ວຍງານ ຂອງລັດຖະບານກາງ ໃນສະຫະລັດອາເມລິກ ອັດຕາສ່ວນທີ່ກ່ຽວຂ້ອງກັບການປ່ຽນແປງ  ຖືກຈໍາລອງໂ ໂດຍການໃຊ້ ການຖົດຖອຍແບບເສັ້ນຊື່</a:t>
            </a:r>
            <a:r>
              <a:rPr lang="en-US" sz="1400" b="1" i="0" dirty="0"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lo-LA" sz="1400" b="1" dirty="0">
                <a:solidFill>
                  <a:srgbClr val="2E2E2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ກໍລະນີ</a:t>
            </a:r>
            <a:r>
              <a:rPr lang="fr-FR" sz="1400" b="1" i="0" dirty="0">
                <a:solidFill>
                  <a:srgbClr val="2E2E2E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</a:p>
          <a:p>
            <a:pPr marL="285750" indent="-2857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o-LA" sz="1400" b="0" i="0" dirty="0">
                <a:solidFill>
                  <a:srgbClr val="2E2E2E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ກົມອະນາໄມ</a:t>
            </a:r>
            <a:endParaRPr lang="fr-FR" sz="1400" b="0" i="0" dirty="0">
              <a:solidFill>
                <a:srgbClr val="2E2E2E"/>
              </a:solidFill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o-LA" sz="1400" b="0" i="0" dirty="0">
                <a:solidFill>
                  <a:srgbClr val="2E2E2E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ລະບົບ</a:t>
            </a:r>
            <a:r>
              <a:rPr lang="lo-LA" sz="14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ເຝົ້າລະວັງເຕືອນໄຟ </a:t>
            </a:r>
            <a:r>
              <a:rPr lang="lo-LA" sz="1400" b="0" i="0" dirty="0">
                <a:solidFill>
                  <a:srgbClr val="2E2E2E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ແຫ່ງຊາດ </a:t>
            </a: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lo-LA" sz="1400" dirty="0">
                <a:solidFill>
                  <a:srgbClr val="2E2E2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ການໄປຜະແນກສຸກເສີນ</a:t>
            </a:r>
            <a:r>
              <a:rPr lang="fr-FR" sz="1400" b="1" dirty="0">
                <a:solidFill>
                  <a:srgbClr val="2E2E2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endParaRPr lang="fr-FR" sz="1400" b="1" i="0" dirty="0">
              <a:solidFill>
                <a:srgbClr val="2E2E2E"/>
              </a:solidFill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o-LA" sz="1400" b="0" i="0" dirty="0">
                <a:solidFill>
                  <a:srgbClr val="2E2E2E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ໂຄງການ </a:t>
            </a:r>
            <a:r>
              <a:rPr lang="lo-LA" sz="14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ເຝົ້າລະວັງແຈ້ງເຕືອນ ພະຍາດ</a:t>
            </a:r>
            <a:r>
              <a:rPr lang="lo-LA" sz="1400" b="0" i="0" dirty="0">
                <a:solidFill>
                  <a:srgbClr val="2E2E2E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ລະດັບຊາດ</a:t>
            </a:r>
            <a:endParaRPr lang="en-US" sz="1400" b="0" i="0" dirty="0">
              <a:solidFill>
                <a:srgbClr val="2E2E2E"/>
              </a:solidFill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lo-LA" sz="1400" b="1" dirty="0">
                <a:solidFill>
                  <a:srgbClr val="2E2E2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ການເຂົ້ານອນໂຮງໝໍ</a:t>
            </a:r>
            <a:r>
              <a:rPr lang="en-US" sz="1400" b="1" dirty="0">
                <a:solidFill>
                  <a:srgbClr val="2E2E2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 marL="285750" indent="-2857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o-LA" sz="1400" b="0" i="0" dirty="0">
                <a:solidFill>
                  <a:srgbClr val="2E2E2E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ຊຸດຂໍ້ມູນໂຮງໝໍ ລວມ</a:t>
            </a:r>
            <a:endParaRPr lang="en-US" sz="1400" b="0" i="0" dirty="0">
              <a:solidFill>
                <a:srgbClr val="2E2E2E"/>
              </a:solidFill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lo-LA" sz="1400" b="1" dirty="0">
                <a:solidFill>
                  <a:srgbClr val="2E2E2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ຜູ້ເສັຍຊິວິດ</a:t>
            </a:r>
            <a:r>
              <a:rPr lang="en-US" sz="1400" b="1" dirty="0">
                <a:solidFill>
                  <a:srgbClr val="2E2E2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 marL="285750" indent="-2857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o-LA" sz="1400" b="0" i="0" dirty="0">
                <a:solidFill>
                  <a:srgbClr val="2E2E2E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ລະບົບ ສະຖິຕິທີ່ສໍາຄັນ ແຫ່ງຊາດ</a:t>
            </a:r>
            <a:endParaRPr lang="en-US" sz="1400" b="0" i="0" dirty="0">
              <a:solidFill>
                <a:srgbClr val="2E2E2E"/>
              </a:solidFill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lo-LA" sz="1400" b="1" i="0" dirty="0"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ການສັກວັກຊີນ</a:t>
            </a:r>
            <a:r>
              <a:rPr lang="en-US" sz="1400" b="1" i="0" dirty="0"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 marL="285750" indent="-2857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o-LA" sz="1400" dirty="0">
                <a:solidFill>
                  <a:srgbClr val="2E2E2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ລະບົບຂໍ້ມູນການສັກວັກຊີນ ໃນເຂດການປົກຄອງ</a:t>
            </a:r>
            <a:endParaRPr lang="en-US" sz="1400" b="0" i="0" dirty="0">
              <a:solidFill>
                <a:srgbClr val="2E2E2E"/>
              </a:solidFill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o-LA" sz="1400" b="0" i="0" dirty="0">
                <a:solidFill>
                  <a:srgbClr val="2E2E2E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ລະບົບ ບໍລິຫານຈັດການວັກຊີນ</a:t>
            </a:r>
            <a:endParaRPr lang="en-US" sz="1400" b="0" i="0" dirty="0">
              <a:solidFill>
                <a:srgbClr val="2E2E2E"/>
              </a:solidFill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o-LA" sz="1400" b="0" i="0" dirty="0">
                <a:solidFill>
                  <a:srgbClr val="2E2E2E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ສົ່ງຂໍ້ມູນໂດຍກົງ ໄປ </a:t>
            </a:r>
            <a:r>
              <a:rPr lang="en-US" sz="1400" b="0" i="0" dirty="0">
                <a:solidFill>
                  <a:srgbClr val="2E2E2E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CDC Data Clearinghouse</a:t>
            </a:r>
            <a:endParaRPr lang="en-US" sz="1400" b="0" i="0" dirty="0"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F129245-F893-796F-F59B-D637EBD99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21" y="630826"/>
            <a:ext cx="4388715" cy="6053400"/>
          </a:xfrm>
          <a:prstGeom prst="rect">
            <a:avLst/>
          </a:prstGeom>
          <a:noFill/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916B935-32A8-9D80-BC26-E1F13EAE4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5" y="80890"/>
            <a:ext cx="3766945" cy="1204762"/>
          </a:xfrm>
          <a:solidFill>
            <a:schemeClr val="bg1"/>
          </a:solidFill>
        </p:spPr>
        <p:txBody>
          <a:bodyPr tIns="457200" bIns="0">
            <a:normAutofit fontScale="90000"/>
          </a:bodyPr>
          <a:lstStyle/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 2 ການສຶກສາ ຄວາມສໍາພັນ ທາງ ນິເວດວິທະຍາ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46E80D-E480-D777-BD64-5B4C065C7AEE}"/>
              </a:ext>
            </a:extLst>
          </p:cNvPr>
          <p:cNvSpPr txBox="1"/>
          <p:nvPr/>
        </p:nvSpPr>
        <p:spPr>
          <a:xfrm>
            <a:off x="5802555" y="979203"/>
            <a:ext cx="734129" cy="3064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r" defTabSz="685800"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A854C6-10B6-5248-4AFE-8B0B482F6064}"/>
              </a:ext>
            </a:extLst>
          </p:cNvPr>
          <p:cNvSpPr txBox="1"/>
          <p:nvPr/>
        </p:nvSpPr>
        <p:spPr>
          <a:xfrm>
            <a:off x="5736560" y="2278050"/>
            <a:ext cx="812087" cy="373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r" defTabSz="6858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ED visits</a:t>
            </a:r>
            <a:endParaRPr lang="en-US" sz="16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F658D0-DD7C-B037-8562-E23E7F9559DD}"/>
              </a:ext>
            </a:extLst>
          </p:cNvPr>
          <p:cNvSpPr txBox="1"/>
          <p:nvPr/>
        </p:nvSpPr>
        <p:spPr>
          <a:xfrm>
            <a:off x="5279923" y="3567014"/>
            <a:ext cx="1350951" cy="373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r" defTabSz="6858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Hospitalizations</a:t>
            </a:r>
            <a:endParaRPr lang="en-US" sz="16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949F93-98ED-F754-5455-D3422C91BF16}"/>
              </a:ext>
            </a:extLst>
          </p:cNvPr>
          <p:cNvSpPr txBox="1"/>
          <p:nvPr/>
        </p:nvSpPr>
        <p:spPr>
          <a:xfrm>
            <a:off x="5775468" y="5000614"/>
            <a:ext cx="814111" cy="373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 defTabSz="685800">
              <a:lnSpc>
                <a:spcPct val="90000"/>
              </a:lnSpc>
              <a:spcAft>
                <a:spcPts val="600"/>
              </a:spcAft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Deaths</a:t>
            </a:r>
            <a:endParaRPr lang="en-US" sz="14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DFA11-087D-BE78-FCFE-B91C57B9B4D6}"/>
              </a:ext>
            </a:extLst>
          </p:cNvPr>
          <p:cNvSpPr txBox="1"/>
          <p:nvPr/>
        </p:nvSpPr>
        <p:spPr>
          <a:xfrm>
            <a:off x="4474254" y="84947"/>
            <a:ext cx="45749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ຮູບທີ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2. </a:t>
            </a:r>
            <a:r>
              <a:rPr kumimoji="0" lang="lo-LA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ອັດຕາກອຸບັດການ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(A, C, E, G) </a:t>
            </a:r>
            <a:r>
              <a:rPr kumimoji="0" lang="lo-LA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ແລະອັດຕາສ່ວນ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(B, D, F, H) </a:t>
            </a:r>
            <a:r>
              <a:rPr kumimoji="0" lang="lo-LA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ສໍາລັບກໍລະນີ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COVID-19, </a:t>
            </a:r>
            <a:r>
              <a:rPr kumimoji="0" lang="lo-LA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ການໄປພະແນ ກສຸກເສີນ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lo-LA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ການເຂົ້າໂຮງໝໍ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lo-LA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ແລະການເສຍຊີວິດຕາມກຸ່ມອາຍຸໃນສະຫະລັດ ໃນລະຫວ່າງໄລຍະເວລາ ວັນທີ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1</a:t>
            </a:r>
            <a:r>
              <a:rPr kumimoji="0" lang="lo-LA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ພະຈິກ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2020</a:t>
            </a:r>
            <a:r>
              <a:rPr kumimoji="0" lang="lo-LA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ຫາ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10</a:t>
            </a:r>
            <a:r>
              <a:rPr kumimoji="0" lang="lo-LA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ເມສາ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2021</a:t>
            </a:r>
            <a: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DF544F-C874-838D-EFF1-95E17D0DAD65}"/>
              </a:ext>
            </a:extLst>
          </p:cNvPr>
          <p:cNvSpPr>
            <a:spLocks/>
          </p:cNvSpPr>
          <p:nvPr/>
        </p:nvSpPr>
        <p:spPr bwMode="auto">
          <a:xfrm>
            <a:off x="165185" y="1474489"/>
            <a:ext cx="4112347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lo-LA" sz="11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ການ​ປະ​ເມີນ​ຜົນ​ກະທົບ​​ເບື້ອງ​ຕົ້ນ​ຂອງ​ໂຄງການ​ວັກ​ຊິນ​ໂຄ​ວິດ-19 ຂອງ​ສະຫະລັດ​ຕໍ່​ກໍລະນີ ​ໂຄ​ວິດ-19,ການ​ໄປ​ຢ້ຽມຢາມ​ພະ​ແນ​ກສຸກ​ເສີນ,ການ​ເຂົ້າ​ໂຮງໝໍ,​ແລະການ​ເສຍ​ຊີວິດ​ຂອງ​ຜູ້​ໃຫຍ່​ທີ່​ມີ​ອາຍຸ 65​ ປີ​ຂື້ນ​ໄປ:ການ​ວິ​ເຄາະ​ດ້ານ​ນິ​ເວດ​ວິທະຍາ​ແຫ່ງ​ຊາດ,ຂໍ້​ມູນ​ເຝົ້າ​ລະວັງ</a:t>
            </a:r>
            <a:endParaRPr lang="en-US" sz="1200" dirty="0">
              <a:effectLst/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700" b="1" dirty="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Lucy A McNamara*, Ryan E </a:t>
            </a:r>
            <a:r>
              <a:rPr lang="en-US" sz="700" b="1" dirty="0" err="1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wiegand</a:t>
            </a:r>
            <a:r>
              <a:rPr lang="en-US" sz="700" b="1" dirty="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*, Rachel M Burke*, Andrea J Sharma*, </a:t>
            </a:r>
            <a:r>
              <a:rPr lang="en-US" sz="700" b="1" dirty="0" err="1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Nichael</a:t>
            </a:r>
            <a:r>
              <a:rPr lang="en-US" sz="700" b="1" dirty="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 Sheppard, Jennifer </a:t>
            </a:r>
            <a:r>
              <a:rPr lang="en-US" sz="700" b="1" dirty="0" err="1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adjemian</a:t>
            </a:r>
            <a:r>
              <a:rPr lang="en-US" sz="700" b="1" dirty="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, Farida B Ahmad, Robert N Anderson, Kamil Barbour, Alison M Binder&lt; </a:t>
            </a:r>
            <a:r>
              <a:rPr lang="en-US" sz="700" b="1" dirty="0" err="1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Sharoda</a:t>
            </a:r>
            <a:r>
              <a:rPr lang="en-US" sz="700" b="1" dirty="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 Dasgupta, </a:t>
            </a:r>
            <a:r>
              <a:rPr lang="en-US" sz="700" b="1" dirty="0" err="1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Dwborah</a:t>
            </a:r>
            <a:r>
              <a:rPr lang="en-US" sz="700" b="1" dirty="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 L Dee, Emma S Jones, JENNIFER l </a:t>
            </a:r>
            <a:r>
              <a:rPr lang="en-US" sz="700" b="1" dirty="0" err="1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kRISS</a:t>
            </a:r>
            <a:r>
              <a:rPr lang="en-US" sz="700" b="1" dirty="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, B Casey Lyons, Meredith McMorrow, Daniel C </a:t>
            </a:r>
            <a:r>
              <a:rPr lang="en-US" sz="700" b="1" dirty="0" err="1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payne</a:t>
            </a:r>
            <a:r>
              <a:rPr lang="en-US" sz="700" b="1" dirty="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, </a:t>
            </a:r>
            <a:r>
              <a:rPr lang="en-US" sz="700" b="1" dirty="0" err="1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hannah</a:t>
            </a:r>
            <a:r>
              <a:rPr lang="en-US" sz="700" b="1" dirty="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 E Reses, Loren Rodgers, David Walker, Jennifer R </a:t>
            </a:r>
            <a:r>
              <a:rPr lang="en-US" sz="700" b="1" dirty="0" err="1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Veranit</a:t>
            </a:r>
            <a:r>
              <a:rPr lang="en-US" sz="700" b="1" dirty="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, Stephanie J </a:t>
            </a:r>
            <a:r>
              <a:rPr lang="en-US" sz="700" b="1" dirty="0" err="1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Schragt</a:t>
            </a:r>
            <a:endParaRPr lang="en-US" sz="1200" dirty="0">
              <a:effectLst/>
              <a:latin typeface="Saysettha OT" panose="020B0504020207020204" pitchFamily="34" charset="-34"/>
              <a:ea typeface="Calibri" panose="020F0502020204030204" pitchFamily="34" charset="0"/>
              <a:cs typeface="Saysettha OT" panose="020B0504020207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000" dirty="0">
                <a:solidFill>
                  <a:srgbClr val="C0000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Saysettha OT" panose="020B0504020207020204" pitchFamily="34" charset="-34"/>
              </a:rPr>
              <a:t> </a:t>
            </a:r>
            <a:endParaRPr lang="en-US" sz="1200" dirty="0">
              <a:effectLst/>
              <a:latin typeface="Saysettha OT" panose="020B0504020207020204" pitchFamily="34" charset="-34"/>
              <a:ea typeface="Calibri" panose="020F0502020204030204" pitchFamily="34" charset="0"/>
              <a:cs typeface="Saysettha OT" panose="020B0504020207020204" pitchFamily="34" charset="-3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BDDFEF-C96F-D09D-BFAA-A8F52851F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456018"/>
              </p:ext>
            </p:extLst>
          </p:nvPr>
        </p:nvGraphicFramePr>
        <p:xfrm>
          <a:off x="227177" y="2813470"/>
          <a:ext cx="4112347" cy="30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2347">
                  <a:extLst>
                    <a:ext uri="{9D8B030D-6E8A-4147-A177-3AD203B41FA5}">
                      <a16:colId xmlns:a16="http://schemas.microsoft.com/office/drawing/2014/main" val="37781306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000" dirty="0">
                          <a:solidFill>
                            <a:srgbClr val="FF0000"/>
                          </a:solidFill>
                          <a:effectLst/>
                        </a:rPr>
                        <a:t>ການ​ແຜ່ຫຼາຍຂອງ​ການ​ສູນ​ເສຍ​ເດັກນ້ອຍ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64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000" dirty="0">
                          <a:solidFill>
                            <a:srgbClr val="FF0000"/>
                          </a:solidFill>
                          <a:effectLst/>
                        </a:rPr>
                        <a:t>ແຫຼ່ງຂໍ້​ມູນ: ຂໍ້​ມູນ​ທີ່​ຮວບ​ຮວມຈາກຫຼາຍ​ແຫ່ງ​ໂດຍ​ທະນາຄານ​ໂລກ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234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3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75"/>
    </mc:Choice>
    <mc:Fallback xmlns="">
      <p:transition spd="slow" advTm="15547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2;p71">
            <a:extLst>
              <a:ext uri="{FF2B5EF4-FFF2-40B4-BE49-F238E27FC236}">
                <a16:creationId xmlns:a16="http://schemas.microsoft.com/office/drawing/2014/main" id="{5DF726AD-9D78-4D27-A8B8-5A5C95566247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21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A68319-494E-6F9E-35AF-735FAC4587F9}"/>
              </a:ext>
            </a:extLst>
          </p:cNvPr>
          <p:cNvSpPr txBox="1"/>
          <p:nvPr/>
        </p:nvSpPr>
        <p:spPr>
          <a:xfrm>
            <a:off x="182880" y="1537374"/>
            <a:ext cx="3168237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0" lang="lo-L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ແມ່ນຫຍັງ ຄືຄວາມສໍາພັນລະ ຫວ່າງຄວາມບໍ່ສະເຫມີພາບຂອງລາຍໄດ້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kumimoji="0" lang="lo-L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ດັດສະນີ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Robin Hood) </a:t>
            </a:r>
            <a:r>
              <a:rPr kumimoji="0" lang="lo-L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lo-LA" altLang="en-US" sz="2000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ສາເຫດ</a:t>
            </a:r>
            <a:r>
              <a:rPr kumimoji="0" lang="lo-L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ການເສຍຊີວິດທັງຫມົດໃນສະຫະລັດ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  <a:endParaRPr kumimoji="0" lang="lo-LA" altLang="en-US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lo-LA" altLang="en-US" sz="2000" dirty="0">
              <a:solidFill>
                <a:srgbClr val="202124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kumimoji="0" lang="lo-L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ດັດຊະນີມີຄວາມສໍາພັນຢ່າງມີຄວາມສໍາຄັນທາງດ້ານສະຖິຕິ ກັບອັດຕາການຕາຍທັງໝົດ ທີ່ປັບຕາມອາຍຸ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(r=0.54; P&lt;0.05)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513386-0211-2704-E11E-9A502CD1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54152"/>
            <a:ext cx="8808720" cy="762830"/>
          </a:xfrm>
        </p:spPr>
        <p:txBody>
          <a:bodyPr>
            <a:noAutofit/>
          </a:bodyPr>
          <a:lstStyle/>
          <a:p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 3 ການສຶກສາຄວາມສໍາພັນທາງນິເວດວິທະຍາ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3EB99-8C7B-49AE-890F-1654A597A1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771" r="32889"/>
          <a:stretch/>
        </p:blipFill>
        <p:spPr>
          <a:xfrm>
            <a:off x="3545358" y="1504335"/>
            <a:ext cx="5179382" cy="3305338"/>
          </a:xfrm>
          <a:prstGeom prst="rect">
            <a:avLst/>
          </a:prstGeom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68296F-AE45-48A6-6F78-9CFAE2E54879}"/>
              </a:ext>
            </a:extLst>
          </p:cNvPr>
          <p:cNvSpPr txBox="1"/>
          <p:nvPr/>
        </p:nvSpPr>
        <p:spPr>
          <a:xfrm>
            <a:off x="3859078" y="4845705"/>
            <a:ext cx="48277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ແຕ່ລະວົງມົນ ເປັນໂຕແທນ ຂອງແຕ່ລະລັດ ໃນ ສະຫະລັດອາເມລິກາ</a:t>
            </a: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32382A14-C3D4-5442-3CAD-4ADD8205CD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5723613-4F3B-185D-004A-8DB412A311AE}"/>
              </a:ext>
            </a:extLst>
          </p:cNvPr>
          <p:cNvSpPr>
            <a:spLocks/>
          </p:cNvSpPr>
          <p:nvPr/>
        </p:nvSpPr>
        <p:spPr bwMode="auto">
          <a:xfrm>
            <a:off x="4030978" y="5211528"/>
            <a:ext cx="4960622" cy="13923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Saysettha OT" panose="020B0504020207020204" pitchFamily="34" charset="-34"/>
              </a:rPr>
              <a:t>BMJ 1996 Apr 20: 312(7037):1004-7. Doi 10.1136/bmj3.312.7037.1004</a:t>
            </a:r>
            <a:r>
              <a:rPr lang="en-US" sz="1400" b="1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ການ​</a:t>
            </a:r>
            <a:r>
              <a:rPr lang="en-US" sz="1400" b="1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ແຈກ</a:t>
            </a:r>
            <a:r>
              <a:rPr lang="en-US" sz="1400" b="1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400" b="1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ຢາຍລາຍ</a:t>
            </a:r>
            <a:r>
              <a:rPr lang="en-US" sz="1400" b="1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400" b="1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ໄດ</a:t>
            </a:r>
            <a:r>
              <a:rPr lang="en-US" sz="1400" b="1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້ ​</a:t>
            </a:r>
            <a:r>
              <a:rPr lang="en-US" sz="1400" b="1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ແລະ</a:t>
            </a:r>
            <a:r>
              <a:rPr lang="en-US" sz="1400" b="1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 </a:t>
            </a:r>
            <a:r>
              <a:rPr lang="en-US" sz="1400" b="1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ອັດຕາ</a:t>
            </a:r>
            <a:r>
              <a:rPr lang="en-US" sz="1400" b="1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400" b="1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ການ</a:t>
            </a:r>
            <a:r>
              <a:rPr lang="en-US" sz="1400" b="1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400" b="1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ຕາຍ</a:t>
            </a:r>
            <a:r>
              <a:rPr lang="en-US" sz="1400" b="1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: </a:t>
            </a:r>
            <a:r>
              <a:rPr lang="en-US" sz="1400" b="1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ການ</a:t>
            </a:r>
            <a:r>
              <a:rPr lang="en-US" sz="1400" b="1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400" b="1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ສຶກສາ</a:t>
            </a:r>
            <a:r>
              <a:rPr lang="en-US" sz="1400" b="1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400" b="1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ດ້ານ</a:t>
            </a:r>
            <a:r>
              <a:rPr lang="en-US" sz="1400" b="1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400" b="1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ລະບົບ</a:t>
            </a:r>
            <a:r>
              <a:rPr lang="en-US" sz="1400" b="1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400" b="1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ນິ</a:t>
            </a:r>
            <a:r>
              <a:rPr lang="en-US" sz="1400" b="1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400" b="1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ເວດ</a:t>
            </a:r>
            <a:r>
              <a:rPr lang="lo-LA" sz="1400" b="1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 ນະຈຸດເວລາໃດນຶ່ງ</a:t>
            </a:r>
            <a:r>
              <a:rPr lang="en-US" sz="1400" b="1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 ​</a:t>
            </a:r>
            <a:r>
              <a:rPr lang="en-US" sz="1400" b="1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ຂອງ</a:t>
            </a:r>
            <a:r>
              <a:rPr lang="en-US" sz="1400" b="1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400" b="1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ດັດ</a:t>
            </a:r>
            <a:r>
              <a:rPr lang="en-US" sz="1400" b="1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400" b="1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ສະ</a:t>
            </a:r>
            <a:r>
              <a:rPr lang="en-US" sz="1400" b="1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400" b="1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ນີ</a:t>
            </a:r>
            <a:r>
              <a:rPr lang="en-US" sz="1400" b="1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 Robin Hood ​</a:t>
            </a:r>
            <a:r>
              <a:rPr lang="en-US" sz="1400" b="1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ໃນ</a:t>
            </a:r>
            <a:r>
              <a:rPr lang="en-US" sz="1400" b="1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</a:t>
            </a:r>
            <a:r>
              <a:rPr lang="en-US" sz="1400" b="1" dirty="0" err="1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ສະຫະລັດ</a:t>
            </a:r>
            <a:endParaRPr lang="en-US" sz="1400" dirty="0">
              <a:effectLst/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44546A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Saysettha OT" panose="020B0504020207020204" pitchFamily="34" charset="-34"/>
              </a:rPr>
              <a:t>B P Kenendy</a:t>
            </a:r>
            <a:r>
              <a:rPr lang="en-US" sz="1400" baseline="30000" dirty="0">
                <a:solidFill>
                  <a:srgbClr val="44546A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Saysettha OT" panose="020B0504020207020204" pitchFamily="34" charset="-34"/>
              </a:rPr>
              <a:t>1</a:t>
            </a:r>
            <a:r>
              <a:rPr lang="en-US" sz="1400" dirty="0">
                <a:solidFill>
                  <a:srgbClr val="44546A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Saysettha OT" panose="020B0504020207020204" pitchFamily="34" charset="-34"/>
              </a:rPr>
              <a:t>, I </a:t>
            </a:r>
            <a:r>
              <a:rPr lang="en-US" sz="1400" dirty="0" err="1">
                <a:solidFill>
                  <a:srgbClr val="44546A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Saysettha OT" panose="020B0504020207020204" pitchFamily="34" charset="-34"/>
              </a:rPr>
              <a:t>Kawachi</a:t>
            </a:r>
            <a:r>
              <a:rPr lang="en-US" sz="1400" dirty="0">
                <a:solidFill>
                  <a:srgbClr val="44546A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Saysettha OT" panose="020B0504020207020204" pitchFamily="34" charset="-34"/>
              </a:rPr>
              <a:t>, D Prothrow-Stith</a:t>
            </a:r>
            <a:endParaRPr lang="en-US" sz="1400" dirty="0">
              <a:effectLst/>
              <a:latin typeface="Saysettha OT" panose="020B0504020207020204" pitchFamily="34" charset="-34"/>
              <a:ea typeface="Calibri" panose="020F0502020204030204" pitchFamily="34" charset="0"/>
              <a:cs typeface="Saysettha OT" panose="020B0504020207020204" pitchFamily="34" charset="-3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F99010-7C7C-2436-1B5C-18CAB70A1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89296"/>
              </p:ext>
            </p:extLst>
          </p:nvPr>
        </p:nvGraphicFramePr>
        <p:xfrm>
          <a:off x="48250" y="4947842"/>
          <a:ext cx="3875669" cy="1833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214">
                  <a:extLst>
                    <a:ext uri="{9D8B030D-6E8A-4147-A177-3AD203B41FA5}">
                      <a16:colId xmlns:a16="http://schemas.microsoft.com/office/drawing/2014/main" val="841267577"/>
                    </a:ext>
                  </a:extLst>
                </a:gridCol>
                <a:gridCol w="539136">
                  <a:extLst>
                    <a:ext uri="{9D8B030D-6E8A-4147-A177-3AD203B41FA5}">
                      <a16:colId xmlns:a16="http://schemas.microsoft.com/office/drawing/2014/main" val="1399519769"/>
                    </a:ext>
                  </a:extLst>
                </a:gridCol>
                <a:gridCol w="583730">
                  <a:extLst>
                    <a:ext uri="{9D8B030D-6E8A-4147-A177-3AD203B41FA5}">
                      <a16:colId xmlns:a16="http://schemas.microsoft.com/office/drawing/2014/main" val="1415567090"/>
                    </a:ext>
                  </a:extLst>
                </a:gridCol>
                <a:gridCol w="420386">
                  <a:extLst>
                    <a:ext uri="{9D8B030D-6E8A-4147-A177-3AD203B41FA5}">
                      <a16:colId xmlns:a16="http://schemas.microsoft.com/office/drawing/2014/main" val="2950954783"/>
                    </a:ext>
                  </a:extLst>
                </a:gridCol>
                <a:gridCol w="504063">
                  <a:extLst>
                    <a:ext uri="{9D8B030D-6E8A-4147-A177-3AD203B41FA5}">
                      <a16:colId xmlns:a16="http://schemas.microsoft.com/office/drawing/2014/main" val="1817109570"/>
                    </a:ext>
                  </a:extLst>
                </a:gridCol>
                <a:gridCol w="541140">
                  <a:extLst>
                    <a:ext uri="{9D8B030D-6E8A-4147-A177-3AD203B41FA5}">
                      <a16:colId xmlns:a16="http://schemas.microsoft.com/office/drawing/2014/main" val="1535064330"/>
                    </a:ext>
                  </a:extLst>
                </a:gridCol>
              </a:tblGrid>
              <a:tr h="3653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ສາ​ເຫດ​ຂອງ​ການ​ເສຍ​ຊີວິດ(ລະຫັດ</a:t>
                      </a: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ICD-9)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B (SE)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t (</a:t>
                      </a: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ຄ່າ </a:t>
                      </a: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P)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Adjusted</a:t>
                      </a: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2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F2,47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P-value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 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5384256"/>
                  </a:ext>
                </a:extLst>
              </a:tr>
              <a:tr h="2402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ອັດຕາ​ການ​ຕາຍ​ທັງ​ໝົດ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21.68( 7.68)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2.82 (0.007)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0.27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9.91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&lt;0.008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9592891"/>
                  </a:ext>
                </a:extLst>
              </a:tr>
              <a:tr h="2402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ອັດການ​ຕາຍ​ຂອງ​ເດັກ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0.45(0.17)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2.59(0.013)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0.20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7.31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&lt;0.000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5998941"/>
                  </a:ext>
                </a:extLst>
              </a:tr>
              <a:tr h="2402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ພະຍາດຫົວ​​ໃຈ(410-414)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9.96(3.27)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3.06(0.004)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0.18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6.20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&lt;0.004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201691"/>
                  </a:ext>
                </a:extLst>
              </a:tr>
              <a:tr h="2402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Neoplasms</a:t>
                      </a: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ອັນຕະລາຍ (140-239)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5​.09 ( 2.18)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2.34 (0.023)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0.07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2.73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&lt;0.075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7475963"/>
                  </a:ext>
                </a:extLst>
              </a:tr>
              <a:tr h="2402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ພະຍາດ​ເສັ້ນ​ເລືອດ​ໃນ​ສະໝອງ(430-438)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0​.77 (1.01)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0.762 ​(0.449)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0.08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3.06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&lt;0.056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5460514"/>
                  </a:ext>
                </a:extLst>
              </a:tr>
              <a:tr h="2402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ການ​ຂ້າ​ຄົນ​ຕາຍ</a:t>
                      </a:r>
                      <a:r>
                        <a:rPr lang="en-US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(960-969)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2.22 (0.38)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5.78 (0.000)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0.52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lo-LA" sz="80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27.09</a:t>
                      </a:r>
                      <a:endParaRPr lang="en-US" sz="120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&lt;0.000</a:t>
                      </a:r>
                      <a:endParaRPr lang="en-US" sz="1200" dirty="0">
                        <a:effectLst/>
                        <a:latin typeface="Phetsarath OT" panose="02000500000000020004" pitchFamily="2" charset="0"/>
                        <a:ea typeface="Calibri" panose="020F0502020204030204" pitchFamily="34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1625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8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60"/>
    </mc:Choice>
    <mc:Fallback xmlns="">
      <p:transition spd="slow" advTm="69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2B4A48-AFB9-4FC7-AD07-426F080B0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973" y="317688"/>
            <a:ext cx="7886700" cy="762830"/>
          </a:xfrm>
        </p:spPr>
        <p:txBody>
          <a:bodyPr>
            <a:normAutofit/>
          </a:bodyPr>
          <a:lstStyle/>
          <a:p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ການສຶກສາແບບນິເວດວິທະຍາ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ການວາງແຜນ</a:t>
            </a:r>
            <a:endParaRPr lang="en-US" sz="36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" name="Google Shape;162;p71">
            <a:extLst>
              <a:ext uri="{FF2B5EF4-FFF2-40B4-BE49-F238E27FC236}">
                <a16:creationId xmlns:a16="http://schemas.microsoft.com/office/drawing/2014/main" id="{5731E534-D9DF-4BE0-A990-4E723467340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22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78FF9-8380-D656-325C-C76FDDD1EAC7}"/>
              </a:ext>
            </a:extLst>
          </p:cNvPr>
          <p:cNvSpPr txBox="1"/>
          <p:nvPr/>
        </p:nvSpPr>
        <p:spPr>
          <a:xfrm>
            <a:off x="337626" y="1398014"/>
            <a:ext cx="849688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ການວັດຄວາມຖີ່ ຫຼື ຄວາມສໍາພັນ</a:t>
            </a:r>
            <a:r>
              <a:rPr lang="en-US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ສໍາປະສິດ ສະຫະສໍາພັນ, ການຖົດຖອຍແບບເສັ້ນຊື່, 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R</a:t>
            </a:r>
            <a:r>
              <a:rPr lang="en-US" sz="2000" baseline="30000" dirty="0">
                <a:latin typeface="Phetsarath OT" panose="02000500000000020004" pitchFamily="2" charset="0"/>
                <a:cs typeface="Phetsarath OT" panose="02000500000000020004" pitchFamily="2" charset="0"/>
              </a:rPr>
              <a:t>2</a:t>
            </a:r>
            <a:endParaRPr lang="lo-LA" sz="2000" baseline="30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ສົມມຸດຕິຖານທາງສະຖິຕິ ສໍາລັບການສຶກສາ ສະຫະສໍາພັນ</a:t>
            </a:r>
            <a:r>
              <a:rPr lang="en-US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H</a:t>
            </a:r>
            <a:r>
              <a:rPr lang="en-US" sz="2000" b="1" baseline="-25000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0 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ບໍ່ມີຄວາມສໍາພັນແບບເສັ້ນຊື່ ລະຫວ່າງ 2 ໂຕຜັນແປ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. </a:t>
            </a:r>
            <a:r>
              <a:rPr lang="en-US" sz="2000" i="1" dirty="0">
                <a:latin typeface="Phetsarath OT" panose="02000500000000020004" pitchFamily="2" charset="0"/>
                <a:cs typeface="Phetsarath OT" panose="02000500000000020004" pitchFamily="2" charset="0"/>
              </a:rPr>
              <a:t>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 = 0</a:t>
            </a:r>
          </a:p>
          <a:p>
            <a:r>
              <a:rPr lang="en-US" sz="2000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H</a:t>
            </a:r>
            <a:r>
              <a:rPr lang="en-US" sz="2000" b="1" baseline="-25000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ມີຄວາມສໍາພັນແບບເສັ້ນຊື່ ລະຫວ່າງ 2 ໂຕຜັນແປ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. </a:t>
            </a:r>
            <a:r>
              <a:rPr lang="en-US" sz="2000" i="1" dirty="0">
                <a:latin typeface="Phetsarath OT" panose="02000500000000020004" pitchFamily="2" charset="0"/>
                <a:cs typeface="Phetsarath OT" panose="02000500000000020004" pitchFamily="2" charset="0"/>
              </a:rPr>
              <a:t>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 ≠ 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ການປະຕິບັດຈີງ ແລະ ການໃຊ້ຊັບພະຍາກອນ</a:t>
            </a:r>
            <a:r>
              <a:rPr lang="en-US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ການວິເຄາະຂໍ້ມູນມືສອງ ທີ່ວ່ອງໄວ ແລະ ລາຄາບໍ່ແພງ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ອາດຕ້ອງໃຊ້ເວລາ ແລະ ຊັບພະຍາກອນ ຫາກຕ້ອງຈ່າຍເງີນສໍາລັບຂໍ້ມູນມືສອງ, ແລະ ອາດຈໍາເປັນ ຕ້ອງຕິດຕາມ ແລະ ຮັບຂໍ້ມູນຈາກຫຼາຍແຫຼ່ງ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ປະສິດທິພາບ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ສາມາດສ້າງສົມມຸດຕິຖານ ໄດ້ຫຼວງຫຼາຍ 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ອາດເປັນວິທີດຽວ ທີ່ຈະປະເມີນຄວາມສໍາພັນບາງຢ່າງ ໄດ້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ເໝາະສົມສໍາລັບການເຝົ້າລະວັງ ນະໂຍບາຍ ແລະ ຜົນກະທົບ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6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98"/>
    </mc:Choice>
    <mc:Fallback xmlns="">
      <p:transition spd="slow" advTm="9179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8C51-6AAD-49A1-B330-F9480F2F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78" y="78537"/>
            <a:ext cx="7886700" cy="1017107"/>
          </a:xfrm>
        </p:spPr>
        <p:txBody>
          <a:bodyPr>
            <a:normAutofit/>
          </a:bodyPr>
          <a:lstStyle/>
          <a:p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ຄວາມເຂົ້າໃຈຜິດທາງນິເວດວິທະຍາ</a:t>
            </a:r>
            <a:endParaRPr lang="en-US" sz="36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" name="Google Shape;162;p71">
            <a:extLst>
              <a:ext uri="{FF2B5EF4-FFF2-40B4-BE49-F238E27FC236}">
                <a16:creationId xmlns:a16="http://schemas.microsoft.com/office/drawing/2014/main" id="{80F4F624-9A5C-43FB-B236-407759619518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23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4AF60-07C3-451B-A22E-5EDC57F2DE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0815" y="1183754"/>
            <a:ext cx="7968925" cy="474751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ທ່ານ </a:t>
            </a:r>
            <a:r>
              <a:rPr lang="lo-LA" sz="2000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ບໍ່ສາມາດ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ສະຫຼຸບຜົນໃນປະຊາກອນ ໃນການສຶກສາທາງນິເວດວິທະຍາ ແລະ ນໍາໄປໃຊ້ກັບບຸກຄົນໄດ້</a:t>
            </a:r>
            <a:r>
              <a:rPr lang="en-US" sz="2000" i="1" dirty="0"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ການໃຊ້ຂໍ້ມູນລະດັບກຸ່ມ ເປັນຫຼັກຖານຄວາມສ່ຽງໃນລະດັບບຸກຄົນ ຖືເປັນການເຂົ້າໃຈຜິດ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–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ວີທີນີ້ ໃຊ້ບໍ່ໄດ້ຜົນ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ມັກສັບສົນກັບ 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“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ສະຫະສໍາພັນ ບໍ່ເທົ່າກັບສາເຫດ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,”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ແທ້ຈີງແລ້ວ ໃນການສຶກສາທາງນິເວດວິທະຍາ, ແຕ່ ຍັງຢູ່ໃນການອອກແບບການສຶກສາ ທຸກປະເພດດ້ວຍ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ອະຄະຕິ ຄວາມແຂງແກ່ນ ຂອງຫຼັກຖານ  ເພີ້ມເຕີມ</a:t>
            </a:r>
            <a:r>
              <a:rPr lang="en-US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ຂາດຂໍ້ມູນກ່ຽວກັບ ໂຕຜັນແປກວນ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ບໍ່ສາມາດສ້າງຊົ່ວຄາວໄດ້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ເປັນໂຕແທນ ຂອງ ປະຊາກອນ ຫຼາຍ, ແຕ່ສາມາດສະຫຼຸບໃນລະດັບປະຊາກອນເທົ່ານັ້ນ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ຄວາມເຂົ້າໃຈຜິດ ທາງນິເວດວິທະຍາ ອາດເປັນປັນຫາໄດ້ ຫາກເຮົາພະຍາຍາມຄາດການ ຈາກປະຊາກອນທັງໝົດ ເປັນລາຍບຸກຄົນ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16"/>
    </mc:Choice>
    <mc:Fallback xmlns="">
      <p:transition spd="slow" advTm="10591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706707-C841-4373-A873-5DD4D30CE7C9}"/>
              </a:ext>
            </a:extLst>
          </p:cNvPr>
          <p:cNvSpPr/>
          <p:nvPr/>
        </p:nvSpPr>
        <p:spPr>
          <a:xfrm>
            <a:off x="4015441" y="2046331"/>
            <a:ext cx="4777130" cy="12294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Google Shape;162;p71">
            <a:extLst>
              <a:ext uri="{FF2B5EF4-FFF2-40B4-BE49-F238E27FC236}">
                <a16:creationId xmlns:a16="http://schemas.microsoft.com/office/drawing/2014/main" id="{02B5D969-4C25-4602-831E-00C359E06EA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24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0A84A48-2179-FD2A-E628-AC380FBBC082}"/>
              </a:ext>
            </a:extLst>
          </p:cNvPr>
          <p:cNvGrpSpPr/>
          <p:nvPr/>
        </p:nvGrpSpPr>
        <p:grpSpPr>
          <a:xfrm>
            <a:off x="263237" y="1112575"/>
            <a:ext cx="8617526" cy="4601123"/>
            <a:chOff x="350982" y="340433"/>
            <a:chExt cx="11490035" cy="6134831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33E6788-9DAD-F9FC-4411-F20F1EA52B87}"/>
                </a:ext>
              </a:extLst>
            </p:cNvPr>
            <p:cNvSpPr/>
            <p:nvPr/>
          </p:nvSpPr>
          <p:spPr>
            <a:xfrm>
              <a:off x="350982" y="2313798"/>
              <a:ext cx="2088275" cy="1044137"/>
            </a:xfrm>
            <a:custGeom>
              <a:avLst/>
              <a:gdLst>
                <a:gd name="connsiteX0" fmla="*/ 0 w 2088275"/>
                <a:gd name="connsiteY0" fmla="*/ 104414 h 1044137"/>
                <a:gd name="connsiteX1" fmla="*/ 104414 w 2088275"/>
                <a:gd name="connsiteY1" fmla="*/ 0 h 1044137"/>
                <a:gd name="connsiteX2" fmla="*/ 1983861 w 2088275"/>
                <a:gd name="connsiteY2" fmla="*/ 0 h 1044137"/>
                <a:gd name="connsiteX3" fmla="*/ 2088275 w 2088275"/>
                <a:gd name="connsiteY3" fmla="*/ 104414 h 1044137"/>
                <a:gd name="connsiteX4" fmla="*/ 2088275 w 2088275"/>
                <a:gd name="connsiteY4" fmla="*/ 939723 h 1044137"/>
                <a:gd name="connsiteX5" fmla="*/ 1983861 w 2088275"/>
                <a:gd name="connsiteY5" fmla="*/ 1044137 h 1044137"/>
                <a:gd name="connsiteX6" fmla="*/ 104414 w 2088275"/>
                <a:gd name="connsiteY6" fmla="*/ 1044137 h 1044137"/>
                <a:gd name="connsiteX7" fmla="*/ 0 w 2088275"/>
                <a:gd name="connsiteY7" fmla="*/ 939723 h 1044137"/>
                <a:gd name="connsiteX8" fmla="*/ 0 w 2088275"/>
                <a:gd name="connsiteY8" fmla="*/ 104414 h 104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8275" h="1044137">
                  <a:moveTo>
                    <a:pt x="0" y="104414"/>
                  </a:moveTo>
                  <a:cubicBezTo>
                    <a:pt x="0" y="46748"/>
                    <a:pt x="46748" y="0"/>
                    <a:pt x="104414" y="0"/>
                  </a:cubicBezTo>
                  <a:lnTo>
                    <a:pt x="1983861" y="0"/>
                  </a:lnTo>
                  <a:cubicBezTo>
                    <a:pt x="2041527" y="0"/>
                    <a:pt x="2088275" y="46748"/>
                    <a:pt x="2088275" y="104414"/>
                  </a:cubicBezTo>
                  <a:lnTo>
                    <a:pt x="2088275" y="939723"/>
                  </a:lnTo>
                  <a:cubicBezTo>
                    <a:pt x="2088275" y="997389"/>
                    <a:pt x="2041527" y="1044137"/>
                    <a:pt x="1983861" y="1044137"/>
                  </a:cubicBezTo>
                  <a:lnTo>
                    <a:pt x="104414" y="1044137"/>
                  </a:lnTo>
                  <a:cubicBezTo>
                    <a:pt x="46748" y="1044137"/>
                    <a:pt x="0" y="997389"/>
                    <a:pt x="0" y="939723"/>
                  </a:cubicBezTo>
                  <a:lnTo>
                    <a:pt x="0" y="10441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67" tIns="34367" rIns="34367" bIns="34367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ການສຶກສາ ລະບາດວິທະຍາ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320C6D0-582D-FD0F-36FB-BF38CC0E4137}"/>
                </a:ext>
              </a:extLst>
            </p:cNvPr>
            <p:cNvSpPr/>
            <p:nvPr/>
          </p:nvSpPr>
          <p:spPr>
            <a:xfrm rot="16992311">
              <a:off x="1883383" y="2119369"/>
              <a:ext cx="1440906" cy="30190"/>
            </a:xfrm>
            <a:custGeom>
              <a:avLst/>
              <a:gdLst>
                <a:gd name="connsiteX0" fmla="*/ 0 w 1440906"/>
                <a:gd name="connsiteY0" fmla="*/ 15095 h 30190"/>
                <a:gd name="connsiteX1" fmla="*/ 1440906 w 1440906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0906" h="30190">
                  <a:moveTo>
                    <a:pt x="0" y="15095"/>
                  </a:moveTo>
                  <a:lnTo>
                    <a:pt x="1440906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2848" tIns="-15696" rIns="522847" bIns="-15696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CABE6CA-E563-F2EC-26F5-543D643118D8}"/>
                </a:ext>
              </a:extLst>
            </p:cNvPr>
            <p:cNvSpPr/>
            <p:nvPr/>
          </p:nvSpPr>
          <p:spPr>
            <a:xfrm>
              <a:off x="2768416" y="999665"/>
              <a:ext cx="2095688" cy="866790"/>
            </a:xfrm>
            <a:custGeom>
              <a:avLst/>
              <a:gdLst>
                <a:gd name="connsiteX0" fmla="*/ 0 w 2095688"/>
                <a:gd name="connsiteY0" fmla="*/ 86679 h 866790"/>
                <a:gd name="connsiteX1" fmla="*/ 86679 w 2095688"/>
                <a:gd name="connsiteY1" fmla="*/ 0 h 866790"/>
                <a:gd name="connsiteX2" fmla="*/ 2009009 w 2095688"/>
                <a:gd name="connsiteY2" fmla="*/ 0 h 866790"/>
                <a:gd name="connsiteX3" fmla="*/ 2095688 w 2095688"/>
                <a:gd name="connsiteY3" fmla="*/ 86679 h 866790"/>
                <a:gd name="connsiteX4" fmla="*/ 2095688 w 2095688"/>
                <a:gd name="connsiteY4" fmla="*/ 780111 h 866790"/>
                <a:gd name="connsiteX5" fmla="*/ 2009009 w 2095688"/>
                <a:gd name="connsiteY5" fmla="*/ 866790 h 866790"/>
                <a:gd name="connsiteX6" fmla="*/ 86679 w 2095688"/>
                <a:gd name="connsiteY6" fmla="*/ 866790 h 866790"/>
                <a:gd name="connsiteX7" fmla="*/ 0 w 2095688"/>
                <a:gd name="connsiteY7" fmla="*/ 780111 h 866790"/>
                <a:gd name="connsiteX8" fmla="*/ 0 w 2095688"/>
                <a:gd name="connsiteY8" fmla="*/ 86679 h 86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88" h="866790">
                  <a:moveTo>
                    <a:pt x="0" y="86679"/>
                  </a:moveTo>
                  <a:cubicBezTo>
                    <a:pt x="0" y="38808"/>
                    <a:pt x="38808" y="0"/>
                    <a:pt x="86679" y="0"/>
                  </a:cubicBezTo>
                  <a:lnTo>
                    <a:pt x="2009009" y="0"/>
                  </a:lnTo>
                  <a:cubicBezTo>
                    <a:pt x="2056880" y="0"/>
                    <a:pt x="2095688" y="38808"/>
                    <a:pt x="2095688" y="86679"/>
                  </a:cubicBezTo>
                  <a:lnTo>
                    <a:pt x="2095688" y="780111"/>
                  </a:lnTo>
                  <a:cubicBezTo>
                    <a:pt x="2095688" y="827982"/>
                    <a:pt x="2056880" y="866790"/>
                    <a:pt x="2009009" y="866790"/>
                  </a:cubicBezTo>
                  <a:lnTo>
                    <a:pt x="86679" y="866790"/>
                  </a:lnTo>
                  <a:cubicBezTo>
                    <a:pt x="38808" y="866790"/>
                    <a:pt x="0" y="827982"/>
                    <a:pt x="0" y="780111"/>
                  </a:cubicBezTo>
                  <a:lnTo>
                    <a:pt x="0" y="8667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70" tIns="30470" rIns="30470" bIns="3047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ພັນລະນາ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B0DCB09-709A-50F0-BBD1-6583E27FC624}"/>
                </a:ext>
              </a:extLst>
            </p:cNvPr>
            <p:cNvSpPr/>
            <p:nvPr/>
          </p:nvSpPr>
          <p:spPr>
            <a:xfrm rot="18476005">
              <a:off x="4670051" y="1020681"/>
              <a:ext cx="1007407" cy="30190"/>
            </a:xfrm>
            <a:custGeom>
              <a:avLst/>
              <a:gdLst>
                <a:gd name="connsiteX0" fmla="*/ 0 w 1007407"/>
                <a:gd name="connsiteY0" fmla="*/ 15095 h 30190"/>
                <a:gd name="connsiteX1" fmla="*/ 1007407 w 1007407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7407" h="30190">
                  <a:moveTo>
                    <a:pt x="0" y="15095"/>
                  </a:moveTo>
                  <a:lnTo>
                    <a:pt x="1007407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414" tIns="-7568" rIns="368414" bIns="-7568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CF5FDD9-AC96-0FDA-99E3-C45E0CEEF69D}"/>
                </a:ext>
              </a:extLst>
            </p:cNvPr>
            <p:cNvSpPr/>
            <p:nvPr/>
          </p:nvSpPr>
          <p:spPr>
            <a:xfrm>
              <a:off x="5483404" y="340433"/>
              <a:ext cx="4752956" cy="596119"/>
            </a:xfrm>
            <a:custGeom>
              <a:avLst/>
              <a:gdLst>
                <a:gd name="connsiteX0" fmla="*/ 0 w 4752956"/>
                <a:gd name="connsiteY0" fmla="*/ 59612 h 596119"/>
                <a:gd name="connsiteX1" fmla="*/ 59612 w 4752956"/>
                <a:gd name="connsiteY1" fmla="*/ 0 h 596119"/>
                <a:gd name="connsiteX2" fmla="*/ 4693344 w 4752956"/>
                <a:gd name="connsiteY2" fmla="*/ 0 h 596119"/>
                <a:gd name="connsiteX3" fmla="*/ 4752956 w 4752956"/>
                <a:gd name="connsiteY3" fmla="*/ 59612 h 596119"/>
                <a:gd name="connsiteX4" fmla="*/ 4752956 w 4752956"/>
                <a:gd name="connsiteY4" fmla="*/ 536507 h 596119"/>
                <a:gd name="connsiteX5" fmla="*/ 4693344 w 4752956"/>
                <a:gd name="connsiteY5" fmla="*/ 596119 h 596119"/>
                <a:gd name="connsiteX6" fmla="*/ 59612 w 4752956"/>
                <a:gd name="connsiteY6" fmla="*/ 596119 h 596119"/>
                <a:gd name="connsiteX7" fmla="*/ 0 w 4752956"/>
                <a:gd name="connsiteY7" fmla="*/ 536507 h 596119"/>
                <a:gd name="connsiteX8" fmla="*/ 0 w 4752956"/>
                <a:gd name="connsiteY8" fmla="*/ 59612 h 5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2956" h="596119">
                  <a:moveTo>
                    <a:pt x="0" y="59612"/>
                  </a:moveTo>
                  <a:cubicBezTo>
                    <a:pt x="0" y="26689"/>
                    <a:pt x="26689" y="0"/>
                    <a:pt x="59612" y="0"/>
                  </a:cubicBezTo>
                  <a:lnTo>
                    <a:pt x="4693344" y="0"/>
                  </a:lnTo>
                  <a:cubicBezTo>
                    <a:pt x="4726267" y="0"/>
                    <a:pt x="4752956" y="26689"/>
                    <a:pt x="4752956" y="59612"/>
                  </a:cubicBezTo>
                  <a:lnTo>
                    <a:pt x="4752956" y="536507"/>
                  </a:lnTo>
                  <a:cubicBezTo>
                    <a:pt x="4752956" y="569430"/>
                    <a:pt x="4726267" y="596119"/>
                    <a:pt x="4693344" y="596119"/>
                  </a:cubicBezTo>
                  <a:lnTo>
                    <a:pt x="59612" y="596119"/>
                  </a:lnTo>
                  <a:cubicBezTo>
                    <a:pt x="26689" y="596119"/>
                    <a:pt x="0" y="569430"/>
                    <a:pt x="0" y="536507"/>
                  </a:cubicBezTo>
                  <a:lnTo>
                    <a:pt x="0" y="5961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525" tIns="24525" rIns="24525" bIns="24525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b="0" i="0" dirty="0">
                  <a:solidFill>
                    <a:schemeClr val="bg1"/>
                  </a:solidFill>
                  <a:effectLst/>
                  <a:latin typeface="Phetsarath OT" panose="02000500000000020004" pitchFamily="2" charset="0"/>
                  <a:cs typeface="Phetsarath OT" panose="02000500000000020004" pitchFamily="2" charset="0"/>
                </a:rPr>
                <a:t>ລາຍງານ ກໍລະນີ ແລະ ຊຸດ ກໍລະນີ ສຶກສາ.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CB3B485-3B40-C504-E73C-CF2C3676E7A1}"/>
                </a:ext>
              </a:extLst>
            </p:cNvPr>
            <p:cNvSpPr/>
            <p:nvPr/>
          </p:nvSpPr>
          <p:spPr>
            <a:xfrm rot="20846875">
              <a:off x="4856578" y="1349522"/>
              <a:ext cx="629863" cy="30190"/>
            </a:xfrm>
            <a:custGeom>
              <a:avLst/>
              <a:gdLst>
                <a:gd name="connsiteX0" fmla="*/ 0 w 629863"/>
                <a:gd name="connsiteY0" fmla="*/ 15095 h 30190"/>
                <a:gd name="connsiteX1" fmla="*/ 629863 w 629863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9863" h="30190">
                  <a:moveTo>
                    <a:pt x="0" y="15095"/>
                  </a:moveTo>
                  <a:lnTo>
                    <a:pt x="629863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3913" tIns="-488" rIns="233914" bIns="-490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029610-AE24-8911-D335-53D1B5AD700F}"/>
                </a:ext>
              </a:extLst>
            </p:cNvPr>
            <p:cNvSpPr/>
            <p:nvPr/>
          </p:nvSpPr>
          <p:spPr>
            <a:xfrm>
              <a:off x="5478914" y="1053297"/>
              <a:ext cx="4730486" cy="485753"/>
            </a:xfrm>
            <a:custGeom>
              <a:avLst/>
              <a:gdLst>
                <a:gd name="connsiteX0" fmla="*/ 0 w 4730486"/>
                <a:gd name="connsiteY0" fmla="*/ 48575 h 485753"/>
                <a:gd name="connsiteX1" fmla="*/ 48575 w 4730486"/>
                <a:gd name="connsiteY1" fmla="*/ 0 h 485753"/>
                <a:gd name="connsiteX2" fmla="*/ 4681911 w 4730486"/>
                <a:gd name="connsiteY2" fmla="*/ 0 h 485753"/>
                <a:gd name="connsiteX3" fmla="*/ 4730486 w 4730486"/>
                <a:gd name="connsiteY3" fmla="*/ 48575 h 485753"/>
                <a:gd name="connsiteX4" fmla="*/ 4730486 w 4730486"/>
                <a:gd name="connsiteY4" fmla="*/ 437178 h 485753"/>
                <a:gd name="connsiteX5" fmla="*/ 4681911 w 4730486"/>
                <a:gd name="connsiteY5" fmla="*/ 485753 h 485753"/>
                <a:gd name="connsiteX6" fmla="*/ 48575 w 4730486"/>
                <a:gd name="connsiteY6" fmla="*/ 485753 h 485753"/>
                <a:gd name="connsiteX7" fmla="*/ 0 w 4730486"/>
                <a:gd name="connsiteY7" fmla="*/ 437178 h 485753"/>
                <a:gd name="connsiteX8" fmla="*/ 0 w 4730486"/>
                <a:gd name="connsiteY8" fmla="*/ 48575 h 48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0486" h="485753">
                  <a:moveTo>
                    <a:pt x="0" y="48575"/>
                  </a:moveTo>
                  <a:cubicBezTo>
                    <a:pt x="0" y="21748"/>
                    <a:pt x="21748" y="0"/>
                    <a:pt x="48575" y="0"/>
                  </a:cubicBezTo>
                  <a:lnTo>
                    <a:pt x="4681911" y="0"/>
                  </a:lnTo>
                  <a:cubicBezTo>
                    <a:pt x="4708738" y="0"/>
                    <a:pt x="4730486" y="21748"/>
                    <a:pt x="4730486" y="48575"/>
                  </a:cubicBezTo>
                  <a:lnTo>
                    <a:pt x="4730486" y="437178"/>
                  </a:lnTo>
                  <a:cubicBezTo>
                    <a:pt x="4730486" y="464005"/>
                    <a:pt x="4708738" y="485753"/>
                    <a:pt x="4681911" y="485753"/>
                  </a:cubicBezTo>
                  <a:lnTo>
                    <a:pt x="48575" y="485753"/>
                  </a:lnTo>
                  <a:cubicBezTo>
                    <a:pt x="21748" y="485753"/>
                    <a:pt x="0" y="464005"/>
                    <a:pt x="0" y="437178"/>
                  </a:cubicBezTo>
                  <a:lnTo>
                    <a:pt x="0" y="4857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00" tIns="22100" rIns="22100" bIns="2210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ນິເວດວິທະຍາ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E73E871-84F5-5D1E-8F86-EE9D169C4280}"/>
                </a:ext>
              </a:extLst>
            </p:cNvPr>
            <p:cNvSpPr/>
            <p:nvPr/>
          </p:nvSpPr>
          <p:spPr>
            <a:xfrm rot="2497733">
              <a:off x="4761625" y="1687541"/>
              <a:ext cx="811603" cy="30190"/>
            </a:xfrm>
            <a:custGeom>
              <a:avLst/>
              <a:gdLst>
                <a:gd name="connsiteX0" fmla="*/ 0 w 811603"/>
                <a:gd name="connsiteY0" fmla="*/ 15095 h 30190"/>
                <a:gd name="connsiteX1" fmla="*/ 811603 w 811603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1603" h="30190">
                  <a:moveTo>
                    <a:pt x="0" y="15095"/>
                  </a:moveTo>
                  <a:lnTo>
                    <a:pt x="811603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658" tIns="-3897" rIns="298658" bIns="-3896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9342119-BE48-6015-E260-CC93B16D7684}"/>
                </a:ext>
              </a:extLst>
            </p:cNvPr>
            <p:cNvSpPr/>
            <p:nvPr/>
          </p:nvSpPr>
          <p:spPr>
            <a:xfrm>
              <a:off x="5470749" y="1668033"/>
              <a:ext cx="4742139" cy="608356"/>
            </a:xfrm>
            <a:custGeom>
              <a:avLst/>
              <a:gdLst>
                <a:gd name="connsiteX0" fmla="*/ 0 w 4742139"/>
                <a:gd name="connsiteY0" fmla="*/ 60836 h 608356"/>
                <a:gd name="connsiteX1" fmla="*/ 60836 w 4742139"/>
                <a:gd name="connsiteY1" fmla="*/ 0 h 608356"/>
                <a:gd name="connsiteX2" fmla="*/ 4681303 w 4742139"/>
                <a:gd name="connsiteY2" fmla="*/ 0 h 608356"/>
                <a:gd name="connsiteX3" fmla="*/ 4742139 w 4742139"/>
                <a:gd name="connsiteY3" fmla="*/ 60836 h 608356"/>
                <a:gd name="connsiteX4" fmla="*/ 4742139 w 4742139"/>
                <a:gd name="connsiteY4" fmla="*/ 547520 h 608356"/>
                <a:gd name="connsiteX5" fmla="*/ 4681303 w 4742139"/>
                <a:gd name="connsiteY5" fmla="*/ 608356 h 608356"/>
                <a:gd name="connsiteX6" fmla="*/ 60836 w 4742139"/>
                <a:gd name="connsiteY6" fmla="*/ 608356 h 608356"/>
                <a:gd name="connsiteX7" fmla="*/ 0 w 4742139"/>
                <a:gd name="connsiteY7" fmla="*/ 547520 h 608356"/>
                <a:gd name="connsiteX8" fmla="*/ 0 w 4742139"/>
                <a:gd name="connsiteY8" fmla="*/ 60836 h 60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2139" h="608356">
                  <a:moveTo>
                    <a:pt x="0" y="60836"/>
                  </a:moveTo>
                  <a:cubicBezTo>
                    <a:pt x="0" y="27237"/>
                    <a:pt x="27237" y="0"/>
                    <a:pt x="60836" y="0"/>
                  </a:cubicBezTo>
                  <a:lnTo>
                    <a:pt x="4681303" y="0"/>
                  </a:lnTo>
                  <a:cubicBezTo>
                    <a:pt x="4714902" y="0"/>
                    <a:pt x="4742139" y="27237"/>
                    <a:pt x="4742139" y="60836"/>
                  </a:cubicBezTo>
                  <a:lnTo>
                    <a:pt x="4742139" y="547520"/>
                  </a:lnTo>
                  <a:cubicBezTo>
                    <a:pt x="4742139" y="581119"/>
                    <a:pt x="4714902" y="608356"/>
                    <a:pt x="4681303" y="608356"/>
                  </a:cubicBezTo>
                  <a:lnTo>
                    <a:pt x="60836" y="608356"/>
                  </a:lnTo>
                  <a:cubicBezTo>
                    <a:pt x="27237" y="608356"/>
                    <a:pt x="0" y="581119"/>
                    <a:pt x="0" y="547520"/>
                  </a:cubicBezTo>
                  <a:lnTo>
                    <a:pt x="0" y="6083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94" tIns="24794" rIns="24794" bIns="2479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ເຝົ້າລະວັງ</a:t>
              </a:r>
              <a:r>
                <a:rPr lang="en-US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 /</a:t>
              </a: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ຄວາມຊຸກຊຸມ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834587A-F77D-CD64-22BD-E85F07AAD7AC}"/>
                </a:ext>
              </a:extLst>
            </p:cNvPr>
            <p:cNvSpPr/>
            <p:nvPr/>
          </p:nvSpPr>
          <p:spPr>
            <a:xfrm rot="4352237">
              <a:off x="1850923" y="3622611"/>
              <a:ext cx="1681158" cy="30190"/>
            </a:xfrm>
            <a:custGeom>
              <a:avLst/>
              <a:gdLst>
                <a:gd name="connsiteX0" fmla="*/ 0 w 1681158"/>
                <a:gd name="connsiteY0" fmla="*/ 15095 h 30190"/>
                <a:gd name="connsiteX1" fmla="*/ 1681158 w 1681158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81158" h="30190">
                  <a:moveTo>
                    <a:pt x="0" y="15095"/>
                  </a:moveTo>
                  <a:lnTo>
                    <a:pt x="1681158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8437" tIns="-20201" rIns="608438" bIns="-20201" numCol="1" spcCol="1270" anchor="ctr" anchorCtr="0">
              <a:noAutofit/>
            </a:bodyPr>
            <a:lstStyle/>
            <a:p>
              <a:pPr algn="ctr" defTabSz="20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45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6D939D7-7308-CC66-8262-A77919488D6A}"/>
                </a:ext>
              </a:extLst>
            </p:cNvPr>
            <p:cNvSpPr/>
            <p:nvPr/>
          </p:nvSpPr>
          <p:spPr>
            <a:xfrm>
              <a:off x="2943748" y="4012623"/>
              <a:ext cx="2044860" cy="853843"/>
            </a:xfrm>
            <a:custGeom>
              <a:avLst/>
              <a:gdLst>
                <a:gd name="connsiteX0" fmla="*/ 0 w 2044860"/>
                <a:gd name="connsiteY0" fmla="*/ 85384 h 853843"/>
                <a:gd name="connsiteX1" fmla="*/ 85384 w 2044860"/>
                <a:gd name="connsiteY1" fmla="*/ 0 h 853843"/>
                <a:gd name="connsiteX2" fmla="*/ 1959476 w 2044860"/>
                <a:gd name="connsiteY2" fmla="*/ 0 h 853843"/>
                <a:gd name="connsiteX3" fmla="*/ 2044860 w 2044860"/>
                <a:gd name="connsiteY3" fmla="*/ 85384 h 853843"/>
                <a:gd name="connsiteX4" fmla="*/ 2044860 w 2044860"/>
                <a:gd name="connsiteY4" fmla="*/ 768459 h 853843"/>
                <a:gd name="connsiteX5" fmla="*/ 1959476 w 2044860"/>
                <a:gd name="connsiteY5" fmla="*/ 853843 h 853843"/>
                <a:gd name="connsiteX6" fmla="*/ 85384 w 2044860"/>
                <a:gd name="connsiteY6" fmla="*/ 853843 h 853843"/>
                <a:gd name="connsiteX7" fmla="*/ 0 w 2044860"/>
                <a:gd name="connsiteY7" fmla="*/ 768459 h 853843"/>
                <a:gd name="connsiteX8" fmla="*/ 0 w 2044860"/>
                <a:gd name="connsiteY8" fmla="*/ 85384 h 85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4860" h="853843">
                  <a:moveTo>
                    <a:pt x="0" y="85384"/>
                  </a:moveTo>
                  <a:cubicBezTo>
                    <a:pt x="0" y="38228"/>
                    <a:pt x="38228" y="0"/>
                    <a:pt x="85384" y="0"/>
                  </a:cubicBezTo>
                  <a:lnTo>
                    <a:pt x="1959476" y="0"/>
                  </a:lnTo>
                  <a:cubicBezTo>
                    <a:pt x="2006632" y="0"/>
                    <a:pt x="2044860" y="38228"/>
                    <a:pt x="2044860" y="85384"/>
                  </a:cubicBezTo>
                  <a:lnTo>
                    <a:pt x="2044860" y="768459"/>
                  </a:lnTo>
                  <a:cubicBezTo>
                    <a:pt x="2044860" y="815615"/>
                    <a:pt x="2006632" y="853843"/>
                    <a:pt x="1959476" y="853843"/>
                  </a:cubicBezTo>
                  <a:lnTo>
                    <a:pt x="85384" y="853843"/>
                  </a:lnTo>
                  <a:cubicBezTo>
                    <a:pt x="38228" y="853843"/>
                    <a:pt x="0" y="815615"/>
                    <a:pt x="0" y="768459"/>
                  </a:cubicBezTo>
                  <a:lnTo>
                    <a:pt x="0" y="85384"/>
                  </a:lnTo>
                  <a:close/>
                </a:path>
              </a:pathLst>
            </a:custGeom>
            <a:solidFill>
              <a:srgbClr val="A174C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186" tIns="30186" rIns="30186" bIns="30186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ວິເຄາະ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9C2BB-25DB-E852-E2F5-F65231201A2A}"/>
                </a:ext>
              </a:extLst>
            </p:cNvPr>
            <p:cNvSpPr/>
            <p:nvPr/>
          </p:nvSpPr>
          <p:spPr>
            <a:xfrm rot="18805900">
              <a:off x="4817788" y="4027508"/>
              <a:ext cx="1093210" cy="30190"/>
            </a:xfrm>
            <a:custGeom>
              <a:avLst/>
              <a:gdLst>
                <a:gd name="connsiteX0" fmla="*/ 0 w 1093210"/>
                <a:gd name="connsiteY0" fmla="*/ 15095 h 30190"/>
                <a:gd name="connsiteX1" fmla="*/ 1093210 w 1093210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3210" h="30190">
                  <a:moveTo>
                    <a:pt x="0" y="15095"/>
                  </a:moveTo>
                  <a:lnTo>
                    <a:pt x="1093210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981" tIns="-9177" rIns="398981" bIns="-9176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597296-8987-A24A-71E3-AFFDF8143F33}"/>
                </a:ext>
              </a:extLst>
            </p:cNvPr>
            <p:cNvSpPr/>
            <p:nvPr/>
          </p:nvSpPr>
          <p:spPr>
            <a:xfrm>
              <a:off x="5740178" y="3123592"/>
              <a:ext cx="2088275" cy="1044137"/>
            </a:xfrm>
            <a:custGeom>
              <a:avLst/>
              <a:gdLst>
                <a:gd name="connsiteX0" fmla="*/ 0 w 2088275"/>
                <a:gd name="connsiteY0" fmla="*/ 104414 h 1044137"/>
                <a:gd name="connsiteX1" fmla="*/ 104414 w 2088275"/>
                <a:gd name="connsiteY1" fmla="*/ 0 h 1044137"/>
                <a:gd name="connsiteX2" fmla="*/ 1983861 w 2088275"/>
                <a:gd name="connsiteY2" fmla="*/ 0 h 1044137"/>
                <a:gd name="connsiteX3" fmla="*/ 2088275 w 2088275"/>
                <a:gd name="connsiteY3" fmla="*/ 104414 h 1044137"/>
                <a:gd name="connsiteX4" fmla="*/ 2088275 w 2088275"/>
                <a:gd name="connsiteY4" fmla="*/ 939723 h 1044137"/>
                <a:gd name="connsiteX5" fmla="*/ 1983861 w 2088275"/>
                <a:gd name="connsiteY5" fmla="*/ 1044137 h 1044137"/>
                <a:gd name="connsiteX6" fmla="*/ 104414 w 2088275"/>
                <a:gd name="connsiteY6" fmla="*/ 1044137 h 1044137"/>
                <a:gd name="connsiteX7" fmla="*/ 0 w 2088275"/>
                <a:gd name="connsiteY7" fmla="*/ 939723 h 1044137"/>
                <a:gd name="connsiteX8" fmla="*/ 0 w 2088275"/>
                <a:gd name="connsiteY8" fmla="*/ 104414 h 104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8275" h="1044137">
                  <a:moveTo>
                    <a:pt x="0" y="104414"/>
                  </a:moveTo>
                  <a:cubicBezTo>
                    <a:pt x="0" y="46748"/>
                    <a:pt x="46748" y="0"/>
                    <a:pt x="104414" y="0"/>
                  </a:cubicBezTo>
                  <a:lnTo>
                    <a:pt x="1983861" y="0"/>
                  </a:lnTo>
                  <a:cubicBezTo>
                    <a:pt x="2041527" y="0"/>
                    <a:pt x="2088275" y="46748"/>
                    <a:pt x="2088275" y="104414"/>
                  </a:cubicBezTo>
                  <a:lnTo>
                    <a:pt x="2088275" y="939723"/>
                  </a:lnTo>
                  <a:cubicBezTo>
                    <a:pt x="2088275" y="997389"/>
                    <a:pt x="2041527" y="1044137"/>
                    <a:pt x="1983861" y="1044137"/>
                  </a:cubicBezTo>
                  <a:lnTo>
                    <a:pt x="104414" y="1044137"/>
                  </a:lnTo>
                  <a:cubicBezTo>
                    <a:pt x="46748" y="1044137"/>
                    <a:pt x="0" y="997389"/>
                    <a:pt x="0" y="939723"/>
                  </a:cubicBezTo>
                  <a:lnTo>
                    <a:pt x="0" y="10441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67" tIns="34367" rIns="34367" bIns="34367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ສັງເກດ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F53C092-3ABC-0CC1-4137-8E5837B155F9}"/>
                </a:ext>
              </a:extLst>
            </p:cNvPr>
            <p:cNvSpPr/>
            <p:nvPr/>
          </p:nvSpPr>
          <p:spPr>
            <a:xfrm rot="19366898">
              <a:off x="7686357" y="3208557"/>
              <a:ext cx="1395407" cy="30190"/>
            </a:xfrm>
            <a:custGeom>
              <a:avLst/>
              <a:gdLst>
                <a:gd name="connsiteX0" fmla="*/ 0 w 1395407"/>
                <a:gd name="connsiteY0" fmla="*/ 15095 h 30190"/>
                <a:gd name="connsiteX1" fmla="*/ 1395407 w 1395407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5407" h="30190">
                  <a:moveTo>
                    <a:pt x="0" y="15095"/>
                  </a:moveTo>
                  <a:lnTo>
                    <a:pt x="1395407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6639" tIns="-14843" rIns="506639" bIns="-14843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ABE0B9-320C-831B-92B8-CC8DCDB83D9B}"/>
                </a:ext>
              </a:extLst>
            </p:cNvPr>
            <p:cNvSpPr/>
            <p:nvPr/>
          </p:nvSpPr>
          <p:spPr>
            <a:xfrm>
              <a:off x="8939667" y="2487671"/>
              <a:ext cx="2592656" cy="627944"/>
            </a:xfrm>
            <a:custGeom>
              <a:avLst/>
              <a:gdLst>
                <a:gd name="connsiteX0" fmla="*/ 0 w 2592656"/>
                <a:gd name="connsiteY0" fmla="*/ 62794 h 627944"/>
                <a:gd name="connsiteX1" fmla="*/ 62794 w 2592656"/>
                <a:gd name="connsiteY1" fmla="*/ 0 h 627944"/>
                <a:gd name="connsiteX2" fmla="*/ 2529862 w 2592656"/>
                <a:gd name="connsiteY2" fmla="*/ 0 h 627944"/>
                <a:gd name="connsiteX3" fmla="*/ 2592656 w 2592656"/>
                <a:gd name="connsiteY3" fmla="*/ 62794 h 627944"/>
                <a:gd name="connsiteX4" fmla="*/ 2592656 w 2592656"/>
                <a:gd name="connsiteY4" fmla="*/ 565150 h 627944"/>
                <a:gd name="connsiteX5" fmla="*/ 2529862 w 2592656"/>
                <a:gd name="connsiteY5" fmla="*/ 627944 h 627944"/>
                <a:gd name="connsiteX6" fmla="*/ 62794 w 2592656"/>
                <a:gd name="connsiteY6" fmla="*/ 627944 h 627944"/>
                <a:gd name="connsiteX7" fmla="*/ 0 w 2592656"/>
                <a:gd name="connsiteY7" fmla="*/ 565150 h 627944"/>
                <a:gd name="connsiteX8" fmla="*/ 0 w 2592656"/>
                <a:gd name="connsiteY8" fmla="*/ 62794 h 62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2656" h="627944">
                  <a:moveTo>
                    <a:pt x="0" y="62794"/>
                  </a:moveTo>
                  <a:cubicBezTo>
                    <a:pt x="0" y="28114"/>
                    <a:pt x="28114" y="0"/>
                    <a:pt x="62794" y="0"/>
                  </a:cubicBezTo>
                  <a:lnTo>
                    <a:pt x="2529862" y="0"/>
                  </a:lnTo>
                  <a:cubicBezTo>
                    <a:pt x="2564542" y="0"/>
                    <a:pt x="2592656" y="28114"/>
                    <a:pt x="2592656" y="62794"/>
                  </a:cubicBezTo>
                  <a:lnTo>
                    <a:pt x="2592656" y="565150"/>
                  </a:lnTo>
                  <a:cubicBezTo>
                    <a:pt x="2592656" y="599830"/>
                    <a:pt x="2564542" y="627944"/>
                    <a:pt x="2529862" y="627944"/>
                  </a:cubicBezTo>
                  <a:lnTo>
                    <a:pt x="62794" y="627944"/>
                  </a:lnTo>
                  <a:cubicBezTo>
                    <a:pt x="28114" y="627944"/>
                    <a:pt x="0" y="599830"/>
                    <a:pt x="0" y="565150"/>
                  </a:cubicBezTo>
                  <a:lnTo>
                    <a:pt x="0" y="62794"/>
                  </a:lnTo>
                  <a:close/>
                </a:path>
              </a:pathLst>
            </a:custGeom>
            <a:pattFill prst="wdDnDiag">
              <a:fgClr>
                <a:schemeClr val="accent1">
                  <a:hueOff val="0"/>
                  <a:satOff val="0"/>
                  <a:lumOff val="0"/>
                </a:schemeClr>
              </a:fgClr>
              <a:bgClr>
                <a:schemeClr val="accent6">
                  <a:lumMod val="75000"/>
                </a:schemeClr>
              </a:bgClr>
            </a:patt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224" tIns="25224" rIns="25224" bIns="2522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ນະຈຸດເວາໃດໜື່ງ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8970B4B-687F-7117-559E-B641A562AF74}"/>
                </a:ext>
              </a:extLst>
            </p:cNvPr>
            <p:cNvSpPr/>
            <p:nvPr/>
          </p:nvSpPr>
          <p:spPr>
            <a:xfrm rot="21484821">
              <a:off x="7828142" y="3611944"/>
              <a:ext cx="1111837" cy="30190"/>
            </a:xfrm>
            <a:custGeom>
              <a:avLst/>
              <a:gdLst>
                <a:gd name="connsiteX0" fmla="*/ 0 w 1111837"/>
                <a:gd name="connsiteY0" fmla="*/ 15095 h 30190"/>
                <a:gd name="connsiteX1" fmla="*/ 1111837 w 1111837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837" h="30190">
                  <a:moveTo>
                    <a:pt x="0" y="15095"/>
                  </a:moveTo>
                  <a:lnTo>
                    <a:pt x="1111837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5617" tIns="-9527" rIns="405617" bIns="-9525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556C93B-1724-B042-B77A-9E3EABC48723}"/>
                </a:ext>
              </a:extLst>
            </p:cNvPr>
            <p:cNvSpPr/>
            <p:nvPr/>
          </p:nvSpPr>
          <p:spPr>
            <a:xfrm>
              <a:off x="8939667" y="3272236"/>
              <a:ext cx="2671238" cy="672362"/>
            </a:xfrm>
            <a:custGeom>
              <a:avLst/>
              <a:gdLst>
                <a:gd name="connsiteX0" fmla="*/ 0 w 2671238"/>
                <a:gd name="connsiteY0" fmla="*/ 67236 h 672362"/>
                <a:gd name="connsiteX1" fmla="*/ 67236 w 2671238"/>
                <a:gd name="connsiteY1" fmla="*/ 0 h 672362"/>
                <a:gd name="connsiteX2" fmla="*/ 2604002 w 2671238"/>
                <a:gd name="connsiteY2" fmla="*/ 0 h 672362"/>
                <a:gd name="connsiteX3" fmla="*/ 2671238 w 2671238"/>
                <a:gd name="connsiteY3" fmla="*/ 67236 h 672362"/>
                <a:gd name="connsiteX4" fmla="*/ 2671238 w 2671238"/>
                <a:gd name="connsiteY4" fmla="*/ 605126 h 672362"/>
                <a:gd name="connsiteX5" fmla="*/ 2604002 w 2671238"/>
                <a:gd name="connsiteY5" fmla="*/ 672362 h 672362"/>
                <a:gd name="connsiteX6" fmla="*/ 67236 w 2671238"/>
                <a:gd name="connsiteY6" fmla="*/ 672362 h 672362"/>
                <a:gd name="connsiteX7" fmla="*/ 0 w 2671238"/>
                <a:gd name="connsiteY7" fmla="*/ 605126 h 672362"/>
                <a:gd name="connsiteX8" fmla="*/ 0 w 2671238"/>
                <a:gd name="connsiteY8" fmla="*/ 67236 h 67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1238" h="672362">
                  <a:moveTo>
                    <a:pt x="0" y="67236"/>
                  </a:moveTo>
                  <a:cubicBezTo>
                    <a:pt x="0" y="30103"/>
                    <a:pt x="30103" y="0"/>
                    <a:pt x="67236" y="0"/>
                  </a:cubicBezTo>
                  <a:lnTo>
                    <a:pt x="2604002" y="0"/>
                  </a:lnTo>
                  <a:cubicBezTo>
                    <a:pt x="2641135" y="0"/>
                    <a:pt x="2671238" y="30103"/>
                    <a:pt x="2671238" y="67236"/>
                  </a:cubicBezTo>
                  <a:lnTo>
                    <a:pt x="2671238" y="605126"/>
                  </a:lnTo>
                  <a:cubicBezTo>
                    <a:pt x="2671238" y="642259"/>
                    <a:pt x="2641135" y="672362"/>
                    <a:pt x="2604002" y="672362"/>
                  </a:cubicBezTo>
                  <a:lnTo>
                    <a:pt x="67236" y="672362"/>
                  </a:lnTo>
                  <a:cubicBezTo>
                    <a:pt x="30103" y="672362"/>
                    <a:pt x="0" y="642259"/>
                    <a:pt x="0" y="605126"/>
                  </a:cubicBezTo>
                  <a:lnTo>
                    <a:pt x="0" y="672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00" tIns="26200" rIns="26200" bIns="2620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ກໍລະນີສຶກສາ-ຄວບຄຸມ</a:t>
              </a:r>
              <a:r>
                <a:rPr lang="en-US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l</a:t>
              </a: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CF3E250-8C52-03B0-19DE-0E4F18C1D934}"/>
                </a:ext>
              </a:extLst>
            </p:cNvPr>
            <p:cNvSpPr/>
            <p:nvPr/>
          </p:nvSpPr>
          <p:spPr>
            <a:xfrm rot="2075059">
              <a:off x="7709200" y="4013629"/>
              <a:ext cx="1349719" cy="30190"/>
            </a:xfrm>
            <a:custGeom>
              <a:avLst/>
              <a:gdLst>
                <a:gd name="connsiteX0" fmla="*/ 0 w 1349719"/>
                <a:gd name="connsiteY0" fmla="*/ 15095 h 30190"/>
                <a:gd name="connsiteX1" fmla="*/ 1349719 w 1349719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9719" h="30190">
                  <a:moveTo>
                    <a:pt x="0" y="15095"/>
                  </a:moveTo>
                  <a:lnTo>
                    <a:pt x="1349719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0362" tIns="-13987" rIns="490363" bIns="-13985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2826B79-1BE4-B9DE-A7FF-1EB73C74A820}"/>
                </a:ext>
              </a:extLst>
            </p:cNvPr>
            <p:cNvSpPr/>
            <p:nvPr/>
          </p:nvSpPr>
          <p:spPr>
            <a:xfrm>
              <a:off x="8939667" y="4101219"/>
              <a:ext cx="2662676" cy="621136"/>
            </a:xfrm>
            <a:custGeom>
              <a:avLst/>
              <a:gdLst>
                <a:gd name="connsiteX0" fmla="*/ 0 w 2662676"/>
                <a:gd name="connsiteY0" fmla="*/ 62114 h 621136"/>
                <a:gd name="connsiteX1" fmla="*/ 62114 w 2662676"/>
                <a:gd name="connsiteY1" fmla="*/ 0 h 621136"/>
                <a:gd name="connsiteX2" fmla="*/ 2600562 w 2662676"/>
                <a:gd name="connsiteY2" fmla="*/ 0 h 621136"/>
                <a:gd name="connsiteX3" fmla="*/ 2662676 w 2662676"/>
                <a:gd name="connsiteY3" fmla="*/ 62114 h 621136"/>
                <a:gd name="connsiteX4" fmla="*/ 2662676 w 2662676"/>
                <a:gd name="connsiteY4" fmla="*/ 559022 h 621136"/>
                <a:gd name="connsiteX5" fmla="*/ 2600562 w 2662676"/>
                <a:gd name="connsiteY5" fmla="*/ 621136 h 621136"/>
                <a:gd name="connsiteX6" fmla="*/ 62114 w 2662676"/>
                <a:gd name="connsiteY6" fmla="*/ 621136 h 621136"/>
                <a:gd name="connsiteX7" fmla="*/ 0 w 2662676"/>
                <a:gd name="connsiteY7" fmla="*/ 559022 h 621136"/>
                <a:gd name="connsiteX8" fmla="*/ 0 w 2662676"/>
                <a:gd name="connsiteY8" fmla="*/ 62114 h 62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2676" h="621136">
                  <a:moveTo>
                    <a:pt x="0" y="62114"/>
                  </a:moveTo>
                  <a:cubicBezTo>
                    <a:pt x="0" y="27809"/>
                    <a:pt x="27809" y="0"/>
                    <a:pt x="62114" y="0"/>
                  </a:cubicBezTo>
                  <a:lnTo>
                    <a:pt x="2600562" y="0"/>
                  </a:lnTo>
                  <a:cubicBezTo>
                    <a:pt x="2634867" y="0"/>
                    <a:pt x="2662676" y="27809"/>
                    <a:pt x="2662676" y="62114"/>
                  </a:cubicBezTo>
                  <a:lnTo>
                    <a:pt x="2662676" y="559022"/>
                  </a:lnTo>
                  <a:cubicBezTo>
                    <a:pt x="2662676" y="593327"/>
                    <a:pt x="2634867" y="621136"/>
                    <a:pt x="2600562" y="621136"/>
                  </a:cubicBezTo>
                  <a:lnTo>
                    <a:pt x="62114" y="621136"/>
                  </a:lnTo>
                  <a:cubicBezTo>
                    <a:pt x="27809" y="621136"/>
                    <a:pt x="0" y="593327"/>
                    <a:pt x="0" y="559022"/>
                  </a:cubicBezTo>
                  <a:lnTo>
                    <a:pt x="0" y="6211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74" tIns="25074" rIns="25074" bIns="2507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ໄລຍະຍາວ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E563E18-3A6A-671F-F180-A6394E5AD421}"/>
                </a:ext>
              </a:extLst>
            </p:cNvPr>
            <p:cNvSpPr/>
            <p:nvPr/>
          </p:nvSpPr>
          <p:spPr>
            <a:xfrm rot="3208993">
              <a:off x="4740010" y="4917839"/>
              <a:ext cx="1227820" cy="30190"/>
            </a:xfrm>
            <a:custGeom>
              <a:avLst/>
              <a:gdLst>
                <a:gd name="connsiteX0" fmla="*/ 0 w 1227820"/>
                <a:gd name="connsiteY0" fmla="*/ 15095 h 30190"/>
                <a:gd name="connsiteX1" fmla="*/ 1227820 w 1227820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7820" h="30190">
                  <a:moveTo>
                    <a:pt x="0" y="15095"/>
                  </a:moveTo>
                  <a:lnTo>
                    <a:pt x="1227820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6936" tIns="-11701" rIns="446935" bIns="-11701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FB5674-9F0A-8EC6-09FD-635F36C7D42D}"/>
                </a:ext>
              </a:extLst>
            </p:cNvPr>
            <p:cNvSpPr/>
            <p:nvPr/>
          </p:nvSpPr>
          <p:spPr>
            <a:xfrm>
              <a:off x="5719233" y="4904254"/>
              <a:ext cx="2088275" cy="1044137"/>
            </a:xfrm>
            <a:custGeom>
              <a:avLst/>
              <a:gdLst>
                <a:gd name="connsiteX0" fmla="*/ 0 w 2088275"/>
                <a:gd name="connsiteY0" fmla="*/ 104414 h 1044137"/>
                <a:gd name="connsiteX1" fmla="*/ 104414 w 2088275"/>
                <a:gd name="connsiteY1" fmla="*/ 0 h 1044137"/>
                <a:gd name="connsiteX2" fmla="*/ 1983861 w 2088275"/>
                <a:gd name="connsiteY2" fmla="*/ 0 h 1044137"/>
                <a:gd name="connsiteX3" fmla="*/ 2088275 w 2088275"/>
                <a:gd name="connsiteY3" fmla="*/ 104414 h 1044137"/>
                <a:gd name="connsiteX4" fmla="*/ 2088275 w 2088275"/>
                <a:gd name="connsiteY4" fmla="*/ 939723 h 1044137"/>
                <a:gd name="connsiteX5" fmla="*/ 1983861 w 2088275"/>
                <a:gd name="connsiteY5" fmla="*/ 1044137 h 1044137"/>
                <a:gd name="connsiteX6" fmla="*/ 104414 w 2088275"/>
                <a:gd name="connsiteY6" fmla="*/ 1044137 h 1044137"/>
                <a:gd name="connsiteX7" fmla="*/ 0 w 2088275"/>
                <a:gd name="connsiteY7" fmla="*/ 939723 h 1044137"/>
                <a:gd name="connsiteX8" fmla="*/ 0 w 2088275"/>
                <a:gd name="connsiteY8" fmla="*/ 104414 h 104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8275" h="1044137">
                  <a:moveTo>
                    <a:pt x="0" y="104414"/>
                  </a:moveTo>
                  <a:cubicBezTo>
                    <a:pt x="0" y="46748"/>
                    <a:pt x="46748" y="0"/>
                    <a:pt x="104414" y="0"/>
                  </a:cubicBezTo>
                  <a:lnTo>
                    <a:pt x="1983861" y="0"/>
                  </a:lnTo>
                  <a:cubicBezTo>
                    <a:pt x="2041527" y="0"/>
                    <a:pt x="2088275" y="46748"/>
                    <a:pt x="2088275" y="104414"/>
                  </a:cubicBezTo>
                  <a:lnTo>
                    <a:pt x="2088275" y="939723"/>
                  </a:lnTo>
                  <a:cubicBezTo>
                    <a:pt x="2088275" y="997389"/>
                    <a:pt x="2041527" y="1044137"/>
                    <a:pt x="1983861" y="1044137"/>
                  </a:cubicBezTo>
                  <a:lnTo>
                    <a:pt x="104414" y="1044137"/>
                  </a:lnTo>
                  <a:cubicBezTo>
                    <a:pt x="46748" y="1044137"/>
                    <a:pt x="0" y="997389"/>
                    <a:pt x="0" y="939723"/>
                  </a:cubicBezTo>
                  <a:lnTo>
                    <a:pt x="0" y="104414"/>
                  </a:lnTo>
                  <a:close/>
                </a:path>
              </a:pathLst>
            </a:custGeom>
            <a:solidFill>
              <a:srgbClr val="A174C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67" tIns="34367" rIns="34367" bIns="34367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ທົດລອງ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7F4ACD2-070A-6063-0EDA-E6B8C7C81522}"/>
                </a:ext>
              </a:extLst>
            </p:cNvPr>
            <p:cNvSpPr/>
            <p:nvPr/>
          </p:nvSpPr>
          <p:spPr>
            <a:xfrm rot="21064923">
              <a:off x="7799702" y="5311121"/>
              <a:ext cx="1291533" cy="30190"/>
            </a:xfrm>
            <a:custGeom>
              <a:avLst/>
              <a:gdLst>
                <a:gd name="connsiteX0" fmla="*/ 0 w 1291533"/>
                <a:gd name="connsiteY0" fmla="*/ 15095 h 30190"/>
                <a:gd name="connsiteX1" fmla="*/ 1291533 w 1291533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533" h="30190">
                  <a:moveTo>
                    <a:pt x="0" y="15095"/>
                  </a:moveTo>
                  <a:lnTo>
                    <a:pt x="1291533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634" tIns="-12896" rIns="469634" bIns="-12895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991D9B5-4304-5E0A-6D39-0A984748C9D7}"/>
                </a:ext>
              </a:extLst>
            </p:cNvPr>
            <p:cNvSpPr/>
            <p:nvPr/>
          </p:nvSpPr>
          <p:spPr>
            <a:xfrm>
              <a:off x="9083429" y="4911981"/>
              <a:ext cx="2757588" cy="628257"/>
            </a:xfrm>
            <a:custGeom>
              <a:avLst/>
              <a:gdLst>
                <a:gd name="connsiteX0" fmla="*/ 0 w 2757588"/>
                <a:gd name="connsiteY0" fmla="*/ 62826 h 628257"/>
                <a:gd name="connsiteX1" fmla="*/ 62826 w 2757588"/>
                <a:gd name="connsiteY1" fmla="*/ 0 h 628257"/>
                <a:gd name="connsiteX2" fmla="*/ 2694762 w 2757588"/>
                <a:gd name="connsiteY2" fmla="*/ 0 h 628257"/>
                <a:gd name="connsiteX3" fmla="*/ 2757588 w 2757588"/>
                <a:gd name="connsiteY3" fmla="*/ 62826 h 628257"/>
                <a:gd name="connsiteX4" fmla="*/ 2757588 w 2757588"/>
                <a:gd name="connsiteY4" fmla="*/ 565431 h 628257"/>
                <a:gd name="connsiteX5" fmla="*/ 2694762 w 2757588"/>
                <a:gd name="connsiteY5" fmla="*/ 628257 h 628257"/>
                <a:gd name="connsiteX6" fmla="*/ 62826 w 2757588"/>
                <a:gd name="connsiteY6" fmla="*/ 628257 h 628257"/>
                <a:gd name="connsiteX7" fmla="*/ 0 w 2757588"/>
                <a:gd name="connsiteY7" fmla="*/ 565431 h 628257"/>
                <a:gd name="connsiteX8" fmla="*/ 0 w 2757588"/>
                <a:gd name="connsiteY8" fmla="*/ 62826 h 62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7588" h="628257">
                  <a:moveTo>
                    <a:pt x="0" y="62826"/>
                  </a:moveTo>
                  <a:cubicBezTo>
                    <a:pt x="0" y="28128"/>
                    <a:pt x="28128" y="0"/>
                    <a:pt x="62826" y="0"/>
                  </a:cubicBezTo>
                  <a:lnTo>
                    <a:pt x="2694762" y="0"/>
                  </a:lnTo>
                  <a:cubicBezTo>
                    <a:pt x="2729460" y="0"/>
                    <a:pt x="2757588" y="28128"/>
                    <a:pt x="2757588" y="62826"/>
                  </a:cubicBezTo>
                  <a:lnTo>
                    <a:pt x="2757588" y="565431"/>
                  </a:lnTo>
                  <a:cubicBezTo>
                    <a:pt x="2757588" y="600129"/>
                    <a:pt x="2729460" y="628257"/>
                    <a:pt x="2694762" y="628257"/>
                  </a:cubicBezTo>
                  <a:lnTo>
                    <a:pt x="62826" y="628257"/>
                  </a:lnTo>
                  <a:cubicBezTo>
                    <a:pt x="28128" y="628257"/>
                    <a:pt x="0" y="600129"/>
                    <a:pt x="0" y="565431"/>
                  </a:cubicBezTo>
                  <a:lnTo>
                    <a:pt x="0" y="62826"/>
                  </a:lnTo>
                  <a:close/>
                </a:path>
              </a:pathLst>
            </a:custGeom>
            <a:solidFill>
              <a:srgbClr val="A174C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231" tIns="25231" rIns="25231" bIns="25231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ເຄີ່ງທົດລອງ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31265C6-0427-86E2-A757-0B737DCEEB91}"/>
                </a:ext>
              </a:extLst>
            </p:cNvPr>
            <p:cNvSpPr/>
            <p:nvPr/>
          </p:nvSpPr>
          <p:spPr>
            <a:xfrm rot="1543289">
              <a:off x="7735910" y="5724830"/>
              <a:ext cx="1445178" cy="30190"/>
            </a:xfrm>
            <a:custGeom>
              <a:avLst/>
              <a:gdLst>
                <a:gd name="connsiteX0" fmla="*/ 0 w 1445178"/>
                <a:gd name="connsiteY0" fmla="*/ 15095 h 30190"/>
                <a:gd name="connsiteX1" fmla="*/ 1445178 w 1445178"/>
                <a:gd name="connsiteY1" fmla="*/ 15095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5178" h="30190">
                  <a:moveTo>
                    <a:pt x="0" y="15095"/>
                  </a:moveTo>
                  <a:lnTo>
                    <a:pt x="1445178" y="1509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4369" tIns="-15776" rIns="524370" bIns="-15776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C004ADC-28E3-2937-76C8-A048157C28DE}"/>
                </a:ext>
              </a:extLst>
            </p:cNvPr>
            <p:cNvSpPr/>
            <p:nvPr/>
          </p:nvSpPr>
          <p:spPr>
            <a:xfrm>
              <a:off x="9109491" y="5631789"/>
              <a:ext cx="2731526" cy="843475"/>
            </a:xfrm>
            <a:custGeom>
              <a:avLst/>
              <a:gdLst>
                <a:gd name="connsiteX0" fmla="*/ 0 w 2731526"/>
                <a:gd name="connsiteY0" fmla="*/ 84348 h 843475"/>
                <a:gd name="connsiteX1" fmla="*/ 84348 w 2731526"/>
                <a:gd name="connsiteY1" fmla="*/ 0 h 843475"/>
                <a:gd name="connsiteX2" fmla="*/ 2647179 w 2731526"/>
                <a:gd name="connsiteY2" fmla="*/ 0 h 843475"/>
                <a:gd name="connsiteX3" fmla="*/ 2731527 w 2731526"/>
                <a:gd name="connsiteY3" fmla="*/ 84348 h 843475"/>
                <a:gd name="connsiteX4" fmla="*/ 2731526 w 2731526"/>
                <a:gd name="connsiteY4" fmla="*/ 759128 h 843475"/>
                <a:gd name="connsiteX5" fmla="*/ 2647178 w 2731526"/>
                <a:gd name="connsiteY5" fmla="*/ 843476 h 843475"/>
                <a:gd name="connsiteX6" fmla="*/ 84348 w 2731526"/>
                <a:gd name="connsiteY6" fmla="*/ 843475 h 843475"/>
                <a:gd name="connsiteX7" fmla="*/ 0 w 2731526"/>
                <a:gd name="connsiteY7" fmla="*/ 759127 h 843475"/>
                <a:gd name="connsiteX8" fmla="*/ 0 w 2731526"/>
                <a:gd name="connsiteY8" fmla="*/ 84348 h 84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1526" h="843475">
                  <a:moveTo>
                    <a:pt x="0" y="84348"/>
                  </a:moveTo>
                  <a:cubicBezTo>
                    <a:pt x="0" y="37764"/>
                    <a:pt x="37764" y="0"/>
                    <a:pt x="84348" y="0"/>
                  </a:cubicBezTo>
                  <a:lnTo>
                    <a:pt x="2647179" y="0"/>
                  </a:lnTo>
                  <a:cubicBezTo>
                    <a:pt x="2693763" y="0"/>
                    <a:pt x="2731527" y="37764"/>
                    <a:pt x="2731527" y="84348"/>
                  </a:cubicBezTo>
                  <a:cubicBezTo>
                    <a:pt x="2731527" y="309275"/>
                    <a:pt x="2731526" y="534201"/>
                    <a:pt x="2731526" y="759128"/>
                  </a:cubicBezTo>
                  <a:cubicBezTo>
                    <a:pt x="2731526" y="805712"/>
                    <a:pt x="2693762" y="843476"/>
                    <a:pt x="2647178" y="843476"/>
                  </a:cubicBezTo>
                  <a:lnTo>
                    <a:pt x="84348" y="843475"/>
                  </a:lnTo>
                  <a:cubicBezTo>
                    <a:pt x="37764" y="843475"/>
                    <a:pt x="0" y="805711"/>
                    <a:pt x="0" y="759127"/>
                  </a:cubicBezTo>
                  <a:lnTo>
                    <a:pt x="0" y="84348"/>
                  </a:lnTo>
                  <a:close/>
                </a:path>
              </a:pathLst>
            </a:custGeom>
            <a:solidFill>
              <a:srgbClr val="A174C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59" tIns="29959" rIns="29959" bIns="29959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lo-LA" dirty="0">
                  <a:solidFill>
                    <a:schemeClr val="bg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ທົດລອງແບບສຸ່ມຄອບຄຸມ</a:t>
              </a:r>
              <a:endParaRPr lang="en-US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03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8"/>
    </mc:Choice>
    <mc:Fallback xmlns="">
      <p:transition spd="slow" advTm="713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025D-1B94-468D-B613-85C7D47D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110"/>
            <a:ext cx="7886700" cy="1017107"/>
          </a:xfrm>
        </p:spPr>
        <p:txBody>
          <a:bodyPr>
            <a:normAutofit/>
          </a:bodyPr>
          <a:lstStyle/>
          <a:p>
            <a:r>
              <a:rPr lang="lo-LA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ການສຶກສາການເຝົ້າລະວັງ/ຄວາມຊຸກຊຸມ/ນະຈຸດເວລາໃດໜື່ງ</a:t>
            </a:r>
            <a:endParaRPr lang="en-US" sz="28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" name="Google Shape;162;p71">
            <a:extLst>
              <a:ext uri="{FF2B5EF4-FFF2-40B4-BE49-F238E27FC236}">
                <a16:creationId xmlns:a16="http://schemas.microsoft.com/office/drawing/2014/main" id="{D028B573-52F2-4CE4-B535-ED3A6A24EB5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25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D2257E-FB8B-535A-7257-068344550D42}"/>
              </a:ext>
            </a:extLst>
          </p:cNvPr>
          <p:cNvSpPr txBox="1">
            <a:spLocks/>
          </p:cNvSpPr>
          <p:nvPr/>
        </p:nvSpPr>
        <p:spPr>
          <a:xfrm>
            <a:off x="628650" y="1400468"/>
            <a:ext cx="7886700" cy="2028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ການເຝົ້າລະວັງ / ການສຶກສາຄວາມຊຸກຊຸມ ແລະການສຶກສານະຈຸດເວລາໃດໜື່ງ.  </a:t>
            </a: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ພັນລະນາສຸຂະພາບຂອງປະຊາກອນ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ແລະ/ຫຼື  </a:t>
            </a: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ແນວໂນ້ມພຶດຕິກໍາ ແລະ ປັດໄຈສ່ຽງ,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ຈໍາແນກ ລັກສະນະຂອງປະຊາກອນຕາມປັດໄຈທາງເສດຖະກິດ-ສັງຄົມ</a:t>
            </a: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ເພື່ອສ້າງຮູບແບບ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ຄວາມສ່ຽງ, ພຶດຕິກໍາ, ຫຼື ພະຍາດ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</a:p>
          <a:p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 </a:t>
            </a: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ອອກແບບບສໍາຫຼວດ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ແບບຄລາຊິກ ໄດ້ : ແບບສອບຖາມ/ແບບສໍາຫຼວດ/ໂພລ 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ການສໍາພັດ ແລະ ສະຖານະການ ພະຍາດ </a:t>
            </a: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ໄດ້ຖືກປະເມີນ ພ້ອມກັນ </a:t>
            </a:r>
          </a:p>
          <a:p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ການສຶກສາການເຝົ້າລະວັງ/ຄວາມຊຸກຊຸມ ມີແນວໂນ້ມວ່າຈະເປັນການພັນລະນາ ແລະ ວິເຄາະ ນະຈຸດເວລາໃດໜື່ງ, ແຕ່ທັງໝົດນັ້ນເປັນພື້ນຖານ ການອກແບບ ດຽວກັນ</a:t>
            </a:r>
            <a:endParaRPr lang="en-US" sz="20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ໃຊ້ສໍາລັບ</a:t>
            </a:r>
            <a:r>
              <a:rPr lang="en-US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 (</a:t>
            </a: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ພັນລະນາ ແລະ ວິເຄາະ</a:t>
            </a:r>
            <a:r>
              <a:rPr lang="en-US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lo-LA" sz="2000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ໂຄງການເຝົ້າລະວັງ ແລະ/ຫຼື ການປະເມີນຄວາມຊຸກຊຸມ ຂອງ ປັດໄຈສ່ຽງ, ແລະ ການເກີດພະຍາດ ໃນປະຊາກອນ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kumimoji="0" lang="lo-LA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ການວາງແຜນ ຫຼື ການບໍລິຫານ ການປ້ອງກັນ ຫຼື ການເບີ່ງແຍງສຸຂະພາບ</a:t>
            </a:r>
          </a:p>
          <a:p>
            <a:pPr>
              <a:lnSpc>
                <a:spcPct val="80000"/>
              </a:lnSpc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ການສ້າງຫຼັກຖານເບື້ອງຕົ້ນ ສໍາລັບ ຄວາມສໍາພັນແບບສາເຫດ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80000"/>
              </a:lnSpc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ການກວດສອບຄວາມສໍາພັນ ລະຫວ່າງ ການສໍາພັດປັັດໄຈ ແລະ ການເກີດພະຍາດ ສໍາລັບພະຍາດຊໍາເຮື້ອ ທີ່ ນັກວິໄຈ ຂາດຂໍ້ມູນ ໃນໄລຍະເລີ້ມຕົ້ນສຶກສາ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72"/>
    </mc:Choice>
    <mc:Fallback xmlns="">
      <p:transition spd="slow" advTm="8627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71">
            <a:extLst>
              <a:ext uri="{FF2B5EF4-FFF2-40B4-BE49-F238E27FC236}">
                <a16:creationId xmlns:a16="http://schemas.microsoft.com/office/drawing/2014/main" id="{D028B573-52F2-4CE4-B535-ED3A6A24EB57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26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86773-B4CB-4A94-B39A-C747E6147C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7850" y="1439760"/>
            <a:ext cx="7856462" cy="510055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ການວາງແຜນທາງສະຖິຕິ</a:t>
            </a:r>
            <a:r>
              <a:rPr lang="en-US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ສະຖານະການ ສໍາພັດປັດໄຈ ແລະ ການເກີດພະຍາດ ຈະຖືກວັດ </a:t>
            </a: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ໃນເວລາດຽວກັນ </a:t>
            </a:r>
          </a:p>
          <a:p>
            <a:pPr>
              <a:lnSpc>
                <a:spcPct val="80000"/>
              </a:lnSpc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ກຸ່ມປຽບທຽບ ຖືກສ້າງຂື້ນພາຍໃນ ປະຊາກອນຕົວຢ່າງ ໂດຍການແບ່ງ ຜູ້ເຂົ້າຮ່ວມການສຶກສາ ອອກເປັນ ສໍາພັດ/ບໍ່ສໍາພັດ ປັດໄຈ ແລະ ເກີດ/ບໍ່ເກີດ ພະຍາດ 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80000"/>
              </a:lnSpc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ລໍາດັບ ການສຶກສາ ນະຈຸດເວລາໃດໜື່ງ ແມ່ນບໍລິຫານຕາມເວລາ, </a:t>
            </a: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ແຕ່ ບໍ່ຕິດຕາມ ກັບຄົນກຸ່ມດຽວກັນ.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ຈະມີການສຸ່ມຕົວຢ່າງ ປະຊາກອນໃໝ່ທຸກຄັ້ງ ທີ່ທໍາການສໍາຫຼວດ. ສີ່ງເຫຼົ່ານີ້ ມັກເອີ້ນວ່າ ການສຶກສາຄວາມຊຸກ ຫຼື ການເຝົ້າລະວັງ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80000"/>
              </a:lnSpc>
            </a:pPr>
            <a:r>
              <a:rPr lang="lo-LA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ເຊ່ນ </a:t>
            </a:r>
            <a:r>
              <a:rPr lang="en-US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MICS </a:t>
            </a:r>
            <a:r>
              <a:rPr lang="lo-LA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ໃນປະເທດລາວ</a:t>
            </a:r>
            <a:r>
              <a:rPr lang="en-US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,</a:t>
            </a:r>
            <a:r>
              <a:rPr lang="lo-LA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ການສໍາຫຼວດສຸຂະພາບ ແລະໂພຊະນາການ </a:t>
            </a:r>
            <a:r>
              <a:rPr lang="en-US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(NHANES) </a:t>
            </a:r>
            <a:r>
              <a:rPr lang="lo-LA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ໃນ ອາເມລິກາ.</a:t>
            </a:r>
            <a:endParaRPr lang="en-US"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80000"/>
              </a:lnSpc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ເກັບລວບລວມຂໍ້ມູນ ຫຼາຍໂຕຜັນແປ ທີ່ສາມາດປະເມີນເປັນປັດໄຈຮ່ວມ, ໂຕຜັນແປແຊກແຊງ, ໂຕແປກວດ ແລະ ອື່ນໆ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ຈໍາເປັນຕ້ອງມີຄວາມພຽງພໍ ອໍານາດຂອງການວິເຄາະ ໂດຍພິຈາລະນາ ປັດໄຈຮ່ວມ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endParaRPr lang="en-US" sz="20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ການວັດຄວາມຖີ່ ຫຼື ຄວາມສໍາພັນ </a:t>
            </a:r>
            <a:r>
              <a:rPr lang="en-US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ຄວາມຊຸກຊຸມ, ສັດສ່ວນຄວາມຊຸກຊຸມ, ອັດຕາສັດສ່ວນຄວາມຊຸກຊຸມ; ແບບຈໍາລອງ ຄວາມຖົດຖອຍ ເພື່ອປະກອບຫຼາຍໂຕຜັນແປ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52F902-FE22-BC94-9E2E-9068A9EC2AE6}"/>
              </a:ext>
            </a:extLst>
          </p:cNvPr>
          <p:cNvSpPr txBox="1">
            <a:spLocks/>
          </p:cNvSpPr>
          <p:nvPr/>
        </p:nvSpPr>
        <p:spPr>
          <a:xfrm>
            <a:off x="628650" y="-10139"/>
            <a:ext cx="7886700" cy="1017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o-LA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ການສຶກສາ ການເຝົ້າລະວັງ/ຄວາມຊຸກຊຸມ/ນະຈຸດເວລາໃດໜື່ງ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0278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14"/>
    </mc:Choice>
    <mc:Fallback xmlns="">
      <p:transition spd="slow" advTm="9151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2;p71">
            <a:extLst>
              <a:ext uri="{FF2B5EF4-FFF2-40B4-BE49-F238E27FC236}">
                <a16:creationId xmlns:a16="http://schemas.microsoft.com/office/drawing/2014/main" id="{85FA0D31-537B-4B86-9739-397F7224A9A3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27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E5DEC672-8A15-4FDD-6915-18AD7127E454}"/>
              </a:ext>
            </a:extLst>
          </p:cNvPr>
          <p:cNvSpPr txBox="1">
            <a:spLocks/>
          </p:cNvSpPr>
          <p:nvPr/>
        </p:nvSpPr>
        <p:spPr>
          <a:xfrm>
            <a:off x="256076" y="2212514"/>
            <a:ext cx="1797108" cy="92981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lo-LA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ການສໍາພັດປັດໄຈ  ແລະ ການເປັນພະຍາດ  ຫຼື ຜົນລັບ ໄດ້ຖືກວັດ ໃນເວລາດຽວກັນ</a:t>
            </a:r>
            <a:endParaRPr lang="en-US"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0101AE06-A7DD-69BD-3631-223415E47C78}"/>
              </a:ext>
            </a:extLst>
          </p:cNvPr>
          <p:cNvSpPr txBox="1">
            <a:spLocks/>
          </p:cNvSpPr>
          <p:nvPr/>
        </p:nvSpPr>
        <p:spPr>
          <a:xfrm>
            <a:off x="286334" y="4690708"/>
            <a:ext cx="1640440" cy="7462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4 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ກຸ່ມ ການສໍາພັດປພະຍາດ/ການເປັນພະຍາດ ທີ່ເປັນໄປໄດ້ </a:t>
            </a:r>
            <a:endParaRPr lang="en-US"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DE5900BB-7B40-80A9-E16B-3CE05AC43941}"/>
              </a:ext>
            </a:extLst>
          </p:cNvPr>
          <p:cNvSpPr txBox="1">
            <a:spLocks/>
          </p:cNvSpPr>
          <p:nvPr/>
        </p:nvSpPr>
        <p:spPr>
          <a:xfrm>
            <a:off x="1106462" y="5463192"/>
            <a:ext cx="780835" cy="4124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dirty="0">
                <a:latin typeface="+mn-lt"/>
              </a:rPr>
              <a:t>E+ D+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8BE538A2-0FA9-0C24-1A9F-B017B9133E36}"/>
              </a:ext>
            </a:extLst>
          </p:cNvPr>
          <p:cNvSpPr txBox="1">
            <a:spLocks/>
          </p:cNvSpPr>
          <p:nvPr/>
        </p:nvSpPr>
        <p:spPr>
          <a:xfrm>
            <a:off x="3162345" y="5432856"/>
            <a:ext cx="780835" cy="4124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dirty="0">
                <a:latin typeface="+mn-lt"/>
              </a:rPr>
              <a:t>E+ D-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FBB9EA6F-2DEB-D687-F161-70C1848152C9}"/>
              </a:ext>
            </a:extLst>
          </p:cNvPr>
          <p:cNvSpPr txBox="1">
            <a:spLocks/>
          </p:cNvSpPr>
          <p:nvPr/>
        </p:nvSpPr>
        <p:spPr>
          <a:xfrm>
            <a:off x="5240297" y="5402520"/>
            <a:ext cx="780835" cy="4124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dirty="0">
                <a:latin typeface="+mn-lt"/>
              </a:rPr>
              <a:t>E- D+</a:t>
            </a: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5C0727F8-777F-0367-38F8-8E3BCA2D29AB}"/>
              </a:ext>
            </a:extLst>
          </p:cNvPr>
          <p:cNvSpPr txBox="1">
            <a:spLocks/>
          </p:cNvSpPr>
          <p:nvPr/>
        </p:nvSpPr>
        <p:spPr>
          <a:xfrm>
            <a:off x="7256703" y="5463191"/>
            <a:ext cx="780835" cy="3673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dirty="0">
                <a:latin typeface="+mn-lt"/>
              </a:rPr>
              <a:t>E- D-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1A2DE2D-D4E1-8CC8-8C86-233E4EBF9678}"/>
              </a:ext>
            </a:extLst>
          </p:cNvPr>
          <p:cNvSpPr txBox="1">
            <a:spLocks/>
          </p:cNvSpPr>
          <p:nvPr/>
        </p:nvSpPr>
        <p:spPr>
          <a:xfrm>
            <a:off x="628650" y="46132"/>
            <a:ext cx="7886700" cy="1017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o-LA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ການສຶກສາ ການເຝົ້າລະວັງ/ຄວາມຊຸກຊຸມ/ນະຈຸດເວລາໃດໜື່ງ</a:t>
            </a:r>
            <a:endParaRPr lang="en-US" sz="2800" b="1" dirty="0"/>
          </a:p>
        </p:txBody>
      </p:sp>
      <p:grpSp>
        <p:nvGrpSpPr>
          <p:cNvPr id="16" name="Organization Chart 35">
            <a:extLst>
              <a:ext uri="{FF2B5EF4-FFF2-40B4-BE49-F238E27FC236}">
                <a16:creationId xmlns:a16="http://schemas.microsoft.com/office/drawing/2014/main" id="{070548C9-2E34-6D27-3094-9DE3CDD0146E}"/>
              </a:ext>
            </a:extLst>
          </p:cNvPr>
          <p:cNvGrpSpPr/>
          <p:nvPr/>
        </p:nvGrpSpPr>
        <p:grpSpPr>
          <a:xfrm>
            <a:off x="789053" y="2071032"/>
            <a:ext cx="8251853" cy="3743960"/>
            <a:chOff x="0" y="266046"/>
            <a:chExt cx="9033510" cy="446851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5921C7-31AA-BF42-C5CF-DBFFF29305F3}"/>
                </a:ext>
              </a:extLst>
            </p:cNvPr>
            <p:cNvSpPr/>
            <p:nvPr/>
          </p:nvSpPr>
          <p:spPr>
            <a:xfrm>
              <a:off x="495935" y="1431925"/>
              <a:ext cx="8537575" cy="3302635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18" name="_s1061">
              <a:extLst>
                <a:ext uri="{FF2B5EF4-FFF2-40B4-BE49-F238E27FC236}">
                  <a16:creationId xmlns:a16="http://schemas.microsoft.com/office/drawing/2014/main" id="{4ED08E7A-176C-216F-9438-2116EEEE1232}"/>
                </a:ext>
              </a:extLst>
            </p:cNvPr>
            <p:cNvCxnSpPr>
              <a:cxnSpLocks/>
              <a:stCxn id="24" idx="0"/>
              <a:endCxn id="21" idx="2"/>
            </p:cNvCxnSpPr>
            <p:nvPr/>
          </p:nvCxnSpPr>
          <p:spPr bwMode="auto">
            <a:xfrm rot="5400000" flipH="1">
              <a:off x="5275035" y="-334711"/>
              <a:ext cx="1310045" cy="3322540"/>
            </a:xfrm>
            <a:prstGeom prst="bentConnector3">
              <a:avLst>
                <a:gd name="adj1" fmla="val 10602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_s1062">
              <a:extLst>
                <a:ext uri="{FF2B5EF4-FFF2-40B4-BE49-F238E27FC236}">
                  <a16:creationId xmlns:a16="http://schemas.microsoft.com/office/drawing/2014/main" id="{76ADF872-B074-48E9-67A6-1BD35D4027E9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>
              <a:off x="4311000" y="628999"/>
              <a:ext cx="1310045" cy="1393285"/>
            </a:xfrm>
            <a:prstGeom prst="bentConnector3">
              <a:avLst>
                <a:gd name="adj1" fmla="val 10602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_s1063">
              <a:extLst>
                <a:ext uri="{FF2B5EF4-FFF2-40B4-BE49-F238E27FC236}">
                  <a16:creationId xmlns:a16="http://schemas.microsoft.com/office/drawing/2014/main" id="{0BB3117F-43EA-8281-903D-BA83615DF0AE}"/>
                </a:ext>
              </a:extLst>
            </p:cNvPr>
            <p:cNvCxnSpPr>
              <a:cxnSpLocks/>
              <a:stCxn id="22" idx="0"/>
              <a:endCxn id="21" idx="2"/>
            </p:cNvCxnSpPr>
            <p:nvPr/>
          </p:nvCxnSpPr>
          <p:spPr bwMode="auto">
            <a:xfrm rot="16200000">
              <a:off x="1927269" y="-356592"/>
              <a:ext cx="1311880" cy="3369971"/>
            </a:xfrm>
            <a:prstGeom prst="bentConnector3">
              <a:avLst>
                <a:gd name="adj1" fmla="val 10583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_s1064">
              <a:extLst>
                <a:ext uri="{FF2B5EF4-FFF2-40B4-BE49-F238E27FC236}">
                  <a16:creationId xmlns:a16="http://schemas.microsoft.com/office/drawing/2014/main" id="{74EA814F-2EF7-1DC4-D041-EAF458A75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151" y="266046"/>
              <a:ext cx="2561273" cy="40549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lo-LA" sz="2000" b="1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Phetsarath OT" panose="02000500000000020004" pitchFamily="2" charset="0"/>
                </a:rPr>
                <a:t>ປະຊາກອນທີ່ສຶກສາ</a:t>
              </a:r>
              <a:endParaRPr lang="en-US" sz="120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endParaRPr>
            </a:p>
          </p:txBody>
        </p:sp>
        <p:sp>
          <p:nvSpPr>
            <p:cNvPr id="22" name="_s1065">
              <a:extLst>
                <a:ext uri="{FF2B5EF4-FFF2-40B4-BE49-F238E27FC236}">
                  <a16:creationId xmlns:a16="http://schemas.microsoft.com/office/drawing/2014/main" id="{AEBEA063-51A5-3BF8-0FDC-D7F42CA42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83416"/>
              <a:ext cx="1797634" cy="897216"/>
            </a:xfrm>
            <a:prstGeom prst="roundRect">
              <a:avLst>
                <a:gd name="adj" fmla="val 16634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lo-LA" sz="2000" b="1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Phetsarath OT" panose="02000500000000020004" pitchFamily="2" charset="0"/>
                </a:rPr>
                <a:t>ການສຳພັດ</a:t>
              </a:r>
              <a:r>
                <a:rPr lang="en-US" sz="2000" b="1">
                  <a:effectLst/>
                  <a:latin typeface="Phetsarath OT" panose="02000500000000020004" pitchFamily="2" charset="0"/>
                  <a:ea typeface="Calibri" panose="020F0502020204030204" pitchFamily="34" charset="0"/>
                  <a:cs typeface="Saysettha OT" panose="020B0504020207020204" pitchFamily="34" charset="-34"/>
                </a:rPr>
                <a:t>; </a:t>
              </a:r>
              <a:r>
                <a:rPr lang="lo-LA" sz="2000" b="1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Phetsarath OT" panose="02000500000000020004" pitchFamily="2" charset="0"/>
                </a:rPr>
                <a:t>    ມີພະຍາດ</a:t>
              </a:r>
              <a:endParaRPr lang="en-US" sz="120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endParaRPr>
            </a:p>
          </p:txBody>
        </p:sp>
        <p:sp>
          <p:nvSpPr>
            <p:cNvPr id="23" name="_s1066">
              <a:extLst>
                <a:ext uri="{FF2B5EF4-FFF2-40B4-BE49-F238E27FC236}">
                  <a16:creationId xmlns:a16="http://schemas.microsoft.com/office/drawing/2014/main" id="{84D4C8F3-50AA-BF12-F961-B1188896B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970" y="1981581"/>
              <a:ext cx="1809492" cy="899051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lo-LA" sz="2000" b="1" dirty="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Phetsarath OT" panose="02000500000000020004" pitchFamily="2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lo-LA" sz="2000" b="1" dirty="0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Phetsarath OT" panose="02000500000000020004" pitchFamily="2" charset="0"/>
                </a:rPr>
                <a:t>ບໍ່ມີການສຳພັດ</a:t>
              </a:r>
              <a:r>
                <a:rPr lang="en-US" sz="2000" b="1" dirty="0">
                  <a:effectLst/>
                  <a:latin typeface="Phetsarath OT" panose="02000500000000020004" pitchFamily="2" charset="0"/>
                  <a:ea typeface="Calibri" panose="020F0502020204030204" pitchFamily="34" charset="0"/>
                  <a:cs typeface="Saysettha OT" panose="020B0504020207020204" pitchFamily="34" charset="-34"/>
                </a:rPr>
                <a:t>; </a:t>
              </a:r>
              <a:r>
                <a:rPr lang="lo-LA" sz="2000" b="1" dirty="0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Phetsarath OT" panose="02000500000000020004" pitchFamily="2" charset="0"/>
                </a:rPr>
                <a:t>       ມີພະຍາດ</a:t>
              </a:r>
              <a:endParaRPr lang="en-US" sz="1200" dirty="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endParaRPr>
            </a:p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Saysettha OT" panose="020B0504020207020204" pitchFamily="34" charset="-34"/>
                </a:rPr>
                <a:t> </a:t>
              </a:r>
              <a:endParaRPr lang="en-US" sz="1200" dirty="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endParaRPr>
            </a:p>
          </p:txBody>
        </p:sp>
        <p:sp>
          <p:nvSpPr>
            <p:cNvPr id="24" name="_s1067">
              <a:extLst>
                <a:ext uri="{FF2B5EF4-FFF2-40B4-BE49-F238E27FC236}">
                  <a16:creationId xmlns:a16="http://schemas.microsoft.com/office/drawing/2014/main" id="{F311340F-1729-3848-3585-6D576E24C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3893" y="1981581"/>
              <a:ext cx="1893682" cy="899051"/>
            </a:xfrm>
            <a:prstGeom prst="roundRect">
              <a:avLst>
                <a:gd name="adj" fmla="val 16667"/>
              </a:avLst>
            </a:prstGeom>
            <a:solidFill>
              <a:srgbClr val="76923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lo-LA" sz="2000" b="1" dirty="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Phetsarath OT" panose="02000500000000020004" pitchFamily="2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lo-LA" sz="2000" b="1" dirty="0">
                <a:latin typeface="Saysettha OT" panose="020B0504020207020204" pitchFamily="34" charset="-34"/>
                <a:ea typeface="Calibri" panose="020F0502020204030204" pitchFamily="34" charset="0"/>
                <a:cs typeface="Phetsarath OT" panose="02000500000000020004" pitchFamily="2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lo-LA" sz="2000" b="1" dirty="0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Phetsarath OT" panose="02000500000000020004" pitchFamily="2" charset="0"/>
                </a:rPr>
                <a:t>ບໍ່ມີການສຳພັດ</a:t>
              </a:r>
              <a:r>
                <a:rPr lang="en-US" sz="2000" b="1" dirty="0">
                  <a:effectLst/>
                  <a:latin typeface="Phetsarath OT" panose="02000500000000020004" pitchFamily="2" charset="0"/>
                  <a:ea typeface="Calibri" panose="020F0502020204030204" pitchFamily="34" charset="0"/>
                  <a:cs typeface="Saysettha OT" panose="020B0504020207020204" pitchFamily="34" charset="-34"/>
                </a:rPr>
                <a:t>; </a:t>
              </a:r>
              <a:endParaRPr lang="en-US" sz="1200" dirty="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lo-LA" sz="2000" b="1" dirty="0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Phetsarath OT" panose="02000500000000020004" pitchFamily="2" charset="0"/>
                </a:rPr>
                <a:t>ບໍ່ມີພະຍາດ</a:t>
              </a:r>
              <a:endParaRPr lang="en-US" sz="1200" dirty="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endParaRPr>
            </a:p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Saysettha OT" panose="020B0504020207020204" pitchFamily="34" charset="-34"/>
                </a:rPr>
                <a:t> </a:t>
              </a:r>
              <a:endParaRPr lang="en-US" sz="1200" dirty="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endParaRPr>
            </a:p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Saysettha OT" panose="020B0504020207020204" pitchFamily="34" charset="-34"/>
                </a:rPr>
                <a:t> </a:t>
              </a:r>
              <a:endParaRPr lang="en-US" sz="1200" dirty="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endParaRPr>
            </a:p>
          </p:txBody>
        </p:sp>
        <p:sp>
          <p:nvSpPr>
            <p:cNvPr id="25" name="AutoShape 44">
              <a:extLst>
                <a:ext uri="{FF2B5EF4-FFF2-40B4-BE49-F238E27FC236}">
                  <a16:creationId xmlns:a16="http://schemas.microsoft.com/office/drawing/2014/main" id="{3B6BE725-E746-6249-D345-830B2EA13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000" y="990600"/>
              <a:ext cx="5544681" cy="420359"/>
            </a:xfrm>
            <a:prstGeom prst="roundRect">
              <a:avLst>
                <a:gd name="adj" fmla="val 16667"/>
              </a:avLst>
            </a:prstGeom>
            <a:solidFill>
              <a:srgbClr val="E36C0A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lo-LA" sz="2000" b="1" dirty="0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Phetsarath OT" panose="02000500000000020004" pitchFamily="2" charset="0"/>
                </a:rPr>
                <a:t>ຮວບ</a:t>
              </a:r>
              <a:r>
                <a:rPr lang="en-US" sz="2000" b="1" dirty="0">
                  <a:effectLst/>
                  <a:latin typeface="Phetsarath OT" panose="02000500000000020004" pitchFamily="2" charset="0"/>
                  <a:ea typeface="Calibri" panose="020F0502020204030204" pitchFamily="34" charset="0"/>
                  <a:cs typeface="Saysettha OT" panose="020B0504020207020204" pitchFamily="34" charset="-34"/>
                </a:rPr>
                <a:t>​</a:t>
              </a:r>
              <a:r>
                <a:rPr lang="lo-LA" sz="2000" b="1" dirty="0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Phetsarath OT" panose="02000500000000020004" pitchFamily="2" charset="0"/>
                </a:rPr>
                <a:t>ຮວມຂໍ້</a:t>
              </a:r>
              <a:r>
                <a:rPr lang="en-US" sz="2000" b="1" dirty="0">
                  <a:effectLst/>
                  <a:latin typeface="Phetsarath OT" panose="02000500000000020004" pitchFamily="2" charset="0"/>
                  <a:ea typeface="Calibri" panose="020F0502020204030204" pitchFamily="34" charset="0"/>
                  <a:cs typeface="Saysettha OT" panose="020B0504020207020204" pitchFamily="34" charset="-34"/>
                </a:rPr>
                <a:t>​</a:t>
              </a:r>
              <a:r>
                <a:rPr lang="lo-LA" sz="2000" b="1" dirty="0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Phetsarath OT" panose="02000500000000020004" pitchFamily="2" charset="0"/>
                </a:rPr>
                <a:t>ມູນ</a:t>
              </a:r>
              <a:r>
                <a:rPr lang="en-US" sz="2000" b="1" dirty="0">
                  <a:effectLst/>
                  <a:latin typeface="Phetsarath OT" panose="02000500000000020004" pitchFamily="2" charset="0"/>
                  <a:ea typeface="Calibri" panose="020F0502020204030204" pitchFamily="34" charset="0"/>
                  <a:cs typeface="Saysettha OT" panose="020B0504020207020204" pitchFamily="34" charset="-34"/>
                </a:rPr>
                <a:t>​</a:t>
              </a:r>
              <a:r>
                <a:rPr lang="lo-LA" sz="2000" b="1" dirty="0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Phetsarath OT" panose="02000500000000020004" pitchFamily="2" charset="0"/>
                </a:rPr>
                <a:t>ກ່ຽວກັບ</a:t>
              </a:r>
              <a:r>
                <a:rPr lang="en-US" sz="2000" b="1" dirty="0">
                  <a:effectLst/>
                  <a:latin typeface="Phetsarath OT" panose="02000500000000020004" pitchFamily="2" charset="0"/>
                  <a:ea typeface="Calibri" panose="020F0502020204030204" pitchFamily="34" charset="0"/>
                  <a:cs typeface="Saysettha OT" panose="020B0504020207020204" pitchFamily="34" charset="-34"/>
                </a:rPr>
                <a:t>​</a:t>
              </a:r>
              <a:r>
                <a:rPr lang="lo-LA" sz="2000" b="1" dirty="0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Phetsarath OT" panose="02000500000000020004" pitchFamily="2" charset="0"/>
                </a:rPr>
                <a:t>ການ</a:t>
              </a:r>
              <a:r>
                <a:rPr lang="en-US" sz="2000" b="1" dirty="0">
                  <a:effectLst/>
                  <a:latin typeface="Phetsarath OT" panose="02000500000000020004" pitchFamily="2" charset="0"/>
                  <a:ea typeface="Calibri" panose="020F0502020204030204" pitchFamily="34" charset="0"/>
                  <a:cs typeface="Saysettha OT" panose="020B0504020207020204" pitchFamily="34" charset="-34"/>
                </a:rPr>
                <a:t>​</a:t>
              </a:r>
              <a:r>
                <a:rPr lang="lo-LA" sz="2000" b="1" dirty="0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Phetsarath OT" panose="02000500000000020004" pitchFamily="2" charset="0"/>
                </a:rPr>
                <a:t>ສຳຜັດ</a:t>
              </a:r>
              <a:r>
                <a:rPr lang="en-US" sz="2000" b="1" dirty="0">
                  <a:effectLst/>
                  <a:latin typeface="Phetsarath OT" panose="02000500000000020004" pitchFamily="2" charset="0"/>
                  <a:ea typeface="Calibri" panose="020F0502020204030204" pitchFamily="34" charset="0"/>
                  <a:cs typeface="Saysettha OT" panose="020B0504020207020204" pitchFamily="34" charset="-34"/>
                </a:rPr>
                <a:t>​ ​</a:t>
              </a:r>
              <a:r>
                <a:rPr lang="lo-LA" sz="2000" b="1" dirty="0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Phetsarath OT" panose="02000500000000020004" pitchFamily="2" charset="0"/>
                </a:rPr>
                <a:t>ແລະ ພະຍາດ</a:t>
              </a:r>
              <a:endParaRPr lang="en-US" sz="1200" dirty="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endParaRPr>
            </a:p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Saysettha OT" panose="020B0504020207020204" pitchFamily="34" charset="-34"/>
                </a:rPr>
                <a:t> </a:t>
              </a:r>
              <a:endParaRPr lang="en-US" sz="1200" dirty="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endParaRPr>
            </a:p>
          </p:txBody>
        </p:sp>
        <p:sp>
          <p:nvSpPr>
            <p:cNvPr id="26" name="AutoShape 45">
              <a:extLst>
                <a:ext uri="{FF2B5EF4-FFF2-40B4-BE49-F238E27FC236}">
                  <a16:creationId xmlns:a16="http://schemas.microsoft.com/office/drawing/2014/main" id="{EF97088D-85DF-9C38-9FCE-152C1AE68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662" y="1983416"/>
              <a:ext cx="1893682" cy="899051"/>
            </a:xfrm>
            <a:prstGeom prst="roundRect">
              <a:avLst>
                <a:gd name="adj" fmla="val 16667"/>
              </a:avLst>
            </a:prstGeom>
            <a:solidFill>
              <a:srgbClr val="97470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lo-LA" sz="2000" b="1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Phetsarath OT" panose="02000500000000020004" pitchFamily="2" charset="0"/>
                </a:rPr>
                <a:t>ການສຳພັດ</a:t>
              </a:r>
              <a:r>
                <a:rPr lang="en-US" sz="2000" b="1">
                  <a:effectLst/>
                  <a:latin typeface="Phetsarath OT" panose="02000500000000020004" pitchFamily="2" charset="0"/>
                  <a:ea typeface="Calibri" panose="020F0502020204030204" pitchFamily="34" charset="0"/>
                  <a:cs typeface="Saysettha OT" panose="020B0504020207020204" pitchFamily="34" charset="-34"/>
                </a:rPr>
                <a:t>; </a:t>
              </a:r>
              <a:r>
                <a:rPr lang="lo-LA" sz="2000" b="1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Phetsarath OT" panose="02000500000000020004" pitchFamily="2" charset="0"/>
                </a:rPr>
                <a:t>    ບໍ່ມີພະຍາດ</a:t>
              </a:r>
              <a:endParaRPr lang="en-US" sz="120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endParaRPr>
            </a:p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effectLst/>
                  <a:latin typeface="Saysettha OT" panose="020B0504020207020204" pitchFamily="34" charset="-34"/>
                  <a:ea typeface="Calibri" panose="020F0502020204030204" pitchFamily="34" charset="0"/>
                  <a:cs typeface="Saysettha OT" panose="020B0504020207020204" pitchFamily="34" charset="-34"/>
                </a:rPr>
                <a:t> </a:t>
              </a:r>
              <a:endParaRPr lang="en-US" sz="1200">
                <a:effectLst/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endParaRPr>
            </a:p>
          </p:txBody>
        </p:sp>
        <p:cxnSp>
          <p:nvCxnSpPr>
            <p:cNvPr id="27" name="AutoShape 46">
              <a:extLst>
                <a:ext uri="{FF2B5EF4-FFF2-40B4-BE49-F238E27FC236}">
                  <a16:creationId xmlns:a16="http://schemas.microsoft.com/office/drawing/2014/main" id="{36257D32-35DC-49B0-EBA7-C66E22FC7E5B}"/>
                </a:ext>
              </a:extLst>
            </p:cNvPr>
            <p:cNvCxnSpPr>
              <a:cxnSpLocks/>
              <a:stCxn id="26" idx="0"/>
              <a:endCxn id="26" idx="0"/>
            </p:cNvCxnSpPr>
            <p:nvPr/>
          </p:nvCxnSpPr>
          <p:spPr bwMode="auto">
            <a:xfrm>
              <a:off x="3026096" y="1983416"/>
              <a:ext cx="1186" cy="1835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47">
              <a:extLst>
                <a:ext uri="{FF2B5EF4-FFF2-40B4-BE49-F238E27FC236}">
                  <a16:creationId xmlns:a16="http://schemas.microsoft.com/office/drawing/2014/main" id="{FF6F0F23-1510-1456-FEAE-CF06D85E4098}"/>
                </a:ext>
              </a:extLst>
            </p:cNvPr>
            <p:cNvCxnSpPr>
              <a:cxnSpLocks/>
              <a:endCxn id="26" idx="0"/>
            </p:cNvCxnSpPr>
            <p:nvPr/>
          </p:nvCxnSpPr>
          <p:spPr bwMode="auto">
            <a:xfrm flipH="1">
              <a:off x="3026096" y="1843971"/>
              <a:ext cx="1186" cy="13944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448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71"/>
    </mc:Choice>
    <mc:Fallback xmlns="">
      <p:transition spd="slow" advTm="4127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933BC0-A3C7-DECF-919A-6EE83E699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41"/>
          <a:stretch/>
        </p:blipFill>
        <p:spPr>
          <a:xfrm>
            <a:off x="286334" y="1821993"/>
            <a:ext cx="8571332" cy="3776544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A0648286-80D6-0B91-E4C2-5E6D0B09F5A7}"/>
              </a:ext>
            </a:extLst>
          </p:cNvPr>
          <p:cNvSpPr txBox="1">
            <a:spLocks/>
          </p:cNvSpPr>
          <p:nvPr/>
        </p:nvSpPr>
        <p:spPr>
          <a:xfrm>
            <a:off x="2198671" y="5418113"/>
            <a:ext cx="780835" cy="4124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dirty="0">
                <a:latin typeface="+mn-lt"/>
              </a:rPr>
              <a:t>E+ O+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F8464F0F-1324-65A7-98EA-7848E335F531}"/>
              </a:ext>
            </a:extLst>
          </p:cNvPr>
          <p:cNvSpPr txBox="1">
            <a:spLocks/>
          </p:cNvSpPr>
          <p:nvPr/>
        </p:nvSpPr>
        <p:spPr>
          <a:xfrm>
            <a:off x="3984662" y="5418113"/>
            <a:ext cx="780835" cy="4124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dirty="0">
                <a:latin typeface="+mn-lt"/>
              </a:rPr>
              <a:t>E+ O-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B66D39FA-03F4-1710-BC74-F7B6FE4044B2}"/>
              </a:ext>
            </a:extLst>
          </p:cNvPr>
          <p:cNvSpPr txBox="1">
            <a:spLocks/>
          </p:cNvSpPr>
          <p:nvPr/>
        </p:nvSpPr>
        <p:spPr>
          <a:xfrm>
            <a:off x="5655741" y="5418113"/>
            <a:ext cx="780835" cy="4124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dirty="0">
                <a:latin typeface="+mn-lt"/>
              </a:rPr>
              <a:t>E- O+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12B73C07-145D-76F6-3C68-591A510428C4}"/>
              </a:ext>
            </a:extLst>
          </p:cNvPr>
          <p:cNvSpPr txBox="1">
            <a:spLocks/>
          </p:cNvSpPr>
          <p:nvPr/>
        </p:nvSpPr>
        <p:spPr>
          <a:xfrm>
            <a:off x="7256703" y="5418113"/>
            <a:ext cx="780835" cy="4124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dirty="0">
                <a:latin typeface="+mn-lt"/>
              </a:rPr>
              <a:t>E- O-</a:t>
            </a:r>
          </a:p>
        </p:txBody>
      </p:sp>
      <p:sp>
        <p:nvSpPr>
          <p:cNvPr id="8986626" name="Rectangle 2">
            <a:extLst>
              <a:ext uri="{FF2B5EF4-FFF2-40B4-BE49-F238E27FC236}">
                <a16:creationId xmlns:a16="http://schemas.microsoft.com/office/drawing/2014/main" id="{03DFC1FD-41E4-4D2A-966C-BDF96F892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5976"/>
            <a:ext cx="8857666" cy="1017107"/>
          </a:xfrm>
          <a:noFill/>
        </p:spPr>
        <p:txBody>
          <a:bodyPr>
            <a:noAutofit/>
          </a:bodyPr>
          <a:lstStyle/>
          <a:p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 ການສໍາຫຼວດໂຕຊີ້ບອກຫຼາຍກຸ່ມຂອງ ສປປ ລາວ (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MICS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  <a:endParaRPr lang="en-US" altLang="en-US" sz="36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" name="Google Shape;162;p71">
            <a:extLst>
              <a:ext uri="{FF2B5EF4-FFF2-40B4-BE49-F238E27FC236}">
                <a16:creationId xmlns:a16="http://schemas.microsoft.com/office/drawing/2014/main" id="{EF077F3D-416A-4CD6-B603-9C09848B432E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28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514C389C-CD63-7CA9-FF42-939758C7C356}"/>
              </a:ext>
            </a:extLst>
          </p:cNvPr>
          <p:cNvSpPr txBox="1">
            <a:spLocks/>
          </p:cNvSpPr>
          <p:nvPr/>
        </p:nvSpPr>
        <p:spPr>
          <a:xfrm>
            <a:off x="254290" y="4428987"/>
            <a:ext cx="1640440" cy="9891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4</a:t>
            </a:r>
            <a:r>
              <a:rPr lang="lo-LA" alt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 ກຸ່ມ​ການ​ສໍາ​ຜັດ​ກັບ​ພະ​ຍາດ </a:t>
            </a:r>
            <a:r>
              <a:rPr lang="en-US" alt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/ </a:t>
            </a:r>
            <a:r>
              <a:rPr lang="lo-LA" alt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ການເປັນພະຍາດ​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BACA1-4383-006C-9BDC-62E469A99B5A}"/>
              </a:ext>
            </a:extLst>
          </p:cNvPr>
          <p:cNvSpPr txBox="1"/>
          <p:nvPr/>
        </p:nvSpPr>
        <p:spPr>
          <a:xfrm>
            <a:off x="1911289" y="3951111"/>
            <a:ext cx="1469328" cy="954107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r>
              <a:rPr lang="lo-LA" sz="1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ມີປະກັນສຸຂະພາບ</a:t>
            </a:r>
            <a:endParaRPr lang="en-US" sz="1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lo-LA" sz="1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1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ເດັກຖືກລ້ຽງດ້ວຍນົມແມ່</a:t>
            </a:r>
            <a:endParaRPr lang="en-US" sz="1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01118C-9837-0224-EACE-48C3E4AC1848}"/>
              </a:ext>
            </a:extLst>
          </p:cNvPr>
          <p:cNvSpPr txBox="1"/>
          <p:nvPr/>
        </p:nvSpPr>
        <p:spPr>
          <a:xfrm>
            <a:off x="3709412" y="3945848"/>
            <a:ext cx="1331334" cy="954107"/>
          </a:xfrm>
          <a:prstGeom prst="rect">
            <a:avLst/>
          </a:prstGeom>
          <a:solidFill>
            <a:srgbClr val="C55A11"/>
          </a:solidFill>
        </p:spPr>
        <p:txBody>
          <a:bodyPr wrap="square" rtlCol="0">
            <a:spAutoFit/>
          </a:bodyPr>
          <a:lstStyle/>
          <a:p>
            <a:r>
              <a:rPr lang="lo-LA" sz="1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ມີປະກັນສຸຂະພາບ</a:t>
            </a:r>
            <a:endParaRPr lang="en-US" sz="1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lo-LA" sz="1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1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ເດັກບໍ່ຖືກລ້ຽງດ້ວຍນົມແມ່</a:t>
            </a:r>
            <a:endParaRPr lang="en-US" sz="1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919CDD-C340-8143-6C1D-77EF9432ADC6}"/>
              </a:ext>
            </a:extLst>
          </p:cNvPr>
          <p:cNvSpPr txBox="1"/>
          <p:nvPr/>
        </p:nvSpPr>
        <p:spPr>
          <a:xfrm>
            <a:off x="5369541" y="3918685"/>
            <a:ext cx="1331334" cy="1169551"/>
          </a:xfrm>
          <a:prstGeom prst="rect">
            <a:avLst/>
          </a:prstGeom>
          <a:solidFill>
            <a:srgbClr val="D4D1CF"/>
          </a:solidFill>
        </p:spPr>
        <p:txBody>
          <a:bodyPr wrap="square" rtlCol="0">
            <a:spAutoFit/>
          </a:bodyPr>
          <a:lstStyle/>
          <a:p>
            <a:r>
              <a:rPr lang="lo-LA" sz="1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ບໍ່ມີປະກັນສຸຂະພາບ</a:t>
            </a:r>
            <a:endParaRPr lang="en-US" sz="1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lo-LA" sz="1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1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ເດັກຖືກລ້ຽງດ້ວຍນົມແມ່</a:t>
            </a:r>
            <a:endParaRPr lang="en-US" sz="1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3B4E09-6249-5929-BE26-364ED7E996EB}"/>
              </a:ext>
            </a:extLst>
          </p:cNvPr>
          <p:cNvSpPr txBox="1"/>
          <p:nvPr/>
        </p:nvSpPr>
        <p:spPr>
          <a:xfrm>
            <a:off x="7029670" y="3918684"/>
            <a:ext cx="1331334" cy="1169551"/>
          </a:xfrm>
          <a:prstGeom prst="rect">
            <a:avLst/>
          </a:prstGeom>
          <a:solidFill>
            <a:srgbClr val="A9D18E"/>
          </a:solidFill>
        </p:spPr>
        <p:txBody>
          <a:bodyPr wrap="square" rtlCol="0">
            <a:spAutoFit/>
          </a:bodyPr>
          <a:lstStyle/>
          <a:p>
            <a:r>
              <a:rPr lang="lo-LA" sz="1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ບໍ່ມີປະກັນສຸຂະພາບ</a:t>
            </a:r>
            <a:endParaRPr lang="en-US" sz="1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lo-LA" sz="1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1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ເດັກບໍ່ຖືກລ້ຽງດ້ວຍນົມແມ່</a:t>
            </a:r>
            <a:endParaRPr lang="en-US" sz="1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B4CC7559-F5E7-EA0D-4581-F75A19909166}"/>
              </a:ext>
            </a:extLst>
          </p:cNvPr>
          <p:cNvSpPr txBox="1">
            <a:spLocks/>
          </p:cNvSpPr>
          <p:nvPr/>
        </p:nvSpPr>
        <p:spPr>
          <a:xfrm>
            <a:off x="340872" y="1886259"/>
            <a:ext cx="2298293" cy="18510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lo-LA" alt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ມີຄວາມສໍາພັນລະຫວ່າງການປະກັນໄພສຸຂະພາບ </a:t>
            </a:r>
            <a:r>
              <a:rPr lang="en-US" alt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lo-LA" alt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ການສໍາພັດປັດໄຈ</a:t>
            </a:r>
            <a:r>
              <a:rPr lang="en-US" alt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) </a:t>
            </a:r>
            <a:r>
              <a:rPr lang="lo-LA" alt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ແລະເດັກນ້ອຍທີ່ຖືກລ້ຽງລູກດ້ວຍນົມແມ່ </a:t>
            </a:r>
            <a:r>
              <a:rPr lang="en-US" alt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lo-LA" alt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ເຫດການສົນໃຈ</a:t>
            </a:r>
            <a:r>
              <a:rPr lang="en-US" alt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  <a:r>
              <a:rPr lang="lo-LA" alt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ຫຼືບໍ່</a:t>
            </a:r>
            <a:r>
              <a:rPr lang="en-US" alt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</p:cSld>
  <p:clrMapOvr>
    <a:masterClrMapping/>
  </p:clrMapOvr>
  <p:transition advClick="0" advTm="63423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2732D0B-0569-1B8D-6F91-67122AAB563A}"/>
              </a:ext>
            </a:extLst>
          </p:cNvPr>
          <p:cNvSpPr txBox="1">
            <a:spLocks/>
          </p:cNvSpPr>
          <p:nvPr/>
        </p:nvSpPr>
        <p:spPr>
          <a:xfrm>
            <a:off x="628650" y="27500"/>
            <a:ext cx="7886700" cy="1017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ການວັດແທກ ສໍາລັບການສຶກສາແບບພັນລະນາ</a:t>
            </a:r>
            <a:endParaRPr lang="en-US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E5184-E701-6915-E749-AC668950D2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ການປະມານຄ່າ </a:t>
            </a:r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ຄວາມຊຸກຊຸມ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ຜົນຮັບທາງສຸຂະພາບ ຫຼື ປັດໄຈສ່ຽງ </a:t>
            </a:r>
          </a:p>
          <a:p>
            <a:pPr marL="0" indent="0">
              <a:buNone/>
            </a:pPr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ຄວາມຊຸກຊຸມ</a:t>
            </a:r>
            <a:r>
              <a:rPr lang="en-US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= </a:t>
            </a:r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# ເກີດເຫດການສົນໃຈ</a:t>
            </a:r>
            <a:r>
              <a:rPr lang="en-US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/ </a:t>
            </a:r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ປະຊາກອນທັງໝົດ</a:t>
            </a:r>
            <a:endParaRPr lang="en-US" sz="2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400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ຄວາມຊຸກຊຸມ ຕາມຈຸດເວລາ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ປະເມີນນະເວລາໃດໜື່ງ 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400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ຄວາມຊຸກຊຸມ ຕາມຊ່ວງເວລາ</a:t>
            </a:r>
            <a:r>
              <a:rPr lang="en-US" sz="2400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lang="lo-LA" sz="2400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ມັກຢູ່ໃນການເຝົ້າລະວັງ)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ປະເມີນຄວາມຊຸກຊຸມ ໃນຊ່ວງເວລາໜື່ງ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</a:p>
          <a:p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ສັດສ່ວນຂອງເດັກນ້ອຍ ທີ່ພົບໃນ ຄຼິນິກ ທີ່ ຂາດສານອາຫານ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(ເຕ໊ຍ)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400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ຄວາມຊຸກຊຸມ ຕາມຈຸດເວລາ </a:t>
            </a:r>
            <a:r>
              <a:rPr lang="en-US" sz="2400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ເດັກນ້ອຍ 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12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ໃນ 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48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ຄົນ  ທີ່ພົບ ຂາດສານອາຫານ, ໃນວັນທີ່  30, ມີຖຸນາ,  ດັ່ງນັ້ນຄວາມຊຸກຊຸມ ຈື່ງເທົ່າກັບ 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0.25,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ຫຼື 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25%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ຂອງເດັກນ້ອຍ ມີອາການຂາດສານອາຫານ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400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ຄວາມຊຸກຊຸມ ຕາມຊ່ວງເວລາ</a:t>
            </a:r>
            <a:r>
              <a:rPr lang="en-US" sz="2400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400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ເດັກນ້ອຍ 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1,836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ໃນ 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8,000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ທີ່ພົບ ຂາດສານອາຫານ ໃນ 1 ປີ, ດັ່ງນັ້ນຄວາມຊຸກຊຸມ ຈື່ງເທົ່າກັບ 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0.2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3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ຫຼື 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2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3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%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ຂອງເດັກນ້ອຍ ມີອາການຂາດສານອາຫານ  ໃນຊ່ວງເວລາ 1 ປີ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3B9217-AB3F-E65B-BD75-15422CD8D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29</a:t>
            </a:fld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58"/>
    </mc:Choice>
    <mc:Fallback xmlns="">
      <p:transition spd="slow" advTm="7405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71">
            <a:extLst>
              <a:ext uri="{FF2B5EF4-FFF2-40B4-BE49-F238E27FC236}">
                <a16:creationId xmlns:a16="http://schemas.microsoft.com/office/drawing/2014/main" id="{91426ADC-9BE5-4F1A-9B08-E2081D82AB44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3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01185-FD25-4A4A-8AC2-F989DAA99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0447" y="2386024"/>
            <a:ext cx="7917621" cy="9514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ຄົ້ນພົບ ຈໍານວນ (ຄວາມມຖີ່) ແລະ ຮູບແບບ</a:t>
            </a:r>
            <a:r>
              <a:rPr lang="en-US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of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ຂອງພະຍາດ ພາຍໃນ ຫຼື ຂ້າມກຸ່ມ ປະຊາກອນທີ່ກໍານົດ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3A86E3D-15C2-51C5-447C-7A4F022CDA74}"/>
              </a:ext>
            </a:extLst>
          </p:cNvPr>
          <p:cNvSpPr txBox="1">
            <a:spLocks noChangeArrowheads="1"/>
          </p:cNvSpPr>
          <p:nvPr/>
        </p:nvSpPr>
        <p:spPr>
          <a:xfrm>
            <a:off x="554832" y="317688"/>
            <a:ext cx="7886700" cy="1017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o-LA" alt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ລະບາດວິທະຍາ ແບບ ພັນລະນາ</a:t>
            </a:r>
            <a:r>
              <a:rPr lang="en-US" alt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315896-F7FB-F7E0-C2D4-8596DE025CA0}"/>
              </a:ext>
            </a:extLst>
          </p:cNvPr>
          <p:cNvSpPr txBox="1">
            <a:spLocks/>
          </p:cNvSpPr>
          <p:nvPr/>
        </p:nvSpPr>
        <p:spPr>
          <a:xfrm>
            <a:off x="662119" y="1549636"/>
            <a:ext cx="7672125" cy="79385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900"/>
              </a:spcAft>
              <a:buNone/>
            </a:pPr>
            <a:r>
              <a:rPr lang="lo-LA" sz="2400" i="1" dirty="0">
                <a:latin typeface="Phetsarath OT" panose="02000500000000020004" pitchFamily="2" charset="0"/>
                <a:cs typeface="Phetsarath OT" panose="02000500000000020004" pitchFamily="2" charset="0"/>
              </a:rPr>
              <a:t>ກໍານົດ </a:t>
            </a:r>
            <a:r>
              <a:rPr lang="lo-LA" sz="2400" b="1" i="1" dirty="0">
                <a:latin typeface="Phetsarath OT" panose="02000500000000020004" pitchFamily="2" charset="0"/>
                <a:cs typeface="Phetsarath OT" panose="02000500000000020004" pitchFamily="2" charset="0"/>
              </a:rPr>
              <a:t>ກໍລະນີ ແລະ ປະຊາກອນ ທີ່ມີຄວາມສ່ຽງ ຕາມ </a:t>
            </a:r>
            <a:r>
              <a:rPr lang="lo-LA" sz="2400" b="1" i="1" dirty="0">
                <a:solidFill>
                  <a:srgbClr val="FF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ເວລາ (ເມື່ອໃດ)</a:t>
            </a:r>
            <a:r>
              <a:rPr lang="en-US" sz="2400" b="1" i="1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400" b="1" i="1" dirty="0">
                <a:solidFill>
                  <a:srgbClr val="00468B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ສະຖານທີ່</a:t>
            </a:r>
            <a:r>
              <a:rPr lang="en-US" sz="2400" b="1" i="1" dirty="0">
                <a:solidFill>
                  <a:srgbClr val="00468B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lang="lo-LA" sz="2400" b="1" i="1" dirty="0">
                <a:solidFill>
                  <a:srgbClr val="00468B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ບ່ອນໃດ</a:t>
            </a:r>
            <a:r>
              <a:rPr lang="en-US" sz="2400" b="1" i="1" dirty="0">
                <a:solidFill>
                  <a:srgbClr val="00468B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  <a:r>
              <a:rPr lang="en-US" sz="2400" b="1" i="1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400" b="1" i="1" dirty="0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sz="2400" b="1" i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400" b="1" i="1" dirty="0">
                <a:solidFill>
                  <a:srgbClr val="7999AC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ບຸກຄົນ</a:t>
            </a:r>
            <a:r>
              <a:rPr lang="en-US" sz="2400" b="1" i="1" dirty="0">
                <a:solidFill>
                  <a:srgbClr val="7999AC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lang="lo-LA" sz="2400" b="1" i="1" dirty="0">
                <a:solidFill>
                  <a:srgbClr val="7999AC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ແມ່ນໃຜ</a:t>
            </a:r>
            <a:r>
              <a:rPr lang="en-US" sz="2400" b="1" i="1" dirty="0">
                <a:solidFill>
                  <a:srgbClr val="7999AC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70FE14-23A0-30A0-843A-99A376EFBAEB}"/>
              </a:ext>
            </a:extLst>
          </p:cNvPr>
          <p:cNvSpPr txBox="1"/>
          <p:nvPr/>
        </p:nvSpPr>
        <p:spPr>
          <a:xfrm>
            <a:off x="662119" y="4375703"/>
            <a:ext cx="72444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ມັນຈະຂາດ ສົມມຸດຕິຖານເບື້ອງຕົ້ນ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ໃຊ້ ສໍາລັບ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	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ລະວັງ ຄການວາງແຜນ, ວິເຄາະແນວໂນ້ມ, ການເຝົ້າລະວັງ: ສ້າງສົມມຸດຕິຖານ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ວາມເຂົ້າໃຈຜິດ ຂອງ ລະບົບນິເວດ, ແລະ ຄວາມສໍາພັນ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≠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ສາເຫດ</a:t>
            </a:r>
            <a:endParaRPr lang="en-US" sz="2400" i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C0C946-4560-276F-AED8-C75516DDACFC}"/>
              </a:ext>
            </a:extLst>
          </p:cNvPr>
          <p:cNvSpPr txBox="1">
            <a:spLocks/>
          </p:cNvSpPr>
          <p:nvPr/>
        </p:nvSpPr>
        <p:spPr>
          <a:xfrm>
            <a:off x="1032429" y="3016202"/>
            <a:ext cx="7172927" cy="2446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ຄວາມຖີ່ (ຈໍານວນ)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: #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ຂອງເຫດການທີ່ສົນໃຈ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, #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ຂອງເຫດການທີ່ສົນໃຈ 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/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ປະຊາກອນ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;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ປຽບທຽບລະຫວ່າງ ປະຊາກອນ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ຮູບແບບ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ການເກີດຂື້ນ ຂອງເຫດການດ້ານສຸຂະພາບ ຕາມ </a:t>
            </a:r>
            <a:r>
              <a:rPr lang="lo-LA" sz="2000" dirty="0">
                <a:solidFill>
                  <a:srgbClr val="FF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ເວລາ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000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ສະຖານທີ່່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000" dirty="0">
                <a:solidFill>
                  <a:schemeClr val="accent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ບຸກຄົນ</a:t>
            </a:r>
            <a:endParaRPr lang="en-US" sz="2000" dirty="0">
              <a:solidFill>
                <a:schemeClr val="accent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0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32"/>
    </mc:Choice>
    <mc:Fallback xmlns="">
      <p:transition spd="slow" advTm="3983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2732D0B-0569-1B8D-6F91-67122AAB563A}"/>
              </a:ext>
            </a:extLst>
          </p:cNvPr>
          <p:cNvSpPr txBox="1">
            <a:spLocks/>
          </p:cNvSpPr>
          <p:nvPr/>
        </p:nvSpPr>
        <p:spPr>
          <a:xfrm>
            <a:off x="628650" y="-635"/>
            <a:ext cx="7886700" cy="1017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ການວັດສໍາລັບການສຶກສາແບບວິເຄາະ</a:t>
            </a:r>
            <a:endParaRPr lang="en-US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E5184-E701-6915-E749-AC668950D2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260" y="4030588"/>
            <a:ext cx="4397810" cy="5432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o-LA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ຄວາມຊຸກຊຸມ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= </a:t>
            </a:r>
            <a:r>
              <a:rPr lang="lo-LA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# ເກີດເຫດການສົນໃຈ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/ </a:t>
            </a:r>
            <a:r>
              <a:rPr lang="lo-LA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ປະຊາກອນທັງໝົດ</a:t>
            </a:r>
            <a:endParaRPr lang="en-US" sz="18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3B9217-AB3F-E65B-BD75-15422CD8D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30</a:t>
            </a:fld>
            <a:endParaRPr lang="en-US" b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29FE9E96-1551-14D3-FB80-19C3AB4F0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759133"/>
              </p:ext>
            </p:extLst>
          </p:nvPr>
        </p:nvGraphicFramePr>
        <p:xfrm>
          <a:off x="564260" y="2125194"/>
          <a:ext cx="463563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282">
                  <a:extLst>
                    <a:ext uri="{9D8B030D-6E8A-4147-A177-3AD203B41FA5}">
                      <a16:colId xmlns:a16="http://schemas.microsoft.com/office/drawing/2014/main" val="2365612494"/>
                    </a:ext>
                  </a:extLst>
                </a:gridCol>
                <a:gridCol w="1097864">
                  <a:extLst>
                    <a:ext uri="{9D8B030D-6E8A-4147-A177-3AD203B41FA5}">
                      <a16:colId xmlns:a16="http://schemas.microsoft.com/office/drawing/2014/main" val="385088873"/>
                    </a:ext>
                  </a:extLst>
                </a:gridCol>
                <a:gridCol w="1190520">
                  <a:extLst>
                    <a:ext uri="{9D8B030D-6E8A-4147-A177-3AD203B41FA5}">
                      <a16:colId xmlns:a16="http://schemas.microsoft.com/office/drawing/2014/main" val="1717217146"/>
                    </a:ext>
                  </a:extLst>
                </a:gridCol>
                <a:gridCol w="712970">
                  <a:extLst>
                    <a:ext uri="{9D8B030D-6E8A-4147-A177-3AD203B41FA5}">
                      <a16:colId xmlns:a16="http://schemas.microsoft.com/office/drawing/2014/main" val="3436635583"/>
                    </a:ext>
                  </a:extLst>
                </a:gridCol>
              </a:tblGrid>
              <a:tr h="304410">
                <a:tc>
                  <a:txBody>
                    <a:bodyPr/>
                    <a:lstStyle/>
                    <a:p>
                      <a:pPr algn="r"/>
                      <a:r>
                        <a:rPr lang="lo-LA" sz="1600" dirty="0"/>
                        <a:t>ຕົວຢ່າງ</a:t>
                      </a:r>
                      <a:r>
                        <a:rPr lang="en-US" sz="1600" dirty="0"/>
                        <a:t>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ຕຸ້ຍຫຼາຍ</a:t>
                      </a: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ບໍ່ຕຸ້ຍຫຼາຍ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1600" dirty="0"/>
                        <a:t>ລວມ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995477"/>
                  </a:ext>
                </a:extLst>
              </a:tr>
              <a:tr h="525798">
                <a:tc>
                  <a:txBody>
                    <a:bodyPr/>
                    <a:lstStyle/>
                    <a:p>
                      <a:pPr algn="r"/>
                      <a:r>
                        <a:rPr lang="lo-LA" sz="1600" dirty="0">
                          <a:solidFill>
                            <a:schemeClr val="tx1"/>
                          </a:solidFill>
                        </a:rPr>
                        <a:t>ດື່ມເຄື່ງດື່ມ ທີ່ມີນໍ້າຕານຫຼາຍ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38      </a:t>
                      </a:r>
                      <a:r>
                        <a:rPr lang="en-US" sz="1600" b="1" dirty="0">
                          <a:solidFill>
                            <a:schemeClr val="accent5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accent5"/>
                          </a:solidFill>
                        </a:rPr>
                        <a:t>b</a:t>
                      </a:r>
                      <a:r>
                        <a:rPr lang="en-US" sz="1600" dirty="0"/>
                        <a:t>      129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0402994"/>
                  </a:ext>
                </a:extLst>
              </a:tr>
              <a:tr h="525798">
                <a:tc>
                  <a:txBody>
                    <a:bodyPr/>
                    <a:lstStyle/>
                    <a:p>
                      <a:pPr algn="r"/>
                      <a:r>
                        <a:rPr lang="lo-LA" sz="1600" dirty="0">
                          <a:solidFill>
                            <a:schemeClr val="tx1"/>
                          </a:solidFill>
                        </a:rPr>
                        <a:t>ດື່ມເຄື່ງດື່ມ ທີ່ມີນໍ້າຕານນ້ອຍ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12      </a:t>
                      </a:r>
                      <a:r>
                        <a:rPr lang="en-US" sz="1600" b="1" dirty="0">
                          <a:solidFill>
                            <a:schemeClr val="accent5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accent5"/>
                          </a:solidFill>
                        </a:rPr>
                        <a:t>d</a:t>
                      </a:r>
                      <a:r>
                        <a:rPr lang="en-US" sz="1600" dirty="0"/>
                        <a:t>     321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4689037"/>
                  </a:ext>
                </a:extLst>
              </a:tr>
              <a:tr h="30441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6031734"/>
                  </a:ext>
                </a:extLst>
              </a:tr>
            </a:tbl>
          </a:graphicData>
        </a:graphic>
      </p:graphicFrame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B0CC045-0F36-9D22-8CE0-DF617BB6DEB1}"/>
              </a:ext>
            </a:extLst>
          </p:cNvPr>
          <p:cNvSpPr txBox="1">
            <a:spLocks/>
          </p:cNvSpPr>
          <p:nvPr/>
        </p:nvSpPr>
        <p:spPr>
          <a:xfrm>
            <a:off x="564260" y="4439720"/>
            <a:ext cx="4635636" cy="2285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P</a:t>
            </a:r>
            <a:r>
              <a:rPr lang="en-US" sz="1800" b="1" baseline="-25000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e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= </a:t>
            </a:r>
            <a:r>
              <a:rPr lang="en-US" sz="1800" b="1" dirty="0">
                <a:solidFill>
                  <a:schemeClr val="accent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/</a:t>
            </a:r>
            <a:r>
              <a:rPr lang="en-US" sz="1800" b="1" dirty="0" err="1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a+b</a:t>
            </a:r>
            <a:r>
              <a:rPr lang="en-US" sz="1800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=</a:t>
            </a:r>
            <a:r>
              <a:rPr lang="en-US" sz="1800" b="1" dirty="0">
                <a:solidFill>
                  <a:schemeClr val="accent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38/</a:t>
            </a:r>
            <a:r>
              <a:rPr lang="en-US" sz="1800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167</a:t>
            </a:r>
            <a:r>
              <a:rPr lang="en-US" sz="1800" b="1" dirty="0">
                <a:solidFill>
                  <a:schemeClr val="accent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=</a:t>
            </a:r>
            <a:r>
              <a:rPr lang="en-US" sz="1800" b="1" dirty="0">
                <a:solidFill>
                  <a:schemeClr val="accent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22.8% </a:t>
            </a:r>
            <a:endParaRPr lang="lo-LA" sz="1800" b="1" dirty="0">
              <a:solidFill>
                <a:schemeClr val="tx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r>
              <a:rPr lang="lo-LA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ຄວາມຊຸກຊຸມຄົນຕຸ້ຍຫຼາຍ  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ໃນຄົນທີ່ ດື່ມເຄື່ອງດື່ມທີ່ມີນໍ້າຕານ </a:t>
            </a:r>
            <a:r>
              <a:rPr lang="lo-LA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ຫຼາຍ 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ສໍາພັດປັດໄຈ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</a:p>
          <a:p>
            <a:pPr marL="0" indent="0">
              <a:buNone/>
            </a:pPr>
            <a:endParaRPr lang="en-US" sz="1800" b="1" dirty="0">
              <a:solidFill>
                <a:schemeClr val="accent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P</a:t>
            </a:r>
            <a:r>
              <a:rPr lang="en-US" sz="1800" b="1" baseline="-25000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u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=  </a:t>
            </a:r>
            <a:r>
              <a:rPr lang="en-US" sz="1800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c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/</a:t>
            </a:r>
            <a:r>
              <a:rPr lang="en-US" sz="1800" b="1" dirty="0" err="1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c+d</a:t>
            </a:r>
            <a:r>
              <a:rPr lang="en-US" sz="1800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=</a:t>
            </a:r>
            <a:r>
              <a:rPr lang="en-US" sz="1800" b="1" dirty="0">
                <a:solidFill>
                  <a:schemeClr val="accent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12/</a:t>
            </a:r>
            <a:r>
              <a:rPr lang="en-US" sz="1800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333</a:t>
            </a:r>
            <a:r>
              <a:rPr lang="en-US" sz="1800" b="1" dirty="0">
                <a:solidFill>
                  <a:schemeClr val="accent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=</a:t>
            </a:r>
            <a:r>
              <a:rPr lang="en-US" sz="1800" b="1" dirty="0">
                <a:solidFill>
                  <a:schemeClr val="accent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3.6%</a:t>
            </a:r>
            <a:r>
              <a:rPr lang="en-US" sz="1800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endParaRPr lang="lo-LA" sz="1800" b="1" dirty="0">
              <a:solidFill>
                <a:schemeClr val="accent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r>
              <a:rPr lang="lo-LA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ຄວາມຊຸກຊຸມຄົນຕຸ້ຍຫຼາຍ  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ໃນຄົນທີ່ ດື່ມເຄື່ອງດື່ມທີ່ມີນໍ້າຕານ </a:t>
            </a:r>
            <a:r>
              <a:rPr lang="lo-LA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ຫຼາຍ 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ສໍາພັດປັດໄຈ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</a:p>
          <a:p>
            <a:pPr marL="0" indent="0">
              <a:buNone/>
            </a:pPr>
            <a:endParaRPr lang="en-US"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587FCE-26A5-7323-4B22-493AD80CB979}"/>
              </a:ext>
            </a:extLst>
          </p:cNvPr>
          <p:cNvSpPr txBox="1"/>
          <p:nvPr/>
        </p:nvSpPr>
        <p:spPr>
          <a:xfrm>
            <a:off x="564260" y="1402269"/>
            <a:ext cx="7951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ຂໍ້ມູນ ຄວາມຊຸກຊຸມ ຂອງ ທັງ </a:t>
            </a:r>
            <a:r>
              <a:rPr lang="lo-LA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ສໍາພັດປັດໄຈ 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ແລະ </a:t>
            </a:r>
            <a:r>
              <a:rPr lang="lo-LA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ຜົນລັບທາງສຸຂະພາບ 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ແມ່ນໃຊ້ເພື່ອ </a:t>
            </a:r>
            <a:r>
              <a:rPr lang="lo-LA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ປຽບທຽບ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 ຄວາມແຕກຕ່າງ </a:t>
            </a:r>
            <a:r>
              <a:rPr lang="lo-LA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ຜົນລັບທາງສຸຂະພາບ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ລະຫວ່າງ</a:t>
            </a:r>
            <a:r>
              <a:rPr lang="lo-LA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  </a:t>
            </a:r>
            <a:r>
              <a:rPr lang="lo-LA" sz="1800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ຜູ້ສໍາພັດປັດໄຈ ແລະ ບໍ່ສໍາພັດປັດໄຈ </a:t>
            </a:r>
            <a:endParaRPr lang="en-US" sz="1800" b="1" dirty="0">
              <a:solidFill>
                <a:schemeClr val="accent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0B15B6-8053-29C8-565D-59D21417B55A}"/>
              </a:ext>
            </a:extLst>
          </p:cNvPr>
          <p:cNvSpPr txBox="1"/>
          <p:nvPr/>
        </p:nvSpPr>
        <p:spPr>
          <a:xfrm>
            <a:off x="5241697" y="2131396"/>
            <a:ext cx="3657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ສົມມຸດຕິຖານ ທາງ ສະຖິຕິ ເພື່ອການທົດສອບ ປະຊາກອນ</a:t>
            </a:r>
            <a:r>
              <a:rPr lang="en-US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</a:p>
          <a:p>
            <a:r>
              <a:rPr lang="en-US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H</a:t>
            </a:r>
            <a:r>
              <a:rPr lang="en-US" b="1" baseline="-25000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0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ປະຊາກອນ ຕຸ້ຍຫຼາຍ ເທົາກັນ </a:t>
            </a:r>
          </a:p>
          <a:p>
            <a:r>
              <a:rPr lang="en-US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H</a:t>
            </a:r>
            <a:r>
              <a:rPr lang="en-US" b="1" baseline="-25000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ປະຊາກອນ ຕຸ້ຍຫຼາຍ ບໍ່ເທົ່າກັນ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b="1" baseline="-25000" dirty="0">
              <a:solidFill>
                <a:schemeClr val="tx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ໃນຕົວຢ່າງນີ້</a:t>
            </a:r>
            <a:r>
              <a:rPr lang="en-US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e:</a:t>
            </a:r>
          </a:p>
          <a:p>
            <a:r>
              <a:rPr lang="en-US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H</a:t>
            </a:r>
            <a:r>
              <a:rPr lang="en-US" b="1" baseline="-25000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0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ສັດສ່ວນ </a:t>
            </a:r>
            <a:r>
              <a:rPr lang="lo-LA" sz="18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ດື່ມເຄື່ງດື່ມ ທີ່ມີນໍ້າຕານຫຼາຍ ໃນຄົນທີ່ຕຸ້ຍຫຼາຍ =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ສັດສ່ວນ </a:t>
            </a:r>
            <a:r>
              <a:rPr lang="lo-LA" sz="18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ດື່ມເຄື່ງດື່ມ ທີ່ມີນໍ້າຕານນ້ອຍ ໃນຄົນທີ່ຕຸ້ຍຫຼາຍ</a:t>
            </a:r>
            <a:endParaRPr lang="en-US" sz="18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18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b="1" baseline="-25000" dirty="0">
              <a:solidFill>
                <a:schemeClr val="tx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H</a:t>
            </a:r>
            <a:r>
              <a:rPr lang="en-US" b="1" baseline="-25000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ສັດສ່ວນ </a:t>
            </a:r>
            <a:r>
              <a:rPr lang="lo-LA" sz="18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ດື່ມເຄື່ງດື່ມ ທີ່ມີນໍ້າຕານຫຼາຍ ໃນຄົນທີ່ຕຸ້ຍຫຼາຍ 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≠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 ສັດສ່ວນ </a:t>
            </a:r>
            <a:r>
              <a:rPr lang="lo-LA" sz="18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ດື່ມເຄື່ງດື່ມ ທີ່ມີນໍ້າຕານນ້ອຍ ໃນຄົນທີ່ຕຸ້ຍຫຼາຍ</a:t>
            </a:r>
            <a:endParaRPr lang="en-US" sz="18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7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478"/>
    </mc:Choice>
    <mc:Fallback xmlns="">
      <p:transition spd="slow" advTm="135478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2732D0B-0569-1B8D-6F91-67122AAB563A}"/>
              </a:ext>
            </a:extLst>
          </p:cNvPr>
          <p:cNvSpPr txBox="1">
            <a:spLocks/>
          </p:cNvSpPr>
          <p:nvPr/>
        </p:nvSpPr>
        <p:spPr>
          <a:xfrm>
            <a:off x="628650" y="41568"/>
            <a:ext cx="7886700" cy="1017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ການວັດ ສໍາລັບການສຶກສາແບບວິເຄາະ</a:t>
            </a:r>
            <a:endParaRPr lang="en-US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3B9217-AB3F-E65B-BD75-15422CD8D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31</a:t>
            </a:fld>
            <a:endParaRPr lang="en-US" b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29FE9E96-1551-14D3-FB80-19C3AB4F00E0}"/>
              </a:ext>
            </a:extLst>
          </p:cNvPr>
          <p:cNvGraphicFramePr>
            <a:graphicFrameLocks noGrp="1"/>
          </p:cNvGraphicFramePr>
          <p:nvPr/>
        </p:nvGraphicFramePr>
        <p:xfrm>
          <a:off x="564260" y="2125194"/>
          <a:ext cx="463563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282">
                  <a:extLst>
                    <a:ext uri="{9D8B030D-6E8A-4147-A177-3AD203B41FA5}">
                      <a16:colId xmlns:a16="http://schemas.microsoft.com/office/drawing/2014/main" val="2365612494"/>
                    </a:ext>
                  </a:extLst>
                </a:gridCol>
                <a:gridCol w="1097864">
                  <a:extLst>
                    <a:ext uri="{9D8B030D-6E8A-4147-A177-3AD203B41FA5}">
                      <a16:colId xmlns:a16="http://schemas.microsoft.com/office/drawing/2014/main" val="385088873"/>
                    </a:ext>
                  </a:extLst>
                </a:gridCol>
                <a:gridCol w="1190520">
                  <a:extLst>
                    <a:ext uri="{9D8B030D-6E8A-4147-A177-3AD203B41FA5}">
                      <a16:colId xmlns:a16="http://schemas.microsoft.com/office/drawing/2014/main" val="1717217146"/>
                    </a:ext>
                  </a:extLst>
                </a:gridCol>
                <a:gridCol w="712970">
                  <a:extLst>
                    <a:ext uri="{9D8B030D-6E8A-4147-A177-3AD203B41FA5}">
                      <a16:colId xmlns:a16="http://schemas.microsoft.com/office/drawing/2014/main" val="3436635583"/>
                    </a:ext>
                  </a:extLst>
                </a:gridCol>
              </a:tblGrid>
              <a:tr h="304410">
                <a:tc>
                  <a:txBody>
                    <a:bodyPr/>
                    <a:lstStyle/>
                    <a:p>
                      <a:pPr algn="r"/>
                      <a:r>
                        <a:rPr lang="lo-LA" sz="1600" dirty="0"/>
                        <a:t>ຕົວຢ່າງ</a:t>
                      </a:r>
                      <a:r>
                        <a:rPr lang="en-US" sz="1600" dirty="0"/>
                        <a:t>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ຕຸ້ຍຫຼາຍ</a:t>
                      </a: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ບໍ່ຕຸ້ຍຫຼາຍ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1600" dirty="0"/>
                        <a:t>ລວມ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995477"/>
                  </a:ext>
                </a:extLst>
              </a:tr>
              <a:tr h="525798">
                <a:tc>
                  <a:txBody>
                    <a:bodyPr/>
                    <a:lstStyle/>
                    <a:p>
                      <a:pPr algn="r"/>
                      <a:r>
                        <a:rPr lang="lo-LA" sz="1600" dirty="0">
                          <a:solidFill>
                            <a:schemeClr val="tx1"/>
                          </a:solidFill>
                        </a:rPr>
                        <a:t>ດື່ມເຄື່ງດື່ມ ທີ່ມີນໍ້າຕານຫຼາຍ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38      </a:t>
                      </a:r>
                      <a:r>
                        <a:rPr lang="en-US" sz="1600" b="1" dirty="0">
                          <a:solidFill>
                            <a:schemeClr val="accent5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accent5"/>
                          </a:solidFill>
                        </a:rPr>
                        <a:t>b</a:t>
                      </a:r>
                      <a:r>
                        <a:rPr lang="en-US" sz="1600" dirty="0"/>
                        <a:t>      129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0402994"/>
                  </a:ext>
                </a:extLst>
              </a:tr>
              <a:tr h="525798">
                <a:tc>
                  <a:txBody>
                    <a:bodyPr/>
                    <a:lstStyle/>
                    <a:p>
                      <a:pPr algn="r"/>
                      <a:r>
                        <a:rPr lang="lo-LA" sz="1600" dirty="0">
                          <a:solidFill>
                            <a:schemeClr val="tx1"/>
                          </a:solidFill>
                        </a:rPr>
                        <a:t>ດື່ມເຄື່ງດື່ມ ທີ່ມີນໍ້າຕານນ້ອຍ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12      </a:t>
                      </a:r>
                      <a:r>
                        <a:rPr lang="en-US" sz="1600" b="1" dirty="0">
                          <a:solidFill>
                            <a:schemeClr val="accent5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accent5"/>
                          </a:solidFill>
                        </a:rPr>
                        <a:t>d</a:t>
                      </a:r>
                      <a:r>
                        <a:rPr lang="en-US" sz="1600" dirty="0"/>
                        <a:t>     321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4689037"/>
                  </a:ext>
                </a:extLst>
              </a:tr>
              <a:tr h="30441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603173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0587FCE-26A5-7323-4B22-493AD80CB979}"/>
              </a:ext>
            </a:extLst>
          </p:cNvPr>
          <p:cNvSpPr txBox="1"/>
          <p:nvPr/>
        </p:nvSpPr>
        <p:spPr>
          <a:xfrm>
            <a:off x="564260" y="1402269"/>
            <a:ext cx="7951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ຂໍ້ມູນ ຄວາມຊຸກຊຸມ ຂອງ ທັງ </a:t>
            </a:r>
            <a:r>
              <a:rPr lang="lo-LA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ສໍາພັດປັດໄຈ 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ແລະ </a:t>
            </a:r>
            <a:r>
              <a:rPr lang="lo-LA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ຜົນຮັລບທາງສຸຂະພາບ 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ແມ່ນໃຊ້ເພື່ອ </a:t>
            </a:r>
            <a:r>
              <a:rPr lang="lo-LA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ປຽບທຽບ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 ຄວາມແຕກຕ່າງ </a:t>
            </a:r>
            <a:r>
              <a:rPr lang="lo-LA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ຜົນລັບທາງສຸຂະພາບ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ລະຫວ່າງ</a:t>
            </a:r>
            <a:r>
              <a:rPr lang="lo-LA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  </a:t>
            </a:r>
            <a:r>
              <a:rPr lang="lo-LA" sz="1800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ຜູ້ສໍາພັດກັບປັດໄຈ ແລະ ບໍ່ສໍາພັດກັບປັດໄຈ </a:t>
            </a:r>
            <a:endParaRPr lang="en-US" sz="1800" b="1" dirty="0">
              <a:solidFill>
                <a:schemeClr val="accent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0B15B6-8053-29C8-565D-59D21417B55A}"/>
              </a:ext>
            </a:extLst>
          </p:cNvPr>
          <p:cNvSpPr txBox="1"/>
          <p:nvPr/>
        </p:nvSpPr>
        <p:spPr>
          <a:xfrm>
            <a:off x="5241697" y="2131396"/>
            <a:ext cx="3657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ສົມມຸດຕິຖານ ທາງ ສະຖິຕິ ເພື່ອການທົດສອບ ປະຊາກອນ</a:t>
            </a:r>
            <a:r>
              <a:rPr lang="en-US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</a:p>
          <a:p>
            <a:r>
              <a:rPr lang="en-US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H</a:t>
            </a:r>
            <a:r>
              <a:rPr lang="en-US" b="1" baseline="-25000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0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ປະຊາກອນ ຕຸ້ຍຫຼາຍ ເທົາກັນ </a:t>
            </a:r>
          </a:p>
          <a:p>
            <a:r>
              <a:rPr lang="en-US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H</a:t>
            </a:r>
            <a:r>
              <a:rPr lang="en-US" b="1" baseline="-25000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ປະຊາກອນ ຕຸ້ຍຫຼາຍ ບໍ່ເທົ່າກັນ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b="1" baseline="-25000" dirty="0">
              <a:solidFill>
                <a:schemeClr val="tx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ໃນຕົວຢ່າງນີ້</a:t>
            </a:r>
            <a:r>
              <a:rPr lang="en-US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e:</a:t>
            </a:r>
          </a:p>
          <a:p>
            <a:r>
              <a:rPr lang="en-US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H</a:t>
            </a:r>
            <a:r>
              <a:rPr lang="en-US" b="1" baseline="-25000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0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ສັດສ່ວນ </a:t>
            </a:r>
            <a:r>
              <a:rPr lang="lo-LA" sz="18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ດື່ມເຄື່ງດື່ມ ທີ່ມີນໍ້າຕານຫຼາຍ ໃນຄົນທີ່ຕຸ້ຍຫຼາຍ =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ສັດສ່ວນ </a:t>
            </a:r>
            <a:r>
              <a:rPr lang="lo-LA" sz="18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ດື່ມເຄື່ງດື່ມ ທີ່ມີນໍ້າຕານນ້ອຍ ໃນຄົນທີ່ຕຸ້ຍຫຼາຍ</a:t>
            </a:r>
            <a:endParaRPr lang="en-US" sz="18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18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b="1" baseline="-25000" dirty="0">
              <a:solidFill>
                <a:schemeClr val="tx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H</a:t>
            </a:r>
            <a:r>
              <a:rPr lang="en-US" b="1" baseline="-25000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ສັດສ່ວນ </a:t>
            </a:r>
            <a:r>
              <a:rPr lang="lo-LA" sz="18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ດື່ມເຄື່ງດື່ມ ທີ່ມີນໍ້າຕານຫຼາຍ ໃນຄົນທີ່ຕຸ້ຍຫຼາຍ 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≠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 ສັດສ່ວນ </a:t>
            </a:r>
            <a:r>
              <a:rPr lang="lo-LA" sz="18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ດື່ມເຄື່ງດື່ມ ທີ່ມີນໍ້າຕານນ້ອຍ ໃນຄົນທີ່ຕຸ້ຍຫຼາຍ</a:t>
            </a:r>
            <a:endParaRPr lang="en-US" sz="18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6D327AA-3008-5A40-66C7-1475F7BCA420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564260" y="4948219"/>
            <a:ext cx="4237818" cy="1524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/>
              <a:t>“</a:t>
            </a:r>
            <a:r>
              <a:rPr lang="lo-LA" sz="1600" dirty="0"/>
              <a:t>ຄົນທີ່ </a:t>
            </a:r>
            <a:r>
              <a:rPr lang="lo-LA" sz="1600" dirty="0">
                <a:solidFill>
                  <a:schemeClr val="tx1"/>
                </a:solidFill>
              </a:rPr>
              <a:t>ດື່ມເຄື່ງດື່ມ ທີ່ມີນໍ້າຕານຫຼາຍ ຈະມີໂອກາດ ຕຸ້ຍຫຼາຍ ເປັນ 7.9 ເທົ່າ ດື່ມເຄື່ງດື່ມ ທີ່ມີນໍ້າຕານນ້ອຍ</a:t>
            </a:r>
            <a:r>
              <a:rPr lang="en-US" sz="1600" dirty="0"/>
              <a:t>.” </a:t>
            </a:r>
            <a:r>
              <a:rPr lang="lo-LA" sz="1600" dirty="0"/>
              <a:t>ຫຼື </a:t>
            </a:r>
            <a:r>
              <a:rPr lang="en-US" sz="1600" dirty="0"/>
              <a:t>, </a:t>
            </a:r>
          </a:p>
          <a:p>
            <a:pPr marL="0" indent="0">
              <a:buNone/>
            </a:pPr>
            <a:r>
              <a:rPr lang="en-US" sz="1600" dirty="0"/>
              <a:t>“</a:t>
            </a:r>
            <a:r>
              <a:rPr lang="lo-LA" sz="1600" dirty="0"/>
              <a:t>ໂອກາດທີ່ຄົນຕຸ້ຍຫຼາຍ ຈະດື່ມເຄື່ອງດື່ມ ທີ່ມີນໍ້າຕານຫຼາຍ ເປັນ 7.9 ເທົ່າ ໂອກາດທີ່ຄົນຕຸ້ຍຫຼາຍ ຈະດື່ມເຄື່ອງດື່ມ ທີ່ມີນໍ້າຕານນ້ອຍ </a:t>
            </a:r>
            <a:r>
              <a:rPr lang="en-US" sz="1600" dirty="0"/>
              <a:t>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3EACD9-C356-DDDD-260A-E71857BC3C53}"/>
              </a:ext>
            </a:extLst>
          </p:cNvPr>
          <p:cNvSpPr txBox="1"/>
          <p:nvPr/>
        </p:nvSpPr>
        <p:spPr>
          <a:xfrm>
            <a:off x="628650" y="3990443"/>
            <a:ext cx="41116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o-LA" b="1" dirty="0"/>
              <a:t>ອັດຕາສ່ວນ ຄວາມຊຸກຊຸມ</a:t>
            </a:r>
            <a:r>
              <a:rPr lang="en-US" b="1" dirty="0"/>
              <a:t> </a:t>
            </a:r>
            <a:r>
              <a:rPr lang="lo-LA" b="1" dirty="0"/>
              <a:t>2 ກຸ່ມ </a:t>
            </a:r>
            <a:r>
              <a:rPr lang="en-US" sz="1800" b="1" dirty="0"/>
              <a:t>(POR) = </a:t>
            </a:r>
            <a:r>
              <a:rPr lang="en-US" sz="1800" b="1" dirty="0">
                <a:solidFill>
                  <a:schemeClr val="accent5"/>
                </a:solidFill>
              </a:rPr>
              <a:t>ad</a:t>
            </a:r>
            <a:r>
              <a:rPr lang="en-US" sz="1800" b="1" dirty="0"/>
              <a:t>/</a:t>
            </a:r>
            <a:r>
              <a:rPr lang="en-US" sz="1800" b="1" dirty="0" err="1">
                <a:solidFill>
                  <a:schemeClr val="accent5"/>
                </a:solidFill>
              </a:rPr>
              <a:t>bc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POR</a:t>
            </a:r>
            <a:r>
              <a:rPr lang="en-US" sz="1800" dirty="0"/>
              <a:t> = (38)(321) </a:t>
            </a:r>
            <a:r>
              <a:rPr lang="en-US" sz="1800" b="1" dirty="0"/>
              <a:t>/</a:t>
            </a:r>
            <a:r>
              <a:rPr lang="en-US" sz="1800" dirty="0"/>
              <a:t> (12)(129) = </a:t>
            </a:r>
            <a:r>
              <a:rPr lang="en-US" sz="1800" b="1" dirty="0">
                <a:solidFill>
                  <a:schemeClr val="tx2"/>
                </a:solidFill>
              </a:rPr>
              <a:t>7.88</a:t>
            </a:r>
          </a:p>
        </p:txBody>
      </p:sp>
    </p:spTree>
    <p:extLst>
      <p:ext uri="{BB962C8B-B14F-4D97-AF65-F5344CB8AC3E}">
        <p14:creationId xmlns:p14="http://schemas.microsoft.com/office/powerpoint/2010/main" val="40167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478"/>
    </mc:Choice>
    <mc:Fallback xmlns="">
      <p:transition spd="slow" advTm="13547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2732D0B-0569-1B8D-6F91-67122AAB563A}"/>
              </a:ext>
            </a:extLst>
          </p:cNvPr>
          <p:cNvSpPr txBox="1">
            <a:spLocks/>
          </p:cNvSpPr>
          <p:nvPr/>
        </p:nvSpPr>
        <p:spPr>
          <a:xfrm>
            <a:off x="628650" y="365125"/>
            <a:ext cx="7886700" cy="1017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ການວັດ ສໍາລັບການສຶກສາແບບວິເຄາະ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3B9217-AB3F-E65B-BD75-15422CD8D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32</a:t>
            </a:fld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136DDE-AD38-9BCF-84E3-28B9FB0E89BD}"/>
              </a:ext>
            </a:extLst>
          </p:cNvPr>
          <p:cNvSpPr txBox="1"/>
          <p:nvPr/>
        </p:nvSpPr>
        <p:spPr>
          <a:xfrm>
            <a:off x="4370670" y="3630414"/>
            <a:ext cx="45747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ອັດຕາສ່ວນ ຄວາມຊຸກຊຸມ</a:t>
            </a:r>
            <a:r>
              <a:rPr lang="en-US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2 ກຸ່ມ 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(POR) = </a:t>
            </a:r>
            <a:r>
              <a:rPr lang="en-US" sz="1800" b="1" dirty="0">
                <a:solidFill>
                  <a:schemeClr val="accent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ad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/</a:t>
            </a:r>
            <a:r>
              <a:rPr lang="en-US" sz="1800" b="1" dirty="0" err="1">
                <a:solidFill>
                  <a:schemeClr val="accent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bc</a:t>
            </a:r>
            <a:endParaRPr lang="en-US"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POR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 = (38)(321) 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/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 (12)(129) = </a:t>
            </a:r>
            <a:r>
              <a:rPr lang="en-US" sz="1800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7.88</a:t>
            </a:r>
          </a:p>
          <a:p>
            <a:endParaRPr lang="en-US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en-US" b="1" dirty="0">
                <a:latin typeface="Phetsarath OT" panose="02000500000000020004" pitchFamily="2" charset="0"/>
                <a:cs typeface="Phetsarath OT" panose="02000500000000020004" pitchFamily="2" charset="0"/>
              </a:rPr>
              <a:t>*POR</a:t>
            </a: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 ດີກວ່າ ສໍາລັບພະຍາດຊໍາເຮື້ອ ຫຼື ໄລຍະເວລາຍາວນານ ລະຫວ່າງ ການສໍາພັດປັດໄຈ ແລະ ການກາຍມາເປັນພະຍາດ (ເດືອນ, ປີ); </a:t>
            </a:r>
            <a:r>
              <a:rPr lang="en-US" b="1" dirty="0">
                <a:latin typeface="Phetsarath OT" panose="02000500000000020004" pitchFamily="2" charset="0"/>
                <a:cs typeface="Phetsarath OT" panose="02000500000000020004" pitchFamily="2" charset="0"/>
              </a:rPr>
              <a:t>PR </a:t>
            </a: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ດີກວ່າສໍາລັບການລະບາດກະທັນຫັນ ຫຼື ຜົນລັບໄລຍະສັ້ນ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</a:p>
          <a:p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CA08E-B698-6B31-4623-BB366CB67BE9}"/>
              </a:ext>
            </a:extLst>
          </p:cNvPr>
          <p:cNvSpPr txBox="1"/>
          <p:nvPr/>
        </p:nvSpPr>
        <p:spPr>
          <a:xfrm>
            <a:off x="68100" y="3429000"/>
            <a:ext cx="39682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ອັດຕາສ່ວນຄວາມຊຸກຊຸມ</a:t>
            </a:r>
            <a:r>
              <a:rPr lang="en-US" b="1" dirty="0">
                <a:latin typeface="Phetsarath OT" panose="02000500000000020004" pitchFamily="2" charset="0"/>
                <a:cs typeface="Phetsarath OT" panose="02000500000000020004" pitchFamily="2" charset="0"/>
              </a:rPr>
              <a:t> (PR) = </a:t>
            </a:r>
            <a:r>
              <a:rPr lang="en-US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P</a:t>
            </a:r>
            <a:r>
              <a:rPr lang="en-US" b="1" baseline="-25000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e </a:t>
            </a:r>
            <a:r>
              <a:rPr lang="en-US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/</a:t>
            </a:r>
            <a:r>
              <a:rPr lang="en-US" b="1" baseline="-25000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P</a:t>
            </a:r>
            <a:r>
              <a:rPr lang="en-US" b="1" baseline="-25000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u</a:t>
            </a:r>
            <a:r>
              <a:rPr lang="en-US" b="1" dirty="0">
                <a:latin typeface="Phetsarath OT" panose="02000500000000020004" pitchFamily="2" charset="0"/>
                <a:cs typeface="Phetsarath OT" panose="02000500000000020004" pitchFamily="2" charset="0"/>
              </a:rPr>
              <a:t> = </a:t>
            </a:r>
            <a:r>
              <a:rPr lang="en-US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22.8% / 3.6% = 6.33 </a:t>
            </a:r>
            <a:endParaRPr lang="lo-LA" b="1" dirty="0">
              <a:solidFill>
                <a:schemeClr val="accent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ປຽບທຽບສັດສ່ວນ ຜູ້ສໍາພັດປັດໄຈ ຂອງຄົນເປັນພະຍາດ ກັບ ສັດສ່ວນຜູ້ບໍ່ສໍາພັດປັດໄຈ ຂອງຄົນເປັນພະຍາດ 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E08AD0-1DBD-5F97-70C0-3EC1A6DD008C}"/>
              </a:ext>
            </a:extLst>
          </p:cNvPr>
          <p:cNvSpPr txBox="1"/>
          <p:nvPr/>
        </p:nvSpPr>
        <p:spPr>
          <a:xfrm>
            <a:off x="628650" y="1502912"/>
            <a:ext cx="36849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ການສຶກສາ</a:t>
            </a:r>
            <a:r>
              <a:rPr lang="lo-LA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ນະຈຸດເວລາໃດໜື່ງ ມີຂໍ້</a:t>
            </a:r>
            <a:r>
              <a:rPr kumimoji="0" lang="lo-LA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ຈໍາກັດໃນການປະເມີນຄວາມສ່ຽງ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  <a:r>
              <a:rPr kumimoji="0" lang="lo-LA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ທ່ານສາມາດຄິດໄລ່ອັດຕາສ່ວນ ຄວາມຊຸກຊຸມ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(PR)</a:t>
            </a:r>
            <a:r>
              <a:rPr kumimoji="0" lang="lo-LA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ໄດ້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kumimoji="0" lang="lo-LA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ແຕ່ນີ້ບໍ່ແມ່ນການປະມານຄ່າທີ່ຖືກຕ້ອ ງຂອງອັດຕາສ່ວນຄວາມສ່ຽງຫຼືອັດຕາ ອັດຕາສ່ວນ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kumimoji="0" lang="lo-LA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ດັ່ງນັ້ນຢ່າໃຊ້ພວກມມັນ ແທນກັນ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DBB04BDC-F3D8-016E-164E-DF88C0E77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75688"/>
              </p:ext>
            </p:extLst>
          </p:nvPr>
        </p:nvGraphicFramePr>
        <p:xfrm>
          <a:off x="4144154" y="1534870"/>
          <a:ext cx="463563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282">
                  <a:extLst>
                    <a:ext uri="{9D8B030D-6E8A-4147-A177-3AD203B41FA5}">
                      <a16:colId xmlns:a16="http://schemas.microsoft.com/office/drawing/2014/main" val="2365612494"/>
                    </a:ext>
                  </a:extLst>
                </a:gridCol>
                <a:gridCol w="1097864">
                  <a:extLst>
                    <a:ext uri="{9D8B030D-6E8A-4147-A177-3AD203B41FA5}">
                      <a16:colId xmlns:a16="http://schemas.microsoft.com/office/drawing/2014/main" val="385088873"/>
                    </a:ext>
                  </a:extLst>
                </a:gridCol>
                <a:gridCol w="1190520">
                  <a:extLst>
                    <a:ext uri="{9D8B030D-6E8A-4147-A177-3AD203B41FA5}">
                      <a16:colId xmlns:a16="http://schemas.microsoft.com/office/drawing/2014/main" val="1717217146"/>
                    </a:ext>
                  </a:extLst>
                </a:gridCol>
                <a:gridCol w="712970">
                  <a:extLst>
                    <a:ext uri="{9D8B030D-6E8A-4147-A177-3AD203B41FA5}">
                      <a16:colId xmlns:a16="http://schemas.microsoft.com/office/drawing/2014/main" val="3436635583"/>
                    </a:ext>
                  </a:extLst>
                </a:gridCol>
              </a:tblGrid>
              <a:tr h="304410">
                <a:tc>
                  <a:txBody>
                    <a:bodyPr/>
                    <a:lstStyle/>
                    <a:p>
                      <a:pPr algn="r"/>
                      <a:r>
                        <a:rPr lang="lo-LA" sz="1600" dirty="0"/>
                        <a:t>ຕົວຢ່າງ</a:t>
                      </a:r>
                      <a:r>
                        <a:rPr lang="en-US" sz="1600" dirty="0"/>
                        <a:t>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ຕຸ້ຍຫຼາຍ</a:t>
                      </a: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ບໍ່ຕຸ້ຍຫຼາຍ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1600" dirty="0"/>
                        <a:t>ລວມ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995477"/>
                  </a:ext>
                </a:extLst>
              </a:tr>
              <a:tr h="525798">
                <a:tc>
                  <a:txBody>
                    <a:bodyPr/>
                    <a:lstStyle/>
                    <a:p>
                      <a:pPr algn="r"/>
                      <a:r>
                        <a:rPr lang="lo-LA" sz="1600" dirty="0">
                          <a:solidFill>
                            <a:schemeClr val="tx1"/>
                          </a:solidFill>
                        </a:rPr>
                        <a:t>ດື່ມເຄື່ງດື່ມ ທີ່ມີນໍ້າຕານຫຼາຍ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38      </a:t>
                      </a:r>
                      <a:r>
                        <a:rPr lang="en-US" sz="1600" b="1" dirty="0">
                          <a:solidFill>
                            <a:schemeClr val="accent5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accent5"/>
                          </a:solidFill>
                        </a:rPr>
                        <a:t>b</a:t>
                      </a:r>
                      <a:r>
                        <a:rPr lang="en-US" sz="1600" dirty="0"/>
                        <a:t>      129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0402994"/>
                  </a:ext>
                </a:extLst>
              </a:tr>
              <a:tr h="525798">
                <a:tc>
                  <a:txBody>
                    <a:bodyPr/>
                    <a:lstStyle/>
                    <a:p>
                      <a:pPr algn="r"/>
                      <a:r>
                        <a:rPr lang="lo-LA" sz="1600" dirty="0">
                          <a:solidFill>
                            <a:schemeClr val="tx1"/>
                          </a:solidFill>
                        </a:rPr>
                        <a:t>ດື່ມເຄື່ງດື່ມ ທີ່ມີນໍ້າຕານນ້ອຍ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12      </a:t>
                      </a:r>
                      <a:r>
                        <a:rPr lang="en-US" sz="1600" b="1" dirty="0">
                          <a:solidFill>
                            <a:schemeClr val="accent5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accent5"/>
                          </a:solidFill>
                        </a:rPr>
                        <a:t>d</a:t>
                      </a:r>
                      <a:r>
                        <a:rPr lang="en-US" sz="1600" dirty="0"/>
                        <a:t>     321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4689037"/>
                  </a:ext>
                </a:extLst>
              </a:tr>
              <a:tr h="30441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6031734"/>
                  </a:ext>
                </a:extLst>
              </a:tr>
            </a:tbl>
          </a:graphicData>
        </a:graphic>
      </p:graphicFrame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82CDA59-8B30-285F-8D86-59E1305C34BB}"/>
              </a:ext>
            </a:extLst>
          </p:cNvPr>
          <p:cNvSpPr txBox="1">
            <a:spLocks/>
          </p:cNvSpPr>
          <p:nvPr/>
        </p:nvSpPr>
        <p:spPr>
          <a:xfrm>
            <a:off x="130605" y="4913533"/>
            <a:ext cx="4240065" cy="1944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P</a:t>
            </a:r>
            <a:r>
              <a:rPr lang="en-US" sz="1800" b="1" baseline="-25000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e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= </a:t>
            </a:r>
            <a:r>
              <a:rPr lang="en-US" sz="1800" b="1" dirty="0">
                <a:solidFill>
                  <a:schemeClr val="accent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/</a:t>
            </a:r>
            <a:r>
              <a:rPr lang="en-US" sz="1800" b="1" dirty="0" err="1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a+b</a:t>
            </a:r>
            <a:r>
              <a:rPr lang="en-US" sz="1800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=</a:t>
            </a:r>
            <a:r>
              <a:rPr lang="en-US" sz="1800" b="1" dirty="0">
                <a:solidFill>
                  <a:schemeClr val="accent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38/</a:t>
            </a:r>
            <a:r>
              <a:rPr lang="en-US" sz="1800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167</a:t>
            </a:r>
            <a:r>
              <a:rPr lang="en-US" sz="1800" b="1" dirty="0">
                <a:solidFill>
                  <a:schemeClr val="accent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=</a:t>
            </a:r>
            <a:r>
              <a:rPr lang="en-US" sz="1800" b="1" dirty="0">
                <a:solidFill>
                  <a:schemeClr val="accent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22.8% </a:t>
            </a:r>
            <a:endParaRPr lang="lo-LA" sz="1800" b="1" dirty="0">
              <a:solidFill>
                <a:schemeClr val="tx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r>
              <a:rPr lang="lo-LA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ຄວາມຊຸກຊຸມຄົນຕຸ້ຍຫຼາຍ  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ໃນຄົນທີ່ ດື່ມເຄື່ອງດື່ມທີ່ມີນໍ້າຕານ </a:t>
            </a:r>
            <a:r>
              <a:rPr lang="lo-LA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ຫຼາຍ 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ສໍາພັດປັດໄຈ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  <a:endParaRPr lang="en-US" sz="1800" b="1" dirty="0">
              <a:solidFill>
                <a:schemeClr val="accent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P</a:t>
            </a:r>
            <a:r>
              <a:rPr lang="en-US" sz="1800" b="1" baseline="-25000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u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=  </a:t>
            </a:r>
            <a:r>
              <a:rPr lang="en-US" sz="1800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c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/</a:t>
            </a:r>
            <a:r>
              <a:rPr lang="en-US" sz="1800" b="1" dirty="0" err="1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c+d</a:t>
            </a:r>
            <a:r>
              <a:rPr lang="en-US" sz="1800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=</a:t>
            </a:r>
            <a:r>
              <a:rPr lang="en-US" sz="1800" b="1" dirty="0">
                <a:solidFill>
                  <a:schemeClr val="accent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12/</a:t>
            </a:r>
            <a:r>
              <a:rPr lang="en-US" sz="1800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333</a:t>
            </a:r>
            <a:r>
              <a:rPr lang="en-US" sz="1800" b="1" dirty="0">
                <a:solidFill>
                  <a:schemeClr val="accent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=</a:t>
            </a:r>
            <a:r>
              <a:rPr lang="en-US" sz="1800" b="1" dirty="0">
                <a:solidFill>
                  <a:schemeClr val="accent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3.6%</a:t>
            </a:r>
            <a:r>
              <a:rPr lang="en-US" sz="1800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endParaRPr lang="lo-LA" sz="1800" b="1" dirty="0">
              <a:solidFill>
                <a:schemeClr val="accent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r>
              <a:rPr lang="lo-LA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ຄວາມຊຸກຊຸມຄົນຕຸ້ຍຫຼາຍ  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ໃນຄົນທີ່ ດື່ມເຄື່ອງດື່ມທີ່ມີນໍ້າຕານ </a:t>
            </a:r>
            <a:r>
              <a:rPr lang="lo-LA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ຫຼາຍ 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ສໍາພັດປັດໄຈ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</a:p>
          <a:p>
            <a:pPr marL="0" indent="0">
              <a:buNone/>
            </a:pPr>
            <a:endParaRPr lang="en-US"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7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02"/>
    </mc:Choice>
    <mc:Fallback xmlns="">
      <p:transition spd="slow" advTm="9830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71">
            <a:extLst>
              <a:ext uri="{FF2B5EF4-FFF2-40B4-BE49-F238E27FC236}">
                <a16:creationId xmlns:a16="http://schemas.microsoft.com/office/drawing/2014/main" id="{179B2B24-D5CB-4785-967E-8E96DB511B25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33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58ADEE-5A8F-0C3D-0FF0-EA31C5730B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-155381"/>
            <a:ext cx="7886700" cy="10175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o-LA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ການສຶກສາ ການເຝົ້າລະວັງ/ຄວາມຊຸກຊຸມ/ນະຈຸດເວລາໃດໜື່ງ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38F7C-66D1-A809-7FB5-7A69097D2873}"/>
              </a:ext>
            </a:extLst>
          </p:cNvPr>
          <p:cNvSpPr txBox="1"/>
          <p:nvPr/>
        </p:nvSpPr>
        <p:spPr>
          <a:xfrm>
            <a:off x="564260" y="1453444"/>
            <a:ext cx="8095128" cy="5299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ອະຄະຕິ</a:t>
            </a:r>
            <a:r>
              <a:rPr lang="en-US" b="1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ຄວາມອະຄະຕິທີ່ເປົນຜົນຕາມມາ: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ລໍ່ສາມາດລະບຸຊ່ວງເວລາ ລະຫວ່າງການສຳພັດກັບປັດໃຈ ແລະ ສະພາບການເປັນພະຍາດ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; “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ອັນໃດເກີດກ່ອນ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t,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ໄກ່ ຫຼື ໄຂ່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ຄວາມອະຄະຕິ ຂອງ ການລອດຊີບ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ເມື່ອການສໍາພັດປັດໄຈ ກະທົບ ຕໍ່ເວລາການລອດຊີບ  ແລະ ຜູ້ທີ່</a:t>
            </a: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ລອດຊີບ ຈາກພະຍາດ ໄດ້ນານຂື້ນ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ຈະມີ </a:t>
            </a: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ໂອກາດສູງ ທີ່ຈະຖືກນັບ ໃນໂຕຫານ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ຂອງ ສັດສ່ວນຄວາມຊຸກຊຸມ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ຜົນກະທົບຂອງກໍາມະກອນທີ່ມີສຸຂະພາບດີ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ຄົນທີ່ມີສຸຂະພາບດີ ເຕັມໃຈທີ່ຈະເປັນອາສາສະມັກຫຼາຍຂື້ນ</a:t>
            </a:r>
            <a:endParaRPr lang="en-US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ການປະຕິບັດ ແລະ ການໃຊ້ຊັບພະຍາກອນ</a:t>
            </a:r>
            <a:r>
              <a:rPr lang="en-US" b="1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ສາມາດເຮັດໄດ້ຢ່າງວ່ອງໄວ ແລະ ບໍ່ເປີດເຜີຍຕົວຕົນ, ຫາກຈໍາເປັນ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ມີຄ່າໃຊ້ຈ່າຍນ້ອຍກວ່າການສຶກສາແບບວິເຄາະ ແລະ ມີປະສິດທິພາບ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ສາມາດໄດ້ຮັບອັດຕາຊຸກຊຸມ ຂອງການສໍາພັດກັບປັດໄຈ ແລະ ຜົນຮັບທາງດ້ານສຸຂະພາບ; ສາມາດສ້າງ ແລະ ທົດສອບສົມມຸດຕິຖານໄດ້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ຕ້ອງມີການຝຶກອົບຮົມພະນັກງານ ເຮັດການສຶກສາ, ການຄັດເລືອກ, ການເກັບລວບລວມຂໍ້ມູນ: ແລະ ການກວດສອບການປະຕິບັດຕາມລະບຽບວິທີການສຶກສາ ຢ່າງຮອບຄອບ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ຄວາມແຂງແກ່ນ ຂອງຫຼັກຖານ </a:t>
            </a:r>
            <a:r>
              <a:rPr lang="en-US" b="1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ໜື່ງໃນການອອກແບບການສຶກສາທີ່ທົ່ວເຖີງທີ່ສຸດ ຫາກເລືອກຕົວຢ່າງ ທີ່ເປັນໂຕແທນ 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ຄວາມເຂັ້ມງວດ ຫຼຸດລົງ ໂດຍ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ບໍ່ມີຊົ່ວຄາວ, ບໍ່ມີການວັດຄວາມສ່ຽງ,  ຜູ້ເຂົ້າຮ່ວມການສຶກສາ ທີ່ເປັນກຸ່ມສໍາພັດກັບປັດໄຈສ່ຽງ ຈະບໍໄດ້ຖືກສຸ່ມ.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8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486"/>
    </mc:Choice>
    <mc:Fallback xmlns="">
      <p:transition spd="slow" advTm="143486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71">
            <a:extLst>
              <a:ext uri="{FF2B5EF4-FFF2-40B4-BE49-F238E27FC236}">
                <a16:creationId xmlns:a16="http://schemas.microsoft.com/office/drawing/2014/main" id="{179B2B24-D5CB-4785-967E-8E96DB511B25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34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86773-B4CB-4A94-B39A-C747E6147C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49" y="1511389"/>
            <a:ext cx="8268955" cy="4007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 ຈາກ ປະເທດລາວ ແລະ ສະຫະລັດອາເມລິກາ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MICS: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ການສໍາຫຼວດກຸ່ມໂຕບົ່ງຊີ້ ຫຼາຍໂຕ, ການສໍາຫຼວດໂຕບົ່ງຊີ້ດັດຊະນີ ທາງສັງຄົມ ປະເທດລາວ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ການສໍາຫຼວດ ຜູ້ເບີ່ງແຍງເດັກ ໃນການບໍລິໂພກອາຫານ ຂອງເດັກ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(in the WFP Snack Study)</a:t>
            </a:r>
          </a:p>
          <a:p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NHANES: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ການສໍາຫຼວດ ການກວດ ສຸຂະພາບ ແລະ ໂພຊະນາການແຫ່ງຊາດ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HINTS: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ການສໍາຫຼວດແນວໂນ້ມ ຂໍ້ມູນຂ່າວສານສຸຂະພາບແຫ່ງຊາດ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BRFSS/YRBS: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ລະບົບການເຝົ້າລະວັງ ພຶດຕິກໍາ ທີ່ເປັນປັດໄຈສ່ຽງ 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/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ຊາວໜຸ່ມ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AAC957-AA94-04B3-1085-76DA4E31A8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959" y="168175"/>
            <a:ext cx="8481585" cy="10175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o-LA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 ການສຶກສາ ການເຝົ້າລະວັງ/ຄວາມຊຸກຊຸມ/ນະຈຸດເວລາໃດໜື່ງ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96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69"/>
    </mc:Choice>
    <mc:Fallback xmlns="">
      <p:transition spd="slow" advTm="53369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&#10;&#10;Description automatically generated with medium confidence">
            <a:extLst>
              <a:ext uri="{FF2B5EF4-FFF2-40B4-BE49-F238E27FC236}">
                <a16:creationId xmlns:a16="http://schemas.microsoft.com/office/drawing/2014/main" id="{0926FA4D-6AAB-E22E-6D8E-1C151969E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98" b="13013"/>
          <a:stretch/>
        </p:blipFill>
        <p:spPr>
          <a:xfrm>
            <a:off x="1635162" y="2002140"/>
            <a:ext cx="7399848" cy="4689749"/>
          </a:xfrm>
          <a:prstGeom prst="rect">
            <a:avLst/>
          </a:prstGeom>
          <a:noFill/>
        </p:spPr>
      </p:pic>
      <p:sp>
        <p:nvSpPr>
          <p:cNvPr id="9" name="Google Shape;162;p71">
            <a:extLst>
              <a:ext uri="{FF2B5EF4-FFF2-40B4-BE49-F238E27FC236}">
                <a16:creationId xmlns:a16="http://schemas.microsoft.com/office/drawing/2014/main" id="{BB057765-1292-4BF7-B420-EE36CC9057DE}"/>
              </a:ext>
            </a:extLst>
          </p:cNvPr>
          <p:cNvSpPr txBox="1"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</p:spPr>
        <p:txBody>
          <a:bodyPr spcFirstLastPara="1" vert="horz" lIns="68569" tIns="34275" rIns="68569" bIns="34275" rtlCol="0" anchor="ctr" anchorCtr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ts val="1000"/>
              <a:defRPr/>
            </a:pPr>
            <a:r>
              <a:rPr lang="en-US" sz="300" kern="0">
                <a:solidFill>
                  <a:schemeClr val="tx2"/>
                </a:solidFill>
              </a:rPr>
              <a:t>ANRCB   |   </a:t>
            </a:r>
            <a:fld id="{00000000-1234-1234-1234-123412341234}" type="slidenum">
              <a:rPr lang="en-US" sz="300" b="1" kern="0">
                <a:solidFill>
                  <a:schemeClr val="tx2"/>
                </a:solidFill>
              </a:rPr>
              <a:pPr defTabSz="685800">
                <a:lnSpc>
                  <a:spcPct val="90000"/>
                </a:lnSpc>
                <a:spcAft>
                  <a:spcPts val="600"/>
                </a:spcAft>
                <a:buClr>
                  <a:srgbClr val="000000"/>
                </a:buClr>
                <a:buSzPts val="1000"/>
                <a:defRPr/>
              </a:pPr>
              <a:t>35</a:t>
            </a:fld>
            <a:endParaRPr sz="300" b="1" kern="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5DD457-2B74-3132-7FB4-06B22FEC7348}"/>
              </a:ext>
            </a:extLst>
          </p:cNvPr>
          <p:cNvSpPr txBox="1"/>
          <p:nvPr/>
        </p:nvSpPr>
        <p:spPr>
          <a:xfrm>
            <a:off x="108990" y="1349436"/>
            <a:ext cx="19037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Phetsarath OT" panose="02000500000000020004" pitchFamily="2" charset="0"/>
                <a:cs typeface="Phetsarath OT" panose="02000500000000020004" pitchFamily="2" charset="0"/>
              </a:rPr>
              <a:t>MICS: 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ການສໍາຫຼວດກຸ່ມໂຕຊີ້ບອກ ລາວ ຄັ້ງທີ່ </a:t>
            </a:r>
            <a:r>
              <a:rPr lang="en-US" b="1" dirty="0">
                <a:latin typeface="Phetsarath OT" panose="02000500000000020004" pitchFamily="2" charset="0"/>
                <a:cs typeface="Phetsarath OT" panose="02000500000000020004" pitchFamily="2" charset="0"/>
              </a:rPr>
              <a:t>II, 2017</a:t>
            </a: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ແລະ ການສໍາຫຼວດດັດຊະນີທາງສັງຄົມ </a:t>
            </a:r>
            <a:endParaRPr lang="en-US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466A99-40CD-F6EE-640E-B2F5EB3E489E}"/>
              </a:ext>
            </a:extLst>
          </p:cNvPr>
          <p:cNvSpPr txBox="1"/>
          <p:nvPr/>
        </p:nvSpPr>
        <p:spPr>
          <a:xfrm>
            <a:off x="108990" y="2691136"/>
            <a:ext cx="19037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ສູນສະຖິຕິ ແຫ່ງຊາດ ລາວ. 2018. ການສໍາຫຼວດດັດສະນີເປົ້າໝາຍທາງສັງຄົມ ລາວ ຄັ້ງທີ່ </a:t>
            </a:r>
            <a:r>
              <a:rPr lang="en-US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II, 2017</a:t>
            </a:r>
            <a:r>
              <a:rPr lang="lo-LA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, ບົດລາຍງານການສໍາຫຼວດ. ວຽງຈັນ, ສປປ ລາວ: ສູນສະຖິຕິແຫ່ງຊາດ ລາວ ແລະ ຍູນີແຊຟ</a:t>
            </a:r>
            <a:r>
              <a:rPr lang="en-US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655A106-4383-367D-8478-E3500A85CB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555" y="74670"/>
            <a:ext cx="8646459" cy="1017107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o-LA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 ການສຶກສາ ການເຝົ້າລະວັງ/ຄວາມຊຸກຊຸມ/ນະຈຸດເວລາໃດໜື່ງ</a:t>
            </a:r>
            <a:endParaRPr lang="en-US" sz="2800" b="1" dirty="0"/>
          </a:p>
        </p:txBody>
      </p:sp>
      <p:pic>
        <p:nvPicPr>
          <p:cNvPr id="23" name="Picture 22" descr="Chart&#10;&#10;Description automatically generated with medium confidence">
            <a:extLst>
              <a:ext uri="{FF2B5EF4-FFF2-40B4-BE49-F238E27FC236}">
                <a16:creationId xmlns:a16="http://schemas.microsoft.com/office/drawing/2014/main" id="{D708F257-1F7F-4BE3-EBBC-97FFF28BC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" b="93264"/>
          <a:stretch/>
        </p:blipFill>
        <p:spPr>
          <a:xfrm>
            <a:off x="2012766" y="1648425"/>
            <a:ext cx="6644639" cy="353715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02E4CED-9237-DEEB-8D5F-26BCE97A8889}"/>
              </a:ext>
            </a:extLst>
          </p:cNvPr>
          <p:cNvSpPr txBox="1"/>
          <p:nvPr/>
        </p:nvSpPr>
        <p:spPr>
          <a:xfrm>
            <a:off x="0" y="4953768"/>
            <a:ext cx="20127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ວິທີການ ແລະ ບົດລາຍງານ</a:t>
            </a:r>
            <a:r>
              <a:rPr lang="en-US" sz="1200" dirty="0">
                <a:latin typeface="Phetsarath OT" panose="02000500000000020004" pitchFamily="2" charset="0"/>
                <a:cs typeface="Phetsarath OT" panose="02000500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US" sz="1200" dirty="0">
                <a:solidFill>
                  <a:srgbClr val="00A2C7"/>
                </a:solidFill>
                <a:latin typeface="Phetsarath OT" panose="02000500000000020004" pitchFamily="2" charset="0"/>
                <a:cs typeface="Phetsarath OT" panose="02000500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https://www.unicef.org/eap/sites/unicef.org.eap/files/2018-06/Summary%20Survey%20Findings%20Report%20an%20statistical%20snapshots%20of%20Lao%20Social%20Indicator%20Survey%20II.pdf</a:t>
            </a: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60"/>
    </mc:Choice>
    <mc:Fallback xmlns="">
      <p:transition spd="slow" advTm="11316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62;p71">
            <a:extLst>
              <a:ext uri="{FF2B5EF4-FFF2-40B4-BE49-F238E27FC236}">
                <a16:creationId xmlns:a16="http://schemas.microsoft.com/office/drawing/2014/main" id="{3E517B69-1E42-4483-BB01-69F4EAE117B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36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0E0305A-A469-EC83-93C2-75C416DCA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7614" y="41569"/>
            <a:ext cx="8476692" cy="1017107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o-LA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 ການສຶກສາ ການເຝົ້າລະວັງ/ຄວາມຊຸກຊຸມ/ນະຈຸດເວລາໃດໜື່ງ</a:t>
            </a:r>
            <a:endParaRPr lang="en-US" sz="2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D9FEC3-CA75-B4E9-154C-88A95103F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687"/>
          <a:stretch/>
        </p:blipFill>
        <p:spPr>
          <a:xfrm>
            <a:off x="1522622" y="4250170"/>
            <a:ext cx="6539980" cy="26813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2F2BD7-2783-574A-3079-BEF08E208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211" y="1499286"/>
            <a:ext cx="5733995" cy="3931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A10A45-D796-2C3B-A77B-6756A955D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919" y="1774199"/>
            <a:ext cx="5893386" cy="21000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2B4D5F-C1A2-AB90-6C08-A5EC3B287A41}"/>
              </a:ext>
            </a:extLst>
          </p:cNvPr>
          <p:cNvSpPr txBox="1"/>
          <p:nvPr/>
        </p:nvSpPr>
        <p:spPr>
          <a:xfrm>
            <a:off x="112542" y="1405481"/>
            <a:ext cx="27672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ການສໍາຫຼວດ ຜູ້ເບີ່ງແຍງເດັກ ໃນການບໍລິໂພກອາຫານ ຂອງເດັກ</a:t>
            </a:r>
            <a:r>
              <a:rPr lang="en-US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ໃນສຶກສາ ໂຄງການອາຫານໂລກ</a:t>
            </a:r>
            <a:r>
              <a:rPr lang="en-US" b="1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</a:p>
          <a:p>
            <a:r>
              <a:rPr lang="lo-LA" b="0" i="0" u="none" strike="noStrike" baseline="0" dirty="0">
                <a:solidFill>
                  <a:srgbClr val="6F2F9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ຄວາມເຂົ້າໃຈໂຕຂັບເຄື່ອນ ການເລືອກກິນອາຫານ ແລະ ສະພາບຂອງອາຫານຫວ່າງ ຂອງເດັກນ້ອຍນັກຮຽນຊັ້ນປະຖົມ ໃນ ສປປ ລາວ ແລະ ຟິລິບປິນ</a:t>
            </a:r>
            <a:r>
              <a:rPr lang="en-US" b="0" i="0" u="none" strike="noStrike" baseline="0" dirty="0">
                <a:solidFill>
                  <a:srgbClr val="6F2F9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endParaRPr lang="en-US" b="0" i="0" u="none" strike="noStrike" baseline="0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i="0" u="none" strike="noStrike" baseline="0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ລາຍງານສະບັບສົມບູນ</a:t>
            </a:r>
            <a:r>
              <a:rPr lang="en-US" i="0" u="none" strike="noStrike" baseline="0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i="0" u="none" strike="noStrike" baseline="0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ເມສາ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22, 2022 </a:t>
            </a:r>
            <a:endParaRPr lang="en-US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86"/>
    </mc:Choice>
    <mc:Fallback xmlns="">
      <p:transition spd="slow" advTm="84786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62;p71">
            <a:extLst>
              <a:ext uri="{FF2B5EF4-FFF2-40B4-BE49-F238E27FC236}">
                <a16:creationId xmlns:a16="http://schemas.microsoft.com/office/drawing/2014/main" id="{3E517B69-1E42-4483-BB01-69F4EAE117B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37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CBFB3-2BCB-483B-AE57-5333A991B1FA}"/>
              </a:ext>
            </a:extLst>
          </p:cNvPr>
          <p:cNvSpPr txBox="1"/>
          <p:nvPr/>
        </p:nvSpPr>
        <p:spPr>
          <a:xfrm>
            <a:off x="603165" y="6290671"/>
            <a:ext cx="4748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en-US" sz="7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Mishra S, </a:t>
            </a:r>
            <a:r>
              <a:rPr lang="en-US" sz="7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Stierman</a:t>
            </a:r>
            <a:r>
              <a:rPr lang="en-US" sz="7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B, </a:t>
            </a:r>
            <a:r>
              <a:rPr lang="en-US" sz="7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Gahche</a:t>
            </a:r>
            <a:r>
              <a:rPr lang="en-US" sz="7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JJ, </a:t>
            </a:r>
            <a:r>
              <a:rPr lang="en-US" sz="7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Potischman</a:t>
            </a:r>
            <a:r>
              <a:rPr lang="en-US" sz="7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N. Dietary supplement use among adults: </a:t>
            </a:r>
            <a:r>
              <a:rPr lang="en-US" sz="7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UnitedStates</a:t>
            </a:r>
            <a:r>
              <a:rPr lang="en-US" sz="7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2017–2018.  NCHS Data Brief, no 399. Hyattsville, MD: National Center for Health Statistics. 2021. </a:t>
            </a:r>
            <a:endParaRPr lang="en-US" sz="7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C305612-0B09-940F-7573-D54CB64F2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42" y="2325723"/>
            <a:ext cx="5181235" cy="38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F9D4924-B6EC-E8DF-F89E-DEF3E0B6B4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142" y="41569"/>
            <a:ext cx="8694163" cy="1017107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o-LA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 ການສຶກສາ ການເຝົ້າລະວັງ/ຄວາມຊຸກຊຸມ/ນະຈຸດເວລາໃດໜື່ງ</a:t>
            </a:r>
            <a:endParaRPr lang="en-US" sz="28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749AE5-E9A2-B6F9-47A7-472A4CCE1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42" y="1515151"/>
            <a:ext cx="6619488" cy="6726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05E930-4C63-5223-1F01-C4607A4E4004}"/>
              </a:ext>
            </a:extLst>
          </p:cNvPr>
          <p:cNvSpPr txBox="1"/>
          <p:nvPr/>
        </p:nvSpPr>
        <p:spPr>
          <a:xfrm>
            <a:off x="5471036" y="2012577"/>
            <a:ext cx="3520564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NHANES</a:t>
            </a:r>
            <a:r>
              <a:rPr lang="lo-LA" sz="1600" b="1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ສູນສະຖິຕິສຸຂະພາບ ແຫ່ງຊາດ, ສູນຄວບຄຸມ ແລະ ປ້ອງກັນ ພະຍາດ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(CDC).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o-LA" sz="1600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ກຸ່ມຕົວຢ່າງ ເປັນໂຕແທນລະດັບປະເທດ ປະມານ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5,000/</a:t>
            </a:r>
            <a:r>
              <a:rPr lang="lo-LA" sz="1600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ປີ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, 15 </a:t>
            </a:r>
            <a:r>
              <a:rPr lang="lo-LA" sz="1600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ເມືອງ</a:t>
            </a:r>
            <a:r>
              <a:rPr lang="lo-LA" sz="1600" b="0" i="0" dirty="0">
                <a:solidFill>
                  <a:srgbClr val="0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ເຂົ້າຮ່ວມ ໃນແຕ່ລະປີ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600" b="0" i="0" dirty="0">
                <a:solidFill>
                  <a:srgbClr val="0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ການສໍາພາດ ຂອງ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NHANES</a:t>
            </a:r>
            <a:r>
              <a:rPr lang="lo-LA" sz="1600" b="0" i="0" dirty="0">
                <a:solidFill>
                  <a:srgbClr val="0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ປະກອບດ້ວຍ ປະຊາກອນສາດ, ເສດຖະກິດສັງຄົມ, ການຄວບຄຸມອາຫານ</a:t>
            </a:r>
            <a:r>
              <a:rPr lang="lo-LA" sz="1600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 ແລະ ຄໍາຖາມ  </a:t>
            </a:r>
            <a:r>
              <a:rPr lang="lo-LA" sz="1600" b="0" i="0" dirty="0">
                <a:solidFill>
                  <a:srgbClr val="0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ກ່ຽວຂ້ອງກັບສຸຂະພາບ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o-LA" sz="1600" b="0" i="0" dirty="0">
                <a:solidFill>
                  <a:srgbClr val="0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ອົງປະກອບ ຂອງການກວດສອບ ປະກອບດ້ວຍ ການວັດທາງການແພດ, ທັນຕະກໍາ, ແລະ ສະລິລະວິທະຍາ ຕະລອດເຖີງການທົດສອບໃນຫ້ອງທົດລອງ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hlinkClick r:id="rId5"/>
              </a:rPr>
              <a:t>https://www.cdc.gov/nchs/nhanes/about_nhanes.htm#operations</a:t>
            </a:r>
            <a:endParaRPr lang="en-US" sz="1200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000000"/>
              </a:solidFill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1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49"/>
    </mc:Choice>
    <mc:Fallback xmlns="">
      <p:transition spd="slow" advTm="81349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236460" cy="1017107"/>
          </a:xfr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r>
              <a:rPr lang="lo-LA" b="1" kern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ການວາງແຜນການສຶກສາເພີ້ມ ສໍາລັບ </a:t>
            </a: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ການສຶກສາ ການເຝົ້າລະວັງ/ຄວາມຊຸກຊຸມ/ນະຈຸດເວລາໃດໜື່ງ</a:t>
            </a:r>
            <a:endParaRPr lang="en-US" b="1" kern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20117-6F99-B0A3-FC9A-140AB187C9B8}"/>
              </a:ext>
            </a:extLst>
          </p:cNvPr>
          <p:cNvSpPr txBox="1"/>
          <p:nvPr/>
        </p:nvSpPr>
        <p:spPr>
          <a:xfrm>
            <a:off x="278891" y="1490804"/>
            <a:ext cx="5156732" cy="53671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85725" defTabSz="685800">
              <a:lnSpc>
                <a:spcPct val="90000"/>
              </a:lnSpc>
              <a:spcAft>
                <a:spcPts val="600"/>
              </a:spcAft>
            </a:pP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ວິທີການ ແລະ ແຜນການ</a:t>
            </a:r>
            <a:r>
              <a:rPr lang="en-US" b="1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 ແລະ ການຄັດເລືອກ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kumimoji="0" lang="lo-LA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ເຈົ້າຈະເອົາຕົວຢ່າງ</a:t>
            </a:r>
            <a:r>
              <a:rPr lang="lo-LA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ຈາກ </a:t>
            </a:r>
            <a:r>
              <a:rPr kumimoji="0" lang="lo-LA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ປະຊາກອນຂອງເຈົ້າແນວໃດ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  <a:r>
              <a:rPr kumimoji="0" lang="lo-LA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ເຈົ້າຈະຮັບສະໝັກຜູ້ເຂົ້າຮ່ວມແນວໃດ ແລະຈະຊົດເຊີຍເຂົາເຈົ້າສຳລັບການເຂົ້າຮ່ວມແນວໃດ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  <a:r>
              <a:rPr kumimoji="0" lang="lo-LA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ໃຜຈະຮັບສະໝັກເຂົາເຈົ້າ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  <a:r>
              <a:rPr kumimoji="0" lang="lo-LA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ຂະຫນາດຕົວຢ່າງຂອງເຈົ້າແມ່ນເທົ່າໃດ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  <a:r>
              <a:rPr kumimoji="0" lang="lo-LA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ທ່ານຈະຫຼຸດຜ່ອນຄວາມອະຄະຕິໃນການຄັດເລືອກຕົວຢ່າງຂອງທ່ານແນວໃດ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kumimoji="0" lang="lo-LA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ແລະເຮັດໃຫ້ຕົວຢ່າງຂອງທ່ານເປັນຕົວແທນຂອງປະຊາກອນທີ່ກວ້າງຂວາງເທົ່າທີ່ເປັນໄປໄດ້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  <a:r>
              <a:rPr kumimoji="0" lang="lo-LA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ຈະຝຶກອົບຮົມພະນັກງານເຮັດການສຶກສາຂອງເຈົ້າແນວໃດ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kumimoji="0" lang="lo-LA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ແລະຮັບປະກັນວ່າເຂົາເຈົ້າປະຕິບັດຕາມໂປຼໂຕກອນຄູ່ມື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ການວັດ ແລະ ການເກັບລວບລວມຂໍ້ມູນ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ທ່ານ​ຈະ​ນໍາ​ໃຊ້ການວັດ ແບບໃດ ໃນ ການສໍາພັດປັດໄຈ, ການເປັນພະຍາດ ​</a:t>
            </a:r>
            <a:r>
              <a:rPr lang="en-US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ປັດ​ໄຈ​ປະຊາກອນສາດ​</a:t>
            </a:r>
            <a:r>
              <a:rPr lang="en-US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ແລະ​ ການວັດອື່ນໆ ​ຂອງ​ບຸກ​ຄົນ​</a:t>
            </a:r>
            <a:r>
              <a:rPr lang="en-US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ສະ​ຖານ​ທີ່​</a:t>
            </a:r>
            <a:r>
              <a:rPr lang="en-US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ແລະ​ເວ​ລາ​</a:t>
            </a:r>
            <a:r>
              <a:rPr lang="en-US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ຫຼື ໂຕແປກວນ ທີ່​ອາດ​ມີ​</a:t>
            </a:r>
            <a:r>
              <a:rPr lang="en-US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  <a:r>
              <a:rPr lang="lo-LA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ເຈົ້າຈະເກັບກຳຂໍ້ມູນແນວໃດ</a:t>
            </a:r>
            <a:r>
              <a:rPr lang="en-US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  <a:r>
              <a:rPr lang="lo-LA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ການສໍາພາດ</a:t>
            </a:r>
            <a:r>
              <a:rPr lang="en-US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ການສໍາຫຼວດອອນໄລນ໌</a:t>
            </a:r>
            <a:r>
              <a:rPr lang="en-US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 CATI </a:t>
            </a:r>
            <a:r>
              <a:rPr lang="lo-LA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ຫຼື </a:t>
            </a:r>
            <a:r>
              <a:rPr lang="en-US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CAPI? </a:t>
            </a:r>
            <a:r>
              <a:rPr lang="lo-LA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ເຈົ້າຈະເກັບຂໍ້ມູນ ແລະກວດສອບຂໍ້ມູນຂອງເຈົ້າແນວໃດ</a:t>
            </a:r>
            <a:r>
              <a:rPr lang="en-US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  <a:endParaRPr lang="lo-LA" altLang="en-US" dirty="0">
              <a:solidFill>
                <a:srgbClr val="202124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altLang="en-US" b="1" u="sng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ແຜນການວິເຄາະ</a:t>
            </a:r>
            <a:r>
              <a:rPr lang="en-US" altLang="en-US" b="1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ເຈົ້າວາງແຜນການປະເມີນຄວາມສຳພັນ ແລະ ໂຕຜັນແປຮ່ວມ ແນວໃດ</a:t>
            </a:r>
            <a:r>
              <a:rPr lang="en-US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  <a:r>
              <a:rPr lang="lo-LA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ເຈົ້າຈະເຮັດການວິເຄາະ ໂຕແປດ່ຽວ, ໂແປສອງໂຕ, ແລະ ຫຼາຍໂຕຜັນແປແນວໃດ</a:t>
            </a:r>
            <a:r>
              <a:rPr lang="en-US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  <a:r>
              <a:rPr lang="lo-LA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ທ່ານຈະຫຼຸດຜ່ອນ ອະຄະຕິ ໃນການວິເຄາະຂອງທ່ານແນວໃດ</a:t>
            </a:r>
            <a:r>
              <a:rPr lang="en-US" altLang="en-US" dirty="0">
                <a:solidFill>
                  <a:srgbClr val="20212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3767E5-2911-B2CB-35BA-60E92A78DA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91" t="18223" r="2703"/>
          <a:stretch/>
        </p:blipFill>
        <p:spPr>
          <a:xfrm>
            <a:off x="5435623" y="1785769"/>
            <a:ext cx="3547013" cy="1885278"/>
          </a:xfrm>
          <a:prstGeom prst="rect">
            <a:avLst/>
          </a:prstGeom>
          <a:noFill/>
        </p:spPr>
      </p:pic>
      <p:sp>
        <p:nvSpPr>
          <p:cNvPr id="356" name="Google Shape;356;p118"/>
          <p:cNvSpPr txBox="1">
            <a:spLocks noGrp="1"/>
          </p:cNvSpPr>
          <p:nvPr>
            <p:ph type="sldNum" sz="quarter" idx="12"/>
          </p:nvPr>
        </p:nvSpPr>
        <p:spPr>
          <a:xfrm>
            <a:off x="7070497" y="6348809"/>
            <a:ext cx="1509243" cy="191503"/>
          </a:xfrm>
        </p:spPr>
        <p:txBody>
          <a:bodyPr spcFirstLastPara="1" vert="horz" lIns="91440" tIns="45720" rIns="91440" bIns="45720" rtlCol="0" anchor="ctr" anchorCtr="0"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">
                <a:solidFill>
                  <a:schemeClr val="tx2"/>
                </a:solidFill>
              </a:rPr>
              <a:t>ANRCB   |   </a:t>
            </a:r>
            <a:fld id="{00000000-1234-1234-1234-123412341234}" type="slidenum">
              <a:rPr lang="en-US" sz="300" b="1">
                <a:solidFill>
                  <a:schemeClr val="tx2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38</a:t>
            </a:fld>
            <a:endParaRPr lang="en-US" sz="300" b="1">
              <a:solidFill>
                <a:schemeClr val="tx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863249-1983-8701-D819-6B2649F6CB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91" t="18223" r="2703"/>
          <a:stretch/>
        </p:blipFill>
        <p:spPr>
          <a:xfrm>
            <a:off x="5562221" y="3708698"/>
            <a:ext cx="3335576" cy="1772897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8AFEC8-4DE0-4A41-7D00-E0D806CF803A}"/>
              </a:ext>
            </a:extLst>
          </p:cNvPr>
          <p:cNvSpPr/>
          <p:nvPr/>
        </p:nvSpPr>
        <p:spPr>
          <a:xfrm>
            <a:off x="5539262" y="2728911"/>
            <a:ext cx="3339733" cy="79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462A711-99E6-F301-76AA-ED15663A64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39262" y="2723529"/>
            <a:ext cx="3325848" cy="86058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lo-LA" sz="1400" b="1" dirty="0"/>
              <a:t>ຄວາມຊຸກຊຸມ</a:t>
            </a:r>
            <a:r>
              <a:rPr lang="en-US" sz="1400" b="1" dirty="0"/>
              <a:t> = </a:t>
            </a:r>
            <a:r>
              <a:rPr lang="lo-LA" sz="1400" b="1" dirty="0"/>
              <a:t>ເຫດການສົນໃຈ</a:t>
            </a:r>
            <a:r>
              <a:rPr lang="en-US" sz="1400" b="1" dirty="0"/>
              <a:t>/ </a:t>
            </a:r>
            <a:r>
              <a:rPr lang="lo-LA" sz="1400" b="1" dirty="0"/>
              <a:t>ປະຊາກອນທັງໝົດ</a:t>
            </a:r>
            <a:endParaRPr lang="en-US" sz="1400" b="1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lo-LA" sz="1400" b="1" dirty="0"/>
              <a:t>ຄວາມຊຸກຊຸມ ຂອງ ການສໍາພັດປັດໄຈ ແລະ ປັດໄຈສ່ຽງ </a:t>
            </a:r>
            <a:r>
              <a:rPr lang="en-US" sz="1400" b="1" dirty="0"/>
              <a:t>s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lo-LA" sz="1400" b="1" dirty="0"/>
              <a:t>ຄວາມຊຸກຊຸມ ຂອງ ຜົນຮີັບທາງສູຂະພາບ</a:t>
            </a:r>
            <a:endParaRPr lang="en-US" sz="1400" b="1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FB62DEF-C076-AB3C-D097-81EC2FCEA97B}"/>
              </a:ext>
            </a:extLst>
          </p:cNvPr>
          <p:cNvSpPr txBox="1">
            <a:spLocks/>
          </p:cNvSpPr>
          <p:nvPr/>
        </p:nvSpPr>
        <p:spPr>
          <a:xfrm>
            <a:off x="5571949" y="5312536"/>
            <a:ext cx="3325848" cy="8605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1400" b="1" dirty="0"/>
              <a:t>Prevalence = cases / total population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1400" b="1" dirty="0"/>
              <a:t>Prevalence Odds Ratio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1400" b="1" dirty="0"/>
              <a:t>Prevalence Ratio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91"/>
    </mc:Choice>
    <mc:Fallback xmlns="">
      <p:transition spd="slow" advTm="12059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500C7B-6FD2-ACF9-8F2E-A3216CFFA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788889"/>
            <a:ext cx="6858000" cy="2387600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ຄວາມຄິດເຫັນ ສຸດທ້າຍ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br>
              <a:rPr kumimoji="0" lang="lo-LA" alt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</a:br>
            <a:r>
              <a:rPr kumimoji="0" lang="lo-LA" alt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ການສຶກສາແບບພັນລະນາ ເປັນພື້ນຖານໃນການສ້າງຫຼັກຖານການຄົ້ນຄວ້າ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  <a:r>
              <a:rPr kumimoji="0" lang="lo-LA" alt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ການເລືອກການອອກແບບການສຶກສາ ແລະ ວິທີວາງແຜນສໍາລັບການອອກແບບນັ້ນຕ້ອງພິຈາລະນາແລະວາງແຜນຢ່າຮອບຄອບ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kumimoji="0" lang="lo-LA" alt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ແຕ່ການເຮັດເຊ່ນນີ້ ຈະສົ່ງຜົນໃຫ້ເປັນຂໍ້ມູນທີ່ອຸດົມສົມບູນ ທີ່ຈະກາຍເປັນພື້ນຖານສໍາລັບການ ຄົ້ນຄວ້າ ແລະ ການປະຕິບັດດ້ານສຸຂະພາບສາທາລະນະສຸກ  ໃນອະນາຄົດ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  <a:br>
              <a:rPr kumimoji="0" lang="lo-LA" alt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</a:br>
            <a:br>
              <a:rPr kumimoji="0" lang="lo-LA" alt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</a:br>
            <a:r>
              <a:rPr kumimoji="0" lang="lo-LA" alt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ຂອບ​ໃຈ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!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kumimoji="0" lang="lo-LA" altLang="en-US" sz="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88"/>
    </mc:Choice>
    <mc:Fallback xmlns="">
      <p:transition spd="slow" advTm="2048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B71A-2BAE-4425-BCBD-81159A5A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25717"/>
            <a:ext cx="8201746" cy="1017107"/>
          </a:xfrm>
        </p:spPr>
        <p:txBody>
          <a:bodyPr>
            <a:normAutofit/>
          </a:bodyPr>
          <a:lstStyle/>
          <a:p>
            <a:r>
              <a:rPr lang="lo-LA" alt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ລະບາດວິທະຍາ ແບບ ພັນລະນາ</a:t>
            </a:r>
            <a:r>
              <a:rPr lang="en-US" alt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3600" b="1" dirty="0"/>
              <a:t>: 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ການແຈກຢາຍ</a:t>
            </a:r>
            <a:endParaRPr lang="en-US" sz="3600" b="1" dirty="0">
              <a:solidFill>
                <a:srgbClr val="C0000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DE340-E801-40B1-A90E-D40A4B93DE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9983" y="1895796"/>
            <a:ext cx="3279522" cy="3263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o-LA" sz="2400" b="1" dirty="0">
                <a:solidFill>
                  <a:schemeClr val="accent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ແມ່ນໃຜ</a:t>
            </a:r>
            <a:r>
              <a:rPr lang="en-US" sz="2400" b="1" dirty="0">
                <a:solidFill>
                  <a:schemeClr val="accent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2400" b="1" dirty="0">
                <a:solidFill>
                  <a:schemeClr val="accent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ແມ່ນໃຜ ເປັນພະຍາດ, ອາການ, ຫຼື  ການສໍາພັດປັດໄຈ ທີ່ເປັນປັນຫາ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ພັນລະນາ ປະຊາກອນ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ຄຸນລັກສະນາ ປະຊາກອນສາດ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</a:p>
          <a:p>
            <a:pPr lvl="1"/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ອາຍຸ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/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ເພດ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/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ອາຊີບ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A42714-523A-4978-AFED-2BF8F9343B77}"/>
                  </a:ext>
                </a:extLst>
              </p14:cNvPr>
              <p14:cNvContentPartPr/>
              <p14:nvPr/>
            </p14:nvContentPartPr>
            <p14:xfrm>
              <a:off x="5754395" y="2519293"/>
              <a:ext cx="16740" cy="1215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A42714-523A-4978-AFED-2BF8F9343B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5491" y="2510359"/>
                <a:ext cx="34192" cy="2966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4CB8085-088F-DC87-4320-05CE86CA3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1795" y="2878099"/>
            <a:ext cx="4276008" cy="3938735"/>
          </a:xfrm>
          <a:prstGeom prst="rect">
            <a:avLst/>
          </a:prstGeom>
        </p:spPr>
      </p:pic>
      <p:sp>
        <p:nvSpPr>
          <p:cNvPr id="7" name="Google Shape;162;p71">
            <a:extLst>
              <a:ext uri="{FF2B5EF4-FFF2-40B4-BE49-F238E27FC236}">
                <a16:creationId xmlns:a16="http://schemas.microsoft.com/office/drawing/2014/main" id="{E5FE357A-9244-47C2-99D3-7F965E06221F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4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ADFEB2-A0B5-AF82-7A82-F15CD68D689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3766"/>
          <a:stretch/>
        </p:blipFill>
        <p:spPr>
          <a:xfrm>
            <a:off x="5159004" y="1465314"/>
            <a:ext cx="3671391" cy="26300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C1B04C-165F-16C7-9801-91A2F2DC720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91030"/>
          <a:stretch/>
        </p:blipFill>
        <p:spPr>
          <a:xfrm>
            <a:off x="5159005" y="1391373"/>
            <a:ext cx="3671391" cy="3561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61C8F6-CAAB-4B85-D57C-A52BFE453EF5}"/>
              </a:ext>
            </a:extLst>
          </p:cNvPr>
          <p:cNvSpPr txBox="1"/>
          <p:nvPr/>
        </p:nvSpPr>
        <p:spPr>
          <a:xfrm>
            <a:off x="7738110" y="4964310"/>
            <a:ext cx="1296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MICS 2017</a:t>
            </a:r>
          </a:p>
        </p:txBody>
      </p:sp>
    </p:spTree>
    <p:extLst>
      <p:ext uri="{BB962C8B-B14F-4D97-AF65-F5344CB8AC3E}">
        <p14:creationId xmlns:p14="http://schemas.microsoft.com/office/powerpoint/2010/main" val="14529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13"/>
    </mc:Choice>
    <mc:Fallback xmlns="">
      <p:transition spd="slow" advTm="7301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2;p71">
            <a:extLst>
              <a:ext uri="{FF2B5EF4-FFF2-40B4-BE49-F238E27FC236}">
                <a16:creationId xmlns:a16="http://schemas.microsoft.com/office/drawing/2014/main" id="{372C2716-A3C8-4721-8D61-E18C4972CDEF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5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DE340-E801-40B1-A90E-D40A4B93DE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604" y="1682886"/>
            <a:ext cx="3477164" cy="3771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ເມື່ອໃດ</a:t>
            </a:r>
            <a:r>
              <a:rPr lang="en-US" sz="2200" dirty="0">
                <a:solidFill>
                  <a:srgbClr val="FF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ເງື່ອນໄຂນີ້ ພົບເລື້ອຍ ຫຼື ພົບຍາກ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ມັນເກີດຂື້ນ ເມື່ອໃດ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</a:p>
          <a:p>
            <a:pPr marL="0" indent="0">
              <a:buNone/>
            </a:pPr>
            <a:endParaRPr lang="en-US" sz="2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ເວລາ ລະຫວ່າງການສໍາພັດ ແລະ ພະຍາດ 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–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ຄວາມສໍາພັນ ຊົ່ວຄາວ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ການປ່ຽນແປງ ຕາມລະດູການ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15" name="Picture 14" descr="Chart&#10;&#10;Description automatically generated with medium confidence">
            <a:extLst>
              <a:ext uri="{FF2B5EF4-FFF2-40B4-BE49-F238E27FC236}">
                <a16:creationId xmlns:a16="http://schemas.microsoft.com/office/drawing/2014/main" id="{EFAB4F4D-7ACB-74B5-EFCF-38425F35A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290" y="4890985"/>
            <a:ext cx="4123013" cy="1888637"/>
          </a:xfrm>
          <a:prstGeom prst="rect">
            <a:avLst/>
          </a:prstGeom>
        </p:spPr>
      </p:pic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CCA0104D-5E0B-78B7-466A-C0A77DDE8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688" y="3077309"/>
            <a:ext cx="4138833" cy="1889679"/>
          </a:xfrm>
          <a:prstGeom prst="rect">
            <a:avLst/>
          </a:prstGeom>
        </p:spPr>
      </p:pic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636E17EA-F263-389D-2C24-1E2DF69BDC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09"/>
          <a:stretch/>
        </p:blipFill>
        <p:spPr>
          <a:xfrm>
            <a:off x="4358290" y="1386619"/>
            <a:ext cx="4109686" cy="17806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EBE8A1C-1E1E-4BB3-A1EE-CF6B16F8D0B1}"/>
              </a:ext>
            </a:extLst>
          </p:cNvPr>
          <p:cNvSpPr txBox="1">
            <a:spLocks/>
          </p:cNvSpPr>
          <p:nvPr/>
        </p:nvSpPr>
        <p:spPr>
          <a:xfrm>
            <a:off x="594603" y="314294"/>
            <a:ext cx="7886700" cy="762830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o-LA" alt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ລະບາດວິທະຍາ ແບບ ພັນລະນາ</a:t>
            </a:r>
            <a:r>
              <a:rPr lang="en-US" alt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3600" b="1" dirty="0"/>
              <a:t>: 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ການແຈກຢາຍ</a:t>
            </a:r>
            <a:endParaRPr lang="en-US" sz="3600" b="1" dirty="0">
              <a:solidFill>
                <a:srgbClr val="C0000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867835-804A-8AB1-B594-E5DBBEF73691}"/>
              </a:ext>
            </a:extLst>
          </p:cNvPr>
          <p:cNvSpPr txBox="1"/>
          <p:nvPr/>
        </p:nvSpPr>
        <p:spPr>
          <a:xfrm>
            <a:off x="2736970" y="6444560"/>
            <a:ext cx="1676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U.S. WHO/NREVSS</a:t>
            </a:r>
          </a:p>
        </p:txBody>
      </p:sp>
    </p:spTree>
    <p:extLst>
      <p:ext uri="{BB962C8B-B14F-4D97-AF65-F5344CB8AC3E}">
        <p14:creationId xmlns:p14="http://schemas.microsoft.com/office/powerpoint/2010/main" val="6562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78"/>
    </mc:Choice>
    <mc:Fallback xmlns="">
      <p:transition spd="slow" advTm="698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04EFC3E-C72B-4068-82DB-C01598708995}"/>
              </a:ext>
            </a:extLst>
          </p:cNvPr>
          <p:cNvSpPr txBox="1">
            <a:spLocks/>
          </p:cNvSpPr>
          <p:nvPr/>
        </p:nvSpPr>
        <p:spPr>
          <a:xfrm>
            <a:off x="628650" y="626854"/>
            <a:ext cx="7886700" cy="76283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o-LA" alt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ລະບາດວິທະຍາ ແບບ ພັນລະນາ</a:t>
            </a:r>
            <a:r>
              <a:rPr lang="en-US" alt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ການແຈກຢາຍ</a:t>
            </a:r>
            <a:endParaRPr lang="en-US" sz="3600" b="1" dirty="0">
              <a:solidFill>
                <a:srgbClr val="C0000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" name="Google Shape;162;p71">
            <a:extLst>
              <a:ext uri="{FF2B5EF4-FFF2-40B4-BE49-F238E27FC236}">
                <a16:creationId xmlns:a16="http://schemas.microsoft.com/office/drawing/2014/main" id="{23895F51-E719-4C93-A1C9-26340B981D54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6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DE340-E801-40B1-A90E-D40A4B93DE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49" y="1838527"/>
            <a:ext cx="4175041" cy="3556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o-LA" sz="20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ບ່ອນໃດ</a:t>
            </a:r>
            <a:r>
              <a:rPr lang="en-US" sz="20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20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ພະຍາດເກີດຂື້ນ ຫຼື ບໍ່ເກີດ ຢູ່ບ່ອນໃດ ຫຼື</a:t>
            </a:r>
            <a:r>
              <a:rPr lang="en-US" sz="2000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</a:p>
          <a:p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ພູມີສາດ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–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ພື້ນທີ່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ລະຫັດໄປສະນີ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ການສໍາພັດກັບ ສິ່ງແວດລ້ອມ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ເສັ້ນສູນສູດ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ພູມີອາກາດ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ທີ່ຕັ້ງ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CBADDE3-E6E4-FB9F-9BCA-3BA0C58456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9"/>
          <a:stretch/>
        </p:blipFill>
        <p:spPr>
          <a:xfrm>
            <a:off x="5328920" y="1389684"/>
            <a:ext cx="3065153" cy="3624888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33419ACB-2162-0BA1-1701-1873D450D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052" y="4803728"/>
            <a:ext cx="6186791" cy="19473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9FBB66-AAA9-5E5F-2B8C-7A999AF2FDE7}"/>
              </a:ext>
            </a:extLst>
          </p:cNvPr>
          <p:cNvSpPr txBox="1"/>
          <p:nvPr/>
        </p:nvSpPr>
        <p:spPr>
          <a:xfrm>
            <a:off x="66040" y="6444560"/>
            <a:ext cx="1351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WFP Snack Study</a:t>
            </a:r>
          </a:p>
        </p:txBody>
      </p:sp>
    </p:spTree>
    <p:extLst>
      <p:ext uri="{BB962C8B-B14F-4D97-AF65-F5344CB8AC3E}">
        <p14:creationId xmlns:p14="http://schemas.microsoft.com/office/powerpoint/2010/main" val="76898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53"/>
    </mc:Choice>
    <mc:Fallback xmlns="">
      <p:transition spd="slow" advTm="4445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AC5B874-2961-4E94-9719-C8F8563EA165}"/>
              </a:ext>
            </a:extLst>
          </p:cNvPr>
          <p:cNvSpPr txBox="1">
            <a:spLocks/>
          </p:cNvSpPr>
          <p:nvPr/>
        </p:nvSpPr>
        <p:spPr>
          <a:xfrm>
            <a:off x="628650" y="618349"/>
            <a:ext cx="7886700" cy="76283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o-LA" alt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ລະບາດວິທະຍາ ແບບ ພັນລະນາ</a:t>
            </a:r>
            <a:r>
              <a:rPr lang="en-US" alt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ການແຈກຢາຍ</a:t>
            </a:r>
            <a:endParaRPr lang="en-US" sz="3600" b="1" dirty="0">
              <a:solidFill>
                <a:srgbClr val="C0000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" name="Google Shape;162;p71">
            <a:extLst>
              <a:ext uri="{FF2B5EF4-FFF2-40B4-BE49-F238E27FC236}">
                <a16:creationId xmlns:a16="http://schemas.microsoft.com/office/drawing/2014/main" id="{D412314E-54C2-4D6D-8CE4-9A150AA64C83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7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DE340-E801-40B1-A90E-D40A4B93DE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54677"/>
            <a:ext cx="7421078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o-LA" sz="2400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ເປັນຫຍັງ</a:t>
            </a:r>
            <a:r>
              <a:rPr lang="en-US" sz="2400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/</a:t>
            </a:r>
            <a:r>
              <a:rPr lang="lo-LA" sz="2400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ເປັນແນວໃດ</a:t>
            </a:r>
            <a:r>
              <a:rPr lang="en-US" sz="2400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2400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ເປັນຫຍັງ ຈື່ງເກີດສະພາບ ຫຼື ພະຍາດ</a:t>
            </a:r>
            <a:r>
              <a:rPr lang="en-US" sz="2400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ສາມາດໃຫ້ຂໍ້ມູນ ທີ່ຈະຖືກຕິດຕາມ ໃນການສຶກສາລະບາດວິທະຍາ ແບບ ວິເຄາະ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) </a:t>
            </a:r>
          </a:p>
          <a:p>
            <a:pPr marL="0" indent="0">
              <a:buNone/>
            </a:pP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en-US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“</a:t>
            </a:r>
            <a:r>
              <a:rPr lang="lo-LA" sz="2400" b="1" dirty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ເປັນຫຍັງ</a:t>
            </a:r>
            <a:r>
              <a:rPr lang="en-US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” </a:t>
            </a:r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ເປັນຂອບເຂດຂອງການສຶກສາ ແບບວິເຄາະ, ແຕ່ ການສຶກສາ ແບບພັນລະນາ ສາມາດສະໜອງ ພື້ນຖານໄດ້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84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20"/>
    </mc:Choice>
    <mc:Fallback xmlns="">
      <p:transition spd="slow" advTm="5172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71">
            <a:extLst>
              <a:ext uri="{FF2B5EF4-FFF2-40B4-BE49-F238E27FC236}">
                <a16:creationId xmlns:a16="http://schemas.microsoft.com/office/drawing/2014/main" id="{D412314E-54C2-4D6D-8CE4-9A150AA64C83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8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55CD95-A11C-8FA5-A614-1A40F938A1B7}"/>
              </a:ext>
            </a:extLst>
          </p:cNvPr>
          <p:cNvSpPr txBox="1">
            <a:spLocks/>
          </p:cNvSpPr>
          <p:nvPr/>
        </p:nvSpPr>
        <p:spPr>
          <a:xfrm>
            <a:off x="628650" y="1642809"/>
            <a:ext cx="7693363" cy="4213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ແມ່ນຫຍັງ</a:t>
            </a:r>
            <a:r>
              <a:rPr lang="en-US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ຜົນກະທົບ ທາງດ້ານສາທາລະນະສຸກ ທີ່ອາດເກີດຂື້ນຈາກ ການສຶກສາ ຂອງທ່ານ ແມ່ນຫຍັງ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ເຫດໃດ ເຮົາຈື່ງຄວນເນັ້ນໃສ່ ຊັບພະຍາກອນ ແລະ ເວລາ ຂອງເຮົາ ໃນປະເດັນນີ້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</a:p>
          <a:p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ມີລາຍງານ ແບບພັນລະນາຫຼວງຫຼາຍ , ສໍາຄັນ ພໍບໍ ທີ່ຈະເຮັດ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</a:p>
          <a:p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ສະພາບການ ເປັນປັດຈຸບັນ ແລະ ທັນເວລາ ຫຼືບໍ່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ມັນຮ້າຍແຮງ ຫຼືບໍ່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ແພ່ຫຼາຍ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ມັນມີຜົນກະທົບທາງສັງຄົມ ໃນວົງກວ້າງ ຫຼືບໍ່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t?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ມີການສຶກສາ ມາກ່ອນ ຫຼືບໍ່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ເປັນເລື່ອງ ການເມືອງ ຫຼືບໍ່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</a:p>
          <a:p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ຄິດເຖີງ ສີ່ງເຫຼົ່ານີ້ກ່ອນ ດໍາເນີນການສຶກສາ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11E2DD8-E116-973A-784A-312C1C222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80" y="70804"/>
            <a:ext cx="8330665" cy="1017107"/>
          </a:xfrm>
        </p:spPr>
        <p:txBody>
          <a:bodyPr>
            <a:noAutofit/>
          </a:bodyPr>
          <a:lstStyle/>
          <a:p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ການວາງແຜນການສຶກສາ ແບບ ພັນລະນາ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ແມ່ນຫຍັງ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225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87"/>
    </mc:Choice>
    <mc:Fallback xmlns="">
      <p:transition spd="slow" advTm="5998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71">
            <a:extLst>
              <a:ext uri="{FF2B5EF4-FFF2-40B4-BE49-F238E27FC236}">
                <a16:creationId xmlns:a16="http://schemas.microsoft.com/office/drawing/2014/main" id="{9DEABA4A-604E-4B59-82D1-863ABDB2511B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buSzPts val="1000"/>
              <a:defRPr/>
            </a:pPr>
            <a:r>
              <a:rPr lang="en-US" sz="1050" kern="0" dirty="0">
                <a:solidFill>
                  <a:srgbClr val="00A2C7"/>
                </a:solidFill>
                <a:latin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050" b="1" kern="0">
                <a:solidFill>
                  <a:srgbClr val="00468B"/>
                </a:solidFill>
                <a:latin typeface="Arial"/>
                <a:cs typeface="Arial"/>
                <a:sym typeface="Arial"/>
              </a:rPr>
              <a:pPr defTabSz="685800">
                <a:buClr>
                  <a:srgbClr val="000000"/>
                </a:buClr>
                <a:buSzPts val="1000"/>
                <a:defRPr/>
              </a:pPr>
              <a:t>9</a:t>
            </a:fld>
            <a:endParaRPr sz="1050" b="1" kern="0" dirty="0">
              <a:solidFill>
                <a:srgbClr val="00468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F3EEA7E-7894-46BD-90FC-AD63BC06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2666"/>
            <a:ext cx="7886700" cy="1017107"/>
          </a:xfrm>
        </p:spPr>
        <p:txBody>
          <a:bodyPr>
            <a:normAutofit/>
          </a:bodyPr>
          <a:lstStyle/>
          <a:p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ການວາງແຜນ ການສຶກສາ ແບບ ພັນລະນາ</a:t>
            </a:r>
            <a:endParaRPr lang="en-US" sz="36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B8E61E-44DE-44C0-B84E-90B432AE23A5}"/>
              </a:ext>
            </a:extLst>
          </p:cNvPr>
          <p:cNvSpPr txBox="1"/>
          <p:nvPr/>
        </p:nvSpPr>
        <p:spPr>
          <a:xfrm>
            <a:off x="628649" y="1596417"/>
            <a:ext cx="820893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2800" dirty="0">
                <a:solidFill>
                  <a:srgbClr val="2D3B4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ໃນການວາງແຜນ ການສຶກສາ ລະບາດວິທະຍາ ແບບພັນລະນາ, ເຮົາຕ້ອງ</a:t>
            </a:r>
            <a:r>
              <a:rPr lang="en-US" sz="2800" dirty="0">
                <a:solidFill>
                  <a:srgbClr val="2D3B4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</a:p>
          <a:p>
            <a:endParaRPr lang="en-US" sz="800" dirty="0">
              <a:solidFill>
                <a:srgbClr val="2D3B45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lo-LA" sz="2400" dirty="0">
                <a:solidFill>
                  <a:srgbClr val="2D3B4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ເຂົ້າໃຈ ການໃຊ້ ລະບາດວິທະຍາ ແບບພັນລະນາ</a:t>
            </a:r>
            <a:r>
              <a:rPr lang="en-US" sz="2400" dirty="0">
                <a:solidFill>
                  <a:srgbClr val="2D3B4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lo-LA" sz="2400" dirty="0">
                <a:solidFill>
                  <a:srgbClr val="2D3B4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ປຽບທຽບ ການອອກແບບການສຶກສາ ແບບພັນລະນາ ແລະ ອະຄະຕິ</a:t>
            </a:r>
            <a:r>
              <a:rPr lang="en-US" sz="2400" dirty="0">
                <a:solidFill>
                  <a:srgbClr val="2D3B4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lo-LA" sz="2400" dirty="0">
                <a:solidFill>
                  <a:srgbClr val="2D3B4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ເລືອກການອອກແບບການສຶກສາ ທີ່ດີທີ່ສຸດ ສໍາລັບເປົ້າໝາຍຂອງເຮົາ</a:t>
            </a:r>
            <a:r>
              <a:rPr lang="en-US" sz="2400" dirty="0">
                <a:solidFill>
                  <a:srgbClr val="2D3B4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lo-LA" sz="2400" dirty="0">
                <a:solidFill>
                  <a:srgbClr val="2D3B4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ຮູ້ວ່າຕ້ອງພິຈາລະນາຫຍັງ ໃນການສ້າງວິທີການ ແລະ ແຜນການວິເຄາະ ສໍາລັບການສຶກສາ ແບບພັນລະນາ</a:t>
            </a:r>
            <a:r>
              <a:rPr lang="en-US" sz="2400" dirty="0">
                <a:solidFill>
                  <a:srgbClr val="2D3B4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lo-LA" sz="2400" dirty="0">
                <a:solidFill>
                  <a:srgbClr val="2D3B4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ສາມາດຄິດໄລ່ ການວັດຄວາມຖີ່ຂອງພະຍາດໄດ້ ແລະ ຄວາມສໍາພັນ ຂອງພະຍາດໄດ້, ແລະ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lo-LA" sz="2400" dirty="0">
                <a:solidFill>
                  <a:srgbClr val="2D3B4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ການຄວບຄຸມມອະຄະຕິ ໃນການວາງແຜນ ແລະ ການວິເຄາະ</a:t>
            </a:r>
            <a:endParaRPr lang="en-US" sz="2400" dirty="0">
              <a:solidFill>
                <a:srgbClr val="2D3B45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52"/>
    </mc:Choice>
    <mc:Fallback xmlns="">
      <p:transition spd="slow" advTm="34352"/>
    </mc:Fallback>
  </mc:AlternateContent>
</p:sld>
</file>

<file path=ppt/theme/theme1.xml><?xml version="1.0" encoding="utf-8"?>
<a:theme xmlns:a="http://schemas.openxmlformats.org/drawingml/2006/main" name="CRS_2020_PPT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CRS_PPT_Fonts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RCB TEMPLATE" id="{0EC71E97-8FA2-4B5F-AC24-44C3F03835AA}" vid="{46FB6BCA-E9FE-4217-9BEF-CD6BDB5EB7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9DD0B6094BCF4FB93A35D0152A1812" ma:contentTypeVersion="13" ma:contentTypeDescription="Create a new document." ma:contentTypeScope="" ma:versionID="be0ae1603127ce292030e8d21174580f">
  <xsd:schema xmlns:xsd="http://www.w3.org/2001/XMLSchema" xmlns:xs="http://www.w3.org/2001/XMLSchema" xmlns:p="http://schemas.microsoft.com/office/2006/metadata/properties" xmlns:ns2="d6596b82-1850-46b7-8677-7476bdde78e6" xmlns:ns3="53c17ed5-55f5-48da-bce3-199d61b38c9a" targetNamespace="http://schemas.microsoft.com/office/2006/metadata/properties" ma:root="true" ma:fieldsID="26e5467dbf44ded1b1ae3f5faebca35a" ns2:_="" ns3:_="">
    <xsd:import namespace="d6596b82-1850-46b7-8677-7476bdde78e6"/>
    <xsd:import namespace="53c17ed5-55f5-48da-bce3-199d61b38c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96b82-1850-46b7-8677-7476bdde78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c17ed5-55f5-48da-bce3-199d61b38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161C77-4666-4246-BBCD-C34F72AD34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EDAF73-4893-4F4B-B2AD-01C785BB3A4F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b34422d8-c230-43ec-8677-2b343c042c77"/>
    <ds:schemaRef ds:uri="89487477-8a04-41b7-b1f6-8fe2e945d33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00B982-99A2-4BF9-ADDA-957A147B1D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596b82-1850-46b7-8677-7476bdde78e6"/>
    <ds:schemaRef ds:uri="53c17ed5-55f5-48da-bce3-199d61b38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ANRCB TEMPLATE</Template>
  <TotalTime>29790</TotalTime>
  <Words>13611</Words>
  <Application>Microsoft Office PowerPoint</Application>
  <PresentationFormat>On-screen Show (4:3)</PresentationFormat>
  <Paragraphs>603</Paragraphs>
  <Slides>39</Slides>
  <Notes>39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</vt:lpstr>
      <vt:lpstr>Calibri</vt:lpstr>
      <vt:lpstr>Georgia</vt:lpstr>
      <vt:lpstr>inherit</vt:lpstr>
      <vt:lpstr>Open Sans</vt:lpstr>
      <vt:lpstr>Phetsarath OT</vt:lpstr>
      <vt:lpstr>Saysettha OT</vt:lpstr>
      <vt:lpstr>Times New Roman</vt:lpstr>
      <vt:lpstr>CRS_2020_PPT</vt:lpstr>
      <vt:lpstr> ຫົວຂໍ້ 6.2 ການອອກແບບ ແລະ ວາງແຜນ ສະຖິຕິ: ການວາງແຜນ ຮູບແບບ ພັນລະນາ </vt:lpstr>
      <vt:lpstr>ວັດຖຸປະສົງ</vt:lpstr>
      <vt:lpstr>PowerPoint Presentation</vt:lpstr>
      <vt:lpstr>ລະບາດວິທະຍາ ແບບ ພັນລະນາ : ການແຈກຢາຍ</vt:lpstr>
      <vt:lpstr>PowerPoint Presentation</vt:lpstr>
      <vt:lpstr>PowerPoint Presentation</vt:lpstr>
      <vt:lpstr>PowerPoint Presentation</vt:lpstr>
      <vt:lpstr>ການວາງແຜນການສຶກສາ ແບບ ພັນລະນາ:ແມ່ນຫຍັງ?</vt:lpstr>
      <vt:lpstr>ການວາງແຜນ ການສຶກສາ ແບບ ພັນລະນາ</vt:lpstr>
      <vt:lpstr>ດັ່ງນັ້ນ ການອອກແບບ ທີ່ດີທີ່ສຸດ ຄືຫຍັງ?</vt:lpstr>
      <vt:lpstr>ປະເພດຂອງການສຶກສາແບບພັນລະນາ</vt:lpstr>
      <vt:lpstr>PowerPoint Presentation</vt:lpstr>
      <vt:lpstr>ລາຍງານກໍລະນີ ຫຼື ຊຸດກໍລະນີສຶກສາ</vt:lpstr>
      <vt:lpstr>PowerPoint Presentation</vt:lpstr>
      <vt:lpstr>ຕົວຢ່າງ ຊຸດກໍລະນີສຶກສາ</vt:lpstr>
      <vt:lpstr>ບົດບາດ ຂອງ ລາຍງານກໍລະນີ ແລະ ຊຸດກໍລະນີ ສຶກສາ</vt:lpstr>
      <vt:lpstr>PowerPoint Presentation</vt:lpstr>
      <vt:lpstr>ການສຶກສາຄວາມສໍາພັນທາງນິເວດວິທະຍາ</vt:lpstr>
      <vt:lpstr>ຕົວຢ່າງ 1 ການສຶກສາຄວາມສໍາພັນ ທາງນິເວດວິທະຍາ</vt:lpstr>
      <vt:lpstr>ຕົວຢ່າງ 2 ການສຶກສາ ຄວາມສໍາພັນ ທາງ ນິເວດວິທະຍາ</vt:lpstr>
      <vt:lpstr>ຕົວຢ່າງ 3 ການສຶກສາຄວາມສໍາພັນທາງນິເວດວິທະຍາ</vt:lpstr>
      <vt:lpstr>ການສຶກສາແບບນິເວດວິທະຍາ: ການວາງແຜນ</vt:lpstr>
      <vt:lpstr>ຄວາມເຂົ້າໃຈຜິດທາງນິເວດວິທະຍາ</vt:lpstr>
      <vt:lpstr>PowerPoint Presentation</vt:lpstr>
      <vt:lpstr>ການສຶກສາການເຝົ້າລະວັງ/ຄວາມຊຸກຊຸມ/ນະຈຸດເວລາໃດໜື່ງ</vt:lpstr>
      <vt:lpstr>PowerPoint Presentation</vt:lpstr>
      <vt:lpstr>PowerPoint Presentation</vt:lpstr>
      <vt:lpstr>ຕົວຢ່າງ ການສໍາຫຼວດໂຕຊີ້ບອກຫຼາຍກຸ່ມຂອງ ສປປ ລາວ (MICS)</vt:lpstr>
      <vt:lpstr>PowerPoint Presentation</vt:lpstr>
      <vt:lpstr>PowerPoint Presentation</vt:lpstr>
      <vt:lpstr>PowerPoint Presentation</vt:lpstr>
      <vt:lpstr>PowerPoint Presentation</vt:lpstr>
      <vt:lpstr>ການສຶກສາ ການເຝົ້າລະວັງ/ຄວາມຊຸກຊຸມ/ນະຈຸດເວລາໃດໜື່ງ</vt:lpstr>
      <vt:lpstr>ຕົວຢ່າງ ການສຶກສາ ການເຝົ້າລະວັງ/ຄວາມຊຸກຊຸມ/ນະຈຸດເວລາໃດໜື່ງ</vt:lpstr>
      <vt:lpstr>ຕົວຢ່າງ ການສຶກສາ ການເຝົ້າລະວັງ/ຄວາມຊຸກຊຸມ/ນະຈຸດເວລາໃດໜື່ງ</vt:lpstr>
      <vt:lpstr>ຕົວຢ່າງ ການສຶກສາ ການເຝົ້າລະວັງ/ຄວາມຊຸກຊຸມ/ນະຈຸດເວລາໃດໜື່ງ</vt:lpstr>
      <vt:lpstr>ຕົວຢ່າງ ການສຶກສາ ການເຝົ້າລະວັງ/ຄວາມຊຸກຊຸມ/ນະຈຸດເວລາໃດໜື່ງ</vt:lpstr>
      <vt:lpstr>ການວາງແຜນການສຶກສາເພີ້ມ ສໍາລັບ ການສຶກສາ ການເຝົ້າລະວັງ/ຄວາມຊຸກຊຸມ/ນະຈຸດເວລາໃດໜື່ງ</vt:lpstr>
      <vt:lpstr>ຄວາມຄິດເຫັນ ສຸດທ້າຍ:  ການສຶກສາແບບພັນລະນາ ເປັນພື້ນຖານໃນການສ້າງຫຼັກຖານການຄົ້ນຄວ້າ. ການເລືອກການອອກແບບການສຶກສາ ແລະ ວິທີວາງແຜນສໍາລັບການອອກແບບນັ້ນຕ້ອງພິຈາລະນາແລະວາງແຜນຢ່າຮອບຄອບ, ແຕ່ການເຮັດເຊ່ນນີ້ ຈະສົ່ງຜົນໃຫ້ເປັນຂໍ້ມູນທີ່ອຸດົມສົມບູນ ທີ່ຈະກາຍເປັນພື້ນຖານສໍາລັບການ ຄົ້ນຄວ້າ ແລະ ການປະຕິບັດດ້ານສຸຂະພາບສາທາລະນະສຸກ  ໃນອະນາຄົດ.   ຂອບ​ໃຈ!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6.2 Statistical Design and Planning: Epidemiologic Approach to Health  &amp; Descriptive Epidemiology</dc:title>
  <dc:creator>Eddens, Kate</dc:creator>
  <cp:lastModifiedBy>Oula, Ratthiphone</cp:lastModifiedBy>
  <cp:revision>216</cp:revision>
  <dcterms:created xsi:type="dcterms:W3CDTF">2022-05-10T16:03:34Z</dcterms:created>
  <dcterms:modified xsi:type="dcterms:W3CDTF">2022-09-06T06:22:55Z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0x010100789DD0B6094BCF4FB93A35D0152A1812</vt:lpwstr>
  </property>
</Properties>
</file>