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60"/>
  </p:notesMasterIdLst>
  <p:sldIdLst>
    <p:sldId id="256" r:id="rId5"/>
    <p:sldId id="943" r:id="rId6"/>
    <p:sldId id="356" r:id="rId7"/>
    <p:sldId id="437" r:id="rId8"/>
    <p:sldId id="945" r:id="rId9"/>
    <p:sldId id="948" r:id="rId10"/>
    <p:sldId id="358" r:id="rId11"/>
    <p:sldId id="359" r:id="rId12"/>
    <p:sldId id="429" r:id="rId13"/>
    <p:sldId id="284" r:id="rId14"/>
    <p:sldId id="329" r:id="rId15"/>
    <p:sldId id="900" r:id="rId16"/>
    <p:sldId id="901" r:id="rId17"/>
    <p:sldId id="949" r:id="rId18"/>
    <p:sldId id="269" r:id="rId19"/>
    <p:sldId id="902" r:id="rId20"/>
    <p:sldId id="921" r:id="rId21"/>
    <p:sldId id="981" r:id="rId22"/>
    <p:sldId id="986" r:id="rId23"/>
    <p:sldId id="969" r:id="rId24"/>
    <p:sldId id="799" r:id="rId25"/>
    <p:sldId id="340" r:id="rId26"/>
    <p:sldId id="990" r:id="rId27"/>
    <p:sldId id="991" r:id="rId28"/>
    <p:sldId id="992" r:id="rId29"/>
    <p:sldId id="962" r:id="rId30"/>
    <p:sldId id="983" r:id="rId31"/>
    <p:sldId id="995" r:id="rId32"/>
    <p:sldId id="1003" r:id="rId33"/>
    <p:sldId id="1006" r:id="rId34"/>
    <p:sldId id="1007" r:id="rId35"/>
    <p:sldId id="976" r:id="rId36"/>
    <p:sldId id="996" r:id="rId37"/>
    <p:sldId id="922" r:id="rId38"/>
    <p:sldId id="953" r:id="rId39"/>
    <p:sldId id="906" r:id="rId40"/>
    <p:sldId id="362" r:id="rId41"/>
    <p:sldId id="909" r:id="rId42"/>
    <p:sldId id="1008" r:id="rId43"/>
    <p:sldId id="373" r:id="rId44"/>
    <p:sldId id="1009" r:id="rId45"/>
    <p:sldId id="1010" r:id="rId46"/>
    <p:sldId id="925" r:id="rId47"/>
    <p:sldId id="406" r:id="rId48"/>
    <p:sldId id="955" r:id="rId49"/>
    <p:sldId id="376" r:id="rId50"/>
    <p:sldId id="918" r:id="rId51"/>
    <p:sldId id="957" r:id="rId52"/>
    <p:sldId id="440" r:id="rId53"/>
    <p:sldId id="927" r:id="rId54"/>
    <p:sldId id="928" r:id="rId55"/>
    <p:sldId id="458" r:id="rId56"/>
    <p:sldId id="460" r:id="rId57"/>
    <p:sldId id="997" r:id="rId58"/>
    <p:sldId id="266"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943"/>
            <p14:sldId id="356"/>
            <p14:sldId id="437"/>
            <p14:sldId id="945"/>
            <p14:sldId id="948"/>
            <p14:sldId id="358"/>
            <p14:sldId id="359"/>
            <p14:sldId id="429"/>
            <p14:sldId id="284"/>
            <p14:sldId id="329"/>
            <p14:sldId id="900"/>
            <p14:sldId id="901"/>
            <p14:sldId id="949"/>
            <p14:sldId id="269"/>
            <p14:sldId id="902"/>
            <p14:sldId id="921"/>
            <p14:sldId id="981"/>
            <p14:sldId id="986"/>
            <p14:sldId id="969"/>
            <p14:sldId id="799"/>
            <p14:sldId id="340"/>
            <p14:sldId id="990"/>
            <p14:sldId id="991"/>
            <p14:sldId id="992"/>
            <p14:sldId id="962"/>
            <p14:sldId id="983"/>
            <p14:sldId id="995"/>
            <p14:sldId id="1003"/>
            <p14:sldId id="1006"/>
            <p14:sldId id="1007"/>
            <p14:sldId id="976"/>
            <p14:sldId id="996"/>
            <p14:sldId id="922"/>
            <p14:sldId id="953"/>
            <p14:sldId id="906"/>
            <p14:sldId id="362"/>
            <p14:sldId id="909"/>
            <p14:sldId id="1008"/>
            <p14:sldId id="373"/>
            <p14:sldId id="1009"/>
            <p14:sldId id="1010"/>
            <p14:sldId id="925"/>
            <p14:sldId id="406"/>
            <p14:sldId id="955"/>
            <p14:sldId id="376"/>
            <p14:sldId id="918"/>
            <p14:sldId id="957"/>
            <p14:sldId id="440"/>
            <p14:sldId id="927"/>
            <p14:sldId id="928"/>
            <p14:sldId id="458"/>
            <p14:sldId id="460"/>
            <p14:sldId id="997"/>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7095" autoAdjust="0"/>
  </p:normalViewPr>
  <p:slideViewPr>
    <p:cSldViewPr snapToGrid="0" snapToObjects="1">
      <p:cViewPr varScale="1">
        <p:scale>
          <a:sx n="91" d="100"/>
          <a:sy n="91" d="100"/>
        </p:scale>
        <p:origin x="648" y="57"/>
      </p:cViewPr>
      <p:guideLst/>
    </p:cSldViewPr>
  </p:slideViewPr>
  <p:notesTextViewPr>
    <p:cViewPr>
      <p:scale>
        <a:sx n="1" d="1"/>
        <a:sy n="1" d="1"/>
      </p:scale>
      <p:origin x="0" y="0"/>
    </p:cViewPr>
  </p:notesTextViewPr>
  <p:sorterViewPr>
    <p:cViewPr>
      <p:scale>
        <a:sx n="100" d="100"/>
        <a:sy n="100" d="100"/>
      </p:scale>
      <p:origin x="0" y="-81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7/5/2022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Topic 6.5 Statistical Design and Planning: Association, Causation, and Bias.</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325609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scenarios of causality are that 1) there is not association between the two variables, 2) that A causes B, and 3) that B causes A. </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374285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reality, a model of disease causation really looks more like this, in which multiple levels of factors are in the causal pathway for a disease outcome. We can measure factors on all of these levels and look for an association, but we have to choose one independent variable to begin with. In this model, you might start with obesity as the exposure, and diabetes as the outcome, with the knowledge that there are many factors that contribute to the development of obesity and its relationship to diabetes. You can do complex modeling and measurement to reflect this, but you have to start with the most immediate potentially causal relationship. </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156801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47B88B14-1A0F-480F-9BC6-25A4BCAF911F}" type="slidenum">
              <a:rPr lang="en-GB" smtClean="0"/>
              <a:pPr/>
              <a:t>12</a:t>
            </a:fld>
            <a:endParaRPr lang="en-GB"/>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fontAlgn="base"/>
            <a:r>
              <a:rPr lang="en-US" sz="1200" b="0" kern="1200" dirty="0">
                <a:solidFill>
                  <a:schemeClr val="tx1"/>
                </a:solidFill>
                <a:effectLst/>
                <a:latin typeface="+mn-lt"/>
                <a:ea typeface="+mn-ea"/>
                <a:cs typeface="+mn-cs"/>
              </a:rPr>
              <a:t>Once we determine that an exposure is associated with a health outcome, evaluating whether an association reflects a causal relationship happens in two stages. In Stage I, we ask ourselves whether the association could be due to bias, confounding, or chance, rather than to the exposure-disease relationship. If we find that the association is unlikely to be due to bias, confounding, or chance, we move to Stage II, in which we apply guidelines for causal inference. </a:t>
            </a:r>
            <a:endParaRPr lang="en-US" b="0" dirty="0">
              <a:effectLst/>
            </a:endParaRPr>
          </a:p>
        </p:txBody>
      </p:sp>
    </p:spTree>
    <p:extLst>
      <p:ext uri="{BB962C8B-B14F-4D97-AF65-F5344CB8AC3E}">
        <p14:creationId xmlns:p14="http://schemas.microsoft.com/office/powerpoint/2010/main" val="327035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reflects the order in which this two stage process occurs, first assessing primarily for selection or information bias, then confounding bias, and then chance, or error. We cannot say with absolute certainty that an association is NOT due to chance, but we can determine the probability that it is not due to chance. Then, we apply the set of causal guidelines.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359660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possible alternate explanation for the association that we can investigate is bias. Is the association we’ve found likely due to bias? </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3306229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Bias results from error, and there are two types of error we encounter in our studies. Random error, which is the divergence due to chance alone of an observation on our sample from the true population value, leads to a lack of precision in the measurement of our association. </a:t>
            </a:r>
            <a:r>
              <a:rPr lang="en-US" dirty="0">
                <a:solidFill>
                  <a:schemeClr val="tx1"/>
                </a:solidFill>
                <a:effectLst/>
              </a:rPr>
              <a:t>S</a:t>
            </a:r>
            <a:r>
              <a:rPr lang="en-US" dirty="0">
                <a:solidFill>
                  <a:srgbClr val="05294B"/>
                </a:solidFill>
                <a:effectLst/>
              </a:rPr>
              <a:t>ystematic error is an error that's not determined by chance, but is introduced by some inaccuracy inherent in the system. We have more control over systematic error than we do random error.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316662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Bias is the systematic error in the design or conduct of our study that results in a conclusion that's different from the truth. And this can happen at any stage of inference, which produces values that depart systematically from the true values. So this can happen during design, data collection, analysis and interpretation. And we need to make sure that we quantify the presence the magnitude and the direction of bias. </a:t>
            </a:r>
            <a:endParaRPr lang="en-US" b="1" u="sng" dirty="0"/>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2632692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5294B"/>
                </a:solidFill>
                <a:effectLst/>
              </a:rPr>
              <a:t>Most commonly, bias occurs by the way participants are brought into or leave a study, or selection bias, or when the information that we obtained from study's participants is systematically inaccurate, which is measurement or information bias.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3909252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Participants or responders may be different than those who do not respond or participate due to </a:t>
            </a:r>
            <a:r>
              <a:rPr lang="en-US" sz="1200" dirty="0">
                <a:solidFill>
                  <a:srgbClr val="3D3DD8"/>
                </a:solidFill>
              </a:rPr>
              <a:t>bias in recruitment and selection strategies and in self-selection. Volunteer bias can be an issue when volunteers are less likely to engage in high-risk behaviors than non-volunteers. People who choose to participate may do so because they are more worried about an exposure or feel unwell. People who see doctors more regularly are more likely to be diagnosed with a disease than those who </a:t>
            </a:r>
            <a:r>
              <a:rPr lang="en-US" sz="1200" dirty="0" err="1">
                <a:solidFill>
                  <a:srgbClr val="3D3DD8"/>
                </a:solidFill>
              </a:rPr>
              <a:t>dn’t</a:t>
            </a:r>
            <a:r>
              <a:rPr lang="en-US" sz="1200" dirty="0">
                <a:solidFill>
                  <a:srgbClr val="3D3DD8"/>
                </a:solidFill>
              </a:rPr>
              <a:t> see a doctor regularly, so you have a bias in your cases being different than the general population. And if you choose to build a cohort, for example, from an employee group, you should know that employed people tend to have lower mortality than the general population. And finally, excluding members of a population because of cost, distance, or other factors, or because you believe they are too difficult to engage can cause bias and is – in some cases – unethical.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19</a:t>
            </a:fld>
            <a:endParaRPr lang="en-US"/>
          </a:p>
        </p:txBody>
      </p:sp>
    </p:spTree>
    <p:extLst>
      <p:ext uri="{BB962C8B-B14F-4D97-AF65-F5344CB8AC3E}">
        <p14:creationId xmlns:p14="http://schemas.microsoft.com/office/powerpoint/2010/main" val="1634706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5294B"/>
                </a:solidFill>
                <a:effectLst/>
                <a:latin typeface="AvertaStd"/>
              </a:rPr>
              <a:t>These aforementioned ways selection can be biased can also contribute to control selection bias. So how you choose a comparison or control group that is not representative of the population that produced the cases or differential selection, where you unintentionally select cases dependent on exposure status. An example is selecting cases of some disease seen by one physician or one hospital, versus many different physicians or a sample of hospitals. They may have a different exposure status or exposure to disease relationship than others. The solution is to be sure to select cases and controls independent of exposure status, and to identify controls from the same population as the cases you need to avoid this when you design your study.</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181338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By the end of this topic, we hope that you’ll be able to determine the differences in an association between exposure and outcome, and a causal relationship between exposure and outcome. You’ll be able to apply the stages of assessing an association </a:t>
            </a:r>
            <a:r>
              <a:rPr lang="en-US"/>
              <a:t>for causality </a:t>
            </a:r>
            <a:r>
              <a:rPr lang="en-US" dirty="0"/>
              <a:t>and be know how to control for bias and confounding in study planning and analysis. Finally, you’ll understand how to prioritize and apply criteria for causal inference. </a:t>
            </a:r>
            <a:endParaRPr dirty="0"/>
          </a:p>
        </p:txBody>
      </p:sp>
      <p:sp>
        <p:nvSpPr>
          <p:cNvPr id="156" name="Google Shape;15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51658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Loss to follow up bias is the primary issue in cohort studies or experiments. In nearly all large cohorts, you're going to see original members drop out. If this occurs randomly, so that on average, the people who drop out are similar across those who remain in the group, then there isn't any bias. But usually the characteristics of those who are lost are different than those who stay resulting in differential loss. When those who are lost to follow up are different from those who stay for the entire study you have lost to follow up bias.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2D2C963-D3C8-4B06-8BE9-7EB86DEF8BD5}" type="slidenum">
              <a:rPr lang="en-US" smtClean="0"/>
              <a:pPr/>
              <a:t>21</a:t>
            </a:fld>
            <a:endParaRPr lang="en-US"/>
          </a:p>
        </p:txBody>
      </p:sp>
    </p:spTree>
    <p:extLst>
      <p:ext uri="{BB962C8B-B14F-4D97-AF65-F5344CB8AC3E}">
        <p14:creationId xmlns:p14="http://schemas.microsoft.com/office/powerpoint/2010/main" val="2471422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9163">
              <a:defRPr sz="2400">
                <a:solidFill>
                  <a:schemeClr val="tx1"/>
                </a:solidFill>
                <a:latin typeface="Times New Roman" panose="02020603050405020304" pitchFamily="18" charset="0"/>
              </a:defRPr>
            </a:lvl1pPr>
            <a:lvl2pPr marL="742950" indent="-285750" algn="ctr" defTabSz="919163">
              <a:defRPr sz="2400">
                <a:solidFill>
                  <a:schemeClr val="tx1"/>
                </a:solidFill>
                <a:latin typeface="Times New Roman" panose="02020603050405020304" pitchFamily="18" charset="0"/>
              </a:defRPr>
            </a:lvl2pPr>
            <a:lvl3pPr marL="1143000" indent="-228600" algn="ctr" defTabSz="919163">
              <a:defRPr sz="2400">
                <a:solidFill>
                  <a:schemeClr val="tx1"/>
                </a:solidFill>
                <a:latin typeface="Times New Roman" panose="02020603050405020304" pitchFamily="18" charset="0"/>
              </a:defRPr>
            </a:lvl3pPr>
            <a:lvl4pPr marL="1600200" indent="-228600" algn="ctr" defTabSz="919163">
              <a:defRPr sz="2400">
                <a:solidFill>
                  <a:schemeClr val="tx1"/>
                </a:solidFill>
                <a:latin typeface="Times New Roman" panose="02020603050405020304" pitchFamily="18" charset="0"/>
              </a:defRPr>
            </a:lvl4pPr>
            <a:lvl5pPr marL="2057400" indent="-228600" algn="ctr" defTabSz="919163">
              <a:defRPr sz="2400">
                <a:solidFill>
                  <a:schemeClr val="tx1"/>
                </a:solidFill>
                <a:latin typeface="Times New Roman" panose="02020603050405020304" pitchFamily="18" charset="0"/>
              </a:defRPr>
            </a:lvl5pPr>
            <a:lvl6pPr marL="25146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62DDB42-3A3E-40EE-8B1E-335AA78537DD}" type="slidenum">
              <a:rPr lang="en-GB" altLang="en-US" sz="1200"/>
              <a:pPr algn="r"/>
              <a:t>22</a:t>
            </a:fld>
            <a:endParaRPr lang="en-GB" altLang="en-US" sz="1200"/>
          </a:p>
        </p:txBody>
      </p:sp>
      <p:sp>
        <p:nvSpPr>
          <p:cNvPr id="40963" name="Rectangle 1026"/>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3538E77C-C65F-AB79-36BC-B6A613DFBC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an example of a prospective cohort study of smoking and lung cancer. Calculating the Relative Risk for lung cancer among smokers compared to non-smokers, we get RR = 9. Imagine that this is the TRUE risk of lung cancer in this population. But, how might you see people dropping out of the study? Do you think smokers or non-smokers might be more likely to drop out? Why? Take a few moments to think about this, or to discuss.</a:t>
            </a:r>
          </a:p>
          <a:p>
            <a:endParaRPr lang="en-US" dirty="0"/>
          </a:p>
        </p:txBody>
      </p:sp>
    </p:spTree>
    <p:extLst>
      <p:ext uri="{BB962C8B-B14F-4D97-AF65-F5344CB8AC3E}">
        <p14:creationId xmlns:p14="http://schemas.microsoft.com/office/powerpoint/2010/main" val="2386778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9163">
              <a:defRPr sz="2400">
                <a:solidFill>
                  <a:schemeClr val="tx1"/>
                </a:solidFill>
                <a:latin typeface="Times New Roman" panose="02020603050405020304" pitchFamily="18" charset="0"/>
              </a:defRPr>
            </a:lvl1pPr>
            <a:lvl2pPr marL="742950" indent="-285750" algn="ctr" defTabSz="919163">
              <a:defRPr sz="2400">
                <a:solidFill>
                  <a:schemeClr val="tx1"/>
                </a:solidFill>
                <a:latin typeface="Times New Roman" panose="02020603050405020304" pitchFamily="18" charset="0"/>
              </a:defRPr>
            </a:lvl2pPr>
            <a:lvl3pPr marL="1143000" indent="-228600" algn="ctr" defTabSz="919163">
              <a:defRPr sz="2400">
                <a:solidFill>
                  <a:schemeClr val="tx1"/>
                </a:solidFill>
                <a:latin typeface="Times New Roman" panose="02020603050405020304" pitchFamily="18" charset="0"/>
              </a:defRPr>
            </a:lvl3pPr>
            <a:lvl4pPr marL="1600200" indent="-228600" algn="ctr" defTabSz="919163">
              <a:defRPr sz="2400">
                <a:solidFill>
                  <a:schemeClr val="tx1"/>
                </a:solidFill>
                <a:latin typeface="Times New Roman" panose="02020603050405020304" pitchFamily="18" charset="0"/>
              </a:defRPr>
            </a:lvl4pPr>
            <a:lvl5pPr marL="2057400" indent="-228600" algn="ctr" defTabSz="919163">
              <a:defRPr sz="2400">
                <a:solidFill>
                  <a:schemeClr val="tx1"/>
                </a:solidFill>
                <a:latin typeface="Times New Roman" panose="02020603050405020304" pitchFamily="18" charset="0"/>
              </a:defRPr>
            </a:lvl5pPr>
            <a:lvl6pPr marL="25146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62DDB42-3A3E-40EE-8B1E-335AA78537DD}" type="slidenum">
              <a:rPr lang="en-GB" altLang="en-US" sz="1200"/>
              <a:pPr algn="r"/>
              <a:t>23</a:t>
            </a:fld>
            <a:endParaRPr lang="en-GB" altLang="en-US" sz="1200"/>
          </a:p>
        </p:txBody>
      </p:sp>
      <p:sp>
        <p:nvSpPr>
          <p:cNvPr id="40963" name="Rectangle 1026"/>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3538E77C-C65F-AB79-36BC-B6A613DFBC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that we find only 45 smokers that develop lung cancer, and our total number of smokers in the study is reduced to 955. That would mean that HALF of cases that smoked were lost to follow-up. We would instead believe that our risk of lung cancer in smokers is only 4.7 times greater than the risk in non-smokers. Our results are biased towards the null hypothesis. </a:t>
            </a:r>
          </a:p>
          <a:p>
            <a:endParaRPr lang="en-US" dirty="0"/>
          </a:p>
        </p:txBody>
      </p:sp>
    </p:spTree>
    <p:extLst>
      <p:ext uri="{BB962C8B-B14F-4D97-AF65-F5344CB8AC3E}">
        <p14:creationId xmlns:p14="http://schemas.microsoft.com/office/powerpoint/2010/main" val="1513764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9163">
              <a:defRPr sz="2400">
                <a:solidFill>
                  <a:schemeClr val="tx1"/>
                </a:solidFill>
                <a:latin typeface="Times New Roman" panose="02020603050405020304" pitchFamily="18" charset="0"/>
              </a:defRPr>
            </a:lvl1pPr>
            <a:lvl2pPr marL="742950" indent="-285750" algn="ctr" defTabSz="919163">
              <a:defRPr sz="2400">
                <a:solidFill>
                  <a:schemeClr val="tx1"/>
                </a:solidFill>
                <a:latin typeface="Times New Roman" panose="02020603050405020304" pitchFamily="18" charset="0"/>
              </a:defRPr>
            </a:lvl2pPr>
            <a:lvl3pPr marL="1143000" indent="-228600" algn="ctr" defTabSz="919163">
              <a:defRPr sz="2400">
                <a:solidFill>
                  <a:schemeClr val="tx1"/>
                </a:solidFill>
                <a:latin typeface="Times New Roman" panose="02020603050405020304" pitchFamily="18" charset="0"/>
              </a:defRPr>
            </a:lvl3pPr>
            <a:lvl4pPr marL="1600200" indent="-228600" algn="ctr" defTabSz="919163">
              <a:defRPr sz="2400">
                <a:solidFill>
                  <a:schemeClr val="tx1"/>
                </a:solidFill>
                <a:latin typeface="Times New Roman" panose="02020603050405020304" pitchFamily="18" charset="0"/>
              </a:defRPr>
            </a:lvl4pPr>
            <a:lvl5pPr marL="2057400" indent="-228600" algn="ctr" defTabSz="919163">
              <a:defRPr sz="2400">
                <a:solidFill>
                  <a:schemeClr val="tx1"/>
                </a:solidFill>
                <a:latin typeface="Times New Roman" panose="02020603050405020304" pitchFamily="18" charset="0"/>
              </a:defRPr>
            </a:lvl5pPr>
            <a:lvl6pPr marL="25146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19163"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62DDB42-3A3E-40EE-8B1E-335AA78537DD}" type="slidenum">
              <a:rPr lang="en-GB" altLang="en-US" sz="1200"/>
              <a:pPr algn="r"/>
              <a:t>24</a:t>
            </a:fld>
            <a:endParaRPr lang="en-GB" altLang="en-US" sz="1200"/>
          </a:p>
        </p:txBody>
      </p:sp>
      <p:sp>
        <p:nvSpPr>
          <p:cNvPr id="40963" name="Rectangle 1026"/>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3538E77C-C65F-AB79-36BC-B6A613DFBC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would might see that all smokers were dropping out of the study at a greater rate than non-smokers. Here we might see that we lost 50% of cases that smoked, but also 10% of non-diseased that smoke. We would see less of a bias towards the null in our results, but would still not find the true value of relative risk of 9. </a:t>
            </a:r>
          </a:p>
        </p:txBody>
      </p:sp>
    </p:spTree>
    <p:extLst>
      <p:ext uri="{BB962C8B-B14F-4D97-AF65-F5344CB8AC3E}">
        <p14:creationId xmlns:p14="http://schemas.microsoft.com/office/powerpoint/2010/main" val="608433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5294B"/>
                </a:solidFill>
                <a:effectLst/>
              </a:rPr>
              <a:t>To avoid selection bias in your study, use the same criteria for selecting cases and controls. Select them independent of exposure status. Identify controls from the same population as cases and invest in resources for recruiting. Be inclusive of the general population as much as your resources allow. Invest in follow up to obtain high participation rates, and make sure that people are not dropping out due to a changeable condition, particularly if it affects groups differently. And then you can refer back to our study design topics in 6.2 to 6.4 for more specifics. </a:t>
            </a:r>
            <a:endParaRPr lang="en-US" dirty="0">
              <a:effectLst/>
            </a:endParaRPr>
          </a:p>
          <a:p>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143000" indent="-22860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eaLnBrk="1" hangingPunct="1"/>
            <a:fld id="{8D20BB08-44E3-4C17-8FAD-F226A4D5E4E4}" type="slidenum">
              <a:rPr kumimoji="0" lang="en-US" smtClean="0"/>
              <a:pPr eaLnBrk="1" hangingPunct="1"/>
              <a:t>25</a:t>
            </a:fld>
            <a:endParaRPr kumimoji="0" lang="en-US"/>
          </a:p>
        </p:txBody>
      </p:sp>
    </p:spTree>
    <p:extLst>
      <p:ext uri="{BB962C8B-B14F-4D97-AF65-F5344CB8AC3E}">
        <p14:creationId xmlns:p14="http://schemas.microsoft.com/office/powerpoint/2010/main" val="3327319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We are particularly concerned with </a:t>
            </a:r>
            <a:r>
              <a:rPr lang="en-US" altLang="en-US" sz="1200" b="1" dirty="0"/>
              <a:t>misclassification, </a:t>
            </a:r>
            <a:r>
              <a:rPr lang="en-US" altLang="en-US" sz="1200" dirty="0"/>
              <a:t>in which study subjects are erroneously categorized with respect to exposure or disease status.</a:t>
            </a:r>
          </a:p>
        </p:txBody>
      </p:sp>
      <p:sp>
        <p:nvSpPr>
          <p:cNvPr id="4" name="Slide Number Placeholder 3"/>
          <p:cNvSpPr>
            <a:spLocks noGrp="1"/>
          </p:cNvSpPr>
          <p:nvPr>
            <p:ph type="sldNum" sz="quarter" idx="5"/>
          </p:nvPr>
        </p:nvSpPr>
        <p:spPr/>
        <p:txBody>
          <a:bodyPr/>
          <a:lstStyle/>
          <a:p>
            <a:fld id="{6CE77AE1-64B2-544E-9109-A75612B0A115}" type="slidenum">
              <a:rPr lang="en-US" smtClean="0"/>
              <a:t>27</a:t>
            </a:fld>
            <a:endParaRPr lang="en-US" dirty="0"/>
          </a:p>
        </p:txBody>
      </p:sp>
    </p:spTree>
    <p:extLst>
      <p:ext uri="{BB962C8B-B14F-4D97-AF65-F5344CB8AC3E}">
        <p14:creationId xmlns:p14="http://schemas.microsoft.com/office/powerpoint/2010/main" val="101027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D2C963-D3C8-4B06-8BE9-7EB86DEF8BD5}" type="slidenum">
              <a:rPr lang="en-US" smtClean="0"/>
              <a:pPr/>
              <a:t>28</a:t>
            </a:fld>
            <a:endParaRPr lang="en-US" dirty="0"/>
          </a:p>
        </p:txBody>
      </p:sp>
    </p:spTree>
    <p:extLst>
      <p:ext uri="{BB962C8B-B14F-4D97-AF65-F5344CB8AC3E}">
        <p14:creationId xmlns:p14="http://schemas.microsoft.com/office/powerpoint/2010/main" val="1408593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Imagine you use an objective blood test that can measure the amount of fruits and vegetables patients have consumed, and you can accurately measure consumption and categorize people into high and low consumption.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29</a:t>
            </a:fld>
            <a:endParaRPr lang="en-US"/>
          </a:p>
        </p:txBody>
      </p:sp>
    </p:spTree>
    <p:extLst>
      <p:ext uri="{BB962C8B-B14F-4D97-AF65-F5344CB8AC3E}">
        <p14:creationId xmlns:p14="http://schemas.microsoft.com/office/powerpoint/2010/main" val="2836189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odds of cigarette smoking in lung cancer patients were 9.1 times greater than the odds of cigarette smoking in control patients who did not have lung cancer. </a:t>
            </a:r>
            <a:endParaRPr lang="en-US" altLang="en-US" sz="1200" dirty="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30</a:t>
            </a:fld>
            <a:endParaRPr lang="en-US"/>
          </a:p>
        </p:txBody>
      </p:sp>
    </p:spTree>
    <p:extLst>
      <p:ext uri="{BB962C8B-B14F-4D97-AF65-F5344CB8AC3E}">
        <p14:creationId xmlns:p14="http://schemas.microsoft.com/office/powerpoint/2010/main" val="2329847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odds of cigarette smoking in lung cancer patients were 9.1 times greater than the odds of cigarette smoking in control patients who did not have lung cancer. </a:t>
            </a:r>
            <a:endParaRPr lang="en-US" altLang="en-US" sz="1200" dirty="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31</a:t>
            </a:fld>
            <a:endParaRPr lang="en-US"/>
          </a:p>
        </p:txBody>
      </p:sp>
    </p:spTree>
    <p:extLst>
      <p:ext uri="{BB962C8B-B14F-4D97-AF65-F5344CB8AC3E}">
        <p14:creationId xmlns:p14="http://schemas.microsoft.com/office/powerpoint/2010/main" val="64413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Topic 6.3, we covered the basics of analytic epidemiology, of which the goal is to understand: are the exposure (or risk) and the disease (or outcome) linked? To do this, we have to identify and quantify the relationship between the exposure and outcome. In statistical terms, our exposure variable is the independent variable, and the outcome or disease measure is the dependent variable, because we think that it </a:t>
            </a:r>
            <a:r>
              <a:rPr lang="en-US" i="1" dirty="0"/>
              <a:t>depends</a:t>
            </a:r>
            <a:r>
              <a:rPr lang="en-US" i="0" dirty="0"/>
              <a:t> on the exposure. That is, that the exposure to the risk factor is causing, in some part, the health outcome. </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792957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Another example of recall bias can occur in a case control study when cases are more likely the controls to recall a report prior exposures. An example of this is a case control study of nonprescription drugs during pregnancy and birth anomalies. So, cases would be mothers who gave birth to babies with birth anomalies and controls are mothers who gave birth to babies without birth anomalies. And imagine the exposure is assessed by asking mothers “what non prescription drugs did you use during pregnancy?” </a:t>
            </a:r>
            <a:endParaRPr lang="en-US" dirty="0">
              <a:effectLst/>
            </a:endParaRPr>
          </a:p>
          <a:p>
            <a:r>
              <a:rPr lang="en-US" dirty="0">
                <a:solidFill>
                  <a:srgbClr val="05294B"/>
                </a:solidFill>
                <a:effectLst/>
              </a:rPr>
              <a:t>Do you think it's possible that mothers could recall exposure inaccurately across all cases and controls? And do you think cases and controls could differ in recalling the exposure? Why? If you could take a moment to think about or discuss this.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32</a:t>
            </a:fld>
            <a:endParaRPr lang="en-US" dirty="0"/>
          </a:p>
        </p:txBody>
      </p:sp>
    </p:spTree>
    <p:extLst>
      <p:ext uri="{BB962C8B-B14F-4D97-AF65-F5344CB8AC3E}">
        <p14:creationId xmlns:p14="http://schemas.microsoft.com/office/powerpoint/2010/main" val="3842387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Mismeasurement of exposure status is present in almost all studies because methods to ascertain exposure are imperfect. There many ways in which measurement error can occur, and these are some examples for your reference. When exposure or outcome are self-reported measures or are observed by an interviewer, there is opportunity for bias in how individuals recall exposures, and interviewers might interview participants differently if they know which study group they’re in. Similarly, having a subjective measure of an outcome can lead to bias as well.   </a:t>
            </a:r>
            <a:endParaRPr lang="en-US" dirty="0"/>
          </a:p>
        </p:txBody>
      </p:sp>
      <p:sp>
        <p:nvSpPr>
          <p:cNvPr id="4" name="Slide Number Placeholder 3"/>
          <p:cNvSpPr>
            <a:spLocks noGrp="1"/>
          </p:cNvSpPr>
          <p:nvPr>
            <p:ph type="sldNum" sz="quarter" idx="10"/>
          </p:nvPr>
        </p:nvSpPr>
        <p:spPr/>
        <p:txBody>
          <a:bodyPr/>
          <a:lstStyle/>
          <a:p>
            <a:fld id="{E2D2C963-D3C8-4B06-8BE9-7EB86DEF8BD5}" type="slidenum">
              <a:rPr lang="en-US" smtClean="0"/>
              <a:pPr/>
              <a:t>33</a:t>
            </a:fld>
            <a:endParaRPr lang="en-US" dirty="0"/>
          </a:p>
        </p:txBody>
      </p:sp>
    </p:spTree>
    <p:extLst>
      <p:ext uri="{BB962C8B-B14F-4D97-AF65-F5344CB8AC3E}">
        <p14:creationId xmlns:p14="http://schemas.microsoft.com/office/powerpoint/2010/main" val="447557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Again, your best opportunity to reduce bias in your study is in your design and planning! Measurement bias can be reduced by using objective markers of your exposure, training interviewers and observers to obtain data in the same fashion for all participants, or blind them to study status; using standard tools for data collection and definitions for exposure and outcome; and make sure the sensitivity and specificity of your tests are the same across groups. And remember these methods for reducing selection bias in design as well. </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143000" indent="-22860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eaLnBrk="1" hangingPunct="1"/>
            <a:fld id="{8D20BB08-44E3-4C17-8FAD-F226A4D5E4E4}" type="slidenum">
              <a:rPr kumimoji="0" lang="en-US" smtClean="0"/>
              <a:pPr eaLnBrk="1" hangingPunct="1"/>
              <a:t>34</a:t>
            </a:fld>
            <a:endParaRPr kumimoji="0" lang="en-US" dirty="0"/>
          </a:p>
        </p:txBody>
      </p:sp>
    </p:spTree>
    <p:extLst>
      <p:ext uri="{BB962C8B-B14F-4D97-AF65-F5344CB8AC3E}">
        <p14:creationId xmlns:p14="http://schemas.microsoft.com/office/powerpoint/2010/main" val="1907313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evaluated our study for potential bias, we turn to the next question: Is the association we’ve found likely due to confounding? </a:t>
            </a:r>
          </a:p>
        </p:txBody>
      </p:sp>
      <p:sp>
        <p:nvSpPr>
          <p:cNvPr id="4" name="Slide Number Placeholder 3"/>
          <p:cNvSpPr>
            <a:spLocks noGrp="1"/>
          </p:cNvSpPr>
          <p:nvPr>
            <p:ph type="sldNum" sz="quarter" idx="5"/>
          </p:nvPr>
        </p:nvSpPr>
        <p:spPr/>
        <p:txBody>
          <a:bodyPr/>
          <a:lstStyle/>
          <a:p>
            <a:fld id="{6CE77AE1-64B2-544E-9109-A75612B0A115}" type="slidenum">
              <a:rPr lang="en-US" smtClean="0"/>
              <a:t>35</a:t>
            </a:fld>
            <a:endParaRPr lang="en-US" dirty="0"/>
          </a:p>
        </p:txBody>
      </p:sp>
    </p:spTree>
    <p:extLst>
      <p:ext uri="{BB962C8B-B14F-4D97-AF65-F5344CB8AC3E}">
        <p14:creationId xmlns:p14="http://schemas.microsoft.com/office/powerpoint/2010/main" val="821626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Confounding is a mixing of effects, when the true association between exposure and disease is distorted because there’s another factor playing a role that is associated with the exposure and disease. We can think of it as an alternative explanation for an observed association between exposure and disease. </a:t>
            </a:r>
          </a:p>
        </p:txBody>
      </p:sp>
      <p:sp>
        <p:nvSpPr>
          <p:cNvPr id="4" name="Slide Number Placeholder 3"/>
          <p:cNvSpPr>
            <a:spLocks noGrp="1"/>
          </p:cNvSpPr>
          <p:nvPr>
            <p:ph type="sldNum" sz="quarter" idx="5"/>
          </p:nvPr>
        </p:nvSpPr>
        <p:spPr/>
        <p:txBody>
          <a:bodyPr/>
          <a:lstStyle/>
          <a:p>
            <a:fld id="{6CE77AE1-64B2-544E-9109-A75612B0A115}" type="slidenum">
              <a:rPr lang="en-US" smtClean="0"/>
              <a:t>36</a:t>
            </a:fld>
            <a:endParaRPr lang="en-US"/>
          </a:p>
        </p:txBody>
      </p:sp>
    </p:spTree>
    <p:extLst>
      <p:ext uri="{BB962C8B-B14F-4D97-AF65-F5344CB8AC3E}">
        <p14:creationId xmlns:p14="http://schemas.microsoft.com/office/powerpoint/2010/main" val="3481335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assess whether your variable is a confounder with three criteria: 1) it is associated with the exposure in the population, 2) it is an independent cause or predictor of the disease, and…</a:t>
            </a:r>
          </a:p>
        </p:txBody>
      </p:sp>
      <p:sp>
        <p:nvSpPr>
          <p:cNvPr id="4" name="Slide Number Placeholder 3"/>
          <p:cNvSpPr>
            <a:spLocks noGrp="1"/>
          </p:cNvSpPr>
          <p:nvPr>
            <p:ph type="sldNum" sz="quarter" idx="5"/>
          </p:nvPr>
        </p:nvSpPr>
        <p:spPr/>
        <p:txBody>
          <a:bodyPr/>
          <a:lstStyle/>
          <a:p>
            <a:fld id="{6CE77AE1-64B2-544E-9109-A75612B0A115}" type="slidenum">
              <a:rPr lang="en-US" smtClean="0"/>
              <a:t>37</a:t>
            </a:fld>
            <a:endParaRPr lang="en-US"/>
          </a:p>
        </p:txBody>
      </p:sp>
    </p:spTree>
    <p:extLst>
      <p:ext uri="{BB962C8B-B14F-4D97-AF65-F5344CB8AC3E}">
        <p14:creationId xmlns:p14="http://schemas.microsoft.com/office/powerpoint/2010/main" val="1171796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it is NOT an intermediate step on the causal pathway of the disease and outcome. If it were, it would be a mediator, not a confounder.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38</a:t>
            </a:fld>
            <a:endParaRPr lang="en-US"/>
          </a:p>
        </p:txBody>
      </p:sp>
    </p:spTree>
    <p:extLst>
      <p:ext uri="{BB962C8B-B14F-4D97-AF65-F5344CB8AC3E}">
        <p14:creationId xmlns:p14="http://schemas.microsoft.com/office/powerpoint/2010/main" val="2830086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relationship between obesity and myocardial infarction, or heart attack, and the role of cholesterol as a confounder. We know that obesity can be associated with cholesterol, primarily that those with obesity may have higher cholesterol levels. We also know that cholesterol can be associated with MI regardless of whether or not people have obesity. And finally, cholesterol is not a necessary step in between the disease process of obesity leading to MI. So, cholesterol level could be a potential confounder for the relationship between obesity and myocardial infarction. </a:t>
            </a:r>
          </a:p>
        </p:txBody>
      </p:sp>
      <p:sp>
        <p:nvSpPr>
          <p:cNvPr id="4" name="Slide Number Placeholder 3"/>
          <p:cNvSpPr>
            <a:spLocks noGrp="1"/>
          </p:cNvSpPr>
          <p:nvPr>
            <p:ph type="sldNum" sz="quarter" idx="5"/>
          </p:nvPr>
        </p:nvSpPr>
        <p:spPr/>
        <p:txBody>
          <a:bodyPr/>
          <a:lstStyle/>
          <a:p>
            <a:fld id="{6CE77AE1-64B2-544E-9109-A75612B0A115}" type="slidenum">
              <a:rPr lang="en-US" smtClean="0"/>
              <a:t>39</a:t>
            </a:fld>
            <a:endParaRPr lang="en-US"/>
          </a:p>
        </p:txBody>
      </p:sp>
    </p:spTree>
    <p:extLst>
      <p:ext uri="{BB962C8B-B14F-4D97-AF65-F5344CB8AC3E}">
        <p14:creationId xmlns:p14="http://schemas.microsoft.com/office/powerpoint/2010/main" val="4226705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confounding can distort the true association between our variables, we want to be sure to control for it. We can do this in design with randomization, restriction, and matching methods, and in analysis with stratification and modeling. </a:t>
            </a:r>
          </a:p>
        </p:txBody>
      </p:sp>
      <p:sp>
        <p:nvSpPr>
          <p:cNvPr id="4" name="Slide Number Placeholder 3"/>
          <p:cNvSpPr>
            <a:spLocks noGrp="1"/>
          </p:cNvSpPr>
          <p:nvPr>
            <p:ph type="sldNum" sz="quarter" idx="5"/>
          </p:nvPr>
        </p:nvSpPr>
        <p:spPr/>
        <p:txBody>
          <a:bodyPr/>
          <a:lstStyle/>
          <a:p>
            <a:fld id="{6CE77AE1-64B2-544E-9109-A75612B0A115}" type="slidenum">
              <a:rPr lang="en-US" smtClean="0"/>
              <a:t>40</a:t>
            </a:fld>
            <a:endParaRPr lang="en-US"/>
          </a:p>
        </p:txBody>
      </p:sp>
    </p:spTree>
    <p:extLst>
      <p:ext uri="{BB962C8B-B14F-4D97-AF65-F5344CB8AC3E}">
        <p14:creationId xmlns:p14="http://schemas.microsoft.com/office/powerpoint/2010/main" val="38090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design, we can use randomization, when appropriate, to evenly distribute known and unknown confounders between study groups. You do need the resources to conduct randomization and sufficient sample size for an even distribution. We can also restrict our study to only people who have one level of the confounder. For example, we might only include people with low cholesterol in a study examining obesity and heart attack, or only include women in order to measure an association that we believe may differ for men and women. We can also match exposed and unexposed or cases and controls on a confounding characteristic. Pair matching results in one-to-one matches between individuals in a study group, and frequency matching results in the same distribution of a characteristic between groups. In both restriction and matching, while these are straightforward ways to deal with confounding, it may reduce the number of eligible participants for the study. They may also reduce the generalizability of your study results if your study participants are very homogenous. </a:t>
            </a:r>
          </a:p>
        </p:txBody>
      </p:sp>
      <p:sp>
        <p:nvSpPr>
          <p:cNvPr id="4" name="Slide Number Placeholder 3"/>
          <p:cNvSpPr>
            <a:spLocks noGrp="1"/>
          </p:cNvSpPr>
          <p:nvPr>
            <p:ph type="sldNum" sz="quarter" idx="5"/>
          </p:nvPr>
        </p:nvSpPr>
        <p:spPr/>
        <p:txBody>
          <a:bodyPr/>
          <a:lstStyle/>
          <a:p>
            <a:fld id="{6CE77AE1-64B2-544E-9109-A75612B0A115}" type="slidenum">
              <a:rPr lang="en-US" smtClean="0"/>
              <a:t>41</a:t>
            </a:fld>
            <a:endParaRPr lang="en-US"/>
          </a:p>
        </p:txBody>
      </p:sp>
    </p:spTree>
    <p:extLst>
      <p:ext uri="{BB962C8B-B14F-4D97-AF65-F5344CB8AC3E}">
        <p14:creationId xmlns:p14="http://schemas.microsoft.com/office/powerpoint/2010/main" val="406678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800" b="0" dirty="0"/>
              <a:t>Finding an association means that there is an identifiable relationship between an exposure and disease; the exposure </a:t>
            </a:r>
            <a:r>
              <a:rPr lang="en-US" altLang="en-US" sz="2800" b="0" i="1" dirty="0"/>
              <a:t>might</a:t>
            </a:r>
            <a:r>
              <a:rPr lang="en-US" altLang="en-US" sz="2800" b="0" dirty="0"/>
              <a:t> cause the disease or outcome. C</a:t>
            </a:r>
            <a:r>
              <a:rPr lang="en-US" sz="2800" b="0" dirty="0"/>
              <a:t>ausation implies that there is a true, measurable mechanism that leads from exposure to disease. Finding an association does not make it a causal relationship.</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79665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analysis, we can use stratification to observe the association of interest at each level of the confounder. To do this, we collect the potential confounder information, then stratify our data by exposure to the confounder and assess the measures of association of our exposure and outcome by each level. This is a good way to separate variables that are confounders, meaning they have an effect on the relationship but the effect on the measure of association is mild, from those that are effect modifiers, in which the relationship between your exposure and outcome may differ dramatically by levels of the modifier. Stratification can provide excellent information on the intricacies of the data, and is important to do when you believe a relationship may differ by levels of a third variable. Like gender, age, or socioeconomic status. </a:t>
            </a:r>
          </a:p>
        </p:txBody>
      </p:sp>
      <p:sp>
        <p:nvSpPr>
          <p:cNvPr id="4" name="Slide Number Placeholder 3"/>
          <p:cNvSpPr>
            <a:spLocks noGrp="1"/>
          </p:cNvSpPr>
          <p:nvPr>
            <p:ph type="sldNum" sz="quarter" idx="5"/>
          </p:nvPr>
        </p:nvSpPr>
        <p:spPr/>
        <p:txBody>
          <a:bodyPr/>
          <a:lstStyle/>
          <a:p>
            <a:fld id="{6CE77AE1-64B2-544E-9109-A75612B0A115}" type="slidenum">
              <a:rPr lang="en-US" smtClean="0"/>
              <a:t>42</a:t>
            </a:fld>
            <a:endParaRPr lang="en-US"/>
          </a:p>
        </p:txBody>
      </p:sp>
    </p:spTree>
    <p:extLst>
      <p:ext uri="{BB962C8B-B14F-4D97-AF65-F5344CB8AC3E}">
        <p14:creationId xmlns:p14="http://schemas.microsoft.com/office/powerpoint/2010/main" val="2461418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beauty of statistical modeling is that is allows us to include multiple variables in an analysis that may be distorting the relationship of interest. For variables that have little confounding effect, it is appropriate to control for them in a model by standardizing their influence across the population. But this can hide the effect of effect modifiers, such as socioeconomic determinants, so it is important to assess variables for interaction and modification before controlling for them in analysis. You can do more sophisticated modeling as well that allows for determination of partial probabilities or propensity scores for cofactors in your analysis of the relationship of interest. We will cover more of this in Module 7.</a:t>
            </a:r>
          </a:p>
        </p:txBody>
      </p:sp>
      <p:sp>
        <p:nvSpPr>
          <p:cNvPr id="4" name="Slide Number Placeholder 3"/>
          <p:cNvSpPr>
            <a:spLocks noGrp="1"/>
          </p:cNvSpPr>
          <p:nvPr>
            <p:ph type="sldNum" sz="quarter" idx="5"/>
          </p:nvPr>
        </p:nvSpPr>
        <p:spPr/>
        <p:txBody>
          <a:bodyPr/>
          <a:lstStyle/>
          <a:p>
            <a:fld id="{6CE77AE1-64B2-544E-9109-A75612B0A115}" type="slidenum">
              <a:rPr lang="en-US" smtClean="0"/>
              <a:t>43</a:t>
            </a:fld>
            <a:endParaRPr lang="en-US"/>
          </a:p>
        </p:txBody>
      </p:sp>
    </p:spTree>
    <p:extLst>
      <p:ext uri="{BB962C8B-B14F-4D97-AF65-F5344CB8AC3E}">
        <p14:creationId xmlns:p14="http://schemas.microsoft.com/office/powerpoint/2010/main" val="289529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confounding, assess your study for potential confounders, control for confounding in design as much as possible, and then control for confounding in analysis. </a:t>
            </a:r>
          </a:p>
        </p:txBody>
      </p:sp>
      <p:sp>
        <p:nvSpPr>
          <p:cNvPr id="4" name="Slide Number Placeholder 3"/>
          <p:cNvSpPr>
            <a:spLocks noGrp="1"/>
          </p:cNvSpPr>
          <p:nvPr>
            <p:ph type="sldNum" sz="quarter" idx="10"/>
          </p:nvPr>
        </p:nvSpPr>
        <p:spPr/>
        <p:txBody>
          <a:bodyPr/>
          <a:lstStyle/>
          <a:p>
            <a:pPr>
              <a:defRPr/>
            </a:pPr>
            <a:fld id="{EDD35461-0655-4463-92D8-32BD450432E6}" type="slidenum">
              <a:rPr lang="en-US" smtClean="0"/>
              <a:pPr>
                <a:defRPr/>
              </a:pPr>
              <a:t>44</a:t>
            </a:fld>
            <a:endParaRPr lang="en-US"/>
          </a:p>
        </p:txBody>
      </p:sp>
    </p:spTree>
    <p:extLst>
      <p:ext uri="{BB962C8B-B14F-4D97-AF65-F5344CB8AC3E}">
        <p14:creationId xmlns:p14="http://schemas.microsoft.com/office/powerpoint/2010/main" val="1567489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our steps of assessing causal associations, we ask whether the association we’ve found likely is likely to be due to chance. </a:t>
            </a:r>
          </a:p>
        </p:txBody>
      </p:sp>
      <p:sp>
        <p:nvSpPr>
          <p:cNvPr id="4" name="Slide Number Placeholder 3"/>
          <p:cNvSpPr>
            <a:spLocks noGrp="1"/>
          </p:cNvSpPr>
          <p:nvPr>
            <p:ph type="sldNum" sz="quarter" idx="5"/>
          </p:nvPr>
        </p:nvSpPr>
        <p:spPr/>
        <p:txBody>
          <a:bodyPr/>
          <a:lstStyle/>
          <a:p>
            <a:fld id="{6CE77AE1-64B2-544E-9109-A75612B0A115}" type="slidenum">
              <a:rPr lang="en-US" smtClean="0"/>
              <a:t>45</a:t>
            </a:fld>
            <a:endParaRPr lang="en-US"/>
          </a:p>
        </p:txBody>
      </p:sp>
    </p:spTree>
    <p:extLst>
      <p:ext uri="{BB962C8B-B14F-4D97-AF65-F5344CB8AC3E}">
        <p14:creationId xmlns:p14="http://schemas.microsoft.com/office/powerpoint/2010/main" val="1424703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 inference is when we use data to say something, or make an inference, with some confidence about a whole population based on the study of only a few, or the sample. It’s very rare that an investigator can evaluate every member of an entire population, so we have to make this inference based on a sample. If we repeat our study over and over again with a new sample each time, results from each sample would be different. This is sampling variability, and is the random error that creates the possibility that our estimate will differ from the true estimate simply because of variation in samples. </a:t>
            </a:r>
          </a:p>
        </p:txBody>
      </p:sp>
      <p:sp>
        <p:nvSpPr>
          <p:cNvPr id="4" name="Slide Number Placeholder 3"/>
          <p:cNvSpPr>
            <a:spLocks noGrp="1"/>
          </p:cNvSpPr>
          <p:nvPr>
            <p:ph type="sldNum" sz="quarter" idx="5"/>
          </p:nvPr>
        </p:nvSpPr>
        <p:spPr/>
        <p:txBody>
          <a:bodyPr/>
          <a:lstStyle/>
          <a:p>
            <a:fld id="{6CE77AE1-64B2-544E-9109-A75612B0A115}" type="slidenum">
              <a:rPr lang="en-US" smtClean="0"/>
              <a:t>46</a:t>
            </a:fld>
            <a:endParaRPr lang="en-US"/>
          </a:p>
        </p:txBody>
      </p:sp>
    </p:spTree>
    <p:extLst>
      <p:ext uri="{BB962C8B-B14F-4D97-AF65-F5344CB8AC3E}">
        <p14:creationId xmlns:p14="http://schemas.microsoft.com/office/powerpoint/2010/main" val="2125543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statistical inference to estimate the likelihood that our association is NOT due to chance, and we do this through hypothesis testing and by placing our estimate in a range of likely values, or the confidence interval. We’ll cover how to do this in Topic 6.6, but know that increasing our sample size helps to increase the probability that our association is not due to chance. </a:t>
            </a:r>
          </a:p>
        </p:txBody>
      </p:sp>
      <p:sp>
        <p:nvSpPr>
          <p:cNvPr id="4" name="Slide Number Placeholder 3"/>
          <p:cNvSpPr>
            <a:spLocks noGrp="1"/>
          </p:cNvSpPr>
          <p:nvPr>
            <p:ph type="sldNum" sz="quarter" idx="10"/>
          </p:nvPr>
        </p:nvSpPr>
        <p:spPr/>
        <p:txBody>
          <a:bodyPr/>
          <a:lstStyle/>
          <a:p>
            <a:pPr>
              <a:defRPr/>
            </a:pPr>
            <a:fld id="{E4F2D8CC-DC06-49B7-BDE9-7562A705C589}" type="slidenum">
              <a:rPr lang="en-US" smtClean="0"/>
              <a:pPr>
                <a:defRPr/>
              </a:pPr>
              <a:t>47</a:t>
            </a:fld>
            <a:endParaRPr lang="en-US"/>
          </a:p>
        </p:txBody>
      </p:sp>
    </p:spTree>
    <p:extLst>
      <p:ext uri="{BB962C8B-B14F-4D97-AF65-F5344CB8AC3E}">
        <p14:creationId xmlns:p14="http://schemas.microsoft.com/office/powerpoint/2010/main" val="715476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step is to move to Stage II and apply guidelines for causal inference to our association. </a:t>
            </a:r>
          </a:p>
        </p:txBody>
      </p:sp>
      <p:sp>
        <p:nvSpPr>
          <p:cNvPr id="4" name="Slide Number Placeholder 3"/>
          <p:cNvSpPr>
            <a:spLocks noGrp="1"/>
          </p:cNvSpPr>
          <p:nvPr>
            <p:ph type="sldNum" sz="quarter" idx="5"/>
          </p:nvPr>
        </p:nvSpPr>
        <p:spPr/>
        <p:txBody>
          <a:bodyPr/>
          <a:lstStyle/>
          <a:p>
            <a:fld id="{6CE77AE1-64B2-544E-9109-A75612B0A115}" type="slidenum">
              <a:rPr lang="en-US" smtClean="0"/>
              <a:t>48</a:t>
            </a:fld>
            <a:endParaRPr lang="en-US"/>
          </a:p>
        </p:txBody>
      </p:sp>
    </p:spTree>
    <p:extLst>
      <p:ext uri="{BB962C8B-B14F-4D97-AF65-F5344CB8AC3E}">
        <p14:creationId xmlns:p14="http://schemas.microsoft.com/office/powerpoint/2010/main" val="3195044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Criteria for causality provide a way of reaching </a:t>
            </a:r>
            <a:r>
              <a:rPr lang="en-GB" dirty="0">
                <a:solidFill>
                  <a:srgbClr val="C00000"/>
                </a:solidFill>
              </a:rPr>
              <a:t>judgements </a:t>
            </a:r>
            <a:r>
              <a:rPr lang="en-GB" dirty="0"/>
              <a:t>on the likelihood of an association being causal. The Hill criteria were established as guidelines for this, but not all need to be or should be applied to every study. </a:t>
            </a:r>
            <a:endParaRPr lang="en-US" dirty="0"/>
          </a:p>
          <a:p>
            <a:endParaRPr lang="en-US" dirty="0"/>
          </a:p>
        </p:txBody>
      </p:sp>
      <p:sp>
        <p:nvSpPr>
          <p:cNvPr id="4" name="Slide Number Placeholder 3"/>
          <p:cNvSpPr>
            <a:spLocks noGrp="1"/>
          </p:cNvSpPr>
          <p:nvPr>
            <p:ph type="sldNum" sz="quarter" idx="10"/>
          </p:nvPr>
        </p:nvSpPr>
        <p:spPr/>
        <p:txBody>
          <a:bodyPr/>
          <a:lstStyle/>
          <a:p>
            <a:fld id="{0D209839-D845-4E6D-98F8-0AE0B9D3B009}" type="slidenum">
              <a:rPr lang="en-US" smtClean="0"/>
              <a:pPr/>
              <a:t>49</a:t>
            </a:fld>
            <a:endParaRPr lang="en-US"/>
          </a:p>
        </p:txBody>
      </p:sp>
    </p:spTree>
    <p:extLst>
      <p:ext uri="{BB962C8B-B14F-4D97-AF65-F5344CB8AC3E}">
        <p14:creationId xmlns:p14="http://schemas.microsoft.com/office/powerpoint/2010/main" val="3144744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most important criteria to apply is that of temporality: any claim of causality MUST involve the cause preceding, in time. the presumed effect. Without temporality, we cannot make a statement of causality. This is why experiments, in which the researcher can manipulate the exposure, provide the best evidence of causality, closely followed by observational cohort studies. The strength of association between the exposure and outcome can provide some evidence for causality, as the larger the effect size, the greater likelihood that the relationship is causal. A dose-response relationship, in which increasing the dose of exposure leads to an increase in the outcome, also provides some evidence for causality, but isn’t required as some exposures have a threshold they must reach before leading to an outcome. Consistency means that the association has been found in different populations, under different circumstances, by different investigators. The greater the consistency, the more evidence for a causal </a:t>
            </a:r>
            <a:r>
              <a:rPr lang="en-US" dirty="0" err="1"/>
              <a:t>associaton</a:t>
            </a:r>
            <a:r>
              <a:rPr lang="en-US" dirty="0"/>
              <a:t>. </a:t>
            </a:r>
          </a:p>
          <a:p>
            <a:endParaRPr lang="en-US" dirty="0"/>
          </a:p>
        </p:txBody>
      </p:sp>
      <p:sp>
        <p:nvSpPr>
          <p:cNvPr id="4" name="Slide Number Placeholder 3"/>
          <p:cNvSpPr>
            <a:spLocks noGrp="1"/>
          </p:cNvSpPr>
          <p:nvPr>
            <p:ph type="sldNum" sz="quarter" idx="10"/>
          </p:nvPr>
        </p:nvSpPr>
        <p:spPr/>
        <p:txBody>
          <a:bodyPr/>
          <a:lstStyle/>
          <a:p>
            <a:fld id="{0D209839-D845-4E6D-98F8-0AE0B9D3B009}" type="slidenum">
              <a:rPr lang="en-US" smtClean="0"/>
              <a:pPr/>
              <a:t>50</a:t>
            </a:fld>
            <a:endParaRPr lang="en-US"/>
          </a:p>
        </p:txBody>
      </p:sp>
    </p:spTree>
    <p:extLst>
      <p:ext uri="{BB962C8B-B14F-4D97-AF65-F5344CB8AC3E}">
        <p14:creationId xmlns:p14="http://schemas.microsoft.com/office/powerpoint/2010/main" val="3392558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Specificity of association means that a single exposure should cause a single disease, but this criteria, along with analogy are not really valid or are weak criteria that we don’t use anymore. </a:t>
            </a:r>
            <a:r>
              <a:rPr lang="en-US" dirty="0" err="1"/>
              <a:t>Plausability</a:t>
            </a:r>
            <a:r>
              <a:rPr lang="en-US" dirty="0"/>
              <a:t> and coherence essentially mean that the relationship makes sense in the context of history and biology of the disease. Experimental evidence is not always possible, but it means that evidence from laboratory or animal experiments or evidence from randomized, controlled trials can greatly enhance our understanding of causality. </a:t>
            </a:r>
          </a:p>
          <a:p>
            <a:endParaRPr lang="en-US" dirty="0"/>
          </a:p>
        </p:txBody>
      </p:sp>
      <p:sp>
        <p:nvSpPr>
          <p:cNvPr id="4" name="Slide Number Placeholder 3"/>
          <p:cNvSpPr>
            <a:spLocks noGrp="1"/>
          </p:cNvSpPr>
          <p:nvPr>
            <p:ph type="sldNum" sz="quarter" idx="10"/>
          </p:nvPr>
        </p:nvSpPr>
        <p:spPr/>
        <p:txBody>
          <a:bodyPr/>
          <a:lstStyle/>
          <a:p>
            <a:fld id="{0D209839-D845-4E6D-98F8-0AE0B9D3B009}" type="slidenum">
              <a:rPr lang="en-US" smtClean="0"/>
              <a:pPr/>
              <a:t>51</a:t>
            </a:fld>
            <a:endParaRPr lang="en-US"/>
          </a:p>
        </p:txBody>
      </p:sp>
    </p:spTree>
    <p:extLst>
      <p:ext uri="{BB962C8B-B14F-4D97-AF65-F5344CB8AC3E}">
        <p14:creationId xmlns:p14="http://schemas.microsoft.com/office/powerpoint/2010/main" val="285896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our cigarette smoking example, we first have to identify what we think the relationship might be…Is cigarette smoking associated with lung cancer?</a:t>
            </a:r>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3529844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four criteria are the most important for assessing causality, and temporality is the only criteria that scientists all agree on!</a:t>
            </a:r>
          </a:p>
          <a:p>
            <a:endParaRPr lang="en-US" dirty="0"/>
          </a:p>
        </p:txBody>
      </p:sp>
      <p:sp>
        <p:nvSpPr>
          <p:cNvPr id="4" name="Slide Number Placeholder 3"/>
          <p:cNvSpPr>
            <a:spLocks noGrp="1"/>
          </p:cNvSpPr>
          <p:nvPr>
            <p:ph type="sldNum" sz="quarter" idx="10"/>
          </p:nvPr>
        </p:nvSpPr>
        <p:spPr/>
        <p:txBody>
          <a:bodyPr/>
          <a:lstStyle/>
          <a:p>
            <a:fld id="{0D209839-D845-4E6D-98F8-0AE0B9D3B009}" type="slidenum">
              <a:rPr lang="en-US" smtClean="0"/>
              <a:pPr/>
              <a:t>52</a:t>
            </a:fld>
            <a:endParaRPr lang="en-US"/>
          </a:p>
        </p:txBody>
      </p:sp>
    </p:spTree>
    <p:extLst>
      <p:ext uri="{BB962C8B-B14F-4D97-AF65-F5344CB8AC3E}">
        <p14:creationId xmlns:p14="http://schemas.microsoft.com/office/powerpoint/2010/main" val="4068561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F3267-FC3B-4365-BB68-4F0DAA4F5BC4}" type="slidenum">
              <a:rPr lang="en-US"/>
              <a:pPr/>
              <a:t>53</a:t>
            </a:fld>
            <a:endParaRPr lang="en-US"/>
          </a:p>
        </p:txBody>
      </p:sp>
      <p:sp>
        <p:nvSpPr>
          <p:cNvPr id="370690" name="Rectangle 2"/>
          <p:cNvSpPr>
            <a:spLocks noGrp="1" noRot="1" noChangeAspect="1" noChangeArrowheads="1" noTextEdit="1"/>
          </p:cNvSpPr>
          <p:nvPr>
            <p:ph type="sldImg"/>
          </p:nvPr>
        </p:nvSpPr>
        <p:spPr>
          <a:xfrm>
            <a:off x="1143000" y="685800"/>
            <a:ext cx="4573588" cy="3430588"/>
          </a:xfrm>
          <a:ln/>
        </p:spPr>
      </p:sp>
      <p:sp>
        <p:nvSpPr>
          <p:cNvPr id="370691" name="Rectangle 3"/>
          <p:cNvSpPr>
            <a:spLocks noGrp="1" noChangeArrowheads="1"/>
          </p:cNvSpPr>
          <p:nvPr>
            <p:ph type="body" idx="1"/>
          </p:nvPr>
        </p:nvSpPr>
        <p:spPr>
          <a:xfrm>
            <a:off x="914400" y="4343400"/>
            <a:ext cx="5029200" cy="4114800"/>
          </a:xfrm>
        </p:spPr>
        <p:txBody>
          <a:bodyPr/>
          <a:lstStyle/>
          <a:p>
            <a:r>
              <a:rPr lang="en-US" dirty="0"/>
              <a:t>Causal inference is not a simple or a quick process, and no single study is sufficient in establishing causal inference. It requires judgment and interpretation, and consideration of the weight of the evidence supporting the causal relationship of your association. You cannot prove causal associations, but you can infer it from the evidence. </a:t>
            </a:r>
          </a:p>
        </p:txBody>
      </p:sp>
    </p:spTree>
    <p:extLst>
      <p:ext uri="{BB962C8B-B14F-4D97-AF65-F5344CB8AC3E}">
        <p14:creationId xmlns:p14="http://schemas.microsoft.com/office/powerpoint/2010/main" val="2398034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F3267-FC3B-4365-BB68-4F0DAA4F5BC4}" type="slidenum">
              <a:rPr lang="en-US"/>
              <a:pPr/>
              <a:t>54</a:t>
            </a:fld>
            <a:endParaRPr lang="en-US"/>
          </a:p>
        </p:txBody>
      </p:sp>
      <p:sp>
        <p:nvSpPr>
          <p:cNvPr id="370690" name="Rectangle 2"/>
          <p:cNvSpPr>
            <a:spLocks noGrp="1" noRot="1" noChangeAspect="1" noChangeArrowheads="1" noTextEdit="1"/>
          </p:cNvSpPr>
          <p:nvPr>
            <p:ph type="sldImg"/>
          </p:nvPr>
        </p:nvSpPr>
        <p:spPr>
          <a:xfrm>
            <a:off x="1143000" y="685800"/>
            <a:ext cx="4573588" cy="3430588"/>
          </a:xfrm>
          <a:ln/>
        </p:spPr>
      </p:sp>
      <p:sp>
        <p:nvSpPr>
          <p:cNvPr id="370691" name="Rectangle 3"/>
          <p:cNvSpPr>
            <a:spLocks noGrp="1" noChangeArrowheads="1"/>
          </p:cNvSpPr>
          <p:nvPr>
            <p:ph type="body" idx="1"/>
          </p:nvPr>
        </p:nvSpPr>
        <p:spPr>
          <a:xfrm>
            <a:off x="914400" y="4343400"/>
            <a:ext cx="5029200" cy="4114800"/>
          </a:xfrm>
        </p:spPr>
        <p:txBody>
          <a:bodyPr/>
          <a:lstStyle/>
          <a:p>
            <a:r>
              <a:rPr lang="en-US" dirty="0"/>
              <a:t>In summary, association does not necessarily equal causation, but you can apply the steps in this topic to </a:t>
            </a:r>
            <a:r>
              <a:rPr lang="en-US" dirty="0" err="1"/>
              <a:t>to</a:t>
            </a:r>
            <a:r>
              <a:rPr lang="en-US" dirty="0"/>
              <a:t> determine causal inference. Applying the stages includes assessing for bias, confounding, and chance, and you can prioritize and apply causal criteria to your association to infer causality. </a:t>
            </a:r>
          </a:p>
        </p:txBody>
      </p:sp>
    </p:spTree>
    <p:extLst>
      <p:ext uri="{BB962C8B-B14F-4D97-AF65-F5344CB8AC3E}">
        <p14:creationId xmlns:p14="http://schemas.microsoft.com/office/powerpoint/2010/main" val="3746461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Final thoughts: Improving your ability to assess causality begins in study design and planning! </a:t>
            </a:r>
            <a:br>
              <a:rPr lang="en-US" sz="1200" dirty="0"/>
            </a:br>
            <a:r>
              <a:rPr lang="en-US" sz="1200" dirty="0"/>
              <a:t>The best way to be able to infer causality is by designing your study to be free from bias and confounding and to have the statistical power necessary to detect effects and to conclude that your results are not due to chance. </a:t>
            </a:r>
            <a:br>
              <a:rPr lang="en-US" sz="1200" dirty="0"/>
            </a:br>
            <a:r>
              <a:rPr lang="en-US" sz="1400" dirty="0"/>
              <a:t>Thank you!</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55</a:t>
            </a:fld>
            <a:endParaRPr lang="en-US"/>
          </a:p>
        </p:txBody>
      </p:sp>
    </p:spTree>
    <p:extLst>
      <p:ext uri="{BB962C8B-B14F-4D97-AF65-F5344CB8AC3E}">
        <p14:creationId xmlns:p14="http://schemas.microsoft.com/office/powerpoint/2010/main" val="116287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that an association exists through statistical hypothesis testing as we’ll cover in Topic 6.6:;</a:t>
            </a:r>
            <a:r>
              <a:rPr lang="en-US" sz="1200" dirty="0"/>
              <a:t>Cigarette smoking is associated with lung cancer.</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8437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quantify the strength of that relationship, which will provide greater evidence for a causal argument, such as finding that smoking 50 cigarettes a day is associated with a 27 times higher odds of lung cancer than smoking 0 cigarettes a day. </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613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before, you need to have at least two groups to evaluate an association: one of which is a comparison group that does not have either the exposure or the disease outcome in question, depending on your study design. </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245690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a statistical association between and an exposure and disease, and we want to know whether the association is causal. For the exposure to be a cause of a disease, it must precede the disease event, and without it, the disease would not have occurred.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2888824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B1DC-EA28-4EB3-9522-A6A9EFEBB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1F6A5-E7E7-4F75-AA25-F383725A6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5B411-3008-4CC7-A030-C333E03F5AAB}"/>
              </a:ext>
            </a:extLst>
          </p:cNvPr>
          <p:cNvSpPr>
            <a:spLocks noGrp="1"/>
          </p:cNvSpPr>
          <p:nvPr>
            <p:ph type="dt" sz="half" idx="10"/>
          </p:nvPr>
        </p:nvSpPr>
        <p:spPr/>
        <p:txBody>
          <a:bodyPr/>
          <a:lstStyle/>
          <a:p>
            <a:fld id="{A85B0E03-BE49-480C-82F0-71B40C0556B6}" type="datetimeFigureOut">
              <a:rPr lang="en-US" smtClean="0"/>
              <a:t>7/5/2022</a:t>
            </a:fld>
            <a:endParaRPr lang="en-US"/>
          </a:p>
        </p:txBody>
      </p:sp>
      <p:sp>
        <p:nvSpPr>
          <p:cNvPr id="5" name="Footer Placeholder 4">
            <a:extLst>
              <a:ext uri="{FF2B5EF4-FFF2-40B4-BE49-F238E27FC236}">
                <a16:creationId xmlns:a16="http://schemas.microsoft.com/office/drawing/2014/main" id="{8DBE7164-3A24-46E3-A52F-D5DAA4A40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03928-1CBD-4BAE-A814-BDAC4B2D8C4D}"/>
              </a:ext>
            </a:extLst>
          </p:cNvPr>
          <p:cNvSpPr>
            <a:spLocks noGrp="1"/>
          </p:cNvSpPr>
          <p:nvPr>
            <p:ph type="sldNum" sz="quarter" idx="12"/>
          </p:nvPr>
        </p:nvSpPr>
        <p:spPr/>
        <p:txBody>
          <a:bodyPr/>
          <a:lstStyle/>
          <a:p>
            <a:fld id="{DE4FE751-AD71-400A-8F16-7D15C84EDF0A}" type="slidenum">
              <a:rPr lang="en-US" smtClean="0"/>
              <a:t>‹#›</a:t>
            </a:fld>
            <a:endParaRPr lang="en-US"/>
          </a:p>
        </p:txBody>
      </p:sp>
    </p:spTree>
    <p:extLst>
      <p:ext uri="{BB962C8B-B14F-4D97-AF65-F5344CB8AC3E}">
        <p14:creationId xmlns:p14="http://schemas.microsoft.com/office/powerpoint/2010/main" val="411079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 id="2147484047" r:id="rId11"/>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3.m4a"/><Relationship Id="rId7" Type="http://schemas.openxmlformats.org/officeDocument/2006/relationships/image" Target="../media/image11.png"/><Relationship Id="rId2" Type="http://schemas.microsoft.com/office/2007/relationships/media" Target="../media/media23.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22.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4.m4a"/><Relationship Id="rId7" Type="http://schemas.openxmlformats.org/officeDocument/2006/relationships/image" Target="../media/image11.png"/><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23.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fontScale="90000"/>
          </a:bodyPr>
          <a:lstStyle/>
          <a:p>
            <a:pPr algn="ctr"/>
            <a:br>
              <a:rPr lang="en-US" sz="4000" dirty="0">
                <a:ea typeface="Calibri" panose="020F0502020204030204" pitchFamily="34" charset="0"/>
                <a:cs typeface="DokChampa" panose="020B0604020202020204" pitchFamily="34" charset="-34"/>
              </a:rPr>
            </a:br>
            <a:r>
              <a:rPr lang="en-US" sz="4000" b="1" dirty="0">
                <a:latin typeface="Georgia"/>
                <a:cs typeface="Arial"/>
              </a:rPr>
              <a:t>Topic 6.5</a:t>
            </a:r>
            <a:br>
              <a:rPr lang="en-US" sz="4000" b="1" dirty="0">
                <a:latin typeface="Georgia"/>
                <a:cs typeface="Arial"/>
              </a:rPr>
            </a:br>
            <a:r>
              <a:rPr lang="en-US" sz="4000" b="1" dirty="0">
                <a:latin typeface="Georgia"/>
                <a:cs typeface="Arial"/>
              </a:rPr>
              <a:t>Statistical Design and Planning:</a:t>
            </a:r>
            <a:br>
              <a:rPr lang="en-US" sz="4000" b="1" dirty="0">
                <a:latin typeface="Georgia"/>
                <a:cs typeface="Arial"/>
              </a:rPr>
            </a:br>
            <a:r>
              <a:rPr lang="en-US" sz="4000" b="1" dirty="0">
                <a:ea typeface="Calibri" panose="020F0502020204030204" pitchFamily="34" charset="0"/>
                <a:cs typeface="DokChampa" panose="020B0604020202020204" pitchFamily="34" charset="-34"/>
              </a:rPr>
              <a:t>Association, Causation, and Bias</a:t>
            </a:r>
            <a:endParaRPr lang="en-US" sz="4000" b="1" dirty="0">
              <a:latin typeface="Georgia"/>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404961"/>
          </a:xfrm>
        </p:spPr>
        <p:txBody>
          <a:bodyPr>
            <a:normAutofit lnSpcReduction="10000"/>
          </a:bodyPr>
          <a:lstStyle/>
          <a:p>
            <a:pPr algn="ctr"/>
            <a:r>
              <a:rPr lang="en-US" sz="2000" dirty="0"/>
              <a:t>Training developed by Kate Eddens, PhD, MPH </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3" name="Audio 2">
            <a:hlinkClick r:id="" action="ppaction://media"/>
            <a:extLst>
              <a:ext uri="{FF2B5EF4-FFF2-40B4-BE49-F238E27FC236}">
                <a16:creationId xmlns:a16="http://schemas.microsoft.com/office/drawing/2014/main" id="{FFA3EC1E-5F5C-4C2A-0A2B-B0BE5D27A4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mc:Choice xmlns:p14="http://schemas.microsoft.com/office/powerpoint/2010/main" Requires="p14">
      <p:transition spd="slow" p14:dur="2000" advTm="8679"/>
    </mc:Choice>
    <mc:Fallback>
      <p:transition spd="slow" advTm="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Scenarios of Causality</a:t>
            </a:r>
          </a:p>
        </p:txBody>
      </p:sp>
      <p:grpSp>
        <p:nvGrpSpPr>
          <p:cNvPr id="10" name="Group 9"/>
          <p:cNvGrpSpPr/>
          <p:nvPr/>
        </p:nvGrpSpPr>
        <p:grpSpPr>
          <a:xfrm>
            <a:off x="2881996" y="2257277"/>
            <a:ext cx="1053193" cy="947057"/>
            <a:chOff x="1295400" y="2177143"/>
            <a:chExt cx="1404257" cy="1262743"/>
          </a:xfrm>
        </p:grpSpPr>
        <p:sp>
          <p:nvSpPr>
            <p:cNvPr id="4" name="Oval 3"/>
            <p:cNvSpPr/>
            <p:nvPr/>
          </p:nvSpPr>
          <p:spPr>
            <a:xfrm>
              <a:off x="1295400" y="2177143"/>
              <a:ext cx="1404257" cy="12627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1687285" y="2300682"/>
              <a:ext cx="402772" cy="1046440"/>
            </a:xfrm>
            <a:prstGeom prst="rect">
              <a:avLst/>
            </a:prstGeom>
            <a:noFill/>
          </p:spPr>
          <p:txBody>
            <a:bodyPr wrap="square" rtlCol="0">
              <a:spAutoFit/>
            </a:bodyPr>
            <a:lstStyle/>
            <a:p>
              <a:r>
                <a:rPr lang="en-US" sz="4500" dirty="0"/>
                <a:t>A</a:t>
              </a:r>
            </a:p>
          </p:txBody>
        </p:sp>
      </p:grpSp>
      <p:grpSp>
        <p:nvGrpSpPr>
          <p:cNvPr id="17" name="Group 16"/>
          <p:cNvGrpSpPr/>
          <p:nvPr/>
        </p:nvGrpSpPr>
        <p:grpSpPr>
          <a:xfrm>
            <a:off x="5151667" y="2257277"/>
            <a:ext cx="1053193" cy="947057"/>
            <a:chOff x="4452257" y="4615543"/>
            <a:chExt cx="1404257" cy="1262743"/>
          </a:xfrm>
        </p:grpSpPr>
        <p:sp>
          <p:nvSpPr>
            <p:cNvPr id="6" name="Oval 5"/>
            <p:cNvSpPr/>
            <p:nvPr/>
          </p:nvSpPr>
          <p:spPr>
            <a:xfrm>
              <a:off x="4452257" y="4615543"/>
              <a:ext cx="1404257" cy="12627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844142" y="4739082"/>
              <a:ext cx="402772" cy="1046440"/>
            </a:xfrm>
            <a:prstGeom prst="rect">
              <a:avLst/>
            </a:prstGeom>
            <a:noFill/>
          </p:spPr>
          <p:txBody>
            <a:bodyPr wrap="square" rtlCol="0">
              <a:spAutoFit/>
            </a:bodyPr>
            <a:lstStyle/>
            <a:p>
              <a:r>
                <a:rPr lang="en-US" sz="4500" dirty="0"/>
                <a:t>B</a:t>
              </a:r>
            </a:p>
          </p:txBody>
        </p:sp>
      </p:grpSp>
      <p:grpSp>
        <p:nvGrpSpPr>
          <p:cNvPr id="11" name="Group 10"/>
          <p:cNvGrpSpPr/>
          <p:nvPr/>
        </p:nvGrpSpPr>
        <p:grpSpPr>
          <a:xfrm>
            <a:off x="669471" y="4517698"/>
            <a:ext cx="1053193" cy="947057"/>
            <a:chOff x="1295400" y="2177143"/>
            <a:chExt cx="1404257" cy="1262743"/>
          </a:xfrm>
        </p:grpSpPr>
        <p:sp>
          <p:nvSpPr>
            <p:cNvPr id="12" name="Oval 11"/>
            <p:cNvSpPr/>
            <p:nvPr/>
          </p:nvSpPr>
          <p:spPr>
            <a:xfrm>
              <a:off x="1295400" y="2177143"/>
              <a:ext cx="1404257" cy="12627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687285" y="2300682"/>
              <a:ext cx="402772" cy="1046440"/>
            </a:xfrm>
            <a:prstGeom prst="rect">
              <a:avLst/>
            </a:prstGeom>
            <a:noFill/>
          </p:spPr>
          <p:txBody>
            <a:bodyPr wrap="square" rtlCol="0">
              <a:spAutoFit/>
            </a:bodyPr>
            <a:lstStyle/>
            <a:p>
              <a:r>
                <a:rPr lang="en-US" sz="4500" dirty="0"/>
                <a:t>A</a:t>
              </a:r>
            </a:p>
          </p:txBody>
        </p:sp>
      </p:grpSp>
      <p:grpSp>
        <p:nvGrpSpPr>
          <p:cNvPr id="14" name="Group 13"/>
          <p:cNvGrpSpPr/>
          <p:nvPr/>
        </p:nvGrpSpPr>
        <p:grpSpPr>
          <a:xfrm>
            <a:off x="4996545" y="4403257"/>
            <a:ext cx="1053193" cy="947057"/>
            <a:chOff x="1295400" y="2177143"/>
            <a:chExt cx="1404257" cy="1262743"/>
          </a:xfrm>
        </p:grpSpPr>
        <p:sp>
          <p:nvSpPr>
            <p:cNvPr id="15" name="Oval 14"/>
            <p:cNvSpPr/>
            <p:nvPr/>
          </p:nvSpPr>
          <p:spPr>
            <a:xfrm>
              <a:off x="1295400" y="2177143"/>
              <a:ext cx="1404257" cy="12627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1687285" y="2300682"/>
              <a:ext cx="402772" cy="1046440"/>
            </a:xfrm>
            <a:prstGeom prst="rect">
              <a:avLst/>
            </a:prstGeom>
            <a:noFill/>
          </p:spPr>
          <p:txBody>
            <a:bodyPr wrap="square" rtlCol="0">
              <a:spAutoFit/>
            </a:bodyPr>
            <a:lstStyle/>
            <a:p>
              <a:r>
                <a:rPr lang="en-US" sz="4500" dirty="0"/>
                <a:t>A</a:t>
              </a:r>
            </a:p>
          </p:txBody>
        </p:sp>
      </p:grpSp>
      <p:grpSp>
        <p:nvGrpSpPr>
          <p:cNvPr id="18" name="Group 17"/>
          <p:cNvGrpSpPr/>
          <p:nvPr/>
        </p:nvGrpSpPr>
        <p:grpSpPr>
          <a:xfrm>
            <a:off x="2939142" y="4517696"/>
            <a:ext cx="1053193" cy="947057"/>
            <a:chOff x="4452257" y="4615543"/>
            <a:chExt cx="1404257" cy="1262743"/>
          </a:xfrm>
        </p:grpSpPr>
        <p:sp>
          <p:nvSpPr>
            <p:cNvPr id="19" name="Oval 18"/>
            <p:cNvSpPr/>
            <p:nvPr/>
          </p:nvSpPr>
          <p:spPr>
            <a:xfrm>
              <a:off x="4452257" y="4615543"/>
              <a:ext cx="1404257" cy="12627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p:nvPr/>
          </p:nvSpPr>
          <p:spPr>
            <a:xfrm>
              <a:off x="4844142" y="4739082"/>
              <a:ext cx="402772" cy="1046440"/>
            </a:xfrm>
            <a:prstGeom prst="rect">
              <a:avLst/>
            </a:prstGeom>
            <a:noFill/>
          </p:spPr>
          <p:txBody>
            <a:bodyPr wrap="square" rtlCol="0">
              <a:spAutoFit/>
            </a:bodyPr>
            <a:lstStyle/>
            <a:p>
              <a:r>
                <a:rPr lang="en-US" sz="4500" dirty="0"/>
                <a:t>B</a:t>
              </a:r>
            </a:p>
          </p:txBody>
        </p:sp>
      </p:grpSp>
      <p:grpSp>
        <p:nvGrpSpPr>
          <p:cNvPr id="21" name="Group 20"/>
          <p:cNvGrpSpPr/>
          <p:nvPr/>
        </p:nvGrpSpPr>
        <p:grpSpPr>
          <a:xfrm>
            <a:off x="7266216" y="4403257"/>
            <a:ext cx="1053193" cy="947057"/>
            <a:chOff x="4452257" y="4615543"/>
            <a:chExt cx="1404257" cy="1262743"/>
          </a:xfrm>
        </p:grpSpPr>
        <p:sp>
          <p:nvSpPr>
            <p:cNvPr id="22" name="Oval 21"/>
            <p:cNvSpPr/>
            <p:nvPr/>
          </p:nvSpPr>
          <p:spPr>
            <a:xfrm>
              <a:off x="4452257" y="4615543"/>
              <a:ext cx="1404257" cy="126274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4844142" y="4739082"/>
              <a:ext cx="402772" cy="1046440"/>
            </a:xfrm>
            <a:prstGeom prst="rect">
              <a:avLst/>
            </a:prstGeom>
            <a:noFill/>
          </p:spPr>
          <p:txBody>
            <a:bodyPr wrap="square" rtlCol="0">
              <a:spAutoFit/>
            </a:bodyPr>
            <a:lstStyle/>
            <a:p>
              <a:r>
                <a:rPr lang="en-US" sz="4500" dirty="0"/>
                <a:t>B</a:t>
              </a:r>
            </a:p>
          </p:txBody>
        </p:sp>
      </p:grpSp>
      <p:cxnSp>
        <p:nvCxnSpPr>
          <p:cNvPr id="25" name="Straight Arrow Connector 24"/>
          <p:cNvCxnSpPr/>
          <p:nvPr/>
        </p:nvCxnSpPr>
        <p:spPr>
          <a:xfrm>
            <a:off x="1828800" y="5062231"/>
            <a:ext cx="996043" cy="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204860" y="4876784"/>
            <a:ext cx="881744" cy="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41325" y="2739341"/>
            <a:ext cx="1004206" cy="0"/>
          </a:xfrm>
          <a:prstGeom prst="line">
            <a:avLst/>
          </a:prstGeom>
          <a:ln w="85725"/>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46316" y="2323842"/>
            <a:ext cx="830860" cy="830997"/>
          </a:xfrm>
          <a:prstGeom prst="rect">
            <a:avLst/>
          </a:prstGeom>
          <a:noFill/>
        </p:spPr>
        <p:txBody>
          <a:bodyPr wrap="square" rtlCol="0">
            <a:spAutoFit/>
          </a:bodyPr>
          <a:lstStyle/>
          <a:p>
            <a:pPr algn="ctr"/>
            <a:r>
              <a:rPr lang="en-US" sz="4800" dirty="0">
                <a:solidFill>
                  <a:srgbClr val="FF0000"/>
                </a:solidFill>
              </a:rPr>
              <a:t>X</a:t>
            </a:r>
          </a:p>
        </p:txBody>
      </p:sp>
      <p:sp>
        <p:nvSpPr>
          <p:cNvPr id="31" name="TextBox 30"/>
          <p:cNvSpPr txBox="1"/>
          <p:nvPr/>
        </p:nvSpPr>
        <p:spPr>
          <a:xfrm>
            <a:off x="3562285" y="3328156"/>
            <a:ext cx="1998921" cy="369332"/>
          </a:xfrm>
          <a:prstGeom prst="rect">
            <a:avLst/>
          </a:prstGeom>
          <a:noFill/>
        </p:spPr>
        <p:txBody>
          <a:bodyPr wrap="square" rtlCol="0">
            <a:spAutoFit/>
          </a:bodyPr>
          <a:lstStyle/>
          <a:p>
            <a:pPr algn="ctr"/>
            <a:r>
              <a:rPr lang="en-US" dirty="0"/>
              <a:t>No Association</a:t>
            </a:r>
          </a:p>
        </p:txBody>
      </p:sp>
      <p:sp>
        <p:nvSpPr>
          <p:cNvPr id="32" name="TextBox 31"/>
          <p:cNvSpPr txBox="1"/>
          <p:nvPr/>
        </p:nvSpPr>
        <p:spPr>
          <a:xfrm>
            <a:off x="1647287" y="5649419"/>
            <a:ext cx="1291855" cy="369332"/>
          </a:xfrm>
          <a:prstGeom prst="rect">
            <a:avLst/>
          </a:prstGeom>
          <a:noFill/>
        </p:spPr>
        <p:txBody>
          <a:bodyPr wrap="square" rtlCol="0">
            <a:spAutoFit/>
          </a:bodyPr>
          <a:lstStyle/>
          <a:p>
            <a:pPr algn="ctr"/>
            <a:r>
              <a:rPr lang="en-US" dirty="0"/>
              <a:t>A causes B</a:t>
            </a:r>
          </a:p>
        </p:txBody>
      </p:sp>
      <p:sp>
        <p:nvSpPr>
          <p:cNvPr id="33" name="TextBox 32"/>
          <p:cNvSpPr txBox="1"/>
          <p:nvPr/>
        </p:nvSpPr>
        <p:spPr>
          <a:xfrm>
            <a:off x="6049738" y="5474354"/>
            <a:ext cx="1290335" cy="369332"/>
          </a:xfrm>
          <a:prstGeom prst="rect">
            <a:avLst/>
          </a:prstGeom>
          <a:noFill/>
        </p:spPr>
        <p:txBody>
          <a:bodyPr wrap="square" rtlCol="0">
            <a:spAutoFit/>
          </a:bodyPr>
          <a:lstStyle/>
          <a:p>
            <a:pPr algn="ctr"/>
            <a:r>
              <a:rPr lang="en-US" dirty="0"/>
              <a:t>B causes A</a:t>
            </a:r>
          </a:p>
        </p:txBody>
      </p:sp>
      <p:grpSp>
        <p:nvGrpSpPr>
          <p:cNvPr id="40" name="Group 39"/>
          <p:cNvGrpSpPr/>
          <p:nvPr/>
        </p:nvGrpSpPr>
        <p:grpSpPr>
          <a:xfrm>
            <a:off x="2457454" y="2088001"/>
            <a:ext cx="383722" cy="377344"/>
            <a:chOff x="326571" y="1690688"/>
            <a:chExt cx="511629" cy="503125"/>
          </a:xfrm>
        </p:grpSpPr>
        <p:sp>
          <p:nvSpPr>
            <p:cNvPr id="34" name="Oval 33"/>
            <p:cNvSpPr/>
            <p:nvPr/>
          </p:nvSpPr>
          <p:spPr>
            <a:xfrm>
              <a:off x="326571" y="1690688"/>
              <a:ext cx="511629" cy="5031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extBox 34"/>
            <p:cNvSpPr txBox="1"/>
            <p:nvPr/>
          </p:nvSpPr>
          <p:spPr>
            <a:xfrm>
              <a:off x="443592" y="1757584"/>
              <a:ext cx="277586" cy="400109"/>
            </a:xfrm>
            <a:prstGeom prst="rect">
              <a:avLst/>
            </a:prstGeom>
            <a:noFill/>
          </p:spPr>
          <p:txBody>
            <a:bodyPr wrap="square" rtlCol="0">
              <a:spAutoFit/>
            </a:bodyPr>
            <a:lstStyle/>
            <a:p>
              <a:r>
                <a:rPr lang="en-US" sz="1350" dirty="0"/>
                <a:t>1</a:t>
              </a:r>
            </a:p>
          </p:txBody>
        </p:sp>
      </p:grpSp>
      <p:grpSp>
        <p:nvGrpSpPr>
          <p:cNvPr id="41" name="Group 40"/>
          <p:cNvGrpSpPr/>
          <p:nvPr/>
        </p:nvGrpSpPr>
        <p:grpSpPr>
          <a:xfrm>
            <a:off x="220436" y="4233983"/>
            <a:ext cx="383722" cy="377344"/>
            <a:chOff x="293914" y="4502310"/>
            <a:chExt cx="511629" cy="503125"/>
          </a:xfrm>
        </p:grpSpPr>
        <p:sp>
          <p:nvSpPr>
            <p:cNvPr id="36" name="Oval 35"/>
            <p:cNvSpPr/>
            <p:nvPr/>
          </p:nvSpPr>
          <p:spPr>
            <a:xfrm>
              <a:off x="293914" y="4502310"/>
              <a:ext cx="511629" cy="5031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410935" y="4569206"/>
              <a:ext cx="277586" cy="400109"/>
            </a:xfrm>
            <a:prstGeom prst="rect">
              <a:avLst/>
            </a:prstGeom>
            <a:noFill/>
          </p:spPr>
          <p:txBody>
            <a:bodyPr wrap="square" rtlCol="0">
              <a:spAutoFit/>
            </a:bodyPr>
            <a:lstStyle/>
            <a:p>
              <a:r>
                <a:rPr lang="en-US" sz="1350" dirty="0"/>
                <a:t>2</a:t>
              </a:r>
            </a:p>
          </p:txBody>
        </p:sp>
      </p:grpSp>
      <p:grpSp>
        <p:nvGrpSpPr>
          <p:cNvPr id="42" name="Group 41"/>
          <p:cNvGrpSpPr/>
          <p:nvPr/>
        </p:nvGrpSpPr>
        <p:grpSpPr>
          <a:xfrm>
            <a:off x="4576080" y="4233983"/>
            <a:ext cx="383722" cy="377344"/>
            <a:chOff x="6384464" y="1690688"/>
            <a:chExt cx="511629" cy="503125"/>
          </a:xfrm>
        </p:grpSpPr>
        <p:sp>
          <p:nvSpPr>
            <p:cNvPr id="38" name="Oval 37"/>
            <p:cNvSpPr/>
            <p:nvPr/>
          </p:nvSpPr>
          <p:spPr>
            <a:xfrm>
              <a:off x="6384464" y="1690688"/>
              <a:ext cx="511629" cy="5031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p:cNvSpPr txBox="1"/>
            <p:nvPr/>
          </p:nvSpPr>
          <p:spPr>
            <a:xfrm>
              <a:off x="6501485" y="1757584"/>
              <a:ext cx="277586" cy="400109"/>
            </a:xfrm>
            <a:prstGeom prst="rect">
              <a:avLst/>
            </a:prstGeom>
            <a:noFill/>
          </p:spPr>
          <p:txBody>
            <a:bodyPr wrap="square" rtlCol="0">
              <a:spAutoFit/>
            </a:bodyPr>
            <a:lstStyle/>
            <a:p>
              <a:r>
                <a:rPr lang="en-US" sz="1350" dirty="0"/>
                <a:t>3</a:t>
              </a:r>
            </a:p>
          </p:txBody>
        </p:sp>
      </p:grpSp>
      <p:pic>
        <p:nvPicPr>
          <p:cNvPr id="3" name="Audio 2">
            <a:hlinkClick r:id="" action="ppaction://media"/>
            <a:extLst>
              <a:ext uri="{FF2B5EF4-FFF2-40B4-BE49-F238E27FC236}">
                <a16:creationId xmlns:a16="http://schemas.microsoft.com/office/drawing/2014/main" id="{859D8DB8-AEF8-76C8-24FD-21A17FDD3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3" name="Slide Number Placeholder 1">
            <a:extLst>
              <a:ext uri="{FF2B5EF4-FFF2-40B4-BE49-F238E27FC236}">
                <a16:creationId xmlns:a16="http://schemas.microsoft.com/office/drawing/2014/main" id="{0A57F376-8678-A463-DEDB-F788ED7B2FC5}"/>
              </a:ext>
            </a:extLst>
          </p:cNvPr>
          <p:cNvSpPr>
            <a:spLocks noGrp="1"/>
          </p:cNvSpPr>
          <p:nvPr>
            <p:ph type="sldNum" sz="quarter" idx="10"/>
          </p:nvPr>
        </p:nvSpPr>
        <p:spPr>
          <a:xfrm>
            <a:off x="7070497" y="6348809"/>
            <a:ext cx="1509243" cy="191503"/>
          </a:xfrm>
        </p:spPr>
        <p:txBody>
          <a:bodyPr/>
          <a:lstStyle/>
          <a:p>
            <a:r>
              <a:rPr lang="en-US">
                <a:solidFill>
                  <a:schemeClr val="tx2"/>
                </a:solidFill>
              </a:rPr>
              <a:t>ANRCB   |   </a:t>
            </a:r>
            <a:fld id="{D8FE707D-7EDD-4671-B995-A3FBECAF0B25}" type="slidenum">
              <a:rPr lang="en-US" b="1" smtClean="0">
                <a:solidFill>
                  <a:schemeClr val="accent6"/>
                </a:solidFill>
              </a:rPr>
              <a:pPr/>
              <a:t>10</a:t>
            </a:fld>
            <a:endParaRPr lang="en-US" b="1" dirty="0">
              <a:solidFill>
                <a:schemeClr val="accent6"/>
              </a:solidFill>
            </a:endParaRPr>
          </a:p>
        </p:txBody>
      </p:sp>
    </p:spTree>
    <p:extLst>
      <p:ext uri="{BB962C8B-B14F-4D97-AF65-F5344CB8AC3E}">
        <p14:creationId xmlns:p14="http://schemas.microsoft.com/office/powerpoint/2010/main" val="2533503623"/>
      </p:ext>
    </p:extLst>
  </p:cSld>
  <p:clrMapOvr>
    <a:masterClrMapping/>
  </p:clrMapOvr>
  <mc:AlternateContent xmlns:mc="http://schemas.openxmlformats.org/markup-compatibility/2006" xmlns:p14="http://schemas.microsoft.com/office/powerpoint/2010/main">
    <mc:Choice Requires="p14">
      <p:transition spd="slow" p14:dur="2000" advTm="16914"/>
    </mc:Choice>
    <mc:Fallback xmlns="">
      <p:transition spd="slow" advTm="1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Multifactorial Disease Conceptual Model</a:t>
            </a:r>
          </a:p>
        </p:txBody>
      </p:sp>
      <p:pic>
        <p:nvPicPr>
          <p:cNvPr id="4" name="Picture 4" descr="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3075" y="1557291"/>
            <a:ext cx="6957849" cy="493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6DFA87C5-7442-48D1-4B33-3C15DB5DC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
        <p:nvSpPr>
          <p:cNvPr id="5" name="Slide Number Placeholder 1">
            <a:extLst>
              <a:ext uri="{FF2B5EF4-FFF2-40B4-BE49-F238E27FC236}">
                <a16:creationId xmlns:a16="http://schemas.microsoft.com/office/drawing/2014/main" id="{867A8F66-4C10-F6AA-570C-47E70D81133F}"/>
              </a:ext>
            </a:extLst>
          </p:cNvPr>
          <p:cNvSpPr>
            <a:spLocks noGrp="1"/>
          </p:cNvSpPr>
          <p:nvPr>
            <p:ph type="sldNum" sz="quarter" idx="10"/>
          </p:nvPr>
        </p:nvSpPr>
        <p:spPr>
          <a:xfrm>
            <a:off x="7070497" y="6348809"/>
            <a:ext cx="1509243" cy="191503"/>
          </a:xfrm>
        </p:spPr>
        <p:txBody>
          <a:bodyPr/>
          <a:lstStyle/>
          <a:p>
            <a:r>
              <a:rPr lang="en-US">
                <a:solidFill>
                  <a:schemeClr val="tx2"/>
                </a:solidFill>
              </a:rPr>
              <a:t>ANRCB   |   </a:t>
            </a:r>
            <a:fld id="{D8FE707D-7EDD-4671-B995-A3FBECAF0B25}" type="slidenum">
              <a:rPr lang="en-US" b="1" smtClean="0">
                <a:solidFill>
                  <a:schemeClr val="accent6"/>
                </a:solidFill>
              </a:rPr>
              <a:pPr/>
              <a:t>11</a:t>
            </a:fld>
            <a:endParaRPr lang="en-US" b="1" dirty="0">
              <a:solidFill>
                <a:schemeClr val="accent6"/>
              </a:solidFill>
            </a:endParaRPr>
          </a:p>
        </p:txBody>
      </p:sp>
    </p:spTree>
    <p:extLst>
      <p:ext uri="{BB962C8B-B14F-4D97-AF65-F5344CB8AC3E}">
        <p14:creationId xmlns:p14="http://schemas.microsoft.com/office/powerpoint/2010/main" val="762644309"/>
      </p:ext>
    </p:extLst>
  </p:cSld>
  <p:clrMapOvr>
    <a:masterClrMapping/>
  </p:clrMapOvr>
  <mc:AlternateContent xmlns:mc="http://schemas.openxmlformats.org/markup-compatibility/2006" xmlns:p14="http://schemas.microsoft.com/office/powerpoint/2010/main">
    <mc:Choice Requires="p14">
      <p:transition spd="slow" p14:dur="2000" advTm="45776"/>
    </mc:Choice>
    <mc:Fallback xmlns="">
      <p:transition spd="slow" advTm="4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n-US" dirty="0"/>
              <a:t>Is this association causal?</a:t>
            </a:r>
            <a:endParaRPr lang="en-GB" dirty="0"/>
          </a:p>
        </p:txBody>
      </p:sp>
      <p:sp>
        <p:nvSpPr>
          <p:cNvPr id="7171" name="Rectangle 3"/>
          <p:cNvSpPr>
            <a:spLocks noGrp="1" noChangeArrowheads="1"/>
          </p:cNvSpPr>
          <p:nvPr>
            <p:ph idx="4294967295"/>
          </p:nvPr>
        </p:nvSpPr>
        <p:spPr>
          <a:xfrm>
            <a:off x="628650" y="1519220"/>
            <a:ext cx="7886700" cy="4656138"/>
          </a:xfrm>
        </p:spPr>
        <p:txBody>
          <a:bodyPr>
            <a:normAutofit/>
          </a:bodyPr>
          <a:lstStyle/>
          <a:p>
            <a:pPr marL="0" indent="0">
              <a:lnSpc>
                <a:spcPct val="90000"/>
              </a:lnSpc>
              <a:buNone/>
            </a:pPr>
            <a:r>
              <a:rPr lang="en-IE" dirty="0"/>
              <a:t>Two-stage process: </a:t>
            </a:r>
          </a:p>
          <a:p>
            <a:pPr>
              <a:lnSpc>
                <a:spcPct val="90000"/>
              </a:lnSpc>
              <a:buFont typeface="Wingdings" pitchFamily="2" charset="2"/>
              <a:buNone/>
            </a:pPr>
            <a:endParaRPr lang="en-IE" sz="700" dirty="0"/>
          </a:p>
          <a:p>
            <a:pPr>
              <a:lnSpc>
                <a:spcPct val="90000"/>
              </a:lnSpc>
            </a:pPr>
            <a:r>
              <a:rPr lang="en-US" sz="2400" dirty="0"/>
              <a:t>In </a:t>
            </a:r>
            <a:r>
              <a:rPr lang="en-US" sz="2400" dirty="0">
                <a:solidFill>
                  <a:schemeClr val="folHlink"/>
                </a:solidFill>
              </a:rPr>
              <a:t>Stage I</a:t>
            </a:r>
            <a:r>
              <a:rPr lang="en-US" sz="2400" dirty="0"/>
              <a:t>, we ask ourselves could the association be due to:</a:t>
            </a:r>
          </a:p>
          <a:p>
            <a:pPr lvl="1">
              <a:lnSpc>
                <a:spcPct val="90000"/>
              </a:lnSpc>
            </a:pPr>
            <a:r>
              <a:rPr lang="en-US" sz="2200" dirty="0">
                <a:solidFill>
                  <a:schemeClr val="accent2"/>
                </a:solidFill>
              </a:rPr>
              <a:t>Bias?</a:t>
            </a:r>
          </a:p>
          <a:p>
            <a:pPr lvl="1">
              <a:lnSpc>
                <a:spcPct val="90000"/>
              </a:lnSpc>
            </a:pPr>
            <a:r>
              <a:rPr lang="en-US" sz="2200" dirty="0">
                <a:solidFill>
                  <a:schemeClr val="accent2"/>
                </a:solidFill>
              </a:rPr>
              <a:t>Confounding?</a:t>
            </a:r>
          </a:p>
          <a:p>
            <a:pPr lvl="1">
              <a:lnSpc>
                <a:spcPct val="90000"/>
              </a:lnSpc>
            </a:pPr>
            <a:r>
              <a:rPr lang="en-US" sz="2200" dirty="0">
                <a:solidFill>
                  <a:schemeClr val="accent2"/>
                </a:solidFill>
              </a:rPr>
              <a:t>Chance?</a:t>
            </a:r>
            <a:endParaRPr lang="en-US" sz="2200" i="1" dirty="0">
              <a:solidFill>
                <a:schemeClr val="accent2"/>
              </a:solidFill>
            </a:endParaRPr>
          </a:p>
          <a:p>
            <a:pPr lvl="1">
              <a:lnSpc>
                <a:spcPct val="90000"/>
              </a:lnSpc>
              <a:buFont typeface="Wingdings" pitchFamily="2" charset="2"/>
              <a:buNone/>
            </a:pPr>
            <a:endParaRPr lang="en-IE" sz="600" dirty="0"/>
          </a:p>
          <a:p>
            <a:pPr lvl="1">
              <a:lnSpc>
                <a:spcPct val="90000"/>
              </a:lnSpc>
              <a:buFont typeface="Wingdings" pitchFamily="2" charset="2"/>
              <a:buNone/>
            </a:pPr>
            <a:endParaRPr lang="en-US" sz="600" dirty="0"/>
          </a:p>
          <a:p>
            <a:r>
              <a:rPr lang="en-IE" sz="2400" dirty="0"/>
              <a:t>If the association is unlikely to be due to bias, confounding or chance, we move to </a:t>
            </a:r>
            <a:r>
              <a:rPr lang="en-US" sz="2400" dirty="0">
                <a:solidFill>
                  <a:schemeClr val="hlink"/>
                </a:solidFill>
              </a:rPr>
              <a:t>Stage II:</a:t>
            </a:r>
            <a:endParaRPr lang="en-GB" sz="2400" dirty="0">
              <a:solidFill>
                <a:schemeClr val="hlink"/>
              </a:solidFill>
            </a:endParaRPr>
          </a:p>
          <a:p>
            <a:pPr lvl="1">
              <a:lnSpc>
                <a:spcPct val="90000"/>
              </a:lnSpc>
            </a:pPr>
            <a:r>
              <a:rPr lang="en-IE" sz="2400" dirty="0">
                <a:solidFill>
                  <a:schemeClr val="accent5"/>
                </a:solidFill>
              </a:rPr>
              <a:t>apply ‘guidelines’ for causal inference</a:t>
            </a:r>
            <a:endParaRPr lang="en-GB" sz="2400" dirty="0">
              <a:solidFill>
                <a:schemeClr val="accent5"/>
              </a:solidFill>
            </a:endParaRPr>
          </a:p>
        </p:txBody>
      </p:sp>
      <p:pic>
        <p:nvPicPr>
          <p:cNvPr id="2" name="Audio 1">
            <a:hlinkClick r:id="" action="ppaction://media"/>
            <a:extLst>
              <a:ext uri="{FF2B5EF4-FFF2-40B4-BE49-F238E27FC236}">
                <a16:creationId xmlns:a16="http://schemas.microsoft.com/office/drawing/2014/main" id="{0598F5B7-8A01-D37B-82C0-2E2522246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5" name="Slide Number Placeholder 1">
            <a:extLst>
              <a:ext uri="{FF2B5EF4-FFF2-40B4-BE49-F238E27FC236}">
                <a16:creationId xmlns:a16="http://schemas.microsoft.com/office/drawing/2014/main" id="{BA4D379A-D6A1-A019-BA7F-1005C07D32A6}"/>
              </a:ext>
            </a:extLst>
          </p:cNvPr>
          <p:cNvSpPr>
            <a:spLocks noGrp="1"/>
          </p:cNvSpPr>
          <p:nvPr>
            <p:ph type="sldNum" sz="quarter" idx="10"/>
          </p:nvPr>
        </p:nvSpPr>
        <p:spPr>
          <a:xfrm>
            <a:off x="7070497" y="6348809"/>
            <a:ext cx="1509243" cy="191503"/>
          </a:xfrm>
        </p:spPr>
        <p:txBody>
          <a:bodyPr/>
          <a:lstStyle/>
          <a:p>
            <a:r>
              <a:rPr lang="en-US">
                <a:solidFill>
                  <a:schemeClr val="tx2"/>
                </a:solidFill>
              </a:rPr>
              <a:t>ANRCB   |   </a:t>
            </a:r>
            <a:fld id="{D8FE707D-7EDD-4671-B995-A3FBECAF0B25}" type="slidenum">
              <a:rPr lang="en-US" b="1" smtClean="0">
                <a:solidFill>
                  <a:schemeClr val="accent6"/>
                </a:solidFill>
              </a:rPr>
              <a:pPr/>
              <a:t>12</a:t>
            </a:fld>
            <a:endParaRPr lang="en-US" b="1" dirty="0">
              <a:solidFill>
                <a:schemeClr val="accent6"/>
              </a:solidFill>
            </a:endParaRPr>
          </a:p>
        </p:txBody>
      </p:sp>
    </p:spTree>
    <p:extLst>
      <p:ext uri="{BB962C8B-B14F-4D97-AF65-F5344CB8AC3E}">
        <p14:creationId xmlns:p14="http://schemas.microsoft.com/office/powerpoint/2010/main" val="1640492205"/>
      </p:ext>
    </p:extLst>
  </p:cSld>
  <p:clrMapOvr>
    <a:masterClrMapping/>
  </p:clrMapOvr>
  <p:transition advTm="3595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0F654E3-19C3-B56D-CE74-BE5B59971465}"/>
              </a:ext>
            </a:extLst>
          </p:cNvPr>
          <p:cNvSpPr>
            <a:spLocks noGrp="1"/>
          </p:cNvSpPr>
          <p:nvPr>
            <p:ph type="title"/>
          </p:nvPr>
        </p:nvSpPr>
        <p:spPr/>
        <p:txBody>
          <a:bodyPr/>
          <a:lstStyle/>
          <a:p>
            <a:r>
              <a:rPr lang="en-US" dirty="0"/>
              <a:t>Assessing an association for causality</a:t>
            </a:r>
          </a:p>
        </p:txBody>
      </p:sp>
      <p:sp>
        <p:nvSpPr>
          <p:cNvPr id="2" name="Slide Number Placeholder 1">
            <a:extLst>
              <a:ext uri="{FF2B5EF4-FFF2-40B4-BE49-F238E27FC236}">
                <a16:creationId xmlns:a16="http://schemas.microsoft.com/office/drawing/2014/main" id="{17B8FA42-8245-BE17-8FEE-AB410A5A25FE}"/>
              </a:ext>
            </a:extLst>
          </p:cNvPr>
          <p:cNvSpPr>
            <a:spLocks noGrp="1"/>
          </p:cNvSpPr>
          <p:nvPr>
            <p:ph type="sldNum" sz="quarter" idx="10"/>
          </p:nvPr>
        </p:nvSpPr>
        <p:spPr/>
        <p:txBody>
          <a:bodyPr/>
          <a:lstStyle/>
          <a:p>
            <a:r>
              <a:rPr lang="en-US" dirty="0">
                <a:solidFill>
                  <a:schemeClr val="tx2"/>
                </a:solidFill>
              </a:rPr>
              <a:t>ANRCB   |   </a:t>
            </a:r>
            <a:fld id="{D8FE707D-7EDD-4671-B995-A3FBECAF0B25}" type="slidenum">
              <a:rPr lang="en-US" b="1" smtClean="0">
                <a:solidFill>
                  <a:schemeClr val="accent6"/>
                </a:solidFill>
              </a:rPr>
              <a:pPr/>
              <a:t>13</a:t>
            </a:fld>
            <a:endParaRPr lang="en-US" b="1" dirty="0">
              <a:solidFill>
                <a:schemeClr val="accent6"/>
              </a:solidFill>
            </a:endParaRPr>
          </a:p>
        </p:txBody>
      </p:sp>
      <p:grpSp>
        <p:nvGrpSpPr>
          <p:cNvPr id="23" name="Group 22">
            <a:extLst>
              <a:ext uri="{FF2B5EF4-FFF2-40B4-BE49-F238E27FC236}">
                <a16:creationId xmlns:a16="http://schemas.microsoft.com/office/drawing/2014/main" id="{1A7549E2-0B85-4DFD-91F0-49877ABDD1C6}"/>
              </a:ext>
            </a:extLst>
          </p:cNvPr>
          <p:cNvGrpSpPr>
            <a:grpSpLocks noChangeAspect="1"/>
          </p:cNvGrpSpPr>
          <p:nvPr/>
        </p:nvGrpSpPr>
        <p:grpSpPr>
          <a:xfrm>
            <a:off x="558630" y="1864607"/>
            <a:ext cx="7638182" cy="4282867"/>
            <a:chOff x="185094" y="1700213"/>
            <a:chExt cx="8779519" cy="4922837"/>
          </a:xfrm>
        </p:grpSpPr>
        <p:sp>
          <p:nvSpPr>
            <p:cNvPr id="3" name="Oval 2">
              <a:extLst>
                <a:ext uri="{FF2B5EF4-FFF2-40B4-BE49-F238E27FC236}">
                  <a16:creationId xmlns:a16="http://schemas.microsoft.com/office/drawing/2014/main" id="{B24D1627-8EF1-4C9E-F36A-C5C2A94F983F}"/>
                </a:ext>
              </a:extLst>
            </p:cNvPr>
            <p:cNvSpPr>
              <a:spLocks noChangeArrowheads="1"/>
            </p:cNvSpPr>
            <p:nvPr/>
          </p:nvSpPr>
          <p:spPr bwMode="auto">
            <a:xfrm>
              <a:off x="3128963" y="1727481"/>
              <a:ext cx="2895600" cy="1066800"/>
            </a:xfrm>
            <a:prstGeom prst="ellipse">
              <a:avLst/>
            </a:prstGeom>
            <a:solidFill>
              <a:srgbClr val="66FFFF"/>
            </a:solidFill>
            <a:ln w="9525">
              <a:solidFill>
                <a:schemeClr val="tx1"/>
              </a:solidFill>
              <a:round/>
              <a:headEnd/>
              <a:tailEnd/>
            </a:ln>
          </p:spPr>
          <p:txBody>
            <a:bodyPr wrap="none" anchor="ctr"/>
            <a:lstStyle/>
            <a:p>
              <a:endParaRPr lang="en-IE"/>
            </a:p>
          </p:txBody>
        </p:sp>
        <p:sp>
          <p:nvSpPr>
            <p:cNvPr id="4" name="Oval 3">
              <a:extLst>
                <a:ext uri="{FF2B5EF4-FFF2-40B4-BE49-F238E27FC236}">
                  <a16:creationId xmlns:a16="http://schemas.microsoft.com/office/drawing/2014/main" id="{FA8C353F-44F4-30F6-5974-62CA5B8CC6B7}"/>
                </a:ext>
              </a:extLst>
            </p:cNvPr>
            <p:cNvSpPr>
              <a:spLocks noChangeArrowheads="1"/>
            </p:cNvSpPr>
            <p:nvPr/>
          </p:nvSpPr>
          <p:spPr bwMode="auto">
            <a:xfrm>
              <a:off x="3433763" y="3041650"/>
              <a:ext cx="2362200" cy="1066800"/>
            </a:xfrm>
            <a:prstGeom prst="ellipse">
              <a:avLst/>
            </a:prstGeom>
            <a:solidFill>
              <a:srgbClr val="FFFFCC"/>
            </a:solidFill>
            <a:ln w="9525">
              <a:solidFill>
                <a:schemeClr val="tx1"/>
              </a:solidFill>
              <a:round/>
              <a:headEnd/>
              <a:tailEnd/>
            </a:ln>
          </p:spPr>
          <p:txBody>
            <a:bodyPr wrap="none" anchor="ctr"/>
            <a:lstStyle/>
            <a:p>
              <a:endParaRPr lang="en-IE"/>
            </a:p>
          </p:txBody>
        </p:sp>
        <p:sp>
          <p:nvSpPr>
            <p:cNvPr id="5" name="Oval 4">
              <a:extLst>
                <a:ext uri="{FF2B5EF4-FFF2-40B4-BE49-F238E27FC236}">
                  <a16:creationId xmlns:a16="http://schemas.microsoft.com/office/drawing/2014/main" id="{FAAE6E92-BBA5-8F5C-F8A0-A86F014C14D8}"/>
                </a:ext>
              </a:extLst>
            </p:cNvPr>
            <p:cNvSpPr>
              <a:spLocks noChangeArrowheads="1"/>
            </p:cNvSpPr>
            <p:nvPr/>
          </p:nvSpPr>
          <p:spPr bwMode="auto">
            <a:xfrm>
              <a:off x="3433763" y="4260850"/>
              <a:ext cx="2362200" cy="1066800"/>
            </a:xfrm>
            <a:prstGeom prst="ellipse">
              <a:avLst/>
            </a:prstGeom>
            <a:solidFill>
              <a:srgbClr val="99FFCC"/>
            </a:solidFill>
            <a:ln w="9525">
              <a:solidFill>
                <a:schemeClr val="tx1"/>
              </a:solidFill>
              <a:round/>
              <a:headEnd/>
              <a:tailEnd/>
            </a:ln>
          </p:spPr>
          <p:txBody>
            <a:bodyPr wrap="none" anchor="ctr"/>
            <a:lstStyle/>
            <a:p>
              <a:endParaRPr lang="en-IE"/>
            </a:p>
          </p:txBody>
        </p:sp>
        <p:sp>
          <p:nvSpPr>
            <p:cNvPr id="6" name="Oval 5">
              <a:extLst>
                <a:ext uri="{FF2B5EF4-FFF2-40B4-BE49-F238E27FC236}">
                  <a16:creationId xmlns:a16="http://schemas.microsoft.com/office/drawing/2014/main" id="{2D07188D-7B4A-5D32-CF26-AAB373455E05}"/>
                </a:ext>
              </a:extLst>
            </p:cNvPr>
            <p:cNvSpPr>
              <a:spLocks noChangeArrowheads="1"/>
            </p:cNvSpPr>
            <p:nvPr/>
          </p:nvSpPr>
          <p:spPr bwMode="auto">
            <a:xfrm>
              <a:off x="3128963" y="5556250"/>
              <a:ext cx="2971800" cy="1066800"/>
            </a:xfrm>
            <a:prstGeom prst="ellipse">
              <a:avLst/>
            </a:prstGeom>
            <a:solidFill>
              <a:schemeClr val="hlink">
                <a:alpha val="50195"/>
              </a:schemeClr>
            </a:solidFill>
            <a:ln w="9525">
              <a:solidFill>
                <a:schemeClr val="tx1"/>
              </a:solidFill>
              <a:round/>
              <a:headEnd/>
              <a:tailEnd/>
            </a:ln>
          </p:spPr>
          <p:txBody>
            <a:bodyPr wrap="none" anchor="ctr"/>
            <a:lstStyle/>
            <a:p>
              <a:endParaRPr lang="en-IE"/>
            </a:p>
          </p:txBody>
        </p:sp>
        <p:sp>
          <p:nvSpPr>
            <p:cNvPr id="7" name="Text Box 8">
              <a:extLst>
                <a:ext uri="{FF2B5EF4-FFF2-40B4-BE49-F238E27FC236}">
                  <a16:creationId xmlns:a16="http://schemas.microsoft.com/office/drawing/2014/main" id="{3EEDD85F-50AB-677C-98FA-1FA39BC706D1}"/>
                </a:ext>
              </a:extLst>
            </p:cNvPr>
            <p:cNvSpPr txBox="1">
              <a:spLocks noChangeArrowheads="1"/>
            </p:cNvSpPr>
            <p:nvPr/>
          </p:nvSpPr>
          <p:spPr bwMode="auto">
            <a:xfrm>
              <a:off x="3205163" y="2020669"/>
              <a:ext cx="2895600" cy="742909"/>
            </a:xfrm>
            <a:prstGeom prst="rect">
              <a:avLst/>
            </a:prstGeom>
            <a:noFill/>
            <a:ln w="9525">
              <a:noFill/>
              <a:miter lim="800000"/>
              <a:headEnd/>
              <a:tailEnd/>
            </a:ln>
          </p:spPr>
          <p:txBody>
            <a:bodyPr>
              <a:spAutoFit/>
            </a:bodyPr>
            <a:lstStyle/>
            <a:p>
              <a:pPr algn="ctr" eaLnBrk="0" hangingPunct="0">
                <a:spcBef>
                  <a:spcPct val="50000"/>
                </a:spcBef>
              </a:pPr>
              <a:r>
                <a:rPr lang="en-US" b="1" i="1" dirty="0">
                  <a:latin typeface="Times New Roman" pitchFamily="18" charset="0"/>
                </a:rPr>
                <a:t>Selection or information bias?</a:t>
              </a:r>
            </a:p>
          </p:txBody>
        </p:sp>
        <p:sp>
          <p:nvSpPr>
            <p:cNvPr id="8" name="Text Box 9">
              <a:extLst>
                <a:ext uri="{FF2B5EF4-FFF2-40B4-BE49-F238E27FC236}">
                  <a16:creationId xmlns:a16="http://schemas.microsoft.com/office/drawing/2014/main" id="{3C2BBB7B-9975-ADCC-7AC5-50D538488CBF}"/>
                </a:ext>
              </a:extLst>
            </p:cNvPr>
            <p:cNvSpPr txBox="1">
              <a:spLocks noChangeArrowheads="1"/>
            </p:cNvSpPr>
            <p:nvPr/>
          </p:nvSpPr>
          <p:spPr bwMode="auto">
            <a:xfrm>
              <a:off x="3738563" y="3352800"/>
              <a:ext cx="1905000" cy="424520"/>
            </a:xfrm>
            <a:prstGeom prst="rect">
              <a:avLst/>
            </a:prstGeom>
            <a:noFill/>
            <a:ln w="9525">
              <a:noFill/>
              <a:miter lim="800000"/>
              <a:headEnd/>
              <a:tailEnd/>
            </a:ln>
          </p:spPr>
          <p:txBody>
            <a:bodyPr>
              <a:spAutoFit/>
            </a:bodyPr>
            <a:lstStyle/>
            <a:p>
              <a:pPr algn="ctr" eaLnBrk="0" hangingPunct="0">
                <a:spcBef>
                  <a:spcPct val="50000"/>
                </a:spcBef>
              </a:pPr>
              <a:r>
                <a:rPr lang="en-US" b="1" i="1" dirty="0">
                  <a:latin typeface="Times New Roman" pitchFamily="18" charset="0"/>
                </a:rPr>
                <a:t>Confounding?</a:t>
              </a:r>
            </a:p>
          </p:txBody>
        </p:sp>
        <p:sp>
          <p:nvSpPr>
            <p:cNvPr id="9" name="Text Box 10">
              <a:extLst>
                <a:ext uri="{FF2B5EF4-FFF2-40B4-BE49-F238E27FC236}">
                  <a16:creationId xmlns:a16="http://schemas.microsoft.com/office/drawing/2014/main" id="{D0F7E39D-FC73-9F35-1CA8-39A73C6045F9}"/>
                </a:ext>
              </a:extLst>
            </p:cNvPr>
            <p:cNvSpPr txBox="1">
              <a:spLocks noChangeArrowheads="1"/>
            </p:cNvSpPr>
            <p:nvPr/>
          </p:nvSpPr>
          <p:spPr bwMode="auto">
            <a:xfrm>
              <a:off x="3738563" y="4648200"/>
              <a:ext cx="1752600" cy="424520"/>
            </a:xfrm>
            <a:prstGeom prst="rect">
              <a:avLst/>
            </a:prstGeom>
            <a:noFill/>
            <a:ln w="9525">
              <a:noFill/>
              <a:miter lim="800000"/>
              <a:headEnd/>
              <a:tailEnd/>
            </a:ln>
          </p:spPr>
          <p:txBody>
            <a:bodyPr>
              <a:spAutoFit/>
            </a:bodyPr>
            <a:lstStyle/>
            <a:p>
              <a:pPr algn="ctr" eaLnBrk="0" hangingPunct="0">
                <a:spcBef>
                  <a:spcPct val="50000"/>
                </a:spcBef>
              </a:pPr>
              <a:r>
                <a:rPr lang="en-US" b="1" i="1" dirty="0">
                  <a:latin typeface="Times New Roman" pitchFamily="18" charset="0"/>
                </a:rPr>
                <a:t>Chance?</a:t>
              </a:r>
            </a:p>
          </p:txBody>
        </p:sp>
        <p:sp>
          <p:nvSpPr>
            <p:cNvPr id="10" name="Text Box 11">
              <a:extLst>
                <a:ext uri="{FF2B5EF4-FFF2-40B4-BE49-F238E27FC236}">
                  <a16:creationId xmlns:a16="http://schemas.microsoft.com/office/drawing/2014/main" id="{D5B4E81C-90A4-D6C4-C0F4-69DF9672768D}"/>
                </a:ext>
              </a:extLst>
            </p:cNvPr>
            <p:cNvSpPr txBox="1">
              <a:spLocks noChangeArrowheads="1"/>
            </p:cNvSpPr>
            <p:nvPr/>
          </p:nvSpPr>
          <p:spPr bwMode="auto">
            <a:xfrm>
              <a:off x="3205163" y="5861050"/>
              <a:ext cx="2895600" cy="457200"/>
            </a:xfrm>
            <a:prstGeom prst="rect">
              <a:avLst/>
            </a:prstGeom>
            <a:noFill/>
            <a:ln w="9525">
              <a:noFill/>
              <a:miter lim="800000"/>
              <a:headEnd/>
              <a:tailEnd/>
            </a:ln>
          </p:spPr>
          <p:txBody>
            <a:bodyPr>
              <a:spAutoFit/>
            </a:bodyPr>
            <a:lstStyle/>
            <a:p>
              <a:pPr algn="ctr" eaLnBrk="0" hangingPunct="0">
                <a:spcBef>
                  <a:spcPct val="50000"/>
                </a:spcBef>
              </a:pPr>
              <a:r>
                <a:rPr lang="en-US" b="1" i="1">
                  <a:latin typeface="Times New Roman" pitchFamily="18" charset="0"/>
                </a:rPr>
                <a:t>Could it be causal?</a:t>
              </a:r>
            </a:p>
          </p:txBody>
        </p:sp>
        <p:sp>
          <p:nvSpPr>
            <p:cNvPr id="11" name="Line 12">
              <a:extLst>
                <a:ext uri="{FF2B5EF4-FFF2-40B4-BE49-F238E27FC236}">
                  <a16:creationId xmlns:a16="http://schemas.microsoft.com/office/drawing/2014/main" id="{88C1A488-DD9F-F2A3-96B6-C2943CF63254}"/>
                </a:ext>
              </a:extLst>
            </p:cNvPr>
            <p:cNvSpPr>
              <a:spLocks noChangeShapeType="1"/>
            </p:cNvSpPr>
            <p:nvPr/>
          </p:nvSpPr>
          <p:spPr bwMode="auto">
            <a:xfrm>
              <a:off x="4576763" y="2813050"/>
              <a:ext cx="0" cy="228600"/>
            </a:xfrm>
            <a:prstGeom prst="line">
              <a:avLst/>
            </a:prstGeom>
            <a:noFill/>
            <a:ln w="38100">
              <a:solidFill>
                <a:schemeClr val="tx1"/>
              </a:solidFill>
              <a:round/>
              <a:headEnd/>
              <a:tailEnd type="triangle" w="med" len="med"/>
            </a:ln>
          </p:spPr>
          <p:txBody>
            <a:bodyPr wrap="none" anchor="ctr"/>
            <a:lstStyle/>
            <a:p>
              <a:endParaRPr lang="en-US"/>
            </a:p>
          </p:txBody>
        </p:sp>
        <p:sp>
          <p:nvSpPr>
            <p:cNvPr id="12" name="Line 13">
              <a:extLst>
                <a:ext uri="{FF2B5EF4-FFF2-40B4-BE49-F238E27FC236}">
                  <a16:creationId xmlns:a16="http://schemas.microsoft.com/office/drawing/2014/main" id="{B6AE29D2-AAB0-D6A1-024B-CED2E7EECF3E}"/>
                </a:ext>
              </a:extLst>
            </p:cNvPr>
            <p:cNvSpPr>
              <a:spLocks noChangeShapeType="1"/>
            </p:cNvSpPr>
            <p:nvPr/>
          </p:nvSpPr>
          <p:spPr bwMode="auto">
            <a:xfrm>
              <a:off x="4652963" y="5327650"/>
              <a:ext cx="0" cy="228600"/>
            </a:xfrm>
            <a:prstGeom prst="line">
              <a:avLst/>
            </a:prstGeom>
            <a:noFill/>
            <a:ln w="38100">
              <a:solidFill>
                <a:schemeClr val="tx1"/>
              </a:solidFill>
              <a:round/>
              <a:headEnd/>
              <a:tailEnd type="triangle" w="med" len="med"/>
            </a:ln>
          </p:spPr>
          <p:txBody>
            <a:bodyPr wrap="none" anchor="ctr"/>
            <a:lstStyle/>
            <a:p>
              <a:endParaRPr lang="en-US"/>
            </a:p>
          </p:txBody>
        </p:sp>
        <p:sp>
          <p:nvSpPr>
            <p:cNvPr id="13" name="Line 14">
              <a:extLst>
                <a:ext uri="{FF2B5EF4-FFF2-40B4-BE49-F238E27FC236}">
                  <a16:creationId xmlns:a16="http://schemas.microsoft.com/office/drawing/2014/main" id="{D13DABD4-4515-6278-03B0-C7114418F512}"/>
                </a:ext>
              </a:extLst>
            </p:cNvPr>
            <p:cNvSpPr>
              <a:spLocks noChangeShapeType="1"/>
            </p:cNvSpPr>
            <p:nvPr/>
          </p:nvSpPr>
          <p:spPr bwMode="auto">
            <a:xfrm>
              <a:off x="4576763" y="4108450"/>
              <a:ext cx="0" cy="228600"/>
            </a:xfrm>
            <a:prstGeom prst="line">
              <a:avLst/>
            </a:prstGeom>
            <a:noFill/>
            <a:ln w="38100">
              <a:solidFill>
                <a:schemeClr val="tx1"/>
              </a:solidFill>
              <a:round/>
              <a:headEnd/>
              <a:tailEnd type="triangle" w="med" len="med"/>
            </a:ln>
          </p:spPr>
          <p:txBody>
            <a:bodyPr wrap="none" anchor="ctr"/>
            <a:lstStyle/>
            <a:p>
              <a:endParaRPr lang="en-US"/>
            </a:p>
          </p:txBody>
        </p:sp>
        <p:sp>
          <p:nvSpPr>
            <p:cNvPr id="14" name="Text Box 15">
              <a:extLst>
                <a:ext uri="{FF2B5EF4-FFF2-40B4-BE49-F238E27FC236}">
                  <a16:creationId xmlns:a16="http://schemas.microsoft.com/office/drawing/2014/main" id="{3D43F412-147B-6E14-ACED-8B917CD8E8A2}"/>
                </a:ext>
              </a:extLst>
            </p:cNvPr>
            <p:cNvSpPr txBox="1">
              <a:spLocks noChangeArrowheads="1"/>
            </p:cNvSpPr>
            <p:nvPr/>
          </p:nvSpPr>
          <p:spPr bwMode="auto">
            <a:xfrm>
              <a:off x="3203575" y="2819400"/>
              <a:ext cx="838200" cy="457200"/>
            </a:xfrm>
            <a:prstGeom prst="rect">
              <a:avLst/>
            </a:prstGeom>
            <a:noFill/>
            <a:ln w="9525">
              <a:noFill/>
              <a:miter lim="800000"/>
              <a:headEnd/>
              <a:tailEnd/>
            </a:ln>
          </p:spPr>
          <p:txBody>
            <a:bodyPr>
              <a:spAutoFit/>
            </a:bodyPr>
            <a:lstStyle/>
            <a:p>
              <a:pPr algn="ctr" eaLnBrk="0" hangingPunct="0">
                <a:spcBef>
                  <a:spcPct val="50000"/>
                </a:spcBef>
              </a:pPr>
              <a:r>
                <a:rPr lang="en-US" dirty="0">
                  <a:latin typeface="Times New Roman" pitchFamily="18" charset="0"/>
                </a:rPr>
                <a:t>No</a:t>
              </a:r>
            </a:p>
          </p:txBody>
        </p:sp>
        <p:sp>
          <p:nvSpPr>
            <p:cNvPr id="15" name="Text Box 16">
              <a:extLst>
                <a:ext uri="{FF2B5EF4-FFF2-40B4-BE49-F238E27FC236}">
                  <a16:creationId xmlns:a16="http://schemas.microsoft.com/office/drawing/2014/main" id="{09B571F6-0883-1F96-8288-5C0AC724B147}"/>
                </a:ext>
              </a:extLst>
            </p:cNvPr>
            <p:cNvSpPr txBox="1">
              <a:spLocks noChangeArrowheads="1"/>
            </p:cNvSpPr>
            <p:nvPr/>
          </p:nvSpPr>
          <p:spPr bwMode="auto">
            <a:xfrm>
              <a:off x="3203575" y="4038600"/>
              <a:ext cx="838200" cy="457200"/>
            </a:xfrm>
            <a:prstGeom prst="rect">
              <a:avLst/>
            </a:prstGeom>
            <a:noFill/>
            <a:ln w="9525">
              <a:noFill/>
              <a:miter lim="800000"/>
              <a:headEnd/>
              <a:tailEnd/>
            </a:ln>
          </p:spPr>
          <p:txBody>
            <a:bodyPr>
              <a:spAutoFit/>
            </a:bodyPr>
            <a:lstStyle/>
            <a:p>
              <a:pPr algn="ctr" eaLnBrk="0" hangingPunct="0">
                <a:spcBef>
                  <a:spcPct val="50000"/>
                </a:spcBef>
              </a:pPr>
              <a:r>
                <a:rPr lang="en-US" dirty="0">
                  <a:latin typeface="Times New Roman" pitchFamily="18" charset="0"/>
                </a:rPr>
                <a:t>No</a:t>
              </a:r>
            </a:p>
          </p:txBody>
        </p:sp>
        <p:sp>
          <p:nvSpPr>
            <p:cNvPr id="16" name="Text Box 17">
              <a:extLst>
                <a:ext uri="{FF2B5EF4-FFF2-40B4-BE49-F238E27FC236}">
                  <a16:creationId xmlns:a16="http://schemas.microsoft.com/office/drawing/2014/main" id="{E877FF85-63CA-808A-67DA-AAEAD886FA49}"/>
                </a:ext>
              </a:extLst>
            </p:cNvPr>
            <p:cNvSpPr txBox="1">
              <a:spLocks noChangeArrowheads="1"/>
            </p:cNvSpPr>
            <p:nvPr/>
          </p:nvSpPr>
          <p:spPr bwMode="auto">
            <a:xfrm>
              <a:off x="2484438" y="5257800"/>
              <a:ext cx="1828800" cy="389143"/>
            </a:xfrm>
            <a:prstGeom prst="rect">
              <a:avLst/>
            </a:prstGeom>
            <a:noFill/>
            <a:ln w="9525">
              <a:noFill/>
              <a:miter lim="800000"/>
              <a:headEnd/>
              <a:tailEnd/>
            </a:ln>
          </p:spPr>
          <p:txBody>
            <a:bodyPr>
              <a:spAutoFit/>
            </a:bodyPr>
            <a:lstStyle/>
            <a:p>
              <a:pPr algn="ctr" eaLnBrk="0" hangingPunct="0">
                <a:spcBef>
                  <a:spcPct val="50000"/>
                </a:spcBef>
              </a:pPr>
              <a:r>
                <a:rPr lang="en-US" sz="1600" dirty="0">
                  <a:latin typeface="Times New Roman" pitchFamily="18" charset="0"/>
                </a:rPr>
                <a:t>Probably Not</a:t>
              </a:r>
            </a:p>
          </p:txBody>
        </p:sp>
        <p:sp>
          <p:nvSpPr>
            <p:cNvPr id="17" name="AutoShape 18">
              <a:extLst>
                <a:ext uri="{FF2B5EF4-FFF2-40B4-BE49-F238E27FC236}">
                  <a16:creationId xmlns:a16="http://schemas.microsoft.com/office/drawing/2014/main" id="{D5C471A5-4038-971A-EC1F-2DE0BD1C9985}"/>
                </a:ext>
              </a:extLst>
            </p:cNvPr>
            <p:cNvSpPr>
              <a:spLocks/>
            </p:cNvSpPr>
            <p:nvPr/>
          </p:nvSpPr>
          <p:spPr bwMode="auto">
            <a:xfrm>
              <a:off x="1763713" y="1700213"/>
              <a:ext cx="850900" cy="3960812"/>
            </a:xfrm>
            <a:prstGeom prst="leftBrace">
              <a:avLst>
                <a:gd name="adj1" fmla="val 38790"/>
                <a:gd name="adj2" fmla="val 50000"/>
              </a:avLst>
            </a:prstGeom>
            <a:noFill/>
            <a:ln w="38100">
              <a:solidFill>
                <a:schemeClr val="folHlink"/>
              </a:solidFill>
              <a:miter lim="800000"/>
              <a:headEnd/>
              <a:tailEnd/>
            </a:ln>
          </p:spPr>
          <p:txBody>
            <a:bodyPr wrap="none" anchor="ctr"/>
            <a:lstStyle/>
            <a:p>
              <a:endParaRPr lang="en-IE"/>
            </a:p>
          </p:txBody>
        </p:sp>
        <p:sp>
          <p:nvSpPr>
            <p:cNvPr id="18" name="Text Box 19">
              <a:extLst>
                <a:ext uri="{FF2B5EF4-FFF2-40B4-BE49-F238E27FC236}">
                  <a16:creationId xmlns:a16="http://schemas.microsoft.com/office/drawing/2014/main" id="{7838D07D-995F-F6B7-F19F-386C5DBF96A9}"/>
                </a:ext>
              </a:extLst>
            </p:cNvPr>
            <p:cNvSpPr txBox="1">
              <a:spLocks noChangeArrowheads="1"/>
            </p:cNvSpPr>
            <p:nvPr/>
          </p:nvSpPr>
          <p:spPr bwMode="auto">
            <a:xfrm>
              <a:off x="185094" y="3346450"/>
              <a:ext cx="1164924" cy="530650"/>
            </a:xfrm>
            <a:prstGeom prst="rect">
              <a:avLst/>
            </a:prstGeom>
            <a:noFill/>
            <a:ln w="38100">
              <a:solidFill>
                <a:schemeClr val="folHlink"/>
              </a:solidFill>
              <a:miter lim="800000"/>
              <a:headEnd/>
              <a:tailEnd/>
            </a:ln>
          </p:spPr>
          <p:txBody>
            <a:bodyPr wrap="none">
              <a:spAutoFit/>
            </a:bodyPr>
            <a:lstStyle/>
            <a:p>
              <a:pPr algn="ctr"/>
              <a:r>
                <a:rPr lang="en-US" sz="2400" dirty="0">
                  <a:solidFill>
                    <a:schemeClr val="folHlink"/>
                  </a:solidFill>
                  <a:latin typeface="Calibri" panose="020F0502020204030204" pitchFamily="34" charset="0"/>
                  <a:cs typeface="Calibri" panose="020F0502020204030204" pitchFamily="34" charset="0"/>
                </a:rPr>
                <a:t>Stage I</a:t>
              </a:r>
              <a:endParaRPr lang="en-GB" sz="2400" dirty="0">
                <a:solidFill>
                  <a:schemeClr val="folHlink"/>
                </a:solidFill>
                <a:latin typeface="Calibri" panose="020F0502020204030204" pitchFamily="34" charset="0"/>
                <a:cs typeface="Calibri" panose="020F0502020204030204" pitchFamily="34" charset="0"/>
              </a:endParaRPr>
            </a:p>
          </p:txBody>
        </p:sp>
        <p:sp>
          <p:nvSpPr>
            <p:cNvPr id="19" name="AutoShape 20">
              <a:extLst>
                <a:ext uri="{FF2B5EF4-FFF2-40B4-BE49-F238E27FC236}">
                  <a16:creationId xmlns:a16="http://schemas.microsoft.com/office/drawing/2014/main" id="{3ADEAEB5-1054-2950-D28C-89E3171BC53E}"/>
                </a:ext>
              </a:extLst>
            </p:cNvPr>
            <p:cNvSpPr>
              <a:spLocks/>
            </p:cNvSpPr>
            <p:nvPr/>
          </p:nvSpPr>
          <p:spPr bwMode="auto">
            <a:xfrm>
              <a:off x="6156325" y="5556250"/>
              <a:ext cx="228600" cy="1066800"/>
            </a:xfrm>
            <a:prstGeom prst="rightBrace">
              <a:avLst>
                <a:gd name="adj1" fmla="val 38889"/>
                <a:gd name="adj2" fmla="val 50000"/>
              </a:avLst>
            </a:prstGeom>
            <a:noFill/>
            <a:ln w="38100">
              <a:solidFill>
                <a:schemeClr val="hlink"/>
              </a:solidFill>
              <a:miter lim="800000"/>
              <a:headEnd/>
              <a:tailEnd/>
            </a:ln>
          </p:spPr>
          <p:txBody>
            <a:bodyPr wrap="none" anchor="ctr"/>
            <a:lstStyle/>
            <a:p>
              <a:pPr algn="ctr"/>
              <a:endParaRPr lang="en-US" sz="1000">
                <a:solidFill>
                  <a:schemeClr val="hlink"/>
                </a:solidFill>
              </a:endParaRPr>
            </a:p>
          </p:txBody>
        </p:sp>
        <p:sp>
          <p:nvSpPr>
            <p:cNvPr id="20" name="Text Box 21">
              <a:extLst>
                <a:ext uri="{FF2B5EF4-FFF2-40B4-BE49-F238E27FC236}">
                  <a16:creationId xmlns:a16="http://schemas.microsoft.com/office/drawing/2014/main" id="{342EEE92-2928-14FC-B49B-C1D1F9F8507F}"/>
                </a:ext>
              </a:extLst>
            </p:cNvPr>
            <p:cNvSpPr txBox="1">
              <a:spLocks noChangeArrowheads="1"/>
            </p:cNvSpPr>
            <p:nvPr/>
          </p:nvSpPr>
          <p:spPr bwMode="auto">
            <a:xfrm>
              <a:off x="6659561" y="5876925"/>
              <a:ext cx="1421606" cy="530650"/>
            </a:xfrm>
            <a:prstGeom prst="rect">
              <a:avLst/>
            </a:prstGeom>
            <a:noFill/>
            <a:ln w="38100">
              <a:solidFill>
                <a:schemeClr val="hlink"/>
              </a:solidFill>
              <a:miter lim="800000"/>
              <a:headEnd/>
              <a:tailEnd/>
            </a:ln>
          </p:spPr>
          <p:txBody>
            <a:bodyPr wrap="square">
              <a:spAutoFit/>
            </a:bodyPr>
            <a:lstStyle/>
            <a:p>
              <a:pPr algn="ctr"/>
              <a:r>
                <a:rPr lang="en-US" sz="2400" dirty="0">
                  <a:solidFill>
                    <a:schemeClr val="hlink"/>
                  </a:solidFill>
                  <a:latin typeface="Calibri" panose="020F0502020204030204" pitchFamily="34" charset="0"/>
                  <a:cs typeface="Calibri" panose="020F0502020204030204" pitchFamily="34" charset="0"/>
                </a:rPr>
                <a:t>Stage II</a:t>
              </a:r>
              <a:endParaRPr lang="en-GB" sz="2400" dirty="0">
                <a:solidFill>
                  <a:schemeClr val="hlink"/>
                </a:solidFill>
                <a:latin typeface="Calibri" panose="020F0502020204030204" pitchFamily="34" charset="0"/>
                <a:cs typeface="Calibri" panose="020F0502020204030204" pitchFamily="34" charset="0"/>
              </a:endParaRPr>
            </a:p>
          </p:txBody>
        </p:sp>
        <p:sp>
          <p:nvSpPr>
            <p:cNvPr id="21" name="Rectangle 22">
              <a:extLst>
                <a:ext uri="{FF2B5EF4-FFF2-40B4-BE49-F238E27FC236}">
                  <a16:creationId xmlns:a16="http://schemas.microsoft.com/office/drawing/2014/main" id="{E52FF201-6DBD-6DD1-C23E-0B468C73A2F5}"/>
                </a:ext>
              </a:extLst>
            </p:cNvPr>
            <p:cNvSpPr>
              <a:spLocks noChangeArrowheads="1"/>
            </p:cNvSpPr>
            <p:nvPr/>
          </p:nvSpPr>
          <p:spPr bwMode="auto">
            <a:xfrm>
              <a:off x="5938838" y="4098925"/>
              <a:ext cx="3025775" cy="1201738"/>
            </a:xfrm>
            <a:prstGeom prst="rect">
              <a:avLst/>
            </a:prstGeom>
            <a:noFill/>
            <a:ln w="38100">
              <a:solidFill>
                <a:schemeClr val="hlink"/>
              </a:solidFill>
              <a:miter lim="800000"/>
              <a:headEnd/>
              <a:tailEnd/>
            </a:ln>
          </p:spPr>
          <p:txBody>
            <a:bodyPr wrap="none" anchor="ctr"/>
            <a:lstStyle/>
            <a:p>
              <a:pPr algn="ctr"/>
              <a:r>
                <a:rPr lang="en-IE" sz="2000" dirty="0">
                  <a:solidFill>
                    <a:schemeClr val="hlink"/>
                  </a:solidFill>
                  <a:latin typeface="Calibri" panose="020F0502020204030204" pitchFamily="34" charset="0"/>
                  <a:cs typeface="Calibri" panose="020F0502020204030204" pitchFamily="34" charset="0"/>
                </a:rPr>
                <a:t>Apply Guidelines </a:t>
              </a:r>
            </a:p>
            <a:p>
              <a:pPr algn="ctr"/>
              <a:r>
                <a:rPr lang="en-IE" sz="2000" dirty="0">
                  <a:solidFill>
                    <a:schemeClr val="hlink"/>
                  </a:solidFill>
                  <a:latin typeface="Calibri" panose="020F0502020204030204" pitchFamily="34" charset="0"/>
                  <a:cs typeface="Calibri" panose="020F0502020204030204" pitchFamily="34" charset="0"/>
                </a:rPr>
                <a:t>for Causal Inference</a:t>
              </a:r>
              <a:endParaRPr lang="en-US" sz="2000" dirty="0">
                <a:solidFill>
                  <a:schemeClr val="hlink"/>
                </a:solidFill>
                <a:latin typeface="Calibri" panose="020F0502020204030204" pitchFamily="34" charset="0"/>
                <a:cs typeface="Calibri" panose="020F0502020204030204" pitchFamily="34" charset="0"/>
              </a:endParaRPr>
            </a:p>
          </p:txBody>
        </p:sp>
        <p:sp>
          <p:nvSpPr>
            <p:cNvPr id="22" name="Line 23">
              <a:extLst>
                <a:ext uri="{FF2B5EF4-FFF2-40B4-BE49-F238E27FC236}">
                  <a16:creationId xmlns:a16="http://schemas.microsoft.com/office/drawing/2014/main" id="{052368EA-CD34-C7F1-AA06-9A3FC8080E5F}"/>
                </a:ext>
              </a:extLst>
            </p:cNvPr>
            <p:cNvSpPr>
              <a:spLocks noChangeShapeType="1"/>
            </p:cNvSpPr>
            <p:nvPr/>
          </p:nvSpPr>
          <p:spPr bwMode="auto">
            <a:xfrm>
              <a:off x="7451725" y="5300663"/>
              <a:ext cx="0" cy="576262"/>
            </a:xfrm>
            <a:prstGeom prst="line">
              <a:avLst/>
            </a:prstGeom>
            <a:noFill/>
            <a:ln w="38100">
              <a:solidFill>
                <a:schemeClr val="hlink"/>
              </a:solidFill>
              <a:miter lim="800000"/>
              <a:headEnd/>
              <a:tailEnd/>
            </a:ln>
          </p:spPr>
          <p:txBody>
            <a:bodyPr wrap="none"/>
            <a:lstStyle/>
            <a:p>
              <a:endParaRPr lang="en-US"/>
            </a:p>
          </p:txBody>
        </p:sp>
      </p:grpSp>
      <p:pic>
        <p:nvPicPr>
          <p:cNvPr id="26" name="Audio 25">
            <a:hlinkClick r:id="" action="ppaction://media"/>
            <a:extLst>
              <a:ext uri="{FF2B5EF4-FFF2-40B4-BE49-F238E27FC236}">
                <a16:creationId xmlns:a16="http://schemas.microsoft.com/office/drawing/2014/main" id="{B1F4EBF3-BB32-AD8F-6EF4-7B6E58D324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8905530"/>
      </p:ext>
    </p:extLst>
  </p:cSld>
  <p:clrMapOvr>
    <a:masterClrMapping/>
  </p:clrMapOvr>
  <mc:AlternateContent xmlns:mc="http://schemas.openxmlformats.org/markup-compatibility/2006" xmlns:p14="http://schemas.microsoft.com/office/powerpoint/2010/main">
    <mc:Choice Requires="p14">
      <p:transition spd="slow" p14:dur="2000" advTm="28501"/>
    </mc:Choice>
    <mc:Fallback xmlns="">
      <p:transition spd="slow" advTm="2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35B2-ED17-347D-94B4-5E1AC2530B62}"/>
              </a:ext>
            </a:extLst>
          </p:cNvPr>
          <p:cNvSpPr>
            <a:spLocks noGrp="1"/>
          </p:cNvSpPr>
          <p:nvPr>
            <p:ph type="title"/>
          </p:nvPr>
        </p:nvSpPr>
        <p:spPr/>
        <p:txBody>
          <a:bodyPr/>
          <a:lstStyle/>
          <a:p>
            <a:r>
              <a:rPr lang="en-US" i="1" dirty="0"/>
              <a:t>“Is there an association between the exposure and the disease?” </a:t>
            </a:r>
          </a:p>
        </p:txBody>
      </p:sp>
      <p:sp>
        <p:nvSpPr>
          <p:cNvPr id="3" name="Content Placeholder 2">
            <a:extLst>
              <a:ext uri="{FF2B5EF4-FFF2-40B4-BE49-F238E27FC236}">
                <a16:creationId xmlns:a16="http://schemas.microsoft.com/office/drawing/2014/main" id="{C6B340A6-E638-03B7-CD9E-57175BB75568}"/>
              </a:ext>
            </a:extLst>
          </p:cNvPr>
          <p:cNvSpPr>
            <a:spLocks noGrp="1"/>
          </p:cNvSpPr>
          <p:nvPr>
            <p:ph sz="quarter" idx="10"/>
          </p:nvPr>
        </p:nvSpPr>
        <p:spPr/>
        <p:txBody>
          <a:bodyPr/>
          <a:lstStyle/>
          <a:p>
            <a:pPr eaLnBrk="1" hangingPunct="1">
              <a:buFont typeface="Wingdings" pitchFamily="2" charset="2"/>
              <a:buNone/>
            </a:pPr>
            <a:r>
              <a:rPr lang="en-US" dirty="0">
                <a:latin typeface="+mn-lt"/>
              </a:rPr>
              <a:t>IF YES….</a:t>
            </a:r>
          </a:p>
          <a:p>
            <a:pPr eaLnBrk="1" hangingPunct="1">
              <a:lnSpc>
                <a:spcPct val="150000"/>
              </a:lnSpc>
              <a:buFont typeface="Wingdings" pitchFamily="2" charset="2"/>
              <a:buNone/>
            </a:pPr>
            <a:r>
              <a:rPr lang="en-US" dirty="0">
                <a:solidFill>
                  <a:schemeClr val="accent6"/>
                </a:solidFill>
                <a:latin typeface="+mn-lt"/>
              </a:rPr>
              <a:t>Three things to consider: </a:t>
            </a:r>
          </a:p>
          <a:p>
            <a:pPr eaLnBrk="1" hangingPunct="1">
              <a:lnSpc>
                <a:spcPct val="150000"/>
              </a:lnSpc>
            </a:pPr>
            <a:r>
              <a:rPr lang="en-US" b="1" dirty="0">
                <a:latin typeface="+mn-lt"/>
              </a:rPr>
              <a:t>Is the association likely due to</a:t>
            </a:r>
            <a:r>
              <a:rPr lang="en-US" dirty="0">
                <a:latin typeface="+mn-lt"/>
              </a:rPr>
              <a:t> </a:t>
            </a:r>
            <a:r>
              <a:rPr lang="en-US" b="1" u="sng" dirty="0">
                <a:latin typeface="+mn-lt"/>
              </a:rPr>
              <a:t>bias</a:t>
            </a:r>
            <a:r>
              <a:rPr lang="en-US" dirty="0">
                <a:latin typeface="+mn-lt"/>
              </a:rPr>
              <a:t>?</a:t>
            </a:r>
          </a:p>
          <a:p>
            <a:pPr>
              <a:lnSpc>
                <a:spcPct val="150000"/>
              </a:lnSpc>
            </a:pPr>
            <a:r>
              <a:rPr lang="en-US" dirty="0">
                <a:latin typeface="+mn-lt"/>
              </a:rPr>
              <a:t>Is the association likely due to </a:t>
            </a:r>
            <a:r>
              <a:rPr lang="en-US" b="1" u="sng" dirty="0">
                <a:latin typeface="+mn-lt"/>
              </a:rPr>
              <a:t>confounding</a:t>
            </a:r>
            <a:r>
              <a:rPr lang="en-US" dirty="0">
                <a:latin typeface="+mn-lt"/>
              </a:rPr>
              <a:t>? </a:t>
            </a:r>
          </a:p>
          <a:p>
            <a:pPr>
              <a:lnSpc>
                <a:spcPct val="150000"/>
              </a:lnSpc>
            </a:pPr>
            <a:r>
              <a:rPr lang="en-US" dirty="0">
                <a:latin typeface="+mn-lt"/>
              </a:rPr>
              <a:t>Is the association likely due to </a:t>
            </a:r>
            <a:r>
              <a:rPr lang="en-US" b="1" u="sng" dirty="0">
                <a:latin typeface="+mn-lt"/>
              </a:rPr>
              <a:t>chance</a:t>
            </a:r>
            <a:r>
              <a:rPr lang="en-US" dirty="0">
                <a:latin typeface="+mn-lt"/>
              </a:rPr>
              <a:t>?</a:t>
            </a:r>
          </a:p>
          <a:p>
            <a:pPr marL="0" indent="0">
              <a:buNone/>
            </a:pPr>
            <a:endParaRPr lang="en-US" dirty="0"/>
          </a:p>
        </p:txBody>
      </p:sp>
      <p:sp>
        <p:nvSpPr>
          <p:cNvPr id="4" name="Slide Number Placeholder 3">
            <a:extLst>
              <a:ext uri="{FF2B5EF4-FFF2-40B4-BE49-F238E27FC236}">
                <a16:creationId xmlns:a16="http://schemas.microsoft.com/office/drawing/2014/main" id="{067B4F0B-7D1D-4B53-D0CD-29331FD07682}"/>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14</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708357AB-34FF-20E6-6817-7B1B8BCC11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30696785"/>
      </p:ext>
    </p:extLst>
  </p:cSld>
  <p:clrMapOvr>
    <a:masterClrMapping/>
  </p:clrMapOvr>
  <mc:AlternateContent xmlns:mc="http://schemas.openxmlformats.org/markup-compatibility/2006" xmlns:p14="http://schemas.microsoft.com/office/powerpoint/2010/main">
    <mc:Choice Requires="p14">
      <p:transition spd="slow" p14:dur="2000" advTm="11519"/>
    </mc:Choice>
    <mc:Fallback xmlns="">
      <p:transition spd="slow" advTm="1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Bias and error</a:t>
            </a:r>
          </a:p>
        </p:txBody>
      </p:sp>
      <p:sp>
        <p:nvSpPr>
          <p:cNvPr id="3" name="Content Placeholder 2"/>
          <p:cNvSpPr>
            <a:spLocks noGrp="1"/>
          </p:cNvSpPr>
          <p:nvPr>
            <p:ph sz="quarter" idx="10"/>
          </p:nvPr>
        </p:nvSpPr>
        <p:spPr/>
        <p:txBody>
          <a:bodyPr>
            <a:normAutofit lnSpcReduction="10000"/>
          </a:bodyPr>
          <a:lstStyle/>
          <a:p>
            <a:pPr marL="0" indent="0">
              <a:buNone/>
              <a:defRPr/>
            </a:pPr>
            <a:r>
              <a:rPr lang="en-US" altLang="ar-SA" dirty="0">
                <a:solidFill>
                  <a:schemeClr val="accent6"/>
                </a:solidFill>
              </a:rPr>
              <a:t>Bias results from error, and there are two types of error we encounter:</a:t>
            </a:r>
          </a:p>
          <a:p>
            <a:pPr marL="0" indent="0">
              <a:buNone/>
              <a:defRPr/>
            </a:pPr>
            <a:endParaRPr lang="en-US" altLang="ar-SA" dirty="0">
              <a:solidFill>
                <a:schemeClr val="accent6"/>
              </a:solidFill>
            </a:endParaRPr>
          </a:p>
          <a:p>
            <a:pPr marL="0" indent="0">
              <a:buNone/>
              <a:defRPr/>
            </a:pPr>
            <a:r>
              <a:rPr lang="en-US" altLang="ar-SA" dirty="0">
                <a:solidFill>
                  <a:schemeClr val="accent6"/>
                </a:solidFill>
              </a:rPr>
              <a:t>Random error</a:t>
            </a:r>
          </a:p>
          <a:p>
            <a:pPr>
              <a:defRPr/>
            </a:pPr>
            <a:r>
              <a:rPr lang="en-US" altLang="ar-SA" sz="2400" dirty="0"/>
              <a:t>Random error is the divergence due to </a:t>
            </a:r>
            <a:r>
              <a:rPr lang="en-US" altLang="ar-SA" sz="2400" b="1" u="sng" dirty="0"/>
              <a:t>chance alone</a:t>
            </a:r>
            <a:r>
              <a:rPr lang="en-US" altLang="ar-SA" sz="2400" dirty="0"/>
              <a:t>, of an observation on a sample from the true population value, leading to </a:t>
            </a:r>
            <a:r>
              <a:rPr lang="en-US" altLang="ar-SA" sz="2400" b="1" u="sng" dirty="0"/>
              <a:t>lack of precision </a:t>
            </a:r>
            <a:r>
              <a:rPr lang="en-US" altLang="ar-SA" sz="2400" dirty="0"/>
              <a:t>in the measurement of association</a:t>
            </a:r>
          </a:p>
          <a:p>
            <a:pPr marL="0" indent="0">
              <a:buNone/>
              <a:defRPr/>
            </a:pPr>
            <a:endParaRPr lang="en-US" dirty="0"/>
          </a:p>
          <a:p>
            <a:pPr marL="0" indent="0">
              <a:buNone/>
              <a:defRPr/>
            </a:pPr>
            <a:r>
              <a:rPr lang="en-US" dirty="0">
                <a:solidFill>
                  <a:schemeClr val="accent6"/>
                </a:solidFill>
              </a:rPr>
              <a:t>Systematic error</a:t>
            </a:r>
          </a:p>
          <a:p>
            <a:pPr>
              <a:defRPr/>
            </a:pPr>
            <a:r>
              <a:rPr lang="en-US" sz="2400" dirty="0"/>
              <a:t>An error that is not determined by chance but is introduced by an inaccuracy inherent in the system. </a:t>
            </a:r>
          </a:p>
          <a:p>
            <a:pPr marL="0" indent="0">
              <a:buNone/>
              <a:defRPr/>
            </a:pPr>
            <a:endParaRPr lang="en-US" dirty="0"/>
          </a:p>
        </p:txBody>
      </p:sp>
      <p:sp>
        <p:nvSpPr>
          <p:cNvPr id="4" name="Content Placeholder 2">
            <a:extLst>
              <a:ext uri="{FF2B5EF4-FFF2-40B4-BE49-F238E27FC236}">
                <a16:creationId xmlns:a16="http://schemas.microsoft.com/office/drawing/2014/main" id="{C0772580-9589-C13D-CDCA-714370B6D5E1}"/>
              </a:ext>
            </a:extLst>
          </p:cNvPr>
          <p:cNvSpPr txBox="1">
            <a:spLocks/>
          </p:cNvSpPr>
          <p:nvPr/>
        </p:nvSpPr>
        <p:spPr>
          <a:xfrm>
            <a:off x="781050" y="4633645"/>
            <a:ext cx="7886700" cy="19874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None/>
              <a:defRPr/>
            </a:pPr>
            <a:endParaRPr lang="en-US" dirty="0"/>
          </a:p>
        </p:txBody>
      </p:sp>
      <p:sp>
        <p:nvSpPr>
          <p:cNvPr id="5" name="Slide Number Placeholder 3">
            <a:extLst>
              <a:ext uri="{FF2B5EF4-FFF2-40B4-BE49-F238E27FC236}">
                <a16:creationId xmlns:a16="http://schemas.microsoft.com/office/drawing/2014/main" id="{DFA21249-431B-6AD7-A7CA-C566C7AF175C}"/>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15</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3E1E95B7-3896-3A6F-0137-A6AF918ADF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98"/>
    </mc:Choice>
    <mc:Fallback xmlns="">
      <p:transition spd="slow" advTm="3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Definition of bias</a:t>
            </a:r>
          </a:p>
        </p:txBody>
      </p:sp>
      <p:sp>
        <p:nvSpPr>
          <p:cNvPr id="4" name="Content Placeholder 3"/>
          <p:cNvSpPr>
            <a:spLocks noGrp="1"/>
          </p:cNvSpPr>
          <p:nvPr>
            <p:ph sz="quarter" idx="10"/>
          </p:nvPr>
        </p:nvSpPr>
        <p:spPr/>
        <p:txBody>
          <a:bodyPr>
            <a:normAutofit fontScale="92500" lnSpcReduction="20000"/>
          </a:bodyPr>
          <a:lstStyle/>
          <a:p>
            <a:pPr marL="0" indent="0">
              <a:buNone/>
              <a:defRPr/>
            </a:pPr>
            <a:r>
              <a:rPr lang="en-US" b="1" dirty="0"/>
              <a:t>Bias is…</a:t>
            </a:r>
          </a:p>
          <a:p>
            <a:pPr marL="0" indent="0">
              <a:buNone/>
              <a:defRPr/>
            </a:pPr>
            <a:r>
              <a:rPr lang="en-US" dirty="0"/>
              <a:t>any </a:t>
            </a:r>
            <a:r>
              <a:rPr lang="en-US" u="sng" dirty="0">
                <a:solidFill>
                  <a:srgbClr val="3D3DD8"/>
                </a:solidFill>
              </a:rPr>
              <a:t>systematic error</a:t>
            </a:r>
            <a:r>
              <a:rPr lang="en-US" dirty="0">
                <a:solidFill>
                  <a:srgbClr val="3D3DD8"/>
                </a:solidFill>
              </a:rPr>
              <a:t> </a:t>
            </a:r>
            <a:r>
              <a:rPr lang="en-US" dirty="0"/>
              <a:t>in the design or conduct of an epidemiological study resulting in a conclusion which is </a:t>
            </a:r>
            <a:r>
              <a:rPr lang="en-US" u="sng" dirty="0">
                <a:solidFill>
                  <a:srgbClr val="3D3DD8"/>
                </a:solidFill>
              </a:rPr>
              <a:t>different from the truth</a:t>
            </a:r>
          </a:p>
          <a:p>
            <a:pPr marL="0" indent="0">
              <a:buNone/>
            </a:pPr>
            <a:endParaRPr lang="en-US" dirty="0"/>
          </a:p>
          <a:p>
            <a:pPr marL="0" indent="0">
              <a:buNone/>
            </a:pPr>
            <a:r>
              <a:rPr lang="en-US" dirty="0"/>
              <a:t>a process at </a:t>
            </a:r>
            <a:r>
              <a:rPr lang="en-US" u="sng" dirty="0">
                <a:solidFill>
                  <a:srgbClr val="3D3DD8"/>
                </a:solidFill>
              </a:rPr>
              <a:t>any stage </a:t>
            </a:r>
            <a:r>
              <a:rPr lang="en-US" dirty="0"/>
              <a:t>of inference tending to produce results that depart systematically from the true values</a:t>
            </a:r>
          </a:p>
          <a:p>
            <a:pPr marL="0" indent="0">
              <a:buNone/>
            </a:pPr>
            <a:endParaRPr lang="en-US" b="1" u="sng" dirty="0"/>
          </a:p>
          <a:p>
            <a:r>
              <a:rPr lang="en-US" dirty="0"/>
              <a:t> can occur during design, data collection, analysis, and interpretation</a:t>
            </a:r>
          </a:p>
          <a:p>
            <a:pPr marL="0" indent="0">
              <a:buNone/>
            </a:pPr>
            <a:endParaRPr lang="en-US" dirty="0"/>
          </a:p>
          <a:p>
            <a:pPr marL="0" indent="0" algn="ctr">
              <a:buNone/>
            </a:pPr>
            <a:r>
              <a:rPr lang="en-US" dirty="0"/>
              <a:t>We need to </a:t>
            </a:r>
            <a:r>
              <a:rPr lang="en-US" b="1" dirty="0"/>
              <a:t>quantify the </a:t>
            </a:r>
          </a:p>
          <a:p>
            <a:pPr marL="0" indent="0" algn="ctr">
              <a:buNone/>
            </a:pPr>
            <a:r>
              <a:rPr lang="en-US" b="1" dirty="0"/>
              <a:t>presence, magnitude, and direction</a:t>
            </a:r>
            <a:r>
              <a:rPr lang="en-US" dirty="0"/>
              <a:t> of bias. </a:t>
            </a:r>
          </a:p>
        </p:txBody>
      </p:sp>
      <p:sp>
        <p:nvSpPr>
          <p:cNvPr id="5" name="Slide Number Placeholder 3">
            <a:extLst>
              <a:ext uri="{FF2B5EF4-FFF2-40B4-BE49-F238E27FC236}">
                <a16:creationId xmlns:a16="http://schemas.microsoft.com/office/drawing/2014/main" id="{B7FE226B-C620-D79C-1562-69E30F2C00B6}"/>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16</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FD68F841-4140-097B-D59B-01C2284B2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14"/>
    </mc:Choice>
    <mc:Fallback xmlns="">
      <p:transition spd="slow" advTm="3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Types of bias</a:t>
            </a:r>
          </a:p>
        </p:txBody>
      </p:sp>
      <p:sp>
        <p:nvSpPr>
          <p:cNvPr id="6" name="Content Placeholder 2">
            <a:extLst>
              <a:ext uri="{FF2B5EF4-FFF2-40B4-BE49-F238E27FC236}">
                <a16:creationId xmlns:a16="http://schemas.microsoft.com/office/drawing/2014/main" id="{4390489F-DE8B-7887-C5C3-11BF725169CB}"/>
              </a:ext>
            </a:extLst>
          </p:cNvPr>
          <p:cNvSpPr txBox="1">
            <a:spLocks/>
          </p:cNvSpPr>
          <p:nvPr/>
        </p:nvSpPr>
        <p:spPr>
          <a:xfrm>
            <a:off x="628650" y="1539964"/>
            <a:ext cx="7772400" cy="4459287"/>
          </a:xfrm>
          <a:prstGeom prst="rect">
            <a:avLst/>
          </a:prstGeom>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b="1" dirty="0"/>
              <a:t>Bias may occur:</a:t>
            </a:r>
          </a:p>
          <a:p>
            <a:pPr marL="0" indent="0">
              <a:buNone/>
              <a:defRPr/>
            </a:pPr>
            <a:endParaRPr lang="en-US" dirty="0"/>
          </a:p>
          <a:p>
            <a:pPr>
              <a:defRPr/>
            </a:pPr>
            <a:r>
              <a:rPr lang="en-US" dirty="0"/>
              <a:t>From the way participants are </a:t>
            </a:r>
            <a:r>
              <a:rPr lang="en-US" i="1" dirty="0"/>
              <a:t>brought into or leave a</a:t>
            </a:r>
            <a:r>
              <a:rPr lang="en-US" dirty="0"/>
              <a:t> study, or </a:t>
            </a:r>
            <a:r>
              <a:rPr lang="en-US" b="1" u="sng" dirty="0">
                <a:solidFill>
                  <a:srgbClr val="3D3DD8"/>
                </a:solidFill>
              </a:rPr>
              <a:t>selection bias</a:t>
            </a:r>
          </a:p>
          <a:p>
            <a:pPr>
              <a:defRPr/>
            </a:pPr>
            <a:endParaRPr lang="en-US" b="1" u="sng" dirty="0"/>
          </a:p>
          <a:p>
            <a:r>
              <a:rPr lang="en-US" dirty="0"/>
              <a:t>When information obtained from study participants is </a:t>
            </a:r>
            <a:r>
              <a:rPr lang="en-US" i="1" dirty="0"/>
              <a:t>systematically inaccurate </a:t>
            </a:r>
            <a:r>
              <a:rPr lang="en-US" dirty="0"/>
              <a:t>regarding the disease or exposure under study, or </a:t>
            </a:r>
            <a:r>
              <a:rPr lang="en-US" b="1" u="sng" dirty="0">
                <a:solidFill>
                  <a:srgbClr val="3D3DD8"/>
                </a:solidFill>
              </a:rPr>
              <a:t>measurement/information bias</a:t>
            </a:r>
          </a:p>
        </p:txBody>
      </p:sp>
      <p:sp>
        <p:nvSpPr>
          <p:cNvPr id="4" name="Slide Number Placeholder 3">
            <a:extLst>
              <a:ext uri="{FF2B5EF4-FFF2-40B4-BE49-F238E27FC236}">
                <a16:creationId xmlns:a16="http://schemas.microsoft.com/office/drawing/2014/main" id="{D018149E-402A-2672-9B09-069F699ECEEC}"/>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17</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6F0EDA7F-62FA-2471-6076-8D0785C159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72470456"/>
      </p:ext>
    </p:extLst>
  </p:cSld>
  <p:clrMapOvr>
    <a:masterClrMapping/>
  </p:clrMapOvr>
  <mc:AlternateContent xmlns:mc="http://schemas.openxmlformats.org/markup-compatibility/2006" xmlns:p14="http://schemas.microsoft.com/office/powerpoint/2010/main">
    <mc:Choice Requires="p14">
      <p:transition spd="slow" p14:dur="2000" advTm="20164"/>
    </mc:Choice>
    <mc:Fallback xmlns="">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bias</a:t>
            </a:r>
          </a:p>
        </p:txBody>
      </p:sp>
      <p:sp>
        <p:nvSpPr>
          <p:cNvPr id="4" name="Content Placeholder 2">
            <a:extLst>
              <a:ext uri="{FF2B5EF4-FFF2-40B4-BE49-F238E27FC236}">
                <a16:creationId xmlns:a16="http://schemas.microsoft.com/office/drawing/2014/main" id="{91BB3338-76E4-2CBC-84AF-2D56F3C5636B}"/>
              </a:ext>
            </a:extLst>
          </p:cNvPr>
          <p:cNvSpPr txBox="1">
            <a:spLocks/>
          </p:cNvSpPr>
          <p:nvPr/>
        </p:nvSpPr>
        <p:spPr>
          <a:xfrm>
            <a:off x="628650" y="1382233"/>
            <a:ext cx="7886700" cy="500280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sz="2400" dirty="0"/>
              <a:t>Refers to any systematic error that arises from the </a:t>
            </a:r>
            <a:r>
              <a:rPr lang="en-US" sz="2400" dirty="0">
                <a:solidFill>
                  <a:srgbClr val="3D3DD8"/>
                </a:solidFill>
              </a:rPr>
              <a:t>procedures used to select study subjects</a:t>
            </a:r>
            <a:r>
              <a:rPr lang="en-US" sz="2400" dirty="0"/>
              <a:t> and from </a:t>
            </a:r>
            <a:r>
              <a:rPr lang="en-US" sz="2400" dirty="0">
                <a:solidFill>
                  <a:srgbClr val="3D3DD8"/>
                </a:solidFill>
              </a:rPr>
              <a:t>factors that influence study participation</a:t>
            </a:r>
          </a:p>
          <a:p>
            <a:pPr>
              <a:defRPr/>
            </a:pPr>
            <a:r>
              <a:rPr lang="en-US" sz="2400" dirty="0"/>
              <a:t>The association between exposure and disease then </a:t>
            </a:r>
            <a:r>
              <a:rPr lang="en-US" sz="2400" u="sng" dirty="0">
                <a:solidFill>
                  <a:srgbClr val="0000CC"/>
                </a:solidFill>
              </a:rPr>
              <a:t>differs</a:t>
            </a:r>
            <a:r>
              <a:rPr lang="en-US" sz="2400" dirty="0"/>
              <a:t> between those who participate and those who don’t</a:t>
            </a:r>
          </a:p>
          <a:p>
            <a:pPr marL="0" indent="0">
              <a:buNone/>
              <a:defRPr/>
            </a:pPr>
            <a:endParaRPr lang="en-US" sz="1200" dirty="0">
              <a:solidFill>
                <a:schemeClr val="tx2"/>
              </a:solidFill>
            </a:endParaRPr>
          </a:p>
          <a:p>
            <a:pPr marL="0" indent="0">
              <a:buNone/>
              <a:defRPr/>
            </a:pPr>
            <a:r>
              <a:rPr lang="en-US" sz="2600" dirty="0">
                <a:solidFill>
                  <a:schemeClr val="tx2"/>
                </a:solidFill>
              </a:rPr>
              <a:t>Can occur through:</a:t>
            </a:r>
          </a:p>
          <a:p>
            <a:pPr>
              <a:spcAft>
                <a:spcPts val="1200"/>
              </a:spcAft>
            </a:pPr>
            <a:r>
              <a:rPr lang="en-US" sz="2400" dirty="0"/>
              <a:t>Systematic differences in characteristics between those who are selected for study and those who are not (</a:t>
            </a:r>
            <a:r>
              <a:rPr lang="en-US" sz="2400" dirty="0">
                <a:solidFill>
                  <a:srgbClr val="0000CC"/>
                </a:solidFill>
              </a:rPr>
              <a:t>response bias, self-selection bias, control selection bias</a:t>
            </a:r>
            <a:r>
              <a:rPr lang="en-US" sz="2400" dirty="0"/>
              <a:t>)</a:t>
            </a:r>
          </a:p>
          <a:p>
            <a:pPr>
              <a:spcAft>
                <a:spcPts val="1200"/>
              </a:spcAft>
            </a:pPr>
            <a:r>
              <a:rPr lang="en-US" sz="2400" dirty="0"/>
              <a:t>Differential loss to follow-up in a cohort study (</a:t>
            </a:r>
            <a:r>
              <a:rPr lang="en-US" sz="2400" dirty="0">
                <a:solidFill>
                  <a:srgbClr val="0000CC"/>
                </a:solidFill>
              </a:rPr>
              <a:t>loss to follow-up bias</a:t>
            </a:r>
            <a:r>
              <a:rPr lang="en-US" sz="2400" dirty="0"/>
              <a:t>)</a:t>
            </a:r>
            <a:endParaRPr lang="en-US" dirty="0"/>
          </a:p>
        </p:txBody>
      </p:sp>
      <p:sp>
        <p:nvSpPr>
          <p:cNvPr id="6" name="Slide Number Placeholder 3">
            <a:extLst>
              <a:ext uri="{FF2B5EF4-FFF2-40B4-BE49-F238E27FC236}">
                <a16:creationId xmlns:a16="http://schemas.microsoft.com/office/drawing/2014/main" id="{4D7F4657-0F82-513D-46D8-744C35E72314}"/>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18</a:t>
            </a:fld>
            <a:endParaRPr lang="en-US" b="1" dirty="0">
              <a:solidFill>
                <a:schemeClr val="accent6"/>
              </a:solidFill>
            </a:endParaRPr>
          </a:p>
        </p:txBody>
      </p:sp>
      <p:pic>
        <p:nvPicPr>
          <p:cNvPr id="3" name="Audio 2">
            <a:hlinkClick r:id="" action="ppaction://media"/>
            <a:extLst>
              <a:ext uri="{FF2B5EF4-FFF2-40B4-BE49-F238E27FC236}">
                <a16:creationId xmlns:a16="http://schemas.microsoft.com/office/drawing/2014/main" id="{F74F2F70-C589-D1CC-EEED-097BEB42E4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70476329"/>
      </p:ext>
    </p:extLst>
  </p:cSld>
  <p:clrMapOvr>
    <a:masterClrMapping/>
  </p:clrMapOvr>
  <mc:AlternateContent xmlns:mc="http://schemas.openxmlformats.org/markup-compatibility/2006" xmlns:p14="http://schemas.microsoft.com/office/powerpoint/2010/main">
    <mc:Choice Requires="p14">
      <p:transition spd="slow" p14:dur="2000" advTm="56782"/>
    </mc:Choice>
    <mc:Fallback xmlns="">
      <p:transition spd="slow" advTm="5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9773-0DDD-78E8-A53C-83D4E784AAAE}"/>
              </a:ext>
            </a:extLst>
          </p:cNvPr>
          <p:cNvSpPr>
            <a:spLocks noGrp="1"/>
          </p:cNvSpPr>
          <p:nvPr>
            <p:ph type="title"/>
          </p:nvPr>
        </p:nvSpPr>
        <p:spPr/>
        <p:txBody>
          <a:bodyPr/>
          <a:lstStyle/>
          <a:p>
            <a:r>
              <a:rPr lang="en-US" dirty="0"/>
              <a:t>Types of Selection Bias</a:t>
            </a:r>
          </a:p>
        </p:txBody>
      </p:sp>
      <p:sp>
        <p:nvSpPr>
          <p:cNvPr id="3" name="Content Placeholder 2">
            <a:extLst>
              <a:ext uri="{FF2B5EF4-FFF2-40B4-BE49-F238E27FC236}">
                <a16:creationId xmlns:a16="http://schemas.microsoft.com/office/drawing/2014/main" id="{58505AA3-4ACB-9942-4B0E-2EF7C0134360}"/>
              </a:ext>
            </a:extLst>
          </p:cNvPr>
          <p:cNvSpPr>
            <a:spLocks noGrp="1"/>
          </p:cNvSpPr>
          <p:nvPr>
            <p:ph sz="quarter" idx="10"/>
          </p:nvPr>
        </p:nvSpPr>
        <p:spPr>
          <a:xfrm>
            <a:off x="628650" y="1487966"/>
            <a:ext cx="7886700" cy="5004907"/>
          </a:xfrm>
        </p:spPr>
        <p:txBody>
          <a:bodyPr>
            <a:normAutofit fontScale="92500" lnSpcReduction="20000"/>
          </a:bodyPr>
          <a:lstStyle/>
          <a:p>
            <a:pPr marL="0" indent="0">
              <a:lnSpc>
                <a:spcPct val="100000"/>
              </a:lnSpc>
              <a:spcBef>
                <a:spcPct val="100000"/>
              </a:spcBef>
              <a:buNone/>
              <a:defRPr/>
            </a:pPr>
            <a:r>
              <a:rPr lang="en-US" sz="2000" dirty="0"/>
              <a:t>Types of selection bias that result from the way participants are </a:t>
            </a:r>
            <a:r>
              <a:rPr lang="en-US" sz="2000" i="1" dirty="0"/>
              <a:t>brought into the study </a:t>
            </a:r>
            <a:r>
              <a:rPr lang="en-US" sz="2000" dirty="0"/>
              <a:t>include </a:t>
            </a:r>
            <a:r>
              <a:rPr lang="en-US" sz="2000" b="1" dirty="0"/>
              <a:t>self-selection by participants</a:t>
            </a:r>
            <a:r>
              <a:rPr lang="en-US" sz="2000" dirty="0"/>
              <a:t> and </a:t>
            </a:r>
            <a:r>
              <a:rPr lang="en-US" sz="2000" b="1" dirty="0"/>
              <a:t>factors influencing participation by investigators. </a:t>
            </a:r>
          </a:p>
          <a:p>
            <a:pPr marL="0" indent="0">
              <a:lnSpc>
                <a:spcPct val="100000"/>
              </a:lnSpc>
              <a:spcBef>
                <a:spcPct val="100000"/>
              </a:spcBef>
              <a:buNone/>
              <a:defRPr/>
            </a:pPr>
            <a:r>
              <a:rPr lang="en-US" sz="2000" u="sng" dirty="0"/>
              <a:t>Volunteer Bias</a:t>
            </a:r>
            <a:r>
              <a:rPr lang="en-US" sz="2000" dirty="0"/>
              <a:t>: Volunteers are </a:t>
            </a:r>
            <a:r>
              <a:rPr lang="en-US" sz="2000" dirty="0">
                <a:solidFill>
                  <a:srgbClr val="3D3DD8"/>
                </a:solidFill>
              </a:rPr>
              <a:t>less likely to engage in high-risk behaviors </a:t>
            </a:r>
            <a:r>
              <a:rPr lang="en-US" sz="2000" dirty="0"/>
              <a:t>such as smoking, when compared with non-volunteers.</a:t>
            </a:r>
          </a:p>
          <a:p>
            <a:pPr marL="0" indent="0">
              <a:lnSpc>
                <a:spcPct val="110000"/>
              </a:lnSpc>
              <a:buNone/>
            </a:pPr>
            <a:r>
              <a:rPr lang="en-US" sz="2000" u="sng" dirty="0" err="1"/>
              <a:t>Berkson’s</a:t>
            </a:r>
            <a:r>
              <a:rPr lang="en-US" sz="2000" u="sng" dirty="0"/>
              <a:t> Bias</a:t>
            </a:r>
            <a:r>
              <a:rPr lang="en-US" sz="2000" dirty="0"/>
              <a:t>: Those who respond or participate may do so because they are </a:t>
            </a:r>
            <a:r>
              <a:rPr lang="en-US" sz="2000" dirty="0">
                <a:solidFill>
                  <a:srgbClr val="3D3DD8"/>
                </a:solidFill>
              </a:rPr>
              <a:t>worried about an exposure or are unwell</a:t>
            </a:r>
            <a:r>
              <a:rPr lang="en-US" sz="2000" dirty="0"/>
              <a:t>.</a:t>
            </a:r>
          </a:p>
          <a:p>
            <a:pPr marL="0" indent="0">
              <a:lnSpc>
                <a:spcPct val="110000"/>
              </a:lnSpc>
              <a:buNone/>
            </a:pPr>
            <a:r>
              <a:rPr lang="en-US" sz="2000" u="sng" dirty="0"/>
              <a:t>Medical Surveillance or Detection Bias: </a:t>
            </a:r>
            <a:r>
              <a:rPr lang="en-US" sz="2000" dirty="0"/>
              <a:t>People who go to the doctor more regularly are </a:t>
            </a:r>
            <a:r>
              <a:rPr lang="en-US" sz="2000" dirty="0">
                <a:solidFill>
                  <a:srgbClr val="3D3DD8"/>
                </a:solidFill>
              </a:rPr>
              <a:t>more likely to be diagnosed with a disease </a:t>
            </a:r>
            <a:r>
              <a:rPr lang="en-US" sz="2000" dirty="0"/>
              <a:t>than those who do not see a doctor regularly</a:t>
            </a:r>
          </a:p>
          <a:p>
            <a:pPr marL="0" indent="0">
              <a:lnSpc>
                <a:spcPct val="110000"/>
              </a:lnSpc>
              <a:buNone/>
            </a:pPr>
            <a:r>
              <a:rPr lang="en-US" sz="2000" u="sng" dirty="0"/>
              <a:t>Healthy Worker Effect</a:t>
            </a:r>
            <a:r>
              <a:rPr lang="en-US" sz="2000" dirty="0"/>
              <a:t>: Populations that </a:t>
            </a:r>
            <a:r>
              <a:rPr lang="en-US" sz="2000" dirty="0">
                <a:solidFill>
                  <a:srgbClr val="3D3DD8"/>
                </a:solidFill>
              </a:rPr>
              <a:t>are employed tend to have lower mortality</a:t>
            </a:r>
            <a:r>
              <a:rPr lang="en-US" sz="2000" dirty="0"/>
              <a:t> than the general population. </a:t>
            </a:r>
          </a:p>
          <a:p>
            <a:pPr marL="0" indent="0">
              <a:buNone/>
            </a:pPr>
            <a:endParaRPr lang="en-US" sz="2000" dirty="0"/>
          </a:p>
          <a:p>
            <a:pPr marL="0" indent="0">
              <a:buNone/>
            </a:pPr>
            <a:r>
              <a:rPr lang="en-US" sz="2000" dirty="0"/>
              <a:t>Not recruiting participants that represent the population distribution of race/ethnicity because they’re “too hard to reach,” or excluding study participants because of cost, distance, or other factors, when these </a:t>
            </a:r>
            <a:r>
              <a:rPr lang="en-US" sz="2000" dirty="0">
                <a:solidFill>
                  <a:srgbClr val="3D3DD8"/>
                </a:solidFill>
              </a:rPr>
              <a:t>socioeconomic factors are likely to be related to exposure and disease</a:t>
            </a:r>
          </a:p>
        </p:txBody>
      </p:sp>
      <p:sp>
        <p:nvSpPr>
          <p:cNvPr id="4" name="Slide Number Placeholder 3">
            <a:extLst>
              <a:ext uri="{FF2B5EF4-FFF2-40B4-BE49-F238E27FC236}">
                <a16:creationId xmlns:a16="http://schemas.microsoft.com/office/drawing/2014/main" id="{5172A6E2-F265-CA32-5E7E-CAA0DCAC62FE}"/>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19</a:t>
            </a:fld>
            <a:endParaRPr lang="en-US" b="1" dirty="0">
              <a:solidFill>
                <a:schemeClr val="accent6"/>
              </a:solidFill>
            </a:endParaRPr>
          </a:p>
        </p:txBody>
      </p:sp>
      <p:pic>
        <p:nvPicPr>
          <p:cNvPr id="9" name="Audio 8">
            <a:hlinkClick r:id="" action="ppaction://media"/>
            <a:extLst>
              <a:ext uri="{FF2B5EF4-FFF2-40B4-BE49-F238E27FC236}">
                <a16:creationId xmlns:a16="http://schemas.microsoft.com/office/drawing/2014/main" id="{9E72AC20-5788-4E58-34E4-0874F2327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89119377"/>
      </p:ext>
    </p:extLst>
  </p:cSld>
  <p:clrMapOvr>
    <a:masterClrMapping/>
  </p:clrMapOvr>
  <mc:AlternateContent xmlns:mc="http://schemas.openxmlformats.org/markup-compatibility/2006" xmlns:p14="http://schemas.microsoft.com/office/powerpoint/2010/main">
    <mc:Choice Requires="p14">
      <p:transition spd="slow" p14:dur="2000" advTm="71039"/>
    </mc:Choice>
    <mc:Fallback xmlns="">
      <p:transition spd="slow" advTm="7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71"/>
          <p:cNvSpPr txBox="1">
            <a:spLocks noGrp="1"/>
          </p:cNvSpPr>
          <p:nvPr>
            <p:ph type="title"/>
          </p:nvPr>
        </p:nvSpPr>
        <p:spPr>
          <a:prstGeom prst="rect">
            <a:avLst/>
          </a:prstGeom>
          <a:noFill/>
          <a:ln>
            <a:noFill/>
          </a:ln>
        </p:spPr>
        <p:txBody>
          <a:bodyPr spcFirstLastPara="1" vert="horz" wrap="square" lIns="68569" tIns="34275" rIns="68569" bIns="34275" rtlCol="0" anchor="b" anchorCtr="0">
            <a:normAutofit/>
          </a:bodyPr>
          <a:lstStyle/>
          <a:p>
            <a:r>
              <a:rPr lang="en-US" dirty="0">
                <a:ea typeface="Arial"/>
                <a:cs typeface="Arial"/>
                <a:sym typeface="Arial"/>
              </a:rPr>
              <a:t>Learning objectives</a:t>
            </a:r>
            <a:endParaRPr dirty="0">
              <a:ea typeface="Arial"/>
              <a:cs typeface="Arial"/>
              <a:sym typeface="Arial"/>
            </a:endParaRPr>
          </a:p>
        </p:txBody>
      </p:sp>
      <p:sp>
        <p:nvSpPr>
          <p:cNvPr id="161" name="Google Shape;161;p71"/>
          <p:cNvSpPr txBox="1">
            <a:spLocks noGrp="1"/>
          </p:cNvSpPr>
          <p:nvPr>
            <p:ph type="body" idx="4294967295"/>
          </p:nvPr>
        </p:nvSpPr>
        <p:spPr>
          <a:xfrm>
            <a:off x="628650" y="1615959"/>
            <a:ext cx="7535465" cy="4001851"/>
          </a:xfrm>
          <a:prstGeom prst="rect">
            <a:avLst/>
          </a:prstGeom>
          <a:noFill/>
          <a:ln>
            <a:noFill/>
          </a:ln>
        </p:spPr>
        <p:txBody>
          <a:bodyPr spcFirstLastPara="1" vert="horz" wrap="square" lIns="68569" tIns="34275" rIns="68569" bIns="34275" rtlCol="0" anchor="t" anchorCtr="0">
            <a:normAutofit/>
          </a:bodyPr>
          <a:lstStyle/>
          <a:p>
            <a:pPr marL="0" indent="0">
              <a:lnSpc>
                <a:spcPct val="100000"/>
              </a:lnSpc>
              <a:buNone/>
            </a:pPr>
            <a:r>
              <a:rPr lang="en-US" sz="2400" dirty="0"/>
              <a:t>By the end of Topic 6.5, participants will be able to:</a:t>
            </a:r>
            <a:endParaRPr dirty="0"/>
          </a:p>
          <a:p>
            <a:pPr marL="385763" indent="-385763">
              <a:lnSpc>
                <a:spcPct val="100000"/>
              </a:lnSpc>
              <a:buAutoNum type="arabicPeriod"/>
            </a:pPr>
            <a:r>
              <a:rPr lang="en-US" sz="2400" dirty="0"/>
              <a:t>Determine the differences in an association between exposure and outcome and a causal relationship</a:t>
            </a:r>
          </a:p>
          <a:p>
            <a:pPr marL="385763" indent="-385763">
              <a:lnSpc>
                <a:spcPct val="100000"/>
              </a:lnSpc>
              <a:buAutoNum type="arabicPeriod"/>
            </a:pPr>
            <a:r>
              <a:rPr lang="en-US" sz="2400" dirty="0"/>
              <a:t>Apply the stages of assessing an association for causality</a:t>
            </a:r>
          </a:p>
          <a:p>
            <a:pPr marL="385763" indent="-385763">
              <a:lnSpc>
                <a:spcPct val="100000"/>
              </a:lnSpc>
              <a:buAutoNum type="arabicPeriod"/>
            </a:pPr>
            <a:r>
              <a:rPr lang="en-US" sz="2400" dirty="0"/>
              <a:t>Address the following in planning a study:</a:t>
            </a:r>
          </a:p>
          <a:p>
            <a:pPr lvl="1">
              <a:lnSpc>
                <a:spcPct val="100000"/>
              </a:lnSpc>
            </a:pPr>
            <a:r>
              <a:rPr lang="en-US" sz="2200" dirty="0"/>
              <a:t>Controlling for bias in planning and analysis</a:t>
            </a:r>
          </a:p>
          <a:p>
            <a:pPr lvl="1">
              <a:lnSpc>
                <a:spcPct val="100000"/>
              </a:lnSpc>
            </a:pPr>
            <a:r>
              <a:rPr lang="en-US" sz="2200" dirty="0"/>
              <a:t>Controlling for confounding in planning and analysis</a:t>
            </a:r>
          </a:p>
          <a:p>
            <a:pPr marL="385763" indent="-385763">
              <a:lnSpc>
                <a:spcPct val="100000"/>
              </a:lnSpc>
              <a:buAutoNum type="arabicPeriod"/>
            </a:pPr>
            <a:r>
              <a:rPr lang="en-US" sz="2400" dirty="0"/>
              <a:t>Understand how to prioritize and apply criteria for causal inference</a:t>
            </a:r>
          </a:p>
          <a:p>
            <a:pPr marL="128588" indent="-14288">
              <a:lnSpc>
                <a:spcPct val="150000"/>
              </a:lnSpc>
              <a:buSzPts val="2400"/>
              <a:buNone/>
            </a:pPr>
            <a:endParaRPr sz="1800" dirty="0"/>
          </a:p>
        </p:txBody>
      </p:sp>
      <p:sp>
        <p:nvSpPr>
          <p:cNvPr id="6" name="Google Shape;162;p71">
            <a:extLst>
              <a:ext uri="{FF2B5EF4-FFF2-40B4-BE49-F238E27FC236}">
                <a16:creationId xmlns:a16="http://schemas.microsoft.com/office/drawing/2014/main" id="{4A472D8A-1628-4D22-BAA2-594956350B18}"/>
              </a:ext>
            </a:extLst>
          </p:cNvPr>
          <p:cNvSpPr txBox="1">
            <a:spLocks/>
          </p:cNvSpPr>
          <p:nvPr/>
        </p:nvSpPr>
        <p:spPr>
          <a:xfrm>
            <a:off x="7383418" y="6421060"/>
            <a:ext cx="1131932" cy="143627"/>
          </a:xfrm>
          <a:prstGeom prst="rect">
            <a:avLst/>
          </a:prstGeom>
          <a:noFill/>
          <a:ln>
            <a:noFill/>
          </a:ln>
        </p:spPr>
        <p:txBody>
          <a:bodyPr spcFirstLastPara="1" wrap="square" lIns="68569" tIns="34275" rIns="68569" bIns="3427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9pPr>
          </a:lstStyle>
          <a:p>
            <a:pPr>
              <a:defRPr/>
            </a:pPr>
            <a:r>
              <a:rPr lang="en-US" sz="1050" kern="0" dirty="0">
                <a:solidFill>
                  <a:srgbClr val="00A2C7"/>
                </a:solidFill>
              </a:rPr>
              <a:t>ANRCB   |   </a:t>
            </a:r>
            <a:fld id="{00000000-1234-1234-1234-123412341234}" type="slidenum">
              <a:rPr lang="en-US" sz="1050" b="1" kern="0">
                <a:solidFill>
                  <a:srgbClr val="00468B"/>
                </a:solidFill>
              </a:rPr>
              <a:pPr>
                <a:defRPr/>
              </a:pPr>
              <a:t>2</a:t>
            </a:fld>
            <a:endParaRPr sz="1050" b="1" kern="0" dirty="0">
              <a:solidFill>
                <a:srgbClr val="00468B"/>
              </a:solidFill>
            </a:endParaRPr>
          </a:p>
        </p:txBody>
      </p:sp>
      <p:pic>
        <p:nvPicPr>
          <p:cNvPr id="3" name="Audio 2">
            <a:hlinkClick r:id="" action="ppaction://media"/>
            <a:extLst>
              <a:ext uri="{FF2B5EF4-FFF2-40B4-BE49-F238E27FC236}">
                <a16:creationId xmlns:a16="http://schemas.microsoft.com/office/drawing/2014/main" id="{01542643-2445-1C69-DEE5-FE1BED150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39498313"/>
      </p:ext>
    </p:extLst>
  </p:cSld>
  <p:clrMapOvr>
    <a:masterClrMapping/>
  </p:clrMapOvr>
  <mc:AlternateContent xmlns:mc="http://schemas.openxmlformats.org/markup-compatibility/2006">
    <mc:Choice xmlns:p14="http://schemas.microsoft.com/office/powerpoint/2010/main" Requires="p14">
      <p:transition spd="slow" p14:dur="2000" advTm="29830"/>
    </mc:Choice>
    <mc:Fallback>
      <p:transition spd="slow" advTm="2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8" name="Rectangle 4"/>
          <p:cNvSpPr>
            <a:spLocks noGrp="1" noChangeArrowheads="1"/>
          </p:cNvSpPr>
          <p:nvPr>
            <p:ph type="title"/>
          </p:nvPr>
        </p:nvSpPr>
        <p:spPr/>
        <p:txBody>
          <a:bodyPr/>
          <a:lstStyle/>
          <a:p>
            <a:pPr eaLnBrk="1" hangingPunct="1">
              <a:defRPr/>
            </a:pPr>
            <a:r>
              <a:rPr lang="en-US" dirty="0"/>
              <a:t>Types of Selection Bias</a:t>
            </a:r>
          </a:p>
        </p:txBody>
      </p:sp>
      <p:sp>
        <p:nvSpPr>
          <p:cNvPr id="907269" name="Rectangle 5"/>
          <p:cNvSpPr>
            <a:spLocks noGrp="1" noChangeArrowheads="1"/>
          </p:cNvSpPr>
          <p:nvPr>
            <p:ph sz="quarter" idx="10"/>
          </p:nvPr>
        </p:nvSpPr>
        <p:spPr/>
        <p:txBody>
          <a:bodyPr>
            <a:normAutofit fontScale="47500" lnSpcReduction="20000"/>
          </a:bodyPr>
          <a:lstStyle/>
          <a:p>
            <a:pPr marL="0" indent="0">
              <a:spcAft>
                <a:spcPts val="900"/>
              </a:spcAft>
              <a:buNone/>
            </a:pPr>
            <a:r>
              <a:rPr lang="en-US" sz="4400" dirty="0"/>
              <a:t>The aforementioned ways selection can be biased can contribute to:</a:t>
            </a:r>
          </a:p>
          <a:p>
            <a:pPr marL="0" indent="0">
              <a:spcAft>
                <a:spcPts val="900"/>
              </a:spcAft>
              <a:buNone/>
            </a:pPr>
            <a:r>
              <a:rPr lang="en-US" sz="4400" dirty="0">
                <a:solidFill>
                  <a:srgbClr val="0000CC"/>
                </a:solidFill>
              </a:rPr>
              <a:t>Control selection bias: </a:t>
            </a:r>
            <a:r>
              <a:rPr lang="en-US" sz="4400" dirty="0"/>
              <a:t>Selection of a comparison or control group that is </a:t>
            </a:r>
            <a:r>
              <a:rPr lang="en-US" sz="4400" u="sng" dirty="0"/>
              <a:t>not representative of the population </a:t>
            </a:r>
            <a:r>
              <a:rPr lang="en-US" sz="4400" dirty="0"/>
              <a:t>that produced the cases in a case-control study </a:t>
            </a:r>
          </a:p>
          <a:p>
            <a:pPr marL="0" indent="0">
              <a:spcAft>
                <a:spcPts val="900"/>
              </a:spcAft>
              <a:buNone/>
            </a:pPr>
            <a:r>
              <a:rPr lang="en-US" sz="4400" dirty="0">
                <a:solidFill>
                  <a:srgbClr val="0000CC"/>
                </a:solidFill>
              </a:rPr>
              <a:t>Differential selection: </a:t>
            </a:r>
            <a:r>
              <a:rPr lang="en-US" sz="4400" dirty="0"/>
              <a:t>Unintentionally </a:t>
            </a:r>
            <a:r>
              <a:rPr lang="en-US" sz="4400" u="sng" dirty="0"/>
              <a:t>select cases dependent on exposure status</a:t>
            </a:r>
            <a:r>
              <a:rPr lang="en-US" sz="4400" dirty="0"/>
              <a:t>, or the way you select cases is somehow tied to exposure status </a:t>
            </a:r>
            <a:endParaRPr lang="en-US" sz="4200" dirty="0"/>
          </a:p>
          <a:p>
            <a:pPr lvl="1">
              <a:spcAft>
                <a:spcPts val="900"/>
              </a:spcAft>
            </a:pPr>
            <a:r>
              <a:rPr lang="en-US" sz="3600" dirty="0"/>
              <a:t>Selecting cases seen by one physician or one hospital versus many physicians</a:t>
            </a:r>
          </a:p>
          <a:p>
            <a:pPr marL="342900" lvl="1" indent="0">
              <a:spcAft>
                <a:spcPts val="900"/>
              </a:spcAft>
              <a:buNone/>
            </a:pPr>
            <a:endParaRPr lang="en-US" sz="1500" dirty="0"/>
          </a:p>
          <a:p>
            <a:pPr marL="0" indent="0">
              <a:buNone/>
              <a:defRPr/>
            </a:pPr>
            <a:r>
              <a:rPr lang="en-US" sz="4500" b="1" dirty="0"/>
              <a:t>The solution is to be sure to:</a:t>
            </a:r>
          </a:p>
          <a:p>
            <a:pPr>
              <a:defRPr/>
            </a:pPr>
            <a:r>
              <a:rPr lang="en-US" sz="4500" dirty="0"/>
              <a:t>Select cases and controls independent of exposure status</a:t>
            </a:r>
          </a:p>
          <a:p>
            <a:pPr>
              <a:defRPr/>
            </a:pPr>
            <a:r>
              <a:rPr lang="en-US" sz="4500" dirty="0"/>
              <a:t>Identify controls from the same population as the cases</a:t>
            </a:r>
          </a:p>
          <a:p>
            <a:pPr>
              <a:defRPr/>
            </a:pPr>
            <a:endParaRPr lang="en-US" sz="4500" dirty="0"/>
          </a:p>
          <a:p>
            <a:pPr marL="0" indent="0" algn="ctr">
              <a:buNone/>
              <a:defRPr/>
            </a:pPr>
            <a:r>
              <a:rPr lang="en-US" sz="4800" b="1" u="sng" dirty="0"/>
              <a:t>Need to avoid it when you design a study. </a:t>
            </a:r>
          </a:p>
          <a:p>
            <a:pPr>
              <a:defRPr/>
            </a:pPr>
            <a:endParaRPr lang="en-US" sz="4500" dirty="0"/>
          </a:p>
        </p:txBody>
      </p:sp>
      <p:sp>
        <p:nvSpPr>
          <p:cNvPr id="4" name="Slide Number Placeholder 3">
            <a:extLst>
              <a:ext uri="{FF2B5EF4-FFF2-40B4-BE49-F238E27FC236}">
                <a16:creationId xmlns:a16="http://schemas.microsoft.com/office/drawing/2014/main" id="{302D31CA-20FB-DA93-3A9E-86A5015C934A}"/>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20</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0988C0C8-4453-A788-3A47-5DE653EAA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87"/>
    </mc:Choice>
    <mc:Fallback xmlns="">
      <p:transition spd="slow" advTm="6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types and sources of bias </a:t>
            </a:r>
          </a:p>
        </p:txBody>
      </p:sp>
      <p:sp>
        <p:nvSpPr>
          <p:cNvPr id="3" name="Content Placeholder 2"/>
          <p:cNvSpPr>
            <a:spLocks noGrp="1"/>
          </p:cNvSpPr>
          <p:nvPr>
            <p:ph sz="quarter" idx="10"/>
          </p:nvPr>
        </p:nvSpPr>
        <p:spPr/>
        <p:txBody>
          <a:bodyPr>
            <a:normAutofit fontScale="92500" lnSpcReduction="10000"/>
          </a:bodyPr>
          <a:lstStyle/>
          <a:p>
            <a:pPr marL="0" indent="0">
              <a:spcAft>
                <a:spcPts val="900"/>
              </a:spcAft>
              <a:buNone/>
            </a:pPr>
            <a:r>
              <a:rPr lang="en-US" dirty="0">
                <a:solidFill>
                  <a:srgbClr val="0000CC"/>
                </a:solidFill>
              </a:rPr>
              <a:t>Loss to follow-up bias is the primary issue in cohort studies (including experiments):</a:t>
            </a:r>
          </a:p>
          <a:p>
            <a:r>
              <a:rPr lang="en-US" dirty="0"/>
              <a:t>In nearly all large cohort studies some members of the original cohort </a:t>
            </a:r>
            <a:r>
              <a:rPr lang="en-US" b="1" dirty="0"/>
              <a:t>drop out </a:t>
            </a:r>
            <a:r>
              <a:rPr lang="en-US" dirty="0"/>
              <a:t>of the study</a:t>
            </a:r>
          </a:p>
          <a:p>
            <a:r>
              <a:rPr lang="en-US" dirty="0"/>
              <a:t>If drop-outs occur </a:t>
            </a:r>
            <a:r>
              <a:rPr lang="en-US" b="1" dirty="0"/>
              <a:t>randomly</a:t>
            </a:r>
            <a:r>
              <a:rPr lang="en-US" dirty="0"/>
              <a:t>, such that characteristics of lost subjects in one group are on average similar to those who remain in the group, </a:t>
            </a:r>
            <a:r>
              <a:rPr lang="en-US" b="1" dirty="0"/>
              <a:t>no bias </a:t>
            </a:r>
            <a:r>
              <a:rPr lang="en-US" dirty="0"/>
              <a:t>is introduced</a:t>
            </a:r>
          </a:p>
          <a:p>
            <a:r>
              <a:rPr lang="en-US" dirty="0"/>
              <a:t>But usually, the characteristics of the lost subjects are </a:t>
            </a:r>
            <a:r>
              <a:rPr lang="en-US" b="1" dirty="0"/>
              <a:t>not the same</a:t>
            </a:r>
            <a:r>
              <a:rPr lang="en-US" dirty="0"/>
              <a:t>, resulting in </a:t>
            </a:r>
            <a:r>
              <a:rPr lang="en-US" b="1" i="1" dirty="0"/>
              <a:t>differential loss</a:t>
            </a:r>
          </a:p>
          <a:p>
            <a:r>
              <a:rPr lang="en-US" dirty="0"/>
              <a:t>Loss to follow-up bias: when those who are lost to follow-up or who withdraw from the study are </a:t>
            </a:r>
            <a:r>
              <a:rPr lang="en-US" b="1" dirty="0"/>
              <a:t>different</a:t>
            </a:r>
            <a:r>
              <a:rPr lang="en-US" dirty="0"/>
              <a:t> from those who are followed for the entire study</a:t>
            </a:r>
            <a:endParaRPr lang="en-US" i="1" u="sng" dirty="0"/>
          </a:p>
          <a:p>
            <a:pPr marL="0" indent="0">
              <a:buNone/>
            </a:pPr>
            <a:endParaRPr lang="en-US" dirty="0"/>
          </a:p>
        </p:txBody>
      </p:sp>
      <p:sp>
        <p:nvSpPr>
          <p:cNvPr id="4" name="Slide Number Placeholder 3">
            <a:extLst>
              <a:ext uri="{FF2B5EF4-FFF2-40B4-BE49-F238E27FC236}">
                <a16:creationId xmlns:a16="http://schemas.microsoft.com/office/drawing/2014/main" id="{22D3D951-070C-5EEC-E0EA-E9E3E3F2BDB9}"/>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21</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6BB49D2E-ADDB-9C08-25E1-1F75737CEC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73119353"/>
      </p:ext>
    </p:extLst>
  </p:cSld>
  <p:clrMapOvr>
    <a:masterClrMapping/>
  </p:clrMapOvr>
  <mc:AlternateContent xmlns:mc="http://schemas.openxmlformats.org/markup-compatibility/2006" xmlns:p14="http://schemas.microsoft.com/office/powerpoint/2010/main">
    <mc:Choice Requires="p14">
      <p:transition spd="slow" p14:dur="2000" advTm="43709"/>
    </mc:Choice>
    <mc:Fallback xmlns="">
      <p:transition spd="slow" advTm="4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628649" y="365126"/>
            <a:ext cx="8016109" cy="1017107"/>
          </a:xfrm>
        </p:spPr>
        <p:txBody>
          <a:bodyPr>
            <a:noAutofit/>
          </a:bodyPr>
          <a:lstStyle/>
          <a:p>
            <a:r>
              <a:rPr lang="fr-FR" altLang="en-US" dirty="0"/>
              <a:t>Prospective </a:t>
            </a:r>
            <a:r>
              <a:rPr lang="fr-FR" altLang="en-US" dirty="0" err="1"/>
              <a:t>cohort</a:t>
            </a:r>
            <a:r>
              <a:rPr lang="fr-FR" altLang="en-US" dirty="0"/>
              <a:t> </a:t>
            </a:r>
            <a:r>
              <a:rPr lang="fr-FR" altLang="en-US" dirty="0" err="1"/>
              <a:t>study</a:t>
            </a:r>
            <a:r>
              <a:rPr lang="fr-FR" altLang="en-US" dirty="0"/>
              <a:t>, 10 </a:t>
            </a:r>
            <a:r>
              <a:rPr lang="fr-FR" altLang="en-US" dirty="0" err="1"/>
              <a:t>year</a:t>
            </a:r>
            <a:r>
              <a:rPr lang="fr-FR" altLang="en-US" dirty="0"/>
              <a:t> follow-up</a:t>
            </a:r>
            <a:endParaRPr lang="en-GB" altLang="en-US" dirty="0"/>
          </a:p>
        </p:txBody>
      </p:sp>
      <p:sp>
        <p:nvSpPr>
          <p:cNvPr id="39940" name="Rectangle 1028"/>
          <p:cNvSpPr>
            <a:spLocks noChangeArrowheads="1"/>
          </p:cNvSpPr>
          <p:nvPr/>
        </p:nvSpPr>
        <p:spPr bwMode="auto">
          <a:xfrm>
            <a:off x="388505" y="3429000"/>
            <a:ext cx="5867400" cy="1219200"/>
          </a:xfrm>
          <a:prstGeom prst="rect">
            <a:avLst/>
          </a:prstGeom>
          <a:solidFill>
            <a:schemeClr val="accent2">
              <a:lumMod val="20000"/>
              <a:lumOff val="80000"/>
            </a:schemeClr>
          </a:solidFill>
          <a:ln w="9525">
            <a:solidFill>
              <a:schemeClr val="tx1"/>
            </a:solidFill>
            <a:miter lim="800000"/>
            <a:headEnd/>
            <a:tailEnd/>
          </a:ln>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39941" name="Rectangle 1029"/>
          <p:cNvSpPr>
            <a:spLocks noChangeArrowheads="1"/>
          </p:cNvSpPr>
          <p:nvPr/>
        </p:nvSpPr>
        <p:spPr bwMode="auto">
          <a:xfrm>
            <a:off x="388505" y="2362200"/>
            <a:ext cx="5867400" cy="1066800"/>
          </a:xfrm>
          <a:prstGeom prst="rect">
            <a:avLst/>
          </a:prstGeom>
          <a:solidFill>
            <a:schemeClr val="bg1">
              <a:lumMod val="85000"/>
            </a:schemeClr>
          </a:solidFill>
          <a:ln w="9525">
            <a:solidFill>
              <a:schemeClr val="tx1"/>
            </a:solidFill>
            <a:miter lim="800000"/>
            <a:headEnd/>
            <a:tailEnd/>
          </a:ln>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39942" name="Text Box 1034"/>
          <p:cNvSpPr txBox="1">
            <a:spLocks noChangeArrowheads="1"/>
          </p:cNvSpPr>
          <p:nvPr/>
        </p:nvSpPr>
        <p:spPr bwMode="auto">
          <a:xfrm>
            <a:off x="586068" y="2649538"/>
            <a:ext cx="57673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nSpc>
                <a:spcPct val="120000"/>
              </a:lnSpc>
              <a:spcBef>
                <a:spcPct val="0"/>
              </a:spcBef>
              <a:buClrTx/>
              <a:buFontTx/>
              <a:buNone/>
            </a:pPr>
            <a:r>
              <a:rPr lang="en-US" altLang="en-US" sz="2000" dirty="0">
                <a:solidFill>
                  <a:schemeClr val="tx1"/>
                </a:solidFill>
              </a:rPr>
              <a:t>Smoker  </a:t>
            </a:r>
            <a:r>
              <a:rPr lang="en-US" altLang="en-US" sz="2400" dirty="0">
                <a:solidFill>
                  <a:schemeClr val="tx1"/>
                </a:solidFill>
              </a:rPr>
              <a:t>             </a:t>
            </a:r>
            <a:r>
              <a:rPr lang="en-US" altLang="en-US" sz="2000" dirty="0">
                <a:solidFill>
                  <a:schemeClr val="tx1"/>
                </a:solidFill>
              </a:rPr>
              <a:t>90            910           1000</a:t>
            </a:r>
          </a:p>
          <a:p>
            <a:pPr>
              <a:lnSpc>
                <a:spcPct val="120000"/>
              </a:lnSpc>
              <a:spcBef>
                <a:spcPct val="0"/>
              </a:spcBef>
              <a:buClrTx/>
              <a:buFontTx/>
              <a:buNone/>
            </a:pPr>
            <a:endParaRPr lang="en-US" altLang="en-US" sz="2000" dirty="0">
              <a:solidFill>
                <a:schemeClr val="tx1"/>
              </a:solidFill>
            </a:endParaRPr>
          </a:p>
          <a:p>
            <a:pPr>
              <a:lnSpc>
                <a:spcPct val="120000"/>
              </a:lnSpc>
              <a:spcBef>
                <a:spcPct val="0"/>
              </a:spcBef>
              <a:buClrTx/>
              <a:buFontTx/>
              <a:buNone/>
            </a:pPr>
            <a:endParaRPr lang="en-US" altLang="en-US" sz="2000" dirty="0">
              <a:solidFill>
                <a:schemeClr val="tx1"/>
              </a:solidFill>
            </a:endParaRPr>
          </a:p>
          <a:p>
            <a:pPr>
              <a:lnSpc>
                <a:spcPct val="120000"/>
              </a:lnSpc>
              <a:spcBef>
                <a:spcPct val="0"/>
              </a:spcBef>
              <a:buClrTx/>
              <a:buFontTx/>
              <a:buNone/>
            </a:pPr>
            <a:r>
              <a:rPr lang="en-US" altLang="en-US" sz="2000" dirty="0">
                <a:solidFill>
                  <a:schemeClr val="tx1"/>
                </a:solidFill>
              </a:rPr>
              <a:t>Non-smoker          10            990           1000</a:t>
            </a:r>
          </a:p>
        </p:txBody>
      </p:sp>
      <p:sp>
        <p:nvSpPr>
          <p:cNvPr id="39943" name="Rectangle 1035"/>
          <p:cNvSpPr>
            <a:spLocks noChangeArrowheads="1"/>
          </p:cNvSpPr>
          <p:nvPr/>
        </p:nvSpPr>
        <p:spPr bwMode="auto">
          <a:xfrm>
            <a:off x="2690470" y="1485900"/>
            <a:ext cx="1754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r>
              <a:rPr lang="en-US" altLang="en-US" sz="2000" u="sng" dirty="0">
                <a:solidFill>
                  <a:schemeClr val="tx1"/>
                </a:solidFill>
              </a:rPr>
              <a:t>Lung Cancer</a:t>
            </a:r>
          </a:p>
          <a:p>
            <a:pPr algn="ctr">
              <a:spcBef>
                <a:spcPct val="0"/>
              </a:spcBef>
              <a:buClrTx/>
              <a:buFontTx/>
              <a:buNone/>
            </a:pPr>
            <a:r>
              <a:rPr lang="en-US" altLang="en-US" sz="2000" dirty="0">
                <a:solidFill>
                  <a:schemeClr val="tx1"/>
                </a:solidFill>
              </a:rPr>
              <a:t>yes           no</a:t>
            </a:r>
          </a:p>
        </p:txBody>
      </p:sp>
      <p:sp>
        <p:nvSpPr>
          <p:cNvPr id="39944" name="Line 1037"/>
          <p:cNvSpPr>
            <a:spLocks noChangeShapeType="1"/>
          </p:cNvSpPr>
          <p:nvPr/>
        </p:nvSpPr>
        <p:spPr bwMode="auto">
          <a:xfrm>
            <a:off x="2406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1038"/>
          <p:cNvSpPr>
            <a:spLocks noChangeShapeType="1"/>
          </p:cNvSpPr>
          <p:nvPr/>
        </p:nvSpPr>
        <p:spPr bwMode="auto">
          <a:xfrm>
            <a:off x="3549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1039"/>
          <p:cNvSpPr>
            <a:spLocks noChangeShapeType="1"/>
          </p:cNvSpPr>
          <p:nvPr/>
        </p:nvSpPr>
        <p:spPr bwMode="auto">
          <a:xfrm>
            <a:off x="4692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12" name="Object 1040">
                <a:extLst>
                  <a:ext uri="{FF2B5EF4-FFF2-40B4-BE49-F238E27FC236}">
                    <a16:creationId xmlns:a16="http://schemas.microsoft.com/office/drawing/2014/main" id="{D6C63B4B-D4BE-DD3B-29CC-3CA6E6F2D3FC}"/>
                  </a:ext>
                </a:extLst>
              </p:cNvPr>
              <p:cNvSpPr txBox="1"/>
              <p:nvPr/>
            </p:nvSpPr>
            <p:spPr bwMode="auto">
              <a:xfrm>
                <a:off x="2978150" y="5267325"/>
                <a:ext cx="3429000" cy="90805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m:rPr>
                          <m:nor/>
                        </m:rPr>
                        <a:rPr lang="en-US" sz="2400" b="1" i="0" smtClean="0">
                          <a:solidFill>
                            <a:schemeClr val="accent6"/>
                          </a:solidFill>
                          <a:latin typeface="Cambria Math" panose="02040503050406030204" pitchFamily="18" charset="0"/>
                        </a:rPr>
                        <m:t>RR</m:t>
                      </m:r>
                      <m:r>
                        <m:rPr>
                          <m:nor/>
                        </m:rPr>
                        <a:rPr lang="en-US" sz="2400" b="1" i="0" smtClean="0">
                          <a:solidFill>
                            <a:schemeClr val="accent6"/>
                          </a:solidFill>
                          <a:latin typeface="Cambria Math" panose="02040503050406030204" pitchFamily="18" charset="0"/>
                        </a:rPr>
                        <m:t> </m:t>
                      </m:r>
                      <m:r>
                        <a:rPr lang="en-US" sz="2400" b="1" i="1">
                          <a:solidFill>
                            <a:schemeClr val="accent6"/>
                          </a:solidFill>
                          <a:latin typeface="Cambria Math" panose="02040503050406030204" pitchFamily="18" charset="0"/>
                        </a:rPr>
                        <m:t>=</m:t>
                      </m:r>
                      <m:r>
                        <a:rPr lang="en-US" sz="2400" b="1" i="0">
                          <a:solidFill>
                            <a:schemeClr val="accent6"/>
                          </a:solidFill>
                          <a:latin typeface="Cambria Math" panose="02040503050406030204" pitchFamily="18" charset="0"/>
                        </a:rPr>
                        <m:t> </m:t>
                      </m:r>
                      <m:f>
                        <m:fPr>
                          <m:ctrlPr>
                            <a:rPr lang="en-US" sz="2400" b="1" i="1">
                              <a:solidFill>
                                <a:schemeClr val="accent6"/>
                              </a:solidFill>
                              <a:latin typeface="Cambria Math" panose="02040503050406030204" pitchFamily="18" charset="0"/>
                            </a:rPr>
                          </m:ctrlPr>
                        </m:fPr>
                        <m:num>
                          <m:r>
                            <m:rPr>
                              <m:nor/>
                            </m:rPr>
                            <a:rPr lang="en-US" sz="2400" b="1" i="0">
                              <a:solidFill>
                                <a:schemeClr val="accent6"/>
                              </a:solidFill>
                              <a:latin typeface="Cambria Math" panose="02040503050406030204" pitchFamily="18" charset="0"/>
                            </a:rPr>
                            <m:t>90</m:t>
                          </m:r>
                        </m:num>
                        <m:den>
                          <m:r>
                            <m:rPr>
                              <m:nor/>
                            </m:rPr>
                            <a:rPr lang="en-US" sz="2400" b="1" i="0">
                              <a:solidFill>
                                <a:schemeClr val="accent6"/>
                              </a:solidFill>
                              <a:latin typeface="Cambria Math" panose="02040503050406030204" pitchFamily="18" charset="0"/>
                            </a:rPr>
                            <m:t>1000</m:t>
                          </m:r>
                        </m:den>
                      </m:f>
                      <m:r>
                        <m:rPr>
                          <m:nor/>
                        </m:rPr>
                        <a:rPr lang="en-US" sz="2400" b="1" i="0">
                          <a:solidFill>
                            <a:schemeClr val="accent6"/>
                          </a:solidFill>
                          <a:latin typeface="Cambria Math" panose="02040503050406030204" pitchFamily="18" charset="0"/>
                        </a:rPr>
                        <m:t>  </m:t>
                      </m:r>
                      <m:r>
                        <a:rPr lang="en-US" sz="2400" b="1" i="1">
                          <a:solidFill>
                            <a:schemeClr val="accent6"/>
                          </a:solidFill>
                          <a:latin typeface="Cambria Math" panose="02040503050406030204" pitchFamily="18" charset="0"/>
                        </a:rPr>
                        <m:t>÷</m:t>
                      </m:r>
                      <m:r>
                        <m:rPr>
                          <m:nor/>
                        </m:rPr>
                        <a:rPr lang="en-US" sz="2400" b="1" i="0">
                          <a:solidFill>
                            <a:schemeClr val="accent6"/>
                          </a:solidFill>
                          <a:latin typeface="Cambria Math" panose="02040503050406030204" pitchFamily="18" charset="0"/>
                        </a:rPr>
                        <m:t>  </m:t>
                      </m:r>
                      <m:f>
                        <m:fPr>
                          <m:ctrlPr>
                            <a:rPr lang="en-US" sz="2400" b="1" i="1">
                              <a:solidFill>
                                <a:schemeClr val="accent6"/>
                              </a:solidFill>
                              <a:latin typeface="Cambria Math" panose="02040503050406030204" pitchFamily="18" charset="0"/>
                            </a:rPr>
                          </m:ctrlPr>
                        </m:fPr>
                        <m:num>
                          <m:r>
                            <m:rPr>
                              <m:nor/>
                            </m:rPr>
                            <a:rPr lang="en-US" sz="2400" b="1" i="0">
                              <a:solidFill>
                                <a:schemeClr val="accent6"/>
                              </a:solidFill>
                              <a:latin typeface="Cambria Math" panose="02040503050406030204" pitchFamily="18" charset="0"/>
                            </a:rPr>
                            <m:t>10</m:t>
                          </m:r>
                        </m:num>
                        <m:den>
                          <m:r>
                            <m:rPr>
                              <m:nor/>
                            </m:rPr>
                            <a:rPr lang="en-US" sz="2400" b="1" i="0">
                              <a:solidFill>
                                <a:schemeClr val="accent6"/>
                              </a:solidFill>
                              <a:latin typeface="Cambria Math" panose="02040503050406030204" pitchFamily="18" charset="0"/>
                            </a:rPr>
                            <m:t>1000</m:t>
                          </m:r>
                        </m:den>
                      </m:f>
                      <m:r>
                        <m:rPr>
                          <m:nor/>
                        </m:rPr>
                        <a:rPr lang="en-US" sz="2400" b="1" i="0">
                          <a:solidFill>
                            <a:schemeClr val="accent6"/>
                          </a:solidFill>
                          <a:latin typeface="Cambria Math" panose="02040503050406030204" pitchFamily="18" charset="0"/>
                        </a:rPr>
                        <m:t>  </m:t>
                      </m:r>
                      <m:r>
                        <a:rPr lang="en-US" sz="2400" b="1" i="1">
                          <a:solidFill>
                            <a:schemeClr val="accent6"/>
                          </a:solidFill>
                          <a:latin typeface="Cambria Math" panose="02040503050406030204" pitchFamily="18" charset="0"/>
                        </a:rPr>
                        <m:t>=</m:t>
                      </m:r>
                      <m:r>
                        <m:rPr>
                          <m:nor/>
                        </m:rPr>
                        <a:rPr lang="en-US" sz="2400" b="1" i="0">
                          <a:solidFill>
                            <a:schemeClr val="accent6"/>
                          </a:solidFill>
                          <a:latin typeface="Cambria Math" panose="02040503050406030204" pitchFamily="18" charset="0"/>
                        </a:rPr>
                        <m:t>  9</m:t>
                      </m:r>
                    </m:oMath>
                  </m:oMathPara>
                </a14:m>
                <a:endParaRPr lang="en-US" b="1" dirty="0">
                  <a:solidFill>
                    <a:schemeClr val="accent6"/>
                  </a:solidFill>
                </a:endParaRPr>
              </a:p>
            </p:txBody>
          </p:sp>
        </mc:Choice>
        <mc:Fallback xmlns="">
          <p:sp>
            <p:nvSpPr>
              <p:cNvPr id="12" name="Object 1040">
                <a:extLst>
                  <a:ext uri="{FF2B5EF4-FFF2-40B4-BE49-F238E27FC236}">
                    <a16:creationId xmlns:a16="http://schemas.microsoft.com/office/drawing/2014/main" id="{D6C63B4B-D4BE-DD3B-29CC-3CA6E6F2D3FC}"/>
                  </a:ext>
                </a:extLst>
              </p:cNvPr>
              <p:cNvSpPr txBox="1">
                <a:spLocks noRot="1" noChangeAspect="1" noMove="1" noResize="1" noEditPoints="1" noAdjustHandles="1" noChangeArrowheads="1" noChangeShapeType="1" noTextEdit="1"/>
              </p:cNvSpPr>
              <p:nvPr/>
            </p:nvSpPr>
            <p:spPr bwMode="auto">
              <a:xfrm>
                <a:off x="2978150" y="5267325"/>
                <a:ext cx="3429000" cy="90805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BE9C4C7-916B-89BE-4E2C-C6F5BA52A215}"/>
                  </a:ext>
                </a:extLst>
              </p:cNvPr>
              <p:cNvSpPr txBox="1"/>
              <p:nvPr/>
            </p:nvSpPr>
            <p:spPr>
              <a:xfrm>
                <a:off x="6679860" y="2664286"/>
                <a:ext cx="2139432"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𝑠𝑚𝑜𝑘𝑒𝑟𝑠</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r>
                            <a:rPr lang="en-US" sz="1600" i="0">
                              <a:latin typeface="Cambria Math" panose="02040503050406030204" pitchFamily="18" charset="0"/>
                            </a:rPr>
                            <m:t>90</m:t>
                          </m:r>
                        </m:num>
                        <m:den>
                          <m:r>
                            <a:rPr lang="en-US" sz="1600" i="0">
                              <a:latin typeface="Cambria Math" panose="02040503050406030204" pitchFamily="18" charset="0"/>
                            </a:rPr>
                            <m:t>1000</m:t>
                          </m:r>
                        </m:den>
                      </m:f>
                      <m:r>
                        <a:rPr lang="en-US" sz="1600" b="0" i="1" smtClean="0">
                          <a:latin typeface="Cambria Math" panose="02040503050406030204" pitchFamily="18" charset="0"/>
                        </a:rPr>
                        <m:t>=.09</m:t>
                      </m:r>
                    </m:oMath>
                  </m:oMathPara>
                </a14:m>
                <a:endParaRPr lang="en-US" dirty="0"/>
              </a:p>
            </p:txBody>
          </p:sp>
        </mc:Choice>
        <mc:Fallback xmlns="">
          <p:sp>
            <p:nvSpPr>
              <p:cNvPr id="3" name="TextBox 2">
                <a:extLst>
                  <a:ext uri="{FF2B5EF4-FFF2-40B4-BE49-F238E27FC236}">
                    <a16:creationId xmlns:a16="http://schemas.microsoft.com/office/drawing/2014/main" id="{8BE9C4C7-916B-89BE-4E2C-C6F5BA52A215}"/>
                  </a:ext>
                </a:extLst>
              </p:cNvPr>
              <p:cNvSpPr txBox="1">
                <a:spLocks noRot="1" noChangeAspect="1" noMove="1" noResize="1" noEditPoints="1" noAdjustHandles="1" noChangeArrowheads="1" noChangeShapeType="1" noTextEdit="1"/>
              </p:cNvSpPr>
              <p:nvPr/>
            </p:nvSpPr>
            <p:spPr>
              <a:xfrm>
                <a:off x="6679860" y="2664286"/>
                <a:ext cx="2139432" cy="4626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CAFF85-FE80-32F5-6756-9CAE724CCC96}"/>
                  </a:ext>
                </a:extLst>
              </p:cNvPr>
              <p:cNvSpPr txBox="1"/>
              <p:nvPr/>
            </p:nvSpPr>
            <p:spPr>
              <a:xfrm>
                <a:off x="6363387" y="3675061"/>
                <a:ext cx="2534733"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𝑛𝑜𝑛</m:t>
                          </m:r>
                          <m:r>
                            <a:rPr lang="en-US" sz="1600" b="0" i="1" smtClean="0">
                              <a:latin typeface="Cambria Math" panose="02040503050406030204" pitchFamily="18" charset="0"/>
                            </a:rPr>
                            <m:t>−</m:t>
                          </m:r>
                          <m:r>
                            <a:rPr lang="en-US" sz="1600" b="0" i="1" smtClean="0">
                              <a:latin typeface="Cambria Math" panose="02040503050406030204" pitchFamily="18" charset="0"/>
                            </a:rPr>
                            <m:t>𝑠𝑚𝑜𝑘𝑒𝑟𝑠</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r>
                            <a:rPr lang="en-US" sz="1600" b="0" i="0" smtClean="0">
                              <a:solidFill>
                                <a:srgbClr val="836967"/>
                              </a:solidFill>
                              <a:latin typeface="Cambria Math" panose="02040503050406030204" pitchFamily="18" charset="0"/>
                            </a:rPr>
                            <m:t>1</m:t>
                          </m:r>
                          <m:r>
                            <a:rPr lang="en-US" sz="1600" i="0">
                              <a:latin typeface="Cambria Math" panose="02040503050406030204" pitchFamily="18" charset="0"/>
                            </a:rPr>
                            <m:t>0</m:t>
                          </m:r>
                        </m:num>
                        <m:den>
                          <m:r>
                            <a:rPr lang="en-US" sz="1600" i="0">
                              <a:latin typeface="Cambria Math" panose="02040503050406030204" pitchFamily="18" charset="0"/>
                            </a:rPr>
                            <m:t>1000</m:t>
                          </m:r>
                        </m:den>
                      </m:f>
                      <m:r>
                        <a:rPr lang="en-US" sz="1600" b="0" i="1" smtClean="0">
                          <a:latin typeface="Cambria Math" panose="02040503050406030204" pitchFamily="18" charset="0"/>
                        </a:rPr>
                        <m:t>=.01</m:t>
                      </m:r>
                    </m:oMath>
                  </m:oMathPara>
                </a14:m>
                <a:endParaRPr lang="en-US" dirty="0"/>
              </a:p>
            </p:txBody>
          </p:sp>
        </mc:Choice>
        <mc:Fallback xmlns="">
          <p:sp>
            <p:nvSpPr>
              <p:cNvPr id="14" name="TextBox 13">
                <a:extLst>
                  <a:ext uri="{FF2B5EF4-FFF2-40B4-BE49-F238E27FC236}">
                    <a16:creationId xmlns:a16="http://schemas.microsoft.com/office/drawing/2014/main" id="{E1CAFF85-FE80-32F5-6756-9CAE724CCC96}"/>
                  </a:ext>
                </a:extLst>
              </p:cNvPr>
              <p:cNvSpPr txBox="1">
                <a:spLocks noRot="1" noChangeAspect="1" noMove="1" noResize="1" noEditPoints="1" noAdjustHandles="1" noChangeArrowheads="1" noChangeShapeType="1" noTextEdit="1"/>
              </p:cNvSpPr>
              <p:nvPr/>
            </p:nvSpPr>
            <p:spPr>
              <a:xfrm>
                <a:off x="6363387" y="3675061"/>
                <a:ext cx="2534733" cy="462627"/>
              </a:xfrm>
              <a:prstGeom prst="rect">
                <a:avLst/>
              </a:prstGeom>
              <a:blipFill>
                <a:blip r:embed="rId7"/>
                <a:stretch>
                  <a:fillRect/>
                </a:stretch>
              </a:blipFill>
            </p:spPr>
            <p:txBody>
              <a:bodyPr/>
              <a:lstStyle/>
              <a:p>
                <a:r>
                  <a:rPr lang="en-US">
                    <a:noFill/>
                  </a:rPr>
                  <a:t> </a:t>
                </a:r>
              </a:p>
            </p:txBody>
          </p:sp>
        </mc:Fallback>
      </mc:AlternateContent>
      <p:sp>
        <p:nvSpPr>
          <p:cNvPr id="17" name="Slide Number Placeholder 3">
            <a:extLst>
              <a:ext uri="{FF2B5EF4-FFF2-40B4-BE49-F238E27FC236}">
                <a16:creationId xmlns:a16="http://schemas.microsoft.com/office/drawing/2014/main" id="{77355D2B-A369-CCAF-AEEC-5AD119AEA473}"/>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a:solidFill>
                  <a:schemeClr val="tx2"/>
                </a:solidFill>
              </a:rPr>
              <a:t>ANRCB   |   </a:t>
            </a:r>
            <a:fld id="{D8FE707D-7EDD-4671-B995-A3FBECAF0B25}" type="slidenum">
              <a:rPr lang="en-US" sz="900" b="1" smtClean="0">
                <a:solidFill>
                  <a:schemeClr val="accent6"/>
                </a:solidFill>
              </a:rPr>
              <a:pPr algn="r"/>
              <a:t>22</a:t>
            </a:fld>
            <a:endParaRPr lang="en-US" sz="900" b="1" dirty="0">
              <a:solidFill>
                <a:schemeClr val="accent6"/>
              </a:solidFill>
            </a:endParaRPr>
          </a:p>
        </p:txBody>
      </p:sp>
      <p:pic>
        <p:nvPicPr>
          <p:cNvPr id="6" name="Audio 5">
            <a:hlinkClick r:id="" action="ppaction://media"/>
            <a:extLst>
              <a:ext uri="{FF2B5EF4-FFF2-40B4-BE49-F238E27FC236}">
                <a16:creationId xmlns:a16="http://schemas.microsoft.com/office/drawing/2014/main" id="{45679935-149B-DA58-C220-F1C88EA2C8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3752056"/>
      </p:ext>
    </p:extLst>
  </p:cSld>
  <p:clrMapOvr>
    <a:masterClrMapping/>
  </p:clrMapOvr>
  <mc:AlternateContent xmlns:mc="http://schemas.openxmlformats.org/markup-compatibility/2006" xmlns:p14="http://schemas.microsoft.com/office/powerpoint/2010/main">
    <mc:Choice Requires="p14">
      <p:transition spd="slow" p14:dur="2000" advTm="48957"/>
    </mc:Choice>
    <mc:Fallback xmlns="">
      <p:transition spd="slow" advTm="4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628649" y="365126"/>
            <a:ext cx="8016109" cy="1017107"/>
          </a:xfrm>
        </p:spPr>
        <p:txBody>
          <a:bodyPr>
            <a:noAutofit/>
          </a:bodyPr>
          <a:lstStyle/>
          <a:p>
            <a:r>
              <a:rPr lang="fr-FR" altLang="en-US" dirty="0"/>
              <a:t>Prospective </a:t>
            </a:r>
            <a:r>
              <a:rPr lang="fr-FR" altLang="en-US" dirty="0" err="1"/>
              <a:t>cohort</a:t>
            </a:r>
            <a:r>
              <a:rPr lang="fr-FR" altLang="en-US" dirty="0"/>
              <a:t> </a:t>
            </a:r>
            <a:r>
              <a:rPr lang="fr-FR" altLang="en-US" dirty="0" err="1"/>
              <a:t>study</a:t>
            </a:r>
            <a:r>
              <a:rPr lang="fr-FR" altLang="en-US" dirty="0"/>
              <a:t>, 10 </a:t>
            </a:r>
            <a:r>
              <a:rPr lang="fr-FR" altLang="en-US" dirty="0" err="1"/>
              <a:t>year</a:t>
            </a:r>
            <a:r>
              <a:rPr lang="fr-FR" altLang="en-US" dirty="0"/>
              <a:t> follow-up</a:t>
            </a:r>
            <a:endParaRPr lang="en-GB" altLang="en-US" dirty="0"/>
          </a:p>
        </p:txBody>
      </p:sp>
      <p:sp>
        <p:nvSpPr>
          <p:cNvPr id="39940" name="Rectangle 1028"/>
          <p:cNvSpPr>
            <a:spLocks noChangeArrowheads="1"/>
          </p:cNvSpPr>
          <p:nvPr/>
        </p:nvSpPr>
        <p:spPr bwMode="auto">
          <a:xfrm>
            <a:off x="388505" y="3429000"/>
            <a:ext cx="5867400" cy="1219200"/>
          </a:xfrm>
          <a:prstGeom prst="rect">
            <a:avLst/>
          </a:prstGeom>
          <a:solidFill>
            <a:schemeClr val="accent2">
              <a:lumMod val="20000"/>
              <a:lumOff val="80000"/>
            </a:schemeClr>
          </a:solidFill>
          <a:ln w="9525">
            <a:solidFill>
              <a:schemeClr val="tx1"/>
            </a:solidFill>
            <a:miter lim="800000"/>
            <a:headEnd/>
            <a:tailEnd/>
          </a:ln>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39941" name="Rectangle 1029"/>
          <p:cNvSpPr>
            <a:spLocks noChangeArrowheads="1"/>
          </p:cNvSpPr>
          <p:nvPr/>
        </p:nvSpPr>
        <p:spPr bwMode="auto">
          <a:xfrm>
            <a:off x="388505" y="2362200"/>
            <a:ext cx="5867400" cy="1066800"/>
          </a:xfrm>
          <a:prstGeom prst="rect">
            <a:avLst/>
          </a:prstGeom>
          <a:solidFill>
            <a:schemeClr val="bg1">
              <a:lumMod val="85000"/>
            </a:schemeClr>
          </a:solidFill>
          <a:ln w="9525">
            <a:solidFill>
              <a:schemeClr val="tx1"/>
            </a:solidFill>
            <a:miter lim="800000"/>
            <a:headEnd/>
            <a:tailEnd/>
          </a:ln>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39942" name="Text Box 1034"/>
          <p:cNvSpPr txBox="1">
            <a:spLocks noChangeArrowheads="1"/>
          </p:cNvSpPr>
          <p:nvPr/>
        </p:nvSpPr>
        <p:spPr bwMode="auto">
          <a:xfrm>
            <a:off x="586068" y="2649538"/>
            <a:ext cx="57673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nSpc>
                <a:spcPct val="120000"/>
              </a:lnSpc>
              <a:spcBef>
                <a:spcPct val="0"/>
              </a:spcBef>
              <a:buClrTx/>
              <a:buFontTx/>
              <a:buNone/>
            </a:pPr>
            <a:r>
              <a:rPr lang="en-US" altLang="en-US" sz="2000" dirty="0">
                <a:solidFill>
                  <a:schemeClr val="tx1"/>
                </a:solidFill>
              </a:rPr>
              <a:t>Smoker  </a:t>
            </a:r>
            <a:r>
              <a:rPr lang="en-US" altLang="en-US" sz="2400" dirty="0">
                <a:solidFill>
                  <a:schemeClr val="tx1"/>
                </a:solidFill>
              </a:rPr>
              <a:t>             </a:t>
            </a:r>
            <a:r>
              <a:rPr lang="en-US" altLang="en-US" sz="2000" dirty="0">
                <a:solidFill>
                  <a:schemeClr val="tx1"/>
                </a:solidFill>
              </a:rPr>
              <a:t>45            910             955</a:t>
            </a:r>
          </a:p>
          <a:p>
            <a:pPr>
              <a:lnSpc>
                <a:spcPct val="120000"/>
              </a:lnSpc>
              <a:spcBef>
                <a:spcPct val="0"/>
              </a:spcBef>
              <a:buClrTx/>
              <a:buFontTx/>
              <a:buNone/>
            </a:pPr>
            <a:endParaRPr lang="en-US" altLang="en-US" sz="2000" dirty="0">
              <a:solidFill>
                <a:schemeClr val="tx1"/>
              </a:solidFill>
            </a:endParaRPr>
          </a:p>
          <a:p>
            <a:pPr>
              <a:lnSpc>
                <a:spcPct val="120000"/>
              </a:lnSpc>
              <a:spcBef>
                <a:spcPct val="0"/>
              </a:spcBef>
              <a:buClrTx/>
              <a:buFontTx/>
              <a:buNone/>
            </a:pPr>
            <a:endParaRPr lang="en-US" altLang="en-US" sz="2000" dirty="0">
              <a:solidFill>
                <a:schemeClr val="tx1"/>
              </a:solidFill>
            </a:endParaRPr>
          </a:p>
          <a:p>
            <a:pPr>
              <a:lnSpc>
                <a:spcPct val="120000"/>
              </a:lnSpc>
              <a:spcBef>
                <a:spcPct val="0"/>
              </a:spcBef>
              <a:buClrTx/>
              <a:buFontTx/>
              <a:buNone/>
            </a:pPr>
            <a:r>
              <a:rPr lang="en-US" altLang="en-US" sz="2000" dirty="0">
                <a:solidFill>
                  <a:schemeClr val="tx1"/>
                </a:solidFill>
              </a:rPr>
              <a:t>Non-smoker          10            990           1000</a:t>
            </a:r>
          </a:p>
        </p:txBody>
      </p:sp>
      <p:sp>
        <p:nvSpPr>
          <p:cNvPr id="39943" name="Rectangle 1035"/>
          <p:cNvSpPr>
            <a:spLocks noChangeArrowheads="1"/>
          </p:cNvSpPr>
          <p:nvPr/>
        </p:nvSpPr>
        <p:spPr bwMode="auto">
          <a:xfrm>
            <a:off x="2690470" y="1485900"/>
            <a:ext cx="1754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r>
              <a:rPr lang="en-US" altLang="en-US" sz="2000" u="sng" dirty="0">
                <a:solidFill>
                  <a:schemeClr val="tx1"/>
                </a:solidFill>
              </a:rPr>
              <a:t>Lung Cancer</a:t>
            </a:r>
          </a:p>
          <a:p>
            <a:pPr algn="ctr">
              <a:spcBef>
                <a:spcPct val="0"/>
              </a:spcBef>
              <a:buClrTx/>
              <a:buFontTx/>
              <a:buNone/>
            </a:pPr>
            <a:r>
              <a:rPr lang="en-US" altLang="en-US" sz="2000" dirty="0">
                <a:solidFill>
                  <a:schemeClr val="tx1"/>
                </a:solidFill>
              </a:rPr>
              <a:t>yes           no</a:t>
            </a:r>
          </a:p>
        </p:txBody>
      </p:sp>
      <p:sp>
        <p:nvSpPr>
          <p:cNvPr id="39944" name="Line 1037"/>
          <p:cNvSpPr>
            <a:spLocks noChangeShapeType="1"/>
          </p:cNvSpPr>
          <p:nvPr/>
        </p:nvSpPr>
        <p:spPr bwMode="auto">
          <a:xfrm>
            <a:off x="2406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1038"/>
          <p:cNvSpPr>
            <a:spLocks noChangeShapeType="1"/>
          </p:cNvSpPr>
          <p:nvPr/>
        </p:nvSpPr>
        <p:spPr bwMode="auto">
          <a:xfrm>
            <a:off x="3549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1039"/>
          <p:cNvSpPr>
            <a:spLocks noChangeShapeType="1"/>
          </p:cNvSpPr>
          <p:nvPr/>
        </p:nvSpPr>
        <p:spPr bwMode="auto">
          <a:xfrm>
            <a:off x="4692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BE9C4C7-916B-89BE-4E2C-C6F5BA52A215}"/>
                  </a:ext>
                </a:extLst>
              </p:cNvPr>
              <p:cNvSpPr txBox="1"/>
              <p:nvPr/>
            </p:nvSpPr>
            <p:spPr>
              <a:xfrm>
                <a:off x="6679860" y="2664286"/>
                <a:ext cx="2139432" cy="467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𝑠𝑚𝑜𝑘𝑒𝑟𝑠</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r>
                            <a:rPr lang="en-US" sz="1600" b="0" i="0" smtClean="0">
                              <a:solidFill>
                                <a:srgbClr val="836967"/>
                              </a:solidFill>
                              <a:latin typeface="Cambria Math" panose="02040503050406030204" pitchFamily="18" charset="0"/>
                            </a:rPr>
                            <m:t>45</m:t>
                          </m:r>
                        </m:num>
                        <m:den>
                          <m:r>
                            <a:rPr lang="en-US" sz="1600" b="0" i="0" smtClean="0">
                              <a:latin typeface="Cambria Math" panose="02040503050406030204" pitchFamily="18" charset="0"/>
                            </a:rPr>
                            <m:t>955</m:t>
                          </m:r>
                        </m:den>
                      </m:f>
                      <m:r>
                        <a:rPr lang="en-US" sz="1600" b="0" i="1" smtClean="0">
                          <a:latin typeface="Cambria Math" panose="02040503050406030204" pitchFamily="18" charset="0"/>
                        </a:rPr>
                        <m:t>=.</m:t>
                      </m:r>
                      <m:r>
                        <a:rPr lang="en-US" sz="1600" b="0" i="1" smtClean="0">
                          <a:latin typeface="Cambria Math" panose="02040503050406030204" pitchFamily="18" charset="0"/>
                        </a:rPr>
                        <m:t>047</m:t>
                      </m:r>
                    </m:oMath>
                  </m:oMathPara>
                </a14:m>
                <a:endParaRPr lang="en-US" dirty="0"/>
              </a:p>
            </p:txBody>
          </p:sp>
        </mc:Choice>
        <mc:Fallback xmlns="">
          <p:sp>
            <p:nvSpPr>
              <p:cNvPr id="3" name="TextBox 2">
                <a:extLst>
                  <a:ext uri="{FF2B5EF4-FFF2-40B4-BE49-F238E27FC236}">
                    <a16:creationId xmlns:a16="http://schemas.microsoft.com/office/drawing/2014/main" id="{8BE9C4C7-916B-89BE-4E2C-C6F5BA52A215}"/>
                  </a:ext>
                </a:extLst>
              </p:cNvPr>
              <p:cNvSpPr txBox="1">
                <a:spLocks noRot="1" noChangeAspect="1" noMove="1" noResize="1" noEditPoints="1" noAdjustHandles="1" noChangeArrowheads="1" noChangeShapeType="1" noTextEdit="1"/>
              </p:cNvSpPr>
              <p:nvPr/>
            </p:nvSpPr>
            <p:spPr>
              <a:xfrm>
                <a:off x="6679860" y="2664286"/>
                <a:ext cx="2139432" cy="4676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CAFF85-FE80-32F5-6756-9CAE724CCC96}"/>
                  </a:ext>
                </a:extLst>
              </p:cNvPr>
              <p:cNvSpPr txBox="1"/>
              <p:nvPr/>
            </p:nvSpPr>
            <p:spPr>
              <a:xfrm>
                <a:off x="6363387" y="3675061"/>
                <a:ext cx="2534733"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𝑛𝑜𝑛</m:t>
                          </m:r>
                          <m:r>
                            <a:rPr lang="en-US" sz="1600" b="0" i="1" smtClean="0">
                              <a:latin typeface="Cambria Math" panose="02040503050406030204" pitchFamily="18" charset="0"/>
                            </a:rPr>
                            <m:t>−</m:t>
                          </m:r>
                          <m:r>
                            <a:rPr lang="en-US" sz="1600" b="0" i="1" smtClean="0">
                              <a:latin typeface="Cambria Math" panose="02040503050406030204" pitchFamily="18" charset="0"/>
                            </a:rPr>
                            <m:t>𝑠𝑚𝑜𝑘𝑒𝑟𝑠</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r>
                            <a:rPr lang="en-US" sz="1600" b="0" i="0" smtClean="0">
                              <a:solidFill>
                                <a:srgbClr val="836967"/>
                              </a:solidFill>
                              <a:latin typeface="Cambria Math" panose="02040503050406030204" pitchFamily="18" charset="0"/>
                            </a:rPr>
                            <m:t>1</m:t>
                          </m:r>
                          <m:r>
                            <a:rPr lang="en-US" sz="1600" i="0">
                              <a:latin typeface="Cambria Math" panose="02040503050406030204" pitchFamily="18" charset="0"/>
                            </a:rPr>
                            <m:t>0</m:t>
                          </m:r>
                        </m:num>
                        <m:den>
                          <m:r>
                            <a:rPr lang="en-US" sz="1600" i="0">
                              <a:latin typeface="Cambria Math" panose="02040503050406030204" pitchFamily="18" charset="0"/>
                            </a:rPr>
                            <m:t>1000</m:t>
                          </m:r>
                        </m:den>
                      </m:f>
                      <m:r>
                        <a:rPr lang="en-US" sz="1600" b="0" i="1" smtClean="0">
                          <a:latin typeface="Cambria Math" panose="02040503050406030204" pitchFamily="18" charset="0"/>
                        </a:rPr>
                        <m:t>=.</m:t>
                      </m:r>
                      <m:r>
                        <a:rPr lang="en-US" sz="1600" b="0" i="1" smtClean="0">
                          <a:latin typeface="Cambria Math" panose="02040503050406030204" pitchFamily="18" charset="0"/>
                        </a:rPr>
                        <m:t>01</m:t>
                      </m:r>
                    </m:oMath>
                  </m:oMathPara>
                </a14:m>
                <a:endParaRPr lang="en-US" dirty="0"/>
              </a:p>
            </p:txBody>
          </p:sp>
        </mc:Choice>
        <mc:Fallback xmlns="">
          <p:sp>
            <p:nvSpPr>
              <p:cNvPr id="14" name="TextBox 13">
                <a:extLst>
                  <a:ext uri="{FF2B5EF4-FFF2-40B4-BE49-F238E27FC236}">
                    <a16:creationId xmlns:a16="http://schemas.microsoft.com/office/drawing/2014/main" id="{E1CAFF85-FE80-32F5-6756-9CAE724CCC96}"/>
                  </a:ext>
                </a:extLst>
              </p:cNvPr>
              <p:cNvSpPr txBox="1">
                <a:spLocks noRot="1" noChangeAspect="1" noMove="1" noResize="1" noEditPoints="1" noAdjustHandles="1" noChangeArrowheads="1" noChangeShapeType="1" noTextEdit="1"/>
              </p:cNvSpPr>
              <p:nvPr/>
            </p:nvSpPr>
            <p:spPr>
              <a:xfrm>
                <a:off x="6363387" y="3675061"/>
                <a:ext cx="2534733" cy="462627"/>
              </a:xfrm>
              <a:prstGeom prst="rect">
                <a:avLst/>
              </a:prstGeom>
              <a:blipFill>
                <a:blip r:embed="rId7"/>
                <a:stretch>
                  <a:fillRect/>
                </a:stretch>
              </a:blipFill>
            </p:spPr>
            <p:txBody>
              <a:bodyPr/>
              <a:lstStyle/>
              <a:p>
                <a:r>
                  <a:rPr lang="en-US">
                    <a:noFill/>
                  </a:rPr>
                  <a:t> </a:t>
                </a:r>
              </a:p>
            </p:txBody>
          </p:sp>
        </mc:Fallback>
      </mc:AlternateContent>
      <p:sp>
        <p:nvSpPr>
          <p:cNvPr id="13" name="Text Box 12">
            <a:extLst>
              <a:ext uri="{FF2B5EF4-FFF2-40B4-BE49-F238E27FC236}">
                <a16:creationId xmlns:a16="http://schemas.microsoft.com/office/drawing/2014/main" id="{5BA49A5A-C35C-E583-49D5-79B54405EFD2}"/>
              </a:ext>
            </a:extLst>
          </p:cNvPr>
          <p:cNvSpPr txBox="1">
            <a:spLocks noChangeArrowheads="1"/>
          </p:cNvSpPr>
          <p:nvPr/>
        </p:nvSpPr>
        <p:spPr bwMode="auto">
          <a:xfrm>
            <a:off x="816796" y="5427662"/>
            <a:ext cx="39798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r>
              <a:rPr lang="nl-NL" altLang="en-US" sz="2400" dirty="0">
                <a:solidFill>
                  <a:schemeClr val="tx1"/>
                </a:solidFill>
              </a:rPr>
              <a:t>50% of cases that smoked</a:t>
            </a:r>
            <a:br>
              <a:rPr lang="nl-NL" altLang="en-US" sz="2400" dirty="0">
                <a:solidFill>
                  <a:schemeClr val="tx1"/>
                </a:solidFill>
              </a:rPr>
            </a:br>
            <a:r>
              <a:rPr lang="nl-NL" altLang="en-US" sz="2400" dirty="0">
                <a:solidFill>
                  <a:schemeClr val="tx1"/>
                </a:solidFill>
              </a:rPr>
              <a:t>lost to follow up</a:t>
            </a:r>
            <a:endParaRPr lang="en-US" altLang="en-US" sz="2400" dirty="0">
              <a:solidFill>
                <a:schemeClr val="tx1"/>
              </a:solidFill>
            </a:endParaRPr>
          </a:p>
        </p:txBody>
      </p:sp>
      <mc:AlternateContent xmlns:mc="http://schemas.openxmlformats.org/markup-compatibility/2006" xmlns:a14="http://schemas.microsoft.com/office/drawing/2010/main">
        <mc:Choice Requires="a14">
          <p:sp>
            <p:nvSpPr>
              <p:cNvPr id="15" name="Object 11">
                <a:extLst>
                  <a:ext uri="{FF2B5EF4-FFF2-40B4-BE49-F238E27FC236}">
                    <a16:creationId xmlns:a16="http://schemas.microsoft.com/office/drawing/2014/main" id="{6DD22993-774C-B568-711F-61EFA37A3B1F}"/>
                  </a:ext>
                </a:extLst>
              </p:cNvPr>
              <p:cNvSpPr txBox="1"/>
              <p:nvPr/>
            </p:nvSpPr>
            <p:spPr bwMode="auto">
              <a:xfrm>
                <a:off x="5343525" y="5073650"/>
                <a:ext cx="3471863" cy="966788"/>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r>
                        <m:rPr>
                          <m:nor/>
                        </m:rPr>
                        <a:rPr lang="en-US" sz="2400" b="1" i="0" smtClean="0">
                          <a:solidFill>
                            <a:schemeClr val="accent6"/>
                          </a:solidFill>
                          <a:latin typeface="Cambria Math" panose="02040503050406030204" pitchFamily="18" charset="0"/>
                        </a:rPr>
                        <m:t>RR</m:t>
                      </m:r>
                      <m:r>
                        <m:rPr>
                          <m:nor/>
                        </m:rPr>
                        <a:rPr lang="en-US" sz="2400" b="1" i="0" smtClean="0">
                          <a:solidFill>
                            <a:schemeClr val="accent6"/>
                          </a:solidFill>
                          <a:latin typeface="Cambria Math" panose="02040503050406030204" pitchFamily="18" charset="0"/>
                        </a:rPr>
                        <m:t> </m:t>
                      </m:r>
                      <m:r>
                        <a:rPr lang="en-US" sz="2400" b="1" i="1">
                          <a:solidFill>
                            <a:schemeClr val="accent6"/>
                          </a:solidFill>
                          <a:latin typeface="Cambria Math" panose="02040503050406030204" pitchFamily="18" charset="0"/>
                        </a:rPr>
                        <m:t>=</m:t>
                      </m:r>
                      <m:r>
                        <a:rPr lang="en-US" sz="2400" b="1" i="0">
                          <a:solidFill>
                            <a:schemeClr val="accent6"/>
                          </a:solidFill>
                          <a:latin typeface="Cambria Math" panose="02040503050406030204" pitchFamily="18" charset="0"/>
                        </a:rPr>
                        <m:t> </m:t>
                      </m:r>
                      <m:f>
                        <m:fPr>
                          <m:ctrlPr>
                            <a:rPr lang="en-US" sz="2400" b="1" i="1">
                              <a:solidFill>
                                <a:schemeClr val="accent6"/>
                              </a:solidFill>
                              <a:latin typeface="Cambria Math" panose="02040503050406030204" pitchFamily="18" charset="0"/>
                            </a:rPr>
                          </m:ctrlPr>
                        </m:fPr>
                        <m:num>
                          <m:r>
                            <m:rPr>
                              <m:nor/>
                            </m:rPr>
                            <a:rPr lang="en-US" sz="2400" b="1" i="0">
                              <a:solidFill>
                                <a:schemeClr val="accent6"/>
                              </a:solidFill>
                              <a:latin typeface="Cambria Math" panose="02040503050406030204" pitchFamily="18" charset="0"/>
                            </a:rPr>
                            <m:t>45</m:t>
                          </m:r>
                        </m:num>
                        <m:den>
                          <m:r>
                            <m:rPr>
                              <m:nor/>
                            </m:rPr>
                            <a:rPr lang="en-US" sz="2400" b="1" i="0">
                              <a:solidFill>
                                <a:schemeClr val="accent6"/>
                              </a:solidFill>
                              <a:latin typeface="Cambria Math" panose="02040503050406030204" pitchFamily="18" charset="0"/>
                            </a:rPr>
                            <m:t>955</m:t>
                          </m:r>
                        </m:den>
                      </m:f>
                      <m:r>
                        <m:rPr>
                          <m:nor/>
                        </m:rPr>
                        <a:rPr lang="en-US" sz="2400" b="1" i="0">
                          <a:solidFill>
                            <a:schemeClr val="accent6"/>
                          </a:solidFill>
                          <a:latin typeface="Cambria Math" panose="02040503050406030204" pitchFamily="18" charset="0"/>
                        </a:rPr>
                        <m:t>  </m:t>
                      </m:r>
                      <m:r>
                        <a:rPr lang="en-US" sz="2400" b="1" i="1">
                          <a:solidFill>
                            <a:schemeClr val="accent6"/>
                          </a:solidFill>
                          <a:latin typeface="Cambria Math" panose="02040503050406030204" pitchFamily="18" charset="0"/>
                        </a:rPr>
                        <m:t>÷</m:t>
                      </m:r>
                      <m:r>
                        <m:rPr>
                          <m:nor/>
                        </m:rPr>
                        <a:rPr lang="en-US" sz="2400" b="1" i="0">
                          <a:solidFill>
                            <a:schemeClr val="accent6"/>
                          </a:solidFill>
                          <a:latin typeface="Cambria Math" panose="02040503050406030204" pitchFamily="18" charset="0"/>
                        </a:rPr>
                        <m:t>  </m:t>
                      </m:r>
                      <m:f>
                        <m:fPr>
                          <m:ctrlPr>
                            <a:rPr lang="en-US" sz="2400" b="1" i="1">
                              <a:solidFill>
                                <a:schemeClr val="accent6"/>
                              </a:solidFill>
                              <a:latin typeface="Cambria Math" panose="02040503050406030204" pitchFamily="18" charset="0"/>
                            </a:rPr>
                          </m:ctrlPr>
                        </m:fPr>
                        <m:num>
                          <m:r>
                            <m:rPr>
                              <m:nor/>
                            </m:rPr>
                            <a:rPr lang="en-US" sz="2400" b="1" i="0">
                              <a:solidFill>
                                <a:schemeClr val="accent6"/>
                              </a:solidFill>
                              <a:latin typeface="Cambria Math" panose="02040503050406030204" pitchFamily="18" charset="0"/>
                            </a:rPr>
                            <m:t>10</m:t>
                          </m:r>
                        </m:num>
                        <m:den>
                          <m:r>
                            <m:rPr>
                              <m:nor/>
                            </m:rPr>
                            <a:rPr lang="en-US" sz="2400" b="1" i="0">
                              <a:solidFill>
                                <a:schemeClr val="accent6"/>
                              </a:solidFill>
                              <a:latin typeface="Cambria Math" panose="02040503050406030204" pitchFamily="18" charset="0"/>
                            </a:rPr>
                            <m:t>1000</m:t>
                          </m:r>
                        </m:den>
                      </m:f>
                      <m:r>
                        <m:rPr>
                          <m:nor/>
                        </m:rPr>
                        <a:rPr lang="en-US" sz="2400" b="1" i="0">
                          <a:solidFill>
                            <a:schemeClr val="accent6"/>
                          </a:solidFill>
                          <a:latin typeface="Cambria Math" panose="02040503050406030204" pitchFamily="18" charset="0"/>
                        </a:rPr>
                        <m:t>  </m:t>
                      </m:r>
                      <m:r>
                        <a:rPr lang="en-US" sz="2400" b="1" i="1">
                          <a:solidFill>
                            <a:schemeClr val="accent6"/>
                          </a:solidFill>
                          <a:latin typeface="Cambria Math" panose="02040503050406030204" pitchFamily="18" charset="0"/>
                        </a:rPr>
                        <m:t>=</m:t>
                      </m:r>
                      <m:r>
                        <m:rPr>
                          <m:nor/>
                        </m:rPr>
                        <a:rPr lang="en-US" sz="2400" b="1" i="0">
                          <a:solidFill>
                            <a:schemeClr val="accent6"/>
                          </a:solidFill>
                          <a:latin typeface="Cambria Math" panose="02040503050406030204" pitchFamily="18" charset="0"/>
                        </a:rPr>
                        <m:t>  4</m:t>
                      </m:r>
                      <m:r>
                        <m:rPr>
                          <m:nor/>
                        </m:rPr>
                        <a:rPr lang="en-US" sz="2400" b="1" i="0">
                          <a:solidFill>
                            <a:schemeClr val="accent6"/>
                          </a:solidFill>
                          <a:latin typeface="Cambria Math" panose="02040503050406030204" pitchFamily="18" charset="0"/>
                        </a:rPr>
                        <m:t>.</m:t>
                      </m:r>
                      <m:r>
                        <m:rPr>
                          <m:nor/>
                        </m:rPr>
                        <a:rPr lang="en-US" sz="2400" b="1" i="0">
                          <a:solidFill>
                            <a:schemeClr val="accent6"/>
                          </a:solidFill>
                          <a:latin typeface="Cambria Math" panose="02040503050406030204" pitchFamily="18" charset="0"/>
                        </a:rPr>
                        <m:t>7</m:t>
                      </m:r>
                    </m:oMath>
                  </m:oMathPara>
                </a14:m>
                <a:endParaRPr lang="en-US" b="1" dirty="0">
                  <a:solidFill>
                    <a:schemeClr val="accent6"/>
                  </a:solidFill>
                </a:endParaRPr>
              </a:p>
            </p:txBody>
          </p:sp>
        </mc:Choice>
        <mc:Fallback xmlns="">
          <p:sp>
            <p:nvSpPr>
              <p:cNvPr id="15" name="Object 11">
                <a:extLst>
                  <a:ext uri="{FF2B5EF4-FFF2-40B4-BE49-F238E27FC236}">
                    <a16:creationId xmlns:a16="http://schemas.microsoft.com/office/drawing/2014/main" id="{6DD22993-774C-B568-711F-61EFA37A3B1F}"/>
                  </a:ext>
                </a:extLst>
              </p:cNvPr>
              <p:cNvSpPr txBox="1">
                <a:spLocks noRot="1" noChangeAspect="1" noMove="1" noResize="1" noEditPoints="1" noAdjustHandles="1" noChangeArrowheads="1" noChangeShapeType="1" noTextEdit="1"/>
              </p:cNvSpPr>
              <p:nvPr/>
            </p:nvSpPr>
            <p:spPr bwMode="auto">
              <a:xfrm>
                <a:off x="5343525" y="5073650"/>
                <a:ext cx="3471863" cy="966788"/>
              </a:xfrm>
              <a:prstGeom prst="rect">
                <a:avLst/>
              </a:prstGeom>
              <a:blipFill>
                <a:blip r:embed="rId8"/>
                <a:stretch>
                  <a:fillRect/>
                </a:stretch>
              </a:blipFill>
            </p:spPr>
            <p:txBody>
              <a:bodyPr/>
              <a:lstStyle/>
              <a:p>
                <a:r>
                  <a:rPr lang="en-US">
                    <a:noFill/>
                  </a:rPr>
                  <a:t> </a:t>
                </a:r>
              </a:p>
            </p:txBody>
          </p:sp>
        </mc:Fallback>
      </mc:AlternateContent>
      <p:sp>
        <p:nvSpPr>
          <p:cNvPr id="16" name="Oval 14">
            <a:extLst>
              <a:ext uri="{FF2B5EF4-FFF2-40B4-BE49-F238E27FC236}">
                <a16:creationId xmlns:a16="http://schemas.microsoft.com/office/drawing/2014/main" id="{7300F2B7-6D73-5E41-2163-0C3FAFE63DAB}"/>
              </a:ext>
            </a:extLst>
          </p:cNvPr>
          <p:cNvSpPr>
            <a:spLocks noChangeArrowheads="1"/>
          </p:cNvSpPr>
          <p:nvPr/>
        </p:nvSpPr>
        <p:spPr bwMode="auto">
          <a:xfrm>
            <a:off x="2617629" y="2565765"/>
            <a:ext cx="720725" cy="7207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17" name="Line 13">
            <a:extLst>
              <a:ext uri="{FF2B5EF4-FFF2-40B4-BE49-F238E27FC236}">
                <a16:creationId xmlns:a16="http://schemas.microsoft.com/office/drawing/2014/main" id="{EA36F0B5-241D-E175-DD59-CA8CB4000A0D}"/>
              </a:ext>
            </a:extLst>
          </p:cNvPr>
          <p:cNvSpPr>
            <a:spLocks noChangeShapeType="1"/>
          </p:cNvSpPr>
          <p:nvPr/>
        </p:nvSpPr>
        <p:spPr bwMode="auto">
          <a:xfrm flipV="1">
            <a:off x="2895600" y="4884682"/>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Slide Number Placeholder 3">
            <a:extLst>
              <a:ext uri="{FF2B5EF4-FFF2-40B4-BE49-F238E27FC236}">
                <a16:creationId xmlns:a16="http://schemas.microsoft.com/office/drawing/2014/main" id="{2DC60977-2E12-AC4C-0295-1D1E4D39D789}"/>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a:solidFill>
                  <a:schemeClr val="tx2"/>
                </a:solidFill>
              </a:rPr>
              <a:t>ANRCB   |   </a:t>
            </a:r>
            <a:fld id="{D8FE707D-7EDD-4671-B995-A3FBECAF0B25}" type="slidenum">
              <a:rPr lang="en-US" sz="900" b="1" smtClean="0">
                <a:solidFill>
                  <a:schemeClr val="accent6"/>
                </a:solidFill>
              </a:rPr>
              <a:pPr algn="r"/>
              <a:t>23</a:t>
            </a:fld>
            <a:endParaRPr lang="en-US" sz="900" b="1" dirty="0">
              <a:solidFill>
                <a:schemeClr val="accent6"/>
              </a:solidFill>
            </a:endParaRPr>
          </a:p>
        </p:txBody>
      </p:sp>
      <p:pic>
        <p:nvPicPr>
          <p:cNvPr id="6" name="Audio 5">
            <a:hlinkClick r:id="" action="ppaction://media"/>
            <a:extLst>
              <a:ext uri="{FF2B5EF4-FFF2-40B4-BE49-F238E27FC236}">
                <a16:creationId xmlns:a16="http://schemas.microsoft.com/office/drawing/2014/main" id="{F640E3D8-DABA-3220-D6F8-56CD701FEED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534480550"/>
      </p:ext>
    </p:extLst>
  </p:cSld>
  <p:clrMapOvr>
    <a:masterClrMapping/>
  </p:clrMapOvr>
  <mc:AlternateContent xmlns:mc="http://schemas.openxmlformats.org/markup-compatibility/2006" xmlns:p14="http://schemas.microsoft.com/office/powerpoint/2010/main">
    <mc:Choice Requires="p14">
      <p:transition spd="slow" p14:dur="2000" advTm="30063"/>
    </mc:Choice>
    <mc:Fallback xmlns="">
      <p:transition spd="slow" advTm="3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additive="base">
                                        <p:cTn id="2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13" grpId="0" build="p" autoUpdateAnimBg="0"/>
      <p:bldP spid="16" grpId="0" animBg="1" autoUpdateAnimBg="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628649" y="365126"/>
            <a:ext cx="8016109" cy="1017107"/>
          </a:xfrm>
        </p:spPr>
        <p:txBody>
          <a:bodyPr>
            <a:noAutofit/>
          </a:bodyPr>
          <a:lstStyle/>
          <a:p>
            <a:r>
              <a:rPr lang="fr-FR" altLang="en-US" dirty="0"/>
              <a:t>Prospective </a:t>
            </a:r>
            <a:r>
              <a:rPr lang="fr-FR" altLang="en-US" dirty="0" err="1"/>
              <a:t>cohort</a:t>
            </a:r>
            <a:r>
              <a:rPr lang="fr-FR" altLang="en-US" dirty="0"/>
              <a:t> </a:t>
            </a:r>
            <a:r>
              <a:rPr lang="fr-FR" altLang="en-US" dirty="0" err="1"/>
              <a:t>study</a:t>
            </a:r>
            <a:r>
              <a:rPr lang="fr-FR" altLang="en-US" dirty="0"/>
              <a:t>, 10 </a:t>
            </a:r>
            <a:r>
              <a:rPr lang="fr-FR" altLang="en-US" dirty="0" err="1"/>
              <a:t>year</a:t>
            </a:r>
            <a:r>
              <a:rPr lang="fr-FR" altLang="en-US" dirty="0"/>
              <a:t> follow-up</a:t>
            </a:r>
            <a:endParaRPr lang="en-GB" altLang="en-US" dirty="0"/>
          </a:p>
        </p:txBody>
      </p:sp>
      <p:sp>
        <p:nvSpPr>
          <p:cNvPr id="39940" name="Rectangle 1028"/>
          <p:cNvSpPr>
            <a:spLocks noChangeArrowheads="1"/>
          </p:cNvSpPr>
          <p:nvPr/>
        </p:nvSpPr>
        <p:spPr bwMode="auto">
          <a:xfrm>
            <a:off x="388505" y="3429000"/>
            <a:ext cx="5867400" cy="1219200"/>
          </a:xfrm>
          <a:prstGeom prst="rect">
            <a:avLst/>
          </a:prstGeom>
          <a:solidFill>
            <a:schemeClr val="accent2">
              <a:lumMod val="20000"/>
              <a:lumOff val="80000"/>
            </a:schemeClr>
          </a:solidFill>
          <a:ln w="9525">
            <a:solidFill>
              <a:schemeClr val="tx1"/>
            </a:solidFill>
            <a:miter lim="800000"/>
            <a:headEnd/>
            <a:tailEnd/>
          </a:ln>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39941" name="Rectangle 1029"/>
          <p:cNvSpPr>
            <a:spLocks noChangeArrowheads="1"/>
          </p:cNvSpPr>
          <p:nvPr/>
        </p:nvSpPr>
        <p:spPr bwMode="auto">
          <a:xfrm>
            <a:off x="388505" y="2362200"/>
            <a:ext cx="5867400" cy="1066800"/>
          </a:xfrm>
          <a:prstGeom prst="rect">
            <a:avLst/>
          </a:prstGeom>
          <a:solidFill>
            <a:schemeClr val="bg1">
              <a:lumMod val="85000"/>
            </a:schemeClr>
          </a:solidFill>
          <a:ln w="9525">
            <a:solidFill>
              <a:schemeClr val="tx1"/>
            </a:solidFill>
            <a:miter lim="800000"/>
            <a:headEnd/>
            <a:tailEnd/>
          </a:ln>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39942" name="Text Box 1034"/>
          <p:cNvSpPr txBox="1">
            <a:spLocks noChangeArrowheads="1"/>
          </p:cNvSpPr>
          <p:nvPr/>
        </p:nvSpPr>
        <p:spPr bwMode="auto">
          <a:xfrm>
            <a:off x="586068" y="2649538"/>
            <a:ext cx="57673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nSpc>
                <a:spcPct val="120000"/>
              </a:lnSpc>
              <a:spcBef>
                <a:spcPct val="0"/>
              </a:spcBef>
              <a:buClrTx/>
              <a:buFontTx/>
              <a:buNone/>
            </a:pPr>
            <a:r>
              <a:rPr lang="en-US" altLang="en-US" sz="2000" dirty="0">
                <a:solidFill>
                  <a:schemeClr val="tx1"/>
                </a:solidFill>
              </a:rPr>
              <a:t>Smoker  </a:t>
            </a:r>
            <a:r>
              <a:rPr lang="en-US" altLang="en-US" sz="2400" dirty="0">
                <a:solidFill>
                  <a:schemeClr val="tx1"/>
                </a:solidFill>
              </a:rPr>
              <a:t>             </a:t>
            </a:r>
            <a:r>
              <a:rPr lang="en-US" altLang="en-US" sz="2000" dirty="0">
                <a:solidFill>
                  <a:schemeClr val="tx1"/>
                </a:solidFill>
              </a:rPr>
              <a:t>45            860             905</a:t>
            </a:r>
          </a:p>
          <a:p>
            <a:pPr>
              <a:lnSpc>
                <a:spcPct val="120000"/>
              </a:lnSpc>
              <a:spcBef>
                <a:spcPct val="0"/>
              </a:spcBef>
              <a:buClrTx/>
              <a:buFontTx/>
              <a:buNone/>
            </a:pPr>
            <a:endParaRPr lang="en-US" altLang="en-US" sz="2000" dirty="0">
              <a:solidFill>
                <a:schemeClr val="tx1"/>
              </a:solidFill>
            </a:endParaRPr>
          </a:p>
          <a:p>
            <a:pPr>
              <a:lnSpc>
                <a:spcPct val="120000"/>
              </a:lnSpc>
              <a:spcBef>
                <a:spcPct val="0"/>
              </a:spcBef>
              <a:buClrTx/>
              <a:buFontTx/>
              <a:buNone/>
            </a:pPr>
            <a:endParaRPr lang="en-US" altLang="en-US" sz="2000" dirty="0">
              <a:solidFill>
                <a:schemeClr val="tx1"/>
              </a:solidFill>
            </a:endParaRPr>
          </a:p>
          <a:p>
            <a:pPr>
              <a:lnSpc>
                <a:spcPct val="120000"/>
              </a:lnSpc>
              <a:spcBef>
                <a:spcPct val="0"/>
              </a:spcBef>
              <a:buClrTx/>
              <a:buFontTx/>
              <a:buNone/>
            </a:pPr>
            <a:r>
              <a:rPr lang="en-US" altLang="en-US" sz="2000" dirty="0">
                <a:solidFill>
                  <a:schemeClr val="tx1"/>
                </a:solidFill>
              </a:rPr>
              <a:t>Non-smoker          10            990           1000</a:t>
            </a:r>
          </a:p>
        </p:txBody>
      </p:sp>
      <p:sp>
        <p:nvSpPr>
          <p:cNvPr id="39943" name="Rectangle 1035"/>
          <p:cNvSpPr>
            <a:spLocks noChangeArrowheads="1"/>
          </p:cNvSpPr>
          <p:nvPr/>
        </p:nvSpPr>
        <p:spPr bwMode="auto">
          <a:xfrm>
            <a:off x="2690470" y="1485900"/>
            <a:ext cx="1754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r>
              <a:rPr lang="en-US" altLang="en-US" sz="2000" u="sng" dirty="0">
                <a:solidFill>
                  <a:schemeClr val="tx1"/>
                </a:solidFill>
              </a:rPr>
              <a:t>Lung Cancer</a:t>
            </a:r>
          </a:p>
          <a:p>
            <a:pPr algn="ctr">
              <a:spcBef>
                <a:spcPct val="0"/>
              </a:spcBef>
              <a:buClrTx/>
              <a:buFontTx/>
              <a:buNone/>
            </a:pPr>
            <a:r>
              <a:rPr lang="en-US" altLang="en-US" sz="2000" dirty="0">
                <a:solidFill>
                  <a:schemeClr val="tx1"/>
                </a:solidFill>
              </a:rPr>
              <a:t>yes           no</a:t>
            </a:r>
          </a:p>
        </p:txBody>
      </p:sp>
      <p:sp>
        <p:nvSpPr>
          <p:cNvPr id="39944" name="Line 1037"/>
          <p:cNvSpPr>
            <a:spLocks noChangeShapeType="1"/>
          </p:cNvSpPr>
          <p:nvPr/>
        </p:nvSpPr>
        <p:spPr bwMode="auto">
          <a:xfrm>
            <a:off x="2406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1038"/>
          <p:cNvSpPr>
            <a:spLocks noChangeShapeType="1"/>
          </p:cNvSpPr>
          <p:nvPr/>
        </p:nvSpPr>
        <p:spPr bwMode="auto">
          <a:xfrm>
            <a:off x="3549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1039"/>
          <p:cNvSpPr>
            <a:spLocks noChangeShapeType="1"/>
          </p:cNvSpPr>
          <p:nvPr/>
        </p:nvSpPr>
        <p:spPr bwMode="auto">
          <a:xfrm>
            <a:off x="4692491" y="2362200"/>
            <a:ext cx="0" cy="228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BE9C4C7-916B-89BE-4E2C-C6F5BA52A215}"/>
                  </a:ext>
                </a:extLst>
              </p:cNvPr>
              <p:cNvSpPr txBox="1"/>
              <p:nvPr/>
            </p:nvSpPr>
            <p:spPr>
              <a:xfrm>
                <a:off x="6679860" y="2664286"/>
                <a:ext cx="2139432" cy="4676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𝑠𝑚𝑜𝑘𝑒𝑟𝑠</m:t>
                          </m:r>
                        </m:sub>
                      </m:sSub>
                      <m:r>
                        <a:rPr lang="en-US" sz="1600" i="0">
                          <a:latin typeface="Cambria Math" panose="02040503050406030204" pitchFamily="18" charset="0"/>
                        </a:rPr>
                        <m:t>=</m:t>
                      </m:r>
                      <m:f>
                        <m:fPr>
                          <m:ctrlPr>
                            <a:rPr lang="en-US" sz="1600" i="1" smtClean="0">
                              <a:solidFill>
                                <a:schemeClr val="tx1"/>
                              </a:solidFill>
                              <a:latin typeface="Cambria Math" panose="02040503050406030204" pitchFamily="18" charset="0"/>
                            </a:rPr>
                          </m:ctrlPr>
                        </m:fPr>
                        <m:num>
                          <m:r>
                            <a:rPr lang="en-US" sz="1600" b="0" i="0" smtClean="0">
                              <a:solidFill>
                                <a:schemeClr val="tx1"/>
                              </a:solidFill>
                              <a:latin typeface="Cambria Math" panose="02040503050406030204" pitchFamily="18" charset="0"/>
                            </a:rPr>
                            <m:t>45</m:t>
                          </m:r>
                        </m:num>
                        <m:den>
                          <m:r>
                            <a:rPr lang="en-US" sz="1600" b="0" i="0" smtClean="0">
                              <a:solidFill>
                                <a:schemeClr val="tx1"/>
                              </a:solidFill>
                              <a:latin typeface="Cambria Math" panose="02040503050406030204" pitchFamily="18" charset="0"/>
                            </a:rPr>
                            <m:t>860</m:t>
                          </m:r>
                        </m:den>
                      </m:f>
                      <m:r>
                        <a:rPr lang="en-US" sz="1600" b="0" i="1" smtClean="0">
                          <a:latin typeface="Cambria Math" panose="02040503050406030204" pitchFamily="18" charset="0"/>
                        </a:rPr>
                        <m:t>=.049</m:t>
                      </m:r>
                    </m:oMath>
                  </m:oMathPara>
                </a14:m>
                <a:endParaRPr lang="en-US" dirty="0"/>
              </a:p>
            </p:txBody>
          </p:sp>
        </mc:Choice>
        <mc:Fallback xmlns="">
          <p:sp>
            <p:nvSpPr>
              <p:cNvPr id="3" name="TextBox 2">
                <a:extLst>
                  <a:ext uri="{FF2B5EF4-FFF2-40B4-BE49-F238E27FC236}">
                    <a16:creationId xmlns:a16="http://schemas.microsoft.com/office/drawing/2014/main" id="{8BE9C4C7-916B-89BE-4E2C-C6F5BA52A215}"/>
                  </a:ext>
                </a:extLst>
              </p:cNvPr>
              <p:cNvSpPr txBox="1">
                <a:spLocks noRot="1" noChangeAspect="1" noMove="1" noResize="1" noEditPoints="1" noAdjustHandles="1" noChangeArrowheads="1" noChangeShapeType="1" noTextEdit="1"/>
              </p:cNvSpPr>
              <p:nvPr/>
            </p:nvSpPr>
            <p:spPr>
              <a:xfrm>
                <a:off x="6679860" y="2664286"/>
                <a:ext cx="2139432" cy="4676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CAFF85-FE80-32F5-6756-9CAE724CCC96}"/>
                  </a:ext>
                </a:extLst>
              </p:cNvPr>
              <p:cNvSpPr txBox="1"/>
              <p:nvPr/>
            </p:nvSpPr>
            <p:spPr>
              <a:xfrm>
                <a:off x="6363387" y="3675061"/>
                <a:ext cx="2534733"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𝐶</m:t>
                      </m:r>
                      <m:sSub>
                        <m:sSubPr>
                          <m:ctrlPr>
                            <a:rPr lang="en-US" sz="1600" i="1">
                              <a:solidFill>
                                <a:srgbClr val="836967"/>
                              </a:solidFill>
                              <a:latin typeface="Cambria Math" panose="02040503050406030204" pitchFamily="18" charset="0"/>
                            </a:rPr>
                          </m:ctrlPr>
                        </m:sSubPr>
                        <m:e>
                          <m:r>
                            <a:rPr lang="en-US" sz="1600" i="1">
                              <a:latin typeface="Cambria Math" panose="02040503050406030204" pitchFamily="18" charset="0"/>
                            </a:rPr>
                            <m:t>𝐼</m:t>
                          </m:r>
                        </m:e>
                        <m:sub>
                          <m:r>
                            <a:rPr lang="en-US" sz="1600" b="0" i="1" smtClean="0">
                              <a:latin typeface="Cambria Math" panose="02040503050406030204" pitchFamily="18" charset="0"/>
                            </a:rPr>
                            <m:t>𝑛𝑜𝑛</m:t>
                          </m:r>
                          <m:r>
                            <a:rPr lang="en-US" sz="1600" b="0" i="1" smtClean="0">
                              <a:latin typeface="Cambria Math" panose="02040503050406030204" pitchFamily="18" charset="0"/>
                            </a:rPr>
                            <m:t>−</m:t>
                          </m:r>
                          <m:r>
                            <a:rPr lang="en-US" sz="1600" b="0" i="1" smtClean="0">
                              <a:latin typeface="Cambria Math" panose="02040503050406030204" pitchFamily="18" charset="0"/>
                            </a:rPr>
                            <m:t>𝑠𝑚𝑜𝑘𝑒𝑟𝑠</m:t>
                          </m:r>
                        </m:sub>
                      </m:sSub>
                      <m:r>
                        <a:rPr lang="en-US" sz="1600" i="0">
                          <a:latin typeface="Cambria Math" panose="02040503050406030204" pitchFamily="18" charset="0"/>
                        </a:rPr>
                        <m:t>=</m:t>
                      </m:r>
                      <m:f>
                        <m:fPr>
                          <m:ctrlPr>
                            <a:rPr lang="en-US" sz="1600" i="1">
                              <a:solidFill>
                                <a:srgbClr val="836967"/>
                              </a:solidFill>
                              <a:latin typeface="Cambria Math" panose="02040503050406030204" pitchFamily="18" charset="0"/>
                            </a:rPr>
                          </m:ctrlPr>
                        </m:fPr>
                        <m:num>
                          <m:r>
                            <a:rPr lang="en-US" sz="1600" b="0" i="0" smtClean="0">
                              <a:solidFill>
                                <a:srgbClr val="836967"/>
                              </a:solidFill>
                              <a:latin typeface="Cambria Math" panose="02040503050406030204" pitchFamily="18" charset="0"/>
                            </a:rPr>
                            <m:t>1</m:t>
                          </m:r>
                          <m:r>
                            <a:rPr lang="en-US" sz="1600" i="0">
                              <a:latin typeface="Cambria Math" panose="02040503050406030204" pitchFamily="18" charset="0"/>
                            </a:rPr>
                            <m:t>0</m:t>
                          </m:r>
                        </m:num>
                        <m:den>
                          <m:r>
                            <a:rPr lang="en-US" sz="1600" i="0">
                              <a:latin typeface="Cambria Math" panose="02040503050406030204" pitchFamily="18" charset="0"/>
                            </a:rPr>
                            <m:t>1000</m:t>
                          </m:r>
                        </m:den>
                      </m:f>
                      <m:r>
                        <a:rPr lang="en-US" sz="1600" b="0" i="1" smtClean="0">
                          <a:latin typeface="Cambria Math" panose="02040503050406030204" pitchFamily="18" charset="0"/>
                        </a:rPr>
                        <m:t>=.01</m:t>
                      </m:r>
                    </m:oMath>
                  </m:oMathPara>
                </a14:m>
                <a:endParaRPr lang="en-US" dirty="0"/>
              </a:p>
            </p:txBody>
          </p:sp>
        </mc:Choice>
        <mc:Fallback xmlns="">
          <p:sp>
            <p:nvSpPr>
              <p:cNvPr id="14" name="TextBox 13">
                <a:extLst>
                  <a:ext uri="{FF2B5EF4-FFF2-40B4-BE49-F238E27FC236}">
                    <a16:creationId xmlns:a16="http://schemas.microsoft.com/office/drawing/2014/main" id="{E1CAFF85-FE80-32F5-6756-9CAE724CCC96}"/>
                  </a:ext>
                </a:extLst>
              </p:cNvPr>
              <p:cNvSpPr txBox="1">
                <a:spLocks noRot="1" noChangeAspect="1" noMove="1" noResize="1" noEditPoints="1" noAdjustHandles="1" noChangeArrowheads="1" noChangeShapeType="1" noTextEdit="1"/>
              </p:cNvSpPr>
              <p:nvPr/>
            </p:nvSpPr>
            <p:spPr>
              <a:xfrm>
                <a:off x="6363387" y="3675061"/>
                <a:ext cx="2534733" cy="462627"/>
              </a:xfrm>
              <a:prstGeom prst="rect">
                <a:avLst/>
              </a:prstGeom>
              <a:blipFill>
                <a:blip r:embed="rId7"/>
                <a:stretch>
                  <a:fillRect/>
                </a:stretch>
              </a:blipFill>
            </p:spPr>
            <p:txBody>
              <a:bodyPr/>
              <a:lstStyle/>
              <a:p>
                <a:r>
                  <a:rPr lang="en-US">
                    <a:noFill/>
                  </a:rPr>
                  <a:t> </a:t>
                </a:r>
              </a:p>
            </p:txBody>
          </p:sp>
        </mc:Fallback>
      </mc:AlternateContent>
      <p:sp>
        <p:nvSpPr>
          <p:cNvPr id="13" name="Text Box 12">
            <a:extLst>
              <a:ext uri="{FF2B5EF4-FFF2-40B4-BE49-F238E27FC236}">
                <a16:creationId xmlns:a16="http://schemas.microsoft.com/office/drawing/2014/main" id="{5BA49A5A-C35C-E583-49D5-79B54405EFD2}"/>
              </a:ext>
            </a:extLst>
          </p:cNvPr>
          <p:cNvSpPr txBox="1">
            <a:spLocks noChangeArrowheads="1"/>
          </p:cNvSpPr>
          <p:nvPr/>
        </p:nvSpPr>
        <p:spPr bwMode="auto">
          <a:xfrm>
            <a:off x="58770" y="5268533"/>
            <a:ext cx="66704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r>
              <a:rPr lang="nl-NL" altLang="en-US" sz="2000" dirty="0">
                <a:solidFill>
                  <a:schemeClr val="tx1"/>
                </a:solidFill>
              </a:rPr>
              <a:t>50% of cases and </a:t>
            </a:r>
          </a:p>
          <a:p>
            <a:pPr algn="ctr">
              <a:spcBef>
                <a:spcPct val="0"/>
              </a:spcBef>
              <a:buClrTx/>
              <a:buFontTx/>
              <a:buNone/>
            </a:pPr>
            <a:r>
              <a:rPr lang="nl-NL" altLang="en-US" sz="2000" dirty="0">
                <a:solidFill>
                  <a:schemeClr val="tx1"/>
                </a:solidFill>
              </a:rPr>
              <a:t>10% of non-diseased that smoked </a:t>
            </a:r>
          </a:p>
          <a:p>
            <a:pPr algn="ctr">
              <a:spcBef>
                <a:spcPct val="0"/>
              </a:spcBef>
              <a:buClrTx/>
              <a:buFontTx/>
              <a:buNone/>
            </a:pPr>
            <a:r>
              <a:rPr lang="nl-NL" altLang="en-US" sz="2000" dirty="0">
                <a:solidFill>
                  <a:schemeClr val="tx1"/>
                </a:solidFill>
              </a:rPr>
              <a:t>lost to follow up; </a:t>
            </a:r>
          </a:p>
          <a:p>
            <a:pPr algn="ctr">
              <a:spcBef>
                <a:spcPct val="0"/>
              </a:spcBef>
              <a:buClrTx/>
              <a:buFontTx/>
              <a:buNone/>
            </a:pPr>
            <a:r>
              <a:rPr lang="nl-NL" altLang="en-US" sz="2000" dirty="0">
                <a:solidFill>
                  <a:schemeClr val="tx1"/>
                </a:solidFill>
              </a:rPr>
              <a:t>9.5% of smokers lost to follow-up</a:t>
            </a:r>
            <a:endParaRPr lang="en-US" altLang="en-US" sz="2000" dirty="0">
              <a:solidFill>
                <a:schemeClr val="tx1"/>
              </a:solidFill>
            </a:endParaRPr>
          </a:p>
        </p:txBody>
      </p:sp>
      <mc:AlternateContent xmlns:mc="http://schemas.openxmlformats.org/markup-compatibility/2006" xmlns:a14="http://schemas.microsoft.com/office/drawing/2010/main">
        <mc:Choice Requires="a14">
          <p:sp>
            <p:nvSpPr>
              <p:cNvPr id="15" name="Object 11">
                <a:extLst>
                  <a:ext uri="{FF2B5EF4-FFF2-40B4-BE49-F238E27FC236}">
                    <a16:creationId xmlns:a16="http://schemas.microsoft.com/office/drawing/2014/main" id="{6DD22993-774C-B568-711F-61EFA37A3B1F}"/>
                  </a:ext>
                </a:extLst>
              </p:cNvPr>
              <p:cNvSpPr txBox="1"/>
              <p:nvPr/>
            </p:nvSpPr>
            <p:spPr bwMode="auto">
              <a:xfrm>
                <a:off x="5492657" y="4943663"/>
                <a:ext cx="3471863" cy="966787"/>
              </a:xfrm>
              <a:prstGeom prst="rect">
                <a:avLst/>
              </a:prstGeom>
              <a:noFill/>
            </p:spPr>
            <p:txBody>
              <a:bodyPr>
                <a:normAutofit/>
              </a:bodyPr>
              <a:lstStyle/>
              <a:p>
                <a14:m>
                  <m:oMath xmlns:m="http://schemas.openxmlformats.org/officeDocument/2006/math">
                    <m:r>
                      <m:rPr>
                        <m:nor/>
                      </m:rPr>
                      <a:rPr lang="en-US" sz="2000" b="1" i="0" smtClean="0">
                        <a:solidFill>
                          <a:schemeClr val="accent6"/>
                        </a:solidFill>
                        <a:latin typeface="Cambria Math" panose="02040503050406030204" pitchFamily="18" charset="0"/>
                      </a:rPr>
                      <m:t>RR</m:t>
                    </m:r>
                    <m:r>
                      <m:rPr>
                        <m:nor/>
                      </m:rPr>
                      <a:rPr lang="en-US" sz="2000" b="1" i="0" smtClean="0">
                        <a:solidFill>
                          <a:schemeClr val="accent6"/>
                        </a:solidFill>
                        <a:latin typeface="Cambria Math" panose="02040503050406030204" pitchFamily="18" charset="0"/>
                      </a:rPr>
                      <m:t> </m:t>
                    </m:r>
                    <m:r>
                      <a:rPr lang="en-US" sz="2000" b="1" i="1">
                        <a:solidFill>
                          <a:schemeClr val="accent6"/>
                        </a:solidFill>
                        <a:latin typeface="Cambria Math" panose="02040503050406030204" pitchFamily="18" charset="0"/>
                      </a:rPr>
                      <m:t>=</m:t>
                    </m:r>
                    <m:r>
                      <a:rPr lang="en-US" sz="2000" b="1" i="0">
                        <a:solidFill>
                          <a:schemeClr val="accent6"/>
                        </a:solidFill>
                        <a:latin typeface="Cambria Math" panose="02040503050406030204" pitchFamily="18" charset="0"/>
                      </a:rPr>
                      <m:t> </m:t>
                    </m:r>
                    <m:f>
                      <m:fPr>
                        <m:ctrlPr>
                          <a:rPr lang="en-US" sz="2000" b="1" i="1">
                            <a:solidFill>
                              <a:schemeClr val="accent6"/>
                            </a:solidFill>
                            <a:latin typeface="Cambria Math" panose="02040503050406030204" pitchFamily="18" charset="0"/>
                          </a:rPr>
                        </m:ctrlPr>
                      </m:fPr>
                      <m:num>
                        <m:r>
                          <m:rPr>
                            <m:nor/>
                          </m:rPr>
                          <a:rPr lang="en-US" sz="2000" b="1" i="0">
                            <a:solidFill>
                              <a:schemeClr val="accent6"/>
                            </a:solidFill>
                            <a:latin typeface="Cambria Math" panose="02040503050406030204" pitchFamily="18" charset="0"/>
                          </a:rPr>
                          <m:t>45</m:t>
                        </m:r>
                      </m:num>
                      <m:den>
                        <m:r>
                          <m:rPr>
                            <m:nor/>
                          </m:rPr>
                          <a:rPr lang="en-US" sz="2000" b="1" i="0" smtClean="0">
                            <a:solidFill>
                              <a:schemeClr val="accent6"/>
                            </a:solidFill>
                            <a:latin typeface="Cambria Math" panose="02040503050406030204" pitchFamily="18" charset="0"/>
                          </a:rPr>
                          <m:t>860</m:t>
                        </m:r>
                      </m:den>
                    </m:f>
                    <m:r>
                      <m:rPr>
                        <m:nor/>
                      </m:rPr>
                      <a:rPr lang="en-US" sz="2000" b="1" i="0">
                        <a:solidFill>
                          <a:schemeClr val="accent6"/>
                        </a:solidFill>
                        <a:latin typeface="Cambria Math" panose="02040503050406030204" pitchFamily="18" charset="0"/>
                      </a:rPr>
                      <m:t>  </m:t>
                    </m:r>
                    <m:r>
                      <a:rPr lang="en-US" sz="2000" b="1" i="1">
                        <a:solidFill>
                          <a:schemeClr val="accent6"/>
                        </a:solidFill>
                        <a:latin typeface="Cambria Math" panose="02040503050406030204" pitchFamily="18" charset="0"/>
                      </a:rPr>
                      <m:t>÷</m:t>
                    </m:r>
                    <m:r>
                      <m:rPr>
                        <m:nor/>
                      </m:rPr>
                      <a:rPr lang="en-US" sz="2000" b="1" i="0">
                        <a:solidFill>
                          <a:schemeClr val="accent6"/>
                        </a:solidFill>
                        <a:latin typeface="Cambria Math" panose="02040503050406030204" pitchFamily="18" charset="0"/>
                      </a:rPr>
                      <m:t>  </m:t>
                    </m:r>
                    <m:f>
                      <m:fPr>
                        <m:ctrlPr>
                          <a:rPr lang="en-US" sz="2000" b="1" i="1">
                            <a:solidFill>
                              <a:schemeClr val="accent6"/>
                            </a:solidFill>
                            <a:latin typeface="Cambria Math" panose="02040503050406030204" pitchFamily="18" charset="0"/>
                          </a:rPr>
                        </m:ctrlPr>
                      </m:fPr>
                      <m:num>
                        <m:r>
                          <m:rPr>
                            <m:nor/>
                          </m:rPr>
                          <a:rPr lang="en-US" sz="2000" b="1" i="0">
                            <a:solidFill>
                              <a:schemeClr val="accent6"/>
                            </a:solidFill>
                            <a:latin typeface="Cambria Math" panose="02040503050406030204" pitchFamily="18" charset="0"/>
                          </a:rPr>
                          <m:t>10</m:t>
                        </m:r>
                      </m:num>
                      <m:den>
                        <m:r>
                          <m:rPr>
                            <m:nor/>
                          </m:rPr>
                          <a:rPr lang="en-US" sz="2000" b="1" i="0">
                            <a:solidFill>
                              <a:schemeClr val="accent6"/>
                            </a:solidFill>
                            <a:latin typeface="Cambria Math" panose="02040503050406030204" pitchFamily="18" charset="0"/>
                          </a:rPr>
                          <m:t>1000</m:t>
                        </m:r>
                      </m:den>
                    </m:f>
                    <m:r>
                      <m:rPr>
                        <m:nor/>
                      </m:rPr>
                      <a:rPr lang="en-US" sz="2000" b="1" i="0">
                        <a:solidFill>
                          <a:schemeClr val="accent6"/>
                        </a:solidFill>
                        <a:latin typeface="Cambria Math" panose="02040503050406030204" pitchFamily="18" charset="0"/>
                      </a:rPr>
                      <m:t>  </m:t>
                    </m:r>
                    <m:r>
                      <a:rPr lang="en-US" sz="2000" b="1" i="1">
                        <a:solidFill>
                          <a:schemeClr val="accent6"/>
                        </a:solidFill>
                        <a:latin typeface="Cambria Math" panose="02040503050406030204" pitchFamily="18" charset="0"/>
                      </a:rPr>
                      <m:t>=</m:t>
                    </m:r>
                    <m:r>
                      <m:rPr>
                        <m:nor/>
                      </m:rPr>
                      <a:rPr lang="en-US" sz="2000" b="1" i="0">
                        <a:solidFill>
                          <a:schemeClr val="accent6"/>
                        </a:solidFill>
                        <a:latin typeface="Cambria Math" panose="02040503050406030204" pitchFamily="18" charset="0"/>
                      </a:rPr>
                      <m:t>  4.</m:t>
                    </m:r>
                  </m:oMath>
                </a14:m>
                <a:r>
                  <a:rPr lang="en-US" sz="2000" b="1" dirty="0">
                    <a:solidFill>
                      <a:schemeClr val="accent6"/>
                    </a:solidFill>
                  </a:rPr>
                  <a:t>9</a:t>
                </a:r>
              </a:p>
            </p:txBody>
          </p:sp>
        </mc:Choice>
        <mc:Fallback xmlns="">
          <p:sp>
            <p:nvSpPr>
              <p:cNvPr id="15" name="Object 11">
                <a:extLst>
                  <a:ext uri="{FF2B5EF4-FFF2-40B4-BE49-F238E27FC236}">
                    <a16:creationId xmlns:a16="http://schemas.microsoft.com/office/drawing/2014/main" id="{6DD22993-774C-B568-711F-61EFA37A3B1F}"/>
                  </a:ext>
                </a:extLst>
              </p:cNvPr>
              <p:cNvSpPr txBox="1">
                <a:spLocks noRot="1" noChangeAspect="1" noMove="1" noResize="1" noEditPoints="1" noAdjustHandles="1" noChangeArrowheads="1" noChangeShapeType="1" noTextEdit="1"/>
              </p:cNvSpPr>
              <p:nvPr/>
            </p:nvSpPr>
            <p:spPr bwMode="auto">
              <a:xfrm>
                <a:off x="5492657" y="4943663"/>
                <a:ext cx="3471863" cy="966787"/>
              </a:xfrm>
              <a:prstGeom prst="rect">
                <a:avLst/>
              </a:prstGeom>
              <a:blipFill>
                <a:blip r:embed="rId8"/>
                <a:stretch>
                  <a:fillRect r="-526"/>
                </a:stretch>
              </a:blipFill>
            </p:spPr>
            <p:txBody>
              <a:bodyPr/>
              <a:lstStyle/>
              <a:p>
                <a:r>
                  <a:rPr lang="en-US">
                    <a:noFill/>
                  </a:rPr>
                  <a:t> </a:t>
                </a:r>
              </a:p>
            </p:txBody>
          </p:sp>
        </mc:Fallback>
      </mc:AlternateContent>
      <p:sp>
        <p:nvSpPr>
          <p:cNvPr id="16" name="Oval 14">
            <a:extLst>
              <a:ext uri="{FF2B5EF4-FFF2-40B4-BE49-F238E27FC236}">
                <a16:creationId xmlns:a16="http://schemas.microsoft.com/office/drawing/2014/main" id="{7300F2B7-6D73-5E41-2163-0C3FAFE63DAB}"/>
              </a:ext>
            </a:extLst>
          </p:cNvPr>
          <p:cNvSpPr>
            <a:spLocks noChangeArrowheads="1"/>
          </p:cNvSpPr>
          <p:nvPr/>
        </p:nvSpPr>
        <p:spPr bwMode="auto">
          <a:xfrm>
            <a:off x="2617629" y="2565765"/>
            <a:ext cx="720725" cy="7207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17" name="Line 13">
            <a:extLst>
              <a:ext uri="{FF2B5EF4-FFF2-40B4-BE49-F238E27FC236}">
                <a16:creationId xmlns:a16="http://schemas.microsoft.com/office/drawing/2014/main" id="{EA36F0B5-241D-E175-DD59-CA8CB4000A0D}"/>
              </a:ext>
            </a:extLst>
          </p:cNvPr>
          <p:cNvSpPr>
            <a:spLocks noChangeShapeType="1"/>
          </p:cNvSpPr>
          <p:nvPr/>
        </p:nvSpPr>
        <p:spPr bwMode="auto">
          <a:xfrm flipV="1">
            <a:off x="2977991" y="4729406"/>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Oval 14">
            <a:extLst>
              <a:ext uri="{FF2B5EF4-FFF2-40B4-BE49-F238E27FC236}">
                <a16:creationId xmlns:a16="http://schemas.microsoft.com/office/drawing/2014/main" id="{661594A1-FBEC-C48C-7A64-57469B9E2F85}"/>
              </a:ext>
            </a:extLst>
          </p:cNvPr>
          <p:cNvSpPr>
            <a:spLocks noChangeArrowheads="1"/>
          </p:cNvSpPr>
          <p:nvPr/>
        </p:nvSpPr>
        <p:spPr bwMode="auto">
          <a:xfrm>
            <a:off x="3808564" y="2564606"/>
            <a:ext cx="720725" cy="7207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rgbClr val="FF0000"/>
              </a:buClr>
              <a:buChar char="•"/>
              <a:defRPr sz="2800" b="1">
                <a:solidFill>
                  <a:schemeClr val="tx2"/>
                </a:solidFill>
                <a:latin typeface="Arial" panose="020B0604020202020204" pitchFamily="34" charset="0"/>
              </a:defRPr>
            </a:lvl1pPr>
            <a:lvl2pPr marL="742950" indent="-285750">
              <a:spcBef>
                <a:spcPct val="20000"/>
              </a:spcBef>
              <a:buClr>
                <a:srgbClr val="FF0000"/>
              </a:buClr>
              <a:buChar char="-"/>
              <a:defRPr sz="2400" b="1">
                <a:solidFill>
                  <a:schemeClr val="tx2"/>
                </a:solidFill>
                <a:latin typeface="Arial" panose="020B0604020202020204" pitchFamily="34" charset="0"/>
              </a:defRPr>
            </a:lvl2pPr>
            <a:lvl3pPr marL="1143000" indent="-228600">
              <a:buClr>
                <a:srgbClr val="FF0000"/>
              </a:buClr>
              <a:buChar char="•"/>
              <a:defRPr sz="2200" b="1">
                <a:solidFill>
                  <a:schemeClr val="tx2"/>
                </a:solidFill>
                <a:latin typeface="Arial" panose="020B0604020202020204" pitchFamily="34" charset="0"/>
              </a:defRPr>
            </a:lvl3pPr>
            <a:lvl4pPr marL="1600200" indent="-228600">
              <a:buClr>
                <a:srgbClr val="FF0000"/>
              </a:buClr>
              <a:buChar char="–"/>
              <a:defRPr sz="2000" b="1">
                <a:solidFill>
                  <a:schemeClr val="tx2"/>
                </a:solidFill>
                <a:latin typeface="Arial" panose="020B0604020202020204" pitchFamily="34" charset="0"/>
              </a:defRPr>
            </a:lvl4pPr>
            <a:lvl5pPr marL="2057400" indent="-228600">
              <a:spcBef>
                <a:spcPct val="20000"/>
              </a:spcBef>
              <a:buClr>
                <a:srgbClr val="FF0000"/>
              </a:buClr>
              <a:buChar char="»"/>
              <a:defRPr sz="20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0000"/>
              </a:buClr>
              <a:buChar char="»"/>
              <a:defRPr sz="2000" b="1">
                <a:solidFill>
                  <a:schemeClr val="tx2"/>
                </a:solidFill>
                <a:latin typeface="Arial" panose="020B0604020202020204" pitchFamily="34" charset="0"/>
              </a:defRPr>
            </a:lvl9pPr>
          </a:lstStyle>
          <a:p>
            <a:pPr algn="ctr">
              <a:spcBef>
                <a:spcPct val="0"/>
              </a:spcBef>
              <a:buClrTx/>
              <a:buFontTx/>
              <a:buNone/>
            </a:pPr>
            <a:endParaRPr lang="el-GR" altLang="en-US" sz="2400" b="0">
              <a:solidFill>
                <a:schemeClr val="tx1"/>
              </a:solidFill>
              <a:latin typeface="Times New Roman" panose="02020603050405020304" pitchFamily="18" charset="0"/>
            </a:endParaRPr>
          </a:p>
        </p:txBody>
      </p:sp>
      <p:sp>
        <p:nvSpPr>
          <p:cNvPr id="19" name="Line 13">
            <a:extLst>
              <a:ext uri="{FF2B5EF4-FFF2-40B4-BE49-F238E27FC236}">
                <a16:creationId xmlns:a16="http://schemas.microsoft.com/office/drawing/2014/main" id="{A42EA3C9-8FD9-7D4F-B676-2BE943534C53}"/>
              </a:ext>
            </a:extLst>
          </p:cNvPr>
          <p:cNvSpPr>
            <a:spLocks noChangeShapeType="1"/>
          </p:cNvSpPr>
          <p:nvPr/>
        </p:nvSpPr>
        <p:spPr bwMode="auto">
          <a:xfrm flipV="1">
            <a:off x="4177891" y="4715063"/>
            <a:ext cx="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Slide Number Placeholder 3">
            <a:extLst>
              <a:ext uri="{FF2B5EF4-FFF2-40B4-BE49-F238E27FC236}">
                <a16:creationId xmlns:a16="http://schemas.microsoft.com/office/drawing/2014/main" id="{EA5984AA-4EEE-5AAE-2A85-ACFFBDC7709D}"/>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a:solidFill>
                  <a:schemeClr val="tx2"/>
                </a:solidFill>
              </a:rPr>
              <a:t>ANRCB   |   </a:t>
            </a:r>
            <a:fld id="{D8FE707D-7EDD-4671-B995-A3FBECAF0B25}" type="slidenum">
              <a:rPr lang="en-US" sz="900" b="1" smtClean="0">
                <a:solidFill>
                  <a:schemeClr val="accent6"/>
                </a:solidFill>
              </a:rPr>
              <a:pPr algn="r"/>
              <a:t>24</a:t>
            </a:fld>
            <a:endParaRPr lang="en-US" sz="900" b="1" dirty="0">
              <a:solidFill>
                <a:schemeClr val="accent6"/>
              </a:solidFill>
            </a:endParaRPr>
          </a:p>
        </p:txBody>
      </p:sp>
      <p:pic>
        <p:nvPicPr>
          <p:cNvPr id="6" name="Audio 5">
            <a:hlinkClick r:id="" action="ppaction://media"/>
            <a:extLst>
              <a:ext uri="{FF2B5EF4-FFF2-40B4-BE49-F238E27FC236}">
                <a16:creationId xmlns:a16="http://schemas.microsoft.com/office/drawing/2014/main" id="{466B0756-4FCD-C55B-2CAD-DC66FFDDFB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37800647"/>
      </p:ext>
    </p:extLst>
  </p:cSld>
  <p:clrMapOvr>
    <a:masterClrMapping/>
  </p:clrMapOvr>
  <mc:AlternateContent xmlns:mc="http://schemas.openxmlformats.org/markup-compatibility/2006" xmlns:p14="http://schemas.microsoft.com/office/powerpoint/2010/main">
    <mc:Choice Requires="p14">
      <p:transition spd="slow" p14:dur="2000" advTm="40501"/>
    </mc:Choice>
    <mc:Fallback xmlns="">
      <p:transition spd="slow" advTm="4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additive="base">
                                        <p:cTn id="2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 calcmode="lin" valueType="num">
                                      <p:cBhvr additive="base">
                                        <p:cTn id="4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 calcmode="lin" valueType="num">
                                      <p:cBhvr additive="base">
                                        <p:cTn id="47"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 calcmode="lin" valueType="num">
                                      <p:cBhvr additive="base">
                                        <p:cTn id="53"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6"/>
                </p:tgtEl>
              </p:cMediaNode>
            </p:audio>
          </p:childTnLst>
        </p:cTn>
      </p:par>
    </p:tnLst>
    <p:bldLst>
      <p:bldP spid="13" grpId="0" uiExpand="1" build="p" autoUpdateAnimBg="0"/>
      <p:bldP spid="16" grpId="0" animBg="1" autoUpdateAnimBg="0"/>
      <p:bldP spid="17" grpId="0" animBg="1"/>
      <p:bldP spid="18" grpId="0" animBg="1" autoUpdateAnimBg="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58150" cy="1017107"/>
          </a:xfrm>
        </p:spPr>
        <p:txBody>
          <a:bodyPr>
            <a:normAutofit/>
          </a:bodyPr>
          <a:lstStyle/>
          <a:p>
            <a:pPr>
              <a:defRPr/>
            </a:pPr>
            <a:r>
              <a:rPr lang="en-US" dirty="0"/>
              <a:t>Avoid selection bias in planning your study!</a:t>
            </a:r>
          </a:p>
        </p:txBody>
      </p:sp>
      <p:sp>
        <p:nvSpPr>
          <p:cNvPr id="3" name="Content Placeholder 2"/>
          <p:cNvSpPr>
            <a:spLocks noGrp="1"/>
          </p:cNvSpPr>
          <p:nvPr>
            <p:ph sz="quarter" idx="10"/>
          </p:nvPr>
        </p:nvSpPr>
        <p:spPr/>
        <p:txBody>
          <a:bodyPr>
            <a:normAutofit fontScale="92500"/>
          </a:bodyPr>
          <a:lstStyle/>
          <a:p>
            <a:pPr marL="0" indent="0" eaLnBrk="1" hangingPunct="1">
              <a:lnSpc>
                <a:spcPct val="120000"/>
              </a:lnSpc>
              <a:spcBef>
                <a:spcPct val="100000"/>
              </a:spcBef>
              <a:buNone/>
              <a:defRPr/>
            </a:pPr>
            <a:r>
              <a:rPr lang="en-US" b="1" dirty="0"/>
              <a:t>To avoid selection bias, in design:</a:t>
            </a:r>
          </a:p>
          <a:p>
            <a:pPr>
              <a:defRPr/>
            </a:pPr>
            <a:r>
              <a:rPr lang="en-US" sz="2400" dirty="0"/>
              <a:t>Use same criteria for selecting cases and controls</a:t>
            </a:r>
          </a:p>
          <a:p>
            <a:pPr>
              <a:defRPr/>
            </a:pPr>
            <a:r>
              <a:rPr lang="en-US" sz="2400" dirty="0"/>
              <a:t>Select cases and controls independent of exposure status</a:t>
            </a:r>
          </a:p>
          <a:p>
            <a:pPr>
              <a:defRPr/>
            </a:pPr>
            <a:r>
              <a:rPr lang="en-US" sz="2400" dirty="0"/>
              <a:t>Identify controls from the same population as the cases</a:t>
            </a:r>
          </a:p>
          <a:p>
            <a:pPr>
              <a:defRPr/>
            </a:pPr>
            <a:r>
              <a:rPr lang="en-US" sz="2400" dirty="0"/>
              <a:t>Invest in resources for recruiting – be inclusive of the general population as much as your resources allow</a:t>
            </a:r>
          </a:p>
          <a:p>
            <a:pPr>
              <a:defRPr/>
            </a:pPr>
            <a:r>
              <a:rPr lang="en-US" sz="2400" dirty="0"/>
              <a:t>Obtain high participation rates by investing in follow-up</a:t>
            </a:r>
          </a:p>
          <a:p>
            <a:pPr>
              <a:defRPr/>
            </a:pPr>
            <a:r>
              <a:rPr lang="en-US" sz="2400" dirty="0"/>
              <a:t>Ensure that people are not dropping out due to a changeable condition, particularly if it affects groups differentially</a:t>
            </a:r>
          </a:p>
          <a:p>
            <a:pPr algn="ctr" eaLnBrk="1" hangingPunct="1">
              <a:lnSpc>
                <a:spcPct val="120000"/>
              </a:lnSpc>
              <a:spcBef>
                <a:spcPct val="100000"/>
              </a:spcBef>
              <a:buFont typeface="Wingdings" pitchFamily="2" charset="2"/>
              <a:buNone/>
              <a:defRPr/>
            </a:pPr>
            <a:r>
              <a:rPr lang="en-US" altLang="ar-SA" b="1" dirty="0"/>
              <a:t>Refer to specific study design topics in 6.2-6.4.</a:t>
            </a:r>
          </a:p>
          <a:p>
            <a:pPr eaLnBrk="1" hangingPunct="1">
              <a:lnSpc>
                <a:spcPct val="120000"/>
              </a:lnSpc>
              <a:spcBef>
                <a:spcPct val="100000"/>
              </a:spcBef>
              <a:defRPr/>
            </a:pPr>
            <a:endParaRPr lang="en-US" dirty="0"/>
          </a:p>
          <a:p>
            <a:pPr eaLnBrk="1" hangingPunct="1">
              <a:lnSpc>
                <a:spcPct val="120000"/>
              </a:lnSpc>
              <a:spcBef>
                <a:spcPct val="100000"/>
              </a:spcBef>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BB6DDD49-7D85-C7B8-7A04-6039EF50039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25</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501C1B9C-3BD5-8440-96F0-2EB54C3F4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5433024"/>
      </p:ext>
    </p:extLst>
  </p:cSld>
  <p:clrMapOvr>
    <a:masterClrMapping/>
  </p:clrMapOvr>
  <mc:AlternateContent xmlns:mc="http://schemas.openxmlformats.org/markup-compatibility/2006" xmlns:p14="http://schemas.microsoft.com/office/powerpoint/2010/main">
    <mc:Choice Requires="p14">
      <p:transition spd="slow" p14:dur="2000" advTm="50485"/>
    </mc:Choice>
    <mc:Fallback xmlns="">
      <p:transition spd="slow" advTm="5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Bias or Information Bias</a:t>
            </a:r>
          </a:p>
        </p:txBody>
      </p:sp>
      <p:sp>
        <p:nvSpPr>
          <p:cNvPr id="3" name="Content Placeholder 2"/>
          <p:cNvSpPr>
            <a:spLocks noGrp="1"/>
          </p:cNvSpPr>
          <p:nvPr>
            <p:ph sz="quarter" idx="10"/>
          </p:nvPr>
        </p:nvSpPr>
        <p:spPr/>
        <p:txBody>
          <a:bodyPr>
            <a:noAutofit/>
          </a:bodyPr>
          <a:lstStyle/>
          <a:p>
            <a:pPr marL="0" indent="0">
              <a:buNone/>
            </a:pPr>
            <a:r>
              <a:rPr lang="en-US" sz="2000" b="1" dirty="0"/>
              <a:t>Measurement error </a:t>
            </a:r>
            <a:r>
              <a:rPr lang="en-US" sz="2000" dirty="0"/>
              <a:t>is the discrepancy between the true value and the measured value that we typically get in a study. </a:t>
            </a:r>
          </a:p>
          <a:p>
            <a:pPr marL="0" indent="0">
              <a:buNone/>
            </a:pPr>
            <a:r>
              <a:rPr lang="en-US" sz="2000" b="1" dirty="0"/>
              <a:t>Systematic measurement error or </a:t>
            </a:r>
            <a:r>
              <a:rPr lang="en-US" sz="2000" b="1" dirty="0">
                <a:solidFill>
                  <a:srgbClr val="3D3DD8"/>
                </a:solidFill>
              </a:rPr>
              <a:t>measurement bias </a:t>
            </a:r>
            <a:r>
              <a:rPr lang="en-US" altLang="en-US" sz="2000" dirty="0">
                <a:sym typeface="Monotype Sorts" pitchFamily="2" charset="2"/>
              </a:rPr>
              <a:t>can arise because the information collected about or from study subjects is erroneous, and occurs during data collection when information collected is not correct</a:t>
            </a:r>
          </a:p>
          <a:p>
            <a:pPr marL="0" indent="0">
              <a:buNone/>
            </a:pPr>
            <a:endParaRPr lang="en-US" altLang="en-US" sz="1800" dirty="0">
              <a:sym typeface="Monotype Sorts" pitchFamily="2" charset="2"/>
            </a:endParaRPr>
          </a:p>
          <a:p>
            <a:pPr marL="0" indent="0">
              <a:lnSpc>
                <a:spcPct val="50000"/>
              </a:lnSpc>
              <a:buNone/>
            </a:pPr>
            <a:r>
              <a:rPr lang="en-US" altLang="en-US" sz="2000" b="1" dirty="0">
                <a:sym typeface="Monotype Sorts" pitchFamily="2" charset="2"/>
              </a:rPr>
              <a:t>Measurement bias may be due to:</a:t>
            </a:r>
          </a:p>
          <a:p>
            <a:pPr>
              <a:lnSpc>
                <a:spcPct val="50000"/>
              </a:lnSpc>
            </a:pPr>
            <a:r>
              <a:rPr lang="en-US" altLang="en-US" sz="2000" dirty="0">
                <a:sym typeface="Monotype Sorts" pitchFamily="2" charset="2"/>
              </a:rPr>
              <a:t>Inaccuracies in measurement of subject characteristics</a:t>
            </a:r>
          </a:p>
          <a:p>
            <a:pPr>
              <a:lnSpc>
                <a:spcPct val="50000"/>
              </a:lnSpc>
            </a:pPr>
            <a:r>
              <a:rPr lang="en-US" altLang="en-US" sz="2000" dirty="0">
                <a:sym typeface="Monotype Sorts" pitchFamily="2" charset="2"/>
              </a:rPr>
              <a:t>Flawed method of data collection</a:t>
            </a:r>
          </a:p>
          <a:p>
            <a:pPr>
              <a:lnSpc>
                <a:spcPct val="50000"/>
              </a:lnSpc>
            </a:pPr>
            <a:r>
              <a:rPr lang="en-US" altLang="en-US" sz="2000" dirty="0">
                <a:sym typeface="Monotype Sorts" pitchFamily="2" charset="2"/>
              </a:rPr>
              <a:t>Imperfect definitions of study variables</a:t>
            </a:r>
          </a:p>
          <a:p>
            <a:pPr>
              <a:lnSpc>
                <a:spcPct val="50000"/>
              </a:lnSpc>
            </a:pPr>
            <a:r>
              <a:rPr lang="en-US" altLang="en-US" sz="2000" dirty="0">
                <a:sym typeface="Monotype Sorts" pitchFamily="2" charset="2"/>
              </a:rPr>
              <a:t>Sensitivity / specificity of a test to identify those with a disease</a:t>
            </a:r>
          </a:p>
          <a:p>
            <a:pPr marL="0" indent="0">
              <a:lnSpc>
                <a:spcPct val="50000"/>
              </a:lnSpc>
              <a:buNone/>
            </a:pPr>
            <a:endParaRPr lang="en-US" sz="1800" b="1" dirty="0"/>
          </a:p>
          <a:p>
            <a:pPr marL="0" indent="0">
              <a:lnSpc>
                <a:spcPct val="50000"/>
              </a:lnSpc>
              <a:buNone/>
            </a:pPr>
            <a:r>
              <a:rPr lang="en-US" sz="2000" b="1" dirty="0"/>
              <a:t>Examples include:</a:t>
            </a:r>
          </a:p>
          <a:p>
            <a:pPr>
              <a:lnSpc>
                <a:spcPct val="50000"/>
              </a:lnSpc>
            </a:pPr>
            <a:r>
              <a:rPr lang="en-US" altLang="en-US" sz="2000" dirty="0">
                <a:sym typeface="Monotype Sorts" pitchFamily="2" charset="2"/>
              </a:rPr>
              <a:t>recalling prior events or exposures </a:t>
            </a:r>
          </a:p>
          <a:p>
            <a:pPr>
              <a:lnSpc>
                <a:spcPct val="50000"/>
              </a:lnSpc>
            </a:pPr>
            <a:r>
              <a:rPr lang="en-US" altLang="en-US" sz="2000" dirty="0">
                <a:sym typeface="Monotype Sorts" pitchFamily="2" charset="2"/>
              </a:rPr>
              <a:t>soliciting, recording, or interpreting data </a:t>
            </a:r>
          </a:p>
          <a:p>
            <a:pPr>
              <a:lnSpc>
                <a:spcPct val="50000"/>
              </a:lnSpc>
            </a:pPr>
            <a:r>
              <a:rPr lang="en-US" altLang="en-US" sz="2000" dirty="0">
                <a:sym typeface="Monotype Sorts" pitchFamily="2" charset="2"/>
              </a:rPr>
              <a:t>different data collection methods when tracing study subjects </a:t>
            </a:r>
          </a:p>
          <a:p>
            <a:pPr>
              <a:lnSpc>
                <a:spcPct val="50000"/>
              </a:lnSpc>
            </a:pPr>
            <a:r>
              <a:rPr lang="en-US" altLang="en-US" sz="2000" dirty="0">
                <a:sym typeface="Monotype Sorts" pitchFamily="2" charset="2"/>
              </a:rPr>
              <a:t>method or procedure that you use to measure/categorize</a:t>
            </a:r>
          </a:p>
        </p:txBody>
      </p:sp>
      <p:sp>
        <p:nvSpPr>
          <p:cNvPr id="4" name="Slide Number Placeholder 3">
            <a:extLst>
              <a:ext uri="{FF2B5EF4-FFF2-40B4-BE49-F238E27FC236}">
                <a16:creationId xmlns:a16="http://schemas.microsoft.com/office/drawing/2014/main" id="{37D6C5D6-693D-A3C4-01D1-99BF22881F6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26</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4D80A9F6-16B7-48F9-F26A-BEF451943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05898273"/>
      </p:ext>
    </p:extLst>
  </p:cSld>
  <p:clrMapOvr>
    <a:masterClrMapping/>
  </p:clrMapOvr>
  <mc:AlternateContent xmlns:mc="http://schemas.openxmlformats.org/markup-compatibility/2006" xmlns:p14="http://schemas.microsoft.com/office/powerpoint/2010/main">
    <mc:Choice Requires="p14">
      <p:transition spd="slow" p14:dur="2000" advTm="57549"/>
    </mc:Choice>
    <mc:Fallback xmlns="">
      <p:transition spd="slow" advTm="5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dirty="0"/>
              <a:t>Information or measurement bias</a:t>
            </a:r>
          </a:p>
        </p:txBody>
      </p:sp>
      <p:sp>
        <p:nvSpPr>
          <p:cNvPr id="3" name="Content Placeholder 2"/>
          <p:cNvSpPr>
            <a:spLocks noGrp="1"/>
          </p:cNvSpPr>
          <p:nvPr>
            <p:ph sz="quarter" idx="10"/>
          </p:nvPr>
        </p:nvSpPr>
        <p:spPr>
          <a:xfrm>
            <a:off x="628650" y="1466701"/>
            <a:ext cx="7886700" cy="4678363"/>
          </a:xfrm>
        </p:spPr>
        <p:txBody>
          <a:bodyPr>
            <a:normAutofit/>
          </a:bodyPr>
          <a:lstStyle/>
          <a:p>
            <a:pPr marL="0" indent="0">
              <a:buNone/>
            </a:pPr>
            <a:r>
              <a:rPr lang="en-US" altLang="en-US" sz="2500" dirty="0">
                <a:solidFill>
                  <a:srgbClr val="0000CC"/>
                </a:solidFill>
              </a:rPr>
              <a:t>Misclassification</a:t>
            </a:r>
            <a:r>
              <a:rPr lang="en-US" altLang="en-US" sz="2500" dirty="0"/>
              <a:t>: </a:t>
            </a:r>
            <a:r>
              <a:rPr lang="en-US" sz="2500" dirty="0"/>
              <a:t>An error in the classification of the exposure or the disease; </a:t>
            </a:r>
            <a:r>
              <a:rPr lang="en-US" altLang="en-US" sz="2500" dirty="0"/>
              <a:t>Occurs when individuals are put into the wrong category of exposure or disease status.</a:t>
            </a:r>
          </a:p>
        </p:txBody>
      </p:sp>
      <p:sp>
        <p:nvSpPr>
          <p:cNvPr id="4" name="Rectangle 3">
            <a:extLst>
              <a:ext uri="{FF2B5EF4-FFF2-40B4-BE49-F238E27FC236}">
                <a16:creationId xmlns:a16="http://schemas.microsoft.com/office/drawing/2014/main" id="{FC42A120-CAFB-1CE3-3E3F-B92FB6174A33}"/>
              </a:ext>
            </a:extLst>
          </p:cNvPr>
          <p:cNvSpPr txBox="1">
            <a:spLocks noChangeArrowheads="1"/>
          </p:cNvSpPr>
          <p:nvPr/>
        </p:nvSpPr>
        <p:spPr>
          <a:xfrm>
            <a:off x="628650" y="3012983"/>
            <a:ext cx="7886700" cy="3132081"/>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u="sng" dirty="0"/>
              <a:t>Exposure Misclassification</a:t>
            </a:r>
            <a:r>
              <a:rPr lang="en-US" sz="2600" dirty="0"/>
              <a:t> occurs when exposed subjects are incorrectly classified as unexposed, or vice versa</a:t>
            </a:r>
          </a:p>
          <a:p>
            <a:pPr lvl="1"/>
            <a:r>
              <a:rPr lang="en-US" sz="1900" dirty="0"/>
              <a:t>Example: heavy smoker is put into the light smoker category </a:t>
            </a:r>
          </a:p>
          <a:p>
            <a:endParaRPr lang="en-US" sz="2600" u="sng" dirty="0"/>
          </a:p>
          <a:p>
            <a:r>
              <a:rPr lang="en-US" sz="2600" u="sng" dirty="0"/>
              <a:t>Disease/Outcome Misclassification</a:t>
            </a:r>
            <a:r>
              <a:rPr lang="en-US" sz="2600" dirty="0"/>
              <a:t> occurs when diseased subjects are incorrectly classified as non-diseased, or vice versa</a:t>
            </a:r>
          </a:p>
          <a:p>
            <a:pPr lvl="1"/>
            <a:r>
              <a:rPr lang="en-US" sz="1900" dirty="0"/>
              <a:t>Example: child with stunting is put into category of those without stunting</a:t>
            </a:r>
          </a:p>
          <a:p>
            <a:pPr algn="r">
              <a:buFontTx/>
              <a:buNone/>
            </a:pPr>
            <a:endParaRPr lang="en-US" sz="2400" dirty="0"/>
          </a:p>
        </p:txBody>
      </p:sp>
      <p:sp>
        <p:nvSpPr>
          <p:cNvPr id="5" name="Slide Number Placeholder 3">
            <a:extLst>
              <a:ext uri="{FF2B5EF4-FFF2-40B4-BE49-F238E27FC236}">
                <a16:creationId xmlns:a16="http://schemas.microsoft.com/office/drawing/2014/main" id="{93E13491-0130-C45D-88B8-4EF4A20369D8}"/>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27</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8F00045A-6BA6-AD56-2364-6102DED5E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196"/>
    </mc:Choice>
    <mc:Fallback xmlns="">
      <p:transition spd="slow" advTm="4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7" name="Group 44"/>
          <p:cNvGrpSpPr>
            <a:grpSpLocks/>
          </p:cNvGrpSpPr>
          <p:nvPr/>
        </p:nvGrpSpPr>
        <p:grpSpPr bwMode="auto">
          <a:xfrm>
            <a:off x="7450960" y="1935469"/>
            <a:ext cx="1424177" cy="1017107"/>
            <a:chOff x="4368" y="3050"/>
            <a:chExt cx="1248" cy="775"/>
          </a:xfrm>
        </p:grpSpPr>
        <p:grpSp>
          <p:nvGrpSpPr>
            <p:cNvPr id="28699" name="Group 42"/>
            <p:cNvGrpSpPr>
              <a:grpSpLocks/>
            </p:cNvGrpSpPr>
            <p:nvPr/>
          </p:nvGrpSpPr>
          <p:grpSpPr bwMode="auto">
            <a:xfrm>
              <a:off x="4464" y="3050"/>
              <a:ext cx="1056" cy="775"/>
              <a:chOff x="4464" y="3050"/>
              <a:chExt cx="1056" cy="775"/>
            </a:xfrm>
          </p:grpSpPr>
          <p:sp>
            <p:nvSpPr>
              <p:cNvPr id="28702" name="Freeform 24"/>
              <p:cNvSpPr>
                <a:spLocks/>
              </p:cNvSpPr>
              <p:nvPr/>
            </p:nvSpPr>
            <p:spPr bwMode="auto">
              <a:xfrm>
                <a:off x="4642" y="3050"/>
                <a:ext cx="690" cy="107"/>
              </a:xfrm>
              <a:custGeom>
                <a:avLst/>
                <a:gdLst>
                  <a:gd name="T0" fmla="*/ 0 w 2118"/>
                  <a:gd name="T1" fmla="*/ 0 h 303"/>
                  <a:gd name="T2" fmla="*/ 0 w 2118"/>
                  <a:gd name="T3" fmla="*/ 0 h 303"/>
                  <a:gd name="T4" fmla="*/ 0 w 2118"/>
                  <a:gd name="T5" fmla="*/ 0 h 303"/>
                  <a:gd name="T6" fmla="*/ 0 w 2118"/>
                  <a:gd name="T7" fmla="*/ 0 h 303"/>
                  <a:gd name="T8" fmla="*/ 0 w 2118"/>
                  <a:gd name="T9" fmla="*/ 0 h 303"/>
                  <a:gd name="T10" fmla="*/ 0 w 2118"/>
                  <a:gd name="T11" fmla="*/ 0 h 303"/>
                  <a:gd name="T12" fmla="*/ 0 w 2118"/>
                  <a:gd name="T13" fmla="*/ 0 h 3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8" h="303">
                    <a:moveTo>
                      <a:pt x="0" y="303"/>
                    </a:moveTo>
                    <a:lnTo>
                      <a:pt x="2118" y="303"/>
                    </a:lnTo>
                    <a:lnTo>
                      <a:pt x="2118" y="196"/>
                    </a:lnTo>
                    <a:lnTo>
                      <a:pt x="1155" y="0"/>
                    </a:lnTo>
                    <a:lnTo>
                      <a:pt x="998" y="0"/>
                    </a:lnTo>
                    <a:lnTo>
                      <a:pt x="0" y="178"/>
                    </a:lnTo>
                    <a:lnTo>
                      <a:pt x="0" y="303"/>
                    </a:lnTo>
                    <a:close/>
                  </a:path>
                </a:pathLst>
              </a:custGeom>
              <a:solidFill>
                <a:srgbClr val="808080"/>
              </a:solidFill>
              <a:ln w="9525">
                <a:solidFill>
                  <a:schemeClr val="tx1"/>
                </a:solidFill>
                <a:round/>
                <a:headEnd/>
                <a:tailEnd/>
              </a:ln>
            </p:spPr>
            <p:txBody>
              <a:bodyPr/>
              <a:lstStyle/>
              <a:p>
                <a:endParaRPr lang="en-US" dirty="0"/>
              </a:p>
            </p:txBody>
          </p:sp>
          <p:sp>
            <p:nvSpPr>
              <p:cNvPr id="28703" name="Oval 25"/>
              <p:cNvSpPr>
                <a:spLocks noChangeArrowheads="1"/>
              </p:cNvSpPr>
              <p:nvPr/>
            </p:nvSpPr>
            <p:spPr bwMode="auto">
              <a:xfrm>
                <a:off x="4964" y="3081"/>
                <a:ext cx="46" cy="50"/>
              </a:xfrm>
              <a:prstGeom prst="ellipse">
                <a:avLst/>
              </a:prstGeom>
              <a:solidFill>
                <a:srgbClr val="808080"/>
              </a:solidFill>
              <a:ln w="12700">
                <a:solidFill>
                  <a:schemeClr val="tx1"/>
                </a:solidFill>
                <a:round/>
                <a:headEnd/>
                <a:tailEnd/>
              </a:ln>
            </p:spPr>
            <p:txBody>
              <a:bodyPr/>
              <a:lstStyle>
                <a:lvl1pPr>
                  <a:lnSpc>
                    <a:spcPct val="90000"/>
                  </a:lnSpc>
                  <a:spcBef>
                    <a:spcPct val="30000"/>
                  </a:spcBef>
                  <a:buClr>
                    <a:srgbClr val="00FF99"/>
                  </a:buClr>
                  <a:buSzPct val="130000"/>
                  <a:buChar char="•"/>
                  <a:defRPr sz="2400">
                    <a:solidFill>
                      <a:schemeClr val="tx1"/>
                    </a:solidFill>
                    <a:latin typeface="Arial" panose="020B0604020202020204" pitchFamily="34" charset="0"/>
                  </a:defRPr>
                </a:lvl1pPr>
                <a:lvl2pPr marL="742950" indent="-285750">
                  <a:lnSpc>
                    <a:spcPct val="90000"/>
                  </a:lnSpc>
                  <a:spcBef>
                    <a:spcPct val="30000"/>
                  </a:spcBef>
                  <a:buClr>
                    <a:srgbClr val="00FF99"/>
                  </a:buClr>
                  <a:buSzPct val="130000"/>
                  <a:buChar char="–"/>
                  <a:defRPr sz="2400">
                    <a:solidFill>
                      <a:schemeClr val="tx1"/>
                    </a:solidFill>
                    <a:latin typeface="Arial" panose="020B0604020202020204" pitchFamily="34" charset="0"/>
                  </a:defRPr>
                </a:lvl2pPr>
                <a:lvl3pPr marL="11430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3pPr>
                <a:lvl4pPr marL="16002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4pPr>
                <a:lvl5pPr marL="20574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dirty="0"/>
              </a:p>
            </p:txBody>
          </p:sp>
          <p:sp>
            <p:nvSpPr>
              <p:cNvPr id="28704" name="Freeform 26"/>
              <p:cNvSpPr>
                <a:spLocks/>
              </p:cNvSpPr>
              <p:nvPr/>
            </p:nvSpPr>
            <p:spPr bwMode="auto">
              <a:xfrm>
                <a:off x="4816" y="3144"/>
                <a:ext cx="340" cy="681"/>
              </a:xfrm>
              <a:custGeom>
                <a:avLst/>
                <a:gdLst>
                  <a:gd name="T0" fmla="*/ 0 w 1045"/>
                  <a:gd name="T1" fmla="*/ 0 h 1923"/>
                  <a:gd name="T2" fmla="*/ 0 w 1045"/>
                  <a:gd name="T3" fmla="*/ 0 h 1923"/>
                  <a:gd name="T4" fmla="*/ 0 w 1045"/>
                  <a:gd name="T5" fmla="*/ 0 h 1923"/>
                  <a:gd name="T6" fmla="*/ 0 w 1045"/>
                  <a:gd name="T7" fmla="*/ 0 h 1923"/>
                  <a:gd name="T8" fmla="*/ 0 w 1045"/>
                  <a:gd name="T9" fmla="*/ 0 h 1923"/>
                  <a:gd name="T10" fmla="*/ 0 w 1045"/>
                  <a:gd name="T11" fmla="*/ 0 h 1923"/>
                  <a:gd name="T12" fmla="*/ 0 w 1045"/>
                  <a:gd name="T13" fmla="*/ 0 h 1923"/>
                  <a:gd name="T14" fmla="*/ 0 w 1045"/>
                  <a:gd name="T15" fmla="*/ 0 h 1923"/>
                  <a:gd name="T16" fmla="*/ 0 w 1045"/>
                  <a:gd name="T17" fmla="*/ 0 h 1923"/>
                  <a:gd name="T18" fmla="*/ 0 w 1045"/>
                  <a:gd name="T19" fmla="*/ 0 h 1923"/>
                  <a:gd name="T20" fmla="*/ 0 w 1045"/>
                  <a:gd name="T21" fmla="*/ 0 h 1923"/>
                  <a:gd name="T22" fmla="*/ 0 w 1045"/>
                  <a:gd name="T23" fmla="*/ 0 h 1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5" h="1923">
                    <a:moveTo>
                      <a:pt x="523" y="0"/>
                    </a:moveTo>
                    <a:lnTo>
                      <a:pt x="679" y="872"/>
                    </a:lnTo>
                    <a:lnTo>
                      <a:pt x="679" y="1620"/>
                    </a:lnTo>
                    <a:lnTo>
                      <a:pt x="784" y="1620"/>
                    </a:lnTo>
                    <a:lnTo>
                      <a:pt x="1045" y="1745"/>
                    </a:lnTo>
                    <a:lnTo>
                      <a:pt x="1045" y="1923"/>
                    </a:lnTo>
                    <a:lnTo>
                      <a:pt x="0" y="1923"/>
                    </a:lnTo>
                    <a:lnTo>
                      <a:pt x="0" y="1763"/>
                    </a:lnTo>
                    <a:lnTo>
                      <a:pt x="209" y="1638"/>
                    </a:lnTo>
                    <a:lnTo>
                      <a:pt x="331" y="1638"/>
                    </a:lnTo>
                    <a:lnTo>
                      <a:pt x="331" y="872"/>
                    </a:lnTo>
                    <a:lnTo>
                      <a:pt x="523" y="0"/>
                    </a:lnTo>
                    <a:close/>
                  </a:path>
                </a:pathLst>
              </a:custGeom>
              <a:solidFill>
                <a:srgbClr val="808080"/>
              </a:solidFill>
              <a:ln w="12700">
                <a:solidFill>
                  <a:schemeClr val="tx1"/>
                </a:solidFill>
                <a:prstDash val="solid"/>
                <a:round/>
                <a:headEnd/>
                <a:tailEnd/>
              </a:ln>
            </p:spPr>
            <p:txBody>
              <a:bodyPr/>
              <a:lstStyle/>
              <a:p>
                <a:endParaRPr lang="en-US" dirty="0"/>
              </a:p>
            </p:txBody>
          </p:sp>
          <p:grpSp>
            <p:nvGrpSpPr>
              <p:cNvPr id="28705" name="Group 27"/>
              <p:cNvGrpSpPr>
                <a:grpSpLocks/>
              </p:cNvGrpSpPr>
              <p:nvPr/>
            </p:nvGrpSpPr>
            <p:grpSpPr bwMode="auto">
              <a:xfrm>
                <a:off x="4464" y="3141"/>
                <a:ext cx="396" cy="603"/>
                <a:chOff x="1424" y="1830"/>
                <a:chExt cx="1214" cy="1703"/>
              </a:xfrm>
            </p:grpSpPr>
            <p:sp>
              <p:nvSpPr>
                <p:cNvPr id="28711" name="Line 28"/>
                <p:cNvSpPr>
                  <a:spLocks noChangeShapeType="1"/>
                </p:cNvSpPr>
                <p:nvPr/>
              </p:nvSpPr>
              <p:spPr bwMode="auto">
                <a:xfrm>
                  <a:off x="2046" y="1830"/>
                  <a:ext cx="563" cy="131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712" name="Line 29"/>
                <p:cNvSpPr>
                  <a:spLocks noChangeShapeType="1"/>
                </p:cNvSpPr>
                <p:nvPr/>
              </p:nvSpPr>
              <p:spPr bwMode="auto">
                <a:xfrm>
                  <a:off x="2046" y="1830"/>
                  <a:ext cx="1" cy="129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713" name="Line 30"/>
                <p:cNvSpPr>
                  <a:spLocks noChangeShapeType="1"/>
                </p:cNvSpPr>
                <p:nvPr/>
              </p:nvSpPr>
              <p:spPr bwMode="auto">
                <a:xfrm flipH="1">
                  <a:off x="1470" y="1830"/>
                  <a:ext cx="576" cy="12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714" name="Freeform 31"/>
                <p:cNvSpPr>
                  <a:spLocks/>
                </p:cNvSpPr>
                <p:nvPr/>
              </p:nvSpPr>
              <p:spPr bwMode="auto">
                <a:xfrm>
                  <a:off x="1424" y="3123"/>
                  <a:ext cx="1214" cy="410"/>
                </a:xfrm>
                <a:custGeom>
                  <a:avLst/>
                  <a:gdLst>
                    <a:gd name="T0" fmla="*/ 6 w 1214"/>
                    <a:gd name="T1" fmla="*/ 0 h 410"/>
                    <a:gd name="T2" fmla="*/ 0 w 1214"/>
                    <a:gd name="T3" fmla="*/ 43 h 410"/>
                    <a:gd name="T4" fmla="*/ 6 w 1214"/>
                    <a:gd name="T5" fmla="*/ 98 h 410"/>
                    <a:gd name="T6" fmla="*/ 24 w 1214"/>
                    <a:gd name="T7" fmla="*/ 153 h 410"/>
                    <a:gd name="T8" fmla="*/ 57 w 1214"/>
                    <a:gd name="T9" fmla="*/ 208 h 410"/>
                    <a:gd name="T10" fmla="*/ 109 w 1214"/>
                    <a:gd name="T11" fmla="*/ 257 h 410"/>
                    <a:gd name="T12" fmla="*/ 172 w 1214"/>
                    <a:gd name="T13" fmla="*/ 303 h 410"/>
                    <a:gd name="T14" fmla="*/ 236 w 1214"/>
                    <a:gd name="T15" fmla="*/ 334 h 410"/>
                    <a:gd name="T16" fmla="*/ 290 w 1214"/>
                    <a:gd name="T17" fmla="*/ 355 h 410"/>
                    <a:gd name="T18" fmla="*/ 350 w 1214"/>
                    <a:gd name="T19" fmla="*/ 376 h 410"/>
                    <a:gd name="T20" fmla="*/ 408 w 1214"/>
                    <a:gd name="T21" fmla="*/ 389 h 410"/>
                    <a:gd name="T22" fmla="*/ 465 w 1214"/>
                    <a:gd name="T23" fmla="*/ 398 h 410"/>
                    <a:gd name="T24" fmla="*/ 519 w 1214"/>
                    <a:gd name="T25" fmla="*/ 404 h 410"/>
                    <a:gd name="T26" fmla="*/ 589 w 1214"/>
                    <a:gd name="T27" fmla="*/ 410 h 410"/>
                    <a:gd name="T28" fmla="*/ 655 w 1214"/>
                    <a:gd name="T29" fmla="*/ 407 h 410"/>
                    <a:gd name="T30" fmla="*/ 719 w 1214"/>
                    <a:gd name="T31" fmla="*/ 404 h 410"/>
                    <a:gd name="T32" fmla="*/ 794 w 1214"/>
                    <a:gd name="T33" fmla="*/ 395 h 410"/>
                    <a:gd name="T34" fmla="*/ 849 w 1214"/>
                    <a:gd name="T35" fmla="*/ 382 h 410"/>
                    <a:gd name="T36" fmla="*/ 909 w 1214"/>
                    <a:gd name="T37" fmla="*/ 364 h 410"/>
                    <a:gd name="T38" fmla="*/ 966 w 1214"/>
                    <a:gd name="T39" fmla="*/ 343 h 410"/>
                    <a:gd name="T40" fmla="*/ 1006 w 1214"/>
                    <a:gd name="T41" fmla="*/ 327 h 410"/>
                    <a:gd name="T42" fmla="*/ 1048 w 1214"/>
                    <a:gd name="T43" fmla="*/ 300 h 410"/>
                    <a:gd name="T44" fmla="*/ 1081 w 1214"/>
                    <a:gd name="T45" fmla="*/ 278 h 410"/>
                    <a:gd name="T46" fmla="*/ 1117 w 1214"/>
                    <a:gd name="T47" fmla="*/ 248 h 410"/>
                    <a:gd name="T48" fmla="*/ 1151 w 1214"/>
                    <a:gd name="T49" fmla="*/ 220 h 410"/>
                    <a:gd name="T50" fmla="*/ 1172 w 1214"/>
                    <a:gd name="T51" fmla="*/ 187 h 410"/>
                    <a:gd name="T52" fmla="*/ 1193 w 1214"/>
                    <a:gd name="T53" fmla="*/ 150 h 410"/>
                    <a:gd name="T54" fmla="*/ 1208 w 1214"/>
                    <a:gd name="T55" fmla="*/ 110 h 410"/>
                    <a:gd name="T56" fmla="*/ 1214 w 1214"/>
                    <a:gd name="T57" fmla="*/ 61 h 410"/>
                    <a:gd name="T58" fmla="*/ 1211 w 1214"/>
                    <a:gd name="T59" fmla="*/ 3 h 410"/>
                    <a:gd name="T60" fmla="*/ 6 w 1214"/>
                    <a:gd name="T61" fmla="*/ 0 h 4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solidFill>
                  <a:srgbClr val="808080"/>
                </a:solidFill>
                <a:ln w="9525">
                  <a:solidFill>
                    <a:schemeClr val="tx1"/>
                  </a:solidFill>
                  <a:round/>
                  <a:headEnd/>
                  <a:tailEnd/>
                </a:ln>
              </p:spPr>
              <p:txBody>
                <a:bodyPr/>
                <a:lstStyle/>
                <a:p>
                  <a:endParaRPr lang="en-US" dirty="0"/>
                </a:p>
              </p:txBody>
            </p:sp>
          </p:grpSp>
          <p:grpSp>
            <p:nvGrpSpPr>
              <p:cNvPr id="28706" name="Group 32"/>
              <p:cNvGrpSpPr>
                <a:grpSpLocks/>
              </p:cNvGrpSpPr>
              <p:nvPr/>
            </p:nvGrpSpPr>
            <p:grpSpPr bwMode="auto">
              <a:xfrm>
                <a:off x="5124" y="3141"/>
                <a:ext cx="396" cy="603"/>
                <a:chOff x="3196" y="1830"/>
                <a:chExt cx="1214" cy="1703"/>
              </a:xfrm>
            </p:grpSpPr>
            <p:sp>
              <p:nvSpPr>
                <p:cNvPr id="28707" name="Freeform 33"/>
                <p:cNvSpPr>
                  <a:spLocks/>
                </p:cNvSpPr>
                <p:nvPr/>
              </p:nvSpPr>
              <p:spPr bwMode="auto">
                <a:xfrm>
                  <a:off x="3196" y="3123"/>
                  <a:ext cx="1214" cy="410"/>
                </a:xfrm>
                <a:custGeom>
                  <a:avLst/>
                  <a:gdLst>
                    <a:gd name="T0" fmla="*/ 6 w 1214"/>
                    <a:gd name="T1" fmla="*/ 0 h 410"/>
                    <a:gd name="T2" fmla="*/ 0 w 1214"/>
                    <a:gd name="T3" fmla="*/ 43 h 410"/>
                    <a:gd name="T4" fmla="*/ 6 w 1214"/>
                    <a:gd name="T5" fmla="*/ 98 h 410"/>
                    <a:gd name="T6" fmla="*/ 24 w 1214"/>
                    <a:gd name="T7" fmla="*/ 153 h 410"/>
                    <a:gd name="T8" fmla="*/ 57 w 1214"/>
                    <a:gd name="T9" fmla="*/ 208 h 410"/>
                    <a:gd name="T10" fmla="*/ 109 w 1214"/>
                    <a:gd name="T11" fmla="*/ 257 h 410"/>
                    <a:gd name="T12" fmla="*/ 172 w 1214"/>
                    <a:gd name="T13" fmla="*/ 303 h 410"/>
                    <a:gd name="T14" fmla="*/ 236 w 1214"/>
                    <a:gd name="T15" fmla="*/ 334 h 410"/>
                    <a:gd name="T16" fmla="*/ 290 w 1214"/>
                    <a:gd name="T17" fmla="*/ 355 h 410"/>
                    <a:gd name="T18" fmla="*/ 350 w 1214"/>
                    <a:gd name="T19" fmla="*/ 376 h 410"/>
                    <a:gd name="T20" fmla="*/ 408 w 1214"/>
                    <a:gd name="T21" fmla="*/ 389 h 410"/>
                    <a:gd name="T22" fmla="*/ 465 w 1214"/>
                    <a:gd name="T23" fmla="*/ 398 h 410"/>
                    <a:gd name="T24" fmla="*/ 519 w 1214"/>
                    <a:gd name="T25" fmla="*/ 404 h 410"/>
                    <a:gd name="T26" fmla="*/ 589 w 1214"/>
                    <a:gd name="T27" fmla="*/ 410 h 410"/>
                    <a:gd name="T28" fmla="*/ 655 w 1214"/>
                    <a:gd name="T29" fmla="*/ 407 h 410"/>
                    <a:gd name="T30" fmla="*/ 719 w 1214"/>
                    <a:gd name="T31" fmla="*/ 404 h 410"/>
                    <a:gd name="T32" fmla="*/ 794 w 1214"/>
                    <a:gd name="T33" fmla="*/ 395 h 410"/>
                    <a:gd name="T34" fmla="*/ 849 w 1214"/>
                    <a:gd name="T35" fmla="*/ 382 h 410"/>
                    <a:gd name="T36" fmla="*/ 909 w 1214"/>
                    <a:gd name="T37" fmla="*/ 364 h 410"/>
                    <a:gd name="T38" fmla="*/ 966 w 1214"/>
                    <a:gd name="T39" fmla="*/ 343 h 410"/>
                    <a:gd name="T40" fmla="*/ 1006 w 1214"/>
                    <a:gd name="T41" fmla="*/ 327 h 410"/>
                    <a:gd name="T42" fmla="*/ 1048 w 1214"/>
                    <a:gd name="T43" fmla="*/ 300 h 410"/>
                    <a:gd name="T44" fmla="*/ 1081 w 1214"/>
                    <a:gd name="T45" fmla="*/ 278 h 410"/>
                    <a:gd name="T46" fmla="*/ 1117 w 1214"/>
                    <a:gd name="T47" fmla="*/ 248 h 410"/>
                    <a:gd name="T48" fmla="*/ 1151 w 1214"/>
                    <a:gd name="T49" fmla="*/ 220 h 410"/>
                    <a:gd name="T50" fmla="*/ 1172 w 1214"/>
                    <a:gd name="T51" fmla="*/ 187 h 410"/>
                    <a:gd name="T52" fmla="*/ 1193 w 1214"/>
                    <a:gd name="T53" fmla="*/ 150 h 410"/>
                    <a:gd name="T54" fmla="*/ 1208 w 1214"/>
                    <a:gd name="T55" fmla="*/ 110 h 410"/>
                    <a:gd name="T56" fmla="*/ 1214 w 1214"/>
                    <a:gd name="T57" fmla="*/ 61 h 410"/>
                    <a:gd name="T58" fmla="*/ 1211 w 1214"/>
                    <a:gd name="T59" fmla="*/ 3 h 410"/>
                    <a:gd name="T60" fmla="*/ 6 w 1214"/>
                    <a:gd name="T61" fmla="*/ 0 h 4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solidFill>
                  <a:srgbClr val="808080"/>
                </a:solidFill>
                <a:ln w="9525">
                  <a:solidFill>
                    <a:schemeClr val="tx1"/>
                  </a:solidFill>
                  <a:round/>
                  <a:headEnd/>
                  <a:tailEnd/>
                </a:ln>
              </p:spPr>
              <p:txBody>
                <a:bodyPr/>
                <a:lstStyle/>
                <a:p>
                  <a:endParaRPr lang="en-US" dirty="0"/>
                </a:p>
              </p:txBody>
            </p:sp>
            <p:sp>
              <p:nvSpPr>
                <p:cNvPr id="28708" name="Line 34"/>
                <p:cNvSpPr>
                  <a:spLocks noChangeShapeType="1"/>
                </p:cNvSpPr>
                <p:nvPr/>
              </p:nvSpPr>
              <p:spPr bwMode="auto">
                <a:xfrm>
                  <a:off x="3822" y="1830"/>
                  <a:ext cx="563" cy="131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709" name="Line 35"/>
                <p:cNvSpPr>
                  <a:spLocks noChangeShapeType="1"/>
                </p:cNvSpPr>
                <p:nvPr/>
              </p:nvSpPr>
              <p:spPr bwMode="auto">
                <a:xfrm>
                  <a:off x="3822" y="1830"/>
                  <a:ext cx="1" cy="129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710" name="Line 36"/>
                <p:cNvSpPr>
                  <a:spLocks noChangeShapeType="1"/>
                </p:cNvSpPr>
                <p:nvPr/>
              </p:nvSpPr>
              <p:spPr bwMode="auto">
                <a:xfrm flipH="1">
                  <a:off x="3246" y="1830"/>
                  <a:ext cx="576" cy="12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28700" name="Text Box 37"/>
            <p:cNvSpPr txBox="1">
              <a:spLocks noChangeArrowheads="1"/>
            </p:cNvSpPr>
            <p:nvPr/>
          </p:nvSpPr>
          <p:spPr bwMode="auto">
            <a:xfrm>
              <a:off x="4368" y="3388"/>
              <a:ext cx="576" cy="23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30000"/>
                </a:spcBef>
                <a:buClr>
                  <a:srgbClr val="00FF99"/>
                </a:buClr>
                <a:buSzPct val="130000"/>
                <a:buChar char="•"/>
                <a:defRPr sz="2400">
                  <a:solidFill>
                    <a:schemeClr val="tx1"/>
                  </a:solidFill>
                  <a:latin typeface="Arial" panose="020B0604020202020204" pitchFamily="34" charset="0"/>
                </a:defRPr>
              </a:lvl1pPr>
              <a:lvl2pPr marL="742950" indent="-285750">
                <a:lnSpc>
                  <a:spcPct val="90000"/>
                </a:lnSpc>
                <a:spcBef>
                  <a:spcPct val="30000"/>
                </a:spcBef>
                <a:buClr>
                  <a:srgbClr val="00FF99"/>
                </a:buClr>
                <a:buSzPct val="130000"/>
                <a:buChar char="–"/>
                <a:defRPr sz="2400">
                  <a:solidFill>
                    <a:schemeClr val="tx1"/>
                  </a:solidFill>
                  <a:latin typeface="Arial" panose="020B0604020202020204" pitchFamily="34" charset="0"/>
                </a:defRPr>
              </a:lvl2pPr>
              <a:lvl3pPr marL="11430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3pPr>
              <a:lvl4pPr marL="16002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4pPr>
              <a:lvl5pPr marL="20574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900" b="1" dirty="0">
                  <a:solidFill>
                    <a:schemeClr val="bg1"/>
                  </a:solidFill>
                </a:rPr>
                <a:t>Errors</a:t>
              </a:r>
              <a:endParaRPr lang="en-US" altLang="en-US" sz="1200" b="1" dirty="0">
                <a:solidFill>
                  <a:schemeClr val="bg1"/>
                </a:solidFill>
              </a:endParaRPr>
            </a:p>
          </p:txBody>
        </p:sp>
        <p:sp>
          <p:nvSpPr>
            <p:cNvPr id="28701" name="Text Box 38"/>
            <p:cNvSpPr txBox="1">
              <a:spLocks noChangeArrowheads="1"/>
            </p:cNvSpPr>
            <p:nvPr/>
          </p:nvSpPr>
          <p:spPr bwMode="auto">
            <a:xfrm>
              <a:off x="5040" y="3408"/>
              <a:ext cx="576" cy="23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30000"/>
                </a:spcBef>
                <a:buClr>
                  <a:srgbClr val="00FF99"/>
                </a:buClr>
                <a:buSzPct val="130000"/>
                <a:buChar char="•"/>
                <a:defRPr sz="2400">
                  <a:solidFill>
                    <a:schemeClr val="tx1"/>
                  </a:solidFill>
                  <a:latin typeface="Arial" panose="020B0604020202020204" pitchFamily="34" charset="0"/>
                </a:defRPr>
              </a:lvl1pPr>
              <a:lvl2pPr marL="742950" indent="-285750">
                <a:lnSpc>
                  <a:spcPct val="90000"/>
                </a:lnSpc>
                <a:spcBef>
                  <a:spcPct val="30000"/>
                </a:spcBef>
                <a:buClr>
                  <a:srgbClr val="00FF99"/>
                </a:buClr>
                <a:buSzPct val="130000"/>
                <a:buChar char="–"/>
                <a:defRPr sz="2400">
                  <a:solidFill>
                    <a:schemeClr val="tx1"/>
                  </a:solidFill>
                  <a:latin typeface="Arial" panose="020B0604020202020204" pitchFamily="34" charset="0"/>
                </a:defRPr>
              </a:lvl2pPr>
              <a:lvl3pPr marL="11430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3pPr>
              <a:lvl4pPr marL="16002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4pPr>
              <a:lvl5pPr marL="20574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900" b="1" dirty="0">
                  <a:solidFill>
                    <a:schemeClr val="bg1"/>
                  </a:solidFill>
                </a:rPr>
                <a:t>Errors</a:t>
              </a:r>
              <a:endParaRPr lang="en-US" altLang="en-US" sz="1200" b="1" dirty="0">
                <a:solidFill>
                  <a:schemeClr val="bg1"/>
                </a:solidFill>
              </a:endParaRPr>
            </a:p>
          </p:txBody>
        </p:sp>
      </p:grpSp>
      <p:sp>
        <p:nvSpPr>
          <p:cNvPr id="28678" name="Rectangle 2" descr="Green marble"/>
          <p:cNvSpPr>
            <a:spLocks noGrp="1" noChangeArrowheads="1"/>
          </p:cNvSpPr>
          <p:nvPr>
            <p:ph type="title"/>
          </p:nvPr>
        </p:nvSpPr>
        <p:spPr>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alpha val="50000"/>
                    </a:schemeClr>
                  </a:outerShdw>
                </a:effectLst>
              </a14:hiddenEffects>
            </a:ext>
          </a:extLst>
        </p:spPr>
        <p:txBody>
          <a:bodyPr>
            <a:normAutofit/>
          </a:bodyPr>
          <a:lstStyle/>
          <a:p>
            <a:r>
              <a:rPr lang="en-US" altLang="en-US" dirty="0"/>
              <a:t>Misclassification</a:t>
            </a:r>
          </a:p>
        </p:txBody>
      </p:sp>
      <p:sp>
        <p:nvSpPr>
          <p:cNvPr id="2" name="Content Placeholder 1"/>
          <p:cNvSpPr>
            <a:spLocks noGrp="1"/>
          </p:cNvSpPr>
          <p:nvPr>
            <p:ph idx="4294967295"/>
          </p:nvPr>
        </p:nvSpPr>
        <p:spPr>
          <a:xfrm>
            <a:off x="617435" y="1536700"/>
            <a:ext cx="6898514" cy="4940300"/>
          </a:xfrm>
        </p:spPr>
        <p:txBody>
          <a:bodyPr>
            <a:normAutofit fontScale="85000" lnSpcReduction="20000"/>
          </a:bodyPr>
          <a:lstStyle/>
          <a:p>
            <a:pPr marL="0" indent="0">
              <a:buNone/>
            </a:pPr>
            <a:r>
              <a:rPr lang="en-US" altLang="en-US" sz="2500" dirty="0">
                <a:solidFill>
                  <a:srgbClr val="0000CC"/>
                </a:solidFill>
              </a:rPr>
              <a:t>Non-differential Misclassification (random): </a:t>
            </a:r>
            <a:r>
              <a:rPr lang="en-US" altLang="en-US" sz="2500" dirty="0">
                <a:solidFill>
                  <a:srgbClr val="000000"/>
                </a:solidFill>
              </a:rPr>
              <a:t>If errors are about the same in both groups</a:t>
            </a:r>
          </a:p>
          <a:p>
            <a:r>
              <a:rPr lang="en-US" sz="2100" dirty="0"/>
              <a:t>Misclassification in exposure does not differ between cases and non-cases</a:t>
            </a:r>
          </a:p>
          <a:p>
            <a:r>
              <a:rPr lang="en-US" sz="2100" dirty="0"/>
              <a:t>Misclassification in outcome does not differ between exposed and non-exposed</a:t>
            </a:r>
          </a:p>
          <a:p>
            <a:pPr lvl="1"/>
            <a:r>
              <a:rPr lang="en-US" sz="1800" dirty="0"/>
              <a:t>Sensitivity and specificity are the same for cases and controls</a:t>
            </a:r>
          </a:p>
          <a:p>
            <a:r>
              <a:rPr lang="en-US" sz="2100" dirty="0"/>
              <a:t>Bias results </a:t>
            </a:r>
            <a:r>
              <a:rPr lang="en-US" sz="2100" u="sng" dirty="0"/>
              <a:t>towards the null</a:t>
            </a:r>
            <a:r>
              <a:rPr lang="en-US" sz="2100" dirty="0"/>
              <a:t>, or underestimated</a:t>
            </a:r>
          </a:p>
          <a:p>
            <a:pPr lvl="1"/>
            <a:endParaRPr lang="en-US" dirty="0"/>
          </a:p>
          <a:p>
            <a:pPr marL="0" indent="0">
              <a:buNone/>
            </a:pPr>
            <a:r>
              <a:rPr lang="en-US" altLang="en-US" sz="2500" dirty="0">
                <a:solidFill>
                  <a:srgbClr val="0000CC"/>
                </a:solidFill>
              </a:rPr>
              <a:t>Differential Misclassification (non-random): </a:t>
            </a:r>
            <a:r>
              <a:rPr lang="en-US" altLang="en-US" sz="2500" dirty="0">
                <a:solidFill>
                  <a:srgbClr val="000000"/>
                </a:solidFill>
              </a:rPr>
              <a:t>If information is better in one group than another, the association maybe over- or underestimated.</a:t>
            </a:r>
          </a:p>
          <a:p>
            <a:r>
              <a:rPr lang="en-US" sz="2100" dirty="0"/>
              <a:t>Misclassification about </a:t>
            </a:r>
            <a:r>
              <a:rPr lang="en-US" sz="2100" u="sng" dirty="0">
                <a:solidFill>
                  <a:srgbClr val="0000CC"/>
                </a:solidFill>
              </a:rPr>
              <a:t>exposure differs </a:t>
            </a:r>
            <a:r>
              <a:rPr lang="en-US" sz="2100" dirty="0"/>
              <a:t>between cases and non-cases or misclassification in </a:t>
            </a:r>
            <a:r>
              <a:rPr lang="en-US" sz="2100" u="sng" dirty="0">
                <a:solidFill>
                  <a:srgbClr val="0000CC"/>
                </a:solidFill>
              </a:rPr>
              <a:t>outcome differs </a:t>
            </a:r>
            <a:r>
              <a:rPr lang="en-US" sz="2100" dirty="0"/>
              <a:t>between exposed and non-exposed</a:t>
            </a:r>
          </a:p>
          <a:p>
            <a:pPr lvl="1"/>
            <a:r>
              <a:rPr lang="en-US" sz="1800" dirty="0"/>
              <a:t>Sensitivity and specificity of exposure classification differs among cases and controls</a:t>
            </a:r>
          </a:p>
          <a:p>
            <a:r>
              <a:rPr lang="en-US" sz="2100" dirty="0"/>
              <a:t>May bias results </a:t>
            </a:r>
            <a:r>
              <a:rPr lang="en-US" sz="2100" u="sng" dirty="0"/>
              <a:t>towards or away from the null </a:t>
            </a:r>
            <a:r>
              <a:rPr lang="en-US" sz="2100" dirty="0"/>
              <a:t>(either underestimated or overestimated)</a:t>
            </a:r>
          </a:p>
          <a:p>
            <a:pPr lvl="1"/>
            <a:endParaRPr lang="en-US" dirty="0"/>
          </a:p>
          <a:p>
            <a:endParaRPr lang="en-US" altLang="en-US" sz="2400" dirty="0">
              <a:solidFill>
                <a:srgbClr val="000000"/>
              </a:solidFill>
            </a:endParaRPr>
          </a:p>
          <a:p>
            <a:endParaRPr lang="en-US" sz="2800" dirty="0"/>
          </a:p>
        </p:txBody>
      </p:sp>
      <p:grpSp>
        <p:nvGrpSpPr>
          <p:cNvPr id="28681" name="Group 43"/>
          <p:cNvGrpSpPr>
            <a:grpSpLocks/>
          </p:cNvGrpSpPr>
          <p:nvPr/>
        </p:nvGrpSpPr>
        <p:grpSpPr bwMode="auto">
          <a:xfrm>
            <a:off x="7422853" y="4512025"/>
            <a:ext cx="1515847" cy="1005840"/>
            <a:chOff x="4272" y="1584"/>
            <a:chExt cx="1200" cy="816"/>
          </a:xfrm>
        </p:grpSpPr>
        <p:grpSp>
          <p:nvGrpSpPr>
            <p:cNvPr id="28683" name="Group 7"/>
            <p:cNvGrpSpPr>
              <a:grpSpLocks/>
            </p:cNvGrpSpPr>
            <p:nvPr/>
          </p:nvGrpSpPr>
          <p:grpSpPr bwMode="auto">
            <a:xfrm>
              <a:off x="4368" y="1584"/>
              <a:ext cx="1008" cy="816"/>
              <a:chOff x="4416" y="3145"/>
              <a:chExt cx="1248" cy="1006"/>
            </a:xfrm>
          </p:grpSpPr>
          <p:sp>
            <p:nvSpPr>
              <p:cNvPr id="28686" name="Freeform 8"/>
              <p:cNvSpPr>
                <a:spLocks/>
              </p:cNvSpPr>
              <p:nvPr/>
            </p:nvSpPr>
            <p:spPr bwMode="auto">
              <a:xfrm rot="1192222">
                <a:off x="4636" y="3177"/>
                <a:ext cx="855" cy="132"/>
              </a:xfrm>
              <a:custGeom>
                <a:avLst/>
                <a:gdLst>
                  <a:gd name="T0" fmla="*/ 0 w 2118"/>
                  <a:gd name="T1" fmla="*/ 0 h 303"/>
                  <a:gd name="T2" fmla="*/ 2 w 2118"/>
                  <a:gd name="T3" fmla="*/ 0 h 303"/>
                  <a:gd name="T4" fmla="*/ 2 w 2118"/>
                  <a:gd name="T5" fmla="*/ 0 h 303"/>
                  <a:gd name="T6" fmla="*/ 1 w 2118"/>
                  <a:gd name="T7" fmla="*/ 0 h 303"/>
                  <a:gd name="T8" fmla="*/ 1 w 2118"/>
                  <a:gd name="T9" fmla="*/ 0 h 303"/>
                  <a:gd name="T10" fmla="*/ 0 w 2118"/>
                  <a:gd name="T11" fmla="*/ 0 h 303"/>
                  <a:gd name="T12" fmla="*/ 0 w 2118"/>
                  <a:gd name="T13" fmla="*/ 0 h 3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8" h="303">
                    <a:moveTo>
                      <a:pt x="0" y="303"/>
                    </a:moveTo>
                    <a:lnTo>
                      <a:pt x="2118" y="303"/>
                    </a:lnTo>
                    <a:lnTo>
                      <a:pt x="2118" y="196"/>
                    </a:lnTo>
                    <a:lnTo>
                      <a:pt x="1155" y="0"/>
                    </a:lnTo>
                    <a:lnTo>
                      <a:pt x="998" y="0"/>
                    </a:lnTo>
                    <a:lnTo>
                      <a:pt x="0" y="178"/>
                    </a:lnTo>
                    <a:lnTo>
                      <a:pt x="0" y="303"/>
                    </a:lnTo>
                    <a:close/>
                  </a:path>
                </a:pathLst>
              </a:custGeom>
              <a:solidFill>
                <a:srgbClr val="808080"/>
              </a:solidFill>
              <a:ln w="9525">
                <a:solidFill>
                  <a:schemeClr val="tx1"/>
                </a:solidFill>
                <a:round/>
                <a:headEnd/>
                <a:tailEnd/>
              </a:ln>
            </p:spPr>
            <p:txBody>
              <a:bodyPr/>
              <a:lstStyle/>
              <a:p>
                <a:endParaRPr lang="en-US" dirty="0"/>
              </a:p>
            </p:txBody>
          </p:sp>
          <p:sp>
            <p:nvSpPr>
              <p:cNvPr id="28687" name="Oval 9"/>
              <p:cNvSpPr>
                <a:spLocks noChangeArrowheads="1"/>
              </p:cNvSpPr>
              <p:nvPr/>
            </p:nvSpPr>
            <p:spPr bwMode="auto">
              <a:xfrm>
                <a:off x="5035" y="3215"/>
                <a:ext cx="57" cy="62"/>
              </a:xfrm>
              <a:prstGeom prst="ellipse">
                <a:avLst/>
              </a:prstGeom>
              <a:solidFill>
                <a:srgbClr val="808080"/>
              </a:solidFill>
              <a:ln w="12700">
                <a:solidFill>
                  <a:schemeClr val="tx1"/>
                </a:solidFill>
                <a:round/>
                <a:headEnd/>
                <a:tailEnd/>
              </a:ln>
            </p:spPr>
            <p:txBody>
              <a:bodyPr/>
              <a:lstStyle>
                <a:lvl1pPr>
                  <a:lnSpc>
                    <a:spcPct val="90000"/>
                  </a:lnSpc>
                  <a:spcBef>
                    <a:spcPct val="30000"/>
                  </a:spcBef>
                  <a:buClr>
                    <a:srgbClr val="00FF99"/>
                  </a:buClr>
                  <a:buSzPct val="130000"/>
                  <a:buChar char="•"/>
                  <a:defRPr sz="2400">
                    <a:solidFill>
                      <a:schemeClr val="tx1"/>
                    </a:solidFill>
                    <a:latin typeface="Arial" panose="020B0604020202020204" pitchFamily="34" charset="0"/>
                  </a:defRPr>
                </a:lvl1pPr>
                <a:lvl2pPr marL="742950" indent="-285750">
                  <a:lnSpc>
                    <a:spcPct val="90000"/>
                  </a:lnSpc>
                  <a:spcBef>
                    <a:spcPct val="30000"/>
                  </a:spcBef>
                  <a:buClr>
                    <a:srgbClr val="00FF99"/>
                  </a:buClr>
                  <a:buSzPct val="130000"/>
                  <a:buChar char="–"/>
                  <a:defRPr sz="2400">
                    <a:solidFill>
                      <a:schemeClr val="tx1"/>
                    </a:solidFill>
                    <a:latin typeface="Arial" panose="020B0604020202020204" pitchFamily="34" charset="0"/>
                  </a:defRPr>
                </a:lvl2pPr>
                <a:lvl3pPr marL="11430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3pPr>
                <a:lvl4pPr marL="16002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4pPr>
                <a:lvl5pPr marL="20574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dirty="0"/>
              </a:p>
            </p:txBody>
          </p:sp>
          <p:sp>
            <p:nvSpPr>
              <p:cNvPr id="28688" name="Freeform 10"/>
              <p:cNvSpPr>
                <a:spLocks/>
              </p:cNvSpPr>
              <p:nvPr/>
            </p:nvSpPr>
            <p:spPr bwMode="auto">
              <a:xfrm>
                <a:off x="4852" y="3293"/>
                <a:ext cx="421" cy="839"/>
              </a:xfrm>
              <a:custGeom>
                <a:avLst/>
                <a:gdLst>
                  <a:gd name="T0" fmla="*/ 0 w 1045"/>
                  <a:gd name="T1" fmla="*/ 0 h 1923"/>
                  <a:gd name="T2" fmla="*/ 0 w 1045"/>
                  <a:gd name="T3" fmla="*/ 1 h 1923"/>
                  <a:gd name="T4" fmla="*/ 0 w 1045"/>
                  <a:gd name="T5" fmla="*/ 2 h 1923"/>
                  <a:gd name="T6" fmla="*/ 0 w 1045"/>
                  <a:gd name="T7" fmla="*/ 2 h 1923"/>
                  <a:gd name="T8" fmla="*/ 1 w 1045"/>
                  <a:gd name="T9" fmla="*/ 2 h 1923"/>
                  <a:gd name="T10" fmla="*/ 1 w 1045"/>
                  <a:gd name="T11" fmla="*/ 3 h 1923"/>
                  <a:gd name="T12" fmla="*/ 0 w 1045"/>
                  <a:gd name="T13" fmla="*/ 3 h 1923"/>
                  <a:gd name="T14" fmla="*/ 0 w 1045"/>
                  <a:gd name="T15" fmla="*/ 2 h 1923"/>
                  <a:gd name="T16" fmla="*/ 0 w 1045"/>
                  <a:gd name="T17" fmla="*/ 2 h 1923"/>
                  <a:gd name="T18" fmla="*/ 0 w 1045"/>
                  <a:gd name="T19" fmla="*/ 2 h 1923"/>
                  <a:gd name="T20" fmla="*/ 0 w 1045"/>
                  <a:gd name="T21" fmla="*/ 1 h 1923"/>
                  <a:gd name="T22" fmla="*/ 0 w 1045"/>
                  <a:gd name="T23" fmla="*/ 0 h 19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5" h="1923">
                    <a:moveTo>
                      <a:pt x="523" y="0"/>
                    </a:moveTo>
                    <a:lnTo>
                      <a:pt x="679" y="872"/>
                    </a:lnTo>
                    <a:lnTo>
                      <a:pt x="679" y="1620"/>
                    </a:lnTo>
                    <a:lnTo>
                      <a:pt x="784" y="1620"/>
                    </a:lnTo>
                    <a:lnTo>
                      <a:pt x="1045" y="1745"/>
                    </a:lnTo>
                    <a:lnTo>
                      <a:pt x="1045" y="1923"/>
                    </a:lnTo>
                    <a:lnTo>
                      <a:pt x="0" y="1923"/>
                    </a:lnTo>
                    <a:lnTo>
                      <a:pt x="0" y="1763"/>
                    </a:lnTo>
                    <a:lnTo>
                      <a:pt x="209" y="1638"/>
                    </a:lnTo>
                    <a:lnTo>
                      <a:pt x="331" y="1638"/>
                    </a:lnTo>
                    <a:lnTo>
                      <a:pt x="331" y="872"/>
                    </a:lnTo>
                    <a:lnTo>
                      <a:pt x="523" y="0"/>
                    </a:lnTo>
                    <a:close/>
                  </a:path>
                </a:pathLst>
              </a:custGeom>
              <a:solidFill>
                <a:srgbClr val="808080"/>
              </a:solidFill>
              <a:ln w="12700">
                <a:solidFill>
                  <a:schemeClr val="tx1"/>
                </a:solidFill>
                <a:prstDash val="solid"/>
                <a:round/>
                <a:headEnd/>
                <a:tailEnd/>
              </a:ln>
            </p:spPr>
            <p:txBody>
              <a:bodyPr/>
              <a:lstStyle/>
              <a:p>
                <a:endParaRPr lang="en-US" dirty="0"/>
              </a:p>
            </p:txBody>
          </p:sp>
          <p:grpSp>
            <p:nvGrpSpPr>
              <p:cNvPr id="28689" name="Group 11"/>
              <p:cNvGrpSpPr>
                <a:grpSpLocks/>
              </p:cNvGrpSpPr>
              <p:nvPr/>
            </p:nvGrpSpPr>
            <p:grpSpPr bwMode="auto">
              <a:xfrm>
                <a:off x="4416" y="3145"/>
                <a:ext cx="490" cy="743"/>
                <a:chOff x="1424" y="1830"/>
                <a:chExt cx="1214" cy="1703"/>
              </a:xfrm>
            </p:grpSpPr>
            <p:sp>
              <p:nvSpPr>
                <p:cNvPr id="28695" name="Line 12"/>
                <p:cNvSpPr>
                  <a:spLocks noChangeShapeType="1"/>
                </p:cNvSpPr>
                <p:nvPr/>
              </p:nvSpPr>
              <p:spPr bwMode="auto">
                <a:xfrm>
                  <a:off x="2046" y="1830"/>
                  <a:ext cx="563" cy="131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696" name="Line 13"/>
                <p:cNvSpPr>
                  <a:spLocks noChangeShapeType="1"/>
                </p:cNvSpPr>
                <p:nvPr/>
              </p:nvSpPr>
              <p:spPr bwMode="auto">
                <a:xfrm>
                  <a:off x="2046" y="1830"/>
                  <a:ext cx="1" cy="129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697" name="Line 14"/>
                <p:cNvSpPr>
                  <a:spLocks noChangeShapeType="1"/>
                </p:cNvSpPr>
                <p:nvPr/>
              </p:nvSpPr>
              <p:spPr bwMode="auto">
                <a:xfrm flipH="1">
                  <a:off x="1470" y="1830"/>
                  <a:ext cx="576" cy="12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698" name="Freeform 15"/>
                <p:cNvSpPr>
                  <a:spLocks/>
                </p:cNvSpPr>
                <p:nvPr/>
              </p:nvSpPr>
              <p:spPr bwMode="auto">
                <a:xfrm>
                  <a:off x="1424" y="3123"/>
                  <a:ext cx="1214" cy="410"/>
                </a:xfrm>
                <a:custGeom>
                  <a:avLst/>
                  <a:gdLst>
                    <a:gd name="T0" fmla="*/ 6 w 1214"/>
                    <a:gd name="T1" fmla="*/ 0 h 410"/>
                    <a:gd name="T2" fmla="*/ 0 w 1214"/>
                    <a:gd name="T3" fmla="*/ 43 h 410"/>
                    <a:gd name="T4" fmla="*/ 6 w 1214"/>
                    <a:gd name="T5" fmla="*/ 98 h 410"/>
                    <a:gd name="T6" fmla="*/ 24 w 1214"/>
                    <a:gd name="T7" fmla="*/ 153 h 410"/>
                    <a:gd name="T8" fmla="*/ 57 w 1214"/>
                    <a:gd name="T9" fmla="*/ 208 h 410"/>
                    <a:gd name="T10" fmla="*/ 109 w 1214"/>
                    <a:gd name="T11" fmla="*/ 257 h 410"/>
                    <a:gd name="T12" fmla="*/ 172 w 1214"/>
                    <a:gd name="T13" fmla="*/ 303 h 410"/>
                    <a:gd name="T14" fmla="*/ 236 w 1214"/>
                    <a:gd name="T15" fmla="*/ 334 h 410"/>
                    <a:gd name="T16" fmla="*/ 290 w 1214"/>
                    <a:gd name="T17" fmla="*/ 355 h 410"/>
                    <a:gd name="T18" fmla="*/ 350 w 1214"/>
                    <a:gd name="T19" fmla="*/ 376 h 410"/>
                    <a:gd name="T20" fmla="*/ 408 w 1214"/>
                    <a:gd name="T21" fmla="*/ 389 h 410"/>
                    <a:gd name="T22" fmla="*/ 465 w 1214"/>
                    <a:gd name="T23" fmla="*/ 398 h 410"/>
                    <a:gd name="T24" fmla="*/ 519 w 1214"/>
                    <a:gd name="T25" fmla="*/ 404 h 410"/>
                    <a:gd name="T26" fmla="*/ 589 w 1214"/>
                    <a:gd name="T27" fmla="*/ 410 h 410"/>
                    <a:gd name="T28" fmla="*/ 655 w 1214"/>
                    <a:gd name="T29" fmla="*/ 407 h 410"/>
                    <a:gd name="T30" fmla="*/ 719 w 1214"/>
                    <a:gd name="T31" fmla="*/ 404 h 410"/>
                    <a:gd name="T32" fmla="*/ 794 w 1214"/>
                    <a:gd name="T33" fmla="*/ 395 h 410"/>
                    <a:gd name="T34" fmla="*/ 849 w 1214"/>
                    <a:gd name="T35" fmla="*/ 382 h 410"/>
                    <a:gd name="T36" fmla="*/ 909 w 1214"/>
                    <a:gd name="T37" fmla="*/ 364 h 410"/>
                    <a:gd name="T38" fmla="*/ 966 w 1214"/>
                    <a:gd name="T39" fmla="*/ 343 h 410"/>
                    <a:gd name="T40" fmla="*/ 1006 w 1214"/>
                    <a:gd name="T41" fmla="*/ 327 h 410"/>
                    <a:gd name="T42" fmla="*/ 1048 w 1214"/>
                    <a:gd name="T43" fmla="*/ 300 h 410"/>
                    <a:gd name="T44" fmla="*/ 1081 w 1214"/>
                    <a:gd name="T45" fmla="*/ 278 h 410"/>
                    <a:gd name="T46" fmla="*/ 1117 w 1214"/>
                    <a:gd name="T47" fmla="*/ 248 h 410"/>
                    <a:gd name="T48" fmla="*/ 1151 w 1214"/>
                    <a:gd name="T49" fmla="*/ 220 h 410"/>
                    <a:gd name="T50" fmla="*/ 1172 w 1214"/>
                    <a:gd name="T51" fmla="*/ 187 h 410"/>
                    <a:gd name="T52" fmla="*/ 1193 w 1214"/>
                    <a:gd name="T53" fmla="*/ 150 h 410"/>
                    <a:gd name="T54" fmla="*/ 1208 w 1214"/>
                    <a:gd name="T55" fmla="*/ 110 h 410"/>
                    <a:gd name="T56" fmla="*/ 1214 w 1214"/>
                    <a:gd name="T57" fmla="*/ 61 h 410"/>
                    <a:gd name="T58" fmla="*/ 1211 w 1214"/>
                    <a:gd name="T59" fmla="*/ 3 h 410"/>
                    <a:gd name="T60" fmla="*/ 6 w 1214"/>
                    <a:gd name="T61" fmla="*/ 0 h 4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solidFill>
                  <a:srgbClr val="808080"/>
                </a:solidFill>
                <a:ln w="9525">
                  <a:solidFill>
                    <a:schemeClr val="tx1"/>
                  </a:solidFill>
                  <a:round/>
                  <a:headEnd/>
                  <a:tailEnd/>
                </a:ln>
              </p:spPr>
              <p:txBody>
                <a:bodyPr/>
                <a:lstStyle/>
                <a:p>
                  <a:endParaRPr lang="en-US" dirty="0"/>
                </a:p>
              </p:txBody>
            </p:sp>
          </p:grpSp>
          <p:grpSp>
            <p:nvGrpSpPr>
              <p:cNvPr id="28690" name="Group 16"/>
              <p:cNvGrpSpPr>
                <a:grpSpLocks/>
              </p:cNvGrpSpPr>
              <p:nvPr/>
            </p:nvGrpSpPr>
            <p:grpSpPr bwMode="auto">
              <a:xfrm>
                <a:off x="5174" y="3408"/>
                <a:ext cx="490" cy="743"/>
                <a:chOff x="3196" y="1830"/>
                <a:chExt cx="1214" cy="1703"/>
              </a:xfrm>
            </p:grpSpPr>
            <p:sp>
              <p:nvSpPr>
                <p:cNvPr id="28691" name="Freeform 17"/>
                <p:cNvSpPr>
                  <a:spLocks/>
                </p:cNvSpPr>
                <p:nvPr/>
              </p:nvSpPr>
              <p:spPr bwMode="auto">
                <a:xfrm>
                  <a:off x="3196" y="3123"/>
                  <a:ext cx="1214" cy="410"/>
                </a:xfrm>
                <a:custGeom>
                  <a:avLst/>
                  <a:gdLst>
                    <a:gd name="T0" fmla="*/ 6 w 1214"/>
                    <a:gd name="T1" fmla="*/ 0 h 410"/>
                    <a:gd name="T2" fmla="*/ 0 w 1214"/>
                    <a:gd name="T3" fmla="*/ 43 h 410"/>
                    <a:gd name="T4" fmla="*/ 6 w 1214"/>
                    <a:gd name="T5" fmla="*/ 98 h 410"/>
                    <a:gd name="T6" fmla="*/ 24 w 1214"/>
                    <a:gd name="T7" fmla="*/ 153 h 410"/>
                    <a:gd name="T8" fmla="*/ 57 w 1214"/>
                    <a:gd name="T9" fmla="*/ 208 h 410"/>
                    <a:gd name="T10" fmla="*/ 109 w 1214"/>
                    <a:gd name="T11" fmla="*/ 257 h 410"/>
                    <a:gd name="T12" fmla="*/ 172 w 1214"/>
                    <a:gd name="T13" fmla="*/ 303 h 410"/>
                    <a:gd name="T14" fmla="*/ 236 w 1214"/>
                    <a:gd name="T15" fmla="*/ 334 h 410"/>
                    <a:gd name="T16" fmla="*/ 290 w 1214"/>
                    <a:gd name="T17" fmla="*/ 355 h 410"/>
                    <a:gd name="T18" fmla="*/ 350 w 1214"/>
                    <a:gd name="T19" fmla="*/ 376 h 410"/>
                    <a:gd name="T20" fmla="*/ 408 w 1214"/>
                    <a:gd name="T21" fmla="*/ 389 h 410"/>
                    <a:gd name="T22" fmla="*/ 465 w 1214"/>
                    <a:gd name="T23" fmla="*/ 398 h 410"/>
                    <a:gd name="T24" fmla="*/ 519 w 1214"/>
                    <a:gd name="T25" fmla="*/ 404 h 410"/>
                    <a:gd name="T26" fmla="*/ 589 w 1214"/>
                    <a:gd name="T27" fmla="*/ 410 h 410"/>
                    <a:gd name="T28" fmla="*/ 655 w 1214"/>
                    <a:gd name="T29" fmla="*/ 407 h 410"/>
                    <a:gd name="T30" fmla="*/ 719 w 1214"/>
                    <a:gd name="T31" fmla="*/ 404 h 410"/>
                    <a:gd name="T32" fmla="*/ 794 w 1214"/>
                    <a:gd name="T33" fmla="*/ 395 h 410"/>
                    <a:gd name="T34" fmla="*/ 849 w 1214"/>
                    <a:gd name="T35" fmla="*/ 382 h 410"/>
                    <a:gd name="T36" fmla="*/ 909 w 1214"/>
                    <a:gd name="T37" fmla="*/ 364 h 410"/>
                    <a:gd name="T38" fmla="*/ 966 w 1214"/>
                    <a:gd name="T39" fmla="*/ 343 h 410"/>
                    <a:gd name="T40" fmla="*/ 1006 w 1214"/>
                    <a:gd name="T41" fmla="*/ 327 h 410"/>
                    <a:gd name="T42" fmla="*/ 1048 w 1214"/>
                    <a:gd name="T43" fmla="*/ 300 h 410"/>
                    <a:gd name="T44" fmla="*/ 1081 w 1214"/>
                    <a:gd name="T45" fmla="*/ 278 h 410"/>
                    <a:gd name="T46" fmla="*/ 1117 w 1214"/>
                    <a:gd name="T47" fmla="*/ 248 h 410"/>
                    <a:gd name="T48" fmla="*/ 1151 w 1214"/>
                    <a:gd name="T49" fmla="*/ 220 h 410"/>
                    <a:gd name="T50" fmla="*/ 1172 w 1214"/>
                    <a:gd name="T51" fmla="*/ 187 h 410"/>
                    <a:gd name="T52" fmla="*/ 1193 w 1214"/>
                    <a:gd name="T53" fmla="*/ 150 h 410"/>
                    <a:gd name="T54" fmla="*/ 1208 w 1214"/>
                    <a:gd name="T55" fmla="*/ 110 h 410"/>
                    <a:gd name="T56" fmla="*/ 1214 w 1214"/>
                    <a:gd name="T57" fmla="*/ 61 h 410"/>
                    <a:gd name="T58" fmla="*/ 1211 w 1214"/>
                    <a:gd name="T59" fmla="*/ 3 h 410"/>
                    <a:gd name="T60" fmla="*/ 6 w 1214"/>
                    <a:gd name="T61" fmla="*/ 0 h 4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solidFill>
                  <a:srgbClr val="808080"/>
                </a:solidFill>
                <a:ln w="9525">
                  <a:solidFill>
                    <a:schemeClr val="tx1"/>
                  </a:solidFill>
                  <a:round/>
                  <a:headEnd/>
                  <a:tailEnd/>
                </a:ln>
              </p:spPr>
              <p:txBody>
                <a:bodyPr/>
                <a:lstStyle/>
                <a:p>
                  <a:endParaRPr lang="en-US" dirty="0"/>
                </a:p>
              </p:txBody>
            </p:sp>
            <p:sp>
              <p:nvSpPr>
                <p:cNvPr id="28692" name="Line 18"/>
                <p:cNvSpPr>
                  <a:spLocks noChangeShapeType="1"/>
                </p:cNvSpPr>
                <p:nvPr/>
              </p:nvSpPr>
              <p:spPr bwMode="auto">
                <a:xfrm>
                  <a:off x="3822" y="1830"/>
                  <a:ext cx="563" cy="131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693" name="Line 19"/>
                <p:cNvSpPr>
                  <a:spLocks noChangeShapeType="1"/>
                </p:cNvSpPr>
                <p:nvPr/>
              </p:nvSpPr>
              <p:spPr bwMode="auto">
                <a:xfrm>
                  <a:off x="3822" y="1830"/>
                  <a:ext cx="1" cy="129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8694" name="Line 20"/>
                <p:cNvSpPr>
                  <a:spLocks noChangeShapeType="1"/>
                </p:cNvSpPr>
                <p:nvPr/>
              </p:nvSpPr>
              <p:spPr bwMode="auto">
                <a:xfrm flipH="1">
                  <a:off x="3246" y="1830"/>
                  <a:ext cx="576" cy="129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28684" name="Text Box 39"/>
            <p:cNvSpPr txBox="1">
              <a:spLocks noChangeArrowheads="1"/>
            </p:cNvSpPr>
            <p:nvPr/>
          </p:nvSpPr>
          <p:spPr bwMode="auto">
            <a:xfrm>
              <a:off x="4896" y="2044"/>
              <a:ext cx="576" cy="17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30000"/>
                </a:spcBef>
                <a:buClr>
                  <a:srgbClr val="00FF99"/>
                </a:buClr>
                <a:buSzPct val="130000"/>
                <a:buChar char="•"/>
                <a:defRPr sz="2400">
                  <a:solidFill>
                    <a:schemeClr val="tx1"/>
                  </a:solidFill>
                  <a:latin typeface="Arial" panose="020B0604020202020204" pitchFamily="34" charset="0"/>
                </a:defRPr>
              </a:lvl1pPr>
              <a:lvl2pPr marL="742950" indent="-285750">
                <a:lnSpc>
                  <a:spcPct val="90000"/>
                </a:lnSpc>
                <a:spcBef>
                  <a:spcPct val="30000"/>
                </a:spcBef>
                <a:buClr>
                  <a:srgbClr val="00FF99"/>
                </a:buClr>
                <a:buSzPct val="130000"/>
                <a:buChar char="–"/>
                <a:defRPr sz="2400">
                  <a:solidFill>
                    <a:schemeClr val="tx1"/>
                  </a:solidFill>
                  <a:latin typeface="Arial" panose="020B0604020202020204" pitchFamily="34" charset="0"/>
                </a:defRPr>
              </a:lvl2pPr>
              <a:lvl3pPr marL="11430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3pPr>
              <a:lvl4pPr marL="16002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4pPr>
              <a:lvl5pPr marL="20574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900" b="1" dirty="0">
                  <a:solidFill>
                    <a:schemeClr val="bg1"/>
                  </a:solidFill>
                </a:rPr>
                <a:t>Errors</a:t>
              </a:r>
              <a:endParaRPr lang="en-US" altLang="en-US" sz="1800" b="1" dirty="0">
                <a:solidFill>
                  <a:schemeClr val="bg1"/>
                </a:solidFill>
              </a:endParaRPr>
            </a:p>
          </p:txBody>
        </p:sp>
        <p:sp>
          <p:nvSpPr>
            <p:cNvPr id="28685" name="Text Box 40"/>
            <p:cNvSpPr txBox="1">
              <a:spLocks noChangeArrowheads="1"/>
            </p:cNvSpPr>
            <p:nvPr/>
          </p:nvSpPr>
          <p:spPr bwMode="auto">
            <a:xfrm>
              <a:off x="4272" y="1852"/>
              <a:ext cx="576" cy="17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30000"/>
                </a:spcBef>
                <a:buClr>
                  <a:srgbClr val="00FF99"/>
                </a:buClr>
                <a:buSzPct val="130000"/>
                <a:buChar char="•"/>
                <a:defRPr sz="2400">
                  <a:solidFill>
                    <a:schemeClr val="tx1"/>
                  </a:solidFill>
                  <a:latin typeface="Arial" panose="020B0604020202020204" pitchFamily="34" charset="0"/>
                </a:defRPr>
              </a:lvl1pPr>
              <a:lvl2pPr marL="742950" indent="-285750">
                <a:lnSpc>
                  <a:spcPct val="90000"/>
                </a:lnSpc>
                <a:spcBef>
                  <a:spcPct val="30000"/>
                </a:spcBef>
                <a:buClr>
                  <a:srgbClr val="00FF99"/>
                </a:buClr>
                <a:buSzPct val="130000"/>
                <a:buChar char="–"/>
                <a:defRPr sz="2400">
                  <a:solidFill>
                    <a:schemeClr val="tx1"/>
                  </a:solidFill>
                  <a:latin typeface="Arial" panose="020B0604020202020204" pitchFamily="34" charset="0"/>
                </a:defRPr>
              </a:lvl2pPr>
              <a:lvl3pPr marL="11430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3pPr>
              <a:lvl4pPr marL="16002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4pPr>
              <a:lvl5pPr marL="2057400" indent="-228600">
                <a:lnSpc>
                  <a:spcPct val="90000"/>
                </a:lnSpc>
                <a:spcBef>
                  <a:spcPct val="30000"/>
                </a:spcBef>
                <a:buClr>
                  <a:srgbClr val="00FF99"/>
                </a:buClr>
                <a:buSzPct val="130000"/>
                <a:buChar char="–"/>
                <a:defRPr sz="2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rgbClr val="00FF99"/>
                </a:buClr>
                <a:buSzPct val="130000"/>
                <a:buChar char="–"/>
                <a:defRPr sz="2400">
                  <a:solidFill>
                    <a:schemeClr val="tx1"/>
                  </a:solidFill>
                  <a:latin typeface="Arial" panose="020B0604020202020204" pitchFamily="34" charset="0"/>
                </a:defRPr>
              </a:lvl9pPr>
            </a:lstStyle>
            <a:p>
              <a:pPr algn="ctr" eaLnBrk="1" hangingPunct="1">
                <a:lnSpc>
                  <a:spcPct val="100000"/>
                </a:lnSpc>
                <a:spcBef>
                  <a:spcPct val="50000"/>
                </a:spcBef>
                <a:buClrTx/>
                <a:buSzTx/>
                <a:buFontTx/>
                <a:buNone/>
              </a:pPr>
              <a:r>
                <a:rPr lang="en-US" altLang="en-US" sz="900" dirty="0">
                  <a:solidFill>
                    <a:schemeClr val="bg1"/>
                  </a:solidFill>
                </a:rPr>
                <a:t>Errors</a:t>
              </a:r>
              <a:endParaRPr lang="en-US" altLang="en-US" sz="1400" dirty="0">
                <a:solidFill>
                  <a:schemeClr val="bg1"/>
                </a:solidFill>
              </a:endParaRPr>
            </a:p>
          </p:txBody>
        </p:sp>
      </p:grpSp>
      <p:sp>
        <p:nvSpPr>
          <p:cNvPr id="39" name="Slide Number Placeholder 3">
            <a:extLst>
              <a:ext uri="{FF2B5EF4-FFF2-40B4-BE49-F238E27FC236}">
                <a16:creationId xmlns:a16="http://schemas.microsoft.com/office/drawing/2014/main" id="{0C20D195-BCDB-1751-33C8-1B294128C623}"/>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28</a:t>
            </a:fld>
            <a:endParaRPr lang="en-US" sz="1000" b="1" dirty="0">
              <a:solidFill>
                <a:schemeClr val="accent6"/>
              </a:solidFill>
            </a:endParaRPr>
          </a:p>
        </p:txBody>
      </p:sp>
      <p:pic>
        <p:nvPicPr>
          <p:cNvPr id="3" name="Audio 2">
            <a:hlinkClick r:id="" action="ppaction://media"/>
            <a:extLst>
              <a:ext uri="{FF2B5EF4-FFF2-40B4-BE49-F238E27FC236}">
                <a16:creationId xmlns:a16="http://schemas.microsoft.com/office/drawing/2014/main" id="{75B3CC88-4713-22E0-ED67-85CE0EA38E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664934523"/>
      </p:ext>
    </p:extLst>
  </p:cSld>
  <p:clrMapOvr>
    <a:masterClrMapping/>
  </p:clrMapOvr>
  <p:transition advTm="77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E539-23F6-1856-64BE-3EE0FE6DBD1F}"/>
              </a:ext>
            </a:extLst>
          </p:cNvPr>
          <p:cNvSpPr>
            <a:spLocks noGrp="1"/>
          </p:cNvSpPr>
          <p:nvPr>
            <p:ph type="title"/>
          </p:nvPr>
        </p:nvSpPr>
        <p:spPr/>
        <p:txBody>
          <a:bodyPr/>
          <a:lstStyle/>
          <a:p>
            <a:r>
              <a:rPr lang="en-US" dirty="0"/>
              <a:t>Misclassification example: True Effect</a:t>
            </a:r>
          </a:p>
        </p:txBody>
      </p:sp>
      <p:sp>
        <p:nvSpPr>
          <p:cNvPr id="4" name="Slide Number Placeholder 3">
            <a:extLst>
              <a:ext uri="{FF2B5EF4-FFF2-40B4-BE49-F238E27FC236}">
                <a16:creationId xmlns:a16="http://schemas.microsoft.com/office/drawing/2014/main" id="{AFB488B4-321E-42D1-BF85-6112861E789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29</a:t>
            </a:fld>
            <a:endParaRPr lang="en-US" b="1" dirty="0">
              <a:solidFill>
                <a:schemeClr val="accent6"/>
              </a:solidFill>
            </a:endParaRPr>
          </a:p>
        </p:txBody>
      </p:sp>
      <p:graphicFrame>
        <p:nvGraphicFramePr>
          <p:cNvPr id="5" name="Group 29">
            <a:extLst>
              <a:ext uri="{FF2B5EF4-FFF2-40B4-BE49-F238E27FC236}">
                <a16:creationId xmlns:a16="http://schemas.microsoft.com/office/drawing/2014/main" id="{14F68DCA-FDA6-129C-C8EC-FAA48F297C74}"/>
              </a:ext>
            </a:extLst>
          </p:cNvPr>
          <p:cNvGraphicFramePr>
            <a:graphicFrameLocks/>
          </p:cNvGraphicFramePr>
          <p:nvPr>
            <p:extLst>
              <p:ext uri="{D42A27DB-BD31-4B8C-83A1-F6EECF244321}">
                <p14:modId xmlns:p14="http://schemas.microsoft.com/office/powerpoint/2010/main" val="2674657823"/>
              </p:ext>
            </p:extLst>
          </p:nvPr>
        </p:nvGraphicFramePr>
        <p:xfrm>
          <a:off x="3436883" y="1593498"/>
          <a:ext cx="5181601" cy="2840241"/>
        </p:xfrm>
        <a:graphic>
          <a:graphicData uri="http://schemas.openxmlformats.org/drawingml/2006/table">
            <a:tbl>
              <a:tblPr/>
              <a:tblGrid>
                <a:gridCol w="2485696">
                  <a:extLst>
                    <a:ext uri="{9D8B030D-6E8A-4147-A177-3AD203B41FA5}">
                      <a16:colId xmlns:a16="http://schemas.microsoft.com/office/drawing/2014/main" val="3514535508"/>
                    </a:ext>
                  </a:extLst>
                </a:gridCol>
                <a:gridCol w="1361090">
                  <a:extLst>
                    <a:ext uri="{9D8B030D-6E8A-4147-A177-3AD203B41FA5}">
                      <a16:colId xmlns:a16="http://schemas.microsoft.com/office/drawing/2014/main" val="3327641934"/>
                    </a:ext>
                  </a:extLst>
                </a:gridCol>
                <a:gridCol w="1334815">
                  <a:extLst>
                    <a:ext uri="{9D8B030D-6E8A-4147-A177-3AD203B41FA5}">
                      <a16:colId xmlns:a16="http://schemas.microsoft.com/office/drawing/2014/main" val="186444687"/>
                    </a:ext>
                  </a:extLst>
                </a:gridCol>
              </a:tblGrid>
              <a:tr h="4395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rgbClr val="7030A0"/>
                        </a:solidFill>
                        <a:effectLst/>
                        <a:latin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Coronary Heart Disease</a:t>
                      </a: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endParaRP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652863197"/>
                  </a:ext>
                </a:extLst>
              </a:tr>
              <a:tr h="469633">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Fruit &amp; vegetable consumption</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Yes</a:t>
                      </a:r>
                    </a:p>
                  </a:txBody>
                  <a:tcPr marL="68580" marR="68580" marT="34290" marB="34290"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No</a:t>
                      </a: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778830363"/>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defRPr/>
                      </a:pPr>
                      <a:r>
                        <a:rPr kumimoji="0" lang="en-US" altLang="en-US" sz="2100" b="1" i="0" u="none" strike="noStrike" cap="none" normalizeH="0" baseline="0" dirty="0">
                          <a:ln>
                            <a:noFill/>
                          </a:ln>
                          <a:solidFill>
                            <a:schemeClr val="tx1"/>
                          </a:solidFill>
                          <a:effectLst/>
                          <a:latin typeface="Times New Roman" panose="02020603050405020304" pitchFamily="18" charset="0"/>
                        </a:rPr>
                        <a:t>Low</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600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300</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extLst>
                  <a:ext uri="{0D108BD9-81ED-4DB2-BD59-A6C34878D82A}">
                    <a16:rowId xmlns:a16="http://schemas.microsoft.com/office/drawing/2014/main" val="2574541922"/>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1" i="0" u="none" strike="noStrike" cap="none" normalizeH="0" baseline="0" dirty="0">
                          <a:ln>
                            <a:noFill/>
                          </a:ln>
                          <a:solidFill>
                            <a:schemeClr val="tx1"/>
                          </a:solidFill>
                          <a:effectLst/>
                          <a:latin typeface="Times New Roman" panose="02020603050405020304" pitchFamily="18" charset="0"/>
                        </a:rPr>
                        <a:t>High</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400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700</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extLst>
                  <a:ext uri="{0D108BD9-81ED-4DB2-BD59-A6C34878D82A}">
                    <a16:rowId xmlns:a16="http://schemas.microsoft.com/office/drawing/2014/main" val="4106071954"/>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1000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1000</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064507670"/>
                  </a:ext>
                </a:extLst>
              </a:tr>
            </a:tbl>
          </a:graphicData>
        </a:graphic>
      </p:graphicFrame>
      <p:sp>
        <p:nvSpPr>
          <p:cNvPr id="6" name="Text Box 26">
            <a:extLst>
              <a:ext uri="{FF2B5EF4-FFF2-40B4-BE49-F238E27FC236}">
                <a16:creationId xmlns:a16="http://schemas.microsoft.com/office/drawing/2014/main" id="{ACC59E88-F06E-B378-C77E-8BAEF3A9E32F}"/>
              </a:ext>
            </a:extLst>
          </p:cNvPr>
          <p:cNvSpPr txBox="1">
            <a:spLocks noChangeArrowheads="1"/>
          </p:cNvSpPr>
          <p:nvPr/>
        </p:nvSpPr>
        <p:spPr bwMode="auto">
          <a:xfrm>
            <a:off x="173421" y="1583664"/>
            <a:ext cx="319796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t>The odds of having low consumption of fruits and vegetables in patients with coronary heart disease were 3.5 times greater than the odds of having low fruit and vegetable consumption in control patients who did not have coronary heart disease. </a:t>
            </a:r>
            <a:endParaRPr lang="en-US" altLang="en-US"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BD3A15-9973-32AC-B89A-CDBB06BDE47B}"/>
                  </a:ext>
                </a:extLst>
              </p:cNvPr>
              <p:cNvSpPr txBox="1"/>
              <p:nvPr/>
            </p:nvSpPr>
            <p:spPr>
              <a:xfrm>
                <a:off x="56694" y="4566839"/>
                <a:ext cx="3899794" cy="5767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chemeClr val="tx1"/>
                          </a:solidFill>
                          <a:latin typeface="Cambria Math" panose="02040503050406030204" pitchFamily="18" charset="0"/>
                        </a:rPr>
                        <m:t>𝐄𝐱𝐩𝐨𝐬𝐮𝐫𝐞</m:t>
                      </m:r>
                      <m:r>
                        <a:rPr lang="en-US" b="1" i="0" smtClean="0">
                          <a:solidFill>
                            <a:schemeClr val="tx1"/>
                          </a:solidFill>
                          <a:latin typeface="Cambria Math" panose="02040503050406030204" pitchFamily="18" charset="0"/>
                        </a:rPr>
                        <m:t> </m:t>
                      </m:r>
                      <m:r>
                        <a:rPr lang="en-US" b="1" i="0" smtClean="0">
                          <a:solidFill>
                            <a:schemeClr val="tx1"/>
                          </a:solidFill>
                          <a:latin typeface="Cambria Math" panose="02040503050406030204" pitchFamily="18" charset="0"/>
                        </a:rPr>
                        <m:t>𝐎𝐑</m:t>
                      </m:r>
                      <m:r>
                        <a:rPr lang="en-US" b="1" i="0">
                          <a:solidFill>
                            <a:schemeClr val="tx1"/>
                          </a:solidFill>
                          <a:latin typeface="Cambria Math" panose="02040503050406030204" pitchFamily="18" charset="0"/>
                        </a:rPr>
                        <m:t>=</m:t>
                      </m:r>
                      <m:f>
                        <m:fPr>
                          <m:ctrlPr>
                            <a:rPr lang="en-US" b="1" i="1">
                              <a:solidFill>
                                <a:schemeClr val="tx1"/>
                              </a:solidFill>
                              <a:latin typeface="Cambria Math" panose="02040503050406030204" pitchFamily="18" charset="0"/>
                            </a:rPr>
                          </m:ctrlPr>
                        </m:fPr>
                        <m:num>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𝟔𝟎𝟎</m:t>
                          </m:r>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𝟕𝟎𝟎</m:t>
                          </m:r>
                          <m:r>
                            <a:rPr lang="en-US" b="1" i="0" smtClean="0">
                              <a:solidFill>
                                <a:schemeClr val="tx1"/>
                              </a:solidFill>
                              <a:latin typeface="Cambria Math" panose="02040503050406030204" pitchFamily="18" charset="0"/>
                            </a:rPr>
                            <m:t>)</m:t>
                          </m:r>
                        </m:num>
                        <m:den>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𝟑𝟎𝟎</m:t>
                          </m:r>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𝟒𝟎𝟎</m:t>
                          </m:r>
                          <m:r>
                            <a:rPr lang="en-US" b="1" i="0" smtClean="0">
                              <a:solidFill>
                                <a:schemeClr val="tx1"/>
                              </a:solidFill>
                              <a:latin typeface="Cambria Math" panose="02040503050406030204" pitchFamily="18" charset="0"/>
                            </a:rPr>
                            <m:t>)</m:t>
                          </m:r>
                        </m:den>
                      </m:f>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𝟑</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𝟓</m:t>
                      </m:r>
                    </m:oMath>
                  </m:oMathPara>
                </a14:m>
                <a:endParaRPr lang="en-US" sz="2000" b="1" dirty="0">
                  <a:solidFill>
                    <a:schemeClr val="tx1"/>
                  </a:solidFill>
                </a:endParaRPr>
              </a:p>
            </p:txBody>
          </p:sp>
        </mc:Choice>
        <mc:Fallback xmlns="">
          <p:sp>
            <p:nvSpPr>
              <p:cNvPr id="10" name="TextBox 9">
                <a:extLst>
                  <a:ext uri="{FF2B5EF4-FFF2-40B4-BE49-F238E27FC236}">
                    <a16:creationId xmlns:a16="http://schemas.microsoft.com/office/drawing/2014/main" id="{4CBD3A15-9973-32AC-B89A-CDBB06BDE47B}"/>
                  </a:ext>
                </a:extLst>
              </p:cNvPr>
              <p:cNvSpPr txBox="1">
                <a:spLocks noRot="1" noChangeAspect="1" noMove="1" noResize="1" noEditPoints="1" noAdjustHandles="1" noChangeArrowheads="1" noChangeShapeType="1" noTextEdit="1"/>
              </p:cNvSpPr>
              <p:nvPr/>
            </p:nvSpPr>
            <p:spPr>
              <a:xfrm>
                <a:off x="56694" y="4566839"/>
                <a:ext cx="3899794" cy="576761"/>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CA55DCCE-E5DB-376A-8639-97E91D22A58E}"/>
              </a:ext>
            </a:extLst>
          </p:cNvPr>
          <p:cNvCxnSpPr/>
          <p:nvPr/>
        </p:nvCxnSpPr>
        <p:spPr>
          <a:xfrm>
            <a:off x="1121979" y="5670331"/>
            <a:ext cx="69000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7CAFFD-8334-7F4F-F6B7-CB1DEFD6D2E9}"/>
              </a:ext>
            </a:extLst>
          </p:cNvPr>
          <p:cNvCxnSpPr>
            <a:cxnSpLocks/>
          </p:cNvCxnSpPr>
          <p:nvPr/>
        </p:nvCxnSpPr>
        <p:spPr>
          <a:xfrm>
            <a:off x="2546130"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454D13-FC52-B5B6-B2C7-2EC63871D41F}"/>
              </a:ext>
            </a:extLst>
          </p:cNvPr>
          <p:cNvCxnSpPr>
            <a:cxnSpLocks/>
          </p:cNvCxnSpPr>
          <p:nvPr/>
        </p:nvCxnSpPr>
        <p:spPr>
          <a:xfrm>
            <a:off x="5762296"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CE8E54-3039-1A3A-22F6-EEAA02DBC0C3}"/>
              </a:ext>
            </a:extLst>
          </p:cNvPr>
          <p:cNvSpPr txBox="1"/>
          <p:nvPr/>
        </p:nvSpPr>
        <p:spPr>
          <a:xfrm>
            <a:off x="2134913" y="5921110"/>
            <a:ext cx="822434" cy="523220"/>
          </a:xfrm>
          <a:prstGeom prst="rect">
            <a:avLst/>
          </a:prstGeom>
          <a:noFill/>
        </p:spPr>
        <p:txBody>
          <a:bodyPr wrap="square" rtlCol="0">
            <a:spAutoFit/>
          </a:bodyPr>
          <a:lstStyle/>
          <a:p>
            <a:pPr algn="ctr"/>
            <a:r>
              <a:rPr lang="en-US" sz="1400" dirty="0"/>
              <a:t>1.0</a:t>
            </a:r>
          </a:p>
          <a:p>
            <a:pPr algn="ctr"/>
            <a:r>
              <a:rPr lang="en-US" sz="1400" dirty="0"/>
              <a:t>(Null)</a:t>
            </a:r>
          </a:p>
        </p:txBody>
      </p:sp>
      <p:sp>
        <p:nvSpPr>
          <p:cNvPr id="21" name="TextBox 20">
            <a:extLst>
              <a:ext uri="{FF2B5EF4-FFF2-40B4-BE49-F238E27FC236}">
                <a16:creationId xmlns:a16="http://schemas.microsoft.com/office/drawing/2014/main" id="{D2B4128D-07D1-26F2-8132-59DF43A13803}"/>
              </a:ext>
            </a:extLst>
          </p:cNvPr>
          <p:cNvSpPr txBox="1"/>
          <p:nvPr/>
        </p:nvSpPr>
        <p:spPr>
          <a:xfrm>
            <a:off x="5187513" y="5007044"/>
            <a:ext cx="1149565" cy="523220"/>
          </a:xfrm>
          <a:prstGeom prst="rect">
            <a:avLst/>
          </a:prstGeom>
          <a:noFill/>
        </p:spPr>
        <p:txBody>
          <a:bodyPr wrap="square" rtlCol="0">
            <a:spAutoFit/>
          </a:bodyPr>
          <a:lstStyle/>
          <a:p>
            <a:pPr algn="ctr"/>
            <a:r>
              <a:rPr lang="en-US" sz="1400" b="1" dirty="0"/>
              <a:t>True Effect</a:t>
            </a:r>
          </a:p>
          <a:p>
            <a:pPr algn="ctr"/>
            <a:r>
              <a:rPr lang="en-US" sz="1400" b="1" dirty="0"/>
              <a:t>OR = 3.5</a:t>
            </a:r>
          </a:p>
        </p:txBody>
      </p:sp>
      <p:pic>
        <p:nvPicPr>
          <p:cNvPr id="22" name="Audio 21">
            <a:hlinkClick r:id="" action="ppaction://media"/>
            <a:extLst>
              <a:ext uri="{FF2B5EF4-FFF2-40B4-BE49-F238E27FC236}">
                <a16:creationId xmlns:a16="http://schemas.microsoft.com/office/drawing/2014/main" id="{FB4DD866-70EC-8ED1-4FC0-067185329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92818177"/>
      </p:ext>
    </p:extLst>
  </p:cSld>
  <p:clrMapOvr>
    <a:masterClrMapping/>
  </p:clrMapOvr>
  <mc:AlternateContent xmlns:mc="http://schemas.openxmlformats.org/markup-compatibility/2006" xmlns:p14="http://schemas.microsoft.com/office/powerpoint/2010/main">
    <mc:Choice Requires="p14">
      <p:transition spd="slow" p14:dur="2000" advTm="58872"/>
    </mc:Choice>
    <mc:Fallback xmlns="">
      <p:transition spd="slow" advTm="5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7045-1D14-4EDB-B6C2-4B57D1E342C1}"/>
              </a:ext>
            </a:extLst>
          </p:cNvPr>
          <p:cNvSpPr>
            <a:spLocks noGrp="1"/>
          </p:cNvSpPr>
          <p:nvPr>
            <p:ph type="title"/>
          </p:nvPr>
        </p:nvSpPr>
        <p:spPr/>
        <p:txBody>
          <a:bodyPr/>
          <a:lstStyle/>
          <a:p>
            <a:r>
              <a:rPr lang="en-US" dirty="0"/>
              <a:t>Basic question in epidemiology	</a:t>
            </a:r>
          </a:p>
        </p:txBody>
      </p:sp>
      <p:sp>
        <p:nvSpPr>
          <p:cNvPr id="3" name="Content Placeholder 2">
            <a:extLst>
              <a:ext uri="{FF2B5EF4-FFF2-40B4-BE49-F238E27FC236}">
                <a16:creationId xmlns:a16="http://schemas.microsoft.com/office/drawing/2014/main" id="{AA5389D7-AB4A-44D3-A291-A492821C5A28}"/>
              </a:ext>
            </a:extLst>
          </p:cNvPr>
          <p:cNvSpPr>
            <a:spLocks noGrp="1"/>
          </p:cNvSpPr>
          <p:nvPr>
            <p:ph idx="4294967295"/>
          </p:nvPr>
        </p:nvSpPr>
        <p:spPr>
          <a:xfrm>
            <a:off x="590550" y="1558131"/>
            <a:ext cx="7886700" cy="4656138"/>
          </a:xfrm>
        </p:spPr>
        <p:txBody>
          <a:bodyPr>
            <a:normAutofit/>
          </a:bodyPr>
          <a:lstStyle/>
          <a:p>
            <a:pPr>
              <a:spcAft>
                <a:spcPts val="1350"/>
              </a:spcAft>
            </a:pPr>
            <a:r>
              <a:rPr lang="en-US" b="1" dirty="0"/>
              <a:t>Are the exposure and disease or outcome linked?</a:t>
            </a:r>
          </a:p>
          <a:p>
            <a:pPr>
              <a:spcAft>
                <a:spcPts val="1350"/>
              </a:spcAft>
            </a:pPr>
            <a:r>
              <a:rPr lang="en-US" b="1" dirty="0"/>
              <a:t>Identify</a:t>
            </a:r>
            <a:r>
              <a:rPr lang="en-US" dirty="0"/>
              <a:t> and </a:t>
            </a:r>
            <a:r>
              <a:rPr lang="en-US" b="1" dirty="0"/>
              <a:t>quantify </a:t>
            </a:r>
            <a:r>
              <a:rPr lang="en-US" dirty="0"/>
              <a:t>relationship between </a:t>
            </a:r>
            <a:r>
              <a:rPr lang="en-US" b="1" dirty="0"/>
              <a:t>exposure and outcome.</a:t>
            </a:r>
          </a:p>
          <a:p>
            <a:pPr marL="0" indent="0">
              <a:spcAft>
                <a:spcPts val="1350"/>
              </a:spcAft>
              <a:buNone/>
            </a:pPr>
            <a:endParaRPr lang="en-US" b="1" dirty="0"/>
          </a:p>
        </p:txBody>
      </p:sp>
      <p:sp>
        <p:nvSpPr>
          <p:cNvPr id="40" name="Rectangle 39">
            <a:extLst>
              <a:ext uri="{FF2B5EF4-FFF2-40B4-BE49-F238E27FC236}">
                <a16:creationId xmlns:a16="http://schemas.microsoft.com/office/drawing/2014/main" id="{CFEB4669-3591-40C3-BCED-F5EFE2B4889E}"/>
              </a:ext>
            </a:extLst>
          </p:cNvPr>
          <p:cNvSpPr/>
          <p:nvPr/>
        </p:nvSpPr>
        <p:spPr>
          <a:xfrm>
            <a:off x="6440363" y="3690497"/>
            <a:ext cx="960120" cy="9601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sz="4950" dirty="0">
                <a:solidFill>
                  <a:srgbClr val="000000"/>
                </a:solidFill>
              </a:rPr>
              <a:t>O</a:t>
            </a:r>
            <a:endParaRPr lang="en-US" sz="1350" dirty="0">
              <a:solidFill>
                <a:srgbClr val="000000"/>
              </a:solidFill>
            </a:endParaRPr>
          </a:p>
        </p:txBody>
      </p:sp>
      <p:sp>
        <p:nvSpPr>
          <p:cNvPr id="12" name="Oval 11">
            <a:extLst>
              <a:ext uri="{FF2B5EF4-FFF2-40B4-BE49-F238E27FC236}">
                <a16:creationId xmlns:a16="http://schemas.microsoft.com/office/drawing/2014/main" id="{9E2AFB37-6045-4A97-B1E8-BB6398F11749}"/>
              </a:ext>
            </a:extLst>
          </p:cNvPr>
          <p:cNvSpPr/>
          <p:nvPr/>
        </p:nvSpPr>
        <p:spPr>
          <a:xfrm>
            <a:off x="1928610" y="3690497"/>
            <a:ext cx="960120" cy="96012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r>
              <a:rPr lang="en-US" sz="4950" dirty="0">
                <a:solidFill>
                  <a:srgbClr val="000000"/>
                </a:solidFill>
              </a:rPr>
              <a:t>E</a:t>
            </a:r>
            <a:endParaRPr lang="en-US" sz="1350" dirty="0">
              <a:solidFill>
                <a:srgbClr val="000000"/>
              </a:solidFill>
            </a:endParaRPr>
          </a:p>
        </p:txBody>
      </p:sp>
      <p:sp>
        <p:nvSpPr>
          <p:cNvPr id="7" name="TextBox 6">
            <a:extLst>
              <a:ext uri="{FF2B5EF4-FFF2-40B4-BE49-F238E27FC236}">
                <a16:creationId xmlns:a16="http://schemas.microsoft.com/office/drawing/2014/main" id="{6669FBFA-642D-D383-73F9-4F6B2CB33CFC}"/>
              </a:ext>
            </a:extLst>
          </p:cNvPr>
          <p:cNvSpPr txBox="1"/>
          <p:nvPr/>
        </p:nvSpPr>
        <p:spPr>
          <a:xfrm>
            <a:off x="877263" y="5891103"/>
            <a:ext cx="7313273" cy="646331"/>
          </a:xfrm>
          <a:prstGeom prst="rect">
            <a:avLst/>
          </a:prstGeom>
          <a:noFill/>
        </p:spPr>
        <p:txBody>
          <a:bodyPr wrap="square">
            <a:spAutoFit/>
          </a:bodyPr>
          <a:lstStyle/>
          <a:p>
            <a:pPr algn="ctr"/>
            <a:r>
              <a:rPr lang="en-US" sz="1800" dirty="0"/>
              <a:t>The goal of the epidemiologist is to establish that exposure to a particular risk factor is responsible for causing or partially causing a health problem.</a:t>
            </a:r>
          </a:p>
        </p:txBody>
      </p:sp>
      <p:sp>
        <p:nvSpPr>
          <p:cNvPr id="8" name="AutoShape 8">
            <a:extLst>
              <a:ext uri="{FF2B5EF4-FFF2-40B4-BE49-F238E27FC236}">
                <a16:creationId xmlns:a16="http://schemas.microsoft.com/office/drawing/2014/main" id="{43D884C4-D43C-CD42-C801-AAC44433D51A}"/>
              </a:ext>
            </a:extLst>
          </p:cNvPr>
          <p:cNvSpPr>
            <a:spLocks noChangeArrowheads="1"/>
          </p:cNvSpPr>
          <p:nvPr/>
        </p:nvSpPr>
        <p:spPr bwMode="auto">
          <a:xfrm>
            <a:off x="3733800" y="3886200"/>
            <a:ext cx="1600200" cy="457200"/>
          </a:xfrm>
          <a:prstGeom prst="rightArrow">
            <a:avLst>
              <a:gd name="adj1" fmla="val 50000"/>
              <a:gd name="adj2" fmla="val 87500"/>
            </a:avLst>
          </a:prstGeom>
          <a:solidFill>
            <a:schemeClr val="accent1"/>
          </a:solidFill>
          <a:ln w="12699">
            <a:solidFill>
              <a:schemeClr val="tx1"/>
            </a:solidFill>
            <a:miter lim="800000"/>
            <a:headEnd type="none" w="sm" len="sm"/>
            <a:tailEnd type="none" w="sm" len="sm"/>
          </a:ln>
        </p:spPr>
        <p:txBody>
          <a:bodyPr wrap="none" anchor="ctr"/>
          <a:lstStyle/>
          <a:p>
            <a:endParaRPr lang="en-US"/>
          </a:p>
        </p:txBody>
      </p:sp>
      <p:sp>
        <p:nvSpPr>
          <p:cNvPr id="9" name="TextBox 8">
            <a:extLst>
              <a:ext uri="{FF2B5EF4-FFF2-40B4-BE49-F238E27FC236}">
                <a16:creationId xmlns:a16="http://schemas.microsoft.com/office/drawing/2014/main" id="{8AD6B84E-80FE-B643-593E-B7C01E4063AE}"/>
              </a:ext>
            </a:extLst>
          </p:cNvPr>
          <p:cNvSpPr txBox="1"/>
          <p:nvPr/>
        </p:nvSpPr>
        <p:spPr>
          <a:xfrm>
            <a:off x="1189248" y="4741537"/>
            <a:ext cx="2438843" cy="923330"/>
          </a:xfrm>
          <a:prstGeom prst="rect">
            <a:avLst/>
          </a:prstGeom>
          <a:noFill/>
        </p:spPr>
        <p:txBody>
          <a:bodyPr wrap="square">
            <a:spAutoFit/>
          </a:bodyPr>
          <a:lstStyle/>
          <a:p>
            <a:pPr algn="ctr"/>
            <a:r>
              <a:rPr lang="en-US" sz="1800" dirty="0"/>
              <a:t>Exposure</a:t>
            </a:r>
          </a:p>
          <a:p>
            <a:pPr algn="ctr"/>
            <a:r>
              <a:rPr lang="en-US" dirty="0"/>
              <a:t>R</a:t>
            </a:r>
            <a:r>
              <a:rPr lang="en-US" sz="1800" dirty="0"/>
              <a:t>isk</a:t>
            </a:r>
            <a:r>
              <a:rPr lang="en-US" dirty="0"/>
              <a:t> or B</a:t>
            </a:r>
            <a:r>
              <a:rPr lang="en-US" sz="1800" dirty="0"/>
              <a:t>ehavior</a:t>
            </a:r>
            <a:endParaRPr lang="en-US" dirty="0"/>
          </a:p>
          <a:p>
            <a:pPr algn="ctr"/>
            <a:r>
              <a:rPr lang="en-US" sz="1800" dirty="0"/>
              <a:t>Independent variable</a:t>
            </a:r>
          </a:p>
        </p:txBody>
      </p:sp>
      <p:sp>
        <p:nvSpPr>
          <p:cNvPr id="10" name="TextBox 9">
            <a:extLst>
              <a:ext uri="{FF2B5EF4-FFF2-40B4-BE49-F238E27FC236}">
                <a16:creationId xmlns:a16="http://schemas.microsoft.com/office/drawing/2014/main" id="{D23A5601-3634-CB67-1B1B-4BDC393E8461}"/>
              </a:ext>
            </a:extLst>
          </p:cNvPr>
          <p:cNvSpPr txBox="1"/>
          <p:nvPr/>
        </p:nvSpPr>
        <p:spPr>
          <a:xfrm>
            <a:off x="5701002" y="4741537"/>
            <a:ext cx="2438843" cy="923330"/>
          </a:xfrm>
          <a:prstGeom prst="rect">
            <a:avLst/>
          </a:prstGeom>
          <a:noFill/>
        </p:spPr>
        <p:txBody>
          <a:bodyPr wrap="square">
            <a:spAutoFit/>
          </a:bodyPr>
          <a:lstStyle/>
          <a:p>
            <a:pPr algn="ctr"/>
            <a:r>
              <a:rPr lang="en-US" sz="1800" dirty="0"/>
              <a:t>Outcome</a:t>
            </a:r>
          </a:p>
          <a:p>
            <a:pPr algn="ctr"/>
            <a:r>
              <a:rPr lang="en-US" dirty="0"/>
              <a:t>D</a:t>
            </a:r>
            <a:r>
              <a:rPr lang="en-US" sz="1800" dirty="0"/>
              <a:t>isease</a:t>
            </a:r>
          </a:p>
          <a:p>
            <a:pPr algn="ctr"/>
            <a:r>
              <a:rPr lang="en-US" dirty="0"/>
              <a:t>D</a:t>
            </a:r>
            <a:r>
              <a:rPr lang="en-US" sz="1800" dirty="0"/>
              <a:t>ependent variable</a:t>
            </a:r>
          </a:p>
        </p:txBody>
      </p:sp>
      <p:pic>
        <p:nvPicPr>
          <p:cNvPr id="4" name="Audio 3">
            <a:hlinkClick r:id="" action="ppaction://media"/>
            <a:extLst>
              <a:ext uri="{FF2B5EF4-FFF2-40B4-BE49-F238E27FC236}">
                <a16:creationId xmlns:a16="http://schemas.microsoft.com/office/drawing/2014/main" id="{B882EEEC-6A9C-BA16-9EE7-A0F7915A01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11" name="Google Shape;162;p71">
            <a:extLst>
              <a:ext uri="{FF2B5EF4-FFF2-40B4-BE49-F238E27FC236}">
                <a16:creationId xmlns:a16="http://schemas.microsoft.com/office/drawing/2014/main" id="{445341BD-3BAC-C255-E322-F5A8A09B2292}"/>
              </a:ext>
            </a:extLst>
          </p:cNvPr>
          <p:cNvSpPr txBox="1">
            <a:spLocks/>
          </p:cNvSpPr>
          <p:nvPr/>
        </p:nvSpPr>
        <p:spPr>
          <a:xfrm>
            <a:off x="7383418" y="6421060"/>
            <a:ext cx="1131932" cy="143627"/>
          </a:xfrm>
          <a:prstGeom prst="rect">
            <a:avLst/>
          </a:prstGeom>
          <a:noFill/>
          <a:ln>
            <a:noFill/>
          </a:ln>
        </p:spPr>
        <p:txBody>
          <a:bodyPr spcFirstLastPara="1" wrap="square" lIns="68569" tIns="34275" rIns="68569" bIns="3427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9pPr>
          </a:lstStyle>
          <a:p>
            <a:pPr>
              <a:defRPr/>
            </a:pPr>
            <a:r>
              <a:rPr lang="en-US" sz="1050" kern="0" dirty="0">
                <a:solidFill>
                  <a:srgbClr val="00A2C7"/>
                </a:solidFill>
              </a:rPr>
              <a:t>ANRCB   |   </a:t>
            </a:r>
            <a:fld id="{00000000-1234-1234-1234-123412341234}" type="slidenum">
              <a:rPr lang="en-US" sz="1050" b="1" kern="0">
                <a:solidFill>
                  <a:srgbClr val="00468B"/>
                </a:solidFill>
              </a:rPr>
              <a:pPr>
                <a:defRPr/>
              </a:pPr>
              <a:t>3</a:t>
            </a:fld>
            <a:endParaRPr sz="1050" b="1" kern="0" dirty="0">
              <a:solidFill>
                <a:srgbClr val="00468B"/>
              </a:solidFill>
            </a:endParaRPr>
          </a:p>
        </p:txBody>
      </p:sp>
    </p:spTree>
    <p:extLst>
      <p:ext uri="{BB962C8B-B14F-4D97-AF65-F5344CB8AC3E}">
        <p14:creationId xmlns:p14="http://schemas.microsoft.com/office/powerpoint/2010/main" val="122627665"/>
      </p:ext>
    </p:extLst>
  </p:cSld>
  <p:clrMapOvr>
    <a:masterClrMapping/>
  </p:clrMapOvr>
  <mc:AlternateContent xmlns:mc="http://schemas.openxmlformats.org/markup-compatibility/2006" xmlns:p14="http://schemas.microsoft.com/office/powerpoint/2010/main">
    <mc:Choice Requires="p14">
      <p:transition spd="slow" p14:dur="2000" advTm="37844"/>
    </mc:Choice>
    <mc:Fallback xmlns="">
      <p:transition spd="slow" advTm="3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E539-23F6-1856-64BE-3EE0FE6DBD1F}"/>
              </a:ext>
            </a:extLst>
          </p:cNvPr>
          <p:cNvSpPr>
            <a:spLocks noGrp="1"/>
          </p:cNvSpPr>
          <p:nvPr>
            <p:ph type="title"/>
          </p:nvPr>
        </p:nvSpPr>
        <p:spPr>
          <a:xfrm>
            <a:off x="628649" y="365126"/>
            <a:ext cx="8063405" cy="1017107"/>
          </a:xfrm>
        </p:spPr>
        <p:txBody>
          <a:bodyPr/>
          <a:lstStyle/>
          <a:p>
            <a:r>
              <a:rPr lang="en-US" dirty="0"/>
              <a:t>Misclassification example: Non-differential </a:t>
            </a:r>
          </a:p>
        </p:txBody>
      </p:sp>
      <p:sp>
        <p:nvSpPr>
          <p:cNvPr id="4" name="Slide Number Placeholder 3">
            <a:extLst>
              <a:ext uri="{FF2B5EF4-FFF2-40B4-BE49-F238E27FC236}">
                <a16:creationId xmlns:a16="http://schemas.microsoft.com/office/drawing/2014/main" id="{AFB488B4-321E-42D1-BF85-6112861E789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30</a:t>
            </a:fld>
            <a:endParaRPr lang="en-US" b="1" dirty="0">
              <a:solidFill>
                <a:schemeClr val="accent6"/>
              </a:solidFill>
            </a:endParaRPr>
          </a:p>
        </p:txBody>
      </p:sp>
      <p:graphicFrame>
        <p:nvGraphicFramePr>
          <p:cNvPr id="5" name="Group 29">
            <a:extLst>
              <a:ext uri="{FF2B5EF4-FFF2-40B4-BE49-F238E27FC236}">
                <a16:creationId xmlns:a16="http://schemas.microsoft.com/office/drawing/2014/main" id="{14F68DCA-FDA6-129C-C8EC-FAA48F297C74}"/>
              </a:ext>
            </a:extLst>
          </p:cNvPr>
          <p:cNvGraphicFramePr>
            <a:graphicFrameLocks/>
          </p:cNvGraphicFramePr>
          <p:nvPr>
            <p:extLst>
              <p:ext uri="{D42A27DB-BD31-4B8C-83A1-F6EECF244321}">
                <p14:modId xmlns:p14="http://schemas.microsoft.com/office/powerpoint/2010/main" val="3499293328"/>
              </p:ext>
            </p:extLst>
          </p:nvPr>
        </p:nvGraphicFramePr>
        <p:xfrm>
          <a:off x="3510453" y="1547923"/>
          <a:ext cx="5181601" cy="2840241"/>
        </p:xfrm>
        <a:graphic>
          <a:graphicData uri="http://schemas.openxmlformats.org/drawingml/2006/table">
            <a:tbl>
              <a:tblPr/>
              <a:tblGrid>
                <a:gridCol w="2485696">
                  <a:extLst>
                    <a:ext uri="{9D8B030D-6E8A-4147-A177-3AD203B41FA5}">
                      <a16:colId xmlns:a16="http://schemas.microsoft.com/office/drawing/2014/main" val="3514535508"/>
                    </a:ext>
                  </a:extLst>
                </a:gridCol>
                <a:gridCol w="1361090">
                  <a:extLst>
                    <a:ext uri="{9D8B030D-6E8A-4147-A177-3AD203B41FA5}">
                      <a16:colId xmlns:a16="http://schemas.microsoft.com/office/drawing/2014/main" val="3327641934"/>
                    </a:ext>
                  </a:extLst>
                </a:gridCol>
                <a:gridCol w="1334815">
                  <a:extLst>
                    <a:ext uri="{9D8B030D-6E8A-4147-A177-3AD203B41FA5}">
                      <a16:colId xmlns:a16="http://schemas.microsoft.com/office/drawing/2014/main" val="186444687"/>
                    </a:ext>
                  </a:extLst>
                </a:gridCol>
              </a:tblGrid>
              <a:tr h="4395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rgbClr val="7030A0"/>
                        </a:solidFill>
                        <a:effectLst/>
                        <a:latin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Coronary Heart Disease</a:t>
                      </a: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endParaRP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652863197"/>
                  </a:ext>
                </a:extLst>
              </a:tr>
              <a:tr h="469633">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Fruit &amp; vegetable consumption</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Yes</a:t>
                      </a:r>
                    </a:p>
                  </a:txBody>
                  <a:tcPr marL="68580" marR="68580" marT="34290" marB="34290"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No</a:t>
                      </a: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778830363"/>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defRPr/>
                      </a:pPr>
                      <a:r>
                        <a:rPr kumimoji="0" lang="en-US" altLang="en-US" sz="2100" b="1" i="0" u="none" strike="noStrike" cap="none" normalizeH="0" baseline="0" dirty="0">
                          <a:ln>
                            <a:noFill/>
                          </a:ln>
                          <a:solidFill>
                            <a:schemeClr val="tx1"/>
                          </a:solidFill>
                          <a:effectLst/>
                          <a:latin typeface="Times New Roman" panose="02020603050405020304" pitchFamily="18" charset="0"/>
                        </a:rPr>
                        <a:t>Low</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500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275</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extLst>
                  <a:ext uri="{0D108BD9-81ED-4DB2-BD59-A6C34878D82A}">
                    <a16:rowId xmlns:a16="http://schemas.microsoft.com/office/drawing/2014/main" val="2574541922"/>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1" i="0" u="none" strike="noStrike" cap="none" normalizeH="0" baseline="0" dirty="0">
                          <a:ln>
                            <a:noFill/>
                          </a:ln>
                          <a:solidFill>
                            <a:schemeClr val="tx1"/>
                          </a:solidFill>
                          <a:effectLst/>
                          <a:latin typeface="Times New Roman" panose="02020603050405020304" pitchFamily="18" charset="0"/>
                        </a:rPr>
                        <a:t>High</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500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725</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extLst>
                  <a:ext uri="{0D108BD9-81ED-4DB2-BD59-A6C34878D82A}">
                    <a16:rowId xmlns:a16="http://schemas.microsoft.com/office/drawing/2014/main" val="4106071954"/>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1000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1000</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064507670"/>
                  </a:ext>
                </a:extLst>
              </a:tr>
            </a:tbl>
          </a:graphicData>
        </a:graphic>
      </p:graphicFrame>
      <p:sp>
        <p:nvSpPr>
          <p:cNvPr id="6" name="Text Box 26">
            <a:extLst>
              <a:ext uri="{FF2B5EF4-FFF2-40B4-BE49-F238E27FC236}">
                <a16:creationId xmlns:a16="http://schemas.microsoft.com/office/drawing/2014/main" id="{ACC59E88-F06E-B378-C77E-8BAEF3A9E32F}"/>
              </a:ext>
            </a:extLst>
          </p:cNvPr>
          <p:cNvSpPr txBox="1">
            <a:spLocks noChangeArrowheads="1"/>
          </p:cNvSpPr>
          <p:nvPr/>
        </p:nvSpPr>
        <p:spPr bwMode="auto">
          <a:xfrm>
            <a:off x="227087" y="1476680"/>
            <a:ext cx="3276794"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dirty="0"/>
              <a:t>A self-report measure of fruit and vegetable consumption has 80% sensitivity and 95% specificity, but this does not differ for people by CHD/no CHD. </a:t>
            </a:r>
          </a:p>
          <a:p>
            <a:pPr algn="ctr">
              <a:spcBef>
                <a:spcPct val="50000"/>
              </a:spcBef>
            </a:pPr>
            <a:r>
              <a:rPr lang="en-US" dirty="0"/>
              <a:t>We have misclassification of exposure that is the same for both cases and controls, underestimating or biasing results towards the null.</a:t>
            </a:r>
            <a:endParaRPr lang="en-US" altLang="en-US"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BD3A15-9973-32AC-B89A-CDBB06BDE47B}"/>
                  </a:ext>
                </a:extLst>
              </p:cNvPr>
              <p:cNvSpPr txBox="1"/>
              <p:nvPr/>
            </p:nvSpPr>
            <p:spPr>
              <a:xfrm>
                <a:off x="419301" y="4662822"/>
                <a:ext cx="3899794" cy="5767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chemeClr val="tx1"/>
                          </a:solidFill>
                          <a:latin typeface="Cambria Math" panose="02040503050406030204" pitchFamily="18" charset="0"/>
                        </a:rPr>
                        <m:t>𝐄𝐱𝐩𝐨𝐬𝐮𝐫𝐞</m:t>
                      </m:r>
                      <m:r>
                        <a:rPr lang="en-US" b="1" i="0" smtClean="0">
                          <a:solidFill>
                            <a:schemeClr val="tx1"/>
                          </a:solidFill>
                          <a:latin typeface="Cambria Math" panose="02040503050406030204" pitchFamily="18" charset="0"/>
                        </a:rPr>
                        <m:t> </m:t>
                      </m:r>
                      <m:r>
                        <a:rPr lang="en-US" b="1" i="0" smtClean="0">
                          <a:solidFill>
                            <a:schemeClr val="tx1"/>
                          </a:solidFill>
                          <a:latin typeface="Cambria Math" panose="02040503050406030204" pitchFamily="18" charset="0"/>
                        </a:rPr>
                        <m:t>𝐎𝐑</m:t>
                      </m:r>
                      <m:r>
                        <a:rPr lang="en-US" b="1" i="0">
                          <a:solidFill>
                            <a:schemeClr val="tx1"/>
                          </a:solidFill>
                          <a:latin typeface="Cambria Math" panose="02040503050406030204" pitchFamily="18" charset="0"/>
                        </a:rPr>
                        <m:t>=</m:t>
                      </m:r>
                      <m:f>
                        <m:fPr>
                          <m:ctrlPr>
                            <a:rPr lang="en-US" b="1" i="1">
                              <a:solidFill>
                                <a:schemeClr val="tx1"/>
                              </a:solidFill>
                              <a:latin typeface="Cambria Math" panose="02040503050406030204" pitchFamily="18" charset="0"/>
                            </a:rPr>
                          </m:ctrlPr>
                        </m:fPr>
                        <m:num>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𝟓𝟎𝟎</m:t>
                          </m:r>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𝟕𝟐𝟓</m:t>
                          </m:r>
                          <m:r>
                            <a:rPr lang="en-US" b="1" i="0" smtClean="0">
                              <a:solidFill>
                                <a:schemeClr val="tx1"/>
                              </a:solidFill>
                              <a:latin typeface="Cambria Math" panose="02040503050406030204" pitchFamily="18" charset="0"/>
                            </a:rPr>
                            <m:t>)</m:t>
                          </m:r>
                        </m:num>
                        <m:den>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𝟓𝟎𝟎</m:t>
                          </m:r>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𝟐𝟕𝟓</m:t>
                          </m:r>
                          <m:r>
                            <a:rPr lang="en-US" b="1" i="0" smtClean="0">
                              <a:solidFill>
                                <a:schemeClr val="tx1"/>
                              </a:solidFill>
                              <a:latin typeface="Cambria Math" panose="02040503050406030204" pitchFamily="18" charset="0"/>
                            </a:rPr>
                            <m:t>)</m:t>
                          </m:r>
                        </m:den>
                      </m:f>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𝟐</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𝟔</m:t>
                      </m:r>
                    </m:oMath>
                  </m:oMathPara>
                </a14:m>
                <a:endParaRPr lang="en-US" sz="2000" b="1" dirty="0">
                  <a:solidFill>
                    <a:schemeClr val="tx1"/>
                  </a:solidFill>
                </a:endParaRPr>
              </a:p>
            </p:txBody>
          </p:sp>
        </mc:Choice>
        <mc:Fallback xmlns="">
          <p:sp>
            <p:nvSpPr>
              <p:cNvPr id="10" name="TextBox 9">
                <a:extLst>
                  <a:ext uri="{FF2B5EF4-FFF2-40B4-BE49-F238E27FC236}">
                    <a16:creationId xmlns:a16="http://schemas.microsoft.com/office/drawing/2014/main" id="{4CBD3A15-9973-32AC-B89A-CDBB06BDE47B}"/>
                  </a:ext>
                </a:extLst>
              </p:cNvPr>
              <p:cNvSpPr txBox="1">
                <a:spLocks noRot="1" noChangeAspect="1" noMove="1" noResize="1" noEditPoints="1" noAdjustHandles="1" noChangeArrowheads="1" noChangeShapeType="1" noTextEdit="1"/>
              </p:cNvSpPr>
              <p:nvPr/>
            </p:nvSpPr>
            <p:spPr>
              <a:xfrm>
                <a:off x="419301" y="4662822"/>
                <a:ext cx="3899794" cy="576761"/>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CA55DCCE-E5DB-376A-8639-97E91D22A58E}"/>
              </a:ext>
            </a:extLst>
          </p:cNvPr>
          <p:cNvCxnSpPr/>
          <p:nvPr/>
        </p:nvCxnSpPr>
        <p:spPr>
          <a:xfrm>
            <a:off x="1121979" y="5670331"/>
            <a:ext cx="69000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7CAFFD-8334-7F4F-F6B7-CB1DEFD6D2E9}"/>
              </a:ext>
            </a:extLst>
          </p:cNvPr>
          <p:cNvCxnSpPr>
            <a:cxnSpLocks/>
          </p:cNvCxnSpPr>
          <p:nvPr/>
        </p:nvCxnSpPr>
        <p:spPr>
          <a:xfrm>
            <a:off x="2546130"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454D13-FC52-B5B6-B2C7-2EC63871D41F}"/>
              </a:ext>
            </a:extLst>
          </p:cNvPr>
          <p:cNvCxnSpPr>
            <a:cxnSpLocks/>
          </p:cNvCxnSpPr>
          <p:nvPr/>
        </p:nvCxnSpPr>
        <p:spPr>
          <a:xfrm>
            <a:off x="5762296"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CE8E54-3039-1A3A-22F6-EEAA02DBC0C3}"/>
              </a:ext>
            </a:extLst>
          </p:cNvPr>
          <p:cNvSpPr txBox="1"/>
          <p:nvPr/>
        </p:nvSpPr>
        <p:spPr>
          <a:xfrm>
            <a:off x="2134913" y="5921110"/>
            <a:ext cx="822434" cy="523220"/>
          </a:xfrm>
          <a:prstGeom prst="rect">
            <a:avLst/>
          </a:prstGeom>
          <a:noFill/>
        </p:spPr>
        <p:txBody>
          <a:bodyPr wrap="square" rtlCol="0">
            <a:spAutoFit/>
          </a:bodyPr>
          <a:lstStyle/>
          <a:p>
            <a:pPr algn="ctr"/>
            <a:r>
              <a:rPr lang="en-US" sz="1400" dirty="0"/>
              <a:t>1.0</a:t>
            </a:r>
          </a:p>
          <a:p>
            <a:pPr algn="ctr"/>
            <a:r>
              <a:rPr lang="en-US" sz="1400" dirty="0"/>
              <a:t>(Null)</a:t>
            </a:r>
          </a:p>
        </p:txBody>
      </p:sp>
      <p:sp>
        <p:nvSpPr>
          <p:cNvPr id="21" name="TextBox 20">
            <a:extLst>
              <a:ext uri="{FF2B5EF4-FFF2-40B4-BE49-F238E27FC236}">
                <a16:creationId xmlns:a16="http://schemas.microsoft.com/office/drawing/2014/main" id="{D2B4128D-07D1-26F2-8132-59DF43A13803}"/>
              </a:ext>
            </a:extLst>
          </p:cNvPr>
          <p:cNvSpPr txBox="1"/>
          <p:nvPr/>
        </p:nvSpPr>
        <p:spPr>
          <a:xfrm>
            <a:off x="5187513" y="5007044"/>
            <a:ext cx="1149565" cy="523220"/>
          </a:xfrm>
          <a:prstGeom prst="rect">
            <a:avLst/>
          </a:prstGeom>
          <a:noFill/>
        </p:spPr>
        <p:txBody>
          <a:bodyPr wrap="square" rtlCol="0">
            <a:spAutoFit/>
          </a:bodyPr>
          <a:lstStyle/>
          <a:p>
            <a:pPr algn="ctr"/>
            <a:r>
              <a:rPr lang="en-US" sz="1400" b="1" dirty="0"/>
              <a:t>True Effect</a:t>
            </a:r>
          </a:p>
          <a:p>
            <a:pPr algn="ctr"/>
            <a:r>
              <a:rPr lang="en-US" sz="1400" b="1" dirty="0"/>
              <a:t>OR = 3.5</a:t>
            </a:r>
          </a:p>
        </p:txBody>
      </p:sp>
      <p:cxnSp>
        <p:nvCxnSpPr>
          <p:cNvPr id="12" name="Straight Connector 11">
            <a:extLst>
              <a:ext uri="{FF2B5EF4-FFF2-40B4-BE49-F238E27FC236}">
                <a16:creationId xmlns:a16="http://schemas.microsoft.com/office/drawing/2014/main" id="{E30DD85E-730D-DE5E-CA5F-21E39C6D5E43}"/>
              </a:ext>
            </a:extLst>
          </p:cNvPr>
          <p:cNvCxnSpPr>
            <a:cxnSpLocks/>
          </p:cNvCxnSpPr>
          <p:nvPr/>
        </p:nvCxnSpPr>
        <p:spPr>
          <a:xfrm>
            <a:off x="4695496" y="552318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D9DB53C-03D7-6FB4-A8CE-0FE0EB66E6BC}"/>
              </a:ext>
            </a:extLst>
          </p:cNvPr>
          <p:cNvSpPr txBox="1"/>
          <p:nvPr/>
        </p:nvSpPr>
        <p:spPr>
          <a:xfrm>
            <a:off x="3883243" y="5983122"/>
            <a:ext cx="1554216" cy="523220"/>
          </a:xfrm>
          <a:prstGeom prst="rect">
            <a:avLst/>
          </a:prstGeom>
          <a:noFill/>
        </p:spPr>
        <p:txBody>
          <a:bodyPr wrap="square" rtlCol="0">
            <a:spAutoFit/>
          </a:bodyPr>
          <a:lstStyle/>
          <a:p>
            <a:pPr algn="ctr"/>
            <a:r>
              <a:rPr lang="en-US" sz="1400" b="1" dirty="0">
                <a:solidFill>
                  <a:srgbClr val="FF0000"/>
                </a:solidFill>
              </a:rPr>
              <a:t>Observed  Effect</a:t>
            </a:r>
          </a:p>
          <a:p>
            <a:pPr algn="ctr"/>
            <a:r>
              <a:rPr lang="en-US" sz="1400" b="1" dirty="0">
                <a:solidFill>
                  <a:srgbClr val="FF0000"/>
                </a:solidFill>
              </a:rPr>
              <a:t>OR = 2.6</a:t>
            </a:r>
          </a:p>
        </p:txBody>
      </p:sp>
      <p:pic>
        <p:nvPicPr>
          <p:cNvPr id="3" name="Audio 2">
            <a:hlinkClick r:id="" action="ppaction://media"/>
            <a:extLst>
              <a:ext uri="{FF2B5EF4-FFF2-40B4-BE49-F238E27FC236}">
                <a16:creationId xmlns:a16="http://schemas.microsoft.com/office/drawing/2014/main" id="{80DB5A07-4C77-B47B-C2BB-247141D4F3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155309"/>
      </p:ext>
    </p:extLst>
  </p:cSld>
  <p:clrMapOvr>
    <a:masterClrMapping/>
  </p:clrMapOvr>
  <mc:AlternateContent xmlns:mc="http://schemas.openxmlformats.org/markup-compatibility/2006" xmlns:p14="http://schemas.microsoft.com/office/powerpoint/2010/main">
    <mc:Choice Requires="p14">
      <p:transition spd="slow" p14:dur="2000" advTm="45521"/>
    </mc:Choice>
    <mc:Fallback xmlns="">
      <p:transition spd="slow" advTm="4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E539-23F6-1856-64BE-3EE0FE6DBD1F}"/>
              </a:ext>
            </a:extLst>
          </p:cNvPr>
          <p:cNvSpPr>
            <a:spLocks noGrp="1"/>
          </p:cNvSpPr>
          <p:nvPr>
            <p:ph type="title"/>
          </p:nvPr>
        </p:nvSpPr>
        <p:spPr>
          <a:xfrm>
            <a:off x="628649" y="365126"/>
            <a:ext cx="8063405" cy="1017107"/>
          </a:xfrm>
        </p:spPr>
        <p:txBody>
          <a:bodyPr/>
          <a:lstStyle/>
          <a:p>
            <a:r>
              <a:rPr lang="en-US" dirty="0"/>
              <a:t>Misclassification example: Differential </a:t>
            </a:r>
          </a:p>
        </p:txBody>
      </p:sp>
      <p:sp>
        <p:nvSpPr>
          <p:cNvPr id="4" name="Slide Number Placeholder 3">
            <a:extLst>
              <a:ext uri="{FF2B5EF4-FFF2-40B4-BE49-F238E27FC236}">
                <a16:creationId xmlns:a16="http://schemas.microsoft.com/office/drawing/2014/main" id="{AFB488B4-321E-42D1-BF85-6112861E7893}"/>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31</a:t>
            </a:fld>
            <a:endParaRPr lang="en-US" b="1" dirty="0">
              <a:solidFill>
                <a:schemeClr val="accent6"/>
              </a:solidFill>
            </a:endParaRPr>
          </a:p>
        </p:txBody>
      </p:sp>
      <p:graphicFrame>
        <p:nvGraphicFramePr>
          <p:cNvPr id="5" name="Group 29">
            <a:extLst>
              <a:ext uri="{FF2B5EF4-FFF2-40B4-BE49-F238E27FC236}">
                <a16:creationId xmlns:a16="http://schemas.microsoft.com/office/drawing/2014/main" id="{14F68DCA-FDA6-129C-C8EC-FAA48F297C74}"/>
              </a:ext>
            </a:extLst>
          </p:cNvPr>
          <p:cNvGraphicFramePr>
            <a:graphicFrameLocks/>
          </p:cNvGraphicFramePr>
          <p:nvPr>
            <p:extLst>
              <p:ext uri="{D42A27DB-BD31-4B8C-83A1-F6EECF244321}">
                <p14:modId xmlns:p14="http://schemas.microsoft.com/office/powerpoint/2010/main" val="1650807725"/>
              </p:ext>
            </p:extLst>
          </p:nvPr>
        </p:nvGraphicFramePr>
        <p:xfrm>
          <a:off x="3510453" y="1547923"/>
          <a:ext cx="5181601" cy="2840241"/>
        </p:xfrm>
        <a:graphic>
          <a:graphicData uri="http://schemas.openxmlformats.org/drawingml/2006/table">
            <a:tbl>
              <a:tblPr/>
              <a:tblGrid>
                <a:gridCol w="2485696">
                  <a:extLst>
                    <a:ext uri="{9D8B030D-6E8A-4147-A177-3AD203B41FA5}">
                      <a16:colId xmlns:a16="http://schemas.microsoft.com/office/drawing/2014/main" val="3514535508"/>
                    </a:ext>
                  </a:extLst>
                </a:gridCol>
                <a:gridCol w="1361090">
                  <a:extLst>
                    <a:ext uri="{9D8B030D-6E8A-4147-A177-3AD203B41FA5}">
                      <a16:colId xmlns:a16="http://schemas.microsoft.com/office/drawing/2014/main" val="3327641934"/>
                    </a:ext>
                  </a:extLst>
                </a:gridCol>
                <a:gridCol w="1334815">
                  <a:extLst>
                    <a:ext uri="{9D8B030D-6E8A-4147-A177-3AD203B41FA5}">
                      <a16:colId xmlns:a16="http://schemas.microsoft.com/office/drawing/2014/main" val="186444687"/>
                    </a:ext>
                  </a:extLst>
                </a:gridCol>
              </a:tblGrid>
              <a:tr h="439513">
                <a:tc>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rgbClr val="7030A0"/>
                        </a:solidFill>
                        <a:effectLst/>
                        <a:latin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Coronary Heart Disease</a:t>
                      </a: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endParaRP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652863197"/>
                  </a:ext>
                </a:extLst>
              </a:tr>
              <a:tr h="469633">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Fruit &amp; vegetable consumption</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Yes</a:t>
                      </a:r>
                    </a:p>
                  </a:txBody>
                  <a:tcPr marL="68580" marR="68580" marT="34290" marB="34290" anchor="b"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rPr>
                        <a:t>No</a:t>
                      </a:r>
                    </a:p>
                  </a:txBody>
                  <a:tcPr marL="68580" marR="68580" marT="34290" marB="34290" anchor="b"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778830363"/>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defRPr/>
                      </a:pPr>
                      <a:r>
                        <a:rPr kumimoji="0" lang="en-US" altLang="en-US" sz="2100" b="1" i="0" u="none" strike="noStrike" cap="none" normalizeH="0" baseline="0" dirty="0">
                          <a:ln>
                            <a:noFill/>
                          </a:ln>
                          <a:solidFill>
                            <a:schemeClr val="tx1"/>
                          </a:solidFill>
                          <a:effectLst/>
                          <a:latin typeface="Times New Roman" panose="02020603050405020304" pitchFamily="18" charset="0"/>
                        </a:rPr>
                        <a:t>Low</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600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275</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lumMod val="85000"/>
                      </a:schemeClr>
                    </a:solidFill>
                  </a:tcPr>
                </a:tc>
                <a:extLst>
                  <a:ext uri="{0D108BD9-81ED-4DB2-BD59-A6C34878D82A}">
                    <a16:rowId xmlns:a16="http://schemas.microsoft.com/office/drawing/2014/main" val="2574541922"/>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1" i="0" u="none" strike="noStrike" cap="none" normalizeH="0" baseline="0" dirty="0">
                          <a:ln>
                            <a:noFill/>
                          </a:ln>
                          <a:solidFill>
                            <a:schemeClr val="tx1"/>
                          </a:solidFill>
                          <a:effectLst/>
                          <a:latin typeface="Times New Roman" panose="02020603050405020304" pitchFamily="18" charset="0"/>
                        </a:rPr>
                        <a:t>High</a:t>
                      </a: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400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725</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20000"/>
                        <a:lumOff val="80000"/>
                      </a:schemeClr>
                    </a:solidFill>
                  </a:tcPr>
                </a:tc>
                <a:extLst>
                  <a:ext uri="{0D108BD9-81ED-4DB2-BD59-A6C34878D82A}">
                    <a16:rowId xmlns:a16="http://schemas.microsoft.com/office/drawing/2014/main" val="4106071954"/>
                  </a:ext>
                </a:extLst>
              </a:tr>
              <a:tr h="494627">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endParaRPr>
                    </a:p>
                  </a:txBody>
                  <a:tcPr marL="68580" marR="68580" marT="34290" marB="3429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1000</a:t>
                      </a:r>
                    </a:p>
                  </a:txBody>
                  <a:tcPr marL="68580" marR="68580" marT="34290" marB="3429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accent1"/>
                        </a:buClr>
                        <a:buSzPct val="75000"/>
                        <a:buFont typeface="Monotype Sorts" pitchFamily="2" charset="2"/>
                        <a:defRPr sz="2800">
                          <a:solidFill>
                            <a:schemeClr val="tx1"/>
                          </a:solidFill>
                          <a:latin typeface="Times New Roman" panose="02020603050405020304" pitchFamily="18" charset="0"/>
                        </a:defRPr>
                      </a:lvl1pPr>
                      <a:lvl2pPr>
                        <a:spcBef>
                          <a:spcPct val="20000"/>
                        </a:spcBef>
                        <a:buClr>
                          <a:schemeClr val="accent1"/>
                        </a:buClr>
                        <a:buSzPct val="100000"/>
                        <a:defRPr sz="2400">
                          <a:solidFill>
                            <a:schemeClr val="tx1"/>
                          </a:solidFill>
                          <a:latin typeface="Times New Roman" panose="02020603050405020304" pitchFamily="18" charset="0"/>
                        </a:defRPr>
                      </a:lvl2pPr>
                      <a:lvl3pPr>
                        <a:spcBef>
                          <a:spcPct val="20000"/>
                        </a:spcBef>
                        <a:buClr>
                          <a:schemeClr val="accent2"/>
                        </a:buClr>
                        <a:buSzPct val="100000"/>
                        <a:defRPr sz="2000">
                          <a:solidFill>
                            <a:schemeClr val="tx1"/>
                          </a:solidFill>
                          <a:latin typeface="Times New Roman" panose="02020603050405020304" pitchFamily="18" charset="0"/>
                        </a:defRPr>
                      </a:lvl3pPr>
                      <a:lvl4pPr>
                        <a:spcBef>
                          <a:spcPct val="20000"/>
                        </a:spcBef>
                        <a:buClr>
                          <a:schemeClr val="accent2"/>
                        </a:buClr>
                        <a:buSzPct val="100000"/>
                        <a:defRPr>
                          <a:solidFill>
                            <a:schemeClr val="tx1"/>
                          </a:solidFill>
                          <a:latin typeface="Times New Roman" panose="02020603050405020304" pitchFamily="18" charset="0"/>
                        </a:defRPr>
                      </a:lvl4pPr>
                      <a:lvl5pPr>
                        <a:spcBef>
                          <a:spcPct val="20000"/>
                        </a:spcBef>
                        <a:buClr>
                          <a:schemeClr val="accent1"/>
                        </a:buClr>
                        <a:buSzPct val="100000"/>
                        <a:defRPr sz="1600">
                          <a:solidFill>
                            <a:schemeClr val="tx1"/>
                          </a:solidFill>
                          <a:latin typeface="Times New Roman" panose="02020603050405020304" pitchFamily="18" charset="0"/>
                        </a:defRPr>
                      </a:lvl5pPr>
                      <a:lvl6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6pPr>
                      <a:lvl7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7pPr>
                      <a:lvl8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8pPr>
                      <a:lvl9pPr eaLnBrk="0" fontAlgn="base" hangingPunct="0">
                        <a:spcBef>
                          <a:spcPct val="20000"/>
                        </a:spcBef>
                        <a:spcAft>
                          <a:spcPct val="0"/>
                        </a:spcAft>
                        <a:buClr>
                          <a:schemeClr val="accent1"/>
                        </a:buClr>
                        <a:buSzPct val="100000"/>
                        <a:defRPr sz="16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
                          <a:schemeClr val="accent1"/>
                        </a:buClr>
                        <a:buSzPct val="75000"/>
                        <a:buFont typeface="Monotype Sorts" pitchFamily="2" charset="2"/>
                        <a:buNone/>
                        <a:tabLst/>
                      </a:pPr>
                      <a:r>
                        <a:rPr kumimoji="0" lang="en-US" altLang="en-US" sz="2100" b="0" i="0" u="none" strike="noStrike" cap="none" normalizeH="0" baseline="0" dirty="0">
                          <a:ln>
                            <a:noFill/>
                          </a:ln>
                          <a:solidFill>
                            <a:schemeClr val="tx1"/>
                          </a:solidFill>
                          <a:effectLst/>
                          <a:latin typeface="Times New Roman" panose="02020603050405020304" pitchFamily="18" charset="0"/>
                        </a:rPr>
                        <a:t>1000</a:t>
                      </a:r>
                    </a:p>
                  </a:txBody>
                  <a:tcPr marL="68580" marR="68580" marT="34290" marB="3429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064507670"/>
                  </a:ext>
                </a:extLst>
              </a:tr>
            </a:tbl>
          </a:graphicData>
        </a:graphic>
      </p:graphicFrame>
      <p:sp>
        <p:nvSpPr>
          <p:cNvPr id="6" name="Text Box 26">
            <a:extLst>
              <a:ext uri="{FF2B5EF4-FFF2-40B4-BE49-F238E27FC236}">
                <a16:creationId xmlns:a16="http://schemas.microsoft.com/office/drawing/2014/main" id="{ACC59E88-F06E-B378-C77E-8BAEF3A9E32F}"/>
              </a:ext>
            </a:extLst>
          </p:cNvPr>
          <p:cNvSpPr txBox="1">
            <a:spLocks noChangeArrowheads="1"/>
          </p:cNvSpPr>
          <p:nvPr/>
        </p:nvSpPr>
        <p:spPr bwMode="auto">
          <a:xfrm>
            <a:off x="110359" y="1476680"/>
            <a:ext cx="339352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dirty="0"/>
              <a:t>Exposure is measured by self-report of fruit and vegetable consumption. Subjects over-report their fruit and vegetable intake, but cases with CHD are NOT as likely to overestimate their consumption as controls. The measure has greater sensitivity among cases of CHD than among controls.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BD3A15-9973-32AC-B89A-CDBB06BDE47B}"/>
                  </a:ext>
                </a:extLst>
              </p:cNvPr>
              <p:cNvSpPr txBox="1"/>
              <p:nvPr/>
            </p:nvSpPr>
            <p:spPr>
              <a:xfrm>
                <a:off x="665106" y="4804559"/>
                <a:ext cx="3899794" cy="5767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chemeClr val="tx1"/>
                          </a:solidFill>
                          <a:latin typeface="Cambria Math" panose="02040503050406030204" pitchFamily="18" charset="0"/>
                        </a:rPr>
                        <m:t>𝐄𝐱𝐩𝐨𝐬𝐮𝐫𝐞</m:t>
                      </m:r>
                      <m:r>
                        <a:rPr lang="en-US" b="1" i="0" smtClean="0">
                          <a:solidFill>
                            <a:schemeClr val="tx1"/>
                          </a:solidFill>
                          <a:latin typeface="Cambria Math" panose="02040503050406030204" pitchFamily="18" charset="0"/>
                        </a:rPr>
                        <m:t> </m:t>
                      </m:r>
                      <m:r>
                        <a:rPr lang="en-US" b="1" i="0" smtClean="0">
                          <a:solidFill>
                            <a:schemeClr val="tx1"/>
                          </a:solidFill>
                          <a:latin typeface="Cambria Math" panose="02040503050406030204" pitchFamily="18" charset="0"/>
                        </a:rPr>
                        <m:t>𝐎𝐑</m:t>
                      </m:r>
                      <m:r>
                        <a:rPr lang="en-US" b="1" i="0">
                          <a:solidFill>
                            <a:schemeClr val="tx1"/>
                          </a:solidFill>
                          <a:latin typeface="Cambria Math" panose="02040503050406030204" pitchFamily="18" charset="0"/>
                        </a:rPr>
                        <m:t>=</m:t>
                      </m:r>
                      <m:f>
                        <m:fPr>
                          <m:ctrlPr>
                            <a:rPr lang="en-US" b="1" i="1">
                              <a:solidFill>
                                <a:schemeClr val="tx1"/>
                              </a:solidFill>
                              <a:latin typeface="Cambria Math" panose="02040503050406030204" pitchFamily="18" charset="0"/>
                            </a:rPr>
                          </m:ctrlPr>
                        </m:fPr>
                        <m:num>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𝟔𝟎𝟎</m:t>
                          </m:r>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𝟕𝟐𝟓</m:t>
                          </m:r>
                          <m:r>
                            <a:rPr lang="en-US" b="1" i="0" smtClean="0">
                              <a:solidFill>
                                <a:schemeClr val="tx1"/>
                              </a:solidFill>
                              <a:latin typeface="Cambria Math" panose="02040503050406030204" pitchFamily="18" charset="0"/>
                            </a:rPr>
                            <m:t>)</m:t>
                          </m:r>
                        </m:num>
                        <m:den>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𝟐𝟕𝟓</m:t>
                          </m:r>
                          <m:r>
                            <a:rPr lang="en-US" b="1" i="0" smtClean="0">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𝟒𝟎𝟎</m:t>
                          </m:r>
                          <m:r>
                            <a:rPr lang="en-US" b="1" i="0" smtClean="0">
                              <a:solidFill>
                                <a:schemeClr val="tx1"/>
                              </a:solidFill>
                              <a:latin typeface="Cambria Math" panose="02040503050406030204" pitchFamily="18" charset="0"/>
                            </a:rPr>
                            <m:t>)</m:t>
                          </m:r>
                        </m:den>
                      </m:f>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𝟑</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𝟗𝟓</m:t>
                      </m:r>
                    </m:oMath>
                  </m:oMathPara>
                </a14:m>
                <a:endParaRPr lang="en-US" sz="2000" b="1" dirty="0">
                  <a:solidFill>
                    <a:schemeClr val="tx1"/>
                  </a:solidFill>
                </a:endParaRPr>
              </a:p>
            </p:txBody>
          </p:sp>
        </mc:Choice>
        <mc:Fallback xmlns="">
          <p:sp>
            <p:nvSpPr>
              <p:cNvPr id="10" name="TextBox 9">
                <a:extLst>
                  <a:ext uri="{FF2B5EF4-FFF2-40B4-BE49-F238E27FC236}">
                    <a16:creationId xmlns:a16="http://schemas.microsoft.com/office/drawing/2014/main" id="{4CBD3A15-9973-32AC-B89A-CDBB06BDE47B}"/>
                  </a:ext>
                </a:extLst>
              </p:cNvPr>
              <p:cNvSpPr txBox="1">
                <a:spLocks noRot="1" noChangeAspect="1" noMove="1" noResize="1" noEditPoints="1" noAdjustHandles="1" noChangeArrowheads="1" noChangeShapeType="1" noTextEdit="1"/>
              </p:cNvSpPr>
              <p:nvPr/>
            </p:nvSpPr>
            <p:spPr>
              <a:xfrm>
                <a:off x="665106" y="4804559"/>
                <a:ext cx="3899794" cy="576761"/>
              </a:xfrm>
              <a:prstGeom prst="rect">
                <a:avLst/>
              </a:prstGeom>
              <a:blipFill>
                <a:blip r:embed="rId5"/>
                <a:stretch>
                  <a:fillRect/>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CA55DCCE-E5DB-376A-8639-97E91D22A58E}"/>
              </a:ext>
            </a:extLst>
          </p:cNvPr>
          <p:cNvCxnSpPr/>
          <p:nvPr/>
        </p:nvCxnSpPr>
        <p:spPr>
          <a:xfrm>
            <a:off x="1121979" y="5670331"/>
            <a:ext cx="69000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7CAFFD-8334-7F4F-F6B7-CB1DEFD6D2E9}"/>
              </a:ext>
            </a:extLst>
          </p:cNvPr>
          <p:cNvCxnSpPr>
            <a:cxnSpLocks/>
          </p:cNvCxnSpPr>
          <p:nvPr/>
        </p:nvCxnSpPr>
        <p:spPr>
          <a:xfrm>
            <a:off x="2546130"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454D13-FC52-B5B6-B2C7-2EC63871D41F}"/>
              </a:ext>
            </a:extLst>
          </p:cNvPr>
          <p:cNvCxnSpPr>
            <a:cxnSpLocks/>
          </p:cNvCxnSpPr>
          <p:nvPr/>
        </p:nvCxnSpPr>
        <p:spPr>
          <a:xfrm>
            <a:off x="5762296"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CE8E54-3039-1A3A-22F6-EEAA02DBC0C3}"/>
              </a:ext>
            </a:extLst>
          </p:cNvPr>
          <p:cNvSpPr txBox="1"/>
          <p:nvPr/>
        </p:nvSpPr>
        <p:spPr>
          <a:xfrm>
            <a:off x="2134913" y="5921110"/>
            <a:ext cx="822434" cy="523220"/>
          </a:xfrm>
          <a:prstGeom prst="rect">
            <a:avLst/>
          </a:prstGeom>
          <a:noFill/>
        </p:spPr>
        <p:txBody>
          <a:bodyPr wrap="square" rtlCol="0">
            <a:spAutoFit/>
          </a:bodyPr>
          <a:lstStyle/>
          <a:p>
            <a:pPr algn="ctr"/>
            <a:r>
              <a:rPr lang="en-US" sz="1400" dirty="0"/>
              <a:t>1.0</a:t>
            </a:r>
          </a:p>
          <a:p>
            <a:pPr algn="ctr"/>
            <a:r>
              <a:rPr lang="en-US" sz="1400" dirty="0"/>
              <a:t>(Null)</a:t>
            </a:r>
          </a:p>
        </p:txBody>
      </p:sp>
      <p:sp>
        <p:nvSpPr>
          <p:cNvPr id="21" name="TextBox 20">
            <a:extLst>
              <a:ext uri="{FF2B5EF4-FFF2-40B4-BE49-F238E27FC236}">
                <a16:creationId xmlns:a16="http://schemas.microsoft.com/office/drawing/2014/main" id="{D2B4128D-07D1-26F2-8132-59DF43A13803}"/>
              </a:ext>
            </a:extLst>
          </p:cNvPr>
          <p:cNvSpPr txBox="1"/>
          <p:nvPr/>
        </p:nvSpPr>
        <p:spPr>
          <a:xfrm>
            <a:off x="5187513" y="5007044"/>
            <a:ext cx="1149565" cy="523220"/>
          </a:xfrm>
          <a:prstGeom prst="rect">
            <a:avLst/>
          </a:prstGeom>
          <a:noFill/>
        </p:spPr>
        <p:txBody>
          <a:bodyPr wrap="square" rtlCol="0">
            <a:spAutoFit/>
          </a:bodyPr>
          <a:lstStyle/>
          <a:p>
            <a:pPr algn="ctr"/>
            <a:r>
              <a:rPr lang="en-US" sz="1400" b="1" dirty="0"/>
              <a:t>True Effect</a:t>
            </a:r>
          </a:p>
          <a:p>
            <a:pPr algn="ctr"/>
            <a:r>
              <a:rPr lang="en-US" sz="1400" b="1" dirty="0"/>
              <a:t>OR = 3.5</a:t>
            </a:r>
          </a:p>
        </p:txBody>
      </p:sp>
      <p:cxnSp>
        <p:nvCxnSpPr>
          <p:cNvPr id="12" name="Straight Connector 11">
            <a:extLst>
              <a:ext uri="{FF2B5EF4-FFF2-40B4-BE49-F238E27FC236}">
                <a16:creationId xmlns:a16="http://schemas.microsoft.com/office/drawing/2014/main" id="{E30DD85E-730D-DE5E-CA5F-21E39C6D5E43}"/>
              </a:ext>
            </a:extLst>
          </p:cNvPr>
          <p:cNvCxnSpPr>
            <a:cxnSpLocks/>
          </p:cNvCxnSpPr>
          <p:nvPr/>
        </p:nvCxnSpPr>
        <p:spPr>
          <a:xfrm>
            <a:off x="6458283" y="5533697"/>
            <a:ext cx="0" cy="32582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D9DB53C-03D7-6FB4-A8CE-0FE0EB66E6BC}"/>
              </a:ext>
            </a:extLst>
          </p:cNvPr>
          <p:cNvSpPr txBox="1"/>
          <p:nvPr/>
        </p:nvSpPr>
        <p:spPr>
          <a:xfrm>
            <a:off x="5646030" y="5993632"/>
            <a:ext cx="1554216" cy="523220"/>
          </a:xfrm>
          <a:prstGeom prst="rect">
            <a:avLst/>
          </a:prstGeom>
          <a:noFill/>
        </p:spPr>
        <p:txBody>
          <a:bodyPr wrap="square" rtlCol="0">
            <a:spAutoFit/>
          </a:bodyPr>
          <a:lstStyle/>
          <a:p>
            <a:pPr algn="ctr"/>
            <a:r>
              <a:rPr lang="en-US" sz="1400" b="1" dirty="0">
                <a:solidFill>
                  <a:srgbClr val="FF0000"/>
                </a:solidFill>
              </a:rPr>
              <a:t>Observed  Effect</a:t>
            </a:r>
          </a:p>
          <a:p>
            <a:pPr algn="ctr"/>
            <a:r>
              <a:rPr lang="en-US" sz="1400" b="1" dirty="0">
                <a:solidFill>
                  <a:srgbClr val="FF0000"/>
                </a:solidFill>
              </a:rPr>
              <a:t>OR = 3.95</a:t>
            </a:r>
          </a:p>
        </p:txBody>
      </p:sp>
      <p:sp>
        <p:nvSpPr>
          <p:cNvPr id="16" name="TextBox 15">
            <a:extLst>
              <a:ext uri="{FF2B5EF4-FFF2-40B4-BE49-F238E27FC236}">
                <a16:creationId xmlns:a16="http://schemas.microsoft.com/office/drawing/2014/main" id="{E47AD923-12DB-D574-949D-7890179C879E}"/>
              </a:ext>
            </a:extLst>
          </p:cNvPr>
          <p:cNvSpPr txBox="1"/>
          <p:nvPr/>
        </p:nvSpPr>
        <p:spPr>
          <a:xfrm>
            <a:off x="162909" y="3568439"/>
            <a:ext cx="3288421" cy="1077218"/>
          </a:xfrm>
          <a:prstGeom prst="rect">
            <a:avLst/>
          </a:prstGeom>
          <a:noFill/>
        </p:spPr>
        <p:txBody>
          <a:bodyPr wrap="square">
            <a:spAutoFit/>
          </a:bodyPr>
          <a:lstStyle/>
          <a:p>
            <a:r>
              <a:rPr lang="en-US" sz="1600" dirty="0"/>
              <a:t>We have misclassification that differs between cases and controls, in this case biasing results </a:t>
            </a:r>
            <a:r>
              <a:rPr lang="en-US" sz="1600" b="1" dirty="0"/>
              <a:t>away </a:t>
            </a:r>
            <a:r>
              <a:rPr lang="en-US" sz="1600" dirty="0"/>
              <a:t>from the null, and overestimating the effect. </a:t>
            </a:r>
          </a:p>
        </p:txBody>
      </p:sp>
      <p:pic>
        <p:nvPicPr>
          <p:cNvPr id="7" name="Audio 6">
            <a:hlinkClick r:id="" action="ppaction://media"/>
            <a:extLst>
              <a:ext uri="{FF2B5EF4-FFF2-40B4-BE49-F238E27FC236}">
                <a16:creationId xmlns:a16="http://schemas.microsoft.com/office/drawing/2014/main" id="{7BE2A1BC-AA24-917D-6010-E52833BA11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13753659"/>
      </p:ext>
    </p:extLst>
  </p:cSld>
  <p:clrMapOvr>
    <a:masterClrMapping/>
  </p:clrMapOvr>
  <mc:AlternateContent xmlns:mc="http://schemas.openxmlformats.org/markup-compatibility/2006" xmlns:p14="http://schemas.microsoft.com/office/powerpoint/2010/main">
    <mc:Choice Requires="p14">
      <p:transition spd="slow" p14:dur="2000" advTm="49542"/>
    </mc:Choice>
    <mc:Fallback xmlns="">
      <p:transition spd="slow" advTm="4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Recall bias example </a:t>
            </a:r>
          </a:p>
        </p:txBody>
      </p:sp>
      <p:sp>
        <p:nvSpPr>
          <p:cNvPr id="3" name="Content Placeholder 2"/>
          <p:cNvSpPr>
            <a:spLocks noGrp="1"/>
          </p:cNvSpPr>
          <p:nvPr>
            <p:ph sz="quarter" idx="10"/>
          </p:nvPr>
        </p:nvSpPr>
        <p:spPr/>
        <p:txBody>
          <a:bodyPr>
            <a:normAutofit/>
          </a:bodyPr>
          <a:lstStyle/>
          <a:p>
            <a:pPr marL="0" indent="0" eaLnBrk="1" hangingPunct="1">
              <a:buNone/>
            </a:pPr>
            <a:r>
              <a:rPr lang="en-US" sz="2400" b="1" dirty="0">
                <a:solidFill>
                  <a:srgbClr val="3D3DD8"/>
                </a:solidFill>
              </a:rPr>
              <a:t>Recall bias </a:t>
            </a:r>
            <a:r>
              <a:rPr lang="en-US" sz="2400" dirty="0"/>
              <a:t>occurs in a case-control study if cases are more or less likely than controls to recall and report prior exposures.  </a:t>
            </a:r>
          </a:p>
          <a:p>
            <a:pPr>
              <a:defRPr/>
            </a:pPr>
            <a:r>
              <a:rPr lang="en-US" sz="2400" dirty="0"/>
              <a:t>Example: a case-control study of </a:t>
            </a:r>
            <a:r>
              <a:rPr lang="en-US" sz="2400" dirty="0">
                <a:solidFill>
                  <a:srgbClr val="3D3DD8"/>
                </a:solidFill>
              </a:rPr>
              <a:t>n</a:t>
            </a:r>
            <a:r>
              <a:rPr lang="en-US" sz="2400" dirty="0">
                <a:solidFill>
                  <a:srgbClr val="0000CC"/>
                </a:solidFill>
              </a:rPr>
              <a:t>onprescription drugs during pregnancy and birth anomalies </a:t>
            </a:r>
          </a:p>
          <a:p>
            <a:pPr lvl="1">
              <a:defRPr/>
            </a:pPr>
            <a:r>
              <a:rPr lang="en-US" b="1" dirty="0"/>
              <a:t>Cases</a:t>
            </a:r>
            <a:r>
              <a:rPr lang="en-US" dirty="0"/>
              <a:t>: mothers who gave birth to babies with birth anomalies</a:t>
            </a:r>
          </a:p>
          <a:p>
            <a:pPr lvl="1">
              <a:defRPr/>
            </a:pPr>
            <a:r>
              <a:rPr lang="en-US" b="1" dirty="0"/>
              <a:t>Controls</a:t>
            </a:r>
            <a:r>
              <a:rPr lang="en-US" dirty="0"/>
              <a:t>: mothers who gave birth to healthy babies</a:t>
            </a:r>
          </a:p>
          <a:p>
            <a:pPr lvl="1">
              <a:defRPr/>
            </a:pPr>
            <a:endParaRPr lang="en-US" sz="1050" dirty="0"/>
          </a:p>
          <a:p>
            <a:pPr marL="0" indent="0">
              <a:buNone/>
              <a:defRPr/>
            </a:pPr>
            <a:r>
              <a:rPr lang="en-US" sz="2000" b="1" dirty="0"/>
              <a:t>Exposure </a:t>
            </a:r>
            <a:r>
              <a:rPr lang="en-US" sz="2000" dirty="0"/>
              <a:t>is assessed by asking mothers: “What nonprescription drugs did you use during pregnancy?” </a:t>
            </a:r>
          </a:p>
          <a:p>
            <a:pPr lvl="1">
              <a:defRPr/>
            </a:pPr>
            <a:endParaRPr lang="en-US" dirty="0"/>
          </a:p>
        </p:txBody>
      </p:sp>
      <p:grpSp>
        <p:nvGrpSpPr>
          <p:cNvPr id="10" name="Group 9">
            <a:extLst>
              <a:ext uri="{FF2B5EF4-FFF2-40B4-BE49-F238E27FC236}">
                <a16:creationId xmlns:a16="http://schemas.microsoft.com/office/drawing/2014/main" id="{2C0D28D0-79FD-349D-B094-DD39BE57E6CF}"/>
              </a:ext>
            </a:extLst>
          </p:cNvPr>
          <p:cNvGrpSpPr>
            <a:grpSpLocks noChangeAspect="1"/>
          </p:cNvGrpSpPr>
          <p:nvPr/>
        </p:nvGrpSpPr>
        <p:grpSpPr>
          <a:xfrm>
            <a:off x="1558214" y="4563839"/>
            <a:ext cx="6232756" cy="920286"/>
            <a:chOff x="1333629" y="4629752"/>
            <a:chExt cx="9354819" cy="1381264"/>
          </a:xfrm>
        </p:grpSpPr>
        <p:sp>
          <p:nvSpPr>
            <p:cNvPr id="4" name="TextBox 3">
              <a:extLst>
                <a:ext uri="{FF2B5EF4-FFF2-40B4-BE49-F238E27FC236}">
                  <a16:creationId xmlns:a16="http://schemas.microsoft.com/office/drawing/2014/main" id="{69CB5E48-E01D-3C72-424A-CE0F7CF0C73D}"/>
                </a:ext>
              </a:extLst>
            </p:cNvPr>
            <p:cNvSpPr txBox="1">
              <a:spLocks noChangeArrowheads="1"/>
            </p:cNvSpPr>
            <p:nvPr/>
          </p:nvSpPr>
          <p:spPr bwMode="auto">
            <a:xfrm>
              <a:off x="4584030" y="4629752"/>
              <a:ext cx="5625632" cy="5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143000" indent="-22860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eaLnBrk="1" hangingPunct="1"/>
              <a:r>
                <a:rPr lang="en-US" sz="1600" b="1" dirty="0"/>
                <a:t>Mother with baby with birth anomaly</a:t>
              </a:r>
            </a:p>
          </p:txBody>
        </p:sp>
        <p:sp>
          <p:nvSpPr>
            <p:cNvPr id="5" name="TextBox 4">
              <a:extLst>
                <a:ext uri="{FF2B5EF4-FFF2-40B4-BE49-F238E27FC236}">
                  <a16:creationId xmlns:a16="http://schemas.microsoft.com/office/drawing/2014/main" id="{A29C1C35-8FAD-D1DF-FB33-8CC70179CE0E}"/>
                </a:ext>
              </a:extLst>
            </p:cNvPr>
            <p:cNvSpPr txBox="1">
              <a:spLocks noChangeArrowheads="1"/>
            </p:cNvSpPr>
            <p:nvPr/>
          </p:nvSpPr>
          <p:spPr bwMode="auto">
            <a:xfrm>
              <a:off x="4584030" y="5502878"/>
              <a:ext cx="6104418" cy="5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143000" indent="-22860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eaLnBrk="1" hangingPunct="1"/>
              <a:r>
                <a:rPr lang="en-US" sz="1600" b="1" dirty="0"/>
                <a:t>Mother with baby without birth anomaly</a:t>
              </a:r>
            </a:p>
          </p:txBody>
        </p:sp>
        <p:cxnSp>
          <p:nvCxnSpPr>
            <p:cNvPr id="6" name="Straight Arrow Connector 6">
              <a:extLst>
                <a:ext uri="{FF2B5EF4-FFF2-40B4-BE49-F238E27FC236}">
                  <a16:creationId xmlns:a16="http://schemas.microsoft.com/office/drawing/2014/main" id="{39984B43-BDE3-B9A5-A801-9D6AA04180CF}"/>
                </a:ext>
              </a:extLst>
            </p:cNvPr>
            <p:cNvCxnSpPr>
              <a:cxnSpLocks noChangeShapeType="1"/>
            </p:cNvCxnSpPr>
            <p:nvPr/>
          </p:nvCxnSpPr>
          <p:spPr bwMode="auto">
            <a:xfrm flipH="1">
              <a:off x="1867029" y="4911562"/>
              <a:ext cx="2362200" cy="0"/>
            </a:xfrm>
            <a:prstGeom prst="straightConnector1">
              <a:avLst/>
            </a:prstGeom>
            <a:noFill/>
            <a:ln w="381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7" name="Straight Arrow Connector 7">
              <a:extLst>
                <a:ext uri="{FF2B5EF4-FFF2-40B4-BE49-F238E27FC236}">
                  <a16:creationId xmlns:a16="http://schemas.microsoft.com/office/drawing/2014/main" id="{F0EFF79F-6EC8-C754-0F9F-B9DA789A5A4D}"/>
                </a:ext>
              </a:extLst>
            </p:cNvPr>
            <p:cNvCxnSpPr>
              <a:cxnSpLocks noChangeShapeType="1"/>
            </p:cNvCxnSpPr>
            <p:nvPr/>
          </p:nvCxnSpPr>
          <p:spPr bwMode="auto">
            <a:xfrm flipH="1">
              <a:off x="1859092" y="5773574"/>
              <a:ext cx="2362200" cy="0"/>
            </a:xfrm>
            <a:prstGeom prst="straightConnector1">
              <a:avLst/>
            </a:prstGeom>
            <a:noFill/>
            <a:ln w="381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8" name="TextBox 8">
              <a:extLst>
                <a:ext uri="{FF2B5EF4-FFF2-40B4-BE49-F238E27FC236}">
                  <a16:creationId xmlns:a16="http://schemas.microsoft.com/office/drawing/2014/main" id="{31B6272A-44F6-C6AB-A45C-CB3DD711C71B}"/>
                </a:ext>
              </a:extLst>
            </p:cNvPr>
            <p:cNvSpPr txBox="1">
              <a:spLocks noChangeArrowheads="1"/>
            </p:cNvSpPr>
            <p:nvPr/>
          </p:nvSpPr>
          <p:spPr bwMode="auto">
            <a:xfrm>
              <a:off x="1333629" y="4700424"/>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143000" indent="-22860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eaLnBrk="1" hangingPunct="1"/>
              <a:r>
                <a:rPr lang="en-US" dirty="0"/>
                <a:t>?</a:t>
              </a:r>
            </a:p>
          </p:txBody>
        </p:sp>
        <p:sp>
          <p:nvSpPr>
            <p:cNvPr id="9" name="TextBox 9">
              <a:extLst>
                <a:ext uri="{FF2B5EF4-FFF2-40B4-BE49-F238E27FC236}">
                  <a16:creationId xmlns:a16="http://schemas.microsoft.com/office/drawing/2014/main" id="{C4B1EBB8-0BD9-8458-E075-F2594ECFCC44}"/>
                </a:ext>
              </a:extLst>
            </p:cNvPr>
            <p:cNvSpPr txBox="1">
              <a:spLocks noChangeArrowheads="1"/>
            </p:cNvSpPr>
            <p:nvPr/>
          </p:nvSpPr>
          <p:spPr bwMode="auto">
            <a:xfrm>
              <a:off x="1333629" y="5589424"/>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143000" indent="-22860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eaLnBrk="1" hangingPunct="1"/>
              <a:r>
                <a:rPr lang="en-US" dirty="0"/>
                <a:t>?</a:t>
              </a:r>
            </a:p>
          </p:txBody>
        </p:sp>
      </p:grpSp>
      <p:sp>
        <p:nvSpPr>
          <p:cNvPr id="14" name="TextBox 10">
            <a:extLst>
              <a:ext uri="{FF2B5EF4-FFF2-40B4-BE49-F238E27FC236}">
                <a16:creationId xmlns:a16="http://schemas.microsoft.com/office/drawing/2014/main" id="{5480080D-EF65-D2CE-DF7B-760646624C91}"/>
              </a:ext>
            </a:extLst>
          </p:cNvPr>
          <p:cNvSpPr txBox="1">
            <a:spLocks noChangeArrowheads="1"/>
          </p:cNvSpPr>
          <p:nvPr/>
        </p:nvSpPr>
        <p:spPr bwMode="auto">
          <a:xfrm>
            <a:off x="199752" y="5632913"/>
            <a:ext cx="8072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charset="0"/>
                <a:ea typeface="MS PGothic" pitchFamily="34" charset="-128"/>
              </a:defRPr>
            </a:lvl1pPr>
            <a:lvl2pPr marL="742950" indent="-285750" eaLnBrk="0" hangingPunct="0">
              <a:defRPr kumimoji="1">
                <a:solidFill>
                  <a:schemeClr val="tx1"/>
                </a:solidFill>
                <a:latin typeface="Arial" charset="0"/>
                <a:ea typeface="MS PGothic" pitchFamily="34" charset="-128"/>
              </a:defRPr>
            </a:lvl2pPr>
            <a:lvl3pPr marL="1200150" indent="-285750" eaLnBrk="0" hangingPunct="0">
              <a:defRPr kumimoji="1">
                <a:solidFill>
                  <a:schemeClr val="tx1"/>
                </a:solidFill>
                <a:latin typeface="Arial" charset="0"/>
                <a:ea typeface="MS PGothic" pitchFamily="34" charset="-128"/>
              </a:defRPr>
            </a:lvl3pPr>
            <a:lvl4pPr marL="1600200" indent="-228600" eaLnBrk="0" hangingPunct="0">
              <a:defRPr kumimoji="1">
                <a:solidFill>
                  <a:schemeClr val="tx1"/>
                </a:solidFill>
                <a:latin typeface="Arial" charset="0"/>
                <a:ea typeface="MS PGothic" pitchFamily="34" charset="-128"/>
              </a:defRPr>
            </a:lvl4pPr>
            <a:lvl5pPr marL="2057400" indent="-228600" eaLnBrk="0" hangingPunct="0">
              <a:defRPr kumimoji="1">
                <a:solidFill>
                  <a:schemeClr val="tx1"/>
                </a:solidFill>
                <a:latin typeface="Arial"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charset="0"/>
                <a:ea typeface="MS PGothic" pitchFamily="34" charset="-128"/>
              </a:defRPr>
            </a:lvl9pPr>
          </a:lstStyle>
          <a:p>
            <a:pPr marL="457200" lvl="1" indent="0" algn="ctr" eaLnBrk="1" hangingPunct="1"/>
            <a:r>
              <a:rPr lang="en-US" sz="1600" dirty="0">
                <a:latin typeface="+mn-lt"/>
              </a:rPr>
              <a:t>Is it possible that mothers recall exposure inaccurately? </a:t>
            </a:r>
          </a:p>
          <a:p>
            <a:pPr marL="457200" lvl="1" indent="0" algn="ctr" eaLnBrk="1" hangingPunct="1"/>
            <a:r>
              <a:rPr lang="en-US" sz="1600" dirty="0">
                <a:latin typeface="+mn-lt"/>
              </a:rPr>
              <a:t>Do you think cases and controls differ in recalling exposure? </a:t>
            </a:r>
          </a:p>
        </p:txBody>
      </p:sp>
      <p:sp>
        <p:nvSpPr>
          <p:cNvPr id="15" name="Slide Number Placeholder 3">
            <a:extLst>
              <a:ext uri="{FF2B5EF4-FFF2-40B4-BE49-F238E27FC236}">
                <a16:creationId xmlns:a16="http://schemas.microsoft.com/office/drawing/2014/main" id="{C8321E9E-4C2B-7937-3ED8-20883412AEB4}"/>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32</a:t>
            </a:fld>
            <a:endParaRPr lang="en-US" b="1" dirty="0">
              <a:solidFill>
                <a:schemeClr val="accent6"/>
              </a:solidFill>
            </a:endParaRPr>
          </a:p>
        </p:txBody>
      </p:sp>
      <p:pic>
        <p:nvPicPr>
          <p:cNvPr id="16" name="Audio 15">
            <a:hlinkClick r:id="" action="ppaction://media"/>
            <a:extLst>
              <a:ext uri="{FF2B5EF4-FFF2-40B4-BE49-F238E27FC236}">
                <a16:creationId xmlns:a16="http://schemas.microsoft.com/office/drawing/2014/main" id="{A04EDCD2-7BC0-F31B-B0F7-58F5749BB4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20"/>
    </mc:Choice>
    <mc:Fallback xmlns="">
      <p:transition spd="slow" advTm="6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2" descr="Green marble"/>
          <p:cNvSpPr>
            <a:spLocks noGrp="1" noChangeArrowheads="1"/>
          </p:cNvSpPr>
          <p:nvPr>
            <p:ph type="title"/>
          </p:nvPr>
        </p:nvSpPr>
        <p:spPr>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2">
                      <a:alpha val="50000"/>
                    </a:schemeClr>
                  </a:outerShdw>
                </a:effectLst>
              </a14:hiddenEffects>
            </a:ext>
          </a:extLst>
        </p:spPr>
        <p:txBody>
          <a:bodyPr>
            <a:normAutofit/>
          </a:bodyPr>
          <a:lstStyle/>
          <a:p>
            <a:r>
              <a:rPr lang="en-US" altLang="en-US" dirty="0"/>
              <a:t>Where might I have measurement error?</a:t>
            </a:r>
          </a:p>
        </p:txBody>
      </p:sp>
      <p:sp>
        <p:nvSpPr>
          <p:cNvPr id="2" name="Content Placeholder 1"/>
          <p:cNvSpPr>
            <a:spLocks noGrp="1"/>
          </p:cNvSpPr>
          <p:nvPr>
            <p:ph idx="4294967295"/>
          </p:nvPr>
        </p:nvSpPr>
        <p:spPr>
          <a:xfrm>
            <a:off x="617436" y="1536700"/>
            <a:ext cx="7897914" cy="4940300"/>
          </a:xfrm>
        </p:spPr>
        <p:txBody>
          <a:bodyPr>
            <a:normAutofit fontScale="92500" lnSpcReduction="10000"/>
          </a:bodyPr>
          <a:lstStyle/>
          <a:p>
            <a:pPr marL="0" indent="0">
              <a:buNone/>
            </a:pPr>
            <a:r>
              <a:rPr lang="en-US" altLang="en-US" sz="2200" dirty="0">
                <a:solidFill>
                  <a:srgbClr val="0000CC"/>
                </a:solidFill>
              </a:rPr>
              <a:t>Exposure Status (Case-Control Studies):</a:t>
            </a:r>
            <a:endParaRPr lang="en-US" sz="2200" dirty="0"/>
          </a:p>
          <a:p>
            <a:r>
              <a:rPr lang="en-US" sz="1900" dirty="0"/>
              <a:t>Design flaws in the instrument or in sensitivity and specificity of the test you are using</a:t>
            </a:r>
          </a:p>
          <a:p>
            <a:r>
              <a:rPr lang="en-US" sz="1900" dirty="0"/>
              <a:t>Flaws in questions are you using to measure exposure, and how questions are asked Biological variations in ability to measure exposure</a:t>
            </a:r>
          </a:p>
          <a:p>
            <a:r>
              <a:rPr lang="en-US" sz="1900" dirty="0"/>
              <a:t>Errors in data entry or analysis</a:t>
            </a:r>
          </a:p>
          <a:p>
            <a:r>
              <a:rPr lang="en-US" sz="1900" dirty="0"/>
              <a:t>Recall bias: cases think differently about past exposures than controls</a:t>
            </a:r>
          </a:p>
          <a:p>
            <a:r>
              <a:rPr lang="en-US" sz="1900" dirty="0"/>
              <a:t>Interviewer bias: interviewer knows the cases and controls and perceived information differently from the two groups or pushes to get more information from one group versus another</a:t>
            </a:r>
          </a:p>
          <a:p>
            <a:pPr marL="0" indent="0">
              <a:buNone/>
            </a:pPr>
            <a:r>
              <a:rPr lang="en-US" altLang="en-US" sz="2200" dirty="0">
                <a:solidFill>
                  <a:srgbClr val="0000CC"/>
                </a:solidFill>
              </a:rPr>
              <a:t>Outcome Status (Cohort Studies)</a:t>
            </a:r>
          </a:p>
          <a:p>
            <a:r>
              <a:rPr lang="en-US" sz="1900" dirty="0"/>
              <a:t>Diagnostic technology may not be applied to all who meet criteria for being a “case”, or can’t discriminate subgroups within a larger group of those who are ill</a:t>
            </a:r>
          </a:p>
          <a:p>
            <a:r>
              <a:rPr lang="en-US" sz="1900" dirty="0"/>
              <a:t>Results of tests may not be available for use in an epidemiologic study (only have information on malnutrition, not specific nutrient deficiencies</a:t>
            </a:r>
          </a:p>
          <a:p>
            <a:r>
              <a:rPr lang="en-US" sz="1900" dirty="0"/>
              <a:t>Observer bias: observer determines whether the participant gets the outcome</a:t>
            </a:r>
          </a:p>
          <a:p>
            <a:r>
              <a:rPr lang="en-US" sz="1900" dirty="0"/>
              <a:t>Respondent bias: asking participants whether they have the outcome</a:t>
            </a:r>
          </a:p>
        </p:txBody>
      </p:sp>
      <p:sp>
        <p:nvSpPr>
          <p:cNvPr id="4" name="Slide Number Placeholder 3">
            <a:extLst>
              <a:ext uri="{FF2B5EF4-FFF2-40B4-BE49-F238E27FC236}">
                <a16:creationId xmlns:a16="http://schemas.microsoft.com/office/drawing/2014/main" id="{638B85DF-EB38-F4A1-62DD-4A4D7177FAED}"/>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33</a:t>
            </a:fld>
            <a:endParaRPr lang="en-US" sz="1000" b="1" dirty="0">
              <a:solidFill>
                <a:schemeClr val="accent6"/>
              </a:solidFill>
            </a:endParaRPr>
          </a:p>
        </p:txBody>
      </p:sp>
      <p:pic>
        <p:nvPicPr>
          <p:cNvPr id="5" name="Audio 4">
            <a:hlinkClick r:id="" action="ppaction://media"/>
            <a:extLst>
              <a:ext uri="{FF2B5EF4-FFF2-40B4-BE49-F238E27FC236}">
                <a16:creationId xmlns:a16="http://schemas.microsoft.com/office/drawing/2014/main" id="{D4070539-E4B3-EA6B-A73B-30CB01374E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2919474734"/>
      </p:ext>
    </p:extLst>
  </p:cSld>
  <p:clrMapOvr>
    <a:masterClrMapping/>
  </p:clrMapOvr>
  <p:transition advTm="378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Avoid bias in the design of your study!!!</a:t>
            </a:r>
          </a:p>
        </p:txBody>
      </p:sp>
      <p:sp>
        <p:nvSpPr>
          <p:cNvPr id="3" name="Content Placeholder 2"/>
          <p:cNvSpPr>
            <a:spLocks noGrp="1"/>
          </p:cNvSpPr>
          <p:nvPr>
            <p:ph sz="quarter" idx="10"/>
          </p:nvPr>
        </p:nvSpPr>
        <p:spPr>
          <a:xfrm>
            <a:off x="628650" y="1487967"/>
            <a:ext cx="7886700" cy="4860842"/>
          </a:xfrm>
        </p:spPr>
        <p:txBody>
          <a:bodyPr>
            <a:noAutofit/>
          </a:bodyPr>
          <a:lstStyle/>
          <a:p>
            <a:pPr marL="0" indent="0">
              <a:lnSpc>
                <a:spcPct val="120000"/>
              </a:lnSpc>
              <a:spcBef>
                <a:spcPct val="100000"/>
              </a:spcBef>
              <a:buNone/>
              <a:defRPr/>
            </a:pPr>
            <a:r>
              <a:rPr lang="en-US" sz="2000" b="1" dirty="0"/>
              <a:t>Information/Measurement bias, in design</a:t>
            </a:r>
          </a:p>
          <a:p>
            <a:pPr>
              <a:lnSpc>
                <a:spcPct val="70000"/>
              </a:lnSpc>
              <a:spcBef>
                <a:spcPts val="450"/>
              </a:spcBef>
              <a:defRPr/>
            </a:pPr>
            <a:r>
              <a:rPr lang="en-US" altLang="ar-SA" sz="1800" dirty="0"/>
              <a:t>Use objective markers of exposure </a:t>
            </a:r>
          </a:p>
          <a:p>
            <a:pPr>
              <a:lnSpc>
                <a:spcPct val="70000"/>
              </a:lnSpc>
              <a:spcBef>
                <a:spcPts val="450"/>
              </a:spcBef>
              <a:defRPr/>
            </a:pPr>
            <a:r>
              <a:rPr lang="en-US" sz="1800" dirty="0"/>
              <a:t>Train observers or interviewers to obtain data in the same fashion</a:t>
            </a:r>
          </a:p>
          <a:p>
            <a:pPr>
              <a:lnSpc>
                <a:spcPct val="70000"/>
              </a:lnSpc>
              <a:spcBef>
                <a:spcPts val="450"/>
              </a:spcBef>
              <a:defRPr/>
            </a:pPr>
            <a:r>
              <a:rPr lang="en-US" sz="1800" dirty="0"/>
              <a:t>Apply a blinding process if appropriate</a:t>
            </a:r>
          </a:p>
          <a:p>
            <a:pPr>
              <a:lnSpc>
                <a:spcPct val="70000"/>
              </a:lnSpc>
              <a:spcBef>
                <a:spcPts val="450"/>
              </a:spcBef>
              <a:defRPr/>
            </a:pPr>
            <a:r>
              <a:rPr lang="en-US" altLang="ar-SA" sz="1800" dirty="0"/>
              <a:t>Use standard tools for data collection</a:t>
            </a:r>
          </a:p>
          <a:p>
            <a:pPr>
              <a:lnSpc>
                <a:spcPct val="70000"/>
              </a:lnSpc>
              <a:spcBef>
                <a:spcPts val="450"/>
              </a:spcBef>
              <a:defRPr/>
            </a:pPr>
            <a:r>
              <a:rPr lang="en-US" altLang="ar-SA" sz="1800" dirty="0"/>
              <a:t>Apply a standard definition for exposure and outcome</a:t>
            </a:r>
          </a:p>
          <a:p>
            <a:pPr>
              <a:lnSpc>
                <a:spcPct val="70000"/>
              </a:lnSpc>
              <a:spcBef>
                <a:spcPts val="450"/>
              </a:spcBef>
              <a:defRPr/>
            </a:pPr>
            <a:r>
              <a:rPr lang="en-US" altLang="ar-SA" sz="1800" dirty="0"/>
              <a:t>Make sure the sensitivity and specificity of your diagnostic tests are equal across groups</a:t>
            </a:r>
          </a:p>
          <a:p>
            <a:pPr>
              <a:lnSpc>
                <a:spcPct val="70000"/>
              </a:lnSpc>
              <a:spcBef>
                <a:spcPts val="350"/>
              </a:spcBef>
              <a:defRPr/>
            </a:pPr>
            <a:endParaRPr lang="en-US" altLang="ar-SA" sz="2000" dirty="0"/>
          </a:p>
          <a:p>
            <a:pPr marL="0" indent="0" eaLnBrk="1" hangingPunct="1">
              <a:spcBef>
                <a:spcPts val="450"/>
              </a:spcBef>
              <a:buNone/>
              <a:defRPr/>
            </a:pPr>
            <a:r>
              <a:rPr lang="en-US" sz="2000" b="1" dirty="0"/>
              <a:t>Selection bias, in design:</a:t>
            </a:r>
          </a:p>
          <a:p>
            <a:pPr>
              <a:lnSpc>
                <a:spcPct val="70000"/>
              </a:lnSpc>
              <a:spcBef>
                <a:spcPts val="450"/>
              </a:spcBef>
              <a:defRPr/>
            </a:pPr>
            <a:r>
              <a:rPr lang="en-US" sz="1800" dirty="0"/>
              <a:t>Use same criteria for selecting cases and controls</a:t>
            </a:r>
          </a:p>
          <a:p>
            <a:pPr>
              <a:lnSpc>
                <a:spcPct val="70000"/>
              </a:lnSpc>
              <a:spcBef>
                <a:spcPts val="450"/>
              </a:spcBef>
              <a:defRPr/>
            </a:pPr>
            <a:r>
              <a:rPr lang="en-US" sz="1800" dirty="0"/>
              <a:t>Select cases and controls independent of exposure status</a:t>
            </a:r>
          </a:p>
          <a:p>
            <a:pPr>
              <a:lnSpc>
                <a:spcPct val="70000"/>
              </a:lnSpc>
              <a:spcBef>
                <a:spcPts val="450"/>
              </a:spcBef>
              <a:defRPr/>
            </a:pPr>
            <a:r>
              <a:rPr lang="en-US" sz="1800" dirty="0"/>
              <a:t>Identify controls from the same population as the cases</a:t>
            </a:r>
          </a:p>
          <a:p>
            <a:pPr>
              <a:lnSpc>
                <a:spcPct val="70000"/>
              </a:lnSpc>
              <a:spcBef>
                <a:spcPts val="450"/>
              </a:spcBef>
              <a:defRPr/>
            </a:pPr>
            <a:r>
              <a:rPr lang="en-US" sz="1800" dirty="0"/>
              <a:t>Invest in resources for recruiting – be inclusive of the general population as much as your resources allow</a:t>
            </a:r>
          </a:p>
          <a:p>
            <a:pPr>
              <a:lnSpc>
                <a:spcPct val="70000"/>
              </a:lnSpc>
              <a:spcBef>
                <a:spcPts val="450"/>
              </a:spcBef>
              <a:defRPr/>
            </a:pPr>
            <a:r>
              <a:rPr lang="en-US" sz="1800" dirty="0"/>
              <a:t>Obtain high participation rates by investing in follow-up</a:t>
            </a:r>
          </a:p>
          <a:p>
            <a:pPr>
              <a:lnSpc>
                <a:spcPct val="70000"/>
              </a:lnSpc>
              <a:spcBef>
                <a:spcPts val="450"/>
              </a:spcBef>
              <a:defRPr/>
            </a:pPr>
            <a:r>
              <a:rPr lang="en-US" sz="1800" dirty="0"/>
              <a:t>Ensure that people are not dropping out due to a changeable condition, particularly if it affects groups differentially</a:t>
            </a:r>
          </a:p>
        </p:txBody>
      </p:sp>
      <p:sp>
        <p:nvSpPr>
          <p:cNvPr id="4" name="Slide Number Placeholder 3">
            <a:extLst>
              <a:ext uri="{FF2B5EF4-FFF2-40B4-BE49-F238E27FC236}">
                <a16:creationId xmlns:a16="http://schemas.microsoft.com/office/drawing/2014/main" id="{BB6DDD49-7D85-C7B8-7A04-6039EF50039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34</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89E6353E-783D-422F-6D82-574447DF3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5714371"/>
      </p:ext>
    </p:extLst>
  </p:cSld>
  <p:clrMapOvr>
    <a:masterClrMapping/>
  </p:clrMapOvr>
  <mc:AlternateContent xmlns:mc="http://schemas.openxmlformats.org/markup-compatibility/2006" xmlns:p14="http://schemas.microsoft.com/office/powerpoint/2010/main">
    <mc:Choice Requires="p14">
      <p:transition spd="slow" p14:dur="2000" advTm="36250"/>
    </mc:Choice>
    <mc:Fallback xmlns="">
      <p:transition spd="slow" advTm="3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35B2-ED17-347D-94B4-5E1AC2530B62}"/>
              </a:ext>
            </a:extLst>
          </p:cNvPr>
          <p:cNvSpPr>
            <a:spLocks noGrp="1"/>
          </p:cNvSpPr>
          <p:nvPr>
            <p:ph type="title"/>
          </p:nvPr>
        </p:nvSpPr>
        <p:spPr/>
        <p:txBody>
          <a:bodyPr/>
          <a:lstStyle/>
          <a:p>
            <a:r>
              <a:rPr lang="en-US" i="1" dirty="0"/>
              <a:t>“Is there an association between the exposure and the disease?” </a:t>
            </a:r>
          </a:p>
        </p:txBody>
      </p:sp>
      <p:sp>
        <p:nvSpPr>
          <p:cNvPr id="3" name="Content Placeholder 2">
            <a:extLst>
              <a:ext uri="{FF2B5EF4-FFF2-40B4-BE49-F238E27FC236}">
                <a16:creationId xmlns:a16="http://schemas.microsoft.com/office/drawing/2014/main" id="{C6B340A6-E638-03B7-CD9E-57175BB75568}"/>
              </a:ext>
            </a:extLst>
          </p:cNvPr>
          <p:cNvSpPr>
            <a:spLocks noGrp="1"/>
          </p:cNvSpPr>
          <p:nvPr>
            <p:ph sz="quarter" idx="10"/>
          </p:nvPr>
        </p:nvSpPr>
        <p:spPr/>
        <p:txBody>
          <a:bodyPr/>
          <a:lstStyle/>
          <a:p>
            <a:pPr eaLnBrk="1" hangingPunct="1">
              <a:buFont typeface="Wingdings" pitchFamily="2" charset="2"/>
              <a:buNone/>
            </a:pPr>
            <a:r>
              <a:rPr lang="en-US" dirty="0">
                <a:latin typeface="+mn-lt"/>
              </a:rPr>
              <a:t>IF YES….</a:t>
            </a:r>
          </a:p>
          <a:p>
            <a:pPr eaLnBrk="1" hangingPunct="1">
              <a:lnSpc>
                <a:spcPct val="150000"/>
              </a:lnSpc>
              <a:buFont typeface="Wingdings" pitchFamily="2" charset="2"/>
              <a:buNone/>
            </a:pPr>
            <a:r>
              <a:rPr lang="en-US" dirty="0">
                <a:solidFill>
                  <a:schemeClr val="accent6"/>
                </a:solidFill>
                <a:latin typeface="+mn-lt"/>
              </a:rPr>
              <a:t>Three things to consider: </a:t>
            </a:r>
          </a:p>
          <a:p>
            <a:pPr eaLnBrk="1" hangingPunct="1">
              <a:lnSpc>
                <a:spcPct val="150000"/>
              </a:lnSpc>
            </a:pPr>
            <a:r>
              <a:rPr lang="en-US" dirty="0">
                <a:latin typeface="+mn-lt"/>
              </a:rPr>
              <a:t>Is the association likely due to </a:t>
            </a:r>
            <a:r>
              <a:rPr lang="en-US" u="sng" dirty="0">
                <a:latin typeface="+mn-lt"/>
              </a:rPr>
              <a:t>bias</a:t>
            </a:r>
            <a:r>
              <a:rPr lang="en-US" dirty="0">
                <a:latin typeface="+mn-lt"/>
              </a:rPr>
              <a:t>?</a:t>
            </a:r>
          </a:p>
          <a:p>
            <a:pPr>
              <a:lnSpc>
                <a:spcPct val="150000"/>
              </a:lnSpc>
            </a:pPr>
            <a:r>
              <a:rPr lang="en-US" b="1" dirty="0">
                <a:latin typeface="+mn-lt"/>
              </a:rPr>
              <a:t>Is the association likely due to </a:t>
            </a:r>
            <a:r>
              <a:rPr lang="en-US" b="1" u="sng" dirty="0">
                <a:latin typeface="+mn-lt"/>
              </a:rPr>
              <a:t>confounding</a:t>
            </a:r>
            <a:r>
              <a:rPr lang="en-US" b="1" dirty="0">
                <a:latin typeface="+mn-lt"/>
              </a:rPr>
              <a:t>? </a:t>
            </a:r>
          </a:p>
          <a:p>
            <a:pPr>
              <a:lnSpc>
                <a:spcPct val="150000"/>
              </a:lnSpc>
            </a:pPr>
            <a:r>
              <a:rPr lang="en-US" dirty="0">
                <a:latin typeface="+mn-lt"/>
              </a:rPr>
              <a:t>Is the association likely due to </a:t>
            </a:r>
            <a:r>
              <a:rPr lang="en-US" b="1" u="sng" dirty="0">
                <a:latin typeface="+mn-lt"/>
              </a:rPr>
              <a:t>chance</a:t>
            </a:r>
            <a:r>
              <a:rPr lang="en-US" dirty="0">
                <a:latin typeface="+mn-lt"/>
              </a:rPr>
              <a:t>?</a:t>
            </a:r>
          </a:p>
          <a:p>
            <a:pPr marL="0" indent="0">
              <a:buNone/>
            </a:pPr>
            <a:endParaRPr lang="en-US" dirty="0"/>
          </a:p>
        </p:txBody>
      </p:sp>
      <p:sp>
        <p:nvSpPr>
          <p:cNvPr id="4" name="Slide Number Placeholder 3">
            <a:extLst>
              <a:ext uri="{FF2B5EF4-FFF2-40B4-BE49-F238E27FC236}">
                <a16:creationId xmlns:a16="http://schemas.microsoft.com/office/drawing/2014/main" id="{067B4F0B-7D1D-4B53-D0CD-29331FD07682}"/>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35</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CBFB555C-CBB6-7B6B-2935-885AFE751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71982273"/>
      </p:ext>
    </p:extLst>
  </p:cSld>
  <p:clrMapOvr>
    <a:masterClrMapping/>
  </p:clrMapOvr>
  <mc:AlternateContent xmlns:mc="http://schemas.openxmlformats.org/markup-compatibility/2006" xmlns:p14="http://schemas.microsoft.com/office/powerpoint/2010/main">
    <mc:Choice Requires="p14">
      <p:transition spd="slow" p14:dur="2000" advTm="9956"/>
    </mc:Choice>
    <mc:Fallback xmlns="">
      <p:transition spd="slow" advTm="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What is confounding?</a:t>
            </a:r>
          </a:p>
        </p:txBody>
      </p:sp>
      <p:sp>
        <p:nvSpPr>
          <p:cNvPr id="9219" name="Content Placeholder 2"/>
          <p:cNvSpPr>
            <a:spLocks noGrp="1"/>
          </p:cNvSpPr>
          <p:nvPr>
            <p:ph sz="quarter" idx="10"/>
          </p:nvPr>
        </p:nvSpPr>
        <p:spPr/>
        <p:txBody>
          <a:bodyPr>
            <a:normAutofit fontScale="92500"/>
          </a:bodyPr>
          <a:lstStyle/>
          <a:p>
            <a:pPr>
              <a:spcBef>
                <a:spcPts val="1200"/>
              </a:spcBef>
            </a:pPr>
            <a:r>
              <a:rPr lang="en-US" dirty="0"/>
              <a:t>Confounding</a:t>
            </a:r>
            <a:r>
              <a:rPr lang="en-US" sz="2800" dirty="0"/>
              <a:t> is a mixing of effects. The association between exposure and disease is distorted because it is mixed with the effect of another factor that is associated with the disease.</a:t>
            </a:r>
          </a:p>
          <a:p>
            <a:pPr>
              <a:spcBef>
                <a:spcPts val="1200"/>
              </a:spcBef>
            </a:pPr>
            <a:endParaRPr lang="en-US" sz="2800" dirty="0"/>
          </a:p>
          <a:p>
            <a:pPr>
              <a:spcBef>
                <a:spcPts val="1200"/>
              </a:spcBef>
            </a:pPr>
            <a:r>
              <a:rPr lang="en-US" sz="2800" dirty="0"/>
              <a:t>Confounding is an alternate explanation for an observed association between exposure and disease</a:t>
            </a:r>
          </a:p>
          <a:p>
            <a:pPr>
              <a:spcBef>
                <a:spcPts val="1200"/>
              </a:spcBef>
            </a:pPr>
            <a:endParaRPr lang="en-US" sz="2800" dirty="0"/>
          </a:p>
          <a:p>
            <a:pPr>
              <a:spcBef>
                <a:spcPts val="1200"/>
              </a:spcBef>
            </a:pPr>
            <a:r>
              <a:rPr lang="en-US" dirty="0"/>
              <a:t>Confounding occurs when the association between two variables (a predictor/an exposure and an outcome) is due to a third variable (the confounder).</a:t>
            </a:r>
          </a:p>
          <a:p>
            <a:pPr>
              <a:spcBef>
                <a:spcPts val="1200"/>
              </a:spcBef>
            </a:pPr>
            <a:endParaRPr lang="en-US" sz="2800" dirty="0"/>
          </a:p>
          <a:p>
            <a:pPr>
              <a:spcBef>
                <a:spcPts val="1200"/>
              </a:spcBef>
            </a:pPr>
            <a:endParaRPr lang="en-US" sz="2800" dirty="0"/>
          </a:p>
        </p:txBody>
      </p:sp>
      <p:sp>
        <p:nvSpPr>
          <p:cNvPr id="4" name="Slide Number Placeholder 3">
            <a:extLst>
              <a:ext uri="{FF2B5EF4-FFF2-40B4-BE49-F238E27FC236}">
                <a16:creationId xmlns:a16="http://schemas.microsoft.com/office/drawing/2014/main" id="{CC193C12-7726-A4D9-1F07-3E1892EEDED8}"/>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36</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B3F2FB7B-BE95-7347-1038-B5612B4C35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26688579"/>
      </p:ext>
    </p:extLst>
  </p:cSld>
  <p:clrMapOvr>
    <a:masterClrMapping/>
  </p:clrMapOvr>
  <mc:AlternateContent xmlns:mc="http://schemas.openxmlformats.org/markup-compatibility/2006" xmlns:p14="http://schemas.microsoft.com/office/powerpoint/2010/main">
    <mc:Choice Requires="p14">
      <p:transition spd="slow" p14:dur="2000" advTm="21876"/>
    </mc:Choice>
    <mc:Fallback xmlns="">
      <p:transition spd="slow" advTm="2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lstStyle/>
          <a:p>
            <a:r>
              <a:rPr lang="en-US" dirty="0"/>
              <a:t>Criteria of confounders</a:t>
            </a:r>
          </a:p>
        </p:txBody>
      </p:sp>
      <p:sp>
        <p:nvSpPr>
          <p:cNvPr id="19459" name="Rectangle 2"/>
          <p:cNvSpPr>
            <a:spLocks noChangeArrowheads="1"/>
          </p:cNvSpPr>
          <p:nvPr/>
        </p:nvSpPr>
        <p:spPr bwMode="auto">
          <a:xfrm>
            <a:off x="2057400" y="1981200"/>
            <a:ext cx="1549400" cy="762000"/>
          </a:xfrm>
          <a:prstGeom prst="rect">
            <a:avLst/>
          </a:prstGeom>
          <a:solidFill>
            <a:schemeClr val="accent1"/>
          </a:solidFill>
          <a:ln w="12700" cap="sq" algn="ctr">
            <a:solidFill>
              <a:schemeClr val="tx1"/>
            </a:solidFill>
            <a:round/>
            <a:headEnd type="none" w="sm" len="sm"/>
            <a:tailEnd type="none" w="sm" len="sm"/>
          </a:ln>
        </p:spPr>
        <p:txBody>
          <a:bodyPr wrap="none"/>
          <a:lstStyle/>
          <a:p>
            <a:r>
              <a:rPr kumimoji="0" lang="en-US" sz="2400" dirty="0">
                <a:latin typeface="Times New Roman" charset="0"/>
              </a:rPr>
              <a:t>Exposure </a:t>
            </a:r>
          </a:p>
        </p:txBody>
      </p:sp>
      <p:sp>
        <p:nvSpPr>
          <p:cNvPr id="19460" name="Rectangle 3"/>
          <p:cNvSpPr>
            <a:spLocks noChangeArrowheads="1"/>
          </p:cNvSpPr>
          <p:nvPr/>
        </p:nvSpPr>
        <p:spPr bwMode="auto">
          <a:xfrm>
            <a:off x="5299075" y="1981200"/>
            <a:ext cx="1558925" cy="762000"/>
          </a:xfrm>
          <a:prstGeom prst="rect">
            <a:avLst/>
          </a:prstGeom>
          <a:solidFill>
            <a:schemeClr val="accent1"/>
          </a:solidFill>
          <a:ln w="12700" cap="sq" algn="ctr">
            <a:solidFill>
              <a:schemeClr val="tx1"/>
            </a:solidFill>
            <a:round/>
            <a:headEnd type="none" w="sm" len="sm"/>
            <a:tailEnd type="none" w="sm" len="sm"/>
          </a:ln>
        </p:spPr>
        <p:txBody>
          <a:bodyPr wrap="none"/>
          <a:lstStyle/>
          <a:p>
            <a:r>
              <a:rPr kumimoji="0" lang="en-US" sz="2400" dirty="0">
                <a:latin typeface="Times New Roman" charset="0"/>
              </a:rPr>
              <a:t>Outcome </a:t>
            </a:r>
          </a:p>
        </p:txBody>
      </p:sp>
      <p:sp>
        <p:nvSpPr>
          <p:cNvPr id="19461" name="Right Arrow 4"/>
          <p:cNvSpPr>
            <a:spLocks noChangeArrowheads="1"/>
          </p:cNvSpPr>
          <p:nvPr/>
        </p:nvSpPr>
        <p:spPr bwMode="auto">
          <a:xfrm>
            <a:off x="4079875" y="2209800"/>
            <a:ext cx="990600" cy="198438"/>
          </a:xfrm>
          <a:prstGeom prst="rightArrow">
            <a:avLst>
              <a:gd name="adj1" fmla="val 50000"/>
              <a:gd name="adj2" fmla="val 49920"/>
            </a:avLst>
          </a:prstGeom>
          <a:solidFill>
            <a:schemeClr val="accent1"/>
          </a:solidFill>
          <a:ln w="12700" cap="sq" algn="ctr">
            <a:solidFill>
              <a:schemeClr val="tx1"/>
            </a:solidFill>
            <a:round/>
            <a:headEnd type="none" w="sm" len="sm"/>
            <a:tailEnd type="none" w="sm" len="sm"/>
          </a:ln>
        </p:spPr>
        <p:txBody>
          <a:bodyPr wrap="none"/>
          <a:lstStyle/>
          <a:p>
            <a:endParaRPr kumimoji="0" lang="en-US" sz="2400" dirty="0">
              <a:latin typeface="Times New Roman" charset="0"/>
            </a:endParaRPr>
          </a:p>
        </p:txBody>
      </p:sp>
      <p:sp>
        <p:nvSpPr>
          <p:cNvPr id="19462" name="TextBox 6"/>
          <p:cNvSpPr txBox="1">
            <a:spLocks noChangeArrowheads="1"/>
          </p:cNvSpPr>
          <p:nvPr/>
        </p:nvSpPr>
        <p:spPr bwMode="auto">
          <a:xfrm>
            <a:off x="4502150" y="1981200"/>
            <a:ext cx="46038" cy="461963"/>
          </a:xfrm>
          <a:prstGeom prst="rect">
            <a:avLst/>
          </a:prstGeom>
          <a:noFill/>
          <a:ln w="9525">
            <a:noFill/>
            <a:miter lim="800000"/>
            <a:headEnd/>
            <a:tailEnd/>
          </a:ln>
        </p:spPr>
        <p:txBody>
          <a:bodyPr>
            <a:spAutoFit/>
          </a:bodyPr>
          <a:lstStyle/>
          <a:p>
            <a:r>
              <a:rPr lang="en-US" sz="2400" b="1" dirty="0"/>
              <a:t>?</a:t>
            </a:r>
          </a:p>
        </p:txBody>
      </p:sp>
      <p:sp>
        <p:nvSpPr>
          <p:cNvPr id="8" name="Rectangle 7"/>
          <p:cNvSpPr/>
          <p:nvPr/>
        </p:nvSpPr>
        <p:spPr bwMode="auto">
          <a:xfrm>
            <a:off x="3468688" y="4110038"/>
            <a:ext cx="2212975" cy="838200"/>
          </a:xfrm>
          <a:prstGeom prst="rect">
            <a:avLst/>
          </a:prstGeom>
          <a:solidFill>
            <a:schemeClr val="accent6">
              <a:lumMod val="60000"/>
              <a:lumOff val="40000"/>
            </a:schemeClr>
          </a:solidFill>
          <a:ln w="12700" cap="sq" cmpd="sng" algn="ctr">
            <a:solidFill>
              <a:schemeClr val="tx1"/>
            </a:solidFill>
            <a:prstDash val="solid"/>
            <a:round/>
            <a:headEnd type="none" w="sm" len="sm"/>
            <a:tailEnd type="none" w="sm" len="sm"/>
          </a:ln>
          <a:effectLst/>
        </p:spPr>
        <p:txBody>
          <a:bodyPr wrap="none"/>
          <a:lstStyle/>
          <a:p>
            <a:pPr algn="ctr">
              <a:defRPr/>
            </a:pPr>
            <a:r>
              <a:rPr kumimoji="0" lang="en-US" sz="2400" dirty="0">
                <a:latin typeface="Times New Roman" pitchFamily="18" charset="0"/>
              </a:rPr>
              <a:t>Potential </a:t>
            </a:r>
          </a:p>
          <a:p>
            <a:pPr algn="ctr">
              <a:defRPr/>
            </a:pPr>
            <a:r>
              <a:rPr kumimoji="0" lang="en-US" sz="2400" dirty="0">
                <a:latin typeface="Times New Roman" pitchFamily="18" charset="0"/>
              </a:rPr>
              <a:t>confounder</a:t>
            </a:r>
          </a:p>
        </p:txBody>
      </p:sp>
      <p:cxnSp>
        <p:nvCxnSpPr>
          <p:cNvPr id="19464" name="Straight Arrow Connector 12"/>
          <p:cNvCxnSpPr>
            <a:cxnSpLocks noChangeShapeType="1"/>
          </p:cNvCxnSpPr>
          <p:nvPr/>
        </p:nvCxnSpPr>
        <p:spPr bwMode="auto">
          <a:xfrm flipV="1">
            <a:off x="4953000" y="2971800"/>
            <a:ext cx="914400" cy="838200"/>
          </a:xfrm>
          <a:prstGeom prst="straightConnector1">
            <a:avLst/>
          </a:prstGeom>
          <a:noFill/>
          <a:ln w="88900" cap="sq" algn="ctr">
            <a:solidFill>
              <a:schemeClr val="tx1"/>
            </a:solidFill>
            <a:round/>
            <a:headEnd type="none" w="sm" len="sm"/>
            <a:tailEnd type="arrow" w="med" len="med"/>
          </a:ln>
        </p:spPr>
      </p:cxnSp>
      <p:cxnSp>
        <p:nvCxnSpPr>
          <p:cNvPr id="19465" name="Straight Arrow Connector 21"/>
          <p:cNvCxnSpPr>
            <a:cxnSpLocks noChangeShapeType="1"/>
          </p:cNvCxnSpPr>
          <p:nvPr/>
        </p:nvCxnSpPr>
        <p:spPr bwMode="auto">
          <a:xfrm flipH="1" flipV="1">
            <a:off x="2971800" y="2971800"/>
            <a:ext cx="1295400" cy="838200"/>
          </a:xfrm>
          <a:prstGeom prst="straightConnector1">
            <a:avLst/>
          </a:prstGeom>
          <a:noFill/>
          <a:ln w="63500" algn="ctr">
            <a:solidFill>
              <a:schemeClr val="tx1"/>
            </a:solidFill>
            <a:round/>
            <a:headEnd type="arrow" w="lg" len="lg"/>
            <a:tailEnd type="arrow" w="med" len="med"/>
          </a:ln>
        </p:spPr>
      </p:cxnSp>
      <p:sp>
        <p:nvSpPr>
          <p:cNvPr id="19466" name="Oval 17"/>
          <p:cNvSpPr>
            <a:spLocks noChangeArrowheads="1"/>
          </p:cNvSpPr>
          <p:nvPr/>
        </p:nvSpPr>
        <p:spPr bwMode="auto">
          <a:xfrm>
            <a:off x="2628900" y="3352800"/>
            <a:ext cx="685800" cy="609600"/>
          </a:xfrm>
          <a:prstGeom prst="ellipse">
            <a:avLst/>
          </a:prstGeom>
          <a:noFill/>
          <a:ln w="12700" cap="sq" algn="ctr">
            <a:solidFill>
              <a:schemeClr val="tx1"/>
            </a:solidFill>
            <a:round/>
            <a:headEnd type="none" w="sm" len="sm"/>
            <a:tailEnd type="none" w="sm" len="sm"/>
          </a:ln>
        </p:spPr>
        <p:txBody>
          <a:bodyPr wrap="none"/>
          <a:lstStyle/>
          <a:p>
            <a:pPr algn="ctr"/>
            <a:r>
              <a:rPr kumimoji="0" lang="en-US" sz="2400" b="1" dirty="0">
                <a:latin typeface="Times New Roman" charset="0"/>
              </a:rPr>
              <a:t>1</a:t>
            </a:r>
          </a:p>
        </p:txBody>
      </p:sp>
      <p:sp>
        <p:nvSpPr>
          <p:cNvPr id="19467" name="Oval 26"/>
          <p:cNvSpPr>
            <a:spLocks noChangeArrowheads="1"/>
          </p:cNvSpPr>
          <p:nvPr/>
        </p:nvSpPr>
        <p:spPr bwMode="auto">
          <a:xfrm>
            <a:off x="5681663" y="3295650"/>
            <a:ext cx="685800" cy="609600"/>
          </a:xfrm>
          <a:prstGeom prst="ellipse">
            <a:avLst/>
          </a:prstGeom>
          <a:noFill/>
          <a:ln w="12700" cap="sq" algn="ctr">
            <a:solidFill>
              <a:schemeClr val="tx1"/>
            </a:solidFill>
            <a:round/>
            <a:headEnd type="none" w="sm" len="sm"/>
            <a:tailEnd type="none" w="sm" len="sm"/>
          </a:ln>
        </p:spPr>
        <p:txBody>
          <a:bodyPr wrap="none"/>
          <a:lstStyle/>
          <a:p>
            <a:pPr algn="ctr"/>
            <a:r>
              <a:rPr kumimoji="0" lang="en-US" sz="2400" b="1" dirty="0">
                <a:latin typeface="Times New Roman" charset="0"/>
              </a:rPr>
              <a:t>2</a:t>
            </a:r>
          </a:p>
        </p:txBody>
      </p:sp>
      <p:sp>
        <p:nvSpPr>
          <p:cNvPr id="13" name="TextBox 12">
            <a:extLst>
              <a:ext uri="{FF2B5EF4-FFF2-40B4-BE49-F238E27FC236}">
                <a16:creationId xmlns:a16="http://schemas.microsoft.com/office/drawing/2014/main" id="{6E3B1496-CBD9-06DC-16D5-3105A892E4BD}"/>
              </a:ext>
            </a:extLst>
          </p:cNvPr>
          <p:cNvSpPr txBox="1"/>
          <p:nvPr/>
        </p:nvSpPr>
        <p:spPr>
          <a:xfrm>
            <a:off x="1047751" y="5292545"/>
            <a:ext cx="7726134" cy="1200329"/>
          </a:xfrm>
          <a:prstGeom prst="rect">
            <a:avLst/>
          </a:prstGeom>
          <a:noFill/>
        </p:spPr>
        <p:txBody>
          <a:bodyPr wrap="square">
            <a:spAutoFit/>
          </a:bodyPr>
          <a:lstStyle/>
          <a:p>
            <a:pPr marL="457200" indent="-457200">
              <a:buFont typeface="Tahoma" pitchFamily="34" charset="0"/>
              <a:buAutoNum type="arabicPeriod"/>
            </a:pPr>
            <a:r>
              <a:rPr lang="en-US" sz="1800" dirty="0"/>
              <a:t>Associated with the exposure under study, in the source population</a:t>
            </a:r>
          </a:p>
          <a:p>
            <a:pPr marL="457200" indent="-457200">
              <a:buFont typeface="Tahoma" pitchFamily="34" charset="0"/>
              <a:buAutoNum type="arabicPeriod"/>
            </a:pPr>
            <a:endParaRPr lang="en-US" sz="1800" dirty="0"/>
          </a:p>
          <a:p>
            <a:pPr marL="457200" indent="-457200">
              <a:buFont typeface="Tahoma" pitchFamily="34" charset="0"/>
              <a:buAutoNum type="arabicPeriod"/>
            </a:pPr>
            <a:r>
              <a:rPr lang="en-US" sz="1800" dirty="0"/>
              <a:t>Associated with the disease (outcome) among the non-exposed (independently of exposure). </a:t>
            </a:r>
          </a:p>
        </p:txBody>
      </p:sp>
      <p:sp>
        <p:nvSpPr>
          <p:cNvPr id="14" name="Slide Number Placeholder 3">
            <a:extLst>
              <a:ext uri="{FF2B5EF4-FFF2-40B4-BE49-F238E27FC236}">
                <a16:creationId xmlns:a16="http://schemas.microsoft.com/office/drawing/2014/main" id="{33AFA058-D6E0-D6CE-49CB-4265B4F9959F}"/>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37</a:t>
            </a:fld>
            <a:endParaRPr lang="en-US" sz="1000" b="1" dirty="0">
              <a:solidFill>
                <a:schemeClr val="accent6"/>
              </a:solidFill>
            </a:endParaRPr>
          </a:p>
        </p:txBody>
      </p:sp>
      <p:pic>
        <p:nvPicPr>
          <p:cNvPr id="2" name="Audio 1">
            <a:hlinkClick r:id="" action="ppaction://media"/>
            <a:extLst>
              <a:ext uri="{FF2B5EF4-FFF2-40B4-BE49-F238E27FC236}">
                <a16:creationId xmlns:a16="http://schemas.microsoft.com/office/drawing/2014/main" id="{102A33A7-FF4B-6137-5AE7-CF2E224D6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71750807"/>
      </p:ext>
    </p:extLst>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p:cNvSpPr>
            <a:spLocks noGrp="1"/>
          </p:cNvSpPr>
          <p:nvPr>
            <p:ph type="title"/>
          </p:nvPr>
        </p:nvSpPr>
        <p:spPr/>
        <p:txBody>
          <a:bodyPr/>
          <a:lstStyle/>
          <a:p>
            <a:r>
              <a:rPr lang="en-US" dirty="0"/>
              <a:t>Criteria of confounders</a:t>
            </a:r>
          </a:p>
        </p:txBody>
      </p:sp>
      <p:grpSp>
        <p:nvGrpSpPr>
          <p:cNvPr id="2" name="Group 1">
            <a:extLst>
              <a:ext uri="{FF2B5EF4-FFF2-40B4-BE49-F238E27FC236}">
                <a16:creationId xmlns:a16="http://schemas.microsoft.com/office/drawing/2014/main" id="{CA7D624E-4F07-E0CA-3E65-4E6CC356B1EB}"/>
              </a:ext>
            </a:extLst>
          </p:cNvPr>
          <p:cNvGrpSpPr/>
          <p:nvPr/>
        </p:nvGrpSpPr>
        <p:grpSpPr>
          <a:xfrm>
            <a:off x="838200" y="2632075"/>
            <a:ext cx="7121525" cy="2178050"/>
            <a:chOff x="838200" y="2632075"/>
            <a:chExt cx="7121525" cy="2178050"/>
          </a:xfrm>
        </p:grpSpPr>
        <p:sp>
          <p:nvSpPr>
            <p:cNvPr id="20483" name="Rectangle 2"/>
            <p:cNvSpPr>
              <a:spLocks noChangeArrowheads="1"/>
            </p:cNvSpPr>
            <p:nvPr/>
          </p:nvSpPr>
          <p:spPr bwMode="auto">
            <a:xfrm>
              <a:off x="838200" y="2909888"/>
              <a:ext cx="1549400" cy="762000"/>
            </a:xfrm>
            <a:prstGeom prst="rect">
              <a:avLst/>
            </a:prstGeom>
            <a:solidFill>
              <a:schemeClr val="accent1"/>
            </a:solidFill>
            <a:ln w="12700" cap="sq" algn="ctr">
              <a:solidFill>
                <a:schemeClr val="tx1"/>
              </a:solidFill>
              <a:round/>
              <a:headEnd type="none" w="sm" len="sm"/>
              <a:tailEnd type="none" w="sm" len="sm"/>
            </a:ln>
          </p:spPr>
          <p:txBody>
            <a:bodyPr wrap="none"/>
            <a:lstStyle/>
            <a:p>
              <a:r>
                <a:rPr kumimoji="0" lang="en-US" sz="2400" dirty="0">
                  <a:latin typeface="Times New Roman" charset="0"/>
                </a:rPr>
                <a:t>Exposure </a:t>
              </a:r>
            </a:p>
          </p:txBody>
        </p:sp>
        <p:sp>
          <p:nvSpPr>
            <p:cNvPr id="20484" name="Rectangle 3"/>
            <p:cNvSpPr>
              <a:spLocks noChangeArrowheads="1"/>
            </p:cNvSpPr>
            <p:nvPr/>
          </p:nvSpPr>
          <p:spPr bwMode="auto">
            <a:xfrm>
              <a:off x="6400800" y="2995613"/>
              <a:ext cx="1558925" cy="762000"/>
            </a:xfrm>
            <a:prstGeom prst="rect">
              <a:avLst/>
            </a:prstGeom>
            <a:solidFill>
              <a:schemeClr val="accent1"/>
            </a:solidFill>
            <a:ln w="12700" cap="sq" algn="ctr">
              <a:solidFill>
                <a:schemeClr val="tx1"/>
              </a:solidFill>
              <a:round/>
              <a:headEnd type="none" w="sm" len="sm"/>
              <a:tailEnd type="none" w="sm" len="sm"/>
            </a:ln>
          </p:spPr>
          <p:txBody>
            <a:bodyPr wrap="none"/>
            <a:lstStyle/>
            <a:p>
              <a:r>
                <a:rPr kumimoji="0" lang="en-US" sz="2400" dirty="0">
                  <a:latin typeface="Times New Roman" charset="0"/>
                </a:rPr>
                <a:t>Outcome </a:t>
              </a:r>
            </a:p>
          </p:txBody>
        </p:sp>
        <p:sp>
          <p:nvSpPr>
            <p:cNvPr id="20485" name="Right Arrow 4"/>
            <p:cNvSpPr>
              <a:spLocks noChangeArrowheads="1"/>
            </p:cNvSpPr>
            <p:nvPr/>
          </p:nvSpPr>
          <p:spPr bwMode="auto">
            <a:xfrm>
              <a:off x="2438400" y="3241675"/>
              <a:ext cx="990600" cy="196850"/>
            </a:xfrm>
            <a:prstGeom prst="rightArrow">
              <a:avLst>
                <a:gd name="adj1" fmla="val 50000"/>
                <a:gd name="adj2" fmla="val 50323"/>
              </a:avLst>
            </a:prstGeom>
            <a:solidFill>
              <a:schemeClr val="accent1"/>
            </a:solidFill>
            <a:ln w="12700" cap="sq" algn="ctr">
              <a:solidFill>
                <a:schemeClr val="tx1"/>
              </a:solidFill>
              <a:round/>
              <a:headEnd type="none" w="sm" len="sm"/>
              <a:tailEnd type="none" w="sm" len="sm"/>
            </a:ln>
          </p:spPr>
          <p:txBody>
            <a:bodyPr wrap="none"/>
            <a:lstStyle/>
            <a:p>
              <a:endParaRPr kumimoji="0" lang="en-US" sz="2400" dirty="0">
                <a:latin typeface="Times New Roman" charset="0"/>
              </a:endParaRPr>
            </a:p>
          </p:txBody>
        </p:sp>
        <p:sp>
          <p:nvSpPr>
            <p:cNvPr id="20486" name="Right Arrow 11"/>
            <p:cNvSpPr>
              <a:spLocks noChangeArrowheads="1"/>
            </p:cNvSpPr>
            <p:nvPr/>
          </p:nvSpPr>
          <p:spPr bwMode="auto">
            <a:xfrm>
              <a:off x="5394325" y="3290888"/>
              <a:ext cx="990600" cy="196850"/>
            </a:xfrm>
            <a:prstGeom prst="rightArrow">
              <a:avLst>
                <a:gd name="adj1" fmla="val 50000"/>
                <a:gd name="adj2" fmla="val 50323"/>
              </a:avLst>
            </a:prstGeom>
            <a:solidFill>
              <a:schemeClr val="accent1"/>
            </a:solidFill>
            <a:ln w="12700" cap="sq" algn="ctr">
              <a:solidFill>
                <a:schemeClr val="tx1"/>
              </a:solidFill>
              <a:round/>
              <a:headEnd type="none" w="sm" len="sm"/>
              <a:tailEnd type="none" w="sm" len="sm"/>
            </a:ln>
          </p:spPr>
          <p:txBody>
            <a:bodyPr wrap="none"/>
            <a:lstStyle/>
            <a:p>
              <a:endParaRPr kumimoji="0" lang="en-US" sz="2400" dirty="0">
                <a:latin typeface="Times New Roman" charset="0"/>
              </a:endParaRPr>
            </a:p>
          </p:txBody>
        </p:sp>
        <p:sp>
          <p:nvSpPr>
            <p:cNvPr id="14" name="Rectangle 13"/>
            <p:cNvSpPr/>
            <p:nvPr/>
          </p:nvSpPr>
          <p:spPr bwMode="auto">
            <a:xfrm>
              <a:off x="3810000" y="2919413"/>
              <a:ext cx="1447800" cy="838200"/>
            </a:xfrm>
            <a:prstGeom prst="rect">
              <a:avLst/>
            </a:prstGeom>
            <a:solidFill>
              <a:schemeClr val="accent6">
                <a:lumMod val="60000"/>
                <a:lumOff val="40000"/>
              </a:schemeClr>
            </a:solidFill>
            <a:ln w="12700" cap="sq" cmpd="sng" algn="ctr">
              <a:solidFill>
                <a:schemeClr val="tx1"/>
              </a:solidFill>
              <a:prstDash val="solid"/>
              <a:round/>
              <a:headEnd type="none" w="sm" len="sm"/>
              <a:tailEnd type="none" w="sm" len="sm"/>
            </a:ln>
            <a:effectLst/>
          </p:spPr>
          <p:txBody>
            <a:bodyPr wrap="none"/>
            <a:lstStyle/>
            <a:p>
              <a:pPr algn="ctr">
                <a:defRPr/>
              </a:pPr>
              <a:r>
                <a:rPr kumimoji="0" lang="en-US" sz="2400" dirty="0">
                  <a:latin typeface="Times New Roman" pitchFamily="18" charset="0"/>
                </a:rPr>
                <a:t>Potential </a:t>
              </a:r>
            </a:p>
            <a:p>
              <a:pPr algn="ctr">
                <a:defRPr/>
              </a:pPr>
              <a:r>
                <a:rPr kumimoji="0" lang="en-US" sz="2400" dirty="0">
                  <a:latin typeface="Times New Roman" pitchFamily="18" charset="0"/>
                </a:rPr>
                <a:t>confounder</a:t>
              </a:r>
            </a:p>
          </p:txBody>
        </p:sp>
        <p:sp>
          <p:nvSpPr>
            <p:cNvPr id="20488" name="Oval 14"/>
            <p:cNvSpPr>
              <a:spLocks noChangeArrowheads="1"/>
            </p:cNvSpPr>
            <p:nvPr/>
          </p:nvSpPr>
          <p:spPr bwMode="auto">
            <a:xfrm>
              <a:off x="4184650" y="4200525"/>
              <a:ext cx="685800" cy="609600"/>
            </a:xfrm>
            <a:prstGeom prst="ellipse">
              <a:avLst/>
            </a:prstGeom>
            <a:noFill/>
            <a:ln w="12700" cap="sq" algn="ctr">
              <a:solidFill>
                <a:schemeClr val="tx1"/>
              </a:solidFill>
              <a:round/>
              <a:headEnd type="none" w="sm" len="sm"/>
              <a:tailEnd type="none" w="sm" len="sm"/>
            </a:ln>
          </p:spPr>
          <p:txBody>
            <a:bodyPr wrap="none"/>
            <a:lstStyle/>
            <a:p>
              <a:pPr algn="ctr"/>
              <a:r>
                <a:rPr kumimoji="0" lang="en-US" sz="2400" b="1" dirty="0">
                  <a:latin typeface="Times New Roman" charset="0"/>
                </a:rPr>
                <a:t>3</a:t>
              </a:r>
            </a:p>
          </p:txBody>
        </p:sp>
        <p:cxnSp>
          <p:nvCxnSpPr>
            <p:cNvPr id="20489" name="Straight Connector 16"/>
            <p:cNvCxnSpPr>
              <a:cxnSpLocks noChangeShapeType="1"/>
            </p:cNvCxnSpPr>
            <p:nvPr/>
          </p:nvCxnSpPr>
          <p:spPr bwMode="auto">
            <a:xfrm>
              <a:off x="4019550" y="2632075"/>
              <a:ext cx="1028700" cy="1282700"/>
            </a:xfrm>
            <a:prstGeom prst="line">
              <a:avLst/>
            </a:prstGeom>
            <a:noFill/>
            <a:ln w="76200" cap="sq" algn="ctr">
              <a:solidFill>
                <a:schemeClr val="tx1"/>
              </a:solidFill>
              <a:round/>
              <a:headEnd type="none" w="sm" len="sm"/>
              <a:tailEnd type="none" w="sm" len="sm"/>
            </a:ln>
          </p:spPr>
        </p:cxnSp>
        <p:cxnSp>
          <p:nvCxnSpPr>
            <p:cNvPr id="20490" name="Straight Connector 20"/>
            <p:cNvCxnSpPr>
              <a:cxnSpLocks noChangeShapeType="1"/>
            </p:cNvCxnSpPr>
            <p:nvPr/>
          </p:nvCxnSpPr>
          <p:spPr bwMode="auto">
            <a:xfrm flipV="1">
              <a:off x="3924300" y="2743200"/>
              <a:ext cx="1219200" cy="1143000"/>
            </a:xfrm>
            <a:prstGeom prst="line">
              <a:avLst/>
            </a:prstGeom>
            <a:noFill/>
            <a:ln w="76200" cap="sq" algn="ctr">
              <a:solidFill>
                <a:schemeClr val="tx1"/>
              </a:solidFill>
              <a:round/>
              <a:headEnd type="none" w="sm" len="sm"/>
              <a:tailEnd type="none" w="sm" len="sm"/>
            </a:ln>
          </p:spPr>
        </p:cxnSp>
      </p:grpSp>
      <p:sp>
        <p:nvSpPr>
          <p:cNvPr id="12" name="TextBox 11">
            <a:extLst>
              <a:ext uri="{FF2B5EF4-FFF2-40B4-BE49-F238E27FC236}">
                <a16:creationId xmlns:a16="http://schemas.microsoft.com/office/drawing/2014/main" id="{73BA8F52-0A8D-0EED-F0FA-8B291E08651B}"/>
              </a:ext>
            </a:extLst>
          </p:cNvPr>
          <p:cNvSpPr txBox="1"/>
          <p:nvPr/>
        </p:nvSpPr>
        <p:spPr>
          <a:xfrm>
            <a:off x="1070655" y="5259413"/>
            <a:ext cx="6913789" cy="1200329"/>
          </a:xfrm>
          <a:prstGeom prst="rect">
            <a:avLst/>
          </a:prstGeom>
          <a:noFill/>
        </p:spPr>
        <p:txBody>
          <a:bodyPr wrap="square">
            <a:spAutoFit/>
          </a:bodyPr>
          <a:lstStyle/>
          <a:p>
            <a:pPr marL="457200" indent="-457200" algn="ctr">
              <a:buFont typeface="Tahoma" pitchFamily="34" charset="0"/>
              <a:buAutoNum type="arabicPeriod"/>
            </a:pPr>
            <a:r>
              <a:rPr lang="en-US" sz="1800" dirty="0"/>
              <a:t>Not an intermediate in the causal pathway from exposure to outcome, or a downstream consequence of outcome.  </a:t>
            </a:r>
          </a:p>
          <a:p>
            <a:pPr marL="457200" indent="-457200" algn="ctr">
              <a:buFont typeface="Tahoma" pitchFamily="34" charset="0"/>
              <a:buAutoNum type="arabicPeriod"/>
            </a:pPr>
            <a:endParaRPr lang="en-US" dirty="0"/>
          </a:p>
          <a:p>
            <a:pPr lvl="1" algn="ctr"/>
            <a:r>
              <a:rPr lang="en-US" b="1" dirty="0"/>
              <a:t>This would be a mediator, not a confounder! </a:t>
            </a:r>
          </a:p>
        </p:txBody>
      </p:sp>
      <p:sp>
        <p:nvSpPr>
          <p:cNvPr id="13" name="Slide Number Placeholder 3">
            <a:extLst>
              <a:ext uri="{FF2B5EF4-FFF2-40B4-BE49-F238E27FC236}">
                <a16:creationId xmlns:a16="http://schemas.microsoft.com/office/drawing/2014/main" id="{242F496A-4FA2-937B-962E-AF1BBD183C61}"/>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38</a:t>
            </a:fld>
            <a:endParaRPr lang="en-US" sz="1000" b="1" dirty="0">
              <a:solidFill>
                <a:schemeClr val="accent6"/>
              </a:solidFill>
            </a:endParaRPr>
          </a:p>
        </p:txBody>
      </p:sp>
      <p:pic>
        <p:nvPicPr>
          <p:cNvPr id="3" name="Audio 2">
            <a:hlinkClick r:id="" action="ppaction://media"/>
            <a:extLst>
              <a:ext uri="{FF2B5EF4-FFF2-40B4-BE49-F238E27FC236}">
                <a16:creationId xmlns:a16="http://schemas.microsoft.com/office/drawing/2014/main" id="{2B7A4057-1975-7B3E-61D2-04F6AC50E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83505016"/>
      </p:ext>
    </p:extLst>
  </p:cSld>
  <p:clrMapOvr>
    <a:masterClrMapping/>
  </p:clrMapOvr>
  <mc:AlternateContent xmlns:mc="http://schemas.openxmlformats.org/markup-compatibility/2006" xmlns:p14="http://schemas.microsoft.com/office/powerpoint/2010/main">
    <mc:Choice Requires="p14">
      <p:transition spd="slow" p14:dur="2000" advTm="13078"/>
    </mc:Choice>
    <mc:Fallback xmlns="">
      <p:transition spd="slow" advTm="1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p:txBody>
          <a:bodyPr/>
          <a:lstStyle/>
          <a:p>
            <a:r>
              <a:rPr lang="en-US" dirty="0"/>
              <a:t>Criteria of confounders</a:t>
            </a:r>
          </a:p>
        </p:txBody>
      </p:sp>
      <p:grpSp>
        <p:nvGrpSpPr>
          <p:cNvPr id="2" name="Group 1">
            <a:extLst>
              <a:ext uri="{FF2B5EF4-FFF2-40B4-BE49-F238E27FC236}">
                <a16:creationId xmlns:a16="http://schemas.microsoft.com/office/drawing/2014/main" id="{4F749AD5-609A-19F9-C769-1193992583BE}"/>
              </a:ext>
            </a:extLst>
          </p:cNvPr>
          <p:cNvGrpSpPr/>
          <p:nvPr/>
        </p:nvGrpSpPr>
        <p:grpSpPr>
          <a:xfrm>
            <a:off x="2508922" y="1494105"/>
            <a:ext cx="3854669" cy="2233448"/>
            <a:chOff x="2057400" y="1981200"/>
            <a:chExt cx="4800600" cy="2967038"/>
          </a:xfrm>
        </p:grpSpPr>
        <p:sp>
          <p:nvSpPr>
            <p:cNvPr id="19459" name="Rectangle 2"/>
            <p:cNvSpPr>
              <a:spLocks noChangeArrowheads="1"/>
            </p:cNvSpPr>
            <p:nvPr/>
          </p:nvSpPr>
          <p:spPr bwMode="auto">
            <a:xfrm>
              <a:off x="2057400" y="1981200"/>
              <a:ext cx="1549400" cy="762000"/>
            </a:xfrm>
            <a:prstGeom prst="rect">
              <a:avLst/>
            </a:prstGeom>
            <a:solidFill>
              <a:schemeClr val="accent1"/>
            </a:solidFill>
            <a:ln w="12700" cap="sq" algn="ctr">
              <a:solidFill>
                <a:schemeClr val="tx1"/>
              </a:solidFill>
              <a:round/>
              <a:headEnd type="none" w="sm" len="sm"/>
              <a:tailEnd type="none" w="sm" len="sm"/>
            </a:ln>
          </p:spPr>
          <p:txBody>
            <a:bodyPr wrap="none"/>
            <a:lstStyle/>
            <a:p>
              <a:pPr algn="ctr"/>
              <a:r>
                <a:rPr kumimoji="0" lang="en-US" dirty="0">
                  <a:solidFill>
                    <a:schemeClr val="bg1"/>
                  </a:solidFill>
                  <a:latin typeface="Times New Roman" charset="0"/>
                </a:rPr>
                <a:t>Obesity </a:t>
              </a:r>
            </a:p>
          </p:txBody>
        </p:sp>
        <p:sp>
          <p:nvSpPr>
            <p:cNvPr id="19460" name="Rectangle 3"/>
            <p:cNvSpPr>
              <a:spLocks noChangeArrowheads="1"/>
            </p:cNvSpPr>
            <p:nvPr/>
          </p:nvSpPr>
          <p:spPr bwMode="auto">
            <a:xfrm>
              <a:off x="5299075" y="1981200"/>
              <a:ext cx="1558925" cy="762000"/>
            </a:xfrm>
            <a:prstGeom prst="rect">
              <a:avLst/>
            </a:prstGeom>
            <a:solidFill>
              <a:schemeClr val="accent1"/>
            </a:solidFill>
            <a:ln w="12700" cap="sq" algn="ctr">
              <a:solidFill>
                <a:schemeClr val="tx1"/>
              </a:solidFill>
              <a:round/>
              <a:headEnd type="none" w="sm" len="sm"/>
              <a:tailEnd type="none" w="sm" len="sm"/>
            </a:ln>
          </p:spPr>
          <p:txBody>
            <a:bodyPr wrap="none"/>
            <a:lstStyle/>
            <a:p>
              <a:r>
                <a:rPr lang="en-US" dirty="0">
                  <a:solidFill>
                    <a:schemeClr val="bg1"/>
                  </a:solidFill>
                  <a:latin typeface="Times New Roman" charset="0"/>
                </a:rPr>
                <a:t>Myocardial </a:t>
              </a:r>
            </a:p>
            <a:p>
              <a:r>
                <a:rPr lang="en-US" dirty="0">
                  <a:solidFill>
                    <a:schemeClr val="bg1"/>
                  </a:solidFill>
                  <a:latin typeface="Times New Roman" charset="0"/>
                </a:rPr>
                <a:t>Infarction</a:t>
              </a:r>
              <a:endParaRPr kumimoji="0" lang="en-US" dirty="0">
                <a:solidFill>
                  <a:schemeClr val="bg1"/>
                </a:solidFill>
                <a:latin typeface="Times New Roman" charset="0"/>
              </a:endParaRPr>
            </a:p>
          </p:txBody>
        </p:sp>
        <p:sp>
          <p:nvSpPr>
            <p:cNvPr id="19461" name="Right Arrow 4"/>
            <p:cNvSpPr>
              <a:spLocks noChangeArrowheads="1"/>
            </p:cNvSpPr>
            <p:nvPr/>
          </p:nvSpPr>
          <p:spPr bwMode="auto">
            <a:xfrm>
              <a:off x="4079875" y="2209800"/>
              <a:ext cx="990600" cy="198438"/>
            </a:xfrm>
            <a:prstGeom prst="rightArrow">
              <a:avLst>
                <a:gd name="adj1" fmla="val 50000"/>
                <a:gd name="adj2" fmla="val 49920"/>
              </a:avLst>
            </a:prstGeom>
            <a:solidFill>
              <a:schemeClr val="accent1"/>
            </a:solidFill>
            <a:ln w="12700" cap="sq" algn="ctr">
              <a:solidFill>
                <a:schemeClr val="tx1"/>
              </a:solidFill>
              <a:round/>
              <a:headEnd type="none" w="sm" len="sm"/>
              <a:tailEnd type="none" w="sm" len="sm"/>
            </a:ln>
          </p:spPr>
          <p:txBody>
            <a:bodyPr wrap="none"/>
            <a:lstStyle/>
            <a:p>
              <a:endParaRPr kumimoji="0" lang="en-US" dirty="0">
                <a:latin typeface="Times New Roman" charset="0"/>
              </a:endParaRPr>
            </a:p>
          </p:txBody>
        </p:sp>
        <p:sp>
          <p:nvSpPr>
            <p:cNvPr id="19462" name="TextBox 6"/>
            <p:cNvSpPr txBox="1">
              <a:spLocks noChangeArrowheads="1"/>
            </p:cNvSpPr>
            <p:nvPr/>
          </p:nvSpPr>
          <p:spPr bwMode="auto">
            <a:xfrm>
              <a:off x="4502150" y="1981200"/>
              <a:ext cx="46037" cy="490641"/>
            </a:xfrm>
            <a:prstGeom prst="rect">
              <a:avLst/>
            </a:prstGeom>
            <a:noFill/>
            <a:ln w="9525">
              <a:noFill/>
              <a:miter lim="800000"/>
              <a:headEnd/>
              <a:tailEnd/>
            </a:ln>
          </p:spPr>
          <p:txBody>
            <a:bodyPr>
              <a:spAutoFit/>
            </a:bodyPr>
            <a:lstStyle/>
            <a:p>
              <a:r>
                <a:rPr lang="en-US" b="1" dirty="0"/>
                <a:t>?</a:t>
              </a:r>
            </a:p>
          </p:txBody>
        </p:sp>
        <p:sp>
          <p:nvSpPr>
            <p:cNvPr id="8" name="Rectangle 7"/>
            <p:cNvSpPr/>
            <p:nvPr/>
          </p:nvSpPr>
          <p:spPr bwMode="auto">
            <a:xfrm>
              <a:off x="3468688" y="4110038"/>
              <a:ext cx="2212975" cy="838200"/>
            </a:xfrm>
            <a:prstGeom prst="rect">
              <a:avLst/>
            </a:prstGeom>
            <a:solidFill>
              <a:schemeClr val="accent6">
                <a:lumMod val="60000"/>
                <a:lumOff val="40000"/>
              </a:schemeClr>
            </a:solidFill>
            <a:ln w="12700" cap="sq" cmpd="sng" algn="ctr">
              <a:solidFill>
                <a:schemeClr val="tx1"/>
              </a:solidFill>
              <a:prstDash val="solid"/>
              <a:round/>
              <a:headEnd type="none" w="sm" len="sm"/>
              <a:tailEnd type="none" w="sm" len="sm"/>
            </a:ln>
            <a:effectLst/>
          </p:spPr>
          <p:txBody>
            <a:bodyPr wrap="none"/>
            <a:lstStyle/>
            <a:p>
              <a:pPr algn="ctr">
                <a:defRPr/>
              </a:pPr>
              <a:r>
                <a:rPr kumimoji="0" lang="en-US" dirty="0">
                  <a:solidFill>
                    <a:schemeClr val="bg1"/>
                  </a:solidFill>
                  <a:latin typeface="Times New Roman" pitchFamily="18" charset="0"/>
                </a:rPr>
                <a:t>Cholesterol</a:t>
              </a:r>
            </a:p>
          </p:txBody>
        </p:sp>
        <p:cxnSp>
          <p:nvCxnSpPr>
            <p:cNvPr id="19464" name="Straight Arrow Connector 12"/>
            <p:cNvCxnSpPr>
              <a:cxnSpLocks noChangeShapeType="1"/>
            </p:cNvCxnSpPr>
            <p:nvPr/>
          </p:nvCxnSpPr>
          <p:spPr bwMode="auto">
            <a:xfrm flipV="1">
              <a:off x="4953000" y="2971800"/>
              <a:ext cx="914400" cy="838200"/>
            </a:xfrm>
            <a:prstGeom prst="straightConnector1">
              <a:avLst/>
            </a:prstGeom>
            <a:noFill/>
            <a:ln w="88900" cap="sq" algn="ctr">
              <a:solidFill>
                <a:schemeClr val="tx1"/>
              </a:solidFill>
              <a:round/>
              <a:headEnd type="none" w="sm" len="sm"/>
              <a:tailEnd type="arrow" w="med" len="med"/>
            </a:ln>
          </p:spPr>
        </p:cxnSp>
        <p:cxnSp>
          <p:nvCxnSpPr>
            <p:cNvPr id="19465" name="Straight Arrow Connector 21"/>
            <p:cNvCxnSpPr>
              <a:cxnSpLocks noChangeShapeType="1"/>
            </p:cNvCxnSpPr>
            <p:nvPr/>
          </p:nvCxnSpPr>
          <p:spPr bwMode="auto">
            <a:xfrm flipH="1" flipV="1">
              <a:off x="2971800" y="2971800"/>
              <a:ext cx="1295400" cy="838200"/>
            </a:xfrm>
            <a:prstGeom prst="straightConnector1">
              <a:avLst/>
            </a:prstGeom>
            <a:noFill/>
            <a:ln w="63500" algn="ctr">
              <a:solidFill>
                <a:schemeClr val="tx1"/>
              </a:solidFill>
              <a:round/>
              <a:headEnd type="arrow" w="lg" len="lg"/>
              <a:tailEnd type="arrow" w="med" len="med"/>
            </a:ln>
          </p:spPr>
        </p:cxnSp>
        <p:sp>
          <p:nvSpPr>
            <p:cNvPr id="19466" name="Oval 17"/>
            <p:cNvSpPr>
              <a:spLocks noChangeArrowheads="1"/>
            </p:cNvSpPr>
            <p:nvPr/>
          </p:nvSpPr>
          <p:spPr bwMode="auto">
            <a:xfrm>
              <a:off x="2628900" y="3352800"/>
              <a:ext cx="685800" cy="609600"/>
            </a:xfrm>
            <a:prstGeom prst="ellipse">
              <a:avLst/>
            </a:prstGeom>
            <a:noFill/>
            <a:ln w="12700" cap="sq" algn="ctr">
              <a:solidFill>
                <a:schemeClr val="tx1"/>
              </a:solidFill>
              <a:round/>
              <a:headEnd type="none" w="sm" len="sm"/>
              <a:tailEnd type="none" w="sm" len="sm"/>
            </a:ln>
          </p:spPr>
          <p:txBody>
            <a:bodyPr wrap="none"/>
            <a:lstStyle/>
            <a:p>
              <a:pPr algn="ctr"/>
              <a:r>
                <a:rPr kumimoji="0" lang="en-US" b="1" dirty="0">
                  <a:latin typeface="Times New Roman" charset="0"/>
                </a:rPr>
                <a:t>1</a:t>
              </a:r>
            </a:p>
          </p:txBody>
        </p:sp>
        <p:sp>
          <p:nvSpPr>
            <p:cNvPr id="19467" name="Oval 26"/>
            <p:cNvSpPr>
              <a:spLocks noChangeArrowheads="1"/>
            </p:cNvSpPr>
            <p:nvPr/>
          </p:nvSpPr>
          <p:spPr bwMode="auto">
            <a:xfrm>
              <a:off x="5681663" y="3295650"/>
              <a:ext cx="685800" cy="609600"/>
            </a:xfrm>
            <a:prstGeom prst="ellipse">
              <a:avLst/>
            </a:prstGeom>
            <a:noFill/>
            <a:ln w="12700" cap="sq" algn="ctr">
              <a:solidFill>
                <a:schemeClr val="tx1"/>
              </a:solidFill>
              <a:round/>
              <a:headEnd type="none" w="sm" len="sm"/>
              <a:tailEnd type="none" w="sm" len="sm"/>
            </a:ln>
          </p:spPr>
          <p:txBody>
            <a:bodyPr wrap="none"/>
            <a:lstStyle/>
            <a:p>
              <a:pPr algn="ctr"/>
              <a:r>
                <a:rPr kumimoji="0" lang="en-US" b="1" dirty="0">
                  <a:latin typeface="Times New Roman" charset="0"/>
                </a:rPr>
                <a:t>2</a:t>
              </a:r>
            </a:p>
          </p:txBody>
        </p:sp>
      </p:grpSp>
      <p:sp>
        <p:nvSpPr>
          <p:cNvPr id="13" name="TextBox 12">
            <a:extLst>
              <a:ext uri="{FF2B5EF4-FFF2-40B4-BE49-F238E27FC236}">
                <a16:creationId xmlns:a16="http://schemas.microsoft.com/office/drawing/2014/main" id="{6E3B1496-CBD9-06DC-16D5-3105A892E4BD}"/>
              </a:ext>
            </a:extLst>
          </p:cNvPr>
          <p:cNvSpPr txBox="1"/>
          <p:nvPr/>
        </p:nvSpPr>
        <p:spPr>
          <a:xfrm>
            <a:off x="347627" y="5130079"/>
            <a:ext cx="8437554" cy="1200329"/>
          </a:xfrm>
          <a:prstGeom prst="rect">
            <a:avLst/>
          </a:prstGeom>
          <a:noFill/>
        </p:spPr>
        <p:txBody>
          <a:bodyPr wrap="square">
            <a:spAutoFit/>
          </a:bodyPr>
          <a:lstStyle/>
          <a:p>
            <a:pPr marL="457200" indent="-457200">
              <a:buFont typeface="Tahoma" pitchFamily="34" charset="0"/>
              <a:buAutoNum type="arabicPeriod"/>
            </a:pPr>
            <a:r>
              <a:rPr lang="en-US" sz="1800" dirty="0"/>
              <a:t>Cholesterol is associated with obesity.</a:t>
            </a:r>
          </a:p>
          <a:p>
            <a:pPr marL="457200" indent="-457200">
              <a:buFont typeface="Tahoma" pitchFamily="34" charset="0"/>
              <a:buAutoNum type="arabicPeriod"/>
            </a:pPr>
            <a:r>
              <a:rPr lang="en-US" dirty="0"/>
              <a:t>Cholesterol is a</a:t>
            </a:r>
            <a:r>
              <a:rPr lang="en-US" sz="1800" dirty="0"/>
              <a:t>ssociated with </a:t>
            </a:r>
            <a:r>
              <a:rPr lang="en-US" dirty="0"/>
              <a:t>MI </a:t>
            </a:r>
            <a:r>
              <a:rPr lang="en-US" sz="1800" dirty="0"/>
              <a:t>regardless of whether the person has obesity.</a:t>
            </a:r>
          </a:p>
          <a:p>
            <a:pPr marL="457200" indent="-457200">
              <a:buFont typeface="Tahoma" pitchFamily="34" charset="0"/>
              <a:buAutoNum type="arabicPeriod"/>
            </a:pPr>
            <a:r>
              <a:rPr lang="en-US" sz="1800" dirty="0"/>
              <a:t>Cholesterol is not a necessary step in the pathway between obesity and MI</a:t>
            </a:r>
          </a:p>
          <a:p>
            <a:pPr marL="457200" indent="-457200">
              <a:buFont typeface="Tahoma" pitchFamily="34" charset="0"/>
              <a:buAutoNum type="arabicPeriod"/>
            </a:pPr>
            <a:endParaRPr lang="en-US" sz="1800" dirty="0"/>
          </a:p>
        </p:txBody>
      </p:sp>
      <p:sp>
        <p:nvSpPr>
          <p:cNvPr id="14" name="Slide Number Placeholder 3">
            <a:extLst>
              <a:ext uri="{FF2B5EF4-FFF2-40B4-BE49-F238E27FC236}">
                <a16:creationId xmlns:a16="http://schemas.microsoft.com/office/drawing/2014/main" id="{33AFA058-D6E0-D6CE-49CB-4265B4F9959F}"/>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39</a:t>
            </a:fld>
            <a:endParaRPr lang="en-US" sz="1000" b="1" dirty="0">
              <a:solidFill>
                <a:schemeClr val="accent6"/>
              </a:solidFill>
            </a:endParaRPr>
          </a:p>
        </p:txBody>
      </p:sp>
      <p:sp>
        <p:nvSpPr>
          <p:cNvPr id="16" name="Rectangle 2">
            <a:extLst>
              <a:ext uri="{FF2B5EF4-FFF2-40B4-BE49-F238E27FC236}">
                <a16:creationId xmlns:a16="http://schemas.microsoft.com/office/drawing/2014/main" id="{C298E47A-9AD7-D5E5-47EF-9CCAE36AC1EA}"/>
              </a:ext>
            </a:extLst>
          </p:cNvPr>
          <p:cNvSpPr>
            <a:spLocks noChangeArrowheads="1"/>
          </p:cNvSpPr>
          <p:nvPr/>
        </p:nvSpPr>
        <p:spPr bwMode="auto">
          <a:xfrm>
            <a:off x="1979414" y="4110030"/>
            <a:ext cx="1084580" cy="533400"/>
          </a:xfrm>
          <a:prstGeom prst="rect">
            <a:avLst/>
          </a:prstGeom>
          <a:solidFill>
            <a:schemeClr val="accent1"/>
          </a:solidFill>
          <a:ln w="12700" cap="sq" algn="ctr">
            <a:solidFill>
              <a:schemeClr val="tx1"/>
            </a:solidFill>
            <a:round/>
            <a:headEnd type="none" w="sm" len="sm"/>
            <a:tailEnd type="none" w="sm" len="sm"/>
          </a:ln>
        </p:spPr>
        <p:txBody>
          <a:bodyPr wrap="none"/>
          <a:lstStyle/>
          <a:p>
            <a:r>
              <a:rPr kumimoji="0" lang="en-US" sz="1600" dirty="0">
                <a:solidFill>
                  <a:schemeClr val="bg1"/>
                </a:solidFill>
                <a:latin typeface="Times New Roman" charset="0"/>
              </a:rPr>
              <a:t>Obesity</a:t>
            </a:r>
            <a:r>
              <a:rPr kumimoji="0" lang="en-US" sz="1600" dirty="0">
                <a:latin typeface="Times New Roman" charset="0"/>
              </a:rPr>
              <a:t> </a:t>
            </a:r>
          </a:p>
        </p:txBody>
      </p:sp>
      <p:sp>
        <p:nvSpPr>
          <p:cNvPr id="17" name="Rectangle 3">
            <a:extLst>
              <a:ext uri="{FF2B5EF4-FFF2-40B4-BE49-F238E27FC236}">
                <a16:creationId xmlns:a16="http://schemas.microsoft.com/office/drawing/2014/main" id="{A6EBDC67-D2F5-BAD5-BF53-FAF72B2EE2BA}"/>
              </a:ext>
            </a:extLst>
          </p:cNvPr>
          <p:cNvSpPr>
            <a:spLocks noChangeArrowheads="1"/>
          </p:cNvSpPr>
          <p:nvPr/>
        </p:nvSpPr>
        <p:spPr bwMode="auto">
          <a:xfrm>
            <a:off x="5873234" y="4170037"/>
            <a:ext cx="1091248" cy="533400"/>
          </a:xfrm>
          <a:prstGeom prst="rect">
            <a:avLst/>
          </a:prstGeom>
          <a:solidFill>
            <a:schemeClr val="accent1"/>
          </a:solidFill>
          <a:ln w="12700" cap="sq" algn="ctr">
            <a:solidFill>
              <a:schemeClr val="tx1"/>
            </a:solidFill>
            <a:round/>
            <a:headEnd type="none" w="sm" len="sm"/>
            <a:tailEnd type="none" w="sm" len="sm"/>
          </a:ln>
        </p:spPr>
        <p:txBody>
          <a:bodyPr wrap="none"/>
          <a:lstStyle/>
          <a:p>
            <a:pPr algn="ctr"/>
            <a:r>
              <a:rPr kumimoji="0" lang="en-US" sz="1600" dirty="0">
                <a:solidFill>
                  <a:schemeClr val="bg1"/>
                </a:solidFill>
                <a:latin typeface="Times New Roman" charset="0"/>
              </a:rPr>
              <a:t>MI</a:t>
            </a:r>
          </a:p>
        </p:txBody>
      </p:sp>
      <p:sp>
        <p:nvSpPr>
          <p:cNvPr id="18" name="Right Arrow 4">
            <a:extLst>
              <a:ext uri="{FF2B5EF4-FFF2-40B4-BE49-F238E27FC236}">
                <a16:creationId xmlns:a16="http://schemas.microsoft.com/office/drawing/2014/main" id="{B07C9928-12B9-0DCC-3AD0-5C3B316CF7B7}"/>
              </a:ext>
            </a:extLst>
          </p:cNvPr>
          <p:cNvSpPr>
            <a:spLocks noChangeArrowheads="1"/>
          </p:cNvSpPr>
          <p:nvPr/>
        </p:nvSpPr>
        <p:spPr bwMode="auto">
          <a:xfrm>
            <a:off x="3099554" y="4342281"/>
            <a:ext cx="693420" cy="137795"/>
          </a:xfrm>
          <a:prstGeom prst="rightArrow">
            <a:avLst>
              <a:gd name="adj1" fmla="val 50000"/>
              <a:gd name="adj2" fmla="val 50323"/>
            </a:avLst>
          </a:prstGeom>
          <a:solidFill>
            <a:schemeClr val="accent1"/>
          </a:solidFill>
          <a:ln w="12700" cap="sq" algn="ctr">
            <a:solidFill>
              <a:schemeClr val="tx1"/>
            </a:solidFill>
            <a:round/>
            <a:headEnd type="none" w="sm" len="sm"/>
            <a:tailEnd type="none" w="sm" len="sm"/>
          </a:ln>
        </p:spPr>
        <p:txBody>
          <a:bodyPr wrap="none"/>
          <a:lstStyle/>
          <a:p>
            <a:endParaRPr kumimoji="0" lang="en-US" sz="1600" dirty="0">
              <a:latin typeface="Times New Roman" charset="0"/>
            </a:endParaRPr>
          </a:p>
        </p:txBody>
      </p:sp>
      <p:sp>
        <p:nvSpPr>
          <p:cNvPr id="19" name="Right Arrow 11">
            <a:extLst>
              <a:ext uri="{FF2B5EF4-FFF2-40B4-BE49-F238E27FC236}">
                <a16:creationId xmlns:a16="http://schemas.microsoft.com/office/drawing/2014/main" id="{89DF3E1A-677B-CB84-F332-D1CA3798538F}"/>
              </a:ext>
            </a:extLst>
          </p:cNvPr>
          <p:cNvSpPr>
            <a:spLocks noChangeArrowheads="1"/>
          </p:cNvSpPr>
          <p:nvPr/>
        </p:nvSpPr>
        <p:spPr bwMode="auto">
          <a:xfrm>
            <a:off x="5168702" y="4376730"/>
            <a:ext cx="693420" cy="137795"/>
          </a:xfrm>
          <a:prstGeom prst="rightArrow">
            <a:avLst>
              <a:gd name="adj1" fmla="val 50000"/>
              <a:gd name="adj2" fmla="val 50323"/>
            </a:avLst>
          </a:prstGeom>
          <a:solidFill>
            <a:schemeClr val="accent1"/>
          </a:solidFill>
          <a:ln w="12700" cap="sq" algn="ctr">
            <a:solidFill>
              <a:schemeClr val="tx1"/>
            </a:solidFill>
            <a:round/>
            <a:headEnd type="none" w="sm" len="sm"/>
            <a:tailEnd type="none" w="sm" len="sm"/>
          </a:ln>
        </p:spPr>
        <p:txBody>
          <a:bodyPr wrap="none"/>
          <a:lstStyle/>
          <a:p>
            <a:endParaRPr kumimoji="0" lang="en-US" sz="1600" dirty="0">
              <a:latin typeface="Times New Roman" charset="0"/>
            </a:endParaRPr>
          </a:p>
        </p:txBody>
      </p:sp>
      <p:sp>
        <p:nvSpPr>
          <p:cNvPr id="20" name="Rectangle 19">
            <a:extLst>
              <a:ext uri="{FF2B5EF4-FFF2-40B4-BE49-F238E27FC236}">
                <a16:creationId xmlns:a16="http://schemas.microsoft.com/office/drawing/2014/main" id="{C76F4EA2-AFC0-5571-4255-4F4982ECA655}"/>
              </a:ext>
            </a:extLst>
          </p:cNvPr>
          <p:cNvSpPr/>
          <p:nvPr/>
        </p:nvSpPr>
        <p:spPr bwMode="auto">
          <a:xfrm>
            <a:off x="4059674" y="4116697"/>
            <a:ext cx="1013460" cy="586740"/>
          </a:xfrm>
          <a:prstGeom prst="rect">
            <a:avLst/>
          </a:prstGeom>
          <a:solidFill>
            <a:schemeClr val="accent6">
              <a:lumMod val="60000"/>
              <a:lumOff val="40000"/>
            </a:schemeClr>
          </a:solidFill>
          <a:ln w="12700" cap="sq" cmpd="sng" algn="ctr">
            <a:solidFill>
              <a:schemeClr val="tx1"/>
            </a:solidFill>
            <a:prstDash val="solid"/>
            <a:round/>
            <a:headEnd type="none" w="sm" len="sm"/>
            <a:tailEnd type="none" w="sm" len="sm"/>
          </a:ln>
          <a:effectLst/>
        </p:spPr>
        <p:txBody>
          <a:bodyPr wrap="none"/>
          <a:lstStyle/>
          <a:p>
            <a:pPr algn="ctr">
              <a:defRPr/>
            </a:pPr>
            <a:r>
              <a:rPr kumimoji="0" lang="en-US" sz="1600" dirty="0">
                <a:solidFill>
                  <a:schemeClr val="bg1"/>
                </a:solidFill>
                <a:latin typeface="Times New Roman" pitchFamily="18" charset="0"/>
              </a:rPr>
              <a:t>Cholesterol</a:t>
            </a:r>
          </a:p>
        </p:txBody>
      </p:sp>
      <p:sp>
        <p:nvSpPr>
          <p:cNvPr id="21" name="Oval 14">
            <a:extLst>
              <a:ext uri="{FF2B5EF4-FFF2-40B4-BE49-F238E27FC236}">
                <a16:creationId xmlns:a16="http://schemas.microsoft.com/office/drawing/2014/main" id="{A857DC53-EAA1-536F-0B2F-928FC47F8785}"/>
              </a:ext>
            </a:extLst>
          </p:cNvPr>
          <p:cNvSpPr>
            <a:spLocks noChangeArrowheads="1"/>
          </p:cNvSpPr>
          <p:nvPr/>
        </p:nvSpPr>
        <p:spPr bwMode="auto">
          <a:xfrm>
            <a:off x="1211540" y="4053356"/>
            <a:ext cx="480060" cy="426720"/>
          </a:xfrm>
          <a:prstGeom prst="ellipse">
            <a:avLst/>
          </a:prstGeom>
          <a:noFill/>
          <a:ln w="12700" cap="sq" algn="ctr">
            <a:solidFill>
              <a:schemeClr val="tx1"/>
            </a:solidFill>
            <a:round/>
            <a:headEnd type="none" w="sm" len="sm"/>
            <a:tailEnd type="none" w="sm" len="sm"/>
          </a:ln>
        </p:spPr>
        <p:txBody>
          <a:bodyPr wrap="none"/>
          <a:lstStyle/>
          <a:p>
            <a:pPr algn="ctr"/>
            <a:r>
              <a:rPr kumimoji="0" lang="en-US" sz="1600" b="1" dirty="0">
                <a:latin typeface="Times New Roman" charset="0"/>
              </a:rPr>
              <a:t>3</a:t>
            </a:r>
          </a:p>
        </p:txBody>
      </p:sp>
      <p:cxnSp>
        <p:nvCxnSpPr>
          <p:cNvPr id="22" name="Straight Connector 16">
            <a:extLst>
              <a:ext uri="{FF2B5EF4-FFF2-40B4-BE49-F238E27FC236}">
                <a16:creationId xmlns:a16="http://schemas.microsoft.com/office/drawing/2014/main" id="{4DC719EC-C8C4-1C5A-3E74-BBBB99A114EF}"/>
              </a:ext>
            </a:extLst>
          </p:cNvPr>
          <p:cNvCxnSpPr>
            <a:cxnSpLocks noChangeShapeType="1"/>
          </p:cNvCxnSpPr>
          <p:nvPr/>
        </p:nvCxnSpPr>
        <p:spPr bwMode="auto">
          <a:xfrm>
            <a:off x="4206359" y="3915561"/>
            <a:ext cx="720090" cy="897889"/>
          </a:xfrm>
          <a:prstGeom prst="line">
            <a:avLst/>
          </a:prstGeom>
          <a:noFill/>
          <a:ln w="76200" cap="sq" algn="ctr">
            <a:solidFill>
              <a:schemeClr val="tx1"/>
            </a:solidFill>
            <a:round/>
            <a:headEnd type="none" w="sm" len="sm"/>
            <a:tailEnd type="none" w="sm" len="sm"/>
          </a:ln>
        </p:spPr>
      </p:cxnSp>
      <p:cxnSp>
        <p:nvCxnSpPr>
          <p:cNvPr id="23" name="Straight Connector 20">
            <a:extLst>
              <a:ext uri="{FF2B5EF4-FFF2-40B4-BE49-F238E27FC236}">
                <a16:creationId xmlns:a16="http://schemas.microsoft.com/office/drawing/2014/main" id="{2700FE53-F32C-E3F7-7C83-A1D3A7C9CB79}"/>
              </a:ext>
            </a:extLst>
          </p:cNvPr>
          <p:cNvCxnSpPr>
            <a:cxnSpLocks noChangeShapeType="1"/>
          </p:cNvCxnSpPr>
          <p:nvPr/>
        </p:nvCxnSpPr>
        <p:spPr bwMode="auto">
          <a:xfrm flipV="1">
            <a:off x="4139684" y="3993348"/>
            <a:ext cx="853440" cy="800099"/>
          </a:xfrm>
          <a:prstGeom prst="line">
            <a:avLst/>
          </a:prstGeom>
          <a:noFill/>
          <a:ln w="76200" cap="sq" algn="ctr">
            <a:solidFill>
              <a:schemeClr val="tx1"/>
            </a:solidFill>
            <a:round/>
            <a:headEnd type="none" w="sm" len="sm"/>
            <a:tailEnd type="none" w="sm" len="sm"/>
          </a:ln>
        </p:spPr>
      </p:cxnSp>
      <p:pic>
        <p:nvPicPr>
          <p:cNvPr id="3" name="Audio 2">
            <a:hlinkClick r:id="" action="ppaction://media"/>
            <a:extLst>
              <a:ext uri="{FF2B5EF4-FFF2-40B4-BE49-F238E27FC236}">
                <a16:creationId xmlns:a16="http://schemas.microsoft.com/office/drawing/2014/main" id="{26D3A3EC-BAD6-B8D8-8567-E5D1B2631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51265309"/>
      </p:ext>
    </p:extLst>
  </p:cSld>
  <p:clrMapOvr>
    <a:masterClrMapping/>
  </p:clrMapOvr>
  <mc:AlternateContent xmlns:mc="http://schemas.openxmlformats.org/markup-compatibility/2006" xmlns:p14="http://schemas.microsoft.com/office/powerpoint/2010/main">
    <mc:Choice Requires="p14">
      <p:transition spd="slow" p14:dur="2000" advTm="48568"/>
    </mc:Choice>
    <mc:Fallback xmlns="">
      <p:transition spd="slow" advTm="4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Association vs. Causation </a:t>
            </a:r>
          </a:p>
        </p:txBody>
      </p:sp>
      <p:sp>
        <p:nvSpPr>
          <p:cNvPr id="3" name="Content Placeholder 2"/>
          <p:cNvSpPr>
            <a:spLocks noGrp="1"/>
          </p:cNvSpPr>
          <p:nvPr>
            <p:ph idx="4294967295"/>
          </p:nvPr>
        </p:nvSpPr>
        <p:spPr>
          <a:xfrm>
            <a:off x="549668" y="1514083"/>
            <a:ext cx="7886700" cy="4656138"/>
          </a:xfrm>
        </p:spPr>
        <p:txBody>
          <a:bodyPr>
            <a:normAutofit/>
          </a:bodyPr>
          <a:lstStyle/>
          <a:p>
            <a:r>
              <a:rPr lang="en-US" altLang="en-US" sz="2800" b="1" dirty="0"/>
              <a:t>Association</a:t>
            </a:r>
            <a:r>
              <a:rPr lang="en-US" altLang="en-US" sz="2800" dirty="0"/>
              <a:t> means that there is an identifiable </a:t>
            </a:r>
            <a:r>
              <a:rPr lang="en-US" altLang="en-US" sz="2800" b="1" dirty="0"/>
              <a:t>relationship </a:t>
            </a:r>
            <a:r>
              <a:rPr lang="en-US" altLang="en-US" sz="2800" dirty="0"/>
              <a:t>between an exposure and disease; the exposure </a:t>
            </a:r>
            <a:r>
              <a:rPr lang="en-US" altLang="en-US" sz="2800" i="1" dirty="0"/>
              <a:t>might</a:t>
            </a:r>
            <a:r>
              <a:rPr lang="en-US" altLang="en-US" sz="2800" dirty="0"/>
              <a:t> cause the disease or outcome</a:t>
            </a:r>
          </a:p>
          <a:p>
            <a:pPr marL="342900" lvl="1" indent="0">
              <a:buNone/>
            </a:pPr>
            <a:endParaRPr lang="en-US" altLang="en-US" dirty="0"/>
          </a:p>
          <a:p>
            <a:r>
              <a:rPr lang="en-US" sz="2800" b="1" dirty="0"/>
              <a:t>Causation</a:t>
            </a:r>
            <a:r>
              <a:rPr lang="en-US" sz="2800" dirty="0"/>
              <a:t> implies that there is a true mechanism that leads from exposure to disease </a:t>
            </a:r>
          </a:p>
          <a:p>
            <a:endParaRPr lang="en-US" sz="2800" dirty="0"/>
          </a:p>
          <a:p>
            <a:r>
              <a:rPr lang="en-US" sz="2800" b="1" dirty="0"/>
              <a:t>Finding an association does not make it causal </a:t>
            </a:r>
          </a:p>
        </p:txBody>
      </p:sp>
      <p:pic>
        <p:nvPicPr>
          <p:cNvPr id="4" name="Audio 3">
            <a:hlinkClick r:id="" action="ppaction://media"/>
            <a:extLst>
              <a:ext uri="{FF2B5EF4-FFF2-40B4-BE49-F238E27FC236}">
                <a16:creationId xmlns:a16="http://schemas.microsoft.com/office/drawing/2014/main" id="{6B66DB43-43E1-0FD2-A0FC-F568088F2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5" name="Google Shape;162;p71">
            <a:extLst>
              <a:ext uri="{FF2B5EF4-FFF2-40B4-BE49-F238E27FC236}">
                <a16:creationId xmlns:a16="http://schemas.microsoft.com/office/drawing/2014/main" id="{8D1A0030-1E0F-C150-3937-9DC29AA2403C}"/>
              </a:ext>
            </a:extLst>
          </p:cNvPr>
          <p:cNvSpPr txBox="1">
            <a:spLocks/>
          </p:cNvSpPr>
          <p:nvPr/>
        </p:nvSpPr>
        <p:spPr>
          <a:xfrm>
            <a:off x="7383418" y="6421060"/>
            <a:ext cx="1131932" cy="143627"/>
          </a:xfrm>
          <a:prstGeom prst="rect">
            <a:avLst/>
          </a:prstGeom>
          <a:noFill/>
          <a:ln>
            <a:noFill/>
          </a:ln>
        </p:spPr>
        <p:txBody>
          <a:bodyPr spcFirstLastPara="1" wrap="square" lIns="68569" tIns="34275" rIns="68569" bIns="3427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9pPr>
          </a:lstStyle>
          <a:p>
            <a:pPr>
              <a:defRPr/>
            </a:pPr>
            <a:r>
              <a:rPr lang="en-US" sz="1050" kern="0" dirty="0">
                <a:solidFill>
                  <a:srgbClr val="00A2C7"/>
                </a:solidFill>
              </a:rPr>
              <a:t>ANRCB   |   </a:t>
            </a:r>
            <a:fld id="{00000000-1234-1234-1234-123412341234}" type="slidenum">
              <a:rPr lang="en-US" sz="1050" b="1" kern="0">
                <a:solidFill>
                  <a:srgbClr val="00468B"/>
                </a:solidFill>
              </a:rPr>
              <a:pPr>
                <a:defRPr/>
              </a:pPr>
              <a:t>4</a:t>
            </a:fld>
            <a:endParaRPr sz="1050" b="1" kern="0" dirty="0">
              <a:solidFill>
                <a:srgbClr val="00468B"/>
              </a:solidFill>
            </a:endParaRPr>
          </a:p>
        </p:txBody>
      </p:sp>
    </p:spTree>
    <p:extLst>
      <p:ext uri="{BB962C8B-B14F-4D97-AF65-F5344CB8AC3E}">
        <p14:creationId xmlns:p14="http://schemas.microsoft.com/office/powerpoint/2010/main" val="3214428763"/>
      </p:ext>
    </p:extLst>
  </p:cSld>
  <p:clrMapOvr>
    <a:masterClrMapping/>
  </p:clrMapOvr>
  <mc:AlternateContent xmlns:mc="http://schemas.openxmlformats.org/markup-compatibility/2006" xmlns:p14="http://schemas.microsoft.com/office/powerpoint/2010/main">
    <mc:Choice Requires="p14">
      <p:transition spd="slow" p14:dur="2000" advTm="27966"/>
    </mc:Choice>
    <mc:Fallback xmlns="">
      <p:transition spd="slow" advTm="2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0"/>
          </p:nvPr>
        </p:nvSpPr>
        <p:spPr>
          <a:xfrm>
            <a:off x="628650" y="1487967"/>
            <a:ext cx="7886700" cy="4885619"/>
          </a:xfrm>
        </p:spPr>
        <p:txBody>
          <a:bodyPr>
            <a:normAutofit/>
          </a:bodyPr>
          <a:lstStyle/>
          <a:p>
            <a:pPr marL="0" indent="0">
              <a:buNone/>
            </a:pPr>
            <a:r>
              <a:rPr lang="en-US" sz="2400" dirty="0"/>
              <a:t>The result of confounding is to distort the true association.</a:t>
            </a:r>
          </a:p>
          <a:p>
            <a:pPr marL="0" indent="0">
              <a:buNone/>
            </a:pPr>
            <a:endParaRPr lang="en-US" sz="2400" dirty="0"/>
          </a:p>
          <a:p>
            <a:pPr marL="0" indent="0">
              <a:buNone/>
            </a:pPr>
            <a:r>
              <a:rPr lang="en-US" altLang="zh-CN" sz="2400" dirty="0">
                <a:solidFill>
                  <a:schemeClr val="accent6"/>
                </a:solidFill>
              </a:rPr>
              <a:t>Methods to control confounding include…</a:t>
            </a:r>
          </a:p>
          <a:p>
            <a:r>
              <a:rPr lang="en-US" altLang="zh-CN" sz="2400" dirty="0"/>
              <a:t>In design stage:</a:t>
            </a:r>
            <a:endParaRPr lang="zh-CN" altLang="en-US" sz="2400" dirty="0"/>
          </a:p>
          <a:p>
            <a:pPr lvl="1"/>
            <a:r>
              <a:rPr lang="en-US" altLang="zh-CN" dirty="0"/>
              <a:t>R</a:t>
            </a:r>
            <a:r>
              <a:rPr lang="sv-SE" altLang="zh-CN" dirty="0"/>
              <a:t>andomization</a:t>
            </a:r>
          </a:p>
          <a:p>
            <a:pPr lvl="1"/>
            <a:r>
              <a:rPr lang="sv-SE" altLang="zh-CN" dirty="0"/>
              <a:t>Restriction</a:t>
            </a:r>
          </a:p>
          <a:p>
            <a:pPr lvl="1"/>
            <a:r>
              <a:rPr lang="sv-SE" altLang="zh-CN" dirty="0"/>
              <a:t>Matching</a:t>
            </a:r>
            <a:endParaRPr lang="en-GB" altLang="zh-CN" dirty="0"/>
          </a:p>
          <a:p>
            <a:pPr lvl="1"/>
            <a:endParaRPr lang="en-US" altLang="zh-CN" dirty="0"/>
          </a:p>
          <a:p>
            <a:r>
              <a:rPr lang="en-US" altLang="zh-CN" sz="2400" dirty="0"/>
              <a:t>In analysis stage:</a:t>
            </a:r>
            <a:endParaRPr lang="zh-CN" altLang="en-US" sz="2400" dirty="0"/>
          </a:p>
          <a:p>
            <a:pPr lvl="1"/>
            <a:r>
              <a:rPr lang="sv-SE" altLang="zh-CN" dirty="0"/>
              <a:t>Stratification </a:t>
            </a:r>
          </a:p>
          <a:p>
            <a:pPr lvl="1"/>
            <a:r>
              <a:rPr lang="sv-SE" altLang="zh-CN" dirty="0"/>
              <a:t>Modeling or multivariate analysis </a:t>
            </a:r>
            <a:endParaRPr lang="en-US" altLang="zh-CN" dirty="0"/>
          </a:p>
        </p:txBody>
      </p:sp>
      <p:sp>
        <p:nvSpPr>
          <p:cNvPr id="6" name="Title 1">
            <a:extLst>
              <a:ext uri="{FF2B5EF4-FFF2-40B4-BE49-F238E27FC236}">
                <a16:creationId xmlns:a16="http://schemas.microsoft.com/office/drawing/2014/main" id="{46088053-371B-F09C-2AB9-69DA32C5E3F8}"/>
              </a:ext>
            </a:extLst>
          </p:cNvPr>
          <p:cNvSpPr txBox="1">
            <a:spLocks/>
          </p:cNvSpPr>
          <p:nvPr/>
        </p:nvSpPr>
        <p:spPr>
          <a:xfrm>
            <a:off x="628650" y="358122"/>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Effect of confounding</a:t>
            </a:r>
          </a:p>
        </p:txBody>
      </p:sp>
      <p:sp>
        <p:nvSpPr>
          <p:cNvPr id="4" name="Slide Number Placeholder 3">
            <a:extLst>
              <a:ext uri="{FF2B5EF4-FFF2-40B4-BE49-F238E27FC236}">
                <a16:creationId xmlns:a16="http://schemas.microsoft.com/office/drawing/2014/main" id="{EB36A794-1CB9-EF92-F350-03C9FB2FAD96}"/>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40</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373EE261-85FE-DA03-80BE-EFF653846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19957668"/>
      </p:ext>
    </p:extLst>
  </p:cSld>
  <p:clrMapOvr>
    <a:masterClrMapping/>
  </p:clrMapOvr>
  <mc:AlternateContent xmlns:mc="http://schemas.openxmlformats.org/markup-compatibility/2006" xmlns:p14="http://schemas.microsoft.com/office/powerpoint/2010/main">
    <mc:Choice Requires="p14">
      <p:transition spd="slow" p14:dur="2000" advTm="17007"/>
    </mc:Choice>
    <mc:Fallback xmlns="">
      <p:transition spd="slow" advTm="1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0"/>
          </p:nvPr>
        </p:nvSpPr>
        <p:spPr>
          <a:xfrm>
            <a:off x="628650" y="1487967"/>
            <a:ext cx="7886700" cy="4885619"/>
          </a:xfrm>
        </p:spPr>
        <p:txBody>
          <a:bodyPr>
            <a:normAutofit fontScale="92500" lnSpcReduction="20000"/>
          </a:bodyPr>
          <a:lstStyle/>
          <a:p>
            <a:pPr marL="0" indent="0">
              <a:buNone/>
            </a:pPr>
            <a:r>
              <a:rPr lang="en-US" altLang="zh-CN" sz="2400" b="1" dirty="0"/>
              <a:t>Randomization (design)</a:t>
            </a:r>
          </a:p>
          <a:p>
            <a:pPr marL="0" indent="0">
              <a:buNone/>
            </a:pPr>
            <a:r>
              <a:rPr lang="en-US" sz="2000" u="sng" dirty="0">
                <a:cs typeface="Times New Roman" charset="0"/>
              </a:rPr>
              <a:t>Definition: </a:t>
            </a:r>
            <a:r>
              <a:rPr lang="en-US" sz="2000" dirty="0">
                <a:cs typeface="Times New Roman" charset="0"/>
              </a:rPr>
              <a:t>Subjects or groups of subjects are randomly assigned to exposure and control groups</a:t>
            </a:r>
          </a:p>
          <a:p>
            <a:pPr marL="457200" indent="-457200"/>
            <a:r>
              <a:rPr lang="en-US" sz="2000" dirty="0">
                <a:cs typeface="Times New Roman" charset="0"/>
              </a:rPr>
              <a:t>With sufficient sample size, this can distribute both </a:t>
            </a:r>
            <a:r>
              <a:rPr lang="en-US" sz="2000" u="sng" dirty="0">
                <a:cs typeface="Times New Roman" charset="0"/>
              </a:rPr>
              <a:t>known</a:t>
            </a:r>
            <a:r>
              <a:rPr lang="en-US" sz="2000" dirty="0">
                <a:cs typeface="Times New Roman" charset="0"/>
              </a:rPr>
              <a:t> and </a:t>
            </a:r>
            <a:r>
              <a:rPr lang="en-US" sz="2000" u="sng" dirty="0">
                <a:cs typeface="Times New Roman" charset="0"/>
              </a:rPr>
              <a:t>unknown</a:t>
            </a:r>
            <a:r>
              <a:rPr lang="en-US" sz="2000" dirty="0">
                <a:cs typeface="Times New Roman" charset="0"/>
              </a:rPr>
              <a:t> confounders.</a:t>
            </a:r>
          </a:p>
          <a:p>
            <a:pPr marL="0" indent="0">
              <a:buNone/>
            </a:pPr>
            <a:r>
              <a:rPr lang="sv-SE" altLang="zh-CN" sz="2400" b="1" dirty="0"/>
              <a:t>Restriction (design)</a:t>
            </a:r>
          </a:p>
          <a:p>
            <a:pPr marL="0" indent="0">
              <a:buNone/>
            </a:pPr>
            <a:r>
              <a:rPr lang="en-US" sz="2000" u="sng" dirty="0">
                <a:cs typeface="Times New Roman" charset="0"/>
              </a:rPr>
              <a:t>Definition: </a:t>
            </a:r>
            <a:r>
              <a:rPr lang="en-US" sz="2000" dirty="0">
                <a:cs typeface="Times New Roman" charset="0"/>
              </a:rPr>
              <a:t>Study participation is restricted to individuals who fall within a specified category or categories of the confounder, e.g., only women, or only smokers</a:t>
            </a:r>
          </a:p>
          <a:p>
            <a:pPr marL="0" indent="0">
              <a:buNone/>
            </a:pPr>
            <a:r>
              <a:rPr lang="en-US" sz="2400" b="1" dirty="0">
                <a:cs typeface="Times New Roman" charset="0"/>
              </a:rPr>
              <a:t>Matching (design and analysis)</a:t>
            </a:r>
          </a:p>
          <a:p>
            <a:pPr marL="0" indent="0">
              <a:buNone/>
            </a:pPr>
            <a:r>
              <a:rPr lang="en-US" sz="2000" u="sng" dirty="0">
                <a:cs typeface="Times New Roman" charset="0"/>
              </a:rPr>
              <a:t>Definition: </a:t>
            </a:r>
            <a:r>
              <a:rPr lang="en-US" sz="2000" dirty="0">
                <a:cs typeface="Times New Roman" charset="0"/>
              </a:rPr>
              <a:t>Using pair or frequency matching, match exposure groups on the confounder. Must use matched analysis.</a:t>
            </a:r>
          </a:p>
          <a:p>
            <a:pPr marL="0" indent="0">
              <a:buNone/>
            </a:pPr>
            <a:endParaRPr lang="en-US" sz="2000" b="1" dirty="0">
              <a:cs typeface="Times New Roman" charset="0"/>
            </a:endParaRPr>
          </a:p>
          <a:p>
            <a:pPr marL="0" indent="0">
              <a:buNone/>
            </a:pPr>
            <a:r>
              <a:rPr lang="en-US" sz="2000" b="1" dirty="0">
                <a:cs typeface="Times New Roman" charset="0"/>
              </a:rPr>
              <a:t>For both restriction and matching:</a:t>
            </a:r>
          </a:p>
          <a:p>
            <a:pPr marL="457200" indent="-457200"/>
            <a:r>
              <a:rPr lang="en-US" sz="2000" dirty="0">
                <a:cs typeface="Times New Roman" charset="0"/>
              </a:rPr>
              <a:t>Is straightforward, convenient, and inexpensive, but limits generalizability beyond the participation group</a:t>
            </a:r>
          </a:p>
          <a:p>
            <a:pPr marL="457200" indent="-457200"/>
            <a:r>
              <a:rPr lang="en-US" sz="2000" dirty="0">
                <a:cs typeface="Times New Roman" charset="0"/>
              </a:rPr>
              <a:t>Sufficiently narrow restriction range may severely reduce the number of eligible participants</a:t>
            </a:r>
            <a:endParaRPr lang="en-US" sz="2400" b="1" dirty="0">
              <a:cs typeface="Times New Roman" charset="0"/>
            </a:endParaRPr>
          </a:p>
          <a:p>
            <a:pPr marL="0" indent="0">
              <a:buNone/>
            </a:pPr>
            <a:endParaRPr lang="en-US" sz="2400" b="1" dirty="0">
              <a:cs typeface="Times New Roman" charset="0"/>
            </a:endParaRPr>
          </a:p>
        </p:txBody>
      </p:sp>
      <p:sp>
        <p:nvSpPr>
          <p:cNvPr id="6" name="Title 1">
            <a:extLst>
              <a:ext uri="{FF2B5EF4-FFF2-40B4-BE49-F238E27FC236}">
                <a16:creationId xmlns:a16="http://schemas.microsoft.com/office/drawing/2014/main" id="{46088053-371B-F09C-2AB9-69DA32C5E3F8}"/>
              </a:ext>
            </a:extLst>
          </p:cNvPr>
          <p:cNvSpPr txBox="1">
            <a:spLocks/>
          </p:cNvSpPr>
          <p:nvPr/>
        </p:nvSpPr>
        <p:spPr>
          <a:xfrm>
            <a:off x="628650" y="358122"/>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Methods to control confounding</a:t>
            </a:r>
          </a:p>
        </p:txBody>
      </p:sp>
      <p:sp>
        <p:nvSpPr>
          <p:cNvPr id="4" name="Slide Number Placeholder 3">
            <a:extLst>
              <a:ext uri="{FF2B5EF4-FFF2-40B4-BE49-F238E27FC236}">
                <a16:creationId xmlns:a16="http://schemas.microsoft.com/office/drawing/2014/main" id="{161E9659-C07E-BDE1-71DA-AAC3D26BC5F9}"/>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41</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8237C635-989C-AAF4-A7DF-447203B89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63516597"/>
      </p:ext>
    </p:extLst>
  </p:cSld>
  <p:clrMapOvr>
    <a:masterClrMapping/>
  </p:clrMapOvr>
  <mc:AlternateContent xmlns:mc="http://schemas.openxmlformats.org/markup-compatibility/2006" xmlns:p14="http://schemas.microsoft.com/office/powerpoint/2010/main">
    <mc:Choice Requires="p14">
      <p:transition spd="slow" p14:dur="2000" advTm="83300"/>
    </mc:Choice>
    <mc:Fallback xmlns="">
      <p:transition spd="slow" advTm="8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0"/>
          </p:nvPr>
        </p:nvSpPr>
        <p:spPr>
          <a:xfrm>
            <a:off x="628650" y="1487967"/>
            <a:ext cx="7886700" cy="5081562"/>
          </a:xfrm>
        </p:spPr>
        <p:txBody>
          <a:bodyPr>
            <a:normAutofit fontScale="92500" lnSpcReduction="20000"/>
          </a:bodyPr>
          <a:lstStyle/>
          <a:p>
            <a:pPr marL="0" indent="0">
              <a:buNone/>
            </a:pPr>
            <a:r>
              <a:rPr lang="en-US" altLang="zh-CN" b="1" dirty="0"/>
              <a:t>Stratification (analysis)</a:t>
            </a:r>
          </a:p>
          <a:p>
            <a:pPr marL="0" indent="0">
              <a:buNone/>
            </a:pPr>
            <a:r>
              <a:rPr lang="en-US" sz="2200" u="sng" dirty="0">
                <a:cs typeface="Times New Roman" charset="0"/>
              </a:rPr>
              <a:t>Definition:  </a:t>
            </a:r>
            <a:r>
              <a:rPr lang="en-US" sz="2200" dirty="0">
                <a:cs typeface="Times New Roman" charset="0"/>
              </a:rPr>
              <a:t>Evaluation of the exposure/disease association within homogeneous categories or strata of the confounding variable. Break down aggregate into component parts and look at association for each.</a:t>
            </a:r>
          </a:p>
          <a:p>
            <a:pPr marL="0" indent="0">
              <a:buNone/>
            </a:pPr>
            <a:r>
              <a:rPr lang="en-US" sz="2200" dirty="0">
                <a:cs typeface="Times New Roman" charset="0"/>
              </a:rPr>
              <a:t>E.g., Measure association separately for men and women, or by age groups</a:t>
            </a:r>
          </a:p>
          <a:p>
            <a:r>
              <a:rPr lang="en-US" sz="2200" dirty="0">
                <a:cs typeface="Times New Roman" charset="0"/>
              </a:rPr>
              <a:t>Is straightforward, and enhances understanding of intricacies of the data</a:t>
            </a:r>
          </a:p>
          <a:p>
            <a:r>
              <a:rPr lang="en-US" sz="2200" dirty="0">
                <a:cs typeface="Times New Roman" charset="0"/>
              </a:rPr>
              <a:t>Can be impractical for simultaneous control of multiple confounders, especially those with multiple strata</a:t>
            </a:r>
          </a:p>
          <a:p>
            <a:endParaRPr lang="en-US" sz="2100" dirty="0">
              <a:cs typeface="Times New Roman" charset="0"/>
            </a:endParaRPr>
          </a:p>
          <a:p>
            <a:pPr marL="0" indent="0">
              <a:buNone/>
            </a:pPr>
            <a:r>
              <a:rPr lang="en-US" sz="2200" dirty="0"/>
              <a:t>Collect the potential confounder information, then stratify by exposure to the confounder and assess the measures of association for each.</a:t>
            </a:r>
          </a:p>
          <a:p>
            <a:r>
              <a:rPr lang="en-US" sz="2200" b="1" dirty="0"/>
              <a:t>Confounding:</a:t>
            </a:r>
            <a:r>
              <a:rPr lang="en-US" sz="2200" dirty="0"/>
              <a:t>  The stratum-specific measures of association are similar to one another, but they are different from the overall crude estimate by 10% or more.</a:t>
            </a:r>
            <a:endParaRPr lang="en-US" sz="2200" b="1" dirty="0"/>
          </a:p>
          <a:p>
            <a:r>
              <a:rPr lang="en-US" sz="2200" b="1" dirty="0"/>
              <a:t>Effect modification (Interaction)</a:t>
            </a:r>
            <a:r>
              <a:rPr lang="en-US" sz="2200" dirty="0"/>
              <a:t>: The stratum-specific estimates differ from one another significantly and should be evaluated as separate relationships.</a:t>
            </a:r>
          </a:p>
        </p:txBody>
      </p:sp>
      <p:sp>
        <p:nvSpPr>
          <p:cNvPr id="6" name="Title 1">
            <a:extLst>
              <a:ext uri="{FF2B5EF4-FFF2-40B4-BE49-F238E27FC236}">
                <a16:creationId xmlns:a16="http://schemas.microsoft.com/office/drawing/2014/main" id="{46088053-371B-F09C-2AB9-69DA32C5E3F8}"/>
              </a:ext>
            </a:extLst>
          </p:cNvPr>
          <p:cNvSpPr txBox="1">
            <a:spLocks/>
          </p:cNvSpPr>
          <p:nvPr/>
        </p:nvSpPr>
        <p:spPr>
          <a:xfrm>
            <a:off x="628650" y="358122"/>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Methods to control confounding</a:t>
            </a:r>
          </a:p>
        </p:txBody>
      </p:sp>
      <p:sp>
        <p:nvSpPr>
          <p:cNvPr id="4" name="Content Placeholder 3">
            <a:extLst>
              <a:ext uri="{FF2B5EF4-FFF2-40B4-BE49-F238E27FC236}">
                <a16:creationId xmlns:a16="http://schemas.microsoft.com/office/drawing/2014/main" id="{F3D2BDEB-182E-1A8C-07AE-216DDC160F53}"/>
              </a:ext>
            </a:extLst>
          </p:cNvPr>
          <p:cNvSpPr txBox="1">
            <a:spLocks/>
          </p:cNvSpPr>
          <p:nvPr/>
        </p:nvSpPr>
        <p:spPr>
          <a:xfrm>
            <a:off x="628650" y="1488557"/>
            <a:ext cx="7886700" cy="465650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5" name="Slide Number Placeholder 3">
            <a:extLst>
              <a:ext uri="{FF2B5EF4-FFF2-40B4-BE49-F238E27FC236}">
                <a16:creationId xmlns:a16="http://schemas.microsoft.com/office/drawing/2014/main" id="{E8ED3ADC-8690-D692-AF2F-A750957CC112}"/>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42</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400DE008-E98E-A620-3CDD-6DAA23F1AB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27332376"/>
      </p:ext>
    </p:extLst>
  </p:cSld>
  <p:clrMapOvr>
    <a:masterClrMapping/>
  </p:clrMapOvr>
  <mc:AlternateContent xmlns:mc="http://schemas.openxmlformats.org/markup-compatibility/2006" xmlns:p14="http://schemas.microsoft.com/office/powerpoint/2010/main">
    <mc:Choice Requires="p14">
      <p:transition spd="slow" p14:dur="2000" advTm="70598"/>
    </mc:Choice>
    <mc:Fallback xmlns="">
      <p:transition spd="slow" advTm="70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0"/>
          </p:nvPr>
        </p:nvSpPr>
        <p:spPr>
          <a:xfrm>
            <a:off x="628650" y="1487967"/>
            <a:ext cx="7886700" cy="5081562"/>
          </a:xfrm>
        </p:spPr>
        <p:txBody>
          <a:bodyPr>
            <a:normAutofit/>
          </a:bodyPr>
          <a:lstStyle/>
          <a:p>
            <a:pPr marL="0" indent="0">
              <a:buNone/>
            </a:pPr>
            <a:r>
              <a:rPr lang="sv-SE" altLang="zh-CN" b="1" dirty="0"/>
              <a:t>Modeling/multivariate analysis (analysis)</a:t>
            </a:r>
          </a:p>
          <a:p>
            <a:pPr marL="0" indent="0">
              <a:buNone/>
            </a:pPr>
            <a:r>
              <a:rPr lang="en-US" sz="2100" u="sng" dirty="0">
                <a:cs typeface="Times New Roman" charset="0"/>
              </a:rPr>
              <a:t>Definition:</a:t>
            </a:r>
            <a:r>
              <a:rPr lang="en-US" sz="2100" dirty="0">
                <a:cs typeface="Times New Roman" charset="0"/>
              </a:rPr>
              <a:t> Controlling for the distortion effect of potential confounders by including them in a multivariate model</a:t>
            </a:r>
          </a:p>
          <a:p>
            <a:pPr marL="457200" indent="-457200"/>
            <a:r>
              <a:rPr lang="en-US" sz="2100" dirty="0">
                <a:cs typeface="Times New Roman" charset="0"/>
              </a:rPr>
              <a:t>Is easy to do in analysis phase</a:t>
            </a:r>
          </a:p>
          <a:p>
            <a:pPr marL="457200" indent="-457200"/>
            <a:r>
              <a:rPr lang="en-US" sz="2100" dirty="0">
                <a:cs typeface="Times New Roman" charset="0"/>
              </a:rPr>
              <a:t>If you are standardizing their influence across the population, it often hides the real effect of covariates such as socioeconomic determinants that are true modifiers</a:t>
            </a:r>
          </a:p>
          <a:p>
            <a:pPr marL="457200" indent="-457200"/>
            <a:r>
              <a:rPr lang="en-US" sz="2100" dirty="0">
                <a:cs typeface="Times New Roman" charset="0"/>
              </a:rPr>
              <a:t>Evaluate first for confounding/effect modification to ensure you are only standardizing confounders</a:t>
            </a:r>
          </a:p>
          <a:p>
            <a:pPr marL="0" indent="0">
              <a:buNone/>
            </a:pPr>
            <a:r>
              <a:rPr lang="en-US" sz="2100" dirty="0">
                <a:cs typeface="Times New Roman" charset="0"/>
              </a:rPr>
              <a:t>Conduct more sophisticated modeling in which you are determining effect sizes / propensity scores / partial probabilities for each potential confounder</a:t>
            </a:r>
          </a:p>
          <a:p>
            <a:pPr marL="0" indent="0">
              <a:buNone/>
            </a:pPr>
            <a:endParaRPr lang="en-US" sz="2100" dirty="0">
              <a:cs typeface="Times New Roman" charset="0"/>
            </a:endParaRPr>
          </a:p>
          <a:p>
            <a:pPr marL="0" indent="0" algn="ctr">
              <a:buNone/>
            </a:pPr>
            <a:r>
              <a:rPr lang="en-US" sz="2400" b="1" dirty="0">
                <a:cs typeface="Times New Roman" charset="0"/>
              </a:rPr>
              <a:t>Will cover in Module 7!</a:t>
            </a:r>
          </a:p>
        </p:txBody>
      </p:sp>
      <p:sp>
        <p:nvSpPr>
          <p:cNvPr id="6" name="Title 1">
            <a:extLst>
              <a:ext uri="{FF2B5EF4-FFF2-40B4-BE49-F238E27FC236}">
                <a16:creationId xmlns:a16="http://schemas.microsoft.com/office/drawing/2014/main" id="{46088053-371B-F09C-2AB9-69DA32C5E3F8}"/>
              </a:ext>
            </a:extLst>
          </p:cNvPr>
          <p:cNvSpPr txBox="1">
            <a:spLocks/>
          </p:cNvSpPr>
          <p:nvPr/>
        </p:nvSpPr>
        <p:spPr>
          <a:xfrm>
            <a:off x="628650" y="358122"/>
            <a:ext cx="7886700" cy="101710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r>
              <a:rPr lang="en-US" dirty="0"/>
              <a:t>Methods to control confounding</a:t>
            </a:r>
          </a:p>
        </p:txBody>
      </p:sp>
      <p:sp>
        <p:nvSpPr>
          <p:cNvPr id="4" name="Content Placeholder 3">
            <a:extLst>
              <a:ext uri="{FF2B5EF4-FFF2-40B4-BE49-F238E27FC236}">
                <a16:creationId xmlns:a16="http://schemas.microsoft.com/office/drawing/2014/main" id="{F3D2BDEB-182E-1A8C-07AE-216DDC160F53}"/>
              </a:ext>
            </a:extLst>
          </p:cNvPr>
          <p:cNvSpPr txBox="1">
            <a:spLocks/>
          </p:cNvSpPr>
          <p:nvPr/>
        </p:nvSpPr>
        <p:spPr>
          <a:xfrm>
            <a:off x="628650" y="1488557"/>
            <a:ext cx="7886700" cy="465650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5" name="Slide Number Placeholder 3">
            <a:extLst>
              <a:ext uri="{FF2B5EF4-FFF2-40B4-BE49-F238E27FC236}">
                <a16:creationId xmlns:a16="http://schemas.microsoft.com/office/drawing/2014/main" id="{E8ED3ADC-8690-D692-AF2F-A750957CC112}"/>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43</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4682509A-B808-4B79-F602-35AB3EF61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75808503"/>
      </p:ext>
    </p:extLst>
  </p:cSld>
  <p:clrMapOvr>
    <a:masterClrMapping/>
  </p:clrMapOvr>
  <mc:AlternateContent xmlns:mc="http://schemas.openxmlformats.org/markup-compatibility/2006" xmlns:p14="http://schemas.microsoft.com/office/powerpoint/2010/main">
    <mc:Choice Requires="p14">
      <p:transition spd="slow" p14:dur="2000" advTm="53276"/>
    </mc:Choice>
    <mc:Fallback xmlns="">
      <p:transition spd="slow" advTm="5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of confounding</a:t>
            </a:r>
          </a:p>
        </p:txBody>
      </p:sp>
      <p:sp>
        <p:nvSpPr>
          <p:cNvPr id="3" name="Content Placeholder 2"/>
          <p:cNvSpPr>
            <a:spLocks noGrp="1"/>
          </p:cNvSpPr>
          <p:nvPr>
            <p:ph sz="quarter" idx="10"/>
          </p:nvPr>
        </p:nvSpPr>
        <p:spPr/>
        <p:txBody>
          <a:bodyPr/>
          <a:lstStyle/>
          <a:p>
            <a:r>
              <a:rPr lang="en-US" dirty="0"/>
              <a:t>Assess potential confounding</a:t>
            </a:r>
            <a:endParaRPr lang="en-US" sz="2400" dirty="0"/>
          </a:p>
          <a:p>
            <a:r>
              <a:rPr lang="en-US" dirty="0"/>
              <a:t>Control for confounding in study design!!</a:t>
            </a:r>
          </a:p>
          <a:p>
            <a:pPr lvl="1"/>
            <a:r>
              <a:rPr lang="en-US" altLang="zh-CN" sz="2400" dirty="0"/>
              <a:t>R</a:t>
            </a:r>
            <a:r>
              <a:rPr lang="sv-SE" altLang="zh-CN" sz="2400" dirty="0"/>
              <a:t>andomization</a:t>
            </a:r>
          </a:p>
          <a:p>
            <a:pPr lvl="1"/>
            <a:r>
              <a:rPr lang="sv-SE" altLang="zh-CN" sz="2400" dirty="0"/>
              <a:t>Restriction</a:t>
            </a:r>
          </a:p>
          <a:p>
            <a:pPr lvl="1"/>
            <a:r>
              <a:rPr lang="sv-SE" altLang="zh-CN" sz="2400" dirty="0"/>
              <a:t>Matching (</a:t>
            </a:r>
            <a:r>
              <a:rPr lang="en-GB" sz="2400" dirty="0"/>
              <a:t>coupled with matched analysis)</a:t>
            </a:r>
            <a:endParaRPr lang="en-US" sz="2400" dirty="0"/>
          </a:p>
          <a:p>
            <a:r>
              <a:rPr lang="en-US" dirty="0"/>
              <a:t>Then control for confounding in analysis</a:t>
            </a:r>
          </a:p>
          <a:p>
            <a:pPr lvl="1"/>
            <a:r>
              <a:rPr lang="sv-SE" altLang="zh-CN" sz="2400" dirty="0"/>
              <a:t>Stratification</a:t>
            </a:r>
          </a:p>
          <a:p>
            <a:pPr lvl="1"/>
            <a:r>
              <a:rPr lang="en-US" altLang="zh-CN" sz="2400" dirty="0"/>
              <a:t>Statistical modeling</a:t>
            </a:r>
          </a:p>
          <a:p>
            <a:pPr marL="353615" lvl="1" indent="0">
              <a:buNone/>
            </a:pPr>
            <a:endParaRPr lang="en-US" dirty="0"/>
          </a:p>
        </p:txBody>
      </p:sp>
      <p:sp>
        <p:nvSpPr>
          <p:cNvPr id="4" name="Slide Number Placeholder 3">
            <a:extLst>
              <a:ext uri="{FF2B5EF4-FFF2-40B4-BE49-F238E27FC236}">
                <a16:creationId xmlns:a16="http://schemas.microsoft.com/office/drawing/2014/main" id="{F7FC0F45-8D64-B9C7-4A3C-42DBB5118E57}"/>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44</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BE0EE673-E269-4323-42CC-8C122EAAA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14969829"/>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35B2-ED17-347D-94B4-5E1AC2530B62}"/>
              </a:ext>
            </a:extLst>
          </p:cNvPr>
          <p:cNvSpPr>
            <a:spLocks noGrp="1"/>
          </p:cNvSpPr>
          <p:nvPr>
            <p:ph type="title"/>
          </p:nvPr>
        </p:nvSpPr>
        <p:spPr/>
        <p:txBody>
          <a:bodyPr/>
          <a:lstStyle/>
          <a:p>
            <a:r>
              <a:rPr lang="en-US" i="1" dirty="0"/>
              <a:t>“Is there an association between the exposure and the disease?” </a:t>
            </a:r>
          </a:p>
        </p:txBody>
      </p:sp>
      <p:sp>
        <p:nvSpPr>
          <p:cNvPr id="3" name="Content Placeholder 2">
            <a:extLst>
              <a:ext uri="{FF2B5EF4-FFF2-40B4-BE49-F238E27FC236}">
                <a16:creationId xmlns:a16="http://schemas.microsoft.com/office/drawing/2014/main" id="{C6B340A6-E638-03B7-CD9E-57175BB75568}"/>
              </a:ext>
            </a:extLst>
          </p:cNvPr>
          <p:cNvSpPr>
            <a:spLocks noGrp="1"/>
          </p:cNvSpPr>
          <p:nvPr>
            <p:ph sz="quarter" idx="10"/>
          </p:nvPr>
        </p:nvSpPr>
        <p:spPr/>
        <p:txBody>
          <a:bodyPr/>
          <a:lstStyle/>
          <a:p>
            <a:pPr eaLnBrk="1" hangingPunct="1">
              <a:buFont typeface="Wingdings" pitchFamily="2" charset="2"/>
              <a:buNone/>
            </a:pPr>
            <a:r>
              <a:rPr lang="en-US" dirty="0">
                <a:latin typeface="+mn-lt"/>
              </a:rPr>
              <a:t>IF YES….</a:t>
            </a:r>
          </a:p>
          <a:p>
            <a:pPr eaLnBrk="1" hangingPunct="1">
              <a:lnSpc>
                <a:spcPct val="150000"/>
              </a:lnSpc>
              <a:buFont typeface="Wingdings" pitchFamily="2" charset="2"/>
              <a:buNone/>
            </a:pPr>
            <a:r>
              <a:rPr lang="en-US" dirty="0">
                <a:solidFill>
                  <a:schemeClr val="accent6"/>
                </a:solidFill>
                <a:latin typeface="+mn-lt"/>
              </a:rPr>
              <a:t>Three things to consider: </a:t>
            </a:r>
          </a:p>
          <a:p>
            <a:pPr eaLnBrk="1" hangingPunct="1">
              <a:lnSpc>
                <a:spcPct val="150000"/>
              </a:lnSpc>
            </a:pPr>
            <a:r>
              <a:rPr lang="en-US" dirty="0">
                <a:latin typeface="+mn-lt"/>
              </a:rPr>
              <a:t>Is the association likely due to </a:t>
            </a:r>
            <a:r>
              <a:rPr lang="en-US" u="sng" dirty="0">
                <a:latin typeface="+mn-lt"/>
              </a:rPr>
              <a:t>bias</a:t>
            </a:r>
            <a:r>
              <a:rPr lang="en-US" dirty="0">
                <a:latin typeface="+mn-lt"/>
              </a:rPr>
              <a:t>?</a:t>
            </a:r>
          </a:p>
          <a:p>
            <a:pPr>
              <a:lnSpc>
                <a:spcPct val="150000"/>
              </a:lnSpc>
            </a:pPr>
            <a:r>
              <a:rPr lang="en-US" dirty="0">
                <a:latin typeface="+mn-lt"/>
              </a:rPr>
              <a:t>Is the association likely due to </a:t>
            </a:r>
            <a:r>
              <a:rPr lang="en-US" u="sng" dirty="0">
                <a:latin typeface="+mn-lt"/>
              </a:rPr>
              <a:t>confounding</a:t>
            </a:r>
            <a:r>
              <a:rPr lang="en-US" dirty="0">
                <a:latin typeface="+mn-lt"/>
              </a:rPr>
              <a:t>? </a:t>
            </a:r>
          </a:p>
          <a:p>
            <a:pPr>
              <a:lnSpc>
                <a:spcPct val="150000"/>
              </a:lnSpc>
            </a:pPr>
            <a:r>
              <a:rPr lang="en-US" b="1" dirty="0">
                <a:latin typeface="+mn-lt"/>
              </a:rPr>
              <a:t>Is the association likely due to </a:t>
            </a:r>
            <a:r>
              <a:rPr lang="en-US" b="1" u="sng" dirty="0">
                <a:latin typeface="+mn-lt"/>
              </a:rPr>
              <a:t>chance</a:t>
            </a:r>
            <a:r>
              <a:rPr lang="en-US" b="1" dirty="0">
                <a:latin typeface="+mn-lt"/>
              </a:rPr>
              <a:t>?</a:t>
            </a:r>
          </a:p>
          <a:p>
            <a:pPr marL="0" indent="0">
              <a:buNone/>
            </a:pPr>
            <a:endParaRPr lang="en-US" dirty="0"/>
          </a:p>
        </p:txBody>
      </p:sp>
      <p:sp>
        <p:nvSpPr>
          <p:cNvPr id="4" name="Slide Number Placeholder 3">
            <a:extLst>
              <a:ext uri="{FF2B5EF4-FFF2-40B4-BE49-F238E27FC236}">
                <a16:creationId xmlns:a16="http://schemas.microsoft.com/office/drawing/2014/main" id="{067B4F0B-7D1D-4B53-D0CD-29331FD07682}"/>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45</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5ED20361-AFEB-2724-654C-24EEA02BE6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60092703"/>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92500" lnSpcReduction="10000"/>
          </a:bodyPr>
          <a:lstStyle/>
          <a:p>
            <a:pPr marL="0" indent="0">
              <a:buNone/>
            </a:pPr>
            <a:r>
              <a:rPr lang="en-US" sz="2600" dirty="0">
                <a:latin typeface="+mn-lt"/>
              </a:rPr>
              <a:t>Using data to say something (</a:t>
            </a:r>
            <a:r>
              <a:rPr lang="en-US" sz="2600" i="1" dirty="0">
                <a:latin typeface="+mn-lt"/>
              </a:rPr>
              <a:t>make an</a:t>
            </a:r>
            <a:r>
              <a:rPr lang="en-US" sz="2600" dirty="0">
                <a:latin typeface="+mn-lt"/>
              </a:rPr>
              <a:t> </a:t>
            </a:r>
            <a:r>
              <a:rPr lang="en-US" sz="2600" b="1" i="1" dirty="0">
                <a:latin typeface="+mn-lt"/>
              </a:rPr>
              <a:t>inference</a:t>
            </a:r>
            <a:r>
              <a:rPr lang="en-US" sz="2600" dirty="0">
                <a:latin typeface="+mn-lt"/>
              </a:rPr>
              <a:t>) with confidence, about a whole (population) based on the study of a only a few (sample).</a:t>
            </a:r>
          </a:p>
          <a:p>
            <a:r>
              <a:rPr lang="en-US" sz="2400" dirty="0">
                <a:latin typeface="+mn-lt"/>
              </a:rPr>
              <a:t>Investigators rarely evaluate every member of an entire population</a:t>
            </a:r>
          </a:p>
          <a:p>
            <a:r>
              <a:rPr lang="en-US" sz="2400" dirty="0">
                <a:latin typeface="+mn-lt"/>
              </a:rPr>
              <a:t>An </a:t>
            </a:r>
            <a:r>
              <a:rPr lang="en-US" sz="2400" b="1" dirty="0">
                <a:latin typeface="+mn-lt"/>
              </a:rPr>
              <a:t>inference</a:t>
            </a:r>
            <a:r>
              <a:rPr lang="en-US" sz="2400" dirty="0">
                <a:latin typeface="+mn-lt"/>
              </a:rPr>
              <a:t> concerning the true relationship between an exposure and disease is made from observations on a </a:t>
            </a:r>
            <a:r>
              <a:rPr lang="en-US" sz="2400" b="1" dirty="0">
                <a:latin typeface="+mn-lt"/>
              </a:rPr>
              <a:t>sample</a:t>
            </a:r>
          </a:p>
          <a:p>
            <a:pPr marL="0" indent="0">
              <a:lnSpc>
                <a:spcPct val="110000"/>
              </a:lnSpc>
              <a:buNone/>
            </a:pPr>
            <a:r>
              <a:rPr lang="en-US" sz="2400" b="1" u="sng" dirty="0">
                <a:latin typeface="+mn-lt"/>
                <a:sym typeface="Wingdings" pitchFamily="2" charset="2"/>
              </a:rPr>
              <a:t>Sampling variability </a:t>
            </a:r>
            <a:r>
              <a:rPr lang="en-US" sz="2400" dirty="0">
                <a:latin typeface="+mn-lt"/>
                <a:sym typeface="Wingdings" pitchFamily="2" charset="2"/>
              </a:rPr>
              <a:t>means that study results will vary depending on who is actually in the study sample: If you </a:t>
            </a:r>
            <a:r>
              <a:rPr lang="en-US" sz="2400" dirty="0">
                <a:latin typeface="+mn-lt"/>
              </a:rPr>
              <a:t>repeat your study over and over again with a new sample each time, </a:t>
            </a:r>
            <a:r>
              <a:rPr lang="en-US" sz="2400" b="1" dirty="0">
                <a:latin typeface="+mn-lt"/>
              </a:rPr>
              <a:t>results from each sample would be different. </a:t>
            </a:r>
          </a:p>
          <a:p>
            <a:pPr marL="0" indent="0">
              <a:lnSpc>
                <a:spcPct val="110000"/>
              </a:lnSpc>
              <a:buNone/>
            </a:pPr>
            <a:r>
              <a:rPr lang="en-US" sz="2400" b="1" u="sng" dirty="0">
                <a:latin typeface="+mn-lt"/>
              </a:rPr>
              <a:t>Random error </a:t>
            </a:r>
            <a:r>
              <a:rPr lang="en-US" sz="2400" dirty="0">
                <a:latin typeface="+mn-lt"/>
              </a:rPr>
              <a:t>is the possibility that </a:t>
            </a:r>
            <a:r>
              <a:rPr lang="en-US" sz="2400" b="1" dirty="0">
                <a:latin typeface="+mn-lt"/>
              </a:rPr>
              <a:t>our estimate will differ from the true magnitude simply because of chance </a:t>
            </a:r>
            <a:r>
              <a:rPr lang="en-US" sz="2400" dirty="0">
                <a:latin typeface="+mn-lt"/>
              </a:rPr>
              <a:t>or sample variability</a:t>
            </a:r>
            <a:endParaRPr lang="en-US" sz="2400" b="1" dirty="0">
              <a:latin typeface="+mn-lt"/>
            </a:endParaRPr>
          </a:p>
          <a:p>
            <a:endParaRPr lang="en-US" dirty="0"/>
          </a:p>
        </p:txBody>
      </p:sp>
      <p:sp>
        <p:nvSpPr>
          <p:cNvPr id="4" name="Slide Number Placeholder 3">
            <a:extLst>
              <a:ext uri="{FF2B5EF4-FFF2-40B4-BE49-F238E27FC236}">
                <a16:creationId xmlns:a16="http://schemas.microsoft.com/office/drawing/2014/main" id="{B2703DCB-EAEB-A368-ECAA-7E223FB3742C}"/>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46</a:t>
            </a:fld>
            <a:endParaRPr lang="en-US" b="1" dirty="0">
              <a:solidFill>
                <a:schemeClr val="accent6"/>
              </a:solidFill>
            </a:endParaRPr>
          </a:p>
        </p:txBody>
      </p:sp>
      <p:sp>
        <p:nvSpPr>
          <p:cNvPr id="7" name="Title 1">
            <a:extLst>
              <a:ext uri="{FF2B5EF4-FFF2-40B4-BE49-F238E27FC236}">
                <a16:creationId xmlns:a16="http://schemas.microsoft.com/office/drawing/2014/main" id="{9A802C15-81A2-4426-6AA3-7C2022B03D98}"/>
              </a:ext>
            </a:extLst>
          </p:cNvPr>
          <p:cNvSpPr>
            <a:spLocks noGrp="1"/>
          </p:cNvSpPr>
          <p:nvPr>
            <p:ph type="title"/>
          </p:nvPr>
        </p:nvSpPr>
        <p:spPr>
          <a:xfrm>
            <a:off x="628649" y="365126"/>
            <a:ext cx="8179019" cy="1017107"/>
          </a:xfrm>
        </p:spPr>
        <p:txBody>
          <a:bodyPr/>
          <a:lstStyle/>
          <a:p>
            <a:r>
              <a:rPr lang="en-US" dirty="0"/>
              <a:t>Chance and statistical inference </a:t>
            </a:r>
            <a:r>
              <a:rPr lang="en-US" sz="2000" dirty="0"/>
              <a:t>(more in Topic 6.6)</a:t>
            </a:r>
            <a:endParaRPr lang="en-US" dirty="0"/>
          </a:p>
        </p:txBody>
      </p:sp>
      <p:pic>
        <p:nvPicPr>
          <p:cNvPr id="8" name="Audio 7">
            <a:hlinkClick r:id="" action="ppaction://media"/>
            <a:extLst>
              <a:ext uri="{FF2B5EF4-FFF2-40B4-BE49-F238E27FC236}">
                <a16:creationId xmlns:a16="http://schemas.microsoft.com/office/drawing/2014/main" id="{DDB9697B-9280-09DC-A4FE-1B82D9D4F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34532792"/>
      </p:ext>
    </p:extLst>
  </p:cSld>
  <p:clrMapOvr>
    <a:masterClrMapping/>
  </p:clrMapOvr>
  <mc:AlternateContent xmlns:mc="http://schemas.openxmlformats.org/markup-compatibility/2006" xmlns:p14="http://schemas.microsoft.com/office/powerpoint/2010/main">
    <mc:Choice Requires="p14">
      <p:transition spd="slow" p14:dur="2000" advTm="41271"/>
    </mc:Choice>
    <mc:Fallback xmlns="">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79019" cy="1017107"/>
          </a:xfrm>
        </p:spPr>
        <p:txBody>
          <a:bodyPr/>
          <a:lstStyle/>
          <a:p>
            <a:r>
              <a:rPr lang="en-US" dirty="0"/>
              <a:t>Chance and statistical inference </a:t>
            </a:r>
            <a:r>
              <a:rPr lang="en-US" sz="2000" dirty="0"/>
              <a:t>(more in Topic 6.6)</a:t>
            </a:r>
            <a:endParaRPr lang="en-US" dirty="0"/>
          </a:p>
        </p:txBody>
      </p:sp>
      <p:sp>
        <p:nvSpPr>
          <p:cNvPr id="3" name="Content Placeholder 2"/>
          <p:cNvSpPr>
            <a:spLocks noGrp="1"/>
          </p:cNvSpPr>
          <p:nvPr>
            <p:ph sz="quarter" idx="10"/>
          </p:nvPr>
        </p:nvSpPr>
        <p:spPr/>
        <p:txBody>
          <a:bodyPr>
            <a:normAutofit fontScale="92500" lnSpcReduction="10000"/>
          </a:bodyPr>
          <a:lstStyle/>
          <a:p>
            <a:pPr marL="0" indent="0">
              <a:buNone/>
            </a:pPr>
            <a:r>
              <a:rPr lang="en-US" sz="2400" dirty="0"/>
              <a:t>We use </a:t>
            </a:r>
            <a:r>
              <a:rPr lang="en-US" sz="2400" b="1" dirty="0"/>
              <a:t>statistical inference</a:t>
            </a:r>
            <a:r>
              <a:rPr lang="en-US" sz="2400" dirty="0"/>
              <a:t> to estimate the likelihood of our association NOT being due to chance: </a:t>
            </a:r>
          </a:p>
          <a:p>
            <a:pPr>
              <a:defRPr/>
            </a:pPr>
            <a:r>
              <a:rPr lang="en-US" sz="2000" b="1" dirty="0"/>
              <a:t>Hypothesis testing </a:t>
            </a:r>
            <a:r>
              <a:rPr lang="en-US" sz="2000" dirty="0"/>
              <a:t>estimates the probability of an association being due to chance</a:t>
            </a:r>
          </a:p>
          <a:p>
            <a:pPr>
              <a:defRPr/>
            </a:pPr>
            <a:r>
              <a:rPr lang="en-US" sz="2000" b="1" dirty="0"/>
              <a:t>Confidence Interval </a:t>
            </a:r>
            <a:r>
              <a:rPr lang="en-US" sz="2000" dirty="0"/>
              <a:t>places our estimate in a range of likely values</a:t>
            </a:r>
          </a:p>
          <a:p>
            <a:endParaRPr lang="en-US" sz="1600" dirty="0"/>
          </a:p>
          <a:p>
            <a:pPr marL="0" indent="0">
              <a:buNone/>
            </a:pPr>
            <a:r>
              <a:rPr lang="en-US" sz="2000" dirty="0"/>
              <a:t>Chance differs from bias in that you can reduce selection and measurement bias and confounding in the design of a study.</a:t>
            </a:r>
          </a:p>
          <a:p>
            <a:pPr marL="0" indent="0">
              <a:buNone/>
            </a:pPr>
            <a:endParaRPr lang="en-US" sz="1100" dirty="0"/>
          </a:p>
          <a:p>
            <a:pPr marL="0" indent="0">
              <a:buNone/>
            </a:pPr>
            <a:r>
              <a:rPr lang="en-US" sz="2000" dirty="0"/>
              <a:t>Cannot eliminate chance completely however can </a:t>
            </a:r>
            <a:r>
              <a:rPr lang="en-US" sz="2000" b="1" dirty="0"/>
              <a:t>increase study size </a:t>
            </a:r>
            <a:r>
              <a:rPr lang="en-US" sz="2000" dirty="0"/>
              <a:t>or </a:t>
            </a:r>
            <a:r>
              <a:rPr lang="en-US" sz="2000" b="1" dirty="0"/>
              <a:t>implement design strategy (larger study, more precision) </a:t>
            </a:r>
            <a:r>
              <a:rPr lang="en-US" sz="2000" dirty="0"/>
              <a:t>to reduce its effect</a:t>
            </a:r>
          </a:p>
          <a:p>
            <a:pPr marL="0" indent="0">
              <a:buNone/>
            </a:pPr>
            <a:endParaRPr lang="en-US" sz="1100" dirty="0"/>
          </a:p>
          <a:p>
            <a:pPr marL="0" indent="0">
              <a:buNone/>
            </a:pPr>
            <a:r>
              <a:rPr lang="en-US" sz="2000" dirty="0"/>
              <a:t>Bias tends to distort study results in one direction or another; </a:t>
            </a:r>
            <a:r>
              <a:rPr lang="en-US" sz="2000" b="1" dirty="0"/>
              <a:t>random variation can occur in either direction</a:t>
            </a:r>
          </a:p>
          <a:p>
            <a:pPr marL="0" indent="0">
              <a:buNone/>
            </a:pPr>
            <a:endParaRPr lang="en-US" sz="2000" b="1" dirty="0"/>
          </a:p>
          <a:p>
            <a:pPr marL="0" indent="0" algn="ctr">
              <a:buNone/>
            </a:pPr>
            <a:r>
              <a:rPr lang="en-US" sz="2000" b="1" dirty="0"/>
              <a:t>Hypothesis testing will be covered in Topic 6.6.</a:t>
            </a:r>
          </a:p>
          <a:p>
            <a:pPr marL="0" indent="0">
              <a:buNone/>
            </a:pPr>
            <a:endParaRPr lang="en-US" sz="2000" b="1" dirty="0"/>
          </a:p>
          <a:p>
            <a:pPr marL="0" indent="0">
              <a:buNone/>
            </a:pPr>
            <a:endParaRPr lang="en-US" sz="1200" dirty="0"/>
          </a:p>
        </p:txBody>
      </p:sp>
      <p:sp>
        <p:nvSpPr>
          <p:cNvPr id="4" name="Slide Number Placeholder 3">
            <a:extLst>
              <a:ext uri="{FF2B5EF4-FFF2-40B4-BE49-F238E27FC236}">
                <a16:creationId xmlns:a16="http://schemas.microsoft.com/office/drawing/2014/main" id="{94697169-8E5B-DD81-463A-E326AC8037A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47</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0D436504-34C9-F6FD-2498-890AF7C9E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1164906"/>
      </p:ext>
    </p:extLst>
  </p:cSld>
  <p:clrMapOvr>
    <a:masterClrMapping/>
  </p:clrMapOvr>
  <mc:AlternateContent xmlns:mc="http://schemas.openxmlformats.org/markup-compatibility/2006" xmlns:p14="http://schemas.microsoft.com/office/powerpoint/2010/main">
    <mc:Choice Requires="p14">
      <p:transition spd="slow" p14:dur="2000" advTm="24772"/>
    </mc:Choice>
    <mc:Fallback xmlns="">
      <p:transition spd="slow" advTm="2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30F654E3-19C3-B56D-CE74-BE5B59971465}"/>
              </a:ext>
            </a:extLst>
          </p:cNvPr>
          <p:cNvSpPr>
            <a:spLocks noGrp="1"/>
          </p:cNvSpPr>
          <p:nvPr>
            <p:ph type="title"/>
          </p:nvPr>
        </p:nvSpPr>
        <p:spPr/>
        <p:txBody>
          <a:bodyPr/>
          <a:lstStyle/>
          <a:p>
            <a:r>
              <a:rPr lang="en-US" dirty="0"/>
              <a:t>Assessing an association for causality</a:t>
            </a:r>
          </a:p>
        </p:txBody>
      </p:sp>
      <p:sp>
        <p:nvSpPr>
          <p:cNvPr id="2" name="Slide Number Placeholder 1">
            <a:extLst>
              <a:ext uri="{FF2B5EF4-FFF2-40B4-BE49-F238E27FC236}">
                <a16:creationId xmlns:a16="http://schemas.microsoft.com/office/drawing/2014/main" id="{17B8FA42-8245-BE17-8FEE-AB410A5A25FE}"/>
              </a:ext>
            </a:extLst>
          </p:cNvPr>
          <p:cNvSpPr>
            <a:spLocks noGrp="1"/>
          </p:cNvSpPr>
          <p:nvPr>
            <p:ph type="sldNum" sz="quarter" idx="10"/>
          </p:nvPr>
        </p:nvSpPr>
        <p:spPr/>
        <p:txBody>
          <a:bodyPr/>
          <a:lstStyle/>
          <a:p>
            <a:r>
              <a:rPr lang="en-US" dirty="0">
                <a:solidFill>
                  <a:schemeClr val="tx2"/>
                </a:solidFill>
              </a:rPr>
              <a:t>ANRCB   |   </a:t>
            </a:r>
            <a:fld id="{D8FE707D-7EDD-4671-B995-A3FBECAF0B25}" type="slidenum">
              <a:rPr lang="en-US" b="1" smtClean="0">
                <a:solidFill>
                  <a:schemeClr val="accent6"/>
                </a:solidFill>
              </a:rPr>
              <a:pPr/>
              <a:t>48</a:t>
            </a:fld>
            <a:endParaRPr lang="en-US" b="1" dirty="0">
              <a:solidFill>
                <a:schemeClr val="accent6"/>
              </a:solidFill>
            </a:endParaRPr>
          </a:p>
        </p:txBody>
      </p:sp>
      <p:grpSp>
        <p:nvGrpSpPr>
          <p:cNvPr id="23" name="Group 22">
            <a:extLst>
              <a:ext uri="{FF2B5EF4-FFF2-40B4-BE49-F238E27FC236}">
                <a16:creationId xmlns:a16="http://schemas.microsoft.com/office/drawing/2014/main" id="{1A7549E2-0B85-4DFD-91F0-49877ABDD1C6}"/>
              </a:ext>
            </a:extLst>
          </p:cNvPr>
          <p:cNvGrpSpPr>
            <a:grpSpLocks noChangeAspect="1"/>
          </p:cNvGrpSpPr>
          <p:nvPr/>
        </p:nvGrpSpPr>
        <p:grpSpPr>
          <a:xfrm>
            <a:off x="558630" y="1864607"/>
            <a:ext cx="7638182" cy="4282867"/>
            <a:chOff x="185094" y="1700213"/>
            <a:chExt cx="8779519" cy="4922837"/>
          </a:xfrm>
        </p:grpSpPr>
        <p:sp>
          <p:nvSpPr>
            <p:cNvPr id="3" name="Oval 2">
              <a:extLst>
                <a:ext uri="{FF2B5EF4-FFF2-40B4-BE49-F238E27FC236}">
                  <a16:creationId xmlns:a16="http://schemas.microsoft.com/office/drawing/2014/main" id="{B24D1627-8EF1-4C9E-F36A-C5C2A94F983F}"/>
                </a:ext>
              </a:extLst>
            </p:cNvPr>
            <p:cNvSpPr>
              <a:spLocks noChangeArrowheads="1"/>
            </p:cNvSpPr>
            <p:nvPr/>
          </p:nvSpPr>
          <p:spPr bwMode="auto">
            <a:xfrm>
              <a:off x="3128963" y="1727481"/>
              <a:ext cx="2895600" cy="1066800"/>
            </a:xfrm>
            <a:prstGeom prst="ellipse">
              <a:avLst/>
            </a:prstGeom>
            <a:solidFill>
              <a:srgbClr val="66FFFF"/>
            </a:solidFill>
            <a:ln w="9525">
              <a:solidFill>
                <a:schemeClr val="tx1"/>
              </a:solidFill>
              <a:round/>
              <a:headEnd/>
              <a:tailEnd/>
            </a:ln>
          </p:spPr>
          <p:txBody>
            <a:bodyPr wrap="none" anchor="ctr"/>
            <a:lstStyle/>
            <a:p>
              <a:endParaRPr lang="en-IE"/>
            </a:p>
          </p:txBody>
        </p:sp>
        <p:sp>
          <p:nvSpPr>
            <p:cNvPr id="4" name="Oval 3">
              <a:extLst>
                <a:ext uri="{FF2B5EF4-FFF2-40B4-BE49-F238E27FC236}">
                  <a16:creationId xmlns:a16="http://schemas.microsoft.com/office/drawing/2014/main" id="{FA8C353F-44F4-30F6-5974-62CA5B8CC6B7}"/>
                </a:ext>
              </a:extLst>
            </p:cNvPr>
            <p:cNvSpPr>
              <a:spLocks noChangeArrowheads="1"/>
            </p:cNvSpPr>
            <p:nvPr/>
          </p:nvSpPr>
          <p:spPr bwMode="auto">
            <a:xfrm>
              <a:off x="3433763" y="3041650"/>
              <a:ext cx="2362200" cy="1066800"/>
            </a:xfrm>
            <a:prstGeom prst="ellipse">
              <a:avLst/>
            </a:prstGeom>
            <a:solidFill>
              <a:srgbClr val="FFFFCC"/>
            </a:solidFill>
            <a:ln w="9525">
              <a:solidFill>
                <a:schemeClr val="tx1"/>
              </a:solidFill>
              <a:round/>
              <a:headEnd/>
              <a:tailEnd/>
            </a:ln>
          </p:spPr>
          <p:txBody>
            <a:bodyPr wrap="none" anchor="ctr"/>
            <a:lstStyle/>
            <a:p>
              <a:endParaRPr lang="en-IE"/>
            </a:p>
          </p:txBody>
        </p:sp>
        <p:sp>
          <p:nvSpPr>
            <p:cNvPr id="5" name="Oval 4">
              <a:extLst>
                <a:ext uri="{FF2B5EF4-FFF2-40B4-BE49-F238E27FC236}">
                  <a16:creationId xmlns:a16="http://schemas.microsoft.com/office/drawing/2014/main" id="{FAAE6E92-BBA5-8F5C-F8A0-A86F014C14D8}"/>
                </a:ext>
              </a:extLst>
            </p:cNvPr>
            <p:cNvSpPr>
              <a:spLocks noChangeArrowheads="1"/>
            </p:cNvSpPr>
            <p:nvPr/>
          </p:nvSpPr>
          <p:spPr bwMode="auto">
            <a:xfrm>
              <a:off x="3433763" y="4260850"/>
              <a:ext cx="2362200" cy="1066800"/>
            </a:xfrm>
            <a:prstGeom prst="ellipse">
              <a:avLst/>
            </a:prstGeom>
            <a:solidFill>
              <a:srgbClr val="99FFCC"/>
            </a:solidFill>
            <a:ln w="9525">
              <a:solidFill>
                <a:schemeClr val="tx1"/>
              </a:solidFill>
              <a:round/>
              <a:headEnd/>
              <a:tailEnd/>
            </a:ln>
          </p:spPr>
          <p:txBody>
            <a:bodyPr wrap="none" anchor="ctr"/>
            <a:lstStyle/>
            <a:p>
              <a:endParaRPr lang="en-IE"/>
            </a:p>
          </p:txBody>
        </p:sp>
        <p:sp>
          <p:nvSpPr>
            <p:cNvPr id="6" name="Oval 5">
              <a:extLst>
                <a:ext uri="{FF2B5EF4-FFF2-40B4-BE49-F238E27FC236}">
                  <a16:creationId xmlns:a16="http://schemas.microsoft.com/office/drawing/2014/main" id="{2D07188D-7B4A-5D32-CF26-AAB373455E05}"/>
                </a:ext>
              </a:extLst>
            </p:cNvPr>
            <p:cNvSpPr>
              <a:spLocks noChangeArrowheads="1"/>
            </p:cNvSpPr>
            <p:nvPr/>
          </p:nvSpPr>
          <p:spPr bwMode="auto">
            <a:xfrm>
              <a:off x="3128963" y="5556250"/>
              <a:ext cx="2971800" cy="1066800"/>
            </a:xfrm>
            <a:prstGeom prst="ellipse">
              <a:avLst/>
            </a:prstGeom>
            <a:solidFill>
              <a:schemeClr val="hlink">
                <a:alpha val="50195"/>
              </a:schemeClr>
            </a:solidFill>
            <a:ln w="9525">
              <a:solidFill>
                <a:schemeClr val="tx1"/>
              </a:solidFill>
              <a:round/>
              <a:headEnd/>
              <a:tailEnd/>
            </a:ln>
          </p:spPr>
          <p:txBody>
            <a:bodyPr wrap="none" anchor="ctr"/>
            <a:lstStyle/>
            <a:p>
              <a:endParaRPr lang="en-IE"/>
            </a:p>
          </p:txBody>
        </p:sp>
        <p:sp>
          <p:nvSpPr>
            <p:cNvPr id="7" name="Text Box 8">
              <a:extLst>
                <a:ext uri="{FF2B5EF4-FFF2-40B4-BE49-F238E27FC236}">
                  <a16:creationId xmlns:a16="http://schemas.microsoft.com/office/drawing/2014/main" id="{3EEDD85F-50AB-677C-98FA-1FA39BC706D1}"/>
                </a:ext>
              </a:extLst>
            </p:cNvPr>
            <p:cNvSpPr txBox="1">
              <a:spLocks noChangeArrowheads="1"/>
            </p:cNvSpPr>
            <p:nvPr/>
          </p:nvSpPr>
          <p:spPr bwMode="auto">
            <a:xfrm>
              <a:off x="3205163" y="2020669"/>
              <a:ext cx="2895600" cy="742909"/>
            </a:xfrm>
            <a:prstGeom prst="rect">
              <a:avLst/>
            </a:prstGeom>
            <a:noFill/>
            <a:ln w="9525">
              <a:noFill/>
              <a:miter lim="800000"/>
              <a:headEnd/>
              <a:tailEnd/>
            </a:ln>
          </p:spPr>
          <p:txBody>
            <a:bodyPr>
              <a:spAutoFit/>
            </a:bodyPr>
            <a:lstStyle/>
            <a:p>
              <a:pPr algn="ctr" eaLnBrk="0" hangingPunct="0">
                <a:spcBef>
                  <a:spcPct val="50000"/>
                </a:spcBef>
              </a:pPr>
              <a:r>
                <a:rPr lang="en-US" b="1" i="1" dirty="0">
                  <a:latin typeface="Times New Roman" pitchFamily="18" charset="0"/>
                </a:rPr>
                <a:t>Selection or information bias?</a:t>
              </a:r>
            </a:p>
          </p:txBody>
        </p:sp>
        <p:sp>
          <p:nvSpPr>
            <p:cNvPr id="8" name="Text Box 9">
              <a:extLst>
                <a:ext uri="{FF2B5EF4-FFF2-40B4-BE49-F238E27FC236}">
                  <a16:creationId xmlns:a16="http://schemas.microsoft.com/office/drawing/2014/main" id="{3C2BBB7B-9975-ADCC-7AC5-50D538488CBF}"/>
                </a:ext>
              </a:extLst>
            </p:cNvPr>
            <p:cNvSpPr txBox="1">
              <a:spLocks noChangeArrowheads="1"/>
            </p:cNvSpPr>
            <p:nvPr/>
          </p:nvSpPr>
          <p:spPr bwMode="auto">
            <a:xfrm>
              <a:off x="3738563" y="3352800"/>
              <a:ext cx="1905000" cy="424520"/>
            </a:xfrm>
            <a:prstGeom prst="rect">
              <a:avLst/>
            </a:prstGeom>
            <a:noFill/>
            <a:ln w="9525">
              <a:noFill/>
              <a:miter lim="800000"/>
              <a:headEnd/>
              <a:tailEnd/>
            </a:ln>
          </p:spPr>
          <p:txBody>
            <a:bodyPr>
              <a:spAutoFit/>
            </a:bodyPr>
            <a:lstStyle/>
            <a:p>
              <a:pPr algn="ctr" eaLnBrk="0" hangingPunct="0">
                <a:spcBef>
                  <a:spcPct val="50000"/>
                </a:spcBef>
              </a:pPr>
              <a:r>
                <a:rPr lang="en-US" b="1" i="1" dirty="0">
                  <a:latin typeface="Times New Roman" pitchFamily="18" charset="0"/>
                </a:rPr>
                <a:t>Confounding?</a:t>
              </a:r>
            </a:p>
          </p:txBody>
        </p:sp>
        <p:sp>
          <p:nvSpPr>
            <p:cNvPr id="9" name="Text Box 10">
              <a:extLst>
                <a:ext uri="{FF2B5EF4-FFF2-40B4-BE49-F238E27FC236}">
                  <a16:creationId xmlns:a16="http://schemas.microsoft.com/office/drawing/2014/main" id="{D0F7E39D-FC73-9F35-1CA8-39A73C6045F9}"/>
                </a:ext>
              </a:extLst>
            </p:cNvPr>
            <p:cNvSpPr txBox="1">
              <a:spLocks noChangeArrowheads="1"/>
            </p:cNvSpPr>
            <p:nvPr/>
          </p:nvSpPr>
          <p:spPr bwMode="auto">
            <a:xfrm>
              <a:off x="3738563" y="4648200"/>
              <a:ext cx="1752600" cy="424520"/>
            </a:xfrm>
            <a:prstGeom prst="rect">
              <a:avLst/>
            </a:prstGeom>
            <a:noFill/>
            <a:ln w="9525">
              <a:noFill/>
              <a:miter lim="800000"/>
              <a:headEnd/>
              <a:tailEnd/>
            </a:ln>
          </p:spPr>
          <p:txBody>
            <a:bodyPr>
              <a:spAutoFit/>
            </a:bodyPr>
            <a:lstStyle/>
            <a:p>
              <a:pPr algn="ctr" eaLnBrk="0" hangingPunct="0">
                <a:spcBef>
                  <a:spcPct val="50000"/>
                </a:spcBef>
              </a:pPr>
              <a:r>
                <a:rPr lang="en-US" b="1" i="1" dirty="0">
                  <a:latin typeface="Times New Roman" pitchFamily="18" charset="0"/>
                </a:rPr>
                <a:t>Chance?</a:t>
              </a:r>
            </a:p>
          </p:txBody>
        </p:sp>
        <p:sp>
          <p:nvSpPr>
            <p:cNvPr id="10" name="Text Box 11">
              <a:extLst>
                <a:ext uri="{FF2B5EF4-FFF2-40B4-BE49-F238E27FC236}">
                  <a16:creationId xmlns:a16="http://schemas.microsoft.com/office/drawing/2014/main" id="{D5B4E81C-90A4-D6C4-C0F4-69DF9672768D}"/>
                </a:ext>
              </a:extLst>
            </p:cNvPr>
            <p:cNvSpPr txBox="1">
              <a:spLocks noChangeArrowheads="1"/>
            </p:cNvSpPr>
            <p:nvPr/>
          </p:nvSpPr>
          <p:spPr bwMode="auto">
            <a:xfrm>
              <a:off x="3205163" y="5861050"/>
              <a:ext cx="2895600" cy="457200"/>
            </a:xfrm>
            <a:prstGeom prst="rect">
              <a:avLst/>
            </a:prstGeom>
            <a:noFill/>
            <a:ln w="9525">
              <a:noFill/>
              <a:miter lim="800000"/>
              <a:headEnd/>
              <a:tailEnd/>
            </a:ln>
          </p:spPr>
          <p:txBody>
            <a:bodyPr>
              <a:spAutoFit/>
            </a:bodyPr>
            <a:lstStyle/>
            <a:p>
              <a:pPr algn="ctr" eaLnBrk="0" hangingPunct="0">
                <a:spcBef>
                  <a:spcPct val="50000"/>
                </a:spcBef>
              </a:pPr>
              <a:r>
                <a:rPr lang="en-US" b="1" i="1">
                  <a:latin typeface="Times New Roman" pitchFamily="18" charset="0"/>
                </a:rPr>
                <a:t>Could it be causal?</a:t>
              </a:r>
            </a:p>
          </p:txBody>
        </p:sp>
        <p:sp>
          <p:nvSpPr>
            <p:cNvPr id="11" name="Line 12">
              <a:extLst>
                <a:ext uri="{FF2B5EF4-FFF2-40B4-BE49-F238E27FC236}">
                  <a16:creationId xmlns:a16="http://schemas.microsoft.com/office/drawing/2014/main" id="{88C1A488-DD9F-F2A3-96B6-C2943CF63254}"/>
                </a:ext>
              </a:extLst>
            </p:cNvPr>
            <p:cNvSpPr>
              <a:spLocks noChangeShapeType="1"/>
            </p:cNvSpPr>
            <p:nvPr/>
          </p:nvSpPr>
          <p:spPr bwMode="auto">
            <a:xfrm>
              <a:off x="4576763" y="2813050"/>
              <a:ext cx="0" cy="228600"/>
            </a:xfrm>
            <a:prstGeom prst="line">
              <a:avLst/>
            </a:prstGeom>
            <a:noFill/>
            <a:ln w="38100">
              <a:solidFill>
                <a:schemeClr val="tx1"/>
              </a:solidFill>
              <a:round/>
              <a:headEnd/>
              <a:tailEnd type="triangle" w="med" len="med"/>
            </a:ln>
          </p:spPr>
          <p:txBody>
            <a:bodyPr wrap="none" anchor="ctr"/>
            <a:lstStyle/>
            <a:p>
              <a:endParaRPr lang="en-US"/>
            </a:p>
          </p:txBody>
        </p:sp>
        <p:sp>
          <p:nvSpPr>
            <p:cNvPr id="12" name="Line 13">
              <a:extLst>
                <a:ext uri="{FF2B5EF4-FFF2-40B4-BE49-F238E27FC236}">
                  <a16:creationId xmlns:a16="http://schemas.microsoft.com/office/drawing/2014/main" id="{B6AE29D2-AAB0-D6A1-024B-CED2E7EECF3E}"/>
                </a:ext>
              </a:extLst>
            </p:cNvPr>
            <p:cNvSpPr>
              <a:spLocks noChangeShapeType="1"/>
            </p:cNvSpPr>
            <p:nvPr/>
          </p:nvSpPr>
          <p:spPr bwMode="auto">
            <a:xfrm>
              <a:off x="4652963" y="5327650"/>
              <a:ext cx="0" cy="228600"/>
            </a:xfrm>
            <a:prstGeom prst="line">
              <a:avLst/>
            </a:prstGeom>
            <a:noFill/>
            <a:ln w="38100">
              <a:solidFill>
                <a:schemeClr val="tx1"/>
              </a:solidFill>
              <a:round/>
              <a:headEnd/>
              <a:tailEnd type="triangle" w="med" len="med"/>
            </a:ln>
          </p:spPr>
          <p:txBody>
            <a:bodyPr wrap="none" anchor="ctr"/>
            <a:lstStyle/>
            <a:p>
              <a:endParaRPr lang="en-US"/>
            </a:p>
          </p:txBody>
        </p:sp>
        <p:sp>
          <p:nvSpPr>
            <p:cNvPr id="13" name="Line 14">
              <a:extLst>
                <a:ext uri="{FF2B5EF4-FFF2-40B4-BE49-F238E27FC236}">
                  <a16:creationId xmlns:a16="http://schemas.microsoft.com/office/drawing/2014/main" id="{D13DABD4-4515-6278-03B0-C7114418F512}"/>
                </a:ext>
              </a:extLst>
            </p:cNvPr>
            <p:cNvSpPr>
              <a:spLocks noChangeShapeType="1"/>
            </p:cNvSpPr>
            <p:nvPr/>
          </p:nvSpPr>
          <p:spPr bwMode="auto">
            <a:xfrm>
              <a:off x="4576763" y="4108450"/>
              <a:ext cx="0" cy="228600"/>
            </a:xfrm>
            <a:prstGeom prst="line">
              <a:avLst/>
            </a:prstGeom>
            <a:noFill/>
            <a:ln w="38100">
              <a:solidFill>
                <a:schemeClr val="tx1"/>
              </a:solidFill>
              <a:round/>
              <a:headEnd/>
              <a:tailEnd type="triangle" w="med" len="med"/>
            </a:ln>
          </p:spPr>
          <p:txBody>
            <a:bodyPr wrap="none" anchor="ctr"/>
            <a:lstStyle/>
            <a:p>
              <a:endParaRPr lang="en-US"/>
            </a:p>
          </p:txBody>
        </p:sp>
        <p:sp>
          <p:nvSpPr>
            <p:cNvPr id="14" name="Text Box 15">
              <a:extLst>
                <a:ext uri="{FF2B5EF4-FFF2-40B4-BE49-F238E27FC236}">
                  <a16:creationId xmlns:a16="http://schemas.microsoft.com/office/drawing/2014/main" id="{3D43F412-147B-6E14-ACED-8B917CD8E8A2}"/>
                </a:ext>
              </a:extLst>
            </p:cNvPr>
            <p:cNvSpPr txBox="1">
              <a:spLocks noChangeArrowheads="1"/>
            </p:cNvSpPr>
            <p:nvPr/>
          </p:nvSpPr>
          <p:spPr bwMode="auto">
            <a:xfrm>
              <a:off x="3203575" y="2819400"/>
              <a:ext cx="838200" cy="457200"/>
            </a:xfrm>
            <a:prstGeom prst="rect">
              <a:avLst/>
            </a:prstGeom>
            <a:noFill/>
            <a:ln w="9525">
              <a:noFill/>
              <a:miter lim="800000"/>
              <a:headEnd/>
              <a:tailEnd/>
            </a:ln>
          </p:spPr>
          <p:txBody>
            <a:bodyPr>
              <a:spAutoFit/>
            </a:bodyPr>
            <a:lstStyle/>
            <a:p>
              <a:pPr algn="ctr" eaLnBrk="0" hangingPunct="0">
                <a:spcBef>
                  <a:spcPct val="50000"/>
                </a:spcBef>
              </a:pPr>
              <a:r>
                <a:rPr lang="en-US" dirty="0">
                  <a:latin typeface="Times New Roman" pitchFamily="18" charset="0"/>
                </a:rPr>
                <a:t>No</a:t>
              </a:r>
            </a:p>
          </p:txBody>
        </p:sp>
        <p:sp>
          <p:nvSpPr>
            <p:cNvPr id="15" name="Text Box 16">
              <a:extLst>
                <a:ext uri="{FF2B5EF4-FFF2-40B4-BE49-F238E27FC236}">
                  <a16:creationId xmlns:a16="http://schemas.microsoft.com/office/drawing/2014/main" id="{09B571F6-0883-1F96-8288-5C0AC724B147}"/>
                </a:ext>
              </a:extLst>
            </p:cNvPr>
            <p:cNvSpPr txBox="1">
              <a:spLocks noChangeArrowheads="1"/>
            </p:cNvSpPr>
            <p:nvPr/>
          </p:nvSpPr>
          <p:spPr bwMode="auto">
            <a:xfrm>
              <a:off x="3203575" y="4038600"/>
              <a:ext cx="838200" cy="457200"/>
            </a:xfrm>
            <a:prstGeom prst="rect">
              <a:avLst/>
            </a:prstGeom>
            <a:noFill/>
            <a:ln w="9525">
              <a:noFill/>
              <a:miter lim="800000"/>
              <a:headEnd/>
              <a:tailEnd/>
            </a:ln>
          </p:spPr>
          <p:txBody>
            <a:bodyPr>
              <a:spAutoFit/>
            </a:bodyPr>
            <a:lstStyle/>
            <a:p>
              <a:pPr algn="ctr" eaLnBrk="0" hangingPunct="0">
                <a:spcBef>
                  <a:spcPct val="50000"/>
                </a:spcBef>
              </a:pPr>
              <a:r>
                <a:rPr lang="en-US" dirty="0">
                  <a:latin typeface="Times New Roman" pitchFamily="18" charset="0"/>
                </a:rPr>
                <a:t>No</a:t>
              </a:r>
            </a:p>
          </p:txBody>
        </p:sp>
        <p:sp>
          <p:nvSpPr>
            <p:cNvPr id="16" name="Text Box 17">
              <a:extLst>
                <a:ext uri="{FF2B5EF4-FFF2-40B4-BE49-F238E27FC236}">
                  <a16:creationId xmlns:a16="http://schemas.microsoft.com/office/drawing/2014/main" id="{E877FF85-63CA-808A-67DA-AAEAD886FA49}"/>
                </a:ext>
              </a:extLst>
            </p:cNvPr>
            <p:cNvSpPr txBox="1">
              <a:spLocks noChangeArrowheads="1"/>
            </p:cNvSpPr>
            <p:nvPr/>
          </p:nvSpPr>
          <p:spPr bwMode="auto">
            <a:xfrm>
              <a:off x="2484438" y="5257800"/>
              <a:ext cx="1828800" cy="389143"/>
            </a:xfrm>
            <a:prstGeom prst="rect">
              <a:avLst/>
            </a:prstGeom>
            <a:noFill/>
            <a:ln w="9525">
              <a:noFill/>
              <a:miter lim="800000"/>
              <a:headEnd/>
              <a:tailEnd/>
            </a:ln>
          </p:spPr>
          <p:txBody>
            <a:bodyPr>
              <a:spAutoFit/>
            </a:bodyPr>
            <a:lstStyle/>
            <a:p>
              <a:pPr algn="ctr" eaLnBrk="0" hangingPunct="0">
                <a:spcBef>
                  <a:spcPct val="50000"/>
                </a:spcBef>
              </a:pPr>
              <a:r>
                <a:rPr lang="en-US" sz="1600" dirty="0">
                  <a:latin typeface="Times New Roman" pitchFamily="18" charset="0"/>
                </a:rPr>
                <a:t>Probably Not</a:t>
              </a:r>
            </a:p>
          </p:txBody>
        </p:sp>
        <p:sp>
          <p:nvSpPr>
            <p:cNvPr id="17" name="AutoShape 18">
              <a:extLst>
                <a:ext uri="{FF2B5EF4-FFF2-40B4-BE49-F238E27FC236}">
                  <a16:creationId xmlns:a16="http://schemas.microsoft.com/office/drawing/2014/main" id="{D5C471A5-4038-971A-EC1F-2DE0BD1C9985}"/>
                </a:ext>
              </a:extLst>
            </p:cNvPr>
            <p:cNvSpPr>
              <a:spLocks/>
            </p:cNvSpPr>
            <p:nvPr/>
          </p:nvSpPr>
          <p:spPr bwMode="auto">
            <a:xfrm>
              <a:off x="1763713" y="1700213"/>
              <a:ext cx="850900" cy="3960812"/>
            </a:xfrm>
            <a:prstGeom prst="leftBrace">
              <a:avLst>
                <a:gd name="adj1" fmla="val 38790"/>
                <a:gd name="adj2" fmla="val 50000"/>
              </a:avLst>
            </a:prstGeom>
            <a:noFill/>
            <a:ln w="38100">
              <a:solidFill>
                <a:schemeClr val="folHlink"/>
              </a:solidFill>
              <a:miter lim="800000"/>
              <a:headEnd/>
              <a:tailEnd/>
            </a:ln>
          </p:spPr>
          <p:txBody>
            <a:bodyPr wrap="none" anchor="ctr"/>
            <a:lstStyle/>
            <a:p>
              <a:endParaRPr lang="en-IE"/>
            </a:p>
          </p:txBody>
        </p:sp>
        <p:sp>
          <p:nvSpPr>
            <p:cNvPr id="18" name="Text Box 19">
              <a:extLst>
                <a:ext uri="{FF2B5EF4-FFF2-40B4-BE49-F238E27FC236}">
                  <a16:creationId xmlns:a16="http://schemas.microsoft.com/office/drawing/2014/main" id="{7838D07D-995F-F6B7-F19F-386C5DBF96A9}"/>
                </a:ext>
              </a:extLst>
            </p:cNvPr>
            <p:cNvSpPr txBox="1">
              <a:spLocks noChangeArrowheads="1"/>
            </p:cNvSpPr>
            <p:nvPr/>
          </p:nvSpPr>
          <p:spPr bwMode="auto">
            <a:xfrm>
              <a:off x="185094" y="3346450"/>
              <a:ext cx="1164924" cy="530650"/>
            </a:xfrm>
            <a:prstGeom prst="rect">
              <a:avLst/>
            </a:prstGeom>
            <a:noFill/>
            <a:ln w="38100">
              <a:solidFill>
                <a:schemeClr val="folHlink"/>
              </a:solidFill>
              <a:miter lim="800000"/>
              <a:headEnd/>
              <a:tailEnd/>
            </a:ln>
          </p:spPr>
          <p:txBody>
            <a:bodyPr wrap="none">
              <a:spAutoFit/>
            </a:bodyPr>
            <a:lstStyle/>
            <a:p>
              <a:pPr algn="ctr"/>
              <a:r>
                <a:rPr lang="en-US" sz="2400" dirty="0">
                  <a:solidFill>
                    <a:schemeClr val="folHlink"/>
                  </a:solidFill>
                  <a:latin typeface="Calibri" panose="020F0502020204030204" pitchFamily="34" charset="0"/>
                  <a:cs typeface="Calibri" panose="020F0502020204030204" pitchFamily="34" charset="0"/>
                </a:rPr>
                <a:t>Stage I</a:t>
              </a:r>
              <a:endParaRPr lang="en-GB" sz="2400" dirty="0">
                <a:solidFill>
                  <a:schemeClr val="folHlink"/>
                </a:solidFill>
                <a:latin typeface="Calibri" panose="020F0502020204030204" pitchFamily="34" charset="0"/>
                <a:cs typeface="Calibri" panose="020F0502020204030204" pitchFamily="34" charset="0"/>
              </a:endParaRPr>
            </a:p>
          </p:txBody>
        </p:sp>
        <p:sp>
          <p:nvSpPr>
            <p:cNvPr id="19" name="AutoShape 20">
              <a:extLst>
                <a:ext uri="{FF2B5EF4-FFF2-40B4-BE49-F238E27FC236}">
                  <a16:creationId xmlns:a16="http://schemas.microsoft.com/office/drawing/2014/main" id="{3ADEAEB5-1054-2950-D28C-89E3171BC53E}"/>
                </a:ext>
              </a:extLst>
            </p:cNvPr>
            <p:cNvSpPr>
              <a:spLocks/>
            </p:cNvSpPr>
            <p:nvPr/>
          </p:nvSpPr>
          <p:spPr bwMode="auto">
            <a:xfrm>
              <a:off x="6156325" y="5556250"/>
              <a:ext cx="228600" cy="1066800"/>
            </a:xfrm>
            <a:prstGeom prst="rightBrace">
              <a:avLst>
                <a:gd name="adj1" fmla="val 38889"/>
                <a:gd name="adj2" fmla="val 50000"/>
              </a:avLst>
            </a:prstGeom>
            <a:noFill/>
            <a:ln w="38100">
              <a:solidFill>
                <a:schemeClr val="hlink"/>
              </a:solidFill>
              <a:miter lim="800000"/>
              <a:headEnd/>
              <a:tailEnd/>
            </a:ln>
          </p:spPr>
          <p:txBody>
            <a:bodyPr wrap="none" anchor="ctr"/>
            <a:lstStyle/>
            <a:p>
              <a:pPr algn="ctr"/>
              <a:endParaRPr lang="en-US" sz="1000">
                <a:solidFill>
                  <a:schemeClr val="hlink"/>
                </a:solidFill>
              </a:endParaRPr>
            </a:p>
          </p:txBody>
        </p:sp>
        <p:sp>
          <p:nvSpPr>
            <p:cNvPr id="20" name="Text Box 21">
              <a:extLst>
                <a:ext uri="{FF2B5EF4-FFF2-40B4-BE49-F238E27FC236}">
                  <a16:creationId xmlns:a16="http://schemas.microsoft.com/office/drawing/2014/main" id="{342EEE92-2928-14FC-B49B-C1D1F9F8507F}"/>
                </a:ext>
              </a:extLst>
            </p:cNvPr>
            <p:cNvSpPr txBox="1">
              <a:spLocks noChangeArrowheads="1"/>
            </p:cNvSpPr>
            <p:nvPr/>
          </p:nvSpPr>
          <p:spPr bwMode="auto">
            <a:xfrm>
              <a:off x="6659561" y="5876925"/>
              <a:ext cx="1421606" cy="530650"/>
            </a:xfrm>
            <a:prstGeom prst="rect">
              <a:avLst/>
            </a:prstGeom>
            <a:noFill/>
            <a:ln w="38100">
              <a:solidFill>
                <a:schemeClr val="hlink"/>
              </a:solidFill>
              <a:miter lim="800000"/>
              <a:headEnd/>
              <a:tailEnd/>
            </a:ln>
          </p:spPr>
          <p:txBody>
            <a:bodyPr wrap="square">
              <a:spAutoFit/>
            </a:bodyPr>
            <a:lstStyle/>
            <a:p>
              <a:pPr algn="ctr"/>
              <a:r>
                <a:rPr lang="en-US" sz="2400" dirty="0">
                  <a:solidFill>
                    <a:schemeClr val="hlink"/>
                  </a:solidFill>
                  <a:latin typeface="Calibri" panose="020F0502020204030204" pitchFamily="34" charset="0"/>
                  <a:cs typeface="Calibri" panose="020F0502020204030204" pitchFamily="34" charset="0"/>
                </a:rPr>
                <a:t>Stage II</a:t>
              </a:r>
              <a:endParaRPr lang="en-GB" sz="2400" dirty="0">
                <a:solidFill>
                  <a:schemeClr val="hlink"/>
                </a:solidFill>
                <a:latin typeface="Calibri" panose="020F0502020204030204" pitchFamily="34" charset="0"/>
                <a:cs typeface="Calibri" panose="020F0502020204030204" pitchFamily="34" charset="0"/>
              </a:endParaRPr>
            </a:p>
          </p:txBody>
        </p:sp>
        <p:sp>
          <p:nvSpPr>
            <p:cNvPr id="21" name="Rectangle 22">
              <a:extLst>
                <a:ext uri="{FF2B5EF4-FFF2-40B4-BE49-F238E27FC236}">
                  <a16:creationId xmlns:a16="http://schemas.microsoft.com/office/drawing/2014/main" id="{E52FF201-6DBD-6DD1-C23E-0B468C73A2F5}"/>
                </a:ext>
              </a:extLst>
            </p:cNvPr>
            <p:cNvSpPr>
              <a:spLocks noChangeArrowheads="1"/>
            </p:cNvSpPr>
            <p:nvPr/>
          </p:nvSpPr>
          <p:spPr bwMode="auto">
            <a:xfrm>
              <a:off x="5938838" y="4098925"/>
              <a:ext cx="3025775" cy="1201738"/>
            </a:xfrm>
            <a:prstGeom prst="rect">
              <a:avLst/>
            </a:prstGeom>
            <a:noFill/>
            <a:ln w="38100">
              <a:solidFill>
                <a:schemeClr val="hlink"/>
              </a:solidFill>
              <a:miter lim="800000"/>
              <a:headEnd/>
              <a:tailEnd/>
            </a:ln>
          </p:spPr>
          <p:txBody>
            <a:bodyPr wrap="none" anchor="ctr"/>
            <a:lstStyle/>
            <a:p>
              <a:pPr algn="ctr"/>
              <a:r>
                <a:rPr lang="en-IE" sz="2000" dirty="0">
                  <a:solidFill>
                    <a:schemeClr val="hlink"/>
                  </a:solidFill>
                  <a:latin typeface="Calibri" panose="020F0502020204030204" pitchFamily="34" charset="0"/>
                  <a:cs typeface="Calibri" panose="020F0502020204030204" pitchFamily="34" charset="0"/>
                </a:rPr>
                <a:t>Apply Guidelines </a:t>
              </a:r>
            </a:p>
            <a:p>
              <a:pPr algn="ctr"/>
              <a:r>
                <a:rPr lang="en-IE" sz="2000" dirty="0">
                  <a:solidFill>
                    <a:schemeClr val="hlink"/>
                  </a:solidFill>
                  <a:latin typeface="Calibri" panose="020F0502020204030204" pitchFamily="34" charset="0"/>
                  <a:cs typeface="Calibri" panose="020F0502020204030204" pitchFamily="34" charset="0"/>
                </a:rPr>
                <a:t>for Causal Inference</a:t>
              </a:r>
              <a:endParaRPr lang="en-US" sz="2000" dirty="0">
                <a:solidFill>
                  <a:schemeClr val="hlink"/>
                </a:solidFill>
                <a:latin typeface="Calibri" panose="020F0502020204030204" pitchFamily="34" charset="0"/>
                <a:cs typeface="Calibri" panose="020F0502020204030204" pitchFamily="34" charset="0"/>
              </a:endParaRPr>
            </a:p>
          </p:txBody>
        </p:sp>
        <p:sp>
          <p:nvSpPr>
            <p:cNvPr id="22" name="Line 23">
              <a:extLst>
                <a:ext uri="{FF2B5EF4-FFF2-40B4-BE49-F238E27FC236}">
                  <a16:creationId xmlns:a16="http://schemas.microsoft.com/office/drawing/2014/main" id="{052368EA-CD34-C7F1-AA06-9A3FC8080E5F}"/>
                </a:ext>
              </a:extLst>
            </p:cNvPr>
            <p:cNvSpPr>
              <a:spLocks noChangeShapeType="1"/>
            </p:cNvSpPr>
            <p:nvPr/>
          </p:nvSpPr>
          <p:spPr bwMode="auto">
            <a:xfrm>
              <a:off x="7451725" y="5300663"/>
              <a:ext cx="0" cy="576262"/>
            </a:xfrm>
            <a:prstGeom prst="line">
              <a:avLst/>
            </a:prstGeom>
            <a:noFill/>
            <a:ln w="38100">
              <a:solidFill>
                <a:schemeClr val="hlink"/>
              </a:solidFill>
              <a:miter lim="800000"/>
              <a:headEnd/>
              <a:tailEnd/>
            </a:ln>
          </p:spPr>
          <p:txBody>
            <a:bodyPr wrap="none"/>
            <a:lstStyle/>
            <a:p>
              <a:endParaRPr lang="en-US"/>
            </a:p>
          </p:txBody>
        </p:sp>
      </p:grpSp>
      <p:pic>
        <p:nvPicPr>
          <p:cNvPr id="24" name="Audio 23">
            <a:hlinkClick r:id="" action="ppaction://media"/>
            <a:extLst>
              <a:ext uri="{FF2B5EF4-FFF2-40B4-BE49-F238E27FC236}">
                <a16:creationId xmlns:a16="http://schemas.microsoft.com/office/drawing/2014/main" id="{875F65BA-5D3C-E3E1-4957-11CFA2D9C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10663222"/>
      </p:ext>
    </p:extLst>
  </p:cSld>
  <p:clrMapOvr>
    <a:masterClrMapping/>
  </p:clrMapOvr>
  <mc:AlternateContent xmlns:mc="http://schemas.openxmlformats.org/markup-compatibility/2006" xmlns:p14="http://schemas.microsoft.com/office/powerpoint/2010/main">
    <mc:Choice Requires="p14">
      <p:transition spd="slow" p14:dur="2000" advTm="6674"/>
    </mc:Choice>
    <mc:Fallback xmlns="">
      <p:transition spd="slow" advTm="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Causal criteria: Hill’s criteria</a:t>
            </a:r>
          </a:p>
        </p:txBody>
      </p:sp>
      <p:sp>
        <p:nvSpPr>
          <p:cNvPr id="4" name="Rectangle 3"/>
          <p:cNvSpPr/>
          <p:nvPr/>
        </p:nvSpPr>
        <p:spPr>
          <a:xfrm>
            <a:off x="838200" y="1600200"/>
            <a:ext cx="7010400" cy="4524315"/>
          </a:xfrm>
          <a:prstGeom prst="rect">
            <a:avLst/>
          </a:prstGeom>
        </p:spPr>
        <p:txBody>
          <a:bodyPr wrap="square">
            <a:spAutoFit/>
          </a:bodyPr>
          <a:lstStyle/>
          <a:p>
            <a:endParaRPr lang="en-US" dirty="0"/>
          </a:p>
          <a:p>
            <a:pPr marL="514350" indent="-514350">
              <a:buFont typeface="+mj-lt"/>
              <a:buAutoNum type="arabicPeriod"/>
            </a:pPr>
            <a:r>
              <a:rPr lang="en-US" sz="2800" dirty="0"/>
              <a:t>Temporality</a:t>
            </a:r>
          </a:p>
          <a:p>
            <a:pPr marL="514350" indent="-514350">
              <a:buFont typeface="+mj-lt"/>
              <a:buAutoNum type="arabicPeriod"/>
            </a:pPr>
            <a:r>
              <a:rPr lang="en-US" sz="2800" dirty="0"/>
              <a:t>Strength of association</a:t>
            </a:r>
          </a:p>
          <a:p>
            <a:pPr marL="514350" indent="-514350">
              <a:buFont typeface="+mj-lt"/>
              <a:buAutoNum type="arabicPeriod"/>
            </a:pPr>
            <a:r>
              <a:rPr lang="en-US" sz="2800" dirty="0"/>
              <a:t>Dose-response relationship (gradient)</a:t>
            </a:r>
          </a:p>
          <a:p>
            <a:pPr marL="514350" indent="-514350">
              <a:buFont typeface="+mj-lt"/>
              <a:buAutoNum type="arabicPeriod"/>
            </a:pPr>
            <a:r>
              <a:rPr lang="en-US" sz="2800" dirty="0"/>
              <a:t>Consistency</a:t>
            </a:r>
          </a:p>
          <a:p>
            <a:pPr marL="514350" indent="-514350">
              <a:buFont typeface="+mj-lt"/>
              <a:buAutoNum type="arabicPeriod"/>
            </a:pPr>
            <a:r>
              <a:rPr lang="en-US" sz="2800" dirty="0"/>
              <a:t>Specificity</a:t>
            </a:r>
          </a:p>
          <a:p>
            <a:pPr marL="514350" indent="-514350">
              <a:buFont typeface="+mj-lt"/>
              <a:buAutoNum type="arabicPeriod"/>
            </a:pPr>
            <a:r>
              <a:rPr lang="en-US" sz="2800" dirty="0"/>
              <a:t>Plausibility</a:t>
            </a:r>
          </a:p>
          <a:p>
            <a:pPr marL="514350" indent="-514350">
              <a:buFont typeface="+mj-lt"/>
              <a:buAutoNum type="arabicPeriod"/>
            </a:pPr>
            <a:r>
              <a:rPr lang="en-US" sz="2800" dirty="0"/>
              <a:t>Coherence</a:t>
            </a:r>
          </a:p>
          <a:p>
            <a:pPr marL="514350" indent="-514350">
              <a:buFont typeface="+mj-lt"/>
              <a:buAutoNum type="arabicPeriod"/>
            </a:pPr>
            <a:r>
              <a:rPr lang="en-US" sz="2800" dirty="0"/>
              <a:t>Experimental evidence</a:t>
            </a:r>
          </a:p>
          <a:p>
            <a:pPr marL="514350" indent="-514350">
              <a:buFont typeface="+mj-lt"/>
              <a:buAutoNum type="arabicPeriod"/>
            </a:pPr>
            <a:r>
              <a:rPr lang="en-US" sz="2800" dirty="0"/>
              <a:t>Analogy</a:t>
            </a:r>
          </a:p>
          <a:p>
            <a:pPr marL="514350" indent="-514350">
              <a:buFont typeface="+mj-lt"/>
              <a:buAutoNum type="arabicPeriod"/>
            </a:pPr>
            <a:endParaRPr lang="en-US" dirty="0"/>
          </a:p>
        </p:txBody>
      </p:sp>
      <p:sp>
        <p:nvSpPr>
          <p:cNvPr id="5" name="Slide Number Placeholder 3">
            <a:extLst>
              <a:ext uri="{FF2B5EF4-FFF2-40B4-BE49-F238E27FC236}">
                <a16:creationId xmlns:a16="http://schemas.microsoft.com/office/drawing/2014/main" id="{36DD2D90-4874-0B56-542F-355636CB4F1D}"/>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49</a:t>
            </a:fld>
            <a:endParaRPr lang="en-US" b="1" dirty="0">
              <a:solidFill>
                <a:schemeClr val="accent6"/>
              </a:solidFill>
            </a:endParaRPr>
          </a:p>
        </p:txBody>
      </p:sp>
      <p:pic>
        <p:nvPicPr>
          <p:cNvPr id="3" name="Audio 2">
            <a:hlinkClick r:id="" action="ppaction://media"/>
            <a:extLst>
              <a:ext uri="{FF2B5EF4-FFF2-40B4-BE49-F238E27FC236}">
                <a16:creationId xmlns:a16="http://schemas.microsoft.com/office/drawing/2014/main" id="{DEE92E2B-DE07-3748-BF9A-F40078134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02960805"/>
      </p:ext>
    </p:extLst>
  </p:cSld>
  <p:clrMapOvr>
    <a:masterClrMapping/>
  </p:clrMapOvr>
  <mc:AlternateContent xmlns:mc="http://schemas.openxmlformats.org/markup-compatibility/2006" xmlns:p14="http://schemas.microsoft.com/office/powerpoint/2010/main">
    <mc:Choice Requires="p14">
      <p:transition spd="slow" p14:dur="2000" advTm="15799"/>
    </mc:Choice>
    <mc:Fallback xmlns="">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7045-1D14-4EDB-B6C2-4B57D1E342C1}"/>
              </a:ext>
            </a:extLst>
          </p:cNvPr>
          <p:cNvSpPr>
            <a:spLocks noGrp="1"/>
          </p:cNvSpPr>
          <p:nvPr>
            <p:ph type="title"/>
          </p:nvPr>
        </p:nvSpPr>
        <p:spPr/>
        <p:txBody>
          <a:bodyPr/>
          <a:lstStyle/>
          <a:p>
            <a:r>
              <a:rPr lang="en-US" dirty="0"/>
              <a:t>Association vs. Causation 	</a:t>
            </a:r>
          </a:p>
        </p:txBody>
      </p:sp>
      <p:sp>
        <p:nvSpPr>
          <p:cNvPr id="3" name="Content Placeholder 2">
            <a:extLst>
              <a:ext uri="{FF2B5EF4-FFF2-40B4-BE49-F238E27FC236}">
                <a16:creationId xmlns:a16="http://schemas.microsoft.com/office/drawing/2014/main" id="{AA5389D7-AB4A-44D3-A291-A492821C5A28}"/>
              </a:ext>
            </a:extLst>
          </p:cNvPr>
          <p:cNvSpPr>
            <a:spLocks noGrp="1"/>
          </p:cNvSpPr>
          <p:nvPr>
            <p:ph sz="quarter" idx="10"/>
          </p:nvPr>
        </p:nvSpPr>
        <p:spPr/>
        <p:txBody>
          <a:bodyPr>
            <a:normAutofit/>
          </a:bodyPr>
          <a:lstStyle/>
          <a:p>
            <a:pPr>
              <a:spcAft>
                <a:spcPts val="1350"/>
              </a:spcAft>
            </a:pPr>
            <a:r>
              <a:rPr lang="en-US" sz="2700" b="1" dirty="0"/>
              <a:t>Identify</a:t>
            </a:r>
            <a:r>
              <a:rPr lang="en-US" dirty="0"/>
              <a:t> and quantify</a:t>
            </a:r>
            <a:r>
              <a:rPr lang="en-US" b="1" dirty="0"/>
              <a:t> </a:t>
            </a:r>
            <a:r>
              <a:rPr lang="en-US" dirty="0"/>
              <a:t>relationship between </a:t>
            </a:r>
            <a:r>
              <a:rPr lang="en-US" b="1" dirty="0"/>
              <a:t>exposure and outcome</a:t>
            </a:r>
          </a:p>
          <a:p>
            <a:pPr>
              <a:spcAft>
                <a:spcPts val="1350"/>
              </a:spcAft>
            </a:pPr>
            <a:endParaRPr lang="en-US" b="1" dirty="0"/>
          </a:p>
          <a:p>
            <a:pPr marL="0" indent="0">
              <a:spcAft>
                <a:spcPts val="1350"/>
              </a:spcAft>
              <a:buNone/>
            </a:pPr>
            <a:endParaRPr lang="en-US" b="1" dirty="0"/>
          </a:p>
        </p:txBody>
      </p:sp>
      <p:sp>
        <p:nvSpPr>
          <p:cNvPr id="40" name="Rectangle 39">
            <a:extLst>
              <a:ext uri="{FF2B5EF4-FFF2-40B4-BE49-F238E27FC236}">
                <a16:creationId xmlns:a16="http://schemas.microsoft.com/office/drawing/2014/main" id="{CFEB4669-3591-40C3-BCED-F5EFE2B4889E}"/>
              </a:ext>
            </a:extLst>
          </p:cNvPr>
          <p:cNvSpPr/>
          <p:nvPr/>
        </p:nvSpPr>
        <p:spPr>
          <a:xfrm>
            <a:off x="6480507" y="2776097"/>
            <a:ext cx="960120" cy="9601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sp>
        <p:nvSpPr>
          <p:cNvPr id="12" name="Oval 11">
            <a:extLst>
              <a:ext uri="{FF2B5EF4-FFF2-40B4-BE49-F238E27FC236}">
                <a16:creationId xmlns:a16="http://schemas.microsoft.com/office/drawing/2014/main" id="{9E2AFB37-6045-4A97-B1E8-BB6398F11749}"/>
              </a:ext>
            </a:extLst>
          </p:cNvPr>
          <p:cNvSpPr/>
          <p:nvPr/>
        </p:nvSpPr>
        <p:spPr>
          <a:xfrm>
            <a:off x="1928610" y="2776097"/>
            <a:ext cx="960120" cy="96012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sp>
        <p:nvSpPr>
          <p:cNvPr id="13" name="Rectangle 12">
            <a:extLst>
              <a:ext uri="{FF2B5EF4-FFF2-40B4-BE49-F238E27FC236}">
                <a16:creationId xmlns:a16="http://schemas.microsoft.com/office/drawing/2014/main" id="{BBEEECF2-1E2A-4165-802E-346FD1EC5AEE}"/>
              </a:ext>
            </a:extLst>
          </p:cNvPr>
          <p:cNvSpPr/>
          <p:nvPr/>
        </p:nvSpPr>
        <p:spPr>
          <a:xfrm>
            <a:off x="871950" y="4432829"/>
            <a:ext cx="7400104" cy="507831"/>
          </a:xfrm>
          <a:prstGeom prst="rect">
            <a:avLst/>
          </a:prstGeom>
        </p:spPr>
        <p:txBody>
          <a:bodyPr wrap="none">
            <a:spAutoFit/>
          </a:bodyPr>
          <a:lstStyle/>
          <a:p>
            <a:pPr algn="ctr">
              <a:spcAft>
                <a:spcPts val="1350"/>
              </a:spcAft>
            </a:pPr>
            <a:r>
              <a:rPr lang="en-US" sz="2700" dirty="0"/>
              <a:t>“Is cigarette smoking associated with lung cancer?”</a:t>
            </a:r>
          </a:p>
        </p:txBody>
      </p:sp>
      <p:pic>
        <p:nvPicPr>
          <p:cNvPr id="5" name="Graphic 4" descr="Smoking">
            <a:extLst>
              <a:ext uri="{FF2B5EF4-FFF2-40B4-BE49-F238E27FC236}">
                <a16:creationId xmlns:a16="http://schemas.microsoft.com/office/drawing/2014/main" id="{2746FEEB-EC1F-441F-9707-0982E47C9F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0861" y="2791689"/>
            <a:ext cx="685800" cy="685800"/>
          </a:xfrm>
          <a:prstGeom prst="rect">
            <a:avLst/>
          </a:prstGeom>
        </p:spPr>
      </p:pic>
      <p:pic>
        <p:nvPicPr>
          <p:cNvPr id="7" name="Graphic 6" descr="Lungs">
            <a:extLst>
              <a:ext uri="{FF2B5EF4-FFF2-40B4-BE49-F238E27FC236}">
                <a16:creationId xmlns:a16="http://schemas.microsoft.com/office/drawing/2014/main" id="{9192B7C9-99C0-4F7E-B0C7-5894175DE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7667" y="2913257"/>
            <a:ext cx="685800" cy="685800"/>
          </a:xfrm>
          <a:prstGeom prst="rect">
            <a:avLst/>
          </a:prstGeom>
        </p:spPr>
      </p:pic>
      <p:pic>
        <p:nvPicPr>
          <p:cNvPr id="8" name="Audio 7">
            <a:hlinkClick r:id="" action="ppaction://media"/>
            <a:extLst>
              <a:ext uri="{FF2B5EF4-FFF2-40B4-BE49-F238E27FC236}">
                <a16:creationId xmlns:a16="http://schemas.microsoft.com/office/drawing/2014/main" id="{2C6D6925-9F36-FF9A-6106-5536863AE1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
        <p:nvSpPr>
          <p:cNvPr id="14" name="Google Shape;162;p71">
            <a:extLst>
              <a:ext uri="{FF2B5EF4-FFF2-40B4-BE49-F238E27FC236}">
                <a16:creationId xmlns:a16="http://schemas.microsoft.com/office/drawing/2014/main" id="{C182723E-9C27-7797-546D-9D4D8F7B5E11}"/>
              </a:ext>
            </a:extLst>
          </p:cNvPr>
          <p:cNvSpPr txBox="1">
            <a:spLocks/>
          </p:cNvSpPr>
          <p:nvPr/>
        </p:nvSpPr>
        <p:spPr>
          <a:xfrm>
            <a:off x="7383418" y="6421060"/>
            <a:ext cx="1131932" cy="143627"/>
          </a:xfrm>
          <a:prstGeom prst="rect">
            <a:avLst/>
          </a:prstGeom>
          <a:noFill/>
          <a:ln>
            <a:noFill/>
          </a:ln>
        </p:spPr>
        <p:txBody>
          <a:bodyPr spcFirstLastPara="1" wrap="square" lIns="68569" tIns="34275" rIns="68569" bIns="3427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9pPr>
          </a:lstStyle>
          <a:p>
            <a:pPr>
              <a:defRPr/>
            </a:pPr>
            <a:r>
              <a:rPr lang="en-US" sz="1050" kern="0" dirty="0">
                <a:solidFill>
                  <a:srgbClr val="00A2C7"/>
                </a:solidFill>
              </a:rPr>
              <a:t>ANRCB   |   </a:t>
            </a:r>
            <a:fld id="{00000000-1234-1234-1234-123412341234}" type="slidenum">
              <a:rPr lang="en-US" sz="1050" b="1" kern="0">
                <a:solidFill>
                  <a:srgbClr val="00468B"/>
                </a:solidFill>
              </a:rPr>
              <a:pPr>
                <a:defRPr/>
              </a:pPr>
              <a:t>5</a:t>
            </a:fld>
            <a:endParaRPr sz="1050" b="1" kern="0" dirty="0">
              <a:solidFill>
                <a:srgbClr val="00468B"/>
              </a:solidFill>
            </a:endParaRPr>
          </a:p>
        </p:txBody>
      </p:sp>
    </p:spTree>
    <p:extLst>
      <p:ext uri="{BB962C8B-B14F-4D97-AF65-F5344CB8AC3E}">
        <p14:creationId xmlns:p14="http://schemas.microsoft.com/office/powerpoint/2010/main" val="3164024035"/>
      </p:ext>
    </p:extLst>
  </p:cSld>
  <p:clrMapOvr>
    <a:masterClrMapping/>
  </p:clrMapOvr>
  <mc:AlternateContent xmlns:mc="http://schemas.openxmlformats.org/markup-compatibility/2006" xmlns:p14="http://schemas.microsoft.com/office/powerpoint/2010/main">
    <mc:Choice Requires="p14">
      <p:transition spd="slow" p14:dur="2000" advTm="12517"/>
    </mc:Choice>
    <mc:Fallback xmlns="">
      <p:transition spd="slow" advTm="1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83A4A43-FA25-8BB3-C6E4-2A1A11525727}"/>
              </a:ext>
            </a:extLst>
          </p:cNvPr>
          <p:cNvGraphicFramePr>
            <a:graphicFrameLocks noGrp="1"/>
          </p:cNvGraphicFramePr>
          <p:nvPr/>
        </p:nvGraphicFramePr>
        <p:xfrm>
          <a:off x="301193" y="1356547"/>
          <a:ext cx="8616042" cy="5150746"/>
        </p:xfrm>
        <a:graphic>
          <a:graphicData uri="http://schemas.openxmlformats.org/drawingml/2006/table">
            <a:tbl>
              <a:tblPr firstRow="1" bandRow="1">
                <a:tableStyleId>{5C22544A-7EE6-4342-B048-85BDC9FD1C3A}</a:tableStyleId>
              </a:tblPr>
              <a:tblGrid>
                <a:gridCol w="2091133">
                  <a:extLst>
                    <a:ext uri="{9D8B030D-6E8A-4147-A177-3AD203B41FA5}">
                      <a16:colId xmlns:a16="http://schemas.microsoft.com/office/drawing/2014/main" val="1184257135"/>
                    </a:ext>
                  </a:extLst>
                </a:gridCol>
                <a:gridCol w="6524909">
                  <a:extLst>
                    <a:ext uri="{9D8B030D-6E8A-4147-A177-3AD203B41FA5}">
                      <a16:colId xmlns:a16="http://schemas.microsoft.com/office/drawing/2014/main" val="273033918"/>
                    </a:ext>
                  </a:extLst>
                </a:gridCol>
              </a:tblGrid>
              <a:tr h="395866">
                <a:tc>
                  <a:txBody>
                    <a:bodyPr/>
                    <a:lstStyle/>
                    <a:p>
                      <a:r>
                        <a:rPr lang="en-US" dirty="0"/>
                        <a:t>Hill’s Criteria</a:t>
                      </a:r>
                    </a:p>
                  </a:txBody>
                  <a:tcPr/>
                </a:tc>
                <a:tc>
                  <a:txBody>
                    <a:bodyPr/>
                    <a:lstStyle/>
                    <a:p>
                      <a:r>
                        <a:rPr lang="en-US" dirty="0"/>
                        <a:t>Definition</a:t>
                      </a:r>
                    </a:p>
                  </a:txBody>
                  <a:tcPr/>
                </a:tc>
                <a:extLst>
                  <a:ext uri="{0D108BD9-81ED-4DB2-BD59-A6C34878D82A}">
                    <a16:rowId xmlns:a16="http://schemas.microsoft.com/office/drawing/2014/main" val="2296586900"/>
                  </a:ext>
                </a:extLst>
              </a:tr>
              <a:tr h="707680">
                <a:tc>
                  <a:txBody>
                    <a:bodyPr/>
                    <a:lstStyle/>
                    <a:p>
                      <a:r>
                        <a:rPr lang="en-US" sz="1600" dirty="0"/>
                        <a:t>Temporality</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Did the cause precede the effect? Any claim of causation </a:t>
                      </a:r>
                      <a:r>
                        <a:rPr lang="en-US" sz="1600" b="1" u="sng" dirty="0"/>
                        <a:t>must</a:t>
                      </a:r>
                      <a:r>
                        <a:rPr lang="en-US" sz="1600" dirty="0"/>
                        <a:t> involve the cause preceding in time the presumed effect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**Lack of temporality rules out causality</a:t>
                      </a:r>
                    </a:p>
                  </a:txBody>
                  <a:tcPr/>
                </a:tc>
                <a:extLst>
                  <a:ext uri="{0D108BD9-81ED-4DB2-BD59-A6C34878D82A}">
                    <a16:rowId xmlns:a16="http://schemas.microsoft.com/office/drawing/2014/main" val="2795114839"/>
                  </a:ext>
                </a:extLst>
              </a:tr>
              <a:tr h="395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Strength of association</a:t>
                      </a:r>
                    </a:p>
                    <a:p>
                      <a:endParaRPr lang="en-US" sz="16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Strong associations are more likely to be causal than weak associations; Strong associations are less likely to be caused by chance or bias; The larger the relative risk (RR) or odds ratio (OR), the greater the likelihood that the relationship is causal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**Strong association ≠ causality </a:t>
                      </a:r>
                    </a:p>
                  </a:txBody>
                  <a:tcPr/>
                </a:tc>
                <a:extLst>
                  <a:ext uri="{0D108BD9-81ED-4DB2-BD59-A6C34878D82A}">
                    <a16:rowId xmlns:a16="http://schemas.microsoft.com/office/drawing/2014/main" val="2738697707"/>
                  </a:ext>
                </a:extLst>
              </a:tr>
              <a:tr h="395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Dose-response relationship (gradient)</a:t>
                      </a:r>
                    </a:p>
                    <a:p>
                      <a:endParaRPr lang="en-US" sz="1600" dirty="0"/>
                    </a:p>
                  </a:txBody>
                  <a:tcPr/>
                </a:tc>
                <a:tc>
                  <a:txBody>
                    <a:bodyPr/>
                    <a:lstStyle/>
                    <a:p>
                      <a:pPr lvl="0">
                        <a:lnSpc>
                          <a:spcPct val="90000"/>
                        </a:lnSpc>
                      </a:pPr>
                      <a:r>
                        <a:rPr lang="en-US" sz="1600" dirty="0"/>
                        <a:t>If an increase in the level of exposure (dose) increases the risk of the outcome (response), this strengthens the argument for causality. **Absence is not evidence against relationship, there may be a threshold association.  </a:t>
                      </a:r>
                    </a:p>
                  </a:txBody>
                  <a:tcPr/>
                </a:tc>
                <a:extLst>
                  <a:ext uri="{0D108BD9-81ED-4DB2-BD59-A6C34878D82A}">
                    <a16:rowId xmlns:a16="http://schemas.microsoft.com/office/drawing/2014/main" val="3188466758"/>
                  </a:ext>
                </a:extLst>
              </a:tr>
              <a:tr h="395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Consistency</a:t>
                      </a:r>
                    </a:p>
                    <a:p>
                      <a:endParaRPr lang="en-US" sz="16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Consistency refers to the repeated observation of an association in different populations under different circumstances. Reproducibility: If studies conducted by different researchers, at different times, in different settings, on different populations, using different study designs, all produce </a:t>
                      </a:r>
                      <a:r>
                        <a:rPr lang="en-US" sz="1600" u="sng" dirty="0">
                          <a:solidFill>
                            <a:schemeClr val="folHlink"/>
                          </a:solidFill>
                        </a:rPr>
                        <a:t>consistent</a:t>
                      </a:r>
                      <a:r>
                        <a:rPr lang="en-US" sz="1600" dirty="0"/>
                        <a:t> results, this strengthens the argument for causation. Lack of consistency does not rule out a causal  association; greater the consistency, the more likely a causal association. </a:t>
                      </a:r>
                    </a:p>
                  </a:txBody>
                  <a:tcPr/>
                </a:tc>
                <a:extLst>
                  <a:ext uri="{0D108BD9-81ED-4DB2-BD59-A6C34878D82A}">
                    <a16:rowId xmlns:a16="http://schemas.microsoft.com/office/drawing/2014/main" val="1267323415"/>
                  </a:ext>
                </a:extLst>
              </a:tr>
            </a:tbl>
          </a:graphicData>
        </a:graphic>
      </p:graphicFrame>
      <p:sp>
        <p:nvSpPr>
          <p:cNvPr id="6" name="Title 1">
            <a:extLst>
              <a:ext uri="{FF2B5EF4-FFF2-40B4-BE49-F238E27FC236}">
                <a16:creationId xmlns:a16="http://schemas.microsoft.com/office/drawing/2014/main" id="{EA1C222C-919F-6B67-3A61-CA69DDB91DD6}"/>
              </a:ext>
            </a:extLst>
          </p:cNvPr>
          <p:cNvSpPr txBox="1">
            <a:spLocks/>
          </p:cNvSpPr>
          <p:nvPr/>
        </p:nvSpPr>
        <p:spPr>
          <a:xfrm>
            <a:off x="628650" y="365126"/>
            <a:ext cx="7886700" cy="1017107"/>
          </a:xfrm>
          <a:prstGeom prst="rect">
            <a:avLst/>
          </a:prstGeom>
        </p:spPr>
        <p:txBody>
          <a:bodyPr>
            <a:normAutofit/>
          </a:bodyPr>
          <a:lst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a:lstStyle>
          <a:p>
            <a:endParaRPr lang="en-US" dirty="0"/>
          </a:p>
          <a:p>
            <a:r>
              <a:rPr lang="en-US" dirty="0"/>
              <a:t>Causal criteria: Hill’s criteria</a:t>
            </a:r>
          </a:p>
        </p:txBody>
      </p:sp>
      <p:sp>
        <p:nvSpPr>
          <p:cNvPr id="4" name="Slide Number Placeholder 3">
            <a:extLst>
              <a:ext uri="{FF2B5EF4-FFF2-40B4-BE49-F238E27FC236}">
                <a16:creationId xmlns:a16="http://schemas.microsoft.com/office/drawing/2014/main" id="{641B51B5-DE50-B650-2169-8D5834CD704E}"/>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50</a:t>
            </a:fld>
            <a:endParaRPr lang="en-US" sz="1000" b="1" dirty="0">
              <a:solidFill>
                <a:schemeClr val="accent6"/>
              </a:solidFill>
            </a:endParaRPr>
          </a:p>
        </p:txBody>
      </p:sp>
      <p:pic>
        <p:nvPicPr>
          <p:cNvPr id="2" name="Audio 1">
            <a:hlinkClick r:id="" action="ppaction://media"/>
            <a:extLst>
              <a:ext uri="{FF2B5EF4-FFF2-40B4-BE49-F238E27FC236}">
                <a16:creationId xmlns:a16="http://schemas.microsoft.com/office/drawing/2014/main" id="{CEFF61DE-C787-0D57-42A6-9A6BE358F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65785460"/>
      </p:ext>
    </p:extLst>
  </p:cSld>
  <p:clrMapOvr>
    <a:masterClrMapping/>
  </p:clrMapOvr>
  <mc:AlternateContent xmlns:mc="http://schemas.openxmlformats.org/markup-compatibility/2006" xmlns:p14="http://schemas.microsoft.com/office/powerpoint/2010/main">
    <mc:Choice Requires="p14">
      <p:transition spd="slow" p14:dur="2000" advTm="72595"/>
    </mc:Choice>
    <mc:Fallback xmlns="">
      <p:transition spd="slow" advTm="7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8707" y="358110"/>
            <a:ext cx="7886700" cy="1017588"/>
          </a:xfrm>
        </p:spPr>
        <p:txBody>
          <a:bodyPr>
            <a:normAutofit/>
          </a:bodyPr>
          <a:lstStyle/>
          <a:p>
            <a:r>
              <a:rPr lang="en-US" dirty="0"/>
              <a:t>Causal criteria: Hill’s criteria</a:t>
            </a:r>
          </a:p>
        </p:txBody>
      </p:sp>
      <p:graphicFrame>
        <p:nvGraphicFramePr>
          <p:cNvPr id="3" name="Table 5">
            <a:extLst>
              <a:ext uri="{FF2B5EF4-FFF2-40B4-BE49-F238E27FC236}">
                <a16:creationId xmlns:a16="http://schemas.microsoft.com/office/drawing/2014/main" id="{783A4A43-FA25-8BB3-C6E4-2A1A11525727}"/>
              </a:ext>
            </a:extLst>
          </p:cNvPr>
          <p:cNvGraphicFramePr>
            <a:graphicFrameLocks noGrp="1"/>
          </p:cNvGraphicFramePr>
          <p:nvPr>
            <p:extLst>
              <p:ext uri="{D42A27DB-BD31-4B8C-83A1-F6EECF244321}">
                <p14:modId xmlns:p14="http://schemas.microsoft.com/office/powerpoint/2010/main" val="2088696248"/>
              </p:ext>
            </p:extLst>
          </p:nvPr>
        </p:nvGraphicFramePr>
        <p:xfrm>
          <a:off x="263979" y="1576614"/>
          <a:ext cx="8616042" cy="4754506"/>
        </p:xfrm>
        <a:graphic>
          <a:graphicData uri="http://schemas.openxmlformats.org/drawingml/2006/table">
            <a:tbl>
              <a:tblPr firstRow="1" bandRow="1">
                <a:tableStyleId>{5C22544A-7EE6-4342-B048-85BDC9FD1C3A}</a:tableStyleId>
              </a:tblPr>
              <a:tblGrid>
                <a:gridCol w="2091133">
                  <a:extLst>
                    <a:ext uri="{9D8B030D-6E8A-4147-A177-3AD203B41FA5}">
                      <a16:colId xmlns:a16="http://schemas.microsoft.com/office/drawing/2014/main" val="1184257135"/>
                    </a:ext>
                  </a:extLst>
                </a:gridCol>
                <a:gridCol w="6524909">
                  <a:extLst>
                    <a:ext uri="{9D8B030D-6E8A-4147-A177-3AD203B41FA5}">
                      <a16:colId xmlns:a16="http://schemas.microsoft.com/office/drawing/2014/main" val="273033918"/>
                    </a:ext>
                  </a:extLst>
                </a:gridCol>
              </a:tblGrid>
              <a:tr h="395866">
                <a:tc>
                  <a:txBody>
                    <a:bodyPr/>
                    <a:lstStyle/>
                    <a:p>
                      <a:r>
                        <a:rPr lang="en-US" sz="1600" dirty="0"/>
                        <a:t>Hill’s Criteria</a:t>
                      </a:r>
                    </a:p>
                  </a:txBody>
                  <a:tcPr/>
                </a:tc>
                <a:tc>
                  <a:txBody>
                    <a:bodyPr/>
                    <a:lstStyle/>
                    <a:p>
                      <a:r>
                        <a:rPr lang="en-US" sz="1600" dirty="0"/>
                        <a:t>Definition</a:t>
                      </a:r>
                    </a:p>
                  </a:txBody>
                  <a:tcPr/>
                </a:tc>
                <a:extLst>
                  <a:ext uri="{0D108BD9-81ED-4DB2-BD59-A6C34878D82A}">
                    <a16:rowId xmlns:a16="http://schemas.microsoft.com/office/drawing/2014/main" val="2296586900"/>
                  </a:ext>
                </a:extLst>
              </a:tr>
              <a:tr h="395866">
                <a:tc>
                  <a:txBody>
                    <a:bodyPr/>
                    <a:lstStyle/>
                    <a:p>
                      <a:r>
                        <a:rPr lang="en-US" sz="1600" dirty="0"/>
                        <a:t>Specificity of Association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effectLst/>
                          <a:latin typeface="+mn-lt"/>
                        </a:rPr>
                        <a:t>A single exposure should cause a single disease. This is more feasible in infectious diseases than in non-infectious diseases, which can result from different risk agents. </a:t>
                      </a:r>
                      <a:r>
                        <a:rPr lang="en-US" sz="1600" b="1" dirty="0">
                          <a:effectLst/>
                          <a:latin typeface="+mn-lt"/>
                        </a:rPr>
                        <a:t>**</a:t>
                      </a:r>
                      <a:r>
                        <a:rPr lang="en-US" sz="1600" b="1" dirty="0">
                          <a:latin typeface="+mn-lt"/>
                        </a:rPr>
                        <a:t>Invalid (in many instances) - Weakest of the guidelines </a:t>
                      </a:r>
                    </a:p>
                  </a:txBody>
                  <a:tcPr/>
                </a:tc>
                <a:extLst>
                  <a:ext uri="{0D108BD9-81ED-4DB2-BD59-A6C34878D82A}">
                    <a16:rowId xmlns:a16="http://schemas.microsoft.com/office/drawing/2014/main" val="2940159525"/>
                  </a:ext>
                </a:extLst>
              </a:tr>
              <a:tr h="395866">
                <a:tc>
                  <a:txBody>
                    <a:bodyPr/>
                    <a:lstStyle/>
                    <a:p>
                      <a:r>
                        <a:rPr lang="en-US" sz="1600" dirty="0" err="1"/>
                        <a:t>Plausability</a:t>
                      </a:r>
                      <a:endParaRPr lang="en-US" sz="1600" dirty="0"/>
                    </a:p>
                  </a:txBody>
                  <a:tcPr/>
                </a:tc>
                <a:tc>
                  <a:txBody>
                    <a:bodyPr/>
                    <a:lstStyle/>
                    <a:p>
                      <a:pPr>
                        <a:spcBef>
                          <a:spcPts val="0"/>
                        </a:spcBef>
                      </a:pPr>
                      <a:r>
                        <a:rPr lang="en-US" sz="1600" dirty="0"/>
                        <a:t>Plausibility refers to the biological plausibility of the hypothesized causal relationship between the exposure and the outcome; </a:t>
                      </a:r>
                      <a:r>
                        <a:rPr lang="en-GB" sz="1600" dirty="0"/>
                        <a:t>Experimental evidence increases confidence in conclusions </a:t>
                      </a:r>
                      <a:endParaRPr lang="en-US" sz="1600" dirty="0"/>
                    </a:p>
                  </a:txBody>
                  <a:tcPr/>
                </a:tc>
                <a:extLst>
                  <a:ext uri="{0D108BD9-81ED-4DB2-BD59-A6C34878D82A}">
                    <a16:rowId xmlns:a16="http://schemas.microsoft.com/office/drawing/2014/main" val="2830758812"/>
                  </a:ext>
                </a:extLst>
              </a:tr>
              <a:tr h="395866">
                <a:tc>
                  <a:txBody>
                    <a:bodyPr/>
                    <a:lstStyle/>
                    <a:p>
                      <a:r>
                        <a:rPr lang="en-US" sz="1600" dirty="0"/>
                        <a:t>Coherence</a:t>
                      </a:r>
                    </a:p>
                  </a:txBody>
                  <a:tcPr/>
                </a:tc>
                <a:tc>
                  <a:txBody>
                    <a:bodyPr/>
                    <a:lstStyle/>
                    <a:p>
                      <a:pPr eaLnBrk="1" hangingPunct="1">
                        <a:lnSpc>
                          <a:spcPct val="100000"/>
                        </a:lnSpc>
                        <a:defRPr/>
                      </a:pPr>
                      <a:r>
                        <a:rPr lang="en-US" sz="1600" dirty="0">
                          <a:solidFill>
                            <a:schemeClr val="tx1"/>
                          </a:solidFill>
                          <a:effectLst/>
                          <a:latin typeface="+mn-lt"/>
                        </a:rPr>
                        <a:t>Coherence implies that a cause-and-effect interpretation for an association </a:t>
                      </a:r>
                      <a:r>
                        <a:rPr lang="en-US" sz="1600" u="sng" dirty="0">
                          <a:solidFill>
                            <a:schemeClr val="tx1"/>
                          </a:solidFill>
                          <a:effectLst/>
                          <a:latin typeface="+mn-lt"/>
                        </a:rPr>
                        <a:t>does not conflict </a:t>
                      </a:r>
                      <a:r>
                        <a:rPr lang="en-US" sz="1600" dirty="0">
                          <a:solidFill>
                            <a:schemeClr val="tx1"/>
                          </a:solidFill>
                          <a:effectLst/>
                          <a:latin typeface="+mn-lt"/>
                        </a:rPr>
                        <a:t>with what is known of the natural history and biology of the disease; New data should not oppose current evidence.</a:t>
                      </a:r>
                    </a:p>
                  </a:txBody>
                  <a:tcPr/>
                </a:tc>
                <a:extLst>
                  <a:ext uri="{0D108BD9-81ED-4DB2-BD59-A6C34878D82A}">
                    <a16:rowId xmlns:a16="http://schemas.microsoft.com/office/drawing/2014/main" val="150939152"/>
                  </a:ext>
                </a:extLst>
              </a:tr>
              <a:tr h="395866">
                <a:tc>
                  <a:txBody>
                    <a:bodyPr/>
                    <a:lstStyle/>
                    <a:p>
                      <a:r>
                        <a:rPr lang="en-US" sz="1600" dirty="0"/>
                        <a:t>Experimental evidence</a:t>
                      </a:r>
                    </a:p>
                  </a:txBody>
                  <a:tcPr/>
                </a:tc>
                <a:tc>
                  <a:txBody>
                    <a:bodyPr/>
                    <a:lstStyle/>
                    <a:p>
                      <a:r>
                        <a:rPr lang="en-US" sz="1600" dirty="0"/>
                        <a:t>It refers to evidence from laboratory experiments on animal or to evidence from human experiments; Well-controlled study, randomized trials; Altering cause, alters effect; Causal understanding can be greatly advanced by laboratory and experimental observations.</a:t>
                      </a:r>
                    </a:p>
                  </a:txBody>
                  <a:tcPr/>
                </a:tc>
                <a:extLst>
                  <a:ext uri="{0D108BD9-81ED-4DB2-BD59-A6C34878D82A}">
                    <a16:rowId xmlns:a16="http://schemas.microsoft.com/office/drawing/2014/main" val="3674302837"/>
                  </a:ext>
                </a:extLst>
              </a:tr>
              <a:tr h="395866">
                <a:tc>
                  <a:txBody>
                    <a:bodyPr/>
                    <a:lstStyle/>
                    <a:p>
                      <a:r>
                        <a:rPr lang="en-US" sz="1600" dirty="0"/>
                        <a:t>Analogy</a:t>
                      </a:r>
                    </a:p>
                  </a:txBody>
                  <a:tcPr/>
                </a:tc>
                <a:tc>
                  <a:txBody>
                    <a:bodyPr/>
                    <a:lstStyle/>
                    <a:p>
                      <a:r>
                        <a:rPr lang="en-US" sz="1600" dirty="0"/>
                        <a:t>Identify other similar factors as possible causes; Weaker criterion; Speculative; Absence is not evidence against causation </a:t>
                      </a:r>
                    </a:p>
                  </a:txBody>
                  <a:tcPr/>
                </a:tc>
                <a:extLst>
                  <a:ext uri="{0D108BD9-81ED-4DB2-BD59-A6C34878D82A}">
                    <a16:rowId xmlns:a16="http://schemas.microsoft.com/office/drawing/2014/main" val="2369530879"/>
                  </a:ext>
                </a:extLst>
              </a:tr>
            </a:tbl>
          </a:graphicData>
        </a:graphic>
      </p:graphicFrame>
      <p:sp>
        <p:nvSpPr>
          <p:cNvPr id="4" name="Slide Number Placeholder 3">
            <a:extLst>
              <a:ext uri="{FF2B5EF4-FFF2-40B4-BE49-F238E27FC236}">
                <a16:creationId xmlns:a16="http://schemas.microsoft.com/office/drawing/2014/main" id="{4B80C673-D1AC-3BC2-7C69-FFF1C6994785}"/>
              </a:ext>
            </a:extLst>
          </p:cNvPr>
          <p:cNvSpPr txBox="1">
            <a:spLocks/>
          </p:cNvSpPr>
          <p:nvPr/>
        </p:nvSpPr>
        <p:spPr>
          <a:xfrm>
            <a:off x="7070497" y="6348809"/>
            <a:ext cx="1509243" cy="19150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solidFill>
                  <a:schemeClr val="tx2"/>
                </a:solidFill>
              </a:rPr>
              <a:t>ANRCB   |   </a:t>
            </a:r>
            <a:fld id="{D8FE707D-7EDD-4671-B995-A3FBECAF0B25}" type="slidenum">
              <a:rPr lang="en-US" sz="1000" b="1" smtClean="0">
                <a:solidFill>
                  <a:schemeClr val="accent6"/>
                </a:solidFill>
              </a:rPr>
              <a:pPr algn="r"/>
              <a:t>51</a:t>
            </a:fld>
            <a:endParaRPr lang="en-US" sz="1000" b="1" dirty="0">
              <a:solidFill>
                <a:schemeClr val="accent6"/>
              </a:solidFill>
            </a:endParaRPr>
          </a:p>
        </p:txBody>
      </p:sp>
      <p:pic>
        <p:nvPicPr>
          <p:cNvPr id="5" name="Audio 4">
            <a:hlinkClick r:id="" action="ppaction://media"/>
            <a:extLst>
              <a:ext uri="{FF2B5EF4-FFF2-40B4-BE49-F238E27FC236}">
                <a16:creationId xmlns:a16="http://schemas.microsoft.com/office/drawing/2014/main" id="{C5610869-A467-9C38-9567-B89C21CC83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34047689"/>
      </p:ext>
    </p:extLst>
  </p:cSld>
  <p:clrMapOvr>
    <a:masterClrMapping/>
  </p:clrMapOvr>
  <mc:AlternateContent xmlns:mc="http://schemas.openxmlformats.org/markup-compatibility/2006" xmlns:p14="http://schemas.microsoft.com/office/powerpoint/2010/main">
    <mc:Choice Requires="p14">
      <p:transition spd="slow" p14:dur="2000" advTm="42130"/>
    </mc:Choice>
    <mc:Fallback xmlns="">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Causal criteria: actually loose guidelines</a:t>
            </a:r>
          </a:p>
        </p:txBody>
      </p:sp>
      <p:sp>
        <p:nvSpPr>
          <p:cNvPr id="4" name="Rectangle 3"/>
          <p:cNvSpPr/>
          <p:nvPr/>
        </p:nvSpPr>
        <p:spPr>
          <a:xfrm>
            <a:off x="838200" y="1431046"/>
            <a:ext cx="7010400" cy="4524315"/>
          </a:xfrm>
          <a:prstGeom prst="rect">
            <a:avLst/>
          </a:prstGeom>
        </p:spPr>
        <p:txBody>
          <a:bodyPr wrap="square">
            <a:spAutoFit/>
          </a:bodyPr>
          <a:lstStyle/>
          <a:p>
            <a:endParaRPr lang="en-US" dirty="0"/>
          </a:p>
          <a:p>
            <a:pPr marL="514350" indent="-514350">
              <a:buFont typeface="+mj-lt"/>
              <a:buAutoNum type="arabicPeriod"/>
            </a:pPr>
            <a:r>
              <a:rPr lang="en-US" sz="2800" b="1" dirty="0">
                <a:solidFill>
                  <a:srgbClr val="FF0000"/>
                </a:solidFill>
              </a:rPr>
              <a:t>Temporality (necessary)</a:t>
            </a:r>
          </a:p>
          <a:p>
            <a:pPr marL="514350" indent="-514350">
              <a:buFont typeface="+mj-lt"/>
              <a:buAutoNum type="arabicPeriod"/>
            </a:pPr>
            <a:r>
              <a:rPr lang="en-US" sz="2800" dirty="0"/>
              <a:t>Strength of association</a:t>
            </a:r>
          </a:p>
          <a:p>
            <a:pPr marL="514350" indent="-514350">
              <a:buFont typeface="+mj-lt"/>
              <a:buAutoNum type="arabicPeriod"/>
            </a:pPr>
            <a:r>
              <a:rPr lang="en-US" sz="2800" b="1" dirty="0">
                <a:solidFill>
                  <a:srgbClr val="FF0000"/>
                </a:solidFill>
              </a:rPr>
              <a:t>Dose-response relationship (gradient)</a:t>
            </a:r>
          </a:p>
          <a:p>
            <a:pPr marL="514350" indent="-514350">
              <a:buFont typeface="+mj-lt"/>
              <a:buAutoNum type="arabicPeriod"/>
            </a:pPr>
            <a:r>
              <a:rPr lang="en-US" sz="2800" b="1" dirty="0">
                <a:solidFill>
                  <a:srgbClr val="FF0000"/>
                </a:solidFill>
              </a:rPr>
              <a:t>Consistency</a:t>
            </a:r>
          </a:p>
          <a:p>
            <a:pPr marL="514350" indent="-514350">
              <a:buFont typeface="+mj-lt"/>
              <a:buAutoNum type="arabicPeriod"/>
            </a:pPr>
            <a:r>
              <a:rPr lang="en-US" sz="2800" dirty="0"/>
              <a:t>Specificity</a:t>
            </a:r>
          </a:p>
          <a:p>
            <a:pPr marL="514350" indent="-514350">
              <a:buFont typeface="+mj-lt"/>
              <a:buAutoNum type="arabicPeriod"/>
            </a:pPr>
            <a:r>
              <a:rPr lang="en-US" sz="2800" dirty="0"/>
              <a:t>Plausibility</a:t>
            </a:r>
          </a:p>
          <a:p>
            <a:pPr marL="514350" indent="-514350">
              <a:buFont typeface="+mj-lt"/>
              <a:buAutoNum type="arabicPeriod"/>
            </a:pPr>
            <a:r>
              <a:rPr lang="en-US" sz="2800" b="1" dirty="0">
                <a:solidFill>
                  <a:srgbClr val="FF0000"/>
                </a:solidFill>
              </a:rPr>
              <a:t>Coherence</a:t>
            </a:r>
          </a:p>
          <a:p>
            <a:pPr marL="514350" indent="-514350">
              <a:buFont typeface="+mj-lt"/>
              <a:buAutoNum type="arabicPeriod"/>
            </a:pPr>
            <a:r>
              <a:rPr lang="en-US" sz="2800" dirty="0"/>
              <a:t>Experimental evidence</a:t>
            </a:r>
          </a:p>
          <a:p>
            <a:pPr marL="514350" indent="-514350">
              <a:buFont typeface="+mj-lt"/>
              <a:buAutoNum type="arabicPeriod"/>
            </a:pPr>
            <a:r>
              <a:rPr lang="en-US" sz="2800" dirty="0"/>
              <a:t>Analogy </a:t>
            </a:r>
          </a:p>
          <a:p>
            <a:endParaRPr lang="en-US" dirty="0"/>
          </a:p>
        </p:txBody>
      </p:sp>
      <p:sp>
        <p:nvSpPr>
          <p:cNvPr id="6" name="TextBox 5">
            <a:extLst>
              <a:ext uri="{FF2B5EF4-FFF2-40B4-BE49-F238E27FC236}">
                <a16:creationId xmlns:a16="http://schemas.microsoft.com/office/drawing/2014/main" id="{EC312FDA-8291-0DB9-C7D2-7BCCC148D037}"/>
              </a:ext>
            </a:extLst>
          </p:cNvPr>
          <p:cNvSpPr txBox="1"/>
          <p:nvPr/>
        </p:nvSpPr>
        <p:spPr>
          <a:xfrm>
            <a:off x="754912" y="5795872"/>
            <a:ext cx="7760438" cy="830997"/>
          </a:xfrm>
          <a:prstGeom prst="rect">
            <a:avLst/>
          </a:prstGeom>
          <a:noFill/>
        </p:spPr>
        <p:txBody>
          <a:bodyPr wrap="square">
            <a:spAutoFit/>
          </a:bodyPr>
          <a:lstStyle/>
          <a:p>
            <a:pPr algn="ctr"/>
            <a:r>
              <a:rPr lang="en-US" sz="2400" b="1" dirty="0"/>
              <a:t>*Temporality is the only one of Hill's criteria </a:t>
            </a:r>
          </a:p>
          <a:p>
            <a:pPr algn="ctr"/>
            <a:r>
              <a:rPr lang="en-US" sz="2400" b="1" dirty="0"/>
              <a:t>that everyone agrees with</a:t>
            </a:r>
          </a:p>
        </p:txBody>
      </p:sp>
      <p:sp>
        <p:nvSpPr>
          <p:cNvPr id="5" name="Slide Number Placeholder 3">
            <a:extLst>
              <a:ext uri="{FF2B5EF4-FFF2-40B4-BE49-F238E27FC236}">
                <a16:creationId xmlns:a16="http://schemas.microsoft.com/office/drawing/2014/main" id="{84187617-234D-FF54-FBBC-5AC244EB6096}"/>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52</a:t>
            </a:fld>
            <a:endParaRPr lang="en-US" b="1" dirty="0">
              <a:solidFill>
                <a:schemeClr val="accent6"/>
              </a:solidFill>
            </a:endParaRPr>
          </a:p>
        </p:txBody>
      </p:sp>
      <p:pic>
        <p:nvPicPr>
          <p:cNvPr id="3" name="Audio 2">
            <a:hlinkClick r:id="" action="ppaction://media"/>
            <a:extLst>
              <a:ext uri="{FF2B5EF4-FFF2-40B4-BE49-F238E27FC236}">
                <a16:creationId xmlns:a16="http://schemas.microsoft.com/office/drawing/2014/main" id="{A50C2B38-946B-57D3-A7E8-EE1ECED757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94981771"/>
      </p:ext>
    </p:extLst>
  </p:cSld>
  <p:clrMapOvr>
    <a:masterClrMapping/>
  </p:clrMapOvr>
  <mc:AlternateContent xmlns:mc="http://schemas.openxmlformats.org/markup-compatibility/2006" xmlns:p14="http://schemas.microsoft.com/office/powerpoint/2010/main">
    <mc:Choice Requires="p14">
      <p:transition spd="slow" p14:dur="2000" advTm="13663"/>
    </mc:Choice>
    <mc:Fallback xmlns="">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AutoShape 2"/>
          <p:cNvSpPr>
            <a:spLocks noGrp="1" noChangeArrowheads="1"/>
          </p:cNvSpPr>
          <p:nvPr>
            <p:ph type="title"/>
          </p:nvPr>
        </p:nvSpPr>
        <p:spPr/>
        <p:txBody>
          <a:bodyPr/>
          <a:lstStyle/>
          <a:p>
            <a:pPr>
              <a:lnSpc>
                <a:spcPct val="110000"/>
              </a:lnSpc>
            </a:pPr>
            <a:r>
              <a:rPr lang="en-US" sz="3600" dirty="0"/>
              <a:t>Causal Inference</a:t>
            </a:r>
            <a:endParaRPr lang="en-US" sz="2800" dirty="0"/>
          </a:p>
        </p:txBody>
      </p:sp>
      <p:sp>
        <p:nvSpPr>
          <p:cNvPr id="369667" name="Rectangle 3"/>
          <p:cNvSpPr>
            <a:spLocks noGrp="1" noChangeArrowheads="1"/>
          </p:cNvSpPr>
          <p:nvPr>
            <p:ph sz="quarter" idx="10"/>
          </p:nvPr>
        </p:nvSpPr>
        <p:spPr/>
        <p:txBody>
          <a:bodyPr/>
          <a:lstStyle/>
          <a:p>
            <a:pPr marL="285750" indent="-285750">
              <a:tabLst>
                <a:tab pos="2746375" algn="l"/>
                <a:tab pos="3203575" algn="l"/>
                <a:tab pos="3660775" algn="l"/>
                <a:tab pos="4119563" algn="l"/>
                <a:tab pos="4625975" algn="l"/>
              </a:tabLst>
            </a:pPr>
            <a:r>
              <a:rPr lang="en-US" dirty="0"/>
              <a:t>Causal inference is not a simple (or quick) process. </a:t>
            </a:r>
          </a:p>
          <a:p>
            <a:pPr lvl="1"/>
            <a:r>
              <a:rPr lang="en-US" sz="2400" dirty="0"/>
              <a:t>Requires judgement and interpretation</a:t>
            </a:r>
          </a:p>
          <a:p>
            <a:pPr lvl="1"/>
            <a:r>
              <a:rPr lang="en-US" sz="2400" dirty="0"/>
              <a:t>Consider </a:t>
            </a:r>
            <a:r>
              <a:rPr lang="en-US" sz="2400" b="1" dirty="0">
                <a:solidFill>
                  <a:schemeClr val="accent6"/>
                </a:solidFill>
              </a:rPr>
              <a:t>weight of evidence </a:t>
            </a:r>
            <a:r>
              <a:rPr lang="en-US" sz="2400" dirty="0"/>
              <a:t>(Hill’s criteria)</a:t>
            </a:r>
          </a:p>
          <a:p>
            <a:pPr lvl="1"/>
            <a:endParaRPr lang="en-US" sz="2400" dirty="0"/>
          </a:p>
          <a:p>
            <a:pPr marL="285750" indent="-285750">
              <a:tabLst>
                <a:tab pos="2746375" algn="l"/>
                <a:tab pos="3203575" algn="l"/>
                <a:tab pos="3660775" algn="l"/>
                <a:tab pos="4119563" algn="l"/>
                <a:tab pos="4625975" algn="l"/>
              </a:tabLst>
            </a:pPr>
            <a:r>
              <a:rPr lang="en-US" dirty="0"/>
              <a:t>No single study is sufficient in establishing causal inference</a:t>
            </a:r>
          </a:p>
          <a:p>
            <a:pPr marL="285750" indent="-285750">
              <a:tabLst>
                <a:tab pos="2746375" algn="l"/>
                <a:tab pos="3203575" algn="l"/>
                <a:tab pos="3660775" algn="l"/>
                <a:tab pos="4119563" algn="l"/>
                <a:tab pos="4625975" algn="l"/>
              </a:tabLst>
            </a:pPr>
            <a:endParaRPr lang="en-US" dirty="0"/>
          </a:p>
          <a:p>
            <a:pPr marL="285750" indent="-285750">
              <a:tabLst>
                <a:tab pos="2746375" algn="l"/>
                <a:tab pos="3203575" algn="l"/>
                <a:tab pos="3660775" algn="l"/>
                <a:tab pos="4119563" algn="l"/>
                <a:tab pos="4625975" algn="l"/>
              </a:tabLst>
            </a:pPr>
            <a:r>
              <a:rPr lang="en-US" b="1" dirty="0">
                <a:solidFill>
                  <a:schemeClr val="accent6"/>
                </a:solidFill>
              </a:rPr>
              <a:t>Can one “prove” causal associations? </a:t>
            </a:r>
          </a:p>
          <a:p>
            <a:pPr marL="723900" lvl="1" indent="-285750">
              <a:tabLst>
                <a:tab pos="2746375" algn="l"/>
                <a:tab pos="3203575" algn="l"/>
                <a:tab pos="3660775" algn="l"/>
                <a:tab pos="4119563" algn="l"/>
                <a:tab pos="4625975" algn="l"/>
              </a:tabLst>
            </a:pPr>
            <a:r>
              <a:rPr lang="en-US" sz="2400" dirty="0"/>
              <a:t>Causality is not observed or proved, but inferred</a:t>
            </a:r>
          </a:p>
          <a:p>
            <a:pPr marL="0" indent="0">
              <a:buNone/>
              <a:tabLst>
                <a:tab pos="2746375" algn="l"/>
                <a:tab pos="3203575" algn="l"/>
                <a:tab pos="3660775" algn="l"/>
                <a:tab pos="4119563" algn="l"/>
                <a:tab pos="4625975" algn="l"/>
              </a:tabLst>
            </a:pPr>
            <a:endParaRPr lang="en-US" sz="2800" b="1" dirty="0">
              <a:solidFill>
                <a:srgbClr val="FF0000"/>
              </a:solidFill>
            </a:endParaRPr>
          </a:p>
          <a:p>
            <a:pPr marL="0" indent="0">
              <a:buNone/>
              <a:tabLst>
                <a:tab pos="2746375" algn="l"/>
                <a:tab pos="3203575" algn="l"/>
                <a:tab pos="3660775" algn="l"/>
                <a:tab pos="4119563" algn="l"/>
                <a:tab pos="4625975" algn="l"/>
              </a:tabLst>
            </a:pPr>
            <a:endParaRPr lang="en-US" sz="2800" b="1" dirty="0">
              <a:solidFill>
                <a:srgbClr val="FF0000"/>
              </a:solidFill>
            </a:endParaRPr>
          </a:p>
        </p:txBody>
      </p:sp>
      <p:sp>
        <p:nvSpPr>
          <p:cNvPr id="5" name="Slide Number Placeholder 3">
            <a:extLst>
              <a:ext uri="{FF2B5EF4-FFF2-40B4-BE49-F238E27FC236}">
                <a16:creationId xmlns:a16="http://schemas.microsoft.com/office/drawing/2014/main" id="{D721C4AB-C8E4-A48C-599F-4459E37709B1}"/>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53</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28D81992-B300-A625-AF23-687729757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35024197"/>
      </p:ext>
    </p:extLst>
  </p:cSld>
  <p:clrMapOvr>
    <a:masterClrMapping/>
  </p:clrMapOvr>
  <mc:AlternateContent xmlns:mc="http://schemas.openxmlformats.org/markup-compatibility/2006" xmlns:p14="http://schemas.microsoft.com/office/powerpoint/2010/main">
    <mc:Choice Requires="p14">
      <p:transition spd="slow" p14:dur="2000" advTm="24437"/>
    </mc:Choice>
    <mc:Fallback xmlns="">
      <p:transition spd="slow" advTm="2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AutoShape 2"/>
          <p:cNvSpPr>
            <a:spLocks noGrp="1" noChangeArrowheads="1"/>
          </p:cNvSpPr>
          <p:nvPr>
            <p:ph type="title"/>
          </p:nvPr>
        </p:nvSpPr>
        <p:spPr/>
        <p:txBody>
          <a:bodyPr/>
          <a:lstStyle/>
          <a:p>
            <a:pPr>
              <a:lnSpc>
                <a:spcPct val="110000"/>
              </a:lnSpc>
            </a:pPr>
            <a:r>
              <a:rPr lang="en-US" sz="3600" dirty="0"/>
              <a:t>Summary of Causality</a:t>
            </a:r>
            <a:endParaRPr lang="en-US" sz="2800" dirty="0"/>
          </a:p>
        </p:txBody>
      </p:sp>
      <p:sp>
        <p:nvSpPr>
          <p:cNvPr id="369667" name="Rectangle 3"/>
          <p:cNvSpPr>
            <a:spLocks noGrp="1" noChangeArrowheads="1"/>
          </p:cNvSpPr>
          <p:nvPr>
            <p:ph sz="quarter" idx="10"/>
          </p:nvPr>
        </p:nvSpPr>
        <p:spPr/>
        <p:txBody>
          <a:bodyPr>
            <a:normAutofit/>
          </a:bodyPr>
          <a:lstStyle/>
          <a:p>
            <a:pPr>
              <a:lnSpc>
                <a:spcPct val="100000"/>
              </a:lnSpc>
            </a:pPr>
            <a:r>
              <a:rPr lang="en-US" sz="2400" dirty="0"/>
              <a:t>Association does not necessarily equal causation, but you can apply steps to determine causal inference </a:t>
            </a:r>
          </a:p>
          <a:p>
            <a:pPr>
              <a:lnSpc>
                <a:spcPct val="100000"/>
              </a:lnSpc>
            </a:pPr>
            <a:r>
              <a:rPr lang="en-US" sz="2400" dirty="0"/>
              <a:t>Applying the stages of assessing an association for causality will include assessing for </a:t>
            </a:r>
          </a:p>
          <a:p>
            <a:pPr lvl="1">
              <a:lnSpc>
                <a:spcPct val="100000"/>
              </a:lnSpc>
            </a:pPr>
            <a:r>
              <a:rPr lang="en-US" dirty="0"/>
              <a:t>Bias, </a:t>
            </a:r>
          </a:p>
          <a:p>
            <a:pPr lvl="1">
              <a:lnSpc>
                <a:spcPct val="100000"/>
              </a:lnSpc>
            </a:pPr>
            <a:r>
              <a:rPr lang="en-US" dirty="0"/>
              <a:t>Confounding, and</a:t>
            </a:r>
          </a:p>
          <a:p>
            <a:pPr lvl="1">
              <a:lnSpc>
                <a:spcPct val="100000"/>
              </a:lnSpc>
            </a:pPr>
            <a:r>
              <a:rPr lang="en-US" dirty="0"/>
              <a:t>Chance</a:t>
            </a:r>
            <a:endParaRPr lang="en-US" sz="1800" dirty="0"/>
          </a:p>
          <a:p>
            <a:pPr>
              <a:lnSpc>
                <a:spcPct val="100000"/>
              </a:lnSpc>
            </a:pPr>
            <a:r>
              <a:rPr lang="en-US" sz="2400" dirty="0"/>
              <a:t>You can then prioritize and apply causal criteria to your association and infer causality</a:t>
            </a:r>
          </a:p>
        </p:txBody>
      </p:sp>
      <p:sp>
        <p:nvSpPr>
          <p:cNvPr id="5" name="Slide Number Placeholder 3">
            <a:extLst>
              <a:ext uri="{FF2B5EF4-FFF2-40B4-BE49-F238E27FC236}">
                <a16:creationId xmlns:a16="http://schemas.microsoft.com/office/drawing/2014/main" id="{D721C4AB-C8E4-A48C-599F-4459E37709B1}"/>
              </a:ext>
            </a:extLst>
          </p:cNvPr>
          <p:cNvSpPr>
            <a:spLocks noGrp="1"/>
          </p:cNvSpPr>
          <p:nvPr>
            <p:ph type="sldNum" sz="quarter" idx="11"/>
          </p:nvPr>
        </p:nvSpPr>
        <p:spPr/>
        <p:txBody>
          <a:bodyPr/>
          <a:lstStyle/>
          <a:p>
            <a:r>
              <a:rPr lang="en-US" dirty="0">
                <a:solidFill>
                  <a:schemeClr val="tx2"/>
                </a:solidFill>
              </a:rPr>
              <a:t>ANRCB   |   </a:t>
            </a:r>
            <a:fld id="{D8FE707D-7EDD-4671-B995-A3FBECAF0B25}" type="slidenum">
              <a:rPr lang="en-US" b="1" smtClean="0">
                <a:solidFill>
                  <a:schemeClr val="accent6"/>
                </a:solidFill>
              </a:rPr>
              <a:pPr/>
              <a:t>54</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CF01C511-0A67-FEE2-0896-4CB6AEE84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02673292"/>
      </p:ext>
    </p:extLst>
  </p:cSld>
  <p:clrMapOvr>
    <a:masterClrMapping/>
  </p:clrMapOvr>
  <mc:AlternateContent xmlns:mc="http://schemas.openxmlformats.org/markup-compatibility/2006" xmlns:p14="http://schemas.microsoft.com/office/powerpoint/2010/main">
    <mc:Choice Requires="p14">
      <p:transition spd="slow" p14:dur="2000" advTm="21325"/>
    </mc:Choice>
    <mc:Fallback xmlns="">
      <p:transition spd="slow" advTm="2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1179786" y="1916335"/>
            <a:ext cx="6858000" cy="2387600"/>
          </a:xfrm>
        </p:spPr>
        <p:txBody>
          <a:bodyPr>
            <a:noAutofit/>
          </a:bodyPr>
          <a:lstStyle/>
          <a:p>
            <a:pPr marL="285750" indent="-285750">
              <a:tabLst>
                <a:tab pos="2746375" algn="l"/>
                <a:tab pos="3203575" algn="l"/>
                <a:tab pos="3660775" algn="l"/>
                <a:tab pos="4119563" algn="l"/>
                <a:tab pos="4625975" algn="l"/>
              </a:tabLst>
            </a:pPr>
            <a:r>
              <a:rPr lang="en-US" sz="2400" dirty="0"/>
              <a:t>Final thoughts: </a:t>
            </a:r>
            <a:br>
              <a:rPr lang="en-US" sz="2400" dirty="0"/>
            </a:br>
            <a:r>
              <a:rPr lang="en-US" sz="2400" dirty="0"/>
              <a:t>Improving your ability to assess causality begins in study design and planning! </a:t>
            </a:r>
            <a:br>
              <a:rPr lang="en-US" sz="2400" dirty="0"/>
            </a:br>
            <a:r>
              <a:rPr lang="en-US" sz="2400" dirty="0"/>
              <a:t>The best way to be able to infer causality is by designing your study to be free from bias and confounding and to have the statistical power necessary to detect effects and to conclude that your results are not due to chance. </a:t>
            </a:r>
            <a:br>
              <a:rPr lang="en-US" sz="2400" dirty="0"/>
            </a:br>
            <a:br>
              <a:rPr lang="en-US" sz="2800" dirty="0"/>
            </a:br>
            <a:r>
              <a:rPr lang="en-US" sz="2800" dirty="0"/>
              <a:t>Thank you!</a:t>
            </a:r>
            <a:endParaRPr lang="en-US" sz="2400" dirty="0"/>
          </a:p>
        </p:txBody>
      </p:sp>
      <p:pic>
        <p:nvPicPr>
          <p:cNvPr id="2" name="Audio 1">
            <a:hlinkClick r:id="" action="ppaction://media"/>
            <a:extLst>
              <a:ext uri="{FF2B5EF4-FFF2-40B4-BE49-F238E27FC236}">
                <a16:creationId xmlns:a16="http://schemas.microsoft.com/office/drawing/2014/main" id="{1CBDF350-2294-7CC4-6A3F-052906BEF2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xmlns:p14="http://schemas.microsoft.com/office/powerpoint/2010/main">
    <mc:Choice Requires="p14">
      <p:transition spd="slow" p14:dur="2000" advTm="22435"/>
    </mc:Choice>
    <mc:Fallback xmlns="">
      <p:transition spd="slow" advTm="2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7045-1D14-4EDB-B6C2-4B57D1E342C1}"/>
              </a:ext>
            </a:extLst>
          </p:cNvPr>
          <p:cNvSpPr>
            <a:spLocks noGrp="1"/>
          </p:cNvSpPr>
          <p:nvPr>
            <p:ph type="title"/>
          </p:nvPr>
        </p:nvSpPr>
        <p:spPr/>
        <p:txBody>
          <a:bodyPr/>
          <a:lstStyle/>
          <a:p>
            <a:r>
              <a:rPr lang="en-US" dirty="0"/>
              <a:t>Is there an association?	</a:t>
            </a:r>
          </a:p>
        </p:txBody>
      </p:sp>
      <p:sp>
        <p:nvSpPr>
          <p:cNvPr id="3" name="Content Placeholder 2">
            <a:extLst>
              <a:ext uri="{FF2B5EF4-FFF2-40B4-BE49-F238E27FC236}">
                <a16:creationId xmlns:a16="http://schemas.microsoft.com/office/drawing/2014/main" id="{AA5389D7-AB4A-44D3-A291-A492821C5A28}"/>
              </a:ext>
            </a:extLst>
          </p:cNvPr>
          <p:cNvSpPr>
            <a:spLocks noGrp="1"/>
          </p:cNvSpPr>
          <p:nvPr>
            <p:ph sz="quarter" idx="10"/>
          </p:nvPr>
        </p:nvSpPr>
        <p:spPr/>
        <p:txBody>
          <a:bodyPr>
            <a:normAutofit/>
          </a:bodyPr>
          <a:lstStyle/>
          <a:p>
            <a:pPr>
              <a:spcAft>
                <a:spcPts val="1350"/>
              </a:spcAft>
            </a:pPr>
            <a:r>
              <a:rPr lang="en-US" sz="2700" b="1" dirty="0"/>
              <a:t>Identify</a:t>
            </a:r>
            <a:r>
              <a:rPr lang="en-US" dirty="0"/>
              <a:t> and quantify</a:t>
            </a:r>
            <a:r>
              <a:rPr lang="en-US" b="1" dirty="0"/>
              <a:t> </a:t>
            </a:r>
            <a:r>
              <a:rPr lang="en-US" dirty="0"/>
              <a:t>relationship between </a:t>
            </a:r>
            <a:r>
              <a:rPr lang="en-US" b="1" dirty="0"/>
              <a:t>exposure and outcome</a:t>
            </a:r>
          </a:p>
          <a:p>
            <a:pPr>
              <a:spcAft>
                <a:spcPts val="1350"/>
              </a:spcAft>
            </a:pPr>
            <a:endParaRPr lang="en-US" b="1" dirty="0"/>
          </a:p>
          <a:p>
            <a:pPr marL="0" indent="0">
              <a:spcAft>
                <a:spcPts val="1350"/>
              </a:spcAft>
              <a:buNone/>
            </a:pPr>
            <a:endParaRPr lang="en-US" b="1" dirty="0"/>
          </a:p>
        </p:txBody>
      </p:sp>
      <p:sp>
        <p:nvSpPr>
          <p:cNvPr id="40" name="Rectangle 39">
            <a:extLst>
              <a:ext uri="{FF2B5EF4-FFF2-40B4-BE49-F238E27FC236}">
                <a16:creationId xmlns:a16="http://schemas.microsoft.com/office/drawing/2014/main" id="{CFEB4669-3591-40C3-BCED-F5EFE2B4889E}"/>
              </a:ext>
            </a:extLst>
          </p:cNvPr>
          <p:cNvSpPr/>
          <p:nvPr/>
        </p:nvSpPr>
        <p:spPr>
          <a:xfrm>
            <a:off x="6480507" y="2776097"/>
            <a:ext cx="960120" cy="9601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sp>
        <p:nvSpPr>
          <p:cNvPr id="24" name="Straight Connector 23">
            <a:extLst>
              <a:ext uri="{FF2B5EF4-FFF2-40B4-BE49-F238E27FC236}">
                <a16:creationId xmlns:a16="http://schemas.microsoft.com/office/drawing/2014/main" id="{5FE5A359-D3EB-4AEC-9AB6-64309A23C617}"/>
              </a:ext>
            </a:extLst>
          </p:cNvPr>
          <p:cNvSpPr/>
          <p:nvPr/>
        </p:nvSpPr>
        <p:spPr>
          <a:xfrm rot="-6623904" flipV="1">
            <a:off x="4058669" y="1619305"/>
            <a:ext cx="1251896" cy="3366542"/>
          </a:xfrm>
          <a:prstGeom prst="line">
            <a:avLst/>
          </a:prstGeom>
          <a:solidFill>
            <a:srgbClr val="000000">
              <a:alpha val="5000"/>
            </a:srgbClr>
          </a:solidFill>
          <a:ln w="76200">
            <a:solidFill>
              <a:srgbClr val="000000"/>
            </a:solidFill>
            <a:headEnd type="none" w="lg" len="lg"/>
            <a:tailEnd type="none"/>
          </a:ln>
        </p:spPr>
        <p:style>
          <a:lnRef idx="1">
            <a:schemeClr val="accent1"/>
          </a:lnRef>
          <a:fillRef idx="0">
            <a:schemeClr val="accent1"/>
          </a:fillRef>
          <a:effectRef idx="0">
            <a:schemeClr val="accent1"/>
          </a:effectRef>
          <a:fontRef idx="minor">
            <a:schemeClr val="tx1"/>
          </a:fontRef>
        </p:style>
        <p:txBody>
          <a:bodyPr wrap="none" rtlCol="0" anchor="ctr" anchorCtr="1"/>
          <a:lstStyle/>
          <a:p>
            <a:pPr algn="ctr"/>
            <a:endParaRPr lang="en-US" sz="1350">
              <a:solidFill>
                <a:srgbClr val="000000"/>
              </a:solidFill>
            </a:endParaRPr>
          </a:p>
        </p:txBody>
      </p:sp>
      <p:sp>
        <p:nvSpPr>
          <p:cNvPr id="12" name="Oval 11">
            <a:extLst>
              <a:ext uri="{FF2B5EF4-FFF2-40B4-BE49-F238E27FC236}">
                <a16:creationId xmlns:a16="http://schemas.microsoft.com/office/drawing/2014/main" id="{9E2AFB37-6045-4A97-B1E8-BB6398F11749}"/>
              </a:ext>
            </a:extLst>
          </p:cNvPr>
          <p:cNvSpPr/>
          <p:nvPr/>
        </p:nvSpPr>
        <p:spPr>
          <a:xfrm>
            <a:off x="1928610" y="2776097"/>
            <a:ext cx="960120" cy="96012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sp>
        <p:nvSpPr>
          <p:cNvPr id="13" name="Rectangle 12">
            <a:extLst>
              <a:ext uri="{FF2B5EF4-FFF2-40B4-BE49-F238E27FC236}">
                <a16:creationId xmlns:a16="http://schemas.microsoft.com/office/drawing/2014/main" id="{BBEEECF2-1E2A-4165-802E-346FD1EC5AEE}"/>
              </a:ext>
            </a:extLst>
          </p:cNvPr>
          <p:cNvSpPr/>
          <p:nvPr/>
        </p:nvSpPr>
        <p:spPr>
          <a:xfrm>
            <a:off x="944276" y="4432829"/>
            <a:ext cx="7255449" cy="507831"/>
          </a:xfrm>
          <a:prstGeom prst="rect">
            <a:avLst/>
          </a:prstGeom>
        </p:spPr>
        <p:txBody>
          <a:bodyPr wrap="none">
            <a:spAutoFit/>
          </a:bodyPr>
          <a:lstStyle/>
          <a:p>
            <a:pPr algn="ctr">
              <a:spcAft>
                <a:spcPts val="1350"/>
              </a:spcAft>
            </a:pPr>
            <a:r>
              <a:rPr lang="en-US" sz="2700" dirty="0"/>
              <a:t>“Cigarette smoking is associated with lung cancer.”</a:t>
            </a:r>
          </a:p>
        </p:txBody>
      </p:sp>
      <p:pic>
        <p:nvPicPr>
          <p:cNvPr id="5" name="Graphic 4" descr="Smoking">
            <a:extLst>
              <a:ext uri="{FF2B5EF4-FFF2-40B4-BE49-F238E27FC236}">
                <a16:creationId xmlns:a16="http://schemas.microsoft.com/office/drawing/2014/main" id="{2746FEEB-EC1F-441F-9707-0982E47C9F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0861" y="2791689"/>
            <a:ext cx="685800" cy="685800"/>
          </a:xfrm>
          <a:prstGeom prst="rect">
            <a:avLst/>
          </a:prstGeom>
        </p:spPr>
      </p:pic>
      <p:pic>
        <p:nvPicPr>
          <p:cNvPr id="7" name="Graphic 6" descr="Lungs">
            <a:extLst>
              <a:ext uri="{FF2B5EF4-FFF2-40B4-BE49-F238E27FC236}">
                <a16:creationId xmlns:a16="http://schemas.microsoft.com/office/drawing/2014/main" id="{9192B7C9-99C0-4F7E-B0C7-5894175DE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7667" y="2913257"/>
            <a:ext cx="685800" cy="685800"/>
          </a:xfrm>
          <a:prstGeom prst="rect">
            <a:avLst/>
          </a:prstGeom>
        </p:spPr>
      </p:pic>
      <p:pic>
        <p:nvPicPr>
          <p:cNvPr id="4" name="Audio 3">
            <a:hlinkClick r:id="" action="ppaction://media"/>
            <a:extLst>
              <a:ext uri="{FF2B5EF4-FFF2-40B4-BE49-F238E27FC236}">
                <a16:creationId xmlns:a16="http://schemas.microsoft.com/office/drawing/2014/main" id="{EC0B65F4-6CEE-1BF5-DBFB-AB04953C26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
        <p:nvSpPr>
          <p:cNvPr id="11" name="Google Shape;162;p71">
            <a:extLst>
              <a:ext uri="{FF2B5EF4-FFF2-40B4-BE49-F238E27FC236}">
                <a16:creationId xmlns:a16="http://schemas.microsoft.com/office/drawing/2014/main" id="{44A09E7F-0572-1F65-E088-4A9186ADDC35}"/>
              </a:ext>
            </a:extLst>
          </p:cNvPr>
          <p:cNvSpPr txBox="1">
            <a:spLocks/>
          </p:cNvSpPr>
          <p:nvPr/>
        </p:nvSpPr>
        <p:spPr>
          <a:xfrm>
            <a:off x="7383418" y="6421060"/>
            <a:ext cx="1131932" cy="143627"/>
          </a:xfrm>
          <a:prstGeom prst="rect">
            <a:avLst/>
          </a:prstGeom>
          <a:noFill/>
          <a:ln>
            <a:noFill/>
          </a:ln>
        </p:spPr>
        <p:txBody>
          <a:bodyPr spcFirstLastPara="1" wrap="square" lIns="68569" tIns="34275" rIns="68569" bIns="34275"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dk2"/>
                </a:solidFill>
                <a:latin typeface="Arial"/>
                <a:ea typeface="Arial"/>
                <a:cs typeface="Arial"/>
                <a:sym typeface="Arial"/>
              </a:defRPr>
            </a:lvl9pPr>
          </a:lstStyle>
          <a:p>
            <a:pPr>
              <a:defRPr/>
            </a:pPr>
            <a:r>
              <a:rPr lang="en-US" sz="1050" kern="0" dirty="0">
                <a:solidFill>
                  <a:srgbClr val="00A2C7"/>
                </a:solidFill>
              </a:rPr>
              <a:t>ANRCB   |   </a:t>
            </a:r>
            <a:fld id="{00000000-1234-1234-1234-123412341234}" type="slidenum">
              <a:rPr lang="en-US" sz="1050" b="1" kern="0">
                <a:solidFill>
                  <a:srgbClr val="00468B"/>
                </a:solidFill>
              </a:rPr>
              <a:pPr>
                <a:defRPr/>
              </a:pPr>
              <a:t>6</a:t>
            </a:fld>
            <a:endParaRPr sz="1050" b="1" kern="0" dirty="0">
              <a:solidFill>
                <a:srgbClr val="00468B"/>
              </a:solidFill>
            </a:endParaRPr>
          </a:p>
        </p:txBody>
      </p:sp>
    </p:spTree>
    <p:extLst>
      <p:ext uri="{BB962C8B-B14F-4D97-AF65-F5344CB8AC3E}">
        <p14:creationId xmlns:p14="http://schemas.microsoft.com/office/powerpoint/2010/main" val="2765205636"/>
      </p:ext>
    </p:extLst>
  </p:cSld>
  <p:clrMapOvr>
    <a:masterClrMapping/>
  </p:clrMapOvr>
  <mc:AlternateContent xmlns:mc="http://schemas.openxmlformats.org/markup-compatibility/2006" xmlns:p14="http://schemas.microsoft.com/office/powerpoint/2010/main">
    <mc:Choice Requires="p14">
      <p:transition spd="slow" p14:dur="2000" advTm="12641"/>
    </mc:Choice>
    <mc:Fallback xmlns="">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7045-1D14-4EDB-B6C2-4B57D1E342C1}"/>
              </a:ext>
            </a:extLst>
          </p:cNvPr>
          <p:cNvSpPr>
            <a:spLocks noGrp="1"/>
          </p:cNvSpPr>
          <p:nvPr>
            <p:ph type="title"/>
          </p:nvPr>
        </p:nvSpPr>
        <p:spPr/>
        <p:txBody>
          <a:bodyPr/>
          <a:lstStyle/>
          <a:p>
            <a:r>
              <a:rPr lang="en-US" dirty="0"/>
              <a:t>How much of an association is there?	</a:t>
            </a:r>
          </a:p>
        </p:txBody>
      </p:sp>
      <p:sp>
        <p:nvSpPr>
          <p:cNvPr id="3" name="Content Placeholder 2">
            <a:extLst>
              <a:ext uri="{FF2B5EF4-FFF2-40B4-BE49-F238E27FC236}">
                <a16:creationId xmlns:a16="http://schemas.microsoft.com/office/drawing/2014/main" id="{AA5389D7-AB4A-44D3-A291-A492821C5A28}"/>
              </a:ext>
            </a:extLst>
          </p:cNvPr>
          <p:cNvSpPr>
            <a:spLocks noGrp="1"/>
          </p:cNvSpPr>
          <p:nvPr>
            <p:ph idx="4294967295"/>
          </p:nvPr>
        </p:nvSpPr>
        <p:spPr>
          <a:xfrm>
            <a:off x="633009" y="1624478"/>
            <a:ext cx="7886700" cy="3689350"/>
          </a:xfrm>
        </p:spPr>
        <p:txBody>
          <a:bodyPr>
            <a:normAutofit/>
          </a:bodyPr>
          <a:lstStyle/>
          <a:p>
            <a:pPr marL="0" indent="0">
              <a:spcAft>
                <a:spcPts val="1350"/>
              </a:spcAft>
              <a:buNone/>
            </a:pPr>
            <a:r>
              <a:rPr lang="en-US" b="1" dirty="0"/>
              <a:t>Identify</a:t>
            </a:r>
            <a:r>
              <a:rPr lang="en-US" dirty="0"/>
              <a:t> and </a:t>
            </a:r>
            <a:r>
              <a:rPr lang="en-US" sz="2700" b="1" dirty="0"/>
              <a:t>quantify</a:t>
            </a:r>
            <a:r>
              <a:rPr lang="en-US" sz="2400" b="1" dirty="0"/>
              <a:t> </a:t>
            </a:r>
            <a:r>
              <a:rPr lang="en-US" dirty="0"/>
              <a:t>relationship between </a:t>
            </a:r>
            <a:r>
              <a:rPr lang="en-US" b="1" dirty="0"/>
              <a:t>exposure and outcome</a:t>
            </a:r>
          </a:p>
          <a:p>
            <a:pPr>
              <a:spcAft>
                <a:spcPts val="1350"/>
              </a:spcAft>
            </a:pPr>
            <a:endParaRPr lang="en-US" b="1" dirty="0"/>
          </a:p>
          <a:p>
            <a:pPr marL="0" indent="0">
              <a:spcAft>
                <a:spcPts val="1350"/>
              </a:spcAft>
              <a:buNone/>
            </a:pPr>
            <a:endParaRPr lang="en-US" b="1" dirty="0"/>
          </a:p>
        </p:txBody>
      </p:sp>
      <p:sp>
        <p:nvSpPr>
          <p:cNvPr id="40" name="Rectangle 39">
            <a:extLst>
              <a:ext uri="{FF2B5EF4-FFF2-40B4-BE49-F238E27FC236}">
                <a16:creationId xmlns:a16="http://schemas.microsoft.com/office/drawing/2014/main" id="{CFEB4669-3591-40C3-BCED-F5EFE2B4889E}"/>
              </a:ext>
            </a:extLst>
          </p:cNvPr>
          <p:cNvSpPr/>
          <p:nvPr/>
        </p:nvSpPr>
        <p:spPr>
          <a:xfrm>
            <a:off x="6480507" y="2940901"/>
            <a:ext cx="960120" cy="9601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sp>
        <p:nvSpPr>
          <p:cNvPr id="12" name="Oval 11">
            <a:extLst>
              <a:ext uri="{FF2B5EF4-FFF2-40B4-BE49-F238E27FC236}">
                <a16:creationId xmlns:a16="http://schemas.microsoft.com/office/drawing/2014/main" id="{9E2AFB37-6045-4A97-B1E8-BB6398F11749}"/>
              </a:ext>
            </a:extLst>
          </p:cNvPr>
          <p:cNvSpPr/>
          <p:nvPr/>
        </p:nvSpPr>
        <p:spPr>
          <a:xfrm>
            <a:off x="1928610" y="2940901"/>
            <a:ext cx="960120" cy="96012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sp>
        <p:nvSpPr>
          <p:cNvPr id="13" name="Rectangle 12">
            <a:extLst>
              <a:ext uri="{FF2B5EF4-FFF2-40B4-BE49-F238E27FC236}">
                <a16:creationId xmlns:a16="http://schemas.microsoft.com/office/drawing/2014/main" id="{BBEEECF2-1E2A-4165-802E-346FD1EC5AEE}"/>
              </a:ext>
            </a:extLst>
          </p:cNvPr>
          <p:cNvSpPr/>
          <p:nvPr/>
        </p:nvSpPr>
        <p:spPr>
          <a:xfrm>
            <a:off x="692728" y="4692728"/>
            <a:ext cx="7886700" cy="1338828"/>
          </a:xfrm>
          <a:prstGeom prst="rect">
            <a:avLst/>
          </a:prstGeom>
        </p:spPr>
        <p:txBody>
          <a:bodyPr wrap="square">
            <a:spAutoFit/>
          </a:bodyPr>
          <a:lstStyle/>
          <a:p>
            <a:pPr algn="ctr">
              <a:spcAft>
                <a:spcPts val="1350"/>
              </a:spcAft>
            </a:pPr>
            <a:r>
              <a:rPr lang="en-US" sz="2700" dirty="0"/>
              <a:t>“Smoking more than 50 cigarettes a day is associated with a 27 times higher odds of lung cancer than smoking 0 cigarettes a day.” </a:t>
            </a:r>
          </a:p>
        </p:txBody>
      </p:sp>
      <p:pic>
        <p:nvPicPr>
          <p:cNvPr id="5" name="Graphic 4" descr="Smoking">
            <a:extLst>
              <a:ext uri="{FF2B5EF4-FFF2-40B4-BE49-F238E27FC236}">
                <a16:creationId xmlns:a16="http://schemas.microsoft.com/office/drawing/2014/main" id="{2746FEEB-EC1F-441F-9707-0982E47C9F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0655" y="3040138"/>
            <a:ext cx="685800" cy="685800"/>
          </a:xfrm>
          <a:prstGeom prst="rect">
            <a:avLst/>
          </a:prstGeom>
        </p:spPr>
      </p:pic>
      <p:pic>
        <p:nvPicPr>
          <p:cNvPr id="7" name="Graphic 6" descr="Lungs">
            <a:extLst>
              <a:ext uri="{FF2B5EF4-FFF2-40B4-BE49-F238E27FC236}">
                <a16:creationId xmlns:a16="http://schemas.microsoft.com/office/drawing/2014/main" id="{9192B7C9-99C0-4F7E-B0C7-5894175DE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7667" y="3078061"/>
            <a:ext cx="685800" cy="685800"/>
          </a:xfrm>
          <a:prstGeom prst="rect">
            <a:avLst/>
          </a:prstGeom>
        </p:spPr>
      </p:pic>
      <p:pic>
        <p:nvPicPr>
          <p:cNvPr id="11" name="Graphic 10" descr="Smoking">
            <a:extLst>
              <a:ext uri="{FF2B5EF4-FFF2-40B4-BE49-F238E27FC236}">
                <a16:creationId xmlns:a16="http://schemas.microsoft.com/office/drawing/2014/main" id="{300FCEEB-4347-4E74-96C2-B705A88DF9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7200" y="2647301"/>
            <a:ext cx="685800" cy="685800"/>
          </a:xfrm>
          <a:prstGeom prst="rect">
            <a:avLst/>
          </a:prstGeom>
        </p:spPr>
      </p:pic>
      <p:pic>
        <p:nvPicPr>
          <p:cNvPr id="14" name="Graphic 13" descr="Smoking">
            <a:extLst>
              <a:ext uri="{FF2B5EF4-FFF2-40B4-BE49-F238E27FC236}">
                <a16:creationId xmlns:a16="http://schemas.microsoft.com/office/drawing/2014/main" id="{7A86AF78-0419-4737-8D1F-7077D8EEEA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2471" y="2583670"/>
            <a:ext cx="685800" cy="685800"/>
          </a:xfrm>
          <a:prstGeom prst="rect">
            <a:avLst/>
          </a:prstGeom>
        </p:spPr>
      </p:pic>
      <p:pic>
        <p:nvPicPr>
          <p:cNvPr id="16" name="Graphic 15" descr="Smoking">
            <a:extLst>
              <a:ext uri="{FF2B5EF4-FFF2-40B4-BE49-F238E27FC236}">
                <a16:creationId xmlns:a16="http://schemas.microsoft.com/office/drawing/2014/main" id="{4C88A7DB-B599-486E-929C-33306941C4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5334" y="3200685"/>
            <a:ext cx="685800" cy="685800"/>
          </a:xfrm>
          <a:prstGeom prst="rect">
            <a:avLst/>
          </a:prstGeom>
        </p:spPr>
      </p:pic>
      <p:pic>
        <p:nvPicPr>
          <p:cNvPr id="17" name="Graphic 16" descr="Smoking">
            <a:extLst>
              <a:ext uri="{FF2B5EF4-FFF2-40B4-BE49-F238E27FC236}">
                <a16:creationId xmlns:a16="http://schemas.microsoft.com/office/drawing/2014/main" id="{31C3BFF1-FF86-4A55-968D-081FBCAEE8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3620" y="3575239"/>
            <a:ext cx="685800" cy="685800"/>
          </a:xfrm>
          <a:prstGeom prst="rect">
            <a:avLst/>
          </a:prstGeom>
        </p:spPr>
      </p:pic>
      <p:sp>
        <p:nvSpPr>
          <p:cNvPr id="18" name="Straight Connector 17">
            <a:extLst>
              <a:ext uri="{FF2B5EF4-FFF2-40B4-BE49-F238E27FC236}">
                <a16:creationId xmlns:a16="http://schemas.microsoft.com/office/drawing/2014/main" id="{6665103B-35A6-4EFF-AF34-B223E8ABE204}"/>
              </a:ext>
            </a:extLst>
          </p:cNvPr>
          <p:cNvSpPr/>
          <p:nvPr/>
        </p:nvSpPr>
        <p:spPr>
          <a:xfrm rot="14976096" flipV="1">
            <a:off x="4058669" y="1784109"/>
            <a:ext cx="1251896" cy="3366542"/>
          </a:xfrm>
          <a:prstGeom prst="line">
            <a:avLst/>
          </a:prstGeom>
          <a:solidFill>
            <a:srgbClr val="000000">
              <a:alpha val="5000"/>
            </a:srgbClr>
          </a:solidFill>
          <a:ln w="250825">
            <a:solidFill>
              <a:srgbClr val="000000"/>
            </a:solidFill>
            <a:headEnd type="none" w="lg" len="lg"/>
            <a:tailEnd type="none"/>
          </a:ln>
        </p:spPr>
        <p:style>
          <a:lnRef idx="1">
            <a:schemeClr val="accent1"/>
          </a:lnRef>
          <a:fillRef idx="0">
            <a:schemeClr val="accent1"/>
          </a:fillRef>
          <a:effectRef idx="0">
            <a:schemeClr val="accent1"/>
          </a:effectRef>
          <a:fontRef idx="minor">
            <a:schemeClr val="tx1"/>
          </a:fontRef>
        </p:style>
        <p:txBody>
          <a:bodyPr wrap="none" rtlCol="0" anchor="ctr" anchorCtr="1"/>
          <a:lstStyle/>
          <a:p>
            <a:pPr algn="ctr"/>
            <a:endParaRPr lang="en-US" sz="1350">
              <a:solidFill>
                <a:srgbClr val="000000"/>
              </a:solidFill>
            </a:endParaRPr>
          </a:p>
        </p:txBody>
      </p:sp>
      <p:pic>
        <p:nvPicPr>
          <p:cNvPr id="4" name="Audio 3">
            <a:hlinkClick r:id="" action="ppaction://media"/>
            <a:extLst>
              <a:ext uri="{FF2B5EF4-FFF2-40B4-BE49-F238E27FC236}">
                <a16:creationId xmlns:a16="http://schemas.microsoft.com/office/drawing/2014/main" id="{002182A4-FCB6-F745-D3AB-E72A2F1F9D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
        <p:nvSpPr>
          <p:cNvPr id="20" name="Slide Number Placeholder 1">
            <a:extLst>
              <a:ext uri="{FF2B5EF4-FFF2-40B4-BE49-F238E27FC236}">
                <a16:creationId xmlns:a16="http://schemas.microsoft.com/office/drawing/2014/main" id="{BFD4E44C-6B48-C5F1-78E4-8F6E82CBDA89}"/>
              </a:ext>
            </a:extLst>
          </p:cNvPr>
          <p:cNvSpPr>
            <a:spLocks noGrp="1"/>
          </p:cNvSpPr>
          <p:nvPr>
            <p:ph type="sldNum" sz="quarter" idx="10"/>
          </p:nvPr>
        </p:nvSpPr>
        <p:spPr>
          <a:xfrm>
            <a:off x="7070497" y="6348809"/>
            <a:ext cx="1509243" cy="191503"/>
          </a:xfrm>
        </p:spPr>
        <p:txBody>
          <a:bodyPr/>
          <a:lstStyle/>
          <a:p>
            <a:r>
              <a:rPr lang="en-US">
                <a:solidFill>
                  <a:schemeClr val="tx2"/>
                </a:solidFill>
              </a:rPr>
              <a:t>ANRCB   |   </a:t>
            </a:r>
            <a:fld id="{D8FE707D-7EDD-4671-B995-A3FBECAF0B25}" type="slidenum">
              <a:rPr lang="en-US" b="1" smtClean="0">
                <a:solidFill>
                  <a:schemeClr val="accent6"/>
                </a:solidFill>
              </a:rPr>
              <a:pPr/>
              <a:t>7</a:t>
            </a:fld>
            <a:endParaRPr lang="en-US" b="1" dirty="0">
              <a:solidFill>
                <a:schemeClr val="accent6"/>
              </a:solidFill>
            </a:endParaRPr>
          </a:p>
        </p:txBody>
      </p:sp>
    </p:spTree>
    <p:extLst>
      <p:ext uri="{BB962C8B-B14F-4D97-AF65-F5344CB8AC3E}">
        <p14:creationId xmlns:p14="http://schemas.microsoft.com/office/powerpoint/2010/main" val="3667850152"/>
      </p:ext>
    </p:extLst>
  </p:cSld>
  <p:clrMapOvr>
    <a:masterClrMapping/>
  </p:clrMapOvr>
  <mc:AlternateContent xmlns:mc="http://schemas.openxmlformats.org/markup-compatibility/2006" xmlns:p14="http://schemas.microsoft.com/office/powerpoint/2010/main">
    <mc:Choice Requires="p14">
      <p:transition spd="slow" p14:dur="2000" advTm="18702"/>
    </mc:Choice>
    <mc:Fallback xmlns="">
      <p:transition spd="slow" advTm="1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7045-1D14-4EDB-B6C2-4B57D1E342C1}"/>
              </a:ext>
            </a:extLst>
          </p:cNvPr>
          <p:cNvSpPr>
            <a:spLocks noGrp="1"/>
          </p:cNvSpPr>
          <p:nvPr>
            <p:ph type="title"/>
          </p:nvPr>
        </p:nvSpPr>
        <p:spPr/>
        <p:txBody>
          <a:bodyPr/>
          <a:lstStyle/>
          <a:p>
            <a:r>
              <a:rPr lang="en-US" dirty="0"/>
              <a:t>To evaluate the association:	</a:t>
            </a:r>
          </a:p>
        </p:txBody>
      </p:sp>
      <p:sp>
        <p:nvSpPr>
          <p:cNvPr id="3" name="Content Placeholder 2">
            <a:extLst>
              <a:ext uri="{FF2B5EF4-FFF2-40B4-BE49-F238E27FC236}">
                <a16:creationId xmlns:a16="http://schemas.microsoft.com/office/drawing/2014/main" id="{AA5389D7-AB4A-44D3-A291-A492821C5A28}"/>
              </a:ext>
            </a:extLst>
          </p:cNvPr>
          <p:cNvSpPr>
            <a:spLocks noGrp="1"/>
          </p:cNvSpPr>
          <p:nvPr>
            <p:ph idx="4294967295"/>
          </p:nvPr>
        </p:nvSpPr>
        <p:spPr>
          <a:xfrm>
            <a:off x="692728" y="1487724"/>
            <a:ext cx="7886700" cy="3263900"/>
          </a:xfrm>
        </p:spPr>
        <p:txBody>
          <a:bodyPr>
            <a:normAutofit/>
          </a:bodyPr>
          <a:lstStyle/>
          <a:p>
            <a:pPr marL="0" indent="0">
              <a:spcAft>
                <a:spcPts val="1350"/>
              </a:spcAft>
              <a:buNone/>
            </a:pPr>
            <a:r>
              <a:rPr lang="en-US" sz="2400" dirty="0"/>
              <a:t>Have at least two groups, one of which is a </a:t>
            </a:r>
            <a:r>
              <a:rPr lang="en-US" sz="2400" b="1" dirty="0"/>
              <a:t>comparison group</a:t>
            </a:r>
          </a:p>
          <a:p>
            <a:pPr marL="0" indent="0" algn="ctr">
              <a:spcAft>
                <a:spcPts val="1350"/>
              </a:spcAft>
              <a:buNone/>
            </a:pPr>
            <a:endParaRPr lang="en-US" dirty="0"/>
          </a:p>
          <a:p>
            <a:pPr>
              <a:spcAft>
                <a:spcPts val="1350"/>
              </a:spcAft>
            </a:pPr>
            <a:endParaRPr lang="en-US" b="1" dirty="0"/>
          </a:p>
          <a:p>
            <a:pPr>
              <a:spcAft>
                <a:spcPts val="1350"/>
              </a:spcAft>
            </a:pPr>
            <a:endParaRPr lang="en-US" b="1" dirty="0"/>
          </a:p>
          <a:p>
            <a:pPr marL="0" indent="0">
              <a:spcAft>
                <a:spcPts val="1350"/>
              </a:spcAft>
              <a:buNone/>
            </a:pPr>
            <a:endParaRPr lang="en-US" b="1" dirty="0"/>
          </a:p>
        </p:txBody>
      </p:sp>
      <p:grpSp>
        <p:nvGrpSpPr>
          <p:cNvPr id="9" name="Group 8">
            <a:extLst>
              <a:ext uri="{FF2B5EF4-FFF2-40B4-BE49-F238E27FC236}">
                <a16:creationId xmlns:a16="http://schemas.microsoft.com/office/drawing/2014/main" id="{C2578C16-FF62-C90A-F777-5B37F499ECF7}"/>
              </a:ext>
            </a:extLst>
          </p:cNvPr>
          <p:cNvGrpSpPr>
            <a:grpSpLocks noChangeAspect="1"/>
          </p:cNvGrpSpPr>
          <p:nvPr/>
        </p:nvGrpSpPr>
        <p:grpSpPr>
          <a:xfrm>
            <a:off x="2221843" y="2157084"/>
            <a:ext cx="4956974" cy="2011575"/>
            <a:chOff x="1928610" y="2582835"/>
            <a:chExt cx="5512017" cy="2236816"/>
          </a:xfrm>
        </p:grpSpPr>
        <p:grpSp>
          <p:nvGrpSpPr>
            <p:cNvPr id="4" name="Group 3">
              <a:extLst>
                <a:ext uri="{FF2B5EF4-FFF2-40B4-BE49-F238E27FC236}">
                  <a16:creationId xmlns:a16="http://schemas.microsoft.com/office/drawing/2014/main" id="{F4932503-1366-4CC1-ADC2-58016C72CDEF}"/>
                </a:ext>
              </a:extLst>
            </p:cNvPr>
            <p:cNvGrpSpPr/>
            <p:nvPr/>
          </p:nvGrpSpPr>
          <p:grpSpPr>
            <a:xfrm>
              <a:off x="1928610" y="2582835"/>
              <a:ext cx="5512017" cy="1056566"/>
              <a:chOff x="2571480" y="2513208"/>
              <a:chExt cx="7349356" cy="1408754"/>
            </a:xfrm>
          </p:grpSpPr>
          <p:sp>
            <p:nvSpPr>
              <p:cNvPr id="40" name="Rectangle 39">
                <a:extLst>
                  <a:ext uri="{FF2B5EF4-FFF2-40B4-BE49-F238E27FC236}">
                    <a16:creationId xmlns:a16="http://schemas.microsoft.com/office/drawing/2014/main" id="{CFEB4669-3591-40C3-BCED-F5EFE2B4889E}"/>
                  </a:ext>
                </a:extLst>
              </p:cNvPr>
              <p:cNvSpPr/>
              <p:nvPr/>
            </p:nvSpPr>
            <p:spPr>
              <a:xfrm>
                <a:off x="8640676" y="2558463"/>
                <a:ext cx="1280160" cy="128016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sp>
            <p:nvSpPr>
              <p:cNvPr id="24" name="Straight Connector 23">
                <a:extLst>
                  <a:ext uri="{FF2B5EF4-FFF2-40B4-BE49-F238E27FC236}">
                    <a16:creationId xmlns:a16="http://schemas.microsoft.com/office/drawing/2014/main" id="{5FE5A359-D3EB-4AEC-9AB6-64309A23C617}"/>
                  </a:ext>
                </a:extLst>
              </p:cNvPr>
              <p:cNvSpPr/>
              <p:nvPr/>
            </p:nvSpPr>
            <p:spPr>
              <a:xfrm rot="-6623904" flipV="1">
                <a:off x="5541781" y="1370551"/>
                <a:ext cx="1408754" cy="3694068"/>
              </a:xfrm>
              <a:prstGeom prst="line">
                <a:avLst/>
              </a:prstGeom>
              <a:solidFill>
                <a:srgbClr val="000000">
                  <a:alpha val="5000"/>
                </a:srgbClr>
              </a:solidFill>
              <a:ln w="76200">
                <a:solidFill>
                  <a:srgbClr val="00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wrap="none" rtlCol="0" anchor="ctr" anchorCtr="1"/>
              <a:lstStyle/>
              <a:p>
                <a:pPr algn="ctr"/>
                <a:endParaRPr lang="en-US" sz="1350">
                  <a:solidFill>
                    <a:srgbClr val="000000"/>
                  </a:solidFill>
                </a:endParaRPr>
              </a:p>
            </p:txBody>
          </p:sp>
          <p:sp>
            <p:nvSpPr>
              <p:cNvPr id="12" name="Oval 11">
                <a:extLst>
                  <a:ext uri="{FF2B5EF4-FFF2-40B4-BE49-F238E27FC236}">
                    <a16:creationId xmlns:a16="http://schemas.microsoft.com/office/drawing/2014/main" id="{9E2AFB37-6045-4A97-B1E8-BB6398F11749}"/>
                  </a:ext>
                </a:extLst>
              </p:cNvPr>
              <p:cNvSpPr/>
              <p:nvPr/>
            </p:nvSpPr>
            <p:spPr>
              <a:xfrm>
                <a:off x="2571480" y="2558463"/>
                <a:ext cx="1280160" cy="128016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pic>
            <p:nvPicPr>
              <p:cNvPr id="5" name="Graphic 4" descr="Smoking">
                <a:extLst>
                  <a:ext uri="{FF2B5EF4-FFF2-40B4-BE49-F238E27FC236}">
                    <a16:creationId xmlns:a16="http://schemas.microsoft.com/office/drawing/2014/main" id="{2746FEEB-EC1F-441F-9707-0982E47C9F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7814" y="2579252"/>
                <a:ext cx="914400" cy="914400"/>
              </a:xfrm>
              <a:prstGeom prst="rect">
                <a:avLst/>
              </a:prstGeom>
            </p:spPr>
          </p:pic>
          <p:pic>
            <p:nvPicPr>
              <p:cNvPr id="7" name="Graphic 6" descr="Lungs">
                <a:extLst>
                  <a:ext uri="{FF2B5EF4-FFF2-40B4-BE49-F238E27FC236}">
                    <a16:creationId xmlns:a16="http://schemas.microsoft.com/office/drawing/2014/main" id="{9192B7C9-99C0-4F7E-B0C7-5894175DE2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3556" y="2741343"/>
                <a:ext cx="914400" cy="914400"/>
              </a:xfrm>
              <a:prstGeom prst="rect">
                <a:avLst/>
              </a:prstGeom>
            </p:spPr>
          </p:pic>
        </p:grpSp>
        <p:grpSp>
          <p:nvGrpSpPr>
            <p:cNvPr id="11" name="Group 10">
              <a:extLst>
                <a:ext uri="{FF2B5EF4-FFF2-40B4-BE49-F238E27FC236}">
                  <a16:creationId xmlns:a16="http://schemas.microsoft.com/office/drawing/2014/main" id="{6206C693-8DD7-4C84-ABF4-BD5316232E7E}"/>
                </a:ext>
              </a:extLst>
            </p:cNvPr>
            <p:cNvGrpSpPr/>
            <p:nvPr/>
          </p:nvGrpSpPr>
          <p:grpSpPr>
            <a:xfrm>
              <a:off x="1928610" y="3763085"/>
              <a:ext cx="5512017" cy="1056566"/>
              <a:chOff x="2571480" y="2513208"/>
              <a:chExt cx="7349356" cy="1408754"/>
            </a:xfrm>
          </p:grpSpPr>
          <p:sp>
            <p:nvSpPr>
              <p:cNvPr id="14" name="Rectangle 13">
                <a:extLst>
                  <a:ext uri="{FF2B5EF4-FFF2-40B4-BE49-F238E27FC236}">
                    <a16:creationId xmlns:a16="http://schemas.microsoft.com/office/drawing/2014/main" id="{86B80E18-54B3-4A45-826D-677E153770D1}"/>
                  </a:ext>
                </a:extLst>
              </p:cNvPr>
              <p:cNvSpPr/>
              <p:nvPr/>
            </p:nvSpPr>
            <p:spPr>
              <a:xfrm>
                <a:off x="8640676" y="2558463"/>
                <a:ext cx="1280160" cy="128016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sp>
            <p:nvSpPr>
              <p:cNvPr id="15" name="Straight Connector 14">
                <a:extLst>
                  <a:ext uri="{FF2B5EF4-FFF2-40B4-BE49-F238E27FC236}">
                    <a16:creationId xmlns:a16="http://schemas.microsoft.com/office/drawing/2014/main" id="{AC3D221E-56DC-4D29-82EC-C2235B225F4B}"/>
                  </a:ext>
                </a:extLst>
              </p:cNvPr>
              <p:cNvSpPr/>
              <p:nvPr/>
            </p:nvSpPr>
            <p:spPr>
              <a:xfrm rot="-6623904" flipV="1">
                <a:off x="5541781" y="1370551"/>
                <a:ext cx="1408754" cy="3694068"/>
              </a:xfrm>
              <a:prstGeom prst="line">
                <a:avLst/>
              </a:prstGeom>
              <a:solidFill>
                <a:srgbClr val="000000">
                  <a:alpha val="5000"/>
                </a:srgbClr>
              </a:solidFill>
              <a:ln w="76200">
                <a:solidFill>
                  <a:srgbClr val="00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wrap="none" rtlCol="0" anchor="ctr" anchorCtr="1"/>
              <a:lstStyle/>
              <a:p>
                <a:pPr algn="ctr"/>
                <a:endParaRPr lang="en-US" sz="1350">
                  <a:solidFill>
                    <a:srgbClr val="000000"/>
                  </a:solidFill>
                </a:endParaRPr>
              </a:p>
            </p:txBody>
          </p:sp>
          <p:sp>
            <p:nvSpPr>
              <p:cNvPr id="16" name="Oval 15">
                <a:extLst>
                  <a:ext uri="{FF2B5EF4-FFF2-40B4-BE49-F238E27FC236}">
                    <a16:creationId xmlns:a16="http://schemas.microsoft.com/office/drawing/2014/main" id="{FFDCC7FC-4D1E-45DE-970E-C48A182663A5}"/>
                  </a:ext>
                </a:extLst>
              </p:cNvPr>
              <p:cNvSpPr/>
              <p:nvPr/>
            </p:nvSpPr>
            <p:spPr>
              <a:xfrm>
                <a:off x="2571480" y="2558463"/>
                <a:ext cx="1280160" cy="128016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pic>
            <p:nvPicPr>
              <p:cNvPr id="17" name="Graphic 16" descr="Smoking">
                <a:extLst>
                  <a:ext uri="{FF2B5EF4-FFF2-40B4-BE49-F238E27FC236}">
                    <a16:creationId xmlns:a16="http://schemas.microsoft.com/office/drawing/2014/main" id="{24B43F9E-02FF-4D09-937E-2AD75F982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7814" y="2579252"/>
                <a:ext cx="914400" cy="914400"/>
              </a:xfrm>
              <a:prstGeom prst="rect">
                <a:avLst/>
              </a:prstGeom>
            </p:spPr>
          </p:pic>
          <p:pic>
            <p:nvPicPr>
              <p:cNvPr id="18" name="Graphic 17" descr="Lungs">
                <a:extLst>
                  <a:ext uri="{FF2B5EF4-FFF2-40B4-BE49-F238E27FC236}">
                    <a16:creationId xmlns:a16="http://schemas.microsoft.com/office/drawing/2014/main" id="{940497F7-6D6A-487F-B9BE-D069870939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3556" y="2741343"/>
                <a:ext cx="914400" cy="914400"/>
              </a:xfrm>
              <a:prstGeom prst="rect">
                <a:avLst/>
              </a:prstGeom>
            </p:spPr>
          </p:pic>
        </p:grpSp>
        <p:sp>
          <p:nvSpPr>
            <p:cNvPr id="6" name="&quot;Not Allowed&quot; Symbol 5">
              <a:extLst>
                <a:ext uri="{FF2B5EF4-FFF2-40B4-BE49-F238E27FC236}">
                  <a16:creationId xmlns:a16="http://schemas.microsoft.com/office/drawing/2014/main" id="{3A1A73A0-7215-4C70-9757-36F725734422}"/>
                </a:ext>
              </a:extLst>
            </p:cNvPr>
            <p:cNvSpPr/>
            <p:nvPr/>
          </p:nvSpPr>
          <p:spPr>
            <a:xfrm>
              <a:off x="2016704" y="3911946"/>
              <a:ext cx="788841" cy="746062"/>
            </a:xfrm>
            <a:prstGeom prst="noSmoking">
              <a:avLst>
                <a:gd name="adj" fmla="val 66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19" name="TextBox 18">
            <a:extLst>
              <a:ext uri="{FF2B5EF4-FFF2-40B4-BE49-F238E27FC236}">
                <a16:creationId xmlns:a16="http://schemas.microsoft.com/office/drawing/2014/main" id="{68A91EC3-BBF0-8D1B-26BD-30E8FFD887F5}"/>
              </a:ext>
            </a:extLst>
          </p:cNvPr>
          <p:cNvSpPr txBox="1"/>
          <p:nvPr/>
        </p:nvSpPr>
        <p:spPr>
          <a:xfrm>
            <a:off x="7248291" y="2824976"/>
            <a:ext cx="1449488" cy="707886"/>
          </a:xfrm>
          <a:prstGeom prst="rect">
            <a:avLst/>
          </a:prstGeom>
          <a:noFill/>
        </p:spPr>
        <p:txBody>
          <a:bodyPr wrap="square" rtlCol="0">
            <a:spAutoFit/>
          </a:bodyPr>
          <a:lstStyle/>
          <a:p>
            <a:r>
              <a:rPr lang="en-US" sz="2000" dirty="0"/>
              <a:t>Lung </a:t>
            </a:r>
          </a:p>
          <a:p>
            <a:r>
              <a:rPr lang="en-US" sz="2000" dirty="0"/>
              <a:t>Cancer</a:t>
            </a:r>
          </a:p>
        </p:txBody>
      </p:sp>
      <p:grpSp>
        <p:nvGrpSpPr>
          <p:cNvPr id="8" name="Group 7">
            <a:extLst>
              <a:ext uri="{FF2B5EF4-FFF2-40B4-BE49-F238E27FC236}">
                <a16:creationId xmlns:a16="http://schemas.microsoft.com/office/drawing/2014/main" id="{FFFD0699-58D1-A27F-FC43-29DDB9BDD8F9}"/>
              </a:ext>
            </a:extLst>
          </p:cNvPr>
          <p:cNvGrpSpPr/>
          <p:nvPr/>
        </p:nvGrpSpPr>
        <p:grpSpPr>
          <a:xfrm>
            <a:off x="879996" y="4450588"/>
            <a:ext cx="7640669" cy="1871489"/>
            <a:chOff x="874681" y="4966232"/>
            <a:chExt cx="7640669" cy="1871489"/>
          </a:xfrm>
        </p:grpSpPr>
        <p:grpSp>
          <p:nvGrpSpPr>
            <p:cNvPr id="20" name="Group 19">
              <a:extLst>
                <a:ext uri="{FF2B5EF4-FFF2-40B4-BE49-F238E27FC236}">
                  <a16:creationId xmlns:a16="http://schemas.microsoft.com/office/drawing/2014/main" id="{8D2C4CAA-7D17-3E26-AFD6-8D088956A802}"/>
                </a:ext>
              </a:extLst>
            </p:cNvPr>
            <p:cNvGrpSpPr>
              <a:grpSpLocks noChangeAspect="1"/>
            </p:cNvGrpSpPr>
            <p:nvPr/>
          </p:nvGrpSpPr>
          <p:grpSpPr>
            <a:xfrm>
              <a:off x="874681" y="4966232"/>
              <a:ext cx="6157364" cy="1871489"/>
              <a:chOff x="266103" y="1124080"/>
              <a:chExt cx="7081599" cy="2152403"/>
            </a:xfrm>
          </p:grpSpPr>
          <p:sp>
            <p:nvSpPr>
              <p:cNvPr id="21" name="TextBox 20">
                <a:extLst>
                  <a:ext uri="{FF2B5EF4-FFF2-40B4-BE49-F238E27FC236}">
                    <a16:creationId xmlns:a16="http://schemas.microsoft.com/office/drawing/2014/main" id="{324E0423-2B3E-EA2B-E1D8-E9A4601A0DD2}"/>
                  </a:ext>
                </a:extLst>
              </p:cNvPr>
              <p:cNvSpPr txBox="1"/>
              <p:nvPr/>
            </p:nvSpPr>
            <p:spPr>
              <a:xfrm>
                <a:off x="266103" y="2383359"/>
                <a:ext cx="1525496" cy="707886"/>
              </a:xfrm>
              <a:prstGeom prst="rect">
                <a:avLst/>
              </a:prstGeom>
              <a:noFill/>
            </p:spPr>
            <p:txBody>
              <a:bodyPr wrap="square" rtlCol="0">
                <a:spAutoFit/>
              </a:bodyPr>
              <a:lstStyle/>
              <a:p>
                <a:pPr algn="r"/>
                <a:r>
                  <a:rPr lang="en-US" sz="2000" dirty="0"/>
                  <a:t>No Lung </a:t>
                </a:r>
              </a:p>
              <a:p>
                <a:pPr algn="r"/>
                <a:r>
                  <a:rPr lang="en-US" sz="2000" dirty="0"/>
                  <a:t>Cancer</a:t>
                </a:r>
              </a:p>
            </p:txBody>
          </p:sp>
          <p:sp>
            <p:nvSpPr>
              <p:cNvPr id="22" name="Rectangle 21">
                <a:extLst>
                  <a:ext uri="{FF2B5EF4-FFF2-40B4-BE49-F238E27FC236}">
                    <a16:creationId xmlns:a16="http://schemas.microsoft.com/office/drawing/2014/main" id="{081AAC1E-6589-3D73-6609-8639263A0E5A}"/>
                  </a:ext>
                </a:extLst>
              </p:cNvPr>
              <p:cNvSpPr/>
              <p:nvPr/>
            </p:nvSpPr>
            <p:spPr>
              <a:xfrm>
                <a:off x="1858326" y="1173498"/>
                <a:ext cx="960120" cy="9601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sp>
            <p:nvSpPr>
              <p:cNvPr id="23" name="Straight Connector 22">
                <a:extLst>
                  <a:ext uri="{FF2B5EF4-FFF2-40B4-BE49-F238E27FC236}">
                    <a16:creationId xmlns:a16="http://schemas.microsoft.com/office/drawing/2014/main" id="{B053217D-19F1-FF82-36A1-B5CECF2A8B9B}"/>
                  </a:ext>
                </a:extLst>
              </p:cNvPr>
              <p:cNvSpPr/>
              <p:nvPr/>
            </p:nvSpPr>
            <p:spPr>
              <a:xfrm rot="14976096" flipV="1">
                <a:off x="4173349" y="221276"/>
                <a:ext cx="1063071" cy="2868679"/>
              </a:xfrm>
              <a:prstGeom prst="line">
                <a:avLst/>
              </a:prstGeom>
              <a:solidFill>
                <a:srgbClr val="000000">
                  <a:alpha val="5000"/>
                </a:srgbClr>
              </a:solidFill>
              <a:ln w="76200">
                <a:solidFill>
                  <a:srgbClr val="00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wrap="none" rtlCol="0" anchor="ctr" anchorCtr="1"/>
              <a:lstStyle/>
              <a:p>
                <a:pPr algn="ctr"/>
                <a:endParaRPr lang="en-US" sz="1350">
                  <a:solidFill>
                    <a:srgbClr val="000000"/>
                  </a:solidFill>
                </a:endParaRPr>
              </a:p>
            </p:txBody>
          </p:sp>
          <p:sp>
            <p:nvSpPr>
              <p:cNvPr id="25" name="Oval 24">
                <a:extLst>
                  <a:ext uri="{FF2B5EF4-FFF2-40B4-BE49-F238E27FC236}">
                    <a16:creationId xmlns:a16="http://schemas.microsoft.com/office/drawing/2014/main" id="{6CAF909C-0E7A-C1ED-A236-9F472B9F3C8F}"/>
                  </a:ext>
                </a:extLst>
              </p:cNvPr>
              <p:cNvSpPr/>
              <p:nvPr/>
            </p:nvSpPr>
            <p:spPr>
              <a:xfrm>
                <a:off x="6375827" y="1139775"/>
                <a:ext cx="960120" cy="96012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pic>
            <p:nvPicPr>
              <p:cNvPr id="26" name="Graphic 25" descr="Smoking">
                <a:extLst>
                  <a:ext uri="{FF2B5EF4-FFF2-40B4-BE49-F238E27FC236}">
                    <a16:creationId xmlns:a16="http://schemas.microsoft.com/office/drawing/2014/main" id="{0C6758B1-AC37-0A26-9D60-CF4D572E0F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8078" y="1155367"/>
                <a:ext cx="685800" cy="685800"/>
              </a:xfrm>
              <a:prstGeom prst="rect">
                <a:avLst/>
              </a:prstGeom>
            </p:spPr>
          </p:pic>
          <p:pic>
            <p:nvPicPr>
              <p:cNvPr id="27" name="Graphic 26" descr="Lungs">
                <a:extLst>
                  <a:ext uri="{FF2B5EF4-FFF2-40B4-BE49-F238E27FC236}">
                    <a16:creationId xmlns:a16="http://schemas.microsoft.com/office/drawing/2014/main" id="{9E18D22E-4E15-05B0-DB10-108CC45E76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95486" y="1310658"/>
                <a:ext cx="685800" cy="685800"/>
              </a:xfrm>
              <a:prstGeom prst="rect">
                <a:avLst/>
              </a:prstGeom>
            </p:spPr>
          </p:pic>
          <p:sp>
            <p:nvSpPr>
              <p:cNvPr id="28" name="Rectangle 27">
                <a:extLst>
                  <a:ext uri="{FF2B5EF4-FFF2-40B4-BE49-F238E27FC236}">
                    <a16:creationId xmlns:a16="http://schemas.microsoft.com/office/drawing/2014/main" id="{7CD336E7-9E98-73BA-F7F9-E46B8A82F7E1}"/>
                  </a:ext>
                </a:extLst>
              </p:cNvPr>
              <p:cNvSpPr/>
              <p:nvPr/>
            </p:nvSpPr>
            <p:spPr>
              <a:xfrm>
                <a:off x="1878841" y="2316363"/>
                <a:ext cx="960120" cy="9601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350" dirty="0">
                  <a:solidFill>
                    <a:srgbClr val="000000"/>
                  </a:solidFill>
                </a:endParaRPr>
              </a:p>
            </p:txBody>
          </p:sp>
          <p:pic>
            <p:nvPicPr>
              <p:cNvPr id="29" name="Graphic 28" descr="Lungs">
                <a:extLst>
                  <a:ext uri="{FF2B5EF4-FFF2-40B4-BE49-F238E27FC236}">
                    <a16:creationId xmlns:a16="http://schemas.microsoft.com/office/drawing/2014/main" id="{4BE3BDA6-B4E0-91C8-6B71-E2CB2AB770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6001" y="2445473"/>
                <a:ext cx="685800" cy="685800"/>
              </a:xfrm>
              <a:prstGeom prst="rect">
                <a:avLst/>
              </a:prstGeom>
            </p:spPr>
          </p:pic>
          <p:sp>
            <p:nvSpPr>
              <p:cNvPr id="30" name="Straight Connector 29">
                <a:extLst>
                  <a:ext uri="{FF2B5EF4-FFF2-40B4-BE49-F238E27FC236}">
                    <a16:creationId xmlns:a16="http://schemas.microsoft.com/office/drawing/2014/main" id="{9262110D-F097-E5DF-F7C5-6354F984F992}"/>
                  </a:ext>
                </a:extLst>
              </p:cNvPr>
              <p:cNvSpPr/>
              <p:nvPr/>
            </p:nvSpPr>
            <p:spPr>
              <a:xfrm rot="14976096" flipV="1">
                <a:off x="4111509" y="1194058"/>
                <a:ext cx="1114543" cy="2939654"/>
              </a:xfrm>
              <a:prstGeom prst="line">
                <a:avLst/>
              </a:prstGeom>
              <a:solidFill>
                <a:srgbClr val="000000">
                  <a:alpha val="5000"/>
                </a:srgbClr>
              </a:solidFill>
              <a:ln w="76200">
                <a:solidFill>
                  <a:srgbClr val="00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wrap="none" rtlCol="0" anchor="ctr" anchorCtr="1"/>
              <a:lstStyle/>
              <a:p>
                <a:pPr algn="ctr"/>
                <a:endParaRPr lang="en-US" sz="1350">
                  <a:solidFill>
                    <a:srgbClr val="000000"/>
                  </a:solidFill>
                </a:endParaRPr>
              </a:p>
            </p:txBody>
          </p:sp>
          <p:sp>
            <p:nvSpPr>
              <p:cNvPr id="31" name="&quot;Not Allowed&quot; Symbol 30">
                <a:extLst>
                  <a:ext uri="{FF2B5EF4-FFF2-40B4-BE49-F238E27FC236}">
                    <a16:creationId xmlns:a16="http://schemas.microsoft.com/office/drawing/2014/main" id="{D437CBB5-2632-BA58-0D19-DBC61591071C}"/>
                  </a:ext>
                </a:extLst>
              </p:cNvPr>
              <p:cNvSpPr/>
              <p:nvPr/>
            </p:nvSpPr>
            <p:spPr>
              <a:xfrm>
                <a:off x="1964480" y="2445473"/>
                <a:ext cx="788841" cy="746062"/>
              </a:xfrm>
              <a:prstGeom prst="noSmoking">
                <a:avLst>
                  <a:gd name="adj" fmla="val 66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2" name="TextBox 31">
                <a:extLst>
                  <a:ext uri="{FF2B5EF4-FFF2-40B4-BE49-F238E27FC236}">
                    <a16:creationId xmlns:a16="http://schemas.microsoft.com/office/drawing/2014/main" id="{0880F0AB-1FDC-CC90-D447-35E2CD250517}"/>
                  </a:ext>
                </a:extLst>
              </p:cNvPr>
              <p:cNvSpPr txBox="1"/>
              <p:nvPr/>
            </p:nvSpPr>
            <p:spPr>
              <a:xfrm>
                <a:off x="309776" y="1457747"/>
                <a:ext cx="1449488" cy="400110"/>
              </a:xfrm>
              <a:prstGeom prst="rect">
                <a:avLst/>
              </a:prstGeom>
              <a:noFill/>
            </p:spPr>
            <p:txBody>
              <a:bodyPr wrap="square" rtlCol="0">
                <a:spAutoFit/>
              </a:bodyPr>
              <a:lstStyle/>
              <a:p>
                <a:pPr algn="r"/>
                <a:r>
                  <a:rPr lang="en-US" sz="2000" dirty="0"/>
                  <a:t>Lung Cancer</a:t>
                </a:r>
              </a:p>
            </p:txBody>
          </p:sp>
          <p:sp>
            <p:nvSpPr>
              <p:cNvPr id="33" name="Oval 32">
                <a:extLst>
                  <a:ext uri="{FF2B5EF4-FFF2-40B4-BE49-F238E27FC236}">
                    <a16:creationId xmlns:a16="http://schemas.microsoft.com/office/drawing/2014/main" id="{A4691C3D-0FB4-810F-F014-C9CAC7B6B828}"/>
                  </a:ext>
                </a:extLst>
              </p:cNvPr>
              <p:cNvSpPr/>
              <p:nvPr/>
            </p:nvSpPr>
            <p:spPr>
              <a:xfrm>
                <a:off x="6387582" y="2268071"/>
                <a:ext cx="960120" cy="960120"/>
              </a:xfrm>
              <a:prstGeom prst="ellipse">
                <a:avLst/>
              </a:prstGeom>
              <a:gradFill>
                <a:gsLst>
                  <a:gs pos="0">
                    <a:schemeClr val="accent5">
                      <a:lumMod val="110000"/>
                      <a:satMod val="105000"/>
                      <a:tint val="67000"/>
                    </a:schemeClr>
                  </a:gs>
                  <a:gs pos="0">
                    <a:schemeClr val="accent5">
                      <a:lumMod val="105000"/>
                      <a:satMod val="103000"/>
                      <a:tint val="73000"/>
                    </a:schemeClr>
                  </a:gs>
                </a:gsLst>
              </a:gradFill>
              <a:ln/>
            </p:spPr>
            <p:style>
              <a:lnRef idx="1">
                <a:schemeClr val="accent5"/>
              </a:lnRef>
              <a:fillRef idx="2">
                <a:schemeClr val="accent5"/>
              </a:fillRef>
              <a:effectRef idx="1">
                <a:schemeClr val="accent5"/>
              </a:effectRef>
              <a:fontRef idx="minor">
                <a:schemeClr val="dk1"/>
              </a:fontRef>
            </p:style>
            <p:txBody>
              <a:bodyPr wrap="none" rtlCol="0" anchor="ctr" anchorCtr="1"/>
              <a:lstStyle/>
              <a:p>
                <a:pPr algn="ctr"/>
                <a:endParaRPr lang="en-US" sz="1350" dirty="0">
                  <a:solidFill>
                    <a:srgbClr val="000000"/>
                  </a:solidFill>
                </a:endParaRPr>
              </a:p>
            </p:txBody>
          </p:sp>
          <p:pic>
            <p:nvPicPr>
              <p:cNvPr id="34" name="Graphic 33" descr="Smoking">
                <a:extLst>
                  <a:ext uri="{FF2B5EF4-FFF2-40B4-BE49-F238E27FC236}">
                    <a16:creationId xmlns:a16="http://schemas.microsoft.com/office/drawing/2014/main" id="{371B0EAF-4DCC-E7D2-7FA6-2A708CD917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9833" y="2283663"/>
                <a:ext cx="685800" cy="685800"/>
              </a:xfrm>
              <a:prstGeom prst="rect">
                <a:avLst/>
              </a:prstGeom>
            </p:spPr>
          </p:pic>
        </p:grpSp>
        <p:sp>
          <p:nvSpPr>
            <p:cNvPr id="35" name="TextBox 34">
              <a:extLst>
                <a:ext uri="{FF2B5EF4-FFF2-40B4-BE49-F238E27FC236}">
                  <a16:creationId xmlns:a16="http://schemas.microsoft.com/office/drawing/2014/main" id="{F07D48AC-C4A5-7531-131E-E80825436CA1}"/>
                </a:ext>
              </a:extLst>
            </p:cNvPr>
            <p:cNvSpPr txBox="1"/>
            <p:nvPr/>
          </p:nvSpPr>
          <p:spPr>
            <a:xfrm>
              <a:off x="7065862" y="5624686"/>
              <a:ext cx="1449488" cy="400110"/>
            </a:xfrm>
            <a:prstGeom prst="rect">
              <a:avLst/>
            </a:prstGeom>
            <a:noFill/>
          </p:spPr>
          <p:txBody>
            <a:bodyPr wrap="square" rtlCol="0">
              <a:spAutoFit/>
            </a:bodyPr>
            <a:lstStyle/>
            <a:p>
              <a:r>
                <a:rPr lang="en-US" sz="2000" dirty="0"/>
                <a:t>Smoking</a:t>
              </a:r>
            </a:p>
          </p:txBody>
        </p:sp>
      </p:grpSp>
      <p:sp>
        <p:nvSpPr>
          <p:cNvPr id="36" name="TextBox 35">
            <a:extLst>
              <a:ext uri="{FF2B5EF4-FFF2-40B4-BE49-F238E27FC236}">
                <a16:creationId xmlns:a16="http://schemas.microsoft.com/office/drawing/2014/main" id="{B9FB134D-E692-A9AB-511E-D395158113E0}"/>
              </a:ext>
            </a:extLst>
          </p:cNvPr>
          <p:cNvSpPr txBox="1"/>
          <p:nvPr/>
        </p:nvSpPr>
        <p:spPr>
          <a:xfrm>
            <a:off x="728793" y="2432115"/>
            <a:ext cx="1449488" cy="400110"/>
          </a:xfrm>
          <a:prstGeom prst="rect">
            <a:avLst/>
          </a:prstGeom>
          <a:noFill/>
        </p:spPr>
        <p:txBody>
          <a:bodyPr wrap="square" rtlCol="0">
            <a:spAutoFit/>
          </a:bodyPr>
          <a:lstStyle/>
          <a:p>
            <a:pPr algn="r"/>
            <a:r>
              <a:rPr lang="en-US" sz="2000" dirty="0"/>
              <a:t>Smoking</a:t>
            </a:r>
          </a:p>
        </p:txBody>
      </p:sp>
      <p:sp>
        <p:nvSpPr>
          <p:cNvPr id="37" name="TextBox 36">
            <a:extLst>
              <a:ext uri="{FF2B5EF4-FFF2-40B4-BE49-F238E27FC236}">
                <a16:creationId xmlns:a16="http://schemas.microsoft.com/office/drawing/2014/main" id="{E6D60ADD-54FC-7577-0C0E-30A4D9193FC3}"/>
              </a:ext>
            </a:extLst>
          </p:cNvPr>
          <p:cNvSpPr txBox="1"/>
          <p:nvPr/>
        </p:nvSpPr>
        <p:spPr>
          <a:xfrm>
            <a:off x="728793" y="3487770"/>
            <a:ext cx="1449488" cy="400110"/>
          </a:xfrm>
          <a:prstGeom prst="rect">
            <a:avLst/>
          </a:prstGeom>
          <a:noFill/>
        </p:spPr>
        <p:txBody>
          <a:bodyPr wrap="square" rtlCol="0">
            <a:spAutoFit/>
          </a:bodyPr>
          <a:lstStyle/>
          <a:p>
            <a:pPr algn="r"/>
            <a:r>
              <a:rPr lang="en-US" sz="2000" dirty="0"/>
              <a:t>No smoking</a:t>
            </a:r>
          </a:p>
        </p:txBody>
      </p:sp>
      <p:pic>
        <p:nvPicPr>
          <p:cNvPr id="10" name="Audio 9">
            <a:hlinkClick r:id="" action="ppaction://media"/>
            <a:extLst>
              <a:ext uri="{FF2B5EF4-FFF2-40B4-BE49-F238E27FC236}">
                <a16:creationId xmlns:a16="http://schemas.microsoft.com/office/drawing/2014/main" id="{1AA648ED-8C6E-70C9-48C7-BBEE92E469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
        <p:nvSpPr>
          <p:cNvPr id="41" name="Slide Number Placeholder 1">
            <a:extLst>
              <a:ext uri="{FF2B5EF4-FFF2-40B4-BE49-F238E27FC236}">
                <a16:creationId xmlns:a16="http://schemas.microsoft.com/office/drawing/2014/main" id="{08032961-A146-0BCB-B1F4-4A384BE96EB2}"/>
              </a:ext>
            </a:extLst>
          </p:cNvPr>
          <p:cNvSpPr>
            <a:spLocks noGrp="1"/>
          </p:cNvSpPr>
          <p:nvPr>
            <p:ph type="sldNum" sz="quarter" idx="10"/>
          </p:nvPr>
        </p:nvSpPr>
        <p:spPr>
          <a:xfrm>
            <a:off x="7070497" y="6348809"/>
            <a:ext cx="1509243" cy="191503"/>
          </a:xfrm>
        </p:spPr>
        <p:txBody>
          <a:bodyPr/>
          <a:lstStyle/>
          <a:p>
            <a:r>
              <a:rPr lang="en-US">
                <a:solidFill>
                  <a:schemeClr val="tx2"/>
                </a:solidFill>
              </a:rPr>
              <a:t>ANRCB   |   </a:t>
            </a:r>
            <a:fld id="{D8FE707D-7EDD-4671-B995-A3FBECAF0B25}" type="slidenum">
              <a:rPr lang="en-US" b="1" smtClean="0">
                <a:solidFill>
                  <a:schemeClr val="accent6"/>
                </a:solidFill>
              </a:rPr>
              <a:pPr/>
              <a:t>8</a:t>
            </a:fld>
            <a:endParaRPr lang="en-US" b="1" dirty="0">
              <a:solidFill>
                <a:schemeClr val="accent6"/>
              </a:solidFill>
            </a:endParaRPr>
          </a:p>
        </p:txBody>
      </p:sp>
    </p:spTree>
    <p:extLst>
      <p:ext uri="{BB962C8B-B14F-4D97-AF65-F5344CB8AC3E}">
        <p14:creationId xmlns:p14="http://schemas.microsoft.com/office/powerpoint/2010/main" val="3635253131"/>
      </p:ext>
    </p:extLst>
  </p:cSld>
  <p:clrMapOvr>
    <a:masterClrMapping/>
  </p:clrMapOvr>
  <mc:AlternateContent xmlns:mc="http://schemas.openxmlformats.org/markup-compatibility/2006" xmlns:p14="http://schemas.microsoft.com/office/powerpoint/2010/main">
    <mc:Choice Requires="p14">
      <p:transition spd="slow" p14:dur="2000" advTm="16804"/>
    </mc:Choice>
    <mc:Fallback xmlns="">
      <p:transition spd="slow" advTm="16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Is this association causal?</a:t>
            </a:r>
          </a:p>
        </p:txBody>
      </p:sp>
      <p:sp>
        <p:nvSpPr>
          <p:cNvPr id="3" name="Content Placeholder 2"/>
          <p:cNvSpPr>
            <a:spLocks noGrp="1"/>
          </p:cNvSpPr>
          <p:nvPr>
            <p:ph idx="4294967295"/>
          </p:nvPr>
        </p:nvSpPr>
        <p:spPr>
          <a:xfrm>
            <a:off x="628650" y="1489075"/>
            <a:ext cx="7886700" cy="4656138"/>
          </a:xfrm>
        </p:spPr>
        <p:txBody>
          <a:bodyPr/>
          <a:lstStyle/>
          <a:p>
            <a:pPr>
              <a:defRPr/>
            </a:pPr>
            <a:r>
              <a:rPr lang="en-US" dirty="0"/>
              <a:t>We get a statistical association between an exposure and a disease. We want to evaluate whether that relationship is causal.</a:t>
            </a:r>
          </a:p>
        </p:txBody>
      </p:sp>
      <p:sp>
        <p:nvSpPr>
          <p:cNvPr id="4" name="Content Placeholder 2">
            <a:extLst>
              <a:ext uri="{FF2B5EF4-FFF2-40B4-BE49-F238E27FC236}">
                <a16:creationId xmlns:a16="http://schemas.microsoft.com/office/drawing/2014/main" id="{497C236C-2B44-D32C-70B1-013AA63AC03F}"/>
              </a:ext>
            </a:extLst>
          </p:cNvPr>
          <p:cNvSpPr txBox="1">
            <a:spLocks/>
          </p:cNvSpPr>
          <p:nvPr/>
        </p:nvSpPr>
        <p:spPr>
          <a:xfrm>
            <a:off x="586609" y="2851353"/>
            <a:ext cx="7886700" cy="193158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4163" indent="-284163">
              <a:buFont typeface="Arial" panose="020B0604020202020204" pitchFamily="34" charset="0"/>
              <a:buNone/>
              <a:tabLst>
                <a:tab pos="2746375" algn="l"/>
                <a:tab pos="3203575" algn="l"/>
                <a:tab pos="3660775" algn="l"/>
                <a:tab pos="4119563" algn="l"/>
                <a:tab pos="4625975" algn="l"/>
              </a:tabLst>
            </a:pPr>
            <a:r>
              <a:rPr lang="en-US" dirty="0"/>
              <a:t>“ A cause of a disease is an event, condition, or characteristic that </a:t>
            </a:r>
            <a:r>
              <a:rPr lang="en-US" b="1" u="sng" dirty="0"/>
              <a:t>preceded</a:t>
            </a:r>
            <a:r>
              <a:rPr lang="en-US" dirty="0"/>
              <a:t> the disease event and without which the disease event would not have occurred”.</a:t>
            </a:r>
          </a:p>
          <a:p>
            <a:pPr>
              <a:buFont typeface="Arial" panose="020B0604020202020204" pitchFamily="34" charset="0"/>
              <a:buNone/>
            </a:pPr>
            <a:endParaRPr lang="en-US" dirty="0"/>
          </a:p>
        </p:txBody>
      </p:sp>
      <p:pic>
        <p:nvPicPr>
          <p:cNvPr id="40" name="Audio 39">
            <a:hlinkClick r:id="" action="ppaction://media"/>
            <a:extLst>
              <a:ext uri="{FF2B5EF4-FFF2-40B4-BE49-F238E27FC236}">
                <a16:creationId xmlns:a16="http://schemas.microsoft.com/office/drawing/2014/main" id="{18B219A7-0F7E-AD15-F801-43602A185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
        <p:nvSpPr>
          <p:cNvPr id="41" name="Slide Number Placeholder 1">
            <a:extLst>
              <a:ext uri="{FF2B5EF4-FFF2-40B4-BE49-F238E27FC236}">
                <a16:creationId xmlns:a16="http://schemas.microsoft.com/office/drawing/2014/main" id="{DEE9546A-2BFF-589D-B624-17A0FE10FD5F}"/>
              </a:ext>
            </a:extLst>
          </p:cNvPr>
          <p:cNvSpPr>
            <a:spLocks noGrp="1"/>
          </p:cNvSpPr>
          <p:nvPr>
            <p:ph type="sldNum" sz="quarter" idx="10"/>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9</a:t>
            </a:fld>
            <a:endParaRPr lang="en-US" b="1"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9212"/>
    </mc:Choice>
    <mc:Fallback xmlns="">
      <p:transition spd="slow" advTm="1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1.5|3.2"/>
</p:tagLst>
</file>

<file path=ppt/tags/tag2.xml><?xml version="1.0" encoding="utf-8"?>
<p:tagLst xmlns:a="http://schemas.openxmlformats.org/drawingml/2006/main" xmlns:r="http://schemas.openxmlformats.org/officeDocument/2006/relationships" xmlns:p="http://schemas.openxmlformats.org/presentationml/2006/main">
  <p:tag name="TIMING" val="|9.9|3.5|1.2|1.5|4.2|1.4|2.2|9"/>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EDAF73-4893-4F4B-B2AD-01C785BB3A4F}">
  <ds:schemaRef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34422d8-c230-43ec-8677-2b343c042c77"/>
    <ds:schemaRef ds:uri="89487477-8a04-41b7-b1f6-8fe2e945d33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7161C77-4666-4246-BBCD-C34F72AD34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ANRCB TEMPLATE</Template>
  <TotalTime>1961</TotalTime>
  <Words>8175</Words>
  <Application>Microsoft Office PowerPoint</Application>
  <PresentationFormat>On-screen Show (4:3)</PresentationFormat>
  <Paragraphs>707</Paragraphs>
  <Slides>55</Slides>
  <Notes>53</Notes>
  <HiddenSlides>0</HiddenSlides>
  <MMClips>55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AvertaStd</vt:lpstr>
      <vt:lpstr>Calibri</vt:lpstr>
      <vt:lpstr>Cambria Math</vt:lpstr>
      <vt:lpstr>Georgia</vt:lpstr>
      <vt:lpstr>Monotype Sorts</vt:lpstr>
      <vt:lpstr>Tahoma</vt:lpstr>
      <vt:lpstr>Times New Roman</vt:lpstr>
      <vt:lpstr>Wingdings</vt:lpstr>
      <vt:lpstr>CRS_2020_PPT</vt:lpstr>
      <vt:lpstr> Topic 6.5 Statistical Design and Planning: Association, Causation, and Bias</vt:lpstr>
      <vt:lpstr>Learning objectives</vt:lpstr>
      <vt:lpstr>Basic question in epidemiology </vt:lpstr>
      <vt:lpstr>Association vs. Causation </vt:lpstr>
      <vt:lpstr>Association vs. Causation  </vt:lpstr>
      <vt:lpstr>Is there an association? </vt:lpstr>
      <vt:lpstr>How much of an association is there? </vt:lpstr>
      <vt:lpstr>To evaluate the association: </vt:lpstr>
      <vt:lpstr>Is this association causal?</vt:lpstr>
      <vt:lpstr>Basic Scenarios of Causality</vt:lpstr>
      <vt:lpstr>Multifactorial Disease Conceptual Model</vt:lpstr>
      <vt:lpstr>Is this association causal?</vt:lpstr>
      <vt:lpstr>Assessing an association for causality</vt:lpstr>
      <vt:lpstr>“Is there an association between the exposure and the disease?” </vt:lpstr>
      <vt:lpstr>Bias and error</vt:lpstr>
      <vt:lpstr>Definition of bias</vt:lpstr>
      <vt:lpstr>Types of bias</vt:lpstr>
      <vt:lpstr>Selection bias</vt:lpstr>
      <vt:lpstr>Types of Selection Bias</vt:lpstr>
      <vt:lpstr>Types of Selection Bias</vt:lpstr>
      <vt:lpstr>Main types and sources of bias </vt:lpstr>
      <vt:lpstr>Prospective cohort study, 10 year follow-up</vt:lpstr>
      <vt:lpstr>Prospective cohort study, 10 year follow-up</vt:lpstr>
      <vt:lpstr>Prospective cohort study, 10 year follow-up</vt:lpstr>
      <vt:lpstr>Avoid selection bias in planning your study!</vt:lpstr>
      <vt:lpstr>Measurement Bias or Information Bias</vt:lpstr>
      <vt:lpstr>Information or measurement bias</vt:lpstr>
      <vt:lpstr>Misclassification</vt:lpstr>
      <vt:lpstr>Misclassification example: True Effect</vt:lpstr>
      <vt:lpstr>Misclassification example: Non-differential </vt:lpstr>
      <vt:lpstr>Misclassification example: Differential </vt:lpstr>
      <vt:lpstr>Recall bias example </vt:lpstr>
      <vt:lpstr>Where might I have measurement error?</vt:lpstr>
      <vt:lpstr>Avoid bias in the design of your study!!!</vt:lpstr>
      <vt:lpstr>“Is there an association between the exposure and the disease?” </vt:lpstr>
      <vt:lpstr>What is confounding?</vt:lpstr>
      <vt:lpstr>Criteria of confounders</vt:lpstr>
      <vt:lpstr>Criteria of confounders</vt:lpstr>
      <vt:lpstr>Criteria of confounders</vt:lpstr>
      <vt:lpstr>PowerPoint Presentation</vt:lpstr>
      <vt:lpstr>PowerPoint Presentation</vt:lpstr>
      <vt:lpstr>PowerPoint Presentation</vt:lpstr>
      <vt:lpstr>PowerPoint Presentation</vt:lpstr>
      <vt:lpstr>Summary of confounding</vt:lpstr>
      <vt:lpstr>“Is there an association between the exposure and the disease?” </vt:lpstr>
      <vt:lpstr>Chance and statistical inference (more in Topic 6.6)</vt:lpstr>
      <vt:lpstr>Chance and statistical inference (more in Topic 6.6)</vt:lpstr>
      <vt:lpstr>Assessing an association for causality</vt:lpstr>
      <vt:lpstr>Causal criteria: Hill’s criteria</vt:lpstr>
      <vt:lpstr>PowerPoint Presentation</vt:lpstr>
      <vt:lpstr>Causal criteria: Hill’s criteria</vt:lpstr>
      <vt:lpstr>Causal criteria: actually loose guidelines</vt:lpstr>
      <vt:lpstr>Causal Inference</vt:lpstr>
      <vt:lpstr>Summary of Causality</vt:lpstr>
      <vt:lpstr>Final thoughts:  Improving your ability to assess causality begins in study design and planning!  The best way to be able to infer causality is by designing your study to be free from bias and confounding and to have the statistical power necessary to detect effects and to conclude that your results are not due to chance.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Statistical Planning through Study Design:  Association versus causation, Bias, and variables in disease association</dc:title>
  <dc:creator>Eddens, Kate</dc:creator>
  <cp:lastModifiedBy>Eddens, Kate</cp:lastModifiedBy>
  <cp:revision>120</cp:revision>
  <dcterms:created xsi:type="dcterms:W3CDTF">2022-06-24T01:29:54Z</dcterms:created>
  <dcterms:modified xsi:type="dcterms:W3CDTF">2022-07-05T13:41:40Z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