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notesSlides/notesSlide23.xml" ContentType="application/vnd.openxmlformats-officedocument.presentationml.notesSlide+xml"/>
  <Override PartName="/ppt/tags/tag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4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34" r:id="rId4"/>
  </p:sldMasterIdLst>
  <p:notesMasterIdLst>
    <p:notesMasterId r:id="rId60"/>
  </p:notesMasterIdLst>
  <p:sldIdLst>
    <p:sldId id="256" r:id="rId5"/>
    <p:sldId id="943" r:id="rId6"/>
    <p:sldId id="356" r:id="rId7"/>
    <p:sldId id="437" r:id="rId8"/>
    <p:sldId id="945" r:id="rId9"/>
    <p:sldId id="948" r:id="rId10"/>
    <p:sldId id="358" r:id="rId11"/>
    <p:sldId id="359" r:id="rId12"/>
    <p:sldId id="429" r:id="rId13"/>
    <p:sldId id="284" r:id="rId14"/>
    <p:sldId id="1011" r:id="rId15"/>
    <p:sldId id="900" r:id="rId16"/>
    <p:sldId id="901" r:id="rId17"/>
    <p:sldId id="949" r:id="rId18"/>
    <p:sldId id="269" r:id="rId19"/>
    <p:sldId id="902" r:id="rId20"/>
    <p:sldId id="921" r:id="rId21"/>
    <p:sldId id="981" r:id="rId22"/>
    <p:sldId id="986" r:id="rId23"/>
    <p:sldId id="969" r:id="rId24"/>
    <p:sldId id="799" r:id="rId25"/>
    <p:sldId id="340" r:id="rId26"/>
    <p:sldId id="990" r:id="rId27"/>
    <p:sldId id="991" r:id="rId28"/>
    <p:sldId id="992" r:id="rId29"/>
    <p:sldId id="962" r:id="rId30"/>
    <p:sldId id="983" r:id="rId31"/>
    <p:sldId id="995" r:id="rId32"/>
    <p:sldId id="1003" r:id="rId33"/>
    <p:sldId id="1006" r:id="rId34"/>
    <p:sldId id="1007" r:id="rId35"/>
    <p:sldId id="976" r:id="rId36"/>
    <p:sldId id="996" r:id="rId37"/>
    <p:sldId id="922" r:id="rId38"/>
    <p:sldId id="953" r:id="rId39"/>
    <p:sldId id="906" r:id="rId40"/>
    <p:sldId id="362" r:id="rId41"/>
    <p:sldId id="909" r:id="rId42"/>
    <p:sldId id="1008" r:id="rId43"/>
    <p:sldId id="373" r:id="rId44"/>
    <p:sldId id="1009" r:id="rId45"/>
    <p:sldId id="1010" r:id="rId46"/>
    <p:sldId id="925" r:id="rId47"/>
    <p:sldId id="406" r:id="rId48"/>
    <p:sldId id="955" r:id="rId49"/>
    <p:sldId id="376" r:id="rId50"/>
    <p:sldId id="918" r:id="rId51"/>
    <p:sldId id="957" r:id="rId52"/>
    <p:sldId id="440" r:id="rId53"/>
    <p:sldId id="927" r:id="rId54"/>
    <p:sldId id="928" r:id="rId55"/>
    <p:sldId id="458" r:id="rId56"/>
    <p:sldId id="460" r:id="rId57"/>
    <p:sldId id="997" r:id="rId58"/>
    <p:sldId id="266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F0B551-492B-DC42-8FF3-EFAE171BB86C}">
          <p14:sldIdLst>
            <p14:sldId id="256"/>
            <p14:sldId id="943"/>
            <p14:sldId id="356"/>
            <p14:sldId id="437"/>
            <p14:sldId id="945"/>
            <p14:sldId id="948"/>
            <p14:sldId id="358"/>
            <p14:sldId id="359"/>
            <p14:sldId id="429"/>
            <p14:sldId id="284"/>
            <p14:sldId id="1011"/>
            <p14:sldId id="900"/>
            <p14:sldId id="901"/>
            <p14:sldId id="949"/>
            <p14:sldId id="269"/>
            <p14:sldId id="902"/>
            <p14:sldId id="921"/>
            <p14:sldId id="981"/>
            <p14:sldId id="986"/>
            <p14:sldId id="969"/>
            <p14:sldId id="799"/>
            <p14:sldId id="340"/>
            <p14:sldId id="990"/>
            <p14:sldId id="991"/>
            <p14:sldId id="992"/>
            <p14:sldId id="962"/>
            <p14:sldId id="983"/>
            <p14:sldId id="995"/>
            <p14:sldId id="1003"/>
            <p14:sldId id="1006"/>
            <p14:sldId id="1007"/>
            <p14:sldId id="976"/>
            <p14:sldId id="996"/>
            <p14:sldId id="922"/>
            <p14:sldId id="953"/>
            <p14:sldId id="906"/>
            <p14:sldId id="362"/>
            <p14:sldId id="909"/>
            <p14:sldId id="1008"/>
            <p14:sldId id="373"/>
            <p14:sldId id="1009"/>
            <p14:sldId id="1010"/>
            <p14:sldId id="925"/>
            <p14:sldId id="406"/>
            <p14:sldId id="955"/>
            <p14:sldId id="376"/>
            <p14:sldId id="918"/>
            <p14:sldId id="957"/>
            <p14:sldId id="440"/>
            <p14:sldId id="927"/>
            <p14:sldId id="928"/>
            <p14:sldId id="458"/>
            <p14:sldId id="460"/>
            <p14:sldId id="997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ding, Clare" initials="GC" lastIdx="5" clrIdx="0"/>
  <p:cmAuthor id="2" name="Oula, Ratthiphone" initials="O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CD20B1-A1B2-4222-9089-4D1416DCE51A}" v="19" dt="2022-09-06T06:41:36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1" autoAdjust="0"/>
    <p:restoredTop sz="75075" autoAdjust="0"/>
  </p:normalViewPr>
  <p:slideViewPr>
    <p:cSldViewPr snapToGrid="0" snapToObjects="1">
      <p:cViewPr varScale="1">
        <p:scale>
          <a:sx n="50" d="100"/>
          <a:sy n="50" d="100"/>
        </p:scale>
        <p:origin x="136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la, Ratthiphone" userId="495bfc06-53a5-475b-91f5-39d15c1e832f" providerId="ADAL" clId="{63CD20B1-A1B2-4222-9089-4D1416DCE51A}"/>
    <pc:docChg chg="custSel modSld">
      <pc:chgData name="Oula, Ratthiphone" userId="495bfc06-53a5-475b-91f5-39d15c1e832f" providerId="ADAL" clId="{63CD20B1-A1B2-4222-9089-4D1416DCE51A}" dt="2022-09-06T06:42:00.832" v="32" actId="14100"/>
      <pc:docMkLst>
        <pc:docMk/>
      </pc:docMkLst>
      <pc:sldChg chg="delSp mod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76914611" sldId="256"/>
        </pc:sldMkLst>
        <pc:spChg chg="mod">
          <ac:chgData name="Oula, Ratthiphone" userId="495bfc06-53a5-475b-91f5-39d15c1e832f" providerId="ADAL" clId="{63CD20B1-A1B2-4222-9089-4D1416DCE51A}" dt="2022-09-06T06:38:55.648" v="1"/>
          <ac:spMkLst>
            <pc:docMk/>
            <pc:sldMk cId="76914611" sldId="256"/>
            <ac:spMk id="5" creationId="{8CF39FA3-CA90-2A4E-8BB0-1016435EAEFC}"/>
          </ac:spMkLst>
        </pc:spChg>
        <pc:spChg chg="mod">
          <ac:chgData name="Oula, Ratthiphone" userId="495bfc06-53a5-475b-91f5-39d15c1e832f" providerId="ADAL" clId="{63CD20B1-A1B2-4222-9089-4D1416DCE51A}" dt="2022-09-06T06:39:07.388" v="2"/>
          <ac:spMkLst>
            <pc:docMk/>
            <pc:sldMk cId="76914611" sldId="256"/>
            <ac:spMk id="6" creationId="{12389880-AC48-A946-8EA9-A6F864B21918}"/>
          </ac:spMkLst>
        </pc:spChg>
        <pc:spChg chg="mod">
          <ac:chgData name="Oula, Ratthiphone" userId="495bfc06-53a5-475b-91f5-39d15c1e832f" providerId="ADAL" clId="{63CD20B1-A1B2-4222-9089-4D1416DCE51A}" dt="2022-09-06T06:38:51.056" v="0" actId="1076"/>
          <ac:spMkLst>
            <pc:docMk/>
            <pc:sldMk cId="76914611" sldId="256"/>
            <ac:spMk id="10" creationId="{AD1B77E4-A6DD-7023-9BE9-F1D1A929A6DF}"/>
          </ac:spMkLst>
        </pc:spChg>
        <pc:picChg chg="del">
          <ac:chgData name="Oula, Ratthiphone" userId="495bfc06-53a5-475b-91f5-39d15c1e832f" providerId="ADAL" clId="{63CD20B1-A1B2-4222-9089-4D1416DCE51A}" dt="2022-09-06T06:39:19.610" v="3" actId="478"/>
          <ac:picMkLst>
            <pc:docMk/>
            <pc:sldMk cId="76914611" sldId="256"/>
            <ac:picMk id="3" creationId="{FFA3EC1E-5F5C-4C2A-0A2B-B0BE5D27A4F2}"/>
          </ac:picMkLst>
        </pc:picChg>
      </pc:sldChg>
      <pc:sldChg chg="delSp modSp mod modTransition modAnim">
        <pc:chgData name="Oula, Ratthiphone" userId="495bfc06-53a5-475b-91f5-39d15c1e832f" providerId="ADAL" clId="{63CD20B1-A1B2-4222-9089-4D1416DCE51A}" dt="2022-09-06T06:42:00.832" v="32" actId="14100"/>
        <pc:sldMkLst>
          <pc:docMk/>
          <pc:sldMk cId="3793482313" sldId="266"/>
        </pc:sldMkLst>
        <pc:spChg chg="mod">
          <ac:chgData name="Oula, Ratthiphone" userId="495bfc06-53a5-475b-91f5-39d15c1e832f" providerId="ADAL" clId="{63CD20B1-A1B2-4222-9089-4D1416DCE51A}" dt="2022-09-06T06:42:00.832" v="32" actId="14100"/>
          <ac:spMkLst>
            <pc:docMk/>
            <pc:sldMk cId="3793482313" sldId="266"/>
            <ac:spMk id="5" creationId="{FABD27E8-85A6-0A4E-A64C-887F4118B78B}"/>
          </ac:spMkLst>
        </pc:spChg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3793482313" sldId="266"/>
            <ac:picMk id="2" creationId="{1CBDF350-2294-7CC4-6A3F-052906BEF2F6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0" sldId="269"/>
        </pc:sldMkLst>
        <pc:picChg chg="del">
          <ac:chgData name="Oula, Ratthiphone" userId="495bfc06-53a5-475b-91f5-39d15c1e832f" providerId="ADAL" clId="{63CD20B1-A1B2-4222-9089-4D1416DCE51A}" dt="2022-09-06T06:40:32.522" v="17" actId="478"/>
          <ac:picMkLst>
            <pc:docMk/>
            <pc:sldMk cId="0" sldId="269"/>
            <ac:picMk id="6" creationId="{3E1E95B7-3896-3A6F-0137-A6AF918ADFAB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2533503623" sldId="284"/>
        </pc:sldMkLst>
        <pc:picChg chg="del">
          <ac:chgData name="Oula, Ratthiphone" userId="495bfc06-53a5-475b-91f5-39d15c1e832f" providerId="ADAL" clId="{63CD20B1-A1B2-4222-9089-4D1416DCE51A}" dt="2022-09-06T06:39:58.885" v="12" actId="478"/>
          <ac:picMkLst>
            <pc:docMk/>
            <pc:sldMk cId="2533503623" sldId="284"/>
            <ac:picMk id="3" creationId="{859D8DB8-AEF8-76C8-24FD-21A17FDD301A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263752056" sldId="340"/>
        </pc:sldMkLst>
        <pc:picChg chg="del">
          <ac:chgData name="Oula, Ratthiphone" userId="495bfc06-53a5-475b-91f5-39d15c1e832f" providerId="ADAL" clId="{63CD20B1-A1B2-4222-9089-4D1416DCE51A}" dt="2022-09-06T06:41:01.476" v="24" actId="478"/>
          <ac:picMkLst>
            <pc:docMk/>
            <pc:sldMk cId="263752056" sldId="340"/>
            <ac:picMk id="6" creationId="{45679935-149B-DA58-C220-F1C88EA2C8D4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122627665" sldId="356"/>
        </pc:sldMkLst>
        <pc:picChg chg="del">
          <ac:chgData name="Oula, Ratthiphone" userId="495bfc06-53a5-475b-91f5-39d15c1e832f" providerId="ADAL" clId="{63CD20B1-A1B2-4222-9089-4D1416DCE51A}" dt="2022-09-06T06:39:27.919" v="5" actId="478"/>
          <ac:picMkLst>
            <pc:docMk/>
            <pc:sldMk cId="122627665" sldId="356"/>
            <ac:picMk id="4" creationId="{B882EEEC-6A9C-BA16-9EE7-A0F7915A01E8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3667850152" sldId="358"/>
        </pc:sldMkLst>
        <pc:picChg chg="del">
          <ac:chgData name="Oula, Ratthiphone" userId="495bfc06-53a5-475b-91f5-39d15c1e832f" providerId="ADAL" clId="{63CD20B1-A1B2-4222-9089-4D1416DCE51A}" dt="2022-09-06T06:39:46.357" v="9" actId="478"/>
          <ac:picMkLst>
            <pc:docMk/>
            <pc:sldMk cId="3667850152" sldId="358"/>
            <ac:picMk id="4" creationId="{002182A4-FCB6-F745-D3AB-E72A2F1F9DF0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3635253131" sldId="359"/>
        </pc:sldMkLst>
        <pc:picChg chg="del">
          <ac:chgData name="Oula, Ratthiphone" userId="495bfc06-53a5-475b-91f5-39d15c1e832f" providerId="ADAL" clId="{63CD20B1-A1B2-4222-9089-4D1416DCE51A}" dt="2022-09-06T06:39:50.442" v="10" actId="478"/>
          <ac:picMkLst>
            <pc:docMk/>
            <pc:sldMk cId="3635253131" sldId="359"/>
            <ac:picMk id="10" creationId="{1AA648ED-8C6E-70C9-48C7-BBEE92E469EA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971750807" sldId="362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971750807" sldId="362"/>
            <ac:picMk id="2" creationId="{102A33A7-FF4B-6137-5AE7-CF2E224D6B68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3419957668" sldId="373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3419957668" sldId="373"/>
            <ac:picMk id="2" creationId="{373EE261-85FE-DA03-80BE-EFF6538460E0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3834532792" sldId="376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3834532792" sldId="376"/>
            <ac:picMk id="8" creationId="{DDB9697B-9280-09DC-A4FE-1B82D9D4FF67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4014969829" sldId="406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4014969829" sldId="406"/>
            <ac:picMk id="5" creationId="{BE0EE673-E269-4323-42CC-8C122EAAA287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0" sldId="429"/>
        </pc:sldMkLst>
        <pc:picChg chg="del">
          <ac:chgData name="Oula, Ratthiphone" userId="495bfc06-53a5-475b-91f5-39d15c1e832f" providerId="ADAL" clId="{63CD20B1-A1B2-4222-9089-4D1416DCE51A}" dt="2022-09-06T06:39:54.541" v="11" actId="478"/>
          <ac:picMkLst>
            <pc:docMk/>
            <pc:sldMk cId="0" sldId="429"/>
            <ac:picMk id="40" creationId="{18B219A7-0F7E-AD15-F801-43602A185B82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3214428763" sldId="437"/>
        </pc:sldMkLst>
        <pc:picChg chg="del">
          <ac:chgData name="Oula, Ratthiphone" userId="495bfc06-53a5-475b-91f5-39d15c1e832f" providerId="ADAL" clId="{63CD20B1-A1B2-4222-9089-4D1416DCE51A}" dt="2022-09-06T06:39:32.115" v="6" actId="478"/>
          <ac:picMkLst>
            <pc:docMk/>
            <pc:sldMk cId="3214428763" sldId="437"/>
            <ac:picMk id="4" creationId="{6B66DB43-43E1-0FD2-A0FC-F568088F2D40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1502960805" sldId="440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1502960805" sldId="440"/>
            <ac:picMk id="3" creationId="{DEE92E2B-DE07-3748-BF9A-F400781342A4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2494981771" sldId="458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2494981771" sldId="458"/>
            <ac:picMk id="3" creationId="{A50C2B38-946B-57D3-A7E8-EE1ECED757EA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2835024197" sldId="460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2835024197" sldId="460"/>
            <ac:picMk id="2" creationId="{28D81992-B300-A625-AF23-687729757DE7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2873119353" sldId="799"/>
        </pc:sldMkLst>
        <pc:picChg chg="del">
          <ac:chgData name="Oula, Ratthiphone" userId="495bfc06-53a5-475b-91f5-39d15c1e832f" providerId="ADAL" clId="{63CD20B1-A1B2-4222-9089-4D1416DCE51A}" dt="2022-09-06T06:40:57.154" v="23" actId="478"/>
          <ac:picMkLst>
            <pc:docMk/>
            <pc:sldMk cId="2873119353" sldId="799"/>
            <ac:picMk id="5" creationId="{6BB49D2E-ADDB-9C08-25E1-1F75737CEC1D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1640492205" sldId="900"/>
        </pc:sldMkLst>
        <pc:picChg chg="del">
          <ac:chgData name="Oula, Ratthiphone" userId="495bfc06-53a5-475b-91f5-39d15c1e832f" providerId="ADAL" clId="{63CD20B1-A1B2-4222-9089-4D1416DCE51A}" dt="2022-09-06T06:40:20.021" v="14" actId="478"/>
          <ac:picMkLst>
            <pc:docMk/>
            <pc:sldMk cId="1640492205" sldId="900"/>
            <ac:picMk id="2" creationId="{0598F5B7-8A01-D37B-82C0-2E25222468E6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298905530" sldId="901"/>
        </pc:sldMkLst>
        <pc:picChg chg="del">
          <ac:chgData name="Oula, Ratthiphone" userId="495bfc06-53a5-475b-91f5-39d15c1e832f" providerId="ADAL" clId="{63CD20B1-A1B2-4222-9089-4D1416DCE51A}" dt="2022-09-06T06:40:24.369" v="15" actId="478"/>
          <ac:picMkLst>
            <pc:docMk/>
            <pc:sldMk cId="298905530" sldId="901"/>
            <ac:picMk id="26" creationId="{B1F4EBF3-BB32-AD8F-6EF4-7B6E58D32443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0" sldId="902"/>
        </pc:sldMkLst>
        <pc:picChg chg="del">
          <ac:chgData name="Oula, Ratthiphone" userId="495bfc06-53a5-475b-91f5-39d15c1e832f" providerId="ADAL" clId="{63CD20B1-A1B2-4222-9089-4D1416DCE51A}" dt="2022-09-06T06:40:36.422" v="18" actId="478"/>
          <ac:picMkLst>
            <pc:docMk/>
            <pc:sldMk cId="0" sldId="902"/>
            <ac:picMk id="2" creationId="{FD68F841-4140-097B-D59B-01C2284B2170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4126688579" sldId="906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4126688579" sldId="906"/>
            <ac:picMk id="2" creationId="{B3F2FB7B-BE95-7347-1038-B5612B4C3555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1283505016" sldId="909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1283505016" sldId="909"/>
            <ac:picMk id="3" creationId="{2B7A4057-1975-7B3E-61D2-04F6AC50EDB7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761164906" sldId="918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761164906" sldId="918"/>
            <ac:picMk id="5" creationId="{0D436504-34C9-F6FD-2498-890AF7C9E45C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3872470456" sldId="921"/>
        </pc:sldMkLst>
        <pc:picChg chg="del">
          <ac:chgData name="Oula, Ratthiphone" userId="495bfc06-53a5-475b-91f5-39d15c1e832f" providerId="ADAL" clId="{63CD20B1-A1B2-4222-9089-4D1416DCE51A}" dt="2022-09-06T06:40:40.863" v="19" actId="478"/>
          <ac:picMkLst>
            <pc:docMk/>
            <pc:sldMk cId="3872470456" sldId="921"/>
            <ac:picMk id="2" creationId="{6F0EDA7F-62FA-2471-6076-8D0785C15936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175714371" sldId="922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175714371" sldId="922"/>
            <ac:picMk id="5" creationId="{89E6353E-783D-422F-6D82-574447DF3806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975808503" sldId="925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975808503" sldId="925"/>
            <ac:picMk id="2" creationId="{4682509A-B808-4B79-F602-35AB3EF614BE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2065785460" sldId="927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2065785460" sldId="927"/>
            <ac:picMk id="2" creationId="{CEFF61DE-C787-0D57-42A6-9A6BE358F7CD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3134047689" sldId="928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3134047689" sldId="928"/>
            <ac:picMk id="5" creationId="{C5610869-A467-9C38-9567-B89C21CC83E2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1539498313" sldId="943"/>
        </pc:sldMkLst>
        <pc:picChg chg="del">
          <ac:chgData name="Oula, Ratthiphone" userId="495bfc06-53a5-475b-91f5-39d15c1e832f" providerId="ADAL" clId="{63CD20B1-A1B2-4222-9089-4D1416DCE51A}" dt="2022-09-06T06:39:23.307" v="4" actId="478"/>
          <ac:picMkLst>
            <pc:docMk/>
            <pc:sldMk cId="1539498313" sldId="943"/>
            <ac:picMk id="3" creationId="{01542643-2445-1C69-DEE5-FE1BED1502C6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3164024035" sldId="945"/>
        </pc:sldMkLst>
        <pc:picChg chg="del">
          <ac:chgData name="Oula, Ratthiphone" userId="495bfc06-53a5-475b-91f5-39d15c1e832f" providerId="ADAL" clId="{63CD20B1-A1B2-4222-9089-4D1416DCE51A}" dt="2022-09-06T06:39:37.372" v="7" actId="478"/>
          <ac:picMkLst>
            <pc:docMk/>
            <pc:sldMk cId="3164024035" sldId="945"/>
            <ac:picMk id="8" creationId="{2C6D6925-9F36-FF9A-6106-5536863AE111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2765205636" sldId="948"/>
        </pc:sldMkLst>
        <pc:picChg chg="del">
          <ac:chgData name="Oula, Ratthiphone" userId="495bfc06-53a5-475b-91f5-39d15c1e832f" providerId="ADAL" clId="{63CD20B1-A1B2-4222-9089-4D1416DCE51A}" dt="2022-09-06T06:39:42.393" v="8" actId="478"/>
          <ac:picMkLst>
            <pc:docMk/>
            <pc:sldMk cId="2765205636" sldId="948"/>
            <ac:picMk id="4" creationId="{EC0B65F4-6CEE-1BF5-DBFB-AB04953C2640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2030696785" sldId="949"/>
        </pc:sldMkLst>
        <pc:picChg chg="del">
          <ac:chgData name="Oula, Ratthiphone" userId="495bfc06-53a5-475b-91f5-39d15c1e832f" providerId="ADAL" clId="{63CD20B1-A1B2-4222-9089-4D1416DCE51A}" dt="2022-09-06T06:40:28.603" v="16" actId="478"/>
          <ac:picMkLst>
            <pc:docMk/>
            <pc:sldMk cId="2030696785" sldId="949"/>
            <ac:picMk id="6" creationId="{708357AB-34FF-20E6-6817-7B1B8BCC11B5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3271982273" sldId="953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3271982273" sldId="953"/>
            <ac:picMk id="5" creationId="{CBFB555C-CBB6-7B6B-2935-885AFE751875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3960092703" sldId="955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3960092703" sldId="955"/>
            <ac:picMk id="5" creationId="{5ED20361-AFEB-2724-654C-24EEA02BE613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3910663222" sldId="957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3910663222" sldId="957"/>
            <ac:picMk id="24" creationId="{875F65BA-5D3C-E3E1-4957-11CFA2D9C841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3605898273" sldId="962"/>
        </pc:sldMkLst>
        <pc:picChg chg="del">
          <ac:chgData name="Oula, Ratthiphone" userId="495bfc06-53a5-475b-91f5-39d15c1e832f" providerId="ADAL" clId="{63CD20B1-A1B2-4222-9089-4D1416DCE51A}" dt="2022-09-06T06:41:16.818" v="28" actId="478"/>
          <ac:picMkLst>
            <pc:docMk/>
            <pc:sldMk cId="3605898273" sldId="962"/>
            <ac:picMk id="5" creationId="{4D80A9F6-16B7-48F9-F26A-BEF451943200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0" sldId="969"/>
        </pc:sldMkLst>
        <pc:picChg chg="del">
          <ac:chgData name="Oula, Ratthiphone" userId="495bfc06-53a5-475b-91f5-39d15c1e832f" providerId="ADAL" clId="{63CD20B1-A1B2-4222-9089-4D1416DCE51A}" dt="2022-09-06T06:40:52.889" v="22" actId="478"/>
          <ac:picMkLst>
            <pc:docMk/>
            <pc:sldMk cId="0" sldId="969"/>
            <ac:picMk id="2" creationId="{0988C0C8-4453-A788-3A47-5DE653EAA29F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0" sldId="976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0" sldId="976"/>
            <ac:picMk id="16" creationId="{A04EDCD2-7BC0-F31B-B0F7-58F5749BB410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570476329" sldId="981"/>
        </pc:sldMkLst>
        <pc:picChg chg="del">
          <ac:chgData name="Oula, Ratthiphone" userId="495bfc06-53a5-475b-91f5-39d15c1e832f" providerId="ADAL" clId="{63CD20B1-A1B2-4222-9089-4D1416DCE51A}" dt="2022-09-06T06:40:44.479" v="20" actId="478"/>
          <ac:picMkLst>
            <pc:docMk/>
            <pc:sldMk cId="570476329" sldId="981"/>
            <ac:picMk id="3" creationId="{F74F2F70-C589-D1CC-EEED-097BEB42E42F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0" sldId="983"/>
        </pc:sldMkLst>
        <pc:picChg chg="del">
          <ac:chgData name="Oula, Ratthiphone" userId="495bfc06-53a5-475b-91f5-39d15c1e832f" providerId="ADAL" clId="{63CD20B1-A1B2-4222-9089-4D1416DCE51A}" dt="2022-09-06T06:41:21.242" v="29" actId="478"/>
          <ac:picMkLst>
            <pc:docMk/>
            <pc:sldMk cId="0" sldId="983"/>
            <ac:picMk id="6" creationId="{8F00045A-6BA6-AD56-2364-6102DED5EAE8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789119377" sldId="986"/>
        </pc:sldMkLst>
        <pc:picChg chg="del">
          <ac:chgData name="Oula, Ratthiphone" userId="495bfc06-53a5-475b-91f5-39d15c1e832f" providerId="ADAL" clId="{63CD20B1-A1B2-4222-9089-4D1416DCE51A}" dt="2022-09-06T06:40:48.510" v="21" actId="478"/>
          <ac:picMkLst>
            <pc:docMk/>
            <pc:sldMk cId="789119377" sldId="986"/>
            <ac:picMk id="9" creationId="{9E72AC20-5788-4E58-34E4-0874F232772F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1534480550" sldId="990"/>
        </pc:sldMkLst>
        <pc:picChg chg="del">
          <ac:chgData name="Oula, Ratthiphone" userId="495bfc06-53a5-475b-91f5-39d15c1e832f" providerId="ADAL" clId="{63CD20B1-A1B2-4222-9089-4D1416DCE51A}" dt="2022-09-06T06:41:06.234" v="25" actId="478"/>
          <ac:picMkLst>
            <pc:docMk/>
            <pc:sldMk cId="1534480550" sldId="990"/>
            <ac:picMk id="6" creationId="{F640E3D8-DABA-3220-D6F8-56CD701FEED5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137800647" sldId="991"/>
        </pc:sldMkLst>
        <pc:picChg chg="del">
          <ac:chgData name="Oula, Ratthiphone" userId="495bfc06-53a5-475b-91f5-39d15c1e832f" providerId="ADAL" clId="{63CD20B1-A1B2-4222-9089-4D1416DCE51A}" dt="2022-09-06T06:41:09.659" v="26" actId="478"/>
          <ac:picMkLst>
            <pc:docMk/>
            <pc:sldMk cId="137800647" sldId="991"/>
            <ac:picMk id="6" creationId="{466B0756-4FCD-C55B-2CAD-DC66FFDDFB9C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325433024" sldId="992"/>
        </pc:sldMkLst>
        <pc:picChg chg="del">
          <ac:chgData name="Oula, Ratthiphone" userId="495bfc06-53a5-475b-91f5-39d15c1e832f" providerId="ADAL" clId="{63CD20B1-A1B2-4222-9089-4D1416DCE51A}" dt="2022-09-06T06:41:13.634" v="27" actId="478"/>
          <ac:picMkLst>
            <pc:docMk/>
            <pc:sldMk cId="325433024" sldId="992"/>
            <ac:picMk id="5" creationId="{501C1B9C-3BD5-8440-96F0-2EB54C3F4AFE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664934523" sldId="995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664934523" sldId="995"/>
            <ac:picMk id="3" creationId="{75B3CC88-4713-22E0-ED67-85CE0EA38EDE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2919474734" sldId="996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2919474734" sldId="996"/>
            <ac:picMk id="5" creationId="{D4070539-E4B3-EA6B-A73B-30CB01374E7A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602673292" sldId="997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602673292" sldId="997"/>
            <ac:picMk id="2" creationId="{CF01C511-0A67-FEE2-0896-4CB6AEE84579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2092818177" sldId="1003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2092818177" sldId="1003"/>
            <ac:picMk id="22" creationId="{FB4DD866-70EC-8ED1-4FC0-06718532973A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18155309" sldId="1006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18155309" sldId="1006"/>
            <ac:picMk id="3" creationId="{80DB5A07-4C77-B47B-C2BB-247141D4F374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2813753659" sldId="1007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2813753659" sldId="1007"/>
            <ac:picMk id="7" creationId="{7BE2A1BC-AA24-917D-6010-E52833BA1197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1951265309" sldId="1008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1951265309" sldId="1008"/>
            <ac:picMk id="3" creationId="{26D3A3EC-BAD6-B8D8-8567-E5D1B2631C06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3663516597" sldId="1009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3663516597" sldId="1009"/>
            <ac:picMk id="2" creationId="{8237C635-989C-AAF4-A7DF-447203B89411}"/>
          </ac:picMkLst>
        </pc:picChg>
      </pc:sldChg>
      <pc:sldChg chg="delSp modTransition modAnim">
        <pc:chgData name="Oula, Ratthiphone" userId="495bfc06-53a5-475b-91f5-39d15c1e832f" providerId="ADAL" clId="{63CD20B1-A1B2-4222-9089-4D1416DCE51A}" dt="2022-09-06T06:41:36.078" v="30"/>
        <pc:sldMkLst>
          <pc:docMk/>
          <pc:sldMk cId="1727332376" sldId="1010"/>
        </pc:sldMkLst>
        <pc:picChg chg="del">
          <ac:chgData name="Oula, Ratthiphone" userId="495bfc06-53a5-475b-91f5-39d15c1e832f" providerId="ADAL" clId="{63CD20B1-A1B2-4222-9089-4D1416DCE51A}" dt="2022-09-06T06:41:36.078" v="30"/>
          <ac:picMkLst>
            <pc:docMk/>
            <pc:sldMk cId="1727332376" sldId="1010"/>
            <ac:picMk id="2" creationId="{400DE008-E98E-A620-3CDD-6DAA23F1ABF4}"/>
          </ac:picMkLst>
        </pc:picChg>
      </pc:sldChg>
      <pc:sldChg chg="delSp mod modTransition delAnim">
        <pc:chgData name="Oula, Ratthiphone" userId="495bfc06-53a5-475b-91f5-39d15c1e832f" providerId="ADAL" clId="{63CD20B1-A1B2-4222-9089-4D1416DCE51A}" dt="2022-09-06T06:41:36.078" v="30"/>
        <pc:sldMkLst>
          <pc:docMk/>
          <pc:sldMk cId="3863170385" sldId="1011"/>
        </pc:sldMkLst>
        <pc:picChg chg="del">
          <ac:chgData name="Oula, Ratthiphone" userId="495bfc06-53a5-475b-91f5-39d15c1e832f" providerId="ADAL" clId="{63CD20B1-A1B2-4222-9089-4D1416DCE51A}" dt="2022-09-06T06:40:07.872" v="13" actId="478"/>
          <ac:picMkLst>
            <pc:docMk/>
            <pc:sldMk cId="3863170385" sldId="1011"/>
            <ac:picMk id="3" creationId="{6DFA87C5-7442-48D1-4B33-3C15DB5DC4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44C2-2B48-2440-B91F-9AA6981E740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77AE1-64B2-544E-9109-A75612B0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ຍິນດີຕ້ອນຮັບເຂົ້າສູ່ ຫົວຂໍ້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6.5</a:t>
            </a:r>
            <a:r>
              <a:rPr lang="lo-L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ການອອກແບບແລະການວາງແຜນທາງສະຖິຕິ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lo-L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ຄວາມສຳພັນ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ສາເຫດ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 ອະຄະຕິ 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9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ສະຖານະການພື້ນຖານຂອງ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causality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ແມ່ນວ່າ 1) ບໍ່ມີຄວາມສຳພັນລະຫວ່າງສອງຕົວແປ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ເຮັດເປັນສາຍເຫດໃຫ້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 3)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ເປັນສາຍເຫດເຮັດໃຫ້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54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ແຕ່ໃນຄວາມເປັນຈິງ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ຮູບແບບສາເຫດຂອງພະຍາດກໍ່ມີລັກສະນະຫຼາຍກວ່ານີ້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ເຊິ່ງປັດໃຈຢູ່ໃນຫຼາຍລະດັບ ແມ່ນເປັນເສັ້ນທາງສາເຫດສໍາລັບຜົນໄດ້ຮັບຂອງພະຍາດ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ພວກເຮົາສາມາດວັດແທກປັດໃຈທັງຫມົດໃນລະດັບເຫຼົ່ານີ້ແລະຊອກຫາຄວາມສຳພັນ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ແຕ່ພວກເຮົາຕ້ອງເລືອກຕົວແປອິດສະຫຼະ ອັນໜຶ່ງເພື່ອເລີ່ມຕົ້ນດ້ວຍ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ໃນຮູບແບບນີ້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ທ່ານອາດຈະເລີ່ມຕົ້ນດ້ວຍພາວະຕຸ້ຍ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obesity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ເປັນ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exposure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ໄດ້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ແລະພະຍາດເບົາຫວານເປັນຜົນໄດ້ຮັບ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ດ້ວຍ​ຄວາມ​ຮູ້​ວ່າ​ມີ​ຫຼາຍ​ປັດ​ໄຈ​ທີ່​ປະ​ກອບ​ສ່ວນ​ໃນ​ການ​ພັດ​ທະ​ນາ​ຂອງ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obesity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ແລະ​ຄວາມ​ສໍາ​ພັນ​ກັບ​ພະ​ຍາດ​ເບົາ​ຫວານ​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ທ່ານສາມາດເຮັດແບບຈໍາລອງທີ່ສັບສົນແລະການວັດແທກເພື່ອສະທ້ອນອັນນີ້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ແຕ່ທ່ານຕ້ອງເລີ່ມຕົ້ນດ້ວຍຄວາມສໍາພັນທາງສາເຫດທີ່ອາດຈະເກີດຂຶ້ນທັນທີທັນໃດ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15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B88B14-1A0F-480F-9BC6-25A4BCAF911F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ເມື່ອພວກເຮົາກໍານົດວ່າການສຳຜັດແມ່ນພົວພັນກັບຜົນໄດ້ຮັບດ້ານສຸຂະພາບ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ປະເມີນວ່າຄວາມສຳພັນສະທ້ອນເຖິງຄວາມສໍາພັນທາງສາເຫດເກີດຂື້ນໃນສອງຂັ້ນຕອນ. ໃນຂັ້ນຕອນທີ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ພວກເຮົາຖາມຕົວເອງວ່າຄວາມສຳພັນ ສາມາດເປັນຍ້ອນຄວາມອະຄະຕິ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ຕົວຜັນແປກວນ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ຫຼືໂອກາດ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ແທນທີ່ຈະເປັນຄວາມສໍາພັນກັບການສຳພັດ ແລະ ພະຍາດ. ຖ້າພວກເຮົາພົບວ່າຄວາມສຳພັນບໍ່ຫນ້າຈະເປັນຍ້ອນຄວາມອະຄະຕິ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ຕົວຜັນແປກວນ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ຫຼືໂອກາດ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ພວກເຮົາຍ້າຍໄປຂັ້ນຕອນທີ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ເຊິ່ງພວກເຮົານໍາໃຊ້ຄໍາແນະນໍາສໍາລັບການ ອ້າງອີງ ສາເຫດ.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b="0" dirty="0"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55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ຮູບແບບນີ້ສະທ້ອນໃຫ້ເຫັນເຖິງຄໍາສັ່ງທີ່ຂະບວນການສອງຂັ້ນຕອນນີ້ເກີດຂຶ້ນ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ທໍາອິດປະເມີນຕົ້ນຕໍສໍາລັບ ອຄະຕິໃນການເລືອກຫຼື ຂໍ້ມູນຂ່າວສານ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ຫຼັງຈາກນັ້ນ ອະຄະຕິທີ່ເປັນຕົວຜັນແປກວນ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ແລະຫຼັງຈາກນັ້ນໂອກາດ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ຫຼືຄວາມຜິດພາດ. ພວກເຮົາບໍ່ສາມາດເວົ້າດ້ວຍຄວາມແນ່ນອນຢ່າງແທ້ຈິງວ່າ ຄວາມສຳພັນ ບໍ່ແມ່ນຍ້ອນໂອກາດ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ແຕ່ພວກເຮົາສາມາດກໍານົດຄວາມເປັນໄປໄດ້ວ່າມັນບໍ່ແມ່ນຍ້ອນໂອກາດ. ຫຼັງຈາກນັ້ນ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ພວກເຮົານໍາໃຊ້ຊຸດຂອງຄໍາແນະນໍາສາເຫດ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0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ຄໍາອະທິບາຍທາງເລືອກທໍາອິດທີ່ເປັນໄປໄດ້ສໍາລັບຄວາມສໍາພັນທີ່ພວກເຮົາສາມາດສືບສວນແມ່ນອະຄະຕິ. ຄວາມສຳພັນທີ່ພວກເຮົາພົບເຫັນອາດຈະເປັນຍ້ອນອະຄະຕິບໍ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29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ອະຄະຕິແມ່ນມາຈາກຄວາມຜິດພາດ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ແລະມີສອງປະເພດຂອງຄວາມຜິດພາດທີ່ພວກເຮົາພົບໃນການສຶກສາຂອງພວກເຮົາ. ຄວາມຜິດພາດແບບສຸ່ມ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ເຊິ່ງເປັນຄວາມແຕກຕ່າງອັນເນື່ອງມາຈາກໂອກາດຢ່າງດຽວຂອງການສັງເກດຕົວຢ່າງຂອງພວກເຮົາຈາກມູນຄ່າປະຊາກອນທີ່ແທ້ຈິ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ນໍາໄປສູ່ການຂາດຄວາມຊັດເຈນໃນການວັດແທກຄວາມສຳພັນຂອງພວກເຮົາ. ຂໍ້ຜິດພາດຂອງລະບົບແມ່ນຄວາມຜິດພາດທີ່ບໍ່ໄດ້ກໍານົດໂດຍໂອກາດ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ແຕ່ຖືກນໍາສະເຫນີໂດຍຄວາມບໍ່ແນ່ນອນບາງຢ່າງທີ່ມີຢູ່ໃນລະບົບ. ພວກ​ເຮົາ​ມີ​ການ​ຄວບ​ຄຸມ​ຄວາມ​ຜິດ​ພາດ​ລະ​ບົບ​ຫຼາຍ​ກ​ວ່າ​ພວກ​ເຮົາ​ ຄວບຄຸມ ຄວາມ​ຜິດ​ພາດແບບ​ສຸ່ມ​.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21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ອະຄະຕິແມ່ນຄວາມຜິດພາດທີ່ມາຈາກລະບົບໃນການອອກແບບ ຫຼື ການຈັດຕັ້ງປະຕິບັດການສຶກສາຂອງພວກເຮົາ ທີ່ສົ່ງຜົນໃຫ້ມີການສະຫລຸບທີ່ແຕກຕ່າງຈາກຄວາມຈິງ. ແລະນີ້ສາມາດເກີດຂຶ້ນໃນຂັ້ນຕອນຂອງການອ້າງອີງໃດ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ເຊິ່ງຜະລິດມູນຄ່າທີ່ອອກຈາກມູນຄ່າທີ່ແທ້ຈິງເປັນລະບົບ. ດັ່ງນັ້ນ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ອັນນີ້ສາມາດເກີດຂຶ້ນໄດ້ໃນລະຫວ່າງການອອກແບບ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ການເກັບຂໍ້ມູນ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ການວິເຄາະແລະການຕີຄວາມຫມາຍ. ແລະພວກເຮົາຈໍາເປັນຕ້ອງໃຫ້ແນ່ໃຈວ່າພວກເຮົາປະເມີນການປະກົດຕົວຂອງຂະຫນາດແລະທິດທາງຂອງອະຄະຕິ.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92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ໂດຍທົ່ວໄປແລ້ວ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ອະຄະຕິ ອາດເກີດຂື້ນໂດຍວິທີການທີ່ຜູ້ເຂົ້າຮ່ວມຖືກນໍາເຂົ້າໄປໃນຫຼືອອກຈາກການສຶກສາ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ຫຼືຄວາມອະຄະຕິໃນການຄັດເລືອກ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ຫຼື ໃນເວລາທີ່ຂໍ້ມູນທີ່ພວກເຮົາໄດ້ຮັບຈາກຜູ້ເຂົ້າຮ່ວມຂອງການສຶກສາແມ່ນບໍ່ຖືກຕ້ອງຕາມລະບົບ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ເຊິ່ງແມ່ນອະຄະຕິໃນການວັດແທກຫຼືຂໍ້ມູນ.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2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79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ຜູ້ເຂົ້າຮ່ວມຫຼືຜູ້ຕອບອາດຈະແຕກຕ່າງຈາກຜູ້ທີ່ບໍ່ຕອບ ຫຼື ເຂົ້າຮ່ວມເນື່ອງຈາກຄວາມອະຄະຕິ ໃນຍຸດທະສາດການເອົາຜູ້ເຂົ້າຮ່ວມ ແລະການຄັດເລືອກແລະໃນການຄັດເລືອກຕົນເອງ. ຄວາມອະຄະຕິຂອງອາສາສະຫມັກສາມາດເປັນບັນຫາໃນເວລາທີ່ອາສາສະຫມັກມີແນວໂນ້ມຫນ້ອຍທີ່ຈະມີພຶດຕິກໍາທີ່ມີຄວາມສ່ຽງສູງກ່ວາຜູ້ທີ່ບໍ່ໄດ້ອາສາສະຫມັກ. ຜູ້ທີ່ຈະເຂົ້າຮ່ວມອາດຈະເຮັດແນວນັ້ນເພາະວ່າພວກເຂົາກັງວົນຫຼາຍກ່ຽວກັບການສຳຜັດຫຼືຮູ້ສຶກບໍ່ສະບາຍ. ຄົນທີ່ໄປພົບແພດເປັນປະຈໍາມີແນວໂນ້ມທີ່ຈະໄດ້ຮັບການບົ່ງມະຕິ ເປັນພະຍາດຫຼາຍກ່ວາຜູ້ທີ່ບໍ່ໄດ້ໄປພົບທ່ານຫມໍເປັນປະຈໍາ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ດັ່ງນັ້ນທ່ານຈຶ່ງມີຄວາມອະຄະຕິໃນກໍລະນີຂອງທ່ານແຕກຕ່າງຈາກປະຊາກອນທົ່ວໄປ. ແລະຖ້າທ່ານເລືອກທີ່ຈະສ້າງກຸ່ມ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ຕົວຢ່າງ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ຈາກກຸ່ມພະນັກງານ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ທ່ານຄວນຮູ້ວ່າຄົນທີ່ມີວຽກເຮັດມັກຈະມີອັດຕາການຕາຍຕ່ໍາກວ່າປະຊາກອນທົ່ວໄປ. ແລະສຸດທ້າຍ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ການຍົກເວັ້ນສະມາຊິກຂອງປະຊາກອນເນື່ອງຈາກຄ່າໃຊ້ຈ່າຍ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ໄລຍະທາງ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ຫຼືປັດໃຈອື່ນໆ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ຫຼືຍ້ອນວ່າທ່ານເຊື່ອວ່າພວກເຂົາມີຄວາມຫຍຸ້ງຍາກເກີນໄປທີ່ຈະມີສ່ວນຮ່ວມສາມາດເຮັດໃຫ້ເກີດຄວາມອະຄະຕິ ແລະ - ໃນບາງກໍລະນີ - ບໍ່ມີຈັນຍາບັນ.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ໃນຕອນທ້າຍຂອງຫົວຂໍ້ນີ້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ພວກເຮົາຫວັງວ່າທ່ານຈະສາມາດກໍານົດຄວາມແຕກຕ່າງຂອງການເຊື່ອມໂຍງລະຫວ່າງການສຳຜັດແລະຜົນໄດ້ຮັບ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ແລະຄວາມສໍາພັນທາງສາເຫດລະຫວ່າງການສຳຜັດແລະຜົນໄດ້ຮັບ. ທ່ານຈະສາມາດນໍາໃຊ້ຂັ້ນຕອນຂອງການປະເມີນຄວາມສຳພັນສໍາລັບເຫດຜົນແລະຮູ້ວິທີການຄວບຄຸມຄວາມລໍາອຽງແລະການສັບສົນໃນການວາງແຜນການສຶກສາແລະການວິເຄາະ. ສຸດທ້າຍ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ທ່ານຈະເຂົ້າໃຈວິທີການຈັດລໍາດັບຄວາມສໍາຄັນແລະນໍາໃຊ້ເງື່ອນໄຂສໍາລັບການສະຫຼຸບເຫດຜົນ.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6" name="Google Shape;15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7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8" name="Google Shape;158;p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658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ວິທີການທີ່ໄດ້ກ່າວມາຂ້າງເທິງເຫຼົ່ານີ້ກ່ຽວກັບການຄັດເລືອກ ສາມາດມີອະຄະຕິ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ສາມາດປະກອບສ່ວນເຂົ້າໃນການຄວບຄຸມອະຄະຕິໃນການເລືອກ. ດັ່ງນັ້ນວິທີທີ່ທ່ານເລືອກກຸ່ມປຽບທຽບຫຼືກຸ່ມຄວບຄຸມທີ່ບໍ່ແມ່ນຕົວແທນຂອງປະຊາກອນໃນກຸ່ກໍລະນີສຶກສາ ຫຼື ການເລືອກຄວາມແຕກຕ່າງ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ບ່ອນທີ່ທ່ານເລືອກກໍລະນີສຶກສາໂດຍບໍ່ໄດ້ຕັ້ງໃຈຂຶ້ນກັບສະຖານະການສຳພັດ. ຕົວຢ່າງແມ່ນການເລືອກກໍລະນີຂອງພະຍາດບາງຢ່າງໂດຍຫມໍຫນຶ່ງທ່ານຫຼືໂຮງຫມໍຫນຶ່ງແຫ່ງ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ທຽບກັບຫມໍຫລາຍທ່ານ ຫຼື ຕົວຢ່າງຂອງໂຮງຫມໍຫລາຍໂຮງໝໍ. ພວກມັນອາດມີສະຖານະຂອງການສຳພັດແຕກຕ່າງຫລາຍ ຫຼືການສຳພັດກັບຄວາມສຳພັນຂອງພະຍາດຫຼາຍກວ່າຄົນອື່ນ. ການແກ້ໄຂແມ່ນເພື່ອໃຫ້ແນ່ໃຈວ່າເລືອກກໍລະນີສຶກສາ ແລະກໍລະນີຄວບຄຸມເອກະລາດຈາກສະຖານະການສຳພັດ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ແລະເພື່ອກໍານົດກໍລະນີຄວບຄຸມຈາກປະຊາກອນດຽວກັນກັບກໍລະນີສຶກສາ ທີ່ທ່ານຕ້ອງຫຼີກເວັ້ນການນີ້ໃນເວລາທີ່ທ່ານອອກແບບການສຶກສາຂອງທ່ານ.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81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ອະຄະຕິໃນການສູນຫາຍຈາກການຕິດຕາມແມ່ນບັນຫາຫຼັກໃນການສຶກສາໄລຍະຍາວ ຫຼື ການທົດລອງ. ໃນການສຶກສາໄລຍະຍາຍທີ່ເປັນກຸ່ມໃຫຍ່ເກືອບທັງໝົດ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ເຮົາຈະເຫັນຜູ້ເຂົ້າຮ່ວມໃນໄລຍະເລີ້ມຕົ້ນຂອງການສຶກສາ ໄດ້ຫຼຸດອອກຈາກການສຶກສາ. ຖ້າສິ່ງນີ້ເກີດຂື້ນແບບສຸ່ມ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ດັ່ງນັ້ນໂດຍສະເລ່ຍ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ຄົນທີ່ອອກຈາກາການສຶກສາແມ່ນຄ້າຍຄືກັນກັບຜູ້ທີ່ຢູ່ໃນການສຶກສາ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ຫຼັງຈາກນັ້ນແມ່ນບໍ່ມີອະຄະຕິໃດໆ. ແຕ່ປົກກະຕິແລ້ວຄຸນລັກສະນະຂອງຜູ້ທີ່ສູນຫາຍ ຫຼື ຫຼຸດອອກຈາກການສຶກສາ ແມ່ນແຕກຕ່າງກັນຫຼາຍກັບຜູ້ທີ່ຢູ່ໃນການສຶກສາ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ຊຶ່ງເຮັດໃຫ້ເກີດອະຄະຕິ. ໃນເວລາທີ່ຜູ້ທີ່ສູນຫາຍຈາກການຕິດຕາມແມ່ນແຕກຕ່າງຈາກຜູ້ທີ່ຢູ່ໃນການສຶກສາທັງຫມົດທີ່ທ່ານໄດ້ຕິດຕາມ ແມ່ນອະຄະຕິໃນການສູນຫາຍໃນການຕິດຕາມ.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2C963-D3C8-4B06-8BE9-7EB86DEF8BD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22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62DDB42-3A3E-40EE-8B1E-335AA78537DD}" type="slidenum">
              <a:rPr lang="en-GB" altLang="en-US" sz="1200"/>
              <a:pPr algn="r"/>
              <a:t>22</a:t>
            </a:fld>
            <a:endParaRPr lang="en-GB" altLang="en-US" sz="1200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538E77C-C65F-AB79-36BC-B6A613DFB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ນີ້ແມ່ນຕົວຢ່າງຂອງການສຶກສາໄປຂ້າງໜ້າ ກ່ຽວກັບການສູບຢາ ແລະມະເຮັງປອດ. ການຄິດໄລ່ຄວາມສ່ຽງທີ່ກ່ຽວຂ້ອງສໍາລັບມະເຮັງປອດໃນບັນດາຜູ້ສູບຢາທຽບກັບຜູ້ທີ່ບໍ່ສູບຢາ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ພວກເຮົາໄດ້ຮັບ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 = 9.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ຈິນຕະນາການວ່ານີ້ແມ່ນຄວາມສ່ຽງທີ່ແທ້ຈິງຂອງມະເຮັງປອດໃນປະຊາກອນນີ້. ແຕ່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ເຈົ້າອາດຈະເຫັນຄົນຫຼຸດອອກຈາກການສຶກສາໄດ້ແນວໃດ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ເຈົ້າຄິດວ່າຜູ້ສູບຢາຫຼືບໍ່ສູບຢາອາດມີທ່າອ່ຽງທີ່ຈະຫຼຸດອອກຈາກການສຶກສາ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ເປັນຫຍັງ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ໃຊ້ເວລາຄາວໜຶ່ງເພື່ອຄິດກ່ຽວກັບເລື່ອງນີ້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ຫຼືເພື່ອປຶກສາຫາລື.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78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62DDB42-3A3E-40EE-8B1E-335AA78537DD}" type="slidenum">
              <a:rPr lang="en-GB" altLang="en-US" sz="1200"/>
              <a:pPr algn="r"/>
              <a:t>23</a:t>
            </a:fld>
            <a:endParaRPr lang="en-GB" altLang="en-US" sz="1200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538E77C-C65F-AB79-36BC-B6A613DFB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ຈິນຕະນາການວ່າພວກເຮົາພົບເຫັນຜູ້ສູບຢາພຽງແຕ່ 45 ຄົນເທົ່ານັ້ນທີ່ເປັນມະເຮັງປອດ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ແລະຈໍານວນຜູ້ສູບຢາທັງຫມົດຂອງພວກເຮົາໃນການສຶກສາຫຼຸດລົງເປັນ 955. ນັ້ນຫມາຍຄວາມວ່າເຄິ່ງຫນຶ່ງຂອງກໍລະນີທີ່ສູບຢາແມ່ນຫຼຸດອອກຈາກການຕິດຕາມ. ພວກເຮົາແທນທີ່ຈະເຊື່ອວ່າຄວາມສ່ຽງຂອງມະເຮັງປອດຂອງພວກເຮົາໃນຜູ້ສູບຢາແມ່ນມີພຽງແຕ່ 4.7 ເທົ່າຂອງຄວາມສ່ຽງຕໍ່ຜູ້ທີ່ບໍ່ສູບຢາ. ຜົນໄດ້ຮັບຂອງພວກເຮົາແມ່ນມີອະຄະຕິຕໍ່ກັບການສົມມຸດຕິຖານ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64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62DDB42-3A3E-40EE-8B1E-335AA78537DD}" type="slidenum">
              <a:rPr lang="en-GB" altLang="en-US" sz="1200"/>
              <a:pPr algn="r"/>
              <a:t>24</a:t>
            </a:fld>
            <a:endParaRPr lang="en-GB" altLang="en-US" sz="1200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538E77C-C65F-AB79-36BC-B6A613DFB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ໃນປັດຈຸບັນພວກເຮົາອາດຈະເຫັນວ່າຜູ້ສູບຢາທັງຫມົດໄດ້ຫຼຸດອອກຈາກການສຶກສາໃນອັດຕາຫຼາຍກ່ວາຜູ້ທີ່ບໍ່ສູບຢາ. ໃນທີ່ນີ້ພວກເຮົາອາດຈະເຫັນວ່າພວກເຮົາໄດ້ສູນເສຍ 50% ຂອງກໍລະນີທີ່ສູບຢາ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ແຕ່ຍັງ 10% ຂອງຜູ້ທີ່ບໍ່ເປັນພະຍາດ ທີ່ສູບຢາ. ພວກເຮົາຈະເຫັນອະຄະຕິຕໍ່ກັບ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ໃນຜົນໄດ້ຮັບຂອງພວກເຮົາຫນ້ອຍລົງ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ແຕ່ຍັງບໍ່ພົບມູນຄ່າທີ່ແທ້ຈິງຂອງຄວາມສ່ຽງທີ່ກ່ຽວຂ້ອງກັບ 9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33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ເພື່ອຫຼີກເວັ້ນ</a:t>
            </a:r>
            <a:r>
              <a:rPr lang="lo-L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ອະຄະຕິໃນການຄັດເລືອກ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ໃນການສຶກສາຂອງທ່ານ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ໃຊ້ເງື່ອນໄຂດຽວກັນສໍາລັບການເລືອກກໍລະນີສຶກສາ ແລະກຸ່ມຄວບຄຸມ. ເລືອກພວກມັນໂດຍບໍ່ຂຶ້ນກັບສະຖານະການສຳຜັດກັບປັດໃຈ. ກໍານົດກຸ່ມຄວບຄຸມຈາກປະຊາກອນດຽວກັນກັບກໍລະນີສຶກສາແລະລົງທຶນໃນຊັບພະຍາກອນສໍາລັບເອົາຜຸ້ເຂົ້າຮ່ວມເຂົ້າໃນການສຶກສາ ລວມເອົາປະຊາກອນທົ່ວໄປຫຼາຍເທົ່າທີ່ຊັບພະຍາກອນຂອງເຈົ້າອະນຸຍາດ. ລົງທຶນໃນການຕິດຕາມເພື່ອໃຫ້ໄດ້ອັດຕາການມີສ່ວນຮ່ວມສູງ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ແລະໃຫ້ແນ່ໃຈວ່າປະຊາຊົນບໍ່ໄດ້ຫຼຸດອອກຈາກການສຶກສາ ຍ້ອນເງື່ອນໄຂທີ່ມີການປ່ຽນແປງ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ໂດຍສະເພາະຖ້າມັນມີຜົນກະທົບຕໍ່ກຸ່ມທີ່ແຕກຕ່າງກັນ. ແລະຫຼັງຈາກນັ້ນທ່ານສາມາດອ້າງອີງເຖິງຫົວຂໍ້ການອອກແບບການສຶກສາຂອງພວກເຮົາໃນ 6.2 ຫາ 6.4 ສໍາລັບລາຍລະອຽດເພີ່ມເຕີມ.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D20BB08-44E3-4C17-8FAD-F226A4D5E4E4}" type="slidenum">
              <a:rPr kumimoji="0" lang="en-US" smtClean="0"/>
              <a:pPr eaLnBrk="1" hangingPunct="1"/>
              <a:t>25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73193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ພວກເຮົາມີຄວາມເປັນຫ່ວງເປັນພິເສດກັບການຈັດປະເພດທີ່ຜິດພາດ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ເຊິ່ງຜູ້ເຂົ້າຮ່ວມການສຶກສາໄດ້ຖືກຈັດປະເພດຢ່າງຜິດພາດກ່ຽວກັບການສຳພັດກັບປັດໃຈ ຫຼື ພະຍາດ.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732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2C963-D3C8-4B06-8BE9-7EB86DEF8BD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93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ຈິນຕະນາການວ່າເຈົ້າໃຊ້ການກວດເລືອດທີ່ມີຈຸດປະສົງເພື່ອວັດແທກປະລິມານຫມາກໄມ້ແລະຜັກທີ່ຄົນເຈັບໄດ້ບໍລິໂພກ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ລະເຈົ້າສາມາດວັດແທກການບໍລິໂພກໄດ້ຢ່າງຖືກຕ້ອງແລະຈັດປະເພດຜູ້ເຂົ້າຮ່ວມການສຶກສາເຂົ້າໄປໃນການບໍລິໂພກສູງແລະຕ່ໍາ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89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ໂອກາດຂອງການສູບຢາໃນຄົນເຈັບທີ່ເປັນມະເຮັງປອດແມ່ນສູງກວ່າ 9.1 ເທົ່າຂອງອັດຕາການສູບຢາໃນກຸ່ມຄວບຄຸມຜູ້ທີ່ບໍ່ໄດ້ເປັນມະເຮັງປອດ.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4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ໃນຫົວຂໍ້ 6.3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ພວກເຮົາໄດ້ກວມເອົາພື້ນຖານຂອງການວິເຄາະການລະບາດ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ເຊິ່ງເປົ້າຫມາຍແມ່ນເພື່ອເຂົ້າໃຈວ່າ: ການສຳພັດ (ຫຼືຄວາມສ່ຽງ) ແລະພະຍາດ (ຫຼືຜົນໄດ້ຮັບ) ເຊື່ອມໂຍງບໍ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ເພື່ອເຮັດສິ່ງນີ້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ພວກເຮົາຕ້ອງກໍານົດແລະປະລິມານການພົວພັນລະຫວ່າງການສຳຜັດ ແລະຜົນໄດ້ຮັບ. ໃນແງ່ທາງສະຖິຕິ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ຕົວແປການສຳພັດ ຂອງພວກເຮົາແມ່ນຕົວແປອິດສະຫຼະ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ແລະຜົນໄດ້ຮັບຫຼືການວັດແທກພະຍາດແມ່ນຕົວແປຕາມ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ເພາະວ່າພວກເຮົາຄິດວ່າມັນຂຶ້ນກັບການສຳພັດ. ນັ້ນແມ່ນ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ການສໍາພັດກັບປັດໃຈຄວາມສ່ຽງແມ່ນເຮັດໃຫ້ເກີດ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ໃນບາງສ່ວນ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ຜົນໄດ້ຮັບດ້ານສຸຂະພາບ.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57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ໂອກາດຂອງການສູບຢາໃນຄົນເຈັບທີ່ເປັນມະເຮັງປອດແມ່ນ 9.1 ເທົ່າ ຫຼາຍກ່ວາໂອກາດຂອງການສູບຢາໃນຄົນເຈັບກຸ່ມຄວບຄຸມບໍ່ໄດ້ເປັນມະເຮັງປອດ.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9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ຕົວຢ່າງອີກອັນໜຶ່ງຂອງອະຄະຕິໃນການເອີ້ນຄືນສາມາດເກີດຂຶ້ນໄດ້ໃນການສຶກສາກຸ່ມກໍລະນີສຶກສາ ແລະ ກຸ່ມຄວບຄຸມ ເມື່ອກໍລະນີສຶກສາມີແນວໂນ້ມທີ່ຈະມີອະຄະຕິໃນການເອີ້ນຄືນການລາຍງານການສຳຜັດກັບປັດໃຈກ່ອນໜ້າກວ່າ ກຸ່ມຄວບຄຸມ. ຕົວຢ່າງຂອງເລື່ອງນີ້ແມ່ນການສຶກສາກຸ່ມກໍລະນີສຶກສາ ແລະ ກຸ່ມຄວບຄຸມຂອງຢາທີ່ບໍ່ມີໃບສັ່ງແພດໃນລະຫວ່າງການຖືພາແລະຄວາມຜິດປົກກະຕິຂອງການເກີດລູກ. ດັ່ງນັ້ນ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ກໍລະນີສຶກສາຈະເປັນແມ່ທີ່ເກີດລູກທີ່ມີຄວາມຜິດປົກກະຕິຂອງເດັກ ແລະ ກຸ່ມນຄວບຄຸມແມ່ນແມ່ທີ່ເກີດລູກປົກກະຕິບໍ່ມີຄວາມຜິດປົກກະຕິຂອງເດັກ ແລະຈິນຕະນາການການສຳຜັດກັບປັດໃຈ ໄດ້ຖືກປະເມີນໂດຍການຖາມແມ່ວ່າ "ເຈົ້າໄດ້ໃຊ້ຢາຫຍັງໃນເວລາຖືພາ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ເຈົ້າຄິດວ່າມັນເປັນໄປໄດ້ບໍທີ່ແມ່ສາມາດຈື່ຈໍາການສຳຜັດກັບປັດໃຈ ໄດ້ຢ່າງບໍ່ຖືກຕ້ອງໃນທົ່ວທຸກກໍລະນີສຶກສາ ແລະກຸ່ມຄວບຄຸມ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ແລະທ່ານຄິດວ່າກໍລະນີສຶກສາ ແລະກຸ່ມຄວບຄຸມສາມາດແຕກຕ່າງກັນໃນການຈື່ຈໍາການສຳຜັດກັບປັດໃຈບໍ່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ເປັນຫຍັງ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ຖ້າເຈົ້າສາມາດໃຊ້ເວລາຄາວໜຶ່ງເພື່ອຄິດກ່ຽວກັບ ຫຼື ສົນທະນາເລື່ອງນີ້.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874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ການວັດແທກສະຖານະພາບການສຳພັດກັບປັດໃຈ ແມ່ນມີຢູ່ໃນເກືອບທຸກການສຶກສາເພາະວ່າວິທີການກວດສອບການສຳຜັດແມ່ນບໍ່ສົມບູນແບບ. ມີຫຼາຍວິທີທີ່ຄວາມຜິດພາດໃນການວັດແທກສາມາດເກີດຂື້ນ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ແລະເຫຼົ່ານີ້ແມ່ນບາງຕົວຢ່າງສໍາລັບການອ້າງອີງຂອງທ່ານ. ໃນເວລາທີ່ການສຳພັດກັບປັດໃຈ ຫຼື ຜົນໄດ້ຮັບແມ່ນຖືກລາຍງານດ້ວຍຕົນເອງ ຫຼື ຖືກສັງເກດເຫັນໂດຍຜູ້ສໍາພາດ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ມີໂອກາດສໍາລັບອະຄະຕິໃນວິທີທີ່ບຸກຄົນຈື່ຈໍາການສຳພັດ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ລະຜູ້ສໍາພາດອາດຈະສໍາພາດຜູ້ເຂົ້າຮ່ວມທີ່ແຕກຕ່າງກັນຖ້າພວກເຂົາຮູ້ວ່າຜູ້ເຂົ້າຮ່ວມການສຶກສາຢູ່ໃນກຸ່ມການສຶກສາໃດ. ຜົນໄດ້ຮັບສາມາດນໍາໄປສູ່ອະຄະຕິເຊັ່ນດຽວກັນ.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2C963-D3C8-4B06-8BE9-7EB86DEF8BD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71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ອີກເທື່ອຫນຶ່ງ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ໂອກາດທີ່ດີທີ່ສຸດຂອງທ່ານເພື່ອຫຼຸດຜ່ອນອະຄະຕິໃນການສຶກສາຂອງທ່ານແມ່ນຢູ່ໃນການອອກແບບແລະການວາງແຜນຂອງທ່ານ! ອະຄະຕິຂອງການວັດແທກສາມາດຫຼຸດລົງໄດ້ໂດຍການໃຊ້ເຄື່ອງຫມາຍຈຸດປະສົງຂອງການສຳພັດກັບປັດໃຈຂອງທ່ານ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ການຝຶກອົບຮົມຜູ້ສໍາພາດແລະຜູ້ສັງເກດການເພື່ອໃຫ້ໄດ້ຂໍ້ມູນໃນຮູບແບບດຽວກັນສໍາລັບຜູ້ເຂົ້າຮ່ວມທັງຫມົດ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ຫຼື ປິດບັງພວກເຂົາ ເພື່ອສຶກສາສະຖານະພາບ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ການນໍາໃຊ້ເຄື່ອງມືມາດຕະຖານສໍາລັບການລວບລວມຂໍ້ມູນແລະຄໍານິຍາມສໍາລັບການເປີດເຜີຍແລະຜົນໄດ້ຮັບ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ແລະໃຫ້ແນ່ໃຈວ່າຄວາມອ່ອນໄຫວແລະຄວາມສະເພາະຂອງການທົດສອບຂອງທ່ານແມ່ນຄືກັນໃນທົ່ວກຸ່ມ. ແລະຈື່ຈໍາວິທີການເຫຼົ່ານີ້ສໍາລັບການຫຼຸດຜ່ອນອະຄະຕິໃນການຄັດເລືອກໃນການອອກແບບເຊັ່ນດຽວກັນ.</a:t>
            </a:r>
            <a:endParaRPr lang="en-L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D20BB08-44E3-4C17-8FAD-F226A4D5E4E4}" type="slidenum">
              <a:rPr kumimoji="0" lang="en-US" smtClean="0"/>
              <a:pPr eaLnBrk="1" hangingPunct="1"/>
              <a:t>34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7313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ໃນປັດຈຸບັນທີ່ພວກເຮົາໄດ້ປະເມີນການສຶກສາຂອງພວກເຮົາສໍາລັບຄວາມອະຄະຕິທີ່ເປັນໄປໄດ້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ພວກເຮົາຫັນໄປຫາຄໍາຖາມຕໍ່ໄປ: ຄວາມສຳພັນ ທີ່ພວກເຮົາພົບເຫັນອາດຈະເປັນຍ້ອນ </a:t>
            </a:r>
            <a:r>
              <a:rPr lang="lo-L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ຕົວຜັນແປກວນ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ບໍ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60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ຕົວແປກວນ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ແມ່ນຜົນກະທົບລວບ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ເມື່ອຄວາມສຳພັນ ທີ່ແທ້ຈິງລະຫວ່າງການສຳຜັດກັບປັດໃຈແລະພະຍາດ ຖືກບິດເບືອນ ເພາະວ່າມີປັດໃຈອື່ນທີ່ມີບົດບາດທີ່ກ່ຽວຂ້ອງກັບການສໍາຜັດແລະພະຍາດ. ພວກເຮົາສາມາດຄິດວ່າມັນເປັນຄໍາອະທິບາຍທາງເລືອກສໍາລັບຄວາມສຳພັນທີ່ສັງເກດເຫັນລະຫວ່າງການສໍາຜັດກັບພະຍາດ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356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ທ່ານ​ສາ​ມາດ​ປະ​ເມີນ​ວ່າ​ຕົວ​ແປ​ຂອງ​ທ່ານ​ແມ່ນຕົວແປກວນ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confounder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ໂດຍ​ມີ​ສາມ​ມາດ​ຕະ​ຖານ​: 1​) ມັນ​ກ່ຽວ​ຂ້ອງ​ກັບ​ການ​ການສຳຜັດກັບປັດໃຈ ​ໃນ​ປະ​ຊາ​ກອນ​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2​) ມັນ​ເປັນ​ເອ​ກະ​ລາດ​ຫຼື​ ຕົວ​ຄາດ​ຄະ​ເນ​ຂອງ​ພະ​ຍາດ​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 ....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968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ມັນບໍ່ແມ່ນຂັ້ນຕອນປານກາງກ່ຽວກັບເສັ້ນທາງສາເຫດຂອງພະຍາດແລະຜົນໄດ້ຮັບ. ຖ້າມັນເປັນ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ມັນຈະເປັນຜູ້ໄກ່ເກ່ຍ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ບໍ່ແມ່ນຕົວແປກວນ.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867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ນີ້ແມ່ນຕົວຢ່າງຂອງຄວາມສໍາພັນລະຫວ່າງ ພາວະຕຸ້ຍ ແລະ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ກ້າມເນື້ອຫົວໃຈຕາຍ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Infarction myocardial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ຫຼື ຫົວໃຈຫຼົ້ມເຫຼວ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ແລະບົດບາດຂອງ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cholesterol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ເປັນ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confounder.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ພວກເຮົາຮູ້ວ່າ ພາວະຕຸ້ຍສາມາດພົວພັນກັບ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cholesterol,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ຕົ້ນຕໍແມ່ນຜູ້ທີ່ມີ ພາວະຕຸ້ຍ ອາດຈະມີລະດັບ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cholesterol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ສູງ. ພວກເຮົາຍັງຮູ້ວ່າ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cholesterol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ສາມາດພົວພັນກັບ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ໂດຍບໍ່ຄໍານຶງເຖິງວ່າຄົນເຮົາມີ ພາວະຕຸ້ຍ ຫຼືບໍ່. ແລະສຸດທ້າຍ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cholesterol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ບໍ່ແມ່ນບາດກ້າວທີ່ຈໍາເປັນລະຫວ່າງຂະບວນການຂອງພາວະຕຸ້ຍ ທີ່ນໍາໄປສູ່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MI.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ດັ່ງນັ້ນ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ລະດັບ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cholesterol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ສາມາດເປັນ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confounder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ທີ່ມີທ່າແຮງສໍາລັບຄວາມສໍາພັນລະຫວ່າງ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obesity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infarction myocardial.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059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ເນື່ອງຈາກວ່າຕົວຜັນແປກວນ ສາມາດບິດເບືອນການພົວພັນທີ່ແທ້ຈິງລະຫວ່າງຕົວແປຂອງພວກເຮົາ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ພວກເຮົາຕ້ອງການໃຫ້ແນ່ໃຈວ່າຈະຄວບຄຸມມັນ. ພວກເຮົາສາມາດເຮັດສິ່ງນີ້ໃນການອອກແບບດ້ວຍການສຸ່ມ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ເຄັ່ງຄັດ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ແລະວິທີການຈັບຄູ່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ແລະໃນການວິເຄາະທີ່ແບ່ງເປັນຊັ້ນ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stratification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ແລະແບບຈໍາລອງ.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ຊອກຫາຄວາມສໍາພັນຫມາຍຄວາມວ່າມີຄວາມສໍາພັນທີ່ສາມາດກໍານົດໄດ້ລະຫວ່າງການສໍາຜັດແລະພະຍາດ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ການສໍາຜັດອາດຈະເຮັດໃຫ້ເກີດພະຍາດຫຼືຜົນໄດ້ຮັບ. ສາເຫດຫມາຍຄວາມວ່າມີກົນໄກການວັດແທກທີ່ແທ້ຈິງທີ່ນໍາໄປສູ່ການສໍາຜັດກັບພະຍາດ. ການຊອກຫາຄວາມຄວາມສໍາພັນບໍ່ໄດ້ເຮັດໃຫ້ມັນເປັນຄວາມສໍາພັນທາງສາເຫດ.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ໃນການອອກແບບ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ພວກເຮົາສາມາດນໍາໃຊ້ການສຸ່ມ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ເມື່ອເຫມາະສົມ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ເພື່ອແຈກຢາຍຕົວແປກວນ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confounders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ທີ່ຮູ້ຈັກແລະບໍ່ຮູ້ຈັກເທົ່າທຽມກັນລະຫວ່າງກຸ່ມການສຶກສາ. ທ່ານຕ້ອງການຊັບພະຍາກອນເພື່ອດໍາເນີນການແບບສຸ່ມແລະຂະຫນາດຕົວຢ່າງທີ່ພຽງພໍສໍາລັບການແຜ່ກະຈາຍ. ພວກເຮົາຍັງສາມາດຈໍາກັດການສຶກສາຂອງພວກເຮົາໃຫ້ມີພຽງແຕ່ຄົນທີ່ມີລະດັບຫນຶ່ງຂອງຕົວແປກວນ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confounder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ຕົວຢ່າງ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ພວກເຮົາອາດຈະລວມເອົາຄົນທີ່ມີຄ່າ ຄໍເລດເຕີລອນຕໍ່າເຂົ້າໃນການສຶກສາ ທີ່ສຶກສາ ພາວະຕຸ້ຍ ແລະ ພາວະຫົວໃຈຫຼົ້ມເຫຼວ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ຫຼື ພຽງແຕ່ລວມເອົາແຕ່ແມ່ຍິງເທົ່ານັ້ນເພື່ອວັດແທກ ຄວາມສຳພັນ ທີ່ພວກເຮົາເຊື່ອວ່າອາດຈະແຕກຕ່າງກັນສໍາລັບຜູ້ຊາຍແລະແມ່ຍິງ. ພວກເຮົາຍັງສາມາດຈັບຄູ່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exposed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unexposed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ຫຼືກໍລະນີແລະກຸ່ມຄວບຄຸມກ່ຽວກັບລັກສະນະຂອງຕົວແປກວນ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confounding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ຜົນການຈັບຄູ່ ຂອງກຸ່ມ ທີ່ສຳຜັດກັບປັດໃຈ ແລະ ບໍ່ສຳຜັດກັບປັດໃຈ ແບບໜຶ່ງຕໍ່ໜຶ່ງ ລະຫວ່າງບຸກຄົນໃນກຸ່ມກມສຶກສາ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ແລະຜົນການຈັບຄູ່ຄວາມຖີ່ໃນການແຈກຢາຍລັກສະນະດຽວກັນລະຫວ່າງກຸ່ມ. ໃນທັງຂໍ້ຈໍາກັດແລະການຈັບຄູ່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ໃນຂະນະທີ່ເຫຼົ່ານີ້ແມ່ນວິທີການທີ່ກົງໄປກົງມາເພື່ອຈັດການກັບຄວາມຕົວແປກວນ ມັນອາດຈະຫຼຸດລົງຈຳນວນຜູ້ເຂົ້າຮ່ວມທີ່ມີເງື່ອນໄຂເຂົ້າຮ່ວມການສຶກສາ. ພວກເຂົາເຈົ້າອາດຈະຫຼຸດຜ່ອນຄວາມສາມາດໃນການເຜີຍແຜ່ອ້າງອີງທົ່ວໄປຂອງຜົນການສຶກສາຂອງທ່ານ ຖ້າຫາກວ່າຜູ້ເຂົ້າຮ່ວມການສຶກສາຂອງທ່ານມີຄວາມຄ້າຍຄືກັນຫຼາຍ.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873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ໃນການວິເຄາະ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ພວກເຮົາສາມາດນໍາໃຊ້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stratification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ເພື່ອສັງເກດເບິ່ງຄວາມສຳພັນຂອງຕົວແປທີ່ສົນໃຈໃນແຕ່ລະລະດັບຂອງຕົວແປກວນ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confounder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ເພື່ອເຮັດສິ່ງນີ້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ພວກເຮົາເກັບກໍາຂໍ້ມູນ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confounder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ທີ່ມີທ່າແຮງ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ຫຼັງຈາກນັ້ນ ແບ່ງຊັ້ນ ຂໍ້ມູນຂອງພວກເຮົາໂດຍການສໍາຜັດກັບຕົວແປກວນ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confounder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ແລະປະເມີນມາດຕະການຂອງຄວາມສຳພັນຂອງ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exposure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ແລະຜົນໄດ້ຮັບຂອງພວກເຮົາໃນແຕ່ລະລະດັບ. ນີ້ແມ່ນວິທີທີ່ດີທີ່ຈະແຍກຕົວແປທີ່ເປັນ ຕົວແປກວນ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ຊຶ່ງຫມາຍຄວາມວ່າພວກມັນມີຜົນກະທົບກ່ຽວກັບຄວາມສໍາພັນແຕ່ຜົນກະທົບຂອງມາດຕະການຄວາມສຳພັນແບບເບົາບາງ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ຈາກຜົນຂອງການປ່ຽນແປງ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ເຊິ່ງຄວາມສໍາພັນລະຫວ່າງການສຳພັດກັບປັດໃຈ ແລະ ຜົນໄດ້ຮັບ ຂອງທ່ານອາດຈະແຕກຕ່າງກັນຢ່າງຫຼວງຫຼາຍ. ຕາມລະດັບຂອງຕົວແກ້ໄຂ. ການແບ່ງຊັ້ນ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Stratification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ສາມາດສະຫນອງຂໍ້ມູນທີ່ດີເລີດກ່ຽວກັບຄວາມສັບສົນ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intricacies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ຂອງຂໍ້ມູນ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ລະເປັນສິ່ງສໍາຄັນທີ່ຈະເຮັດໃນເວລາທີ່ທ່ານເຊື່ອວ່າຄວາມສໍາພັນອາດຈະແຕກຕ່າງກັນໂດຍລະດັບຂອງຕົວແປທີສາມ. ເຊັ່ນດຽວກັນກັບເພດ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ອາຍຸ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ຫຼືສະຖານະພາບເສດຖະກິດສັງຄົມ.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187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ຄວາມງາມຂອງການສ້າງແບບຈໍາລອງສະຖິຕິແມ່ນອະນຸຍາດໃຫ້ພວກເຮົາລວມເອົາຕົວແປຫຼາຍອັນໃນການວິເຄາະທີ່ອາດຈະບິດເບືອນຄວາມສໍາພັນຂອງຕົວແປທີສົນໃຈ. ສໍາລັບຕົວແປທີ່ມີຜົນກະທົບເລັກນ້ອຍຈາກຕົວແປກວນ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ມັນເຫມາະສົມທີ່ຈະຄວບຄຸມໃຫ້ເຂົາເຈົ້າໃນຮູບແບບໂດຍເຮັດເປັນມາດຕະຖານຂອງອິດທິພົນຂອງເຂົາເຈົ້າໃນທົ່ວປະຊາກອນ. ແຕ່ນີ້ສາມາດຊ່ອນຜົນຂອງຕົວດັດແປງຜົນປ່ຽນແປງ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ເຊັ່ນ: ຕົວກໍານົດເສດຖະກິດສັງຄົມ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ດັ່ງນັ້ນມັນເປັນສິ່ງສໍາຄັນທີ່ຈະປະເມີນຕົວແປສໍາລັບການໂຕ້ຕອບແລະການດັດແກ້ກ່ອນທີ່ຈະຄວບຄຸມສໍາລັບພວກເຂົາໃນການວິເຄາະ. ເຈົ້າສາມາດສ້າງແບບຈໍາລອງທີ່ມີຄວາມຊັບຊ້ອນຫຼາຍຂຶ້ນເຊັ່ນດຽວກັນທີ່ອະນຸຍາດໃຫ້ກໍານົດຄວາມເປັນໄປໄດ້ບາງສ່ວນຫຼືຄະແນນຄວາມມັກສໍາລັບ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cofactors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ໃນການວິເຄາະຄວາມສໍາພັນຂອງຕົວຜັນແປທີ່ສົນໃຈຂອງທ່ານ. ພວກເຮົາຈະກວມເອົາຫຼາຍກວ່ານີ້ໃນ ໂມດູນ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95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ເພື່ອສະຫຼຸບຄວາມສັບສົນ, ປະເມີນການສຶກສາຂອງທ່ານສໍາລັບຄວາມຂັດແຍ້ງທີ່ມີທ່າແຮງ, ການຄວບຄຸມການສັບສົນໃນການອອກແບບຫຼາຍເທົ່າທີ່ເປັນໄປໄດ້, ແລະຫຼັງຈາກນັ້ນຄວບຄຸມການສັບສົນໃນການວິເຄາະ.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35461-0655-4463-92D8-32BD450432E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895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ສຸດທ້າຍ, ໃນຂັ້ນຕອນຂອງພວກເຮົາໃນການປະເມີນ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ຄວາມສຳພັນ</a:t>
            </a:r>
            <a:r>
              <a:rPr lang="lo-LA" dirty="0"/>
              <a:t>ທີ່ເປັນສາເຫດ, ພວກເຮົາຖາມວ່າ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ຄວາມສຳພັນ</a:t>
            </a:r>
            <a:r>
              <a:rPr lang="lo-LA" dirty="0"/>
              <a:t>ທີ່ພວກເຮົາພົບເຫັນມີແນວໂນ້ມທີ່ຈະເປັນຍ້ອນໂອກາດ.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034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ອ້າງອີງ ສະຖິຕິແມ່ນໃນເວລາທີ່ພວກເຮົານໍາໃຊ້ຂໍ້ມູນເພື່ອເວົ້າບາງສິ່ງບາງຢ່າງ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ຫຼືເຮັດໃຫ້ການສະຫຼຸບອ້າງອີງ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inference,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ມີຄວາມຫມັ້ນໃຈບາງຢ່າງກ່ຽວກັບປະຊາກອນທັງຫມົດໂດຍອີງໃສ່ການສຶກສາພຽງແຕ່ຈໍານວນຫນ້ອຍຫນຶ່ງ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ຫຼືຕົວຢ່າງ. ມັນເປັນເລື່ອງທີ່ຫາຍາກຫຼາຍທີ່ນັກຄົ້ນຄ້ວາ ສາມາດປະເມີນສະມາຊິກທຸກໆຄົນຂອງປະຊາກອນທັງຫມົດ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ດັ່ງນັ້ນພວກເຮົາຕ້ອງເຮັດການສະຫຼຸບນີ້ໂດຍອີງໃສ່ຕົວຢ່າງ. ຖ້າພວກເຮົາເຮັດການສຶກສາຂອງພວກເຮົາຄືນເລື້ອຍໆດ້ວຍຕົວຢ່າງໃຫມ່ໃນແຕ່ລະຄັ້ງ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ຜົນໄດ້ຮັບຈາກແຕ່ລະຕົວຢ່າງຈະແຕກຕ່າງກັນ. ນີ້ແມ່ນການປ່ຽນແປງຂອງການສຸ່ມຕົວຢ່າງ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ລະເປັນຄວາມຜິດພາດແບບສຸ່ມທີ່ສ້າງຄວາມເປັນໄປໄດ້ທີ່ການຄາດຄະເນຂອງພວກເຮົາຈະແຕກຕ່າງຈາກການຄາດຄະເນທີ່ແທ້ຈິງພຽງແຕ່ຍ້ອນການປ່ຽນແປງຂອງຕົວຢ່າງ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436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ພວກເຮົາໃຊ້ການອ້າງອິງທາງສະຖິຕິເພື່ອຄາດຄະເນຄວາມເປັນໄປໄດ້ທີ່ຄວາມສຳພັນຂອງພວກເຮົາບໍ່ແມ່ນຍ້ອນໂອກາດ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ລະພວກເຮົາເຮັດສິ່ງນີ້ໂດຍຜ່ານການທົດສອບສົມມຸດຕິຖານແລະໂດຍການວາງການຄາດຄະເນຂອງພວກເຮົາໃນລະດັບຂອງມູນຄ່າທີ່ເປັນໄປໄດ້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ຫຼືໄລຍະຊ່ວງຫວ່າງຄວາມເຊື່ອຫມັ້ນ. ພວກເຮົາຈະກວມເອົາວິທີການເຮັດສິ່ງນີ້ໃນຫົວຂໍ້ 6.6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ຕ່ຮູ້ວ່າການເພີ່ມຂະຫນາດຕົວຢ່າງຂອງພວກເຮົາຊ່ວຍເພີ່ມຄວາມເປັນໄປໄດ້ທີ່ຄວາມສຳພັນຂອງພວກເຮົາບໍ່ແມ່ນຍ້ອນໂອກາດ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D8CC-DC06-49B7-BDE9-7562A705C58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765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ຂັ້ນ​ຕອນ​ຕໍ່​ໄປ​ຂອງ​ພວກ​ເຮົາ​ແມ່ນ​ການ​ຍ້າຍ​ໄປ​ຂັ້ນ​ຕອນ​ທີ </a:t>
            </a:r>
            <a:r>
              <a:rPr lang="en-US" dirty="0"/>
              <a:t>II </a:t>
            </a:r>
            <a:r>
              <a:rPr lang="lo-LA" dirty="0"/>
              <a:t>ແລະ​ນໍາ​ໃຊ້​ຄໍາ​ແນະ​ນໍາ​ສໍາ​ລັບ​ການ​ຊີ້​ນໍາ​ເຫດ​ຜົນ​ສໍາ​ລັບ​ຄວາມສຳພັນຂອງ​ພວກ​ເຮົາ​.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446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ເງື່ອນໄຂສໍາລັບສາຍເຫດ ສະຫນອງວິທີການບັນລຸຄໍາຕັດສິນກ່ຽວກັບຄວາມເປັນໄປໄດ້ຂອງຄວາມສຳພັນທີ່ເປັນສາເຫດ. ເງື່ອນໄຂ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Hill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ໄດ້ຖືກສ້າງຕັ້ງຂຶ້ນເປັນຄໍາແນະນໍາສໍາລັບການນີ້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ແຕ່ບໍ່ແມ່ນທັງຫມົດທີ່ຈໍາເປັນຫຼືຄວນຈະຖືກນໍາໃຊ້ກັບທຸກໆການສຶກສາ.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09839-D845-4E6D-98F8-0AE0B9D3B00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447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ເງື່ອນໄຂສໍາຄັນທີ່ສຸດທີ່ຈະນໍາໃຊ້ແມ່ນ ຊົ່ວຄາວ: ການຮຽກຮ້ອງໃດໆຂອງສາເຫດຕ້ອງກ່ຽວຂ້ອງກັບສາເຫດທີ່ເກີດຂຶ້ນກ່ອນ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ໃນເວລາ. ຜົນກະທົບທີ່ຄາດໄວ້. ຖ້າບໍ່ມີ ຊົ່ວຄາວ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ພວກເຮົາບໍ່ສາມາດບອກເຫດຜົນໄດ້. ນີ້ແມ່ນເຫດຜົນທີ່ວ່າການທົດລອງ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ໃນທີ່ນັກຄົ້ນຄວ້າສາມາດຈັດການ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manipulate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ກັບການສຳພັດກັບປັດໃຈ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exposure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ໃຫ້ຫຼັກຖານທີ່ດີທີ່ສຸດຂອງ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causality,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ຕິດຕາມຢ່າງໃກ້ຊິດໂດຍການສຶກສາແບບຕິດຕາມ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ຄວາມເຂັ້ມແຂງຂອງຄວາມສຳພັນ ລະຫວ່າງການສຳຜັດກັບປັດໃຈ ແລະຜົນໄດ້ຮັບສາມາດສະຫນອງຫຼັກຖານບາງຢ່າງສໍາລັບສາເຫດ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ເນື່ອງຈາກວ່າຂະຫນາດຜົນກະທົບທີ່ໃຫຍ່ກວ່າ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ຄວາມເປັນໄປໄດ້ຫຼາຍທີ່ຄວາມສໍາພັນແມ່ນສາເຫດ. ການພົວພັນການຕອບສະໜອງ ຂອງປະລິມານ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ເຊິ່ງການເພີ່ມປະລິມານການສຳພັດນຳ ໄປສູ່ການເພີ່ມຂື້ນຂອງຜົນໄດ້ຮັບ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ຍັງໃຫ້ຫຼັກຖານບາງຢ່າງ ສຳລັບສາເຫດ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ແຕ່ບໍ່ຈຳເປັນຍ້ອນວ່າການສຳພັດບາງຢ່າງມີຂອບເຂດທີ່ພວກເຂົາຕ້ອງບັນລຸກ່ອນທີ່ຈະນຳໄປສູ່ຜົນໄດ້ຮັບ. ຄວາມສອດຄ່ອງຫມາຍຄວາມວ່າຄວາມສຳພັນໄດ້ຖືກພົບເຫັນຢູ່ໃນປະຊາກອນທີ່ແຕກຕ່າງກັນ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ພາຍໃຕ້ສະຖານະການທີ່ແຕກຕ່າງກັນ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ໂດຍຜູ້ຄົນຄ້ວາທີ່ແຕກຕ່າງກັນ. ຄວາມສອດຄ່ອງຫຼາຍເທົ່າໃດ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ຫຼັກຖານຫຼາຍສໍາລັບສາເຫດ.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09839-D845-4E6D-98F8-0AE0B9D3B00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8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ກັບຄືນໄປຫາຕົວຢ່າງການສູບຢາຂອງພວກເຮົາ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ທໍາອິດພວກເຮົາຕ້ອງກໍານົດສິ່ງທີ່ພວກເຮົາຄິດວ່າຄວາມສໍາພັນອາດຈະເປັນ ... ການສູບຢາແມ່ນກ່ຽວຂ້ອງກັບມະເຮັງປອດບໍ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440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ຄວາມ​ສະ​ເພາະ​ຂອງ​ສຄວາມສຳພັນຫມາຍ​ຄວາມ​ວ່າ​ການ​ສຳຜັດກັບປັດໃຈຄັ້ງດຽວ​ຄວນ​ຈະ​ເຮັດ​ໃຫ້​ເກີດ​ພະ​ຍາດ​ດຽວ​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ແຕ່​ມາດ​ຕະ​ຖານ​ນີ້​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ຄຽງ​ຄູ່​ກັບ​ການ​ປຽບ​ທຽບ​ແມ່ນ​ບໍ່​ຖືກ​ຕ້ອງ​ແທ້​ຫຼື​ເປັນ​ມາດ​ຖານ​ທີ່​ອ່ອນ​ແອ​ທີ່​ພວກ​ເຮົາ​ບໍ່​ໄດ້​ນໍາ​ໃຊ້​ອີກ​ແລ້ວ​. ຄວາມເປັນໄປໄດ້ ແລະ ຄວາມສອດຄ່ອງກັນ ມີຄວາມໝາຍວ່າຄວາມສຳພັນນັ້ນມີຄວາມໝາຍໃນແງ່ຂອງປະຫວັດສາດ ແລະຊີວະວິທະຍາຂອງພະຍາດ. ຫຼັກຖານການທົດລອງແມ່ນບໍ່ເປັນໄປໄດ້ສະ ເໝີ ໄປ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ແຕ່ມັນ ໝາຍຄວາມວ່າຫຼັກຖານຈາກການທົດລອງໃນຫ້ອງທົດລອງຫຼື ຫຼັກຖານຈາກການທົດລອງແບບສຸ່ມ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ການທົດລອງ ແບບ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trials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ເສີມຂະຫຍາຍຄວາມເຂົ້າໃຈຂອງພວກເຮົາຢ່າງຫຼວງຫຼາຍກ່ຽວກັບສາເຫດ.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09839-D845-4E6D-98F8-0AE0B9D3B00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608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ສີ່ມາດຖານນີ້ແມ່ນສໍາຄັນທີ່ສຸດສໍາລັບການປະເມີນສາເຫດ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ແລະຊົ່ວຄາວແມ່ນເງື່ອນໄຂດຽວທີ່ນັກວິທະຍາສາດທັງຫມົດຕົກລົງເຫັນດີ!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09839-D845-4E6D-98F8-0AE0B9D3B00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14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F3267-FC3B-4365-BB68-4F0DAA4F5BC4}" type="slidenum">
              <a:rPr lang="en-US"/>
              <a:pPr/>
              <a:t>53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ການສະຫຼຸບອ້າງອີງສາຍເຫດ ບໍ່ແມ່ນຂະບວນການທີ່ງ່າຍດາຍຫຼືໄວ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 ການສຶກສາດຽວທີ່ບໍ່ພຽງພໍໃນການສ້າງຕັ້ງ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inference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ສາເຫດ. ມັນຮຽກຮ້ອງໃຫ້ມີການຕັດສິນ ແລະ ການຕີຄວາມ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 ການພິຈາລະນານ້ໍາຫນັກຂອງຫຼັກຖານ ທີ່ສະຫນັບສະຫນູນຄວາມສໍາພັນທາງສາເຫດ. ທ່ານ​ບໍ່​ສາ​ມາດ​ພິ​ສູດ​ ຄວາມສຳພັນ ທາງສາຍເຫດ​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ແຕ່​ວ່າ ​ທ່ານ​ສາ​ມາດ​ພິ​ສູດ​ໄດ້​ຈາກ​ຫຼັກ​ຖານ​.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346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F3267-FC3B-4365-BB68-4F0DAA4F5BC4}" type="slidenum">
              <a:rPr lang="en-US"/>
              <a:pPr/>
              <a:t>54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ສະຫລຸບລວມແລ້ວ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ຄວາມສຳພັນ ບໍ່ຈໍາເປັນຕ້ອງມີສາຍເຫດທົ່າທຽມກັນ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ແຕ່ທ່ານສາມາດນໍາໃຊ້ຂັ້ນຕອນໃນຫົວຂໍ້ນີ້ເພື່ອກໍານົດ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inference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ສາເຫດ. ການ​ນໍາ​ໃຊ້​ຂັ້ນ​ຕອນ​ລວມ​ມີ​ການ​ປະ​ເມີນ​ຄວາມ​ອະຄະຕິ​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confounding​,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ແລະ​ໂອ​ກາດ​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ແລະ​ທ່ານ​ສາ​ມາດ​ຈັດ​ລໍາ​ດັບ​ຄວາມ​ສໍາ​ຄັນ​ແລະ​ນໍາ​ໃຊ້​ເງື່ອນໄຂສາຍ​ເຫດ​ສໍາ​ລັບ​ຄວາມສຳພັນ ຂອງ​ທ່ານ​ເພື່ອ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 causality​.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618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sz="1200"/>
              <a:t>ຄວາມຄິດເຫັນສຸດ</a:t>
            </a:r>
            <a:r>
              <a:rPr lang="lo-LA" sz="1200" dirty="0"/>
              <a:t>ທ້າຍ: ການປັບປຸງຄວາມສາມາດໃນການປະເມີນສາເຫດແມ່ນເລີ່ມຕົ້ນໃນການສຶກສາການອອກແບບແລະການວາງແຜນ! ວິທີທີ່ດີທີ່ສຸດທີ່ຈະສາມາດສະຫຼຸບສາເຫດແມ່ນໂດຍການອອກແບບການສຶກສາຂອງທ່ານບໍ່ໃຫ້ມີອະຄະຕິແລະ ຕົວຜັນແປກວນ ແລະ ມີອໍານາດທາງສະຖິຕິທີ່ຈໍາເປັນເພື່ອກວດພົບຜົນກະທົບແລະສະຫຼຸບວ່າຜົນໄດ້ຮັບຂອງເຈົ້າບໍ່ແມ່ນຍ້ອນໂອກາດ. ຂອບ​ໃຈ!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6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ຊອກຫາວ່າຄວາມສຳພັນມີຢູ່ໂດຍຜ່ານການທົດສອບສົມມຸດຕິຖານທາງສະຖິຕິດັ່ງທີ່ພວກເຮົາຈະກວມເອົາໃນຫົວຂໍ້ 6.6: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ການສູບຢາແມ່ນກ່ຽວຂ້ອງກັບມະເຮັງປອດ.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ແລະປະເມີນຄວາມເຂັ້ມແຂງຂອງຄວາມສໍາພັນນັ້ນ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ເຊິ່ງຈະສະຫນອງຫຼັກຖານທີ່ຍິ່ງໃຫຍ່ສໍາລັບການໂຕ້ຖຽງສາເຫດ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ເຊັ່ນ: ພົບວ່າການສູບຢາ 50 ກອກຕໍ່ມື້ແມ່ນກ່ຽວຂ້ອງກັບການເປັນມະເຮັງປອດ 27 ເທົ່າທີ່ສູງກ່ວາການສູບຢາ 0 ກອກຕໍ່ມື້.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ດັ່ງທີ່ໄດ້ກ່າວມາກ່ອນ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ທ່ານຈໍາເປັນຕ້ອງມີຢ່າງຫນ້ອຍສອງກຸ່ມເພື່ອປະເມີນຄວາມສຳພັນ: ຫນຶ່ງໃນນັ້ນແມ່ນກຸ່ມການປຽບທຽບທີ່ບໍ່ມີການສຳພັດ ຫຼື ຜົນໄດ້ຮັບຂອງພະຍາດ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ຂຶ້ນກັບການອອກແບບການສຶກສາຂອງທ່ານ.</a:t>
            </a:r>
            <a:endParaRPr lang="en-L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00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ພວກ​ເຮົາ​ໄດ້​ຮັບ​ຄວາມສຳພັນ​ສະ​ຖິ​ຕິ​ລະ​ຫວ່າງ​ການ​ສໍາ​ຜັດ​ແລະ​ພະ​ຍາດ​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ແລະ​ພວກ​ເຮົາ​ຕ້ອງ​ການ​ທີ່​ຈະ​ຮູ້​ວ່າ​ຄວາມສຳພັນ​ແມ່ນ​ເຫດ​. ສໍາລັບການສໍາຜັດທີ່ຈະເປັນສາເຫດຂອງພະຍາດ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ມັນຕ້ອງເກີດຂຶ້ນກ່ອນເຫດການຂອງພະຍາດ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ແລະບໍ່ມີມັນ</a:t>
            </a:r>
            <a:r>
              <a:rPr lang="en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ພະຍາດຈະບໍ່ເກີດຂຶ້</a:t>
            </a:r>
            <a:r>
              <a:rPr lang="lo-LA" dirty="0"/>
              <a:t>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2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35406"/>
            <a:ext cx="6858000" cy="20274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125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554975"/>
            <a:ext cx="6858000" cy="14049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910277-0FA1-1F46-9FD7-836ED090B7BF}"/>
              </a:ext>
            </a:extLst>
          </p:cNvPr>
          <p:cNvCxnSpPr>
            <a:cxnSpLocks/>
          </p:cNvCxnSpPr>
          <p:nvPr userDrawn="1"/>
        </p:nvCxnSpPr>
        <p:spPr>
          <a:xfrm>
            <a:off x="1143000" y="2471268"/>
            <a:ext cx="6858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BEBE40AE-9D6B-494E-AA98-4B73602A1C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36759"/>
            <a:ext cx="9144000" cy="1158132"/>
          </a:xfrm>
          <a:prstGeom prst="rect">
            <a:avLst/>
          </a:prstGeom>
          <a:effectLst>
            <a:outerShdw blurRad="127000" dist="76200" dir="5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riangle 2">
            <a:extLst>
              <a:ext uri="{FF2B5EF4-FFF2-40B4-BE49-F238E27FC236}">
                <a16:creationId xmlns:a16="http://schemas.microsoft.com/office/drawing/2014/main" id="{C4C4C8D2-5E76-0340-BD75-529702744DC7}"/>
              </a:ext>
            </a:extLst>
          </p:cNvPr>
          <p:cNvSpPr/>
          <p:nvPr userDrawn="1"/>
        </p:nvSpPr>
        <p:spPr>
          <a:xfrm rot="5400000">
            <a:off x="-13306" y="6957"/>
            <a:ext cx="1506796" cy="1486533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2">
            <a:extLst>
              <a:ext uri="{FF2B5EF4-FFF2-40B4-BE49-F238E27FC236}">
                <a16:creationId xmlns:a16="http://schemas.microsoft.com/office/drawing/2014/main" id="{6A922BE3-F9F8-BA45-A8C0-6D998F541EA4}"/>
              </a:ext>
            </a:extLst>
          </p:cNvPr>
          <p:cNvSpPr/>
          <p:nvPr userDrawn="1"/>
        </p:nvSpPr>
        <p:spPr>
          <a:xfrm rot="5400000">
            <a:off x="-11754" y="5401"/>
            <a:ext cx="1275607" cy="1258454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92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75356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125" b="0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167ACD-AB06-FF41-AA10-BD7149D7A7F6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562956"/>
            <a:ext cx="6858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E9380D8C-34F1-514B-B8D2-1FDFA55E04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36759"/>
            <a:ext cx="9144000" cy="1158132"/>
          </a:xfrm>
          <a:prstGeom prst="rect">
            <a:avLst/>
          </a:prstGeom>
          <a:effectLst>
            <a:outerShdw blurRad="127000" dist="76200" dir="5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riangle 2">
            <a:extLst>
              <a:ext uri="{FF2B5EF4-FFF2-40B4-BE49-F238E27FC236}">
                <a16:creationId xmlns:a16="http://schemas.microsoft.com/office/drawing/2014/main" id="{C1005787-6556-EB44-9694-BE9AD99691FA}"/>
              </a:ext>
            </a:extLst>
          </p:cNvPr>
          <p:cNvSpPr/>
          <p:nvPr userDrawn="1"/>
        </p:nvSpPr>
        <p:spPr>
          <a:xfrm rot="5400000">
            <a:off x="-13306" y="6957"/>
            <a:ext cx="1506796" cy="1486533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2">
            <a:extLst>
              <a:ext uri="{FF2B5EF4-FFF2-40B4-BE49-F238E27FC236}">
                <a16:creationId xmlns:a16="http://schemas.microsoft.com/office/drawing/2014/main" id="{A1CED9DE-2B16-9342-8E84-378077EDAF16}"/>
              </a:ext>
            </a:extLst>
          </p:cNvPr>
          <p:cNvSpPr/>
          <p:nvPr userDrawn="1"/>
        </p:nvSpPr>
        <p:spPr>
          <a:xfrm rot="5400000">
            <a:off x="-11754" y="5401"/>
            <a:ext cx="1275607" cy="1258454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74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B1DC-EA28-4EB3-9522-A6A9EFEB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1F6A5-E7E7-4F75-AA25-F383725A6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5B411-3008-4CC7-A030-C333E03F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0E03-BE49-480C-82F0-71B40C0556B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E7164-3A24-46E3-A52F-D5DAA4A4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03928-1CBD-4BAE-A814-BDAC4B2D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E751-AD71-400A-8F16-7D15C84ED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9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99AF-5922-44E5-9E71-FB33E80F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2E914-CF20-4F3F-B23A-83D4918614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87967"/>
            <a:ext cx="78867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9EE821C-D3FC-F840-B5AB-7C546ADF2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>
              <a:solidFill>
                <a:schemeClr val="accent6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2403FB-25DD-1F4D-9D47-C1CEC8B569F3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82233"/>
            <a:ext cx="78867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4F31CD1-81B6-E441-8BF9-425024CD323B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7" name="Triangle 2">
              <a:extLst>
                <a:ext uri="{FF2B5EF4-FFF2-40B4-BE49-F238E27FC236}">
                  <a16:creationId xmlns:a16="http://schemas.microsoft.com/office/drawing/2014/main" id="{31FC9281-ABA2-D54B-B89E-6A8583D74FC8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2">
              <a:extLst>
                <a:ext uri="{FF2B5EF4-FFF2-40B4-BE49-F238E27FC236}">
                  <a16:creationId xmlns:a16="http://schemas.microsoft.com/office/drawing/2014/main" id="{718F5D4B-0782-F14D-8BD0-14A29D5E622D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254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28681" y="767882"/>
            <a:ext cx="3933365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0" i="0" baseline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28681" y="3647607"/>
            <a:ext cx="3933365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Section </a:t>
            </a:r>
            <a:r>
              <a:rPr lang="en-US" dirty="0" err="1"/>
              <a:t>Subheader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ED3EBA-C936-CA47-B212-1DD28D1A1869}"/>
              </a:ext>
            </a:extLst>
          </p:cNvPr>
          <p:cNvCxnSpPr>
            <a:cxnSpLocks/>
          </p:cNvCxnSpPr>
          <p:nvPr userDrawn="1"/>
        </p:nvCxnSpPr>
        <p:spPr>
          <a:xfrm>
            <a:off x="3928681" y="3628283"/>
            <a:ext cx="521531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2">
            <a:extLst>
              <a:ext uri="{FF2B5EF4-FFF2-40B4-BE49-F238E27FC236}">
                <a16:creationId xmlns:a16="http://schemas.microsoft.com/office/drawing/2014/main" id="{7972656B-D34B-7A47-AF68-55E3A457BE93}"/>
              </a:ext>
            </a:extLst>
          </p:cNvPr>
          <p:cNvSpPr/>
          <p:nvPr userDrawn="1"/>
        </p:nvSpPr>
        <p:spPr>
          <a:xfrm rot="5400000">
            <a:off x="-13306" y="6957"/>
            <a:ext cx="1506796" cy="1486533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2">
            <a:extLst>
              <a:ext uri="{FF2B5EF4-FFF2-40B4-BE49-F238E27FC236}">
                <a16:creationId xmlns:a16="http://schemas.microsoft.com/office/drawing/2014/main" id="{9E85EBBA-5B5D-1C46-8EB2-3F3B34A34131}"/>
              </a:ext>
            </a:extLst>
          </p:cNvPr>
          <p:cNvSpPr/>
          <p:nvPr userDrawn="1"/>
        </p:nvSpPr>
        <p:spPr>
          <a:xfrm rot="5400000">
            <a:off x="-11754" y="5401"/>
            <a:ext cx="1275607" cy="1258454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FE8E-6B16-4D1A-89CA-C8AC7AA6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9C1E9F-F12B-CC40-BA2A-511122AF5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>
              <a:solidFill>
                <a:schemeClr val="accent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0C3BC0-BFC8-5E4E-B211-F779A1B1653F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82233"/>
            <a:ext cx="78867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86717D1-205A-2A4A-A230-7965F9CE0EAC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8" name="Triangle 2">
              <a:extLst>
                <a:ext uri="{FF2B5EF4-FFF2-40B4-BE49-F238E27FC236}">
                  <a16:creationId xmlns:a16="http://schemas.microsoft.com/office/drawing/2014/main" id="{589C902A-4EB8-5240-BCF3-0BB8FC7B87F4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2">
              <a:extLst>
                <a:ext uri="{FF2B5EF4-FFF2-40B4-BE49-F238E27FC236}">
                  <a16:creationId xmlns:a16="http://schemas.microsoft.com/office/drawing/2014/main" id="{D8F2384B-8766-C34C-92A4-888315CBCCE6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678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40153FC-A54E-874E-8EFA-851CBF0377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>
              <a:solidFill>
                <a:schemeClr val="accent6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946678-FEEF-6846-AE20-21C18FB6BA9C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5" name="Triangle 2">
              <a:extLst>
                <a:ext uri="{FF2B5EF4-FFF2-40B4-BE49-F238E27FC236}">
                  <a16:creationId xmlns:a16="http://schemas.microsoft.com/office/drawing/2014/main" id="{C6FB082E-F290-FA45-BBD7-FFEB222F21D5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2">
              <a:extLst>
                <a:ext uri="{FF2B5EF4-FFF2-40B4-BE49-F238E27FC236}">
                  <a16:creationId xmlns:a16="http://schemas.microsoft.com/office/drawing/2014/main" id="{3ED2CE7B-F051-2847-952F-0332C8B2E4ED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646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Header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912B-E769-445D-A6C5-06520D908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4614"/>
            <a:ext cx="7886700" cy="1573619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24FD113-387A-6844-BC4B-5AD58E4B3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ANRCB   |   </a:t>
            </a:r>
            <a:fld id="{D8FE707D-7EDD-4671-B995-A3FBECAF0B25}" type="slidenum">
              <a:rPr lang="en-US" b="1" smtClean="0"/>
              <a:pPr/>
              <a:t>‹#›</a:t>
            </a:fld>
            <a:endParaRPr lang="en-US" b="1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10EA11-3AC4-2846-B76F-3DF63C90B0C5}"/>
              </a:ext>
            </a:extLst>
          </p:cNvPr>
          <p:cNvCxnSpPr>
            <a:cxnSpLocks/>
          </p:cNvCxnSpPr>
          <p:nvPr userDrawn="1"/>
        </p:nvCxnSpPr>
        <p:spPr>
          <a:xfrm>
            <a:off x="628650" y="3678866"/>
            <a:ext cx="78867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iangle 2">
            <a:extLst>
              <a:ext uri="{FF2B5EF4-FFF2-40B4-BE49-F238E27FC236}">
                <a16:creationId xmlns:a16="http://schemas.microsoft.com/office/drawing/2014/main" id="{EEE38A5B-5A30-D844-AF78-6170B85E8655}"/>
              </a:ext>
            </a:extLst>
          </p:cNvPr>
          <p:cNvSpPr/>
          <p:nvPr userDrawn="1"/>
        </p:nvSpPr>
        <p:spPr>
          <a:xfrm rot="5400000">
            <a:off x="-13306" y="6957"/>
            <a:ext cx="1506796" cy="1486533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2">
            <a:extLst>
              <a:ext uri="{FF2B5EF4-FFF2-40B4-BE49-F238E27FC236}">
                <a16:creationId xmlns:a16="http://schemas.microsoft.com/office/drawing/2014/main" id="{50F924A2-E453-CA41-9199-01873DABBD18}"/>
              </a:ext>
            </a:extLst>
          </p:cNvPr>
          <p:cNvSpPr/>
          <p:nvPr userDrawn="1"/>
        </p:nvSpPr>
        <p:spPr>
          <a:xfrm rot="5400000">
            <a:off x="-11754" y="5401"/>
            <a:ext cx="1275607" cy="1258454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6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A299-9D74-4C65-97C9-8376FBB6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D8339-C764-4394-984C-4DEE2FF3C3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90804"/>
            <a:ext cx="3805237" cy="4700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F065B-EEB2-471E-A8FC-33594BB681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10113" y="1501437"/>
            <a:ext cx="3805237" cy="4700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2166213-81E0-6C48-8659-AB983C98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>
              <a:solidFill>
                <a:schemeClr val="accent6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4E409A-1C2D-9F4F-87EC-99732FC371F3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82233"/>
            <a:ext cx="78867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1018150-0F49-854F-A06F-08EFCC2EFD6B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10" name="Triangle 2">
              <a:extLst>
                <a:ext uri="{FF2B5EF4-FFF2-40B4-BE49-F238E27FC236}">
                  <a16:creationId xmlns:a16="http://schemas.microsoft.com/office/drawing/2014/main" id="{72FADDB8-FE99-5D44-99AA-76F492BDD3E0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2">
              <a:extLst>
                <a:ext uri="{FF2B5EF4-FFF2-40B4-BE49-F238E27FC236}">
                  <a16:creationId xmlns:a16="http://schemas.microsoft.com/office/drawing/2014/main" id="{8CFC0A85-51F6-184C-8900-EC3D23FB6AFA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445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90156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24702"/>
            <a:ext cx="3868340" cy="3890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90156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35334"/>
            <a:ext cx="3887391" cy="3890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8BA6FB0-BA43-4CFC-A76D-28EE4377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B656E0B-D609-4D44-85B0-4FCFA6F7CE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>
              <a:solidFill>
                <a:schemeClr val="accent6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340288-326B-3E48-BC8A-268E0F52FC0C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82233"/>
            <a:ext cx="78867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58933B-4F4D-6642-92D6-DEF9A15FC59B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11" name="Triangle 2">
              <a:extLst>
                <a:ext uri="{FF2B5EF4-FFF2-40B4-BE49-F238E27FC236}">
                  <a16:creationId xmlns:a16="http://schemas.microsoft.com/office/drawing/2014/main" id="{405B28D0-528D-2F4F-9C6C-B55470710324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2">
              <a:extLst>
                <a:ext uri="{FF2B5EF4-FFF2-40B4-BE49-F238E27FC236}">
                  <a16:creationId xmlns:a16="http://schemas.microsoft.com/office/drawing/2014/main" id="{A5AC2091-4B5C-684B-90C4-1BA18B60120A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394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770" y="6119609"/>
            <a:ext cx="4063160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825"/>
            </a:lvl1pPr>
          </a:lstStyle>
          <a:p>
            <a:pPr lvl="0"/>
            <a:r>
              <a:rPr lang="en-US" dirty="0"/>
              <a:t>[Photo credit]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A38EA-FCD7-F844-A8CA-A168FB0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108832"/>
            <a:ext cx="4191000" cy="914400"/>
          </a:xfrm>
          <a:prstGeom prst="rect">
            <a:avLst/>
          </a:prstGeom>
          <a:solidFill>
            <a:schemeClr val="bg1"/>
          </a:solidFill>
        </p:spPr>
        <p:txBody>
          <a:bodyPr lIns="365760" tIns="45720" bIns="0" anchor="ctr"/>
          <a:lstStyle>
            <a:lvl1pPr marL="0" indent="0">
              <a:buNone/>
              <a:defRPr sz="2700" b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4C7DBE-6011-FC43-B68E-60EF4B78E8F4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9" name="Triangle 2">
              <a:extLst>
                <a:ext uri="{FF2B5EF4-FFF2-40B4-BE49-F238E27FC236}">
                  <a16:creationId xmlns:a16="http://schemas.microsoft.com/office/drawing/2014/main" id="{580A20C3-A958-5149-846C-17C31C465AF9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2">
              <a:extLst>
                <a:ext uri="{FF2B5EF4-FFF2-40B4-BE49-F238E27FC236}">
                  <a16:creationId xmlns:a16="http://schemas.microsoft.com/office/drawing/2014/main" id="{EDE8981D-E850-6746-9672-A856447819D4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597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840410D-CB4F-425F-BE44-944494DC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9C2C4-2277-4DB8-BCAF-9727CE23F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8557"/>
            <a:ext cx="7886700" cy="4656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F604E5E-5B3B-0242-BD0C-18D77113E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42" r:id="rId2"/>
    <p:sldLayoutId id="2147484037" r:id="rId3"/>
    <p:sldLayoutId id="2147484043" r:id="rId4"/>
    <p:sldLayoutId id="2147484044" r:id="rId5"/>
    <p:sldLayoutId id="2147484046" r:id="rId6"/>
    <p:sldLayoutId id="2147484045" r:id="rId7"/>
    <p:sldLayoutId id="2147484028" r:id="rId8"/>
    <p:sldLayoutId id="2147484029" r:id="rId9"/>
    <p:sldLayoutId id="2147484041" r:id="rId10"/>
    <p:sldLayoutId id="214748404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2"/>
          </a:solidFill>
          <a:latin typeface="Georgia" panose="02040502050405020303" pitchFamily="18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7" y="435406"/>
            <a:ext cx="9129885" cy="202749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n-US" sz="4000" dirty="0">
                <a:ea typeface="Calibri" panose="020F0502020204030204" pitchFamily="34" charset="0"/>
                <a:cs typeface="DokChampa" panose="020B0604020202020204" pitchFamily="34" charset="-34"/>
              </a:rPr>
            </a:br>
            <a:br>
              <a:rPr lang="en-US" sz="4000" b="1" dirty="0">
                <a:latin typeface="Georgia"/>
                <a:cs typeface="Arial"/>
              </a:rPr>
            </a:br>
            <a:br>
              <a:rPr lang="en-US" sz="4000" b="1" dirty="0">
                <a:latin typeface="Georgia"/>
                <a:cs typeface="Arial"/>
              </a:rPr>
            </a:br>
            <a:br>
              <a:rPr lang="en-US" sz="4000" b="1" dirty="0">
                <a:latin typeface="Georgia"/>
                <a:cs typeface="Arial"/>
              </a:rPr>
            </a:br>
            <a:r>
              <a:rPr lang="lo-LA" altLang="en-US" sz="4000" b="1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ຫົວຂໍ້ </a:t>
            </a:r>
            <a:r>
              <a:rPr lang="en-US" altLang="en-US" sz="4000" b="1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6.5</a:t>
            </a:r>
            <a:r>
              <a:rPr lang="lo-LA" altLang="en-US" sz="4000" b="1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br>
              <a:rPr lang="en-US" altLang="en-US" sz="4000" b="1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</a:br>
            <a:r>
              <a:rPr lang="lo-LA" altLang="en-US" sz="4000" b="1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ການອອກແບບແລະການວາງແຜນທາງສະຖິຕິ</a:t>
            </a:r>
            <a:r>
              <a:rPr lang="en-US" altLang="en-US" sz="4000" b="1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r>
              <a:rPr lang="lo-LA" altLang="en-US" sz="4000" b="1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ຄວາມສຳພັນ</a:t>
            </a:r>
            <a:r>
              <a:rPr lang="en-US" altLang="en-US" sz="4000" b="1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altLang="en-US" sz="4000" b="1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ສາເຫດ</a:t>
            </a:r>
            <a:r>
              <a:rPr lang="en-US" altLang="en-US" sz="4000" b="1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altLang="en-US" sz="4000" b="1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</a:t>
            </a:r>
            <a:r>
              <a:rPr lang="en-US" altLang="en-US" sz="4000" b="1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altLang="en-US" sz="4000" b="1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ອະຄະຕິ</a:t>
            </a:r>
            <a:r>
              <a:rPr lang="en-US" altLang="en-US" sz="800" b="1" dirty="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b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sz="4000" b="1" dirty="0">
              <a:latin typeface="Georgia"/>
              <a:cs typeface="Arial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2389880-AC48-A946-8EA9-A6F864B21918}"/>
              </a:ext>
            </a:extLst>
          </p:cNvPr>
          <p:cNvSpPr txBox="1">
            <a:spLocks/>
          </p:cNvSpPr>
          <p:nvPr/>
        </p:nvSpPr>
        <p:spPr>
          <a:xfrm>
            <a:off x="0" y="6163738"/>
            <a:ext cx="9129885" cy="694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lo-LA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ໄດ້ຮັບທຶນສະໜັບສະໜູນຈາກອົງການ </a:t>
            </a:r>
            <a:r>
              <a:rPr lang="en-US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USAID </a:t>
            </a:r>
            <a:r>
              <a:rPr lang="lo-LA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ສຳລັບຂໍ້ຕົກລົງໂຄງການຮ່ວມມື #7200</a:t>
            </a:r>
            <a:r>
              <a:rPr lang="en-US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AA18CA00009 </a:t>
            </a:r>
            <a:br>
              <a:rPr lang="en-US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</a:br>
            <a:r>
              <a:rPr lang="en-US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(LASER-PULSE) </a:t>
            </a:r>
            <a:r>
              <a:rPr lang="lo-LA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ໃຫ້ກັບມະຫາວິທະຍາໄລເພີດູ. ເນື້ອໃນແມ່ນບັນຍາຍມາຈາກປະສົບການຂອງຜູ້ຂຽນ ບໍ່ແມ່ນເນື້ອຫາສະເພາະຂອງອົງການ </a:t>
            </a:r>
            <a:r>
              <a:rPr lang="en-US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USAID. </a:t>
            </a:r>
            <a:endParaRPr lang="en-US" sz="12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ea typeface="Times New Roman"/>
              <a:cs typeface="Phetsarath OT" panose="02000500000000020004" pitchFamily="2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lo-LA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ຂໍ້ມູນເພີ່ມເຕີມກະລຸນນາຕິດຕໍ່ກັບອົງການ </a:t>
            </a:r>
            <a:r>
              <a:rPr lang="en-US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CRS </a:t>
            </a:r>
            <a:r>
              <a:rPr lang="lo-LA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ປະຈຳ ສປປ ລາວ.</a:t>
            </a:r>
            <a:endParaRPr lang="lo-LA" sz="12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ea typeface="Times New Roman"/>
              <a:cs typeface="Phetsarath OT" panose="02000500000000020004" pitchFamily="2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lo-LA" sz="105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.</a:t>
            </a:r>
            <a:endParaRPr lang="en-US" sz="12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CF39FA3-CA90-2A4E-8BB0-1016435EAEFC}"/>
              </a:ext>
            </a:extLst>
          </p:cNvPr>
          <p:cNvSpPr txBox="1">
            <a:spLocks/>
          </p:cNvSpPr>
          <p:nvPr/>
        </p:nvSpPr>
        <p:spPr>
          <a:xfrm>
            <a:off x="7057" y="4383819"/>
            <a:ext cx="9129885" cy="42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6"/>
              </a:buClr>
              <a:buSzPts val="1350"/>
            </a:pPr>
            <a:r>
              <a:rPr lang="lo-LA" sz="12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ການເຝິກອົບຮົມໂດຍ ໂຄງການ ສ້າງຄວາມເຂັ້ມແຂງ ໃນການຄົ້ນຄວ້າ ທາງດ້ານໂພຊະນາການ (</a:t>
            </a:r>
            <a:r>
              <a:rPr lang="en-US" sz="12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ANRCB)</a:t>
            </a:r>
            <a:r>
              <a:rPr lang="en-US" sz="12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, </a:t>
            </a:r>
            <a:r>
              <a:rPr lang="lo-LA" sz="12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ພ</a:t>
            </a:r>
            <a:r>
              <a:rPr lang="lo-LA" sz="12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າຍໃຕ້ ໂຄງການ ລິເລີ່ມທາງດ້ານໂພຊະນາການ ລາວ ອາເມລິກາ </a:t>
            </a:r>
            <a:r>
              <a:rPr lang="lo-LA" sz="12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 (</a:t>
            </a:r>
            <a:r>
              <a:rPr lang="en-US" sz="12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LANI)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BD371C4-F322-9301-FBE1-B8A12B425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FFEAEB-3C44-D7A9-C92D-7C222371A086}"/>
              </a:ext>
            </a:extLst>
          </p:cNvPr>
          <p:cNvSpPr txBox="1">
            <a:spLocks/>
          </p:cNvSpPr>
          <p:nvPr/>
        </p:nvSpPr>
        <p:spPr>
          <a:xfrm>
            <a:off x="768927" y="571925"/>
            <a:ext cx="8368017" cy="20274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b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br>
              <a:rPr lang="en-US" sz="4000">
                <a:ea typeface="Calibri" panose="020F0502020204030204" pitchFamily="34" charset="0"/>
                <a:cs typeface="DokChampa" panose="020B0604020202020204" pitchFamily="34" charset="-34"/>
              </a:rPr>
            </a:br>
            <a:br>
              <a:rPr lang="en-US" sz="4000" b="1">
                <a:latin typeface="Georgia"/>
                <a:cs typeface="Arial"/>
              </a:rPr>
            </a:br>
            <a:br>
              <a:rPr lang="en-US" sz="4000" b="1">
                <a:latin typeface="Georgia"/>
                <a:cs typeface="Arial"/>
              </a:rPr>
            </a:br>
            <a:br>
              <a:rPr lang="en-US" sz="4000" b="1">
                <a:latin typeface="Georgia"/>
                <a:cs typeface="Arial"/>
              </a:rPr>
            </a:br>
            <a:endParaRPr lang="en-US" sz="4000" b="1">
              <a:latin typeface="Georgia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1B77E4-A6DD-7023-9BE9-F1D1A929A6DF}"/>
              </a:ext>
            </a:extLst>
          </p:cNvPr>
          <p:cNvSpPr txBox="1">
            <a:spLocks/>
          </p:cNvSpPr>
          <p:nvPr/>
        </p:nvSpPr>
        <p:spPr>
          <a:xfrm>
            <a:off x="-3" y="2557856"/>
            <a:ext cx="9129888" cy="1903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b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00000" pitchFamily="2" charset="0"/>
                <a:cs typeface="Phetsarath OT" panose="02000500000000000000" pitchFamily="2" charset="0"/>
              </a:rPr>
              <a:t>ການຝຶກອົບຮົມພັດທະນາໂດຍ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Eddens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PhD, MPH </a:t>
            </a:r>
            <a:endParaRPr kumimoji="0" lang="lo-LA" altLang="en-US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Phetsarath OT" panose="020005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00000" pitchFamily="2" charset="0"/>
                <a:cs typeface="Phetsarath OT" panose="02000500000000000000" pitchFamily="2" charset="0"/>
              </a:rPr>
              <a:t>ໂຮງຮຽນສາທາລະນະສຸກ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kumimoji="0" lang="lo-LA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Indiana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00000" pitchFamily="2" charset="0"/>
                <a:cs typeface="Phetsarath OT" panose="02000500000000000000" pitchFamily="2" charset="0"/>
              </a:rPr>
              <a:t>ພະແນກລະບາດວິທະຍາ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kumimoji="0" lang="lo-LA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00000" pitchFamily="2" charset="0"/>
                <a:cs typeface="Phetsarath OT" panose="02000500000000000000" pitchFamily="2" charset="0"/>
              </a:rPr>
              <a:t>ແລະ ຊີວະສະຖິຕິ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00000" pitchFamily="2" charset="0"/>
                <a:cs typeface="Phetsarath OT" panose="02000500000000000000" pitchFamily="2" charset="0"/>
              </a:rPr>
              <a:t>ໂດຍການຮ່ວມມືກັບກະຊວງສາທາລະນະສຸກ ສປປ ລາວ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ສະຖານະການພື້ນຖານຂອງ ສາຍເຫດ (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C</a:t>
            </a:r>
            <a:r>
              <a:rPr lang="en-US" dirty="0"/>
              <a:t>ausality</a:t>
            </a:r>
            <a:r>
              <a:rPr lang="lo-LA" dirty="0"/>
              <a:t>)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81996" y="2257277"/>
            <a:ext cx="1053193" cy="947057"/>
            <a:chOff x="1295400" y="2177143"/>
            <a:chExt cx="1404257" cy="1262743"/>
          </a:xfrm>
        </p:grpSpPr>
        <p:sp>
          <p:nvSpPr>
            <p:cNvPr id="4" name="Oval 3"/>
            <p:cNvSpPr/>
            <p:nvPr/>
          </p:nvSpPr>
          <p:spPr>
            <a:xfrm>
              <a:off x="1295400" y="2177143"/>
              <a:ext cx="1404257" cy="12627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87285" y="2300682"/>
              <a:ext cx="40277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/>
                <a:t>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51667" y="2257277"/>
            <a:ext cx="1053193" cy="947057"/>
            <a:chOff x="4452257" y="4615543"/>
            <a:chExt cx="1404257" cy="1262743"/>
          </a:xfrm>
        </p:grpSpPr>
        <p:sp>
          <p:nvSpPr>
            <p:cNvPr id="6" name="Oval 5"/>
            <p:cNvSpPr/>
            <p:nvPr/>
          </p:nvSpPr>
          <p:spPr>
            <a:xfrm>
              <a:off x="4452257" y="4615543"/>
              <a:ext cx="1404257" cy="12627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4142" y="4739082"/>
              <a:ext cx="40277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/>
                <a:t>B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9471" y="4517698"/>
            <a:ext cx="1053193" cy="947057"/>
            <a:chOff x="1295400" y="2177143"/>
            <a:chExt cx="1404257" cy="1262743"/>
          </a:xfrm>
        </p:grpSpPr>
        <p:sp>
          <p:nvSpPr>
            <p:cNvPr id="12" name="Oval 11"/>
            <p:cNvSpPr/>
            <p:nvPr/>
          </p:nvSpPr>
          <p:spPr>
            <a:xfrm>
              <a:off x="1295400" y="2177143"/>
              <a:ext cx="1404257" cy="12627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87285" y="2300682"/>
              <a:ext cx="40277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96545" y="4403257"/>
            <a:ext cx="1053193" cy="947057"/>
            <a:chOff x="1295400" y="2177143"/>
            <a:chExt cx="1404257" cy="1262743"/>
          </a:xfrm>
        </p:grpSpPr>
        <p:sp>
          <p:nvSpPr>
            <p:cNvPr id="15" name="Oval 14"/>
            <p:cNvSpPr/>
            <p:nvPr/>
          </p:nvSpPr>
          <p:spPr>
            <a:xfrm>
              <a:off x="1295400" y="2177143"/>
              <a:ext cx="1404257" cy="12627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87285" y="2300682"/>
              <a:ext cx="40277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/>
                <a:t>A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39142" y="4517696"/>
            <a:ext cx="1053193" cy="947057"/>
            <a:chOff x="4452257" y="4615543"/>
            <a:chExt cx="1404257" cy="1262743"/>
          </a:xfrm>
        </p:grpSpPr>
        <p:sp>
          <p:nvSpPr>
            <p:cNvPr id="19" name="Oval 18"/>
            <p:cNvSpPr/>
            <p:nvPr/>
          </p:nvSpPr>
          <p:spPr>
            <a:xfrm>
              <a:off x="4452257" y="4615543"/>
              <a:ext cx="1404257" cy="12627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44142" y="4739082"/>
              <a:ext cx="40277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/>
                <a:t>B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66216" y="4403257"/>
            <a:ext cx="1053193" cy="947057"/>
            <a:chOff x="4452257" y="4615543"/>
            <a:chExt cx="1404257" cy="1262743"/>
          </a:xfrm>
        </p:grpSpPr>
        <p:sp>
          <p:nvSpPr>
            <p:cNvPr id="22" name="Oval 21"/>
            <p:cNvSpPr/>
            <p:nvPr/>
          </p:nvSpPr>
          <p:spPr>
            <a:xfrm>
              <a:off x="4452257" y="4615543"/>
              <a:ext cx="1404257" cy="12627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44142" y="4739082"/>
              <a:ext cx="40277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/>
                <a:t>B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1828800" y="5062231"/>
            <a:ext cx="996043" cy="0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204860" y="4876784"/>
            <a:ext cx="881744" cy="0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41325" y="2739341"/>
            <a:ext cx="1004206" cy="0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46316" y="2323842"/>
            <a:ext cx="83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62285" y="3328156"/>
            <a:ext cx="199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ບໍ່ມີຄວາມສຳພັນ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47287" y="5649419"/>
            <a:ext cx="158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</a:t>
            </a:r>
            <a:r>
              <a:rPr lang="lo-LA" dirty="0"/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ກໍ່ໃຫ້ເກີດ</a:t>
            </a:r>
            <a:r>
              <a:rPr lang="en-US" dirty="0"/>
              <a:t> 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49738" y="5474354"/>
            <a:ext cx="151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ກໍ່ໃຫ້ເກີດ </a:t>
            </a:r>
            <a:r>
              <a:rPr lang="en-US" dirty="0"/>
              <a:t>A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457454" y="2088001"/>
            <a:ext cx="383722" cy="377344"/>
            <a:chOff x="326571" y="1690688"/>
            <a:chExt cx="511629" cy="503125"/>
          </a:xfrm>
        </p:grpSpPr>
        <p:sp>
          <p:nvSpPr>
            <p:cNvPr id="34" name="Oval 33"/>
            <p:cNvSpPr/>
            <p:nvPr/>
          </p:nvSpPr>
          <p:spPr>
            <a:xfrm>
              <a:off x="326571" y="1690688"/>
              <a:ext cx="511629" cy="5031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3592" y="1757584"/>
              <a:ext cx="27758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/>
                <a:t>1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0436" y="4233983"/>
            <a:ext cx="383722" cy="377344"/>
            <a:chOff x="293914" y="4502310"/>
            <a:chExt cx="511629" cy="503125"/>
          </a:xfrm>
        </p:grpSpPr>
        <p:sp>
          <p:nvSpPr>
            <p:cNvPr id="36" name="Oval 35"/>
            <p:cNvSpPr/>
            <p:nvPr/>
          </p:nvSpPr>
          <p:spPr>
            <a:xfrm>
              <a:off x="293914" y="4502310"/>
              <a:ext cx="511629" cy="5031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0935" y="4569206"/>
              <a:ext cx="27758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/>
                <a:t>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76080" y="4233983"/>
            <a:ext cx="383722" cy="377344"/>
            <a:chOff x="6384464" y="1690688"/>
            <a:chExt cx="511629" cy="503125"/>
          </a:xfrm>
        </p:grpSpPr>
        <p:sp>
          <p:nvSpPr>
            <p:cNvPr id="38" name="Oval 37"/>
            <p:cNvSpPr/>
            <p:nvPr/>
          </p:nvSpPr>
          <p:spPr>
            <a:xfrm>
              <a:off x="6384464" y="1690688"/>
              <a:ext cx="511629" cy="5031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01485" y="1757584"/>
              <a:ext cx="27758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/>
                <a:t>3</a:t>
              </a:r>
            </a:p>
          </p:txBody>
        </p:sp>
      </p:grpSp>
      <p:sp>
        <p:nvSpPr>
          <p:cNvPr id="43" name="Slide Number Placeholder 1">
            <a:extLst>
              <a:ext uri="{FF2B5EF4-FFF2-40B4-BE49-F238E27FC236}">
                <a16:creationId xmlns:a16="http://schemas.microsoft.com/office/drawing/2014/main" id="{0A57F376-8678-A463-DEDB-F788ED7B2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10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0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A89BD-9708-CC13-D300-20C53905CACA}"/>
              </a:ext>
            </a:extLst>
          </p:cNvPr>
          <p:cNvSpPr/>
          <p:nvPr/>
        </p:nvSpPr>
        <p:spPr>
          <a:xfrm>
            <a:off x="142712" y="1886328"/>
            <a:ext cx="2454326" cy="39143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68" y="40799"/>
            <a:ext cx="7886700" cy="808869"/>
          </a:xfrm>
        </p:spPr>
        <p:txBody>
          <a:bodyPr>
            <a:normAutofit/>
          </a:bodyPr>
          <a:lstStyle/>
          <a:p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ຮູບແບບແນວຄວາມຄິດຫຼາຍປັດໄຈກ່ຽວກັບພະຍາດ</a:t>
            </a:r>
            <a:endParaRPr lang="en-US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67A8F66-4C10-F6AA-570C-47E70D811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11</a:t>
            </a:fld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F9E62-F64F-EDA7-CA56-F50B9B3EFA8C}"/>
              </a:ext>
            </a:extLst>
          </p:cNvPr>
          <p:cNvSpPr/>
          <p:nvPr/>
        </p:nvSpPr>
        <p:spPr>
          <a:xfrm>
            <a:off x="250512" y="1396924"/>
            <a:ext cx="2153323" cy="3927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ລັກສະນະສິ່ງແວດລ້ອມ</a:t>
            </a:r>
            <a:endParaRPr lang="en-US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5877" y="1493920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ຄຸນລັກສະນະສ່ວນບຸກຄົນ</a:t>
            </a:r>
            <a:endParaRPr lang="en-US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7401" y="1420937"/>
            <a:ext cx="2264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ຜູ້ໄກ່ເກ່ຍທາງຊີວະສາດ ແລະ ຜູ້ຄວບຄຸມ</a:t>
            </a:r>
            <a:endParaRPr lang="en-US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5011" y="1471186"/>
            <a:ext cx="143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ຜົນໄດ້ຮັບ</a:t>
            </a:r>
            <a:r>
              <a:rPr lang="en-US" b="1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ແລະ</a:t>
            </a:r>
            <a:r>
              <a:rPr lang="en-US" b="1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ຜົນສະທ້ອນ</a:t>
            </a:r>
            <a:endParaRPr lang="en-US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4927B5-FC7F-84C3-9701-70C910128F22}"/>
              </a:ext>
            </a:extLst>
          </p:cNvPr>
          <p:cNvSpPr/>
          <p:nvPr/>
        </p:nvSpPr>
        <p:spPr>
          <a:xfrm>
            <a:off x="250512" y="2067268"/>
            <a:ext cx="2252555" cy="1417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lo-LA" sz="11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ປັດໄຈໂຄງສ້າງ</a:t>
            </a:r>
          </a:p>
          <a:p>
            <a:r>
              <a:rPr lang="lo-LA" sz="11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ຄວາມບໍ່ສົມດູນ</a:t>
            </a:r>
            <a:r>
              <a:rPr lang="en-US" sz="11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100" dirty="0">
                <a:latin typeface="Phetsarath OT" panose="02000500000000000000" pitchFamily="2" charset="0"/>
                <a:cs typeface="Phetsarath OT" panose="02000500000000000000" pitchFamily="2" charset="0"/>
              </a:rPr>
              <a:t>ໃນ​ການ​ແຜ່​ກະ​ຈາຍ​ຂອງ​, ການ​ເຂົ້າ​ເຖິງ​, ຊັບ​ພະ​ຍາ​ກອນ​:</a:t>
            </a:r>
          </a:p>
          <a:p>
            <a:r>
              <a:rPr lang="lo-LA" sz="1100" dirty="0">
                <a:latin typeface="Phetsarath OT" panose="02000500000000000000" pitchFamily="2" charset="0"/>
                <a:cs typeface="Phetsarath OT" panose="02000500000000000000" pitchFamily="2" charset="0"/>
              </a:rPr>
              <a:t>-ສິ່ງອໍານວຍຄວາມສະດວກດ້ານການສຶກສາ -ການບໍລິການສຸຂະພາບ/ສັງຄົມ</a:t>
            </a:r>
          </a:p>
          <a:p>
            <a:r>
              <a:rPr lang="lo-LA" sz="1100" dirty="0">
                <a:latin typeface="Phetsarath OT" panose="02000500000000000000" pitchFamily="2" charset="0"/>
                <a:cs typeface="Phetsarath OT" panose="02000500000000000000" pitchFamily="2" charset="0"/>
              </a:rPr>
              <a:t>-ໂຄງສ້າງວັດສະດຸພື້ນຖານ</a:t>
            </a:r>
          </a:p>
          <a:p>
            <a:r>
              <a:rPr lang="lo-LA" sz="1100" dirty="0">
                <a:latin typeface="Phetsarath OT" panose="02000500000000000000" pitchFamily="2" charset="0"/>
                <a:cs typeface="Phetsarath OT" panose="02000500000000000000" pitchFamily="2" charset="0"/>
              </a:rPr>
              <a:t>-ການຈ້າງງານ, ຄວາມຮັ່ງມີ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5AB6E1-DD4C-A219-3919-7674E0BDF61E}"/>
              </a:ext>
            </a:extLst>
          </p:cNvPr>
          <p:cNvSpPr/>
          <p:nvPr/>
        </p:nvSpPr>
        <p:spPr>
          <a:xfrm>
            <a:off x="463934" y="3514536"/>
            <a:ext cx="1596641" cy="522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1400">
                <a:latin typeface="Phetsarath OT" panose="02000500000000000000" pitchFamily="2" charset="0"/>
                <a:cs typeface="Phetsarath OT" panose="02000500000000000000" pitchFamily="2" charset="0"/>
              </a:rPr>
              <a:t>ການຂະຫຍາຍພື້ນທີ່</a:t>
            </a:r>
          </a:p>
          <a:p>
            <a:pPr algn="ctr"/>
            <a:r>
              <a:rPr lang="lo-LA" sz="1400">
                <a:latin typeface="Phetsarath OT" panose="02000500000000000000" pitchFamily="2" charset="0"/>
                <a:cs typeface="Phetsarath OT" panose="02000500000000000000" pitchFamily="2" charset="0"/>
              </a:rPr>
              <a:t>ຂະບວນການ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2ECAAE-4355-D018-ED39-D1A05843A730}"/>
              </a:ext>
            </a:extLst>
          </p:cNvPr>
          <p:cNvSpPr/>
          <p:nvPr/>
        </p:nvSpPr>
        <p:spPr>
          <a:xfrm>
            <a:off x="218034" y="3981450"/>
            <a:ext cx="2265674" cy="1362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ປັດໄຈບໍລິບົດ</a:t>
            </a:r>
            <a:endParaRPr lang="en-US" sz="12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ທ້ອງຖິ່ນ ຫຼືສະຖານທີ່: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ສິ່ງແວດລ້ອມທາງສັງຄົມ</a:t>
            </a:r>
            <a:r>
              <a:rPr lang="en-US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ກາຍະພາບ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1200" i="1" dirty="0">
                <a:latin typeface="Phetsarath OT" panose="02000500000000020004" pitchFamily="2" charset="0"/>
                <a:cs typeface="Phetsarath OT" panose="02000500000000020004" pitchFamily="2" charset="0"/>
              </a:rPr>
              <a:t>ເງື່ອນໄຂ</a:t>
            </a:r>
            <a:r>
              <a:rPr lang="en-US" sz="1200" i="1" dirty="0">
                <a:latin typeface="Phetsarath OT" panose="02000500000000020004" pitchFamily="2" charset="0"/>
                <a:cs typeface="Phetsarath OT" panose="02000500000000020004" pitchFamily="2" charset="0"/>
              </a:rPr>
              <a:t>:	</a:t>
            </a:r>
            <a:r>
              <a:rPr lang="lo-LA" sz="1200" i="1" dirty="0">
                <a:latin typeface="Phetsarath OT" panose="02000500000000020004" pitchFamily="2" charset="0"/>
                <a:cs typeface="Phetsarath OT" panose="02000500000000020004" pitchFamily="2" charset="0"/>
              </a:rPr>
              <a:t>           ໂອກາດ</a:t>
            </a:r>
            <a:r>
              <a:rPr lang="en-US" sz="1200" i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lo-LA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ທຸກຍາກ</a:t>
            </a:r>
            <a:r>
              <a:rPr lang="en-US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  <a:r>
              <a:rPr lang="lo-LA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ອາດຍະກຳ</a:t>
            </a:r>
            <a:r>
              <a:rPr lang="en-US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   •</a:t>
            </a:r>
            <a:r>
              <a:rPr lang="lo-LA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ອາຫານ</a:t>
            </a:r>
            <a:endParaRPr lang="en-US" sz="11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SociaI</a:t>
            </a:r>
            <a:r>
              <a:rPr lang="en-US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1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dlsor®r</a:t>
            </a:r>
            <a:r>
              <a:rPr lang="en-US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     </a:t>
            </a:r>
            <a:r>
              <a:rPr lang="lo-LA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•</a:t>
            </a:r>
            <a:r>
              <a:rPr lang="lo-LA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ອອກກຳລັງກາຍ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lo-LA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ໂຊກເສົ້າຊຳເຮື້ອ</a:t>
            </a:r>
            <a:r>
              <a:rPr lang="en-US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     </a:t>
            </a:r>
            <a:r>
              <a:rPr lang="lo-LA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   </a:t>
            </a:r>
            <a:r>
              <a:rPr lang="en-US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•</a:t>
            </a:r>
            <a:r>
              <a:rPr lang="lo-LA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ຢູ່ດີກິນດີ</a:t>
            </a:r>
            <a:endParaRPr lang="en-US" sz="11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algn="ctr"/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CABC12-ADB7-4CD7-2E3D-2E696654CA5F}"/>
              </a:ext>
            </a:extLst>
          </p:cNvPr>
          <p:cNvSpPr/>
          <p:nvPr/>
        </p:nvSpPr>
        <p:spPr>
          <a:xfrm>
            <a:off x="2772713" y="1886327"/>
            <a:ext cx="2308769" cy="1017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ວິຖີຊີວິດ ແລະ ພຶດຕິກຳ</a:t>
            </a:r>
          </a:p>
          <a:p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• ຄວບຄຸມອາຫານ ແລະ ໂພຊະນາການ</a:t>
            </a:r>
          </a:p>
          <a:p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• ກິດຈະກໍາທາງດ້ານຮ່າງກາຍ</a:t>
            </a:r>
          </a:p>
          <a:p>
            <a:pPr algn="ctr"/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"ປັດໃຈຄວາມສ່ຽງ"</a:t>
            </a:r>
            <a:endParaRPr lang="en-US" sz="1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CABC12-ADB7-4CD7-2E3D-2E696654CA5F}"/>
              </a:ext>
            </a:extLst>
          </p:cNvPr>
          <p:cNvSpPr/>
          <p:nvPr/>
        </p:nvSpPr>
        <p:spPr>
          <a:xfrm>
            <a:off x="2771468" y="3210421"/>
            <a:ext cx="2299036" cy="1968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CABC12-ADB7-4CD7-2E3D-2E696654CA5F}"/>
              </a:ext>
            </a:extLst>
          </p:cNvPr>
          <p:cNvSpPr/>
          <p:nvPr/>
        </p:nvSpPr>
        <p:spPr>
          <a:xfrm>
            <a:off x="5202825" y="3313051"/>
            <a:ext cx="1923958" cy="29352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Allostatic Load</a:t>
            </a:r>
          </a:p>
          <a:p>
            <a:pPr algn="ctr"/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ລະບົບປະສາດອັດຕະໂນມັດແລະ</a:t>
            </a:r>
            <a:r>
              <a:rPr lang="lo-LA" sz="1200" dirty="0"/>
              <a:t> </a:t>
            </a:r>
            <a:r>
              <a:rPr lang="en-US" sz="1200" dirty="0"/>
              <a:t>pituitary hypothalamic </a:t>
            </a:r>
            <a:r>
              <a:rPr lang="en-US" sz="1200" dirty="0" err="1"/>
              <a:t>adrend-cortival</a:t>
            </a:r>
            <a:r>
              <a:rPr lang="en-US" sz="1200" dirty="0"/>
              <a:t> </a:t>
            </a:r>
            <a:r>
              <a:rPr lang="en-US" sz="1200" dirty="0" err="1"/>
              <a:t>dysregutation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ການໂຫລດ</a:t>
            </a:r>
            <a:r>
              <a:rPr lang="en-US" sz="1200" dirty="0"/>
              <a:t>Neuroendocrine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ຄວາມດັນເລືອດ </a:t>
            </a:r>
            <a:r>
              <a:rPr lang="en-US" sz="1200" dirty="0"/>
              <a:t>Catecholamine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ການປ່ຽນແປງລະບຽບການຂອງ</a:t>
            </a:r>
            <a:r>
              <a:rPr lang="lo-LA" sz="1200" dirty="0"/>
              <a:t> </a:t>
            </a:r>
            <a:r>
              <a:rPr lang="en-US" sz="1200" dirty="0"/>
              <a:t>Maladaptive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Insulin resistance dyslipidemia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Oxydative</a:t>
            </a:r>
            <a:r>
              <a:rPr lang="en-US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 stress, </a:t>
            </a:r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ການອັກເສບ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CABC12-ADB7-4CD7-2E3D-2E696654CA5F}"/>
              </a:ext>
            </a:extLst>
          </p:cNvPr>
          <p:cNvSpPr/>
          <p:nvPr/>
        </p:nvSpPr>
        <p:spPr>
          <a:xfrm>
            <a:off x="5302427" y="2067269"/>
            <a:ext cx="1688923" cy="9400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171450">
              <a:buFont typeface="Arial" panose="020B0604020202020204" pitchFamily="34" charset="0"/>
              <a:buChar char="•"/>
            </a:pP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ພາວະອ້ວນ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ນ້ຳໜັກເກີນ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ຕຸ້ຍໜ້າທ້ອງ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CABC12-ADB7-4CD7-2E3D-2E696654CA5F}"/>
              </a:ext>
            </a:extLst>
          </p:cNvPr>
          <p:cNvSpPr/>
          <p:nvPr/>
        </p:nvSpPr>
        <p:spPr>
          <a:xfrm>
            <a:off x="7315011" y="3294599"/>
            <a:ext cx="1828989" cy="185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 err="1">
                <a:latin typeface="Phetsarath OT" panose="02000500000000000000" pitchFamily="2" charset="0"/>
                <a:cs typeface="Phetsarath OT" panose="02000500000000000000" pitchFamily="2" charset="0"/>
              </a:rPr>
              <a:t>Cardiometabolic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ctr"/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ພະຍາດ</a:t>
            </a:r>
          </a:p>
          <a:p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ພະຍາດ </a:t>
            </a:r>
            <a:r>
              <a:rPr lang="en-US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cardiovascular, 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ພະຍາດເບົາຫວານ</a:t>
            </a:r>
          </a:p>
          <a:p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ຜົນສະທ້ອນຂອງພະຍາດ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ການເປັນພະຍາດແລະການເສຍຊີວິດ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ການ​ນໍາ​ໃຊ້​ບໍ​ລິ​ການ​ສຸ​ຂະ​ພາບ​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ການນໍາໃຊ້ຢາ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141613" y="3484606"/>
            <a:ext cx="0" cy="496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429879" y="3477131"/>
            <a:ext cx="0" cy="504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1682957" y="6316130"/>
            <a:ext cx="10789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ECABC12-ADB7-4CD7-2E3D-2E696654CA5F}"/>
              </a:ext>
            </a:extLst>
          </p:cNvPr>
          <p:cNvSpPr/>
          <p:nvPr/>
        </p:nvSpPr>
        <p:spPr>
          <a:xfrm>
            <a:off x="2842147" y="3803869"/>
            <a:ext cx="1046757" cy="1014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ຄວາມຮູ້ສຶກຄວາມຮັບຮູ້ຕໍ່ສະພາບແວດລ້ອມ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CABC12-ADB7-4CD7-2E3D-2E696654CA5F}"/>
              </a:ext>
            </a:extLst>
          </p:cNvPr>
          <p:cNvSpPr/>
          <p:nvPr/>
        </p:nvSpPr>
        <p:spPr>
          <a:xfrm>
            <a:off x="4021225" y="3803870"/>
            <a:ext cx="993187" cy="1014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ຄວາມຊຳນານ</a:t>
            </a:r>
          </a:p>
          <a:p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ແລະການຄວບຄຸມ, ຜົນກະທົບຕໍ່ສຸຂະພາບຈິດ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CABC12-ADB7-4CD7-2E3D-2E696654CA5F}"/>
              </a:ext>
            </a:extLst>
          </p:cNvPr>
          <p:cNvSpPr/>
          <p:nvPr/>
        </p:nvSpPr>
        <p:spPr>
          <a:xfrm>
            <a:off x="2883008" y="3314577"/>
            <a:ext cx="2095758" cy="4630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13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ເສັ້ນທາງອ້ອມ - ສະຕິປັນຍາ</a:t>
            </a:r>
          </a:p>
          <a:p>
            <a:pPr algn="ctr"/>
            <a:r>
              <a:rPr lang="lo-LA" sz="1300" b="1" i="1" dirty="0">
                <a:latin typeface="Phetsarath OT" panose="02000500000000000000" pitchFamily="2" charset="0"/>
                <a:cs typeface="Phetsarath OT" panose="02000500000000000000" pitchFamily="2" charset="0"/>
              </a:rPr>
              <a:t>ປັດໄຈທາງຈິດໃຈ</a:t>
            </a:r>
            <a:endParaRPr lang="en-US" sz="1300" b="1" i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CABC12-ADB7-4CD7-2E3D-2E696654CA5F}"/>
              </a:ext>
            </a:extLst>
          </p:cNvPr>
          <p:cNvSpPr/>
          <p:nvPr/>
        </p:nvSpPr>
        <p:spPr>
          <a:xfrm>
            <a:off x="2842147" y="4844682"/>
            <a:ext cx="2172265" cy="3347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b="1">
                <a:latin typeface="Phetsarath OT" panose="02000500000000000000" pitchFamily="2" charset="0"/>
                <a:cs typeface="Phetsarath OT" panose="02000500000000000000" pitchFamily="2" charset="0"/>
              </a:rPr>
              <a:t>“</a:t>
            </a:r>
            <a:r>
              <a:rPr lang="lo-LA" sz="1300" b="1">
                <a:latin typeface="Phetsarath OT" panose="02000500000000000000" pitchFamily="2" charset="0"/>
                <a:cs typeface="Phetsarath OT" panose="02000500000000000000" pitchFamily="2" charset="0"/>
              </a:rPr>
              <a:t>ຕົວແກ້ໄຂຄວາມສ່ຽງ / ຜູ້ໄກ່ເກ່ຍ"</a:t>
            </a:r>
            <a:endParaRPr lang="en-US" sz="13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CABC12-ADB7-4CD7-2E3D-2E696654CA5F}"/>
              </a:ext>
            </a:extLst>
          </p:cNvPr>
          <p:cNvSpPr/>
          <p:nvPr/>
        </p:nvSpPr>
        <p:spPr>
          <a:xfrm>
            <a:off x="2782446" y="5363251"/>
            <a:ext cx="2299036" cy="13423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ctr"/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ເສັ້ນ​ທາງ​ໂດຍ​ກົງ​ສະ​ພາບ​ການ​</a:t>
            </a:r>
          </a:p>
          <a:p>
            <a:r>
              <a:rPr lang="lo-LA" sz="1200" b="1" i="1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ຄວາມຮັບຮູ້ທີ່ບໍ່ມີສະຕິ</a:t>
            </a:r>
          </a:p>
          <a:p>
            <a:r>
              <a:rPr lang="lo-LA" sz="1200" b="1" i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ເສດຖະກິດ ສ່ວນບຸກຄົນ ແລະຊັບພະຍາກອນ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ລາຍຮັບ     ການເຂົ້າເຖິງ​ທຶນ​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ການສຶກສາ     * ເສດ​ຖະ​ກິດ​ສັງຄົມ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ອາຊີບມະນຸດ   * ວັດທະນະທຳ</a:t>
            </a:r>
          </a:p>
          <a:p>
            <a:pPr algn="ctr"/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“ເຄື່ອງໝາຍຄວາມສ່ຽງ”</a:t>
            </a:r>
            <a:endParaRPr lang="en-US" sz="1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0F84820-4D0A-0707-1FF5-A17D88A2B2E5}"/>
              </a:ext>
            </a:extLst>
          </p:cNvPr>
          <p:cNvCxnSpPr>
            <a:cxnSpLocks/>
          </p:cNvCxnSpPr>
          <p:nvPr/>
        </p:nvCxnSpPr>
        <p:spPr>
          <a:xfrm flipV="1">
            <a:off x="1682957" y="5807075"/>
            <a:ext cx="0" cy="509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24E23DC5-9317-0CA9-2914-0F3D033C50D1}"/>
              </a:ext>
            </a:extLst>
          </p:cNvPr>
          <p:cNvSpPr/>
          <p:nvPr/>
        </p:nvSpPr>
        <p:spPr>
          <a:xfrm>
            <a:off x="280303" y="5886416"/>
            <a:ext cx="1295591" cy="8763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ຊີວິດ</a:t>
            </a:r>
          </a:p>
          <a:p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ຂັ້ນຕອນ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ໄລຍະເດັກນ້ອຍ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ໄວລຸ້ນ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ໄລຍະເປັນຜູ້ໃຫຍ່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CF77697-C7FC-4826-E61C-0A9785710D29}"/>
              </a:ext>
            </a:extLst>
          </p:cNvPr>
          <p:cNvSpPr/>
          <p:nvPr/>
        </p:nvSpPr>
        <p:spPr>
          <a:xfrm>
            <a:off x="280304" y="5386465"/>
            <a:ext cx="2173613" cy="4047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1400">
                <a:latin typeface="Phetsarath OT" panose="02000500000000000000" pitchFamily="2" charset="0"/>
                <a:cs typeface="Phetsarath OT" panose="02000500000000000000" pitchFamily="2" charset="0"/>
              </a:rPr>
              <a:t>ສະພາບແວດລ້ອມ</a:t>
            </a:r>
            <a:endParaRPr lang="en-US" sz="140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ctr"/>
            <a:r>
              <a:rPr lang="lo-LA" sz="1400">
                <a:latin typeface="Phetsarath OT" panose="02000500000000000000" pitchFamily="2" charset="0"/>
                <a:cs typeface="Phetsarath OT" panose="02000500000000000000" pitchFamily="2" charset="0"/>
              </a:rPr>
              <a:t>"ເງື່ອນໄຂຄວາມສ່ຽງ"</a:t>
            </a:r>
            <a:endParaRPr lang="en-US" sz="140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597038" y="2537307"/>
            <a:ext cx="16490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97038" y="4417621"/>
            <a:ext cx="188839" cy="11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574473" y="2903434"/>
            <a:ext cx="11875" cy="30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191990" y="2903434"/>
            <a:ext cx="0" cy="30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752603" y="5179414"/>
            <a:ext cx="0" cy="16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070504" y="5474525"/>
            <a:ext cx="146897" cy="411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070504" y="4036980"/>
            <a:ext cx="1468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160821" y="4818454"/>
            <a:ext cx="154190" cy="442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60821" y="4194917"/>
            <a:ext cx="154190" cy="467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8" idx="1"/>
          </p:cNvCxnSpPr>
          <p:nvPr/>
        </p:nvCxnSpPr>
        <p:spPr>
          <a:xfrm>
            <a:off x="5070504" y="2537307"/>
            <a:ext cx="2319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700156" y="3007345"/>
            <a:ext cx="0" cy="355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8" idx="2"/>
            <a:endCxn id="17" idx="0"/>
          </p:cNvCxnSpPr>
          <p:nvPr/>
        </p:nvCxnSpPr>
        <p:spPr>
          <a:xfrm>
            <a:off x="6146889" y="3007345"/>
            <a:ext cx="17915" cy="305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B4C89B-A39B-06F4-5BE1-F776465FEAC4}"/>
              </a:ext>
            </a:extLst>
          </p:cNvPr>
          <p:cNvCxnSpPr/>
          <p:nvPr/>
        </p:nvCxnSpPr>
        <p:spPr>
          <a:xfrm>
            <a:off x="3874328" y="4223163"/>
            <a:ext cx="1468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083573D-897E-6A80-8F09-F793C9C41D6E}"/>
              </a:ext>
            </a:extLst>
          </p:cNvPr>
          <p:cNvCxnSpPr/>
          <p:nvPr/>
        </p:nvCxnSpPr>
        <p:spPr>
          <a:xfrm>
            <a:off x="3892916" y="4375563"/>
            <a:ext cx="1468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17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88"/>
            <a:ext cx="7886700" cy="101710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ນີ້ແມ່ນສາເຫດຂອງຄວາມສຳພັນບໍ?</a:t>
            </a:r>
            <a:endParaRPr lang="en-GB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8650" y="1519220"/>
            <a:ext cx="7886700" cy="4656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ຂະ​ບວນ​ການ​ສອງ​ຂັ້ນ​ຕອນ</a:t>
            </a:r>
            <a:endParaRPr lang="en-IE" sz="7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ໃນຂັ້ນຕອນທີ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I,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ພວກເຮົາຖາມຕົວເອງວ່າຄວາມສຳພັນແມ່ນຍ້ອນ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lo-LA" sz="2200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ອະຄະຕິ</a:t>
            </a:r>
            <a:r>
              <a:rPr lang="en-US" sz="2200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lo-LA" sz="2200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ຕົວຜັນແປກວນ</a:t>
            </a:r>
            <a:r>
              <a:rPr lang="en-US" sz="2200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lo-LA" sz="2200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ໂອກາດ</a:t>
            </a:r>
            <a:r>
              <a:rPr lang="en-US" sz="2200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  <a:endParaRPr lang="en-US" sz="2200" i="1" dirty="0">
              <a:solidFill>
                <a:schemeClr val="accent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IE" sz="6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600" dirty="0"/>
          </a:p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ຖ້າຄວາມສຳພັນບໍ່ໜ້າຈະເປັນຍ້ອນຄວາມອະຄະຕິ, ຕົວຜັນແປກວນ ຫຼືໂອກາດ, ພວກເຮົາຍ້າຍໄປຢູ່ຂັ້ນຕອນທີ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II:</a:t>
            </a:r>
            <a:endParaRPr lang="en-GB" sz="2400" dirty="0">
              <a:solidFill>
                <a:schemeClr val="hlink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/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ນໍາໃຊ້ 'ຄໍາແນະນໍາ' ສໍາລັບການ ອ້າງອີງ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ສາເຫດ</a:t>
            </a:r>
            <a:endParaRPr lang="en-GB" sz="2400" dirty="0">
              <a:solidFill>
                <a:schemeClr val="accent5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A4D379A-D6A1-A019-BA7F-1005C07D3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12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92205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0F654E3-19C3-B56D-CE74-BE5B5997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ການປະເມີນຄວາມສຳພັນ ສໍາລັບສາເຫດ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B8FA42-8245-BE17-8FEE-AB410A5A25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13</a:t>
            </a:fld>
            <a:endParaRPr lang="en-US" b="1">
              <a:solidFill>
                <a:schemeClr val="accent6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7549E2-0B85-4DFD-91F0-49877ABDD1C6}"/>
              </a:ext>
            </a:extLst>
          </p:cNvPr>
          <p:cNvGrpSpPr>
            <a:grpSpLocks noChangeAspect="1"/>
          </p:cNvGrpSpPr>
          <p:nvPr/>
        </p:nvGrpSpPr>
        <p:grpSpPr>
          <a:xfrm>
            <a:off x="483817" y="1917780"/>
            <a:ext cx="7708681" cy="4282867"/>
            <a:chOff x="104060" y="1700213"/>
            <a:chExt cx="8860553" cy="492283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24D1627-8EF1-4C9E-F36A-C5C2A94F9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963" y="1727481"/>
              <a:ext cx="2895600" cy="10668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8C353F-44F4-30F6-5974-62CA5B8CC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763" y="3041650"/>
              <a:ext cx="2362200" cy="1066800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AAE6E92-BBA5-8F5C-F8A0-A86F014C1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763" y="4260850"/>
              <a:ext cx="2362200" cy="1066800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07188D-7B4A-5D32-CF26-AAB373455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963" y="5556250"/>
              <a:ext cx="2971800" cy="1066800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3EEDD85F-50AB-677C-98FA-1FA39BC70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5163" y="2020669"/>
              <a:ext cx="2895600" cy="424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b="1" i="1" dirty="0">
                <a:latin typeface="Times New Roman" pitchFamily="18" charset="0"/>
              </a:endParaRP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3C2BBB7B-9975-ADCC-7AC5-50D538488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8563" y="3352800"/>
              <a:ext cx="1905000" cy="424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lo-LA" b="1" i="1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ຕົວຜັນແປກວນ</a:t>
              </a:r>
              <a:endParaRPr lang="en-US" b="1" i="1" dirty="0">
                <a:latin typeface="Times New Roman" pitchFamily="18" charset="0"/>
              </a:endParaRP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D0F7E39D-FC73-9F35-1CA8-39A73C604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8563" y="4648200"/>
              <a:ext cx="1752600" cy="424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lo-LA" b="1" i="1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ໂອກາດ</a:t>
              </a:r>
              <a:r>
                <a:rPr lang="en-US" b="1" i="1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?</a:t>
              </a:r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88C1A488-DD9F-F2A3-96B6-C2943CF63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6763" y="2813050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B6AE29D2-AAB0-D6A1-024B-CED2E7EEC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2963" y="5327650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D13DABD4-4515-6278-03B0-C7114418F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6763" y="4108450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3D43F412-147B-6E14-ACED-8B917CD8E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575" y="2819400"/>
              <a:ext cx="838200" cy="424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lo-LA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ບໍ່</a:t>
              </a:r>
              <a:endParaRPr lang="en-US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09B571F6-0883-1F96-8288-5C0AC724B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575" y="4038600"/>
              <a:ext cx="838200" cy="424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lo-LA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ບໍ່</a:t>
              </a:r>
              <a:endParaRPr lang="en-US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E877FF85-63CA-808A-67DA-AAEAD886F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4438" y="5257800"/>
              <a:ext cx="1828800" cy="389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lo-LA" sz="1600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ອາດຈະບໍ່</a:t>
              </a:r>
              <a:endParaRPr lang="en-US" sz="1600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7" name="AutoShape 18">
              <a:extLst>
                <a:ext uri="{FF2B5EF4-FFF2-40B4-BE49-F238E27FC236}">
                  <a16:creationId xmlns:a16="http://schemas.microsoft.com/office/drawing/2014/main" id="{D5C471A5-4038-971A-EC1F-2DE0BD1C9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713" y="1700213"/>
              <a:ext cx="850900" cy="3960812"/>
            </a:xfrm>
            <a:prstGeom prst="leftBrace">
              <a:avLst>
                <a:gd name="adj1" fmla="val 38790"/>
                <a:gd name="adj2" fmla="val 50000"/>
              </a:avLst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7838D07D-995F-F6B7-F19F-386C5DBF9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60" y="3346450"/>
              <a:ext cx="1326992" cy="424520"/>
            </a:xfrm>
            <a:prstGeom prst="rect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lo-LA" dirty="0">
                  <a:solidFill>
                    <a:schemeClr val="folHlink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ຂັ້ນຕອນທີ</a:t>
              </a:r>
              <a:r>
                <a:rPr lang="en-US" dirty="0">
                  <a:solidFill>
                    <a:schemeClr val="folHlink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 I</a:t>
              </a:r>
              <a:endParaRPr lang="en-GB" dirty="0">
                <a:solidFill>
                  <a:schemeClr val="folHlink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9" name="AutoShape 20">
              <a:extLst>
                <a:ext uri="{FF2B5EF4-FFF2-40B4-BE49-F238E27FC236}">
                  <a16:creationId xmlns:a16="http://schemas.microsoft.com/office/drawing/2014/main" id="{3ADEAEB5-1054-2950-D28C-89E3171BC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5556250"/>
              <a:ext cx="228600" cy="1066800"/>
            </a:xfrm>
            <a:prstGeom prst="rightBrace">
              <a:avLst>
                <a:gd name="adj1" fmla="val 38889"/>
                <a:gd name="adj2" fmla="val 50000"/>
              </a:avLst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>
                <a:solidFill>
                  <a:schemeClr val="hlink"/>
                </a:solidFill>
              </a:endParaRPr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342EEE92-2928-14FC-B49B-C1D1F9F85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9561" y="5876925"/>
              <a:ext cx="1421606" cy="353767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lo-LA" sz="1400" dirty="0">
                  <a:solidFill>
                    <a:schemeClr val="hlink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ຂ້ນຕອນທີ</a:t>
              </a:r>
              <a:r>
                <a:rPr lang="en-US" sz="1400" dirty="0">
                  <a:solidFill>
                    <a:schemeClr val="hlink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 II</a:t>
              </a:r>
              <a:endParaRPr lang="en-GB" sz="1400" dirty="0">
                <a:solidFill>
                  <a:schemeClr val="hlink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E52FF201-6DBD-6DD1-C23E-0B468C73A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8838" y="4098925"/>
              <a:ext cx="3025775" cy="120173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lo-LA" sz="2000" dirty="0">
                  <a:solidFill>
                    <a:schemeClr val="hlink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ນຳໃຊ້ຂໍ້ແນະນຳສຳລັບ</a:t>
              </a:r>
            </a:p>
            <a:p>
              <a:pPr algn="ctr"/>
              <a:r>
                <a:rPr lang="lo-LA" sz="2000" dirty="0">
                  <a:solidFill>
                    <a:schemeClr val="hlink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ການອ້າງອີງສາເຫດ</a:t>
              </a:r>
              <a:endParaRPr lang="en-US" sz="2000" dirty="0">
                <a:solidFill>
                  <a:schemeClr val="hlink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id="{052368EA-CD34-C7F1-AA06-9A3FC8080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1725" y="5300663"/>
              <a:ext cx="0" cy="57626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350274" y="2041450"/>
            <a:ext cx="2156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ອະຄະຕິການຄັດເລືອກຫຼືຂໍ້ມູນ?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71970" y="5360250"/>
            <a:ext cx="2121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ມັນອາດຈະເປັນສາເຫດບໍ?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35B2-ED17-347D-94B4-5E1AC253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ມີຄວາມສໍາພັນລະຫວ່າງການສໍາຜັດກັບພະຍາດບໍ?”</a:t>
            </a:r>
            <a:endParaRPr lang="en-US" i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340A6-E638-03B7-CD9E-57175BB755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ຖ້າແມ່ນ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….</a:t>
            </a:r>
          </a:p>
          <a:p>
            <a:pPr>
              <a:lnSpc>
                <a:spcPct val="150000"/>
              </a:lnSpc>
              <a:buNone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ສາມສິ່ງທີ່ຄວນພິຈາລະນາ </a:t>
            </a:r>
            <a:r>
              <a:rPr lang="en-US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ຄວາມສໍາພັນອາດຈະເປັນຍ້ອນ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ອະຄະຕິ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ຄວາມສໍາພັນດັ່ງກ່າວອາດຈະເປັນຍ້ອນ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ຕົວຜັນແປກວນ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ສະມາຄົມແມ່ນຍ້ອນ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ໂອກາດ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B4F0B-7D1D-4B53-D0CD-29331FD07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14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96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ອະຄະຕິ ແລະຄວາມຜິດພາດ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ອະຄະຕິ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ຜົນມາຈາກຄວາມຜິດພາດ, ແລະມີສອງປະເພດຂອງຄວາມຜິດພາດທີ່ພວກເຮົາພົບ </a:t>
            </a:r>
            <a:r>
              <a:rPr lang="en-US" altLang="ar-SA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marL="0" indent="0">
              <a:buNone/>
              <a:defRPr/>
            </a:pPr>
            <a:endParaRPr lang="en-US" altLang="ar-SA" dirty="0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  <a:defRPr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ຄວາມຜິດພາດແບບສຸ່ມ</a:t>
            </a:r>
          </a:p>
          <a:p>
            <a:pPr>
              <a:defRPr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ຄວາມຜິດພາດແບບສຸ່ມແມ່ນຄວາມແຕກຕ່າງອັນເນື່ອງມາຈາກ</a:t>
            </a:r>
            <a:r>
              <a:rPr lang="lo-LA" sz="2400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ໂອກາດຢ່າງດຽວ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, ຂອງການສັງເກດຕົວຢ່າງຈາກມູນຄ່າປະຊາກອນທີ່ແທ້ຈິງ, ນໍາໄປສູ່</a:t>
            </a:r>
            <a:r>
              <a:rPr lang="lo-LA" sz="2400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ການຂາດຄວາມຊັດເຈນ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ໃນການວັດແທກຄວາມສຳພັນ.</a:t>
            </a:r>
          </a:p>
          <a:p>
            <a:pPr marL="0" indent="0">
              <a:buNone/>
              <a:defRPr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  <a:defRPr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ຄວາມຜິດພາດລະບົບ</a:t>
            </a:r>
            <a:endParaRPr lang="en-US" dirty="0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defRPr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ຂໍ້ຜິດພາດທີ່ບໍ່ໄດ້ຖືກກໍານົດໂດຍໂອກາດແຕ່ຖືກນໍາສະເຫນີໂດຍຄວາມບໍ່ແນ່ນອນທີ່ມີຢູ່ໃນລະບົບ.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772580-9589-C13D-CDCA-714370B6D5E1}"/>
              </a:ext>
            </a:extLst>
          </p:cNvPr>
          <p:cNvSpPr txBox="1">
            <a:spLocks/>
          </p:cNvSpPr>
          <p:nvPr/>
        </p:nvSpPr>
        <p:spPr>
          <a:xfrm>
            <a:off x="781050" y="4633645"/>
            <a:ext cx="7886700" cy="1987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FA21249-431B-6AD7-A7CA-C566C7AF1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15</a:t>
            </a:fld>
            <a:endParaRPr lang="en-US"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ຄໍານິຍາມຂອງອະຄະຕິ</a:t>
            </a:r>
            <a:endParaRPr lang="en-US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ອະຄະຕິ ແມ່ນ</a:t>
            </a:r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…</a:t>
            </a:r>
          </a:p>
          <a:p>
            <a:pPr marL="0" indent="0">
              <a:buNone/>
              <a:defRPr/>
            </a:pP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ຂໍ້ຜິດພາດທີ່ມາຈາກລະບົບ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ໃດໆໃນການອອກແບບຫຼືການປະຕິບັດການສຶກສາການລະບາດຂອງພະຍາດທີ່ເຮັດໃຫ້ເກີດການສະຫລຸບທີ່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ແຕກຕ່າງຈາກຄວາມຈິງ.</a:t>
            </a:r>
          </a:p>
          <a:p>
            <a:pPr marL="0" indent="0">
              <a:buNone/>
              <a:defRPr/>
            </a:pP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ຂະບວນການຢູ່ໃນ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ຂັ້ນຕອນຂອງ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ການອ້າງອີງ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ໃດໆທີ່ມີແນວໂນ້ມທີ່ຈະຜະລິດຜົນໄດ້ຮັບທີ່ເປັນລະບົບອອກຈາກຄຸນຄ່າທີ່ແທ້ຈິງ.</a:t>
            </a:r>
          </a:p>
          <a:p>
            <a:pPr marL="0" indent="0">
              <a:buNone/>
            </a:pPr>
            <a:endParaRPr lang="en-US" b="1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ສາມາດເກີດຂຶ້ນໃນລະຫວ່າງການອອກແບບ, ການເກັບຂໍ້ມູນ, ການວິເຄາະ, ແລະການຕີຄວາມໝາຍ</a:t>
            </a:r>
          </a:p>
          <a:p>
            <a:pPr marL="0" indent="0">
              <a:buNone/>
            </a:pPr>
            <a:endParaRPr lang="lo-LA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ພວກເຮົາຈໍາເປັນຕ້ອງໄດ້ກໍານົດປະລິມານທີ່ມີ, ຂະໜາດ, ແລະທິດທາງຂອງອະຄະຕິ.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7FE226B-C620-D79C-1562-69E30F2C00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16</a:t>
            </a:fld>
            <a:endParaRPr lang="en-US"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lo-LA" altLang="en-US" sz="3600" b="1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ປະເພດຂອງອະຄະຕິ</a:t>
            </a:r>
            <a:r>
              <a:rPr lang="en-US" altLang="en-US" sz="3600" b="1" dirty="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br>
              <a:rPr lang="en-US" altLang="en-US" sz="3600" b="1" dirty="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</a:br>
            <a:endParaRPr lang="en-US" sz="3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90489F-DE8B-7887-C5C3-11BF725169CB}"/>
              </a:ext>
            </a:extLst>
          </p:cNvPr>
          <p:cNvSpPr txBox="1">
            <a:spLocks/>
          </p:cNvSpPr>
          <p:nvPr/>
        </p:nvSpPr>
        <p:spPr>
          <a:xfrm>
            <a:off x="628650" y="1539964"/>
            <a:ext cx="7772400" cy="4459287"/>
          </a:xfrm>
          <a:prstGeom prst="rect">
            <a:avLst/>
          </a:prstGeom>
          <a:ln>
            <a:noFill/>
          </a:ln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lo-LA" altLang="en-US" sz="3600" b="1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ອະຄະຕິ</a:t>
            </a:r>
            <a:r>
              <a:rPr lang="en-US" altLang="en-US" sz="3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altLang="en-US" sz="3600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ອາດເກີດຂຶ້ນ</a:t>
            </a:r>
            <a:r>
              <a:rPr lang="en-US" altLang="en-US" sz="10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n-US" sz="3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</a:p>
          <a:p>
            <a:pPr marL="0" indent="0">
              <a:buNone/>
              <a:defRPr/>
            </a:pPr>
            <a:endParaRPr lang="en-US" sz="36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lo-L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ຈາກວິທີທີ່ຜູ້ເຂົ້າຮ່ວມຖືກນໍາເຂົ້າໄປໃນຫຼືອອກຈາກການສຶກສາ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kumimoji="0" lang="lo-L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ຫຼືຄວາມ</a:t>
            </a:r>
            <a:r>
              <a:rPr kumimoji="0" lang="lo-LA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ອະຄະຕິໃນການຄັດເລືອກ</a:t>
            </a:r>
            <a:r>
              <a:rPr kumimoji="0" lang="en-US" alt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lo-L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ເມື່ອຂໍ້ມູນທີ່ໄດ້ຮັບຈາກຜູ້ເຂົ້າຮ່ວມການສຶກສາແມ່ນບໍ່ຖືກຕ້ອງຢ່າງເປັນລະບົບກ່ຽວກັບພະຍາດຫຼືການ</a:t>
            </a:r>
            <a:r>
              <a:rPr lang="lo-LA" altLang="en-US" sz="2400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ສຳຜັດ </a:t>
            </a:r>
            <a:r>
              <a:rPr kumimoji="0" lang="lo-L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ທີ່ກໍາລັງສຶກສາຄົ້ນຄ້ວາ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kumimoji="0" lang="lo-L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ຫຼືຄວາມ</a:t>
            </a:r>
            <a:r>
              <a:rPr kumimoji="0" lang="lo-LA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ອະຄະຕິ ໃນການວັດແທກ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/ </a:t>
            </a:r>
            <a:r>
              <a:rPr kumimoji="0" lang="lo-LA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ຂໍ້ມູນ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.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defRPr/>
            </a:pPr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8149E-402A-2672-9B09-069F699ECE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17</a:t>
            </a:fld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0D43E83-66D9-A155-0934-E921FFDBD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553BB0A-CDFC-E4DD-012B-69B841776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70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926"/>
            <a:ext cx="7886700" cy="1017107"/>
          </a:xfrm>
        </p:spPr>
        <p:txBody>
          <a:bodyPr/>
          <a:lstStyle/>
          <a:p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ອະຄະຕິໃນການເລືອກ</a:t>
            </a:r>
            <a:endParaRPr lang="en-US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BB3338-76E4-2CBC-84AF-2D56F3C5636B}"/>
              </a:ext>
            </a:extLst>
          </p:cNvPr>
          <p:cNvSpPr txBox="1">
            <a:spLocks/>
          </p:cNvSpPr>
          <p:nvPr/>
        </p:nvSpPr>
        <p:spPr>
          <a:xfrm>
            <a:off x="628650" y="1382233"/>
            <a:ext cx="7886700" cy="5002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ຫມາຍເຖິງຄວາມຜິດພາດທີ່ເປັນລະບົບໃດໆທີ່ເກີດຂື້ນຈາກຂັ້ນຕອນທີ່ຖືກນໍາໃຊ້ເພື່ອຄັດເລືອກຜູ້ເຂົ້າຮ່ວມການສຶກສາແລະຈາກປັດໃຈທີ່ມີອິດທິພົນຕໍ່ການມີສ່ວນຮ່ວມຂອງການສຶກສາ.</a:t>
            </a:r>
          </a:p>
          <a:p>
            <a:pPr>
              <a:defRPr/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ການພົວພັນລະຫວ່າງການສຳຜັດແລະພະຍາດ, ຫຼັງຈາກນັ້ນແຕກຕ່າງກັນລະຫວ່າງຜູ້ທີ່ເຂົ້າຮ່ວມແລະຜູ້ທີ່ບໍ່ໄດ້ເຂົ້າຮ່ວມ.</a:t>
            </a:r>
            <a:endParaRPr lang="en-US" sz="1200" dirty="0">
              <a:solidFill>
                <a:schemeClr val="tx2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buNone/>
              <a:defRPr/>
            </a:pPr>
            <a:r>
              <a:rPr lang="lo-LA" sz="2600" dirty="0">
                <a:solidFill>
                  <a:schemeClr val="tx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ສາມາດເກີດຂຶ້ນໄດ້ໂດຍຜ່ານ</a:t>
            </a:r>
            <a:r>
              <a:rPr lang="en-US" sz="2600" dirty="0">
                <a:solidFill>
                  <a:schemeClr val="tx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ແຕກຕ່າງຢ່າງເປັນລະບົບໃນຄຸນລັກສະນະລະຫວ່າງຜູ້ທີ່ຖືກຄັດເລືອກສໍາລັບການສຶກສາແລະຜູ້ທີ່ບໍ່ໄດ້ຖືກຄັດເລືອກ (ອະຄະຕິໃນການຕອບ, ອະຄະຕິໃນການຄັດເລືອກຕົນເອງ, ອະຄະຕິໃນການຄັດເລືອກກຸ່ມຄວບຄຸມ)</a:t>
            </a:r>
          </a:p>
          <a:p>
            <a:pPr>
              <a:spcAft>
                <a:spcPts val="1200"/>
              </a:spcAft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ການສູນເສຍຄວາມແຕກຕ່າງໃນການຕິດຕາມໃນການສຶກສາໄລຍະຍາວນານໄປຂ້າງໜ້າ (ອະຄະຕິໃນການສູນເສຍການຕິດຕາມ)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D7F4657-0F82-513D-46D8-744C35E72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18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7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9773-0DDD-78E8-A53C-83D4E784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526"/>
            <a:ext cx="7886700" cy="1017107"/>
          </a:xfrm>
        </p:spPr>
        <p:txBody>
          <a:bodyPr/>
          <a:lstStyle/>
          <a:p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ປະເພດຂອງອະຄະຕິ</a:t>
            </a:r>
            <a:endParaRPr lang="en-US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05AA3-4ACB-9942-4B0E-2EF7C01343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87966"/>
            <a:ext cx="7886700" cy="500490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ct val="100000"/>
              </a:spcBef>
              <a:buNone/>
              <a:defRPr/>
            </a:pP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ປະເພດຂອງ</a:t>
            </a:r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ອະຄະຕິໃນ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ການຄັດເລືອກທີ່ເປັນຜົນມາຈາກວິທີການທີ່ຜູ້ເຂົ້າຮ່ວມໄດ້ຖືກນໍາມາໃນການສຶກສາລວມມີ</a:t>
            </a:r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ການເລືອກຕົນເອງໂດຍຜູ້ເຂົ້າຮ່ວມແລະປັດໃຈທີ່ມີອິດທິພົນຕໍ່ການມີສ່ວນຮ່ວມໂດຍຜູ້ຄົ້ນຄ້ວາ</a:t>
            </a:r>
            <a:endParaRPr lang="en-US" sz="20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ct val="100000"/>
              </a:spcBef>
              <a:buNone/>
              <a:defRPr/>
            </a:pPr>
            <a:r>
              <a:rPr lang="lo-LA" sz="20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ອະຄະຕິຂອງອາສາສະໝັກ: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ອາສາສະໝັກມີທ່າອ່ຽງໜ້ອຍທີ່ຈະມີສ່ວນຮ່ວມໃນພຶດຕິກຳທີ່ມີຄວາມສ່ຽງສູງເຊັ່ນ: ການສູບຢາ, ເມື່ອສົມທຽບກັບຜູ້ທີ່ບໍ່ໄດ້ອາສາສະໝັກ.</a:t>
            </a:r>
            <a:endParaRPr lang="en-US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lo-LA" sz="20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ອະຄະຕິຂອງ </a:t>
            </a:r>
            <a:r>
              <a:rPr lang="en-US" sz="2000" u="sng" dirty="0" err="1">
                <a:latin typeface="Phetsarath OT" panose="02000500000000000000" pitchFamily="2" charset="0"/>
                <a:cs typeface="Phetsarath OT" panose="02000500000000000000" pitchFamily="2" charset="0"/>
              </a:rPr>
              <a:t>Berkson</a:t>
            </a:r>
            <a:r>
              <a:rPr lang="en-US" sz="20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ຜູ້ທີ່ຕອບສະຫນອງຫຼືເຂົ້າຮ່ວມອາດຈະເຮັດແນວນັ້ນເພາະວ່າພວກເຂົາກັງວົນກ່ຽວກັບການສຳຜັດ ຫຼື ບໍ່ສະບາຍ</a:t>
            </a:r>
            <a:r>
              <a:rPr lang="en-US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lo-LA" sz="20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ອະຄະຕິໃນການເຝົ້າລະວັງ ຫຼື ການຊອກຄົ້ນຫາທາງແພດ: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ຄົນທີ່ໄປພົບແພດເປັນປະຈຳ ມັກຈະຖືກບົ່ງມະຕິວ່າເປັນພະຍາດຫຼາຍກວ່າຜູ້ທີ່ບໍ່ໄດ້ໄປພົບແພດເປັນປະຈຳ.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lo-LA" sz="20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ຜົນຂອງພະນັກງານທີ່ເຮັດວຽກທີ່ມີສຸຂະພາບທີ່ແຂງແຮງ (</a:t>
            </a:r>
            <a:r>
              <a:rPr lang="en-US" sz="20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Healthy worker effect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): ປະຊາກອນທີ່ມີວຽກເຮັດງານທໍາມີແນວໂນ້ມທີ່ຈະມີອັດຕາການຕາຍຕ່ໍາກວ່າປະຊາກອນທົ່ວໄປ</a:t>
            </a:r>
            <a:r>
              <a:rPr lang="en-US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buNone/>
            </a:pP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ບໍ່ຮັບສະໝັກຜູ້ເຂົ້າຮ່ວມທີ່ເປັນຕົວແທນການແຈກຢາຍປະຊາກອນຂອງເຊື້ອຊາດ/ຊົນເຜົ່າ ເພາະວ່າພວກເຂົາ "ຍາກເກີນໄປທີ່ຈະເຂົ້າເຖິງ", ຫຼືບໍ່ລວມຜູ້ເຂົ້າຮ່ວມໃນການສຶກສາເນື່ອງຈາກຄ່າໃຊ້ຈ່າຍ, ໄລຍະທາງ, ຫຼືປັດໃຈອື່ນໆ, ເມື່ອປັດໃຈເສດຖະກິດສັງຄົມເຫຼົ່ານີ້ມີແນວໂນ້ມທີ່ຈະກ່ຽວຂ້ອງກັບການສຳຜັດ ແລະພະຍາດ.</a:t>
            </a:r>
            <a:endParaRPr lang="en-US" sz="2000" dirty="0">
              <a:solidFill>
                <a:srgbClr val="3D3DD8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2A6E2-F265-CA32-5E7E-CAA0DCAC6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19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1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rmAutofit/>
          </a:bodyPr>
          <a:lstStyle/>
          <a:p>
            <a:r>
              <a:rPr lang="lo-LA" b="1" dirty="0">
                <a:latin typeface="Phetsarath OT" panose="02000500000000000000" pitchFamily="2" charset="0"/>
                <a:ea typeface="Arial"/>
                <a:cs typeface="Phetsarath OT" panose="02000500000000000000" pitchFamily="2" charset="0"/>
                <a:sym typeface="Arial"/>
              </a:rPr>
              <a:t>ວັດຖຸປະສົງຂອງການຮຽນຮູ້</a:t>
            </a:r>
            <a:endParaRPr b="1" dirty="0">
              <a:latin typeface="Phetsarath OT" panose="02000500000000000000" pitchFamily="2" charset="0"/>
              <a:ea typeface="Arial"/>
              <a:cs typeface="Phetsarath OT" panose="02000500000000000000" pitchFamily="2" charset="0"/>
              <a:sym typeface="Arial"/>
            </a:endParaRPr>
          </a:p>
        </p:txBody>
      </p:sp>
      <p:sp>
        <p:nvSpPr>
          <p:cNvPr id="161" name="Google Shape;161;p71"/>
          <p:cNvSpPr txBox="1">
            <a:spLocks noGrp="1"/>
          </p:cNvSpPr>
          <p:nvPr>
            <p:ph type="body" idx="4294967295"/>
          </p:nvPr>
        </p:nvSpPr>
        <p:spPr>
          <a:xfrm>
            <a:off x="628650" y="1615959"/>
            <a:ext cx="7535465" cy="40018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ໃນຕອນທ້າຍຂອງຫົວຂໍ້</a:t>
            </a:r>
            <a:r>
              <a:rPr lang="lo-LA" sz="2400" dirty="0"/>
              <a:t> </a:t>
            </a:r>
            <a:r>
              <a:rPr lang="en-US" sz="2400" dirty="0"/>
              <a:t>6.5, 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ຜູ້ເຂົ້າຮ່ວມຈະສາມາດ</a:t>
            </a:r>
            <a:r>
              <a:rPr lang="en-US" sz="2400" dirty="0"/>
              <a:t>:</a:t>
            </a:r>
            <a:endParaRPr dirty="0"/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ກຳໜົດຄວາມແຕກຕ່າງຂອງຄວາມສຳພັນລະຫວ່າງ ການສຳຜັດ, ຜົນໄດ້ຮັບ ແລະ ສາຍເຫດຄວາມສຳພັນ</a:t>
            </a:r>
            <a:endParaRPr lang="en-US" sz="2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ໃຊ້ຂັ້ນຕອນການປະເມີນສາຍເຫດຄວາມສຳພັນ</a:t>
            </a:r>
            <a:endParaRPr lang="en-US" sz="2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ແກ້ໄຂສິ່ງຕໍ່ໄປນີ້ໃນການສຶກສາ</a:t>
            </a:r>
            <a:endParaRPr lang="en-US" sz="2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>
              <a:lnSpc>
                <a:spcPct val="100000"/>
              </a:lnSpc>
            </a:pP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ການຄວບຄຸມຄວາມລຳອຽງໃນການວາງແຜນ ແລະ ການວິເຄາະ</a:t>
            </a:r>
            <a:endParaRPr lang="en-US" sz="2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>
              <a:lnSpc>
                <a:spcPct val="100000"/>
              </a:lnSpc>
            </a:pP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ການຄວບຄຸມຄວາມສັບສົນໃນການວາງແຜນ ແລະ ການວິເຄາະ</a:t>
            </a:r>
            <a:endParaRPr lang="en-US" sz="2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ເຂົ້າໃຈວິທີການຈັດລຳດັບຄວາມສຳຄັນ ແລະ ນຳໃຂ້ເງື່ອນໄຂ</a:t>
            </a:r>
            <a:r>
              <a:rPr lang="en-US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ສຳຫຼັບ</a:t>
            </a:r>
            <a:r>
              <a:rPr lang="en-US" sz="2400" dirty="0"/>
              <a:t> 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ການຄາດຄະເນດ້ວຍເຫດຜົນ</a:t>
            </a:r>
            <a:endParaRPr lang="en-US" sz="2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128588" indent="-14288">
              <a:lnSpc>
                <a:spcPct val="150000"/>
              </a:lnSpc>
              <a:buSzPts val="2400"/>
              <a:buNone/>
            </a:pPr>
            <a:endParaRPr sz="1800" dirty="0"/>
          </a:p>
        </p:txBody>
      </p:sp>
      <p:sp>
        <p:nvSpPr>
          <p:cNvPr id="6" name="Google Shape;162;p71">
            <a:extLst>
              <a:ext uri="{FF2B5EF4-FFF2-40B4-BE49-F238E27FC236}">
                <a16:creationId xmlns:a16="http://schemas.microsoft.com/office/drawing/2014/main" id="{4A472D8A-1628-4D22-BAA2-594956350B18}"/>
              </a:ext>
            </a:extLst>
          </p:cNvPr>
          <p:cNvSpPr txBox="1">
            <a:spLocks/>
          </p:cNvSpPr>
          <p:nvPr/>
        </p:nvSpPr>
        <p:spPr>
          <a:xfrm>
            <a:off x="7383418" y="6421060"/>
            <a:ext cx="1131932" cy="14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050" kern="0">
                <a:solidFill>
                  <a:srgbClr val="00A2C7"/>
                </a:solidFill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</a:rPr>
              <a:pPr>
                <a:defRPr/>
              </a:pPr>
              <a:t>2</a:t>
            </a:fld>
            <a:endParaRPr sz="1050" b="1" kern="0">
              <a:solidFill>
                <a:srgbClr val="0046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98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183116"/>
            <a:ext cx="7886700" cy="1017107"/>
          </a:xfrm>
        </p:spPr>
        <p:txBody>
          <a:bodyPr/>
          <a:lstStyle/>
          <a:p>
            <a:pPr>
              <a:defRPr/>
            </a:pPr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ປະເພດຂອງອະຄະຕິ</a:t>
            </a:r>
            <a:endParaRPr lang="en-US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07269" name="Rectangle 5"/>
          <p:cNvSpPr>
            <a:spLocks noGrp="1" noChangeArrowheads="1"/>
          </p:cNvSpPr>
          <p:nvPr>
            <p:ph sz="quarter" idx="10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lo-LA" sz="4400" dirty="0">
                <a:latin typeface="Phetsarath OT" panose="02000500000000000000" pitchFamily="2" charset="0"/>
                <a:cs typeface="Phetsarath OT" panose="02000500000000000000" pitchFamily="2" charset="0"/>
              </a:rPr>
              <a:t>ວິທີການທີ່ໄດ້ກ່າວມາຂ້າງເທິງສາມາດມີຄວາມລໍາອຽງສາມາດປະກອບສ່ວນເຂົ້າໃນ</a:t>
            </a:r>
            <a:r>
              <a:rPr lang="en-US" sz="4400" dirty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lo-LA" sz="4400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ການຄວບຄຸມອະຄະຕິໃນການເລືອກ: ການເລືອກກຸ່ມປຽບທຽບ ຫຼືກຸ່ມຄວບຄຸມທີ່</a:t>
            </a:r>
            <a:r>
              <a:rPr lang="lo-LA" sz="4400" u="sng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ບໍ່ເປັນຕົວແທນຂອງປະຊາກອນ</a:t>
            </a:r>
            <a:r>
              <a:rPr lang="lo-LA" sz="4400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ທີ່ຜະລິດເປັນກໍລະນີສຶກສາ ໃນການສຶກສາກຸ່ມສຶກສາ ແລະ ກຸ່ມຄວບຄຸມ (</a:t>
            </a:r>
            <a:r>
              <a:rPr lang="en-US" sz="4400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Case-Control Study)</a:t>
            </a:r>
            <a:endParaRPr lang="lo-LA" sz="4400" dirty="0">
              <a:solidFill>
                <a:srgbClr val="0000CC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lo-LA" sz="4400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ການເລືອກທີ່ແຕກຕ່າງ: ເລືອກກໍລະນີໂດຍບໍ່ຕັ້ງໃຈຂຶ້ນກັບສະຖານະການຮັບການສຳຜັດ, ຫຼືວິທີການທີ່ທ່ານເລືອກກໍລະນີສຶກສາຖືກຜູກມັດກັບສະຖານະການຮັບການສຳຜັດ.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lo-LA" sz="36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ການຄັດເລືອກກໍລະນີສຶກສາທີ່ເຮັດໂດຍແພດຫນຶ່ງຄົນ ຫຼືໂຮງຫມໍຫນຶ່ງແຫ່ງທຽບກັບແພດຫຼາຍຄົນ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lo-LA" sz="45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ການແກ້ໄຂແມ່ນເພື່ອໃຫ້ແນ່ໃຈວ່າ</a:t>
            </a:r>
            <a:r>
              <a:rPr lang="en-US" sz="45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</a:p>
          <a:p>
            <a:pPr>
              <a:defRPr/>
            </a:pPr>
            <a:r>
              <a:rPr lang="lo-LA" sz="4500" dirty="0">
                <a:latin typeface="Phetsarath OT" panose="02000500000000000000" pitchFamily="2" charset="0"/>
                <a:cs typeface="Phetsarath OT" panose="02000500000000000000" pitchFamily="2" charset="0"/>
              </a:rPr>
              <a:t>ເລືອກກໍລະນີສຶກສາ ແລະ ຄວບຄຸມເປັນເອກະລາດ ກັບສະຖານະພາບການສຳຜັດ</a:t>
            </a:r>
          </a:p>
          <a:p>
            <a:pPr>
              <a:defRPr/>
            </a:pPr>
            <a:r>
              <a:rPr lang="lo-LA" sz="4500" dirty="0">
                <a:latin typeface="Phetsarath OT" panose="02000500000000000000" pitchFamily="2" charset="0"/>
                <a:cs typeface="Phetsarath OT" panose="02000500000000000000" pitchFamily="2" charset="0"/>
              </a:rPr>
              <a:t>ກໍານົດກຸ່ມຄວບຄຸມຈາກປະຊາກອນດຽວກັນກັບກໍລະນີສຶກສາ.</a:t>
            </a:r>
          </a:p>
          <a:p>
            <a:pPr>
              <a:defRPr/>
            </a:pPr>
            <a:endParaRPr lang="en-US" sz="45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ctr">
              <a:buNone/>
              <a:defRPr/>
            </a:pPr>
            <a:r>
              <a:rPr lang="lo-LA" sz="4800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ຈໍາເປັນຕ້ອງຫຼີກເວັ້ນມັນໃນເວລາທີ່ທ່ານອອກແບບການສຶກສາ</a:t>
            </a:r>
            <a:r>
              <a:rPr lang="en-US" sz="4800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. </a:t>
            </a:r>
          </a:p>
          <a:p>
            <a:pPr>
              <a:defRPr/>
            </a:pPr>
            <a:endParaRPr lang="en-US" sz="4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D31CA-20FB-DA93-3A9E-86A5015C93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20</a:t>
            </a:fld>
            <a:endParaRPr lang="en-US"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ປະເພດຫຼັກ ແລະ ແຫຼ່ງຂອງຄວາມອະຄະຕິ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ອະຄະຕິໃນ</a:t>
            </a:r>
            <a:r>
              <a:rPr lang="lo-LA" sz="2400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ການສູນຫາຍໃນການຕິດຕາມແມ່ນບັນຫາຫຼັກໃນການສຶກສາກຸ່ມ (ລວມທັງການທົດລອງ)</a:t>
            </a:r>
            <a:r>
              <a:rPr lang="en-US" sz="2400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</a:p>
          <a:p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ໃນການສຶກສາໄລຍະຍາວທີ່ເປັນກຸ່ມໃຫຍ່ເກືອບທັງໝົດ ບາງ</a:t>
            </a:r>
            <a:r>
              <a:rPr lang="lo-LA" sz="2400" dirty="0">
                <a:solidFill>
                  <a:srgbClr val="05294B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ຜູ້ເຂົ້າຮ່ວມໃນໄລຍະເລີ້ມຕົ້ນ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ຂອງການສຶກສາ </a:t>
            </a:r>
            <a:r>
              <a:rPr lang="lo-LA" sz="2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ໄດ້ສູນຫາຍ ອອກ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ຈາກການສຶກສາ</a:t>
            </a:r>
          </a:p>
          <a:p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ຖ້າການ</a:t>
            </a:r>
            <a:r>
              <a:rPr lang="lo-LA" sz="2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ສູນຫາຍ ອອກ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ຈາກການສຶກສາເກີດຂຶ້ນ</a:t>
            </a:r>
            <a:r>
              <a:rPr lang="lo-LA" sz="2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ແບບສຸ່ມ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, ລັກສະນະການສູນຫາຍ</a:t>
            </a:r>
            <a:r>
              <a:rPr lang="lo-LA" sz="2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ຂອງ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ກຸ່ມໃດຫນຶ່ງ</a:t>
            </a:r>
            <a:r>
              <a:rPr lang="lo-LA" sz="2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ອອກ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ຈາກການສຶກສາດັ່ງກ່າວແມ່ນໂດຍສະເລ່ຍຄ້າຍຄືກັນກັບຜູ້ທີ່ຍັງຄົງຢູ່ໃນກຸ່ມ, ອະຄະຕິບໍ່ຖືກນໍາສະເຫນີ</a:t>
            </a:r>
          </a:p>
          <a:p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ແຕ່ປົກກະຕິແລ້ວ, ຄຸນລັກສະນະຂອງຜູ້ເຂົ້າຮ່ວມທີ່ສູນຫາຍແມ່ນບໍ່ຄືກັນ, ເຮັດໃຫ້ເກີດການສູນເສຍທີ່ແຕກຕ່າງ</a:t>
            </a:r>
          </a:p>
          <a:p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ອະຄະຕິໃນ</a:t>
            </a:r>
            <a:r>
              <a:rPr lang="lo-LA" sz="2400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ການສູນຫາຍຈາກ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ການຕິດຕາມ: ເມື່ອຜູ້ທີ່ສູນເສຍການຕິດຕາມຫຼືຜູ້ທີ່ຖອນຕົວອອກຈາກການສຶກສາແມ່ນແຕກຕ່າງຈາກຜູ້ທີ່ຕິດຕາມສໍາລັບການສຶກສາທັງຫມົດ</a:t>
            </a:r>
            <a:endParaRPr lang="en-US" sz="2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3D951-070C-5EEC-E0EA-E9E3E3F2BD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21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19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8649" y="365126"/>
            <a:ext cx="8016109" cy="1017107"/>
          </a:xfrm>
        </p:spPr>
        <p:txBody>
          <a:bodyPr>
            <a:noAutofit/>
          </a:bodyPr>
          <a:lstStyle/>
          <a:p>
            <a:r>
              <a:rPr lang="lo-LA" alt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ການ​ສຶກ​ສາ​ກຸ່ມ​ໄປຂ້າງໜ້າ​, ການ​ຕິດ​ຕາມ 10 ປີ​</a:t>
            </a:r>
            <a:endParaRPr lang="en-GB" alt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9940" name="Rectangle 1028"/>
          <p:cNvSpPr>
            <a:spLocks noChangeArrowheads="1"/>
          </p:cNvSpPr>
          <p:nvPr/>
        </p:nvSpPr>
        <p:spPr bwMode="auto">
          <a:xfrm>
            <a:off x="388505" y="3429000"/>
            <a:ext cx="58674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40000"/>
              </a:spcBef>
              <a:buClr>
                <a:srgbClr val="FF0000"/>
              </a:buClr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l-GR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1" name="Rectangle 1029"/>
          <p:cNvSpPr>
            <a:spLocks noChangeArrowheads="1"/>
          </p:cNvSpPr>
          <p:nvPr/>
        </p:nvSpPr>
        <p:spPr bwMode="auto">
          <a:xfrm>
            <a:off x="388505" y="2362200"/>
            <a:ext cx="58674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40000"/>
              </a:spcBef>
              <a:buClr>
                <a:srgbClr val="FF0000"/>
              </a:buClr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l-GR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2" name="Text Box 1034"/>
          <p:cNvSpPr txBox="1">
            <a:spLocks noChangeArrowheads="1"/>
          </p:cNvSpPr>
          <p:nvPr/>
        </p:nvSpPr>
        <p:spPr bwMode="auto">
          <a:xfrm>
            <a:off x="586068" y="2649538"/>
            <a:ext cx="57673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rgbClr val="FF0000"/>
              </a:buClr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lo-LA" altLang="en-US" sz="2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ສູບຢາ                   </a:t>
            </a:r>
            <a:r>
              <a:rPr lang="en-US" altLang="en-US" sz="2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90            910           1000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lo-LA" altLang="en-US" sz="2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ບໍ່ສູບຢາ       </a:t>
            </a:r>
            <a:r>
              <a:rPr lang="en-US" altLang="en-US" sz="2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         10            990           1000</a:t>
            </a:r>
          </a:p>
        </p:txBody>
      </p:sp>
      <p:sp>
        <p:nvSpPr>
          <p:cNvPr id="39943" name="Rectangle 1035"/>
          <p:cNvSpPr>
            <a:spLocks noChangeArrowheads="1"/>
          </p:cNvSpPr>
          <p:nvPr/>
        </p:nvSpPr>
        <p:spPr bwMode="auto">
          <a:xfrm>
            <a:off x="2559025" y="1485900"/>
            <a:ext cx="2016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FF0000"/>
              </a:buClr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lo-LA" altLang="en-US" sz="2000" u="sng" dirty="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ມະເຮັງປອດ</a:t>
            </a:r>
            <a:endParaRPr lang="en-US" altLang="en-US" sz="2000" u="sng" dirty="0">
              <a:solidFill>
                <a:schemeClr val="tx1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lo-LA" altLang="en-US" sz="2000" dirty="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ແມ່ນ</a:t>
            </a:r>
            <a:r>
              <a:rPr lang="en-US" altLang="en-US" sz="2000" dirty="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         </a:t>
            </a:r>
            <a:r>
              <a:rPr lang="lo-LA" altLang="en-US" sz="2000" dirty="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ບໍ່ແມ່ນ</a:t>
            </a:r>
            <a:endParaRPr lang="en-US" altLang="en-US" sz="2000" dirty="0">
              <a:solidFill>
                <a:schemeClr val="tx1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9944" name="Line 1037"/>
          <p:cNvSpPr>
            <a:spLocks noChangeShapeType="1"/>
          </p:cNvSpPr>
          <p:nvPr/>
        </p:nvSpPr>
        <p:spPr bwMode="auto">
          <a:xfrm>
            <a:off x="2406491" y="2362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1038"/>
          <p:cNvSpPr>
            <a:spLocks noChangeShapeType="1"/>
          </p:cNvSpPr>
          <p:nvPr/>
        </p:nvSpPr>
        <p:spPr bwMode="auto">
          <a:xfrm>
            <a:off x="3549491" y="2362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039"/>
          <p:cNvSpPr>
            <a:spLocks noChangeShapeType="1"/>
          </p:cNvSpPr>
          <p:nvPr/>
        </p:nvSpPr>
        <p:spPr bwMode="auto">
          <a:xfrm>
            <a:off x="4692491" y="2362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040">
                <a:extLst>
                  <a:ext uri="{FF2B5EF4-FFF2-40B4-BE49-F238E27FC236}">
                    <a16:creationId xmlns:a16="http://schemas.microsoft.com/office/drawing/2014/main" id="{D6C63B4B-D4BE-DD3B-29CC-3CA6E6F2D3FC}"/>
                  </a:ext>
                </a:extLst>
              </p:cNvPr>
              <p:cNvSpPr txBox="1"/>
              <p:nvPr/>
            </p:nvSpPr>
            <p:spPr bwMode="auto">
              <a:xfrm>
                <a:off x="2978150" y="5267325"/>
                <a:ext cx="3429000" cy="908050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RR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m:rPr>
                          <m:nor/>
                        </m:rPr>
                        <a:rPr lang="en-US" sz="2400" b="1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1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9</m:t>
                      </m:r>
                    </m:oMath>
                  </m:oMathPara>
                </a14:m>
                <a:endParaRPr lang="en-US" b="1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Object 1040">
                <a:extLst>
                  <a:ext uri="{FF2B5EF4-FFF2-40B4-BE49-F238E27FC236}">
                    <a16:creationId xmlns:a16="http://schemas.microsoft.com/office/drawing/2014/main" id="{D6C63B4B-D4BE-DD3B-29CC-3CA6E6F2D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8150" y="5267325"/>
                <a:ext cx="3429000" cy="9080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E9C4C7-916B-89BE-4E2C-C6F5BA52A215}"/>
                  </a:ext>
                </a:extLst>
              </p:cNvPr>
              <p:cNvSpPr txBox="1"/>
              <p:nvPr/>
            </p:nvSpPr>
            <p:spPr>
              <a:xfrm>
                <a:off x="6679860" y="2664286"/>
                <a:ext cx="213943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𝑠𝑚𝑜𝑘𝑒𝑟𝑠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09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E9C4C7-916B-89BE-4E2C-C6F5BA52A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860" y="2664286"/>
                <a:ext cx="2139432" cy="462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CAFF85-FE80-32F5-6756-9CAE724CCC96}"/>
                  </a:ext>
                </a:extLst>
              </p:cNvPr>
              <p:cNvSpPr txBox="1"/>
              <p:nvPr/>
            </p:nvSpPr>
            <p:spPr>
              <a:xfrm>
                <a:off x="6363387" y="3675061"/>
                <a:ext cx="253473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𝑛𝑜𝑛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𝑠𝑚𝑜𝑘𝑒𝑟𝑠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CAFF85-FE80-32F5-6756-9CAE724CC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387" y="3675061"/>
                <a:ext cx="2534733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77355D2B-A369-CCAF-AEEC-5AD119AEA473}"/>
              </a:ext>
            </a:extLst>
          </p:cNvPr>
          <p:cNvSpPr txBox="1">
            <a:spLocks/>
          </p:cNvSpPr>
          <p:nvPr/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sz="900" b="1" smtClean="0">
                <a:solidFill>
                  <a:schemeClr val="accent6"/>
                </a:solidFill>
              </a:rPr>
              <a:pPr algn="r"/>
              <a:t>22</a:t>
            </a:fld>
            <a:endParaRPr lang="en-US" sz="900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2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8649" y="365126"/>
            <a:ext cx="8016109" cy="1017107"/>
          </a:xfrm>
        </p:spPr>
        <p:txBody>
          <a:bodyPr>
            <a:noAutofit/>
          </a:bodyPr>
          <a:lstStyle/>
          <a:p>
            <a:r>
              <a:rPr lang="lo-LA" alt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ການ​ສຶກ​ສາ​ກຸ່ມ​ໄປຂ້າງໜ້າ​, ການ​ຕິດ​ຕາມ 10 ປີ</a:t>
            </a:r>
            <a:endParaRPr lang="en-GB" alt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9940" name="Rectangle 1028"/>
          <p:cNvSpPr>
            <a:spLocks noChangeArrowheads="1"/>
          </p:cNvSpPr>
          <p:nvPr/>
        </p:nvSpPr>
        <p:spPr bwMode="auto">
          <a:xfrm>
            <a:off x="388505" y="3429000"/>
            <a:ext cx="58674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40000"/>
              </a:spcBef>
              <a:buClr>
                <a:srgbClr val="FF0000"/>
              </a:buClr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l-GR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1" name="Rectangle 1029"/>
          <p:cNvSpPr>
            <a:spLocks noChangeArrowheads="1"/>
          </p:cNvSpPr>
          <p:nvPr/>
        </p:nvSpPr>
        <p:spPr bwMode="auto">
          <a:xfrm>
            <a:off x="388505" y="2362200"/>
            <a:ext cx="58674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40000"/>
              </a:spcBef>
              <a:buClr>
                <a:srgbClr val="FF0000"/>
              </a:buClr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l-GR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2" name="Text Box 1034"/>
          <p:cNvSpPr txBox="1">
            <a:spLocks noChangeArrowheads="1"/>
          </p:cNvSpPr>
          <p:nvPr/>
        </p:nvSpPr>
        <p:spPr bwMode="auto">
          <a:xfrm>
            <a:off x="683779" y="2640857"/>
            <a:ext cx="57673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rgbClr val="FF0000"/>
              </a:buClr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lo-LA" altLang="en-US" sz="200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ສູບຢາ</a:t>
            </a:r>
            <a:r>
              <a:rPr lang="lo-LA" altLang="en-US" sz="2000">
                <a:solidFill>
                  <a:schemeClr val="tx1"/>
                </a:solidFill>
              </a:rPr>
              <a:t>   </a:t>
            </a:r>
            <a:r>
              <a:rPr lang="en-US" altLang="en-US" sz="2000">
                <a:solidFill>
                  <a:schemeClr val="tx1"/>
                </a:solidFill>
              </a:rPr>
              <a:t>  </a:t>
            </a:r>
            <a:r>
              <a:rPr lang="en-US" altLang="en-US" sz="2400">
                <a:solidFill>
                  <a:schemeClr val="tx1"/>
                </a:solidFill>
              </a:rPr>
              <a:t>             </a:t>
            </a:r>
            <a:r>
              <a:rPr lang="en-US" altLang="en-US" sz="2000">
                <a:solidFill>
                  <a:schemeClr val="tx1"/>
                </a:solidFill>
              </a:rPr>
              <a:t>45            910             955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lo-LA" altLang="en-US" sz="200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ບໍ່ສູບຢາ        </a:t>
            </a:r>
            <a:r>
              <a:rPr lang="en-US" altLang="en-US" sz="200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         </a:t>
            </a:r>
            <a:r>
              <a:rPr lang="en-US" altLang="en-US" sz="2000">
                <a:solidFill>
                  <a:schemeClr val="tx1"/>
                </a:solidFill>
              </a:rPr>
              <a:t>10            990           1000</a:t>
            </a:r>
          </a:p>
        </p:txBody>
      </p:sp>
      <p:sp>
        <p:nvSpPr>
          <p:cNvPr id="39943" name="Rectangle 1035"/>
          <p:cNvSpPr>
            <a:spLocks noChangeArrowheads="1"/>
          </p:cNvSpPr>
          <p:nvPr/>
        </p:nvSpPr>
        <p:spPr bwMode="auto">
          <a:xfrm>
            <a:off x="2494904" y="1485900"/>
            <a:ext cx="2145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FF0000"/>
              </a:buClr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lo-LA" altLang="en-US" sz="2000" u="sng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ມະເຮັງປອດ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lo-LA" altLang="en-US" sz="2000" u="sng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ແມ່ນ           ບໍ່ແມ່ນ</a:t>
            </a:r>
          </a:p>
        </p:txBody>
      </p:sp>
      <p:sp>
        <p:nvSpPr>
          <p:cNvPr id="39944" name="Line 1037"/>
          <p:cNvSpPr>
            <a:spLocks noChangeShapeType="1"/>
          </p:cNvSpPr>
          <p:nvPr/>
        </p:nvSpPr>
        <p:spPr bwMode="auto">
          <a:xfrm>
            <a:off x="2406491" y="2362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1038"/>
          <p:cNvSpPr>
            <a:spLocks noChangeShapeType="1"/>
          </p:cNvSpPr>
          <p:nvPr/>
        </p:nvSpPr>
        <p:spPr bwMode="auto">
          <a:xfrm>
            <a:off x="3549491" y="2362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039"/>
          <p:cNvSpPr>
            <a:spLocks noChangeShapeType="1"/>
          </p:cNvSpPr>
          <p:nvPr/>
        </p:nvSpPr>
        <p:spPr bwMode="auto">
          <a:xfrm>
            <a:off x="4692491" y="2362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E9C4C7-916B-89BE-4E2C-C6F5BA52A215}"/>
                  </a:ext>
                </a:extLst>
              </p:cNvPr>
              <p:cNvSpPr txBox="1"/>
              <p:nvPr/>
            </p:nvSpPr>
            <p:spPr>
              <a:xfrm>
                <a:off x="6679860" y="2664286"/>
                <a:ext cx="2139432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𝑠𝑚𝑜𝑘𝑒𝑟𝑠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955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047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E9C4C7-916B-89BE-4E2C-C6F5BA52A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860" y="2664286"/>
                <a:ext cx="2139432" cy="467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CAFF85-FE80-32F5-6756-9CAE724CCC96}"/>
                  </a:ext>
                </a:extLst>
              </p:cNvPr>
              <p:cNvSpPr txBox="1"/>
              <p:nvPr/>
            </p:nvSpPr>
            <p:spPr>
              <a:xfrm>
                <a:off x="6363387" y="3675061"/>
                <a:ext cx="253473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𝑛𝑜𝑛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𝑠𝑚𝑜𝑘𝑒𝑟𝑠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CAFF85-FE80-32F5-6756-9CAE724CC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387" y="3675061"/>
                <a:ext cx="2534733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2">
            <a:extLst>
              <a:ext uri="{FF2B5EF4-FFF2-40B4-BE49-F238E27FC236}">
                <a16:creationId xmlns:a16="http://schemas.microsoft.com/office/drawing/2014/main" id="{5BA49A5A-C35C-E583-49D5-79B54405E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310" y="5427662"/>
            <a:ext cx="4325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rgbClr val="FF0000"/>
              </a:buClr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lo-LA" altLang="en-US" sz="2400" dirty="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50% ຂອງກໍລະນີທີ່ສູບຢາໄດ້</a:t>
            </a:r>
            <a:r>
              <a:rPr lang="lo-LA" sz="24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ຫຼຸດອອກຈາກ</a:t>
            </a:r>
            <a:r>
              <a:rPr lang="lo-LA" altLang="en-US" sz="2400" dirty="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ການຕິດຕາມ</a:t>
            </a:r>
            <a:endParaRPr lang="en-US" altLang="en-US" sz="2400" dirty="0">
              <a:solidFill>
                <a:schemeClr val="tx1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1">
                <a:extLst>
                  <a:ext uri="{FF2B5EF4-FFF2-40B4-BE49-F238E27FC236}">
                    <a16:creationId xmlns:a16="http://schemas.microsoft.com/office/drawing/2014/main" id="{6DD22993-774C-B568-711F-61EFA37A3B1F}"/>
                  </a:ext>
                </a:extLst>
              </p:cNvPr>
              <p:cNvSpPr txBox="1"/>
              <p:nvPr/>
            </p:nvSpPr>
            <p:spPr bwMode="auto">
              <a:xfrm>
                <a:off x="5343525" y="5073650"/>
                <a:ext cx="3471863" cy="966788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RR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955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m:rPr>
                          <m:nor/>
                        </m:rPr>
                        <a:rPr lang="en-US" sz="2400" b="1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1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4</m:t>
                      </m:r>
                      <m:r>
                        <m:rPr>
                          <m:nor/>
                        </m:rPr>
                        <a:rPr lang="en-US" sz="2400" b="1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b="1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Object 11">
                <a:extLst>
                  <a:ext uri="{FF2B5EF4-FFF2-40B4-BE49-F238E27FC236}">
                    <a16:creationId xmlns:a16="http://schemas.microsoft.com/office/drawing/2014/main" id="{6DD22993-774C-B568-711F-61EFA37A3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3525" y="5073650"/>
                <a:ext cx="3471863" cy="9667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4">
            <a:extLst>
              <a:ext uri="{FF2B5EF4-FFF2-40B4-BE49-F238E27FC236}">
                <a16:creationId xmlns:a16="http://schemas.microsoft.com/office/drawing/2014/main" id="{7300F2B7-6D73-5E41-2163-0C3FAFE6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629" y="2565765"/>
            <a:ext cx="720725" cy="7207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40000"/>
              </a:spcBef>
              <a:buClr>
                <a:srgbClr val="FF0000"/>
              </a:buClr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l-GR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EA36F0B5-241D-E175-DD59-CA8CB4000A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4884682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2DC60977-2E12-AC4C-0295-1D1E4D39D789}"/>
              </a:ext>
            </a:extLst>
          </p:cNvPr>
          <p:cNvSpPr txBox="1">
            <a:spLocks/>
          </p:cNvSpPr>
          <p:nvPr/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sz="900" b="1" smtClean="0">
                <a:solidFill>
                  <a:schemeClr val="accent6"/>
                </a:solidFill>
              </a:rPr>
              <a:pPr algn="r"/>
              <a:t>23</a:t>
            </a:fld>
            <a:endParaRPr lang="en-US" sz="900" b="1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4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6" grpId="0" animBg="1" autoUpdateAnimBg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8649" y="365126"/>
            <a:ext cx="8016109" cy="1017107"/>
          </a:xfrm>
        </p:spPr>
        <p:txBody>
          <a:bodyPr>
            <a:noAutofit/>
          </a:bodyPr>
          <a:lstStyle/>
          <a:p>
            <a:r>
              <a:rPr lang="lo-LA" alt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ການ​ສຶກ​ສາ​ກຸ່ມ​ໄປຂ້າງໜ້າ​, ການ​ຕິດ​ຕາມ 10 ປີ</a:t>
            </a:r>
            <a:endParaRPr lang="en-GB" alt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9940" name="Rectangle 1028"/>
          <p:cNvSpPr>
            <a:spLocks noChangeArrowheads="1"/>
          </p:cNvSpPr>
          <p:nvPr/>
        </p:nvSpPr>
        <p:spPr bwMode="auto">
          <a:xfrm>
            <a:off x="388505" y="3429000"/>
            <a:ext cx="58674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40000"/>
              </a:spcBef>
              <a:buClr>
                <a:srgbClr val="FF0000"/>
              </a:buClr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l-GR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1" name="Rectangle 1029"/>
          <p:cNvSpPr>
            <a:spLocks noChangeArrowheads="1"/>
          </p:cNvSpPr>
          <p:nvPr/>
        </p:nvSpPr>
        <p:spPr bwMode="auto">
          <a:xfrm>
            <a:off x="388505" y="2362200"/>
            <a:ext cx="58674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40000"/>
              </a:spcBef>
              <a:buClr>
                <a:srgbClr val="FF0000"/>
              </a:buClr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l-GR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2" name="Text Box 1034"/>
          <p:cNvSpPr txBox="1">
            <a:spLocks noChangeArrowheads="1"/>
          </p:cNvSpPr>
          <p:nvPr/>
        </p:nvSpPr>
        <p:spPr bwMode="auto">
          <a:xfrm>
            <a:off x="586068" y="2649538"/>
            <a:ext cx="57673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rgbClr val="FF0000"/>
              </a:buClr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lo-LA" altLang="en-US" sz="200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ສູບຢາ </a:t>
            </a:r>
            <a:r>
              <a:rPr lang="en-US" altLang="en-US" sz="200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 </a:t>
            </a:r>
            <a:r>
              <a:rPr lang="en-US" altLang="en-US" sz="240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            </a:t>
            </a:r>
            <a:r>
              <a:rPr lang="en-US" altLang="en-US" sz="200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45            860             905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lo-LA" altLang="en-US" sz="200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ບໍ່ສູບຢາ </a:t>
            </a:r>
            <a:r>
              <a:rPr lang="en-US" altLang="en-US" sz="200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         </a:t>
            </a:r>
            <a:r>
              <a:rPr lang="en-US" altLang="en-US" sz="2000">
                <a:solidFill>
                  <a:schemeClr val="tx1"/>
                </a:solidFill>
              </a:rPr>
              <a:t>10            990           1000</a:t>
            </a:r>
          </a:p>
        </p:txBody>
      </p:sp>
      <p:sp>
        <p:nvSpPr>
          <p:cNvPr id="39943" name="Rectangle 1035"/>
          <p:cNvSpPr>
            <a:spLocks noChangeArrowheads="1"/>
          </p:cNvSpPr>
          <p:nvPr/>
        </p:nvSpPr>
        <p:spPr bwMode="auto">
          <a:xfrm>
            <a:off x="2494904" y="1485900"/>
            <a:ext cx="2145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FF0000"/>
              </a:buClr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lo-LA" altLang="en-US" sz="2000" u="sng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ມະເຮັງປອດ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lo-LA" altLang="en-US" sz="2000" u="sng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ແມ່ນ           ບໍ່ແມ່ນ</a:t>
            </a:r>
          </a:p>
        </p:txBody>
      </p:sp>
      <p:sp>
        <p:nvSpPr>
          <p:cNvPr id="39944" name="Line 1037"/>
          <p:cNvSpPr>
            <a:spLocks noChangeShapeType="1"/>
          </p:cNvSpPr>
          <p:nvPr/>
        </p:nvSpPr>
        <p:spPr bwMode="auto">
          <a:xfrm>
            <a:off x="2406491" y="2362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1038"/>
          <p:cNvSpPr>
            <a:spLocks noChangeShapeType="1"/>
          </p:cNvSpPr>
          <p:nvPr/>
        </p:nvSpPr>
        <p:spPr bwMode="auto">
          <a:xfrm>
            <a:off x="3549491" y="2362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039"/>
          <p:cNvSpPr>
            <a:spLocks noChangeShapeType="1"/>
          </p:cNvSpPr>
          <p:nvPr/>
        </p:nvSpPr>
        <p:spPr bwMode="auto">
          <a:xfrm>
            <a:off x="4692491" y="2362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E9C4C7-916B-89BE-4E2C-C6F5BA52A215}"/>
                  </a:ext>
                </a:extLst>
              </p:cNvPr>
              <p:cNvSpPr txBox="1"/>
              <p:nvPr/>
            </p:nvSpPr>
            <p:spPr>
              <a:xfrm>
                <a:off x="6679860" y="2664286"/>
                <a:ext cx="2139432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𝑠𝑚𝑜𝑘𝑒𝑟𝑠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860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049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E9C4C7-916B-89BE-4E2C-C6F5BA52A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860" y="2664286"/>
                <a:ext cx="2139432" cy="467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CAFF85-FE80-32F5-6756-9CAE724CCC96}"/>
                  </a:ext>
                </a:extLst>
              </p:cNvPr>
              <p:cNvSpPr txBox="1"/>
              <p:nvPr/>
            </p:nvSpPr>
            <p:spPr>
              <a:xfrm>
                <a:off x="6363387" y="3675061"/>
                <a:ext cx="253473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𝑛𝑜𝑛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𝑠𝑚𝑜𝑘𝑒𝑟𝑠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CAFF85-FE80-32F5-6756-9CAE724CC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387" y="3675061"/>
                <a:ext cx="2534733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2">
            <a:extLst>
              <a:ext uri="{FF2B5EF4-FFF2-40B4-BE49-F238E27FC236}">
                <a16:creationId xmlns:a16="http://schemas.microsoft.com/office/drawing/2014/main" id="{5BA49A5A-C35C-E583-49D5-79B54405E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0" y="5268533"/>
            <a:ext cx="66704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rgbClr val="FF0000"/>
              </a:buClr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lo-LA" altLang="en-US" sz="2000" dirty="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50% ຂອງກໍລະນີສຶກສາແລະ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lo-LA" altLang="en-US" sz="2000" dirty="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10% ທີ່ບໍ່ເປັນພະຍາດທີ່ສູບຢາ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lo-LA" altLang="en-US" sz="2000" dirty="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ສູນຫາຍຈາກການຕິດຕາມ;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lo-LA" altLang="en-US" sz="2000" dirty="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9.5% ຂອງຜູ້ສູບຢາສູນຫາຍຈາກການຕິດຕາມ</a:t>
            </a:r>
            <a:endParaRPr lang="en-US" altLang="en-US" sz="2000" dirty="0">
              <a:solidFill>
                <a:schemeClr val="tx1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1">
                <a:extLst>
                  <a:ext uri="{FF2B5EF4-FFF2-40B4-BE49-F238E27FC236}">
                    <a16:creationId xmlns:a16="http://schemas.microsoft.com/office/drawing/2014/main" id="{6DD22993-774C-B568-711F-61EFA37A3B1F}"/>
                  </a:ext>
                </a:extLst>
              </p:cNvPr>
              <p:cNvSpPr txBox="1"/>
              <p:nvPr/>
            </p:nvSpPr>
            <p:spPr bwMode="auto">
              <a:xfrm>
                <a:off x="5492657" y="4943663"/>
                <a:ext cx="3471863" cy="96678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RR</m:t>
                    </m:r>
                    <m:r>
                      <m:rPr>
                        <m:nor/>
                      </m:rPr>
                      <a:rPr lang="en-US" sz="2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i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860</m:t>
                        </m:r>
                      </m:den>
                    </m:f>
                    <m:r>
                      <m:rPr>
                        <m:nor/>
                      </m:rPr>
                      <a:rPr lang="en-US" sz="2000" b="1" i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m:rPr>
                        <m:nor/>
                      </m:rPr>
                      <a:rPr lang="en-US" sz="2000" b="1" i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i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i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m:rPr>
                        <m:nor/>
                      </m:rPr>
                      <a:rPr lang="en-US" sz="2000" b="1" i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1" i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4</m:t>
                    </m:r>
                    <m:r>
                      <m:rPr>
                        <m:nor/>
                      </m:rPr>
                      <a:rPr lang="en-US" sz="2000" b="1" i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b="1">
                    <a:solidFill>
                      <a:schemeClr val="accent6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5" name="Object 11">
                <a:extLst>
                  <a:ext uri="{FF2B5EF4-FFF2-40B4-BE49-F238E27FC236}">
                    <a16:creationId xmlns:a16="http://schemas.microsoft.com/office/drawing/2014/main" id="{6DD22993-774C-B568-711F-61EFA37A3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657" y="4943663"/>
                <a:ext cx="3471863" cy="966787"/>
              </a:xfrm>
              <a:prstGeom prst="rect">
                <a:avLst/>
              </a:prstGeom>
              <a:blipFill>
                <a:blip r:embed="rId8"/>
                <a:stretch>
                  <a:fillRect r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4">
            <a:extLst>
              <a:ext uri="{FF2B5EF4-FFF2-40B4-BE49-F238E27FC236}">
                <a16:creationId xmlns:a16="http://schemas.microsoft.com/office/drawing/2014/main" id="{7300F2B7-6D73-5E41-2163-0C3FAFE6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629" y="2565765"/>
            <a:ext cx="720725" cy="7207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40000"/>
              </a:spcBef>
              <a:buClr>
                <a:srgbClr val="FF0000"/>
              </a:buClr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l-GR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EA36F0B5-241D-E175-DD59-CA8CB4000A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7991" y="4729406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661594A1-FBEC-C48C-7A64-57469B9E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564" y="2564606"/>
            <a:ext cx="720725" cy="7207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40000"/>
              </a:spcBef>
              <a:buClr>
                <a:srgbClr val="FF0000"/>
              </a:buClr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l-GR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A42EA3C9-8FD9-7D4F-B676-2BE943534C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7891" y="4715063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EA5984AA-4EEE-5AAE-2A85-ACFFBDC7709D}"/>
              </a:ext>
            </a:extLst>
          </p:cNvPr>
          <p:cNvSpPr txBox="1">
            <a:spLocks/>
          </p:cNvSpPr>
          <p:nvPr/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sz="900" b="1" smtClean="0">
                <a:solidFill>
                  <a:schemeClr val="accent6"/>
                </a:solidFill>
              </a:rPr>
              <a:pPr algn="r"/>
              <a:t>24</a:t>
            </a:fld>
            <a:endParaRPr lang="en-US" sz="900" b="1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utoUpdateAnimBg="0"/>
      <p:bldP spid="16" grpId="0" animBg="1" autoUpdateAnimBg="0"/>
      <p:bldP spid="17" grpId="0" animBg="1"/>
      <p:bldP spid="18" grpId="0" animBg="1" autoUpdateAnimBg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58150" cy="10171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lo-LA">
                <a:latin typeface="Phetsarath OT" panose="02000500000000000000" pitchFamily="2" charset="0"/>
                <a:cs typeface="Phetsarath OT" panose="02000500000000000000" pitchFamily="2" charset="0"/>
              </a:rPr>
              <a:t>ຫຼີກ​ລ້ຽງ​ການ​ເລືອກ​ອະ​ຄະ​ຕິ​ໃນ​ການ​ວາງ​ແຜນ​ການ​ສຶກ​ສາ​ຂອງ​ທ່ານ</a:t>
            </a:r>
            <a:r>
              <a:rPr lang="en-US">
                <a:latin typeface="Phetsarath OT" panose="02000500000000000000" pitchFamily="2" charset="0"/>
                <a:cs typeface="Phetsarath OT" panose="02000500000000000000" pitchFamily="2" charset="0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100000"/>
              </a:spcBef>
              <a:buNone/>
              <a:defRPr/>
            </a:pPr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ເພື່ອຫຼີກເວັ້ນອະຄະຕິໃນການຄັດເລືອກ, ໃນການອອກແບບ</a:t>
            </a:r>
            <a:r>
              <a:rPr lang="en-US" b="1" dirty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</a:p>
          <a:p>
            <a:pPr>
              <a:defRPr/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ໃຊ້ເງື່ອນໄຂດຽວກັນສໍາລັບການເລືອກກໍລະນີສຶກສາ ແລະກຸ່ມຄວບຄຸມ</a:t>
            </a:r>
          </a:p>
          <a:p>
            <a:pPr>
              <a:defRPr/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ເລືອກກໍລະນີສຶກສາ ແລະກຸ່ມຄວບຄຸມເປັນເອກະລາດຈາກສະຖານະການສຳຜັດກັບປັດໃຈ</a:t>
            </a:r>
            <a:endParaRPr lang="en-US" sz="2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defRPr/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ກໍານົດກຸ່ມຄວບຄຸມຈາກປະຊາກອນດຽວກັນກັບກໍລະນີສຶກສາ</a:t>
            </a:r>
          </a:p>
          <a:p>
            <a:pPr>
              <a:defRPr/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ລົງທຶນໃນຊັບພະຍາກອນສໍາລັບເອົາຜຸ້ເຂົ້າຮ່ວມເຂົ້າໃນການສຶກສາ - ລວມທັງປະຊາກອນທົ່ວໄປຫຼາຍເທົ່າທີ່ຊັບພະຍາກອນຂອງທ່ານອະນຸຍາດໃຫ້ໄດ້</a:t>
            </a:r>
          </a:p>
          <a:p>
            <a:pPr>
              <a:defRPr/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ຮັບອັດຕາການມີສ່ວນຮ່ວມສູງໂດຍການລົງທຶນໃນການຕິດຕາມ</a:t>
            </a:r>
            <a:endParaRPr lang="en-US" sz="2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defRPr/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ໃຫ້ແນ່ໃຈວ່າຄົນບໍ່ໄດ້ຫຼຸດອອກຈາກການສຶກສາ ເນື່ອງຈາກສະພາບທີ່ປ່ຽນແປງໄດ້, ໂດຍສະເພາະຖ້າມັນມີຜົນກະທົບຕໍ່ກຸ່ມທີ່ແຕກຕ່າງກັນ</a:t>
            </a:r>
          </a:p>
          <a:p>
            <a:pPr>
              <a:defRPr/>
            </a:pPr>
            <a:r>
              <a:rPr lang="lo-LA" altLang="ar-S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ອ້າງອີງໃສ່ຫົວຂໍ້ການສຶກສາສະເພາະໃນ 6.2-6.4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DDD49-7D85-C7B8-7A04-6039EF5003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25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3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ອະຄະຕິໃນການວັດແທກ ຫຼື ອະຄະຕິຂອງຂໍ້ມູນ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487967"/>
            <a:ext cx="7886700" cy="5052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ຜິດພາດໃນການວັດແທກແມ່ນຄວາມແຕກຕ່າງລະຫວ່າງມູນຄ່າທີ່ແທ້ຈິງແລະຄ່າວັດແທກທີ່ພວກເຮົາໄດ້ຮັບໂດຍປົກກະຕິໃນການສຶກສາ.</a:t>
            </a:r>
            <a:r>
              <a:rPr lang="en-US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ຄວາມຜິດພາດຈາກລະບົບໃນການວັດແທກ ຫຼື ອະຄະຕິໃນການວັດແທກສາມາດເກີດຂຶ້ນໄດ້ເນື່ອງຈາກຂໍ້ມູນທີ່ເກັບກຳ ຫຼືຈາກວິຊາທີ່ຮຽນມານັ້ນຜິດພາດ, ແລະເກີດຂຶ້ນໃນລະຫວ່າງການເກັບກຳຂໍ້ມູນ ເມື່ອຂໍ້ມູນທີ່ເກັບກຳບໍ່ຖືກຕ້ອງ.</a:t>
            </a:r>
          </a:p>
          <a:p>
            <a:pPr marL="0" indent="0">
              <a:buNone/>
            </a:pPr>
            <a:r>
              <a:rPr lang="lo-LA" altLang="en-US" sz="2000" b="1" dirty="0">
                <a:latin typeface="Phetsarath OT" panose="02000500000000000000" pitchFamily="2" charset="0"/>
                <a:cs typeface="Phetsarath OT" panose="02000500000000000000" pitchFamily="2" charset="0"/>
                <a:sym typeface="Monotype Sorts" pitchFamily="2" charset="2"/>
              </a:rPr>
              <a:t>ອະຄະຕິໃນການວັດແທກອາດຈະເປັນຍ້ອນ</a:t>
            </a:r>
            <a:r>
              <a:rPr lang="en-US" altLang="en-US" sz="2000" b="1" dirty="0">
                <a:latin typeface="Phetsarath OT" panose="02000500000000000000" pitchFamily="2" charset="0"/>
                <a:cs typeface="Phetsarath OT" panose="02000500000000000000" pitchFamily="2" charset="0"/>
                <a:sym typeface="Monotype Sorts" pitchFamily="2" charset="2"/>
              </a:rPr>
              <a:t>:</a:t>
            </a:r>
          </a:p>
          <a:p>
            <a:pPr>
              <a:lnSpc>
                <a:spcPct val="50000"/>
              </a:lnSpc>
            </a:pPr>
            <a:r>
              <a:rPr lang="lo-LA" altLang="en-US" sz="2000" dirty="0">
                <a:latin typeface="Phetsarath OT" panose="02000500000000000000" pitchFamily="2" charset="0"/>
                <a:cs typeface="Phetsarath OT" panose="02000500000000000000" pitchFamily="2" charset="0"/>
                <a:sym typeface="Monotype Sorts" pitchFamily="2" charset="2"/>
              </a:rPr>
              <a:t>ຄວາມບໍ່ຖືກຕ້ອງໃນການວັດແທກຄຸນລັກສະນະຂອງຜູ້ເຂົ້າຮ່ວມ</a:t>
            </a:r>
          </a:p>
          <a:p>
            <a:pPr>
              <a:lnSpc>
                <a:spcPct val="50000"/>
              </a:lnSpc>
            </a:pPr>
            <a:r>
              <a:rPr lang="lo-LA" altLang="en-US" sz="2000" dirty="0">
                <a:latin typeface="Phetsarath OT" panose="02000500000000000000" pitchFamily="2" charset="0"/>
                <a:cs typeface="Phetsarath OT" panose="02000500000000000000" pitchFamily="2" charset="0"/>
                <a:sym typeface="Monotype Sorts" pitchFamily="2" charset="2"/>
              </a:rPr>
              <a:t>ວິ​ທີ​ການ​ເກັບ​ກໍາ​ຂໍ້​ມູນ​ທີ່​ຜິດ​ພາດ​</a:t>
            </a:r>
          </a:p>
          <a:p>
            <a:pPr>
              <a:lnSpc>
                <a:spcPct val="50000"/>
              </a:lnSpc>
            </a:pPr>
            <a:r>
              <a:rPr lang="lo-LA" altLang="en-US" sz="2000" dirty="0">
                <a:latin typeface="Phetsarath OT" panose="02000500000000000000" pitchFamily="2" charset="0"/>
                <a:cs typeface="Phetsarath OT" panose="02000500000000000000" pitchFamily="2" charset="0"/>
                <a:sym typeface="Monotype Sorts" pitchFamily="2" charset="2"/>
              </a:rPr>
              <a:t>ຄໍານິຍາມທີ່ບໍ່ສົມບູນແບບຂອງຕົວແປການສຶກສາ</a:t>
            </a:r>
          </a:p>
          <a:p>
            <a:pPr>
              <a:lnSpc>
                <a:spcPct val="50000"/>
              </a:lnSpc>
            </a:pPr>
            <a:r>
              <a:rPr lang="lo-LA" altLang="en-US" sz="2000" dirty="0">
                <a:latin typeface="Phetsarath OT" panose="02000500000000000000" pitchFamily="2" charset="0"/>
                <a:cs typeface="Phetsarath OT" panose="02000500000000000000" pitchFamily="2" charset="0"/>
                <a:sym typeface="Monotype Sorts" pitchFamily="2" charset="2"/>
              </a:rPr>
              <a:t>ຄວາມອ່ອນໄຫວ / ຄວາມສະເພາະຂອງການທົດສອບເພື່ອກໍານົດຜູ້ທີ່ເປັນພະຍາດ</a:t>
            </a:r>
            <a:endParaRPr lang="en-US" sz="18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ຕົວຢ່າງລວມມີ:</a:t>
            </a:r>
          </a:p>
          <a:p>
            <a:pPr>
              <a:lnSpc>
                <a:spcPct val="50000"/>
              </a:lnSpc>
            </a:pPr>
            <a:r>
              <a:rPr lang="lo-LA" altLang="en-US" sz="2000" dirty="0">
                <a:latin typeface="Phetsarath OT" panose="02000500000000000000" pitchFamily="2" charset="0"/>
                <a:cs typeface="Phetsarath OT" panose="02000500000000000000" pitchFamily="2" charset="0"/>
                <a:sym typeface="Monotype Sorts" pitchFamily="2" charset="2"/>
              </a:rPr>
              <a:t>ຈື່ຈໍາເຫດການກ່ອນໜ້າ ຫຼືການສຳຜັດກັບປັດໃຈ</a:t>
            </a:r>
          </a:p>
          <a:p>
            <a:pPr>
              <a:lnSpc>
                <a:spcPct val="50000"/>
              </a:lnSpc>
            </a:pPr>
            <a:r>
              <a:rPr lang="lo-LA" altLang="en-US" sz="2000" dirty="0">
                <a:latin typeface="Phetsarath OT" panose="02000500000000000000" pitchFamily="2" charset="0"/>
                <a:cs typeface="Phetsarath OT" panose="02000500000000000000" pitchFamily="2" charset="0"/>
                <a:sym typeface="Monotype Sorts" pitchFamily="2" charset="2"/>
              </a:rPr>
              <a:t>ການຊັກຊວນ, ບັນທຶກ, ຫຼືຕີຄວາມໝາຍຂໍ້ມູນ</a:t>
            </a:r>
          </a:p>
          <a:p>
            <a:pPr>
              <a:lnSpc>
                <a:spcPct val="50000"/>
              </a:lnSpc>
            </a:pPr>
            <a:r>
              <a:rPr lang="lo-LA" altLang="en-US" sz="2000" dirty="0">
                <a:latin typeface="Phetsarath OT" panose="02000500000000000000" pitchFamily="2" charset="0"/>
                <a:cs typeface="Phetsarath OT" panose="02000500000000000000" pitchFamily="2" charset="0"/>
                <a:sym typeface="Monotype Sorts" pitchFamily="2" charset="2"/>
              </a:rPr>
              <a:t>ວິທີການເກັບກໍາຂໍ້ມູນທີ່ແຕກຕ່າງກັນໃນເວລາທີ່ ການຕິດຕາມ</a:t>
            </a:r>
            <a:r>
              <a:rPr lang="en-US" altLang="en-US" sz="2000" dirty="0">
                <a:latin typeface="Phetsarath OT" panose="02000500000000000000" pitchFamily="2" charset="0"/>
                <a:cs typeface="Phetsarath OT" panose="02000500000000000000" pitchFamily="2" charset="0"/>
                <a:sym typeface="Monotype Sorts" pitchFamily="2" charset="2"/>
              </a:rPr>
              <a:t> </a:t>
            </a:r>
            <a:r>
              <a:rPr lang="lo-LA" altLang="en-US" sz="2000" dirty="0">
                <a:latin typeface="Phetsarath OT" panose="02000500000000000000" pitchFamily="2" charset="0"/>
                <a:cs typeface="Phetsarath OT" panose="02000500000000000000" pitchFamily="2" charset="0"/>
                <a:sym typeface="Monotype Sorts" pitchFamily="2" charset="2"/>
              </a:rPr>
              <a:t>ວິຊາການສຶກສາ</a:t>
            </a:r>
          </a:p>
          <a:p>
            <a:pPr>
              <a:lnSpc>
                <a:spcPct val="50000"/>
              </a:lnSpc>
            </a:pPr>
            <a:r>
              <a:rPr lang="lo-LA" altLang="en-US" sz="2000" dirty="0">
                <a:latin typeface="Phetsarath OT" panose="02000500000000000000" pitchFamily="2" charset="0"/>
                <a:cs typeface="Phetsarath OT" panose="02000500000000000000" pitchFamily="2" charset="0"/>
                <a:sym typeface="Monotype Sorts" pitchFamily="2" charset="2"/>
              </a:rPr>
              <a:t>ວິທີການຫຼືຂັ້ນຕອນທີ່ທ່ານໃຊ້ເພື່ອວັດແທກ / ການຈັດປະເພດ</a:t>
            </a:r>
            <a:endParaRPr lang="en-US" altLang="en-US" sz="2000" dirty="0">
              <a:latin typeface="Phetsarath OT" panose="02000500000000000000" pitchFamily="2" charset="0"/>
              <a:cs typeface="Phetsarath OT" panose="02000500000000000000" pitchFamily="2" charset="0"/>
              <a:sym typeface="Monotype Sorts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6C5D6-693D-A3C4-01D1-99BF22881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26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98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ຂໍ້​ມູນ​ຫຼື​ ອະຄະຕິໃນການ​ວັດ​ແທກ​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466701"/>
            <a:ext cx="78867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o-LA" altLang="en-US" sz="2500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ການຈັດປະເພດທີ່ບໍ່ຖືກຕ້ອງ: ຄວາມຜິດພາດໃນການຈັດປະເພດຂອງການສຳຜັດກັບປັດໃຈ ຫຼື ພະຍາດ; ເກີດຂື້ນເມື່ອບຸກຄົນຖືກຈັດໃສ່ໃນປະເພດຂອງການສຳຜັດກັບປັດໃຈ ຫຼື ສະຖານະພາບຂອງພະຍາດທີ່ບໍ່ຖືກຕ້ອງ.</a:t>
            </a:r>
            <a:endParaRPr lang="en-US" altLang="en-US" sz="25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42A120-CAFB-1CE3-3E3F-B92FB6174A33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3012983"/>
            <a:ext cx="7886700" cy="313208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o-LA" sz="26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ການຈັດປະເພດ</a:t>
            </a:r>
            <a:r>
              <a:rPr lang="lo-LA" altLang="en-US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ການສຳຜັດກັບປັດໃຈ</a:t>
            </a:r>
            <a:r>
              <a:rPr lang="lo-LA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ທີ່ບໍ່ຖືກຕ້ອງ</a:t>
            </a:r>
            <a:r>
              <a:rPr lang="lo-LA" altLang="en-US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2600" dirty="0">
                <a:latin typeface="Phetsarath OT" panose="02000500000000000000" pitchFamily="2" charset="0"/>
                <a:cs typeface="Phetsarath OT" panose="02000500000000000000" pitchFamily="2" charset="0"/>
              </a:rPr>
              <a:t>ແມ່ນເກີດຂຶ້ນເມື່ອຜູ້ເຂົ້າຮ່ວມສຳຜັດກັບປັດໃຈ ຖືກຈັດປະເພດບໍ່ຖືກຕ້ອງວ່າບໍ່ໄດ້ສຳຜັດກັບປັດໃຈ, ຫຼືໃນທາງກັບກັນ</a:t>
            </a:r>
          </a:p>
          <a:p>
            <a:r>
              <a:rPr lang="lo-LA" sz="1900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ຕົວຢ່າງ: ຜູ້ສູບຢາຢ່າງໜັກຖືກຈັດໃສ່ໃນໝວດຜູ້ສູບຢາເບົາ</a:t>
            </a:r>
            <a:endParaRPr lang="en-US" sz="2600" u="sng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6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ການຈັດປະເພດ ພະຍາດ/ຜົນໄດ້ຮັບ ບໍ່ຖືກຕ້ອງ</a:t>
            </a:r>
            <a:r>
              <a:rPr lang="lo-LA" sz="2600" dirty="0">
                <a:latin typeface="Phetsarath OT" panose="02000500000000000000" pitchFamily="2" charset="0"/>
                <a:cs typeface="Phetsarath OT" panose="02000500000000000000" pitchFamily="2" charset="0"/>
              </a:rPr>
              <a:t>ເກີດຂຶ້ນເມື່ອຜູ້ເຂົ້າຮ່ວມທີ່ເປັນພະຍາດຖືກຈັດປະເພດບໍ່ຖືກຕ້ອງວ່າບໍ່ເປັນພະຍາດ, ຫຼືໃນທາງກັບກັນ</a:t>
            </a:r>
          </a:p>
          <a:p>
            <a:r>
              <a:rPr lang="lo-LA" sz="1900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ຕົວຢ່າງ: ເດັກນ້ອຍເຕັ້ຍ</a:t>
            </a:r>
            <a:r>
              <a:rPr lang="en-US" sz="19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900" dirty="0">
                <a:latin typeface="Phetsarath OT" panose="02000500000000000000" pitchFamily="2" charset="0"/>
                <a:cs typeface="Phetsarath OT" panose="02000500000000000000" pitchFamily="2" charset="0"/>
              </a:rPr>
              <a:t>ໄດ້ຖືກຈັດໃສ່ໃນປະເພດຂອງເດັກນ້ອຍບໍ່ເຕັ້ຍ</a:t>
            </a:r>
            <a:endParaRPr lang="en-US" sz="2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E13491-0130-C45D-88B8-4EF4A20369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27</a:t>
            </a:fld>
            <a:endParaRPr lang="en-US"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Group 44"/>
          <p:cNvGrpSpPr>
            <a:grpSpLocks/>
          </p:cNvGrpSpPr>
          <p:nvPr/>
        </p:nvGrpSpPr>
        <p:grpSpPr bwMode="auto">
          <a:xfrm>
            <a:off x="7450960" y="1935469"/>
            <a:ext cx="1424177" cy="1017107"/>
            <a:chOff x="4368" y="3050"/>
            <a:chExt cx="1248" cy="775"/>
          </a:xfrm>
        </p:grpSpPr>
        <p:grpSp>
          <p:nvGrpSpPr>
            <p:cNvPr id="28699" name="Group 42"/>
            <p:cNvGrpSpPr>
              <a:grpSpLocks/>
            </p:cNvGrpSpPr>
            <p:nvPr/>
          </p:nvGrpSpPr>
          <p:grpSpPr bwMode="auto">
            <a:xfrm>
              <a:off x="4464" y="3050"/>
              <a:ext cx="1056" cy="775"/>
              <a:chOff x="4464" y="3050"/>
              <a:chExt cx="1056" cy="775"/>
            </a:xfrm>
          </p:grpSpPr>
          <p:sp>
            <p:nvSpPr>
              <p:cNvPr id="28702" name="Freeform 24"/>
              <p:cNvSpPr>
                <a:spLocks/>
              </p:cNvSpPr>
              <p:nvPr/>
            </p:nvSpPr>
            <p:spPr bwMode="auto">
              <a:xfrm>
                <a:off x="4642" y="3050"/>
                <a:ext cx="690" cy="107"/>
              </a:xfrm>
              <a:custGeom>
                <a:avLst/>
                <a:gdLst>
                  <a:gd name="T0" fmla="*/ 0 w 2118"/>
                  <a:gd name="T1" fmla="*/ 0 h 303"/>
                  <a:gd name="T2" fmla="*/ 0 w 2118"/>
                  <a:gd name="T3" fmla="*/ 0 h 303"/>
                  <a:gd name="T4" fmla="*/ 0 w 2118"/>
                  <a:gd name="T5" fmla="*/ 0 h 303"/>
                  <a:gd name="T6" fmla="*/ 0 w 2118"/>
                  <a:gd name="T7" fmla="*/ 0 h 303"/>
                  <a:gd name="T8" fmla="*/ 0 w 2118"/>
                  <a:gd name="T9" fmla="*/ 0 h 303"/>
                  <a:gd name="T10" fmla="*/ 0 w 2118"/>
                  <a:gd name="T11" fmla="*/ 0 h 303"/>
                  <a:gd name="T12" fmla="*/ 0 w 2118"/>
                  <a:gd name="T13" fmla="*/ 0 h 3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8" h="303">
                    <a:moveTo>
                      <a:pt x="0" y="303"/>
                    </a:moveTo>
                    <a:lnTo>
                      <a:pt x="2118" y="303"/>
                    </a:lnTo>
                    <a:lnTo>
                      <a:pt x="2118" y="196"/>
                    </a:lnTo>
                    <a:lnTo>
                      <a:pt x="1155" y="0"/>
                    </a:lnTo>
                    <a:lnTo>
                      <a:pt x="998" y="0"/>
                    </a:lnTo>
                    <a:lnTo>
                      <a:pt x="0" y="178"/>
                    </a:lnTo>
                    <a:lnTo>
                      <a:pt x="0" y="30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3" name="Oval 25"/>
              <p:cNvSpPr>
                <a:spLocks noChangeArrowheads="1"/>
              </p:cNvSpPr>
              <p:nvPr/>
            </p:nvSpPr>
            <p:spPr bwMode="auto">
              <a:xfrm>
                <a:off x="4964" y="3081"/>
                <a:ext cx="46" cy="50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rgbClr val="00FF99"/>
                  </a:buClr>
                  <a:buSzPct val="13000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rgbClr val="00FF99"/>
                  </a:buClr>
                  <a:buSzPct val="130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rgbClr val="00FF99"/>
                  </a:buClr>
                  <a:buSzPct val="13000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30000"/>
                  </a:spcBef>
                  <a:buClr>
                    <a:srgbClr val="00FF99"/>
                  </a:buClr>
                  <a:buSzPct val="13000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30000"/>
                  </a:spcBef>
                  <a:buClr>
                    <a:srgbClr val="00FF99"/>
                  </a:buClr>
                  <a:buSzPct val="130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FF99"/>
                  </a:buClr>
                  <a:buSzPct val="130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FF99"/>
                  </a:buClr>
                  <a:buSzPct val="130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FF99"/>
                  </a:buClr>
                  <a:buSzPct val="130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FF99"/>
                  </a:buClr>
                  <a:buSzPct val="130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704" name="Freeform 26"/>
              <p:cNvSpPr>
                <a:spLocks/>
              </p:cNvSpPr>
              <p:nvPr/>
            </p:nvSpPr>
            <p:spPr bwMode="auto">
              <a:xfrm>
                <a:off x="4816" y="3144"/>
                <a:ext cx="340" cy="681"/>
              </a:xfrm>
              <a:custGeom>
                <a:avLst/>
                <a:gdLst>
                  <a:gd name="T0" fmla="*/ 0 w 1045"/>
                  <a:gd name="T1" fmla="*/ 0 h 1923"/>
                  <a:gd name="T2" fmla="*/ 0 w 1045"/>
                  <a:gd name="T3" fmla="*/ 0 h 1923"/>
                  <a:gd name="T4" fmla="*/ 0 w 1045"/>
                  <a:gd name="T5" fmla="*/ 0 h 1923"/>
                  <a:gd name="T6" fmla="*/ 0 w 1045"/>
                  <a:gd name="T7" fmla="*/ 0 h 1923"/>
                  <a:gd name="T8" fmla="*/ 0 w 1045"/>
                  <a:gd name="T9" fmla="*/ 0 h 1923"/>
                  <a:gd name="T10" fmla="*/ 0 w 1045"/>
                  <a:gd name="T11" fmla="*/ 0 h 1923"/>
                  <a:gd name="T12" fmla="*/ 0 w 1045"/>
                  <a:gd name="T13" fmla="*/ 0 h 1923"/>
                  <a:gd name="T14" fmla="*/ 0 w 1045"/>
                  <a:gd name="T15" fmla="*/ 0 h 1923"/>
                  <a:gd name="T16" fmla="*/ 0 w 1045"/>
                  <a:gd name="T17" fmla="*/ 0 h 1923"/>
                  <a:gd name="T18" fmla="*/ 0 w 1045"/>
                  <a:gd name="T19" fmla="*/ 0 h 1923"/>
                  <a:gd name="T20" fmla="*/ 0 w 1045"/>
                  <a:gd name="T21" fmla="*/ 0 h 1923"/>
                  <a:gd name="T22" fmla="*/ 0 w 1045"/>
                  <a:gd name="T23" fmla="*/ 0 h 19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5" h="1923">
                    <a:moveTo>
                      <a:pt x="523" y="0"/>
                    </a:moveTo>
                    <a:lnTo>
                      <a:pt x="679" y="872"/>
                    </a:lnTo>
                    <a:lnTo>
                      <a:pt x="679" y="1620"/>
                    </a:lnTo>
                    <a:lnTo>
                      <a:pt x="784" y="1620"/>
                    </a:lnTo>
                    <a:lnTo>
                      <a:pt x="1045" y="1745"/>
                    </a:lnTo>
                    <a:lnTo>
                      <a:pt x="1045" y="1923"/>
                    </a:lnTo>
                    <a:lnTo>
                      <a:pt x="0" y="1923"/>
                    </a:lnTo>
                    <a:lnTo>
                      <a:pt x="0" y="1763"/>
                    </a:lnTo>
                    <a:lnTo>
                      <a:pt x="209" y="1638"/>
                    </a:lnTo>
                    <a:lnTo>
                      <a:pt x="331" y="1638"/>
                    </a:lnTo>
                    <a:lnTo>
                      <a:pt x="331" y="872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705" name="Group 27"/>
              <p:cNvGrpSpPr>
                <a:grpSpLocks/>
              </p:cNvGrpSpPr>
              <p:nvPr/>
            </p:nvGrpSpPr>
            <p:grpSpPr bwMode="auto">
              <a:xfrm>
                <a:off x="4464" y="3141"/>
                <a:ext cx="396" cy="603"/>
                <a:chOff x="1424" y="1830"/>
                <a:chExt cx="1214" cy="1703"/>
              </a:xfrm>
            </p:grpSpPr>
            <p:sp>
              <p:nvSpPr>
                <p:cNvPr id="28711" name="Line 28"/>
                <p:cNvSpPr>
                  <a:spLocks noChangeShapeType="1"/>
                </p:cNvSpPr>
                <p:nvPr/>
              </p:nvSpPr>
              <p:spPr bwMode="auto">
                <a:xfrm>
                  <a:off x="2046" y="1830"/>
                  <a:ext cx="563" cy="131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2" name="Line 29"/>
                <p:cNvSpPr>
                  <a:spLocks noChangeShapeType="1"/>
                </p:cNvSpPr>
                <p:nvPr/>
              </p:nvSpPr>
              <p:spPr bwMode="auto">
                <a:xfrm>
                  <a:off x="2046" y="1830"/>
                  <a:ext cx="1" cy="129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3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470" y="1830"/>
                  <a:ext cx="576" cy="12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4" name="Freeform 31"/>
                <p:cNvSpPr>
                  <a:spLocks/>
                </p:cNvSpPr>
                <p:nvPr/>
              </p:nvSpPr>
              <p:spPr bwMode="auto">
                <a:xfrm>
                  <a:off x="1424" y="3123"/>
                  <a:ext cx="1214" cy="410"/>
                </a:xfrm>
                <a:custGeom>
                  <a:avLst/>
                  <a:gdLst>
                    <a:gd name="T0" fmla="*/ 6 w 1214"/>
                    <a:gd name="T1" fmla="*/ 0 h 410"/>
                    <a:gd name="T2" fmla="*/ 0 w 1214"/>
                    <a:gd name="T3" fmla="*/ 43 h 410"/>
                    <a:gd name="T4" fmla="*/ 6 w 1214"/>
                    <a:gd name="T5" fmla="*/ 98 h 410"/>
                    <a:gd name="T6" fmla="*/ 24 w 1214"/>
                    <a:gd name="T7" fmla="*/ 153 h 410"/>
                    <a:gd name="T8" fmla="*/ 57 w 1214"/>
                    <a:gd name="T9" fmla="*/ 208 h 410"/>
                    <a:gd name="T10" fmla="*/ 109 w 1214"/>
                    <a:gd name="T11" fmla="*/ 257 h 410"/>
                    <a:gd name="T12" fmla="*/ 172 w 1214"/>
                    <a:gd name="T13" fmla="*/ 303 h 410"/>
                    <a:gd name="T14" fmla="*/ 236 w 1214"/>
                    <a:gd name="T15" fmla="*/ 334 h 410"/>
                    <a:gd name="T16" fmla="*/ 290 w 1214"/>
                    <a:gd name="T17" fmla="*/ 355 h 410"/>
                    <a:gd name="T18" fmla="*/ 350 w 1214"/>
                    <a:gd name="T19" fmla="*/ 376 h 410"/>
                    <a:gd name="T20" fmla="*/ 408 w 1214"/>
                    <a:gd name="T21" fmla="*/ 389 h 410"/>
                    <a:gd name="T22" fmla="*/ 465 w 1214"/>
                    <a:gd name="T23" fmla="*/ 398 h 410"/>
                    <a:gd name="T24" fmla="*/ 519 w 1214"/>
                    <a:gd name="T25" fmla="*/ 404 h 410"/>
                    <a:gd name="T26" fmla="*/ 589 w 1214"/>
                    <a:gd name="T27" fmla="*/ 410 h 410"/>
                    <a:gd name="T28" fmla="*/ 655 w 1214"/>
                    <a:gd name="T29" fmla="*/ 407 h 410"/>
                    <a:gd name="T30" fmla="*/ 719 w 1214"/>
                    <a:gd name="T31" fmla="*/ 404 h 410"/>
                    <a:gd name="T32" fmla="*/ 794 w 1214"/>
                    <a:gd name="T33" fmla="*/ 395 h 410"/>
                    <a:gd name="T34" fmla="*/ 849 w 1214"/>
                    <a:gd name="T35" fmla="*/ 382 h 410"/>
                    <a:gd name="T36" fmla="*/ 909 w 1214"/>
                    <a:gd name="T37" fmla="*/ 364 h 410"/>
                    <a:gd name="T38" fmla="*/ 966 w 1214"/>
                    <a:gd name="T39" fmla="*/ 343 h 410"/>
                    <a:gd name="T40" fmla="*/ 1006 w 1214"/>
                    <a:gd name="T41" fmla="*/ 327 h 410"/>
                    <a:gd name="T42" fmla="*/ 1048 w 1214"/>
                    <a:gd name="T43" fmla="*/ 300 h 410"/>
                    <a:gd name="T44" fmla="*/ 1081 w 1214"/>
                    <a:gd name="T45" fmla="*/ 278 h 410"/>
                    <a:gd name="T46" fmla="*/ 1117 w 1214"/>
                    <a:gd name="T47" fmla="*/ 248 h 410"/>
                    <a:gd name="T48" fmla="*/ 1151 w 1214"/>
                    <a:gd name="T49" fmla="*/ 220 h 410"/>
                    <a:gd name="T50" fmla="*/ 1172 w 1214"/>
                    <a:gd name="T51" fmla="*/ 187 h 410"/>
                    <a:gd name="T52" fmla="*/ 1193 w 1214"/>
                    <a:gd name="T53" fmla="*/ 150 h 410"/>
                    <a:gd name="T54" fmla="*/ 1208 w 1214"/>
                    <a:gd name="T55" fmla="*/ 110 h 410"/>
                    <a:gd name="T56" fmla="*/ 1214 w 1214"/>
                    <a:gd name="T57" fmla="*/ 61 h 410"/>
                    <a:gd name="T58" fmla="*/ 1211 w 1214"/>
                    <a:gd name="T59" fmla="*/ 3 h 410"/>
                    <a:gd name="T60" fmla="*/ 6 w 1214"/>
                    <a:gd name="T61" fmla="*/ 0 h 41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214" h="410">
                      <a:moveTo>
                        <a:pt x="6" y="0"/>
                      </a:moveTo>
                      <a:lnTo>
                        <a:pt x="0" y="43"/>
                      </a:lnTo>
                      <a:lnTo>
                        <a:pt x="6" y="98"/>
                      </a:lnTo>
                      <a:lnTo>
                        <a:pt x="24" y="153"/>
                      </a:lnTo>
                      <a:lnTo>
                        <a:pt x="57" y="208"/>
                      </a:lnTo>
                      <a:lnTo>
                        <a:pt x="109" y="257"/>
                      </a:lnTo>
                      <a:lnTo>
                        <a:pt x="172" y="303"/>
                      </a:lnTo>
                      <a:lnTo>
                        <a:pt x="236" y="334"/>
                      </a:lnTo>
                      <a:lnTo>
                        <a:pt x="290" y="355"/>
                      </a:lnTo>
                      <a:lnTo>
                        <a:pt x="350" y="376"/>
                      </a:lnTo>
                      <a:lnTo>
                        <a:pt x="408" y="389"/>
                      </a:lnTo>
                      <a:lnTo>
                        <a:pt x="465" y="398"/>
                      </a:lnTo>
                      <a:lnTo>
                        <a:pt x="519" y="404"/>
                      </a:lnTo>
                      <a:lnTo>
                        <a:pt x="589" y="410"/>
                      </a:lnTo>
                      <a:lnTo>
                        <a:pt x="655" y="407"/>
                      </a:lnTo>
                      <a:lnTo>
                        <a:pt x="719" y="404"/>
                      </a:lnTo>
                      <a:lnTo>
                        <a:pt x="794" y="395"/>
                      </a:lnTo>
                      <a:lnTo>
                        <a:pt x="849" y="382"/>
                      </a:lnTo>
                      <a:lnTo>
                        <a:pt x="909" y="364"/>
                      </a:lnTo>
                      <a:lnTo>
                        <a:pt x="966" y="343"/>
                      </a:lnTo>
                      <a:lnTo>
                        <a:pt x="1006" y="327"/>
                      </a:lnTo>
                      <a:lnTo>
                        <a:pt x="1048" y="300"/>
                      </a:lnTo>
                      <a:lnTo>
                        <a:pt x="1081" y="278"/>
                      </a:lnTo>
                      <a:lnTo>
                        <a:pt x="1117" y="248"/>
                      </a:lnTo>
                      <a:lnTo>
                        <a:pt x="1151" y="220"/>
                      </a:lnTo>
                      <a:lnTo>
                        <a:pt x="1172" y="187"/>
                      </a:lnTo>
                      <a:lnTo>
                        <a:pt x="1193" y="150"/>
                      </a:lnTo>
                      <a:lnTo>
                        <a:pt x="1208" y="110"/>
                      </a:lnTo>
                      <a:lnTo>
                        <a:pt x="1214" y="61"/>
                      </a:lnTo>
                      <a:lnTo>
                        <a:pt x="1211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706" name="Group 32"/>
              <p:cNvGrpSpPr>
                <a:grpSpLocks/>
              </p:cNvGrpSpPr>
              <p:nvPr/>
            </p:nvGrpSpPr>
            <p:grpSpPr bwMode="auto">
              <a:xfrm>
                <a:off x="5124" y="3141"/>
                <a:ext cx="396" cy="603"/>
                <a:chOff x="3196" y="1830"/>
                <a:chExt cx="1214" cy="1703"/>
              </a:xfrm>
            </p:grpSpPr>
            <p:sp>
              <p:nvSpPr>
                <p:cNvPr id="28707" name="Freeform 33"/>
                <p:cNvSpPr>
                  <a:spLocks/>
                </p:cNvSpPr>
                <p:nvPr/>
              </p:nvSpPr>
              <p:spPr bwMode="auto">
                <a:xfrm>
                  <a:off x="3196" y="3123"/>
                  <a:ext cx="1214" cy="410"/>
                </a:xfrm>
                <a:custGeom>
                  <a:avLst/>
                  <a:gdLst>
                    <a:gd name="T0" fmla="*/ 6 w 1214"/>
                    <a:gd name="T1" fmla="*/ 0 h 410"/>
                    <a:gd name="T2" fmla="*/ 0 w 1214"/>
                    <a:gd name="T3" fmla="*/ 43 h 410"/>
                    <a:gd name="T4" fmla="*/ 6 w 1214"/>
                    <a:gd name="T5" fmla="*/ 98 h 410"/>
                    <a:gd name="T6" fmla="*/ 24 w 1214"/>
                    <a:gd name="T7" fmla="*/ 153 h 410"/>
                    <a:gd name="T8" fmla="*/ 57 w 1214"/>
                    <a:gd name="T9" fmla="*/ 208 h 410"/>
                    <a:gd name="T10" fmla="*/ 109 w 1214"/>
                    <a:gd name="T11" fmla="*/ 257 h 410"/>
                    <a:gd name="T12" fmla="*/ 172 w 1214"/>
                    <a:gd name="T13" fmla="*/ 303 h 410"/>
                    <a:gd name="T14" fmla="*/ 236 w 1214"/>
                    <a:gd name="T15" fmla="*/ 334 h 410"/>
                    <a:gd name="T16" fmla="*/ 290 w 1214"/>
                    <a:gd name="T17" fmla="*/ 355 h 410"/>
                    <a:gd name="T18" fmla="*/ 350 w 1214"/>
                    <a:gd name="T19" fmla="*/ 376 h 410"/>
                    <a:gd name="T20" fmla="*/ 408 w 1214"/>
                    <a:gd name="T21" fmla="*/ 389 h 410"/>
                    <a:gd name="T22" fmla="*/ 465 w 1214"/>
                    <a:gd name="T23" fmla="*/ 398 h 410"/>
                    <a:gd name="T24" fmla="*/ 519 w 1214"/>
                    <a:gd name="T25" fmla="*/ 404 h 410"/>
                    <a:gd name="T26" fmla="*/ 589 w 1214"/>
                    <a:gd name="T27" fmla="*/ 410 h 410"/>
                    <a:gd name="T28" fmla="*/ 655 w 1214"/>
                    <a:gd name="T29" fmla="*/ 407 h 410"/>
                    <a:gd name="T30" fmla="*/ 719 w 1214"/>
                    <a:gd name="T31" fmla="*/ 404 h 410"/>
                    <a:gd name="T32" fmla="*/ 794 w 1214"/>
                    <a:gd name="T33" fmla="*/ 395 h 410"/>
                    <a:gd name="T34" fmla="*/ 849 w 1214"/>
                    <a:gd name="T35" fmla="*/ 382 h 410"/>
                    <a:gd name="T36" fmla="*/ 909 w 1214"/>
                    <a:gd name="T37" fmla="*/ 364 h 410"/>
                    <a:gd name="T38" fmla="*/ 966 w 1214"/>
                    <a:gd name="T39" fmla="*/ 343 h 410"/>
                    <a:gd name="T40" fmla="*/ 1006 w 1214"/>
                    <a:gd name="T41" fmla="*/ 327 h 410"/>
                    <a:gd name="T42" fmla="*/ 1048 w 1214"/>
                    <a:gd name="T43" fmla="*/ 300 h 410"/>
                    <a:gd name="T44" fmla="*/ 1081 w 1214"/>
                    <a:gd name="T45" fmla="*/ 278 h 410"/>
                    <a:gd name="T46" fmla="*/ 1117 w 1214"/>
                    <a:gd name="T47" fmla="*/ 248 h 410"/>
                    <a:gd name="T48" fmla="*/ 1151 w 1214"/>
                    <a:gd name="T49" fmla="*/ 220 h 410"/>
                    <a:gd name="T50" fmla="*/ 1172 w 1214"/>
                    <a:gd name="T51" fmla="*/ 187 h 410"/>
                    <a:gd name="T52" fmla="*/ 1193 w 1214"/>
                    <a:gd name="T53" fmla="*/ 150 h 410"/>
                    <a:gd name="T54" fmla="*/ 1208 w 1214"/>
                    <a:gd name="T55" fmla="*/ 110 h 410"/>
                    <a:gd name="T56" fmla="*/ 1214 w 1214"/>
                    <a:gd name="T57" fmla="*/ 61 h 410"/>
                    <a:gd name="T58" fmla="*/ 1211 w 1214"/>
                    <a:gd name="T59" fmla="*/ 3 h 410"/>
                    <a:gd name="T60" fmla="*/ 6 w 1214"/>
                    <a:gd name="T61" fmla="*/ 0 h 41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214" h="410">
                      <a:moveTo>
                        <a:pt x="6" y="0"/>
                      </a:moveTo>
                      <a:lnTo>
                        <a:pt x="0" y="43"/>
                      </a:lnTo>
                      <a:lnTo>
                        <a:pt x="6" y="98"/>
                      </a:lnTo>
                      <a:lnTo>
                        <a:pt x="24" y="153"/>
                      </a:lnTo>
                      <a:lnTo>
                        <a:pt x="57" y="208"/>
                      </a:lnTo>
                      <a:lnTo>
                        <a:pt x="109" y="257"/>
                      </a:lnTo>
                      <a:lnTo>
                        <a:pt x="172" y="303"/>
                      </a:lnTo>
                      <a:lnTo>
                        <a:pt x="236" y="334"/>
                      </a:lnTo>
                      <a:lnTo>
                        <a:pt x="290" y="355"/>
                      </a:lnTo>
                      <a:lnTo>
                        <a:pt x="350" y="376"/>
                      </a:lnTo>
                      <a:lnTo>
                        <a:pt x="408" y="389"/>
                      </a:lnTo>
                      <a:lnTo>
                        <a:pt x="465" y="398"/>
                      </a:lnTo>
                      <a:lnTo>
                        <a:pt x="519" y="404"/>
                      </a:lnTo>
                      <a:lnTo>
                        <a:pt x="589" y="410"/>
                      </a:lnTo>
                      <a:lnTo>
                        <a:pt x="655" y="407"/>
                      </a:lnTo>
                      <a:lnTo>
                        <a:pt x="719" y="404"/>
                      </a:lnTo>
                      <a:lnTo>
                        <a:pt x="794" y="395"/>
                      </a:lnTo>
                      <a:lnTo>
                        <a:pt x="849" y="382"/>
                      </a:lnTo>
                      <a:lnTo>
                        <a:pt x="909" y="364"/>
                      </a:lnTo>
                      <a:lnTo>
                        <a:pt x="966" y="343"/>
                      </a:lnTo>
                      <a:lnTo>
                        <a:pt x="1006" y="327"/>
                      </a:lnTo>
                      <a:lnTo>
                        <a:pt x="1048" y="300"/>
                      </a:lnTo>
                      <a:lnTo>
                        <a:pt x="1081" y="278"/>
                      </a:lnTo>
                      <a:lnTo>
                        <a:pt x="1117" y="248"/>
                      </a:lnTo>
                      <a:lnTo>
                        <a:pt x="1151" y="220"/>
                      </a:lnTo>
                      <a:lnTo>
                        <a:pt x="1172" y="187"/>
                      </a:lnTo>
                      <a:lnTo>
                        <a:pt x="1193" y="150"/>
                      </a:lnTo>
                      <a:lnTo>
                        <a:pt x="1208" y="110"/>
                      </a:lnTo>
                      <a:lnTo>
                        <a:pt x="1214" y="61"/>
                      </a:lnTo>
                      <a:lnTo>
                        <a:pt x="1211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8" name="Line 34"/>
                <p:cNvSpPr>
                  <a:spLocks noChangeShapeType="1"/>
                </p:cNvSpPr>
                <p:nvPr/>
              </p:nvSpPr>
              <p:spPr bwMode="auto">
                <a:xfrm>
                  <a:off x="3822" y="1830"/>
                  <a:ext cx="563" cy="131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9" name="Line 35"/>
                <p:cNvSpPr>
                  <a:spLocks noChangeShapeType="1"/>
                </p:cNvSpPr>
                <p:nvPr/>
              </p:nvSpPr>
              <p:spPr bwMode="auto">
                <a:xfrm>
                  <a:off x="3822" y="1830"/>
                  <a:ext cx="1" cy="129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0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246" y="1830"/>
                  <a:ext cx="576" cy="12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8700" name="Text Box 37"/>
            <p:cNvSpPr txBox="1">
              <a:spLocks noChangeArrowheads="1"/>
            </p:cNvSpPr>
            <p:nvPr/>
          </p:nvSpPr>
          <p:spPr bwMode="auto">
            <a:xfrm>
              <a:off x="4368" y="3388"/>
              <a:ext cx="576" cy="2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900" b="1">
                  <a:solidFill>
                    <a:schemeClr val="bg1"/>
                  </a:solidFill>
                </a:rPr>
                <a:t>Errors</a:t>
              </a:r>
              <a:endParaRPr lang="en-US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28701" name="Text Box 38"/>
            <p:cNvSpPr txBox="1">
              <a:spLocks noChangeArrowheads="1"/>
            </p:cNvSpPr>
            <p:nvPr/>
          </p:nvSpPr>
          <p:spPr bwMode="auto">
            <a:xfrm>
              <a:off x="5040" y="3408"/>
              <a:ext cx="576" cy="2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900" b="1">
                  <a:solidFill>
                    <a:schemeClr val="bg1"/>
                  </a:solidFill>
                </a:rPr>
                <a:t>Errors</a:t>
              </a:r>
              <a:endParaRPr lang="en-US" altLang="en-US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28678" name="Rectangle 2" descr="Green marble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lo-LA" altLang="en-US">
                <a:latin typeface="Phetsarath OT" panose="02000500000000000000" pitchFamily="2" charset="0"/>
                <a:cs typeface="Phetsarath OT" panose="02000500000000000000" pitchFamily="2" charset="0"/>
              </a:rPr>
              <a:t>ການຈັດປະເພດບໍ່ຖືກຕ້ອງ</a:t>
            </a:r>
            <a:endParaRPr lang="en-US" altLang="en-US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17435" y="1536700"/>
            <a:ext cx="6898514" cy="4940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o-LA" altLang="en-US" sz="2500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ບໍ່ມີຄວາມແຕກຕ່າງໃນການຈັດປະເພດ</a:t>
            </a:r>
            <a:r>
              <a:rPr lang="en-US" altLang="en-US" sz="2500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(</a:t>
            </a:r>
            <a:r>
              <a:rPr lang="lo-LA" altLang="en-US" sz="2500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ສຸ່ມ</a:t>
            </a:r>
            <a:r>
              <a:rPr lang="en-US" altLang="en-US" sz="2500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): </a:t>
            </a:r>
            <a:r>
              <a:rPr lang="lo-LA" altLang="en-US" sz="2500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ຖ້າມີຂໍ້ຜິດພາດປະມານຄືກັນໃນທັງສອງກຸ່ມ</a:t>
            </a:r>
          </a:p>
          <a:p>
            <a:pPr marL="0" indent="0">
              <a:buNone/>
            </a:pPr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ການຈັດປະເພດທີ່ບໍ່ຖືກຕ້ອງໃນການສຳຜັດກັບປັດໃຈບໍ່ແຕກຕ່າງກັນລະຫວ່າງກໍລະນີສຶກສາ ແລະບໍ່ແມ່ນກໍລະນີສຶກສາ</a:t>
            </a:r>
          </a:p>
          <a:p>
            <a:pPr marL="0" indent="0">
              <a:buNone/>
            </a:pPr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ການຈັດປະເພດທີ່ບໍ່ຖືກຕ້ອງໃນຜົນໄດ້ຮັບບໍ່ແຕກຕ່າງກັນລະຫວ່າງການສຳຜັດກັບປັດໃຈ ແລະບໍ່ສຳຜັດກັບປັດໃຈ</a:t>
            </a:r>
          </a:p>
          <a:p>
            <a:pPr marL="0" indent="0">
              <a:buNone/>
            </a:pP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ຄວາມອ່ອນໄຫວແລະຄວາມສະເພາະແມ່ນອັນດຽວກັນສໍາລັບກໍລະນີແລສຶກສາ ະກຸ່ມຄວບຄຸມ</a:t>
            </a:r>
            <a:endParaRPr lang="en-US" sz="1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ອະຄະຕິເກີດຂຶ້ນ </a:t>
            </a:r>
            <a:r>
              <a:rPr lang="lo-LA" sz="21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ຈາກ</a:t>
            </a:r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ສົມມຸດຕິຖານເປົ່າ</a:t>
            </a:r>
            <a:r>
              <a:rPr lang="lo-LA" sz="21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 (</a:t>
            </a:r>
            <a:r>
              <a:rPr lang="en-US" sz="21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null</a:t>
            </a:r>
            <a:r>
              <a:rPr lang="lo-LA" sz="21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r>
              <a:rPr lang="en-US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ຫຼືຄ າດຄະເນຕໍ່າກວ່າ</a:t>
            </a:r>
          </a:p>
          <a:p>
            <a:r>
              <a:rPr lang="lo-LA" altLang="en-US" sz="2500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ການຈັດປະເພດທີ່ແຕກຕ່າງ (ບໍ່ແມ່ນແບບສຸ່ມ): ຖ້າຂໍ້ມູນຢູ່ໃນກຸ່ມໜຶ່ງດີກ່ວາອີກກຸ່ມໜຶ່ງ, ຄວາມສຳພັນອາດຈະຄາດຄະເນເກີນ ຫຼື ຄາດຄະເນໜ້ອຍກວ່າ</a:t>
            </a:r>
            <a:r>
              <a:rPr lang="en-US" altLang="en-US" sz="2500" dirty="0">
                <a:solidFill>
                  <a:srgbClr val="0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.</a:t>
            </a:r>
          </a:p>
          <a:p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ການຈັດປະເພດທີ່ບໍ່ຖືກຕ້ອງກ່ຽວກັບການ</a:t>
            </a:r>
            <a:r>
              <a:rPr lang="lo-LA" sz="21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ສຳຜັດກັບປັດ</a:t>
            </a:r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ໃຈ ແມ່ນແຕກຕ່າງກັນລະຫວ່າງກໍລະນີສຶກສາ ແລະກຸ່ມຄວບຄຸມ ຫຼື ການຈັດປະເພດຜິດ</a:t>
            </a:r>
            <a:r>
              <a:rPr lang="lo-LA" sz="21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ໃນຜົນໄດ້ຮັບ</a:t>
            </a:r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ແມ່ນແຕກຕ່າງກັນລະຫວ່າງກຸ່ມທີ່ສຳຜັດກັບປັດໃຈ ແລະ ກຸ່ມບໍ່ໄດ້ສຳຜັດກັບປັດໃຈ.</a:t>
            </a:r>
          </a:p>
          <a:p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ຄວາມອ່ອນໄຫວແລະຄວາມສະເພາະຂອງການຈັດປະເພດການສຳພັດແມ່ນແຕກຕ່າງກັນລະຫວ່າງກໍລະນີສຶກສາ ແລະກຸ່ມຄວບຄຸມ</a:t>
            </a:r>
          </a:p>
          <a:p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ອາດຈະເຮັດໃຫ້ເກີດ ອະຄະຕິຕໍ່ຜົນໄດ້ຮັບ </a:t>
            </a:r>
            <a:r>
              <a:rPr lang="lo-LA" sz="21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ໄປທາງ ຫຼື ຫ່າງຈາກສົມມຸດຕິຖານເປົ່າ </a:t>
            </a:r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(</a:t>
            </a:r>
            <a:r>
              <a:rPr lang="en-US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null</a:t>
            </a:r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r>
              <a:rPr lang="en-US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 (</a:t>
            </a:r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ຄາດຄະເນເກີນ ຫຼື ຄາດຄະເນຕຳ)</a:t>
            </a:r>
            <a:endParaRPr lang="en-US" altLang="en-US" sz="2400" dirty="0">
              <a:solidFill>
                <a:srgbClr val="00000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endParaRPr lang="en-US" sz="2800" dirty="0"/>
          </a:p>
        </p:txBody>
      </p:sp>
      <p:grpSp>
        <p:nvGrpSpPr>
          <p:cNvPr id="28681" name="Group 43"/>
          <p:cNvGrpSpPr>
            <a:grpSpLocks/>
          </p:cNvGrpSpPr>
          <p:nvPr/>
        </p:nvGrpSpPr>
        <p:grpSpPr bwMode="auto">
          <a:xfrm>
            <a:off x="7422853" y="4512025"/>
            <a:ext cx="1515847" cy="1005840"/>
            <a:chOff x="4272" y="1584"/>
            <a:chExt cx="1200" cy="816"/>
          </a:xfrm>
        </p:grpSpPr>
        <p:grpSp>
          <p:nvGrpSpPr>
            <p:cNvPr id="28683" name="Group 7"/>
            <p:cNvGrpSpPr>
              <a:grpSpLocks/>
            </p:cNvGrpSpPr>
            <p:nvPr/>
          </p:nvGrpSpPr>
          <p:grpSpPr bwMode="auto">
            <a:xfrm>
              <a:off x="4368" y="1584"/>
              <a:ext cx="1008" cy="816"/>
              <a:chOff x="4416" y="3145"/>
              <a:chExt cx="1248" cy="1006"/>
            </a:xfrm>
          </p:grpSpPr>
          <p:sp>
            <p:nvSpPr>
              <p:cNvPr id="28686" name="Freeform 8"/>
              <p:cNvSpPr>
                <a:spLocks/>
              </p:cNvSpPr>
              <p:nvPr/>
            </p:nvSpPr>
            <p:spPr bwMode="auto">
              <a:xfrm rot="1192222">
                <a:off x="4636" y="3177"/>
                <a:ext cx="855" cy="132"/>
              </a:xfrm>
              <a:custGeom>
                <a:avLst/>
                <a:gdLst>
                  <a:gd name="T0" fmla="*/ 0 w 2118"/>
                  <a:gd name="T1" fmla="*/ 0 h 303"/>
                  <a:gd name="T2" fmla="*/ 2 w 2118"/>
                  <a:gd name="T3" fmla="*/ 0 h 303"/>
                  <a:gd name="T4" fmla="*/ 2 w 2118"/>
                  <a:gd name="T5" fmla="*/ 0 h 303"/>
                  <a:gd name="T6" fmla="*/ 1 w 2118"/>
                  <a:gd name="T7" fmla="*/ 0 h 303"/>
                  <a:gd name="T8" fmla="*/ 1 w 2118"/>
                  <a:gd name="T9" fmla="*/ 0 h 303"/>
                  <a:gd name="T10" fmla="*/ 0 w 2118"/>
                  <a:gd name="T11" fmla="*/ 0 h 303"/>
                  <a:gd name="T12" fmla="*/ 0 w 2118"/>
                  <a:gd name="T13" fmla="*/ 0 h 3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8" h="303">
                    <a:moveTo>
                      <a:pt x="0" y="303"/>
                    </a:moveTo>
                    <a:lnTo>
                      <a:pt x="2118" y="303"/>
                    </a:lnTo>
                    <a:lnTo>
                      <a:pt x="2118" y="196"/>
                    </a:lnTo>
                    <a:lnTo>
                      <a:pt x="1155" y="0"/>
                    </a:lnTo>
                    <a:lnTo>
                      <a:pt x="998" y="0"/>
                    </a:lnTo>
                    <a:lnTo>
                      <a:pt x="0" y="178"/>
                    </a:lnTo>
                    <a:lnTo>
                      <a:pt x="0" y="30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7" name="Oval 9"/>
              <p:cNvSpPr>
                <a:spLocks noChangeArrowheads="1"/>
              </p:cNvSpPr>
              <p:nvPr/>
            </p:nvSpPr>
            <p:spPr bwMode="auto">
              <a:xfrm>
                <a:off x="5035" y="3215"/>
                <a:ext cx="57" cy="62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Clr>
                    <a:srgbClr val="00FF99"/>
                  </a:buClr>
                  <a:buSzPct val="13000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Clr>
                    <a:srgbClr val="00FF99"/>
                  </a:buClr>
                  <a:buSzPct val="130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Clr>
                    <a:srgbClr val="00FF99"/>
                  </a:buClr>
                  <a:buSzPct val="13000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30000"/>
                  </a:spcBef>
                  <a:buClr>
                    <a:srgbClr val="00FF99"/>
                  </a:buClr>
                  <a:buSzPct val="13000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30000"/>
                  </a:spcBef>
                  <a:buClr>
                    <a:srgbClr val="00FF99"/>
                  </a:buClr>
                  <a:buSzPct val="130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FF99"/>
                  </a:buClr>
                  <a:buSzPct val="130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FF99"/>
                  </a:buClr>
                  <a:buSzPct val="130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FF99"/>
                  </a:buClr>
                  <a:buSzPct val="130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FF99"/>
                  </a:buClr>
                  <a:buSzPct val="130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688" name="Freeform 10"/>
              <p:cNvSpPr>
                <a:spLocks/>
              </p:cNvSpPr>
              <p:nvPr/>
            </p:nvSpPr>
            <p:spPr bwMode="auto">
              <a:xfrm>
                <a:off x="4852" y="3293"/>
                <a:ext cx="421" cy="839"/>
              </a:xfrm>
              <a:custGeom>
                <a:avLst/>
                <a:gdLst>
                  <a:gd name="T0" fmla="*/ 0 w 1045"/>
                  <a:gd name="T1" fmla="*/ 0 h 1923"/>
                  <a:gd name="T2" fmla="*/ 0 w 1045"/>
                  <a:gd name="T3" fmla="*/ 1 h 1923"/>
                  <a:gd name="T4" fmla="*/ 0 w 1045"/>
                  <a:gd name="T5" fmla="*/ 2 h 1923"/>
                  <a:gd name="T6" fmla="*/ 0 w 1045"/>
                  <a:gd name="T7" fmla="*/ 2 h 1923"/>
                  <a:gd name="T8" fmla="*/ 1 w 1045"/>
                  <a:gd name="T9" fmla="*/ 2 h 1923"/>
                  <a:gd name="T10" fmla="*/ 1 w 1045"/>
                  <a:gd name="T11" fmla="*/ 3 h 1923"/>
                  <a:gd name="T12" fmla="*/ 0 w 1045"/>
                  <a:gd name="T13" fmla="*/ 3 h 1923"/>
                  <a:gd name="T14" fmla="*/ 0 w 1045"/>
                  <a:gd name="T15" fmla="*/ 2 h 1923"/>
                  <a:gd name="T16" fmla="*/ 0 w 1045"/>
                  <a:gd name="T17" fmla="*/ 2 h 1923"/>
                  <a:gd name="T18" fmla="*/ 0 w 1045"/>
                  <a:gd name="T19" fmla="*/ 2 h 1923"/>
                  <a:gd name="T20" fmla="*/ 0 w 1045"/>
                  <a:gd name="T21" fmla="*/ 1 h 1923"/>
                  <a:gd name="T22" fmla="*/ 0 w 1045"/>
                  <a:gd name="T23" fmla="*/ 0 h 19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5" h="1923">
                    <a:moveTo>
                      <a:pt x="523" y="0"/>
                    </a:moveTo>
                    <a:lnTo>
                      <a:pt x="679" y="872"/>
                    </a:lnTo>
                    <a:lnTo>
                      <a:pt x="679" y="1620"/>
                    </a:lnTo>
                    <a:lnTo>
                      <a:pt x="784" y="1620"/>
                    </a:lnTo>
                    <a:lnTo>
                      <a:pt x="1045" y="1745"/>
                    </a:lnTo>
                    <a:lnTo>
                      <a:pt x="1045" y="1923"/>
                    </a:lnTo>
                    <a:lnTo>
                      <a:pt x="0" y="1923"/>
                    </a:lnTo>
                    <a:lnTo>
                      <a:pt x="0" y="1763"/>
                    </a:lnTo>
                    <a:lnTo>
                      <a:pt x="209" y="1638"/>
                    </a:lnTo>
                    <a:lnTo>
                      <a:pt x="331" y="1638"/>
                    </a:lnTo>
                    <a:lnTo>
                      <a:pt x="331" y="872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689" name="Group 11"/>
              <p:cNvGrpSpPr>
                <a:grpSpLocks/>
              </p:cNvGrpSpPr>
              <p:nvPr/>
            </p:nvGrpSpPr>
            <p:grpSpPr bwMode="auto">
              <a:xfrm>
                <a:off x="4416" y="3145"/>
                <a:ext cx="490" cy="743"/>
                <a:chOff x="1424" y="1830"/>
                <a:chExt cx="1214" cy="1703"/>
              </a:xfrm>
            </p:grpSpPr>
            <p:sp>
              <p:nvSpPr>
                <p:cNvPr id="28695" name="Line 12"/>
                <p:cNvSpPr>
                  <a:spLocks noChangeShapeType="1"/>
                </p:cNvSpPr>
                <p:nvPr/>
              </p:nvSpPr>
              <p:spPr bwMode="auto">
                <a:xfrm>
                  <a:off x="2046" y="1830"/>
                  <a:ext cx="563" cy="131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6" name="Line 13"/>
                <p:cNvSpPr>
                  <a:spLocks noChangeShapeType="1"/>
                </p:cNvSpPr>
                <p:nvPr/>
              </p:nvSpPr>
              <p:spPr bwMode="auto">
                <a:xfrm>
                  <a:off x="2046" y="1830"/>
                  <a:ext cx="1" cy="129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7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70" y="1830"/>
                  <a:ext cx="576" cy="12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8" name="Freeform 15"/>
                <p:cNvSpPr>
                  <a:spLocks/>
                </p:cNvSpPr>
                <p:nvPr/>
              </p:nvSpPr>
              <p:spPr bwMode="auto">
                <a:xfrm>
                  <a:off x="1424" y="3123"/>
                  <a:ext cx="1214" cy="410"/>
                </a:xfrm>
                <a:custGeom>
                  <a:avLst/>
                  <a:gdLst>
                    <a:gd name="T0" fmla="*/ 6 w 1214"/>
                    <a:gd name="T1" fmla="*/ 0 h 410"/>
                    <a:gd name="T2" fmla="*/ 0 w 1214"/>
                    <a:gd name="T3" fmla="*/ 43 h 410"/>
                    <a:gd name="T4" fmla="*/ 6 w 1214"/>
                    <a:gd name="T5" fmla="*/ 98 h 410"/>
                    <a:gd name="T6" fmla="*/ 24 w 1214"/>
                    <a:gd name="T7" fmla="*/ 153 h 410"/>
                    <a:gd name="T8" fmla="*/ 57 w 1214"/>
                    <a:gd name="T9" fmla="*/ 208 h 410"/>
                    <a:gd name="T10" fmla="*/ 109 w 1214"/>
                    <a:gd name="T11" fmla="*/ 257 h 410"/>
                    <a:gd name="T12" fmla="*/ 172 w 1214"/>
                    <a:gd name="T13" fmla="*/ 303 h 410"/>
                    <a:gd name="T14" fmla="*/ 236 w 1214"/>
                    <a:gd name="T15" fmla="*/ 334 h 410"/>
                    <a:gd name="T16" fmla="*/ 290 w 1214"/>
                    <a:gd name="T17" fmla="*/ 355 h 410"/>
                    <a:gd name="T18" fmla="*/ 350 w 1214"/>
                    <a:gd name="T19" fmla="*/ 376 h 410"/>
                    <a:gd name="T20" fmla="*/ 408 w 1214"/>
                    <a:gd name="T21" fmla="*/ 389 h 410"/>
                    <a:gd name="T22" fmla="*/ 465 w 1214"/>
                    <a:gd name="T23" fmla="*/ 398 h 410"/>
                    <a:gd name="T24" fmla="*/ 519 w 1214"/>
                    <a:gd name="T25" fmla="*/ 404 h 410"/>
                    <a:gd name="T26" fmla="*/ 589 w 1214"/>
                    <a:gd name="T27" fmla="*/ 410 h 410"/>
                    <a:gd name="T28" fmla="*/ 655 w 1214"/>
                    <a:gd name="T29" fmla="*/ 407 h 410"/>
                    <a:gd name="T30" fmla="*/ 719 w 1214"/>
                    <a:gd name="T31" fmla="*/ 404 h 410"/>
                    <a:gd name="T32" fmla="*/ 794 w 1214"/>
                    <a:gd name="T33" fmla="*/ 395 h 410"/>
                    <a:gd name="T34" fmla="*/ 849 w 1214"/>
                    <a:gd name="T35" fmla="*/ 382 h 410"/>
                    <a:gd name="T36" fmla="*/ 909 w 1214"/>
                    <a:gd name="T37" fmla="*/ 364 h 410"/>
                    <a:gd name="T38" fmla="*/ 966 w 1214"/>
                    <a:gd name="T39" fmla="*/ 343 h 410"/>
                    <a:gd name="T40" fmla="*/ 1006 w 1214"/>
                    <a:gd name="T41" fmla="*/ 327 h 410"/>
                    <a:gd name="T42" fmla="*/ 1048 w 1214"/>
                    <a:gd name="T43" fmla="*/ 300 h 410"/>
                    <a:gd name="T44" fmla="*/ 1081 w 1214"/>
                    <a:gd name="T45" fmla="*/ 278 h 410"/>
                    <a:gd name="T46" fmla="*/ 1117 w 1214"/>
                    <a:gd name="T47" fmla="*/ 248 h 410"/>
                    <a:gd name="T48" fmla="*/ 1151 w 1214"/>
                    <a:gd name="T49" fmla="*/ 220 h 410"/>
                    <a:gd name="T50" fmla="*/ 1172 w 1214"/>
                    <a:gd name="T51" fmla="*/ 187 h 410"/>
                    <a:gd name="T52" fmla="*/ 1193 w 1214"/>
                    <a:gd name="T53" fmla="*/ 150 h 410"/>
                    <a:gd name="T54" fmla="*/ 1208 w 1214"/>
                    <a:gd name="T55" fmla="*/ 110 h 410"/>
                    <a:gd name="T56" fmla="*/ 1214 w 1214"/>
                    <a:gd name="T57" fmla="*/ 61 h 410"/>
                    <a:gd name="T58" fmla="*/ 1211 w 1214"/>
                    <a:gd name="T59" fmla="*/ 3 h 410"/>
                    <a:gd name="T60" fmla="*/ 6 w 1214"/>
                    <a:gd name="T61" fmla="*/ 0 h 41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214" h="410">
                      <a:moveTo>
                        <a:pt x="6" y="0"/>
                      </a:moveTo>
                      <a:lnTo>
                        <a:pt x="0" y="43"/>
                      </a:lnTo>
                      <a:lnTo>
                        <a:pt x="6" y="98"/>
                      </a:lnTo>
                      <a:lnTo>
                        <a:pt x="24" y="153"/>
                      </a:lnTo>
                      <a:lnTo>
                        <a:pt x="57" y="208"/>
                      </a:lnTo>
                      <a:lnTo>
                        <a:pt x="109" y="257"/>
                      </a:lnTo>
                      <a:lnTo>
                        <a:pt x="172" y="303"/>
                      </a:lnTo>
                      <a:lnTo>
                        <a:pt x="236" y="334"/>
                      </a:lnTo>
                      <a:lnTo>
                        <a:pt x="290" y="355"/>
                      </a:lnTo>
                      <a:lnTo>
                        <a:pt x="350" y="376"/>
                      </a:lnTo>
                      <a:lnTo>
                        <a:pt x="408" y="389"/>
                      </a:lnTo>
                      <a:lnTo>
                        <a:pt x="465" y="398"/>
                      </a:lnTo>
                      <a:lnTo>
                        <a:pt x="519" y="404"/>
                      </a:lnTo>
                      <a:lnTo>
                        <a:pt x="589" y="410"/>
                      </a:lnTo>
                      <a:lnTo>
                        <a:pt x="655" y="407"/>
                      </a:lnTo>
                      <a:lnTo>
                        <a:pt x="719" y="404"/>
                      </a:lnTo>
                      <a:lnTo>
                        <a:pt x="794" y="395"/>
                      </a:lnTo>
                      <a:lnTo>
                        <a:pt x="849" y="382"/>
                      </a:lnTo>
                      <a:lnTo>
                        <a:pt x="909" y="364"/>
                      </a:lnTo>
                      <a:lnTo>
                        <a:pt x="966" y="343"/>
                      </a:lnTo>
                      <a:lnTo>
                        <a:pt x="1006" y="327"/>
                      </a:lnTo>
                      <a:lnTo>
                        <a:pt x="1048" y="300"/>
                      </a:lnTo>
                      <a:lnTo>
                        <a:pt x="1081" y="278"/>
                      </a:lnTo>
                      <a:lnTo>
                        <a:pt x="1117" y="248"/>
                      </a:lnTo>
                      <a:lnTo>
                        <a:pt x="1151" y="220"/>
                      </a:lnTo>
                      <a:lnTo>
                        <a:pt x="1172" y="187"/>
                      </a:lnTo>
                      <a:lnTo>
                        <a:pt x="1193" y="150"/>
                      </a:lnTo>
                      <a:lnTo>
                        <a:pt x="1208" y="110"/>
                      </a:lnTo>
                      <a:lnTo>
                        <a:pt x="1214" y="61"/>
                      </a:lnTo>
                      <a:lnTo>
                        <a:pt x="1211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90" name="Group 16"/>
              <p:cNvGrpSpPr>
                <a:grpSpLocks/>
              </p:cNvGrpSpPr>
              <p:nvPr/>
            </p:nvGrpSpPr>
            <p:grpSpPr bwMode="auto">
              <a:xfrm>
                <a:off x="5174" y="3408"/>
                <a:ext cx="490" cy="743"/>
                <a:chOff x="3196" y="1830"/>
                <a:chExt cx="1214" cy="1703"/>
              </a:xfrm>
            </p:grpSpPr>
            <p:sp>
              <p:nvSpPr>
                <p:cNvPr id="28691" name="Freeform 17"/>
                <p:cNvSpPr>
                  <a:spLocks/>
                </p:cNvSpPr>
                <p:nvPr/>
              </p:nvSpPr>
              <p:spPr bwMode="auto">
                <a:xfrm>
                  <a:off x="3196" y="3123"/>
                  <a:ext cx="1214" cy="410"/>
                </a:xfrm>
                <a:custGeom>
                  <a:avLst/>
                  <a:gdLst>
                    <a:gd name="T0" fmla="*/ 6 w 1214"/>
                    <a:gd name="T1" fmla="*/ 0 h 410"/>
                    <a:gd name="T2" fmla="*/ 0 w 1214"/>
                    <a:gd name="T3" fmla="*/ 43 h 410"/>
                    <a:gd name="T4" fmla="*/ 6 w 1214"/>
                    <a:gd name="T5" fmla="*/ 98 h 410"/>
                    <a:gd name="T6" fmla="*/ 24 w 1214"/>
                    <a:gd name="T7" fmla="*/ 153 h 410"/>
                    <a:gd name="T8" fmla="*/ 57 w 1214"/>
                    <a:gd name="T9" fmla="*/ 208 h 410"/>
                    <a:gd name="T10" fmla="*/ 109 w 1214"/>
                    <a:gd name="T11" fmla="*/ 257 h 410"/>
                    <a:gd name="T12" fmla="*/ 172 w 1214"/>
                    <a:gd name="T13" fmla="*/ 303 h 410"/>
                    <a:gd name="T14" fmla="*/ 236 w 1214"/>
                    <a:gd name="T15" fmla="*/ 334 h 410"/>
                    <a:gd name="T16" fmla="*/ 290 w 1214"/>
                    <a:gd name="T17" fmla="*/ 355 h 410"/>
                    <a:gd name="T18" fmla="*/ 350 w 1214"/>
                    <a:gd name="T19" fmla="*/ 376 h 410"/>
                    <a:gd name="T20" fmla="*/ 408 w 1214"/>
                    <a:gd name="T21" fmla="*/ 389 h 410"/>
                    <a:gd name="T22" fmla="*/ 465 w 1214"/>
                    <a:gd name="T23" fmla="*/ 398 h 410"/>
                    <a:gd name="T24" fmla="*/ 519 w 1214"/>
                    <a:gd name="T25" fmla="*/ 404 h 410"/>
                    <a:gd name="T26" fmla="*/ 589 w 1214"/>
                    <a:gd name="T27" fmla="*/ 410 h 410"/>
                    <a:gd name="T28" fmla="*/ 655 w 1214"/>
                    <a:gd name="T29" fmla="*/ 407 h 410"/>
                    <a:gd name="T30" fmla="*/ 719 w 1214"/>
                    <a:gd name="T31" fmla="*/ 404 h 410"/>
                    <a:gd name="T32" fmla="*/ 794 w 1214"/>
                    <a:gd name="T33" fmla="*/ 395 h 410"/>
                    <a:gd name="T34" fmla="*/ 849 w 1214"/>
                    <a:gd name="T35" fmla="*/ 382 h 410"/>
                    <a:gd name="T36" fmla="*/ 909 w 1214"/>
                    <a:gd name="T37" fmla="*/ 364 h 410"/>
                    <a:gd name="T38" fmla="*/ 966 w 1214"/>
                    <a:gd name="T39" fmla="*/ 343 h 410"/>
                    <a:gd name="T40" fmla="*/ 1006 w 1214"/>
                    <a:gd name="T41" fmla="*/ 327 h 410"/>
                    <a:gd name="T42" fmla="*/ 1048 w 1214"/>
                    <a:gd name="T43" fmla="*/ 300 h 410"/>
                    <a:gd name="T44" fmla="*/ 1081 w 1214"/>
                    <a:gd name="T45" fmla="*/ 278 h 410"/>
                    <a:gd name="T46" fmla="*/ 1117 w 1214"/>
                    <a:gd name="T47" fmla="*/ 248 h 410"/>
                    <a:gd name="T48" fmla="*/ 1151 w 1214"/>
                    <a:gd name="T49" fmla="*/ 220 h 410"/>
                    <a:gd name="T50" fmla="*/ 1172 w 1214"/>
                    <a:gd name="T51" fmla="*/ 187 h 410"/>
                    <a:gd name="T52" fmla="*/ 1193 w 1214"/>
                    <a:gd name="T53" fmla="*/ 150 h 410"/>
                    <a:gd name="T54" fmla="*/ 1208 w 1214"/>
                    <a:gd name="T55" fmla="*/ 110 h 410"/>
                    <a:gd name="T56" fmla="*/ 1214 w 1214"/>
                    <a:gd name="T57" fmla="*/ 61 h 410"/>
                    <a:gd name="T58" fmla="*/ 1211 w 1214"/>
                    <a:gd name="T59" fmla="*/ 3 h 410"/>
                    <a:gd name="T60" fmla="*/ 6 w 1214"/>
                    <a:gd name="T61" fmla="*/ 0 h 41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214" h="410">
                      <a:moveTo>
                        <a:pt x="6" y="0"/>
                      </a:moveTo>
                      <a:lnTo>
                        <a:pt x="0" y="43"/>
                      </a:lnTo>
                      <a:lnTo>
                        <a:pt x="6" y="98"/>
                      </a:lnTo>
                      <a:lnTo>
                        <a:pt x="24" y="153"/>
                      </a:lnTo>
                      <a:lnTo>
                        <a:pt x="57" y="208"/>
                      </a:lnTo>
                      <a:lnTo>
                        <a:pt x="109" y="257"/>
                      </a:lnTo>
                      <a:lnTo>
                        <a:pt x="172" y="303"/>
                      </a:lnTo>
                      <a:lnTo>
                        <a:pt x="236" y="334"/>
                      </a:lnTo>
                      <a:lnTo>
                        <a:pt x="290" y="355"/>
                      </a:lnTo>
                      <a:lnTo>
                        <a:pt x="350" y="376"/>
                      </a:lnTo>
                      <a:lnTo>
                        <a:pt x="408" y="389"/>
                      </a:lnTo>
                      <a:lnTo>
                        <a:pt x="465" y="398"/>
                      </a:lnTo>
                      <a:lnTo>
                        <a:pt x="519" y="404"/>
                      </a:lnTo>
                      <a:lnTo>
                        <a:pt x="589" y="410"/>
                      </a:lnTo>
                      <a:lnTo>
                        <a:pt x="655" y="407"/>
                      </a:lnTo>
                      <a:lnTo>
                        <a:pt x="719" y="404"/>
                      </a:lnTo>
                      <a:lnTo>
                        <a:pt x="794" y="395"/>
                      </a:lnTo>
                      <a:lnTo>
                        <a:pt x="849" y="382"/>
                      </a:lnTo>
                      <a:lnTo>
                        <a:pt x="909" y="364"/>
                      </a:lnTo>
                      <a:lnTo>
                        <a:pt x="966" y="343"/>
                      </a:lnTo>
                      <a:lnTo>
                        <a:pt x="1006" y="327"/>
                      </a:lnTo>
                      <a:lnTo>
                        <a:pt x="1048" y="300"/>
                      </a:lnTo>
                      <a:lnTo>
                        <a:pt x="1081" y="278"/>
                      </a:lnTo>
                      <a:lnTo>
                        <a:pt x="1117" y="248"/>
                      </a:lnTo>
                      <a:lnTo>
                        <a:pt x="1151" y="220"/>
                      </a:lnTo>
                      <a:lnTo>
                        <a:pt x="1172" y="187"/>
                      </a:lnTo>
                      <a:lnTo>
                        <a:pt x="1193" y="150"/>
                      </a:lnTo>
                      <a:lnTo>
                        <a:pt x="1208" y="110"/>
                      </a:lnTo>
                      <a:lnTo>
                        <a:pt x="1214" y="61"/>
                      </a:lnTo>
                      <a:lnTo>
                        <a:pt x="1211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2" name="Line 18"/>
                <p:cNvSpPr>
                  <a:spLocks noChangeShapeType="1"/>
                </p:cNvSpPr>
                <p:nvPr/>
              </p:nvSpPr>
              <p:spPr bwMode="auto">
                <a:xfrm>
                  <a:off x="3822" y="1830"/>
                  <a:ext cx="563" cy="131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3" name="Line 19"/>
                <p:cNvSpPr>
                  <a:spLocks noChangeShapeType="1"/>
                </p:cNvSpPr>
                <p:nvPr/>
              </p:nvSpPr>
              <p:spPr bwMode="auto">
                <a:xfrm>
                  <a:off x="3822" y="1830"/>
                  <a:ext cx="1" cy="129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246" y="1830"/>
                  <a:ext cx="576" cy="12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8684" name="Text Box 39"/>
            <p:cNvSpPr txBox="1">
              <a:spLocks noChangeArrowheads="1"/>
            </p:cNvSpPr>
            <p:nvPr/>
          </p:nvSpPr>
          <p:spPr bwMode="auto">
            <a:xfrm>
              <a:off x="4896" y="2044"/>
              <a:ext cx="576" cy="1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900" b="1">
                  <a:solidFill>
                    <a:schemeClr val="bg1"/>
                  </a:solidFill>
                </a:rPr>
                <a:t>Errors</a:t>
              </a:r>
              <a:endParaRPr lang="en-US" alt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28685" name="Text Box 40"/>
            <p:cNvSpPr txBox="1">
              <a:spLocks noChangeArrowheads="1"/>
            </p:cNvSpPr>
            <p:nvPr/>
          </p:nvSpPr>
          <p:spPr bwMode="auto">
            <a:xfrm>
              <a:off x="4272" y="1852"/>
              <a:ext cx="576" cy="1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FF99"/>
                </a:buClr>
                <a:buSzPct val="13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chemeClr val="bg1"/>
                  </a:solidFill>
                </a:rPr>
                <a:t>Errors</a:t>
              </a:r>
              <a:endParaRPr lang="en-US" alt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0C20D195-BCDB-1751-33C8-1B294128C623}"/>
              </a:ext>
            </a:extLst>
          </p:cNvPr>
          <p:cNvSpPr txBox="1">
            <a:spLocks/>
          </p:cNvSpPr>
          <p:nvPr/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sz="1000" b="1" smtClean="0">
                <a:solidFill>
                  <a:schemeClr val="accent6"/>
                </a:solidFill>
              </a:rPr>
              <a:pPr algn="r"/>
              <a:t>28</a:t>
            </a:fld>
            <a:endParaRPr lang="en-US" sz="1000" b="1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93452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4E539-23F6-1856-64BE-3EE0FE6D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>
                <a:latin typeface="Phetsarath OT" panose="02000500000000000000" pitchFamily="2" charset="0"/>
                <a:cs typeface="Phetsarath OT" panose="02000500000000000000" pitchFamily="2" charset="0"/>
              </a:rPr>
              <a:t>ຕົວຢ່າງການຈັດປະເພດທີ່ບໍ່ຖືກຕ້ອງ: ຜົນກະທົບທີ່ແທ້ຈິງ</a:t>
            </a:r>
            <a:endParaRPr lang="en-US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488B4-321E-42D1-BF85-6112861E78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29</a:t>
            </a:fld>
            <a:endParaRPr lang="en-US" b="1">
              <a:solidFill>
                <a:schemeClr val="accent6"/>
              </a:solidFill>
            </a:endParaRPr>
          </a:p>
        </p:txBody>
      </p:sp>
      <p:graphicFrame>
        <p:nvGraphicFramePr>
          <p:cNvPr id="5" name="Group 29">
            <a:extLst>
              <a:ext uri="{FF2B5EF4-FFF2-40B4-BE49-F238E27FC236}">
                <a16:creationId xmlns:a16="http://schemas.microsoft.com/office/drawing/2014/main" id="{14F68DCA-FDA6-129C-C8EC-FAA48F297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569585"/>
              </p:ext>
            </p:extLst>
          </p:nvPr>
        </p:nvGraphicFramePr>
        <p:xfrm>
          <a:off x="3505199" y="1535580"/>
          <a:ext cx="5181601" cy="2550681"/>
        </p:xfrm>
        <a:graphic>
          <a:graphicData uri="http://schemas.openxmlformats.org/drawingml/2006/table">
            <a:tbl>
              <a:tblPr/>
              <a:tblGrid>
                <a:gridCol w="2485696">
                  <a:extLst>
                    <a:ext uri="{9D8B030D-6E8A-4147-A177-3AD203B41FA5}">
                      <a16:colId xmlns:a16="http://schemas.microsoft.com/office/drawing/2014/main" val="3514535508"/>
                    </a:ext>
                  </a:extLst>
                </a:gridCol>
                <a:gridCol w="1361090">
                  <a:extLst>
                    <a:ext uri="{9D8B030D-6E8A-4147-A177-3AD203B41FA5}">
                      <a16:colId xmlns:a16="http://schemas.microsoft.com/office/drawing/2014/main" val="3327641934"/>
                    </a:ext>
                  </a:extLst>
                </a:gridCol>
                <a:gridCol w="1334815">
                  <a:extLst>
                    <a:ext uri="{9D8B030D-6E8A-4147-A177-3AD203B41FA5}">
                      <a16:colId xmlns:a16="http://schemas.microsoft.com/office/drawing/2014/main" val="1864446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lo-L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ພະຍາດຫົວໃຈເສັ້ນເລືອດ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863197"/>
                  </a:ext>
                </a:extLst>
              </a:tr>
              <a:tr h="4696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lo-L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ການບໍລິໂພກຜັກແລະຫມາກໄມ້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Yes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No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830363"/>
                  </a:ext>
                </a:extLst>
              </a:tr>
              <a:tr h="49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lo-LA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ຕໍ່າ</a:t>
                      </a: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600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300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541922"/>
                  </a:ext>
                </a:extLst>
              </a:tr>
              <a:tr h="49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lo-LA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ສູງ</a:t>
                      </a: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400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700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071954"/>
                  </a:ext>
                </a:extLst>
              </a:tr>
              <a:tr h="49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1000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1000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507670"/>
                  </a:ext>
                </a:extLst>
              </a:tr>
            </a:tbl>
          </a:graphicData>
        </a:graphic>
      </p:graphicFrame>
      <p:sp>
        <p:nvSpPr>
          <p:cNvPr id="6" name="Text Box 26">
            <a:extLst>
              <a:ext uri="{FF2B5EF4-FFF2-40B4-BE49-F238E27FC236}">
                <a16:creationId xmlns:a16="http://schemas.microsoft.com/office/drawing/2014/main" id="{ACC59E88-F06E-B378-C77E-8BAEF3A9E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21" y="1583664"/>
            <a:ext cx="31979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ໂອກາດຂອງການບໍລິໂພກຜັກ ແລະ   ໝາກໄມ້ໜ້ອຍໃນຄົນເຈັບທີ່ເປັນພະຍາດຫຼອດເລືອດຫົວໃຈວາຍແມ່ນສູງກວ່າ 3.5 ເທົ່າ ຂອງການບໍລິໂພກຜັກ ແລະ ໝາກໄມ້ຕ່ຳໃນຄົນເຈັບທີ່ບໍ່ໄດ້ເປັນພະຍາດຫຼອດເລືອດຫົວໃຈ.</a:t>
            </a:r>
            <a:endParaRPr lang="en-US" alt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BD3A15-9973-32AC-B89A-CDBB06BDE47B}"/>
                  </a:ext>
                </a:extLst>
              </p:cNvPr>
              <p:cNvSpPr txBox="1"/>
              <p:nvPr/>
            </p:nvSpPr>
            <p:spPr>
              <a:xfrm>
                <a:off x="56694" y="4566839"/>
                <a:ext cx="3899794" cy="576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𝐄𝐱𝐩𝐨𝐬𝐮𝐫𝐞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𝐎𝐑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𝟔𝟎𝟎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𝟕𝟎𝟎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𝟑𝟎𝟎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𝟒𝟎𝟎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0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BD3A15-9973-32AC-B89A-CDBB06BDE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4" y="4566839"/>
                <a:ext cx="3899794" cy="576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55DCCE-E5DB-376A-8639-97E91D22A58E}"/>
              </a:ext>
            </a:extLst>
          </p:cNvPr>
          <p:cNvCxnSpPr/>
          <p:nvPr/>
        </p:nvCxnSpPr>
        <p:spPr>
          <a:xfrm>
            <a:off x="1121979" y="5670331"/>
            <a:ext cx="69000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7CAFFD-8334-7F4F-F6B7-CB1DEFD6D2E9}"/>
              </a:ext>
            </a:extLst>
          </p:cNvPr>
          <p:cNvCxnSpPr>
            <a:cxnSpLocks/>
          </p:cNvCxnSpPr>
          <p:nvPr/>
        </p:nvCxnSpPr>
        <p:spPr>
          <a:xfrm>
            <a:off x="2546130" y="5533697"/>
            <a:ext cx="0" cy="3258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454D13-FC52-B5B6-B2C7-2EC63871D41F}"/>
              </a:ext>
            </a:extLst>
          </p:cNvPr>
          <p:cNvCxnSpPr>
            <a:cxnSpLocks/>
          </p:cNvCxnSpPr>
          <p:nvPr/>
        </p:nvCxnSpPr>
        <p:spPr>
          <a:xfrm>
            <a:off x="5762296" y="5533697"/>
            <a:ext cx="0" cy="3258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DCE8E54-3039-1A3A-22F6-EEAA02DBC0C3}"/>
              </a:ext>
            </a:extLst>
          </p:cNvPr>
          <p:cNvSpPr txBox="1"/>
          <p:nvPr/>
        </p:nvSpPr>
        <p:spPr>
          <a:xfrm>
            <a:off x="2134913" y="5921110"/>
            <a:ext cx="82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1.0</a:t>
            </a:r>
          </a:p>
          <a:p>
            <a:pPr algn="ctr"/>
            <a:r>
              <a:rPr lang="en-US" sz="1400"/>
              <a:t>(Null)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B4128D-07D1-26F2-8132-59DF43A13803}"/>
              </a:ext>
            </a:extLst>
          </p:cNvPr>
          <p:cNvSpPr txBox="1"/>
          <p:nvPr/>
        </p:nvSpPr>
        <p:spPr>
          <a:xfrm>
            <a:off x="5187513" y="5007044"/>
            <a:ext cx="114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True Effect</a:t>
            </a:r>
          </a:p>
          <a:p>
            <a:pPr algn="ctr"/>
            <a:r>
              <a:rPr lang="en-US" sz="1400" b="1"/>
              <a:t>OR = 3.5</a:t>
            </a:r>
          </a:p>
        </p:txBody>
      </p:sp>
    </p:spTree>
    <p:extLst>
      <p:ext uri="{BB962C8B-B14F-4D97-AF65-F5344CB8AC3E}">
        <p14:creationId xmlns:p14="http://schemas.microsoft.com/office/powerpoint/2010/main" val="209281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7045-1D14-4EDB-B6C2-4B57D1E3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ຄຳຖາມພື້ນຖານທາງລະບາດວິທະຍາ</a:t>
            </a:r>
            <a:r>
              <a:rPr lang="en-US" b="1" dirty="0">
                <a:latin typeface="Phetsarath OT" panose="02000500000000000000" pitchFamily="2" charset="0"/>
                <a:cs typeface="Phetsarath OT" panose="02000500000000000000" pitchFamily="2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389D7-AB4A-44D3-A291-A492821C5A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0550" y="1558131"/>
            <a:ext cx="7886700" cy="4656138"/>
          </a:xfrm>
        </p:spPr>
        <p:txBody>
          <a:bodyPr>
            <a:normAutofit/>
          </a:bodyPr>
          <a:lstStyle/>
          <a:p>
            <a:pPr>
              <a:spcAft>
                <a:spcPts val="1350"/>
              </a:spcAft>
            </a:pPr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ການສຳຜັດ ແລະ ພະຍາດ ຫຼື ຜົນໄດ້ຮັບເຊື່ອມໂຍມກັນບໍ່</a:t>
            </a:r>
            <a:endParaRPr lang="en-US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spcAft>
                <a:spcPts val="1350"/>
              </a:spcAft>
            </a:pPr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ລະບຸ ແລະ ວັດທາງດ້ານປະລິມານຄວາມສຳພັນລະຫວ່າງການສຳຜັດ ແລະ ຜົນໄດ້ຮັບ</a:t>
            </a:r>
            <a:endParaRPr lang="en-US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spcAft>
                <a:spcPts val="1350"/>
              </a:spcAft>
              <a:buNone/>
            </a:pPr>
            <a:endParaRPr lang="en-US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EB4669-3591-40C3-BCED-F5EFE2B4889E}"/>
              </a:ext>
            </a:extLst>
          </p:cNvPr>
          <p:cNvSpPr/>
          <p:nvPr/>
        </p:nvSpPr>
        <p:spPr>
          <a:xfrm>
            <a:off x="6440363" y="3690497"/>
            <a:ext cx="960120" cy="9601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sz="4950">
                <a:solidFill>
                  <a:srgbClr val="000000"/>
                </a:solidFill>
              </a:rPr>
              <a:t>O</a:t>
            </a: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2AFB37-6045-4A97-B1E8-BB6398F11749}"/>
              </a:ext>
            </a:extLst>
          </p:cNvPr>
          <p:cNvSpPr/>
          <p:nvPr/>
        </p:nvSpPr>
        <p:spPr>
          <a:xfrm>
            <a:off x="1928610" y="3690497"/>
            <a:ext cx="960120" cy="960120"/>
          </a:xfrm>
          <a:prstGeom prst="ellipse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0">
                <a:schemeClr val="accent5">
                  <a:lumMod val="105000"/>
                  <a:satMod val="103000"/>
                  <a:tint val="73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1"/>
          <a:lstStyle/>
          <a:p>
            <a:pPr algn="ctr"/>
            <a:r>
              <a:rPr lang="en-US" sz="4950">
                <a:solidFill>
                  <a:srgbClr val="000000"/>
                </a:solidFill>
              </a:rPr>
              <a:t>E</a:t>
            </a: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69FBFA-642D-D383-73F9-4F6B2CB33CFC}"/>
              </a:ext>
            </a:extLst>
          </p:cNvPr>
          <p:cNvSpPr txBox="1"/>
          <p:nvPr/>
        </p:nvSpPr>
        <p:spPr>
          <a:xfrm>
            <a:off x="0" y="5891103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ເປົ້າໝາຍຂອງນັກລະບາດວິທະຍາແມ່ນ ກຳໜົດໃຫ້ການສຳພຜັດກັບປັດໃຈສ່ຽງສະເພາະມີສ່ວນເຮັດໃຫ້ເກີດປັນຫາສຸຂະພາບບາງສ່ວນ</a:t>
            </a:r>
            <a:endParaRPr lang="en-US" sz="1800" dirty="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43D884C4-D43C-CD42-C801-AAC44433D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886200"/>
            <a:ext cx="1600200" cy="4572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6B84E-80FE-B643-593E-B7C01E4063AE}"/>
              </a:ext>
            </a:extLst>
          </p:cNvPr>
          <p:cNvSpPr txBox="1"/>
          <p:nvPr/>
        </p:nvSpPr>
        <p:spPr>
          <a:xfrm>
            <a:off x="1189248" y="4741537"/>
            <a:ext cx="24388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ການສຳຜັດ</a:t>
            </a:r>
          </a:p>
          <a:p>
            <a:pPr algn="ctr"/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ຄວາມສ່ຽງ ຫຼື ພຶດຕິກຳ</a:t>
            </a:r>
          </a:p>
          <a:p>
            <a:pPr algn="ctr"/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ຕົວແປອິດສະຫຼະ</a:t>
            </a:r>
            <a:endParaRPr lang="en-US" sz="1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3A5601-3634-CB67-1B1B-4BDC393E8461}"/>
              </a:ext>
            </a:extLst>
          </p:cNvPr>
          <p:cNvSpPr txBox="1"/>
          <p:nvPr/>
        </p:nvSpPr>
        <p:spPr>
          <a:xfrm>
            <a:off x="5701002" y="4741537"/>
            <a:ext cx="24388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1800">
                <a:latin typeface="Phetsarath OT" panose="02000500000000000000" pitchFamily="2" charset="0"/>
                <a:cs typeface="Phetsarath OT" panose="02000500000000000000" pitchFamily="2" charset="0"/>
              </a:rPr>
              <a:t>ຜົນໄດ້ຮັບ</a:t>
            </a:r>
          </a:p>
          <a:p>
            <a:pPr algn="ctr"/>
            <a:r>
              <a:rPr lang="lo-LA">
                <a:latin typeface="Phetsarath OT" panose="02000500000000000000" pitchFamily="2" charset="0"/>
                <a:cs typeface="Phetsarath OT" panose="02000500000000000000" pitchFamily="2" charset="0"/>
              </a:rPr>
              <a:t>ພະຍາດ</a:t>
            </a:r>
            <a:endParaRPr lang="lo-LA" sz="180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ctr"/>
            <a:r>
              <a:rPr lang="lo-LA">
                <a:latin typeface="Phetsarath OT" panose="02000500000000000000" pitchFamily="2" charset="0"/>
                <a:cs typeface="Phetsarath OT" panose="02000500000000000000" pitchFamily="2" charset="0"/>
              </a:rPr>
              <a:t>ຕົວແປຕາມ</a:t>
            </a:r>
            <a:endParaRPr lang="en-US" sz="180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1" name="Google Shape;162;p71">
            <a:extLst>
              <a:ext uri="{FF2B5EF4-FFF2-40B4-BE49-F238E27FC236}">
                <a16:creationId xmlns:a16="http://schemas.microsoft.com/office/drawing/2014/main" id="{445341BD-3BAC-C255-E322-F5A8A09B2292}"/>
              </a:ext>
            </a:extLst>
          </p:cNvPr>
          <p:cNvSpPr txBox="1">
            <a:spLocks/>
          </p:cNvSpPr>
          <p:nvPr/>
        </p:nvSpPr>
        <p:spPr>
          <a:xfrm>
            <a:off x="7383418" y="6421060"/>
            <a:ext cx="1131932" cy="14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050" kern="0">
                <a:solidFill>
                  <a:srgbClr val="00A2C7"/>
                </a:solidFill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</a:rPr>
              <a:pPr>
                <a:defRPr/>
              </a:pPr>
              <a:t>3</a:t>
            </a:fld>
            <a:endParaRPr sz="1050" b="1" kern="0">
              <a:solidFill>
                <a:srgbClr val="0046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7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4E539-23F6-1856-64BE-3EE0FE6DB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63405" cy="1017107"/>
          </a:xfrm>
        </p:spPr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ຕົວຢ່າງການຈັດປະເພດທີ່ບໍ່ຖືກຕ້ອງ: ບໍ່ແຕກຕ່າງ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488B4-321E-42D1-BF85-6112861E78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30</a:t>
            </a:fld>
            <a:endParaRPr lang="en-US" b="1">
              <a:solidFill>
                <a:schemeClr val="accent6"/>
              </a:solidFill>
            </a:endParaRPr>
          </a:p>
        </p:txBody>
      </p:sp>
      <p:graphicFrame>
        <p:nvGraphicFramePr>
          <p:cNvPr id="5" name="Group 29">
            <a:extLst>
              <a:ext uri="{FF2B5EF4-FFF2-40B4-BE49-F238E27FC236}">
                <a16:creationId xmlns:a16="http://schemas.microsoft.com/office/drawing/2014/main" id="{14F68DCA-FDA6-129C-C8EC-FAA48F297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36079"/>
              </p:ext>
            </p:extLst>
          </p:nvPr>
        </p:nvGraphicFramePr>
        <p:xfrm>
          <a:off x="3688773" y="1547923"/>
          <a:ext cx="5003281" cy="2601574"/>
        </p:xfrm>
        <a:graphic>
          <a:graphicData uri="http://schemas.openxmlformats.org/drawingml/2006/table">
            <a:tbl>
              <a:tblPr/>
              <a:tblGrid>
                <a:gridCol w="2307376">
                  <a:extLst>
                    <a:ext uri="{9D8B030D-6E8A-4147-A177-3AD203B41FA5}">
                      <a16:colId xmlns:a16="http://schemas.microsoft.com/office/drawing/2014/main" val="3514535508"/>
                    </a:ext>
                  </a:extLst>
                </a:gridCol>
                <a:gridCol w="1361090">
                  <a:extLst>
                    <a:ext uri="{9D8B030D-6E8A-4147-A177-3AD203B41FA5}">
                      <a16:colId xmlns:a16="http://schemas.microsoft.com/office/drawing/2014/main" val="3327641934"/>
                    </a:ext>
                  </a:extLst>
                </a:gridCol>
                <a:gridCol w="1334815">
                  <a:extLst>
                    <a:ext uri="{9D8B030D-6E8A-4147-A177-3AD203B41FA5}">
                      <a16:colId xmlns:a16="http://schemas.microsoft.com/office/drawing/2014/main" val="186444687"/>
                    </a:ext>
                  </a:extLst>
                </a:gridCol>
              </a:tblGrid>
              <a:tr h="439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lo-L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ພະຍາດຫົວໃຈເສັ້ນເລືອດ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863197"/>
                  </a:ext>
                </a:extLst>
              </a:tr>
              <a:tr h="4696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lo-L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ການບໍລິໂພກຜັກແລະຫມາກໄມ້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lo-L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ແມ່ນ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lo-L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ບໍ່ແມ່ນ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830363"/>
                  </a:ext>
                </a:extLst>
              </a:tr>
              <a:tr h="49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lo-LA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ຕໍ່າ</a:t>
                      </a: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500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275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541922"/>
                  </a:ext>
                </a:extLst>
              </a:tr>
              <a:tr h="49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lo-LA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ສູງ</a:t>
                      </a: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500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725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071954"/>
                  </a:ext>
                </a:extLst>
              </a:tr>
              <a:tr h="49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1000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1000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507670"/>
                  </a:ext>
                </a:extLst>
              </a:tr>
            </a:tbl>
          </a:graphicData>
        </a:graphic>
      </p:graphicFrame>
      <p:sp>
        <p:nvSpPr>
          <p:cNvPr id="6" name="Text Box 26">
            <a:extLst>
              <a:ext uri="{FF2B5EF4-FFF2-40B4-BE49-F238E27FC236}">
                <a16:creationId xmlns:a16="http://schemas.microsoft.com/office/drawing/2014/main" id="{ACC59E88-F06E-B378-C77E-8BAEF3A9E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87" y="1248081"/>
            <a:ext cx="3276794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ມາດຕະການລາຍງານຕົນເອງກ່ຽວກັບການບໍລິໂພກຫມາກໄມ້ແລະຜັກມີຄວາມອ່ອນໄຫວ 80% ແລະຄວາມສະເພາະ 95%, ແຕ່ນີ້ບໍ່ແຕກຕ່າງກັນສໍາລັບຄົນທີ່ມີພະຍາດຫົວໃຈເສັ້ນເລືອດ (</a:t>
            </a:r>
            <a:r>
              <a:rPr 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CHD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r>
              <a:rPr 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 / 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ບໍ່ມີພະຍາດຫົວໃຈເສັ້ນເລືອດ (</a:t>
            </a:r>
            <a:r>
              <a:rPr 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no CHD).</a:t>
            </a:r>
          </a:p>
          <a:p>
            <a:pPr algn="ctr">
              <a:spcBef>
                <a:spcPct val="50000"/>
              </a:spcBef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ພວກເຮົາມີການຈັດປະເພດທີ່ບໍ່ຖືກຕ້ອງຂອງການສຳຜັດກັບປັດໃຈ</a:t>
            </a:r>
            <a:r>
              <a:rPr 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ທີ່ຄືກັນສໍາລັບທັງສອງກໍລະນີສຶກສາແລະກຸ່ມຄວບຄຸມ, ຄາດຄະເນຕຳ ຫຼື ອະຄະຕິຕໍ່ຜົນໄດ້ຮັບໂດຍຜ່່ານ ສົມມຸດຕິຖານເປົ່າ </a:t>
            </a:r>
            <a:r>
              <a:rPr 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null.</a:t>
            </a:r>
            <a:endParaRPr lang="en-US" alt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BD3A15-9973-32AC-B89A-CDBB06BDE47B}"/>
                  </a:ext>
                </a:extLst>
              </p:cNvPr>
              <p:cNvSpPr txBox="1"/>
              <p:nvPr/>
            </p:nvSpPr>
            <p:spPr>
              <a:xfrm>
                <a:off x="419301" y="4904868"/>
                <a:ext cx="3899794" cy="576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𝐄𝐱𝐩𝐨𝐬𝐮𝐫𝐞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𝐎𝐑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𝟓𝟎𝟎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𝟕𝟐𝟓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𝟓𝟎𝟎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𝟐𝟕𝟓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0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BD3A15-9973-32AC-B89A-CDBB06BDE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01" y="4904868"/>
                <a:ext cx="3899794" cy="576761"/>
              </a:xfrm>
              <a:prstGeom prst="rect">
                <a:avLst/>
              </a:prstGeom>
              <a:blipFill>
                <a:blip r:embed="rId5"/>
                <a:stretch>
                  <a:fillRect t="-4348" b="-19565"/>
                </a:stretch>
              </a:blipFill>
            </p:spPr>
            <p:txBody>
              <a:bodyPr/>
              <a:lstStyle/>
              <a:p>
                <a:r>
                  <a:rPr lang="en-L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55DCCE-E5DB-376A-8639-97E91D22A58E}"/>
              </a:ext>
            </a:extLst>
          </p:cNvPr>
          <p:cNvCxnSpPr/>
          <p:nvPr/>
        </p:nvCxnSpPr>
        <p:spPr>
          <a:xfrm>
            <a:off x="1121979" y="5670331"/>
            <a:ext cx="69000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7CAFFD-8334-7F4F-F6B7-CB1DEFD6D2E9}"/>
              </a:ext>
            </a:extLst>
          </p:cNvPr>
          <p:cNvCxnSpPr>
            <a:cxnSpLocks/>
          </p:cNvCxnSpPr>
          <p:nvPr/>
        </p:nvCxnSpPr>
        <p:spPr>
          <a:xfrm>
            <a:off x="2546130" y="5533697"/>
            <a:ext cx="0" cy="3258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454D13-FC52-B5B6-B2C7-2EC63871D41F}"/>
              </a:ext>
            </a:extLst>
          </p:cNvPr>
          <p:cNvCxnSpPr>
            <a:cxnSpLocks/>
          </p:cNvCxnSpPr>
          <p:nvPr/>
        </p:nvCxnSpPr>
        <p:spPr>
          <a:xfrm>
            <a:off x="5762296" y="5533697"/>
            <a:ext cx="0" cy="3258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DCE8E54-3039-1A3A-22F6-EEAA02DBC0C3}"/>
              </a:ext>
            </a:extLst>
          </p:cNvPr>
          <p:cNvSpPr txBox="1"/>
          <p:nvPr/>
        </p:nvSpPr>
        <p:spPr>
          <a:xfrm>
            <a:off x="2134913" y="5921110"/>
            <a:ext cx="82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1.0</a:t>
            </a:r>
          </a:p>
          <a:p>
            <a:pPr algn="ctr"/>
            <a:r>
              <a:rPr lang="en-US" sz="1400"/>
              <a:t>(Null)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B4128D-07D1-26F2-8132-59DF43A13803}"/>
              </a:ext>
            </a:extLst>
          </p:cNvPr>
          <p:cNvSpPr txBox="1"/>
          <p:nvPr/>
        </p:nvSpPr>
        <p:spPr>
          <a:xfrm>
            <a:off x="5187513" y="5007044"/>
            <a:ext cx="114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True Effect</a:t>
            </a:r>
          </a:p>
          <a:p>
            <a:pPr algn="ctr"/>
            <a:r>
              <a:rPr lang="en-US" sz="1400" b="1"/>
              <a:t>OR = 3.5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0DD85E-730D-DE5E-CA5F-21E39C6D5E43}"/>
              </a:ext>
            </a:extLst>
          </p:cNvPr>
          <p:cNvCxnSpPr>
            <a:cxnSpLocks/>
          </p:cNvCxnSpPr>
          <p:nvPr/>
        </p:nvCxnSpPr>
        <p:spPr>
          <a:xfrm>
            <a:off x="4695496" y="5523187"/>
            <a:ext cx="0" cy="3258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9DB53C-03D7-6FB4-A8CE-0FE0EB66E6BC}"/>
              </a:ext>
            </a:extLst>
          </p:cNvPr>
          <p:cNvSpPr txBox="1"/>
          <p:nvPr/>
        </p:nvSpPr>
        <p:spPr>
          <a:xfrm>
            <a:off x="3883243" y="5983122"/>
            <a:ext cx="155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Observed  Effect</a:t>
            </a:r>
          </a:p>
          <a:p>
            <a:pPr algn="ctr"/>
            <a:r>
              <a:rPr lang="en-US" sz="1400" b="1">
                <a:solidFill>
                  <a:srgbClr val="FF0000"/>
                </a:solidFill>
              </a:rPr>
              <a:t>OR = 2.6</a:t>
            </a:r>
          </a:p>
        </p:txBody>
      </p:sp>
    </p:spTree>
    <p:extLst>
      <p:ext uri="{BB962C8B-B14F-4D97-AF65-F5344CB8AC3E}">
        <p14:creationId xmlns:p14="http://schemas.microsoft.com/office/powerpoint/2010/main" val="18155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4E539-23F6-1856-64BE-3EE0FE6DB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63405" cy="1017107"/>
          </a:xfrm>
        </p:spPr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ຕົວຢ່າງການຈັດປະເພດທີ່ບໍ່ຖືກຕ້ອງ: ແຕກຕ່າງ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488B4-321E-42D1-BF85-6112861E78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31</a:t>
            </a:fld>
            <a:endParaRPr lang="en-US" b="1">
              <a:solidFill>
                <a:schemeClr val="accent6"/>
              </a:solidFill>
            </a:endParaRPr>
          </a:p>
        </p:txBody>
      </p:sp>
      <p:graphicFrame>
        <p:nvGraphicFramePr>
          <p:cNvPr id="5" name="Group 29">
            <a:extLst>
              <a:ext uri="{FF2B5EF4-FFF2-40B4-BE49-F238E27FC236}">
                <a16:creationId xmlns:a16="http://schemas.microsoft.com/office/drawing/2014/main" id="{14F68DCA-FDA6-129C-C8EC-FAA48F297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151786"/>
              </p:ext>
            </p:extLst>
          </p:nvPr>
        </p:nvGraphicFramePr>
        <p:xfrm>
          <a:off x="3510453" y="1547923"/>
          <a:ext cx="5181601" cy="2601574"/>
        </p:xfrm>
        <a:graphic>
          <a:graphicData uri="http://schemas.openxmlformats.org/drawingml/2006/table">
            <a:tbl>
              <a:tblPr/>
              <a:tblGrid>
                <a:gridCol w="2485696">
                  <a:extLst>
                    <a:ext uri="{9D8B030D-6E8A-4147-A177-3AD203B41FA5}">
                      <a16:colId xmlns:a16="http://schemas.microsoft.com/office/drawing/2014/main" val="3514535508"/>
                    </a:ext>
                  </a:extLst>
                </a:gridCol>
                <a:gridCol w="1361090">
                  <a:extLst>
                    <a:ext uri="{9D8B030D-6E8A-4147-A177-3AD203B41FA5}">
                      <a16:colId xmlns:a16="http://schemas.microsoft.com/office/drawing/2014/main" val="3327641934"/>
                    </a:ext>
                  </a:extLst>
                </a:gridCol>
                <a:gridCol w="1334815">
                  <a:extLst>
                    <a:ext uri="{9D8B030D-6E8A-4147-A177-3AD203B41FA5}">
                      <a16:colId xmlns:a16="http://schemas.microsoft.com/office/drawing/2014/main" val="186444687"/>
                    </a:ext>
                  </a:extLst>
                </a:gridCol>
              </a:tblGrid>
              <a:tr h="439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lo-L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ພະຍາດຫົວໃຈເສັ້ນເລືອດ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863197"/>
                  </a:ext>
                </a:extLst>
              </a:tr>
              <a:tr h="4696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lo-L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ການບໍລິໂພກຜັກແລະຫມາກໄມ້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lo-L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ແມ່ນ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lo-L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ບໍ່ແມ່ນ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830363"/>
                  </a:ext>
                </a:extLst>
              </a:tr>
              <a:tr h="49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lo-LA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ຕໍ່າ</a:t>
                      </a: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541922"/>
                  </a:ext>
                </a:extLst>
              </a:tr>
              <a:tr h="49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lo-LA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ສູງ</a:t>
                      </a: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725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071954"/>
                  </a:ext>
                </a:extLst>
              </a:tr>
              <a:tr h="49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507670"/>
                  </a:ext>
                </a:extLst>
              </a:tr>
            </a:tbl>
          </a:graphicData>
        </a:graphic>
      </p:graphicFrame>
      <p:sp>
        <p:nvSpPr>
          <p:cNvPr id="6" name="Text Box 26">
            <a:extLst>
              <a:ext uri="{FF2B5EF4-FFF2-40B4-BE49-F238E27FC236}">
                <a16:creationId xmlns:a16="http://schemas.microsoft.com/office/drawing/2014/main" id="{ACC59E88-F06E-B378-C77E-8BAEF3A9E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59" y="1476680"/>
            <a:ext cx="339352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ການສຳພັດກັບປັດໃຈແມ່ນວັດແທກໂດຍການລາຍງານຕົນເອງກ່ຽວກັບການບໍລິໂພກຫມາກໄມ້ແລະຜັກ. ຫົຜູ້ເຂົ້າຮ່ວມລາຍງານການບໍລິໂພກຫມາກໄມ້ແລະຜັກຂອງເຂົາເຈົ້າຫຼາຍເກີນໄປ, ແຕ່ກໍລະນີສຶກສາທີ່ມີ </a:t>
            </a:r>
            <a:r>
              <a:rPr lang="en-US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CHD 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ແມ່ນ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ບໍ່ເດ້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 ຄາດຄະເນເກີນກ່ຽວກັບການການບໍລິໂພກຂອງເຂົາເຈົ້າ ເຊັ່ນດຽວກັບກຸ່ມຄວບຄຸມ. ການວັດແທກດັ່ງກ່າວມີຄວາມອ່ອນໄຫວຫຼາຍກວ່າໃນບັນດາກຸ່ມກໍລະນີສຶກສາຂອງ </a:t>
            </a:r>
            <a:r>
              <a:rPr lang="en-US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CHD 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ຫຼາຍກວ່າກຸ່ມຄວບ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ຄຸມ.</a:t>
            </a:r>
            <a:endParaRPr lang="en-US" sz="16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BD3A15-9973-32AC-B89A-CDBB06BDE47B}"/>
                  </a:ext>
                </a:extLst>
              </p:cNvPr>
              <p:cNvSpPr txBox="1"/>
              <p:nvPr/>
            </p:nvSpPr>
            <p:spPr>
              <a:xfrm>
                <a:off x="665106" y="4804559"/>
                <a:ext cx="3899794" cy="576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𝐄𝐱𝐩𝐨𝐬𝐮𝐫𝐞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𝐎𝐑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𝟔𝟎𝟎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𝟕𝟐𝟓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𝟐𝟕𝟓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𝟒𝟎𝟎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𝟗𝟓</m:t>
                      </m:r>
                    </m:oMath>
                  </m:oMathPara>
                </a14:m>
                <a:endParaRPr lang="en-US" sz="20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BD3A15-9973-32AC-B89A-CDBB06BDE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06" y="4804559"/>
                <a:ext cx="3899794" cy="576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55DCCE-E5DB-376A-8639-97E91D22A58E}"/>
              </a:ext>
            </a:extLst>
          </p:cNvPr>
          <p:cNvCxnSpPr/>
          <p:nvPr/>
        </p:nvCxnSpPr>
        <p:spPr>
          <a:xfrm>
            <a:off x="1121979" y="5670331"/>
            <a:ext cx="69000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7CAFFD-8334-7F4F-F6B7-CB1DEFD6D2E9}"/>
              </a:ext>
            </a:extLst>
          </p:cNvPr>
          <p:cNvCxnSpPr>
            <a:cxnSpLocks/>
          </p:cNvCxnSpPr>
          <p:nvPr/>
        </p:nvCxnSpPr>
        <p:spPr>
          <a:xfrm>
            <a:off x="2546130" y="5533697"/>
            <a:ext cx="0" cy="3258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454D13-FC52-B5B6-B2C7-2EC63871D41F}"/>
              </a:ext>
            </a:extLst>
          </p:cNvPr>
          <p:cNvCxnSpPr>
            <a:cxnSpLocks/>
          </p:cNvCxnSpPr>
          <p:nvPr/>
        </p:nvCxnSpPr>
        <p:spPr>
          <a:xfrm>
            <a:off x="5762296" y="5533697"/>
            <a:ext cx="0" cy="3258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DCE8E54-3039-1A3A-22F6-EEAA02DBC0C3}"/>
              </a:ext>
            </a:extLst>
          </p:cNvPr>
          <p:cNvSpPr txBox="1"/>
          <p:nvPr/>
        </p:nvSpPr>
        <p:spPr>
          <a:xfrm>
            <a:off x="2134913" y="5921110"/>
            <a:ext cx="82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1.0</a:t>
            </a:r>
          </a:p>
          <a:p>
            <a:pPr algn="ctr"/>
            <a:r>
              <a:rPr lang="en-US" sz="1400"/>
              <a:t>(Null)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B4128D-07D1-26F2-8132-59DF43A13803}"/>
              </a:ext>
            </a:extLst>
          </p:cNvPr>
          <p:cNvSpPr txBox="1"/>
          <p:nvPr/>
        </p:nvSpPr>
        <p:spPr>
          <a:xfrm>
            <a:off x="5187513" y="5007044"/>
            <a:ext cx="114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True Effect</a:t>
            </a:r>
          </a:p>
          <a:p>
            <a:pPr algn="ctr"/>
            <a:r>
              <a:rPr lang="en-US" sz="1400" b="1"/>
              <a:t>OR = 3.5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0DD85E-730D-DE5E-CA5F-21E39C6D5E43}"/>
              </a:ext>
            </a:extLst>
          </p:cNvPr>
          <p:cNvCxnSpPr>
            <a:cxnSpLocks/>
          </p:cNvCxnSpPr>
          <p:nvPr/>
        </p:nvCxnSpPr>
        <p:spPr>
          <a:xfrm>
            <a:off x="6458283" y="5533697"/>
            <a:ext cx="0" cy="3258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9DB53C-03D7-6FB4-A8CE-0FE0EB66E6BC}"/>
              </a:ext>
            </a:extLst>
          </p:cNvPr>
          <p:cNvSpPr txBox="1"/>
          <p:nvPr/>
        </p:nvSpPr>
        <p:spPr>
          <a:xfrm>
            <a:off x="5646030" y="5993632"/>
            <a:ext cx="155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Observed  Effect</a:t>
            </a:r>
          </a:p>
          <a:p>
            <a:pPr algn="ctr"/>
            <a:r>
              <a:rPr lang="en-US" sz="1400" b="1">
                <a:solidFill>
                  <a:srgbClr val="FF0000"/>
                </a:solidFill>
              </a:rPr>
              <a:t>OR = 3.95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AD923-12DB-D574-949D-7890179C879E}"/>
              </a:ext>
            </a:extLst>
          </p:cNvPr>
          <p:cNvSpPr txBox="1"/>
          <p:nvPr/>
        </p:nvSpPr>
        <p:spPr>
          <a:xfrm>
            <a:off x="162909" y="3610888"/>
            <a:ext cx="3288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ພວກ​ເຮົາ​ມີ​ການ​ຈັດ​ປະເພດຜິດ​ທີ່​ແຕກ​ຕ່າງ​ກັນ​ລະ​ຫວ່າງ​ກຸ່ມກໍ​ລະ​ນີສຶກສາ ​ແລະ​ກຸ່ມ​ຄວບ​ຄຸມ​, ໃນ​ກໍ​ລະ​ນີ​ນີ້​ຜົນ​ອະ​ຄະ​ຕິ​ຫ່າງ​ໄກ​ຈາກສົມມຸດຕິຖານເປົ່າ (</a:t>
            </a:r>
            <a:r>
              <a:rPr lang="en-US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null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r>
              <a:rPr lang="en-US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​, 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ແລະ ຄາດຄະເນ</a:t>
            </a:r>
            <a:r>
              <a:rPr lang="en-US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ຜົນ​ເກິນ</a:t>
            </a:r>
            <a:r>
              <a:rPr lang="en-US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E0636-F1C6-8EA5-84C1-8A6F9636C286}"/>
              </a:ext>
            </a:extLst>
          </p:cNvPr>
          <p:cNvSpPr txBox="1"/>
          <p:nvPr/>
        </p:nvSpPr>
        <p:spPr>
          <a:xfrm>
            <a:off x="2286000" y="2971082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ໂອກາດຂອງການສູບຢາໃນຄົນເຈັບທີ່ເປັນມະເຮັງປອດແມ່ນ 9.1 ເທົ່າ ຫຼາຍກ່ວາໂອກາດຂອງການສູບຢາໃນຄົນເຈັບກຸ່ມຄວບຄຸມບໍ່ໄດ້ເປັນມະເຮັງປອດ.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3753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103"/>
            <a:ext cx="7886700" cy="10171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ຕົວຢ່າງ ອະຄະຕິ ໃນການຈື່ຈໍາ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lo-LA" sz="2000" b="1" dirty="0">
                <a:solidFill>
                  <a:srgbClr val="3D3DD8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ອະຄະຕິໃນການເອີ້ນຄືນເກີດຂຶ້ນໃນການສຶກສາກຸ່ມກໍລະນີສຶກສາ ແລະ ກຸ່ມຄວບຄຸມຫາກກໍລະນີສຶກສາມີຄວາມເປັນໄປໄດ້ຫຼາຍກວ່າ ຫຼື ໜ້ອຍກວ່າກຸ່ມຄວບຄຸມໃນການຈື່ຈຳ ແລະ ລາຍງານ ການສຳຜັດກັບປັດໃຈກ່ອນໜ້າ</a:t>
            </a:r>
            <a:r>
              <a:rPr lang="en-US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.  </a:t>
            </a:r>
          </a:p>
          <a:p>
            <a:pPr>
              <a:defRPr/>
            </a:pP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ຕົວຢ່າງ: ການສຶກສາການກຸ່ມກໍລະນີສຶກສາ ແລະ ກຸ່ມຄວບຄຸມຂອງການໃຊ້ຢາທີ່ບໍ່ມີໃບສັ່ງຢາແພດ ໃນລະຫວ່າງການຖືພາ ແລະ ຄວາມຜິດປົກກະຕິຂອງການເກີດລູກ</a:t>
            </a:r>
          </a:p>
          <a:p>
            <a:pPr>
              <a:defRPr/>
            </a:pPr>
            <a:r>
              <a:rPr lang="lo-LA" sz="2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ກໍລະນີສຶກສາ: </a:t>
            </a:r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ແມ່ທີ່ເກີດລູກທີ່ມີຄວາມຜິດປົກກະຕິຂອງເດັກມາແຕ່ເກີດ</a:t>
            </a:r>
          </a:p>
          <a:p>
            <a:pPr>
              <a:defRPr/>
            </a:pPr>
            <a:r>
              <a:rPr lang="lo-LA" sz="2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ກຸ່ມຄວບຄຸມ: </a:t>
            </a:r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ແມ່ທີ່ເກີດລູກທີ່ມີສຸຂະພາບດີ</a:t>
            </a:r>
            <a:endParaRPr lang="en-US" sz="9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buNone/>
              <a:defRPr/>
            </a:pPr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ການໄດ້ສຳຜັດກັບປັດໃຈ ແມ່ນປະເມີນໂດຍການຖາມແມ່ວ່າ: "ເຈົ້າໃຊ້ຢາທີ່ບໍ່ມີໃບສັ່ງຢາອັນໃດໃນເວລາຖືພາ?"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0D28D0-79FD-349D-B094-DD39BE57E6CF}"/>
              </a:ext>
            </a:extLst>
          </p:cNvPr>
          <p:cNvGrpSpPr>
            <a:grpSpLocks noChangeAspect="1"/>
          </p:cNvGrpSpPr>
          <p:nvPr/>
        </p:nvGrpSpPr>
        <p:grpSpPr>
          <a:xfrm>
            <a:off x="1558214" y="4563839"/>
            <a:ext cx="4490292" cy="920286"/>
            <a:chOff x="1333629" y="4629752"/>
            <a:chExt cx="6739534" cy="13812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CB5E48-E01D-3C72-424A-CE0F7CF0C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4030" y="4629752"/>
              <a:ext cx="3489133" cy="50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lo-LA" sz="1600" b="1">
                  <a:latin typeface="Phetsarath OT" panose="02000500000000000000" pitchFamily="2" charset="0"/>
                  <a:cs typeface="Phetsarath OT" panose="02000500000000000000" pitchFamily="2" charset="0"/>
                </a:rPr>
                <a:t>ແມ່ທີ່ມີລູກເກີດມາຜິດປົກກະຕິ</a:t>
              </a:r>
              <a:endParaRPr lang="en-US" sz="1600" b="1">
                <a:latin typeface="Phetsarath OT" panose="02000500000000000000" pitchFamily="2" charset="0"/>
                <a:cs typeface="Phetsarath OT" panose="020005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9C1C35-8FAD-D1DF-FB33-8CC70179C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4030" y="5502878"/>
              <a:ext cx="3258161" cy="50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lo-LA" sz="1600" b="1" dirty="0">
                  <a:latin typeface="Phetsarath OT" panose="02000500000000000000" pitchFamily="2" charset="0"/>
                  <a:cs typeface="Phetsarath OT" panose="02000500000000000000" pitchFamily="2" charset="0"/>
                </a:rPr>
                <a:t>ແມ່ນທີ່ມີລູກເກິດເປັນປົກະຕິ</a:t>
              </a:r>
              <a:endParaRPr lang="en-US" sz="1600" b="1" dirty="0">
                <a:latin typeface="Phetsarath OT" panose="02000500000000000000" pitchFamily="2" charset="0"/>
                <a:cs typeface="Phetsarath OT" panose="02000500000000000000" pitchFamily="2" charset="0"/>
              </a:endParaRPr>
            </a:p>
          </p:txBody>
        </p:sp>
        <p:cxnSp>
          <p:nvCxnSpPr>
            <p:cNvPr id="6" name="Straight Arrow Connector 6">
              <a:extLst>
                <a:ext uri="{FF2B5EF4-FFF2-40B4-BE49-F238E27FC236}">
                  <a16:creationId xmlns:a16="http://schemas.microsoft.com/office/drawing/2014/main" id="{39984B43-BDE3-B9A5-A801-9D6AA04180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867029" y="4911562"/>
              <a:ext cx="2362200" cy="0"/>
            </a:xfrm>
            <a:prstGeom prst="straightConnector1">
              <a:avLst/>
            </a:prstGeom>
            <a:noFill/>
            <a:ln w="38100" cap="sq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Arrow Connector 7">
              <a:extLst>
                <a:ext uri="{FF2B5EF4-FFF2-40B4-BE49-F238E27FC236}">
                  <a16:creationId xmlns:a16="http://schemas.microsoft.com/office/drawing/2014/main" id="{F0EFF79F-6EC8-C754-0F9F-B9DA789A5A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859092" y="5773574"/>
              <a:ext cx="2362200" cy="0"/>
            </a:xfrm>
            <a:prstGeom prst="straightConnector1">
              <a:avLst/>
            </a:prstGeom>
            <a:noFill/>
            <a:ln w="38100" cap="sq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1B6272A-44F6-C6AB-A45C-CB3DD711C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3629" y="4700424"/>
              <a:ext cx="3127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/>
                <a:t>?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4B1EBB8-0BD9-8458-E075-F2594ECFC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3629" y="5589424"/>
              <a:ext cx="3127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/>
                <a:t>?</a:t>
              </a:r>
            </a:p>
          </p:txBody>
        </p:sp>
      </p:grpSp>
      <p:sp>
        <p:nvSpPr>
          <p:cNvPr id="14" name="TextBox 10">
            <a:extLst>
              <a:ext uri="{FF2B5EF4-FFF2-40B4-BE49-F238E27FC236}">
                <a16:creationId xmlns:a16="http://schemas.microsoft.com/office/drawing/2014/main" id="{5480080D-EF65-D2CE-DF7B-760646624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34" y="5646360"/>
            <a:ext cx="8072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2001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457200" lvl="1" indent="0" algn="ctr" eaLnBrk="1" hangingPunct="1"/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ມັນເປັນໄປໄດ້ບໍທີ່ແມ່ຈື່ຈໍາການສຳຜັດກັບປັດໃຈ ບໍ່ຖືກຕ້ອງ?</a:t>
            </a:r>
          </a:p>
          <a:p>
            <a:pPr marL="457200" lvl="1" indent="0" algn="ctr" eaLnBrk="1" hangingPunct="1"/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ທ່ານຄິດວ່າກໍລະນີສຶກສາ ແລະກຸ່ມຄວບຄຸມມີຄວາມແຕກຕ່າງກັນໃນການຈື່ ເຖິງການສຳຜັດກັບປັດໃຈ ບໍ?</a:t>
            </a:r>
            <a:endParaRPr lang="en-US" sz="16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8321E9E-4C2B-7937-3ED8-20883412A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32</a:t>
            </a:fld>
            <a:endParaRPr lang="en-US"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 descr="Green marble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lo-LA" altLang="en-US">
                <a:latin typeface="Phetsarath OT" panose="02000500000000000000" pitchFamily="2" charset="0"/>
                <a:cs typeface="Phetsarath OT" panose="02000500000000000000" pitchFamily="2" charset="0"/>
              </a:rPr>
              <a:t>ຂ້ອຍອາດມີຂໍ້ຜິດພາດໃນການວັດແທກຢູ່ໃສ?</a:t>
            </a:r>
            <a:endParaRPr lang="en-US" altLang="en-US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17436" y="1536700"/>
            <a:ext cx="7897914" cy="4940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o-LA" altLang="en-US" sz="2200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ສະຖານະການສຳຜັດກັບປັດໃຈ (ການສຶກສາກຸ່ມກໍລະນີສຶກສາ ແລະ ກຸ່ມຄວບຄຸມ</a:t>
            </a:r>
            <a:r>
              <a:rPr lang="en-US" altLang="en-US" sz="2200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):</a:t>
            </a:r>
            <a:endParaRPr lang="en-US" sz="2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1900" dirty="0">
                <a:latin typeface="Phetsarath OT" panose="02000500000000000000" pitchFamily="2" charset="0"/>
                <a:cs typeface="Phetsarath OT" panose="02000500000000000000" pitchFamily="2" charset="0"/>
              </a:rPr>
              <a:t>ຂໍ້ບົກພ່ອງການອອກແບບໃນເຄື່ອງມືຫຼືໃນຄວາມອ່ອນໄຫວແລະຄວາມສະເພາະຂອງການທົດສອບທີ່ທ່ານກໍາລັງໃຊ້</a:t>
            </a:r>
          </a:p>
          <a:p>
            <a:r>
              <a:rPr lang="lo-LA" sz="1900" dirty="0">
                <a:latin typeface="Phetsarath OT" panose="02000500000000000000" pitchFamily="2" charset="0"/>
                <a:cs typeface="Phetsarath OT" panose="02000500000000000000" pitchFamily="2" charset="0"/>
              </a:rPr>
              <a:t>ຂໍ້ບົກພ່ອງໃນຄໍາຖາມທີ່ທ່ານກໍາລັງໃຊ້ເພື່ອວັດແທກການສໍາຜັດ, ແລະຄໍາຖາມຖືກຖາມແນວໃດ ການປ່ຽນແປງທາງຊີວະພາບໃນຄວາມສາມາດໃນການວັດແທກການສໍາຜັດ.</a:t>
            </a:r>
          </a:p>
          <a:p>
            <a:r>
              <a:rPr lang="lo-LA" sz="19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ຄວາມຜິດພາດໃນການປ້ອນຂໍ້ມູນ ຫຼືການວິເຄາະ</a:t>
            </a:r>
          </a:p>
          <a:p>
            <a:r>
              <a:rPr lang="lo-LA" sz="19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ຄວາມອະຄະຕິໃນການເອີ້ນຄືນ: ກໍລະນີຄິດແຕກຕ່າງກັນໃນອະດີດ ກ່ຽວກັບການສຳຜັດກັບປັດໃຈ ກວ່າກຸ່ມຄວບຄຸມ</a:t>
            </a:r>
          </a:p>
          <a:p>
            <a:r>
              <a:rPr lang="lo-LA" sz="19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ຄວາມອະຄະຕິຂອງຜູ້ສໍາພາດ: ຜູ້ສໍາພາດຮູ້ກໍລະນີສຶກສາ ແລະ ກຸ່ມຄວບຄຸມແລະຮັບຮູ້ຂໍ້ມູນທີ່ແຕກຕ່າງກັນຈາກສອງກຸ່ມຫຼື ຊຸກຍູ້ໃຫ້ໄດ້ຮັບຂໍ້ມູນເພີ່ມເຕີມຈາກກຸ່ມຫນຶ່ງທຽບກັບອີກກຸ່ມຫນຶ່ງ.</a:t>
            </a:r>
          </a:p>
          <a:p>
            <a:r>
              <a:rPr lang="lo-LA" altLang="en-US" sz="2200" dirty="0">
                <a:solidFill>
                  <a:srgbClr val="0000CC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ສະຖານະການຜົນໄດ້ຮັບ (ການສຶກສາຕິດຕາມໄປຂ້າງໜ້າ)</a:t>
            </a:r>
          </a:p>
          <a:p>
            <a:r>
              <a:rPr lang="lo-LA" sz="1900" dirty="0">
                <a:latin typeface="Phetsarath OT" panose="02000500000000000000" pitchFamily="2" charset="0"/>
                <a:cs typeface="Phetsarath OT" panose="02000500000000000000" pitchFamily="2" charset="0"/>
              </a:rPr>
              <a:t>ເຕັກໂນໂລຍີການບົ່ງມະຕິອາດຈະບໍ່ຖືກນຳໃຊ້ກັບທຸກຄົນທີ່ບັນລຸເງື່ອນໄຂເປັນ "ກໍລະນີສຶກສາ", ຫຼືບໍ່ສາມາດ ຈຳ ແນກກຸ່ມຍ່ອຍພາຍໃນກຸ່ມໃຫຍ່ກວ່າຜູ້ທີ່ເຈັບປ່ວຍ</a:t>
            </a:r>
          </a:p>
          <a:p>
            <a:r>
              <a:rPr lang="lo-LA" sz="1900" dirty="0">
                <a:latin typeface="Phetsarath OT" panose="02000500000000000000" pitchFamily="2" charset="0"/>
                <a:cs typeface="Phetsarath OT" panose="02000500000000000000" pitchFamily="2" charset="0"/>
              </a:rPr>
              <a:t>ຜົນໄດ້ຮັບຂອງການທົດສອບອາດຈະບໍ່ສາມາດໃຊ້ໄດ້ໃນການສຶກສາການລະບາດຂອງພະຍາດ (ການສຶກສາພຽງແຕ່ມີຂໍ້ມູນກ່ຽວກັບການຂາດສານອາຫານ, ບໍ່ແມ່ນການຂາດສານອາຫານສະເພາະ.</a:t>
            </a:r>
            <a:endParaRPr lang="en-US" sz="19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1900" dirty="0">
                <a:latin typeface="Phetsarath OT" panose="02000500000000000000" pitchFamily="2" charset="0"/>
                <a:cs typeface="Phetsarath OT" panose="02000500000000000000" pitchFamily="2" charset="0"/>
              </a:rPr>
              <a:t>ອະຄະຕິຂອງຜູ້ສັງເກດການ: ຜູ້ສັງເກດການກຳນົດວ່າຜູ້ເຂົ້າຮ່ວມຈະໄດ້ຮັບຜົນຫຼືບໍ່</a:t>
            </a:r>
            <a:endParaRPr lang="en-US" sz="19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1900" dirty="0">
                <a:latin typeface="Phetsarath OT" panose="02000500000000000000" pitchFamily="2" charset="0"/>
                <a:cs typeface="Phetsarath OT" panose="02000500000000000000" pitchFamily="2" charset="0"/>
              </a:rPr>
              <a:t>ອະຄະຕິຂອງຜູ້ຕອບ: ຖາມຜູ້ຕອບວ່າ ຮູ້ຄວາມໝາຍຂອງ ຜົນໄດ້ຮັບ</a:t>
            </a:r>
            <a:endParaRPr lang="en-US" sz="19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85DF-EB38-F4A1-62DD-4A4D7177FAED}"/>
              </a:ext>
            </a:extLst>
          </p:cNvPr>
          <p:cNvSpPr txBox="1">
            <a:spLocks/>
          </p:cNvSpPr>
          <p:nvPr/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sz="1000" b="1" smtClean="0">
                <a:solidFill>
                  <a:schemeClr val="accent6"/>
                </a:solidFill>
              </a:rPr>
              <a:pPr algn="r"/>
              <a:t>33</a:t>
            </a:fld>
            <a:endParaRPr lang="en-US" sz="1000" b="1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47473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ຫຼີກ​ລ້ຽງ​​ອະ​ຄະ​ຕິ​ໃນ​ການ​ອອກ​ແບບ​ຂອງ​ການ​ສຶກ​ສາ​ຂອງ​ທ່ານ !!!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487967"/>
            <a:ext cx="7886700" cy="486084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ct val="100000"/>
              </a:spcBef>
              <a:buNone/>
              <a:defRPr/>
            </a:pP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ຂໍ້ມູນ/ການວັດແທກຄວາມອະຄະຕິ, ໃນການອອກແບບ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r>
              <a:rPr lang="lo-LA" altLang="ar-S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ໃຊ້ເຄື່ອງຫມາຍຈຸດປະສົງຂອງການ ສຳຜັດປັດໃຈ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ຝຶກອົບຮົມຜູ້ສັງເກດການຫຼືຜູ້ສໍາພາດເພື່ອໃຫ້ໄດ້ຂໍ້ມູນໃນຮູບແບບດຽວກັນ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ໃຊ້ຂະບວນການຕາບອດຖ້າເຫມາະສົມ</a:t>
            </a:r>
            <a:endParaRPr lang="en-US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70000"/>
              </a:lnSpc>
              <a:spcBef>
                <a:spcPts val="450"/>
              </a:spcBef>
              <a:defRPr/>
            </a:pPr>
            <a:r>
              <a:rPr lang="lo-LA" altLang="ar-S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ໃຊ້ເຄື່ອງມືມາດຕະຖານສໍາລັບການລວບລວມຂໍ້ມູນ</a:t>
            </a:r>
          </a:p>
          <a:p>
            <a:pPr>
              <a:lnSpc>
                <a:spcPct val="70000"/>
              </a:lnSpc>
              <a:spcBef>
                <a:spcPts val="450"/>
              </a:spcBef>
              <a:defRPr/>
            </a:pPr>
            <a:r>
              <a:rPr lang="lo-LA" altLang="ar-S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ນຳໃຊ້ຄຳນິຍາມມາດຕະຖານສຳລັບການສຳຜັດປັດໃຈ ແລະ ຜົນໄດ້ຮັບ</a:t>
            </a:r>
          </a:p>
          <a:p>
            <a:pPr>
              <a:lnSpc>
                <a:spcPct val="70000"/>
              </a:lnSpc>
              <a:spcBef>
                <a:spcPts val="450"/>
              </a:spcBef>
              <a:defRPr/>
            </a:pPr>
            <a:r>
              <a:rPr lang="lo-LA" altLang="ar-S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ໃຫ້ແນ່ໃຈວ່າຄວາມອ່ອນໄຫວແລະຄວາມສະເພາະຂອງການທົດສອບການບົ່ງມະຕິຂອງທ່ານແມ່ນເທົ່າທຽມກັນໃນທົ່ວກຸ່ມ</a:t>
            </a:r>
            <a:endParaRPr lang="en-US" altLang="ar-SA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 eaLnBrk="1" hangingPunct="1">
              <a:spcBef>
                <a:spcPts val="450"/>
              </a:spcBef>
              <a:buNone/>
              <a:defRPr/>
            </a:pP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ຄວາມອະຄະຕິການເລືອກ, ໃນການອອກແບບ</a:t>
            </a:r>
            <a:r>
              <a:rPr lang="en-US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>
              <a:lnSpc>
                <a:spcPct val="70000"/>
              </a:lnSpc>
              <a:spcBef>
                <a:spcPts val="450"/>
              </a:spcBef>
              <a:defRPr/>
            </a:pP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ໃຊ້ເງື່ອນໄຂດຽວກັນສໍາລັບການເລືອກກໍລະນີສຶກສາ ແລະກຸ່ມຄວບຄຸມ</a:t>
            </a:r>
          </a:p>
          <a:p>
            <a:pPr>
              <a:lnSpc>
                <a:spcPct val="70000"/>
              </a:lnSpc>
              <a:spcBef>
                <a:spcPts val="450"/>
              </a:spcBef>
              <a:defRPr/>
            </a:pP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ເລືອກກໍລະນີສຶກສາ ແລະກຸ່ມຄວບຄຸມເປັນເອກະລາດຂອງສະຖານະ 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exposure</a:t>
            </a:r>
            <a:endParaRPr lang="lo-LA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70000"/>
              </a:lnSpc>
              <a:spcBef>
                <a:spcPts val="450"/>
              </a:spcBef>
              <a:defRPr/>
            </a:pP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ກໍານົດການຄວບຄຸມຈາກປະຊາກອນດຽວກັນກັບກໍລະນີ</a:t>
            </a:r>
          </a:p>
          <a:p>
            <a:pPr>
              <a:lnSpc>
                <a:spcPct val="70000"/>
              </a:lnSpc>
              <a:spcBef>
                <a:spcPts val="450"/>
              </a:spcBef>
              <a:defRPr/>
            </a:pP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ລົງທຶນໃນຊັບພະຍາກອນສໍາລັບການທົດແທນທີ່ - ລວມທັງປະຊາກອນທົ່ວໄປຫຼາຍເທົ່າທີ່ຊັບພະຍາກອນຂອງທ່ານອະນຸຍາດໃຫ້</a:t>
            </a:r>
          </a:p>
          <a:p>
            <a:pPr>
              <a:lnSpc>
                <a:spcPct val="70000"/>
              </a:lnSpc>
              <a:spcBef>
                <a:spcPts val="450"/>
              </a:spcBef>
              <a:defRPr/>
            </a:pP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ໄດ້ຮັບອັດຕາການມີສ່ວນຮ່ວມສູງໂດຍການລົງທຶນໃນການຕິດຕາມ</a:t>
            </a:r>
          </a:p>
          <a:p>
            <a:pPr>
              <a:lnSpc>
                <a:spcPct val="70000"/>
              </a:lnSpc>
              <a:spcBef>
                <a:spcPts val="450"/>
              </a:spcBef>
              <a:defRPr/>
            </a:pP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ໃຫ້ແນ່ໃຈວ່າຄົນບໍ່ໄດ້ອອກໂຮງຮຽນເນື່ອງຈາກສະພາບທີ່ປ່ຽນແປງໄດ້, ໂດຍສະເພາະຖ້າມັນມີຜົນກະທົບຕໍ່ກຸ່ມທີ່ແຕກຕ່າງກັນ</a:t>
            </a:r>
            <a:endParaRPr lang="en-US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DDD49-7D85-C7B8-7A04-6039EF5003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34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4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35B2-ED17-347D-94B4-5E1AC253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i="1" dirty="0"/>
              <a:t>"</a:t>
            </a:r>
            <a:r>
              <a:rPr lang="lo-LA" i="1" dirty="0">
                <a:latin typeface="Phetsarath OT" panose="02000500000000000000" pitchFamily="2" charset="0"/>
                <a:cs typeface="Phetsarath OT" panose="02000500000000000000" pitchFamily="2" charset="0"/>
              </a:rPr>
              <a:t>ມີຄວາມສໍາພັນລະຫວ່າງການສໍາຜັດກັບພະຍາດບໍ?"</a:t>
            </a:r>
            <a:endParaRPr lang="en-US" i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340A6-E638-03B7-CD9E-57175BB755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ຖ້າແມ່ນ….</a:t>
            </a:r>
          </a:p>
          <a:p>
            <a:r>
              <a:rPr lang="lo-LA" dirty="0">
                <a:solidFill>
                  <a:schemeClr val="accent6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ສາມສິ່ງທີ່ຄວນພິຈາລະນາ</a:t>
            </a:r>
            <a:r>
              <a:rPr lang="en-US" dirty="0">
                <a:solidFill>
                  <a:schemeClr val="accent6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ຄວາມສໍາພັນອາດຈະເປັນຍ້ອນ</a:t>
            </a:r>
            <a:r>
              <a:rPr lang="lo-LA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ຄວາມອະຄະຕິ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ຄວາມສໍາພັນ</a:t>
            </a:r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ອາດຈະເປັນຍ້ອນ</a:t>
            </a:r>
            <a:r>
              <a:rPr lang="lo-LA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ຕົວແປກວນ </a:t>
            </a:r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ບໍ?</a:t>
            </a:r>
          </a:p>
          <a:p>
            <a:pPr>
              <a:lnSpc>
                <a:spcPct val="150000"/>
              </a:lnSpc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ຄວາມສໍາພັນແມ່ນຍ້ອນ</a:t>
            </a:r>
            <a:r>
              <a:rPr lang="lo-LA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ໂອກາດ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B4F0B-7D1D-4B53-D0CD-29331FD07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35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82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28650" y="232606"/>
            <a:ext cx="7886700" cy="1017107"/>
          </a:xfrm>
        </p:spPr>
        <p:txBody>
          <a:bodyPr/>
          <a:lstStyle/>
          <a:p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ຕົວແປກວນແມ່ນຫຍັງ?</a:t>
            </a:r>
            <a:endParaRPr lang="en-US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ຕົວແປກວນ ແມ່ນ ຜົນກະທົບລວມ. ການພົວພັນລະຫວ່າງການສໍາຜັດກັບພະຍາດແມ່ນຖືກບິດເບືອນເພາະວ່າມັນປະສົມກັບຜົນກະທົບຂອງປັດໃຈອື່ນທີ່ກ່ຽວຂ້ອງກັບພະຍາດ.</a:t>
            </a:r>
            <a:endParaRPr lang="en-US" sz="2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ຕົວແປກວນ </a:t>
            </a: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ແມ່ນຄໍາອະທິບາຍທາງເລືອກສໍາລັບຄວາມສຳພັນທີ່ສັງເກດເຫັນລະຫວ່າງການ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ສຳຜັດກັບປັດໃຈ</a:t>
            </a: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ແລະພະຍາດ</a:t>
            </a:r>
            <a:endParaRPr lang="en-US" sz="2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ຕົວແປກວນ 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ເກີດຂື້ນໃນເວລາທີ່ຄວາມສຳພັນລະຫວ່າງສອງຕົວແປ (ຜູ້ຄາດຄະເນ / ການສຳຜັດກັບປັດໃຈ ແລະຜົນໄດ້ຮັບ) ແມ່ນເນື່ອງມາຈາກຕົວແປທີສາມ (</a:t>
            </a:r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ຕົວແປກວນ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endParaRPr lang="en-US" sz="2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93C12-7726-A4D9-1F07-3E1892EEDE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36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88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ເງື່ອນໄຂຂອງ ຕົວແປກວນ</a:t>
            </a:r>
            <a:endParaRPr lang="en-US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057400" y="1981200"/>
            <a:ext cx="1787526" cy="7620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ສຳຜັດກັບປັດໃຈ</a:t>
            </a:r>
            <a:r>
              <a:rPr kumimoji="0" lang="en-US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5299075" y="1981200"/>
            <a:ext cx="1558925" cy="7620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r>
              <a:rPr kumimoji="0"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  ຜົນໄດ້ຮັບ</a:t>
            </a:r>
            <a:r>
              <a:rPr kumimoji="0" lang="en-US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</a:p>
        </p:txBody>
      </p:sp>
      <p:sp>
        <p:nvSpPr>
          <p:cNvPr id="19461" name="Right Arrow 4"/>
          <p:cNvSpPr>
            <a:spLocks noChangeArrowheads="1"/>
          </p:cNvSpPr>
          <p:nvPr/>
        </p:nvSpPr>
        <p:spPr bwMode="auto">
          <a:xfrm>
            <a:off x="4079875" y="2209800"/>
            <a:ext cx="990600" cy="198438"/>
          </a:xfrm>
          <a:prstGeom prst="rightArrow">
            <a:avLst>
              <a:gd name="adj1" fmla="val 50000"/>
              <a:gd name="adj2" fmla="val 4992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kumimoji="0" lang="en-US" sz="2400">
              <a:latin typeface="Times New Roman" charset="0"/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4502150" y="1981200"/>
            <a:ext cx="46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?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314700" y="4110038"/>
            <a:ext cx="2366963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>
              <a:defRPr/>
            </a:pPr>
            <a:r>
              <a:rPr kumimoji="0"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ທ່າແຮງຕົວແປກວນ</a:t>
            </a:r>
            <a:endParaRPr kumimoji="0" lang="en-US" sz="2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cxnSp>
        <p:nvCxnSpPr>
          <p:cNvPr id="19464" name="Straight Arrow Connector 12"/>
          <p:cNvCxnSpPr>
            <a:cxnSpLocks noChangeShapeType="1"/>
          </p:cNvCxnSpPr>
          <p:nvPr/>
        </p:nvCxnSpPr>
        <p:spPr bwMode="auto">
          <a:xfrm flipV="1">
            <a:off x="4953000" y="2971800"/>
            <a:ext cx="914400" cy="838200"/>
          </a:xfrm>
          <a:prstGeom prst="straightConnector1">
            <a:avLst/>
          </a:prstGeom>
          <a:noFill/>
          <a:ln w="889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9465" name="Straight Arrow Connector 21"/>
          <p:cNvCxnSpPr>
            <a:cxnSpLocks noChangeShapeType="1"/>
          </p:cNvCxnSpPr>
          <p:nvPr/>
        </p:nvCxnSpPr>
        <p:spPr bwMode="auto">
          <a:xfrm flipH="1" flipV="1">
            <a:off x="2971800" y="2971800"/>
            <a:ext cx="1295400" cy="838200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 type="arrow" w="lg" len="lg"/>
            <a:tailEnd type="arrow" w="med" len="med"/>
          </a:ln>
        </p:spPr>
      </p:cxnSp>
      <p:sp>
        <p:nvSpPr>
          <p:cNvPr id="19466" name="Oval 17"/>
          <p:cNvSpPr>
            <a:spLocks noChangeArrowheads="1"/>
          </p:cNvSpPr>
          <p:nvPr/>
        </p:nvSpPr>
        <p:spPr bwMode="auto">
          <a:xfrm>
            <a:off x="2628900" y="3352800"/>
            <a:ext cx="685800" cy="609600"/>
          </a:xfrm>
          <a:prstGeom prst="ellips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kumimoji="0" lang="en-US" sz="2400" b="1">
                <a:latin typeface="Times New Roman" charset="0"/>
              </a:rPr>
              <a:t>1</a:t>
            </a:r>
          </a:p>
        </p:txBody>
      </p:sp>
      <p:sp>
        <p:nvSpPr>
          <p:cNvPr id="19467" name="Oval 26"/>
          <p:cNvSpPr>
            <a:spLocks noChangeArrowheads="1"/>
          </p:cNvSpPr>
          <p:nvPr/>
        </p:nvSpPr>
        <p:spPr bwMode="auto">
          <a:xfrm>
            <a:off x="5681663" y="3295650"/>
            <a:ext cx="685800" cy="609600"/>
          </a:xfrm>
          <a:prstGeom prst="ellips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kumimoji="0" lang="en-US" sz="2400" b="1">
                <a:latin typeface="Times New Roman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3B1496-CBD9-06DC-16D5-3105A892E4BD}"/>
              </a:ext>
            </a:extLst>
          </p:cNvPr>
          <p:cNvSpPr txBox="1"/>
          <p:nvPr/>
        </p:nvSpPr>
        <p:spPr>
          <a:xfrm>
            <a:off x="1047751" y="5292545"/>
            <a:ext cx="77261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Tahoma" pitchFamily="34" charset="0"/>
              <a:buAutoNum type="arabicPeriod"/>
            </a:pP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ກ່ຽວຂ້ອງກັບການສຳຜັດກັບປັດໃຈ ໃນການສຶກສາ, ໃນແຫຼ່ງປະຊາກອນ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ກ່ຽວຂ້ອງກັບພະຍາດ (ຜົນໄດ້ຮັບ) ໃນ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ບັນດບໍ່ໄດ້ສຳຜັດກັບປັດໃຈ 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(ການສຳຜັດ ເປັນເອກະລາດ).</a:t>
            </a:r>
            <a:endParaRPr lang="en-US" sz="1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3AFA058-D6E0-D6CE-49CB-4265B4F9959F}"/>
              </a:ext>
            </a:extLst>
          </p:cNvPr>
          <p:cNvSpPr txBox="1">
            <a:spLocks/>
          </p:cNvSpPr>
          <p:nvPr/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sz="1000" b="1" smtClean="0">
                <a:solidFill>
                  <a:schemeClr val="accent6"/>
                </a:solidFill>
              </a:rPr>
              <a:pPr algn="r"/>
              <a:t>37</a:t>
            </a:fld>
            <a:endParaRPr lang="en-US" sz="1000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50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ເງື່ອນໄຂຂອງ</a:t>
            </a:r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ຕົວແປກວນ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7D624E-4F07-E0CA-3E65-4E6CC356B1EB}"/>
              </a:ext>
            </a:extLst>
          </p:cNvPr>
          <p:cNvGrpSpPr/>
          <p:nvPr/>
        </p:nvGrpSpPr>
        <p:grpSpPr>
          <a:xfrm>
            <a:off x="628650" y="2632075"/>
            <a:ext cx="7331075" cy="2178050"/>
            <a:chOff x="628650" y="2632075"/>
            <a:chExt cx="7331075" cy="2178050"/>
          </a:xfrm>
        </p:grpSpPr>
        <p:sp>
          <p:nvSpPr>
            <p:cNvPr id="20483" name="Rectangle 2"/>
            <p:cNvSpPr>
              <a:spLocks noChangeArrowheads="1"/>
            </p:cNvSpPr>
            <p:nvPr/>
          </p:nvSpPr>
          <p:spPr bwMode="auto">
            <a:xfrm>
              <a:off x="628650" y="2909888"/>
              <a:ext cx="2088044" cy="762000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r>
                <a:rPr kumimoji="0" lang="lo-LA" sz="2200" dirty="0">
                  <a:latin typeface="Phetsarath OT" panose="02000500000000000000" pitchFamily="2" charset="0"/>
                  <a:cs typeface="Phetsarath OT" panose="02000500000000000000" pitchFamily="2" charset="0"/>
                </a:rPr>
                <a:t>ການສຳຜັດກັບປັດໃຈ</a:t>
              </a:r>
              <a:r>
                <a:rPr kumimoji="0" lang="en-US" sz="2200" dirty="0">
                  <a:latin typeface="Phetsarath OT" panose="02000500000000000000" pitchFamily="2" charset="0"/>
                  <a:cs typeface="Phetsarath OT" panose="02000500000000000000" pitchFamily="2" charset="0"/>
                </a:rPr>
                <a:t> </a:t>
              </a:r>
            </a:p>
          </p:txBody>
        </p:sp>
        <p:sp>
          <p:nvSpPr>
            <p:cNvPr id="20484" name="Rectangle 3"/>
            <p:cNvSpPr>
              <a:spLocks noChangeArrowheads="1"/>
            </p:cNvSpPr>
            <p:nvPr/>
          </p:nvSpPr>
          <p:spPr bwMode="auto">
            <a:xfrm>
              <a:off x="6400800" y="2995613"/>
              <a:ext cx="1558925" cy="762000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r>
                <a:rPr lang="lo-LA" sz="2400">
                  <a:latin typeface="Phetsarath OT" panose="02000500000000000000" pitchFamily="2" charset="0"/>
                  <a:cs typeface="Phetsarath OT" panose="02000500000000000000" pitchFamily="2" charset="0"/>
                </a:rPr>
                <a:t>ຜົນໄດ້ຮັບ</a:t>
              </a:r>
              <a:r>
                <a:rPr kumimoji="0" lang="en-US" sz="2400">
                  <a:latin typeface="Phetsarath OT" panose="02000500000000000000" pitchFamily="2" charset="0"/>
                  <a:cs typeface="Phetsarath OT" panose="02000500000000000000" pitchFamily="2" charset="0"/>
                </a:rPr>
                <a:t> </a:t>
              </a:r>
            </a:p>
          </p:txBody>
        </p:sp>
        <p:sp>
          <p:nvSpPr>
            <p:cNvPr id="20485" name="Right Arrow 4"/>
            <p:cNvSpPr>
              <a:spLocks noChangeArrowheads="1"/>
            </p:cNvSpPr>
            <p:nvPr/>
          </p:nvSpPr>
          <p:spPr bwMode="auto">
            <a:xfrm>
              <a:off x="2716694" y="3241675"/>
              <a:ext cx="990600" cy="196850"/>
            </a:xfrm>
            <a:prstGeom prst="rightArrow">
              <a:avLst>
                <a:gd name="adj1" fmla="val 50000"/>
                <a:gd name="adj2" fmla="val 50323"/>
              </a:avLst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kumimoji="0" lang="en-US" sz="2400">
                <a:latin typeface="Times New Roman" charset="0"/>
              </a:endParaRPr>
            </a:p>
          </p:txBody>
        </p:sp>
        <p:sp>
          <p:nvSpPr>
            <p:cNvPr id="20486" name="Right Arrow 11"/>
            <p:cNvSpPr>
              <a:spLocks noChangeArrowheads="1"/>
            </p:cNvSpPr>
            <p:nvPr/>
          </p:nvSpPr>
          <p:spPr bwMode="auto">
            <a:xfrm>
              <a:off x="5394325" y="3290888"/>
              <a:ext cx="990600" cy="196850"/>
            </a:xfrm>
            <a:prstGeom prst="rightArrow">
              <a:avLst>
                <a:gd name="adj1" fmla="val 50000"/>
                <a:gd name="adj2" fmla="val 50323"/>
              </a:avLst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kumimoji="0" lang="en-US" sz="2400">
                <a:latin typeface="Times New Roman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810000" y="2919413"/>
              <a:ext cx="14478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kumimoji="0" lang="lo-LA" sz="2400" dirty="0">
                  <a:latin typeface="Phetsarath OT" panose="02000500000000000000" pitchFamily="2" charset="0"/>
                  <a:cs typeface="Phetsarath OT" panose="02000500000000000000" pitchFamily="2" charset="0"/>
                </a:rPr>
                <a:t>ທ່າແຮງ</a:t>
              </a:r>
            </a:p>
            <a:p>
              <a:pPr algn="ctr">
                <a:defRPr/>
              </a:pPr>
              <a:r>
                <a:rPr kumimoji="0" lang="lo-LA" sz="2400" dirty="0">
                  <a:latin typeface="Phetsarath OT" panose="02000500000000000000" pitchFamily="2" charset="0"/>
                  <a:cs typeface="Phetsarath OT" panose="02000500000000000000" pitchFamily="2" charset="0"/>
                </a:rPr>
                <a:t> </a:t>
              </a:r>
              <a:r>
                <a:rPr lang="lo-LA" sz="2400" dirty="0">
                  <a:latin typeface="Phetsarath OT" panose="02000500000000000000" pitchFamily="2" charset="0"/>
                  <a:cs typeface="Phetsarath OT" panose="02000500000000000000" pitchFamily="2" charset="0"/>
                </a:rPr>
                <a:t>ຕົບແປກວນ</a:t>
              </a:r>
              <a:endParaRPr kumimoji="0" lang="en-US" sz="2400" dirty="0">
                <a:latin typeface="Phetsarath OT" panose="02000500000000000000" pitchFamily="2" charset="0"/>
                <a:cs typeface="Phetsarath OT" panose="02000500000000000000" pitchFamily="2" charset="0"/>
              </a:endParaRPr>
            </a:p>
          </p:txBody>
        </p:sp>
        <p:sp>
          <p:nvSpPr>
            <p:cNvPr id="20488" name="Oval 14"/>
            <p:cNvSpPr>
              <a:spLocks noChangeArrowheads="1"/>
            </p:cNvSpPr>
            <p:nvPr/>
          </p:nvSpPr>
          <p:spPr bwMode="auto">
            <a:xfrm>
              <a:off x="4184650" y="4200525"/>
              <a:ext cx="685800" cy="609600"/>
            </a:xfrm>
            <a:prstGeom prst="ellips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algn="ctr"/>
              <a:r>
                <a:rPr kumimoji="0" lang="en-US" sz="2400" b="1">
                  <a:latin typeface="Times New Roman" charset="0"/>
                </a:rPr>
                <a:t>3</a:t>
              </a:r>
            </a:p>
          </p:txBody>
        </p:sp>
        <p:cxnSp>
          <p:nvCxnSpPr>
            <p:cNvPr id="20489" name="Straight Connector 16"/>
            <p:cNvCxnSpPr>
              <a:cxnSpLocks noChangeShapeType="1"/>
            </p:cNvCxnSpPr>
            <p:nvPr/>
          </p:nvCxnSpPr>
          <p:spPr bwMode="auto">
            <a:xfrm>
              <a:off x="4019550" y="2632075"/>
              <a:ext cx="1028700" cy="1282700"/>
            </a:xfrm>
            <a:prstGeom prst="line">
              <a:avLst/>
            </a:prstGeom>
            <a:noFill/>
            <a:ln w="762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490" name="Straight Connector 20"/>
            <p:cNvCxnSpPr>
              <a:cxnSpLocks noChangeShapeType="1"/>
            </p:cNvCxnSpPr>
            <p:nvPr/>
          </p:nvCxnSpPr>
          <p:spPr bwMode="auto">
            <a:xfrm flipV="1">
              <a:off x="3924300" y="2743200"/>
              <a:ext cx="1219200" cy="1143000"/>
            </a:xfrm>
            <a:prstGeom prst="line">
              <a:avLst/>
            </a:prstGeom>
            <a:noFill/>
            <a:ln w="762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3BA8F52-0A8D-0EED-F0FA-8B291E08651B}"/>
              </a:ext>
            </a:extLst>
          </p:cNvPr>
          <p:cNvSpPr txBox="1"/>
          <p:nvPr/>
        </p:nvSpPr>
        <p:spPr>
          <a:xfrm>
            <a:off x="1070655" y="5259413"/>
            <a:ext cx="69137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Tahoma" pitchFamily="34" charset="0"/>
              <a:buAutoNum type="arabicPeriod"/>
            </a:pP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ບໍ່ແມ່ນຕົວກາງໃນເສັ້ນທາງສາເຫດຈາກການສຳຜັດປັດໃຈໄປຫາຜົນໄດ້ຮັບ, ຫຼືຜົນສະທ້ອນລຸ່ມນ້ໍາຂອງຜົນໄດ້ຮັບ.</a:t>
            </a:r>
            <a:r>
              <a:rPr lang="en-US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.  </a:t>
            </a:r>
          </a:p>
          <a:p>
            <a:pPr marL="457200" indent="-457200" algn="ctr">
              <a:buFont typeface="Tahoma" pitchFamily="34" charset="0"/>
              <a:buAutoNum type="arabicPeriod"/>
            </a:pP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ctr"/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ນີ້ຈະເປັນການໄກ່ເກ່ຍ, ບໍ່ແມ່ນຕົວແປກວນ</a:t>
            </a:r>
            <a:r>
              <a:rPr lang="en-US" b="1" dirty="0">
                <a:latin typeface="Phetsarath OT" panose="02000500000000000000" pitchFamily="2" charset="0"/>
                <a:cs typeface="Phetsarath OT" panose="02000500000000000000" pitchFamily="2" charset="0"/>
              </a:rPr>
              <a:t>!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42F496A-4FA2-937B-962E-AF1BBD183C61}"/>
              </a:ext>
            </a:extLst>
          </p:cNvPr>
          <p:cNvSpPr txBox="1">
            <a:spLocks/>
          </p:cNvSpPr>
          <p:nvPr/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sz="1000" b="1" smtClean="0">
                <a:solidFill>
                  <a:schemeClr val="accent6"/>
                </a:solidFill>
              </a:rPr>
              <a:pPr algn="r"/>
              <a:t>38</a:t>
            </a:fld>
            <a:endParaRPr lang="en-US" sz="1000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05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ເງື່ອນໄຂຂອງ</a:t>
            </a:r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ຕົວແປກວນ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749AD5-609A-19F9-C769-1193992583BE}"/>
              </a:ext>
            </a:extLst>
          </p:cNvPr>
          <p:cNvGrpSpPr/>
          <p:nvPr/>
        </p:nvGrpSpPr>
        <p:grpSpPr>
          <a:xfrm>
            <a:off x="2508922" y="1494105"/>
            <a:ext cx="4455560" cy="2233448"/>
            <a:chOff x="2057400" y="1981200"/>
            <a:chExt cx="4866920" cy="2967038"/>
          </a:xfrm>
        </p:grpSpPr>
        <p:sp>
          <p:nvSpPr>
            <p:cNvPr id="19459" name="Rectangle 2"/>
            <p:cNvSpPr>
              <a:spLocks noChangeArrowheads="1"/>
            </p:cNvSpPr>
            <p:nvPr/>
          </p:nvSpPr>
          <p:spPr bwMode="auto">
            <a:xfrm>
              <a:off x="2057400" y="1981200"/>
              <a:ext cx="1549400" cy="762000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algn="ctr"/>
              <a:r>
                <a:rPr lang="lo-LA" dirty="0">
                  <a:solidFill>
                    <a:schemeClr val="bg1"/>
                  </a:solidFill>
                  <a:latin typeface="Phetsarath OT" panose="02000500000000000000" pitchFamily="2" charset="0"/>
                  <a:cs typeface="Phetsarath OT" panose="02000500000000000000" pitchFamily="2" charset="0"/>
                </a:rPr>
                <a:t>ພາວະຕຸ້ຍ</a:t>
              </a:r>
              <a:r>
                <a:rPr kumimoji="0" lang="en-US" dirty="0">
                  <a:solidFill>
                    <a:schemeClr val="bg1"/>
                  </a:solidFill>
                  <a:latin typeface="Phetsarath OT" panose="02000500000000000000" pitchFamily="2" charset="0"/>
                  <a:cs typeface="Phetsarath OT" panose="02000500000000000000" pitchFamily="2" charset="0"/>
                </a:rPr>
                <a:t> </a:t>
              </a:r>
            </a:p>
          </p:txBody>
        </p:sp>
        <p:sp>
          <p:nvSpPr>
            <p:cNvPr id="19460" name="Rectangle 3"/>
            <p:cNvSpPr>
              <a:spLocks noChangeArrowheads="1"/>
            </p:cNvSpPr>
            <p:nvPr/>
          </p:nvSpPr>
          <p:spPr bwMode="auto">
            <a:xfrm>
              <a:off x="5299075" y="1981200"/>
              <a:ext cx="1625245" cy="762000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r>
                <a:rPr lang="lo-LA" dirty="0">
                  <a:solidFill>
                    <a:schemeClr val="bg1"/>
                  </a:solidFill>
                  <a:latin typeface="Phetsarath OT" panose="02000500000000000000" pitchFamily="2" charset="0"/>
                  <a:cs typeface="Phetsarath OT" panose="02000500000000000000" pitchFamily="2" charset="0"/>
                </a:rPr>
                <a:t>ກ້າມເນື້ອຫົວໃຈ</a:t>
              </a:r>
            </a:p>
            <a:p>
              <a:r>
                <a:rPr lang="lo-LA" dirty="0">
                  <a:solidFill>
                    <a:schemeClr val="bg1"/>
                  </a:solidFill>
                  <a:latin typeface="Phetsarath OT" panose="02000500000000000000" pitchFamily="2" charset="0"/>
                  <a:cs typeface="Phetsarath OT" panose="02000500000000000000" pitchFamily="2" charset="0"/>
                </a:rPr>
                <a:t>ຕາຍ</a:t>
              </a:r>
              <a:endParaRPr kumimoji="0" lang="en-US" dirty="0">
                <a:solidFill>
                  <a:schemeClr val="bg1"/>
                </a:solidFill>
                <a:latin typeface="Phetsarath OT" panose="02000500000000000000" pitchFamily="2" charset="0"/>
                <a:cs typeface="Phetsarath OT" panose="02000500000000000000" pitchFamily="2" charset="0"/>
              </a:endParaRPr>
            </a:p>
          </p:txBody>
        </p:sp>
        <p:sp>
          <p:nvSpPr>
            <p:cNvPr id="19461" name="Right Arrow 4"/>
            <p:cNvSpPr>
              <a:spLocks noChangeArrowheads="1"/>
            </p:cNvSpPr>
            <p:nvPr/>
          </p:nvSpPr>
          <p:spPr bwMode="auto">
            <a:xfrm>
              <a:off x="4079875" y="2209800"/>
              <a:ext cx="990600" cy="198438"/>
            </a:xfrm>
            <a:prstGeom prst="rightArrow">
              <a:avLst>
                <a:gd name="adj1" fmla="val 50000"/>
                <a:gd name="adj2" fmla="val 49920"/>
              </a:avLst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kumimoji="0" lang="en-US">
                <a:latin typeface="Times New Roman" charset="0"/>
              </a:endParaRPr>
            </a:p>
          </p:txBody>
        </p:sp>
        <p:sp>
          <p:nvSpPr>
            <p:cNvPr id="19462" name="TextBox 6"/>
            <p:cNvSpPr txBox="1">
              <a:spLocks noChangeArrowheads="1"/>
            </p:cNvSpPr>
            <p:nvPr/>
          </p:nvSpPr>
          <p:spPr bwMode="auto">
            <a:xfrm>
              <a:off x="4502150" y="1981200"/>
              <a:ext cx="46037" cy="490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?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68688" y="4110038"/>
              <a:ext cx="2212975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kumimoji="0" lang="lo-LA">
                  <a:solidFill>
                    <a:schemeClr val="bg1"/>
                  </a:solidFill>
                  <a:latin typeface="Phetsarath OT" panose="02000500000000000000" pitchFamily="2" charset="0"/>
                  <a:cs typeface="Phetsarath OT" panose="02000500000000000000" pitchFamily="2" charset="0"/>
                </a:rPr>
                <a:t>ໄຂມັນ</a:t>
              </a:r>
              <a:endParaRPr kumimoji="0" lang="en-US">
                <a:solidFill>
                  <a:schemeClr val="bg1"/>
                </a:solidFill>
                <a:latin typeface="Phetsarath OT" panose="02000500000000000000" pitchFamily="2" charset="0"/>
                <a:cs typeface="Phetsarath OT" panose="02000500000000000000" pitchFamily="2" charset="0"/>
              </a:endParaRPr>
            </a:p>
          </p:txBody>
        </p:sp>
        <p:cxnSp>
          <p:nvCxnSpPr>
            <p:cNvPr id="19464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4953000" y="2971800"/>
              <a:ext cx="914400" cy="838200"/>
            </a:xfrm>
            <a:prstGeom prst="straightConnector1">
              <a:avLst/>
            </a:prstGeom>
            <a:noFill/>
            <a:ln w="88900" cap="sq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9465" name="Straight Arrow Connector 21"/>
            <p:cNvCxnSpPr>
              <a:cxnSpLocks noChangeShapeType="1"/>
            </p:cNvCxnSpPr>
            <p:nvPr/>
          </p:nvCxnSpPr>
          <p:spPr bwMode="auto">
            <a:xfrm flipH="1" flipV="1">
              <a:off x="2971800" y="2971800"/>
              <a:ext cx="1295400" cy="838200"/>
            </a:xfrm>
            <a:prstGeom prst="straightConnector1">
              <a:avLst/>
            </a:prstGeom>
            <a:noFill/>
            <a:ln w="63500" algn="ctr">
              <a:solidFill>
                <a:schemeClr val="tx1"/>
              </a:solidFill>
              <a:round/>
              <a:headEnd type="arrow" w="lg" len="lg"/>
              <a:tailEnd type="arrow" w="med" len="med"/>
            </a:ln>
          </p:spPr>
        </p:cxnSp>
        <p:sp>
          <p:nvSpPr>
            <p:cNvPr id="19466" name="Oval 17"/>
            <p:cNvSpPr>
              <a:spLocks noChangeArrowheads="1"/>
            </p:cNvSpPr>
            <p:nvPr/>
          </p:nvSpPr>
          <p:spPr bwMode="auto">
            <a:xfrm>
              <a:off x="2628900" y="3352800"/>
              <a:ext cx="685800" cy="609600"/>
            </a:xfrm>
            <a:prstGeom prst="ellips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algn="ctr"/>
              <a:r>
                <a:rPr kumimoji="0" lang="en-US" b="1">
                  <a:latin typeface="Times New Roman" charset="0"/>
                </a:rPr>
                <a:t>1</a:t>
              </a:r>
            </a:p>
          </p:txBody>
        </p:sp>
        <p:sp>
          <p:nvSpPr>
            <p:cNvPr id="19467" name="Oval 26"/>
            <p:cNvSpPr>
              <a:spLocks noChangeArrowheads="1"/>
            </p:cNvSpPr>
            <p:nvPr/>
          </p:nvSpPr>
          <p:spPr bwMode="auto">
            <a:xfrm>
              <a:off x="5681663" y="3295650"/>
              <a:ext cx="685800" cy="609600"/>
            </a:xfrm>
            <a:prstGeom prst="ellips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algn="ctr"/>
              <a:r>
                <a:rPr kumimoji="0" lang="en-US" b="1">
                  <a:latin typeface="Times New Roman" charset="0"/>
                </a:rPr>
                <a:t>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E3B1496-CBD9-06DC-16D5-3105A892E4BD}"/>
              </a:ext>
            </a:extLst>
          </p:cNvPr>
          <p:cNvSpPr txBox="1"/>
          <p:nvPr/>
        </p:nvSpPr>
        <p:spPr>
          <a:xfrm>
            <a:off x="347627" y="5130079"/>
            <a:ext cx="843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Tahoma" pitchFamily="34" charset="0"/>
              <a:buAutoNum type="arabicPeriod"/>
            </a:pP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ໄຂມັນ</a:t>
            </a:r>
            <a:r>
              <a:rPr lang="en-US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ແມ່ນກ່ຽວຂ້ອງກັບການເປັນພາວະຕຸ້ຍ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ໄຂມັນ</a:t>
            </a:r>
            <a:r>
              <a:rPr 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ແມ່ນກ່ຽວຂ້ອງກັບ </a:t>
            </a:r>
            <a:r>
              <a:rPr 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MI 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ບໍ່ວ່າຄົນນັ້ນມີພາວະຕຸ້ຍ ຫຼືບໍ່</a:t>
            </a:r>
            <a:r>
              <a:rPr lang="en-US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.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ໄຂມັນ</a:t>
            </a:r>
            <a:r>
              <a:rPr lang="en-US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ບໍ່ແມ່ນບາດກ້າວທີ່ຈໍາເປັນໃນເສັ້ນທາງລະຫວ່າງ 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ພາວະຕຸ້ຍ</a:t>
            </a:r>
            <a:r>
              <a:rPr lang="en-US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ແລະ </a:t>
            </a:r>
            <a:r>
              <a:rPr lang="en-US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MI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3AFA058-D6E0-D6CE-49CB-4265B4F9959F}"/>
              </a:ext>
            </a:extLst>
          </p:cNvPr>
          <p:cNvSpPr txBox="1">
            <a:spLocks/>
          </p:cNvSpPr>
          <p:nvPr/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sz="1000" b="1" smtClean="0">
                <a:solidFill>
                  <a:schemeClr val="accent6"/>
                </a:solidFill>
              </a:rPr>
              <a:pPr algn="r"/>
              <a:t>39</a:t>
            </a:fld>
            <a:endParaRPr lang="en-US" sz="1000" b="1">
              <a:solidFill>
                <a:schemeClr val="accent6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298E47A-9AD7-D5E5-47EF-9CCAE36AC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300" y="4075581"/>
            <a:ext cx="1084580" cy="5334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ພາວະຕຸ້ຍ</a:t>
            </a:r>
            <a:r>
              <a:rPr kumimoji="0" lang="en-US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A6EBDC67-D2F5-BAD5-BF53-FAF72B2EE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234" y="4170037"/>
            <a:ext cx="1091248" cy="5334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kumimoji="0" lang="en-US" sz="1600">
                <a:solidFill>
                  <a:schemeClr val="bg1"/>
                </a:solidFill>
                <a:latin typeface="Times New Roman" charset="0"/>
              </a:rPr>
              <a:t>MI</a:t>
            </a:r>
          </a:p>
        </p:txBody>
      </p:sp>
      <p:sp>
        <p:nvSpPr>
          <p:cNvPr id="18" name="Right Arrow 4">
            <a:extLst>
              <a:ext uri="{FF2B5EF4-FFF2-40B4-BE49-F238E27FC236}">
                <a16:creationId xmlns:a16="http://schemas.microsoft.com/office/drawing/2014/main" id="{B07C9928-12B9-0DCC-3AD0-5C3B316CF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554" y="4342281"/>
            <a:ext cx="693420" cy="137795"/>
          </a:xfrm>
          <a:prstGeom prst="rightArrow">
            <a:avLst>
              <a:gd name="adj1" fmla="val 50000"/>
              <a:gd name="adj2" fmla="val 50323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kumimoji="0" lang="en-US" sz="1600">
              <a:latin typeface="Times New Roman" charset="0"/>
            </a:endParaRPr>
          </a:p>
        </p:txBody>
      </p:sp>
      <p:sp>
        <p:nvSpPr>
          <p:cNvPr id="19" name="Right Arrow 11">
            <a:extLst>
              <a:ext uri="{FF2B5EF4-FFF2-40B4-BE49-F238E27FC236}">
                <a16:creationId xmlns:a16="http://schemas.microsoft.com/office/drawing/2014/main" id="{89DF3E1A-677B-CB84-F332-D1CA37985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702" y="4376730"/>
            <a:ext cx="693420" cy="137795"/>
          </a:xfrm>
          <a:prstGeom prst="rightArrow">
            <a:avLst>
              <a:gd name="adj1" fmla="val 50000"/>
              <a:gd name="adj2" fmla="val 50323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kumimoji="0" lang="en-US" sz="1600">
              <a:latin typeface="Times New Roman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6F4EA2-AFC0-5571-4255-4F4982ECA655}"/>
              </a:ext>
            </a:extLst>
          </p:cNvPr>
          <p:cNvSpPr/>
          <p:nvPr/>
        </p:nvSpPr>
        <p:spPr bwMode="auto">
          <a:xfrm>
            <a:off x="4059674" y="4116697"/>
            <a:ext cx="1013460" cy="586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>
              <a:defRPr/>
            </a:pPr>
            <a:r>
              <a:rPr kumimoji="0" lang="lo-LA" sz="1600">
                <a:solidFill>
                  <a:schemeClr val="bg1"/>
                </a:solidFill>
                <a:latin typeface="Times New Roman" pitchFamily="18" charset="0"/>
              </a:rPr>
              <a:t>ໄຂມັນ</a:t>
            </a:r>
            <a:endParaRPr kumimoji="0" lang="en-US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A857DC53-EAA1-536F-0B2F-928FC47F8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540" y="4053356"/>
            <a:ext cx="480060" cy="426720"/>
          </a:xfrm>
          <a:prstGeom prst="ellips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kumimoji="0" lang="en-US" sz="1600" b="1">
                <a:latin typeface="Times New Roman" charset="0"/>
              </a:rPr>
              <a:t>3</a:t>
            </a:r>
          </a:p>
        </p:txBody>
      </p: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4DC719EC-C8C4-1C5A-3E74-BBBB99A114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06359" y="3915561"/>
            <a:ext cx="720090" cy="897889"/>
          </a:xfrm>
          <a:prstGeom prst="line">
            <a:avLst/>
          </a:prstGeom>
          <a:noFill/>
          <a:ln w="762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3" name="Straight Connector 20">
            <a:extLst>
              <a:ext uri="{FF2B5EF4-FFF2-40B4-BE49-F238E27FC236}">
                <a16:creationId xmlns:a16="http://schemas.microsoft.com/office/drawing/2014/main" id="{2700FE53-F32C-E3F7-7C83-A1D3A7C9CB7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39684" y="3993348"/>
            <a:ext cx="853440" cy="800099"/>
          </a:xfrm>
          <a:prstGeom prst="line">
            <a:avLst/>
          </a:prstGeom>
          <a:noFill/>
          <a:ln w="762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5126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ຄວາມສຳພັນ ກັບ ສາຍເຫດ</a:t>
            </a:r>
            <a:r>
              <a:rPr lang="en-US" b="1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9668" y="1514083"/>
            <a:ext cx="7886700" cy="4656138"/>
          </a:xfrm>
        </p:spPr>
        <p:txBody>
          <a:bodyPr>
            <a:normAutofit/>
          </a:bodyPr>
          <a:lstStyle/>
          <a:p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ຄວາມສຳພັນ</a:t>
            </a:r>
            <a:r>
              <a:rPr lang="en-US" altLang="en-US" sz="2800" b="1" dirty="0"/>
              <a:t> </a:t>
            </a:r>
            <a:r>
              <a:rPr lang="lo-LA" alt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ໝາຍຄວາມວ່າມີການກຳໜົດຕົວຕົນໄດ້</a:t>
            </a:r>
            <a:r>
              <a:rPr lang="lo-LA" altLang="en-US" sz="28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ຂອງຄວາມສຳພັນ </a:t>
            </a:r>
            <a:r>
              <a:rPr lang="lo-LA" altLang="en-US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ລະຫວ່າງການສຳຜັດ</a:t>
            </a:r>
            <a:r>
              <a:rPr lang="en-US" altLang="en-US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altLang="en-US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ແລະ ພະຍາດ; ການສຳຜັດອາດເຮັດໃຫ້ເກີດພະຍາດ ຫຼື ຜົນໄດ້ຮັບ.</a:t>
            </a:r>
            <a:endParaRPr lang="en-US" altLang="en-US" sz="2800" dirty="0"/>
          </a:p>
          <a:p>
            <a:pPr marL="342900" lvl="1" indent="0">
              <a:buNone/>
            </a:pPr>
            <a:endParaRPr lang="en-US" altLang="en-US" dirty="0"/>
          </a:p>
          <a:p>
            <a:r>
              <a:rPr lang="lo-LA" sz="28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ສາຍເຫດ</a:t>
            </a:r>
            <a:r>
              <a:rPr lang="lo-LA" sz="2800" dirty="0"/>
              <a:t> </a:t>
            </a: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ສະແດງວ່າ</a:t>
            </a:r>
            <a:r>
              <a:rPr lang="en-US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ມີກົນໄກທີ່ແທ້ຈິ່ງທີ່ນຳໄປສູ່ການສຳຜັດພະຍາດ.</a:t>
            </a:r>
          </a:p>
          <a:p>
            <a:endParaRPr lang="en-US" sz="2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8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ຊອກຫາຄວາມສຳພັນ </a:t>
            </a: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ບໍ່ໄດ້ເຮັດໃຫ້ມັນເປັນສາຍເຫດ</a:t>
            </a:r>
            <a:endParaRPr lang="en-US" sz="2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5" name="Google Shape;162;p71">
            <a:extLst>
              <a:ext uri="{FF2B5EF4-FFF2-40B4-BE49-F238E27FC236}">
                <a16:creationId xmlns:a16="http://schemas.microsoft.com/office/drawing/2014/main" id="{8D1A0030-1E0F-C150-3937-9DC29AA2403C}"/>
              </a:ext>
            </a:extLst>
          </p:cNvPr>
          <p:cNvSpPr txBox="1">
            <a:spLocks/>
          </p:cNvSpPr>
          <p:nvPr/>
        </p:nvSpPr>
        <p:spPr>
          <a:xfrm>
            <a:off x="7383418" y="6421060"/>
            <a:ext cx="1131932" cy="14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050" kern="0">
                <a:solidFill>
                  <a:srgbClr val="00A2C7"/>
                </a:solidFill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</a:rPr>
              <a:pPr>
                <a:defRPr/>
              </a:pPr>
              <a:t>4</a:t>
            </a:fld>
            <a:endParaRPr sz="1050" b="1" kern="0">
              <a:solidFill>
                <a:srgbClr val="0046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28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628650" y="1487967"/>
            <a:ext cx="7886700" cy="4885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ຜົນໄດ້ຮັບຂອງຄວາມຕົວແປກວນ ແມ່ນການບິດເບືອນຄວາມສຳພັນທີ່ແທ້ຈິງ.</a:t>
            </a:r>
          </a:p>
          <a:p>
            <a:pPr marL="0" indent="0">
              <a:buNone/>
            </a:pPr>
            <a:r>
              <a:rPr lang="lo-LA" altLang="zh-CN" sz="2400" dirty="0">
                <a:solidFill>
                  <a:schemeClr val="accent6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ວິທີການຄວບຄຸມການສັບສົນປະກອບມີ</a:t>
            </a:r>
            <a:endParaRPr lang="en-US" altLang="zh-CN" sz="2400" dirty="0">
              <a:solidFill>
                <a:schemeClr val="accent6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altLang="zh-CN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ໃນ​ຂັ້ນ​ຕອນ​ຂອງ​ການ​ອອກ​ແບບ​:</a:t>
            </a:r>
          </a:p>
          <a:p>
            <a:pPr lvl="1"/>
            <a:r>
              <a:rPr lang="lo-LA" altLang="zh-CN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ການສຸ່ມ (</a:t>
            </a:r>
            <a:r>
              <a:rPr lang="en-US" altLang="zh-CN" dirty="0">
                <a:latin typeface="Phetsarath OT" panose="02000500000000000000" pitchFamily="2" charset="0"/>
                <a:cs typeface="Phetsarath OT" panose="02000500000000000000" pitchFamily="2" charset="0"/>
              </a:rPr>
              <a:t>R</a:t>
            </a:r>
            <a:r>
              <a:rPr lang="sv-SE" altLang="zh-CN" dirty="0" err="1">
                <a:latin typeface="Phetsarath OT" panose="02000500000000000000" pitchFamily="2" charset="0"/>
                <a:cs typeface="Phetsarath OT" panose="02000500000000000000" pitchFamily="2" charset="0"/>
              </a:rPr>
              <a:t>andomization</a:t>
            </a:r>
            <a:r>
              <a:rPr lang="lo-LA" altLang="zh-CN" dirty="0"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endParaRPr lang="sv-SE" altLang="zh-CN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/>
            <a:r>
              <a:rPr lang="lo-LA" altLang="zh-CN" dirty="0">
                <a:latin typeface="Phetsarath OT" panose="02000500000000000000" pitchFamily="2" charset="0"/>
                <a:cs typeface="Phetsarath OT" panose="02000500000000000000" pitchFamily="2" charset="0"/>
              </a:rPr>
              <a:t>ຂໍ້ຈຳກັດ</a:t>
            </a:r>
          </a:p>
          <a:p>
            <a:pPr lvl="1"/>
            <a:r>
              <a:rPr lang="lo-LA" altLang="zh-CN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ການຈັບຄູ່</a:t>
            </a:r>
            <a:endParaRPr lang="en-US" altLang="zh-CN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altLang="zh-CN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ໃນ​ຂັ້ນ​ຕອນ​ການ​ວິ​ເຄາະ​:</a:t>
            </a:r>
          </a:p>
          <a:p>
            <a:pPr lvl="1"/>
            <a:r>
              <a:rPr lang="lo-LA" altLang="zh-CN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ການແບ່ງຊັ້ນ</a:t>
            </a:r>
            <a:r>
              <a:rPr lang="sv-SE" altLang="zh-CN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</a:p>
          <a:p>
            <a:pPr lvl="1"/>
            <a:r>
              <a:rPr lang="lo-LA" altLang="zh-CN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ການສ້າງແບບຈໍາລອງ ຫຼື ການວິເຄາະຫຼາຍຕົວແປ</a:t>
            </a:r>
            <a:endParaRPr lang="en-US" altLang="zh-CN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088053-371B-F09C-2AB9-69DA32C5E3F8}"/>
              </a:ext>
            </a:extLst>
          </p:cNvPr>
          <p:cNvSpPr txBox="1">
            <a:spLocks/>
          </p:cNvSpPr>
          <p:nvPr/>
        </p:nvSpPr>
        <p:spPr>
          <a:xfrm>
            <a:off x="628650" y="358122"/>
            <a:ext cx="78867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ຜົນກະທົບຂອງຕົວແປກວນ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6A794-1CB9-EF92-F350-03C9FB2FA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40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57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628650" y="1487967"/>
            <a:ext cx="7886700" cy="48856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o-LA" altLang="zh-CN" sz="2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ການສຸ່ມ (</a:t>
            </a:r>
            <a:r>
              <a:rPr lang="en-US" altLang="zh-CN" sz="2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Randomization</a:t>
            </a:r>
            <a:r>
              <a:rPr lang="lo-LA" altLang="zh-CN" sz="2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r>
              <a:rPr lang="en-US" altLang="zh-CN" sz="2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 (</a:t>
            </a:r>
            <a:r>
              <a:rPr lang="lo-LA" altLang="zh-CN" sz="2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ການອອກແບບ)</a:t>
            </a:r>
          </a:p>
          <a:p>
            <a:pPr marL="0" indent="0">
              <a:buNone/>
            </a:pPr>
            <a:r>
              <a:rPr lang="lo-LA" altLang="zh-CN" sz="2200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ຄໍານິຍາມ</a:t>
            </a:r>
            <a:r>
              <a:rPr lang="lo-LA" altLang="zh-CN" sz="2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: ຜູ້ເຂົ້າຮ່ວມ ຫຼື ກຸ່ມຜູ້ເຂົ້າຮ່ວມແມ່ນໄດ້ຖືກສຸ່ມເຂົ້າໄປໃນກຸ່ມສຳຜັດກັບປັດໃຈ ແລະ ກຸ່ມຄວບຄຸມ</a:t>
            </a:r>
          </a:p>
          <a:p>
            <a:pPr marL="0" indent="0">
              <a:buNone/>
            </a:pP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ດ້ວຍຂະຫນາດຕົວຢ່າງທີ່ພຽງພໍ, ນີ້ສາມາດແຈກຢາຍທັງສອງ </a:t>
            </a:r>
            <a:r>
              <a:rPr lang="en-US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confounders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ທີ່ຮູ້ຈັກແລະບໍ່ຮູ້ຈັກ.</a:t>
            </a:r>
          </a:p>
          <a:p>
            <a:pPr marL="0" indent="0">
              <a:buNone/>
            </a:pPr>
            <a:r>
              <a:rPr lang="lo-LA" sz="2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ຂໍ້ຈຳກັດ (ການອອກແບບ)</a:t>
            </a:r>
          </a:p>
          <a:p>
            <a:pPr marL="0" indent="0">
              <a:buNone/>
            </a:pPr>
            <a:r>
              <a:rPr lang="lo-LA" sz="20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ຄໍານິຍາມ: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ຜູ້ເຂົ້າຮ່ວມໃນການສຶກສາແມ່ນຖືກຈຳກັດໃຫ້ສະເພາະບຸກຄົນທີ່ຕົກຢູ່ໃນໝວດ ຫຼື ໝວດໝູ່ທີ່ກຳນົດໄວ້, ເຊັ່ນ: ຜູ້ຍິງເທົ່ານັ້ນ, ຫຼືຜູ້ສູບຢາເທົ່ານັ້ນ.</a:t>
            </a:r>
          </a:p>
          <a:p>
            <a:pPr marL="0" indent="0">
              <a:buNone/>
            </a:pPr>
            <a:r>
              <a:rPr lang="lo-LA" sz="2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ການຈັບຄູ່ (ການອອກແບບແລະການວິເຄາະ)</a:t>
            </a:r>
          </a:p>
          <a:p>
            <a:pPr marL="0" indent="0">
              <a:buNone/>
            </a:pPr>
            <a:r>
              <a:rPr lang="lo-LA" sz="20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ຄໍານິຍາມ: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ການນໍາໃຊ້ຄູ່ຫຼືການຈັບຄູ່ຄວາມຖີ່, ຈັບຄູ່ກຸ່ມທີ່ສຳຜັດກັບປັດໃຈ (</a:t>
            </a:r>
            <a:r>
              <a:rPr lang="en-US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exposure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r>
              <a:rPr lang="en-US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ໃນ ຕົວແປກວນ (</a:t>
            </a:r>
            <a:r>
              <a:rPr lang="en-US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confounder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r>
              <a:rPr lang="en-US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.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ຕ້ອງໃຊ້ການວິເຄາະແບບຈັບຄູ່.</a:t>
            </a:r>
            <a:endParaRPr lang="en-US" sz="20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buNone/>
            </a:pPr>
            <a:r>
              <a:rPr lang="lo-LA" sz="2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ສໍາລັບທັງ ຂໍ້ຈໍາກັດແລະການຈັບຄູ່</a:t>
            </a:r>
            <a:r>
              <a:rPr lang="en-US" sz="2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</a:p>
          <a:p>
            <a:pPr marL="457200" indent="-457200"/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ແມ່ນກົງໄປກົງມາ, ສະດວກ, ແລະ ລາຄາບໍ່ແພງ, ແຕ່ຈໍາກັດຄວາມສາມາດເຜີຍແຜ່ຜົນການຄົ້ນຄ້ວາ ປນອກເຫນືອຈາກ ຜູ້ເຂົ້າຮ່ວມການຄົ້ນຄ້ວາ.</a:t>
            </a:r>
          </a:p>
          <a:p>
            <a:pPr marL="457200" indent="-457200"/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ຂອບເຂດຈໍາກັດ ແມ່ນແຄບພຽງພໍອາດຈະຫຼຸດລົງຢ່າງຮ້າຍແຮງເງື່ອນໄຂຂອງຈໍານວນຜູ້ເຂົ້າຮ່ວມທີ່ມີສິດໄດ້ຮັບ</a:t>
            </a:r>
            <a:endParaRPr lang="en-US" sz="2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088053-371B-F09C-2AB9-69DA32C5E3F8}"/>
              </a:ext>
            </a:extLst>
          </p:cNvPr>
          <p:cNvSpPr txBox="1">
            <a:spLocks/>
          </p:cNvSpPr>
          <p:nvPr/>
        </p:nvSpPr>
        <p:spPr>
          <a:xfrm>
            <a:off x="628650" y="358122"/>
            <a:ext cx="78867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ວິ​ທີ​ການ​ຄວບ​ຄຸມຕົບແປກວນ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E9659-C07E-BDE1-71DA-AAC3D26BC5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41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16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628650" y="1487967"/>
            <a:ext cx="7886700" cy="50815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o-LA" altLang="zh-CN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ການແບ່ງຊັ້ນ ວິເຄາະ </a:t>
            </a:r>
            <a:r>
              <a:rPr lang="lo-LA" altLang="zh-CN" b="1" dirty="0"/>
              <a:t>(</a:t>
            </a:r>
            <a:r>
              <a:rPr lang="en-US" altLang="zh-CN" b="1" dirty="0"/>
              <a:t>Stratification (analysis</a:t>
            </a:r>
            <a:r>
              <a:rPr lang="lo-LA" altLang="zh-CN" b="1" dirty="0"/>
              <a:t>)</a:t>
            </a:r>
            <a:r>
              <a:rPr lang="en-US" altLang="zh-CN" b="1" dirty="0"/>
              <a:t>)</a:t>
            </a:r>
          </a:p>
          <a:p>
            <a:pPr marL="0" indent="0">
              <a:buNone/>
            </a:pPr>
            <a:r>
              <a:rPr lang="lo-LA" sz="22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ຄໍານິຍາມ: 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ການປະເມີນຜົນຂອງຄວາມສຳພັນລະຫວ່າງການສຳຜັດກັບປັດໃຈ (</a:t>
            </a:r>
            <a:r>
              <a:rPr lang="en-US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exposure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r>
              <a:rPr lang="en-US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 / 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ພະຍາດ ພາຍໃນກຸ່ມປະເພດດຽວກັນ (</a:t>
            </a:r>
            <a:r>
              <a:rPr lang="en-US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homogeneous 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ຫຼື </a:t>
            </a:r>
            <a:r>
              <a:rPr lang="en-US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strata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r>
              <a:rPr lang="en-US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ຂອງຕົວແປກວນ (</a:t>
            </a:r>
            <a:r>
              <a:rPr lang="en-US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confounding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r>
              <a:rPr lang="en-US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. 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ແບ່ງສ່ວນລວມອອກເປັນພາກສ່ວນອົງປະກອບ ແລະເບິ່ງທີ່ຄວາມສຳພັນ ມສໍາລັບແຕ່ລະອັນ.</a:t>
            </a:r>
          </a:p>
          <a:p>
            <a:pPr marL="0" indent="0">
              <a:buNone/>
            </a:pPr>
            <a:r>
              <a:rPr lang="lo-LA" sz="22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ຕົວຢ່າງ: 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ວັດແທກຄວາມສຳພັນແຍກຕ່າງຫາກສຳລັບຜູ້ຊາຍ ແລະແມ່ຍິງ, ຫຼືຕາມກຸ່ມອາຍຸ</a:t>
            </a:r>
          </a:p>
          <a:p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ແມ່ນກົງໄປກົງມາ, ແລະເສີມຂະຫຍາຍຄວາມເຂົ້າໃຈຂອງຄວາມສັບສົນຂອງຂໍ້ມູນ (</a:t>
            </a:r>
            <a:r>
              <a:rPr lang="en-US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intricacies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n-US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of data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</a:p>
          <a:p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ເຮັດບໍ່ໄດ້ສໍາລັບການຄວບຄຸມຕົວແປກວນຫຼາຍຕົວພ້ອມກັນ(</a:t>
            </a:r>
            <a:r>
              <a:rPr lang="en-US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confounders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), ໂດຍສະເພາະທີ່ມີຫຼາຍ </a:t>
            </a:r>
            <a:r>
              <a:rPr lang="en-US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strata</a:t>
            </a:r>
            <a:endParaRPr lang="lo-LA" sz="2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buNone/>
            </a:pP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ເກັບກໍາຂໍ້ມູນ </a:t>
            </a:r>
            <a:r>
              <a:rPr lang="en-US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confounder 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ທີ່ມີທ່າແຮງ, ຫຼັງຈາກນັ້ນ </a:t>
            </a:r>
            <a:r>
              <a:rPr lang="en-US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stratify 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ໂດຍ </a:t>
            </a:r>
            <a:r>
              <a:rPr lang="en-US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exposure 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ກັບ </a:t>
            </a:r>
            <a:r>
              <a:rPr lang="en-US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confounder 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ແລະປະເມີນມາດຕະການຄວາມສຳພັນ ສໍາລັບແຕ່ລະອັນ.</a:t>
            </a:r>
          </a:p>
          <a:p>
            <a:pPr marL="0" indent="0">
              <a:buNone/>
            </a:pPr>
            <a:r>
              <a:rPr lang="lo-LA" sz="2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ຕົວແປກວນ</a:t>
            </a:r>
            <a:r>
              <a:rPr lang="en-US" sz="2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ມາດຕະການສະເພາະຂອງ </a:t>
            </a:r>
            <a:r>
              <a:rPr lang="en-US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stratum </a:t>
            </a:r>
            <a:r>
              <a:rPr lang="lo-LA" sz="2200" dirty="0">
                <a:latin typeface="Phetsarath OT" panose="02000500000000000000" pitchFamily="2" charset="0"/>
                <a:cs typeface="Phetsarath OT" panose="02000500000000000000" pitchFamily="2" charset="0"/>
              </a:rPr>
              <a:t>ຂອງຄວາມສຳພັນແມ່ນຄ້າຍຄືກັນກັບກັນແລະກັນ, ແຕ່ພວກເຂົາແຕກຕ່າງຈາກການຄາດຄະເນແບບຫຍາບໂດຍລວມ 10% ຫຼືຫຼາຍກວ່ານັ້ນ.</a:t>
            </a:r>
          </a:p>
          <a:p>
            <a:pPr marL="0" indent="0">
              <a:buNone/>
            </a:pPr>
            <a:r>
              <a:rPr lang="lo-LA" sz="2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ຜົນການປ່ຽນແປງ (ການໂຕ້ຕອບ) : ການຄາດຄະເນສະເພາະຂອງ </a:t>
            </a:r>
            <a:r>
              <a:rPr lang="en-US" sz="2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stratum </a:t>
            </a:r>
            <a:r>
              <a:rPr lang="lo-LA" sz="2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ແຕກຕ່າງຈາກກັນແລະກັນຢ່າງຫຼວງຫຼາຍແລະຄວນຈະຖືກປະເມີນວ່າເປັນການພົວພັນແຍກຕ່າງຫາກ</a:t>
            </a:r>
            <a:endParaRPr lang="en-US" sz="2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088053-371B-F09C-2AB9-69DA32C5E3F8}"/>
              </a:ext>
            </a:extLst>
          </p:cNvPr>
          <p:cNvSpPr txBox="1">
            <a:spLocks/>
          </p:cNvSpPr>
          <p:nvPr/>
        </p:nvSpPr>
        <p:spPr>
          <a:xfrm>
            <a:off x="628650" y="358122"/>
            <a:ext cx="78867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ວິ​ທີ​ການ​ຄວບ​ຄຸມຕົວແປກວນ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2BDEB-182E-1A8C-07AE-216DDC160F53}"/>
              </a:ext>
            </a:extLst>
          </p:cNvPr>
          <p:cNvSpPr txBox="1">
            <a:spLocks/>
          </p:cNvSpPr>
          <p:nvPr/>
        </p:nvSpPr>
        <p:spPr>
          <a:xfrm>
            <a:off x="498764" y="1488557"/>
            <a:ext cx="8016586" cy="465650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8ED3ADC-8690-D692-AF2F-A750957CC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42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32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628650" y="1487967"/>
            <a:ext cx="7886700" cy="5081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o-LA" altLang="zh-CN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ການ​ວິ​ເຄາະ​ຕົວ​ແບບ /ຫລາຍຕົວແປ</a:t>
            </a:r>
            <a:r>
              <a:rPr lang="sv-SE" altLang="zh-CN" b="1" dirty="0"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lo-LA" altLang="zh-CN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ວິ​ເຄາະ​)</a:t>
            </a:r>
          </a:p>
          <a:p>
            <a:pPr marL="0" indent="0">
              <a:buNone/>
            </a:pPr>
            <a:r>
              <a:rPr lang="lo-LA" sz="21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ຄໍານິຍາມ: </a:t>
            </a:r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ການຄວບຄຸມສໍາລັບຜົນກະທົບການບິດເບືອນຂອງ ຜູ້ທີສັບສົນ</a:t>
            </a:r>
            <a:r>
              <a:rPr lang="en-US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ທີ່ມີທ່າແຮງໂດຍການລວມເອົາພວກມັນໃນຮູບແບບຫຼາຍຕົວແປ</a:t>
            </a:r>
          </a:p>
          <a:p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ແມ່ນງ່າຍທີ່ຈະເຮັດໃນໄລຍະການວິເຄາະ</a:t>
            </a:r>
          </a:p>
          <a:p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ຖ້າທ່ານກໍາລັງສ້າງມາດຕະຖານອິດທິພົນຂອງພວກເຂົາໃນທົ່ວປະຊາກອນ, ມັນມັກຈະເຊື່ອງຜົນກະທົບທີ່ແທ້ຈິງຂອງ </a:t>
            </a:r>
            <a:r>
              <a:rPr lang="en-US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covariates </a:t>
            </a:r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ເຊັ່ນ: ຕົວກໍານົດເສດຖະກິດສັງຄົມທີ່ເປັນຜູ້ດັດແປງທີ່ແທ້ຈິງ.</a:t>
            </a:r>
          </a:p>
          <a:p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ປະເມີນຜົນທໍາອິດສໍາລັບຕົວແປກວນ (</a:t>
            </a:r>
            <a:r>
              <a:rPr lang="en-US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confounding</a:t>
            </a:r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r>
              <a:rPr lang="en-US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 / </a:t>
            </a:r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ຜົນການປ່ຽນແປງ </a:t>
            </a:r>
            <a:r>
              <a:rPr lang="en-US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(Effect modification)</a:t>
            </a:r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  ເພື່ອຮັບປະກັນວ່າທ່ານກໍາລັງພຽງແຕ່ເຮັດໃຫ້ມາດຕະຖານໃຫ້ ຕົວແປກວນ (</a:t>
            </a:r>
            <a:r>
              <a:rPr lang="en-US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confounders</a:t>
            </a:r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).</a:t>
            </a:r>
            <a:r>
              <a:rPr lang="en-US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endParaRPr lang="lo-LA" sz="21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ດໍາເນີນການສ້າງແບບຈໍາລອງທີ່ຊັບຊ້ອນກວ່າທີ່ທ່ານກໍາລັງກໍານົດຂະຫນາດຜົນກະທົບ / ຄະແນນຄວາມມັກ / ຄວາມເປັນໄປໄດ້ບາງສ່ວນສໍາລັບແຕ່ລະ </a:t>
            </a:r>
            <a:r>
              <a:rPr lang="en-US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confounder </a:t>
            </a:r>
            <a:r>
              <a:rPr lang="lo-LA" sz="2100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ທີ່ມີທ່າແຮງ.</a:t>
            </a:r>
            <a:endParaRPr lang="en-US" sz="21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ctr">
              <a:buNone/>
            </a:pPr>
            <a:r>
              <a:rPr lang="lo-LA" sz="2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ຈະກວມເອົາໃນໂມດູນ 7</a:t>
            </a:r>
            <a:endParaRPr lang="en-US" sz="2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088053-371B-F09C-2AB9-69DA32C5E3F8}"/>
              </a:ext>
            </a:extLst>
          </p:cNvPr>
          <p:cNvSpPr txBox="1">
            <a:spLocks/>
          </p:cNvSpPr>
          <p:nvPr/>
        </p:nvSpPr>
        <p:spPr>
          <a:xfrm>
            <a:off x="628650" y="358122"/>
            <a:ext cx="78867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ວິ​ທີ​ການ​ຄວບ​ຄຸມຕົວແປກວນ</a:t>
            </a:r>
            <a:endParaRPr lang="en-US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2BDEB-182E-1A8C-07AE-216DDC160F53}"/>
              </a:ext>
            </a:extLst>
          </p:cNvPr>
          <p:cNvSpPr txBox="1">
            <a:spLocks/>
          </p:cNvSpPr>
          <p:nvPr/>
        </p:nvSpPr>
        <p:spPr>
          <a:xfrm>
            <a:off x="564260" y="1487967"/>
            <a:ext cx="7886700" cy="465650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8ED3ADC-8690-D692-AF2F-A750957CC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43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08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ສະຫຼຸບຂອງຕົວແປກວນ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ການ​ປະ​ເມີນ​ຕົວແປກວນ​ທີ່​ເປັນ​ໄປ​ໄດ້​</a:t>
            </a:r>
          </a:p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ການ​ຄວບ​ຄຸມ​ສໍາ​ລັບຕົວແປກວນ</a:t>
            </a:r>
            <a:r>
              <a:rPr 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ໃນ​ການ​ອອກ​ແບບ​ການ​ສຶກ​ສາ !!</a:t>
            </a:r>
          </a:p>
          <a:p>
            <a:pPr lvl="1"/>
            <a:r>
              <a:rPr lang="lo-LA" altLang="zh-CN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ການສຸ່ມ</a:t>
            </a:r>
          </a:p>
          <a:p>
            <a:pPr lvl="1"/>
            <a:r>
              <a:rPr lang="lo-LA" altLang="zh-CN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ຂໍ້ຈຳກັດ</a:t>
            </a:r>
          </a:p>
          <a:p>
            <a:pPr lvl="1"/>
            <a:r>
              <a:rPr lang="lo-LA" altLang="zh-CN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ການຈັບຄູ່ (ບວກກັບການວິເຄາະທີ່ກົງກັນ)</a:t>
            </a:r>
          </a:p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ຫຼັງຈາກນັ້ນ, ການຄວບຄຸມຕົວແປກວນ</a:t>
            </a:r>
            <a:r>
              <a:rPr 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ໃນການວິເຄາະ</a:t>
            </a:r>
          </a:p>
          <a:p>
            <a:pPr lvl="1"/>
            <a:r>
              <a:rPr lang="lo-LA" altLang="zh-CN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ການແບ່ງຊັ້ນ</a:t>
            </a:r>
          </a:p>
          <a:p>
            <a:pPr lvl="1"/>
            <a:r>
              <a:rPr lang="lo-LA" altLang="zh-CN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ການສ້າງແບບຈໍາລອງທາງສະຖິຕິ</a:t>
            </a:r>
            <a:endParaRPr lang="en-US" sz="2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C0F45-8D64-B9C7-4A3C-42DBB5118E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44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698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35B2-ED17-347D-94B4-5E1AC253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“</a:t>
            </a:r>
            <a:r>
              <a:rPr lang="lo-LA" i="1">
                <a:latin typeface="Phetsarath OT" panose="02000500000000000000" pitchFamily="2" charset="0"/>
                <a:cs typeface="Phetsarath OT" panose="02000500000000000000" pitchFamily="2" charset="0"/>
              </a:rPr>
              <a:t>ມີຄວາມສໍາພັນລະຫວ່າງການສໍາຜັດກັບພະຍາດບໍ?”</a:t>
            </a:r>
            <a:endParaRPr lang="en-US" i="1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340A6-E638-03B7-CD9E-57175BB755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ຖ້າແມ່ນ….</a:t>
            </a:r>
          </a:p>
          <a:p>
            <a:pPr eaLnBrk="1" hangingPunct="1">
              <a:buFont typeface="Wingdings" pitchFamily="2" charset="2"/>
              <a:buNone/>
            </a:pPr>
            <a:r>
              <a:rPr lang="lo-LA" dirty="0">
                <a:solidFill>
                  <a:schemeClr val="accent6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ສາມ​ສິ່ງ​ທີ່​ຄວນ​ພິ​ຈາ​ລະ​ນາ​:</a:t>
            </a:r>
          </a:p>
          <a:p>
            <a:pPr eaLnBrk="1" hangingPunct="1">
              <a:buFont typeface="Wingdings" pitchFamily="2" charset="2"/>
              <a:buNone/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ຄວາມສຳພັນອາດຈະເປັນ</a:t>
            </a:r>
            <a:r>
              <a:rPr lang="lo-LA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ຍ້ອນອະຄະຕິ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</a:p>
          <a:p>
            <a:pPr>
              <a:buNone/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ຄວາມສຳພັນອາດຈະເປັນ</a:t>
            </a:r>
            <a:r>
              <a:rPr lang="lo-LA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ຍ້ອນຕົວແປກວນ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ບໍ?</a:t>
            </a:r>
          </a:p>
          <a:p>
            <a:pPr>
              <a:buNone/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ຄວາມສຳພັນ</a:t>
            </a:r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ແມ່ນ</a:t>
            </a:r>
            <a:r>
              <a:rPr lang="lo-LA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ຍ້ອນໂອກາດ</a:t>
            </a:r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B4F0B-7D1D-4B53-D0CD-29331FD07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45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92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o-LA" sz="26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ການນໍາໃຊ້ຂໍ້ມູນເພື່ອເວົ້າບາງສິ່ງບາງຢ່າງ (ເຮັດການອ້າງອີງ</a:t>
            </a:r>
            <a:r>
              <a:rPr lang="en-US" sz="2600" dirty="0">
                <a:latin typeface="Phetsarath OT" panose="02000500000000000000" pitchFamily="2" charset="0"/>
                <a:cs typeface="Phetsarath OT" panose="02000500000000000000" pitchFamily="2" charset="0"/>
              </a:rPr>
              <a:t>) </a:t>
            </a:r>
            <a:r>
              <a:rPr lang="lo-LA" sz="2600" dirty="0">
                <a:latin typeface="Phetsarath OT" panose="02000500000000000000" pitchFamily="2" charset="0"/>
                <a:cs typeface="Phetsarath OT" panose="02000500000000000000" pitchFamily="2" charset="0"/>
              </a:rPr>
              <a:t>ດ້ວຍຄວາມຫມັ້ນໃຈ, ປະຊາກອນທັງຫມົດ (ປະຊາກອນ) ໂດຍອີງໃສ່ການສຶກສາພຽງແຕ່ຈໍານວນຫນ້ອຍຫນຶ່ງ (ຕົວຢ່າງ).</a:t>
            </a:r>
          </a:p>
          <a:p>
            <a:pPr marL="0" indent="0">
              <a:buNone/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ນັກຄົ້ນຄ້ວາ ບໍ່ຄ່ອຍປະເມີນສະມາຊິກທຸກໆຄົນຂອງປະຊາກອນທັງຫມົດ</a:t>
            </a:r>
          </a:p>
          <a:p>
            <a:pPr marL="0" indent="0">
              <a:buNone/>
            </a:pPr>
            <a:r>
              <a:rPr lang="lo-LA" sz="2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ການສະຫຼຸບອ້າງອີງ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ກ່ຽວກັບຄວາມສໍາພັນທີ່ແທ້ຈິງລະຫວ່າງການສໍາຜັດກັບພະຍາດແມ່ນໄດ້ມາຈາກການສັງເກດໃນຕົວຢ່າງ</a:t>
            </a:r>
          </a:p>
          <a:p>
            <a:pPr marL="0" indent="0">
              <a:buNone/>
            </a:pPr>
            <a:r>
              <a:rPr lang="lo-LA" sz="2400" b="1" u="sng" dirty="0">
                <a:latin typeface="Phetsarath OT" panose="02000500000000000000" pitchFamily="2" charset="0"/>
                <a:cs typeface="Phetsarath OT" panose="02000500000000000000" pitchFamily="2" charset="0"/>
                <a:sym typeface="Wingdings" pitchFamily="2" charset="2"/>
              </a:rPr>
              <a:t>ການປ່ຽນແປງຂອງການສຸ່ມຕົວຢ່າງ</a:t>
            </a:r>
            <a:r>
              <a:rPr lang="lo-LA" sz="2400" b="1" dirty="0">
                <a:latin typeface="Phetsarath OT" panose="02000500000000000000" pitchFamily="2" charset="0"/>
                <a:cs typeface="Phetsarath OT" panose="02000500000000000000" pitchFamily="2" charset="0"/>
                <a:sym typeface="Wingdings" pitchFamily="2" charset="2"/>
              </a:rPr>
              <a:t>ຫມາຍຄວາມວ່າຜົນການສຶກສາຈະແຕກຕ່າງກັນໄປຕາມຜູ້ທີ່ຢູ່ໃນຕົວຢ່າງການສຶກສາ: ຖ້າທ່ານເຮັດການສຶກສາຄືນແລະຊ້ໍາອີກຄັ້ງດ້ວຍຕົວຢ່າງໃຫມ່ໃນແຕ່ລະຄັ້ງ, ຜົນໄດ້ຮັບຈາກແຕ່ລະຕົວຢ່າງຈະແຕກຕ່າງກັນ.</a:t>
            </a:r>
          </a:p>
          <a:p>
            <a:pPr marL="0" indent="0">
              <a:buNone/>
            </a:pPr>
            <a:r>
              <a:rPr lang="lo-LA" sz="2400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ຄວາມຜິດພາດແບບສຸ່ມ</a:t>
            </a:r>
            <a:r>
              <a:rPr lang="lo-LA" sz="2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ມ່ນຄວາມເປັນໄປໄດ້ທີ່ການຄາດຄະເນຂອງພວກເຮົາຈະແຕກຕ່າງຈາກຂະຫນາດທີ່ແທ້ຈິງພຽງແຕ່ຍ້ອນໂອກາດຫຼືຕົວຢ່າງການປ່ຽນແປງ.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03DCB-EAEB-A368-ECAA-7E223FB374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46</a:t>
            </a:fld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802C15-81A2-4426-6AA3-7C2022B03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79019" cy="1017107"/>
          </a:xfrm>
        </p:spPr>
        <p:txBody>
          <a:bodyPr/>
          <a:lstStyle/>
          <a:p>
            <a:r>
              <a:rPr lang="lo-LA">
                <a:latin typeface="Phetsarath OT" panose="02000500000000000000" pitchFamily="2" charset="0"/>
                <a:cs typeface="Phetsarath OT" panose="02000500000000000000" pitchFamily="2" charset="0"/>
              </a:rPr>
              <a:t>ໂອກາດ ແລະ ສະຖິຕິ (ເພີ່ມເຕີມໃນຫົວຂໍ້ 6.6)</a:t>
            </a:r>
            <a:endParaRPr lang="en-US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32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79019" cy="1017107"/>
          </a:xfrm>
        </p:spPr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ໂອກາດ ແລະ ສະຖິຕິອ້ງອີງ (ເພີ່ມເຕີມໃນຫົວຂໍ້ 6.6)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ພວກເຮົາໃຊ້ສະຖິຕິສະຖິຕິເພື່ອປະເມີນຄວາມເປັນໄປໄດ້ຂອງຄວາມສຳພັນຂອງພວກເຮົາ</a:t>
            </a:r>
            <a:r>
              <a:rPr lang="lo-LA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ບໍ່ແມ່ນ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ຍ້ອນໂອກາດ:</a:t>
            </a:r>
          </a:p>
          <a:p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ການທົດສອບສົມມຸດຕິຖານຄາດຄະເນຄວາມເປັນໄປໄດ້ຂອງຄວາມສຳພັນທີ່ເກີດຈາກໂອກາດ</a:t>
            </a:r>
          </a:p>
          <a:p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ຊ່ອງຫວາງຄວາມເຊື່ອໝັ້ນ (</a:t>
            </a:r>
            <a:r>
              <a:rPr lang="en-US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Confidence Interval</a:t>
            </a:r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r>
              <a:rPr lang="en-US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ວາງການຄາດຄະເນຂອງພວກເຮົາຢູ່ໃນຂອບເຂດຂອງຄ່າທີ່ເປັນໄປໄດ້</a:t>
            </a:r>
            <a:endParaRPr lang="en-US" sz="16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buNone/>
            </a:pP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ໂອກາດແຕກຕ່າງຈາກອະຄະຕິ ທີ່ທ່ານສາມາດຫຼຸດຜ່ອນ ອະຄະຕິ ໃນການຄັດເລືອກແລະການວັດແທກແລະ ຕົວແປກວນໃນການອອກແບບຂອງການສຶກສາ.</a:t>
            </a:r>
            <a:endParaRPr lang="en-US" sz="11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buNone/>
            </a:pP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ບໍ່​ສາ​ມາດ​ລົບ​ລ້າງ​ໂອ​ກາດ​ຢ່າງ​ໃດ​ກໍ​ຕາມ​ ສາ​ມາດ​ເພີ່ມ​ຂະ​ຫນາດ​ການ​ສຶກ​ສາ ​ຫຼື ​ປະ​ຕິ​ບັດ​ຍຸດ​ທະ​ສາດ​ການ​ອອກ​ແບບ (ການ​ສຶກ​ສາ​ຂະ​ຫນາດ​ໃຫຍ່​, ຄວາມ​ແມ່ນ​ຍໍາ​ຫຼາຍ​) ເພື່ອ​ຫຼຸດ​ຜ່ອນ​ຜົນ​ກະ​ທົບ​ຂອງ​ຕົນ​</a:t>
            </a:r>
            <a:endParaRPr lang="en-US" sz="11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buNone/>
            </a:pP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ອະຄະຕິມີແນວໂນ້ມທີ່ຈະບິດເບືອນຜົນການສຶກສາໃນທິດທາງໜຶ່ງ ຫຼື ທິດທາງອື່ນ; ການຜັນປວນສຸ່ມສາມາດເກີດຂຶ້ນໃນທິດທາງໃດນຶ່ງ</a:t>
            </a:r>
            <a:endParaRPr lang="en-US" sz="20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ctr">
              <a:buNone/>
            </a:pPr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ການທົດສອບສົມມຸດຕິຖານຈະຖືກກວມເອົາໃນຫົວຂໍ້ 6.6.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97169-8E5B-DD81-463A-E326AC803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47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64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0F654E3-19C3-B56D-CE74-BE5B5997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ການປະເມີນຄວາມສຳພັນສໍາລັບສາເຫດ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B8FA42-8245-BE17-8FEE-AB410A5A25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48</a:t>
            </a:fld>
            <a:endParaRPr lang="en-US" b="1">
              <a:solidFill>
                <a:schemeClr val="accent6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75BA2D4-1EB4-786A-CEA2-CB26821F0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80" y="1393962"/>
            <a:ext cx="7779170" cy="43163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FC72177-1C55-D755-BF9C-3DB87F8E9CF7}"/>
              </a:ext>
            </a:extLst>
          </p:cNvPr>
          <p:cNvSpPr txBox="1"/>
          <p:nvPr/>
        </p:nvSpPr>
        <p:spPr>
          <a:xfrm>
            <a:off x="3719944" y="1393962"/>
            <a:ext cx="21405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ອະຄະຕິໃນການຄັດເລືອກຫຼືຂໍ້ມູນ?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1896C7-D87C-A5B1-C75D-B58208806D03}"/>
              </a:ext>
            </a:extLst>
          </p:cNvPr>
          <p:cNvSpPr txBox="1"/>
          <p:nvPr/>
        </p:nvSpPr>
        <p:spPr>
          <a:xfrm>
            <a:off x="3574473" y="4922429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>
                <a:latin typeface="Phetsarath OT" panose="02000500000000000000" pitchFamily="2" charset="0"/>
                <a:cs typeface="Phetsarath OT" panose="02000500000000000000" pitchFamily="2" charset="0"/>
              </a:rPr>
              <a:t>ມັນອາດຈະເປັນສາເຫດບໍ?</a:t>
            </a:r>
          </a:p>
        </p:txBody>
      </p:sp>
    </p:spTree>
    <p:extLst>
      <p:ext uri="{BB962C8B-B14F-4D97-AF65-F5344CB8AC3E}">
        <p14:creationId xmlns:p14="http://schemas.microsoft.com/office/powerpoint/2010/main" val="39106632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>
                <a:latin typeface="Phetsarath OT" panose="02000500000000000000" pitchFamily="2" charset="0"/>
                <a:cs typeface="Phetsarath OT" panose="02000500000000000000" pitchFamily="2" charset="0"/>
              </a:rPr>
              <a:t>ເກນສາເຫດ: ເກນຂອງພູ</a:t>
            </a:r>
            <a:endParaRPr lang="en-US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600200"/>
            <a:ext cx="70104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ຊົ່ວຄາວ</a:t>
            </a:r>
          </a:p>
          <a:p>
            <a:pPr marL="514350" indent="-514350">
              <a:buFont typeface="+mj-lt"/>
              <a:buAutoNum type="arabicPeriod"/>
            </a:pP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ຄວາມເຂັ້ມແຂງຂອງຄວາມສຳພັນ</a:t>
            </a:r>
          </a:p>
          <a:p>
            <a:pPr marL="514350" indent="-514350">
              <a:buFont typeface="+mj-lt"/>
              <a:buAutoNum type="arabicPeriod"/>
            </a:pP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ຄວາມສຳພັນຂອງປະລິມານການຕອບສະໜອງ (</a:t>
            </a:r>
            <a:r>
              <a:rPr lang="en-US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gradient)</a:t>
            </a:r>
            <a:endParaRPr lang="lo-LA" sz="2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ຄວາມສອດຄ່ອງ</a:t>
            </a:r>
            <a:r>
              <a:rPr lang="en-US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 (Consistency)</a:t>
            </a:r>
            <a:endParaRPr lang="lo-LA" sz="2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ຄວາມສະເພາະ</a:t>
            </a:r>
          </a:p>
          <a:p>
            <a:pPr marL="514350" indent="-514350">
              <a:buFont typeface="+mj-lt"/>
              <a:buAutoNum type="arabicPeriod"/>
            </a:pP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ຄວາມເປັນໄປໄດ້</a:t>
            </a:r>
          </a:p>
          <a:p>
            <a:pPr marL="514350" indent="-514350">
              <a:buFont typeface="+mj-lt"/>
              <a:buAutoNum type="arabicPeriod"/>
            </a:pP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ຄວາມສອດຄ່ອງ</a:t>
            </a:r>
            <a:r>
              <a:rPr lang="en-US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 (Coherence)</a:t>
            </a:r>
            <a:endParaRPr lang="lo-LA" sz="2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ຫຼັກຖານການທົດລອງ</a:t>
            </a:r>
          </a:p>
          <a:p>
            <a:pPr marL="514350" indent="-514350">
              <a:buFont typeface="+mj-lt"/>
              <a:buAutoNum type="arabicPeriod"/>
            </a:pP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ການປຽບທຽບ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6DD2D90-4874-0B56-542F-355636CB4F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49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6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7045-1D14-4EDB-B6C2-4B57D1E3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ຄວາມສຳພັນ 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ກັບ ສາຍເຫດ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389D7-AB4A-44D3-A291-A492821C5A2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1350"/>
              </a:spcAft>
            </a:pPr>
            <a:r>
              <a:rPr lang="lo-LA" sz="27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ກຳໜົດ ແລະ ວັດຄວາມສຳພັນລະຫວ່າງການສຳຜັດ ແລະ ຜົນໄດ້ຮັບ</a:t>
            </a:r>
            <a:endParaRPr lang="en-US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spcAft>
                <a:spcPts val="1350"/>
              </a:spcAft>
            </a:pPr>
            <a:endParaRPr lang="en-US" b="1" dirty="0"/>
          </a:p>
          <a:p>
            <a:pPr marL="0" indent="0">
              <a:spcAft>
                <a:spcPts val="1350"/>
              </a:spcAft>
              <a:buNone/>
            </a:pPr>
            <a:endParaRPr lang="en-US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EB4669-3591-40C3-BCED-F5EFE2B4889E}"/>
              </a:ext>
            </a:extLst>
          </p:cNvPr>
          <p:cNvSpPr/>
          <p:nvPr/>
        </p:nvSpPr>
        <p:spPr>
          <a:xfrm>
            <a:off x="6480507" y="2776097"/>
            <a:ext cx="960120" cy="9601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2AFB37-6045-4A97-B1E8-BB6398F11749}"/>
              </a:ext>
            </a:extLst>
          </p:cNvPr>
          <p:cNvSpPr/>
          <p:nvPr/>
        </p:nvSpPr>
        <p:spPr>
          <a:xfrm>
            <a:off x="1928610" y="2776097"/>
            <a:ext cx="960120" cy="960120"/>
          </a:xfrm>
          <a:prstGeom prst="ellipse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0">
                <a:schemeClr val="accent5">
                  <a:lumMod val="105000"/>
                  <a:satMod val="103000"/>
                  <a:tint val="73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1"/>
          <a:lstStyle/>
          <a:p>
            <a:pPr algn="ctr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EEECF2-1E2A-4165-802E-346FD1EC5AEE}"/>
              </a:ext>
            </a:extLst>
          </p:cNvPr>
          <p:cNvSpPr/>
          <p:nvPr/>
        </p:nvSpPr>
        <p:spPr>
          <a:xfrm>
            <a:off x="0" y="4432829"/>
            <a:ext cx="91439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700">
                <a:latin typeface="Phetsarath OT" panose="02000500000000000000" pitchFamily="2" charset="0"/>
                <a:cs typeface="Phetsarath OT" panose="02000500000000000000" pitchFamily="2" charset="0"/>
              </a:rPr>
              <a:t>“</a:t>
            </a:r>
            <a:r>
              <a:rPr lang="lo-LA" sz="2700">
                <a:latin typeface="Phetsarath OT" panose="02000500000000000000" pitchFamily="2" charset="0"/>
                <a:cs typeface="Phetsarath OT" panose="02000500000000000000" pitchFamily="2" charset="0"/>
              </a:rPr>
              <a:t>ການສູບຢາກ່ຽວຂ້ອງກັບມະເຮັງປອດບໍ່</a:t>
            </a:r>
            <a:r>
              <a:rPr lang="en-US" sz="2700">
                <a:latin typeface="Phetsarath OT" panose="02000500000000000000" pitchFamily="2" charset="0"/>
                <a:cs typeface="Phetsarath OT" panose="02000500000000000000" pitchFamily="2" charset="0"/>
              </a:rPr>
              <a:t>?”</a:t>
            </a:r>
          </a:p>
        </p:txBody>
      </p:sp>
      <p:pic>
        <p:nvPicPr>
          <p:cNvPr id="5" name="Graphic 4" descr="Smoking">
            <a:extLst>
              <a:ext uri="{FF2B5EF4-FFF2-40B4-BE49-F238E27FC236}">
                <a16:creationId xmlns:a16="http://schemas.microsoft.com/office/drawing/2014/main" id="{2746FEEB-EC1F-441F-9707-0982E47C9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0861" y="2791689"/>
            <a:ext cx="685800" cy="685800"/>
          </a:xfrm>
          <a:prstGeom prst="rect">
            <a:avLst/>
          </a:prstGeom>
        </p:spPr>
      </p:pic>
      <p:pic>
        <p:nvPicPr>
          <p:cNvPr id="7" name="Graphic 6" descr="Lungs">
            <a:extLst>
              <a:ext uri="{FF2B5EF4-FFF2-40B4-BE49-F238E27FC236}">
                <a16:creationId xmlns:a16="http://schemas.microsoft.com/office/drawing/2014/main" id="{9192B7C9-99C0-4F7E-B0C7-5894175DE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7667" y="2913257"/>
            <a:ext cx="685800" cy="685800"/>
          </a:xfrm>
          <a:prstGeom prst="rect">
            <a:avLst/>
          </a:prstGeom>
        </p:spPr>
      </p:pic>
      <p:sp>
        <p:nvSpPr>
          <p:cNvPr id="14" name="Google Shape;162;p71">
            <a:extLst>
              <a:ext uri="{FF2B5EF4-FFF2-40B4-BE49-F238E27FC236}">
                <a16:creationId xmlns:a16="http://schemas.microsoft.com/office/drawing/2014/main" id="{C182723E-9C27-7797-546D-9D4D8F7B5E11}"/>
              </a:ext>
            </a:extLst>
          </p:cNvPr>
          <p:cNvSpPr txBox="1">
            <a:spLocks/>
          </p:cNvSpPr>
          <p:nvPr/>
        </p:nvSpPr>
        <p:spPr>
          <a:xfrm>
            <a:off x="7383418" y="6421060"/>
            <a:ext cx="1131932" cy="14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050" kern="0">
                <a:solidFill>
                  <a:srgbClr val="00A2C7"/>
                </a:solidFill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</a:rPr>
              <a:pPr>
                <a:defRPr/>
              </a:pPr>
              <a:t>5</a:t>
            </a:fld>
            <a:endParaRPr sz="1050" b="1" kern="0">
              <a:solidFill>
                <a:srgbClr val="0046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240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83A4A43-FA25-8BB3-C6E4-2A1A11525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264635"/>
              </p:ext>
            </p:extLst>
          </p:nvPr>
        </p:nvGraphicFramePr>
        <p:xfrm>
          <a:off x="301193" y="1356547"/>
          <a:ext cx="8616042" cy="5035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934">
                  <a:extLst>
                    <a:ext uri="{9D8B030D-6E8A-4147-A177-3AD203B41FA5}">
                      <a16:colId xmlns:a16="http://schemas.microsoft.com/office/drawing/2014/main" val="1184257135"/>
                    </a:ext>
                  </a:extLst>
                </a:gridCol>
                <a:gridCol w="6548108">
                  <a:extLst>
                    <a:ext uri="{9D8B030D-6E8A-4147-A177-3AD203B41FA5}">
                      <a16:colId xmlns:a16="http://schemas.microsoft.com/office/drawing/2014/main" val="273033918"/>
                    </a:ext>
                  </a:extLst>
                </a:gridCol>
              </a:tblGrid>
              <a:tr h="395866">
                <a:tc>
                  <a:txBody>
                    <a:bodyPr/>
                    <a:lstStyle/>
                    <a:p>
                      <a:r>
                        <a:rPr lang="en-US"/>
                        <a:t>Hill’s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586900"/>
                  </a:ext>
                </a:extLst>
              </a:tr>
              <a:tr h="707680">
                <a:tc>
                  <a:txBody>
                    <a:bodyPr/>
                    <a:lstStyle/>
                    <a:p>
                      <a:r>
                        <a:rPr lang="lo-LA" sz="160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ຊົ່ວຄາວ</a:t>
                      </a:r>
                      <a:endParaRPr lang="en-US" sz="1600"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ສາເຫດເກີດກ່ອນຜົນບໍ? ການອ້າງເຫດຜົນໃດໆກໍຕ້ອງກ່ຽວຂ້ອງກັບສາເຫດກ່ອນຜົນທີ່ຄາດໄວ້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** ການ​</a:t>
                      </a:r>
                      <a:r>
                        <a:rPr lang="lo-LA" sz="160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ຂາດ​ຄວາມ​</a:t>
                      </a:r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ຊົ່ວ​</a:t>
                      </a:r>
                      <a:r>
                        <a:rPr lang="lo-LA" sz="160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ຄາວ ແມ່ນເອົາ ​ເຫດ​ຜົນອອກ.​</a:t>
                      </a:r>
                      <a:endParaRPr lang="en-US" sz="1600" dirty="0"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114839"/>
                  </a:ext>
                </a:extLst>
              </a:tr>
              <a:tr h="39586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ຄວາມເຂັ້ມແຂງຂອງຄວາມສຳພັນ</a:t>
                      </a:r>
                      <a:endParaRPr lang="en-US" sz="1600" dirty="0"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ຄວາມສຳພັນທີ່ເຂັ້ມແຂງມີແນວໂນ້ມທີ່ຈະເປັນສາເຫດຫຼາຍກ່ວາຄວາມສຳພັນທີ່ອ່ອນແອ; ສະຄວາມສຳພັນທີ່ເຂັ້ມແຂງແມ່ນຫນ້ອຍທີ່ເກີດຈາກໂອກາດຫຼືອະຄະຕິ; ອັດຕາຄວາມສ່ຽງທີ່ກ່ຽວຂ້ອງ (</a:t>
                      </a:r>
                      <a:r>
                        <a:rPr lang="en-US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RR) </a:t>
                      </a:r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ຫຼືອັດຕາ ອັດຕາສ່ວນ (</a:t>
                      </a:r>
                      <a:r>
                        <a:rPr lang="en-US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OR), </a:t>
                      </a:r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ຄວາມເປັນໄປໄດ້ທີ່ການພົວພັນແມ່ນເປັນສາເຫດຫຼາຍເທົ່າໃດ.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** ຄວາມສຳພັນທີ່ເຂັ້ມແຂງ ≠ ສາເຫດ</a:t>
                      </a:r>
                      <a:endParaRPr lang="en-US" sz="1600" dirty="0"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697707"/>
                  </a:ext>
                </a:extLst>
              </a:tr>
              <a:tr h="39586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ຄວາມສຳພັນຂອງປະລິມານການຕອບສະໜອງ (</a:t>
                      </a:r>
                      <a:r>
                        <a:rPr lang="en-US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gradient)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</a:pPr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ຖ້າການເພີ່ມຂຶ້ນຂອງລະດັບການສຳຜັດກັບປັດໃຈ (ປະລິມານ) ເພີ່ມຄວາມສ່ຽງຕໍ່ຜົນໄດ້ຮັບ (ການຕອບສະຫນອງ), ນີ້ຈະເສີມສ້າງການໂຕ້ຖຽງສໍາລັບສາເຫດ. ** ການ​ຂາດ​​ບໍ່​ແມ່ນ​ຫຼັກ​ຖານຂັດກັບ​ການ​ພົວ​ພັນ​, ອາດ​ຈະ​ມີ​ຄວາມສຳພັນໃນລະດັບໃດນຶ່ງ.</a:t>
                      </a:r>
                      <a:endParaRPr lang="en-US" sz="1600" dirty="0"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466758"/>
                  </a:ext>
                </a:extLst>
              </a:tr>
              <a:tr h="39586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ຄວາມສອດຄ່ອງ</a:t>
                      </a:r>
                      <a:endParaRPr lang="en-US" sz="1600"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ຄວາມສອດຄ່ອງຫມາຍເຖິງການສັງເກດການຊ້ໍາຊ້ອນຂອງຄວາມສຳພັນໃນປະຊາກອນທີ່ແຕກຕ່າງກັນພາຍໃຕ້ສະຖານະການທີ່ແຕກຕ່າງກັນ. </a:t>
                      </a:r>
                      <a:r>
                        <a:rPr lang="en-US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Reproducibility: </a:t>
                      </a:r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ຖ້າຫາກວ່າການສຶກສາທີ່ດໍາເນີນໂດຍນັກຄົ້ນຄວ້າທີ່ແຕກຕ່າງກັນ, ໃນເວລາທີ່ແຕກຕ່າງກັນ, ໃນການຕັ້ງຄ່າທີ່ແຕກຕ່າງກັນ, ກ່ຽວກັບປະຊາກອນທີ່ແຕກຕ່າງກັນ, ການນໍາໃຊ້ການອອກແບບການສຶກສາທີ່ແຕກຕ່າງກັນ, ທັງຫມົດໃຫ້ຜົນໄດ້ຮັບທີ່ສອດຄ່ອງ, ນີ້ເສີມສ້າງການໂຕ້ຖຽງສໍາລັບສາເຫດ. ການຂາດຄວາມສອດຄ່ອງບໍ່ໄດ້ປະຕິເສດການພົວພັນກັບສາເຫດ; ຄວາມສອດຄ່ອງຫຼາຍກວ່າເກົ່າ, ຄວາມເປັນໄປໄດ້ຂອງຄວາມສຳພັນສາເຫດ.</a:t>
                      </a:r>
                      <a:endParaRPr lang="en-US" sz="1600" dirty="0"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2341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A1C222C-919F-6B67-3A61-CA69DDB91DD6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0171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ເກນສາເຫດ: ເກນຂອງ </a:t>
            </a:r>
            <a:r>
              <a:rPr 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Hill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B51B5-DE50-B650-2169-8D5834CD704E}"/>
              </a:ext>
            </a:extLst>
          </p:cNvPr>
          <p:cNvSpPr txBox="1">
            <a:spLocks/>
          </p:cNvSpPr>
          <p:nvPr/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sz="1000" b="1" smtClean="0">
                <a:solidFill>
                  <a:schemeClr val="accent6"/>
                </a:solidFill>
              </a:rPr>
              <a:pPr algn="r"/>
              <a:t>50</a:t>
            </a:fld>
            <a:endParaRPr lang="en-US" sz="1000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854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8707" y="358110"/>
            <a:ext cx="7886700" cy="1017588"/>
          </a:xfrm>
        </p:spPr>
        <p:txBody>
          <a:bodyPr>
            <a:normAutofit/>
          </a:bodyPr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ເກນສາເຫດ: ເກນຂອງ </a:t>
            </a:r>
            <a:r>
              <a:rPr 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Hill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83A4A43-FA25-8BB3-C6E4-2A1A11525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378600"/>
              </p:ext>
            </p:extLst>
          </p:nvPr>
        </p:nvGraphicFramePr>
        <p:xfrm>
          <a:off x="207818" y="1576614"/>
          <a:ext cx="8672203" cy="4510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294">
                  <a:extLst>
                    <a:ext uri="{9D8B030D-6E8A-4147-A177-3AD203B41FA5}">
                      <a16:colId xmlns:a16="http://schemas.microsoft.com/office/drawing/2014/main" val="1184257135"/>
                    </a:ext>
                  </a:extLst>
                </a:gridCol>
                <a:gridCol w="6524909">
                  <a:extLst>
                    <a:ext uri="{9D8B030D-6E8A-4147-A177-3AD203B41FA5}">
                      <a16:colId xmlns:a16="http://schemas.microsoft.com/office/drawing/2014/main" val="273033918"/>
                    </a:ext>
                  </a:extLst>
                </a:gridCol>
              </a:tblGrid>
              <a:tr h="395866">
                <a:tc>
                  <a:txBody>
                    <a:bodyPr/>
                    <a:lstStyle/>
                    <a:p>
                      <a:r>
                        <a:rPr lang="en-US" sz="1600"/>
                        <a:t>Hill’s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586900"/>
                  </a:ext>
                </a:extLst>
              </a:tr>
              <a:tr h="395866">
                <a:tc>
                  <a:txBody>
                    <a:bodyPr/>
                    <a:lstStyle/>
                    <a:p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ຄວາມສະເພາະຂອງຄວາມສຳພັນ</a:t>
                      </a:r>
                      <a:endParaRPr lang="en-US" sz="1600" dirty="0"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ການສຳຜັດກັບປັດໃຈຄັ້ງດຽວຄວນເຮັດໃຫ້ເກີດພະຍາດດຽວ. ນີ້ແມ່ນຄວາມເປັນໄປໄດ້ຂອງພະຍາດຕິດຕໍ່ຫຼາຍກ່ວາພະຍາດທີ່ບໍ່ຕິດເຊື້ອ, ເຊິ່ງສາມາດເປັນຜົນມາຈາກຕົວແທນຄວາມສ່ຽງທີ່ແຕກຕ່າງກັນ. **ບໍ່ຖືກຕ້ອງ (ໃນຫຼາຍໆກໍລະນີ) - ຂໍ້ແນະນຳທີ່ອ່ອນແອທີ່ສຸດ</a:t>
                      </a:r>
                      <a:endParaRPr lang="en-US" sz="1600" b="1" dirty="0"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159525"/>
                  </a:ext>
                </a:extLst>
              </a:tr>
              <a:tr h="395866">
                <a:tc>
                  <a:txBody>
                    <a:bodyPr/>
                    <a:lstStyle/>
                    <a:p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ຄວາມເປັນໄປໄດ້ (</a:t>
                      </a:r>
                      <a:r>
                        <a:rPr lang="en-US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Plausibility</a:t>
                      </a:r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)</a:t>
                      </a:r>
                      <a:endParaRPr lang="en-US" sz="1600" dirty="0"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ຄວາມເປັນໄປໄດ້ໝາຍເຖິງຄວາມສົມມຸດຖານທາງຊີວະພາບຂອງຄວາມສໍາພັນທາງສາເຫດທີ່ສົມມຸດຕິຖານລະຫວ່າງການສຳຜັດກັຍປັດໃຈ ແລະຜົນໄດ້ຮັບ; ຫຼັກຖານທົດລອງເພີ່ມຄວາມຫມັ້ນໃຈໃນການສະຫຼຸບ</a:t>
                      </a:r>
                      <a:endParaRPr lang="en-US" sz="1600" dirty="0"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758812"/>
                  </a:ext>
                </a:extLst>
              </a:tr>
              <a:tr h="395866">
                <a:tc>
                  <a:txBody>
                    <a:bodyPr/>
                    <a:lstStyle/>
                    <a:p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ຄວາມສອດຄ່ອງ</a:t>
                      </a:r>
                      <a:r>
                        <a:rPr lang="en-US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 (Coherence)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defRPr/>
                      </a:pPr>
                      <a:r>
                        <a:rPr lang="lo-LA" sz="1600">
                          <a:solidFill>
                            <a:schemeClr val="tx1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ຄວາມສອດຄ່ອງກັນຫມາຍຄວາມວ່າການຕີຄວາມຫມາຍຂອງສາເຫດແລະຜົນກະທົບສໍາລັບສະມາຄົມບໍ່ຂັດແຍ້ງກັບສິ່ງທີ່ຮູ້ຈັກຂອງປະຫວັດສາດທໍາມະຊາດແລະຊີວະວິທະຍາຂອງພະຍາດ; ຂໍ້ມູນໃຫມ່ບໍ່ຄວນຕໍ່ຕ້ານຫຼັກຖານໃນປະຈຸບັນ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39152"/>
                  </a:ext>
                </a:extLst>
              </a:tr>
              <a:tr h="395866">
                <a:tc>
                  <a:txBody>
                    <a:bodyPr/>
                    <a:lstStyle/>
                    <a:p>
                      <a:r>
                        <a:rPr lang="lo-LA" sz="160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ຫຼັກຖານການທົດລອງ</a:t>
                      </a:r>
                      <a:endParaRPr lang="en-US" sz="1600"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160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ມັນຫມາຍເຖິງຫຼັກຖານຈາກການທົດລອງໃນຫ້ອງທົດລອງກ່ຽວກັບສັດຫຼືຫຼັກຖານຈາກການທົດລອງຂອງມະນຸດ; ການສຶກສາຄວບຄຸມໄດ້ດີ, ການທົດລອງແບບສຸ່ມ; ການປ່ຽນແປງສາເຫດ, ການປ່ຽນແປງຜົນກະທົບ; ຄວາມເຂົ້າໃຈເຫດຜົນສາມາດກ້າວຫນ້າຢ່າງຫຼວງຫຼາຍໂດຍການສັງເກດການຫ້ອງທົດລອງແລະການສັງເກດການ.</a:t>
                      </a:r>
                      <a:endParaRPr lang="en-US" sz="1600"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302837"/>
                  </a:ext>
                </a:extLst>
              </a:tr>
              <a:tr h="395866">
                <a:tc>
                  <a:txBody>
                    <a:bodyPr/>
                    <a:lstStyle/>
                    <a:p>
                      <a:r>
                        <a:rPr lang="lo-LA" sz="160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ການປຽບທຽບ</a:t>
                      </a:r>
                      <a:endParaRPr lang="en-US" sz="1600"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1600" dirty="0"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ກໍານົດປັດໃຈທີ່ຄ້າຍຄືກັນອື່ນໆທີ່ເປັນສາເຫດທີ່ເປັນໄປໄດ້; ເງື່ອນໄຂທີ່ອ່ອນແອ; ການຄາດເດົາ; ການຂາດບໍ່ໄດ້ເປັນຫຼັກຖານຕໍ່ກັບສາເຫດ</a:t>
                      </a:r>
                      <a:endParaRPr lang="en-US" sz="1600" dirty="0"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53087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0C673-D1AC-3BC2-7C69-FFF1C6994785}"/>
              </a:ext>
            </a:extLst>
          </p:cNvPr>
          <p:cNvSpPr txBox="1">
            <a:spLocks/>
          </p:cNvSpPr>
          <p:nvPr/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sz="1000" b="1" smtClean="0">
                <a:solidFill>
                  <a:schemeClr val="accent6"/>
                </a:solidFill>
              </a:rPr>
              <a:pPr algn="r"/>
              <a:t>51</a:t>
            </a:fld>
            <a:endParaRPr lang="en-US" sz="1000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476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ເງື່ອນໄຂຂອງເຫດຜົນ: ຕົວຈິງແລ້ວຂໍ້ແນະນໍາວ່າງ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431046"/>
            <a:ext cx="7010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lo-LA" sz="2800" b="1" dirty="0">
                <a:solidFill>
                  <a:srgbClr val="FF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ຊົ່ວຄາວ (ຈຳເປັນ)</a:t>
            </a:r>
          </a:p>
          <a:p>
            <a:pPr marL="514350" indent="-514350">
              <a:buFont typeface="+mj-lt"/>
              <a:buAutoNum type="arabicPeriod"/>
            </a:pP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ຄວາມເຂັ້ມແຂງຂອງຄວາມສຳພັນ</a:t>
            </a:r>
          </a:p>
          <a:p>
            <a:pPr marL="514350" indent="-514350">
              <a:buFont typeface="+mj-lt"/>
              <a:buAutoNum type="arabicPeriod"/>
            </a:pPr>
            <a:r>
              <a:rPr lang="lo-LA" sz="2800" b="1" dirty="0">
                <a:solidFill>
                  <a:srgbClr val="FF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ຄວາມສຳພັນຂອງປະລິມານການຕອບສະໜອງ (</a:t>
            </a:r>
            <a:r>
              <a:rPr lang="en-US" sz="2800" b="1" dirty="0">
                <a:solidFill>
                  <a:srgbClr val="FF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gradient)</a:t>
            </a:r>
            <a:endParaRPr lang="lo-LA" sz="2800" b="1" dirty="0">
              <a:solidFill>
                <a:srgbClr val="FF000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lo-LA" sz="2800" b="1" dirty="0">
                <a:solidFill>
                  <a:srgbClr val="FF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ຄວາມສອດຄ່ອງ</a:t>
            </a:r>
            <a:r>
              <a:rPr lang="en-US" sz="2800" b="1" dirty="0">
                <a:solidFill>
                  <a:srgbClr val="FF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(Consistency)</a:t>
            </a:r>
            <a:endParaRPr lang="lo-LA" sz="2800" b="1" dirty="0">
              <a:solidFill>
                <a:srgbClr val="FF000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ຄວາມສະເພາະ</a:t>
            </a:r>
          </a:p>
          <a:p>
            <a:pPr marL="514350" indent="-514350">
              <a:buFont typeface="+mj-lt"/>
              <a:buAutoNum type="arabicPeriod"/>
            </a:pP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ຄວາມເປັນໄປໄດ້</a:t>
            </a:r>
          </a:p>
          <a:p>
            <a:pPr marL="514350" indent="-514350">
              <a:buFont typeface="+mj-lt"/>
              <a:buAutoNum type="arabicPeriod"/>
            </a:pPr>
            <a:r>
              <a:rPr lang="lo-LA" sz="2800" b="1" dirty="0">
                <a:solidFill>
                  <a:srgbClr val="FF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en-US" sz="2800" b="1" dirty="0">
                <a:solidFill>
                  <a:srgbClr val="FF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(Coherence)</a:t>
            </a:r>
            <a:endParaRPr lang="lo-LA" sz="2800" b="1" dirty="0">
              <a:solidFill>
                <a:srgbClr val="FF000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ຫຼັກຖານການທົດລອງ</a:t>
            </a:r>
          </a:p>
          <a:p>
            <a:pPr marL="514350" indent="-514350">
              <a:buFont typeface="+mj-lt"/>
              <a:buAutoNum type="arabicPeriod"/>
            </a:pPr>
            <a:r>
              <a:rPr lang="lo-LA" sz="28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ການປຽບທຽບ</a:t>
            </a:r>
            <a:endParaRPr lang="en-US" sz="2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312FDA-8291-0DB9-C7D2-7BCCC148D037}"/>
              </a:ext>
            </a:extLst>
          </p:cNvPr>
          <p:cNvSpPr txBox="1"/>
          <p:nvPr/>
        </p:nvSpPr>
        <p:spPr>
          <a:xfrm>
            <a:off x="754912" y="6019563"/>
            <a:ext cx="77604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*</a:t>
            </a:r>
            <a:r>
              <a:rPr lang="en-US" sz="2400" b="1">
                <a:latin typeface="Phetsarath OT" panose="02000500000000000000" pitchFamily="2" charset="0"/>
                <a:cs typeface="Phetsarath OT" panose="02000500000000000000" pitchFamily="2" charset="0"/>
              </a:rPr>
              <a:t>Temporality </a:t>
            </a:r>
            <a:r>
              <a:rPr lang="lo-LA" sz="2400" b="1">
                <a:latin typeface="Phetsarath OT" panose="02000500000000000000" pitchFamily="2" charset="0"/>
                <a:cs typeface="Phetsarath OT" panose="02000500000000000000" pitchFamily="2" charset="0"/>
              </a:rPr>
              <a:t>ແມ່ນເງື່ອນໄຂດຽວຂອງ </a:t>
            </a:r>
            <a:r>
              <a:rPr lang="en-US" sz="2400" b="1">
                <a:latin typeface="Phetsarath OT" panose="02000500000000000000" pitchFamily="2" charset="0"/>
                <a:cs typeface="Phetsarath OT" panose="02000500000000000000" pitchFamily="2" charset="0"/>
              </a:rPr>
              <a:t>Hill</a:t>
            </a:r>
          </a:p>
          <a:p>
            <a:pPr algn="ctr"/>
            <a:r>
              <a:rPr lang="lo-LA" sz="2400" b="1">
                <a:latin typeface="Phetsarath OT" panose="02000500000000000000" pitchFamily="2" charset="0"/>
                <a:cs typeface="Phetsarath OT" panose="02000500000000000000" pitchFamily="2" charset="0"/>
              </a:rPr>
              <a:t>ທີ່ທຸກຄົນເຫັນດີນໍາ</a:t>
            </a:r>
            <a:endParaRPr lang="en-US" sz="2400" b="1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4187617-234D-FF54-FBBC-5AC244EB60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52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81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lo-LA" sz="36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ການອ້າງອີງສາເຫດ</a:t>
            </a:r>
            <a:endParaRPr lang="en-US" sz="2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ການອ້າງອີງສາເຫດບໍ່ແມ່ນຂະບວນການງ່າຍດາຍ (ຫຼືໄວ).</a:t>
            </a:r>
          </a:p>
          <a:p>
            <a:pPr marL="628650" lvl="1" indent="-285750"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ຮຽກຮ້ອງໃຫ້ມີການຕັດສິນແລະການຕີຄວາມ</a:t>
            </a:r>
          </a:p>
          <a:p>
            <a:pPr marL="628650" lvl="1" indent="-285750"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ພິຈາລະນາ</a:t>
            </a:r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ນ້ໍາຫນັກຂອງຫຼັກຖານ 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(ເງື່ອນໄຂຂອງ </a:t>
            </a:r>
            <a:r>
              <a:rPr 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Hill)</a:t>
            </a:r>
            <a:endParaRPr lang="en-US" sz="2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285750" indent="-285750"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ການ​ສຶກ​ສາ​ດຽວ​ແມ່ນບໍ່​ພຽງ​ພໍ​ໃນ​ການ​ສ້າງ​ຕັ້ງ​ການອ້າງອີງ</a:t>
            </a:r>
            <a:r>
              <a:rPr 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ສາ​ເຫດ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285750" indent="-285750"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lang="lo-LA" b="1" dirty="0">
                <a:solidFill>
                  <a:schemeClr val="accent6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ມີໃຜຜູ້ນຶ່ງ ສາມາດ”ຢັ້ງຢືນ” ຄວາມສຳພັນແບບສາຍເຫດ?</a:t>
            </a:r>
          </a:p>
          <a:p>
            <a:pPr marL="285750" indent="-285750"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ສາເຫດ ແມ່ນ ບໍ່ໄດ້ຖືກສັງເກດ ຫຼື ພິສູດ, ແຕ່ເປັນການ ສະຫຼຸບອ້າງອີງ</a:t>
            </a:r>
            <a:endParaRPr lang="en-US" sz="2800" b="1" dirty="0">
              <a:solidFill>
                <a:srgbClr val="FF000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buNone/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21C4AB-C8E4-A48C-599F-4459E3770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53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241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lo-LA" sz="3600">
                <a:latin typeface="Phetsarath OT" panose="02000500000000000000" pitchFamily="2" charset="0"/>
                <a:cs typeface="Phetsarath OT" panose="02000500000000000000" pitchFamily="2" charset="0"/>
              </a:rPr>
              <a:t>ສະຫຼຸບສັງລວມຂອງສາເຫດ</a:t>
            </a:r>
            <a:endParaRPr lang="en-US" sz="280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ຄວາມສຳພັນບໍ່ຈໍາເປັນຕ້ອງມີເຫດຜົນເທົ່າທຽມກັນ, ແຕ່ທ່ານສາມາດນໍາໃຊ້ຂັ້ນຕອນເພື່ອກໍານົດ ອ້າງອີງ</a:t>
            </a:r>
            <a:r>
              <a:rPr lang="en-US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ສາເຫດ</a:t>
            </a:r>
          </a:p>
          <a:p>
            <a:pPr>
              <a:lnSpc>
                <a:spcPct val="100000"/>
              </a:lnSpc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ການ​ນໍາ​ໃຊ້​ຂັ້ນ​ຕອນ​ຂອງ​ການ​ປະ​ເມີນ​ສະ​ມາ​ຄົມ​ສໍາ​ລັບ </a:t>
            </a:r>
            <a:r>
              <a:rPr lang="en-US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causality 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ຈະ​ປະ​ກອບ​ມີ​ການ​ປະ​ເມີນ​ຜົນ​ສໍາ​ລັບ​ການ</a:t>
            </a:r>
          </a:p>
          <a:p>
            <a:pPr lvl="1">
              <a:lnSpc>
                <a:spcPct val="100000"/>
              </a:lnSpc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ອະຄະຕິ,</a:t>
            </a:r>
          </a:p>
          <a:p>
            <a:pPr lvl="1">
              <a:lnSpc>
                <a:spcPct val="100000"/>
              </a:lnSpc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ຕົວຜັນແປກວນ, ແລະ</a:t>
            </a:r>
          </a:p>
          <a:p>
            <a:pPr lvl="1">
              <a:lnSpc>
                <a:spcPct val="100000"/>
              </a:lnSpc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ໂອກາດ</a:t>
            </a:r>
          </a:p>
          <a:p>
            <a:pPr>
              <a:lnSpc>
                <a:spcPct val="100000"/>
              </a:lnSpc>
            </a:pP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ຈາກນັ້ນທ່ານສາມາດຈັດລຳດັບຄວາມສຳຄັນ ແລະ ນຳໃຊ້ເງື່ອນໄຂສາເຫດຂອງຄວາມສຳພັນຂອງເຈົ້າ ແລະ ສະຫຼຸບອ້າງອີງ</a:t>
            </a:r>
            <a:endParaRPr lang="en-US" sz="2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21C4AB-C8E4-A48C-599F-4459E3770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54</a:t>
            </a:fld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732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BD27E8-85A6-0A4E-A64C-887F4118B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11908"/>
            <a:ext cx="6858000" cy="3858491"/>
          </a:xfrm>
        </p:spPr>
        <p:txBody>
          <a:bodyPr>
            <a:noAutofit/>
          </a:bodyPr>
          <a:lstStyle/>
          <a:p>
            <a:pPr marL="285750" indent="-285750"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lang="lo-LA" sz="2800" dirty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ຄວາມຄິດເຫັນສຸດທ້າຍ: </a:t>
            </a:r>
            <a:br>
              <a:rPr lang="en-US" sz="2800" dirty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</a:br>
            <a:r>
              <a:rPr lang="lo-LA" sz="2800" dirty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ການປັບປຸງຄວາມສາມາດໃນການປະເມີນສາເຫດແມ່ນເລີ່ມຕົ້ນໃນການສຶກສາການອອກແບບແລະການວາງແຜນ! ວິທີທີ່ດີທີ່ສຸດທີ່ຈະສາມາດສະຫລຸບອ້າງອີງສາຍເຫດ (</a:t>
            </a:r>
            <a:r>
              <a:rPr lang="en-US" sz="2800" dirty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infer causality</a:t>
            </a:r>
            <a:r>
              <a:rPr lang="lo-LA" sz="2800" dirty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r>
              <a:rPr lang="en-US" sz="2800" dirty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2800" dirty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ແມ່ນໂດຍການອອກແບບການສຶກສາຂອງທ່ານບໍ່ໃຫ້ມີອະຄະຕິແລະ ຕົວຜັນແປກວນ</a:t>
            </a:r>
            <a:r>
              <a:rPr lang="en-US" sz="2800" dirty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2800" dirty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ມີອໍານາດທາງສະຖິຕິທີ່ຈໍາເປັນເພື່ອກວດພົບຜົນກະທົບແລະສະຫຼຸບວ່າຜົນໄດ້ຮັບຂອງທ່ານບໍ່ແມ່ນຍ້ອນໂອກາດ. ຂອບ​ໃຈ!</a:t>
            </a:r>
            <a:endParaRPr lang="en-US" sz="2800" dirty="0">
              <a:solidFill>
                <a:srgbClr val="C0000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8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7045-1D14-4EDB-B6C2-4B57D1E3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ມີ</a:t>
            </a:r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ຄວາມສຳພັນ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ບໍ່</a:t>
            </a:r>
            <a:r>
              <a:rPr 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389D7-AB4A-44D3-A291-A492821C5A2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1350"/>
              </a:spcAft>
            </a:pPr>
            <a:r>
              <a:rPr lang="lo-LA" b="1">
                <a:latin typeface="Phetsarath OT" panose="02000500000000000000" pitchFamily="2" charset="0"/>
                <a:cs typeface="Phetsarath OT" panose="02000500000000000000" pitchFamily="2" charset="0"/>
              </a:rPr>
              <a:t>ກຳໜົດ </a:t>
            </a:r>
            <a:r>
              <a:rPr lang="lo-LA">
                <a:latin typeface="Phetsarath OT" panose="02000500000000000000" pitchFamily="2" charset="0"/>
                <a:cs typeface="Phetsarath OT" panose="02000500000000000000" pitchFamily="2" charset="0"/>
              </a:rPr>
              <a:t>ແລະ ວັດຄວາມສຳພັນລະຫວ່າງ </a:t>
            </a:r>
            <a:r>
              <a:rPr lang="lo-LA" b="1">
                <a:latin typeface="Phetsarath OT" panose="02000500000000000000" pitchFamily="2" charset="0"/>
                <a:cs typeface="Phetsarath OT" panose="02000500000000000000" pitchFamily="2" charset="0"/>
              </a:rPr>
              <a:t>ການສຳຜັດ ແລະ ຜົນໄດ້ຮັບ</a:t>
            </a:r>
            <a:endParaRPr lang="en-US" b="1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spcAft>
                <a:spcPts val="1350"/>
              </a:spcAft>
            </a:pPr>
            <a:endParaRPr lang="en-US" b="1"/>
          </a:p>
          <a:p>
            <a:pPr marL="0" indent="0">
              <a:spcAft>
                <a:spcPts val="1350"/>
              </a:spcAft>
              <a:buNone/>
            </a:pPr>
            <a:endParaRPr lang="en-US" b="1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EB4669-3591-40C3-BCED-F5EFE2B4889E}"/>
              </a:ext>
            </a:extLst>
          </p:cNvPr>
          <p:cNvSpPr/>
          <p:nvPr/>
        </p:nvSpPr>
        <p:spPr>
          <a:xfrm>
            <a:off x="6480507" y="2776097"/>
            <a:ext cx="960120" cy="9601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24" name="Straight Connector 23">
            <a:extLst>
              <a:ext uri="{FF2B5EF4-FFF2-40B4-BE49-F238E27FC236}">
                <a16:creationId xmlns:a16="http://schemas.microsoft.com/office/drawing/2014/main" id="{5FE5A359-D3EB-4AEC-9AB6-64309A23C617}"/>
              </a:ext>
            </a:extLst>
          </p:cNvPr>
          <p:cNvSpPr/>
          <p:nvPr/>
        </p:nvSpPr>
        <p:spPr>
          <a:xfrm rot="-6623904" flipV="1">
            <a:off x="4058669" y="1619305"/>
            <a:ext cx="1251896" cy="3366542"/>
          </a:xfrm>
          <a:prstGeom prst="line">
            <a:avLst/>
          </a:prstGeom>
          <a:solidFill>
            <a:srgbClr val="000000">
              <a:alpha val="5000"/>
            </a:srgbClr>
          </a:solidFill>
          <a:ln w="76200">
            <a:solidFill>
              <a:srgbClr val="000000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pPr algn="ctr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2AFB37-6045-4A97-B1E8-BB6398F11749}"/>
              </a:ext>
            </a:extLst>
          </p:cNvPr>
          <p:cNvSpPr/>
          <p:nvPr/>
        </p:nvSpPr>
        <p:spPr>
          <a:xfrm>
            <a:off x="1928610" y="2776097"/>
            <a:ext cx="960120" cy="960120"/>
          </a:xfrm>
          <a:prstGeom prst="ellipse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0">
                <a:schemeClr val="accent5">
                  <a:lumMod val="105000"/>
                  <a:satMod val="103000"/>
                  <a:tint val="73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1"/>
          <a:lstStyle/>
          <a:p>
            <a:pPr algn="ctr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EEECF2-1E2A-4165-802E-346FD1EC5AEE}"/>
              </a:ext>
            </a:extLst>
          </p:cNvPr>
          <p:cNvSpPr/>
          <p:nvPr/>
        </p:nvSpPr>
        <p:spPr>
          <a:xfrm>
            <a:off x="1822695" y="4432829"/>
            <a:ext cx="54986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700">
                <a:latin typeface="Phetsarath OT" panose="02000500000000000000" pitchFamily="2" charset="0"/>
                <a:cs typeface="Phetsarath OT" panose="02000500000000000000" pitchFamily="2" charset="0"/>
              </a:rPr>
              <a:t>“</a:t>
            </a:r>
            <a:r>
              <a:rPr lang="lo-LA" sz="2700">
                <a:latin typeface="Phetsarath OT" panose="02000500000000000000" pitchFamily="2" charset="0"/>
                <a:cs typeface="Phetsarath OT" panose="02000500000000000000" pitchFamily="2" charset="0"/>
              </a:rPr>
              <a:t>ການສູບຢາແມ່ນກ່ຽວຂ້ອງກັບມະເຮັງປອດ</a:t>
            </a:r>
            <a:r>
              <a:rPr lang="en-US" sz="2700">
                <a:latin typeface="Phetsarath OT" panose="02000500000000000000" pitchFamily="2" charset="0"/>
                <a:cs typeface="Phetsarath OT" panose="02000500000000000000" pitchFamily="2" charset="0"/>
              </a:rPr>
              <a:t>.”</a:t>
            </a:r>
          </a:p>
        </p:txBody>
      </p:sp>
      <p:pic>
        <p:nvPicPr>
          <p:cNvPr id="5" name="Graphic 4" descr="Smoking">
            <a:extLst>
              <a:ext uri="{FF2B5EF4-FFF2-40B4-BE49-F238E27FC236}">
                <a16:creationId xmlns:a16="http://schemas.microsoft.com/office/drawing/2014/main" id="{2746FEEB-EC1F-441F-9707-0982E47C9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0861" y="2791689"/>
            <a:ext cx="685800" cy="685800"/>
          </a:xfrm>
          <a:prstGeom prst="rect">
            <a:avLst/>
          </a:prstGeom>
        </p:spPr>
      </p:pic>
      <p:pic>
        <p:nvPicPr>
          <p:cNvPr id="7" name="Graphic 6" descr="Lungs">
            <a:extLst>
              <a:ext uri="{FF2B5EF4-FFF2-40B4-BE49-F238E27FC236}">
                <a16:creationId xmlns:a16="http://schemas.microsoft.com/office/drawing/2014/main" id="{9192B7C9-99C0-4F7E-B0C7-5894175DE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7667" y="2913257"/>
            <a:ext cx="685800" cy="685800"/>
          </a:xfrm>
          <a:prstGeom prst="rect">
            <a:avLst/>
          </a:prstGeom>
        </p:spPr>
      </p:pic>
      <p:sp>
        <p:nvSpPr>
          <p:cNvPr id="11" name="Google Shape;162;p71">
            <a:extLst>
              <a:ext uri="{FF2B5EF4-FFF2-40B4-BE49-F238E27FC236}">
                <a16:creationId xmlns:a16="http://schemas.microsoft.com/office/drawing/2014/main" id="{44A09E7F-0572-1F65-E088-4A9186ADDC35}"/>
              </a:ext>
            </a:extLst>
          </p:cNvPr>
          <p:cNvSpPr txBox="1">
            <a:spLocks/>
          </p:cNvSpPr>
          <p:nvPr/>
        </p:nvSpPr>
        <p:spPr>
          <a:xfrm>
            <a:off x="7383418" y="6421060"/>
            <a:ext cx="1131932" cy="14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050" kern="0">
                <a:solidFill>
                  <a:srgbClr val="00A2C7"/>
                </a:solidFill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</a:rPr>
              <a:pPr>
                <a:defRPr/>
              </a:pPr>
              <a:t>6</a:t>
            </a:fld>
            <a:endParaRPr sz="1050" b="1" kern="0">
              <a:solidFill>
                <a:srgbClr val="0046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0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7045-1D14-4EDB-B6C2-4B57D1E3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ມີຄວາມຄວາມສຳພັນ ຫຼາຍປານໄດ</a:t>
            </a:r>
            <a:r>
              <a:rPr 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389D7-AB4A-44D3-A291-A492821C5A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3009" y="1624478"/>
            <a:ext cx="7886700" cy="3689350"/>
          </a:xfrm>
        </p:spPr>
        <p:txBody>
          <a:bodyPr>
            <a:normAutofit/>
          </a:bodyPr>
          <a:lstStyle/>
          <a:p>
            <a:pPr>
              <a:spcAft>
                <a:spcPts val="1350"/>
              </a:spcAft>
            </a:pPr>
            <a:r>
              <a:rPr lang="lo-LA" b="1">
                <a:latin typeface="Phetsarath OT" panose="02000500000000000000" pitchFamily="2" charset="0"/>
                <a:cs typeface="Phetsarath OT" panose="02000500000000000000" pitchFamily="2" charset="0"/>
              </a:rPr>
              <a:t>ກຳໜົດ ແລະ ປະລິມານການພົວພັນລະຫວ່າງການສຳຜັດ ແລະ ຜົນໄດ້ຮັບ</a:t>
            </a:r>
            <a:endParaRPr lang="en-US" b="1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spcAft>
                <a:spcPts val="1350"/>
              </a:spcAft>
              <a:buNone/>
            </a:pPr>
            <a:endParaRPr lang="en-US" b="1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EB4669-3591-40C3-BCED-F5EFE2B4889E}"/>
              </a:ext>
            </a:extLst>
          </p:cNvPr>
          <p:cNvSpPr/>
          <p:nvPr/>
        </p:nvSpPr>
        <p:spPr>
          <a:xfrm>
            <a:off x="6480507" y="2940901"/>
            <a:ext cx="960120" cy="9601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2AFB37-6045-4A97-B1E8-BB6398F11749}"/>
              </a:ext>
            </a:extLst>
          </p:cNvPr>
          <p:cNvSpPr/>
          <p:nvPr/>
        </p:nvSpPr>
        <p:spPr>
          <a:xfrm>
            <a:off x="1928610" y="2940901"/>
            <a:ext cx="960120" cy="960120"/>
          </a:xfrm>
          <a:prstGeom prst="ellipse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0">
                <a:schemeClr val="accent5">
                  <a:lumMod val="105000"/>
                  <a:satMod val="103000"/>
                  <a:tint val="73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1"/>
          <a:lstStyle/>
          <a:p>
            <a:pPr algn="ctr"/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5" name="Graphic 4" descr="Smoking">
            <a:extLst>
              <a:ext uri="{FF2B5EF4-FFF2-40B4-BE49-F238E27FC236}">
                <a16:creationId xmlns:a16="http://schemas.microsoft.com/office/drawing/2014/main" id="{2746FEEB-EC1F-441F-9707-0982E47C9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0655" y="3040138"/>
            <a:ext cx="685800" cy="685800"/>
          </a:xfrm>
          <a:prstGeom prst="rect">
            <a:avLst/>
          </a:prstGeom>
        </p:spPr>
      </p:pic>
      <p:pic>
        <p:nvPicPr>
          <p:cNvPr id="7" name="Graphic 6" descr="Lungs">
            <a:extLst>
              <a:ext uri="{FF2B5EF4-FFF2-40B4-BE49-F238E27FC236}">
                <a16:creationId xmlns:a16="http://schemas.microsoft.com/office/drawing/2014/main" id="{9192B7C9-99C0-4F7E-B0C7-5894175DE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7667" y="3078061"/>
            <a:ext cx="685800" cy="685800"/>
          </a:xfrm>
          <a:prstGeom prst="rect">
            <a:avLst/>
          </a:prstGeom>
        </p:spPr>
      </p:pic>
      <p:pic>
        <p:nvPicPr>
          <p:cNvPr id="11" name="Graphic 10" descr="Smoking">
            <a:extLst>
              <a:ext uri="{FF2B5EF4-FFF2-40B4-BE49-F238E27FC236}">
                <a16:creationId xmlns:a16="http://schemas.microsoft.com/office/drawing/2014/main" id="{300FCEEB-4347-4E74-96C2-B705A88DF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7200" y="2647301"/>
            <a:ext cx="685800" cy="685800"/>
          </a:xfrm>
          <a:prstGeom prst="rect">
            <a:avLst/>
          </a:prstGeom>
        </p:spPr>
      </p:pic>
      <p:pic>
        <p:nvPicPr>
          <p:cNvPr id="14" name="Graphic 13" descr="Smoking">
            <a:extLst>
              <a:ext uri="{FF2B5EF4-FFF2-40B4-BE49-F238E27FC236}">
                <a16:creationId xmlns:a16="http://schemas.microsoft.com/office/drawing/2014/main" id="{7A86AF78-0419-4737-8D1F-7077D8EEE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2471" y="2583670"/>
            <a:ext cx="685800" cy="685800"/>
          </a:xfrm>
          <a:prstGeom prst="rect">
            <a:avLst/>
          </a:prstGeom>
        </p:spPr>
      </p:pic>
      <p:pic>
        <p:nvPicPr>
          <p:cNvPr id="16" name="Graphic 15" descr="Smoking">
            <a:extLst>
              <a:ext uri="{FF2B5EF4-FFF2-40B4-BE49-F238E27FC236}">
                <a16:creationId xmlns:a16="http://schemas.microsoft.com/office/drawing/2014/main" id="{4C88A7DB-B599-486E-929C-33306941C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5334" y="3200685"/>
            <a:ext cx="685800" cy="685800"/>
          </a:xfrm>
          <a:prstGeom prst="rect">
            <a:avLst/>
          </a:prstGeom>
        </p:spPr>
      </p:pic>
      <p:pic>
        <p:nvPicPr>
          <p:cNvPr id="17" name="Graphic 16" descr="Smoking">
            <a:extLst>
              <a:ext uri="{FF2B5EF4-FFF2-40B4-BE49-F238E27FC236}">
                <a16:creationId xmlns:a16="http://schemas.microsoft.com/office/drawing/2014/main" id="{31C3BFF1-FF86-4A55-968D-081FBCAEE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3620" y="3575239"/>
            <a:ext cx="685800" cy="685800"/>
          </a:xfrm>
          <a:prstGeom prst="rect">
            <a:avLst/>
          </a:prstGeom>
        </p:spPr>
      </p:pic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6665103B-35A6-4EFF-AF34-B223E8ABE204}"/>
              </a:ext>
            </a:extLst>
          </p:cNvPr>
          <p:cNvSpPr/>
          <p:nvPr/>
        </p:nvSpPr>
        <p:spPr>
          <a:xfrm rot="14976096" flipV="1">
            <a:off x="4058669" y="1784109"/>
            <a:ext cx="1251896" cy="3366542"/>
          </a:xfrm>
          <a:prstGeom prst="line">
            <a:avLst/>
          </a:prstGeom>
          <a:solidFill>
            <a:srgbClr val="000000">
              <a:alpha val="5000"/>
            </a:srgbClr>
          </a:solidFill>
          <a:ln w="250825">
            <a:solidFill>
              <a:srgbClr val="000000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pPr algn="ctr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BFD4E44C-6B48-C5F1-78E4-8F6E82CBDA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7</a:t>
            </a:fld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5DD4CC-8A96-6F8A-A55A-490DE039C74B}"/>
              </a:ext>
            </a:extLst>
          </p:cNvPr>
          <p:cNvSpPr/>
          <p:nvPr/>
        </p:nvSpPr>
        <p:spPr>
          <a:xfrm>
            <a:off x="0" y="50017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700" dirty="0">
                <a:latin typeface="Phetsarath OT" panose="02000500000000000000" pitchFamily="2" charset="0"/>
                <a:cs typeface="Phetsarath OT" panose="02000500000000000000" pitchFamily="2" charset="0"/>
              </a:rPr>
              <a:t>“</a:t>
            </a:r>
            <a:r>
              <a:rPr lang="lo-LA" sz="27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ການສູຍຢາຫຼາຍກວ່າ </a:t>
            </a:r>
            <a:r>
              <a:rPr lang="en-US" sz="2700" dirty="0">
                <a:latin typeface="Phetsarath OT" panose="02000500000000000000" pitchFamily="2" charset="0"/>
                <a:cs typeface="Phetsarath OT" panose="02000500000000000000" pitchFamily="2" charset="0"/>
              </a:rPr>
              <a:t>50 </a:t>
            </a:r>
            <a:r>
              <a:rPr lang="lo-LA" sz="2700" dirty="0">
                <a:latin typeface="Phetsarath OT" panose="02000500000000000000" pitchFamily="2" charset="0"/>
                <a:cs typeface="Phetsarath OT" panose="02000500000000000000" pitchFamily="2" charset="0"/>
              </a:rPr>
              <a:t>ກອກຕໍ່ມື້ ມີຄວາມສ່ຽງເປັນມະເຮັງປອດ </a:t>
            </a:r>
            <a:r>
              <a:rPr lang="en-US" sz="2700" dirty="0">
                <a:latin typeface="Phetsarath OT" panose="02000500000000000000" pitchFamily="2" charset="0"/>
                <a:cs typeface="Phetsarath OT" panose="02000500000000000000" pitchFamily="2" charset="0"/>
              </a:rPr>
              <a:t>27</a:t>
            </a:r>
            <a:r>
              <a:rPr lang="lo-LA" sz="2700" dirty="0">
                <a:latin typeface="Phetsarath OT" panose="02000500000000000000" pitchFamily="2" charset="0"/>
                <a:cs typeface="Phetsarath OT" panose="02000500000000000000" pitchFamily="2" charset="0"/>
              </a:rPr>
              <a:t> ເທົ່າ ສູງກວ່າການບໍ່ສູບເລີຍ</a:t>
            </a:r>
            <a:r>
              <a:rPr lang="en-US" sz="2700" dirty="0">
                <a:latin typeface="Phetsarath OT" panose="02000500000000000000" pitchFamily="2" charset="0"/>
                <a:cs typeface="Phetsarath OT" panose="02000500000000000000" pitchFamily="2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66785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7045-1D14-4EDB-B6C2-4B57D1E3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ເພື່ອປະເມີນ ຄວາມສຳພັນ</a:t>
            </a:r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389D7-AB4A-44D3-A291-A492821C5A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2728" y="1487724"/>
            <a:ext cx="7886700" cy="3263900"/>
          </a:xfrm>
        </p:spPr>
        <p:txBody>
          <a:bodyPr>
            <a:normAutofit/>
          </a:bodyPr>
          <a:lstStyle/>
          <a:p>
            <a:pPr marL="0" indent="0">
              <a:spcAft>
                <a:spcPts val="1350"/>
              </a:spcAft>
              <a:buNone/>
            </a:pPr>
            <a:r>
              <a:rPr lang="en-US" sz="2400"/>
              <a:t>Have at least two groups, one of which is a </a:t>
            </a:r>
            <a:r>
              <a:rPr lang="en-US" sz="2400" b="1"/>
              <a:t>comparison group</a:t>
            </a:r>
          </a:p>
          <a:p>
            <a:pPr marL="0" indent="0" algn="ctr">
              <a:spcAft>
                <a:spcPts val="1350"/>
              </a:spcAft>
              <a:buNone/>
            </a:pPr>
            <a:endParaRPr lang="en-US"/>
          </a:p>
          <a:p>
            <a:pPr>
              <a:spcAft>
                <a:spcPts val="1350"/>
              </a:spcAft>
            </a:pPr>
            <a:endParaRPr lang="en-US" b="1"/>
          </a:p>
          <a:p>
            <a:pPr>
              <a:spcAft>
                <a:spcPts val="1350"/>
              </a:spcAft>
            </a:pPr>
            <a:endParaRPr lang="en-US" b="1"/>
          </a:p>
          <a:p>
            <a:pPr marL="0" indent="0">
              <a:spcAft>
                <a:spcPts val="1350"/>
              </a:spcAft>
              <a:buNone/>
            </a:pPr>
            <a:endParaRPr lang="en-US" b="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578C16-FF62-C90A-F777-5B37F499ECF7}"/>
              </a:ext>
            </a:extLst>
          </p:cNvPr>
          <p:cNvGrpSpPr>
            <a:grpSpLocks noChangeAspect="1"/>
          </p:cNvGrpSpPr>
          <p:nvPr/>
        </p:nvGrpSpPr>
        <p:grpSpPr>
          <a:xfrm>
            <a:off x="2221843" y="2157084"/>
            <a:ext cx="4956974" cy="2011575"/>
            <a:chOff x="1928610" y="2582835"/>
            <a:chExt cx="5512017" cy="22368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932503-1366-4CC1-ADC2-58016C72CDEF}"/>
                </a:ext>
              </a:extLst>
            </p:cNvPr>
            <p:cNvGrpSpPr/>
            <p:nvPr/>
          </p:nvGrpSpPr>
          <p:grpSpPr>
            <a:xfrm>
              <a:off x="1928610" y="2582835"/>
              <a:ext cx="5512017" cy="1056566"/>
              <a:chOff x="2571480" y="2513208"/>
              <a:chExt cx="7349356" cy="1408754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EB4669-3591-40C3-BCED-F5EFE2B4889E}"/>
                  </a:ext>
                </a:extLst>
              </p:cNvPr>
              <p:cNvSpPr/>
              <p:nvPr/>
            </p:nvSpPr>
            <p:spPr>
              <a:xfrm>
                <a:off x="8640676" y="2558463"/>
                <a:ext cx="1280160" cy="128016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1"/>
              <a:lstStyle/>
              <a:p>
                <a:pPr algn="ctr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Straight Connector 23">
                <a:extLst>
                  <a:ext uri="{FF2B5EF4-FFF2-40B4-BE49-F238E27FC236}">
                    <a16:creationId xmlns:a16="http://schemas.microsoft.com/office/drawing/2014/main" id="{5FE5A359-D3EB-4AEC-9AB6-64309A23C617}"/>
                  </a:ext>
                </a:extLst>
              </p:cNvPr>
              <p:cNvSpPr/>
              <p:nvPr/>
            </p:nvSpPr>
            <p:spPr>
              <a:xfrm rot="-6623904" flipV="1">
                <a:off x="5541781" y="1370551"/>
                <a:ext cx="1408754" cy="3694068"/>
              </a:xfrm>
              <a:prstGeom prst="line">
                <a:avLst/>
              </a:prstGeom>
              <a:solidFill>
                <a:srgbClr val="000000">
                  <a:alpha val="5000"/>
                </a:srgbClr>
              </a:solidFill>
              <a:ln w="76200">
                <a:solidFill>
                  <a:srgbClr val="000000"/>
                </a:solidFill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 anchorCtr="1"/>
              <a:lstStyle/>
              <a:p>
                <a:pPr algn="ctr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E2AFB37-6045-4A97-B1E8-BB6398F11749}"/>
                  </a:ext>
                </a:extLst>
              </p:cNvPr>
              <p:cNvSpPr/>
              <p:nvPr/>
            </p:nvSpPr>
            <p:spPr>
              <a:xfrm>
                <a:off x="2571480" y="2558463"/>
                <a:ext cx="1280160" cy="1280160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0">
                    <a:schemeClr val="accent5">
                      <a:lumMod val="105000"/>
                      <a:satMod val="103000"/>
                      <a:tint val="73000"/>
                    </a:schemeClr>
                  </a:gs>
                </a:gsLst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 anchorCtr="1"/>
              <a:lstStyle/>
              <a:p>
                <a:pPr algn="ctr"/>
                <a:endParaRPr lang="en-US" sz="1350">
                  <a:solidFill>
                    <a:srgbClr val="000000"/>
                  </a:solidFill>
                </a:endParaRPr>
              </a:p>
            </p:txBody>
          </p:sp>
          <p:pic>
            <p:nvPicPr>
              <p:cNvPr id="5" name="Graphic 4" descr="Smoking">
                <a:extLst>
                  <a:ext uri="{FF2B5EF4-FFF2-40B4-BE49-F238E27FC236}">
                    <a16:creationId xmlns:a16="http://schemas.microsoft.com/office/drawing/2014/main" id="{2746FEEB-EC1F-441F-9707-0982E47C9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747814" y="257925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" name="Graphic 6" descr="Lungs">
                <a:extLst>
                  <a:ext uri="{FF2B5EF4-FFF2-40B4-BE49-F238E27FC236}">
                    <a16:creationId xmlns:a16="http://schemas.microsoft.com/office/drawing/2014/main" id="{9192B7C9-99C0-4F7E-B0C7-5894175DE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823556" y="2741343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206C693-8DD7-4C84-ABF4-BD5316232E7E}"/>
                </a:ext>
              </a:extLst>
            </p:cNvPr>
            <p:cNvGrpSpPr/>
            <p:nvPr/>
          </p:nvGrpSpPr>
          <p:grpSpPr>
            <a:xfrm>
              <a:off x="1928610" y="3763085"/>
              <a:ext cx="5512017" cy="1056566"/>
              <a:chOff x="2571480" y="2513208"/>
              <a:chExt cx="7349356" cy="140875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6B80E18-54B3-4A45-826D-677E153770D1}"/>
                  </a:ext>
                </a:extLst>
              </p:cNvPr>
              <p:cNvSpPr/>
              <p:nvPr/>
            </p:nvSpPr>
            <p:spPr>
              <a:xfrm>
                <a:off x="8640676" y="2558463"/>
                <a:ext cx="1280160" cy="128016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1"/>
              <a:lstStyle/>
              <a:p>
                <a:pPr algn="ctr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Straight Connector 14">
                <a:extLst>
                  <a:ext uri="{FF2B5EF4-FFF2-40B4-BE49-F238E27FC236}">
                    <a16:creationId xmlns:a16="http://schemas.microsoft.com/office/drawing/2014/main" id="{AC3D221E-56DC-4D29-82EC-C2235B225F4B}"/>
                  </a:ext>
                </a:extLst>
              </p:cNvPr>
              <p:cNvSpPr/>
              <p:nvPr/>
            </p:nvSpPr>
            <p:spPr>
              <a:xfrm rot="-6623904" flipV="1">
                <a:off x="5541781" y="1370551"/>
                <a:ext cx="1408754" cy="3694068"/>
              </a:xfrm>
              <a:prstGeom prst="line">
                <a:avLst/>
              </a:prstGeom>
              <a:solidFill>
                <a:srgbClr val="000000">
                  <a:alpha val="5000"/>
                </a:srgbClr>
              </a:solidFill>
              <a:ln w="76200">
                <a:solidFill>
                  <a:srgbClr val="000000"/>
                </a:solidFill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 anchorCtr="1"/>
              <a:lstStyle/>
              <a:p>
                <a:pPr algn="ctr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FDCC7FC-4D1E-45DE-970E-C48A182663A5}"/>
                  </a:ext>
                </a:extLst>
              </p:cNvPr>
              <p:cNvSpPr/>
              <p:nvPr/>
            </p:nvSpPr>
            <p:spPr>
              <a:xfrm>
                <a:off x="2571480" y="2558463"/>
                <a:ext cx="1280160" cy="1280160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0">
                    <a:schemeClr val="accent5">
                      <a:lumMod val="105000"/>
                      <a:satMod val="103000"/>
                      <a:tint val="73000"/>
                    </a:schemeClr>
                  </a:gs>
                </a:gsLst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 anchorCtr="1"/>
              <a:lstStyle/>
              <a:p>
                <a:pPr algn="ctr"/>
                <a:endParaRPr lang="en-US" sz="135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7" name="Graphic 16" descr="Smoking">
                <a:extLst>
                  <a:ext uri="{FF2B5EF4-FFF2-40B4-BE49-F238E27FC236}">
                    <a16:creationId xmlns:a16="http://schemas.microsoft.com/office/drawing/2014/main" id="{24B43F9E-02FF-4D09-937E-2AD75F982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747814" y="257925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8" name="Graphic 17" descr="Lungs">
                <a:extLst>
                  <a:ext uri="{FF2B5EF4-FFF2-40B4-BE49-F238E27FC236}">
                    <a16:creationId xmlns:a16="http://schemas.microsoft.com/office/drawing/2014/main" id="{940497F7-6D6A-487F-B9BE-D069870939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823556" y="2741343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6" name="&quot;Not Allowed&quot; Symbol 5">
              <a:extLst>
                <a:ext uri="{FF2B5EF4-FFF2-40B4-BE49-F238E27FC236}">
                  <a16:creationId xmlns:a16="http://schemas.microsoft.com/office/drawing/2014/main" id="{3A1A73A0-7215-4C70-9757-36F725734422}"/>
                </a:ext>
              </a:extLst>
            </p:cNvPr>
            <p:cNvSpPr/>
            <p:nvPr/>
          </p:nvSpPr>
          <p:spPr>
            <a:xfrm>
              <a:off x="2016704" y="3911946"/>
              <a:ext cx="788841" cy="746062"/>
            </a:xfrm>
            <a:prstGeom prst="noSmoking">
              <a:avLst>
                <a:gd name="adj" fmla="val 6657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FD0699-58D1-A27F-FC43-29DDB9BDD8F9}"/>
              </a:ext>
            </a:extLst>
          </p:cNvPr>
          <p:cNvGrpSpPr/>
          <p:nvPr/>
        </p:nvGrpSpPr>
        <p:grpSpPr>
          <a:xfrm>
            <a:off x="879996" y="4450588"/>
            <a:ext cx="7640669" cy="1871489"/>
            <a:chOff x="874681" y="4966232"/>
            <a:chExt cx="7640669" cy="187148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D2C4CAA-7D17-3E26-AFD6-8D088956A8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4681" y="4966232"/>
              <a:ext cx="6157364" cy="1871489"/>
              <a:chOff x="266103" y="1124080"/>
              <a:chExt cx="7081599" cy="215240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4E0423-2B3E-EA2B-E1D8-E9A4601A0DD2}"/>
                  </a:ext>
                </a:extLst>
              </p:cNvPr>
              <p:cNvSpPr txBox="1"/>
              <p:nvPr/>
            </p:nvSpPr>
            <p:spPr>
              <a:xfrm>
                <a:off x="266103" y="2383359"/>
                <a:ext cx="1525496" cy="814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lo-LA" sz="2000" dirty="0">
                    <a:latin typeface="Phetsarath OT" panose="02000500000000020004" pitchFamily="2" charset="0"/>
                    <a:cs typeface="Phetsarath OT" panose="02000500000000020004" pitchFamily="2" charset="0"/>
                  </a:rPr>
                  <a:t>ບໍ່ມີມະເຮັງປອດ</a:t>
                </a:r>
                <a:endParaRPr lang="en-US" sz="2000" dirty="0">
                  <a:latin typeface="Phetsarath OT" panose="02000500000000020004" pitchFamily="2" charset="0"/>
                  <a:cs typeface="Phetsarath OT" panose="02000500000000020004" pitchFamily="2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81AAC1E-6589-3D73-6609-8639263A0E5A}"/>
                  </a:ext>
                </a:extLst>
              </p:cNvPr>
              <p:cNvSpPr/>
              <p:nvPr/>
            </p:nvSpPr>
            <p:spPr>
              <a:xfrm>
                <a:off x="1858326" y="1173498"/>
                <a:ext cx="960120" cy="96012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1"/>
              <a:lstStyle/>
              <a:p>
                <a:pPr algn="ctr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Straight Connector 22">
                <a:extLst>
                  <a:ext uri="{FF2B5EF4-FFF2-40B4-BE49-F238E27FC236}">
                    <a16:creationId xmlns:a16="http://schemas.microsoft.com/office/drawing/2014/main" id="{B053217D-19F1-FF82-36A1-B5CECF2A8B9B}"/>
                  </a:ext>
                </a:extLst>
              </p:cNvPr>
              <p:cNvSpPr/>
              <p:nvPr/>
            </p:nvSpPr>
            <p:spPr>
              <a:xfrm rot="14976096" flipV="1">
                <a:off x="4173349" y="221276"/>
                <a:ext cx="1063071" cy="2868679"/>
              </a:xfrm>
              <a:prstGeom prst="line">
                <a:avLst/>
              </a:prstGeom>
              <a:solidFill>
                <a:srgbClr val="000000">
                  <a:alpha val="5000"/>
                </a:srgbClr>
              </a:solidFill>
              <a:ln w="76200">
                <a:solidFill>
                  <a:srgbClr val="000000"/>
                </a:solidFill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 anchorCtr="1"/>
              <a:lstStyle/>
              <a:p>
                <a:pPr algn="ctr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CAF909C-0E7A-C1ED-A236-9F472B9F3C8F}"/>
                  </a:ext>
                </a:extLst>
              </p:cNvPr>
              <p:cNvSpPr/>
              <p:nvPr/>
            </p:nvSpPr>
            <p:spPr>
              <a:xfrm>
                <a:off x="6375827" y="1139775"/>
                <a:ext cx="960120" cy="960120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0">
                    <a:schemeClr val="accent5">
                      <a:lumMod val="105000"/>
                      <a:satMod val="103000"/>
                      <a:tint val="73000"/>
                    </a:schemeClr>
                  </a:gs>
                </a:gsLst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 anchorCtr="1"/>
              <a:lstStyle/>
              <a:p>
                <a:pPr algn="ctr"/>
                <a:endParaRPr lang="en-US" sz="135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6" name="Graphic 25" descr="Smoking">
                <a:extLst>
                  <a:ext uri="{FF2B5EF4-FFF2-40B4-BE49-F238E27FC236}">
                    <a16:creationId xmlns:a16="http://schemas.microsoft.com/office/drawing/2014/main" id="{0C6758B1-AC37-0A26-9D60-CF4D572E0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08078" y="1155367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27" name="Graphic 26" descr="Lungs">
                <a:extLst>
                  <a:ext uri="{FF2B5EF4-FFF2-40B4-BE49-F238E27FC236}">
                    <a16:creationId xmlns:a16="http://schemas.microsoft.com/office/drawing/2014/main" id="{9E18D22E-4E15-05B0-DB10-108CC45E7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995486" y="1310658"/>
                <a:ext cx="685800" cy="685800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CD336E7-9E98-73BA-F7F9-E46B8A82F7E1}"/>
                  </a:ext>
                </a:extLst>
              </p:cNvPr>
              <p:cNvSpPr/>
              <p:nvPr/>
            </p:nvSpPr>
            <p:spPr>
              <a:xfrm>
                <a:off x="1878841" y="2316363"/>
                <a:ext cx="960120" cy="96012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1"/>
              <a:lstStyle/>
              <a:p>
                <a:pPr algn="ctr"/>
                <a:endParaRPr lang="en-US" sz="135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9" name="Graphic 28" descr="Lungs">
                <a:extLst>
                  <a:ext uri="{FF2B5EF4-FFF2-40B4-BE49-F238E27FC236}">
                    <a16:creationId xmlns:a16="http://schemas.microsoft.com/office/drawing/2014/main" id="{4BE3BDA6-B4E0-91C8-6B71-E2CB2AB77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16001" y="2445473"/>
                <a:ext cx="685800" cy="685800"/>
              </a:xfrm>
              <a:prstGeom prst="rect">
                <a:avLst/>
              </a:prstGeom>
            </p:spPr>
          </p:pic>
          <p:sp>
            <p:nvSpPr>
              <p:cNvPr id="30" name="Straight Connector 29">
                <a:extLst>
                  <a:ext uri="{FF2B5EF4-FFF2-40B4-BE49-F238E27FC236}">
                    <a16:creationId xmlns:a16="http://schemas.microsoft.com/office/drawing/2014/main" id="{9262110D-F097-E5DF-F7C5-6354F984F992}"/>
                  </a:ext>
                </a:extLst>
              </p:cNvPr>
              <p:cNvSpPr/>
              <p:nvPr/>
            </p:nvSpPr>
            <p:spPr>
              <a:xfrm rot="14976096" flipV="1">
                <a:off x="4111509" y="1194058"/>
                <a:ext cx="1114543" cy="2939654"/>
              </a:xfrm>
              <a:prstGeom prst="line">
                <a:avLst/>
              </a:prstGeom>
              <a:solidFill>
                <a:srgbClr val="000000">
                  <a:alpha val="5000"/>
                </a:srgbClr>
              </a:solidFill>
              <a:ln w="76200">
                <a:solidFill>
                  <a:srgbClr val="000000"/>
                </a:solidFill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 anchorCtr="1"/>
              <a:lstStyle/>
              <a:p>
                <a:pPr algn="ctr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&quot;Not Allowed&quot; Symbol 30">
                <a:extLst>
                  <a:ext uri="{FF2B5EF4-FFF2-40B4-BE49-F238E27FC236}">
                    <a16:creationId xmlns:a16="http://schemas.microsoft.com/office/drawing/2014/main" id="{D437CBB5-2632-BA58-0D19-DBC61591071C}"/>
                  </a:ext>
                </a:extLst>
              </p:cNvPr>
              <p:cNvSpPr/>
              <p:nvPr/>
            </p:nvSpPr>
            <p:spPr>
              <a:xfrm>
                <a:off x="1964480" y="2445473"/>
                <a:ext cx="788841" cy="746062"/>
              </a:xfrm>
              <a:prstGeom prst="noSmoking">
                <a:avLst>
                  <a:gd name="adj" fmla="val 6657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80F0AB-1FDC-CC90-D447-35E2CD250517}"/>
                  </a:ext>
                </a:extLst>
              </p:cNvPr>
              <p:cNvSpPr txBox="1"/>
              <p:nvPr/>
            </p:nvSpPr>
            <p:spPr>
              <a:xfrm>
                <a:off x="309776" y="1457748"/>
                <a:ext cx="1449488" cy="460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lo-LA" sz="2000" dirty="0">
                    <a:latin typeface="Phetsarath OT" panose="02000500000000020004" pitchFamily="2" charset="0"/>
                    <a:cs typeface="Phetsarath OT" panose="02000500000000020004" pitchFamily="2" charset="0"/>
                  </a:rPr>
                  <a:t>ມະເຮັງປອດ</a:t>
                </a:r>
                <a:endParaRPr lang="en-US" sz="2000" dirty="0">
                  <a:latin typeface="Phetsarath OT" panose="02000500000000020004" pitchFamily="2" charset="0"/>
                  <a:cs typeface="Phetsarath OT" panose="02000500000000020004" pitchFamily="2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4691C3D-0FB4-810F-F014-C9CAC7B6B828}"/>
                  </a:ext>
                </a:extLst>
              </p:cNvPr>
              <p:cNvSpPr/>
              <p:nvPr/>
            </p:nvSpPr>
            <p:spPr>
              <a:xfrm>
                <a:off x="6387582" y="2268071"/>
                <a:ext cx="960120" cy="960120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0">
                    <a:schemeClr val="accent5">
                      <a:lumMod val="105000"/>
                      <a:satMod val="103000"/>
                      <a:tint val="73000"/>
                    </a:schemeClr>
                  </a:gs>
                </a:gsLst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 anchorCtr="1"/>
              <a:lstStyle/>
              <a:p>
                <a:pPr algn="ctr"/>
                <a:endParaRPr lang="en-US" sz="135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4" name="Graphic 33" descr="Smoking">
                <a:extLst>
                  <a:ext uri="{FF2B5EF4-FFF2-40B4-BE49-F238E27FC236}">
                    <a16:creationId xmlns:a16="http://schemas.microsoft.com/office/drawing/2014/main" id="{371B0EAF-4DCC-E7D2-7FA6-2A708CD91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19833" y="2283663"/>
                <a:ext cx="685800" cy="68580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7D48AC-C4A5-7531-131E-E80825436CA1}"/>
                </a:ext>
              </a:extLst>
            </p:cNvPr>
            <p:cNvSpPr txBox="1"/>
            <p:nvPr/>
          </p:nvSpPr>
          <p:spPr>
            <a:xfrm>
              <a:off x="7065862" y="5624686"/>
              <a:ext cx="1449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o-LA" sz="2000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ສູບຢາ</a:t>
              </a:r>
              <a:endParaRPr lang="en-US" sz="2000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9FB134D-E692-A9AB-511E-D395158113E0}"/>
              </a:ext>
            </a:extLst>
          </p:cNvPr>
          <p:cNvSpPr txBox="1"/>
          <p:nvPr/>
        </p:nvSpPr>
        <p:spPr>
          <a:xfrm>
            <a:off x="728793" y="2432115"/>
            <a:ext cx="144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ການສູບຢາ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D60ADD-54FC-7577-0C0E-30A4D9193FC3}"/>
              </a:ext>
            </a:extLst>
          </p:cNvPr>
          <p:cNvSpPr txBox="1"/>
          <p:nvPr/>
        </p:nvSpPr>
        <p:spPr>
          <a:xfrm>
            <a:off x="728793" y="3487770"/>
            <a:ext cx="144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ບໍ່ສູບຢາ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1" name="Slide Number Placeholder 1">
            <a:extLst>
              <a:ext uri="{FF2B5EF4-FFF2-40B4-BE49-F238E27FC236}">
                <a16:creationId xmlns:a16="http://schemas.microsoft.com/office/drawing/2014/main" id="{08032961-A146-0BCB-B1F4-4A384BE96E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8</a:t>
            </a:fld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6E48EA-BECE-76D7-927B-A51064FF1AF2}"/>
              </a:ext>
            </a:extLst>
          </p:cNvPr>
          <p:cNvSpPr txBox="1"/>
          <p:nvPr/>
        </p:nvSpPr>
        <p:spPr>
          <a:xfrm>
            <a:off x="7165765" y="2949973"/>
            <a:ext cx="126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ມະເຮັງປອດ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5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ນີ້ແມ່ນສາເຫດຂອງຄວາມສຳພັນ ບໍ?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489075"/>
            <a:ext cx="7886700" cy="4656138"/>
          </a:xfrm>
        </p:spPr>
        <p:txBody>
          <a:bodyPr/>
          <a:lstStyle/>
          <a:p>
            <a:pPr>
              <a:defRPr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ພວກ​ເຮົາ​ໄດ້​ຮັບ​ຄວາມສຳພັນ​ລະ​ຫວ່າງ​ການ​ສໍາ​ຜັດ​ກັບ​ພະ​ຍາດ​ຢ່າງມີຄວາມສຳຄັນສະ​ຖິ​ຕິ​. ພວກເຮົາຕ້ອງການປະເມີນວ່າຄວາມສໍາພັນນັ້ນເປັນສາເຫດຫຼືບໍ່</a:t>
            </a:r>
            <a:r>
              <a:rPr lang="lo-LA" dirty="0"/>
              <a:t>.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7C236C-2B44-D32C-70B1-013AA63AC03F}"/>
              </a:ext>
            </a:extLst>
          </p:cNvPr>
          <p:cNvSpPr txBox="1">
            <a:spLocks/>
          </p:cNvSpPr>
          <p:nvPr/>
        </p:nvSpPr>
        <p:spPr>
          <a:xfrm>
            <a:off x="586609" y="2851353"/>
            <a:ext cx="7886700" cy="193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163" indent="-284163">
              <a:buNone/>
              <a:tabLst>
                <a:tab pos="2746375" algn="l"/>
                <a:tab pos="3203575" algn="l"/>
                <a:tab pos="3660775" algn="l"/>
                <a:tab pos="4119563" algn="l"/>
                <a:tab pos="4625975" algn="l"/>
              </a:tabLst>
            </a:pP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“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 ສາເຫດຂອງພະຍາດແມ່ນເຫດການ, ເງື່ອນໄຂ, ຫຼືລັກສະນະທີ່</a:t>
            </a:r>
            <a:r>
              <a:rPr lang="lo-LA" b="1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ເກີດຂື້ນກ່ອນ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ເຫດການຂອງພະຍາດແລະຖ້າບໍ່ມີເຫດການ, ພະຍາດກໍ່ຈະບໍ່ເກີດຂື້ນ”.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1" name="Slide Number Placeholder 1">
            <a:extLst>
              <a:ext uri="{FF2B5EF4-FFF2-40B4-BE49-F238E27FC236}">
                <a16:creationId xmlns:a16="http://schemas.microsoft.com/office/drawing/2014/main" id="{DEE9546A-2BFF-589D-B624-17A0FE10F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9</a:t>
            </a:fld>
            <a:endParaRPr lang="en-US"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.5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3.5|1.2|1.5|4.2|1.4|2.2|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RS_2020_PP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CRS_PPT_Fonts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RCB TEMPLATE" id="{0EC71E97-8FA2-4B5F-AC24-44C3F03835AA}" vid="{46FB6BCA-E9FE-4217-9BEF-CD6BDB5EB7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9DD0B6094BCF4FB93A35D0152A1812" ma:contentTypeVersion="13" ma:contentTypeDescription="Create a new document." ma:contentTypeScope="" ma:versionID="be0ae1603127ce292030e8d21174580f">
  <xsd:schema xmlns:xsd="http://www.w3.org/2001/XMLSchema" xmlns:xs="http://www.w3.org/2001/XMLSchema" xmlns:p="http://schemas.microsoft.com/office/2006/metadata/properties" xmlns:ns2="d6596b82-1850-46b7-8677-7476bdde78e6" xmlns:ns3="53c17ed5-55f5-48da-bce3-199d61b38c9a" targetNamespace="http://schemas.microsoft.com/office/2006/metadata/properties" ma:root="true" ma:fieldsID="26e5467dbf44ded1b1ae3f5faebca35a" ns2:_="" ns3:_="">
    <xsd:import namespace="d6596b82-1850-46b7-8677-7476bdde78e6"/>
    <xsd:import namespace="53c17ed5-55f5-48da-bce3-199d61b38c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96b82-1850-46b7-8677-7476bdde7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17ed5-55f5-48da-bce3-199d61b38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EDAF73-4893-4F4B-B2AD-01C785BB3A4F}">
  <ds:schemaRefs>
    <ds:schemaRef ds:uri="53c17ed5-55f5-48da-bce3-199d61b38c9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6596b82-1850-46b7-8677-7476bdde78e6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00B982-99A2-4BF9-ADDA-957A147B1D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596b82-1850-46b7-8677-7476bdde78e6"/>
    <ds:schemaRef ds:uri="53c17ed5-55f5-48da-bce3-199d61b38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161C77-4666-4246-BBCD-C34F72AD34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ANRCB TEMPLATE</Template>
  <TotalTime>6517</TotalTime>
  <Words>12898</Words>
  <Application>Microsoft Office PowerPoint</Application>
  <PresentationFormat>On-screen Show (4:3)</PresentationFormat>
  <Paragraphs>735</Paragraphs>
  <Slides>55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Calibri</vt:lpstr>
      <vt:lpstr>Cambria Math</vt:lpstr>
      <vt:lpstr>Georgia</vt:lpstr>
      <vt:lpstr>Monotype Sorts</vt:lpstr>
      <vt:lpstr>Phetsarath OT</vt:lpstr>
      <vt:lpstr>Tahoma</vt:lpstr>
      <vt:lpstr>Times New Roman</vt:lpstr>
      <vt:lpstr>Wingdings</vt:lpstr>
      <vt:lpstr>CRS_2020_PPT</vt:lpstr>
      <vt:lpstr>    ຫົວຂໍ້ 6.5  ການອອກແບບແລະການວາງແຜນທາງສະຖິຕິ: ຄວາມສຳພັນ, ສາເຫດ, ແລະ ອະຄະຕິ  </vt:lpstr>
      <vt:lpstr>ວັດຖຸປະສົງຂອງການຮຽນຮູ້</vt:lpstr>
      <vt:lpstr>ຄຳຖາມພື້ນຖານທາງລະບາດວິທະຍາ </vt:lpstr>
      <vt:lpstr>ຄວາມສຳພັນ ກັບ ສາຍເຫດ </vt:lpstr>
      <vt:lpstr>ຄວາມສຳພັນ ກັບ ສາຍເຫດ</vt:lpstr>
      <vt:lpstr>ມີຄວາມສຳພັນບໍ່? </vt:lpstr>
      <vt:lpstr>ມີຄວາມຄວາມສຳພັນ ຫຼາຍປານໄດ? </vt:lpstr>
      <vt:lpstr>ເພື່ອປະເມີນ ຄວາມສຳພັນ: </vt:lpstr>
      <vt:lpstr>ນີ້ແມ່ນສາເຫດຂອງຄວາມສຳພັນ ບໍ?</vt:lpstr>
      <vt:lpstr>ສະຖານະການພື້ນຖານຂອງ ສາຍເຫດ (Causality)</vt:lpstr>
      <vt:lpstr>ຮູບແບບແນວຄວາມຄິດຫຼາຍປັດໄຈກ່ຽວກັບພະຍາດ</vt:lpstr>
      <vt:lpstr>ນີ້ແມ່ນສາເຫດຂອງຄວາມສຳພັນບໍ?</vt:lpstr>
      <vt:lpstr>ການປະເມີນຄວາມສຳພັນ ສໍາລັບສາເຫດ</vt:lpstr>
      <vt:lpstr>“ມີຄວາມສໍາພັນລະຫວ່າງການສໍາຜັດກັບພະຍາດບໍ?”</vt:lpstr>
      <vt:lpstr>ອະຄະຕິ ແລະຄວາມຜິດພາດ</vt:lpstr>
      <vt:lpstr>ຄໍານິຍາມຂອງອະຄະຕິ</vt:lpstr>
      <vt:lpstr>ປະເພດຂອງອະຄະຕິ  </vt:lpstr>
      <vt:lpstr>ອະຄະຕິໃນການເລືອກ</vt:lpstr>
      <vt:lpstr>ປະເພດຂອງອະຄະຕິ</vt:lpstr>
      <vt:lpstr>ປະເພດຂອງອະຄະຕິ</vt:lpstr>
      <vt:lpstr>ປະເພດຫຼັກ ແລະ ແຫຼ່ງຂອງຄວາມອະຄະຕິ</vt:lpstr>
      <vt:lpstr>ການ​ສຶກ​ສາ​ກຸ່ມ​ໄປຂ້າງໜ້າ​, ການ​ຕິດ​ຕາມ 10 ປີ​</vt:lpstr>
      <vt:lpstr>ການ​ສຶກ​ສາ​ກຸ່ມ​ໄປຂ້າງໜ້າ​, ການ​ຕິດ​ຕາມ 10 ປີ</vt:lpstr>
      <vt:lpstr>ການ​ສຶກ​ສາ​ກຸ່ມ​ໄປຂ້າງໜ້າ​, ການ​ຕິດ​ຕາມ 10 ປີ</vt:lpstr>
      <vt:lpstr>ຫຼີກ​ລ້ຽງ​ການ​ເລືອກ​ອະ​ຄະ​ຕິ​ໃນ​ການ​ວາງ​ແຜນ​ການ​ສຶກ​ສາ​ຂອງ​ທ່ານ!</vt:lpstr>
      <vt:lpstr>ອະຄະຕິໃນການວັດແທກ ຫຼື ອະຄະຕິຂອງຂໍ້ມູນ</vt:lpstr>
      <vt:lpstr>ຂໍ້​ມູນ​ຫຼື​ ອະຄະຕິໃນການ​ວັດ​ແທກ​</vt:lpstr>
      <vt:lpstr>ການຈັດປະເພດບໍ່ຖືກຕ້ອງ</vt:lpstr>
      <vt:lpstr>ຕົວຢ່າງການຈັດປະເພດທີ່ບໍ່ຖືກຕ້ອງ: ຜົນກະທົບທີ່ແທ້ຈິງ</vt:lpstr>
      <vt:lpstr>ຕົວຢ່າງການຈັດປະເພດທີ່ບໍ່ຖືກຕ້ອງ: ບໍ່ແຕກຕ່າງ</vt:lpstr>
      <vt:lpstr>ຕົວຢ່າງການຈັດປະເພດທີ່ບໍ່ຖືກຕ້ອງ: ແຕກຕ່າງ</vt:lpstr>
      <vt:lpstr>ຕົວຢ່າງ ອະຄະຕິ ໃນການຈື່ຈໍາ</vt:lpstr>
      <vt:lpstr>ຂ້ອຍອາດມີຂໍ້ຜິດພາດໃນການວັດແທກຢູ່ໃສ?</vt:lpstr>
      <vt:lpstr>ຫຼີກ​ລ້ຽງ​​ອະ​ຄະ​ຕິ​ໃນ​ການ​ອອກ​ແບບ​ຂອງ​ການ​ສຶກ​ສາ​ຂອງ​ທ່ານ !!!</vt:lpstr>
      <vt:lpstr>"ມີຄວາມສໍາພັນລະຫວ່າງການສໍາຜັດກັບພະຍາດບໍ?"</vt:lpstr>
      <vt:lpstr>ຕົວແປກວນແມ່ນຫຍັງ?</vt:lpstr>
      <vt:lpstr>ເງື່ອນໄຂຂອງ ຕົວແປກວນ</vt:lpstr>
      <vt:lpstr>ເງື່ອນໄຂຂອງຕົວແປກວນ</vt:lpstr>
      <vt:lpstr>ເງື່ອນໄຂຂອງຕົວແປກວນ</vt:lpstr>
      <vt:lpstr>PowerPoint Presentation</vt:lpstr>
      <vt:lpstr>PowerPoint Presentation</vt:lpstr>
      <vt:lpstr>PowerPoint Presentation</vt:lpstr>
      <vt:lpstr>PowerPoint Presentation</vt:lpstr>
      <vt:lpstr>ສະຫຼຸບຂອງຕົວແປກວນ</vt:lpstr>
      <vt:lpstr>“ມີຄວາມສໍາພັນລະຫວ່າງການສໍາຜັດກັບພະຍາດບໍ?”</vt:lpstr>
      <vt:lpstr>ໂອກາດ ແລະ ສະຖິຕິ (ເພີ່ມເຕີມໃນຫົວຂໍ້ 6.6)</vt:lpstr>
      <vt:lpstr>ໂອກາດ ແລະ ສະຖິຕິອ້ງອີງ (ເພີ່ມເຕີມໃນຫົວຂໍ້ 6.6)</vt:lpstr>
      <vt:lpstr>ການປະເມີນຄວາມສຳພັນສໍາລັບສາເຫດ</vt:lpstr>
      <vt:lpstr>ເກນສາເຫດ: ເກນຂອງພູ</vt:lpstr>
      <vt:lpstr>PowerPoint Presentation</vt:lpstr>
      <vt:lpstr>ເກນສາເຫດ: ເກນຂອງ Hill</vt:lpstr>
      <vt:lpstr>ເງື່ອນໄຂຂອງເຫດຜົນ: ຕົວຈິງແລ້ວຂໍ້ແນະນໍາວ່າງ</vt:lpstr>
      <vt:lpstr>ການອ້າງອີງສາເຫດ</vt:lpstr>
      <vt:lpstr>ສະຫຼຸບສັງລວມຂອງສາເຫດ</vt:lpstr>
      <vt:lpstr>ຄວາມຄິດເຫັນສຸດທ້າຍ:  ການປັບປຸງຄວາມສາມາດໃນການປະເມີນສາເຫດແມ່ນເລີ່ມຕົ້ນໃນການສຶກສາການອອກແບບແລະການວາງແຜນ! ວິທີທີ່ດີທີ່ສຸດທີ່ຈະສາມາດສະຫລຸບອ້າງອີງສາຍເຫດ (infer causality) ແມ່ນໂດຍການອອກແບບການສຶກສາຂອງທ່ານບໍ່ໃຫ້ມີອະຄະຕິແລະ ຕົວຜັນແປກວນ ແລະມີອໍານາດທາງສະຖິຕິທີ່ຈໍາເປັນເພື່ອກວດພົບຜົນກະທົບແລະສະຫຼຸບວ່າຜົນໄດ້ຮັບຂອງທ່ານບໍ່ແມ່ນຍ້ອນໂອກາດ. ຂອບ​ໃຈ!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Planning through Study Design:  Association versus causation, Bias, and variables in disease association</dc:title>
  <dc:creator>Eddens, Kate</dc:creator>
  <cp:lastModifiedBy>Oula, Ratthiphone</cp:lastModifiedBy>
  <cp:revision>163</cp:revision>
  <dcterms:created xsi:type="dcterms:W3CDTF">2022-06-24T01:29:54Z</dcterms:created>
  <dcterms:modified xsi:type="dcterms:W3CDTF">2022-09-06T06:42:07Z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0x010100789DD0B6094BCF4FB93A35D0152A1812</vt:lpwstr>
  </property>
</Properties>
</file>