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67"/>
  </p:notesMasterIdLst>
  <p:sldIdLst>
    <p:sldId id="291" r:id="rId5"/>
    <p:sldId id="850" r:id="rId6"/>
    <p:sldId id="338" r:id="rId7"/>
    <p:sldId id="339" r:id="rId8"/>
    <p:sldId id="865" r:id="rId9"/>
    <p:sldId id="864" r:id="rId10"/>
    <p:sldId id="265" r:id="rId11"/>
    <p:sldId id="277" r:id="rId12"/>
    <p:sldId id="340" r:id="rId13"/>
    <p:sldId id="341" r:id="rId14"/>
    <p:sldId id="342" r:id="rId15"/>
    <p:sldId id="344" r:id="rId16"/>
    <p:sldId id="346" r:id="rId17"/>
    <p:sldId id="347" r:id="rId18"/>
    <p:sldId id="348" r:id="rId19"/>
    <p:sldId id="852" r:id="rId20"/>
    <p:sldId id="901" r:id="rId21"/>
    <p:sldId id="903" r:id="rId22"/>
    <p:sldId id="906" r:id="rId23"/>
    <p:sldId id="841" r:id="rId24"/>
    <p:sldId id="840" r:id="rId25"/>
    <p:sldId id="905" r:id="rId26"/>
    <p:sldId id="335" r:id="rId27"/>
    <p:sldId id="908" r:id="rId28"/>
    <p:sldId id="909" r:id="rId29"/>
    <p:sldId id="910" r:id="rId30"/>
    <p:sldId id="911" r:id="rId31"/>
    <p:sldId id="913" r:id="rId32"/>
    <p:sldId id="914" r:id="rId33"/>
    <p:sldId id="915" r:id="rId34"/>
    <p:sldId id="907" r:id="rId35"/>
    <p:sldId id="904" r:id="rId36"/>
    <p:sldId id="525" r:id="rId37"/>
    <p:sldId id="902" r:id="rId38"/>
    <p:sldId id="259" r:id="rId39"/>
    <p:sldId id="878" r:id="rId40"/>
    <p:sldId id="879" r:id="rId41"/>
    <p:sldId id="359" r:id="rId42"/>
    <p:sldId id="883" r:id="rId43"/>
    <p:sldId id="360" r:id="rId44"/>
    <p:sldId id="893" r:id="rId45"/>
    <p:sldId id="882" r:id="rId46"/>
    <p:sldId id="894" r:id="rId47"/>
    <p:sldId id="261" r:id="rId48"/>
    <p:sldId id="854" r:id="rId49"/>
    <p:sldId id="534" r:id="rId50"/>
    <p:sldId id="849" r:id="rId51"/>
    <p:sldId id="885" r:id="rId52"/>
    <p:sldId id="886" r:id="rId53"/>
    <p:sldId id="887" r:id="rId54"/>
    <p:sldId id="888" r:id="rId55"/>
    <p:sldId id="889" r:id="rId56"/>
    <p:sldId id="890" r:id="rId57"/>
    <p:sldId id="896" r:id="rId58"/>
    <p:sldId id="897" r:id="rId59"/>
    <p:sldId id="898" r:id="rId60"/>
    <p:sldId id="895" r:id="rId61"/>
    <p:sldId id="900" r:id="rId62"/>
    <p:sldId id="899" r:id="rId63"/>
    <p:sldId id="881" r:id="rId64"/>
    <p:sldId id="266" r:id="rId65"/>
    <p:sldId id="269"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91"/>
            <p14:sldId id="850"/>
            <p14:sldId id="338"/>
            <p14:sldId id="339"/>
            <p14:sldId id="865"/>
            <p14:sldId id="864"/>
            <p14:sldId id="265"/>
            <p14:sldId id="277"/>
            <p14:sldId id="340"/>
            <p14:sldId id="341"/>
            <p14:sldId id="342"/>
            <p14:sldId id="344"/>
            <p14:sldId id="346"/>
            <p14:sldId id="347"/>
            <p14:sldId id="348"/>
            <p14:sldId id="852"/>
            <p14:sldId id="901"/>
            <p14:sldId id="903"/>
            <p14:sldId id="906"/>
            <p14:sldId id="841"/>
            <p14:sldId id="840"/>
            <p14:sldId id="905"/>
            <p14:sldId id="335"/>
            <p14:sldId id="908"/>
            <p14:sldId id="909"/>
            <p14:sldId id="910"/>
            <p14:sldId id="911"/>
            <p14:sldId id="913"/>
            <p14:sldId id="914"/>
            <p14:sldId id="915"/>
            <p14:sldId id="907"/>
            <p14:sldId id="904"/>
            <p14:sldId id="525"/>
            <p14:sldId id="902"/>
            <p14:sldId id="259"/>
            <p14:sldId id="878"/>
            <p14:sldId id="879"/>
            <p14:sldId id="359"/>
            <p14:sldId id="883"/>
            <p14:sldId id="360"/>
            <p14:sldId id="893"/>
            <p14:sldId id="882"/>
            <p14:sldId id="894"/>
            <p14:sldId id="261"/>
            <p14:sldId id="854"/>
            <p14:sldId id="534"/>
            <p14:sldId id="849"/>
            <p14:sldId id="885"/>
            <p14:sldId id="886"/>
            <p14:sldId id="887"/>
            <p14:sldId id="888"/>
            <p14:sldId id="889"/>
            <p14:sldId id="890"/>
            <p14:sldId id="896"/>
            <p14:sldId id="897"/>
            <p14:sldId id="898"/>
            <p14:sldId id="895"/>
            <p14:sldId id="900"/>
            <p14:sldId id="899"/>
            <p14:sldId id="881"/>
            <p14:sldId id="266"/>
            <p14:sldId id="26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9702" autoAdjust="0"/>
  </p:normalViewPr>
  <p:slideViewPr>
    <p:cSldViewPr snapToGrid="0" snapToObjects="1">
      <p:cViewPr>
        <p:scale>
          <a:sx n="83" d="100"/>
          <a:sy n="83" d="100"/>
        </p:scale>
        <p:origin x="324" y="54"/>
      </p:cViewPr>
      <p:guideLst/>
    </p:cSldViewPr>
  </p:slideViewPr>
  <p:notesTextViewPr>
    <p:cViewPr>
      <p:scale>
        <a:sx n="1" d="1"/>
        <a:sy n="1" d="1"/>
      </p:scale>
      <p:origin x="0" y="0"/>
    </p:cViewPr>
  </p:notesTextViewPr>
  <p:sorterViewPr>
    <p:cViewPr>
      <p:scale>
        <a:sx n="100" d="100"/>
        <a:sy n="100" d="100"/>
      </p:scale>
      <p:origin x="0" y="-2491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32F32E-CB2A-4AA2-A04E-2A226E3F5650}"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E1F7D3D1-D2BD-4B9D-B097-4006D148993D}">
      <dgm:prSet/>
      <dgm:spPr/>
      <dgm:t>
        <a:bodyPr/>
        <a:lstStyle/>
        <a:p>
          <a:pPr>
            <a:lnSpc>
              <a:spcPct val="100000"/>
            </a:lnSpc>
            <a:defRPr b="1"/>
          </a:pPr>
          <a:r>
            <a:rPr lang="en-US"/>
            <a:t>Data</a:t>
          </a:r>
        </a:p>
      </dgm:t>
    </dgm:pt>
    <dgm:pt modelId="{3C80D31B-F9F0-46A2-93A1-56CBFC1C9142}" type="parTrans" cxnId="{205C35E0-3726-40A9-B9FB-A04EAF7A5B08}">
      <dgm:prSet/>
      <dgm:spPr/>
      <dgm:t>
        <a:bodyPr/>
        <a:lstStyle/>
        <a:p>
          <a:endParaRPr lang="en-US"/>
        </a:p>
      </dgm:t>
    </dgm:pt>
    <dgm:pt modelId="{733137F6-D222-4D8E-8CA7-4A63CB5B5D8C}" type="sibTrans" cxnId="{205C35E0-3726-40A9-B9FB-A04EAF7A5B08}">
      <dgm:prSet/>
      <dgm:spPr/>
      <dgm:t>
        <a:bodyPr/>
        <a:lstStyle/>
        <a:p>
          <a:endParaRPr lang="en-US"/>
        </a:p>
      </dgm:t>
    </dgm:pt>
    <dgm:pt modelId="{850AE7C3-D569-4E51-B2F9-2543359913D1}">
      <dgm:prSet/>
      <dgm:spPr/>
      <dgm:t>
        <a:bodyPr/>
        <a:lstStyle/>
        <a:p>
          <a:pPr>
            <a:lnSpc>
              <a:spcPct val="100000"/>
            </a:lnSpc>
          </a:pPr>
          <a:r>
            <a:rPr lang="en-US"/>
            <a:t>Raw, unsummarized, and unanalyzed facts</a:t>
          </a:r>
        </a:p>
      </dgm:t>
    </dgm:pt>
    <dgm:pt modelId="{BDAAC697-49B9-4023-A5D7-F836A6B39475}" type="parTrans" cxnId="{EE1A375B-FDC2-4C47-A14A-B0F77AAA9C06}">
      <dgm:prSet/>
      <dgm:spPr/>
      <dgm:t>
        <a:bodyPr/>
        <a:lstStyle/>
        <a:p>
          <a:endParaRPr lang="en-US"/>
        </a:p>
      </dgm:t>
    </dgm:pt>
    <dgm:pt modelId="{BC7BC36B-CA27-474B-8E95-53927A8D5110}" type="sibTrans" cxnId="{EE1A375B-FDC2-4C47-A14A-B0F77AAA9C06}">
      <dgm:prSet/>
      <dgm:spPr/>
      <dgm:t>
        <a:bodyPr/>
        <a:lstStyle/>
        <a:p>
          <a:endParaRPr lang="en-US"/>
        </a:p>
      </dgm:t>
    </dgm:pt>
    <dgm:pt modelId="{B3875C0C-E185-41F1-8348-1C753E8D83A7}">
      <dgm:prSet/>
      <dgm:spPr/>
      <dgm:t>
        <a:bodyPr/>
        <a:lstStyle/>
        <a:p>
          <a:pPr>
            <a:lnSpc>
              <a:spcPct val="100000"/>
            </a:lnSpc>
            <a:defRPr b="1"/>
          </a:pPr>
          <a:r>
            <a:rPr lang="en-US"/>
            <a:t>Information</a:t>
          </a:r>
        </a:p>
      </dgm:t>
    </dgm:pt>
    <dgm:pt modelId="{9B59DA6E-FAC5-4236-A7B9-BFB339E6817D}" type="parTrans" cxnId="{020B3714-A8B0-4C24-BC0D-1FFA636023F6}">
      <dgm:prSet/>
      <dgm:spPr/>
      <dgm:t>
        <a:bodyPr/>
        <a:lstStyle/>
        <a:p>
          <a:endParaRPr lang="en-US"/>
        </a:p>
      </dgm:t>
    </dgm:pt>
    <dgm:pt modelId="{3F02F3CD-B976-4301-864B-E95AD6DE4DC4}" type="sibTrans" cxnId="{020B3714-A8B0-4C24-BC0D-1FFA636023F6}">
      <dgm:prSet/>
      <dgm:spPr/>
      <dgm:t>
        <a:bodyPr/>
        <a:lstStyle/>
        <a:p>
          <a:endParaRPr lang="en-US"/>
        </a:p>
      </dgm:t>
    </dgm:pt>
    <dgm:pt modelId="{925599F3-5763-4EAD-9D7F-367863206810}">
      <dgm:prSet/>
      <dgm:spPr/>
      <dgm:t>
        <a:bodyPr/>
        <a:lstStyle/>
        <a:p>
          <a:pPr>
            <a:lnSpc>
              <a:spcPct val="100000"/>
            </a:lnSpc>
          </a:pPr>
          <a:r>
            <a:rPr lang="en-US"/>
            <a:t>Data processed into a meaningful form</a:t>
          </a:r>
        </a:p>
      </dgm:t>
    </dgm:pt>
    <dgm:pt modelId="{05D2F405-112E-4413-84F7-7004D3E57AE8}" type="parTrans" cxnId="{D62A2C13-6E29-4EFA-BECE-D04C526D4490}">
      <dgm:prSet/>
      <dgm:spPr/>
      <dgm:t>
        <a:bodyPr/>
        <a:lstStyle/>
        <a:p>
          <a:endParaRPr lang="en-US"/>
        </a:p>
      </dgm:t>
    </dgm:pt>
    <dgm:pt modelId="{C3F3F6B7-585D-4917-9887-9FCB755CF0C8}" type="sibTrans" cxnId="{D62A2C13-6E29-4EFA-BECE-D04C526D4490}">
      <dgm:prSet/>
      <dgm:spPr/>
      <dgm:t>
        <a:bodyPr/>
        <a:lstStyle/>
        <a:p>
          <a:endParaRPr lang="en-US"/>
        </a:p>
      </dgm:t>
    </dgm:pt>
    <dgm:pt modelId="{DE1ADA9B-FDF1-46F1-98C3-736F7C39B0F2}">
      <dgm:prSet/>
      <dgm:spPr/>
      <dgm:t>
        <a:bodyPr/>
        <a:lstStyle/>
        <a:p>
          <a:pPr>
            <a:lnSpc>
              <a:spcPct val="100000"/>
            </a:lnSpc>
          </a:pPr>
          <a:r>
            <a:rPr lang="en-US"/>
            <a:t>One person’s information can be another’s data</a:t>
          </a:r>
        </a:p>
      </dgm:t>
    </dgm:pt>
    <dgm:pt modelId="{2F55E4C9-635D-478B-961A-E2A364C66EFC}" type="parTrans" cxnId="{98CE633F-F816-42C6-8024-2C0F8F1EC7B7}">
      <dgm:prSet/>
      <dgm:spPr/>
      <dgm:t>
        <a:bodyPr/>
        <a:lstStyle/>
        <a:p>
          <a:endParaRPr lang="en-US"/>
        </a:p>
      </dgm:t>
    </dgm:pt>
    <dgm:pt modelId="{C67C99D7-7FE1-4D6B-B7B3-FB7E849F2EDB}" type="sibTrans" cxnId="{98CE633F-F816-42C6-8024-2C0F8F1EC7B7}">
      <dgm:prSet/>
      <dgm:spPr/>
      <dgm:t>
        <a:bodyPr/>
        <a:lstStyle/>
        <a:p>
          <a:endParaRPr lang="en-US"/>
        </a:p>
      </dgm:t>
    </dgm:pt>
    <dgm:pt modelId="{EAAA4DFD-2332-49DB-9F22-973067DD1117}">
      <dgm:prSet/>
      <dgm:spPr/>
      <dgm:t>
        <a:bodyPr/>
        <a:lstStyle/>
        <a:p>
          <a:pPr>
            <a:lnSpc>
              <a:spcPct val="100000"/>
            </a:lnSpc>
            <a:defRPr b="1"/>
          </a:pPr>
          <a:r>
            <a:rPr lang="en-US"/>
            <a:t>Knowledge</a:t>
          </a:r>
        </a:p>
      </dgm:t>
    </dgm:pt>
    <dgm:pt modelId="{5FEA4773-B05A-44B8-B032-B2CC65702BBB}" type="parTrans" cxnId="{C31D7130-9FF3-4F2F-A9BC-938EA68F0B59}">
      <dgm:prSet/>
      <dgm:spPr/>
      <dgm:t>
        <a:bodyPr/>
        <a:lstStyle/>
        <a:p>
          <a:endParaRPr lang="en-US"/>
        </a:p>
      </dgm:t>
    </dgm:pt>
    <dgm:pt modelId="{6793ACDF-3224-4A47-BEF2-ADB077293CDE}" type="sibTrans" cxnId="{C31D7130-9FF3-4F2F-A9BC-938EA68F0B59}">
      <dgm:prSet/>
      <dgm:spPr/>
      <dgm:t>
        <a:bodyPr/>
        <a:lstStyle/>
        <a:p>
          <a:endParaRPr lang="en-US"/>
        </a:p>
      </dgm:t>
    </dgm:pt>
    <dgm:pt modelId="{A3F35280-EDCE-4679-AB3D-5FD33FEC569B}">
      <dgm:prSet/>
      <dgm:spPr/>
      <dgm:t>
        <a:bodyPr/>
        <a:lstStyle/>
        <a:p>
          <a:pPr>
            <a:lnSpc>
              <a:spcPct val="100000"/>
            </a:lnSpc>
          </a:pPr>
          <a:r>
            <a:rPr lang="en-US"/>
            <a:t>Knowing what information is required</a:t>
          </a:r>
        </a:p>
      </dgm:t>
    </dgm:pt>
    <dgm:pt modelId="{42748AEB-B7AD-4158-9003-DB8675C4DE0A}" type="parTrans" cxnId="{70C977F2-DD21-45EB-8754-1EAC3E2CC31C}">
      <dgm:prSet/>
      <dgm:spPr/>
      <dgm:t>
        <a:bodyPr/>
        <a:lstStyle/>
        <a:p>
          <a:endParaRPr lang="en-US"/>
        </a:p>
      </dgm:t>
    </dgm:pt>
    <dgm:pt modelId="{9CF70261-F6D6-47B2-BDD2-7514600B8B19}" type="sibTrans" cxnId="{70C977F2-DD21-45EB-8754-1EAC3E2CC31C}">
      <dgm:prSet/>
      <dgm:spPr/>
      <dgm:t>
        <a:bodyPr/>
        <a:lstStyle/>
        <a:p>
          <a:endParaRPr lang="en-US"/>
        </a:p>
      </dgm:t>
    </dgm:pt>
    <dgm:pt modelId="{E94B7AE6-4FC9-4515-8A2E-3EB1081064F7}">
      <dgm:prSet/>
      <dgm:spPr/>
      <dgm:t>
        <a:bodyPr/>
        <a:lstStyle/>
        <a:p>
          <a:pPr>
            <a:lnSpc>
              <a:spcPct val="100000"/>
            </a:lnSpc>
          </a:pPr>
          <a:r>
            <a:rPr lang="en-US"/>
            <a:t>Knowing what the information means</a:t>
          </a:r>
        </a:p>
      </dgm:t>
    </dgm:pt>
    <dgm:pt modelId="{EBE9B243-383B-424F-987E-142BA57DA56D}" type="parTrans" cxnId="{3DF9FBA7-9ED9-467C-B006-3AF1DFAD6A0E}">
      <dgm:prSet/>
      <dgm:spPr/>
      <dgm:t>
        <a:bodyPr/>
        <a:lstStyle/>
        <a:p>
          <a:endParaRPr lang="en-US"/>
        </a:p>
      </dgm:t>
    </dgm:pt>
    <dgm:pt modelId="{035BB6BC-705E-4A12-8788-E3E884A167AD}" type="sibTrans" cxnId="{3DF9FBA7-9ED9-467C-B006-3AF1DFAD6A0E}">
      <dgm:prSet/>
      <dgm:spPr/>
      <dgm:t>
        <a:bodyPr/>
        <a:lstStyle/>
        <a:p>
          <a:endParaRPr lang="en-US"/>
        </a:p>
      </dgm:t>
    </dgm:pt>
    <dgm:pt modelId="{940546E4-DCC6-4968-8ED9-9BE3A3C2FC7B}" type="pres">
      <dgm:prSet presAssocID="{7632F32E-CB2A-4AA2-A04E-2A226E3F5650}" presName="root" presStyleCnt="0">
        <dgm:presLayoutVars>
          <dgm:dir/>
          <dgm:resizeHandles val="exact"/>
        </dgm:presLayoutVars>
      </dgm:prSet>
      <dgm:spPr/>
    </dgm:pt>
    <dgm:pt modelId="{B7A7BB46-09AA-4606-A483-517FC57B851A}" type="pres">
      <dgm:prSet presAssocID="{E1F7D3D1-D2BD-4B9D-B097-4006D148993D}" presName="compNode" presStyleCnt="0"/>
      <dgm:spPr/>
    </dgm:pt>
    <dgm:pt modelId="{D5AA198B-0F12-4729-9A20-6CDEF52491ED}" type="pres">
      <dgm:prSet presAssocID="{E1F7D3D1-D2BD-4B9D-B097-4006D148993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2001FF6B-054E-455C-BEA4-2E207B9C51F2}" type="pres">
      <dgm:prSet presAssocID="{E1F7D3D1-D2BD-4B9D-B097-4006D148993D}" presName="iconSpace" presStyleCnt="0"/>
      <dgm:spPr/>
    </dgm:pt>
    <dgm:pt modelId="{7418DB29-9E03-4B2D-AF03-400209A6BD98}" type="pres">
      <dgm:prSet presAssocID="{E1F7D3D1-D2BD-4B9D-B097-4006D148993D}" presName="parTx" presStyleLbl="revTx" presStyleIdx="0" presStyleCnt="6">
        <dgm:presLayoutVars>
          <dgm:chMax val="0"/>
          <dgm:chPref val="0"/>
        </dgm:presLayoutVars>
      </dgm:prSet>
      <dgm:spPr/>
    </dgm:pt>
    <dgm:pt modelId="{963E13B1-358F-4639-B2DA-9EA8832280B7}" type="pres">
      <dgm:prSet presAssocID="{E1F7D3D1-D2BD-4B9D-B097-4006D148993D}" presName="txSpace" presStyleCnt="0"/>
      <dgm:spPr/>
    </dgm:pt>
    <dgm:pt modelId="{46619CFA-43AD-4752-83BA-86DE71509CDD}" type="pres">
      <dgm:prSet presAssocID="{E1F7D3D1-D2BD-4B9D-B097-4006D148993D}" presName="desTx" presStyleLbl="revTx" presStyleIdx="1" presStyleCnt="6">
        <dgm:presLayoutVars/>
      </dgm:prSet>
      <dgm:spPr/>
    </dgm:pt>
    <dgm:pt modelId="{2394BEB3-FC39-4DDB-BB4C-51BD3C943BBF}" type="pres">
      <dgm:prSet presAssocID="{733137F6-D222-4D8E-8CA7-4A63CB5B5D8C}" presName="sibTrans" presStyleCnt="0"/>
      <dgm:spPr/>
    </dgm:pt>
    <dgm:pt modelId="{1587A245-744F-4E9D-A6CB-4EA9BD826DD8}" type="pres">
      <dgm:prSet presAssocID="{B3875C0C-E185-41F1-8348-1C753E8D83A7}" presName="compNode" presStyleCnt="0"/>
      <dgm:spPr/>
    </dgm:pt>
    <dgm:pt modelId="{5153172E-DE4B-4717-B3E9-0AA5B7DB9BFD}" type="pres">
      <dgm:prSet presAssocID="{B3875C0C-E185-41F1-8348-1C753E8D83A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E172974B-B138-4CA4-9CA4-53009953EF27}" type="pres">
      <dgm:prSet presAssocID="{B3875C0C-E185-41F1-8348-1C753E8D83A7}" presName="iconSpace" presStyleCnt="0"/>
      <dgm:spPr/>
    </dgm:pt>
    <dgm:pt modelId="{CB9E3ABF-1CD5-4271-A2E5-A67D3D534A79}" type="pres">
      <dgm:prSet presAssocID="{B3875C0C-E185-41F1-8348-1C753E8D83A7}" presName="parTx" presStyleLbl="revTx" presStyleIdx="2" presStyleCnt="6">
        <dgm:presLayoutVars>
          <dgm:chMax val="0"/>
          <dgm:chPref val="0"/>
        </dgm:presLayoutVars>
      </dgm:prSet>
      <dgm:spPr/>
    </dgm:pt>
    <dgm:pt modelId="{A8D11EE7-2A5C-4513-B384-E299777889BC}" type="pres">
      <dgm:prSet presAssocID="{B3875C0C-E185-41F1-8348-1C753E8D83A7}" presName="txSpace" presStyleCnt="0"/>
      <dgm:spPr/>
    </dgm:pt>
    <dgm:pt modelId="{BB0BA805-01CA-453C-AB11-0622EFC7BCE4}" type="pres">
      <dgm:prSet presAssocID="{B3875C0C-E185-41F1-8348-1C753E8D83A7}" presName="desTx" presStyleLbl="revTx" presStyleIdx="3" presStyleCnt="6">
        <dgm:presLayoutVars/>
      </dgm:prSet>
      <dgm:spPr/>
    </dgm:pt>
    <dgm:pt modelId="{E0A9DA9D-7C3A-4EF4-855D-2449C47C1FCA}" type="pres">
      <dgm:prSet presAssocID="{3F02F3CD-B976-4301-864B-E95AD6DE4DC4}" presName="sibTrans" presStyleCnt="0"/>
      <dgm:spPr/>
    </dgm:pt>
    <dgm:pt modelId="{F2F9DDEA-5C7C-40FC-A68A-546300F20FDA}" type="pres">
      <dgm:prSet presAssocID="{EAAA4DFD-2332-49DB-9F22-973067DD1117}" presName="compNode" presStyleCnt="0"/>
      <dgm:spPr/>
    </dgm:pt>
    <dgm:pt modelId="{3CEEC878-297A-41F4-8DEE-1B61F7CACBCF}" type="pres">
      <dgm:prSet presAssocID="{EAAA4DFD-2332-49DB-9F22-973067DD11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83FAA888-A6A3-4B5E-90F2-83771FC603F9}" type="pres">
      <dgm:prSet presAssocID="{EAAA4DFD-2332-49DB-9F22-973067DD1117}" presName="iconSpace" presStyleCnt="0"/>
      <dgm:spPr/>
    </dgm:pt>
    <dgm:pt modelId="{394EF592-73E2-4B2D-9642-27DCD1089ADD}" type="pres">
      <dgm:prSet presAssocID="{EAAA4DFD-2332-49DB-9F22-973067DD1117}" presName="parTx" presStyleLbl="revTx" presStyleIdx="4" presStyleCnt="6">
        <dgm:presLayoutVars>
          <dgm:chMax val="0"/>
          <dgm:chPref val="0"/>
        </dgm:presLayoutVars>
      </dgm:prSet>
      <dgm:spPr/>
    </dgm:pt>
    <dgm:pt modelId="{B413F947-6145-46FE-8469-182F460BBD3D}" type="pres">
      <dgm:prSet presAssocID="{EAAA4DFD-2332-49DB-9F22-973067DD1117}" presName="txSpace" presStyleCnt="0"/>
      <dgm:spPr/>
    </dgm:pt>
    <dgm:pt modelId="{CDBCC3D9-B713-4094-B009-8AE2D502BB90}" type="pres">
      <dgm:prSet presAssocID="{EAAA4DFD-2332-49DB-9F22-973067DD1117}" presName="desTx" presStyleLbl="revTx" presStyleIdx="5" presStyleCnt="6">
        <dgm:presLayoutVars/>
      </dgm:prSet>
      <dgm:spPr/>
    </dgm:pt>
  </dgm:ptLst>
  <dgm:cxnLst>
    <dgm:cxn modelId="{47639104-9A30-4FFF-88DC-91E9CA8802F5}" type="presOf" srcId="{B3875C0C-E185-41F1-8348-1C753E8D83A7}" destId="{CB9E3ABF-1CD5-4271-A2E5-A67D3D534A79}" srcOrd="0" destOrd="0" presId="urn:microsoft.com/office/officeart/2018/5/layout/CenteredIconLabelDescriptionList"/>
    <dgm:cxn modelId="{D62A2C13-6E29-4EFA-BECE-D04C526D4490}" srcId="{B3875C0C-E185-41F1-8348-1C753E8D83A7}" destId="{925599F3-5763-4EAD-9D7F-367863206810}" srcOrd="0" destOrd="0" parTransId="{05D2F405-112E-4413-84F7-7004D3E57AE8}" sibTransId="{C3F3F6B7-585D-4917-9887-9FCB755CF0C8}"/>
    <dgm:cxn modelId="{020B3714-A8B0-4C24-BC0D-1FFA636023F6}" srcId="{7632F32E-CB2A-4AA2-A04E-2A226E3F5650}" destId="{B3875C0C-E185-41F1-8348-1C753E8D83A7}" srcOrd="1" destOrd="0" parTransId="{9B59DA6E-FAC5-4236-A7B9-BFB339E6817D}" sibTransId="{3F02F3CD-B976-4301-864B-E95AD6DE4DC4}"/>
    <dgm:cxn modelId="{3FD7341B-9756-45C9-8C42-AAF24645BF00}" type="presOf" srcId="{E1F7D3D1-D2BD-4B9D-B097-4006D148993D}" destId="{7418DB29-9E03-4B2D-AF03-400209A6BD98}" srcOrd="0" destOrd="0" presId="urn:microsoft.com/office/officeart/2018/5/layout/CenteredIconLabelDescriptionList"/>
    <dgm:cxn modelId="{C31D7130-9FF3-4F2F-A9BC-938EA68F0B59}" srcId="{7632F32E-CB2A-4AA2-A04E-2A226E3F5650}" destId="{EAAA4DFD-2332-49DB-9F22-973067DD1117}" srcOrd="2" destOrd="0" parTransId="{5FEA4773-B05A-44B8-B032-B2CC65702BBB}" sibTransId="{6793ACDF-3224-4A47-BEF2-ADB077293CDE}"/>
    <dgm:cxn modelId="{98CE633F-F816-42C6-8024-2C0F8F1EC7B7}" srcId="{B3875C0C-E185-41F1-8348-1C753E8D83A7}" destId="{DE1ADA9B-FDF1-46F1-98C3-736F7C39B0F2}" srcOrd="1" destOrd="0" parTransId="{2F55E4C9-635D-478B-961A-E2A364C66EFC}" sibTransId="{C67C99D7-7FE1-4D6B-B7B3-FB7E849F2EDB}"/>
    <dgm:cxn modelId="{EE1A375B-FDC2-4C47-A14A-B0F77AAA9C06}" srcId="{E1F7D3D1-D2BD-4B9D-B097-4006D148993D}" destId="{850AE7C3-D569-4E51-B2F9-2543359913D1}" srcOrd="0" destOrd="0" parTransId="{BDAAC697-49B9-4023-A5D7-F836A6B39475}" sibTransId="{BC7BC36B-CA27-474B-8E95-53927A8D5110}"/>
    <dgm:cxn modelId="{25EA1663-766D-41F6-86FE-C4DDACB43794}" type="presOf" srcId="{925599F3-5763-4EAD-9D7F-367863206810}" destId="{BB0BA805-01CA-453C-AB11-0622EFC7BCE4}" srcOrd="0" destOrd="0" presId="urn:microsoft.com/office/officeart/2018/5/layout/CenteredIconLabelDescriptionList"/>
    <dgm:cxn modelId="{9970B144-83A9-4A5D-BF96-4FDE2FAC9BF1}" type="presOf" srcId="{DE1ADA9B-FDF1-46F1-98C3-736F7C39B0F2}" destId="{BB0BA805-01CA-453C-AB11-0622EFC7BCE4}" srcOrd="0" destOrd="1" presId="urn:microsoft.com/office/officeart/2018/5/layout/CenteredIconLabelDescriptionList"/>
    <dgm:cxn modelId="{F1C13C74-3127-478D-8431-CFFA449288E8}" type="presOf" srcId="{7632F32E-CB2A-4AA2-A04E-2A226E3F5650}" destId="{940546E4-DCC6-4968-8ED9-9BE3A3C2FC7B}" srcOrd="0" destOrd="0" presId="urn:microsoft.com/office/officeart/2018/5/layout/CenteredIconLabelDescriptionList"/>
    <dgm:cxn modelId="{5EF6297D-82A7-41F6-8DB8-D315F51388A3}" type="presOf" srcId="{E94B7AE6-4FC9-4515-8A2E-3EB1081064F7}" destId="{CDBCC3D9-B713-4094-B009-8AE2D502BB90}" srcOrd="0" destOrd="1" presId="urn:microsoft.com/office/officeart/2018/5/layout/CenteredIconLabelDescriptionList"/>
    <dgm:cxn modelId="{8E7FC17E-2A9A-41C6-9E7E-41C92E2C2AA3}" type="presOf" srcId="{EAAA4DFD-2332-49DB-9F22-973067DD1117}" destId="{394EF592-73E2-4B2D-9642-27DCD1089ADD}" srcOrd="0" destOrd="0" presId="urn:microsoft.com/office/officeart/2018/5/layout/CenteredIconLabelDescriptionList"/>
    <dgm:cxn modelId="{3DF9FBA7-9ED9-467C-B006-3AF1DFAD6A0E}" srcId="{EAAA4DFD-2332-49DB-9F22-973067DD1117}" destId="{E94B7AE6-4FC9-4515-8A2E-3EB1081064F7}" srcOrd="1" destOrd="0" parTransId="{EBE9B243-383B-424F-987E-142BA57DA56D}" sibTransId="{035BB6BC-705E-4A12-8788-E3E884A167AD}"/>
    <dgm:cxn modelId="{205C35E0-3726-40A9-B9FB-A04EAF7A5B08}" srcId="{7632F32E-CB2A-4AA2-A04E-2A226E3F5650}" destId="{E1F7D3D1-D2BD-4B9D-B097-4006D148993D}" srcOrd="0" destOrd="0" parTransId="{3C80D31B-F9F0-46A2-93A1-56CBFC1C9142}" sibTransId="{733137F6-D222-4D8E-8CA7-4A63CB5B5D8C}"/>
    <dgm:cxn modelId="{902EBDE2-8FE1-48CF-BB99-7BA4D42F095C}" type="presOf" srcId="{A3F35280-EDCE-4679-AB3D-5FD33FEC569B}" destId="{CDBCC3D9-B713-4094-B009-8AE2D502BB90}" srcOrd="0" destOrd="0" presId="urn:microsoft.com/office/officeart/2018/5/layout/CenteredIconLabelDescriptionList"/>
    <dgm:cxn modelId="{70C977F2-DD21-45EB-8754-1EAC3E2CC31C}" srcId="{EAAA4DFD-2332-49DB-9F22-973067DD1117}" destId="{A3F35280-EDCE-4679-AB3D-5FD33FEC569B}" srcOrd="0" destOrd="0" parTransId="{42748AEB-B7AD-4158-9003-DB8675C4DE0A}" sibTransId="{9CF70261-F6D6-47B2-BDD2-7514600B8B19}"/>
    <dgm:cxn modelId="{37B2AAFA-E9F5-4577-96A4-86DF871D49F9}" type="presOf" srcId="{850AE7C3-D569-4E51-B2F9-2543359913D1}" destId="{46619CFA-43AD-4752-83BA-86DE71509CDD}" srcOrd="0" destOrd="0" presId="urn:microsoft.com/office/officeart/2018/5/layout/CenteredIconLabelDescriptionList"/>
    <dgm:cxn modelId="{37243EB5-E0E7-457E-B9D8-EF1DD388E8EB}" type="presParOf" srcId="{940546E4-DCC6-4968-8ED9-9BE3A3C2FC7B}" destId="{B7A7BB46-09AA-4606-A483-517FC57B851A}" srcOrd="0" destOrd="0" presId="urn:microsoft.com/office/officeart/2018/5/layout/CenteredIconLabelDescriptionList"/>
    <dgm:cxn modelId="{9DEC8432-3192-4A3D-83A9-86E0830737D0}" type="presParOf" srcId="{B7A7BB46-09AA-4606-A483-517FC57B851A}" destId="{D5AA198B-0F12-4729-9A20-6CDEF52491ED}" srcOrd="0" destOrd="0" presId="urn:microsoft.com/office/officeart/2018/5/layout/CenteredIconLabelDescriptionList"/>
    <dgm:cxn modelId="{4F39F033-932E-4817-B0DC-347CBF607D7D}" type="presParOf" srcId="{B7A7BB46-09AA-4606-A483-517FC57B851A}" destId="{2001FF6B-054E-455C-BEA4-2E207B9C51F2}" srcOrd="1" destOrd="0" presId="urn:microsoft.com/office/officeart/2018/5/layout/CenteredIconLabelDescriptionList"/>
    <dgm:cxn modelId="{30CD8E4F-FEED-4FAE-BBE8-303D4DDB41DD}" type="presParOf" srcId="{B7A7BB46-09AA-4606-A483-517FC57B851A}" destId="{7418DB29-9E03-4B2D-AF03-400209A6BD98}" srcOrd="2" destOrd="0" presId="urn:microsoft.com/office/officeart/2018/5/layout/CenteredIconLabelDescriptionList"/>
    <dgm:cxn modelId="{AB30261F-8B4F-4FFD-B7FE-3AB72770636E}" type="presParOf" srcId="{B7A7BB46-09AA-4606-A483-517FC57B851A}" destId="{963E13B1-358F-4639-B2DA-9EA8832280B7}" srcOrd="3" destOrd="0" presId="urn:microsoft.com/office/officeart/2018/5/layout/CenteredIconLabelDescriptionList"/>
    <dgm:cxn modelId="{48DC4C1A-7C4B-4D26-9F4B-5886B3DF8B84}" type="presParOf" srcId="{B7A7BB46-09AA-4606-A483-517FC57B851A}" destId="{46619CFA-43AD-4752-83BA-86DE71509CDD}" srcOrd="4" destOrd="0" presId="urn:microsoft.com/office/officeart/2018/5/layout/CenteredIconLabelDescriptionList"/>
    <dgm:cxn modelId="{872DB321-503B-4DCC-9E6E-1A1A0A8254CA}" type="presParOf" srcId="{940546E4-DCC6-4968-8ED9-9BE3A3C2FC7B}" destId="{2394BEB3-FC39-4DDB-BB4C-51BD3C943BBF}" srcOrd="1" destOrd="0" presId="urn:microsoft.com/office/officeart/2018/5/layout/CenteredIconLabelDescriptionList"/>
    <dgm:cxn modelId="{7A44BF68-3338-43DF-B565-481B49B68547}" type="presParOf" srcId="{940546E4-DCC6-4968-8ED9-9BE3A3C2FC7B}" destId="{1587A245-744F-4E9D-A6CB-4EA9BD826DD8}" srcOrd="2" destOrd="0" presId="urn:microsoft.com/office/officeart/2018/5/layout/CenteredIconLabelDescriptionList"/>
    <dgm:cxn modelId="{EDF9DB54-9BB5-4BCC-8994-77CF26A9EDC3}" type="presParOf" srcId="{1587A245-744F-4E9D-A6CB-4EA9BD826DD8}" destId="{5153172E-DE4B-4717-B3E9-0AA5B7DB9BFD}" srcOrd="0" destOrd="0" presId="urn:microsoft.com/office/officeart/2018/5/layout/CenteredIconLabelDescriptionList"/>
    <dgm:cxn modelId="{74EE0E6F-3B25-4957-959D-A64A17526D79}" type="presParOf" srcId="{1587A245-744F-4E9D-A6CB-4EA9BD826DD8}" destId="{E172974B-B138-4CA4-9CA4-53009953EF27}" srcOrd="1" destOrd="0" presId="urn:microsoft.com/office/officeart/2018/5/layout/CenteredIconLabelDescriptionList"/>
    <dgm:cxn modelId="{C66123AF-BEA1-4537-BD4D-559ED350FFC2}" type="presParOf" srcId="{1587A245-744F-4E9D-A6CB-4EA9BD826DD8}" destId="{CB9E3ABF-1CD5-4271-A2E5-A67D3D534A79}" srcOrd="2" destOrd="0" presId="urn:microsoft.com/office/officeart/2018/5/layout/CenteredIconLabelDescriptionList"/>
    <dgm:cxn modelId="{95DF9968-A854-4F87-9669-052103BB3348}" type="presParOf" srcId="{1587A245-744F-4E9D-A6CB-4EA9BD826DD8}" destId="{A8D11EE7-2A5C-4513-B384-E299777889BC}" srcOrd="3" destOrd="0" presId="urn:microsoft.com/office/officeart/2018/5/layout/CenteredIconLabelDescriptionList"/>
    <dgm:cxn modelId="{2EE6974F-FFFB-4600-8629-450F3F936EE3}" type="presParOf" srcId="{1587A245-744F-4E9D-A6CB-4EA9BD826DD8}" destId="{BB0BA805-01CA-453C-AB11-0622EFC7BCE4}" srcOrd="4" destOrd="0" presId="urn:microsoft.com/office/officeart/2018/5/layout/CenteredIconLabelDescriptionList"/>
    <dgm:cxn modelId="{2D7B68DC-8A54-496E-8DDF-42315148922B}" type="presParOf" srcId="{940546E4-DCC6-4968-8ED9-9BE3A3C2FC7B}" destId="{E0A9DA9D-7C3A-4EF4-855D-2449C47C1FCA}" srcOrd="3" destOrd="0" presId="urn:microsoft.com/office/officeart/2018/5/layout/CenteredIconLabelDescriptionList"/>
    <dgm:cxn modelId="{FA5C4CDB-9C2A-484E-A7D1-2B9D9E5435C3}" type="presParOf" srcId="{940546E4-DCC6-4968-8ED9-9BE3A3C2FC7B}" destId="{F2F9DDEA-5C7C-40FC-A68A-546300F20FDA}" srcOrd="4" destOrd="0" presId="urn:microsoft.com/office/officeart/2018/5/layout/CenteredIconLabelDescriptionList"/>
    <dgm:cxn modelId="{F150786B-8C20-476C-975F-51E182630354}" type="presParOf" srcId="{F2F9DDEA-5C7C-40FC-A68A-546300F20FDA}" destId="{3CEEC878-297A-41F4-8DEE-1B61F7CACBCF}" srcOrd="0" destOrd="0" presId="urn:microsoft.com/office/officeart/2018/5/layout/CenteredIconLabelDescriptionList"/>
    <dgm:cxn modelId="{3F705D97-AB5B-4600-8D59-4169D51E8266}" type="presParOf" srcId="{F2F9DDEA-5C7C-40FC-A68A-546300F20FDA}" destId="{83FAA888-A6A3-4B5E-90F2-83771FC603F9}" srcOrd="1" destOrd="0" presId="urn:microsoft.com/office/officeart/2018/5/layout/CenteredIconLabelDescriptionList"/>
    <dgm:cxn modelId="{AF578EB6-CF7E-44A6-AE0A-A2E55D23A0CC}" type="presParOf" srcId="{F2F9DDEA-5C7C-40FC-A68A-546300F20FDA}" destId="{394EF592-73E2-4B2D-9642-27DCD1089ADD}" srcOrd="2" destOrd="0" presId="urn:microsoft.com/office/officeart/2018/5/layout/CenteredIconLabelDescriptionList"/>
    <dgm:cxn modelId="{4A1D3576-3A6A-4F44-ADD8-DABFD04CCA78}" type="presParOf" srcId="{F2F9DDEA-5C7C-40FC-A68A-546300F20FDA}" destId="{B413F947-6145-46FE-8469-182F460BBD3D}" srcOrd="3" destOrd="0" presId="urn:microsoft.com/office/officeart/2018/5/layout/CenteredIconLabelDescriptionList"/>
    <dgm:cxn modelId="{A3BA66B3-113D-4BBC-A51D-072E4C29F2B2}" type="presParOf" srcId="{F2F9DDEA-5C7C-40FC-A68A-546300F20FDA}" destId="{CDBCC3D9-B713-4094-B009-8AE2D502BB90}"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7DDDD1-5640-4195-8D2A-861B42C140F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0CA2C0F-8DFD-461B-AA16-FA056F6CD39B}">
      <dgm:prSet/>
      <dgm:spPr/>
      <dgm:t>
        <a:bodyPr/>
        <a:lstStyle/>
        <a:p>
          <a:r>
            <a:rPr lang="en-US" dirty="0"/>
            <a:t>Interviews</a:t>
          </a:r>
        </a:p>
      </dgm:t>
    </dgm:pt>
    <dgm:pt modelId="{D51E79B6-AFBB-4C1A-9182-A46F056897DE}" type="parTrans" cxnId="{FCA604BE-9644-4DD9-A569-E99FB2797F52}">
      <dgm:prSet/>
      <dgm:spPr/>
      <dgm:t>
        <a:bodyPr/>
        <a:lstStyle/>
        <a:p>
          <a:endParaRPr lang="en-US"/>
        </a:p>
      </dgm:t>
    </dgm:pt>
    <dgm:pt modelId="{12D5075C-3B30-47D4-A22B-793B080EBC6E}" type="sibTrans" cxnId="{FCA604BE-9644-4DD9-A569-E99FB2797F52}">
      <dgm:prSet/>
      <dgm:spPr/>
      <dgm:t>
        <a:bodyPr/>
        <a:lstStyle/>
        <a:p>
          <a:endParaRPr lang="en-US"/>
        </a:p>
      </dgm:t>
    </dgm:pt>
    <dgm:pt modelId="{ED6D0CAB-0F60-4D2B-9099-B025BD78D219}">
      <dgm:prSet/>
      <dgm:spPr/>
      <dgm:t>
        <a:bodyPr/>
        <a:lstStyle/>
        <a:p>
          <a:r>
            <a:rPr lang="en-US"/>
            <a:t>Telephone surveys</a:t>
          </a:r>
        </a:p>
      </dgm:t>
    </dgm:pt>
    <dgm:pt modelId="{FC18364C-6A3E-43A2-901B-553A1EEF28E8}" type="parTrans" cxnId="{6636F9C1-640B-4445-BB2D-2DD684AC0C33}">
      <dgm:prSet/>
      <dgm:spPr/>
      <dgm:t>
        <a:bodyPr/>
        <a:lstStyle/>
        <a:p>
          <a:endParaRPr lang="en-US"/>
        </a:p>
      </dgm:t>
    </dgm:pt>
    <dgm:pt modelId="{820BCCB7-DBBC-4D24-9F48-1A6DD85EE38E}" type="sibTrans" cxnId="{6636F9C1-640B-4445-BB2D-2DD684AC0C33}">
      <dgm:prSet/>
      <dgm:spPr/>
      <dgm:t>
        <a:bodyPr/>
        <a:lstStyle/>
        <a:p>
          <a:endParaRPr lang="en-US"/>
        </a:p>
      </dgm:t>
    </dgm:pt>
    <dgm:pt modelId="{C85992EE-BA16-415C-A174-803E6E738F80}">
      <dgm:prSet/>
      <dgm:spPr/>
      <dgm:t>
        <a:bodyPr/>
        <a:lstStyle/>
        <a:p>
          <a:r>
            <a:rPr lang="en-US"/>
            <a:t>Internet surveys</a:t>
          </a:r>
        </a:p>
      </dgm:t>
    </dgm:pt>
    <dgm:pt modelId="{5D518697-A1B1-4FB7-AF07-A47CD0EE1A21}" type="parTrans" cxnId="{D1005635-C234-4722-BD84-1613590DFF6A}">
      <dgm:prSet/>
      <dgm:spPr/>
      <dgm:t>
        <a:bodyPr/>
        <a:lstStyle/>
        <a:p>
          <a:endParaRPr lang="en-US"/>
        </a:p>
      </dgm:t>
    </dgm:pt>
    <dgm:pt modelId="{776B33A9-8B69-41A6-9F73-CDC0F59A2613}" type="sibTrans" cxnId="{D1005635-C234-4722-BD84-1613590DFF6A}">
      <dgm:prSet/>
      <dgm:spPr/>
      <dgm:t>
        <a:bodyPr/>
        <a:lstStyle/>
        <a:p>
          <a:endParaRPr lang="en-US"/>
        </a:p>
      </dgm:t>
    </dgm:pt>
    <dgm:pt modelId="{6B30FF89-42DA-4FD0-8921-BBECF884B8A0}">
      <dgm:prSet/>
      <dgm:spPr/>
      <dgm:t>
        <a:bodyPr/>
        <a:lstStyle/>
        <a:p>
          <a:r>
            <a:rPr lang="en-US"/>
            <a:t>Medical bus</a:t>
          </a:r>
        </a:p>
      </dgm:t>
    </dgm:pt>
    <dgm:pt modelId="{1A396896-3FE0-4679-8E06-4647F12E2AD8}" type="parTrans" cxnId="{AADBB6AE-2CCE-483F-9A41-98C975BFD3E5}">
      <dgm:prSet/>
      <dgm:spPr/>
      <dgm:t>
        <a:bodyPr/>
        <a:lstStyle/>
        <a:p>
          <a:endParaRPr lang="en-US"/>
        </a:p>
      </dgm:t>
    </dgm:pt>
    <dgm:pt modelId="{9B3EE598-B536-46E9-8A12-0C4C21FEE35D}" type="sibTrans" cxnId="{AADBB6AE-2CCE-483F-9A41-98C975BFD3E5}">
      <dgm:prSet/>
      <dgm:spPr/>
      <dgm:t>
        <a:bodyPr/>
        <a:lstStyle/>
        <a:p>
          <a:endParaRPr lang="en-US"/>
        </a:p>
      </dgm:t>
    </dgm:pt>
    <dgm:pt modelId="{03332983-34EE-4FB7-B157-B59AA0C2285F}">
      <dgm:prSet/>
      <dgm:spPr/>
      <dgm:t>
        <a:bodyPr/>
        <a:lstStyle/>
        <a:p>
          <a:r>
            <a:rPr lang="en-US"/>
            <a:t>Health apps</a:t>
          </a:r>
        </a:p>
      </dgm:t>
    </dgm:pt>
    <dgm:pt modelId="{97C9E485-1BC8-4FE7-A597-BC06776DC599}" type="parTrans" cxnId="{3EEC513B-2346-47C9-B6A0-19DC6818FA74}">
      <dgm:prSet/>
      <dgm:spPr/>
      <dgm:t>
        <a:bodyPr/>
        <a:lstStyle/>
        <a:p>
          <a:endParaRPr lang="en-US"/>
        </a:p>
      </dgm:t>
    </dgm:pt>
    <dgm:pt modelId="{9369CFC9-FF7C-447E-948F-E80B897F7653}" type="sibTrans" cxnId="{3EEC513B-2346-47C9-B6A0-19DC6818FA74}">
      <dgm:prSet/>
      <dgm:spPr/>
      <dgm:t>
        <a:bodyPr/>
        <a:lstStyle/>
        <a:p>
          <a:endParaRPr lang="en-US"/>
        </a:p>
      </dgm:t>
    </dgm:pt>
    <dgm:pt modelId="{F4CF9285-1523-45FF-8E47-087A4E7127A1}">
      <dgm:prSet/>
      <dgm:spPr/>
      <dgm:t>
        <a:bodyPr/>
        <a:lstStyle/>
        <a:p>
          <a:r>
            <a:rPr lang="en-US"/>
            <a:t>Other methods?</a:t>
          </a:r>
        </a:p>
      </dgm:t>
    </dgm:pt>
    <dgm:pt modelId="{BC85662A-B4D5-4C15-A7C6-279F8BF73F7D}" type="parTrans" cxnId="{E788ADAF-28FC-45BE-B1F5-0D9B4B3EEB57}">
      <dgm:prSet/>
      <dgm:spPr/>
      <dgm:t>
        <a:bodyPr/>
        <a:lstStyle/>
        <a:p>
          <a:endParaRPr lang="en-US"/>
        </a:p>
      </dgm:t>
    </dgm:pt>
    <dgm:pt modelId="{92673493-F3B9-4884-AF7D-9C97F2FE3B26}" type="sibTrans" cxnId="{E788ADAF-28FC-45BE-B1F5-0D9B4B3EEB57}">
      <dgm:prSet/>
      <dgm:spPr/>
      <dgm:t>
        <a:bodyPr/>
        <a:lstStyle/>
        <a:p>
          <a:endParaRPr lang="en-US"/>
        </a:p>
      </dgm:t>
    </dgm:pt>
    <dgm:pt modelId="{739339A9-A528-4BD4-903F-C546D69D12FB}" type="pres">
      <dgm:prSet presAssocID="{E07DDDD1-5640-4195-8D2A-861B42C140F3}" presName="root" presStyleCnt="0">
        <dgm:presLayoutVars>
          <dgm:dir/>
          <dgm:resizeHandles val="exact"/>
        </dgm:presLayoutVars>
      </dgm:prSet>
      <dgm:spPr/>
    </dgm:pt>
    <dgm:pt modelId="{6ADDE5D4-7C50-4733-BD23-4E320518A1E4}" type="pres">
      <dgm:prSet presAssocID="{90CA2C0F-8DFD-461B-AA16-FA056F6CD39B}" presName="compNode" presStyleCnt="0"/>
      <dgm:spPr/>
    </dgm:pt>
    <dgm:pt modelId="{1FA75EC7-3AFF-4A50-BAF8-A46B1D1C7AAB}" type="pres">
      <dgm:prSet presAssocID="{90CA2C0F-8DFD-461B-AA16-FA056F6CD39B}" presName="bgRect" presStyleLbl="bgShp" presStyleIdx="0" presStyleCnt="6"/>
      <dgm:spPr/>
    </dgm:pt>
    <dgm:pt modelId="{F348FFA9-5272-4FD2-A0BA-C3E7F3639B1E}" type="pres">
      <dgm:prSet presAssocID="{90CA2C0F-8DFD-461B-AA16-FA056F6CD39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54203DB1-A923-40D7-9E82-6A6569A14F67}" type="pres">
      <dgm:prSet presAssocID="{90CA2C0F-8DFD-461B-AA16-FA056F6CD39B}" presName="spaceRect" presStyleCnt="0"/>
      <dgm:spPr/>
    </dgm:pt>
    <dgm:pt modelId="{7BD5A83A-08BF-4035-8FEA-24F2CCF285CF}" type="pres">
      <dgm:prSet presAssocID="{90CA2C0F-8DFD-461B-AA16-FA056F6CD39B}" presName="parTx" presStyleLbl="revTx" presStyleIdx="0" presStyleCnt="6">
        <dgm:presLayoutVars>
          <dgm:chMax val="0"/>
          <dgm:chPref val="0"/>
        </dgm:presLayoutVars>
      </dgm:prSet>
      <dgm:spPr/>
    </dgm:pt>
    <dgm:pt modelId="{F2BE4677-CAC1-4339-9320-5BA489C2F080}" type="pres">
      <dgm:prSet presAssocID="{12D5075C-3B30-47D4-A22B-793B080EBC6E}" presName="sibTrans" presStyleCnt="0"/>
      <dgm:spPr/>
    </dgm:pt>
    <dgm:pt modelId="{87CE4420-88BB-45B5-BBC4-88894F7DE11B}" type="pres">
      <dgm:prSet presAssocID="{ED6D0CAB-0F60-4D2B-9099-B025BD78D219}" presName="compNode" presStyleCnt="0"/>
      <dgm:spPr/>
    </dgm:pt>
    <dgm:pt modelId="{FF2EC972-E9FA-41E9-B331-325D322CB0A8}" type="pres">
      <dgm:prSet presAssocID="{ED6D0CAB-0F60-4D2B-9099-B025BD78D219}" presName="bgRect" presStyleLbl="bgShp" presStyleIdx="1" presStyleCnt="6"/>
      <dgm:spPr/>
    </dgm:pt>
    <dgm:pt modelId="{C96EBDF7-C7D4-4959-A6D0-8FAB494D1302}" type="pres">
      <dgm:prSet presAssocID="{ED6D0CAB-0F60-4D2B-9099-B025BD78D21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lephone"/>
        </a:ext>
      </dgm:extLst>
    </dgm:pt>
    <dgm:pt modelId="{7E2402DE-C4B6-4DD1-895A-A565AD22EA07}" type="pres">
      <dgm:prSet presAssocID="{ED6D0CAB-0F60-4D2B-9099-B025BD78D219}" presName="spaceRect" presStyleCnt="0"/>
      <dgm:spPr/>
    </dgm:pt>
    <dgm:pt modelId="{059E6F4D-43E2-4D1A-B8E6-D33F7FB31315}" type="pres">
      <dgm:prSet presAssocID="{ED6D0CAB-0F60-4D2B-9099-B025BD78D219}" presName="parTx" presStyleLbl="revTx" presStyleIdx="1" presStyleCnt="6">
        <dgm:presLayoutVars>
          <dgm:chMax val="0"/>
          <dgm:chPref val="0"/>
        </dgm:presLayoutVars>
      </dgm:prSet>
      <dgm:spPr/>
    </dgm:pt>
    <dgm:pt modelId="{596DB458-E265-40DF-AF09-1FC98BFBF506}" type="pres">
      <dgm:prSet presAssocID="{820BCCB7-DBBC-4D24-9F48-1A6DD85EE38E}" presName="sibTrans" presStyleCnt="0"/>
      <dgm:spPr/>
    </dgm:pt>
    <dgm:pt modelId="{0C783DBF-2991-4109-A2B4-17D91E68A9B0}" type="pres">
      <dgm:prSet presAssocID="{C85992EE-BA16-415C-A174-803E6E738F80}" presName="compNode" presStyleCnt="0"/>
      <dgm:spPr/>
    </dgm:pt>
    <dgm:pt modelId="{F2BF5EF0-AEC0-4AF2-99F8-7F1C81FF4074}" type="pres">
      <dgm:prSet presAssocID="{C85992EE-BA16-415C-A174-803E6E738F80}" presName="bgRect" presStyleLbl="bgShp" presStyleIdx="2" presStyleCnt="6"/>
      <dgm:spPr/>
    </dgm:pt>
    <dgm:pt modelId="{C76787D1-9924-4E43-A59B-93F219AF98BC}" type="pres">
      <dgm:prSet presAssocID="{C85992EE-BA16-415C-A174-803E6E738F8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A198E9BF-DA08-4731-A183-3D5CDFDF90EB}" type="pres">
      <dgm:prSet presAssocID="{C85992EE-BA16-415C-A174-803E6E738F80}" presName="spaceRect" presStyleCnt="0"/>
      <dgm:spPr/>
    </dgm:pt>
    <dgm:pt modelId="{414A456F-2199-423A-A6E3-439E95593DA7}" type="pres">
      <dgm:prSet presAssocID="{C85992EE-BA16-415C-A174-803E6E738F80}" presName="parTx" presStyleLbl="revTx" presStyleIdx="2" presStyleCnt="6">
        <dgm:presLayoutVars>
          <dgm:chMax val="0"/>
          <dgm:chPref val="0"/>
        </dgm:presLayoutVars>
      </dgm:prSet>
      <dgm:spPr/>
    </dgm:pt>
    <dgm:pt modelId="{B3A63A00-A71B-4F4D-B3EF-343C6951F1BA}" type="pres">
      <dgm:prSet presAssocID="{776B33A9-8B69-41A6-9F73-CDC0F59A2613}" presName="sibTrans" presStyleCnt="0"/>
      <dgm:spPr/>
    </dgm:pt>
    <dgm:pt modelId="{BAFE6962-8B8A-4CD8-8A69-76821ABBF815}" type="pres">
      <dgm:prSet presAssocID="{6B30FF89-42DA-4FD0-8921-BBECF884B8A0}" presName="compNode" presStyleCnt="0"/>
      <dgm:spPr/>
    </dgm:pt>
    <dgm:pt modelId="{6E3301FC-47F3-4C24-9D96-5CD0DD96794E}" type="pres">
      <dgm:prSet presAssocID="{6B30FF89-42DA-4FD0-8921-BBECF884B8A0}" presName="bgRect" presStyleLbl="bgShp" presStyleIdx="3" presStyleCnt="6"/>
      <dgm:spPr/>
    </dgm:pt>
    <dgm:pt modelId="{88404B8B-8999-40EE-9764-2BE30ED64039}" type="pres">
      <dgm:prSet presAssocID="{6B30FF89-42DA-4FD0-8921-BBECF884B8A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B5BFC718-AE80-4403-A6F4-89117A1790E6}" type="pres">
      <dgm:prSet presAssocID="{6B30FF89-42DA-4FD0-8921-BBECF884B8A0}" presName="spaceRect" presStyleCnt="0"/>
      <dgm:spPr/>
    </dgm:pt>
    <dgm:pt modelId="{D7ED04B2-DCBF-40B5-A69F-C0D0886B86E0}" type="pres">
      <dgm:prSet presAssocID="{6B30FF89-42DA-4FD0-8921-BBECF884B8A0}" presName="parTx" presStyleLbl="revTx" presStyleIdx="3" presStyleCnt="6">
        <dgm:presLayoutVars>
          <dgm:chMax val="0"/>
          <dgm:chPref val="0"/>
        </dgm:presLayoutVars>
      </dgm:prSet>
      <dgm:spPr/>
    </dgm:pt>
    <dgm:pt modelId="{2B8790AE-CB93-4597-B2E3-24A9D8C9983C}" type="pres">
      <dgm:prSet presAssocID="{9B3EE598-B536-46E9-8A12-0C4C21FEE35D}" presName="sibTrans" presStyleCnt="0"/>
      <dgm:spPr/>
    </dgm:pt>
    <dgm:pt modelId="{A6182361-8EC3-4A5E-B6E9-26489413CEA3}" type="pres">
      <dgm:prSet presAssocID="{03332983-34EE-4FB7-B157-B59AA0C2285F}" presName="compNode" presStyleCnt="0"/>
      <dgm:spPr/>
    </dgm:pt>
    <dgm:pt modelId="{B0B6AEB1-3F84-417E-BE70-0FADCC20B845}" type="pres">
      <dgm:prSet presAssocID="{03332983-34EE-4FB7-B157-B59AA0C2285F}" presName="bgRect" presStyleLbl="bgShp" presStyleIdx="4" presStyleCnt="6"/>
      <dgm:spPr/>
    </dgm:pt>
    <dgm:pt modelId="{551E0852-34B2-4CF3-85C9-BB6013AF3359}" type="pres">
      <dgm:prSet presAssocID="{03332983-34EE-4FB7-B157-B59AA0C2285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22086267-8E20-4774-8E85-88CB2B176117}" type="pres">
      <dgm:prSet presAssocID="{03332983-34EE-4FB7-B157-B59AA0C2285F}" presName="spaceRect" presStyleCnt="0"/>
      <dgm:spPr/>
    </dgm:pt>
    <dgm:pt modelId="{B4F8F066-0673-4BC1-8E92-6D15B43B7426}" type="pres">
      <dgm:prSet presAssocID="{03332983-34EE-4FB7-B157-B59AA0C2285F}" presName="parTx" presStyleLbl="revTx" presStyleIdx="4" presStyleCnt="6">
        <dgm:presLayoutVars>
          <dgm:chMax val="0"/>
          <dgm:chPref val="0"/>
        </dgm:presLayoutVars>
      </dgm:prSet>
      <dgm:spPr/>
    </dgm:pt>
    <dgm:pt modelId="{5DCDDCDC-FB4F-415D-9698-9B0D5B430964}" type="pres">
      <dgm:prSet presAssocID="{9369CFC9-FF7C-447E-948F-E80B897F7653}" presName="sibTrans" presStyleCnt="0"/>
      <dgm:spPr/>
    </dgm:pt>
    <dgm:pt modelId="{BE365EF1-845F-4F6E-A9B8-34131289D10B}" type="pres">
      <dgm:prSet presAssocID="{F4CF9285-1523-45FF-8E47-087A4E7127A1}" presName="compNode" presStyleCnt="0"/>
      <dgm:spPr/>
    </dgm:pt>
    <dgm:pt modelId="{07003D88-EC8C-41A9-8480-4D4B2E551AA5}" type="pres">
      <dgm:prSet presAssocID="{F4CF9285-1523-45FF-8E47-087A4E7127A1}" presName="bgRect" presStyleLbl="bgShp" presStyleIdx="5" presStyleCnt="6"/>
      <dgm:spPr/>
    </dgm:pt>
    <dgm:pt modelId="{B6DA7416-0A36-4298-B048-8D3B4343FEFA}" type="pres">
      <dgm:prSet presAssocID="{F4CF9285-1523-45FF-8E47-087A4E7127A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st tubes"/>
        </a:ext>
      </dgm:extLst>
    </dgm:pt>
    <dgm:pt modelId="{01D32B86-78D4-4CED-BFEF-DE9220448948}" type="pres">
      <dgm:prSet presAssocID="{F4CF9285-1523-45FF-8E47-087A4E7127A1}" presName="spaceRect" presStyleCnt="0"/>
      <dgm:spPr/>
    </dgm:pt>
    <dgm:pt modelId="{CB740F66-F8C2-4CB6-A4E8-6D60541FE915}" type="pres">
      <dgm:prSet presAssocID="{F4CF9285-1523-45FF-8E47-087A4E7127A1}" presName="parTx" presStyleLbl="revTx" presStyleIdx="5" presStyleCnt="6">
        <dgm:presLayoutVars>
          <dgm:chMax val="0"/>
          <dgm:chPref val="0"/>
        </dgm:presLayoutVars>
      </dgm:prSet>
      <dgm:spPr/>
    </dgm:pt>
  </dgm:ptLst>
  <dgm:cxnLst>
    <dgm:cxn modelId="{D1005635-C234-4722-BD84-1613590DFF6A}" srcId="{E07DDDD1-5640-4195-8D2A-861B42C140F3}" destId="{C85992EE-BA16-415C-A174-803E6E738F80}" srcOrd="2" destOrd="0" parTransId="{5D518697-A1B1-4FB7-AF07-A47CD0EE1A21}" sibTransId="{776B33A9-8B69-41A6-9F73-CDC0F59A2613}"/>
    <dgm:cxn modelId="{3EEC513B-2346-47C9-B6A0-19DC6818FA74}" srcId="{E07DDDD1-5640-4195-8D2A-861B42C140F3}" destId="{03332983-34EE-4FB7-B157-B59AA0C2285F}" srcOrd="4" destOrd="0" parTransId="{97C9E485-1BC8-4FE7-A597-BC06776DC599}" sibTransId="{9369CFC9-FF7C-447E-948F-E80B897F7653}"/>
    <dgm:cxn modelId="{97DB3E96-F036-4BA6-B4D2-5B9DEC76DA49}" type="presOf" srcId="{E07DDDD1-5640-4195-8D2A-861B42C140F3}" destId="{739339A9-A528-4BD4-903F-C546D69D12FB}" srcOrd="0" destOrd="0" presId="urn:microsoft.com/office/officeart/2018/2/layout/IconVerticalSolidList"/>
    <dgm:cxn modelId="{E0E2C799-E3BB-4E0C-AE23-D86B4306274F}" type="presOf" srcId="{ED6D0CAB-0F60-4D2B-9099-B025BD78D219}" destId="{059E6F4D-43E2-4D1A-B8E6-D33F7FB31315}" srcOrd="0" destOrd="0" presId="urn:microsoft.com/office/officeart/2018/2/layout/IconVerticalSolidList"/>
    <dgm:cxn modelId="{AADBB6AE-2CCE-483F-9A41-98C975BFD3E5}" srcId="{E07DDDD1-5640-4195-8D2A-861B42C140F3}" destId="{6B30FF89-42DA-4FD0-8921-BBECF884B8A0}" srcOrd="3" destOrd="0" parTransId="{1A396896-3FE0-4679-8E06-4647F12E2AD8}" sibTransId="{9B3EE598-B536-46E9-8A12-0C4C21FEE35D}"/>
    <dgm:cxn modelId="{E788ADAF-28FC-45BE-B1F5-0D9B4B3EEB57}" srcId="{E07DDDD1-5640-4195-8D2A-861B42C140F3}" destId="{F4CF9285-1523-45FF-8E47-087A4E7127A1}" srcOrd="5" destOrd="0" parTransId="{BC85662A-B4D5-4C15-A7C6-279F8BF73F7D}" sibTransId="{92673493-F3B9-4884-AF7D-9C97F2FE3B26}"/>
    <dgm:cxn modelId="{6B98B0B3-F3B8-45BA-8B7B-655F9B2CF54E}" type="presOf" srcId="{F4CF9285-1523-45FF-8E47-087A4E7127A1}" destId="{CB740F66-F8C2-4CB6-A4E8-6D60541FE915}" srcOrd="0" destOrd="0" presId="urn:microsoft.com/office/officeart/2018/2/layout/IconVerticalSolidList"/>
    <dgm:cxn modelId="{FCA604BE-9644-4DD9-A569-E99FB2797F52}" srcId="{E07DDDD1-5640-4195-8D2A-861B42C140F3}" destId="{90CA2C0F-8DFD-461B-AA16-FA056F6CD39B}" srcOrd="0" destOrd="0" parTransId="{D51E79B6-AFBB-4C1A-9182-A46F056897DE}" sibTransId="{12D5075C-3B30-47D4-A22B-793B080EBC6E}"/>
    <dgm:cxn modelId="{6636F9C1-640B-4445-BB2D-2DD684AC0C33}" srcId="{E07DDDD1-5640-4195-8D2A-861B42C140F3}" destId="{ED6D0CAB-0F60-4D2B-9099-B025BD78D219}" srcOrd="1" destOrd="0" parTransId="{FC18364C-6A3E-43A2-901B-553A1EEF28E8}" sibTransId="{820BCCB7-DBBC-4D24-9F48-1A6DD85EE38E}"/>
    <dgm:cxn modelId="{EE5B1CCF-4F60-4C59-862F-5D1335FD74BB}" type="presOf" srcId="{90CA2C0F-8DFD-461B-AA16-FA056F6CD39B}" destId="{7BD5A83A-08BF-4035-8FEA-24F2CCF285CF}" srcOrd="0" destOrd="0" presId="urn:microsoft.com/office/officeart/2018/2/layout/IconVerticalSolidList"/>
    <dgm:cxn modelId="{55E841D6-AA79-47B6-948F-02DCBF57B2A1}" type="presOf" srcId="{C85992EE-BA16-415C-A174-803E6E738F80}" destId="{414A456F-2199-423A-A6E3-439E95593DA7}" srcOrd="0" destOrd="0" presId="urn:microsoft.com/office/officeart/2018/2/layout/IconVerticalSolidList"/>
    <dgm:cxn modelId="{68CA11DF-EAA6-4C6A-8B96-6B8E280900F5}" type="presOf" srcId="{6B30FF89-42DA-4FD0-8921-BBECF884B8A0}" destId="{D7ED04B2-DCBF-40B5-A69F-C0D0886B86E0}" srcOrd="0" destOrd="0" presId="urn:microsoft.com/office/officeart/2018/2/layout/IconVerticalSolidList"/>
    <dgm:cxn modelId="{A64915FA-9F9E-46D7-8D41-9220B282311B}" type="presOf" srcId="{03332983-34EE-4FB7-B157-B59AA0C2285F}" destId="{B4F8F066-0673-4BC1-8E92-6D15B43B7426}" srcOrd="0" destOrd="0" presId="urn:microsoft.com/office/officeart/2018/2/layout/IconVerticalSolidList"/>
    <dgm:cxn modelId="{05C49100-1142-4C7E-9F74-515E5D01946D}" type="presParOf" srcId="{739339A9-A528-4BD4-903F-C546D69D12FB}" destId="{6ADDE5D4-7C50-4733-BD23-4E320518A1E4}" srcOrd="0" destOrd="0" presId="urn:microsoft.com/office/officeart/2018/2/layout/IconVerticalSolidList"/>
    <dgm:cxn modelId="{6C6DD95F-E1BE-492B-A483-89430215794E}" type="presParOf" srcId="{6ADDE5D4-7C50-4733-BD23-4E320518A1E4}" destId="{1FA75EC7-3AFF-4A50-BAF8-A46B1D1C7AAB}" srcOrd="0" destOrd="0" presId="urn:microsoft.com/office/officeart/2018/2/layout/IconVerticalSolidList"/>
    <dgm:cxn modelId="{E8C83A88-AFFC-430A-BC8F-648591068052}" type="presParOf" srcId="{6ADDE5D4-7C50-4733-BD23-4E320518A1E4}" destId="{F348FFA9-5272-4FD2-A0BA-C3E7F3639B1E}" srcOrd="1" destOrd="0" presId="urn:microsoft.com/office/officeart/2018/2/layout/IconVerticalSolidList"/>
    <dgm:cxn modelId="{5A7AF5CA-341C-445F-A954-F57F4C9B368B}" type="presParOf" srcId="{6ADDE5D4-7C50-4733-BD23-4E320518A1E4}" destId="{54203DB1-A923-40D7-9E82-6A6569A14F67}" srcOrd="2" destOrd="0" presId="urn:microsoft.com/office/officeart/2018/2/layout/IconVerticalSolidList"/>
    <dgm:cxn modelId="{EB6F1323-4F71-4C83-8BCC-B28FB1724605}" type="presParOf" srcId="{6ADDE5D4-7C50-4733-BD23-4E320518A1E4}" destId="{7BD5A83A-08BF-4035-8FEA-24F2CCF285CF}" srcOrd="3" destOrd="0" presId="urn:microsoft.com/office/officeart/2018/2/layout/IconVerticalSolidList"/>
    <dgm:cxn modelId="{3D4A2E5A-8802-4B45-AFB7-0346FB82E429}" type="presParOf" srcId="{739339A9-A528-4BD4-903F-C546D69D12FB}" destId="{F2BE4677-CAC1-4339-9320-5BA489C2F080}" srcOrd="1" destOrd="0" presId="urn:microsoft.com/office/officeart/2018/2/layout/IconVerticalSolidList"/>
    <dgm:cxn modelId="{F69442BB-518E-4AF8-B0F4-461F5DDE146C}" type="presParOf" srcId="{739339A9-A528-4BD4-903F-C546D69D12FB}" destId="{87CE4420-88BB-45B5-BBC4-88894F7DE11B}" srcOrd="2" destOrd="0" presId="urn:microsoft.com/office/officeart/2018/2/layout/IconVerticalSolidList"/>
    <dgm:cxn modelId="{B85C5ACF-25ED-4218-9617-1C2F0C374F78}" type="presParOf" srcId="{87CE4420-88BB-45B5-BBC4-88894F7DE11B}" destId="{FF2EC972-E9FA-41E9-B331-325D322CB0A8}" srcOrd="0" destOrd="0" presId="urn:microsoft.com/office/officeart/2018/2/layout/IconVerticalSolidList"/>
    <dgm:cxn modelId="{6A5E6780-7B54-421E-836B-3AD5BB7F6137}" type="presParOf" srcId="{87CE4420-88BB-45B5-BBC4-88894F7DE11B}" destId="{C96EBDF7-C7D4-4959-A6D0-8FAB494D1302}" srcOrd="1" destOrd="0" presId="urn:microsoft.com/office/officeart/2018/2/layout/IconVerticalSolidList"/>
    <dgm:cxn modelId="{28813498-F54A-4E72-AACE-6E1BC8CCF59A}" type="presParOf" srcId="{87CE4420-88BB-45B5-BBC4-88894F7DE11B}" destId="{7E2402DE-C4B6-4DD1-895A-A565AD22EA07}" srcOrd="2" destOrd="0" presId="urn:microsoft.com/office/officeart/2018/2/layout/IconVerticalSolidList"/>
    <dgm:cxn modelId="{CF620B4B-0DBF-479F-B5AA-E582DF0290B7}" type="presParOf" srcId="{87CE4420-88BB-45B5-BBC4-88894F7DE11B}" destId="{059E6F4D-43E2-4D1A-B8E6-D33F7FB31315}" srcOrd="3" destOrd="0" presId="urn:microsoft.com/office/officeart/2018/2/layout/IconVerticalSolidList"/>
    <dgm:cxn modelId="{D494E577-E293-46E5-BF8F-26EC381A36F0}" type="presParOf" srcId="{739339A9-A528-4BD4-903F-C546D69D12FB}" destId="{596DB458-E265-40DF-AF09-1FC98BFBF506}" srcOrd="3" destOrd="0" presId="urn:microsoft.com/office/officeart/2018/2/layout/IconVerticalSolidList"/>
    <dgm:cxn modelId="{06DD6BD1-2C31-44A0-9FF9-1E035BD6CC86}" type="presParOf" srcId="{739339A9-A528-4BD4-903F-C546D69D12FB}" destId="{0C783DBF-2991-4109-A2B4-17D91E68A9B0}" srcOrd="4" destOrd="0" presId="urn:microsoft.com/office/officeart/2018/2/layout/IconVerticalSolidList"/>
    <dgm:cxn modelId="{E3A4D29F-58DF-4621-B01A-077CFDB0E015}" type="presParOf" srcId="{0C783DBF-2991-4109-A2B4-17D91E68A9B0}" destId="{F2BF5EF0-AEC0-4AF2-99F8-7F1C81FF4074}" srcOrd="0" destOrd="0" presId="urn:microsoft.com/office/officeart/2018/2/layout/IconVerticalSolidList"/>
    <dgm:cxn modelId="{8A2244BB-E2CC-4DAF-8543-8DA454829BC4}" type="presParOf" srcId="{0C783DBF-2991-4109-A2B4-17D91E68A9B0}" destId="{C76787D1-9924-4E43-A59B-93F219AF98BC}" srcOrd="1" destOrd="0" presId="urn:microsoft.com/office/officeart/2018/2/layout/IconVerticalSolidList"/>
    <dgm:cxn modelId="{13C2B452-6196-4F0A-B7BB-12C9EB224B54}" type="presParOf" srcId="{0C783DBF-2991-4109-A2B4-17D91E68A9B0}" destId="{A198E9BF-DA08-4731-A183-3D5CDFDF90EB}" srcOrd="2" destOrd="0" presId="urn:microsoft.com/office/officeart/2018/2/layout/IconVerticalSolidList"/>
    <dgm:cxn modelId="{CC26B38F-EA88-4AE2-802B-224481E3C588}" type="presParOf" srcId="{0C783DBF-2991-4109-A2B4-17D91E68A9B0}" destId="{414A456F-2199-423A-A6E3-439E95593DA7}" srcOrd="3" destOrd="0" presId="urn:microsoft.com/office/officeart/2018/2/layout/IconVerticalSolidList"/>
    <dgm:cxn modelId="{DAF71909-52EF-4E17-A73F-FD95E09C5C38}" type="presParOf" srcId="{739339A9-A528-4BD4-903F-C546D69D12FB}" destId="{B3A63A00-A71B-4F4D-B3EF-343C6951F1BA}" srcOrd="5" destOrd="0" presId="urn:microsoft.com/office/officeart/2018/2/layout/IconVerticalSolidList"/>
    <dgm:cxn modelId="{B8463527-30A5-481E-A96F-46A1C30F7FF6}" type="presParOf" srcId="{739339A9-A528-4BD4-903F-C546D69D12FB}" destId="{BAFE6962-8B8A-4CD8-8A69-76821ABBF815}" srcOrd="6" destOrd="0" presId="urn:microsoft.com/office/officeart/2018/2/layout/IconVerticalSolidList"/>
    <dgm:cxn modelId="{C1E37D26-DE7F-472A-81BB-95D39C3573F7}" type="presParOf" srcId="{BAFE6962-8B8A-4CD8-8A69-76821ABBF815}" destId="{6E3301FC-47F3-4C24-9D96-5CD0DD96794E}" srcOrd="0" destOrd="0" presId="urn:microsoft.com/office/officeart/2018/2/layout/IconVerticalSolidList"/>
    <dgm:cxn modelId="{098A2138-41A9-4E2E-8189-8664560A0284}" type="presParOf" srcId="{BAFE6962-8B8A-4CD8-8A69-76821ABBF815}" destId="{88404B8B-8999-40EE-9764-2BE30ED64039}" srcOrd="1" destOrd="0" presId="urn:microsoft.com/office/officeart/2018/2/layout/IconVerticalSolidList"/>
    <dgm:cxn modelId="{F5CA1544-D04C-40E8-A829-5CECA6437DD8}" type="presParOf" srcId="{BAFE6962-8B8A-4CD8-8A69-76821ABBF815}" destId="{B5BFC718-AE80-4403-A6F4-89117A1790E6}" srcOrd="2" destOrd="0" presId="urn:microsoft.com/office/officeart/2018/2/layout/IconVerticalSolidList"/>
    <dgm:cxn modelId="{F22CBE77-2CB9-4449-ACEC-C1E678DD4017}" type="presParOf" srcId="{BAFE6962-8B8A-4CD8-8A69-76821ABBF815}" destId="{D7ED04B2-DCBF-40B5-A69F-C0D0886B86E0}" srcOrd="3" destOrd="0" presId="urn:microsoft.com/office/officeart/2018/2/layout/IconVerticalSolidList"/>
    <dgm:cxn modelId="{5D321889-4D7E-409B-94E4-46EF1C814951}" type="presParOf" srcId="{739339A9-A528-4BD4-903F-C546D69D12FB}" destId="{2B8790AE-CB93-4597-B2E3-24A9D8C9983C}" srcOrd="7" destOrd="0" presId="urn:microsoft.com/office/officeart/2018/2/layout/IconVerticalSolidList"/>
    <dgm:cxn modelId="{06457F02-A8BD-4943-8355-CF7B0ACDBA88}" type="presParOf" srcId="{739339A9-A528-4BD4-903F-C546D69D12FB}" destId="{A6182361-8EC3-4A5E-B6E9-26489413CEA3}" srcOrd="8" destOrd="0" presId="urn:microsoft.com/office/officeart/2018/2/layout/IconVerticalSolidList"/>
    <dgm:cxn modelId="{F43D1E8E-96FE-45AA-A048-DA11A1A0D595}" type="presParOf" srcId="{A6182361-8EC3-4A5E-B6E9-26489413CEA3}" destId="{B0B6AEB1-3F84-417E-BE70-0FADCC20B845}" srcOrd="0" destOrd="0" presId="urn:microsoft.com/office/officeart/2018/2/layout/IconVerticalSolidList"/>
    <dgm:cxn modelId="{FF6A74D4-4CD0-4C23-BFEA-F635E61465BB}" type="presParOf" srcId="{A6182361-8EC3-4A5E-B6E9-26489413CEA3}" destId="{551E0852-34B2-4CF3-85C9-BB6013AF3359}" srcOrd="1" destOrd="0" presId="urn:microsoft.com/office/officeart/2018/2/layout/IconVerticalSolidList"/>
    <dgm:cxn modelId="{2196BEAC-E9DB-484A-BDBD-78A0D1A640D1}" type="presParOf" srcId="{A6182361-8EC3-4A5E-B6E9-26489413CEA3}" destId="{22086267-8E20-4774-8E85-88CB2B176117}" srcOrd="2" destOrd="0" presId="urn:microsoft.com/office/officeart/2018/2/layout/IconVerticalSolidList"/>
    <dgm:cxn modelId="{0BAD569F-C675-4F08-A0A5-845AF92DF590}" type="presParOf" srcId="{A6182361-8EC3-4A5E-B6E9-26489413CEA3}" destId="{B4F8F066-0673-4BC1-8E92-6D15B43B7426}" srcOrd="3" destOrd="0" presId="urn:microsoft.com/office/officeart/2018/2/layout/IconVerticalSolidList"/>
    <dgm:cxn modelId="{F202ACF9-2C7A-4A29-BECD-24BB3427E1D8}" type="presParOf" srcId="{739339A9-A528-4BD4-903F-C546D69D12FB}" destId="{5DCDDCDC-FB4F-415D-9698-9B0D5B430964}" srcOrd="9" destOrd="0" presId="urn:microsoft.com/office/officeart/2018/2/layout/IconVerticalSolidList"/>
    <dgm:cxn modelId="{81F208B1-19C8-4968-9873-07D75A435C0D}" type="presParOf" srcId="{739339A9-A528-4BD4-903F-C546D69D12FB}" destId="{BE365EF1-845F-4F6E-A9B8-34131289D10B}" srcOrd="10" destOrd="0" presId="urn:microsoft.com/office/officeart/2018/2/layout/IconVerticalSolidList"/>
    <dgm:cxn modelId="{B328ED31-30FB-44B3-9DC3-F17547A7B2FA}" type="presParOf" srcId="{BE365EF1-845F-4F6E-A9B8-34131289D10B}" destId="{07003D88-EC8C-41A9-8480-4D4B2E551AA5}" srcOrd="0" destOrd="0" presId="urn:microsoft.com/office/officeart/2018/2/layout/IconVerticalSolidList"/>
    <dgm:cxn modelId="{A4351983-A065-4D59-84FD-035A7917047E}" type="presParOf" srcId="{BE365EF1-845F-4F6E-A9B8-34131289D10B}" destId="{B6DA7416-0A36-4298-B048-8D3B4343FEFA}" srcOrd="1" destOrd="0" presId="urn:microsoft.com/office/officeart/2018/2/layout/IconVerticalSolidList"/>
    <dgm:cxn modelId="{6516942C-6336-434B-AE83-E1B4247A4715}" type="presParOf" srcId="{BE365EF1-845F-4F6E-A9B8-34131289D10B}" destId="{01D32B86-78D4-4CED-BFEF-DE9220448948}" srcOrd="2" destOrd="0" presId="urn:microsoft.com/office/officeart/2018/2/layout/IconVerticalSolidList"/>
    <dgm:cxn modelId="{3CFF3442-38A9-4B54-876F-16C2BF984506}" type="presParOf" srcId="{BE365EF1-845F-4F6E-A9B8-34131289D10B}" destId="{CB740F66-F8C2-4CB6-A4E8-6D60541FE91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A198B-0F12-4729-9A20-6CDEF52491ED}">
      <dsp:nvSpPr>
        <dsp:cNvPr id="0" name=""/>
        <dsp:cNvSpPr/>
      </dsp:nvSpPr>
      <dsp:spPr>
        <a:xfrm>
          <a:off x="765365" y="1087125"/>
          <a:ext cx="823921" cy="8239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18DB29-9E03-4B2D-AF03-400209A6BD98}">
      <dsp:nvSpPr>
        <dsp:cNvPr id="0" name=""/>
        <dsp:cNvSpPr/>
      </dsp:nvSpPr>
      <dsp:spPr>
        <a:xfrm>
          <a:off x="295" y="2018724"/>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t>Data</a:t>
          </a:r>
        </a:p>
      </dsp:txBody>
      <dsp:txXfrm>
        <a:off x="295" y="2018724"/>
        <a:ext cx="2354062" cy="353109"/>
      </dsp:txXfrm>
    </dsp:sp>
    <dsp:sp modelId="{46619CFA-43AD-4752-83BA-86DE71509CDD}">
      <dsp:nvSpPr>
        <dsp:cNvPr id="0" name=""/>
        <dsp:cNvSpPr/>
      </dsp:nvSpPr>
      <dsp:spPr>
        <a:xfrm>
          <a:off x="295" y="2421915"/>
          <a:ext cx="2354062" cy="1169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Raw, unsummarized, and unanalyzed facts</a:t>
          </a:r>
        </a:p>
      </dsp:txBody>
      <dsp:txXfrm>
        <a:off x="295" y="2421915"/>
        <a:ext cx="2354062" cy="1169321"/>
      </dsp:txXfrm>
    </dsp:sp>
    <dsp:sp modelId="{5153172E-DE4B-4717-B3E9-0AA5B7DB9BFD}">
      <dsp:nvSpPr>
        <dsp:cNvPr id="0" name=""/>
        <dsp:cNvSpPr/>
      </dsp:nvSpPr>
      <dsp:spPr>
        <a:xfrm>
          <a:off x="3531389" y="1087125"/>
          <a:ext cx="823921" cy="8239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9E3ABF-1CD5-4271-A2E5-A67D3D534A79}">
      <dsp:nvSpPr>
        <dsp:cNvPr id="0" name=""/>
        <dsp:cNvSpPr/>
      </dsp:nvSpPr>
      <dsp:spPr>
        <a:xfrm>
          <a:off x="2766318" y="2018724"/>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t>Information</a:t>
          </a:r>
        </a:p>
      </dsp:txBody>
      <dsp:txXfrm>
        <a:off x="2766318" y="2018724"/>
        <a:ext cx="2354062" cy="353109"/>
      </dsp:txXfrm>
    </dsp:sp>
    <dsp:sp modelId="{BB0BA805-01CA-453C-AB11-0622EFC7BCE4}">
      <dsp:nvSpPr>
        <dsp:cNvPr id="0" name=""/>
        <dsp:cNvSpPr/>
      </dsp:nvSpPr>
      <dsp:spPr>
        <a:xfrm>
          <a:off x="2766318" y="2421915"/>
          <a:ext cx="2354062" cy="1169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Data processed into a meaningful form</a:t>
          </a:r>
        </a:p>
        <a:p>
          <a:pPr marL="0" lvl="0" indent="0" algn="ctr" defTabSz="755650">
            <a:lnSpc>
              <a:spcPct val="100000"/>
            </a:lnSpc>
            <a:spcBef>
              <a:spcPct val="0"/>
            </a:spcBef>
            <a:spcAft>
              <a:spcPct val="35000"/>
            </a:spcAft>
            <a:buNone/>
          </a:pPr>
          <a:r>
            <a:rPr lang="en-US" sz="1700" kern="1200"/>
            <a:t>One person’s information can be another’s data</a:t>
          </a:r>
        </a:p>
      </dsp:txBody>
      <dsp:txXfrm>
        <a:off x="2766318" y="2421915"/>
        <a:ext cx="2354062" cy="1169321"/>
      </dsp:txXfrm>
    </dsp:sp>
    <dsp:sp modelId="{3CEEC878-297A-41F4-8DEE-1B61F7CACBCF}">
      <dsp:nvSpPr>
        <dsp:cNvPr id="0" name=""/>
        <dsp:cNvSpPr/>
      </dsp:nvSpPr>
      <dsp:spPr>
        <a:xfrm>
          <a:off x="6297412" y="1087125"/>
          <a:ext cx="823921" cy="823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4EF592-73E2-4B2D-9642-27DCD1089ADD}">
      <dsp:nvSpPr>
        <dsp:cNvPr id="0" name=""/>
        <dsp:cNvSpPr/>
      </dsp:nvSpPr>
      <dsp:spPr>
        <a:xfrm>
          <a:off x="5532342" y="2018724"/>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t>Knowledge</a:t>
          </a:r>
        </a:p>
      </dsp:txBody>
      <dsp:txXfrm>
        <a:off x="5532342" y="2018724"/>
        <a:ext cx="2354062" cy="353109"/>
      </dsp:txXfrm>
    </dsp:sp>
    <dsp:sp modelId="{CDBCC3D9-B713-4094-B009-8AE2D502BB90}">
      <dsp:nvSpPr>
        <dsp:cNvPr id="0" name=""/>
        <dsp:cNvSpPr/>
      </dsp:nvSpPr>
      <dsp:spPr>
        <a:xfrm>
          <a:off x="5532342" y="2421915"/>
          <a:ext cx="2354062" cy="1169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Knowing what information is required</a:t>
          </a:r>
        </a:p>
        <a:p>
          <a:pPr marL="0" lvl="0" indent="0" algn="ctr" defTabSz="755650">
            <a:lnSpc>
              <a:spcPct val="100000"/>
            </a:lnSpc>
            <a:spcBef>
              <a:spcPct val="0"/>
            </a:spcBef>
            <a:spcAft>
              <a:spcPct val="35000"/>
            </a:spcAft>
            <a:buNone/>
          </a:pPr>
          <a:r>
            <a:rPr lang="en-US" sz="1700" kern="1200"/>
            <a:t>Knowing what the information means</a:t>
          </a:r>
        </a:p>
      </dsp:txBody>
      <dsp:txXfrm>
        <a:off x="5532342" y="2421915"/>
        <a:ext cx="2354062" cy="1169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75EC7-3AFF-4A50-BAF8-A46B1D1C7AAB}">
      <dsp:nvSpPr>
        <dsp:cNvPr id="0" name=""/>
        <dsp:cNvSpPr/>
      </dsp:nvSpPr>
      <dsp:spPr>
        <a:xfrm>
          <a:off x="0" y="1513"/>
          <a:ext cx="7886700" cy="6448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48FFA9-5272-4FD2-A0BA-C3E7F3639B1E}">
      <dsp:nvSpPr>
        <dsp:cNvPr id="0" name=""/>
        <dsp:cNvSpPr/>
      </dsp:nvSpPr>
      <dsp:spPr>
        <a:xfrm>
          <a:off x="195074" y="146610"/>
          <a:ext cx="354680" cy="3546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D5A83A-08BF-4035-8FEA-24F2CCF285CF}">
      <dsp:nvSpPr>
        <dsp:cNvPr id="0" name=""/>
        <dsp:cNvSpPr/>
      </dsp:nvSpPr>
      <dsp:spPr>
        <a:xfrm>
          <a:off x="744829" y="1513"/>
          <a:ext cx="7141870" cy="644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49" tIns="68249" rIns="68249" bIns="68249" numCol="1" spcCol="1270" anchor="ctr" anchorCtr="0">
          <a:noAutofit/>
        </a:bodyPr>
        <a:lstStyle/>
        <a:p>
          <a:pPr marL="0" lvl="0" indent="0" algn="l" defTabSz="844550">
            <a:lnSpc>
              <a:spcPct val="90000"/>
            </a:lnSpc>
            <a:spcBef>
              <a:spcPct val="0"/>
            </a:spcBef>
            <a:spcAft>
              <a:spcPct val="35000"/>
            </a:spcAft>
            <a:buNone/>
          </a:pPr>
          <a:r>
            <a:rPr lang="en-US" sz="1900" kern="1200" dirty="0"/>
            <a:t>Interviews</a:t>
          </a:r>
        </a:p>
      </dsp:txBody>
      <dsp:txXfrm>
        <a:off x="744829" y="1513"/>
        <a:ext cx="7141870" cy="644873"/>
      </dsp:txXfrm>
    </dsp:sp>
    <dsp:sp modelId="{FF2EC972-E9FA-41E9-B331-325D322CB0A8}">
      <dsp:nvSpPr>
        <dsp:cNvPr id="0" name=""/>
        <dsp:cNvSpPr/>
      </dsp:nvSpPr>
      <dsp:spPr>
        <a:xfrm>
          <a:off x="0" y="807605"/>
          <a:ext cx="7886700" cy="6448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6EBDF7-C7D4-4959-A6D0-8FAB494D1302}">
      <dsp:nvSpPr>
        <dsp:cNvPr id="0" name=""/>
        <dsp:cNvSpPr/>
      </dsp:nvSpPr>
      <dsp:spPr>
        <a:xfrm>
          <a:off x="195074" y="952702"/>
          <a:ext cx="354680" cy="3546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9E6F4D-43E2-4D1A-B8E6-D33F7FB31315}">
      <dsp:nvSpPr>
        <dsp:cNvPr id="0" name=""/>
        <dsp:cNvSpPr/>
      </dsp:nvSpPr>
      <dsp:spPr>
        <a:xfrm>
          <a:off x="744829" y="807605"/>
          <a:ext cx="7141870" cy="644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49" tIns="68249" rIns="68249" bIns="68249" numCol="1" spcCol="1270" anchor="ctr" anchorCtr="0">
          <a:noAutofit/>
        </a:bodyPr>
        <a:lstStyle/>
        <a:p>
          <a:pPr marL="0" lvl="0" indent="0" algn="l" defTabSz="844550">
            <a:lnSpc>
              <a:spcPct val="90000"/>
            </a:lnSpc>
            <a:spcBef>
              <a:spcPct val="0"/>
            </a:spcBef>
            <a:spcAft>
              <a:spcPct val="35000"/>
            </a:spcAft>
            <a:buNone/>
          </a:pPr>
          <a:r>
            <a:rPr lang="en-US" sz="1900" kern="1200"/>
            <a:t>Telephone surveys</a:t>
          </a:r>
        </a:p>
      </dsp:txBody>
      <dsp:txXfrm>
        <a:off x="744829" y="807605"/>
        <a:ext cx="7141870" cy="644873"/>
      </dsp:txXfrm>
    </dsp:sp>
    <dsp:sp modelId="{F2BF5EF0-AEC0-4AF2-99F8-7F1C81FF4074}">
      <dsp:nvSpPr>
        <dsp:cNvPr id="0" name=""/>
        <dsp:cNvSpPr/>
      </dsp:nvSpPr>
      <dsp:spPr>
        <a:xfrm>
          <a:off x="0" y="1613698"/>
          <a:ext cx="7886700" cy="6448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6787D1-9924-4E43-A59B-93F219AF98BC}">
      <dsp:nvSpPr>
        <dsp:cNvPr id="0" name=""/>
        <dsp:cNvSpPr/>
      </dsp:nvSpPr>
      <dsp:spPr>
        <a:xfrm>
          <a:off x="195074" y="1758794"/>
          <a:ext cx="354680" cy="3546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4A456F-2199-423A-A6E3-439E95593DA7}">
      <dsp:nvSpPr>
        <dsp:cNvPr id="0" name=""/>
        <dsp:cNvSpPr/>
      </dsp:nvSpPr>
      <dsp:spPr>
        <a:xfrm>
          <a:off x="744829" y="1613698"/>
          <a:ext cx="7141870" cy="644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49" tIns="68249" rIns="68249" bIns="68249" numCol="1" spcCol="1270" anchor="ctr" anchorCtr="0">
          <a:noAutofit/>
        </a:bodyPr>
        <a:lstStyle/>
        <a:p>
          <a:pPr marL="0" lvl="0" indent="0" algn="l" defTabSz="844550">
            <a:lnSpc>
              <a:spcPct val="90000"/>
            </a:lnSpc>
            <a:spcBef>
              <a:spcPct val="0"/>
            </a:spcBef>
            <a:spcAft>
              <a:spcPct val="35000"/>
            </a:spcAft>
            <a:buNone/>
          </a:pPr>
          <a:r>
            <a:rPr lang="en-US" sz="1900" kern="1200"/>
            <a:t>Internet surveys</a:t>
          </a:r>
        </a:p>
      </dsp:txBody>
      <dsp:txXfrm>
        <a:off x="744829" y="1613698"/>
        <a:ext cx="7141870" cy="644873"/>
      </dsp:txXfrm>
    </dsp:sp>
    <dsp:sp modelId="{6E3301FC-47F3-4C24-9D96-5CD0DD96794E}">
      <dsp:nvSpPr>
        <dsp:cNvPr id="0" name=""/>
        <dsp:cNvSpPr/>
      </dsp:nvSpPr>
      <dsp:spPr>
        <a:xfrm>
          <a:off x="0" y="2419790"/>
          <a:ext cx="7886700" cy="6448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404B8B-8999-40EE-9764-2BE30ED64039}">
      <dsp:nvSpPr>
        <dsp:cNvPr id="0" name=""/>
        <dsp:cNvSpPr/>
      </dsp:nvSpPr>
      <dsp:spPr>
        <a:xfrm>
          <a:off x="195074" y="2564887"/>
          <a:ext cx="354680" cy="3546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ED04B2-DCBF-40B5-A69F-C0D0886B86E0}">
      <dsp:nvSpPr>
        <dsp:cNvPr id="0" name=""/>
        <dsp:cNvSpPr/>
      </dsp:nvSpPr>
      <dsp:spPr>
        <a:xfrm>
          <a:off x="744829" y="2419790"/>
          <a:ext cx="7141870" cy="644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49" tIns="68249" rIns="68249" bIns="68249" numCol="1" spcCol="1270" anchor="ctr" anchorCtr="0">
          <a:noAutofit/>
        </a:bodyPr>
        <a:lstStyle/>
        <a:p>
          <a:pPr marL="0" lvl="0" indent="0" algn="l" defTabSz="844550">
            <a:lnSpc>
              <a:spcPct val="90000"/>
            </a:lnSpc>
            <a:spcBef>
              <a:spcPct val="0"/>
            </a:spcBef>
            <a:spcAft>
              <a:spcPct val="35000"/>
            </a:spcAft>
            <a:buNone/>
          </a:pPr>
          <a:r>
            <a:rPr lang="en-US" sz="1900" kern="1200"/>
            <a:t>Medical bus</a:t>
          </a:r>
        </a:p>
      </dsp:txBody>
      <dsp:txXfrm>
        <a:off x="744829" y="2419790"/>
        <a:ext cx="7141870" cy="644873"/>
      </dsp:txXfrm>
    </dsp:sp>
    <dsp:sp modelId="{B0B6AEB1-3F84-417E-BE70-0FADCC20B845}">
      <dsp:nvSpPr>
        <dsp:cNvPr id="0" name=""/>
        <dsp:cNvSpPr/>
      </dsp:nvSpPr>
      <dsp:spPr>
        <a:xfrm>
          <a:off x="0" y="3225883"/>
          <a:ext cx="7886700" cy="6448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1E0852-34B2-4CF3-85C9-BB6013AF3359}">
      <dsp:nvSpPr>
        <dsp:cNvPr id="0" name=""/>
        <dsp:cNvSpPr/>
      </dsp:nvSpPr>
      <dsp:spPr>
        <a:xfrm>
          <a:off x="195074" y="3370979"/>
          <a:ext cx="354680" cy="3546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F8F066-0673-4BC1-8E92-6D15B43B7426}">
      <dsp:nvSpPr>
        <dsp:cNvPr id="0" name=""/>
        <dsp:cNvSpPr/>
      </dsp:nvSpPr>
      <dsp:spPr>
        <a:xfrm>
          <a:off x="744829" y="3225883"/>
          <a:ext cx="7141870" cy="644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49" tIns="68249" rIns="68249" bIns="68249" numCol="1" spcCol="1270" anchor="ctr" anchorCtr="0">
          <a:noAutofit/>
        </a:bodyPr>
        <a:lstStyle/>
        <a:p>
          <a:pPr marL="0" lvl="0" indent="0" algn="l" defTabSz="844550">
            <a:lnSpc>
              <a:spcPct val="90000"/>
            </a:lnSpc>
            <a:spcBef>
              <a:spcPct val="0"/>
            </a:spcBef>
            <a:spcAft>
              <a:spcPct val="35000"/>
            </a:spcAft>
            <a:buNone/>
          </a:pPr>
          <a:r>
            <a:rPr lang="en-US" sz="1900" kern="1200"/>
            <a:t>Health apps</a:t>
          </a:r>
        </a:p>
      </dsp:txBody>
      <dsp:txXfrm>
        <a:off x="744829" y="3225883"/>
        <a:ext cx="7141870" cy="644873"/>
      </dsp:txXfrm>
    </dsp:sp>
    <dsp:sp modelId="{07003D88-EC8C-41A9-8480-4D4B2E551AA5}">
      <dsp:nvSpPr>
        <dsp:cNvPr id="0" name=""/>
        <dsp:cNvSpPr/>
      </dsp:nvSpPr>
      <dsp:spPr>
        <a:xfrm>
          <a:off x="0" y="4031975"/>
          <a:ext cx="7886700" cy="6448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DA7416-0A36-4298-B048-8D3B4343FEFA}">
      <dsp:nvSpPr>
        <dsp:cNvPr id="0" name=""/>
        <dsp:cNvSpPr/>
      </dsp:nvSpPr>
      <dsp:spPr>
        <a:xfrm>
          <a:off x="195074" y="4177072"/>
          <a:ext cx="354680" cy="35468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740F66-F8C2-4CB6-A4E8-6D60541FE915}">
      <dsp:nvSpPr>
        <dsp:cNvPr id="0" name=""/>
        <dsp:cNvSpPr/>
      </dsp:nvSpPr>
      <dsp:spPr>
        <a:xfrm>
          <a:off x="744829" y="4031975"/>
          <a:ext cx="7141870" cy="644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49" tIns="68249" rIns="68249" bIns="68249" numCol="1" spcCol="1270" anchor="ctr" anchorCtr="0">
          <a:noAutofit/>
        </a:bodyPr>
        <a:lstStyle/>
        <a:p>
          <a:pPr marL="0" lvl="0" indent="0" algn="l" defTabSz="844550">
            <a:lnSpc>
              <a:spcPct val="90000"/>
            </a:lnSpc>
            <a:spcBef>
              <a:spcPct val="0"/>
            </a:spcBef>
            <a:spcAft>
              <a:spcPct val="35000"/>
            </a:spcAft>
            <a:buNone/>
          </a:pPr>
          <a:r>
            <a:rPr lang="en-US" sz="1900" kern="1200"/>
            <a:t>Other methods?</a:t>
          </a:r>
        </a:p>
      </dsp:txBody>
      <dsp:txXfrm>
        <a:off x="744829" y="4031975"/>
        <a:ext cx="7141870" cy="64487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7/8/2022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Topic 6.7 Statistical Design and Planning: Data Collection and Management.</a:t>
            </a:r>
          </a:p>
        </p:txBody>
      </p:sp>
      <p:sp>
        <p:nvSpPr>
          <p:cNvPr id="4" name="Slide Number Placeholder 3"/>
          <p:cNvSpPr>
            <a:spLocks noGrp="1"/>
          </p:cNvSpPr>
          <p:nvPr>
            <p:ph type="sldNum" sz="quarter" idx="5"/>
          </p:nvPr>
        </p:nvSpPr>
        <p:spPr/>
        <p:txBody>
          <a:bodyPr/>
          <a:lstStyle/>
          <a:p>
            <a:fld id="{6CE77AE1-64B2-544E-9109-A75612B0A115}" type="slidenum">
              <a:rPr lang="en-US" smtClean="0"/>
              <a:t>1</a:t>
            </a:fld>
            <a:endParaRPr lang="en-US"/>
          </a:p>
        </p:txBody>
      </p:sp>
    </p:spTree>
    <p:extLst>
      <p:ext uri="{BB962C8B-B14F-4D97-AF65-F5344CB8AC3E}">
        <p14:creationId xmlns:p14="http://schemas.microsoft.com/office/powerpoint/2010/main" val="354422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Interviews are often used for a smaller group of subjects for a broad range of topics, but they can also be used for mid sized studies. Structured interviews are essentially a survey, but administered by a person. There are typically fixed responses or multiple choice. Unstructured interviews include questions that differ for each subject and can be conditional upon responses to previous questions. They may have open responses. The pros of doing interviews are that you have control of the environment, and you can probe for more information where necessary. You can also establish trust and rapport more easily in person, particularly when you have an interviewer who's from the community that you're studying. You can also use interviews to collect qualitative data. Cons are that it can be expensive to do and you have to hire and train individuals to conduct the interviews. You need the infrastructure setup to do them, that is a device or electronic survey for data collection that the interviewer takes with them, or paper structured interview that they take with the, and potentially recording devices. It can be burdensome, because of the intensive human resources needed to conduct interviews. And it may limit your say sample size. However, I would argue that the quality of data that you can get from an interview or interview assisted survey is worth the reduction in sample size. And you can easily conduct interviews, in, say, a sample of 500 people. </a:t>
            </a:r>
          </a:p>
        </p:txBody>
      </p:sp>
      <p:sp>
        <p:nvSpPr>
          <p:cNvPr id="4" name="Slide Number Placeholder 3"/>
          <p:cNvSpPr>
            <a:spLocks noGrp="1"/>
          </p:cNvSpPr>
          <p:nvPr>
            <p:ph type="sldNum" sz="quarter" idx="5"/>
          </p:nvPr>
        </p:nvSpPr>
        <p:spPr/>
        <p:txBody>
          <a:bodyPr/>
          <a:lstStyle/>
          <a:p>
            <a:fld id="{6CE77AE1-64B2-544E-9109-A75612B0A115}" type="slidenum">
              <a:rPr lang="en-US" smtClean="0"/>
              <a:t>10</a:t>
            </a:fld>
            <a:endParaRPr lang="en-US"/>
          </a:p>
        </p:txBody>
      </p:sp>
    </p:spTree>
    <p:extLst>
      <p:ext uri="{BB962C8B-B14F-4D97-AF65-F5344CB8AC3E}">
        <p14:creationId xmlns:p14="http://schemas.microsoft.com/office/powerpoint/2010/main" val="448292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telephone surveys, trained interviewers contact and gather information from respondents. Random digit dialing might be possible if you have a list of phone numbers, although this has become much harder in the era of cell phones and smartphones and really may not be applicable. Pros are that it may be easier to access people than trying to interview in person, although not all people have a phone. Or in the case of the of some countries, people don't answer the phone. You have good quality control if you train the interviewer and you have recordings of the surveys. And the anonymity may lead to more accurate responses. You can do quick data processing, particularly if you're using a computer assisted telephone interviewing system, which is a specific system that collects and processes data as you are collecting them. cons are that it is time consuming. And it can be hard to reach people. You might also be excluding populations who don't have a telephone. </a:t>
            </a:r>
          </a:p>
        </p:txBody>
      </p:sp>
      <p:sp>
        <p:nvSpPr>
          <p:cNvPr id="4" name="Slide Number Placeholder 3"/>
          <p:cNvSpPr>
            <a:spLocks noGrp="1"/>
          </p:cNvSpPr>
          <p:nvPr>
            <p:ph type="sldNum" sz="quarter" idx="5"/>
          </p:nvPr>
        </p:nvSpPr>
        <p:spPr/>
        <p:txBody>
          <a:bodyPr/>
          <a:lstStyle/>
          <a:p>
            <a:fld id="{6CE77AE1-64B2-544E-9109-A75612B0A115}" type="slidenum">
              <a:rPr lang="en-US" smtClean="0"/>
              <a:t>11</a:t>
            </a:fld>
            <a:endParaRPr lang="en-US"/>
          </a:p>
        </p:txBody>
      </p:sp>
    </p:spTree>
    <p:extLst>
      <p:ext uri="{BB962C8B-B14F-4D97-AF65-F5344CB8AC3E}">
        <p14:creationId xmlns:p14="http://schemas.microsoft.com/office/powerpoint/2010/main" val="1164493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 surveys are surveys that are administered over a website. The pros are that they are quick and easy to implement, and you can use all kinds of free online platforms for data collection. You are also able to get anonymous responses. There's no interviewer burden, which may lead to better responses for sensitive topics. But you can do this in other modes as well, you just have to be creative. The cons are: who are your respondents? Will they have access to the internet? Will this lead to selection bias? How do you know who they are? When people are responding to a survey over the internet, you may not have a good way of confirming their identity, or unless you use specific email addresses or other personal information that only the person responding to the survey could provide. People tend to satisfice on internet surveys, which is a term that means they select the easiest answer so that they can skip quickly to the end. You have lower completion rates in internet surveys, and your data may not be as valid because you're unsure whether the person completing it is a real person who is interested in your study and is responding truthfully. It also excludes those who don't have access to the internet and that can bias your study.</a:t>
            </a:r>
          </a:p>
        </p:txBody>
      </p:sp>
      <p:sp>
        <p:nvSpPr>
          <p:cNvPr id="4" name="Slide Number Placeholder 3"/>
          <p:cNvSpPr>
            <a:spLocks noGrp="1"/>
          </p:cNvSpPr>
          <p:nvPr>
            <p:ph type="sldNum" sz="quarter" idx="5"/>
          </p:nvPr>
        </p:nvSpPr>
        <p:spPr/>
        <p:txBody>
          <a:bodyPr/>
          <a:lstStyle/>
          <a:p>
            <a:fld id="{6CE77AE1-64B2-544E-9109-A75612B0A115}" type="slidenum">
              <a:rPr lang="en-US" smtClean="0"/>
              <a:t>12</a:t>
            </a:fld>
            <a:endParaRPr lang="en-US"/>
          </a:p>
        </p:txBody>
      </p:sp>
    </p:spTree>
    <p:extLst>
      <p:ext uri="{BB962C8B-B14F-4D97-AF65-F5344CB8AC3E}">
        <p14:creationId xmlns:p14="http://schemas.microsoft.com/office/powerpoint/2010/main" val="1515795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also use a medical vehicle or trailer that takes everything that you need to conduct your data collection and sample collection to the community. The pros are that you can conduct surveys and interviews and collect medical specimens and anthropometrics, but the cons are that it can be very expensive to establish a medical vehicle and can also take a great deal of time to go into communities. </a:t>
            </a:r>
          </a:p>
        </p:txBody>
      </p:sp>
      <p:sp>
        <p:nvSpPr>
          <p:cNvPr id="4" name="Slide Number Placeholder 3"/>
          <p:cNvSpPr>
            <a:spLocks noGrp="1"/>
          </p:cNvSpPr>
          <p:nvPr>
            <p:ph type="sldNum" sz="quarter" idx="5"/>
          </p:nvPr>
        </p:nvSpPr>
        <p:spPr/>
        <p:txBody>
          <a:bodyPr/>
          <a:lstStyle/>
          <a:p>
            <a:fld id="{6CE77AE1-64B2-544E-9109-A75612B0A115}" type="slidenum">
              <a:rPr lang="en-US" smtClean="0"/>
              <a:t>13</a:t>
            </a:fld>
            <a:endParaRPr lang="en-US"/>
          </a:p>
        </p:txBody>
      </p:sp>
    </p:spTree>
    <p:extLst>
      <p:ext uri="{BB962C8B-B14F-4D97-AF65-F5344CB8AC3E}">
        <p14:creationId xmlns:p14="http://schemas.microsoft.com/office/powerpoint/2010/main" val="3572983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apps are another option for data collection. The pros are that it's instant data and communication and you can customize them to meet your study needs, if you are able to have an app developer on your team. Cons are that it limits your participants to those who have smartphones, and that can bias your data. And the reach is suspect unless you are specifically creating it for your study participants.</a:t>
            </a:r>
          </a:p>
        </p:txBody>
      </p:sp>
      <p:sp>
        <p:nvSpPr>
          <p:cNvPr id="4" name="Slide Number Placeholder 3"/>
          <p:cNvSpPr>
            <a:spLocks noGrp="1"/>
          </p:cNvSpPr>
          <p:nvPr>
            <p:ph type="sldNum" sz="quarter" idx="5"/>
          </p:nvPr>
        </p:nvSpPr>
        <p:spPr/>
        <p:txBody>
          <a:bodyPr/>
          <a:lstStyle/>
          <a:p>
            <a:fld id="{6CE77AE1-64B2-544E-9109-A75612B0A115}" type="slidenum">
              <a:rPr lang="en-US" smtClean="0"/>
              <a:t>14</a:t>
            </a:fld>
            <a:endParaRPr lang="en-US"/>
          </a:p>
        </p:txBody>
      </p:sp>
    </p:spTree>
    <p:extLst>
      <p:ext uri="{BB962C8B-B14F-4D97-AF65-F5344CB8AC3E}">
        <p14:creationId xmlns:p14="http://schemas.microsoft.com/office/powerpoint/2010/main" val="9427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choose? Consider when you might prefer to use an unstructured interview or survey over structured. Typically, that is when you're doing exploratory studies or qualitative studies versus confirmatory, or quantitative studies. And when you're trying to understand patterns, consider the bias associated with each data collection format and weigh your trade offs. Consider your resources and what you can do and consider your population and how you might best reach them. </a:t>
            </a:r>
          </a:p>
        </p:txBody>
      </p:sp>
      <p:sp>
        <p:nvSpPr>
          <p:cNvPr id="4" name="Slide Number Placeholder 3"/>
          <p:cNvSpPr>
            <a:spLocks noGrp="1"/>
          </p:cNvSpPr>
          <p:nvPr>
            <p:ph type="sldNum" sz="quarter" idx="5"/>
          </p:nvPr>
        </p:nvSpPr>
        <p:spPr/>
        <p:txBody>
          <a:bodyPr/>
          <a:lstStyle/>
          <a:p>
            <a:fld id="{6CE77AE1-64B2-544E-9109-A75612B0A115}" type="slidenum">
              <a:rPr lang="en-US" smtClean="0"/>
              <a:t>15</a:t>
            </a:fld>
            <a:endParaRPr lang="en-US"/>
          </a:p>
        </p:txBody>
      </p:sp>
    </p:spTree>
    <p:extLst>
      <p:ext uri="{BB962C8B-B14F-4D97-AF65-F5344CB8AC3E}">
        <p14:creationId xmlns:p14="http://schemas.microsoft.com/office/powerpoint/2010/main" val="3426083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Self-administered versus interviewer-assisted interviews and surveys. Typically, it's always better to be able to collect data from a person in person unless the questions are deeply sensitive. But even then, you can allow the respondent to interact directly with a data collection tool for those sensitive questions. Interviewers can help prompt respondents, establish rapport, and explain instructions. Hiring interviewers from your target population improves participation by creating better trust and reliability. But interviewer bias is also very real. You have to train, train, train, train your interviewers, and you cannot do things like paying interviewers by the interview. For example, I am aware of a study that was done in that way. And it just creates an opportunity for fake data collection for incentivizing. Approaching people who don't actually meet the study requirements, and for entering data quickly to skip on to the next person in online versus in person or over the phone. Online leads to satisfying satisficing and lower response rates and it is hard to trust the data. Telephone might improve your reach but requires more resources. And in any case, paper is great for a record no matter the mode or the method. That way you can check back and reference the paper records during data entry, or when you're trying to understand discrepancies no matter what you need to back up your databases.</a:t>
            </a:r>
          </a:p>
        </p:txBody>
      </p:sp>
      <p:sp>
        <p:nvSpPr>
          <p:cNvPr id="4" name="Slide Number Placeholder 3"/>
          <p:cNvSpPr>
            <a:spLocks noGrp="1"/>
          </p:cNvSpPr>
          <p:nvPr>
            <p:ph type="sldNum" sz="quarter" idx="5"/>
          </p:nvPr>
        </p:nvSpPr>
        <p:spPr/>
        <p:txBody>
          <a:bodyPr/>
          <a:lstStyle/>
          <a:p>
            <a:fld id="{6CE77AE1-64B2-544E-9109-A75612B0A115}" type="slidenum">
              <a:rPr lang="en-US" smtClean="0"/>
              <a:t>16</a:t>
            </a:fld>
            <a:endParaRPr lang="en-US"/>
          </a:p>
        </p:txBody>
      </p:sp>
    </p:spTree>
    <p:extLst>
      <p:ext uri="{BB962C8B-B14F-4D97-AF65-F5344CB8AC3E}">
        <p14:creationId xmlns:p14="http://schemas.microsoft.com/office/powerpoint/2010/main" val="2477990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instrument includes all of your survey questions and any instructions or scripts needed for the interviewer or respondent. It should include the source of all of your items and any psychometrics for those sources, or measures of reliability and validity.</a:t>
            </a:r>
          </a:p>
        </p:txBody>
      </p:sp>
      <p:sp>
        <p:nvSpPr>
          <p:cNvPr id="4" name="Slide Number Placeholder 3"/>
          <p:cNvSpPr>
            <a:spLocks noGrp="1"/>
          </p:cNvSpPr>
          <p:nvPr>
            <p:ph type="sldNum" sz="quarter" idx="5"/>
          </p:nvPr>
        </p:nvSpPr>
        <p:spPr/>
        <p:txBody>
          <a:bodyPr/>
          <a:lstStyle/>
          <a:p>
            <a:fld id="{6CE77AE1-64B2-544E-9109-A75612B0A115}" type="slidenum">
              <a:rPr lang="en-US" smtClean="0"/>
              <a:t>17</a:t>
            </a:fld>
            <a:endParaRPr lang="en-US"/>
          </a:p>
        </p:txBody>
      </p:sp>
    </p:spTree>
    <p:extLst>
      <p:ext uri="{BB962C8B-B14F-4D97-AF65-F5344CB8AC3E}">
        <p14:creationId xmlns:p14="http://schemas.microsoft.com/office/powerpoint/2010/main" val="4034493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select and create measures for your data collection instrument? In general, you should choose, in this order, existing validated measures from well established instruments. If you cannot find those, existing validated measures from well established instruments that are slightly adapted to your population. Third, measures from instruments that have been previously used in your population but may not yet have validation. And finally, a last resort is measures that you or your study team create yourself. </a:t>
            </a:r>
          </a:p>
        </p:txBody>
      </p:sp>
      <p:sp>
        <p:nvSpPr>
          <p:cNvPr id="4" name="Slide Number Placeholder 3"/>
          <p:cNvSpPr>
            <a:spLocks noGrp="1"/>
          </p:cNvSpPr>
          <p:nvPr>
            <p:ph type="sldNum" sz="quarter" idx="5"/>
          </p:nvPr>
        </p:nvSpPr>
        <p:spPr/>
        <p:txBody>
          <a:bodyPr/>
          <a:lstStyle/>
          <a:p>
            <a:fld id="{6CE77AE1-64B2-544E-9109-A75612B0A115}" type="slidenum">
              <a:rPr lang="en-US" smtClean="0"/>
              <a:t>18</a:t>
            </a:fld>
            <a:endParaRPr lang="en-US"/>
          </a:p>
        </p:txBody>
      </p:sp>
    </p:spTree>
    <p:extLst>
      <p:ext uri="{BB962C8B-B14F-4D97-AF65-F5344CB8AC3E}">
        <p14:creationId xmlns:p14="http://schemas.microsoft.com/office/powerpoint/2010/main" val="3843381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create as much of your survey instrument from validated and reliable measures as you can, this helps to create consistency in data collected across studies in the field. Ensure that your measures are measuring what they're supposed to measure (the validity) every time, (which is the reliability) and make it easier to reproduce the study in different populations. An exception to this is when the items don't fit your population’s culture or beliefs. And when that happens, you can adapt measures to fit your culture. For example, types of foods, eating behaviors, or certain beliefs. Or, create new measures to fit your population and test these before administering them in a survey, if possible. And that could even be just on face validity that you test with a handful of members of the population to see if they make sense. </a:t>
            </a:r>
          </a:p>
        </p:txBody>
      </p:sp>
      <p:sp>
        <p:nvSpPr>
          <p:cNvPr id="4" name="Slide Number Placeholder 3"/>
          <p:cNvSpPr>
            <a:spLocks noGrp="1"/>
          </p:cNvSpPr>
          <p:nvPr>
            <p:ph type="sldNum" sz="quarter" idx="5"/>
          </p:nvPr>
        </p:nvSpPr>
        <p:spPr/>
        <p:txBody>
          <a:bodyPr/>
          <a:lstStyle/>
          <a:p>
            <a:fld id="{6CE77AE1-64B2-544E-9109-A75612B0A115}" type="slidenum">
              <a:rPr lang="en-US" smtClean="0"/>
              <a:t>19</a:t>
            </a:fld>
            <a:endParaRPr lang="en-US"/>
          </a:p>
        </p:txBody>
      </p:sp>
    </p:spTree>
    <p:extLst>
      <p:ext uri="{BB962C8B-B14F-4D97-AF65-F5344CB8AC3E}">
        <p14:creationId xmlns:p14="http://schemas.microsoft.com/office/powerpoint/2010/main" val="64721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Upon completion of Topic 6.7, you will be able to: Describe the role of data collection in data management and planning a study, identify modes of data collection and their pros and cons, construct a data collection instrument, understand the purpose of a codebook and create a codebook to document data collected, and understand the purpose of study protocols including data collection protocols and how to create protocols.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3044203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survey measures that have been tested and used in well established studies and have the psychometrics reported for them are these measures. This is a scale of beliefs about lung cancer screening, created by Lisa Carter Harris. I have the publications that are the sources of the psychometrics, and also what the psychometrics are, such as a Cronbach’s alpha of .89, and that there were found to be significantly lower perceived barriers for people who had been screened versus those who had not. But this item contains all of the information I need to know about how much I can trust these survey measures to measure what I'm interested in understanding about my population. </a:t>
            </a:r>
          </a:p>
        </p:txBody>
      </p:sp>
      <p:sp>
        <p:nvSpPr>
          <p:cNvPr id="4" name="Slide Number Placeholder 3"/>
          <p:cNvSpPr>
            <a:spLocks noGrp="1"/>
          </p:cNvSpPr>
          <p:nvPr>
            <p:ph type="sldNum" sz="quarter" idx="5"/>
          </p:nvPr>
        </p:nvSpPr>
        <p:spPr/>
        <p:txBody>
          <a:bodyPr/>
          <a:lstStyle/>
          <a:p>
            <a:fld id="{6CE77AE1-64B2-544E-9109-A75612B0A115}" type="slidenum">
              <a:rPr lang="en-US" smtClean="0"/>
              <a:t>20</a:t>
            </a:fld>
            <a:endParaRPr lang="en-US"/>
          </a:p>
        </p:txBody>
      </p:sp>
    </p:spTree>
    <p:extLst>
      <p:ext uri="{BB962C8B-B14F-4D97-AF65-F5344CB8AC3E}">
        <p14:creationId xmlns:p14="http://schemas.microsoft.com/office/powerpoint/2010/main" val="3629518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an adaptive measure is this first question about what kind of place do you usually go when you're sick or need advice about your health? The question stem was kept about the same, but this question was being asked in a rural population that had different options for receiving medical care, such as a place called Remote Area Medical. And so, we wanted to make sure that we included that in the response options, so we adapted it for our population’s culture and behaviors. </a:t>
            </a:r>
          </a:p>
        </p:txBody>
      </p:sp>
      <p:sp>
        <p:nvSpPr>
          <p:cNvPr id="4" name="Slide Number Placeholder 3"/>
          <p:cNvSpPr>
            <a:spLocks noGrp="1"/>
          </p:cNvSpPr>
          <p:nvPr>
            <p:ph type="sldNum" sz="quarter" idx="5"/>
          </p:nvPr>
        </p:nvSpPr>
        <p:spPr/>
        <p:txBody>
          <a:bodyPr/>
          <a:lstStyle/>
          <a:p>
            <a:fld id="{6CE77AE1-64B2-544E-9109-A75612B0A115}" type="slidenum">
              <a:rPr lang="en-US" smtClean="0"/>
              <a:t>21</a:t>
            </a:fld>
            <a:endParaRPr lang="en-US"/>
          </a:p>
        </p:txBody>
      </p:sp>
    </p:spTree>
    <p:extLst>
      <p:ext uri="{BB962C8B-B14F-4D97-AF65-F5344CB8AC3E}">
        <p14:creationId xmlns:p14="http://schemas.microsoft.com/office/powerpoint/2010/main" val="1985210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your own survey measures should only be done when there is no previous evidence of measures that fit your need, or that can be adapted to fit your need, or for items that are specifically about the very study you are conducting In this example, participants were from a parent study about using a self-administered vaginal swab to test for the Human Papillomavirus or HPV. We wanted to know who participants spoke to about being in that study and had to create a question and responses for topics they may or may not have discussed with anyone about the study. These items were so unique and specific to the study, they had to be created. But 97% of measures in this survey were from previously validated studies. </a:t>
            </a:r>
          </a:p>
        </p:txBody>
      </p:sp>
      <p:sp>
        <p:nvSpPr>
          <p:cNvPr id="4" name="Slide Number Placeholder 3"/>
          <p:cNvSpPr>
            <a:spLocks noGrp="1"/>
          </p:cNvSpPr>
          <p:nvPr>
            <p:ph type="sldNum" sz="quarter" idx="5"/>
          </p:nvPr>
        </p:nvSpPr>
        <p:spPr/>
        <p:txBody>
          <a:bodyPr/>
          <a:lstStyle/>
          <a:p>
            <a:fld id="{6CE77AE1-64B2-544E-9109-A75612B0A115}" type="slidenum">
              <a:rPr lang="en-US" smtClean="0"/>
              <a:t>22</a:t>
            </a:fld>
            <a:endParaRPr lang="en-US"/>
          </a:p>
        </p:txBody>
      </p:sp>
    </p:spTree>
    <p:extLst>
      <p:ext uri="{BB962C8B-B14F-4D97-AF65-F5344CB8AC3E}">
        <p14:creationId xmlns:p14="http://schemas.microsoft.com/office/powerpoint/2010/main" val="3265914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85735D-EE8D-A227-58BA-CE9865A2FF13}"/>
              </a:ext>
            </a:extLst>
          </p:cNvPr>
          <p:cNvSpPr>
            <a:spLocks noGrp="1" noChangeArrowheads="1"/>
          </p:cNvSpPr>
          <p:nvPr>
            <p:ph type="sldNum" sz="quarter" idx="5"/>
          </p:nvPr>
        </p:nvSpPr>
        <p:spPr>
          <a:ln/>
        </p:spPr>
        <p:txBody>
          <a:bodyPr/>
          <a:lstStyle/>
          <a:p>
            <a:fld id="{9CA7A5C2-E4C9-4A37-90CC-60EA75F3D11C}" type="slidenum">
              <a:rPr lang="en-US" altLang="en-US"/>
              <a:pPr/>
              <a:t>23</a:t>
            </a:fld>
            <a:endParaRPr lang="en-US" altLang="en-US"/>
          </a:p>
        </p:txBody>
      </p:sp>
      <p:sp>
        <p:nvSpPr>
          <p:cNvPr id="129026" name="Rectangle 2">
            <a:extLst>
              <a:ext uri="{FF2B5EF4-FFF2-40B4-BE49-F238E27FC236}">
                <a16:creationId xmlns:a16="http://schemas.microsoft.com/office/drawing/2014/main" id="{FB74CD1D-0879-A347-CF2B-34B7910903C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28C3EE7E-C85E-953F-2305-A3DABC144E5D}"/>
              </a:ext>
            </a:extLst>
          </p:cNvPr>
          <p:cNvSpPr>
            <a:spLocks noGrp="1" noChangeArrowheads="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altLang="en-US" dirty="0"/>
              <a:t>I will very briefly cover designing your own survey questions, but you can go back and look at this at your own pace. First, remember your survey’s purpose; every question you have should support your reason for conducting the study. And if you're in doubt, throw it out. </a:t>
            </a:r>
          </a:p>
          <a:p>
            <a:pPr marL="228600" indent="-228600"/>
            <a:endParaRPr lang="en-US" altLang="en-US" dirty="0"/>
          </a:p>
        </p:txBody>
      </p:sp>
    </p:spTree>
    <p:extLst>
      <p:ext uri="{BB962C8B-B14F-4D97-AF65-F5344CB8AC3E}">
        <p14:creationId xmlns:p14="http://schemas.microsoft.com/office/powerpoint/2010/main" val="1479179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85735D-EE8D-A227-58BA-CE9865A2FF13}"/>
              </a:ext>
            </a:extLst>
          </p:cNvPr>
          <p:cNvSpPr>
            <a:spLocks noGrp="1" noChangeArrowheads="1"/>
          </p:cNvSpPr>
          <p:nvPr>
            <p:ph type="sldNum" sz="quarter" idx="5"/>
          </p:nvPr>
        </p:nvSpPr>
        <p:spPr>
          <a:ln/>
        </p:spPr>
        <p:txBody>
          <a:bodyPr/>
          <a:lstStyle/>
          <a:p>
            <a:fld id="{9CA7A5C2-E4C9-4A37-90CC-60EA75F3D11C}" type="slidenum">
              <a:rPr lang="en-US" altLang="en-US"/>
              <a:pPr/>
              <a:t>24</a:t>
            </a:fld>
            <a:endParaRPr lang="en-US" altLang="en-US"/>
          </a:p>
        </p:txBody>
      </p:sp>
      <p:sp>
        <p:nvSpPr>
          <p:cNvPr id="129026" name="Rectangle 2">
            <a:extLst>
              <a:ext uri="{FF2B5EF4-FFF2-40B4-BE49-F238E27FC236}">
                <a16:creationId xmlns:a16="http://schemas.microsoft.com/office/drawing/2014/main" id="{FB74CD1D-0879-A347-CF2B-34B7910903C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28C3EE7E-C85E-953F-2305-A3DABC144E5D}"/>
              </a:ext>
            </a:extLst>
          </p:cNvPr>
          <p:cNvSpPr>
            <a:spLocks noGrp="1" noChangeArrowheads="1"/>
          </p:cNvSpPr>
          <p:nvPr>
            <p:ph type="body" idx="1"/>
          </p:nvPr>
        </p:nvSpPr>
        <p:spPr/>
        <p:txBody>
          <a:bodyPr/>
          <a:lstStyle/>
          <a:p>
            <a:pPr marL="228600" indent="-228600"/>
            <a:r>
              <a:rPr lang="en-US" altLang="en-US" dirty="0"/>
              <a:t>Keep your questions simple. Break them down into component parts and stay focused avoid vague issues like when was the last time you ate rice instead of specific questions on how many days of the past seven days did you eat rice? </a:t>
            </a:r>
          </a:p>
        </p:txBody>
      </p:sp>
    </p:spTree>
    <p:extLst>
      <p:ext uri="{BB962C8B-B14F-4D97-AF65-F5344CB8AC3E}">
        <p14:creationId xmlns:p14="http://schemas.microsoft.com/office/powerpoint/2010/main" val="1531431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85735D-EE8D-A227-58BA-CE9865A2FF13}"/>
              </a:ext>
            </a:extLst>
          </p:cNvPr>
          <p:cNvSpPr>
            <a:spLocks noGrp="1" noChangeArrowheads="1"/>
          </p:cNvSpPr>
          <p:nvPr>
            <p:ph type="sldNum" sz="quarter" idx="5"/>
          </p:nvPr>
        </p:nvSpPr>
        <p:spPr>
          <a:ln/>
        </p:spPr>
        <p:txBody>
          <a:bodyPr/>
          <a:lstStyle/>
          <a:p>
            <a:fld id="{9CA7A5C2-E4C9-4A37-90CC-60EA75F3D11C}" type="slidenum">
              <a:rPr lang="en-US" altLang="en-US"/>
              <a:pPr/>
              <a:t>25</a:t>
            </a:fld>
            <a:endParaRPr lang="en-US" altLang="en-US"/>
          </a:p>
        </p:txBody>
      </p:sp>
      <p:sp>
        <p:nvSpPr>
          <p:cNvPr id="129026" name="Rectangle 2">
            <a:extLst>
              <a:ext uri="{FF2B5EF4-FFF2-40B4-BE49-F238E27FC236}">
                <a16:creationId xmlns:a16="http://schemas.microsoft.com/office/drawing/2014/main" id="{FB74CD1D-0879-A347-CF2B-34B7910903C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28C3EE7E-C85E-953F-2305-A3DABC144E5D}"/>
              </a:ext>
            </a:extLst>
          </p:cNvPr>
          <p:cNvSpPr>
            <a:spLocks noGrp="1" noChangeArrowheads="1"/>
          </p:cNvSpPr>
          <p:nvPr>
            <p:ph type="body" idx="1"/>
          </p:nvPr>
        </p:nvSpPr>
        <p:spPr/>
        <p:txBody>
          <a:bodyPr/>
          <a:lstStyle/>
          <a:p>
            <a:pPr marL="228600" indent="-228600"/>
            <a:r>
              <a:rPr lang="en-US" altLang="en-US" dirty="0"/>
              <a:t>If a question can be misinterpreted, it will be. Be clear and concise. Beware of imprecise language and avoid double negatives and make sure the respondent has enough information to respond. Sometimes you it may be beneficial to break down questions that require background information into two parts. Include only one topic per question, meaning avoid double barreled questions. You can't ask someone to rate their satisfaction with the amount and kind of care you need to ask amount and kind into different questions. </a:t>
            </a:r>
          </a:p>
        </p:txBody>
      </p:sp>
    </p:spTree>
    <p:extLst>
      <p:ext uri="{BB962C8B-B14F-4D97-AF65-F5344CB8AC3E}">
        <p14:creationId xmlns:p14="http://schemas.microsoft.com/office/powerpoint/2010/main" val="701276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85735D-EE8D-A227-58BA-CE9865A2FF13}"/>
              </a:ext>
            </a:extLst>
          </p:cNvPr>
          <p:cNvSpPr>
            <a:spLocks noGrp="1" noChangeArrowheads="1"/>
          </p:cNvSpPr>
          <p:nvPr>
            <p:ph type="sldNum" sz="quarter" idx="5"/>
          </p:nvPr>
        </p:nvSpPr>
        <p:spPr>
          <a:ln/>
        </p:spPr>
        <p:txBody>
          <a:bodyPr/>
          <a:lstStyle/>
          <a:p>
            <a:fld id="{9CA7A5C2-E4C9-4A37-90CC-60EA75F3D11C}" type="slidenum">
              <a:rPr lang="en-US" altLang="en-US"/>
              <a:pPr/>
              <a:t>26</a:t>
            </a:fld>
            <a:endParaRPr lang="en-US" altLang="en-US"/>
          </a:p>
        </p:txBody>
      </p:sp>
      <p:sp>
        <p:nvSpPr>
          <p:cNvPr id="129026" name="Rectangle 2">
            <a:extLst>
              <a:ext uri="{FF2B5EF4-FFF2-40B4-BE49-F238E27FC236}">
                <a16:creationId xmlns:a16="http://schemas.microsoft.com/office/drawing/2014/main" id="{FB74CD1D-0879-A347-CF2B-34B7910903C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28C3EE7E-C85E-953F-2305-A3DABC144E5D}"/>
              </a:ext>
            </a:extLst>
          </p:cNvPr>
          <p:cNvSpPr>
            <a:spLocks noGrp="1" noChangeArrowheads="1"/>
          </p:cNvSpPr>
          <p:nvPr>
            <p:ph type="body" idx="1"/>
          </p:nvPr>
        </p:nvSpPr>
        <p:spPr/>
        <p:txBody>
          <a:bodyPr/>
          <a:lstStyle/>
          <a:p>
            <a:pPr marL="228600" indent="-228600"/>
            <a:r>
              <a:rPr lang="en-US" altLang="en-US" dirty="0"/>
              <a:t>Avoid leading questions. You don't want someone to hear “most doctors believe that eating vegetables is good for you. Do you agree?” Even the most well-intentioned person can slant results by including too much information in a question. And consider alternate ways to ask questions that might get biased responses. There's some questions that are obviously sensitive. But some questions are just about beliefs or behaviors you may not realize could bias the person's response. Instead of asking, “Did you vote in the last election?” You may say “There are many reasons why people don't get a chance to vote. Sometimes they have an emergency or are ill or simply can't get to the polls, thinking about the last election. Do you happen to remember if you voted?” Also, people are less likely to lie about their age in face to face interviews if they're asked what year they were born rather than how old they are. </a:t>
            </a:r>
          </a:p>
        </p:txBody>
      </p:sp>
    </p:spTree>
    <p:extLst>
      <p:ext uri="{BB962C8B-B14F-4D97-AF65-F5344CB8AC3E}">
        <p14:creationId xmlns:p14="http://schemas.microsoft.com/office/powerpoint/2010/main" val="2518861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85735D-EE8D-A227-58BA-CE9865A2FF13}"/>
              </a:ext>
            </a:extLst>
          </p:cNvPr>
          <p:cNvSpPr>
            <a:spLocks noGrp="1" noChangeArrowheads="1"/>
          </p:cNvSpPr>
          <p:nvPr>
            <p:ph type="sldNum" sz="quarter" idx="5"/>
          </p:nvPr>
        </p:nvSpPr>
        <p:spPr>
          <a:ln/>
        </p:spPr>
        <p:txBody>
          <a:bodyPr/>
          <a:lstStyle/>
          <a:p>
            <a:fld id="{9CA7A5C2-E4C9-4A37-90CC-60EA75F3D11C}" type="slidenum">
              <a:rPr lang="en-US" altLang="en-US"/>
              <a:pPr/>
              <a:t>27</a:t>
            </a:fld>
            <a:endParaRPr lang="en-US" altLang="en-US"/>
          </a:p>
        </p:txBody>
      </p:sp>
      <p:sp>
        <p:nvSpPr>
          <p:cNvPr id="129026" name="Rectangle 2">
            <a:extLst>
              <a:ext uri="{FF2B5EF4-FFF2-40B4-BE49-F238E27FC236}">
                <a16:creationId xmlns:a16="http://schemas.microsoft.com/office/drawing/2014/main" id="{FB74CD1D-0879-A347-CF2B-34B7910903C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28C3EE7E-C85E-953F-2305-A3DABC144E5D}"/>
              </a:ext>
            </a:extLst>
          </p:cNvPr>
          <p:cNvSpPr>
            <a:spLocks noGrp="1" noChangeArrowheads="1"/>
          </p:cNvSpPr>
          <p:nvPr>
            <p:ph type="body" idx="1"/>
          </p:nvPr>
        </p:nvSpPr>
        <p:spPr/>
        <p:txBody>
          <a:bodyPr/>
          <a:lstStyle/>
          <a:p>
            <a:pPr marL="228600" indent="-228600"/>
            <a:r>
              <a:rPr lang="en-US" altLang="en-US" dirty="0"/>
              <a:t>Make sure your response out options are mutually exclusive and exhaustive. </a:t>
            </a:r>
          </a:p>
        </p:txBody>
      </p:sp>
    </p:spTree>
    <p:extLst>
      <p:ext uri="{BB962C8B-B14F-4D97-AF65-F5344CB8AC3E}">
        <p14:creationId xmlns:p14="http://schemas.microsoft.com/office/powerpoint/2010/main" val="2296137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85735D-EE8D-A227-58BA-CE9865A2FF13}"/>
              </a:ext>
            </a:extLst>
          </p:cNvPr>
          <p:cNvSpPr>
            <a:spLocks noGrp="1" noChangeArrowheads="1"/>
          </p:cNvSpPr>
          <p:nvPr>
            <p:ph type="sldNum" sz="quarter" idx="5"/>
          </p:nvPr>
        </p:nvSpPr>
        <p:spPr>
          <a:ln/>
        </p:spPr>
        <p:txBody>
          <a:bodyPr/>
          <a:lstStyle/>
          <a:p>
            <a:fld id="{9CA7A5C2-E4C9-4A37-90CC-60EA75F3D11C}" type="slidenum">
              <a:rPr lang="en-US" altLang="en-US"/>
              <a:pPr/>
              <a:t>28</a:t>
            </a:fld>
            <a:endParaRPr lang="en-US" altLang="en-US"/>
          </a:p>
        </p:txBody>
      </p:sp>
      <p:sp>
        <p:nvSpPr>
          <p:cNvPr id="129026" name="Rectangle 2">
            <a:extLst>
              <a:ext uri="{FF2B5EF4-FFF2-40B4-BE49-F238E27FC236}">
                <a16:creationId xmlns:a16="http://schemas.microsoft.com/office/drawing/2014/main" id="{FB74CD1D-0879-A347-CF2B-34B7910903C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28C3EE7E-C85E-953F-2305-A3DABC144E5D}"/>
              </a:ext>
            </a:extLst>
          </p:cNvPr>
          <p:cNvSpPr>
            <a:spLocks noGrp="1" noChangeArrowheads="1"/>
          </p:cNvSpPr>
          <p:nvPr>
            <p:ph type="body" idx="1"/>
          </p:nvPr>
        </p:nvSpPr>
        <p:spPr/>
        <p:txBody>
          <a:bodyPr/>
          <a:lstStyle/>
          <a:p>
            <a:pPr marL="228600" indent="-228600"/>
            <a:r>
              <a:rPr lang="en-US" altLang="en-US" dirty="0"/>
              <a:t>Keep open ended questions to a minimum. And remember that people interpret things differently, particularly when it comes to time. You can get a lot of trouble with responses like always, sometimes and never. And you may want to provide context for those. </a:t>
            </a:r>
          </a:p>
        </p:txBody>
      </p:sp>
    </p:spTree>
    <p:extLst>
      <p:ext uri="{BB962C8B-B14F-4D97-AF65-F5344CB8AC3E}">
        <p14:creationId xmlns:p14="http://schemas.microsoft.com/office/powerpoint/2010/main" val="3680955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85735D-EE8D-A227-58BA-CE9865A2FF13}"/>
              </a:ext>
            </a:extLst>
          </p:cNvPr>
          <p:cNvSpPr>
            <a:spLocks noGrp="1" noChangeArrowheads="1"/>
          </p:cNvSpPr>
          <p:nvPr>
            <p:ph type="sldNum" sz="quarter" idx="5"/>
          </p:nvPr>
        </p:nvSpPr>
        <p:spPr>
          <a:ln/>
        </p:spPr>
        <p:txBody>
          <a:bodyPr/>
          <a:lstStyle/>
          <a:p>
            <a:fld id="{9CA7A5C2-E4C9-4A37-90CC-60EA75F3D11C}" type="slidenum">
              <a:rPr lang="en-US" altLang="en-US"/>
              <a:pPr/>
              <a:t>29</a:t>
            </a:fld>
            <a:endParaRPr lang="en-US" altLang="en-US"/>
          </a:p>
        </p:txBody>
      </p:sp>
      <p:sp>
        <p:nvSpPr>
          <p:cNvPr id="129026" name="Rectangle 2">
            <a:extLst>
              <a:ext uri="{FF2B5EF4-FFF2-40B4-BE49-F238E27FC236}">
                <a16:creationId xmlns:a16="http://schemas.microsoft.com/office/drawing/2014/main" id="{FB74CD1D-0879-A347-CF2B-34B7910903C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28C3EE7E-C85E-953F-2305-A3DABC144E5D}"/>
              </a:ext>
            </a:extLst>
          </p:cNvPr>
          <p:cNvSpPr>
            <a:spLocks noGrp="1" noChangeArrowheads="1"/>
          </p:cNvSpPr>
          <p:nvPr>
            <p:ph type="body" idx="1"/>
          </p:nvPr>
        </p:nvSpPr>
        <p:spPr/>
        <p:txBody>
          <a:bodyPr/>
          <a:lstStyle/>
          <a:p>
            <a:pPr marL="228600" indent="-228600"/>
            <a:r>
              <a:rPr lang="en-US" altLang="en-US" dirty="0"/>
              <a:t>If possible, always use a don't know response for people and allow them to refuse a question, although don't offer a refusal.</a:t>
            </a:r>
          </a:p>
        </p:txBody>
      </p:sp>
    </p:spTree>
    <p:extLst>
      <p:ext uri="{BB962C8B-B14F-4D97-AF65-F5344CB8AC3E}">
        <p14:creationId xmlns:p14="http://schemas.microsoft.com/office/powerpoint/2010/main" val="306029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are raw </a:t>
            </a:r>
            <a:r>
              <a:rPr lang="en-US" dirty="0" err="1"/>
              <a:t>unanalysed</a:t>
            </a:r>
            <a:r>
              <a:rPr lang="en-US" dirty="0"/>
              <a:t> facts. Information is data processed into a meaningful form, but one person’s information can be another person’s data. Knowledge is knowing what information is required, and what the information means. </a:t>
            </a:r>
            <a:r>
              <a:rPr lang="en-US" altLang="en-US" dirty="0"/>
              <a:t>How are these represented in research? Datasets, Results, and Literature</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a:t>
            </a:fld>
            <a:endParaRPr lang="en-US"/>
          </a:p>
        </p:txBody>
      </p:sp>
    </p:spTree>
    <p:extLst>
      <p:ext uri="{BB962C8B-B14F-4D97-AF65-F5344CB8AC3E}">
        <p14:creationId xmlns:p14="http://schemas.microsoft.com/office/powerpoint/2010/main" val="1272086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85735D-EE8D-A227-58BA-CE9865A2FF13}"/>
              </a:ext>
            </a:extLst>
          </p:cNvPr>
          <p:cNvSpPr>
            <a:spLocks noGrp="1" noChangeArrowheads="1"/>
          </p:cNvSpPr>
          <p:nvPr>
            <p:ph type="sldNum" sz="quarter" idx="5"/>
          </p:nvPr>
        </p:nvSpPr>
        <p:spPr>
          <a:ln/>
        </p:spPr>
        <p:txBody>
          <a:bodyPr/>
          <a:lstStyle/>
          <a:p>
            <a:fld id="{9CA7A5C2-E4C9-4A37-90CC-60EA75F3D11C}" type="slidenum">
              <a:rPr lang="en-US" altLang="en-US"/>
              <a:pPr/>
              <a:t>30</a:t>
            </a:fld>
            <a:endParaRPr lang="en-US" altLang="en-US"/>
          </a:p>
        </p:txBody>
      </p:sp>
      <p:sp>
        <p:nvSpPr>
          <p:cNvPr id="129026" name="Rectangle 2">
            <a:extLst>
              <a:ext uri="{FF2B5EF4-FFF2-40B4-BE49-F238E27FC236}">
                <a16:creationId xmlns:a16="http://schemas.microsoft.com/office/drawing/2014/main" id="{FB74CD1D-0879-A347-CF2B-34B7910903C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28C3EE7E-C85E-953F-2305-A3DABC144E5D}"/>
              </a:ext>
            </a:extLst>
          </p:cNvPr>
          <p:cNvSpPr>
            <a:spLocks noGrp="1" noChangeArrowheads="1"/>
          </p:cNvSpPr>
          <p:nvPr>
            <p:ph type="body" idx="1"/>
          </p:nvPr>
        </p:nvSpPr>
        <p:spPr/>
        <p:txBody>
          <a:bodyPr/>
          <a:lstStyle/>
          <a:p>
            <a:pPr marL="228600" indent="-228600"/>
            <a:r>
              <a:rPr lang="en-US" altLang="en-US" dirty="0"/>
              <a:t>Provide a meaningful scale. The endpoints of response scales must be anchored with meaningful labels. So, if you say rate on a scale of one to five, you need to let them know what one means and what five means. It doesn't really matter how many scale points there are, that's just a matter of taste. And here are some things to remember when constructing a response scale. </a:t>
            </a:r>
          </a:p>
        </p:txBody>
      </p:sp>
    </p:spTree>
    <p:extLst>
      <p:ext uri="{BB962C8B-B14F-4D97-AF65-F5344CB8AC3E}">
        <p14:creationId xmlns:p14="http://schemas.microsoft.com/office/powerpoint/2010/main" val="3029727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talk for a moment about creating code books. </a:t>
            </a:r>
          </a:p>
        </p:txBody>
      </p:sp>
      <p:sp>
        <p:nvSpPr>
          <p:cNvPr id="4" name="Slide Number Placeholder 3"/>
          <p:cNvSpPr>
            <a:spLocks noGrp="1"/>
          </p:cNvSpPr>
          <p:nvPr>
            <p:ph type="sldNum" sz="quarter" idx="5"/>
          </p:nvPr>
        </p:nvSpPr>
        <p:spPr/>
        <p:txBody>
          <a:bodyPr/>
          <a:lstStyle/>
          <a:p>
            <a:fld id="{6CE77AE1-64B2-544E-9109-A75612B0A115}" type="slidenum">
              <a:rPr lang="en-US" smtClean="0"/>
              <a:t>31</a:t>
            </a:fld>
            <a:endParaRPr lang="en-US"/>
          </a:p>
        </p:txBody>
      </p:sp>
    </p:spTree>
    <p:extLst>
      <p:ext uri="{BB962C8B-B14F-4D97-AF65-F5344CB8AC3E}">
        <p14:creationId xmlns:p14="http://schemas.microsoft.com/office/powerpoint/2010/main" val="2066563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compile these measures in a word processing document and then begin to label them for a data collection instrument. If it's electronic, construct the measures, create a codebook with variable information, and then enter the data into a survey creation interface. And you can finally print a paper version that can be used as a backup. If you're using a paper instrument, you could do the same steps so that you have the data collection database ready, and then create the paper instrument separately or use the printed version. </a:t>
            </a:r>
          </a:p>
        </p:txBody>
      </p:sp>
      <p:sp>
        <p:nvSpPr>
          <p:cNvPr id="4" name="Slide Number Placeholder 3"/>
          <p:cNvSpPr>
            <a:spLocks noGrp="1"/>
          </p:cNvSpPr>
          <p:nvPr>
            <p:ph type="sldNum" sz="quarter" idx="5"/>
          </p:nvPr>
        </p:nvSpPr>
        <p:spPr/>
        <p:txBody>
          <a:bodyPr/>
          <a:lstStyle/>
          <a:p>
            <a:fld id="{6CE77AE1-64B2-544E-9109-A75612B0A115}" type="slidenum">
              <a:rPr lang="en-US" smtClean="0"/>
              <a:t>32</a:t>
            </a:fld>
            <a:endParaRPr lang="en-US"/>
          </a:p>
        </p:txBody>
      </p:sp>
    </p:spTree>
    <p:extLst>
      <p:ext uri="{BB962C8B-B14F-4D97-AF65-F5344CB8AC3E}">
        <p14:creationId xmlns:p14="http://schemas.microsoft.com/office/powerpoint/2010/main" val="4197933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tools that are electronic are relatively common and accessible. What do you have access to? And what tools do you prefer? Are you collecting data in the field? Do you need Internet access or the ability to record images or audio, you can use some standard data into your collection forms like Google Forms, Qualtrics, </a:t>
            </a:r>
            <a:r>
              <a:rPr lang="en-US" dirty="0" err="1"/>
              <a:t>REDCap</a:t>
            </a:r>
            <a:r>
              <a:rPr lang="en-US" dirty="0"/>
              <a:t>, Microsoft Access, survey monkey, or customized programs and apps.</a:t>
            </a:r>
          </a:p>
        </p:txBody>
      </p:sp>
      <p:sp>
        <p:nvSpPr>
          <p:cNvPr id="4" name="Slide Number Placeholder 3"/>
          <p:cNvSpPr>
            <a:spLocks noGrp="1"/>
          </p:cNvSpPr>
          <p:nvPr>
            <p:ph type="sldNum" sz="quarter" idx="5"/>
          </p:nvPr>
        </p:nvSpPr>
        <p:spPr/>
        <p:txBody>
          <a:bodyPr/>
          <a:lstStyle/>
          <a:p>
            <a:fld id="{6CE77AE1-64B2-544E-9109-A75612B0A115}" type="slidenum">
              <a:rPr lang="en-US" smtClean="0"/>
              <a:t>33</a:t>
            </a:fld>
            <a:endParaRPr lang="en-US"/>
          </a:p>
        </p:txBody>
      </p:sp>
    </p:spTree>
    <p:extLst>
      <p:ext uri="{BB962C8B-B14F-4D97-AF65-F5344CB8AC3E}">
        <p14:creationId xmlns:p14="http://schemas.microsoft.com/office/powerpoint/2010/main" val="872475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520FFF-F087-F774-2E11-794C6DB30528}"/>
              </a:ext>
            </a:extLst>
          </p:cNvPr>
          <p:cNvSpPr>
            <a:spLocks noGrp="1" noChangeArrowheads="1"/>
          </p:cNvSpPr>
          <p:nvPr>
            <p:ph type="sldNum" sz="quarter" idx="5"/>
          </p:nvPr>
        </p:nvSpPr>
        <p:spPr>
          <a:ln/>
        </p:spPr>
        <p:txBody>
          <a:bodyPr/>
          <a:lstStyle/>
          <a:p>
            <a:fld id="{FD5EB351-40CA-4D53-A638-0E9C7B560D2F}" type="slidenum">
              <a:rPr lang="en-US" altLang="en-US"/>
              <a:pPr/>
              <a:t>34</a:t>
            </a:fld>
            <a:endParaRPr lang="en-US" altLang="en-US"/>
          </a:p>
        </p:txBody>
      </p:sp>
      <p:sp>
        <p:nvSpPr>
          <p:cNvPr id="17410" name="Rectangle 2">
            <a:extLst>
              <a:ext uri="{FF2B5EF4-FFF2-40B4-BE49-F238E27FC236}">
                <a16:creationId xmlns:a16="http://schemas.microsoft.com/office/drawing/2014/main" id="{A58C5460-36C5-B47A-9138-19CC7913B9C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A39D5DD6-A728-7DC0-7539-6EA8D9023749}"/>
              </a:ext>
            </a:extLst>
          </p:cNvPr>
          <p:cNvSpPr>
            <a:spLocks noGrp="1" noChangeArrowheads="1"/>
          </p:cNvSpPr>
          <p:nvPr>
            <p:ph type="body" idx="1"/>
          </p:nvPr>
        </p:nvSpPr>
        <p:spPr/>
        <p:txBody>
          <a:bodyPr/>
          <a:lstStyle/>
          <a:p>
            <a:r>
              <a:rPr lang="en-US" altLang="en-US" dirty="0"/>
              <a:t>The most fundamental components of a codebook are the variable name, label, and description (which is typically the question), as well as the type of variable, the code values and value labels for every  response option, as well as missing value codes. You may also include the variable length or column location.</a:t>
            </a:r>
          </a:p>
        </p:txBody>
      </p:sp>
    </p:spTree>
    <p:extLst>
      <p:ext uri="{BB962C8B-B14F-4D97-AF65-F5344CB8AC3E}">
        <p14:creationId xmlns:p14="http://schemas.microsoft.com/office/powerpoint/2010/main" val="3322997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520FFF-F087-F774-2E11-794C6DB30528}"/>
              </a:ext>
            </a:extLst>
          </p:cNvPr>
          <p:cNvSpPr>
            <a:spLocks noGrp="1" noChangeArrowheads="1"/>
          </p:cNvSpPr>
          <p:nvPr>
            <p:ph type="sldNum" sz="quarter" idx="5"/>
          </p:nvPr>
        </p:nvSpPr>
        <p:spPr>
          <a:ln/>
        </p:spPr>
        <p:txBody>
          <a:bodyPr/>
          <a:lstStyle/>
          <a:p>
            <a:fld id="{FD5EB351-40CA-4D53-A638-0E9C7B560D2F}" type="slidenum">
              <a:rPr lang="en-US" altLang="en-US"/>
              <a:pPr/>
              <a:t>35</a:t>
            </a:fld>
            <a:endParaRPr lang="en-US" altLang="en-US"/>
          </a:p>
        </p:txBody>
      </p:sp>
      <p:sp>
        <p:nvSpPr>
          <p:cNvPr id="17410" name="Rectangle 2">
            <a:extLst>
              <a:ext uri="{FF2B5EF4-FFF2-40B4-BE49-F238E27FC236}">
                <a16:creationId xmlns:a16="http://schemas.microsoft.com/office/drawing/2014/main" id="{A58C5460-36C5-B47A-9138-19CC7913B9C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A39D5DD6-A728-7DC0-7539-6EA8D9023749}"/>
              </a:ext>
            </a:extLst>
          </p:cNvPr>
          <p:cNvSpPr>
            <a:spLocks noGrp="1" noChangeArrowheads="1"/>
          </p:cNvSpPr>
          <p:nvPr>
            <p:ph type="body" idx="1"/>
          </p:nvPr>
        </p:nvSpPr>
        <p:spPr/>
        <p:txBody>
          <a:bodyPr/>
          <a:lstStyle/>
          <a:p>
            <a:r>
              <a:rPr lang="en-US" altLang="en-US" dirty="0"/>
              <a:t>A codebook is a document that describes the contents, structure, and layout of a data collection. It should contain all of the information you need to understand each variable in a file. They are very important for consistency and transparency in research, allowing for data reproduction. It usually begins with some front matter that includes the study information such as title, </a:t>
            </a:r>
            <a:r>
              <a:rPr lang="en-US" altLang="en-US" dirty="0" err="1"/>
              <a:t>rincipal</a:t>
            </a:r>
            <a:r>
              <a:rPr lang="en-US" altLang="en-US" dirty="0"/>
              <a:t> investigator, table of contents, and format. The front matter might include additional methodological details like sampling scheme and how weights are computed.</a:t>
            </a:r>
          </a:p>
        </p:txBody>
      </p:sp>
    </p:spTree>
    <p:extLst>
      <p:ext uri="{BB962C8B-B14F-4D97-AF65-F5344CB8AC3E}">
        <p14:creationId xmlns:p14="http://schemas.microsoft.com/office/powerpoint/2010/main" val="125387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page of a codebook. You’ll see in the first column is the variable name, the second column has the variable label, such as age or postal code, or the variable description, which is the question stem. Value codes for categorical variables are in the next column, and the value labels for each response option are next, including missing value codes and labels. The final column contains the format or type of variable, for example, numeric or text. </a:t>
            </a:r>
          </a:p>
        </p:txBody>
      </p:sp>
      <p:sp>
        <p:nvSpPr>
          <p:cNvPr id="4" name="Slide Number Placeholder 3"/>
          <p:cNvSpPr>
            <a:spLocks noGrp="1"/>
          </p:cNvSpPr>
          <p:nvPr>
            <p:ph type="sldNum" sz="quarter" idx="5"/>
          </p:nvPr>
        </p:nvSpPr>
        <p:spPr/>
        <p:txBody>
          <a:bodyPr/>
          <a:lstStyle/>
          <a:p>
            <a:fld id="{6CE77AE1-64B2-544E-9109-A75612B0A115}" type="slidenum">
              <a:rPr lang="en-US" smtClean="0"/>
              <a:t>36</a:t>
            </a:fld>
            <a:endParaRPr lang="en-US"/>
          </a:p>
        </p:txBody>
      </p:sp>
    </p:spTree>
    <p:extLst>
      <p:ext uri="{BB962C8B-B14F-4D97-AF65-F5344CB8AC3E}">
        <p14:creationId xmlns:p14="http://schemas.microsoft.com/office/powerpoint/2010/main" val="2611151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basic codebook created before data collection from a study that I conducted, and it contains the variable description or label (the question), the response options and value codes for each as well as for missing values, the variable name, and the source of each item that was used in the study. </a:t>
            </a:r>
          </a:p>
        </p:txBody>
      </p:sp>
      <p:sp>
        <p:nvSpPr>
          <p:cNvPr id="4" name="Slide Number Placeholder 3"/>
          <p:cNvSpPr>
            <a:spLocks noGrp="1"/>
          </p:cNvSpPr>
          <p:nvPr>
            <p:ph type="sldNum" sz="quarter" idx="5"/>
          </p:nvPr>
        </p:nvSpPr>
        <p:spPr/>
        <p:txBody>
          <a:bodyPr/>
          <a:lstStyle/>
          <a:p>
            <a:fld id="{6CE77AE1-64B2-544E-9109-A75612B0A115}" type="slidenum">
              <a:rPr lang="en-US" smtClean="0"/>
              <a:t>37</a:t>
            </a:fld>
            <a:endParaRPr lang="en-US"/>
          </a:p>
        </p:txBody>
      </p:sp>
    </p:spTree>
    <p:extLst>
      <p:ext uri="{BB962C8B-B14F-4D97-AF65-F5344CB8AC3E}">
        <p14:creationId xmlns:p14="http://schemas.microsoft.com/office/powerpoint/2010/main" val="1590797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detailed codebook might contain transformations and recoding of basic variables, descriptive characteristics, and as mentioned previously, source of variables and potentially sampling scheme and data collection instruments themselves. You may include procedures for data collection and data entry, however I tend to create separate protocols for those procedures. </a:t>
            </a:r>
          </a:p>
        </p:txBody>
      </p:sp>
      <p:sp>
        <p:nvSpPr>
          <p:cNvPr id="4" name="Slide Number Placeholder 3"/>
          <p:cNvSpPr>
            <a:spLocks noGrp="1"/>
          </p:cNvSpPr>
          <p:nvPr>
            <p:ph type="sldNum" sz="quarter" idx="5"/>
          </p:nvPr>
        </p:nvSpPr>
        <p:spPr/>
        <p:txBody>
          <a:bodyPr/>
          <a:lstStyle/>
          <a:p>
            <a:fld id="{6CE77AE1-64B2-544E-9109-A75612B0A115}" type="slidenum">
              <a:rPr lang="en-US" smtClean="0"/>
              <a:t>38</a:t>
            </a:fld>
            <a:endParaRPr lang="en-US"/>
          </a:p>
        </p:txBody>
      </p:sp>
    </p:spTree>
    <p:extLst>
      <p:ext uri="{BB962C8B-B14F-4D97-AF65-F5344CB8AC3E}">
        <p14:creationId xmlns:p14="http://schemas.microsoft.com/office/powerpoint/2010/main" val="2760292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set of individual variables or questions that make up a score, and then the data transformations that were used to create the composite score and a mean score. </a:t>
            </a:r>
          </a:p>
        </p:txBody>
      </p:sp>
      <p:sp>
        <p:nvSpPr>
          <p:cNvPr id="4" name="Slide Number Placeholder 3"/>
          <p:cNvSpPr>
            <a:spLocks noGrp="1"/>
          </p:cNvSpPr>
          <p:nvPr>
            <p:ph type="sldNum" sz="quarter" idx="5"/>
          </p:nvPr>
        </p:nvSpPr>
        <p:spPr/>
        <p:txBody>
          <a:bodyPr/>
          <a:lstStyle/>
          <a:p>
            <a:fld id="{6CE77AE1-64B2-544E-9109-A75612B0A115}" type="slidenum">
              <a:rPr lang="en-US" smtClean="0"/>
              <a:t>39</a:t>
            </a:fld>
            <a:endParaRPr lang="en-US"/>
          </a:p>
        </p:txBody>
      </p:sp>
    </p:spTree>
    <p:extLst>
      <p:ext uri="{BB962C8B-B14F-4D97-AF65-F5344CB8AC3E}">
        <p14:creationId xmlns:p14="http://schemas.microsoft.com/office/powerpoint/2010/main" val="1841711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What role does data management play? First, knowledge is needed to determine what data to collect and how to collect them, then providing data to be converted to information, and making sure that data are appropriately represented, as information is turned into knowledge, and into decisions.</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156882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another example of a more detailed codebook of a state vital statistics code manual for births in the state of Florida. It includes the same basic components, plus the item number, the years the variable has been collected, and other datasets that contain this variable. </a:t>
            </a:r>
          </a:p>
        </p:txBody>
      </p:sp>
      <p:sp>
        <p:nvSpPr>
          <p:cNvPr id="4" name="Slide Number Placeholder 3"/>
          <p:cNvSpPr>
            <a:spLocks noGrp="1"/>
          </p:cNvSpPr>
          <p:nvPr>
            <p:ph type="sldNum" sz="quarter" idx="5"/>
          </p:nvPr>
        </p:nvSpPr>
        <p:spPr/>
        <p:txBody>
          <a:bodyPr/>
          <a:lstStyle/>
          <a:p>
            <a:fld id="{6CE77AE1-64B2-544E-9109-A75612B0A115}" type="slidenum">
              <a:rPr lang="en-US" smtClean="0"/>
              <a:t>40</a:t>
            </a:fld>
            <a:endParaRPr lang="en-US"/>
          </a:p>
        </p:txBody>
      </p:sp>
    </p:spTree>
    <p:extLst>
      <p:ext uri="{BB962C8B-B14F-4D97-AF65-F5344CB8AC3E}">
        <p14:creationId xmlns:p14="http://schemas.microsoft.com/office/powerpoint/2010/main" val="598211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520FFF-F087-F774-2E11-794C6DB30528}"/>
              </a:ext>
            </a:extLst>
          </p:cNvPr>
          <p:cNvSpPr>
            <a:spLocks noGrp="1" noChangeArrowheads="1"/>
          </p:cNvSpPr>
          <p:nvPr>
            <p:ph type="sldNum" sz="quarter" idx="5"/>
          </p:nvPr>
        </p:nvSpPr>
        <p:spPr>
          <a:ln/>
        </p:spPr>
        <p:txBody>
          <a:bodyPr/>
          <a:lstStyle/>
          <a:p>
            <a:fld id="{FD5EB351-40CA-4D53-A638-0E9C7B560D2F}" type="slidenum">
              <a:rPr lang="en-US" altLang="en-US"/>
              <a:pPr/>
              <a:t>41</a:t>
            </a:fld>
            <a:endParaRPr lang="en-US" altLang="en-US"/>
          </a:p>
        </p:txBody>
      </p:sp>
      <p:sp>
        <p:nvSpPr>
          <p:cNvPr id="17410" name="Rectangle 2">
            <a:extLst>
              <a:ext uri="{FF2B5EF4-FFF2-40B4-BE49-F238E27FC236}">
                <a16:creationId xmlns:a16="http://schemas.microsoft.com/office/drawing/2014/main" id="{A58C5460-36C5-B47A-9138-19CC7913B9C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A39D5DD6-A728-7DC0-7539-6EA8D9023749}"/>
              </a:ext>
            </a:extLst>
          </p:cNvPr>
          <p:cNvSpPr>
            <a:spLocks noGrp="1" noChangeArrowheads="1"/>
          </p:cNvSpPr>
          <p:nvPr>
            <p:ph type="body" idx="1"/>
          </p:nvPr>
        </p:nvSpPr>
        <p:spPr/>
        <p:txBody>
          <a:bodyPr/>
          <a:lstStyle/>
          <a:p>
            <a:r>
              <a:rPr lang="en-US" altLang="en-US" dirty="0"/>
              <a:t>You might create a codebook for use before data collection, that contains all of the basic information you need for each variable in order to create the data collection instrument. After data collection occurs, you can add information to the codebook, including information on variable position and format in the dataset, and basic </a:t>
            </a:r>
            <a:r>
              <a:rPr lang="en-US" altLang="en-US" dirty="0" err="1"/>
              <a:t>descriptives</a:t>
            </a:r>
            <a:r>
              <a:rPr lang="en-US" altLang="en-US" dirty="0"/>
              <a:t> of each variable, such as count and percent for categorical variables, and measures of central tendency and dispersion, such as mean and standard deviation, for continuous variables, and the system missing values and valid count for each variable. </a:t>
            </a:r>
          </a:p>
        </p:txBody>
      </p:sp>
    </p:spTree>
    <p:extLst>
      <p:ext uri="{BB962C8B-B14F-4D97-AF65-F5344CB8AC3E}">
        <p14:creationId xmlns:p14="http://schemas.microsoft.com/office/powerpoint/2010/main" val="3555779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685800">
              <a:lnSpc>
                <a:spcPct val="90000"/>
              </a:lnSpc>
              <a:spcAft>
                <a:spcPts val="600"/>
              </a:spcAft>
              <a:buFont typeface="Arial" panose="020B0604020202020204" pitchFamily="34" charset="0"/>
              <a:buNone/>
            </a:pPr>
            <a:r>
              <a:rPr lang="en-US" altLang="en-US" sz="1200" dirty="0"/>
              <a:t>In this example, you can see a question from the pre-data collection codebook and the information added for this variable into the codebook once data collection has concluded. The additional information includes more </a:t>
            </a:r>
            <a:r>
              <a:rPr lang="en-US" altLang="en-US" sz="1200" dirty="0" err="1"/>
              <a:t>descriptives</a:t>
            </a:r>
            <a:r>
              <a:rPr lang="en-US" altLang="en-US" sz="1200" dirty="0"/>
              <a:t> of the variable itself and the counts and </a:t>
            </a:r>
            <a:r>
              <a:rPr lang="en-US" altLang="en-US" sz="1200" dirty="0" err="1"/>
              <a:t>percents</a:t>
            </a:r>
            <a:r>
              <a:rPr lang="en-US" altLang="en-US" sz="1200" dirty="0"/>
              <a:t> for each value of response. It also includes system missing data, which means that for some reason, there is missing data on that variable that was not indicated as missing by the person collecting data. This may also appear when some questions are the result of display logic, and may not be asked of all participants. </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42</a:t>
            </a:fld>
            <a:endParaRPr lang="en-US"/>
          </a:p>
        </p:txBody>
      </p:sp>
    </p:spTree>
    <p:extLst>
      <p:ext uri="{BB962C8B-B14F-4D97-AF65-F5344CB8AC3E}">
        <p14:creationId xmlns:p14="http://schemas.microsoft.com/office/powerpoint/2010/main" val="2369388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conducting a longitudinal study, you will typically be asking a set of questions at baseline, and then a set of questions that are asked at each follow-up, some of which will be the same as baseline and some that are not, but typically the follow-up questions will be the same at each follow-up wave. In this example, this codebook shows questions for follow-ups at time 5, time 6, time 7, and time 8. The variables are appended with the number of the wave at the end, and there is slightly different information about the location of the variable in the data collection instrument for each wave. </a:t>
            </a:r>
          </a:p>
        </p:txBody>
      </p:sp>
      <p:sp>
        <p:nvSpPr>
          <p:cNvPr id="4" name="Slide Number Placeholder 3"/>
          <p:cNvSpPr>
            <a:spLocks noGrp="1"/>
          </p:cNvSpPr>
          <p:nvPr>
            <p:ph type="sldNum" sz="quarter" idx="5"/>
          </p:nvPr>
        </p:nvSpPr>
        <p:spPr/>
        <p:txBody>
          <a:bodyPr/>
          <a:lstStyle/>
          <a:p>
            <a:fld id="{6CE77AE1-64B2-544E-9109-A75612B0A115}" type="slidenum">
              <a:rPr lang="en-US" smtClean="0"/>
              <a:t>43</a:t>
            </a:fld>
            <a:endParaRPr lang="en-US"/>
          </a:p>
        </p:txBody>
      </p:sp>
    </p:spTree>
    <p:extLst>
      <p:ext uri="{BB962C8B-B14F-4D97-AF65-F5344CB8AC3E}">
        <p14:creationId xmlns:p14="http://schemas.microsoft.com/office/powerpoint/2010/main" val="3472300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201DDB-7FA7-A95A-D5D8-5F961097775F}"/>
              </a:ext>
            </a:extLst>
          </p:cNvPr>
          <p:cNvSpPr>
            <a:spLocks noGrp="1" noChangeArrowheads="1"/>
          </p:cNvSpPr>
          <p:nvPr>
            <p:ph type="sldNum" sz="quarter" idx="5"/>
          </p:nvPr>
        </p:nvSpPr>
        <p:spPr>
          <a:ln/>
        </p:spPr>
        <p:txBody>
          <a:bodyPr/>
          <a:lstStyle/>
          <a:p>
            <a:fld id="{305BB3D9-CBC9-47CC-AA1B-5CD26A7F1339}" type="slidenum">
              <a:rPr lang="en-US" altLang="en-US"/>
              <a:pPr/>
              <a:t>44</a:t>
            </a:fld>
            <a:endParaRPr lang="en-US" altLang="en-US"/>
          </a:p>
        </p:txBody>
      </p:sp>
      <p:sp>
        <p:nvSpPr>
          <p:cNvPr id="19458" name="Rectangle 2">
            <a:extLst>
              <a:ext uri="{FF2B5EF4-FFF2-40B4-BE49-F238E27FC236}">
                <a16:creationId xmlns:a16="http://schemas.microsoft.com/office/drawing/2014/main" id="{4183416A-096A-C033-7275-55589B413B42}"/>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DF8401EB-10E5-CA64-C162-E33C5E1A3198}"/>
              </a:ext>
            </a:extLst>
          </p:cNvPr>
          <p:cNvSpPr>
            <a:spLocks noGrp="1" noChangeArrowheads="1"/>
          </p:cNvSpPr>
          <p:nvPr>
            <p:ph type="body" idx="1"/>
          </p:nvPr>
        </p:nvSpPr>
        <p:spPr/>
        <p:txBody>
          <a:bodyPr/>
          <a:lstStyle/>
          <a:p>
            <a:r>
              <a:rPr lang="en-US" altLang="en-US" dirty="0"/>
              <a:t>In summary, you may include this additional information for each variable and the dataset, and any other information that might be useful to you. </a:t>
            </a:r>
          </a:p>
        </p:txBody>
      </p:sp>
    </p:spTree>
    <p:extLst>
      <p:ext uri="{BB962C8B-B14F-4D97-AF65-F5344CB8AC3E}">
        <p14:creationId xmlns:p14="http://schemas.microsoft.com/office/powerpoint/2010/main" val="3802101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ABF0835-3623-8578-3D37-7BB8BC0DAC1F}"/>
              </a:ext>
            </a:extLst>
          </p:cNvPr>
          <p:cNvSpPr>
            <a:spLocks noGrp="1" noChangeArrowheads="1"/>
          </p:cNvSpPr>
          <p:nvPr>
            <p:ph type="sldNum" sz="quarter" idx="5"/>
          </p:nvPr>
        </p:nvSpPr>
        <p:spPr>
          <a:ln/>
        </p:spPr>
        <p:txBody>
          <a:bodyPr/>
          <a:lstStyle/>
          <a:p>
            <a:fld id="{F08F7DC1-AD1C-4A77-8416-66A5C90035C0}" type="slidenum">
              <a:rPr lang="en-US" altLang="en-US"/>
              <a:pPr/>
              <a:t>45</a:t>
            </a:fld>
            <a:endParaRPr lang="en-US" altLang="en-US"/>
          </a:p>
        </p:txBody>
      </p:sp>
      <p:sp>
        <p:nvSpPr>
          <p:cNvPr id="12290" name="Rectangle 2">
            <a:extLst>
              <a:ext uri="{FF2B5EF4-FFF2-40B4-BE49-F238E27FC236}">
                <a16:creationId xmlns:a16="http://schemas.microsoft.com/office/drawing/2014/main" id="{7779C02F-6429-2706-E7DB-41C37AC416B4}"/>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A18AEEF3-1CDA-8B86-3F80-4F3E77F514E6}"/>
              </a:ext>
            </a:extLst>
          </p:cNvPr>
          <p:cNvSpPr>
            <a:spLocks noGrp="1" noChangeArrowheads="1"/>
          </p:cNvSpPr>
          <p:nvPr>
            <p:ph type="body" idx="1"/>
          </p:nvPr>
        </p:nvSpPr>
        <p:spPr/>
        <p:txBody>
          <a:bodyPr/>
          <a:lstStyle/>
          <a:p>
            <a:r>
              <a:rPr lang="en-US" altLang="en-US" dirty="0"/>
              <a:t>There are some problems in coding data. For instance, you want to make sure that if you are including code values for missing data, those values are not equivalent to a valid value in the data. In this example, don’t know or not sure is missing data coded with the value 8, and refused is missing data coded as 9. However…</a:t>
            </a:r>
          </a:p>
        </p:txBody>
      </p:sp>
    </p:spTree>
    <p:extLst>
      <p:ext uri="{BB962C8B-B14F-4D97-AF65-F5344CB8AC3E}">
        <p14:creationId xmlns:p14="http://schemas.microsoft.com/office/powerpoint/2010/main" val="290832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F9310A-2FEC-BA3F-6D88-53CE2954DB90}"/>
              </a:ext>
            </a:extLst>
          </p:cNvPr>
          <p:cNvSpPr>
            <a:spLocks noGrp="1" noChangeArrowheads="1"/>
          </p:cNvSpPr>
          <p:nvPr>
            <p:ph type="sldNum" sz="quarter" idx="5"/>
          </p:nvPr>
        </p:nvSpPr>
        <p:spPr>
          <a:ln/>
        </p:spPr>
        <p:txBody>
          <a:bodyPr/>
          <a:lstStyle/>
          <a:p>
            <a:fld id="{F7E351B3-FB9C-4511-BC16-A6A82A529919}" type="slidenum">
              <a:rPr lang="en-US" altLang="en-US"/>
              <a:pPr/>
              <a:t>46</a:t>
            </a:fld>
            <a:endParaRPr lang="en-US" altLang="en-US"/>
          </a:p>
        </p:txBody>
      </p:sp>
      <p:sp>
        <p:nvSpPr>
          <p:cNvPr id="13314" name="Rectangle 2">
            <a:extLst>
              <a:ext uri="{FF2B5EF4-FFF2-40B4-BE49-F238E27FC236}">
                <a16:creationId xmlns:a16="http://schemas.microsoft.com/office/drawing/2014/main" id="{E86D68B6-8EC1-718D-FE6D-9F4CADC619BE}"/>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2AC020D3-0FE7-12DC-1DC1-0540F418F134}"/>
              </a:ext>
            </a:extLst>
          </p:cNvPr>
          <p:cNvSpPr>
            <a:spLocks noGrp="1" noChangeArrowheads="1"/>
          </p:cNvSpPr>
          <p:nvPr>
            <p:ph type="body" idx="1"/>
          </p:nvPr>
        </p:nvSpPr>
        <p:spPr/>
        <p:txBody>
          <a:bodyPr/>
          <a:lstStyle/>
          <a:p>
            <a:r>
              <a:rPr lang="en-US" altLang="en-US" dirty="0"/>
              <a:t>As you can see in running frequencies of the variable, all of the values for ages 8 years old and 9 years old are not present, and there are many respondents coded as don’t know or refused. What has happened is that all children who are 8 or 9 years old are accidentally put into the missing data categories. </a:t>
            </a:r>
          </a:p>
        </p:txBody>
      </p:sp>
    </p:spTree>
    <p:extLst>
      <p:ext uri="{BB962C8B-B14F-4D97-AF65-F5344CB8AC3E}">
        <p14:creationId xmlns:p14="http://schemas.microsoft.com/office/powerpoint/2010/main" val="1406960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talk next about the importance of creating protocols for your study</a:t>
            </a:r>
          </a:p>
        </p:txBody>
      </p:sp>
      <p:sp>
        <p:nvSpPr>
          <p:cNvPr id="4" name="Slide Number Placeholder 3"/>
          <p:cNvSpPr>
            <a:spLocks noGrp="1"/>
          </p:cNvSpPr>
          <p:nvPr>
            <p:ph type="sldNum" sz="quarter" idx="5"/>
          </p:nvPr>
        </p:nvSpPr>
        <p:spPr/>
        <p:txBody>
          <a:bodyPr/>
          <a:lstStyle/>
          <a:p>
            <a:fld id="{6CE77AE1-64B2-544E-9109-A75612B0A115}" type="slidenum">
              <a:rPr lang="en-US" smtClean="0"/>
              <a:t>47</a:t>
            </a:fld>
            <a:endParaRPr lang="en-US"/>
          </a:p>
        </p:txBody>
      </p:sp>
    </p:spTree>
    <p:extLst>
      <p:ext uri="{BB962C8B-B14F-4D97-AF65-F5344CB8AC3E}">
        <p14:creationId xmlns:p14="http://schemas.microsoft.com/office/powerpoint/2010/main" val="2214891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Written protocols are essential not only to data management, but to every process of your study. Written protocols should be created for every task in your study, from recruitment through data collection, participant management, and data management and analysis. You should then train your study staff using these protocols! </a:t>
            </a:r>
          </a:p>
        </p:txBody>
      </p:sp>
      <p:sp>
        <p:nvSpPr>
          <p:cNvPr id="4" name="Slide Number Placeholder 3"/>
          <p:cNvSpPr>
            <a:spLocks noGrp="1"/>
          </p:cNvSpPr>
          <p:nvPr>
            <p:ph type="sldNum" sz="quarter" idx="5"/>
          </p:nvPr>
        </p:nvSpPr>
        <p:spPr/>
        <p:txBody>
          <a:bodyPr/>
          <a:lstStyle/>
          <a:p>
            <a:fld id="{6CE77AE1-64B2-544E-9109-A75612B0A115}" type="slidenum">
              <a:rPr lang="en-US" smtClean="0"/>
              <a:t>48</a:t>
            </a:fld>
            <a:endParaRPr lang="en-US"/>
          </a:p>
        </p:txBody>
      </p:sp>
    </p:spTree>
    <p:extLst>
      <p:ext uri="{BB962C8B-B14F-4D97-AF65-F5344CB8AC3E}">
        <p14:creationId xmlns:p14="http://schemas.microsoft.com/office/powerpoint/2010/main" val="2969317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Protocols include step-by-step instructions for how to carry out all aspects od the study. You can include decision trees or decision logic for complex processes that may have several courses of action. The goal is to leave very little up to the study staff to decide, so that you are creating an environment in which fidelity to the study plan can be the default course of action. Protocols can be updated as needed, and when they are, staff should be retrained on that protocol. </a:t>
            </a:r>
          </a:p>
        </p:txBody>
      </p:sp>
      <p:sp>
        <p:nvSpPr>
          <p:cNvPr id="4" name="Slide Number Placeholder 3"/>
          <p:cNvSpPr>
            <a:spLocks noGrp="1"/>
          </p:cNvSpPr>
          <p:nvPr>
            <p:ph type="sldNum" sz="quarter" idx="5"/>
          </p:nvPr>
        </p:nvSpPr>
        <p:spPr/>
        <p:txBody>
          <a:bodyPr/>
          <a:lstStyle/>
          <a:p>
            <a:fld id="{6CE77AE1-64B2-544E-9109-A75612B0A115}" type="slidenum">
              <a:rPr lang="en-US" smtClean="0"/>
              <a:t>49</a:t>
            </a:fld>
            <a:endParaRPr lang="en-US"/>
          </a:p>
        </p:txBody>
      </p:sp>
    </p:spTree>
    <p:extLst>
      <p:ext uri="{BB962C8B-B14F-4D97-AF65-F5344CB8AC3E}">
        <p14:creationId xmlns:p14="http://schemas.microsoft.com/office/powerpoint/2010/main" val="208071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is the process of recording observations about your study sample, that we then use to make inferences about a population. In this topic, we’ll primarily cover data collection via survey or interview. The components to data collection include, at the very minimum, measures of Exposures and outcomes, </a:t>
            </a:r>
            <a:r>
              <a:rPr lang="en-US" dirty="0" err="1"/>
              <a:t>sociodemographics</a:t>
            </a:r>
            <a:r>
              <a:rPr lang="en-US" dirty="0"/>
              <a:t> and modifiers, and any potential confounders.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5</a:t>
            </a:fld>
            <a:endParaRPr lang="en-US"/>
          </a:p>
        </p:txBody>
      </p:sp>
    </p:spTree>
    <p:extLst>
      <p:ext uri="{BB962C8B-B14F-4D97-AF65-F5344CB8AC3E}">
        <p14:creationId xmlns:p14="http://schemas.microsoft.com/office/powerpoint/2010/main" val="2245554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protocol for how to carry out a randomized, controlled trial. The protocol first consists of a list of all materials needed to conduct the experiment, URLs or website links to all software or information needed to conduct the study, and in this case, a list of the study arms and the color and code on the chips that are assigned to those study arms, for non-replacement randomization to study groups. </a:t>
            </a:r>
          </a:p>
        </p:txBody>
      </p:sp>
      <p:sp>
        <p:nvSpPr>
          <p:cNvPr id="4" name="Slide Number Placeholder 3"/>
          <p:cNvSpPr>
            <a:spLocks noGrp="1"/>
          </p:cNvSpPr>
          <p:nvPr>
            <p:ph type="sldNum" sz="quarter" idx="5"/>
          </p:nvPr>
        </p:nvSpPr>
        <p:spPr/>
        <p:txBody>
          <a:bodyPr/>
          <a:lstStyle/>
          <a:p>
            <a:fld id="{6CE77AE1-64B2-544E-9109-A75612B0A115}" type="slidenum">
              <a:rPr lang="en-US" smtClean="0"/>
              <a:t>50</a:t>
            </a:fld>
            <a:endParaRPr lang="en-US"/>
          </a:p>
        </p:txBody>
      </p:sp>
    </p:spTree>
    <p:extLst>
      <p:ext uri="{BB962C8B-B14F-4D97-AF65-F5344CB8AC3E}">
        <p14:creationId xmlns:p14="http://schemas.microsoft.com/office/powerpoint/2010/main" val="34752546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more examples from this protocol are the instructions to set up the study at each desk in the laboratory, and how to conduct the randomization process, which consisted of participants blindly pulling a colored chip from a bag that indicated their study group. Other parts of this protocol that are not shown are the consent process, how to run the experiment, how to distribute incentives, and breakdown of the study site at the end of each day. </a:t>
            </a:r>
          </a:p>
        </p:txBody>
      </p:sp>
      <p:sp>
        <p:nvSpPr>
          <p:cNvPr id="4" name="Slide Number Placeholder 3"/>
          <p:cNvSpPr>
            <a:spLocks noGrp="1"/>
          </p:cNvSpPr>
          <p:nvPr>
            <p:ph type="sldNum" sz="quarter" idx="5"/>
          </p:nvPr>
        </p:nvSpPr>
        <p:spPr/>
        <p:txBody>
          <a:bodyPr/>
          <a:lstStyle/>
          <a:p>
            <a:fld id="{6CE77AE1-64B2-544E-9109-A75612B0A115}" type="slidenum">
              <a:rPr lang="en-US" smtClean="0"/>
              <a:t>51</a:t>
            </a:fld>
            <a:endParaRPr lang="en-US"/>
          </a:p>
        </p:txBody>
      </p:sp>
    </p:spTree>
    <p:extLst>
      <p:ext uri="{BB962C8B-B14F-4D97-AF65-F5344CB8AC3E}">
        <p14:creationId xmlns:p14="http://schemas.microsoft.com/office/powerpoint/2010/main" val="834691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protocol used to begin the process of calling participants for survey data collection. You’ll see that it begins with where to find contact information for each study participant, the internet addresses for the data collection software programs needed for data entry, login information, and who to contact in case the software programs don’t work properly. Next, how to find the calendar that lists which participant is meant to be contacted that day, and how to begin a call and thoroughly document any call attempts and the </a:t>
            </a:r>
            <a:r>
              <a:rPr lang="en-US" dirty="0" err="1"/>
              <a:t>oucomes</a:t>
            </a:r>
            <a:r>
              <a:rPr lang="en-US" dirty="0"/>
              <a:t> of each. </a:t>
            </a:r>
          </a:p>
        </p:txBody>
      </p:sp>
      <p:sp>
        <p:nvSpPr>
          <p:cNvPr id="4" name="Slide Number Placeholder 3"/>
          <p:cNvSpPr>
            <a:spLocks noGrp="1"/>
          </p:cNvSpPr>
          <p:nvPr>
            <p:ph type="sldNum" sz="quarter" idx="5"/>
          </p:nvPr>
        </p:nvSpPr>
        <p:spPr/>
        <p:txBody>
          <a:bodyPr/>
          <a:lstStyle/>
          <a:p>
            <a:fld id="{6CE77AE1-64B2-544E-9109-A75612B0A115}" type="slidenum">
              <a:rPr lang="en-US" smtClean="0"/>
              <a:t>52</a:t>
            </a:fld>
            <a:endParaRPr lang="en-US"/>
          </a:p>
        </p:txBody>
      </p:sp>
    </p:spTree>
    <p:extLst>
      <p:ext uri="{BB962C8B-B14F-4D97-AF65-F5344CB8AC3E}">
        <p14:creationId xmlns:p14="http://schemas.microsoft.com/office/powerpoint/2010/main" val="1074195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exact scripts for talking with participants, and decision trees for what to do in case of every possible response. Again, documenting the action that occurred on the call, and a list of “What </a:t>
            </a:r>
            <a:r>
              <a:rPr lang="en-US" dirty="0" err="1"/>
              <a:t>If?”s</a:t>
            </a:r>
            <a:r>
              <a:rPr lang="en-US" dirty="0"/>
              <a:t> in case participants ask specific questions in the process of the interview. </a:t>
            </a:r>
          </a:p>
        </p:txBody>
      </p:sp>
      <p:sp>
        <p:nvSpPr>
          <p:cNvPr id="4" name="Slide Number Placeholder 3"/>
          <p:cNvSpPr>
            <a:spLocks noGrp="1"/>
          </p:cNvSpPr>
          <p:nvPr>
            <p:ph type="sldNum" sz="quarter" idx="5"/>
          </p:nvPr>
        </p:nvSpPr>
        <p:spPr/>
        <p:txBody>
          <a:bodyPr/>
          <a:lstStyle/>
          <a:p>
            <a:fld id="{6CE77AE1-64B2-544E-9109-A75612B0A115}" type="slidenum">
              <a:rPr lang="en-US" smtClean="0"/>
              <a:t>53</a:t>
            </a:fld>
            <a:endParaRPr lang="en-US"/>
          </a:p>
        </p:txBody>
      </p:sp>
    </p:spTree>
    <p:extLst>
      <p:ext uri="{BB962C8B-B14F-4D97-AF65-F5344CB8AC3E}">
        <p14:creationId xmlns:p14="http://schemas.microsoft.com/office/powerpoint/2010/main" val="4198735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data collection can be particularly tricky, and you need to make sure your study staff has everything they need to complete data collection. This includes anyone they should call for questions, and their contact information, what they need to have with them and what actions to complete before leaving for the field, how to access software, and document participants, and it continues on to describe step-by-step survey administration, what to do when the survey is complete, and – importantly – how to return to an incomplete interview if their data collection process is interrupted. This will happen, so it’s very important to have a plan in place!</a:t>
            </a:r>
          </a:p>
        </p:txBody>
      </p:sp>
      <p:sp>
        <p:nvSpPr>
          <p:cNvPr id="4" name="Slide Number Placeholder 3"/>
          <p:cNvSpPr>
            <a:spLocks noGrp="1"/>
          </p:cNvSpPr>
          <p:nvPr>
            <p:ph type="sldNum" sz="quarter" idx="5"/>
          </p:nvPr>
        </p:nvSpPr>
        <p:spPr/>
        <p:txBody>
          <a:bodyPr/>
          <a:lstStyle/>
          <a:p>
            <a:fld id="{6CE77AE1-64B2-544E-9109-A75612B0A115}" type="slidenum">
              <a:rPr lang="en-US" smtClean="0"/>
              <a:t>54</a:t>
            </a:fld>
            <a:endParaRPr lang="en-US"/>
          </a:p>
        </p:txBody>
      </p:sp>
    </p:spTree>
    <p:extLst>
      <p:ext uri="{BB962C8B-B14F-4D97-AF65-F5344CB8AC3E}">
        <p14:creationId xmlns:p14="http://schemas.microsoft.com/office/powerpoint/2010/main" val="5256035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complex studies, I highly recommend creating a detailed protocol with a table of contents and screenshots of steps with software programs for training, and then creating quick reference or cheat sheets for brief reference when study staff are more accustomed to data collection. </a:t>
            </a:r>
          </a:p>
        </p:txBody>
      </p:sp>
      <p:sp>
        <p:nvSpPr>
          <p:cNvPr id="4" name="Slide Number Placeholder 3"/>
          <p:cNvSpPr>
            <a:spLocks noGrp="1"/>
          </p:cNvSpPr>
          <p:nvPr>
            <p:ph type="sldNum" sz="quarter" idx="5"/>
          </p:nvPr>
        </p:nvSpPr>
        <p:spPr/>
        <p:txBody>
          <a:bodyPr/>
          <a:lstStyle/>
          <a:p>
            <a:fld id="{6CE77AE1-64B2-544E-9109-A75612B0A115}" type="slidenum">
              <a:rPr lang="en-US" smtClean="0"/>
              <a:t>55</a:t>
            </a:fld>
            <a:endParaRPr lang="en-US"/>
          </a:p>
        </p:txBody>
      </p:sp>
    </p:spTree>
    <p:extLst>
      <p:ext uri="{BB962C8B-B14F-4D97-AF65-F5344CB8AC3E}">
        <p14:creationId xmlns:p14="http://schemas.microsoft.com/office/powerpoint/2010/main" val="1589801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that you can’t read this, but these are four pages of the protocol from the previous slide. I want to demonstrate that there are detailed instructions including screenshots for each step of data collection. Documenting every step of the process with screenshots of the processes helps to reduce ambiguity, helps for people who are visual learners, and allows the study staff to reference specific pages or screens when reporting issues or asking questions. </a:t>
            </a:r>
          </a:p>
        </p:txBody>
      </p:sp>
      <p:sp>
        <p:nvSpPr>
          <p:cNvPr id="4" name="Slide Number Placeholder 3"/>
          <p:cNvSpPr>
            <a:spLocks noGrp="1"/>
          </p:cNvSpPr>
          <p:nvPr>
            <p:ph type="sldNum" sz="quarter" idx="5"/>
          </p:nvPr>
        </p:nvSpPr>
        <p:spPr/>
        <p:txBody>
          <a:bodyPr/>
          <a:lstStyle/>
          <a:p>
            <a:fld id="{6CE77AE1-64B2-544E-9109-A75612B0A115}" type="slidenum">
              <a:rPr lang="en-US" smtClean="0"/>
              <a:t>56</a:t>
            </a:fld>
            <a:endParaRPr lang="en-US"/>
          </a:p>
        </p:txBody>
      </p:sp>
    </p:spTree>
    <p:extLst>
      <p:ext uri="{BB962C8B-B14F-4D97-AF65-F5344CB8AC3E}">
        <p14:creationId xmlns:p14="http://schemas.microsoft.com/office/powerpoint/2010/main" val="15427736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give interviewers a quick start list that they can take with them to perform data collection in the field. In the second example, there is a list of steps required to track and mail incentives to participants in a study. There are simply so many small steps needed in these processes, that you don’t want to leave a study staff person trying to figure out what they’re supposed to do. </a:t>
            </a:r>
          </a:p>
        </p:txBody>
      </p:sp>
      <p:sp>
        <p:nvSpPr>
          <p:cNvPr id="4" name="Slide Number Placeholder 3"/>
          <p:cNvSpPr>
            <a:spLocks noGrp="1"/>
          </p:cNvSpPr>
          <p:nvPr>
            <p:ph type="sldNum" sz="quarter" idx="5"/>
          </p:nvPr>
        </p:nvSpPr>
        <p:spPr/>
        <p:txBody>
          <a:bodyPr/>
          <a:lstStyle/>
          <a:p>
            <a:fld id="{6CE77AE1-64B2-544E-9109-A75612B0A115}" type="slidenum">
              <a:rPr lang="en-US" smtClean="0"/>
              <a:t>57</a:t>
            </a:fld>
            <a:endParaRPr lang="en-US"/>
          </a:p>
        </p:txBody>
      </p:sp>
    </p:spTree>
    <p:extLst>
      <p:ext uri="{BB962C8B-B14F-4D97-AF65-F5344CB8AC3E}">
        <p14:creationId xmlns:p14="http://schemas.microsoft.com/office/powerpoint/2010/main" val="439582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Protocols for downloading, exporting, cleaning, and </a:t>
            </a:r>
            <a:r>
              <a:rPr lang="en-US" dirty="0" err="1"/>
              <a:t>valdating</a:t>
            </a:r>
            <a:r>
              <a:rPr lang="en-US" dirty="0"/>
              <a:t> data are essential. For studies with multiple waves of data, checking for complete data across all waves for every participant is important, and data may need to be merged into a single dataset. You should have instructions for flagging any discrepancies and how to resolve them. </a:t>
            </a:r>
          </a:p>
        </p:txBody>
      </p:sp>
      <p:sp>
        <p:nvSpPr>
          <p:cNvPr id="4" name="Slide Number Placeholder 3"/>
          <p:cNvSpPr>
            <a:spLocks noGrp="1"/>
          </p:cNvSpPr>
          <p:nvPr>
            <p:ph type="sldNum" sz="quarter" idx="5"/>
          </p:nvPr>
        </p:nvSpPr>
        <p:spPr/>
        <p:txBody>
          <a:bodyPr/>
          <a:lstStyle/>
          <a:p>
            <a:fld id="{6CE77AE1-64B2-544E-9109-A75612B0A115}" type="slidenum">
              <a:rPr lang="en-US" smtClean="0"/>
              <a:t>58</a:t>
            </a:fld>
            <a:endParaRPr lang="en-US"/>
          </a:p>
        </p:txBody>
      </p:sp>
    </p:spTree>
    <p:extLst>
      <p:ext uri="{BB962C8B-B14F-4D97-AF65-F5344CB8AC3E}">
        <p14:creationId xmlns:p14="http://schemas.microsoft.com/office/powerpoint/2010/main" val="12239276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creating protocols takes time in the planning of your study, investing the time in creating protocols and training study staff on these protocols saves a tremendous amount of time and resources spent on correcting errors and reducing ambiguity later. It also greatly increases the rigor and internal validity of your study, and allows for transparency so others can see exactly how your study was run, which is important for reproducibility as well as for demonstrating that all procedures were done ethically. </a:t>
            </a:r>
          </a:p>
        </p:txBody>
      </p:sp>
      <p:sp>
        <p:nvSpPr>
          <p:cNvPr id="4" name="Slide Number Placeholder 3"/>
          <p:cNvSpPr>
            <a:spLocks noGrp="1"/>
          </p:cNvSpPr>
          <p:nvPr>
            <p:ph type="sldNum" sz="quarter" idx="5"/>
          </p:nvPr>
        </p:nvSpPr>
        <p:spPr/>
        <p:txBody>
          <a:bodyPr/>
          <a:lstStyle/>
          <a:p>
            <a:fld id="{6CE77AE1-64B2-544E-9109-A75612B0A115}" type="slidenum">
              <a:rPr lang="en-US" smtClean="0"/>
              <a:t>59</a:t>
            </a:fld>
            <a:endParaRPr lang="en-US"/>
          </a:p>
        </p:txBody>
      </p:sp>
    </p:spTree>
    <p:extLst>
      <p:ext uri="{BB962C8B-B14F-4D97-AF65-F5344CB8AC3E}">
        <p14:creationId xmlns:p14="http://schemas.microsoft.com/office/powerpoint/2010/main" val="11752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is one of the first components of data management, but first, you must plan for the data needs of your study. </a:t>
            </a:r>
          </a:p>
        </p:txBody>
      </p:sp>
      <p:sp>
        <p:nvSpPr>
          <p:cNvPr id="4" name="Slide Number Placeholder 3"/>
          <p:cNvSpPr>
            <a:spLocks noGrp="1"/>
          </p:cNvSpPr>
          <p:nvPr>
            <p:ph type="sldNum" sz="quarter" idx="5"/>
          </p:nvPr>
        </p:nvSpPr>
        <p:spPr/>
        <p:txBody>
          <a:bodyPr/>
          <a:lstStyle/>
          <a:p>
            <a:fld id="{6CE77AE1-64B2-544E-9109-A75612B0A115}" type="slidenum">
              <a:rPr lang="en-US" smtClean="0"/>
              <a:t>6</a:t>
            </a:fld>
            <a:endParaRPr lang="en-US"/>
          </a:p>
        </p:txBody>
      </p:sp>
    </p:spTree>
    <p:extLst>
      <p:ext uri="{BB962C8B-B14F-4D97-AF65-F5344CB8AC3E}">
        <p14:creationId xmlns:p14="http://schemas.microsoft.com/office/powerpoint/2010/main" val="36496264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data collection is how we make observations of our sample and translate them into inferences about our population. The mode and method of data collection will depend on your specific research question and population. Use existing, validated measures whenever possible, create codebooks to organize and summarize data, and create protocols for every part of study implementation to reduce ambiguity and increase fidelity and rigor.</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60</a:t>
            </a:fld>
            <a:endParaRPr lang="en-US"/>
          </a:p>
        </p:txBody>
      </p:sp>
    </p:spTree>
    <p:extLst>
      <p:ext uri="{BB962C8B-B14F-4D97-AF65-F5344CB8AC3E}">
        <p14:creationId xmlns:p14="http://schemas.microsoft.com/office/powerpoint/2010/main" val="555820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Final Thoughts: </a:t>
            </a:r>
            <a:br>
              <a:rPr lang="en-US" sz="1200" dirty="0"/>
            </a:br>
            <a:r>
              <a:rPr lang="en-US" sz="1200" dirty="0"/>
              <a:t>Taking time to carefully plan all aspects of data collection and study implementation and thoroughly training study staff before you ever begin collecting data will save time and resources spent on correcting errors later.</a:t>
            </a:r>
            <a:br>
              <a:rPr lang="en-US" sz="1200" dirty="0"/>
            </a:br>
            <a:br>
              <a:rPr lang="en-US" sz="1200" dirty="0"/>
            </a:br>
            <a:r>
              <a:rPr lang="en-US" sz="1200" dirty="0"/>
              <a:t>Thank you!</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61</a:t>
            </a:fld>
            <a:endParaRPr lang="en-US"/>
          </a:p>
        </p:txBody>
      </p:sp>
    </p:spTree>
    <p:extLst>
      <p:ext uri="{BB962C8B-B14F-4D97-AF65-F5344CB8AC3E}">
        <p14:creationId xmlns:p14="http://schemas.microsoft.com/office/powerpoint/2010/main" val="11473035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2216EA-B26B-FFC3-3F1F-D2877A45B632}"/>
              </a:ext>
            </a:extLst>
          </p:cNvPr>
          <p:cNvSpPr>
            <a:spLocks noGrp="1" noChangeArrowheads="1"/>
          </p:cNvSpPr>
          <p:nvPr>
            <p:ph type="sldNum" sz="quarter" idx="5"/>
          </p:nvPr>
        </p:nvSpPr>
        <p:spPr>
          <a:ln/>
        </p:spPr>
        <p:txBody>
          <a:bodyPr/>
          <a:lstStyle/>
          <a:p>
            <a:fld id="{C23C5ED0-07F8-453D-8066-C53A01CE2A0C}" type="slidenum">
              <a:rPr lang="en-US" altLang="en-US"/>
              <a:pPr/>
              <a:t>62</a:t>
            </a:fld>
            <a:endParaRPr lang="en-US" altLang="en-US"/>
          </a:p>
        </p:txBody>
      </p:sp>
      <p:sp>
        <p:nvSpPr>
          <p:cNvPr id="91138" name="Rectangle 2">
            <a:extLst>
              <a:ext uri="{FF2B5EF4-FFF2-40B4-BE49-F238E27FC236}">
                <a16:creationId xmlns:a16="http://schemas.microsoft.com/office/drawing/2014/main" id="{2E47AA6E-784C-B362-4965-60265FA02DDB}"/>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28021B22-BB0F-373C-FCFA-6D832C1F1F4D}"/>
              </a:ext>
            </a:extLst>
          </p:cNvPr>
          <p:cNvSpPr>
            <a:spLocks noGrp="1" noChangeArrowheads="1"/>
          </p:cNvSpPr>
          <p:nvPr>
            <p:ph type="body" idx="1"/>
          </p:nvPr>
        </p:nvSpPr>
        <p:spPr/>
        <p:txBody>
          <a:bodyPr/>
          <a:lstStyle/>
          <a:p>
            <a:r>
              <a:rPr lang="en-US" altLang="en-US" dirty="0"/>
              <a:t>-PHONE is quickest because there is no mailing time wait although it may take several weeks to actually reach a respondent.</a:t>
            </a:r>
          </a:p>
          <a:p>
            <a:r>
              <a:rPr lang="en-US" altLang="en-US" dirty="0"/>
              <a:t>-PHONE historically has the highest response rates although these are faltering with caller id and privacy manager systems.</a:t>
            </a:r>
          </a:p>
          <a:p>
            <a:r>
              <a:rPr lang="en-US" altLang="en-US" dirty="0"/>
              <a:t>-PHONE data are entered into the computer as they are collected so downstream data entry is eliminated</a:t>
            </a:r>
          </a:p>
          <a:p>
            <a:r>
              <a:rPr lang="en-US" altLang="en-US" dirty="0"/>
              <a:t>-PHONE data collection is usually the most expensive method</a:t>
            </a:r>
          </a:p>
          <a:p>
            <a:r>
              <a:rPr lang="en-US" altLang="en-US" dirty="0"/>
              <a:t>-MAILED surveys are less expensive</a:t>
            </a:r>
          </a:p>
          <a:p>
            <a:r>
              <a:rPr lang="en-US" altLang="en-US" dirty="0"/>
              <a:t>-MAILED surveys historically had lower response rates than phone</a:t>
            </a:r>
          </a:p>
          <a:p>
            <a:r>
              <a:rPr lang="en-US" altLang="en-US" dirty="0"/>
              <a:t>-MAILED surveys have slower response time</a:t>
            </a:r>
          </a:p>
          <a:p>
            <a:r>
              <a:rPr lang="en-US" altLang="en-US" dirty="0"/>
              <a:t>-MAILED surveys require some form of downstream data entry although certain types (OPSCAN or SCANTRON, or OCR scan) can be read by computers (these still require extensive editing)</a:t>
            </a:r>
          </a:p>
          <a:p>
            <a:r>
              <a:rPr lang="en-US" altLang="en-US" dirty="0"/>
              <a:t>-NEWER methods such as data entry kiosks and traditional methods such as face to face interviewing also work but might not be able to obtain a representative sample</a:t>
            </a:r>
          </a:p>
          <a:p>
            <a:r>
              <a:rPr lang="en-US" altLang="en-US" dirty="0"/>
              <a:t>-INTERNET data collection shows great promise but is crippled by difficulties in identifying respondents</a:t>
            </a:r>
          </a:p>
          <a:p>
            <a:endParaRPr lang="en-US" altLang="en-US" dirty="0"/>
          </a:p>
          <a:p>
            <a:r>
              <a:rPr lang="en-US" altLang="en-US" dirty="0"/>
              <a:t>-LIKERT and TRUE FALSE are appropriate if you know the entire realm of possible answers and facilitate data analysis</a:t>
            </a:r>
          </a:p>
          <a:p>
            <a:r>
              <a:rPr lang="en-US" altLang="en-US" dirty="0"/>
              <a:t>-OPEN-ENDED questions are appropriate if you feel that you do not have enough information to provide response options.  However they require considerable work before they are ready for data analysis</a:t>
            </a:r>
          </a:p>
          <a:p>
            <a:r>
              <a:rPr lang="en-US" altLang="en-US" dirty="0"/>
              <a:t>-Also, consider that forcing a respondent into a given response category by designing a close-ended question is the same as coding them into a pre-conceived qualitative data category.  Unless you are willing to let the respondent set the categories through a technique like concept mapping, perhaps you are better served by creating close-ended questions.</a:t>
            </a:r>
          </a:p>
        </p:txBody>
      </p:sp>
    </p:spTree>
    <p:extLst>
      <p:ext uri="{BB962C8B-B14F-4D97-AF65-F5344CB8AC3E}">
        <p14:creationId xmlns:p14="http://schemas.microsoft.com/office/powerpoint/2010/main" val="42412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EEC890-9C0C-E145-9C59-8E0D25B628ED}"/>
              </a:ext>
            </a:extLst>
          </p:cNvPr>
          <p:cNvSpPr>
            <a:spLocks noGrp="1" noChangeArrowheads="1"/>
          </p:cNvSpPr>
          <p:nvPr>
            <p:ph type="sldNum" sz="quarter" idx="5"/>
          </p:nvPr>
        </p:nvSpPr>
        <p:spPr>
          <a:ln/>
        </p:spPr>
        <p:txBody>
          <a:bodyPr/>
          <a:lstStyle/>
          <a:p>
            <a:fld id="{63195B43-CA57-4A06-81A0-CA1C11649E9C}" type="slidenum">
              <a:rPr lang="en-US" altLang="en-US"/>
              <a:pPr/>
              <a:t>7</a:t>
            </a:fld>
            <a:endParaRPr lang="en-US" altLang="en-US"/>
          </a:p>
        </p:txBody>
      </p:sp>
      <p:sp>
        <p:nvSpPr>
          <p:cNvPr id="87042" name="Rectangle 2">
            <a:extLst>
              <a:ext uri="{FF2B5EF4-FFF2-40B4-BE49-F238E27FC236}">
                <a16:creationId xmlns:a16="http://schemas.microsoft.com/office/drawing/2014/main" id="{D041EB43-9313-33CD-1A2B-8B9553B65ED2}"/>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4729E048-9486-3062-AC81-C0E577E3EFDB}"/>
              </a:ext>
            </a:extLst>
          </p:cNvPr>
          <p:cNvSpPr>
            <a:spLocks noGrp="1" noChangeArrowheads="1"/>
          </p:cNvSpPr>
          <p:nvPr>
            <p:ph type="body" idx="1"/>
          </p:nvPr>
        </p:nvSpPr>
        <p:spPr/>
        <p:txBody>
          <a:bodyPr/>
          <a:lstStyle/>
          <a:p>
            <a:r>
              <a:rPr lang="en-US" dirty="0"/>
              <a:t>The set-up stage of the study is the most important step from a data collection and management perspective. Spending time here will save you so much time later. This seems counter-intuitive because, after all, there is no data yet to be managed, but this is where you decide what data you are going to collect, how you are going to collect it, who is going to collect it, when it is going to be collected, where it is going to be collected and, most importantly, why it is going to be collected.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B77B5B-F81D-AECA-7680-9FB1685D1BB2}"/>
              </a:ext>
            </a:extLst>
          </p:cNvPr>
          <p:cNvSpPr>
            <a:spLocks noGrp="1" noChangeArrowheads="1"/>
          </p:cNvSpPr>
          <p:nvPr>
            <p:ph type="sldNum" sz="quarter" idx="5"/>
          </p:nvPr>
        </p:nvSpPr>
        <p:spPr>
          <a:ln/>
        </p:spPr>
        <p:txBody>
          <a:bodyPr/>
          <a:lstStyle/>
          <a:p>
            <a:fld id="{2C27A94F-72A0-4440-9EEB-9D336A8DB311}" type="slidenum">
              <a:rPr lang="en-US" altLang="en-US"/>
              <a:pPr/>
              <a:t>8</a:t>
            </a:fld>
            <a:endParaRPr lang="en-US" altLang="en-US"/>
          </a:p>
        </p:txBody>
      </p:sp>
      <p:sp>
        <p:nvSpPr>
          <p:cNvPr id="88066" name="Rectangle 2">
            <a:extLst>
              <a:ext uri="{FF2B5EF4-FFF2-40B4-BE49-F238E27FC236}">
                <a16:creationId xmlns:a16="http://schemas.microsoft.com/office/drawing/2014/main" id="{B51167DB-8596-B2A6-90B5-3F2F8F60147D}"/>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5C5BE4BE-A135-0A9E-9011-B51190129828}"/>
              </a:ext>
            </a:extLst>
          </p:cNvPr>
          <p:cNvSpPr>
            <a:spLocks noGrp="1" noChangeArrowheads="1"/>
          </p:cNvSpPr>
          <p:nvPr>
            <p:ph type="body" idx="1"/>
          </p:nvPr>
        </p:nvSpPr>
        <p:spPr/>
        <p:txBody>
          <a:bodyPr/>
          <a:lstStyle/>
          <a:p>
            <a:r>
              <a:rPr lang="en-US" altLang="en-US" dirty="0"/>
              <a:t>“Why are data collected” seems to be a rather odd question, but you need to determine what uses the data will be put to before you collect. Keep it simple! Does each question further the assessment of your research goals and hypotheses? Don’t include variables because they might be significant unless you feel strongly enough about them to have included them in a hypothesis. Otherwise, you will end up with an unwieldy survey and a fishing expedition for your analysis. You should also start thinking about data security at this stage, including how will your data be securely entered, securely transferred to you, and how will it be securely stored once you get it. </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data collection instruments or modes of administration include interviews, whether in person or over the phone, telephone surveys, internet surveys, a medical bus or vehicle health applications on smartphones and other methods. What are some other methods that you may use for your study. </a:t>
            </a:r>
          </a:p>
        </p:txBody>
      </p:sp>
      <p:sp>
        <p:nvSpPr>
          <p:cNvPr id="4" name="Slide Number Placeholder 3"/>
          <p:cNvSpPr>
            <a:spLocks noGrp="1"/>
          </p:cNvSpPr>
          <p:nvPr>
            <p:ph type="sldNum" sz="quarter" idx="5"/>
          </p:nvPr>
        </p:nvSpPr>
        <p:spPr/>
        <p:txBody>
          <a:bodyPr/>
          <a:lstStyle/>
          <a:p>
            <a:fld id="{6CE77AE1-64B2-544E-9109-A75612B0A115}" type="slidenum">
              <a:rPr lang="en-US" smtClean="0"/>
              <a:t>9</a:t>
            </a:fld>
            <a:endParaRPr lang="en-US"/>
          </a:p>
        </p:txBody>
      </p:sp>
    </p:spTree>
    <p:extLst>
      <p:ext uri="{BB962C8B-B14F-4D97-AF65-F5344CB8AC3E}">
        <p14:creationId xmlns:p14="http://schemas.microsoft.com/office/powerpoint/2010/main" val="2622288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B1DC-EA28-4EB3-9522-A6A9EFEBB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1F6A5-E7E7-4F75-AA25-F383725A6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5B411-3008-4CC7-A030-C333E03F5AAB}"/>
              </a:ext>
            </a:extLst>
          </p:cNvPr>
          <p:cNvSpPr>
            <a:spLocks noGrp="1"/>
          </p:cNvSpPr>
          <p:nvPr>
            <p:ph type="dt" sz="half" idx="10"/>
          </p:nvPr>
        </p:nvSpPr>
        <p:spPr/>
        <p:txBody>
          <a:bodyPr/>
          <a:lstStyle/>
          <a:p>
            <a:fld id="{A85B0E03-BE49-480C-82F0-71B40C0556B6}" type="datetimeFigureOut">
              <a:rPr lang="en-US" smtClean="0"/>
              <a:t>7/8/2022</a:t>
            </a:fld>
            <a:endParaRPr lang="en-US"/>
          </a:p>
        </p:txBody>
      </p:sp>
      <p:sp>
        <p:nvSpPr>
          <p:cNvPr id="5" name="Footer Placeholder 4">
            <a:extLst>
              <a:ext uri="{FF2B5EF4-FFF2-40B4-BE49-F238E27FC236}">
                <a16:creationId xmlns:a16="http://schemas.microsoft.com/office/drawing/2014/main" id="{8DBE7164-3A24-46E3-A52F-D5DAA4A40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03928-1CBD-4BAE-A814-BDAC4B2D8C4D}"/>
              </a:ext>
            </a:extLst>
          </p:cNvPr>
          <p:cNvSpPr>
            <a:spLocks noGrp="1"/>
          </p:cNvSpPr>
          <p:nvPr>
            <p:ph type="sldNum" sz="quarter" idx="12"/>
          </p:nvPr>
        </p:nvSpPr>
        <p:spPr/>
        <p:txBody>
          <a:bodyPr/>
          <a:lstStyle/>
          <a:p>
            <a:fld id="{DE4FE751-AD71-400A-8F16-7D15C84EDF0A}" type="slidenum">
              <a:rPr lang="en-US" smtClean="0"/>
              <a:t>‹#›</a:t>
            </a:fld>
            <a:endParaRPr lang="en-US"/>
          </a:p>
        </p:txBody>
      </p:sp>
    </p:spTree>
    <p:extLst>
      <p:ext uri="{BB962C8B-B14F-4D97-AF65-F5344CB8AC3E}">
        <p14:creationId xmlns:p14="http://schemas.microsoft.com/office/powerpoint/2010/main" val="1245077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65AF5B-4A9A-48C3-9D5B-F4EC773F20DE}"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dirty="0"/>
              <a:t>© Erik Nelson</a:t>
            </a:r>
          </a:p>
        </p:txBody>
      </p:sp>
    </p:spTree>
    <p:extLst>
      <p:ext uri="{BB962C8B-B14F-4D97-AF65-F5344CB8AC3E}">
        <p14:creationId xmlns:p14="http://schemas.microsoft.com/office/powerpoint/2010/main" val="1501512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endParaRPr lang="en-US" dirty="0"/>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 id="2147484047" r:id="rId11"/>
    <p:sldLayoutId id="2147484048" r:id="rId12"/>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emf"/><Relationship Id="rId5" Type="http://schemas.openxmlformats.org/officeDocument/2006/relationships/package" Target="../embeddings/Microsoft_Word_Document.docx"/><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9.emf"/><Relationship Id="rId5" Type="http://schemas.openxmlformats.org/officeDocument/2006/relationships/package" Target="../embeddings/Microsoft_Word_Document1.docx"/><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1.emf"/><Relationship Id="rId5" Type="http://schemas.openxmlformats.org/officeDocument/2006/relationships/package" Target="../embeddings/Microsoft_Word_Document2.docx"/><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34.wmf"/><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3.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3.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3.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rmAutofit fontScale="90000"/>
          </a:bodyPr>
          <a:lstStyle/>
          <a:p>
            <a:pPr algn="ctr"/>
            <a:r>
              <a:rPr lang="en-US" sz="4000" b="1" dirty="0">
                <a:latin typeface="Georgia"/>
                <a:cs typeface="Arial"/>
              </a:rPr>
              <a:t>Topic 6.7</a:t>
            </a:r>
            <a:br>
              <a:rPr lang="en-US" sz="4000" b="1" dirty="0">
                <a:latin typeface="Georgia"/>
                <a:cs typeface="Arial"/>
              </a:rPr>
            </a:br>
            <a:r>
              <a:rPr lang="en-US" sz="4000" b="1" dirty="0">
                <a:latin typeface="Georgia"/>
                <a:cs typeface="Arial"/>
              </a:rPr>
              <a:t>Statistical Design and Planning: Data Collection and Management</a:t>
            </a:r>
            <a:endParaRPr lang="en-US" sz="4000" dirty="0">
              <a:latin typeface="Georgia"/>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sp>
        <p:nvSpPr>
          <p:cNvPr id="8" name="Subtitle 6">
            <a:extLst>
              <a:ext uri="{FF2B5EF4-FFF2-40B4-BE49-F238E27FC236}">
                <a16:creationId xmlns:a16="http://schemas.microsoft.com/office/drawing/2014/main" id="{9FEF09D7-1FA5-41DE-913A-D45D08A2AD44}"/>
              </a:ext>
            </a:extLst>
          </p:cNvPr>
          <p:cNvSpPr txBox="1">
            <a:spLocks/>
          </p:cNvSpPr>
          <p:nvPr/>
        </p:nvSpPr>
        <p:spPr>
          <a:xfrm>
            <a:off x="1299381" y="2592972"/>
            <a:ext cx="6545235" cy="1633329"/>
          </a:xfrm>
          <a:prstGeom prst="rect">
            <a:avLst/>
          </a:prstGeom>
        </p:spPr>
        <p:txBody>
          <a:bodyPr vert="horz" lIns="91440" tIns="45720" rIns="91440" bIns="45720" rtlCol="0">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kern="1200">
                <a:solidFill>
                  <a:schemeClr val="bg1"/>
                </a:solidFill>
                <a:latin typeface="Calibri" panose="020F0502020204030204" pitchFamily="34" charset="0"/>
                <a:ea typeface="+mn-ea"/>
                <a:cs typeface="Calibri" panose="020F050202020403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Calibri" panose="020F0502020204030204" pitchFamily="34" charset="0"/>
                <a:ea typeface="+mn-ea"/>
                <a:cs typeface="Calibri" panose="020F050202020403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Calibri" panose="020F0502020204030204" pitchFamily="34" charset="0"/>
                <a:ea typeface="+mn-ea"/>
                <a:cs typeface="Calibri" panose="020F050202020403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a:r>
              <a:rPr lang="en-US" sz="2000" dirty="0"/>
              <a:t>Training developed by Kate Eddens, PhD, MPH </a:t>
            </a:r>
          </a:p>
          <a:p>
            <a:pPr algn="ctr"/>
            <a:r>
              <a:rPr lang="en-US" sz="2000" dirty="0"/>
              <a:t>Indiana University School of Public Health </a:t>
            </a:r>
          </a:p>
          <a:p>
            <a:pPr algn="ctr"/>
            <a:r>
              <a:rPr lang="en-US" sz="2000" dirty="0"/>
              <a:t>Department of Epidemiology and Biostatistics</a:t>
            </a:r>
          </a:p>
          <a:p>
            <a:pPr algn="ctr"/>
            <a:r>
              <a:rPr lang="en-US" sz="2000" dirty="0"/>
              <a:t>In collaboration with the Ministry of Health Lao PDR</a:t>
            </a:r>
          </a:p>
          <a:p>
            <a:endParaRPr lang="en-US" dirty="0"/>
          </a:p>
        </p:txBody>
      </p:sp>
      <p:pic>
        <p:nvPicPr>
          <p:cNvPr id="3" name="Audio 2">
            <a:hlinkClick r:id="" action="ppaction://media"/>
            <a:extLst>
              <a:ext uri="{FF2B5EF4-FFF2-40B4-BE49-F238E27FC236}">
                <a16:creationId xmlns:a16="http://schemas.microsoft.com/office/drawing/2014/main" id="{063D1CF2-F20B-70DE-BB37-61A9DA84B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73900420"/>
      </p:ext>
    </p:extLst>
  </p:cSld>
  <p:clrMapOvr>
    <a:masterClrMapping/>
  </p:clrMapOvr>
  <mc:AlternateContent xmlns:mc="http://schemas.openxmlformats.org/markup-compatibility/2006">
    <mc:Choice xmlns:p14="http://schemas.microsoft.com/office/powerpoint/2010/main" Requires="p14">
      <p:transition spd="slow" p14:dur="2000" advTm="6751"/>
    </mc:Choice>
    <mc:Fallback>
      <p:transition spd="slow" advTm="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Interviews</a:t>
            </a:r>
          </a:p>
        </p:txBody>
      </p:sp>
      <p:sp>
        <p:nvSpPr>
          <p:cNvPr id="3" name="Content Placeholder 2"/>
          <p:cNvSpPr>
            <a:spLocks noGrp="1"/>
          </p:cNvSpPr>
          <p:nvPr>
            <p:ph idx="1"/>
          </p:nvPr>
        </p:nvSpPr>
        <p:spPr/>
        <p:txBody>
          <a:bodyPr>
            <a:normAutofit lnSpcReduction="10000"/>
          </a:bodyPr>
          <a:lstStyle/>
          <a:p>
            <a:r>
              <a:rPr lang="en-US" sz="2400" dirty="0"/>
              <a:t>Often used for a small group of subjects for a broad range of topics</a:t>
            </a:r>
          </a:p>
          <a:p>
            <a:pPr lvl="1"/>
            <a:r>
              <a:rPr lang="en-US" dirty="0"/>
              <a:t>Structured – essentially a survey but administered by a person; fixed responses (multiple choice)</a:t>
            </a:r>
          </a:p>
          <a:p>
            <a:pPr lvl="1"/>
            <a:r>
              <a:rPr lang="en-US" dirty="0"/>
              <a:t>Unstructured – questions differ for each subject and can be conditional upon responses to previous questions; open responses</a:t>
            </a:r>
          </a:p>
          <a:p>
            <a:r>
              <a:rPr lang="en-US" sz="2400" dirty="0"/>
              <a:t>Pros </a:t>
            </a:r>
          </a:p>
          <a:p>
            <a:pPr lvl="1"/>
            <a:r>
              <a:rPr lang="en-US" dirty="0"/>
              <a:t>You have control of the environment</a:t>
            </a:r>
          </a:p>
          <a:p>
            <a:pPr lvl="1"/>
            <a:r>
              <a:rPr lang="en-US" dirty="0"/>
              <a:t>Can probe for more information where necessary</a:t>
            </a:r>
          </a:p>
          <a:p>
            <a:pPr lvl="1"/>
            <a:r>
              <a:rPr lang="en-US" dirty="0"/>
              <a:t>Establish trust and rapport more easily in person; interviewer from community </a:t>
            </a:r>
          </a:p>
          <a:p>
            <a:pPr lvl="1"/>
            <a:r>
              <a:rPr lang="en-US" dirty="0"/>
              <a:t>Qualitative data</a:t>
            </a:r>
          </a:p>
          <a:p>
            <a:r>
              <a:rPr lang="en-US" sz="2400" dirty="0"/>
              <a:t>Cons</a:t>
            </a:r>
          </a:p>
          <a:p>
            <a:pPr lvl="1"/>
            <a:r>
              <a:rPr lang="en-US" dirty="0"/>
              <a:t>Expensive, infrastructure, burdensome, limits sample size</a:t>
            </a:r>
          </a:p>
        </p:txBody>
      </p:sp>
      <p:pic>
        <p:nvPicPr>
          <p:cNvPr id="4" name="Audio 3">
            <a:hlinkClick r:id="" action="ppaction://media"/>
            <a:extLst>
              <a:ext uri="{FF2B5EF4-FFF2-40B4-BE49-F238E27FC236}">
                <a16:creationId xmlns:a16="http://schemas.microsoft.com/office/drawing/2014/main" id="{B01EBF68-B7B8-EF81-63FB-4B7A4D7C46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258172070"/>
      </p:ext>
    </p:extLst>
  </p:cSld>
  <p:clrMapOvr>
    <a:masterClrMapping/>
  </p:clrMapOvr>
  <mc:AlternateContent xmlns:mc="http://schemas.openxmlformats.org/markup-compatibility/2006">
    <mc:Choice xmlns:p14="http://schemas.microsoft.com/office/powerpoint/2010/main" Requires="p14">
      <p:transition spd="slow" p14:dur="2000" advTm="115970"/>
    </mc:Choice>
    <mc:Fallback>
      <p:transition spd="slow" advTm="11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Telephone Surveys</a:t>
            </a:r>
          </a:p>
        </p:txBody>
      </p:sp>
      <p:sp>
        <p:nvSpPr>
          <p:cNvPr id="3" name="Content Placeholder 2"/>
          <p:cNvSpPr>
            <a:spLocks noGrp="1"/>
          </p:cNvSpPr>
          <p:nvPr>
            <p:ph idx="1"/>
          </p:nvPr>
        </p:nvSpPr>
        <p:spPr/>
        <p:txBody>
          <a:bodyPr>
            <a:normAutofit fontScale="92500" lnSpcReduction="10000"/>
          </a:bodyPr>
          <a:lstStyle/>
          <a:p>
            <a:r>
              <a:rPr lang="en-US" dirty="0"/>
              <a:t>Trained interviewers contact and gather information from respondents</a:t>
            </a:r>
          </a:p>
          <a:p>
            <a:r>
              <a:rPr lang="en-US" dirty="0"/>
              <a:t>Random Digit Dialing (RDD) might be possible with list</a:t>
            </a:r>
          </a:p>
          <a:p>
            <a:endParaRPr lang="en-US" dirty="0"/>
          </a:p>
          <a:p>
            <a:r>
              <a:rPr lang="en-US" dirty="0"/>
              <a:t>Pros</a:t>
            </a:r>
          </a:p>
          <a:p>
            <a:pPr lvl="1"/>
            <a:r>
              <a:rPr lang="en-US" dirty="0"/>
              <a:t>May be easier to access people, although not all have a phone or answer</a:t>
            </a:r>
          </a:p>
          <a:p>
            <a:pPr lvl="1"/>
            <a:r>
              <a:rPr lang="en-US" dirty="0"/>
              <a:t>Good quality control: trained interviewer, recordings</a:t>
            </a:r>
          </a:p>
          <a:p>
            <a:pPr lvl="1"/>
            <a:r>
              <a:rPr lang="en-US" dirty="0"/>
              <a:t>Anonymity may lead to more accurate responses</a:t>
            </a:r>
          </a:p>
          <a:p>
            <a:pPr lvl="1"/>
            <a:r>
              <a:rPr lang="en-US" dirty="0"/>
              <a:t>Quick data processing: computer assisted telephone interviewing (CATI)</a:t>
            </a:r>
          </a:p>
          <a:p>
            <a:r>
              <a:rPr lang="en-US" dirty="0"/>
              <a:t>Cons</a:t>
            </a:r>
          </a:p>
          <a:p>
            <a:pPr lvl="1"/>
            <a:r>
              <a:rPr lang="en-US" dirty="0"/>
              <a:t>Time consuming</a:t>
            </a:r>
          </a:p>
          <a:p>
            <a:pPr lvl="1"/>
            <a:r>
              <a:rPr lang="en-US" dirty="0"/>
              <a:t>Hard to reach people</a:t>
            </a:r>
          </a:p>
          <a:p>
            <a:pPr lvl="1"/>
            <a:r>
              <a:rPr lang="en-US" dirty="0"/>
              <a:t>May be excluding populations who don’t have telephone</a:t>
            </a:r>
          </a:p>
        </p:txBody>
      </p:sp>
      <p:pic>
        <p:nvPicPr>
          <p:cNvPr id="4" name="Audio 3">
            <a:hlinkClick r:id="" action="ppaction://media"/>
            <a:extLst>
              <a:ext uri="{FF2B5EF4-FFF2-40B4-BE49-F238E27FC236}">
                <a16:creationId xmlns:a16="http://schemas.microsoft.com/office/drawing/2014/main" id="{A25B7F0F-4EC8-C5A4-1655-8887DD56EB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66323955"/>
      </p:ext>
    </p:extLst>
  </p:cSld>
  <p:clrMapOvr>
    <a:masterClrMapping/>
  </p:clrMapOvr>
  <mc:AlternateContent xmlns:mc="http://schemas.openxmlformats.org/markup-compatibility/2006">
    <mc:Choice xmlns:p14="http://schemas.microsoft.com/office/powerpoint/2010/main" Requires="p14">
      <p:transition spd="slow" p14:dur="2000" advTm="77750"/>
    </mc:Choice>
    <mc:Fallback>
      <p:transition spd="slow" advTm="7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Surveys</a:t>
            </a:r>
          </a:p>
        </p:txBody>
      </p:sp>
      <p:sp>
        <p:nvSpPr>
          <p:cNvPr id="3" name="Content Placeholder 2"/>
          <p:cNvSpPr>
            <a:spLocks noGrp="1"/>
          </p:cNvSpPr>
          <p:nvPr>
            <p:ph sz="quarter" idx="10"/>
          </p:nvPr>
        </p:nvSpPr>
        <p:spPr/>
        <p:txBody>
          <a:bodyPr>
            <a:normAutofit lnSpcReduction="10000"/>
          </a:bodyPr>
          <a:lstStyle/>
          <a:p>
            <a:r>
              <a:rPr lang="en-US" dirty="0"/>
              <a:t>Pros</a:t>
            </a:r>
          </a:p>
          <a:p>
            <a:pPr lvl="1"/>
            <a:r>
              <a:rPr lang="en-US" dirty="0"/>
              <a:t>Quick and easy to implement: can use free online platforms</a:t>
            </a:r>
          </a:p>
          <a:p>
            <a:pPr lvl="1"/>
            <a:r>
              <a:rPr lang="en-US" dirty="0"/>
              <a:t>Anonymous responses</a:t>
            </a:r>
          </a:p>
          <a:p>
            <a:pPr lvl="1"/>
            <a:r>
              <a:rPr lang="en-US" dirty="0"/>
              <a:t>No interviewer burden, which may lead to better responses for sensitive topics, but you can do this in other modes as well. </a:t>
            </a:r>
          </a:p>
          <a:p>
            <a:r>
              <a:rPr lang="en-US" dirty="0"/>
              <a:t>Cons</a:t>
            </a:r>
          </a:p>
          <a:p>
            <a:pPr lvl="1"/>
            <a:r>
              <a:rPr lang="en-US" dirty="0"/>
              <a:t>Who are your respondents? (selection bias!)</a:t>
            </a:r>
          </a:p>
          <a:p>
            <a:pPr lvl="1"/>
            <a:r>
              <a:rPr lang="en-US" dirty="0"/>
              <a:t>How do you know who they are?</a:t>
            </a:r>
          </a:p>
          <a:p>
            <a:pPr lvl="1"/>
            <a:r>
              <a:rPr lang="en-US" dirty="0"/>
              <a:t>People tend to “satisfice” on internet surveys, which means they select the easiest answer to skip quickly to the end. </a:t>
            </a:r>
          </a:p>
          <a:p>
            <a:pPr lvl="1"/>
            <a:r>
              <a:rPr lang="en-US" dirty="0"/>
              <a:t>Lower completion rate</a:t>
            </a:r>
          </a:p>
          <a:p>
            <a:pPr lvl="1"/>
            <a:r>
              <a:rPr lang="en-US" dirty="0"/>
              <a:t>Data may not be as valid</a:t>
            </a:r>
          </a:p>
          <a:p>
            <a:pPr lvl="1"/>
            <a:r>
              <a:rPr lang="en-US" dirty="0"/>
              <a:t>Excluding those who do not have access to the internet can bias your study. </a:t>
            </a:r>
          </a:p>
        </p:txBody>
      </p:sp>
      <p:pic>
        <p:nvPicPr>
          <p:cNvPr id="4" name="Audio 3">
            <a:hlinkClick r:id="" action="ppaction://media"/>
            <a:extLst>
              <a:ext uri="{FF2B5EF4-FFF2-40B4-BE49-F238E27FC236}">
                <a16:creationId xmlns:a16="http://schemas.microsoft.com/office/drawing/2014/main" id="{9AA09930-8ED2-5C55-8478-E8247B05CB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92922151"/>
      </p:ext>
    </p:extLst>
  </p:cSld>
  <p:clrMapOvr>
    <a:masterClrMapping/>
  </p:clrMapOvr>
  <mc:AlternateContent xmlns:mc="http://schemas.openxmlformats.org/markup-compatibility/2006">
    <mc:Choice xmlns:p14="http://schemas.microsoft.com/office/powerpoint/2010/main" Requires="p14">
      <p:transition spd="slow" p14:dur="2000" advTm="100320"/>
    </mc:Choice>
    <mc:Fallback>
      <p:transition spd="slow" advTm="10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Medical vehicle or trailer</a:t>
            </a:r>
          </a:p>
        </p:txBody>
      </p:sp>
      <p:sp>
        <p:nvSpPr>
          <p:cNvPr id="4" name="Content Placeholder 3"/>
          <p:cNvSpPr>
            <a:spLocks noGrp="1"/>
          </p:cNvSpPr>
          <p:nvPr>
            <p:ph sz="quarter" idx="10"/>
          </p:nvPr>
        </p:nvSpPr>
        <p:spPr/>
        <p:txBody>
          <a:bodyPr>
            <a:normAutofit fontScale="92500" lnSpcReduction="10000"/>
          </a:bodyPr>
          <a:lstStyle/>
          <a:p>
            <a:r>
              <a:rPr lang="en-US" dirty="0"/>
              <a:t>Take everything to the people in one vehicle for data collection</a:t>
            </a:r>
          </a:p>
          <a:p>
            <a:endParaRPr lang="en-US" dirty="0"/>
          </a:p>
          <a:p>
            <a:r>
              <a:rPr lang="en-US" dirty="0"/>
              <a:t>Pros</a:t>
            </a:r>
          </a:p>
          <a:p>
            <a:pPr lvl="1"/>
            <a:r>
              <a:rPr lang="en-US" dirty="0"/>
              <a:t>Can conduct a survey or interview and </a:t>
            </a:r>
          </a:p>
          <a:p>
            <a:pPr lvl="1"/>
            <a:r>
              <a:rPr lang="en-US" dirty="0"/>
              <a:t>collect medical specimens and anthropometrics</a:t>
            </a:r>
          </a:p>
          <a:p>
            <a:endParaRPr lang="en-US" dirty="0"/>
          </a:p>
          <a:p>
            <a:r>
              <a:rPr lang="en-US" dirty="0"/>
              <a:t>Cons</a:t>
            </a:r>
          </a:p>
          <a:p>
            <a:pPr lvl="1"/>
            <a:r>
              <a:rPr lang="en-US" dirty="0"/>
              <a:t>Expensive!!!</a:t>
            </a:r>
          </a:p>
          <a:p>
            <a:pPr lvl="1"/>
            <a:r>
              <a:rPr lang="en-US" dirty="0"/>
              <a:t>Takes a great deal of time</a:t>
            </a:r>
          </a:p>
        </p:txBody>
      </p:sp>
      <p:pic>
        <p:nvPicPr>
          <p:cNvPr id="5" name="Picture 4"/>
          <p:cNvPicPr>
            <a:picLocks noChangeAspect="1"/>
          </p:cNvPicPr>
          <p:nvPr/>
        </p:nvPicPr>
        <p:blipFill>
          <a:blip r:embed="rId5"/>
          <a:stretch>
            <a:fillRect/>
          </a:stretch>
        </p:blipFill>
        <p:spPr>
          <a:xfrm>
            <a:off x="4669486" y="1645580"/>
            <a:ext cx="4131862" cy="2336272"/>
          </a:xfrm>
          <a:prstGeom prst="rect">
            <a:avLst/>
          </a:prstGeom>
        </p:spPr>
      </p:pic>
      <p:pic>
        <p:nvPicPr>
          <p:cNvPr id="5122" name="Picture 2" descr="Bike ambulances deliver healthcare in rural Africa - Traffic Sign Blog –  RoadTrafficSigns.com : Traffic Sign Blog – RoadTrafficSigns.com">
            <a:extLst>
              <a:ext uri="{FF2B5EF4-FFF2-40B4-BE49-F238E27FC236}">
                <a16:creationId xmlns:a16="http://schemas.microsoft.com/office/drawing/2014/main" id="{D3A32403-A02C-137D-E6B9-AEACDABEE8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2135" y="4292427"/>
            <a:ext cx="2766563" cy="173186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205BCD2E-A2CA-EC9D-E705-44EBD63683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23225118"/>
      </p:ext>
    </p:extLst>
  </p:cSld>
  <p:clrMapOvr>
    <a:masterClrMapping/>
  </p:clrMapOvr>
  <mc:AlternateContent xmlns:mc="http://schemas.openxmlformats.org/markup-compatibility/2006">
    <mc:Choice xmlns:p14="http://schemas.microsoft.com/office/powerpoint/2010/main" Requires="p14">
      <p:transition spd="slow" p14:dur="2000" advTm="36952"/>
    </mc:Choice>
    <mc:Fallback>
      <p:transition spd="slow" advTm="3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Apps</a:t>
            </a:r>
          </a:p>
        </p:txBody>
      </p:sp>
      <p:sp>
        <p:nvSpPr>
          <p:cNvPr id="3" name="Content Placeholder 2"/>
          <p:cNvSpPr>
            <a:spLocks noGrp="1"/>
          </p:cNvSpPr>
          <p:nvPr>
            <p:ph sz="quarter" idx="10"/>
          </p:nvPr>
        </p:nvSpPr>
        <p:spPr/>
        <p:txBody>
          <a:bodyPr/>
          <a:lstStyle/>
          <a:p>
            <a:r>
              <a:rPr lang="en-US" dirty="0"/>
              <a:t>Pros</a:t>
            </a:r>
          </a:p>
          <a:p>
            <a:pPr lvl="1"/>
            <a:r>
              <a:rPr lang="en-US" dirty="0"/>
              <a:t>Instant data and communication</a:t>
            </a:r>
          </a:p>
          <a:p>
            <a:pPr lvl="1"/>
            <a:r>
              <a:rPr lang="en-US" dirty="0"/>
              <a:t>Can customize to meet your study needs</a:t>
            </a:r>
          </a:p>
          <a:p>
            <a:r>
              <a:rPr lang="en-US" dirty="0"/>
              <a:t>Cons</a:t>
            </a:r>
          </a:p>
          <a:p>
            <a:pPr lvl="1"/>
            <a:r>
              <a:rPr lang="en-US" dirty="0"/>
              <a:t>Limiting your participants to those who have smartphones can bias your data</a:t>
            </a:r>
          </a:p>
          <a:p>
            <a:pPr lvl="1"/>
            <a:r>
              <a:rPr lang="en-US" dirty="0"/>
              <a:t>Reach is suspect unless you are specifically creating it for your study participants</a:t>
            </a:r>
          </a:p>
        </p:txBody>
      </p:sp>
      <p:pic>
        <p:nvPicPr>
          <p:cNvPr id="4" name="Picture 2" descr="Image result for health ap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3532" y="4240564"/>
            <a:ext cx="3214688" cy="20181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health apps"/>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57751" y="1145047"/>
            <a:ext cx="3750469" cy="267176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46297463-EDBD-8707-189B-6B39F4E3D3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95149698"/>
      </p:ext>
    </p:extLst>
  </p:cSld>
  <p:clrMapOvr>
    <a:masterClrMapping/>
  </p:clrMapOvr>
  <mc:AlternateContent xmlns:mc="http://schemas.openxmlformats.org/markup-compatibility/2006">
    <mc:Choice xmlns:p14="http://schemas.microsoft.com/office/powerpoint/2010/main" Requires="p14">
      <p:transition spd="slow" p14:dur="2000" advTm="31565"/>
    </mc:Choice>
    <mc:Fallback>
      <p:transition spd="slow" advTm="3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choose?</a:t>
            </a:r>
          </a:p>
        </p:txBody>
      </p:sp>
      <p:sp>
        <p:nvSpPr>
          <p:cNvPr id="3" name="Content Placeholder 2"/>
          <p:cNvSpPr>
            <a:spLocks noGrp="1"/>
          </p:cNvSpPr>
          <p:nvPr>
            <p:ph sz="quarter" idx="10"/>
          </p:nvPr>
        </p:nvSpPr>
        <p:spPr/>
        <p:txBody>
          <a:bodyPr>
            <a:normAutofit lnSpcReduction="10000"/>
          </a:bodyPr>
          <a:lstStyle/>
          <a:p>
            <a:r>
              <a:rPr lang="en-US" dirty="0"/>
              <a:t>Consider when you might prefer to use an unstructured interview or survey over structured</a:t>
            </a:r>
          </a:p>
          <a:p>
            <a:pPr lvl="1"/>
            <a:r>
              <a:rPr lang="en-US" dirty="0"/>
              <a:t>Exploration versus confirmation, understanding patterns</a:t>
            </a:r>
          </a:p>
          <a:p>
            <a:endParaRPr lang="en-US" dirty="0"/>
          </a:p>
          <a:p>
            <a:r>
              <a:rPr lang="en-US" dirty="0"/>
              <a:t>Consider bias associated with each data collection format, and weigh trade-offs</a:t>
            </a:r>
          </a:p>
          <a:p>
            <a:endParaRPr lang="en-US" dirty="0"/>
          </a:p>
          <a:p>
            <a:r>
              <a:rPr lang="en-US" dirty="0"/>
              <a:t>Consider your resources and what you CAN do</a:t>
            </a:r>
          </a:p>
          <a:p>
            <a:endParaRPr lang="en-US" dirty="0"/>
          </a:p>
          <a:p>
            <a:r>
              <a:rPr lang="en-US" dirty="0"/>
              <a:t>Consider your population and how you might best reach them</a:t>
            </a:r>
          </a:p>
        </p:txBody>
      </p:sp>
      <p:pic>
        <p:nvPicPr>
          <p:cNvPr id="4" name="Audio 3">
            <a:hlinkClick r:id="" action="ppaction://media"/>
            <a:extLst>
              <a:ext uri="{FF2B5EF4-FFF2-40B4-BE49-F238E27FC236}">
                <a16:creationId xmlns:a16="http://schemas.microsoft.com/office/drawing/2014/main" id="{806AB6D1-03D5-73E5-D088-1C4BF2BF9B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34105121"/>
      </p:ext>
    </p:extLst>
  </p:cSld>
  <p:clrMapOvr>
    <a:masterClrMapping/>
  </p:clrMapOvr>
  <mc:AlternateContent xmlns:mc="http://schemas.openxmlformats.org/markup-compatibility/2006">
    <mc:Choice xmlns:p14="http://schemas.microsoft.com/office/powerpoint/2010/main" Requires="p14">
      <p:transition spd="slow" p14:dur="2000" advTm="36790"/>
    </mc:Choice>
    <mc:Fallback>
      <p:transition spd="slow" advTm="3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980A-CE95-469C-935A-E945333FCB0E}"/>
              </a:ext>
            </a:extLst>
          </p:cNvPr>
          <p:cNvSpPr>
            <a:spLocks noGrp="1"/>
          </p:cNvSpPr>
          <p:nvPr>
            <p:ph type="title"/>
          </p:nvPr>
        </p:nvSpPr>
        <p:spPr/>
        <p:txBody>
          <a:bodyPr/>
          <a:lstStyle/>
          <a:p>
            <a:r>
              <a:rPr lang="en-US" dirty="0"/>
              <a:t>How to choose? </a:t>
            </a:r>
          </a:p>
        </p:txBody>
      </p:sp>
      <p:sp>
        <p:nvSpPr>
          <p:cNvPr id="3" name="Content Placeholder 2">
            <a:extLst>
              <a:ext uri="{FF2B5EF4-FFF2-40B4-BE49-F238E27FC236}">
                <a16:creationId xmlns:a16="http://schemas.microsoft.com/office/drawing/2014/main" id="{DFEA0F0E-BB97-4390-B20F-94755B7A0C40}"/>
              </a:ext>
            </a:extLst>
          </p:cNvPr>
          <p:cNvSpPr>
            <a:spLocks noGrp="1"/>
          </p:cNvSpPr>
          <p:nvPr>
            <p:ph sz="quarter" idx="10"/>
          </p:nvPr>
        </p:nvSpPr>
        <p:spPr/>
        <p:txBody>
          <a:bodyPr>
            <a:normAutofit/>
          </a:bodyPr>
          <a:lstStyle/>
          <a:p>
            <a:pPr>
              <a:lnSpc>
                <a:spcPct val="107000"/>
              </a:lnSpc>
              <a:spcBef>
                <a:spcPts val="0"/>
              </a:spcBef>
            </a:pPr>
            <a:r>
              <a:rPr lang="en-US" sz="2600" dirty="0">
                <a:effectLst/>
                <a:latin typeface="Calibri" panose="020F0502020204030204" pitchFamily="34" charset="0"/>
                <a:ea typeface="Calibri" panose="020F0502020204030204" pitchFamily="34" charset="0"/>
                <a:cs typeface="DokChampa" panose="020B0604020202020204" pitchFamily="34" charset="-34"/>
              </a:rPr>
              <a:t>Self-administered versus interviewer-assisted interviews and surveys</a:t>
            </a:r>
          </a:p>
          <a:p>
            <a:pPr marL="685800" lvl="1" indent="-342900">
              <a:lnSpc>
                <a:spcPct val="107000"/>
              </a:lnSpc>
              <a:spcBef>
                <a:spcPts val="0"/>
              </a:spcBef>
              <a:buFont typeface="Symbol" panose="05050102010706020507" pitchFamily="18" charset="2"/>
              <a:buChar char=""/>
            </a:pPr>
            <a:r>
              <a:rPr lang="en-US" sz="1800" dirty="0">
                <a:ea typeface="Calibri" panose="020F0502020204030204" pitchFamily="34" charset="0"/>
                <a:cs typeface="DokChampa" panose="020B0604020202020204" pitchFamily="34" charset="-34"/>
              </a:rPr>
              <a:t>Always better in person, unless questions are deeply sensitive, but even then, you can allow the respondent to interact with data collection tool</a:t>
            </a:r>
          </a:p>
          <a:p>
            <a:pPr marL="685800" lvl="1" indent="-342900">
              <a:lnSpc>
                <a:spcPct val="107000"/>
              </a:lnSpc>
              <a:spcBef>
                <a:spcPts val="0"/>
              </a:spcBef>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DokChampa" panose="020B0604020202020204" pitchFamily="34" charset="-34"/>
              </a:rPr>
              <a:t>Interviewers can </a:t>
            </a:r>
            <a:r>
              <a:rPr lang="en-US" sz="1800" dirty="0">
                <a:ea typeface="Calibri" panose="020F0502020204030204" pitchFamily="34" charset="0"/>
                <a:cs typeface="DokChampa" panose="020B0604020202020204" pitchFamily="34" charset="-34"/>
              </a:rPr>
              <a:t>help prompt respondents, and establish rapport</a:t>
            </a:r>
          </a:p>
          <a:p>
            <a:pPr marL="685800" lvl="1" indent="-342900">
              <a:lnSpc>
                <a:spcPct val="107000"/>
              </a:lnSpc>
              <a:spcBef>
                <a:spcPts val="0"/>
              </a:spcBef>
              <a:buFont typeface="Symbol" panose="05050102010706020507" pitchFamily="18" charset="2"/>
              <a:buChar char=""/>
            </a:pPr>
            <a:r>
              <a:rPr lang="en-US" sz="1800" dirty="0">
                <a:ea typeface="Calibri" panose="020F0502020204030204" pitchFamily="34" charset="0"/>
                <a:cs typeface="DokChampa" panose="020B0604020202020204" pitchFamily="34" charset="-34"/>
              </a:rPr>
              <a:t>Hiring interviewers from your target population improves participation</a:t>
            </a:r>
          </a:p>
          <a:p>
            <a:pPr marL="685800" lvl="1" indent="-342900">
              <a:lnSpc>
                <a:spcPct val="107000"/>
              </a:lnSpc>
              <a:spcBef>
                <a:spcPts val="0"/>
              </a:spcBef>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DokChampa" panose="020B0604020202020204" pitchFamily="34" charset="-34"/>
              </a:rPr>
              <a:t>BUT interviewer bias is very real: you cannot pay an intervi</a:t>
            </a:r>
            <a:r>
              <a:rPr lang="en-US" sz="1800" dirty="0">
                <a:ea typeface="Calibri" panose="020F0502020204030204" pitchFamily="34" charset="0"/>
                <a:cs typeface="DokChampa" panose="020B0604020202020204" pitchFamily="34" charset="-34"/>
              </a:rPr>
              <a:t>ewer </a:t>
            </a:r>
            <a:r>
              <a:rPr lang="en-US" sz="1800" i="1" dirty="0">
                <a:ea typeface="Calibri" panose="020F0502020204030204" pitchFamily="34" charset="0"/>
                <a:cs typeface="DokChampa" panose="020B0604020202020204" pitchFamily="34" charset="-34"/>
              </a:rPr>
              <a:t>by the interview</a:t>
            </a:r>
            <a:r>
              <a:rPr lang="en-US" sz="1800" dirty="0">
                <a:ea typeface="Calibri" panose="020F0502020204030204" pitchFamily="34" charset="0"/>
                <a:cs typeface="DokChampa" panose="020B0604020202020204" pitchFamily="34" charset="-34"/>
              </a:rPr>
              <a:t>, for example!!</a:t>
            </a:r>
          </a:p>
          <a:p>
            <a:pPr marL="685800" lvl="1" indent="-342900">
              <a:lnSpc>
                <a:spcPct val="107000"/>
              </a:lnSpc>
              <a:spcBef>
                <a:spcPts val="0"/>
              </a:spcBef>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DokChampa" panose="020B0604020202020204" pitchFamily="34" charset="-34"/>
              </a:rPr>
              <a:t>TRAINING IS ESSENTIAL!!!</a:t>
            </a:r>
          </a:p>
          <a:p>
            <a:pPr>
              <a:lnSpc>
                <a:spcPct val="107000"/>
              </a:lnSpc>
              <a:spcBef>
                <a:spcPts val="0"/>
              </a:spcBef>
            </a:pPr>
            <a:r>
              <a:rPr lang="en-US" sz="2600" dirty="0">
                <a:ea typeface="Calibri" panose="020F0502020204030204" pitchFamily="34" charset="0"/>
                <a:cs typeface="DokChampa" panose="020B0604020202020204" pitchFamily="34" charset="-34"/>
              </a:rPr>
              <a:t>Online versus in-person or over the phone</a:t>
            </a:r>
          </a:p>
          <a:p>
            <a:pPr marL="685800" lvl="1" indent="-342900">
              <a:lnSpc>
                <a:spcPct val="107000"/>
              </a:lnSpc>
              <a:spcBef>
                <a:spcPts val="0"/>
              </a:spcBef>
              <a:buFont typeface="Symbol" panose="05050102010706020507" pitchFamily="18" charset="2"/>
              <a:buChar char=""/>
            </a:pPr>
            <a:r>
              <a:rPr lang="en-US" sz="1800" dirty="0">
                <a:ea typeface="Calibri" panose="020F0502020204030204" pitchFamily="34" charset="0"/>
                <a:cs typeface="DokChampa" panose="020B0604020202020204" pitchFamily="34" charset="-34"/>
              </a:rPr>
              <a:t>Online leads to satisficing and lower response rates; hard to trust data</a:t>
            </a:r>
          </a:p>
          <a:p>
            <a:pPr marL="685800" lvl="1" indent="-342900">
              <a:lnSpc>
                <a:spcPct val="107000"/>
              </a:lnSpc>
              <a:spcBef>
                <a:spcPts val="0"/>
              </a:spcBef>
              <a:buFont typeface="Symbol" panose="05050102010706020507" pitchFamily="18" charset="2"/>
              <a:buChar char=""/>
            </a:pPr>
            <a:r>
              <a:rPr lang="en-US" sz="1800" dirty="0">
                <a:ea typeface="Calibri" panose="020F0502020204030204" pitchFamily="34" charset="0"/>
                <a:cs typeface="DokChampa" panose="020B0604020202020204" pitchFamily="34" charset="-34"/>
              </a:rPr>
              <a:t>Telephone may improve your reach, but requires more resources</a:t>
            </a:r>
          </a:p>
          <a:p>
            <a:pPr marL="685800" lvl="1" indent="-342900">
              <a:lnSpc>
                <a:spcPct val="107000"/>
              </a:lnSpc>
              <a:spcBef>
                <a:spcPts val="0"/>
              </a:spcBef>
              <a:buFont typeface="Symbol" panose="05050102010706020507" pitchFamily="18" charset="2"/>
              <a:buChar char=""/>
            </a:pPr>
            <a:r>
              <a:rPr lang="en-US" sz="1800" dirty="0">
                <a:ea typeface="Calibri" panose="020F0502020204030204" pitchFamily="34" charset="0"/>
                <a:cs typeface="DokChampa" panose="020B0604020202020204" pitchFamily="34" charset="-34"/>
              </a:rPr>
              <a:t>Paper is great for a record, no matter the mode or method! </a:t>
            </a:r>
          </a:p>
          <a:p>
            <a:pPr marL="685800" lvl="1" indent="-342900">
              <a:lnSpc>
                <a:spcPct val="107000"/>
              </a:lnSpc>
              <a:spcBef>
                <a:spcPts val="0"/>
              </a:spcBef>
              <a:buFont typeface="Symbol" panose="05050102010706020507" pitchFamily="18" charset="2"/>
              <a:buChar char=""/>
            </a:pPr>
            <a:r>
              <a:rPr lang="en-US" sz="1800" dirty="0">
                <a:ea typeface="Calibri" panose="020F0502020204030204" pitchFamily="34" charset="0"/>
                <a:cs typeface="DokChampa" panose="020B0604020202020204" pitchFamily="34" charset="-34"/>
              </a:rPr>
              <a:t>Back up databases!!!!</a:t>
            </a:r>
            <a:endParaRPr lang="en-US" sz="2000" dirty="0">
              <a:effectLst/>
              <a:latin typeface="Calibri" panose="020F0502020204030204" pitchFamily="34" charset="0"/>
              <a:ea typeface="Calibri" panose="020F0502020204030204" pitchFamily="34" charset="0"/>
              <a:cs typeface="DokChampa" panose="020B0604020202020204" pitchFamily="34" charset="-34"/>
            </a:endParaRPr>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16</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04A39C9A-63ED-6D24-0489-D5812F1FCD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285403979"/>
      </p:ext>
    </p:extLst>
  </p:cSld>
  <p:clrMapOvr>
    <a:masterClrMapping/>
  </p:clrMapOvr>
  <mc:AlternateContent xmlns:mc="http://schemas.openxmlformats.org/markup-compatibility/2006">
    <mc:Choice xmlns:p14="http://schemas.microsoft.com/office/powerpoint/2010/main" Requires="p14">
      <p:transition spd="slow" p14:dur="2000" advTm="127116"/>
    </mc:Choice>
    <mc:Fallback>
      <p:transition spd="slow" advTm="127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42735E-1431-8290-FE44-40C7D9FE55E8}"/>
              </a:ext>
            </a:extLst>
          </p:cNvPr>
          <p:cNvSpPr>
            <a:spLocks noGrp="1"/>
          </p:cNvSpPr>
          <p:nvPr>
            <p:ph type="title"/>
          </p:nvPr>
        </p:nvSpPr>
        <p:spPr/>
        <p:txBody>
          <a:bodyPr/>
          <a:lstStyle/>
          <a:p>
            <a:r>
              <a:rPr lang="en-US" dirty="0"/>
              <a:t>Creating a Data Collection Instrument</a:t>
            </a:r>
          </a:p>
        </p:txBody>
      </p:sp>
      <p:sp>
        <p:nvSpPr>
          <p:cNvPr id="6" name="Content Placeholder 5">
            <a:extLst>
              <a:ext uri="{FF2B5EF4-FFF2-40B4-BE49-F238E27FC236}">
                <a16:creationId xmlns:a16="http://schemas.microsoft.com/office/drawing/2014/main" id="{1A3405C7-142C-CB60-DFFD-036770045D61}"/>
              </a:ext>
            </a:extLst>
          </p:cNvPr>
          <p:cNvSpPr>
            <a:spLocks noGrp="1"/>
          </p:cNvSpPr>
          <p:nvPr>
            <p:ph sz="quarter" idx="10"/>
          </p:nvPr>
        </p:nvSpPr>
        <p:spPr/>
        <p:txBody>
          <a:bodyPr/>
          <a:lstStyle/>
          <a:p>
            <a:r>
              <a:rPr lang="en-US" dirty="0"/>
              <a:t>Data collection instrument includes all of your survey questions and any instructions or scripts needed for the interviewer or respondent.</a:t>
            </a:r>
          </a:p>
          <a:p>
            <a:endParaRPr lang="en-US" dirty="0"/>
          </a:p>
          <a:p>
            <a:r>
              <a:rPr lang="en-US" dirty="0"/>
              <a:t>It should include the source of all of your items and any psychometrics for those sources: measures of reliability and validity</a:t>
            </a:r>
          </a:p>
          <a:p>
            <a:endParaRPr lang="en-US" dirty="0"/>
          </a:p>
          <a:p>
            <a:endParaRPr lang="en-US" dirty="0"/>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17</a:t>
            </a:fld>
            <a:endParaRPr lang="en-US" b="1" dirty="0">
              <a:solidFill>
                <a:schemeClr val="accent6"/>
              </a:solidFill>
            </a:endParaRPr>
          </a:p>
        </p:txBody>
      </p:sp>
      <p:pic>
        <p:nvPicPr>
          <p:cNvPr id="7" name="Audio 6">
            <a:hlinkClick r:id="" action="ppaction://media"/>
            <a:extLst>
              <a:ext uri="{FF2B5EF4-FFF2-40B4-BE49-F238E27FC236}">
                <a16:creationId xmlns:a16="http://schemas.microsoft.com/office/drawing/2014/main" id="{BA0719F6-3C97-765F-90FA-5ED12A7742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8202785"/>
      </p:ext>
    </p:extLst>
  </p:cSld>
  <p:clrMapOvr>
    <a:masterClrMapping/>
  </p:clrMapOvr>
  <mc:AlternateContent xmlns:mc="http://schemas.openxmlformats.org/markup-compatibility/2006">
    <mc:Choice xmlns:p14="http://schemas.microsoft.com/office/powerpoint/2010/main" Requires="p14">
      <p:transition spd="slow" p14:dur="2000" advTm="21913"/>
    </mc:Choice>
    <mc:Fallback>
      <p:transition spd="slow" advTm="2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42735E-1431-8290-FE44-40C7D9FE55E8}"/>
              </a:ext>
            </a:extLst>
          </p:cNvPr>
          <p:cNvSpPr>
            <a:spLocks noGrp="1"/>
          </p:cNvSpPr>
          <p:nvPr>
            <p:ph type="title"/>
          </p:nvPr>
        </p:nvSpPr>
        <p:spPr/>
        <p:txBody>
          <a:bodyPr/>
          <a:lstStyle/>
          <a:p>
            <a:r>
              <a:rPr lang="en-US" dirty="0"/>
              <a:t>Creating a Data Collection Instrument</a:t>
            </a:r>
          </a:p>
        </p:txBody>
      </p:sp>
      <p:sp>
        <p:nvSpPr>
          <p:cNvPr id="6" name="Content Placeholder 5">
            <a:extLst>
              <a:ext uri="{FF2B5EF4-FFF2-40B4-BE49-F238E27FC236}">
                <a16:creationId xmlns:a16="http://schemas.microsoft.com/office/drawing/2014/main" id="{1A3405C7-142C-CB60-DFFD-036770045D61}"/>
              </a:ext>
            </a:extLst>
          </p:cNvPr>
          <p:cNvSpPr>
            <a:spLocks noGrp="1"/>
          </p:cNvSpPr>
          <p:nvPr>
            <p:ph sz="quarter" idx="10"/>
          </p:nvPr>
        </p:nvSpPr>
        <p:spPr/>
        <p:txBody>
          <a:bodyPr/>
          <a:lstStyle/>
          <a:p>
            <a:r>
              <a:rPr lang="en-US" dirty="0"/>
              <a:t>How do you select and create measures for your data collection instrument? </a:t>
            </a:r>
          </a:p>
          <a:p>
            <a:r>
              <a:rPr lang="en-US" dirty="0"/>
              <a:t>In general, you should choose, in this order:</a:t>
            </a:r>
          </a:p>
          <a:p>
            <a:pPr marL="800100" lvl="1" indent="-457200">
              <a:buFont typeface="+mj-lt"/>
              <a:buAutoNum type="arabicPeriod"/>
            </a:pPr>
            <a:r>
              <a:rPr lang="en-US" sz="2400" dirty="0"/>
              <a:t>Existing, validated measures from well-established instruments</a:t>
            </a:r>
          </a:p>
          <a:p>
            <a:pPr marL="800100" lvl="1" indent="-457200">
              <a:buFont typeface="+mj-lt"/>
              <a:buAutoNum type="arabicPeriod"/>
            </a:pPr>
            <a:r>
              <a:rPr lang="en-US" sz="2400" dirty="0"/>
              <a:t>Existing, validated measures from well-established instruments that are slightly adapted to your population</a:t>
            </a:r>
          </a:p>
          <a:p>
            <a:pPr marL="800100" lvl="1" indent="-457200">
              <a:buFont typeface="+mj-lt"/>
              <a:buAutoNum type="arabicPeriod"/>
            </a:pPr>
            <a:r>
              <a:rPr lang="en-US" sz="2400" dirty="0"/>
              <a:t>Measures from instruments that have been previously used in your population but may not yet have validation</a:t>
            </a:r>
          </a:p>
          <a:p>
            <a:pPr marL="800100" lvl="1" indent="-457200">
              <a:buFont typeface="+mj-lt"/>
              <a:buAutoNum type="arabicPeriod"/>
            </a:pPr>
            <a:r>
              <a:rPr lang="en-US" sz="2400" dirty="0"/>
              <a:t>Measures that you or your study team create yourself. </a:t>
            </a:r>
          </a:p>
          <a:p>
            <a:pPr marL="342900" lvl="1" indent="0">
              <a:buNone/>
            </a:pPr>
            <a:endParaRPr lang="en-US" dirty="0"/>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18</a:t>
            </a:fld>
            <a:endParaRPr lang="en-US" b="1" dirty="0">
              <a:solidFill>
                <a:schemeClr val="accent6"/>
              </a:solidFill>
            </a:endParaRPr>
          </a:p>
        </p:txBody>
      </p:sp>
      <p:pic>
        <p:nvPicPr>
          <p:cNvPr id="3" name="Audio 2">
            <a:hlinkClick r:id="" action="ppaction://media"/>
            <a:extLst>
              <a:ext uri="{FF2B5EF4-FFF2-40B4-BE49-F238E27FC236}">
                <a16:creationId xmlns:a16="http://schemas.microsoft.com/office/drawing/2014/main" id="{06D5583B-5B6C-1313-EDDC-BACA0B7FEF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36878238"/>
      </p:ext>
    </p:extLst>
  </p:cSld>
  <p:clrMapOvr>
    <a:masterClrMapping/>
  </p:clrMapOvr>
  <mc:AlternateContent xmlns:mc="http://schemas.openxmlformats.org/markup-compatibility/2006">
    <mc:Choice xmlns:p14="http://schemas.microsoft.com/office/powerpoint/2010/main" Requires="p14">
      <p:transition spd="slow" p14:dur="2000" advTm="39460"/>
    </mc:Choice>
    <mc:Fallback>
      <p:transition spd="slow" advTm="3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42735E-1431-8290-FE44-40C7D9FE55E8}"/>
              </a:ext>
            </a:extLst>
          </p:cNvPr>
          <p:cNvSpPr>
            <a:spLocks noGrp="1"/>
          </p:cNvSpPr>
          <p:nvPr>
            <p:ph type="title"/>
          </p:nvPr>
        </p:nvSpPr>
        <p:spPr/>
        <p:txBody>
          <a:bodyPr/>
          <a:lstStyle/>
          <a:p>
            <a:r>
              <a:rPr lang="en-US" dirty="0"/>
              <a:t>Creating a Data Collection Instrument</a:t>
            </a:r>
          </a:p>
        </p:txBody>
      </p:sp>
      <p:sp>
        <p:nvSpPr>
          <p:cNvPr id="6" name="Content Placeholder 5">
            <a:extLst>
              <a:ext uri="{FF2B5EF4-FFF2-40B4-BE49-F238E27FC236}">
                <a16:creationId xmlns:a16="http://schemas.microsoft.com/office/drawing/2014/main" id="{1A3405C7-142C-CB60-DFFD-036770045D61}"/>
              </a:ext>
            </a:extLst>
          </p:cNvPr>
          <p:cNvSpPr>
            <a:spLocks noGrp="1"/>
          </p:cNvSpPr>
          <p:nvPr>
            <p:ph sz="quarter" idx="10"/>
          </p:nvPr>
        </p:nvSpPr>
        <p:spPr/>
        <p:txBody>
          <a:bodyPr>
            <a:normAutofit lnSpcReduction="10000"/>
          </a:bodyPr>
          <a:lstStyle/>
          <a:p>
            <a:pPr marL="0" indent="0">
              <a:buNone/>
            </a:pPr>
            <a:r>
              <a:rPr lang="en-US" sz="2400" dirty="0"/>
              <a:t>Creating as much of your survey instrument from </a:t>
            </a:r>
            <a:r>
              <a:rPr lang="en-US" sz="2400" b="1" dirty="0"/>
              <a:t>validated </a:t>
            </a:r>
            <a:r>
              <a:rPr lang="en-US" sz="2400" dirty="0"/>
              <a:t>and </a:t>
            </a:r>
            <a:r>
              <a:rPr lang="en-US" sz="2400" b="1" dirty="0"/>
              <a:t>reliable</a:t>
            </a:r>
            <a:r>
              <a:rPr lang="en-US" sz="2400" dirty="0"/>
              <a:t> measures helps to:</a:t>
            </a:r>
          </a:p>
          <a:p>
            <a:r>
              <a:rPr lang="en-US" sz="2400" dirty="0"/>
              <a:t>Create consistency in data collected across studies in the field</a:t>
            </a:r>
          </a:p>
          <a:p>
            <a:r>
              <a:rPr lang="en-US" sz="2400" dirty="0"/>
              <a:t>Ensure that your measures are measuring what they are supposed to measure (validity), every time (reliability)</a:t>
            </a:r>
          </a:p>
          <a:p>
            <a:r>
              <a:rPr lang="en-US" sz="2400" dirty="0"/>
              <a:t>Make it easier to reproduce the study in different populations</a:t>
            </a:r>
          </a:p>
          <a:p>
            <a:r>
              <a:rPr lang="en-US" sz="2400" dirty="0"/>
              <a:t>An exception is when the items </a:t>
            </a:r>
            <a:r>
              <a:rPr lang="en-US" sz="2400" b="1" dirty="0"/>
              <a:t>do not fit your population’s culture or beliefs</a:t>
            </a:r>
          </a:p>
          <a:p>
            <a:pPr lvl="1"/>
            <a:r>
              <a:rPr lang="en-US" b="1" dirty="0"/>
              <a:t>Adapt measures to fit your culture (e.g., foods, behaviors, beliefs)</a:t>
            </a:r>
          </a:p>
          <a:p>
            <a:pPr lvl="1"/>
            <a:r>
              <a:rPr lang="en-US" b="1" dirty="0"/>
              <a:t>Create new measures to fit your population, and TEST these before administering them in a survey, if possible (could be just on face validity)</a:t>
            </a:r>
          </a:p>
          <a:p>
            <a:pPr marL="0" indent="0">
              <a:buNone/>
            </a:pPr>
            <a:endParaRPr lang="en-US" sz="1600" b="1" dirty="0"/>
          </a:p>
          <a:p>
            <a:endParaRPr lang="en-US" sz="2400" dirty="0"/>
          </a:p>
          <a:p>
            <a:pPr marL="342900" lvl="1" indent="0">
              <a:buNone/>
            </a:pPr>
            <a:endParaRPr lang="en-US" dirty="0"/>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19</a:t>
            </a:fld>
            <a:endParaRPr lang="en-US" b="1" dirty="0">
              <a:solidFill>
                <a:schemeClr val="accent6"/>
              </a:solidFill>
            </a:endParaRPr>
          </a:p>
        </p:txBody>
      </p:sp>
      <p:pic>
        <p:nvPicPr>
          <p:cNvPr id="3" name="Audio 2">
            <a:hlinkClick r:id="" action="ppaction://media"/>
            <a:extLst>
              <a:ext uri="{FF2B5EF4-FFF2-40B4-BE49-F238E27FC236}">
                <a16:creationId xmlns:a16="http://schemas.microsoft.com/office/drawing/2014/main" id="{0CCA88B3-DD94-774E-F412-2D7E513857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48496519"/>
      </p:ext>
    </p:extLst>
  </p:cSld>
  <p:clrMapOvr>
    <a:masterClrMapping/>
  </p:clrMapOvr>
  <mc:AlternateContent xmlns:mc="http://schemas.openxmlformats.org/markup-compatibility/2006">
    <mc:Choice xmlns:p14="http://schemas.microsoft.com/office/powerpoint/2010/main" Requires="p14">
      <p:transition spd="slow" p14:dur="2000" advTm="56039"/>
    </mc:Choice>
    <mc:Fallback>
      <p:transition spd="slow" advTm="5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CDD7-1A11-A25D-2709-8198348D0BF4}"/>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D5654E9E-DA03-9654-DDA2-0F34441C1F4D}"/>
              </a:ext>
            </a:extLst>
          </p:cNvPr>
          <p:cNvSpPr>
            <a:spLocks noGrp="1"/>
          </p:cNvSpPr>
          <p:nvPr>
            <p:ph sz="quarter" idx="10"/>
          </p:nvPr>
        </p:nvSpPr>
        <p:spPr/>
        <p:txBody>
          <a:bodyPr>
            <a:normAutofit lnSpcReduction="10000"/>
          </a:bodyPr>
          <a:lstStyle/>
          <a:p>
            <a:pPr marL="0" indent="0">
              <a:buNone/>
            </a:pPr>
            <a:r>
              <a:rPr lang="en-US" dirty="0"/>
              <a:t>Upon completion of Topic 6.7, you will be able to:</a:t>
            </a:r>
          </a:p>
          <a:p>
            <a:r>
              <a:rPr lang="en-US" dirty="0"/>
              <a:t>Describe the role of data collection in data management and planning a study</a:t>
            </a:r>
          </a:p>
          <a:p>
            <a:r>
              <a:rPr lang="en-US" dirty="0"/>
              <a:t>Identify modes of data collection and their pros and cons</a:t>
            </a:r>
          </a:p>
          <a:p>
            <a:r>
              <a:rPr lang="en-US" dirty="0"/>
              <a:t>Construct a data collection instrument</a:t>
            </a:r>
          </a:p>
          <a:p>
            <a:r>
              <a:rPr lang="en-US" dirty="0"/>
              <a:t>Understand the purpose of a codebook and create a codebook to document data collected</a:t>
            </a:r>
          </a:p>
          <a:p>
            <a:r>
              <a:rPr lang="en-US" dirty="0"/>
              <a:t>Understand the purpose of study protocols including data collection protocols and how to create protocols</a:t>
            </a:r>
          </a:p>
        </p:txBody>
      </p:sp>
      <p:sp>
        <p:nvSpPr>
          <p:cNvPr id="4" name="Slide Number Placeholder 3">
            <a:extLst>
              <a:ext uri="{FF2B5EF4-FFF2-40B4-BE49-F238E27FC236}">
                <a16:creationId xmlns:a16="http://schemas.microsoft.com/office/drawing/2014/main" id="{EBE37B84-96E1-4A55-8C80-82D00F4383C5}"/>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18E1108E-37A1-AC18-C129-506E432793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0729174"/>
      </p:ext>
    </p:extLst>
  </p:cSld>
  <p:clrMapOvr>
    <a:masterClrMapping/>
  </p:clrMapOvr>
  <mc:AlternateContent xmlns:mc="http://schemas.openxmlformats.org/markup-compatibility/2006">
    <mc:Choice xmlns:p14="http://schemas.microsoft.com/office/powerpoint/2010/main" Requires="p14">
      <p:transition spd="slow" p14:dur="2000" advTm="26347"/>
    </mc:Choice>
    <mc:Fallback>
      <p:transition spd="slow" advTm="26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3C0B8-FACD-0B2B-DE7B-F88AC2B42C29}"/>
              </a:ext>
            </a:extLst>
          </p:cNvPr>
          <p:cNvSpPr>
            <a:spLocks noGrp="1"/>
          </p:cNvSpPr>
          <p:nvPr>
            <p:ph type="title"/>
          </p:nvPr>
        </p:nvSpPr>
        <p:spPr>
          <a:xfrm>
            <a:off x="628650" y="365126"/>
            <a:ext cx="8199048" cy="1017107"/>
          </a:xfrm>
        </p:spPr>
        <p:txBody>
          <a:bodyPr/>
          <a:lstStyle/>
          <a:p>
            <a:r>
              <a:rPr lang="en-US" dirty="0"/>
              <a:t>Example of survey measures: psychometrics</a:t>
            </a:r>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0"/>
          </p:nvPr>
        </p:nvSpPr>
        <p:spPr/>
        <p:txBody>
          <a:bodyPr vert="horz" lIns="91440" tIns="45720" rIns="91440" bIns="45720" rtlCol="0"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20</a:t>
            </a:fld>
            <a:endParaRPr lang="en-US" sz="700" b="1">
              <a:solidFill>
                <a:schemeClr val="tx2"/>
              </a:solidFill>
            </a:endParaRPr>
          </a:p>
        </p:txBody>
      </p:sp>
      <p:graphicFrame>
        <p:nvGraphicFramePr>
          <p:cNvPr id="12" name="Object 11">
            <a:extLst>
              <a:ext uri="{FF2B5EF4-FFF2-40B4-BE49-F238E27FC236}">
                <a16:creationId xmlns:a16="http://schemas.microsoft.com/office/drawing/2014/main" id="{12E69508-808E-8383-125A-32D21A046F15}"/>
              </a:ext>
            </a:extLst>
          </p:cNvPr>
          <p:cNvGraphicFramePr>
            <a:graphicFrameLocks noChangeAspect="1"/>
          </p:cNvGraphicFramePr>
          <p:nvPr>
            <p:extLst>
              <p:ext uri="{D42A27DB-BD31-4B8C-83A1-F6EECF244321}">
                <p14:modId xmlns:p14="http://schemas.microsoft.com/office/powerpoint/2010/main" val="921835922"/>
              </p:ext>
            </p:extLst>
          </p:nvPr>
        </p:nvGraphicFramePr>
        <p:xfrm>
          <a:off x="815159" y="1541821"/>
          <a:ext cx="7513681" cy="4998491"/>
        </p:xfrm>
        <a:graphic>
          <a:graphicData uri="http://schemas.openxmlformats.org/presentationml/2006/ole">
            <mc:AlternateContent xmlns:mc="http://schemas.openxmlformats.org/markup-compatibility/2006">
              <mc:Choice xmlns:v="urn:schemas-microsoft-com:vml" Requires="v">
                <p:oleObj name="Document" r:id="rId5" imgW="8224595" imgH="5483291" progId="Word.Document.12">
                  <p:embed/>
                </p:oleObj>
              </mc:Choice>
              <mc:Fallback>
                <p:oleObj name="Document" r:id="rId5" imgW="8224595" imgH="5483291" progId="Word.Document.12">
                  <p:embed/>
                  <p:pic>
                    <p:nvPicPr>
                      <p:cNvPr id="12" name="Object 11">
                        <a:extLst>
                          <a:ext uri="{FF2B5EF4-FFF2-40B4-BE49-F238E27FC236}">
                            <a16:creationId xmlns:a16="http://schemas.microsoft.com/office/drawing/2014/main" id="{12E69508-808E-8383-125A-32D21A046F15}"/>
                          </a:ext>
                        </a:extLst>
                      </p:cNvPr>
                      <p:cNvPicPr/>
                      <p:nvPr/>
                    </p:nvPicPr>
                    <p:blipFill>
                      <a:blip r:embed="rId6"/>
                      <a:stretch>
                        <a:fillRect/>
                      </a:stretch>
                    </p:blipFill>
                    <p:spPr>
                      <a:xfrm>
                        <a:off x="815159" y="1541821"/>
                        <a:ext cx="7513681" cy="4998491"/>
                      </a:xfrm>
                      <a:prstGeom prst="rect">
                        <a:avLst/>
                      </a:prstGeom>
                    </p:spPr>
                  </p:pic>
                </p:oleObj>
              </mc:Fallback>
            </mc:AlternateContent>
          </a:graphicData>
        </a:graphic>
      </p:graphicFrame>
      <p:pic>
        <p:nvPicPr>
          <p:cNvPr id="3" name="Audio 2">
            <a:hlinkClick r:id="" action="ppaction://media"/>
            <a:extLst>
              <a:ext uri="{FF2B5EF4-FFF2-40B4-BE49-F238E27FC236}">
                <a16:creationId xmlns:a16="http://schemas.microsoft.com/office/drawing/2014/main" id="{5B89D680-A36F-6684-9D64-7B6BF7AFDD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697634891"/>
      </p:ext>
    </p:extLst>
  </p:cSld>
  <p:clrMapOvr>
    <a:masterClrMapping/>
  </p:clrMapOvr>
  <mc:AlternateContent xmlns:mc="http://schemas.openxmlformats.org/markup-compatibility/2006">
    <mc:Choice xmlns:p14="http://schemas.microsoft.com/office/powerpoint/2010/main" Requires="p14">
      <p:transition spd="slow" p14:dur="2000" advTm="57340"/>
    </mc:Choice>
    <mc:Fallback>
      <p:transition spd="slow" advTm="5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385F6-2D2B-039E-B80D-0CC39F7FA558}"/>
              </a:ext>
            </a:extLst>
          </p:cNvPr>
          <p:cNvSpPr>
            <a:spLocks noGrp="1"/>
          </p:cNvSpPr>
          <p:nvPr>
            <p:ph type="title"/>
          </p:nvPr>
        </p:nvSpPr>
        <p:spPr/>
        <p:txBody>
          <a:bodyPr/>
          <a:lstStyle/>
          <a:p>
            <a:r>
              <a:rPr lang="en-US" dirty="0"/>
              <a:t>Examples of survey measures: adapted</a:t>
            </a:r>
          </a:p>
        </p:txBody>
      </p:sp>
      <p:graphicFrame>
        <p:nvGraphicFramePr>
          <p:cNvPr id="5" name="Content Placeholder 4">
            <a:extLst>
              <a:ext uri="{FF2B5EF4-FFF2-40B4-BE49-F238E27FC236}">
                <a16:creationId xmlns:a16="http://schemas.microsoft.com/office/drawing/2014/main" id="{598D011F-A033-BC0F-53B9-191BA6F45087}"/>
              </a:ext>
            </a:extLst>
          </p:cNvPr>
          <p:cNvGraphicFramePr>
            <a:graphicFrameLocks noGrp="1"/>
          </p:cNvGraphicFramePr>
          <p:nvPr>
            <p:ph sz="quarter" idx="10"/>
            <p:extLst>
              <p:ext uri="{D42A27DB-BD31-4B8C-83A1-F6EECF244321}">
                <p14:modId xmlns:p14="http://schemas.microsoft.com/office/powerpoint/2010/main" val="2910452688"/>
              </p:ext>
            </p:extLst>
          </p:nvPr>
        </p:nvGraphicFramePr>
        <p:xfrm>
          <a:off x="628650" y="1487488"/>
          <a:ext cx="7886699" cy="4603362"/>
        </p:xfrm>
        <a:graphic>
          <a:graphicData uri="http://schemas.openxmlformats.org/drawingml/2006/table">
            <a:tbl>
              <a:tblPr/>
              <a:tblGrid>
                <a:gridCol w="2778871">
                  <a:extLst>
                    <a:ext uri="{9D8B030D-6E8A-4147-A177-3AD203B41FA5}">
                      <a16:colId xmlns:a16="http://schemas.microsoft.com/office/drawing/2014/main" val="2757859521"/>
                    </a:ext>
                  </a:extLst>
                </a:gridCol>
                <a:gridCol w="3165440">
                  <a:extLst>
                    <a:ext uri="{9D8B030D-6E8A-4147-A177-3AD203B41FA5}">
                      <a16:colId xmlns:a16="http://schemas.microsoft.com/office/drawing/2014/main" val="3243371102"/>
                    </a:ext>
                  </a:extLst>
                </a:gridCol>
                <a:gridCol w="1942388">
                  <a:extLst>
                    <a:ext uri="{9D8B030D-6E8A-4147-A177-3AD203B41FA5}">
                      <a16:colId xmlns:a16="http://schemas.microsoft.com/office/drawing/2014/main" val="2685288614"/>
                    </a:ext>
                  </a:extLst>
                </a:gridCol>
              </a:tblGrid>
              <a:tr h="172452">
                <a:tc gridSpan="3">
                  <a:txBody>
                    <a:bodyPr/>
                    <a:lstStyle/>
                    <a:p>
                      <a:pPr marL="0" marR="0" algn="l" fontAlgn="t">
                        <a:spcBef>
                          <a:spcPts val="0"/>
                        </a:spcBef>
                        <a:spcAft>
                          <a:spcPts val="0"/>
                        </a:spcAft>
                      </a:pPr>
                      <a:r>
                        <a:rPr kumimoji="0" lang="en-US" altLang="en-US" sz="1200" b="1" i="0" u="none" strike="noStrike" cap="none" normalizeH="0" baseline="0" dirty="0">
                          <a:ln>
                            <a:noFill/>
                          </a:ln>
                          <a:effectLst/>
                          <a:latin typeface="Calibri" panose="020F0502020204030204" pitchFamily="34" charset="0"/>
                          <a:cs typeface="Calibri" panose="020F0502020204030204" pitchFamily="34" charset="0"/>
                        </a:rPr>
                        <a:t>Items measuring health service seeking behavior and knowledge: </a:t>
                      </a:r>
                      <a:r>
                        <a:rPr lang="en-US" sz="1200" b="1" i="0" u="none" strike="noStrike" dirty="0">
                          <a:solidFill>
                            <a:srgbClr val="000000"/>
                          </a:solidFill>
                          <a:effectLst/>
                          <a:latin typeface="Times New Roman" panose="02020603050405020304" pitchFamily="18" charset="0"/>
                          <a:ea typeface="Times New Roman" panose="02020603050405020304" pitchFamily="18" charset="0"/>
                        </a:rPr>
                        <a:t>Use of health care services</a:t>
                      </a:r>
                      <a:endParaRPr lang="en-US" sz="1800" b="0" i="0" u="none" strike="noStrike" dirty="0">
                        <a:effectLst/>
                        <a:latin typeface="Arial" panose="020B0604020202020204" pitchFamily="34" charset="0"/>
                      </a:endParaRPr>
                    </a:p>
                  </a:txBody>
                  <a:tcPr marL="43655" marR="43655" marT="21827" marB="2182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1295353"/>
                  </a:ext>
                </a:extLst>
              </a:tr>
              <a:tr h="144852">
                <a:tc>
                  <a:txBody>
                    <a:bodyPr/>
                    <a:lstStyle/>
                    <a:p>
                      <a:pPr marL="0" marR="0" algn="l" fontAlgn="t">
                        <a:spcBef>
                          <a:spcPts val="0"/>
                        </a:spcBef>
                        <a:spcAft>
                          <a:spcPts val="0"/>
                        </a:spcAft>
                      </a:pPr>
                      <a:r>
                        <a:rPr lang="en-US" sz="1100" b="1" i="0" u="none" strike="noStrike" dirty="0">
                          <a:solidFill>
                            <a:srgbClr val="000000"/>
                          </a:solidFill>
                          <a:effectLst/>
                          <a:latin typeface="Times New Roman" panose="02020603050405020304" pitchFamily="18" charset="0"/>
                          <a:ea typeface="Times New Roman" panose="02020603050405020304" pitchFamily="18" charset="0"/>
                        </a:rPr>
                        <a:t>Item</a:t>
                      </a:r>
                      <a:endParaRPr lang="en-US" sz="16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spcBef>
                          <a:spcPts val="0"/>
                        </a:spcBef>
                        <a:spcAft>
                          <a:spcPts val="0"/>
                        </a:spcAft>
                      </a:pPr>
                      <a:r>
                        <a:rPr lang="en-US" sz="1100" b="1" i="0" u="none" strike="noStrike" dirty="0">
                          <a:solidFill>
                            <a:srgbClr val="000000"/>
                          </a:solidFill>
                          <a:effectLst/>
                          <a:latin typeface="Times New Roman" panose="02020603050405020304" pitchFamily="18" charset="0"/>
                          <a:ea typeface="Times New Roman" panose="02020603050405020304" pitchFamily="18" charset="0"/>
                        </a:rPr>
                        <a:t>Response options</a:t>
                      </a:r>
                      <a:endParaRPr lang="en-US" sz="16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spcBef>
                          <a:spcPts val="0"/>
                        </a:spcBef>
                        <a:spcAft>
                          <a:spcPts val="0"/>
                        </a:spcAft>
                      </a:pPr>
                      <a:r>
                        <a:rPr lang="en-US" sz="1100" b="1" i="0" u="none" strike="noStrike" dirty="0">
                          <a:solidFill>
                            <a:srgbClr val="000000"/>
                          </a:solidFill>
                          <a:effectLst/>
                          <a:latin typeface="Times New Roman" panose="02020603050405020304" pitchFamily="18" charset="0"/>
                          <a:ea typeface="Times New Roman" panose="02020603050405020304" pitchFamily="18" charset="0"/>
                        </a:rPr>
                        <a:t>Source &amp; Psychometrics</a:t>
                      </a:r>
                      <a:endParaRPr lang="en-US" sz="16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35313624"/>
                  </a:ext>
                </a:extLst>
              </a:tr>
              <a:tr h="1662502">
                <a:tc>
                  <a:txBody>
                    <a:bodyPr/>
                    <a:lstStyle/>
                    <a:p>
                      <a:pPr marL="0" marR="0" algn="l" fontAlgn="t">
                        <a:spcBef>
                          <a:spcPts val="0"/>
                        </a:spcBef>
                        <a:spcAft>
                          <a:spcPts val="0"/>
                        </a:spcAft>
                      </a:pPr>
                      <a:r>
                        <a:rPr lang="en-US" sz="1200" b="0" i="0" u="none" strike="noStrike" dirty="0">
                          <a:solidFill>
                            <a:srgbClr val="000000"/>
                          </a:solidFill>
                          <a:effectLst/>
                          <a:latin typeface="Times New Roman" panose="02020603050405020304" pitchFamily="18" charset="0"/>
                          <a:ea typeface="Times New Roman" panose="02020603050405020304" pitchFamily="18" charset="0"/>
                        </a:rPr>
                        <a:t>Today, what kind of place, if any, do you usually go when you are sick or when you need advice about your health? Is it a hospital emergency room, a clinic at a hospital, a neighborhood clinic or health center, a private doctor's office, an urgent care clinic, the VA, or somewhere else?</a:t>
                      </a:r>
                      <a:endParaRPr lang="en-US" sz="1800" b="0" i="0" u="none" strike="noStrike" dirty="0">
                        <a:effectLst/>
                        <a:latin typeface="Arial" panose="020B0604020202020204" pitchFamily="34" charset="0"/>
                      </a:endParaRPr>
                    </a:p>
                    <a:p>
                      <a:pPr marL="0" marR="0" algn="l" fontAlgn="t">
                        <a:spcBef>
                          <a:spcPts val="0"/>
                        </a:spcBef>
                        <a:spcAft>
                          <a:spcPts val="0"/>
                        </a:spcAft>
                      </a:pPr>
                      <a:r>
                        <a:rPr lang="en-US" sz="1200" b="0" i="0" u="none" strike="noStrike" dirty="0">
                          <a:solidFill>
                            <a:srgbClr val="000000"/>
                          </a:solidFill>
                          <a:effectLst/>
                          <a:latin typeface="Times New Roman" panose="02020603050405020304" pitchFamily="18" charset="0"/>
                          <a:ea typeface="Times New Roman" panose="02020603050405020304" pitchFamily="18" charset="0"/>
                        </a:rPr>
                        <a:t> </a:t>
                      </a:r>
                      <a:endParaRPr lang="en-US" sz="18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0 = No usual place of care </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1 = Hospital emergency room</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2 = Clinic at a hospital</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3 = Health department</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4 = Neighborhood clinic/health center</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5 = Remote Area Medical</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6 = Private doctor's office</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7 = Urgent care clinic</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8 = VA (Veterans Administration)</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9 = University/Student health center </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888 = Don’t know</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999 = No opinion/Refused </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 </a:t>
                      </a:r>
                      <a:endParaRPr lang="en-US" sz="16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100" b="0" i="1" u="none" strike="noStrike" dirty="0">
                          <a:solidFill>
                            <a:srgbClr val="000000"/>
                          </a:solidFill>
                          <a:effectLst/>
                          <a:latin typeface="Times New Roman" panose="02020603050405020304" pitchFamily="18" charset="0"/>
                          <a:ea typeface="Times New Roman" panose="02020603050405020304" pitchFamily="18" charset="0"/>
                        </a:rPr>
                        <a:t>Adapted from</a:t>
                      </a:r>
                      <a:r>
                        <a:rPr lang="en-US" sz="1100" b="0" i="0" u="none" strike="noStrike" dirty="0">
                          <a:solidFill>
                            <a:srgbClr val="000000"/>
                          </a:solidFill>
                          <a:effectLst/>
                          <a:latin typeface="Times New Roman" panose="02020603050405020304" pitchFamily="18" charset="0"/>
                          <a:ea typeface="Times New Roman" panose="02020603050405020304" pitchFamily="18" charset="0"/>
                        </a:rPr>
                        <a:t> Kaiser New Orleans Five Years After the Storm Survey, May 2010</a:t>
                      </a:r>
                      <a:r>
                        <a:rPr lang="en-US" sz="1100" b="0" i="0" u="none" strike="noStrike" baseline="30000" dirty="0">
                          <a:solidFill>
                            <a:srgbClr val="000000"/>
                          </a:solidFill>
                          <a:effectLst/>
                          <a:latin typeface="Times New Roman" panose="02020603050405020304" pitchFamily="18" charset="0"/>
                          <a:ea typeface="Times New Roman" panose="02020603050405020304" pitchFamily="18" charset="0"/>
                        </a:rPr>
                        <a:t>180</a:t>
                      </a:r>
                      <a:endParaRPr lang="en-US" sz="16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4358449"/>
                  </a:ext>
                </a:extLst>
              </a:tr>
              <a:tr h="896791">
                <a:tc>
                  <a:txBody>
                    <a:bodyPr/>
                    <a:lstStyle/>
                    <a:p>
                      <a:pPr marL="0" marR="0" algn="l" fontAlgn="t">
                        <a:spcBef>
                          <a:spcPts val="0"/>
                        </a:spcBef>
                        <a:spcAft>
                          <a:spcPts val="0"/>
                        </a:spcAft>
                      </a:pPr>
                      <a:r>
                        <a:rPr lang="en-US" sz="1200" b="0" i="0" u="none" strike="noStrike">
                          <a:solidFill>
                            <a:srgbClr val="000000"/>
                          </a:solidFill>
                          <a:effectLst/>
                          <a:latin typeface="Times New Roman" panose="02020603050405020304" pitchFamily="18" charset="0"/>
                          <a:ea typeface="Times New Roman" panose="02020603050405020304" pitchFamily="18" charset="0"/>
                        </a:rPr>
                        <a:t>In your opinion, what is the quality of the care or advice you receive there? Is it excellent, good, fair, or poor?</a:t>
                      </a:r>
                      <a:endParaRPr lang="en-US" sz="1800" b="0" i="0" u="none" strike="noStrike">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1 = Poor</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2 = Fair</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3 = Good</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4 = Excellent</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888 = Don’t know</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999 = No opinion/Refused </a:t>
                      </a:r>
                      <a:endParaRPr lang="en-US" sz="1600" b="0" i="0" u="none" strike="noStrike" dirty="0">
                        <a:effectLst/>
                        <a:latin typeface="Arial" panose="020B0604020202020204" pitchFamily="34" charset="0"/>
                      </a:endParaRPr>
                    </a:p>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 </a:t>
                      </a:r>
                      <a:endParaRPr lang="en-US" sz="16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Kaiser New Orleans Five Years After the Storm Survey, May 2010</a:t>
                      </a:r>
                      <a:r>
                        <a:rPr lang="en-US" sz="1100" b="0" i="0" u="none" strike="noStrike" baseline="30000" dirty="0">
                          <a:solidFill>
                            <a:srgbClr val="000000"/>
                          </a:solidFill>
                          <a:effectLst/>
                          <a:latin typeface="Times New Roman" panose="02020603050405020304" pitchFamily="18" charset="0"/>
                          <a:ea typeface="Times New Roman" panose="02020603050405020304" pitchFamily="18" charset="0"/>
                        </a:rPr>
                        <a:t>180</a:t>
                      </a:r>
                      <a:endParaRPr lang="en-US" sz="16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906119"/>
                  </a:ext>
                </a:extLst>
              </a:tr>
              <a:tr h="641554">
                <a:tc>
                  <a:txBody>
                    <a:bodyPr/>
                    <a:lstStyle/>
                    <a:p>
                      <a:pPr marL="0" marR="0" algn="l" fontAlgn="t">
                        <a:spcBef>
                          <a:spcPts val="0"/>
                        </a:spcBef>
                        <a:spcAft>
                          <a:spcPts val="0"/>
                        </a:spcAft>
                      </a:pPr>
                      <a:r>
                        <a:rPr lang="en-US" sz="1200" b="0" i="0" u="none" strike="noStrike" dirty="0">
                          <a:solidFill>
                            <a:srgbClr val="000000"/>
                          </a:solidFill>
                          <a:effectLst/>
                          <a:latin typeface="Times New Roman" panose="02020603050405020304" pitchFamily="18" charset="0"/>
                          <a:ea typeface="Times New Roman" panose="02020603050405020304" pitchFamily="18" charset="0"/>
                        </a:rPr>
                        <a:t>In general, is there a particular doctor or nurse you see at the place you usually go for health care or advice, or not?</a:t>
                      </a:r>
                      <a:endParaRPr lang="en-US" sz="18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rPr>
                        <a:t>0 = No</a:t>
                      </a:r>
                      <a:endParaRPr lang="en-US" sz="1600" b="0" i="0" u="none" strike="noStrike">
                        <a:effectLst/>
                        <a:latin typeface="Arial" panose="020B0604020202020204" pitchFamily="34" charset="0"/>
                      </a:endParaRPr>
                    </a:p>
                    <a:p>
                      <a:pPr marL="0" marR="0"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rPr>
                        <a:t>1 = Yes</a:t>
                      </a:r>
                      <a:endParaRPr lang="en-US" sz="1600" b="0" i="0" u="none" strike="noStrike">
                        <a:effectLst/>
                        <a:latin typeface="Arial" panose="020B0604020202020204" pitchFamily="34" charset="0"/>
                      </a:endParaRPr>
                    </a:p>
                    <a:p>
                      <a:pPr marL="0" marR="0"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rPr>
                        <a:t>888 = Don’t know</a:t>
                      </a:r>
                      <a:endParaRPr lang="en-US" sz="1600" b="0" i="0" u="none" strike="noStrike">
                        <a:effectLst/>
                        <a:latin typeface="Arial" panose="020B0604020202020204" pitchFamily="34" charset="0"/>
                      </a:endParaRPr>
                    </a:p>
                    <a:p>
                      <a:pPr marL="0" marR="0"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rPr>
                        <a:t>999 = Refused</a:t>
                      </a:r>
                      <a:endParaRPr lang="en-US" sz="1600" b="0" i="0" u="none" strike="noStrike">
                        <a:effectLst/>
                        <a:latin typeface="Arial" panose="020B0604020202020204" pitchFamily="34" charset="0"/>
                      </a:endParaRPr>
                    </a:p>
                    <a:p>
                      <a:pPr marL="0" marR="0" algn="l" fontAlgn="t">
                        <a:spcBef>
                          <a:spcPts val="0"/>
                        </a:spcBef>
                        <a:spcAft>
                          <a:spcPts val="0"/>
                        </a:spcAft>
                      </a:pPr>
                      <a:r>
                        <a:rPr lang="en-US" sz="1100" b="0" i="0" u="none" strike="noStrike">
                          <a:solidFill>
                            <a:srgbClr val="000000"/>
                          </a:solidFill>
                          <a:effectLst/>
                          <a:latin typeface="Times New Roman" panose="02020603050405020304" pitchFamily="18" charset="0"/>
                          <a:ea typeface="Times New Roman" panose="02020603050405020304" pitchFamily="18" charset="0"/>
                        </a:rPr>
                        <a:t> </a:t>
                      </a:r>
                      <a:endParaRPr lang="en-US" sz="1600" b="0" i="0" u="none" strike="noStrike">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100" b="0" i="0" u="none" strike="noStrike" dirty="0">
                          <a:solidFill>
                            <a:srgbClr val="000000"/>
                          </a:solidFill>
                          <a:effectLst/>
                          <a:latin typeface="Times New Roman" panose="02020603050405020304" pitchFamily="18" charset="0"/>
                          <a:ea typeface="Times New Roman" panose="02020603050405020304" pitchFamily="18" charset="0"/>
                        </a:rPr>
                        <a:t>Kaiser New Orleans Five Years After the Storm Survey, May 2010</a:t>
                      </a:r>
                      <a:r>
                        <a:rPr lang="en-US" sz="1100" b="0" i="0" u="none" strike="noStrike" baseline="30000" dirty="0">
                          <a:solidFill>
                            <a:srgbClr val="000000"/>
                          </a:solidFill>
                          <a:effectLst/>
                          <a:latin typeface="Times New Roman" panose="02020603050405020304" pitchFamily="18" charset="0"/>
                          <a:ea typeface="Times New Roman" panose="02020603050405020304" pitchFamily="18" charset="0"/>
                        </a:rPr>
                        <a:t>180</a:t>
                      </a:r>
                      <a:endParaRPr lang="en-US" sz="1600" b="0" i="0" u="none" strike="noStrike" dirty="0">
                        <a:effectLst/>
                        <a:latin typeface="Arial" panose="020B0604020202020204" pitchFamily="34" charset="0"/>
                      </a:endParaRPr>
                    </a:p>
                  </a:txBody>
                  <a:tcPr marL="32741" marR="32741" marT="45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154042"/>
                  </a:ext>
                </a:extLst>
              </a:tr>
            </a:tbl>
          </a:graphicData>
        </a:graphic>
      </p:graphicFrame>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vert="horz" lIns="91440" tIns="45720" rIns="91440" bIns="45720" rtlCol="0"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21</a:t>
            </a:fld>
            <a:endParaRPr lang="en-US" sz="700" b="1">
              <a:solidFill>
                <a:schemeClr val="tx2"/>
              </a:solidFill>
            </a:endParaRPr>
          </a:p>
        </p:txBody>
      </p:sp>
      <p:pic>
        <p:nvPicPr>
          <p:cNvPr id="3" name="Audio 2">
            <a:hlinkClick r:id="" action="ppaction://media"/>
            <a:extLst>
              <a:ext uri="{FF2B5EF4-FFF2-40B4-BE49-F238E27FC236}">
                <a16:creationId xmlns:a16="http://schemas.microsoft.com/office/drawing/2014/main" id="{52185157-A97F-8634-9225-3CE9C8B5A2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34577968"/>
      </p:ext>
    </p:extLst>
  </p:cSld>
  <p:clrMapOvr>
    <a:masterClrMapping/>
  </p:clrMapOvr>
  <mc:AlternateContent xmlns:mc="http://schemas.openxmlformats.org/markup-compatibility/2006">
    <mc:Choice xmlns:p14="http://schemas.microsoft.com/office/powerpoint/2010/main" Requires="p14">
      <p:transition spd="slow" p14:dur="2000" advTm="39274"/>
    </mc:Choice>
    <mc:Fallback>
      <p:transition spd="slow" advTm="3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385F6-2D2B-039E-B80D-0CC39F7FA558}"/>
              </a:ext>
            </a:extLst>
          </p:cNvPr>
          <p:cNvSpPr>
            <a:spLocks noGrp="1"/>
          </p:cNvSpPr>
          <p:nvPr>
            <p:ph type="title"/>
          </p:nvPr>
        </p:nvSpPr>
        <p:spPr>
          <a:xfrm>
            <a:off x="628650" y="365126"/>
            <a:ext cx="7886700" cy="1017107"/>
          </a:xfrm>
        </p:spPr>
        <p:txBody>
          <a:bodyPr anchor="b">
            <a:normAutofit/>
          </a:bodyPr>
          <a:lstStyle/>
          <a:p>
            <a:r>
              <a:rPr lang="en-US" dirty="0"/>
              <a:t>Examples of survey measures: created</a:t>
            </a:r>
          </a:p>
        </p:txBody>
      </p:sp>
      <p:pic>
        <p:nvPicPr>
          <p:cNvPr id="13" name="Picture 12">
            <a:extLst>
              <a:ext uri="{FF2B5EF4-FFF2-40B4-BE49-F238E27FC236}">
                <a16:creationId xmlns:a16="http://schemas.microsoft.com/office/drawing/2014/main" id="{008A2EA9-7377-AC6E-BD7A-6997A968B047}"/>
              </a:ext>
            </a:extLst>
          </p:cNvPr>
          <p:cNvPicPr>
            <a:picLocks noChangeAspect="1"/>
          </p:cNvPicPr>
          <p:nvPr/>
        </p:nvPicPr>
        <p:blipFill>
          <a:blip r:embed="rId5"/>
          <a:stretch>
            <a:fillRect/>
          </a:stretch>
        </p:blipFill>
        <p:spPr>
          <a:xfrm>
            <a:off x="628650" y="1506304"/>
            <a:ext cx="7886700" cy="3687032"/>
          </a:xfrm>
          <a:prstGeom prst="rect">
            <a:avLst/>
          </a:prstGeom>
          <a:noFill/>
        </p:spPr>
      </p:pic>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a:xfrm>
            <a:off x="7070497" y="6348809"/>
            <a:ext cx="1509243" cy="191503"/>
          </a:xfrm>
        </p:spPr>
        <p:txBody>
          <a:bodyPr vert="horz" lIns="91440" tIns="45720" rIns="91440" bIns="45720" rtlCol="0"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22</a:t>
            </a:fld>
            <a:endParaRPr lang="en-US" sz="700" b="1">
              <a:solidFill>
                <a:schemeClr val="tx2"/>
              </a:solidFill>
            </a:endParaRPr>
          </a:p>
        </p:txBody>
      </p:sp>
      <p:pic>
        <p:nvPicPr>
          <p:cNvPr id="14" name="Audio 13">
            <a:hlinkClick r:id="" action="ppaction://media"/>
            <a:extLst>
              <a:ext uri="{FF2B5EF4-FFF2-40B4-BE49-F238E27FC236}">
                <a16:creationId xmlns:a16="http://schemas.microsoft.com/office/drawing/2014/main" id="{6C6E36A3-C5D5-BDB2-C8F2-9063D8A747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46192328"/>
      </p:ext>
    </p:extLst>
  </p:cSld>
  <p:clrMapOvr>
    <a:masterClrMapping/>
  </p:clrMapOvr>
  <mc:AlternateContent xmlns:mc="http://schemas.openxmlformats.org/markup-compatibility/2006">
    <mc:Choice xmlns:p14="http://schemas.microsoft.com/office/powerpoint/2010/main" Requires="p14">
      <p:transition spd="slow" p14:dur="2000" advTm="51117"/>
    </mc:Choice>
    <mc:Fallback>
      <p:transition spd="slow" advTm="5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54FDB93-3172-2F4D-297C-457389D5F628}"/>
              </a:ext>
            </a:extLst>
          </p:cNvPr>
          <p:cNvSpPr>
            <a:spLocks noGrp="1" noChangeArrowheads="1"/>
          </p:cNvSpPr>
          <p:nvPr>
            <p:ph type="title"/>
          </p:nvPr>
        </p:nvSpPr>
        <p:spPr/>
        <p:txBody>
          <a:bodyPr>
            <a:normAutofit/>
          </a:bodyPr>
          <a:lstStyle/>
          <a:p>
            <a:r>
              <a:rPr lang="en-US" altLang="en-US" sz="4000" dirty="0"/>
              <a:t>Designing survey questions</a:t>
            </a:r>
          </a:p>
        </p:txBody>
      </p:sp>
      <p:sp>
        <p:nvSpPr>
          <p:cNvPr id="2" name="Content Placeholder 1">
            <a:extLst>
              <a:ext uri="{FF2B5EF4-FFF2-40B4-BE49-F238E27FC236}">
                <a16:creationId xmlns:a16="http://schemas.microsoft.com/office/drawing/2014/main" id="{2930BC21-9845-B7C1-9E29-BF947D471B4F}"/>
              </a:ext>
            </a:extLst>
          </p:cNvPr>
          <p:cNvSpPr>
            <a:spLocks noGrp="1"/>
          </p:cNvSpPr>
          <p:nvPr>
            <p:ph sz="quarter" idx="10"/>
          </p:nvPr>
        </p:nvSpPr>
        <p:spPr/>
        <p:txBody>
          <a:bodyPr>
            <a:normAutofit/>
          </a:bodyPr>
          <a:lstStyle/>
          <a:p>
            <a:pPr marL="514350" indent="-514350">
              <a:buAutoNum type="arabicPeriod"/>
            </a:pPr>
            <a:r>
              <a:rPr lang="en-US" altLang="en-US" sz="2800" b="1" dirty="0"/>
              <a:t>Remember your survey's purpose</a:t>
            </a:r>
          </a:p>
          <a:p>
            <a:pPr marL="0" indent="0">
              <a:buNone/>
            </a:pPr>
            <a:r>
              <a:rPr lang="en-US" altLang="en-US" sz="2800" dirty="0"/>
              <a:t>All other rules and guidelines are based on this one. Every questions should support your reason for conducting the study.</a:t>
            </a:r>
          </a:p>
          <a:p>
            <a:pPr marL="0" indent="0">
              <a:buNone/>
            </a:pPr>
            <a:endParaRPr lang="en-US" altLang="en-US" dirty="0"/>
          </a:p>
          <a:p>
            <a:pPr marL="0" indent="0">
              <a:buNone/>
            </a:pPr>
            <a:r>
              <a:rPr lang="en-US" altLang="en-US" sz="2800" b="1" dirty="0"/>
              <a:t>2. If in doubt, throw it out</a:t>
            </a:r>
            <a:br>
              <a:rPr lang="en-US" altLang="en-US" sz="2800" dirty="0"/>
            </a:br>
            <a:r>
              <a:rPr lang="en-US" altLang="en-US" sz="2800" dirty="0"/>
              <a:t>If you cannot think of a concrete research benefit that will result from the question, don't use it. </a:t>
            </a:r>
          </a:p>
          <a:p>
            <a:pPr marL="0" indent="0">
              <a:buNone/>
            </a:pPr>
            <a:endParaRPr lang="en-US" altLang="en-US" dirty="0"/>
          </a:p>
          <a:p>
            <a:endParaRPr lang="en-US" dirty="0"/>
          </a:p>
        </p:txBody>
      </p:sp>
      <p:pic>
        <p:nvPicPr>
          <p:cNvPr id="3" name="Audio 2">
            <a:hlinkClick r:id="" action="ppaction://media"/>
            <a:extLst>
              <a:ext uri="{FF2B5EF4-FFF2-40B4-BE49-F238E27FC236}">
                <a16:creationId xmlns:a16="http://schemas.microsoft.com/office/drawing/2014/main" id="{2DDA20BC-A718-92F3-58B8-76C52485B8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96940781"/>
      </p:ext>
    </p:extLst>
  </p:cSld>
  <p:clrMapOvr>
    <a:masterClrMapping/>
  </p:clrMapOvr>
  <mc:AlternateContent xmlns:mc="http://schemas.openxmlformats.org/markup-compatibility/2006">
    <mc:Choice xmlns:p14="http://schemas.microsoft.com/office/powerpoint/2010/main" Requires="p14">
      <p:transition spd="slow" p14:dur="2000" advTm="22579"/>
    </mc:Choice>
    <mc:Fallback>
      <p:transition spd="slow" advTm="2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54FDB93-3172-2F4D-297C-457389D5F628}"/>
              </a:ext>
            </a:extLst>
          </p:cNvPr>
          <p:cNvSpPr>
            <a:spLocks noGrp="1" noChangeArrowheads="1"/>
          </p:cNvSpPr>
          <p:nvPr>
            <p:ph type="title"/>
          </p:nvPr>
        </p:nvSpPr>
        <p:spPr/>
        <p:txBody>
          <a:bodyPr>
            <a:normAutofit/>
          </a:bodyPr>
          <a:lstStyle/>
          <a:p>
            <a:r>
              <a:rPr lang="en-US" altLang="en-US" sz="4000" dirty="0"/>
              <a:t>Designing survey questions</a:t>
            </a:r>
          </a:p>
        </p:txBody>
      </p:sp>
      <p:sp>
        <p:nvSpPr>
          <p:cNvPr id="2" name="Content Placeholder 1">
            <a:extLst>
              <a:ext uri="{FF2B5EF4-FFF2-40B4-BE49-F238E27FC236}">
                <a16:creationId xmlns:a16="http://schemas.microsoft.com/office/drawing/2014/main" id="{2930BC21-9845-B7C1-9E29-BF947D471B4F}"/>
              </a:ext>
            </a:extLst>
          </p:cNvPr>
          <p:cNvSpPr>
            <a:spLocks noGrp="1"/>
          </p:cNvSpPr>
          <p:nvPr>
            <p:ph sz="quarter" idx="10"/>
          </p:nvPr>
        </p:nvSpPr>
        <p:spPr/>
        <p:txBody>
          <a:bodyPr>
            <a:normAutofit/>
          </a:bodyPr>
          <a:lstStyle/>
          <a:p>
            <a:pPr marL="0" indent="0" algn="l">
              <a:buNone/>
            </a:pPr>
            <a:r>
              <a:rPr lang="en-US" altLang="en-US" sz="2800" b="1" dirty="0"/>
              <a:t>3. Keep your questions simple</a:t>
            </a:r>
            <a:br>
              <a:rPr lang="en-US" altLang="en-US" sz="2800" dirty="0"/>
            </a:br>
            <a:r>
              <a:rPr lang="en-US" altLang="en-US" sz="2800" dirty="0"/>
              <a:t>Compound sentences force respondents to keep a lot of information in their heads and are likely to produce unpredictable results. Break questions down into component parts. </a:t>
            </a:r>
          </a:p>
          <a:p>
            <a:pPr marL="0" indent="0">
              <a:buNone/>
            </a:pPr>
            <a:endParaRPr lang="en-US" altLang="en-US" dirty="0"/>
          </a:p>
          <a:p>
            <a:pPr marL="0" indent="0" algn="l">
              <a:buNone/>
            </a:pPr>
            <a:r>
              <a:rPr lang="en-US" altLang="en-US" sz="2800" b="1" dirty="0"/>
              <a:t>4. Stay focused - avoid vague issues</a:t>
            </a:r>
            <a:br>
              <a:rPr lang="en-US" altLang="en-US" sz="2800" dirty="0"/>
            </a:br>
            <a:r>
              <a:rPr lang="en-US" altLang="en-US" sz="2800" dirty="0"/>
              <a:t>Be specific about what information you want from the participant. Don’t ask “When was the last time you ate rice?” instead ask “On how many days of the past 7 days did you eat rice?”</a:t>
            </a:r>
            <a:endParaRPr lang="en-US" altLang="en-US" dirty="0"/>
          </a:p>
          <a:p>
            <a:endParaRPr lang="en-US" dirty="0"/>
          </a:p>
        </p:txBody>
      </p:sp>
      <p:pic>
        <p:nvPicPr>
          <p:cNvPr id="3" name="Audio 2">
            <a:hlinkClick r:id="" action="ppaction://media"/>
            <a:extLst>
              <a:ext uri="{FF2B5EF4-FFF2-40B4-BE49-F238E27FC236}">
                <a16:creationId xmlns:a16="http://schemas.microsoft.com/office/drawing/2014/main" id="{7252338A-C1F6-D955-CF3B-150D661F6A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234166394"/>
      </p:ext>
    </p:extLst>
  </p:cSld>
  <p:clrMapOvr>
    <a:masterClrMapping/>
  </p:clrMapOvr>
  <mc:AlternateContent xmlns:mc="http://schemas.openxmlformats.org/markup-compatibility/2006">
    <mc:Choice xmlns:p14="http://schemas.microsoft.com/office/powerpoint/2010/main" Requires="p14">
      <p:transition spd="slow" p14:dur="2000" advTm="17002"/>
    </mc:Choice>
    <mc:Fallback>
      <p:transition spd="slow" advTm="1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54FDB93-3172-2F4D-297C-457389D5F628}"/>
              </a:ext>
            </a:extLst>
          </p:cNvPr>
          <p:cNvSpPr>
            <a:spLocks noGrp="1" noChangeArrowheads="1"/>
          </p:cNvSpPr>
          <p:nvPr>
            <p:ph type="title"/>
          </p:nvPr>
        </p:nvSpPr>
        <p:spPr/>
        <p:txBody>
          <a:bodyPr>
            <a:normAutofit/>
          </a:bodyPr>
          <a:lstStyle/>
          <a:p>
            <a:r>
              <a:rPr lang="en-US" altLang="en-US" sz="4000" dirty="0"/>
              <a:t>Designing survey questions</a:t>
            </a:r>
          </a:p>
        </p:txBody>
      </p:sp>
      <p:sp>
        <p:nvSpPr>
          <p:cNvPr id="2" name="Content Placeholder 1">
            <a:extLst>
              <a:ext uri="{FF2B5EF4-FFF2-40B4-BE49-F238E27FC236}">
                <a16:creationId xmlns:a16="http://schemas.microsoft.com/office/drawing/2014/main" id="{2930BC21-9845-B7C1-9E29-BF947D471B4F}"/>
              </a:ext>
            </a:extLst>
          </p:cNvPr>
          <p:cNvSpPr>
            <a:spLocks noGrp="1"/>
          </p:cNvSpPr>
          <p:nvPr>
            <p:ph sz="quarter" idx="10"/>
          </p:nvPr>
        </p:nvSpPr>
        <p:spPr/>
        <p:txBody>
          <a:bodyPr>
            <a:normAutofit fontScale="70000" lnSpcReduction="20000"/>
          </a:bodyPr>
          <a:lstStyle/>
          <a:p>
            <a:pPr marL="0" indent="0" algn="l">
              <a:buNone/>
            </a:pPr>
            <a:r>
              <a:rPr lang="en-US" altLang="en-US" sz="2800" b="1" dirty="0"/>
              <a:t>5. If a question can be misinterpreted, it will be</a:t>
            </a:r>
            <a:br>
              <a:rPr lang="en-US" altLang="en-US" sz="2800" dirty="0"/>
            </a:br>
            <a:r>
              <a:rPr lang="en-US" altLang="en-US" sz="2800" dirty="0" err="1"/>
              <a:t>Be</a:t>
            </a:r>
            <a:r>
              <a:rPr lang="en-US" altLang="en-US" sz="2800" dirty="0"/>
              <a:t> clear and concise. Always beware of imprecise language and avoid double negatives. </a:t>
            </a:r>
          </a:p>
          <a:p>
            <a:pPr marL="0" indent="0" algn="l">
              <a:buNone/>
            </a:pPr>
            <a:endParaRPr lang="en-US" altLang="en-US" sz="2800" dirty="0"/>
          </a:p>
          <a:p>
            <a:pPr marL="0" indent="0">
              <a:buNone/>
            </a:pPr>
            <a:r>
              <a:rPr lang="en-US" altLang="en-US" b="1" dirty="0"/>
              <a:t>6</a:t>
            </a:r>
            <a:r>
              <a:rPr lang="en-US" altLang="en-US" sz="2800" b="1" dirty="0"/>
              <a:t>. Make sure the respondent has enough information</a:t>
            </a:r>
            <a:br>
              <a:rPr lang="en-US" altLang="en-US" sz="2800" dirty="0"/>
            </a:br>
            <a:r>
              <a:rPr lang="en-US" altLang="en-US" sz="2800" dirty="0"/>
              <a:t>It can be beneficial to break down questions that require background information into two parts: a screening item describing the situation which asks if the respondent knows about it, and a follow-up question addressing attitudes the respondent has about the topic. </a:t>
            </a:r>
          </a:p>
          <a:p>
            <a:pPr marL="0" indent="0" algn="l">
              <a:buNone/>
            </a:pPr>
            <a:endParaRPr lang="en-US" altLang="en-US" dirty="0"/>
          </a:p>
          <a:p>
            <a:pPr marL="0" indent="0">
              <a:buNone/>
            </a:pPr>
            <a:r>
              <a:rPr lang="en-US" altLang="en-US" b="1" dirty="0"/>
              <a:t>7</a:t>
            </a:r>
            <a:r>
              <a:rPr lang="en-US" altLang="en-US" sz="2800" b="1" dirty="0"/>
              <a:t>. Include only one topic per question (avoid "double-barreled" questions)</a:t>
            </a:r>
            <a:br>
              <a:rPr lang="en-US" altLang="en-US" sz="2800" dirty="0"/>
            </a:br>
            <a:r>
              <a:rPr lang="en-US" altLang="en-US" sz="2800" dirty="0"/>
              <a:t>How would you interpret the responses to "Please rate your satisfaction with the amount and kind of care you received while in the hospital." The “amount” and “kind” are two different questions. If you want to be able to come up with specific recommended actions, you need specific responses. </a:t>
            </a:r>
          </a:p>
          <a:p>
            <a:pPr marL="0" indent="0" algn="l">
              <a:buNone/>
            </a:pPr>
            <a:endParaRPr lang="en-US" altLang="en-US" sz="2800" dirty="0"/>
          </a:p>
          <a:p>
            <a:endParaRPr lang="en-US" dirty="0"/>
          </a:p>
        </p:txBody>
      </p:sp>
      <p:pic>
        <p:nvPicPr>
          <p:cNvPr id="3" name="Audio 2">
            <a:hlinkClick r:id="" action="ppaction://media"/>
            <a:extLst>
              <a:ext uri="{FF2B5EF4-FFF2-40B4-BE49-F238E27FC236}">
                <a16:creationId xmlns:a16="http://schemas.microsoft.com/office/drawing/2014/main" id="{FEABC064-EC68-0C6E-78C4-FDAB2F987F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16190058"/>
      </p:ext>
    </p:extLst>
  </p:cSld>
  <p:clrMapOvr>
    <a:masterClrMapping/>
  </p:clrMapOvr>
  <mc:AlternateContent xmlns:mc="http://schemas.openxmlformats.org/markup-compatibility/2006">
    <mc:Choice xmlns:p14="http://schemas.microsoft.com/office/powerpoint/2010/main" Requires="p14">
      <p:transition spd="slow" p14:dur="2000" advTm="37092"/>
    </mc:Choice>
    <mc:Fallback>
      <p:transition spd="slow" advTm="3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54FDB93-3172-2F4D-297C-457389D5F628}"/>
              </a:ext>
            </a:extLst>
          </p:cNvPr>
          <p:cNvSpPr>
            <a:spLocks noGrp="1" noChangeArrowheads="1"/>
          </p:cNvSpPr>
          <p:nvPr>
            <p:ph type="title"/>
          </p:nvPr>
        </p:nvSpPr>
        <p:spPr/>
        <p:txBody>
          <a:bodyPr>
            <a:normAutofit/>
          </a:bodyPr>
          <a:lstStyle/>
          <a:p>
            <a:r>
              <a:rPr lang="en-US" altLang="en-US" sz="4000" dirty="0"/>
              <a:t>Designing survey questions</a:t>
            </a:r>
          </a:p>
        </p:txBody>
      </p:sp>
      <p:sp>
        <p:nvSpPr>
          <p:cNvPr id="2" name="Content Placeholder 1">
            <a:extLst>
              <a:ext uri="{FF2B5EF4-FFF2-40B4-BE49-F238E27FC236}">
                <a16:creationId xmlns:a16="http://schemas.microsoft.com/office/drawing/2014/main" id="{2930BC21-9845-B7C1-9E29-BF947D471B4F}"/>
              </a:ext>
            </a:extLst>
          </p:cNvPr>
          <p:cNvSpPr>
            <a:spLocks noGrp="1"/>
          </p:cNvSpPr>
          <p:nvPr>
            <p:ph sz="quarter" idx="10"/>
          </p:nvPr>
        </p:nvSpPr>
        <p:spPr/>
        <p:txBody>
          <a:bodyPr>
            <a:normAutofit fontScale="92500" lnSpcReduction="20000"/>
          </a:bodyPr>
          <a:lstStyle/>
          <a:p>
            <a:pPr marL="0" indent="0" algn="l">
              <a:buNone/>
            </a:pPr>
            <a:r>
              <a:rPr lang="en-US" altLang="en-US" sz="2000" b="1" dirty="0"/>
              <a:t>8. Avoid leading questions</a:t>
            </a:r>
            <a:br>
              <a:rPr lang="en-US" altLang="en-US" sz="2000" dirty="0"/>
            </a:br>
            <a:r>
              <a:rPr lang="en-US" altLang="en-US" sz="2000" dirty="0"/>
              <a:t>It is easy, and incorrect, to write a question that the respondent believes has a "right" answer. "Most doctors believe that eating vegetables is good for you. Do you agree?" is an example of a leading question. Even the most well-meaning researcher can slant results by including extraneous information in a question. Leading questions can bias results. </a:t>
            </a:r>
          </a:p>
          <a:p>
            <a:pPr marL="0" indent="0" algn="l">
              <a:buNone/>
            </a:pPr>
            <a:endParaRPr lang="en-US" altLang="en-US" sz="2000" dirty="0"/>
          </a:p>
          <a:p>
            <a:pPr marL="0" indent="0" algn="l">
              <a:buNone/>
            </a:pPr>
            <a:r>
              <a:rPr lang="en-US" altLang="en-US" sz="2000" b="1" dirty="0"/>
              <a:t>9. Consider alternate ways to ask questions that might get biased responses</a:t>
            </a:r>
          </a:p>
          <a:p>
            <a:pPr marL="0" indent="0">
              <a:buNone/>
            </a:pPr>
            <a:r>
              <a:rPr lang="en-US" altLang="en-US" sz="2000" dirty="0"/>
              <a:t>Some questions are obviously sensitive, but there are questions about beliefs and behaviors that you may not realize could bias the person’s response. For example, the question: "Did you vote in the last election?" has an element of sensitivity. Respondents might be unwilling to admit that they did not vote, because of civic pride or embarrassment. To avoid respondent alienation, it can be useful to mitigate the cost of answering "No" by including a way out. For example: "There are many reasons why people don't get a chance to vote. Sometimes they have an emergency, or are ill, or simply can't get to the polls. Thinking about the last election, do you happen to remember if you voted?" </a:t>
            </a:r>
          </a:p>
          <a:p>
            <a:pPr marL="0" indent="0" algn="l">
              <a:buNone/>
            </a:pPr>
            <a:r>
              <a:rPr lang="en-US" altLang="en-US" sz="2000" dirty="0"/>
              <a:t>Also, people are less likely to lie about their age in face-to-face interviews if they are asked what year they were born, rather than how old they are. </a:t>
            </a:r>
            <a:endParaRPr lang="en-US" sz="2000" dirty="0"/>
          </a:p>
        </p:txBody>
      </p:sp>
      <p:pic>
        <p:nvPicPr>
          <p:cNvPr id="3" name="Audio 2">
            <a:hlinkClick r:id="" action="ppaction://media"/>
            <a:extLst>
              <a:ext uri="{FF2B5EF4-FFF2-40B4-BE49-F238E27FC236}">
                <a16:creationId xmlns:a16="http://schemas.microsoft.com/office/drawing/2014/main" id="{F1F6FEF0-292C-C91F-512C-C4F787642D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18942956"/>
      </p:ext>
    </p:extLst>
  </p:cSld>
  <p:clrMapOvr>
    <a:masterClrMapping/>
  </p:clrMapOvr>
  <mc:AlternateContent xmlns:mc="http://schemas.openxmlformats.org/markup-compatibility/2006">
    <mc:Choice xmlns:p14="http://schemas.microsoft.com/office/powerpoint/2010/main" Requires="p14">
      <p:transition spd="slow" p14:dur="2000" advTm="56898"/>
    </mc:Choice>
    <mc:Fallback>
      <p:transition spd="slow" advTm="5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54FDB93-3172-2F4D-297C-457389D5F628}"/>
              </a:ext>
            </a:extLst>
          </p:cNvPr>
          <p:cNvSpPr>
            <a:spLocks noGrp="1" noChangeArrowheads="1"/>
          </p:cNvSpPr>
          <p:nvPr>
            <p:ph type="title"/>
          </p:nvPr>
        </p:nvSpPr>
        <p:spPr/>
        <p:txBody>
          <a:bodyPr>
            <a:normAutofit/>
          </a:bodyPr>
          <a:lstStyle/>
          <a:p>
            <a:r>
              <a:rPr lang="en-US" altLang="en-US" sz="4000" dirty="0"/>
              <a:t>Designing survey </a:t>
            </a:r>
            <a:r>
              <a:rPr lang="en-US" altLang="en-US" sz="4000" b="1" dirty="0"/>
              <a:t>responses</a:t>
            </a:r>
          </a:p>
        </p:txBody>
      </p:sp>
      <p:sp>
        <p:nvSpPr>
          <p:cNvPr id="2" name="Content Placeholder 1">
            <a:extLst>
              <a:ext uri="{FF2B5EF4-FFF2-40B4-BE49-F238E27FC236}">
                <a16:creationId xmlns:a16="http://schemas.microsoft.com/office/drawing/2014/main" id="{2930BC21-9845-B7C1-9E29-BF947D471B4F}"/>
              </a:ext>
            </a:extLst>
          </p:cNvPr>
          <p:cNvSpPr>
            <a:spLocks noGrp="1"/>
          </p:cNvSpPr>
          <p:nvPr>
            <p:ph sz="quarter" idx="10"/>
          </p:nvPr>
        </p:nvSpPr>
        <p:spPr/>
        <p:txBody>
          <a:bodyPr>
            <a:normAutofit fontScale="92500" lnSpcReduction="10000"/>
          </a:bodyPr>
          <a:lstStyle/>
          <a:p>
            <a:pPr algn="l"/>
            <a:r>
              <a:rPr lang="en-US" altLang="en-US" sz="2400" b="1" dirty="0"/>
              <a:t>Response options need to be mutually exclusive and exhaustive</a:t>
            </a:r>
            <a:br>
              <a:rPr lang="en-US" altLang="en-US" sz="2400" dirty="0"/>
            </a:br>
            <a:r>
              <a:rPr lang="en-US" altLang="en-US" sz="2400" dirty="0"/>
              <a:t>This is the </a:t>
            </a:r>
            <a:r>
              <a:rPr lang="en-US" altLang="en-US" sz="2400" i="1" dirty="0"/>
              <a:t>most important rule </a:t>
            </a:r>
            <a:r>
              <a:rPr lang="en-US" altLang="en-US" sz="2400" dirty="0"/>
              <a:t>to follow when providing response options. If response options are not mutually exclusive, the respondent will have more than one legitimate place for their answer. </a:t>
            </a:r>
          </a:p>
          <a:p>
            <a:pPr algn="l"/>
            <a:r>
              <a:rPr lang="en-US" altLang="en-US" sz="2400" dirty="0"/>
              <a:t>You must also ensure that the response options you provide cover every possibility. Asking "Which of the following beverages did you drink at least once during the past seven days?" and providing a list of coffee, soda and tea might be sufficient if you were doing a study on the consumption of caffeinated drinks, but they would not work if you wanted to know about broader consumption habits. </a:t>
            </a:r>
          </a:p>
          <a:p>
            <a:pPr algn="l"/>
            <a:r>
              <a:rPr lang="en-US" altLang="en-US" sz="2400" dirty="0"/>
              <a:t>If you are unable to provide a complete list of options, at least provide an "Other" choice. If the list of choices is too long, an open ended-question might be a better option. </a:t>
            </a:r>
          </a:p>
          <a:p>
            <a:pPr marL="0" indent="0" algn="l">
              <a:buNone/>
            </a:pPr>
            <a:endParaRPr lang="en-US" altLang="en-US" sz="2000" dirty="0"/>
          </a:p>
        </p:txBody>
      </p:sp>
      <p:pic>
        <p:nvPicPr>
          <p:cNvPr id="3" name="Audio 2">
            <a:hlinkClick r:id="" action="ppaction://media"/>
            <a:extLst>
              <a:ext uri="{FF2B5EF4-FFF2-40B4-BE49-F238E27FC236}">
                <a16:creationId xmlns:a16="http://schemas.microsoft.com/office/drawing/2014/main" id="{1454D5C9-D26E-EAA2-1D39-EC033752F2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44683713"/>
      </p:ext>
    </p:extLst>
  </p:cSld>
  <p:clrMapOvr>
    <a:masterClrMapping/>
  </p:clrMapOvr>
  <mc:AlternateContent xmlns:mc="http://schemas.openxmlformats.org/markup-compatibility/2006">
    <mc:Choice xmlns:p14="http://schemas.microsoft.com/office/powerpoint/2010/main" Requires="p14">
      <p:transition spd="slow" p14:dur="2000" advTm="7208"/>
    </mc:Choice>
    <mc:Fallback>
      <p:transition spd="slow" advTm="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54FDB93-3172-2F4D-297C-457389D5F628}"/>
              </a:ext>
            </a:extLst>
          </p:cNvPr>
          <p:cNvSpPr>
            <a:spLocks noGrp="1" noChangeArrowheads="1"/>
          </p:cNvSpPr>
          <p:nvPr>
            <p:ph type="title"/>
          </p:nvPr>
        </p:nvSpPr>
        <p:spPr/>
        <p:txBody>
          <a:bodyPr>
            <a:normAutofit/>
          </a:bodyPr>
          <a:lstStyle/>
          <a:p>
            <a:r>
              <a:rPr lang="en-US" altLang="en-US" sz="4000" dirty="0"/>
              <a:t>Designing survey </a:t>
            </a:r>
            <a:r>
              <a:rPr lang="en-US" altLang="en-US" sz="4000" b="1" dirty="0"/>
              <a:t>responses</a:t>
            </a:r>
          </a:p>
        </p:txBody>
      </p:sp>
      <p:sp>
        <p:nvSpPr>
          <p:cNvPr id="2" name="Content Placeholder 1">
            <a:extLst>
              <a:ext uri="{FF2B5EF4-FFF2-40B4-BE49-F238E27FC236}">
                <a16:creationId xmlns:a16="http://schemas.microsoft.com/office/drawing/2014/main" id="{2930BC21-9845-B7C1-9E29-BF947D471B4F}"/>
              </a:ext>
            </a:extLst>
          </p:cNvPr>
          <p:cNvSpPr>
            <a:spLocks noGrp="1"/>
          </p:cNvSpPr>
          <p:nvPr>
            <p:ph sz="quarter" idx="10"/>
          </p:nvPr>
        </p:nvSpPr>
        <p:spPr/>
        <p:txBody>
          <a:bodyPr>
            <a:normAutofit lnSpcReduction="10000"/>
          </a:bodyPr>
          <a:lstStyle/>
          <a:p>
            <a:r>
              <a:rPr lang="en-US" altLang="en-US" sz="2400" b="1" dirty="0"/>
              <a:t>Keep open-ended questions to a minimum</a:t>
            </a:r>
            <a:br>
              <a:rPr lang="en-US" altLang="en-US" sz="2400" dirty="0"/>
            </a:br>
            <a:r>
              <a:rPr lang="en-US" altLang="en-US" sz="2400" dirty="0"/>
              <a:t>While open-ended (or verbatim) questions are a valuable tool, they should not be over-used. Not only can they result in respondent fatigue, but they pose problems in terms of coding and analysis. </a:t>
            </a:r>
          </a:p>
          <a:p>
            <a:r>
              <a:rPr lang="en-US" altLang="en-US" sz="2400" b="1" dirty="0"/>
              <a:t>People interpret things differently, particularly when it comes to time</a:t>
            </a:r>
            <a:br>
              <a:rPr lang="en-US" altLang="en-US" sz="2400" dirty="0"/>
            </a:br>
            <a:r>
              <a:rPr lang="en-US" altLang="en-US" sz="2400" dirty="0"/>
              <a:t>Trouble-spots include responses such as "Always," "Sometimes" and "Never." You must build in a temporal frame of reference to ensure that all respondents are answering in the same way. As in this example from an interviewer-administered questionnaire, "I am going to read a list of foods. For each one, please tell me whether you eat it regularly. By regularly I mean, at least three out of every seven days." </a:t>
            </a:r>
          </a:p>
          <a:p>
            <a:pPr marL="0" indent="0" algn="l">
              <a:buNone/>
            </a:pPr>
            <a:endParaRPr lang="en-US" altLang="en-US" sz="2000" dirty="0"/>
          </a:p>
        </p:txBody>
      </p:sp>
      <p:pic>
        <p:nvPicPr>
          <p:cNvPr id="3" name="Audio 2">
            <a:hlinkClick r:id="" action="ppaction://media"/>
            <a:extLst>
              <a:ext uri="{FF2B5EF4-FFF2-40B4-BE49-F238E27FC236}">
                <a16:creationId xmlns:a16="http://schemas.microsoft.com/office/drawing/2014/main" id="{D0D651E5-61A8-11D8-A618-85FA18562E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932263788"/>
      </p:ext>
    </p:extLst>
  </p:cSld>
  <p:clrMapOvr>
    <a:masterClrMapping/>
  </p:clrMapOvr>
  <mc:AlternateContent xmlns:mc="http://schemas.openxmlformats.org/markup-compatibility/2006">
    <mc:Choice xmlns:p14="http://schemas.microsoft.com/office/powerpoint/2010/main" Requires="p14">
      <p:transition spd="slow" p14:dur="2000" advTm="16751"/>
    </mc:Choice>
    <mc:Fallback>
      <p:transition spd="slow" advTm="1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54FDB93-3172-2F4D-297C-457389D5F628}"/>
              </a:ext>
            </a:extLst>
          </p:cNvPr>
          <p:cNvSpPr>
            <a:spLocks noGrp="1" noChangeArrowheads="1"/>
          </p:cNvSpPr>
          <p:nvPr>
            <p:ph type="title"/>
          </p:nvPr>
        </p:nvSpPr>
        <p:spPr/>
        <p:txBody>
          <a:bodyPr>
            <a:normAutofit/>
          </a:bodyPr>
          <a:lstStyle/>
          <a:p>
            <a:r>
              <a:rPr lang="en-US" altLang="en-US" sz="4000" dirty="0"/>
              <a:t>Designing survey </a:t>
            </a:r>
            <a:r>
              <a:rPr lang="en-US" altLang="en-US" sz="4000" b="1" dirty="0"/>
              <a:t>responses</a:t>
            </a:r>
          </a:p>
        </p:txBody>
      </p:sp>
      <p:sp>
        <p:nvSpPr>
          <p:cNvPr id="2" name="Content Placeholder 1">
            <a:extLst>
              <a:ext uri="{FF2B5EF4-FFF2-40B4-BE49-F238E27FC236}">
                <a16:creationId xmlns:a16="http://schemas.microsoft.com/office/drawing/2014/main" id="{2930BC21-9845-B7C1-9E29-BF947D471B4F}"/>
              </a:ext>
            </a:extLst>
          </p:cNvPr>
          <p:cNvSpPr>
            <a:spLocks noGrp="1"/>
          </p:cNvSpPr>
          <p:nvPr>
            <p:ph sz="quarter" idx="10"/>
          </p:nvPr>
        </p:nvSpPr>
        <p:spPr/>
        <p:txBody>
          <a:bodyPr>
            <a:normAutofit/>
          </a:bodyPr>
          <a:lstStyle/>
          <a:p>
            <a:r>
              <a:rPr lang="en-US" altLang="en-US" sz="2400" b="1" dirty="0"/>
              <a:t>If possible, always use a "Don't Know" response</a:t>
            </a:r>
            <a:br>
              <a:rPr lang="en-US" altLang="en-US" sz="2400" dirty="0"/>
            </a:br>
            <a:r>
              <a:rPr lang="en-US" altLang="en-US" sz="2400" dirty="0"/>
              <a:t>It is useful to allow people to say they simply do not have an opinion about a topic. However, some investigators worry that people will opt for that choice, reducing the ability to analyze responses. Evidence shows that this fear is largely unfounded. The goal of your research should help you decide if a "Don't Know" option would be wise. For example, if you only want information from those with an informed opinion or higher interest, offer a "Don't Know" choice.</a:t>
            </a:r>
          </a:p>
          <a:p>
            <a:endParaRPr lang="en-US" altLang="en-US" sz="2400" dirty="0"/>
          </a:p>
        </p:txBody>
      </p:sp>
      <p:pic>
        <p:nvPicPr>
          <p:cNvPr id="3" name="Audio 2">
            <a:hlinkClick r:id="" action="ppaction://media"/>
            <a:extLst>
              <a:ext uri="{FF2B5EF4-FFF2-40B4-BE49-F238E27FC236}">
                <a16:creationId xmlns:a16="http://schemas.microsoft.com/office/drawing/2014/main" id="{2B36D1BE-D211-2385-94D3-AC9BE45B5B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72315260"/>
      </p:ext>
    </p:extLst>
  </p:cSld>
  <p:clrMapOvr>
    <a:masterClrMapping/>
  </p:clrMapOvr>
  <mc:AlternateContent xmlns:mc="http://schemas.openxmlformats.org/markup-compatibility/2006">
    <mc:Choice xmlns:p14="http://schemas.microsoft.com/office/powerpoint/2010/main" Requires="p14">
      <p:transition spd="slow" p14:dur="2000" advTm="9483"/>
    </mc:Choice>
    <mc:Fallback>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17107"/>
          </a:xfrm>
        </p:spPr>
        <p:txBody>
          <a:bodyPr anchor="b">
            <a:normAutofit/>
          </a:bodyPr>
          <a:lstStyle/>
          <a:p>
            <a:r>
              <a:rPr lang="en-US" dirty="0"/>
              <a:t>Data, Information &amp; Knowledge</a:t>
            </a:r>
          </a:p>
        </p:txBody>
      </p:sp>
      <p:sp>
        <p:nvSpPr>
          <p:cNvPr id="4" name="Slide Number Placeholder 3"/>
          <p:cNvSpPr>
            <a:spLocks noGrp="1"/>
          </p:cNvSpPr>
          <p:nvPr>
            <p:ph type="sldNum" sz="quarter" idx="11"/>
          </p:nvPr>
        </p:nvSpPr>
        <p:spPr>
          <a:xfrm>
            <a:off x="7070497" y="6348809"/>
            <a:ext cx="1509243" cy="191503"/>
          </a:xfrm>
        </p:spPr>
        <p:txBody>
          <a:bodyPr anchor="ctr">
            <a:normAutofit/>
          </a:bodyPr>
          <a:lstStyle/>
          <a:p>
            <a:pPr>
              <a:lnSpc>
                <a:spcPct val="90000"/>
              </a:lnSpc>
              <a:spcAft>
                <a:spcPts val="600"/>
              </a:spcAft>
              <a:defRPr/>
            </a:pPr>
            <a:fld id="{2748A970-2CC1-400E-ACD2-FC6D06702445}" type="slidenum">
              <a:rPr lang="en-US" sz="700" smtClean="0">
                <a:solidFill>
                  <a:schemeClr val="tx2"/>
                </a:solidFill>
              </a:rPr>
              <a:pPr>
                <a:lnSpc>
                  <a:spcPct val="90000"/>
                </a:lnSpc>
                <a:spcAft>
                  <a:spcPts val="600"/>
                </a:spcAft>
                <a:defRPr/>
              </a:pPr>
              <a:t>3</a:t>
            </a:fld>
            <a:endParaRPr lang="en-US" sz="700">
              <a:solidFill>
                <a:schemeClr val="tx2"/>
              </a:solidFill>
            </a:endParaRPr>
          </a:p>
        </p:txBody>
      </p:sp>
      <p:graphicFrame>
        <p:nvGraphicFramePr>
          <p:cNvPr id="6" name="Content Placeholder 2">
            <a:extLst>
              <a:ext uri="{FF2B5EF4-FFF2-40B4-BE49-F238E27FC236}">
                <a16:creationId xmlns:a16="http://schemas.microsoft.com/office/drawing/2014/main" id="{16CD9464-4888-7439-F9AD-7976392DBDF2}"/>
              </a:ext>
            </a:extLst>
          </p:cNvPr>
          <p:cNvGraphicFramePr>
            <a:graphicFrameLocks noGrp="1"/>
          </p:cNvGraphicFramePr>
          <p:nvPr>
            <p:ph sz="quarter" idx="10"/>
            <p:extLst>
              <p:ext uri="{D42A27DB-BD31-4B8C-83A1-F6EECF244321}">
                <p14:modId xmlns:p14="http://schemas.microsoft.com/office/powerpoint/2010/main" val="79397441"/>
              </p:ext>
            </p:extLst>
          </p:nvPr>
        </p:nvGraphicFramePr>
        <p:xfrm>
          <a:off x="628650" y="1487967"/>
          <a:ext cx="7886700" cy="4678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701EBEFE-856C-2F6C-A171-F2AC2BE5E9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3711409"/>
      </p:ext>
    </p:extLst>
  </p:cSld>
  <p:clrMapOvr>
    <a:masterClrMapping/>
  </p:clrMapOvr>
  <mc:AlternateContent xmlns:mc="http://schemas.openxmlformats.org/markup-compatibility/2006">
    <mc:Choice xmlns:p14="http://schemas.microsoft.com/office/powerpoint/2010/main" Requires="p14">
      <p:transition spd="slow" p14:dur="2000" advTm="24399"/>
    </mc:Choice>
    <mc:Fallback>
      <p:transition spd="slow" advTm="2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54FDB93-3172-2F4D-297C-457389D5F628}"/>
              </a:ext>
            </a:extLst>
          </p:cNvPr>
          <p:cNvSpPr>
            <a:spLocks noGrp="1" noChangeArrowheads="1"/>
          </p:cNvSpPr>
          <p:nvPr>
            <p:ph type="title"/>
          </p:nvPr>
        </p:nvSpPr>
        <p:spPr/>
        <p:txBody>
          <a:bodyPr>
            <a:normAutofit/>
          </a:bodyPr>
          <a:lstStyle/>
          <a:p>
            <a:r>
              <a:rPr lang="en-US" altLang="en-US" sz="4000" dirty="0"/>
              <a:t>Designing survey </a:t>
            </a:r>
            <a:r>
              <a:rPr lang="en-US" altLang="en-US" sz="4000" b="1" dirty="0"/>
              <a:t>responses</a:t>
            </a:r>
          </a:p>
        </p:txBody>
      </p:sp>
      <p:sp>
        <p:nvSpPr>
          <p:cNvPr id="2" name="Content Placeholder 1">
            <a:extLst>
              <a:ext uri="{FF2B5EF4-FFF2-40B4-BE49-F238E27FC236}">
                <a16:creationId xmlns:a16="http://schemas.microsoft.com/office/drawing/2014/main" id="{2930BC21-9845-B7C1-9E29-BF947D471B4F}"/>
              </a:ext>
            </a:extLst>
          </p:cNvPr>
          <p:cNvSpPr>
            <a:spLocks noGrp="1"/>
          </p:cNvSpPr>
          <p:nvPr>
            <p:ph sz="quarter" idx="10"/>
          </p:nvPr>
        </p:nvSpPr>
        <p:spPr/>
        <p:txBody>
          <a:bodyPr>
            <a:normAutofit fontScale="92500" lnSpcReduction="10000"/>
          </a:bodyPr>
          <a:lstStyle/>
          <a:p>
            <a:r>
              <a:rPr lang="en-US" altLang="en-US" sz="2400" b="1" dirty="0"/>
              <a:t>Provide a meaningful scale</a:t>
            </a:r>
            <a:br>
              <a:rPr lang="en-US" altLang="en-US" sz="2400" dirty="0"/>
            </a:br>
            <a:r>
              <a:rPr lang="en-US" altLang="en-US" sz="2400" dirty="0"/>
              <a:t>The end points of response scales must be anchored with meaningful labels. For example, "Please rate your satisfaction with the care provided to you today. Let’s use a scale where 1 means 'Very Satisfied' and 5 means 'Very Dissatisfied.'" You could also give each point on the scale a label. </a:t>
            </a:r>
          </a:p>
          <a:p>
            <a:r>
              <a:rPr lang="en-US" altLang="en-US" sz="2400" dirty="0"/>
              <a:t>The number of scale points (3, 5 or 7) can have little effect on the conclusions you draw later. Choosing how many points, then, is often a matter of taste. </a:t>
            </a:r>
          </a:p>
          <a:p>
            <a:r>
              <a:rPr lang="en-US" altLang="en-US" sz="2400" dirty="0"/>
              <a:t>There are three things to remember when constructing a response scale. </a:t>
            </a:r>
          </a:p>
          <a:p>
            <a:pPr lvl="1"/>
            <a:r>
              <a:rPr lang="en-US" altLang="en-US" sz="1600" dirty="0"/>
              <a:t>First, an odd number of points provides a middle alternative. This is a good way to provide respondents with moderate opinions a way out (similar to the "Don’t Know," choice above). </a:t>
            </a:r>
          </a:p>
          <a:p>
            <a:pPr lvl="1"/>
            <a:r>
              <a:rPr lang="en-US" altLang="en-US" sz="1600" dirty="0"/>
              <a:t>Secondly, if measuring extreme opinions is critical, use a scale with a greater number of points. </a:t>
            </a:r>
          </a:p>
          <a:p>
            <a:pPr lvl="1"/>
            <a:r>
              <a:rPr lang="en-US" altLang="en-US" sz="1600" dirty="0"/>
              <a:t>Finally, you generally gain nothing by having a scale with more than 7 points and will probably find that you will collapse larger scales when it comes time to analyze the data. </a:t>
            </a:r>
          </a:p>
          <a:p>
            <a:pPr marL="0" indent="0">
              <a:buNone/>
            </a:pPr>
            <a:endParaRPr lang="en-US" altLang="en-US" sz="2400" dirty="0"/>
          </a:p>
        </p:txBody>
      </p:sp>
      <p:pic>
        <p:nvPicPr>
          <p:cNvPr id="3" name="Audio 2">
            <a:hlinkClick r:id="" action="ppaction://media"/>
            <a:extLst>
              <a:ext uri="{FF2B5EF4-FFF2-40B4-BE49-F238E27FC236}">
                <a16:creationId xmlns:a16="http://schemas.microsoft.com/office/drawing/2014/main" id="{945C137C-B738-D280-F03B-EA829F271C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99741527"/>
      </p:ext>
    </p:extLst>
  </p:cSld>
  <p:clrMapOvr>
    <a:masterClrMapping/>
  </p:clrMapOvr>
  <mc:AlternateContent xmlns:mc="http://schemas.openxmlformats.org/markup-compatibility/2006">
    <mc:Choice xmlns:p14="http://schemas.microsoft.com/office/powerpoint/2010/main" Requires="p14">
      <p:transition spd="slow" p14:dur="2000" advTm="24344"/>
    </mc:Choice>
    <mc:Fallback>
      <p:transition spd="slow" advTm="2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F1D71A-3867-44C9-90EA-3390B13D6707}"/>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31</a:t>
            </a:fld>
            <a:endParaRPr lang="en-US" b="1" dirty="0">
              <a:solidFill>
                <a:schemeClr val="accent6"/>
              </a:solidFill>
            </a:endParaRPr>
          </a:p>
        </p:txBody>
      </p:sp>
      <p:sp>
        <p:nvSpPr>
          <p:cNvPr id="6" name="TextBox 5">
            <a:extLst>
              <a:ext uri="{FF2B5EF4-FFF2-40B4-BE49-F238E27FC236}">
                <a16:creationId xmlns:a16="http://schemas.microsoft.com/office/drawing/2014/main" id="{D8898F8E-7151-41E9-80A2-8D993145B826}"/>
              </a:ext>
            </a:extLst>
          </p:cNvPr>
          <p:cNvSpPr txBox="1"/>
          <p:nvPr/>
        </p:nvSpPr>
        <p:spPr>
          <a:xfrm>
            <a:off x="1990724" y="2374463"/>
            <a:ext cx="6143625" cy="1754326"/>
          </a:xfrm>
          <a:prstGeom prst="rect">
            <a:avLst/>
          </a:prstGeom>
          <a:noFill/>
        </p:spPr>
        <p:txBody>
          <a:bodyPr wrap="square">
            <a:spAutoFit/>
          </a:bodyPr>
          <a:lstStyle/>
          <a:p>
            <a:r>
              <a:rPr lang="en-US" sz="5400" b="1" dirty="0">
                <a:solidFill>
                  <a:srgbClr val="003468"/>
                </a:solidFill>
                <a:latin typeface="Georgia" panose="02040502050405020303" pitchFamily="18" charset="0"/>
                <a:cs typeface="Times New Roman"/>
                <a:sym typeface="Times New Roman"/>
              </a:rPr>
              <a:t>Creating Codebooks</a:t>
            </a:r>
            <a:endParaRPr lang="en-US" sz="5400" dirty="0">
              <a:latin typeface="Georgia" panose="02040502050405020303" pitchFamily="18" charset="0"/>
            </a:endParaRPr>
          </a:p>
        </p:txBody>
      </p:sp>
      <p:pic>
        <p:nvPicPr>
          <p:cNvPr id="2" name="Audio 1">
            <a:hlinkClick r:id="" action="ppaction://media"/>
            <a:extLst>
              <a:ext uri="{FF2B5EF4-FFF2-40B4-BE49-F238E27FC236}">
                <a16:creationId xmlns:a16="http://schemas.microsoft.com/office/drawing/2014/main" id="{0B028E28-5687-A00F-0CFF-28C33376B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55293728"/>
      </p:ext>
    </p:extLst>
  </p:cSld>
  <p:clrMapOvr>
    <a:masterClrMapping/>
  </p:clrMapOvr>
  <mc:AlternateContent xmlns:mc="http://schemas.openxmlformats.org/markup-compatibility/2006">
    <mc:Choice xmlns:p14="http://schemas.microsoft.com/office/powerpoint/2010/main" Requires="p14">
      <p:transition spd="slow" p14:dur="2000" advTm="7824"/>
    </mc:Choice>
    <mc:Fallback>
      <p:transition spd="slow" advTm="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42735E-1431-8290-FE44-40C7D9FE55E8}"/>
              </a:ext>
            </a:extLst>
          </p:cNvPr>
          <p:cNvSpPr>
            <a:spLocks noGrp="1"/>
          </p:cNvSpPr>
          <p:nvPr>
            <p:ph type="title"/>
          </p:nvPr>
        </p:nvSpPr>
        <p:spPr/>
        <p:txBody>
          <a:bodyPr/>
          <a:lstStyle/>
          <a:p>
            <a:r>
              <a:rPr lang="en-US" dirty="0"/>
              <a:t>Creating a Data Collection Instrument</a:t>
            </a:r>
          </a:p>
        </p:txBody>
      </p:sp>
      <p:sp>
        <p:nvSpPr>
          <p:cNvPr id="6" name="Content Placeholder 5">
            <a:extLst>
              <a:ext uri="{FF2B5EF4-FFF2-40B4-BE49-F238E27FC236}">
                <a16:creationId xmlns:a16="http://schemas.microsoft.com/office/drawing/2014/main" id="{1A3405C7-142C-CB60-DFFD-036770045D61}"/>
              </a:ext>
            </a:extLst>
          </p:cNvPr>
          <p:cNvSpPr>
            <a:spLocks noGrp="1"/>
          </p:cNvSpPr>
          <p:nvPr>
            <p:ph sz="quarter" idx="10"/>
          </p:nvPr>
        </p:nvSpPr>
        <p:spPr/>
        <p:txBody>
          <a:bodyPr>
            <a:normAutofit fontScale="92500" lnSpcReduction="10000"/>
          </a:bodyPr>
          <a:lstStyle/>
          <a:p>
            <a:r>
              <a:rPr lang="en-US" sz="3000" dirty="0"/>
              <a:t>Compile these measures in a word processing document and then begin to label them for a data collection instrument</a:t>
            </a:r>
          </a:p>
          <a:p>
            <a:r>
              <a:rPr lang="en-US" sz="2500" dirty="0"/>
              <a:t>If electronic, construct the measures and create a codebook with variable information, then enter the data into the survey creation interface, and finally print a paper version that can be used as a backup</a:t>
            </a:r>
          </a:p>
          <a:p>
            <a:r>
              <a:rPr lang="en-US" sz="2500" dirty="0"/>
              <a:t>If paper instrument, do the same steps: construct the measures and create a codebook with variable information, enter the data into a data entry interface which might be in the style of a survey, and either print a paper version that can be used as your paper data collection instrument, or construct the measures into a paper instrument separately, with variable IDs or information with each question for ease of later data entry. </a:t>
            </a:r>
          </a:p>
          <a:p>
            <a:endParaRPr lang="en-US" dirty="0"/>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32</a:t>
            </a:fld>
            <a:endParaRPr lang="en-US" b="1" dirty="0">
              <a:solidFill>
                <a:schemeClr val="accent6"/>
              </a:solidFill>
            </a:endParaRPr>
          </a:p>
        </p:txBody>
      </p:sp>
      <p:pic>
        <p:nvPicPr>
          <p:cNvPr id="10" name="Audio 9">
            <a:hlinkClick r:id="" action="ppaction://media"/>
            <a:extLst>
              <a:ext uri="{FF2B5EF4-FFF2-40B4-BE49-F238E27FC236}">
                <a16:creationId xmlns:a16="http://schemas.microsoft.com/office/drawing/2014/main" id="{D8442D3F-F6A9-7962-2750-E869E87F16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93179448"/>
      </p:ext>
    </p:extLst>
  </p:cSld>
  <p:clrMapOvr>
    <a:masterClrMapping/>
  </p:clrMapOvr>
  <mc:AlternateContent xmlns:mc="http://schemas.openxmlformats.org/markup-compatibility/2006">
    <mc:Choice xmlns:p14="http://schemas.microsoft.com/office/powerpoint/2010/main" Requires="p14">
      <p:transition spd="slow" p14:dur="2000" advTm="33957"/>
    </mc:Choice>
    <mc:Fallback>
      <p:transition spd="slow" advTm="3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980A-CE95-469C-935A-E945333FCB0E}"/>
              </a:ext>
            </a:extLst>
          </p:cNvPr>
          <p:cNvSpPr>
            <a:spLocks noGrp="1"/>
          </p:cNvSpPr>
          <p:nvPr>
            <p:ph type="title"/>
          </p:nvPr>
        </p:nvSpPr>
        <p:spPr/>
        <p:txBody>
          <a:bodyPr/>
          <a:lstStyle/>
          <a:p>
            <a:r>
              <a:rPr lang="en-US" dirty="0"/>
              <a:t>Survey instruments / data entry forms</a:t>
            </a:r>
          </a:p>
        </p:txBody>
      </p:sp>
      <p:sp>
        <p:nvSpPr>
          <p:cNvPr id="3" name="Content Placeholder 2">
            <a:extLst>
              <a:ext uri="{FF2B5EF4-FFF2-40B4-BE49-F238E27FC236}">
                <a16:creationId xmlns:a16="http://schemas.microsoft.com/office/drawing/2014/main" id="{DFEA0F0E-BB97-4390-B20F-94755B7A0C40}"/>
              </a:ext>
            </a:extLst>
          </p:cNvPr>
          <p:cNvSpPr>
            <a:spLocks noGrp="1"/>
          </p:cNvSpPr>
          <p:nvPr>
            <p:ph sz="quarter" idx="10"/>
          </p:nvPr>
        </p:nvSpPr>
        <p:spPr/>
        <p:txBody>
          <a:bodyPr>
            <a:normAutofit fontScale="85000" lnSpcReduction="10000"/>
          </a:bodyPr>
          <a:lstStyle/>
          <a:p>
            <a:pPr marL="571500" indent="-45720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DokChampa" panose="020B0604020202020204" pitchFamily="34" charset="-34"/>
              </a:rPr>
              <a:t>Data collection tools </a:t>
            </a:r>
            <a:r>
              <a:rPr lang="en-US" sz="2600" dirty="0">
                <a:ea typeface="Calibri" panose="020F0502020204030204" pitchFamily="34" charset="0"/>
                <a:cs typeface="DokChampa" panose="020B0604020202020204" pitchFamily="34" charset="-34"/>
              </a:rPr>
              <a:t>are relatively common and accessible. </a:t>
            </a:r>
          </a:p>
          <a:p>
            <a:pPr marL="571500" indent="-45720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DokChampa" panose="020B0604020202020204" pitchFamily="34" charset="-34"/>
              </a:rPr>
              <a:t>What do you have</a:t>
            </a:r>
            <a:r>
              <a:rPr lang="en-US" sz="2600" dirty="0">
                <a:ea typeface="Calibri" panose="020F0502020204030204" pitchFamily="34" charset="0"/>
                <a:cs typeface="DokChampa" panose="020B0604020202020204" pitchFamily="34" charset="-34"/>
              </a:rPr>
              <a:t> access to? What tools do you prefer? </a:t>
            </a:r>
          </a:p>
          <a:p>
            <a:pPr marL="571500" indent="-457200">
              <a:lnSpc>
                <a:spcPct val="107000"/>
              </a:lnSpc>
              <a:spcBef>
                <a:spcPts val="0"/>
              </a:spcBef>
              <a:spcAft>
                <a:spcPts val="800"/>
              </a:spcAft>
            </a:pPr>
            <a:r>
              <a:rPr lang="en-US" sz="2600" dirty="0">
                <a:ea typeface="Calibri" panose="020F0502020204030204" pitchFamily="34" charset="0"/>
                <a:cs typeface="DokChampa" panose="020B0604020202020204" pitchFamily="34" charset="-34"/>
              </a:rPr>
              <a:t>Are you collecting data in the field? Do you need internet access? Do you need the ability to record images or audio? </a:t>
            </a:r>
          </a:p>
          <a:p>
            <a:pPr marL="114300" indent="0">
              <a:lnSpc>
                <a:spcPct val="107000"/>
              </a:lnSpc>
              <a:spcBef>
                <a:spcPts val="0"/>
              </a:spcBef>
              <a:spcAft>
                <a:spcPts val="800"/>
              </a:spcAft>
              <a:buNone/>
            </a:pPr>
            <a:r>
              <a:rPr lang="en-US" sz="2600" dirty="0">
                <a:ea typeface="Calibri" panose="020F0502020204030204" pitchFamily="34" charset="0"/>
                <a:cs typeface="DokChampa" panose="020B0604020202020204" pitchFamily="34" charset="-34"/>
              </a:rPr>
              <a:t>Here are some standard data entry or collection forms you could use: </a:t>
            </a:r>
          </a:p>
          <a:p>
            <a:pPr marL="457200" indent="-342900">
              <a:lnSpc>
                <a:spcPct val="107000"/>
              </a:lnSpc>
              <a:spcBef>
                <a:spcPts val="0"/>
              </a:spcBef>
              <a:spcAft>
                <a:spcPts val="800"/>
              </a:spcAft>
            </a:pPr>
            <a:r>
              <a:rPr lang="en-US" sz="2200" dirty="0">
                <a:ea typeface="Calibri" panose="020F0502020204030204" pitchFamily="34" charset="0"/>
                <a:cs typeface="DokChampa" panose="020B0604020202020204" pitchFamily="34" charset="-34"/>
              </a:rPr>
              <a:t>Google Forms</a:t>
            </a:r>
          </a:p>
          <a:p>
            <a:pPr marL="457200" indent="-342900">
              <a:lnSpc>
                <a:spcPct val="107000"/>
              </a:lnSpc>
              <a:spcBef>
                <a:spcPts val="0"/>
              </a:spcBef>
              <a:spcAft>
                <a:spcPts val="800"/>
              </a:spcAft>
            </a:pPr>
            <a:r>
              <a:rPr lang="en-US" sz="2200" dirty="0">
                <a:ea typeface="Calibri" panose="020F0502020204030204" pitchFamily="34" charset="0"/>
                <a:cs typeface="DokChampa" panose="020B0604020202020204" pitchFamily="34" charset="-34"/>
              </a:rPr>
              <a:t>Survey Monkey</a:t>
            </a:r>
          </a:p>
          <a:p>
            <a:pPr marL="457200" indent="-342900">
              <a:lnSpc>
                <a:spcPct val="107000"/>
              </a:lnSpc>
              <a:spcBef>
                <a:spcPts val="0"/>
              </a:spcBef>
              <a:spcAft>
                <a:spcPts val="800"/>
              </a:spcAft>
            </a:pPr>
            <a:r>
              <a:rPr lang="en-US" sz="2200" dirty="0">
                <a:ea typeface="Calibri" panose="020F0502020204030204" pitchFamily="34" charset="0"/>
                <a:cs typeface="DokChampa" panose="020B0604020202020204" pitchFamily="34" charset="-34"/>
              </a:rPr>
              <a:t>Qualtrics</a:t>
            </a:r>
          </a:p>
          <a:p>
            <a:pPr marL="457200" indent="-342900">
              <a:lnSpc>
                <a:spcPct val="107000"/>
              </a:lnSpc>
              <a:spcBef>
                <a:spcPts val="0"/>
              </a:spcBef>
              <a:spcAft>
                <a:spcPts val="800"/>
              </a:spcAft>
            </a:pPr>
            <a:r>
              <a:rPr lang="en-US" sz="2200" dirty="0" err="1">
                <a:ea typeface="Calibri" panose="020F0502020204030204" pitchFamily="34" charset="0"/>
                <a:cs typeface="DokChampa" panose="020B0604020202020204" pitchFamily="34" charset="-34"/>
              </a:rPr>
              <a:t>RedCap</a:t>
            </a:r>
            <a:endParaRPr lang="en-US" sz="2200" dirty="0">
              <a:ea typeface="Calibri" panose="020F0502020204030204" pitchFamily="34" charset="0"/>
              <a:cs typeface="DokChampa" panose="020B0604020202020204" pitchFamily="34" charset="-34"/>
            </a:endParaRPr>
          </a:p>
          <a:p>
            <a:pPr marL="457200" indent="-342900">
              <a:lnSpc>
                <a:spcPct val="107000"/>
              </a:lnSpc>
              <a:spcBef>
                <a:spcPts val="0"/>
              </a:spcBef>
              <a:spcAft>
                <a:spcPts val="800"/>
              </a:spcAft>
            </a:pPr>
            <a:r>
              <a:rPr lang="en-US" sz="2200" dirty="0">
                <a:ea typeface="Calibri" panose="020F0502020204030204" pitchFamily="34" charset="0"/>
                <a:cs typeface="DokChampa" panose="020B0604020202020204" pitchFamily="34" charset="-34"/>
              </a:rPr>
              <a:t>Microsoft Access Database</a:t>
            </a:r>
          </a:p>
          <a:p>
            <a:pPr marL="457200" indent="-342900">
              <a:lnSpc>
                <a:spcPct val="107000"/>
              </a:lnSpc>
              <a:spcBef>
                <a:spcPts val="0"/>
              </a:spcBef>
              <a:spcAft>
                <a:spcPts val="800"/>
              </a:spcAft>
            </a:pPr>
            <a:r>
              <a:rPr lang="en-US" sz="2200" dirty="0">
                <a:ea typeface="Calibri" panose="020F0502020204030204" pitchFamily="34" charset="0"/>
                <a:cs typeface="DokChampa" panose="020B0604020202020204" pitchFamily="34" charset="-34"/>
              </a:rPr>
              <a:t>Customized programs or apps</a:t>
            </a:r>
            <a:endParaRPr lang="en-US" sz="1900" dirty="0">
              <a:effectLst/>
              <a:latin typeface="Calibri" panose="020F0502020204030204" pitchFamily="34" charset="0"/>
              <a:ea typeface="Calibri" panose="020F0502020204030204" pitchFamily="34" charset="0"/>
              <a:cs typeface="DokChampa" panose="020B0604020202020204" pitchFamily="34" charset="-34"/>
            </a:endParaRPr>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33</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19B6E11E-B2DD-2A22-5B3F-C061783485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16835993"/>
      </p:ext>
    </p:extLst>
  </p:cSld>
  <p:clrMapOvr>
    <a:masterClrMapping/>
  </p:clrMapOvr>
  <mc:AlternateContent xmlns:mc="http://schemas.openxmlformats.org/markup-compatibility/2006">
    <mc:Choice xmlns:p14="http://schemas.microsoft.com/office/powerpoint/2010/main" Requires="p14">
      <p:transition spd="slow" p14:dur="2000" advTm="29249"/>
    </mc:Choice>
    <mc:Fallback>
      <p:transition spd="slow" advTm="29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12178DF-2D64-83C9-BAF5-6624C2F490C5}"/>
              </a:ext>
            </a:extLst>
          </p:cNvPr>
          <p:cNvSpPr>
            <a:spLocks noGrp="1" noChangeArrowheads="1"/>
          </p:cNvSpPr>
          <p:nvPr>
            <p:ph type="title"/>
          </p:nvPr>
        </p:nvSpPr>
        <p:spPr/>
        <p:txBody>
          <a:bodyPr/>
          <a:lstStyle/>
          <a:p>
            <a:r>
              <a:rPr lang="en-US" altLang="en-US" dirty="0"/>
              <a:t>Creating a Codebook from your Data Collection Instrument</a:t>
            </a:r>
          </a:p>
        </p:txBody>
      </p:sp>
      <p:sp>
        <p:nvSpPr>
          <p:cNvPr id="14339" name="Rectangle 3">
            <a:extLst>
              <a:ext uri="{FF2B5EF4-FFF2-40B4-BE49-F238E27FC236}">
                <a16:creationId xmlns:a16="http://schemas.microsoft.com/office/drawing/2014/main" id="{BFB0F3C8-AB46-3A21-002D-33F77DE47F43}"/>
              </a:ext>
            </a:extLst>
          </p:cNvPr>
          <p:cNvSpPr>
            <a:spLocks noGrp="1" noChangeArrowheads="1"/>
          </p:cNvSpPr>
          <p:nvPr>
            <p:ph sz="quarter" idx="10"/>
          </p:nvPr>
        </p:nvSpPr>
        <p:spPr/>
        <p:txBody>
          <a:bodyPr>
            <a:normAutofit/>
          </a:bodyPr>
          <a:lstStyle/>
          <a:p>
            <a:r>
              <a:rPr lang="en-US" altLang="en-US" dirty="0"/>
              <a:t>Variable name* - the name you give a variable for use in the dataset (usually less than 8 characters)</a:t>
            </a:r>
          </a:p>
          <a:p>
            <a:r>
              <a:rPr lang="en-US" altLang="en-US" dirty="0"/>
              <a:t>Variable label* - description of variable content</a:t>
            </a:r>
          </a:p>
          <a:p>
            <a:r>
              <a:rPr lang="en-US" altLang="en-US" dirty="0"/>
              <a:t>Variable description (question)* - question text</a:t>
            </a:r>
          </a:p>
          <a:p>
            <a:r>
              <a:rPr lang="en-US" altLang="en-US" dirty="0"/>
              <a:t>Variable type* - text or numeric</a:t>
            </a:r>
          </a:p>
          <a:p>
            <a:r>
              <a:rPr lang="en-US" altLang="en-US" dirty="0"/>
              <a:t>Code values* - values assigned to the response options</a:t>
            </a:r>
          </a:p>
          <a:p>
            <a:r>
              <a:rPr lang="en-US" altLang="en-US" dirty="0"/>
              <a:t>Value labels* - the actual text of the response option</a:t>
            </a:r>
          </a:p>
          <a:p>
            <a:r>
              <a:rPr lang="en-US" altLang="en-US" dirty="0"/>
              <a:t>Missing value codes* - how you code missing data</a:t>
            </a:r>
          </a:p>
        </p:txBody>
      </p:sp>
      <p:pic>
        <p:nvPicPr>
          <p:cNvPr id="2" name="Audio 1">
            <a:hlinkClick r:id="" action="ppaction://media"/>
            <a:extLst>
              <a:ext uri="{FF2B5EF4-FFF2-40B4-BE49-F238E27FC236}">
                <a16:creationId xmlns:a16="http://schemas.microsoft.com/office/drawing/2014/main" id="{B1462FA5-1711-B04E-4DA8-38E0BB0D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13422976"/>
      </p:ext>
    </p:extLst>
  </p:cSld>
  <p:clrMapOvr>
    <a:masterClrMapping/>
  </p:clrMapOvr>
  <mc:AlternateContent xmlns:mc="http://schemas.openxmlformats.org/markup-compatibility/2006">
    <mc:Choice xmlns:p14="http://schemas.microsoft.com/office/powerpoint/2010/main" Requires="p14">
      <p:transition spd="slow" p14:dur="2000" advTm="20164"/>
    </mc:Choice>
    <mc:Fallback>
      <p:transition spd="slow" advTm="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12178DF-2D64-83C9-BAF5-6624C2F490C5}"/>
              </a:ext>
            </a:extLst>
          </p:cNvPr>
          <p:cNvSpPr>
            <a:spLocks noGrp="1" noChangeArrowheads="1"/>
          </p:cNvSpPr>
          <p:nvPr>
            <p:ph type="title"/>
          </p:nvPr>
        </p:nvSpPr>
        <p:spPr/>
        <p:txBody>
          <a:bodyPr/>
          <a:lstStyle/>
          <a:p>
            <a:r>
              <a:rPr lang="en-US" altLang="en-US" dirty="0"/>
              <a:t>Creating a Codebook</a:t>
            </a:r>
          </a:p>
        </p:txBody>
      </p:sp>
      <p:sp>
        <p:nvSpPr>
          <p:cNvPr id="14339" name="Rectangle 3">
            <a:extLst>
              <a:ext uri="{FF2B5EF4-FFF2-40B4-BE49-F238E27FC236}">
                <a16:creationId xmlns:a16="http://schemas.microsoft.com/office/drawing/2014/main" id="{BFB0F3C8-AB46-3A21-002D-33F77DE47F43}"/>
              </a:ext>
            </a:extLst>
          </p:cNvPr>
          <p:cNvSpPr>
            <a:spLocks noGrp="1" noChangeArrowheads="1"/>
          </p:cNvSpPr>
          <p:nvPr>
            <p:ph sz="quarter" idx="10"/>
          </p:nvPr>
        </p:nvSpPr>
        <p:spPr/>
        <p:txBody>
          <a:bodyPr>
            <a:normAutofit fontScale="85000" lnSpcReduction="20000"/>
          </a:bodyPr>
          <a:lstStyle/>
          <a:p>
            <a:pPr algn="l"/>
            <a:r>
              <a:rPr lang="en-US" b="0" i="0" dirty="0">
                <a:solidFill>
                  <a:srgbClr val="000000"/>
                </a:solidFill>
                <a:effectLst/>
                <a:latin typeface="+mn-lt"/>
              </a:rPr>
              <a:t>A codebook describes the contents, structure, and layout of a data collection. </a:t>
            </a:r>
          </a:p>
          <a:p>
            <a:pPr algn="l"/>
            <a:r>
              <a:rPr lang="en-US" b="0" i="0" dirty="0">
                <a:solidFill>
                  <a:srgbClr val="000000"/>
                </a:solidFill>
                <a:effectLst/>
                <a:latin typeface="+mn-lt"/>
              </a:rPr>
              <a:t>A well-documented codebook contains </a:t>
            </a:r>
            <a:r>
              <a:rPr lang="en-US" dirty="0">
                <a:solidFill>
                  <a:srgbClr val="000000"/>
                </a:solidFill>
                <a:latin typeface="+mn-lt"/>
              </a:rPr>
              <a:t>all of the </a:t>
            </a:r>
            <a:r>
              <a:rPr lang="en-US" b="0" i="0" dirty="0">
                <a:solidFill>
                  <a:srgbClr val="000000"/>
                </a:solidFill>
                <a:effectLst/>
                <a:latin typeface="+mn-lt"/>
              </a:rPr>
              <a:t>information needed to understand each variable in a file</a:t>
            </a:r>
          </a:p>
          <a:p>
            <a:pPr algn="l"/>
            <a:r>
              <a:rPr lang="en-US" dirty="0">
                <a:solidFill>
                  <a:srgbClr val="000000"/>
                </a:solidFill>
                <a:latin typeface="+mn-lt"/>
              </a:rPr>
              <a:t>Codebooks are important for consistency and transparency in research</a:t>
            </a:r>
          </a:p>
          <a:p>
            <a:pPr algn="l"/>
            <a:r>
              <a:rPr lang="en-US" b="0" i="0" dirty="0">
                <a:solidFill>
                  <a:srgbClr val="000000"/>
                </a:solidFill>
                <a:effectLst/>
                <a:latin typeface="+mn-lt"/>
              </a:rPr>
              <a:t>Usually begin with basic front matter</a:t>
            </a:r>
          </a:p>
          <a:p>
            <a:pPr lvl="1"/>
            <a:r>
              <a:rPr lang="en-US" b="0" i="0" dirty="0">
                <a:solidFill>
                  <a:srgbClr val="000000"/>
                </a:solidFill>
                <a:effectLst/>
                <a:latin typeface="+mn-lt"/>
              </a:rPr>
              <a:t>study title, </a:t>
            </a:r>
          </a:p>
          <a:p>
            <a:pPr lvl="1"/>
            <a:r>
              <a:rPr lang="en-US" b="0" i="0" dirty="0">
                <a:solidFill>
                  <a:srgbClr val="000000"/>
                </a:solidFill>
                <a:effectLst/>
                <a:latin typeface="+mn-lt"/>
              </a:rPr>
              <a:t>name of the principal investigator(s), </a:t>
            </a:r>
          </a:p>
          <a:p>
            <a:pPr lvl="1"/>
            <a:r>
              <a:rPr lang="en-US" b="0" i="0" dirty="0">
                <a:solidFill>
                  <a:srgbClr val="000000"/>
                </a:solidFill>
                <a:effectLst/>
                <a:latin typeface="+mn-lt"/>
              </a:rPr>
              <a:t>table of contents, and an </a:t>
            </a:r>
          </a:p>
          <a:p>
            <a:pPr lvl="1"/>
            <a:r>
              <a:rPr lang="en-US" b="0" i="0" dirty="0">
                <a:solidFill>
                  <a:srgbClr val="000000"/>
                </a:solidFill>
                <a:effectLst/>
                <a:latin typeface="+mn-lt"/>
              </a:rPr>
              <a:t>introduction describing the purpose and format of the codebook. </a:t>
            </a:r>
          </a:p>
          <a:p>
            <a:r>
              <a:rPr lang="en-US" b="0" i="0" dirty="0">
                <a:solidFill>
                  <a:srgbClr val="000000"/>
                </a:solidFill>
                <a:effectLst/>
                <a:latin typeface="+mn-lt"/>
              </a:rPr>
              <a:t>Might include methodological details (e.g., sampling scheme, how weights were computed) and data collection instruments </a:t>
            </a:r>
          </a:p>
          <a:p>
            <a:pPr lvl="1"/>
            <a:r>
              <a:rPr lang="en-US" dirty="0">
                <a:solidFill>
                  <a:srgbClr val="000000"/>
                </a:solidFill>
                <a:latin typeface="+mn-lt"/>
              </a:rPr>
              <a:t>May instead have a </a:t>
            </a:r>
            <a:r>
              <a:rPr lang="en-US" b="0" i="0" dirty="0">
                <a:solidFill>
                  <a:srgbClr val="000000"/>
                </a:solidFill>
                <a:effectLst/>
                <a:latin typeface="+mn-lt"/>
              </a:rPr>
              <a:t>separate user guide and/or data collection instrument.</a:t>
            </a:r>
            <a:endParaRPr lang="en-US" altLang="en-US" dirty="0">
              <a:latin typeface="+mn-lt"/>
            </a:endParaRPr>
          </a:p>
        </p:txBody>
      </p:sp>
      <p:pic>
        <p:nvPicPr>
          <p:cNvPr id="2" name="Audio 1">
            <a:hlinkClick r:id="" action="ppaction://media"/>
            <a:extLst>
              <a:ext uri="{FF2B5EF4-FFF2-40B4-BE49-F238E27FC236}">
                <a16:creationId xmlns:a16="http://schemas.microsoft.com/office/drawing/2014/main" id="{E79D8A6C-29F0-9F63-D965-62A8B89447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77631584"/>
      </p:ext>
    </p:extLst>
  </p:cSld>
  <p:clrMapOvr>
    <a:masterClrMapping/>
  </p:clrMapOvr>
  <mc:AlternateContent xmlns:mc="http://schemas.openxmlformats.org/markup-compatibility/2006">
    <mc:Choice xmlns:p14="http://schemas.microsoft.com/office/powerpoint/2010/main" Requires="p14">
      <p:transition spd="slow" p14:dur="2000" advTm="38392"/>
    </mc:Choice>
    <mc:Fallback>
      <p:transition spd="slow" advTm="3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83402A1-EC03-9231-1BCE-926E503FEEF3}"/>
              </a:ext>
            </a:extLst>
          </p:cNvPr>
          <p:cNvSpPr>
            <a:spLocks noGrp="1"/>
          </p:cNvSpPr>
          <p:nvPr>
            <p:ph type="title"/>
          </p:nvPr>
        </p:nvSpPr>
        <p:spPr>
          <a:xfrm>
            <a:off x="628650" y="365126"/>
            <a:ext cx="7886700" cy="1017107"/>
          </a:xfrm>
        </p:spPr>
        <p:txBody>
          <a:bodyPr/>
          <a:lstStyle/>
          <a:p>
            <a:r>
              <a:rPr lang="en-US" dirty="0"/>
              <a:t>Sample Codebook 1</a:t>
            </a:r>
          </a:p>
        </p:txBody>
      </p:sp>
      <p:sp>
        <p:nvSpPr>
          <p:cNvPr id="6" name="Rectangle 3">
            <a:extLst>
              <a:ext uri="{FF2B5EF4-FFF2-40B4-BE49-F238E27FC236}">
                <a16:creationId xmlns:a16="http://schemas.microsoft.com/office/drawing/2014/main" id="{1258C6F8-AD0E-1DB6-360C-66D38FB31787}"/>
              </a:ext>
            </a:extLst>
          </p:cNvPr>
          <p:cNvSpPr txBox="1">
            <a:spLocks noChangeArrowheads="1"/>
          </p:cNvSpPr>
          <p:nvPr/>
        </p:nvSpPr>
        <p:spPr>
          <a:xfrm>
            <a:off x="628650" y="1490804"/>
            <a:ext cx="3805237" cy="4700145"/>
          </a:xfrm>
          <a:prstGeom prst="rect">
            <a:avLst/>
          </a:prstGeom>
        </p:spPr>
        <p:txBody>
          <a:bodyPr vert="horz" lIns="91440" tIns="45720" rIns="91440" bIns="45720" rtlCol="0">
            <a:normAutofit/>
          </a:bodyP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lnSpc>
                <a:spcPct val="90000"/>
              </a:lnSpc>
              <a:spcAft>
                <a:spcPts val="600"/>
              </a:spcAft>
            </a:pPr>
            <a:r>
              <a:rPr lang="en-US" altLang="en-US" sz="2600" dirty="0"/>
              <a:t>By column: </a:t>
            </a:r>
          </a:p>
          <a:p>
            <a:pPr marL="514350" indent="-514350" algn="l" defTabSz="685800">
              <a:lnSpc>
                <a:spcPct val="90000"/>
              </a:lnSpc>
              <a:spcAft>
                <a:spcPts val="600"/>
              </a:spcAft>
              <a:buFont typeface="+mj-lt"/>
              <a:buAutoNum type="arabicPeriod"/>
            </a:pPr>
            <a:r>
              <a:rPr lang="en-US" altLang="en-US" sz="2600" dirty="0"/>
              <a:t>Variable name*</a:t>
            </a:r>
          </a:p>
          <a:p>
            <a:pPr marL="514350" indent="-514350" algn="l" defTabSz="685800">
              <a:lnSpc>
                <a:spcPct val="90000"/>
              </a:lnSpc>
              <a:spcAft>
                <a:spcPts val="600"/>
              </a:spcAft>
              <a:buFont typeface="+mj-lt"/>
              <a:buAutoNum type="arabicPeriod"/>
            </a:pPr>
            <a:r>
              <a:rPr lang="en-US" altLang="en-US" sz="2600" dirty="0"/>
              <a:t>Variable label* (Variable description /question)</a:t>
            </a:r>
          </a:p>
          <a:p>
            <a:pPr marL="514350" indent="-514350" algn="l" defTabSz="685800">
              <a:lnSpc>
                <a:spcPct val="90000"/>
              </a:lnSpc>
              <a:spcAft>
                <a:spcPts val="600"/>
              </a:spcAft>
              <a:buFont typeface="+mj-lt"/>
              <a:buAutoNum type="arabicPeriod"/>
            </a:pPr>
            <a:r>
              <a:rPr lang="en-US" altLang="en-US" sz="2600" dirty="0"/>
              <a:t>Code values*</a:t>
            </a:r>
          </a:p>
          <a:p>
            <a:pPr marL="514350" indent="-514350" algn="l" defTabSz="685800">
              <a:lnSpc>
                <a:spcPct val="90000"/>
              </a:lnSpc>
              <a:spcAft>
                <a:spcPts val="600"/>
              </a:spcAft>
              <a:buFont typeface="+mj-lt"/>
              <a:buAutoNum type="arabicPeriod"/>
            </a:pPr>
            <a:r>
              <a:rPr lang="en-US" altLang="en-US" sz="2600" dirty="0"/>
              <a:t>Value labels* and Missing value codes*</a:t>
            </a:r>
          </a:p>
          <a:p>
            <a:pPr marL="514350" indent="-514350" algn="l" defTabSz="685800">
              <a:lnSpc>
                <a:spcPct val="90000"/>
              </a:lnSpc>
              <a:spcAft>
                <a:spcPts val="600"/>
              </a:spcAft>
              <a:buFont typeface="+mj-lt"/>
              <a:buAutoNum type="arabicPeriod"/>
            </a:pPr>
            <a:r>
              <a:rPr lang="en-US" altLang="en-US" sz="2600" dirty="0"/>
              <a:t>Variable type/format*</a:t>
            </a:r>
          </a:p>
        </p:txBody>
      </p:sp>
      <p:pic>
        <p:nvPicPr>
          <p:cNvPr id="5" name="Picture 4" descr="Table&#10;&#10;Description automatically generated">
            <a:extLst>
              <a:ext uri="{FF2B5EF4-FFF2-40B4-BE49-F238E27FC236}">
                <a16:creationId xmlns:a16="http://schemas.microsoft.com/office/drawing/2014/main" id="{A99DDDCC-2DB0-F724-F181-8830E30D75E6}"/>
              </a:ext>
            </a:extLst>
          </p:cNvPr>
          <p:cNvPicPr>
            <a:picLocks noChangeAspect="1"/>
          </p:cNvPicPr>
          <p:nvPr/>
        </p:nvPicPr>
        <p:blipFill rotWithShape="1">
          <a:blip r:embed="rId5"/>
          <a:srcRect r="1" b="10759"/>
          <a:stretch/>
        </p:blipFill>
        <p:spPr>
          <a:xfrm>
            <a:off x="4490357" y="1017815"/>
            <a:ext cx="4196778" cy="5183768"/>
          </a:xfrm>
          <a:prstGeom prst="rect">
            <a:avLst/>
          </a:prstGeom>
          <a:noFill/>
        </p:spPr>
      </p:pic>
      <p:sp>
        <p:nvSpPr>
          <p:cNvPr id="3" name="Slide Number Placeholder 2">
            <a:extLst>
              <a:ext uri="{FF2B5EF4-FFF2-40B4-BE49-F238E27FC236}">
                <a16:creationId xmlns:a16="http://schemas.microsoft.com/office/drawing/2014/main" id="{6F3D1DA4-C1DD-8EF0-C88C-9C10B49A195D}"/>
              </a:ext>
            </a:extLst>
          </p:cNvPr>
          <p:cNvSpPr>
            <a:spLocks noGrp="1"/>
          </p:cNvSpPr>
          <p:nvPr>
            <p:ph type="sldNum" sz="quarter" idx="12"/>
          </p:nvPr>
        </p:nvSpPr>
        <p:spPr>
          <a:xfrm>
            <a:off x="7070497" y="6348809"/>
            <a:ext cx="1509243" cy="191503"/>
          </a:xfrm>
        </p:spPr>
        <p:txBody>
          <a:bodyPr vert="horz" lIns="91440" tIns="45720" rIns="91440" bIns="45720" rtlCol="0"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36</a:t>
            </a:fld>
            <a:endParaRPr lang="en-US" sz="700" b="1">
              <a:solidFill>
                <a:schemeClr val="tx2"/>
              </a:solidFill>
            </a:endParaRPr>
          </a:p>
        </p:txBody>
      </p:sp>
      <p:pic>
        <p:nvPicPr>
          <p:cNvPr id="7" name="Audio 6">
            <a:hlinkClick r:id="" action="ppaction://media"/>
            <a:extLst>
              <a:ext uri="{FF2B5EF4-FFF2-40B4-BE49-F238E27FC236}">
                <a16:creationId xmlns:a16="http://schemas.microsoft.com/office/drawing/2014/main" id="{6D642FFB-5BED-AAD8-6C0C-D6343B0D23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39688773"/>
      </p:ext>
    </p:extLst>
  </p:cSld>
  <p:clrMapOvr>
    <a:masterClrMapping/>
  </p:clrMapOvr>
  <mc:AlternateContent xmlns:mc="http://schemas.openxmlformats.org/markup-compatibility/2006">
    <mc:Choice xmlns:p14="http://schemas.microsoft.com/office/powerpoint/2010/main" Requires="p14">
      <p:transition spd="slow" p14:dur="2000" advTm="35815"/>
    </mc:Choice>
    <mc:Fallback>
      <p:transition spd="slow" advTm="3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14CB6B-4AAE-29C7-BDA7-36710569E8B6}"/>
              </a:ext>
            </a:extLst>
          </p:cNvPr>
          <p:cNvSpPr>
            <a:spLocks noGrp="1"/>
          </p:cNvSpPr>
          <p:nvPr>
            <p:ph type="title"/>
          </p:nvPr>
        </p:nvSpPr>
        <p:spPr/>
        <p:txBody>
          <a:bodyPr/>
          <a:lstStyle/>
          <a:p>
            <a:r>
              <a:rPr lang="en-US" dirty="0"/>
              <a:t>Sample Codebook 2</a:t>
            </a:r>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0"/>
          </p:nvPr>
        </p:nvSpPr>
        <p:spPr/>
        <p:txBody>
          <a:bodyPr vert="horz" lIns="91440" tIns="45720" rIns="91440" bIns="45720" rtlCol="0"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37</a:t>
            </a:fld>
            <a:endParaRPr lang="en-US" sz="700" b="1">
              <a:solidFill>
                <a:schemeClr val="tx2"/>
              </a:solidFill>
            </a:endParaRPr>
          </a:p>
        </p:txBody>
      </p:sp>
      <p:graphicFrame>
        <p:nvGraphicFramePr>
          <p:cNvPr id="3" name="Object 2">
            <a:extLst>
              <a:ext uri="{FF2B5EF4-FFF2-40B4-BE49-F238E27FC236}">
                <a16:creationId xmlns:a16="http://schemas.microsoft.com/office/drawing/2014/main" id="{F1770FE8-650D-3C48-2A03-7A242368D9C6}"/>
              </a:ext>
            </a:extLst>
          </p:cNvPr>
          <p:cNvGraphicFramePr>
            <a:graphicFrameLocks noChangeAspect="1"/>
          </p:cNvGraphicFramePr>
          <p:nvPr>
            <p:extLst>
              <p:ext uri="{D42A27DB-BD31-4B8C-83A1-F6EECF244321}">
                <p14:modId xmlns:p14="http://schemas.microsoft.com/office/powerpoint/2010/main" val="3591048538"/>
              </p:ext>
            </p:extLst>
          </p:nvPr>
        </p:nvGraphicFramePr>
        <p:xfrm>
          <a:off x="498543" y="1583871"/>
          <a:ext cx="6739052" cy="4625068"/>
        </p:xfrm>
        <a:graphic>
          <a:graphicData uri="http://schemas.openxmlformats.org/presentationml/2006/ole">
            <mc:AlternateContent xmlns:mc="http://schemas.openxmlformats.org/markup-compatibility/2006">
              <mc:Choice xmlns:v="urn:schemas-microsoft-com:vml" Requires="v">
                <p:oleObj name="Document" r:id="rId5" imgW="8243869" imgH="5657761" progId="Word.Document.12">
                  <p:embed/>
                </p:oleObj>
              </mc:Choice>
              <mc:Fallback>
                <p:oleObj name="Document" r:id="rId5" imgW="8243869" imgH="5657761" progId="Word.Document.12">
                  <p:embed/>
                  <p:pic>
                    <p:nvPicPr>
                      <p:cNvPr id="0" name=""/>
                      <p:cNvPicPr/>
                      <p:nvPr/>
                    </p:nvPicPr>
                    <p:blipFill>
                      <a:blip r:embed="rId6"/>
                      <a:stretch>
                        <a:fillRect/>
                      </a:stretch>
                    </p:blipFill>
                    <p:spPr>
                      <a:xfrm>
                        <a:off x="498543" y="1583871"/>
                        <a:ext cx="6739052" cy="4625068"/>
                      </a:xfrm>
                      <a:prstGeom prst="rect">
                        <a:avLst/>
                      </a:prstGeom>
                    </p:spPr>
                  </p:pic>
                </p:oleObj>
              </mc:Fallback>
            </mc:AlternateContent>
          </a:graphicData>
        </a:graphic>
      </p:graphicFrame>
      <p:sp>
        <p:nvSpPr>
          <p:cNvPr id="8" name="Rectangle 3">
            <a:extLst>
              <a:ext uri="{FF2B5EF4-FFF2-40B4-BE49-F238E27FC236}">
                <a16:creationId xmlns:a16="http://schemas.microsoft.com/office/drawing/2014/main" id="{BA8DAE6D-AC1F-F225-C0BD-3C1FB503CE02}"/>
              </a:ext>
            </a:extLst>
          </p:cNvPr>
          <p:cNvSpPr txBox="1">
            <a:spLocks noChangeArrowheads="1"/>
          </p:cNvSpPr>
          <p:nvPr/>
        </p:nvSpPr>
        <p:spPr>
          <a:xfrm>
            <a:off x="6417129" y="1583871"/>
            <a:ext cx="2460397" cy="4700145"/>
          </a:xfrm>
          <a:prstGeom prst="rect">
            <a:avLst/>
          </a:prstGeom>
        </p:spPr>
        <p:txBody>
          <a:bodyPr vert="horz" lIns="91440" tIns="45720" rIns="91440" bIns="45720" rtlCol="0">
            <a:normAutofit/>
          </a:bodyP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71450" algn="l" defTabSz="685800">
              <a:lnSpc>
                <a:spcPct val="90000"/>
              </a:lnSpc>
              <a:spcAft>
                <a:spcPts val="600"/>
              </a:spcAft>
              <a:buFont typeface="Arial" panose="020B0604020202020204" pitchFamily="34" charset="0"/>
              <a:buChar char="•"/>
            </a:pPr>
            <a:r>
              <a:rPr lang="en-US" altLang="en-US" sz="2000" dirty="0"/>
              <a:t>Variable label / Variable description (question text)</a:t>
            </a:r>
          </a:p>
          <a:p>
            <a:pPr indent="-171450" algn="l" defTabSz="685800">
              <a:lnSpc>
                <a:spcPct val="90000"/>
              </a:lnSpc>
              <a:spcAft>
                <a:spcPts val="600"/>
              </a:spcAft>
              <a:buFont typeface="Arial" panose="020B0604020202020204" pitchFamily="34" charset="0"/>
              <a:buChar char="•"/>
            </a:pPr>
            <a:endParaRPr lang="en-US" altLang="en-US" sz="2000" dirty="0"/>
          </a:p>
          <a:p>
            <a:pPr indent="-171450" algn="l" defTabSz="685800">
              <a:lnSpc>
                <a:spcPct val="90000"/>
              </a:lnSpc>
              <a:spcAft>
                <a:spcPts val="600"/>
              </a:spcAft>
              <a:buFont typeface="Arial" panose="020B0604020202020204" pitchFamily="34" charset="0"/>
              <a:buChar char="•"/>
            </a:pPr>
            <a:r>
              <a:rPr lang="en-US" altLang="en-US" sz="2000" dirty="0"/>
              <a:t>Code values +</a:t>
            </a:r>
          </a:p>
          <a:p>
            <a:pPr indent="-171450" algn="l" defTabSz="685800">
              <a:lnSpc>
                <a:spcPct val="90000"/>
              </a:lnSpc>
              <a:spcAft>
                <a:spcPts val="600"/>
              </a:spcAft>
              <a:buFont typeface="Arial" panose="020B0604020202020204" pitchFamily="34" charset="0"/>
              <a:buChar char="•"/>
            </a:pPr>
            <a:r>
              <a:rPr lang="en-US" altLang="en-US" sz="2000" dirty="0"/>
              <a:t>Value labels +</a:t>
            </a:r>
          </a:p>
          <a:p>
            <a:pPr indent="-171450" algn="l" defTabSz="685800">
              <a:lnSpc>
                <a:spcPct val="90000"/>
              </a:lnSpc>
              <a:spcAft>
                <a:spcPts val="600"/>
              </a:spcAft>
              <a:buFont typeface="Arial" panose="020B0604020202020204" pitchFamily="34" charset="0"/>
              <a:buChar char="•"/>
            </a:pPr>
            <a:r>
              <a:rPr lang="en-US" altLang="en-US" sz="2000" dirty="0"/>
              <a:t>Missing value codes</a:t>
            </a:r>
          </a:p>
          <a:p>
            <a:pPr indent="-171450" algn="l" defTabSz="685800">
              <a:lnSpc>
                <a:spcPct val="90000"/>
              </a:lnSpc>
              <a:spcAft>
                <a:spcPts val="600"/>
              </a:spcAft>
              <a:buFont typeface="Arial" panose="020B0604020202020204" pitchFamily="34" charset="0"/>
              <a:buChar char="•"/>
            </a:pPr>
            <a:endParaRPr lang="en-US" altLang="en-US" sz="2000" dirty="0"/>
          </a:p>
          <a:p>
            <a:pPr indent="-171450" algn="l" defTabSz="685800">
              <a:lnSpc>
                <a:spcPct val="90000"/>
              </a:lnSpc>
              <a:spcAft>
                <a:spcPts val="600"/>
              </a:spcAft>
              <a:buFont typeface="Arial" panose="020B0604020202020204" pitchFamily="34" charset="0"/>
              <a:buChar char="•"/>
            </a:pPr>
            <a:r>
              <a:rPr lang="en-US" altLang="en-US" sz="2000" dirty="0"/>
              <a:t>Variable name</a:t>
            </a:r>
          </a:p>
          <a:p>
            <a:pPr indent="-171450" algn="l" defTabSz="685800">
              <a:lnSpc>
                <a:spcPct val="90000"/>
              </a:lnSpc>
              <a:spcAft>
                <a:spcPts val="600"/>
              </a:spcAft>
              <a:buFont typeface="Arial" panose="020B0604020202020204" pitchFamily="34" charset="0"/>
              <a:buChar char="•"/>
            </a:pPr>
            <a:endParaRPr lang="en-US" altLang="en-US" sz="2000" dirty="0"/>
          </a:p>
          <a:p>
            <a:pPr indent="-171450" algn="l" defTabSz="685800">
              <a:lnSpc>
                <a:spcPct val="90000"/>
              </a:lnSpc>
              <a:spcAft>
                <a:spcPts val="600"/>
              </a:spcAft>
              <a:buFont typeface="Arial" panose="020B0604020202020204" pitchFamily="34" charset="0"/>
              <a:buChar char="•"/>
            </a:pPr>
            <a:r>
              <a:rPr lang="en-US" altLang="en-US" sz="2000" dirty="0"/>
              <a:t>Source of each variable</a:t>
            </a:r>
          </a:p>
        </p:txBody>
      </p:sp>
      <p:pic>
        <p:nvPicPr>
          <p:cNvPr id="7" name="Audio 6">
            <a:hlinkClick r:id="" action="ppaction://media"/>
            <a:extLst>
              <a:ext uri="{FF2B5EF4-FFF2-40B4-BE49-F238E27FC236}">
                <a16:creationId xmlns:a16="http://schemas.microsoft.com/office/drawing/2014/main" id="{259B2766-4F86-99E1-1A9E-F8A3E91AC7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46697283"/>
      </p:ext>
    </p:extLst>
  </p:cSld>
  <p:clrMapOvr>
    <a:masterClrMapping/>
  </p:clrMapOvr>
  <mc:AlternateContent xmlns:mc="http://schemas.openxmlformats.org/markup-compatibility/2006">
    <mc:Choice xmlns:p14="http://schemas.microsoft.com/office/powerpoint/2010/main" Requires="p14">
      <p:transition spd="slow" p14:dur="2000" advTm="23090"/>
    </mc:Choice>
    <mc:Fallback>
      <p:transition spd="slow" advTm="2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Codebook – Useful Extras</a:t>
            </a:r>
          </a:p>
        </p:txBody>
      </p:sp>
      <p:sp>
        <p:nvSpPr>
          <p:cNvPr id="3" name="Content Placeholder 2"/>
          <p:cNvSpPr>
            <a:spLocks noGrp="1"/>
          </p:cNvSpPr>
          <p:nvPr>
            <p:ph sz="quarter" idx="10"/>
          </p:nvPr>
        </p:nvSpPr>
        <p:spPr/>
        <p:txBody>
          <a:bodyPr/>
          <a:lstStyle/>
          <a:p>
            <a:r>
              <a:rPr lang="en-US" dirty="0"/>
              <a:t>Transformations and re-coding of basic variables</a:t>
            </a:r>
          </a:p>
          <a:p>
            <a:r>
              <a:rPr lang="en-US" dirty="0"/>
              <a:t>Frequencies</a:t>
            </a:r>
          </a:p>
          <a:p>
            <a:r>
              <a:rPr lang="en-US" dirty="0"/>
              <a:t>Source of each variable</a:t>
            </a:r>
          </a:p>
          <a:p>
            <a:r>
              <a:rPr lang="en-US" dirty="0"/>
              <a:t>Sampling scheme</a:t>
            </a:r>
          </a:p>
          <a:p>
            <a:r>
              <a:rPr lang="en-US" dirty="0"/>
              <a:t>Data collection instrument(s)</a:t>
            </a:r>
          </a:p>
          <a:p>
            <a:r>
              <a:rPr lang="en-US" dirty="0"/>
              <a:t>Data collection training and procedures</a:t>
            </a:r>
          </a:p>
          <a:p>
            <a:r>
              <a:rPr lang="en-US" dirty="0"/>
              <a:t>Data entry training and procedures</a:t>
            </a:r>
          </a:p>
          <a:p>
            <a:r>
              <a:rPr lang="en-US" dirty="0"/>
              <a:t>Reports</a:t>
            </a:r>
          </a:p>
          <a:p>
            <a:endParaRPr lang="en-US" dirty="0"/>
          </a:p>
        </p:txBody>
      </p:sp>
      <p:sp>
        <p:nvSpPr>
          <p:cNvPr id="4" name="Slide Number Placeholder 3"/>
          <p:cNvSpPr>
            <a:spLocks noGrp="1"/>
          </p:cNvSpPr>
          <p:nvPr>
            <p:ph type="sldNum" sz="quarter" idx="11"/>
          </p:nvPr>
        </p:nvSpPr>
        <p:spPr/>
        <p:txBody>
          <a:bodyPr/>
          <a:lstStyle/>
          <a:p>
            <a:pPr>
              <a:defRPr/>
            </a:pPr>
            <a:fld id="{2748A970-2CC1-400E-ACD2-FC6D06702445}" type="slidenum">
              <a:rPr lang="en-US" smtClean="0"/>
              <a:pPr>
                <a:defRPr/>
              </a:pPr>
              <a:t>38</a:t>
            </a:fld>
            <a:endParaRPr lang="en-US" dirty="0"/>
          </a:p>
        </p:txBody>
      </p:sp>
      <p:pic>
        <p:nvPicPr>
          <p:cNvPr id="5" name="Audio 4">
            <a:hlinkClick r:id="" action="ppaction://media"/>
            <a:extLst>
              <a:ext uri="{FF2B5EF4-FFF2-40B4-BE49-F238E27FC236}">
                <a16:creationId xmlns:a16="http://schemas.microsoft.com/office/drawing/2014/main" id="{FEE509A3-0AC3-762A-B8A8-3E0B330D4D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13240889"/>
      </p:ext>
    </p:extLst>
  </p:cSld>
  <p:clrMapOvr>
    <a:masterClrMapping/>
  </p:clrMapOvr>
  <mc:AlternateContent xmlns:mc="http://schemas.openxmlformats.org/markup-compatibility/2006">
    <mc:Choice xmlns:p14="http://schemas.microsoft.com/office/powerpoint/2010/main" Requires="p14">
      <p:transition spd="slow" p14:dur="2000" advTm="27339"/>
    </mc:Choice>
    <mc:Fallback>
      <p:transition spd="slow" advTm="2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C5A466-A517-550F-A09A-992356999CF1}"/>
              </a:ext>
            </a:extLst>
          </p:cNvPr>
          <p:cNvSpPr>
            <a:spLocks noGrp="1"/>
          </p:cNvSpPr>
          <p:nvPr>
            <p:ph type="title"/>
          </p:nvPr>
        </p:nvSpPr>
        <p:spPr/>
        <p:txBody>
          <a:bodyPr/>
          <a:lstStyle/>
          <a:p>
            <a:r>
              <a:rPr lang="en-US" dirty="0"/>
              <a:t>Codebook with Data Transformations</a:t>
            </a:r>
          </a:p>
        </p:txBody>
      </p:sp>
      <p:sp>
        <p:nvSpPr>
          <p:cNvPr id="3" name="Slide Number Placeholder 2">
            <a:extLst>
              <a:ext uri="{FF2B5EF4-FFF2-40B4-BE49-F238E27FC236}">
                <a16:creationId xmlns:a16="http://schemas.microsoft.com/office/drawing/2014/main" id="{FEAA8E64-FAA2-F409-D263-D4BD1E0FBAE2}"/>
              </a:ext>
            </a:extLst>
          </p:cNvPr>
          <p:cNvSpPr>
            <a:spLocks noGrp="1"/>
          </p:cNvSpPr>
          <p:nvPr>
            <p:ph type="sldNum" sz="quarter" idx="11"/>
          </p:nvPr>
        </p:nvSpPr>
        <p:spPr/>
        <p:txBody>
          <a:bodyPr anchor="ctr">
            <a:normAutofit/>
          </a:bodyPr>
          <a:lstStyle/>
          <a:p>
            <a:pPr>
              <a:lnSpc>
                <a:spcPct val="90000"/>
              </a:lnSpc>
              <a:spcAft>
                <a:spcPts val="600"/>
              </a:spcAft>
            </a:pPr>
            <a:r>
              <a:rPr lang="en-US" sz="700"/>
              <a:t>ANRCB   |   </a:t>
            </a:r>
            <a:fld id="{D8FE707D-7EDD-4671-B995-A3FBECAF0B25}" type="slidenum">
              <a:rPr lang="en-US" sz="700" b="1" smtClean="0"/>
              <a:pPr>
                <a:lnSpc>
                  <a:spcPct val="90000"/>
                </a:lnSpc>
                <a:spcAft>
                  <a:spcPts val="600"/>
                </a:spcAft>
              </a:pPr>
              <a:t>39</a:t>
            </a:fld>
            <a:endParaRPr lang="en-US" sz="700" b="1"/>
          </a:p>
        </p:txBody>
      </p:sp>
      <p:graphicFrame>
        <p:nvGraphicFramePr>
          <p:cNvPr id="4" name="Table 3">
            <a:extLst>
              <a:ext uri="{FF2B5EF4-FFF2-40B4-BE49-F238E27FC236}">
                <a16:creationId xmlns:a16="http://schemas.microsoft.com/office/drawing/2014/main" id="{3FC47509-5821-0C31-15D2-02FF62954585}"/>
              </a:ext>
            </a:extLst>
          </p:cNvPr>
          <p:cNvGraphicFramePr>
            <a:graphicFrameLocks noGrp="1"/>
          </p:cNvGraphicFramePr>
          <p:nvPr>
            <p:extLst>
              <p:ext uri="{D42A27DB-BD31-4B8C-83A1-F6EECF244321}">
                <p14:modId xmlns:p14="http://schemas.microsoft.com/office/powerpoint/2010/main" val="3221643569"/>
              </p:ext>
            </p:extLst>
          </p:nvPr>
        </p:nvGraphicFramePr>
        <p:xfrm>
          <a:off x="732900" y="1488557"/>
          <a:ext cx="7678204" cy="4656511"/>
        </p:xfrm>
        <a:graphic>
          <a:graphicData uri="http://schemas.openxmlformats.org/drawingml/2006/table">
            <a:tbl>
              <a:tblPr firstRow="1" firstCol="1" bandRow="1" bandCol="1"/>
              <a:tblGrid>
                <a:gridCol w="1011364">
                  <a:extLst>
                    <a:ext uri="{9D8B030D-6E8A-4147-A177-3AD203B41FA5}">
                      <a16:colId xmlns:a16="http://schemas.microsoft.com/office/drawing/2014/main" val="2882642688"/>
                    </a:ext>
                  </a:extLst>
                </a:gridCol>
                <a:gridCol w="2350694">
                  <a:extLst>
                    <a:ext uri="{9D8B030D-6E8A-4147-A177-3AD203B41FA5}">
                      <a16:colId xmlns:a16="http://schemas.microsoft.com/office/drawing/2014/main" val="2067802683"/>
                    </a:ext>
                  </a:extLst>
                </a:gridCol>
                <a:gridCol w="1556930">
                  <a:extLst>
                    <a:ext uri="{9D8B030D-6E8A-4147-A177-3AD203B41FA5}">
                      <a16:colId xmlns:a16="http://schemas.microsoft.com/office/drawing/2014/main" val="884684062"/>
                    </a:ext>
                  </a:extLst>
                </a:gridCol>
                <a:gridCol w="761858">
                  <a:extLst>
                    <a:ext uri="{9D8B030D-6E8A-4147-A177-3AD203B41FA5}">
                      <a16:colId xmlns:a16="http://schemas.microsoft.com/office/drawing/2014/main" val="3385032688"/>
                    </a:ext>
                  </a:extLst>
                </a:gridCol>
                <a:gridCol w="1997358">
                  <a:extLst>
                    <a:ext uri="{9D8B030D-6E8A-4147-A177-3AD203B41FA5}">
                      <a16:colId xmlns:a16="http://schemas.microsoft.com/office/drawing/2014/main" val="4179234207"/>
                    </a:ext>
                  </a:extLst>
                </a:gridCol>
              </a:tblGrid>
              <a:tr h="199187">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Times" panose="02020603050405020304" pitchFamily="18" charset="0"/>
                          <a:ea typeface="MS Mincho" panose="02020609040205080304" pitchFamily="49" charset="-128"/>
                          <a:cs typeface="Times New Roman" panose="02020603050405020304" pitchFamily="18" charset="0"/>
                        </a:rPr>
                        <a:t>Construct</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Times" panose="02020603050405020304" pitchFamily="18" charset="0"/>
                          <a:ea typeface="MS Mincho" panose="02020609040205080304" pitchFamily="49" charset="-128"/>
                          <a:cs typeface="Times New Roman" panose="02020603050405020304" pitchFamily="18" charset="0"/>
                        </a:rPr>
                        <a:t>Item</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Times" panose="02020603050405020304" pitchFamily="18" charset="0"/>
                          <a:ea typeface="MS Mincho" panose="02020609040205080304" pitchFamily="49" charset="-128"/>
                          <a:cs typeface="Times New Roman" panose="02020603050405020304" pitchFamily="18" charset="0"/>
                        </a:rPr>
                        <a:t>Response option/ scoring</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Times" panose="02020603050405020304" pitchFamily="18" charset="0"/>
                          <a:ea typeface="MS Mincho" panose="02020609040205080304" pitchFamily="49" charset="-128"/>
                          <a:cs typeface="Times New Roman" panose="02020603050405020304" pitchFamily="18" charset="0"/>
                        </a:rPr>
                        <a:t>variable</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Times" panose="02020603050405020304" pitchFamily="18" charset="0"/>
                          <a:ea typeface="MS Mincho" panose="02020609040205080304" pitchFamily="49" charset="-128"/>
                          <a:cs typeface="Times New Roman" panose="02020603050405020304" pitchFamily="18" charset="0"/>
                        </a:rPr>
                        <a:t>Source/ Psychometrics</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60604815"/>
                  </a:ext>
                </a:extLst>
              </a:tr>
              <a:tr h="682821">
                <a:tc rowSpan="5">
                  <a:txBody>
                    <a:bodyPr/>
                    <a:lstStyle/>
                    <a:p>
                      <a:pPr marL="0" marR="0" algn="r" fontAlgn="ctr">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Strength of ties</a:t>
                      </a:r>
                      <a:endParaRPr lang="en-US" sz="1500" b="0" i="0" u="none" strike="noStrike">
                        <a:effectLst/>
                        <a:latin typeface="Arial" panose="020B0604020202020204" pitchFamily="34" charset="0"/>
                      </a:endParaRPr>
                    </a:p>
                  </a:txBody>
                  <a:tcPr marL="75323" marR="75323" marT="37661" marB="37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How likely would you be to discuss personal issues with {name}?</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 </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(1=not at all likely, 7=very much likely)</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888 = Don’t know</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999 = Refused</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SOT_1x</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Cronbach’s alpha = .93; </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 </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5-item scale answered on a 7-point scale.</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 </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Responses summed to give a composite score of tie strength.</a:t>
                      </a:r>
                      <a:endParaRPr lang="en-US" sz="1500" b="0" i="0" u="none" strike="noStrike">
                        <a:effectLst/>
                        <a:latin typeface="Arial" panose="020B0604020202020204" pitchFamily="34" charset="0"/>
                      </a:endParaRPr>
                    </a:p>
                  </a:txBody>
                  <a:tcPr marL="75323" marR="75323" marT="37661" marB="37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613871"/>
                  </a:ext>
                </a:extLst>
              </a:tr>
              <a:tr h="682821">
                <a:tc vMerge="1">
                  <a:txBody>
                    <a:bodyPr/>
                    <a:lstStyle/>
                    <a:p>
                      <a:endParaRPr lang="en-US"/>
                    </a:p>
                  </a:txBody>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How likely would you be to spend some free time socializing with {name}?</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 </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(1=not at all likely, 7=very much likely)</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888 = Don’t know</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999 = Refused</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SOT_2x</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72301941"/>
                  </a:ext>
                </a:extLst>
              </a:tr>
              <a:tr h="682821">
                <a:tc vMerge="1">
                  <a:txBody>
                    <a:bodyPr/>
                    <a:lstStyle/>
                    <a:p>
                      <a:endParaRPr lang="en-US"/>
                    </a:p>
                  </a:txBody>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How likely would you be to perform a LARGE favor for {name}?</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 </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(1=not at all likely, 7=very much likely)</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888 = Don’t know</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999 = Refused</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SOT_3x</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559937573"/>
                  </a:ext>
                </a:extLst>
              </a:tr>
              <a:tr h="682821">
                <a:tc vMerge="1">
                  <a:txBody>
                    <a:bodyPr/>
                    <a:lstStyle/>
                    <a:p>
                      <a:endParaRPr lang="en-US"/>
                    </a:p>
                  </a:txBody>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In your opinion, how likely would {name} be to perform a LARGE favor for you?</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(1=not at all likely, 7=very much likely)</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888 = Don’t know</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999 = Refused</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SOT_4x</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683950670"/>
                  </a:ext>
                </a:extLst>
              </a:tr>
              <a:tr h="682821">
                <a:tc vMerge="1">
                  <a:txBody>
                    <a:bodyPr/>
                    <a:lstStyle/>
                    <a:p>
                      <a:endParaRPr lang="en-US"/>
                    </a:p>
                  </a:txBody>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On a scale of 1 to 7 with 1 being not at all close, and 7 being extremely close, please rate your closeness to {name}.</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(1=not at all close, 7=extraordinary close)</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888 = Don’t know</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999 = Refused</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SOT_5x</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263869599"/>
                  </a:ext>
                </a:extLst>
              </a:tr>
              <a:tr h="682821">
                <a:tc rowSpan="2">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Strength of ties composite and derivatives</a:t>
                      </a:r>
                      <a:endParaRPr lang="en-US" sz="1500" b="0" i="0" u="none" strike="noStrike">
                        <a:effectLst/>
                        <a:latin typeface="Arial" panose="020B0604020202020204" pitchFamily="34" charset="0"/>
                      </a:endParaRPr>
                    </a:p>
                  </a:txBody>
                  <a:tcPr marL="75323" marR="75323" marT="37661" marB="3766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TOTAL Strength of Ties Score (SUM) for Alter X</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[SOT_Scor = SOT_1x + SOT_2x + SOT_3x + SOT_4x + SOT_5x]</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Computed</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SOT_ScrX</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183018984"/>
                  </a:ext>
                </a:extLst>
              </a:tr>
              <a:tr h="360398">
                <a:tc vMerge="1">
                  <a:txBody>
                    <a:bodyPr/>
                    <a:lstStyle/>
                    <a:p>
                      <a:endParaRPr lang="en-US"/>
                    </a:p>
                  </a:txBody>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Strength of Ties Score RATIO for Alter X</a:t>
                      </a:r>
                      <a:endParaRPr lang="en-US" sz="1500" b="0" i="0" u="none" strike="noStrike">
                        <a:effectLst/>
                        <a:latin typeface="Arial" panose="020B0604020202020204" pitchFamily="34" charset="0"/>
                      </a:endParaRPr>
                    </a:p>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[SOT_Rto = SOT_Scor / 35]</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Times" panose="02020603050405020304" pitchFamily="18" charset="0"/>
                          <a:ea typeface="MS Mincho" panose="02020609040205080304" pitchFamily="49" charset="-128"/>
                          <a:cs typeface="Times New Roman" panose="02020603050405020304" pitchFamily="18" charset="0"/>
                        </a:rPr>
                        <a:t>Computed</a:t>
                      </a:r>
                      <a:endParaRPr lang="en-US" sz="1500" b="0" i="0" u="none" strike="noStrike">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err="1">
                          <a:effectLst/>
                          <a:latin typeface="Times" panose="02020603050405020304" pitchFamily="18" charset="0"/>
                          <a:ea typeface="MS Mincho" panose="02020609040205080304" pitchFamily="49" charset="-128"/>
                          <a:cs typeface="Times New Roman" panose="02020603050405020304" pitchFamily="18" charset="0"/>
                        </a:rPr>
                        <a:t>SOT_Rto</a:t>
                      </a:r>
                      <a:endParaRPr lang="en-US" sz="1500" b="0" i="0" u="none" strike="noStrike" dirty="0">
                        <a:effectLst/>
                        <a:latin typeface="Arial" panose="020B0604020202020204" pitchFamily="34" charset="0"/>
                      </a:endParaRPr>
                    </a:p>
                  </a:txBody>
                  <a:tcPr marL="56492" marR="56492" marT="78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210809856"/>
                  </a:ext>
                </a:extLst>
              </a:tr>
            </a:tbl>
          </a:graphicData>
        </a:graphic>
      </p:graphicFrame>
      <p:sp>
        <p:nvSpPr>
          <p:cNvPr id="5" name="Rectangle 4">
            <a:extLst>
              <a:ext uri="{FF2B5EF4-FFF2-40B4-BE49-F238E27FC236}">
                <a16:creationId xmlns:a16="http://schemas.microsoft.com/office/drawing/2014/main" id="{CCA8FE02-7A17-931D-A6F2-237368CDE3AF}"/>
              </a:ext>
            </a:extLst>
          </p:cNvPr>
          <p:cNvSpPr/>
          <p:nvPr/>
        </p:nvSpPr>
        <p:spPr>
          <a:xfrm>
            <a:off x="628650" y="4968815"/>
            <a:ext cx="5927425" cy="137999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A3D3A2BC-9F9B-DB82-5C2C-E302444402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07203907"/>
      </p:ext>
    </p:extLst>
  </p:cSld>
  <p:clrMapOvr>
    <a:masterClrMapping/>
  </p:clrMapOvr>
  <mc:AlternateContent xmlns:mc="http://schemas.openxmlformats.org/markup-compatibility/2006">
    <mc:Choice xmlns:p14="http://schemas.microsoft.com/office/powerpoint/2010/main" Requires="p14">
      <p:transition spd="slow" p14:dur="2000" advTm="15846"/>
    </mc:Choice>
    <mc:Fallback>
      <p:transition spd="slow" advTm="1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Information, &amp; Knowledge</a:t>
            </a:r>
          </a:p>
        </p:txBody>
      </p:sp>
      <p:sp>
        <p:nvSpPr>
          <p:cNvPr id="4" name="Slide Number Placeholder 3"/>
          <p:cNvSpPr>
            <a:spLocks noGrp="1"/>
          </p:cNvSpPr>
          <p:nvPr>
            <p:ph type="sldNum" sz="quarter" idx="10"/>
          </p:nvPr>
        </p:nvSpPr>
        <p:spPr/>
        <p:txBody>
          <a:bodyPr/>
          <a:lstStyle/>
          <a:p>
            <a:pPr>
              <a:defRPr/>
            </a:pPr>
            <a:fld id="{2748A970-2CC1-400E-ACD2-FC6D06702445}" type="slidenum">
              <a:rPr lang="en-US" smtClean="0"/>
              <a:pPr>
                <a:defRPr/>
              </a:pPr>
              <a:t>4</a:t>
            </a:fld>
            <a:endParaRPr lang="en-US" dirty="0"/>
          </a:p>
        </p:txBody>
      </p:sp>
      <p:grpSp>
        <p:nvGrpSpPr>
          <p:cNvPr id="5" name="Group 4"/>
          <p:cNvGrpSpPr/>
          <p:nvPr/>
        </p:nvGrpSpPr>
        <p:grpSpPr>
          <a:xfrm>
            <a:off x="1040921" y="2536166"/>
            <a:ext cx="7188679" cy="2317630"/>
            <a:chOff x="487362" y="2857499"/>
            <a:chExt cx="7834313" cy="1890713"/>
          </a:xfrm>
        </p:grpSpPr>
        <p:sp>
          <p:nvSpPr>
            <p:cNvPr id="8" name="Rectangle 4"/>
            <p:cNvSpPr>
              <a:spLocks noChangeArrowheads="1"/>
            </p:cNvSpPr>
            <p:nvPr/>
          </p:nvSpPr>
          <p:spPr bwMode="auto">
            <a:xfrm>
              <a:off x="3071812" y="4194174"/>
              <a:ext cx="1462088" cy="554038"/>
            </a:xfrm>
            <a:prstGeom prst="rect">
              <a:avLst/>
            </a:prstGeom>
            <a:solidFill>
              <a:schemeClr val="accent2">
                <a:lumMod val="40000"/>
                <a:lumOff val="60000"/>
              </a:schemeClr>
            </a:solidFill>
            <a:ln w="20638">
              <a:solidFill>
                <a:schemeClr val="bg1"/>
              </a:solidFill>
              <a:miter lim="800000"/>
              <a:headEnd/>
              <a:tailEnd/>
            </a:ln>
          </p:spPr>
          <p:txBody>
            <a:bodyPr/>
            <a:lstStyle/>
            <a:p>
              <a:endParaRPr lang="en-US" sz="1600"/>
            </a:p>
          </p:txBody>
        </p:sp>
        <p:sp>
          <p:nvSpPr>
            <p:cNvPr id="9" name="Rectangle 5"/>
            <p:cNvSpPr>
              <a:spLocks noChangeArrowheads="1"/>
            </p:cNvSpPr>
            <p:nvPr/>
          </p:nvSpPr>
          <p:spPr bwMode="auto">
            <a:xfrm>
              <a:off x="487362" y="3527424"/>
              <a:ext cx="1462088" cy="554038"/>
            </a:xfrm>
            <a:prstGeom prst="rect">
              <a:avLst/>
            </a:prstGeom>
            <a:solidFill>
              <a:schemeClr val="accent2">
                <a:lumMod val="40000"/>
                <a:lumOff val="60000"/>
              </a:schemeClr>
            </a:solidFill>
            <a:ln w="20638">
              <a:solidFill>
                <a:schemeClr val="bg1"/>
              </a:solidFill>
              <a:miter lim="800000"/>
              <a:headEnd/>
              <a:tailEnd/>
            </a:ln>
          </p:spPr>
          <p:txBody>
            <a:bodyPr/>
            <a:lstStyle/>
            <a:p>
              <a:endParaRPr lang="en-US" sz="1600"/>
            </a:p>
          </p:txBody>
        </p:sp>
        <p:sp>
          <p:nvSpPr>
            <p:cNvPr id="10" name="Rectangle 6"/>
            <p:cNvSpPr>
              <a:spLocks noChangeArrowheads="1"/>
            </p:cNvSpPr>
            <p:nvPr/>
          </p:nvSpPr>
          <p:spPr bwMode="auto">
            <a:xfrm>
              <a:off x="944562" y="3667124"/>
              <a:ext cx="461201" cy="200866"/>
            </a:xfrm>
            <a:prstGeom prst="rect">
              <a:avLst/>
            </a:prstGeom>
            <a:noFill/>
            <a:ln w="9525">
              <a:noFill/>
              <a:miter lim="800000"/>
              <a:headEnd/>
              <a:tailEnd/>
            </a:ln>
          </p:spPr>
          <p:txBody>
            <a:bodyPr wrap="none" lIns="0" tIns="0" rIns="0" bIns="0">
              <a:spAutoFit/>
            </a:bodyPr>
            <a:lstStyle/>
            <a:p>
              <a:pPr algn="l" eaLnBrk="0" hangingPunct="0"/>
              <a:r>
                <a:rPr lang="en-US" sz="1600">
                  <a:solidFill>
                    <a:srgbClr val="000000"/>
                  </a:solidFill>
                  <a:latin typeface="Trebuchet MS" pitchFamily="34" charset="0"/>
                </a:rPr>
                <a:t>Data</a:t>
              </a:r>
              <a:endParaRPr lang="en-US" sz="2400">
                <a:latin typeface="Trebuchet MS" pitchFamily="34" charset="0"/>
              </a:endParaRPr>
            </a:p>
          </p:txBody>
        </p:sp>
        <p:sp>
          <p:nvSpPr>
            <p:cNvPr id="11" name="Rectangle 7"/>
            <p:cNvSpPr>
              <a:spLocks noChangeArrowheads="1"/>
            </p:cNvSpPr>
            <p:nvPr/>
          </p:nvSpPr>
          <p:spPr bwMode="auto">
            <a:xfrm>
              <a:off x="685818" y="4392843"/>
              <a:ext cx="1528602" cy="225975"/>
            </a:xfrm>
            <a:prstGeom prst="rect">
              <a:avLst/>
            </a:prstGeom>
            <a:noFill/>
            <a:ln w="9525">
              <a:noFill/>
              <a:miter lim="800000"/>
              <a:headEnd/>
              <a:tailEnd/>
            </a:ln>
          </p:spPr>
          <p:txBody>
            <a:bodyPr wrap="none" lIns="0" tIns="0" rIns="0" bIns="0">
              <a:spAutoFit/>
            </a:bodyPr>
            <a:lstStyle/>
            <a:p>
              <a:pPr algn="l" eaLnBrk="0" hangingPunct="0"/>
              <a:r>
                <a:rPr lang="en-US" dirty="0">
                  <a:solidFill>
                    <a:schemeClr val="accent2">
                      <a:lumMod val="75000"/>
                    </a:schemeClr>
                  </a:solidFill>
                  <a:latin typeface="Trebuchet MS" pitchFamily="34" charset="0"/>
                </a:rPr>
                <a:t>2. Conversion</a:t>
              </a:r>
              <a:endParaRPr lang="en-US" sz="2400" dirty="0">
                <a:solidFill>
                  <a:schemeClr val="accent2">
                    <a:lumMod val="75000"/>
                  </a:schemeClr>
                </a:solidFill>
                <a:latin typeface="Trebuchet MS" pitchFamily="34" charset="0"/>
              </a:endParaRPr>
            </a:p>
          </p:txBody>
        </p:sp>
        <p:sp>
          <p:nvSpPr>
            <p:cNvPr id="12" name="Rectangle 8"/>
            <p:cNvSpPr>
              <a:spLocks noChangeArrowheads="1"/>
            </p:cNvSpPr>
            <p:nvPr/>
          </p:nvSpPr>
          <p:spPr bwMode="auto">
            <a:xfrm>
              <a:off x="6858000" y="3510306"/>
              <a:ext cx="1463675" cy="554038"/>
            </a:xfrm>
            <a:prstGeom prst="rect">
              <a:avLst/>
            </a:prstGeom>
            <a:solidFill>
              <a:schemeClr val="accent2">
                <a:lumMod val="40000"/>
                <a:lumOff val="60000"/>
              </a:schemeClr>
            </a:solidFill>
            <a:ln w="20638">
              <a:solidFill>
                <a:schemeClr val="bg1"/>
              </a:solidFill>
              <a:miter lim="800000"/>
              <a:headEnd/>
              <a:tailEnd/>
            </a:ln>
          </p:spPr>
          <p:txBody>
            <a:bodyPr/>
            <a:lstStyle/>
            <a:p>
              <a:endParaRPr lang="en-US" sz="1600"/>
            </a:p>
          </p:txBody>
        </p:sp>
        <p:sp>
          <p:nvSpPr>
            <p:cNvPr id="14" name="Rectangle 10"/>
            <p:cNvSpPr>
              <a:spLocks noChangeArrowheads="1"/>
            </p:cNvSpPr>
            <p:nvPr/>
          </p:nvSpPr>
          <p:spPr bwMode="auto">
            <a:xfrm>
              <a:off x="7184660" y="3674659"/>
              <a:ext cx="833307" cy="200866"/>
            </a:xfrm>
            <a:prstGeom prst="rect">
              <a:avLst/>
            </a:prstGeom>
            <a:noFill/>
            <a:ln w="9525">
              <a:noFill/>
              <a:miter lim="800000"/>
              <a:headEnd/>
              <a:tailEnd/>
            </a:ln>
          </p:spPr>
          <p:txBody>
            <a:bodyPr wrap="none" lIns="0" tIns="0" rIns="0" bIns="0">
              <a:spAutoFit/>
            </a:bodyPr>
            <a:lstStyle/>
            <a:p>
              <a:pPr algn="l" eaLnBrk="0" hangingPunct="0"/>
              <a:r>
                <a:rPr lang="en-US" sz="1600" dirty="0">
                  <a:latin typeface="Trebuchet MS" pitchFamily="34" charset="0"/>
                </a:rPr>
                <a:t>Decision</a:t>
              </a:r>
            </a:p>
          </p:txBody>
        </p:sp>
        <p:sp>
          <p:nvSpPr>
            <p:cNvPr id="15" name="Rectangle 11"/>
            <p:cNvSpPr>
              <a:spLocks noChangeArrowheads="1"/>
            </p:cNvSpPr>
            <p:nvPr/>
          </p:nvSpPr>
          <p:spPr bwMode="auto">
            <a:xfrm>
              <a:off x="3071812" y="2857499"/>
              <a:ext cx="1462088" cy="554038"/>
            </a:xfrm>
            <a:prstGeom prst="rect">
              <a:avLst/>
            </a:prstGeom>
            <a:solidFill>
              <a:schemeClr val="accent2">
                <a:lumMod val="40000"/>
                <a:lumOff val="60000"/>
              </a:schemeClr>
            </a:solidFill>
            <a:ln w="20638">
              <a:solidFill>
                <a:schemeClr val="bg1"/>
              </a:solidFill>
              <a:miter lim="800000"/>
              <a:headEnd/>
              <a:tailEnd/>
            </a:ln>
          </p:spPr>
          <p:txBody>
            <a:bodyPr/>
            <a:lstStyle/>
            <a:p>
              <a:endParaRPr lang="en-US" sz="1600"/>
            </a:p>
          </p:txBody>
        </p:sp>
        <p:sp>
          <p:nvSpPr>
            <p:cNvPr id="16" name="Rectangle 12"/>
            <p:cNvSpPr>
              <a:spLocks noChangeArrowheads="1"/>
            </p:cNvSpPr>
            <p:nvPr/>
          </p:nvSpPr>
          <p:spPr bwMode="auto">
            <a:xfrm>
              <a:off x="2356925" y="3660774"/>
              <a:ext cx="1191714" cy="225975"/>
            </a:xfrm>
            <a:prstGeom prst="rect">
              <a:avLst/>
            </a:prstGeom>
            <a:noFill/>
            <a:ln w="9525">
              <a:noFill/>
              <a:miter lim="800000"/>
              <a:headEnd/>
              <a:tailEnd/>
            </a:ln>
          </p:spPr>
          <p:txBody>
            <a:bodyPr wrap="none" lIns="0" tIns="0" rIns="0" bIns="0">
              <a:spAutoFit/>
            </a:bodyPr>
            <a:lstStyle/>
            <a:p>
              <a:pPr algn="l" eaLnBrk="0" hangingPunct="0"/>
              <a:r>
                <a:rPr lang="en-US" dirty="0">
                  <a:solidFill>
                    <a:schemeClr val="accent2">
                      <a:lumMod val="75000"/>
                    </a:schemeClr>
                  </a:solidFill>
                  <a:latin typeface="Trebuchet MS" pitchFamily="34" charset="0"/>
                </a:rPr>
                <a:t>1. Request</a:t>
              </a:r>
              <a:endParaRPr lang="en-US" sz="2400" dirty="0">
                <a:solidFill>
                  <a:schemeClr val="accent2">
                    <a:lumMod val="75000"/>
                  </a:schemeClr>
                </a:solidFill>
                <a:latin typeface="Trebuchet MS" pitchFamily="34" charset="0"/>
              </a:endParaRPr>
            </a:p>
          </p:txBody>
        </p:sp>
        <p:sp>
          <p:nvSpPr>
            <p:cNvPr id="17" name="Line 13"/>
            <p:cNvSpPr>
              <a:spLocks noChangeShapeType="1"/>
            </p:cNvSpPr>
            <p:nvPr/>
          </p:nvSpPr>
          <p:spPr bwMode="auto">
            <a:xfrm>
              <a:off x="2087562" y="4033837"/>
              <a:ext cx="762000" cy="381000"/>
            </a:xfrm>
            <a:prstGeom prst="line">
              <a:avLst/>
            </a:prstGeom>
            <a:noFill/>
            <a:ln w="38100">
              <a:solidFill>
                <a:schemeClr val="accent1">
                  <a:lumMod val="75000"/>
                </a:schemeClr>
              </a:solidFill>
              <a:round/>
              <a:headEnd/>
              <a:tailEnd type="triangle" w="med" len="med"/>
            </a:ln>
            <a:effectLst/>
          </p:spPr>
          <p:txBody>
            <a:bodyPr wrap="none" anchor="ctr"/>
            <a:lstStyle/>
            <a:p>
              <a:endParaRPr lang="en-US" sz="1600"/>
            </a:p>
          </p:txBody>
        </p:sp>
        <p:sp>
          <p:nvSpPr>
            <p:cNvPr id="18" name="Line 14"/>
            <p:cNvSpPr>
              <a:spLocks noChangeShapeType="1"/>
            </p:cNvSpPr>
            <p:nvPr/>
          </p:nvSpPr>
          <p:spPr bwMode="auto">
            <a:xfrm>
              <a:off x="3763962" y="3500437"/>
              <a:ext cx="0" cy="609600"/>
            </a:xfrm>
            <a:prstGeom prst="line">
              <a:avLst/>
            </a:prstGeom>
            <a:noFill/>
            <a:ln w="38100">
              <a:solidFill>
                <a:schemeClr val="accent1">
                  <a:lumMod val="75000"/>
                </a:schemeClr>
              </a:solidFill>
              <a:round/>
              <a:headEnd/>
              <a:tailEnd type="triangle" w="med" len="med"/>
            </a:ln>
            <a:effectLst/>
          </p:spPr>
          <p:txBody>
            <a:bodyPr wrap="none" anchor="ctr"/>
            <a:lstStyle/>
            <a:p>
              <a:endParaRPr lang="en-US" sz="1600" dirty="0"/>
            </a:p>
          </p:txBody>
        </p:sp>
        <p:sp>
          <p:nvSpPr>
            <p:cNvPr id="19" name="Line 15"/>
            <p:cNvSpPr>
              <a:spLocks noChangeShapeType="1"/>
            </p:cNvSpPr>
            <p:nvPr/>
          </p:nvSpPr>
          <p:spPr bwMode="auto">
            <a:xfrm flipV="1">
              <a:off x="4678362" y="4110037"/>
              <a:ext cx="1905000" cy="457200"/>
            </a:xfrm>
            <a:prstGeom prst="line">
              <a:avLst/>
            </a:prstGeom>
            <a:noFill/>
            <a:ln w="38100">
              <a:solidFill>
                <a:schemeClr val="accent1">
                  <a:lumMod val="75000"/>
                </a:schemeClr>
              </a:solidFill>
              <a:round/>
              <a:headEnd/>
              <a:tailEnd type="triangle" w="med" len="med"/>
            </a:ln>
            <a:effectLst/>
          </p:spPr>
          <p:txBody>
            <a:bodyPr wrap="none" anchor="ctr"/>
            <a:lstStyle/>
            <a:p>
              <a:endParaRPr lang="en-US" sz="1600"/>
            </a:p>
          </p:txBody>
        </p:sp>
        <p:sp>
          <p:nvSpPr>
            <p:cNvPr id="20" name="Line 16"/>
            <p:cNvSpPr>
              <a:spLocks noChangeShapeType="1"/>
            </p:cNvSpPr>
            <p:nvPr/>
          </p:nvSpPr>
          <p:spPr bwMode="auto">
            <a:xfrm>
              <a:off x="4678362" y="3119437"/>
              <a:ext cx="1905000" cy="381000"/>
            </a:xfrm>
            <a:prstGeom prst="line">
              <a:avLst/>
            </a:prstGeom>
            <a:noFill/>
            <a:ln w="38100">
              <a:solidFill>
                <a:schemeClr val="accent1">
                  <a:lumMod val="75000"/>
                </a:schemeClr>
              </a:solidFill>
              <a:round/>
              <a:headEnd/>
              <a:tailEnd type="triangle" w="med" len="med"/>
            </a:ln>
            <a:effectLst/>
          </p:spPr>
          <p:txBody>
            <a:bodyPr wrap="none" anchor="ctr"/>
            <a:lstStyle/>
            <a:p>
              <a:endParaRPr lang="en-US" sz="1600"/>
            </a:p>
          </p:txBody>
        </p:sp>
        <p:sp>
          <p:nvSpPr>
            <p:cNvPr id="21" name="Rectangle 17"/>
            <p:cNvSpPr>
              <a:spLocks noChangeArrowheads="1"/>
            </p:cNvSpPr>
            <p:nvPr/>
          </p:nvSpPr>
          <p:spPr bwMode="auto">
            <a:xfrm>
              <a:off x="4581122" y="3691455"/>
              <a:ext cx="1895466" cy="225975"/>
            </a:xfrm>
            <a:prstGeom prst="rect">
              <a:avLst/>
            </a:prstGeom>
            <a:noFill/>
            <a:ln w="9525">
              <a:noFill/>
              <a:miter lim="800000"/>
              <a:headEnd/>
              <a:tailEnd/>
            </a:ln>
          </p:spPr>
          <p:txBody>
            <a:bodyPr wrap="none" lIns="0" tIns="0" rIns="0" bIns="0">
              <a:spAutoFit/>
            </a:bodyPr>
            <a:lstStyle/>
            <a:p>
              <a:pPr algn="l" eaLnBrk="0" hangingPunct="0"/>
              <a:r>
                <a:rPr lang="en-US" dirty="0">
                  <a:solidFill>
                    <a:schemeClr val="accent2">
                      <a:lumMod val="75000"/>
                    </a:schemeClr>
                  </a:solidFill>
                  <a:latin typeface="Trebuchet MS" pitchFamily="34" charset="0"/>
                </a:rPr>
                <a:t>3. Interpretation</a:t>
              </a:r>
              <a:endParaRPr lang="en-US" sz="2400" dirty="0">
                <a:solidFill>
                  <a:schemeClr val="accent2">
                    <a:lumMod val="75000"/>
                  </a:schemeClr>
                </a:solidFill>
                <a:latin typeface="Trebuchet MS" pitchFamily="34" charset="0"/>
              </a:endParaRPr>
            </a:p>
          </p:txBody>
        </p:sp>
        <p:sp>
          <p:nvSpPr>
            <p:cNvPr id="22" name="Rectangle 18"/>
            <p:cNvSpPr>
              <a:spLocks noChangeArrowheads="1"/>
            </p:cNvSpPr>
            <p:nvPr/>
          </p:nvSpPr>
          <p:spPr bwMode="auto">
            <a:xfrm>
              <a:off x="3313890" y="2980921"/>
              <a:ext cx="1220010" cy="200866"/>
            </a:xfrm>
            <a:prstGeom prst="rect">
              <a:avLst/>
            </a:prstGeom>
            <a:noFill/>
            <a:ln w="9525">
              <a:noFill/>
              <a:miter lim="800000"/>
              <a:headEnd/>
              <a:tailEnd/>
            </a:ln>
          </p:spPr>
          <p:txBody>
            <a:bodyPr wrap="square" lIns="0" tIns="0" rIns="0" bIns="0">
              <a:spAutoFit/>
            </a:bodyPr>
            <a:lstStyle/>
            <a:p>
              <a:pPr eaLnBrk="0" hangingPunct="0"/>
              <a:r>
                <a:rPr lang="en-US" sz="1600" dirty="0">
                  <a:solidFill>
                    <a:srgbClr val="000000"/>
                  </a:solidFill>
                  <a:latin typeface="Trebuchet MS" pitchFamily="34" charset="0"/>
                </a:rPr>
                <a:t>Knowledge</a:t>
              </a:r>
              <a:endParaRPr lang="en-US" sz="2400" dirty="0">
                <a:latin typeface="Trebuchet MS" pitchFamily="34" charset="0"/>
              </a:endParaRPr>
            </a:p>
          </p:txBody>
        </p:sp>
        <p:sp>
          <p:nvSpPr>
            <p:cNvPr id="23" name="Rectangle 19"/>
            <p:cNvSpPr>
              <a:spLocks noChangeArrowheads="1"/>
            </p:cNvSpPr>
            <p:nvPr/>
          </p:nvSpPr>
          <p:spPr bwMode="auto">
            <a:xfrm>
              <a:off x="3257997" y="4338637"/>
              <a:ext cx="1173966" cy="200866"/>
            </a:xfrm>
            <a:prstGeom prst="rect">
              <a:avLst/>
            </a:prstGeom>
            <a:noFill/>
            <a:ln w="9525">
              <a:noFill/>
              <a:miter lim="800000"/>
              <a:headEnd/>
              <a:tailEnd/>
            </a:ln>
          </p:spPr>
          <p:txBody>
            <a:bodyPr wrap="none" lIns="0" tIns="0" rIns="0" bIns="0">
              <a:spAutoFit/>
            </a:bodyPr>
            <a:lstStyle/>
            <a:p>
              <a:pPr algn="l" eaLnBrk="0" hangingPunct="0"/>
              <a:r>
                <a:rPr lang="en-US" sz="1600" dirty="0">
                  <a:solidFill>
                    <a:srgbClr val="000000"/>
                  </a:solidFill>
                  <a:latin typeface="Trebuchet MS" pitchFamily="34" charset="0"/>
                </a:rPr>
                <a:t>Information</a:t>
              </a:r>
              <a:endParaRPr lang="en-US" sz="2400" dirty="0">
                <a:latin typeface="Trebuchet MS" pitchFamily="34" charset="0"/>
              </a:endParaRPr>
            </a:p>
          </p:txBody>
        </p:sp>
      </p:grpSp>
      <p:sp>
        <p:nvSpPr>
          <p:cNvPr id="24" name="Line 14">
            <a:extLst>
              <a:ext uri="{FF2B5EF4-FFF2-40B4-BE49-F238E27FC236}">
                <a16:creationId xmlns:a16="http://schemas.microsoft.com/office/drawing/2014/main" id="{96D2E82E-C301-C605-2892-D777D20A9DC5}"/>
              </a:ext>
            </a:extLst>
          </p:cNvPr>
          <p:cNvSpPr>
            <a:spLocks noChangeShapeType="1"/>
          </p:cNvSpPr>
          <p:nvPr/>
        </p:nvSpPr>
        <p:spPr bwMode="auto">
          <a:xfrm flipV="1">
            <a:off x="4199893" y="3292125"/>
            <a:ext cx="0" cy="779398"/>
          </a:xfrm>
          <a:prstGeom prst="line">
            <a:avLst/>
          </a:prstGeom>
          <a:noFill/>
          <a:ln w="38100">
            <a:solidFill>
              <a:schemeClr val="accent1">
                <a:lumMod val="75000"/>
              </a:schemeClr>
            </a:solidFill>
            <a:round/>
            <a:headEnd/>
            <a:tailEnd type="triangle" w="med" len="med"/>
          </a:ln>
          <a:effectLst/>
        </p:spPr>
        <p:txBody>
          <a:bodyPr wrap="none" anchor="ctr"/>
          <a:lstStyle/>
          <a:p>
            <a:endParaRPr lang="en-US" sz="1600" dirty="0"/>
          </a:p>
        </p:txBody>
      </p:sp>
      <p:sp>
        <p:nvSpPr>
          <p:cNvPr id="25" name="Line 13">
            <a:extLst>
              <a:ext uri="{FF2B5EF4-FFF2-40B4-BE49-F238E27FC236}">
                <a16:creationId xmlns:a16="http://schemas.microsoft.com/office/drawing/2014/main" id="{CEE11FC6-6119-0A13-786B-0AF3E3B20281}"/>
              </a:ext>
            </a:extLst>
          </p:cNvPr>
          <p:cNvSpPr>
            <a:spLocks noChangeShapeType="1"/>
          </p:cNvSpPr>
          <p:nvPr/>
        </p:nvSpPr>
        <p:spPr bwMode="auto">
          <a:xfrm flipH="1" flipV="1">
            <a:off x="2428853" y="4103269"/>
            <a:ext cx="699203" cy="467028"/>
          </a:xfrm>
          <a:prstGeom prst="line">
            <a:avLst/>
          </a:prstGeom>
          <a:noFill/>
          <a:ln w="38100">
            <a:solidFill>
              <a:schemeClr val="accent1">
                <a:lumMod val="75000"/>
              </a:schemeClr>
            </a:solidFill>
            <a:round/>
            <a:headEnd/>
            <a:tailEnd type="triangle" w="med" len="med"/>
          </a:ln>
          <a:effectLst/>
        </p:spPr>
        <p:txBody>
          <a:bodyPr wrap="none" anchor="ctr"/>
          <a:lstStyle/>
          <a:p>
            <a:endParaRPr lang="en-US" sz="1600"/>
          </a:p>
        </p:txBody>
      </p:sp>
      <p:pic>
        <p:nvPicPr>
          <p:cNvPr id="3" name="Audio 2">
            <a:hlinkClick r:id="" action="ppaction://media"/>
            <a:extLst>
              <a:ext uri="{FF2B5EF4-FFF2-40B4-BE49-F238E27FC236}">
                <a16:creationId xmlns:a16="http://schemas.microsoft.com/office/drawing/2014/main" id="{4E820238-F44E-5B7D-D2BB-9A53F82F94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65055238"/>
      </p:ext>
    </p:extLst>
  </p:cSld>
  <p:clrMapOvr>
    <a:masterClrMapping/>
  </p:clrMapOvr>
  <mc:AlternateContent xmlns:mc="http://schemas.openxmlformats.org/markup-compatibility/2006">
    <mc:Choice xmlns:p14="http://schemas.microsoft.com/office/powerpoint/2010/main" Requires="p14">
      <p:transition spd="slow" p14:dur="2000" advTm="23880"/>
    </mc:Choice>
    <mc:Fallback>
      <p:transition spd="slow" advTm="2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Highly Detailed Codebook: Vital Statistics</a:t>
            </a:r>
          </a:p>
        </p:txBody>
      </p:sp>
      <p:sp>
        <p:nvSpPr>
          <p:cNvPr id="4" name="Slide Number Placeholder 3"/>
          <p:cNvSpPr>
            <a:spLocks noGrp="1"/>
          </p:cNvSpPr>
          <p:nvPr>
            <p:ph type="sldNum" sz="quarter" idx="10"/>
          </p:nvPr>
        </p:nvSpPr>
        <p:spPr/>
        <p:txBody>
          <a:bodyPr/>
          <a:lstStyle/>
          <a:p>
            <a:pPr>
              <a:defRPr/>
            </a:pPr>
            <a:fld id="{2748A970-2CC1-400E-ACD2-FC6D06702445}" type="slidenum">
              <a:rPr lang="en-US" smtClean="0"/>
              <a:pPr>
                <a:defRPr/>
              </a:pPr>
              <a:t>40</a:t>
            </a:fld>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0416" t="8766" r="18889" b="5308"/>
          <a:stretch/>
        </p:blipFill>
        <p:spPr>
          <a:xfrm>
            <a:off x="1285890" y="1475014"/>
            <a:ext cx="6572219" cy="5233713"/>
          </a:xfrm>
          <a:prstGeom prst="rect">
            <a:avLst/>
          </a:prstGeom>
        </p:spPr>
      </p:pic>
      <p:pic>
        <p:nvPicPr>
          <p:cNvPr id="3" name="Audio 2">
            <a:hlinkClick r:id="" action="ppaction://media"/>
            <a:extLst>
              <a:ext uri="{FF2B5EF4-FFF2-40B4-BE49-F238E27FC236}">
                <a16:creationId xmlns:a16="http://schemas.microsoft.com/office/drawing/2014/main" id="{A9A12EB9-E362-9476-1CA9-888A814B77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07980766"/>
      </p:ext>
    </p:extLst>
  </p:cSld>
  <p:clrMapOvr>
    <a:masterClrMapping/>
  </p:clrMapOvr>
  <mc:AlternateContent xmlns:mc="http://schemas.openxmlformats.org/markup-compatibility/2006">
    <mc:Choice xmlns:p14="http://schemas.microsoft.com/office/powerpoint/2010/main" Requires="p14">
      <p:transition spd="slow" p14:dur="2000" advTm="20884"/>
    </mc:Choice>
    <mc:Fallback>
      <p:transition spd="slow" advTm="2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12178DF-2D64-83C9-BAF5-6624C2F490C5}"/>
              </a:ext>
            </a:extLst>
          </p:cNvPr>
          <p:cNvSpPr>
            <a:spLocks noGrp="1" noChangeArrowheads="1"/>
          </p:cNvSpPr>
          <p:nvPr>
            <p:ph type="title"/>
          </p:nvPr>
        </p:nvSpPr>
        <p:spPr/>
        <p:txBody>
          <a:bodyPr/>
          <a:lstStyle/>
          <a:p>
            <a:r>
              <a:rPr lang="en-US" altLang="en-US" dirty="0"/>
              <a:t>Creating a Codebook</a:t>
            </a:r>
          </a:p>
        </p:txBody>
      </p:sp>
      <p:sp>
        <p:nvSpPr>
          <p:cNvPr id="14339" name="Rectangle 3">
            <a:extLst>
              <a:ext uri="{FF2B5EF4-FFF2-40B4-BE49-F238E27FC236}">
                <a16:creationId xmlns:a16="http://schemas.microsoft.com/office/drawing/2014/main" id="{BFB0F3C8-AB46-3A21-002D-33F77DE47F43}"/>
              </a:ext>
            </a:extLst>
          </p:cNvPr>
          <p:cNvSpPr>
            <a:spLocks noGrp="1" noChangeArrowheads="1"/>
          </p:cNvSpPr>
          <p:nvPr>
            <p:ph sz="quarter" idx="10"/>
          </p:nvPr>
        </p:nvSpPr>
        <p:spPr/>
        <p:txBody>
          <a:bodyPr>
            <a:normAutofit fontScale="85000" lnSpcReduction="10000"/>
          </a:bodyPr>
          <a:lstStyle/>
          <a:p>
            <a:pPr marL="0" indent="0" algn="l">
              <a:buNone/>
            </a:pPr>
            <a:r>
              <a:rPr lang="en-US" dirty="0">
                <a:solidFill>
                  <a:srgbClr val="000000"/>
                </a:solidFill>
                <a:latin typeface="+mn-lt"/>
              </a:rPr>
              <a:t>May have a pre-collection and post-collection codebook:</a:t>
            </a:r>
          </a:p>
          <a:p>
            <a:r>
              <a:rPr lang="en-US" b="1" i="0" dirty="0">
                <a:solidFill>
                  <a:srgbClr val="000000"/>
                </a:solidFill>
                <a:effectLst/>
                <a:latin typeface="+mn-lt"/>
              </a:rPr>
              <a:t>Pre-data collection</a:t>
            </a:r>
            <a:r>
              <a:rPr lang="en-US" b="0" i="0" dirty="0">
                <a:solidFill>
                  <a:srgbClr val="000000"/>
                </a:solidFill>
                <a:effectLst/>
                <a:latin typeface="+mn-lt"/>
              </a:rPr>
              <a:t>, your codebook would have the basic information needed to create your data collection instrument, as in previous examples.</a:t>
            </a:r>
          </a:p>
          <a:p>
            <a:r>
              <a:rPr lang="en-US" b="1" i="0" dirty="0">
                <a:solidFill>
                  <a:srgbClr val="000000"/>
                </a:solidFill>
                <a:effectLst/>
                <a:latin typeface="+mn-lt"/>
              </a:rPr>
              <a:t>Post-data collection</a:t>
            </a:r>
            <a:r>
              <a:rPr lang="en-US" b="0" i="0" dirty="0">
                <a:solidFill>
                  <a:srgbClr val="000000"/>
                </a:solidFill>
                <a:effectLst/>
                <a:latin typeface="+mn-lt"/>
              </a:rPr>
              <a:t>, your codebook would </a:t>
            </a:r>
            <a:r>
              <a:rPr lang="en-US" dirty="0">
                <a:solidFill>
                  <a:srgbClr val="000000"/>
                </a:solidFill>
                <a:latin typeface="+mn-lt"/>
              </a:rPr>
              <a:t>contain all of the pre-data collection information and add information such as:</a:t>
            </a:r>
          </a:p>
          <a:p>
            <a:pPr lvl="1"/>
            <a:r>
              <a:rPr kumimoji="0" lang="en-US" altLang="en-US" sz="1800" b="0" i="0" u="none" strike="noStrike" kern="1200" cap="none" spc="0" normalizeH="0" baseline="0" noProof="0" dirty="0">
                <a:ln>
                  <a:noFill/>
                </a:ln>
                <a:solidFill>
                  <a:srgbClr val="000000"/>
                </a:solidFill>
                <a:effectLst/>
                <a:uLnTx/>
                <a:uFillTx/>
                <a:latin typeface="+mn-lt"/>
                <a:ea typeface="+mn-ea"/>
                <a:cs typeface="+mn-cs"/>
              </a:rPr>
              <a:t>Variable position in the dataset, Type and Format, Variable Measurement</a:t>
            </a:r>
          </a:p>
          <a:p>
            <a:pPr lvl="1"/>
            <a:r>
              <a:rPr kumimoji="0" lang="en-US" altLang="en-US" sz="1800" b="0" i="0" u="none" strike="noStrike" kern="1200" cap="none" spc="0" normalizeH="0" baseline="0" noProof="0" dirty="0">
                <a:ln>
                  <a:noFill/>
                </a:ln>
                <a:solidFill>
                  <a:srgbClr val="000000"/>
                </a:solidFill>
                <a:effectLst/>
                <a:uLnTx/>
                <a:uFillTx/>
                <a:latin typeface="+mn-lt"/>
                <a:ea typeface="+mn-ea"/>
                <a:cs typeface="+mn-cs"/>
              </a:rPr>
              <a:t>Code Values and Labels + Missing Value Codes for both user-missing and system-missing if not included previously</a:t>
            </a:r>
          </a:p>
          <a:p>
            <a:pPr lvl="1"/>
            <a:endParaRPr kumimoji="0" lang="en-US" altLang="en-US" sz="1800" b="0" i="0" u="none" strike="noStrike" kern="1200" cap="none" spc="0" normalizeH="0" baseline="0" noProof="0" dirty="0">
              <a:ln>
                <a:noFill/>
              </a:ln>
              <a:solidFill>
                <a:srgbClr val="000000"/>
              </a:solidFill>
              <a:effectLst/>
              <a:uLnTx/>
              <a:uFillTx/>
              <a:latin typeface="+mn-lt"/>
              <a:ea typeface="+mn-ea"/>
              <a:cs typeface="+mn-cs"/>
            </a:endParaRPr>
          </a:p>
          <a:p>
            <a:pPr>
              <a:spcBef>
                <a:spcPts val="0"/>
              </a:spcBef>
              <a:spcAft>
                <a:spcPts val="600"/>
              </a:spcAft>
              <a:defRPr/>
            </a:pPr>
            <a:r>
              <a:rPr lang="en-US" altLang="en-US" u="sng" dirty="0">
                <a:solidFill>
                  <a:srgbClr val="000000"/>
                </a:solidFill>
                <a:latin typeface="+mn-lt"/>
                <a:cs typeface="+mn-cs"/>
              </a:rPr>
              <a:t>The main addition is having b</a:t>
            </a:r>
            <a:r>
              <a:rPr kumimoji="0" lang="en-US" altLang="en-US" b="0" i="0" u="sng" strike="noStrike" kern="1200" cap="none" spc="0" normalizeH="0" baseline="0" noProof="0" dirty="0" err="1">
                <a:ln>
                  <a:noFill/>
                </a:ln>
                <a:solidFill>
                  <a:srgbClr val="000000"/>
                </a:solidFill>
                <a:effectLst/>
                <a:uLnTx/>
                <a:uFillTx/>
                <a:latin typeface="+mn-lt"/>
                <a:ea typeface="+mn-ea"/>
                <a:cs typeface="+mn-cs"/>
              </a:rPr>
              <a:t>asic</a:t>
            </a:r>
            <a:r>
              <a:rPr kumimoji="0" lang="en-US" altLang="en-US" b="0" i="0" u="sng" strike="noStrike" kern="1200" cap="none" spc="0" normalizeH="0" baseline="0" noProof="0" dirty="0">
                <a:ln>
                  <a:noFill/>
                </a:ln>
                <a:solidFill>
                  <a:srgbClr val="000000"/>
                </a:solidFill>
                <a:effectLst/>
                <a:uLnTx/>
                <a:uFillTx/>
                <a:latin typeface="+mn-lt"/>
                <a:ea typeface="+mn-ea"/>
                <a:cs typeface="+mn-cs"/>
              </a:rPr>
              <a:t> </a:t>
            </a:r>
            <a:r>
              <a:rPr kumimoji="0" lang="en-US" altLang="en-US" b="0" i="0" u="sng" strike="noStrike" kern="1200" cap="none" spc="0" normalizeH="0" baseline="0" noProof="0" dirty="0" err="1">
                <a:ln>
                  <a:noFill/>
                </a:ln>
                <a:solidFill>
                  <a:srgbClr val="000000"/>
                </a:solidFill>
                <a:effectLst/>
                <a:uLnTx/>
                <a:uFillTx/>
                <a:latin typeface="+mn-lt"/>
                <a:ea typeface="+mn-ea"/>
                <a:cs typeface="+mn-cs"/>
              </a:rPr>
              <a:t>descriptives</a:t>
            </a:r>
            <a:r>
              <a:rPr kumimoji="0" lang="en-US" altLang="en-US" b="0" i="0" u="sng" strike="noStrike" kern="1200" cap="none" spc="0" normalizeH="0" baseline="0" noProof="0" dirty="0">
                <a:ln>
                  <a:noFill/>
                </a:ln>
                <a:solidFill>
                  <a:srgbClr val="000000"/>
                </a:solidFill>
                <a:effectLst/>
                <a:uLnTx/>
                <a:uFillTx/>
                <a:latin typeface="+mn-lt"/>
                <a:ea typeface="+mn-ea"/>
                <a:cs typeface="+mn-cs"/>
              </a:rPr>
              <a:t> of each variable:</a:t>
            </a:r>
          </a:p>
          <a:p>
            <a:pPr marL="342900" lvl="1">
              <a:spcBef>
                <a:spcPts val="0"/>
              </a:spcBef>
              <a:spcAft>
                <a:spcPts val="600"/>
              </a:spcAft>
              <a:defRPr/>
            </a:pPr>
            <a:r>
              <a:rPr kumimoji="0" lang="en-US" altLang="en-US" b="0" i="0" u="none" strike="noStrike" kern="1200" cap="none" spc="0" normalizeH="0" baseline="0" noProof="0" dirty="0">
                <a:ln>
                  <a:noFill/>
                </a:ln>
                <a:solidFill>
                  <a:srgbClr val="000000"/>
                </a:solidFill>
                <a:effectLst/>
                <a:uLnTx/>
                <a:uFillTx/>
                <a:latin typeface="+mn-lt"/>
                <a:ea typeface="+mn-ea"/>
                <a:cs typeface="+mn-cs"/>
              </a:rPr>
              <a:t>Count a</a:t>
            </a:r>
            <a:r>
              <a:rPr lang="en-US" altLang="en-US" dirty="0" err="1">
                <a:solidFill>
                  <a:srgbClr val="000000"/>
                </a:solidFill>
                <a:latin typeface="+mn-lt"/>
                <a:cs typeface="+mn-cs"/>
              </a:rPr>
              <a:t>nd</a:t>
            </a:r>
            <a:r>
              <a:rPr lang="en-US" altLang="en-US" dirty="0">
                <a:solidFill>
                  <a:srgbClr val="000000"/>
                </a:solidFill>
                <a:latin typeface="+mn-lt"/>
                <a:cs typeface="+mn-cs"/>
              </a:rPr>
              <a:t> percent </a:t>
            </a:r>
            <a:r>
              <a:rPr kumimoji="0" lang="en-US" altLang="en-US" b="0" i="0" u="none" strike="noStrike" kern="1200" cap="none" spc="0" normalizeH="0" baseline="0" noProof="0" dirty="0">
                <a:ln>
                  <a:noFill/>
                </a:ln>
                <a:solidFill>
                  <a:srgbClr val="000000"/>
                </a:solidFill>
                <a:effectLst/>
                <a:uLnTx/>
                <a:uFillTx/>
                <a:latin typeface="+mn-lt"/>
                <a:ea typeface="+mn-ea"/>
                <a:cs typeface="+mn-cs"/>
              </a:rPr>
              <a:t>for each value of categorical data</a:t>
            </a:r>
          </a:p>
          <a:p>
            <a:pPr marL="342900" lvl="1">
              <a:spcBef>
                <a:spcPts val="0"/>
              </a:spcBef>
              <a:spcAft>
                <a:spcPts val="600"/>
              </a:spcAft>
              <a:defRPr/>
            </a:pPr>
            <a:r>
              <a:rPr lang="en-US" altLang="en-US" dirty="0">
                <a:solidFill>
                  <a:srgbClr val="000000"/>
                </a:solidFill>
                <a:latin typeface="+mn-lt"/>
                <a:cs typeface="+mn-cs"/>
              </a:rPr>
              <a:t>Measures of central tendency and dispersion </a:t>
            </a:r>
            <a:r>
              <a:rPr kumimoji="0" lang="en-US" altLang="en-US" b="0" i="0" u="none" strike="noStrike" kern="1200" cap="none" spc="0" normalizeH="0" baseline="0" noProof="0" dirty="0">
                <a:ln>
                  <a:noFill/>
                </a:ln>
                <a:solidFill>
                  <a:srgbClr val="000000"/>
                </a:solidFill>
                <a:effectLst/>
                <a:uLnTx/>
                <a:uFillTx/>
                <a:latin typeface="+mn-lt"/>
                <a:ea typeface="+mn-ea"/>
                <a:cs typeface="+mn-cs"/>
              </a:rPr>
              <a:t>for continuous data (e.g., mean, </a:t>
            </a:r>
            <a:r>
              <a:rPr kumimoji="0" lang="en-US" altLang="en-US" b="0" i="0" u="none" strike="noStrike" kern="1200" cap="none" spc="0" normalizeH="0" baseline="0" noProof="0" dirty="0" err="1">
                <a:ln>
                  <a:noFill/>
                </a:ln>
                <a:solidFill>
                  <a:srgbClr val="000000"/>
                </a:solidFill>
                <a:effectLst/>
                <a:uLnTx/>
                <a:uFillTx/>
                <a:latin typeface="+mn-lt"/>
                <a:ea typeface="+mn-ea"/>
                <a:cs typeface="+mn-cs"/>
              </a:rPr>
              <a:t>sd</a:t>
            </a:r>
            <a:r>
              <a:rPr kumimoji="0" lang="en-US" altLang="en-US" b="0" i="0" u="none" strike="noStrike" kern="1200" cap="none" spc="0" normalizeH="0" baseline="0" noProof="0" dirty="0">
                <a:ln>
                  <a:noFill/>
                </a:ln>
                <a:solidFill>
                  <a:srgbClr val="000000"/>
                </a:solidFill>
                <a:effectLst/>
                <a:uLnTx/>
                <a:uFillTx/>
                <a:latin typeface="+mn-lt"/>
                <a:ea typeface="+mn-ea"/>
                <a:cs typeface="+mn-cs"/>
              </a:rPr>
              <a:t>, quartiles)</a:t>
            </a:r>
          </a:p>
          <a:p>
            <a:pPr marL="342900" lvl="1">
              <a:spcBef>
                <a:spcPts val="0"/>
              </a:spcBef>
              <a:spcAft>
                <a:spcPts val="600"/>
              </a:spcAft>
              <a:defRPr/>
            </a:pPr>
            <a:r>
              <a:rPr kumimoji="0" lang="en-US" altLang="en-US" b="0" i="0" u="none" strike="noStrike" kern="1200" cap="none" spc="0" normalizeH="0" baseline="0" noProof="0" dirty="0">
                <a:ln>
                  <a:noFill/>
                </a:ln>
                <a:solidFill>
                  <a:srgbClr val="000000"/>
                </a:solidFill>
                <a:effectLst/>
                <a:uLnTx/>
                <a:uFillTx/>
                <a:latin typeface="+mn-lt"/>
                <a:ea typeface="+mn-ea"/>
                <a:cs typeface="+mn-cs"/>
              </a:rPr>
              <a:t>System missing values and valid n</a:t>
            </a:r>
            <a:endParaRPr lang="en-US" b="0" i="0" dirty="0">
              <a:solidFill>
                <a:srgbClr val="000000"/>
              </a:solidFill>
              <a:effectLst/>
              <a:latin typeface="+mn-lt"/>
            </a:endParaRPr>
          </a:p>
        </p:txBody>
      </p:sp>
      <p:pic>
        <p:nvPicPr>
          <p:cNvPr id="4" name="Audio 3">
            <a:hlinkClick r:id="" action="ppaction://media"/>
            <a:extLst>
              <a:ext uri="{FF2B5EF4-FFF2-40B4-BE49-F238E27FC236}">
                <a16:creationId xmlns:a16="http://schemas.microsoft.com/office/drawing/2014/main" id="{718485F1-9DC5-691F-EFD3-2EDE41520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71674500"/>
      </p:ext>
    </p:extLst>
  </p:cSld>
  <p:clrMapOvr>
    <a:masterClrMapping/>
  </p:clrMapOvr>
  <mc:AlternateContent xmlns:mc="http://schemas.openxmlformats.org/markup-compatibility/2006">
    <mc:Choice xmlns:p14="http://schemas.microsoft.com/office/powerpoint/2010/main" Requires="p14">
      <p:transition spd="slow" p14:dur="2000" advTm="42200"/>
    </mc:Choice>
    <mc:Fallback>
      <p:transition spd="slow" advTm="4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14CB6B-4AAE-29C7-BDA7-36710569E8B6}"/>
              </a:ext>
            </a:extLst>
          </p:cNvPr>
          <p:cNvSpPr>
            <a:spLocks noGrp="1"/>
          </p:cNvSpPr>
          <p:nvPr>
            <p:ph type="title"/>
          </p:nvPr>
        </p:nvSpPr>
        <p:spPr/>
        <p:txBody>
          <a:bodyPr/>
          <a:lstStyle/>
          <a:p>
            <a:r>
              <a:rPr lang="en-US" dirty="0"/>
              <a:t>Sample HCC Codebook: Post-collection</a:t>
            </a:r>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0"/>
          </p:nvPr>
        </p:nvSpPr>
        <p:spPr/>
        <p:txBody>
          <a:bodyPr vert="horz" lIns="91440" tIns="45720" rIns="91440" bIns="45720" rtlCol="0"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42</a:t>
            </a:fld>
            <a:endParaRPr lang="en-US" sz="700" b="1">
              <a:solidFill>
                <a:schemeClr val="tx2"/>
              </a:solidFill>
            </a:endParaRPr>
          </a:p>
        </p:txBody>
      </p:sp>
      <p:graphicFrame>
        <p:nvGraphicFramePr>
          <p:cNvPr id="3" name="Object 2">
            <a:extLst>
              <a:ext uri="{FF2B5EF4-FFF2-40B4-BE49-F238E27FC236}">
                <a16:creationId xmlns:a16="http://schemas.microsoft.com/office/drawing/2014/main" id="{F1770FE8-650D-3C48-2A03-7A242368D9C6}"/>
              </a:ext>
            </a:extLst>
          </p:cNvPr>
          <p:cNvGraphicFramePr>
            <a:graphicFrameLocks noChangeAspect="1"/>
          </p:cNvGraphicFramePr>
          <p:nvPr>
            <p:extLst>
              <p:ext uri="{D42A27DB-BD31-4B8C-83A1-F6EECF244321}">
                <p14:modId xmlns:p14="http://schemas.microsoft.com/office/powerpoint/2010/main" val="3300996746"/>
              </p:ext>
            </p:extLst>
          </p:nvPr>
        </p:nvGraphicFramePr>
        <p:xfrm>
          <a:off x="271457" y="1584325"/>
          <a:ext cx="5922962" cy="1649413"/>
        </p:xfrm>
        <a:graphic>
          <a:graphicData uri="http://schemas.openxmlformats.org/presentationml/2006/ole">
            <mc:AlternateContent xmlns:mc="http://schemas.openxmlformats.org/markup-compatibility/2006">
              <mc:Choice xmlns:v="urn:schemas-microsoft-com:vml" Requires="v">
                <p:oleObj name="Document" r:id="rId5" imgW="7317363" imgH="2031942" progId="Word.Document.12">
                  <p:embed/>
                </p:oleObj>
              </mc:Choice>
              <mc:Fallback>
                <p:oleObj name="Document" r:id="rId5" imgW="7317363" imgH="2031942" progId="Word.Document.12">
                  <p:embed/>
                  <p:pic>
                    <p:nvPicPr>
                      <p:cNvPr id="3" name="Object 2">
                        <a:extLst>
                          <a:ext uri="{FF2B5EF4-FFF2-40B4-BE49-F238E27FC236}">
                            <a16:creationId xmlns:a16="http://schemas.microsoft.com/office/drawing/2014/main" id="{F1770FE8-650D-3C48-2A03-7A242368D9C6}"/>
                          </a:ext>
                        </a:extLst>
                      </p:cNvPr>
                      <p:cNvPicPr/>
                      <p:nvPr/>
                    </p:nvPicPr>
                    <p:blipFill>
                      <a:blip r:embed="rId6"/>
                      <a:stretch>
                        <a:fillRect/>
                      </a:stretch>
                    </p:blipFill>
                    <p:spPr>
                      <a:xfrm>
                        <a:off x="271457" y="1584325"/>
                        <a:ext cx="5922962" cy="1649413"/>
                      </a:xfrm>
                      <a:prstGeom prst="rect">
                        <a:avLst/>
                      </a:prstGeom>
                    </p:spPr>
                  </p:pic>
                </p:oleObj>
              </mc:Fallback>
            </mc:AlternateContent>
          </a:graphicData>
        </a:graphic>
      </p:graphicFrame>
      <p:sp>
        <p:nvSpPr>
          <p:cNvPr id="8" name="Rectangle 3">
            <a:extLst>
              <a:ext uri="{FF2B5EF4-FFF2-40B4-BE49-F238E27FC236}">
                <a16:creationId xmlns:a16="http://schemas.microsoft.com/office/drawing/2014/main" id="{BA8DAE6D-AC1F-F225-C0BD-3C1FB503CE02}"/>
              </a:ext>
            </a:extLst>
          </p:cNvPr>
          <p:cNvSpPr txBox="1">
            <a:spLocks noChangeArrowheads="1"/>
          </p:cNvSpPr>
          <p:nvPr/>
        </p:nvSpPr>
        <p:spPr>
          <a:xfrm>
            <a:off x="6106880" y="1583871"/>
            <a:ext cx="2802624" cy="4700145"/>
          </a:xfrm>
          <a:prstGeom prst="rect">
            <a:avLst/>
          </a:prstGeom>
        </p:spPr>
        <p:txBody>
          <a:bodyPr vert="horz" lIns="91440" tIns="45720" rIns="91440" bIns="45720" rtlCol="0">
            <a:normAutofit/>
          </a:bodyPr>
          <a:lstStyle>
            <a:defPPr>
              <a:defRPr lang="en-US"/>
            </a:defPPr>
            <a:lvl1pPr marL="0" algn="r" defTabSz="457200" rtl="0" eaLnBrk="1" latinLnBrk="0" hangingPunct="1">
              <a:defRPr sz="10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71450" algn="l" defTabSz="685800">
              <a:lnSpc>
                <a:spcPct val="90000"/>
              </a:lnSpc>
              <a:spcAft>
                <a:spcPts val="600"/>
              </a:spcAft>
              <a:buFont typeface="Arial" panose="020B0604020202020204" pitchFamily="34" charset="0"/>
              <a:buChar char="•"/>
            </a:pPr>
            <a:r>
              <a:rPr lang="en-US" altLang="en-US" sz="2000" dirty="0"/>
              <a:t>Variable Name</a:t>
            </a:r>
          </a:p>
          <a:p>
            <a:pPr indent="-171450" algn="l" defTabSz="685800">
              <a:lnSpc>
                <a:spcPct val="90000"/>
              </a:lnSpc>
              <a:spcAft>
                <a:spcPts val="600"/>
              </a:spcAft>
              <a:buFont typeface="Arial" panose="020B0604020202020204" pitchFamily="34" charset="0"/>
              <a:buChar char="•"/>
            </a:pPr>
            <a:r>
              <a:rPr lang="en-US" altLang="en-US" sz="2000" dirty="0"/>
              <a:t>Position in the dataset</a:t>
            </a:r>
          </a:p>
          <a:p>
            <a:pPr indent="-171450" algn="l" defTabSz="685800">
              <a:lnSpc>
                <a:spcPct val="90000"/>
              </a:lnSpc>
              <a:spcAft>
                <a:spcPts val="600"/>
              </a:spcAft>
              <a:buFont typeface="Arial" panose="020B0604020202020204" pitchFamily="34" charset="0"/>
              <a:buChar char="•"/>
            </a:pPr>
            <a:r>
              <a:rPr lang="en-US" altLang="en-US" sz="2000" dirty="0"/>
              <a:t>Variable Label </a:t>
            </a:r>
          </a:p>
          <a:p>
            <a:pPr indent="-171450" algn="l" defTabSz="685800">
              <a:lnSpc>
                <a:spcPct val="90000"/>
              </a:lnSpc>
              <a:spcAft>
                <a:spcPts val="600"/>
              </a:spcAft>
              <a:buFont typeface="Arial" panose="020B0604020202020204" pitchFamily="34" charset="0"/>
              <a:buChar char="•"/>
            </a:pPr>
            <a:r>
              <a:rPr lang="en-US" altLang="en-US" sz="2000" dirty="0"/>
              <a:t>Variable Type</a:t>
            </a:r>
          </a:p>
          <a:p>
            <a:pPr indent="-171450" algn="l" defTabSz="685800">
              <a:lnSpc>
                <a:spcPct val="90000"/>
              </a:lnSpc>
              <a:spcAft>
                <a:spcPts val="600"/>
              </a:spcAft>
              <a:buFont typeface="Arial" panose="020B0604020202020204" pitchFamily="34" charset="0"/>
              <a:buChar char="•"/>
            </a:pPr>
            <a:r>
              <a:rPr lang="en-US" altLang="en-US" sz="2000" dirty="0"/>
              <a:t>Variable Format</a:t>
            </a:r>
          </a:p>
          <a:p>
            <a:pPr indent="-171450" algn="l" defTabSz="685800">
              <a:lnSpc>
                <a:spcPct val="90000"/>
              </a:lnSpc>
              <a:spcAft>
                <a:spcPts val="600"/>
              </a:spcAft>
              <a:buFont typeface="Arial" panose="020B0604020202020204" pitchFamily="34" charset="0"/>
              <a:buChar char="•"/>
            </a:pPr>
            <a:r>
              <a:rPr lang="en-US" altLang="en-US" sz="2000" dirty="0"/>
              <a:t>Variable Measurement</a:t>
            </a:r>
          </a:p>
          <a:p>
            <a:pPr indent="-171450" algn="l" defTabSz="685800">
              <a:lnSpc>
                <a:spcPct val="90000"/>
              </a:lnSpc>
              <a:spcAft>
                <a:spcPts val="600"/>
              </a:spcAft>
              <a:buFont typeface="Arial" panose="020B0604020202020204" pitchFamily="34" charset="0"/>
              <a:buChar char="•"/>
            </a:pPr>
            <a:r>
              <a:rPr lang="en-US" altLang="en-US" sz="2000" dirty="0"/>
              <a:t>Code Values + Missing Value Codes</a:t>
            </a:r>
          </a:p>
          <a:p>
            <a:pPr indent="-171450" algn="l" defTabSz="685800">
              <a:lnSpc>
                <a:spcPct val="90000"/>
              </a:lnSpc>
              <a:spcAft>
                <a:spcPts val="600"/>
              </a:spcAft>
              <a:buFont typeface="Arial" panose="020B0604020202020204" pitchFamily="34" charset="0"/>
              <a:buChar char="•"/>
            </a:pPr>
            <a:r>
              <a:rPr lang="en-US" altLang="en-US" sz="2000" dirty="0"/>
              <a:t>Value Labels</a:t>
            </a:r>
          </a:p>
          <a:p>
            <a:pPr algn="l" defTabSz="685800">
              <a:lnSpc>
                <a:spcPct val="90000"/>
              </a:lnSpc>
              <a:spcAft>
                <a:spcPts val="600"/>
              </a:spcAft>
            </a:pPr>
            <a:r>
              <a:rPr lang="en-US" altLang="en-US" sz="2000" u="sng" dirty="0"/>
              <a:t>Basic </a:t>
            </a:r>
            <a:r>
              <a:rPr lang="en-US" altLang="en-US" sz="2000" u="sng" dirty="0" err="1"/>
              <a:t>descriptives</a:t>
            </a:r>
            <a:r>
              <a:rPr lang="en-US" altLang="en-US" sz="2000" u="sng" dirty="0"/>
              <a:t>:</a:t>
            </a:r>
          </a:p>
          <a:p>
            <a:pPr indent="-171450" algn="l" defTabSz="685800">
              <a:lnSpc>
                <a:spcPct val="90000"/>
              </a:lnSpc>
              <a:spcAft>
                <a:spcPts val="600"/>
              </a:spcAft>
              <a:buFont typeface="Arial" panose="020B0604020202020204" pitchFamily="34" charset="0"/>
              <a:buChar char="•"/>
            </a:pPr>
            <a:r>
              <a:rPr lang="en-US" altLang="en-US" sz="2000" dirty="0"/>
              <a:t>Count for each value</a:t>
            </a:r>
          </a:p>
          <a:p>
            <a:pPr indent="-171450" algn="l" defTabSz="685800">
              <a:lnSpc>
                <a:spcPct val="90000"/>
              </a:lnSpc>
              <a:spcAft>
                <a:spcPts val="600"/>
              </a:spcAft>
              <a:buFont typeface="Arial" panose="020B0604020202020204" pitchFamily="34" charset="0"/>
              <a:buChar char="•"/>
            </a:pPr>
            <a:r>
              <a:rPr lang="en-US" altLang="en-US" sz="2000" dirty="0"/>
              <a:t>Percent for each value</a:t>
            </a:r>
          </a:p>
          <a:p>
            <a:pPr indent="-171450" algn="l" defTabSz="685800">
              <a:lnSpc>
                <a:spcPct val="90000"/>
              </a:lnSpc>
              <a:spcAft>
                <a:spcPts val="600"/>
              </a:spcAft>
              <a:buFont typeface="Arial" panose="020B0604020202020204" pitchFamily="34" charset="0"/>
              <a:buChar char="•"/>
            </a:pPr>
            <a:r>
              <a:rPr lang="en-US" altLang="en-US" sz="2000" dirty="0"/>
              <a:t>System missing values</a:t>
            </a:r>
          </a:p>
        </p:txBody>
      </p:sp>
      <p:pic>
        <p:nvPicPr>
          <p:cNvPr id="5" name="Picture 4">
            <a:extLst>
              <a:ext uri="{FF2B5EF4-FFF2-40B4-BE49-F238E27FC236}">
                <a16:creationId xmlns:a16="http://schemas.microsoft.com/office/drawing/2014/main" id="{FCCBC3AC-FCD8-E7C8-E01B-43074218CB26}"/>
              </a:ext>
            </a:extLst>
          </p:cNvPr>
          <p:cNvPicPr>
            <a:picLocks noChangeAspect="1"/>
          </p:cNvPicPr>
          <p:nvPr/>
        </p:nvPicPr>
        <p:blipFill>
          <a:blip r:embed="rId7"/>
          <a:stretch>
            <a:fillRect/>
          </a:stretch>
        </p:blipFill>
        <p:spPr>
          <a:xfrm>
            <a:off x="1055189" y="2840717"/>
            <a:ext cx="3772659" cy="3652157"/>
          </a:xfrm>
          <a:prstGeom prst="rect">
            <a:avLst/>
          </a:prstGeom>
          <a:ln>
            <a:solidFill>
              <a:schemeClr val="tx2"/>
            </a:solidFill>
          </a:ln>
        </p:spPr>
      </p:pic>
      <p:cxnSp>
        <p:nvCxnSpPr>
          <p:cNvPr id="9" name="Straight Connector 8">
            <a:extLst>
              <a:ext uri="{FF2B5EF4-FFF2-40B4-BE49-F238E27FC236}">
                <a16:creationId xmlns:a16="http://schemas.microsoft.com/office/drawing/2014/main" id="{2662C364-C6F0-4D2B-A320-0B1E0D3002B4}"/>
              </a:ext>
            </a:extLst>
          </p:cNvPr>
          <p:cNvCxnSpPr>
            <a:cxnSpLocks/>
          </p:cNvCxnSpPr>
          <p:nvPr/>
        </p:nvCxnSpPr>
        <p:spPr>
          <a:xfrm flipH="1" flipV="1">
            <a:off x="271457" y="1583871"/>
            <a:ext cx="783732" cy="1256846"/>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BCB5A9-18E4-0044-5633-6178813DD053}"/>
              </a:ext>
            </a:extLst>
          </p:cNvPr>
          <p:cNvCxnSpPr>
            <a:cxnSpLocks/>
          </p:cNvCxnSpPr>
          <p:nvPr/>
        </p:nvCxnSpPr>
        <p:spPr>
          <a:xfrm flipH="1" flipV="1">
            <a:off x="271457" y="2901043"/>
            <a:ext cx="783732" cy="359183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809059-57BC-875D-ABCD-B4443CBF0114}"/>
              </a:ext>
            </a:extLst>
          </p:cNvPr>
          <p:cNvCxnSpPr>
            <a:cxnSpLocks/>
          </p:cNvCxnSpPr>
          <p:nvPr/>
        </p:nvCxnSpPr>
        <p:spPr>
          <a:xfrm flipV="1">
            <a:off x="4838734" y="1583871"/>
            <a:ext cx="1268146" cy="1256846"/>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F2D2F-A112-B414-19D5-B61DD82A8AB1}"/>
              </a:ext>
            </a:extLst>
          </p:cNvPr>
          <p:cNvCxnSpPr>
            <a:cxnSpLocks/>
          </p:cNvCxnSpPr>
          <p:nvPr/>
        </p:nvCxnSpPr>
        <p:spPr>
          <a:xfrm flipV="1">
            <a:off x="4838734" y="2901043"/>
            <a:ext cx="1268146" cy="359183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43" name="Audio 42">
            <a:hlinkClick r:id="" action="ppaction://media"/>
            <a:extLst>
              <a:ext uri="{FF2B5EF4-FFF2-40B4-BE49-F238E27FC236}">
                <a16:creationId xmlns:a16="http://schemas.microsoft.com/office/drawing/2014/main" id="{C4DEC2B8-4345-D4B4-87BB-8F07CBE9B8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48178767"/>
      </p:ext>
    </p:extLst>
  </p:cSld>
  <p:clrMapOvr>
    <a:masterClrMapping/>
  </p:clrMapOvr>
  <mc:AlternateContent xmlns:mc="http://schemas.openxmlformats.org/markup-compatibility/2006">
    <mc:Choice xmlns:p14="http://schemas.microsoft.com/office/powerpoint/2010/main" Requires="p14">
      <p:transition spd="slow" p14:dur="2000" advTm="44476"/>
    </mc:Choice>
    <mc:Fallback>
      <p:transition spd="slow" advTm="44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5528-B998-F4BD-AED9-272A25FBFA14}"/>
              </a:ext>
            </a:extLst>
          </p:cNvPr>
          <p:cNvSpPr>
            <a:spLocks noGrp="1"/>
          </p:cNvSpPr>
          <p:nvPr>
            <p:ph type="title"/>
          </p:nvPr>
        </p:nvSpPr>
        <p:spPr/>
        <p:txBody>
          <a:bodyPr/>
          <a:lstStyle/>
          <a:p>
            <a:r>
              <a:rPr lang="en-US" dirty="0"/>
              <a:t>Codebooks for Longitudinal Studies</a:t>
            </a:r>
          </a:p>
        </p:txBody>
      </p:sp>
      <p:sp>
        <p:nvSpPr>
          <p:cNvPr id="3" name="Content Placeholder 2">
            <a:extLst>
              <a:ext uri="{FF2B5EF4-FFF2-40B4-BE49-F238E27FC236}">
                <a16:creationId xmlns:a16="http://schemas.microsoft.com/office/drawing/2014/main" id="{E3FADA16-71D3-54C8-5E70-FACBA89DF4CB}"/>
              </a:ext>
            </a:extLst>
          </p:cNvPr>
          <p:cNvSpPr>
            <a:spLocks noGrp="1"/>
          </p:cNvSpPr>
          <p:nvPr>
            <p:ph sz="quarter" idx="10"/>
          </p:nvPr>
        </p:nvSpPr>
        <p:spPr/>
        <p:txBody>
          <a:bodyPr/>
          <a:lstStyle/>
          <a:p>
            <a:endParaRPr lang="en-US"/>
          </a:p>
        </p:txBody>
      </p:sp>
      <p:sp>
        <p:nvSpPr>
          <p:cNvPr id="4" name="Slide Number Placeholder 3">
            <a:extLst>
              <a:ext uri="{FF2B5EF4-FFF2-40B4-BE49-F238E27FC236}">
                <a16:creationId xmlns:a16="http://schemas.microsoft.com/office/drawing/2014/main" id="{65804F4D-B778-8F99-A402-793AE87285A3}"/>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43</a:t>
            </a:fld>
            <a:endParaRPr lang="en-US" b="1" dirty="0">
              <a:solidFill>
                <a:schemeClr val="accent6"/>
              </a:solidFill>
            </a:endParaRPr>
          </a:p>
        </p:txBody>
      </p:sp>
      <p:pic>
        <p:nvPicPr>
          <p:cNvPr id="6" name="Picture 5">
            <a:extLst>
              <a:ext uri="{FF2B5EF4-FFF2-40B4-BE49-F238E27FC236}">
                <a16:creationId xmlns:a16="http://schemas.microsoft.com/office/drawing/2014/main" id="{05EE6F55-90E3-2DC7-1C52-931A9A102006}"/>
              </a:ext>
            </a:extLst>
          </p:cNvPr>
          <p:cNvPicPr>
            <a:picLocks noChangeAspect="1"/>
          </p:cNvPicPr>
          <p:nvPr/>
        </p:nvPicPr>
        <p:blipFill>
          <a:blip r:embed="rId5"/>
          <a:stretch>
            <a:fillRect/>
          </a:stretch>
        </p:blipFill>
        <p:spPr>
          <a:xfrm>
            <a:off x="569344" y="1564712"/>
            <a:ext cx="8097328" cy="4422910"/>
          </a:xfrm>
          <a:prstGeom prst="rect">
            <a:avLst/>
          </a:prstGeom>
        </p:spPr>
      </p:pic>
      <p:sp>
        <p:nvSpPr>
          <p:cNvPr id="7" name="Rectangle 6">
            <a:extLst>
              <a:ext uri="{FF2B5EF4-FFF2-40B4-BE49-F238E27FC236}">
                <a16:creationId xmlns:a16="http://schemas.microsoft.com/office/drawing/2014/main" id="{17A7E228-17E5-88AD-760D-C58CC0D5F320}"/>
              </a:ext>
            </a:extLst>
          </p:cNvPr>
          <p:cNvSpPr/>
          <p:nvPr/>
        </p:nvSpPr>
        <p:spPr>
          <a:xfrm rot="5400000">
            <a:off x="4824518" y="2264872"/>
            <a:ext cx="4678362" cy="31245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589B47D6-672F-4B1D-9873-99B1E5F020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40183324"/>
      </p:ext>
    </p:extLst>
  </p:cSld>
  <p:clrMapOvr>
    <a:masterClrMapping/>
  </p:clrMapOvr>
  <mc:AlternateContent xmlns:mc="http://schemas.openxmlformats.org/markup-compatibility/2006">
    <mc:Choice xmlns:p14="http://schemas.microsoft.com/office/powerpoint/2010/main" Requires="p14">
      <p:transition spd="slow" p14:dur="2000" advTm="41411"/>
    </mc:Choice>
    <mc:Fallback>
      <p:transition spd="slow" advTm="4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890E6C6-4272-D89C-29D8-4B72277F2DE3}"/>
              </a:ext>
            </a:extLst>
          </p:cNvPr>
          <p:cNvSpPr>
            <a:spLocks noGrp="1" noChangeArrowheads="1"/>
          </p:cNvSpPr>
          <p:nvPr>
            <p:ph type="title"/>
          </p:nvPr>
        </p:nvSpPr>
        <p:spPr/>
        <p:txBody>
          <a:bodyPr/>
          <a:lstStyle/>
          <a:p>
            <a:r>
              <a:rPr lang="en-US" altLang="en-US" dirty="0"/>
              <a:t>Creating a Codebook: Post-collection</a:t>
            </a:r>
          </a:p>
        </p:txBody>
      </p:sp>
      <p:sp>
        <p:nvSpPr>
          <p:cNvPr id="16387" name="Rectangle 3">
            <a:extLst>
              <a:ext uri="{FF2B5EF4-FFF2-40B4-BE49-F238E27FC236}">
                <a16:creationId xmlns:a16="http://schemas.microsoft.com/office/drawing/2014/main" id="{596E1956-F351-242C-5C24-62BA85D5B389}"/>
              </a:ext>
            </a:extLst>
          </p:cNvPr>
          <p:cNvSpPr>
            <a:spLocks noGrp="1" noChangeArrowheads="1"/>
          </p:cNvSpPr>
          <p:nvPr>
            <p:ph sz="quarter" idx="10"/>
          </p:nvPr>
        </p:nvSpPr>
        <p:spPr/>
        <p:txBody>
          <a:bodyPr/>
          <a:lstStyle/>
          <a:p>
            <a:r>
              <a:rPr lang="en-US" altLang="en-US" dirty="0"/>
              <a:t>Variable sources (validated questionnaires)</a:t>
            </a:r>
          </a:p>
          <a:p>
            <a:r>
              <a:rPr lang="en-US" altLang="en-US" dirty="0"/>
              <a:t>Marginals (frequencies)</a:t>
            </a:r>
          </a:p>
          <a:p>
            <a:r>
              <a:rPr lang="en-US" altLang="en-US" dirty="0"/>
              <a:t>Transformations and </a:t>
            </a:r>
            <a:r>
              <a:rPr lang="en-US" altLang="en-US" dirty="0" err="1"/>
              <a:t>recodings</a:t>
            </a:r>
            <a:endParaRPr lang="en-US" altLang="en-US" dirty="0"/>
          </a:p>
          <a:p>
            <a:r>
              <a:rPr lang="en-US" altLang="en-US" dirty="0"/>
              <a:t>Data Location</a:t>
            </a:r>
          </a:p>
          <a:p>
            <a:r>
              <a:rPr lang="en-US" altLang="en-US" dirty="0"/>
              <a:t>Data Structure (file linkages)</a:t>
            </a:r>
          </a:p>
          <a:p>
            <a:r>
              <a:rPr lang="en-US" altLang="en-US" dirty="0"/>
              <a:t>Unique Identifiers</a:t>
            </a:r>
          </a:p>
          <a:p>
            <a:r>
              <a:rPr lang="en-US" altLang="en-US" dirty="0"/>
              <a:t>Weights</a:t>
            </a:r>
          </a:p>
          <a:p>
            <a:pPr marL="0" indent="0">
              <a:buNone/>
            </a:pPr>
            <a:endParaRPr lang="en-US" altLang="en-US" dirty="0"/>
          </a:p>
        </p:txBody>
      </p:sp>
      <p:pic>
        <p:nvPicPr>
          <p:cNvPr id="4" name="Audio 3">
            <a:hlinkClick r:id="" action="ppaction://media"/>
            <a:extLst>
              <a:ext uri="{FF2B5EF4-FFF2-40B4-BE49-F238E27FC236}">
                <a16:creationId xmlns:a16="http://schemas.microsoft.com/office/drawing/2014/main" id="{F795A00B-09F7-2A43-0259-541CAD032B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24839657"/>
      </p:ext>
    </p:extLst>
  </p:cSld>
  <p:clrMapOvr>
    <a:masterClrMapping/>
  </p:clrMapOvr>
  <mc:AlternateContent xmlns:mc="http://schemas.openxmlformats.org/markup-compatibility/2006">
    <mc:Choice xmlns:p14="http://schemas.microsoft.com/office/powerpoint/2010/main" Requires="p14">
      <p:transition spd="slow" p14:dur="2000" advTm="13431"/>
    </mc:Choice>
    <mc:Fallback>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a:extLst>
              <a:ext uri="{FF2B5EF4-FFF2-40B4-BE49-F238E27FC236}">
                <a16:creationId xmlns:a16="http://schemas.microsoft.com/office/drawing/2014/main" id="{F0601245-CFCB-3B73-459E-8E3F5EC3EFF7}"/>
              </a:ext>
            </a:extLst>
          </p:cNvPr>
          <p:cNvSpPr>
            <a:spLocks noGrp="1" noChangeArrowheads="1"/>
          </p:cNvSpPr>
          <p:nvPr>
            <p:ph type="title"/>
          </p:nvPr>
        </p:nvSpPr>
        <p:spPr>
          <a:noFill/>
          <a:ln/>
        </p:spPr>
        <p:txBody>
          <a:bodyPr/>
          <a:lstStyle/>
          <a:p>
            <a:r>
              <a:rPr lang="en-US" altLang="en-US" dirty="0"/>
              <a:t>Problems to Avoid in Coding Data</a:t>
            </a:r>
          </a:p>
        </p:txBody>
      </p:sp>
      <p:sp>
        <p:nvSpPr>
          <p:cNvPr id="10247" name="Text Box 7">
            <a:extLst>
              <a:ext uri="{FF2B5EF4-FFF2-40B4-BE49-F238E27FC236}">
                <a16:creationId xmlns:a16="http://schemas.microsoft.com/office/drawing/2014/main" id="{75A550FF-645B-DAED-0DD1-9279F2A8199B}"/>
              </a:ext>
            </a:extLst>
          </p:cNvPr>
          <p:cNvSpPr txBox="1">
            <a:spLocks noChangeArrowheads="1"/>
          </p:cNvSpPr>
          <p:nvPr/>
        </p:nvSpPr>
        <p:spPr bwMode="auto">
          <a:xfrm>
            <a:off x="628650" y="1458687"/>
            <a:ext cx="735874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r>
              <a:rPr lang="en-US" altLang="en-US" sz="2400" dirty="0">
                <a:latin typeface="Times New Roman" panose="02020603050405020304" pitchFamily="18" charset="0"/>
              </a:rPr>
              <a:t>How many children under the age of 18 years live in your household?</a:t>
            </a:r>
          </a:p>
          <a:p>
            <a:r>
              <a:rPr lang="en-US" altLang="en-US" sz="2400" dirty="0">
                <a:latin typeface="Times New Roman" panose="02020603050405020304" pitchFamily="18" charset="0"/>
              </a:rPr>
              <a:t>___  </a:t>
            </a:r>
          </a:p>
          <a:p>
            <a:pPr>
              <a:buFontTx/>
              <a:buAutoNum type="arabicPlain" startAt="8"/>
            </a:pPr>
            <a:r>
              <a:rPr lang="en-US" altLang="en-US" sz="2400" dirty="0">
                <a:latin typeface="Times New Roman" panose="02020603050405020304" pitchFamily="18" charset="0"/>
              </a:rPr>
              <a:t>Don’t know/Not sure</a:t>
            </a:r>
          </a:p>
          <a:p>
            <a:pPr>
              <a:buFontTx/>
              <a:buAutoNum type="arabicPlain" startAt="8"/>
            </a:pPr>
            <a:r>
              <a:rPr lang="en-US" altLang="en-US" sz="2400" dirty="0">
                <a:latin typeface="Times New Roman" panose="02020603050405020304" pitchFamily="18" charset="0"/>
              </a:rPr>
              <a:t>Refused</a:t>
            </a:r>
          </a:p>
          <a:p>
            <a:endParaRPr lang="en-US" altLang="en-US" sz="2400" dirty="0">
              <a:latin typeface="Times New Roman" panose="02020603050405020304" pitchFamily="18" charset="0"/>
            </a:endParaRPr>
          </a:p>
          <a:p>
            <a:endParaRPr lang="en-US" altLang="en-US" sz="2400" dirty="0">
              <a:latin typeface="Times New Roman" panose="02020603050405020304" pitchFamily="18" charset="0"/>
            </a:endParaRPr>
          </a:p>
          <a:p>
            <a:r>
              <a:rPr lang="en-US" altLang="en-US" sz="2400" dirty="0">
                <a:latin typeface="Times New Roman" panose="02020603050405020304" pitchFamily="18" charset="0"/>
              </a:rPr>
              <a:t>And what are their ages?  </a:t>
            </a:r>
          </a:p>
          <a:p>
            <a:r>
              <a:rPr lang="en-US" altLang="en-US" sz="2400" dirty="0">
                <a:latin typeface="Times New Roman" panose="02020603050405020304" pitchFamily="18" charset="0"/>
              </a:rPr>
              <a:t>__ years	__ months</a:t>
            </a:r>
          </a:p>
          <a:p>
            <a:r>
              <a:rPr lang="en-US" altLang="en-US" sz="2400" dirty="0">
                <a:latin typeface="Times New Roman" panose="02020603050405020304" pitchFamily="18" charset="0"/>
              </a:rPr>
              <a:t>__ years	__ months</a:t>
            </a:r>
          </a:p>
          <a:p>
            <a:r>
              <a:rPr lang="en-US" altLang="en-US" sz="2400" dirty="0">
                <a:latin typeface="Times New Roman" panose="02020603050405020304" pitchFamily="18" charset="0"/>
              </a:rPr>
              <a:t>…</a:t>
            </a:r>
          </a:p>
          <a:p>
            <a:pPr>
              <a:buFontTx/>
              <a:buAutoNum type="arabicPlain" startAt="8"/>
            </a:pPr>
            <a:r>
              <a:rPr lang="en-US" altLang="en-US" sz="2400" dirty="0">
                <a:latin typeface="Times New Roman" panose="02020603050405020304" pitchFamily="18" charset="0"/>
              </a:rPr>
              <a:t>Don’t know/Not sure</a:t>
            </a:r>
          </a:p>
          <a:p>
            <a:pPr>
              <a:buFontTx/>
              <a:buAutoNum type="arabicPlain" startAt="8"/>
            </a:pPr>
            <a:r>
              <a:rPr lang="en-US" altLang="en-US" sz="2400" dirty="0">
                <a:latin typeface="Times New Roman" panose="02020603050405020304" pitchFamily="18" charset="0"/>
              </a:rPr>
              <a:t>Refused</a:t>
            </a:r>
          </a:p>
        </p:txBody>
      </p:sp>
      <p:pic>
        <p:nvPicPr>
          <p:cNvPr id="3" name="Audio 2">
            <a:hlinkClick r:id="" action="ppaction://media"/>
            <a:extLst>
              <a:ext uri="{FF2B5EF4-FFF2-40B4-BE49-F238E27FC236}">
                <a16:creationId xmlns:a16="http://schemas.microsoft.com/office/drawing/2014/main" id="{4C9E3BAD-9788-A158-0464-FE132A10C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32645951"/>
      </p:ext>
    </p:extLst>
  </p:cSld>
  <p:clrMapOvr>
    <a:masterClrMapping/>
  </p:clrMapOvr>
  <mc:AlternateContent xmlns:mc="http://schemas.openxmlformats.org/markup-compatibility/2006">
    <mc:Choice xmlns:p14="http://schemas.microsoft.com/office/powerpoint/2010/main" Requires="p14">
      <p:transition spd="slow" p14:dur="2000" advTm="26596"/>
    </mc:Choice>
    <mc:Fallback>
      <p:transition spd="slow" advTm="2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0BEFA190-A533-1E5F-E9FA-2A9C7AD29A5B}"/>
              </a:ext>
            </a:extLst>
          </p:cNvPr>
          <p:cNvSpPr>
            <a:spLocks noGrp="1" noChangeArrowheads="1"/>
          </p:cNvSpPr>
          <p:nvPr>
            <p:ph type="title"/>
          </p:nvPr>
        </p:nvSpPr>
        <p:spPr>
          <a:noFill/>
          <a:ln/>
        </p:spPr>
        <p:txBody>
          <a:bodyPr/>
          <a:lstStyle/>
          <a:p>
            <a:r>
              <a:rPr lang="en-US" altLang="en-US" dirty="0"/>
              <a:t>Problems to Avoid in Coding Data</a:t>
            </a:r>
          </a:p>
        </p:txBody>
      </p:sp>
      <p:pic>
        <p:nvPicPr>
          <p:cNvPr id="11269" name="Picture 5">
            <a:extLst>
              <a:ext uri="{FF2B5EF4-FFF2-40B4-BE49-F238E27FC236}">
                <a16:creationId xmlns:a16="http://schemas.microsoft.com/office/drawing/2014/main" id="{A521ADFF-C7A1-D7F9-F9E5-365780F93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4735" y="1382233"/>
            <a:ext cx="6112329" cy="532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Rectangle 6">
            <a:extLst>
              <a:ext uri="{FF2B5EF4-FFF2-40B4-BE49-F238E27FC236}">
                <a16:creationId xmlns:a16="http://schemas.microsoft.com/office/drawing/2014/main" id="{6EE8367E-3374-528C-D27C-9315AF0714D0}"/>
              </a:ext>
            </a:extLst>
          </p:cNvPr>
          <p:cNvSpPr>
            <a:spLocks noChangeArrowheads="1"/>
          </p:cNvSpPr>
          <p:nvPr/>
        </p:nvSpPr>
        <p:spPr bwMode="auto">
          <a:xfrm>
            <a:off x="2374899" y="3162300"/>
            <a:ext cx="2286000" cy="772886"/>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1" name="Rectangle 7">
            <a:extLst>
              <a:ext uri="{FF2B5EF4-FFF2-40B4-BE49-F238E27FC236}">
                <a16:creationId xmlns:a16="http://schemas.microsoft.com/office/drawing/2014/main" id="{18669A67-E318-F6DC-DC17-7E4F51AE5C27}"/>
              </a:ext>
            </a:extLst>
          </p:cNvPr>
          <p:cNvSpPr>
            <a:spLocks noChangeArrowheads="1"/>
          </p:cNvSpPr>
          <p:nvPr/>
        </p:nvSpPr>
        <p:spPr bwMode="auto">
          <a:xfrm>
            <a:off x="2362200" y="5424713"/>
            <a:ext cx="2286000" cy="410029"/>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Audio 1">
            <a:hlinkClick r:id="" action="ppaction://media"/>
            <a:extLst>
              <a:ext uri="{FF2B5EF4-FFF2-40B4-BE49-F238E27FC236}">
                <a16:creationId xmlns:a16="http://schemas.microsoft.com/office/drawing/2014/main" id="{FF142189-E96C-FA63-2511-BEFA5C1370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32073109"/>
      </p:ext>
    </p:extLst>
  </p:cSld>
  <p:clrMapOvr>
    <a:masterClrMapping/>
  </p:clrMapOvr>
  <mc:AlternateContent xmlns:mc="http://schemas.openxmlformats.org/markup-compatibility/2006">
    <mc:Choice xmlns:p14="http://schemas.microsoft.com/office/powerpoint/2010/main" Requires="p14">
      <p:transition spd="slow" p14:dur="2000" advTm="23972"/>
    </mc:Choice>
    <mc:Fallback>
      <p:transition spd="slow" advTm="2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F1D71A-3867-44C9-90EA-3390B13D6707}"/>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47</a:t>
            </a:fld>
            <a:endParaRPr lang="en-US" b="1" dirty="0">
              <a:solidFill>
                <a:schemeClr val="accent6"/>
              </a:solidFill>
            </a:endParaRPr>
          </a:p>
        </p:txBody>
      </p:sp>
      <p:sp>
        <p:nvSpPr>
          <p:cNvPr id="6" name="TextBox 5">
            <a:extLst>
              <a:ext uri="{FF2B5EF4-FFF2-40B4-BE49-F238E27FC236}">
                <a16:creationId xmlns:a16="http://schemas.microsoft.com/office/drawing/2014/main" id="{D8898F8E-7151-41E9-80A2-8D993145B826}"/>
              </a:ext>
            </a:extLst>
          </p:cNvPr>
          <p:cNvSpPr txBox="1"/>
          <p:nvPr/>
        </p:nvSpPr>
        <p:spPr>
          <a:xfrm>
            <a:off x="1990724" y="2374463"/>
            <a:ext cx="6143625" cy="1754326"/>
          </a:xfrm>
          <a:prstGeom prst="rect">
            <a:avLst/>
          </a:prstGeom>
          <a:noFill/>
        </p:spPr>
        <p:txBody>
          <a:bodyPr wrap="square">
            <a:spAutoFit/>
          </a:bodyPr>
          <a:lstStyle/>
          <a:p>
            <a:r>
              <a:rPr lang="en-US" sz="5400" b="1" dirty="0">
                <a:solidFill>
                  <a:srgbClr val="003468"/>
                </a:solidFill>
                <a:latin typeface="Georgia" panose="02040502050405020303" pitchFamily="18" charset="0"/>
                <a:cs typeface="Times New Roman"/>
                <a:sym typeface="Times New Roman"/>
              </a:rPr>
              <a:t>Creating Protocols</a:t>
            </a:r>
            <a:endParaRPr lang="en-US" sz="5400" dirty="0">
              <a:latin typeface="Georgia" panose="02040502050405020303" pitchFamily="18" charset="0"/>
            </a:endParaRPr>
          </a:p>
        </p:txBody>
      </p:sp>
      <p:pic>
        <p:nvPicPr>
          <p:cNvPr id="3" name="Audio 2">
            <a:hlinkClick r:id="" action="ppaction://media"/>
            <a:extLst>
              <a:ext uri="{FF2B5EF4-FFF2-40B4-BE49-F238E27FC236}">
                <a16:creationId xmlns:a16="http://schemas.microsoft.com/office/drawing/2014/main" id="{FCE93EE9-EFE7-AF37-97B9-8DC3CDA16A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72875336"/>
      </p:ext>
    </p:extLst>
  </p:cSld>
  <p:clrMapOvr>
    <a:masterClrMapping/>
  </p:clrMapOvr>
  <mc:AlternateContent xmlns:mc="http://schemas.openxmlformats.org/markup-compatibility/2006">
    <mc:Choice xmlns:p14="http://schemas.microsoft.com/office/powerpoint/2010/main" Requires="p14">
      <p:transition spd="slow" p14:dur="2000" advTm="5907"/>
    </mc:Choice>
    <mc:Fallback>
      <p:transition spd="slow" advTm="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3BE2-CC1A-54F0-4FCB-F76C32951AA4}"/>
              </a:ext>
            </a:extLst>
          </p:cNvPr>
          <p:cNvSpPr>
            <a:spLocks noGrp="1"/>
          </p:cNvSpPr>
          <p:nvPr>
            <p:ph type="title"/>
          </p:nvPr>
        </p:nvSpPr>
        <p:spPr/>
        <p:txBody>
          <a:bodyPr/>
          <a:lstStyle/>
          <a:p>
            <a:r>
              <a:rPr lang="en-US" dirty="0"/>
              <a:t>Protocols</a:t>
            </a:r>
          </a:p>
        </p:txBody>
      </p:sp>
      <p:sp>
        <p:nvSpPr>
          <p:cNvPr id="3" name="Content Placeholder 2">
            <a:extLst>
              <a:ext uri="{FF2B5EF4-FFF2-40B4-BE49-F238E27FC236}">
                <a16:creationId xmlns:a16="http://schemas.microsoft.com/office/drawing/2014/main" id="{3299B3DC-B65C-853B-EB40-79248CE0491B}"/>
              </a:ext>
            </a:extLst>
          </p:cNvPr>
          <p:cNvSpPr>
            <a:spLocks noGrp="1"/>
          </p:cNvSpPr>
          <p:nvPr>
            <p:ph sz="quarter" idx="10"/>
          </p:nvPr>
        </p:nvSpPr>
        <p:spPr/>
        <p:txBody>
          <a:bodyPr>
            <a:normAutofit fontScale="77500" lnSpcReduction="20000"/>
          </a:bodyPr>
          <a:lstStyle/>
          <a:p>
            <a:pPr marL="0" indent="0">
              <a:buNone/>
            </a:pPr>
            <a:r>
              <a:rPr lang="en-US" dirty="0"/>
              <a:t>Written protocols should be created for EVERY task that occurs in your study, particularly in data collection, or in an experiment/ intervention study. You can and should create protocols for: </a:t>
            </a:r>
          </a:p>
          <a:p>
            <a:r>
              <a:rPr lang="en-US" dirty="0"/>
              <a:t>Recruitment</a:t>
            </a:r>
          </a:p>
          <a:p>
            <a:r>
              <a:rPr lang="en-US" dirty="0"/>
              <a:t>Consent and participation</a:t>
            </a:r>
          </a:p>
          <a:p>
            <a:r>
              <a:rPr lang="en-US" dirty="0"/>
              <a:t>Randomization</a:t>
            </a:r>
          </a:p>
          <a:p>
            <a:r>
              <a:rPr lang="en-US" dirty="0"/>
              <a:t>Training of study staff</a:t>
            </a:r>
          </a:p>
          <a:p>
            <a:r>
              <a:rPr lang="en-US" dirty="0"/>
              <a:t>Data collection / interview</a:t>
            </a:r>
          </a:p>
          <a:p>
            <a:r>
              <a:rPr lang="en-US" dirty="0"/>
              <a:t>Incentive distribution</a:t>
            </a:r>
          </a:p>
          <a:p>
            <a:r>
              <a:rPr lang="en-US" dirty="0"/>
              <a:t>Administration of intervention</a:t>
            </a:r>
          </a:p>
          <a:p>
            <a:r>
              <a:rPr lang="en-US" dirty="0"/>
              <a:t>Follow-up and contact</a:t>
            </a:r>
          </a:p>
          <a:p>
            <a:r>
              <a:rPr lang="en-US" dirty="0"/>
              <a:t>Data management and export</a:t>
            </a:r>
          </a:p>
          <a:p>
            <a:r>
              <a:rPr lang="en-US" dirty="0"/>
              <a:t>Data analysis</a:t>
            </a:r>
          </a:p>
          <a:p>
            <a:pPr marL="0" indent="0" algn="ctr">
              <a:buNone/>
            </a:pPr>
            <a:r>
              <a:rPr lang="en-US" b="1" dirty="0"/>
              <a:t>Train study staff on your protocols!</a:t>
            </a:r>
          </a:p>
        </p:txBody>
      </p:sp>
      <p:sp>
        <p:nvSpPr>
          <p:cNvPr id="4" name="Slide Number Placeholder 3">
            <a:extLst>
              <a:ext uri="{FF2B5EF4-FFF2-40B4-BE49-F238E27FC236}">
                <a16:creationId xmlns:a16="http://schemas.microsoft.com/office/drawing/2014/main" id="{5F256261-1736-D82A-1093-1CA5CD8FA01E}"/>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48</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2F8D5703-D3D2-E73B-7484-49533EEDF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687233618"/>
      </p:ext>
    </p:extLst>
  </p:cSld>
  <p:clrMapOvr>
    <a:masterClrMapping/>
  </p:clrMapOvr>
  <mc:AlternateContent xmlns:mc="http://schemas.openxmlformats.org/markup-compatibility/2006">
    <mc:Choice xmlns:p14="http://schemas.microsoft.com/office/powerpoint/2010/main" Requires="p14">
      <p:transition spd="slow" p14:dur="2000" advTm="22198"/>
    </mc:Choice>
    <mc:Fallback>
      <p:transition spd="slow" advTm="2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3BE2-CC1A-54F0-4FCB-F76C32951AA4}"/>
              </a:ext>
            </a:extLst>
          </p:cNvPr>
          <p:cNvSpPr>
            <a:spLocks noGrp="1"/>
          </p:cNvSpPr>
          <p:nvPr>
            <p:ph type="title"/>
          </p:nvPr>
        </p:nvSpPr>
        <p:spPr/>
        <p:txBody>
          <a:bodyPr/>
          <a:lstStyle/>
          <a:p>
            <a:r>
              <a:rPr lang="en-US" dirty="0"/>
              <a:t>Protocols</a:t>
            </a:r>
          </a:p>
        </p:txBody>
      </p:sp>
      <p:sp>
        <p:nvSpPr>
          <p:cNvPr id="3" name="Content Placeholder 2">
            <a:extLst>
              <a:ext uri="{FF2B5EF4-FFF2-40B4-BE49-F238E27FC236}">
                <a16:creationId xmlns:a16="http://schemas.microsoft.com/office/drawing/2014/main" id="{3299B3DC-B65C-853B-EB40-79248CE0491B}"/>
              </a:ext>
            </a:extLst>
          </p:cNvPr>
          <p:cNvSpPr>
            <a:spLocks noGrp="1"/>
          </p:cNvSpPr>
          <p:nvPr>
            <p:ph sz="quarter" idx="10"/>
          </p:nvPr>
        </p:nvSpPr>
        <p:spPr/>
        <p:txBody>
          <a:bodyPr>
            <a:normAutofit fontScale="92500" lnSpcReduction="10000"/>
          </a:bodyPr>
          <a:lstStyle/>
          <a:p>
            <a:pPr marL="0" indent="0">
              <a:buNone/>
            </a:pPr>
            <a:r>
              <a:rPr lang="en-US" dirty="0"/>
              <a:t>Written protocols should consist of step-by-step instructions for how to carry out all aspects of the study. </a:t>
            </a:r>
          </a:p>
          <a:p>
            <a:pPr marL="0" indent="0">
              <a:buNone/>
            </a:pPr>
            <a:endParaRPr lang="en-US" dirty="0"/>
          </a:p>
          <a:p>
            <a:pPr marL="0" indent="0">
              <a:buNone/>
            </a:pPr>
            <a:r>
              <a:rPr lang="en-US" dirty="0"/>
              <a:t>Decision trees or decision logic can be created for complex processes that may have several courses of action. </a:t>
            </a:r>
          </a:p>
          <a:p>
            <a:pPr marL="0" indent="0">
              <a:buNone/>
            </a:pPr>
            <a:endParaRPr lang="en-US" dirty="0"/>
          </a:p>
          <a:p>
            <a:pPr marL="0" indent="0">
              <a:buNone/>
            </a:pPr>
            <a:r>
              <a:rPr lang="en-US" dirty="0"/>
              <a:t>There should be very little left up to the study staff to decide. This creates an environment in which fidelity to the study plan can be the default. </a:t>
            </a:r>
          </a:p>
          <a:p>
            <a:pPr marL="0" indent="0">
              <a:buNone/>
            </a:pPr>
            <a:endParaRPr lang="en-US" dirty="0"/>
          </a:p>
          <a:p>
            <a:pPr marL="0" indent="0">
              <a:buNone/>
            </a:pPr>
            <a:r>
              <a:rPr lang="en-US" dirty="0"/>
              <a:t>Protocols can be updated as needed, and staff retrained.</a:t>
            </a:r>
          </a:p>
        </p:txBody>
      </p:sp>
      <p:sp>
        <p:nvSpPr>
          <p:cNvPr id="4" name="Slide Number Placeholder 3">
            <a:extLst>
              <a:ext uri="{FF2B5EF4-FFF2-40B4-BE49-F238E27FC236}">
                <a16:creationId xmlns:a16="http://schemas.microsoft.com/office/drawing/2014/main" id="{5F256261-1736-D82A-1093-1CA5CD8FA01E}"/>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49</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4D60C691-98C8-2AD7-3999-AB85BEF53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04307914"/>
      </p:ext>
    </p:extLst>
  </p:cSld>
  <p:clrMapOvr>
    <a:masterClrMapping/>
  </p:clrMapOvr>
  <mc:AlternateContent xmlns:mc="http://schemas.openxmlformats.org/markup-compatibility/2006">
    <mc:Choice xmlns:p14="http://schemas.microsoft.com/office/powerpoint/2010/main" Requires="p14">
      <p:transition spd="slow" p14:dur="2000" advTm="33005"/>
    </mc:Choice>
    <mc:Fallback>
      <p:transition spd="slow" advTm="3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a:t>
            </a:r>
          </a:p>
        </p:txBody>
      </p:sp>
      <p:sp>
        <p:nvSpPr>
          <p:cNvPr id="3" name="Content Placeholder 2"/>
          <p:cNvSpPr>
            <a:spLocks noGrp="1"/>
          </p:cNvSpPr>
          <p:nvPr>
            <p:ph sz="quarter" idx="10"/>
          </p:nvPr>
        </p:nvSpPr>
        <p:spPr/>
        <p:txBody>
          <a:bodyPr/>
          <a:lstStyle/>
          <a:p>
            <a:r>
              <a:rPr lang="en-US" dirty="0"/>
              <a:t>Data collection is the process of recording observations about your study sample, that we then use to make inferences about a population</a:t>
            </a:r>
          </a:p>
          <a:p>
            <a:endParaRPr lang="en-US" dirty="0"/>
          </a:p>
          <a:p>
            <a:r>
              <a:rPr lang="en-US" dirty="0"/>
              <a:t>In this topic, we’ll primarily cover data collection via survey or interview</a:t>
            </a:r>
          </a:p>
          <a:p>
            <a:endParaRPr lang="en-US" dirty="0"/>
          </a:p>
          <a:p>
            <a:r>
              <a:rPr lang="en-US" dirty="0"/>
              <a:t>The components to this include measures of:</a:t>
            </a:r>
          </a:p>
          <a:p>
            <a:pPr lvl="1"/>
            <a:r>
              <a:rPr lang="en-US" dirty="0"/>
              <a:t>Exposures and outcomes</a:t>
            </a:r>
          </a:p>
          <a:p>
            <a:pPr lvl="1"/>
            <a:r>
              <a:rPr lang="en-US" dirty="0" err="1"/>
              <a:t>Sociodemographics</a:t>
            </a:r>
            <a:r>
              <a:rPr lang="en-US" dirty="0"/>
              <a:t> and modifiers</a:t>
            </a:r>
          </a:p>
          <a:p>
            <a:pPr lvl="1"/>
            <a:r>
              <a:rPr lang="en-US" dirty="0"/>
              <a:t>Potential confounders</a:t>
            </a:r>
          </a:p>
        </p:txBody>
      </p:sp>
      <p:pic>
        <p:nvPicPr>
          <p:cNvPr id="4" name="Audio 3">
            <a:hlinkClick r:id="" action="ppaction://media"/>
            <a:extLst>
              <a:ext uri="{FF2B5EF4-FFF2-40B4-BE49-F238E27FC236}">
                <a16:creationId xmlns:a16="http://schemas.microsoft.com/office/drawing/2014/main" id="{C996D7EB-CCF5-BA36-3677-B8C1D1964C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42187638"/>
      </p:ext>
    </p:extLst>
  </p:cSld>
  <p:clrMapOvr>
    <a:masterClrMapping/>
  </p:clrMapOvr>
  <mc:AlternateContent xmlns:mc="http://schemas.openxmlformats.org/markup-compatibility/2006">
    <mc:Choice xmlns:p14="http://schemas.microsoft.com/office/powerpoint/2010/main" Requires="p14">
      <p:transition spd="slow" p14:dur="2000" advTm="24762"/>
    </mc:Choice>
    <mc:Fallback>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3BE2-CC1A-54F0-4FCB-F76C32951AA4}"/>
              </a:ext>
            </a:extLst>
          </p:cNvPr>
          <p:cNvSpPr>
            <a:spLocks noGrp="1"/>
          </p:cNvSpPr>
          <p:nvPr>
            <p:ph type="title"/>
          </p:nvPr>
        </p:nvSpPr>
        <p:spPr/>
        <p:txBody>
          <a:bodyPr/>
          <a:lstStyle/>
          <a:p>
            <a:r>
              <a:rPr lang="en-US" dirty="0"/>
              <a:t>Protocol example:</a:t>
            </a:r>
            <a:br>
              <a:rPr lang="en-US" dirty="0"/>
            </a:br>
            <a:r>
              <a:rPr lang="en-US" dirty="0"/>
              <a:t>RCT Process</a:t>
            </a:r>
          </a:p>
        </p:txBody>
      </p:sp>
      <p:sp>
        <p:nvSpPr>
          <p:cNvPr id="3" name="Content Placeholder 2">
            <a:extLst>
              <a:ext uri="{FF2B5EF4-FFF2-40B4-BE49-F238E27FC236}">
                <a16:creationId xmlns:a16="http://schemas.microsoft.com/office/drawing/2014/main" id="{3299B3DC-B65C-853B-EB40-79248CE0491B}"/>
              </a:ext>
            </a:extLst>
          </p:cNvPr>
          <p:cNvSpPr>
            <a:spLocks noGrp="1"/>
          </p:cNvSpPr>
          <p:nvPr>
            <p:ph sz="quarter" idx="10"/>
          </p:nvPr>
        </p:nvSpPr>
        <p:spPr>
          <a:xfrm>
            <a:off x="628650" y="1487967"/>
            <a:ext cx="3707561" cy="4678363"/>
          </a:xfrm>
        </p:spPr>
        <p:txBody>
          <a:bodyPr>
            <a:normAutofit/>
          </a:bodyPr>
          <a:lstStyle/>
          <a:p>
            <a:r>
              <a:rPr lang="en-US" sz="2400" dirty="0"/>
              <a:t>A checklist of materials needed before conducting the experiment</a:t>
            </a:r>
          </a:p>
          <a:p>
            <a:endParaRPr lang="en-US" sz="2400" dirty="0"/>
          </a:p>
          <a:p>
            <a:r>
              <a:rPr lang="en-US" sz="2400" dirty="0"/>
              <a:t>Website links to software </a:t>
            </a:r>
          </a:p>
          <a:p>
            <a:endParaRPr lang="en-US" sz="2400" dirty="0"/>
          </a:p>
          <a:p>
            <a:r>
              <a:rPr lang="en-US" sz="2400" dirty="0"/>
              <a:t>List of labeled, colored chips for randomization to study arms </a:t>
            </a:r>
          </a:p>
          <a:p>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5F256261-1736-D82A-1093-1CA5CD8FA01E}"/>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50</a:t>
            </a:fld>
            <a:endParaRPr lang="en-US" b="1" dirty="0">
              <a:solidFill>
                <a:schemeClr val="accent6"/>
              </a:solidFill>
            </a:endParaRPr>
          </a:p>
        </p:txBody>
      </p:sp>
      <p:pic>
        <p:nvPicPr>
          <p:cNvPr id="6" name="Picture 5">
            <a:extLst>
              <a:ext uri="{FF2B5EF4-FFF2-40B4-BE49-F238E27FC236}">
                <a16:creationId xmlns:a16="http://schemas.microsoft.com/office/drawing/2014/main" id="{747CA6B7-F751-5D96-6B6D-B065CCD4321A}"/>
              </a:ext>
            </a:extLst>
          </p:cNvPr>
          <p:cNvPicPr>
            <a:picLocks noChangeAspect="1"/>
          </p:cNvPicPr>
          <p:nvPr/>
        </p:nvPicPr>
        <p:blipFill rotWithShape="1">
          <a:blip r:embed="rId5"/>
          <a:srcRect l="6672"/>
          <a:stretch/>
        </p:blipFill>
        <p:spPr>
          <a:xfrm>
            <a:off x="4572000" y="191165"/>
            <a:ext cx="3437475" cy="6228229"/>
          </a:xfrm>
          <a:prstGeom prst="rect">
            <a:avLst/>
          </a:prstGeom>
        </p:spPr>
      </p:pic>
      <p:pic>
        <p:nvPicPr>
          <p:cNvPr id="9" name="Audio 8">
            <a:hlinkClick r:id="" action="ppaction://media"/>
            <a:extLst>
              <a:ext uri="{FF2B5EF4-FFF2-40B4-BE49-F238E27FC236}">
                <a16:creationId xmlns:a16="http://schemas.microsoft.com/office/drawing/2014/main" id="{83F81BA3-2D39-E9CE-B8D6-66DED087FA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48111454"/>
      </p:ext>
    </p:extLst>
  </p:cSld>
  <p:clrMapOvr>
    <a:masterClrMapping/>
  </p:clrMapOvr>
  <mc:AlternateContent xmlns:mc="http://schemas.openxmlformats.org/markup-compatibility/2006">
    <mc:Choice xmlns:p14="http://schemas.microsoft.com/office/powerpoint/2010/main" Requires="p14">
      <p:transition spd="slow" p14:dur="2000" advTm="28694"/>
    </mc:Choice>
    <mc:Fallback>
      <p:transition spd="slow" advTm="2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3BE2-CC1A-54F0-4FCB-F76C32951AA4}"/>
              </a:ext>
            </a:extLst>
          </p:cNvPr>
          <p:cNvSpPr>
            <a:spLocks noGrp="1"/>
          </p:cNvSpPr>
          <p:nvPr>
            <p:ph type="title"/>
          </p:nvPr>
        </p:nvSpPr>
        <p:spPr>
          <a:xfrm>
            <a:off x="513631" y="371415"/>
            <a:ext cx="7886700" cy="1017107"/>
          </a:xfrm>
        </p:spPr>
        <p:txBody>
          <a:bodyPr/>
          <a:lstStyle/>
          <a:p>
            <a:r>
              <a:rPr lang="en-US" dirty="0"/>
              <a:t>Protocol example: RCT Process </a:t>
            </a:r>
          </a:p>
        </p:txBody>
      </p:sp>
      <p:sp>
        <p:nvSpPr>
          <p:cNvPr id="3" name="Content Placeholder 2">
            <a:extLst>
              <a:ext uri="{FF2B5EF4-FFF2-40B4-BE49-F238E27FC236}">
                <a16:creationId xmlns:a16="http://schemas.microsoft.com/office/drawing/2014/main" id="{3299B3DC-B65C-853B-EB40-79248CE0491B}"/>
              </a:ext>
            </a:extLst>
          </p:cNvPr>
          <p:cNvSpPr>
            <a:spLocks noGrp="1"/>
          </p:cNvSpPr>
          <p:nvPr>
            <p:ph sz="quarter" idx="10"/>
          </p:nvPr>
        </p:nvSpPr>
        <p:spPr>
          <a:xfrm>
            <a:off x="743415" y="5157316"/>
            <a:ext cx="7762230" cy="1145718"/>
          </a:xfrm>
        </p:spPr>
        <p:txBody>
          <a:bodyPr>
            <a:normAutofit lnSpcReduction="10000"/>
          </a:bodyPr>
          <a:lstStyle/>
          <a:p>
            <a:r>
              <a:rPr lang="en-US" sz="2400" dirty="0"/>
              <a:t>Here: Computer setup and randomization to study arms</a:t>
            </a:r>
          </a:p>
          <a:p>
            <a:r>
              <a:rPr lang="en-US" sz="2400" dirty="0"/>
              <a:t>Also: Consent process, how to run experiment, incentive distribution, breakdown of study site</a:t>
            </a:r>
          </a:p>
          <a:p>
            <a:endParaRPr lang="en-US" sz="2400" dirty="0"/>
          </a:p>
          <a:p>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5F256261-1736-D82A-1093-1CA5CD8FA01E}"/>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51</a:t>
            </a:fld>
            <a:endParaRPr lang="en-US" b="1" dirty="0">
              <a:solidFill>
                <a:schemeClr val="accent6"/>
              </a:solidFill>
            </a:endParaRPr>
          </a:p>
        </p:txBody>
      </p:sp>
      <p:pic>
        <p:nvPicPr>
          <p:cNvPr id="8" name="Picture 7">
            <a:extLst>
              <a:ext uri="{FF2B5EF4-FFF2-40B4-BE49-F238E27FC236}">
                <a16:creationId xmlns:a16="http://schemas.microsoft.com/office/drawing/2014/main" id="{0C7B4B71-C3E5-49E2-3565-5D7DE883FA29}"/>
              </a:ext>
            </a:extLst>
          </p:cNvPr>
          <p:cNvPicPr>
            <a:picLocks noChangeAspect="1"/>
          </p:cNvPicPr>
          <p:nvPr/>
        </p:nvPicPr>
        <p:blipFill rotWithShape="1">
          <a:blip r:embed="rId5"/>
          <a:srcRect b="34382"/>
          <a:stretch/>
        </p:blipFill>
        <p:spPr>
          <a:xfrm>
            <a:off x="294141" y="1503338"/>
            <a:ext cx="4526514" cy="3539162"/>
          </a:xfrm>
          <a:prstGeom prst="rect">
            <a:avLst/>
          </a:prstGeom>
        </p:spPr>
      </p:pic>
      <p:pic>
        <p:nvPicPr>
          <p:cNvPr id="7" name="Picture 6">
            <a:extLst>
              <a:ext uri="{FF2B5EF4-FFF2-40B4-BE49-F238E27FC236}">
                <a16:creationId xmlns:a16="http://schemas.microsoft.com/office/drawing/2014/main" id="{5B4807D1-13C7-35FC-60DD-EF1987C90A0C}"/>
              </a:ext>
            </a:extLst>
          </p:cNvPr>
          <p:cNvPicPr>
            <a:picLocks noChangeAspect="1"/>
          </p:cNvPicPr>
          <p:nvPr/>
        </p:nvPicPr>
        <p:blipFill rotWithShape="1">
          <a:blip r:embed="rId6"/>
          <a:srcRect t="31610"/>
          <a:stretch/>
        </p:blipFill>
        <p:spPr>
          <a:xfrm>
            <a:off x="4739075" y="1503338"/>
            <a:ext cx="4110784" cy="3539162"/>
          </a:xfrm>
          <a:prstGeom prst="rect">
            <a:avLst/>
          </a:prstGeom>
        </p:spPr>
      </p:pic>
      <p:pic>
        <p:nvPicPr>
          <p:cNvPr id="9" name="Audio 8">
            <a:hlinkClick r:id="" action="ppaction://media"/>
            <a:extLst>
              <a:ext uri="{FF2B5EF4-FFF2-40B4-BE49-F238E27FC236}">
                <a16:creationId xmlns:a16="http://schemas.microsoft.com/office/drawing/2014/main" id="{9C8EAD29-A783-D3FD-2479-877BE141D3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68319466"/>
      </p:ext>
    </p:extLst>
  </p:cSld>
  <p:clrMapOvr>
    <a:masterClrMapping/>
  </p:clrMapOvr>
  <mc:AlternateContent xmlns:mc="http://schemas.openxmlformats.org/markup-compatibility/2006">
    <mc:Choice xmlns:p14="http://schemas.microsoft.com/office/powerpoint/2010/main" Requires="p14">
      <p:transition spd="slow" p14:dur="2000" advTm="30242"/>
    </mc:Choice>
    <mc:Fallback>
      <p:transition spd="slow" advTm="3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3BE2-CC1A-54F0-4FCB-F76C32951AA4}"/>
              </a:ext>
            </a:extLst>
          </p:cNvPr>
          <p:cNvSpPr>
            <a:spLocks noGrp="1"/>
          </p:cNvSpPr>
          <p:nvPr>
            <p:ph type="title"/>
          </p:nvPr>
        </p:nvSpPr>
        <p:spPr/>
        <p:txBody>
          <a:bodyPr/>
          <a:lstStyle/>
          <a:p>
            <a:r>
              <a:rPr lang="en-US" dirty="0"/>
              <a:t>Protocol example:</a:t>
            </a:r>
            <a:br>
              <a:rPr lang="en-US" dirty="0"/>
            </a:br>
            <a:r>
              <a:rPr lang="en-US" dirty="0"/>
              <a:t>Data collection 1</a:t>
            </a:r>
          </a:p>
        </p:txBody>
      </p:sp>
      <p:sp>
        <p:nvSpPr>
          <p:cNvPr id="3" name="Content Placeholder 2">
            <a:extLst>
              <a:ext uri="{FF2B5EF4-FFF2-40B4-BE49-F238E27FC236}">
                <a16:creationId xmlns:a16="http://schemas.microsoft.com/office/drawing/2014/main" id="{3299B3DC-B65C-853B-EB40-79248CE0491B}"/>
              </a:ext>
            </a:extLst>
          </p:cNvPr>
          <p:cNvSpPr>
            <a:spLocks noGrp="1"/>
          </p:cNvSpPr>
          <p:nvPr>
            <p:ph sz="quarter" idx="10"/>
          </p:nvPr>
        </p:nvSpPr>
        <p:spPr>
          <a:xfrm>
            <a:off x="637474" y="1461955"/>
            <a:ext cx="3420014" cy="710100"/>
          </a:xfrm>
        </p:spPr>
        <p:txBody>
          <a:bodyPr>
            <a:normAutofit/>
          </a:bodyPr>
          <a:lstStyle/>
          <a:p>
            <a:r>
              <a:rPr lang="en-US" sz="2000" dirty="0"/>
              <a:t>Where to find participant contact information</a:t>
            </a:r>
          </a:p>
          <a:p>
            <a:endParaRPr lang="en-US" sz="2000" dirty="0"/>
          </a:p>
          <a:p>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5F256261-1736-D82A-1093-1CA5CD8FA01E}"/>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52</a:t>
            </a:fld>
            <a:endParaRPr lang="en-US" b="1" dirty="0">
              <a:solidFill>
                <a:schemeClr val="accent6"/>
              </a:solidFill>
            </a:endParaRPr>
          </a:p>
        </p:txBody>
      </p:sp>
      <p:grpSp>
        <p:nvGrpSpPr>
          <p:cNvPr id="12" name="Group 11">
            <a:extLst>
              <a:ext uri="{FF2B5EF4-FFF2-40B4-BE49-F238E27FC236}">
                <a16:creationId xmlns:a16="http://schemas.microsoft.com/office/drawing/2014/main" id="{48D133D1-200D-F385-0810-A0DB5FB56380}"/>
              </a:ext>
            </a:extLst>
          </p:cNvPr>
          <p:cNvGrpSpPr/>
          <p:nvPr/>
        </p:nvGrpSpPr>
        <p:grpSpPr>
          <a:xfrm>
            <a:off x="4198189" y="458151"/>
            <a:ext cx="4579606" cy="5770120"/>
            <a:chOff x="3916113" y="486906"/>
            <a:chExt cx="4861682" cy="6072996"/>
          </a:xfrm>
        </p:grpSpPr>
        <p:pic>
          <p:nvPicPr>
            <p:cNvPr id="6" name="Picture 5">
              <a:extLst>
                <a:ext uri="{FF2B5EF4-FFF2-40B4-BE49-F238E27FC236}">
                  <a16:creationId xmlns:a16="http://schemas.microsoft.com/office/drawing/2014/main" id="{4F0E8504-E65E-94D5-AD54-176B58A2E015}"/>
                </a:ext>
              </a:extLst>
            </p:cNvPr>
            <p:cNvPicPr>
              <a:picLocks noChangeAspect="1"/>
            </p:cNvPicPr>
            <p:nvPr/>
          </p:nvPicPr>
          <p:blipFill>
            <a:blip r:embed="rId5"/>
            <a:stretch>
              <a:fillRect/>
            </a:stretch>
          </p:blipFill>
          <p:spPr>
            <a:xfrm>
              <a:off x="3916113" y="486906"/>
              <a:ext cx="4861682" cy="6072996"/>
            </a:xfrm>
            <a:prstGeom prst="rect">
              <a:avLst/>
            </a:prstGeom>
          </p:spPr>
        </p:pic>
        <p:sp>
          <p:nvSpPr>
            <p:cNvPr id="9" name="TextBox 8">
              <a:extLst>
                <a:ext uri="{FF2B5EF4-FFF2-40B4-BE49-F238E27FC236}">
                  <a16:creationId xmlns:a16="http://schemas.microsoft.com/office/drawing/2014/main" id="{615B293A-95B3-7478-DEFB-0673ED2A61CF}"/>
                </a:ext>
              </a:extLst>
            </p:cNvPr>
            <p:cNvSpPr txBox="1"/>
            <p:nvPr/>
          </p:nvSpPr>
          <p:spPr>
            <a:xfrm>
              <a:off x="7248044" y="2948732"/>
              <a:ext cx="1529751" cy="307777"/>
            </a:xfrm>
            <a:prstGeom prst="rect">
              <a:avLst/>
            </a:prstGeom>
            <a:noFill/>
          </p:spPr>
          <p:txBody>
            <a:bodyPr wrap="square" rtlCol="0">
              <a:spAutoFit/>
            </a:bodyPr>
            <a:lstStyle/>
            <a:p>
              <a:r>
                <a:rPr lang="en-US" sz="1400" dirty="0">
                  <a:solidFill>
                    <a:srgbClr val="2929FF"/>
                  </a:solidFill>
                </a:rPr>
                <a:t>XXXXXXX</a:t>
              </a:r>
            </a:p>
          </p:txBody>
        </p:sp>
        <p:sp>
          <p:nvSpPr>
            <p:cNvPr id="10" name="TextBox 9">
              <a:extLst>
                <a:ext uri="{FF2B5EF4-FFF2-40B4-BE49-F238E27FC236}">
                  <a16:creationId xmlns:a16="http://schemas.microsoft.com/office/drawing/2014/main" id="{2F5CEBE7-C6A3-F301-F52F-B560C42D4D09}"/>
                </a:ext>
              </a:extLst>
            </p:cNvPr>
            <p:cNvSpPr txBox="1"/>
            <p:nvPr/>
          </p:nvSpPr>
          <p:spPr>
            <a:xfrm>
              <a:off x="4055779" y="3275111"/>
              <a:ext cx="1529751" cy="307777"/>
            </a:xfrm>
            <a:prstGeom prst="rect">
              <a:avLst/>
            </a:prstGeom>
            <a:noFill/>
          </p:spPr>
          <p:txBody>
            <a:bodyPr wrap="square" rtlCol="0">
              <a:spAutoFit/>
            </a:bodyPr>
            <a:lstStyle/>
            <a:p>
              <a:r>
                <a:rPr lang="en-US" sz="1400" dirty="0">
                  <a:solidFill>
                    <a:srgbClr val="2929FF"/>
                  </a:solidFill>
                </a:rPr>
                <a:t>XXXXXXX</a:t>
              </a:r>
            </a:p>
          </p:txBody>
        </p:sp>
        <p:sp>
          <p:nvSpPr>
            <p:cNvPr id="11" name="TextBox 10">
              <a:extLst>
                <a:ext uri="{FF2B5EF4-FFF2-40B4-BE49-F238E27FC236}">
                  <a16:creationId xmlns:a16="http://schemas.microsoft.com/office/drawing/2014/main" id="{E418EB00-3999-2271-CCE6-F3CC4E28755C}"/>
                </a:ext>
              </a:extLst>
            </p:cNvPr>
            <p:cNvSpPr txBox="1"/>
            <p:nvPr/>
          </p:nvSpPr>
          <p:spPr>
            <a:xfrm>
              <a:off x="4696433" y="3280798"/>
              <a:ext cx="1529751" cy="307777"/>
            </a:xfrm>
            <a:prstGeom prst="rect">
              <a:avLst/>
            </a:prstGeom>
            <a:noFill/>
          </p:spPr>
          <p:txBody>
            <a:bodyPr wrap="square" rtlCol="0">
              <a:spAutoFit/>
            </a:bodyPr>
            <a:lstStyle/>
            <a:p>
              <a:r>
                <a:rPr lang="en-US" sz="1400" dirty="0">
                  <a:solidFill>
                    <a:srgbClr val="2929FF"/>
                  </a:solidFill>
                </a:rPr>
                <a:t>XXXXXXX</a:t>
              </a:r>
            </a:p>
          </p:txBody>
        </p:sp>
      </p:grpSp>
      <p:sp>
        <p:nvSpPr>
          <p:cNvPr id="13" name="Content Placeholder 2">
            <a:extLst>
              <a:ext uri="{FF2B5EF4-FFF2-40B4-BE49-F238E27FC236}">
                <a16:creationId xmlns:a16="http://schemas.microsoft.com/office/drawing/2014/main" id="{3C1898B0-0DBF-99E2-4AAD-21209EF06633}"/>
              </a:ext>
            </a:extLst>
          </p:cNvPr>
          <p:cNvSpPr txBox="1">
            <a:spLocks/>
          </p:cNvSpPr>
          <p:nvPr/>
        </p:nvSpPr>
        <p:spPr>
          <a:xfrm>
            <a:off x="637474" y="2172056"/>
            <a:ext cx="3420014" cy="710100"/>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URLs for data collection software and login information</a:t>
            </a:r>
          </a:p>
          <a:p>
            <a:endParaRPr lang="en-US" sz="2000" dirty="0"/>
          </a:p>
          <a:p>
            <a:endParaRPr lang="en-US" sz="2000" dirty="0"/>
          </a:p>
          <a:p>
            <a:pPr marL="0" indent="0">
              <a:buFont typeface="Arial" panose="020B0604020202020204" pitchFamily="34" charset="0"/>
              <a:buNone/>
            </a:pPr>
            <a:endParaRPr lang="en-US" sz="2000" dirty="0"/>
          </a:p>
        </p:txBody>
      </p:sp>
      <p:sp>
        <p:nvSpPr>
          <p:cNvPr id="14" name="Content Placeholder 2">
            <a:extLst>
              <a:ext uri="{FF2B5EF4-FFF2-40B4-BE49-F238E27FC236}">
                <a16:creationId xmlns:a16="http://schemas.microsoft.com/office/drawing/2014/main" id="{FABB6A55-B20E-CF17-6B2D-A16769388631}"/>
              </a:ext>
            </a:extLst>
          </p:cNvPr>
          <p:cNvSpPr txBox="1">
            <a:spLocks/>
          </p:cNvSpPr>
          <p:nvPr/>
        </p:nvSpPr>
        <p:spPr>
          <a:xfrm>
            <a:off x="637474" y="3039668"/>
            <a:ext cx="2844919" cy="63601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Who to call for software help, if needed</a:t>
            </a:r>
          </a:p>
          <a:p>
            <a:endParaRPr lang="en-US" sz="2000" dirty="0"/>
          </a:p>
          <a:p>
            <a:pPr marL="0" indent="0">
              <a:buFont typeface="Arial" panose="020B0604020202020204" pitchFamily="34" charset="0"/>
              <a:buNone/>
            </a:pPr>
            <a:endParaRPr lang="en-US" sz="2000" dirty="0"/>
          </a:p>
        </p:txBody>
      </p:sp>
      <p:sp>
        <p:nvSpPr>
          <p:cNvPr id="15" name="TextBox 14">
            <a:extLst>
              <a:ext uri="{FF2B5EF4-FFF2-40B4-BE49-F238E27FC236}">
                <a16:creationId xmlns:a16="http://schemas.microsoft.com/office/drawing/2014/main" id="{9DE422EF-E003-6E29-E800-164B7764E6F8}"/>
              </a:ext>
            </a:extLst>
          </p:cNvPr>
          <p:cNvSpPr txBox="1"/>
          <p:nvPr/>
        </p:nvSpPr>
        <p:spPr>
          <a:xfrm>
            <a:off x="5931193" y="2524405"/>
            <a:ext cx="1440994" cy="292427"/>
          </a:xfrm>
          <a:prstGeom prst="rect">
            <a:avLst/>
          </a:prstGeom>
          <a:noFill/>
        </p:spPr>
        <p:txBody>
          <a:bodyPr wrap="square" rtlCol="0">
            <a:spAutoFit/>
          </a:bodyPr>
          <a:lstStyle/>
          <a:p>
            <a:r>
              <a:rPr lang="en-US" sz="1400" dirty="0">
                <a:solidFill>
                  <a:srgbClr val="2929FF"/>
                </a:solidFill>
              </a:rPr>
              <a:t>XXXXXXX</a:t>
            </a:r>
          </a:p>
        </p:txBody>
      </p:sp>
      <p:sp>
        <p:nvSpPr>
          <p:cNvPr id="16" name="TextBox 15">
            <a:extLst>
              <a:ext uri="{FF2B5EF4-FFF2-40B4-BE49-F238E27FC236}">
                <a16:creationId xmlns:a16="http://schemas.microsoft.com/office/drawing/2014/main" id="{0B66B28F-9DFC-7240-C75F-0B743952BD16}"/>
              </a:ext>
            </a:extLst>
          </p:cNvPr>
          <p:cNvSpPr txBox="1"/>
          <p:nvPr/>
        </p:nvSpPr>
        <p:spPr>
          <a:xfrm>
            <a:off x="5931193" y="2424083"/>
            <a:ext cx="1440994" cy="292427"/>
          </a:xfrm>
          <a:prstGeom prst="rect">
            <a:avLst/>
          </a:prstGeom>
          <a:noFill/>
        </p:spPr>
        <p:txBody>
          <a:bodyPr wrap="square" rtlCol="0">
            <a:spAutoFit/>
          </a:bodyPr>
          <a:lstStyle/>
          <a:p>
            <a:r>
              <a:rPr lang="en-US" sz="1400" dirty="0">
                <a:solidFill>
                  <a:srgbClr val="2929FF"/>
                </a:solidFill>
              </a:rPr>
              <a:t>XXXXXXX</a:t>
            </a:r>
          </a:p>
        </p:txBody>
      </p:sp>
      <p:sp>
        <p:nvSpPr>
          <p:cNvPr id="17" name="TextBox 16">
            <a:extLst>
              <a:ext uri="{FF2B5EF4-FFF2-40B4-BE49-F238E27FC236}">
                <a16:creationId xmlns:a16="http://schemas.microsoft.com/office/drawing/2014/main" id="{1F03F78C-61D7-8595-70C9-6B6847E63A61}"/>
              </a:ext>
            </a:extLst>
          </p:cNvPr>
          <p:cNvSpPr txBox="1"/>
          <p:nvPr/>
        </p:nvSpPr>
        <p:spPr>
          <a:xfrm>
            <a:off x="5936422" y="2379720"/>
            <a:ext cx="1440994" cy="307777"/>
          </a:xfrm>
          <a:prstGeom prst="rect">
            <a:avLst/>
          </a:prstGeom>
          <a:noFill/>
        </p:spPr>
        <p:txBody>
          <a:bodyPr wrap="square" rtlCol="0">
            <a:spAutoFit/>
          </a:bodyPr>
          <a:lstStyle/>
          <a:p>
            <a:r>
              <a:rPr lang="en-US" sz="1400" dirty="0"/>
              <a:t>XXXXXXX</a:t>
            </a:r>
          </a:p>
        </p:txBody>
      </p:sp>
      <p:sp>
        <p:nvSpPr>
          <p:cNvPr id="18" name="TextBox 17">
            <a:extLst>
              <a:ext uri="{FF2B5EF4-FFF2-40B4-BE49-F238E27FC236}">
                <a16:creationId xmlns:a16="http://schemas.microsoft.com/office/drawing/2014/main" id="{475F8ECE-A385-25D5-EA8F-95B424331EC9}"/>
              </a:ext>
            </a:extLst>
          </p:cNvPr>
          <p:cNvSpPr txBox="1"/>
          <p:nvPr/>
        </p:nvSpPr>
        <p:spPr>
          <a:xfrm>
            <a:off x="5985827" y="2460409"/>
            <a:ext cx="1440994" cy="307777"/>
          </a:xfrm>
          <a:prstGeom prst="rect">
            <a:avLst/>
          </a:prstGeom>
          <a:noFill/>
        </p:spPr>
        <p:txBody>
          <a:bodyPr wrap="square" rtlCol="0">
            <a:spAutoFit/>
          </a:bodyPr>
          <a:lstStyle/>
          <a:p>
            <a:r>
              <a:rPr lang="en-US" sz="1400" dirty="0"/>
              <a:t>XXXXXXX</a:t>
            </a:r>
          </a:p>
        </p:txBody>
      </p:sp>
      <p:sp>
        <p:nvSpPr>
          <p:cNvPr id="19" name="Content Placeholder 2">
            <a:extLst>
              <a:ext uri="{FF2B5EF4-FFF2-40B4-BE49-F238E27FC236}">
                <a16:creationId xmlns:a16="http://schemas.microsoft.com/office/drawing/2014/main" id="{2A5746A0-F080-258F-91D1-37D1F553C966}"/>
              </a:ext>
            </a:extLst>
          </p:cNvPr>
          <p:cNvSpPr txBox="1">
            <a:spLocks/>
          </p:cNvSpPr>
          <p:nvPr/>
        </p:nvSpPr>
        <p:spPr>
          <a:xfrm>
            <a:off x="740794" y="4022694"/>
            <a:ext cx="3420014" cy="636019"/>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How to know which participant to call </a:t>
            </a:r>
          </a:p>
          <a:p>
            <a:endParaRPr lang="en-US" sz="2000" dirty="0"/>
          </a:p>
          <a:p>
            <a:pPr marL="0" indent="0">
              <a:buFont typeface="Arial" panose="020B0604020202020204" pitchFamily="34" charset="0"/>
              <a:buNone/>
            </a:pPr>
            <a:endParaRPr lang="en-US" sz="2000" dirty="0"/>
          </a:p>
        </p:txBody>
      </p:sp>
      <p:sp>
        <p:nvSpPr>
          <p:cNvPr id="20" name="Content Placeholder 2">
            <a:extLst>
              <a:ext uri="{FF2B5EF4-FFF2-40B4-BE49-F238E27FC236}">
                <a16:creationId xmlns:a16="http://schemas.microsoft.com/office/drawing/2014/main" id="{2C3DCCF2-482C-7098-06C1-7E87BA330053}"/>
              </a:ext>
            </a:extLst>
          </p:cNvPr>
          <p:cNvSpPr txBox="1">
            <a:spLocks/>
          </p:cNvSpPr>
          <p:nvPr/>
        </p:nvSpPr>
        <p:spPr>
          <a:xfrm>
            <a:off x="703413" y="5232818"/>
            <a:ext cx="2844919" cy="102420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How to begin a call and document call attempts and outcomes</a:t>
            </a:r>
          </a:p>
          <a:p>
            <a:endParaRPr lang="en-US" sz="2000" dirty="0"/>
          </a:p>
          <a:p>
            <a:pPr marL="0" indent="0">
              <a:buFont typeface="Arial" panose="020B0604020202020204" pitchFamily="34" charset="0"/>
              <a:buNone/>
            </a:pPr>
            <a:endParaRPr lang="en-US" sz="2000" dirty="0"/>
          </a:p>
        </p:txBody>
      </p:sp>
      <p:sp>
        <p:nvSpPr>
          <p:cNvPr id="21" name="Left Brace 20">
            <a:extLst>
              <a:ext uri="{FF2B5EF4-FFF2-40B4-BE49-F238E27FC236}">
                <a16:creationId xmlns:a16="http://schemas.microsoft.com/office/drawing/2014/main" id="{08D7A046-49B4-7B46-AA27-742563E7107D}"/>
              </a:ext>
            </a:extLst>
          </p:cNvPr>
          <p:cNvSpPr/>
          <p:nvPr/>
        </p:nvSpPr>
        <p:spPr>
          <a:xfrm rot="21329263">
            <a:off x="3613650" y="1229322"/>
            <a:ext cx="563585" cy="554894"/>
          </a:xfrm>
          <a:prstGeom prst="leftBrace">
            <a:avLst>
              <a:gd name="adj1" fmla="val 8333"/>
              <a:gd name="adj2" fmla="val 68446"/>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a:extLst>
              <a:ext uri="{FF2B5EF4-FFF2-40B4-BE49-F238E27FC236}">
                <a16:creationId xmlns:a16="http://schemas.microsoft.com/office/drawing/2014/main" id="{BA4DFD70-8E4E-ECE6-36EF-C7A65668B8D9}"/>
              </a:ext>
            </a:extLst>
          </p:cNvPr>
          <p:cNvSpPr/>
          <p:nvPr/>
        </p:nvSpPr>
        <p:spPr>
          <a:xfrm rot="20827674">
            <a:off x="3714872" y="2072452"/>
            <a:ext cx="543026" cy="526413"/>
          </a:xfrm>
          <a:prstGeom prst="leftBrace">
            <a:avLst>
              <a:gd name="adj1" fmla="val 8333"/>
              <a:gd name="adj2" fmla="val 5604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99B77764-C9C0-1E88-F880-53185E3A19E8}"/>
              </a:ext>
            </a:extLst>
          </p:cNvPr>
          <p:cNvSpPr/>
          <p:nvPr/>
        </p:nvSpPr>
        <p:spPr>
          <a:xfrm rot="21427302">
            <a:off x="3583467" y="2888025"/>
            <a:ext cx="675978" cy="554894"/>
          </a:xfrm>
          <a:prstGeom prst="leftBrace">
            <a:avLst>
              <a:gd name="adj1" fmla="val 8333"/>
              <a:gd name="adj2" fmla="val 5766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a:extLst>
              <a:ext uri="{FF2B5EF4-FFF2-40B4-BE49-F238E27FC236}">
                <a16:creationId xmlns:a16="http://schemas.microsoft.com/office/drawing/2014/main" id="{4FBFF7B5-A04F-001B-CBFA-42BC443F261D}"/>
              </a:ext>
            </a:extLst>
          </p:cNvPr>
          <p:cNvSpPr/>
          <p:nvPr/>
        </p:nvSpPr>
        <p:spPr>
          <a:xfrm>
            <a:off x="3213515" y="3614370"/>
            <a:ext cx="886395" cy="1383199"/>
          </a:xfrm>
          <a:prstGeom prst="leftBrace">
            <a:avLst>
              <a:gd name="adj1" fmla="val 8333"/>
              <a:gd name="adj2" fmla="val 4814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id="{27CEBE86-73C1-5922-B2AC-AA178D5E9D50}"/>
              </a:ext>
            </a:extLst>
          </p:cNvPr>
          <p:cNvSpPr/>
          <p:nvPr/>
        </p:nvSpPr>
        <p:spPr>
          <a:xfrm>
            <a:off x="3306043" y="5231951"/>
            <a:ext cx="886395" cy="996463"/>
          </a:xfrm>
          <a:prstGeom prst="leftBrace">
            <a:avLst>
              <a:gd name="adj1" fmla="val 8333"/>
              <a:gd name="adj2" fmla="val 70656"/>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4008113A-3372-D095-6673-6DD94F28C8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4219312"/>
      </p:ext>
    </p:extLst>
  </p:cSld>
  <p:clrMapOvr>
    <a:masterClrMapping/>
  </p:clrMapOvr>
  <mc:AlternateContent xmlns:mc="http://schemas.openxmlformats.org/markup-compatibility/2006">
    <mc:Choice xmlns:p14="http://schemas.microsoft.com/office/powerpoint/2010/main" Requires="p14">
      <p:transition spd="slow" p14:dur="2000" advTm="40853"/>
    </mc:Choice>
    <mc:Fallback>
      <p:transition spd="slow" advTm="4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3BE2-CC1A-54F0-4FCB-F76C32951AA4}"/>
              </a:ext>
            </a:extLst>
          </p:cNvPr>
          <p:cNvSpPr>
            <a:spLocks noGrp="1"/>
          </p:cNvSpPr>
          <p:nvPr>
            <p:ph type="title"/>
          </p:nvPr>
        </p:nvSpPr>
        <p:spPr>
          <a:xfrm>
            <a:off x="628650" y="319118"/>
            <a:ext cx="7886700" cy="1017107"/>
          </a:xfrm>
        </p:spPr>
        <p:txBody>
          <a:bodyPr/>
          <a:lstStyle/>
          <a:p>
            <a:r>
              <a:rPr lang="en-US" dirty="0"/>
              <a:t>Protocol example:</a:t>
            </a:r>
            <a:br>
              <a:rPr lang="en-US" dirty="0"/>
            </a:br>
            <a:r>
              <a:rPr lang="en-US" dirty="0"/>
              <a:t>Data collection 1</a:t>
            </a:r>
          </a:p>
        </p:txBody>
      </p:sp>
      <p:sp>
        <p:nvSpPr>
          <p:cNvPr id="3" name="Content Placeholder 2">
            <a:extLst>
              <a:ext uri="{FF2B5EF4-FFF2-40B4-BE49-F238E27FC236}">
                <a16:creationId xmlns:a16="http://schemas.microsoft.com/office/drawing/2014/main" id="{3299B3DC-B65C-853B-EB40-79248CE0491B}"/>
              </a:ext>
            </a:extLst>
          </p:cNvPr>
          <p:cNvSpPr>
            <a:spLocks noGrp="1"/>
          </p:cNvSpPr>
          <p:nvPr>
            <p:ph sz="quarter" idx="10"/>
          </p:nvPr>
        </p:nvSpPr>
        <p:spPr>
          <a:xfrm>
            <a:off x="714914" y="1716360"/>
            <a:ext cx="3420014" cy="1557291"/>
          </a:xfrm>
        </p:spPr>
        <p:txBody>
          <a:bodyPr>
            <a:normAutofit/>
          </a:bodyPr>
          <a:lstStyle/>
          <a:p>
            <a:pPr marL="0" indent="0">
              <a:buNone/>
            </a:pPr>
            <a:r>
              <a:rPr lang="en-US" sz="2000" dirty="0"/>
              <a:t>Decision tree for recruitment of participants and survey planning</a:t>
            </a:r>
          </a:p>
          <a:p>
            <a:pPr lvl="1"/>
            <a:r>
              <a:rPr lang="en-US" sz="1800" dirty="0"/>
              <a:t>Scripts for use on the call</a:t>
            </a:r>
          </a:p>
          <a:p>
            <a:endParaRPr lang="en-US" sz="2000" dirty="0"/>
          </a:p>
          <a:p>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5F256261-1736-D82A-1093-1CA5CD8FA01E}"/>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53</a:t>
            </a:fld>
            <a:endParaRPr lang="en-US" b="1" dirty="0">
              <a:solidFill>
                <a:schemeClr val="accent6"/>
              </a:solidFill>
            </a:endParaRPr>
          </a:p>
        </p:txBody>
      </p:sp>
      <p:sp>
        <p:nvSpPr>
          <p:cNvPr id="19" name="Content Placeholder 2">
            <a:extLst>
              <a:ext uri="{FF2B5EF4-FFF2-40B4-BE49-F238E27FC236}">
                <a16:creationId xmlns:a16="http://schemas.microsoft.com/office/drawing/2014/main" id="{2A5746A0-F080-258F-91D1-37D1F553C966}"/>
              </a:ext>
            </a:extLst>
          </p:cNvPr>
          <p:cNvSpPr txBox="1">
            <a:spLocks/>
          </p:cNvSpPr>
          <p:nvPr/>
        </p:nvSpPr>
        <p:spPr>
          <a:xfrm>
            <a:off x="533956" y="4934231"/>
            <a:ext cx="3420014" cy="91781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t>A list of “What Ifs” in the event of participant questions</a:t>
            </a:r>
          </a:p>
          <a:p>
            <a:endParaRPr lang="en-US" sz="2000" dirty="0"/>
          </a:p>
          <a:p>
            <a:pPr marL="0" indent="0">
              <a:buFont typeface="Arial" panose="020B0604020202020204" pitchFamily="34" charset="0"/>
              <a:buNone/>
            </a:pPr>
            <a:endParaRPr lang="en-US" sz="2000" dirty="0"/>
          </a:p>
        </p:txBody>
      </p:sp>
      <p:pic>
        <p:nvPicPr>
          <p:cNvPr id="7" name="Picture 6">
            <a:extLst>
              <a:ext uri="{FF2B5EF4-FFF2-40B4-BE49-F238E27FC236}">
                <a16:creationId xmlns:a16="http://schemas.microsoft.com/office/drawing/2014/main" id="{474E0C87-2F8C-0C75-6594-E457BBDDA8F3}"/>
              </a:ext>
            </a:extLst>
          </p:cNvPr>
          <p:cNvPicPr>
            <a:picLocks noChangeAspect="1"/>
          </p:cNvPicPr>
          <p:nvPr/>
        </p:nvPicPr>
        <p:blipFill>
          <a:blip r:embed="rId5"/>
          <a:stretch>
            <a:fillRect/>
          </a:stretch>
        </p:blipFill>
        <p:spPr>
          <a:xfrm>
            <a:off x="4324708" y="260319"/>
            <a:ext cx="4517715" cy="3823471"/>
          </a:xfrm>
          <a:prstGeom prst="rect">
            <a:avLst/>
          </a:prstGeom>
        </p:spPr>
      </p:pic>
      <p:pic>
        <p:nvPicPr>
          <p:cNvPr id="21" name="Picture 20">
            <a:extLst>
              <a:ext uri="{FF2B5EF4-FFF2-40B4-BE49-F238E27FC236}">
                <a16:creationId xmlns:a16="http://schemas.microsoft.com/office/drawing/2014/main" id="{EF9B6DF9-C4F7-8D17-2DF9-D08301E7FD16}"/>
              </a:ext>
            </a:extLst>
          </p:cNvPr>
          <p:cNvPicPr>
            <a:picLocks noChangeAspect="1"/>
          </p:cNvPicPr>
          <p:nvPr/>
        </p:nvPicPr>
        <p:blipFill rotWithShape="1">
          <a:blip r:embed="rId6"/>
          <a:srcRect b="36317"/>
          <a:stretch/>
        </p:blipFill>
        <p:spPr>
          <a:xfrm>
            <a:off x="4451898" y="4083790"/>
            <a:ext cx="4439697" cy="2714662"/>
          </a:xfrm>
          <a:prstGeom prst="rect">
            <a:avLst/>
          </a:prstGeom>
        </p:spPr>
      </p:pic>
      <p:sp>
        <p:nvSpPr>
          <p:cNvPr id="22" name="Left Brace 21">
            <a:extLst>
              <a:ext uri="{FF2B5EF4-FFF2-40B4-BE49-F238E27FC236}">
                <a16:creationId xmlns:a16="http://schemas.microsoft.com/office/drawing/2014/main" id="{73B2F3F0-D49A-529C-29C3-B6F907DE8C5E}"/>
              </a:ext>
            </a:extLst>
          </p:cNvPr>
          <p:cNvSpPr/>
          <p:nvPr/>
        </p:nvSpPr>
        <p:spPr>
          <a:xfrm>
            <a:off x="3508607" y="4188597"/>
            <a:ext cx="890727" cy="2409084"/>
          </a:xfrm>
          <a:prstGeom prst="leftBrace">
            <a:avLst>
              <a:gd name="adj1" fmla="val 8333"/>
              <a:gd name="adj2" fmla="val 5186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467E72AF-F7CD-D890-CBF1-B277FA192452}"/>
              </a:ext>
            </a:extLst>
          </p:cNvPr>
          <p:cNvSpPr/>
          <p:nvPr/>
        </p:nvSpPr>
        <p:spPr>
          <a:xfrm>
            <a:off x="3625970" y="603849"/>
            <a:ext cx="1017917" cy="2616131"/>
          </a:xfrm>
          <a:prstGeom prst="leftBrace">
            <a:avLst>
              <a:gd name="adj1" fmla="val 8333"/>
              <a:gd name="adj2" fmla="val 7319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8850D967-86E3-320C-92D6-4E13BC74DCC6}"/>
              </a:ext>
            </a:extLst>
          </p:cNvPr>
          <p:cNvSpPr txBox="1">
            <a:spLocks/>
          </p:cNvSpPr>
          <p:nvPr/>
        </p:nvSpPr>
        <p:spPr>
          <a:xfrm>
            <a:off x="457658" y="3411747"/>
            <a:ext cx="3420014" cy="859639"/>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t>How to indicate in the contact record what action occurred as a result of the call</a:t>
            </a:r>
            <a:endParaRPr lang="en-US" sz="1800" dirty="0"/>
          </a:p>
          <a:p>
            <a:endParaRPr lang="en-US" sz="2000" dirty="0"/>
          </a:p>
          <a:p>
            <a:endParaRPr lang="en-US" sz="2000" dirty="0"/>
          </a:p>
        </p:txBody>
      </p:sp>
      <p:sp>
        <p:nvSpPr>
          <p:cNvPr id="25" name="Left Brace 24">
            <a:extLst>
              <a:ext uri="{FF2B5EF4-FFF2-40B4-BE49-F238E27FC236}">
                <a16:creationId xmlns:a16="http://schemas.microsoft.com/office/drawing/2014/main" id="{F742DA43-178A-BE59-712D-F8D89D105758}"/>
              </a:ext>
            </a:extLst>
          </p:cNvPr>
          <p:cNvSpPr/>
          <p:nvPr/>
        </p:nvSpPr>
        <p:spPr>
          <a:xfrm>
            <a:off x="3868041" y="3411747"/>
            <a:ext cx="542597" cy="609056"/>
          </a:xfrm>
          <a:prstGeom prst="leftBrace">
            <a:avLst>
              <a:gd name="adj1" fmla="val 8333"/>
              <a:gd name="adj2" fmla="val 5124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9288A68C-15A1-1784-7C11-6419A7D1F3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36668672"/>
      </p:ext>
    </p:extLst>
  </p:cSld>
  <p:clrMapOvr>
    <a:masterClrMapping/>
  </p:clrMapOvr>
  <mc:AlternateContent xmlns:mc="http://schemas.openxmlformats.org/markup-compatibility/2006">
    <mc:Choice xmlns:p14="http://schemas.microsoft.com/office/powerpoint/2010/main" Requires="p14">
      <p:transition spd="slow" p14:dur="2000" advTm="20652"/>
    </mc:Choice>
    <mc:Fallback>
      <p:transition spd="slow" advTm="2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0447E9-8FE6-DEE0-E62E-8B6C69BEBBB5}"/>
              </a:ext>
            </a:extLst>
          </p:cNvPr>
          <p:cNvSpPr>
            <a:spLocks noGrp="1"/>
          </p:cNvSpPr>
          <p:nvPr>
            <p:ph sz="quarter" idx="10"/>
          </p:nvPr>
        </p:nvSpPr>
        <p:spPr>
          <a:xfrm>
            <a:off x="628650" y="1490804"/>
            <a:ext cx="3805237" cy="4953756"/>
          </a:xfrm>
        </p:spPr>
        <p:txBody>
          <a:bodyPr>
            <a:normAutofit fontScale="77500" lnSpcReduction="20000"/>
          </a:bodyPr>
          <a:lstStyle/>
          <a:p>
            <a:r>
              <a:rPr lang="en-US" dirty="0"/>
              <a:t>Who to contact for study related assistance</a:t>
            </a:r>
          </a:p>
          <a:p>
            <a:r>
              <a:rPr lang="en-US" dirty="0"/>
              <a:t>Who to contact for technical assistance</a:t>
            </a:r>
          </a:p>
          <a:p>
            <a:r>
              <a:rPr lang="en-US" dirty="0"/>
              <a:t>What to have with you and actions to take before the survey begins</a:t>
            </a:r>
          </a:p>
          <a:p>
            <a:r>
              <a:rPr lang="en-US" dirty="0"/>
              <a:t>How to access software on device</a:t>
            </a:r>
          </a:p>
          <a:p>
            <a:r>
              <a:rPr lang="en-US" dirty="0"/>
              <a:t>How to document who you are interviewing</a:t>
            </a:r>
          </a:p>
          <a:p>
            <a:r>
              <a:rPr lang="en-US" dirty="0"/>
              <a:t>Continues to describe step-by-step survey administration, what to do when the survey is complete, and </a:t>
            </a:r>
            <a:r>
              <a:rPr lang="en-US" i="1" dirty="0"/>
              <a:t>how to return to an incomplete interview if interrupted</a:t>
            </a:r>
          </a:p>
        </p:txBody>
      </p:sp>
      <p:sp>
        <p:nvSpPr>
          <p:cNvPr id="4" name="Content Placeholder 3">
            <a:extLst>
              <a:ext uri="{FF2B5EF4-FFF2-40B4-BE49-F238E27FC236}">
                <a16:creationId xmlns:a16="http://schemas.microsoft.com/office/drawing/2014/main" id="{D2F572FB-DDD4-4709-87AC-10D87B9DB218}"/>
              </a:ext>
            </a:extLst>
          </p:cNvPr>
          <p:cNvSpPr>
            <a:spLocks noGrp="1"/>
          </p:cNvSpPr>
          <p:nvPr>
            <p:ph sz="quarter" idx="11"/>
          </p:nvPr>
        </p:nvSpPr>
        <p:spPr/>
        <p:txBody>
          <a:bodyPr/>
          <a:lstStyle/>
          <a:p>
            <a:endParaRPr lang="en-US"/>
          </a:p>
        </p:txBody>
      </p:sp>
      <p:sp>
        <p:nvSpPr>
          <p:cNvPr id="5" name="Slide Number Placeholder 4">
            <a:extLst>
              <a:ext uri="{FF2B5EF4-FFF2-40B4-BE49-F238E27FC236}">
                <a16:creationId xmlns:a16="http://schemas.microsoft.com/office/drawing/2014/main" id="{AD8967A4-C533-2470-C76F-D9EF3B742479}"/>
              </a:ext>
            </a:extLst>
          </p:cNvPr>
          <p:cNvSpPr>
            <a:spLocks noGrp="1"/>
          </p:cNvSpPr>
          <p:nvPr>
            <p:ph type="sldNum" sz="quarter" idx="12"/>
          </p:nvPr>
        </p:nvSpPr>
        <p:spPr/>
        <p:txBody>
          <a:bodyPr/>
          <a:lstStyle/>
          <a:p>
            <a:r>
              <a:rPr lang="en-US">
                <a:solidFill>
                  <a:schemeClr val="tx2"/>
                </a:solidFill>
              </a:rPr>
              <a:t>ANRCB   |   </a:t>
            </a:r>
            <a:fld id="{D8FE707D-7EDD-4671-B995-A3FBECAF0B25}" type="slidenum">
              <a:rPr lang="en-US" b="1" smtClean="0">
                <a:solidFill>
                  <a:schemeClr val="accent6"/>
                </a:solidFill>
              </a:rPr>
              <a:pPr/>
              <a:t>54</a:t>
            </a:fld>
            <a:endParaRPr lang="en-US" b="1" dirty="0">
              <a:solidFill>
                <a:schemeClr val="accent6"/>
              </a:solidFill>
            </a:endParaRPr>
          </a:p>
        </p:txBody>
      </p:sp>
      <p:pic>
        <p:nvPicPr>
          <p:cNvPr id="7" name="Picture 6">
            <a:extLst>
              <a:ext uri="{FF2B5EF4-FFF2-40B4-BE49-F238E27FC236}">
                <a16:creationId xmlns:a16="http://schemas.microsoft.com/office/drawing/2014/main" id="{EF4F5545-6CED-F73D-5A5A-FC48BFD9DB23}"/>
              </a:ext>
            </a:extLst>
          </p:cNvPr>
          <p:cNvPicPr>
            <a:picLocks noChangeAspect="1"/>
          </p:cNvPicPr>
          <p:nvPr/>
        </p:nvPicPr>
        <p:blipFill>
          <a:blip r:embed="rId5"/>
          <a:stretch>
            <a:fillRect/>
          </a:stretch>
        </p:blipFill>
        <p:spPr>
          <a:xfrm>
            <a:off x="4477285" y="466454"/>
            <a:ext cx="4431917" cy="5978106"/>
          </a:xfrm>
          <a:prstGeom prst="rect">
            <a:avLst/>
          </a:prstGeom>
        </p:spPr>
      </p:pic>
      <p:sp>
        <p:nvSpPr>
          <p:cNvPr id="8" name="Title 1">
            <a:extLst>
              <a:ext uri="{FF2B5EF4-FFF2-40B4-BE49-F238E27FC236}">
                <a16:creationId xmlns:a16="http://schemas.microsoft.com/office/drawing/2014/main" id="{E1669CE1-646A-B472-E3FE-32DFD807EAB5}"/>
              </a:ext>
            </a:extLst>
          </p:cNvPr>
          <p:cNvSpPr txBox="1">
            <a:spLocks/>
          </p:cNvSpPr>
          <p:nvPr/>
        </p:nvSpPr>
        <p:spPr>
          <a:xfrm>
            <a:off x="628650" y="347873"/>
            <a:ext cx="7886700" cy="101710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Protocol example:</a:t>
            </a:r>
            <a:br>
              <a:rPr lang="en-US" dirty="0"/>
            </a:br>
            <a:r>
              <a:rPr lang="en-US" dirty="0"/>
              <a:t>Field data collection</a:t>
            </a:r>
          </a:p>
        </p:txBody>
      </p:sp>
      <p:sp>
        <p:nvSpPr>
          <p:cNvPr id="15" name="TextBox 14">
            <a:extLst>
              <a:ext uri="{FF2B5EF4-FFF2-40B4-BE49-F238E27FC236}">
                <a16:creationId xmlns:a16="http://schemas.microsoft.com/office/drawing/2014/main" id="{F5A65382-F669-0340-0F9F-9CA7DB0756E5}"/>
              </a:ext>
            </a:extLst>
          </p:cNvPr>
          <p:cNvSpPr txBox="1"/>
          <p:nvPr/>
        </p:nvSpPr>
        <p:spPr>
          <a:xfrm>
            <a:off x="4477285" y="2270627"/>
            <a:ext cx="1440994" cy="307777"/>
          </a:xfrm>
          <a:prstGeom prst="rect">
            <a:avLst/>
          </a:prstGeom>
          <a:noFill/>
        </p:spPr>
        <p:txBody>
          <a:bodyPr wrap="square" rtlCol="0">
            <a:spAutoFit/>
          </a:bodyPr>
          <a:lstStyle/>
          <a:p>
            <a:r>
              <a:rPr lang="en-US" sz="1400" dirty="0"/>
              <a:t>XXXXXXX</a:t>
            </a:r>
          </a:p>
        </p:txBody>
      </p:sp>
      <p:sp>
        <p:nvSpPr>
          <p:cNvPr id="16" name="TextBox 15">
            <a:extLst>
              <a:ext uri="{FF2B5EF4-FFF2-40B4-BE49-F238E27FC236}">
                <a16:creationId xmlns:a16="http://schemas.microsoft.com/office/drawing/2014/main" id="{4308A350-F5E2-6B6C-81EA-C5AC3945708D}"/>
              </a:ext>
            </a:extLst>
          </p:cNvPr>
          <p:cNvSpPr txBox="1"/>
          <p:nvPr/>
        </p:nvSpPr>
        <p:spPr>
          <a:xfrm>
            <a:off x="4544833" y="2270627"/>
            <a:ext cx="1440994" cy="307777"/>
          </a:xfrm>
          <a:prstGeom prst="rect">
            <a:avLst/>
          </a:prstGeom>
          <a:noFill/>
        </p:spPr>
        <p:txBody>
          <a:bodyPr wrap="square" rtlCol="0">
            <a:spAutoFit/>
          </a:bodyPr>
          <a:lstStyle/>
          <a:p>
            <a:r>
              <a:rPr lang="en-US" sz="1400" dirty="0"/>
              <a:t>XXXXXXX</a:t>
            </a:r>
          </a:p>
        </p:txBody>
      </p:sp>
      <p:sp>
        <p:nvSpPr>
          <p:cNvPr id="17" name="TextBox 16">
            <a:extLst>
              <a:ext uri="{FF2B5EF4-FFF2-40B4-BE49-F238E27FC236}">
                <a16:creationId xmlns:a16="http://schemas.microsoft.com/office/drawing/2014/main" id="{B73880EB-D1F9-89C7-5AEA-BA261D4D7A36}"/>
              </a:ext>
            </a:extLst>
          </p:cNvPr>
          <p:cNvSpPr txBox="1"/>
          <p:nvPr/>
        </p:nvSpPr>
        <p:spPr>
          <a:xfrm>
            <a:off x="4629685" y="2423027"/>
            <a:ext cx="1440994" cy="307777"/>
          </a:xfrm>
          <a:prstGeom prst="rect">
            <a:avLst/>
          </a:prstGeom>
          <a:noFill/>
        </p:spPr>
        <p:txBody>
          <a:bodyPr wrap="square" rtlCol="0">
            <a:spAutoFit/>
          </a:bodyPr>
          <a:lstStyle/>
          <a:p>
            <a:r>
              <a:rPr lang="en-US" sz="1400" dirty="0"/>
              <a:t>XXXXXXX</a:t>
            </a:r>
          </a:p>
        </p:txBody>
      </p:sp>
      <p:sp>
        <p:nvSpPr>
          <p:cNvPr id="18" name="TextBox 17">
            <a:extLst>
              <a:ext uri="{FF2B5EF4-FFF2-40B4-BE49-F238E27FC236}">
                <a16:creationId xmlns:a16="http://schemas.microsoft.com/office/drawing/2014/main" id="{0187C13E-9B91-EE15-D709-E2DA19D55D4D}"/>
              </a:ext>
            </a:extLst>
          </p:cNvPr>
          <p:cNvSpPr txBox="1"/>
          <p:nvPr/>
        </p:nvSpPr>
        <p:spPr>
          <a:xfrm>
            <a:off x="4697233" y="2423027"/>
            <a:ext cx="1440994" cy="307777"/>
          </a:xfrm>
          <a:prstGeom prst="rect">
            <a:avLst/>
          </a:prstGeom>
          <a:noFill/>
        </p:spPr>
        <p:txBody>
          <a:bodyPr wrap="square" rtlCol="0">
            <a:spAutoFit/>
          </a:bodyPr>
          <a:lstStyle/>
          <a:p>
            <a:r>
              <a:rPr lang="en-US" sz="1400" dirty="0"/>
              <a:t>XXXXXXX</a:t>
            </a:r>
          </a:p>
        </p:txBody>
      </p:sp>
      <p:sp>
        <p:nvSpPr>
          <p:cNvPr id="19" name="TextBox 18">
            <a:extLst>
              <a:ext uri="{FF2B5EF4-FFF2-40B4-BE49-F238E27FC236}">
                <a16:creationId xmlns:a16="http://schemas.microsoft.com/office/drawing/2014/main" id="{B0DCC82A-A8F1-BE60-8F74-7A328E76BEBA}"/>
              </a:ext>
            </a:extLst>
          </p:cNvPr>
          <p:cNvSpPr txBox="1"/>
          <p:nvPr/>
        </p:nvSpPr>
        <p:spPr>
          <a:xfrm>
            <a:off x="4477285" y="1424367"/>
            <a:ext cx="1440994" cy="307777"/>
          </a:xfrm>
          <a:prstGeom prst="rect">
            <a:avLst/>
          </a:prstGeom>
          <a:noFill/>
        </p:spPr>
        <p:txBody>
          <a:bodyPr wrap="square" rtlCol="0">
            <a:spAutoFit/>
          </a:bodyPr>
          <a:lstStyle/>
          <a:p>
            <a:r>
              <a:rPr lang="en-US" sz="1400" dirty="0"/>
              <a:t>XXXXXXX</a:t>
            </a:r>
          </a:p>
        </p:txBody>
      </p:sp>
      <p:sp>
        <p:nvSpPr>
          <p:cNvPr id="20" name="TextBox 19">
            <a:extLst>
              <a:ext uri="{FF2B5EF4-FFF2-40B4-BE49-F238E27FC236}">
                <a16:creationId xmlns:a16="http://schemas.microsoft.com/office/drawing/2014/main" id="{56FCE693-372E-DB54-5F33-422227B9BE3C}"/>
              </a:ext>
            </a:extLst>
          </p:cNvPr>
          <p:cNvSpPr txBox="1"/>
          <p:nvPr/>
        </p:nvSpPr>
        <p:spPr>
          <a:xfrm>
            <a:off x="4544833" y="1424367"/>
            <a:ext cx="1440994" cy="307777"/>
          </a:xfrm>
          <a:prstGeom prst="rect">
            <a:avLst/>
          </a:prstGeom>
          <a:noFill/>
        </p:spPr>
        <p:txBody>
          <a:bodyPr wrap="square" rtlCol="0">
            <a:spAutoFit/>
          </a:bodyPr>
          <a:lstStyle/>
          <a:p>
            <a:r>
              <a:rPr lang="en-US" sz="1400" dirty="0"/>
              <a:t>XXXXXXX</a:t>
            </a:r>
          </a:p>
        </p:txBody>
      </p:sp>
      <p:sp>
        <p:nvSpPr>
          <p:cNvPr id="21" name="TextBox 20">
            <a:extLst>
              <a:ext uri="{FF2B5EF4-FFF2-40B4-BE49-F238E27FC236}">
                <a16:creationId xmlns:a16="http://schemas.microsoft.com/office/drawing/2014/main" id="{7AC29993-FF6F-ED4B-A7BD-D6857CF7C39B}"/>
              </a:ext>
            </a:extLst>
          </p:cNvPr>
          <p:cNvSpPr txBox="1"/>
          <p:nvPr/>
        </p:nvSpPr>
        <p:spPr>
          <a:xfrm>
            <a:off x="4504452" y="1560824"/>
            <a:ext cx="1440994" cy="307777"/>
          </a:xfrm>
          <a:prstGeom prst="rect">
            <a:avLst/>
          </a:prstGeom>
          <a:noFill/>
        </p:spPr>
        <p:txBody>
          <a:bodyPr wrap="square" rtlCol="0">
            <a:spAutoFit/>
          </a:bodyPr>
          <a:lstStyle/>
          <a:p>
            <a:r>
              <a:rPr lang="en-US" sz="1400" dirty="0"/>
              <a:t>XXXXXXX</a:t>
            </a:r>
          </a:p>
        </p:txBody>
      </p:sp>
      <p:sp>
        <p:nvSpPr>
          <p:cNvPr id="22" name="TextBox 21">
            <a:extLst>
              <a:ext uri="{FF2B5EF4-FFF2-40B4-BE49-F238E27FC236}">
                <a16:creationId xmlns:a16="http://schemas.microsoft.com/office/drawing/2014/main" id="{CFC5DD7A-E1DB-7AC7-A7F6-7EE18EEAF5CE}"/>
              </a:ext>
            </a:extLst>
          </p:cNvPr>
          <p:cNvSpPr txBox="1"/>
          <p:nvPr/>
        </p:nvSpPr>
        <p:spPr>
          <a:xfrm>
            <a:off x="4572000" y="1560824"/>
            <a:ext cx="1440994" cy="307777"/>
          </a:xfrm>
          <a:prstGeom prst="rect">
            <a:avLst/>
          </a:prstGeom>
          <a:noFill/>
        </p:spPr>
        <p:txBody>
          <a:bodyPr wrap="square" rtlCol="0">
            <a:spAutoFit/>
          </a:bodyPr>
          <a:lstStyle/>
          <a:p>
            <a:r>
              <a:rPr lang="en-US" sz="1400" dirty="0"/>
              <a:t>XXXXXXX</a:t>
            </a:r>
          </a:p>
        </p:txBody>
      </p:sp>
      <p:pic>
        <p:nvPicPr>
          <p:cNvPr id="23" name="Audio 22">
            <a:hlinkClick r:id="" action="ppaction://media"/>
            <a:extLst>
              <a:ext uri="{FF2B5EF4-FFF2-40B4-BE49-F238E27FC236}">
                <a16:creationId xmlns:a16="http://schemas.microsoft.com/office/drawing/2014/main" id="{42620FB6-DC8F-3718-631F-1E0D31F3EA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96423459"/>
      </p:ext>
    </p:extLst>
  </p:cSld>
  <p:clrMapOvr>
    <a:masterClrMapping/>
  </p:clrMapOvr>
  <mc:AlternateContent xmlns:mc="http://schemas.openxmlformats.org/markup-compatibility/2006">
    <mc:Choice xmlns:p14="http://schemas.microsoft.com/office/powerpoint/2010/main" Requires="p14">
      <p:transition spd="slow" p14:dur="2000" advTm="45288"/>
    </mc:Choice>
    <mc:Fallback>
      <p:transition spd="slow" advTm="4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0447E9-8FE6-DEE0-E62E-8B6C69BEBBB5}"/>
              </a:ext>
            </a:extLst>
          </p:cNvPr>
          <p:cNvSpPr>
            <a:spLocks noGrp="1"/>
          </p:cNvSpPr>
          <p:nvPr>
            <p:ph sz="quarter" idx="10"/>
          </p:nvPr>
        </p:nvSpPr>
        <p:spPr/>
        <p:txBody>
          <a:bodyPr>
            <a:normAutofit/>
          </a:bodyPr>
          <a:lstStyle/>
          <a:p>
            <a:r>
              <a:rPr lang="en-US" dirty="0"/>
              <a:t>Create a detailed protocol with a Table of Contents and screenshots of steps with software programs for training, and create “quick reference” or “cheat sheets” for brief reference when study staff are more accustomed to data collection</a:t>
            </a:r>
          </a:p>
        </p:txBody>
      </p:sp>
      <p:sp>
        <p:nvSpPr>
          <p:cNvPr id="4" name="Content Placeholder 3">
            <a:extLst>
              <a:ext uri="{FF2B5EF4-FFF2-40B4-BE49-F238E27FC236}">
                <a16:creationId xmlns:a16="http://schemas.microsoft.com/office/drawing/2014/main" id="{D2F572FB-DDD4-4709-87AC-10D87B9DB218}"/>
              </a:ext>
            </a:extLst>
          </p:cNvPr>
          <p:cNvSpPr>
            <a:spLocks noGrp="1"/>
          </p:cNvSpPr>
          <p:nvPr>
            <p:ph sz="quarter" idx="11"/>
          </p:nvPr>
        </p:nvSpPr>
        <p:spPr/>
        <p:txBody>
          <a:bodyPr/>
          <a:lstStyle/>
          <a:p>
            <a:endParaRPr lang="en-US"/>
          </a:p>
        </p:txBody>
      </p:sp>
      <p:sp>
        <p:nvSpPr>
          <p:cNvPr id="5" name="Slide Number Placeholder 4">
            <a:extLst>
              <a:ext uri="{FF2B5EF4-FFF2-40B4-BE49-F238E27FC236}">
                <a16:creationId xmlns:a16="http://schemas.microsoft.com/office/drawing/2014/main" id="{AD8967A4-C533-2470-C76F-D9EF3B742479}"/>
              </a:ext>
            </a:extLst>
          </p:cNvPr>
          <p:cNvSpPr>
            <a:spLocks noGrp="1"/>
          </p:cNvSpPr>
          <p:nvPr>
            <p:ph type="sldNum" sz="quarter" idx="12"/>
          </p:nvPr>
        </p:nvSpPr>
        <p:spPr/>
        <p:txBody>
          <a:bodyPr/>
          <a:lstStyle/>
          <a:p>
            <a:r>
              <a:rPr lang="en-US">
                <a:solidFill>
                  <a:schemeClr val="tx2"/>
                </a:solidFill>
              </a:rPr>
              <a:t>ANRCB   |   </a:t>
            </a:r>
            <a:fld id="{D8FE707D-7EDD-4671-B995-A3FBECAF0B25}" type="slidenum">
              <a:rPr lang="en-US" b="1" smtClean="0">
                <a:solidFill>
                  <a:schemeClr val="accent6"/>
                </a:solidFill>
              </a:rPr>
              <a:pPr/>
              <a:t>55</a:t>
            </a:fld>
            <a:endParaRPr lang="en-US" b="1" dirty="0">
              <a:solidFill>
                <a:schemeClr val="accent6"/>
              </a:solidFill>
            </a:endParaRPr>
          </a:p>
        </p:txBody>
      </p:sp>
      <p:sp>
        <p:nvSpPr>
          <p:cNvPr id="8" name="Title 1">
            <a:extLst>
              <a:ext uri="{FF2B5EF4-FFF2-40B4-BE49-F238E27FC236}">
                <a16:creationId xmlns:a16="http://schemas.microsoft.com/office/drawing/2014/main" id="{E1669CE1-646A-B472-E3FE-32DFD807EAB5}"/>
              </a:ext>
            </a:extLst>
          </p:cNvPr>
          <p:cNvSpPr txBox="1">
            <a:spLocks/>
          </p:cNvSpPr>
          <p:nvPr/>
        </p:nvSpPr>
        <p:spPr>
          <a:xfrm>
            <a:off x="628650" y="347873"/>
            <a:ext cx="7886700" cy="101710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Protocol example:</a:t>
            </a:r>
            <a:br>
              <a:rPr lang="en-US" dirty="0"/>
            </a:br>
            <a:r>
              <a:rPr lang="en-US" dirty="0"/>
              <a:t>Field data collection</a:t>
            </a:r>
          </a:p>
        </p:txBody>
      </p:sp>
      <p:pic>
        <p:nvPicPr>
          <p:cNvPr id="6" name="Picture 5">
            <a:extLst>
              <a:ext uri="{FF2B5EF4-FFF2-40B4-BE49-F238E27FC236}">
                <a16:creationId xmlns:a16="http://schemas.microsoft.com/office/drawing/2014/main" id="{2FB31D02-6F35-BF3C-33B2-CEDBB215DE79}"/>
              </a:ext>
            </a:extLst>
          </p:cNvPr>
          <p:cNvPicPr>
            <a:picLocks noChangeAspect="1"/>
          </p:cNvPicPr>
          <p:nvPr/>
        </p:nvPicPr>
        <p:blipFill>
          <a:blip r:embed="rId5"/>
          <a:stretch>
            <a:fillRect/>
          </a:stretch>
        </p:blipFill>
        <p:spPr>
          <a:xfrm>
            <a:off x="4572000" y="437882"/>
            <a:ext cx="4333081" cy="6247590"/>
          </a:xfrm>
          <a:prstGeom prst="rect">
            <a:avLst/>
          </a:prstGeom>
        </p:spPr>
      </p:pic>
      <p:pic>
        <p:nvPicPr>
          <p:cNvPr id="10" name="Audio 9">
            <a:hlinkClick r:id="" action="ppaction://media"/>
            <a:extLst>
              <a:ext uri="{FF2B5EF4-FFF2-40B4-BE49-F238E27FC236}">
                <a16:creationId xmlns:a16="http://schemas.microsoft.com/office/drawing/2014/main" id="{9800FEE2-A243-AE6B-4165-8A6DDB3DD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274592015"/>
      </p:ext>
    </p:extLst>
  </p:cSld>
  <p:clrMapOvr>
    <a:masterClrMapping/>
  </p:clrMapOvr>
  <mc:AlternateContent xmlns:mc="http://schemas.openxmlformats.org/markup-compatibility/2006">
    <mc:Choice xmlns:p14="http://schemas.microsoft.com/office/powerpoint/2010/main" Requires="p14">
      <p:transition spd="slow" p14:dur="2000" advTm="22952"/>
    </mc:Choice>
    <mc:Fallback>
      <p:transition spd="slow" advTm="22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F572FB-DDD4-4709-87AC-10D87B9DB218}"/>
              </a:ext>
            </a:extLst>
          </p:cNvPr>
          <p:cNvSpPr>
            <a:spLocks noGrp="1"/>
          </p:cNvSpPr>
          <p:nvPr>
            <p:ph sz="quarter" idx="11"/>
          </p:nvPr>
        </p:nvSpPr>
        <p:spPr>
          <a:xfrm>
            <a:off x="678611" y="1501437"/>
            <a:ext cx="7836739" cy="2224313"/>
          </a:xfrm>
        </p:spPr>
        <p:txBody>
          <a:bodyPr>
            <a:normAutofit/>
          </a:bodyPr>
          <a:lstStyle/>
          <a:p>
            <a:r>
              <a:rPr lang="en-US" dirty="0"/>
              <a:t>Step-by-step means every single step! </a:t>
            </a:r>
          </a:p>
          <a:p>
            <a:r>
              <a:rPr lang="en-US" dirty="0"/>
              <a:t>Including screenshots helps reduce ambiguity</a:t>
            </a:r>
          </a:p>
          <a:p>
            <a:r>
              <a:rPr lang="en-US" dirty="0"/>
              <a:t>Helps for people who are visual learners</a:t>
            </a:r>
          </a:p>
          <a:p>
            <a:r>
              <a:rPr lang="en-US" dirty="0"/>
              <a:t>Can reference screenshots when reporting issues</a:t>
            </a:r>
          </a:p>
        </p:txBody>
      </p:sp>
      <p:sp>
        <p:nvSpPr>
          <p:cNvPr id="5" name="Slide Number Placeholder 4">
            <a:extLst>
              <a:ext uri="{FF2B5EF4-FFF2-40B4-BE49-F238E27FC236}">
                <a16:creationId xmlns:a16="http://schemas.microsoft.com/office/drawing/2014/main" id="{AD8967A4-C533-2470-C76F-D9EF3B742479}"/>
              </a:ext>
            </a:extLst>
          </p:cNvPr>
          <p:cNvSpPr>
            <a:spLocks noGrp="1"/>
          </p:cNvSpPr>
          <p:nvPr>
            <p:ph type="sldNum" sz="quarter" idx="12"/>
          </p:nvPr>
        </p:nvSpPr>
        <p:spPr/>
        <p:txBody>
          <a:bodyPr/>
          <a:lstStyle/>
          <a:p>
            <a:r>
              <a:rPr lang="en-US">
                <a:solidFill>
                  <a:schemeClr val="tx2"/>
                </a:solidFill>
              </a:rPr>
              <a:t>ANRCB   |   </a:t>
            </a:r>
            <a:fld id="{D8FE707D-7EDD-4671-B995-A3FBECAF0B25}" type="slidenum">
              <a:rPr lang="en-US" b="1" smtClean="0">
                <a:solidFill>
                  <a:schemeClr val="accent6"/>
                </a:solidFill>
              </a:rPr>
              <a:pPr/>
              <a:t>56</a:t>
            </a:fld>
            <a:endParaRPr lang="en-US" b="1" dirty="0">
              <a:solidFill>
                <a:schemeClr val="accent6"/>
              </a:solidFill>
            </a:endParaRPr>
          </a:p>
        </p:txBody>
      </p:sp>
      <p:sp>
        <p:nvSpPr>
          <p:cNvPr id="8" name="Title 1">
            <a:extLst>
              <a:ext uri="{FF2B5EF4-FFF2-40B4-BE49-F238E27FC236}">
                <a16:creationId xmlns:a16="http://schemas.microsoft.com/office/drawing/2014/main" id="{E1669CE1-646A-B472-E3FE-32DFD807EAB5}"/>
              </a:ext>
            </a:extLst>
          </p:cNvPr>
          <p:cNvSpPr txBox="1">
            <a:spLocks/>
          </p:cNvSpPr>
          <p:nvPr/>
        </p:nvSpPr>
        <p:spPr>
          <a:xfrm>
            <a:off x="628650" y="347873"/>
            <a:ext cx="7886700" cy="101710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Protocol example:</a:t>
            </a:r>
            <a:br>
              <a:rPr lang="en-US" dirty="0"/>
            </a:br>
            <a:r>
              <a:rPr lang="en-US" dirty="0"/>
              <a:t>Field data collection</a:t>
            </a:r>
          </a:p>
        </p:txBody>
      </p:sp>
      <p:pic>
        <p:nvPicPr>
          <p:cNvPr id="7" name="Picture 6">
            <a:extLst>
              <a:ext uri="{FF2B5EF4-FFF2-40B4-BE49-F238E27FC236}">
                <a16:creationId xmlns:a16="http://schemas.microsoft.com/office/drawing/2014/main" id="{4820B620-3215-B346-FB57-65872A8E39DA}"/>
              </a:ext>
            </a:extLst>
          </p:cNvPr>
          <p:cNvPicPr>
            <a:picLocks noChangeAspect="1"/>
          </p:cNvPicPr>
          <p:nvPr/>
        </p:nvPicPr>
        <p:blipFill rotWithShape="1">
          <a:blip r:embed="rId5"/>
          <a:srcRect t="49491"/>
          <a:stretch/>
        </p:blipFill>
        <p:spPr>
          <a:xfrm>
            <a:off x="589240" y="3725750"/>
            <a:ext cx="8015480" cy="2612289"/>
          </a:xfrm>
          <a:prstGeom prst="rect">
            <a:avLst/>
          </a:prstGeom>
        </p:spPr>
      </p:pic>
      <p:pic>
        <p:nvPicPr>
          <p:cNvPr id="11" name="Audio 10">
            <a:hlinkClick r:id="" action="ppaction://media"/>
            <a:extLst>
              <a:ext uri="{FF2B5EF4-FFF2-40B4-BE49-F238E27FC236}">
                <a16:creationId xmlns:a16="http://schemas.microsoft.com/office/drawing/2014/main" id="{11E8C802-D135-0778-6337-C459186E65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79752780"/>
      </p:ext>
    </p:extLst>
  </p:cSld>
  <p:clrMapOvr>
    <a:masterClrMapping/>
  </p:clrMapOvr>
  <mc:AlternateContent xmlns:mc="http://schemas.openxmlformats.org/markup-compatibility/2006">
    <mc:Choice xmlns:p14="http://schemas.microsoft.com/office/powerpoint/2010/main" Requires="p14">
      <p:transition spd="slow" p14:dur="2000" advTm="35954"/>
    </mc:Choice>
    <mc:Fallback>
      <p:transition spd="slow" advTm="3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9A4B84-B0DA-BD8D-A29A-EC9B9B1BAA92}"/>
              </a:ext>
            </a:extLst>
          </p:cNvPr>
          <p:cNvSpPr>
            <a:spLocks noGrp="1"/>
          </p:cNvSpPr>
          <p:nvPr>
            <p:ph type="title"/>
          </p:nvPr>
        </p:nvSpPr>
        <p:spPr/>
        <p:txBody>
          <a:bodyPr/>
          <a:lstStyle/>
          <a:p>
            <a:r>
              <a:rPr lang="en-US" dirty="0"/>
              <a:t>Protocol examples: “Cheat sheet” and Incentive Mailing</a:t>
            </a:r>
          </a:p>
        </p:txBody>
      </p:sp>
      <p:pic>
        <p:nvPicPr>
          <p:cNvPr id="14" name="Content Placeholder 13">
            <a:extLst>
              <a:ext uri="{FF2B5EF4-FFF2-40B4-BE49-F238E27FC236}">
                <a16:creationId xmlns:a16="http://schemas.microsoft.com/office/drawing/2014/main" id="{C960E050-E1EE-B19B-1468-A42E812E34AE}"/>
              </a:ext>
            </a:extLst>
          </p:cNvPr>
          <p:cNvPicPr>
            <a:picLocks noGrp="1" noChangeAspect="1"/>
          </p:cNvPicPr>
          <p:nvPr>
            <p:ph sz="quarter" idx="10"/>
          </p:nvPr>
        </p:nvPicPr>
        <p:blipFill rotWithShape="1">
          <a:blip r:embed="rId5"/>
          <a:srcRect b="15240"/>
          <a:stretch/>
        </p:blipFill>
        <p:spPr>
          <a:xfrm>
            <a:off x="725953" y="1636502"/>
            <a:ext cx="3610632" cy="3984234"/>
          </a:xfrm>
        </p:spPr>
      </p:pic>
      <p:sp>
        <p:nvSpPr>
          <p:cNvPr id="10" name="Content Placeholder 9">
            <a:extLst>
              <a:ext uri="{FF2B5EF4-FFF2-40B4-BE49-F238E27FC236}">
                <a16:creationId xmlns:a16="http://schemas.microsoft.com/office/drawing/2014/main" id="{E6E60E41-E859-2207-39C2-81C21E3F64B8}"/>
              </a:ext>
            </a:extLst>
          </p:cNvPr>
          <p:cNvSpPr>
            <a:spLocks noGrp="1"/>
          </p:cNvSpPr>
          <p:nvPr>
            <p:ph sz="quarter" idx="11"/>
          </p:nvPr>
        </p:nvSpPr>
        <p:spPr/>
        <p:txBody>
          <a:bodyPr/>
          <a:lstStyle/>
          <a:p>
            <a:endParaRPr lang="en-US"/>
          </a:p>
        </p:txBody>
      </p:sp>
      <p:sp>
        <p:nvSpPr>
          <p:cNvPr id="4" name="Slide Number Placeholder 3">
            <a:extLst>
              <a:ext uri="{FF2B5EF4-FFF2-40B4-BE49-F238E27FC236}">
                <a16:creationId xmlns:a16="http://schemas.microsoft.com/office/drawing/2014/main" id="{06D8B1C0-DF1C-989A-06F7-E0802873CB37}"/>
              </a:ext>
            </a:extLst>
          </p:cNvPr>
          <p:cNvSpPr>
            <a:spLocks noGrp="1"/>
          </p:cNvSpPr>
          <p:nvPr>
            <p:ph type="sldNum" sz="quarter" idx="12"/>
          </p:nvPr>
        </p:nvSpPr>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57</a:t>
            </a:fld>
            <a:endParaRPr lang="en-US" sz="700" b="1">
              <a:solidFill>
                <a:schemeClr val="tx2"/>
              </a:solidFill>
            </a:endParaRPr>
          </a:p>
        </p:txBody>
      </p:sp>
      <p:pic>
        <p:nvPicPr>
          <p:cNvPr id="6" name="Picture 5">
            <a:extLst>
              <a:ext uri="{FF2B5EF4-FFF2-40B4-BE49-F238E27FC236}">
                <a16:creationId xmlns:a16="http://schemas.microsoft.com/office/drawing/2014/main" id="{FC42F974-7186-5348-EEB3-B85436AEB3EF}"/>
              </a:ext>
            </a:extLst>
          </p:cNvPr>
          <p:cNvPicPr>
            <a:picLocks noChangeAspect="1"/>
          </p:cNvPicPr>
          <p:nvPr/>
        </p:nvPicPr>
        <p:blipFill>
          <a:blip r:embed="rId6"/>
          <a:stretch>
            <a:fillRect/>
          </a:stretch>
        </p:blipFill>
        <p:spPr>
          <a:xfrm>
            <a:off x="4710113" y="1431984"/>
            <a:ext cx="3805238" cy="4584626"/>
          </a:xfrm>
          <a:prstGeom prst="rect">
            <a:avLst/>
          </a:prstGeom>
          <a:noFill/>
        </p:spPr>
      </p:pic>
      <p:pic>
        <p:nvPicPr>
          <p:cNvPr id="15" name="Audio 14">
            <a:hlinkClick r:id="" action="ppaction://media"/>
            <a:extLst>
              <a:ext uri="{FF2B5EF4-FFF2-40B4-BE49-F238E27FC236}">
                <a16:creationId xmlns:a16="http://schemas.microsoft.com/office/drawing/2014/main" id="{96DC3096-1080-3AE3-94AD-8D8DA4C00D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51797914"/>
      </p:ext>
    </p:extLst>
  </p:cSld>
  <p:clrMapOvr>
    <a:masterClrMapping/>
  </p:clrMapOvr>
  <mc:AlternateContent xmlns:mc="http://schemas.openxmlformats.org/markup-compatibility/2006">
    <mc:Choice xmlns:p14="http://schemas.microsoft.com/office/powerpoint/2010/main" Requires="p14">
      <p:transition spd="slow" p14:dur="2000" advTm="27270"/>
    </mc:Choice>
    <mc:Fallback>
      <p:transition spd="slow" advTm="2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9A4B84-B0DA-BD8D-A29A-EC9B9B1BAA92}"/>
              </a:ext>
            </a:extLst>
          </p:cNvPr>
          <p:cNvSpPr>
            <a:spLocks noGrp="1"/>
          </p:cNvSpPr>
          <p:nvPr>
            <p:ph type="title"/>
          </p:nvPr>
        </p:nvSpPr>
        <p:spPr/>
        <p:txBody>
          <a:bodyPr/>
          <a:lstStyle/>
          <a:p>
            <a:r>
              <a:rPr lang="en-US" dirty="0"/>
              <a:t>Protocol example: Data Export/ Validation/ Management</a:t>
            </a:r>
          </a:p>
        </p:txBody>
      </p:sp>
      <p:sp>
        <p:nvSpPr>
          <p:cNvPr id="10" name="Content Placeholder 9">
            <a:extLst>
              <a:ext uri="{FF2B5EF4-FFF2-40B4-BE49-F238E27FC236}">
                <a16:creationId xmlns:a16="http://schemas.microsoft.com/office/drawing/2014/main" id="{E6E60E41-E859-2207-39C2-81C21E3F64B8}"/>
              </a:ext>
            </a:extLst>
          </p:cNvPr>
          <p:cNvSpPr>
            <a:spLocks noGrp="1"/>
          </p:cNvSpPr>
          <p:nvPr>
            <p:ph sz="quarter" idx="11"/>
          </p:nvPr>
        </p:nvSpPr>
        <p:spPr/>
        <p:txBody>
          <a:bodyPr/>
          <a:lstStyle/>
          <a:p>
            <a:endParaRPr lang="en-US"/>
          </a:p>
        </p:txBody>
      </p:sp>
      <p:sp>
        <p:nvSpPr>
          <p:cNvPr id="4" name="Slide Number Placeholder 3">
            <a:extLst>
              <a:ext uri="{FF2B5EF4-FFF2-40B4-BE49-F238E27FC236}">
                <a16:creationId xmlns:a16="http://schemas.microsoft.com/office/drawing/2014/main" id="{06D8B1C0-DF1C-989A-06F7-E0802873CB37}"/>
              </a:ext>
            </a:extLst>
          </p:cNvPr>
          <p:cNvSpPr>
            <a:spLocks noGrp="1"/>
          </p:cNvSpPr>
          <p:nvPr>
            <p:ph type="sldNum" sz="quarter" idx="12"/>
          </p:nvPr>
        </p:nvSpPr>
        <p:spPr/>
        <p:txBody>
          <a:bodyPr anchor="ctr">
            <a:normAutofit/>
          </a:bodyPr>
          <a:lstStyle/>
          <a:p>
            <a:pPr>
              <a:lnSpc>
                <a:spcPct val="90000"/>
              </a:lnSpc>
              <a:spcAft>
                <a:spcPts val="600"/>
              </a:spcAft>
            </a:pPr>
            <a:r>
              <a:rPr lang="en-US" sz="700">
                <a:solidFill>
                  <a:schemeClr val="tx2"/>
                </a:solidFill>
              </a:rPr>
              <a:t>ANRCB   |   </a:t>
            </a:r>
            <a:fld id="{D8FE707D-7EDD-4671-B995-A3FBECAF0B25}" type="slidenum">
              <a:rPr lang="en-US" sz="700" b="1" smtClean="0">
                <a:solidFill>
                  <a:schemeClr val="tx2"/>
                </a:solidFill>
              </a:rPr>
              <a:pPr>
                <a:lnSpc>
                  <a:spcPct val="90000"/>
                </a:lnSpc>
                <a:spcAft>
                  <a:spcPts val="600"/>
                </a:spcAft>
              </a:pPr>
              <a:t>58</a:t>
            </a:fld>
            <a:endParaRPr lang="en-US" sz="700" b="1">
              <a:solidFill>
                <a:schemeClr val="tx2"/>
              </a:solidFill>
            </a:endParaRPr>
          </a:p>
        </p:txBody>
      </p:sp>
      <p:sp>
        <p:nvSpPr>
          <p:cNvPr id="3" name="Content Placeholder 2">
            <a:extLst>
              <a:ext uri="{FF2B5EF4-FFF2-40B4-BE49-F238E27FC236}">
                <a16:creationId xmlns:a16="http://schemas.microsoft.com/office/drawing/2014/main" id="{57CFE1E7-6BED-6016-F91F-77A11F44B4FF}"/>
              </a:ext>
            </a:extLst>
          </p:cNvPr>
          <p:cNvSpPr>
            <a:spLocks noGrp="1"/>
          </p:cNvSpPr>
          <p:nvPr>
            <p:ph sz="quarter" idx="10"/>
          </p:nvPr>
        </p:nvSpPr>
        <p:spPr>
          <a:xfrm>
            <a:off x="628650" y="1490804"/>
            <a:ext cx="3523531" cy="4700145"/>
          </a:xfrm>
        </p:spPr>
        <p:txBody>
          <a:bodyPr>
            <a:normAutofit fontScale="92500" lnSpcReduction="10000"/>
          </a:bodyPr>
          <a:lstStyle/>
          <a:p>
            <a:r>
              <a:rPr lang="en-US" dirty="0"/>
              <a:t>Where to export data</a:t>
            </a:r>
          </a:p>
          <a:p>
            <a:r>
              <a:rPr lang="en-US" dirty="0"/>
              <a:t>Naming conventions</a:t>
            </a:r>
          </a:p>
          <a:p>
            <a:r>
              <a:rPr lang="en-US" dirty="0"/>
              <a:t>How to check for complete data</a:t>
            </a:r>
          </a:p>
          <a:p>
            <a:r>
              <a:rPr lang="en-US" dirty="0"/>
              <a:t>Flagging respondents with incomplete data</a:t>
            </a:r>
          </a:p>
          <a:p>
            <a:r>
              <a:rPr lang="en-US" dirty="0"/>
              <a:t>Flagging redundant IDs</a:t>
            </a:r>
          </a:p>
          <a:p>
            <a:r>
              <a:rPr lang="en-US" dirty="0"/>
              <a:t>Flagging anything “weird”</a:t>
            </a:r>
          </a:p>
          <a:p>
            <a:r>
              <a:rPr lang="en-US" dirty="0"/>
              <a:t>Instructions for what to do with flagged information</a:t>
            </a:r>
          </a:p>
          <a:p>
            <a:endParaRPr lang="en-US" dirty="0"/>
          </a:p>
        </p:txBody>
      </p:sp>
      <p:pic>
        <p:nvPicPr>
          <p:cNvPr id="7" name="Picture 6">
            <a:extLst>
              <a:ext uri="{FF2B5EF4-FFF2-40B4-BE49-F238E27FC236}">
                <a16:creationId xmlns:a16="http://schemas.microsoft.com/office/drawing/2014/main" id="{B97FDB26-CF42-1739-B8E6-50143CB5CB93}"/>
              </a:ext>
            </a:extLst>
          </p:cNvPr>
          <p:cNvPicPr>
            <a:picLocks noChangeAspect="1"/>
          </p:cNvPicPr>
          <p:nvPr/>
        </p:nvPicPr>
        <p:blipFill>
          <a:blip r:embed="rId5"/>
          <a:stretch>
            <a:fillRect/>
          </a:stretch>
        </p:blipFill>
        <p:spPr>
          <a:xfrm>
            <a:off x="4077143" y="1382233"/>
            <a:ext cx="4830700" cy="4529236"/>
          </a:xfrm>
          <a:prstGeom prst="rect">
            <a:avLst/>
          </a:prstGeom>
        </p:spPr>
      </p:pic>
      <p:pic>
        <p:nvPicPr>
          <p:cNvPr id="8" name="Audio 7">
            <a:hlinkClick r:id="" action="ppaction://media"/>
            <a:extLst>
              <a:ext uri="{FF2B5EF4-FFF2-40B4-BE49-F238E27FC236}">
                <a16:creationId xmlns:a16="http://schemas.microsoft.com/office/drawing/2014/main" id="{A8A82DAD-8179-11FF-CBA1-0E17F3D51C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22302700"/>
      </p:ext>
    </p:extLst>
  </p:cSld>
  <p:clrMapOvr>
    <a:masterClrMapping/>
  </p:clrMapOvr>
  <mc:AlternateContent xmlns:mc="http://schemas.openxmlformats.org/markup-compatibility/2006">
    <mc:Choice xmlns:p14="http://schemas.microsoft.com/office/powerpoint/2010/main" Requires="p14">
      <p:transition spd="slow" p14:dur="2000" advTm="27247"/>
    </mc:Choice>
    <mc:Fallback>
      <p:transition spd="slow" advTm="2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05C7-B3F1-FADA-534B-74F3084FF85E}"/>
              </a:ext>
            </a:extLst>
          </p:cNvPr>
          <p:cNvSpPr>
            <a:spLocks noGrp="1"/>
          </p:cNvSpPr>
          <p:nvPr>
            <p:ph type="title"/>
          </p:nvPr>
        </p:nvSpPr>
        <p:spPr/>
        <p:txBody>
          <a:bodyPr/>
          <a:lstStyle/>
          <a:p>
            <a:r>
              <a:rPr lang="en-US" dirty="0"/>
              <a:t>Creating Study Protocols</a:t>
            </a:r>
          </a:p>
        </p:txBody>
      </p:sp>
      <p:sp>
        <p:nvSpPr>
          <p:cNvPr id="3" name="Content Placeholder 2">
            <a:extLst>
              <a:ext uri="{FF2B5EF4-FFF2-40B4-BE49-F238E27FC236}">
                <a16:creationId xmlns:a16="http://schemas.microsoft.com/office/drawing/2014/main" id="{3F54302C-46F0-F8DA-5256-2F690B767FAC}"/>
              </a:ext>
            </a:extLst>
          </p:cNvPr>
          <p:cNvSpPr>
            <a:spLocks noGrp="1"/>
          </p:cNvSpPr>
          <p:nvPr>
            <p:ph sz="quarter" idx="10"/>
          </p:nvPr>
        </p:nvSpPr>
        <p:spPr/>
        <p:txBody>
          <a:bodyPr/>
          <a:lstStyle/>
          <a:p>
            <a:r>
              <a:rPr lang="en-US" dirty="0"/>
              <a:t>Creating protocols takes time in the planning of your study</a:t>
            </a:r>
          </a:p>
          <a:p>
            <a:endParaRPr lang="en-US" dirty="0"/>
          </a:p>
          <a:p>
            <a:r>
              <a:rPr lang="en-US" dirty="0"/>
              <a:t>Investing in </a:t>
            </a:r>
            <a:r>
              <a:rPr lang="en-US" b="1" dirty="0"/>
              <a:t>training with protocols </a:t>
            </a:r>
            <a:r>
              <a:rPr lang="en-US" dirty="0"/>
              <a:t>saves time and resources being spent on correcting errors later</a:t>
            </a:r>
          </a:p>
          <a:p>
            <a:endParaRPr lang="en-US" dirty="0"/>
          </a:p>
          <a:p>
            <a:r>
              <a:rPr lang="en-US" dirty="0"/>
              <a:t>Greatly increases the internal validity and rigor of your study</a:t>
            </a:r>
          </a:p>
          <a:p>
            <a:endParaRPr lang="en-US" dirty="0"/>
          </a:p>
          <a:p>
            <a:r>
              <a:rPr lang="en-US" dirty="0"/>
              <a:t>Contributes to transparency and reproducibility </a:t>
            </a:r>
          </a:p>
        </p:txBody>
      </p:sp>
      <p:sp>
        <p:nvSpPr>
          <p:cNvPr id="4" name="Slide Number Placeholder 3">
            <a:extLst>
              <a:ext uri="{FF2B5EF4-FFF2-40B4-BE49-F238E27FC236}">
                <a16:creationId xmlns:a16="http://schemas.microsoft.com/office/drawing/2014/main" id="{139EEFAF-DBBF-0883-929D-C156ECEACDC7}"/>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59</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A85157FF-1EBB-F2C3-9605-32C49EB166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155127"/>
      </p:ext>
    </p:extLst>
  </p:cSld>
  <p:clrMapOvr>
    <a:masterClrMapping/>
  </p:clrMapOvr>
  <mc:AlternateContent xmlns:mc="http://schemas.openxmlformats.org/markup-compatibility/2006">
    <mc:Choice xmlns:p14="http://schemas.microsoft.com/office/powerpoint/2010/main" Requires="p14">
      <p:transition spd="slow" p14:dur="2000" advTm="34816"/>
    </mc:Choice>
    <mc:Fallback>
      <p:transition spd="slow" advTm="3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in Data Management</a:t>
            </a:r>
          </a:p>
        </p:txBody>
      </p:sp>
      <p:sp>
        <p:nvSpPr>
          <p:cNvPr id="3" name="Content Placeholder 2"/>
          <p:cNvSpPr>
            <a:spLocks noGrp="1"/>
          </p:cNvSpPr>
          <p:nvPr>
            <p:ph sz="quarter" idx="10"/>
          </p:nvPr>
        </p:nvSpPr>
        <p:spPr/>
        <p:txBody>
          <a:bodyPr/>
          <a:lstStyle/>
          <a:p>
            <a:pPr marL="467915" indent="-385763">
              <a:buFont typeface="+mj-lt"/>
              <a:buAutoNum type="arabicPeriod"/>
            </a:pPr>
            <a:r>
              <a:rPr lang="en-US" dirty="0"/>
              <a:t>Plan the data needs of your study</a:t>
            </a:r>
          </a:p>
          <a:p>
            <a:pPr marL="467915" indent="-385763">
              <a:buFont typeface="+mj-lt"/>
              <a:buAutoNum type="arabicPeriod"/>
            </a:pPr>
            <a:r>
              <a:rPr lang="en-US" dirty="0"/>
              <a:t>Data collection (primary or secondary)</a:t>
            </a:r>
          </a:p>
          <a:p>
            <a:pPr marL="467915" indent="-385763">
              <a:buFont typeface="+mj-lt"/>
              <a:buAutoNum type="arabicPeriod"/>
            </a:pPr>
            <a:r>
              <a:rPr lang="en-US" dirty="0"/>
              <a:t>Data entry</a:t>
            </a:r>
          </a:p>
          <a:p>
            <a:pPr marL="467915" indent="-385763">
              <a:buFont typeface="+mj-lt"/>
              <a:buAutoNum type="arabicPeriod"/>
            </a:pPr>
            <a:r>
              <a:rPr lang="en-US" dirty="0"/>
              <a:t>Data validation and checking (“cleaning”)</a:t>
            </a:r>
          </a:p>
          <a:p>
            <a:pPr marL="467915" indent="-385763">
              <a:buFont typeface="+mj-lt"/>
              <a:buAutoNum type="arabicPeriod"/>
            </a:pPr>
            <a:r>
              <a:rPr lang="en-US" dirty="0"/>
              <a:t>Aggregate, select, sort, and weight cases</a:t>
            </a:r>
          </a:p>
          <a:p>
            <a:pPr marL="467915" indent="-385763">
              <a:buFont typeface="+mj-lt"/>
              <a:buAutoNum type="arabicPeriod"/>
            </a:pPr>
            <a:r>
              <a:rPr lang="en-US" dirty="0"/>
              <a:t>Transform data</a:t>
            </a:r>
          </a:p>
          <a:p>
            <a:pPr marL="467915" indent="-385763">
              <a:buFont typeface="+mj-lt"/>
              <a:buAutoNum type="arabicPeriod"/>
            </a:pPr>
            <a:r>
              <a:rPr lang="en-US" dirty="0"/>
              <a:t>Export data for analysis</a:t>
            </a:r>
          </a:p>
          <a:p>
            <a:pPr marL="467915" indent="-385763">
              <a:buFont typeface="+mj-lt"/>
              <a:buAutoNum type="arabicPeriod"/>
            </a:pPr>
            <a:r>
              <a:rPr lang="en-US" dirty="0"/>
              <a:t>Data manipulation (analysis) and results</a:t>
            </a:r>
          </a:p>
          <a:p>
            <a:endParaRPr lang="en-US" dirty="0"/>
          </a:p>
        </p:txBody>
      </p:sp>
      <p:sp>
        <p:nvSpPr>
          <p:cNvPr id="4" name="Slide Number Placeholder 3"/>
          <p:cNvSpPr>
            <a:spLocks noGrp="1"/>
          </p:cNvSpPr>
          <p:nvPr>
            <p:ph type="sldNum" sz="quarter" idx="11"/>
          </p:nvPr>
        </p:nvSpPr>
        <p:spPr/>
        <p:txBody>
          <a:bodyPr/>
          <a:lstStyle/>
          <a:p>
            <a:pPr>
              <a:defRPr/>
            </a:pPr>
            <a:fld id="{2748A970-2CC1-400E-ACD2-FC6D06702445}" type="slidenum">
              <a:rPr lang="en-US" smtClean="0"/>
              <a:pPr>
                <a:defRPr/>
              </a:pPr>
              <a:t>6</a:t>
            </a:fld>
            <a:endParaRPr lang="en-US" dirty="0"/>
          </a:p>
        </p:txBody>
      </p:sp>
      <p:sp>
        <p:nvSpPr>
          <p:cNvPr id="5" name="Text Box 13"/>
          <p:cNvSpPr txBox="1">
            <a:spLocks noChangeArrowheads="1"/>
          </p:cNvSpPr>
          <p:nvPr/>
        </p:nvSpPr>
        <p:spPr bwMode="auto">
          <a:xfrm>
            <a:off x="1428750" y="5624624"/>
            <a:ext cx="5467009" cy="300082"/>
          </a:xfrm>
          <a:prstGeom prst="rect">
            <a:avLst/>
          </a:prstGeom>
          <a:noFill/>
          <a:ln w="9525">
            <a:noFill/>
            <a:miter lim="800000"/>
            <a:headEnd/>
            <a:tailEnd/>
          </a:ln>
          <a:effectLst/>
        </p:spPr>
        <p:txBody>
          <a:bodyPr wrap="none">
            <a:spAutoFit/>
          </a:bodyPr>
          <a:lstStyle/>
          <a:p>
            <a:pPr algn="l"/>
            <a:r>
              <a:rPr lang="en-US" sz="1350" dirty="0" err="1"/>
              <a:t>Raynald</a:t>
            </a:r>
            <a:r>
              <a:rPr lang="en-US" sz="1350" dirty="0"/>
              <a:t> Levesque, “SPSS Programming and Data Management, 2</a:t>
            </a:r>
            <a:r>
              <a:rPr lang="en-US" sz="1350" baseline="30000" dirty="0"/>
              <a:t>nd</a:t>
            </a:r>
            <a:r>
              <a:rPr lang="en-US" sz="1350" dirty="0"/>
              <a:t> edition”</a:t>
            </a:r>
          </a:p>
        </p:txBody>
      </p:sp>
      <p:pic>
        <p:nvPicPr>
          <p:cNvPr id="6" name="Audio 5">
            <a:hlinkClick r:id="" action="ppaction://media"/>
            <a:extLst>
              <a:ext uri="{FF2B5EF4-FFF2-40B4-BE49-F238E27FC236}">
                <a16:creationId xmlns:a16="http://schemas.microsoft.com/office/drawing/2014/main" id="{9241C161-1488-C851-1A2B-AB76A0B65C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25517174"/>
      </p:ext>
    </p:extLst>
  </p:cSld>
  <p:clrMapOvr>
    <a:masterClrMapping/>
  </p:clrMapOvr>
  <mc:AlternateContent xmlns:mc="http://schemas.openxmlformats.org/markup-compatibility/2006">
    <mc:Choice xmlns:p14="http://schemas.microsoft.com/office/powerpoint/2010/main" Requires="p14">
      <p:transition spd="slow" p14:dur="2000" advTm="10249"/>
    </mc:Choice>
    <mc:Fallback>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9CAA2-92E6-AFD9-9A0C-3D1371807214}"/>
              </a:ext>
            </a:extLst>
          </p:cNvPr>
          <p:cNvSpPr>
            <a:spLocks noGrp="1"/>
          </p:cNvSpPr>
          <p:nvPr>
            <p:ph type="title"/>
          </p:nvPr>
        </p:nvSpPr>
        <p:spPr/>
        <p:txBody>
          <a:bodyPr/>
          <a:lstStyle/>
          <a:p>
            <a:r>
              <a:rPr lang="en-US" dirty="0"/>
              <a:t>Data Collection &amp; Management Summary</a:t>
            </a:r>
          </a:p>
        </p:txBody>
      </p:sp>
      <p:sp>
        <p:nvSpPr>
          <p:cNvPr id="3" name="Content Placeholder 2">
            <a:extLst>
              <a:ext uri="{FF2B5EF4-FFF2-40B4-BE49-F238E27FC236}">
                <a16:creationId xmlns:a16="http://schemas.microsoft.com/office/drawing/2014/main" id="{4A3EEC32-B9F0-959D-91E3-87322B7D2FF3}"/>
              </a:ext>
            </a:extLst>
          </p:cNvPr>
          <p:cNvSpPr>
            <a:spLocks noGrp="1"/>
          </p:cNvSpPr>
          <p:nvPr>
            <p:ph sz="quarter" idx="10"/>
          </p:nvPr>
        </p:nvSpPr>
        <p:spPr/>
        <p:txBody>
          <a:bodyPr>
            <a:normAutofit lnSpcReduction="10000"/>
          </a:bodyPr>
          <a:lstStyle/>
          <a:p>
            <a:r>
              <a:rPr lang="en-US" dirty="0"/>
              <a:t>Data collection is how we make observations of our sample and translate them into inferences about our population</a:t>
            </a:r>
          </a:p>
          <a:p>
            <a:r>
              <a:rPr lang="en-US" dirty="0"/>
              <a:t>The mode and method of data collection will depend on your specific research question and population</a:t>
            </a:r>
          </a:p>
          <a:p>
            <a:r>
              <a:rPr lang="en-US" dirty="0"/>
              <a:t>Use existing, validated measures whenever possible</a:t>
            </a:r>
          </a:p>
          <a:p>
            <a:r>
              <a:rPr lang="en-US" dirty="0"/>
              <a:t>Create codebooks to organize and summarize data</a:t>
            </a:r>
          </a:p>
          <a:p>
            <a:r>
              <a:rPr lang="en-US" dirty="0"/>
              <a:t>Create protocols for every part of study implementation to reduce ambiguity and increase fidelity and rigor</a:t>
            </a:r>
          </a:p>
        </p:txBody>
      </p:sp>
      <p:sp>
        <p:nvSpPr>
          <p:cNvPr id="4" name="Slide Number Placeholder 3">
            <a:extLst>
              <a:ext uri="{FF2B5EF4-FFF2-40B4-BE49-F238E27FC236}">
                <a16:creationId xmlns:a16="http://schemas.microsoft.com/office/drawing/2014/main" id="{38C10897-AE81-8B53-9D6D-169EA94270BE}"/>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60</a:t>
            </a:fld>
            <a:endParaRPr lang="en-US" b="1" dirty="0">
              <a:solidFill>
                <a:schemeClr val="accent6"/>
              </a:solidFill>
            </a:endParaRPr>
          </a:p>
        </p:txBody>
      </p:sp>
      <p:pic>
        <p:nvPicPr>
          <p:cNvPr id="7" name="Audio 6">
            <a:hlinkClick r:id="" action="ppaction://media"/>
            <a:extLst>
              <a:ext uri="{FF2B5EF4-FFF2-40B4-BE49-F238E27FC236}">
                <a16:creationId xmlns:a16="http://schemas.microsoft.com/office/drawing/2014/main" id="{2221FA40-A664-8251-B99D-C33C469476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68373935"/>
      </p:ext>
    </p:extLst>
  </p:cSld>
  <p:clrMapOvr>
    <a:masterClrMapping/>
  </p:clrMapOvr>
  <mc:AlternateContent xmlns:mc="http://schemas.openxmlformats.org/markup-compatibility/2006">
    <mc:Choice xmlns:p14="http://schemas.microsoft.com/office/powerpoint/2010/main" Requires="p14">
      <p:transition spd="slow" p14:dur="2000" advTm="27757"/>
    </mc:Choice>
    <mc:Fallback>
      <p:transition spd="slow" advTm="2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D27E8-85A6-0A4E-A64C-887F4118B78B}"/>
              </a:ext>
            </a:extLst>
          </p:cNvPr>
          <p:cNvSpPr>
            <a:spLocks noGrp="1"/>
          </p:cNvSpPr>
          <p:nvPr>
            <p:ph type="ctrTitle"/>
          </p:nvPr>
        </p:nvSpPr>
        <p:spPr>
          <a:xfrm>
            <a:off x="1143000" y="1922979"/>
            <a:ext cx="6858000" cy="2387600"/>
          </a:xfrm>
        </p:spPr>
        <p:txBody>
          <a:bodyPr>
            <a:noAutofit/>
          </a:bodyPr>
          <a:lstStyle/>
          <a:p>
            <a:r>
              <a:rPr lang="en-US" sz="2800" dirty="0"/>
              <a:t>Final Thoughts: </a:t>
            </a:r>
            <a:br>
              <a:rPr lang="en-US" sz="2800" dirty="0"/>
            </a:br>
            <a:r>
              <a:rPr lang="en-US" sz="2800" dirty="0"/>
              <a:t>Taking time to carefully plan all aspects of data collection and study implementation and thoroughly training study staff before you ever begin collecting data will save time and resources spent on correcting errors later.</a:t>
            </a:r>
            <a:br>
              <a:rPr lang="en-US" sz="2800" dirty="0"/>
            </a:br>
            <a:br>
              <a:rPr lang="en-US" sz="2800" dirty="0"/>
            </a:br>
            <a:r>
              <a:rPr lang="en-US" sz="2800" dirty="0"/>
              <a:t>Thank you!</a:t>
            </a:r>
          </a:p>
        </p:txBody>
      </p:sp>
      <p:pic>
        <p:nvPicPr>
          <p:cNvPr id="2" name="Audio 1">
            <a:hlinkClick r:id="" action="ppaction://media"/>
            <a:extLst>
              <a:ext uri="{FF2B5EF4-FFF2-40B4-BE49-F238E27FC236}">
                <a16:creationId xmlns:a16="http://schemas.microsoft.com/office/drawing/2014/main" id="{B7BC701B-F5CA-3DBA-736A-959710DA5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93482313"/>
      </p:ext>
    </p:extLst>
  </p:cSld>
  <p:clrMapOvr>
    <a:masterClrMapping/>
  </p:clrMapOvr>
  <mc:AlternateContent xmlns:mc="http://schemas.openxmlformats.org/markup-compatibility/2006">
    <mc:Choice xmlns:p14="http://schemas.microsoft.com/office/powerpoint/2010/main" Requires="p14">
      <p:transition spd="slow" p14:dur="2000" advTm="17215"/>
    </mc:Choice>
    <mc:Fallback>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4431044-1D48-E029-66CE-56F3C577F185}"/>
              </a:ext>
            </a:extLst>
          </p:cNvPr>
          <p:cNvSpPr>
            <a:spLocks noGrp="1" noChangeArrowheads="1"/>
          </p:cNvSpPr>
          <p:nvPr>
            <p:ph type="title"/>
          </p:nvPr>
        </p:nvSpPr>
        <p:spPr/>
        <p:txBody>
          <a:bodyPr>
            <a:normAutofit fontScale="90000"/>
          </a:bodyPr>
          <a:lstStyle/>
          <a:p>
            <a:r>
              <a:rPr lang="en-US" altLang="en-US" dirty="0"/>
              <a:t>Data Collection</a:t>
            </a:r>
            <a:br>
              <a:rPr lang="en-US" altLang="en-US" dirty="0"/>
            </a:br>
            <a:r>
              <a:rPr lang="en-US" altLang="en-US" sz="3600" dirty="0"/>
              <a:t>Baseline Interview</a:t>
            </a:r>
          </a:p>
        </p:txBody>
      </p:sp>
      <p:sp>
        <p:nvSpPr>
          <p:cNvPr id="17411" name="Rectangle 3">
            <a:extLst>
              <a:ext uri="{FF2B5EF4-FFF2-40B4-BE49-F238E27FC236}">
                <a16:creationId xmlns:a16="http://schemas.microsoft.com/office/drawing/2014/main" id="{414029C6-4F65-10D0-C0BF-7073C5EE3F0D}"/>
              </a:ext>
            </a:extLst>
          </p:cNvPr>
          <p:cNvSpPr>
            <a:spLocks noGrp="1" noChangeArrowheads="1"/>
          </p:cNvSpPr>
          <p:nvPr>
            <p:ph sz="quarter" idx="10"/>
          </p:nvPr>
        </p:nvSpPr>
        <p:spPr/>
        <p:txBody>
          <a:bodyPr/>
          <a:lstStyle/>
          <a:p>
            <a:r>
              <a:rPr lang="en-US" altLang="en-US" dirty="0"/>
              <a:t>Types of interviews</a:t>
            </a:r>
          </a:p>
          <a:p>
            <a:r>
              <a:rPr lang="en-US" altLang="en-US" dirty="0"/>
              <a:t>Types of questions </a:t>
            </a:r>
          </a:p>
          <a:p>
            <a:r>
              <a:rPr lang="en-US" altLang="en-US" dirty="0"/>
              <a:t>Brevity is the soul of wit!</a:t>
            </a:r>
          </a:p>
          <a:p>
            <a:r>
              <a:rPr lang="en-US" altLang="en-US" dirty="0"/>
              <a:t>Survey walk through</a:t>
            </a:r>
          </a:p>
        </p:txBody>
      </p:sp>
      <p:pic>
        <p:nvPicPr>
          <p:cNvPr id="2" name="Audio 1">
            <a:hlinkClick r:id="" action="ppaction://media"/>
            <a:extLst>
              <a:ext uri="{FF2B5EF4-FFF2-40B4-BE49-F238E27FC236}">
                <a16:creationId xmlns:a16="http://schemas.microsoft.com/office/drawing/2014/main" id="{594307D8-2B28-C222-FCE4-AF69A53277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840227494"/>
      </p:ext>
    </p:extLst>
  </p:cSld>
  <p:clrMapOvr>
    <a:masterClrMapping/>
  </p:clrMapOvr>
  <mc:AlternateContent xmlns:mc="http://schemas.openxmlformats.org/markup-compatibility/2006">
    <mc:Choice xmlns:p14="http://schemas.microsoft.com/office/powerpoint/2010/main" Requires="p14">
      <p:transition spd="slow" p14:dur="2000" advTm="4865"/>
    </mc:Choice>
    <mc:Fallback>
      <p:transition spd="slow" advTm="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741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E03966E-566A-EF6B-BA7C-77F7BF2C0752}"/>
              </a:ext>
            </a:extLst>
          </p:cNvPr>
          <p:cNvSpPr>
            <a:spLocks noGrp="1" noChangeArrowheads="1"/>
          </p:cNvSpPr>
          <p:nvPr>
            <p:ph type="title"/>
          </p:nvPr>
        </p:nvSpPr>
        <p:spPr/>
        <p:txBody>
          <a:bodyPr>
            <a:normAutofit/>
          </a:bodyPr>
          <a:lstStyle/>
          <a:p>
            <a:r>
              <a:rPr lang="en-US" altLang="en-US" sz="3600" dirty="0"/>
              <a:t>Study Planning and Set-up</a:t>
            </a:r>
          </a:p>
        </p:txBody>
      </p:sp>
      <p:sp>
        <p:nvSpPr>
          <p:cNvPr id="13315" name="Rectangle 3">
            <a:extLst>
              <a:ext uri="{FF2B5EF4-FFF2-40B4-BE49-F238E27FC236}">
                <a16:creationId xmlns:a16="http://schemas.microsoft.com/office/drawing/2014/main" id="{90DBF1D5-4680-377F-16B0-BC64C5776B6B}"/>
              </a:ext>
            </a:extLst>
          </p:cNvPr>
          <p:cNvSpPr>
            <a:spLocks noGrp="1" noChangeArrowheads="1"/>
          </p:cNvSpPr>
          <p:nvPr>
            <p:ph sz="quarter" idx="10"/>
          </p:nvPr>
        </p:nvSpPr>
        <p:spPr/>
        <p:txBody>
          <a:bodyPr>
            <a:normAutofit fontScale="92500" lnSpcReduction="10000"/>
          </a:bodyPr>
          <a:lstStyle/>
          <a:p>
            <a:r>
              <a:rPr lang="en-US" altLang="en-US" dirty="0"/>
              <a:t> The most important step!</a:t>
            </a:r>
          </a:p>
          <a:p>
            <a:r>
              <a:rPr lang="en-US" altLang="en-US" dirty="0"/>
              <a:t> Minutes spent here will save you </a:t>
            </a:r>
            <a:r>
              <a:rPr lang="en-US" altLang="en-US" b="1" u="sng" dirty="0"/>
              <a:t>hours or days</a:t>
            </a:r>
            <a:r>
              <a:rPr lang="en-US" altLang="en-US" dirty="0"/>
              <a:t> later</a:t>
            </a:r>
          </a:p>
          <a:p>
            <a:r>
              <a:rPr lang="en-US" altLang="en-US" dirty="0"/>
              <a:t>Data collection planning:</a:t>
            </a:r>
          </a:p>
          <a:p>
            <a:pPr lvl="1"/>
            <a:r>
              <a:rPr lang="en-US" altLang="en-US" sz="2800" dirty="0"/>
              <a:t>Variables and measures</a:t>
            </a:r>
          </a:p>
          <a:p>
            <a:pPr lvl="2"/>
            <a:r>
              <a:rPr lang="en-US" altLang="en-US" sz="2800" dirty="0"/>
              <a:t>What data will you collect?</a:t>
            </a:r>
          </a:p>
          <a:p>
            <a:pPr lvl="1"/>
            <a:r>
              <a:rPr lang="en-US" altLang="en-US" sz="2800" dirty="0"/>
              <a:t>Mode of administration, data collection tools, hiring and training and planning</a:t>
            </a:r>
          </a:p>
          <a:p>
            <a:pPr lvl="2"/>
            <a:r>
              <a:rPr lang="en-US" altLang="en-US" sz="2800" dirty="0"/>
              <a:t>How will you collect it?</a:t>
            </a:r>
          </a:p>
          <a:p>
            <a:pPr lvl="2"/>
            <a:r>
              <a:rPr lang="en-US" altLang="en-US" sz="2800" dirty="0"/>
              <a:t>Who will collect it?</a:t>
            </a:r>
          </a:p>
          <a:p>
            <a:pPr lvl="2"/>
            <a:r>
              <a:rPr lang="en-US" altLang="en-US" sz="2800" dirty="0"/>
              <a:t>Where will it be collected?</a:t>
            </a:r>
          </a:p>
          <a:p>
            <a:pPr lvl="2"/>
            <a:r>
              <a:rPr lang="en-US" altLang="en-US" sz="2800" dirty="0"/>
              <a:t>When will it be collected?</a:t>
            </a:r>
          </a:p>
          <a:p>
            <a:pPr lvl="1"/>
            <a:r>
              <a:rPr lang="en-US" altLang="en-US" sz="2800" dirty="0"/>
              <a:t>Why are you collecting these data?</a:t>
            </a:r>
          </a:p>
        </p:txBody>
      </p:sp>
      <p:pic>
        <p:nvPicPr>
          <p:cNvPr id="5" name="Audio 4">
            <a:hlinkClick r:id="" action="ppaction://media"/>
            <a:extLst>
              <a:ext uri="{FF2B5EF4-FFF2-40B4-BE49-F238E27FC236}">
                <a16:creationId xmlns:a16="http://schemas.microsoft.com/office/drawing/2014/main" id="{F02EC8CC-5B9C-1E6F-D710-D0CA4C44E15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86800" y="6400800"/>
            <a:ext cx="304800" cy="304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934"/>
    </mc:Choice>
    <mc:Fallback>
      <p:transition spd="slow" advTm="39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DCDE0D7-A1AD-9439-F6F5-EE8021F8307B}"/>
              </a:ext>
            </a:extLst>
          </p:cNvPr>
          <p:cNvSpPr>
            <a:spLocks noGrp="1" noChangeArrowheads="1"/>
          </p:cNvSpPr>
          <p:nvPr>
            <p:ph type="title"/>
          </p:nvPr>
        </p:nvSpPr>
        <p:spPr/>
        <p:txBody>
          <a:bodyPr>
            <a:normAutofit/>
          </a:bodyPr>
          <a:lstStyle/>
          <a:p>
            <a:r>
              <a:rPr lang="en-US" altLang="en-US" sz="3600" dirty="0"/>
              <a:t>Study Planning and Set-up</a:t>
            </a:r>
          </a:p>
        </p:txBody>
      </p:sp>
      <p:sp>
        <p:nvSpPr>
          <p:cNvPr id="27651" name="Rectangle 3">
            <a:extLst>
              <a:ext uri="{FF2B5EF4-FFF2-40B4-BE49-F238E27FC236}">
                <a16:creationId xmlns:a16="http://schemas.microsoft.com/office/drawing/2014/main" id="{118AE455-C6EB-2653-F80F-114E9D2510BD}"/>
              </a:ext>
            </a:extLst>
          </p:cNvPr>
          <p:cNvSpPr>
            <a:spLocks noGrp="1" noChangeArrowheads="1"/>
          </p:cNvSpPr>
          <p:nvPr>
            <p:ph sz="quarter" idx="10"/>
          </p:nvPr>
        </p:nvSpPr>
        <p:spPr/>
        <p:txBody>
          <a:bodyPr/>
          <a:lstStyle/>
          <a:p>
            <a:r>
              <a:rPr lang="en-US" altLang="en-US" dirty="0"/>
              <a:t> Keep it simple!</a:t>
            </a:r>
          </a:p>
          <a:p>
            <a:r>
              <a:rPr lang="en-US" altLang="en-US" dirty="0"/>
              <a:t> Research questions and associated hypotheses inform data collection and analysis</a:t>
            </a:r>
          </a:p>
          <a:p>
            <a:r>
              <a:rPr lang="en-US" altLang="en-US" dirty="0"/>
              <a:t> Does each question further your goal?</a:t>
            </a:r>
          </a:p>
          <a:p>
            <a:pPr marL="0" indent="0">
              <a:buNone/>
            </a:pPr>
            <a:endParaRPr lang="en-US" altLang="en-US" sz="3600" dirty="0"/>
          </a:p>
          <a:p>
            <a:endParaRPr lang="en-US" altLang="en-US" sz="3600" dirty="0"/>
          </a:p>
        </p:txBody>
      </p:sp>
      <p:sp>
        <p:nvSpPr>
          <p:cNvPr id="4" name="Rectangle 3">
            <a:extLst>
              <a:ext uri="{FF2B5EF4-FFF2-40B4-BE49-F238E27FC236}">
                <a16:creationId xmlns:a16="http://schemas.microsoft.com/office/drawing/2014/main" id="{BE8447C1-EA2A-97FE-CBE1-A29CC44AC4C8}"/>
              </a:ext>
            </a:extLst>
          </p:cNvPr>
          <p:cNvSpPr txBox="1">
            <a:spLocks noChangeArrowheads="1"/>
          </p:cNvSpPr>
          <p:nvPr/>
        </p:nvSpPr>
        <p:spPr>
          <a:xfrm>
            <a:off x="628650" y="3815647"/>
            <a:ext cx="7886700" cy="271863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dirty="0"/>
              <a:t>Data security</a:t>
            </a:r>
          </a:p>
          <a:p>
            <a:r>
              <a:rPr lang="en-US" altLang="en-US" dirty="0"/>
              <a:t> Data entry planning</a:t>
            </a:r>
          </a:p>
          <a:p>
            <a:r>
              <a:rPr lang="en-US" altLang="en-US" dirty="0"/>
              <a:t> Data transfer planning</a:t>
            </a:r>
          </a:p>
          <a:p>
            <a:r>
              <a:rPr lang="en-US" altLang="en-US" dirty="0"/>
              <a:t> Data storage planning</a:t>
            </a:r>
          </a:p>
          <a:p>
            <a:endParaRPr lang="en-US" altLang="en-US" dirty="0"/>
          </a:p>
        </p:txBody>
      </p:sp>
      <p:pic>
        <p:nvPicPr>
          <p:cNvPr id="2" name="Audio 1">
            <a:hlinkClick r:id="" action="ppaction://media"/>
            <a:extLst>
              <a:ext uri="{FF2B5EF4-FFF2-40B4-BE49-F238E27FC236}">
                <a16:creationId xmlns:a16="http://schemas.microsoft.com/office/drawing/2014/main" id="{B31C360C-7318-9727-971B-70805CEDA0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006"/>
    </mc:Choice>
    <mc:Fallback>
      <p:transition spd="slow" advTm="47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17107"/>
          </a:xfrm>
        </p:spPr>
        <p:txBody>
          <a:bodyPr anchor="b">
            <a:normAutofit/>
          </a:bodyPr>
          <a:lstStyle/>
          <a:p>
            <a:r>
              <a:rPr lang="en-US" dirty="0"/>
              <a:t>Common Data Collection Instruments</a:t>
            </a:r>
          </a:p>
        </p:txBody>
      </p:sp>
      <p:sp>
        <p:nvSpPr>
          <p:cNvPr id="9" name="Slide Number Placeholder 3">
            <a:extLst>
              <a:ext uri="{FF2B5EF4-FFF2-40B4-BE49-F238E27FC236}">
                <a16:creationId xmlns:a16="http://schemas.microsoft.com/office/drawing/2014/main" id="{A16D6418-281B-67BA-9D1C-88A491ABD18F}"/>
              </a:ext>
            </a:extLst>
          </p:cNvPr>
          <p:cNvSpPr>
            <a:spLocks noGrp="1"/>
          </p:cNvSpPr>
          <p:nvPr>
            <p:ph type="sldNum" sz="quarter" idx="11"/>
          </p:nvPr>
        </p:nvSpPr>
        <p:spPr>
          <a:xfrm>
            <a:off x="7070497" y="6348809"/>
            <a:ext cx="1509243" cy="191503"/>
          </a:xfrm>
        </p:spPr>
        <p:txBody>
          <a:bodyPr/>
          <a:lstStyle/>
          <a:p>
            <a:pPr>
              <a:spcAft>
                <a:spcPts val="600"/>
              </a:spcAft>
            </a:pPr>
            <a:r>
              <a:rPr lang="en-US">
                <a:solidFill>
                  <a:schemeClr val="tx2"/>
                </a:solidFill>
              </a:rPr>
              <a:t>ANRCB   |   </a:t>
            </a:r>
            <a:fld id="{D8FE707D-7EDD-4671-B995-A3FBECAF0B25}" type="slidenum">
              <a:rPr lang="en-US" b="1" smtClean="0">
                <a:solidFill>
                  <a:schemeClr val="accent6"/>
                </a:solidFill>
              </a:rPr>
              <a:pPr>
                <a:spcAft>
                  <a:spcPts val="600"/>
                </a:spcAft>
              </a:pPr>
              <a:t>9</a:t>
            </a:fld>
            <a:endParaRPr lang="en-US" b="1">
              <a:solidFill>
                <a:schemeClr val="accent6"/>
              </a:solidFill>
            </a:endParaRPr>
          </a:p>
        </p:txBody>
      </p:sp>
      <p:graphicFrame>
        <p:nvGraphicFramePr>
          <p:cNvPr id="5" name="Content Placeholder 2">
            <a:extLst>
              <a:ext uri="{FF2B5EF4-FFF2-40B4-BE49-F238E27FC236}">
                <a16:creationId xmlns:a16="http://schemas.microsoft.com/office/drawing/2014/main" id="{9D06318D-2CC9-F18E-DA6F-62BCA1888A5A}"/>
              </a:ext>
            </a:extLst>
          </p:cNvPr>
          <p:cNvGraphicFramePr>
            <a:graphicFrameLocks noGrp="1"/>
          </p:cNvGraphicFramePr>
          <p:nvPr>
            <p:ph sz="quarter" idx="10"/>
            <p:extLst>
              <p:ext uri="{D42A27DB-BD31-4B8C-83A1-F6EECF244321}">
                <p14:modId xmlns:p14="http://schemas.microsoft.com/office/powerpoint/2010/main" val="1147938862"/>
              </p:ext>
            </p:extLst>
          </p:nvPr>
        </p:nvGraphicFramePr>
        <p:xfrm>
          <a:off x="628650" y="1487967"/>
          <a:ext cx="7886700" cy="4678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3C240C7F-CA8D-DE17-CCC9-B96F16ADEF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41843915"/>
      </p:ext>
    </p:extLst>
  </p:cSld>
  <p:clrMapOvr>
    <a:masterClrMapping/>
  </p:clrMapOvr>
  <mc:AlternateContent xmlns:mc="http://schemas.openxmlformats.org/markup-compatibility/2006">
    <mc:Choice xmlns:p14="http://schemas.microsoft.com/office/powerpoint/2010/main" Requires="p14">
      <p:transition spd="slow" p14:dur="2000" advTm="29235"/>
    </mc:Choice>
    <mc:Fallback>
      <p:transition spd="slow" advTm="29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11.7|2.4"/>
</p:tagLst>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RCB TEMPLATE" id="{0EC71E97-8FA2-4B5F-AC24-44C3F03835AA}" vid="{46FB6BCA-E9FE-4217-9BEF-CD6BDB5EB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13" ma:contentTypeDescription="Create a new document." ma:contentTypeScope="" ma:versionID="be0ae1603127ce292030e8d21174580f">
  <xsd:schema xmlns:xsd="http://www.w3.org/2001/XMLSchema" xmlns:xs="http://www.w3.org/2001/XMLSchema" xmlns:p="http://schemas.microsoft.com/office/2006/metadata/properties" xmlns:ns2="d6596b82-1850-46b7-8677-7476bdde78e6" xmlns:ns3="53c17ed5-55f5-48da-bce3-199d61b38c9a" targetNamespace="http://schemas.microsoft.com/office/2006/metadata/properties" ma:root="true" ma:fieldsID="26e5467dbf44ded1b1ae3f5faebca35a" ns2:_="" ns3:_="">
    <xsd:import namespace="d6596b82-1850-46b7-8677-7476bdde78e6"/>
    <xsd:import namespace="53c17ed5-55f5-48da-bce3-199d61b38c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EDAF73-4893-4F4B-B2AD-01C785BB3A4F}">
  <ds:schemaRef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b34422d8-c230-43ec-8677-2b343c042c77"/>
    <ds:schemaRef ds:uri="89487477-8a04-41b7-b1f6-8fe2e945d33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100B982-99A2-4BF9-ADDA-957A147B1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96b82-1850-46b7-8677-7476bdde78e6"/>
    <ds:schemaRef ds:uri="53c17ed5-55f5-48da-bce3-199d61b38c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161C77-4666-4246-BBCD-C34F72AD34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ANRCB TEMPLATE</Template>
  <TotalTime>5016</TotalTime>
  <Words>10151</Words>
  <Application>Microsoft Office PowerPoint</Application>
  <PresentationFormat>On-screen Show (4:3)</PresentationFormat>
  <Paragraphs>688</Paragraphs>
  <Slides>62</Slides>
  <Notes>62</Notes>
  <HiddenSlides>0</HiddenSlides>
  <MMClips>62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2" baseType="lpstr">
      <vt:lpstr>Arial</vt:lpstr>
      <vt:lpstr>Calibri</vt:lpstr>
      <vt:lpstr>Georgia</vt:lpstr>
      <vt:lpstr>Symbol</vt:lpstr>
      <vt:lpstr>Times</vt:lpstr>
      <vt:lpstr>Times New Roman</vt:lpstr>
      <vt:lpstr>Trebuchet MS</vt:lpstr>
      <vt:lpstr>CRS_2020_PPT</vt:lpstr>
      <vt:lpstr>Document</vt:lpstr>
      <vt:lpstr>Microsoft Word Document</vt:lpstr>
      <vt:lpstr>Topic 6.7 Statistical Design and Planning: Data Collection and Management</vt:lpstr>
      <vt:lpstr>Learning Objectives</vt:lpstr>
      <vt:lpstr>Data, Information &amp; Knowledge</vt:lpstr>
      <vt:lpstr>Data, Information, &amp; Knowledge</vt:lpstr>
      <vt:lpstr>Data Collection</vt:lpstr>
      <vt:lpstr>Data Collection in Data Management</vt:lpstr>
      <vt:lpstr>Study Planning and Set-up</vt:lpstr>
      <vt:lpstr>Study Planning and Set-up</vt:lpstr>
      <vt:lpstr>Common Data Collection Instruments</vt:lpstr>
      <vt:lpstr>Interviews</vt:lpstr>
      <vt:lpstr>Telephone Surveys</vt:lpstr>
      <vt:lpstr>Internet Surveys</vt:lpstr>
      <vt:lpstr>Medical vehicle or trailer</vt:lpstr>
      <vt:lpstr>Health Apps</vt:lpstr>
      <vt:lpstr>How to choose?</vt:lpstr>
      <vt:lpstr>How to choose? </vt:lpstr>
      <vt:lpstr>Creating a Data Collection Instrument</vt:lpstr>
      <vt:lpstr>Creating a Data Collection Instrument</vt:lpstr>
      <vt:lpstr>Creating a Data Collection Instrument</vt:lpstr>
      <vt:lpstr>Example of survey measures: psychometrics</vt:lpstr>
      <vt:lpstr>Examples of survey measures: adapted</vt:lpstr>
      <vt:lpstr>Examples of survey measures: created</vt:lpstr>
      <vt:lpstr>Designing survey questions</vt:lpstr>
      <vt:lpstr>Designing survey questions</vt:lpstr>
      <vt:lpstr>Designing survey questions</vt:lpstr>
      <vt:lpstr>Designing survey questions</vt:lpstr>
      <vt:lpstr>Designing survey responses</vt:lpstr>
      <vt:lpstr>Designing survey responses</vt:lpstr>
      <vt:lpstr>Designing survey responses</vt:lpstr>
      <vt:lpstr>Designing survey responses</vt:lpstr>
      <vt:lpstr>PowerPoint Presentation</vt:lpstr>
      <vt:lpstr>Creating a Data Collection Instrument</vt:lpstr>
      <vt:lpstr>Survey instruments / data entry forms</vt:lpstr>
      <vt:lpstr>Creating a Codebook from your Data Collection Instrument</vt:lpstr>
      <vt:lpstr>Creating a Codebook</vt:lpstr>
      <vt:lpstr>Sample Codebook 1</vt:lpstr>
      <vt:lpstr>Sample Codebook 2</vt:lpstr>
      <vt:lpstr>Creating a Codebook – Useful Extras</vt:lpstr>
      <vt:lpstr>Codebook with Data Transformations</vt:lpstr>
      <vt:lpstr>Highly Detailed Codebook: Vital Statistics</vt:lpstr>
      <vt:lpstr>Creating a Codebook</vt:lpstr>
      <vt:lpstr>Sample HCC Codebook: Post-collection</vt:lpstr>
      <vt:lpstr>Codebooks for Longitudinal Studies</vt:lpstr>
      <vt:lpstr>Creating a Codebook: Post-collection</vt:lpstr>
      <vt:lpstr>Problems to Avoid in Coding Data</vt:lpstr>
      <vt:lpstr>Problems to Avoid in Coding Data</vt:lpstr>
      <vt:lpstr>PowerPoint Presentation</vt:lpstr>
      <vt:lpstr>Protocols</vt:lpstr>
      <vt:lpstr>Protocols</vt:lpstr>
      <vt:lpstr>Protocol example: RCT Process</vt:lpstr>
      <vt:lpstr>Protocol example: RCT Process </vt:lpstr>
      <vt:lpstr>Protocol example: Data collection 1</vt:lpstr>
      <vt:lpstr>Protocol example: Data collection 1</vt:lpstr>
      <vt:lpstr>PowerPoint Presentation</vt:lpstr>
      <vt:lpstr>PowerPoint Presentation</vt:lpstr>
      <vt:lpstr>PowerPoint Presentation</vt:lpstr>
      <vt:lpstr>Protocol examples: “Cheat sheet” and Incentive Mailing</vt:lpstr>
      <vt:lpstr>Protocol example: Data Export/ Validation/ Management</vt:lpstr>
      <vt:lpstr>Creating Study Protocols</vt:lpstr>
      <vt:lpstr>Data Collection &amp; Management Summary</vt:lpstr>
      <vt:lpstr>Final Thoughts:  Taking time to carefully plan all aspects of data collection and study implementation and thoroughly training study staff before you ever begin collecting data will save time and resources spent on correcting errors later.  Thank you!</vt:lpstr>
      <vt:lpstr>Data Collection Baseline Interview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6.5 Statistical Design and Planning: Sample Size and Statistical Power</dc:title>
  <dc:creator>Eddens, Kate</dc:creator>
  <cp:lastModifiedBy>Eddens, Kate</cp:lastModifiedBy>
  <cp:revision>142</cp:revision>
  <dcterms:created xsi:type="dcterms:W3CDTF">2022-05-10T17:09:17Z</dcterms:created>
  <dcterms:modified xsi:type="dcterms:W3CDTF">2022-07-10T23:56:15Z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ies>
</file>