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69" roundtripDataSignature="AMtx7mjvMglcrWWJ1xNZnSf1fkXinQw1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68A9AEB-53E4-4379-B6F9-A647EB71E9A0}">
  <a:tblStyle styleId="{568A9AEB-53E4-4379-B6F9-A647EB71E9A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BEFF1"/>
          </a:solidFill>
        </a:fill>
      </a:tcStyle>
    </a:wholeTbl>
    <a:band1H>
      <a:tcTxStyle/>
      <a:tcStyle>
        <a:fill>
          <a:solidFill>
            <a:srgbClr val="D6DDE2"/>
          </a:solidFill>
        </a:fill>
      </a:tcStyle>
    </a:band1H>
    <a:band2H>
      <a:tcTxStyle/>
    </a:band2H>
    <a:band1V>
      <a:tcTxStyle/>
      <a:tcStyle>
        <a:fill>
          <a:solidFill>
            <a:srgbClr val="D6DDE2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B541E293-BFEE-4D93-89A6-5FE91F59794A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customschemas.google.com/relationships/presentationmetadata" Target="meta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lo-L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ຕ້ອນຮັບເຂົ້າສູ່ ບົດທີ </a:t>
            </a:r>
            <a:r>
              <a:rPr b="1"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6.7 ການອອກແບບແລະການວາງແຜນທາງສະຖິຕິ: ການເກັບກຳຂໍ້ມູນ ແລະ ການຄຸ້ມຄອງ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-L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ການສໍາພາດມັກຈະຖືກນໍາໃຊ້ສໍາລັບກຸ່ມນ້ອຍສໍາລັບຫົວຂໍ້ກວ້າງທີ່ຫຼາກລາຍ, ແຕ່ພວກມັນຍັງສາມາດຖືກນໍາໃຊ້ສໍາລັບການສຶກສາຂະຫນາດກາງ. ການສໍາພາດທີ່ມີໂຄງສ້າງແມ່ນຈຳເປັນສຳລັບການສໍາຫຼວດ, ແຕ່ບໍລິຫານໂດຍບຸກຄົນ. ໂດຍທົ່ວໄປແລ້ວມີຄຳຕອບແບບຄົງທີ່ ຫຼື ຫຼາຍຄຳຕອບ. ການສໍາພາດທີ່ບໍ່ມີໂຄງສ້າງປະກອບມີຄໍາຖາມທີ່ແຕກຕ່າງກັນສໍາລັບແຕ່ລະຄົນແລະສາມາດເປັນເງື່ອນໄຂຕາມຄໍາຕອບຕໍ່ຄໍາຖາມທີ່ຜ່ານມາ. ພວກເຂົາເຈົ້າອາດຈະມີຄໍາຕອບທີ່ເປີດ. ຂໍ້ດີຂອງການສໍາພາດແມ່ນວ່າທ່ານມີການຄວບຄຸມສະພາບແວດລ້ອມ, ແລະທ່ານສາມາດເຈາະຈິ້ມຂໍ້ມູນເພີ່ມເຕີມຖ້າຈໍາເປັນ. ນອກນັ້ນທ່ານຍັງສາມາດສ້າງຄວາມໄວ້ວາງໃຈແລະຕິດຕໍ່ພົວພັນໄດ້ງ່າຍຂຶ້ນໃນບຸກຄົນ, ໂດຍສະເພາະໃນເວລາທີ່ທ່ານມີຜູ້ສໍາພາດຜູ້ທີ່ມາຈາກຊຸມຊົນທີ່ທ່ານກໍາລັງສຶກສາ. ທ່ານຍັງສາມາດໃຊ້ການສໍາພາດເພື່ອເກັບກໍາຂໍ້ມູນຄຸນນະພາບ. ຂໍ້ເສຍແມ່ນວ່າມັນສາມາດມີລາຄາແພງທີ່ຈະເຮັດແລະທ່ານຕ້ອງຈ້າງແລະຝຶກອົບຮົມບຸກຄົນເພື່ອດໍາເນີນການສໍາພາດ. ທ່ານຕ້ອງການການຕິດຕັ້ງພື້ນຖານໂຄງລ່າງເພື່ອເຮັດໃຫ້ເຂົາເຈົ້າ, ນັ້ນແມ່ນອຸປະກອນຫຼືແບບສໍາຫຼວດອີເລັກໂທຣນິກສໍາລັບການເກັບກໍາຂໍ້ມູນທີ່ຜູ້ສໍາພາດເອົາກັບພວກເຂົາ, ຫຼືການສໍາພາດທີ່ມີໂຄງສ້າງເປັນເຈ້ຍທີ່ເຂົາເຈົ້າເອົາກັບ, ແລະອຸປະກອນບັນທຶກ. ມັນສາມາດເປັນພາລະໜັກໄດ້, ເນື່ອງຈາກຊັບພະຍາກອນມະນຸດທີ່ເຂັ້ມຂຸ້ນທີ່ຈໍາເປັນເພື່ອດໍາເນີນການສໍາພາດ. ແລະມັນອາດຈະຈໍາກັດຂະຫນາດຕົວຢ່າງຂອງທ່ານ. ຢ່າງໃດກໍຕາມ, ຂ້າພະເຈົ້າຈະໂຕ້ຖຽງວ່າຄຸນນະພາບຂອງຂໍ້ມູນທີ່ທ່ານສາມາດໄດ້ຮັບຈາກການສໍາພາດຫຼືສໍາພາດການຊ່ວຍເຫຼືອການສໍາຫຼວດແມ່ນມີມູນຄ່າການຫຼຸດຜ່ອນຂະຫນາດຕົວຢ່າງ. ແລະທ່ານສາມາດດໍາເນີນການສໍາພາດໄດ້ຢ່າງງ່າຍດາຍ, ຕົວຢ່າງຂອງ 500 ຄົນ.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-L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ໃນການສໍາຫຼວດທາງໂທລະສັບ, ຜູ້ສໍາພາດທີ່ໄດ້ຮັບການຝຶກອົບຮົມຕິດຕໍ່ແລະເກັບກໍາຂໍ້ມູນຈາກຜູ້ຕອບ. ການໂທຫາຕົວເລກແບບສຸ່ມອາດຈະເປັນໄປໄດ້ຖ້າທ່ານມີບັນຊີລາຍຊື່ຂອງເບີໂທລະສັບ, ເຖິງແມ່ນວ່ານີ້ໄດ້ກາຍເປັນເລື່ອງຍາກຫຼາຍໃນຍຸກຂອງໂທລະສັບມືຖືແລະໂທລະສັບສະຫຼາດແລະກໍ່ອາດຈະບໍ່ສາມາດໃຊ້ໄດ້. ຂໍ້ດີແມ່ນວ່າມັນອາດຈະເຂົ້າເຖິງຄົນໄດ້ງ່າຍກວ່າການພະຍາຍາມສໍາພາດດ້ວຍຕົນເອງ, ເຖິງແມ່ນວ່າບໍ່ແມ່ນທຸກຄົນມີໂທລະສັບ. ຫຼືໃນກໍລະນີຂອງບາງປະເທດ, ປະຊາຊົນບໍ່ຮັບໂທລະສັບ. ທ່ານມີການຄວບຄຸມຄຸນນະພາບທີ່ດີຖ້າທ່ານຝຶກອົບຮົມຜູ້ສໍາພາດແລະທ່ານມີບັນທຶກການສໍາຫຼວດ. ແລະການປິດບັງຊື່ອາດຈະນໍາໄປສູ່ຄໍາຕອບທີ່ຖືກຕ້ອງຫຼາຍຂຶ້ນ. ທ່ານສາມາດປະມວນຜົນຂໍ້ມູນໄດ້ໄວ, ໂດຍສະເພາະຖ້າທ່ານກໍາລັງໃຊ້ລະບົບການສໍາພາດທາງໂທລະສັບທີ່ມີຄອມພິວເຕີຊ່ວຍ, ເຊິ່ງເປັນລະບົບສະເພາະທີ່ເກັບກໍາແລະປະມວນຜົນຂໍ້ມູນໃນຂະນະທີ່ທ່ານກໍາລັງເກັບກໍາຂໍ້ມູນເຫຼົ່ານັ້ນ. ຈຸດອ່ອນ ແມ່ນວ່າມັນໃຊ້ເວລາຫຼາຍ ແລະມັນສາມາດຍາກທີ່ຈະເຂົ້າເຖິງຜູ້ຄົນ. ທ່ານອາດຈະບໍ່ລວມເອົາປະຊາກອນທີ່ບໍ່ມີໂທລະສັບ.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-L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ການສໍາຫຼວດທາງອິນເຕີເນັດແມ່ນການສໍາຫຼວດທີ່ບໍລິຫານຜ່ານເວັບໄຊທ໌. ຂໍ້ດີແມ່ນວ່າພວກເຂົາເຈົ້າແມ່ນໄວແລະງ່າຍທີ່ຈະປະຕິບັດ, ແລະທ່ານສາມາດນໍາໃຊ້ທຸກປະເພດຂອງເວທີອອນໄລນ໌ຟຣີສໍາລັບການເກັບກໍາຂໍ້ມູນ. ນອກນັ້ນທ່ານຍັງສາມາດໄດ້ຮັບຄໍາຕອບທີ່ບໍ່ເປີດເຜີຍຊື່. ບໍເປັນພາລະຂອງຜູ້ສໍາພາດ, ເຊິ່ງອາດຈະເຮັດໃຫ້ການຕອບສະຫນອງທີ່ດີກວ່າສໍາລັບຫົວຂໍ້ທີ່ລະອຽດອ່ອນ. ແຕ່ທ່ານສາມາດເຮັດໄດ້ໃນໂຫມດອື່ນໆເຊັ່ນດຽວກັນ, ທ່ານພຽງແຕ່ຕ້ອງມີຄວາມຄິດສ້າງສັນ. ຂໍ້ເສຍແມ່ນ: ໃຜເປັນຜູ້ຕອບຂອງເຈົ້າ? ພວກເຂົາຈະເຂົ້າເຖິງອິນເຕີເນັດບໍ? ນີ້ຈະນໍາໄປສູ່ຄວາມລໍາອຽງການເລືອກບໍ? ເຈົ້າຮູ້ໄດ້ແນວໃດວ່າເຂົາເຈົ້າແມ່ນໃຜ? ໃນເວລາທີ່ປະຊາຊົນກໍາລັງຕອບແບບສໍາຫຼວດຜ່ານອິນເຕີເນັດ, ທ່ານອາດຈະບໍ່ມີວິທີທີ່ດີທີ່ຈະຢືນຢັນຕົວຕົນຂອງເຂົາເຈົ້າ, ຫຼືເວັ້ນເສຍແຕ່ວ່າທ່ານໃຊ້ທີ່ຢູ່ອີເມວສະເພາະຫຼືຂໍ້ມູນສ່ວນຕົວອື່ນໆທີ່ມີພຽງແຕ່ຜູ້ທີ່ຕອບແບບສອບຖາມເທົ່ານັ້ນທີ່ສາມາດສະຫນອງໄດ້. ປະຊາຊົນມີແນວໂນ້ມທີ່ຈະພໍໃຈໃນການສໍາຫຼວດທາງອິນເຕີເນັດ, ເຊິ່ງເປັນຄໍາທີ່ຫມາຍຄວາມວ່າພວກເຂົາເລືອກຄໍາຕອບທີ່ງ່າຍທີ່ສຸດເພື່ອໃຫ້ພວກເຂົາສາມາດຂ້າມໄປໄດ້ໄວທີ່ສຸດ. ທ່ານມີອັດຕາການສໍາເລັດຕ່ໍາໃນການສໍາຫຼວດທາງອິນເຕີເນັດ, ແລະຂໍ້ມູນຂອງທ່ານອາດຈະບໍ່ຖືກຕ້ອງເພາະວ່າທ່ານບໍ່ແນ່ໃຈວ່າຜູ້ທີ່ເຮັດສໍາເລັດມັນແມ່ນບຸກຄົນທີ່ແທ້ຈິງທີ່ມີຄວາມສົນໃຈໃນການສຶກສາຂອງທ່ານແລະກໍາລັງຕອບຄວາມຈິງ. ມັນຍັງບໍ່ລວມເອົາຜູ້ທີ່ບໍ່ສາມາດເຂົ້າເຖິງອິນເຕີເນັດໄດ້ ແລະທີ່ສາມາດເຮັດໃຫ້ການສຶກສາຂອງເຈົ້າເຮັດໃຫ້ລຳອຽງ.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-L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ທ່ານອາດຈະໃຊ້ຍານພາຫະນະທາງການແພດຫຼືລົດພ່ວງທີ່ເອົາທຸກສິ່ງທຸກຢ່າງທີ່ທ່ານຕ້ອງການເພື່ອດໍາເນີນການເກັບກໍາຂໍ້ມູນແລະການເກັບຕົວຢ່າງຂອງທ່ານໃນຊຸມຊົນ. ຂໍ້ດີແມ່ນວ່າທ່ານສາມາດເຮັດການສໍາຫຼວດແລະການສໍາພາດແລະເກັບກໍາຕົວຢ່າງທາງການແພດແລະ ການວັດແທກຮ່າງກາຍ (anthropometrics), ແຕ່ຂໍ້ເສຍແມ່ນວ່າມັນສາມາດມີລາຄາແພງຫຼາຍໃນການສ້າງຕັ້ງຍານພາຫະນະທາງການແພດແລະຍັງສາມາດໃຊ້ເວລາຫຼາຍທີ່ຈະເຂົ້າໄປໃນຊຸມຊົນ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-L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" name="Google Shape;25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ແອັບສຸຂະພາບແມ່ນອີກທາງເລືອກໜຶ່ງສຳລັບການເກັບກຳຂໍ້ມູນ. ຂໍ້ດີແມ່ນວ່າມັນເປັນຂໍ້ມູນແລະການສື່ສານທັນທີແລະທ່ານສາມາດປັບແຕ່ງໃຫ້ເຂົາເຈົ້າເພື່ອຕອບສະຫນອງຄວາມຕ້ອງການການສຶກສາຂອງທ່ານ, ຖ້າທ່ານສາມາດມີນັກພັດທະນາ app ໃນທີມງານຂອງທ່ານ. ຂໍ້ເສັຍ ແມ່ນວ່າມັນຈໍາກັດຜູ້ເຂົ້າຮ່ວມຂອງທ່ານກັບຜູ້ທີ່ມີໂທລະສັບສະຫຼາດ, ແລະມັນສາມາດເຮັດໃຫ້ຂໍ້ມູນຂອງທ່ານມີອະຄະຕິ. ແລະການເຂົ້າເຖິງແມ່ນສົງໃສເວັ້ນເສຍແຕ່ວ່າທ່ານກໍາລັງສ້າງມັນໂດຍສະເພາະສໍາລັບຜູ້ເຂົ້າຮ່ວມການສຶກສາຂອງທ່ານ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-L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ດັ່ງນັ້ນເຈົ້າເລືອກແນວໃດ? ພິຈາລະນາເວລາທີ່ທ່ານອາດຈະມັກໃຊ້ການສໍາພາດທີ່ບໍ່ມີໂຄງສ້າງຫຼືການສໍາຫຼວດແບບມີໂຄງສ້າງ. ໂດຍປົກກະຕິ, ນັ້ນແມ່ນເວລາທີ່ທ່ານກໍາລັງເຮັດການສຶກສາສໍາຫຼວດຫຼືການສຶກສາດ້ານຄຸນນະພາບທຽບກັບການຢືນຢັນ, ຫຼືການສຶກສາດ້ານປະລິມານ. ແລະໃນເວລາທີ່ທ່ານກໍາລັງພະຍາຍາມເຂົ້າໃຈຮູບແບບ, ພິຈາລະນາຄວາມລໍາອຽງທີ່ກ່ຽວຂ້ອງກັບແຕ່ລະຮູບແບບການເກັບກໍາຂໍ້ມູນແລະຊັ່ງນໍ້າຫນັກການຄ້າຂອງທ່ານ. ພິຈາລະນາຊັບພະຍາກອນຂອງທ່ານແລະສິ່ງທີ່ທ່ານສາມາດເຮັດໄດ້ແລະພິຈາລະນາປະຊາກອນຂອງທ່ານແລະວິທີທີ່ເຈົ້າອາດຈະເຂົ້າເຖິງພວກມັນໄດ້ດີທີ່ສຸດ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-L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ໃຫ້ຜູ້ຕອບສຳພາດຂຽນຄຳຕອບໃນແບບສອບຖາມເອງ ກົງກັນກັບ ການສໍາພາດຜູ້ສໍາພາດດ້ວຍການຊ່ວຍເຫຼືອແລະການສໍາຫຼວດ. ໂດຍປົກກະຕິ, ມັນດີກວ່າທີ່ຈະສາມາດເກັບກຳຂໍ້ມູນຈາກຄົນຕໍ່ຄົນໄດ້ ເວັ້ນເສຍແຕ່ວ່າຄຳຖາມຈະລະອຽດອ່ອນ. ແຕ່ເຖິງແມ່ນວ່າຫຼັງຈາກນັ້ນ, ທ່ານສາມາດອະນຸຍາດໃຫ້ຜູ້ຕອບໂຕ້ຕອບໂດຍກົງກັບເຄື່ອງມືເກັບກໍາຂໍ້ມູນສໍາລັບຄໍາຖາມທີ່ລະອຽດອ່ອນເຫຼົ່ານັ້ນ. ຜູ້ສໍາພາດສາມາດຊ່ວຍຜູ້ຕອບແບບທັນທີ, ສ້າງສາຍສໍາພັນ, ແລະອະທິບາຍຄໍາແນະນໍາ. ການຈ້າງຜູ້ສໍາພາດຈາກປະຊາກອນເປົ້າຫມາຍຂອງທ່ານປັບປຸງການມີສ່ວນຮ່ວມໂດຍການສ້າງຄວາມໄວ້ວາງໃຈແລະຄວາມຫນ້າເຊື່ອຖືທີ່ດີກວ່າ. ແຕ່ຄວາມລໍາອຽງຂອງຜູ້ສໍາພາດຍັງເປັນຈິງຫຼາຍ. ທ່ານຕ້ອງຝຶກອົບຮົມ, ຝຶກອົບຮົມ, ຝຶກອົບຮົມ, ຝຶກອົບຮົມຜູ້ສໍາພາດຂອງເຈົ້າ, ແລະທ່ານບໍ່ສາມາດເຮັດສິ່ງຕ່າງໆເຊັ່ນການຈ່າຍຄ່າສໍາພາດໃຫ້ຜູ້ສຳພາດໂດຍການສໍາພາດ. ຕົວຢ່າງ, ຂ້ອຍຮູ້ເຖິງການສຶກສາທີ່ເຮັດໃນແບບນັ້ນ. ແລະມັນພຽງແຕ່ສ້າງໂອກາດສໍາລັບການລວບລວມຂໍ້ມູນປອມສໍາລັບການກະຕຸ້ນ. ການເຂົ້າຫາຄົນທີ່ບໍ່ຕອບສະໜອງໄດ້ຕາມຄວາມຕ້ອງການໃນການສຶກສາຕົວຈິງ, ແລະສຳລັບການປ້ອນຂໍ້ມູນຢ່າງວ່ອງໄວເພື່ອຂ້າມໄປຫາຄົນຕໍ່ໄປໃນອອນໄລນ໌ທຽບກັບຄົນ ຫຼືທາງໂທລະສັບ. ອອນໄລນ໌ນໍາໄປສູ່ຄວາມພໍໃຈທີ່ຫນ້າພໍໃຈແລະອັດຕາການຕອບສະຫນອງຕ່ໍາແລະມັນຍາກທີ່ຈະເຊື່ອຂໍ້ມູນ. ໂທລະສັບອາດຈະປັບປຸງການເຂົ້າເຖິງຂອງທ່ານ ແຕ່ຕ້ອງການຊັບພະຍາກອນເພີ່ມເຕີມ. ແລະໃນກໍລະນີໃດກໍ່ຕາມ, ເຈ້ຍແມ່ນດີເລີດສໍາລັບການບັນທຶກບໍ່ວ່າຮູບແບບຫຼືວິທີການ. ວິທີນັ້ນທ່ານສາມາດກວດເບິ່ງຄືນແລະອ້າງອິງບັນທຶກເອກະສານໃນລະຫວ່າງການປ້ອນຂໍ້ມູນ, ຫຼືໃນເວລາທີ່ທ່ານພະຍາຍາມເຂົ້າໃຈຄວາມແຕກຕ່າງບໍ່ວ່າທ່ານຕ້ອງການສໍາຮອງຂໍ້ມູນຖານຂໍ້ມູນຂອງທ່ານ.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o-LA"/>
              <a:t>.</a:t>
            </a:r>
            <a:endParaRPr/>
          </a:p>
        </p:txBody>
      </p:sp>
      <p:sp>
        <p:nvSpPr>
          <p:cNvPr id="271" name="Google Shape;271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-L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" name="Google Shape;278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o-LA"/>
              <a:t>ເຄື່ອງມືເກັບກໍາຂໍ້ມູນປະກອບມີຄໍາຖາມການສໍາຫຼວດຂອງທ່ານແລະຄໍາແນະນໍາຫຼືສະຄິບທີ່ຈໍາເປັນສໍາລັບຜູ້ສໍາພາດຫຼືຜູ້ຕອບ. ມັນຄວນຈະປະກອບມີແຫຼ່ງຂອງລາຍການທັງຫມົດຂອງທ່ານແລະ psychometrics ສໍາລັບແຫຼ່ງເຫຼົ່ານັ້ນ, ຫຼືມາດຕະການຄວາມຫນ້າເຊື່ອຖືແລະຄວາມຖືກຕ້ອງ.</a:t>
            </a:r>
            <a:endParaRPr/>
          </a:p>
        </p:txBody>
      </p:sp>
      <p:sp>
        <p:nvSpPr>
          <p:cNvPr id="279" name="Google Shape;279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-L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6" name="Google Shape;286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ດັ່ງນັ້ນທ່ານຈະເລືອກແລະສ້າງມາດຕະການສໍາລັບເຄື່ອງມືເກັບກໍາຂໍ້ມູນຂອງທ່ານແນວໃດ? ໂດຍທົ່ວໄປ, ທ່ານຄວນເລືອກ, ໃນຄໍາສັ່ງນີ້, ມາດຕະການທີ່ຖືກຕ້ອງທີ່ມີຢູ່ແລ້ວຈາກເຄື່ອງມືທີ່ຖືກສ້າງຕັ້ງຂຶ້ນດີ. ຖ້າທ່ານບໍ່ສາມາດຊອກຫາສິ່ງເຫຼົ່ານັ້ນໄດ້, ມາດຕະການທີ່ຖືກຕ້ອງທີ່ມີຢູ່ແລ້ວຈາກເຄື່ອງມືທີ່ຖືກສ້າງຕັ້ງຂຶ້ນທີ່ດີທີ່ດັດແປງເລັກນ້ອຍກັບປະຊາກອນຂອງທ່ານ. ອັນທີສາມ, ມາດຕະການຈາກເຄື່ອງມືທີ່ໄດ້ຖືກນໍາໃຊ້ໃນເມື່ອກ່ອນໃນປະຊາກອນຂອງທ່ານແຕ່ອາດຈະບໍ່ມີຄວາມຖືກຕ້ອງ. ແລະສຸດທ້າຍ, ທາງເລືອກສຸດທ້າຍແມ່ນມາດຕະການທີ່ທ່ານຫຼືທີມງານສຶກສາຂອງທ່ານສ້າງຕົວທ່ານເອງ.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-L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ເມື່ອທ່ານສ້າງເຄື່ອງມືການສໍາຫຼວດຂອງທ່ານຈາກມາດຕະການທີ່ຖືກຕ້ອງແລະເຊື່ອຖືໄດ້ຕາມທີ່ທ່ານສາມາດເຮັດໄດ້, ນີ້ຈະຊ່ວຍສ້າງຄວາມສອດຄ່ອງຂອງຂໍ້ມູນທີ່ເກັບກໍາໃນທົ່ວການສຶກສາໃນພາກສະຫນາມ. ໃຫ້ແນ່ໃຈວ່າມາດຕະການຂອງທ່ານກໍາລັງວັດແທກສິ່ງທີ່ພວກເຂົາຄວນຈະວັດແທກ (ຄວາມຖືກຕ້ອງ) ທຸກໆຄັ້ງ, (ເຊິ່ງເປັນຄວາມຫນ້າເຊື່ອຖື) ແລະເຮັດໃຫ້ມັນງ່າຍຂຶ້ນໃນການເຮັດການສຶກສາຊ*ຄືນໃນປະຊາກອນທີ່ແຕກຕ່າງກັນ. ຂໍ້ຍົກເວັ້ນນີ້ແມ່ນໃນເວລາທີ່ລາຍການບໍ່ເຫມາະສົມກັບວັດທະນະທໍາຫຼືຄວາມເຊື່ອຂອງປະຊາກອນຂອງທ່ານ. ແລະເມື່ອສິ່ງນັ້ນເກີດຂຶ້ນ, ທ່ານສາມາດປັບມາດຕະການໃຫ້ເຫມາະສົມກັບວັດທະນະທໍາຂອງທ່ານ. ຕົວຢ່າງ, ປະເພດຂອງອາຫານ, ພຶດຕິກໍາການກິນອາຫານ, ຫຼືຄວາມເຊື່ອບາງຢ່າງ. ຫຼື, ສ້າງມາດຕະການໃຫມ່ເພື່ອໃຫ້ເໝາະສົມກັບປະຊາກອນຂອງທ່ານແລະທົດສອບສິ່ງເຫຼົ່ານີ້ກ່ອນທີ່ຈະດໍາເນີນການໃນການສໍາຫຼວດ, ຖ້າເປັນໄປໄດ້. ແລະນັ້ນອາດຈະເປັນພຽງແຕ່ກ່ຽວກັບຄວາມຖືກຕ້ອງຕົວຈິງ (Face validity) ທີ່ທ່ານທົດສອບກັບຈໍານວນສະມາຊິກຂອງປະຊາກອນເພື່ອເບິ່ງວ່າພວກເຂົາມີຄວາມຫມາຍ.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-L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o-LA"/>
              <a:t>ເມື່ອສໍາເລັດຫົວຂໍ້ 6.7, ທ່ານຈະສາມາດ: ອະທິບາຍບົດບາດຂອງການເກັບກໍາຂໍ້ມູນໃນການຄຸ້ມຄອງຂໍ້ມູນແລະການວາງແຜນການສຶກສາ, ກໍານົດຮູບແບບການລວບລວມຂໍ້ມູນແລະຂໍ້ດີແລະຂໍ້ເສຍຂອງພວກມັນ, ສ້າງເຄື່ອງມືເກັບກໍາຂໍ້ມູນ, ເຂົ້າໃຈຈຸດປະສົງຂອງປື້ມລະຫັດແລະ ສ້າງປື້ມລະຫັດເພື່ອບັນທຶກຂໍ້ມູນ, ແລະເຂົ້າໃຈຈຸດປະສົງຂອງໂປໂຕຄອນການສຶກສາລວມທັງໂປໂຕຄອນເກັບກໍາຂໍ້ມູນແລະວິທີການສ້າງໂປໂຕຄອນ.</a:t>
            </a:r>
            <a:endParaRPr/>
          </a:p>
        </p:txBody>
      </p:sp>
      <p:sp>
        <p:nvSpPr>
          <p:cNvPr id="110" name="Google Shape;110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-L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o-LA"/>
              <a:t>ຕົວຢ່າງຂອງມາດຕະການການສໍາຫຼວດທີ່ໄດ້ຮັບການທົດສອບແລະນໍາໃຊ້ໃນການສຶກສາທີ່ຖືກສ້າງຕັ້ງຂຶ້ນດີແລະມີ psychometrics ລາຍງານສໍາລັບພວກເຂົາແມ່ນມາດຕະການເຫຼົ່ານີ້. ນີ້ແມ່ນຂະໜາດຂອງຄວາມເຊື່ອກ່ຽວກັບການກວດຫາມະເຮັງປອດ, ສ້າງໂດຍ Lisa Carter Harris. ຂ້ອຍມີສິ່ງພິມທີ່ເປັນແຫຼ່ງຂອງ psychometrics, ແລະສິ່ງທີ່ psychometrics ແມ່ນຫຍັງ, ເຊັ່ນ Cronbach's alpha .89, ແລະພົບວ່າມີອຸປະສັກການຮັບຮູ້ຕ່ໍາຢ່າງຫຼວງຫຼາຍສໍາລັບຜູ້ທີ່ໄດ້ຮັບການກວດທຽບກັບຜູ້ທີ່ບໍ່ໄດ້. ແຕ່ລາຍການນີ້ມີຂໍ້ມູນທັງຫມົດທີ່ຂ້ອຍຕ້ອງການຮູ້ກ່ຽວກັບວ່າຂ້ອຍສາມາດເຊື່ອຖືໄດ້ຫຼາຍປານໃດໃນການສໍາຫຼວດເຫຼົ່ານີ້ເພື່ອວັດແທກສິ່ງທີ່ຂ້ອຍສົນໃຈໃນຄວາມເຂົ້າໃຈກ່ຽວກັບປະຊາກອນຂອງຂ້ອຍ</a:t>
            </a:r>
            <a:endParaRPr/>
          </a:p>
        </p:txBody>
      </p:sp>
      <p:sp>
        <p:nvSpPr>
          <p:cNvPr id="303" name="Google Shape;303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-L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7" name="Google Shape;317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o-LA"/>
              <a:t>ຕົວຢ່າງຂອງມາດຕະການດັດແປງແມ່ນຄໍາຖາມທໍາອິດກ່ຽວກັບສະຖານທີ່ປະເພດໃດທີ່ເຈົ້າມັກຈະໄປໃນເວລາທີ່ທ່ານເຈັບປ່ວຍຫຼືຕ້ອງການຄໍາແນະນໍາກ່ຽວກັບສຸຂະພາບຂອງເຈົ້າ? ລໍາຕົ້ນຄໍາຖາມໄດ້ຖືກເກັບຮັກສາໄວ້ຄືກັນ, ແຕ່ຄໍາຖາມນີ້ໄດ້ຖືກຖາມຢູ່ໃນປະຊາກອນໃນເຂດຊົນນະບົດທີ່ມີທາງເລືອກທີ່ແຕກຕ່າງກັນສໍາລັບການໄດ້ຮັບການຮັກສາທາງການແພດ, ເຊັ່ນສະຖານທີ່ທີ່ເອີ້ນວ່າການແພດເຂດຫ່າງໄກສອກຫຼີກ. ແລະດັ່ງນັ້ນ, ພວກເຮົາຕ້ອງການໃຫ້ແນ່ໃຈວ່າພວກເຮົາລວມເອົາສິ່ງນັ້ນຢູ່ໃນທາງເລືອກຂອງຄຳຕອບ, ດັ່ງນັ້ນພວກເຮົາຈຶ່ງດັດແປງມັນສໍາລັບວັດທະນະທໍາແລະພຶດຕິກໍາຂອງປະຊາກອນຂອງພວກເຮົາ.</a:t>
            </a:r>
            <a:endParaRPr/>
          </a:p>
        </p:txBody>
      </p:sp>
      <p:sp>
        <p:nvSpPr>
          <p:cNvPr id="318" name="Google Shape;318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-L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5" name="Google Shape;325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o-LA"/>
              <a:t>ການສ້າງມາດຕະການການສໍາຫຼວດຂອງທ່ານເອງຄວນຈະເຮັດໄດ້ພຽງແຕ່ເມື່ອບໍ່ມີຫຼັກຖານທີ່ຜ່ານມາຂອງມາດຕະການທີ່ເຫມາະສົມກັບຄວາມຕ້ອງການຂອງທ່ານ, ຫຼືທີ່ສາມາດປັບຕົວໃຫ້ເຫມາະສົມກັບຄວາມຕ້ອງການຂອງທ່ານ, ຫຼືສໍາລັບລາຍການໂດຍສະເພາະກ່ຽວກັບການສຶກສາທີ່ທ່ານກໍາລັງດໍາເນີນການໃນຕົວຢ່າງນີ້, ຜູ້ເຂົ້າຮ່ວມ. ແມ່ນມາຈາກການສຶກສາຂອງພໍ່ແມ່ກ່ຽວກັບການໃຊ້ swab ຊ່ອງຄອດດ້ວຍຕົນເອງເພື່ອທົດສອບຫາເຊື້ອໄວຣັສ Human Papillomavirus ຫຼື HPV. ພວກເຮົາຢາກຮູ້ວ່າຜູ້ເຂົ້າຮ່ວມສົນທະນາກັບໃຜກ່ຽວກັບການຢູ່ໃນການສຶກສານັ້ນແລະຕ້ອງສ້າງຄໍາຖາມແລະຄໍາຕອບສໍາລັບຫົວຂໍ້ທີ່ພວກເຂົາອາດຈະຫຼືອາດຈະບໍ່ໄດ້ສົນທະນາກັບໃຜກ່ຽວກັບການສຶກສາ. ລາຍ​ການ​ເຫຼົ່າ​ນີ້​ແມ່ນ​ສະ​ນັ້ນ​ເປັນ​ເອ​ກະ​ລັກ​ສະ​ເພາະ​ຂອງ​ການ​ສຶກ​ສາ​, ພວກ​ເຂົາ​ເຈົ້າ​ຕ້ອງ​ໄດ້​ຮັບ​ການ​ສ້າງ​ຕັ້ງ​. ແຕ່ 97% ຂອງມາດຕະການໃນການສໍາຫຼວດນີ້ແມ່ນມາຈາກການສຶກສາທີ່ມີຄວາມຖືກຕ້ອງກ່ອນຫນ້ານີ້.</a:t>
            </a:r>
            <a:endParaRPr/>
          </a:p>
        </p:txBody>
      </p:sp>
      <p:sp>
        <p:nvSpPr>
          <p:cNvPr id="326" name="Google Shape;326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-L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-LA"/>
              <a:t>‹#›</a:t>
            </a:fld>
            <a:endParaRPr/>
          </a:p>
        </p:txBody>
      </p:sp>
      <p:sp>
        <p:nvSpPr>
          <p:cNvPr id="333" name="Google Shape;333;p2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4" name="Google Shape;334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lo-LA"/>
              <a:t>ຂ້າພະເຈົ້າຈະກວມເອົາໂດຍຫຍໍ້ກ່ຽວກັບການອອກແບບຄໍາຖາມການສໍາຫຼວດຂອງທ່ານເອງ, ແຕ່ທ່ານສາມາດກັບຄືນໄປເບິ່ງແລະເບິ່ງອັນນີ້ຢູ່ໃນຈັງຫວະຂອງທ່ານເອງ. ທໍາອິດ, ຈື່ຈໍາຈຸດປະສົງຂອງການສໍາຫຼວດຂອງທ່ານ; ທຸກໆຄໍາຖາມທີ່ເຈົ້າມີຄວນສະຫນັບສະຫນູນເຫດຜົນຂອງເຈົ້າສໍາລັບການດໍາເນີນການສຶກສາ. ແລະຖ້າທ່ານສົງໃສ, ຈົ່ງຖິ້ມມັນອອກ.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-LA"/>
              <a:t>‹#›</a:t>
            </a:fld>
            <a:endParaRPr/>
          </a:p>
        </p:txBody>
      </p:sp>
      <p:sp>
        <p:nvSpPr>
          <p:cNvPr id="340" name="Google Shape;340;p2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1" name="Google Shape;341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o-LA"/>
              <a:t>ຮັກສາຄໍາຖາມຂອງເຈົ້າງ່າຍໆ. ແບ່ງພວກມັນອອກເປັນສ່ວນປະກອບ ແລະຕັ້ງໃຈຫຼີກລ່ຽງບັນຫາທີ່ບໍ່ຊັດເຈນເຊັ່ນວ່າ ເວລາໃດເປັນຄັ້ງສຸດທ້າຍທີ່ເຈົ້າກິນເຂົ້າ ແທນທີ່ຈະເປັນຄຳຖາມສະເພາະວ່າເຈົ້າກິນເຂົ້າ 7 ມື້ຜ່ານມາເທົ່າໃດ?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-LA"/>
              <a:t>‹#›</a:t>
            </a:fld>
            <a:endParaRPr/>
          </a:p>
        </p:txBody>
      </p:sp>
      <p:sp>
        <p:nvSpPr>
          <p:cNvPr id="347" name="Google Shape;347;p2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8" name="Google Shape;348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ຖ້າຄໍາຖາມສາມາດຕີຄວາມໝາຍຜິດໄດ້, ມັນຈະເປັນ. ໃຫ້ມີຄວາມໝາຍຈະແຈ້ງແລະຊັດເຈນ. ລະວັງພາສາທີ່ບໍ່ຊັດເຈນແລະຫຼີກເວັ້ນຄວາມໝາຍລົບສອງເທົ່າແລະໃຫ້ແນ່ໃຈວ່າຜູ້ຕອບມີຂໍ້ມູນພຽງພໍເພື່ອຕອບສະຫນອງ. ບາງຄັ້ງທ່ານອາດຈະເປັນປະໂຫຍດທີ່ຈະແຍກຄໍາຖາມທີ່ຕ້ອງການຂໍ້ມູນພື້ນຖານເປັນສອງສ່ວນ. ປະກອບມີພຽງແຕ່ຫນຶ່ງຫົວຂໍ້ຕໍ່ຄໍາຖາມ, ຊຶ່ງຫມາຍຄວາມວ່າຫຼີກເວັ້ນການຖາມຄຳຖາມສອງຄວາມໝາຍໃນຄຳຖາມດຽວ (Double barreled question). ທ່ານບໍ່ສາມາດຂໍໃຫ້ຜູ້ໃດຜູ້ນຶ່ງໃຫ້ຄະແນນຄວາມພໍໃຈຂອງເຂົາເຈົ້າກັບຈໍານວນແລະປະເພດຂອງການດູແລທີ່ທ່ານຕ້ອງການທີ່ຈະຖາມຈໍານວນແລະປະເພດເປັນຄໍາຖາມທີ່ແຕກຕ່າງກັນ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-LA"/>
              <a:t>‹#›</a:t>
            </a:fld>
            <a:endParaRPr/>
          </a:p>
        </p:txBody>
      </p:sp>
      <p:sp>
        <p:nvSpPr>
          <p:cNvPr id="354" name="Google Shape;354;p2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5" name="Google Shape;355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ຫຼີກ​ລ້ຽງ​ການ​ຄໍາ​ຖາມ​ນໍາ​. ເຈົ້າບໍ່ຢາກໃຫ້ຄົນໄດ້ຍິນ “ທ່ານໝໍສ່ວນຫຼາຍເຊື່ອວ່າການກິນຜັກເປັນສິ່ງທີ່ດີສຳລັບເຈົ້າ. ເຈົ້າ​ເຫັນ​ດີ​ບໍ່?" ເຖິງແມ່ນວ່າຜູ້ທີ່ມີຄວາມຕັ້ງໃຈດີທີ່ສຸດກໍ່ສາມາດບິດເບືອນ ຜົນໄດ້ຮັບໂດຍການລວມເອົາຂໍ້ມູນຫຼາຍເກີນໄປໃນຄໍາຖາມ. ແລະພິຈາລະນາວິທີທາງເລືອກໃນການຖາມຄໍາຖາມທີ່ອາດຈະໄດ້ຮັບການຕອບໂຕ້ແບບລໍາອຽງ. ມີບາງຄຳຖາມທີ່ມີຄວາມອ່ອນໄຫວແນ່ນອນ. ແຕ່ບາງຄຳຖາມແມ່ນພຽງແຕ່ກ່ຽວກັບຄວາມເຊື່ອ ຫຼືພຶດຕິກຳທີ່ເຈົ້າອາດຈະບໍ່ເຂົ້າໃຈໄດ້ວ່າອາດເປັນການຕອບໂຕ້ຂອງຜູ້ນັ້ນ. ແທນທີ່ຈະຖາມວ່າ, "ທ່ານໄດ້ລົງຄະແນນສຽງໃນການເລືອກຕັ້ງທີ່ຜ່ານມາບໍ?" ເຈົ້າອາດຈະເວົ້າວ່າ “ມີຫຼາຍເຫດຜົນວ່າເປັນຫຍັງປະຊາຊົນບໍ່ມີໂອກາດລົງຄະແນນສຽງ. ບາງຄັ້ງເຂົາເຈົ້າມີເຫດສຸກເສີນ ຫຼືເຈັບປ່ວຍ ຫຼືບໍ່ສາມາດໄປປ່ອນບັດໄດ້, ຄິດເຖິງການເລືອກຕັ້ງຄັ້ງສຸດທ້າຍ. ເຈົ້າຈື່ບໍ່ວ່າເຈົ້າລົງຄະແນນສຽງບໍ?” ນອກຈາກນີ້, ຄົນເຮົາມີແນວໂນ້ມໜ້ອຍທີ່ຈະຕົວະກ່ຽວກັບອາຍຸຂອງພວກເຂົາໃນການສໍາພາດຕໍ່ຫນ້າຖ້າພວກເຂົາຖືກຖາມວ່າພວກເຂົາເກີດປີໃດແທນທີ່ຈະມີອາຍຸເທົ່າໃດ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-LA"/>
              <a:t>‹#›</a:t>
            </a:fld>
            <a:endParaRPr/>
          </a:p>
        </p:txBody>
      </p:sp>
      <p:sp>
        <p:nvSpPr>
          <p:cNvPr id="361" name="Google Shape;361;p2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2" name="Google Shape;362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o-LA"/>
              <a:t>ໃຫ້ແນ່ໃຈວ່າຕົວເລືອກ ຂອງຄໍາຕອບຂອງເຈົ້າແມ່ນສະເພາະເຊິ່ງກັນແລະກັນແລະຄົບຖ້ວນສົມບູນ.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-LA"/>
              <a:t>‹#›</a:t>
            </a:fld>
            <a:endParaRPr/>
          </a:p>
        </p:txBody>
      </p:sp>
      <p:sp>
        <p:nvSpPr>
          <p:cNvPr id="368" name="Google Shape;368;p2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9" name="Google Shape;369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o-LA"/>
              <a:t>ຮັກສາຄຳຖາມເປີດໃຫ້ໜ້ອຍທີ່ສຸດ. ແລະຈື່ໄວ້ວ່າປະຊາຊົນຕີຄວາມໝາຍແຕກຕ່າງກັນ, ໂດຍສະເພາະເລື່ອງເວລາ. ເຈົ້າສາມາດໄດ້ຮັບບັນຫາຫຼາຍຢ່າງກັບການຕອບ ເຊັ່ນວ່າສະເຫມີ, ບາງຄັ້ງແລະບໍ່ເຄີຍ. ແລະທ່ານອາດຈະຕ້ອງການໃຫ້ບໍລິບົດສໍາລັບຄຳຕອບເຫຼົ່ານັ້ນ.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o-LA"/>
              <a:t>ຂໍ້ມູນແມ່ນຂໍ້ເທັດຈິງທີ່ບໍ່ໄດ້ວິເຄາະດິບ. ຂ່າວສານ​ແມ່ນ​ການ​ປະ​ມວນ​ຜົນ​ເປັນ​ຮູບ​ແບບ​ທີ່​ມີ​ຄວາມ​ຫມາຍ​, ແຕ່​ຂ່າວສານ​ຂອງ​ຄົນ​ຫນຶ່ງ​ສາ​ມາດ​ເປັນ​ຂໍ້​ມູນ​ຂອງ​ຄົນ​ອື່ນ​. ຄວາມຮູ້ແມ່ນຮູ້ວ່າຂໍ້ມູນໃດຕ້ອງການ, ແລະຂໍ້ມູນນັ້ນຫມາຍຄວາມວ່າແນວໃດ. ສິ່ງເຫຼົ່ານີ້ເປັນຕົວແທນໃນການຄົ້ນຄວ້າແນວໃດ? ຊຸດຂໍ້ມູນ, ຜົນໄດ້ຮັບ, ແລະ ການທົບທວນເອກກະສານ.</a:t>
            </a:r>
            <a:endParaRPr/>
          </a:p>
        </p:txBody>
      </p:sp>
      <p:sp>
        <p:nvSpPr>
          <p:cNvPr id="118" name="Google Shape;118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-L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-LA"/>
              <a:t>‹#›</a:t>
            </a:fld>
            <a:endParaRPr/>
          </a:p>
        </p:txBody>
      </p:sp>
      <p:sp>
        <p:nvSpPr>
          <p:cNvPr id="375" name="Google Shape;375;p3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6" name="Google Shape;376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o-LA"/>
              <a:t>ຖ້າເປັນໄປໄດ້, ສະເຫມີໃຊ້ຄໍາຕອບທີ່ບໍ່ຮູ້ສໍາລັບຄົນແລະອະນຸຍາດໃຫ້ພວກເຂົາປະຕິເສດຄໍາຖາມ, ເຖິງແມ່ນວ່າບໍ່ໄດ້ສະເຫນີການປະຕິເສດ.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-LA"/>
              <a:t>‹#›</a:t>
            </a:fld>
            <a:endParaRPr/>
          </a:p>
        </p:txBody>
      </p:sp>
      <p:sp>
        <p:nvSpPr>
          <p:cNvPr id="382" name="Google Shape;382;p3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3" name="Google Shape;383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ໃຫ້ຄະແນນຢ່າງມີຄວາມຫມາຍຄົບຖ້ວນ. ຈຸດສິ້ນສຸດຂອງຄະແນນທີ່ຕອບ ຈະຕ້ອງຖືກຍຶດໄວ້ດ້ວຍປ້າຍທີ່ມີຄວາມຫມາຍ. ດັ່ງນັ້ນ, ຖ້າທ່ານເວົ້າອັດຕາໃນລະດັບຫນຶ່ງຫາຫ້າ, ທ່ານຈໍາເປັນຕ້ອງໃຫ້ພວກເຂົາຮູ້ວ່າຫນຶ່ງຫມາຍຄວາມວ່າແນວໃດແລະຫ້າຫມາຍຄວາມວ່າແນວໃດ. ມັນບໍ່ສໍາຄັນແທ້ໆວ່າມີຈຸດຄະແນນຫຼາຍ ເທົ່າໃດ, ນັ້ນແມ່ນພຽງແຕ່ເລື່ອງຂອງລົດຊາດເທົ່ານັ້ນ. ແລະນີ້ແມ່ນບາງສິ່ງທີ່ຄວນຈື່ໃນເວລາສ້າງຄະແນນ ຕອບ.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9" name="Google Shape;389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o-LA"/>
              <a:t>Going to talk for a moment about creating code books. </a:t>
            </a:r>
            <a:endParaRPr/>
          </a:p>
        </p:txBody>
      </p:sp>
      <p:sp>
        <p:nvSpPr>
          <p:cNvPr id="390" name="Google Shape;390;p3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-L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6" name="Google Shape;396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o-LA"/>
              <a:t>ທໍາອິດ, ລວບລວມມາດຕະການເຫຼົ່ານີ້ຢູ່ໃນເອກະສານການປຸງແຕ່ງຄໍາແລະຫຼັງຈາກນັ້ນເລີ່ມຕົ້ນໃສ່ປ້າຍໃຫ້ພວກເຂົາສໍາລັບເຄື່ອງມືເກັບກໍາຂໍ້ມູນ. ຖ້າມັນເປັນເອເລັກໂຕຣນິກ, ກໍ່ສ້າງມາດຕະການ, ສ້າງປື້ມລະຫັດທີ່ມີຂໍ້ມູນຕົວແປ, ແລະຫຼັງຈາກນັ້ນໃສ່ຂໍ້ມູນເຂົ້າໄປໃນການໂຕ້ຕອບການສ້າງການສໍາຫຼວດ. ແລະສຸດທ້າຍທ່ານສາມາດພິມສະບັບເຈ້ຍທີ່ສາມາດນໍາໃຊ້ເປັນສໍາຮອງຂໍ້ມູນ. ຖ້າທ່ານກໍາລັງໃຊ້ເຄື່ອງມືເຈ້ຍ, ທ່ານສາມາດເຮັດຂັ້ນຕອນດຽວກັນເພື່ອໃຫ້ທ່ານມີຖານຂໍ້ມູນເກັບກໍາຂໍ້ມູນພ້ອມ, ແລະຫຼັງຈາກນັ້ນສ້າງເຄື່ອງມືເຈ້ຍແຍກຕ່າງຫາກຫຼືໃຊ້ສະບັບພິມ.</a:t>
            </a:r>
            <a:endParaRPr/>
          </a:p>
        </p:txBody>
      </p:sp>
      <p:sp>
        <p:nvSpPr>
          <p:cNvPr id="397" name="Google Shape;397;p3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-L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4" name="Google Shape;404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o-LA"/>
              <a:t>ເຄື່ອງມືເກັບກໍາຂໍ້ມູນທີ່ເປັນເອເລັກໂຕຣນິກແມ່ນຂ້ອນຂ້າງທົ່ວໄປແລະສາມາດເຂົ້າເຖິງໄດ້. ເຈົ້າມີການເຂົ້າເຖິງຫຍັງ? ແລະເຈົ້າມັກເຄື່ອງມືອັນໃດ? ທ່ານກໍາລັງເກັບກໍາຂໍ້ມູນຢູ່ໃນພາກສະຫນາມບໍ? ທ່ານຕ້ອງການການເຂົ້າເຖິງອິນເຕີເນັດຫຼືຄວາມສາມາດໃນການບັນທຶກຮູບພາບຫຼືສຽງ, ທ່ານສາມາດນໍາໃຊ້ບາງຂໍ້ມູນມາດຕະຖານເຂົ້າໄປໃນແບບຟອມການເກັບກໍາຂອງທ່ານເຊັ່ນ Google Forms, Qualtrics, REDCap, Microsoft Access, ລີງສໍາຫຼວດ, ຫຼືໂຄງການແລະແອັບຯທີ່ກໍາຫນົດເອງ.</a:t>
            </a:r>
            <a:endParaRPr/>
          </a:p>
        </p:txBody>
      </p:sp>
      <p:sp>
        <p:nvSpPr>
          <p:cNvPr id="405" name="Google Shape;405;p3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-L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-LA"/>
              <a:t>‹#›</a:t>
            </a:fld>
            <a:endParaRPr/>
          </a:p>
        </p:txBody>
      </p:sp>
      <p:sp>
        <p:nvSpPr>
          <p:cNvPr id="412" name="Google Shape;412;p3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3" name="Google Shape;413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o-LA"/>
              <a:t>ອົງປະກອບພື້ນຖານທີ່ສຸດຂອງປື້ມລະຫັດແມ່ນຊື່ຕົວແປ, ປ້າຍຊື່, ແລະຄໍາອະທິບາຍ (ເຊິ່ງໂດຍທົ່ວໄປແມ່ນຄໍາຖາມ), ເຊັ່ນດຽວກັນກັບປະເພດຂອງຕົວແປ, ຄ່າລະຫັດແລະປ້າຍຊື່ສໍາລັບທຸກໆທາງເລືອກຄໍາຕອບ, ເຊັ່ນດຽວກັນກັບລະຫັດມູນຄ່າທີ່ຂາດຫາຍໄປ. ທ່ານອາດຈະລວມເອົາຄວາມຍາວຂອງຕົວແປຫຼືສະຖານທີ່ເປັນຖັນ.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-LA"/>
              <a:t>‹#›</a:t>
            </a:fld>
            <a:endParaRPr/>
          </a:p>
        </p:txBody>
      </p:sp>
      <p:sp>
        <p:nvSpPr>
          <p:cNvPr id="419" name="Google Shape;419;p3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0" name="Google Shape;420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ປື້ມລະຫັດແມ່ນເອກະສານທີ່ອະທິບາຍເນື້ອໃນ, ໂຄງສ້າງ, ແລະຮູບແບບຂອງການເກັບກໍາຂໍ້ມູນ. ມັນຄວນຈະມີຂໍ້ມູນທັງຫມົດທີ່ທ່ານຈໍາເປັນຕ້ອງເຂົ້າໃຈແຕ່ລະຕົວແປໃນໄຟລ໌. ພວກມັນມີຄວາມສໍາຄັນຫຼາຍສໍາລັບຄວາມສອດຄ່ອງແລະຄວາມໂປ່ງໃສໃນການຄົ້ນຄວ້າ, ອະນຸຍາດໃຫ້ມີການຜລິດຂໍ້ມູນ. ມັນມັກຈະເລີ່ມຕົ້ນດ້ວຍເລື່ອງທາງຫນ້າບາງຢ່າງທີ່ປະກອບມີຂໍ້ມູນການສຶກສາເຊັ່ນ: ຫົວຂໍ້, ຜູ້ຄົ້ນຄ້ວາຫຼັກ, ຕາຕະລາງເນື້ອໃນ, ແລະຮູບແບບ. ເລື່ອງດ້ານຫນ້າອາດຈະປະກອບມີລາຍລະອຽດວິທີການເພີ່ມເຕີມເຊັ່ນ: ການສຸ່ມຕົວຢ່າງແລະວິທີການຄິດໄລ່ ຊັງຊານ້ໍາຫນັກ.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6" name="Google Shape;426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o-LA"/>
              <a:t>ນີ້ແມ່ນຕົວຢ່າງຂອງຫນ້າຂອງປື້ມລະຫັດ. ທ່ານຈະເຫັນຢູ່ໃນຖັນທໍາອິດແມ່ນຊື່ຕົວແປ, ຖັນທີສອງມີປ້າຍຕົວແປເຊັ່ນ: ອາຍຸຫຼືລະຫັດໄປສະນີ, ຫຼືຄໍາອະທິບາຍຕົວແປ, ເຊິ່ງແມ່ນຄໍາຖາມ. ລະຫັດຄ່າສໍາລັບຕົວແປປະເພດແມ່ນຢູ່ໃນຖັນຕໍ່ໄປ, ແລະປ້າຍຊື່ສໍາລັບແຕ່ລະທາງເລືອກການຕອບສະຫນອງແມ່ນຕໍ່ໄປ, ລວມທັງລະຫັດມູນຄ່າທີ່ຂາດຫາຍໄປແລະປ້າຍຊື່. ຖັນສຸດທ້າຍປະກອບມີຮູບແບບຫຼືປະເພດຂອງຕົວແປ, ຕົວຢ່າງ, ຕົວເລກຫຼືຂໍ້ຄວາມ.</a:t>
            </a:r>
            <a:endParaRPr/>
          </a:p>
        </p:txBody>
      </p:sp>
      <p:sp>
        <p:nvSpPr>
          <p:cNvPr id="427" name="Google Shape;427;p3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-L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5" name="Google Shape;435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ນີ້ແມ່ນປື້ມລະຫັດພື້ນຖານທີ່ສ້າງຂຶ້ນກ່ອນທີ່ຈະເກັບກໍາຂໍ້ມູນຈາກການສຶກສາທີ່ຂ້າພະເຈົ້າໄດ້ດໍາເນີນການ, ແລະມັນມີຄໍາອະທິບາຍຕົວແປຫຼືປ້າຍຊື່ (ຄໍາຖາມ), ທາງເລືອກໃນການຕອບສະຫນອງແລະລະຫັດມູນຄ່າສໍາລັບແຕ່ລະຄົນເຊັ່ນດຽວກັນກັບຄ່າທີ່ຂາດຫາຍໄປ, ຊື່ຕົວແປ, ແລະ. ແຫຼ່ງຂອງແຕ່ລະລາຍການທີ່ຖືກນໍາໃຊ້ໃນການສຶກສາ.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3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-L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4" name="Google Shape;444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ປື້ມລະຫັດທີ່ລະອຽດກວ່າອາດຈະປະກອບດ້ວຍການຫັນປ່ຽນແລະການຖອດລະຫັດຂອງຕົວແປພື້ນຖານ, ລັກສະນະຄໍາອະທິບາຍ, ແລະດັ່ງທີ່ໄດ້ກ່າວມາກ່ອນຫນ້ານີ້, ແຫຼ່ງຂອງຕົວແປແລະໂຄງການຕົວຢ່າງທີ່ມີທ່າແຮງແລະເຄື່ອງມືເກັບກໍາຂໍ້ມູນດ້ວຍຕົນເອງ. ທ່ານອາດຈະປະກອບມີຂັ້ນຕອນການເກັບຂໍ້ມູນແລະການປ້ອນຂໍ້ມູນ, ແນວໃດກໍ່ຕາມຂ້ອຍມັກຈະສ້າງໂປໂຕຄອນແຍກຕ່າງຫາກສໍາລັບຂັ້ນຕອນເຫຼົ່ານັ້ນ.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3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-L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o-LA"/>
              <a:t>ການຄຸ້ມຄອງຂໍ້ມູນມີບົດບາດຫຍັງແດ່? ທໍາອິດ, ຄວາມຮູ້ແມ່ນຈໍາເປັນເພື່ອກໍານົດວ່າຂໍ້ມູນໃດທີ່ຈະເກັບກໍາແລະວິທີການເກັບກໍາຂໍ້ມູນ, ຫຼັງຈາກນັ້ນໃຫ້ຂໍ້ມູນທີ່ຈະປ່ຽນເປັນຂ່າວສານ, ແລະ ໃຫ້ແນ່ໃຈວ່າຂໍ້ມູນຖືກສະແດງຢ່າງຖືກຕ້ອງ, ຍ້ອນວ່າຂໍ້ມູນຖືກປ່ຽນເປັນຄວາມຮູ້, ແລະການຕັດສິນໃຈ.</a:t>
            </a:r>
            <a:endParaRPr/>
          </a:p>
        </p:txBody>
      </p:sp>
      <p:sp>
        <p:nvSpPr>
          <p:cNvPr id="141" name="Google Shape;141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-L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2" name="Google Shape;452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o-LA"/>
              <a:t>ນີ້ແມ່ນຕົວຢ່າງຂອງຊຸດຂອງຕົວແປສ່ວນບຸກຄົນຫຼືຄໍາຖາມທີ່ປະກອບເປັນຄະແນນ, ແລະຫຼັງຈາກນັ້ນການຫັນປ່ຽນຂໍ້ມູນທີ່ຖືກນໍາໃຊ້ເພື່ອສ້າງຄະແນນລວມແລະຄະແນນສະເລ່ຍ.</a:t>
            </a:r>
            <a:endParaRPr/>
          </a:p>
        </p:txBody>
      </p:sp>
      <p:sp>
        <p:nvSpPr>
          <p:cNvPr id="453" name="Google Shape;453;p4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-L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1" name="Google Shape;461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o-LA"/>
              <a:t>ນີ້ແມ່ນພຽງແຕ່ຕົວຢ່າງອື່ນຂອງປື້ມລະຫັດທີ່ລະອຽດກວ່າຂອງຄູ່ມືລະຫັດສະຖິຕິທີ່ສໍາຄັນຂອງລັດສໍາລັບການເກີດລູກໃນລັດ Florida. ມັນປະກອບມີອົງປະກອບພື້ນຖານດຽວກັນ, ບວກກັບຈໍານວນລາຍການ, ປີທີ່ຕົວແປໄດ້ຖືກເກັບກໍາ, ແລະຊຸດຂໍ້ມູນອື່ນໆທີ່ມີຕົວແປນີ້.</a:t>
            </a:r>
            <a:endParaRPr/>
          </a:p>
        </p:txBody>
      </p:sp>
      <p:sp>
        <p:nvSpPr>
          <p:cNvPr id="462" name="Google Shape;462;p4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-L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-LA"/>
              <a:t>‹#›</a:t>
            </a:fld>
            <a:endParaRPr/>
          </a:p>
        </p:txBody>
      </p:sp>
      <p:sp>
        <p:nvSpPr>
          <p:cNvPr id="469" name="Google Shape;469;p4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0" name="Google Shape;470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o-LA"/>
              <a:t>ທ່ານອາດຈະສ້າງປື້ມລະຫັດສໍາລັບການນໍາໃຊ້ກ່ອນທີ່ຈະເກັບກໍາຂໍ້ມູນ, ເຊິ່ງປະກອບດ້ວຍຂໍ້ມູນພື້ນຖານທັງຫມົດທີ່ທ່ານຕ້ອງການສໍາລັບແຕ່ລະຕົວແປເພື່ອສ້າງເຄື່ອງມືເກັບກໍາຂໍ້ມູນ. ຫຼັງຈາກການລວບລວມຂໍ້ມູນເກີດຂື້ນ, ທ່ານສາມາດເພີ່ມຂໍ້ມູນໃສ່ປື້ມລະຫັດ, ລວມທັງຂໍ້ມູນກ່ຽວກັບຕໍາແຫນ່ງຕົວແປແລະຮູບແບບໃນຊຸດຂໍ້ມູນ, ແລະຄໍາອະທິບາຍພື້ນຖານຂອງແຕ່ລະຕົວແປ, ເຊັ່ນ: ການນັບແລະສ່ວນຮ້ອຍສໍາລັບຕົວແປປະເພດ, ແລະມາດຕະການຂອງແນວໂນ້ມກາງແລະການກະແຈກກະຈາຍ, ເຊັ່ນ: ຄ່າສະເລ່ຍແລະມາດຕະຖານ deviation, ສໍາລັບຕົວແປຕໍ່ເນື່ອງ, ແລະລະບົບທີ່ຄ່າຂາດຫາຍໄປແລະການນັບທີ່ຖືກຕ້ອງສໍາລັບແຕ່ລະຕົວແປ.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4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6" name="Google Shape;476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lo-LA"/>
              <a:t>ໃນຕົວຢ່າງນີ້, ທ່ານສາມາດເບິ່ງຄໍາຖາມຈາກປື້ມລະຫັດການເກັບລວບລວມຂໍ້ມູນເບື້ອງຕົ້ນແລະຂໍ້ມູນທີ່ເພີ່ມສໍາລັບຕົວແປນີ້ເຂົ້າໄປໃນປື້ມລະຫັດເມື່ອການເກັບກໍາຂໍ້ມູນໄດ້ສະຫຼຸບແລ້ວ. ຂໍ້ມູນເພີ່ມເຕີມປະກອບມີຄໍາອະທິບາຍເພີ່ມເຕີມຂອງຕົວແປຂອງມັນເອງແລະຈໍານວນແລະສ່ວນຮ້ອຍສໍາລັບແຕ່ລະຄ່າຂອງການຕອບສະຫນອງ. ມັນຍັງປະກອບມີຂໍ້ມູນທີ່ຂາດຫາຍໄປຂອງລະບົບ, ຊຶ່ງຫມາຍຄວາມວ່າສໍາລັບບາງເຫດຜົນ, ມີຂໍ້ມູນທີ່ຂາດຫາຍໄປກ່ຽວກັບຕົວແປທີ່ບໍ່ໄດ້ລະບຸວ່າຂາດຫາຍໄປໂດຍຜູ້ທີ່ເກັບກໍາຂໍ້ມູນ. ນີ້ອາດຈະປາກົດຂຶ້ນເມື່ອບາງຄໍາຖາມເປັນຜົນມາຈາກເຫດຜົນຂອງການສະແດງຜົນ, ແລະອາດຈະບໍ່ຖືກຖາມຈາກຜູ້ເຂົ້າຮ່ວມທັງຫມົດ.</a:t>
            </a:r>
            <a:endParaRPr/>
          </a:p>
        </p:txBody>
      </p:sp>
      <p:sp>
        <p:nvSpPr>
          <p:cNvPr id="477" name="Google Shape;477;p4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-L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0" name="Google Shape;490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o-LA"/>
              <a:t>ຖ້າທ່ານກໍາລັງດໍາເນີນການສຶກສາໄລຍະຍາວ, ໂດຍທົ່ວໄປແລ້ວທ່ານຈະຖາມຊຸດຄໍາຖາມຢູ່ໃນພື້ນຖານ, ແລະຫຼັງຈາກນັ້ນຊຸດຄໍາຖາມທີ່ຖືກຖາມຢູ່ໃນແຕ່ລະການຕິດຕາມ, ບາງອັນຈະຄືກັນກັບພື້ນຖານແລະບາງຄໍາຖາມທີ່ບໍ່ແມ່ນ, ແຕ່ປົກກະຕິຄໍາຖາມຕິດຕາມຈະຄືກັນໃນແຕ່ລະຄື້ນການຕິດຕາມ. ໃນຕົວຢ່າງນີ້, ປື້ມລະຫັດນີ້ສະແດງໃຫ້ເຫັນຄໍາຖາມສໍາລັບການຕິດຕາມໃນເວລາ 5, ເວລາ 6, ເວລາ 7, ແລະເວລາ 8. ຕົວແປແມ່ນໄດ້ເຊື່ອມຕໍ່ທ້າຍດ້ວຍຈໍານວນຄື້ນໃນຕອນທ້າຍ, ແລະມີຂໍ້ມູນທີ່ແຕກຕ່າງກັນເລັກນ້ອຍກ່ຽວກັບສະຖານທີ່ຂອງ ຕົວແປໃນເຄື່ອງມືເກັບກໍາຂໍ້ມູນສໍາລັບແຕ່ລະຄື້ນ.</a:t>
            </a:r>
            <a:endParaRPr/>
          </a:p>
        </p:txBody>
      </p:sp>
      <p:sp>
        <p:nvSpPr>
          <p:cNvPr id="491" name="Google Shape;491;p4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-L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4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-LA"/>
              <a:t>‹#›</a:t>
            </a:fld>
            <a:endParaRPr/>
          </a:p>
        </p:txBody>
      </p:sp>
      <p:sp>
        <p:nvSpPr>
          <p:cNvPr id="499" name="Google Shape;499;p4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0" name="Google Shape;500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o-LA"/>
              <a:t>ສະຫຼຸບແລ້ວ, ທ່ານອາດຈະລວມເອົາຂໍ້ມູນເພີ່ມເຕີມນີ້ສໍາລັບແຕ່ລະຕົວແປແລະຊຸດຂໍ້ມູນ, ແລະຂໍ້ມູນອື່ນໆທີ່ອາດຈະເປັນປະໂຫຍດສໍາລັບທ່ານ.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4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-LA"/>
              <a:t>‹#›</a:t>
            </a:fld>
            <a:endParaRPr/>
          </a:p>
        </p:txBody>
      </p:sp>
      <p:sp>
        <p:nvSpPr>
          <p:cNvPr id="506" name="Google Shape;506;p4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7" name="Google Shape;507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o-LA"/>
              <a:t>ມີບັນຫາບາງຢ່າງໃນການເຂົ້າລະຫັດຂໍ້ມູນ. ຕົວຢ່າງ, ທ່ານຕ້ອງການໃຫ້ແນ່ໃຈວ່າຖ້າທ່ານລວມເອົາຄ່າລະຫັດສໍາລັບຂໍ້ມູນທີ່ຂາດຫາຍໄປ, ຄ່າເຫຼົ່ານັ້ນບໍ່ເທົ່າກັບຄ່າທີ່ຖືກຕ້ອງໃນຂໍ້ມູນ. ໃນຕົວຢ່າງນີ້, ບໍ່ຮູ້ຫຼືບໍ່ແນ່ໃຈວ່າຂາດຂໍ້ມູນທີ່ຂາດຫາຍລະຫັດດ້ວຍຄ່າ 8, ແລະປະຕິເສດແມ່ນຂາດຂໍ້ມູນທີ່ລະຫັດເປັນ 9. ແນວໃດກໍ່ຕາມ...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4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-LA"/>
              <a:t>‹#›</a:t>
            </a:fld>
            <a:endParaRPr/>
          </a:p>
        </p:txBody>
      </p:sp>
      <p:sp>
        <p:nvSpPr>
          <p:cNvPr id="513" name="Google Shape;513;p4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4" name="Google Shape;514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o-LA"/>
              <a:t>ດັ່ງທີ່ທ່ານສາມາດເຫັນໄດ້ໃນຄວາມຖີ່ຂອງຕົວແປ, ຄ່າທັງຫມົດສໍາລັບອາຍຸ 8 ປີແລະ 9 ປີບໍ່ມີຢູ່, ແລະມີຫຼາຍຜູ້ຕອບຖືກລະຫັດວ່າບໍ່ຮູ້ຫຼືປະຕິເສດ. ມີຫຍັງທີ່ເກີດຂຶ້ນຖ້າແມ່ນວ່າເດັກນ້ອຍທຸກຄົນທີ່ມີອາຍຸ 8 ຫຼື 9 ປີຖືກໃສ່ເຂົ້າໄປໃນປະເພດຂໍ້ມູນທີ່ຂາດຫາຍໄປໂດຍບັງເອີນ.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4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2" name="Google Shape;522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o-LA"/>
              <a:t>ຂ້ອຍຈະເວົ້າຕໍ່ໄປກ່ຽວກັບຄວາມສໍາຄັນຂອງການສ້າງໂປໂຕຄອນສໍາລັບການສຶກສາຂອງເຈົ້າ</a:t>
            </a:r>
            <a:endParaRPr/>
          </a:p>
        </p:txBody>
      </p:sp>
      <p:sp>
        <p:nvSpPr>
          <p:cNvPr id="523" name="Google Shape;523;p4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-L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4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9" name="Google Shape;529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ໂປໂຕຄອນທີ່ຂຽນເປັນສິ່ງຈໍາເປັນບໍ່ພຽງແຕ່ໃນການຄຸ້ມຄອງຂໍ້ມູນ, ແຕ່ໃນທຸກໆຂະບວນການຂອງການສຶກສາຂອງທ່ານ. ໂປໂຕຄອນທີ່ຂຽນຄວນຖືກສ້າງຂື້ນສໍາລັບທຸກໆວຽກງານໃນການສຶກສາຂອງທ່ານ, ຈາກການຈ້າງງານໂດຍຜ່ານການເກັບກໍາຂໍ້ມູນ, ການຄຸ້ມຄອງຜູ້ເຂົ້າຮ່ວມ, ແລະການຄຸ້ມຄອງຂໍ້ມູນແລະການວິເຄາະ. ຫຼັງຈາກນັ້ນທ່ານຄວນຝຶກອົບຮົມພະນັກງານຄົ້ນຄ້ວາຂອງທ່ານໃໝ່ໂດຍໃຊ້ໂປໂຕຄອນເຫຼົ່ານີ້!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4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-L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o-LA"/>
              <a:t>ການເກັບຂໍ້ມູນແມ່ນຂະບວນການບັນທຶກການສັງເກດການກ່ຽວກັບຕົວຢ່າງການສຶກສາຂອງທ່ານ, ທີ່ພວກເຮົານໍາໃຊ້ເພື່ອເຮັດໃຫ້ການສະຫຼຸອ້າງອີງບກ່ຽວກັບປະຊາກອນ. ໃນຫົວຂໍ້ນີ້, ພວກເຮົາຈະກວມເອົາການລວບລວມຂໍ້ມູນຕົ້ນຕໍໂດຍຜ່ານການສໍາຫຼວດຫຼືການສໍາພາດ. ອົງປະກອບຂອງການເກັບກໍາຂໍ້ມູນປະກອບມີ, ຢ່າງຫນ້ອຍສຸດ, ມາດຕະການຂອງການສຳຜັດ (Exposures) ແລະຜົນໄດ້ຮັບ, ຄຸນລັກສະນະປະຊາກອນ ແລະ ຕົວແກ້ໄຂ (modifiers), ແລະຕົວຜັນແປກວນ (confounders) ທີ່ເປັນໄປໄດ້.</a:t>
            </a:r>
            <a:endParaRPr/>
          </a:p>
        </p:txBody>
      </p:sp>
      <p:sp>
        <p:nvSpPr>
          <p:cNvPr id="162" name="Google Shape;162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-L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5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7" name="Google Shape;537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ພິທີການປະກອບມີຄໍາແນະນໍາຂັ້ນຕອນໂດຍຂັ້ນຕອນສໍາລັບວິທີການປະຕິບັດທຸກດ້ານຈາກການສຶກສາ. ທ່ານສາມາດລວມເອົາຕົ້ນໄມ້ການຕັດສິນໃຈຫຼືເຫດຜົນການຕັດສິນໃຈສໍາລັບຂະບວນການທີ່ຊັບຊ້ອນທີ່ອາດມີຫຼາຍຂັ້ນຕອນການປະຕິບັດ. ເປົ້າຫມາຍແມ່ນເພື່ອປ່ອຍໃຫ້ພະນັກງານຄົ້ນຄ້ວາຕັດສິນໃຈຫນ້ອຍທີ່ສຸດ, ດັ່ງນັ້ນທ່ານກໍາລັງສ້າງສະພາບແວດລ້ອມທີ່ຊື່ສັດຕໍ່ແຜນການສຶກສາ ສາມາດເປັນຫຼັກສູດເລີ່ມຕົ້ນຂອງການປະຕິບັດ. ໂປໂຕຄອນສາມາດປັບປຸງໄດ້ຕາມຄວາມຕ້ອງການ, ແລະເມື່ອພວກມັນມີ, ພະນັກງານຄວນໄດ້ຮັບການຝຶກອົບຮົມຄືນອີກໃນພິທີການນັ້ນ.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5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-L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5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5" name="Google Shape;545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ນີ້ແມ່ນຕົວຢ່າງຂອງໂປໂຕຄອນສໍາລັບວິທີການດໍາເນີນການທົດລອງແບບສຸ່ມ,ການສຶກສາແບບທົດລອງ. ຄູ່ມື ໂປລໂຕກອນທໍາອິດປະກອບດ້ວຍບັນຊີລາຍຊື່ຂອງອຸປະກອນການທັງຫມົດທີ່ຈໍາເປັນເພື່ອດໍາເນີນການທົດລອງ, URLs ຫຼືການເຊື່ອມຕໍ່ເວັບໄຊທ໌ກັບຊອບແວຫຼືຂໍ້ມູນທັງຫມົດທີ່ຈໍາເປັນເພື່ອດໍາເນີນການສຶກສາ ແລະໃນກໍລະນີນີ້, ບັນຊີລາຍຊື່ຂອງແຂນການສຶກສາແລະສີແລະລະຫັດໃນ chip ໄດ້ຖືກມອບຫມາຍໃຫ້ແຂນການສຶກສາເຫຼົ່ານັ້ນ, ສໍາລັບການສຸ່ມທີ່ບໍ່ແມ່ນການທົດແທນສຳລັບກຸ່ມສຶກສາ.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5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-L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5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4" name="Google Shape;554;p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ສອງຕົວຢ່າງເພີ່ມເຕີມຈາກໂປໂຕຄອນນີ້ແມ່ນຄໍາແນະນໍາໃນການຕັ້ງຄ່າການສຶກສາຢູ່ແຕ່ລະໂຕະຢູ່ໃນຫ້ອງທົດລອງ, ແລະວິທີການດໍາເນີນຂະບວນການສຸ່ມ Randomization, ເຊິ່ງປະກອບດ້ວຍຜູ້ເຂົ້າຮ່ວມໃນການດຶງ chip ສີ ຈາກຖົງ ທີ່ຊີ້ບອກກຸ່ມການສຶກສາຂອງເຂົາເຈົ້າ. ພາກສ່ວນອື່ນໆຂອງໂປໂຕຄອນນີ້ທີ່ບໍ່ໄດ້ສະແດງໃຫ້ເຫັນແມ່ນຂັ້ນຕອນການຍິນຍອມ, ວິທີການດໍາເນີນການທົດລອງ, ວິທີການແຈກຢາຍແຮງຈູງໃຈ, ແລະລາຍລະອຽດຂອງສະຖານທີ່ສຶກສາໃນຕອນທ້າຍຂອງແຕ່ລະມື້.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5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-L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4" name="Google Shape;564;p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ນີ້ແມ່ນຕົວຢ່າງຂອງໂປໂຕຄອນທີ່ໃຊ້ເພື່ອເລີ່ມຕົ້ນຂະບວນການໂທຫາຜູ້ເຂົ້າຮ່ວມເພື່ອເກັບກໍາຂໍ້ມູນການສໍາຫຼວດ. ທ່ານຈະເຫັນວ່າມັນເລີ່ມຕົ້ນດ້ວຍບ່ອນທີ່ຈະຊອກຫາຂໍ້ມູນຕິດຕໍ່ສໍາລັບຜູ້ເຂົ້າຮ່ວມການສຶກສາແຕ່ລະຄົນ, ທີ່ຢູ່ອິນເຕີເນັດສໍາລັບໂຄງການຊອບແວເກັບກໍາຂໍ້ມູນທີ່ຈໍາເປັນສໍາລັບການປ້ອນຂໍ້ມູນ, ຂໍ້ມູນການເຂົ້າສູ່ລະບົບ, ແລະຜູ້ທີ່ຕ້ອງຕິດຕໍ່ໃນກໍລະນີທີ່ໂຄງການຊອບແວເຮັດວຽກບໍ່ຖືກຕ້ອງ. ຕໍ່ໄປ, ວິທີການຊອກຫາປະຕິທິນທີ່ລາຍຊື່ຜູ້ເຂົ້າຮ່ວມຫມາຍຄວາມວ່າຈະໄດ້ຮັບການຕິດຕໍ່ໃນມື້ນັ້ນ, ແລະວິທີການເລີ່ມຕົ້ນການໂທແລະບັນທຶກຢ່າງລະອຽດກ່ຽວກັບຄວາມພະຍາຍາມໂທຫາແລະຜົນໄດ້ຮັບຂອງແຕ່ລະຄົນ.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5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-L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5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0" name="Google Shape;590;p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ມີສະຄິບທີ່ແນ່ນອນສໍາລັບການໂອ້ລົມກັບຜູ້ເຂົ້າຮ່ວມ, ແລະຕົ້ນໄມ້ການຕັດສິນໃຈສໍາລັບສິ່ງທີ່ຕ້ອງເຮັດໃນກໍລະນີຂອງການຕອບສະຫນອງທີ່ເປັນໄປໄດ້. ອີກເທື່ອ ໜຶ່ງ, ບັນທຶກການກະທຳ ທີ່ເກີດຂື້ນໃນການໂທ, ແລະບັນຊີລາຍຊື່ຂອງ "ຖ້າເປັນແນວໃດ?" ໃນກໍລະນີທີ່ຜູ້ເຂົ້າຮ່ວມຖາມຄໍາຖາມສະເພາະໃນຂະບວນການສໍາພາດ.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5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-L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5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4" name="Google Shape;604;p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o-LA"/>
              <a:t>ການເກັບຂໍ້ມູນພາກສະຫນາມສາມາດເປັນເລື່ອງຍາກໂດຍສະເພາະ, ແລະທ່ານຕ້ອງການໃຫ້ແນ່ໃຈວ່າພະນັກງານສຶກສາຂອງທ່ານມີທຸກສິ່ງທຸກຢ່າງທີ່ພວກເຂົາຕ້ອງການເພື່ອເຮັດສໍາເລັດການເກັບກໍາຂໍ້ມູນ. ອັນນີ້ປະກອບມີຜູ້ທີ່ເຂົາເຈົ້າຄວນໂທຖາມ, ແລະຂໍ້ມູນການຕິດຕໍ່ຂອງເຂົາເຈົ້າ, ສິ່ງທີ່ເຂົາເຈົ້າຈໍາເປັນຕ້ອງມີກັບເຂົາເຈົ້າແລະສິ່ງທີ່ປະຕິບັດໃຫ້ສໍາເລັດກ່ອນທີ່ຈະໄປພາກສະຫນາມ, ວິທີການເຂົ້າເຖິງຊອບແວ, ແລະເອກະສານຂອງຜູ້ເຂົ້າຮ່ວມ, ແລະມັນສືບຕໍ່ອະທິບາຍຂັ້ນຕອນໂດຍຂັ້ນຕອນ. - ຂັ້ນຕອນການບໍລິຫານການສໍາຫຼວດ, ສິ່ງທີ່ຕ້ອງເຮັດເມື່ອການສໍາຫຼວດສໍາເລັດ, ແລະ - ທີ່ສໍາຄັນ - ວິທີການກັບຄືນໄປຫາການສໍາພາດທີ່ບໍ່ຄົບຖ້ວນຖ້າຂະບວນການເກັບກໍາຂໍ້ມູນຂອງພວກເຂົາຖືກຂັດຂວາງ. ນີ້ຈະເກີດຂຶ້ນ, ສະນັ້ນມັນເປັນສິ່ງສໍາຄັນຫຼາຍທີ່ຈະມີແຜນການຢູ່ໃນສະຖານທີ່!</a:t>
            </a:r>
            <a:endParaRPr/>
          </a:p>
        </p:txBody>
      </p:sp>
      <p:sp>
        <p:nvSpPr>
          <p:cNvPr id="605" name="Google Shape;605;p5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-L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5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3" name="Google Shape;613;p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o-LA"/>
              <a:t>ສໍາລັບການສຶກສາທີ່ຊັບຊ້ອນ, ຂ້າພະເຈົ້າຂໍແນະນໍາໃຫ້ສ້າງໂປໂຕຄອນລາຍລະອຽດທີ່ມີຕາຕະລາງເນື້ອໃນແລະ screenshots ຂອງຂັ້ນຕອນທີ່ມີໂຄງການຊອບແວສໍາລັບການຝຶກອົບຮົມ, ແລະຫຼັງຈາກນັ້ນສ້າງເອກະສານອ້າງອີງໄວຫຼື cheat sheets ສໍາລັບການອ້າງອິງສັ້ນໆໃນເວລາທີ່ພະນັກງານຄົ້ນຄ້ວາມີຄວາມຄຸ້ນເຄີຍກັບການເກັບກໍາຂໍ້ມູນ.</a:t>
            </a:r>
            <a:endParaRPr/>
          </a:p>
        </p:txBody>
      </p:sp>
      <p:sp>
        <p:nvSpPr>
          <p:cNvPr id="614" name="Google Shape;614;p5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-L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5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2" name="Google Shape;622;p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o-LA"/>
              <a:t>ຂ້າ​ພະ​ເຈົ້າ​ຮູ້​ວ່າ​ທ່ານ​ບໍ່​ສາ​ມາດ​ອ່ານ​ນີ້​, ແຕ່​ວ່າ​ນີ້​ແມ່ນ​ສີ່​ຫນ້າ​ຂອງ​ອະ​ນຸ​ສັນ​ຍາ​ຈາກ slideshow ຜ່ານ​ມາ​. ຂ້ອຍຕ້ອງການສະແດງໃຫ້ເຫັນວ່າມີຄໍາແນະນໍາຢ່າງລະອຽດລວມທັງ screenshots ສໍາລັບແຕ່ລະຂັ້ນຕອນຂອງການລວບລວມຂໍ້ມູນ. ການບັນທຶກທຸກຂັ້ນຕອນຂອງຂະບວນການດ້ວຍພາບຫນ້າຈໍຂອງຂະບວນການຊ່ວຍຫຼຸດຜ່ອນຄວາມບໍ່ຊັດເຈນ, ຊ່ວຍສໍາລັບຄົນທີ່ເປັນການຮຽນຮູ້ດ້ວຍສາຍຕາ, ແລະຊ່ວຍໃຫ້ພະນັກງານຄົ້ນຄ້ວາອ້າງອີງໃສ່ຫນ້າຫຼືຫນ້າຈໍສະເພາະໃນເວລາທີ່ລາຍງານບັນຫາຫຼືຖາມຄໍາຖາມ.</a:t>
            </a:r>
            <a:endParaRPr/>
          </a:p>
        </p:txBody>
      </p:sp>
      <p:sp>
        <p:nvSpPr>
          <p:cNvPr id="623" name="Google Shape;623;p5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-L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5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1" name="Google Shape;631;p5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o-LA"/>
              <a:t>ທ່ານສາມາດໃຫ້ຜູ້ສໍາພາດເຮັດບັນຊີລາຍຊື່ເລີ່ມຕົ້ນໄວທີ່ພວກເຂົາສາມາດເອົາໄປນຳພວກເຂົາເພື່ອເກັບກໍາຂໍ້ມູນໃນພາກສະຫນາມ. ໃນຕົວຢ່າງທີສອງ, ມີລາຍການຂັ້ນຕອນທີ່ຕ້ອງການເພື່ອຕິດຕາມ ແລະສົ່ງສິ່ງຈູງໃຈໃຫ້ກັບຜູ້ເຂົ້າຮ່ວມໃນການສຶກສາ. ມີຂັ້ນຕອນນ້ອຍໆຫຼາຍອັນທີ່ຈຳເປັນໃນຂະບວນການເຫຼົ່ານີ້, ທີ່ເຈົ້າບໍ່ຢາກປ່ອຍໃຫ້ພະນັກງານຄົ້ນຄ້ວາພະຍາຍາມຊອກຫາສິ່ງທີ່ເຂົາເຈົ້າຄວນເຮັດ.</a:t>
            </a:r>
            <a:endParaRPr/>
          </a:p>
        </p:txBody>
      </p:sp>
      <p:sp>
        <p:nvSpPr>
          <p:cNvPr id="632" name="Google Shape;632;p5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-L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5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0" name="Google Shape;640;p5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o-LA"/>
              <a:t>ໂປລໂຕຄອນ ສໍາ​ລັບ​ການ​ດາວ​ໂຫຼດ​, ການ​ສົ່ງ​ອອກ​, ທໍາ​ຄວາມ​ສະ​ອາດ​, ແລະ​ຂໍ້​ມູນ​ທີ່​ຈໍາ​ເປັນ​. ສໍາລັບການສຶກສາທີ່ມີຂໍ້ມູນຫຼາຍຄື້ນ, ການກວດສອບຂໍ້ມູນຄົບຖ້ວນໃນທົ່ວທຸກຄື້ນສໍາລັບຜູ້ເຂົ້າຮ່ວມແຕ່ລະຄົນແມ່ນມີຄວາມສໍາຄັນ, ແລະຂໍ້ມູນອາດຈະຕ້ອງຖືກລວມເຂົ້າໄປໃນຊຸດຂໍ້ມູນດຽວ. ທ່ານຄວນມີຄໍາແນະນໍາສໍາລັບການລາຍງານຄວາມແຕກຕ່າງໃດໆແລະວິທີການແກ້ໄຂພວກມັນ.</a:t>
            </a:r>
            <a:endParaRPr/>
          </a:p>
        </p:txBody>
      </p:sp>
      <p:sp>
        <p:nvSpPr>
          <p:cNvPr id="641" name="Google Shape;641;p5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-L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o-LA"/>
              <a:t>ການເກັບກຳຂໍ້ມູນແມ່ນຫນຶ່ງໃນອົງປະກອບທໍາອິດຂອງການຄຸ້ມຄອງຂໍ້ມູນ, ແຕ່ທໍາອິດ, ທ່ານຕ້ອງວາງແຜນສໍາລັບຄວາມຕ້ອງການຂໍ້ມູນຂອງການສຶກສາຂອງທ່ານ.</a:t>
            </a:r>
            <a:endParaRPr/>
          </a:p>
        </p:txBody>
      </p:sp>
      <p:sp>
        <p:nvSpPr>
          <p:cNvPr id="169" name="Google Shape;169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-L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6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0" name="Google Shape;650;p6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ການເກັບຂໍ້ມູນພາກສະໜາມສາມາດເປັນເລື່ອງທີ່ຫຍຸ້ງຍາກໂດຍສະເພາະ, ແລະທ່ານຕ້ອງການໃຫ້ແນ່ໃຈວ່າພະນັກງານຄົ້ນຄ້ວາຂອງເຈົ້າມີທຸກຢ່າງທີ່ເຂົາເຈົ້າຕ້ອງການເພື່ອເຮັດການເກັບກຳຂໍ້ມູນ. ອັນນີ້ປະກອບມີຜູ້ທີ່ເຂົາເຈົ້າຄວນໂທຫາເພື່ອຖາມ, ແລະຂໍ້ມູນການຕິດຕໍ່ຂອງເຂົາເຈົ້າ, ສິ່ງທີ່ເຂົາເຈົ້າຈໍາເປັນຕ້ອງມີກັບເຂົາເຈົ້າ ແລະ ສິ່ງທີ່ປະຕິບັດໃຫ້ສໍາເລັດກ່ອນທີ່ຈະອອກຈາກພາກສະຫນາມ, ວິທີການເຂົ້າເຖິງຊອບແວ, ແລະ ເອກະສານຂອງຜູ້ເຂົ້າຮ່ວມ, ແລະມັນສືບຕໍ່ອະທິບາຍຂັ້ນຕອນ - ຂັ້ນຕອນການບໍລິຫານການສໍາຫຼວດ, ສິ່ງທີ່ຕ້ອງເຮັດເມື່ອການສໍາຫຼວດສໍາເລັດ, ແລະ ທີ່ສໍາຄັນ - ວິທີການກັບຄືນໄປຫາການສໍາພາດທີ່ບໍ່ຄົບຖ້ວນ ຖ້າຂະບວນການເກັບກໍາຂໍ້ມູນຂອງພວກເຂົາຖືກຂັດຂວາງ. ນີ້ຈະເກີດຂຶ້ນ, ສະນັ້ນມັນເປັນສິ່ງສໍາຄັນຫຼາຍທີ່ຈະມີແຜນການຢູ່ໃນສະຖານທີ່!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6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-L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6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8" name="Google Shape;658;p6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ສະຫລຸບລວມແລ້ວ, ການເກັບກຳຂໍ້ມູນແມ່ນວິທີທີ່ພວກເຮົາເຮັດການສັງເກດຕົວຢ່າງຂອງພວກເຮົາ ແລະແປພວກມັນເຂົ້າໃນການສະຫຼຸບກ່ຽວກັບປະຊາກອນຂອງພວກເຮົາ. ຮູບແບບແລະວິທີການເກັບກໍາຂໍ້ມູນຈະຂຶ້ນກັບຄໍາຖາມການຄົ້ນຄວ້າສະເພາະຂອງທ່ານແລະປະຊາກອນ. ໃຊ້ມາດຕະການທີ່ມີຢູ່ແລ້ວ, ກວດສອບໄດ້ທຸກຄັ້ງທີ່ເປັນໄປໄດ້, ສ້າງປື້ມລະຫັດເພື່ອຈັດຕັ້ງແລະສະຫຼຸບຂໍ້ມູນ, ແລະສ້າງໂປໂຕຄອນສໍາລັບທຸກໆພາກປະຕິບັດການສຶກສາເພື່ອຫຼຸດຜ່ອນຄວາມບໍ່ແນ່ນອນແລະເພີ່ມຄວາມຊື່ສັດແລະຄວາມເຄັ່ງຄັດ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6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-L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6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6" name="Google Shape;666;p6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ຄວາມຄິດເຫັນສຸດທ້າຍ: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ການໃຊ້ເວລາໃນການວາງແຜນຢ່າງລະອຽດທຸກດ້ານຂອງການເກັບກໍາຂໍ້ມູນແລະການສຶກສາການປະຕິບັດແລະການຝຶກອົບຮົມພະນັກງານຄົ້ນຄ້ວາ ຢ່າງລະອຽດກ່ອນທີ່ຈະເລີ່ມເກັບກໍາຂໍ້ມູນຈະຊ່ວຍປະຫຍັດເວລາແລະຊັບພະຍາກອນທີ່ໃຊ້ໃນການແກ້ໄຂຂໍ້ຜິດພາດໃນພາຍຫລັງ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ຂອບ​ໃຈ!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6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-L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6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-LA"/>
              <a:t>‹#›</a:t>
            </a:fld>
            <a:endParaRPr/>
          </a:p>
        </p:txBody>
      </p:sp>
      <p:sp>
        <p:nvSpPr>
          <p:cNvPr id="672" name="Google Shape;672;p6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3" name="Google Shape;673;p6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ການໂທລະສັບແມ່ນໄວທີ່ສຸດເພາະວ່າບໍ່ມີເວລາລໍຖ້າທາງໄປສະນີ, ເຖິງແມ່ນວ່າມັນອາດຈະໃຊ້ເວລາຫຼາຍອາທິດເພື່ອເຂົ້າຫາຜູ້ຕອບ.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ການໂທລະສັບ ໃນ​ປະ​ຫວັດ​ສາດ​ມີ​ອັດ​ຕາ​ການ​ຕອບ​ສະ​ຫນອງ​ສູງ​ທີ່​ສຸດ​ເຖິງ​ແມ່ນ​ວ່າ​ສິ່ງ​ເຫຼົ່າ​ນີ້​ແມ່ນ fatering ກັບ caller id ແລະ​ລະ​ບົບ​ການ​ຄຸ້ມ​ຄອງ​ຄວາມ​ເປັນ​ສ່ວນ​ຕົວ​.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ຂໍ້​ມູນ​ໂທລະ​ສັບ​ໄດ້​ຖືກ​ເຂົ້າ​ໄປ​ໃນ​ຄອມ​ພິວ​ເຕີ​ທີ່​ພວກ​ເຂົາ​ເຈົ້າ​ໄດ້​ຖືກ​ເກັບ​ກໍາ​ດັ່ງ​ນັ້ນ​ການ​ເຂົ້າ​ຂໍ້​ມູນ​ຂັ້ນລຸ່ມ​ແມ່ນ​ໄດ້​ຖືກ​ລົບ​ລ້າງ​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ການ​ເກັບ​ກໍາ​ຂໍ້​ມູນ​ໂທລະ​ສັບ​ແມ່ນ​ປົກ​ກະ​ຕິ​ແລ້ວ​ວິ​ທີ​ການ​ທີ່​ລາ​ຄາ​ແພງ​ທີ່​ສຸດ​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ການສໍາຫຼວດແບບ ສົ່ງອີເມລ ແມ່ນລາຄາບໍ່ແພງ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ການສໍາຫຼວດແບບ ສົ່ງອີເມລ ໃນປະຫວັດສາດມີອັດຕາການຕອບສະຫນອງຕ່ໍາກວ່າໂທລະສັບ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ການສຳຫຼວດແບບສົ່ງອີເມລ ມີເວລາຕອບສະໜອງຊ້າກວ່າ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ການສຳຫຼວດແບບສົ່ງອີເມລ ແມ່ນຕ້ອງການການປ້ອນຂໍ້ມູນລົງລຸ່ມບາງຮູບແບບ ເຖິງແມ່ນວ່າບາງປະເພດ (OPSCAN ຫຼື SCANTRON, ຫຼື OCR scan) ສາມາດອ່ານໄດ້ໂດຍຄອມພິວເຕີ (ສິ່ງເຫຼົ່ານີ້ຍັງຕ້ອງການການແກ້ໄຂຢ່າງກວ້າງຂວາງ)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ວິທີການໃຫມ່ເຊັ່ນ: kiosks ການປ້ອນຂໍ້ມູນແລະວິທີການແບບດັ້ງເດີມເຊັ່ນການສໍາພາດຕົວຕໍ່ຫນ້າຍັງເຮັດວຽກແຕ່ອາດຈະບໍ່ສາມາດໄດ້ຮັບຕົວຢ່າງຕົວແທນ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ການ​ເກັບ​ກໍາ​ຂໍ້​ມູນ​ອິນ​ເຕີ​ເນັດ​ສະ​ແດງ​ໃຫ້​ເຫັນ​ຄໍາ​ຫມັ້ນ​ສັນ​ຍາ​ທີ່​ຍິ່ງ​ໃຫຍ່​ແຕ່​ມີ​ຄວາມ​ຫຍຸ້ງ​ຍາກ​ໃນ​ການ​ລະ​ບຸ​ຜູ້​ຕອບ​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-LIKERT ແລະ TRUE FALSE ແມ່ນເຫມາະສົມຖ້າທ່ານຮູ້ຂອບເຂດທັງຫມົດຂອງຄໍາຕອບທີ່ເປັນໄປໄດ້ແລະສ້າງຄວາມສະດວກໃນການວິເຄາະຂໍ້ມູນ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-OPEN-ENDED ຄໍາຖາມເປີດ ແມ່ນເຫມາະສົມຖ້າຫາກວ່າທ່ານຮູ້ສຶກວ່າທ່ານບໍ່ມີຂໍ້ມູນພຽງພໍເພື່ອສະຫນອງທາງເລືອກໃນການຕອບ. ຢ່າງໃດກໍຕາມ, ພວກເຂົາເຈົ້າຮຽກຮ້ອງໃຫ້ມີການເຮັດວຽກຢ່າງຫຼວງຫຼາຍກ່ອນທີ່ຈະກຽມພ້ອມສໍາລັບການວິເຄາະຂໍ້ມູນ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ນອກຈາກນີ້, ພິຈາລະນາວ່າການບັງຄັບໃຫ້ຜູ້ຕອບເຂົ້າໄປໃນປະເພດການຕອບຮັບໂດຍການອອກແບບຄໍາຖາມທີ່ໃກ້ຊິດແມ່ນຄືກັນກັບການຂຽນລະຫັດໃຫ້ພວກເຂົາເຂົ້າໄປໃນປະເພດຂໍ້ມູນທີ່ມີຄຸນນະພາບກ່ອນການຄິດ. ເວັ້ນເສຍແຕ່ວ່າທ່ານເຕັມໃຈທີ່ຈະໃຫ້ຜູ້ຕອບກໍານົດປະເພດໂດຍຜ່ານເຕັກນິກເຊັ່ນການສ້າງແຜນທີ່ແນວຄວາມຄິດ, ບາງທີທ່ານອາດຈະໄດ້ຮັບການບໍລິການທີ່ດີກວ່າໂດຍການສ້າງຄໍາຖາມທີ່ໃກ້ຊິດ.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-LA"/>
              <a:t>‹#›</a:t>
            </a:fld>
            <a:endParaRPr/>
          </a:p>
        </p:txBody>
      </p:sp>
      <p:sp>
        <p:nvSpPr>
          <p:cNvPr id="177" name="Google Shape;177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8" name="Google Shape;17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o-LA"/>
              <a:t>ຂັ້ນຕອນການສ້າງຕັ້ງຂອງການສຶກສາແມ່ນຂັ້ນຕອນທີ່ສໍາຄັນທີ່ສຸດຈາກການລວບລວມຂໍ້ມູນແລະທັດສະນະການຄຸ້ມຄອງ. ການໃຊ້ເວລາຢູ່ທີ່ນີ້ຈະຊ່ວຍໃຫ້ທ່ານປະຫຍັດເວລາຫຼາຍໃນພາຍຫຼັງ. ນີ້ເບິ່ງຄືວ່າເປັນການຄັດກັບຄວາມຮູ້ສຶກ ເພາະວ່າ, ຫຼັງຈາກທີ່ທັງຫມົດ, ຍັງບໍ່ທັນມີຂໍ້ມູນທີ່ຈະຈັດກນາຄຸ້ມຄອງ, ແຕ່ນີ້ແມ່ນບ່ອນທີ່ທ່ານຕັດສິນໃຈວ່າທ່ານຈະເກັບກໍາຂໍ້ມູນໃດ, ທ່ານຈະເກັບມັນແນວໃດ, ໃຜຈະເກັບມັນ, ເມື່ອມັນ. ຈະຖືກເກັບ, ບ່ອນທີ່ມັນຈະຖືກເກັບ ແລະ, ສໍາຄັນທີ່ສຸດ, ເປັນຫຍັງມັນຈຶ່ງຖືກເກັບ.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-LA"/>
              <a:t>‹#›</a:t>
            </a:fld>
            <a:endParaRPr/>
          </a:p>
        </p:txBody>
      </p:sp>
      <p:sp>
        <p:nvSpPr>
          <p:cNvPr id="184" name="Google Shape;184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5" name="Google Shape;18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o-LA"/>
              <a:t>"ເປັນຫຍັງຂໍ້ມູນຖືກລວບລວມ" ເບິ່ງຄືວ່າເປັນຄໍາຖາມທີ່ແປກປະຫຼາດ, ແຕ່ທ່ານຈໍາເປັນຕ້ອງກໍານົດສິ່ງທີ່ນໍາໃຊ້ຂໍ້ມູນກ່ອນທີ່ຈະເກັບກໍາ. ເຮັດໃຫ້ມັນງ່າຍດາຍ! ແຕ່ລະຄໍາຖາມແມ່ນການປະເມີນເປົ້າຫມາຍການຄົ້ນຄວ້າແລະສົມມຸດຕິຖານຂອງທ່ານຕື່ມອີກບໍ? ຢ່າລວມເອົາຕົວແປເພາະວ່າພວກມັນອາດມີຄວາມສຳຄັນ ເວັ້ນເສຍແຕ່ເຈົ້າຮູ້ສຶກຢ່າງແຂງແຮງພໍທີ່ຈະລວມພວກມັນເຂົ້າໃນສົມມຸດຕິຖານ. ຖ້າບໍ່ດັ່ງນັ້ນ, ທ່ານຈະສິ້ນສຸດດ້ວຍການສໍາຫຼວດທີ່ບໍ່ມີປະໂຫຍດແລະການເລັ່ງການຫາປາສໍາລັບການວິເຄາະຂອງທ່ານ. ທ່ານກໍ່ຄວນເລີ່ມຄິດກ່ຽວກັບຄວາມປອດໄພຂອງຂໍ້ມູນໃນຂັ້ນຕອນນີ້, ລວມທັງວິທີທີ່ຂໍ້ມູນຂອງທ່ານຈະຖືກປ້ອນເຂົ້າຢ່າງປອດໄພ, ໂອນໃຫ້ທ່ານຢ່າງປອດໄພ, ແລະວິທີການເກັບຮັກສາມັນຢ່າງປອດໄພເມື່ອທ່ານໄດ້ຮັບມັນ.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o-LA"/>
              <a:t>ເຄື່ອງມືເກັບກຳຂໍ້ມູນ ຫຼືວິທີການບໍລິຫານທົ່ວໄປ ລວມມີການສໍາພາດ, ບໍ່ວ່າຈະດ້ວຍຄົນ ຫຼື ຜ່ານທາງໂທລະສັບ, ການສໍາຫຼວດທາງໂທລະສັບ, ການສໍາຫຼວດທາງອິນເຕີເນັດ, ລົດເມທາງການແພດ ຫຼື ແອັບພຼິເຄຊັນສຸຂະພາບຂອງຍານພາຫະນະໃນສະມາດໂຟນ ແລະ ວິທີການອື່ນໆ. ມີວິທີໃດແດ່ທີ່ເຈົ້າອາດຈະໃຊ້ໃນການສຶກສາຂອງເຈົ້າ.</a:t>
            </a:r>
            <a:endParaRPr/>
          </a:p>
        </p:txBody>
      </p:sp>
      <p:sp>
        <p:nvSpPr>
          <p:cNvPr id="193" name="Google Shape;193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-LA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6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6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65"/>
          <p:cNvSpPr txBox="1"/>
          <p:nvPr>
            <p:ph type="ctrTitle"/>
          </p:nvPr>
        </p:nvSpPr>
        <p:spPr>
          <a:xfrm>
            <a:off x="1143000" y="435406"/>
            <a:ext cx="6858000" cy="20274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25"/>
              <a:buFont typeface="Georgia"/>
              <a:buNone/>
              <a:defRPr b="0" sz="4125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65"/>
          <p:cNvSpPr txBox="1"/>
          <p:nvPr>
            <p:ph idx="1" type="subTitle"/>
          </p:nvPr>
        </p:nvSpPr>
        <p:spPr>
          <a:xfrm>
            <a:off x="1143000" y="2554975"/>
            <a:ext cx="6858000" cy="1404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0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cxnSp>
        <p:nvCxnSpPr>
          <p:cNvPr id="16" name="Google Shape;16;p65"/>
          <p:cNvCxnSpPr/>
          <p:nvPr/>
        </p:nvCxnSpPr>
        <p:spPr>
          <a:xfrm>
            <a:off x="1143000" y="2471268"/>
            <a:ext cx="6858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Text&#10;&#10;Description automatically generated with medium confidence" id="17" name="Google Shape;17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836759"/>
            <a:ext cx="9144000" cy="1158132"/>
          </a:xfrm>
          <a:prstGeom prst="rect">
            <a:avLst/>
          </a:prstGeom>
          <a:noFill/>
          <a:ln>
            <a:noFill/>
          </a:ln>
          <a:effectLst>
            <a:outerShdw blurRad="127000" rotWithShape="0" algn="tl" dir="5400000" dist="76200">
              <a:srgbClr val="000000">
                <a:alpha val="40000"/>
              </a:srgbClr>
            </a:outerShdw>
          </a:effectLst>
        </p:spPr>
      </p:pic>
      <p:sp>
        <p:nvSpPr>
          <p:cNvPr id="18" name="Google Shape;18;p65"/>
          <p:cNvSpPr/>
          <p:nvPr/>
        </p:nvSpPr>
        <p:spPr>
          <a:xfrm rot="5400000">
            <a:off x="-13306" y="6957"/>
            <a:ext cx="1506796" cy="1486533"/>
          </a:xfrm>
          <a:custGeom>
            <a:rect b="b" l="l" r="r" t="t"/>
            <a:pathLst>
              <a:path extrusionOk="0" h="1374481" w="1686013">
                <a:moveTo>
                  <a:pt x="0" y="1374481"/>
                </a:moveTo>
                <a:cubicBezTo>
                  <a:pt x="1121" y="939691"/>
                  <a:pt x="-149" y="434790"/>
                  <a:pt x="972" y="0"/>
                </a:cubicBezTo>
                <a:lnTo>
                  <a:pt x="1686013" y="1372455"/>
                </a:lnTo>
                <a:lnTo>
                  <a:pt x="0" y="1374481"/>
                </a:lnTo>
                <a:close/>
              </a:path>
            </a:pathLst>
          </a:custGeom>
          <a:solidFill>
            <a:schemeClr val="lt1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65"/>
          <p:cNvSpPr/>
          <p:nvPr/>
        </p:nvSpPr>
        <p:spPr>
          <a:xfrm rot="5400000">
            <a:off x="-11754" y="5401"/>
            <a:ext cx="1275607" cy="1258454"/>
          </a:xfrm>
          <a:custGeom>
            <a:rect b="b" l="l" r="r" t="t"/>
            <a:pathLst>
              <a:path extrusionOk="0" h="1374481" w="1686013">
                <a:moveTo>
                  <a:pt x="0" y="1374481"/>
                </a:moveTo>
                <a:cubicBezTo>
                  <a:pt x="1121" y="939691"/>
                  <a:pt x="-149" y="434790"/>
                  <a:pt x="972" y="0"/>
                </a:cubicBezTo>
                <a:lnTo>
                  <a:pt x="1686013" y="1372455"/>
                </a:lnTo>
                <a:lnTo>
                  <a:pt x="0" y="1374481"/>
                </a:lnTo>
                <a:close/>
              </a:path>
            </a:pathLst>
          </a:custGeom>
          <a:solidFill>
            <a:schemeClr val="l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74"/>
          <p:cNvSpPr txBox="1"/>
          <p:nvPr>
            <p:ph idx="1" type="body"/>
          </p:nvPr>
        </p:nvSpPr>
        <p:spPr>
          <a:xfrm>
            <a:off x="629842" y="1490156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75" name="Google Shape;75;p74"/>
          <p:cNvSpPr txBox="1"/>
          <p:nvPr>
            <p:ph idx="2" type="body"/>
          </p:nvPr>
        </p:nvSpPr>
        <p:spPr>
          <a:xfrm>
            <a:off x="629842" y="2324702"/>
            <a:ext cx="3868340" cy="38909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74"/>
          <p:cNvSpPr txBox="1"/>
          <p:nvPr>
            <p:ph idx="3" type="body"/>
          </p:nvPr>
        </p:nvSpPr>
        <p:spPr>
          <a:xfrm>
            <a:off x="4629150" y="1490156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77" name="Google Shape;77;p74"/>
          <p:cNvSpPr txBox="1"/>
          <p:nvPr>
            <p:ph idx="4" type="body"/>
          </p:nvPr>
        </p:nvSpPr>
        <p:spPr>
          <a:xfrm>
            <a:off x="4629150" y="2335334"/>
            <a:ext cx="3887391" cy="38909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74"/>
          <p:cNvSpPr txBox="1"/>
          <p:nvPr>
            <p:ph type="title"/>
          </p:nvPr>
        </p:nvSpPr>
        <p:spPr>
          <a:xfrm>
            <a:off x="628650" y="365126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74"/>
          <p:cNvSpPr txBox="1"/>
          <p:nvPr>
            <p:ph idx="12" type="sldNum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lo-LA"/>
              <a:t>ANRCB   |   </a:t>
            </a:r>
            <a:fld id="{00000000-1234-1234-1234-123412341234}" type="slidenum">
              <a:rPr b="1" lang="lo-LA">
                <a:solidFill>
                  <a:schemeClr val="accent6"/>
                </a:solidFill>
              </a:rPr>
              <a:t>‹#›</a:t>
            </a:fld>
            <a:endParaRPr b="1">
              <a:solidFill>
                <a:schemeClr val="accent6"/>
              </a:solidFill>
            </a:endParaRPr>
          </a:p>
        </p:txBody>
      </p:sp>
      <p:cxnSp>
        <p:nvCxnSpPr>
          <p:cNvPr id="80" name="Google Shape;80;p74"/>
          <p:cNvCxnSpPr/>
          <p:nvPr/>
        </p:nvCxnSpPr>
        <p:spPr>
          <a:xfrm>
            <a:off x="628650" y="1382233"/>
            <a:ext cx="78867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81" name="Google Shape;81;p74"/>
          <p:cNvGrpSpPr/>
          <p:nvPr/>
        </p:nvGrpSpPr>
        <p:grpSpPr>
          <a:xfrm>
            <a:off x="-3177" y="-3176"/>
            <a:ext cx="1486536" cy="1506797"/>
            <a:chOff x="-3178" y="-3176"/>
            <a:chExt cx="1646959" cy="1669407"/>
          </a:xfrm>
        </p:grpSpPr>
        <p:sp>
          <p:nvSpPr>
            <p:cNvPr id="82" name="Google Shape;82;p74"/>
            <p:cNvSpPr/>
            <p:nvPr/>
          </p:nvSpPr>
          <p:spPr>
            <a:xfrm rot="5400000">
              <a:off x="-14400" y="8050"/>
              <a:ext cx="1669405" cy="1646956"/>
            </a:xfrm>
            <a:custGeom>
              <a:rect b="b" l="l" r="r" t="t"/>
              <a:pathLst>
                <a:path extrusionOk="0" h="1374481" w="1686013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dk2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74"/>
            <p:cNvSpPr/>
            <p:nvPr/>
          </p:nvSpPr>
          <p:spPr>
            <a:xfrm rot="5400000">
              <a:off x="-12680" y="6326"/>
              <a:ext cx="1413267" cy="1394263"/>
            </a:xfrm>
            <a:custGeom>
              <a:rect b="b" l="l" r="r" t="t"/>
              <a:pathLst>
                <a:path extrusionOk="0" h="1374481" w="1686013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Full 1" showMasterSp="0">
  <p:cSld name="Photo Full 1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5"/>
          <p:cNvSpPr/>
          <p:nvPr>
            <p:ph idx="2" type="pic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75"/>
          <p:cNvSpPr txBox="1"/>
          <p:nvPr>
            <p:ph idx="1" type="body"/>
          </p:nvPr>
        </p:nvSpPr>
        <p:spPr>
          <a:xfrm>
            <a:off x="120770" y="6119609"/>
            <a:ext cx="4063160" cy="17932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25"/>
              <a:buFont typeface="Arial"/>
              <a:buNone/>
              <a:defRPr sz="825"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75"/>
          <p:cNvSpPr txBox="1"/>
          <p:nvPr>
            <p:ph idx="3" type="body"/>
          </p:nvPr>
        </p:nvSpPr>
        <p:spPr>
          <a:xfrm>
            <a:off x="0" y="5108832"/>
            <a:ext cx="4191000" cy="91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365750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b="0" sz="27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88" name="Google Shape;88;p75"/>
          <p:cNvGrpSpPr/>
          <p:nvPr/>
        </p:nvGrpSpPr>
        <p:grpSpPr>
          <a:xfrm>
            <a:off x="-3177" y="-3176"/>
            <a:ext cx="1486536" cy="1506797"/>
            <a:chOff x="-3178" y="-3176"/>
            <a:chExt cx="1646959" cy="1669407"/>
          </a:xfrm>
        </p:grpSpPr>
        <p:sp>
          <p:nvSpPr>
            <p:cNvPr id="89" name="Google Shape;89;p75"/>
            <p:cNvSpPr/>
            <p:nvPr/>
          </p:nvSpPr>
          <p:spPr>
            <a:xfrm rot="5400000">
              <a:off x="-14400" y="8050"/>
              <a:ext cx="1669405" cy="1646956"/>
            </a:xfrm>
            <a:custGeom>
              <a:rect b="b" l="l" r="r" t="t"/>
              <a:pathLst>
                <a:path extrusionOk="0" h="1374481" w="1686013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dk2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75"/>
            <p:cNvSpPr/>
            <p:nvPr/>
          </p:nvSpPr>
          <p:spPr>
            <a:xfrm rot="5400000">
              <a:off x="-12680" y="6326"/>
              <a:ext cx="1413267" cy="1394263"/>
            </a:xfrm>
            <a:custGeom>
              <a:rect b="b" l="l" r="r" t="t"/>
              <a:pathLst>
                <a:path extrusionOk="0" h="1374481" w="1686013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 type="twoObj">
  <p:cSld name="TWO_OBJECT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76"/>
          <p:cNvSpPr txBox="1"/>
          <p:nvPr>
            <p:ph type="title"/>
          </p:nvPr>
        </p:nvSpPr>
        <p:spPr>
          <a:xfrm>
            <a:off x="628650" y="365126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76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76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76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76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76"/>
          <p:cNvSpPr txBox="1"/>
          <p:nvPr>
            <p:ph idx="12" type="sldNum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lo-LA"/>
              <a:t>© Erik Nelson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6"/>
          <p:cNvSpPr txBox="1"/>
          <p:nvPr>
            <p:ph type="title"/>
          </p:nvPr>
        </p:nvSpPr>
        <p:spPr>
          <a:xfrm>
            <a:off x="628650" y="365126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66"/>
          <p:cNvSpPr txBox="1"/>
          <p:nvPr>
            <p:ph idx="1" type="body"/>
          </p:nvPr>
        </p:nvSpPr>
        <p:spPr>
          <a:xfrm>
            <a:off x="628650" y="1487967"/>
            <a:ext cx="7886700" cy="4678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66"/>
          <p:cNvSpPr txBox="1"/>
          <p:nvPr>
            <p:ph idx="12" type="sldNum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lo-LA"/>
              <a:t>ANRCB   |   </a:t>
            </a:r>
            <a:fld id="{00000000-1234-1234-1234-123412341234}" type="slidenum">
              <a:rPr b="1" lang="lo-LA">
                <a:solidFill>
                  <a:schemeClr val="accent6"/>
                </a:solidFill>
              </a:rPr>
              <a:t>‹#›</a:t>
            </a:fld>
            <a:endParaRPr b="1">
              <a:solidFill>
                <a:schemeClr val="accent6"/>
              </a:solidFill>
            </a:endParaRPr>
          </a:p>
        </p:txBody>
      </p:sp>
      <p:cxnSp>
        <p:nvCxnSpPr>
          <p:cNvPr id="24" name="Google Shape;24;p66"/>
          <p:cNvCxnSpPr/>
          <p:nvPr/>
        </p:nvCxnSpPr>
        <p:spPr>
          <a:xfrm>
            <a:off x="628650" y="1382233"/>
            <a:ext cx="78867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25" name="Google Shape;25;p66"/>
          <p:cNvGrpSpPr/>
          <p:nvPr/>
        </p:nvGrpSpPr>
        <p:grpSpPr>
          <a:xfrm>
            <a:off x="-3177" y="-3176"/>
            <a:ext cx="1486536" cy="1506797"/>
            <a:chOff x="-3178" y="-3176"/>
            <a:chExt cx="1646959" cy="1669407"/>
          </a:xfrm>
        </p:grpSpPr>
        <p:sp>
          <p:nvSpPr>
            <p:cNvPr id="26" name="Google Shape;26;p66"/>
            <p:cNvSpPr/>
            <p:nvPr/>
          </p:nvSpPr>
          <p:spPr>
            <a:xfrm rot="5400000">
              <a:off x="-14400" y="8050"/>
              <a:ext cx="1669405" cy="1646956"/>
            </a:xfrm>
            <a:custGeom>
              <a:rect b="b" l="l" r="r" t="t"/>
              <a:pathLst>
                <a:path extrusionOk="0" h="1374481" w="1686013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dk2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66"/>
            <p:cNvSpPr/>
            <p:nvPr/>
          </p:nvSpPr>
          <p:spPr>
            <a:xfrm rot="5400000">
              <a:off x="-12680" y="6326"/>
              <a:ext cx="1413267" cy="1394263"/>
            </a:xfrm>
            <a:custGeom>
              <a:rect b="b" l="l" r="r" t="t"/>
              <a:pathLst>
                <a:path extrusionOk="0" h="1374481" w="1686013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7"/>
          <p:cNvSpPr txBox="1"/>
          <p:nvPr>
            <p:ph type="title"/>
          </p:nvPr>
        </p:nvSpPr>
        <p:spPr>
          <a:xfrm>
            <a:off x="628650" y="365126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67"/>
          <p:cNvSpPr txBox="1"/>
          <p:nvPr>
            <p:ph idx="12" type="sldNum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lo-LA"/>
              <a:t>ANRCB   |   </a:t>
            </a:r>
            <a:fld id="{00000000-1234-1234-1234-123412341234}" type="slidenum">
              <a:rPr b="1" lang="lo-LA">
                <a:solidFill>
                  <a:schemeClr val="accent6"/>
                </a:solidFill>
              </a:rPr>
              <a:t>‹#›</a:t>
            </a:fld>
            <a:endParaRPr b="1">
              <a:solidFill>
                <a:schemeClr val="accent6"/>
              </a:solidFill>
            </a:endParaRPr>
          </a:p>
        </p:txBody>
      </p:sp>
      <p:cxnSp>
        <p:nvCxnSpPr>
          <p:cNvPr id="31" name="Google Shape;31;p67"/>
          <p:cNvCxnSpPr/>
          <p:nvPr/>
        </p:nvCxnSpPr>
        <p:spPr>
          <a:xfrm>
            <a:off x="628650" y="1382233"/>
            <a:ext cx="78867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32" name="Google Shape;32;p67"/>
          <p:cNvGrpSpPr/>
          <p:nvPr/>
        </p:nvGrpSpPr>
        <p:grpSpPr>
          <a:xfrm>
            <a:off x="-3177" y="-3176"/>
            <a:ext cx="1486536" cy="1506797"/>
            <a:chOff x="-3178" y="-3176"/>
            <a:chExt cx="1646959" cy="1669407"/>
          </a:xfrm>
        </p:grpSpPr>
        <p:sp>
          <p:nvSpPr>
            <p:cNvPr id="33" name="Google Shape;33;p67"/>
            <p:cNvSpPr/>
            <p:nvPr/>
          </p:nvSpPr>
          <p:spPr>
            <a:xfrm rot="5400000">
              <a:off x="-14400" y="8050"/>
              <a:ext cx="1669405" cy="1646956"/>
            </a:xfrm>
            <a:custGeom>
              <a:rect b="b" l="l" r="r" t="t"/>
              <a:pathLst>
                <a:path extrusionOk="0" h="1374481" w="1686013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dk2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67"/>
            <p:cNvSpPr/>
            <p:nvPr/>
          </p:nvSpPr>
          <p:spPr>
            <a:xfrm rot="5400000">
              <a:off x="-12680" y="6326"/>
              <a:ext cx="1413267" cy="1394263"/>
            </a:xfrm>
            <a:custGeom>
              <a:rect b="b" l="l" r="r" t="t"/>
              <a:pathLst>
                <a:path extrusionOk="0" h="1374481" w="1686013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type="obj">
  <p:cSld name="OBJEC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8"/>
          <p:cNvSpPr txBox="1"/>
          <p:nvPr>
            <p:ph type="title"/>
          </p:nvPr>
        </p:nvSpPr>
        <p:spPr>
          <a:xfrm>
            <a:off x="628650" y="365126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8"/>
          <p:cNvSpPr txBox="1"/>
          <p:nvPr>
            <p:ph idx="1" type="body"/>
          </p:nvPr>
        </p:nvSpPr>
        <p:spPr>
          <a:xfrm>
            <a:off x="628650" y="1488557"/>
            <a:ext cx="7886700" cy="46565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68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68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68"/>
          <p:cNvSpPr txBox="1"/>
          <p:nvPr>
            <p:ph idx="12" type="sldNum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-L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9"/>
          <p:cNvSpPr txBox="1"/>
          <p:nvPr>
            <p:ph type="title"/>
          </p:nvPr>
        </p:nvSpPr>
        <p:spPr>
          <a:xfrm>
            <a:off x="628650" y="365126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9"/>
          <p:cNvSpPr txBox="1"/>
          <p:nvPr>
            <p:ph idx="1" type="body"/>
          </p:nvPr>
        </p:nvSpPr>
        <p:spPr>
          <a:xfrm>
            <a:off x="628650" y="1490804"/>
            <a:ext cx="3805237" cy="47001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9"/>
          <p:cNvSpPr txBox="1"/>
          <p:nvPr>
            <p:ph idx="2" type="body"/>
          </p:nvPr>
        </p:nvSpPr>
        <p:spPr>
          <a:xfrm>
            <a:off x="4710113" y="1501437"/>
            <a:ext cx="3805237" cy="47001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69"/>
          <p:cNvSpPr txBox="1"/>
          <p:nvPr>
            <p:ph idx="12" type="sldNum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lo-LA"/>
              <a:t>ANRCB   |   </a:t>
            </a:r>
            <a:fld id="{00000000-1234-1234-1234-123412341234}" type="slidenum">
              <a:rPr b="1" lang="lo-LA">
                <a:solidFill>
                  <a:schemeClr val="accent6"/>
                </a:solidFill>
              </a:rPr>
              <a:t>‹#›</a:t>
            </a:fld>
            <a:endParaRPr b="1">
              <a:solidFill>
                <a:schemeClr val="accent6"/>
              </a:solidFill>
            </a:endParaRPr>
          </a:p>
        </p:txBody>
      </p:sp>
      <p:cxnSp>
        <p:nvCxnSpPr>
          <p:cNvPr id="46" name="Google Shape;46;p69"/>
          <p:cNvCxnSpPr/>
          <p:nvPr/>
        </p:nvCxnSpPr>
        <p:spPr>
          <a:xfrm>
            <a:off x="628650" y="1382233"/>
            <a:ext cx="78867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47" name="Google Shape;47;p69"/>
          <p:cNvGrpSpPr/>
          <p:nvPr/>
        </p:nvGrpSpPr>
        <p:grpSpPr>
          <a:xfrm>
            <a:off x="-3177" y="-3176"/>
            <a:ext cx="1486536" cy="1506797"/>
            <a:chOff x="-3178" y="-3176"/>
            <a:chExt cx="1646959" cy="1669407"/>
          </a:xfrm>
        </p:grpSpPr>
        <p:sp>
          <p:nvSpPr>
            <p:cNvPr id="48" name="Google Shape;48;p69"/>
            <p:cNvSpPr/>
            <p:nvPr/>
          </p:nvSpPr>
          <p:spPr>
            <a:xfrm rot="5400000">
              <a:off x="-14400" y="8050"/>
              <a:ext cx="1669405" cy="1646956"/>
            </a:xfrm>
            <a:custGeom>
              <a:rect b="b" l="l" r="r" t="t"/>
              <a:pathLst>
                <a:path extrusionOk="0" h="1374481" w="1686013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dk2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69"/>
            <p:cNvSpPr/>
            <p:nvPr/>
          </p:nvSpPr>
          <p:spPr>
            <a:xfrm rot="5400000">
              <a:off x="-12680" y="6326"/>
              <a:ext cx="1413267" cy="1394263"/>
            </a:xfrm>
            <a:custGeom>
              <a:rect b="b" l="l" r="r" t="t"/>
              <a:pathLst>
                <a:path extrusionOk="0" h="1374481" w="1686013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 Slide" showMasterSp="0">
  <p:cSld name="Final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0"/>
          <p:cNvSpPr txBox="1"/>
          <p:nvPr>
            <p:ph type="ctrTitle"/>
          </p:nvPr>
        </p:nvSpPr>
        <p:spPr>
          <a:xfrm>
            <a:off x="1143000" y="1175356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25"/>
              <a:buFont typeface="Georgia"/>
              <a:buNone/>
              <a:defRPr b="0" i="0" sz="4125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2" name="Google Shape;52;p70"/>
          <p:cNvCxnSpPr/>
          <p:nvPr/>
        </p:nvCxnSpPr>
        <p:spPr>
          <a:xfrm>
            <a:off x="1143000" y="3562956"/>
            <a:ext cx="6858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Text&#10;&#10;Description automatically generated with medium confidence" id="53" name="Google Shape;53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836759"/>
            <a:ext cx="9144000" cy="1158132"/>
          </a:xfrm>
          <a:prstGeom prst="rect">
            <a:avLst/>
          </a:prstGeom>
          <a:noFill/>
          <a:ln>
            <a:noFill/>
          </a:ln>
          <a:effectLst>
            <a:outerShdw blurRad="127000" rotWithShape="0" algn="tl" dir="5400000" dist="76200">
              <a:srgbClr val="000000">
                <a:alpha val="40000"/>
              </a:srgbClr>
            </a:outerShdw>
          </a:effectLst>
        </p:spPr>
      </p:pic>
      <p:sp>
        <p:nvSpPr>
          <p:cNvPr id="54" name="Google Shape;54;p70"/>
          <p:cNvSpPr/>
          <p:nvPr/>
        </p:nvSpPr>
        <p:spPr>
          <a:xfrm rot="5400000">
            <a:off x="-13306" y="6957"/>
            <a:ext cx="1506796" cy="1486533"/>
          </a:xfrm>
          <a:custGeom>
            <a:rect b="b" l="l" r="r" t="t"/>
            <a:pathLst>
              <a:path extrusionOk="0" h="1374481" w="1686013">
                <a:moveTo>
                  <a:pt x="0" y="1374481"/>
                </a:moveTo>
                <a:cubicBezTo>
                  <a:pt x="1121" y="939691"/>
                  <a:pt x="-149" y="434790"/>
                  <a:pt x="972" y="0"/>
                </a:cubicBezTo>
                <a:lnTo>
                  <a:pt x="1686013" y="1372455"/>
                </a:lnTo>
                <a:lnTo>
                  <a:pt x="0" y="1374481"/>
                </a:lnTo>
                <a:close/>
              </a:path>
            </a:pathLst>
          </a:custGeom>
          <a:solidFill>
            <a:schemeClr val="lt1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70"/>
          <p:cNvSpPr/>
          <p:nvPr/>
        </p:nvSpPr>
        <p:spPr>
          <a:xfrm rot="5400000">
            <a:off x="-11754" y="5401"/>
            <a:ext cx="1275607" cy="1258454"/>
          </a:xfrm>
          <a:custGeom>
            <a:rect b="b" l="l" r="r" t="t"/>
            <a:pathLst>
              <a:path extrusionOk="0" h="1374481" w="1686013">
                <a:moveTo>
                  <a:pt x="0" y="1374481"/>
                </a:moveTo>
                <a:cubicBezTo>
                  <a:pt x="1121" y="939691"/>
                  <a:pt x="-149" y="434790"/>
                  <a:pt x="972" y="0"/>
                </a:cubicBezTo>
                <a:lnTo>
                  <a:pt x="1686013" y="1372455"/>
                </a:lnTo>
                <a:lnTo>
                  <a:pt x="0" y="1374481"/>
                </a:lnTo>
                <a:close/>
              </a:path>
            </a:pathLst>
          </a:custGeom>
          <a:solidFill>
            <a:schemeClr val="l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1"/>
          <p:cNvSpPr txBox="1"/>
          <p:nvPr>
            <p:ph type="title"/>
          </p:nvPr>
        </p:nvSpPr>
        <p:spPr>
          <a:xfrm>
            <a:off x="3928681" y="767882"/>
            <a:ext cx="3933365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eorgia"/>
              <a:buNone/>
              <a:defRPr b="0" i="0" sz="3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71"/>
          <p:cNvSpPr txBox="1"/>
          <p:nvPr>
            <p:ph idx="1" type="body"/>
          </p:nvPr>
        </p:nvSpPr>
        <p:spPr>
          <a:xfrm>
            <a:off x="3928681" y="3647607"/>
            <a:ext cx="3933365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cxnSp>
        <p:nvCxnSpPr>
          <p:cNvPr id="59" name="Google Shape;59;p71"/>
          <p:cNvCxnSpPr/>
          <p:nvPr/>
        </p:nvCxnSpPr>
        <p:spPr>
          <a:xfrm>
            <a:off x="3928681" y="3628283"/>
            <a:ext cx="5215319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0" name="Google Shape;60;p71"/>
          <p:cNvSpPr/>
          <p:nvPr/>
        </p:nvSpPr>
        <p:spPr>
          <a:xfrm rot="5400000">
            <a:off x="-13306" y="6957"/>
            <a:ext cx="1506796" cy="1486533"/>
          </a:xfrm>
          <a:custGeom>
            <a:rect b="b" l="l" r="r" t="t"/>
            <a:pathLst>
              <a:path extrusionOk="0" h="1374481" w="1686013">
                <a:moveTo>
                  <a:pt x="0" y="1374481"/>
                </a:moveTo>
                <a:cubicBezTo>
                  <a:pt x="1121" y="939691"/>
                  <a:pt x="-149" y="434790"/>
                  <a:pt x="972" y="0"/>
                </a:cubicBezTo>
                <a:lnTo>
                  <a:pt x="1686013" y="1372455"/>
                </a:lnTo>
                <a:lnTo>
                  <a:pt x="0" y="1374481"/>
                </a:lnTo>
                <a:close/>
              </a:path>
            </a:pathLst>
          </a:custGeom>
          <a:solidFill>
            <a:schemeClr val="lt1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71"/>
          <p:cNvSpPr/>
          <p:nvPr/>
        </p:nvSpPr>
        <p:spPr>
          <a:xfrm rot="5400000">
            <a:off x="-11754" y="5401"/>
            <a:ext cx="1275607" cy="1258454"/>
          </a:xfrm>
          <a:custGeom>
            <a:rect b="b" l="l" r="r" t="t"/>
            <a:pathLst>
              <a:path extrusionOk="0" h="1374481" w="1686013">
                <a:moveTo>
                  <a:pt x="0" y="1374481"/>
                </a:moveTo>
                <a:cubicBezTo>
                  <a:pt x="1121" y="939691"/>
                  <a:pt x="-149" y="434790"/>
                  <a:pt x="972" y="0"/>
                </a:cubicBezTo>
                <a:lnTo>
                  <a:pt x="1686013" y="1372455"/>
                </a:lnTo>
                <a:lnTo>
                  <a:pt x="0" y="1374481"/>
                </a:lnTo>
                <a:close/>
              </a:path>
            </a:pathLst>
          </a:custGeom>
          <a:solidFill>
            <a:schemeClr val="l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2"/>
          <p:cNvSpPr txBox="1"/>
          <p:nvPr>
            <p:ph idx="12" type="sldNum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lo-LA"/>
              <a:t>ANRCB   |   </a:t>
            </a:r>
            <a:fld id="{00000000-1234-1234-1234-123412341234}" type="slidenum">
              <a:rPr b="1" lang="lo-LA">
                <a:solidFill>
                  <a:schemeClr val="accent6"/>
                </a:solidFill>
              </a:rPr>
              <a:t>‹#›</a:t>
            </a:fld>
            <a:endParaRPr b="1">
              <a:solidFill>
                <a:schemeClr val="accent6"/>
              </a:solidFill>
            </a:endParaRPr>
          </a:p>
        </p:txBody>
      </p:sp>
      <p:grpSp>
        <p:nvGrpSpPr>
          <p:cNvPr id="64" name="Google Shape;64;p72"/>
          <p:cNvGrpSpPr/>
          <p:nvPr/>
        </p:nvGrpSpPr>
        <p:grpSpPr>
          <a:xfrm>
            <a:off x="-3177" y="-3176"/>
            <a:ext cx="1486536" cy="1506797"/>
            <a:chOff x="-3178" y="-3176"/>
            <a:chExt cx="1646959" cy="1669407"/>
          </a:xfrm>
        </p:grpSpPr>
        <p:sp>
          <p:nvSpPr>
            <p:cNvPr id="65" name="Google Shape;65;p72"/>
            <p:cNvSpPr/>
            <p:nvPr/>
          </p:nvSpPr>
          <p:spPr>
            <a:xfrm rot="5400000">
              <a:off x="-14400" y="8050"/>
              <a:ext cx="1669405" cy="1646956"/>
            </a:xfrm>
            <a:custGeom>
              <a:rect b="b" l="l" r="r" t="t"/>
              <a:pathLst>
                <a:path extrusionOk="0" h="1374481" w="1686013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dk2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72"/>
            <p:cNvSpPr/>
            <p:nvPr/>
          </p:nvSpPr>
          <p:spPr>
            <a:xfrm rot="5400000">
              <a:off x="-12680" y="6326"/>
              <a:ext cx="1413267" cy="1394263"/>
            </a:xfrm>
            <a:custGeom>
              <a:rect b="b" l="l" r="r" t="t"/>
              <a:pathLst>
                <a:path extrusionOk="0" h="1374481" w="1686013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section Header">
  <p:cSld name="Subsection 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3"/>
          <p:cNvSpPr txBox="1"/>
          <p:nvPr>
            <p:ph type="title"/>
          </p:nvPr>
        </p:nvSpPr>
        <p:spPr>
          <a:xfrm>
            <a:off x="628650" y="2094614"/>
            <a:ext cx="7886700" cy="15736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eorgia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73"/>
          <p:cNvSpPr txBox="1"/>
          <p:nvPr>
            <p:ph idx="12" type="sldNum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lo-LA"/>
              <a:t>ANRCB   |   </a:t>
            </a:r>
            <a:fld id="{00000000-1234-1234-1234-123412341234}" type="slidenum">
              <a:rPr b="1" lang="lo-LA"/>
              <a:t>‹#›</a:t>
            </a:fld>
            <a:endParaRPr b="1"/>
          </a:p>
        </p:txBody>
      </p:sp>
      <p:cxnSp>
        <p:nvCxnSpPr>
          <p:cNvPr id="70" name="Google Shape;70;p73"/>
          <p:cNvCxnSpPr/>
          <p:nvPr/>
        </p:nvCxnSpPr>
        <p:spPr>
          <a:xfrm>
            <a:off x="628650" y="3678866"/>
            <a:ext cx="78867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" name="Google Shape;71;p73"/>
          <p:cNvSpPr/>
          <p:nvPr/>
        </p:nvSpPr>
        <p:spPr>
          <a:xfrm rot="5400000">
            <a:off x="-13306" y="6957"/>
            <a:ext cx="1506796" cy="1486533"/>
          </a:xfrm>
          <a:custGeom>
            <a:rect b="b" l="l" r="r" t="t"/>
            <a:pathLst>
              <a:path extrusionOk="0" h="1374481" w="1686013">
                <a:moveTo>
                  <a:pt x="0" y="1374481"/>
                </a:moveTo>
                <a:cubicBezTo>
                  <a:pt x="1121" y="939691"/>
                  <a:pt x="-149" y="434790"/>
                  <a:pt x="972" y="0"/>
                </a:cubicBezTo>
                <a:lnTo>
                  <a:pt x="1686013" y="1372455"/>
                </a:lnTo>
                <a:lnTo>
                  <a:pt x="0" y="1374481"/>
                </a:lnTo>
                <a:close/>
              </a:path>
            </a:pathLst>
          </a:custGeom>
          <a:solidFill>
            <a:schemeClr val="lt1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73"/>
          <p:cNvSpPr/>
          <p:nvPr/>
        </p:nvSpPr>
        <p:spPr>
          <a:xfrm rot="5400000">
            <a:off x="-11754" y="5401"/>
            <a:ext cx="1275607" cy="1258454"/>
          </a:xfrm>
          <a:custGeom>
            <a:rect b="b" l="l" r="r" t="t"/>
            <a:pathLst>
              <a:path extrusionOk="0" h="1374481" w="1686013">
                <a:moveTo>
                  <a:pt x="0" y="1374481"/>
                </a:moveTo>
                <a:cubicBezTo>
                  <a:pt x="1121" y="939691"/>
                  <a:pt x="-149" y="434790"/>
                  <a:pt x="972" y="0"/>
                </a:cubicBezTo>
                <a:lnTo>
                  <a:pt x="1686013" y="1372455"/>
                </a:lnTo>
                <a:lnTo>
                  <a:pt x="0" y="1374481"/>
                </a:lnTo>
                <a:close/>
              </a:path>
            </a:pathLst>
          </a:custGeom>
          <a:solidFill>
            <a:schemeClr val="l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4"/>
          <p:cNvSpPr txBox="1"/>
          <p:nvPr>
            <p:ph type="title"/>
          </p:nvPr>
        </p:nvSpPr>
        <p:spPr>
          <a:xfrm>
            <a:off x="628650" y="365126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eorgia"/>
              <a:buNone/>
              <a:defRPr b="0" i="0" sz="3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64"/>
          <p:cNvSpPr txBox="1"/>
          <p:nvPr>
            <p:ph idx="1" type="body"/>
          </p:nvPr>
        </p:nvSpPr>
        <p:spPr>
          <a:xfrm>
            <a:off x="628650" y="1488557"/>
            <a:ext cx="7886700" cy="46565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64"/>
          <p:cNvSpPr txBox="1"/>
          <p:nvPr>
            <p:ph idx="12" type="sldNum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lo-LA"/>
              <a:t>ANRCB   |   </a:t>
            </a:r>
            <a:fld id="{00000000-1234-1234-1234-123412341234}" type="slidenum">
              <a:rPr b="1" lang="lo-LA">
                <a:solidFill>
                  <a:schemeClr val="accent6"/>
                </a:solidFill>
              </a:rPr>
              <a:t>‹#›</a:t>
            </a:fld>
            <a:endParaRPr b="1">
              <a:solidFill>
                <a:schemeClr val="accent6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Relationship Id="rId4" Type="http://schemas.openxmlformats.org/officeDocument/2006/relationships/image" Target="../media/image1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g"/><Relationship Id="rId4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8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hyperlink" Target="https://gattonuky.sona-systems.com/" TargetMode="External"/><Relationship Id="rId4" Type="http://schemas.openxmlformats.org/officeDocument/2006/relationships/hyperlink" Target="https://redcap.uky.edu/redcap/surveys./?s=sAFHI" TargetMode="External"/><Relationship Id="rId5" Type="http://schemas.openxmlformats.org/officeDocument/2006/relationships/hyperlink" Target="https://youtu.be/BZTtqFibYnw" TargetMode="External"/><Relationship Id="rId6" Type="http://schemas.openxmlformats.org/officeDocument/2006/relationships/hyperlink" Target="https://demo.openeddi.com/#pool/labstudy1-E" TargetMode="External"/><Relationship Id="rId7" Type="http://schemas.openxmlformats.org/officeDocument/2006/relationships/hyperlink" Target="http://demo.openeddi.com/#pool/labstudy1" TargetMode="External"/><Relationship Id="rId8" Type="http://schemas.openxmlformats.org/officeDocument/2006/relationships/hyperlink" Target="http://demo.openeddi.com/#pool/labstudy1-" TargetMode="Externa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hyperlink" Target="https://redcap.uky.edu/redcap/surveys/?s=8AFHN33TEM" TargetMode="Externa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9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5.xml"/><Relationship Id="rId3" Type="http://schemas.openxmlformats.org/officeDocument/2006/relationships/hyperlink" Target="mailto:Kate.eddens@uky.edu" TargetMode="External"/><Relationship Id="rId4" Type="http://schemas.openxmlformats.org/officeDocument/2006/relationships/hyperlink" Target="mailto:Jesse.fagan@uky.edu" TargetMode="External"/><Relationship Id="rId5" Type="http://schemas.openxmlformats.org/officeDocument/2006/relationships/hyperlink" Target="http://www.jessefagan.com/netquery/" TargetMode="Externa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0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5" Type="http://schemas.openxmlformats.org/officeDocument/2006/relationships/image" Target="../media/image5.png"/><Relationship Id="rId6" Type="http://schemas.openxmlformats.org/officeDocument/2006/relationships/image" Target="../media/image9.png"/><Relationship Id="rId7" Type="http://schemas.openxmlformats.org/officeDocument/2006/relationships/image" Target="../media/image12.png"/><Relationship Id="rId8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"/>
          <p:cNvSpPr txBox="1"/>
          <p:nvPr>
            <p:ph type="ctrTitle"/>
          </p:nvPr>
        </p:nvSpPr>
        <p:spPr>
          <a:xfrm>
            <a:off x="419450" y="397828"/>
            <a:ext cx="8368017" cy="20274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4000"/>
              <a:buFont typeface="Arial"/>
              <a:buNone/>
            </a:pPr>
            <a:r>
              <a:rPr b="1" lang="lo-LA" sz="40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ຫົວຂໍ້ 6.7 </a:t>
            </a:r>
            <a:br>
              <a:rPr b="1" lang="lo-LA" sz="40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lo-LA" sz="40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ການອອກແບບແລະການວາງແຜນທາງສະຖິຕິ: </a:t>
            </a:r>
            <a:r>
              <a:rPr b="1" lang="lo-LA" sz="4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ການເກັບກຳຂໍ້ມູນ ແລະ ການຄຸ້ມຄອງ</a:t>
            </a:r>
            <a:endParaRPr b="1" sz="4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151279" y="6163738"/>
            <a:ext cx="8841441" cy="517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b="0" i="0" lang="lo-LA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ໄດ້ຮັບທຶນສະໜັບສະໜູນຈາກອົງການ USAID ສຳລັບຂໍ້ຕົກລົງໂຄງການຮ່ວມມື #7200AA18CA00009 </a:t>
            </a:r>
            <a:br>
              <a:rPr b="0" i="0" lang="lo-LA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lo-LA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(LASER-PULSE) ໃຫ້ກັບມະຫາວິທະຍາໄລເພີດູ. ເນື້ອໃນແມ່ນບັນຍາຍມາຈາກປະສົບການຂອງຜູ້ຂຽນ ບໍ່ແມ່ນເນື້ອຫາສະເພາະຂອງອົງການ USAID. 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b="0" i="0" lang="lo-LA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ຂໍ້ມູນເພີ່ມເຕີມກະລຸນນາຕິດຕໍ່ກັບອົງການ CRS ປະຈຳ ສປປ ລາວ.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151279" y="4502593"/>
            <a:ext cx="8841441" cy="3058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</a:pPr>
            <a:r>
              <a:rPr b="1" i="0" lang="lo-LA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ການເຝິກອົບຮົມໂດຍ ໂຄງການ ສ້າງຄວາມເຂັ້ມແຂງ ໃນການຄົ້ນຄວ້າ ທາງດ້ານໂພຊະນາການ (ANRCB), ພາຍໃຕ້ ໂຄງການ ລິເລີ່ມທາງດ້ານໂພຊະນາການ ລາວ ອາເມລິກາ  (LANI)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</a:pPr>
            <a:r>
              <a:rPr b="0" i="0" lang="lo-LA" sz="12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sp>
        <p:nvSpPr>
          <p:cNvPr id="106" name="Google Shape;106;p1"/>
          <p:cNvSpPr txBox="1"/>
          <p:nvPr/>
        </p:nvSpPr>
        <p:spPr>
          <a:xfrm>
            <a:off x="1299381" y="2592972"/>
            <a:ext cx="6545235" cy="163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400"/>
              <a:buFont typeface="Arial"/>
              <a:buNone/>
            </a:pPr>
            <a:r>
              <a:rPr b="0" i="0" lang="lo-LA" sz="2400" u="none" cap="none" strike="noStrik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ການຝຶກອົບຮົມພັດທະນາໂດຍ </a:t>
            </a:r>
            <a:r>
              <a:rPr b="0" i="0" lang="lo-LA" sz="2400" u="none" cap="none" strike="noStrike">
                <a:solidFill>
                  <a:srgbClr val="2021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Kate Eddens, PhD, MPH </a:t>
            </a:r>
            <a:endParaRPr b="0" i="0" sz="2400" u="none" cap="none" strike="noStrike">
              <a:solidFill>
                <a:srgbClr val="20212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400"/>
              <a:buFont typeface="Arial"/>
              <a:buNone/>
            </a:pPr>
            <a:r>
              <a:rPr b="0" i="0" lang="lo-LA" sz="2400" u="none" cap="none" strike="noStrik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ໂຮງຮຽນສາທາລະນະສຸກ ມະຫາວິທະຍາໄລ </a:t>
            </a:r>
            <a:r>
              <a:rPr b="0" i="0" lang="lo-LA" sz="2400" u="none" cap="none" strike="noStrike">
                <a:solidFill>
                  <a:srgbClr val="2021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Indiana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400"/>
              <a:buFont typeface="Arial"/>
              <a:buNone/>
            </a:pPr>
            <a:r>
              <a:rPr b="0" i="0" lang="lo-LA" sz="2400" u="none" cap="none" strike="noStrik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ພະແນກລະບາດວິທະຍາ ແລະ ຊີວະສະຖິຕິ</a:t>
            </a:r>
            <a:endParaRPr b="0" i="0" sz="2400" u="none" cap="none" strike="noStrike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400"/>
              <a:buFont typeface="Arial"/>
              <a:buNone/>
            </a:pPr>
            <a:r>
              <a:rPr b="0" i="0" lang="lo-LA" sz="2400" u="none" cap="none" strike="noStrik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ໂດຍການຮ່ວມມືກັບກະຊວງສາທາລະນະສຸກ ສປປ ລາວ</a:t>
            </a:r>
            <a:r>
              <a:rPr b="0" i="0" lang="lo-LA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"/>
          <p:cNvSpPr txBox="1"/>
          <p:nvPr>
            <p:ph type="title"/>
          </p:nvPr>
        </p:nvSpPr>
        <p:spPr>
          <a:xfrm>
            <a:off x="628650" y="191702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lang="lo-LA" sz="3600">
                <a:latin typeface="Arial"/>
                <a:ea typeface="Arial"/>
                <a:cs typeface="Arial"/>
                <a:sym typeface="Arial"/>
              </a:rPr>
              <a:t>ການສຳພາດ</a:t>
            </a:r>
            <a:endParaRPr b="1"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0"/>
          <p:cNvSpPr txBox="1"/>
          <p:nvPr>
            <p:ph idx="1" type="body"/>
          </p:nvPr>
        </p:nvSpPr>
        <p:spPr>
          <a:xfrm>
            <a:off x="628650" y="1488557"/>
            <a:ext cx="8058150" cy="49122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o-LA" sz="2400">
                <a:latin typeface="Arial"/>
                <a:ea typeface="Arial"/>
                <a:cs typeface="Arial"/>
                <a:sym typeface="Arial"/>
              </a:rPr>
              <a:t>ມັກຈະໃຊ້ສໍາລັບກຸ່ມນ້ອຍຂອງຫົວຂໍ້ສໍາລັບຫົວຂໍ້ທີ່ກວ້າງຂວາງ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o-LA" sz="2400">
                <a:latin typeface="Arial"/>
                <a:ea typeface="Arial"/>
                <a:cs typeface="Arial"/>
                <a:sym typeface="Arial"/>
              </a:rPr>
              <a:t>ໂຄງສ້າງ – ສໍາຄັນແມ່ນການສໍາຫຼວດແຕ່ບໍລິຫານໂດຍບຸກຄົນ; ຄໍາຕອບຄົງທີ່ (ຫຼາຍຄຳຕອບ)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o-LA" sz="2400">
                <a:latin typeface="Arial"/>
                <a:ea typeface="Arial"/>
                <a:cs typeface="Arial"/>
                <a:sym typeface="Arial"/>
              </a:rPr>
              <a:t>ບໍ່ມີໂຄງສ້າງ - ຄໍາຖາມແຕກຕ່າງກັນສໍາລັບແຕ່ລະຄົນແລະສາມາດເປັນເງື່ອນໄຂຕາມຄໍາຕອບຕໍ່ຄໍາຖາມທີ່ຜ່ານມາ; ຄຳຕອບເປີດ​</a:t>
            </a:r>
            <a:endParaRPr/>
          </a:p>
          <a:p>
            <a:pPr indent="-30479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lo-LA" sz="2400">
                <a:latin typeface="Arial"/>
                <a:ea typeface="Arial"/>
                <a:cs typeface="Arial"/>
                <a:sym typeface="Arial"/>
              </a:rPr>
              <a:t>ຂໍ້ດີ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o-LA" sz="2400">
                <a:latin typeface="Arial"/>
                <a:ea typeface="Arial"/>
                <a:cs typeface="Arial"/>
                <a:sym typeface="Arial"/>
              </a:rPr>
              <a:t>ທ່ານມີການຄວບຄຸມສິ່ງແວດລ້ອມ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o-LA" sz="2400">
                <a:latin typeface="Arial"/>
                <a:ea typeface="Arial"/>
                <a:cs typeface="Arial"/>
                <a:sym typeface="Arial"/>
              </a:rPr>
              <a:t>ສາມາດສອບຖາມຂໍ້ມູນເພີ່ມເຕີມໄດ້ຖ້າຈໍາເປັນ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o-LA" sz="2400">
                <a:latin typeface="Arial"/>
                <a:ea typeface="Arial"/>
                <a:cs typeface="Arial"/>
                <a:sym typeface="Arial"/>
              </a:rPr>
              <a:t>ສ້າງ​ຄວາມ​ໄວ້​ເນື້ອ​ເຊື່ອ​ໃຈ​ແລະ​ການ​ພົວ​ພັນ​ໄດ້​ງ່າຍ​ຂຶ້ນ​ໃນ​ບຸກ​ຄົນ​; ຜູ້ສໍາພາດຈາກຊຸມຊົນ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o-LA" sz="2400">
                <a:latin typeface="Arial"/>
                <a:ea typeface="Arial"/>
                <a:cs typeface="Arial"/>
                <a:sym typeface="Arial"/>
              </a:rPr>
              <a:t>ຂໍ້ມູນຄຸນນະພາບ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lo-LA" sz="2400">
                <a:latin typeface="Arial"/>
                <a:ea typeface="Arial"/>
                <a:cs typeface="Arial"/>
                <a:sym typeface="Arial"/>
              </a:rPr>
              <a:t>ຂໍ້ເສຍ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o-LA" sz="2400">
                <a:latin typeface="Arial"/>
                <a:ea typeface="Arial"/>
                <a:cs typeface="Arial"/>
                <a:sym typeface="Arial"/>
              </a:rPr>
              <a:t>ລາຄາແພງ, ໂຄງສ້າງພື້ນຖານ, ພາລະ, ຈໍາກັດຂະຫນາດຕົວຢ່າງ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1"/>
          <p:cNvSpPr txBox="1"/>
          <p:nvPr>
            <p:ph type="title"/>
          </p:nvPr>
        </p:nvSpPr>
        <p:spPr>
          <a:xfrm>
            <a:off x="539750" y="-16980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lang="lo-LA">
                <a:latin typeface="Arial"/>
                <a:ea typeface="Arial"/>
                <a:cs typeface="Arial"/>
                <a:sym typeface="Arial"/>
              </a:rPr>
              <a:t>ການສຳພາດທາງໂທລະສັບ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1"/>
          <p:cNvSpPr txBox="1"/>
          <p:nvPr>
            <p:ph idx="1" type="body"/>
          </p:nvPr>
        </p:nvSpPr>
        <p:spPr>
          <a:xfrm>
            <a:off x="539750" y="1335235"/>
            <a:ext cx="7886700" cy="5522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lo-LA" sz="2200">
                <a:latin typeface="Arial"/>
                <a:ea typeface="Arial"/>
                <a:cs typeface="Arial"/>
                <a:sym typeface="Arial"/>
              </a:rPr>
              <a:t>ຜູ້ສໍາພາດທີ່ໄດ້ຮັບການຝຶກອົບຮົມຕິດຕໍ່ແລະເກັບກໍາຂໍ້ມູນຈາກຜູ້ຕອບ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lo-LA" sz="2200">
                <a:latin typeface="Arial"/>
                <a:ea typeface="Arial"/>
                <a:cs typeface="Arial"/>
                <a:sym typeface="Arial"/>
              </a:rPr>
              <a:t>ການໂທຫາຕົວເລກແບບສຸ່ມ (RDD) ອາດຈະເປັນໄປໄດ້ກັບລາຍຊື່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b="1" lang="lo-LA" sz="2200">
                <a:latin typeface="Arial"/>
                <a:ea typeface="Arial"/>
                <a:cs typeface="Arial"/>
                <a:sym typeface="Arial"/>
              </a:rPr>
              <a:t>ຂໍ້ດີ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lo-LA" sz="2200">
                <a:latin typeface="Arial"/>
                <a:ea typeface="Arial"/>
                <a:cs typeface="Arial"/>
                <a:sym typeface="Arial"/>
              </a:rPr>
              <a:t>ອາດຈະເຂົ້າເຖິງຜູ້ຄົນງ່າຍຂຶ້ນ, ເຖິງແມ່ນວ່າບໍ່ແມ່ນທຸກຄົນມີໂທລະສັບ ຫຼືຄຳຕອບ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lo-LA" sz="2200">
                <a:latin typeface="Arial"/>
                <a:ea typeface="Arial"/>
                <a:cs typeface="Arial"/>
                <a:sym typeface="Arial"/>
              </a:rPr>
              <a:t>ການຄວບຄຸມຄຸນນະພາບທີ່ດີ: ການສໍາພາດທີ່ໄດ້ຮັບການຝຶກອົບຮົມ, ການບັນທຶກ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lo-LA" sz="2200">
                <a:latin typeface="Arial"/>
                <a:ea typeface="Arial"/>
                <a:cs typeface="Arial"/>
                <a:sym typeface="Arial"/>
              </a:rPr>
              <a:t>ການປິດບັງຊື່ອາດຈະນໍາໄປສູ່ການຕອບທີ່ຖືກຕ້ອງຫຼາຍຂຶ້ນ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lo-LA" sz="2200">
                <a:latin typeface="Arial"/>
                <a:ea typeface="Arial"/>
                <a:cs typeface="Arial"/>
                <a:sym typeface="Arial"/>
              </a:rPr>
              <a:t>ການ​ປະ​ມວນ​ຜົນ​ຂໍ້​ມູນ​ໄວ​: ການ​ສໍາ​ພາດ​ໂທລະ​ສັບ​ຊ່ວຍ​ຄອມ​ພິວ​ເຕີ (CATI​)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b="1" lang="lo-LA" sz="2200">
                <a:latin typeface="Arial"/>
                <a:ea typeface="Arial"/>
                <a:cs typeface="Arial"/>
                <a:sym typeface="Arial"/>
              </a:rPr>
              <a:t>ຂໍ້ເສຍ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lo-LA" sz="2200">
                <a:latin typeface="Arial"/>
                <a:ea typeface="Arial"/>
                <a:cs typeface="Arial"/>
                <a:sym typeface="Arial"/>
              </a:rPr>
              <a:t>ໃຊ້ເວລາຫຼາຍ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lo-LA" sz="2200">
                <a:latin typeface="Arial"/>
                <a:ea typeface="Arial"/>
                <a:cs typeface="Arial"/>
                <a:sym typeface="Arial"/>
              </a:rPr>
              <a:t>ຍາກທີ່ຈະເຂົ້າເຖິງຜູ້ຄົນ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lo-LA" sz="2200">
                <a:latin typeface="Arial"/>
                <a:ea typeface="Arial"/>
                <a:cs typeface="Arial"/>
                <a:sym typeface="Arial"/>
              </a:rPr>
              <a:t>ອາດຈະຍົກເວັ້ນປະຊາກອນທີ່ບໍ່ມີໂທລະສັບ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2"/>
          <p:cNvSpPr txBox="1"/>
          <p:nvPr>
            <p:ph type="title"/>
          </p:nvPr>
        </p:nvSpPr>
        <p:spPr>
          <a:xfrm>
            <a:off x="628650" y="-147148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lang="lo-LA" sz="3600">
                <a:latin typeface="Arial"/>
                <a:ea typeface="Arial"/>
                <a:cs typeface="Arial"/>
                <a:sym typeface="Arial"/>
              </a:rPr>
              <a:t>ການສໍາຫຼວດອິນເຕີເນັດ</a:t>
            </a:r>
            <a:endParaRPr b="1"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2"/>
          <p:cNvSpPr txBox="1"/>
          <p:nvPr>
            <p:ph idx="1" type="body"/>
          </p:nvPr>
        </p:nvSpPr>
        <p:spPr>
          <a:xfrm>
            <a:off x="488731" y="967689"/>
            <a:ext cx="8324193" cy="5217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lo-LA" sz="2400">
                <a:latin typeface="Arial"/>
                <a:ea typeface="Arial"/>
                <a:cs typeface="Arial"/>
                <a:sym typeface="Arial"/>
              </a:rPr>
              <a:t>ຂໍ້ດີ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lo-LA" sz="2400">
                <a:latin typeface="Arial"/>
                <a:ea typeface="Arial"/>
                <a:cs typeface="Arial"/>
                <a:sym typeface="Arial"/>
              </a:rPr>
              <a:t>ໄວ​ແລະ​ງ່າຍ​ທີ່​ຈະ​ປະ​ຕິ​ບັດ​: ສາ​ມາດ​ນໍາ​ໃຊ້​ເວ​ທີ​ອອນ​ໄລ​ນ​໌​ຟຣີ​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lo-LA" sz="2400">
                <a:latin typeface="Arial"/>
                <a:ea typeface="Arial"/>
                <a:cs typeface="Arial"/>
                <a:sym typeface="Arial"/>
              </a:rPr>
              <a:t>ຄໍາຕອບທີ່ບໍ່ເປີດເຜີຍຊື່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lo-LA" sz="2400">
                <a:latin typeface="Arial"/>
                <a:ea typeface="Arial"/>
                <a:cs typeface="Arial"/>
                <a:sym typeface="Arial"/>
              </a:rPr>
              <a:t>ບໍ່ເປັນພາລະຂອງຜູ້ສໍາພາດ, ເຊິ່ງອາດຈະນໍາໄປສູ່ການຕອບສະຫນອງທີ່ດີກວ່າສໍາລັບຫົວຂໍ້ທີ່ລະອຽດອ່ອນ, ແຕ່ທ່ານສາມາດເຮັດແບບນີ້ໃນໂຫມດອື່ນໆເຊັ່ນກັນ.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b="1" lang="lo-LA" sz="2400">
                <a:latin typeface="Arial"/>
                <a:ea typeface="Arial"/>
                <a:cs typeface="Arial"/>
                <a:sym typeface="Arial"/>
              </a:rPr>
              <a:t>ຂໍ້ເສຍ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lo-LA" sz="2400">
                <a:latin typeface="Arial"/>
                <a:ea typeface="Arial"/>
                <a:cs typeface="Arial"/>
                <a:sym typeface="Arial"/>
              </a:rPr>
              <a:t>ຜູ້ຕອບຂອງເຈົ້າແມ່ນໃຜ? (ການ​ຄັດ​ເລືອກ​ອະ​ຄະ​ຕິ​!)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lo-LA" sz="2400">
                <a:latin typeface="Arial"/>
                <a:ea typeface="Arial"/>
                <a:cs typeface="Arial"/>
                <a:sym typeface="Arial"/>
              </a:rPr>
              <a:t>ເຈົ້າຮູ້ໄດ້ແນວໃດວ່າເຂົາເຈົ້າແມ່ນໃຜ?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lo-LA" sz="2400">
                <a:latin typeface="Arial"/>
                <a:ea typeface="Arial"/>
                <a:cs typeface="Arial"/>
                <a:sym typeface="Arial"/>
              </a:rPr>
              <a:t>ປະຊາຊົນມີແນວໂນ້ມທີ່ຈະ "ພໍໃຈ" ໃນການສໍາຫຼວດອິນເຕີເນັດ, ຊຶ່ງຫມາຍຄວາມວ່າພວກເຂົາເລືອກຄໍາຕອບທີ່ງ່າຍທີ່ສຸດທີ່ຈະຂ້າມໄປໄວທີ່ສຸດ.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lo-LA" sz="2400">
                <a:latin typeface="Arial"/>
                <a:ea typeface="Arial"/>
                <a:cs typeface="Arial"/>
                <a:sym typeface="Arial"/>
              </a:rPr>
              <a:t>ອັດຕາການສໍາເລັດຕ່ໍາ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lo-LA" sz="2400">
                <a:latin typeface="Arial"/>
                <a:ea typeface="Arial"/>
                <a:cs typeface="Arial"/>
                <a:sym typeface="Arial"/>
              </a:rPr>
              <a:t>ຂໍ້ມູນອາດຈະບໍ່ຖືກຕ້ອງ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lo-LA" sz="2400">
                <a:latin typeface="Arial"/>
                <a:ea typeface="Arial"/>
                <a:cs typeface="Arial"/>
                <a:sym typeface="Arial"/>
              </a:rPr>
              <a:t>ການຍົກເວັ້ນຜູ້ທີ່ບໍ່ມີການເຂົ້າເຖິງອິນເຕີເນັດສາມາດເຮັດໃຫ້ການສຶກສາຂອງທ່ານມີອະຄະຕິ.</a:t>
            </a:r>
            <a:endParaRPr/>
          </a:p>
          <a:p>
            <a:pPr indent="-190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3"/>
          <p:cNvSpPr txBox="1"/>
          <p:nvPr>
            <p:ph type="title"/>
          </p:nvPr>
        </p:nvSpPr>
        <p:spPr>
          <a:xfrm>
            <a:off x="628650" y="144402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lang="lo-LA" sz="3600">
                <a:latin typeface="Arial"/>
                <a:ea typeface="Arial"/>
                <a:cs typeface="Arial"/>
                <a:sym typeface="Arial"/>
              </a:rPr>
              <a:t>ຍານພາຫະນະທາງການແພດ ຫຼື ລົດພ່ວງ</a:t>
            </a:r>
            <a:endParaRPr b="1"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3"/>
          <p:cNvSpPr txBox="1"/>
          <p:nvPr>
            <p:ph idx="1" type="body"/>
          </p:nvPr>
        </p:nvSpPr>
        <p:spPr>
          <a:xfrm>
            <a:off x="628650" y="1490804"/>
            <a:ext cx="3805237" cy="47001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ເອົາທຸກສິ່ງທຸກຢ່າງໃຫ້ກັບຄົນໃນຍານພາຫະນະດຽວເພື່ອເກັບກໍາຂໍ້ມູນ</a:t>
            </a:r>
            <a:endParaRPr/>
          </a:p>
          <a:p>
            <a:pPr indent="-6985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ຂໍ້່ດີ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71449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o-LA" sz="2600">
                <a:latin typeface="Arial"/>
                <a:ea typeface="Arial"/>
                <a:cs typeface="Arial"/>
                <a:sym typeface="Arial"/>
              </a:rPr>
              <a:t>ສາມາດດໍາເນີນການສໍາຫຼວດຫຼືສໍາພາດແລະ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indent="-171449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o-LA" sz="2600">
                <a:latin typeface="Arial"/>
                <a:ea typeface="Arial"/>
                <a:cs typeface="Arial"/>
                <a:sym typeface="Arial"/>
              </a:rPr>
              <a:t>ເກັບກໍາຕົວຢ່າງທາງການແພດແລະການວັດແທກຮ່າງກາຍ (anthropometrics)</a:t>
            </a:r>
            <a:endParaRPr/>
          </a:p>
          <a:p>
            <a:pPr indent="-6985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ຂໍ້ເສຍ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ລາຄາແພງ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ໃຊ້ເວລາດົນ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69486" y="1645580"/>
            <a:ext cx="4131862" cy="23362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ke ambulances deliver healthcare in rural Africa - Traffic Sign Blog –  RoadTrafficSigns.com : Traffic Sign Blog – RoadTrafficSigns.com" id="251" name="Google Shape;25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52135" y="4292427"/>
            <a:ext cx="2766563" cy="1731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"/>
          <p:cNvSpPr txBox="1"/>
          <p:nvPr>
            <p:ph type="title"/>
          </p:nvPr>
        </p:nvSpPr>
        <p:spPr>
          <a:xfrm>
            <a:off x="628650" y="365126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ແອັບສຸຂະພາບ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4"/>
          <p:cNvSpPr txBox="1"/>
          <p:nvPr>
            <p:ph idx="1" type="body"/>
          </p:nvPr>
        </p:nvSpPr>
        <p:spPr>
          <a:xfrm>
            <a:off x="628650" y="1490804"/>
            <a:ext cx="4118714" cy="52147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lo-LA" sz="2400">
                <a:latin typeface="Arial"/>
                <a:ea typeface="Arial"/>
                <a:cs typeface="Arial"/>
                <a:sym typeface="Arial"/>
              </a:rPr>
              <a:t>ຂໍ້ດີ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o-LA" sz="2400">
                <a:latin typeface="Arial"/>
                <a:ea typeface="Arial"/>
                <a:cs typeface="Arial"/>
                <a:sym typeface="Arial"/>
              </a:rPr>
              <a:t>ຂໍ້ມູນແລະການສື່ສານທັນທີ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o-LA" sz="2400">
                <a:latin typeface="Arial"/>
                <a:ea typeface="Arial"/>
                <a:cs typeface="Arial"/>
                <a:sym typeface="Arial"/>
              </a:rPr>
              <a:t>ສາມາດປັບແຕ່ງເພື່ອຕອບສະໜອງຄວາມຕ້ອງການການສຶກສາຂອງທ່ານ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lo-LA" sz="2400">
                <a:latin typeface="Arial"/>
                <a:ea typeface="Arial"/>
                <a:cs typeface="Arial"/>
                <a:sym typeface="Arial"/>
              </a:rPr>
              <a:t>ຂໍ້ເສຍ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o-LA" sz="2400">
                <a:latin typeface="Arial"/>
                <a:ea typeface="Arial"/>
                <a:cs typeface="Arial"/>
                <a:sym typeface="Arial"/>
              </a:rPr>
              <a:t>ການຈໍາກັດຜູ້ເຂົ້າຮ່ວມຂອງທ່ານໃຫ້ກັບຜູ້ທີ່ມີໂທລະສັບສະຫຼາດສາມາດເຮັດໃຫ້ຂໍ້ມູນຂອງທ່ານມີອະຄະຕິ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o-LA" sz="2400">
                <a:latin typeface="Arial"/>
                <a:ea typeface="Arial"/>
                <a:cs typeface="Arial"/>
                <a:sym typeface="Arial"/>
              </a:rPr>
              <a:t>ການເຂົ້າເຖິງແມ່ນສົງໃສເວັ້ນເສຍແຕ່ວ່າທ່ານກໍາລັງສ້າງມັນໂດຍສະເພາະສໍາລັບຜູ້ເຂົ້າຮ່ວມການສຶກສາຂອງທ່ານ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result for health apps" id="259" name="Google Shape;25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3532" y="4240564"/>
            <a:ext cx="3214688" cy="20181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health apps" id="260" name="Google Shape;26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57751" y="1145047"/>
            <a:ext cx="3750469" cy="2671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"/>
          <p:cNvSpPr txBox="1"/>
          <p:nvPr>
            <p:ph type="title"/>
          </p:nvPr>
        </p:nvSpPr>
        <p:spPr>
          <a:xfrm>
            <a:off x="628650" y="365126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ວິທີການເລືອກ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5"/>
          <p:cNvSpPr txBox="1"/>
          <p:nvPr>
            <p:ph idx="1" type="body"/>
          </p:nvPr>
        </p:nvSpPr>
        <p:spPr>
          <a:xfrm>
            <a:off x="628650" y="1487967"/>
            <a:ext cx="7886700" cy="4678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780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lo-LA">
                <a:latin typeface="Arial"/>
                <a:ea typeface="Arial"/>
                <a:cs typeface="Arial"/>
                <a:sym typeface="Arial"/>
              </a:rPr>
              <a:t>ພິຈາລະນາເວລາທີ່ທ່ານອາດຈະມັກໃຊ້ການສໍາພາດທີ່ບໍ່ມີໂຄງສ້າງຫຼືການສໍາຫຼວດແບບມີໂຄງສ້າງ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lo-LA">
                <a:latin typeface="Arial"/>
                <a:ea typeface="Arial"/>
                <a:cs typeface="Arial"/>
                <a:sym typeface="Arial"/>
              </a:rPr>
              <a:t>ການຂຸດຄົ້ນທຽບກັບການຢືນຢັນ, ຄວາມເຂົ້າໃຈຮູບແບບ</a:t>
            </a:r>
            <a:endParaRPr/>
          </a:p>
          <a:p>
            <a:pPr indent="-1778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lo-LA">
                <a:latin typeface="Arial"/>
                <a:ea typeface="Arial"/>
                <a:cs typeface="Arial"/>
                <a:sym typeface="Arial"/>
              </a:rPr>
              <a:t>ພິ​ຈາ​ລະ​ນາ​ອະ​ຄະ​ຕິ​ທີ່​ກ່ຽວ​ຂ້ອງ​ກັບ​ຮູບ​ແບບ​ການ​ເກັບ​ກໍາ​ຂໍ້​ມູນ​ແຕ່​ລະ​ວິທີ, ແລະ​ຊັ່ງ​ນໍ້າ​ຫນັກ​</a:t>
            </a:r>
            <a:endParaRPr/>
          </a:p>
          <a:p>
            <a:pPr indent="-1778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lo-LA">
                <a:latin typeface="Arial"/>
                <a:ea typeface="Arial"/>
                <a:cs typeface="Arial"/>
                <a:sym typeface="Arial"/>
              </a:rPr>
              <a:t>ພິຈາລະນາຊັບພະຍາກອນຂອງທ່ານແລະສິ່ງທີ່ທ່ານສາມາດເຮັດໄດ້</a:t>
            </a:r>
            <a:endParaRPr/>
          </a:p>
          <a:p>
            <a:pPr indent="-1778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lo-LA">
                <a:latin typeface="Arial"/>
                <a:ea typeface="Arial"/>
                <a:cs typeface="Arial"/>
                <a:sym typeface="Arial"/>
              </a:rPr>
              <a:t>ພິຈາລະນາປະຊາກອນຂອງທ່ານແລະວິທີທີ່ເຈົ້າອາດຈະເຂົ້າເຖິງພວກເຂົາໄດ້ດີທີ່ສຸດ</a:t>
            </a:r>
            <a:endParaRPr/>
          </a:p>
          <a:p>
            <a:pPr indent="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6"/>
          <p:cNvSpPr txBox="1"/>
          <p:nvPr>
            <p:ph type="title"/>
          </p:nvPr>
        </p:nvSpPr>
        <p:spPr>
          <a:xfrm>
            <a:off x="628650" y="365126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ວຶທີການເລືອກ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6"/>
          <p:cNvSpPr txBox="1"/>
          <p:nvPr>
            <p:ph idx="1" type="body"/>
          </p:nvPr>
        </p:nvSpPr>
        <p:spPr>
          <a:xfrm>
            <a:off x="628650" y="1487967"/>
            <a:ext cx="7886700" cy="4678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171450" lvl="0" marL="17145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lo-LA" sz="2600">
                <a:latin typeface="Arial"/>
                <a:ea typeface="Arial"/>
                <a:cs typeface="Arial"/>
                <a:sym typeface="Arial"/>
              </a:rPr>
              <a:t>ການຕື່ມແບບສຳພາດດ້ວຍຕົນເອງທຽບກັບການສໍາພາດໂດຍຜູ້ຊ່ວຍສໍາພາດແລະການສໍາຫຼວດ</a:t>
            </a:r>
            <a:endParaRPr/>
          </a:p>
          <a:p>
            <a:pPr indent="-171450" lvl="1" marL="51435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ດີກວ່າຢູ່ໃນບຸກຄົນສະເໝີ, ເວັ້ນເສຍແຕ່ວ່າຄຳຖາມຈະລະອຽດອ່ອນ, ແຕ່ເຖິງແມ່ນແລ້ວ, ທ່ານສາມາດອະນຸຍາດໃຫ້ຜູ້ຕອບໂຕ້ຕອບກັບເຄື່ອງມືເກັບກຳຂໍ້ມູນໄດ້.</a:t>
            </a:r>
            <a:endParaRPr/>
          </a:p>
          <a:p>
            <a:pPr indent="-171450" lvl="1" marL="51435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ຜູ້ສໍາພາດສາມາດຊ່ວຍໃຫ້ຜູ້ຕອບໄວ, ແລະສ້າງຄວາມສໍາພັນ</a:t>
            </a:r>
            <a:endParaRPr/>
          </a:p>
          <a:p>
            <a:pPr indent="-171450" lvl="1" marL="51435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ການຈ້າງຜູ້ສໍາພາດຈາກປະຊາກອນເປົ້າຫມາຍຂອງທ່ານປັບປຸງການມີສ່ວນຮ່ວມ</a:t>
            </a:r>
            <a:endParaRPr/>
          </a:p>
          <a:p>
            <a:pPr indent="-171450" lvl="1" marL="51435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ແຕ່ຄວາມລໍາອຽງຂອງຜູ້ສໍາພາດແມ່ນຈິງຫຼາຍ: ທ່ານບໍ່ສາມາດຈ່າຍເງິນໃຫ້ຜູ້ສໍາພາດໂດຍການສໍາພາດ, ຕົວຢ່າງ!!</a:t>
            </a:r>
            <a:endParaRPr/>
          </a:p>
          <a:p>
            <a:pPr indent="-171450" lvl="1" marL="51435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ການ​ຝຶກ​ອົບ​ຮົມ​ເປັນ​ສິ່ງ​ຈໍາ​ເປັນ !!!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lo-LA" sz="2600">
                <a:latin typeface="Arial"/>
                <a:ea typeface="Arial"/>
                <a:cs typeface="Arial"/>
                <a:sym typeface="Arial"/>
              </a:rPr>
              <a:t>ອອນ​ໄລ​​ ກົງ​ກັນຂ້າມ ກັບ​ຄົນ​ໃນ​ຫຼື​ທາງ​ໂທລະ​ສັບ​</a:t>
            </a:r>
            <a:endParaRPr/>
          </a:p>
          <a:p>
            <a:pPr indent="-171450" lvl="0" marL="17145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lo-LA" sz="1800">
                <a:latin typeface="Arial"/>
                <a:ea typeface="Arial"/>
                <a:cs typeface="Arial"/>
                <a:sym typeface="Arial"/>
              </a:rPr>
              <a:t>ອອນໄລນ໌ນໍາໄປສູ່ຄວາມພໍໃຈແລະອັດຕາການຕອບສະຫນອງຕ່ໍາ; ຍາກທີ່ຈະເຊື່ອຂໍ້ມູນ</a:t>
            </a:r>
            <a:endParaRPr/>
          </a:p>
          <a:p>
            <a:pPr indent="-171450" lvl="0" marL="17145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lo-LA" sz="1800">
                <a:latin typeface="Arial"/>
                <a:ea typeface="Arial"/>
                <a:cs typeface="Arial"/>
                <a:sym typeface="Arial"/>
              </a:rPr>
              <a:t>ໂທລະສັບອາດຈະປັບປຸງການເຂົ້າເຖິງຂອງທ່ານ, ແຕ່ຕ້ອງການຊັບພະຍາກອນເພີ່ມເຕີມ</a:t>
            </a:r>
            <a:endParaRPr/>
          </a:p>
          <a:p>
            <a:pPr indent="-171450" lvl="0" marL="17145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lo-LA" sz="1800">
                <a:latin typeface="Arial"/>
                <a:ea typeface="Arial"/>
                <a:cs typeface="Arial"/>
                <a:sym typeface="Arial"/>
              </a:rPr>
              <a:t>ເຈ້ຍແມ່ນດີເລີດສໍາລັບການບັນທຶກ, ບໍ່ວ່າຮູບແບບຫຼືວິທີການ!</a:t>
            </a:r>
            <a:endParaRPr/>
          </a:p>
          <a:p>
            <a:pPr indent="-171450" lvl="0" marL="17145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lo-LA" sz="1800">
                <a:latin typeface="Arial"/>
                <a:ea typeface="Arial"/>
                <a:cs typeface="Arial"/>
                <a:sym typeface="Arial"/>
              </a:rPr>
              <a:t>ສຳຮອງຖານຂໍ້ມູນ!!!!</a:t>
            </a:r>
            <a:endParaRPr/>
          </a:p>
          <a:p>
            <a:pPr indent="-6350" lvl="0" marL="17145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6"/>
          <p:cNvSpPr txBox="1"/>
          <p:nvPr>
            <p:ph idx="12" type="sldNum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lo-LA">
                <a:solidFill>
                  <a:schemeClr val="dk2"/>
                </a:solidFill>
              </a:rPr>
              <a:t>ANRCB   |   </a:t>
            </a:r>
            <a:fld id="{00000000-1234-1234-1234-123412341234}" type="slidenum">
              <a:rPr b="1" lang="lo-LA">
                <a:solidFill>
                  <a:schemeClr val="accent6"/>
                </a:solidFill>
              </a:rPr>
              <a:t>‹#›</a:t>
            </a:fld>
            <a:endParaRPr b="1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7"/>
          <p:cNvSpPr txBox="1"/>
          <p:nvPr>
            <p:ph type="title"/>
          </p:nvPr>
        </p:nvSpPr>
        <p:spPr>
          <a:xfrm>
            <a:off x="628650" y="365126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ການສ້າງເຄື່ອງມືເກັບກໍາຂໍ້ມູນ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7"/>
          <p:cNvSpPr txBox="1"/>
          <p:nvPr>
            <p:ph idx="1" type="body"/>
          </p:nvPr>
        </p:nvSpPr>
        <p:spPr>
          <a:xfrm>
            <a:off x="628650" y="1487967"/>
            <a:ext cx="7886700" cy="4678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780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ເຄື່ອງມືເກັບກໍາຂໍ້ມູນປະກອບມີຄໍາຖາມການສໍາຫຼວດຂອງທ່ານແລະຄໍາແນະນໍາຫຼືສະຄິບທີ່ຈໍາເປັນສໍາລັບຜູ້ສໍາພາດຫຼືຜູ້ຕອບ.</a:t>
            </a:r>
            <a:endParaRPr/>
          </a:p>
          <a:p>
            <a:pPr indent="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778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ມັນຄວນຈະປະກອບມີແຫຼ່ງຂອງລາຍການທັງຫມົດຂອງທ່ານແລະ psychometrics ສໍາລັບແຫຼ່ງເຫຼົ່ານັ້ນ: ມາດຕະການຄວາມຫນ້າເຊື່ອຖືແລະຄວາມຖືກຕ້ອງ.</a:t>
            </a:r>
            <a:endParaRPr/>
          </a:p>
          <a:p>
            <a:pPr indent="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7"/>
          <p:cNvSpPr txBox="1"/>
          <p:nvPr>
            <p:ph idx="12" type="sldNum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lo-LA">
                <a:solidFill>
                  <a:schemeClr val="dk2"/>
                </a:solidFill>
              </a:rPr>
              <a:t>ANRCB   |   </a:t>
            </a:r>
            <a:fld id="{00000000-1234-1234-1234-123412341234}" type="slidenum">
              <a:rPr b="1" lang="lo-LA">
                <a:solidFill>
                  <a:schemeClr val="accent6"/>
                </a:solidFill>
              </a:rPr>
              <a:t>‹#›</a:t>
            </a:fld>
            <a:endParaRPr b="1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 txBox="1"/>
          <p:nvPr>
            <p:ph type="title"/>
          </p:nvPr>
        </p:nvSpPr>
        <p:spPr>
          <a:xfrm>
            <a:off x="628650" y="365126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ການສ້າງເຄື່ອງມືເກັບກໍາຂໍ້ມູນ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8"/>
          <p:cNvSpPr txBox="1"/>
          <p:nvPr>
            <p:ph idx="1" type="body"/>
          </p:nvPr>
        </p:nvSpPr>
        <p:spPr>
          <a:xfrm>
            <a:off x="628650" y="1487967"/>
            <a:ext cx="7886700" cy="4678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o-LA" sz="2400">
                <a:latin typeface="Arial"/>
                <a:ea typeface="Arial"/>
                <a:cs typeface="Arial"/>
                <a:sym typeface="Arial"/>
              </a:rPr>
              <a:t>ທ່ານເລືອກແລະສ້າງມາດຕະການສໍາລັບເຄື່ອງມືເກັບກໍາຂໍ້ມູນຂອງທ່ານແນວໃດ?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o-LA" sz="2400">
                <a:latin typeface="Arial"/>
                <a:ea typeface="Arial"/>
                <a:cs typeface="Arial"/>
                <a:sym typeface="Arial"/>
              </a:rPr>
              <a:t>ໂດຍທົ່ວໄປ, ທ່ານຄວນເລືອກ, ໃນຄໍາສັ່ງນີ້: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lo-LA" sz="2400">
                <a:latin typeface="Arial"/>
                <a:ea typeface="Arial"/>
                <a:cs typeface="Arial"/>
                <a:sym typeface="Arial"/>
              </a:rPr>
              <a:t>ເຄື່ອງມື​ທີ່​ມີ​ຢູ່​ແລ້ວ​, ການ​ຮັບ​ຮອງ​ຈາກ​ເຄື່ອງ​ມື​ທີ່​ມີ​ການ​ສ້າງ​ຕັ້ງ​ດີ​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lo-LA" sz="2400">
                <a:latin typeface="Arial"/>
                <a:ea typeface="Arial"/>
                <a:cs typeface="Arial"/>
                <a:sym typeface="Arial"/>
              </a:rPr>
              <a:t>ເຄື່ອງມືທີ່ມີຢູ່ແລ້ວ, ມາດຕະການທີ່ຖືກຕ້ອງຈາກເຄື່ອງມືທີ່ຖືກສ້າງຕັ້ງຂຶ້ນທີ່ດີທີ່ດັດແປງເລັກນ້ອຍກັບປະຊາກອນຂອງທ່ານ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lo-LA" sz="2400">
                <a:latin typeface="Arial"/>
                <a:ea typeface="Arial"/>
                <a:cs typeface="Arial"/>
                <a:sym typeface="Arial"/>
              </a:rPr>
              <a:t>ມາດ​ຕະ​ການ​ຈາກ​ເຄື່ອງ​ມື​ທີ່​ໄດ້​ຮັບ​ການ​ນໍາ​ໃຊ້​ໃນ​ເມື່ອ​ກ່ອນ​ໃນ​ປະ​ຊາ​ກອນ​ຂອງ​ທ່ານ​ແຕ່​ອາດ​ຈະ​ຍັງ​ບໍ່​ທັນ​ມີ​ຄວາມ​ຖືກ​ຕ້ອງ​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lo-LA" sz="2400">
                <a:latin typeface="Arial"/>
                <a:ea typeface="Arial"/>
                <a:cs typeface="Arial"/>
                <a:sym typeface="Arial"/>
              </a:rPr>
              <a:t>ມາດຕະການທີ່ທ່ານຫຼືທີມງານສຶກສາຂອງທ່ານສ້າງຕົວທ່ານເອງ.</a:t>
            </a:r>
            <a:endParaRPr/>
          </a:p>
          <a:p>
            <a:pPr indent="0" lvl="1" marL="3429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190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190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190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8"/>
          <p:cNvSpPr txBox="1"/>
          <p:nvPr>
            <p:ph idx="12" type="sldNum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lo-LA">
                <a:solidFill>
                  <a:schemeClr val="dk2"/>
                </a:solidFill>
              </a:rPr>
              <a:t>ANRCB   |   </a:t>
            </a:r>
            <a:fld id="{00000000-1234-1234-1234-123412341234}" type="slidenum">
              <a:rPr b="1" lang="lo-LA">
                <a:solidFill>
                  <a:schemeClr val="accent6"/>
                </a:solidFill>
              </a:rPr>
              <a:t>‹#›</a:t>
            </a:fld>
            <a:endParaRPr b="1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9"/>
          <p:cNvSpPr txBox="1"/>
          <p:nvPr>
            <p:ph type="title"/>
          </p:nvPr>
        </p:nvSpPr>
        <p:spPr>
          <a:xfrm>
            <a:off x="628650" y="365126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lang="lo-LA">
                <a:latin typeface="Arial"/>
                <a:ea typeface="Arial"/>
                <a:cs typeface="Arial"/>
                <a:sym typeface="Arial"/>
              </a:rPr>
              <a:t>ການສ້າງເຄື່ອງມືເກັບກໍາຂໍ້ມູນ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9"/>
          <p:cNvSpPr txBox="1"/>
          <p:nvPr>
            <p:ph idx="1" type="body"/>
          </p:nvPr>
        </p:nvSpPr>
        <p:spPr>
          <a:xfrm>
            <a:off x="628650" y="1487967"/>
            <a:ext cx="7886700" cy="4678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lo-LA" sz="2400">
                <a:latin typeface="Arial"/>
                <a:ea typeface="Arial"/>
                <a:cs typeface="Arial"/>
                <a:sym typeface="Arial"/>
              </a:rPr>
              <a:t>ການສ້າງເຄື່ອງມືສໍາຫຼວດຂອງທ່ານຈາກມາດຕະການ</a:t>
            </a:r>
            <a:r>
              <a:rPr b="1" lang="lo-LA" sz="2400" u="sng">
                <a:latin typeface="Arial"/>
                <a:ea typeface="Arial"/>
                <a:cs typeface="Arial"/>
                <a:sym typeface="Arial"/>
              </a:rPr>
              <a:t>ທີ່ຖືກຕ້ອງ ແລະເຊື່ອຖື</a:t>
            </a:r>
            <a:r>
              <a:rPr b="1" lang="lo-LA" sz="2400">
                <a:latin typeface="Arial"/>
                <a:ea typeface="Arial"/>
                <a:cs typeface="Arial"/>
                <a:sym typeface="Arial"/>
              </a:rPr>
              <a:t>ໄດ້</a:t>
            </a:r>
            <a:r>
              <a:rPr lang="lo-LA" sz="2400">
                <a:latin typeface="Arial"/>
                <a:ea typeface="Arial"/>
                <a:cs typeface="Arial"/>
                <a:sym typeface="Arial"/>
              </a:rPr>
              <a:t>ຫຼາຍເທົ່າທີ່ຈະຊ່ວຍ: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o-LA" sz="2400">
                <a:latin typeface="Arial"/>
                <a:ea typeface="Arial"/>
                <a:cs typeface="Arial"/>
                <a:sym typeface="Arial"/>
              </a:rPr>
              <a:t>ສ້າງຄວາມສອດຄ່ອງໃນຂໍ້ມູນທີ່ເກັບກໍາໃນທົ່ວການສຶກສາໃນພາກສະຫນາມ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o-LA" sz="2400">
                <a:latin typeface="Arial"/>
                <a:ea typeface="Arial"/>
                <a:cs typeface="Arial"/>
                <a:sym typeface="Arial"/>
              </a:rPr>
              <a:t>ໃຫ້​ແນ່​ໃຈວ່​າ​ມາດ​ຕະ​ການ​ຂອງ​ທ່ານ​ແມ່ນ​ການ​ວັດ​ແທກ​ສິ່ງ​ທີ່​ເຂົາ​ເຈົ້າ​ຄວນ​ຈະ​ວັດ​ແທກ (ຄວາມ​ຖືກ​ຕ້ອງ​)​, ທຸກ​ຄັ້ງ (ຄວາມ​ຫນ້າ​ເຊື່ອ​ຖື​)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o-LA" sz="2400">
                <a:latin typeface="Arial"/>
                <a:ea typeface="Arial"/>
                <a:cs typeface="Arial"/>
                <a:sym typeface="Arial"/>
              </a:rPr>
              <a:t>ເຮັດໃຫ້ມັນງ່າຍຂຶ້ນໃນການເຮັດການສຶກສາຄືນໃນປະຊາກອນທີ່ແຕກຕ່າງກັນ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o-LA" sz="2400">
                <a:latin typeface="Arial"/>
                <a:ea typeface="Arial"/>
                <a:cs typeface="Arial"/>
                <a:sym typeface="Arial"/>
              </a:rPr>
              <a:t>ຂໍ້ຍົກເວັ້ນແມ່ນເມື່ອລາຍການ</a:t>
            </a:r>
            <a:r>
              <a:rPr b="1" lang="lo-LA" sz="2400" u="sng">
                <a:latin typeface="Arial"/>
                <a:ea typeface="Arial"/>
                <a:cs typeface="Arial"/>
                <a:sym typeface="Arial"/>
              </a:rPr>
              <a:t>ບໍ່ເຫມາະສົມກັບວັດທະນະທໍາຫຼືຄວາມເຊື່ອຂອງປະຊາກອນຂອງທ່ານ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ປັບ​ມາດ​ຕະ​ການ​ໃຫ້​ເຫມາະ​ສົມ​ກັບ​ວັດ​ທະ​ນະ​ທໍາ​ຂອງ​ທ່ານ (ເຊັ່ນ​: ອາ​ຫານ​, ພຶດ​ຕິ​ກໍາ​, ຄວາມ​ເຊື່ອ​)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ສ້າງມາດຕະການໃຫມ່ເພື່ອໃຫ້ເໝາະສົມກັບປະຊາກອນຂອງທ່ານ, ແລະທົດສອບສິ່ງເຫຼົ່ານີ້ກ່ອນທີ່ຈະຄຸ້ມຄອງພວກມັນໃນການສໍາຫຼວດ, ຖ້າເປັນໄປໄດ້ (ອາດຈະເປັນພຽງແຕ່ຫນ້າທີ່ຖືກຕ້ອງ)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sz="2400">
              <a:latin typeface="Arial"/>
              <a:ea typeface="Arial"/>
              <a:cs typeface="Arial"/>
              <a:sym typeface="Arial"/>
            </a:endParaRPr>
          </a:p>
          <a:p>
            <a:pPr indent="-190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1" marL="3429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190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190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190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9"/>
          <p:cNvSpPr txBox="1"/>
          <p:nvPr>
            <p:ph idx="12" type="sldNum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lo-LA">
                <a:solidFill>
                  <a:schemeClr val="dk2"/>
                </a:solidFill>
              </a:rPr>
              <a:t>ANRCB   |   </a:t>
            </a:r>
            <a:fld id="{00000000-1234-1234-1234-123412341234}" type="slidenum">
              <a:rPr b="1" lang="lo-LA">
                <a:solidFill>
                  <a:schemeClr val="accent6"/>
                </a:solidFill>
              </a:rPr>
              <a:t>‹#›</a:t>
            </a:fld>
            <a:endParaRPr b="1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 txBox="1"/>
          <p:nvPr>
            <p:ph type="title"/>
          </p:nvPr>
        </p:nvSpPr>
        <p:spPr>
          <a:xfrm>
            <a:off x="628650" y="365126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lang="lo-LA">
                <a:latin typeface="Arial"/>
                <a:ea typeface="Arial"/>
                <a:cs typeface="Arial"/>
                <a:sym typeface="Arial"/>
              </a:rPr>
              <a:t>ຈຸດປະສົງ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"/>
          <p:cNvSpPr txBox="1"/>
          <p:nvPr>
            <p:ph idx="1" type="body"/>
          </p:nvPr>
        </p:nvSpPr>
        <p:spPr>
          <a:xfrm>
            <a:off x="628650" y="1487967"/>
            <a:ext cx="7886700" cy="4678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lo-LA" sz="2400">
                <a:latin typeface="Arial"/>
                <a:ea typeface="Arial"/>
                <a:cs typeface="Arial"/>
                <a:sym typeface="Arial"/>
              </a:rPr>
              <a:t>ຫຼັງຈາກຈົບບົດທີ 6.7, ທ່ານຈະສາມາດ: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o-LA" sz="2400">
                <a:latin typeface="Arial"/>
                <a:ea typeface="Arial"/>
                <a:cs typeface="Arial"/>
                <a:sym typeface="Arial"/>
              </a:rPr>
              <a:t>ອະທິບາຍບົດບາດຂອງການເກັບກໍາຂໍ້ມູນໃນການຄຸ້ມຄອງຂໍ້ມູນແລະການວາງແຜນການສຶກສາ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o-LA" sz="2400">
                <a:latin typeface="Arial"/>
                <a:ea typeface="Arial"/>
                <a:cs typeface="Arial"/>
                <a:sym typeface="Arial"/>
              </a:rPr>
              <a:t>ກໍານົດວິທີການເກັບກໍາຂໍ້ມູນ ຈຸດດີ ແລະ ຈຸດອ່ອນແຕ່ລະວິທີ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o-LA" sz="2400">
                <a:latin typeface="Arial"/>
                <a:ea typeface="Arial"/>
                <a:cs typeface="Arial"/>
                <a:sym typeface="Arial"/>
              </a:rPr>
              <a:t>ສ້າງເຄື່ອງມືເກັບກໍາຂໍ້ມູນ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o-LA" sz="2400">
                <a:latin typeface="Arial"/>
                <a:ea typeface="Arial"/>
                <a:cs typeface="Arial"/>
                <a:sym typeface="Arial"/>
              </a:rPr>
              <a:t>ເຂົ້າໃຈຈຸດປະສົງຂອງປື້ມລະຫັດ (codebook) ແລະສ້າງ ປື້ມລະຫັດ</a:t>
            </a:r>
            <a:r>
              <a:rPr lang="lo-LA" sz="2400"/>
              <a:t>(</a:t>
            </a:r>
            <a:r>
              <a:rPr lang="lo-LA" sz="2400">
                <a:latin typeface="Arial"/>
                <a:ea typeface="Arial"/>
                <a:cs typeface="Arial"/>
                <a:sym typeface="Arial"/>
              </a:rPr>
              <a:t>codebook) ເພື່ອບັນທຶກຂໍ້ມູນ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o-LA" sz="2400">
                <a:latin typeface="Arial"/>
                <a:ea typeface="Arial"/>
                <a:cs typeface="Arial"/>
                <a:sym typeface="Arial"/>
              </a:rPr>
              <a:t>ເຂົ້າໃຈຈຸດປະສົງຂອງການສຶກສາລວມທັງການເກັບກໍາຂໍ້ມູນແລະວິທີການສ້າງໂປໂຕຄອນ</a:t>
            </a:r>
            <a:endParaRPr/>
          </a:p>
          <a:p>
            <a:pPr indent="-190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"/>
          <p:cNvSpPr txBox="1"/>
          <p:nvPr>
            <p:ph idx="12" type="sldNum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lo-LA">
                <a:solidFill>
                  <a:schemeClr val="dk2"/>
                </a:solidFill>
              </a:rPr>
              <a:t>ANRCB   |   </a:t>
            </a:r>
            <a:fld id="{00000000-1234-1234-1234-123412341234}" type="slidenum">
              <a:rPr b="1" lang="lo-LA">
                <a:solidFill>
                  <a:schemeClr val="accent6"/>
                </a:solidFill>
              </a:rPr>
              <a:t>‹#›</a:t>
            </a:fld>
            <a:endParaRPr b="1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0"/>
          <p:cNvSpPr txBox="1"/>
          <p:nvPr>
            <p:ph type="title"/>
          </p:nvPr>
        </p:nvSpPr>
        <p:spPr>
          <a:xfrm>
            <a:off x="252248" y="125970"/>
            <a:ext cx="8575450" cy="7462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lang="lo-LA" sz="3600">
                <a:latin typeface="Arial"/>
                <a:ea typeface="Arial"/>
                <a:cs typeface="Arial"/>
                <a:sym typeface="Arial"/>
              </a:rPr>
              <a:t>ຕົວຢ່າງມາດຕະການການສໍາຫຼວດ: psychometrics</a:t>
            </a:r>
            <a:endParaRPr/>
          </a:p>
        </p:txBody>
      </p:sp>
      <p:sp>
        <p:nvSpPr>
          <p:cNvPr id="306" name="Google Shape;306;p20"/>
          <p:cNvSpPr txBox="1"/>
          <p:nvPr>
            <p:ph idx="12" type="sldNum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o-LA" sz="700">
                <a:solidFill>
                  <a:schemeClr val="dk2"/>
                </a:solidFill>
              </a:rPr>
              <a:t>ANRCB   |   </a:t>
            </a:r>
            <a:fld id="{00000000-1234-1234-1234-123412341234}" type="slidenum">
              <a:rPr b="1" lang="lo-LA" sz="700">
                <a:solidFill>
                  <a:schemeClr val="dk2"/>
                </a:solidFill>
              </a:rPr>
              <a:t>‹#›</a:t>
            </a:fld>
            <a:endParaRPr b="1" sz="700">
              <a:solidFill>
                <a:schemeClr val="dk2"/>
              </a:solidFill>
            </a:endParaRPr>
          </a:p>
        </p:txBody>
      </p:sp>
      <p:graphicFrame>
        <p:nvGraphicFramePr>
          <p:cNvPr id="307" name="Google Shape;307;p20"/>
          <p:cNvGraphicFramePr/>
          <p:nvPr/>
        </p:nvGraphicFramePr>
        <p:xfrm>
          <a:off x="394138" y="10059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{568A9AEB-53E4-4379-B6F9-A647EB71E9A0}</a:tableStyleId>
              </a:tblPr>
              <a:tblGrid>
                <a:gridCol w="5536075"/>
                <a:gridCol w="1473625"/>
                <a:gridCol w="1423850"/>
              </a:tblGrid>
              <a:tr h="166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LCS Health Belief Scales -- Lisa Carter-Harris</a:t>
                      </a:r>
                      <a:endParaRPr sz="1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2350" marL="623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2350" marL="623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2350" marL="62350"/>
                </a:tc>
              </a:tr>
              <a:tr h="332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Item</a:t>
                      </a:r>
                      <a:endParaRPr sz="1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2350" marL="623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>
                          <a:latin typeface="Arial"/>
                          <a:ea typeface="Arial"/>
                          <a:cs typeface="Arial"/>
                          <a:sym typeface="Arial"/>
                        </a:rPr>
                        <a:t>ທາງເລືອກຂອງການຕອບ</a:t>
                      </a:r>
                      <a:r>
                        <a:rPr lang="lo-LA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/ ຄະແນ</a:t>
                      </a:r>
                      <a:r>
                        <a:rPr lang="lo-LA">
                          <a:latin typeface="Arial"/>
                          <a:ea typeface="Arial"/>
                          <a:cs typeface="Arial"/>
                          <a:sym typeface="Arial"/>
                        </a:rPr>
                        <a:t>ນ</a:t>
                      </a:r>
                      <a:endParaRPr sz="1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2350" marL="623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>
                          <a:latin typeface="Arial"/>
                          <a:ea typeface="Arial"/>
                          <a:cs typeface="Arial"/>
                          <a:sym typeface="Arial"/>
                        </a:rPr>
                        <a:t>ແຫລ່ງຂໍ້ມູນ</a:t>
                      </a:r>
                      <a:r>
                        <a:rPr lang="lo-LA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/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Psychometrics</a:t>
                      </a:r>
                      <a:endParaRPr sz="1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2350" marL="62350"/>
                </a:tc>
              </a:tr>
              <a:tr h="166300">
                <a:tc gridSpan="3">
                  <a:txBody>
                    <a:bodyPr/>
                    <a:lstStyle/>
                    <a:p>
                      <a:pPr indent="381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ຄວາມຮັບຮູ້ອຸປະສັກທີ່ ໃນລະດັບ LCS scale (LCSHB-PBarr) </a:t>
                      </a:r>
                      <a:endParaRPr sz="1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2350" marL="62350"/>
                </a:tc>
                <a:tc hMerge="1"/>
                <a:tc hMerge="1"/>
              </a:tr>
              <a:tr h="3990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1. ຂ້ອຍອາດຈະເລື່ອນການສະແກນປອດເພາະຂ້ອຍກັງວົນທີ່ຈະຊອກຫາສິ່ງທີ່ຜິດພາດ.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2. ຂ້ອຍອາດຈະເລື່ອນການກວດສະແກນປອດເພາະຂ້ອຍບໍ່ມີເວລາ.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3. ຂ້ອຍອາດຈະເລື່ອນການສະແກນປອດເພາະຂ້ອຍບໍ່ມີແພດປະຈຳເພື່ອສັ່ງການສະແກນປອດ.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4. ຂ້ອຍອາດຈະເລື່ອນການກວດປອດເພາະບໍ່ມີໃຜໃນຄອບຄົວຂອງຂ້ອຍເປັນມະເຮັງປອດ.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5. ຂ້ອຍອາດຈະເລື່ອນກວດປອດເພາະຄ່າໃຊ້ຈ່າຍຈະມີບັນຫາ.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6. ຂ້ອຍອາດຈະເລື່ອນກວດປອດເພາະຂ້ອຍບໍ່ມີບັນຫາປອດ ຫຼືອາການໃດໆ.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7. ຂ້ອຍອາດຈະເລື່ອນກວດປອດ ເພາະມີບັນຫານການຂົນສົ່ງ.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8. ຂ້ອຍອາດຈະລື່ອນສະແກນປອດ ເພາະຢ້ານການສະແກນປອດຈະເຮັດໃຫ້ປອດເສຍຫາຍ.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9. ຂ້ອຍອາດຈະລື່ອນສະແກນປອດ ເພາະມີປະສົບການທີ່ບໍ່ດີກັບໂຮງໝໍ ຫຼື ຜູ້ໃຫ້ບໍລິການດ້ານສຸຂະພາບ.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10. ຂ້ອຍອາດຈະລື່ອນສະແກນປອດເພາະຂ້ອຍບໍ່ຮູ້ພຽງພໍກ່ຽວກັບການທົດສອບ.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11. ຂ້ອຍອາດຈະລື່ອນສະແກນປອດ ເພາະຄິດວ່າຂ້ອຍເຖົ້າເກີນໄປທີ່ຈະໄດ້ປະໂຫຍດຈາກການກວດຫາມະເຮັງປອດ.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12. ຂ້ອຍອາດຈະລື່ອນສະແກນ ປອດເພາະຂ້ອຍເປັນຄົນສູບຢາ.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13. ຂ້ອຍອາດຈະລື່ອນການສະແກນປອດ ເພາະຂ້ອຍບໍ່ຄ່ອຍຮູ້ວ່າຂ້ອຍມີບັນຫາປອດຫຼືບໍ່.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14. ຂ້ອຍອາດຈະລື່ອນການສະແກນປອດເພາະຂ້ອຍກັງວົນວ່າຂ້ອຍຮູ້ສຶກຄືກັບວ່າສັງຄົມຖືກສູບຢາ.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15. ຂ້ອຍອາດຈະລື່ອນກວດປອດເພາະຂ້ອຍກັງວົນວ່າຈະຖືກຕໍານິຍ້ອນສູບຢາ.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16. ຂ້ອຍອາດຈະລື່ອນກວດປອດເພາະມັນບໍ່ຄຸ້ມຄ່າ.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17. ຂ້ອຍອາດຈະລື່ອນການສະແກນປອດ ເພາະຂ້ອຍບໍ່ເຊື່ອລະບົບການດູແລສຸຂະພາບ.</a:t>
                      </a:r>
                      <a:endParaRPr sz="1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2350" marL="623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4 = ເຫັນດີທີ່ສຸດ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3 = ເຫັນດີ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2 = ບໍ່ເຫັນດີ 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1 = ບໍ່ເຫັນດີທີ່ສຸດ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888 = ບໍ່ຮູ້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999 = </a:t>
                      </a:r>
                      <a:r>
                        <a:rPr lang="lo-LA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ບໍ່ມີຄຳຄິດເຫັນ</a:t>
                      </a:r>
                      <a:r>
                        <a:rPr lang="lo-LA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 /ປະຕິເສດ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2350" marL="623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Carter-­Harris, L., Slaven, J., Monahan, P.O. &amp; Rawl, S.M. (2016). Development and Psychometric Testing of the Lung Cancer Screening Health Beliefs Scales. 2016 May 27 [Epub ahead of print]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CVI: 0.92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Cronbach’s: 0.89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ຮັບຮູ້ອຸປະສັກໜ້ອຍລົງສຳລັບຜູ້ກວດກັ່ນຕອງຢ່າງມີຄວາມສຳຄັນ: 33.05 vs 35.03, p=.0387)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381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			</a:t>
                      </a:r>
                      <a:endParaRPr sz="1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2350" marL="62350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1"/>
          <p:cNvSpPr txBox="1"/>
          <p:nvPr>
            <p:ph idx="12" type="sldNum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lo-LA">
                <a:solidFill>
                  <a:schemeClr val="dk2"/>
                </a:solidFill>
              </a:rPr>
              <a:t>ANRCB   |   </a:t>
            </a:r>
            <a:fld id="{00000000-1234-1234-1234-123412341234}" type="slidenum">
              <a:rPr b="1" lang="lo-LA">
                <a:solidFill>
                  <a:schemeClr val="accent6"/>
                </a:solidFill>
              </a:rPr>
              <a:t>‹#›</a:t>
            </a:fld>
            <a:endParaRPr b="1">
              <a:solidFill>
                <a:schemeClr val="accent6"/>
              </a:solidFill>
            </a:endParaRPr>
          </a:p>
        </p:txBody>
      </p:sp>
      <p:graphicFrame>
        <p:nvGraphicFramePr>
          <p:cNvPr id="313" name="Google Shape;313;p21"/>
          <p:cNvGraphicFramePr/>
          <p:nvPr/>
        </p:nvGraphicFramePr>
        <p:xfrm>
          <a:off x="268014" y="150276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{568A9AEB-53E4-4379-B6F9-A647EB71E9A0}</a:tableStyleId>
              </a:tblPr>
              <a:tblGrid>
                <a:gridCol w="5413825"/>
                <a:gridCol w="1441100"/>
                <a:gridCol w="1392400"/>
              </a:tblGrid>
              <a:tr h="357550">
                <a:tc gridSpan="3">
                  <a:txBody>
                    <a:bodyPr/>
                    <a:lstStyle/>
                    <a:p>
                      <a:pPr indent="381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381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ຄວາມຮັບຮູ້ປະໂຫຍດທີ່ໄດ້ຮັບໃນ LCS scale (LCSHB-PBen) </a:t>
                      </a:r>
                      <a:endParaRPr sz="16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7050" marL="67050"/>
                </a:tc>
                <a:tc hMerge="1"/>
                <a:tc hMerge="1"/>
              </a:tr>
              <a:tr h="2324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1. ການສະແກນປອດຈະຊ່ວຍຊອກຫາມະເຮັງປອດໄດ້ໄວ.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2. ການສະແກນປອດຈະຫຼຸດໂອກາດຕາຍຍ້ອນມະເຮັງ.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3. ການສະແກນປອດຈະຊ່ວຍໃຫ້ຂ້ອຍບໍ່ກັງວົນກ່ຽວກັບມະເຮັງປອດຫຼາຍເທົ່າ.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4. ການສະແກນປອດຈະຊ່ວຍໃຫ້ຂ້ອຍວາງແຜນໃນອະນາຄົດ.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5. ການສະແກນປອດຈະຊ່ວຍໃຫ້ຄອບຄົວຂອງຂ້ອຍບໍ່ມີຄວາມກັງວົນຫຼາຍ.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6. ການສະແກນປອດຈະເຮັດໃຫ້ຂ້ອຍສະບາຍໃຈ.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7050" marL="670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4 = ເຫັນດີທີ່ສຸດ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3 = ເຫັນດີ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2 = ບໍ່ເຫັນດີ 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1 = ບໍ່ເຫັນດີທີ່ສຸດ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888 = ບໍ່ຮູ້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999 = </a:t>
                      </a:r>
                      <a:r>
                        <a:rPr lang="lo-LA" sz="135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ບໍ່ມີຄຳຄິດເຫັນ</a:t>
                      </a:r>
                      <a:r>
                        <a:rPr lang="lo-LA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 /ປະຕິເສດ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7050" marL="670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Carter-­Harris, L., Slaven, J., Monahan, P.O. &amp; Rawl, S.M. (2016). Development and Psychometric Testing of the Lung Cancer Screening Health Beliefs Scales. 2016 May 27 [Epub ahead of print]</a:t>
                      </a:r>
                      <a:endParaRPr sz="16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7050" marL="67050"/>
                </a:tc>
              </a:tr>
            </a:tbl>
          </a:graphicData>
        </a:graphic>
      </p:graphicFrame>
      <p:sp>
        <p:nvSpPr>
          <p:cNvPr id="314" name="Google Shape;314;p21"/>
          <p:cNvSpPr txBox="1"/>
          <p:nvPr>
            <p:ph type="title"/>
          </p:nvPr>
        </p:nvSpPr>
        <p:spPr>
          <a:xfrm>
            <a:off x="268014" y="224446"/>
            <a:ext cx="8671034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lang="lo-LA" sz="3600">
                <a:latin typeface="Arial"/>
                <a:ea typeface="Arial"/>
                <a:cs typeface="Arial"/>
                <a:sym typeface="Arial"/>
              </a:rPr>
              <a:t>ຕົວຢ່າງມາດຕະການການສໍາຫຼວດ: psychometrics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2"/>
          <p:cNvSpPr txBox="1"/>
          <p:nvPr>
            <p:ph type="title"/>
          </p:nvPr>
        </p:nvSpPr>
        <p:spPr>
          <a:xfrm>
            <a:off x="628650" y="158725"/>
            <a:ext cx="7886700" cy="7932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lang="lo-LA" sz="3600">
                <a:latin typeface="Arial"/>
                <a:ea typeface="Arial"/>
                <a:cs typeface="Arial"/>
                <a:sym typeface="Arial"/>
              </a:rPr>
              <a:t>ຕົວຢ່າງມາດຕະການການສໍາຫຼວດ: ດັດແປງ</a:t>
            </a:r>
            <a:endParaRPr sz="3600"/>
          </a:p>
        </p:txBody>
      </p:sp>
      <p:sp>
        <p:nvSpPr>
          <p:cNvPr id="321" name="Google Shape;321;p22"/>
          <p:cNvSpPr txBox="1"/>
          <p:nvPr>
            <p:ph idx="12" type="sldNum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o-LA" sz="700">
                <a:solidFill>
                  <a:schemeClr val="dk2"/>
                </a:solidFill>
              </a:rPr>
              <a:t>ANRCB   |   </a:t>
            </a:r>
            <a:fld id="{00000000-1234-1234-1234-123412341234}" type="slidenum">
              <a:rPr b="1" lang="lo-LA" sz="700">
                <a:solidFill>
                  <a:schemeClr val="dk2"/>
                </a:solidFill>
              </a:rPr>
              <a:t>‹#›</a:t>
            </a:fld>
            <a:endParaRPr b="1" sz="700">
              <a:solidFill>
                <a:schemeClr val="dk2"/>
              </a:solidFill>
            </a:endParaRPr>
          </a:p>
        </p:txBody>
      </p:sp>
      <p:graphicFrame>
        <p:nvGraphicFramePr>
          <p:cNvPr id="322" name="Google Shape;322;p22"/>
          <p:cNvGraphicFramePr/>
          <p:nvPr/>
        </p:nvGraphicFramePr>
        <p:xfrm>
          <a:off x="152400" y="1077238"/>
          <a:ext cx="3000000" cy="3000000"/>
        </p:xfrm>
        <a:graphic>
          <a:graphicData uri="http://schemas.openxmlformats.org/drawingml/2006/table">
            <a:tbl>
              <a:tblPr bandCol="1" bandRow="1" firstCol="1" firstRow="1">
                <a:noFill/>
                <a:tableStyleId>{568A9AEB-53E4-4379-B6F9-A647EB71E9A0}</a:tableStyleId>
              </a:tblPr>
              <a:tblGrid>
                <a:gridCol w="3390450"/>
                <a:gridCol w="2701575"/>
                <a:gridCol w="1108350"/>
                <a:gridCol w="1523975"/>
              </a:tblGrid>
              <a:tr h="178200">
                <a:tc gridSpan="4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ການໃຊ້ບໍລິການສາທາລະນະສຸກ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800" marL="59800"/>
                </a:tc>
                <a:tc hMerge="1"/>
                <a:tc hMerge="1"/>
                <a:tc hMerge="1"/>
              </a:tr>
              <a:tr h="178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ລາຍການ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800" marL="598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ທາງເລືອກຄຳຕອບ ແລະ ຄ່າລະຫັດ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800" marL="598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ຊື່ ຕົວແປ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800" marL="598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ແຫຼ່ງຂໍ້ມູນ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800" marL="59800"/>
                </a:tc>
              </a:tr>
              <a:tr h="1782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ມື້ນີ້, ສະຖານທີ່ປະເພດໃດ, ຖ້າມີ, ເຈົ້າມັກຈະໄປເວລາເຈັບປ່ວຍຫຼືເວລາທີ່ທ່ານຕ້ອງການຄໍາແນະນໍາກ່ຽວກັບສຸຂະພາບຂອງເຈົ້າ? ມັນເປັນຫ້ອງສຸກເສີນຂອງໂຮງຫມໍ, ຄລີນິກຢູ່ໂຮງຫມໍ, ຄລີນິກໃກ້ຄຽງຫຼືສຸກສາລາ, ຄລີນິກເອກະຊົນ, ຄລີນິກການດູແລດ່ວນ, VA, ຫຼືບ່ອນອື່ນ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800" marL="598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0 = ບໍ່ໄດ້ໄປ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1 = ຫ້ອງສຸກເສີນຂອງໂຮງຫມໍ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2 = ຄລີນິກຢູ່ໂຮງຫມໍ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3 = ຄລີນິກໃກ້ຄຽງຫຼືສຸກສາລາ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4 = ຄລີນິກເອກະຊົນ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5 = ຄລີນິກການດູແລດດ່ວນ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6 = VA (Veterans Administration)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7 = ຄລີນິກມະຫາວິທະຍາໄລ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888 = ບໍ່່ຮູ້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999 = ບໍ່ມີຄຳຄິດເຫັນ/ປະຕິເສດ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800" marL="598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Plc_care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800" marL="598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Adapted from Kaiser New Orleans Five Years After the Storm Survey, May 2010</a:t>
                      </a:r>
                      <a:r>
                        <a:rPr baseline="30000"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180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800" marL="59800"/>
                </a:tc>
              </a:tr>
              <a:tr h="1247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ຕາມຄວາທມຄິດເຫັນຂອງທ່ານ, ຄຸນນະພາບຂອງການປິ່ນປົວ ຫລື ຄຳແນະນຳກ່ຽວກັບສຸຂະພາບທີ່ທ່ານໄດ້ຮັບເປັນແນວໃດ? ດີເລີດ, ດີ, ປານກາງ, ຕຳ?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800" marL="598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0 = ບໍ່ໄດ້ໄປ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1 = ດີເລີດ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2 = ດີ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3 = ປານກາງ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4 = ຕຳ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888 = ບໍ່່ຮູ້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999 = ບໍ່ມີຄຳຄິດເຫັນ/ປະຕິເສດ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800" marL="598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Qual_cr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800" marL="598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Adapted from Kaiser New Orleans Five Years After the Storm Survey, May 2010</a:t>
                      </a:r>
                      <a:r>
                        <a:rPr baseline="30000"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180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800" marL="59800"/>
                </a:tc>
              </a:tr>
              <a:tr h="891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ໂດຍທົ່ວໄປ, ມີທ່ານໝໍ ຫລື ພະຍາບານຜູ້ທີ່ເຈົ້າມັກພົບ ໃນສະຖານທີ່ ບໍລິການສາທາລະນະສຸກທີ່ເຈົ້າໄປ ຫລື ບໍ່?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800" marL="598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0 = ບໍ່ແມ່ນ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1 = ແມ່ນ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2 = ບໍ່ແມ່ນບ່ອນປິ່ນປົວປົກກະຕິ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888 = ບໍ່ຮູ້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999 = ປະຕິເສດ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800" marL="598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Cr_provd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800" marL="598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Kaiser New Orleans Five Years After the Storm Survey, May 2010</a:t>
                      </a:r>
                      <a:r>
                        <a:rPr baseline="30000"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180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800" marL="59800"/>
                </a:tc>
              </a:tr>
              <a:tr h="712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ທ່ານຄຶດວ່າ ມີ ສະຖານທີ່ບໍລິການສາທາລະນະສຸກສຳລັບ ຜູ້ທີ່ບໍ່ມີປະກັນສຸຂະພາບ ຫລື ຜູ້ທີ່ລາຍໄດ້ໜ້ອຍ ໃນບ່ອນທີ່ທ່ານອາໃສຢູ່ ຫລື ບໍ່?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800" marL="598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0 = ບໍ່ແມ່ນ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1 = ແມ່ນ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888 = ບໍ່ຮູ້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999 = ປະຕິເສດ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800" marL="598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Engh_cr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800" marL="598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Adapted from Kaiser New Orleans Five Years After the Storm Survey, May 2010</a:t>
                      </a:r>
                      <a:r>
                        <a:rPr baseline="30000"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180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800" marL="59800"/>
                </a:tc>
              </a:tr>
              <a:tr h="712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ໃນ 12 ເດືອນ ຜ່ານມາ, ທ່ານ ຫລື ສະມາຊິກຄອບຄົວຂອງທ່ານ ອາໃສຢູ່ໃນເຮືອນ ທີ່ບໍ່ມີການປິ່ນປົວທາງການແພດ ເນື່ອງຈາກ ລາຄາ ຫລື ບໍ່?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800" marL="598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0 = No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1 = Yes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888 = ບໍ່ຮູ້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999 = ປະຕິເສດ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800" marL="598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Miss_cr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800" marL="598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KFF Health Tracking Poll, March 2011</a:t>
                      </a:r>
                      <a:r>
                        <a:rPr baseline="30000"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170</a:t>
                      </a:r>
                      <a:endParaRPr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800" marL="59800"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3"/>
          <p:cNvSpPr txBox="1"/>
          <p:nvPr>
            <p:ph type="title"/>
          </p:nvPr>
        </p:nvSpPr>
        <p:spPr>
          <a:xfrm>
            <a:off x="628650" y="127127"/>
            <a:ext cx="7886700" cy="768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lang="lo-LA">
                <a:latin typeface="Arial"/>
                <a:ea typeface="Arial"/>
                <a:cs typeface="Arial"/>
                <a:sym typeface="Arial"/>
              </a:rPr>
              <a:t>ຕົວຢ່າງມາດຕະການການສໍາຫຼວດ: ສ້າງຂຶ້ນ</a:t>
            </a:r>
            <a:endParaRPr/>
          </a:p>
        </p:txBody>
      </p:sp>
      <p:sp>
        <p:nvSpPr>
          <p:cNvPr id="329" name="Google Shape;329;p23"/>
          <p:cNvSpPr txBox="1"/>
          <p:nvPr>
            <p:ph idx="12" type="sldNum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o-LA" sz="700">
                <a:solidFill>
                  <a:schemeClr val="dk2"/>
                </a:solidFill>
              </a:rPr>
              <a:t>ANRCB   |   </a:t>
            </a:r>
            <a:fld id="{00000000-1234-1234-1234-123412341234}" type="slidenum">
              <a:rPr b="1" lang="lo-LA" sz="700">
                <a:solidFill>
                  <a:schemeClr val="dk2"/>
                </a:solidFill>
              </a:rPr>
              <a:t>‹#›</a:t>
            </a:fld>
            <a:endParaRPr b="1" sz="700">
              <a:solidFill>
                <a:schemeClr val="dk2"/>
              </a:solidFill>
            </a:endParaRPr>
          </a:p>
        </p:txBody>
      </p:sp>
      <p:graphicFrame>
        <p:nvGraphicFramePr>
          <p:cNvPr id="330" name="Google Shape;330;p23"/>
          <p:cNvGraphicFramePr/>
          <p:nvPr/>
        </p:nvGraphicFramePr>
        <p:xfrm>
          <a:off x="245014" y="1056333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{568A9AEB-53E4-4379-B6F9-A647EB71E9A0}</a:tableStyleId>
              </a:tblPr>
              <a:tblGrid>
                <a:gridCol w="1056025"/>
                <a:gridCol w="3522775"/>
                <a:gridCol w="2912625"/>
                <a:gridCol w="1162550"/>
              </a:tblGrid>
              <a:tr h="3884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Construct(s),if applicable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6625" marL="666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ລາຍການ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6625" marL="666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ທາງເລືອກຄຳຕອບ / ຄະແນນ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6625" marL="666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ແຫຼ່ງ/ Psychomtrics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6625" marL="66625"/>
                </a:tc>
              </a:tr>
              <a:tr h="97107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ເຄື່ອຄ່າຍການສື່ສານ ກ່ຽວກັບການສຶກສາເຮັດ swab ດ້ວຍຕົນເອງ ໃຫ້ຊື່ ຜູ້ທີ່ທ່ານພົວພັນ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6625" marL="666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ທ່ານໄດ້ລົມກັບໃຜບໍ່ ກ່ຽວກັບການສຶກສາ ເຮັດ swab ດ້ວຍຕົນເອງ ທີ່ທ່ານເຂົ້າຮ່ວມ? ມີໃຜບໍ່ທີ່ຢາກເວົ້າເຖິງຊື່ ພວກເຂົາເຈົ້າ?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6625" marL="666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6625" marL="666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6625" marL="66625"/>
                </a:tc>
              </a:tr>
              <a:tr h="28302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6625" marL="666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ສໍາລັບແຕ່ລະຊື່: ເວົ້າຢ່າງກວ້າງຂວາງ, ໃນເວລາທີ່ທ່ານເວົ້າກ່ຽວກັບການເຮັດ swab ດ້ວຍຕົນເອງ, ທ່ານໄດ້ສົນທະນາກັບ {name} ພາກສ່ວນໃດ?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ອ່ານຄໍາຕອບພຽງແຕ່ຖ້າຈໍາເປັນ, ແຕ່ກວດເບິ່ງທັງຫມົດຄຳຕອບທີ່ນໍາໃຊ້.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6625" marL="666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1 = ທົດສອບສຳລັບ HPV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2 = HPV ແມ່ນສາຍເຫດຂອງມະເຮັງປາກມົດລູກ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3 = ທ່ານສາມາດສັກວັກຊີນ HPV ພາກຫບັງທົດສອບ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4 = ທ່ານບໍ່ຈຳເປັນຕ້ອງໄປຄລີນິກທ່ານໝໍ ເພື່ອເຮັດການທົດສອບ 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5 = ເຮັດ swab ວຍຕົນເອງ ແມ່ນສະດວກກວ່າໄປຫາທ່ານໝໍ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6 = ເຮັດ swab ດ້ວຍຕົນເອງ ແມ່ນງ່າຍດາຍ, ຫຼືສະດວກກວ່າໄປຫ່ທ່ານໝໍ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7 = ທ່ານສາມາດໄດ້ເງີນ ເນື່ອງຈາກການເຂົ້າຮ່ວມການສຶກສາ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8 = ອື່ນໆ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888 = ບໍ່ຮູ້/ບໍ່ຈື່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999 = ປະຕິເສດ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6625" marL="666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6625" marL="66625"/>
                </a:tc>
              </a:tr>
              <a:tr h="7768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6625" marL="666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ສໍາລັບແຕ່ລະຊື່: ທ່ານໄດ້ແນະນໍາໃຫ້ {name} ເຂົ້າຮ່ວມໃນການສຶກສາ swab ດ້ວຍຕົນເອງບໍ?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6625" marL="666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0 = ບໍ່ແມ່ນ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1 = ແມ່ນ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888 = ບໍ່ຮູ້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999 = ປະຕິເສດ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6625" marL="666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6625" marL="66625"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4"/>
          <p:cNvSpPr txBox="1"/>
          <p:nvPr>
            <p:ph type="title"/>
          </p:nvPr>
        </p:nvSpPr>
        <p:spPr>
          <a:xfrm>
            <a:off x="628650" y="365126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1" lang="lo-LA" sz="4000">
                <a:latin typeface="Arial"/>
                <a:ea typeface="Arial"/>
                <a:cs typeface="Arial"/>
                <a:sym typeface="Arial"/>
              </a:rPr>
              <a:t>ການອອກແບບຄໍາຖາມ</a:t>
            </a:r>
            <a:endParaRPr sz="4000"/>
          </a:p>
        </p:txBody>
      </p:sp>
      <p:sp>
        <p:nvSpPr>
          <p:cNvPr id="337" name="Google Shape;337;p24"/>
          <p:cNvSpPr txBox="1"/>
          <p:nvPr>
            <p:ph idx="1" type="body"/>
          </p:nvPr>
        </p:nvSpPr>
        <p:spPr>
          <a:xfrm>
            <a:off x="628650" y="1487967"/>
            <a:ext cx="7886700" cy="4678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b="1" lang="lo-LA">
                <a:latin typeface="Arial"/>
                <a:ea typeface="Arial"/>
                <a:cs typeface="Arial"/>
                <a:sym typeface="Arial"/>
              </a:rPr>
              <a:t>ຈື່ຈໍາຈຸດປະສົງຂອງການສໍາຫຼວດຂອງທ່ານ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ກົດລະບຽບ ແລະຂໍ້ແນະນຳອື່ນໆທັງໝົດແມ່ນອີງໃສ່ອັນນີ້. ທຸກໆຄໍາຖາມຄວນສະຫນັບສະຫນູນເຫດຜົນຂອງເຈົ້າສໍາລັບການດໍາເນີນການສຶກສາ.</a:t>
            </a:r>
            <a:endParaRPr/>
          </a:p>
          <a:p>
            <a:pPr indent="-336550" lvl="0" marL="5143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b="1" lang="lo-LA">
                <a:latin typeface="Arial"/>
                <a:ea typeface="Arial"/>
                <a:cs typeface="Arial"/>
                <a:sym typeface="Arial"/>
              </a:rPr>
              <a:t>ຖ້າສົງໃສ, ຖິ້ມມັນອອກ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ຖ້າເຈົ້າບໍ່ສາມາດຄິດເຖິງຜົນປະໂຍດຂອງການຄົ້ນຄວ້າຕົວຈິງທີ່ຈະເກີດຈາກຄໍາຖາມ, ຢ່າໃຊ້ມັນ.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5"/>
          <p:cNvSpPr txBox="1"/>
          <p:nvPr>
            <p:ph type="title"/>
          </p:nvPr>
        </p:nvSpPr>
        <p:spPr>
          <a:xfrm>
            <a:off x="628650" y="365126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1" lang="lo-LA" sz="4000">
                <a:latin typeface="Arial"/>
                <a:ea typeface="Arial"/>
                <a:cs typeface="Arial"/>
                <a:sym typeface="Arial"/>
              </a:rPr>
              <a:t>ການອອກແບບຄໍາຖາມ</a:t>
            </a:r>
            <a:endParaRPr sz="4000"/>
          </a:p>
        </p:txBody>
      </p:sp>
      <p:sp>
        <p:nvSpPr>
          <p:cNvPr id="344" name="Google Shape;344;p25"/>
          <p:cNvSpPr txBox="1"/>
          <p:nvPr>
            <p:ph idx="1" type="body"/>
          </p:nvPr>
        </p:nvSpPr>
        <p:spPr>
          <a:xfrm>
            <a:off x="628650" y="1487967"/>
            <a:ext cx="7886700" cy="4678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lo-LA">
                <a:latin typeface="Arial"/>
                <a:ea typeface="Arial"/>
                <a:cs typeface="Arial"/>
                <a:sym typeface="Arial"/>
              </a:rPr>
              <a:t>3. ຮັກສາຄໍາຖາມຂອງເຈົ້າແບບງ່າຍໆ 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ປະໂຫຍກປະສົມບັງຄັບໃຫ້ຜູ້ຕອບເກັບຂໍ້ມູນຫຼາຍຢ່າງຢູ່ໃນຫົວຂອງເຂົາເຈົ້າແລະມີແນວໂນ້ມທີ່ຈະໃຫ້ຜົນໄດ້ຮັບທີ່ບໍ່ສາມາດຄາດເດົາໄດ້. ແຍກ​ຄໍາ​ຖາມ​ອອກ​ເປັນ​ສ່ວນ​ປະ​ກອບ​.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lo-LA">
                <a:latin typeface="Arial"/>
                <a:ea typeface="Arial"/>
                <a:cs typeface="Arial"/>
                <a:sym typeface="Arial"/>
              </a:rPr>
              <a:t>4. ຕັ້ງໃຈຢູ່ສະເໝີ - ຫຼີກລ້ຽງບັນຫາທີ່ບໍ່ຊັດເຈນ 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ໃຫ້ສະເພາະກ່ຽວກັບຂໍ້ມູນທີ່ທ່ານຕ້ອງການຈາກຜູ້ເຂົ້າຮ່ວມ. ຢ່າຖາມວ່າ "ເຈົ້າກິນເຂົ້າຄັ້ງສຸດທ້າຍເມື່ອໃດ?" ແທນ​ທີ່​ຈະ​ຖາມ​ວ່າ “ໃນ 7 ມື້​ທີ່​ຜ່ານ​ມາ ເຈົ້າ​ໄດ້​ກິນ​ເຂົ້າ​ຫລາຍ​ປານ​ໃດ?”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6"/>
          <p:cNvSpPr txBox="1"/>
          <p:nvPr>
            <p:ph type="title"/>
          </p:nvPr>
        </p:nvSpPr>
        <p:spPr>
          <a:xfrm>
            <a:off x="628650" y="2513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1" lang="lo-LA" sz="4000">
                <a:latin typeface="Arial"/>
                <a:ea typeface="Arial"/>
                <a:cs typeface="Arial"/>
                <a:sym typeface="Arial"/>
              </a:rPr>
              <a:t>ການອອກແບບຄໍາຖາມ</a:t>
            </a:r>
            <a:endParaRPr sz="4000"/>
          </a:p>
        </p:txBody>
      </p:sp>
      <p:sp>
        <p:nvSpPr>
          <p:cNvPr id="351" name="Google Shape;351;p26"/>
          <p:cNvSpPr txBox="1"/>
          <p:nvPr>
            <p:ph idx="1" type="body"/>
          </p:nvPr>
        </p:nvSpPr>
        <p:spPr>
          <a:xfrm>
            <a:off x="628650" y="967703"/>
            <a:ext cx="7886700" cy="4678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o-LA" sz="2400"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b="1" lang="lo-LA" sz="2400">
                <a:latin typeface="Arial"/>
                <a:ea typeface="Arial"/>
                <a:cs typeface="Arial"/>
                <a:sym typeface="Arial"/>
              </a:rPr>
              <a:t>ຖ້າ​ຫາກ​ວ່າ​ຄໍາ​ຖາມ​ໃດ​ຫນຶ່ງ​ສາ​ມາດ​ຕີ​ຄວາມໝາຍ​ຜິດ​ພາດ​, </a:t>
            </a:r>
            <a:endParaRPr b="1" sz="2400"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o-LA" sz="2400">
                <a:latin typeface="Arial"/>
                <a:ea typeface="Arial"/>
                <a:cs typeface="Arial"/>
                <a:sym typeface="Arial"/>
              </a:rPr>
              <a:t>ມັນ​ຈະ​ເປັນ​ທີ່​ຈະ​ແຈ້ງ​ແລະຊັດເຈນ​. ລະວັງພາສາທີ່ບໍ່ຊັດເຈນສະເໝີ ແລະຫຼີກລ່ຽງສອງດ້ານລົບ.</a:t>
            </a:r>
            <a:endParaRPr/>
          </a:p>
          <a:p>
            <a:pPr indent="-190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lo-LA" sz="2400">
                <a:latin typeface="Arial"/>
                <a:ea typeface="Arial"/>
                <a:cs typeface="Arial"/>
                <a:sym typeface="Arial"/>
              </a:rPr>
              <a:t>6. ໃຫ້ແນ່ໃຈວ່າຜູ້ຕອບມີຂໍ້ມູນພຽງພໍ, 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o-LA" sz="2400">
                <a:latin typeface="Arial"/>
                <a:ea typeface="Arial"/>
                <a:cs typeface="Arial"/>
                <a:sym typeface="Arial"/>
              </a:rPr>
              <a:t>ມັນເປັນປະໂຫຍດທີ່ຈະແຍກຄໍາຖາມທີ່ຕ້ອງການຂໍ້ມູນພື້ນຖານອອກເປັນສອງສ່ວນ: ລາຍການກັ່ນຕອງອະທິບາຍສະຖານະການທີ່ຖາມວ່າຜູ້ຕອບຮູ້ກ່ຽວກັບມັນ, ແລະຄໍາຖາມຕິດຕາມທີ່ກ່າວເຖິງທັດສະນະຄະຕິຂອງຜູ້ຕອບ. ມີ​ກ່ຽວ​ກັບ​ຫົວ​ຂໍ້​.</a:t>
            </a:r>
            <a:endParaRPr/>
          </a:p>
          <a:p>
            <a:pPr indent="-190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lo-LA" sz="2400">
                <a:latin typeface="Arial"/>
                <a:ea typeface="Arial"/>
                <a:cs typeface="Arial"/>
                <a:sym typeface="Arial"/>
              </a:rPr>
              <a:t>7. ລວມເອົາພຽງແຕ່ຫນຶ່ງຫົວຂໍ້ຕໍ່ຄໍາຖາມ (ຫຼີກເວັ້ນຄໍາຖາມ "ສອງຖັງ") </a:t>
            </a:r>
            <a:r>
              <a:rPr lang="lo-LA" sz="2400">
                <a:latin typeface="Arial"/>
                <a:ea typeface="Arial"/>
                <a:cs typeface="Arial"/>
                <a:sym typeface="Arial"/>
              </a:rPr>
              <a:t>ທ່ານຈະຕີຄວາມຫມາຍຄໍາຕອບຕໍ່ "ກະລຸນາປະເມີນຄວາມພໍໃຈຂອງເຈົ້າກັບຈໍານວນແລະປະເພດຂອງການດູແລທີ່ທ່ານໄດ້ຮັບໃນຂະນະທີ່ຢູ່ໃນໂຮງຫມໍ." "ຈໍານວນ" ແລະ "ປະເພດ" ແມ່ນສອງຄໍາຖາມທີ່ແຕກຕ່າງກັນ. ຖ້າທ່ານຕ້ອງການທີ່ຈະສາມາດດໍາເນີນການແນະນໍາສະເພາະ, ທ່ານຕ້ອງການຄໍາຕອບສະເພາະ.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7"/>
          <p:cNvSpPr txBox="1"/>
          <p:nvPr>
            <p:ph type="title"/>
          </p:nvPr>
        </p:nvSpPr>
        <p:spPr>
          <a:xfrm>
            <a:off x="628650" y="97109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1" lang="lo-LA" sz="4000">
                <a:latin typeface="Arial"/>
                <a:ea typeface="Arial"/>
                <a:cs typeface="Arial"/>
                <a:sym typeface="Arial"/>
              </a:rPr>
              <a:t>ການອອກແບບຄໍາຖາມ</a:t>
            </a:r>
            <a:endParaRPr sz="4000"/>
          </a:p>
        </p:txBody>
      </p:sp>
      <p:sp>
        <p:nvSpPr>
          <p:cNvPr id="358" name="Google Shape;358;p27"/>
          <p:cNvSpPr txBox="1"/>
          <p:nvPr>
            <p:ph idx="1" type="body"/>
          </p:nvPr>
        </p:nvSpPr>
        <p:spPr>
          <a:xfrm>
            <a:off x="628650" y="1219949"/>
            <a:ext cx="8058150" cy="4678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lo-LA" sz="2000">
                <a:latin typeface="Arial"/>
                <a:ea typeface="Arial"/>
                <a:cs typeface="Arial"/>
                <a:sym typeface="Arial"/>
              </a:rPr>
              <a:t>8. </a:t>
            </a:r>
            <a:r>
              <a:rPr b="1" lang="lo-LA" sz="2000">
                <a:latin typeface="Arial"/>
                <a:ea typeface="Arial"/>
                <a:cs typeface="Arial"/>
                <a:sym typeface="Arial"/>
              </a:rPr>
              <a:t>ຫຼີກເວັ້ນຄໍາຖາມນໍາ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lo-LA" sz="2000">
                <a:latin typeface="Arial"/>
                <a:ea typeface="Arial"/>
                <a:cs typeface="Arial"/>
                <a:sym typeface="Arial"/>
              </a:rPr>
              <a:t>ມັນງ່າຍ</a:t>
            </a:r>
            <a:r>
              <a:rPr lang="lo-LA" sz="2000">
                <a:latin typeface="Arial"/>
                <a:ea typeface="Arial"/>
                <a:cs typeface="Arial"/>
                <a:sym typeface="Arial"/>
              </a:rPr>
              <a:t>, ແລະບໍ່ຖືກຕ້ອງ, ການຂຽນຄໍາຖາມທີ່ຜູ້ຕອບເຊື່ອວ່າມີຄໍາຕອບ "ຖືກຕ້ອງ". "ທ່ານ ໝໍ ສ່ວນຫຼາຍເຊື່ອວ່າການກິນຜັກແມ່ນດີ ສຳລັບເຈົ້າ. ເຈົ້າເຫັນດີບໍ?" ເປັນຕົວຢ່າງຂອງຄໍາຖາມນໍາ. ເຖິງແມ່ນວ່ານັກຄົ້ນຄວ້າທີ່ມີຄວາມຫມາຍດີທີ່ສຸດສາມາດບິດເບືອນ ຜົນໄດ້ຮັບໂດຍການລວມເອົາຂໍ້ມູນທີ່ບໍ່ກ່ຽວຂ້ອງໃນຄໍາຖາມ. ຄຳຖາມນຳສາມາດສົ່ງຜົນໃຫ້ເກີດຄວາມລຳອຽງ.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lo-LA" sz="2000">
                <a:latin typeface="Arial"/>
                <a:ea typeface="Arial"/>
                <a:cs typeface="Arial"/>
                <a:sym typeface="Arial"/>
              </a:rPr>
              <a:t>9. ພິຈາລະນາວິທີທາງເລືອກໃນການຖາມຄໍາຖາມທີ່ອາດຈະໄດ້ຮັບການຕອບໂຕ້ແບບລໍາອຽງ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lo-LA" sz="2000">
                <a:latin typeface="Arial"/>
                <a:ea typeface="Arial"/>
                <a:cs typeface="Arial"/>
                <a:sym typeface="Arial"/>
              </a:rPr>
              <a:t>ບາງຄຳຖາມແມ່ນມີຄວາມອ່ອນໄຫວຢ່າງຈະແຈ້ງ, ແຕ່ມີຄຳຖາມກ່ຽວກັບຄວາມເຊື່ອ ແລະພຶດຕິກຳທີ່ເຈົ້າອາດບໍ່ຮູ້ວ່າອາດເຮັດໃຫ້ການຕອບຂອງບຸກຄົນນັ້ນມີຄວາມລຳອຽງ. ຕົວຢ່າງ, ຄໍາຖາມ: "ທ່ານໄດ້ລົງຄະແນນສຽງໃນການເລືອກຕັ້ງທີ່ຜ່ານມາບໍ?" ມີອົງປະກອບຂອງຄວາມອ່ອນໄຫວ. ຜູ້ຕອບອາດຈະບໍ່ເຕັມໃຈທີ່ຈະຍອມຮັບວ່າພວກເຂົາບໍ່ໄດ້ລົງຄະແນນສຽງ, ເພາະວ່າຄວາມພາກພູມໃຈຂອງພົນລະເມືອງຫຼືຄວາມອັບອາຍ. ເພື່ອຫຼີກເວັ້ນການແປກປະຫລາດຂອງຜູ້ຕອບ, ມັນສາມາດເປັນປະໂຫຍດທີ່ຈະຫຼຸດຜ່ອນຄ່າໃຊ້ຈ່າຍໃນການຕອບ "ບໍ່" ໂດຍການລວມເອົາວິທີການອອກ. ຕົວຢ່າງ: "ມີຫຼາຍເຫດຜົນວ່າເປັນຫຍັງປະຊາຊົນບໍ່ມີໂອກາດລົງຄະແນນສຽງ, ບາງຄັ້ງພວກເຂົາມີເຫດສຸກເສີນ, ຫຼືເຈັບປ່ວຍ, ຫຼືບໍ່ສາມາດໄປປ່ອນບັດໄດ້. ຄິດເຖິງການເລືອກຕັ້ງຄັ້ງສຸດທ້າຍ, ເຈົ້າຈື່ໄດ້ບໍ? ຖ້າເຈົ້າລົງຄະແນນສຽງບໍ?"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lo-LA" sz="2000">
                <a:latin typeface="Arial"/>
                <a:ea typeface="Arial"/>
                <a:cs typeface="Arial"/>
                <a:sym typeface="Arial"/>
              </a:rPr>
              <a:t>ນອກຈາກນີ້, ຄົນເຮົາຍັງບໍ່ຄ່ອຍຈະເວົ້າຕົວະກ່ຽວກັບອາຍຸຂອງເຂົາເຈົ້າໃນການສໍາພາດຕົວຕໍ່ຫນ້າຖ້າພວກເຂົາຖືກຖາມວ່າພວກເຂົາເກີດປີໃດ, ແທນທີ່ຈະມີອາຍຸເທົ່າໃດ.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8"/>
          <p:cNvSpPr txBox="1"/>
          <p:nvPr>
            <p:ph type="title"/>
          </p:nvPr>
        </p:nvSpPr>
        <p:spPr>
          <a:xfrm>
            <a:off x="628650" y="365126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1" lang="lo-LA" sz="4000">
                <a:latin typeface="Arial"/>
                <a:ea typeface="Arial"/>
                <a:cs typeface="Arial"/>
                <a:sym typeface="Arial"/>
              </a:rPr>
              <a:t>ການອອກແບບຄໍາຕອບແບບສໍາຫຼວດ</a:t>
            </a:r>
            <a:endParaRPr b="1" sz="4000"/>
          </a:p>
        </p:txBody>
      </p:sp>
      <p:sp>
        <p:nvSpPr>
          <p:cNvPr id="365" name="Google Shape;365;p28"/>
          <p:cNvSpPr txBox="1"/>
          <p:nvPr>
            <p:ph idx="1" type="body"/>
          </p:nvPr>
        </p:nvSpPr>
        <p:spPr>
          <a:xfrm>
            <a:off x="628650" y="1487967"/>
            <a:ext cx="7886700" cy="4678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lo-LA" sz="2400">
                <a:latin typeface="Arial"/>
                <a:ea typeface="Arial"/>
                <a:cs typeface="Arial"/>
                <a:sym typeface="Arial"/>
              </a:rPr>
              <a:t>ທາງ​ເລືອກ​ການ​ຕອບ​ສະ​ຫນອງ​ຈໍາ​ເປັນ​ຕ້ອງ​ມີ​ສະ​ເພາະ​ເຊິ່ງ​ກັນ​</a:t>
            </a:r>
            <a:r>
              <a:rPr lang="lo-LA" sz="2400">
                <a:latin typeface="Arial"/>
                <a:ea typeface="Arial"/>
                <a:cs typeface="Arial"/>
                <a:sym typeface="Arial"/>
              </a:rPr>
              <a:t>ແລະ​ຄົບຖ້ວນສົມບູນ.​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lo-LA" sz="2400">
                <a:latin typeface="Arial"/>
                <a:ea typeface="Arial"/>
                <a:cs typeface="Arial"/>
                <a:sym typeface="Arial"/>
              </a:rPr>
              <a:t>ນີ້​ແມ່ນ​ກົດ​ລະ​ບຽບ​ທີ່​ສໍາ​ຄັນ​ທີ່​ສຸດ​ທີ່​ຈະ​ປະ​ຕິ​ບັດ​ຕາມ​ໃນ​ເວ​ລາ​ທີ່​ໃຫ້​ທາງ​ເລືອກ​ຂອງຄຳ​ຕອບ​. ຖ້າທາງເລືອກໃນການຕອບບໍ່ແມ່ນສະເພາະເຊິ່ງກັນແລະກັນ, ຜູ້ຕອບຈະມີຫຼາຍກວ່າຫນຶ່ງສະຖານທີ່ທີ່ຖືກຕ້ອງສໍາລັບຄໍາຕອບຂອງພວກເຂົາ.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lo-LA" sz="2400">
                <a:latin typeface="Arial"/>
                <a:ea typeface="Arial"/>
                <a:cs typeface="Arial"/>
                <a:sym typeface="Arial"/>
              </a:rPr>
              <a:t>ທ່ານຍັງຕ້ອງຮັບປະກັນວ່າທາງເລືອກໃນການຕອບທີ່ທ່ານໃຫ້ກວມເອົາທຸກຄວາມເປັນໄປໄດ້. ຖາມວ່າ "ເຈົ້າດື່ມເຄື່ອງດື່ມອັນໃດຕໍ່ໄປນີ້ຢ່າງໜ້ອຍໜຶ່ງຄັ້ງໃນລະຫວ່າງເຈັດວັນທີ່ຜ່ານມາ?" ແລະການສະຫນອງບັນຊີລາຍຊື່ຂອງກາເຟ, ໂຊດາແລະຊາອາດຈະພຽງພໍຖ້າຫາກວ່າທ່ານກໍາລັງເຮັດການສຶກສາກ່ຽວກັບການບໍລິໂພກເຄື່ອງດື່ມຄາເຟອີນ, ແຕ່ພວກເຂົາເຈົ້າຈະບໍ່ເຮັດວຽກຖ້າຫາກວ່າທ່ານຕ້ອງການທີ່ຈະຮູ້ກ່ຽວກັບນິໄສການບໍລິໂພກຢ່າງກວ້າງຂວາງ.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lo-LA" sz="2400">
                <a:latin typeface="Arial"/>
                <a:ea typeface="Arial"/>
                <a:cs typeface="Arial"/>
                <a:sym typeface="Arial"/>
              </a:rPr>
              <a:t>ຖ້າທ່ານບໍ່ສາມາດສະຫນອງບັນຊີລາຍຊື່ເຕັມຂອງທາງເລືອກ, ຢ່າງຫນ້ອຍໃຫ້ທາງເລືອກ "ອື່ນໆ". ຖ້າບັນຊີລາຍຊື່ຂອງທາງເລືອກຍາວເກີນໄປ, ຄໍາຖາມເປີດອາດຈະເປັນທາງເລືອກທີ່ດີກວ່າ.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9"/>
          <p:cNvSpPr txBox="1"/>
          <p:nvPr>
            <p:ph type="title"/>
          </p:nvPr>
        </p:nvSpPr>
        <p:spPr>
          <a:xfrm>
            <a:off x="628650" y="365126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1" lang="lo-LA" sz="4000">
                <a:latin typeface="Arial"/>
                <a:ea typeface="Arial"/>
                <a:cs typeface="Arial"/>
                <a:sym typeface="Arial"/>
              </a:rPr>
              <a:t>ການອອກແບບຄໍາຕອບແບບສໍາຫຼວດ</a:t>
            </a:r>
            <a:endParaRPr b="1" sz="4000"/>
          </a:p>
        </p:txBody>
      </p:sp>
      <p:sp>
        <p:nvSpPr>
          <p:cNvPr id="372" name="Google Shape;372;p29"/>
          <p:cNvSpPr txBox="1"/>
          <p:nvPr>
            <p:ph idx="1" type="body"/>
          </p:nvPr>
        </p:nvSpPr>
        <p:spPr>
          <a:xfrm>
            <a:off x="628650" y="1487967"/>
            <a:ext cx="7886700" cy="4678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lo-LA">
                <a:latin typeface="Arial"/>
                <a:ea typeface="Arial"/>
                <a:cs typeface="Arial"/>
                <a:sym typeface="Arial"/>
              </a:rPr>
              <a:t>ຮັກສາຄຳຖາມປາຍເປີດໃຫ້ໜ້ອຍທີ່ສຸດ</a:t>
            </a:r>
            <a:r>
              <a:rPr lang="lo-LA"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ໃນຂະນະທີ່ຄຳຖາມປາຍເປີດ (ຫຼື verbatim) ເປັນເຄື່ອງມືທີ່ມີຄຸນຄ່າ, ພວກມັນບໍ່ຄວນໃຊ້ຫຼາຍເກີນໄປ. ບໍ່ພຽງແຕ່ພວກເຂົາສາມາດສົ່ງຜົນໃຫ້ຄວາມເມື່ອຍລ້າຂອງຜູ້ຕອບ, ແຕ່ພວກມັນເຮັດໃຫ້ເກີດບັນຫາໃນການເຂົ້າລະຫັດແລະການວິເຄາະ.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lo-LA">
                <a:latin typeface="Arial"/>
                <a:ea typeface="Arial"/>
                <a:cs typeface="Arial"/>
                <a:sym typeface="Arial"/>
              </a:rPr>
              <a:t>ປະຊາຊົນຕີຄວາມໝາຍແຕກຕ່າງກັນ, ໂດຍສະເພາະເລື່ອງເວລາ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ຈຸດທີ່ມີບັນຫາເຊັ່ນ "ສະເຫມີ", "ບາງຄັ້ງ" ແລະ "ບໍ່ເຄີຍ." ທ່ານຕ້ອງສ້າງໃນກອບຊົ່ວຄາວຂອງການອ້າງອິງເພື່ອຮັບປະກັນວ່າຜູ້ຕອບທັງຫມົດແມ່ນຕອບໃນທາງດຽວກັນ. ດັ່ງໃນຕົວຢ່າງນີ້ຈາກແບບສອບຖາມຂອງຜູ້ສໍາພາດ, "ຂ້ອຍຈະອ່ານລາຍການອາຫານ. ສໍາລັບແຕ່ລະອັນ, ກະລຸນາບອກຂ້ອຍວ່າເຈົ້າກິນມັນເປັນປົກກະຕິບໍ. ໂດຍປົກກະຕິຂ້ອຍຫມາຍຄວາມວ່າ, ຢ່າງຫນ້ອຍສາມໃນທຸກໆເຈັດມື້."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"/>
          <p:cNvSpPr txBox="1"/>
          <p:nvPr>
            <p:ph type="title"/>
          </p:nvPr>
        </p:nvSpPr>
        <p:spPr>
          <a:xfrm>
            <a:off x="628650" y="365126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ຂໍ້ມູນ, ຂ່າວສານ &amp; ຄວາມຮູ້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"/>
          <p:cNvSpPr txBox="1"/>
          <p:nvPr>
            <p:ph idx="12" type="sldNum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-LA" sz="700">
                <a:solidFill>
                  <a:schemeClr val="dk2"/>
                </a:solidFill>
              </a:rPr>
              <a:t>‹#›</a:t>
            </a:fld>
            <a:endParaRPr sz="700">
              <a:solidFill>
                <a:schemeClr val="dk2"/>
              </a:solidFill>
            </a:endParaRPr>
          </a:p>
        </p:txBody>
      </p:sp>
      <p:grpSp>
        <p:nvGrpSpPr>
          <p:cNvPr id="122" name="Google Shape;122;p3"/>
          <p:cNvGrpSpPr/>
          <p:nvPr/>
        </p:nvGrpSpPr>
        <p:grpSpPr>
          <a:xfrm>
            <a:off x="628945" y="1847296"/>
            <a:ext cx="7886109" cy="3959704"/>
            <a:chOff x="295" y="359329"/>
            <a:chExt cx="7886109" cy="3959704"/>
          </a:xfrm>
        </p:grpSpPr>
        <p:sp>
          <p:nvSpPr>
            <p:cNvPr id="123" name="Google Shape;123;p3"/>
            <p:cNvSpPr/>
            <p:nvPr/>
          </p:nvSpPr>
          <p:spPr>
            <a:xfrm>
              <a:off x="765365" y="359329"/>
              <a:ext cx="823921" cy="823921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295" y="1353518"/>
              <a:ext cx="2354062" cy="4082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3"/>
            <p:cNvSpPr txBox="1"/>
            <p:nvPr/>
          </p:nvSpPr>
          <p:spPr>
            <a:xfrm>
              <a:off x="295" y="1353518"/>
              <a:ext cx="2354062" cy="4082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lo-LA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ຂໍ້ມູນ</a:t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295" y="1840995"/>
              <a:ext cx="2354062" cy="24780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3"/>
            <p:cNvSpPr txBox="1"/>
            <p:nvPr/>
          </p:nvSpPr>
          <p:spPr>
            <a:xfrm>
              <a:off x="295" y="1840995"/>
              <a:ext cx="2354062" cy="24780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lo-LA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ຂໍ້ມູນດຶບ,ທີ່ຍັງບໍ່ໄດ້ສະຫຼຸບ ແລະ ບໍ່ໄດ້ວິເຄາະ</a:t>
              </a: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3531389" y="359329"/>
              <a:ext cx="823921" cy="823921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2766318" y="1353518"/>
              <a:ext cx="2354062" cy="4082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3"/>
            <p:cNvSpPr txBox="1"/>
            <p:nvPr/>
          </p:nvSpPr>
          <p:spPr>
            <a:xfrm>
              <a:off x="2766318" y="1353518"/>
              <a:ext cx="2354062" cy="4082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lo-LA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ຂ່າວສານ</a:t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766318" y="1840995"/>
              <a:ext cx="2354062" cy="24780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3"/>
            <p:cNvSpPr txBox="1"/>
            <p:nvPr/>
          </p:nvSpPr>
          <p:spPr>
            <a:xfrm>
              <a:off x="2766318" y="1840995"/>
              <a:ext cx="2354062" cy="24780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lo-LA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ຂໍ້ມູນຖືກປະມວນຜົນເປັນຮູບແບບທີ່ມີຄວາມຫມາຍຢ່າງຄົບຖ້ວນ</a:t>
              </a:r>
              <a:endPara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lo-LA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ຂ່າວສານຂອງບຸກຄົນສາມາດເປັນຂໍ້ມູນອີກອັນນຶ່ງ</a:t>
              </a:r>
              <a:endPara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6297412" y="359329"/>
              <a:ext cx="823921" cy="823921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532342" y="1353518"/>
              <a:ext cx="2354062" cy="4082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3"/>
            <p:cNvSpPr txBox="1"/>
            <p:nvPr/>
          </p:nvSpPr>
          <p:spPr>
            <a:xfrm>
              <a:off x="5532342" y="1353518"/>
              <a:ext cx="2354062" cy="4082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lo-LA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ຄວາມຮູ້</a:t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532342" y="1840995"/>
              <a:ext cx="2354062" cy="24780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3"/>
            <p:cNvSpPr txBox="1"/>
            <p:nvPr/>
          </p:nvSpPr>
          <p:spPr>
            <a:xfrm>
              <a:off x="5532342" y="1840995"/>
              <a:ext cx="2354062" cy="24780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lo-LA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ຮູ້ວ່າຂໍ້ມູນໃດທີ່ຕ້ອງການ</a:t>
              </a:r>
              <a:endPara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lo-LA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ຮູ້ວ່າຂໍ້ມູນຫມາຍຄວາມວ່າແນວໃດ</a:t>
              </a:r>
              <a:endPara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t/>
              </a:r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0"/>
          <p:cNvSpPr txBox="1"/>
          <p:nvPr>
            <p:ph type="title"/>
          </p:nvPr>
        </p:nvSpPr>
        <p:spPr>
          <a:xfrm>
            <a:off x="628650" y="365126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1" lang="lo-LA" sz="4000">
                <a:latin typeface="Arial"/>
                <a:ea typeface="Arial"/>
                <a:cs typeface="Arial"/>
                <a:sym typeface="Arial"/>
              </a:rPr>
              <a:t>ການອອກແບບຄໍາຕອບແບບສໍາຫຼວດ</a:t>
            </a:r>
            <a:endParaRPr b="1" sz="4000"/>
          </a:p>
        </p:txBody>
      </p:sp>
      <p:sp>
        <p:nvSpPr>
          <p:cNvPr id="379" name="Google Shape;379;p30"/>
          <p:cNvSpPr txBox="1"/>
          <p:nvPr>
            <p:ph idx="1" type="body"/>
          </p:nvPr>
        </p:nvSpPr>
        <p:spPr>
          <a:xfrm>
            <a:off x="628650" y="1487967"/>
            <a:ext cx="7886700" cy="4678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780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lo-LA">
                <a:latin typeface="Arial"/>
                <a:ea typeface="Arial"/>
                <a:cs typeface="Arial"/>
                <a:sym typeface="Arial"/>
              </a:rPr>
              <a:t>ຖ້າເປັນໄປໄດ້, ໃຫ້ໃຊ້ຄໍາຕອບ "ບໍ່ຮູ້" ສະເຫມີ </a:t>
            </a:r>
            <a:endParaRPr/>
          </a:p>
          <a:p>
            <a:pPr indent="-1778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ມັນເປັນປະໂຫຍດທີ່ຈະອະນຸຍາດໃຫ້ຄົນເວົ້າວ່າພວກເຂົາບໍ່ມີຄວາມຄິດເຫັນກ່ຽວກັບຫົວຂໍ້ໃດຫນຶ່ງ. ຢ່າງໃດກໍ່ຕາມ, ຜູ້ສືບສວນບາງຄົນກັງວົນວ່າປະຊາຊົນຈະເລືອກທາງເລືອກນັ້ນ, ຫຼຸດຜ່ອນຄວາມສາມາດໃນການວິເຄາະຄໍາຕອບ. ຫຼັກຖານສະແດງໃຫ້ເຫັນວ່າຄວາມຢ້ານກົວນີ້ແມ່ນບໍ່ມີພື້ນຖານສ່ວນໃຫຍ່. ເປົ້າຫມາຍຂອງການຄົ້ນຄວ້າຂອງທ່ານຄວນຈະຊ່ວຍໃຫ້ທ່ານຕັດສິນໃຈວ່າທາງເລືອກ "ບໍ່ຮູ້" ຈະສະຫລາດ. ຕົວຢ່າງ, ຖ້າທ່ານຕ້ອງການຂໍ້ມູນຈາກຜູ້ທີ່ມີຄວາມຄິດເຫັນທີ່ມີຂໍ້ມູນຫຼືຄວາມສົນໃຈສູງກວ່າ, ສະເຫນີທາງເລືອກ "ບໍ່ຮູ້".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1"/>
          <p:cNvSpPr txBox="1"/>
          <p:nvPr>
            <p:ph type="title"/>
          </p:nvPr>
        </p:nvSpPr>
        <p:spPr>
          <a:xfrm>
            <a:off x="628650" y="365126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1" lang="lo-LA" sz="4000">
                <a:latin typeface="Arial"/>
                <a:ea typeface="Arial"/>
                <a:cs typeface="Arial"/>
                <a:sym typeface="Arial"/>
              </a:rPr>
              <a:t>ການອອກແບບຄໍາຕອບແບບສໍາຫຼວດ</a:t>
            </a:r>
            <a:endParaRPr b="1"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31"/>
          <p:cNvSpPr txBox="1"/>
          <p:nvPr>
            <p:ph idx="1" type="body"/>
          </p:nvPr>
        </p:nvSpPr>
        <p:spPr>
          <a:xfrm>
            <a:off x="628650" y="1487967"/>
            <a:ext cx="7886700" cy="5217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lo-LA" sz="2400">
                <a:latin typeface="Arial"/>
                <a:ea typeface="Arial"/>
                <a:cs typeface="Arial"/>
                <a:sym typeface="Arial"/>
              </a:rPr>
              <a:t>ໃຫ້ຄະແນນຢ່າງມີຄວາມຫມາຍຄົບຖ້ວນ. 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o-LA" sz="2400">
                <a:latin typeface="Arial"/>
                <a:ea typeface="Arial"/>
                <a:cs typeface="Arial"/>
                <a:sym typeface="Arial"/>
              </a:rPr>
              <a:t>ຈຸດສິ້ນສຸດຂອງຄະແນນທີ່ຕອບ ຕ້ອງຖືກຍຶດດ້ວຍປ້າຍທີ່ມີຄວາມໝາຍ. ຕົວຢ່າງ, "ກະລຸນາໃຫ້ຄະແນນຄວາມພໍໃຈຂອງທ່ານກັບການດູແລທີ່ສະຫນອງໃຫ້ທ່ານໃນມື້ນີ້. ໃຫ້ໃຊ້ຂະຫນາດທີ່ 1 ຫມາຍຄວາມວ່າ 'ພໍໃຈຫຼາຍ' ແລະ 5 ຫມາຍຄວາມວ່າ 'ບໍ່ພໍໃຈຫຼາຍ.'" ທ່ານຍັງສາມາດໃຫ້ແຕ່ລະຈຸດຢູ່ໃນປ້າຍຊື່.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o-LA" sz="2400">
                <a:latin typeface="Arial"/>
                <a:ea typeface="Arial"/>
                <a:cs typeface="Arial"/>
                <a:sym typeface="Arial"/>
              </a:rPr>
              <a:t>ຈໍານວນຈຸດຄະແນນ (3, 5 ຫຼື 7) ສາມາດມີຜົນກະທົບເລັກນ້ອຍຕໍ່ບົດສະຫຼຸບທີ່ທ່ານແຕ້ມໃນພາຍຫຼັງ. ການເລືອກຫຼາຍຈຸດ, ຫຼັງຈາກນັ້ນ, ມັກຈະເປັນເລື່ອງຂອງລົດຊາດ.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o-LA" sz="2400">
                <a:latin typeface="Arial"/>
                <a:ea typeface="Arial"/>
                <a:cs typeface="Arial"/>
                <a:sym typeface="Arial"/>
              </a:rPr>
              <a:t>ມີສາມສິ່ງທີ່ຄວນຈື່ໃນເວລາສ້າຄະແນນຕອບ.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ຫນ້າທໍາອິດ, ຈໍານວນຄີກຂອງຈຸດສະຫນອງທາງເລືອກກາງ. ນີ້ແມ່ນວິທີທີ່ດີທີ່ຈະໃຫ້ຜູ້ຕອບມີຄວາມຄິດເຫັນປານກາງທາງອອກ (ຄ້າຍຄືກັນກັບ "ບໍ່ຮູ້," ທາງເລືອກຂ້າງເທິງ).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ອັນທີສອງ, ຖ້າການວັດແທກຄວາມຄິດເຫັນທີ່ຮຸນແຮງແມ່ນສໍາຄັນ, ໃຊ້ຂະຫນາດທີ່ມີຈໍານວນຈຸດຫຼາຍ.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ສຸດທ້າຍ, ໂດຍທົ່ວໄປແລ້ວທ່ານຈະບໍ່ໄດ້ຫຍັງໂດຍການມີຂະຫນາດທີ່ມີຫຼາຍກ່ວາ 7 ຈຸດແລະອາດຈະພົບວ່າທ່ານຈະຍຸບຂະຫນາດທີ່ໃຫຍ່ກວ່າເມື່ອມັນມາຮອດເວລາທີ່ຈະວິເຄາະຂໍ້ມູນ.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2"/>
          <p:cNvSpPr txBox="1"/>
          <p:nvPr>
            <p:ph idx="12" type="sldNum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lo-LA">
                <a:solidFill>
                  <a:schemeClr val="dk2"/>
                </a:solidFill>
              </a:rPr>
              <a:t>ANRCB   |   </a:t>
            </a:r>
            <a:fld id="{00000000-1234-1234-1234-123412341234}" type="slidenum">
              <a:rPr b="1" lang="lo-LA">
                <a:solidFill>
                  <a:schemeClr val="accent6"/>
                </a:solidFill>
              </a:rPr>
              <a:t>‹#›</a:t>
            </a:fld>
            <a:endParaRPr b="1">
              <a:solidFill>
                <a:schemeClr val="accent6"/>
              </a:solidFill>
            </a:endParaRPr>
          </a:p>
        </p:txBody>
      </p:sp>
      <p:sp>
        <p:nvSpPr>
          <p:cNvPr id="393" name="Google Shape;393;p32"/>
          <p:cNvSpPr txBox="1"/>
          <p:nvPr/>
        </p:nvSpPr>
        <p:spPr>
          <a:xfrm>
            <a:off x="1681493" y="2247853"/>
            <a:ext cx="6143625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lo-LA" sz="5400">
                <a:solidFill>
                  <a:srgbClr val="003468"/>
                </a:solidFill>
                <a:latin typeface="Arial"/>
                <a:ea typeface="Arial"/>
                <a:cs typeface="Arial"/>
                <a:sym typeface="Arial"/>
              </a:rPr>
              <a:t>ການສ້າງປື້ມລະຫັດ</a:t>
            </a:r>
            <a:r>
              <a:rPr b="1" lang="lo-LA" sz="5400">
                <a:solidFill>
                  <a:srgbClr val="003468"/>
                </a:solidFill>
                <a:latin typeface="Georgia"/>
                <a:ea typeface="Georgia"/>
                <a:cs typeface="Georgia"/>
                <a:sym typeface="Georgia"/>
              </a:rPr>
              <a:t>Codebooks</a:t>
            </a:r>
            <a:endParaRPr sz="5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3"/>
          <p:cNvSpPr txBox="1"/>
          <p:nvPr>
            <p:ph type="title"/>
          </p:nvPr>
        </p:nvSpPr>
        <p:spPr>
          <a:xfrm>
            <a:off x="628650" y="97840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lang="lo-LA" sz="3600">
                <a:latin typeface="Arial"/>
                <a:ea typeface="Arial"/>
                <a:cs typeface="Arial"/>
                <a:sym typeface="Arial"/>
              </a:rPr>
              <a:t>ການສ້າງເຄື່ອງມືເກັບກໍາຂໍ້ມູນ</a:t>
            </a:r>
            <a:endParaRPr b="1"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33"/>
          <p:cNvSpPr txBox="1"/>
          <p:nvPr>
            <p:ph idx="1" type="body"/>
          </p:nvPr>
        </p:nvSpPr>
        <p:spPr>
          <a:xfrm>
            <a:off x="628650" y="1487967"/>
            <a:ext cx="7886700" cy="4678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o-LA" sz="2400">
                <a:latin typeface="Arial"/>
                <a:ea typeface="Arial"/>
                <a:cs typeface="Arial"/>
                <a:sym typeface="Arial"/>
              </a:rPr>
              <a:t>ລວບລວມມາດຕະການເຫຼົ່ານີ້ຢູ່ໃນເອກະສານການປຸງແຕ່ງຄໍາສັບແລະຫຼັງຈາກນັ້ນເລີ່ມຕົ້ນໃສ່ປ້າຍໃຫ້ພວກເຂົາສໍາລັບເຄື່ອງມືເກັບກໍາຂໍ້ມູນ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o-LA" sz="2400">
                <a:latin typeface="Arial"/>
                <a:ea typeface="Arial"/>
                <a:cs typeface="Arial"/>
                <a:sym typeface="Arial"/>
              </a:rPr>
              <a:t>ຖ້າເອເລັກໂຕຣນິກ, ກໍ່ສ້າງມາດຕະການແລະສ້າງ codebook ທີ່ມີຂໍ້ມູນຕົວແປ, ຫຼັງຈາກນັ້ນໃສ່ຂໍ້ມູນເຂົ້າໄປໃນການໂຕ້ຕອບການສ້າງການສໍາຫຼວດ, ແລະສຸດທ້າຍພິມສະບັບເຈ້ຍທີ່ສາມາດນໍາໃຊ້ເປັນສໍາຮອງຂໍ້ມູນ.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o-LA" sz="2400">
                <a:latin typeface="Arial"/>
                <a:ea typeface="Arial"/>
                <a:cs typeface="Arial"/>
                <a:sym typeface="Arial"/>
              </a:rPr>
              <a:t>ຖ້າເຄື່ອງມືເຈ້ຍ, ເຮັດຂັ້ນຕອນດຽວກັນ: ສ້າງມາດຕະການແລະສ້າງປື້ມລະຫັດທີ່ມີຂໍ້ມູນຕົວແປ, ປ້ອນຂໍ້ມູນເຂົ້າໃນການໂຕ້ຕອບການປ້ອນຂໍ້ມູນເຊິ່ງອາດຈະເປັນຮູບແບບຂອງການສໍາຫຼວດ, ແລະພິມສະບັບເຈ້ຍທີ່ສາມາດນໍາໃຊ້ເປັນຂອງທ່ານ. ເຄື່ອງ​ມື​ເກັບ​ກໍາ​ຂໍ້​ມູນ​ເຈ້ຍ​, ຫຼື​ການ​ກໍ່​ສ້າງ​ມາດ​ຕະ​ການ​ເຂົ້າ​ໄປ​ໃນ​ເຄື່ອງ​ມື​ເຈ້ຍ​ແຍກ​ຕ່າງ​ຫາກ​, ມີ ID ຕົວ​ປ່ຽນ​ແປງ​ຫຼື​ຂໍ້​ມູນ​ທີ່​ມີ​ແຕ່​ລະ​ຄໍາ​ຖາມ​ເພື່ອ​ຄວາມ​ງ່າຍ​ຂອງ​ການ​ເຂົ້າ​ຂໍ້​ມູນ​ພາຍ​ຫຼັງ​.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33"/>
          <p:cNvSpPr txBox="1"/>
          <p:nvPr>
            <p:ph idx="12" type="sldNum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lo-LA">
                <a:solidFill>
                  <a:schemeClr val="dk2"/>
                </a:solidFill>
              </a:rPr>
              <a:t>ANRCB   |   </a:t>
            </a:r>
            <a:fld id="{00000000-1234-1234-1234-123412341234}" type="slidenum">
              <a:rPr b="1" lang="lo-LA">
                <a:solidFill>
                  <a:schemeClr val="accent6"/>
                </a:solidFill>
              </a:rPr>
              <a:t>‹#›</a:t>
            </a:fld>
            <a:endParaRPr b="1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4"/>
          <p:cNvSpPr txBox="1"/>
          <p:nvPr>
            <p:ph type="title"/>
          </p:nvPr>
        </p:nvSpPr>
        <p:spPr>
          <a:xfrm>
            <a:off x="628650" y="183116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lang="lo-LA">
                <a:latin typeface="Arial"/>
                <a:ea typeface="Arial"/>
                <a:cs typeface="Arial"/>
                <a:sym typeface="Arial"/>
              </a:rPr>
              <a:t>ເຄື່ອງມືສໍາຫຼວດ / ແບບຟອມການປ້ອນຂໍ້ມູນ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34"/>
          <p:cNvSpPr txBox="1"/>
          <p:nvPr>
            <p:ph idx="1" type="body"/>
          </p:nvPr>
        </p:nvSpPr>
        <p:spPr>
          <a:xfrm>
            <a:off x="628650" y="1487967"/>
            <a:ext cx="7886700" cy="4678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457200" lvl="0" marL="5715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o-LA" sz="2600">
                <a:latin typeface="Arial"/>
                <a:ea typeface="Arial"/>
                <a:cs typeface="Arial"/>
                <a:sym typeface="Arial"/>
              </a:rPr>
              <a:t>ເຄື່ອງມືເກັບກໍາຂໍ້ມູນແມ່ນຂ້ອນຂ້າງທົ່ວໄປແລະສາມາດເຂົ້າເຖິງໄດ້.</a:t>
            </a:r>
            <a:endParaRPr/>
          </a:p>
          <a:p>
            <a:pPr indent="-457200" lvl="0" marL="57150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o-LA" sz="2600">
                <a:latin typeface="Arial"/>
                <a:ea typeface="Arial"/>
                <a:cs typeface="Arial"/>
                <a:sym typeface="Arial"/>
              </a:rPr>
              <a:t>ເຈົ້າມີການເຂົ້າເຖິງຫຍັງ? ເຈົ້າມັກເຄື່ອງມືອັນໃດ?</a:t>
            </a:r>
            <a:endParaRPr/>
          </a:p>
          <a:p>
            <a:pPr indent="-457200" lvl="0" marL="57150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o-LA" sz="2600">
                <a:latin typeface="Arial"/>
                <a:ea typeface="Arial"/>
                <a:cs typeface="Arial"/>
                <a:sym typeface="Arial"/>
              </a:rPr>
              <a:t>ທ່ານກໍາລັງເກັບກໍາຂໍ້ມູນຢູ່ໃນພາກສະຫນາມບໍ? ເຈົ້າຕ້ອງການອິນເຕີເນັດບໍ? ທ່ານຕ້ອງການຄວາມສາມາດໃນການບັນທຶກຮູບພາບຫຼືສຽງບໍ?</a:t>
            </a:r>
            <a:endParaRPr/>
          </a:p>
          <a:p>
            <a:pPr indent="0" lvl="0" marL="11430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lo-LA" sz="2600">
                <a:latin typeface="Arial"/>
                <a:ea typeface="Arial"/>
                <a:cs typeface="Arial"/>
                <a:sym typeface="Arial"/>
              </a:rPr>
              <a:t>ນີ້ແມ່ນບາງແບບຟອມການປ້ອນຂໍ້ມູນ ຫຼືການເກັບກຳຂໍ້ມູນມາດຕະຖານທີ່ທ່ານສາມາດໃຊ້:</a:t>
            </a:r>
            <a:endParaRPr/>
          </a:p>
          <a:p>
            <a:pPr indent="-457200" lvl="0" marL="57150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o-LA" sz="2600">
                <a:latin typeface="Arial"/>
                <a:ea typeface="Arial"/>
                <a:cs typeface="Arial"/>
                <a:sym typeface="Arial"/>
              </a:rPr>
              <a:t>Google Forms</a:t>
            </a:r>
            <a:endParaRPr/>
          </a:p>
          <a:p>
            <a:pPr indent="-457200" lvl="0" marL="57150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o-LA" sz="2600">
                <a:latin typeface="Arial"/>
                <a:ea typeface="Arial"/>
                <a:cs typeface="Arial"/>
                <a:sym typeface="Arial"/>
              </a:rPr>
              <a:t>ລີງສໍາຫຼວດ</a:t>
            </a:r>
            <a:endParaRPr/>
          </a:p>
          <a:p>
            <a:pPr indent="-457200" lvl="0" marL="57150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o-LA" sz="2600">
                <a:latin typeface="Arial"/>
                <a:ea typeface="Arial"/>
                <a:cs typeface="Arial"/>
                <a:sym typeface="Arial"/>
              </a:rPr>
              <a:t>ຄຸນນະພາບ</a:t>
            </a:r>
            <a:endParaRPr/>
          </a:p>
          <a:p>
            <a:pPr indent="-457200" lvl="0" marL="57150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o-LA" sz="2600">
                <a:latin typeface="Arial"/>
                <a:ea typeface="Arial"/>
                <a:cs typeface="Arial"/>
                <a:sym typeface="Arial"/>
              </a:rPr>
              <a:t>RedCap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indent="-457200" lvl="0" marL="57150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o-LA" sz="2600">
                <a:latin typeface="Arial"/>
                <a:ea typeface="Arial"/>
                <a:cs typeface="Arial"/>
                <a:sym typeface="Arial"/>
              </a:rPr>
              <a:t>Microsoft Access Database</a:t>
            </a:r>
            <a:endParaRPr/>
          </a:p>
          <a:p>
            <a:pPr indent="-457200" lvl="0" marL="57150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o-LA" sz="2600">
                <a:latin typeface="Arial"/>
                <a:ea typeface="Arial"/>
                <a:cs typeface="Arial"/>
                <a:sym typeface="Arial"/>
              </a:rPr>
              <a:t>ໂປຣແກຣມ ຫຼືແອັບທີ່ປັບແຕ່ງແລ້ວ</a:t>
            </a:r>
            <a:endParaRPr sz="1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34"/>
          <p:cNvSpPr txBox="1"/>
          <p:nvPr>
            <p:ph idx="12" type="sldNum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lo-LA">
                <a:solidFill>
                  <a:schemeClr val="dk2"/>
                </a:solidFill>
              </a:rPr>
              <a:t>ANRCB   |   </a:t>
            </a:r>
            <a:fld id="{00000000-1234-1234-1234-123412341234}" type="slidenum">
              <a:rPr b="1" lang="lo-LA">
                <a:solidFill>
                  <a:schemeClr val="accent6"/>
                </a:solidFill>
              </a:rPr>
              <a:t>‹#›</a:t>
            </a:fld>
            <a:endParaRPr b="1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5"/>
          <p:cNvSpPr txBox="1"/>
          <p:nvPr>
            <p:ph type="title"/>
          </p:nvPr>
        </p:nvSpPr>
        <p:spPr>
          <a:xfrm>
            <a:off x="628650" y="365126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eorgia"/>
              <a:buNone/>
            </a:pPr>
            <a:r>
              <a:rPr lang="lo-LA"/>
              <a:t>Creating a Codebook from your Data Collection Instrument</a:t>
            </a:r>
            <a:endParaRPr/>
          </a:p>
        </p:txBody>
      </p:sp>
      <p:sp>
        <p:nvSpPr>
          <p:cNvPr id="416" name="Google Shape;416;p35"/>
          <p:cNvSpPr txBox="1"/>
          <p:nvPr>
            <p:ph idx="1" type="body"/>
          </p:nvPr>
        </p:nvSpPr>
        <p:spPr>
          <a:xfrm>
            <a:off x="628650" y="1487967"/>
            <a:ext cx="7886700" cy="4678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780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ຊື່ຕົວແປ* - ຊື່ທີ່ທ່ານໃຫ້ຕົວແປເພື່ອໃຊ້ໃນຊຸດຂໍ້ມູນ (ປົກກະຕິແລ້ວໜ້ອຍກວ່າ 8 ຕົວອັກສອນ)</a:t>
            </a:r>
            <a:endParaRPr/>
          </a:p>
          <a:p>
            <a:pPr indent="-1778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ປ້າຍກຳກັບຕົວແປ* - ລາຍລະອຽດຂອງເນື້ອຫາຕົວແປ</a:t>
            </a:r>
            <a:endParaRPr/>
          </a:p>
          <a:p>
            <a:pPr indent="-1778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ຄໍາອະທິບາຍຕົວແປ (ຄໍາຖາມ)* - ຂໍ້ຄວາມຄໍາຖາມ</a:t>
            </a:r>
            <a:endParaRPr/>
          </a:p>
          <a:p>
            <a:pPr indent="-1778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ປະເພດຕົວແປ* - ຂໍ້ຄວາມ ຫຼືຕົວເລກ</a:t>
            </a:r>
            <a:endParaRPr/>
          </a:p>
          <a:p>
            <a:pPr indent="-1778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ຄ່າລະຫັດ* - ຄ່າທີ່ກຳນົດໃຫ້ກັບຕົວເລືອກການຕອບສະໜອງ</a:t>
            </a:r>
            <a:endParaRPr/>
          </a:p>
          <a:p>
            <a:pPr indent="-1778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ປ້າຍກຳກັບມູນຄ່າ* - ຂໍ້ຄວາມຕົວຈິງຂອງຕົວເລືອກການຕອບສະໜອງ</a:t>
            </a:r>
            <a:endParaRPr/>
          </a:p>
          <a:p>
            <a:pPr indent="-1778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ລະຫັດຄ່າທີ່ຂາດຫາຍໄປ* - ວິທີທີ່ທ່ານລະຫັດຂໍ້ມູນທີ່ຂາດຫາຍໄປ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6"/>
          <p:cNvSpPr txBox="1"/>
          <p:nvPr>
            <p:ph type="title"/>
          </p:nvPr>
        </p:nvSpPr>
        <p:spPr>
          <a:xfrm>
            <a:off x="486760" y="183116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lang="lo-LA">
                <a:latin typeface="Arial"/>
                <a:ea typeface="Arial"/>
                <a:cs typeface="Arial"/>
                <a:sym typeface="Arial"/>
              </a:rPr>
              <a:t>ການສ້າງ Codebook</a:t>
            </a:r>
            <a:endParaRPr/>
          </a:p>
        </p:txBody>
      </p:sp>
      <p:sp>
        <p:nvSpPr>
          <p:cNvPr id="423" name="Google Shape;423;p36"/>
          <p:cNvSpPr txBox="1"/>
          <p:nvPr>
            <p:ph idx="1" type="body"/>
          </p:nvPr>
        </p:nvSpPr>
        <p:spPr>
          <a:xfrm>
            <a:off x="628650" y="1487967"/>
            <a:ext cx="7886700" cy="4678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lo-LA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ປື້ມລະຫັດອະທິບາຍເນື້ອໃນ, ໂຄງສ້າງ, ແລະຮູບແບບຂອງການເກັບກໍາຂໍ້ມູນ.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lo-LA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ປື້ມລະຫັດທີ່ມີເອກະສານດີມີຂໍ້ມູນທັງຫມົດທີ່ຈໍາເປັນເພື່ອເຂົ້າໃຈແຕ່ລະຕົວແປໃນໄຟລ໌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lo-LA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ປື້ມລະຫັດແມ່ນມີຄວາມສໍາຄັນຕໍ່ຄວາມສອດຄ່ອງແລະຄວາມໂປ່ງໃສໃນການຄົ້ນຄວ້າ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lo-LA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ປົກກະຕິແລ້ວເລີ່ມຕົ້ນດ້ວຍພື້ນຖານດ້ານຫນ້າ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lo-LA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ຫົວ​ຂໍ້​ການ​ສຶກ​ສາ​,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lo-LA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ຊື່ຂອງຜູ້ສືບສວນຕົ້ນຕໍ,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lo-LA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ເນື້ອໃນ, ແລະ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lo-LA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ບົດແນະນຳທີ່ອະທິບາຍຈຸດປະສົງ ແລະຮູບແບບຂອງປື້ມລະຫັດ.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lo-LA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ອາດຈະປະກອບມີລາຍລະອຽດວິທີການ (ເຊັ່ນ: ໂຄງການເກັບຕົວຢ່າງ, ວິທີການຄິດໄລ່ນ້ໍາຫນັກ) ແລະເຄື່ອງມືເກັບກໍາຂໍ້ມູນ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lo-LA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ແທນທີ່ຈະມີຄູ່ມືຜູ້ໃຊ້ແຍກຕ່າງຫາກແລະ / ຫຼືເຄື່ອງມືເກັບກໍາຂໍ້ມູນ.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7"/>
          <p:cNvSpPr txBox="1"/>
          <p:nvPr>
            <p:ph type="title"/>
          </p:nvPr>
        </p:nvSpPr>
        <p:spPr>
          <a:xfrm>
            <a:off x="0" y="124264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ຕົວ​ຢ່າງ </a:t>
            </a:r>
            <a:br>
              <a:rPr lang="lo-LA">
                <a:latin typeface="Arial"/>
                <a:ea typeface="Arial"/>
                <a:cs typeface="Arial"/>
                <a:sym typeface="Arial"/>
              </a:rPr>
            </a:br>
            <a:r>
              <a:rPr lang="lo-LA">
                <a:latin typeface="Arial"/>
                <a:ea typeface="Arial"/>
                <a:cs typeface="Arial"/>
                <a:sym typeface="Arial"/>
              </a:rPr>
              <a:t>Codebook 1</a:t>
            </a:r>
            <a:endParaRPr/>
          </a:p>
        </p:txBody>
      </p:sp>
      <p:sp>
        <p:nvSpPr>
          <p:cNvPr id="430" name="Google Shape;430;p37"/>
          <p:cNvSpPr txBox="1"/>
          <p:nvPr/>
        </p:nvSpPr>
        <p:spPr>
          <a:xfrm>
            <a:off x="94072" y="1490804"/>
            <a:ext cx="2916408" cy="47001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ອີງຕາມຖັນ:</a:t>
            </a:r>
            <a:endParaRPr/>
          </a:p>
          <a:p>
            <a:pPr indent="-514350" lvl="0" marL="5143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AutoNum type="arabicPeriod"/>
            </a:pPr>
            <a:r>
              <a:rPr lang="lo-LA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ຊື່ຕົວແປ*</a:t>
            </a:r>
            <a:endParaRPr/>
          </a:p>
          <a:p>
            <a:pPr indent="-514350" lvl="0" marL="5143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AutoNum type="arabicPeriod"/>
            </a:pPr>
            <a:r>
              <a:rPr lang="lo-LA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ປ້າຍກຳກັບຕົວແປ* (ຄຳອະທິບາຍ/ຄຳຖາມຕົວແປ)</a:t>
            </a:r>
            <a:endParaRPr/>
          </a:p>
          <a:p>
            <a:pPr indent="-514350" lvl="0" marL="5143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AutoNum type="arabicPeriod"/>
            </a:pPr>
            <a:r>
              <a:rPr lang="lo-LA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ຄ່າລະຫັດ*</a:t>
            </a:r>
            <a:endParaRPr/>
          </a:p>
          <a:p>
            <a:pPr indent="-514350" lvl="0" marL="5143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AutoNum type="arabicPeriod"/>
            </a:pPr>
            <a:r>
              <a:rPr lang="lo-LA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ປ້າຍກຳກັບມູນຄ່າ* ແລະລະຫັດຄ່າທີ່ຂາດຫາຍໄປ*</a:t>
            </a:r>
            <a:endParaRPr/>
          </a:p>
          <a:p>
            <a:pPr indent="-514350" lvl="0" marL="5143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AutoNum type="arabicPeriod"/>
            </a:pPr>
            <a:r>
              <a:rPr lang="lo-LA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ປະເພດ/ຮູບແບບຕົວແປ*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37"/>
          <p:cNvSpPr txBox="1"/>
          <p:nvPr>
            <p:ph idx="12" type="sldNum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o-LA" sz="700">
                <a:solidFill>
                  <a:schemeClr val="dk2"/>
                </a:solidFill>
              </a:rPr>
              <a:t>ANRCB   |   </a:t>
            </a:r>
            <a:fld id="{00000000-1234-1234-1234-123412341234}" type="slidenum">
              <a:rPr b="1" lang="lo-LA" sz="700">
                <a:solidFill>
                  <a:schemeClr val="dk2"/>
                </a:solidFill>
              </a:rPr>
              <a:t>‹#›</a:t>
            </a:fld>
            <a:endParaRPr b="1" sz="700">
              <a:solidFill>
                <a:schemeClr val="dk2"/>
              </a:solidFill>
            </a:endParaRPr>
          </a:p>
        </p:txBody>
      </p:sp>
      <p:graphicFrame>
        <p:nvGraphicFramePr>
          <p:cNvPr id="432" name="Google Shape;432;p37"/>
          <p:cNvGraphicFramePr/>
          <p:nvPr/>
        </p:nvGraphicFramePr>
        <p:xfrm>
          <a:off x="2866738" y="124264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{568A9AEB-53E4-4379-B6F9-A647EB71E9A0}</a:tableStyleId>
              </a:tblPr>
              <a:tblGrid>
                <a:gridCol w="602825"/>
                <a:gridCol w="1763625"/>
                <a:gridCol w="998800"/>
                <a:gridCol w="1336425"/>
                <a:gridCol w="661175"/>
                <a:gridCol w="762000"/>
              </a:tblGrid>
              <a:tr h="2987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lo-LA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ຊື່ຕົວແປ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lo-LA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ປ້າຍຊື່ຕົວແປ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lo-LA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ຄ່າ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lo-LA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ຄ່າປ້າຍ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Missing Values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Format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1493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age 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Age Calculated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ຕົວເລກ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</a:tr>
              <a:tr h="1493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zip 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Zip code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5 ຕົວເລກ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</a:tr>
              <a:tr h="1493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walmart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ຂໍ້ຄວາມ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</a:tr>
              <a:tr h="2987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gcard_scre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Gift card requested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schnucks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</a:tr>
              <a:tr h="2987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Colonoscopy(ages 50+)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</a:tr>
              <a:tr h="1493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ແມ່ນ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</a:tr>
              <a:tr h="2188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b_scop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ທ່່ານເຄີຍກວດກັ່ນຕອງມະເຮັງລຳໄສ້ບໍ?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ບໍ່ແມ່ນ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ຕົວເລກ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</a:tr>
              <a:tr h="1493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888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ບໍ່ຮູ້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</a:tr>
              <a:tr h="1493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999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ປະຕິເສດ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</a:tr>
              <a:tr h="1493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b_scopt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 rowSpan="4"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ມັນແມ່ນການກວດເຮັດຊ່ອງກ້ອງໃສ້ຊິກໂມອິດ (sigmoidoscopy) ຫຼື ຊ່ອງກ້ອງໃສ້ໃຫຍ່ (colonoscopy)ຄັ້ງສຸດທ້າຍຂອງທ່ານບໍ່?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ແມ່ນ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</a:tr>
              <a:tr h="1493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ບໍ່ແມ່ນ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ຕົວເລກ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</a:tr>
              <a:tr h="1493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888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ບໍ່ຮູ້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</a:tr>
              <a:tr h="1493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999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ປະຕິເສດ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</a:tr>
              <a:tr h="1493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ພາຍໃນປີທີ່ຜ່ານມາ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</a:tr>
              <a:tr h="1493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ພາຍໃນ 2 ປີຜ່ານມາ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</a:tr>
              <a:tr h="1493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ພາຍໃນ 3 ປີຜ່ານມາ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ຕົວເລກ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</a:tr>
              <a:tr h="1493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b_scopl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ພາຍໃນ 5 ປີຜ່ານມາ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</a:tr>
              <a:tr h="5974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ມັນເປັນເວລາດົນປານໃດນັບຕັ້ງແຕ່ທ່ານເຮັດຊ່ອງກ້ອງໃສ້ຊິກໂມອິດ (sigmoidoscopy) ຫຼື ຊ່ອງກ້ອງໃສ້ໃຫຍ່ (colonoscopy) ໃນສຸດທ້າຍຂອງທ່ານ?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ພາຍໃນ 10 ປີຜ່ານມາ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</a:tr>
              <a:tr h="1493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10 ປີ ຫລື ຫລາຍກວ່າ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</a:tr>
              <a:tr h="1493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888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ບໍ່ຮູ້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</a:tr>
              <a:tr h="1493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999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ປະຕິເສດ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</a:tr>
              <a:tr h="2987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Mammography(females ages 40+)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</a:tr>
              <a:tr h="3247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ແມ່ນ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</a:tr>
              <a:tr h="2987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ທ່ານໄດ້ເຮັດກວດເຕົ້ານົມດ້ວຍລັງສີ mammogram?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ບໍ່ແມ່ນ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</a:tr>
              <a:tr h="1493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b_mamm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888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ບໍ່ຮູ້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ຕົວເລກ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</a:tr>
              <a:tr h="1493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999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ປະຕິເສດ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</a:tr>
              <a:tr h="1493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b_mamml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ພາຍໃນປີທີ່ຜ່ານມາ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</a:tr>
              <a:tr h="2987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How long has it been since you had your last mammogram?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ພາຍໃນ 2 ປີຜ່ານມາ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</a:tr>
              <a:tr h="1493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ພາຍໃນ 3 ປີຜ່ານມາ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ຕົວເລກ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</a:tr>
              <a:tr h="1493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ພາຍໃນ 5 ປີຜ່ານມາ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</a:tr>
              <a:tr h="1493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ພາຍໃນ 10 ປີຜ່ານມາ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425" marL="52425"/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8"/>
          <p:cNvSpPr txBox="1"/>
          <p:nvPr>
            <p:ph type="title"/>
          </p:nvPr>
        </p:nvSpPr>
        <p:spPr>
          <a:xfrm>
            <a:off x="628650" y="365127"/>
            <a:ext cx="7886700" cy="6900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ຕົວ​ຢ່າງ Codebook </a:t>
            </a:r>
            <a:r>
              <a:rPr lang="lo-LA"/>
              <a:t>2</a:t>
            </a:r>
            <a:endParaRPr/>
          </a:p>
        </p:txBody>
      </p:sp>
      <p:sp>
        <p:nvSpPr>
          <p:cNvPr id="439" name="Google Shape;439;p38"/>
          <p:cNvSpPr txBox="1"/>
          <p:nvPr>
            <p:ph idx="12" type="sldNum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o-LA" sz="700">
                <a:solidFill>
                  <a:schemeClr val="dk2"/>
                </a:solidFill>
              </a:rPr>
              <a:t>ANRCB   |   </a:t>
            </a:r>
            <a:fld id="{00000000-1234-1234-1234-123412341234}" type="slidenum">
              <a:rPr b="1" lang="lo-LA" sz="700">
                <a:solidFill>
                  <a:schemeClr val="dk2"/>
                </a:solidFill>
              </a:rPr>
              <a:t>‹#›</a:t>
            </a:fld>
            <a:endParaRPr b="1" sz="700">
              <a:solidFill>
                <a:schemeClr val="dk2"/>
              </a:solidFill>
            </a:endParaRPr>
          </a:p>
        </p:txBody>
      </p:sp>
      <p:sp>
        <p:nvSpPr>
          <p:cNvPr id="440" name="Google Shape;440;p38"/>
          <p:cNvSpPr txBox="1"/>
          <p:nvPr/>
        </p:nvSpPr>
        <p:spPr>
          <a:xfrm>
            <a:off x="6836898" y="1583871"/>
            <a:ext cx="2279780" cy="47001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lo-LA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ປ້າຍກຳກັບຕົວແປ / ຄຳອະທິບາຍຕົວແປ (ຂໍ້ຄວາມຄຳຖາມ)</a:t>
            </a:r>
            <a:endParaRPr/>
          </a:p>
          <a:p>
            <a:pPr indent="12700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lo-LA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ຄ່າລະຫັດ +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lo-LA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ປ້າຍມູນຄ່າ +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lo-LA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ບໍ່ມີລະຫັດຄ່າ</a:t>
            </a:r>
            <a:endParaRPr/>
          </a:p>
          <a:p>
            <a:pPr indent="12700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lo-LA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ຊື່ຕົວແປ</a:t>
            </a:r>
            <a:endParaRPr/>
          </a:p>
          <a:p>
            <a:pPr indent="12700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lo-LA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ແຫຼ່ງຂອງແຕ່ລະຕົວແປ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41" name="Google Shape;441;p38"/>
          <p:cNvGraphicFramePr/>
          <p:nvPr/>
        </p:nvGraphicFramePr>
        <p:xfrm>
          <a:off x="182792" y="1171996"/>
          <a:ext cx="3000000" cy="3000000"/>
        </p:xfrm>
        <a:graphic>
          <a:graphicData uri="http://schemas.openxmlformats.org/drawingml/2006/table">
            <a:tbl>
              <a:tblPr bandCol="1" bandRow="1" firstCol="1" firstRow="1">
                <a:noFill/>
                <a:tableStyleId>{568A9AEB-53E4-4379-B6F9-A647EB71E9A0}</a:tableStyleId>
              </a:tblPr>
              <a:tblGrid>
                <a:gridCol w="2585925"/>
                <a:gridCol w="2060500"/>
                <a:gridCol w="845350"/>
                <a:gridCol w="1162350"/>
              </a:tblGrid>
              <a:tr h="170850">
                <a:tc gridSpan="4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ການໃຊ້ບໍລິການສາທາລະນະສຸກ</a:t>
                      </a:r>
                      <a:endParaRPr sz="10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7875" marL="57875"/>
                </a:tc>
                <a:tc hMerge="1"/>
                <a:tc hMerge="1"/>
                <a:tc hMerge="1"/>
              </a:tr>
              <a:tr h="142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ລາຍການ</a:t>
                      </a:r>
                      <a:endParaRPr sz="10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7875" marL="578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ທາງເລືອກຄຳຕອບ ແລະ ຄ່າລະຫັດ</a:t>
                      </a:r>
                      <a:endParaRPr sz="10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7875" marL="578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ຊື່ ຕົວແປ</a:t>
                      </a:r>
                      <a:endParaRPr sz="10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7875" marL="578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ແຫຼ່ງຂໍ້ມູນ</a:t>
                      </a:r>
                      <a:endParaRPr sz="10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7875" marL="57875"/>
                </a:tc>
              </a:tr>
              <a:tr h="1566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ມື້ນີ້, ສະຖານທີ່ປະເພດໃດ, ຖ້າມີ, ເຈົ້າມັກຈະໄປເວລາເຈັບປ່ວຍຫຼືເວລາທີ່ທ່ານຕ້ອງການຄໍາແນະນໍາກ່ຽວກັບສຸຂະພາບຂອງເຈົ້າ? ມັນເປັນຫ້ອງສຸກເສີນຂອງໂຮງຫມໍ, ຄລີນິກຢູ່ໂຮງຫມໍ, ຄລີນິກໃກ້ຄຽງຫຼືສຸກສາລາ, ຄລີນິກເອກະຊົນ, ຄລີນິກການດູແລດ່ວນ, VA, ຫຼືບ່ອນອື່ນ</a:t>
                      </a:r>
                      <a:endParaRPr sz="10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7875" marL="578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0 = ບໍ່ໄດ້ໄປ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1 = ຫ້ອງສຸກເສີນຂອງໂຮງຫມໍ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2 = ຄລີນິກຢູ່ໂຮງຫມໍ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3 = ຄລີນິກໃກ້ຄຽງຫຼືສຸກສາລາ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4 = ຄລີນິກເອກະຊົນ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5 = ຄລີນິກການດູແລດດ່ວນ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6 = VA (Veterans Administration)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7 = ຄລີນິກມະຫາວິທະຍາໄລ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888 = ບໍ່່ຮູ້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999 = ບໍ່ມີຄຳຄິດເຫັນ/ປະຕິເສດ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7875" marL="578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Plc_care</a:t>
                      </a:r>
                      <a:endParaRPr sz="10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7875" marL="578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Adapted from Kaiser New Orleans Five Years After the Storm Survey, May 2010</a:t>
                      </a:r>
                      <a:r>
                        <a:rPr baseline="30000"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180</a:t>
                      </a:r>
                      <a:endParaRPr sz="10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7875" marL="57875"/>
                </a:tc>
              </a:tr>
              <a:tr h="11389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ຕາມຄວາທມຄິດເຫັນຂອງທ່ານ, ຄຸນນະພາບຂອງການປິ່ນປົວ ຫລື ຄຳແນະນຳກ່ຽວກັບສຸຂະພາບທີ່ທ່ານໄດ້ຮັບເປັນແນວໃດ? ດີເລີດ, ດີ, ປານກາງ, ຕຳ?</a:t>
                      </a:r>
                      <a:endParaRPr sz="10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7875" marL="578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0 = ບໍ່ໄດ້ໄປ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1 = ດີເລີດ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2 = ດີ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3 = ປານກາງ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4 = ຕຳ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888 = ບໍ່່ຮູ້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999 = ບໍ່ມີຄຳຄິດເຫັນ/ປະຕິເສດ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7875" marL="578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Qual_cr</a:t>
                      </a:r>
                      <a:endParaRPr sz="10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7875" marL="578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Adapted from Kaiser New Orleans Five Years After the Storm Survey, May 2010</a:t>
                      </a:r>
                      <a:r>
                        <a:rPr baseline="30000"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180</a:t>
                      </a:r>
                      <a:endParaRPr sz="10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7875" marL="57875"/>
                </a:tc>
              </a:tr>
              <a:tr h="854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ໂດຍທົ່ວໄປ, ມີທ່ານໝໍ ຫລື ພະຍາບານຜູ້ທີ່ເຈົ້າມັກພົບ ໃນສະຖານທີ່ ບໍລິການສາທາລະນະສຸກທີ່ເຈົ້າໄປ ຫລື ບໍ່?</a:t>
                      </a:r>
                      <a:endParaRPr sz="10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7875" marL="578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0 = ບໍ່ແມ່ນ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1 = ແມ່ນ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2 = ບໍ່ແມ່ນບ່ອນປິ່ນປົວປົກກະຕິ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888 = ບໍ່ຮູ້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999 = ປະຕິເສດ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7875" marL="578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Cr_provd</a:t>
                      </a:r>
                      <a:endParaRPr sz="10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7875" marL="578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Kaiser New Orleans Five Years After the Storm Survey, May 2010</a:t>
                      </a:r>
                      <a:r>
                        <a:rPr baseline="30000"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180</a:t>
                      </a:r>
                      <a:endParaRPr sz="10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7875" marL="57875"/>
                </a:tc>
              </a:tr>
              <a:tr h="711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ທ່ານຄຶດວ່າ ມີ ສະຖານທີ່ບໍລິການສາທາລະນະສຸກສຳລັບ ຜູ້ທີ່ບໍ່ມີປະກັນສຸຂະພາບ ຫລື ຜູ້ທີ່ລາຍໄດ້ໜ້ອຍ ໃນບ່ອນທີ່ທ່ານອາໃສຢູ່ ຫລື ບໍ່?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7875" marL="578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0 = ບໍ່ແມ່ນ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1 = ແມ່ນ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888 = ບໍ່ຮູ້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999 = ປະຕິເສດ</a:t>
                      </a:r>
                      <a:endParaRPr sz="10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7875" marL="578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Engh_cr</a:t>
                      </a:r>
                      <a:endParaRPr sz="10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7875" marL="578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Adapted from Kaiser New Orleans Five Years After the Storm Survey, May 2010</a:t>
                      </a:r>
                      <a:r>
                        <a:rPr baseline="30000"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180</a:t>
                      </a:r>
                      <a:endParaRPr sz="10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7875" marL="57875"/>
                </a:tc>
              </a:tr>
              <a:tr h="569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ໃນ 12 ເດືອນ ຜ່ານມາ, ທ່ານ ຫລື ສະມາຊິກຄອບຄົວຂອງທ່ານ ອາໃສຢູ່ໃນເຮືອນ ທີ່ບໍ່ມີການປິ່ນປົວທາງການແພດ ເນື່ອງຈາກ ລາຄາ ຫລື ບໍ່?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7875" marL="578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0 = No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1 = Yes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888 = ບໍ່ຮູ້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999 = ປະຕິເສດ</a:t>
                      </a:r>
                      <a:endParaRPr sz="10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7875" marL="578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Miss_cr</a:t>
                      </a:r>
                      <a:endParaRPr sz="10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7875" marL="578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KFF Health Tracking Poll, March 2011</a:t>
                      </a:r>
                      <a:r>
                        <a:rPr baseline="30000"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170</a:t>
                      </a:r>
                      <a:endParaRPr sz="10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7875" marL="57875"/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9"/>
          <p:cNvSpPr txBox="1"/>
          <p:nvPr>
            <p:ph type="title"/>
          </p:nvPr>
        </p:nvSpPr>
        <p:spPr>
          <a:xfrm>
            <a:off x="628650" y="183116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ການສ້າງ Codebook – ພິເສດທີ່ເປັນປະໂຫຍດ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39"/>
          <p:cNvSpPr txBox="1"/>
          <p:nvPr>
            <p:ph idx="1" type="body"/>
          </p:nvPr>
        </p:nvSpPr>
        <p:spPr>
          <a:xfrm>
            <a:off x="628650" y="1487967"/>
            <a:ext cx="7886700" cy="4678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780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ການຫັນປ່ຽນແລະການໃສ່ລະຫັດຄືນໃຫມ່ຂອງຕົວແປພື້ນຖານ</a:t>
            </a:r>
            <a:endParaRPr/>
          </a:p>
          <a:p>
            <a:pPr indent="-1778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ຄວາມຖີ່</a:t>
            </a:r>
            <a:endParaRPr/>
          </a:p>
          <a:p>
            <a:pPr indent="-1778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ແຫຼ່ງຂອງແຕ່ລະຕົວແປ</a:t>
            </a:r>
            <a:endParaRPr/>
          </a:p>
          <a:p>
            <a:pPr indent="-1778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ໂຄງການເກັບຕົວຢ່າງ</a:t>
            </a:r>
            <a:endParaRPr/>
          </a:p>
          <a:p>
            <a:pPr indent="-1778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ເຄື່ອງ​ມື​ເກັບ​ກໍາ​ຂໍ້​ມູນ</a:t>
            </a:r>
            <a:endParaRPr/>
          </a:p>
          <a:p>
            <a:pPr indent="-1778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ການຝຶກອົບຮົມການເກັບກຳຂໍ້ມູນ ແລະ ຂັ້ນຕອນ</a:t>
            </a:r>
            <a:endParaRPr/>
          </a:p>
          <a:p>
            <a:pPr indent="-1778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ການຝຶກອົບຮົມແລະຂັ້ນຕອນການປ້ອນຂໍ້ມູນ</a:t>
            </a:r>
            <a:endParaRPr/>
          </a:p>
          <a:p>
            <a:pPr indent="-1778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ບົດລາຍງານ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39"/>
          <p:cNvSpPr txBox="1"/>
          <p:nvPr>
            <p:ph idx="12" type="sldNum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-LA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"/>
          <p:cNvSpPr txBox="1"/>
          <p:nvPr>
            <p:ph type="title"/>
          </p:nvPr>
        </p:nvSpPr>
        <p:spPr>
          <a:xfrm>
            <a:off x="628650" y="365126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lang="lo-LA">
                <a:latin typeface="Arial"/>
                <a:ea typeface="Arial"/>
                <a:cs typeface="Arial"/>
                <a:sym typeface="Arial"/>
              </a:rPr>
              <a:t>ຂໍ້ມູນ, ຂ່າວສານ, &amp; ຄວາມຮູ້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4"/>
          <p:cNvSpPr txBox="1"/>
          <p:nvPr>
            <p:ph idx="12" type="sldNum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-LA"/>
              <a:t>‹#›</a:t>
            </a:fld>
            <a:endParaRPr/>
          </a:p>
        </p:txBody>
      </p:sp>
      <p:grpSp>
        <p:nvGrpSpPr>
          <p:cNvPr id="145" name="Google Shape;145;p4"/>
          <p:cNvGrpSpPr/>
          <p:nvPr/>
        </p:nvGrpSpPr>
        <p:grpSpPr>
          <a:xfrm>
            <a:off x="1040921" y="2536166"/>
            <a:ext cx="7721139" cy="2317630"/>
            <a:chOff x="487362" y="2857499"/>
            <a:chExt cx="8414595" cy="1890713"/>
          </a:xfrm>
        </p:grpSpPr>
        <p:sp>
          <p:nvSpPr>
            <p:cNvPr id="146" name="Google Shape;146;p4"/>
            <p:cNvSpPr/>
            <p:nvPr/>
          </p:nvSpPr>
          <p:spPr>
            <a:xfrm>
              <a:off x="3071812" y="4194174"/>
              <a:ext cx="1462088" cy="554038"/>
            </a:xfrm>
            <a:prstGeom prst="rect">
              <a:avLst/>
            </a:prstGeom>
            <a:solidFill>
              <a:srgbClr val="D2B8DA"/>
            </a:solidFill>
            <a:ln cap="flat" cmpd="sng" w="206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lo-LA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ຂ່າວສານ</a:t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487362" y="3527424"/>
              <a:ext cx="1462088" cy="554038"/>
            </a:xfrm>
            <a:prstGeom prst="rect">
              <a:avLst/>
            </a:prstGeom>
            <a:solidFill>
              <a:srgbClr val="D2B8DA"/>
            </a:solidFill>
            <a:ln cap="flat" cmpd="sng" w="206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lo-LA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ຂໍ້ມູນ</a:t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685818" y="4392843"/>
              <a:ext cx="1219387" cy="2510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lo-LA" sz="2000" u="none" cap="none" strike="noStrike">
                  <a:solidFill>
                    <a:srgbClr val="6C3E78"/>
                  </a:solidFill>
                  <a:latin typeface="Arial"/>
                  <a:ea typeface="Arial"/>
                  <a:cs typeface="Arial"/>
                  <a:sym typeface="Arial"/>
                </a:rPr>
                <a:t>2. ການປ່ຽນ</a:t>
              </a:r>
              <a:endParaRPr b="0" i="0" sz="2000" u="none" cap="none" strike="noStrike">
                <a:solidFill>
                  <a:srgbClr val="6C3E7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6857999" y="3510306"/>
              <a:ext cx="2043958" cy="554038"/>
            </a:xfrm>
            <a:prstGeom prst="rect">
              <a:avLst/>
            </a:prstGeom>
            <a:solidFill>
              <a:srgbClr val="D2B8DA"/>
            </a:solidFill>
            <a:ln cap="flat" cmpd="sng" w="206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lo-LA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ການຕັດສິນນໃຈ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3071812" y="2857499"/>
              <a:ext cx="1462088" cy="554038"/>
            </a:xfrm>
            <a:prstGeom prst="rect">
              <a:avLst/>
            </a:prstGeom>
            <a:solidFill>
              <a:srgbClr val="D2B8DA"/>
            </a:solidFill>
            <a:ln cap="flat" cmpd="sng" w="206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o-LA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ຄວາມຮູ້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2356925" y="3660774"/>
              <a:ext cx="1264808" cy="225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o-LA" sz="1800">
                  <a:solidFill>
                    <a:srgbClr val="6C3E78"/>
                  </a:solidFill>
                  <a:latin typeface="Arial"/>
                  <a:ea typeface="Arial"/>
                  <a:cs typeface="Arial"/>
                  <a:sym typeface="Arial"/>
                </a:rPr>
                <a:t>1. ຂໍ້ຮຽກຮ້ອງt</a:t>
              </a:r>
              <a:endParaRPr sz="2400">
                <a:solidFill>
                  <a:srgbClr val="6C3E7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52" name="Google Shape;152;p4"/>
            <p:cNvCxnSpPr/>
            <p:nvPr/>
          </p:nvCxnSpPr>
          <p:spPr>
            <a:xfrm>
              <a:off x="2087562" y="4033837"/>
              <a:ext cx="762000" cy="381000"/>
            </a:xfrm>
            <a:prstGeom prst="straightConnector1">
              <a:avLst/>
            </a:prstGeom>
            <a:noFill/>
            <a:ln cap="flat" cmpd="sng" w="38100">
              <a:solidFill>
                <a:srgbClr val="547487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3763962" y="3500437"/>
              <a:ext cx="0" cy="609600"/>
            </a:xfrm>
            <a:prstGeom prst="straightConnector1">
              <a:avLst/>
            </a:prstGeom>
            <a:noFill/>
            <a:ln cap="flat" cmpd="sng" w="38100">
              <a:solidFill>
                <a:srgbClr val="547487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54" name="Google Shape;154;p4"/>
            <p:cNvCxnSpPr/>
            <p:nvPr/>
          </p:nvCxnSpPr>
          <p:spPr>
            <a:xfrm flipH="1" rot="10800000">
              <a:off x="4678362" y="4110037"/>
              <a:ext cx="1905000" cy="457200"/>
            </a:xfrm>
            <a:prstGeom prst="straightConnector1">
              <a:avLst/>
            </a:prstGeom>
            <a:noFill/>
            <a:ln cap="flat" cmpd="sng" w="38100">
              <a:solidFill>
                <a:srgbClr val="547487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4678362" y="3119437"/>
              <a:ext cx="1905000" cy="381000"/>
            </a:xfrm>
            <a:prstGeom prst="straightConnector1">
              <a:avLst/>
            </a:prstGeom>
            <a:noFill/>
            <a:ln cap="flat" cmpd="sng" w="38100">
              <a:solidFill>
                <a:srgbClr val="547487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56" name="Google Shape;156;p4"/>
            <p:cNvSpPr/>
            <p:nvPr/>
          </p:nvSpPr>
          <p:spPr>
            <a:xfrm>
              <a:off x="4581122" y="3691455"/>
              <a:ext cx="2043958" cy="2510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o-LA" sz="2000">
                  <a:solidFill>
                    <a:srgbClr val="6C3E78"/>
                  </a:solidFill>
                  <a:latin typeface="Arial"/>
                  <a:ea typeface="Arial"/>
                  <a:cs typeface="Arial"/>
                  <a:sym typeface="Arial"/>
                </a:rPr>
                <a:t>3. ການຕີຄວາມໝ່າຍ</a:t>
              </a:r>
              <a:endParaRPr sz="2000">
                <a:solidFill>
                  <a:srgbClr val="6C3E7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57" name="Google Shape;157;p4"/>
          <p:cNvCxnSpPr/>
          <p:nvPr/>
        </p:nvCxnSpPr>
        <p:spPr>
          <a:xfrm rot="10800000">
            <a:off x="4199893" y="3292125"/>
            <a:ext cx="0" cy="779398"/>
          </a:xfrm>
          <a:prstGeom prst="straightConnector1">
            <a:avLst/>
          </a:prstGeom>
          <a:noFill/>
          <a:ln cap="flat" cmpd="sng" w="38100">
            <a:solidFill>
              <a:srgbClr val="54748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8" name="Google Shape;158;p4"/>
          <p:cNvCxnSpPr/>
          <p:nvPr/>
        </p:nvCxnSpPr>
        <p:spPr>
          <a:xfrm rot="10800000">
            <a:off x="2428853" y="4103269"/>
            <a:ext cx="699203" cy="467028"/>
          </a:xfrm>
          <a:prstGeom prst="straightConnector1">
            <a:avLst/>
          </a:prstGeom>
          <a:noFill/>
          <a:ln cap="flat" cmpd="sng" w="38100">
            <a:solidFill>
              <a:srgbClr val="547487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0"/>
          <p:cNvSpPr txBox="1"/>
          <p:nvPr>
            <p:ph type="title"/>
          </p:nvPr>
        </p:nvSpPr>
        <p:spPr>
          <a:xfrm>
            <a:off x="628650" y="365126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eorgia"/>
              <a:buNone/>
            </a:pPr>
            <a:r>
              <a:rPr lang="lo-LA"/>
              <a:t>Codebook with Data Transformations</a:t>
            </a:r>
            <a:endParaRPr/>
          </a:p>
        </p:txBody>
      </p:sp>
      <p:sp>
        <p:nvSpPr>
          <p:cNvPr id="456" name="Google Shape;456;p40"/>
          <p:cNvSpPr txBox="1"/>
          <p:nvPr>
            <p:ph idx="12" type="sldNum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o-LA" sz="700"/>
              <a:t>ANRCB   |   </a:t>
            </a:r>
            <a:fld id="{00000000-1234-1234-1234-123412341234}" type="slidenum">
              <a:rPr b="1" lang="lo-LA" sz="700"/>
              <a:t>‹#›</a:t>
            </a:fld>
            <a:endParaRPr b="1" sz="700"/>
          </a:p>
        </p:txBody>
      </p:sp>
      <p:graphicFrame>
        <p:nvGraphicFramePr>
          <p:cNvPr id="457" name="Google Shape;457;p40"/>
          <p:cNvGraphicFramePr/>
          <p:nvPr/>
        </p:nvGraphicFramePr>
        <p:xfrm>
          <a:off x="732898" y="14457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{B541E293-BFEE-4D93-89A6-5FE91F59794A}</a:tableStyleId>
              </a:tblPr>
              <a:tblGrid>
                <a:gridCol w="1042100"/>
                <a:gridCol w="2319950"/>
                <a:gridCol w="1556925"/>
                <a:gridCol w="761850"/>
                <a:gridCol w="1997350"/>
              </a:tblGrid>
              <a:tr h="199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lo-LA" sz="1000" u="none" strike="noStrike">
                          <a:solidFill>
                            <a:srgbClr val="000000"/>
                          </a:solidFill>
                          <a:latin typeface="Times"/>
                          <a:ea typeface="Times"/>
                          <a:cs typeface="Times"/>
                          <a:sym typeface="Times"/>
                        </a:rPr>
                        <a:t>Construct</a:t>
                      </a:r>
                      <a:endParaRPr b="0" i="0" sz="1500" u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850" marB="0" marR="56500" marL="56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lo-LA" sz="1000" u="none" strike="noStrike">
                          <a:solidFill>
                            <a:srgbClr val="000000"/>
                          </a:solidFill>
                          <a:latin typeface="Times"/>
                          <a:ea typeface="Times"/>
                          <a:cs typeface="Times"/>
                          <a:sym typeface="Times"/>
                        </a:rPr>
                        <a:t>Item</a:t>
                      </a:r>
                      <a:endParaRPr b="0" i="0" sz="1500" u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850" marB="0" marR="56500" marL="56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lo-LA" sz="1000" u="none" strike="noStrike">
                          <a:solidFill>
                            <a:srgbClr val="000000"/>
                          </a:solidFill>
                          <a:latin typeface="Times"/>
                          <a:ea typeface="Times"/>
                          <a:cs typeface="Times"/>
                          <a:sym typeface="Times"/>
                        </a:rPr>
                        <a:t>Response option/ scoring</a:t>
                      </a:r>
                      <a:endParaRPr b="0" i="0" sz="1500" u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850" marB="0" marR="56500" marL="56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lo-LA" sz="1000" u="none" strike="noStrike">
                          <a:solidFill>
                            <a:srgbClr val="000000"/>
                          </a:solidFill>
                          <a:latin typeface="Times"/>
                          <a:ea typeface="Times"/>
                          <a:cs typeface="Times"/>
                          <a:sym typeface="Times"/>
                        </a:rPr>
                        <a:t>variable</a:t>
                      </a:r>
                      <a:endParaRPr b="0" i="0" sz="1500" u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850" marB="0" marR="56500" marL="56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lo-LA" sz="1000" u="none" strike="noStrike">
                          <a:solidFill>
                            <a:srgbClr val="000000"/>
                          </a:solidFill>
                          <a:latin typeface="Times"/>
                          <a:ea typeface="Times"/>
                          <a:cs typeface="Times"/>
                          <a:sym typeface="Times"/>
                        </a:rPr>
                        <a:t>Source/ Psychometrics</a:t>
                      </a:r>
                      <a:endParaRPr b="0" i="0" sz="1500" u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850" marB="0" marR="56500" marL="56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682825">
                <a:tc rowSpan="5"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lo-LA" sz="10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ຄວາມ​ເຂັ້ມ​ແຂງ​ຂອງ​ສາຍພົວພັນ​</a:t>
                      </a:r>
                      <a:endParaRPr b="0" i="0" sz="1500" u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7650" marB="37650" marR="75325" marL="753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lo-LA" sz="11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ເຈົ້າມີແນວໂນ້ມຈະສົນທະນາບັນຫາສ່ວນຕົວກັບ {name} ຫຼາຍນ້ອຍຊຳໃດ? </a:t>
                      </a:r>
                      <a:endParaRPr b="0" i="0" sz="1100" u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850" marB="0" marR="56500" marL="56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lo-LA" sz="10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(1=ບໍ່ເປັນໄປໄດ້, 7=ເປັນໄປໄດ້ຫຼາຍ)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lo-LA" sz="10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888 = ບໍ່ຮູ້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lo-LA" sz="10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999 = ປະຕິເສດ</a:t>
                      </a:r>
                      <a:endParaRPr b="0" i="0" sz="1000" u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850" marB="0" marR="56500" marL="56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lo-LA" sz="1000" u="none" strike="noStrike">
                          <a:latin typeface="Times"/>
                          <a:ea typeface="Times"/>
                          <a:cs typeface="Times"/>
                          <a:sym typeface="Times"/>
                        </a:rPr>
                        <a:t>SOT_1x</a:t>
                      </a:r>
                      <a:endParaRPr b="0" i="0" sz="1500" u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850" marB="0" marR="56500" marL="56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7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lo-LA" sz="1000" u="none" strike="noStrike">
                          <a:latin typeface="Times"/>
                          <a:ea typeface="Times"/>
                          <a:cs typeface="Times"/>
                          <a:sym typeface="Times"/>
                        </a:rPr>
                        <a:t>Cronbach’s alpha = .93; </a:t>
                      </a:r>
                      <a:endParaRPr b="0" i="0" sz="1500" u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lo-LA" sz="1000" u="none" strike="noStrike">
                          <a:latin typeface="Times"/>
                          <a:ea typeface="Times"/>
                          <a:cs typeface="Times"/>
                          <a:sym typeface="Times"/>
                        </a:rPr>
                        <a:t> </a:t>
                      </a:r>
                      <a:endParaRPr b="0" i="0" sz="1500" u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lo-LA" sz="1000" u="none" strike="noStrike">
                          <a:latin typeface="Times"/>
                          <a:ea typeface="Times"/>
                          <a:cs typeface="Times"/>
                          <a:sym typeface="Times"/>
                        </a:rPr>
                        <a:t>5-item scale answered on a 7-point scale.</a:t>
                      </a:r>
                      <a:endParaRPr b="0" i="0" sz="1500" u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lo-LA" sz="1000" u="none" strike="noStrike">
                          <a:latin typeface="Times"/>
                          <a:ea typeface="Times"/>
                          <a:cs typeface="Times"/>
                          <a:sym typeface="Times"/>
                        </a:rPr>
                        <a:t> </a:t>
                      </a:r>
                      <a:endParaRPr b="0" i="0" sz="1500" u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lo-LA" sz="1000" u="none" strike="noStrike">
                          <a:latin typeface="Times"/>
                          <a:ea typeface="Times"/>
                          <a:cs typeface="Times"/>
                          <a:sym typeface="Times"/>
                        </a:rPr>
                        <a:t>Responses summed to give a composite score of tie strength.</a:t>
                      </a:r>
                      <a:endParaRPr b="0" i="0" sz="1500" u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7650" marB="37650" marR="75325" marL="753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28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lo-LA" sz="11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ເຈົ້າມີແນວໂນ້ມຈະໃຊ້ເວລາຫວ່າງໄປສັງສັນກັບ {name} ໄດ້ຫຼາຍນ້ອຍຊຳໃດ? </a:t>
                      </a:r>
                      <a:endParaRPr b="0" i="0" sz="1100" u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850" marB="0" marR="56500" marL="56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lo-LA" sz="11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(1=ບໍ່ເປັນໄປໄດ້, 7=ເປັນໄປໄດ້ຫຼາຍ)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lo-LA" sz="11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888 = ບໍ່ຮູ້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lo-LA" sz="11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999 = ປະຕິເສດ</a:t>
                      </a:r>
                      <a:endParaRPr b="0" i="0" sz="1100" u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850" marB="0" marR="56500" marL="56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lo-LA" sz="1000" u="none" strike="noStrike">
                          <a:latin typeface="Times"/>
                          <a:ea typeface="Times"/>
                          <a:cs typeface="Times"/>
                          <a:sym typeface="Times"/>
                        </a:rPr>
                        <a:t>SOT_2x</a:t>
                      </a:r>
                      <a:endParaRPr b="0" i="0" sz="1500" u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850" marB="0" marR="56500" marL="56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6828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lo-LA" sz="11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ເຈົ້າຈະເປັນໄປໄດ້ຫຼາຍນ້ອຍຊຳໃດທີ່ຈະໃຫ້ຄວາມອັນໃຫຍ່ຫຼວງໃຫ້ກັບ {name}? </a:t>
                      </a:r>
                      <a:endParaRPr b="0" i="0" sz="1100" u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850" marB="0" marR="56500" marL="56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lo-LA" sz="10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(1=ບໍ່ເປັນໄປໄດ້, 7=ເປັນໄປໄດ້ຫຼາຍ)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lo-LA" sz="10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888 = ບໍ່ຮູ້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lo-LA" sz="10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999 = ປະຕິເສດ</a:t>
                      </a:r>
                      <a:endParaRPr b="0" i="0" sz="1000" u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850" marB="0" marR="56500" marL="56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lo-LA" sz="1000" u="none" strike="noStrike">
                          <a:latin typeface="Times"/>
                          <a:ea typeface="Times"/>
                          <a:cs typeface="Times"/>
                          <a:sym typeface="Times"/>
                        </a:rPr>
                        <a:t>SOT_3x</a:t>
                      </a:r>
                      <a:endParaRPr b="0" i="0" sz="1500" u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850" marB="0" marR="56500" marL="56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6828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lo-LA" sz="11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ໃນຄວາມຄິດເຫັນຂອງເຈົ້າ, {name} ຈະເປັນໄປໄດ້ຫຼາຍນ້ອຍຊຳໃດທີ່ຈະໃຫ້ຄວາມຊ່ວຍເຫລືອ່ເຈົ້າ?</a:t>
                      </a:r>
                      <a:endParaRPr b="0" i="0" sz="1100" u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850" marB="0" marR="56500" marL="56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lo-LA" sz="10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(1=ບໍ່ເປັນໄປໄດ້, 7=ເປັນໄປໄດ້ຫຼາຍ)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lo-LA" sz="10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888 = ບໍ່ຮູ້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lo-LA" sz="10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999 = ປະຕິເສດ</a:t>
                      </a:r>
                      <a:endParaRPr b="0" i="0" sz="1000" u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850" marB="0" marR="56500" marL="56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lo-LA" sz="1000" u="none" strike="noStrike">
                          <a:latin typeface="Times"/>
                          <a:ea typeface="Times"/>
                          <a:cs typeface="Times"/>
                          <a:sym typeface="Times"/>
                        </a:rPr>
                        <a:t>SOT_4x</a:t>
                      </a:r>
                      <a:endParaRPr b="0" i="0" sz="1500" u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850" marB="0" marR="56500" marL="56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6828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lo-LA" sz="11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ຄະແນນ 1 ຫາ 7 ໂດຍ 1 ແມ່ນບໍ່ໃກ້ຊິດທັງຫມົດ, ແລະ 7 ແມ່ນໃກ້ຊິດທີ່ສຸດ, ກະລຸນາໃຫ້ຄະແນນຄວາມໃກ້ຊິດຂອງເຈົ້າກັບ {name}.</a:t>
                      </a:r>
                      <a:endParaRPr/>
                    </a:p>
                  </a:txBody>
                  <a:tcPr marT="7850" marB="0" marR="56500" marL="56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lo-LA" sz="10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(1=ບໍ່ໃກ້ຊິດເລີຍ, 7=ໃກ້ສິດທີ່ສຸດ)</a:t>
                      </a:r>
                      <a:endParaRPr b="0" i="0" sz="1500" u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lo-LA" sz="10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888 = ບໍ່ຮູ້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lo-LA" sz="10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999 =ປະຕິເສດ</a:t>
                      </a:r>
                      <a:endParaRPr b="0" i="0" sz="1500" u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850" marB="0" marR="56500" marL="56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lo-LA" sz="1000" u="none" strike="noStrike">
                          <a:latin typeface="Times"/>
                          <a:ea typeface="Times"/>
                          <a:cs typeface="Times"/>
                          <a:sym typeface="Times"/>
                        </a:rPr>
                        <a:t>SOT_5x</a:t>
                      </a:r>
                      <a:endParaRPr b="0" i="0" sz="1500" u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850" marB="0" marR="56500" marL="56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682825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lo-LA" sz="11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ຄວາມ​ເຂັ້ມ​ແຂງ​ຂອງ​ສາຍພົວພັນ​ຄະແນນລວມ​ແລະ​ອະນຸ​ພັນ​</a:t>
                      </a:r>
                      <a:endParaRPr b="0" i="0" sz="1100" u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7650" marB="37650" marR="75325" marL="753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lo-LA" sz="1000" u="none" strike="noStrike">
                          <a:latin typeface="Times"/>
                          <a:ea typeface="Times"/>
                          <a:cs typeface="Times"/>
                          <a:sym typeface="Times"/>
                        </a:rPr>
                        <a:t>TOTAL Strength of Ties Score (SUM) for Alter X</a:t>
                      </a:r>
                      <a:endParaRPr b="0" i="0" sz="1500" u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lo-LA" sz="1000" u="none" strike="noStrike">
                          <a:latin typeface="Times"/>
                          <a:ea typeface="Times"/>
                          <a:cs typeface="Times"/>
                          <a:sym typeface="Times"/>
                        </a:rPr>
                        <a:t>[SOT_Scor = SOT_1x + SOT_2x + SOT_3x + SOT_4x + SOT_5x]</a:t>
                      </a:r>
                      <a:endParaRPr b="0" i="0" sz="1500" u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850" marB="0" marR="56500" marL="56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lo-LA" sz="11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ຄໍານວນ</a:t>
                      </a:r>
                      <a:endParaRPr b="0" i="0" sz="1100" u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850" marB="0" marR="56500" marL="56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lo-LA" sz="1000" u="none" strike="noStrike">
                          <a:latin typeface="Times"/>
                          <a:ea typeface="Times"/>
                          <a:cs typeface="Times"/>
                          <a:sym typeface="Times"/>
                        </a:rPr>
                        <a:t>SOT_ScrX</a:t>
                      </a:r>
                      <a:endParaRPr b="0" i="0" sz="1500" u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850" marB="0" marR="56500" marL="56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3604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lo-LA" sz="1000" u="none" strike="noStrike">
                          <a:latin typeface="Times"/>
                          <a:ea typeface="Times"/>
                          <a:cs typeface="Times"/>
                          <a:sym typeface="Times"/>
                        </a:rPr>
                        <a:t>Strength of Ties Score RATIO for Alter X</a:t>
                      </a:r>
                      <a:endParaRPr b="0" i="0" sz="1500" u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lo-LA" sz="1000" u="none" strike="noStrike">
                          <a:latin typeface="Times"/>
                          <a:ea typeface="Times"/>
                          <a:cs typeface="Times"/>
                          <a:sym typeface="Times"/>
                        </a:rPr>
                        <a:t>[SOT_Rto = SOT_Scor / 35]</a:t>
                      </a:r>
                      <a:endParaRPr b="0" i="0" sz="1500" u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850" marB="0" marR="56500" marL="56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lo-LA" sz="10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ຄໍານວນ</a:t>
                      </a:r>
                      <a:endParaRPr b="0" i="0" sz="1000" u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850" marB="0" marR="56500" marL="56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lo-LA" sz="1000" u="none" strike="noStrike">
                          <a:latin typeface="Times"/>
                          <a:ea typeface="Times"/>
                          <a:cs typeface="Times"/>
                          <a:sym typeface="Times"/>
                        </a:rPr>
                        <a:t>SOT_Rto</a:t>
                      </a:r>
                      <a:endParaRPr b="0" i="0" sz="1500" u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850" marB="0" marR="56500" marL="56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458" name="Google Shape;458;p40"/>
          <p:cNvSpPr/>
          <p:nvPr/>
        </p:nvSpPr>
        <p:spPr>
          <a:xfrm>
            <a:off x="628650" y="4968815"/>
            <a:ext cx="5927425" cy="1379994"/>
          </a:xfrm>
          <a:prstGeom prst="rect">
            <a:avLst/>
          </a:prstGeom>
          <a:noFill/>
          <a:ln cap="flat" cmpd="sng" w="381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1"/>
          <p:cNvSpPr txBox="1"/>
          <p:nvPr>
            <p:ph type="title"/>
          </p:nvPr>
        </p:nvSpPr>
        <p:spPr>
          <a:xfrm>
            <a:off x="628650" y="-155379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lang="lo-LA">
                <a:latin typeface="Arial"/>
                <a:ea typeface="Arial"/>
                <a:cs typeface="Arial"/>
                <a:sym typeface="Arial"/>
              </a:rPr>
              <a:t>ປື້ມລະຫັດລະອຽດສູງ: ສະຖິຕິສຳຄັນ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41"/>
          <p:cNvSpPr txBox="1"/>
          <p:nvPr>
            <p:ph idx="12" type="sldNum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-LA"/>
              <a:t>‹#›</a:t>
            </a:fld>
            <a:endParaRPr/>
          </a:p>
        </p:txBody>
      </p:sp>
      <p:sp>
        <p:nvSpPr>
          <p:cNvPr id="466" name="Google Shape;466;p41"/>
          <p:cNvSpPr txBox="1"/>
          <p:nvPr/>
        </p:nvSpPr>
        <p:spPr>
          <a:xfrm>
            <a:off x="397400" y="774275"/>
            <a:ext cx="8022600" cy="58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1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				</a:t>
            </a:r>
            <a:r>
              <a:rPr b="1" lang="lo-LA" sz="11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FLORIDA </a:t>
            </a:r>
            <a:r>
              <a:rPr b="1" lang="lo-LA" sz="11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ລະຫັດ ສະຖິຕິ ຄູ່ມືການເກີດ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1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ລະຫັດແມ່_ED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1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ລາຍລະອຽດ</a:t>
            </a:r>
            <a:r>
              <a:rPr lang="lo-LA" sz="11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</a:t>
            </a:r>
            <a:r>
              <a:rPr b="1" lang="lo-LA" sz="11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ຄຳອະທິບາຍ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1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		  </a:t>
            </a:r>
            <a:r>
              <a:rPr lang="lo-LA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ຄຳອະທິບາຍການສຶກສາຂອງແມ່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ປະເພດ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varchar(40)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lo-LA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ລາຍການ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32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ຈຳນວນ: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ປີແຕ່ 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2004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ເກັບກຳລວບລວມ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lo-LA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</a:t>
            </a:r>
            <a:r>
              <a:rPr b="1" lang="lo-LA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ຄຳນິຍາມຂອງລະຫັດ</a:t>
            </a:r>
            <a:r>
              <a:rPr lang="lo-LA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1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lo-LA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ຕາມທີ່ປ້ອນເຂົ້າ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ສະໜາມມີໃຫ້ໃນ...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BIRTHMASTER: </a:t>
            </a:r>
            <a:r>
              <a:rPr lang="lo-LA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ແມ່ນແລ້ວ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ການເກີດລູກ: ແມ່ນແລ້ວ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ສະກັດຈາກ 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CHD: </a:t>
            </a:r>
            <a:r>
              <a:rPr lang="lo-LA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ບໍ່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ລະຫັດ </a:t>
            </a:r>
            <a:r>
              <a:rPr lang="lo-LA" sz="11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ແມ່_EDCODE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1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ລາຍລະອຽດ                                                                 </a:t>
            </a:r>
            <a:r>
              <a:rPr b="1" lang="lo-LA" sz="11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ຄຳອະທິບາຍ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1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 </a:t>
            </a:r>
            <a:r>
              <a:rPr lang="lo-LA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ການສຶກສາຂອງແມ່: ການສຶກສາສູງສຸດຂອງແມ່ ? diploma/degree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 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ປະເພດ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char(1)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lo-LA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ລາຍການ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32 (generated)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lo-LA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ຈຳນວນ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lo-LA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ປີ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lang="lo-LA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ແຕປີ 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1970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ເກັບກຳລວບລວມ:                                                          </a:t>
            </a:r>
            <a:r>
              <a:rPr b="1" lang="lo-LA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ຄຳນິຍາມຂອງລະຫັດ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1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lo-LA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= 8 </a:t>
            </a:r>
            <a:r>
              <a:rPr lang="lo-LA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ຊັ້ນຮຽນທີ ຫຼື ໜ້ອຍກວ່າ; 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= 9 </a:t>
            </a:r>
            <a:r>
              <a:rPr lang="lo-LA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ຖັດໄປ 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 </a:t>
            </a:r>
            <a:r>
              <a:rPr lang="lo-LA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ຊັ້ນ: ບໍ່ມີໃບປະກາດສະນີຍະບັດ; 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= </a:t>
            </a:r>
            <a:r>
              <a:rPr lang="lo-LA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ສູງ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ຈົບການສຶກສາ ຫຼື 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GED </a:t>
            </a:r>
            <a:r>
              <a:rPr lang="lo-LA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ໂຮງຮຽນ; 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= </a:t>
            </a:r>
            <a:r>
              <a:rPr lang="lo-LA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ບາງວິທະຍາໄລ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lo-LA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ແຕ່ບໍ່ມີປະລິນຍາ; 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=</a:t>
            </a:r>
            <a:r>
              <a:rPr lang="lo-LA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ລະດັບປະລິນ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ຍາຕີ (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E.G., AA,AS) 6 = </a:t>
            </a:r>
            <a:r>
              <a:rPr lang="lo-LA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ປະລິນຍາຕີ (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E.G.,BA,AB,BS)</a:t>
            </a:r>
            <a:r>
              <a:rPr lang="lo-LA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7 =</a:t>
            </a:r>
            <a:r>
              <a:rPr lang="lo-LA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ປະລິນຍາໂທ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(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E.G.,MA,MS..)</a:t>
            </a:r>
            <a:r>
              <a:rPr lang="lo-LA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8 = </a:t>
            </a:r>
            <a:r>
              <a:rPr lang="lo-LA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ປະລິນຍາເອກ(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E.G.,PHD,EDD) 9 = </a:t>
            </a:r>
            <a:r>
              <a:rPr lang="lo-LA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ບໍ່ຮູ້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ສະໜາມມີໃຫ້ໃນ...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BIRTHMASTER: </a:t>
            </a:r>
            <a:r>
              <a:rPr lang="lo-LA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ແມ່ນແລ້ວ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ການເກີດລູກ: ແມ່ນແລ້ວ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ສະກັດຈາກ 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CHD: </a:t>
            </a:r>
            <a:r>
              <a:rPr lang="lo-LA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ບໍ່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2"/>
          <p:cNvSpPr txBox="1"/>
          <p:nvPr>
            <p:ph type="title"/>
          </p:nvPr>
        </p:nvSpPr>
        <p:spPr>
          <a:xfrm>
            <a:off x="628650" y="365126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ການສ້າງ </a:t>
            </a:r>
            <a:r>
              <a:rPr lang="lo-LA"/>
              <a:t>Codebook</a:t>
            </a:r>
            <a:endParaRPr/>
          </a:p>
        </p:txBody>
      </p:sp>
      <p:sp>
        <p:nvSpPr>
          <p:cNvPr id="473" name="Google Shape;473;p42"/>
          <p:cNvSpPr txBox="1"/>
          <p:nvPr>
            <p:ph idx="1" type="body"/>
          </p:nvPr>
        </p:nvSpPr>
        <p:spPr>
          <a:xfrm>
            <a:off x="628650" y="1487975"/>
            <a:ext cx="8191500" cy="52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r>
              <a:rPr lang="lo-LA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ອາດ​ຈະ​ມີ​ປຶ້ມ​ລະ​ຫັດ​ກ່ອນ​ການ​ເກັບ​ກໍາ​ແລະ​ຫຼັງ​ການ​ເກັບ​ກໍາ​ຂໍ້ມູນ: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r>
              <a:rPr lang="lo-LA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ການເກັບຂໍ້ມູນກ່ອນ, ປື້ມລະຫັດຂອງທ່ານຈະມີຂໍ້ມູນພື້ນຖານທີ່ຈໍາເປັນເພື່ອສ້າງເຄື່ອງມືເກັບກໍາຂໍ້ມູນຂອງທ່ານ, ເຊັ່ນດຽວກັບຕົວຢ່າງທີ່ຜ່ານມາ.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r>
              <a:rPr lang="lo-LA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ການເກັບກຳຂໍ້ມູນຫຼັງການເກັບກຳຂໍ້ມູນ, ປື້ມລະຫັດຂອງເຈົ້າຈະມີທັງໝົດຂອງຂໍ້ມູນການເກັບກຳຂໍ້ມູນກ່ອນ ແລະເພີ່ມຂໍ້ມູນເຊັ່ນ: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r>
              <a:rPr lang="lo-LA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ຕໍາແຫນ່ງຕົວແປໃນຊຸດຂໍ້ມູນ, ປະເພດແລະຮູບແບບ, ການວັດແທກຕົວແປ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r>
              <a:rPr lang="lo-LA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ມູນຄ່າລະຫັດ ແລະປ້າຍກຳກັບ + ລະຫັດມູນຄ່າທີ່ຂາດຫາຍໄປສຳລັບທັງຜູ້ໃຊ້ທີ່ຂາດຫາຍໄປ ແລະລະບົບທີ່ຂາດຫາຍໄປ ຖ້າບໍ່ລວມໄປກ່ອນໜ້ານີ້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r>
              <a:rPr lang="lo-LA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ນອກຈາກນັ້ນຕົ້ນຕໍແມ່ນການມີຄໍາອະທິບາຍພື້ນຖານຂອງແຕ່ລະຕົວແປ: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r>
              <a:rPr lang="lo-LA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ນັບແລະເປີເຊັນສໍາລັບແຕ່ລະມູນຄ່າຂອງຂໍ້ມູນປະເພດ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r>
              <a:rPr lang="lo-LA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ມາດຕະການຂອງແນວໂນ້ມສູນກາງແລະການກະຈາຍຂໍ້ມູນຢ່າງຕໍ່ເນື່ອງ (ເຊັ່ນ: ຄ່າສະເລ່ຍ, sd, quartiles)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r>
              <a:rPr lang="lo-LA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ລະບົບທີ່ຄ່າຂາດຫາຍໄປ ແລະຖືກຕ້ອງ n</a:t>
            </a:r>
            <a:endParaRPr b="0" i="0"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3"/>
          <p:cNvSpPr txBox="1"/>
          <p:nvPr>
            <p:ph type="title"/>
          </p:nvPr>
        </p:nvSpPr>
        <p:spPr>
          <a:xfrm>
            <a:off x="271457" y="238999"/>
            <a:ext cx="8415343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lang="lo-LA">
                <a:latin typeface="Arial"/>
                <a:ea typeface="Arial"/>
                <a:cs typeface="Arial"/>
                <a:sym typeface="Arial"/>
              </a:rPr>
              <a:t>ຕົວ​ຢ່າງ HCC Codebook: ຫຼັງ​ຈາກ​ການ​ເກັບ​ກໍາຂໍ້ມູນ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43"/>
          <p:cNvSpPr txBox="1"/>
          <p:nvPr>
            <p:ph idx="12" type="sldNum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o-LA" sz="700">
                <a:solidFill>
                  <a:schemeClr val="dk2"/>
                </a:solidFill>
              </a:rPr>
              <a:t>ANRCB   |   </a:t>
            </a:r>
            <a:fld id="{00000000-1234-1234-1234-123412341234}" type="slidenum">
              <a:rPr b="1" lang="lo-LA" sz="700">
                <a:solidFill>
                  <a:schemeClr val="dk2"/>
                </a:solidFill>
              </a:rPr>
              <a:t>‹#›</a:t>
            </a:fld>
            <a:endParaRPr b="1" sz="700">
              <a:solidFill>
                <a:schemeClr val="dk2"/>
              </a:solidFill>
            </a:endParaRPr>
          </a:p>
        </p:txBody>
      </p:sp>
      <p:sp>
        <p:nvSpPr>
          <p:cNvPr id="481" name="Google Shape;481;p43"/>
          <p:cNvSpPr txBox="1"/>
          <p:nvPr/>
        </p:nvSpPr>
        <p:spPr>
          <a:xfrm>
            <a:off x="6303827" y="1583871"/>
            <a:ext cx="2802624" cy="47001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lo-LA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ຊື່ຕົວແປ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lo-LA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ຕຳແໜ່ງໃນຊຸດຂໍ້ມູນ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lo-LA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ປ້າຍຕົວແປ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lo-LA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ປະເພດຕົວແປ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lo-LA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ຮູບແບບຕົວແປ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lo-LA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ການວັດແທກຕົວແປ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lo-LA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ຄ່າລະຫັດ + ລະຫັດມູນຄ່າທີ່ຂາດຫາຍໄປ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lo-LA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ປ້າຍກຳກັບມູນຄ່າ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lo-LA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ຄຳອະທິບາຍພື້ນຖານ: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lo-LA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ນັບສໍາລັບແຕ່ລະຄ່າ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lo-LA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ເປີເຊັນສໍາລັບແຕ່ລະມູນຄ່າ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lo-LA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ບໍ່ມີຄ່າຂອງລະບົບ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2" name="Google Shape;482;p43"/>
          <p:cNvCxnSpPr/>
          <p:nvPr/>
        </p:nvCxnSpPr>
        <p:spPr>
          <a:xfrm rot="10800000">
            <a:off x="271457" y="1583871"/>
            <a:ext cx="783732" cy="1256846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3" name="Google Shape;483;p43"/>
          <p:cNvCxnSpPr/>
          <p:nvPr/>
        </p:nvCxnSpPr>
        <p:spPr>
          <a:xfrm rot="10800000">
            <a:off x="271457" y="2901043"/>
            <a:ext cx="783732" cy="3591831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4" name="Google Shape;484;p43"/>
          <p:cNvCxnSpPr/>
          <p:nvPr/>
        </p:nvCxnSpPr>
        <p:spPr>
          <a:xfrm flipH="1" rot="10800000">
            <a:off x="4838734" y="1583871"/>
            <a:ext cx="1268146" cy="1256846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5" name="Google Shape;485;p43"/>
          <p:cNvCxnSpPr/>
          <p:nvPr/>
        </p:nvCxnSpPr>
        <p:spPr>
          <a:xfrm flipH="1" rot="10800000">
            <a:off x="4838734" y="2901043"/>
            <a:ext cx="1268146" cy="3591831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graphicFrame>
        <p:nvGraphicFramePr>
          <p:cNvPr id="486" name="Google Shape;486;p43"/>
          <p:cNvGraphicFramePr/>
          <p:nvPr/>
        </p:nvGraphicFramePr>
        <p:xfrm>
          <a:off x="169631" y="1472849"/>
          <a:ext cx="3000000" cy="3000000"/>
        </p:xfrm>
        <a:graphic>
          <a:graphicData uri="http://schemas.openxmlformats.org/drawingml/2006/table">
            <a:tbl>
              <a:tblPr bandCol="1" bandRow="1" firstCol="1" firstRow="1">
                <a:noFill/>
                <a:tableStyleId>{568A9AEB-53E4-4379-B6F9-A647EB71E9A0}</a:tableStyleId>
              </a:tblPr>
              <a:tblGrid>
                <a:gridCol w="214275"/>
                <a:gridCol w="1667625"/>
                <a:gridCol w="1758800"/>
                <a:gridCol w="972350"/>
                <a:gridCol w="1324225"/>
              </a:tblGrid>
              <a:tr h="123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/>
                        <a:t> </a:t>
                      </a:r>
                      <a:endParaRPr sz="100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T="0" marB="0" marR="55625" marL="55625"/>
                </a:tc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/>
                        <a:t>ການນຳໃຊ້ບໍລິການສາທາລະນະສຸກ</a:t>
                      </a:r>
                      <a:endParaRPr sz="100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T="0" marB="0" marR="55625" marL="55625"/>
                </a:tc>
                <a:tc hMerge="1"/>
                <a:tc hMerge="1"/>
                <a:tc hMerge="1"/>
              </a:tr>
              <a:tr h="987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/>
                        <a:t>ລາຍການ</a:t>
                      </a:r>
                      <a:endParaRPr sz="100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T="0" marB="0" marR="55625" marL="55625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/>
                        <a:t>ທາງເລືອກຄຳຕອບ ແລະ ຄ່າລະຫັດ</a:t>
                      </a:r>
                      <a:endParaRPr sz="100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T="0" marB="0" marR="55625" marL="556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/>
                        <a:t>ຊື່ຕົວແປ</a:t>
                      </a:r>
                      <a:endParaRPr sz="100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T="0" marB="0" marR="55625" marL="556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/>
                        <a:t>ແຫຼ່ງ</a:t>
                      </a:r>
                      <a:endParaRPr sz="100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T="0" marB="0" marR="55625" marL="55625"/>
                </a:tc>
              </a:tr>
              <a:tr h="119197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/>
                        <a:t> </a:t>
                      </a:r>
                      <a:endParaRPr sz="1000"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/>
                        <a:t>ໃນຄວາມຄິດເຫັນຂອງເຈົ້າ, ຄຸນນະພາບຂອງການດູແລຫຼືຄໍາແນະນໍາທີ່ທ່ານໄດ້ຮັບຢູ່ທີ່ນັ້ນເປັນແນວໃດ? ມັນເປັນທີ່ດີເລີດ, ດີ, ປານກາງ, ຫຼື ຕຳ?</a:t>
                      </a:r>
                      <a:endParaRPr sz="100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T="0" marB="0" marR="55625" marL="55625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/>
                        <a:t>0 = ບໍ່ມີສະຖານທີ່ດູແລປົກກະຕິ</a:t>
                      </a:r>
                      <a:endParaRPr sz="1000"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/>
                        <a:t>1 = ດີເລີດ</a:t>
                      </a:r>
                      <a:endParaRPr sz="1000"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/>
                        <a:t>2 = ດີ</a:t>
                      </a:r>
                      <a:endParaRPr sz="1000"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/>
                        <a:t>3 = ປານກາງ</a:t>
                      </a:r>
                      <a:endParaRPr sz="1000"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/>
                        <a:t>4 = ຕຳ</a:t>
                      </a:r>
                      <a:endParaRPr sz="1000"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/>
                        <a:t>888 = ບໍ່ຮູ້</a:t>
                      </a:r>
                      <a:endParaRPr sz="1000"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/>
                        <a:t>999 = ບໍ່ມີຄວາມຄິດເຫັນ / ປະຕິເສດ</a:t>
                      </a:r>
                      <a:endParaRPr sz="100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T="0" marB="0" marR="55625" marL="556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/>
                        <a:t>Qual_cr</a:t>
                      </a:r>
                      <a:endParaRPr sz="100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T="0" marB="0" marR="55625" marL="556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/>
                        <a:t>Adapted from Kaiser New Orleans Five Years After the Storm Survey, May 2010</a:t>
                      </a:r>
                      <a:r>
                        <a:rPr baseline="30000" lang="lo-LA" sz="800"/>
                        <a:t>180</a:t>
                      </a:r>
                      <a:endParaRPr sz="100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T="0" marB="0" marR="55625" marL="55625"/>
                </a:tc>
              </a:tr>
            </a:tbl>
          </a:graphicData>
        </a:graphic>
      </p:graphicFrame>
      <p:graphicFrame>
        <p:nvGraphicFramePr>
          <p:cNvPr id="487" name="Google Shape;487;p43"/>
          <p:cNvGraphicFramePr/>
          <p:nvPr/>
        </p:nvGraphicFramePr>
        <p:xfrm>
          <a:off x="190370" y="323861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{568A9AEB-53E4-4379-B6F9-A647EB71E9A0}</a:tableStyleId>
              </a:tblPr>
              <a:tblGrid>
                <a:gridCol w="1257300"/>
                <a:gridCol w="1194425"/>
                <a:gridCol w="1776100"/>
                <a:gridCol w="899800"/>
                <a:gridCol w="809625"/>
              </a:tblGrid>
              <a:tr h="3911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ຄຸນສົມບັດມາດຕະຖານ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ຕຳແໜ່ງ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ຄ່າ 340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ນັບ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ເປີເຊັນ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7822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ປ້າຍ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ໃນຄວາມຄິດເຫັນຂອງເຈົ້າ, ຄຸນນະພາບຂອງການດູແລຫຼືຄໍາແນະນໍາທີ່ທ່ານໄດ້ຮັບຢູ່ທີ່ນັ້ນເປັນແນວໃດ?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19557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ປະເພດ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ຕົວເລກ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19557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ຟອກແມດ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F11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19557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ການວັດແທກ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ລະບຸ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19557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ຄ່າທີ່ຖືກຕ້ອງ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ບໍ່ມີສະຖານທີ່ດູແລປົກກະຕິ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0.3%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19557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ດີເລີດ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165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41.5%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19557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ດີ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153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38.4%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19557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ປານກາງ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68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17.1%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19557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ຕຳ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1.8%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19557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888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ບໍ່ຮູ້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0.3%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19557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999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ປະຕິເສດ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0.3%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19557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ຄ່າທີ່ຂາດຫາຍໄປ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ລະບົບ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0.5%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44"/>
          <p:cNvSpPr txBox="1"/>
          <p:nvPr>
            <p:ph type="title"/>
          </p:nvPr>
        </p:nvSpPr>
        <p:spPr>
          <a:xfrm>
            <a:off x="628650" y="365126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lang="lo-LA">
                <a:latin typeface="Arial"/>
                <a:ea typeface="Arial"/>
                <a:cs typeface="Arial"/>
                <a:sym typeface="Arial"/>
              </a:rPr>
              <a:t>ປື້ມລະຫັດສໍາລັບການສຶກສາຕາມລວງຍາວ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94" name="Google Shape;494;p44"/>
          <p:cNvGraphicFramePr/>
          <p:nvPr/>
        </p:nvGraphicFramePr>
        <p:xfrm>
          <a:off x="418021" y="1487488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{568A9AEB-53E4-4379-B6F9-A647EB71E9A0}</a:tableStyleId>
              </a:tblPr>
              <a:tblGrid>
                <a:gridCol w="1024025"/>
                <a:gridCol w="1498100"/>
                <a:gridCol w="1645925"/>
                <a:gridCol w="1329350"/>
                <a:gridCol w="806950"/>
                <a:gridCol w="638800"/>
                <a:gridCol w="736675"/>
                <a:gridCol w="736675"/>
              </a:tblGrid>
              <a:tr h="475425"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ວັດແທກ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38900" marL="38900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ລາຍການຄໍາຖາມ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38900" marL="38900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ທາງເລືອກຄຳຕອບ/ ປ່ຽນກຸ່ມ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38900" marL="38900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ຊື່ຕົວແປT5/T6/T7/T8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38900" marL="38900"/>
                </a:tc>
                <a:tc gridSpan="4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/>
                        <a:t>ພາກ ID</a:t>
                      </a:r>
                      <a:endParaRPr sz="10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/>
                        <a:t>ໜ້າ: Page ID</a:t>
                      </a:r>
                      <a:endParaRPr sz="10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/>
                        <a:t>ຄຳຖາມ ID</a:t>
                      </a:r>
                      <a:endParaRPr sz="10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/>
                        <a:t>ປະເພດຄຳຖາມ/ລາຍລະອຽດ</a:t>
                      </a:r>
                      <a:endParaRPr sz="10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/>
                        <a:t> 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38900" marL="38900"/>
                </a:tc>
                <a:tc hMerge="1"/>
                <a:tc hMerge="1"/>
                <a:tc hMerge="1"/>
              </a:tr>
              <a:tr h="114175">
                <a:tc vMerge="1"/>
                <a:tc vMerge="1"/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/>
                        <a:t>T5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38900" marL="389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/>
                        <a:t>T6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38900" marL="389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/>
                        <a:t>T7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38900" marL="389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/>
                        <a:t>T8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38900" marL="38900"/>
                </a:tc>
              </a:tr>
              <a:tr h="85577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38900" marL="389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ທ່ານ​ສາ​ມາດ​ສະ​ຫນອງ​ຊື່​ຫຼາຍ​ເທົ່າ​ທີ່​ທ່ານ​ຕ້ອງ​ການ​.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38900" marL="389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ບໍ່ວ່າເຂົາເຈົ້າອາໄສຢູ່ໃກ້ເຈົ້າຫຼືຢູ່ໄກ.&lt;br&gt; &lt;br&gt; 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ທ່ານ​ສາ​ມາດ​ສະ​ຫນອງ​ຊື່​ຫຼາຍ​ເທົ່າ​ທີ່​ທ່ານ​ຕ້ອງ​ການ​.&lt;/big&gt;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38900" marL="389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38900" marL="389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/>
                        <a:t>    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38900" marL="389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/>
                        <a:t> 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38900" marL="389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/>
                        <a:t> 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38900" marL="389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/>
                        <a:t> 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38900" marL="38900"/>
                </a:tc>
              </a:tr>
              <a:tr h="66560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ສິ່ງສຳຄັນ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38900" marL="389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ໃຜແດ່ໃນຊີວິດຂອງເຈົ້າທີ່ເຈົ້າສົນທະນາເລື່ອງທີ່ສໍາຄັນ? ໃຜເປັນຄົນທີ່ເຈົ້າສາມາດອາໃສໄດ້ແທ້ໆ?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38900" marL="389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T5: 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IAG: FP T4 T5 ALL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SAG: FP T4 T5 ALL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EAG: FP T5 excluded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38900" marL="389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impmat5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38900" marL="389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/>
                        <a:t>155</a:t>
                      </a:r>
                      <a:endParaRPr sz="1000"/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/>
                        <a:t>1:822</a:t>
                      </a:r>
                      <a:endParaRPr sz="1000"/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/>
                        <a:t>1562</a:t>
                      </a:r>
                      <a:endParaRPr sz="1000"/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/>
                        <a:t>name gen,add new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38900" marL="389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/>
                        <a:t> 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38900" marL="389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/>
                        <a:t> 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38900" marL="389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/>
                        <a:t> 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38900" marL="38900"/>
                </a:tc>
              </a:tr>
              <a:tr h="76070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38900" marL="389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&lt;big&gt;ໃຜແດ່ໃນຊີວິດຂອງເຈົ້າທີ່ເຈົ້າສົນທະນາເລື່ອງທີ່ສໍາຄັນ? ໃຜເປັນຄົນທີ່ເຈົ້າສາມາດອາໃສໄດ້ແທ້ໆ?&lt;/big&gt;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38900" marL="389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T6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IAG: FP T5 T6 ALL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SAG: FP T5 T6 ALL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EAG: FP T6 excluded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38900" marL="389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impmat6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38900" marL="389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/>
                        <a:t> 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38900" marL="389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/>
                        <a:t>161</a:t>
                      </a:r>
                      <a:endParaRPr sz="1000"/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/>
                        <a:t>1:883</a:t>
                      </a:r>
                      <a:endParaRPr sz="1000"/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/>
                        <a:t>1640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38900" marL="389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/>
                        <a:t> 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38900" marL="389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/>
                        <a:t> 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38900" marL="38900"/>
                </a:tc>
              </a:tr>
              <a:tr h="66560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38900" marL="389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38900" marL="389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T7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IAG: FP T6 T7 ALL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SAG: FP T6 T7 ALL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EAG: FP T7 excluded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38900" marL="389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impmat7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38900" marL="389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/>
                        <a:t> 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38900" marL="389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/>
                        <a:t> 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38900" marL="389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/>
                        <a:t>167</a:t>
                      </a:r>
                      <a:endParaRPr sz="1000"/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/>
                        <a:t>1:994</a:t>
                      </a:r>
                      <a:endParaRPr sz="1000"/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/>
                        <a:t>1796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38900" marL="389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/>
                        <a:t> 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38900" marL="38900"/>
                </a:tc>
              </a:tr>
              <a:tr h="66560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38900" marL="389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38900" marL="389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T8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IAG: FP T7 T8 ALL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SAG: FP T7 T8 ALL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EAG: FP T8 excluded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38900" marL="389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mpmat8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38900" marL="389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/>
                        <a:t> 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38900" marL="389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/>
                        <a:t> 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38900" marL="389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/>
                        <a:t> 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38900" marL="389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/>
                        <a:t>173</a:t>
                      </a:r>
                      <a:endParaRPr sz="1000"/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/>
                        <a:t>1:1032</a:t>
                      </a:r>
                      <a:endParaRPr sz="1000"/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/>
                        <a:t>1851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38900" marL="38900"/>
                </a:tc>
              </a:tr>
              <a:tr h="4754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38900" marL="389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&lt;b&gt; &lt;big&gt; ມີໃຜອີກແດ່ທີ່ເຈົ້າຕ້ອງການເພີ່ມ?&lt;/b&gt; &lt;/big&gt;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38900" marL="389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prompt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38900" marL="389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38900" marL="389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/>
                        <a:t>155</a:t>
                      </a:r>
                      <a:endParaRPr sz="1000"/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/>
                        <a:t>1:822</a:t>
                      </a:r>
                      <a:endParaRPr sz="1000"/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/>
                        <a:t>1591</a:t>
                      </a:r>
                      <a:endParaRPr sz="1000"/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/>
                        <a:t>static text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38900" marL="389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/>
                        <a:t>161</a:t>
                      </a:r>
                      <a:endParaRPr sz="1000"/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/>
                        <a:t>1:883</a:t>
                      </a:r>
                      <a:endParaRPr sz="1000"/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/>
                        <a:t>1641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38900" marL="389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/>
                        <a:t>167</a:t>
                      </a:r>
                      <a:endParaRPr sz="1000"/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/>
                        <a:t>1:994</a:t>
                      </a:r>
                      <a:endParaRPr sz="1000"/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/>
                        <a:t>1798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38900" marL="3890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/>
                        <a:t>173</a:t>
                      </a:r>
                      <a:endParaRPr sz="1000"/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/>
                        <a:t>1:1032</a:t>
                      </a:r>
                      <a:endParaRPr sz="1000"/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00"/>
                        <a:t>1852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38900" marL="38900"/>
                </a:tc>
              </a:tr>
            </a:tbl>
          </a:graphicData>
        </a:graphic>
      </p:graphicFrame>
      <p:sp>
        <p:nvSpPr>
          <p:cNvPr id="495" name="Google Shape;495;p44"/>
          <p:cNvSpPr txBox="1"/>
          <p:nvPr>
            <p:ph idx="12" type="sldNum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lo-LA">
                <a:solidFill>
                  <a:schemeClr val="dk2"/>
                </a:solidFill>
              </a:rPr>
              <a:t>ANRCB   |   </a:t>
            </a:r>
            <a:fld id="{00000000-1234-1234-1234-123412341234}" type="slidenum">
              <a:rPr b="1" lang="lo-LA">
                <a:solidFill>
                  <a:schemeClr val="accent6"/>
                </a:solidFill>
              </a:rPr>
              <a:t>‹#›</a:t>
            </a:fld>
            <a:endParaRPr b="1">
              <a:solidFill>
                <a:schemeClr val="accent6"/>
              </a:solidFill>
            </a:endParaRPr>
          </a:p>
        </p:txBody>
      </p:sp>
      <p:sp>
        <p:nvSpPr>
          <p:cNvPr id="496" name="Google Shape;496;p44"/>
          <p:cNvSpPr/>
          <p:nvPr/>
        </p:nvSpPr>
        <p:spPr>
          <a:xfrm rot="5400000">
            <a:off x="4758108" y="2542302"/>
            <a:ext cx="5233222" cy="3124559"/>
          </a:xfrm>
          <a:prstGeom prst="rect">
            <a:avLst/>
          </a:prstGeom>
          <a:noFill/>
          <a:ln cap="flat" cmpd="sng" w="381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45"/>
          <p:cNvSpPr txBox="1"/>
          <p:nvPr>
            <p:ph type="title"/>
          </p:nvPr>
        </p:nvSpPr>
        <p:spPr>
          <a:xfrm>
            <a:off x="628650" y="183116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lang="lo-LA">
                <a:latin typeface="Arial"/>
                <a:ea typeface="Arial"/>
                <a:cs typeface="Arial"/>
                <a:sym typeface="Arial"/>
              </a:rPr>
              <a:t>ການສ້າງ Codebook: ການລວບລວມຫຼັງ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45"/>
          <p:cNvSpPr txBox="1"/>
          <p:nvPr>
            <p:ph idx="1" type="body"/>
          </p:nvPr>
        </p:nvSpPr>
        <p:spPr>
          <a:xfrm>
            <a:off x="628650" y="1487967"/>
            <a:ext cx="7886700" cy="4678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780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ແຫຼ່ງ​ຂໍ້​ມູນ​ຕົວ​ປ່ຽນ​ແປງ (ແບບ​ສອບ​ຖາມ​ທີ່​ຖືກ​ຕ້ອງ​)</a:t>
            </a:r>
            <a:endParaRPr/>
          </a:p>
          <a:p>
            <a:pPr indent="-1778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ຂອບ (ຄວາມຖີ່)</a:t>
            </a:r>
            <a:endParaRPr/>
          </a:p>
          <a:p>
            <a:pPr indent="-1778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ການ​ຫັນ​ປ່ຽນ​ແລະ​ການ​ບັນ​ທຶກ​</a:t>
            </a:r>
            <a:endParaRPr/>
          </a:p>
          <a:p>
            <a:pPr indent="-1778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ຂໍ້ມູນສະຖານທີ່</a:t>
            </a:r>
            <a:endParaRPr/>
          </a:p>
          <a:p>
            <a:pPr indent="-1778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ໂຄງສ້າງຂໍ້ມູນ (ການເຊື່ອມໂຍງໄຟລ໌)</a:t>
            </a:r>
            <a:endParaRPr/>
          </a:p>
          <a:p>
            <a:pPr indent="-1778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ຕົວລະບຸທີ່ເປັນເອກະລັກ</a:t>
            </a:r>
            <a:endParaRPr/>
          </a:p>
          <a:p>
            <a:pPr indent="-1778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ນ້ຳໜັກ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46"/>
          <p:cNvSpPr txBox="1"/>
          <p:nvPr>
            <p:ph type="title"/>
          </p:nvPr>
        </p:nvSpPr>
        <p:spPr>
          <a:xfrm>
            <a:off x="628650" y="365126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lang="lo-LA">
                <a:latin typeface="Arial"/>
                <a:ea typeface="Arial"/>
                <a:cs typeface="Arial"/>
                <a:sym typeface="Arial"/>
              </a:rPr>
              <a:t>ບັນຫາທີ່ຈະຫຼີກເວັ້ນໃນລະຫັດຂໍ້ມູນ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46"/>
          <p:cNvSpPr txBox="1"/>
          <p:nvPr/>
        </p:nvSpPr>
        <p:spPr>
          <a:xfrm>
            <a:off x="628650" y="1458687"/>
            <a:ext cx="7358743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ມີເດັກນ້ອຍອາຍຸຕ່ຳກວ່າ 18 ປີອາໄສຢູ່ໃນຄອບຄົວຂອງເຈົ້າຈັກຄົນ?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  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lain" startAt="8"/>
            </a:pPr>
            <a:r>
              <a:rPr lang="lo-L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ບໍ່ຮູ້/ບໍ່ແນ່ໃຈ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lain" startAt="8"/>
            </a:pPr>
            <a:r>
              <a:rPr lang="lo-L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ປະຕິເສດ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ແລະອາຍຸຂອງພວກເຂົາແມ່ນຫຍັງ?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 </a:t>
            </a:r>
            <a:r>
              <a:rPr lang="lo-L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ປີ	__ ເດືອນ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 </a:t>
            </a:r>
            <a:r>
              <a:rPr lang="lo-L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ປີ	__ ເດືອນ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lain" startAt="8"/>
            </a:pPr>
            <a:r>
              <a:rPr lang="lo-L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ບໍ່ຮູ້/ບໍ່ແນ່ໃຈ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lain" startAt="8"/>
            </a:pPr>
            <a:r>
              <a:rPr lang="lo-L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ປະຕິເສດ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47"/>
          <p:cNvSpPr txBox="1"/>
          <p:nvPr>
            <p:ph type="title"/>
          </p:nvPr>
        </p:nvSpPr>
        <p:spPr>
          <a:xfrm>
            <a:off x="717549" y="123953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lang="lo-LA">
                <a:latin typeface="Arial"/>
                <a:ea typeface="Arial"/>
                <a:cs typeface="Arial"/>
                <a:sym typeface="Arial"/>
              </a:rPr>
              <a:t>ບັນຫາທີ່ຈະຫຼີກເວັ້ນໃນການໃຫ້ລະຫັດຂໍ້ມູນ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7" name="Google Shape;517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4735" y="1382233"/>
            <a:ext cx="6112329" cy="5326142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47"/>
          <p:cNvSpPr/>
          <p:nvPr/>
        </p:nvSpPr>
        <p:spPr>
          <a:xfrm>
            <a:off x="2374899" y="3162300"/>
            <a:ext cx="2286000" cy="772886"/>
          </a:xfrm>
          <a:prstGeom prst="rect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47"/>
          <p:cNvSpPr/>
          <p:nvPr/>
        </p:nvSpPr>
        <p:spPr>
          <a:xfrm>
            <a:off x="2362200" y="5424713"/>
            <a:ext cx="2286000" cy="410029"/>
          </a:xfrm>
          <a:prstGeom prst="rect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48"/>
          <p:cNvSpPr txBox="1"/>
          <p:nvPr>
            <p:ph idx="12" type="sldNum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lo-LA">
                <a:solidFill>
                  <a:schemeClr val="dk2"/>
                </a:solidFill>
              </a:rPr>
              <a:t>ANRCB   |   </a:t>
            </a:r>
            <a:fld id="{00000000-1234-1234-1234-123412341234}" type="slidenum">
              <a:rPr b="1" lang="lo-LA">
                <a:solidFill>
                  <a:schemeClr val="accent6"/>
                </a:solidFill>
              </a:rPr>
              <a:t>‹#›</a:t>
            </a:fld>
            <a:endParaRPr b="1">
              <a:solidFill>
                <a:schemeClr val="accent6"/>
              </a:solidFill>
            </a:endParaRPr>
          </a:p>
        </p:txBody>
      </p:sp>
      <p:sp>
        <p:nvSpPr>
          <p:cNvPr id="526" name="Google Shape;526;p48"/>
          <p:cNvSpPr txBox="1"/>
          <p:nvPr/>
        </p:nvSpPr>
        <p:spPr>
          <a:xfrm>
            <a:off x="1990724" y="2374463"/>
            <a:ext cx="6143625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lo-LA" sz="5400">
                <a:solidFill>
                  <a:srgbClr val="003468"/>
                </a:solidFill>
                <a:latin typeface="Arial"/>
                <a:ea typeface="Arial"/>
                <a:cs typeface="Arial"/>
                <a:sym typeface="Arial"/>
              </a:rPr>
              <a:t>ສ້າງ</a:t>
            </a:r>
            <a:r>
              <a:rPr b="1" lang="lo-LA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ຄູ່ມື</a:t>
            </a:r>
            <a:r>
              <a:rPr b="1" lang="lo-LA" sz="5400">
                <a:solidFill>
                  <a:srgbClr val="003468"/>
                </a:solidFill>
                <a:latin typeface="Arial"/>
                <a:ea typeface="Arial"/>
                <a:cs typeface="Arial"/>
                <a:sym typeface="Arial"/>
              </a:rPr>
              <a:t>ໂປລໂຕກອນ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lo-LA" sz="5400">
                <a:solidFill>
                  <a:srgbClr val="003468"/>
                </a:solidFill>
                <a:latin typeface="Arial"/>
                <a:ea typeface="Arial"/>
                <a:cs typeface="Arial"/>
                <a:sym typeface="Arial"/>
              </a:rPr>
              <a:t>Protocols</a:t>
            </a:r>
            <a:endParaRPr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49"/>
          <p:cNvSpPr txBox="1"/>
          <p:nvPr>
            <p:ph type="title"/>
          </p:nvPr>
        </p:nvSpPr>
        <p:spPr>
          <a:xfrm>
            <a:off x="628650" y="365126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lang="lo-LA">
                <a:latin typeface="Arial"/>
                <a:ea typeface="Arial"/>
                <a:cs typeface="Arial"/>
                <a:sym typeface="Arial"/>
              </a:rPr>
              <a:t>ຄູ່ມື </a:t>
            </a:r>
            <a:r>
              <a:rPr b="1" lang="lo-LA"/>
              <a:t>(Protocols)</a:t>
            </a:r>
            <a:endParaRPr b="1"/>
          </a:p>
        </p:txBody>
      </p:sp>
      <p:sp>
        <p:nvSpPr>
          <p:cNvPr id="533" name="Google Shape;533;p49"/>
          <p:cNvSpPr txBox="1"/>
          <p:nvPr>
            <p:ph idx="1" type="body"/>
          </p:nvPr>
        </p:nvSpPr>
        <p:spPr>
          <a:xfrm>
            <a:off x="628650" y="1487967"/>
            <a:ext cx="7886700" cy="50523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ໂປໂຕຄອນທີ່ຂຽນຄວນຈະຖືກສ້າງຂື້ນສໍາລັບທຸກໆວຽກງານທີ່ເກີດຂື້ນໃນການສຶກສາຂອງທ່ານ, ໂດຍສະເພາະໃນການເກັບກໍາຂໍ້ມູນ, ຫຼືໃນການສຶກສາທົດລອງ / ການແຊກແຊງ. ເຈົ້າສາມາດ ແລະຄວນສ້າງໂປໂຕຄອນສຳລັບ: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ຮັບສະໝັກພະນັກງານ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ການຍິນຍອມແລະການມີສ່ວນຮ່ວມ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ການສຸ່ມ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ການຝຶກອົບຮົມພະນັກງານສຶກສາ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ເກັບກໍາຂໍ້ມູນ / ການສໍາພາດ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ການແຈກຢາຍແຮງຈູງໃຈ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ການບໍລິຫານການແຊກແຊງ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ຕິດ​ຕາມ​ແລະ​ຕິດ​ຕໍ່​ພົວ​ພັນ​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ການຄຸ້ມຄອງຂໍ້ມູນແລະການສົ່ງອອກ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ການ​ວິ​ເຄາະ​ຂໍ້​ມູນ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ຝຶກອົບຮົມພະນັກງານສຶກສາກ່ຽວກັບໂປໂຕຄອນຂອງທ່ານ!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49"/>
          <p:cNvSpPr txBox="1"/>
          <p:nvPr>
            <p:ph idx="12" type="sldNum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lo-LA">
                <a:solidFill>
                  <a:schemeClr val="dk2"/>
                </a:solidFill>
              </a:rPr>
              <a:t>ANRCB   |   </a:t>
            </a:r>
            <a:fld id="{00000000-1234-1234-1234-123412341234}" type="slidenum">
              <a:rPr b="1" lang="lo-LA">
                <a:solidFill>
                  <a:schemeClr val="accent6"/>
                </a:solidFill>
              </a:rPr>
              <a:t>‹#›</a:t>
            </a:fld>
            <a:endParaRPr b="1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"/>
          <p:cNvSpPr txBox="1"/>
          <p:nvPr>
            <p:ph type="title"/>
          </p:nvPr>
        </p:nvSpPr>
        <p:spPr>
          <a:xfrm>
            <a:off x="628650" y="365126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lang="lo-LA">
                <a:latin typeface="Arial"/>
                <a:ea typeface="Arial"/>
                <a:cs typeface="Arial"/>
                <a:sym typeface="Arial"/>
              </a:rPr>
              <a:t>ການເກັບກຳຂໍ້ມູນ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5"/>
          <p:cNvSpPr txBox="1"/>
          <p:nvPr>
            <p:ph idx="1" type="body"/>
          </p:nvPr>
        </p:nvSpPr>
        <p:spPr>
          <a:xfrm>
            <a:off x="628650" y="1487967"/>
            <a:ext cx="7886700" cy="4678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o-LA" sz="2400">
                <a:latin typeface="Arial"/>
                <a:ea typeface="Arial"/>
                <a:cs typeface="Arial"/>
                <a:sym typeface="Arial"/>
              </a:rPr>
              <a:t>ການເກັບຂໍ້ມູນແມ່ນຂະບວນການບັນທຶກການສັງເກດການກ່ຽວກັບຕົວຢ່າງການສຶກສາຂອງທ່ານ, ທີ່ພວກເຮົາຈະນໍາໃຊ້ເພື່ອເຮັດການອ້າງອີງໃສ່ ປະຊາກອນ.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o-LA" sz="2400">
                <a:latin typeface="Arial"/>
                <a:ea typeface="Arial"/>
                <a:cs typeface="Arial"/>
                <a:sym typeface="Arial"/>
              </a:rPr>
              <a:t>ໃນຫົວຂໍ້ນີ້, ພວກເຮົາຈະກວມເອົາການລວບລວມຂໍ້ມູນຕົ້ນຕໍໂດຍຜ່ານການສໍາຫຼວດຫຼືການສໍາພາດ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o-LA" sz="2400">
                <a:latin typeface="Arial"/>
                <a:ea typeface="Arial"/>
                <a:cs typeface="Arial"/>
                <a:sym typeface="Arial"/>
              </a:rPr>
              <a:t>ອົງ​ປະ​ກອບ​​ນີ້​ປະ​ກອບ​ມີ​ມາດ​ຕະ​ການ​ຂອງ​: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lo-LA" sz="2400">
                <a:latin typeface="Arial"/>
                <a:ea typeface="Arial"/>
                <a:cs typeface="Arial"/>
                <a:sym typeface="Arial"/>
              </a:rPr>
              <a:t>- ການສຳຜັດແລະຜົນໄດ້ຮັບ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lo-LA" sz="2400">
                <a:latin typeface="Arial"/>
                <a:ea typeface="Arial"/>
                <a:cs typeface="Arial"/>
                <a:sym typeface="Arial"/>
              </a:rPr>
              <a:t>- ຄຸນລັກສະນະສັງຄົມ ແລະຕົວແກ້ໄຂ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lo-LA" sz="2400">
                <a:latin typeface="Arial"/>
                <a:ea typeface="Arial"/>
                <a:cs typeface="Arial"/>
                <a:sym typeface="Arial"/>
              </a:rPr>
              <a:t>- ຄວາມເປັນໄປໄດ້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50"/>
          <p:cNvSpPr txBox="1"/>
          <p:nvPr>
            <p:ph type="title"/>
          </p:nvPr>
        </p:nvSpPr>
        <p:spPr>
          <a:xfrm>
            <a:off x="628650" y="238998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lang="lo-LA" sz="3600">
                <a:latin typeface="Arial"/>
                <a:ea typeface="Arial"/>
                <a:cs typeface="Arial"/>
                <a:sym typeface="Arial"/>
              </a:rPr>
              <a:t>ຄູ່ມື</a:t>
            </a:r>
            <a:r>
              <a:rPr lang="lo-LA" sz="3600">
                <a:latin typeface="Arial"/>
                <a:ea typeface="Arial"/>
                <a:cs typeface="Arial"/>
                <a:sym typeface="Arial"/>
              </a:rPr>
              <a:t>ໂປລໂຕກອນ</a:t>
            </a:r>
            <a:r>
              <a:rPr b="1" lang="lo-LA" sz="36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lo-LA" sz="3600"/>
              <a:t>(Protocols)</a:t>
            </a:r>
            <a:endParaRPr b="1" sz="3600"/>
          </a:p>
        </p:txBody>
      </p:sp>
      <p:sp>
        <p:nvSpPr>
          <p:cNvPr id="541" name="Google Shape;541;p50"/>
          <p:cNvSpPr txBox="1"/>
          <p:nvPr>
            <p:ph idx="1" type="body"/>
          </p:nvPr>
        </p:nvSpPr>
        <p:spPr>
          <a:xfrm>
            <a:off x="488731" y="1487967"/>
            <a:ext cx="8026619" cy="4678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ຄູ່ມື ໂປລໂຕກອນທີ່ເປັນລາຍລັກອັກສອນຄວນປະກອບດ້ວຍຄໍາແນະນໍາຂັ້ນຕອນໂດຍຂັ້ນຕອນສໍາລັບວິທີການປະຕິບັດທຸກດ້ານຂອງການສຶກສາ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ຕົ້ນໄມ້ການຕັດສິນໃຈຫຼືເຫດຜົນການຕັດສິນໃຈສາມາດຖືກສ້າງຂື້ນສໍາລັບຂະບວນການທີ່ສັບສົນທີ່ອາດຈະມີການປະຕິບັດຫຼາຍວິຊາ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ຄວນມີສ່ວນເຫຼືອໜ້ອຍຫຼາຍໃຫ້ພະນັກງານສຶກສາຕັດສິນໃຈ. ນີ້ສ້າງສະພາບແວດລ້ອມທີ່ຄວາມຊື່ສັດຕໍ່ແຜນການສຶກສາສາມາດເປັນຄ່າເລີ່ມຕົ້ນ.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ພິທີການສາມາດປັບປຸງໄດ້ຕາມຄວາມຕ້ອງການ, ແລະພະນັກງານ ຝຶກອົບຮົມໃໝ່.</a:t>
            </a:r>
            <a:endParaRPr/>
          </a:p>
        </p:txBody>
      </p:sp>
      <p:sp>
        <p:nvSpPr>
          <p:cNvPr id="542" name="Google Shape;542;p50"/>
          <p:cNvSpPr txBox="1"/>
          <p:nvPr>
            <p:ph idx="12" type="sldNum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lo-LA">
                <a:solidFill>
                  <a:schemeClr val="dk2"/>
                </a:solidFill>
              </a:rPr>
              <a:t>ANRCB   |   </a:t>
            </a:r>
            <a:fld id="{00000000-1234-1234-1234-123412341234}" type="slidenum">
              <a:rPr b="1" lang="lo-LA">
                <a:solidFill>
                  <a:schemeClr val="accent6"/>
                </a:solidFill>
              </a:rPr>
              <a:t>‹#›</a:t>
            </a:fld>
            <a:endParaRPr b="1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51"/>
          <p:cNvSpPr txBox="1"/>
          <p:nvPr>
            <p:ph type="title"/>
          </p:nvPr>
        </p:nvSpPr>
        <p:spPr>
          <a:xfrm>
            <a:off x="392861" y="70247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ຕົວຢ່າງໂປລໂຕກອນ: </a:t>
            </a:r>
            <a:br>
              <a:rPr lang="lo-LA">
                <a:latin typeface="Arial"/>
                <a:ea typeface="Arial"/>
                <a:cs typeface="Arial"/>
                <a:sym typeface="Arial"/>
              </a:rPr>
            </a:br>
            <a:r>
              <a:rPr lang="lo-LA">
                <a:latin typeface="Arial"/>
                <a:ea typeface="Arial"/>
                <a:cs typeface="Arial"/>
                <a:sym typeface="Arial"/>
              </a:rPr>
              <a:t>ຂະບວນການ RCT</a:t>
            </a:r>
            <a:endParaRPr/>
          </a:p>
        </p:txBody>
      </p:sp>
      <p:sp>
        <p:nvSpPr>
          <p:cNvPr id="549" name="Google Shape;549;p51"/>
          <p:cNvSpPr txBox="1"/>
          <p:nvPr>
            <p:ph idx="1" type="body"/>
          </p:nvPr>
        </p:nvSpPr>
        <p:spPr>
          <a:xfrm>
            <a:off x="628650" y="1487967"/>
            <a:ext cx="3707561" cy="4678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o-LA" sz="2400">
                <a:latin typeface="Arial"/>
                <a:ea typeface="Arial"/>
                <a:cs typeface="Arial"/>
                <a:sym typeface="Arial"/>
              </a:rPr>
              <a:t>ບັນຊີກວດສອບລາຍການອຸປະກອນທີ່ຈໍາເປັນກ່ອນທີ່ຈະດໍາເນີນການທົດລອງ</a:t>
            </a:r>
            <a:endParaRPr/>
          </a:p>
          <a:p>
            <a:pPr indent="-190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o-LA" sz="2400">
                <a:latin typeface="Arial"/>
                <a:ea typeface="Arial"/>
                <a:cs typeface="Arial"/>
                <a:sym typeface="Arial"/>
              </a:rPr>
              <a:t>ເວັບໄຊທ໌ເຊື່ອມຕໍ່ກັບຊອບແວ</a:t>
            </a:r>
            <a:endParaRPr/>
          </a:p>
          <a:p>
            <a:pPr indent="-190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o-LA" sz="2400">
                <a:latin typeface="Arial"/>
                <a:ea typeface="Arial"/>
                <a:cs typeface="Arial"/>
                <a:sym typeface="Arial"/>
              </a:rPr>
              <a:t>ບັນຊີລາຍຊື່ຂອງປ້າຍ, chip ສີສໍາລັບກຸ່ມສຶກສາ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51"/>
          <p:cNvSpPr txBox="1"/>
          <p:nvPr>
            <p:ph idx="12" type="sldNum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lo-LA">
                <a:solidFill>
                  <a:schemeClr val="dk2"/>
                </a:solidFill>
              </a:rPr>
              <a:t>ANRCB   |   </a:t>
            </a:r>
            <a:fld id="{00000000-1234-1234-1234-123412341234}" type="slidenum">
              <a:rPr b="1" lang="lo-LA">
                <a:solidFill>
                  <a:schemeClr val="accent6"/>
                </a:solidFill>
              </a:rPr>
              <a:t>‹#›</a:t>
            </a:fld>
            <a:endParaRPr b="1">
              <a:solidFill>
                <a:schemeClr val="accent6"/>
              </a:solidFill>
            </a:endParaRPr>
          </a:p>
        </p:txBody>
      </p:sp>
      <p:graphicFrame>
        <p:nvGraphicFramePr>
          <p:cNvPr id="551" name="Google Shape;551;p51"/>
          <p:cNvGraphicFramePr/>
          <p:nvPr/>
        </p:nvGraphicFramePr>
        <p:xfrm>
          <a:off x="4336210" y="78823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{568A9AEB-53E4-4379-B6F9-A647EB71E9A0}</a:tableStyleId>
              </a:tblPr>
              <a:tblGrid>
                <a:gridCol w="4243525"/>
              </a:tblGrid>
              <a:tr h="3134875">
                <a:tc>
                  <a:txBody>
                    <a:bodyPr/>
                    <a:lstStyle/>
                    <a:p>
                      <a:pPr indent="0" lvl="0" marL="40005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ອຸປະກອນ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AutoNum type="arabicPeriod"/>
                      </a:pPr>
                      <a:r>
                        <a:rPr lang="lo-LA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ຊິບສຸ່ມ (Randomization)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AutoNum type="arabicPeriod"/>
                      </a:pPr>
                      <a:r>
                        <a:rPr lang="lo-LA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ຖົງ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AutoNum type="arabicPeriod"/>
                      </a:pPr>
                      <a:r>
                        <a:rPr lang="lo-LA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ກ່ອງຖິ້ມ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AutoNum type="arabicPeriod"/>
                      </a:pPr>
                      <a:r>
                        <a:rPr lang="lo-LA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ແຜ່ນປ້າຍວົງກົມ laminated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AutoNum type="arabicPeriod"/>
                      </a:pPr>
                      <a:r>
                        <a:rPr lang="lo-LA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ເຂັມມຸດກົດ, ຕະປູຫົວແມ່ມື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AutoNum type="arabicPeriod"/>
                      </a:pPr>
                      <a:r>
                        <a:rPr lang="lo-LA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ບັດປະຈຳຕົວ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AutoNum type="arabicPeriod"/>
                      </a:pPr>
                      <a:r>
                        <a:rPr lang="lo-LA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ບັດສຸ່ມທີ່ມີເລກປະຈໍາຕົວ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AutoNum type="arabicPeriod"/>
                      </a:pPr>
                      <a:r>
                        <a:rPr lang="lo-LA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ກ່ອງຖິ້ມຊອງບັດປະຈໍາຕົວ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AutoNum type="arabicPeriod"/>
                      </a:pPr>
                      <a:r>
                        <a:rPr lang="lo-LA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ເອກະສານຄໍາແນະນໍາທີ່ຈະປະກາດ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AutoNum type="arabicPeriod"/>
                      </a:pPr>
                      <a:r>
                        <a:rPr lang="lo-LA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ເຈັ້ຍ matrices = N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AutoNum type="arabicPeriod"/>
                      </a:pPr>
                      <a:r>
                        <a:rPr lang="lo-LA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ເຈັ້ຍ node link Diagrams = K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AutoNum type="arabicPeriod"/>
                      </a:pPr>
                      <a:r>
                        <a:rPr lang="lo-LA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ສໍ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AutoNum type="arabicPeriod"/>
                      </a:pPr>
                      <a:r>
                        <a:rPr lang="lo-LA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ອັນແຫຼມສໍ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AutoNum type="arabicPeriod"/>
                      </a:pPr>
                      <a:r>
                        <a:rPr lang="lo-LA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ແບບຟອມການຍິນຍອມ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AutoNum type="arabicPeriod"/>
                      </a:pPr>
                      <a:r>
                        <a:rPr lang="lo-LA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ຊອງແບບຟອມຍິນຍອມ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AutoNum type="arabicPeriod"/>
                      </a:pPr>
                      <a:r>
                        <a:rPr lang="lo-LA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ຊອງເຈ້ຍ matrix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AutoNum type="arabicPeriod"/>
                      </a:pPr>
                      <a:r>
                        <a:rPr lang="lo-LA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ເຈ້ຍ nodelink envelope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AutoNum type="arabicPeriod"/>
                      </a:pPr>
                      <a:r>
                        <a:rPr lang="lo-LA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ແບບຟອມການຍົກເວັ້ນ IRB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5175" marL="45175"/>
                </a:tc>
              </a:tr>
              <a:tr h="1422975">
                <a:tc>
                  <a:txBody>
                    <a:bodyPr/>
                    <a:lstStyle/>
                    <a:p>
                      <a:pPr indent="0" lvl="0" marL="4572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/>
                        <a:t>Websites URL</a:t>
                      </a:r>
                      <a:endParaRPr sz="700"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Times New Roman"/>
                        <a:buAutoNum type="arabicPeriod"/>
                      </a:pPr>
                      <a:r>
                        <a:rPr lang="lo-LA" sz="800"/>
                        <a:t>Gatton REP: </a:t>
                      </a:r>
                      <a:r>
                        <a:rPr lang="lo-LA" sz="800" u="sng">
                          <a:solidFill>
                            <a:schemeClr val="hlink"/>
                          </a:solidFill>
                          <a:hlinkClick r:id="rId3"/>
                        </a:rPr>
                        <a:t>https://gattonuky.sona-systems.com</a:t>
                      </a:r>
                      <a:endParaRPr sz="700"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Times New Roman"/>
                        <a:buAutoNum type="arabicPeriod"/>
                      </a:pPr>
                      <a:r>
                        <a:rPr lang="lo-LA" sz="800"/>
                        <a:t>Redcap: </a:t>
                      </a:r>
                      <a:r>
                        <a:rPr lang="lo-LA" sz="800" u="sng">
                          <a:solidFill>
                            <a:schemeClr val="hlink"/>
                          </a:solidFill>
                          <a:hlinkClick r:id="rId4"/>
                        </a:rPr>
                        <a:t>https://redcap.uky.edu/redcap/surveys./?s=sAFHI</a:t>
                      </a:r>
                      <a:endParaRPr sz="700"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Times New Roman"/>
                        <a:buAutoNum type="arabicPeriod"/>
                      </a:pPr>
                      <a:r>
                        <a:rPr lang="lo-LA" sz="800"/>
                        <a:t>You tube:  </a:t>
                      </a:r>
                      <a:r>
                        <a:rPr lang="lo-LA" sz="800" u="sng">
                          <a:solidFill>
                            <a:schemeClr val="hlink"/>
                          </a:solidFill>
                          <a:hlinkClick r:id="rId5"/>
                        </a:rPr>
                        <a:t>https://youtu.be/BZTtqFibYnw</a:t>
                      </a:r>
                      <a:r>
                        <a:rPr lang="lo-LA" sz="800"/>
                        <a:t> </a:t>
                      </a:r>
                      <a:endParaRPr sz="700"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Times New Roman"/>
                        <a:buAutoNum type="arabicPeriod"/>
                      </a:pPr>
                      <a:r>
                        <a:rPr lang="lo-LA" sz="800"/>
                        <a:t>OE Boxpop: : </a:t>
                      </a:r>
                      <a:r>
                        <a:rPr lang="lo-LA" sz="800" u="sng">
                          <a:solidFill>
                            <a:schemeClr val="hlink"/>
                          </a:solidFill>
                          <a:hlinkClick r:id="rId6"/>
                        </a:rPr>
                        <a:t>https://demo.openeddi.com/#pool/labstudy1-E</a:t>
                      </a:r>
                      <a:endParaRPr sz="700"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Times New Roman"/>
                        <a:buAutoNum type="arabicPeriod"/>
                      </a:pPr>
                      <a:r>
                        <a:rPr lang="lo-LA" sz="800"/>
                        <a:t>OE Nodelink: </a:t>
                      </a:r>
                      <a:r>
                        <a:rPr lang="lo-LA" sz="800" u="sng">
                          <a:solidFill>
                            <a:schemeClr val="hlink"/>
                          </a:solidFill>
                          <a:hlinkClick r:id="rId7"/>
                        </a:rPr>
                        <a:t>http://demo.openeddi.com/#pool/labstudy1</a:t>
                      </a:r>
                      <a:endParaRPr sz="700"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Times New Roman"/>
                        <a:buAutoNum type="arabicPeriod"/>
                      </a:pPr>
                      <a:r>
                        <a:rPr lang="lo-LA" sz="800"/>
                        <a:t>OE pile sort: </a:t>
                      </a:r>
                      <a:r>
                        <a:rPr lang="lo-LA" sz="800" u="sng">
                          <a:solidFill>
                            <a:schemeClr val="hlink"/>
                          </a:solidFill>
                          <a:hlinkClick r:id="rId8"/>
                        </a:rPr>
                        <a:t>http://demo.openeddi.com/#pool/labstudy1-</a:t>
                      </a:r>
                      <a:endParaRPr sz="700"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Times New Roman"/>
                        <a:buAutoNum type="arabicPeriod"/>
                      </a:pPr>
                      <a:r>
                        <a:rPr lang="lo-LA" sz="800" strike="sngStrike"/>
                        <a:t>OE alter group: </a:t>
                      </a:r>
                      <a:endParaRPr sz="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175" marL="45175"/>
                </a:tc>
              </a:tr>
              <a:tr h="1601750">
                <a:tc>
                  <a:txBody>
                    <a:bodyPr/>
                    <a:lstStyle/>
                    <a:p>
                      <a:pPr indent="0" lvl="0" marL="4572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/>
                        <a:t>ແຂນສຶກສາ (ARMs)</a:t>
                      </a:r>
                      <a:endParaRPr sz="700"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Times New Roman"/>
                        <a:buAutoNum type="arabicPeriod"/>
                      </a:pPr>
                      <a:r>
                        <a:rPr lang="lo-LA" sz="800"/>
                        <a:t>“L” =ສີຟ້າອ່ອນ     =   OE boxpop</a:t>
                      </a:r>
                      <a:endParaRPr sz="700"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Times New Roman"/>
                        <a:buAutoNum type="arabicPeriod"/>
                      </a:pPr>
                      <a:r>
                        <a:rPr lang="lo-LA" sz="800"/>
                        <a:t>“R “= ສີແດງ               =  OE nodelink</a:t>
                      </a:r>
                      <a:endParaRPr sz="700"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Times New Roman"/>
                        <a:buAutoNum type="arabicPeriod"/>
                      </a:pPr>
                      <a:r>
                        <a:rPr lang="lo-LA" sz="800"/>
                        <a:t>“Y” =                     =  OE pile sort</a:t>
                      </a:r>
                      <a:endParaRPr sz="700"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Times New Roman"/>
                        <a:buAutoNum type="arabicPeriod"/>
                      </a:pPr>
                      <a:r>
                        <a:rPr lang="lo-LA" sz="800" strike="sngStrike"/>
                        <a:t>“G”= ສີຂຽວ           =  OE alter grouping</a:t>
                      </a:r>
                      <a:endParaRPr sz="700"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Times New Roman"/>
                        <a:buAutoNum type="arabicPeriod"/>
                      </a:pPr>
                      <a:r>
                        <a:rPr lang="lo-LA" sz="800"/>
                        <a:t>“O” = ສີສົ້້ມ         =  OE online matrix</a:t>
                      </a:r>
                      <a:endParaRPr sz="700"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Times New Roman"/>
                        <a:buAutoNum type="arabicPeriod"/>
                      </a:pPr>
                      <a:r>
                        <a:rPr lang="lo-LA" sz="800"/>
                        <a:t>“P” = ສີມ່ວງ         =  on line pair list</a:t>
                      </a:r>
                      <a:endParaRPr sz="700"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Times New Roman"/>
                        <a:buAutoNum type="arabicPeriod"/>
                      </a:pPr>
                      <a:r>
                        <a:rPr lang="lo-LA" sz="800"/>
                        <a:t>“N” = ສີນ*ເງິນ    =  paper matrix</a:t>
                      </a:r>
                      <a:endParaRPr sz="700"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Times New Roman"/>
                        <a:buAutoNum type="arabicPeriod"/>
                      </a:pPr>
                      <a:r>
                        <a:rPr lang="lo-LA" sz="800"/>
                        <a:t>“K” = ສີບົວ            =  paper node link diagram</a:t>
                      </a:r>
                      <a:endParaRPr sz="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175" marL="45175"/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52"/>
          <p:cNvSpPr txBox="1"/>
          <p:nvPr>
            <p:ph type="title"/>
          </p:nvPr>
        </p:nvSpPr>
        <p:spPr>
          <a:xfrm>
            <a:off x="513631" y="15815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ຕົວຢ່າງ ໂປລໂຕກອນ : ຂະບວນການ RCT </a:t>
            </a:r>
            <a:endParaRPr/>
          </a:p>
        </p:txBody>
      </p:sp>
      <p:sp>
        <p:nvSpPr>
          <p:cNvPr id="558" name="Google Shape;558;p52"/>
          <p:cNvSpPr txBox="1"/>
          <p:nvPr>
            <p:ph idx="1" type="body"/>
          </p:nvPr>
        </p:nvSpPr>
        <p:spPr>
          <a:xfrm>
            <a:off x="690885" y="5816600"/>
            <a:ext cx="7762230" cy="1145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lo-LA" sz="2000">
                <a:latin typeface="Arial"/>
                <a:ea typeface="Arial"/>
                <a:cs typeface="Arial"/>
                <a:sym typeface="Arial"/>
              </a:rPr>
              <a:t>ທີ່ນີ້: ການຕິດຕັ້ງຄອມພິວເຕີແລະການສຸ່ມເພື່ອສຶກສາແຂນ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lo-LA" sz="2000">
                <a:latin typeface="Arial"/>
                <a:ea typeface="Arial"/>
                <a:cs typeface="Arial"/>
                <a:sym typeface="Arial"/>
              </a:rPr>
              <a:t>ນອກຈາກນີ້: ຂະບວນການຍິນຍອມ, ວິທີການດໍາເນີນການທົດລອງ, ການແຈກຢາຍແຮງຈູງໃຈ, ການແບ່ງເຂດການສຶກສາ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44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52"/>
          <p:cNvSpPr txBox="1"/>
          <p:nvPr>
            <p:ph idx="12" type="sldNum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lo-LA">
                <a:solidFill>
                  <a:schemeClr val="dk2"/>
                </a:solidFill>
              </a:rPr>
              <a:t>ANRCB   |   </a:t>
            </a:r>
            <a:fld id="{00000000-1234-1234-1234-123412341234}" type="slidenum">
              <a:rPr b="1" lang="lo-LA">
                <a:solidFill>
                  <a:schemeClr val="accent6"/>
                </a:solidFill>
              </a:rPr>
              <a:t>‹#›</a:t>
            </a:fld>
            <a:endParaRPr b="1">
              <a:solidFill>
                <a:schemeClr val="accent6"/>
              </a:solidFill>
            </a:endParaRPr>
          </a:p>
        </p:txBody>
      </p:sp>
      <p:graphicFrame>
        <p:nvGraphicFramePr>
          <p:cNvPr id="560" name="Google Shape;560;p52"/>
          <p:cNvGraphicFramePr/>
          <p:nvPr/>
        </p:nvGraphicFramePr>
        <p:xfrm>
          <a:off x="118719" y="124460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{568A9AEB-53E4-4379-B6F9-A647EB71E9A0}</a:tableStyleId>
              </a:tblPr>
              <a:tblGrid>
                <a:gridCol w="4520325"/>
              </a:tblGrid>
              <a:tr h="43915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400" u="sng">
                          <a:latin typeface="Arial"/>
                          <a:ea typeface="Arial"/>
                          <a:cs typeface="Arial"/>
                          <a:sym typeface="Arial"/>
                        </a:rPr>
                        <a:t>ເລີ່ມ ຕົ້ນຈາກໂຕະເຮັດວຽກ :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AutoNum type="arabicPeriod"/>
                      </a:pPr>
                      <a:r>
                        <a:rPr lang="lo-LA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ປັກໝຸດ 4 ຂອງແຕ່ລະ ແຜ່ນປ້າຍວົງກົມ Randomization laminated ສີ ໃສ່ຄອມພິວເຕີຕິດຕໍ່ກັນ (ຫຼືເກົ້າອີ້). ຄວນມີຄອມພິວເຕີ 32 ເຄື່ອງ (ຫຼືເກົ້າອີ້) ທີ່ມີປ້າຍວົງກົມ 4 ວົງຂອງແຕ່ລະ 8 ສີທີ່ແຕກຕ່າງກັນ. ສີ, ແລະຈັດກຸ່ມແຂນເຈ້ຍ (7 ແລະ 8, ຫຼືສີຟ້າ navy ແລະສີບົວ) ຮ່ວມກັນ.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AutoNum type="arabicPeriod"/>
                      </a:pPr>
                      <a:r>
                        <a:rPr lang="lo-LA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ປັກໝຸດ ເອກະສານ ການ ສອນ ຢູ່ແຕ່ລະໂຕະ.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AutoNum type="arabicPeriod"/>
                      </a:pPr>
                      <a:r>
                        <a:rPr lang="lo-LA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ກຽມຊຸດບັດປະ ຈຳຕົວ ຂອງເຈົ້າໃຫ້ ພ້ອມ.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AutoNum type="arabicPeriod"/>
                      </a:pPr>
                      <a:r>
                        <a:rPr lang="lo-LA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ແບບຟອມການຍິນຍອມເຫັນດີ ຂອງທ່ານ 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AutoNum type="arabicPeriod"/>
                      </a:pPr>
                      <a:r>
                        <a:rPr lang="lo-LA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ຈັດວາງແຕ່ລະ ບັດແບບສຸ່ມທີ່ມີເລກບັດ ປະຈຳຕົວຢູ່ໂຕະເຊັກອິນ.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AutoNum type="arabicPeriod"/>
                      </a:pPr>
                      <a:r>
                        <a:rPr lang="lo-LA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ເອົາ ຊິບການສຸ່ມ ທັງໝົດໃສ່ ໃນ ຖົງ ແລ້ວສັ່ນມັນຂຶ້ນເພື່ອປະສົມຊິບ.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AutoNum type="arabicPeriod"/>
                      </a:pPr>
                      <a:r>
                        <a:rPr lang="lo-LA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ກໍານົດສອງສໍດຳ ແລະຫນຶ່ງຂອງ Paper matrices = N ໃນແຕ່ລະ "N" = navy blue ສະຖານີຄອມພິວເຕີ.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AutoNum type="arabicPeriod"/>
                      </a:pPr>
                      <a:r>
                        <a:rPr lang="lo-LA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ກໍານົດສອງສໍດຳ ແລະຫນຶ່ງຂອງແຕ່ລະ Paper nodelink ແຜນວາດ = K ຢູ່ແຕ່ລະ "K" = ສະຖານີຄອມພິວເຕີສີບົວ.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AutoNum type="arabicPeriod"/>
                      </a:pPr>
                      <a:r>
                        <a:rPr lang="lo-LA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ເອົາ ເວັບໄຊທ໌ Gatton REP ຂຶ້ນມາເພື່ອລົງທະບຽນນັກຮຽນເຂົ້າ.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400" u="sng">
                          <a:latin typeface="Arial"/>
                          <a:ea typeface="Arial"/>
                          <a:cs typeface="Arial"/>
                          <a:sym typeface="Arial"/>
                        </a:rPr>
                        <a:t>ຕັ້ງຄ່າໃນຄອມພີວັສ :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AutoNum type="arabicPeriod"/>
                      </a:pPr>
                      <a:r>
                        <a:rPr lang="lo-LA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ສໍາລັບທຸກໆຄອມພິວເຕີນໍາເອົາ ການເຊື່ອມຕໍ່ Redcap :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400" u="sng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3"/>
                        </a:rPr>
                        <a:t>hps://redcap.uky.edu/redcap/surveys/?s=8AFHN33TEM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25" marL="61425"/>
                </a:tc>
              </a:tr>
            </a:tbl>
          </a:graphicData>
        </a:graphic>
      </p:graphicFrame>
      <p:graphicFrame>
        <p:nvGraphicFramePr>
          <p:cNvPr id="561" name="Google Shape;561;p52"/>
          <p:cNvGraphicFramePr/>
          <p:nvPr/>
        </p:nvGraphicFramePr>
        <p:xfrm>
          <a:off x="4639051" y="124460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{568A9AEB-53E4-4379-B6F9-A647EB71E9A0}</a:tableStyleId>
              </a:tblPr>
              <a:tblGrid>
                <a:gridCol w="4504950"/>
              </a:tblGrid>
              <a:tr h="45720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200" u="sng">
                          <a:latin typeface="Arial"/>
                          <a:ea typeface="Arial"/>
                          <a:cs typeface="Arial"/>
                          <a:sym typeface="Arial"/>
                        </a:rPr>
                        <a:t>ຂະບວນການ RandomIZATION: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AutoNum type="arabicPeriod"/>
                      </a:pPr>
                      <a:r>
                        <a:rPr lang="lo-LA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ຂໍໃຫ້ນັກຮຽນດຶງ ຊິບ ຈາກ ຖົງ .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AutoNum type="arabicPeriod"/>
                      </a:pPr>
                      <a:r>
                        <a:rPr lang="lo-LA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ຖາມນັກຮຽນວ່າ: ເຈົ້າເລືອກສີ ແລະຕົວອັກສອນ “ອັນໃດ”?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AutoNum type="arabicPeriod"/>
                      </a:pPr>
                      <a:r>
                        <a:rPr lang="lo-LA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ເລືອກບັດປະຈຳຕົວ ຂອງຫຼິ້ນເທິງສຸດ ຈາກແຜ່ນບັດທີ່ກົງກັບສີ ແລະຕົວອັກສອນນັ້ນ.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AutoNum type="arabicPeriod"/>
                      </a:pPr>
                      <a:r>
                        <a:rPr lang="lo-LA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ເອກະສານ ID ທີ່ສອດຄ້ອງກັນ .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AutoNum type="arabicPeriod"/>
                      </a:pPr>
                      <a:r>
                        <a:rPr lang="lo-LA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ໝາຍ ຊື່ຂອງ ເຈົ້າຖັດຈາກ ID ຢູ່ໃນຖັນທີ່ໝາຍ “ສຸ່ມໂດຍ”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AutoNum type="arabicPeriod"/>
                      </a:pPr>
                      <a:r>
                        <a:rPr lang="lo-LA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ນັກຮຽນ ໃສ່ ຊື່ ເບື້ອງຕົ້ນ ຖັດຈາກໝາຍເລກປະຈຳຕົວໃນຖັນທີ່ໝາຍ “ຜູ້ຮັບ”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AutoNum type="arabicPeriod"/>
                      </a:pPr>
                      <a:r>
                        <a:rPr lang="lo-LA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ຍື່ນ ບັດປະຈຳຕົວ ໃຫ້ນັກຮຽນ, ແລະເວົ້າວ່າ:</a:t>
                      </a:r>
                      <a:endParaRPr/>
                    </a:p>
                    <a:p>
                      <a:pPr indent="0" lvl="0" marL="4572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ກ. ບັດນີ້ກົງກັບຊິບຂອງເຈົ້າບໍ?”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AutoNum type="alphaLcPeriod"/>
                      </a:pPr>
                      <a:r>
                        <a:rPr lang="lo-LA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ຂ.ຖ້າແມ່ນ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AutoNum type="alphaLcPeriod"/>
                      </a:pPr>
                      <a:r>
                        <a:rPr lang="lo-LA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ທ່ານຈະຕ້ອງການໝາຍເລກບັດປະຈຳຕົວນີ້ເພື່ອເຮັດການສຳຫຼວດ. ເມື່ອ​ເຖິງ​ເວລາ​ເຂົ້າ​ໄປ​ໃນ​ຫ້ອງ,ກະລຸນາ​ເອົາ​ບັດ​ນີ້​ໄປ​ໃສ່​ຄອມ​ພິວ​ເຕີ​ທີ່​ເປີດ​ດ້ວຍ​ວົງ​ມົນ​ແລະ​ເລກ​ສີ​ດຽວ​ກັນ, ແລະ​ມີ​ບ່ອນ​ນັ່ງ. ຖ້າມີ ເອກະສານຢູ່ບ່ອນນັ່ງຂອງເຈົ້າ, ກະລຸນາຢ່າຫັນມັນໄປ. ລໍຖ້າຢູ່ໃນຫ້ອງນີ້ຈົນກວ່າທຸກຄົນຈະເຊັກອິນແລະຂ້ອຍຈະໃຫ້ຄຳແນະນຳທາງປາກເວົ້າ </a:t>
                      </a:r>
                      <a:endParaRPr/>
                    </a:p>
                    <a:p>
                      <a:pPr indent="-2667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t/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AutoNum type="alphaLcPeriod"/>
                      </a:pPr>
                      <a:r>
                        <a:rPr lang="lo-LA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ຄ.ຖ້າບໍ່ແມ່ນ, ກະລຸນາກວດສອບໃຫ້ແນ່ໃຈວ່າທ່ານໄດ້ໃຫ້ບັດສີທີ່ຖືກຕ້ອງແກ່ນັກຮຽນແລ້ວ.8.ຂໍ​ໃຫ້​ນັກ​ຮຽນ​ສົ່ງ​ຊິບ​ຄືນ​ໃຫ້​ທ່ານ, ແລະ​ກະ​ລຸ​ນາ​ເອົາ​ຊິບ​ໃນ ​ກ່ອງ​ຖິ້ມ.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ເມື່ອຖົງຊິບຫວ່າງເປົ່າ: ກະລຸນາເອົາຊິບທັງໝົດເຂົ້າໄປໃນຖົງຊິບຈາກກ່ອງຖິ້ມ. ຢ່າຕື່ມໃສ່ຖົງຊິບຈົນກ່ວາມັນຫວ່າງ, ເຖິງແມ່ນວ່າທ່ານກໍາລັງເອົາເຂົ້າໄປໃນພາກສໍາຫຼວດໃຫມ່.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53"/>
          <p:cNvSpPr txBox="1"/>
          <p:nvPr>
            <p:ph type="title"/>
          </p:nvPr>
        </p:nvSpPr>
        <p:spPr>
          <a:xfrm>
            <a:off x="628650" y="365126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ຕົວຢ່າງ ໂປລໂຕກອນ </a:t>
            </a:r>
            <a:r>
              <a:rPr lang="lo-LA"/>
              <a:t>:</a:t>
            </a:r>
            <a:br>
              <a:rPr lang="lo-LA"/>
            </a:br>
            <a:r>
              <a:rPr lang="lo-LA">
                <a:latin typeface="Arial"/>
                <a:ea typeface="Arial"/>
                <a:cs typeface="Arial"/>
                <a:sym typeface="Arial"/>
              </a:rPr>
              <a:t>ການເກັບຂໍ້ມູນ 1</a:t>
            </a:r>
            <a:endParaRPr/>
          </a:p>
        </p:txBody>
      </p:sp>
      <p:sp>
        <p:nvSpPr>
          <p:cNvPr id="568" name="Google Shape;568;p53"/>
          <p:cNvSpPr txBox="1"/>
          <p:nvPr>
            <p:ph idx="1" type="body"/>
          </p:nvPr>
        </p:nvSpPr>
        <p:spPr>
          <a:xfrm>
            <a:off x="637474" y="1461955"/>
            <a:ext cx="3420014" cy="7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lo-LA" sz="2000">
                <a:latin typeface="Arial"/>
                <a:ea typeface="Arial"/>
                <a:cs typeface="Arial"/>
                <a:sym typeface="Arial"/>
              </a:rPr>
              <a:t>ບ່ອນທີ່ຈະຊອກຫາຂໍ້ມູນຕິດຕໍ່ຜູ້ເຂົ້າຮ່ວມ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44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53"/>
          <p:cNvSpPr txBox="1"/>
          <p:nvPr>
            <p:ph idx="12" type="sldNum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lo-LA">
                <a:solidFill>
                  <a:schemeClr val="dk2"/>
                </a:solidFill>
              </a:rPr>
              <a:t>ANRCB   |   </a:t>
            </a:r>
            <a:fld id="{00000000-1234-1234-1234-123412341234}" type="slidenum">
              <a:rPr b="1" lang="lo-LA">
                <a:solidFill>
                  <a:schemeClr val="accent6"/>
                </a:solidFill>
              </a:rPr>
              <a:t>‹#›</a:t>
            </a:fld>
            <a:endParaRPr b="1">
              <a:solidFill>
                <a:schemeClr val="accent6"/>
              </a:solidFill>
            </a:endParaRPr>
          </a:p>
        </p:txBody>
      </p:sp>
      <p:grpSp>
        <p:nvGrpSpPr>
          <p:cNvPr id="570" name="Google Shape;570;p53"/>
          <p:cNvGrpSpPr/>
          <p:nvPr/>
        </p:nvGrpSpPr>
        <p:grpSpPr>
          <a:xfrm>
            <a:off x="4198189" y="458151"/>
            <a:ext cx="4579606" cy="5770120"/>
            <a:chOff x="3916113" y="486906"/>
            <a:chExt cx="4861682" cy="6072996"/>
          </a:xfrm>
        </p:grpSpPr>
        <p:pic>
          <p:nvPicPr>
            <p:cNvPr id="571" name="Google Shape;571;p5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916113" y="486906"/>
              <a:ext cx="4861682" cy="60729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2" name="Google Shape;572;p53"/>
            <p:cNvSpPr txBox="1"/>
            <p:nvPr/>
          </p:nvSpPr>
          <p:spPr>
            <a:xfrm>
              <a:off x="7248044" y="2948732"/>
              <a:ext cx="1529751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o-LA" sz="1400">
                  <a:solidFill>
                    <a:srgbClr val="2929FF"/>
                  </a:solidFill>
                  <a:latin typeface="Calibri"/>
                  <a:ea typeface="Calibri"/>
                  <a:cs typeface="Calibri"/>
                  <a:sym typeface="Calibri"/>
                </a:rPr>
                <a:t>XXXXXXX</a:t>
              </a:r>
              <a:endParaRPr/>
            </a:p>
          </p:txBody>
        </p:sp>
        <p:sp>
          <p:nvSpPr>
            <p:cNvPr id="573" name="Google Shape;573;p53"/>
            <p:cNvSpPr txBox="1"/>
            <p:nvPr/>
          </p:nvSpPr>
          <p:spPr>
            <a:xfrm>
              <a:off x="4055779" y="3275111"/>
              <a:ext cx="1529751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o-LA" sz="1400">
                  <a:solidFill>
                    <a:srgbClr val="2929FF"/>
                  </a:solidFill>
                  <a:latin typeface="Calibri"/>
                  <a:ea typeface="Calibri"/>
                  <a:cs typeface="Calibri"/>
                  <a:sym typeface="Calibri"/>
                </a:rPr>
                <a:t>XXXXXXX</a:t>
              </a:r>
              <a:endParaRPr/>
            </a:p>
          </p:txBody>
        </p:sp>
        <p:sp>
          <p:nvSpPr>
            <p:cNvPr id="574" name="Google Shape;574;p53"/>
            <p:cNvSpPr txBox="1"/>
            <p:nvPr/>
          </p:nvSpPr>
          <p:spPr>
            <a:xfrm>
              <a:off x="4696433" y="3280798"/>
              <a:ext cx="1529751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o-LA" sz="1400">
                  <a:solidFill>
                    <a:srgbClr val="2929FF"/>
                  </a:solidFill>
                  <a:latin typeface="Calibri"/>
                  <a:ea typeface="Calibri"/>
                  <a:cs typeface="Calibri"/>
                  <a:sym typeface="Calibri"/>
                </a:rPr>
                <a:t>XXXXXXX</a:t>
              </a:r>
              <a:endParaRPr/>
            </a:p>
          </p:txBody>
        </p:sp>
      </p:grpSp>
      <p:sp>
        <p:nvSpPr>
          <p:cNvPr id="575" name="Google Shape;575;p53"/>
          <p:cNvSpPr txBox="1"/>
          <p:nvPr/>
        </p:nvSpPr>
        <p:spPr>
          <a:xfrm>
            <a:off x="637474" y="2172056"/>
            <a:ext cx="3420014" cy="7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lo-LA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URLs ສໍາລັບຊອບແວເກັບກໍາຂໍ້ມູນແລະຂໍ້ມູນການເຂົ້າສູ່ລະບົບ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53"/>
          <p:cNvSpPr txBox="1"/>
          <p:nvPr/>
        </p:nvSpPr>
        <p:spPr>
          <a:xfrm>
            <a:off x="637474" y="3039668"/>
            <a:ext cx="2844919" cy="6360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171450" lvl="0" marL="1714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lo-LA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ໃຜຈະໂທຫາການຊ່ວຍເຫຼືອຊອບແວ, ຖ້າຈໍາເປັນ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53"/>
          <p:cNvSpPr txBox="1"/>
          <p:nvPr/>
        </p:nvSpPr>
        <p:spPr>
          <a:xfrm>
            <a:off x="5931193" y="2524405"/>
            <a:ext cx="1440994" cy="2924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400">
                <a:solidFill>
                  <a:srgbClr val="2929FF"/>
                </a:solidFill>
                <a:latin typeface="Calibri"/>
                <a:ea typeface="Calibri"/>
                <a:cs typeface="Calibri"/>
                <a:sym typeface="Calibri"/>
              </a:rPr>
              <a:t>XXXXXXX</a:t>
            </a:r>
            <a:endParaRPr/>
          </a:p>
        </p:txBody>
      </p:sp>
      <p:sp>
        <p:nvSpPr>
          <p:cNvPr id="578" name="Google Shape;578;p53"/>
          <p:cNvSpPr txBox="1"/>
          <p:nvPr/>
        </p:nvSpPr>
        <p:spPr>
          <a:xfrm>
            <a:off x="5931193" y="2424083"/>
            <a:ext cx="1440994" cy="2924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400">
                <a:solidFill>
                  <a:srgbClr val="2929FF"/>
                </a:solidFill>
                <a:latin typeface="Calibri"/>
                <a:ea typeface="Calibri"/>
                <a:cs typeface="Calibri"/>
                <a:sym typeface="Calibri"/>
              </a:rPr>
              <a:t>XXXXXXX</a:t>
            </a:r>
            <a:endParaRPr/>
          </a:p>
        </p:txBody>
      </p:sp>
      <p:sp>
        <p:nvSpPr>
          <p:cNvPr id="579" name="Google Shape;579;p53"/>
          <p:cNvSpPr txBox="1"/>
          <p:nvPr/>
        </p:nvSpPr>
        <p:spPr>
          <a:xfrm>
            <a:off x="5936422" y="2379720"/>
            <a:ext cx="144099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XXXXXXX</a:t>
            </a:r>
            <a:endParaRPr/>
          </a:p>
        </p:txBody>
      </p:sp>
      <p:sp>
        <p:nvSpPr>
          <p:cNvPr id="580" name="Google Shape;580;p53"/>
          <p:cNvSpPr txBox="1"/>
          <p:nvPr/>
        </p:nvSpPr>
        <p:spPr>
          <a:xfrm>
            <a:off x="5985827" y="2460409"/>
            <a:ext cx="144099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XXXXXXX</a:t>
            </a:r>
            <a:endParaRPr/>
          </a:p>
        </p:txBody>
      </p:sp>
      <p:sp>
        <p:nvSpPr>
          <p:cNvPr id="581" name="Google Shape;581;p53"/>
          <p:cNvSpPr txBox="1"/>
          <p:nvPr/>
        </p:nvSpPr>
        <p:spPr>
          <a:xfrm>
            <a:off x="740794" y="4022694"/>
            <a:ext cx="3420014" cy="636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171450" lvl="0" marL="1714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lo-LA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ວິທີການຮູ້ວ່າຜູ້ເຂົ້າຮ່ວມຈະໂທຫາໃຜ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53"/>
          <p:cNvSpPr txBox="1"/>
          <p:nvPr/>
        </p:nvSpPr>
        <p:spPr>
          <a:xfrm>
            <a:off x="703413" y="5232818"/>
            <a:ext cx="2844919" cy="1024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lo-LA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ວິທີການເລີ່ມຕົ້ນການໂທແລະເອກະສານຄວາມພະຍາຍາມການໂທແລະຜົນໄດ້ຮັບ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53"/>
          <p:cNvSpPr/>
          <p:nvPr/>
        </p:nvSpPr>
        <p:spPr>
          <a:xfrm rot="-270737">
            <a:off x="3613650" y="1229322"/>
            <a:ext cx="563585" cy="554894"/>
          </a:xfrm>
          <a:prstGeom prst="leftBrace">
            <a:avLst>
              <a:gd fmla="val 8333" name="adj1"/>
              <a:gd fmla="val 68446" name="adj2"/>
            </a:avLst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53"/>
          <p:cNvSpPr/>
          <p:nvPr/>
        </p:nvSpPr>
        <p:spPr>
          <a:xfrm rot="-772326">
            <a:off x="3714872" y="2072452"/>
            <a:ext cx="543026" cy="526413"/>
          </a:xfrm>
          <a:prstGeom prst="leftBrace">
            <a:avLst>
              <a:gd fmla="val 8333" name="adj1"/>
              <a:gd fmla="val 56048" name="adj2"/>
            </a:avLst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53"/>
          <p:cNvSpPr/>
          <p:nvPr/>
        </p:nvSpPr>
        <p:spPr>
          <a:xfrm rot="-172698">
            <a:off x="3583467" y="2888025"/>
            <a:ext cx="675978" cy="554894"/>
          </a:xfrm>
          <a:prstGeom prst="leftBrace">
            <a:avLst>
              <a:gd fmla="val 8333" name="adj1"/>
              <a:gd fmla="val 57664" name="adj2"/>
            </a:avLst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53"/>
          <p:cNvSpPr/>
          <p:nvPr/>
        </p:nvSpPr>
        <p:spPr>
          <a:xfrm>
            <a:off x="3213515" y="3614370"/>
            <a:ext cx="886395" cy="1383199"/>
          </a:xfrm>
          <a:prstGeom prst="leftBrace">
            <a:avLst>
              <a:gd fmla="val 8333" name="adj1"/>
              <a:gd fmla="val 48148" name="adj2"/>
            </a:avLst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53"/>
          <p:cNvSpPr/>
          <p:nvPr/>
        </p:nvSpPr>
        <p:spPr>
          <a:xfrm>
            <a:off x="3306043" y="5231951"/>
            <a:ext cx="886395" cy="996463"/>
          </a:xfrm>
          <a:prstGeom prst="leftBrace">
            <a:avLst>
              <a:gd fmla="val 8333" name="adj1"/>
              <a:gd fmla="val 70656" name="adj2"/>
            </a:avLst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54"/>
          <p:cNvSpPr txBox="1"/>
          <p:nvPr>
            <p:ph type="title"/>
          </p:nvPr>
        </p:nvSpPr>
        <p:spPr>
          <a:xfrm>
            <a:off x="628650" y="319118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ຕົວຢ່າງ ໂປລໂຕກອນ </a:t>
            </a:r>
            <a:r>
              <a:rPr lang="lo-LA"/>
              <a:t>:</a:t>
            </a:r>
            <a:br>
              <a:rPr lang="lo-LA"/>
            </a:br>
            <a:r>
              <a:rPr lang="lo-LA">
                <a:latin typeface="Arial"/>
                <a:ea typeface="Arial"/>
                <a:cs typeface="Arial"/>
                <a:sym typeface="Arial"/>
              </a:rPr>
              <a:t>ການເກັບຂໍ້ມູນ 1</a:t>
            </a:r>
            <a:endParaRPr/>
          </a:p>
        </p:txBody>
      </p:sp>
      <p:sp>
        <p:nvSpPr>
          <p:cNvPr id="594" name="Google Shape;594;p54"/>
          <p:cNvSpPr txBox="1"/>
          <p:nvPr>
            <p:ph idx="1" type="body"/>
          </p:nvPr>
        </p:nvSpPr>
        <p:spPr>
          <a:xfrm>
            <a:off x="714914" y="1716360"/>
            <a:ext cx="3420014" cy="1557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lo-LA" sz="2000">
                <a:latin typeface="Arial"/>
                <a:ea typeface="Arial"/>
                <a:cs typeface="Arial"/>
                <a:sym typeface="Arial"/>
              </a:rPr>
              <a:t>ຕົ້ນໄມ້ການຕັດສິນໃຈສໍາລັບການບັນຈຸຜູ້ເຂົ້າຮ່ວມແລະການວາງແຜນການສໍາຫຼວດ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lo-LA" sz="1800">
                <a:latin typeface="Arial"/>
                <a:ea typeface="Arial"/>
                <a:cs typeface="Arial"/>
                <a:sym typeface="Arial"/>
              </a:rPr>
              <a:t>ສະຄຣິບເພື່ອໃຊ້ໃນການໂທ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44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54"/>
          <p:cNvSpPr txBox="1"/>
          <p:nvPr>
            <p:ph idx="12" type="sldNum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lo-LA">
                <a:solidFill>
                  <a:schemeClr val="dk2"/>
                </a:solidFill>
              </a:rPr>
              <a:t>ANRCB   |   </a:t>
            </a:r>
            <a:fld id="{00000000-1234-1234-1234-123412341234}" type="slidenum">
              <a:rPr b="1" lang="lo-LA">
                <a:solidFill>
                  <a:schemeClr val="accent6"/>
                </a:solidFill>
              </a:rPr>
              <a:t>‹#›</a:t>
            </a:fld>
            <a:endParaRPr b="1">
              <a:solidFill>
                <a:schemeClr val="accent6"/>
              </a:solidFill>
            </a:endParaRPr>
          </a:p>
        </p:txBody>
      </p:sp>
      <p:sp>
        <p:nvSpPr>
          <p:cNvPr id="596" name="Google Shape;596;p54"/>
          <p:cNvSpPr txBox="1"/>
          <p:nvPr/>
        </p:nvSpPr>
        <p:spPr>
          <a:xfrm>
            <a:off x="533956" y="4934231"/>
            <a:ext cx="3420014" cy="9178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lo-LA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ບັນຊີລາຍຊື່ຂອງ "What Ifs" ໃນກໍລະນີຂອງຄໍາຖາມຂອງຜູ້ເຂົ້າຮ່ວມ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54"/>
          <p:cNvSpPr/>
          <p:nvPr/>
        </p:nvSpPr>
        <p:spPr>
          <a:xfrm>
            <a:off x="3508607" y="4188597"/>
            <a:ext cx="890727" cy="2409084"/>
          </a:xfrm>
          <a:prstGeom prst="leftBrace">
            <a:avLst>
              <a:gd fmla="val 8333" name="adj1"/>
              <a:gd fmla="val 51867" name="adj2"/>
            </a:avLst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54"/>
          <p:cNvSpPr/>
          <p:nvPr/>
        </p:nvSpPr>
        <p:spPr>
          <a:xfrm>
            <a:off x="3625970" y="603849"/>
            <a:ext cx="1017917" cy="2616131"/>
          </a:xfrm>
          <a:prstGeom prst="leftBrace">
            <a:avLst>
              <a:gd fmla="val 8333" name="adj1"/>
              <a:gd fmla="val 73190" name="adj2"/>
            </a:avLst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54"/>
          <p:cNvSpPr txBox="1"/>
          <p:nvPr/>
        </p:nvSpPr>
        <p:spPr>
          <a:xfrm>
            <a:off x="457658" y="3411747"/>
            <a:ext cx="3420014" cy="8596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lo-LA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ວິທີການຊີ້ບອກໃນບັນທຶກການຕິດຕໍ່ສິ່ງທີ່ການກະທໍາທີ່ເກີດຂຶ້ນເປັນຜົນມາຈາກການໂທ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54"/>
          <p:cNvSpPr/>
          <p:nvPr/>
        </p:nvSpPr>
        <p:spPr>
          <a:xfrm>
            <a:off x="3868041" y="3411747"/>
            <a:ext cx="542597" cy="609056"/>
          </a:xfrm>
          <a:prstGeom prst="leftBrace">
            <a:avLst>
              <a:gd fmla="val 8333" name="adj1"/>
              <a:gd fmla="val 51243" name="adj2"/>
            </a:avLst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01" name="Google Shape;601;p54"/>
          <p:cNvGraphicFramePr/>
          <p:nvPr/>
        </p:nvGraphicFramePr>
        <p:xfrm>
          <a:off x="4530893" y="365347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{568A9AEB-53E4-4379-B6F9-A647EB71E9A0}</a:tableStyleId>
              </a:tblPr>
              <a:tblGrid>
                <a:gridCol w="3984450"/>
              </a:tblGrid>
              <a:tr h="50125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ຖ້າຜູ້ຮັບໂທລະສັບລະບຸວ່າຕົນເອງເປັນຜູ້ເຂົ້າຮ່ວມ: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ຂ້ອຍຊື່ ________ ແລະຂ້ອຍກຳລັງໂທຈາກມະຫາວິທະຍາໄລວໍຊິງຕັນກ່ຽວກັບໂຄງການໃໝ່ທີ່ເອີ້ນວ່າ Health Care Connections. ໃນຂະນະທີ່ ເຂົ້າຮ່ວມໂຄງການ My2-1-1 ທ່ານໄດ້ກ່າວເຖິງວ່າທ່ານຈະສົນໃຈທີ່ຈະໄດ້ຍິນກ່ຽວກັບໂຄງການໃຫມ່ກັບທີມງານຂອງພວກເຮົາ. ເຈົ້າສົນໃຈຢາກໄດ້ຍິນກ່ຽວກັບໂຄງ ການບໍ?</a:t>
                      </a:r>
                      <a:endParaRPr/>
                    </a:p>
                    <a:p>
                      <a:pPr indent="38100" lvl="0" marL="0" marR="0" rtl="0" algn="l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ຖ້າບໍ່: ໂອເຄ, ຂອບໃຈຫຼາຍໆ ແລະຂໍໃຫ້ເປັນມື້ທີ່ດີ. ຊີ້ໃຫ້ເຫັນການປະຕິເສດໃນຖານຂໍ້ມູນການຕິດຕໍ່.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ຖ້າແມ່ນ: ດີຫຼາຍ. ໂຄງການນີ້ແມ່ນເພື່ອຊ່ວຍໃຫ້ພວກເຮົາເຂົ້າໃຈເພີ່ມເຕີມກ່ຽວກັບບ່ອນທີ່ປະຊາຊົນໄດ້ຮັບຂໍ້ມູນກ່ຽວກັບການບໍລິການການດູແລສຸຂະພາບແລະການເມືອງ. ການສໍາຫຼວດຈະໃຊ້ເວລາປະມານ 45 ນາທີຂອງເວລາຂອງເຈົ້າ. ຫຼັງຈາກສໍາເລັດການສໍາຫຼວດ, ພວກເຮົາຈະສົ່ງບັດຂອງຂວັນ $25 ໃຫ້ກັບ schnucks ຫຼື Wal-Mart. ດຽວນີ້ເຈົ້າມີເວລາຕອບຄຳຖາມເຫຼົ່ານີ້ບໍ?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 ຖ້າບໍ່ແມ່ນ, ຂໍເວລາທີ່ດີທີ່ສຸດເພື່ອໂທຫາ.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ຖ້າແມ່ນ: ຕົກລົງ. ກ່ອນອື່ນ, ຂ້ອຍຕ້ອງການໃຫ້ເຈົ້າແບບຟອມຍິນຍອມ, ຢືນຢັນທີ່ຢູ່ຂອງເຈົ້າ, ແລະໃຫ້ເຈົ້າເລືອກບັດຂອງຂວັນ. ຫຼັງຈາກນັ້ນ, ພວກເຮົາສາມາດເລີ່ມຕົ້ນການສໍາຫຼວດ. ເລີ່ມຕົ້ນການສໍາຫຼວດໃນ Network Genie.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ກະ​ລຸ​ນາ​ຫມາຍ​ວ່າ​ທ່ານ​ໄດ້​ປະ​ຕິ​ບັດ​ໃນ​ບັນ​ທຶກ​ການ​ຕິດ​ຕໍ່​: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Times New Roman"/>
                        <a:buAutoNum type="arabicPeriod"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ໃຫ້ສັງເກດຕົວເລກ “ຕັດການເຊື່ອມຕໍ່” ໂດຍໝາຍໃສ່ປຸ່ມຕັດການເຊື່ອມຕໍ່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Times New Roman"/>
                        <a:buAutoNum type="arabicPeriod"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ບັນທຶກຂໍ້ຄວາມໃດໆທີ່ປະໄວ້ຢູ່ໃນແຕະ Notes. ໝາຍຄົນເຫຼົ່ານັ້ນໃຫ້ຖອຍຫຼັງ</a:t>
                      </a:r>
                      <a:endParaRPr/>
                    </a:p>
                    <a:p>
                      <a:pPr indent="-342900" lvl="0" marL="34290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Times New Roman"/>
                        <a:buAutoNum type="arabicPeriod"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ຖ້າທ່ານເວົ້າ k ກັບຄົນແລະພວກເຂົາປະຕິເສດ, ໃຫ້ຫມາຍປະຕິເສດ	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 u="sng">
                          <a:latin typeface="Arial"/>
                          <a:ea typeface="Arial"/>
                          <a:cs typeface="Arial"/>
                          <a:sym typeface="Arial"/>
                        </a:rPr>
                        <a:t>"ຖ້າ​ຫາກ​ວ່າ? s ”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ຖ້າຜູ້ເຂົ້າຮ່ວມຖາມວ່າ “ກົດໝາຍການປະຕິຮູບສຸຂະພາບແມ່ນຫຍັງ”: ໃຫ້ເວົ້າຕໍ່ໄປນີ້: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ກົດໝາຍການປະຕິຮູບດ້ານສາທາລະນະສຸກໄດ້ຖືກຮັບຮອງໃນປີ 2010, ແລະ ປ່ຽນແປງວິທີການດູແລສຸຂະພາບຢູ່ໃນປະເທດຂອງພວກເຮົາ.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ຖ້າຜູ້ເຂົ້າຮ່ວມຖາມວ່າ “ການເປັນເອກະລາດແມ່ນຫຍັງ? ” : ເວົ້າຕໍ່ໄປນີ້: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ເອກະລາດແມ່ນຜູ້ທີ່ບໍ່ໄດ້ກໍານົດກັບພັກການເມືອງ.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ຖ້າຜູ້ເຂົ້າຮ່ວມຖາມວ່າເສລີພາບ, ປານກາງ, ແລະ ອະນຸລັກ ໝາຍ ຄວາມວ່າ ແນວໃດ ?: ໃຫ້ເວົ້າຕໍ່ໄປນີ້: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ເສລີນິຍົມແມ່ນມີຄວາມໂປດປານຕໍ່ການມີສ່ວນຮ່ວມຂອງລັດຖະບານໃນຊີວິດຂອງຜູ້ຄົນ, ຕົວຢ່າງເຊັ່ນການສ້າງໂຄງການຂອງລັດຖະບານຫຼາຍຂື້ນກັບປະຊາຊົນທີ່ອາໄສຢູ່ໃນສະຫະລັດ. ອະນຸລັກນິຍົມແມ່ນໜ້ອຍລົງໃນການມີສ່ວນຮ່ວມຂອງລັດຖະບານໃນຊີວິດຂອງປະຊາຊົນ, ແລະມີຜູ້ປານກາງຕົກຢູ່ບ່ອນໃດບ່ອນໜຶ່ງລະຫວ່າງເສລີນິຍົມ ແລະ ອະນຸລັກນິຍົມ.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1550" marL="41550"/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55"/>
          <p:cNvSpPr txBox="1"/>
          <p:nvPr>
            <p:ph idx="1" type="body"/>
          </p:nvPr>
        </p:nvSpPr>
        <p:spPr>
          <a:xfrm>
            <a:off x="409904" y="1490804"/>
            <a:ext cx="4023984" cy="49537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lo-LA" sz="2000">
                <a:latin typeface="Arial"/>
                <a:ea typeface="Arial"/>
                <a:cs typeface="Arial"/>
                <a:sym typeface="Arial"/>
              </a:rPr>
              <a:t>ຜູ້ທີ່ຈະຕິດຕໍ່ສໍາລັບການຊ່ວຍເຫຼືອດ້ານການສຶກສາ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lo-LA" sz="2000">
                <a:latin typeface="Arial"/>
                <a:ea typeface="Arial"/>
                <a:cs typeface="Arial"/>
                <a:sym typeface="Arial"/>
              </a:rPr>
              <a:t>ຜູ້ທີ່ຈະຕິດຕໍ່ສໍາລັບການຊ່ວຍເຫຼືອດ້ານວິຊາການ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lo-LA" sz="2000">
                <a:latin typeface="Arial"/>
                <a:ea typeface="Arial"/>
                <a:cs typeface="Arial"/>
                <a:sym typeface="Arial"/>
              </a:rPr>
              <a:t>ສິ່ງທີ່ຈະມີກັບທ່ານແລະການກະທໍາທີ່ຕ້ອງປະຕິບັດກ່ອນການສໍາຫຼວດເລີ່ມຕົ້ນ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lo-LA" sz="2000">
                <a:latin typeface="Arial"/>
                <a:ea typeface="Arial"/>
                <a:cs typeface="Arial"/>
                <a:sym typeface="Arial"/>
              </a:rPr>
              <a:t>ວິທີການເຂົ້າເຖິງຊອບແວໃນອຸປະກອນ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lo-LA" sz="2000">
                <a:latin typeface="Arial"/>
                <a:ea typeface="Arial"/>
                <a:cs typeface="Arial"/>
                <a:sym typeface="Arial"/>
              </a:rPr>
              <a:t>ວິທີການບັນທຶກຜູ້ທີ່ເຈົ້າກໍາລັງສໍາພາດ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lo-LA" sz="2000">
                <a:latin typeface="Arial"/>
                <a:ea typeface="Arial"/>
                <a:cs typeface="Arial"/>
                <a:sym typeface="Arial"/>
              </a:rPr>
              <a:t>ສືບຕໍ່ອະທິບາຍການບໍລິຫານການສໍາຫຼວດເທື່ອລະຂັ້ນຕອນ, ສິ່ງທີ່ຕ້ອງເຮັດເມື່ອການສໍາຫຼວດສໍາເລັດ, ແລະວິທີການກັບຄືນໄປຫາການສໍາພາດທີ່ບໍ່ຄົບຖ້ວນຖ້າຖືກລົບກວນ.</a:t>
            </a:r>
            <a:endParaRPr i="1"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55"/>
          <p:cNvSpPr txBox="1"/>
          <p:nvPr>
            <p:ph idx="12" type="sldNum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lo-LA">
                <a:solidFill>
                  <a:schemeClr val="dk2"/>
                </a:solidFill>
              </a:rPr>
              <a:t>ANRCB   |   </a:t>
            </a:r>
            <a:fld id="{00000000-1234-1234-1234-123412341234}" type="slidenum">
              <a:rPr b="1" lang="lo-LA">
                <a:solidFill>
                  <a:schemeClr val="accent6"/>
                </a:solidFill>
              </a:rPr>
              <a:t>‹#›</a:t>
            </a:fld>
            <a:endParaRPr b="1">
              <a:solidFill>
                <a:schemeClr val="accent6"/>
              </a:solidFill>
            </a:endParaRPr>
          </a:p>
        </p:txBody>
      </p:sp>
      <p:sp>
        <p:nvSpPr>
          <p:cNvPr id="609" name="Google Shape;609;p55"/>
          <p:cNvSpPr txBox="1"/>
          <p:nvPr/>
        </p:nvSpPr>
        <p:spPr>
          <a:xfrm>
            <a:off x="628650" y="79855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0" lang="lo-LA" sz="3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ຕົວຢ່າງ ໂປລໂຕກອນ: ການເກັບຂໍ້ມູນພາກສະຫນາມ</a:t>
            </a:r>
            <a:endParaRPr b="0" sz="3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10" name="Google Shape;610;p55"/>
          <p:cNvGraphicFramePr/>
          <p:nvPr/>
        </p:nvGraphicFramePr>
        <p:xfrm>
          <a:off x="4433888" y="1017918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{568A9AEB-53E4-4379-B6F9-A647EB71E9A0}</a:tableStyleId>
              </a:tblPr>
              <a:tblGrid>
                <a:gridCol w="4361775"/>
              </a:tblGrid>
              <a:tr h="50780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9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50">
                          <a:latin typeface="Arial"/>
                          <a:ea typeface="Arial"/>
                          <a:cs typeface="Arial"/>
                          <a:sym typeface="Arial"/>
                        </a:rPr>
                        <a:t>ການສໍາຫຼວດການເຊື່ອມຕໍ່ການດູແລສຸຂະພາບ ອະນຸສັນຍາການບໍລິຫານ 9-28-13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50">
                          <a:latin typeface="Arial"/>
                          <a:ea typeface="Arial"/>
                          <a:cs typeface="Arial"/>
                          <a:sym typeface="Arial"/>
                        </a:rPr>
                        <a:t>ສໍາ​ລັບ​ຄໍາ​ຖາມ​ຫຼື​ຄວາມ​ກັງ​ວົນ​ກ່ຽວ​ກັບ​ການ​ສຶກ​ສາ​, ຂັ້ນ​ຕອນ​ການ​, ຄໍາ​ຖາມ​ສໍາ​ຫຼວດ​, ຫຼື​ສິ່ງ​ທີ່​ບໍ່​ແມ່ນ​ດ້ານ​ວິ​ຊາ​ການ​, ໂທ​ຫາ kate ​: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50">
                          <a:latin typeface="Arial"/>
                          <a:ea typeface="Arial"/>
                          <a:cs typeface="Arial"/>
                          <a:sym typeface="Arial"/>
                        </a:rPr>
                        <a:t>Kate Eddens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50">
                          <a:latin typeface="Arial"/>
                          <a:ea typeface="Arial"/>
                          <a:cs typeface="Arial"/>
                          <a:sym typeface="Arial"/>
                        </a:rPr>
                        <a:t>314-606-1345 (ເຊລ)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50" u="sng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3"/>
                        </a:rPr>
                        <a:t>Kate.eddens@uky.edu</a:t>
                      </a:r>
                      <a:endParaRPr sz="105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50">
                          <a:latin typeface="Arial"/>
                          <a:ea typeface="Arial"/>
                          <a:cs typeface="Arial"/>
                          <a:sym typeface="Arial"/>
                        </a:rPr>
                        <a:t>ສໍາ​ລັບ​ຄໍາ​ຖາມ​ຫຼື​ຄວາມ​ກັງ​ວົນ​ກ່ຽວ​ກັບ​ຊອບ​ແວ​, ການ​ອັບ​ໂຫຼດ​ການ​ສໍາ​ຫຼວດ​, ວິ​ທີ​ການ​ຂອງ​ຢາ​ເມັດ​ແມ່ນ​ເຮັດ​ວຽກ​ຫຼື​ຫຍັງ​ທາງ​ດ້ານ​ວິ​ຊາ​ການ​, ໂທ​ຫາ Jesse​: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50">
                          <a:latin typeface="Arial"/>
                          <a:ea typeface="Arial"/>
                          <a:cs typeface="Arial"/>
                          <a:sym typeface="Arial"/>
                        </a:rPr>
                        <a:t>Jesse Fagan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50">
                          <a:latin typeface="Arial"/>
                          <a:ea typeface="Arial"/>
                          <a:cs typeface="Arial"/>
                          <a:sym typeface="Arial"/>
                        </a:rPr>
                        <a:t>303-917-5653 (ເຊລ)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50" u="sng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4"/>
                        </a:rPr>
                        <a:t>Jesse.fagan@uky.edu</a:t>
                      </a:r>
                      <a:endParaRPr sz="105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50">
                          <a:latin typeface="Arial"/>
                          <a:ea typeface="Arial"/>
                          <a:cs typeface="Arial"/>
                          <a:sym typeface="Arial"/>
                        </a:rPr>
                        <a:t>ກ່ອນການສຳຫຼວດເລີ່ມຕົ້ນ: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Times New Roman"/>
                        <a:buAutoNum type="arabicPeriod"/>
                      </a:pPr>
                      <a:r>
                        <a:rPr lang="lo-LA" sz="1050">
                          <a:latin typeface="Arial"/>
                          <a:ea typeface="Arial"/>
                          <a:cs typeface="Arial"/>
                          <a:sym typeface="Arial"/>
                        </a:rPr>
                        <a:t>ມີເອກະສານຕິດຕາມ HCC ກັບທ່ານສໍາລັບການສໍາພາດ. ນີ້ປະກອບມີຊື່ຂອງບຸກຄົນ, ID ການສຶກສາ, ID ແບບສຳຫຼວດ, ແລະໝາຍເລກຮັບບັດຂອງຂວັນ.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Times New Roman"/>
                        <a:buAutoNum type="arabicPeriod"/>
                      </a:pPr>
                      <a:r>
                        <a:rPr lang="lo-LA" sz="1050">
                          <a:latin typeface="Arial"/>
                          <a:ea typeface="Arial"/>
                          <a:cs typeface="Arial"/>
                          <a:sym typeface="Arial"/>
                        </a:rPr>
                        <a:t>ໃນເອກະສານ, ບັນທຶກຊື່ຂອງບຸກຄົນ.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Times New Roman"/>
                        <a:buAutoNum type="arabicPeriod"/>
                      </a:pPr>
                      <a:r>
                        <a:rPr lang="lo-LA" sz="1050">
                          <a:latin typeface="Arial"/>
                          <a:ea typeface="Arial"/>
                          <a:cs typeface="Arial"/>
                          <a:sym typeface="Arial"/>
                        </a:rPr>
                        <a:t>ຖ້າເຈົ້າສຳພາດສະມາຊິກໃນເຄືອຂ່າຍຂອງໃຜຜູ້ໜຶ່ງ, ກະລຸນາຂຽນ ID ການສຶກສາຂອງຜູ້ຍິງທີ່ອ້າງອີງໃສ່ກັບຂໍ້ມູນຂອງຄົນໃໝ່ໃນເອກະສານນີ້. ດ້ວຍວິທີນັ້ນ, ໃນກໍລະນີທີ່ມີບັນຫາໃດໆໃນການສໍາຫຼວດພວກເຮົາສາມາດກວດເບິ່ງສອງຄັ້ງວ່າແມ່ຍິງທີ່ອ້າງອີງແມ່ນໃຜ.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50">
                          <a:latin typeface="Arial"/>
                          <a:ea typeface="Arial"/>
                          <a:cs typeface="Arial"/>
                          <a:sym typeface="Arial"/>
                        </a:rPr>
                        <a:t>ເພື່ອເຂົ້າເຖິງແບບສຳຫຼວດໃນແທັບເລັດ: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Times New Roman"/>
                        <a:buAutoNum type="arabicPeriod"/>
                      </a:pPr>
                      <a:r>
                        <a:rPr lang="lo-LA" sz="1050">
                          <a:latin typeface="Arial"/>
                          <a:ea typeface="Arial"/>
                          <a:cs typeface="Arial"/>
                          <a:sym typeface="Arial"/>
                        </a:rPr>
                        <a:t>ເຊື່ອມຕໍ່ກັບ </a:t>
                      </a:r>
                      <a:r>
                        <a:rPr lang="lo-LA" sz="1050" u="sng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5"/>
                        </a:rPr>
                        <a:t>www.jessefagan.com/netquery/</a:t>
                      </a:r>
                      <a:endParaRPr sz="105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Times New Roman"/>
                        <a:buAutoNum type="arabicPeriod"/>
                      </a:pPr>
                      <a:r>
                        <a:rPr lang="lo-LA" sz="1050">
                          <a:latin typeface="Arial"/>
                          <a:ea typeface="Arial"/>
                          <a:cs typeface="Arial"/>
                          <a:sym typeface="Arial"/>
                        </a:rPr>
                        <a:t>ໃສ່ຊື່ຜູ້ໃຊ້ແລະລະຫັດຜ່ານຂອງທ່ານແລະເຂົ້າສູ່ລະບົບ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Times New Roman"/>
                        <a:buAutoNum type="arabicPeriod"/>
                      </a:pPr>
                      <a:r>
                        <a:rPr lang="lo-LA" sz="1050">
                          <a:latin typeface="Arial"/>
                          <a:ea typeface="Arial"/>
                          <a:cs typeface="Arial"/>
                          <a:sym typeface="Arial"/>
                        </a:rPr>
                        <a:t>ເລືອກແບບສຳຫຼວດທີ່ຖືກຕ້ອງ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Times New Roman"/>
                        <a:buAutoNum type="alphaLcPeriod"/>
                      </a:pPr>
                      <a:r>
                        <a:rPr lang="lo-LA" sz="1050">
                          <a:latin typeface="Arial"/>
                          <a:ea typeface="Arial"/>
                          <a:cs typeface="Arial"/>
                          <a:sym typeface="Arial"/>
                        </a:rPr>
                        <a:t>ເລືອກ “ການສຳຫຼວດຕົນເອງໃໝ່” ຖ້າຜູ້ສໍາພາດໄດ້ເຂົ້າຮ່ວມໃນການສຶກສາ swab ດ້ວຍຕົນເອງ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Times New Roman"/>
                        <a:buAutoNum type="alphaLcPeriod"/>
                      </a:pPr>
                      <a:r>
                        <a:rPr lang="lo-LA" sz="1050">
                          <a:latin typeface="Arial"/>
                          <a:ea typeface="Arial"/>
                          <a:cs typeface="Arial"/>
                          <a:sym typeface="Arial"/>
                        </a:rPr>
                        <a:t>ເລືອກ “ການສໍາຫຼວດຕົນເອງໃໝ່” ຖ້າຜູ້ສໍາພາດບໍ່ໄດ້ເຂົ້າຮ່ວມໃນການສຶກສາ swab ດ້ວຍຕົນເອງ.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Times New Roman"/>
                        <a:buAutoNum type="arabicPeriod"/>
                      </a:pPr>
                      <a:r>
                        <a:rPr lang="lo-LA" sz="1050">
                          <a:latin typeface="Arial"/>
                          <a:ea typeface="Arial"/>
                          <a:cs typeface="Arial"/>
                          <a:sym typeface="Arial"/>
                        </a:rPr>
                        <a:t>ໝາຍ ID ການສຶກສາຈາກເອກະສານຕິດຕາມຢູ່ໃນກ່ອງ ໝາຍ "ID ການສຶກສາ"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Times New Roman"/>
                        <a:buAutoNum type="arabicPeriod"/>
                      </a:pPr>
                      <a:r>
                        <a:rPr lang="lo-LA" sz="1050">
                          <a:latin typeface="Arial"/>
                          <a:ea typeface="Arial"/>
                          <a:cs typeface="Arial"/>
                          <a:sym typeface="Arial"/>
                        </a:rPr>
                        <a:t>ຖ້າທ່ານກໍາລັງສໍາພາດສະມາຊິກເຄືອຂ່າຍ, ໃສ່ ID ການສຶກສາຂອງແມ່ຍິງທີ່ອ້າງອີງ [ຢູ່ໃສ?]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1050">
                          <a:latin typeface="Arial"/>
                          <a:ea typeface="Arial"/>
                          <a:cs typeface="Arial"/>
                          <a:sym typeface="Arial"/>
                        </a:rPr>
                        <a:t>ການບໍລິຫານການສໍາຫຼວດທົ່ວໄປ:</a:t>
                      </a:r>
                      <a:endParaRPr sz="105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1550" marL="41550"/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56"/>
          <p:cNvSpPr txBox="1"/>
          <p:nvPr>
            <p:ph idx="1" type="body"/>
          </p:nvPr>
        </p:nvSpPr>
        <p:spPr>
          <a:xfrm>
            <a:off x="628650" y="1490804"/>
            <a:ext cx="3805237" cy="47001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o-LA" sz="2400">
                <a:latin typeface="Arial"/>
                <a:ea typeface="Arial"/>
                <a:cs typeface="Arial"/>
                <a:sym typeface="Arial"/>
              </a:rPr>
              <a:t>ສ້າງໂປໂຕຄອນລາຍລະອຽດທີ່ມີຕາຕະລາງເນື້ອໃນແລະ screenshots ຂອງຂັ້ນຕອນທີ່ມີໂຄງການຊອບແວສໍາລັບການຝຶກອົບຮົມ, /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o-LA" sz="2400">
                <a:latin typeface="Arial"/>
                <a:ea typeface="Arial"/>
                <a:cs typeface="Arial"/>
                <a:sym typeface="Arial"/>
              </a:rPr>
              <a:t>ແລະສ້າງ "ເອກະສານອ້າງອິງໄວ" ຫຼື "ແຜ່ນ cheat" ສໍາລັບການອ້າງອິງສັ້ນໆໃນເວລາທີ່ພະນັກງານຄົ້ນຄ້ວາມີຄວາມຄຸ້ນເຄີຍກັບການເກັບກໍາຂໍ້ມູນ.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17" name="Google Shape;617;p56"/>
          <p:cNvGraphicFramePr/>
          <p:nvPr/>
        </p:nvGraphicFramePr>
        <p:xfrm>
          <a:off x="5314633" y="352742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{568A9AEB-53E4-4379-B6F9-A647EB71E9A0}</a:tableStyleId>
              </a:tblPr>
              <a:tblGrid>
                <a:gridCol w="2732075"/>
                <a:gridCol w="766350"/>
              </a:tblGrid>
              <a:tr h="5438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ສາ​ລະ​ບານ 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ແທັບເລັດ ແລະຊອບແວ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ຕາຕະລາ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ກ່ຽວກັບແທັບເລັດຂອງທ່ານ / ການນໍາໃຊ້ແທັບເລັດຂອງທ່ານ 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ຊອບແວ Enso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	ເພື່ອໂຫລດ Enso 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	ກ່ຽວກັບຊອບແວ Enso 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	        ການ​ກວດ​ສອບ​ການ​ເຊື່ອມ​ຕໍ່​ຂໍ້​ມູນ​ຂອງ​ທ່ານ 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	ເຂົ້າສູ່ລະບົບ Enso 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	ອັບເດດແອັບ Enso 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ການຄຸ້ມຄອງການສໍາພາດໂດຍໃຊ້ Enso 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ອົງປະກອບຂອງການບໍລິຫານສໍາພາດ </a:t>
                      </a:r>
                      <a:endParaRPr/>
                    </a:p>
                    <a:p>
                      <a:pPr indent="314325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ຂໍ້ມູນການສໍາຫຼວດ </a:t>
                      </a:r>
                      <a:endParaRPr/>
                    </a:p>
                    <a:p>
                      <a:pPr indent="314325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ສຳພາດບໍລິຫານຂໍ້ມູນ </a:t>
                      </a:r>
                      <a:endParaRPr/>
                    </a:p>
                    <a:p>
                      <a:pPr indent="314325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	ເບິ່ງການສໍາພາດໃນອຸປະກອນນີ້ </a:t>
                      </a:r>
                      <a:endParaRPr/>
                    </a:p>
                    <a:p>
                      <a:pPr indent="314325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	ເບິ່ງການສໍາພາດໃນເຊີບເວີ </a:t>
                      </a:r>
                      <a:endParaRPr/>
                    </a:p>
                    <a:p>
                      <a:pPr indent="314325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ວຽກງານສໍາລັບການຄຸ້ມຄອງການສໍາພາດໃນ Enso </a:t>
                      </a:r>
                      <a:endParaRPr/>
                    </a:p>
                    <a:p>
                      <a:pPr indent="314325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ການສໍາພາດ </a:t>
                      </a:r>
                      <a:endParaRPr/>
                    </a:p>
                    <a:p>
                      <a:pPr indent="314325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ເລີ່ມສຳພາດໃໝ່ </a:t>
                      </a:r>
                      <a:endParaRPr/>
                    </a:p>
                    <a:p>
                      <a:pPr indent="314325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ຜູ້ຕອບໃໝ່ </a:t>
                      </a:r>
                      <a:endParaRPr/>
                    </a:p>
                    <a:p>
                      <a:pPr indent="314325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ຜູ້ຕອບທີ່ມີຢູ່ແລ້ວ </a:t>
                      </a:r>
                      <a:endParaRPr/>
                    </a:p>
                    <a:p>
                      <a:pPr indent="314325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	ການສໍາພາດທີ່ຖືກຂັດຂວາງ </a:t>
                      </a:r>
                      <a:endParaRPr/>
                    </a:p>
                    <a:p>
                      <a:pPr indent="314325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ການຄຸ້ມຄອງຂໍ້ມູນການສໍາພາດ </a:t>
                      </a:r>
                      <a:endParaRPr/>
                    </a:p>
                    <a:p>
                      <a:pPr indent="314325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	ໃຫ້ແນ່ໃຈວ່າຂໍ້ມູນຖືກອັບໂຫລດໄປຍັງເຊີບເວີ </a:t>
                      </a:r>
                      <a:endParaRPr/>
                    </a:p>
                    <a:p>
                      <a:pPr indent="314325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	ອັບໂຫຼດຂໍ້ມູນການສໍາພາດໃສ່ເຊີບເວີ </a:t>
                      </a:r>
                      <a:endParaRPr/>
                    </a:p>
                    <a:p>
                      <a:pPr indent="314325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	ລຶບຂໍ້ມູນການສໍາພາດອອກຈາກແທັບເລັດ </a:t>
                      </a:r>
                      <a:endParaRPr/>
                    </a:p>
                    <a:p>
                      <a:pPr indent="314325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ການ​ຄຸ້ມ​ຄອງ​ການ​ຕິດ​ຕັ້ງ​ສໍາ​ຫຼວດ </a:t>
                      </a:r>
                      <a:endParaRPr/>
                    </a:p>
                    <a:p>
                      <a:pPr indent="314325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	ການຕິດຕັ້ງສໍາຫຼວດຄັ້ງທໍາອິດ </a:t>
                      </a:r>
                      <a:endParaRPr/>
                    </a:p>
                    <a:p>
                      <a:pPr indent="314325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	Reloading a survey after update/removal </a:t>
                      </a:r>
                      <a:endParaRPr/>
                    </a:p>
                    <a:p>
                      <a:pPr indent="314325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ຂັ້ນຕອນການປະຕິບັດການຕິດຕາມການສໍາພາດ </a:t>
                      </a:r>
                      <a:endParaRPr/>
                    </a:p>
                    <a:p>
                      <a:pPr indent="314325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	ຂັ້ນຕອນສໍາລັບການສໍາຫຼວດຄັ້ງທໍາອິດໃນ Enso ທຽບກັບຜູ້ໃຊ້ທີ່ມີຢູ່ແລ້ວ </a:t>
                      </a:r>
                      <a:endParaRPr/>
                    </a:p>
                    <a:p>
                      <a:pPr indent="314325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ການ​ຕິດ​ຕັ້ງ​ຜູ້​ຕອບ​ກັບ​ອຸ​ປະ​ກອນ​ສໍາ​ລັບ​ການ​ຕິດ​ຕາມ </a:t>
                      </a:r>
                      <a:endParaRPr/>
                    </a:p>
                    <a:p>
                      <a:pPr indent="314325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 ການປ້ອນຂໍ້ມູນເຄືອຂ່າຍສໍາລັບການຕິດຕາມ Enso ຄັ້ງທໍາອິດ </a:t>
                      </a:r>
                      <a:endParaRPr/>
                    </a:p>
                    <a:p>
                      <a:pPr indent="314325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	            ແຜນຜັງຂັ້ນຕອນບຸກຄົນ </a:t>
                      </a:r>
                      <a:endParaRPr/>
                    </a:p>
                    <a:p>
                      <a:pPr indent="314325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	            ຕາຕະລາງຄູ່ຮ່ວມການສຶກສາ </a:t>
                      </a:r>
                      <a:endParaRPr/>
                    </a:p>
                    <a:p>
                      <a:pPr indent="314325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ສະ​ເພາະ​ຂອງ​ການ​ຕິດ​ຕາມ​ສໍາ​ພາດ​ທີ່​ແປກ ​! </a:t>
                      </a: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314325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	ຂະບວນການປ່ຽນເຄືອຂ່າຍ </a:t>
                      </a:r>
                      <a:endParaRPr/>
                    </a:p>
                    <a:p>
                      <a:pPr indent="314325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	            ການເພີ່ມຄົນທີ່ລືມກັບຄືນສູ່ເຄືອຂ່າຍ </a:t>
                      </a:r>
                      <a:endParaRPr/>
                    </a:p>
                    <a:p>
                      <a:pPr indent="314325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	            ການຖາມຄໍາຖາມຂອງສະມາຊິກເກົ່າແລະໃຫມ່ </a:t>
                      </a:r>
                      <a:endParaRPr/>
                    </a:p>
                    <a:p>
                      <a:pPr indent="314325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ໂປຣໂຕຄໍຫຍໍ້ສຳລັບການປ້ອນຂໍ້ມູນເຄືອຂ່າຍພຽງແຕ່Focal Subject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ໂປຣໂຕຄໍຫຍໍ້ສຳລັບການປ້ອນຂໍ້ມູນເຄືອຂ່າຍ ສຶກສາຄູ່ຮ່ວມງານເທົ່ານັ້ນ</a:t>
                      </a: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30000" marL="300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18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21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21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23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26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26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27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28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31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31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32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34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34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35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37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37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38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o-LA" sz="800">
                          <a:latin typeface="Arial"/>
                          <a:ea typeface="Arial"/>
                          <a:cs typeface="Arial"/>
                          <a:sym typeface="Arial"/>
                        </a:rPr>
                        <a:t>41</a:t>
                      </a: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30000" marL="30000"/>
                </a:tc>
              </a:tr>
            </a:tbl>
          </a:graphicData>
        </a:graphic>
      </p:graphicFrame>
      <p:sp>
        <p:nvSpPr>
          <p:cNvPr id="618" name="Google Shape;618;p56"/>
          <p:cNvSpPr txBox="1"/>
          <p:nvPr>
            <p:ph idx="12" type="sldNum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lo-LA">
                <a:solidFill>
                  <a:schemeClr val="dk2"/>
                </a:solidFill>
              </a:rPr>
              <a:t>ANRCB   |   </a:t>
            </a:r>
            <a:fld id="{00000000-1234-1234-1234-123412341234}" type="slidenum">
              <a:rPr b="1" lang="lo-LA">
                <a:solidFill>
                  <a:schemeClr val="accent6"/>
                </a:solidFill>
              </a:rPr>
              <a:t>‹#›</a:t>
            </a:fld>
            <a:endParaRPr b="1">
              <a:solidFill>
                <a:schemeClr val="accent6"/>
              </a:solidFill>
            </a:endParaRPr>
          </a:p>
        </p:txBody>
      </p:sp>
      <p:sp>
        <p:nvSpPr>
          <p:cNvPr id="619" name="Google Shape;619;p56"/>
          <p:cNvSpPr txBox="1"/>
          <p:nvPr/>
        </p:nvSpPr>
        <p:spPr>
          <a:xfrm>
            <a:off x="127609" y="-23039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lang="lo-LA" sz="3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ຕົວຢ່າງໂປຼໂຕກອນ: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lang="lo-LA" sz="3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ການເກັບຂໍ້ມູນພາກສະຫນາມ</a:t>
            </a:r>
            <a:endParaRPr b="1" sz="3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57"/>
          <p:cNvSpPr txBox="1"/>
          <p:nvPr>
            <p:ph idx="2" type="body"/>
          </p:nvPr>
        </p:nvSpPr>
        <p:spPr>
          <a:xfrm>
            <a:off x="678611" y="1501437"/>
            <a:ext cx="7836739" cy="2224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780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ຂັ້ນ​ຕອນ​ທີ​ໂດຍ​ຂັ້ນ​ຕອນ​ຫມາຍ​ຄວາມ​ວ່າ​ທຸກ​ບາດ​ກ້າວ​!</a:t>
            </a:r>
            <a:endParaRPr/>
          </a:p>
          <a:p>
            <a:pPr indent="-1778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ລວມທັງພາບຫນ້າຈໍຊ່ວຍຫຼຸດຜ່ອນຄວາມບໍ່ແນ່ນອນ</a:t>
            </a:r>
            <a:endParaRPr/>
          </a:p>
          <a:p>
            <a:pPr indent="-1778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ຊ່ວຍສໍາລັບຄົນທີ່ເປັນນັກຮຽນຮູ້ສາຍຕາ</a:t>
            </a:r>
            <a:endParaRPr/>
          </a:p>
          <a:p>
            <a:pPr indent="-1778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ສາມາດອ້າງອີງພາບໜ້າຈໍໃນເວລາລາຍງານບັນຫາ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57"/>
          <p:cNvSpPr txBox="1"/>
          <p:nvPr>
            <p:ph idx="12" type="sldNum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lo-LA">
                <a:solidFill>
                  <a:schemeClr val="dk2"/>
                </a:solidFill>
              </a:rPr>
              <a:t>ANRCB   |   </a:t>
            </a:r>
            <a:fld id="{00000000-1234-1234-1234-123412341234}" type="slidenum">
              <a:rPr b="1" lang="lo-LA">
                <a:solidFill>
                  <a:schemeClr val="accent6"/>
                </a:solidFill>
              </a:rPr>
              <a:t>‹#›</a:t>
            </a:fld>
            <a:endParaRPr b="1">
              <a:solidFill>
                <a:schemeClr val="accent6"/>
              </a:solidFill>
            </a:endParaRPr>
          </a:p>
        </p:txBody>
      </p:sp>
      <p:sp>
        <p:nvSpPr>
          <p:cNvPr id="627" name="Google Shape;627;p57"/>
          <p:cNvSpPr txBox="1"/>
          <p:nvPr/>
        </p:nvSpPr>
        <p:spPr>
          <a:xfrm>
            <a:off x="299545" y="48325"/>
            <a:ext cx="8215805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lang="lo-LA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ຕົວຢ່າງໂປຼໂຕກອນ: ການເກັບຂໍ້ມູນພາກສະຫນາມ</a:t>
            </a:r>
            <a:endParaRPr b="1" sz="3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8" name="Google Shape;628;p57"/>
          <p:cNvPicPr preferRelativeResize="0"/>
          <p:nvPr/>
        </p:nvPicPr>
        <p:blipFill rotWithShape="1">
          <a:blip r:embed="rId3">
            <a:alphaModFix/>
          </a:blip>
          <a:srcRect b="0" l="0" r="0" t="49491"/>
          <a:stretch/>
        </p:blipFill>
        <p:spPr>
          <a:xfrm>
            <a:off x="589240" y="3725750"/>
            <a:ext cx="8015480" cy="2612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58"/>
          <p:cNvSpPr txBox="1"/>
          <p:nvPr>
            <p:ph type="title"/>
          </p:nvPr>
        </p:nvSpPr>
        <p:spPr>
          <a:xfrm>
            <a:off x="628650" y="365126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ຕົວຢ່າງ</a:t>
            </a:r>
            <a:r>
              <a:rPr b="1" lang="lo-LA">
                <a:latin typeface="Arial"/>
                <a:ea typeface="Arial"/>
                <a:cs typeface="Arial"/>
                <a:sym typeface="Arial"/>
              </a:rPr>
              <a:t>ໂປຼໂຕກອນ </a:t>
            </a:r>
            <a:r>
              <a:rPr lang="lo-LA">
                <a:latin typeface="Arial"/>
                <a:ea typeface="Arial"/>
                <a:cs typeface="Arial"/>
                <a:sym typeface="Arial"/>
              </a:rPr>
              <a:t>: "ເອກະສານ Cheat" ແລະການສົ່ງຈົດຫມາຍແຮງຈູງໃຈ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58"/>
          <p:cNvSpPr txBox="1"/>
          <p:nvPr>
            <p:ph idx="12" type="sldNum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o-LA" sz="700">
                <a:solidFill>
                  <a:schemeClr val="dk2"/>
                </a:solidFill>
              </a:rPr>
              <a:t>ANRCB   |   </a:t>
            </a:r>
            <a:fld id="{00000000-1234-1234-1234-123412341234}" type="slidenum">
              <a:rPr b="1" lang="lo-LA" sz="700">
                <a:solidFill>
                  <a:schemeClr val="dk2"/>
                </a:solidFill>
              </a:rPr>
              <a:t>‹#›</a:t>
            </a:fld>
            <a:endParaRPr b="1" sz="700">
              <a:solidFill>
                <a:schemeClr val="dk2"/>
              </a:solidFill>
            </a:endParaRPr>
          </a:p>
        </p:txBody>
      </p:sp>
      <p:sp>
        <p:nvSpPr>
          <p:cNvPr id="636" name="Google Shape;636;p58"/>
          <p:cNvSpPr txBox="1"/>
          <p:nvPr>
            <p:ph idx="1" type="body"/>
          </p:nvPr>
        </p:nvSpPr>
        <p:spPr>
          <a:xfrm>
            <a:off x="200417" y="1365544"/>
            <a:ext cx="4509370" cy="5711661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b="1" lang="lo-LA" sz="1200" u="sng">
                <a:latin typeface="Calibri"/>
                <a:ea typeface="Calibri"/>
                <a:cs typeface="Calibri"/>
                <a:sym typeface="Calibri"/>
              </a:rPr>
              <a:t>ເລີ່ມຕົ້ນໄວໆນີ້</a:t>
            </a:r>
            <a:r>
              <a:rPr b="1" lang="lo-LA" sz="1200" u="sng">
                <a:latin typeface="Arial"/>
                <a:ea typeface="Arial"/>
                <a:cs typeface="Arial"/>
                <a:sym typeface="Arial"/>
              </a:rPr>
              <a:t> Cheat Sheet </a:t>
            </a:r>
            <a:r>
              <a:rPr b="1" lang="lo-LA" sz="1200" u="sng">
                <a:latin typeface="Calibri"/>
                <a:ea typeface="Calibri"/>
                <a:cs typeface="Calibri"/>
                <a:sym typeface="Calibri"/>
              </a:rPr>
              <a:t>ສໍາລັບ</a:t>
            </a:r>
            <a:r>
              <a:rPr b="1" lang="lo-LA" sz="1200" u="sng">
                <a:latin typeface="Arial"/>
                <a:ea typeface="Arial"/>
                <a:cs typeface="Arial"/>
                <a:sym typeface="Arial"/>
              </a:rPr>
              <a:t> GATE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b="1" lang="lo-LA" sz="1200">
                <a:latin typeface="Calibri"/>
                <a:ea typeface="Calibri"/>
                <a:cs typeface="Calibri"/>
                <a:sym typeface="Calibri"/>
              </a:rPr>
              <a:t>ກ່ອນ</a:t>
            </a:r>
            <a:r>
              <a:rPr b="1" lang="lo-LA" sz="1200">
                <a:latin typeface="Arial"/>
                <a:ea typeface="Arial"/>
                <a:cs typeface="Arial"/>
                <a:sym typeface="Arial"/>
              </a:rPr>
              <a:t>​</a:t>
            </a:r>
            <a:r>
              <a:rPr b="1" lang="lo-LA" sz="1200">
                <a:latin typeface="Calibri"/>
                <a:ea typeface="Calibri"/>
                <a:cs typeface="Calibri"/>
                <a:sym typeface="Calibri"/>
              </a:rPr>
              <a:t>ອອກ</a:t>
            </a:r>
            <a:r>
              <a:rPr b="1" lang="lo-LA" sz="1200">
                <a:latin typeface="Arial"/>
                <a:ea typeface="Arial"/>
                <a:cs typeface="Arial"/>
                <a:sym typeface="Arial"/>
              </a:rPr>
              <a:t>​</a:t>
            </a:r>
            <a:r>
              <a:rPr b="1" lang="lo-LA" sz="1200">
                <a:latin typeface="Calibri"/>
                <a:ea typeface="Calibri"/>
                <a:cs typeface="Calibri"/>
                <a:sym typeface="Calibri"/>
              </a:rPr>
              <a:t>ໄປ</a:t>
            </a:r>
            <a:r>
              <a:rPr b="1" lang="lo-LA" sz="1200">
                <a:latin typeface="Arial"/>
                <a:ea typeface="Arial"/>
                <a:cs typeface="Arial"/>
                <a:sym typeface="Arial"/>
              </a:rPr>
              <a:t>​</a:t>
            </a:r>
            <a:r>
              <a:rPr b="1" lang="lo-LA" sz="1200">
                <a:latin typeface="Calibri"/>
                <a:ea typeface="Calibri"/>
                <a:cs typeface="Calibri"/>
                <a:sym typeface="Calibri"/>
              </a:rPr>
              <a:t>ສໍາ</a:t>
            </a:r>
            <a:r>
              <a:rPr b="1" lang="lo-LA" sz="1200">
                <a:latin typeface="Arial"/>
                <a:ea typeface="Arial"/>
                <a:cs typeface="Arial"/>
                <a:sym typeface="Arial"/>
              </a:rPr>
              <a:t>​</a:t>
            </a:r>
            <a:r>
              <a:rPr b="1" lang="lo-LA" sz="1200">
                <a:latin typeface="Calibri"/>
                <a:ea typeface="Calibri"/>
                <a:cs typeface="Calibri"/>
                <a:sym typeface="Calibri"/>
              </a:rPr>
              <a:t>ພາດ </a:t>
            </a:r>
            <a:r>
              <a:rPr lang="lo-LA" sz="1200">
                <a:latin typeface="Arial"/>
                <a:ea typeface="Arial"/>
                <a:cs typeface="Arial"/>
                <a:sym typeface="Arial"/>
              </a:rPr>
              <a:t>: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lo-LA" sz="1200">
                <a:latin typeface="Calibri"/>
                <a:ea typeface="Calibri"/>
                <a:cs typeface="Calibri"/>
                <a:sym typeface="Calibri"/>
              </a:rPr>
              <a:t>ເລີ່ມບ່ອນໃດບ່ອນໜຶ່ງດ້ວຍ</a:t>
            </a:r>
            <a:r>
              <a:rPr lang="lo-LA" sz="1200">
                <a:latin typeface="Arial"/>
                <a:ea typeface="Arial"/>
                <a:cs typeface="Arial"/>
                <a:sym typeface="Arial"/>
              </a:rPr>
              <a:t> wifi !</a:t>
            </a:r>
            <a:endParaRPr sz="1100"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lo-LA" sz="1200">
                <a:latin typeface="Calibri"/>
                <a:ea typeface="Calibri"/>
                <a:cs typeface="Calibri"/>
                <a:sym typeface="Calibri"/>
              </a:rPr>
              <a:t>ເຂົ້າສູ່ລະບົບແທັບເລັດຂອງທ່ານດ້ວຍ</a:t>
            </a:r>
            <a:r>
              <a:rPr lang="lo-LA" sz="1200">
                <a:latin typeface="Arial"/>
                <a:ea typeface="Arial"/>
                <a:cs typeface="Arial"/>
                <a:sym typeface="Arial"/>
              </a:rPr>
              <a:t> PIN 4 </a:t>
            </a:r>
            <a:r>
              <a:rPr lang="lo-LA" sz="1200">
                <a:latin typeface="Calibri"/>
                <a:ea typeface="Calibri"/>
                <a:cs typeface="Calibri"/>
                <a:sym typeface="Calibri"/>
              </a:rPr>
              <a:t>ຕົວເລກ</a:t>
            </a:r>
            <a:endParaRPr sz="1100"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lo-LA" sz="1200">
                <a:latin typeface="Calibri"/>
                <a:ea typeface="Calibri"/>
                <a:cs typeface="Calibri"/>
                <a:sym typeface="Calibri"/>
              </a:rPr>
              <a:t>ເປີດ</a:t>
            </a:r>
            <a:r>
              <a:rPr lang="lo-LA" sz="1200">
                <a:latin typeface="Arial"/>
                <a:ea typeface="Arial"/>
                <a:cs typeface="Arial"/>
                <a:sym typeface="Arial"/>
              </a:rPr>
              <a:t> Enso </a:t>
            </a:r>
            <a:r>
              <a:rPr lang="lo-LA" sz="1200">
                <a:latin typeface="Calibri"/>
                <a:ea typeface="Calibri"/>
                <a:cs typeface="Calibri"/>
                <a:sym typeface="Calibri"/>
              </a:rPr>
              <a:t>ແລະໃຫ້ແນ່ໃຈວ່າທ່ານເຂົ້າສູ່ລະບົບແລ້ວ</a:t>
            </a:r>
            <a:r>
              <a:rPr lang="lo-LA" sz="120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lo-LA" sz="1200">
                <a:latin typeface="Calibri"/>
                <a:ea typeface="Calibri"/>
                <a:cs typeface="Calibri"/>
                <a:sym typeface="Calibri"/>
              </a:rPr>
              <a:t>ຄລິກສໍາພາດເພື່ອໃຫ້ແນ່ໃຈວ່າ</a:t>
            </a:r>
            <a:r>
              <a:rPr lang="lo-LA" sz="120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lo-LA" sz="1200">
                <a:latin typeface="Calibri"/>
                <a:ea typeface="Calibri"/>
                <a:cs typeface="Calibri"/>
                <a:sym typeface="Calibri"/>
              </a:rPr>
              <a:t>ມັນຈະເວົ້າວ່າ</a:t>
            </a:r>
            <a:r>
              <a:rPr lang="lo-LA" sz="1200">
                <a:latin typeface="Arial"/>
                <a:ea typeface="Arial"/>
                <a:cs typeface="Arial"/>
                <a:sym typeface="Arial"/>
              </a:rPr>
              <a:t> "</a:t>
            </a:r>
            <a:r>
              <a:rPr lang="lo-LA" sz="1200">
                <a:latin typeface="Calibri"/>
                <a:ea typeface="Calibri"/>
                <a:cs typeface="Calibri"/>
                <a:sym typeface="Calibri"/>
              </a:rPr>
              <a:t>ຕໍ່ອາຍຸ</a:t>
            </a:r>
            <a:r>
              <a:rPr lang="lo-LA" sz="1200">
                <a:latin typeface="Arial"/>
                <a:ea typeface="Arial"/>
                <a:cs typeface="Arial"/>
                <a:sym typeface="Arial"/>
              </a:rPr>
              <a:t> session" </a:t>
            </a:r>
            <a:r>
              <a:rPr lang="lo-LA" sz="1200">
                <a:latin typeface="Calibri"/>
                <a:ea typeface="Calibri"/>
                <a:cs typeface="Calibri"/>
                <a:sym typeface="Calibri"/>
              </a:rPr>
              <a:t>ຖ້າທ່ານໄດ້ອອກຈາກລະບົບ</a:t>
            </a:r>
            <a:r>
              <a:rPr lang="lo-LA" sz="1200">
                <a:latin typeface="Arial"/>
                <a:ea typeface="Arial"/>
                <a:cs typeface="Arial"/>
                <a:sym typeface="Arial"/>
              </a:rPr>
              <a:t>.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lo-LA" sz="1200">
                <a:latin typeface="Arial"/>
                <a:ea typeface="Arial"/>
                <a:cs typeface="Arial"/>
                <a:sym typeface="Arial"/>
              </a:rPr>
              <a:t>    A.</a:t>
            </a:r>
            <a:r>
              <a:rPr lang="lo-LA" sz="1200">
                <a:latin typeface="Calibri"/>
                <a:ea typeface="Calibri"/>
                <a:cs typeface="Calibri"/>
                <a:sym typeface="Calibri"/>
              </a:rPr>
              <a:t>ພາຍໃຕ້ການສໍາພາດແຕບ</a:t>
            </a:r>
            <a:r>
              <a:rPr lang="lo-LA" sz="12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lo-LA" sz="1200">
                <a:latin typeface="Calibri"/>
                <a:ea typeface="Calibri"/>
                <a:cs typeface="Calibri"/>
                <a:sym typeface="Calibri"/>
              </a:rPr>
              <a:t>ແລະໃຫ້ແນ່ໃຈວ່າມີ</a:t>
            </a:r>
            <a:r>
              <a:rPr lang="lo-LA" sz="1200">
                <a:latin typeface="Arial"/>
                <a:ea typeface="Arial"/>
                <a:cs typeface="Arial"/>
                <a:sym typeface="Arial"/>
              </a:rPr>
              <a:t> GATE Baseline </a:t>
            </a:r>
            <a:r>
              <a:rPr lang="lo-LA" sz="1200">
                <a:latin typeface="Calibri"/>
                <a:ea typeface="Calibri"/>
                <a:cs typeface="Calibri"/>
                <a:sym typeface="Calibri"/>
              </a:rPr>
              <a:t>ແບບສໍາ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lo-LA" sz="1200"/>
              <a:t>        </a:t>
            </a:r>
            <a:r>
              <a:rPr lang="lo-LA" sz="1200">
                <a:latin typeface="Calibri"/>
                <a:ea typeface="Calibri"/>
                <a:cs typeface="Calibri"/>
                <a:sym typeface="Calibri"/>
              </a:rPr>
              <a:t>ຫຼວດໂຫຼດ</a:t>
            </a:r>
            <a:endParaRPr sz="1100"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 startAt="4"/>
            </a:pPr>
            <a:r>
              <a:rPr lang="lo-LA" sz="1200">
                <a:latin typeface="Calibri"/>
                <a:ea typeface="Calibri"/>
                <a:cs typeface="Calibri"/>
                <a:sym typeface="Calibri"/>
              </a:rPr>
              <a:t>ເປີດ</a:t>
            </a:r>
            <a:r>
              <a:rPr lang="lo-LA" sz="1200">
                <a:latin typeface="Arial"/>
                <a:ea typeface="Arial"/>
                <a:cs typeface="Arial"/>
                <a:sym typeface="Arial"/>
              </a:rPr>
              <a:t> Qualtrics </a:t>
            </a:r>
            <a:r>
              <a:rPr lang="lo-LA" sz="1200">
                <a:latin typeface="Calibri"/>
                <a:ea typeface="Calibri"/>
                <a:cs typeface="Calibri"/>
                <a:sym typeface="Calibri"/>
              </a:rPr>
              <a:t>ແລະໃຫ້ແນ່ໃຈວ່າທ່ານໄດ້ເຂົ້າສູ່ລະບົບແລ້ວ</a:t>
            </a:r>
            <a:r>
              <a:rPr lang="lo-LA" sz="120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lo-LA" sz="1200">
                <a:latin typeface="Calibri"/>
                <a:ea typeface="Calibri"/>
                <a:cs typeface="Calibri"/>
                <a:sym typeface="Calibri"/>
              </a:rPr>
              <a:t>ທ່ານຈະເຫັນການແຕະສໍາຫຼວດ</a:t>
            </a:r>
            <a:r>
              <a:rPr lang="lo-LA" sz="1200">
                <a:latin typeface="Arial"/>
                <a:ea typeface="Arial"/>
                <a:cs typeface="Arial"/>
                <a:sym typeface="Arial"/>
              </a:rPr>
              <a:t> GATE Baseline.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lo-LA" sz="1200">
                <a:latin typeface="Arial"/>
                <a:ea typeface="Arial"/>
                <a:cs typeface="Arial"/>
                <a:sym typeface="Arial"/>
              </a:rPr>
              <a:t>A.</a:t>
            </a:r>
            <a:r>
              <a:rPr lang="lo-LA" sz="1200">
                <a:latin typeface="Calibri"/>
                <a:ea typeface="Calibri"/>
                <a:cs typeface="Calibri"/>
                <a:sym typeface="Calibri"/>
              </a:rPr>
              <a:t>ຄລິກໂຫຼດຂໍ້ມູນຄືນໃໝ່ເພື່ອໃຫ້ແນ່ໃຈວ່າທ່ານອັບເດດແລ້ວ</a:t>
            </a:r>
            <a:r>
              <a:rPr lang="lo-LA" sz="1200">
                <a:latin typeface="Arial"/>
                <a:ea typeface="Arial"/>
                <a:cs typeface="Arial"/>
                <a:sym typeface="Arial"/>
              </a:rPr>
              <a:t>.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b="1" lang="lo-LA" sz="1200">
                <a:latin typeface="Calibri"/>
                <a:ea typeface="Calibri"/>
                <a:cs typeface="Calibri"/>
                <a:sym typeface="Calibri"/>
              </a:rPr>
              <a:t>ໃນ</a:t>
            </a:r>
            <a:r>
              <a:rPr b="1" lang="lo-LA" sz="1200">
                <a:latin typeface="Arial"/>
                <a:ea typeface="Arial"/>
                <a:cs typeface="Arial"/>
                <a:sym typeface="Arial"/>
              </a:rPr>
              <a:t>​</a:t>
            </a:r>
            <a:r>
              <a:rPr b="1" lang="lo-LA" sz="1200">
                <a:latin typeface="Calibri"/>
                <a:ea typeface="Calibri"/>
                <a:cs typeface="Calibri"/>
                <a:sym typeface="Calibri"/>
              </a:rPr>
              <a:t>ເວ</a:t>
            </a:r>
            <a:r>
              <a:rPr b="1" lang="lo-LA" sz="1200">
                <a:latin typeface="Arial"/>
                <a:ea typeface="Arial"/>
                <a:cs typeface="Arial"/>
                <a:sym typeface="Arial"/>
              </a:rPr>
              <a:t>​</a:t>
            </a:r>
            <a:r>
              <a:rPr b="1" lang="lo-LA" sz="1200">
                <a:latin typeface="Calibri"/>
                <a:ea typeface="Calibri"/>
                <a:cs typeface="Calibri"/>
                <a:sym typeface="Calibri"/>
              </a:rPr>
              <a:t>ລາ</a:t>
            </a:r>
            <a:r>
              <a:rPr b="1" lang="lo-LA" sz="1200">
                <a:latin typeface="Arial"/>
                <a:ea typeface="Arial"/>
                <a:cs typeface="Arial"/>
                <a:sym typeface="Arial"/>
              </a:rPr>
              <a:t>​</a:t>
            </a:r>
            <a:r>
              <a:rPr b="1" lang="lo-LA" sz="1200">
                <a:latin typeface="Calibri"/>
                <a:ea typeface="Calibri"/>
                <a:cs typeface="Calibri"/>
                <a:sym typeface="Calibri"/>
              </a:rPr>
              <a:t>ສໍາ</a:t>
            </a:r>
            <a:r>
              <a:rPr b="1" lang="lo-LA" sz="1200">
                <a:latin typeface="Arial"/>
                <a:ea typeface="Arial"/>
                <a:cs typeface="Arial"/>
                <a:sym typeface="Arial"/>
              </a:rPr>
              <a:t>​</a:t>
            </a:r>
            <a:r>
              <a:rPr b="1" lang="lo-LA" sz="1200">
                <a:latin typeface="Calibri"/>
                <a:ea typeface="Calibri"/>
                <a:cs typeface="Calibri"/>
                <a:sym typeface="Calibri"/>
              </a:rPr>
              <a:t>ລັບ</a:t>
            </a:r>
            <a:r>
              <a:rPr b="1" lang="lo-LA" sz="1200">
                <a:latin typeface="Arial"/>
                <a:ea typeface="Arial"/>
                <a:cs typeface="Arial"/>
                <a:sym typeface="Arial"/>
              </a:rPr>
              <a:t>​</a:t>
            </a:r>
            <a:r>
              <a:rPr b="1" lang="lo-LA" sz="1200">
                <a:latin typeface="Calibri"/>
                <a:ea typeface="Calibri"/>
                <a:cs typeface="Calibri"/>
                <a:sym typeface="Calibri"/>
              </a:rPr>
              <a:t>ການ</a:t>
            </a:r>
            <a:r>
              <a:rPr b="1" lang="lo-LA" sz="1200">
                <a:latin typeface="Arial"/>
                <a:ea typeface="Arial"/>
                <a:cs typeface="Arial"/>
                <a:sym typeface="Arial"/>
              </a:rPr>
              <a:t>​</a:t>
            </a:r>
            <a:r>
              <a:rPr b="1" lang="lo-LA" sz="1200">
                <a:latin typeface="Calibri"/>
                <a:ea typeface="Calibri"/>
                <a:cs typeface="Calibri"/>
                <a:sym typeface="Calibri"/>
              </a:rPr>
              <a:t>ສໍາ</a:t>
            </a:r>
            <a:r>
              <a:rPr b="1" lang="lo-LA" sz="1200">
                <a:latin typeface="Arial"/>
                <a:ea typeface="Arial"/>
                <a:cs typeface="Arial"/>
                <a:sym typeface="Arial"/>
              </a:rPr>
              <a:t>​</a:t>
            </a:r>
            <a:r>
              <a:rPr b="1" lang="lo-LA" sz="1200">
                <a:latin typeface="Calibri"/>
                <a:ea typeface="Calibri"/>
                <a:cs typeface="Calibri"/>
                <a:sym typeface="Calibri"/>
              </a:rPr>
              <a:t>ພາດ</a:t>
            </a:r>
            <a:r>
              <a:rPr b="1" lang="lo-LA" sz="1200">
                <a:latin typeface="Arial"/>
                <a:ea typeface="Arial"/>
                <a:cs typeface="Arial"/>
                <a:sym typeface="Arial"/>
              </a:rPr>
              <a:t>​: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lo-LA" sz="1200">
                <a:latin typeface="Calibri"/>
                <a:ea typeface="Calibri"/>
                <a:cs typeface="Calibri"/>
                <a:sym typeface="Calibri"/>
              </a:rPr>
              <a:t>ເລີ່ມການສຳຫຼວດໃນ</a:t>
            </a:r>
            <a:r>
              <a:rPr lang="lo-LA" sz="1200">
                <a:latin typeface="Arial"/>
                <a:ea typeface="Arial"/>
                <a:cs typeface="Arial"/>
                <a:sym typeface="Arial"/>
              </a:rPr>
              <a:t> Enso </a:t>
            </a:r>
            <a:r>
              <a:rPr lang="lo-LA" sz="1200">
                <a:latin typeface="Calibri"/>
                <a:ea typeface="Calibri"/>
                <a:cs typeface="Calibri"/>
                <a:sym typeface="Calibri"/>
              </a:rPr>
              <a:t>ໂດຍການໃສ່</a:t>
            </a:r>
            <a:r>
              <a:rPr lang="lo-LA" sz="1200">
                <a:latin typeface="Arial"/>
                <a:ea typeface="Arial"/>
                <a:cs typeface="Arial"/>
                <a:sym typeface="Arial"/>
              </a:rPr>
              <a:t> ID </a:t>
            </a:r>
            <a:r>
              <a:rPr lang="lo-LA" sz="1200">
                <a:latin typeface="Calibri"/>
                <a:ea typeface="Calibri"/>
                <a:cs typeface="Calibri"/>
                <a:sym typeface="Calibri"/>
              </a:rPr>
              <a:t>ຜູ້ເຂົ້າຮ່ວມ</a:t>
            </a:r>
            <a:r>
              <a:rPr lang="lo-LA" sz="120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lo-LA" sz="1200">
                <a:latin typeface="Calibri"/>
                <a:ea typeface="Calibri"/>
                <a:cs typeface="Calibri"/>
                <a:sym typeface="Calibri"/>
              </a:rPr>
              <a:t>ໃສ່ຂໍ້ມູນຈາກ</a:t>
            </a:r>
            <a:r>
              <a:rPr lang="lo-LA" sz="1200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lo-LA" sz="1200">
                <a:latin typeface="Arial"/>
                <a:ea typeface="Arial"/>
                <a:cs typeface="Arial"/>
                <a:sym typeface="Arial"/>
              </a:rPr>
              <a:t>     screener </a:t>
            </a:r>
            <a:r>
              <a:rPr lang="lo-LA" sz="1200">
                <a:latin typeface="Calibri"/>
                <a:ea typeface="Calibri"/>
                <a:cs typeface="Calibri"/>
                <a:sym typeface="Calibri"/>
              </a:rPr>
              <a:t>ສໍາລັບສອງສາມຄໍາຖາມທໍາອິດ</a:t>
            </a:r>
            <a:r>
              <a:rPr lang="lo-LA" sz="1200">
                <a:latin typeface="Arial"/>
                <a:ea typeface="Arial"/>
                <a:cs typeface="Arial"/>
                <a:sym typeface="Arial"/>
              </a:rPr>
              <a:t>.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lo-LA" sz="1200">
                <a:latin typeface="Calibri"/>
                <a:ea typeface="Calibri"/>
                <a:cs typeface="Calibri"/>
                <a:sym typeface="Calibri"/>
              </a:rPr>
              <a:t>ສໍາເລັດການເລີ່ມຕົ້ນຂອງພື້ນຖານແລະບັນຊີລາຍການເຄືອຂ່າຍໃນ</a:t>
            </a:r>
            <a:r>
              <a:rPr lang="lo-LA" sz="1200">
                <a:latin typeface="Arial"/>
                <a:ea typeface="Arial"/>
                <a:cs typeface="Arial"/>
                <a:sym typeface="Arial"/>
              </a:rPr>
              <a:t> Enso.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lo-LA" sz="1200">
                <a:latin typeface="Calibri"/>
                <a:ea typeface="Calibri"/>
                <a:cs typeface="Calibri"/>
                <a:sym typeface="Calibri"/>
              </a:rPr>
              <a:t>ກົດ</a:t>
            </a:r>
            <a:r>
              <a:rPr lang="lo-LA" sz="1200">
                <a:latin typeface="Arial"/>
                <a:ea typeface="Arial"/>
                <a:cs typeface="Arial"/>
                <a:sym typeface="Arial"/>
              </a:rPr>
              <a:t> Finish </a:t>
            </a:r>
            <a:r>
              <a:rPr lang="lo-LA" sz="1200">
                <a:latin typeface="Calibri"/>
                <a:ea typeface="Calibri"/>
                <a:cs typeface="Calibri"/>
                <a:sym typeface="Calibri"/>
              </a:rPr>
              <a:t>ສໍາພາດໃນ</a:t>
            </a:r>
            <a:r>
              <a:rPr lang="lo-LA" sz="1200">
                <a:latin typeface="Arial"/>
                <a:ea typeface="Arial"/>
                <a:cs typeface="Arial"/>
                <a:sym typeface="Arial"/>
              </a:rPr>
              <a:t> Enso </a:t>
            </a:r>
            <a:r>
              <a:rPr lang="lo-LA" sz="1200">
                <a:latin typeface="Calibri"/>
                <a:ea typeface="Calibri"/>
                <a:cs typeface="Calibri"/>
                <a:sym typeface="Calibri"/>
              </a:rPr>
              <a:t>ສໍາເລັດ</a:t>
            </a:r>
            <a:r>
              <a:rPr lang="lo-LA" sz="1200">
                <a:latin typeface="Arial"/>
                <a:ea typeface="Arial"/>
                <a:cs typeface="Arial"/>
                <a:sym typeface="Arial"/>
              </a:rPr>
              <a:t>.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lo-LA" sz="1200">
                <a:latin typeface="Calibri"/>
                <a:ea typeface="Calibri"/>
                <a:cs typeface="Calibri"/>
                <a:sym typeface="Calibri"/>
              </a:rPr>
              <a:t>ຍ້າຍໄປ ແອັບ</a:t>
            </a:r>
            <a:r>
              <a:rPr lang="lo-LA" sz="1200">
                <a:latin typeface="Arial"/>
                <a:ea typeface="Arial"/>
                <a:cs typeface="Arial"/>
                <a:sym typeface="Arial"/>
              </a:rPr>
              <a:t> Qualtrics . </a:t>
            </a:r>
            <a:r>
              <a:rPr lang="lo-LA" sz="1200">
                <a:latin typeface="Calibri"/>
                <a:ea typeface="Calibri"/>
                <a:cs typeface="Calibri"/>
                <a:sym typeface="Calibri"/>
              </a:rPr>
              <a:t>ໃສ່</a:t>
            </a:r>
            <a:r>
              <a:rPr lang="lo-LA" sz="1200">
                <a:latin typeface="Arial"/>
                <a:ea typeface="Arial"/>
                <a:cs typeface="Arial"/>
                <a:sym typeface="Arial"/>
              </a:rPr>
              <a:t> 4 </a:t>
            </a:r>
            <a:r>
              <a:rPr lang="lo-LA" sz="1200">
                <a:latin typeface="Calibri"/>
                <a:ea typeface="Calibri"/>
                <a:cs typeface="Calibri"/>
                <a:sym typeface="Calibri"/>
              </a:rPr>
              <a:t>ຕົວເລກ</a:t>
            </a:r>
            <a:r>
              <a:rPr lang="lo-LA" sz="1200">
                <a:latin typeface="Arial"/>
                <a:ea typeface="Arial"/>
                <a:cs typeface="Arial"/>
                <a:sym typeface="Arial"/>
              </a:rPr>
              <a:t> PIN </a:t>
            </a:r>
            <a:r>
              <a:rPr lang="lo-LA" sz="1200">
                <a:latin typeface="Calibri"/>
                <a:ea typeface="Calibri"/>
                <a:cs typeface="Calibri"/>
                <a:sym typeface="Calibri"/>
              </a:rPr>
              <a:t>ທໍາອິດ</a:t>
            </a:r>
            <a:r>
              <a:rPr lang="lo-LA" sz="120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lo-LA" sz="1200">
                <a:latin typeface="Calibri"/>
                <a:ea typeface="Calibri"/>
                <a:cs typeface="Calibri"/>
                <a:sym typeface="Calibri"/>
              </a:rPr>
              <a:t>ບາງອັນ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lo-LA" sz="1200"/>
              <a:t>      </a:t>
            </a:r>
            <a:r>
              <a:rPr lang="lo-LA" sz="1200">
                <a:latin typeface="Calibri"/>
                <a:ea typeface="Calibri"/>
                <a:cs typeface="Calibri"/>
                <a:sym typeface="Calibri"/>
              </a:rPr>
              <a:t>ເປັນແທັບເລັດ</a:t>
            </a:r>
            <a:r>
              <a:rPr lang="lo-LA" sz="120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lo-LA" sz="1200">
                <a:latin typeface="Calibri"/>
                <a:ea typeface="Calibri"/>
                <a:cs typeface="Calibri"/>
                <a:sym typeface="Calibri"/>
              </a:rPr>
              <a:t>ໃສ່ຂໍ້ມູນ</a:t>
            </a:r>
            <a:r>
              <a:rPr lang="lo-LA" sz="1200">
                <a:latin typeface="Arial"/>
                <a:ea typeface="Arial"/>
                <a:cs typeface="Arial"/>
                <a:sym typeface="Arial"/>
              </a:rPr>
              <a:t> ID </a:t>
            </a:r>
            <a:r>
              <a:rPr lang="lo-LA" sz="1200">
                <a:latin typeface="Calibri"/>
                <a:ea typeface="Calibri"/>
                <a:cs typeface="Calibri"/>
                <a:sym typeface="Calibri"/>
              </a:rPr>
              <a:t>ການເຊື່ອມໂຍງເພື່ອໃຫ້</a:t>
            </a:r>
            <a:r>
              <a:rPr lang="lo-LA" sz="1200">
                <a:latin typeface="Arial"/>
                <a:ea typeface="Arial"/>
                <a:cs typeface="Arial"/>
                <a:sym typeface="Arial"/>
              </a:rPr>
              <a:t> Enso </a:t>
            </a:r>
            <a:r>
              <a:rPr lang="lo-LA" sz="1200">
                <a:latin typeface="Calibri"/>
                <a:ea typeface="Calibri"/>
                <a:cs typeface="Calibri"/>
                <a:sym typeface="Calibri"/>
              </a:rPr>
              <a:t>ແລະ</a:t>
            </a:r>
            <a:r>
              <a:rPr lang="lo-LA" sz="1200">
                <a:latin typeface="Arial"/>
                <a:ea typeface="Arial"/>
                <a:cs typeface="Arial"/>
                <a:sym typeface="Arial"/>
              </a:rPr>
              <a:t> Qualtrics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lo-LA" sz="1200"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lo-LA" sz="1200">
                <a:latin typeface="Calibri"/>
                <a:ea typeface="Calibri"/>
                <a:cs typeface="Calibri"/>
                <a:sym typeface="Calibri"/>
              </a:rPr>
              <a:t>ສາມາດເຊື່ອມໂຍງໄດ້</a:t>
            </a:r>
            <a:r>
              <a:rPr lang="lo-LA" sz="1200">
                <a:latin typeface="Arial"/>
                <a:ea typeface="Arial"/>
                <a:cs typeface="Arial"/>
                <a:sym typeface="Arial"/>
              </a:rPr>
              <a:t>.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lo-LA" sz="1200"/>
              <a:t>4. </a:t>
            </a:r>
            <a:r>
              <a:rPr lang="lo-LA" sz="1200">
                <a:latin typeface="Calibri"/>
                <a:ea typeface="Calibri"/>
                <a:cs typeface="Calibri"/>
                <a:sym typeface="Calibri"/>
              </a:rPr>
              <a:t>ສໍາເລັດການສໍາຫຼວດໃນ</a:t>
            </a:r>
            <a:r>
              <a:rPr lang="lo-LA" sz="1200">
                <a:latin typeface="Arial"/>
                <a:ea typeface="Arial"/>
                <a:cs typeface="Arial"/>
                <a:sym typeface="Arial"/>
              </a:rPr>
              <a:t> Qualtrics . </a:t>
            </a:r>
            <a:r>
              <a:rPr lang="lo-LA" sz="1200">
                <a:latin typeface="Calibri"/>
                <a:ea typeface="Calibri"/>
                <a:cs typeface="Calibri"/>
                <a:sym typeface="Calibri"/>
              </a:rPr>
              <a:t>ມັນຈະໃຫ້ຂໍ້ຄວາມເມື່ອທ່ານເຮັດແລ້ວ</a:t>
            </a:r>
            <a:r>
              <a:rPr lang="lo-LA" sz="1200">
                <a:latin typeface="Arial"/>
                <a:ea typeface="Arial"/>
                <a:cs typeface="Arial"/>
                <a:sym typeface="Arial"/>
              </a:rPr>
              <a:t>.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b="1" lang="lo-LA" sz="1200">
                <a:latin typeface="Calibri"/>
                <a:ea typeface="Calibri"/>
                <a:cs typeface="Calibri"/>
                <a:sym typeface="Calibri"/>
              </a:rPr>
              <a:t>ຫຼັງ</a:t>
            </a:r>
            <a:r>
              <a:rPr b="1" lang="lo-LA" sz="1200">
                <a:latin typeface="Arial"/>
                <a:ea typeface="Arial"/>
                <a:cs typeface="Arial"/>
                <a:sym typeface="Arial"/>
              </a:rPr>
              <a:t>​</a:t>
            </a:r>
            <a:r>
              <a:rPr b="1" lang="lo-LA" sz="1200">
                <a:latin typeface="Calibri"/>
                <a:ea typeface="Calibri"/>
                <a:cs typeface="Calibri"/>
                <a:sym typeface="Calibri"/>
              </a:rPr>
              <a:t>ຈາກ</a:t>
            </a:r>
            <a:r>
              <a:rPr b="1" lang="lo-LA" sz="1200">
                <a:latin typeface="Arial"/>
                <a:ea typeface="Arial"/>
                <a:cs typeface="Arial"/>
                <a:sym typeface="Arial"/>
              </a:rPr>
              <a:t>​</a:t>
            </a:r>
            <a:r>
              <a:rPr b="1" lang="lo-LA" sz="1200">
                <a:latin typeface="Calibri"/>
                <a:ea typeface="Calibri"/>
                <a:cs typeface="Calibri"/>
                <a:sym typeface="Calibri"/>
              </a:rPr>
              <a:t>ສໍາ</a:t>
            </a:r>
            <a:r>
              <a:rPr b="1" lang="lo-LA" sz="1200">
                <a:latin typeface="Arial"/>
                <a:ea typeface="Arial"/>
                <a:cs typeface="Arial"/>
                <a:sym typeface="Arial"/>
              </a:rPr>
              <a:t>​</a:t>
            </a:r>
            <a:r>
              <a:rPr b="1" lang="lo-LA" sz="1200">
                <a:latin typeface="Calibri"/>
                <a:ea typeface="Calibri"/>
                <a:cs typeface="Calibri"/>
                <a:sym typeface="Calibri"/>
              </a:rPr>
              <a:t>ເລັດ</a:t>
            </a:r>
            <a:r>
              <a:rPr b="1" lang="lo-LA" sz="1200">
                <a:latin typeface="Arial"/>
                <a:ea typeface="Arial"/>
                <a:cs typeface="Arial"/>
                <a:sym typeface="Arial"/>
              </a:rPr>
              <a:t>​</a:t>
            </a:r>
            <a:r>
              <a:rPr b="1" lang="lo-LA" sz="1200">
                <a:latin typeface="Calibri"/>
                <a:ea typeface="Calibri"/>
                <a:cs typeface="Calibri"/>
                <a:sym typeface="Calibri"/>
              </a:rPr>
              <a:t>ການ</a:t>
            </a:r>
            <a:r>
              <a:rPr b="1" lang="lo-LA" sz="1200">
                <a:latin typeface="Arial"/>
                <a:ea typeface="Arial"/>
                <a:cs typeface="Arial"/>
                <a:sym typeface="Arial"/>
              </a:rPr>
              <a:t>​</a:t>
            </a:r>
            <a:r>
              <a:rPr b="1" lang="lo-LA" sz="1200">
                <a:latin typeface="Calibri"/>
                <a:ea typeface="Calibri"/>
                <a:cs typeface="Calibri"/>
                <a:sym typeface="Calibri"/>
              </a:rPr>
              <a:t>ສໍາ</a:t>
            </a:r>
            <a:r>
              <a:rPr b="1" lang="lo-LA" sz="1200">
                <a:latin typeface="Arial"/>
                <a:ea typeface="Arial"/>
                <a:cs typeface="Arial"/>
                <a:sym typeface="Arial"/>
              </a:rPr>
              <a:t>​</a:t>
            </a:r>
            <a:r>
              <a:rPr b="1" lang="lo-LA" sz="1200">
                <a:latin typeface="Calibri"/>
                <a:ea typeface="Calibri"/>
                <a:cs typeface="Calibri"/>
                <a:sym typeface="Calibri"/>
              </a:rPr>
              <a:t>ພາດ</a:t>
            </a:r>
            <a:r>
              <a:rPr b="1" lang="lo-LA" sz="1200">
                <a:latin typeface="Arial"/>
                <a:ea typeface="Arial"/>
                <a:cs typeface="Arial"/>
                <a:sym typeface="Arial"/>
              </a:rPr>
              <a:t>​: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lo-LA" sz="1200">
                <a:latin typeface="Calibri"/>
                <a:ea typeface="Calibri"/>
                <a:cs typeface="Calibri"/>
                <a:sym typeface="Calibri"/>
              </a:rPr>
              <a:t>ໄປສະຖານທີ່ທີ່ມີ</a:t>
            </a:r>
            <a:r>
              <a:rPr lang="lo-LA" sz="1200">
                <a:latin typeface="Arial"/>
                <a:ea typeface="Arial"/>
                <a:cs typeface="Arial"/>
                <a:sym typeface="Arial"/>
              </a:rPr>
              <a:t> wifi .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lo-LA" sz="1200">
                <a:latin typeface="Calibri"/>
                <a:ea typeface="Calibri"/>
                <a:cs typeface="Calibri"/>
                <a:sym typeface="Calibri"/>
              </a:rPr>
              <a:t>ໄປທີ່ການ </a:t>
            </a:r>
            <a:r>
              <a:rPr b="1" lang="lo-LA" sz="1200">
                <a:latin typeface="Calibri"/>
                <a:ea typeface="Calibri"/>
                <a:cs typeface="Calibri"/>
                <a:sym typeface="Calibri"/>
              </a:rPr>
              <a:t>ສໍາພາດ </a:t>
            </a:r>
            <a:r>
              <a:rPr lang="lo-LA" sz="1200">
                <a:latin typeface="Calibri"/>
                <a:ea typeface="Calibri"/>
                <a:cs typeface="Calibri"/>
                <a:sym typeface="Calibri"/>
              </a:rPr>
              <a:t>ແຕະໃສ່</a:t>
            </a:r>
            <a:r>
              <a:rPr lang="lo-LA" sz="1200">
                <a:latin typeface="Arial"/>
                <a:ea typeface="Arial"/>
                <a:cs typeface="Arial"/>
                <a:sym typeface="Arial"/>
              </a:rPr>
              <a:t> Enso </a:t>
            </a:r>
            <a:r>
              <a:rPr lang="lo-LA" sz="1200">
                <a:latin typeface="Calibri"/>
                <a:ea typeface="Calibri"/>
                <a:cs typeface="Calibri"/>
                <a:sym typeface="Calibri"/>
              </a:rPr>
              <a:t>ແລະ </a:t>
            </a:r>
            <a:r>
              <a:rPr b="1" lang="lo-LA" sz="1200">
                <a:latin typeface="Calibri"/>
                <a:ea typeface="Calibri"/>
                <a:cs typeface="Calibri"/>
                <a:sym typeface="Calibri"/>
              </a:rPr>
              <a:t>ອັບໂຫລດການສໍາພາດທັງຫມົດ</a:t>
            </a:r>
            <a:r>
              <a:rPr b="1" lang="lo-LA" sz="120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lo-LA" sz="1200">
                <a:latin typeface="Calibri"/>
                <a:ea typeface="Calibri"/>
                <a:cs typeface="Calibri"/>
                <a:sym typeface="Calibri"/>
              </a:rPr>
              <a:t>ກວດເບິ່ງໃຫ້ແນ່ໃຈວ່າການສໍາພາດໄດ້ຖືກອັບໂຫລດ</a:t>
            </a:r>
            <a:r>
              <a:rPr lang="lo-LA" sz="120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lo-LA" sz="1200">
                <a:latin typeface="Calibri"/>
                <a:ea typeface="Calibri"/>
                <a:cs typeface="Calibri"/>
                <a:sym typeface="Calibri"/>
              </a:rPr>
              <a:t>ພວກເຂົາຈະເວົ້າວ່າ</a:t>
            </a:r>
            <a:r>
              <a:rPr lang="lo-LA" sz="1200">
                <a:latin typeface="Arial"/>
                <a:ea typeface="Arial"/>
                <a:cs typeface="Arial"/>
                <a:sym typeface="Arial"/>
              </a:rPr>
              <a:t> "</a:t>
            </a:r>
            <a:r>
              <a:rPr lang="lo-LA" sz="1200">
                <a:latin typeface="Calibri"/>
                <a:ea typeface="Calibri"/>
                <a:cs typeface="Calibri"/>
                <a:sym typeface="Calibri"/>
              </a:rPr>
              <a:t>ອັບໂຫລດໄປຍັງເຄື່ອງແມ່ຂ່າຍ</a:t>
            </a:r>
            <a:r>
              <a:rPr lang="lo-LA" sz="1200">
                <a:latin typeface="Arial"/>
                <a:ea typeface="Arial"/>
                <a:cs typeface="Arial"/>
                <a:sym typeface="Arial"/>
              </a:rPr>
              <a:t>.")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lo-LA" sz="1200">
                <a:latin typeface="Calibri"/>
                <a:ea typeface="Calibri"/>
                <a:cs typeface="Calibri"/>
                <a:sym typeface="Calibri"/>
              </a:rPr>
              <a:t>ໄປທີ່ໜ້າຈໍຫຼັກການສໍາຫຼວດ</a:t>
            </a:r>
            <a:r>
              <a:rPr lang="lo-LA" sz="1200">
                <a:latin typeface="Arial"/>
                <a:ea typeface="Arial"/>
                <a:cs typeface="Arial"/>
                <a:sym typeface="Arial"/>
              </a:rPr>
              <a:t> GATE Baseline </a:t>
            </a:r>
            <a:r>
              <a:rPr lang="lo-LA" sz="1200">
                <a:latin typeface="Calibri"/>
                <a:ea typeface="Calibri"/>
                <a:cs typeface="Calibri"/>
                <a:sym typeface="Calibri"/>
              </a:rPr>
              <a:t>ໃນ</a:t>
            </a:r>
            <a:r>
              <a:rPr lang="lo-LA" sz="1200">
                <a:latin typeface="Arial"/>
                <a:ea typeface="Arial"/>
                <a:cs typeface="Arial"/>
                <a:sym typeface="Arial"/>
              </a:rPr>
              <a:t> Qualtrics . </a:t>
            </a:r>
            <a:r>
              <a:rPr lang="lo-LA" sz="1200">
                <a:latin typeface="Calibri"/>
                <a:ea typeface="Calibri"/>
                <a:cs typeface="Calibri"/>
                <a:sym typeface="Calibri"/>
              </a:rPr>
              <a:t>ແລະກົດ </a:t>
            </a:r>
            <a:r>
              <a:rPr b="1" lang="lo-LA" sz="1200">
                <a:latin typeface="Arial"/>
                <a:ea typeface="Arial"/>
                <a:cs typeface="Arial"/>
                <a:sym typeface="Arial"/>
              </a:rPr>
              <a:t>Upload. </a:t>
            </a:r>
            <a:r>
              <a:rPr lang="lo-LA" sz="1200">
                <a:latin typeface="Calibri"/>
                <a:ea typeface="Calibri"/>
                <a:cs typeface="Calibri"/>
                <a:sym typeface="Calibri"/>
              </a:rPr>
              <a:t>ກວດສອບການຕອບສະໜອງ</a:t>
            </a:r>
            <a:r>
              <a:rPr lang="lo-LA" sz="1200">
                <a:latin typeface="Arial"/>
                <a:ea typeface="Arial"/>
                <a:cs typeface="Arial"/>
                <a:sym typeface="Arial"/>
              </a:rPr>
              <a:t>” </a:t>
            </a:r>
            <a:r>
              <a:rPr lang="lo-LA" sz="1200">
                <a:latin typeface="Calibri"/>
                <a:ea typeface="Calibri"/>
                <a:cs typeface="Calibri"/>
                <a:sym typeface="Calibri"/>
              </a:rPr>
              <a:t>ແລະ</a:t>
            </a:r>
            <a:r>
              <a:rPr lang="lo-LA" sz="1200">
                <a:latin typeface="Arial"/>
                <a:ea typeface="Arial"/>
                <a:cs typeface="Arial"/>
                <a:sym typeface="Arial"/>
              </a:rPr>
              <a:t> “</a:t>
            </a:r>
            <a:r>
              <a:rPr lang="lo-LA" sz="1200">
                <a:latin typeface="Calibri"/>
                <a:ea typeface="Calibri"/>
                <a:cs typeface="Calibri"/>
                <a:sym typeface="Calibri"/>
              </a:rPr>
              <a:t>ການຕອບສະໜອງທີ່ລໍຖ້າຢູ່</a:t>
            </a:r>
            <a:r>
              <a:rPr lang="lo-LA" sz="1200">
                <a:latin typeface="Arial"/>
                <a:ea typeface="Arial"/>
                <a:cs typeface="Arial"/>
                <a:sym typeface="Arial"/>
              </a:rPr>
              <a:t>” </a:t>
            </a:r>
            <a:r>
              <a:rPr lang="lo-LA" sz="1200">
                <a:latin typeface="Calibri"/>
                <a:ea typeface="Calibri"/>
                <a:cs typeface="Calibri"/>
                <a:sym typeface="Calibri"/>
              </a:rPr>
              <a:t>ຈະຖືກ</a:t>
            </a:r>
            <a:r>
              <a:rPr lang="lo-LA" sz="1200">
                <a:latin typeface="Arial"/>
                <a:ea typeface="Arial"/>
                <a:cs typeface="Arial"/>
                <a:sym typeface="Arial"/>
              </a:rPr>
              <a:t> empy .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lo-LA" sz="1200">
                <a:latin typeface="Calibri"/>
                <a:ea typeface="Calibri"/>
                <a:cs typeface="Calibri"/>
                <a:sym typeface="Calibri"/>
              </a:rPr>
              <a:t>ເປີດ </a:t>
            </a:r>
            <a:r>
              <a:rPr b="1" lang="lo-LA" sz="1200">
                <a:latin typeface="Arial"/>
                <a:ea typeface="Arial"/>
                <a:cs typeface="Arial"/>
                <a:sym typeface="Arial"/>
              </a:rPr>
              <a:t>Sheets </a:t>
            </a:r>
            <a:r>
              <a:rPr lang="lo-LA" sz="1200">
                <a:latin typeface="Calibri"/>
                <a:ea typeface="Calibri"/>
                <a:cs typeface="Calibri"/>
                <a:sym typeface="Calibri"/>
              </a:rPr>
              <a:t>ໃນຫນ້າທໍາອິດ</a:t>
            </a:r>
            <a:r>
              <a:rPr lang="lo-LA" sz="120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lo-LA" sz="1200">
                <a:latin typeface="Calibri"/>
                <a:ea typeface="Calibri"/>
                <a:cs typeface="Calibri"/>
                <a:sym typeface="Calibri"/>
              </a:rPr>
              <a:t>ໃສ່ການສໍາພາດໃດໆທີ່ທ່ານໄດ້ເຮັດຢູ່ໃນ ຕາຕະລາງ ການ </a:t>
            </a:r>
            <a:r>
              <a:rPr b="1" lang="lo-LA" sz="1200">
                <a:latin typeface="Calibri"/>
                <a:ea typeface="Calibri"/>
                <a:cs typeface="Calibri"/>
                <a:sym typeface="Calibri"/>
              </a:rPr>
              <a:t>ຕິດຕາມ</a:t>
            </a:r>
            <a:r>
              <a:rPr b="1" lang="lo-LA" sz="1200">
                <a:latin typeface="Arial"/>
                <a:ea typeface="Arial"/>
                <a:cs typeface="Arial"/>
                <a:sym typeface="Arial"/>
              </a:rPr>
              <a:t> GATE </a:t>
            </a:r>
            <a:r>
              <a:rPr b="1" lang="lo-LA" sz="1200">
                <a:latin typeface="Calibri"/>
                <a:ea typeface="Calibri"/>
                <a:cs typeface="Calibri"/>
                <a:sym typeface="Calibri"/>
              </a:rPr>
              <a:t>ພ້ອມກັບບັນທຶກໃດໆທີ່ມີຄວາມສໍາຄັນ</a:t>
            </a:r>
            <a:r>
              <a:rPr b="1" lang="lo-LA" sz="1200">
                <a:latin typeface="Arial"/>
                <a:ea typeface="Arial"/>
                <a:cs typeface="Arial"/>
                <a:sym typeface="Arial"/>
              </a:rPr>
              <a:t>.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b="1" lang="lo-LA" sz="1200">
                <a:latin typeface="Calibri"/>
                <a:ea typeface="Calibri"/>
                <a:cs typeface="Calibri"/>
                <a:sym typeface="Calibri"/>
              </a:rPr>
              <a:t>ສະເຫມີມີສໍາເນົາແຂງຂອງການສໍາຫຼວດກັບທ່ານໃນທຸກໆການສໍາພາດ</a:t>
            </a:r>
            <a:r>
              <a:rPr b="1" lang="lo-LA" sz="12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lang="lo-LA" sz="1200">
                <a:latin typeface="Calibri"/>
                <a:ea typeface="Calibri"/>
                <a:cs typeface="Calibri"/>
                <a:sym typeface="Calibri"/>
              </a:rPr>
              <a:t>ພຽງແຕ່ໃນກໍລະນີ</a:t>
            </a:r>
            <a:r>
              <a:rPr b="1" lang="lo-LA" sz="1200">
                <a:latin typeface="Arial"/>
                <a:ea typeface="Arial"/>
                <a:cs typeface="Arial"/>
                <a:sym typeface="Arial"/>
              </a:rPr>
              <a:t>!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p58"/>
          <p:cNvSpPr txBox="1"/>
          <p:nvPr/>
        </p:nvSpPr>
        <p:spPr>
          <a:xfrm>
            <a:off x="4709786" y="1365543"/>
            <a:ext cx="4434214" cy="5711661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lo-LA" sz="11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ການເຊື່ອມຕໍ່ການດູແລສຸຂະພາບ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6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lo-LA" sz="11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ອະນຸສັນຍາການສົ່ງຈົດໝາຍແຮງຈູງໃຈ</a:t>
            </a:r>
            <a:r>
              <a:rPr lang="lo-L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b="1" lang="lo-LA" sz="11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8-1-11)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lo-L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ທຸກໆເຊົ້າທີ່ທ່ານເຂົ້າມາ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lo-L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ກ່ອນທີ່ທ່ານຈະເລີ່ມຕົ້ນການສໍາຫຼວດ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lo-L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ທ່ານຄວນສົ່ງສິ່ງຈູງໃຈທັງຫມົດໃຫ້ກັບຜູ້ເຂົ້າຮ່ວມຈາກມື້ທີ່ຜ່ານມາ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ນີ້ແມ່ນວິທີ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ໃຫ້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FileMaker Pro </a:t>
            </a:r>
            <a:r>
              <a:rPr lang="lo-L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ເປີດໃຫ້ຜູ້ຕິດຕໍ່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ACA SN.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ມີທັງຕາຕະລາງການຕິດຕາມບັດຂອງຂວັນ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 Schnucks </a:t>
            </a:r>
            <a:r>
              <a:rPr lang="lo-L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ແລະ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WalMart ) </a:t>
            </a:r>
            <a:r>
              <a:rPr lang="lo-L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ເປີດ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lo-L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ພວກມັນຢູ່ໃນໂຟເດີ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Incentives </a:t>
            </a:r>
            <a:r>
              <a:rPr lang="lo-L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ໃນເຊີບເວີ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ກົດ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"</a:t>
            </a:r>
            <a:r>
              <a:rPr lang="lo-L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ຊອກຫາ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 </a:t>
            </a:r>
            <a:r>
              <a:rPr lang="lo-L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ໃນ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FileMaker Pro. </a:t>
            </a:r>
            <a:r>
              <a:rPr lang="lo-L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ໄຟລ໌ຕິດຕໍ່ຕົວຢ່າງຫວ່າງເປົ່າຄວນປາກົດຂຶ້ນ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lo-L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ກວດເບິ່ງ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"</a:t>
            </a:r>
            <a:r>
              <a:rPr lang="lo-L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ການສຶກສາທີ່ສໍາເລັດ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 </a:t>
            </a:r>
            <a:r>
              <a:rPr lang="lo-L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ແລະກົດ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enter. </a:t>
            </a:r>
            <a:r>
              <a:rPr lang="lo-L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ຕອນນີ້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FileMaker Pro </a:t>
            </a:r>
            <a:r>
              <a:rPr lang="lo-L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ຈະສະແດງໃຫ້ທ່ານເຫັນຜູ້ເຂົ້າຮ່ວມທັງຫມົດທີ່ໄດ້ສໍາເລັດການສຶກສາ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lo-L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ສຳເລັດສິ່ງຈູງໃຈສຳລັບຜູ້ເຂົ້າຮ່ວມທັງໝົດທີ່ຍັງບໍ່ທັນມີບັດຂອງຂວັນທີ່ສົ່ງໄປໃຫ້ເຂົາເຈົ້າ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6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lo-L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ສໍາລັບຜູ້ເຂົ້າຮ່ວມແຕ່ລະຄົນທີ່ຕ້ອງການແຮງຈູງໃຈ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lo-L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ໃຫ້ເຮັດດັ່ງຕໍ່ໄປນີ້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6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lo-L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ໃສ່ຊອງຈົດໝາຍໃຫ້ຜູ້ເຂົ້າຮ່ວມ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lo-L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ຊອງຈົດໝາຍຈະຢູ່ເທິງໂຕະຂອງຊາຣາ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ເລືອກຕົວອັກສອນທີ່ເຫມາະສົມສໍາລັບບັດຂອງຂວັນທີ່ທ່ານເລືອກ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lo-L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ມີຕົວອັກສອນ</a:t>
            </a:r>
            <a:endParaRPr/>
          </a:p>
          <a:p>
            <a:pPr indent="0" lvl="0" marL="0" marR="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ສະເພາະສໍາລັບທັງ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Schnucks </a:t>
            </a:r>
            <a:r>
              <a:rPr lang="lo-L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ແລະ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WalMart , </a:t>
            </a:r>
            <a:r>
              <a:rPr lang="lo-L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ແລະພວກມັນຢູ່ໃນຖັງສີດໍາຢູ່ເທິງ</a:t>
            </a:r>
            <a:endParaRPr/>
          </a:p>
          <a:p>
            <a:pPr indent="0" lvl="0" marL="0" marR="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ໂຕະຂອງ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Sara.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ເລືອກບັດຂອງຂວັນທີ່ເຫມາະສົມ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lo-L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ຊາຣາມີບັດຂອງຂວັນໄວ້ໃນ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cube </a:t>
            </a:r>
            <a:r>
              <a:rPr lang="lo-L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ຂອງນາ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****</a:t>
            </a:r>
            <a:r>
              <a:rPr lang="lo-L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ບອກ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Kate </a:t>
            </a:r>
            <a:r>
              <a:rPr lang="lo-L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ໃນ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r>
              <a:rPr lang="lo-L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ເວ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r>
              <a:rPr lang="lo-L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ລາ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r>
              <a:rPr lang="lo-L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ທີ່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r>
              <a:rPr lang="lo-L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ທ່ານ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r>
              <a:rPr lang="lo-L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ກໍາ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r>
              <a:rPr lang="lo-L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ລັງ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r>
              <a:rPr lang="lo-L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ແລ່ນ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r>
              <a:rPr lang="lo-L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ຕໍ່າ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***** LOW </a:t>
            </a:r>
            <a:r>
              <a:rPr lang="lo-L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ຫມາຍ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r>
              <a:rPr lang="lo-L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ຄວາມ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r>
              <a:rPr lang="lo-L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ວ່າ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5 </a:t>
            </a:r>
            <a:r>
              <a:rPr lang="lo-L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ບັດ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lo-L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ຂອງ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r>
              <a:rPr lang="lo-L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ແຕ່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r>
              <a:rPr lang="lo-L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ລະ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r>
              <a:rPr lang="lo-L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ຄົນ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***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ໃສ່ໝາຍເລກບັດຂອງຂວັນໃນຊ່ອງ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“ID </a:t>
            </a:r>
            <a:r>
              <a:rPr lang="lo-L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ບັດຂອງຂວັນ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 </a:t>
            </a:r>
            <a:r>
              <a:rPr lang="lo-L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ໃນແຜ່ນຕິດຕາມບັດຂອງຂວັນ</a:t>
            </a:r>
            <a:endParaRPr/>
          </a:p>
          <a:p>
            <a:pPr indent="0" lvl="0" marL="0" marR="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ທີ່ເໝາະສົມ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lo-L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ມີຫນຶ່ງສໍາລັບ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Schnucks </a:t>
            </a:r>
            <a:r>
              <a:rPr lang="lo-L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ແລະຫນຶ່ງສໍາລັບ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WalMart 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a.</a:t>
            </a:r>
            <a:r>
              <a:rPr lang="lo-L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ສໍາລັບ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WalMart : </a:t>
            </a:r>
            <a:r>
              <a:rPr lang="lo-L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ໃຊ້ລະຫັດຢູ່ລຸ່ມສຸດຂອງບັດ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lo-L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ມັນຄວນຈະເປັນລະຫັດ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12 </a:t>
            </a:r>
            <a:r>
              <a:rPr lang="lo-L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ຕົວ</a:t>
            </a:r>
            <a:endParaRPr/>
          </a:p>
          <a:p>
            <a:pPr indent="0" lvl="0" marL="0" marR="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ເລກທີ່ເລີ່ມຕົ້ນດ້ວຍ 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606 </a:t>
            </a:r>
            <a:r>
              <a:rPr lang="lo-L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ຫຼືລະຫັດ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7 </a:t>
            </a:r>
            <a:r>
              <a:rPr lang="lo-L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ຕົວເລກເລີ່ມຕົ້ນດ້ວຍ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928. </a:t>
            </a:r>
            <a:r>
              <a:rPr lang="lo-L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ຖ້າລະຫັດຢູ່ລຸ່ມ</a:t>
            </a:r>
            <a:endParaRPr/>
          </a:p>
          <a:p>
            <a:pPr indent="0" lvl="0" marL="0" marR="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ສຸດຂອງບັດເລີ່ມຕົ້ນດ້ວຍຕົວເລກອື່ນ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lo-L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ໃຫ້ກວດເບິ່ງກັບ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Kate.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</a:t>
            </a:r>
            <a:r>
              <a:rPr lang="lo-L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ສໍາລັບ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Schnucks : </a:t>
            </a:r>
            <a:r>
              <a:rPr lang="lo-L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ໃຊ້ຕົວເລກ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19 </a:t>
            </a:r>
            <a:r>
              <a:rPr lang="lo-L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ຢູ່ລຸ່ມສຸດຂອງບັດ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lo-L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ມັນຄວນຈະເລີ່ມຕົ້ນດ້ວຍ</a:t>
            </a: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6006491333… </a:t>
            </a:r>
            <a:r>
              <a:rPr b="1" lang="lo-L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ໃຫ້ແນ່ໃຈວ່ </a:t>
            </a:r>
            <a:r>
              <a:rPr lang="lo-L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າທ່ານກວດເບິ່ງລະຫັດຫຼັງຈາກ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6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lo-L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59"/>
          <p:cNvSpPr txBox="1"/>
          <p:nvPr>
            <p:ph type="title"/>
          </p:nvPr>
        </p:nvSpPr>
        <p:spPr>
          <a:xfrm>
            <a:off x="360636" y="365126"/>
            <a:ext cx="8154714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ຕົວຢ່າງໂປໂຕຄອນ: ການສົ່ງອອກຂໍ້ມູນ / ການກວດສອບ / ການຄຸ້ມຄອງ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59"/>
          <p:cNvSpPr txBox="1"/>
          <p:nvPr>
            <p:ph idx="2" type="body"/>
          </p:nvPr>
        </p:nvSpPr>
        <p:spPr>
          <a:xfrm>
            <a:off x="4710113" y="1501437"/>
            <a:ext cx="3805237" cy="47001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645" name="Google Shape;645;p59"/>
          <p:cNvSpPr txBox="1"/>
          <p:nvPr>
            <p:ph idx="12" type="sldNum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o-LA" sz="700">
                <a:solidFill>
                  <a:schemeClr val="dk2"/>
                </a:solidFill>
              </a:rPr>
              <a:t>ANRCB   |   </a:t>
            </a:r>
            <a:fld id="{00000000-1234-1234-1234-123412341234}" type="slidenum">
              <a:rPr b="1" lang="lo-LA" sz="700">
                <a:solidFill>
                  <a:schemeClr val="dk2"/>
                </a:solidFill>
              </a:rPr>
              <a:t>‹#›</a:t>
            </a:fld>
            <a:endParaRPr b="1" sz="700">
              <a:solidFill>
                <a:schemeClr val="dk2"/>
              </a:solidFill>
            </a:endParaRPr>
          </a:p>
        </p:txBody>
      </p:sp>
      <p:sp>
        <p:nvSpPr>
          <p:cNvPr id="646" name="Google Shape;646;p59"/>
          <p:cNvSpPr txBox="1"/>
          <p:nvPr>
            <p:ph idx="1" type="body"/>
          </p:nvPr>
        </p:nvSpPr>
        <p:spPr>
          <a:xfrm>
            <a:off x="360636" y="1501437"/>
            <a:ext cx="3523531" cy="47001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o-LA" sz="2400">
                <a:latin typeface="Arial"/>
                <a:ea typeface="Arial"/>
                <a:cs typeface="Arial"/>
                <a:sym typeface="Arial"/>
              </a:rPr>
              <a:t>ບ່ອນທີ່ຈະສົ່ງອອກຂໍ້ມູນ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o-LA" sz="2400">
                <a:latin typeface="Arial"/>
                <a:ea typeface="Arial"/>
                <a:cs typeface="Arial"/>
                <a:sym typeface="Arial"/>
              </a:rPr>
              <a:t>ສົນທິສັນຍາການຕັ້ງຊື່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o-LA" sz="2400">
                <a:latin typeface="Arial"/>
                <a:ea typeface="Arial"/>
                <a:cs typeface="Arial"/>
                <a:sym typeface="Arial"/>
              </a:rPr>
              <a:t>ວິທີການກວດສອບຂໍ້ມູນຄົບຖ້ວນ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o-LA" sz="2400">
                <a:latin typeface="Arial"/>
                <a:ea typeface="Arial"/>
                <a:cs typeface="Arial"/>
                <a:sym typeface="Arial"/>
              </a:rPr>
              <a:t>ລາຍງານຜູ້ຕອບດ້ວຍຂໍ້ມູນບໍ່ຄົບຖ້ວນ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o-LA" sz="2400">
                <a:latin typeface="Arial"/>
                <a:ea typeface="Arial"/>
                <a:cs typeface="Arial"/>
                <a:sym typeface="Arial"/>
              </a:rPr>
              <a:t>ລາຍງານ ID ທີ່ຊ້ຳຊ້ອນ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</a:pPr>
            <a:r>
              <a:rPr lang="lo-LA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ທຸງຫຍັງ "ແປກ"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o-LA" sz="2400">
                <a:latin typeface="Arial"/>
                <a:ea typeface="Arial"/>
                <a:cs typeface="Arial"/>
                <a:sym typeface="Arial"/>
              </a:rPr>
              <a:t>ຄໍາແນະນໍາສໍາລັບສິ່ງທີ່ຕ້ອງເຮັດກັບຂໍ້ມູນທີ່ຖືກທຸງ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59"/>
          <p:cNvSpPr txBox="1"/>
          <p:nvPr/>
        </p:nvSpPr>
        <p:spPr>
          <a:xfrm>
            <a:off x="4171167" y="1389540"/>
            <a:ext cx="4873723" cy="5137718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ອັບເດດການດາວໂຫຼດຂໍ້ມູນ ແລະ ພິທີການການຈັດການ</a:t>
            </a:r>
            <a:r>
              <a:rPr b="1" lang="lo-LA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06/30/2020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6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ດາວໂຫລດຈາກແຕ່ລະການສໍາຫຼວດເຂົ້າໄປໃນໂຟນເດີທີ່ເຫມາະສົມໃນ</a:t>
            </a:r>
            <a:r>
              <a:rPr lang="lo-LA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dropbox . </a:t>
            </a: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ດາວ</a:t>
            </a:r>
            <a:r>
              <a:rPr lang="lo-LA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ນ</a:t>
            </a:r>
            <a:r>
              <a:rPr lang="lo-LA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໌</a:t>
            </a:r>
            <a:r>
              <a:rPr lang="lo-LA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ໂຫລດ</a:t>
            </a:r>
            <a:r>
              <a:rPr lang="lo-LA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ego​, </a:t>
            </a: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ການ</a:t>
            </a:r>
            <a:r>
              <a:rPr lang="lo-LA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ປ່ຽນ</a:t>
            </a:r>
            <a:r>
              <a:rPr lang="lo-LA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ແປງ</a:t>
            </a:r>
            <a:r>
              <a:rPr lang="lo-LA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​, </a:t>
            </a: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ແລະ</a:t>
            </a:r>
            <a:r>
              <a:rPr lang="lo-LA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ສາຍ</a:t>
            </a:r>
            <a:r>
              <a:rPr lang="lo-LA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ພົວ</a:t>
            </a:r>
            <a:r>
              <a:rPr lang="lo-LA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ພັນ</a:t>
            </a:r>
            <a:r>
              <a:rPr lang="lo-LA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ບໍ່</a:t>
            </a:r>
            <a:r>
              <a:rPr lang="lo-LA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​. </a:t>
            </a: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ຕັ້ງຊື່ໃຫ້ພວກມັນດ້ວຍສົນທິສັນຍາ</a:t>
            </a:r>
            <a:r>
              <a:rPr lang="lo-LA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SNAD _ TT _ PP _ ID _ egodata _</a:t>
            </a: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ປ ປ ປ ປ . ປ . </a:t>
            </a:r>
            <a:r>
              <a:rPr lang="lo-LA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alterdata _ YYYYMMDD, SNAD _ TT _ PP _ ID _ alterties _ YYYYMMDD (</a:t>
            </a: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ບ່ອນທີ່</a:t>
            </a:r>
            <a:r>
              <a:rPr lang="lo-LA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TT = BL, T2, T3, T4, T5, T6, T7, T8; </a:t>
            </a: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ແລະ</a:t>
            </a:r>
            <a:r>
              <a:rPr lang="lo-LA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PP = SP </a:t>
            </a: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ສໍາລັບຄູ່ຮ່ວມການສຶກສາ ແລະ</a:t>
            </a:r>
            <a:r>
              <a:rPr lang="lo-LA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FP </a:t>
            </a: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ສໍາລັບ</a:t>
            </a:r>
            <a:r>
              <a:rPr lang="lo-LA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Focal Person)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ເປີດຊີດ</a:t>
            </a:r>
            <a:r>
              <a:rPr lang="lo-LA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ID </a:t>
            </a: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ວິຊາ</a:t>
            </a:r>
            <a:r>
              <a:rPr lang="lo-LA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SNAD </a:t>
            </a: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ຫຼື</a:t>
            </a:r>
            <a:r>
              <a:rPr lang="lo-LA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ENSO Wave Sheets. </a:t>
            </a: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ແຜ່ນຄື້ນແມ່ນງ່າຍຕໍ່ການໃຊ້ຍ້ອນວ່າທ່ານ ສາມາດປະເມີນວ່າຄື້ນໃດທີ່ຜູ້ເຂົ້າຮ່ວມໄດ້ຖືກເພີ່ມເຂົ້າໃນການສຶກສາ</a:t>
            </a:r>
            <a:r>
              <a:rPr lang="lo-LA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ຮຽງລໍາດັບຂໍ້ມູນເພີ່ມຂຶ້ນໂດຍ</a:t>
            </a:r>
            <a:r>
              <a:rPr lang="lo-LA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"</a:t>
            </a: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ຊື່ຜູ້ຕອບ</a:t>
            </a:r>
            <a:r>
              <a:rPr lang="lo-LA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 </a:t>
            </a: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ລົບກໍລະນີການທົດສອບໃດໆໃນແຕ່ລະແຜ່ນການສໍາຫຼວດ ທີ່ອ່ານ</a:t>
            </a:r>
            <a:r>
              <a:rPr lang="lo-LA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"</a:t>
            </a: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ການທົດສອບ</a:t>
            </a:r>
            <a:r>
              <a:rPr lang="lo-LA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 </a:t>
            </a: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ຫຼືບໍ່ກົງກັບ</a:t>
            </a:r>
            <a:r>
              <a:rPr lang="lo-LA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ID </a:t>
            </a: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ວິຊາ</a:t>
            </a:r>
            <a:r>
              <a:rPr lang="lo-LA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SNAD.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ໃນເອກະສານ</a:t>
            </a:r>
            <a:r>
              <a:rPr lang="lo-LA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ID, </a:t>
            </a: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ໃສ່ຜູ້ຕອບ </a:t>
            </a:r>
            <a:r>
              <a:rPr lang="lo-LA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ID </a:t>
            </a: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ແລະການສໍາພາດ </a:t>
            </a:r>
            <a:r>
              <a:rPr lang="lo-LA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ID </a:t>
            </a: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ພາຍໃຕ້ຄໍລໍາທີ່ເຫມາະສົມໂດຍອີງໃສ່ຂໍ້ມູນໃດທີ່ທ່ານກໍາລັງທໍາຄວາມສະອາດ</a:t>
            </a:r>
            <a:r>
              <a:rPr lang="lo-LA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(ego, alter </a:t>
            </a: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ຫຼື</a:t>
            </a:r>
            <a:r>
              <a:rPr lang="lo-LA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alter ties) </a:t>
            </a: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ເມື່ອເຂົ້າໄປໃນເອກະສານ</a:t>
            </a:r>
            <a:r>
              <a:rPr lang="lo-LA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SNAD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lo-LA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 </a:t>
            </a: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ໃຫ້ໃສ່ໃນລັກສະນະດັ່ງຕໍ່ໄປນີ້</a:t>
            </a:r>
            <a:r>
              <a:rPr lang="lo-LA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ຜູ້ຕອບ </a:t>
            </a:r>
            <a:r>
              <a:rPr lang="lo-LA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ID; ID </a:t>
            </a: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ການສໍາພາດຫຼາຍ</a:t>
            </a:r>
            <a:r>
              <a:rPr lang="lo-LA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ID </a:t>
            </a: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ສໍາລັບຜູ້ເຂົ້າຮ່ວມດຽວກັນໃສ່ເຊັ່ນ</a:t>
            </a:r>
            <a:r>
              <a:rPr lang="lo-LA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ຜູ້ຕອບ </a:t>
            </a:r>
            <a:r>
              <a:rPr lang="lo-LA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ID </a:t>
            </a: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ທໍາອິດ</a:t>
            </a:r>
            <a:r>
              <a:rPr lang="lo-LA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ຜູ້ຕອບ </a:t>
            </a:r>
            <a:r>
              <a:rPr lang="lo-LA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ID </a:t>
            </a: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ທີສອງ</a:t>
            </a:r>
            <a:r>
              <a:rPr lang="lo-LA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ການສໍາພາດ </a:t>
            </a:r>
            <a:r>
              <a:rPr lang="lo-LA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ID </a:t>
            </a: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ທໍາອິດ</a:t>
            </a:r>
            <a:r>
              <a:rPr lang="lo-LA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ການສໍາພາດ</a:t>
            </a:r>
            <a:r>
              <a:rPr lang="lo-LA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ID </a:t>
            </a: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ທີສອງ</a:t>
            </a:r>
            <a:r>
              <a:rPr lang="lo-LA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ເມື່ອໃຊ້</a:t>
            </a:r>
            <a:r>
              <a:rPr lang="lo-LA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ENSO Wave Sheets, </a:t>
            </a: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ແຕ່ລະ</a:t>
            </a:r>
            <a:r>
              <a:rPr lang="lo-LA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ID </a:t>
            </a: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ຈະມີຖັນຂອງຕົນເອງ ດັ່ງນັ້ນເຄື່ອງໝາຍຈຸດຈະຖືກໃຊ້ໃນກໍລະນີທີ່ມີ</a:t>
            </a:r>
            <a:r>
              <a:rPr lang="lo-LA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ID </a:t>
            </a: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ຂອງຜູ້ຕອບຫຼາຍຄົນ ຫຼື</a:t>
            </a:r>
            <a:r>
              <a:rPr lang="lo-LA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ID </a:t>
            </a: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ສຳພາດຕໍ່ຜູ້ຕອບໜຶ່ງຄົນເທົ່ານັ້ນ</a:t>
            </a:r>
            <a:r>
              <a:rPr lang="lo-LA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ກວດສອບການສໍາເລັດຂອງຂໍ້ມູນໃນເອກະສານສໍາຫຼວດທັງສາມ</a:t>
            </a:r>
            <a:r>
              <a:rPr lang="lo-LA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ເພື່ອກວດສອບການສໍາເລັດ</a:t>
            </a:r>
            <a:r>
              <a:rPr lang="lo-LA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ປະຕິບັດຕາມຄໍາແນະນໍາທົ່ວໄປຂ້າງລຸ່ມນີ້</a:t>
            </a:r>
            <a:r>
              <a:rPr lang="lo-LA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(</a:t>
            </a: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ບໍ່ຄົບຖ້ວນ</a:t>
            </a:r>
            <a:r>
              <a:rPr lang="lo-LA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lo-LA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Ego: </a:t>
            </a:r>
            <a:r>
              <a:rPr lang="lo-L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ຖ້າມື້ຂອງອາທິດໄດ້ຖືກຕື່ມໃສ່ເຊັ່ນດຽວກັນກັບຄໍລໍາອື່ນໆທັງຫມົດ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marR="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6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lo-LA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6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lo-LA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6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lo-LA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"/>
          <p:cNvSpPr txBox="1"/>
          <p:nvPr>
            <p:ph type="title"/>
          </p:nvPr>
        </p:nvSpPr>
        <p:spPr>
          <a:xfrm>
            <a:off x="628650" y="365126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lang="lo-LA">
                <a:latin typeface="Arial"/>
                <a:ea typeface="Arial"/>
                <a:cs typeface="Arial"/>
                <a:sym typeface="Arial"/>
              </a:rPr>
              <a:t>ການເກັບຂໍ້ມູນໃນການຄຸ້ມຄອງຂໍ້ມູນ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6"/>
          <p:cNvSpPr txBox="1"/>
          <p:nvPr>
            <p:ph idx="1" type="body"/>
          </p:nvPr>
        </p:nvSpPr>
        <p:spPr>
          <a:xfrm>
            <a:off x="628650" y="1487967"/>
            <a:ext cx="7886700" cy="5217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5763" lvl="0" marL="46791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ວາງແຜນຄວາມຕ້ອງການຂໍ້ມູນຂອງການສຶກສາຂອງທ່ານ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85763" lvl="0" marL="467915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ການ​ເກັບ​ກໍາ​ຂໍ້​ມູນ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85763" lvl="0" marL="467915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ການປ້ອນຂໍ້ມູນ(ຂໍ້ມູນໃໝ່ ຫຼື ຂໍ້ມູນທີ່ມີຢູ່ແລ້ວ)</a:t>
            </a:r>
            <a:endParaRPr/>
          </a:p>
          <a:p>
            <a:pPr indent="-385763" lvl="0" marL="467915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ການກວດສອບຂໍ້ມູນ</a:t>
            </a:r>
            <a:endParaRPr/>
          </a:p>
          <a:p>
            <a:pPr indent="-385763" lvl="0" marL="467915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ລວບລວມ, ເລືອກ, ຈັດຮຽງ, ແລະສັ່ງຊາ</a:t>
            </a:r>
            <a:endParaRPr/>
          </a:p>
          <a:p>
            <a:pPr indent="-385763" lvl="0" marL="467915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ປ່ຽນແປງຂໍ້ມູນ</a:t>
            </a:r>
            <a:endParaRPr/>
          </a:p>
          <a:p>
            <a:pPr indent="-385763" lvl="0" marL="467915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ສົ່ງຂໍ້ມູນອອກສໍາລັບການວິເຄາະ</a:t>
            </a:r>
            <a:endParaRPr/>
          </a:p>
          <a:p>
            <a:pPr indent="-385763" lvl="0" marL="467915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ການຈັດການຂໍ້ມູນ (ການວິເຄາະ) ແລະຜົນໄດ້ຮັບ</a:t>
            </a:r>
            <a:endParaRPr/>
          </a:p>
          <a:p>
            <a:pPr indent="-207962" lvl="0" marL="467915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6"/>
          <p:cNvSpPr txBox="1"/>
          <p:nvPr>
            <p:ph idx="12" type="sldNum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o-LA"/>
              <a:t>‹#›</a:t>
            </a:fld>
            <a:endParaRPr/>
          </a:p>
        </p:txBody>
      </p:sp>
      <p:sp>
        <p:nvSpPr>
          <p:cNvPr id="174" name="Google Shape;174;p6"/>
          <p:cNvSpPr txBox="1"/>
          <p:nvPr/>
        </p:nvSpPr>
        <p:spPr>
          <a:xfrm>
            <a:off x="1838495" y="6405518"/>
            <a:ext cx="5467009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Raynald Levesque, “SPSS Programming and Data Management, 2</a:t>
            </a:r>
            <a:r>
              <a:rPr baseline="30000" lang="lo-LA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lo-LA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edition”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60"/>
          <p:cNvSpPr txBox="1"/>
          <p:nvPr>
            <p:ph type="title"/>
          </p:nvPr>
        </p:nvSpPr>
        <p:spPr>
          <a:xfrm>
            <a:off x="628650" y="183116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ການສ້າງຄູ່ມືການສຶກສາ </a:t>
            </a:r>
            <a:r>
              <a:rPr lang="lo-LA"/>
              <a:t>(Protocol)</a:t>
            </a:r>
            <a:endParaRPr/>
          </a:p>
        </p:txBody>
      </p:sp>
      <p:sp>
        <p:nvSpPr>
          <p:cNvPr id="654" name="Google Shape;654;p60"/>
          <p:cNvSpPr txBox="1"/>
          <p:nvPr>
            <p:ph idx="1" type="body"/>
          </p:nvPr>
        </p:nvSpPr>
        <p:spPr>
          <a:xfrm>
            <a:off x="628650" y="1487967"/>
            <a:ext cx="7886700" cy="4678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17780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ການສ້າງໂປໂຕຄອນຕ້ອງໃຊ້ເວລາໃນການວາງແຜນການສຶກສາຂອງທ່ານ</a:t>
            </a:r>
            <a:endParaRPr/>
          </a:p>
          <a:p>
            <a:pPr indent="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778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ການລົງທຶນໃນ</a:t>
            </a:r>
            <a:r>
              <a:rPr b="1" lang="lo-LA">
                <a:latin typeface="Arial"/>
                <a:ea typeface="Arial"/>
                <a:cs typeface="Arial"/>
                <a:sym typeface="Arial"/>
              </a:rPr>
              <a:t>ການຝຶກອົບຮົມກັບໂປໂຕຄອນ</a:t>
            </a:r>
            <a:r>
              <a:rPr lang="lo-LA">
                <a:latin typeface="Arial"/>
                <a:ea typeface="Arial"/>
                <a:cs typeface="Arial"/>
                <a:sym typeface="Arial"/>
              </a:rPr>
              <a:t>ຈະຊ່ວຍປະຢັດເວລາແລະຊັບພະຍາກອນທີ່ໃຊ້ໃນການແກ້ໄຂຂໍ້ຜິດພາດໃນພາຍຫລັງ</a:t>
            </a:r>
            <a:endParaRPr/>
          </a:p>
          <a:p>
            <a:pPr indent="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778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ເພີ່ມຄວາມຖືກຕ້ອງພາຍໃນແລະຄວາມເຄັ່ງຄັດຂອງການສຶກສາຂອງທ່ານຢ່າງຫຼວງຫຼາຍ</a:t>
            </a:r>
            <a:endParaRPr/>
          </a:p>
          <a:p>
            <a:pPr indent="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778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ປະກອບສ່ວນຕໍ່ຄວາມໂປ່ງໃສ ແລະການຜະລິດຊໍ້າ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60"/>
          <p:cNvSpPr txBox="1"/>
          <p:nvPr>
            <p:ph idx="12" type="sldNum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lo-LA">
                <a:solidFill>
                  <a:schemeClr val="dk2"/>
                </a:solidFill>
              </a:rPr>
              <a:t>ANRCB   |   </a:t>
            </a:r>
            <a:fld id="{00000000-1234-1234-1234-123412341234}" type="slidenum">
              <a:rPr b="1" lang="lo-LA">
                <a:solidFill>
                  <a:schemeClr val="accent6"/>
                </a:solidFill>
              </a:rPr>
              <a:t>‹#›</a:t>
            </a:fld>
            <a:endParaRPr b="1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61"/>
          <p:cNvSpPr txBox="1"/>
          <p:nvPr>
            <p:ph type="title"/>
          </p:nvPr>
        </p:nvSpPr>
        <p:spPr>
          <a:xfrm>
            <a:off x="628650" y="365126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lang="lo-LA" sz="3600">
                <a:latin typeface="Arial"/>
                <a:ea typeface="Arial"/>
                <a:cs typeface="Arial"/>
                <a:sym typeface="Arial"/>
              </a:rPr>
              <a:t>ການເກັບກຳຂໍ້ມູນ ແລະສະຫຼຸບສັງລວມການຄຸ້ມຄອງ</a:t>
            </a:r>
            <a:endParaRPr b="1"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61"/>
          <p:cNvSpPr txBox="1"/>
          <p:nvPr>
            <p:ph idx="1" type="body"/>
          </p:nvPr>
        </p:nvSpPr>
        <p:spPr>
          <a:xfrm>
            <a:off x="628650" y="1487967"/>
            <a:ext cx="7886700" cy="4678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780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ການເກັບຂໍ້ມູນແມ່ນວິທີທີ່ພວກເຮົາເຮັດການສັງເກດຕົວຢ່າງຂອງພວກເຮົາແລະແປໃຫ້ເຂົາເຈົ້າເຂົ້າໄປໃນ inferences ກ່ຽວກັບປະຊາກອນຂອງພວກເຮົາ</a:t>
            </a:r>
            <a:endParaRPr/>
          </a:p>
          <a:p>
            <a:pPr indent="-1778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ຮູບແບບແລະວິທີການເກັບກໍາຂໍ້ມູນຈະຂຶ້ນກັບຄໍາຖາມການຄົ້ນຄວ້າສະເພາະຂອງທ່ານແລະກຸ່ມປະຊາກອນ</a:t>
            </a:r>
            <a:endParaRPr/>
          </a:p>
          <a:p>
            <a:pPr indent="-1778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ໃຊ້ມາດຕະການທີ່ມີຢູ່ແລ້ວ, ກວດສອບໄດ້ທຸກຄັ້ງທີ່ເປັນໄປໄດ້</a:t>
            </a:r>
            <a:endParaRPr/>
          </a:p>
          <a:p>
            <a:pPr indent="-1778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ສ້າງປື້ມລະຫັດເພື່ອຈັດລະບຽບ ແລະສະຫຼຸບຂໍ້ມູນ</a:t>
            </a:r>
            <a:endParaRPr/>
          </a:p>
          <a:p>
            <a:pPr indent="-1778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ສ້າງຄູ່ມືສໍາລັບທຸກໆພາກສ່ວນຂອງການປະຕິບັດການສຶກສາເພື່ອຫຼຸດຜ່ອນຄວາມບໍ່ແນ່ນອນແລະເພີ່ມຄວາມຊື່ສັດແລະຄວາມເຂັ້ມງວ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61"/>
          <p:cNvSpPr txBox="1"/>
          <p:nvPr>
            <p:ph idx="12" type="sldNum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lo-LA">
                <a:solidFill>
                  <a:schemeClr val="dk2"/>
                </a:solidFill>
              </a:rPr>
              <a:t>ANRCB   |   </a:t>
            </a:r>
            <a:fld id="{00000000-1234-1234-1234-123412341234}" type="slidenum">
              <a:rPr b="1" lang="lo-LA">
                <a:solidFill>
                  <a:schemeClr val="accent6"/>
                </a:solidFill>
              </a:rPr>
              <a:t>‹#›</a:t>
            </a:fld>
            <a:endParaRPr b="1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62"/>
          <p:cNvSpPr txBox="1"/>
          <p:nvPr>
            <p:ph type="ctrTitle"/>
          </p:nvPr>
        </p:nvSpPr>
        <p:spPr>
          <a:xfrm>
            <a:off x="1143000" y="677917"/>
            <a:ext cx="6858000" cy="3632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lang="lo-LA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ຄວາມຄິດເຫັນສຸດທ້າຍ: ການໃຊ້ເວລາໃນການວາງແຜນຢ່າງລະອຽດທຸກດ້ານຂອງການເກັບກໍາຂໍ້ມູນແລະການສຶກສາການປະຕິບັດແລະການຝຶກອົບຮົມພະນັກງານຄົ້ນຄ້ວາຢ່າງລະອຽດກ່ອນທີ່ຈະເລີ່ມເກັບກໍາຂໍ້ມູນຈະຊ່ວຍປະຫຍັດເວລາແລະຊັບພະຍາກອນທີ່ໃຊ້ໃນການແກ້ໄຂຂໍ້ຜິດພາດໃນພາຍຫລັງ.</a:t>
            </a:r>
            <a:br>
              <a:rPr lang="lo-LA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lo-LA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lo-LA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ຂອບໃຈ!</a:t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63"/>
          <p:cNvSpPr txBox="1"/>
          <p:nvPr>
            <p:ph type="title"/>
          </p:nvPr>
        </p:nvSpPr>
        <p:spPr>
          <a:xfrm>
            <a:off x="628650" y="365126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lang="lo-LA">
                <a:latin typeface="Arial"/>
                <a:ea typeface="Arial"/>
                <a:cs typeface="Arial"/>
                <a:sym typeface="Arial"/>
              </a:rPr>
              <a:t>ການເກັບກຳຂໍ້ມູນ</a:t>
            </a:r>
            <a:br>
              <a:rPr b="1" lang="lo-LA">
                <a:latin typeface="Arial"/>
                <a:ea typeface="Arial"/>
                <a:cs typeface="Arial"/>
                <a:sym typeface="Arial"/>
              </a:rPr>
            </a:br>
            <a:r>
              <a:rPr b="1" lang="lo-LA">
                <a:latin typeface="Arial"/>
                <a:ea typeface="Arial"/>
                <a:cs typeface="Arial"/>
                <a:sym typeface="Arial"/>
              </a:rPr>
              <a:t>ການສຳພາດເບື້ອງຕົ້ນ</a:t>
            </a:r>
            <a:endParaRPr b="1"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63"/>
          <p:cNvSpPr txBox="1"/>
          <p:nvPr>
            <p:ph idx="1" type="body"/>
          </p:nvPr>
        </p:nvSpPr>
        <p:spPr>
          <a:xfrm>
            <a:off x="628650" y="1487967"/>
            <a:ext cx="7886700" cy="4678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780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ປະເພດ ການສຳພາດ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778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ປະເພດ ຄຳຖາມ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778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ການໃຊ້ຄຳສັລທີ່ສັ້ນ ຄື ຈິດວິນຍານຂອງປັນຍາ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778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ການເດີນສຳຫລວດ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"/>
          <p:cNvSpPr txBox="1"/>
          <p:nvPr>
            <p:ph type="title"/>
          </p:nvPr>
        </p:nvSpPr>
        <p:spPr>
          <a:xfrm>
            <a:off x="628650" y="365126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lang="lo-LA" sz="3600">
                <a:latin typeface="Arial"/>
                <a:ea typeface="Arial"/>
                <a:cs typeface="Arial"/>
                <a:sym typeface="Arial"/>
              </a:rPr>
              <a:t>ການສຶກສາການວາງແຜນແລະການຕັ້ງຄ່າ</a:t>
            </a:r>
            <a:endParaRPr b="1"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7"/>
          <p:cNvSpPr txBox="1"/>
          <p:nvPr>
            <p:ph idx="1" type="body"/>
          </p:nvPr>
        </p:nvSpPr>
        <p:spPr>
          <a:xfrm>
            <a:off x="628650" y="1487967"/>
            <a:ext cx="7886700" cy="53700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17780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ຂັ້ນຕອນທີ່ສໍາຄັນທີ່ສຸດ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778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ເວລາທີ່ໃຊ້ຢູ່ນີ້ຈະຊ່ວຍໃຫ້ທ່ານປະຫຍັດຊົ່ວໂມງ ຫຼືມື້ ໃນພາຍຫຼັງ</a:t>
            </a:r>
            <a:endParaRPr/>
          </a:p>
          <a:p>
            <a:pPr indent="-1778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ການ​ວາງ​ແຜນ​ການ​ເກັບ​ກໍາ​ຂໍ້​ມູນ​:</a:t>
            </a:r>
            <a:endParaRPr/>
          </a:p>
          <a:p>
            <a:pPr indent="-17780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o-LA" sz="2800">
                <a:latin typeface="Arial"/>
                <a:ea typeface="Arial"/>
                <a:cs typeface="Arial"/>
                <a:sym typeface="Arial"/>
              </a:rPr>
              <a:t>ຕົວແປແລະມາດຕະການ</a:t>
            </a:r>
            <a:endParaRPr/>
          </a:p>
          <a:p>
            <a:pPr indent="-17780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o-LA" sz="2800">
                <a:latin typeface="Arial"/>
                <a:ea typeface="Arial"/>
                <a:cs typeface="Arial"/>
                <a:sym typeface="Arial"/>
              </a:rPr>
              <a:t>ເຈົ້າຈະເກັບກຳຂໍ້ມູນອັນໃດ?</a:t>
            </a:r>
            <a:endParaRPr/>
          </a:p>
          <a:p>
            <a:pPr indent="-1778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ຮູບແບບການບໍລິຫານ, ເຄື່ອງມືເກັບກໍາຂໍ້ມູນ, ຈ້າງແລະການຝຶກອົບຮົມແລະການວາງແຜນ</a:t>
            </a:r>
            <a:endParaRPr/>
          </a:p>
          <a:p>
            <a:pPr indent="-17780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o-LA" sz="2800">
                <a:latin typeface="Arial"/>
                <a:ea typeface="Arial"/>
                <a:cs typeface="Arial"/>
                <a:sym typeface="Arial"/>
              </a:rPr>
              <a:t>ເຈົ້າຈະເກັບມັນໄດ້ແນວໃດ?</a:t>
            </a:r>
            <a:endParaRPr/>
          </a:p>
          <a:p>
            <a:pPr indent="-17780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o-LA" sz="2800">
                <a:latin typeface="Arial"/>
                <a:ea typeface="Arial"/>
                <a:cs typeface="Arial"/>
                <a:sym typeface="Arial"/>
              </a:rPr>
              <a:t>ໃຜຈະເກັບມັນ?</a:t>
            </a:r>
            <a:endParaRPr/>
          </a:p>
          <a:p>
            <a:pPr indent="-17780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o-LA" sz="2800">
                <a:latin typeface="Arial"/>
                <a:ea typeface="Arial"/>
                <a:cs typeface="Arial"/>
                <a:sym typeface="Arial"/>
              </a:rPr>
              <a:t>ມັນຈະເກັບຢູ່ໃສ?</a:t>
            </a:r>
            <a:endParaRPr/>
          </a:p>
          <a:p>
            <a:pPr indent="-17780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o-LA" sz="2800">
                <a:latin typeface="Arial"/>
                <a:ea typeface="Arial"/>
                <a:cs typeface="Arial"/>
                <a:sym typeface="Arial"/>
              </a:rPr>
              <a:t>ເມື່ອໃດທີ່ມັນຈະຖືກລວບລວມ?</a:t>
            </a:r>
            <a:endParaRPr/>
          </a:p>
          <a:p>
            <a:pPr indent="-1778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o-LA">
                <a:latin typeface="Arial"/>
                <a:ea typeface="Arial"/>
                <a:cs typeface="Arial"/>
                <a:sym typeface="Arial"/>
              </a:rPr>
              <a:t>ເປັນຫຍັງເຈົ້າຈຶ່ງເກັບກຳຂໍ້ມູນເຫຼົ່ານີ້?</a:t>
            </a:r>
            <a:endParaRPr/>
          </a:p>
          <a:p>
            <a:pPr indent="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"/>
          <p:cNvSpPr txBox="1"/>
          <p:nvPr>
            <p:ph type="title"/>
          </p:nvPr>
        </p:nvSpPr>
        <p:spPr>
          <a:xfrm>
            <a:off x="628650" y="365126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lo-LA" sz="3600">
                <a:latin typeface="Arial"/>
                <a:ea typeface="Arial"/>
                <a:cs typeface="Arial"/>
                <a:sym typeface="Arial"/>
              </a:rPr>
              <a:t>ການວາງແຜນການຄົ້ນຄ້ວາ ແລະການຕັ້ງຄ່າ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8"/>
          <p:cNvSpPr txBox="1"/>
          <p:nvPr>
            <p:ph idx="1" type="body"/>
          </p:nvPr>
        </p:nvSpPr>
        <p:spPr>
          <a:xfrm>
            <a:off x="628650" y="1487967"/>
            <a:ext cx="7886700" cy="53700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o-LA" sz="2400">
                <a:latin typeface="Arial"/>
                <a:ea typeface="Arial"/>
                <a:cs typeface="Arial"/>
                <a:sym typeface="Arial"/>
              </a:rPr>
              <a:t>ເຮັດໃຫ້ມັນງ່າຍດາຍ!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o-LA" sz="2400">
                <a:latin typeface="Arial"/>
                <a:ea typeface="Arial"/>
                <a:cs typeface="Arial"/>
                <a:sym typeface="Arial"/>
              </a:rPr>
              <a:t> ຄໍາຖາມຄົ້ນຄ້ວາແລະສົມມຸດຕິຖານທີ່ກ່ຽວຂ້ອງແຈ້ງການເກັບກໍາຂໍ້ມູນແລະການວິເຄາະ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o-LA" sz="2400">
                <a:latin typeface="Arial"/>
                <a:ea typeface="Arial"/>
                <a:cs typeface="Arial"/>
                <a:sym typeface="Arial"/>
              </a:rPr>
              <a:t>  ແຕ່ລະຄໍາຖາມເພີ່ມເປົ້າຫມາຍຂອງເຈົ້າບໍ?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lo-LA" sz="2400">
                <a:latin typeface="Arial"/>
                <a:ea typeface="Arial"/>
                <a:cs typeface="Arial"/>
                <a:sym typeface="Arial"/>
              </a:rPr>
              <a:t>ຄວາມປອດໄພຂໍ້ມູນ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o-LA" sz="2400">
                <a:latin typeface="Arial"/>
                <a:ea typeface="Arial"/>
                <a:cs typeface="Arial"/>
                <a:sym typeface="Arial"/>
              </a:rPr>
              <a:t>  ການວາງແຜນການປ້ອນຂໍ້ມູນ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o-LA" sz="2400">
                <a:latin typeface="Arial"/>
                <a:ea typeface="Arial"/>
                <a:cs typeface="Arial"/>
                <a:sym typeface="Arial"/>
              </a:rPr>
              <a:t>  ການວາງແຜນການໂອນຂໍ້ມູນ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o-LA" sz="2400">
                <a:latin typeface="Arial"/>
                <a:ea typeface="Arial"/>
                <a:cs typeface="Arial"/>
                <a:sym typeface="Arial"/>
              </a:rPr>
              <a:t>  ການວາງແຜນການເກັບຮັກສາຂໍ້ມູນ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190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8"/>
          <p:cNvSpPr txBox="1"/>
          <p:nvPr/>
        </p:nvSpPr>
        <p:spPr>
          <a:xfrm>
            <a:off x="714375" y="3834561"/>
            <a:ext cx="7886700" cy="27186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4450" lvl="0" marL="1714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"/>
          <p:cNvSpPr txBox="1"/>
          <p:nvPr>
            <p:ph type="title"/>
          </p:nvPr>
        </p:nvSpPr>
        <p:spPr>
          <a:xfrm>
            <a:off x="628650" y="365126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lang="lo-LA">
                <a:latin typeface="Arial"/>
                <a:ea typeface="Arial"/>
                <a:cs typeface="Arial"/>
                <a:sym typeface="Arial"/>
              </a:rPr>
              <a:t>ເຄື່ອງມືເກັບກຳຂໍ້ມູນທົ່ວໄປ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9"/>
          <p:cNvSpPr txBox="1"/>
          <p:nvPr>
            <p:ph idx="12" type="sldNum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lo-LA">
                <a:solidFill>
                  <a:schemeClr val="dk2"/>
                </a:solidFill>
              </a:rPr>
              <a:t>ANRCB   |   </a:t>
            </a:r>
            <a:fld id="{00000000-1234-1234-1234-123412341234}" type="slidenum">
              <a:rPr b="1" lang="lo-LA">
                <a:solidFill>
                  <a:schemeClr val="accent6"/>
                </a:solidFill>
              </a:rPr>
              <a:t>‹#›</a:t>
            </a:fld>
            <a:endParaRPr b="1">
              <a:solidFill>
                <a:schemeClr val="accent6"/>
              </a:solidFill>
            </a:endParaRPr>
          </a:p>
        </p:txBody>
      </p:sp>
      <p:grpSp>
        <p:nvGrpSpPr>
          <p:cNvPr id="197" name="Google Shape;197;p9"/>
          <p:cNvGrpSpPr/>
          <p:nvPr/>
        </p:nvGrpSpPr>
        <p:grpSpPr>
          <a:xfrm>
            <a:off x="628650" y="1489480"/>
            <a:ext cx="7886700" cy="4675335"/>
            <a:chOff x="0" y="1513"/>
            <a:chExt cx="7886700" cy="4675335"/>
          </a:xfrm>
        </p:grpSpPr>
        <p:sp>
          <p:nvSpPr>
            <p:cNvPr id="198" name="Google Shape;198;p9"/>
            <p:cNvSpPr/>
            <p:nvPr/>
          </p:nvSpPr>
          <p:spPr>
            <a:xfrm>
              <a:off x="0" y="1513"/>
              <a:ext cx="7886700" cy="644873"/>
            </a:xfrm>
            <a:prstGeom prst="roundRect">
              <a:avLst>
                <a:gd fmla="val 10000" name="adj"/>
              </a:avLst>
            </a:prstGeom>
            <a:solidFill>
              <a:srgbClr val="DBCE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9"/>
            <p:cNvSpPr/>
            <p:nvPr/>
          </p:nvSpPr>
          <p:spPr>
            <a:xfrm>
              <a:off x="195074" y="146610"/>
              <a:ext cx="354680" cy="35468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9"/>
            <p:cNvSpPr/>
            <p:nvPr/>
          </p:nvSpPr>
          <p:spPr>
            <a:xfrm>
              <a:off x="744829" y="1513"/>
              <a:ext cx="7141870" cy="6448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9"/>
            <p:cNvSpPr txBox="1"/>
            <p:nvPr/>
          </p:nvSpPr>
          <p:spPr>
            <a:xfrm>
              <a:off x="744829" y="1513"/>
              <a:ext cx="7141870" cy="6448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225" lIns="68225" spcFirstLastPara="1" rIns="68225" wrap="square" tIns="682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lo-LA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ການສຳພາດ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9"/>
            <p:cNvSpPr/>
            <p:nvPr/>
          </p:nvSpPr>
          <p:spPr>
            <a:xfrm>
              <a:off x="0" y="807605"/>
              <a:ext cx="7886700" cy="644873"/>
            </a:xfrm>
            <a:prstGeom prst="roundRect">
              <a:avLst>
                <a:gd fmla="val 10000" name="adj"/>
              </a:avLst>
            </a:prstGeom>
            <a:solidFill>
              <a:srgbClr val="DBCE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195074" y="952702"/>
              <a:ext cx="354680" cy="35468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744829" y="807605"/>
              <a:ext cx="7141870" cy="6448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9"/>
            <p:cNvSpPr txBox="1"/>
            <p:nvPr/>
          </p:nvSpPr>
          <p:spPr>
            <a:xfrm>
              <a:off x="744829" y="807605"/>
              <a:ext cx="7141870" cy="6448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225" lIns="68225" spcFirstLastPara="1" rIns="68225" wrap="square" tIns="682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lo-LA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ການສຳຫຼວດທາງໂທລະສັບ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0" y="1618599"/>
              <a:ext cx="7886700" cy="644873"/>
            </a:xfrm>
            <a:prstGeom prst="roundRect">
              <a:avLst>
                <a:gd fmla="val 10000" name="adj"/>
              </a:avLst>
            </a:prstGeom>
            <a:solidFill>
              <a:srgbClr val="DBCE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195074" y="1758794"/>
              <a:ext cx="354680" cy="35468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9"/>
            <p:cNvSpPr/>
            <p:nvPr/>
          </p:nvSpPr>
          <p:spPr>
            <a:xfrm>
              <a:off x="744829" y="1613698"/>
              <a:ext cx="7141870" cy="6448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9"/>
            <p:cNvSpPr txBox="1"/>
            <p:nvPr/>
          </p:nvSpPr>
          <p:spPr>
            <a:xfrm>
              <a:off x="744829" y="1613698"/>
              <a:ext cx="7141870" cy="6448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225" lIns="68225" spcFirstLastPara="1" rIns="68225" wrap="square" tIns="682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lo-LA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ການສຳຫຼວດທາງອິນເຕີເນດ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0" y="2419790"/>
              <a:ext cx="7886700" cy="644873"/>
            </a:xfrm>
            <a:prstGeom prst="roundRect">
              <a:avLst>
                <a:gd fmla="val 10000" name="adj"/>
              </a:avLst>
            </a:prstGeom>
            <a:solidFill>
              <a:srgbClr val="DBCE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195074" y="2564887"/>
              <a:ext cx="354680" cy="35468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744829" y="2419790"/>
              <a:ext cx="7141870" cy="6448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9"/>
            <p:cNvSpPr txBox="1"/>
            <p:nvPr/>
          </p:nvSpPr>
          <p:spPr>
            <a:xfrm>
              <a:off x="744829" y="2419790"/>
              <a:ext cx="7141870" cy="6448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225" lIns="68225" spcFirstLastPara="1" rIns="68225" wrap="square" tIns="682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lo-LA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ລົດເມທາງການແພດ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0" y="3225883"/>
              <a:ext cx="7886700" cy="644873"/>
            </a:xfrm>
            <a:prstGeom prst="roundRect">
              <a:avLst>
                <a:gd fmla="val 10000" name="adj"/>
              </a:avLst>
            </a:prstGeom>
            <a:solidFill>
              <a:srgbClr val="DBCE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195074" y="3370979"/>
              <a:ext cx="354680" cy="35468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744829" y="3225883"/>
              <a:ext cx="7141870" cy="6448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9"/>
            <p:cNvSpPr txBox="1"/>
            <p:nvPr/>
          </p:nvSpPr>
          <p:spPr>
            <a:xfrm>
              <a:off x="744829" y="3225883"/>
              <a:ext cx="7141870" cy="6448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225" lIns="68225" spcFirstLastPara="1" rIns="68225" wrap="square" tIns="682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lo-LA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ແອບ</a:t>
              </a:r>
              <a:r>
                <a:rPr lang="lo-LA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ສຸຂະພາບ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0" y="4031975"/>
              <a:ext cx="7886700" cy="644873"/>
            </a:xfrm>
            <a:prstGeom prst="roundRect">
              <a:avLst>
                <a:gd fmla="val 10000" name="adj"/>
              </a:avLst>
            </a:prstGeom>
            <a:solidFill>
              <a:srgbClr val="DBCE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195074" y="4177072"/>
              <a:ext cx="354680" cy="354680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744829" y="4031975"/>
              <a:ext cx="7141870" cy="6448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9"/>
            <p:cNvSpPr txBox="1"/>
            <p:nvPr/>
          </p:nvSpPr>
          <p:spPr>
            <a:xfrm>
              <a:off x="744829" y="4031975"/>
              <a:ext cx="7141870" cy="6448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225" lIns="68225" spcFirstLastPara="1" rIns="68225" wrap="square" tIns="682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lo-LA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ວິທີການອື່ນໆ?</a:t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RS_2020_PPT">
  <a:themeElements>
    <a:clrScheme name="CRS_2020_Palette_Microsoft">
      <a:dk1>
        <a:srgbClr val="000000"/>
      </a:dk1>
      <a:lt1>
        <a:srgbClr val="FFFFFF"/>
      </a:lt1>
      <a:dk2>
        <a:srgbClr val="00A2C7"/>
      </a:dk2>
      <a:lt2>
        <a:srgbClr val="BFB8AF"/>
      </a:lt2>
      <a:accent1>
        <a:srgbClr val="7999AC"/>
      </a:accent1>
      <a:accent2>
        <a:srgbClr val="9053A1"/>
      </a:accent2>
      <a:accent3>
        <a:srgbClr val="79A02C"/>
      </a:accent3>
      <a:accent4>
        <a:srgbClr val="EF6E0B"/>
      </a:accent4>
      <a:accent5>
        <a:srgbClr val="0099A9"/>
      </a:accent5>
      <a:accent6>
        <a:srgbClr val="00468B"/>
      </a:accent6>
      <a:hlink>
        <a:srgbClr val="00A2C7"/>
      </a:hlink>
      <a:folHlink>
        <a:srgbClr val="9053A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2022-05-10T17:09:17Z</dcterms:created>
  <dc:creator>Eddens, Kate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0x010100789DD0B6094BCF4FB93A35D0152A1812</vt:lpwstr>
  </property>
</Properties>
</file>