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tags/tag1.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34" r:id="rId4"/>
  </p:sldMasterIdLst>
  <p:notesMasterIdLst>
    <p:notesMasterId r:id="rId31"/>
  </p:notesMasterIdLst>
  <p:sldIdLst>
    <p:sldId id="291" r:id="rId5"/>
    <p:sldId id="534" r:id="rId6"/>
    <p:sldId id="537" r:id="rId7"/>
    <p:sldId id="517" r:id="rId8"/>
    <p:sldId id="518" r:id="rId9"/>
    <p:sldId id="439" r:id="rId10"/>
    <p:sldId id="519" r:id="rId11"/>
    <p:sldId id="258" r:id="rId12"/>
    <p:sldId id="520" r:id="rId13"/>
    <p:sldId id="521" r:id="rId14"/>
    <p:sldId id="262" r:id="rId15"/>
    <p:sldId id="522" r:id="rId16"/>
    <p:sldId id="523" r:id="rId17"/>
    <p:sldId id="282" r:id="rId18"/>
    <p:sldId id="532" r:id="rId19"/>
    <p:sldId id="268" r:id="rId20"/>
    <p:sldId id="270" r:id="rId21"/>
    <p:sldId id="271" r:id="rId22"/>
    <p:sldId id="267" r:id="rId23"/>
    <p:sldId id="858" r:id="rId24"/>
    <p:sldId id="260" r:id="rId25"/>
    <p:sldId id="533" r:id="rId26"/>
    <p:sldId id="278" r:id="rId27"/>
    <p:sldId id="272" r:id="rId28"/>
    <p:sldId id="266" r:id="rId29"/>
    <p:sldId id="273" r:id="rId3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C7F0B551-492B-DC42-8FF3-EFAE171BB86C}">
          <p14:sldIdLst>
            <p14:sldId id="291"/>
            <p14:sldId id="534"/>
            <p14:sldId id="537"/>
            <p14:sldId id="517"/>
            <p14:sldId id="518"/>
            <p14:sldId id="439"/>
            <p14:sldId id="519"/>
            <p14:sldId id="258"/>
            <p14:sldId id="520"/>
            <p14:sldId id="521"/>
            <p14:sldId id="262"/>
            <p14:sldId id="522"/>
            <p14:sldId id="523"/>
            <p14:sldId id="282"/>
            <p14:sldId id="532"/>
            <p14:sldId id="268"/>
            <p14:sldId id="270"/>
            <p14:sldId id="271"/>
            <p14:sldId id="267"/>
            <p14:sldId id="858"/>
            <p14:sldId id="260"/>
            <p14:sldId id="533"/>
            <p14:sldId id="278"/>
            <p14:sldId id="272"/>
            <p14:sldId id="266"/>
            <p14:sldId id="273"/>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ooding, Clare" initials="GC" lastIdx="5" clrIdx="0">
    <p:extLst>
      <p:ext uri="{19B8F6BF-5375-455C-9EA6-DF929625EA0E}">
        <p15:presenceInfo xmlns:p15="http://schemas.microsoft.com/office/powerpoint/2012/main" userId="S::clare.gooding@crs.org::9b613808-c58f-43f6-830b-a0680ffeef40" providerId="AD"/>
      </p:ext>
    </p:extLst>
  </p:cmAuthor>
  <p:cmAuthor id="2" name="Oula, Ratthiphone" initials="OR" lastIdx="2" clrIdx="1">
    <p:extLst>
      <p:ext uri="{19B8F6BF-5375-455C-9EA6-DF929625EA0E}">
        <p15:presenceInfo xmlns:p15="http://schemas.microsoft.com/office/powerpoint/2012/main" userId="S::ratthiphone.oula@crs.org::495bfc06-53a5-475b-91f5-39d15c1e832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883" autoAdjust="0"/>
    <p:restoredTop sz="82425" autoAdjust="0"/>
  </p:normalViewPr>
  <p:slideViewPr>
    <p:cSldViewPr snapToGrid="0" snapToObjects="1">
      <p:cViewPr varScale="1">
        <p:scale>
          <a:sx n="86" d="100"/>
          <a:sy n="86" d="100"/>
        </p:scale>
        <p:origin x="645" y="51"/>
      </p:cViewPr>
      <p:guideLst/>
    </p:cSldViewPr>
  </p:slideViewPr>
  <p:notesTextViewPr>
    <p:cViewPr>
      <p:scale>
        <a:sx n="1" d="1"/>
        <a:sy n="1" d="1"/>
      </p:scale>
      <p:origin x="0" y="0"/>
    </p:cViewPr>
  </p:notesTextViewPr>
  <p:sorterViewPr>
    <p:cViewPr>
      <p:scale>
        <a:sx n="100" d="100"/>
        <a:sy n="100" d="100"/>
      </p:scale>
      <p:origin x="0" y="-19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svg"/><Relationship Id="rId1" Type="http://schemas.openxmlformats.org/officeDocument/2006/relationships/image" Target="../media/image5.png"/><Relationship Id="rId6" Type="http://schemas.openxmlformats.org/officeDocument/2006/relationships/image" Target="../media/image10.svg"/><Relationship Id="rId5" Type="http://schemas.openxmlformats.org/officeDocument/2006/relationships/image" Target="../media/image9.png"/><Relationship Id="rId4" Type="http://schemas.openxmlformats.org/officeDocument/2006/relationships/image" Target="../media/image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B805B0-97EE-4EB0-AEB9-D069B9ABE126}"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FE32CC19-2DB6-49D2-B707-6F8C6CCC19DC}">
      <dgm:prSet/>
      <dgm:spPr/>
      <dgm:t>
        <a:bodyPr/>
        <a:lstStyle/>
        <a:p>
          <a:pPr>
            <a:lnSpc>
              <a:spcPct val="100000"/>
            </a:lnSpc>
          </a:pPr>
          <a:r>
            <a:rPr lang="en-US"/>
            <a:t>Protecting existence</a:t>
          </a:r>
        </a:p>
      </dgm:t>
    </dgm:pt>
    <dgm:pt modelId="{B79B5B37-3FF5-4E6E-A51C-A69607D8DDDA}" type="parTrans" cxnId="{E4F05948-FC6D-4471-A04A-290800D27E57}">
      <dgm:prSet/>
      <dgm:spPr/>
      <dgm:t>
        <a:bodyPr/>
        <a:lstStyle/>
        <a:p>
          <a:endParaRPr lang="en-US"/>
        </a:p>
      </dgm:t>
    </dgm:pt>
    <dgm:pt modelId="{609C7FEB-150C-4276-937A-9DC9BB4B2209}" type="sibTrans" cxnId="{E4F05948-FC6D-4471-A04A-290800D27E57}">
      <dgm:prSet/>
      <dgm:spPr/>
      <dgm:t>
        <a:bodyPr/>
        <a:lstStyle/>
        <a:p>
          <a:endParaRPr lang="en-US"/>
        </a:p>
      </dgm:t>
    </dgm:pt>
    <dgm:pt modelId="{F35FA7EF-B350-49CF-A322-5C593182BA82}">
      <dgm:prSet custT="1"/>
      <dgm:spPr/>
      <dgm:t>
        <a:bodyPr/>
        <a:lstStyle/>
        <a:p>
          <a:pPr>
            <a:lnSpc>
              <a:spcPct val="100000"/>
            </a:lnSpc>
          </a:pPr>
          <a:r>
            <a:rPr lang="en-US" sz="1800" dirty="0"/>
            <a:t>Preventative: Isolation</a:t>
          </a:r>
        </a:p>
      </dgm:t>
    </dgm:pt>
    <dgm:pt modelId="{B79D5986-B667-4119-AFE3-34E6564C6ACC}" type="parTrans" cxnId="{BC2F8C54-2C59-46BB-BA76-0AABDDF4FC7E}">
      <dgm:prSet/>
      <dgm:spPr/>
      <dgm:t>
        <a:bodyPr/>
        <a:lstStyle/>
        <a:p>
          <a:endParaRPr lang="en-US"/>
        </a:p>
      </dgm:t>
    </dgm:pt>
    <dgm:pt modelId="{1855EAE9-4D6F-493F-B085-AC9BDA068C02}" type="sibTrans" cxnId="{BC2F8C54-2C59-46BB-BA76-0AABDDF4FC7E}">
      <dgm:prSet/>
      <dgm:spPr/>
      <dgm:t>
        <a:bodyPr/>
        <a:lstStyle/>
        <a:p>
          <a:endParaRPr lang="en-US"/>
        </a:p>
      </dgm:t>
    </dgm:pt>
    <dgm:pt modelId="{325C6262-61F0-4E6B-9048-0384E957FA42}">
      <dgm:prSet custT="1"/>
      <dgm:spPr/>
      <dgm:t>
        <a:bodyPr/>
        <a:lstStyle/>
        <a:p>
          <a:pPr>
            <a:lnSpc>
              <a:spcPct val="100000"/>
            </a:lnSpc>
          </a:pPr>
          <a:r>
            <a:rPr lang="en-US" sz="1800" dirty="0"/>
            <a:t>Remedial: Database backup and recovery</a:t>
          </a:r>
        </a:p>
      </dgm:t>
    </dgm:pt>
    <dgm:pt modelId="{A4EA6C3B-24F8-400E-BC56-F66D40F6926C}" type="parTrans" cxnId="{24E77006-F5E5-444E-BB8A-0E788AD24DDF}">
      <dgm:prSet/>
      <dgm:spPr/>
      <dgm:t>
        <a:bodyPr/>
        <a:lstStyle/>
        <a:p>
          <a:endParaRPr lang="en-US"/>
        </a:p>
      </dgm:t>
    </dgm:pt>
    <dgm:pt modelId="{E3B4EC29-1842-4516-8F5C-8FD13DD51BC6}" type="sibTrans" cxnId="{24E77006-F5E5-444E-BB8A-0E788AD24DDF}">
      <dgm:prSet/>
      <dgm:spPr/>
      <dgm:t>
        <a:bodyPr/>
        <a:lstStyle/>
        <a:p>
          <a:endParaRPr lang="en-US"/>
        </a:p>
      </dgm:t>
    </dgm:pt>
    <dgm:pt modelId="{C33C7E15-818E-4EB4-BC09-D19163FF5680}">
      <dgm:prSet/>
      <dgm:spPr/>
      <dgm:t>
        <a:bodyPr/>
        <a:lstStyle/>
        <a:p>
          <a:pPr>
            <a:lnSpc>
              <a:spcPct val="100000"/>
            </a:lnSpc>
          </a:pPr>
          <a:r>
            <a:rPr lang="en-US"/>
            <a:t>Maintaining quality</a:t>
          </a:r>
        </a:p>
      </dgm:t>
    </dgm:pt>
    <dgm:pt modelId="{5BC01E74-9B36-4FE4-9D34-67D2E3FDC641}" type="parTrans" cxnId="{855531D8-A0E7-475F-9BF0-42760592F817}">
      <dgm:prSet/>
      <dgm:spPr/>
      <dgm:t>
        <a:bodyPr/>
        <a:lstStyle/>
        <a:p>
          <a:endParaRPr lang="en-US"/>
        </a:p>
      </dgm:t>
    </dgm:pt>
    <dgm:pt modelId="{4338D92E-BC26-4ECC-A971-5629B66F8919}" type="sibTrans" cxnId="{855531D8-A0E7-475F-9BF0-42760592F817}">
      <dgm:prSet/>
      <dgm:spPr/>
      <dgm:t>
        <a:bodyPr/>
        <a:lstStyle/>
        <a:p>
          <a:endParaRPr lang="en-US"/>
        </a:p>
      </dgm:t>
    </dgm:pt>
    <dgm:pt modelId="{09F886D9-8910-4A12-8005-FEFB40AD8A5D}">
      <dgm:prSet custT="1"/>
      <dgm:spPr/>
      <dgm:t>
        <a:bodyPr/>
        <a:lstStyle/>
        <a:p>
          <a:pPr>
            <a:lnSpc>
              <a:spcPct val="100000"/>
            </a:lnSpc>
          </a:pPr>
          <a:r>
            <a:rPr lang="en-US" sz="1600" dirty="0"/>
            <a:t>Update authorization</a:t>
          </a:r>
        </a:p>
      </dgm:t>
    </dgm:pt>
    <dgm:pt modelId="{7012E6A3-F1A7-4ADB-B02E-DABC5747DB38}" type="parTrans" cxnId="{1A59E2A4-2A40-4CB4-85A2-FDCE96173D0D}">
      <dgm:prSet/>
      <dgm:spPr/>
      <dgm:t>
        <a:bodyPr/>
        <a:lstStyle/>
        <a:p>
          <a:endParaRPr lang="en-US"/>
        </a:p>
      </dgm:t>
    </dgm:pt>
    <dgm:pt modelId="{D04BAFA5-381A-40C9-9BD4-CC2C65496508}" type="sibTrans" cxnId="{1A59E2A4-2A40-4CB4-85A2-FDCE96173D0D}">
      <dgm:prSet/>
      <dgm:spPr/>
      <dgm:t>
        <a:bodyPr/>
        <a:lstStyle/>
        <a:p>
          <a:endParaRPr lang="en-US"/>
        </a:p>
      </dgm:t>
    </dgm:pt>
    <dgm:pt modelId="{FB62C28E-A163-4748-92C8-54BAFF54093F}">
      <dgm:prSet custT="1"/>
      <dgm:spPr/>
      <dgm:t>
        <a:bodyPr/>
        <a:lstStyle/>
        <a:p>
          <a:pPr>
            <a:lnSpc>
              <a:spcPct val="100000"/>
            </a:lnSpc>
          </a:pPr>
          <a:r>
            <a:rPr lang="en-US" sz="1600" dirty="0"/>
            <a:t>Integrity constraints</a:t>
          </a:r>
        </a:p>
      </dgm:t>
    </dgm:pt>
    <dgm:pt modelId="{215161CC-1436-4887-9FF7-17F0EBC49717}" type="parTrans" cxnId="{774EFB83-B6FD-4E69-B9BE-89F0399C037B}">
      <dgm:prSet/>
      <dgm:spPr/>
      <dgm:t>
        <a:bodyPr/>
        <a:lstStyle/>
        <a:p>
          <a:endParaRPr lang="en-US"/>
        </a:p>
      </dgm:t>
    </dgm:pt>
    <dgm:pt modelId="{448B646D-E79E-4D84-8577-15112AD67594}" type="sibTrans" cxnId="{774EFB83-B6FD-4E69-B9BE-89F0399C037B}">
      <dgm:prSet/>
      <dgm:spPr/>
      <dgm:t>
        <a:bodyPr/>
        <a:lstStyle/>
        <a:p>
          <a:endParaRPr lang="en-US"/>
        </a:p>
      </dgm:t>
    </dgm:pt>
    <dgm:pt modelId="{E53C0C02-0678-4C8F-894D-8FD5F3E4D213}">
      <dgm:prSet custT="1"/>
      <dgm:spPr/>
      <dgm:t>
        <a:bodyPr/>
        <a:lstStyle/>
        <a:p>
          <a:pPr>
            <a:lnSpc>
              <a:spcPct val="100000"/>
            </a:lnSpc>
          </a:pPr>
          <a:r>
            <a:rPr lang="en-US" sz="1600" dirty="0"/>
            <a:t>Data validation</a:t>
          </a:r>
        </a:p>
      </dgm:t>
    </dgm:pt>
    <dgm:pt modelId="{70AD3217-DFC4-4440-B9AB-8CFD7E515527}" type="parTrans" cxnId="{6F19D40B-59AA-4A33-8616-2FB00A936BD5}">
      <dgm:prSet/>
      <dgm:spPr/>
      <dgm:t>
        <a:bodyPr/>
        <a:lstStyle/>
        <a:p>
          <a:endParaRPr lang="en-US"/>
        </a:p>
      </dgm:t>
    </dgm:pt>
    <dgm:pt modelId="{C1A16410-C7C3-4D7D-B140-6E99B0DCC60F}" type="sibTrans" cxnId="{6F19D40B-59AA-4A33-8616-2FB00A936BD5}">
      <dgm:prSet/>
      <dgm:spPr/>
      <dgm:t>
        <a:bodyPr/>
        <a:lstStyle/>
        <a:p>
          <a:endParaRPr lang="en-US"/>
        </a:p>
      </dgm:t>
    </dgm:pt>
    <dgm:pt modelId="{0D778906-2E24-4012-AE3B-969CAC770DCB}">
      <dgm:prSet custT="1"/>
      <dgm:spPr/>
      <dgm:t>
        <a:bodyPr/>
        <a:lstStyle/>
        <a:p>
          <a:pPr>
            <a:lnSpc>
              <a:spcPct val="100000"/>
            </a:lnSpc>
          </a:pPr>
          <a:r>
            <a:rPr lang="en-US" sz="1600" dirty="0"/>
            <a:t>Concurrent update control</a:t>
          </a:r>
        </a:p>
      </dgm:t>
    </dgm:pt>
    <dgm:pt modelId="{D674A778-0000-4927-A3FF-B5ED908148A1}" type="parTrans" cxnId="{4EE628C2-83C1-4C76-B3C8-0EEC3A4358BB}">
      <dgm:prSet/>
      <dgm:spPr/>
      <dgm:t>
        <a:bodyPr/>
        <a:lstStyle/>
        <a:p>
          <a:endParaRPr lang="en-US"/>
        </a:p>
      </dgm:t>
    </dgm:pt>
    <dgm:pt modelId="{C0BA8E7D-2D4A-49D4-8697-A05A653D7589}" type="sibTrans" cxnId="{4EE628C2-83C1-4C76-B3C8-0EEC3A4358BB}">
      <dgm:prSet/>
      <dgm:spPr/>
      <dgm:t>
        <a:bodyPr/>
        <a:lstStyle/>
        <a:p>
          <a:endParaRPr lang="en-US"/>
        </a:p>
      </dgm:t>
    </dgm:pt>
    <dgm:pt modelId="{68B36065-3375-4E81-B3C7-AFD1DC502DB2}">
      <dgm:prSet/>
      <dgm:spPr/>
      <dgm:t>
        <a:bodyPr/>
        <a:lstStyle/>
        <a:p>
          <a:pPr>
            <a:lnSpc>
              <a:spcPct val="100000"/>
            </a:lnSpc>
          </a:pPr>
          <a:r>
            <a:rPr lang="en-US"/>
            <a:t>Ensuring confidentiality</a:t>
          </a:r>
        </a:p>
      </dgm:t>
    </dgm:pt>
    <dgm:pt modelId="{3B1CC65C-38B1-4532-9F77-74646743700D}" type="parTrans" cxnId="{80E3FD26-965E-4E02-9F6F-5F896E8EB297}">
      <dgm:prSet/>
      <dgm:spPr/>
      <dgm:t>
        <a:bodyPr/>
        <a:lstStyle/>
        <a:p>
          <a:endParaRPr lang="en-US"/>
        </a:p>
      </dgm:t>
    </dgm:pt>
    <dgm:pt modelId="{372B0CB3-1074-4340-9CB5-CC88909DC6BB}" type="sibTrans" cxnId="{80E3FD26-965E-4E02-9F6F-5F896E8EB297}">
      <dgm:prSet/>
      <dgm:spPr/>
      <dgm:t>
        <a:bodyPr/>
        <a:lstStyle/>
        <a:p>
          <a:endParaRPr lang="en-US"/>
        </a:p>
      </dgm:t>
    </dgm:pt>
    <dgm:pt modelId="{F1E97F82-8AA4-40D7-922C-DBC572D63BCB}">
      <dgm:prSet/>
      <dgm:spPr/>
      <dgm:t>
        <a:bodyPr/>
        <a:lstStyle/>
        <a:p>
          <a:pPr>
            <a:lnSpc>
              <a:spcPct val="100000"/>
            </a:lnSpc>
          </a:pPr>
          <a:r>
            <a:rPr lang="en-US" dirty="0"/>
            <a:t>Data access control</a:t>
          </a:r>
        </a:p>
      </dgm:t>
    </dgm:pt>
    <dgm:pt modelId="{FD4238DD-26CD-4612-A7FA-1A577AA8C80D}" type="parTrans" cxnId="{391CB755-240D-4BA0-86D3-1E3C5FCD05B9}">
      <dgm:prSet/>
      <dgm:spPr/>
      <dgm:t>
        <a:bodyPr/>
        <a:lstStyle/>
        <a:p>
          <a:endParaRPr lang="en-US"/>
        </a:p>
      </dgm:t>
    </dgm:pt>
    <dgm:pt modelId="{5CA405CF-6114-433D-B38F-B8022B492A0D}" type="sibTrans" cxnId="{391CB755-240D-4BA0-86D3-1E3C5FCD05B9}">
      <dgm:prSet/>
      <dgm:spPr/>
      <dgm:t>
        <a:bodyPr/>
        <a:lstStyle/>
        <a:p>
          <a:endParaRPr lang="en-US"/>
        </a:p>
      </dgm:t>
    </dgm:pt>
    <dgm:pt modelId="{D19FF56E-F5E5-446A-8AFC-5DB186589BAB}">
      <dgm:prSet/>
      <dgm:spPr/>
      <dgm:t>
        <a:bodyPr/>
        <a:lstStyle/>
        <a:p>
          <a:pPr>
            <a:lnSpc>
              <a:spcPct val="100000"/>
            </a:lnSpc>
          </a:pPr>
          <a:r>
            <a:rPr lang="en-US" dirty="0"/>
            <a:t>Encryption</a:t>
          </a:r>
        </a:p>
      </dgm:t>
    </dgm:pt>
    <dgm:pt modelId="{B38ACF19-B9BF-4AC9-929B-2638313A84DC}" type="parTrans" cxnId="{93A2B9D1-049D-48AE-945F-B000321912FE}">
      <dgm:prSet/>
      <dgm:spPr/>
      <dgm:t>
        <a:bodyPr/>
        <a:lstStyle/>
        <a:p>
          <a:endParaRPr lang="en-US"/>
        </a:p>
      </dgm:t>
    </dgm:pt>
    <dgm:pt modelId="{5C9049F5-944B-4093-A8CC-CDF76E72CBAA}" type="sibTrans" cxnId="{93A2B9D1-049D-48AE-945F-B000321912FE}">
      <dgm:prSet/>
      <dgm:spPr/>
      <dgm:t>
        <a:bodyPr/>
        <a:lstStyle/>
        <a:p>
          <a:endParaRPr lang="en-US"/>
        </a:p>
      </dgm:t>
    </dgm:pt>
    <dgm:pt modelId="{307C401B-6A4B-410B-8455-C253F411F323}" type="pres">
      <dgm:prSet presAssocID="{27B805B0-97EE-4EB0-AEB9-D069B9ABE126}" presName="root" presStyleCnt="0">
        <dgm:presLayoutVars>
          <dgm:dir/>
          <dgm:resizeHandles val="exact"/>
        </dgm:presLayoutVars>
      </dgm:prSet>
      <dgm:spPr/>
    </dgm:pt>
    <dgm:pt modelId="{48636C3F-E8AD-4F54-ADF6-FB1D32B0732F}" type="pres">
      <dgm:prSet presAssocID="{FE32CC19-2DB6-49D2-B707-6F8C6CCC19DC}" presName="compNode" presStyleCnt="0"/>
      <dgm:spPr/>
    </dgm:pt>
    <dgm:pt modelId="{282BB882-A7A2-401E-9BB8-EA66AF453A60}" type="pres">
      <dgm:prSet presAssocID="{FE32CC19-2DB6-49D2-B707-6F8C6CCC19DC}" presName="bgRect" presStyleLbl="bgShp" presStyleIdx="0" presStyleCnt="3"/>
      <dgm:spPr/>
    </dgm:pt>
    <dgm:pt modelId="{A16E5ABA-F1A6-46DC-B858-B2093B11B61A}" type="pres">
      <dgm:prSet presAssocID="{FE32CC19-2DB6-49D2-B707-6F8C6CCC19D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atabase"/>
        </a:ext>
      </dgm:extLst>
    </dgm:pt>
    <dgm:pt modelId="{5C0A05F6-7A81-4C30-B04B-E6FEE6CB27C9}" type="pres">
      <dgm:prSet presAssocID="{FE32CC19-2DB6-49D2-B707-6F8C6CCC19DC}" presName="spaceRect" presStyleCnt="0"/>
      <dgm:spPr/>
    </dgm:pt>
    <dgm:pt modelId="{6E55C3CE-84A0-4056-B481-C29373A7A795}" type="pres">
      <dgm:prSet presAssocID="{FE32CC19-2DB6-49D2-B707-6F8C6CCC19DC}" presName="parTx" presStyleLbl="revTx" presStyleIdx="0" presStyleCnt="6">
        <dgm:presLayoutVars>
          <dgm:chMax val="0"/>
          <dgm:chPref val="0"/>
        </dgm:presLayoutVars>
      </dgm:prSet>
      <dgm:spPr/>
    </dgm:pt>
    <dgm:pt modelId="{19D0B7B6-03E5-41EB-B82E-A5D72CF528CE}" type="pres">
      <dgm:prSet presAssocID="{FE32CC19-2DB6-49D2-B707-6F8C6CCC19DC}" presName="desTx" presStyleLbl="revTx" presStyleIdx="1" presStyleCnt="6" custLinFactNeighborY="-214">
        <dgm:presLayoutVars/>
      </dgm:prSet>
      <dgm:spPr/>
    </dgm:pt>
    <dgm:pt modelId="{D3D5A630-4475-4DE6-AFCD-D821D6163B15}" type="pres">
      <dgm:prSet presAssocID="{609C7FEB-150C-4276-937A-9DC9BB4B2209}" presName="sibTrans" presStyleCnt="0"/>
      <dgm:spPr/>
    </dgm:pt>
    <dgm:pt modelId="{F6081494-9EB6-4FA2-93E2-A73538B050F8}" type="pres">
      <dgm:prSet presAssocID="{C33C7E15-818E-4EB4-BC09-D19163FF5680}" presName="compNode" presStyleCnt="0"/>
      <dgm:spPr/>
    </dgm:pt>
    <dgm:pt modelId="{25FA37A0-A33D-4A71-B509-BC1E75368736}" type="pres">
      <dgm:prSet presAssocID="{C33C7E15-818E-4EB4-BC09-D19163FF5680}" presName="bgRect" presStyleLbl="bgShp" presStyleIdx="1" presStyleCnt="3" custLinFactNeighborY="-214"/>
      <dgm:spPr/>
    </dgm:pt>
    <dgm:pt modelId="{018F0437-0880-4DCB-909A-68CAA0414E17}" type="pres">
      <dgm:prSet presAssocID="{C33C7E15-818E-4EB4-BC09-D19163FF5680}"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mark"/>
        </a:ext>
      </dgm:extLst>
    </dgm:pt>
    <dgm:pt modelId="{222A93A6-A97F-42E4-AAE6-304A08DA50C9}" type="pres">
      <dgm:prSet presAssocID="{C33C7E15-818E-4EB4-BC09-D19163FF5680}" presName="spaceRect" presStyleCnt="0"/>
      <dgm:spPr/>
    </dgm:pt>
    <dgm:pt modelId="{77156D95-EEB8-46FB-927F-34511F684305}" type="pres">
      <dgm:prSet presAssocID="{C33C7E15-818E-4EB4-BC09-D19163FF5680}" presName="parTx" presStyleLbl="revTx" presStyleIdx="2" presStyleCnt="6">
        <dgm:presLayoutVars>
          <dgm:chMax val="0"/>
          <dgm:chPref val="0"/>
        </dgm:presLayoutVars>
      </dgm:prSet>
      <dgm:spPr/>
    </dgm:pt>
    <dgm:pt modelId="{8E5F32D9-6B29-4A1A-81A6-8905185F33D9}" type="pres">
      <dgm:prSet presAssocID="{C33C7E15-818E-4EB4-BC09-D19163FF5680}" presName="desTx" presStyleLbl="revTx" presStyleIdx="3" presStyleCnt="6" custLinFactNeighborY="-214">
        <dgm:presLayoutVars/>
      </dgm:prSet>
      <dgm:spPr/>
    </dgm:pt>
    <dgm:pt modelId="{6BD413F0-4D71-4021-AD48-5E7587B6963B}" type="pres">
      <dgm:prSet presAssocID="{4338D92E-BC26-4ECC-A971-5629B66F8919}" presName="sibTrans" presStyleCnt="0"/>
      <dgm:spPr/>
    </dgm:pt>
    <dgm:pt modelId="{64171473-EBF2-471C-B4E8-5D33722FC548}" type="pres">
      <dgm:prSet presAssocID="{68B36065-3375-4E81-B3C7-AFD1DC502DB2}" presName="compNode" presStyleCnt="0"/>
      <dgm:spPr/>
    </dgm:pt>
    <dgm:pt modelId="{A7DBF574-F5C2-4306-B1D9-63A8F3DD6F11}" type="pres">
      <dgm:prSet presAssocID="{68B36065-3375-4E81-B3C7-AFD1DC502DB2}" presName="bgRect" presStyleLbl="bgShp" presStyleIdx="2" presStyleCnt="3"/>
      <dgm:spPr/>
    </dgm:pt>
    <dgm:pt modelId="{6E409EF5-6AB0-4291-965D-1EF2567A4B19}" type="pres">
      <dgm:prSet presAssocID="{68B36065-3375-4E81-B3C7-AFD1DC502DB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Lock"/>
        </a:ext>
      </dgm:extLst>
    </dgm:pt>
    <dgm:pt modelId="{BD74EC50-88CE-4C5A-93E6-2F9CA7C62322}" type="pres">
      <dgm:prSet presAssocID="{68B36065-3375-4E81-B3C7-AFD1DC502DB2}" presName="spaceRect" presStyleCnt="0"/>
      <dgm:spPr/>
    </dgm:pt>
    <dgm:pt modelId="{02C3D01F-86A9-404A-9BAB-9B6ECEF58031}" type="pres">
      <dgm:prSet presAssocID="{68B36065-3375-4E81-B3C7-AFD1DC502DB2}" presName="parTx" presStyleLbl="revTx" presStyleIdx="4" presStyleCnt="6">
        <dgm:presLayoutVars>
          <dgm:chMax val="0"/>
          <dgm:chPref val="0"/>
        </dgm:presLayoutVars>
      </dgm:prSet>
      <dgm:spPr/>
    </dgm:pt>
    <dgm:pt modelId="{427FF85E-0B01-4E0C-B815-B390EC5E404C}" type="pres">
      <dgm:prSet presAssocID="{68B36065-3375-4E81-B3C7-AFD1DC502DB2}" presName="desTx" presStyleLbl="revTx" presStyleIdx="5" presStyleCnt="6">
        <dgm:presLayoutVars/>
      </dgm:prSet>
      <dgm:spPr/>
    </dgm:pt>
  </dgm:ptLst>
  <dgm:cxnLst>
    <dgm:cxn modelId="{24E77006-F5E5-444E-BB8A-0E788AD24DDF}" srcId="{FE32CC19-2DB6-49D2-B707-6F8C6CCC19DC}" destId="{325C6262-61F0-4E6B-9048-0384E957FA42}" srcOrd="1" destOrd="0" parTransId="{A4EA6C3B-24F8-400E-BC56-F66D40F6926C}" sibTransId="{E3B4EC29-1842-4516-8F5C-8FD13DD51BC6}"/>
    <dgm:cxn modelId="{2404E806-1F66-4744-876A-41E73BE3FB0D}" type="presOf" srcId="{09F886D9-8910-4A12-8005-FEFB40AD8A5D}" destId="{8E5F32D9-6B29-4A1A-81A6-8905185F33D9}" srcOrd="0" destOrd="0" presId="urn:microsoft.com/office/officeart/2018/2/layout/IconVerticalSolidList"/>
    <dgm:cxn modelId="{6F19D40B-59AA-4A33-8616-2FB00A936BD5}" srcId="{C33C7E15-818E-4EB4-BC09-D19163FF5680}" destId="{E53C0C02-0678-4C8F-894D-8FD5F3E4D213}" srcOrd="2" destOrd="0" parTransId="{70AD3217-DFC4-4440-B9AB-8CFD7E515527}" sibTransId="{C1A16410-C7C3-4D7D-B140-6E99B0DCC60F}"/>
    <dgm:cxn modelId="{C4533510-456B-4594-B15A-580F9A99F431}" type="presOf" srcId="{E53C0C02-0678-4C8F-894D-8FD5F3E4D213}" destId="{8E5F32D9-6B29-4A1A-81A6-8905185F33D9}" srcOrd="0" destOrd="2" presId="urn:microsoft.com/office/officeart/2018/2/layout/IconVerticalSolidList"/>
    <dgm:cxn modelId="{DE821719-0AB0-4FBB-BA36-8190EF481CB3}" type="presOf" srcId="{C33C7E15-818E-4EB4-BC09-D19163FF5680}" destId="{77156D95-EEB8-46FB-927F-34511F684305}" srcOrd="0" destOrd="0" presId="urn:microsoft.com/office/officeart/2018/2/layout/IconVerticalSolidList"/>
    <dgm:cxn modelId="{80E3FD26-965E-4E02-9F6F-5F896E8EB297}" srcId="{27B805B0-97EE-4EB0-AEB9-D069B9ABE126}" destId="{68B36065-3375-4E81-B3C7-AFD1DC502DB2}" srcOrd="2" destOrd="0" parTransId="{3B1CC65C-38B1-4532-9F77-74646743700D}" sibTransId="{372B0CB3-1074-4340-9CB5-CC88909DC6BB}"/>
    <dgm:cxn modelId="{D2C1A02D-8492-4DC1-9C0E-D64387505514}" type="presOf" srcId="{FB62C28E-A163-4748-92C8-54BAFF54093F}" destId="{8E5F32D9-6B29-4A1A-81A6-8905185F33D9}" srcOrd="0" destOrd="1" presId="urn:microsoft.com/office/officeart/2018/2/layout/IconVerticalSolidList"/>
    <dgm:cxn modelId="{08CF983D-1C60-424D-91C8-C4D2168661BF}" type="presOf" srcId="{325C6262-61F0-4E6B-9048-0384E957FA42}" destId="{19D0B7B6-03E5-41EB-B82E-A5D72CF528CE}" srcOrd="0" destOrd="1" presId="urn:microsoft.com/office/officeart/2018/2/layout/IconVerticalSolidList"/>
    <dgm:cxn modelId="{239CF640-EC5C-4631-8CCE-D8D143A934E8}" type="presOf" srcId="{F1E97F82-8AA4-40D7-922C-DBC572D63BCB}" destId="{427FF85E-0B01-4E0C-B815-B390EC5E404C}" srcOrd="0" destOrd="0" presId="urn:microsoft.com/office/officeart/2018/2/layout/IconVerticalSolidList"/>
    <dgm:cxn modelId="{52B5A167-832B-4876-8994-4CC754C76FD8}" type="presOf" srcId="{FE32CC19-2DB6-49D2-B707-6F8C6CCC19DC}" destId="{6E55C3CE-84A0-4056-B481-C29373A7A795}" srcOrd="0" destOrd="0" presId="urn:microsoft.com/office/officeart/2018/2/layout/IconVerticalSolidList"/>
    <dgm:cxn modelId="{E4F05948-FC6D-4471-A04A-290800D27E57}" srcId="{27B805B0-97EE-4EB0-AEB9-D069B9ABE126}" destId="{FE32CC19-2DB6-49D2-B707-6F8C6CCC19DC}" srcOrd="0" destOrd="0" parTransId="{B79B5B37-3FF5-4E6E-A51C-A69607D8DDDA}" sibTransId="{609C7FEB-150C-4276-937A-9DC9BB4B2209}"/>
    <dgm:cxn modelId="{8A86F74B-3C91-429F-BC5E-4F98C94B23EC}" type="presOf" srcId="{68B36065-3375-4E81-B3C7-AFD1DC502DB2}" destId="{02C3D01F-86A9-404A-9BAB-9B6ECEF58031}" srcOrd="0" destOrd="0" presId="urn:microsoft.com/office/officeart/2018/2/layout/IconVerticalSolidList"/>
    <dgm:cxn modelId="{396FF54E-FE06-4B18-9993-29726D3E1F90}" type="presOf" srcId="{F35FA7EF-B350-49CF-A322-5C593182BA82}" destId="{19D0B7B6-03E5-41EB-B82E-A5D72CF528CE}" srcOrd="0" destOrd="0" presId="urn:microsoft.com/office/officeart/2018/2/layout/IconVerticalSolidList"/>
    <dgm:cxn modelId="{50E9A850-62EE-4812-9040-E0E10F66402D}" type="presOf" srcId="{0D778906-2E24-4012-AE3B-969CAC770DCB}" destId="{8E5F32D9-6B29-4A1A-81A6-8905185F33D9}" srcOrd="0" destOrd="3" presId="urn:microsoft.com/office/officeart/2018/2/layout/IconVerticalSolidList"/>
    <dgm:cxn modelId="{BC2F8C54-2C59-46BB-BA76-0AABDDF4FC7E}" srcId="{FE32CC19-2DB6-49D2-B707-6F8C6CCC19DC}" destId="{F35FA7EF-B350-49CF-A322-5C593182BA82}" srcOrd="0" destOrd="0" parTransId="{B79D5986-B667-4119-AFE3-34E6564C6ACC}" sibTransId="{1855EAE9-4D6F-493F-B085-AC9BDA068C02}"/>
    <dgm:cxn modelId="{391CB755-240D-4BA0-86D3-1E3C5FCD05B9}" srcId="{68B36065-3375-4E81-B3C7-AFD1DC502DB2}" destId="{F1E97F82-8AA4-40D7-922C-DBC572D63BCB}" srcOrd="0" destOrd="0" parTransId="{FD4238DD-26CD-4612-A7FA-1A577AA8C80D}" sibTransId="{5CA405CF-6114-433D-B38F-B8022B492A0D}"/>
    <dgm:cxn modelId="{774EFB83-B6FD-4E69-B9BE-89F0399C037B}" srcId="{C33C7E15-818E-4EB4-BC09-D19163FF5680}" destId="{FB62C28E-A163-4748-92C8-54BAFF54093F}" srcOrd="1" destOrd="0" parTransId="{215161CC-1436-4887-9FF7-17F0EBC49717}" sibTransId="{448B646D-E79E-4D84-8577-15112AD67594}"/>
    <dgm:cxn modelId="{1A59E2A4-2A40-4CB4-85A2-FDCE96173D0D}" srcId="{C33C7E15-818E-4EB4-BC09-D19163FF5680}" destId="{09F886D9-8910-4A12-8005-FEFB40AD8A5D}" srcOrd="0" destOrd="0" parTransId="{7012E6A3-F1A7-4ADB-B02E-DABC5747DB38}" sibTransId="{D04BAFA5-381A-40C9-9BD4-CC2C65496508}"/>
    <dgm:cxn modelId="{756830AA-97B8-4670-B46C-7E6F346C570F}" type="presOf" srcId="{D19FF56E-F5E5-446A-8AFC-5DB186589BAB}" destId="{427FF85E-0B01-4E0C-B815-B390EC5E404C}" srcOrd="0" destOrd="1" presId="urn:microsoft.com/office/officeart/2018/2/layout/IconVerticalSolidList"/>
    <dgm:cxn modelId="{4EE628C2-83C1-4C76-B3C8-0EEC3A4358BB}" srcId="{C33C7E15-818E-4EB4-BC09-D19163FF5680}" destId="{0D778906-2E24-4012-AE3B-969CAC770DCB}" srcOrd="3" destOrd="0" parTransId="{D674A778-0000-4927-A3FF-B5ED908148A1}" sibTransId="{C0BA8E7D-2D4A-49D4-8697-A05A653D7589}"/>
    <dgm:cxn modelId="{93A2B9D1-049D-48AE-945F-B000321912FE}" srcId="{68B36065-3375-4E81-B3C7-AFD1DC502DB2}" destId="{D19FF56E-F5E5-446A-8AFC-5DB186589BAB}" srcOrd="1" destOrd="0" parTransId="{B38ACF19-B9BF-4AC9-929B-2638313A84DC}" sibTransId="{5C9049F5-944B-4093-A8CC-CDF76E72CBAA}"/>
    <dgm:cxn modelId="{855531D8-A0E7-475F-9BF0-42760592F817}" srcId="{27B805B0-97EE-4EB0-AEB9-D069B9ABE126}" destId="{C33C7E15-818E-4EB4-BC09-D19163FF5680}" srcOrd="1" destOrd="0" parTransId="{5BC01E74-9B36-4FE4-9D34-67D2E3FDC641}" sibTransId="{4338D92E-BC26-4ECC-A971-5629B66F8919}"/>
    <dgm:cxn modelId="{6F0E73F5-756F-46BD-AF27-55E2D517A5D5}" type="presOf" srcId="{27B805B0-97EE-4EB0-AEB9-D069B9ABE126}" destId="{307C401B-6A4B-410B-8455-C253F411F323}" srcOrd="0" destOrd="0" presId="urn:microsoft.com/office/officeart/2018/2/layout/IconVerticalSolidList"/>
    <dgm:cxn modelId="{C738D8EF-C223-42D9-9097-3AEF055D6EE8}" type="presParOf" srcId="{307C401B-6A4B-410B-8455-C253F411F323}" destId="{48636C3F-E8AD-4F54-ADF6-FB1D32B0732F}" srcOrd="0" destOrd="0" presId="urn:microsoft.com/office/officeart/2018/2/layout/IconVerticalSolidList"/>
    <dgm:cxn modelId="{55B74647-F93D-4323-8F71-B0CA55FC18AA}" type="presParOf" srcId="{48636C3F-E8AD-4F54-ADF6-FB1D32B0732F}" destId="{282BB882-A7A2-401E-9BB8-EA66AF453A60}" srcOrd="0" destOrd="0" presId="urn:microsoft.com/office/officeart/2018/2/layout/IconVerticalSolidList"/>
    <dgm:cxn modelId="{97BCD187-498D-416F-B6EC-9385E2FFE025}" type="presParOf" srcId="{48636C3F-E8AD-4F54-ADF6-FB1D32B0732F}" destId="{A16E5ABA-F1A6-46DC-B858-B2093B11B61A}" srcOrd="1" destOrd="0" presId="urn:microsoft.com/office/officeart/2018/2/layout/IconVerticalSolidList"/>
    <dgm:cxn modelId="{D05B9AE1-FEDE-4163-A13C-B877EF8B0D2E}" type="presParOf" srcId="{48636C3F-E8AD-4F54-ADF6-FB1D32B0732F}" destId="{5C0A05F6-7A81-4C30-B04B-E6FEE6CB27C9}" srcOrd="2" destOrd="0" presId="urn:microsoft.com/office/officeart/2018/2/layout/IconVerticalSolidList"/>
    <dgm:cxn modelId="{6E587CF7-2B0E-43D3-B45F-C965CFE13217}" type="presParOf" srcId="{48636C3F-E8AD-4F54-ADF6-FB1D32B0732F}" destId="{6E55C3CE-84A0-4056-B481-C29373A7A795}" srcOrd="3" destOrd="0" presId="urn:microsoft.com/office/officeart/2018/2/layout/IconVerticalSolidList"/>
    <dgm:cxn modelId="{27E795FA-86DB-4A9A-B3B2-8AC7C01C28F4}" type="presParOf" srcId="{48636C3F-E8AD-4F54-ADF6-FB1D32B0732F}" destId="{19D0B7B6-03E5-41EB-B82E-A5D72CF528CE}" srcOrd="4" destOrd="0" presId="urn:microsoft.com/office/officeart/2018/2/layout/IconVerticalSolidList"/>
    <dgm:cxn modelId="{BB986F7A-B7B6-46D1-90E0-A27770116961}" type="presParOf" srcId="{307C401B-6A4B-410B-8455-C253F411F323}" destId="{D3D5A630-4475-4DE6-AFCD-D821D6163B15}" srcOrd="1" destOrd="0" presId="urn:microsoft.com/office/officeart/2018/2/layout/IconVerticalSolidList"/>
    <dgm:cxn modelId="{50668E91-1787-4E64-8CF8-CA427C4F2262}" type="presParOf" srcId="{307C401B-6A4B-410B-8455-C253F411F323}" destId="{F6081494-9EB6-4FA2-93E2-A73538B050F8}" srcOrd="2" destOrd="0" presId="urn:microsoft.com/office/officeart/2018/2/layout/IconVerticalSolidList"/>
    <dgm:cxn modelId="{B25C46FB-A312-4B27-B57B-A7ED1D00596B}" type="presParOf" srcId="{F6081494-9EB6-4FA2-93E2-A73538B050F8}" destId="{25FA37A0-A33D-4A71-B509-BC1E75368736}" srcOrd="0" destOrd="0" presId="urn:microsoft.com/office/officeart/2018/2/layout/IconVerticalSolidList"/>
    <dgm:cxn modelId="{1C1E8BBC-9F63-44D1-95B7-3D93344CB96A}" type="presParOf" srcId="{F6081494-9EB6-4FA2-93E2-A73538B050F8}" destId="{018F0437-0880-4DCB-909A-68CAA0414E17}" srcOrd="1" destOrd="0" presId="urn:microsoft.com/office/officeart/2018/2/layout/IconVerticalSolidList"/>
    <dgm:cxn modelId="{EFAB782A-1F84-4399-BF6C-6C5918D6AD24}" type="presParOf" srcId="{F6081494-9EB6-4FA2-93E2-A73538B050F8}" destId="{222A93A6-A97F-42E4-AAE6-304A08DA50C9}" srcOrd="2" destOrd="0" presId="urn:microsoft.com/office/officeart/2018/2/layout/IconVerticalSolidList"/>
    <dgm:cxn modelId="{F70D63E4-FB64-4277-B6C1-2D8219636059}" type="presParOf" srcId="{F6081494-9EB6-4FA2-93E2-A73538B050F8}" destId="{77156D95-EEB8-46FB-927F-34511F684305}" srcOrd="3" destOrd="0" presId="urn:microsoft.com/office/officeart/2018/2/layout/IconVerticalSolidList"/>
    <dgm:cxn modelId="{B150CDB0-75A6-4F6D-85F1-5AA8BB98F2E2}" type="presParOf" srcId="{F6081494-9EB6-4FA2-93E2-A73538B050F8}" destId="{8E5F32D9-6B29-4A1A-81A6-8905185F33D9}" srcOrd="4" destOrd="0" presId="urn:microsoft.com/office/officeart/2018/2/layout/IconVerticalSolidList"/>
    <dgm:cxn modelId="{469805C3-771E-4880-955D-472B11080ABC}" type="presParOf" srcId="{307C401B-6A4B-410B-8455-C253F411F323}" destId="{6BD413F0-4D71-4021-AD48-5E7587B6963B}" srcOrd="3" destOrd="0" presId="urn:microsoft.com/office/officeart/2018/2/layout/IconVerticalSolidList"/>
    <dgm:cxn modelId="{E5D00CBD-9F99-4E73-940D-BE6B75473E4F}" type="presParOf" srcId="{307C401B-6A4B-410B-8455-C253F411F323}" destId="{64171473-EBF2-471C-B4E8-5D33722FC548}" srcOrd="4" destOrd="0" presId="urn:microsoft.com/office/officeart/2018/2/layout/IconVerticalSolidList"/>
    <dgm:cxn modelId="{346B599B-6008-4C29-8257-0239BBFB5987}" type="presParOf" srcId="{64171473-EBF2-471C-B4E8-5D33722FC548}" destId="{A7DBF574-F5C2-4306-B1D9-63A8F3DD6F11}" srcOrd="0" destOrd="0" presId="urn:microsoft.com/office/officeart/2018/2/layout/IconVerticalSolidList"/>
    <dgm:cxn modelId="{E8B779A6-DB7B-41DF-9BAB-64FCB6B8DCA7}" type="presParOf" srcId="{64171473-EBF2-471C-B4E8-5D33722FC548}" destId="{6E409EF5-6AB0-4291-965D-1EF2567A4B19}" srcOrd="1" destOrd="0" presId="urn:microsoft.com/office/officeart/2018/2/layout/IconVerticalSolidList"/>
    <dgm:cxn modelId="{B33E05AF-E211-4D89-8058-9E032C70DB56}" type="presParOf" srcId="{64171473-EBF2-471C-B4E8-5D33722FC548}" destId="{BD74EC50-88CE-4C5A-93E6-2F9CA7C62322}" srcOrd="2" destOrd="0" presId="urn:microsoft.com/office/officeart/2018/2/layout/IconVerticalSolidList"/>
    <dgm:cxn modelId="{2EE74AE1-84BB-4728-B888-90906E62EDE5}" type="presParOf" srcId="{64171473-EBF2-471C-B4E8-5D33722FC548}" destId="{02C3D01F-86A9-404A-9BAB-9B6ECEF58031}" srcOrd="3" destOrd="0" presId="urn:microsoft.com/office/officeart/2018/2/layout/IconVerticalSolidList"/>
    <dgm:cxn modelId="{E510ECFF-395A-4510-A320-784930BA26DD}" type="presParOf" srcId="{64171473-EBF2-471C-B4E8-5D33722FC548}" destId="{427FF85E-0B01-4E0C-B815-B390EC5E404C}" srcOrd="4"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2BB882-A7A2-401E-9BB8-EA66AF453A60}">
      <dsp:nvSpPr>
        <dsp:cNvPr id="0" name=""/>
        <dsp:cNvSpPr/>
      </dsp:nvSpPr>
      <dsp:spPr>
        <a:xfrm>
          <a:off x="0" y="2854"/>
          <a:ext cx="7886700" cy="1335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16E5ABA-F1A6-46DC-B858-B2093B11B61A}">
      <dsp:nvSpPr>
        <dsp:cNvPr id="0" name=""/>
        <dsp:cNvSpPr/>
      </dsp:nvSpPr>
      <dsp:spPr>
        <a:xfrm>
          <a:off x="403850" y="303239"/>
          <a:ext cx="734274" cy="73427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55C3CE-84A0-4056-B481-C29373A7A795}">
      <dsp:nvSpPr>
        <dsp:cNvPr id="0" name=""/>
        <dsp:cNvSpPr/>
      </dsp:nvSpPr>
      <dsp:spPr>
        <a:xfrm>
          <a:off x="1541975" y="2854"/>
          <a:ext cx="3549015" cy="133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92" tIns="141292" rIns="141292" bIns="141292" numCol="1" spcCol="1270" anchor="ctr" anchorCtr="0">
          <a:noAutofit/>
        </a:bodyPr>
        <a:lstStyle/>
        <a:p>
          <a:pPr marL="0" lvl="0" indent="0" algn="l" defTabSz="1111250">
            <a:lnSpc>
              <a:spcPct val="100000"/>
            </a:lnSpc>
            <a:spcBef>
              <a:spcPct val="0"/>
            </a:spcBef>
            <a:spcAft>
              <a:spcPct val="35000"/>
            </a:spcAft>
            <a:buNone/>
          </a:pPr>
          <a:r>
            <a:rPr lang="en-US" sz="2500" kern="1200"/>
            <a:t>Protecting existence</a:t>
          </a:r>
        </a:p>
      </dsp:txBody>
      <dsp:txXfrm>
        <a:off x="1541975" y="2854"/>
        <a:ext cx="3549015" cy="1335043"/>
      </dsp:txXfrm>
    </dsp:sp>
    <dsp:sp modelId="{19D0B7B6-03E5-41EB-B82E-A5D72CF528CE}">
      <dsp:nvSpPr>
        <dsp:cNvPr id="0" name=""/>
        <dsp:cNvSpPr/>
      </dsp:nvSpPr>
      <dsp:spPr>
        <a:xfrm>
          <a:off x="5090990" y="0"/>
          <a:ext cx="2794202" cy="133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92" tIns="141292" rIns="141292" bIns="141292" numCol="1" spcCol="1270" anchor="ctr" anchorCtr="0">
          <a:noAutofit/>
        </a:bodyPr>
        <a:lstStyle/>
        <a:p>
          <a:pPr marL="0" lvl="0" indent="0" algn="l" defTabSz="800100">
            <a:lnSpc>
              <a:spcPct val="100000"/>
            </a:lnSpc>
            <a:spcBef>
              <a:spcPct val="0"/>
            </a:spcBef>
            <a:spcAft>
              <a:spcPct val="35000"/>
            </a:spcAft>
            <a:buNone/>
          </a:pPr>
          <a:r>
            <a:rPr lang="en-US" sz="1800" kern="1200" dirty="0"/>
            <a:t>Preventative: Isolation</a:t>
          </a:r>
        </a:p>
        <a:p>
          <a:pPr marL="0" lvl="0" indent="0" algn="l" defTabSz="800100">
            <a:lnSpc>
              <a:spcPct val="100000"/>
            </a:lnSpc>
            <a:spcBef>
              <a:spcPct val="0"/>
            </a:spcBef>
            <a:spcAft>
              <a:spcPct val="35000"/>
            </a:spcAft>
            <a:buNone/>
          </a:pPr>
          <a:r>
            <a:rPr lang="en-US" sz="1800" kern="1200" dirty="0"/>
            <a:t>Remedial: Database backup and recovery</a:t>
          </a:r>
        </a:p>
      </dsp:txBody>
      <dsp:txXfrm>
        <a:off x="5090990" y="0"/>
        <a:ext cx="2794202" cy="1335043"/>
      </dsp:txXfrm>
    </dsp:sp>
    <dsp:sp modelId="{25FA37A0-A33D-4A71-B509-BC1E75368736}">
      <dsp:nvSpPr>
        <dsp:cNvPr id="0" name=""/>
        <dsp:cNvSpPr/>
      </dsp:nvSpPr>
      <dsp:spPr>
        <a:xfrm>
          <a:off x="0" y="1668802"/>
          <a:ext cx="7886700" cy="1335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8F0437-0880-4DCB-909A-68CAA0414E17}">
      <dsp:nvSpPr>
        <dsp:cNvPr id="0" name=""/>
        <dsp:cNvSpPr/>
      </dsp:nvSpPr>
      <dsp:spPr>
        <a:xfrm>
          <a:off x="403850" y="1972044"/>
          <a:ext cx="734274" cy="73427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7156D95-EEB8-46FB-927F-34511F684305}">
      <dsp:nvSpPr>
        <dsp:cNvPr id="0" name=""/>
        <dsp:cNvSpPr/>
      </dsp:nvSpPr>
      <dsp:spPr>
        <a:xfrm>
          <a:off x="1541975" y="1671659"/>
          <a:ext cx="3549015" cy="133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92" tIns="141292" rIns="141292" bIns="141292" numCol="1" spcCol="1270" anchor="ctr" anchorCtr="0">
          <a:noAutofit/>
        </a:bodyPr>
        <a:lstStyle/>
        <a:p>
          <a:pPr marL="0" lvl="0" indent="0" algn="l" defTabSz="1111250">
            <a:lnSpc>
              <a:spcPct val="100000"/>
            </a:lnSpc>
            <a:spcBef>
              <a:spcPct val="0"/>
            </a:spcBef>
            <a:spcAft>
              <a:spcPct val="35000"/>
            </a:spcAft>
            <a:buNone/>
          </a:pPr>
          <a:r>
            <a:rPr lang="en-US" sz="2500" kern="1200"/>
            <a:t>Maintaining quality</a:t>
          </a:r>
        </a:p>
      </dsp:txBody>
      <dsp:txXfrm>
        <a:off x="1541975" y="1671659"/>
        <a:ext cx="3549015" cy="1335043"/>
      </dsp:txXfrm>
    </dsp:sp>
    <dsp:sp modelId="{8E5F32D9-6B29-4A1A-81A6-8905185F33D9}">
      <dsp:nvSpPr>
        <dsp:cNvPr id="0" name=""/>
        <dsp:cNvSpPr/>
      </dsp:nvSpPr>
      <dsp:spPr>
        <a:xfrm>
          <a:off x="5090990" y="1668802"/>
          <a:ext cx="2794202" cy="133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92" tIns="141292" rIns="141292" bIns="141292" numCol="1" spcCol="1270" anchor="ctr" anchorCtr="0">
          <a:noAutofit/>
        </a:bodyPr>
        <a:lstStyle/>
        <a:p>
          <a:pPr marL="0" lvl="0" indent="0" algn="l" defTabSz="711200">
            <a:lnSpc>
              <a:spcPct val="100000"/>
            </a:lnSpc>
            <a:spcBef>
              <a:spcPct val="0"/>
            </a:spcBef>
            <a:spcAft>
              <a:spcPct val="35000"/>
            </a:spcAft>
            <a:buNone/>
          </a:pPr>
          <a:r>
            <a:rPr lang="en-US" sz="1600" kern="1200" dirty="0"/>
            <a:t>Update authorization</a:t>
          </a:r>
        </a:p>
        <a:p>
          <a:pPr marL="0" lvl="0" indent="0" algn="l" defTabSz="711200">
            <a:lnSpc>
              <a:spcPct val="100000"/>
            </a:lnSpc>
            <a:spcBef>
              <a:spcPct val="0"/>
            </a:spcBef>
            <a:spcAft>
              <a:spcPct val="35000"/>
            </a:spcAft>
            <a:buNone/>
          </a:pPr>
          <a:r>
            <a:rPr lang="en-US" sz="1600" kern="1200" dirty="0"/>
            <a:t>Integrity constraints</a:t>
          </a:r>
        </a:p>
        <a:p>
          <a:pPr marL="0" lvl="0" indent="0" algn="l" defTabSz="711200">
            <a:lnSpc>
              <a:spcPct val="100000"/>
            </a:lnSpc>
            <a:spcBef>
              <a:spcPct val="0"/>
            </a:spcBef>
            <a:spcAft>
              <a:spcPct val="35000"/>
            </a:spcAft>
            <a:buNone/>
          </a:pPr>
          <a:r>
            <a:rPr lang="en-US" sz="1600" kern="1200" dirty="0"/>
            <a:t>Data validation</a:t>
          </a:r>
        </a:p>
        <a:p>
          <a:pPr marL="0" lvl="0" indent="0" algn="l" defTabSz="711200">
            <a:lnSpc>
              <a:spcPct val="100000"/>
            </a:lnSpc>
            <a:spcBef>
              <a:spcPct val="0"/>
            </a:spcBef>
            <a:spcAft>
              <a:spcPct val="35000"/>
            </a:spcAft>
            <a:buNone/>
          </a:pPr>
          <a:r>
            <a:rPr lang="en-US" sz="1600" kern="1200" dirty="0"/>
            <a:t>Concurrent update control</a:t>
          </a:r>
        </a:p>
      </dsp:txBody>
      <dsp:txXfrm>
        <a:off x="5090990" y="1668802"/>
        <a:ext cx="2794202" cy="1335043"/>
      </dsp:txXfrm>
    </dsp:sp>
    <dsp:sp modelId="{A7DBF574-F5C2-4306-B1D9-63A8F3DD6F11}">
      <dsp:nvSpPr>
        <dsp:cNvPr id="0" name=""/>
        <dsp:cNvSpPr/>
      </dsp:nvSpPr>
      <dsp:spPr>
        <a:xfrm>
          <a:off x="0" y="3340464"/>
          <a:ext cx="7886700" cy="1335043"/>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409EF5-6AB0-4291-965D-1EF2567A4B19}">
      <dsp:nvSpPr>
        <dsp:cNvPr id="0" name=""/>
        <dsp:cNvSpPr/>
      </dsp:nvSpPr>
      <dsp:spPr>
        <a:xfrm>
          <a:off x="403850" y="3640849"/>
          <a:ext cx="734274" cy="73427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2C3D01F-86A9-404A-9BAB-9B6ECEF58031}">
      <dsp:nvSpPr>
        <dsp:cNvPr id="0" name=""/>
        <dsp:cNvSpPr/>
      </dsp:nvSpPr>
      <dsp:spPr>
        <a:xfrm>
          <a:off x="1541975" y="3340464"/>
          <a:ext cx="3549015" cy="133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92" tIns="141292" rIns="141292" bIns="141292" numCol="1" spcCol="1270" anchor="ctr" anchorCtr="0">
          <a:noAutofit/>
        </a:bodyPr>
        <a:lstStyle/>
        <a:p>
          <a:pPr marL="0" lvl="0" indent="0" algn="l" defTabSz="1111250">
            <a:lnSpc>
              <a:spcPct val="100000"/>
            </a:lnSpc>
            <a:spcBef>
              <a:spcPct val="0"/>
            </a:spcBef>
            <a:spcAft>
              <a:spcPct val="35000"/>
            </a:spcAft>
            <a:buNone/>
          </a:pPr>
          <a:r>
            <a:rPr lang="en-US" sz="2500" kern="1200"/>
            <a:t>Ensuring confidentiality</a:t>
          </a:r>
        </a:p>
      </dsp:txBody>
      <dsp:txXfrm>
        <a:off x="1541975" y="3340464"/>
        <a:ext cx="3549015" cy="1335043"/>
      </dsp:txXfrm>
    </dsp:sp>
    <dsp:sp modelId="{427FF85E-0B01-4E0C-B815-B390EC5E404C}">
      <dsp:nvSpPr>
        <dsp:cNvPr id="0" name=""/>
        <dsp:cNvSpPr/>
      </dsp:nvSpPr>
      <dsp:spPr>
        <a:xfrm>
          <a:off x="5090990" y="3340464"/>
          <a:ext cx="2794202" cy="133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1292" tIns="141292" rIns="141292" bIns="141292" numCol="1" spcCol="1270" anchor="ctr" anchorCtr="0">
          <a:noAutofit/>
        </a:bodyPr>
        <a:lstStyle/>
        <a:p>
          <a:pPr marL="0" lvl="0" indent="0" algn="l" defTabSz="800100">
            <a:lnSpc>
              <a:spcPct val="100000"/>
            </a:lnSpc>
            <a:spcBef>
              <a:spcPct val="0"/>
            </a:spcBef>
            <a:spcAft>
              <a:spcPct val="35000"/>
            </a:spcAft>
            <a:buNone/>
          </a:pPr>
          <a:r>
            <a:rPr lang="en-US" sz="1800" kern="1200" dirty="0"/>
            <a:t>Data access control</a:t>
          </a:r>
        </a:p>
        <a:p>
          <a:pPr marL="0" lvl="0" indent="0" algn="l" defTabSz="800100">
            <a:lnSpc>
              <a:spcPct val="100000"/>
            </a:lnSpc>
            <a:spcBef>
              <a:spcPct val="0"/>
            </a:spcBef>
            <a:spcAft>
              <a:spcPct val="35000"/>
            </a:spcAft>
            <a:buNone/>
          </a:pPr>
          <a:r>
            <a:rPr lang="en-US" sz="1800" kern="1200" dirty="0"/>
            <a:t>Encryption</a:t>
          </a:r>
        </a:p>
      </dsp:txBody>
      <dsp:txXfrm>
        <a:off x="5090990" y="3340464"/>
        <a:ext cx="2794202" cy="133504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0F44C2-2B48-2440-B91F-9AA6981E740C}" type="datetimeFigureOut">
              <a:rPr lang="en-US" smtClean="0"/>
              <a:t>7/8/2022</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E77AE1-64B2-544E-9109-A75612B0A115}" type="slidenum">
              <a:rPr lang="en-US" smtClean="0"/>
              <a:t>‹#›</a:t>
            </a:fld>
            <a:endParaRPr lang="en-US"/>
          </a:p>
        </p:txBody>
      </p:sp>
    </p:spTree>
    <p:extLst>
      <p:ext uri="{BB962C8B-B14F-4D97-AF65-F5344CB8AC3E}">
        <p14:creationId xmlns:p14="http://schemas.microsoft.com/office/powerpoint/2010/main" val="2955930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learning objectives are to define data management and clinical data management, understand the objectives of CDM and why it is important, and know the best practices in clinical data management, including for data planning, database design and validation, data collection and quality control, data entry and validation, access and sharing management, and database locking. </a:t>
            </a:r>
          </a:p>
        </p:txBody>
      </p:sp>
      <p:sp>
        <p:nvSpPr>
          <p:cNvPr id="4" name="Slide Number Placeholder 3"/>
          <p:cNvSpPr>
            <a:spLocks noGrp="1"/>
          </p:cNvSpPr>
          <p:nvPr>
            <p:ph type="sldNum" sz="quarter" idx="5"/>
          </p:nvPr>
        </p:nvSpPr>
        <p:spPr/>
        <p:txBody>
          <a:bodyPr/>
          <a:lstStyle/>
          <a:p>
            <a:fld id="{6CE77AE1-64B2-544E-9109-A75612B0A115}" type="slidenum">
              <a:rPr lang="en-US" smtClean="0"/>
              <a:t>2</a:t>
            </a:fld>
            <a:endParaRPr lang="en-US"/>
          </a:p>
        </p:txBody>
      </p:sp>
    </p:spTree>
    <p:extLst>
      <p:ext uri="{BB962C8B-B14F-4D97-AF65-F5344CB8AC3E}">
        <p14:creationId xmlns:p14="http://schemas.microsoft.com/office/powerpoint/2010/main" val="14641678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planning is extremely important, otherwise you get garbage in and garbage out. First, you define your project. What's the main priority of your project? What are the outcomes or goals of your research? Define all data you will collect before data collection to find the primary and secondary hypotheses and the corresponding outcomes for those. Define variables and the corresponding measurement of the variables. In data coding, you code categorical variables during data collection. For example, zero may represent male and one may represent female. Be consistent when you are coding categorical data across data collection and then code missing data for each variable that shares the same type of value. Nine is commonly used, 999 or 9999 is commonly used as a missing value stand-in for data coding. Create a codebook for reference during validation and data analysis so that you understand what each of the values of the variables represent.</a:t>
            </a:r>
          </a:p>
        </p:txBody>
      </p:sp>
      <p:sp>
        <p:nvSpPr>
          <p:cNvPr id="4" name="Slide Number Placeholder 3"/>
          <p:cNvSpPr>
            <a:spLocks noGrp="1"/>
          </p:cNvSpPr>
          <p:nvPr>
            <p:ph type="sldNum" sz="quarter" idx="5"/>
          </p:nvPr>
        </p:nvSpPr>
        <p:spPr/>
        <p:txBody>
          <a:bodyPr/>
          <a:lstStyle/>
          <a:p>
            <a:fld id="{6CE77AE1-64B2-544E-9109-A75612B0A115}" type="slidenum">
              <a:rPr lang="en-US" smtClean="0"/>
              <a:t>11</a:t>
            </a:fld>
            <a:endParaRPr lang="en-US"/>
          </a:p>
        </p:txBody>
      </p:sp>
    </p:spTree>
    <p:extLst>
      <p:ext uri="{BB962C8B-B14F-4D97-AF65-F5344CB8AC3E}">
        <p14:creationId xmlns:p14="http://schemas.microsoft.com/office/powerpoint/2010/main" val="13421135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create standard operating procedures: SOPs. SOPs are detailed written instructions to achieve uniformity of the performance of a specific function. These are essentially protocols, written protocols that study staff and anyone interacting with the data or the study are expected to follow. SOPs provide a level of transparency for the data management process. And you can update SOPs to reflect changing data management process. If you find during data collection, or data management that something's not working, and it's leading to lower quality data, you can change that. You update the protocol, and then everyone knows exactly how they're supposed to proceed. Create a standardized data collection form. A case report form is what is used in a prospective clinical trial or a data form for an observational study. These are the terms that are specific to the clinical data management. You can use them refer to the forms that you use for collecting data in any study that you're conducting.</a:t>
            </a:r>
          </a:p>
        </p:txBody>
      </p:sp>
      <p:sp>
        <p:nvSpPr>
          <p:cNvPr id="4" name="Slide Number Placeholder 3"/>
          <p:cNvSpPr>
            <a:spLocks noGrp="1"/>
          </p:cNvSpPr>
          <p:nvPr>
            <p:ph type="sldNum" sz="quarter" idx="5"/>
          </p:nvPr>
        </p:nvSpPr>
        <p:spPr/>
        <p:txBody>
          <a:bodyPr/>
          <a:lstStyle/>
          <a:p>
            <a:fld id="{6CE77AE1-64B2-544E-9109-A75612B0A115}" type="slidenum">
              <a:rPr lang="en-US" smtClean="0"/>
              <a:t>12</a:t>
            </a:fld>
            <a:endParaRPr lang="en-US"/>
          </a:p>
        </p:txBody>
      </p:sp>
    </p:spTree>
    <p:extLst>
      <p:ext uri="{BB962C8B-B14F-4D97-AF65-F5344CB8AC3E}">
        <p14:creationId xmlns:p14="http://schemas.microsoft.com/office/powerpoint/2010/main" val="18957368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database is a structured set of data that captures all the data on your clinical report form or data form. It should be designed to prevent errors and collect high quality data in data management. Validation is required prior to development of the database. It's a validation of the computer system and programming related to the development of the database so that it works properly, and validation of the database design so that it is usable and you can interact with it and it collects the data properly. Always make sure to back up your data. Always create a backup of your database from the moment before you even start to use it. Losing data can be devastating not only to your resources, and to the individuals that you've already collected data from, it's very demoralizing and exhausting. You don't want to lose your data. Make sure you back it up.</a:t>
            </a:r>
          </a:p>
        </p:txBody>
      </p:sp>
      <p:sp>
        <p:nvSpPr>
          <p:cNvPr id="4" name="Slide Number Placeholder 3"/>
          <p:cNvSpPr>
            <a:spLocks noGrp="1"/>
          </p:cNvSpPr>
          <p:nvPr>
            <p:ph type="sldNum" sz="quarter" idx="5"/>
          </p:nvPr>
        </p:nvSpPr>
        <p:spPr/>
        <p:txBody>
          <a:bodyPr/>
          <a:lstStyle/>
          <a:p>
            <a:fld id="{6CE77AE1-64B2-544E-9109-A75612B0A115}" type="slidenum">
              <a:rPr lang="en-US" smtClean="0"/>
              <a:t>13</a:t>
            </a:fld>
            <a:endParaRPr lang="en-US"/>
          </a:p>
        </p:txBody>
      </p:sp>
    </p:spTree>
    <p:extLst>
      <p:ext uri="{BB962C8B-B14F-4D97-AF65-F5344CB8AC3E}">
        <p14:creationId xmlns:p14="http://schemas.microsoft.com/office/powerpoint/2010/main" val="188775342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several options for how to backup your database. You can make a complete copy of the database through mirroring, which means that you are recording the data in two places at once. If your primary database fails, you’ll have an up-to-date copy to access. You can also do “database dumps” which are backups of the complete database done periodically, which is more common. Anytime that changes are made to the database, you can create an image or log before and after the change to ensure that you can return to the previous state if needed. Anytime a transaction occurs on the database (which includes entering data) there should be a log detailing the transactions that is typically set up automatically. </a:t>
            </a:r>
          </a:p>
        </p:txBody>
      </p:sp>
      <p:sp>
        <p:nvSpPr>
          <p:cNvPr id="4" name="Slide Number Placeholder 3"/>
          <p:cNvSpPr>
            <a:spLocks noGrp="1"/>
          </p:cNvSpPr>
          <p:nvPr>
            <p:ph type="sldNum" sz="quarter" idx="5"/>
          </p:nvPr>
        </p:nvSpPr>
        <p:spPr/>
        <p:txBody>
          <a:bodyPr/>
          <a:lstStyle/>
          <a:p>
            <a:fld id="{6CE77AE1-64B2-544E-9109-A75612B0A115}" type="slidenum">
              <a:rPr lang="en-US" smtClean="0"/>
              <a:t>14</a:t>
            </a:fld>
            <a:endParaRPr lang="en-US"/>
          </a:p>
        </p:txBody>
      </p:sp>
    </p:spTree>
    <p:extLst>
      <p:ext uri="{BB962C8B-B14F-4D97-AF65-F5344CB8AC3E}">
        <p14:creationId xmlns:p14="http://schemas.microsoft.com/office/powerpoint/2010/main" val="418522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 many ways that a database can fail! But there are also many ways to prevent failure or to catch errors before you go into the field for data collection. Once your database is created and you believe you have every component in place, you should create sample algorithms or queries that test all of the processes of database functioning. This query should test data entry, data validation, encryption, data transfer from interface to database, uploading to data storage, data backup, data validation again, and data export. Check this early and any time there are changes or updates to the database! </a:t>
            </a:r>
          </a:p>
        </p:txBody>
      </p:sp>
      <p:sp>
        <p:nvSpPr>
          <p:cNvPr id="4" name="Slide Number Placeholder 3"/>
          <p:cNvSpPr>
            <a:spLocks noGrp="1"/>
          </p:cNvSpPr>
          <p:nvPr>
            <p:ph type="sldNum" sz="quarter" idx="5"/>
          </p:nvPr>
        </p:nvSpPr>
        <p:spPr/>
        <p:txBody>
          <a:bodyPr/>
          <a:lstStyle/>
          <a:p>
            <a:fld id="{6CE77AE1-64B2-544E-9109-A75612B0A115}" type="slidenum">
              <a:rPr lang="en-US" smtClean="0"/>
              <a:t>15</a:t>
            </a:fld>
            <a:endParaRPr lang="en-US"/>
          </a:p>
        </p:txBody>
      </p:sp>
    </p:spTree>
    <p:extLst>
      <p:ext uri="{BB962C8B-B14F-4D97-AF65-F5344CB8AC3E}">
        <p14:creationId xmlns:p14="http://schemas.microsoft.com/office/powerpoint/2010/main" val="5987096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Generally, there's two types of CRF or DF, case report form or data form: a paper version and an electronic version. When data collection is conducted by the study staff there should be a protocol for how to complete the data collection form that is adhered to, and the process of data collection should be monitored by another staff person or clinical research associate for completeness and adherence to protocol. When data collection is self administered, the data form should be constructed in a way to force valid data but should also be checked for completeness by a research associate. In the case of missing or illegible data, CRF or DFS are tracked manually to check the corresponding entries. You should always take paper forms with you when you are collecting data from an individual in case of failure of any type of electronic forms.</a:t>
            </a:r>
          </a:p>
        </p:txBody>
      </p:sp>
      <p:sp>
        <p:nvSpPr>
          <p:cNvPr id="4" name="Slide Number Placeholder 3"/>
          <p:cNvSpPr>
            <a:spLocks noGrp="1"/>
          </p:cNvSpPr>
          <p:nvPr>
            <p:ph type="sldNum" sz="quarter" idx="5"/>
          </p:nvPr>
        </p:nvSpPr>
        <p:spPr/>
        <p:txBody>
          <a:bodyPr/>
          <a:lstStyle/>
          <a:p>
            <a:fld id="{6CE77AE1-64B2-544E-9109-A75612B0A115}" type="slidenum">
              <a:rPr lang="en-US" smtClean="0"/>
              <a:t>16</a:t>
            </a:fld>
            <a:endParaRPr lang="en-US"/>
          </a:p>
        </p:txBody>
      </p:sp>
    </p:spTree>
    <p:extLst>
      <p:ext uri="{BB962C8B-B14F-4D97-AF65-F5344CB8AC3E}">
        <p14:creationId xmlns:p14="http://schemas.microsoft.com/office/powerpoint/2010/main" val="35088720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Entry is applicable when you have paper data forms. Data Entry is conducted according to the guideline included in the SOPs or protocols created in the data planning step. You should use double data entry to prevent transcription errors and discrepancy. You have data entered by two people separately and then make sure that they match. Studies have shown double data entry ensures better consistency and a lesser error rate. But you have to make sure that you don't have duplicate variables. I also highly recommend keeping paper versions of your data after entry until the analysis is complete or the dataset itself is cleaned and organized.</a:t>
            </a:r>
          </a:p>
        </p:txBody>
      </p:sp>
      <p:sp>
        <p:nvSpPr>
          <p:cNvPr id="4" name="Slide Number Placeholder 3"/>
          <p:cNvSpPr>
            <a:spLocks noGrp="1"/>
          </p:cNvSpPr>
          <p:nvPr>
            <p:ph type="sldNum" sz="quarter" idx="5"/>
          </p:nvPr>
        </p:nvSpPr>
        <p:spPr/>
        <p:txBody>
          <a:bodyPr/>
          <a:lstStyle/>
          <a:p>
            <a:fld id="{6CE77AE1-64B2-544E-9109-A75612B0A115}" type="slidenum">
              <a:rPr lang="en-US" smtClean="0"/>
              <a:t>17</a:t>
            </a:fld>
            <a:endParaRPr lang="en-US"/>
          </a:p>
        </p:txBody>
      </p:sp>
    </p:spTree>
    <p:extLst>
      <p:ext uri="{BB962C8B-B14F-4D97-AF65-F5344CB8AC3E}">
        <p14:creationId xmlns:p14="http://schemas.microsoft.com/office/powerpoint/2010/main" val="23371184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Validation is the process of testing the validity of the data with respect to protocol specifications. Discrepancy occurs when a data point fails to pass the data validation. For example, if only patients that are older than 18 years of age should be included in the study, a discrepancy will occur if a data point with age of 11 is entered. Your data form should be set up to flag an entry that does not contain a valid value. This can be resolved by reviewing the discrepancy, investigating the reason that causes it, and documenting the discrepancy</a:t>
            </a:r>
          </a:p>
        </p:txBody>
      </p:sp>
      <p:sp>
        <p:nvSpPr>
          <p:cNvPr id="4" name="Slide Number Placeholder 3"/>
          <p:cNvSpPr>
            <a:spLocks noGrp="1"/>
          </p:cNvSpPr>
          <p:nvPr>
            <p:ph type="sldNum" sz="quarter" idx="5"/>
          </p:nvPr>
        </p:nvSpPr>
        <p:spPr/>
        <p:txBody>
          <a:bodyPr/>
          <a:lstStyle/>
          <a:p>
            <a:fld id="{6CE77AE1-64B2-544E-9109-A75612B0A115}" type="slidenum">
              <a:rPr lang="en-US" smtClean="0"/>
              <a:t>18</a:t>
            </a:fld>
            <a:endParaRPr lang="en-US"/>
          </a:p>
        </p:txBody>
      </p:sp>
    </p:spTree>
    <p:extLst>
      <p:ext uri="{BB962C8B-B14F-4D97-AF65-F5344CB8AC3E}">
        <p14:creationId xmlns:p14="http://schemas.microsoft.com/office/powerpoint/2010/main" val="36445629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BD596CF-748B-218F-3E37-DA1D2E58C2EF}"/>
              </a:ext>
            </a:extLst>
          </p:cNvPr>
          <p:cNvSpPr>
            <a:spLocks noGrp="1" noRot="1" noChangeAspect="1" noChangeArrowheads="1" noTextEdit="1"/>
          </p:cNvSpPr>
          <p:nvPr>
            <p:ph type="sldImg"/>
          </p:nvPr>
        </p:nvSpPr>
        <p:spPr>
          <a:xfrm>
            <a:off x="1150938" y="692150"/>
            <a:ext cx="4556125" cy="3416300"/>
          </a:xfrm>
          <a:ln/>
        </p:spPr>
      </p:sp>
      <p:sp>
        <p:nvSpPr>
          <p:cNvPr id="45059" name="Rectangle 3">
            <a:extLst>
              <a:ext uri="{FF2B5EF4-FFF2-40B4-BE49-F238E27FC236}">
                <a16:creationId xmlns:a16="http://schemas.microsoft.com/office/drawing/2014/main" id="{413A7221-9001-F06D-8C51-23D77C82890F}"/>
              </a:ext>
            </a:extLst>
          </p:cNvPr>
          <p:cNvSpPr>
            <a:spLocks noGrp="1" noChangeArrowheads="1"/>
          </p:cNvSpPr>
          <p:nvPr>
            <p:ph type="body" idx="1"/>
          </p:nvPr>
        </p:nvSpPr>
        <p:spPr/>
        <p:txBody>
          <a:bodyPr/>
          <a:lstStyle/>
          <a:p>
            <a:r>
              <a:rPr lang="en-US" altLang="en-US" dirty="0"/>
              <a:t>You can build a process into your database or data collection form that validates data as it is entered, preventing the person doing data entry from entering a value that would be incorrect. For the example in the previous slide, we can set integrity constraints to help prevent that discrepancy in age. If we know all study participants should be 18 years of age or older, when we create the Data Form, we can set the Type, Size, Values or Range to ensure that no one could even enter an age of 11 years. </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6BD596CF-748B-218F-3E37-DA1D2E58C2EF}"/>
              </a:ext>
            </a:extLst>
          </p:cNvPr>
          <p:cNvSpPr>
            <a:spLocks noGrp="1" noRot="1" noChangeAspect="1" noChangeArrowheads="1" noTextEdit="1"/>
          </p:cNvSpPr>
          <p:nvPr>
            <p:ph type="sldImg"/>
          </p:nvPr>
        </p:nvSpPr>
        <p:spPr>
          <a:xfrm>
            <a:off x="1150938" y="692150"/>
            <a:ext cx="4556125" cy="3416300"/>
          </a:xfrm>
          <a:ln/>
        </p:spPr>
      </p:sp>
      <p:sp>
        <p:nvSpPr>
          <p:cNvPr id="45059" name="Rectangle 3">
            <a:extLst>
              <a:ext uri="{FF2B5EF4-FFF2-40B4-BE49-F238E27FC236}">
                <a16:creationId xmlns:a16="http://schemas.microsoft.com/office/drawing/2014/main" id="{413A7221-9001-F06D-8C51-23D77C82890F}"/>
              </a:ext>
            </a:extLst>
          </p:cNvPr>
          <p:cNvSpPr>
            <a:spLocks noGrp="1" noChangeArrowheads="1"/>
          </p:cNvSpPr>
          <p:nvPr>
            <p:ph type="body" idx="1"/>
          </p:nvPr>
        </p:nvSpPr>
        <p:spPr/>
        <p:txBody>
          <a:bodyPr/>
          <a:lstStyle/>
          <a:p>
            <a:r>
              <a:rPr lang="en-US" altLang="en-US" dirty="0"/>
              <a:t>Here’s how that would work: The portion above the line might be what your Data Form would look like for this question. You can first construct the question in a way that limits age to only one possible value, for example, by saying “today.” Then, you have instructions for the person collecting or entering the data that explain to only enter a 2 or 3 digit number, and exactly what to do if the participant doesn’t know their age or refuses to provide it. Then, you can set up the electronic data form to accept only valid entries. (click click) The TYPE is the data type, and you can specify numeric entry only, no text or other type. Then with SIZE (click click) you can specify that the entry can be only 2-digits or 3 digits, no more, no less. (click click) You could set either values or range to limit the numbers entered to, say, 18 through 125, and also 888 and 999. With these parameters in place, it is highly unlikely or even impossible to be able to enter an incorrect or invalid value. </a:t>
            </a:r>
          </a:p>
        </p:txBody>
      </p:sp>
    </p:spTree>
    <p:extLst>
      <p:ext uri="{BB962C8B-B14F-4D97-AF65-F5344CB8AC3E}">
        <p14:creationId xmlns:p14="http://schemas.microsoft.com/office/powerpoint/2010/main" val="1747267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management is the storage, access and preservation of data produced from a given investigation. Covers the entire lifecycle of the data, from planning the investigation to conducting it, and from backing up the data as it is created and used to long term preservation after the investigation has concluded.”</a:t>
            </a:r>
          </a:p>
        </p:txBody>
      </p:sp>
      <p:sp>
        <p:nvSpPr>
          <p:cNvPr id="4" name="Slide Number Placeholder 3"/>
          <p:cNvSpPr>
            <a:spLocks noGrp="1"/>
          </p:cNvSpPr>
          <p:nvPr>
            <p:ph type="sldNum" sz="quarter" idx="5"/>
          </p:nvPr>
        </p:nvSpPr>
        <p:spPr/>
        <p:txBody>
          <a:bodyPr/>
          <a:lstStyle/>
          <a:p>
            <a:fld id="{6CE77AE1-64B2-544E-9109-A75612B0A115}" type="slidenum">
              <a:rPr lang="en-US" smtClean="0"/>
              <a:t>3</a:t>
            </a:fld>
            <a:endParaRPr lang="en-US"/>
          </a:p>
        </p:txBody>
      </p:sp>
    </p:spTree>
    <p:extLst>
      <p:ext uri="{BB962C8B-B14F-4D97-AF65-F5344CB8AC3E}">
        <p14:creationId xmlns:p14="http://schemas.microsoft.com/office/powerpoint/2010/main" val="38371723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D8C97E21-6855-B3F2-D11C-14C0DE0DF3D5}"/>
              </a:ext>
            </a:extLst>
          </p:cNvPr>
          <p:cNvSpPr>
            <a:spLocks noGrp="1" noRot="1" noChangeAspect="1" noChangeArrowheads="1" noTextEdit="1"/>
          </p:cNvSpPr>
          <p:nvPr>
            <p:ph type="sldImg"/>
          </p:nvPr>
        </p:nvSpPr>
        <p:spPr>
          <a:xfrm>
            <a:off x="1150938" y="692150"/>
            <a:ext cx="4556125" cy="3416300"/>
          </a:xfrm>
          <a:ln/>
        </p:spPr>
      </p:sp>
      <p:sp>
        <p:nvSpPr>
          <p:cNvPr id="34819" name="Rectangle 3">
            <a:extLst>
              <a:ext uri="{FF2B5EF4-FFF2-40B4-BE49-F238E27FC236}">
                <a16:creationId xmlns:a16="http://schemas.microsoft.com/office/drawing/2014/main" id="{9ACF2D63-466C-79FB-3D3F-B10E4563DBD7}"/>
              </a:ext>
            </a:extLst>
          </p:cNvPr>
          <p:cNvSpPr>
            <a:spLocks noGrp="1" noChangeArrowheads="1"/>
          </p:cNvSpPr>
          <p:nvPr>
            <p:ph type="body" idx="1"/>
          </p:nvPr>
        </p:nvSpPr>
        <p:spPr/>
        <p:txBody>
          <a:bodyPr/>
          <a:lstStyle/>
          <a:p>
            <a:r>
              <a:rPr lang="en-US" altLang="en-US" dirty="0"/>
              <a:t>Integrity constraints are one example of ensuring data integrity. The primary strategies we can use for ensuring data integrity are protecting the existence of the data, which we do by isolating the database from any other process so that there is no possibility of it being accidentally used or destroyed, and by creating backups regularly, at least daily or every day that data are entered, if not more frequently as well as a plan for recovery if the database is damaged and we need to recover a previous version. Maintaining the quality of data occurs by ensuring that authorization and access are updated regularly, particularly if there is turnover in study staff, or to simply change passwords and user access on a schedule to prevent unauthorized access. We’ve discussed integrity constraints, and data validation involves checking the data on a schedule to make sure there are no discrepancies that need to be resolved. When data are updated, all systems should be updated concurrently to prevent data loss or mismatch of data integrity between versions. And finally, ensuring confidentiality is of the utmost importance, and the most fundamental ways this must be done is by restricting user access and encryption. </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t>User authentication mechanisms </a:t>
            </a:r>
            <a:r>
              <a:rPr lang="en-US" altLang="en-US" sz="1200" dirty="0"/>
              <a:t>should be specific for each user created for the system. This usually includes at least information remembered by the person such as a username or account number and password, but may also include additional measures like an object possessed by the person like a badge, or a personal characteristic like face or fingerprint. </a:t>
            </a:r>
            <a:r>
              <a:rPr lang="en-US" altLang="en-US" dirty="0"/>
              <a:t>With a thorough ability to detect user credentials, you can monitor activity in the system as well as view user identification data while auditing for quality assurance and protocol adherence. Perform an analysis of an audit trail to see how all transactions are occurring, and by whom, and run test queries, which you can then review for protocol adherence. It is not uncommon to discover that users may require retraining. </a:t>
            </a:r>
          </a:p>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22</a:t>
            </a:fld>
            <a:endParaRPr lang="en-US"/>
          </a:p>
        </p:txBody>
      </p:sp>
    </p:spTree>
    <p:extLst>
      <p:ext uri="{BB962C8B-B14F-4D97-AF65-F5344CB8AC3E}">
        <p14:creationId xmlns:p14="http://schemas.microsoft.com/office/powerpoint/2010/main" val="15307044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0B33F138-D722-CC8D-D046-ADFDADE9EEC1}"/>
              </a:ext>
            </a:extLst>
          </p:cNvPr>
          <p:cNvSpPr>
            <a:spLocks noGrp="1" noRot="1" noChangeAspect="1" noChangeArrowheads="1" noTextEdit="1"/>
          </p:cNvSpPr>
          <p:nvPr>
            <p:ph type="sldImg"/>
          </p:nvPr>
        </p:nvSpPr>
        <p:spPr>
          <a:xfrm>
            <a:off x="1150938" y="692150"/>
            <a:ext cx="4556125" cy="3416300"/>
          </a:xfrm>
          <a:ln/>
        </p:spPr>
      </p:sp>
      <p:sp>
        <p:nvSpPr>
          <p:cNvPr id="52227" name="Rectangle 3">
            <a:extLst>
              <a:ext uri="{FF2B5EF4-FFF2-40B4-BE49-F238E27FC236}">
                <a16:creationId xmlns:a16="http://schemas.microsoft.com/office/drawing/2014/main" id="{9910BE62-267E-6401-4026-6C618C442BDE}"/>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database locking, a pre lock checklist is suggested to be established prior to locking the database -- for transfer or to stop data collection -- to ensure all the required data management activities are completed. Generally, the database cannot be modified after locking. An audit may be performed on the final data and further data corrections may be required based on the findings of the audit.</a:t>
            </a:r>
          </a:p>
        </p:txBody>
      </p:sp>
      <p:sp>
        <p:nvSpPr>
          <p:cNvPr id="4" name="Slide Number Placeholder 3"/>
          <p:cNvSpPr>
            <a:spLocks noGrp="1"/>
          </p:cNvSpPr>
          <p:nvPr>
            <p:ph type="sldNum" sz="quarter" idx="5"/>
          </p:nvPr>
        </p:nvSpPr>
        <p:spPr/>
        <p:txBody>
          <a:bodyPr/>
          <a:lstStyle/>
          <a:p>
            <a:fld id="{6CE77AE1-64B2-544E-9109-A75612B0A115}" type="slidenum">
              <a:rPr lang="en-US" smtClean="0"/>
              <a:t>24</a:t>
            </a:fld>
            <a:endParaRPr lang="en-US"/>
          </a:p>
        </p:txBody>
      </p:sp>
    </p:spTree>
    <p:extLst>
      <p:ext uri="{BB962C8B-B14F-4D97-AF65-F5344CB8AC3E}">
        <p14:creationId xmlns:p14="http://schemas.microsoft.com/office/powerpoint/2010/main" val="1340757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Final Thoughts: Take the time for planning your data collection, data entry, transfer, storage, and validation as you plan your study. Create detailed study protocols for data collection, entry, backup, and export. Backup your data often and monitor your process constantly for quality improvement. This will increase the rigor of your study and save you much time and heartache! Thank you!</a:t>
            </a:r>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25</a:t>
            </a:fld>
            <a:endParaRPr lang="en-US"/>
          </a:p>
        </p:txBody>
      </p:sp>
    </p:spTree>
    <p:extLst>
      <p:ext uri="{BB962C8B-B14F-4D97-AF65-F5344CB8AC3E}">
        <p14:creationId xmlns:p14="http://schemas.microsoft.com/office/powerpoint/2010/main" val="20783195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CE77AE1-64B2-544E-9109-A75612B0A115}" type="slidenum">
              <a:rPr lang="en-US" smtClean="0"/>
              <a:t>26</a:t>
            </a:fld>
            <a:endParaRPr lang="en-US"/>
          </a:p>
        </p:txBody>
      </p:sp>
    </p:spTree>
    <p:extLst>
      <p:ext uri="{BB962C8B-B14F-4D97-AF65-F5344CB8AC3E}">
        <p14:creationId xmlns:p14="http://schemas.microsoft.com/office/powerpoint/2010/main" val="1264755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topic of data management best practices will focus on clinical and translational research where the quality of data is high and conducting research is a team effort in this area. When you are conducting clinical and translational research with human subjects, you may have a principal investigator of the study, someone who ensures that human subjects are protected, perhaps a research nutritionist for data collection, or research coordinator to oversee the day to day operations of biostatistician for analysis. And you may potentially have someone who is wholly dedicated to Data Management.</a:t>
            </a:r>
          </a:p>
        </p:txBody>
      </p:sp>
      <p:sp>
        <p:nvSpPr>
          <p:cNvPr id="4" name="Slide Number Placeholder 3"/>
          <p:cNvSpPr>
            <a:spLocks noGrp="1"/>
          </p:cNvSpPr>
          <p:nvPr>
            <p:ph type="sldNum" sz="quarter" idx="5"/>
          </p:nvPr>
        </p:nvSpPr>
        <p:spPr/>
        <p:txBody>
          <a:bodyPr/>
          <a:lstStyle/>
          <a:p>
            <a:fld id="{6CE77AE1-64B2-544E-9109-A75612B0A115}" type="slidenum">
              <a:rPr lang="en-US" smtClean="0"/>
              <a:t>4</a:t>
            </a:fld>
            <a:endParaRPr lang="en-US"/>
          </a:p>
        </p:txBody>
      </p:sp>
    </p:spTree>
    <p:extLst>
      <p:ext uri="{BB962C8B-B14F-4D97-AF65-F5344CB8AC3E}">
        <p14:creationId xmlns:p14="http://schemas.microsoft.com/office/powerpoint/2010/main" val="2430217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Management manages the lifecycle of clinical data, including collecting, formatting data, quality control of the data, storing and documentation cleaning, organizing, monitoring, updating, and security and sharing of data.</a:t>
            </a:r>
          </a:p>
        </p:txBody>
      </p:sp>
      <p:sp>
        <p:nvSpPr>
          <p:cNvPr id="4" name="Slide Number Placeholder 3"/>
          <p:cNvSpPr>
            <a:spLocks noGrp="1"/>
          </p:cNvSpPr>
          <p:nvPr>
            <p:ph type="sldNum" sz="quarter" idx="5"/>
          </p:nvPr>
        </p:nvSpPr>
        <p:spPr/>
        <p:txBody>
          <a:bodyPr/>
          <a:lstStyle/>
          <a:p>
            <a:fld id="{6CE77AE1-64B2-544E-9109-A75612B0A115}" type="slidenum">
              <a:rPr lang="en-US" smtClean="0"/>
              <a:t>5</a:t>
            </a:fld>
            <a:endParaRPr lang="en-US"/>
          </a:p>
        </p:txBody>
      </p:sp>
    </p:spTree>
    <p:extLst>
      <p:ext uri="{BB962C8B-B14F-4D97-AF65-F5344CB8AC3E}">
        <p14:creationId xmlns:p14="http://schemas.microsoft.com/office/powerpoint/2010/main" val="1818752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60DC5954-CD68-47FE-9523-9641414D66E3}"/>
              </a:ext>
            </a:extLst>
          </p:cNvPr>
          <p:cNvSpPr>
            <a:spLocks noGrp="1" noChangeArrowheads="1"/>
          </p:cNvSpPr>
          <p:nvPr>
            <p:ph type="hdr" sz="quarter"/>
          </p:nvPr>
        </p:nvSpPr>
        <p:spPr>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t>Leet / EPI-500</a:t>
            </a:r>
          </a:p>
        </p:txBody>
      </p:sp>
      <p:sp>
        <p:nvSpPr>
          <p:cNvPr id="5" name="Rectangle 3">
            <a:extLst>
              <a:ext uri="{FF2B5EF4-FFF2-40B4-BE49-F238E27FC236}">
                <a16:creationId xmlns:a16="http://schemas.microsoft.com/office/drawing/2014/main" id="{C9B6957D-4C98-4259-B33E-CB0EA43EF078}"/>
              </a:ext>
            </a:extLst>
          </p:cNvPr>
          <p:cNvSpPr>
            <a:spLocks noGrp="1" noChangeArrowheads="1"/>
          </p:cNvSpPr>
          <p:nvPr>
            <p:ph type="dt" idx="1"/>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13DE86-6E4C-425E-8AA4-72182EF57EDA}" type="datetime1">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7/8/2022</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Rectangle 5">
            <a:extLst>
              <a:ext uri="{FF2B5EF4-FFF2-40B4-BE49-F238E27FC236}">
                <a16:creationId xmlns:a16="http://schemas.microsoft.com/office/drawing/2014/main" id="{2A5D02CB-A608-4BA2-9478-04310817AA13}"/>
              </a:ext>
            </a:extLst>
          </p:cNvPr>
          <p:cNvSpPr>
            <a:spLocks noGrp="1" noChangeArrowheads="1"/>
          </p:cNvSpPr>
          <p:nvPr>
            <p:ph type="sldNum" sz="quarter" idx="5"/>
          </p:nvPr>
        </p:nvSpPr>
        <p:spPr>
          <a:ln/>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AF0F36F-3660-4EC3-BCDE-03E660315AC0}" type="slidenum">
              <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928258" name="Rectangle 2">
            <a:extLst>
              <a:ext uri="{FF2B5EF4-FFF2-40B4-BE49-F238E27FC236}">
                <a16:creationId xmlns:a16="http://schemas.microsoft.com/office/drawing/2014/main" id="{CD6DB49D-586E-4F30-A754-42FCF235416D}"/>
              </a:ext>
            </a:extLst>
          </p:cNvPr>
          <p:cNvSpPr>
            <a:spLocks noGrp="1" noRot="1" noChangeAspect="1" noChangeArrowheads="1" noTextEdit="1"/>
          </p:cNvSpPr>
          <p:nvPr>
            <p:ph type="sldImg"/>
          </p:nvPr>
        </p:nvSpPr>
        <p:spPr>
          <a:xfrm>
            <a:off x="1135063" y="690563"/>
            <a:ext cx="4591050" cy="3443287"/>
          </a:xfrm>
          <a:ln/>
        </p:spPr>
      </p:sp>
      <p:sp>
        <p:nvSpPr>
          <p:cNvPr id="8928259" name="Rectangle 3">
            <a:extLst>
              <a:ext uri="{FF2B5EF4-FFF2-40B4-BE49-F238E27FC236}">
                <a16:creationId xmlns:a16="http://schemas.microsoft.com/office/drawing/2014/main" id="{641FFB14-9E78-4426-81B1-049F24237EF3}"/>
              </a:ext>
            </a:extLst>
          </p:cNvPr>
          <p:cNvSpPr>
            <a:spLocks noGrp="1" noChangeArrowheads="1"/>
          </p:cNvSpPr>
          <p:nvPr>
            <p:ph type="body" idx="1"/>
          </p:nvPr>
        </p:nvSpPr>
        <p:spPr/>
        <p:txBody>
          <a:bodyPr lIns="89980" tIns="44991" rIns="89980" bIns="44991"/>
          <a:lstStyle/>
          <a:p>
            <a:r>
              <a:rPr lang="en-US" altLang="en-US" dirty="0"/>
              <a:t>Remember that the quality of evidence of epidemiologic studies depends on your type of study design, the execution of the study and the generalize the generalizability of study results. But we can't have any of this without excellent data. </a:t>
            </a:r>
          </a:p>
        </p:txBody>
      </p:sp>
    </p:spTree>
    <p:extLst>
      <p:ext uri="{BB962C8B-B14F-4D97-AF65-F5344CB8AC3E}">
        <p14:creationId xmlns:p14="http://schemas.microsoft.com/office/powerpoint/2010/main" val="2578060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primary objective of data management is to provide reliable and high-quality data for data analysis through reducing potential errors such as recall errors and interview errors that could occur during data collection, reducing the number of missing data, and collecting as much data as possible. </a:t>
            </a:r>
          </a:p>
        </p:txBody>
      </p:sp>
      <p:sp>
        <p:nvSpPr>
          <p:cNvPr id="4" name="Slide Number Placeholder 3"/>
          <p:cNvSpPr>
            <a:spLocks noGrp="1"/>
          </p:cNvSpPr>
          <p:nvPr>
            <p:ph type="sldNum" sz="quarter" idx="5"/>
          </p:nvPr>
        </p:nvSpPr>
        <p:spPr/>
        <p:txBody>
          <a:bodyPr/>
          <a:lstStyle/>
          <a:p>
            <a:fld id="{6CE77AE1-64B2-544E-9109-A75612B0A115}" type="slidenum">
              <a:rPr lang="en-US" smtClean="0"/>
              <a:t>7</a:t>
            </a:fld>
            <a:endParaRPr lang="en-US"/>
          </a:p>
        </p:txBody>
      </p:sp>
    </p:spTree>
    <p:extLst>
      <p:ext uri="{BB962C8B-B14F-4D97-AF65-F5344CB8AC3E}">
        <p14:creationId xmlns:p14="http://schemas.microsoft.com/office/powerpoint/2010/main" val="18436794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Clinical data management plays an essential role in clinical research. It deals with all aspects of clinical data processing. And these clinical data need to be accurate, complete, reliable, and consistent for statistical analysis and research. And all of the studies that we are conducting and the data that we are collecting should be the same level of quality of clinical research regardless of if it's being done in a medical setting.</a:t>
            </a:r>
          </a:p>
        </p:txBody>
      </p:sp>
      <p:sp>
        <p:nvSpPr>
          <p:cNvPr id="4" name="Slide Number Placeholder 3"/>
          <p:cNvSpPr>
            <a:spLocks noGrp="1"/>
          </p:cNvSpPr>
          <p:nvPr>
            <p:ph type="sldNum" sz="quarter" idx="5"/>
          </p:nvPr>
        </p:nvSpPr>
        <p:spPr/>
        <p:txBody>
          <a:bodyPr/>
          <a:lstStyle/>
          <a:p>
            <a:fld id="{6CE77AE1-64B2-544E-9109-A75612B0A115}" type="slidenum">
              <a:rPr lang="en-US" smtClean="0"/>
              <a:t>8</a:t>
            </a:fld>
            <a:endParaRPr lang="en-US"/>
          </a:p>
        </p:txBody>
      </p:sp>
    </p:spTree>
    <p:extLst>
      <p:ext uri="{BB962C8B-B14F-4D97-AF65-F5344CB8AC3E}">
        <p14:creationId xmlns:p14="http://schemas.microsoft.com/office/powerpoint/2010/main" val="661626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some standards and guidelines of clinical data management. In the United States, there's a Code of Federal Regulations which is applicable to electronic records and ensures accuracy, reliability, and consistency of clinical data. You may see if there is a comparable organization or code within Lao PDR. The good clinical data management practices guidelines are published by the Society for Clinical Data Management. These you can reference. They're initially published in September 2000. The most current version was last published in October of 2013. But they provide standards of good practice of clinical data management if you would like to use that as a reference. The study data tabulation model implementation guide for human clinical trials, which does not have an easy to remember acronym is published by the Clinical Data Interchange Standards Consortium and essentially describes standard terminologies for clinical data. This may be more important when you are using data that are also connected, for example, to medical coding records, and will need to be meeting these standards that apply across all clinical data. </a:t>
            </a:r>
          </a:p>
        </p:txBody>
      </p:sp>
      <p:sp>
        <p:nvSpPr>
          <p:cNvPr id="4" name="Slide Number Placeholder 3"/>
          <p:cNvSpPr>
            <a:spLocks noGrp="1"/>
          </p:cNvSpPr>
          <p:nvPr>
            <p:ph type="sldNum" sz="quarter" idx="5"/>
          </p:nvPr>
        </p:nvSpPr>
        <p:spPr/>
        <p:txBody>
          <a:bodyPr/>
          <a:lstStyle/>
          <a:p>
            <a:fld id="{6CE77AE1-64B2-544E-9109-A75612B0A115}" type="slidenum">
              <a:rPr lang="en-US" smtClean="0"/>
              <a:t>9</a:t>
            </a:fld>
            <a:endParaRPr lang="en-US"/>
          </a:p>
        </p:txBody>
      </p:sp>
    </p:spTree>
    <p:extLst>
      <p:ext uri="{BB962C8B-B14F-4D97-AF65-F5344CB8AC3E}">
        <p14:creationId xmlns:p14="http://schemas.microsoft.com/office/powerpoint/2010/main" val="1008925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best data management practice, the steps are data planning, designing and validating your database, collecting data, quality control of the data, entry of the data, validation, access and sharing management -- who's going to have access to the data and how will that happen? -- and then database locking.</a:t>
            </a:r>
          </a:p>
        </p:txBody>
      </p:sp>
      <p:sp>
        <p:nvSpPr>
          <p:cNvPr id="4" name="Slide Number Placeholder 3"/>
          <p:cNvSpPr>
            <a:spLocks noGrp="1"/>
          </p:cNvSpPr>
          <p:nvPr>
            <p:ph type="sldNum" sz="quarter" idx="5"/>
          </p:nvPr>
        </p:nvSpPr>
        <p:spPr/>
        <p:txBody>
          <a:bodyPr/>
          <a:lstStyle/>
          <a:p>
            <a:fld id="{6CE77AE1-64B2-544E-9109-A75612B0A115}" type="slidenum">
              <a:rPr lang="en-US" smtClean="0"/>
              <a:t>10</a:t>
            </a:fld>
            <a:endParaRPr lang="en-US"/>
          </a:p>
        </p:txBody>
      </p:sp>
    </p:spTree>
    <p:extLst>
      <p:ext uri="{BB962C8B-B14F-4D97-AF65-F5344CB8AC3E}">
        <p14:creationId xmlns:p14="http://schemas.microsoft.com/office/powerpoint/2010/main" val="296290208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3000" y="435406"/>
            <a:ext cx="6858000" cy="2027494"/>
          </a:xfrm>
          <a:prstGeom prst="rect">
            <a:avLst/>
          </a:prstGeom>
        </p:spPr>
        <p:txBody>
          <a:bodyPr anchor="b">
            <a:normAutofit/>
          </a:bodyPr>
          <a:lstStyle>
            <a:lvl1pPr algn="l">
              <a:defRPr sz="4125" b="0">
                <a:solidFill>
                  <a:schemeClr val="bg1"/>
                </a:solidFill>
                <a:latin typeface="Georgia" panose="02040502050405020303" pitchFamily="18" charset="0"/>
                <a:cs typeface="Arial" panose="020B0604020202020204" pitchFamily="34" charset="0"/>
              </a:defRPr>
            </a:lvl1pPr>
          </a:lstStyle>
          <a:p>
            <a:r>
              <a:rPr lang="en-US" dirty="0"/>
              <a:t>Insert </a:t>
            </a:r>
            <a:r>
              <a:rPr lang="en-US" dirty="0" err="1"/>
              <a:t>Powerpoint</a:t>
            </a:r>
            <a:r>
              <a:rPr lang="en-US" dirty="0"/>
              <a:t> Title</a:t>
            </a:r>
          </a:p>
        </p:txBody>
      </p:sp>
      <p:sp>
        <p:nvSpPr>
          <p:cNvPr id="3" name="Subtitle 2"/>
          <p:cNvSpPr>
            <a:spLocks noGrp="1"/>
          </p:cNvSpPr>
          <p:nvPr>
            <p:ph type="subTitle" idx="1" hasCustomPrompt="1"/>
          </p:nvPr>
        </p:nvSpPr>
        <p:spPr>
          <a:xfrm>
            <a:off x="1143000" y="2554975"/>
            <a:ext cx="6858000" cy="1404961"/>
          </a:xfrm>
          <a:prstGeom prst="rect">
            <a:avLst/>
          </a:prstGeo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a:solidFill>
                  <a:schemeClr val="bg1"/>
                </a:solidFill>
                <a:latin typeface="Calibri" panose="020F0502020204030204" pitchFamily="34" charset="0"/>
                <a:cs typeface="Calibri" panose="020F0502020204030204"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marL="0" marR="0" lvl="0" indent="0" algn="ctr"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a:t>Insert </a:t>
            </a:r>
            <a:r>
              <a:rPr lang="en-US" dirty="0" err="1"/>
              <a:t>Powerpoint</a:t>
            </a:r>
            <a:r>
              <a:rPr lang="en-US" dirty="0"/>
              <a:t> Subtitle</a:t>
            </a:r>
          </a:p>
        </p:txBody>
      </p:sp>
      <p:cxnSp>
        <p:nvCxnSpPr>
          <p:cNvPr id="5" name="Straight Connector 4">
            <a:extLst>
              <a:ext uri="{FF2B5EF4-FFF2-40B4-BE49-F238E27FC236}">
                <a16:creationId xmlns:a16="http://schemas.microsoft.com/office/drawing/2014/main" id="{FA910277-0FA1-1F46-9FD7-836ED090B7BF}"/>
              </a:ext>
            </a:extLst>
          </p:cNvPr>
          <p:cNvCxnSpPr>
            <a:cxnSpLocks/>
          </p:cNvCxnSpPr>
          <p:nvPr userDrawn="1"/>
        </p:nvCxnSpPr>
        <p:spPr>
          <a:xfrm>
            <a:off x="1143000" y="2471268"/>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descr="Text&#10;&#10;Description automatically generated with medium confidence">
            <a:extLst>
              <a:ext uri="{FF2B5EF4-FFF2-40B4-BE49-F238E27FC236}">
                <a16:creationId xmlns:a16="http://schemas.microsoft.com/office/drawing/2014/main" id="{BEBE40AE-9D6B-494E-AA98-4B73602A1C30}"/>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4C4C8D2-5E76-0340-BD75-529702744DC7}"/>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6A922BE3-F9F8-BA45-A8C0-6D998F541EA4}"/>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08092764"/>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Final Slide">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ABE1E527-BFFA-F44B-94D0-1379A9E41A6D}"/>
              </a:ext>
            </a:extLst>
          </p:cNvPr>
          <p:cNvSpPr>
            <a:spLocks noGrp="1"/>
          </p:cNvSpPr>
          <p:nvPr>
            <p:ph type="ctrTitle" hasCustomPrompt="1"/>
          </p:nvPr>
        </p:nvSpPr>
        <p:spPr>
          <a:xfrm>
            <a:off x="1143000" y="1175356"/>
            <a:ext cx="6858000" cy="2387600"/>
          </a:xfrm>
          <a:prstGeom prst="rect">
            <a:avLst/>
          </a:prstGeom>
        </p:spPr>
        <p:txBody>
          <a:bodyPr anchor="b">
            <a:normAutofit/>
          </a:bodyPr>
          <a:lstStyle>
            <a:lvl1pPr algn="ctr">
              <a:defRPr sz="4125" b="0" i="0">
                <a:solidFill>
                  <a:schemeClr val="bg1"/>
                </a:solidFill>
                <a:latin typeface="Georgia" panose="02040502050405020303" pitchFamily="18" charset="0"/>
                <a:cs typeface="Arial" panose="020B0604020202020204" pitchFamily="34" charset="0"/>
              </a:defRPr>
            </a:lvl1pPr>
          </a:lstStyle>
          <a:p>
            <a:r>
              <a:rPr lang="en-US" dirty="0"/>
              <a:t>Insert Final Thoughts</a:t>
            </a:r>
          </a:p>
        </p:txBody>
      </p:sp>
      <p:cxnSp>
        <p:nvCxnSpPr>
          <p:cNvPr id="4" name="Straight Connector 3">
            <a:extLst>
              <a:ext uri="{FF2B5EF4-FFF2-40B4-BE49-F238E27FC236}">
                <a16:creationId xmlns:a16="http://schemas.microsoft.com/office/drawing/2014/main" id="{37167ACD-AB06-FF41-AA10-BD7149D7A7F6}"/>
              </a:ext>
            </a:extLst>
          </p:cNvPr>
          <p:cNvCxnSpPr>
            <a:cxnSpLocks/>
          </p:cNvCxnSpPr>
          <p:nvPr userDrawn="1"/>
        </p:nvCxnSpPr>
        <p:spPr>
          <a:xfrm>
            <a:off x="1143000" y="3562956"/>
            <a:ext cx="6858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with medium confidence">
            <a:extLst>
              <a:ext uri="{FF2B5EF4-FFF2-40B4-BE49-F238E27FC236}">
                <a16:creationId xmlns:a16="http://schemas.microsoft.com/office/drawing/2014/main" id="{E9380D8C-34F1-514B-B8D2-1FDFA55E0481}"/>
              </a:ext>
            </a:extLst>
          </p:cNvPr>
          <p:cNvPicPr>
            <a:picLocks noChangeAspect="1"/>
          </p:cNvPicPr>
          <p:nvPr userDrawn="1"/>
        </p:nvPicPr>
        <p:blipFill>
          <a:blip r:embed="rId3"/>
          <a:stretch>
            <a:fillRect/>
          </a:stretch>
        </p:blipFill>
        <p:spPr>
          <a:xfrm>
            <a:off x="0" y="4836759"/>
            <a:ext cx="9144000" cy="1158132"/>
          </a:xfrm>
          <a:prstGeom prst="rect">
            <a:avLst/>
          </a:prstGeom>
          <a:effectLst>
            <a:outerShdw blurRad="127000" dist="76200" dir="5400000" algn="tl" rotWithShape="0">
              <a:prstClr val="black">
                <a:alpha val="40000"/>
              </a:prstClr>
            </a:outerShdw>
          </a:effectLst>
        </p:spPr>
      </p:pic>
      <p:sp>
        <p:nvSpPr>
          <p:cNvPr id="9" name="Triangle 2">
            <a:extLst>
              <a:ext uri="{FF2B5EF4-FFF2-40B4-BE49-F238E27FC236}">
                <a16:creationId xmlns:a16="http://schemas.microsoft.com/office/drawing/2014/main" id="{C1005787-6556-EB44-9694-BE9AD99691FA}"/>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riangle 2">
            <a:extLst>
              <a:ext uri="{FF2B5EF4-FFF2-40B4-BE49-F238E27FC236}">
                <a16:creationId xmlns:a16="http://schemas.microsoft.com/office/drawing/2014/main" id="{A1CED9DE-2B16-9342-8E84-378077EDAF16}"/>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5047457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399AF-5922-44E5-9E71-FB33E80F091E}"/>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2F52E914-CF20-4F3F-B23A-83D49186144F}"/>
              </a:ext>
            </a:extLst>
          </p:cNvPr>
          <p:cNvSpPr>
            <a:spLocks noGrp="1"/>
          </p:cNvSpPr>
          <p:nvPr>
            <p:ph sz="quarter" idx="10"/>
          </p:nvPr>
        </p:nvSpPr>
        <p:spPr>
          <a:xfrm>
            <a:off x="628650" y="1487967"/>
            <a:ext cx="7886700" cy="46783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6">
            <a:extLst>
              <a:ext uri="{FF2B5EF4-FFF2-40B4-BE49-F238E27FC236}">
                <a16:creationId xmlns:a16="http://schemas.microsoft.com/office/drawing/2014/main" id="{09EE821C-D3FC-F840-B5AB-7C546ADF2701}"/>
              </a:ext>
            </a:extLst>
          </p:cNvPr>
          <p:cNvSpPr>
            <a:spLocks noGrp="1"/>
          </p:cNvSpPr>
          <p:nvPr>
            <p:ph type="sldNum" sz="quarter" idx="11"/>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5" name="Straight Connector 4">
            <a:extLst>
              <a:ext uri="{FF2B5EF4-FFF2-40B4-BE49-F238E27FC236}">
                <a16:creationId xmlns:a16="http://schemas.microsoft.com/office/drawing/2014/main" id="{E32403FB-25DD-1F4D-9D47-C1CEC8B569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04F31CD1-81B6-E441-8BF9-425024CD323B}"/>
              </a:ext>
            </a:extLst>
          </p:cNvPr>
          <p:cNvGrpSpPr/>
          <p:nvPr userDrawn="1"/>
        </p:nvGrpSpPr>
        <p:grpSpPr>
          <a:xfrm>
            <a:off x="-3177" y="-3176"/>
            <a:ext cx="1486536" cy="1506797"/>
            <a:chOff x="-3178" y="-3176"/>
            <a:chExt cx="1646959" cy="1669406"/>
          </a:xfrm>
        </p:grpSpPr>
        <p:sp>
          <p:nvSpPr>
            <p:cNvPr id="7" name="Triangle 2">
              <a:extLst>
                <a:ext uri="{FF2B5EF4-FFF2-40B4-BE49-F238E27FC236}">
                  <a16:creationId xmlns:a16="http://schemas.microsoft.com/office/drawing/2014/main" id="{31FC9281-ABA2-D54B-B89E-6A8583D74FC8}"/>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riangle 2">
              <a:extLst>
                <a:ext uri="{FF2B5EF4-FFF2-40B4-BE49-F238E27FC236}">
                  <a16:creationId xmlns:a16="http://schemas.microsoft.com/office/drawing/2014/main" id="{718F5D4B-0782-F14D-8BD0-14A29D5E622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502549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28681" y="767882"/>
            <a:ext cx="3933365" cy="2852737"/>
          </a:xfrm>
          <a:prstGeom prst="rect">
            <a:avLst/>
          </a:prstGeom>
        </p:spPr>
        <p:txBody>
          <a:bodyPr anchor="b">
            <a:normAutofit/>
          </a:bodyPr>
          <a:lstStyle>
            <a:lvl1pPr>
              <a:defRPr sz="3000" b="0" i="0" baseline="0">
                <a:solidFill>
                  <a:schemeClr val="bg1"/>
                </a:solidFill>
                <a:latin typeface="Georgia" panose="02040502050405020303" pitchFamily="18" charset="0"/>
                <a:cs typeface="Arial" panose="020B0604020202020204" pitchFamily="34" charset="0"/>
              </a:defRPr>
            </a:lvl1pPr>
          </a:lstStyle>
          <a:p>
            <a:r>
              <a:rPr lang="en-US" dirty="0"/>
              <a:t>Insert Section Header</a:t>
            </a:r>
          </a:p>
        </p:txBody>
      </p:sp>
      <p:sp>
        <p:nvSpPr>
          <p:cNvPr id="3" name="Text Placeholder 2"/>
          <p:cNvSpPr>
            <a:spLocks noGrp="1"/>
          </p:cNvSpPr>
          <p:nvPr>
            <p:ph type="body" idx="1" hasCustomPrompt="1"/>
          </p:nvPr>
        </p:nvSpPr>
        <p:spPr>
          <a:xfrm>
            <a:off x="3928681" y="3647607"/>
            <a:ext cx="3933365" cy="1500187"/>
          </a:xfrm>
          <a:prstGeom prst="rect">
            <a:avLst/>
          </a:prstGeom>
        </p:spPr>
        <p:txBody>
          <a:bodyPr>
            <a:normAutofit/>
          </a:bodyPr>
          <a:lstStyle>
            <a:lvl1pPr marL="0" indent="0">
              <a:buNone/>
              <a:defRPr sz="2100">
                <a:solidFill>
                  <a:schemeClr val="bg1"/>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Insert Section </a:t>
            </a:r>
            <a:r>
              <a:rPr lang="en-US" dirty="0" err="1"/>
              <a:t>Subheader</a:t>
            </a:r>
            <a:endParaRPr lang="en-US" dirty="0"/>
          </a:p>
        </p:txBody>
      </p:sp>
      <p:cxnSp>
        <p:nvCxnSpPr>
          <p:cNvPr id="4" name="Straight Connector 3">
            <a:extLst>
              <a:ext uri="{FF2B5EF4-FFF2-40B4-BE49-F238E27FC236}">
                <a16:creationId xmlns:a16="http://schemas.microsoft.com/office/drawing/2014/main" id="{B3ED3EBA-C936-CA47-B212-1DD28D1A1869}"/>
              </a:ext>
            </a:extLst>
          </p:cNvPr>
          <p:cNvCxnSpPr>
            <a:cxnSpLocks/>
          </p:cNvCxnSpPr>
          <p:nvPr userDrawn="1"/>
        </p:nvCxnSpPr>
        <p:spPr>
          <a:xfrm>
            <a:off x="3928681" y="3628283"/>
            <a:ext cx="5215319"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10" name="Triangle 2">
            <a:extLst>
              <a:ext uri="{FF2B5EF4-FFF2-40B4-BE49-F238E27FC236}">
                <a16:creationId xmlns:a16="http://schemas.microsoft.com/office/drawing/2014/main" id="{7972656B-D34B-7A47-AF68-55E3A457BE93}"/>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9E85EBBA-5B5D-1C46-8EB2-3F3B34A34131}"/>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10714169"/>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72FE8E-6B16-4D1A-89CA-C8AC7AA63E3B}"/>
              </a:ext>
            </a:extLst>
          </p:cNvPr>
          <p:cNvSpPr>
            <a:spLocks noGrp="1"/>
          </p:cNvSpPr>
          <p:nvPr>
            <p:ph type="title"/>
          </p:nvPr>
        </p:nvSpPr>
        <p:spPr/>
        <p:txBody>
          <a:body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019C1E9F-F12B-CC40-BA2A-511122AF5A31}"/>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6" name="Straight Connector 5">
            <a:extLst>
              <a:ext uri="{FF2B5EF4-FFF2-40B4-BE49-F238E27FC236}">
                <a16:creationId xmlns:a16="http://schemas.microsoft.com/office/drawing/2014/main" id="{E00C3BC0-BFC8-5E4E-B211-F779A1B1653F}"/>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E86717D1-205A-2A4A-A230-7965F9CE0EAC}"/>
              </a:ext>
            </a:extLst>
          </p:cNvPr>
          <p:cNvGrpSpPr/>
          <p:nvPr userDrawn="1"/>
        </p:nvGrpSpPr>
        <p:grpSpPr>
          <a:xfrm>
            <a:off x="-3177" y="-3176"/>
            <a:ext cx="1486536" cy="1506797"/>
            <a:chOff x="-3178" y="-3176"/>
            <a:chExt cx="1646959" cy="1669406"/>
          </a:xfrm>
        </p:grpSpPr>
        <p:sp>
          <p:nvSpPr>
            <p:cNvPr id="8" name="Triangle 2">
              <a:extLst>
                <a:ext uri="{FF2B5EF4-FFF2-40B4-BE49-F238E27FC236}">
                  <a16:creationId xmlns:a16="http://schemas.microsoft.com/office/drawing/2014/main" id="{589C902A-4EB8-5240-BCF3-0BB8FC7B87F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D8F2384B-8766-C34C-92A4-888315CBCCE6}"/>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4067877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6">
            <a:extLst>
              <a:ext uri="{FF2B5EF4-FFF2-40B4-BE49-F238E27FC236}">
                <a16:creationId xmlns:a16="http://schemas.microsoft.com/office/drawing/2014/main" id="{F40153FC-A54E-874E-8EFA-851CBF037735}"/>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grpSp>
        <p:nvGrpSpPr>
          <p:cNvPr id="3" name="Group 2">
            <a:extLst>
              <a:ext uri="{FF2B5EF4-FFF2-40B4-BE49-F238E27FC236}">
                <a16:creationId xmlns:a16="http://schemas.microsoft.com/office/drawing/2014/main" id="{B4946678-FEEF-6846-AE20-21C18FB6BA9C}"/>
              </a:ext>
            </a:extLst>
          </p:cNvPr>
          <p:cNvGrpSpPr/>
          <p:nvPr userDrawn="1"/>
        </p:nvGrpSpPr>
        <p:grpSpPr>
          <a:xfrm>
            <a:off x="-3177" y="-3176"/>
            <a:ext cx="1486536" cy="1506797"/>
            <a:chOff x="-3178" y="-3176"/>
            <a:chExt cx="1646959" cy="1669406"/>
          </a:xfrm>
        </p:grpSpPr>
        <p:sp>
          <p:nvSpPr>
            <p:cNvPr id="5" name="Triangle 2">
              <a:extLst>
                <a:ext uri="{FF2B5EF4-FFF2-40B4-BE49-F238E27FC236}">
                  <a16:creationId xmlns:a16="http://schemas.microsoft.com/office/drawing/2014/main" id="{C6FB082E-F290-FA45-BBD7-FFEB222F21D5}"/>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riangle 2">
              <a:extLst>
                <a:ext uri="{FF2B5EF4-FFF2-40B4-BE49-F238E27FC236}">
                  <a16:creationId xmlns:a16="http://schemas.microsoft.com/office/drawing/2014/main" id="{3ED2CE7B-F051-2847-952F-0332C8B2E4ED}"/>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176465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ubsection Header">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F912B-E769-445D-A6C5-06520D908A8C}"/>
              </a:ext>
            </a:extLst>
          </p:cNvPr>
          <p:cNvSpPr>
            <a:spLocks noGrp="1"/>
          </p:cNvSpPr>
          <p:nvPr>
            <p:ph type="title"/>
          </p:nvPr>
        </p:nvSpPr>
        <p:spPr>
          <a:xfrm>
            <a:off x="628650" y="2094614"/>
            <a:ext cx="7886700" cy="1573619"/>
          </a:xfrm>
        </p:spPr>
        <p:txBody>
          <a:bodyPr>
            <a:normAutofit/>
          </a:bodyPr>
          <a:lstStyle>
            <a:lvl1pPr algn="ctr">
              <a:defRPr sz="3200">
                <a:solidFill>
                  <a:schemeClr val="bg1"/>
                </a:solidFill>
              </a:defRPr>
            </a:lvl1pPr>
          </a:lstStyle>
          <a:p>
            <a:r>
              <a:rPr lang="en-US"/>
              <a:t>Click to edit Master title style</a:t>
            </a:r>
            <a:endParaRPr lang="en-US" dirty="0"/>
          </a:p>
        </p:txBody>
      </p:sp>
      <p:sp>
        <p:nvSpPr>
          <p:cNvPr id="5" name="Slide Number Placeholder 6">
            <a:extLst>
              <a:ext uri="{FF2B5EF4-FFF2-40B4-BE49-F238E27FC236}">
                <a16:creationId xmlns:a16="http://schemas.microsoft.com/office/drawing/2014/main" id="{F24FD113-387A-6844-BC4B-5AD58E4B3B87}"/>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bg1"/>
                </a:solidFill>
              </a:defRPr>
            </a:lvl1pPr>
          </a:lstStyle>
          <a:p>
            <a:r>
              <a:rPr lang="en-US" dirty="0"/>
              <a:t>ANRCB   |   </a:t>
            </a:r>
            <a:fld id="{D8FE707D-7EDD-4671-B995-A3FBECAF0B25}" type="slidenum">
              <a:rPr lang="en-US" b="1" smtClean="0"/>
              <a:pPr/>
              <a:t>‹#›</a:t>
            </a:fld>
            <a:endParaRPr lang="en-US" b="1" dirty="0"/>
          </a:p>
        </p:txBody>
      </p:sp>
      <p:cxnSp>
        <p:nvCxnSpPr>
          <p:cNvPr id="4" name="Straight Connector 3">
            <a:extLst>
              <a:ext uri="{FF2B5EF4-FFF2-40B4-BE49-F238E27FC236}">
                <a16:creationId xmlns:a16="http://schemas.microsoft.com/office/drawing/2014/main" id="{BB10EA11-3AC4-2846-B76F-3DF63C90B0C5}"/>
              </a:ext>
            </a:extLst>
          </p:cNvPr>
          <p:cNvCxnSpPr>
            <a:cxnSpLocks/>
          </p:cNvCxnSpPr>
          <p:nvPr userDrawn="1"/>
        </p:nvCxnSpPr>
        <p:spPr>
          <a:xfrm>
            <a:off x="628650" y="3678866"/>
            <a:ext cx="78867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8" name="Triangle 2">
            <a:extLst>
              <a:ext uri="{FF2B5EF4-FFF2-40B4-BE49-F238E27FC236}">
                <a16:creationId xmlns:a16="http://schemas.microsoft.com/office/drawing/2014/main" id="{EEE38A5B-5A30-D844-AF78-6170B85E8655}"/>
              </a:ext>
            </a:extLst>
          </p:cNvPr>
          <p:cNvSpPr/>
          <p:nvPr userDrawn="1"/>
        </p:nvSpPr>
        <p:spPr>
          <a:xfrm rot="5400000">
            <a:off x="-13306" y="6957"/>
            <a:ext cx="1506796" cy="148653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riangle 2">
            <a:extLst>
              <a:ext uri="{FF2B5EF4-FFF2-40B4-BE49-F238E27FC236}">
                <a16:creationId xmlns:a16="http://schemas.microsoft.com/office/drawing/2014/main" id="{50F924A2-E453-CA41-9199-01873DABBD18}"/>
              </a:ext>
            </a:extLst>
          </p:cNvPr>
          <p:cNvSpPr/>
          <p:nvPr userDrawn="1"/>
        </p:nvSpPr>
        <p:spPr>
          <a:xfrm rot="5400000">
            <a:off x="-11754" y="5401"/>
            <a:ext cx="1275607" cy="1258454"/>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3776877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22A299-9D74-4C65-97C9-8376FBB6A8C3}"/>
              </a:ext>
            </a:extLst>
          </p:cNvPr>
          <p:cNvSpPr>
            <a:spLocks noGrp="1"/>
          </p:cNvSpPr>
          <p:nvPr>
            <p:ph type="title"/>
          </p:nvPr>
        </p:nvSpPr>
        <p:spPr/>
        <p:txBody>
          <a:bodyPr/>
          <a:lstStyle/>
          <a:p>
            <a:r>
              <a:rPr lang="en-US"/>
              <a:t>Click to edit Master title style</a:t>
            </a:r>
            <a:endParaRPr lang="en-US" dirty="0"/>
          </a:p>
        </p:txBody>
      </p:sp>
      <p:sp>
        <p:nvSpPr>
          <p:cNvPr id="4" name="Content Placeholder 3">
            <a:extLst>
              <a:ext uri="{FF2B5EF4-FFF2-40B4-BE49-F238E27FC236}">
                <a16:creationId xmlns:a16="http://schemas.microsoft.com/office/drawing/2014/main" id="{15FD8339-C764-4394-984C-4DEE2FF3C311}"/>
              </a:ext>
            </a:extLst>
          </p:cNvPr>
          <p:cNvSpPr>
            <a:spLocks noGrp="1"/>
          </p:cNvSpPr>
          <p:nvPr>
            <p:ph sz="quarter" idx="10"/>
          </p:nvPr>
        </p:nvSpPr>
        <p:spPr>
          <a:xfrm>
            <a:off x="628650" y="1490804"/>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a:extLst>
              <a:ext uri="{FF2B5EF4-FFF2-40B4-BE49-F238E27FC236}">
                <a16:creationId xmlns:a16="http://schemas.microsoft.com/office/drawing/2014/main" id="{1A4F065B-EEB2-471E-A8FC-33594BB68122}"/>
              </a:ext>
            </a:extLst>
          </p:cNvPr>
          <p:cNvSpPr>
            <a:spLocks noGrp="1"/>
          </p:cNvSpPr>
          <p:nvPr>
            <p:ph sz="quarter" idx="11"/>
          </p:nvPr>
        </p:nvSpPr>
        <p:spPr>
          <a:xfrm>
            <a:off x="4710113" y="1501437"/>
            <a:ext cx="3805237" cy="47001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42166213-81E0-6C48-8659-AB983C98F310}"/>
              </a:ext>
            </a:extLst>
          </p:cNvPr>
          <p:cNvSpPr>
            <a:spLocks noGrp="1"/>
          </p:cNvSpPr>
          <p:nvPr>
            <p:ph type="sldNum" sz="quarter" idx="12"/>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8" name="Straight Connector 7">
            <a:extLst>
              <a:ext uri="{FF2B5EF4-FFF2-40B4-BE49-F238E27FC236}">
                <a16:creationId xmlns:a16="http://schemas.microsoft.com/office/drawing/2014/main" id="{9E4E409A-1C2D-9F4F-87EC-99732FC371F3}"/>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F1018150-0F49-854F-A06F-08EFCC2EFD6B}"/>
              </a:ext>
            </a:extLst>
          </p:cNvPr>
          <p:cNvGrpSpPr/>
          <p:nvPr userDrawn="1"/>
        </p:nvGrpSpPr>
        <p:grpSpPr>
          <a:xfrm>
            <a:off x="-3177" y="-3176"/>
            <a:ext cx="1486536" cy="1506797"/>
            <a:chOff x="-3178" y="-3176"/>
            <a:chExt cx="1646959" cy="1669406"/>
          </a:xfrm>
        </p:grpSpPr>
        <p:sp>
          <p:nvSpPr>
            <p:cNvPr id="10" name="Triangle 2">
              <a:extLst>
                <a:ext uri="{FF2B5EF4-FFF2-40B4-BE49-F238E27FC236}">
                  <a16:creationId xmlns:a16="http://schemas.microsoft.com/office/drawing/2014/main" id="{72FADDB8-FE99-5D44-99AA-76F492BDD3E0}"/>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8CFC0A85-51F6-184C-8900-EC3D23FB6AF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40344595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490156"/>
            <a:ext cx="3868340"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324702"/>
            <a:ext cx="3868340"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490156"/>
            <a:ext cx="3887391" cy="823912"/>
          </a:xfrm>
          <a:prstGeom prst="rect">
            <a:avLst/>
          </a:prstGeo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335334"/>
            <a:ext cx="3887391" cy="389093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Title 6">
            <a:extLst>
              <a:ext uri="{FF2B5EF4-FFF2-40B4-BE49-F238E27FC236}">
                <a16:creationId xmlns:a16="http://schemas.microsoft.com/office/drawing/2014/main" id="{58BA6FB0-BA43-4CFC-A76D-28EE4377813D}"/>
              </a:ext>
            </a:extLst>
          </p:cNvPr>
          <p:cNvSpPr>
            <a:spLocks noGrp="1"/>
          </p:cNvSpPr>
          <p:nvPr>
            <p:ph type="title"/>
          </p:nvPr>
        </p:nvSpPr>
        <p:spPr/>
        <p:txBody>
          <a:bodyPr/>
          <a:lstStyle/>
          <a:p>
            <a:r>
              <a:rPr lang="en-US"/>
              <a:t>Click to edit Master title style</a:t>
            </a:r>
            <a:endParaRPr lang="en-US" dirty="0"/>
          </a:p>
        </p:txBody>
      </p:sp>
      <p:sp>
        <p:nvSpPr>
          <p:cNvPr id="8" name="Slide Number Placeholder 6">
            <a:extLst>
              <a:ext uri="{FF2B5EF4-FFF2-40B4-BE49-F238E27FC236}">
                <a16:creationId xmlns:a16="http://schemas.microsoft.com/office/drawing/2014/main" id="{1B656E0B-D609-4D44-85B0-4FCFA6F7CE3F}"/>
              </a:ext>
            </a:extLst>
          </p:cNvPr>
          <p:cNvSpPr>
            <a:spLocks noGrp="1"/>
          </p:cNvSpPr>
          <p:nvPr>
            <p:ph type="sldNum" sz="quarter" idx="10"/>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cxnSp>
        <p:nvCxnSpPr>
          <p:cNvPr id="9" name="Straight Connector 8">
            <a:extLst>
              <a:ext uri="{FF2B5EF4-FFF2-40B4-BE49-F238E27FC236}">
                <a16:creationId xmlns:a16="http://schemas.microsoft.com/office/drawing/2014/main" id="{26340288-326B-3E48-BC8A-268E0F52FC0C}"/>
              </a:ext>
            </a:extLst>
          </p:cNvPr>
          <p:cNvCxnSpPr>
            <a:cxnSpLocks/>
          </p:cNvCxnSpPr>
          <p:nvPr userDrawn="1"/>
        </p:nvCxnSpPr>
        <p:spPr>
          <a:xfrm>
            <a:off x="628650" y="1382233"/>
            <a:ext cx="78867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id="{EC58933B-4F4D-6642-92D6-DEF9A15FC59B}"/>
              </a:ext>
            </a:extLst>
          </p:cNvPr>
          <p:cNvGrpSpPr/>
          <p:nvPr userDrawn="1"/>
        </p:nvGrpSpPr>
        <p:grpSpPr>
          <a:xfrm>
            <a:off x="-3177" y="-3176"/>
            <a:ext cx="1486536" cy="1506797"/>
            <a:chOff x="-3178" y="-3176"/>
            <a:chExt cx="1646959" cy="1669406"/>
          </a:xfrm>
        </p:grpSpPr>
        <p:sp>
          <p:nvSpPr>
            <p:cNvPr id="11" name="Triangle 2">
              <a:extLst>
                <a:ext uri="{FF2B5EF4-FFF2-40B4-BE49-F238E27FC236}">
                  <a16:creationId xmlns:a16="http://schemas.microsoft.com/office/drawing/2014/main" id="{405B28D0-528D-2F4F-9C6C-B55470710324}"/>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Triangle 2">
              <a:extLst>
                <a:ext uri="{FF2B5EF4-FFF2-40B4-BE49-F238E27FC236}">
                  <a16:creationId xmlns:a16="http://schemas.microsoft.com/office/drawing/2014/main" id="{A5AC2091-4B5C-684B-90C4-1BA18B60120A}"/>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733941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hoto Full 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E301A61-FFE4-A248-95E6-8A44756678CA}"/>
              </a:ext>
            </a:extLst>
          </p:cNvPr>
          <p:cNvSpPr>
            <a:spLocks noGrp="1"/>
          </p:cNvSpPr>
          <p:nvPr>
            <p:ph type="pic" sz="quarter" idx="10" hasCustomPrompt="1"/>
          </p:nvPr>
        </p:nvSpPr>
        <p:spPr>
          <a:xfrm>
            <a:off x="0" y="0"/>
            <a:ext cx="9144000" cy="6858000"/>
          </a:xfrm>
          <a:prstGeom prst="rect">
            <a:avLst/>
          </a:prstGeom>
        </p:spPr>
        <p:txBody>
          <a:bodyPr anchor="ctr"/>
          <a:lstStyle>
            <a:lvl1pPr marL="0" indent="0" algn="ctr">
              <a:buNone/>
              <a:defRPr/>
            </a:lvl1pPr>
          </a:lstStyle>
          <a:p>
            <a:r>
              <a:rPr lang="en-US" dirty="0"/>
              <a:t>Photo</a:t>
            </a:r>
          </a:p>
        </p:txBody>
      </p:sp>
      <p:sp>
        <p:nvSpPr>
          <p:cNvPr id="16" name="Text Placeholder 15">
            <a:extLst>
              <a:ext uri="{FF2B5EF4-FFF2-40B4-BE49-F238E27FC236}">
                <a16:creationId xmlns:a16="http://schemas.microsoft.com/office/drawing/2014/main" id="{322CBD45-9E3B-2945-9D95-A20EEC28DA07}"/>
              </a:ext>
            </a:extLst>
          </p:cNvPr>
          <p:cNvSpPr>
            <a:spLocks noGrp="1"/>
          </p:cNvSpPr>
          <p:nvPr>
            <p:ph type="body" sz="quarter" idx="12" hasCustomPrompt="1"/>
          </p:nvPr>
        </p:nvSpPr>
        <p:spPr>
          <a:xfrm>
            <a:off x="120770" y="6119609"/>
            <a:ext cx="4063160" cy="179322"/>
          </a:xfrm>
          <a:prstGeom prst="rect">
            <a:avLst/>
          </a:prstGeom>
        </p:spPr>
        <p:txBody>
          <a:bodyPr lIns="0" tIns="0" rIns="0" bIns="0" anchor="b"/>
          <a:lstStyle>
            <a:lvl1pPr marL="0" indent="0">
              <a:buFont typeface="Arial" panose="020B0604020202020204" pitchFamily="34" charset="0"/>
              <a:buNone/>
              <a:defRPr sz="825"/>
            </a:lvl1pPr>
          </a:lstStyle>
          <a:p>
            <a:pPr lvl="0"/>
            <a:r>
              <a:rPr lang="en-US" dirty="0"/>
              <a:t>[Photo credit]</a:t>
            </a:r>
          </a:p>
        </p:txBody>
      </p:sp>
      <p:sp>
        <p:nvSpPr>
          <p:cNvPr id="3" name="Text Placeholder 2">
            <a:extLst>
              <a:ext uri="{FF2B5EF4-FFF2-40B4-BE49-F238E27FC236}">
                <a16:creationId xmlns:a16="http://schemas.microsoft.com/office/drawing/2014/main" id="{513A38EA-FCD7-F844-A8CA-A168FB067694}"/>
              </a:ext>
            </a:extLst>
          </p:cNvPr>
          <p:cNvSpPr>
            <a:spLocks noGrp="1"/>
          </p:cNvSpPr>
          <p:nvPr>
            <p:ph type="body" sz="quarter" idx="13" hasCustomPrompt="1"/>
          </p:nvPr>
        </p:nvSpPr>
        <p:spPr>
          <a:xfrm>
            <a:off x="0" y="5108832"/>
            <a:ext cx="4191000" cy="914400"/>
          </a:xfrm>
          <a:prstGeom prst="rect">
            <a:avLst/>
          </a:prstGeom>
          <a:solidFill>
            <a:schemeClr val="bg1"/>
          </a:solidFill>
        </p:spPr>
        <p:txBody>
          <a:bodyPr lIns="365760" tIns="45720" bIns="0" anchor="ctr"/>
          <a:lstStyle>
            <a:lvl1pPr marL="0" indent="0">
              <a:buNone/>
              <a:defRPr sz="2700" b="0">
                <a:solidFill>
                  <a:schemeClr val="tx2"/>
                </a:solidFill>
                <a:latin typeface="Georgia" panose="02040502050405020303" pitchFamily="18" charset="0"/>
                <a:cs typeface="Arial" panose="020B0604020202020204" pitchFamily="34" charset="0"/>
              </a:defRPr>
            </a:lvl1pPr>
          </a:lstStyle>
          <a:p>
            <a:r>
              <a:rPr lang="en-US" dirty="0"/>
              <a:t>Photo Headline</a:t>
            </a:r>
          </a:p>
        </p:txBody>
      </p:sp>
      <p:grpSp>
        <p:nvGrpSpPr>
          <p:cNvPr id="8" name="Group 7">
            <a:extLst>
              <a:ext uri="{FF2B5EF4-FFF2-40B4-BE49-F238E27FC236}">
                <a16:creationId xmlns:a16="http://schemas.microsoft.com/office/drawing/2014/main" id="{044C7DBE-6011-FC43-B68E-60EF4B78E8F4}"/>
              </a:ext>
            </a:extLst>
          </p:cNvPr>
          <p:cNvGrpSpPr/>
          <p:nvPr userDrawn="1"/>
        </p:nvGrpSpPr>
        <p:grpSpPr>
          <a:xfrm>
            <a:off x="-3177" y="-3176"/>
            <a:ext cx="1486536" cy="1506797"/>
            <a:chOff x="-3178" y="-3176"/>
            <a:chExt cx="1646959" cy="1669406"/>
          </a:xfrm>
        </p:grpSpPr>
        <p:sp>
          <p:nvSpPr>
            <p:cNvPr id="9" name="Triangle 2">
              <a:extLst>
                <a:ext uri="{FF2B5EF4-FFF2-40B4-BE49-F238E27FC236}">
                  <a16:creationId xmlns:a16="http://schemas.microsoft.com/office/drawing/2014/main" id="{580A20C3-A958-5149-846C-17C31C465AF9}"/>
                </a:ext>
              </a:extLst>
            </p:cNvPr>
            <p:cNvSpPr/>
            <p:nvPr userDrawn="1"/>
          </p:nvSpPr>
          <p:spPr>
            <a:xfrm rot="5400000">
              <a:off x="-14400" y="8050"/>
              <a:ext cx="1669405" cy="1646956"/>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tx2">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riangle 2">
              <a:extLst>
                <a:ext uri="{FF2B5EF4-FFF2-40B4-BE49-F238E27FC236}">
                  <a16:creationId xmlns:a16="http://schemas.microsoft.com/office/drawing/2014/main" id="{EDE8981D-E850-6746-9672-A856447819D4}"/>
                </a:ext>
              </a:extLst>
            </p:cNvPr>
            <p:cNvSpPr/>
            <p:nvPr userDrawn="1"/>
          </p:nvSpPr>
          <p:spPr>
            <a:xfrm rot="5400000">
              <a:off x="-12680" y="6326"/>
              <a:ext cx="1413267" cy="1394263"/>
            </a:xfrm>
            <a:custGeom>
              <a:avLst/>
              <a:gdLst>
                <a:gd name="connsiteX0" fmla="*/ 0 w 1485900"/>
                <a:gd name="connsiteY0" fmla="*/ 995083 h 995083"/>
                <a:gd name="connsiteX1" fmla="*/ 742950 w 1485900"/>
                <a:gd name="connsiteY1" fmla="*/ 0 h 995083"/>
                <a:gd name="connsiteX2" fmla="*/ 1485900 w 1485900"/>
                <a:gd name="connsiteY2" fmla="*/ 995083 h 995083"/>
                <a:gd name="connsiteX3" fmla="*/ 0 w 1485900"/>
                <a:gd name="connsiteY3" fmla="*/ 995083 h 995083"/>
                <a:gd name="connsiteX0" fmla="*/ 0 w 1485900"/>
                <a:gd name="connsiteY0" fmla="*/ 1304370 h 1304370"/>
                <a:gd name="connsiteX1" fmla="*/ 3362 w 1485900"/>
                <a:gd name="connsiteY1" fmla="*/ 0 h 1304370"/>
                <a:gd name="connsiteX2" fmla="*/ 1485900 w 1485900"/>
                <a:gd name="connsiteY2" fmla="*/ 1304370 h 1304370"/>
                <a:gd name="connsiteX3" fmla="*/ 0 w 1485900"/>
                <a:gd name="connsiteY3" fmla="*/ 1304370 h 1304370"/>
                <a:gd name="connsiteX0" fmla="*/ 0 w 1062318"/>
                <a:gd name="connsiteY0" fmla="*/ 1304370 h 1304370"/>
                <a:gd name="connsiteX1" fmla="*/ 3362 w 1062318"/>
                <a:gd name="connsiteY1" fmla="*/ 0 h 1304370"/>
                <a:gd name="connsiteX2" fmla="*/ 1062318 w 1062318"/>
                <a:gd name="connsiteY2" fmla="*/ 1304370 h 1304370"/>
                <a:gd name="connsiteX3" fmla="*/ 0 w 1062318"/>
                <a:gd name="connsiteY3" fmla="*/ 1304370 h 1304370"/>
                <a:gd name="connsiteX0" fmla="*/ 0 w 1203512"/>
                <a:gd name="connsiteY0" fmla="*/ 1304370 h 1304370"/>
                <a:gd name="connsiteX1" fmla="*/ 3362 w 1203512"/>
                <a:gd name="connsiteY1" fmla="*/ 0 h 1304370"/>
                <a:gd name="connsiteX2" fmla="*/ 1203512 w 1203512"/>
                <a:gd name="connsiteY2" fmla="*/ 1304370 h 1304370"/>
                <a:gd name="connsiteX3" fmla="*/ 0 w 1203512"/>
                <a:gd name="connsiteY3" fmla="*/ 1304370 h 1304370"/>
                <a:gd name="connsiteX0" fmla="*/ 0 w 1203512"/>
                <a:gd name="connsiteY0" fmla="*/ 1365380 h 1365380"/>
                <a:gd name="connsiteX1" fmla="*/ 1331 w 1203512"/>
                <a:gd name="connsiteY1" fmla="*/ 0 h 1365380"/>
                <a:gd name="connsiteX2" fmla="*/ 1203512 w 1203512"/>
                <a:gd name="connsiteY2" fmla="*/ 1365380 h 1365380"/>
                <a:gd name="connsiteX3" fmla="*/ 0 w 1203512"/>
                <a:gd name="connsiteY3" fmla="*/ 1365380 h 1365380"/>
                <a:gd name="connsiteX0" fmla="*/ 0 w 1678657"/>
                <a:gd name="connsiteY0" fmla="*/ 1365380 h 1365380"/>
                <a:gd name="connsiteX1" fmla="*/ 1331 w 1678657"/>
                <a:gd name="connsiteY1" fmla="*/ 0 h 1365380"/>
                <a:gd name="connsiteX2" fmla="*/ 1678657 w 1678657"/>
                <a:gd name="connsiteY2" fmla="*/ 1365380 h 1365380"/>
                <a:gd name="connsiteX3" fmla="*/ 0 w 1678657"/>
                <a:gd name="connsiteY3" fmla="*/ 1365380 h 1365380"/>
                <a:gd name="connsiteX0" fmla="*/ 4067 w 1682724"/>
                <a:gd name="connsiteY0" fmla="*/ 1372455 h 1372455"/>
                <a:gd name="connsiteX1" fmla="*/ 136 w 1682724"/>
                <a:gd name="connsiteY1" fmla="*/ 0 h 1372455"/>
                <a:gd name="connsiteX2" fmla="*/ 1682724 w 1682724"/>
                <a:gd name="connsiteY2" fmla="*/ 1372455 h 1372455"/>
                <a:gd name="connsiteX3" fmla="*/ 4067 w 1682724"/>
                <a:gd name="connsiteY3" fmla="*/ 1372455 h 1372455"/>
                <a:gd name="connsiteX0" fmla="*/ 0 w 1683562"/>
                <a:gd name="connsiteY0" fmla="*/ 1370428 h 1372455"/>
                <a:gd name="connsiteX1" fmla="*/ 974 w 1683562"/>
                <a:gd name="connsiteY1" fmla="*/ 0 h 1372455"/>
                <a:gd name="connsiteX2" fmla="*/ 1683562 w 1683562"/>
                <a:gd name="connsiteY2" fmla="*/ 1372455 h 1372455"/>
                <a:gd name="connsiteX3" fmla="*/ 0 w 1683562"/>
                <a:gd name="connsiteY3" fmla="*/ 1370428 h 1372455"/>
                <a:gd name="connsiteX0" fmla="*/ 0 w 1683562"/>
                <a:gd name="connsiteY0" fmla="*/ 1370427 h 1372455"/>
                <a:gd name="connsiteX1" fmla="*/ 974 w 1683562"/>
                <a:gd name="connsiteY1" fmla="*/ 0 h 1372455"/>
                <a:gd name="connsiteX2" fmla="*/ 1683562 w 1683562"/>
                <a:gd name="connsiteY2" fmla="*/ 1372455 h 1372455"/>
                <a:gd name="connsiteX3" fmla="*/ 0 w 1683562"/>
                <a:gd name="connsiteY3" fmla="*/ 1370427 h 1372455"/>
                <a:gd name="connsiteX0" fmla="*/ 1693 w 1682802"/>
                <a:gd name="connsiteY0" fmla="*/ 1372453 h 1372455"/>
                <a:gd name="connsiteX1" fmla="*/ 214 w 1682802"/>
                <a:gd name="connsiteY1" fmla="*/ 0 h 1372455"/>
                <a:gd name="connsiteX2" fmla="*/ 1682802 w 1682802"/>
                <a:gd name="connsiteY2" fmla="*/ 1372455 h 1372455"/>
                <a:gd name="connsiteX3" fmla="*/ 1693 w 1682802"/>
                <a:gd name="connsiteY3" fmla="*/ 1372453 h 1372455"/>
                <a:gd name="connsiteX0" fmla="*/ 0 w 1686013"/>
                <a:gd name="connsiteY0" fmla="*/ 1374481 h 1374481"/>
                <a:gd name="connsiteX1" fmla="*/ 3425 w 1686013"/>
                <a:gd name="connsiteY1" fmla="*/ 0 h 1374481"/>
                <a:gd name="connsiteX2" fmla="*/ 1686013 w 1686013"/>
                <a:gd name="connsiteY2" fmla="*/ 1372455 h 1374481"/>
                <a:gd name="connsiteX3" fmla="*/ 0 w 1686013"/>
                <a:gd name="connsiteY3" fmla="*/ 1374481 h 1374481"/>
                <a:gd name="connsiteX0" fmla="*/ 0 w 1686013"/>
                <a:gd name="connsiteY0" fmla="*/ 1374481 h 1374481"/>
                <a:gd name="connsiteX1" fmla="*/ 972 w 1686013"/>
                <a:gd name="connsiteY1" fmla="*/ 0 h 1374481"/>
                <a:gd name="connsiteX2" fmla="*/ 1686013 w 1686013"/>
                <a:gd name="connsiteY2" fmla="*/ 1372455 h 1374481"/>
                <a:gd name="connsiteX3" fmla="*/ 0 w 1686013"/>
                <a:gd name="connsiteY3" fmla="*/ 1374481 h 1374481"/>
              </a:gdLst>
              <a:ahLst/>
              <a:cxnLst>
                <a:cxn ang="0">
                  <a:pos x="connsiteX0" y="connsiteY0"/>
                </a:cxn>
                <a:cxn ang="0">
                  <a:pos x="connsiteX1" y="connsiteY1"/>
                </a:cxn>
                <a:cxn ang="0">
                  <a:pos x="connsiteX2" y="connsiteY2"/>
                </a:cxn>
                <a:cxn ang="0">
                  <a:pos x="connsiteX3" y="connsiteY3"/>
                </a:cxn>
              </a:cxnLst>
              <a:rect l="l" t="t" r="r" b="b"/>
              <a:pathLst>
                <a:path w="1686013" h="1374481">
                  <a:moveTo>
                    <a:pt x="0" y="1374481"/>
                  </a:moveTo>
                  <a:cubicBezTo>
                    <a:pt x="1121" y="939691"/>
                    <a:pt x="-149" y="434790"/>
                    <a:pt x="972" y="0"/>
                  </a:cubicBezTo>
                  <a:lnTo>
                    <a:pt x="1686013" y="1372455"/>
                  </a:lnTo>
                  <a:lnTo>
                    <a:pt x="0" y="1374481"/>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8559716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a:extLst>
              <a:ext uri="{FF2B5EF4-FFF2-40B4-BE49-F238E27FC236}">
                <a16:creationId xmlns:a16="http://schemas.microsoft.com/office/drawing/2014/main" id="{1840410D-CB4F-425F-BE44-944494DC19D2}"/>
              </a:ext>
            </a:extLst>
          </p:cNvPr>
          <p:cNvSpPr>
            <a:spLocks noGrp="1"/>
          </p:cNvSpPr>
          <p:nvPr>
            <p:ph type="title"/>
          </p:nvPr>
        </p:nvSpPr>
        <p:spPr>
          <a:xfrm>
            <a:off x="628650" y="365126"/>
            <a:ext cx="7886700" cy="101710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93F9C2C4-2277-4DB8-BCAF-9727CE23F38D}"/>
              </a:ext>
            </a:extLst>
          </p:cNvPr>
          <p:cNvSpPr>
            <a:spLocks noGrp="1"/>
          </p:cNvSpPr>
          <p:nvPr>
            <p:ph type="body" idx="1"/>
          </p:nvPr>
        </p:nvSpPr>
        <p:spPr>
          <a:xfrm>
            <a:off x="628650" y="1488557"/>
            <a:ext cx="7886700" cy="46565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6">
            <a:extLst>
              <a:ext uri="{FF2B5EF4-FFF2-40B4-BE49-F238E27FC236}">
                <a16:creationId xmlns:a16="http://schemas.microsoft.com/office/drawing/2014/main" id="{AF604E5E-5B3B-0242-BD0C-18D77113EC15}"/>
              </a:ext>
            </a:extLst>
          </p:cNvPr>
          <p:cNvSpPr>
            <a:spLocks noGrp="1"/>
          </p:cNvSpPr>
          <p:nvPr>
            <p:ph type="sldNum" sz="quarter" idx="4"/>
          </p:nvPr>
        </p:nvSpPr>
        <p:spPr>
          <a:xfrm>
            <a:off x="7070497" y="6348809"/>
            <a:ext cx="1509243" cy="191503"/>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cs typeface="Calibri" panose="020F0502020204030204" pitchFamily="34" charset="0"/>
              </a:defRPr>
            </a:lvl1pPr>
          </a:lstStyle>
          <a:p>
            <a:r>
              <a:rPr lang="en-US" dirty="0">
                <a:solidFill>
                  <a:schemeClr val="tx2"/>
                </a:solidFill>
              </a:rPr>
              <a:t>ANRCB   |   </a:t>
            </a:r>
            <a:fld id="{D8FE707D-7EDD-4671-B995-A3FBECAF0B25}" type="slidenum">
              <a:rPr lang="en-US" b="1" smtClean="0">
                <a:solidFill>
                  <a:schemeClr val="accent6"/>
                </a:solidFill>
              </a:rPr>
              <a:pPr/>
              <a:t>‹#›</a:t>
            </a:fld>
            <a:endParaRPr lang="en-US" b="1" dirty="0">
              <a:solidFill>
                <a:schemeClr val="accent6"/>
              </a:solidFill>
            </a:endParaRPr>
          </a:p>
        </p:txBody>
      </p:sp>
    </p:spTree>
    <p:extLst>
      <p:ext uri="{BB962C8B-B14F-4D97-AF65-F5344CB8AC3E}">
        <p14:creationId xmlns:p14="http://schemas.microsoft.com/office/powerpoint/2010/main" val="218626460"/>
      </p:ext>
    </p:extLst>
  </p:cSld>
  <p:clrMap bg1="lt1" tx1="dk1" bg2="lt2" tx2="dk2" accent1="accent1" accent2="accent2" accent3="accent3" accent4="accent4" accent5="accent5" accent6="accent6" hlink="hlink" folHlink="folHlink"/>
  <p:sldLayoutIdLst>
    <p:sldLayoutId id="2147484035" r:id="rId1"/>
    <p:sldLayoutId id="2147484042" r:id="rId2"/>
    <p:sldLayoutId id="2147484037" r:id="rId3"/>
    <p:sldLayoutId id="2147484043" r:id="rId4"/>
    <p:sldLayoutId id="2147484044" r:id="rId5"/>
    <p:sldLayoutId id="2147484046" r:id="rId6"/>
    <p:sldLayoutId id="2147484045" r:id="rId7"/>
    <p:sldLayoutId id="2147484028" r:id="rId8"/>
    <p:sldLayoutId id="2147484029" r:id="rId9"/>
    <p:sldLayoutId id="2147484041" r:id="rId10"/>
  </p:sldLayoutIdLst>
  <p:hf hdr="0" ftr="0" dt="0"/>
  <p:txStyles>
    <p:titleStyle>
      <a:lvl1pPr algn="l" defTabSz="685800" rtl="0" eaLnBrk="1" latinLnBrk="0" hangingPunct="1">
        <a:lnSpc>
          <a:spcPct val="90000"/>
        </a:lnSpc>
        <a:spcBef>
          <a:spcPct val="0"/>
        </a:spcBef>
        <a:buNone/>
        <a:defRPr sz="3200" b="0" kern="1200">
          <a:solidFill>
            <a:schemeClr val="tx2"/>
          </a:solidFill>
          <a:latin typeface="Georgia" panose="02040502050405020303" pitchFamily="18"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3.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3.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3.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3.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3.png"/><Relationship Id="rId4"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3.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3.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3.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3.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audio" Target="../media/media20.m4a"/><Relationship Id="rId2" Type="http://schemas.microsoft.com/office/2007/relationships/media" Target="../media/media20.m4a"/><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notesSlide" Target="../notesSlides/notesSlide19.xml"/><Relationship Id="rId4"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20.xml"/><Relationship Id="rId9" Type="http://schemas.microsoft.com/office/2007/relationships/diagramDrawing" Target="../diagrams/drawing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3.png"/><Relationship Id="rId4" Type="http://schemas.openxmlformats.org/officeDocument/2006/relationships/notesSlide" Target="../notesSlides/notesSlide2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3.png"/><Relationship Id="rId4" Type="http://schemas.openxmlformats.org/officeDocument/2006/relationships/notesSlide" Target="../notesSlides/notesSlide2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3.png"/><Relationship Id="rId4" Type="http://schemas.openxmlformats.org/officeDocument/2006/relationships/notesSlide" Target="../notesSlides/notesSlide23.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png"/><Relationship Id="rId4" Type="http://schemas.openxmlformats.org/officeDocument/2006/relationships/notesSlide" Target="../notesSlides/notesSlide24.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3.png"/><Relationship Id="rId5" Type="http://schemas.openxmlformats.org/officeDocument/2006/relationships/hyperlink" Target="https://nam12.safelinks.protection.outlook.com/?url=https%3A%2F%2Fwww.coursera.org%2Flearn%2Fclinical-data-management%2Fhome%2Fweek%2F1&amp;data=05%7C01%7Cctekwe%40iu.edu%7Ccb51fea6e8a84f45b51a08da4affe557%7C1113be34aed14d00ab4bcdd02510be91%7C0%7C0%7C637904760227304230%7CUnknown%7CTWFpbGZsb3d8eyJWIjoiMC4wLjAwMDAiLCJQIjoiV2luMzIiLCJBTiI6Ik1haWwiLCJXVCI6Mn0%3D%7C3000%7C%7C%7C&amp;sdata=oGo6D52y2Nq7MSZjj7qmtsIMHVy6Y9HXo%2BJMrAi87pM%3D&amp;reserved=0" TargetMode="External"/><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19450" y="435406"/>
            <a:ext cx="8368017" cy="2027494"/>
          </a:xfrm>
          <a:prstGeom prst="rect">
            <a:avLst/>
          </a:prstGeom>
        </p:spPr>
        <p:txBody>
          <a:bodyPr>
            <a:normAutofit fontScale="90000"/>
          </a:bodyPr>
          <a:lstStyle/>
          <a:p>
            <a:pPr algn="ctr"/>
            <a:r>
              <a:rPr lang="en-US" sz="4000" b="1" dirty="0">
                <a:latin typeface="Georgia"/>
                <a:cs typeface="Arial"/>
              </a:rPr>
              <a:t>Topic 6.8</a:t>
            </a:r>
            <a:br>
              <a:rPr lang="en-US" sz="4000" b="1" dirty="0">
                <a:latin typeface="Georgia"/>
                <a:cs typeface="Arial"/>
              </a:rPr>
            </a:br>
            <a:r>
              <a:rPr lang="en-US" sz="4000" b="1" dirty="0">
                <a:latin typeface="Georgia"/>
                <a:cs typeface="Arial"/>
              </a:rPr>
              <a:t>Statistical Design and Planning: </a:t>
            </a:r>
            <a:r>
              <a:rPr lang="en-US" sz="4000" dirty="0">
                <a:effectLst/>
                <a:ea typeface="Calibri" panose="020F0502020204030204" pitchFamily="34" charset="0"/>
                <a:cs typeface="DokChampa" panose="020B0604020202020204" pitchFamily="34" charset="-34"/>
              </a:rPr>
              <a:t>Data Management Best Practices</a:t>
            </a:r>
            <a:endParaRPr lang="en-US" sz="4000" dirty="0">
              <a:cs typeface="Arial"/>
            </a:endParaRPr>
          </a:p>
        </p:txBody>
      </p:sp>
      <p:sp>
        <p:nvSpPr>
          <p:cNvPr id="6" name="Subtitle 2">
            <a:extLst>
              <a:ext uri="{FF2B5EF4-FFF2-40B4-BE49-F238E27FC236}">
                <a16:creationId xmlns:a16="http://schemas.microsoft.com/office/drawing/2014/main" id="{12389880-AC48-A946-8EA9-A6F864B21918}"/>
              </a:ext>
            </a:extLst>
          </p:cNvPr>
          <p:cNvSpPr txBox="1">
            <a:spLocks/>
          </p:cNvSpPr>
          <p:nvPr/>
        </p:nvSpPr>
        <p:spPr>
          <a:xfrm>
            <a:off x="151279" y="6163738"/>
            <a:ext cx="8841441" cy="517711"/>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This work is made possible through support from USAID/Laos as a supplement to a USAID Cooperative Agreement #7200AA18CA00009 </a:t>
            </a:r>
            <a:br>
              <a:rPr lang="en-US" sz="1200" dirty="0">
                <a:solidFill>
                  <a:schemeClr val="accent6"/>
                </a:solidFill>
                <a:latin typeface="Calibri" panose="020F0502020204030204" pitchFamily="34" charset="0"/>
                <a:cs typeface="Calibri" panose="020F0502020204030204" pitchFamily="34" charset="0"/>
              </a:rPr>
            </a:br>
            <a:r>
              <a:rPr lang="en-US" sz="1200" dirty="0">
                <a:solidFill>
                  <a:schemeClr val="accent6"/>
                </a:solidFill>
                <a:latin typeface="Calibri" panose="020F0502020204030204" pitchFamily="34" charset="0"/>
                <a:cs typeface="Calibri" panose="020F0502020204030204" pitchFamily="34" charset="0"/>
              </a:rPr>
              <a:t>(LASER-PULSE) to Purdue University. Contents reflect the views of the author(s) and do not necessarily reflect those of USAID. </a:t>
            </a:r>
          </a:p>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For more information, please contact Catholic Relief Services Laos.</a:t>
            </a:r>
          </a:p>
        </p:txBody>
      </p:sp>
      <p:sp>
        <p:nvSpPr>
          <p:cNvPr id="5" name="Subtitle 2">
            <a:extLst>
              <a:ext uri="{FF2B5EF4-FFF2-40B4-BE49-F238E27FC236}">
                <a16:creationId xmlns:a16="http://schemas.microsoft.com/office/drawing/2014/main" id="{8CF39FA3-CA90-2A4E-8BB0-1016435EAEFC}"/>
              </a:ext>
            </a:extLst>
          </p:cNvPr>
          <p:cNvSpPr txBox="1">
            <a:spLocks/>
          </p:cNvSpPr>
          <p:nvPr/>
        </p:nvSpPr>
        <p:spPr>
          <a:xfrm>
            <a:off x="151279" y="4502593"/>
            <a:ext cx="8841441" cy="305810"/>
          </a:xfrm>
          <a:prstGeom prst="rect">
            <a:avLst/>
          </a:prstGeom>
        </p:spPr>
        <p:txBody>
          <a:bodyPr vert="horz" lIns="91440" tIns="45720" rIns="91440" bIns="45720" rtlCol="0">
            <a:noAutofit/>
          </a:bodyPr>
          <a:lstStyle>
            <a:lvl1pPr marL="0" indent="0" algn="ctr" defTabSz="685800" rtl="0" eaLnBrk="1" latinLnBrk="0" hangingPunct="1">
              <a:lnSpc>
                <a:spcPct val="90000"/>
              </a:lnSpc>
              <a:spcBef>
                <a:spcPts val="750"/>
              </a:spcBef>
              <a:buFont typeface="Arial" panose="020B0604020202020204" pitchFamily="34" charset="0"/>
              <a:buNone/>
              <a:defRPr sz="2475" kern="1200">
                <a:solidFill>
                  <a:schemeClr val="tx1"/>
                </a:solidFill>
                <a:latin typeface="+mn-lt"/>
                <a:ea typeface="+mn-ea"/>
                <a:cs typeface="+mn-cs"/>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mn-lt"/>
                <a:ea typeface="+mn-ea"/>
                <a:cs typeface="+mn-cs"/>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mn-lt"/>
                <a:ea typeface="+mn-ea"/>
                <a:cs typeface="+mn-cs"/>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nSpc>
                <a:spcPct val="100000"/>
              </a:lnSpc>
              <a:spcBef>
                <a:spcPts val="0"/>
              </a:spcBef>
            </a:pPr>
            <a:r>
              <a:rPr lang="en-US" sz="1200" dirty="0">
                <a:solidFill>
                  <a:schemeClr val="accent6"/>
                </a:solidFill>
                <a:latin typeface="Calibri" panose="020F0502020204030204" pitchFamily="34" charset="0"/>
                <a:cs typeface="Calibri" panose="020F0502020204030204" pitchFamily="34" charset="0"/>
              </a:rPr>
              <a:t>Training by Applied Nutrition Research Capacity Building (ANRCB), a project of the Lao American Nutrition Initiative (LANI)</a:t>
            </a:r>
          </a:p>
        </p:txBody>
      </p:sp>
      <p:sp>
        <p:nvSpPr>
          <p:cNvPr id="8" name="Subtitle 6">
            <a:extLst>
              <a:ext uri="{FF2B5EF4-FFF2-40B4-BE49-F238E27FC236}">
                <a16:creationId xmlns:a16="http://schemas.microsoft.com/office/drawing/2014/main" id="{9FEF09D7-1FA5-41DE-913A-D45D08A2AD44}"/>
              </a:ext>
            </a:extLst>
          </p:cNvPr>
          <p:cNvSpPr txBox="1">
            <a:spLocks/>
          </p:cNvSpPr>
          <p:nvPr/>
        </p:nvSpPr>
        <p:spPr>
          <a:xfrm>
            <a:off x="1299381" y="2592972"/>
            <a:ext cx="6545235" cy="1633329"/>
          </a:xfrm>
          <a:prstGeom prst="rect">
            <a:avLst/>
          </a:prstGeom>
        </p:spPr>
        <p:txBody>
          <a:bodyPr vert="horz" lIns="91440" tIns="45720" rIns="91440" bIns="45720" rtlCol="0">
            <a:normAutofit fontScale="92500" lnSpcReduction="20000"/>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1500" b="0" kern="1200">
                <a:solidFill>
                  <a:schemeClr val="bg1"/>
                </a:solidFill>
                <a:latin typeface="Calibri" panose="020F0502020204030204" pitchFamily="34" charset="0"/>
                <a:ea typeface="+mn-ea"/>
                <a:cs typeface="Calibri" panose="020F0502020204030204" pitchFamily="34" charset="0"/>
              </a:defRPr>
            </a:lvl1pPr>
            <a:lvl2pPr marL="342900" indent="0" algn="ctr" defTabSz="685800" rtl="0" eaLnBrk="1" latinLnBrk="0" hangingPunct="1">
              <a:lnSpc>
                <a:spcPct val="90000"/>
              </a:lnSpc>
              <a:spcBef>
                <a:spcPts val="375"/>
              </a:spcBef>
              <a:buFont typeface="Arial" panose="020B0604020202020204" pitchFamily="34" charset="0"/>
              <a:buNone/>
              <a:defRPr sz="1500" kern="1200">
                <a:solidFill>
                  <a:schemeClr val="tx1"/>
                </a:solidFill>
                <a:latin typeface="Calibri" panose="020F0502020204030204" pitchFamily="34" charset="0"/>
                <a:ea typeface="+mn-ea"/>
                <a:cs typeface="Calibri" panose="020F0502020204030204" pitchFamily="34" charset="0"/>
              </a:defRPr>
            </a:lvl2pPr>
            <a:lvl3pPr marL="685800" indent="0" algn="ctr" defTabSz="685800" rtl="0" eaLnBrk="1" latinLnBrk="0" hangingPunct="1">
              <a:lnSpc>
                <a:spcPct val="90000"/>
              </a:lnSpc>
              <a:spcBef>
                <a:spcPts val="375"/>
              </a:spcBef>
              <a:buFont typeface="Arial" panose="020B0604020202020204" pitchFamily="34" charset="0"/>
              <a:buNone/>
              <a:defRPr sz="1350" kern="1200">
                <a:solidFill>
                  <a:schemeClr val="tx1"/>
                </a:solidFill>
                <a:latin typeface="Calibri" panose="020F0502020204030204" pitchFamily="34" charset="0"/>
                <a:ea typeface="+mn-ea"/>
                <a:cs typeface="Calibri" panose="020F0502020204030204" pitchFamily="34" charset="0"/>
              </a:defRPr>
            </a:lvl3pPr>
            <a:lvl4pPr marL="10287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4pPr>
            <a:lvl5pPr marL="13716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Calibri" panose="020F0502020204030204" pitchFamily="34" charset="0"/>
                <a:ea typeface="+mn-ea"/>
                <a:cs typeface="Calibri" panose="020F0502020204030204" pitchFamily="34" charset="0"/>
              </a:defRPr>
            </a:lvl5pPr>
            <a:lvl6pPr marL="17145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6pPr>
            <a:lvl7pPr marL="20574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7pPr>
            <a:lvl8pPr marL="24003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8pPr>
            <a:lvl9pPr marL="2743200" indent="0" algn="ctr" defTabSz="685800" rtl="0" eaLnBrk="1" latinLnBrk="0" hangingPunct="1">
              <a:lnSpc>
                <a:spcPct val="90000"/>
              </a:lnSpc>
              <a:spcBef>
                <a:spcPts val="375"/>
              </a:spcBef>
              <a:buFont typeface="Arial" panose="020B0604020202020204" pitchFamily="34" charset="0"/>
              <a:buNone/>
              <a:defRPr sz="1200" kern="1200">
                <a:solidFill>
                  <a:schemeClr val="tx1"/>
                </a:solidFill>
                <a:latin typeface="+mn-lt"/>
                <a:ea typeface="+mn-ea"/>
                <a:cs typeface="+mn-cs"/>
              </a:defRPr>
            </a:lvl9pPr>
          </a:lstStyle>
          <a:p>
            <a:pPr algn="ctr"/>
            <a:r>
              <a:rPr lang="en-US" sz="2000" dirty="0"/>
              <a:t>Training developed by Carmen Tekwe, PhD </a:t>
            </a:r>
          </a:p>
          <a:p>
            <a:pPr algn="ctr"/>
            <a:r>
              <a:rPr lang="en-US" sz="2000" dirty="0"/>
              <a:t>and Kate Eddens, PhD, MPH </a:t>
            </a:r>
          </a:p>
          <a:p>
            <a:pPr algn="ctr"/>
            <a:r>
              <a:rPr lang="en-US" sz="2000" dirty="0"/>
              <a:t>Indiana University School of Public Health </a:t>
            </a:r>
          </a:p>
          <a:p>
            <a:pPr algn="ctr"/>
            <a:r>
              <a:rPr lang="en-US" sz="2000" dirty="0"/>
              <a:t>Department of Epidemiology and Biostatistics</a:t>
            </a:r>
          </a:p>
          <a:p>
            <a:pPr algn="ctr"/>
            <a:r>
              <a:rPr lang="en-US" sz="2000" dirty="0"/>
              <a:t>In collaboration with the Ministry of Health Lao PDR</a:t>
            </a:r>
          </a:p>
          <a:p>
            <a:endParaRPr lang="en-US" dirty="0"/>
          </a:p>
        </p:txBody>
      </p:sp>
      <p:pic>
        <p:nvPicPr>
          <p:cNvPr id="4" name="Audio 3">
            <a:hlinkClick r:id="" action="ppaction://media"/>
            <a:extLst>
              <a:ext uri="{FF2B5EF4-FFF2-40B4-BE49-F238E27FC236}">
                <a16:creationId xmlns:a16="http://schemas.microsoft.com/office/drawing/2014/main" id="{067D56A3-88BB-CFBA-9AAB-C203B730235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73900420"/>
      </p:ext>
    </p:extLst>
  </p:cSld>
  <p:clrMapOvr>
    <a:masterClrMapping/>
  </p:clrMapOvr>
  <mc:AlternateContent xmlns:mc="http://schemas.openxmlformats.org/markup-compatibility/2006">
    <mc:Choice xmlns:p14="http://schemas.microsoft.com/office/powerpoint/2010/main" Requires="p14">
      <p:transition spd="slow" p14:dur="2000" advTm="8624"/>
    </mc:Choice>
    <mc:Fallback>
      <p:transition spd="slow" advTm="8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9E091-6E34-D2F8-37FF-70CC57C480B7}"/>
              </a:ext>
            </a:extLst>
          </p:cNvPr>
          <p:cNvSpPr>
            <a:spLocks noGrp="1"/>
          </p:cNvSpPr>
          <p:nvPr>
            <p:ph type="title"/>
          </p:nvPr>
        </p:nvSpPr>
        <p:spPr/>
        <p:txBody>
          <a:bodyPr/>
          <a:lstStyle/>
          <a:p>
            <a:r>
              <a:rPr lang="en-US" dirty="0"/>
              <a:t>Best Data Management Practice</a:t>
            </a:r>
          </a:p>
        </p:txBody>
      </p:sp>
      <p:sp>
        <p:nvSpPr>
          <p:cNvPr id="3" name="Content Placeholder 2">
            <a:extLst>
              <a:ext uri="{FF2B5EF4-FFF2-40B4-BE49-F238E27FC236}">
                <a16:creationId xmlns:a16="http://schemas.microsoft.com/office/drawing/2014/main" id="{32BB9764-9FED-D4E0-3DE9-7E355A5F9385}"/>
              </a:ext>
            </a:extLst>
          </p:cNvPr>
          <p:cNvSpPr>
            <a:spLocks noGrp="1"/>
          </p:cNvSpPr>
          <p:nvPr>
            <p:ph sz="quarter" idx="10"/>
          </p:nvPr>
        </p:nvSpPr>
        <p:spPr/>
        <p:txBody>
          <a:bodyPr/>
          <a:lstStyle/>
          <a:p>
            <a:pPr marL="385763" indent="-385763">
              <a:buFont typeface="+mj-lt"/>
              <a:buAutoNum type="arabicPeriod"/>
            </a:pPr>
            <a:r>
              <a:rPr lang="en-US" dirty="0"/>
              <a:t>Data planning </a:t>
            </a:r>
          </a:p>
          <a:p>
            <a:pPr marL="385763" indent="-385763">
              <a:buFont typeface="+mj-lt"/>
              <a:buAutoNum type="arabicPeriod"/>
            </a:pPr>
            <a:r>
              <a:rPr lang="en-US" dirty="0"/>
              <a:t>Database design and validation </a:t>
            </a:r>
          </a:p>
          <a:p>
            <a:pPr marL="385763" indent="-385763">
              <a:buFont typeface="+mj-lt"/>
              <a:buAutoNum type="arabicPeriod"/>
            </a:pPr>
            <a:r>
              <a:rPr lang="en-US" dirty="0"/>
              <a:t>Data collection </a:t>
            </a:r>
          </a:p>
          <a:p>
            <a:pPr marL="385763" indent="-385763">
              <a:buFont typeface="+mj-lt"/>
              <a:buAutoNum type="arabicPeriod"/>
            </a:pPr>
            <a:r>
              <a:rPr lang="en-US" dirty="0"/>
              <a:t>Data quality control </a:t>
            </a:r>
          </a:p>
          <a:p>
            <a:pPr marL="385763" indent="-385763">
              <a:buFont typeface="+mj-lt"/>
              <a:buAutoNum type="arabicPeriod"/>
            </a:pPr>
            <a:r>
              <a:rPr lang="en-US" dirty="0"/>
              <a:t>Data entry </a:t>
            </a:r>
          </a:p>
          <a:p>
            <a:pPr marL="385763" indent="-385763">
              <a:buFont typeface="+mj-lt"/>
              <a:buAutoNum type="arabicPeriod"/>
            </a:pPr>
            <a:r>
              <a:rPr lang="en-US" dirty="0"/>
              <a:t>Data validation </a:t>
            </a:r>
          </a:p>
          <a:p>
            <a:pPr marL="385763" indent="-385763">
              <a:buFont typeface="+mj-lt"/>
              <a:buAutoNum type="arabicPeriod"/>
            </a:pPr>
            <a:r>
              <a:rPr lang="en-US" dirty="0"/>
              <a:t>Access and sharing management</a:t>
            </a:r>
          </a:p>
          <a:p>
            <a:pPr marL="385763" indent="-385763">
              <a:buFont typeface="+mj-lt"/>
              <a:buAutoNum type="arabicPeriod"/>
            </a:pPr>
            <a:r>
              <a:rPr lang="en-US" dirty="0"/>
              <a:t>Database locking </a:t>
            </a:r>
          </a:p>
          <a:p>
            <a:pPr marL="385763" indent="-385763">
              <a:buFont typeface="+mj-lt"/>
              <a:buAutoNum type="arabicPeriod"/>
            </a:pPr>
            <a:endParaRPr lang="en-US" dirty="0"/>
          </a:p>
          <a:p>
            <a:pPr marL="385763" indent="-385763">
              <a:buFont typeface="+mj-lt"/>
              <a:buAutoNum type="arabicPeriod"/>
            </a:pPr>
            <a:endParaRPr lang="en-US" dirty="0"/>
          </a:p>
        </p:txBody>
      </p:sp>
      <p:pic>
        <p:nvPicPr>
          <p:cNvPr id="4" name="Audio 3">
            <a:hlinkClick r:id="" action="ppaction://media"/>
            <a:extLst>
              <a:ext uri="{FF2B5EF4-FFF2-40B4-BE49-F238E27FC236}">
                <a16:creationId xmlns:a16="http://schemas.microsoft.com/office/drawing/2014/main" id="{111C693B-8929-6A5A-B5F9-BE695D07E6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032826870"/>
      </p:ext>
    </p:extLst>
  </p:cSld>
  <p:clrMapOvr>
    <a:masterClrMapping/>
  </p:clrMapOvr>
  <mc:AlternateContent xmlns:mc="http://schemas.openxmlformats.org/markup-compatibility/2006" xmlns:p14="http://schemas.microsoft.com/office/powerpoint/2010/main">
    <mc:Choice Requires="p14">
      <p:transition spd="slow" p14:dur="2000" advTm="30335"/>
    </mc:Choice>
    <mc:Fallback xmlns="">
      <p:transition spd="slow" advTm="30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CE6327-8111-AB42-7AB7-5D100E0D1635}"/>
              </a:ext>
            </a:extLst>
          </p:cNvPr>
          <p:cNvSpPr>
            <a:spLocks noGrp="1"/>
          </p:cNvSpPr>
          <p:nvPr>
            <p:ph type="title"/>
          </p:nvPr>
        </p:nvSpPr>
        <p:spPr/>
        <p:txBody>
          <a:bodyPr/>
          <a:lstStyle/>
          <a:p>
            <a:r>
              <a:rPr lang="en-US" dirty="0"/>
              <a:t>Data Planning	</a:t>
            </a:r>
          </a:p>
        </p:txBody>
      </p:sp>
      <p:sp>
        <p:nvSpPr>
          <p:cNvPr id="3" name="Content Placeholder 2">
            <a:extLst>
              <a:ext uri="{FF2B5EF4-FFF2-40B4-BE49-F238E27FC236}">
                <a16:creationId xmlns:a16="http://schemas.microsoft.com/office/drawing/2014/main" id="{27C73B14-2E66-2695-C715-305360C8B39D}"/>
              </a:ext>
            </a:extLst>
          </p:cNvPr>
          <p:cNvSpPr>
            <a:spLocks noGrp="1"/>
          </p:cNvSpPr>
          <p:nvPr>
            <p:ph sz="quarter" idx="10"/>
          </p:nvPr>
        </p:nvSpPr>
        <p:spPr/>
        <p:txBody>
          <a:bodyPr>
            <a:normAutofit fontScale="92500" lnSpcReduction="20000"/>
          </a:bodyPr>
          <a:lstStyle/>
          <a:p>
            <a:pPr marL="0" indent="0">
              <a:buNone/>
            </a:pPr>
            <a:r>
              <a:rPr lang="en-US" dirty="0"/>
              <a:t>Data planning is extremely important. Otherwise, you get “garbage in and garbage out.”</a:t>
            </a:r>
          </a:p>
          <a:p>
            <a:pPr marL="0" indent="0">
              <a:buNone/>
            </a:pPr>
            <a:r>
              <a:rPr lang="en-US" dirty="0"/>
              <a:t>Define your project: </a:t>
            </a:r>
          </a:p>
          <a:p>
            <a:pPr lvl="1"/>
            <a:r>
              <a:rPr lang="en-US" dirty="0"/>
              <a:t>Main priority of your project </a:t>
            </a:r>
          </a:p>
          <a:p>
            <a:pPr lvl="1"/>
            <a:r>
              <a:rPr lang="en-US" dirty="0"/>
              <a:t>Outcomes and/or goals of your research </a:t>
            </a:r>
          </a:p>
          <a:p>
            <a:pPr marL="0" indent="0">
              <a:buNone/>
            </a:pPr>
            <a:r>
              <a:rPr lang="en-US" dirty="0"/>
              <a:t>Define all data you will collect before data collection</a:t>
            </a:r>
          </a:p>
          <a:p>
            <a:pPr lvl="1"/>
            <a:r>
              <a:rPr lang="en-US" dirty="0"/>
              <a:t>Define the primary and secondary hypotheses and the corresponding outcomes </a:t>
            </a:r>
          </a:p>
          <a:p>
            <a:pPr lvl="1"/>
            <a:r>
              <a:rPr lang="en-US" dirty="0"/>
              <a:t>Defining variables and the corresponding measurement of the variables</a:t>
            </a:r>
          </a:p>
          <a:p>
            <a:pPr marL="0" indent="0">
              <a:buNone/>
            </a:pPr>
            <a:r>
              <a:rPr lang="en-US" dirty="0"/>
              <a:t>Data coding </a:t>
            </a:r>
          </a:p>
          <a:p>
            <a:pPr lvl="1"/>
            <a:r>
              <a:rPr lang="en-US" dirty="0"/>
              <a:t>Code categorical variables during data collection (0 = Male, 1 =Female)</a:t>
            </a:r>
          </a:p>
          <a:p>
            <a:pPr lvl="1"/>
            <a:r>
              <a:rPr lang="en-US" dirty="0"/>
              <a:t>Code missing data for each variable (such as 9999 = missing values of Height)</a:t>
            </a:r>
          </a:p>
          <a:p>
            <a:pPr lvl="1"/>
            <a:r>
              <a:rPr lang="en-US" dirty="0"/>
              <a:t>Be Consistent!! </a:t>
            </a:r>
          </a:p>
          <a:p>
            <a:pPr lvl="1"/>
            <a:r>
              <a:rPr lang="en-US" dirty="0"/>
              <a:t>Create a codebook for reference during validation and data analysis </a:t>
            </a:r>
          </a:p>
        </p:txBody>
      </p:sp>
      <p:pic>
        <p:nvPicPr>
          <p:cNvPr id="4" name="Audio 3">
            <a:hlinkClick r:id="" action="ppaction://media"/>
            <a:extLst>
              <a:ext uri="{FF2B5EF4-FFF2-40B4-BE49-F238E27FC236}">
                <a16:creationId xmlns:a16="http://schemas.microsoft.com/office/drawing/2014/main" id="{1058DEFF-ED56-3102-9A37-D34E4803BF4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734345734"/>
      </p:ext>
    </p:extLst>
  </p:cSld>
  <p:clrMapOvr>
    <a:masterClrMapping/>
  </p:clrMapOvr>
  <mc:AlternateContent xmlns:mc="http://schemas.openxmlformats.org/markup-compatibility/2006" xmlns:p14="http://schemas.microsoft.com/office/powerpoint/2010/main">
    <mc:Choice Requires="p14">
      <p:transition spd="slow" p14:dur="2000" advTm="81256"/>
    </mc:Choice>
    <mc:Fallback xmlns="">
      <p:transition spd="slow" advTm="81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504088-3C55-71DF-9701-6BD5A3D72DC8}"/>
              </a:ext>
            </a:extLst>
          </p:cNvPr>
          <p:cNvSpPr>
            <a:spLocks noGrp="1"/>
          </p:cNvSpPr>
          <p:nvPr>
            <p:ph type="title"/>
          </p:nvPr>
        </p:nvSpPr>
        <p:spPr/>
        <p:txBody>
          <a:bodyPr/>
          <a:lstStyle/>
          <a:p>
            <a:r>
              <a:rPr lang="en-US" dirty="0"/>
              <a:t>Data Planning Continued </a:t>
            </a:r>
          </a:p>
        </p:txBody>
      </p:sp>
      <p:sp>
        <p:nvSpPr>
          <p:cNvPr id="3" name="Content Placeholder 2">
            <a:extLst>
              <a:ext uri="{FF2B5EF4-FFF2-40B4-BE49-F238E27FC236}">
                <a16:creationId xmlns:a16="http://schemas.microsoft.com/office/drawing/2014/main" id="{485C533A-5E8A-A918-B785-11BAE7E28602}"/>
              </a:ext>
            </a:extLst>
          </p:cNvPr>
          <p:cNvSpPr>
            <a:spLocks noGrp="1"/>
          </p:cNvSpPr>
          <p:nvPr>
            <p:ph sz="quarter" idx="10"/>
          </p:nvPr>
        </p:nvSpPr>
        <p:spPr/>
        <p:txBody>
          <a:bodyPr>
            <a:normAutofit/>
          </a:bodyPr>
          <a:lstStyle/>
          <a:p>
            <a:r>
              <a:rPr lang="en-US" dirty="0"/>
              <a:t>Create Standard Operating Procedures (SOPs)</a:t>
            </a:r>
          </a:p>
          <a:p>
            <a:pPr lvl="1"/>
            <a:r>
              <a:rPr lang="en-US" dirty="0"/>
              <a:t>SOPs are "detailed, written instructions to achieve uniformity of the performance of a specific function”  - </a:t>
            </a:r>
            <a:r>
              <a:rPr lang="en-US" i="1" dirty="0"/>
              <a:t>International Conference on Harmonization of Technical Requirements for Registration of Pharmaceuticals for Human Use </a:t>
            </a:r>
          </a:p>
          <a:p>
            <a:pPr lvl="1"/>
            <a:r>
              <a:rPr lang="en-US" dirty="0"/>
              <a:t>SOPs provides a level of transparency for data management process</a:t>
            </a:r>
          </a:p>
          <a:p>
            <a:pPr lvl="1"/>
            <a:r>
              <a:rPr lang="en-US" dirty="0"/>
              <a:t>Update SOPs to reflect changing data management process</a:t>
            </a:r>
          </a:p>
          <a:p>
            <a:pPr lvl="1"/>
            <a:r>
              <a:rPr lang="en-US" dirty="0"/>
              <a:t>Essentially protocols</a:t>
            </a:r>
          </a:p>
          <a:p>
            <a:r>
              <a:rPr lang="en-US" dirty="0"/>
              <a:t>Create standardized data collection form </a:t>
            </a:r>
          </a:p>
          <a:p>
            <a:pPr lvl="1"/>
            <a:r>
              <a:rPr lang="en-US" dirty="0"/>
              <a:t>Case Report From (CRF) for prospective clinical trial </a:t>
            </a:r>
          </a:p>
          <a:p>
            <a:pPr lvl="1"/>
            <a:r>
              <a:rPr lang="en-US" dirty="0"/>
              <a:t>Data Form (DF) for observational study</a:t>
            </a:r>
          </a:p>
        </p:txBody>
      </p:sp>
      <p:pic>
        <p:nvPicPr>
          <p:cNvPr id="4" name="Audio 3">
            <a:hlinkClick r:id="" action="ppaction://media"/>
            <a:extLst>
              <a:ext uri="{FF2B5EF4-FFF2-40B4-BE49-F238E27FC236}">
                <a16:creationId xmlns:a16="http://schemas.microsoft.com/office/drawing/2014/main" id="{BF657DD9-6D29-216F-E81C-FC37D51DCA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792247212"/>
      </p:ext>
    </p:extLst>
  </p:cSld>
  <p:clrMapOvr>
    <a:masterClrMapping/>
  </p:clrMapOvr>
  <mc:AlternateContent xmlns:mc="http://schemas.openxmlformats.org/markup-compatibility/2006" xmlns:p14="http://schemas.microsoft.com/office/powerpoint/2010/main">
    <mc:Choice Requires="p14">
      <p:transition spd="slow" p14:dur="2000" advTm="79190"/>
    </mc:Choice>
    <mc:Fallback xmlns="">
      <p:transition spd="slow" advTm="791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73449E-3580-FC09-4114-C0C2C9A9B975}"/>
              </a:ext>
            </a:extLst>
          </p:cNvPr>
          <p:cNvSpPr>
            <a:spLocks noGrp="1"/>
          </p:cNvSpPr>
          <p:nvPr>
            <p:ph type="title"/>
          </p:nvPr>
        </p:nvSpPr>
        <p:spPr/>
        <p:txBody>
          <a:bodyPr/>
          <a:lstStyle/>
          <a:p>
            <a:r>
              <a:rPr lang="en-US" dirty="0"/>
              <a:t>Database Design and Validation</a:t>
            </a:r>
          </a:p>
        </p:txBody>
      </p:sp>
      <p:sp>
        <p:nvSpPr>
          <p:cNvPr id="3" name="Content Placeholder 2">
            <a:extLst>
              <a:ext uri="{FF2B5EF4-FFF2-40B4-BE49-F238E27FC236}">
                <a16:creationId xmlns:a16="http://schemas.microsoft.com/office/drawing/2014/main" id="{4EB2CD87-17D8-F87E-0750-33053A234BCC}"/>
              </a:ext>
            </a:extLst>
          </p:cNvPr>
          <p:cNvSpPr>
            <a:spLocks noGrp="1"/>
          </p:cNvSpPr>
          <p:nvPr>
            <p:ph sz="quarter" idx="10"/>
          </p:nvPr>
        </p:nvSpPr>
        <p:spPr/>
        <p:txBody>
          <a:bodyPr/>
          <a:lstStyle/>
          <a:p>
            <a:r>
              <a:rPr lang="en-US" dirty="0"/>
              <a:t>A database is a </a:t>
            </a:r>
            <a:r>
              <a:rPr lang="en-US" b="1" dirty="0"/>
              <a:t>structured set of data </a:t>
            </a:r>
            <a:r>
              <a:rPr lang="en-US" dirty="0"/>
              <a:t>that captures all the data on the CRF or DF (data form)</a:t>
            </a:r>
          </a:p>
          <a:p>
            <a:r>
              <a:rPr lang="en-US" dirty="0"/>
              <a:t>It should be </a:t>
            </a:r>
            <a:r>
              <a:rPr lang="en-US" b="1" dirty="0"/>
              <a:t>designed to prevent errors </a:t>
            </a:r>
            <a:r>
              <a:rPr lang="en-US" dirty="0"/>
              <a:t>and collect high-quality data in data management </a:t>
            </a:r>
          </a:p>
          <a:p>
            <a:r>
              <a:rPr lang="en-US" dirty="0"/>
              <a:t>Validation is required </a:t>
            </a:r>
            <a:r>
              <a:rPr lang="en-US" b="1" dirty="0"/>
              <a:t>prior to the development </a:t>
            </a:r>
            <a:r>
              <a:rPr lang="en-US" dirty="0"/>
              <a:t>of the database. </a:t>
            </a:r>
          </a:p>
          <a:p>
            <a:pPr lvl="1"/>
            <a:r>
              <a:rPr lang="en-US" dirty="0"/>
              <a:t>Validation of the computer system and programming related to the development of the database</a:t>
            </a:r>
          </a:p>
          <a:p>
            <a:pPr lvl="1"/>
            <a:r>
              <a:rPr lang="en-US" dirty="0"/>
              <a:t>Validation of the database design </a:t>
            </a:r>
          </a:p>
          <a:p>
            <a:pPr lvl="1"/>
            <a:endParaRPr lang="en-US" dirty="0"/>
          </a:p>
          <a:p>
            <a:r>
              <a:rPr lang="en-US" dirty="0"/>
              <a:t>Backup, backup, backup!!</a:t>
            </a:r>
          </a:p>
        </p:txBody>
      </p:sp>
      <p:pic>
        <p:nvPicPr>
          <p:cNvPr id="4" name="Audio 3">
            <a:hlinkClick r:id="" action="ppaction://media"/>
            <a:extLst>
              <a:ext uri="{FF2B5EF4-FFF2-40B4-BE49-F238E27FC236}">
                <a16:creationId xmlns:a16="http://schemas.microsoft.com/office/drawing/2014/main" id="{F566591D-D017-BCC5-3C99-E4A33F13DA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4149009113"/>
      </p:ext>
    </p:extLst>
  </p:cSld>
  <p:clrMapOvr>
    <a:masterClrMapping/>
  </p:clrMapOvr>
  <mc:AlternateContent xmlns:mc="http://schemas.openxmlformats.org/markup-compatibility/2006" xmlns:p14="http://schemas.microsoft.com/office/powerpoint/2010/main">
    <mc:Choice Requires="p14">
      <p:transition spd="slow" p14:dur="2000" advTm="74220"/>
    </mc:Choice>
    <mc:Fallback xmlns="">
      <p:transition spd="slow" advTm="7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a:extLst>
              <a:ext uri="{FF2B5EF4-FFF2-40B4-BE49-F238E27FC236}">
                <a16:creationId xmlns:a16="http://schemas.microsoft.com/office/drawing/2014/main" id="{FFC14FF7-182B-A141-A3C1-48C46F2392A7}"/>
              </a:ext>
            </a:extLst>
          </p:cNvPr>
          <p:cNvSpPr>
            <a:spLocks noGrp="1" noChangeArrowheads="1"/>
          </p:cNvSpPr>
          <p:nvPr>
            <p:ph type="title"/>
          </p:nvPr>
        </p:nvSpPr>
        <p:spPr/>
        <p:txBody>
          <a:bodyPr/>
          <a:lstStyle/>
          <a:p>
            <a:r>
              <a:rPr lang="en-US" altLang="en-US"/>
              <a:t>Backup options</a:t>
            </a:r>
          </a:p>
        </p:txBody>
      </p:sp>
      <p:graphicFrame>
        <p:nvGraphicFramePr>
          <p:cNvPr id="58407" name="Group 39">
            <a:extLst>
              <a:ext uri="{FF2B5EF4-FFF2-40B4-BE49-F238E27FC236}">
                <a16:creationId xmlns:a16="http://schemas.microsoft.com/office/drawing/2014/main" id="{B5FEDED9-85AD-4E91-9858-42158254992E}"/>
              </a:ext>
            </a:extLst>
          </p:cNvPr>
          <p:cNvGraphicFramePr>
            <a:graphicFrameLocks noGrp="1"/>
          </p:cNvGraphicFramePr>
          <p:nvPr>
            <p:extLst>
              <p:ext uri="{D42A27DB-BD31-4B8C-83A1-F6EECF244321}">
                <p14:modId xmlns:p14="http://schemas.microsoft.com/office/powerpoint/2010/main" val="4256194851"/>
              </p:ext>
            </p:extLst>
          </p:nvPr>
        </p:nvGraphicFramePr>
        <p:xfrm>
          <a:off x="716280" y="2022475"/>
          <a:ext cx="8105458" cy="3352800"/>
        </p:xfrm>
        <a:graphic>
          <a:graphicData uri="http://schemas.openxmlformats.org/drawingml/2006/table">
            <a:tbl>
              <a:tblPr/>
              <a:tblGrid>
                <a:gridCol w="4011205">
                  <a:extLst>
                    <a:ext uri="{9D8B030D-6E8A-4147-A177-3AD203B41FA5}">
                      <a16:colId xmlns:a16="http://schemas.microsoft.com/office/drawing/2014/main" val="295023038"/>
                    </a:ext>
                  </a:extLst>
                </a:gridCol>
                <a:gridCol w="4094253">
                  <a:extLst>
                    <a:ext uri="{9D8B030D-6E8A-4147-A177-3AD203B41FA5}">
                      <a16:colId xmlns:a16="http://schemas.microsoft.com/office/drawing/2014/main" val="1544345360"/>
                    </a:ext>
                  </a:extLst>
                </a:gridCol>
              </a:tblGrid>
              <a:tr h="203200">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1" i="0" u="none" strike="noStrike" cap="none" normalizeH="0" baseline="0" dirty="0">
                          <a:ln>
                            <a:noFill/>
                          </a:ln>
                          <a:solidFill>
                            <a:schemeClr val="tx1"/>
                          </a:solidFill>
                          <a:effectLst/>
                          <a:latin typeface="Trebuchet MS" panose="020B0603020202020204" pitchFamily="34" charset="0"/>
                        </a:rPr>
                        <a:t>Objective</a:t>
                      </a:r>
                      <a:endParaRPr kumimoji="0" lang="en-US" altLang="en-US" sz="2000" b="0" i="0" u="none" strike="noStrike" cap="none" normalizeH="0" baseline="0" dirty="0">
                        <a:ln>
                          <a:noFill/>
                        </a:ln>
                        <a:solidFill>
                          <a:schemeClr val="tx1"/>
                        </a:solidFill>
                        <a:effectLst/>
                        <a:latin typeface="Trebuchet MS" panose="020B0603020202020204" pitchFamily="34"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1" i="0" u="none" strike="noStrike" cap="none" normalizeH="0" baseline="0">
                          <a:ln>
                            <a:noFill/>
                          </a:ln>
                          <a:solidFill>
                            <a:schemeClr val="tx1"/>
                          </a:solidFill>
                          <a:effectLst/>
                          <a:latin typeface="Trebuchet MS" panose="020B0603020202020204" pitchFamily="34" charset="0"/>
                        </a:rPr>
                        <a:t>Action</a:t>
                      </a:r>
                      <a:endParaRPr kumimoji="0" lang="en-US" altLang="en-US" sz="2000" b="0" i="0" u="none" strike="noStrike" cap="none" normalizeH="0" baseline="0">
                        <a:ln>
                          <a:noFill/>
                        </a:ln>
                        <a:solidFill>
                          <a:schemeClr val="tx1"/>
                        </a:solidFill>
                        <a:effectLst/>
                        <a:latin typeface="Trebuchet MS" panose="020B0603020202020204" pitchFamily="34"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extLst>
                  <a:ext uri="{0D108BD9-81ED-4DB2-BD59-A6C34878D82A}">
                    <a16:rowId xmlns:a16="http://schemas.microsoft.com/office/drawing/2014/main" val="4066334084"/>
                  </a:ext>
                </a:extLst>
              </a:tr>
              <a:tr h="203200">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0" i="0" u="none" strike="noStrike" cap="none" normalizeH="0" baseline="0" dirty="0">
                          <a:ln>
                            <a:noFill/>
                          </a:ln>
                          <a:solidFill>
                            <a:schemeClr val="tx1"/>
                          </a:solidFill>
                          <a:effectLst/>
                          <a:latin typeface="Trebuchet MS" panose="020B0603020202020204" pitchFamily="34" charset="0"/>
                        </a:rPr>
                        <a:t>Complete copy of database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0" i="0" u="none" strike="noStrike" cap="none" normalizeH="0" baseline="0" dirty="0">
                          <a:ln>
                            <a:noFill/>
                          </a:ln>
                          <a:solidFill>
                            <a:schemeClr val="tx1"/>
                          </a:solidFill>
                          <a:effectLst/>
                          <a:latin typeface="Trebuchet MS" panose="020B0603020202020204" pitchFamily="34" charset="0"/>
                        </a:rPr>
                        <a:t>Dual recording of data (mirroring)</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604496196"/>
                  </a:ext>
                </a:extLst>
              </a:tr>
              <a:tr h="203200">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Trebuchet MS" panose="020B0603020202020204" pitchFamily="34" charset="0"/>
                        </a:rPr>
                        <a:t>Past states of the database</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Trebuchet MS" panose="020B0603020202020204" pitchFamily="34" charset="0"/>
                        </a:rPr>
                        <a:t>(also known as database dumps)</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Trebuchet MS" panose="020B0603020202020204" pitchFamily="34" charset="0"/>
                        </a:rPr>
                        <a:t>Database backup</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573135063"/>
                  </a:ext>
                </a:extLst>
              </a:tr>
              <a:tr h="203200">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Trebuchet MS" panose="020B0603020202020204" pitchFamily="34" charset="0"/>
                        </a:rPr>
                        <a:t>Changes to the database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Trebuchet MS" panose="020B0603020202020204" pitchFamily="34" charset="0"/>
                        </a:rPr>
                        <a:t>Before image log or journal</a:t>
                      </a:r>
                    </a:p>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Trebuchet MS" panose="020B0603020202020204" pitchFamily="34" charset="0"/>
                        </a:rPr>
                        <a:t>After image log or journal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4052490840"/>
                  </a:ext>
                </a:extLst>
              </a:tr>
              <a:tr h="203200">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0" i="0" u="none" strike="noStrike" cap="none" normalizeH="0" baseline="0">
                          <a:ln>
                            <a:noFill/>
                          </a:ln>
                          <a:solidFill>
                            <a:schemeClr val="tx1"/>
                          </a:solidFill>
                          <a:effectLst/>
                          <a:latin typeface="Trebuchet MS" panose="020B0603020202020204" pitchFamily="34" charset="0"/>
                        </a:rPr>
                        <a:t>Transactions that caused a change in the state of the database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ts val="300"/>
                        </a:spcBef>
                        <a:spcAft>
                          <a:spcPts val="300"/>
                        </a:spcAft>
                        <a:buClrTx/>
                        <a:buSzTx/>
                        <a:buFontTx/>
                        <a:buNone/>
                        <a:tabLst/>
                      </a:pPr>
                      <a:r>
                        <a:rPr kumimoji="0" lang="en-US" altLang="en-US" sz="2000" b="0" i="0" u="none" strike="noStrike" cap="none" normalizeH="0" baseline="0" dirty="0">
                          <a:ln>
                            <a:noFill/>
                          </a:ln>
                          <a:solidFill>
                            <a:schemeClr val="tx1"/>
                          </a:solidFill>
                          <a:effectLst/>
                          <a:latin typeface="Trebuchet MS" panose="020B0603020202020204" pitchFamily="34" charset="0"/>
                        </a:rPr>
                        <a:t>Transaction log or journal</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1032066478"/>
                  </a:ext>
                </a:extLst>
              </a:tr>
            </a:tbl>
          </a:graphicData>
        </a:graphic>
      </p:graphicFrame>
      <p:pic>
        <p:nvPicPr>
          <p:cNvPr id="2" name="Audio 1">
            <a:hlinkClick r:id="" action="ppaction://media"/>
            <a:extLst>
              <a:ext uri="{FF2B5EF4-FFF2-40B4-BE49-F238E27FC236}">
                <a16:creationId xmlns:a16="http://schemas.microsoft.com/office/drawing/2014/main" id="{1FC11512-9516-2CEF-3A26-0FC707724C2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49870"/>
    </mc:Choice>
    <mc:Fallback>
      <p:transition spd="slow" advTm="498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CEA2-0201-3A87-15D0-800D92C57C93}"/>
              </a:ext>
            </a:extLst>
          </p:cNvPr>
          <p:cNvSpPr>
            <a:spLocks noGrp="1"/>
          </p:cNvSpPr>
          <p:nvPr>
            <p:ph type="title"/>
          </p:nvPr>
        </p:nvSpPr>
        <p:spPr/>
        <p:txBody>
          <a:bodyPr/>
          <a:lstStyle/>
          <a:p>
            <a:r>
              <a:rPr lang="en-US" dirty="0"/>
              <a:t>Database Validation and Audit</a:t>
            </a:r>
          </a:p>
        </p:txBody>
      </p:sp>
      <p:sp>
        <p:nvSpPr>
          <p:cNvPr id="3" name="Content Placeholder 2">
            <a:extLst>
              <a:ext uri="{FF2B5EF4-FFF2-40B4-BE49-F238E27FC236}">
                <a16:creationId xmlns:a16="http://schemas.microsoft.com/office/drawing/2014/main" id="{CCCC0C6D-C570-5055-7D28-9DEC49C703E4}"/>
              </a:ext>
            </a:extLst>
          </p:cNvPr>
          <p:cNvSpPr>
            <a:spLocks noGrp="1"/>
          </p:cNvSpPr>
          <p:nvPr>
            <p:ph sz="quarter" idx="10"/>
          </p:nvPr>
        </p:nvSpPr>
        <p:spPr>
          <a:xfrm>
            <a:off x="628650" y="1514839"/>
            <a:ext cx="7886700" cy="4678363"/>
          </a:xfrm>
        </p:spPr>
        <p:txBody>
          <a:bodyPr>
            <a:normAutofit lnSpcReduction="10000"/>
          </a:bodyPr>
          <a:lstStyle/>
          <a:p>
            <a:r>
              <a:rPr lang="en-US" dirty="0"/>
              <a:t>To ensure that the database completes the entire process of data collection and management properly, it is best to create sample algorithms or queries to test these processes and create an audit of the system’s function.</a:t>
            </a:r>
          </a:p>
          <a:p>
            <a:r>
              <a:rPr lang="en-US" dirty="0"/>
              <a:t>This should occur from the point of data entry and data validation, through encryption, data transfer from interface to database, uploading to data storage (if applicable), data backup, data validation, and export. </a:t>
            </a:r>
          </a:p>
          <a:p>
            <a:r>
              <a:rPr lang="en-US" dirty="0"/>
              <a:t>Your data collection and management process can fail at any of these steps!! Check it early and often!</a:t>
            </a:r>
          </a:p>
        </p:txBody>
      </p:sp>
      <p:pic>
        <p:nvPicPr>
          <p:cNvPr id="4" name="Audio 3">
            <a:hlinkClick r:id="" action="ppaction://media"/>
            <a:extLst>
              <a:ext uri="{FF2B5EF4-FFF2-40B4-BE49-F238E27FC236}">
                <a16:creationId xmlns:a16="http://schemas.microsoft.com/office/drawing/2014/main" id="{E4814281-FAA6-F547-6075-97D02210D2A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556917430"/>
      </p:ext>
    </p:extLst>
  </p:cSld>
  <p:clrMapOvr>
    <a:masterClrMapping/>
  </p:clrMapOvr>
  <mc:AlternateContent xmlns:mc="http://schemas.openxmlformats.org/markup-compatibility/2006">
    <mc:Choice xmlns:p14="http://schemas.microsoft.com/office/powerpoint/2010/main" Requires="p14">
      <p:transition spd="slow" p14:dur="2000" advTm="49677"/>
    </mc:Choice>
    <mc:Fallback>
      <p:transition spd="slow" advTm="49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1E59EE-5A2C-59A3-390B-01932EBFF02B}"/>
              </a:ext>
            </a:extLst>
          </p:cNvPr>
          <p:cNvSpPr>
            <a:spLocks noGrp="1"/>
          </p:cNvSpPr>
          <p:nvPr>
            <p:ph type="title"/>
          </p:nvPr>
        </p:nvSpPr>
        <p:spPr/>
        <p:txBody>
          <a:bodyPr/>
          <a:lstStyle/>
          <a:p>
            <a:r>
              <a:rPr lang="en-US" dirty="0"/>
              <a:t>Data collection and Quality Control</a:t>
            </a:r>
          </a:p>
        </p:txBody>
      </p:sp>
      <p:sp>
        <p:nvSpPr>
          <p:cNvPr id="3" name="Content Placeholder 2">
            <a:extLst>
              <a:ext uri="{FF2B5EF4-FFF2-40B4-BE49-F238E27FC236}">
                <a16:creationId xmlns:a16="http://schemas.microsoft.com/office/drawing/2014/main" id="{12E6DAD1-4636-E796-8FFA-DC38B5F787EC}"/>
              </a:ext>
            </a:extLst>
          </p:cNvPr>
          <p:cNvSpPr>
            <a:spLocks noGrp="1"/>
          </p:cNvSpPr>
          <p:nvPr>
            <p:ph sz="quarter" idx="10"/>
          </p:nvPr>
        </p:nvSpPr>
        <p:spPr/>
        <p:txBody>
          <a:bodyPr>
            <a:normAutofit fontScale="77500" lnSpcReduction="20000"/>
          </a:bodyPr>
          <a:lstStyle/>
          <a:p>
            <a:pPr marL="0" indent="0">
              <a:buNone/>
            </a:pPr>
            <a:r>
              <a:rPr lang="en-US" dirty="0"/>
              <a:t>Generally, two types of CRF or DF: </a:t>
            </a:r>
          </a:p>
          <a:p>
            <a:pPr marL="728663" lvl="1" indent="-385763">
              <a:buAutoNum type="arabicPeriod"/>
            </a:pPr>
            <a:r>
              <a:rPr lang="en-US" sz="2600" dirty="0"/>
              <a:t>Paper version </a:t>
            </a:r>
          </a:p>
          <a:p>
            <a:pPr marL="728663" lvl="1" indent="-385763">
              <a:buAutoNum type="arabicPeriod"/>
            </a:pPr>
            <a:r>
              <a:rPr lang="en-US" sz="2600" dirty="0"/>
              <a:t>Electronic version</a:t>
            </a:r>
          </a:p>
          <a:p>
            <a:pPr marL="0" indent="0">
              <a:buNone/>
            </a:pPr>
            <a:endParaRPr lang="en-US" dirty="0"/>
          </a:p>
          <a:p>
            <a:r>
              <a:rPr lang="en-US" dirty="0"/>
              <a:t>When data collection is conducted by study staff, there should be a protocol for how to complete the data collection form that is adhered to, and the process of data collection should be monitored by another staff person or Clinical Research Associate (CRA) for completeness and adherence to protocol.</a:t>
            </a:r>
          </a:p>
          <a:p>
            <a:r>
              <a:rPr lang="en-US" dirty="0"/>
              <a:t>When data collection is self-administered, the Data Form should be constructed in a way to force valid data but should also be checked for completeness by a Research Associate. </a:t>
            </a:r>
          </a:p>
          <a:p>
            <a:r>
              <a:rPr lang="en-US" dirty="0"/>
              <a:t>In the case of missing or illegible data, CRFs or DFs are tracked manually to check the corresponding entries</a:t>
            </a:r>
          </a:p>
          <a:p>
            <a:r>
              <a:rPr lang="en-US" dirty="0"/>
              <a:t>Always take paper forms with you in case of failure of electronic forms!</a:t>
            </a:r>
          </a:p>
        </p:txBody>
      </p:sp>
      <p:pic>
        <p:nvPicPr>
          <p:cNvPr id="4" name="Audio 3">
            <a:hlinkClick r:id="" action="ppaction://media"/>
            <a:extLst>
              <a:ext uri="{FF2B5EF4-FFF2-40B4-BE49-F238E27FC236}">
                <a16:creationId xmlns:a16="http://schemas.microsoft.com/office/drawing/2014/main" id="{1FE78B2E-8C8D-0B5B-3C54-D2D6A36E008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490011516"/>
      </p:ext>
    </p:extLst>
  </p:cSld>
  <p:clrMapOvr>
    <a:masterClrMapping/>
  </p:clrMapOvr>
  <mc:AlternateContent xmlns:mc="http://schemas.openxmlformats.org/markup-compatibility/2006" xmlns:p14="http://schemas.microsoft.com/office/powerpoint/2010/main">
    <mc:Choice Requires="p14">
      <p:transition spd="slow" p14:dur="2000" advTm="61206"/>
    </mc:Choice>
    <mc:Fallback xmlns="">
      <p:transition spd="slow" advTm="612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5A90DC-E292-D075-D1DE-3BDEE6E03203}"/>
              </a:ext>
            </a:extLst>
          </p:cNvPr>
          <p:cNvSpPr>
            <a:spLocks noGrp="1"/>
          </p:cNvSpPr>
          <p:nvPr>
            <p:ph type="title"/>
          </p:nvPr>
        </p:nvSpPr>
        <p:spPr/>
        <p:txBody>
          <a:bodyPr/>
          <a:lstStyle/>
          <a:p>
            <a:r>
              <a:rPr lang="en-US" dirty="0"/>
              <a:t>Data Entry</a:t>
            </a:r>
          </a:p>
        </p:txBody>
      </p:sp>
      <p:sp>
        <p:nvSpPr>
          <p:cNvPr id="3" name="Content Placeholder 2">
            <a:extLst>
              <a:ext uri="{FF2B5EF4-FFF2-40B4-BE49-F238E27FC236}">
                <a16:creationId xmlns:a16="http://schemas.microsoft.com/office/drawing/2014/main" id="{EC582712-FEC0-FD00-0426-869DE83C6FF1}"/>
              </a:ext>
            </a:extLst>
          </p:cNvPr>
          <p:cNvSpPr>
            <a:spLocks noGrp="1"/>
          </p:cNvSpPr>
          <p:nvPr>
            <p:ph sz="quarter" idx="10"/>
          </p:nvPr>
        </p:nvSpPr>
        <p:spPr/>
        <p:txBody>
          <a:bodyPr/>
          <a:lstStyle/>
          <a:p>
            <a:r>
              <a:rPr lang="en-US" dirty="0"/>
              <a:t>Only applicable in the case of paper CRF or DF</a:t>
            </a:r>
          </a:p>
          <a:p>
            <a:r>
              <a:rPr lang="en-US" dirty="0"/>
              <a:t>Data entry is conducted according to the guideline included in the SOPs or protocols created in the data planning step. </a:t>
            </a:r>
          </a:p>
          <a:p>
            <a:r>
              <a:rPr lang="en-US" dirty="0"/>
              <a:t>Use double data entry to prevent transcription errors and discrepancies</a:t>
            </a:r>
          </a:p>
          <a:p>
            <a:pPr lvl="1"/>
            <a:r>
              <a:rPr lang="en-US" dirty="0"/>
              <a:t>Data is entered by two people separately</a:t>
            </a:r>
          </a:p>
          <a:p>
            <a:pPr lvl="1"/>
            <a:r>
              <a:rPr lang="en-US" dirty="0"/>
              <a:t>Studies have shown double data entry ensures better consistency  and lesser error rate </a:t>
            </a:r>
          </a:p>
          <a:p>
            <a:r>
              <a:rPr lang="en-US" dirty="0"/>
              <a:t>Highly recommend keeping paper versions of your data after entry until analysis is complete.</a:t>
            </a:r>
          </a:p>
          <a:p>
            <a:endParaRPr lang="en-US" dirty="0"/>
          </a:p>
        </p:txBody>
      </p:sp>
      <p:pic>
        <p:nvPicPr>
          <p:cNvPr id="4" name="Audio 3">
            <a:hlinkClick r:id="" action="ppaction://media"/>
            <a:extLst>
              <a:ext uri="{FF2B5EF4-FFF2-40B4-BE49-F238E27FC236}">
                <a16:creationId xmlns:a16="http://schemas.microsoft.com/office/drawing/2014/main" id="{AFF044FB-BA7C-6F24-FE5A-F6BCE1511E5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503541771"/>
      </p:ext>
    </p:extLst>
  </p:cSld>
  <p:clrMapOvr>
    <a:masterClrMapping/>
  </p:clrMapOvr>
  <mc:AlternateContent xmlns:mc="http://schemas.openxmlformats.org/markup-compatibility/2006" xmlns:p14="http://schemas.microsoft.com/office/powerpoint/2010/main">
    <mc:Choice Requires="p14">
      <p:transition spd="slow" p14:dur="2000" advTm="58125"/>
    </mc:Choice>
    <mc:Fallback xmlns="">
      <p:transition spd="slow" advTm="581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2ECEA2-0201-3A87-15D0-800D92C57C93}"/>
              </a:ext>
            </a:extLst>
          </p:cNvPr>
          <p:cNvSpPr>
            <a:spLocks noGrp="1"/>
          </p:cNvSpPr>
          <p:nvPr>
            <p:ph type="title"/>
          </p:nvPr>
        </p:nvSpPr>
        <p:spPr/>
        <p:txBody>
          <a:bodyPr/>
          <a:lstStyle/>
          <a:p>
            <a:r>
              <a:rPr lang="en-US" dirty="0"/>
              <a:t>Data Validation and Audit </a:t>
            </a:r>
          </a:p>
        </p:txBody>
      </p:sp>
      <p:sp>
        <p:nvSpPr>
          <p:cNvPr id="3" name="Content Placeholder 2">
            <a:extLst>
              <a:ext uri="{FF2B5EF4-FFF2-40B4-BE49-F238E27FC236}">
                <a16:creationId xmlns:a16="http://schemas.microsoft.com/office/drawing/2014/main" id="{CCCC0C6D-C570-5055-7D28-9DEC49C703E4}"/>
              </a:ext>
            </a:extLst>
          </p:cNvPr>
          <p:cNvSpPr>
            <a:spLocks noGrp="1"/>
          </p:cNvSpPr>
          <p:nvPr>
            <p:ph sz="quarter" idx="10"/>
          </p:nvPr>
        </p:nvSpPr>
        <p:spPr/>
        <p:txBody>
          <a:bodyPr>
            <a:normAutofit/>
          </a:bodyPr>
          <a:lstStyle/>
          <a:p>
            <a:r>
              <a:rPr lang="en-US" dirty="0"/>
              <a:t>Data validation is the process of testing the validity of the data with respect to protocol specifications</a:t>
            </a:r>
          </a:p>
          <a:p>
            <a:r>
              <a:rPr lang="en-US" dirty="0"/>
              <a:t>Discrepancy occurs when a data point fails to pass the data validation </a:t>
            </a:r>
          </a:p>
          <a:p>
            <a:r>
              <a:rPr lang="en-US" dirty="0"/>
              <a:t>For example, if only patients that are older than 18 years of age should be included in the study, a discrepancy will occur if a data point with age of 11 is entered. </a:t>
            </a:r>
          </a:p>
          <a:p>
            <a:r>
              <a:rPr lang="en-US" dirty="0"/>
              <a:t>This can be resolved by reviewing the discrepancy,  investigating the reason that causes it, and documenting the discrepancy. </a:t>
            </a:r>
          </a:p>
        </p:txBody>
      </p:sp>
      <p:pic>
        <p:nvPicPr>
          <p:cNvPr id="5" name="Audio 4">
            <a:hlinkClick r:id="" action="ppaction://media"/>
            <a:extLst>
              <a:ext uri="{FF2B5EF4-FFF2-40B4-BE49-F238E27FC236}">
                <a16:creationId xmlns:a16="http://schemas.microsoft.com/office/drawing/2014/main" id="{D01F57CD-C1E7-3269-2664-747DF2EDBF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604579142"/>
      </p:ext>
    </p:extLst>
  </p:cSld>
  <p:clrMapOvr>
    <a:masterClrMapping/>
  </p:clrMapOvr>
  <mc:AlternateContent xmlns:mc="http://schemas.openxmlformats.org/markup-compatibility/2006" xmlns:p14="http://schemas.microsoft.com/office/powerpoint/2010/main">
    <mc:Choice Requires="p14">
      <p:transition spd="slow" p14:dur="2000" advTm="37017"/>
    </mc:Choice>
    <mc:Fallback xmlns="">
      <p:transition spd="slow" advTm="370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31158F05-B8EC-C3D1-E53D-C9DC5AE9BBB1}"/>
              </a:ext>
            </a:extLst>
          </p:cNvPr>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normAutofit/>
          </a:bodyPr>
          <a:lstStyle/>
          <a:p>
            <a:r>
              <a:rPr lang="en-US" altLang="en-US" sz="3600" dirty="0"/>
              <a:t>Integrity constraints</a:t>
            </a:r>
          </a:p>
        </p:txBody>
      </p:sp>
      <p:graphicFrame>
        <p:nvGraphicFramePr>
          <p:cNvPr id="16525" name="Group 141">
            <a:extLst>
              <a:ext uri="{FF2B5EF4-FFF2-40B4-BE49-F238E27FC236}">
                <a16:creationId xmlns:a16="http://schemas.microsoft.com/office/drawing/2014/main" id="{53C75213-85F4-D371-574A-DF18187003F6}"/>
              </a:ext>
            </a:extLst>
          </p:cNvPr>
          <p:cNvGraphicFramePr>
            <a:graphicFrameLocks noGrp="1"/>
          </p:cNvGraphicFramePr>
          <p:nvPr>
            <p:extLst>
              <p:ext uri="{D42A27DB-BD31-4B8C-83A1-F6EECF244321}">
                <p14:modId xmlns:p14="http://schemas.microsoft.com/office/powerpoint/2010/main" val="2359688252"/>
              </p:ext>
            </p:extLst>
          </p:nvPr>
        </p:nvGraphicFramePr>
        <p:xfrm>
          <a:off x="670560" y="1490662"/>
          <a:ext cx="7844790" cy="4679612"/>
        </p:xfrm>
        <a:graphic>
          <a:graphicData uri="http://schemas.openxmlformats.org/drawingml/2006/table">
            <a:tbl>
              <a:tblPr/>
              <a:tblGrid>
                <a:gridCol w="1071112">
                  <a:extLst>
                    <a:ext uri="{9D8B030D-6E8A-4147-A177-3AD203B41FA5}">
                      <a16:colId xmlns:a16="http://schemas.microsoft.com/office/drawing/2014/main" val="2684098135"/>
                    </a:ext>
                  </a:extLst>
                </a:gridCol>
                <a:gridCol w="3319447">
                  <a:extLst>
                    <a:ext uri="{9D8B030D-6E8A-4147-A177-3AD203B41FA5}">
                      <a16:colId xmlns:a16="http://schemas.microsoft.com/office/drawing/2014/main" val="2780000558"/>
                    </a:ext>
                  </a:extLst>
                </a:gridCol>
                <a:gridCol w="3454231">
                  <a:extLst>
                    <a:ext uri="{9D8B030D-6E8A-4147-A177-3AD203B41FA5}">
                      <a16:colId xmlns:a16="http://schemas.microsoft.com/office/drawing/2014/main" val="2039120439"/>
                    </a:ext>
                  </a:extLst>
                </a:gridCol>
              </a:tblGrid>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a:ln>
                            <a:noFill/>
                          </a:ln>
                          <a:solidFill>
                            <a:schemeClr val="tx1"/>
                          </a:solidFill>
                          <a:effectLst/>
                          <a:latin typeface="Trebuchet MS" panose="020B0603020202020204" pitchFamily="34" charset="0"/>
                        </a:rPr>
                        <a:t>Type of constraint</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a:ln>
                            <a:noFill/>
                          </a:ln>
                          <a:solidFill>
                            <a:schemeClr val="tx1"/>
                          </a:solidFill>
                          <a:effectLst/>
                          <a:latin typeface="Trebuchet MS" panose="020B0603020202020204" pitchFamily="34" charset="0"/>
                        </a:rPr>
                        <a:t>Explanation</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a:ln>
                            <a:noFill/>
                          </a:ln>
                          <a:solidFill>
                            <a:schemeClr val="tx1"/>
                          </a:solidFill>
                          <a:effectLst/>
                          <a:latin typeface="Trebuchet MS" panose="020B0603020202020204" pitchFamily="34" charset="0"/>
                        </a:rPr>
                        <a:t>Example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extLst>
                  <a:ext uri="{0D108BD9-81ED-4DB2-BD59-A6C34878D82A}">
                    <a16:rowId xmlns:a16="http://schemas.microsoft.com/office/drawing/2014/main" val="2601815288"/>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TYPE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Validating a data item value against a specified data type.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Supplier number is numeric.</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1586483077"/>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SIZE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Defining and validating the minimum and maximum size of a data item.</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Delivery number must be at least 3 digits and at most 5.</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4042693486"/>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VALUES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Providing a list of acceptable values for a data item.</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Item colors must match the list provided.</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128890253"/>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RANGE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Trebuchet MS" panose="020B0603020202020204" pitchFamily="34" charset="0"/>
                        </a:rPr>
                        <a:t>Providing one or more ranges within which the data item must fall or must NOT fall.</a:t>
                      </a:r>
                      <a:endParaRPr kumimoji="0" lang="en-US" altLang="en-US" sz="1000" b="0" i="0" u="none" strike="noStrike" cap="none" normalizeH="0" baseline="0" dirty="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Employee numbers must be in the range 1-100.</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2335319680"/>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PATTERN</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Providing a pattern of allowable characters which define permissible formats for data values.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Department phone number must be of the form 542-nnnn (stands for exactly four decimal digits).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3459870588"/>
                  </a:ext>
                </a:extLst>
              </a:tr>
              <a:tr h="527140">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PROCEDURE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Providing a procedure to be invoked to validate data items.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A delivery must have valid itemname, department, and supplier values before it can be added to the database. (Tables are checked for valid entries.)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3976632725"/>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CONDITIONAL</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Providing one or more conditions to apply against data values.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If item type is ‘Y’, then color is null.</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3975827451"/>
                  </a:ext>
                </a:extLst>
              </a:tr>
              <a:tr h="527140">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NOT NULL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(MANDATORY)</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Indicating whether the data item value is mandatory (not null) or optional. The not null option is required for primary keys.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Trebuchet MS" panose="020B0603020202020204" pitchFamily="34" charset="0"/>
                        </a:rPr>
                        <a:t>Employee number is mandatory.</a:t>
                      </a:r>
                      <a:endParaRPr kumimoji="0" lang="en-US" altLang="en-US" sz="1000" b="0" i="0" u="none" strike="noStrike" cap="none" normalizeH="0" baseline="0" dirty="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3089824093"/>
                  </a:ext>
                </a:extLst>
              </a:tr>
              <a:tr h="828363">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UNIQUE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Indicating whether stored values for this data item must be unique (unique compared to other values of the item within the same table or record type). The unique option is also required for identifiers.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Trebuchet MS" panose="020B0603020202020204" pitchFamily="34" charset="0"/>
                        </a:rPr>
                        <a:t>Supplier number is unique.</a:t>
                      </a:r>
                      <a:endParaRPr kumimoji="0" lang="en-US" altLang="en-US" sz="1000" b="0" i="0" u="none" strike="noStrike" cap="none" normalizeH="0" baseline="0" dirty="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1387710848"/>
                  </a:ext>
                </a:extLst>
              </a:tr>
            </a:tbl>
          </a:graphicData>
        </a:graphic>
      </p:graphicFrame>
      <p:pic>
        <p:nvPicPr>
          <p:cNvPr id="2" name="Audio 1">
            <a:hlinkClick r:id="" action="ppaction://media"/>
            <a:extLst>
              <a:ext uri="{FF2B5EF4-FFF2-40B4-BE49-F238E27FC236}">
                <a16:creationId xmlns:a16="http://schemas.microsoft.com/office/drawing/2014/main" id="{9EB65E32-D3C1-B8A3-642C-E0EC1EFB108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p:transition advTm="3746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B799A-BB20-E1FC-F800-75C6D03DE094}"/>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206FD8C7-F5F3-A33A-A831-E55712DECDE2}"/>
              </a:ext>
            </a:extLst>
          </p:cNvPr>
          <p:cNvSpPr>
            <a:spLocks noGrp="1"/>
          </p:cNvSpPr>
          <p:nvPr>
            <p:ph sz="quarter" idx="10"/>
          </p:nvPr>
        </p:nvSpPr>
        <p:spPr/>
        <p:txBody>
          <a:bodyPr>
            <a:normAutofit lnSpcReduction="10000"/>
          </a:bodyPr>
          <a:lstStyle/>
          <a:p>
            <a:r>
              <a:rPr lang="en-US" dirty="0"/>
              <a:t>Define data management and clinical data management (CDM)</a:t>
            </a:r>
          </a:p>
          <a:p>
            <a:r>
              <a:rPr lang="en-US" dirty="0"/>
              <a:t>Understand the objectives of CDM and why it is important</a:t>
            </a:r>
          </a:p>
          <a:p>
            <a:r>
              <a:rPr lang="en-US" dirty="0"/>
              <a:t>Know the best practices in CDM, including for:</a:t>
            </a:r>
          </a:p>
          <a:p>
            <a:pPr marL="728663" lvl="1" indent="-385763">
              <a:buFont typeface="+mj-lt"/>
              <a:buAutoNum type="arabicPeriod"/>
            </a:pPr>
            <a:r>
              <a:rPr lang="en-US" dirty="0"/>
              <a:t>Data planning </a:t>
            </a:r>
          </a:p>
          <a:p>
            <a:pPr marL="728663" lvl="1" indent="-385763">
              <a:buFont typeface="+mj-lt"/>
              <a:buAutoNum type="arabicPeriod"/>
            </a:pPr>
            <a:r>
              <a:rPr lang="en-US" dirty="0"/>
              <a:t>Database design and validation </a:t>
            </a:r>
          </a:p>
          <a:p>
            <a:pPr marL="728663" lvl="1" indent="-385763">
              <a:buFont typeface="+mj-lt"/>
              <a:buAutoNum type="arabicPeriod"/>
            </a:pPr>
            <a:r>
              <a:rPr lang="en-US" dirty="0"/>
              <a:t>Data collection </a:t>
            </a:r>
          </a:p>
          <a:p>
            <a:pPr marL="728663" lvl="1" indent="-385763">
              <a:buFont typeface="+mj-lt"/>
              <a:buAutoNum type="arabicPeriod"/>
            </a:pPr>
            <a:r>
              <a:rPr lang="en-US" dirty="0"/>
              <a:t>Data quality control </a:t>
            </a:r>
          </a:p>
          <a:p>
            <a:pPr marL="728663" lvl="1" indent="-385763">
              <a:buFont typeface="+mj-lt"/>
              <a:buAutoNum type="arabicPeriod"/>
            </a:pPr>
            <a:r>
              <a:rPr lang="en-US" dirty="0"/>
              <a:t>Data entry </a:t>
            </a:r>
          </a:p>
          <a:p>
            <a:pPr marL="728663" lvl="1" indent="-385763">
              <a:buFont typeface="+mj-lt"/>
              <a:buAutoNum type="arabicPeriod"/>
            </a:pPr>
            <a:r>
              <a:rPr lang="en-US" dirty="0"/>
              <a:t>Data validation </a:t>
            </a:r>
          </a:p>
          <a:p>
            <a:pPr marL="728663" lvl="1" indent="-385763">
              <a:buFont typeface="+mj-lt"/>
              <a:buAutoNum type="arabicPeriod"/>
            </a:pPr>
            <a:r>
              <a:rPr lang="en-US" dirty="0"/>
              <a:t>Access and sharing management</a:t>
            </a:r>
          </a:p>
          <a:p>
            <a:pPr marL="728663" lvl="1" indent="-385763">
              <a:buFont typeface="+mj-lt"/>
              <a:buAutoNum type="arabicPeriod"/>
            </a:pPr>
            <a:r>
              <a:rPr lang="en-US" dirty="0"/>
              <a:t>Database locking </a:t>
            </a:r>
          </a:p>
        </p:txBody>
      </p:sp>
      <p:sp>
        <p:nvSpPr>
          <p:cNvPr id="4" name="Slide Number Placeholder 3">
            <a:extLst>
              <a:ext uri="{FF2B5EF4-FFF2-40B4-BE49-F238E27FC236}">
                <a16:creationId xmlns:a16="http://schemas.microsoft.com/office/drawing/2014/main" id="{748754CF-80F2-5027-D9F0-A00EA943D538}"/>
              </a:ext>
            </a:extLst>
          </p:cNvPr>
          <p:cNvSpPr>
            <a:spLocks noGrp="1"/>
          </p:cNvSpPr>
          <p:nvPr>
            <p:ph type="sldNum" sz="quarter" idx="11"/>
          </p:nvPr>
        </p:nvSpPr>
        <p:spPr/>
        <p:txBody>
          <a:bodyPr/>
          <a:lstStyle/>
          <a:p>
            <a:r>
              <a:rPr lang="en-US">
                <a:solidFill>
                  <a:schemeClr val="tx2"/>
                </a:solidFill>
              </a:rPr>
              <a:t>ANRCB   |   </a:t>
            </a:r>
            <a:fld id="{D8FE707D-7EDD-4671-B995-A3FBECAF0B25}" type="slidenum">
              <a:rPr lang="en-US" b="1" smtClean="0">
                <a:solidFill>
                  <a:schemeClr val="accent6"/>
                </a:solidFill>
              </a:rPr>
              <a:pPr/>
              <a:t>2</a:t>
            </a:fld>
            <a:endParaRPr lang="en-US" b="1" dirty="0">
              <a:solidFill>
                <a:schemeClr val="accent6"/>
              </a:solidFill>
            </a:endParaRPr>
          </a:p>
        </p:txBody>
      </p:sp>
      <p:pic>
        <p:nvPicPr>
          <p:cNvPr id="5" name="Audio 4">
            <a:hlinkClick r:id="" action="ppaction://media"/>
            <a:extLst>
              <a:ext uri="{FF2B5EF4-FFF2-40B4-BE49-F238E27FC236}">
                <a16:creationId xmlns:a16="http://schemas.microsoft.com/office/drawing/2014/main" id="{CF121788-C8A7-6A89-291A-CB3A3CB8532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185668876"/>
      </p:ext>
    </p:extLst>
  </p:cSld>
  <p:clrMapOvr>
    <a:masterClrMapping/>
  </p:clrMapOvr>
  <mc:AlternateContent xmlns:mc="http://schemas.openxmlformats.org/markup-compatibility/2006">
    <mc:Choice xmlns:p14="http://schemas.microsoft.com/office/powerpoint/2010/main" Requires="p14">
      <p:transition spd="slow" p14:dur="2000" advTm="30754"/>
    </mc:Choice>
    <mc:Fallback>
      <p:transition spd="slow" advTm="307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6525" name="Group 141">
            <a:extLst>
              <a:ext uri="{FF2B5EF4-FFF2-40B4-BE49-F238E27FC236}">
                <a16:creationId xmlns:a16="http://schemas.microsoft.com/office/drawing/2014/main" id="{53C75213-85F4-D371-574A-DF18187003F6}"/>
              </a:ext>
            </a:extLst>
          </p:cNvPr>
          <p:cNvGraphicFramePr>
            <a:graphicFrameLocks noGrp="1"/>
          </p:cNvGraphicFramePr>
          <p:nvPr/>
        </p:nvGraphicFramePr>
        <p:xfrm>
          <a:off x="670560" y="1490662"/>
          <a:ext cx="7844790" cy="4679612"/>
        </p:xfrm>
        <a:graphic>
          <a:graphicData uri="http://schemas.openxmlformats.org/drawingml/2006/table">
            <a:tbl>
              <a:tblPr/>
              <a:tblGrid>
                <a:gridCol w="1071112">
                  <a:extLst>
                    <a:ext uri="{9D8B030D-6E8A-4147-A177-3AD203B41FA5}">
                      <a16:colId xmlns:a16="http://schemas.microsoft.com/office/drawing/2014/main" val="2684098135"/>
                    </a:ext>
                  </a:extLst>
                </a:gridCol>
                <a:gridCol w="3319447">
                  <a:extLst>
                    <a:ext uri="{9D8B030D-6E8A-4147-A177-3AD203B41FA5}">
                      <a16:colId xmlns:a16="http://schemas.microsoft.com/office/drawing/2014/main" val="2780000558"/>
                    </a:ext>
                  </a:extLst>
                </a:gridCol>
                <a:gridCol w="3454231">
                  <a:extLst>
                    <a:ext uri="{9D8B030D-6E8A-4147-A177-3AD203B41FA5}">
                      <a16:colId xmlns:a16="http://schemas.microsoft.com/office/drawing/2014/main" val="2039120439"/>
                    </a:ext>
                  </a:extLst>
                </a:gridCol>
              </a:tblGrid>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a:ln>
                            <a:noFill/>
                          </a:ln>
                          <a:solidFill>
                            <a:schemeClr val="tx1"/>
                          </a:solidFill>
                          <a:effectLst/>
                          <a:latin typeface="Trebuchet MS" panose="020B0603020202020204" pitchFamily="34" charset="0"/>
                        </a:rPr>
                        <a:t>Type of constraint</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a:ln>
                            <a:noFill/>
                          </a:ln>
                          <a:solidFill>
                            <a:schemeClr val="tx1"/>
                          </a:solidFill>
                          <a:effectLst/>
                          <a:latin typeface="Trebuchet MS" panose="020B0603020202020204" pitchFamily="34" charset="0"/>
                        </a:rPr>
                        <a:t>Explanation</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1" i="0" u="none" strike="noStrike" cap="none" normalizeH="0" baseline="0">
                          <a:ln>
                            <a:noFill/>
                          </a:ln>
                          <a:solidFill>
                            <a:schemeClr val="tx1"/>
                          </a:solidFill>
                          <a:effectLst/>
                          <a:latin typeface="Trebuchet MS" panose="020B0603020202020204" pitchFamily="34" charset="0"/>
                        </a:rPr>
                        <a:t>Example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2"/>
                    </a:solidFill>
                  </a:tcPr>
                </a:tc>
                <a:extLst>
                  <a:ext uri="{0D108BD9-81ED-4DB2-BD59-A6C34878D82A}">
                    <a16:rowId xmlns:a16="http://schemas.microsoft.com/office/drawing/2014/main" val="2601815288"/>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TYPE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Validating a data item value against a specified data type.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Supplier number is numeric.</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1586483077"/>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SIZE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Defining and validating the minimum and maximum size of a data item.</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Delivery number must be at least 3 digits and at most 5.</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4042693486"/>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VALUES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Providing a list of acceptable values for a data item.</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Item colors must match the list provided.</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128890253"/>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RANGE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Trebuchet MS" panose="020B0603020202020204" pitchFamily="34" charset="0"/>
                        </a:rPr>
                        <a:t>Providing one or more ranges within which the data item must fall or must NOT fall.</a:t>
                      </a:r>
                      <a:endParaRPr kumimoji="0" lang="en-US" altLang="en-US" sz="1000" b="0" i="0" u="none" strike="noStrike" cap="none" normalizeH="0" baseline="0" dirty="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Employee numbers must be in the range 1-100.</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2335319680"/>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PATTERN</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Providing a pattern of allowable characters which define permissible formats for data values.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Department phone number must be of the form 542-nnnn (stands for exactly four decimal digits).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3459870588"/>
                  </a:ext>
                </a:extLst>
              </a:tr>
              <a:tr h="527140">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PROCEDURE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Providing a procedure to be invoked to validate data items.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A delivery must have valid itemname, department, and supplier values before it can be added to the database. (Tables are checked for valid entries.)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3976632725"/>
                  </a:ext>
                </a:extLst>
              </a:tr>
              <a:tr h="376529">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CONDITIONAL</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Providing one or more conditions to apply against data values.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If item type is ‘Y’, then color is null.</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3975827451"/>
                  </a:ext>
                </a:extLst>
              </a:tr>
              <a:tr h="527140">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NOT NULL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(MANDATORY)</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Indicating whether the data item value is mandatory (not null) or optional. The not null option is required for primary keys.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Trebuchet MS" panose="020B0603020202020204" pitchFamily="34" charset="0"/>
                        </a:rPr>
                        <a:t>Employee number is mandatory.</a:t>
                      </a:r>
                      <a:endParaRPr kumimoji="0" lang="en-US" altLang="en-US" sz="1000" b="0" i="0" u="none" strike="noStrike" cap="none" normalizeH="0" baseline="0" dirty="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3089824093"/>
                  </a:ext>
                </a:extLst>
              </a:tr>
              <a:tr h="828363">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UNIQUE</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a:ln>
                            <a:noFill/>
                          </a:ln>
                          <a:solidFill>
                            <a:schemeClr val="tx1"/>
                          </a:solidFill>
                          <a:effectLst/>
                          <a:latin typeface="Trebuchet MS" panose="020B0603020202020204" pitchFamily="34" charset="0"/>
                        </a:rPr>
                        <a:t>Indicating whether stored values for this data item must be unique (unique compared to other values of the item within the same table or record type). The unique option is also required for identifiers.</a:t>
                      </a:r>
                      <a:endParaRPr kumimoji="0" lang="en-US" altLang="en-US" sz="1000" b="0" i="0" u="none" strike="noStrike" cap="none" normalizeH="0" baseline="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tc>
                  <a:txBody>
                    <a:bodyPr/>
                    <a:lstStyle>
                      <a:lvl1pPr>
                        <a:spcBef>
                          <a:spcPct val="20000"/>
                        </a:spcBef>
                        <a:defRPr sz="2800">
                          <a:solidFill>
                            <a:schemeClr val="tx1"/>
                          </a:solidFill>
                          <a:latin typeface="Georgia" panose="02040502050405020303" pitchFamily="18" charset="0"/>
                        </a:defRPr>
                      </a:lvl1pPr>
                      <a:lvl2pPr>
                        <a:spcBef>
                          <a:spcPct val="20000"/>
                        </a:spcBef>
                        <a:buClr>
                          <a:schemeClr val="accent2"/>
                        </a:buClr>
                        <a:buFont typeface="Wingdings" panose="05000000000000000000" pitchFamily="2" charset="2"/>
                        <a:defRPr sz="2400">
                          <a:solidFill>
                            <a:schemeClr val="tx1"/>
                          </a:solidFill>
                          <a:latin typeface="Georgia" panose="02040502050405020303" pitchFamily="18" charset="0"/>
                        </a:defRPr>
                      </a:lvl2pPr>
                      <a:lvl3pPr>
                        <a:spcBef>
                          <a:spcPct val="20000"/>
                        </a:spcBef>
                        <a:defRPr sz="2000">
                          <a:solidFill>
                            <a:schemeClr val="tx1"/>
                          </a:solidFill>
                          <a:latin typeface="Georgia" panose="02040502050405020303" pitchFamily="18" charset="0"/>
                        </a:defRPr>
                      </a:lvl3pPr>
                      <a:lvl4pPr>
                        <a:spcBef>
                          <a:spcPct val="20000"/>
                        </a:spcBef>
                        <a:buClr>
                          <a:schemeClr val="tx2"/>
                        </a:buClr>
                        <a:buFont typeface="Wingdings" panose="05000000000000000000" pitchFamily="2" charset="2"/>
                        <a:defRPr>
                          <a:solidFill>
                            <a:schemeClr val="tx1"/>
                          </a:solidFill>
                          <a:latin typeface="Georgia" panose="02040502050405020303" pitchFamily="18" charset="0"/>
                        </a:defRPr>
                      </a:lvl4pPr>
                      <a:lvl5pPr>
                        <a:spcBef>
                          <a:spcPct val="20000"/>
                        </a:spcBef>
                        <a:buClr>
                          <a:schemeClr val="tx2"/>
                        </a:buClr>
                        <a:buFont typeface="Wingdings" panose="05000000000000000000" pitchFamily="2" charset="2"/>
                        <a:defRPr>
                          <a:solidFill>
                            <a:schemeClr val="tx1"/>
                          </a:solidFill>
                          <a:latin typeface="Georgia" panose="02040502050405020303" pitchFamily="18" charset="0"/>
                        </a:defRPr>
                      </a:lvl5pPr>
                      <a:lvl6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6pPr>
                      <a:lvl7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7pPr>
                      <a:lvl8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8pPr>
                      <a:lvl9pPr fontAlgn="base">
                        <a:spcBef>
                          <a:spcPct val="20000"/>
                        </a:spcBef>
                        <a:spcAft>
                          <a:spcPct val="0"/>
                        </a:spcAft>
                        <a:buClr>
                          <a:schemeClr val="tx2"/>
                        </a:buClr>
                        <a:buFont typeface="Wingdings" panose="05000000000000000000" pitchFamily="2" charset="2"/>
                        <a:defRPr>
                          <a:solidFill>
                            <a:schemeClr val="tx1"/>
                          </a:solidFill>
                          <a:latin typeface="Georgia" panose="02040502050405020303" pitchFamily="18" charset="0"/>
                        </a:defRPr>
                      </a:lvl9p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en-US" sz="1000" b="0" i="0" u="none" strike="noStrike" cap="none" normalizeH="0" baseline="0" dirty="0">
                          <a:ln>
                            <a:noFill/>
                          </a:ln>
                          <a:solidFill>
                            <a:schemeClr val="tx1"/>
                          </a:solidFill>
                          <a:effectLst/>
                          <a:latin typeface="Trebuchet MS" panose="020B0603020202020204" pitchFamily="34" charset="0"/>
                        </a:rPr>
                        <a:t>Supplier number is unique.</a:t>
                      </a:r>
                      <a:endParaRPr kumimoji="0" lang="en-US" altLang="en-US" sz="1000" b="0" i="0" u="none" strike="noStrike" cap="none" normalizeH="0" baseline="0" dirty="0">
                        <a:ln>
                          <a:noFill/>
                        </a:ln>
                        <a:solidFill>
                          <a:schemeClr val="tx1"/>
                        </a:solidFill>
                        <a:effectLst/>
                        <a:latin typeface="Georgia" panose="02040502050405020303" pitchFamily="18" charset="0"/>
                      </a:endParaRP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solidFill>
                      <a:schemeClr val="accent1">
                        <a:lumMod val="40000"/>
                        <a:lumOff val="60000"/>
                      </a:schemeClr>
                    </a:solidFill>
                  </a:tcPr>
                </a:tc>
                <a:extLst>
                  <a:ext uri="{0D108BD9-81ED-4DB2-BD59-A6C34878D82A}">
                    <a16:rowId xmlns:a16="http://schemas.microsoft.com/office/drawing/2014/main" val="1387710848"/>
                  </a:ext>
                </a:extLst>
              </a:tr>
            </a:tbl>
          </a:graphicData>
        </a:graphic>
      </p:graphicFrame>
      <p:sp>
        <p:nvSpPr>
          <p:cNvPr id="16386" name="Rectangle 2">
            <a:extLst>
              <a:ext uri="{FF2B5EF4-FFF2-40B4-BE49-F238E27FC236}">
                <a16:creationId xmlns:a16="http://schemas.microsoft.com/office/drawing/2014/main" id="{31158F05-B8EC-C3D1-E53D-C9DC5AE9BBB1}"/>
              </a:ext>
            </a:extLst>
          </p:cNvPr>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normAutofit/>
          </a:bodyPr>
          <a:lstStyle/>
          <a:p>
            <a:r>
              <a:rPr lang="en-US" altLang="en-US" sz="3600" dirty="0"/>
              <a:t>Integrity constraints</a:t>
            </a:r>
          </a:p>
        </p:txBody>
      </p:sp>
      <p:sp>
        <p:nvSpPr>
          <p:cNvPr id="3" name="Rectangle 2">
            <a:extLst>
              <a:ext uri="{FF2B5EF4-FFF2-40B4-BE49-F238E27FC236}">
                <a16:creationId xmlns:a16="http://schemas.microsoft.com/office/drawing/2014/main" id="{A78D4BF3-99A6-DDF3-E44E-4BCE502D6828}"/>
              </a:ext>
            </a:extLst>
          </p:cNvPr>
          <p:cNvSpPr/>
          <p:nvPr/>
        </p:nvSpPr>
        <p:spPr>
          <a:xfrm>
            <a:off x="628650" y="3455591"/>
            <a:ext cx="7967773" cy="321634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D11EFCB3-66BE-2453-9723-AB02C63CF21A}"/>
              </a:ext>
            </a:extLst>
          </p:cNvPr>
          <p:cNvSpPr txBox="1"/>
          <p:nvPr/>
        </p:nvSpPr>
        <p:spPr>
          <a:xfrm>
            <a:off x="786809" y="3566935"/>
            <a:ext cx="7728541" cy="3170099"/>
          </a:xfrm>
          <a:prstGeom prst="rect">
            <a:avLst/>
          </a:prstGeom>
          <a:noFill/>
        </p:spPr>
        <p:txBody>
          <a:bodyPr wrap="square" rtlCol="0">
            <a:spAutoFit/>
          </a:bodyPr>
          <a:lstStyle/>
          <a:p>
            <a:r>
              <a:rPr lang="en-US" b="1" dirty="0"/>
              <a:t>Question: What is the participant’s age in years today?	</a:t>
            </a:r>
          </a:p>
          <a:p>
            <a:r>
              <a:rPr lang="en-US" sz="1600" i="1" dirty="0"/>
              <a:t>Please enter a 2-digit or 3-digit number only. </a:t>
            </a:r>
          </a:p>
          <a:p>
            <a:r>
              <a:rPr lang="en-US" sz="1600" i="1" dirty="0"/>
              <a:t>Enter 888 if the participant does not know their age.</a:t>
            </a:r>
          </a:p>
          <a:p>
            <a:r>
              <a:rPr lang="en-US" sz="1600" i="1" dirty="0"/>
              <a:t>Enter 999 if the participant refuses to provide age. </a:t>
            </a:r>
            <a:r>
              <a:rPr lang="en-US" i="1" dirty="0"/>
              <a:t>			_ _ _ age in years</a:t>
            </a:r>
          </a:p>
          <a:p>
            <a:endParaRPr lang="en-US" i="1" dirty="0"/>
          </a:p>
          <a:p>
            <a:pPr marL="285750" indent="-285750">
              <a:buFont typeface="Arial" panose="020B0604020202020204" pitchFamily="34" charset="0"/>
              <a:buChar char="•"/>
            </a:pPr>
            <a:r>
              <a:rPr lang="en-US" sz="1600" dirty="0"/>
              <a:t>By using “today,” you restrict the age to only one possible value</a:t>
            </a:r>
          </a:p>
          <a:p>
            <a:pPr marL="285750" indent="-285750">
              <a:buFont typeface="Arial" panose="020B0604020202020204" pitchFamily="34" charset="0"/>
              <a:buChar char="•"/>
            </a:pPr>
            <a:r>
              <a:rPr lang="en-US" sz="1600" dirty="0"/>
              <a:t>TYPE: You can set the Data Form to only accept numeric entry</a:t>
            </a:r>
          </a:p>
          <a:p>
            <a:pPr marL="285750" indent="-285750">
              <a:buFont typeface="Arial" panose="020B0604020202020204" pitchFamily="34" charset="0"/>
              <a:buChar char="•"/>
            </a:pPr>
            <a:r>
              <a:rPr lang="en-US" sz="1600" dirty="0"/>
              <a:t>SIZE: You can set the Data Form to only accept at least 2 digits and at most 3</a:t>
            </a:r>
          </a:p>
          <a:p>
            <a:pPr marL="285750" indent="-285750">
              <a:buFont typeface="Arial" panose="020B0604020202020204" pitchFamily="34" charset="0"/>
              <a:buChar char="•"/>
            </a:pPr>
            <a:r>
              <a:rPr lang="en-US" sz="1600" dirty="0"/>
              <a:t>VALUES or RANGE: You can set a list or range of values that you’ll accept, e.g., 18 – 125, plus 888 and 999</a:t>
            </a:r>
          </a:p>
          <a:p>
            <a:pPr marL="285750" indent="-285750">
              <a:buFont typeface="Arial" panose="020B0604020202020204" pitchFamily="34" charset="0"/>
              <a:buChar char="•"/>
            </a:pPr>
            <a:r>
              <a:rPr lang="en-US" sz="1600" dirty="0"/>
              <a:t>Any entry that does not match these parameters will not be accepted by the form.</a:t>
            </a:r>
          </a:p>
          <a:p>
            <a:endParaRPr lang="en-US" i="1" dirty="0"/>
          </a:p>
        </p:txBody>
      </p:sp>
      <p:cxnSp>
        <p:nvCxnSpPr>
          <p:cNvPr id="5" name="Straight Connector 4">
            <a:extLst>
              <a:ext uri="{FF2B5EF4-FFF2-40B4-BE49-F238E27FC236}">
                <a16:creationId xmlns:a16="http://schemas.microsoft.com/office/drawing/2014/main" id="{8213EBB4-499E-239A-39A8-46D0E4864281}"/>
              </a:ext>
            </a:extLst>
          </p:cNvPr>
          <p:cNvCxnSpPr/>
          <p:nvPr/>
        </p:nvCxnSpPr>
        <p:spPr>
          <a:xfrm>
            <a:off x="414670" y="4800600"/>
            <a:ext cx="8442251"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6" name="Rectangle 5">
            <a:extLst>
              <a:ext uri="{FF2B5EF4-FFF2-40B4-BE49-F238E27FC236}">
                <a16:creationId xmlns:a16="http://schemas.microsoft.com/office/drawing/2014/main" id="{1D1E50D9-2B47-564B-89A4-9E00408854A1}"/>
              </a:ext>
            </a:extLst>
          </p:cNvPr>
          <p:cNvSpPr/>
          <p:nvPr/>
        </p:nvSpPr>
        <p:spPr>
          <a:xfrm>
            <a:off x="698270" y="1906385"/>
            <a:ext cx="482137" cy="29087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E7345D-AFC0-CA29-F21F-34B65CBD8A8D}"/>
              </a:ext>
            </a:extLst>
          </p:cNvPr>
          <p:cNvSpPr/>
          <p:nvPr/>
        </p:nvSpPr>
        <p:spPr>
          <a:xfrm>
            <a:off x="698269" y="2273404"/>
            <a:ext cx="482137" cy="290877"/>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9FF0CEE-CE58-2F76-E085-07C6007E4332}"/>
              </a:ext>
            </a:extLst>
          </p:cNvPr>
          <p:cNvSpPr/>
          <p:nvPr/>
        </p:nvSpPr>
        <p:spPr>
          <a:xfrm>
            <a:off x="717665" y="2640423"/>
            <a:ext cx="573578" cy="706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Audio 6">
            <a:hlinkClick r:id="" action="ppaction://media"/>
            <a:extLst>
              <a:ext uri="{FF2B5EF4-FFF2-40B4-BE49-F238E27FC236}">
                <a16:creationId xmlns:a16="http://schemas.microsoft.com/office/drawing/2014/main" id="{E2F98625-2ECD-24CF-D278-493A02A0FB61}"/>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686800" y="6400800"/>
            <a:ext cx="304800" cy="304800"/>
          </a:xfrm>
          <a:prstGeom prst="rect">
            <a:avLst/>
          </a:prstGeom>
        </p:spPr>
      </p:pic>
    </p:spTree>
    <p:custDataLst>
      <p:tags r:id="rId1"/>
    </p:custDataLst>
    <p:extLst>
      <p:ext uri="{BB962C8B-B14F-4D97-AF65-F5344CB8AC3E}">
        <p14:creationId xmlns:p14="http://schemas.microsoft.com/office/powerpoint/2010/main" val="850743316"/>
      </p:ext>
    </p:extLst>
  </p:cSld>
  <p:clrMapOvr>
    <a:masterClrMapping/>
  </p:clrMapOvr>
  <p:transition advTm="8897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7"/>
                </p:tgtEl>
              </p:cMediaNode>
            </p:audio>
          </p:childTnLst>
        </p:cTn>
      </p:par>
    </p:tnLst>
    <p:bldLst>
      <p:bldP spid="6" grpId="0" animBg="1"/>
      <p:bldP spid="9" grpId="0" animBg="1"/>
      <p:bldP spid="1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a:extLst>
              <a:ext uri="{FF2B5EF4-FFF2-40B4-BE49-F238E27FC236}">
                <a16:creationId xmlns:a16="http://schemas.microsoft.com/office/drawing/2014/main" id="{90760F07-4BF8-1EC6-BD1E-E38AF52AC7FF}"/>
              </a:ext>
            </a:extLst>
          </p:cNvPr>
          <p:cNvSpPr>
            <a:spLocks noGrp="1" noChangeArrowheads="1"/>
          </p:cNvSpPr>
          <p:nvPr>
            <p:ph type="title"/>
          </p:nvPr>
        </p:nvSpPr>
        <p:spPr>
          <a:xfrm>
            <a:off x="628650" y="365126"/>
            <a:ext cx="7886700" cy="1017107"/>
          </a:xfrm>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normAutofit/>
          </a:bodyPr>
          <a:lstStyle/>
          <a:p>
            <a:r>
              <a:rPr lang="en-US" altLang="en-US" dirty="0"/>
              <a:t>Strategies for Data Integrity</a:t>
            </a:r>
          </a:p>
        </p:txBody>
      </p:sp>
      <p:sp>
        <p:nvSpPr>
          <p:cNvPr id="9225" name="Slide Number Placeholder 3">
            <a:extLst>
              <a:ext uri="{FF2B5EF4-FFF2-40B4-BE49-F238E27FC236}">
                <a16:creationId xmlns:a16="http://schemas.microsoft.com/office/drawing/2014/main" id="{D784CABE-DF04-E4D7-7A24-D07A2453309A}"/>
              </a:ext>
            </a:extLst>
          </p:cNvPr>
          <p:cNvSpPr>
            <a:spLocks noGrp="1"/>
          </p:cNvSpPr>
          <p:nvPr>
            <p:ph type="sldNum" sz="quarter" idx="11"/>
          </p:nvPr>
        </p:nvSpPr>
        <p:spPr>
          <a:xfrm>
            <a:off x="7070497" y="6348809"/>
            <a:ext cx="1509243" cy="191503"/>
          </a:xfrm>
        </p:spPr>
        <p:txBody>
          <a:bodyPr/>
          <a:lstStyle/>
          <a:p>
            <a:pPr>
              <a:spcAft>
                <a:spcPts val="600"/>
              </a:spcAft>
            </a:pPr>
            <a:r>
              <a:rPr lang="en-US">
                <a:solidFill>
                  <a:schemeClr val="tx2"/>
                </a:solidFill>
              </a:rPr>
              <a:t>ANRCB   |   </a:t>
            </a:r>
            <a:fld id="{D8FE707D-7EDD-4671-B995-A3FBECAF0B25}" type="slidenum">
              <a:rPr lang="en-US" b="1" smtClean="0">
                <a:solidFill>
                  <a:schemeClr val="accent6"/>
                </a:solidFill>
              </a:rPr>
              <a:pPr>
                <a:spcAft>
                  <a:spcPts val="600"/>
                </a:spcAft>
              </a:pPr>
              <a:t>21</a:t>
            </a:fld>
            <a:endParaRPr lang="en-US" b="1">
              <a:solidFill>
                <a:schemeClr val="accent6"/>
              </a:solidFill>
            </a:endParaRPr>
          </a:p>
        </p:txBody>
      </p:sp>
      <p:graphicFrame>
        <p:nvGraphicFramePr>
          <p:cNvPr id="9221" name="Rectangle 3">
            <a:extLst>
              <a:ext uri="{FF2B5EF4-FFF2-40B4-BE49-F238E27FC236}">
                <a16:creationId xmlns:a16="http://schemas.microsoft.com/office/drawing/2014/main" id="{7BAE6495-1128-5B62-D3C4-D2C9202D7AF6}"/>
              </a:ext>
            </a:extLst>
          </p:cNvPr>
          <p:cNvGraphicFramePr>
            <a:graphicFrameLocks noGrp="1"/>
          </p:cNvGraphicFramePr>
          <p:nvPr>
            <p:ph sz="quarter" idx="10"/>
            <p:extLst>
              <p:ext uri="{D42A27DB-BD31-4B8C-83A1-F6EECF244321}">
                <p14:modId xmlns:p14="http://schemas.microsoft.com/office/powerpoint/2010/main" val="376574022"/>
              </p:ext>
            </p:extLst>
          </p:nvPr>
        </p:nvGraphicFramePr>
        <p:xfrm>
          <a:off x="628650" y="1487967"/>
          <a:ext cx="7886700" cy="467836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Audio 1">
            <a:hlinkClick r:id="" action="ppaction://media"/>
            <a:extLst>
              <a:ext uri="{FF2B5EF4-FFF2-40B4-BE49-F238E27FC236}">
                <a16:creationId xmlns:a16="http://schemas.microsoft.com/office/drawing/2014/main" id="{8B6FFA79-5F03-74F3-75D8-8553E7B46B65}"/>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686800" y="6400800"/>
            <a:ext cx="304800" cy="304800"/>
          </a:xfrm>
          <a:prstGeom prst="rect">
            <a:avLst/>
          </a:prstGeom>
        </p:spPr>
      </p:pic>
    </p:spTree>
  </p:cSld>
  <p:clrMapOvr>
    <a:masterClrMapping/>
  </p:clrMapOvr>
  <p:transition advTm="8453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7F94-0551-032E-993C-20EF638F2675}"/>
              </a:ext>
            </a:extLst>
          </p:cNvPr>
          <p:cNvSpPr>
            <a:spLocks noGrp="1"/>
          </p:cNvSpPr>
          <p:nvPr>
            <p:ph type="title"/>
          </p:nvPr>
        </p:nvSpPr>
        <p:spPr>
          <a:xfrm>
            <a:off x="628650" y="337417"/>
            <a:ext cx="7886700" cy="1017107"/>
          </a:xfrm>
        </p:spPr>
        <p:txBody>
          <a:bodyPr/>
          <a:lstStyle/>
          <a:p>
            <a:r>
              <a:rPr lang="en-US" dirty="0"/>
              <a:t>Data Integrity and Security</a:t>
            </a:r>
          </a:p>
        </p:txBody>
      </p:sp>
      <p:sp>
        <p:nvSpPr>
          <p:cNvPr id="4" name="Rectangle 3">
            <a:extLst>
              <a:ext uri="{FF2B5EF4-FFF2-40B4-BE49-F238E27FC236}">
                <a16:creationId xmlns:a16="http://schemas.microsoft.com/office/drawing/2014/main" id="{A4DEDB81-630B-902F-0970-449ABD4ACE5D}"/>
              </a:ext>
            </a:extLst>
          </p:cNvPr>
          <p:cNvSpPr>
            <a:spLocks noGrp="1" noChangeArrowheads="1"/>
          </p:cNvSpPr>
          <p:nvPr>
            <p:ph sz="quarter" idx="10"/>
          </p:nvPr>
        </p:nvSpPr>
        <p:spPr>
          <a:xfrm>
            <a:off x="623108" y="2548939"/>
            <a:ext cx="2643793" cy="1795626"/>
          </a:xfrm>
          <a:noFill/>
          <a:ln w="12700">
            <a:solidFill>
              <a:schemeClr val="tx1"/>
            </a:solidFill>
            <a:miter lim="800000"/>
            <a:headEnd/>
            <a:tailEnd/>
          </a:ln>
        </p:spPr>
        <p:txBody>
          <a:bodyPr lIns="90488" tIns="44450" rIns="90488" bIns="44450">
            <a:normAutofit fontScale="92500" lnSpcReduction="10000"/>
          </a:bodyPr>
          <a:lstStyle/>
          <a:p>
            <a:pPr marL="0" indent="0" algn="ctr">
              <a:lnSpc>
                <a:spcPct val="90000"/>
              </a:lnSpc>
              <a:buNone/>
            </a:pPr>
            <a:r>
              <a:rPr lang="en-US" altLang="en-US" sz="2400" dirty="0"/>
              <a:t>Information remembered by the person:</a:t>
            </a:r>
          </a:p>
          <a:p>
            <a:pPr lvl="1">
              <a:lnSpc>
                <a:spcPct val="90000"/>
              </a:lnSpc>
            </a:pPr>
            <a:r>
              <a:rPr lang="en-US" altLang="en-US" dirty="0"/>
              <a:t>Name</a:t>
            </a:r>
          </a:p>
          <a:p>
            <a:pPr lvl="1">
              <a:lnSpc>
                <a:spcPct val="90000"/>
              </a:lnSpc>
            </a:pPr>
            <a:r>
              <a:rPr lang="en-US" altLang="en-US" dirty="0"/>
              <a:t>Account number</a:t>
            </a:r>
          </a:p>
          <a:p>
            <a:pPr lvl="1">
              <a:lnSpc>
                <a:spcPct val="90000"/>
              </a:lnSpc>
            </a:pPr>
            <a:r>
              <a:rPr lang="en-US" altLang="en-US" dirty="0"/>
              <a:t>Password</a:t>
            </a:r>
            <a:r>
              <a:rPr lang="en-US" altLang="en-US" sz="2400" dirty="0"/>
              <a:t> </a:t>
            </a:r>
            <a:endParaRPr lang="en-US" altLang="en-US" dirty="0"/>
          </a:p>
        </p:txBody>
      </p:sp>
      <p:sp>
        <p:nvSpPr>
          <p:cNvPr id="6" name="TextBox 5">
            <a:extLst>
              <a:ext uri="{FF2B5EF4-FFF2-40B4-BE49-F238E27FC236}">
                <a16:creationId xmlns:a16="http://schemas.microsoft.com/office/drawing/2014/main" id="{4960859A-B77D-ECCE-229D-7F82D548776D}"/>
              </a:ext>
            </a:extLst>
          </p:cNvPr>
          <p:cNvSpPr txBox="1"/>
          <p:nvPr/>
        </p:nvSpPr>
        <p:spPr>
          <a:xfrm>
            <a:off x="576348" y="4441976"/>
            <a:ext cx="8091055" cy="2308324"/>
          </a:xfrm>
          <a:prstGeom prst="rect">
            <a:avLst/>
          </a:prstGeom>
          <a:noFill/>
        </p:spPr>
        <p:txBody>
          <a:bodyPr wrap="square">
            <a:spAutoFit/>
          </a:bodyPr>
          <a:lstStyle/>
          <a:p>
            <a:pPr marL="0" indent="0">
              <a:buNone/>
            </a:pPr>
            <a:r>
              <a:rPr lang="en-US" altLang="en-US" dirty="0"/>
              <a:t>With a thorough ability to detect user credentials, you can monitor activity in the system as well as view user identification data while auditing for quality assurance and protocol adherence. Users may require retraining if they are not adhering to protocols. </a:t>
            </a:r>
          </a:p>
          <a:p>
            <a:pPr lvl="1"/>
            <a:r>
              <a:rPr lang="en-US" altLang="en-US" dirty="0"/>
              <a:t>Audit trail analysis: Time and date stamp all transactions, include user conducting transaction</a:t>
            </a:r>
          </a:p>
          <a:p>
            <a:pPr lvl="1"/>
            <a:r>
              <a:rPr lang="en-US" altLang="en-US" dirty="0"/>
              <a:t>Monitor a sequence of queries: Tracker queries, test queries</a:t>
            </a:r>
          </a:p>
          <a:p>
            <a:pPr lvl="1"/>
            <a:r>
              <a:rPr lang="en-US" altLang="en-US" dirty="0"/>
              <a:t>Review for protocol adherence</a:t>
            </a:r>
          </a:p>
        </p:txBody>
      </p:sp>
      <p:sp>
        <p:nvSpPr>
          <p:cNvPr id="9" name="TextBox 8">
            <a:extLst>
              <a:ext uri="{FF2B5EF4-FFF2-40B4-BE49-F238E27FC236}">
                <a16:creationId xmlns:a16="http://schemas.microsoft.com/office/drawing/2014/main" id="{1466B035-5543-BFB0-02AB-687D000FA677}"/>
              </a:ext>
            </a:extLst>
          </p:cNvPr>
          <p:cNvSpPr txBox="1"/>
          <p:nvPr/>
        </p:nvSpPr>
        <p:spPr>
          <a:xfrm>
            <a:off x="628650" y="1463721"/>
            <a:ext cx="7886700" cy="923330"/>
          </a:xfrm>
          <a:prstGeom prst="rect">
            <a:avLst/>
          </a:prstGeom>
          <a:noFill/>
        </p:spPr>
        <p:txBody>
          <a:bodyPr wrap="square">
            <a:spAutoFit/>
          </a:bodyPr>
          <a:lstStyle/>
          <a:p>
            <a:pPr marL="0" indent="0">
              <a:lnSpc>
                <a:spcPct val="90000"/>
              </a:lnSpc>
              <a:buNone/>
            </a:pPr>
            <a:r>
              <a:rPr lang="en-US" altLang="en-US" sz="2000" b="1" dirty="0"/>
              <a:t>User authentication mechanisms </a:t>
            </a:r>
            <a:r>
              <a:rPr lang="en-US" altLang="en-US" sz="2000" dirty="0"/>
              <a:t>should be specific for each user created for the system. This usually includes at least information remembered by the person, but may also include additional measures: </a:t>
            </a:r>
          </a:p>
        </p:txBody>
      </p:sp>
      <p:sp>
        <p:nvSpPr>
          <p:cNvPr id="10" name="Rectangle 3">
            <a:extLst>
              <a:ext uri="{FF2B5EF4-FFF2-40B4-BE49-F238E27FC236}">
                <a16:creationId xmlns:a16="http://schemas.microsoft.com/office/drawing/2014/main" id="{B08F4171-1636-618A-9720-05C2C8154C24}"/>
              </a:ext>
            </a:extLst>
          </p:cNvPr>
          <p:cNvSpPr txBox="1">
            <a:spLocks noChangeArrowheads="1"/>
          </p:cNvSpPr>
          <p:nvPr/>
        </p:nvSpPr>
        <p:spPr>
          <a:xfrm>
            <a:off x="3251280" y="2550640"/>
            <a:ext cx="2642616" cy="1792224"/>
          </a:xfrm>
          <a:prstGeom prst="rect">
            <a:avLst/>
          </a:prstGeom>
          <a:noFill/>
          <a:ln w="12700">
            <a:solidFill>
              <a:schemeClr val="tx1"/>
            </a:solidFill>
            <a:miter lim="800000"/>
            <a:headEnd/>
            <a:tailEnd/>
          </a:ln>
        </p:spPr>
        <p:txBody>
          <a:bodyPr vert="horz" lIns="90488" tIns="44450" rIns="90488" bIns="4445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90000"/>
              </a:lnSpc>
              <a:buNone/>
            </a:pPr>
            <a:r>
              <a:rPr lang="en-US" altLang="en-US" sz="2200" dirty="0"/>
              <a:t>Object possessed by the person:</a:t>
            </a:r>
          </a:p>
          <a:p>
            <a:pPr lvl="2"/>
            <a:r>
              <a:rPr lang="en-US" altLang="en-US" sz="1900" dirty="0"/>
              <a:t>Badge</a:t>
            </a:r>
          </a:p>
          <a:p>
            <a:pPr lvl="2"/>
            <a:r>
              <a:rPr lang="en-US" altLang="en-US" sz="1900" dirty="0"/>
              <a:t>Plastic card</a:t>
            </a:r>
          </a:p>
          <a:p>
            <a:pPr lvl="2"/>
            <a:r>
              <a:rPr lang="en-US" altLang="en-US" sz="1900" dirty="0"/>
              <a:t>Key </a:t>
            </a:r>
          </a:p>
        </p:txBody>
      </p:sp>
      <p:sp>
        <p:nvSpPr>
          <p:cNvPr id="11" name="Rectangle 3">
            <a:extLst>
              <a:ext uri="{FF2B5EF4-FFF2-40B4-BE49-F238E27FC236}">
                <a16:creationId xmlns:a16="http://schemas.microsoft.com/office/drawing/2014/main" id="{C1062266-149A-21A8-8119-B4A728DA9C14}"/>
              </a:ext>
            </a:extLst>
          </p:cNvPr>
          <p:cNvSpPr txBox="1">
            <a:spLocks noChangeArrowheads="1"/>
          </p:cNvSpPr>
          <p:nvPr/>
        </p:nvSpPr>
        <p:spPr>
          <a:xfrm>
            <a:off x="5883818" y="2550640"/>
            <a:ext cx="2642616" cy="1792224"/>
          </a:xfrm>
          <a:prstGeom prst="rect">
            <a:avLst/>
          </a:prstGeom>
          <a:noFill/>
          <a:ln w="12700">
            <a:solidFill>
              <a:schemeClr val="tx1"/>
            </a:solidFill>
            <a:miter lim="800000"/>
            <a:headEnd/>
            <a:tailEnd/>
          </a:ln>
        </p:spPr>
        <p:txBody>
          <a:bodyPr vert="horz" lIns="90488" tIns="44450" rIns="90488" bIns="4445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800" kern="1200">
                <a:solidFill>
                  <a:schemeClr val="tx1"/>
                </a:solidFill>
                <a:latin typeface="Calibri" panose="020F0502020204030204" pitchFamily="34" charset="0"/>
                <a:ea typeface="+mn-ea"/>
                <a:cs typeface="Calibri" panose="020F050202020403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2000" kern="1200">
                <a:solidFill>
                  <a:schemeClr val="tx1"/>
                </a:solidFill>
                <a:latin typeface="Calibri" panose="020F0502020204030204" pitchFamily="34" charset="0"/>
                <a:ea typeface="+mn-ea"/>
                <a:cs typeface="Calibri" panose="020F050202020403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lnSpc>
                <a:spcPct val="90000"/>
              </a:lnSpc>
              <a:buNone/>
            </a:pPr>
            <a:r>
              <a:rPr lang="en-US" altLang="en-US" sz="2400" dirty="0"/>
              <a:t>Personal characteristic:</a:t>
            </a:r>
          </a:p>
          <a:p>
            <a:pPr lvl="1"/>
            <a:r>
              <a:rPr lang="en-US" altLang="en-US" dirty="0"/>
              <a:t>Fingerprint</a:t>
            </a:r>
          </a:p>
          <a:p>
            <a:pPr lvl="1"/>
            <a:r>
              <a:rPr lang="en-US" altLang="en-US" dirty="0"/>
              <a:t>Signature</a:t>
            </a:r>
          </a:p>
          <a:p>
            <a:pPr lvl="1"/>
            <a:r>
              <a:rPr lang="en-US" altLang="en-US" dirty="0"/>
              <a:t>Voiceprint</a:t>
            </a:r>
          </a:p>
          <a:p>
            <a:pPr lvl="1"/>
            <a:r>
              <a:rPr lang="en-US" altLang="en-US" dirty="0"/>
              <a:t>Facial recognition</a:t>
            </a:r>
          </a:p>
        </p:txBody>
      </p:sp>
      <p:pic>
        <p:nvPicPr>
          <p:cNvPr id="3" name="Audio 2">
            <a:hlinkClick r:id="" action="ppaction://media"/>
            <a:extLst>
              <a:ext uri="{FF2B5EF4-FFF2-40B4-BE49-F238E27FC236}">
                <a16:creationId xmlns:a16="http://schemas.microsoft.com/office/drawing/2014/main" id="{0A1A48B4-4947-8519-B204-9246B83E65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144665575"/>
      </p:ext>
    </p:extLst>
  </p:cSld>
  <p:clrMapOvr>
    <a:masterClrMapping/>
  </p:clrMapOvr>
  <mc:AlternateContent xmlns:mc="http://schemas.openxmlformats.org/markup-compatibility/2006">
    <mc:Choice xmlns:p14="http://schemas.microsoft.com/office/powerpoint/2010/main" Requires="p14">
      <p:transition spd="slow" p14:dur="2000" advTm="52490"/>
    </mc:Choice>
    <mc:Fallback>
      <p:transition spd="slow" advTm="52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5CE71BC0-9DD3-69FF-4612-68129FCE6749}"/>
              </a:ext>
            </a:extLst>
          </p:cNvPr>
          <p:cNvSpPr>
            <a:spLocks noGrp="1" noChangeArrowheads="1"/>
          </p:cNvSpPr>
          <p:nvPr>
            <p:ph type="title"/>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chor="b"/>
          <a:lstStyle/>
          <a:p>
            <a:r>
              <a:rPr lang="en-US" altLang="en-US" dirty="0"/>
              <a:t>Data Integrity: Encryption</a:t>
            </a:r>
          </a:p>
        </p:txBody>
      </p:sp>
      <p:sp>
        <p:nvSpPr>
          <p:cNvPr id="28675" name="Rectangle 3">
            <a:extLst>
              <a:ext uri="{FF2B5EF4-FFF2-40B4-BE49-F238E27FC236}">
                <a16:creationId xmlns:a16="http://schemas.microsoft.com/office/drawing/2014/main" id="{6DF5DF5A-C74B-430C-7DD3-91EB89B19B19}"/>
              </a:ext>
            </a:extLst>
          </p:cNvPr>
          <p:cNvSpPr>
            <a:spLocks noGrp="1" noChangeArrowheads="1"/>
          </p:cNvSpPr>
          <p:nvPr>
            <p:ph sz="quarter" idx="10"/>
          </p:nvPr>
        </p:nvSpPr>
        <p:spPr>
          <a:noFill/>
          <a:ln/>
          <a:extLst>
            <a:ext uri="{91240B29-F687-4F45-9708-019B960494DF}">
              <a14:hiddenLine xmlns:a14="http://schemas.microsoft.com/office/drawing/2010/main" w="12700">
                <a:solidFill>
                  <a:schemeClr val="tx1"/>
                </a:solidFill>
                <a:miter lim="800000"/>
                <a:headEnd/>
                <a:tailEnd/>
              </a14:hiddenLine>
            </a:ext>
          </a:extLst>
        </p:spPr>
        <p:txBody>
          <a:bodyPr lIns="90488" tIns="44450" rIns="90488" bIns="44450">
            <a:normAutofit lnSpcReduction="10000"/>
          </a:bodyPr>
          <a:lstStyle/>
          <a:p>
            <a:pPr>
              <a:lnSpc>
                <a:spcPct val="90000"/>
              </a:lnSpc>
            </a:pPr>
            <a:r>
              <a:rPr lang="en-US" altLang="en-US" dirty="0"/>
              <a:t>Encryption is as old as writing</a:t>
            </a:r>
          </a:p>
          <a:p>
            <a:pPr>
              <a:lnSpc>
                <a:spcPct val="90000"/>
              </a:lnSpc>
            </a:pPr>
            <a:r>
              <a:rPr lang="en-US" altLang="en-US" dirty="0"/>
              <a:t>Sensitive information needs to remain secure</a:t>
            </a:r>
          </a:p>
          <a:p>
            <a:pPr>
              <a:lnSpc>
                <a:spcPct val="90000"/>
              </a:lnSpc>
            </a:pPr>
            <a:r>
              <a:rPr lang="en-US" altLang="en-US" dirty="0"/>
              <a:t>Critical to electronic commerce</a:t>
            </a:r>
          </a:p>
          <a:p>
            <a:pPr>
              <a:lnSpc>
                <a:spcPct val="90000"/>
              </a:lnSpc>
            </a:pPr>
            <a:r>
              <a:rPr lang="en-US" altLang="en-US" dirty="0"/>
              <a:t>Encryption hides the meaning of a message</a:t>
            </a:r>
          </a:p>
          <a:p>
            <a:pPr>
              <a:lnSpc>
                <a:spcPct val="90000"/>
              </a:lnSpc>
            </a:pPr>
            <a:r>
              <a:rPr lang="en-US" altLang="en-US" dirty="0"/>
              <a:t>Decryption reveals the meaning of an encrypted message</a:t>
            </a:r>
          </a:p>
          <a:p>
            <a:pPr>
              <a:lnSpc>
                <a:spcPct val="90000"/>
              </a:lnSpc>
            </a:pPr>
            <a:endParaRPr lang="en-US" altLang="en-US" dirty="0"/>
          </a:p>
          <a:p>
            <a:pPr>
              <a:lnSpc>
                <a:spcPct val="90000"/>
              </a:lnSpc>
            </a:pPr>
            <a:r>
              <a:rPr lang="en-US" altLang="en-US" dirty="0"/>
              <a:t>Can encrypt on device, in transmission, and at destination, or some combination of these. </a:t>
            </a:r>
          </a:p>
          <a:p>
            <a:pPr>
              <a:lnSpc>
                <a:spcPct val="90000"/>
              </a:lnSpc>
            </a:pPr>
            <a:r>
              <a:rPr lang="en-US" altLang="en-US" dirty="0"/>
              <a:t>Very important for tablets, smartphones, sensitive data</a:t>
            </a:r>
          </a:p>
        </p:txBody>
      </p:sp>
      <p:pic>
        <p:nvPicPr>
          <p:cNvPr id="2" name="Audio 1">
            <a:hlinkClick r:id="" action="ppaction://media"/>
            <a:extLst>
              <a:ext uri="{FF2B5EF4-FFF2-40B4-BE49-F238E27FC236}">
                <a16:creationId xmlns:a16="http://schemas.microsoft.com/office/drawing/2014/main" id="{FC6700FE-10B6-F85F-6036-3C8F5554DE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cSld>
  <p:clrMapOvr>
    <a:masterClrMapping/>
  </p:clrMapOvr>
  <p:transition advTm="557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DD7F94-0551-032E-993C-20EF638F2675}"/>
              </a:ext>
            </a:extLst>
          </p:cNvPr>
          <p:cNvSpPr>
            <a:spLocks noGrp="1"/>
          </p:cNvSpPr>
          <p:nvPr>
            <p:ph type="title"/>
          </p:nvPr>
        </p:nvSpPr>
        <p:spPr/>
        <p:txBody>
          <a:bodyPr/>
          <a:lstStyle/>
          <a:p>
            <a:r>
              <a:rPr lang="en-US" dirty="0"/>
              <a:t>Database Locking </a:t>
            </a:r>
          </a:p>
        </p:txBody>
      </p:sp>
      <p:sp>
        <p:nvSpPr>
          <p:cNvPr id="3" name="Content Placeholder 2">
            <a:extLst>
              <a:ext uri="{FF2B5EF4-FFF2-40B4-BE49-F238E27FC236}">
                <a16:creationId xmlns:a16="http://schemas.microsoft.com/office/drawing/2014/main" id="{54107AB6-B1BA-3436-F079-CB0F7140EEE2}"/>
              </a:ext>
            </a:extLst>
          </p:cNvPr>
          <p:cNvSpPr>
            <a:spLocks noGrp="1"/>
          </p:cNvSpPr>
          <p:nvPr>
            <p:ph sz="quarter" idx="10"/>
          </p:nvPr>
        </p:nvSpPr>
        <p:spPr/>
        <p:txBody>
          <a:bodyPr/>
          <a:lstStyle/>
          <a:p>
            <a:r>
              <a:rPr lang="en-US" dirty="0"/>
              <a:t>A pre-lock checklist is suggested to be established prior to database lock to ensure all the required data management activities are completed. </a:t>
            </a:r>
          </a:p>
          <a:p>
            <a:r>
              <a:rPr lang="en-US" dirty="0"/>
              <a:t>Generally, the database cannot be modified after locking </a:t>
            </a:r>
          </a:p>
          <a:p>
            <a:r>
              <a:rPr lang="en-US" dirty="0"/>
              <a:t>An audit may be performed on the final data, and further data corrections may be required based on the finding of the audit</a:t>
            </a:r>
          </a:p>
          <a:p>
            <a:pPr marL="0" indent="0">
              <a:buNone/>
            </a:pPr>
            <a:endParaRPr lang="en-US" dirty="0"/>
          </a:p>
        </p:txBody>
      </p:sp>
      <p:pic>
        <p:nvPicPr>
          <p:cNvPr id="4" name="Audio 3">
            <a:hlinkClick r:id="" action="ppaction://media"/>
            <a:extLst>
              <a:ext uri="{FF2B5EF4-FFF2-40B4-BE49-F238E27FC236}">
                <a16:creationId xmlns:a16="http://schemas.microsoft.com/office/drawing/2014/main" id="{C1EF66E6-EC55-0102-6783-B2C418F1E5E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411176167"/>
      </p:ext>
    </p:extLst>
  </p:cSld>
  <p:clrMapOvr>
    <a:masterClrMapping/>
  </p:clrMapOvr>
  <mc:AlternateContent xmlns:mc="http://schemas.openxmlformats.org/markup-compatibility/2006" xmlns:p14="http://schemas.microsoft.com/office/powerpoint/2010/main">
    <mc:Choice Requires="p14">
      <p:transition spd="slow" p14:dur="2000" advTm="32479"/>
    </mc:Choice>
    <mc:Fallback xmlns="">
      <p:transition spd="slow" advTm="324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ABD27E8-85A6-0A4E-A64C-887F4118B78B}"/>
              </a:ext>
            </a:extLst>
          </p:cNvPr>
          <p:cNvSpPr>
            <a:spLocks noGrp="1"/>
          </p:cNvSpPr>
          <p:nvPr>
            <p:ph type="ctrTitle"/>
          </p:nvPr>
        </p:nvSpPr>
        <p:spPr>
          <a:xfrm>
            <a:off x="1143000" y="1818207"/>
            <a:ext cx="6858000" cy="2387600"/>
          </a:xfrm>
        </p:spPr>
        <p:txBody>
          <a:bodyPr>
            <a:noAutofit/>
          </a:bodyPr>
          <a:lstStyle/>
          <a:p>
            <a:r>
              <a:rPr lang="en-US" sz="2400" dirty="0"/>
              <a:t>Final Thoughts:</a:t>
            </a:r>
            <a:br>
              <a:rPr lang="en-US" sz="2400" dirty="0"/>
            </a:br>
            <a:r>
              <a:rPr lang="en-US" sz="2400" dirty="0"/>
              <a:t>Take the time for planning your data collection, data entry, transfer, storage, and validation as you plan your study. Create detailed study protocols for data collection, entry, backup, and export. Backup your data often and monitor your process constantly for quality improvement. This will increase the rigor of your study and save you much time and heartache! </a:t>
            </a:r>
            <a:br>
              <a:rPr lang="en-US" sz="2400" dirty="0"/>
            </a:br>
            <a:br>
              <a:rPr lang="en-US" sz="2400" dirty="0"/>
            </a:br>
            <a:r>
              <a:rPr lang="en-US" sz="2400" dirty="0"/>
              <a:t>Thank you!</a:t>
            </a:r>
          </a:p>
        </p:txBody>
      </p:sp>
      <p:pic>
        <p:nvPicPr>
          <p:cNvPr id="2" name="Audio 1">
            <a:hlinkClick r:id="" action="ppaction://media"/>
            <a:extLst>
              <a:ext uri="{FF2B5EF4-FFF2-40B4-BE49-F238E27FC236}">
                <a16:creationId xmlns:a16="http://schemas.microsoft.com/office/drawing/2014/main" id="{142D8004-A2FB-5B76-7249-DE0E946FFE9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793482313"/>
      </p:ext>
    </p:extLst>
  </p:cSld>
  <p:clrMapOvr>
    <a:masterClrMapping/>
  </p:clrMapOvr>
  <mc:AlternateContent xmlns:mc="http://schemas.openxmlformats.org/markup-compatibility/2006">
    <mc:Choice xmlns:p14="http://schemas.microsoft.com/office/powerpoint/2010/main" Requires="p14">
      <p:transition spd="slow" p14:dur="2000" advTm="32045"/>
    </mc:Choice>
    <mc:Fallback>
      <p:transition spd="slow" advTm="3204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1FEAFE-B675-BBF8-8A3A-69D24B55BC83}"/>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27581154-2D6F-64C0-1326-3914180DED4B}"/>
              </a:ext>
            </a:extLst>
          </p:cNvPr>
          <p:cNvSpPr>
            <a:spLocks noGrp="1"/>
          </p:cNvSpPr>
          <p:nvPr>
            <p:ph sz="quarter" idx="10"/>
          </p:nvPr>
        </p:nvSpPr>
        <p:spPr/>
        <p:txBody>
          <a:bodyPr>
            <a:normAutofit fontScale="85000" lnSpcReduction="20000"/>
          </a:bodyPr>
          <a:lstStyle/>
          <a:p>
            <a:r>
              <a:rPr lang="en-US" dirty="0"/>
              <a:t>Society for Clinical Data Management. (2003). Good clinical data management practices.</a:t>
            </a:r>
          </a:p>
          <a:p>
            <a:r>
              <a:rPr lang="en-US" dirty="0" err="1"/>
              <a:t>Krishnankutty</a:t>
            </a:r>
            <a:r>
              <a:rPr lang="en-US" dirty="0"/>
              <a:t>, B., Bellary, S., Kumar, N. B., &amp; </a:t>
            </a:r>
            <a:r>
              <a:rPr lang="en-US" dirty="0" err="1"/>
              <a:t>Moodahadu</a:t>
            </a:r>
            <a:r>
              <a:rPr lang="en-US" dirty="0"/>
              <a:t>, L. S. (2012). Data management in clinical research: an overview. </a:t>
            </a:r>
            <a:r>
              <a:rPr lang="en-US" i="1" dirty="0"/>
              <a:t>Indian journal of pharmacology</a:t>
            </a:r>
            <a:r>
              <a:rPr lang="en-US" dirty="0"/>
              <a:t>, </a:t>
            </a:r>
            <a:r>
              <a:rPr lang="en-US" i="1" dirty="0"/>
              <a:t>44</a:t>
            </a:r>
            <a:r>
              <a:rPr lang="en-US" dirty="0"/>
              <a:t>(2), 168.</a:t>
            </a:r>
          </a:p>
          <a:p>
            <a:r>
              <a:rPr lang="en-US" dirty="0"/>
              <a:t>Gerritsen MG, Sartorius OE, </a:t>
            </a:r>
            <a:r>
              <a:rPr lang="en-US" dirty="0" err="1"/>
              <a:t>vd</a:t>
            </a:r>
            <a:r>
              <a:rPr lang="en-US" dirty="0"/>
              <a:t> Veen FM, </a:t>
            </a:r>
            <a:r>
              <a:rPr lang="en-US" dirty="0" err="1"/>
              <a:t>Meester</a:t>
            </a:r>
            <a:r>
              <a:rPr lang="en-US" dirty="0"/>
              <a:t> GT. Data management in multi-center clinical trials and the role of a nationwide computer network. A 5 year evaluation. Proc </a:t>
            </a:r>
            <a:r>
              <a:rPr lang="en-US" dirty="0" err="1"/>
              <a:t>Annu</a:t>
            </a:r>
            <a:r>
              <a:rPr lang="en-US" dirty="0"/>
              <a:t> </a:t>
            </a:r>
            <a:r>
              <a:rPr lang="en-US" dirty="0" err="1"/>
              <a:t>Symp</a:t>
            </a:r>
            <a:r>
              <a:rPr lang="en-US" dirty="0"/>
              <a:t> </a:t>
            </a:r>
            <a:r>
              <a:rPr lang="en-US" dirty="0" err="1"/>
              <a:t>Comput</a:t>
            </a:r>
            <a:r>
              <a:rPr lang="en-US" dirty="0"/>
              <a:t> Appl Med Care. 1993:659–62. [PMCID: PMC2850658] [PubMed: 8130557]</a:t>
            </a:r>
          </a:p>
          <a:p>
            <a:r>
              <a:rPr lang="en-US" dirty="0"/>
              <a:t>Reynolds-</a:t>
            </a:r>
            <a:r>
              <a:rPr lang="en-US" dirty="0" err="1"/>
              <a:t>Haertle</a:t>
            </a:r>
            <a:r>
              <a:rPr lang="en-US" dirty="0"/>
              <a:t> RA, McBride R. Single vs. double data entry in CAST. Control Clin Trials. 1992;13:487–94. [PubMed: 1334820]</a:t>
            </a:r>
          </a:p>
          <a:p>
            <a:r>
              <a:rPr lang="en-US" b="0" i="0" dirty="0">
                <a:effectLst/>
                <a:latin typeface="Calibri" panose="020F0502020204030204" pitchFamily="34" charset="0"/>
                <a:hlinkClick r:id="rId5" tooltip="Original URL: https://www.coursera.org/learn/clinical-data-management/home/week/1. Click or tap if you trust this link."/>
              </a:rPr>
              <a:t>https://www.coursera.org/learn/clinical-data-management/home/week/1</a:t>
            </a:r>
            <a:endParaRPr lang="en-US" dirty="0"/>
          </a:p>
        </p:txBody>
      </p:sp>
      <p:pic>
        <p:nvPicPr>
          <p:cNvPr id="4" name="Audio 3">
            <a:hlinkClick r:id="" action="ppaction://media"/>
            <a:extLst>
              <a:ext uri="{FF2B5EF4-FFF2-40B4-BE49-F238E27FC236}">
                <a16:creationId xmlns:a16="http://schemas.microsoft.com/office/drawing/2014/main" id="{C06CC3EE-0D75-1D26-DEBB-11814B46FB1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604012637"/>
      </p:ext>
    </p:extLst>
  </p:cSld>
  <p:clrMapOvr>
    <a:masterClrMapping/>
  </p:clrMapOvr>
  <mc:AlternateContent xmlns:mc="http://schemas.openxmlformats.org/markup-compatibility/2006">
    <mc:Choice xmlns:p14="http://schemas.microsoft.com/office/powerpoint/2010/main" Requires="p14">
      <p:transition spd="slow" p14:dur="2000" advTm="4119"/>
    </mc:Choice>
    <mc:Fallback>
      <p:transition spd="slow" advTm="41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Data Management?</a:t>
            </a:r>
          </a:p>
        </p:txBody>
      </p:sp>
      <p:sp>
        <p:nvSpPr>
          <p:cNvPr id="3" name="Content Placeholder 2"/>
          <p:cNvSpPr>
            <a:spLocks noGrp="1"/>
          </p:cNvSpPr>
          <p:nvPr>
            <p:ph sz="quarter" idx="10"/>
          </p:nvPr>
        </p:nvSpPr>
        <p:spPr/>
        <p:txBody>
          <a:bodyPr/>
          <a:lstStyle/>
          <a:p>
            <a:pPr marL="82153" indent="0">
              <a:buNone/>
            </a:pPr>
            <a:r>
              <a:rPr lang="en-US" dirty="0"/>
              <a:t>“The storage, access and preservation of data produced from a given investigation. Covers the entire lifecycle of the data, from planning the investigation to conducting it, and from backing up the data as it is created and used to long term preservation after the investigation has concluded.”</a:t>
            </a:r>
          </a:p>
          <a:p>
            <a:pPr marL="82153" indent="0">
              <a:buNone/>
            </a:pPr>
            <a:endParaRPr lang="en-US" dirty="0"/>
          </a:p>
        </p:txBody>
      </p:sp>
      <p:sp>
        <p:nvSpPr>
          <p:cNvPr id="4" name="Slide Number Placeholder 3"/>
          <p:cNvSpPr>
            <a:spLocks noGrp="1"/>
          </p:cNvSpPr>
          <p:nvPr>
            <p:ph type="sldNum" sz="quarter" idx="11"/>
          </p:nvPr>
        </p:nvSpPr>
        <p:spPr/>
        <p:txBody>
          <a:bodyPr/>
          <a:lstStyle/>
          <a:p>
            <a:pPr>
              <a:defRPr/>
            </a:pPr>
            <a:fld id="{2748A970-2CC1-400E-ACD2-FC6D06702445}" type="slidenum">
              <a:rPr lang="en-US" smtClean="0"/>
              <a:pPr>
                <a:defRPr/>
              </a:pPr>
              <a:t>3</a:t>
            </a:fld>
            <a:endParaRPr lang="en-US" dirty="0"/>
          </a:p>
        </p:txBody>
      </p:sp>
      <p:sp>
        <p:nvSpPr>
          <p:cNvPr id="5" name="TextBox 4"/>
          <p:cNvSpPr txBox="1"/>
          <p:nvPr/>
        </p:nvSpPr>
        <p:spPr>
          <a:xfrm>
            <a:off x="1371600" y="5649099"/>
            <a:ext cx="3371850" cy="300082"/>
          </a:xfrm>
          <a:prstGeom prst="rect">
            <a:avLst/>
          </a:prstGeom>
          <a:noFill/>
        </p:spPr>
        <p:txBody>
          <a:bodyPr wrap="square" rtlCol="0">
            <a:spAutoFit/>
          </a:bodyPr>
          <a:lstStyle/>
          <a:p>
            <a:r>
              <a:rPr lang="en-US" sz="1350" dirty="0"/>
              <a:t>Source: Texas A &amp; M Library Website</a:t>
            </a:r>
          </a:p>
        </p:txBody>
      </p:sp>
      <p:pic>
        <p:nvPicPr>
          <p:cNvPr id="6" name="Audio 5">
            <a:hlinkClick r:id="" action="ppaction://media"/>
            <a:extLst>
              <a:ext uri="{FF2B5EF4-FFF2-40B4-BE49-F238E27FC236}">
                <a16:creationId xmlns:a16="http://schemas.microsoft.com/office/drawing/2014/main" id="{E6205C2D-2BAD-B5A7-9D13-634E296C5DC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2697848598"/>
      </p:ext>
    </p:extLst>
  </p:cSld>
  <p:clrMapOvr>
    <a:masterClrMapping/>
  </p:clrMapOvr>
  <mc:AlternateContent xmlns:mc="http://schemas.openxmlformats.org/markup-compatibility/2006">
    <mc:Choice xmlns:p14="http://schemas.microsoft.com/office/powerpoint/2010/main" Requires="p14">
      <p:transition spd="slow" p14:dur="2000" advTm="23168"/>
    </mc:Choice>
    <mc:Fallback>
      <p:transition spd="slow" advTm="23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B89F4D-CA33-7D81-60E4-FC4445262900}"/>
              </a:ext>
            </a:extLst>
          </p:cNvPr>
          <p:cNvSpPr>
            <a:spLocks noGrp="1"/>
          </p:cNvSpPr>
          <p:nvPr>
            <p:ph type="title"/>
          </p:nvPr>
        </p:nvSpPr>
        <p:spPr/>
        <p:txBody>
          <a:bodyPr/>
          <a:lstStyle/>
          <a:p>
            <a:r>
              <a:rPr lang="en-US" dirty="0"/>
              <a:t>Data Management Best Practices</a:t>
            </a:r>
          </a:p>
        </p:txBody>
      </p:sp>
      <p:pic>
        <p:nvPicPr>
          <p:cNvPr id="5" name="Content Placeholder 4" descr="Timeline&#10;&#10;Description automatically generated">
            <a:extLst>
              <a:ext uri="{FF2B5EF4-FFF2-40B4-BE49-F238E27FC236}">
                <a16:creationId xmlns:a16="http://schemas.microsoft.com/office/drawing/2014/main" id="{932AD4DA-9041-8B37-A9D8-010586535F17}"/>
              </a:ext>
            </a:extLst>
          </p:cNvPr>
          <p:cNvPicPr>
            <a:picLocks noGrp="1" noChangeAspect="1"/>
          </p:cNvPicPr>
          <p:nvPr>
            <p:ph sz="quarter" idx="10"/>
          </p:nvPr>
        </p:nvPicPr>
        <p:blipFill>
          <a:blip r:embed="rId5"/>
          <a:stretch>
            <a:fillRect/>
          </a:stretch>
        </p:blipFill>
        <p:spPr>
          <a:xfrm>
            <a:off x="1386732" y="1487488"/>
            <a:ext cx="6370535" cy="4678362"/>
          </a:xfrm>
        </p:spPr>
      </p:pic>
      <p:pic>
        <p:nvPicPr>
          <p:cNvPr id="3" name="Audio 2">
            <a:hlinkClick r:id="" action="ppaction://media"/>
            <a:extLst>
              <a:ext uri="{FF2B5EF4-FFF2-40B4-BE49-F238E27FC236}">
                <a16:creationId xmlns:a16="http://schemas.microsoft.com/office/drawing/2014/main" id="{513B01A6-1FB8-96F6-C05D-FB3B07E89C3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136086751"/>
      </p:ext>
    </p:extLst>
  </p:cSld>
  <p:clrMapOvr>
    <a:masterClrMapping/>
  </p:clrMapOvr>
  <mc:AlternateContent xmlns:mc="http://schemas.openxmlformats.org/markup-compatibility/2006" xmlns:p14="http://schemas.microsoft.com/office/powerpoint/2010/main">
    <mc:Choice Requires="p14">
      <p:transition spd="slow" p14:dur="2000" advTm="44770"/>
    </mc:Choice>
    <mc:Fallback xmlns="">
      <p:transition spd="slow" advTm="447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96BE86-65CA-91CF-8716-58B941AED9FB}"/>
              </a:ext>
            </a:extLst>
          </p:cNvPr>
          <p:cNvSpPr>
            <a:spLocks noGrp="1"/>
          </p:cNvSpPr>
          <p:nvPr>
            <p:ph type="title"/>
          </p:nvPr>
        </p:nvSpPr>
        <p:spPr/>
        <p:txBody>
          <a:bodyPr/>
          <a:lstStyle/>
          <a:p>
            <a:r>
              <a:rPr lang="en-US" dirty="0"/>
              <a:t>What is Clinical Data Management (CDM)?	</a:t>
            </a:r>
          </a:p>
        </p:txBody>
      </p:sp>
      <p:sp>
        <p:nvSpPr>
          <p:cNvPr id="3" name="Content Placeholder 2">
            <a:extLst>
              <a:ext uri="{FF2B5EF4-FFF2-40B4-BE49-F238E27FC236}">
                <a16:creationId xmlns:a16="http://schemas.microsoft.com/office/drawing/2014/main" id="{49E7CF98-9A66-D91E-5131-27C070FC21DD}"/>
              </a:ext>
            </a:extLst>
          </p:cNvPr>
          <p:cNvSpPr>
            <a:spLocks noGrp="1"/>
          </p:cNvSpPr>
          <p:nvPr>
            <p:ph sz="quarter" idx="10"/>
          </p:nvPr>
        </p:nvSpPr>
        <p:spPr/>
        <p:txBody>
          <a:bodyPr>
            <a:normAutofit fontScale="92500" lnSpcReduction="10000"/>
          </a:bodyPr>
          <a:lstStyle/>
          <a:p>
            <a:pPr marL="0" indent="0">
              <a:buNone/>
            </a:pPr>
            <a:r>
              <a:rPr lang="en-US" sz="3000" dirty="0"/>
              <a:t>Data management manages the lifecycle of clinical data, including: </a:t>
            </a:r>
          </a:p>
          <a:p>
            <a:r>
              <a:rPr lang="en-US" dirty="0"/>
              <a:t>Collecting </a:t>
            </a:r>
          </a:p>
          <a:p>
            <a:r>
              <a:rPr lang="en-US" dirty="0"/>
              <a:t>Formatting </a:t>
            </a:r>
          </a:p>
          <a:p>
            <a:r>
              <a:rPr lang="en-US" dirty="0"/>
              <a:t>Quality Control</a:t>
            </a:r>
          </a:p>
          <a:p>
            <a:r>
              <a:rPr lang="en-US" dirty="0"/>
              <a:t>Storing and documentation </a:t>
            </a:r>
          </a:p>
          <a:p>
            <a:r>
              <a:rPr lang="en-US" dirty="0"/>
              <a:t>Cleaning </a:t>
            </a:r>
          </a:p>
          <a:p>
            <a:r>
              <a:rPr lang="en-US" dirty="0"/>
              <a:t>Organizing </a:t>
            </a:r>
          </a:p>
          <a:p>
            <a:r>
              <a:rPr lang="en-US" dirty="0"/>
              <a:t>Monitoring </a:t>
            </a:r>
          </a:p>
          <a:p>
            <a:r>
              <a:rPr lang="en-US" dirty="0"/>
              <a:t>Updating </a:t>
            </a:r>
          </a:p>
          <a:p>
            <a:r>
              <a:rPr lang="en-US" dirty="0"/>
              <a:t>Security and Sharing </a:t>
            </a:r>
          </a:p>
          <a:p>
            <a:pPr marL="0" indent="0">
              <a:buNone/>
            </a:pPr>
            <a:endParaRPr lang="en-US" dirty="0"/>
          </a:p>
          <a:p>
            <a:endParaRPr lang="en-US" dirty="0"/>
          </a:p>
        </p:txBody>
      </p:sp>
      <p:pic>
        <p:nvPicPr>
          <p:cNvPr id="4" name="Audio 3">
            <a:hlinkClick r:id="" action="ppaction://media"/>
            <a:extLst>
              <a:ext uri="{FF2B5EF4-FFF2-40B4-BE49-F238E27FC236}">
                <a16:creationId xmlns:a16="http://schemas.microsoft.com/office/drawing/2014/main" id="{D6ED09BE-C454-821D-B7C7-E5F1C14563A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695376883"/>
      </p:ext>
    </p:extLst>
  </p:cSld>
  <p:clrMapOvr>
    <a:masterClrMapping/>
  </p:clrMapOvr>
  <mc:AlternateContent xmlns:mc="http://schemas.openxmlformats.org/markup-compatibility/2006" xmlns:p14="http://schemas.microsoft.com/office/powerpoint/2010/main">
    <mc:Choice Requires="p14">
      <p:transition spd="slow" p14:dur="2000" advTm="27618"/>
    </mc:Choice>
    <mc:Fallback xmlns="">
      <p:transition spd="slow" advTm="276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27234" name="Rectangle 2">
            <a:extLst>
              <a:ext uri="{FF2B5EF4-FFF2-40B4-BE49-F238E27FC236}">
                <a16:creationId xmlns:a16="http://schemas.microsoft.com/office/drawing/2014/main" id="{24398AC1-45FF-424E-88C5-7433B3FE857A}"/>
              </a:ext>
            </a:extLst>
          </p:cNvPr>
          <p:cNvSpPr>
            <a:spLocks noGrp="1" noChangeArrowheads="1"/>
          </p:cNvSpPr>
          <p:nvPr>
            <p:ph type="title"/>
          </p:nvPr>
        </p:nvSpPr>
        <p:spPr>
          <a:xfrm>
            <a:off x="628650" y="365126"/>
            <a:ext cx="8093710" cy="1017107"/>
          </a:xfrm>
        </p:spPr>
        <p:txBody>
          <a:bodyPr/>
          <a:lstStyle/>
          <a:p>
            <a:r>
              <a:rPr lang="en-US" altLang="en-US" dirty="0"/>
              <a:t>Quality of evidence of epidemiologic studies</a:t>
            </a:r>
          </a:p>
        </p:txBody>
      </p:sp>
      <p:sp>
        <p:nvSpPr>
          <p:cNvPr id="8927235" name="Rectangle 3">
            <a:extLst>
              <a:ext uri="{FF2B5EF4-FFF2-40B4-BE49-F238E27FC236}">
                <a16:creationId xmlns:a16="http://schemas.microsoft.com/office/drawing/2014/main" id="{4D803E73-7C78-488B-A28C-D20A8BF9377F}"/>
              </a:ext>
            </a:extLst>
          </p:cNvPr>
          <p:cNvSpPr>
            <a:spLocks noGrp="1" noChangeArrowheads="1"/>
          </p:cNvSpPr>
          <p:nvPr>
            <p:ph sz="quarter" idx="10"/>
          </p:nvPr>
        </p:nvSpPr>
        <p:spPr/>
        <p:txBody>
          <a:bodyPr/>
          <a:lstStyle/>
          <a:p>
            <a:pPr>
              <a:buFont typeface="Monotype Sorts" pitchFamily="2" charset="2"/>
              <a:buNone/>
            </a:pPr>
            <a:r>
              <a:rPr lang="en-US" altLang="en-US" sz="3000" dirty="0"/>
              <a:t>Depends on…</a:t>
            </a:r>
          </a:p>
          <a:p>
            <a:pPr>
              <a:buFont typeface="Monotype Sorts" pitchFamily="2" charset="2"/>
              <a:buNone/>
            </a:pPr>
            <a:endParaRPr lang="en-US" altLang="en-US" sz="900" dirty="0"/>
          </a:p>
          <a:p>
            <a:pPr lvl="1">
              <a:buFontTx/>
              <a:buChar char="•"/>
            </a:pPr>
            <a:r>
              <a:rPr lang="en-US" altLang="en-US" sz="2400" dirty="0"/>
              <a:t>Type of study design</a:t>
            </a:r>
          </a:p>
          <a:p>
            <a:pPr lvl="1">
              <a:buFontTx/>
              <a:buChar char="•"/>
            </a:pPr>
            <a:endParaRPr lang="en-US" altLang="en-US" sz="2400" dirty="0"/>
          </a:p>
          <a:p>
            <a:pPr lvl="1">
              <a:buFontTx/>
              <a:buChar char="•"/>
            </a:pPr>
            <a:r>
              <a:rPr lang="en-US" altLang="en-US" sz="2400" dirty="0"/>
              <a:t>Execution of the study</a:t>
            </a:r>
          </a:p>
          <a:p>
            <a:pPr lvl="1">
              <a:buFontTx/>
              <a:buChar char="•"/>
            </a:pPr>
            <a:endParaRPr lang="en-US" altLang="en-US" sz="2400" dirty="0"/>
          </a:p>
          <a:p>
            <a:pPr lvl="1">
              <a:buFontTx/>
              <a:buChar char="•"/>
            </a:pPr>
            <a:r>
              <a:rPr lang="en-US" altLang="en-US" sz="2400" dirty="0"/>
              <a:t>Generalizability of study results</a:t>
            </a:r>
          </a:p>
        </p:txBody>
      </p:sp>
      <p:pic>
        <p:nvPicPr>
          <p:cNvPr id="2" name="Audio 1">
            <a:hlinkClick r:id="" action="ppaction://media"/>
            <a:extLst>
              <a:ext uri="{FF2B5EF4-FFF2-40B4-BE49-F238E27FC236}">
                <a16:creationId xmlns:a16="http://schemas.microsoft.com/office/drawing/2014/main" id="{0B524B6F-BB2C-478F-F9CB-8775E69745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884073006"/>
      </p:ext>
    </p:extLst>
  </p:cSld>
  <p:clrMapOvr>
    <a:masterClrMapping/>
  </p:clrMapOvr>
  <mc:AlternateContent xmlns:mc="http://schemas.openxmlformats.org/markup-compatibility/2006" xmlns:p14="http://schemas.microsoft.com/office/powerpoint/2010/main">
    <mc:Choice Requires="p14">
      <p:transition spd="slow" p14:dur="2000" advClick="0" advTm="18168"/>
    </mc:Choice>
    <mc:Fallback xmlns="">
      <p:transition spd="slow" advClick="0" advTm="18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7A9C8-CAFA-9252-ADA0-A6CEFBD7F780}"/>
              </a:ext>
            </a:extLst>
          </p:cNvPr>
          <p:cNvSpPr>
            <a:spLocks noGrp="1"/>
          </p:cNvSpPr>
          <p:nvPr>
            <p:ph type="title"/>
          </p:nvPr>
        </p:nvSpPr>
        <p:spPr/>
        <p:txBody>
          <a:bodyPr/>
          <a:lstStyle/>
          <a:p>
            <a:r>
              <a:rPr lang="en-US" dirty="0"/>
              <a:t>Objectives of CDM</a:t>
            </a:r>
          </a:p>
        </p:txBody>
      </p:sp>
      <p:sp>
        <p:nvSpPr>
          <p:cNvPr id="3" name="Content Placeholder 2">
            <a:extLst>
              <a:ext uri="{FF2B5EF4-FFF2-40B4-BE49-F238E27FC236}">
                <a16:creationId xmlns:a16="http://schemas.microsoft.com/office/drawing/2014/main" id="{94FEA19C-AD34-4F91-9B83-F34948B2A9FD}"/>
              </a:ext>
            </a:extLst>
          </p:cNvPr>
          <p:cNvSpPr>
            <a:spLocks noGrp="1"/>
          </p:cNvSpPr>
          <p:nvPr>
            <p:ph sz="quarter" idx="10"/>
          </p:nvPr>
        </p:nvSpPr>
        <p:spPr/>
        <p:txBody>
          <a:bodyPr/>
          <a:lstStyle/>
          <a:p>
            <a:pPr marL="0" indent="0">
              <a:buNone/>
            </a:pPr>
            <a:r>
              <a:rPr lang="en-US" dirty="0"/>
              <a:t>The primary objective of data management is to provide reliable and high-quality data for data analysis, via: </a:t>
            </a:r>
          </a:p>
          <a:p>
            <a:pPr marL="0" indent="0">
              <a:buNone/>
            </a:pPr>
            <a:endParaRPr lang="en-US" sz="1200" dirty="0"/>
          </a:p>
          <a:p>
            <a:pPr lvl="1"/>
            <a:r>
              <a:rPr lang="en-US" sz="2400" dirty="0"/>
              <a:t>Reducing potential errors, such as recall errors and interview errors, that could occur during data collection </a:t>
            </a:r>
          </a:p>
          <a:p>
            <a:pPr lvl="1"/>
            <a:endParaRPr lang="en-US" sz="2400" dirty="0"/>
          </a:p>
          <a:p>
            <a:pPr lvl="1"/>
            <a:r>
              <a:rPr lang="en-US" sz="2400" dirty="0"/>
              <a:t>Reducing the number of missing data </a:t>
            </a:r>
          </a:p>
          <a:p>
            <a:pPr lvl="1"/>
            <a:endParaRPr lang="en-US" sz="2400" dirty="0"/>
          </a:p>
          <a:p>
            <a:pPr lvl="1"/>
            <a:r>
              <a:rPr lang="en-US" sz="2400" dirty="0"/>
              <a:t>Collecting as much data as possible </a:t>
            </a:r>
          </a:p>
          <a:p>
            <a:endParaRPr lang="en-US" dirty="0"/>
          </a:p>
        </p:txBody>
      </p:sp>
      <p:pic>
        <p:nvPicPr>
          <p:cNvPr id="4" name="Audio 3">
            <a:hlinkClick r:id="" action="ppaction://media"/>
            <a:extLst>
              <a:ext uri="{FF2B5EF4-FFF2-40B4-BE49-F238E27FC236}">
                <a16:creationId xmlns:a16="http://schemas.microsoft.com/office/drawing/2014/main" id="{D83AA02A-3A4D-8BA3-BF81-65766D4F17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1043723402"/>
      </p:ext>
    </p:extLst>
  </p:cSld>
  <p:clrMapOvr>
    <a:masterClrMapping/>
  </p:clrMapOvr>
  <mc:AlternateContent xmlns:mc="http://schemas.openxmlformats.org/markup-compatibility/2006" xmlns:p14="http://schemas.microsoft.com/office/powerpoint/2010/main">
    <mc:Choice Requires="p14">
      <p:transition spd="slow" p14:dur="2000" advTm="21836"/>
    </mc:Choice>
    <mc:Fallback xmlns="">
      <p:transition spd="slow" advTm="21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40333-7716-2AEC-064D-3123B4AC0172}"/>
              </a:ext>
            </a:extLst>
          </p:cNvPr>
          <p:cNvSpPr>
            <a:spLocks noGrp="1"/>
          </p:cNvSpPr>
          <p:nvPr>
            <p:ph type="title"/>
          </p:nvPr>
        </p:nvSpPr>
        <p:spPr/>
        <p:txBody>
          <a:bodyPr/>
          <a:lstStyle/>
          <a:p>
            <a:r>
              <a:rPr lang="en-US" dirty="0"/>
              <a:t>Why is CDM important? </a:t>
            </a:r>
          </a:p>
        </p:txBody>
      </p:sp>
      <p:sp>
        <p:nvSpPr>
          <p:cNvPr id="3" name="Content Placeholder 2">
            <a:extLst>
              <a:ext uri="{FF2B5EF4-FFF2-40B4-BE49-F238E27FC236}">
                <a16:creationId xmlns:a16="http://schemas.microsoft.com/office/drawing/2014/main" id="{3EB20BC5-060A-CAFA-4F23-8D6189D0C165}"/>
              </a:ext>
            </a:extLst>
          </p:cNvPr>
          <p:cNvSpPr>
            <a:spLocks noGrp="1"/>
          </p:cNvSpPr>
          <p:nvPr>
            <p:ph sz="quarter" idx="10"/>
          </p:nvPr>
        </p:nvSpPr>
        <p:spPr/>
        <p:txBody>
          <a:bodyPr/>
          <a:lstStyle/>
          <a:p>
            <a:r>
              <a:rPr lang="en-US" dirty="0"/>
              <a:t>It plays an essential role in clinical research </a:t>
            </a:r>
          </a:p>
          <a:p>
            <a:endParaRPr lang="en-US" dirty="0"/>
          </a:p>
          <a:p>
            <a:r>
              <a:rPr lang="en-US" dirty="0"/>
              <a:t>It deals with all aspects of clinical data processing </a:t>
            </a:r>
          </a:p>
          <a:p>
            <a:endParaRPr lang="en-US" dirty="0"/>
          </a:p>
          <a:p>
            <a:r>
              <a:rPr lang="en-US" dirty="0"/>
              <a:t>Clinical data need to be accurate, complete, reliable, and consistent for statistical analysis and research. </a:t>
            </a:r>
          </a:p>
        </p:txBody>
      </p:sp>
      <p:pic>
        <p:nvPicPr>
          <p:cNvPr id="4" name="Audio 3">
            <a:hlinkClick r:id="" action="ppaction://media"/>
            <a:extLst>
              <a:ext uri="{FF2B5EF4-FFF2-40B4-BE49-F238E27FC236}">
                <a16:creationId xmlns:a16="http://schemas.microsoft.com/office/drawing/2014/main" id="{AC3C4B39-5CAF-941A-65AE-DC93484AC01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856040438"/>
      </p:ext>
    </p:extLst>
  </p:cSld>
  <p:clrMapOvr>
    <a:masterClrMapping/>
  </p:clrMapOvr>
  <mc:AlternateContent xmlns:mc="http://schemas.openxmlformats.org/markup-compatibility/2006" xmlns:p14="http://schemas.microsoft.com/office/powerpoint/2010/main">
    <mc:Choice Requires="p14">
      <p:transition spd="slow" p14:dur="2000" advTm="34452"/>
    </mc:Choice>
    <mc:Fallback xmlns="">
      <p:transition spd="slow" advTm="344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7CE86-D16C-D572-EBC8-F85B16800E37}"/>
              </a:ext>
            </a:extLst>
          </p:cNvPr>
          <p:cNvSpPr>
            <a:spLocks noGrp="1"/>
          </p:cNvSpPr>
          <p:nvPr>
            <p:ph type="title"/>
          </p:nvPr>
        </p:nvSpPr>
        <p:spPr/>
        <p:txBody>
          <a:bodyPr/>
          <a:lstStyle/>
          <a:p>
            <a:r>
              <a:rPr lang="en-US" dirty="0"/>
              <a:t>Standards and Guidelines of CDM</a:t>
            </a:r>
          </a:p>
        </p:txBody>
      </p:sp>
      <p:sp>
        <p:nvSpPr>
          <p:cNvPr id="3" name="Content Placeholder 2">
            <a:extLst>
              <a:ext uri="{FF2B5EF4-FFF2-40B4-BE49-F238E27FC236}">
                <a16:creationId xmlns:a16="http://schemas.microsoft.com/office/drawing/2014/main" id="{7D4C1833-A5BE-428E-9974-4E116B0D4340}"/>
              </a:ext>
            </a:extLst>
          </p:cNvPr>
          <p:cNvSpPr>
            <a:spLocks noGrp="1"/>
          </p:cNvSpPr>
          <p:nvPr>
            <p:ph sz="quarter" idx="10"/>
          </p:nvPr>
        </p:nvSpPr>
        <p:spPr/>
        <p:txBody>
          <a:bodyPr>
            <a:normAutofit lnSpcReduction="10000"/>
          </a:bodyPr>
          <a:lstStyle/>
          <a:p>
            <a:r>
              <a:rPr lang="en-US" dirty="0"/>
              <a:t>Code of Federal Regulations (CFR)</a:t>
            </a:r>
          </a:p>
          <a:p>
            <a:pPr lvl="1"/>
            <a:r>
              <a:rPr lang="en-US" dirty="0"/>
              <a:t>Applicable to electronic records </a:t>
            </a:r>
          </a:p>
          <a:p>
            <a:pPr lvl="1"/>
            <a:r>
              <a:rPr lang="en-US" dirty="0"/>
              <a:t>Ensures the accuracy, reliability, and consistency of clinical data </a:t>
            </a:r>
          </a:p>
          <a:p>
            <a:r>
              <a:rPr lang="en-US" dirty="0"/>
              <a:t>Good Clinical Data Management Practices (GCDMP) guidelines </a:t>
            </a:r>
          </a:p>
          <a:p>
            <a:pPr lvl="1"/>
            <a:r>
              <a:rPr lang="en-US" dirty="0"/>
              <a:t>Published by Society for Clinical Data Management (SCDM)</a:t>
            </a:r>
          </a:p>
          <a:p>
            <a:pPr lvl="1"/>
            <a:r>
              <a:rPr lang="en-US" dirty="0"/>
              <a:t>Initially published in September 2000 and the most current version published in October 2013</a:t>
            </a:r>
          </a:p>
          <a:p>
            <a:pPr lvl="1"/>
            <a:r>
              <a:rPr lang="en-US" dirty="0"/>
              <a:t>Provides standards of good practice of CDM</a:t>
            </a:r>
          </a:p>
          <a:p>
            <a:r>
              <a:rPr lang="en-US" dirty="0"/>
              <a:t>Study Data Tabulation Model Implementation Guide for Human Clinical Trials (SDTMIG) </a:t>
            </a:r>
          </a:p>
          <a:p>
            <a:pPr lvl="1"/>
            <a:r>
              <a:rPr lang="en-US" dirty="0"/>
              <a:t>Published by Clinical Data Interchange Standards Consortium (CDISC) </a:t>
            </a:r>
          </a:p>
          <a:p>
            <a:pPr lvl="1"/>
            <a:r>
              <a:rPr lang="en-US" dirty="0"/>
              <a:t>Describes the standard terminologies for clinical data </a:t>
            </a:r>
          </a:p>
        </p:txBody>
      </p:sp>
      <p:pic>
        <p:nvPicPr>
          <p:cNvPr id="4" name="Audio 3">
            <a:hlinkClick r:id="" action="ppaction://media"/>
            <a:extLst>
              <a:ext uri="{FF2B5EF4-FFF2-40B4-BE49-F238E27FC236}">
                <a16:creationId xmlns:a16="http://schemas.microsoft.com/office/drawing/2014/main" id="{7D48DC0D-52CA-013D-DA26-B774B6C9A00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86800" y="6400800"/>
            <a:ext cx="304800" cy="304800"/>
          </a:xfrm>
          <a:prstGeom prst="rect">
            <a:avLst/>
          </a:prstGeom>
        </p:spPr>
      </p:pic>
    </p:spTree>
    <p:extLst>
      <p:ext uri="{BB962C8B-B14F-4D97-AF65-F5344CB8AC3E}">
        <p14:creationId xmlns:p14="http://schemas.microsoft.com/office/powerpoint/2010/main" val="3024344153"/>
      </p:ext>
    </p:extLst>
  </p:cSld>
  <p:clrMapOvr>
    <a:masterClrMapping/>
  </p:clrMapOvr>
  <mc:AlternateContent xmlns:mc="http://schemas.openxmlformats.org/markup-compatibility/2006" xmlns:p14="http://schemas.microsoft.com/office/powerpoint/2010/main">
    <mc:Choice Requires="p14">
      <p:transition spd="slow" p14:dur="2000" advTm="93748"/>
    </mc:Choice>
    <mc:Fallback xmlns="">
      <p:transition spd="slow" advTm="937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6|2.7|10.3|0.5|8.3|0.3"/>
</p:tagLst>
</file>

<file path=ppt/theme/theme1.xml><?xml version="1.0" encoding="utf-8"?>
<a:theme xmlns:a="http://schemas.openxmlformats.org/drawingml/2006/main" name="CRS_2020_PPT">
  <a:themeElements>
    <a:clrScheme name="CRS_2020_Palette_Microsoft">
      <a:dk1>
        <a:srgbClr val="000000"/>
      </a:dk1>
      <a:lt1>
        <a:srgbClr val="FFFFFF"/>
      </a:lt1>
      <a:dk2>
        <a:srgbClr val="00A2C7"/>
      </a:dk2>
      <a:lt2>
        <a:srgbClr val="BFB8AF"/>
      </a:lt2>
      <a:accent1>
        <a:srgbClr val="7999AC"/>
      </a:accent1>
      <a:accent2>
        <a:srgbClr val="9053A1"/>
      </a:accent2>
      <a:accent3>
        <a:srgbClr val="79A02C"/>
      </a:accent3>
      <a:accent4>
        <a:srgbClr val="EF6E0B"/>
      </a:accent4>
      <a:accent5>
        <a:srgbClr val="0099A9"/>
      </a:accent5>
      <a:accent6>
        <a:srgbClr val="00468B"/>
      </a:accent6>
      <a:hlink>
        <a:srgbClr val="00A2C7"/>
      </a:hlink>
      <a:folHlink>
        <a:srgbClr val="9053A1"/>
      </a:folHlink>
    </a:clrScheme>
    <a:fontScheme name="CRS_PPT_Fonts">
      <a:majorFont>
        <a:latin typeface="Times New Roman"/>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NRCB TEMPLATE" id="{0EC71E97-8FA2-4B5F-AC24-44C3F03835AA}" vid="{46FB6BCA-E9FE-4217-9BEF-CD6BDB5EB7D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89DD0B6094BCF4FB93A35D0152A1812" ma:contentTypeVersion="13" ma:contentTypeDescription="Create a new document." ma:contentTypeScope="" ma:versionID="be0ae1603127ce292030e8d21174580f">
  <xsd:schema xmlns:xsd="http://www.w3.org/2001/XMLSchema" xmlns:xs="http://www.w3.org/2001/XMLSchema" xmlns:p="http://schemas.microsoft.com/office/2006/metadata/properties" xmlns:ns2="d6596b82-1850-46b7-8677-7476bdde78e6" xmlns:ns3="53c17ed5-55f5-48da-bce3-199d61b38c9a" targetNamespace="http://schemas.microsoft.com/office/2006/metadata/properties" ma:root="true" ma:fieldsID="26e5467dbf44ded1b1ae3f5faebca35a" ns2:_="" ns3:_="">
    <xsd:import namespace="d6596b82-1850-46b7-8677-7476bdde78e6"/>
    <xsd:import namespace="53c17ed5-55f5-48da-bce3-199d61b38c9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3:SharedWithUsers" minOccurs="0"/>
                <xsd:element ref="ns3:SharedWithDetails"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6596b82-1850-46b7-8677-7476bdde78e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3c17ed5-55f5-48da-bce3-199d61b38c9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3EDAF73-4893-4F4B-B2AD-01C785BB3A4F}">
  <ds:schemaRefs>
    <ds:schemaRef ds:uri="http://www.w3.org/XML/1998/namespace"/>
    <ds:schemaRef ds:uri="http://purl.org/dc/dcmitype/"/>
    <ds:schemaRef ds:uri="http://schemas.microsoft.com/office/2006/documentManagement/types"/>
    <ds:schemaRef ds:uri="http://schemas.openxmlformats.org/package/2006/metadata/core-properties"/>
    <ds:schemaRef ds:uri="53c17ed5-55f5-48da-bce3-199d61b38c9a"/>
    <ds:schemaRef ds:uri="http://purl.org/dc/elements/1.1/"/>
    <ds:schemaRef ds:uri="http://purl.org/dc/terms/"/>
    <ds:schemaRef ds:uri="http://schemas.microsoft.com/office/infopath/2007/PartnerControls"/>
    <ds:schemaRef ds:uri="d6596b82-1850-46b7-8677-7476bdde78e6"/>
    <ds:schemaRef ds:uri="http://schemas.microsoft.com/office/2006/metadata/properties"/>
  </ds:schemaRefs>
</ds:datastoreItem>
</file>

<file path=customXml/itemProps2.xml><?xml version="1.0" encoding="utf-8"?>
<ds:datastoreItem xmlns:ds="http://schemas.openxmlformats.org/officeDocument/2006/customXml" ds:itemID="{97161C77-4666-4246-BBCD-C34F72AD3419}">
  <ds:schemaRefs>
    <ds:schemaRef ds:uri="http://schemas.microsoft.com/sharepoint/v3/contenttype/forms"/>
  </ds:schemaRefs>
</ds:datastoreItem>
</file>

<file path=customXml/itemProps3.xml><?xml version="1.0" encoding="utf-8"?>
<ds:datastoreItem xmlns:ds="http://schemas.openxmlformats.org/officeDocument/2006/customXml" ds:itemID="{8100B982-99A2-4BF9-ADDA-957A147B1D9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6596b82-1850-46b7-8677-7476bdde78e6"/>
    <ds:schemaRef ds:uri="53c17ed5-55f5-48da-bce3-199d61b38c9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ANRCB TEMPLATE</Template>
  <TotalTime>3472</TotalTime>
  <Words>5138</Words>
  <Application>Microsoft Office PowerPoint</Application>
  <PresentationFormat>On-screen Show (4:3)</PresentationFormat>
  <Paragraphs>320</Paragraphs>
  <Slides>26</Slides>
  <Notes>25</Notes>
  <HiddenSlides>0</HiddenSlides>
  <MMClips>26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Arial</vt:lpstr>
      <vt:lpstr>Calibri</vt:lpstr>
      <vt:lpstr>Georgia</vt:lpstr>
      <vt:lpstr>Monotype Sorts</vt:lpstr>
      <vt:lpstr>Trebuchet MS</vt:lpstr>
      <vt:lpstr>CRS_2020_PPT</vt:lpstr>
      <vt:lpstr>Topic 6.8 Statistical Design and Planning: Data Management Best Practices</vt:lpstr>
      <vt:lpstr>Learning Objectives</vt:lpstr>
      <vt:lpstr>What is Data Management?</vt:lpstr>
      <vt:lpstr>Data Management Best Practices</vt:lpstr>
      <vt:lpstr>What is Clinical Data Management (CDM)? </vt:lpstr>
      <vt:lpstr>Quality of evidence of epidemiologic studies</vt:lpstr>
      <vt:lpstr>Objectives of CDM</vt:lpstr>
      <vt:lpstr>Why is CDM important? </vt:lpstr>
      <vt:lpstr>Standards and Guidelines of CDM</vt:lpstr>
      <vt:lpstr>Best Data Management Practice</vt:lpstr>
      <vt:lpstr>Data Planning </vt:lpstr>
      <vt:lpstr>Data Planning Continued </vt:lpstr>
      <vt:lpstr>Database Design and Validation</vt:lpstr>
      <vt:lpstr>Backup options</vt:lpstr>
      <vt:lpstr>Database Validation and Audit</vt:lpstr>
      <vt:lpstr>Data collection and Quality Control</vt:lpstr>
      <vt:lpstr>Data Entry</vt:lpstr>
      <vt:lpstr>Data Validation and Audit </vt:lpstr>
      <vt:lpstr>Integrity constraints</vt:lpstr>
      <vt:lpstr>Integrity constraints</vt:lpstr>
      <vt:lpstr>Strategies for Data Integrity</vt:lpstr>
      <vt:lpstr>Data Integrity and Security</vt:lpstr>
      <vt:lpstr>Data Integrity: Encryption</vt:lpstr>
      <vt:lpstr>Database Locking </vt:lpstr>
      <vt:lpstr>Final Thoughts: Take the time for planning your data collection, data entry, transfer, storage, and validation as you plan your study. Create detailed study protocols for data collection, entry, backup, and export. Backup your data often and monitor your process constantly for quality improvement. This will increase the rigor of your study and save you much time and heartache!   Thank you!</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6.5 Statistical Design and Planning: Sample Size and Statistical Power</dc:title>
  <dc:creator>Eddens, Kate</dc:creator>
  <cp:lastModifiedBy>Eddens, Kate</cp:lastModifiedBy>
  <cp:revision>69</cp:revision>
  <dcterms:created xsi:type="dcterms:W3CDTF">2022-05-10T17:09:17Z</dcterms:created>
  <dcterms:modified xsi:type="dcterms:W3CDTF">2022-07-10T19:27:10Z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0x010100789DD0B6094BCF4FB93A35D0152A1812</vt:lpwstr>
  </property>
</Properties>
</file>