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29"/>
  </p:notesMasterIdLst>
  <p:sldIdLst>
    <p:sldId id="256" r:id="rId5"/>
    <p:sldId id="299" r:id="rId6"/>
    <p:sldId id="933" r:id="rId7"/>
    <p:sldId id="297" r:id="rId8"/>
    <p:sldId id="295" r:id="rId9"/>
    <p:sldId id="257" r:id="rId10"/>
    <p:sldId id="258" r:id="rId11"/>
    <p:sldId id="261" r:id="rId12"/>
    <p:sldId id="260" r:id="rId13"/>
    <p:sldId id="262" r:id="rId14"/>
    <p:sldId id="263" r:id="rId15"/>
    <p:sldId id="934" r:id="rId16"/>
    <p:sldId id="259" r:id="rId17"/>
    <p:sldId id="268" r:id="rId18"/>
    <p:sldId id="267" r:id="rId19"/>
    <p:sldId id="264" r:id="rId20"/>
    <p:sldId id="265" r:id="rId21"/>
    <p:sldId id="935" r:id="rId22"/>
    <p:sldId id="269" r:id="rId23"/>
    <p:sldId id="296" r:id="rId24"/>
    <p:sldId id="292" r:id="rId25"/>
    <p:sldId id="293" r:id="rId26"/>
    <p:sldId id="294" r:id="rId27"/>
    <p:sldId id="26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56"/>
            <p14:sldId id="299"/>
            <p14:sldId id="933"/>
            <p14:sldId id="297"/>
            <p14:sldId id="295"/>
            <p14:sldId id="257"/>
            <p14:sldId id="258"/>
            <p14:sldId id="261"/>
            <p14:sldId id="260"/>
            <p14:sldId id="262"/>
            <p14:sldId id="263"/>
            <p14:sldId id="934"/>
            <p14:sldId id="259"/>
            <p14:sldId id="268"/>
            <p14:sldId id="267"/>
            <p14:sldId id="264"/>
            <p14:sldId id="265"/>
            <p14:sldId id="935"/>
            <p14:sldId id="269"/>
            <p14:sldId id="296"/>
            <p14:sldId id="292"/>
            <p14:sldId id="293"/>
            <p14:sldId id="294"/>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4038" autoAdjust="0"/>
  </p:normalViewPr>
  <p:slideViewPr>
    <p:cSldViewPr snapToGrid="0" snapToObjects="1">
      <p:cViewPr varScale="1">
        <p:scale>
          <a:sx n="58" d="100"/>
          <a:sy n="58" d="100"/>
        </p:scale>
        <p:origin x="48"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ens, Kate" userId="2768510e-2308-47b1-8f2d-3734854ccbd3" providerId="ADAL" clId="{D562180A-D325-43B1-92F9-985905A55181}"/>
    <pc:docChg chg="modSld">
      <pc:chgData name="Eddens, Kate" userId="2768510e-2308-47b1-8f2d-3734854ccbd3" providerId="ADAL" clId="{D562180A-D325-43B1-92F9-985905A55181}" dt="2022-10-17T16:59:39.940" v="0" actId="20577"/>
      <pc:docMkLst>
        <pc:docMk/>
      </pc:docMkLst>
      <pc:sldChg chg="modNotesTx">
        <pc:chgData name="Eddens, Kate" userId="2768510e-2308-47b1-8f2d-3734854ccbd3" providerId="ADAL" clId="{D562180A-D325-43B1-92F9-985905A55181}" dt="2022-10-17T16:59:39.940" v="0" actId="20577"/>
        <pc:sldMkLst>
          <pc:docMk/>
          <pc:sldMk cId="2458310136" sldId="9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10/14/2022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7: Statistical Analysis</a:t>
            </a:r>
          </a:p>
        </p:txBody>
      </p:sp>
      <p:sp>
        <p:nvSpPr>
          <p:cNvPr id="4" name="Slide Number Placeholder 3"/>
          <p:cNvSpPr>
            <a:spLocks noGrp="1"/>
          </p:cNvSpPr>
          <p:nvPr>
            <p:ph type="sldNum" sz="quarter" idx="5"/>
          </p:nvPr>
        </p:nvSpPr>
        <p:spPr/>
        <p:txBody>
          <a:bodyPr/>
          <a:lstStyle/>
          <a:p>
            <a:fld id="{6CE77AE1-64B2-544E-9109-A75612B0A115}" type="slidenum">
              <a:rPr lang="en-US" smtClean="0"/>
              <a:t>1</a:t>
            </a:fld>
            <a:endParaRPr lang="en-US"/>
          </a:p>
        </p:txBody>
      </p:sp>
    </p:spTree>
    <p:extLst>
      <p:ext uri="{BB962C8B-B14F-4D97-AF65-F5344CB8AC3E}">
        <p14:creationId xmlns:p14="http://schemas.microsoft.com/office/powerpoint/2010/main" val="2946141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optional, but recommended, and that is to create a log file. This is essentially Stata’s built-in tape recorder, where you can retrieve your work and keep a record of your work. To do this, type into the command line the text “log using” and then the name you would like to give to your log file. This will create the file “mylog.log” or whatever you choose to call it, with the .log extension, in your working directory. You and anyone else you share it with can read it using any word processor such as notepad, word, and such. But you must save it as .log to keep it in a universal format. If you use the point and click window to start and save the log file, the default is to save as an .</a:t>
            </a:r>
            <a:r>
              <a:rPr lang="en-US" dirty="0" err="1"/>
              <a:t>smcl</a:t>
            </a:r>
            <a:r>
              <a:rPr lang="en-US" dirty="0"/>
              <a:t> file, which requires a special program to open. To close a log file you can simply type “log close” and to add more output to your log file, you can type “log using (your log file name), append”. And if you want to replace a log file, you can use the above command with replace, but note that this WILL DELETE the contents of your previous version of the log. </a:t>
            </a:r>
          </a:p>
        </p:txBody>
      </p:sp>
      <p:sp>
        <p:nvSpPr>
          <p:cNvPr id="4" name="Slide Number Placeholder 3"/>
          <p:cNvSpPr>
            <a:spLocks noGrp="1"/>
          </p:cNvSpPr>
          <p:nvPr>
            <p:ph type="sldNum" sz="quarter" idx="5"/>
          </p:nvPr>
        </p:nvSpPr>
        <p:spPr/>
        <p:txBody>
          <a:bodyPr/>
          <a:lstStyle/>
          <a:p>
            <a:fld id="{6CE77AE1-64B2-544E-9109-A75612B0A115}" type="slidenum">
              <a:rPr lang="en-US" smtClean="0"/>
              <a:t>10</a:t>
            </a:fld>
            <a:endParaRPr lang="en-US"/>
          </a:p>
        </p:txBody>
      </p:sp>
    </p:spTree>
    <p:extLst>
      <p:ext uri="{BB962C8B-B14F-4D97-AF65-F5344CB8AC3E}">
        <p14:creationId xmlns:p14="http://schemas.microsoft.com/office/powerpoint/2010/main" val="152912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important step in setting yourself up to work in Stata is to create a “DO” file. This is essentially your syntax file, where you’ll keep all of the commands that you write and run. Do files end with the file extension </a:t>
            </a:r>
            <a:r>
              <a:rPr lang="en-US" dirty="0" err="1"/>
              <a:t>d.o</a:t>
            </a:r>
            <a:r>
              <a:rPr lang="en-US" dirty="0"/>
              <a:t>., or do. It is strongly recommended to use do files to store your commands as you work!! This way you do not need to type them and create them again when you need to re-do your analyses or run data cleaning on an updated dataset. It also helps you to know HOW you created variables or ran certain analyses. As I put in the title, please do the do!!! You can start a new do file by either using the point and click menu, or by typing “</a:t>
            </a:r>
            <a:r>
              <a:rPr lang="en-US" dirty="0" err="1"/>
              <a:t>doedit</a:t>
            </a:r>
            <a:r>
              <a:rPr lang="en-US" dirty="0"/>
              <a:t>” into the command line. You can save your comments in a do file by putting asterisks around any comments and use forward slashes to separate lines. I’ll show you an example on the next slide. </a:t>
            </a:r>
          </a:p>
        </p:txBody>
      </p:sp>
      <p:sp>
        <p:nvSpPr>
          <p:cNvPr id="4" name="Slide Number Placeholder 3"/>
          <p:cNvSpPr>
            <a:spLocks noGrp="1"/>
          </p:cNvSpPr>
          <p:nvPr>
            <p:ph type="sldNum" sz="quarter" idx="5"/>
          </p:nvPr>
        </p:nvSpPr>
        <p:spPr/>
        <p:txBody>
          <a:bodyPr/>
          <a:lstStyle/>
          <a:p>
            <a:fld id="{6CE77AE1-64B2-544E-9109-A75612B0A115}" type="slidenum">
              <a:rPr lang="en-US" smtClean="0"/>
              <a:t>11</a:t>
            </a:fld>
            <a:endParaRPr lang="en-US"/>
          </a:p>
        </p:txBody>
      </p:sp>
    </p:spTree>
    <p:extLst>
      <p:ext uri="{BB962C8B-B14F-4D97-AF65-F5344CB8AC3E}">
        <p14:creationId xmlns:p14="http://schemas.microsoft.com/office/powerpoint/2010/main" val="137045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in this example that I’ve created </a:t>
            </a:r>
            <a:r>
              <a:rPr lang="en-US"/>
              <a:t>a do file </a:t>
            </a:r>
            <a:r>
              <a:rPr lang="en-US" dirty="0"/>
              <a:t>and began the comments in it with asterisks, then continued each line of comments with two forward slashes. You can do it several ways, but this is how I like to create comments. You can find this do file in the same folder with your presentation, or perhaps the team has provided you with a copy of the do file. </a:t>
            </a:r>
          </a:p>
        </p:txBody>
      </p:sp>
      <p:sp>
        <p:nvSpPr>
          <p:cNvPr id="4" name="Slide Number Placeholder 3"/>
          <p:cNvSpPr>
            <a:spLocks noGrp="1"/>
          </p:cNvSpPr>
          <p:nvPr>
            <p:ph type="sldNum" sz="quarter" idx="5"/>
          </p:nvPr>
        </p:nvSpPr>
        <p:spPr/>
        <p:txBody>
          <a:bodyPr/>
          <a:lstStyle/>
          <a:p>
            <a:fld id="{6CE77AE1-64B2-544E-9109-A75612B0A115}" type="slidenum">
              <a:rPr lang="en-US" smtClean="0"/>
              <a:t>12</a:t>
            </a:fld>
            <a:endParaRPr lang="en-US"/>
          </a:p>
        </p:txBody>
      </p:sp>
    </p:spTree>
    <p:extLst>
      <p:ext uri="{BB962C8B-B14F-4D97-AF65-F5344CB8AC3E}">
        <p14:creationId xmlns:p14="http://schemas.microsoft.com/office/powerpoint/2010/main" val="3217081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open files that are already in the .</a:t>
            </a:r>
            <a:r>
              <a:rPr lang="en-US" dirty="0" err="1"/>
              <a:t>dta</a:t>
            </a:r>
            <a:r>
              <a:rPr lang="en-US" dirty="0"/>
              <a:t> format and file extension, you can either use the point and click menu by going to “file” and then “open” and then navigating to your data, or type the command “use” and then the file path to your data file. If the file is already in your working directory, you can type the command “use” and then the name of your data file. To save your data from Stata, you can use the menu by going to “file” and then “save as” or simply type the commands “save, replace” </a:t>
            </a:r>
          </a:p>
        </p:txBody>
      </p:sp>
      <p:sp>
        <p:nvSpPr>
          <p:cNvPr id="4" name="Slide Number Placeholder 3"/>
          <p:cNvSpPr>
            <a:spLocks noGrp="1"/>
          </p:cNvSpPr>
          <p:nvPr>
            <p:ph type="sldNum" sz="quarter" idx="5"/>
          </p:nvPr>
        </p:nvSpPr>
        <p:spPr/>
        <p:txBody>
          <a:bodyPr/>
          <a:lstStyle/>
          <a:p>
            <a:fld id="{6CE77AE1-64B2-544E-9109-A75612B0A115}" type="slidenum">
              <a:rPr lang="en-US" smtClean="0"/>
              <a:t>13</a:t>
            </a:fld>
            <a:endParaRPr lang="en-US"/>
          </a:p>
        </p:txBody>
      </p:sp>
    </p:spTree>
    <p:extLst>
      <p:ext uri="{BB962C8B-B14F-4D97-AF65-F5344CB8AC3E}">
        <p14:creationId xmlns:p14="http://schemas.microsoft.com/office/powerpoint/2010/main" val="155844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open or import csv or other tabular data in Stata using either the “use” command in the data editor or by using the dropdown menu to select file and then open or file and then import. </a:t>
            </a:r>
          </a:p>
        </p:txBody>
      </p:sp>
      <p:sp>
        <p:nvSpPr>
          <p:cNvPr id="4" name="Slide Number Placeholder 3"/>
          <p:cNvSpPr>
            <a:spLocks noGrp="1"/>
          </p:cNvSpPr>
          <p:nvPr>
            <p:ph type="sldNum" sz="quarter" idx="5"/>
          </p:nvPr>
        </p:nvSpPr>
        <p:spPr/>
        <p:txBody>
          <a:bodyPr/>
          <a:lstStyle/>
          <a:p>
            <a:fld id="{6CE77AE1-64B2-544E-9109-A75612B0A115}" type="slidenum">
              <a:rPr lang="en-US" smtClean="0"/>
              <a:t>14</a:t>
            </a:fld>
            <a:endParaRPr lang="en-US"/>
          </a:p>
        </p:txBody>
      </p:sp>
    </p:spTree>
    <p:extLst>
      <p:ext uri="{BB962C8B-B14F-4D97-AF65-F5344CB8AC3E}">
        <p14:creationId xmlns:p14="http://schemas.microsoft.com/office/powerpoint/2010/main" val="1667121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clear command to remove previous data from Stata’s memory and the </a:t>
            </a:r>
            <a:r>
              <a:rPr lang="en-US" dirty="0" err="1"/>
              <a:t>cls</a:t>
            </a:r>
            <a:r>
              <a:rPr lang="en-US" dirty="0"/>
              <a:t> command to clear the output window for a fresh start.</a:t>
            </a:r>
          </a:p>
        </p:txBody>
      </p:sp>
      <p:sp>
        <p:nvSpPr>
          <p:cNvPr id="4" name="Slide Number Placeholder 3"/>
          <p:cNvSpPr>
            <a:spLocks noGrp="1"/>
          </p:cNvSpPr>
          <p:nvPr>
            <p:ph type="sldNum" sz="quarter" idx="5"/>
          </p:nvPr>
        </p:nvSpPr>
        <p:spPr/>
        <p:txBody>
          <a:bodyPr/>
          <a:lstStyle/>
          <a:p>
            <a:fld id="{6CE77AE1-64B2-544E-9109-A75612B0A115}" type="slidenum">
              <a:rPr lang="en-US" smtClean="0"/>
              <a:t>15</a:t>
            </a:fld>
            <a:endParaRPr lang="en-US"/>
          </a:p>
        </p:txBody>
      </p:sp>
    </p:spTree>
    <p:extLst>
      <p:ext uri="{BB962C8B-B14F-4D97-AF65-F5344CB8AC3E}">
        <p14:creationId xmlns:p14="http://schemas.microsoft.com/office/powerpoint/2010/main" val="2612729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command look for to find variables in a dataset. It works like a search function. For example, if you want to look for variables that refer to education, you can type the command “</a:t>
            </a:r>
            <a:r>
              <a:rPr lang="en-US" dirty="0" err="1"/>
              <a:t>lookfor</a:t>
            </a:r>
            <a:r>
              <a:rPr lang="en-US" dirty="0"/>
              <a:t>” in the command window followed by the first four letters of education “educ” in this example, and Stata will find the key word “educ” in variable names and labels. You might need to be creative to find the variables that you need, but you can always refer to the codebook that might come with the data to find your variables. </a:t>
            </a:r>
          </a:p>
        </p:txBody>
      </p:sp>
      <p:sp>
        <p:nvSpPr>
          <p:cNvPr id="4" name="Slide Number Placeholder 3"/>
          <p:cNvSpPr>
            <a:spLocks noGrp="1"/>
          </p:cNvSpPr>
          <p:nvPr>
            <p:ph type="sldNum" sz="quarter" idx="5"/>
          </p:nvPr>
        </p:nvSpPr>
        <p:spPr/>
        <p:txBody>
          <a:bodyPr/>
          <a:lstStyle/>
          <a:p>
            <a:fld id="{6CE77AE1-64B2-544E-9109-A75612B0A115}" type="slidenum">
              <a:rPr lang="en-US" smtClean="0"/>
              <a:t>16</a:t>
            </a:fld>
            <a:endParaRPr lang="en-US"/>
          </a:p>
        </p:txBody>
      </p:sp>
    </p:spTree>
    <p:extLst>
      <p:ext uri="{BB962C8B-B14F-4D97-AF65-F5344CB8AC3E}">
        <p14:creationId xmlns:p14="http://schemas.microsoft.com/office/powerpoint/2010/main" val="188546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use the </a:t>
            </a:r>
            <a:r>
              <a:rPr lang="en-US" dirty="0" err="1"/>
              <a:t>lookfor</a:t>
            </a:r>
            <a:r>
              <a:rPr lang="en-US" dirty="0"/>
              <a:t> command with the stem “educ” for education in the MICS data, we can see that there are five variables that include the word education in their description, including highest level of education attended, mother’s education, and variables measuring attendance at early childhood education programs. </a:t>
            </a:r>
          </a:p>
        </p:txBody>
      </p:sp>
      <p:sp>
        <p:nvSpPr>
          <p:cNvPr id="4" name="Slide Number Placeholder 3"/>
          <p:cNvSpPr>
            <a:spLocks noGrp="1"/>
          </p:cNvSpPr>
          <p:nvPr>
            <p:ph type="sldNum" sz="quarter" idx="5"/>
          </p:nvPr>
        </p:nvSpPr>
        <p:spPr/>
        <p:txBody>
          <a:bodyPr/>
          <a:lstStyle/>
          <a:p>
            <a:fld id="{6CE77AE1-64B2-544E-9109-A75612B0A115}" type="slidenum">
              <a:rPr lang="en-US" smtClean="0"/>
              <a:t>17</a:t>
            </a:fld>
            <a:endParaRPr lang="en-US"/>
          </a:p>
        </p:txBody>
      </p:sp>
    </p:spTree>
    <p:extLst>
      <p:ext uri="{BB962C8B-B14F-4D97-AF65-F5344CB8AC3E}">
        <p14:creationId xmlns:p14="http://schemas.microsoft.com/office/powerpoint/2010/main" val="992167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use the “variables” window in both the Data Editor and the main Stata screen and simply type “educ” into the search bar, and you’ll find the same variables are selected. However, this will NOT print your action into the Results window, which you might want to have to save for your log. </a:t>
            </a:r>
          </a:p>
        </p:txBody>
      </p:sp>
      <p:sp>
        <p:nvSpPr>
          <p:cNvPr id="4" name="Slide Number Placeholder 3"/>
          <p:cNvSpPr>
            <a:spLocks noGrp="1"/>
          </p:cNvSpPr>
          <p:nvPr>
            <p:ph type="sldNum" sz="quarter" idx="5"/>
          </p:nvPr>
        </p:nvSpPr>
        <p:spPr/>
        <p:txBody>
          <a:bodyPr/>
          <a:lstStyle/>
          <a:p>
            <a:fld id="{6CE77AE1-64B2-544E-9109-A75612B0A115}" type="slidenum">
              <a:rPr lang="en-US" smtClean="0"/>
              <a:t>18</a:t>
            </a:fld>
            <a:endParaRPr lang="en-US"/>
          </a:p>
        </p:txBody>
      </p:sp>
    </p:spTree>
    <p:extLst>
      <p:ext uri="{BB962C8B-B14F-4D97-AF65-F5344CB8AC3E}">
        <p14:creationId xmlns:p14="http://schemas.microsoft.com/office/powerpoint/2010/main" val="1387481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“describe” command provides a general description of the dataset and the format for each variable type. You can type “describe” into the command window and the information will print into the results window. It will tell you both the number of variables and the number of observations, and it will list the variable names, types, value label, and variable label or description.</a:t>
            </a:r>
          </a:p>
        </p:txBody>
      </p:sp>
      <p:sp>
        <p:nvSpPr>
          <p:cNvPr id="4" name="Slide Number Placeholder 3"/>
          <p:cNvSpPr>
            <a:spLocks noGrp="1"/>
          </p:cNvSpPr>
          <p:nvPr>
            <p:ph type="sldNum" sz="quarter" idx="5"/>
          </p:nvPr>
        </p:nvSpPr>
        <p:spPr/>
        <p:txBody>
          <a:bodyPr/>
          <a:lstStyle/>
          <a:p>
            <a:fld id="{6CE77AE1-64B2-544E-9109-A75612B0A115}" type="slidenum">
              <a:rPr lang="en-US" smtClean="0"/>
              <a:t>19</a:t>
            </a:fld>
            <a:endParaRPr lang="en-US"/>
          </a:p>
        </p:txBody>
      </p:sp>
    </p:spTree>
    <p:extLst>
      <p:ext uri="{BB962C8B-B14F-4D97-AF65-F5344CB8AC3E}">
        <p14:creationId xmlns:p14="http://schemas.microsoft.com/office/powerpoint/2010/main" val="4006254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module is to enhance your ability to do the following: understand and use fundamental statistical approaches and analytic programs for research, specifically using Stata statistical software to manipulate data and perform descriptive statistics and comparative analyses; identify types of quantitative data and the most appropriate methods for summarizing and visualizing each, conduct basic data cleaning and manipulation such as creating new variables and dummy variables; and analyze data by comparing groups and conducting simple and multiple regression. </a:t>
            </a:r>
          </a:p>
        </p:txBody>
      </p:sp>
      <p:sp>
        <p:nvSpPr>
          <p:cNvPr id="4" name="Slide Number Placeholder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1364013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calculate frequencies of values of a categorical variable along with their proportions and the cumulative percent, you can use the command “tab” in the command window, and then the name of your variable or variables that you would like to explore. Here, we typed “tab” with the variable “ED5A”, which is the highest level of education attained by the participant, shown in the top table, and in the bottom table, the frequencies for “</a:t>
            </a:r>
            <a:r>
              <a:rPr lang="en-US" dirty="0" err="1"/>
              <a:t>melevel</a:t>
            </a:r>
            <a:r>
              <a:rPr lang="en-US" dirty="0"/>
              <a:t>”, which is the variable representing levels of education of the participant’s mother. </a:t>
            </a:r>
          </a:p>
        </p:txBody>
      </p:sp>
      <p:sp>
        <p:nvSpPr>
          <p:cNvPr id="4" name="Slide Number Placeholder 3"/>
          <p:cNvSpPr>
            <a:spLocks noGrp="1"/>
          </p:cNvSpPr>
          <p:nvPr>
            <p:ph type="sldNum" sz="quarter" idx="5"/>
          </p:nvPr>
        </p:nvSpPr>
        <p:spPr/>
        <p:txBody>
          <a:bodyPr/>
          <a:lstStyle/>
          <a:p>
            <a:fld id="{6CE77AE1-64B2-544E-9109-A75612B0A115}" type="slidenum">
              <a:rPr lang="en-US" smtClean="0"/>
              <a:t>20</a:t>
            </a:fld>
            <a:endParaRPr lang="en-US"/>
          </a:p>
        </p:txBody>
      </p:sp>
    </p:spTree>
    <p:extLst>
      <p:ext uri="{BB962C8B-B14F-4D97-AF65-F5344CB8AC3E}">
        <p14:creationId xmlns:p14="http://schemas.microsoft.com/office/powerpoint/2010/main" val="1980666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command “table” to produce frequencies and descriptive statistics per category. You can type the command “help table” to get a list of all statistics that you can run with the table command. For a simple example, in the MICS dataset, the variable for sex or gender is HL4. So if we type table and the commands listed above with HL4 as the variable for sex, we get a table of just the frequencies of male and female sex in the MICS sample, and we see we have 621 males and 560 females.</a:t>
            </a:r>
          </a:p>
        </p:txBody>
      </p:sp>
      <p:sp>
        <p:nvSpPr>
          <p:cNvPr id="4" name="Slide Number Placeholder 3"/>
          <p:cNvSpPr>
            <a:spLocks noGrp="1"/>
          </p:cNvSpPr>
          <p:nvPr>
            <p:ph type="sldNum" sz="quarter" idx="5"/>
          </p:nvPr>
        </p:nvSpPr>
        <p:spPr/>
        <p:txBody>
          <a:bodyPr/>
          <a:lstStyle/>
          <a:p>
            <a:fld id="{6CE77AE1-64B2-544E-9109-A75612B0A115}" type="slidenum">
              <a:rPr lang="en-US" smtClean="0"/>
              <a:t>21</a:t>
            </a:fld>
            <a:endParaRPr lang="en-US"/>
          </a:p>
        </p:txBody>
      </p:sp>
    </p:spTree>
    <p:extLst>
      <p:ext uri="{BB962C8B-B14F-4D97-AF65-F5344CB8AC3E}">
        <p14:creationId xmlns:p14="http://schemas.microsoft.com/office/powerpoint/2010/main" val="1333120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in this example that by adding a few simple commands using the term “statistics,” we can get information about the means and standard deviations of several continuous variables, displayed for each gender and in total. There are many ways you can use the table function to visualize and understand how multiple variables are distributed in your data. </a:t>
            </a:r>
          </a:p>
        </p:txBody>
      </p:sp>
      <p:sp>
        <p:nvSpPr>
          <p:cNvPr id="4" name="Slide Number Placeholder 3"/>
          <p:cNvSpPr>
            <a:spLocks noGrp="1"/>
          </p:cNvSpPr>
          <p:nvPr>
            <p:ph type="sldNum" sz="quarter" idx="5"/>
          </p:nvPr>
        </p:nvSpPr>
        <p:spPr/>
        <p:txBody>
          <a:bodyPr/>
          <a:lstStyle/>
          <a:p>
            <a:fld id="{6CE77AE1-64B2-544E-9109-A75612B0A115}" type="slidenum">
              <a:rPr lang="en-US" smtClean="0"/>
              <a:t>22</a:t>
            </a:fld>
            <a:endParaRPr lang="en-US"/>
          </a:p>
        </p:txBody>
      </p:sp>
    </p:spTree>
    <p:extLst>
      <p:ext uri="{BB962C8B-B14F-4D97-AF65-F5344CB8AC3E}">
        <p14:creationId xmlns:p14="http://schemas.microsoft.com/office/powerpoint/2010/main" val="1720308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tab function again to create crosstabs, or a table of categorical variables in both the row and column. By adding the terms “column row” in the command line, you ask Stata to provide the column and row percentages in the data. In this example, we look at how mother’s education level is distributed by region of Lao PDR. This is not testing differences in proportions by region, it is simply looking at how mother’s education level is distributed in each region. </a:t>
            </a:r>
          </a:p>
        </p:txBody>
      </p:sp>
      <p:sp>
        <p:nvSpPr>
          <p:cNvPr id="4" name="Slide Number Placeholder 3"/>
          <p:cNvSpPr>
            <a:spLocks noGrp="1"/>
          </p:cNvSpPr>
          <p:nvPr>
            <p:ph type="sldNum" sz="quarter" idx="5"/>
          </p:nvPr>
        </p:nvSpPr>
        <p:spPr/>
        <p:txBody>
          <a:bodyPr/>
          <a:lstStyle/>
          <a:p>
            <a:fld id="{6CE77AE1-64B2-544E-9109-A75612B0A115}" type="slidenum">
              <a:rPr lang="en-US" smtClean="0"/>
              <a:t>23</a:t>
            </a:fld>
            <a:endParaRPr lang="en-US"/>
          </a:p>
        </p:txBody>
      </p:sp>
    </p:spTree>
    <p:extLst>
      <p:ext uri="{BB962C8B-B14F-4D97-AF65-F5344CB8AC3E}">
        <p14:creationId xmlns:p14="http://schemas.microsoft.com/office/powerpoint/2010/main" val="43634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Now, you should be able to: </a:t>
            </a:r>
            <a:r>
              <a:rPr lang="en-US" sz="1200" dirty="0"/>
              <a:t>Open and import data in Stata, describe your dataset, find variables in your data, create tables of means and frequencies of variables, and evaluate the distribution of variables by other variables. </a:t>
            </a:r>
            <a:r>
              <a:rPr lang="en-US" dirty="0"/>
              <a:t>If you have access to Stata and the MICS 10% sample data, see if you can reproduce some of the tables you’ve seen in this presentation. </a:t>
            </a:r>
          </a:p>
        </p:txBody>
      </p:sp>
      <p:sp>
        <p:nvSpPr>
          <p:cNvPr id="4" name="Slide Number Placeholder 3"/>
          <p:cNvSpPr>
            <a:spLocks noGrp="1"/>
          </p:cNvSpPr>
          <p:nvPr>
            <p:ph type="sldNum" sz="quarter" idx="5"/>
          </p:nvPr>
        </p:nvSpPr>
        <p:spPr/>
        <p:txBody>
          <a:bodyPr/>
          <a:lstStyle/>
          <a:p>
            <a:fld id="{6CE77AE1-64B2-544E-9109-A75612B0A115}" type="slidenum">
              <a:rPr lang="en-US" smtClean="0"/>
              <a:t>24</a:t>
            </a:fld>
            <a:endParaRPr lang="en-US"/>
          </a:p>
        </p:txBody>
      </p:sp>
    </p:spTree>
    <p:extLst>
      <p:ext uri="{BB962C8B-B14F-4D97-AF65-F5344CB8AC3E}">
        <p14:creationId xmlns:p14="http://schemas.microsoft.com/office/powerpoint/2010/main" val="258462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structure of Module 7: we’ll begin with how to get started with basic function in Stata such as opening and describing data, then we’ll address different sources of data. We’ll move into more detailed descriptive statistics in Topic 7.3 and move through data cleaning and data visualization. Finally, we’ll walk through how to conduct comparative analyses and regression analyses in Stata, and your final data analysis session will be in person. </a:t>
            </a:r>
          </a:p>
        </p:txBody>
      </p:sp>
      <p:sp>
        <p:nvSpPr>
          <p:cNvPr id="4" name="Slide Number Placeholder 3"/>
          <p:cNvSpPr>
            <a:spLocks noGrp="1"/>
          </p:cNvSpPr>
          <p:nvPr>
            <p:ph type="sldNum" sz="quarter" idx="5"/>
          </p:nvPr>
        </p:nvSpPr>
        <p:spPr/>
        <p:txBody>
          <a:bodyPr/>
          <a:lstStyle/>
          <a:p>
            <a:fld id="{6CE77AE1-64B2-544E-9109-A75612B0A115}" type="slidenum">
              <a:rPr lang="en-US" smtClean="0"/>
              <a:t>3</a:t>
            </a:fld>
            <a:endParaRPr lang="en-US"/>
          </a:p>
        </p:txBody>
      </p:sp>
    </p:spTree>
    <p:extLst>
      <p:ext uri="{BB962C8B-B14F-4D97-AF65-F5344CB8AC3E}">
        <p14:creationId xmlns:p14="http://schemas.microsoft.com/office/powerpoint/2010/main" val="213770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Topic 7.1: Getting started with Stata. </a:t>
            </a:r>
          </a:p>
        </p:txBody>
      </p:sp>
      <p:sp>
        <p:nvSpPr>
          <p:cNvPr id="4" name="Slide Number Placeholder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339933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of this section is for you to gain a basic understanding of Stata statistical analysis software. You will be able to recognize the parts of a Stata screen, see and set a working directory for your data so that it is easy to access, create and save a log file of commands performed and a do file, which is your syntax, open and save data files as well as import a dataset, and explore variables and data using Stata. </a:t>
            </a:r>
          </a:p>
        </p:txBody>
      </p:sp>
      <p:sp>
        <p:nvSpPr>
          <p:cNvPr id="4" name="Slide Number Placeholder 3"/>
          <p:cNvSpPr>
            <a:spLocks noGrp="1"/>
          </p:cNvSpPr>
          <p:nvPr>
            <p:ph type="sldNum" sz="quarter" idx="5"/>
          </p:nvPr>
        </p:nvSpPr>
        <p:spPr/>
        <p:txBody>
          <a:bodyPr/>
          <a:lstStyle/>
          <a:p>
            <a:fld id="{6CE77AE1-64B2-544E-9109-A75612B0A115}" type="slidenum">
              <a:rPr lang="en-US" smtClean="0"/>
              <a:t>5</a:t>
            </a:fld>
            <a:endParaRPr lang="en-US"/>
          </a:p>
        </p:txBody>
      </p:sp>
    </p:spTree>
    <p:extLst>
      <p:ext uri="{BB962C8B-B14F-4D97-AF65-F5344CB8AC3E}">
        <p14:creationId xmlns:p14="http://schemas.microsoft.com/office/powerpoint/2010/main" val="209474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Stata is a multi-purpose statistical package with which you can explore, summarize, and analyze datasets. We consider a dataset to be a collection of several measures of information called variables, which are typically arranged in columns. And each of these variables can have one or several values, or observations for one or several cases. You may be familiar with other statistical packages such as R, SAS, and SPSS. Stata is widely used in social science research, and is a powerful and useful tool for manipulating, analyzing and visualizing data. Other packages such as R are free to access but much more difficult to learn than Stata or SPSS. Stata takes a little time to learn, but it is also affordable in that a license is perpetual, and you only need to renew when you upgrade your package. </a:t>
            </a:r>
          </a:p>
        </p:txBody>
      </p:sp>
      <p:sp>
        <p:nvSpPr>
          <p:cNvPr id="4" name="Slide Number Placeholder 3"/>
          <p:cNvSpPr>
            <a:spLocks noGrp="1"/>
          </p:cNvSpPr>
          <p:nvPr>
            <p:ph type="sldNum" sz="quarter" idx="5"/>
          </p:nvPr>
        </p:nvSpPr>
        <p:spPr/>
        <p:txBody>
          <a:bodyPr/>
          <a:lstStyle/>
          <a:p>
            <a:fld id="{6CE77AE1-64B2-544E-9109-A75612B0A115}" type="slidenum">
              <a:rPr lang="en-US" smtClean="0"/>
              <a:t>6</a:t>
            </a:fld>
            <a:endParaRPr lang="en-US"/>
          </a:p>
        </p:txBody>
      </p:sp>
    </p:spTree>
    <p:extLst>
      <p:ext uri="{BB962C8B-B14F-4D97-AF65-F5344CB8AC3E}">
        <p14:creationId xmlns:p14="http://schemas.microsoft.com/office/powerpoint/2010/main" val="4071451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home screen for Stata version 17. If you are able to follow along with a version of Stata, that would be helpful, but you can always refer back to these slides for practice when you have access to Stata. </a:t>
            </a:r>
          </a:p>
        </p:txBody>
      </p:sp>
      <p:sp>
        <p:nvSpPr>
          <p:cNvPr id="4" name="Slide Number Placeholder 3"/>
          <p:cNvSpPr>
            <a:spLocks noGrp="1"/>
          </p:cNvSpPr>
          <p:nvPr>
            <p:ph type="sldNum" sz="quarter" idx="5"/>
          </p:nvPr>
        </p:nvSpPr>
        <p:spPr/>
        <p:txBody>
          <a:bodyPr/>
          <a:lstStyle/>
          <a:p>
            <a:fld id="{6CE77AE1-64B2-544E-9109-A75612B0A115}" type="slidenum">
              <a:rPr lang="en-US" smtClean="0"/>
              <a:t>7</a:t>
            </a:fld>
            <a:endParaRPr lang="en-US"/>
          </a:p>
        </p:txBody>
      </p:sp>
    </p:spTree>
    <p:extLst>
      <p:ext uri="{BB962C8B-B14F-4D97-AF65-F5344CB8AC3E}">
        <p14:creationId xmlns:p14="http://schemas.microsoft.com/office/powerpoint/2010/main" val="261738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central window here is the results window. This window will display the results of any commands that you run. This is the command window, where you can type the commands that you want Stata to run on your data. To the left of the screen is the history window that displays the recent commands you’ve run, and any errors that occurred while running them. On the upper right side of your screen is the variable window, where you can find a list of the variables in your dataset. Below this, on the bottom right, is the Properties Window, which displays characteristics of the variables in your data.</a:t>
            </a:r>
          </a:p>
        </p:txBody>
      </p:sp>
      <p:sp>
        <p:nvSpPr>
          <p:cNvPr id="4" name="Slide Number Placeholder 3"/>
          <p:cNvSpPr>
            <a:spLocks noGrp="1"/>
          </p:cNvSpPr>
          <p:nvPr>
            <p:ph type="sldNum" sz="quarter" idx="5"/>
          </p:nvPr>
        </p:nvSpPr>
        <p:spPr/>
        <p:txBody>
          <a:bodyPr/>
          <a:lstStyle/>
          <a:p>
            <a:fld id="{6CE77AE1-64B2-544E-9109-A75612B0A115}" type="slidenum">
              <a:rPr lang="en-US" smtClean="0"/>
              <a:t>8</a:t>
            </a:fld>
            <a:endParaRPr lang="en-US"/>
          </a:p>
        </p:txBody>
      </p:sp>
    </p:spTree>
    <p:extLst>
      <p:ext uri="{BB962C8B-B14F-4D97-AF65-F5344CB8AC3E}">
        <p14:creationId xmlns:p14="http://schemas.microsoft.com/office/powerpoint/2010/main" val="6603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take in Stata is to set your working directory. This is the path to whatever folder you would like to store your data in as you work in Stata. In these slides, the text in red is the actual text of the command that you type into your command line, and the text in blue is the text that you type into the command line that is unique to your data. The bold black text is what Stata returns in the results window when you execute the command.  To see where your working directory is, you can type </a:t>
            </a:r>
            <a:r>
              <a:rPr lang="en-US" dirty="0" err="1"/>
              <a:t>pwd</a:t>
            </a:r>
            <a:r>
              <a:rPr lang="en-US" dirty="0"/>
              <a:t>, and Stata will return the directory in which your data will be stored. In this example, we have a directory in the H drive called “</a:t>
            </a:r>
            <a:r>
              <a:rPr lang="en-US" dirty="0" err="1"/>
              <a:t>statadata</a:t>
            </a:r>
            <a:r>
              <a:rPr lang="en-US" dirty="0"/>
              <a:t>.” If you want to change this directory, you type the letters “cd” for “change directory” and then the file path to whatever directory you want to use for your Stata project. In this example, we’re changing the directory to the c drive, in a folder called my data. If your directory name has any spaces in it, for example, “</a:t>
            </a:r>
            <a:r>
              <a:rPr lang="en-US" dirty="0" err="1"/>
              <a:t>stata</a:t>
            </a:r>
            <a:r>
              <a:rPr lang="en-US" dirty="0"/>
              <a:t> and data”, then you want to put quotes around the entire directory path. </a:t>
            </a:r>
          </a:p>
        </p:txBody>
      </p:sp>
      <p:sp>
        <p:nvSpPr>
          <p:cNvPr id="4" name="Slide Number Placeholder 3"/>
          <p:cNvSpPr>
            <a:spLocks noGrp="1"/>
          </p:cNvSpPr>
          <p:nvPr>
            <p:ph type="sldNum" sz="quarter" idx="5"/>
          </p:nvPr>
        </p:nvSpPr>
        <p:spPr/>
        <p:txBody>
          <a:bodyPr/>
          <a:lstStyle/>
          <a:p>
            <a:fld id="{6CE77AE1-64B2-544E-9109-A75612B0A115}" type="slidenum">
              <a:rPr lang="en-US" smtClean="0"/>
              <a:t>9</a:t>
            </a:fld>
            <a:endParaRPr lang="en-US"/>
          </a:p>
        </p:txBody>
      </p:sp>
    </p:spTree>
    <p:extLst>
      <p:ext uri="{BB962C8B-B14F-4D97-AF65-F5344CB8AC3E}">
        <p14:creationId xmlns:p14="http://schemas.microsoft.com/office/powerpoint/2010/main" val="2136542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endParaRPr lang="en-US" dirty="0"/>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jpeg"/><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jpeg"/><Relationship Id="rId5" Type="http://schemas.openxmlformats.org/officeDocument/2006/relationships/image" Target="../media/image5.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media/image4.jpe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5.tiff"/><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jpeg"/><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rmAutofit/>
          </a:bodyPr>
          <a:lstStyle/>
          <a:p>
            <a:pPr algn="ctr"/>
            <a:r>
              <a:rPr lang="en-US" sz="4000" b="1" dirty="0">
                <a:latin typeface="Georgia"/>
                <a:cs typeface="Arial"/>
              </a:rPr>
              <a:t>Module 7</a:t>
            </a:r>
            <a:br>
              <a:rPr lang="en-US" sz="4000" b="1" dirty="0">
                <a:latin typeface="Georgia"/>
                <a:cs typeface="Arial"/>
              </a:rPr>
            </a:br>
            <a:r>
              <a:rPr lang="en-US" sz="4000" b="1" dirty="0">
                <a:latin typeface="Georgia"/>
                <a:cs typeface="Arial"/>
              </a:rPr>
              <a:t>Statistical Analysis</a:t>
            </a:r>
            <a:endParaRPr lang="en-US" sz="4000" dirty="0">
              <a:latin typeface="Georgia"/>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7" name="Subtitle 6">
            <a:extLst>
              <a:ext uri="{FF2B5EF4-FFF2-40B4-BE49-F238E27FC236}">
                <a16:creationId xmlns:a16="http://schemas.microsoft.com/office/drawing/2014/main" id="{1C9747C8-410E-8D47-894E-20D45D73966D}"/>
              </a:ext>
            </a:extLst>
          </p:cNvPr>
          <p:cNvSpPr>
            <a:spLocks noGrp="1"/>
          </p:cNvSpPr>
          <p:nvPr>
            <p:ph type="subTitle" idx="1"/>
          </p:nvPr>
        </p:nvSpPr>
        <p:spPr>
          <a:xfrm>
            <a:off x="1299381" y="2554975"/>
            <a:ext cx="6545235" cy="1404961"/>
          </a:xfrm>
        </p:spPr>
        <p:txBody>
          <a:bodyPr>
            <a:normAutofit fontScale="85000" lnSpcReduction="10000"/>
          </a:bodyPr>
          <a:lstStyle/>
          <a:p>
            <a:pPr algn="ctr"/>
            <a:r>
              <a:rPr lang="en-US" sz="2000" dirty="0"/>
              <a:t>Training developed by Roger Zoh, PhD and Kate Eddens, PhD, MPH </a:t>
            </a:r>
          </a:p>
          <a:p>
            <a:pPr algn="ctr"/>
            <a:r>
              <a:rPr lang="en-US" sz="2000" dirty="0"/>
              <a:t>Indiana University School of Public Health </a:t>
            </a:r>
          </a:p>
          <a:p>
            <a:pPr algn="ctr"/>
            <a:r>
              <a:rPr lang="en-US" sz="2000" dirty="0"/>
              <a:t>Department of Epidemiology and Biostatistics</a:t>
            </a:r>
          </a:p>
          <a:p>
            <a:pPr algn="ctr"/>
            <a:r>
              <a:rPr lang="en-US" sz="2000" dirty="0"/>
              <a:t>In collaboration with the Ministry of Health Lao PDR</a:t>
            </a:r>
          </a:p>
          <a:p>
            <a:endParaRPr lang="en-US" dirty="0"/>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pic>
        <p:nvPicPr>
          <p:cNvPr id="3" name="Audio 2">
            <a:hlinkClick r:id="" action="ppaction://media"/>
            <a:extLst>
              <a:ext uri="{FF2B5EF4-FFF2-40B4-BE49-F238E27FC236}">
                <a16:creationId xmlns:a16="http://schemas.microsoft.com/office/drawing/2014/main" id="{382FB9BD-401A-4C17-9AFF-B15EF9956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6914611"/>
      </p:ext>
    </p:extLst>
  </p:cSld>
  <p:clrMapOvr>
    <a:masterClrMapping/>
  </p:clrMapOvr>
  <mc:AlternateContent xmlns:mc="http://schemas.openxmlformats.org/markup-compatibility/2006">
    <mc:Choice xmlns:p14="http://schemas.microsoft.com/office/powerpoint/2010/main" Requires="p14">
      <p:transition spd="slow" p14:dur="2000" advTm="6218"/>
    </mc:Choice>
    <mc:Fallback>
      <p:transition spd="slow" advTm="6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F0EB-E675-104D-9AD3-765DACC6CA7D}"/>
              </a:ext>
            </a:extLst>
          </p:cNvPr>
          <p:cNvSpPr>
            <a:spLocks noGrp="1"/>
          </p:cNvSpPr>
          <p:nvPr>
            <p:ph type="title"/>
          </p:nvPr>
        </p:nvSpPr>
        <p:spPr/>
        <p:txBody>
          <a:bodyPr>
            <a:normAutofit/>
          </a:bodyPr>
          <a:lstStyle/>
          <a:p>
            <a:r>
              <a:rPr lang="en-US" dirty="0"/>
              <a:t>First Steps: log file (optional)</a:t>
            </a:r>
          </a:p>
        </p:txBody>
      </p:sp>
      <p:sp>
        <p:nvSpPr>
          <p:cNvPr id="6" name="Google Shape;162;p71">
            <a:extLst>
              <a:ext uri="{FF2B5EF4-FFF2-40B4-BE49-F238E27FC236}">
                <a16:creationId xmlns:a16="http://schemas.microsoft.com/office/drawing/2014/main" id="{8C3820A2-60CB-4D81-808F-1709E9273F4C}"/>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10</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0C31DBAF-6FBF-8342-ACB2-0D5A89ADD388}"/>
              </a:ext>
            </a:extLst>
          </p:cNvPr>
          <p:cNvSpPr/>
          <p:nvPr/>
        </p:nvSpPr>
        <p:spPr>
          <a:xfrm>
            <a:off x="628650" y="1382233"/>
            <a:ext cx="8422481" cy="5242589"/>
          </a:xfrm>
          <a:prstGeom prst="rect">
            <a:avLst/>
          </a:prstGeom>
        </p:spPr>
        <p:txBody>
          <a:bodyPr wrap="square">
            <a:spAutoFit/>
          </a:bodyPr>
          <a:lstStyle/>
          <a:p>
            <a:pPr marL="9525">
              <a:spcBef>
                <a:spcPts val="79"/>
              </a:spcBef>
            </a:pPr>
            <a:r>
              <a:rPr lang="en-US" dirty="0"/>
              <a:t>Create</a:t>
            </a:r>
            <a:r>
              <a:rPr lang="en-US" spc="-23" dirty="0"/>
              <a:t> </a:t>
            </a:r>
            <a:r>
              <a:rPr lang="en-US" dirty="0"/>
              <a:t>a</a:t>
            </a:r>
            <a:r>
              <a:rPr lang="en-US" spc="-8" dirty="0"/>
              <a:t> </a:t>
            </a:r>
            <a:r>
              <a:rPr lang="en-US" b="1" i="1" spc="-4" dirty="0">
                <a:cs typeface="Arial-BoldItalicMT"/>
              </a:rPr>
              <a:t>log file</a:t>
            </a:r>
            <a:r>
              <a:rPr lang="en-US" i="1" spc="-4" dirty="0"/>
              <a:t>,</a:t>
            </a:r>
            <a:r>
              <a:rPr lang="en-US" i="1" spc="-23" dirty="0"/>
              <a:t> </a:t>
            </a:r>
            <a:r>
              <a:rPr lang="en-US" dirty="0"/>
              <a:t>sort</a:t>
            </a:r>
            <a:r>
              <a:rPr lang="en-US" spc="-26" dirty="0"/>
              <a:t> </a:t>
            </a:r>
            <a:r>
              <a:rPr lang="en-US" dirty="0"/>
              <a:t>of</a:t>
            </a:r>
            <a:r>
              <a:rPr lang="en-US" spc="-8" dirty="0"/>
              <a:t> Stata’s </a:t>
            </a:r>
            <a:r>
              <a:rPr lang="en-US" dirty="0"/>
              <a:t>built-in</a:t>
            </a:r>
            <a:r>
              <a:rPr lang="en-US" spc="-11" dirty="0"/>
              <a:t> </a:t>
            </a:r>
            <a:r>
              <a:rPr lang="en-US" spc="-4" dirty="0"/>
              <a:t>tape</a:t>
            </a:r>
            <a:r>
              <a:rPr lang="en-US" spc="-8" dirty="0"/>
              <a:t> </a:t>
            </a:r>
            <a:r>
              <a:rPr lang="en-US" dirty="0"/>
              <a:t>recorder</a:t>
            </a:r>
            <a:r>
              <a:rPr lang="en-US" spc="-38" dirty="0"/>
              <a:t> </a:t>
            </a:r>
            <a:r>
              <a:rPr lang="en-US" dirty="0"/>
              <a:t>and</a:t>
            </a:r>
            <a:r>
              <a:rPr lang="en-US" spc="-8" dirty="0"/>
              <a:t> </a:t>
            </a:r>
            <a:r>
              <a:rPr lang="en-US" dirty="0"/>
              <a:t>where</a:t>
            </a:r>
            <a:r>
              <a:rPr lang="en-US" spc="-19" dirty="0"/>
              <a:t> </a:t>
            </a:r>
            <a:r>
              <a:rPr lang="en-US" spc="-4" dirty="0"/>
              <a:t>you</a:t>
            </a:r>
            <a:r>
              <a:rPr lang="en-US" spc="-11" dirty="0"/>
              <a:t> </a:t>
            </a:r>
            <a:r>
              <a:rPr lang="en-US" dirty="0"/>
              <a:t>can </a:t>
            </a:r>
          </a:p>
          <a:p>
            <a:pPr marL="9525">
              <a:spcBef>
                <a:spcPts val="79"/>
              </a:spcBef>
            </a:pPr>
            <a:r>
              <a:rPr lang="en-US" dirty="0"/>
              <a:t>1) </a:t>
            </a:r>
            <a:r>
              <a:rPr lang="en-US" b="1" spc="-4" dirty="0"/>
              <a:t>retrieve</a:t>
            </a:r>
            <a:r>
              <a:rPr lang="en-US" b="1" spc="-19" dirty="0"/>
              <a:t> </a:t>
            </a:r>
            <a:r>
              <a:rPr lang="en-US" b="1" spc="-4" dirty="0"/>
              <a:t>the</a:t>
            </a:r>
            <a:r>
              <a:rPr lang="en-US" b="1" spc="-8" dirty="0"/>
              <a:t> </a:t>
            </a:r>
            <a:r>
              <a:rPr lang="en-US" b="1" dirty="0"/>
              <a:t>output</a:t>
            </a:r>
            <a:r>
              <a:rPr lang="en-US" b="1" spc="-26" dirty="0"/>
              <a:t> </a:t>
            </a:r>
            <a:r>
              <a:rPr lang="en-US" dirty="0"/>
              <a:t>of</a:t>
            </a:r>
            <a:r>
              <a:rPr lang="en-US" spc="-8" dirty="0"/>
              <a:t> </a:t>
            </a:r>
            <a:r>
              <a:rPr lang="en-US" spc="-4" dirty="0"/>
              <a:t>your</a:t>
            </a:r>
            <a:r>
              <a:rPr lang="en-US" spc="-15" dirty="0"/>
              <a:t> </a:t>
            </a:r>
            <a:r>
              <a:rPr lang="en-US" dirty="0"/>
              <a:t>work, and 2) </a:t>
            </a:r>
            <a:r>
              <a:rPr lang="en-US" b="1" dirty="0"/>
              <a:t>keep</a:t>
            </a:r>
            <a:r>
              <a:rPr lang="en-US" b="1" spc="-19" dirty="0"/>
              <a:t> </a:t>
            </a:r>
            <a:r>
              <a:rPr lang="en-US" b="1" dirty="0"/>
              <a:t>a</a:t>
            </a:r>
            <a:r>
              <a:rPr lang="en-US" b="1" spc="-4" dirty="0"/>
              <a:t> </a:t>
            </a:r>
            <a:r>
              <a:rPr lang="en-US" b="1" dirty="0"/>
              <a:t>record</a:t>
            </a:r>
            <a:r>
              <a:rPr lang="en-US" b="1" spc="-26" dirty="0"/>
              <a:t> </a:t>
            </a:r>
            <a:r>
              <a:rPr lang="en-US" dirty="0"/>
              <a:t>of</a:t>
            </a:r>
            <a:r>
              <a:rPr lang="en-US" spc="-15" dirty="0"/>
              <a:t> </a:t>
            </a:r>
            <a:r>
              <a:rPr lang="en-US" spc="-4" dirty="0"/>
              <a:t>your</a:t>
            </a:r>
            <a:r>
              <a:rPr lang="en-US" spc="-11" dirty="0"/>
              <a:t> </a:t>
            </a:r>
            <a:r>
              <a:rPr lang="en-US" dirty="0"/>
              <a:t>work.</a:t>
            </a:r>
          </a:p>
          <a:p>
            <a:pPr marL="9525">
              <a:spcBef>
                <a:spcPts val="896"/>
              </a:spcBef>
            </a:pPr>
            <a:r>
              <a:rPr lang="en-US" spc="-4" dirty="0"/>
              <a:t>In</a:t>
            </a:r>
            <a:r>
              <a:rPr lang="en-US" spc="-23" dirty="0"/>
              <a:t> </a:t>
            </a:r>
            <a:r>
              <a:rPr lang="en-US" spc="-4" dirty="0"/>
              <a:t>the</a:t>
            </a:r>
            <a:r>
              <a:rPr lang="en-US" spc="-19" dirty="0"/>
              <a:t> </a:t>
            </a:r>
            <a:r>
              <a:rPr lang="en-US" dirty="0"/>
              <a:t>command</a:t>
            </a:r>
            <a:r>
              <a:rPr lang="en-US" spc="-30" dirty="0"/>
              <a:t> </a:t>
            </a:r>
            <a:r>
              <a:rPr lang="en-US" dirty="0"/>
              <a:t>line</a:t>
            </a:r>
            <a:r>
              <a:rPr lang="en-US" spc="-15" dirty="0"/>
              <a:t> </a:t>
            </a:r>
            <a:r>
              <a:rPr lang="en-US" spc="-4" dirty="0"/>
              <a:t>type:</a:t>
            </a:r>
            <a:endParaRPr lang="en-US" dirty="0"/>
          </a:p>
          <a:p>
            <a:pPr marL="695325">
              <a:spcBef>
                <a:spcPts val="803"/>
              </a:spcBef>
            </a:pPr>
            <a:r>
              <a:rPr lang="en-US" b="1" spc="-4" dirty="0">
                <a:solidFill>
                  <a:srgbClr val="FF0000"/>
                </a:solidFill>
                <a:latin typeface="Courier New"/>
                <a:cs typeface="Courier New"/>
              </a:rPr>
              <a:t>log</a:t>
            </a:r>
            <a:r>
              <a:rPr lang="en-US" b="1" spc="-23" dirty="0">
                <a:solidFill>
                  <a:srgbClr val="FF0000"/>
                </a:solidFill>
                <a:latin typeface="Courier New"/>
                <a:cs typeface="Courier New"/>
              </a:rPr>
              <a:t> </a:t>
            </a:r>
            <a:r>
              <a:rPr lang="en-US" b="1" spc="-4" dirty="0">
                <a:solidFill>
                  <a:srgbClr val="FF0000"/>
                </a:solidFill>
                <a:latin typeface="Courier New"/>
                <a:cs typeface="Courier New"/>
              </a:rPr>
              <a:t>using</a:t>
            </a:r>
            <a:r>
              <a:rPr lang="en-US" b="1" spc="-19" dirty="0">
                <a:solidFill>
                  <a:srgbClr val="FF0000"/>
                </a:solidFill>
                <a:latin typeface="Courier New"/>
                <a:cs typeface="Courier New"/>
              </a:rPr>
              <a:t> </a:t>
            </a:r>
            <a:r>
              <a:rPr lang="en-US" b="1" spc="-4" dirty="0" err="1">
                <a:solidFill>
                  <a:schemeClr val="accent6"/>
                </a:solidFill>
                <a:latin typeface="Courier New"/>
                <a:cs typeface="Courier New"/>
              </a:rPr>
              <a:t>mylog.log</a:t>
            </a:r>
            <a:endParaRPr lang="en-US" b="1" dirty="0">
              <a:solidFill>
                <a:schemeClr val="accent6"/>
              </a:solidFill>
              <a:latin typeface="Courier New"/>
              <a:cs typeface="Courier New"/>
            </a:endParaRPr>
          </a:p>
          <a:p>
            <a:pPr marL="9525" marR="253841">
              <a:lnSpc>
                <a:spcPct val="105500"/>
              </a:lnSpc>
              <a:spcBef>
                <a:spcPts val="803"/>
              </a:spcBef>
            </a:pPr>
            <a:r>
              <a:rPr lang="en-US" dirty="0"/>
              <a:t>This</a:t>
            </a:r>
            <a:r>
              <a:rPr lang="en-US" spc="-11" dirty="0"/>
              <a:t> </a:t>
            </a:r>
            <a:r>
              <a:rPr lang="en-US" dirty="0"/>
              <a:t>will</a:t>
            </a:r>
            <a:r>
              <a:rPr lang="en-US" spc="11" dirty="0"/>
              <a:t> </a:t>
            </a:r>
            <a:r>
              <a:rPr lang="en-US" dirty="0"/>
              <a:t>create</a:t>
            </a:r>
            <a:r>
              <a:rPr lang="en-US" spc="-26" dirty="0"/>
              <a:t> </a:t>
            </a:r>
            <a:r>
              <a:rPr lang="en-US" spc="-4" dirty="0"/>
              <a:t>the</a:t>
            </a:r>
            <a:r>
              <a:rPr lang="en-US" spc="-11" dirty="0"/>
              <a:t> </a:t>
            </a:r>
            <a:r>
              <a:rPr lang="en-US" spc="-4" dirty="0"/>
              <a:t>file</a:t>
            </a:r>
            <a:r>
              <a:rPr lang="en-US" dirty="0"/>
              <a:t> </a:t>
            </a:r>
            <a:r>
              <a:rPr lang="en-US" spc="-4" dirty="0"/>
              <a:t>‘</a:t>
            </a:r>
            <a:r>
              <a:rPr lang="en-US" b="1" spc="-4" dirty="0" err="1">
                <a:latin typeface="Courier New"/>
                <a:cs typeface="Courier New"/>
              </a:rPr>
              <a:t>mylog.log</a:t>
            </a:r>
            <a:r>
              <a:rPr lang="en-US" b="1" spc="-4" dirty="0"/>
              <a:t>’</a:t>
            </a:r>
            <a:r>
              <a:rPr lang="en-US" b="1" spc="-49" dirty="0"/>
              <a:t> </a:t>
            </a:r>
            <a:r>
              <a:rPr lang="en-US" dirty="0"/>
              <a:t>in</a:t>
            </a:r>
            <a:r>
              <a:rPr lang="en-US" spc="-4" dirty="0"/>
              <a:t> your</a:t>
            </a:r>
            <a:r>
              <a:rPr lang="en-US" spc="-8" dirty="0"/>
              <a:t> </a:t>
            </a:r>
            <a:r>
              <a:rPr lang="en-US" dirty="0"/>
              <a:t>working</a:t>
            </a:r>
            <a:r>
              <a:rPr lang="en-US" spc="-23" dirty="0"/>
              <a:t> </a:t>
            </a:r>
            <a:r>
              <a:rPr lang="en-US" spc="-11" dirty="0"/>
              <a:t>directory.</a:t>
            </a:r>
            <a:r>
              <a:rPr lang="en-US" spc="-60" dirty="0"/>
              <a:t> </a:t>
            </a:r>
            <a:r>
              <a:rPr lang="en-US" spc="-45" dirty="0"/>
              <a:t>You</a:t>
            </a:r>
            <a:r>
              <a:rPr lang="en-US" spc="-11" dirty="0"/>
              <a:t> </a:t>
            </a:r>
            <a:r>
              <a:rPr lang="en-US" dirty="0"/>
              <a:t>can </a:t>
            </a:r>
            <a:r>
              <a:rPr lang="en-US" spc="-405" dirty="0"/>
              <a:t> </a:t>
            </a:r>
            <a:r>
              <a:rPr lang="en-US" dirty="0"/>
              <a:t>read</a:t>
            </a:r>
            <a:r>
              <a:rPr lang="en-US" spc="-26" dirty="0"/>
              <a:t> </a:t>
            </a:r>
            <a:r>
              <a:rPr lang="en-US" dirty="0"/>
              <a:t>it</a:t>
            </a:r>
            <a:r>
              <a:rPr lang="en-US" spc="-11" dirty="0"/>
              <a:t> </a:t>
            </a:r>
            <a:r>
              <a:rPr lang="en-US" dirty="0"/>
              <a:t>using</a:t>
            </a:r>
            <a:r>
              <a:rPr lang="en-US" spc="-11" dirty="0"/>
              <a:t> </a:t>
            </a:r>
            <a:r>
              <a:rPr lang="en-US" dirty="0"/>
              <a:t>any</a:t>
            </a:r>
            <a:r>
              <a:rPr lang="en-US" spc="-11" dirty="0"/>
              <a:t> </a:t>
            </a:r>
            <a:r>
              <a:rPr lang="en-US" dirty="0"/>
              <a:t>word</a:t>
            </a:r>
            <a:r>
              <a:rPr lang="en-US" spc="-23" dirty="0"/>
              <a:t> </a:t>
            </a:r>
            <a:r>
              <a:rPr lang="en-US" dirty="0"/>
              <a:t>processor</a:t>
            </a:r>
            <a:r>
              <a:rPr lang="en-US" spc="-38" dirty="0"/>
              <a:t> </a:t>
            </a:r>
            <a:r>
              <a:rPr lang="en-US" dirty="0"/>
              <a:t>(notepad,</a:t>
            </a:r>
            <a:r>
              <a:rPr lang="en-US" spc="-38" dirty="0"/>
              <a:t> </a:t>
            </a:r>
            <a:r>
              <a:rPr lang="en-US" dirty="0"/>
              <a:t>word,</a:t>
            </a:r>
            <a:r>
              <a:rPr lang="en-US" spc="-26" dirty="0"/>
              <a:t> </a:t>
            </a:r>
            <a:r>
              <a:rPr lang="en-US" spc="-4" dirty="0"/>
              <a:t>etc.).</a:t>
            </a:r>
            <a:endParaRPr lang="en-US" dirty="0"/>
          </a:p>
          <a:p>
            <a:pPr marL="295275" indent="-285750">
              <a:spcBef>
                <a:spcPts val="900"/>
              </a:spcBef>
              <a:buFont typeface="Arial" panose="020B0604020202020204" pitchFamily="34" charset="0"/>
              <a:buChar char="•"/>
            </a:pPr>
            <a:r>
              <a:rPr lang="en-US" spc="-83" dirty="0"/>
              <a:t>To</a:t>
            </a:r>
            <a:r>
              <a:rPr lang="en-US" spc="-19" dirty="0"/>
              <a:t> </a:t>
            </a:r>
            <a:r>
              <a:rPr lang="en-US" dirty="0"/>
              <a:t>close</a:t>
            </a:r>
            <a:r>
              <a:rPr lang="en-US" spc="-15" dirty="0"/>
              <a:t> </a:t>
            </a:r>
            <a:r>
              <a:rPr lang="en-US" dirty="0"/>
              <a:t>a</a:t>
            </a:r>
            <a:r>
              <a:rPr lang="en-US" spc="-15" dirty="0"/>
              <a:t> </a:t>
            </a:r>
            <a:r>
              <a:rPr lang="en-US" spc="-4" dirty="0"/>
              <a:t>log</a:t>
            </a:r>
            <a:r>
              <a:rPr lang="en-US" spc="-8" dirty="0"/>
              <a:t> </a:t>
            </a:r>
            <a:r>
              <a:rPr lang="en-US" spc="-4" dirty="0"/>
              <a:t>file</a:t>
            </a:r>
            <a:r>
              <a:rPr lang="en-US" spc="-8" dirty="0"/>
              <a:t> </a:t>
            </a:r>
            <a:r>
              <a:rPr lang="en-US" spc="-4" dirty="0"/>
              <a:t>type: </a:t>
            </a:r>
            <a:endParaRPr lang="en-US" dirty="0"/>
          </a:p>
          <a:p>
            <a:pPr marL="695325">
              <a:spcBef>
                <a:spcPts val="764"/>
              </a:spcBef>
            </a:pPr>
            <a:r>
              <a:rPr lang="en-US" b="1" spc="-4" dirty="0">
                <a:solidFill>
                  <a:srgbClr val="FF0000"/>
                </a:solidFill>
                <a:latin typeface="Courier New"/>
                <a:cs typeface="Courier New"/>
              </a:rPr>
              <a:t>		log</a:t>
            </a:r>
            <a:r>
              <a:rPr lang="en-US" b="1" spc="-41" dirty="0">
                <a:solidFill>
                  <a:srgbClr val="FF0000"/>
                </a:solidFill>
                <a:latin typeface="Courier New"/>
                <a:cs typeface="Courier New"/>
              </a:rPr>
              <a:t> </a:t>
            </a:r>
            <a:r>
              <a:rPr lang="en-US" b="1" spc="-4" dirty="0">
                <a:solidFill>
                  <a:srgbClr val="FF0000"/>
                </a:solidFill>
                <a:latin typeface="Courier New"/>
                <a:cs typeface="Courier New"/>
              </a:rPr>
              <a:t>close</a:t>
            </a:r>
            <a:endParaRPr lang="en-US" b="1" dirty="0">
              <a:solidFill>
                <a:srgbClr val="FF0000"/>
              </a:solidFill>
              <a:latin typeface="Courier New"/>
              <a:cs typeface="Courier New"/>
            </a:endParaRPr>
          </a:p>
          <a:p>
            <a:pPr marL="295275" indent="-285750">
              <a:spcBef>
                <a:spcPts val="934"/>
              </a:spcBef>
              <a:buFont typeface="Arial" panose="020B0604020202020204" pitchFamily="34" charset="0"/>
              <a:buChar char="•"/>
            </a:pPr>
            <a:r>
              <a:rPr lang="en-US" spc="-83" dirty="0"/>
              <a:t>To</a:t>
            </a:r>
            <a:r>
              <a:rPr lang="en-US" spc="-11" dirty="0"/>
              <a:t> </a:t>
            </a:r>
            <a:r>
              <a:rPr lang="en-US" dirty="0"/>
              <a:t>add</a:t>
            </a:r>
            <a:r>
              <a:rPr lang="en-US" spc="-8" dirty="0"/>
              <a:t> </a:t>
            </a:r>
            <a:r>
              <a:rPr lang="en-US" dirty="0"/>
              <a:t>more</a:t>
            </a:r>
            <a:r>
              <a:rPr lang="en-US" spc="-19" dirty="0"/>
              <a:t> </a:t>
            </a:r>
            <a:r>
              <a:rPr lang="en-US" dirty="0"/>
              <a:t>output</a:t>
            </a:r>
            <a:r>
              <a:rPr lang="en-US" spc="-23" dirty="0"/>
              <a:t> </a:t>
            </a:r>
            <a:r>
              <a:rPr lang="en-US" spc="-4" dirty="0"/>
              <a:t>to</a:t>
            </a:r>
            <a:r>
              <a:rPr lang="en-US" dirty="0"/>
              <a:t> an</a:t>
            </a:r>
            <a:r>
              <a:rPr lang="en-US" spc="-8" dirty="0"/>
              <a:t> </a:t>
            </a:r>
            <a:r>
              <a:rPr lang="en-US" spc="-4" dirty="0"/>
              <a:t>existing</a:t>
            </a:r>
            <a:r>
              <a:rPr lang="en-US" dirty="0"/>
              <a:t> </a:t>
            </a:r>
            <a:r>
              <a:rPr lang="en-US" spc="-4" dirty="0"/>
              <a:t>log</a:t>
            </a:r>
            <a:r>
              <a:rPr lang="en-US" spc="-11" dirty="0"/>
              <a:t> </a:t>
            </a:r>
            <a:r>
              <a:rPr lang="en-US" spc="-4" dirty="0"/>
              <a:t>file</a:t>
            </a:r>
            <a:r>
              <a:rPr lang="en-US" spc="8" dirty="0"/>
              <a:t> </a:t>
            </a:r>
            <a:r>
              <a:rPr lang="en-US" dirty="0"/>
              <a:t>add</a:t>
            </a:r>
            <a:r>
              <a:rPr lang="en-US" spc="-8" dirty="0"/>
              <a:t> </a:t>
            </a:r>
            <a:r>
              <a:rPr lang="en-US" spc="-4" dirty="0"/>
              <a:t>the</a:t>
            </a:r>
            <a:r>
              <a:rPr lang="en-US" spc="-8" dirty="0"/>
              <a:t> </a:t>
            </a:r>
            <a:r>
              <a:rPr lang="en-US" spc="-4" dirty="0"/>
              <a:t>option</a:t>
            </a:r>
            <a:r>
              <a:rPr lang="en-US" dirty="0"/>
              <a:t> </a:t>
            </a:r>
            <a:r>
              <a:rPr lang="en-US" spc="-4" dirty="0">
                <a:latin typeface="Courier New"/>
                <a:cs typeface="Courier New"/>
              </a:rPr>
              <a:t>append</a:t>
            </a:r>
            <a:r>
              <a:rPr lang="en-US" spc="-4" dirty="0"/>
              <a:t>,</a:t>
            </a:r>
            <a:r>
              <a:rPr lang="en-US" spc="-15" dirty="0"/>
              <a:t> </a:t>
            </a:r>
            <a:r>
              <a:rPr lang="en-US" spc="-4" dirty="0"/>
              <a:t>type:</a:t>
            </a:r>
            <a:endParaRPr lang="en-US" dirty="0"/>
          </a:p>
          <a:p>
            <a:pPr marL="695325">
              <a:spcBef>
                <a:spcPts val="863"/>
              </a:spcBef>
            </a:pPr>
            <a:r>
              <a:rPr lang="en-US" b="1" spc="-4" dirty="0">
                <a:solidFill>
                  <a:srgbClr val="FF0000"/>
                </a:solidFill>
                <a:latin typeface="Courier New"/>
                <a:cs typeface="Courier New"/>
              </a:rPr>
              <a:t>		log</a:t>
            </a:r>
            <a:r>
              <a:rPr lang="en-US" b="1" spc="-11" dirty="0">
                <a:solidFill>
                  <a:srgbClr val="FF0000"/>
                </a:solidFill>
                <a:latin typeface="Courier New"/>
                <a:cs typeface="Courier New"/>
              </a:rPr>
              <a:t> </a:t>
            </a:r>
            <a:r>
              <a:rPr lang="en-US" b="1" spc="-4" dirty="0">
                <a:solidFill>
                  <a:srgbClr val="FF0000"/>
                </a:solidFill>
                <a:latin typeface="Courier New"/>
                <a:cs typeface="Courier New"/>
              </a:rPr>
              <a:t>using</a:t>
            </a:r>
            <a:r>
              <a:rPr lang="en-US" b="1" spc="-11" dirty="0">
                <a:solidFill>
                  <a:srgbClr val="FF0000"/>
                </a:solidFill>
                <a:latin typeface="Courier New"/>
                <a:cs typeface="Courier New"/>
              </a:rPr>
              <a:t> </a:t>
            </a:r>
            <a:r>
              <a:rPr lang="en-US" b="1" spc="-4" dirty="0">
                <a:solidFill>
                  <a:schemeClr val="accent6"/>
                </a:solidFill>
                <a:latin typeface="Courier New"/>
                <a:cs typeface="Courier New"/>
              </a:rPr>
              <a:t>mylog.log</a:t>
            </a:r>
            <a:r>
              <a:rPr lang="en-US" b="1" spc="-4" dirty="0">
                <a:solidFill>
                  <a:srgbClr val="FF0000"/>
                </a:solidFill>
                <a:latin typeface="Courier New"/>
                <a:cs typeface="Courier New"/>
              </a:rPr>
              <a:t>,</a:t>
            </a:r>
            <a:r>
              <a:rPr lang="en-US" b="1" spc="-11" dirty="0">
                <a:solidFill>
                  <a:srgbClr val="FF0000"/>
                </a:solidFill>
                <a:latin typeface="Courier New"/>
                <a:cs typeface="Courier New"/>
              </a:rPr>
              <a:t> </a:t>
            </a:r>
            <a:r>
              <a:rPr lang="en-US" b="1" spc="-4" dirty="0">
                <a:solidFill>
                  <a:srgbClr val="FF0000"/>
                </a:solidFill>
                <a:latin typeface="Courier New"/>
                <a:cs typeface="Courier New"/>
              </a:rPr>
              <a:t>append</a:t>
            </a:r>
            <a:endParaRPr lang="en-US" b="1" dirty="0">
              <a:solidFill>
                <a:srgbClr val="FF0000"/>
              </a:solidFill>
              <a:latin typeface="Courier New"/>
              <a:cs typeface="Courier New"/>
            </a:endParaRPr>
          </a:p>
          <a:p>
            <a:pPr marL="295275" indent="-285750">
              <a:spcBef>
                <a:spcPts val="938"/>
              </a:spcBef>
              <a:buFont typeface="Arial" panose="020B0604020202020204" pitchFamily="34" charset="0"/>
              <a:buChar char="•"/>
            </a:pPr>
            <a:r>
              <a:rPr lang="en-US" spc="-83" dirty="0"/>
              <a:t>To</a:t>
            </a:r>
            <a:r>
              <a:rPr lang="en-US" spc="-11" dirty="0"/>
              <a:t> </a:t>
            </a:r>
            <a:r>
              <a:rPr lang="en-US" dirty="0"/>
              <a:t>replace</a:t>
            </a:r>
            <a:r>
              <a:rPr lang="en-US" spc="-23" dirty="0"/>
              <a:t> </a:t>
            </a:r>
            <a:r>
              <a:rPr lang="en-US" dirty="0"/>
              <a:t>a</a:t>
            </a:r>
            <a:r>
              <a:rPr lang="en-US" spc="-11" dirty="0"/>
              <a:t> </a:t>
            </a:r>
            <a:r>
              <a:rPr lang="en-US" dirty="0"/>
              <a:t>log</a:t>
            </a:r>
            <a:r>
              <a:rPr lang="en-US" spc="-4" dirty="0"/>
              <a:t> file</a:t>
            </a:r>
            <a:r>
              <a:rPr lang="en-US" spc="4" dirty="0"/>
              <a:t> </a:t>
            </a:r>
            <a:r>
              <a:rPr lang="en-US" dirty="0"/>
              <a:t>add</a:t>
            </a:r>
            <a:r>
              <a:rPr lang="en-US" spc="-8" dirty="0"/>
              <a:t> </a:t>
            </a:r>
            <a:r>
              <a:rPr lang="en-US" spc="-4" dirty="0"/>
              <a:t>the</a:t>
            </a:r>
            <a:r>
              <a:rPr lang="en-US" spc="-11" dirty="0"/>
              <a:t> </a:t>
            </a:r>
            <a:r>
              <a:rPr lang="en-US" spc="-4" dirty="0"/>
              <a:t>option</a:t>
            </a:r>
            <a:r>
              <a:rPr lang="en-US" spc="-8" dirty="0"/>
              <a:t> </a:t>
            </a:r>
            <a:r>
              <a:rPr lang="en-US" spc="-4" dirty="0">
                <a:latin typeface="Courier New"/>
                <a:cs typeface="Courier New"/>
              </a:rPr>
              <a:t>replace</a:t>
            </a:r>
            <a:r>
              <a:rPr lang="en-US" spc="-4" dirty="0"/>
              <a:t>,</a:t>
            </a:r>
            <a:r>
              <a:rPr lang="en-US" spc="-19" dirty="0"/>
              <a:t> </a:t>
            </a:r>
            <a:r>
              <a:rPr lang="en-US" spc="-4" dirty="0"/>
              <a:t>type:</a:t>
            </a:r>
            <a:endParaRPr lang="en-US" dirty="0"/>
          </a:p>
          <a:p>
            <a:pPr marL="695325">
              <a:spcBef>
                <a:spcPts val="863"/>
              </a:spcBef>
            </a:pPr>
            <a:r>
              <a:rPr lang="en-US" b="1" spc="-4" dirty="0">
                <a:solidFill>
                  <a:srgbClr val="FF0000"/>
                </a:solidFill>
                <a:latin typeface="Courier New"/>
                <a:cs typeface="Courier New"/>
              </a:rPr>
              <a:t>		log</a:t>
            </a:r>
            <a:r>
              <a:rPr lang="en-US" b="1" spc="-11" dirty="0">
                <a:solidFill>
                  <a:srgbClr val="FF0000"/>
                </a:solidFill>
                <a:latin typeface="Courier New"/>
                <a:cs typeface="Courier New"/>
              </a:rPr>
              <a:t> </a:t>
            </a:r>
            <a:r>
              <a:rPr lang="en-US" b="1" spc="-4" dirty="0">
                <a:solidFill>
                  <a:srgbClr val="FF0000"/>
                </a:solidFill>
                <a:latin typeface="Courier New"/>
                <a:cs typeface="Courier New"/>
              </a:rPr>
              <a:t>using</a:t>
            </a:r>
            <a:r>
              <a:rPr lang="en-US" b="1" spc="-11" dirty="0">
                <a:solidFill>
                  <a:srgbClr val="FF0000"/>
                </a:solidFill>
                <a:latin typeface="Courier New"/>
                <a:cs typeface="Courier New"/>
              </a:rPr>
              <a:t> </a:t>
            </a:r>
            <a:r>
              <a:rPr lang="en-US" b="1" spc="-4" dirty="0">
                <a:solidFill>
                  <a:schemeClr val="accent6"/>
                </a:solidFill>
                <a:latin typeface="Courier New"/>
                <a:cs typeface="Courier New"/>
              </a:rPr>
              <a:t>mylog.log</a:t>
            </a:r>
            <a:r>
              <a:rPr lang="en-US" b="1" spc="-4" dirty="0">
                <a:solidFill>
                  <a:srgbClr val="FF0000"/>
                </a:solidFill>
                <a:latin typeface="Courier New"/>
                <a:cs typeface="Courier New"/>
              </a:rPr>
              <a:t>,</a:t>
            </a:r>
            <a:r>
              <a:rPr lang="en-US" b="1" spc="-11" dirty="0">
                <a:solidFill>
                  <a:srgbClr val="FF0000"/>
                </a:solidFill>
                <a:latin typeface="Courier New"/>
                <a:cs typeface="Courier New"/>
              </a:rPr>
              <a:t> </a:t>
            </a:r>
            <a:r>
              <a:rPr lang="en-US" b="1" spc="-4" dirty="0">
                <a:solidFill>
                  <a:srgbClr val="FF0000"/>
                </a:solidFill>
                <a:latin typeface="Courier New"/>
                <a:cs typeface="Courier New"/>
              </a:rPr>
              <a:t>replace	</a:t>
            </a:r>
            <a:endParaRPr lang="en-US" b="1" dirty="0">
              <a:solidFill>
                <a:srgbClr val="FF0000"/>
              </a:solidFill>
              <a:latin typeface="Courier New"/>
              <a:cs typeface="Courier New"/>
            </a:endParaRPr>
          </a:p>
          <a:p>
            <a:pPr marL="9525" marR="381953" algn="ctr">
              <a:lnSpc>
                <a:spcPct val="105500"/>
              </a:lnSpc>
              <a:spcBef>
                <a:spcPts val="836"/>
              </a:spcBef>
            </a:pPr>
            <a:r>
              <a:rPr lang="en-US" spc="-4" dirty="0"/>
              <a:t>	*Note</a:t>
            </a:r>
            <a:r>
              <a:rPr lang="en-US" spc="-8" dirty="0"/>
              <a:t> </a:t>
            </a:r>
            <a:r>
              <a:rPr lang="en-US" spc="-4" dirty="0"/>
              <a:t>that</a:t>
            </a:r>
            <a:r>
              <a:rPr lang="en-US" spc="-15" dirty="0"/>
              <a:t> </a:t>
            </a:r>
            <a:r>
              <a:rPr lang="en-US" spc="-4" dirty="0"/>
              <a:t>the</a:t>
            </a:r>
            <a:r>
              <a:rPr lang="en-US" spc="-8" dirty="0"/>
              <a:t> </a:t>
            </a:r>
            <a:r>
              <a:rPr lang="en-US" spc="-4" dirty="0"/>
              <a:t>option </a:t>
            </a:r>
            <a:r>
              <a:rPr lang="en-US" b="1" spc="-4" dirty="0">
                <a:latin typeface="Courier New"/>
                <a:cs typeface="Courier New"/>
              </a:rPr>
              <a:t>replace</a:t>
            </a:r>
            <a:r>
              <a:rPr lang="en-US" spc="-488" dirty="0">
                <a:latin typeface="Courier New"/>
                <a:cs typeface="Courier New"/>
              </a:rPr>
              <a:t> </a:t>
            </a:r>
            <a:r>
              <a:rPr lang="en-US" spc="-4" dirty="0"/>
              <a:t>will</a:t>
            </a:r>
            <a:r>
              <a:rPr lang="en-US" spc="8" dirty="0"/>
              <a:t> </a:t>
            </a:r>
            <a:r>
              <a:rPr lang="en-US" b="1" spc="-4" dirty="0"/>
              <a:t>delete</a:t>
            </a:r>
            <a:r>
              <a:rPr lang="en-US" b="1" spc="-8" dirty="0"/>
              <a:t> </a:t>
            </a:r>
            <a:r>
              <a:rPr lang="en-US" spc="-4" dirty="0"/>
              <a:t>the</a:t>
            </a:r>
            <a:r>
              <a:rPr lang="en-US" spc="-8" dirty="0"/>
              <a:t> </a:t>
            </a:r>
            <a:r>
              <a:rPr lang="en-US" dirty="0"/>
              <a:t>contents</a:t>
            </a:r>
            <a:r>
              <a:rPr lang="en-US" spc="-23" dirty="0"/>
              <a:t> </a:t>
            </a:r>
            <a:r>
              <a:rPr lang="en-US" dirty="0"/>
              <a:t>of</a:t>
            </a:r>
            <a:r>
              <a:rPr lang="en-US" spc="-15" dirty="0"/>
              <a:t> the</a:t>
            </a:r>
            <a:r>
              <a:rPr lang="en-US" spc="-8" dirty="0"/>
              <a:t> </a:t>
            </a:r>
            <a:r>
              <a:rPr lang="en-US" dirty="0"/>
              <a:t>previous </a:t>
            </a:r>
            <a:r>
              <a:rPr lang="en-US" spc="-405" dirty="0"/>
              <a:t> </a:t>
            </a:r>
            <a:r>
              <a:rPr lang="en-US" dirty="0"/>
              <a:t>version</a:t>
            </a:r>
            <a:r>
              <a:rPr lang="en-US" spc="-26" dirty="0"/>
              <a:t> </a:t>
            </a:r>
            <a:r>
              <a:rPr lang="en-US" dirty="0"/>
              <a:t>of</a:t>
            </a:r>
            <a:r>
              <a:rPr lang="en-US" spc="-11" dirty="0"/>
              <a:t> </a:t>
            </a:r>
            <a:r>
              <a:rPr lang="en-US" spc="-4" dirty="0"/>
              <a:t>the</a:t>
            </a:r>
            <a:r>
              <a:rPr lang="en-US" spc="-11" dirty="0"/>
              <a:t> </a:t>
            </a:r>
            <a:r>
              <a:rPr lang="en-US" dirty="0"/>
              <a:t>log.</a:t>
            </a:r>
          </a:p>
        </p:txBody>
      </p:sp>
      <p:pic>
        <p:nvPicPr>
          <p:cNvPr id="5" name="Picture 4" descr="ຮູບພາບຂອງ University of health sciences in Lao P.D.R.">
            <a:extLst>
              <a:ext uri="{FF2B5EF4-FFF2-40B4-BE49-F238E27FC236}">
                <a16:creationId xmlns:a16="http://schemas.microsoft.com/office/drawing/2014/main" id="{61AD189B-192C-4C8B-ABDD-2C6DA753310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4782" y="5661626"/>
            <a:ext cx="911860" cy="878686"/>
          </a:xfrm>
          <a:prstGeom prst="rect">
            <a:avLst/>
          </a:prstGeom>
          <a:noFill/>
          <a:ln>
            <a:noFill/>
          </a:ln>
        </p:spPr>
      </p:pic>
      <p:pic>
        <p:nvPicPr>
          <p:cNvPr id="3" name="Audio 2">
            <a:hlinkClick r:id="" action="ppaction://media"/>
            <a:extLst>
              <a:ext uri="{FF2B5EF4-FFF2-40B4-BE49-F238E27FC236}">
                <a16:creationId xmlns:a16="http://schemas.microsoft.com/office/drawing/2014/main" id="{66FB8B11-5324-4C99-BFD3-CBC524A304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90247958"/>
      </p:ext>
    </p:extLst>
  </p:cSld>
  <p:clrMapOvr>
    <a:masterClrMapping/>
  </p:clrMapOvr>
  <mc:AlternateContent xmlns:mc="http://schemas.openxmlformats.org/markup-compatibility/2006">
    <mc:Choice xmlns:p14="http://schemas.microsoft.com/office/powerpoint/2010/main" Requires="p14">
      <p:transition spd="slow" p14:dur="2000" advTm="89220"/>
    </mc:Choice>
    <mc:Fallback>
      <p:transition spd="slow" advTm="89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3FE0-DD3A-C64B-A3C8-37ADC8B47E0C}"/>
              </a:ext>
            </a:extLst>
          </p:cNvPr>
          <p:cNvSpPr>
            <a:spLocks noGrp="1"/>
          </p:cNvSpPr>
          <p:nvPr>
            <p:ph type="title"/>
          </p:nvPr>
        </p:nvSpPr>
        <p:spPr>
          <a:xfrm>
            <a:off x="614362" y="696090"/>
            <a:ext cx="7886700" cy="675130"/>
          </a:xfrm>
        </p:spPr>
        <p:txBody>
          <a:bodyPr>
            <a:normAutofit/>
          </a:bodyPr>
          <a:lstStyle/>
          <a:p>
            <a:r>
              <a:rPr lang="en-US" dirty="0"/>
              <a:t>First Steps: DO file (please do the DO!)</a:t>
            </a:r>
          </a:p>
        </p:txBody>
      </p:sp>
      <p:sp>
        <p:nvSpPr>
          <p:cNvPr id="10" name="Google Shape;162;p71">
            <a:extLst>
              <a:ext uri="{FF2B5EF4-FFF2-40B4-BE49-F238E27FC236}">
                <a16:creationId xmlns:a16="http://schemas.microsoft.com/office/drawing/2014/main" id="{22984C87-C22D-4236-8A98-D18E80BECA74}"/>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11</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4" name="object 3">
            <a:extLst>
              <a:ext uri="{FF2B5EF4-FFF2-40B4-BE49-F238E27FC236}">
                <a16:creationId xmlns:a16="http://schemas.microsoft.com/office/drawing/2014/main" id="{906F374A-CDD2-F348-B9A2-55A996ACA795}"/>
              </a:ext>
            </a:extLst>
          </p:cNvPr>
          <p:cNvSpPr txBox="1"/>
          <p:nvPr/>
        </p:nvSpPr>
        <p:spPr>
          <a:xfrm>
            <a:off x="628650" y="1364953"/>
            <a:ext cx="8003484" cy="2087590"/>
          </a:xfrm>
          <a:prstGeom prst="rect">
            <a:avLst/>
          </a:prstGeom>
        </p:spPr>
        <p:txBody>
          <a:bodyPr vert="horz" wrap="square" lIns="0" tIns="10001" rIns="0" bIns="0" rtlCol="0">
            <a:spAutoFit/>
          </a:bodyPr>
          <a:lstStyle/>
          <a:p>
            <a:pPr marL="9525" marR="300990">
              <a:spcBef>
                <a:spcPts val="79"/>
              </a:spcBef>
            </a:pPr>
            <a:r>
              <a:rPr lang="en-US" sz="2000" dirty="0"/>
              <a:t>Do-files</a:t>
            </a:r>
            <a:r>
              <a:rPr lang="en-US" sz="2000" spc="-19" dirty="0"/>
              <a:t> </a:t>
            </a:r>
            <a:r>
              <a:rPr lang="en-US" sz="2000" dirty="0"/>
              <a:t>are</a:t>
            </a:r>
            <a:r>
              <a:rPr lang="en-US" sz="2000" spc="-94" dirty="0"/>
              <a:t> </a:t>
            </a:r>
            <a:r>
              <a:rPr lang="en-US" sz="2000" spc="-4" dirty="0"/>
              <a:t>ASCII</a:t>
            </a:r>
            <a:r>
              <a:rPr lang="en-US" sz="2000" spc="-11" dirty="0"/>
              <a:t> </a:t>
            </a:r>
            <a:r>
              <a:rPr lang="en-US" sz="2000" spc="-4" dirty="0"/>
              <a:t>files</a:t>
            </a:r>
            <a:r>
              <a:rPr lang="en-US" sz="2000" dirty="0"/>
              <a:t> </a:t>
            </a:r>
            <a:r>
              <a:rPr lang="en-US" sz="2000" spc="-4" dirty="0"/>
              <a:t>that</a:t>
            </a:r>
            <a:r>
              <a:rPr lang="en-US" sz="2000" spc="-19" dirty="0"/>
              <a:t> </a:t>
            </a:r>
            <a:r>
              <a:rPr lang="en-US" sz="2000" dirty="0"/>
              <a:t>contain</a:t>
            </a:r>
            <a:r>
              <a:rPr lang="en-US" sz="2000" spc="-23" dirty="0"/>
              <a:t> </a:t>
            </a:r>
            <a:r>
              <a:rPr lang="en-US" sz="2000" dirty="0"/>
              <a:t>of</a:t>
            </a:r>
            <a:r>
              <a:rPr lang="en-US" sz="2000" spc="-19" dirty="0"/>
              <a:t> </a:t>
            </a:r>
            <a:r>
              <a:rPr lang="en-US" sz="2000" spc="-4" dirty="0"/>
              <a:t>Stata </a:t>
            </a:r>
            <a:r>
              <a:rPr lang="en-US" sz="2000" dirty="0"/>
              <a:t>commands</a:t>
            </a:r>
            <a:r>
              <a:rPr lang="en-US" sz="2000" spc="-38" dirty="0"/>
              <a:t> </a:t>
            </a:r>
            <a:r>
              <a:rPr lang="en-US" sz="2000" spc="-4" dirty="0"/>
              <a:t>to</a:t>
            </a:r>
            <a:r>
              <a:rPr lang="en-US" sz="2000" spc="-8" dirty="0"/>
              <a:t> </a:t>
            </a:r>
            <a:r>
              <a:rPr lang="en-US" sz="2000" dirty="0"/>
              <a:t>run</a:t>
            </a:r>
            <a:r>
              <a:rPr lang="en-US" sz="2000" spc="-11" dirty="0"/>
              <a:t> </a:t>
            </a:r>
            <a:r>
              <a:rPr lang="en-US" sz="2000" dirty="0"/>
              <a:t>specific </a:t>
            </a:r>
            <a:r>
              <a:rPr lang="en-US" sz="2000" spc="-409" dirty="0"/>
              <a:t> </a:t>
            </a:r>
            <a:r>
              <a:rPr lang="en-US" sz="2000" dirty="0"/>
              <a:t>procedures. Note that they end with “.do”</a:t>
            </a:r>
          </a:p>
          <a:p>
            <a:pPr marL="9525" marR="197168">
              <a:spcBef>
                <a:spcPts val="896"/>
              </a:spcBef>
            </a:pPr>
            <a:r>
              <a:rPr lang="en-US" sz="2000" spc="-4" dirty="0"/>
              <a:t>It</a:t>
            </a:r>
            <a:r>
              <a:rPr lang="en-US" sz="2000" spc="-23" dirty="0"/>
              <a:t> </a:t>
            </a:r>
            <a:r>
              <a:rPr lang="en-US" sz="2000" dirty="0"/>
              <a:t>is </a:t>
            </a:r>
            <a:r>
              <a:rPr lang="en-US" sz="2000" i="1" dirty="0"/>
              <a:t>highly</a:t>
            </a:r>
            <a:r>
              <a:rPr lang="en-US" sz="2000" i="1" spc="-11" dirty="0"/>
              <a:t> </a:t>
            </a:r>
            <a:r>
              <a:rPr lang="en-US" sz="2000" i="1" dirty="0"/>
              <a:t>recommended</a:t>
            </a:r>
            <a:r>
              <a:rPr lang="en-US" sz="2000" i="1" spc="-30" dirty="0"/>
              <a:t> </a:t>
            </a:r>
            <a:r>
              <a:rPr lang="en-US" sz="2000" spc="-4" dirty="0"/>
              <a:t>to</a:t>
            </a:r>
            <a:r>
              <a:rPr lang="en-US" sz="2000" spc="-11" dirty="0"/>
              <a:t> </a:t>
            </a:r>
            <a:r>
              <a:rPr lang="en-US" sz="2000" dirty="0"/>
              <a:t>use</a:t>
            </a:r>
            <a:r>
              <a:rPr lang="en-US" sz="2000" spc="-15" dirty="0"/>
              <a:t> </a:t>
            </a:r>
            <a:r>
              <a:rPr lang="en-US" sz="2000" dirty="0"/>
              <a:t>do-files</a:t>
            </a:r>
            <a:r>
              <a:rPr lang="en-US" sz="2000" spc="-19" dirty="0"/>
              <a:t> </a:t>
            </a:r>
            <a:r>
              <a:rPr lang="en-US" sz="2000" spc="-4" dirty="0"/>
              <a:t>to </a:t>
            </a:r>
            <a:r>
              <a:rPr lang="en-US" sz="2000" dirty="0"/>
              <a:t>store</a:t>
            </a:r>
            <a:r>
              <a:rPr lang="en-US" sz="2000" spc="-30" dirty="0"/>
              <a:t> </a:t>
            </a:r>
            <a:r>
              <a:rPr lang="en-US" sz="2000" spc="-4" dirty="0"/>
              <a:t>your</a:t>
            </a:r>
            <a:r>
              <a:rPr lang="en-US" sz="2000" spc="-11" dirty="0"/>
              <a:t> </a:t>
            </a:r>
            <a:r>
              <a:rPr lang="en-US" sz="2000" dirty="0"/>
              <a:t>commands</a:t>
            </a:r>
            <a:r>
              <a:rPr lang="en-US" sz="2000" spc="-41" dirty="0"/>
              <a:t> </a:t>
            </a:r>
            <a:r>
              <a:rPr lang="en-US" sz="2000" dirty="0"/>
              <a:t>so</a:t>
            </a:r>
            <a:r>
              <a:rPr lang="en-US" sz="2000" spc="-11" dirty="0"/>
              <a:t> </a:t>
            </a:r>
            <a:r>
              <a:rPr lang="en-US" sz="2000" dirty="0"/>
              <a:t>do </a:t>
            </a:r>
            <a:r>
              <a:rPr lang="en-US" sz="2000" spc="-405" dirty="0"/>
              <a:t> </a:t>
            </a:r>
            <a:r>
              <a:rPr lang="en-US" sz="2000" spc="-4" dirty="0"/>
              <a:t>you </a:t>
            </a:r>
            <a:r>
              <a:rPr lang="en-US" sz="2000" dirty="0"/>
              <a:t>not</a:t>
            </a:r>
            <a:r>
              <a:rPr lang="en-US" sz="2000" spc="-15" dirty="0"/>
              <a:t> </a:t>
            </a:r>
            <a:r>
              <a:rPr lang="en-US" sz="2000" spc="-4" dirty="0"/>
              <a:t>have</a:t>
            </a:r>
            <a:r>
              <a:rPr lang="en-US" sz="2000" spc="-8" dirty="0"/>
              <a:t> </a:t>
            </a:r>
            <a:r>
              <a:rPr lang="en-US" sz="2000" spc="-4" dirty="0"/>
              <a:t>to</a:t>
            </a:r>
            <a:r>
              <a:rPr lang="en-US" sz="2000" spc="-11" dirty="0"/>
              <a:t> </a:t>
            </a:r>
            <a:r>
              <a:rPr lang="en-US" sz="2000" spc="-4" dirty="0"/>
              <a:t>type</a:t>
            </a:r>
            <a:r>
              <a:rPr lang="en-US" sz="2000" dirty="0"/>
              <a:t> </a:t>
            </a:r>
            <a:r>
              <a:rPr lang="en-US" sz="2000" spc="-4" dirty="0"/>
              <a:t>them</a:t>
            </a:r>
            <a:r>
              <a:rPr lang="en-US" sz="2000" spc="-23" dirty="0"/>
              <a:t> </a:t>
            </a:r>
            <a:r>
              <a:rPr lang="en-US" sz="2000" dirty="0"/>
              <a:t>again</a:t>
            </a:r>
            <a:r>
              <a:rPr lang="en-US" sz="2000" spc="-4" dirty="0"/>
              <a:t> </a:t>
            </a:r>
            <a:r>
              <a:rPr lang="en-US" sz="2000" dirty="0"/>
              <a:t>should</a:t>
            </a:r>
            <a:r>
              <a:rPr lang="en-US" sz="2000" spc="-19" dirty="0"/>
              <a:t> </a:t>
            </a:r>
            <a:r>
              <a:rPr lang="en-US" sz="2000" spc="-4" dirty="0"/>
              <a:t>you</a:t>
            </a:r>
            <a:r>
              <a:rPr lang="en-US" sz="2000" dirty="0"/>
              <a:t> need</a:t>
            </a:r>
            <a:r>
              <a:rPr lang="en-US" sz="2000" spc="-19" dirty="0"/>
              <a:t> </a:t>
            </a:r>
            <a:r>
              <a:rPr lang="en-US" sz="2000" spc="-4" dirty="0"/>
              <a:t>to </a:t>
            </a:r>
            <a:r>
              <a:rPr lang="en-US" sz="2000" dirty="0"/>
              <a:t>re-do</a:t>
            </a:r>
            <a:r>
              <a:rPr lang="en-US" sz="2000" spc="-26" dirty="0"/>
              <a:t> </a:t>
            </a:r>
            <a:r>
              <a:rPr lang="en-US" sz="2000" spc="-4" dirty="0"/>
              <a:t>your</a:t>
            </a:r>
            <a:r>
              <a:rPr lang="en-US" sz="2000" spc="-8" dirty="0"/>
              <a:t> </a:t>
            </a:r>
            <a:r>
              <a:rPr lang="en-US" sz="2000" dirty="0"/>
              <a:t>work. </a:t>
            </a:r>
          </a:p>
          <a:p>
            <a:pPr marL="352425" marR="197168" indent="-342900">
              <a:spcBef>
                <a:spcPts val="896"/>
              </a:spcBef>
              <a:buFont typeface="Arial" panose="020B0604020202020204" pitchFamily="34" charset="0"/>
              <a:buChar char="•"/>
            </a:pPr>
            <a:r>
              <a:rPr lang="en-US" sz="2000" dirty="0"/>
              <a:t>Always use comments </a:t>
            </a:r>
            <a:r>
              <a:rPr lang="en-US" sz="2000" dirty="0">
                <a:solidFill>
                  <a:srgbClr val="FF0000"/>
                </a:solidFill>
              </a:rPr>
              <a:t>* comments go here *</a:t>
            </a:r>
          </a:p>
          <a:p>
            <a:pPr marL="352425" marR="197168" indent="-342900">
              <a:buFont typeface="Arial" panose="020B0604020202020204" pitchFamily="34" charset="0"/>
              <a:buChar char="•"/>
            </a:pPr>
            <a:r>
              <a:rPr lang="en-US" sz="2000" dirty="0"/>
              <a:t>For comments on multiple lines use</a:t>
            </a:r>
            <a:r>
              <a:rPr lang="en-US" sz="2000" dirty="0">
                <a:solidFill>
                  <a:srgbClr val="FF0000"/>
                </a:solidFill>
              </a:rPr>
              <a:t> /* comments go here */</a:t>
            </a:r>
          </a:p>
        </p:txBody>
      </p:sp>
      <p:grpSp>
        <p:nvGrpSpPr>
          <p:cNvPr id="3" name="Group 2">
            <a:extLst>
              <a:ext uri="{FF2B5EF4-FFF2-40B4-BE49-F238E27FC236}">
                <a16:creationId xmlns:a16="http://schemas.microsoft.com/office/drawing/2014/main" id="{D98834C6-A4AD-4FAF-A330-2831A8D2347A}"/>
              </a:ext>
            </a:extLst>
          </p:cNvPr>
          <p:cNvGrpSpPr/>
          <p:nvPr/>
        </p:nvGrpSpPr>
        <p:grpSpPr>
          <a:xfrm>
            <a:off x="1359713" y="3474440"/>
            <a:ext cx="6877031" cy="2874369"/>
            <a:chOff x="681053" y="3299297"/>
            <a:chExt cx="7781893" cy="2989780"/>
          </a:xfrm>
        </p:grpSpPr>
        <p:pic>
          <p:nvPicPr>
            <p:cNvPr id="5" name="Picture 4">
              <a:extLst>
                <a:ext uri="{FF2B5EF4-FFF2-40B4-BE49-F238E27FC236}">
                  <a16:creationId xmlns:a16="http://schemas.microsoft.com/office/drawing/2014/main" id="{9DFADED0-80C1-844D-8178-EBB257A59C3D}"/>
                </a:ext>
              </a:extLst>
            </p:cNvPr>
            <p:cNvPicPr>
              <a:picLocks noChangeAspect="1"/>
            </p:cNvPicPr>
            <p:nvPr/>
          </p:nvPicPr>
          <p:blipFill>
            <a:blip r:embed="rId5"/>
            <a:stretch>
              <a:fillRect/>
            </a:stretch>
          </p:blipFill>
          <p:spPr>
            <a:xfrm>
              <a:off x="681053" y="3299297"/>
              <a:ext cx="7781893" cy="2989780"/>
            </a:xfrm>
            <a:prstGeom prst="rect">
              <a:avLst/>
            </a:prstGeom>
          </p:spPr>
        </p:pic>
        <p:sp>
          <p:nvSpPr>
            <p:cNvPr id="6" name="TextBox 5">
              <a:extLst>
                <a:ext uri="{FF2B5EF4-FFF2-40B4-BE49-F238E27FC236}">
                  <a16:creationId xmlns:a16="http://schemas.microsoft.com/office/drawing/2014/main" id="{54AF6F51-133C-0F4B-A293-065E4E17AA79}"/>
                </a:ext>
              </a:extLst>
            </p:cNvPr>
            <p:cNvSpPr txBox="1"/>
            <p:nvPr/>
          </p:nvSpPr>
          <p:spPr>
            <a:xfrm>
              <a:off x="6740228" y="4516147"/>
              <a:ext cx="567784" cy="253916"/>
            </a:xfrm>
            <a:prstGeom prst="rect">
              <a:avLst/>
            </a:prstGeom>
            <a:solidFill>
              <a:srgbClr val="FFFF00"/>
            </a:solidFill>
          </p:spPr>
          <p:txBody>
            <a:bodyPr wrap="none" rtlCol="0">
              <a:spAutoFit/>
            </a:bodyPr>
            <a:lstStyle/>
            <a:p>
              <a:r>
                <a:rPr lang="en-US" sz="1050" dirty="0"/>
                <a:t>Do file</a:t>
              </a:r>
            </a:p>
          </p:txBody>
        </p:sp>
        <p:sp>
          <p:nvSpPr>
            <p:cNvPr id="7" name="TextBox 6">
              <a:extLst>
                <a:ext uri="{FF2B5EF4-FFF2-40B4-BE49-F238E27FC236}">
                  <a16:creationId xmlns:a16="http://schemas.microsoft.com/office/drawing/2014/main" id="{8A466BA1-F955-B54B-938B-BFD3D43317D7}"/>
                </a:ext>
              </a:extLst>
            </p:cNvPr>
            <p:cNvSpPr txBox="1"/>
            <p:nvPr/>
          </p:nvSpPr>
          <p:spPr>
            <a:xfrm>
              <a:off x="2929558" y="4793146"/>
              <a:ext cx="2155303" cy="768323"/>
            </a:xfrm>
            <a:prstGeom prst="rect">
              <a:avLst/>
            </a:prstGeom>
            <a:solidFill>
              <a:srgbClr val="FFFF00"/>
            </a:solidFill>
          </p:spPr>
          <p:txBody>
            <a:bodyPr wrap="none" rtlCol="0">
              <a:spAutoFit/>
            </a:bodyPr>
            <a:lstStyle/>
            <a:p>
              <a:r>
                <a:rPr lang="en-US" sz="1050" dirty="0"/>
                <a:t>Click here to open a new do file</a:t>
              </a:r>
            </a:p>
            <a:p>
              <a:r>
                <a:rPr lang="en-US" sz="1050" dirty="0"/>
                <a:t>Or type </a:t>
              </a:r>
              <a:r>
                <a:rPr lang="en-US" sz="1050" dirty="0" err="1">
                  <a:solidFill>
                    <a:srgbClr val="FF0000"/>
                  </a:solidFill>
                </a:rPr>
                <a:t>doedit</a:t>
              </a:r>
              <a:r>
                <a:rPr lang="en-US" sz="1050" dirty="0"/>
                <a:t> </a:t>
              </a:r>
            </a:p>
            <a:p>
              <a:r>
                <a:rPr lang="en-US" sz="1050" dirty="0"/>
                <a:t>In the command window</a:t>
              </a:r>
            </a:p>
            <a:p>
              <a:endParaRPr lang="en-US" sz="1050" dirty="0"/>
            </a:p>
          </p:txBody>
        </p:sp>
        <p:cxnSp>
          <p:nvCxnSpPr>
            <p:cNvPr id="9" name="Straight Arrow Connector 8">
              <a:extLst>
                <a:ext uri="{FF2B5EF4-FFF2-40B4-BE49-F238E27FC236}">
                  <a16:creationId xmlns:a16="http://schemas.microsoft.com/office/drawing/2014/main" id="{E0B215AA-AEF8-6C46-85FB-AC02818B60A3}"/>
                </a:ext>
              </a:extLst>
            </p:cNvPr>
            <p:cNvCxnSpPr>
              <a:cxnSpLocks/>
            </p:cNvCxnSpPr>
            <p:nvPr/>
          </p:nvCxnSpPr>
          <p:spPr>
            <a:xfrm flipH="1" flipV="1">
              <a:off x="1994006" y="3625027"/>
              <a:ext cx="2252380" cy="11681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8" name="Audio 7">
            <a:hlinkClick r:id="" action="ppaction://media"/>
            <a:extLst>
              <a:ext uri="{FF2B5EF4-FFF2-40B4-BE49-F238E27FC236}">
                <a16:creationId xmlns:a16="http://schemas.microsoft.com/office/drawing/2014/main" id="{A1CF68CD-E737-4BA7-968C-05911FA8EE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83920441"/>
      </p:ext>
    </p:extLst>
  </p:cSld>
  <p:clrMapOvr>
    <a:masterClrMapping/>
  </p:clrMapOvr>
  <mc:AlternateContent xmlns:mc="http://schemas.openxmlformats.org/markup-compatibility/2006">
    <mc:Choice xmlns:p14="http://schemas.microsoft.com/office/powerpoint/2010/main" Requires="p14">
      <p:transition spd="slow" p14:dur="2000" advTm="69205"/>
    </mc:Choice>
    <mc:Fallback>
      <p:transition spd="slow" advTm="6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3FE0-DD3A-C64B-A3C8-37ADC8B47E0C}"/>
              </a:ext>
            </a:extLst>
          </p:cNvPr>
          <p:cNvSpPr>
            <a:spLocks noGrp="1"/>
          </p:cNvSpPr>
          <p:nvPr>
            <p:ph type="title"/>
          </p:nvPr>
        </p:nvSpPr>
        <p:spPr>
          <a:xfrm>
            <a:off x="847221" y="696090"/>
            <a:ext cx="7886700" cy="675130"/>
          </a:xfrm>
        </p:spPr>
        <p:txBody>
          <a:bodyPr>
            <a:normAutofit fontScale="90000"/>
          </a:bodyPr>
          <a:lstStyle/>
          <a:p>
            <a:r>
              <a:rPr lang="en-US" dirty="0"/>
              <a:t>First Steps: </a:t>
            </a:r>
            <a:br>
              <a:rPr lang="en-US" dirty="0"/>
            </a:br>
            <a:r>
              <a:rPr lang="en-US" dirty="0"/>
              <a:t>DO file</a:t>
            </a:r>
          </a:p>
        </p:txBody>
      </p:sp>
      <p:sp>
        <p:nvSpPr>
          <p:cNvPr id="10" name="Google Shape;162;p71">
            <a:extLst>
              <a:ext uri="{FF2B5EF4-FFF2-40B4-BE49-F238E27FC236}">
                <a16:creationId xmlns:a16="http://schemas.microsoft.com/office/drawing/2014/main" id="{22984C87-C22D-4236-8A98-D18E80BECA74}"/>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12</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4" name="object 3">
            <a:extLst>
              <a:ext uri="{FF2B5EF4-FFF2-40B4-BE49-F238E27FC236}">
                <a16:creationId xmlns:a16="http://schemas.microsoft.com/office/drawing/2014/main" id="{906F374A-CDD2-F348-B9A2-55A996ACA795}"/>
              </a:ext>
            </a:extLst>
          </p:cNvPr>
          <p:cNvSpPr txBox="1"/>
          <p:nvPr/>
        </p:nvSpPr>
        <p:spPr>
          <a:xfrm>
            <a:off x="261257" y="1364953"/>
            <a:ext cx="2941983" cy="4126610"/>
          </a:xfrm>
          <a:prstGeom prst="rect">
            <a:avLst/>
          </a:prstGeom>
        </p:spPr>
        <p:txBody>
          <a:bodyPr vert="horz" wrap="square" lIns="0" tIns="10001" rIns="0" bIns="0" rtlCol="0">
            <a:spAutoFit/>
          </a:bodyPr>
          <a:lstStyle/>
          <a:p>
            <a:pPr marL="9525" marR="197168">
              <a:spcBef>
                <a:spcPts val="896"/>
              </a:spcBef>
            </a:pPr>
            <a:r>
              <a:rPr lang="en-US" sz="2000" dirty="0"/>
              <a:t>Always use comments, with asterisks **</a:t>
            </a:r>
          </a:p>
          <a:p>
            <a:pPr marL="9525" marR="197168">
              <a:spcBef>
                <a:spcPts val="896"/>
              </a:spcBef>
            </a:pPr>
            <a:r>
              <a:rPr lang="en-US" sz="2000" dirty="0">
                <a:solidFill>
                  <a:srgbClr val="FF0000"/>
                </a:solidFill>
              </a:rPr>
              <a:t>* comments go here *</a:t>
            </a:r>
          </a:p>
          <a:p>
            <a:pPr marL="9525" marR="197168"/>
            <a:endParaRPr lang="en-US" sz="2000" dirty="0"/>
          </a:p>
          <a:p>
            <a:pPr marL="9525" marR="197168"/>
            <a:r>
              <a:rPr lang="en-US" sz="2000" dirty="0"/>
              <a:t>For comments on multiple lines use</a:t>
            </a:r>
            <a:r>
              <a:rPr lang="en-US" sz="2000" dirty="0">
                <a:solidFill>
                  <a:srgbClr val="FF0000"/>
                </a:solidFill>
              </a:rPr>
              <a:t> //</a:t>
            </a:r>
          </a:p>
          <a:p>
            <a:pPr marL="9525" marR="197168"/>
            <a:endParaRPr lang="en-US" sz="2000" dirty="0">
              <a:solidFill>
                <a:srgbClr val="FF0000"/>
              </a:solidFill>
            </a:endParaRPr>
          </a:p>
          <a:p>
            <a:pPr marL="9525" marR="197168"/>
            <a:r>
              <a:rPr lang="en-US" sz="2000" dirty="0">
                <a:solidFill>
                  <a:srgbClr val="FF0000"/>
                </a:solidFill>
              </a:rPr>
              <a:t>/* comments go here */</a:t>
            </a:r>
          </a:p>
          <a:p>
            <a:pPr marL="9525" marR="197168"/>
            <a:endParaRPr lang="en-US" sz="2000" dirty="0">
              <a:solidFill>
                <a:srgbClr val="FF0000"/>
              </a:solidFill>
            </a:endParaRPr>
          </a:p>
          <a:p>
            <a:pPr marL="9525" marR="197168"/>
            <a:r>
              <a:rPr lang="en-US" sz="2000" dirty="0">
                <a:solidFill>
                  <a:srgbClr val="FF0000"/>
                </a:solidFill>
              </a:rPr>
              <a:t>Or </a:t>
            </a:r>
          </a:p>
          <a:p>
            <a:pPr marL="9525" marR="197168"/>
            <a:endParaRPr lang="en-US" sz="2000" dirty="0">
              <a:solidFill>
                <a:srgbClr val="FF0000"/>
              </a:solidFill>
            </a:endParaRPr>
          </a:p>
          <a:p>
            <a:pPr marL="9525" marR="197168"/>
            <a:r>
              <a:rPr lang="en-US" sz="2000" dirty="0">
                <a:solidFill>
                  <a:srgbClr val="FF0000"/>
                </a:solidFill>
              </a:rPr>
              <a:t>*comments start here and</a:t>
            </a:r>
          </a:p>
          <a:p>
            <a:pPr marL="9525" marR="197168"/>
            <a:r>
              <a:rPr lang="en-US" sz="2000" dirty="0">
                <a:solidFill>
                  <a:srgbClr val="FF0000"/>
                </a:solidFill>
              </a:rPr>
              <a:t>  //then continue here</a:t>
            </a:r>
          </a:p>
        </p:txBody>
      </p:sp>
      <p:pic>
        <p:nvPicPr>
          <p:cNvPr id="11" name="Picture 10">
            <a:extLst>
              <a:ext uri="{FF2B5EF4-FFF2-40B4-BE49-F238E27FC236}">
                <a16:creationId xmlns:a16="http://schemas.microsoft.com/office/drawing/2014/main" id="{6136C23C-E281-4FD7-A411-B538D5F070C4}"/>
              </a:ext>
            </a:extLst>
          </p:cNvPr>
          <p:cNvPicPr>
            <a:picLocks noChangeAspect="1"/>
          </p:cNvPicPr>
          <p:nvPr/>
        </p:nvPicPr>
        <p:blipFill>
          <a:blip r:embed="rId5"/>
          <a:stretch>
            <a:fillRect/>
          </a:stretch>
        </p:blipFill>
        <p:spPr>
          <a:xfrm>
            <a:off x="3203240" y="497832"/>
            <a:ext cx="5844562" cy="5703835"/>
          </a:xfrm>
          <a:prstGeom prst="rect">
            <a:avLst/>
          </a:prstGeom>
        </p:spPr>
      </p:pic>
      <p:pic>
        <p:nvPicPr>
          <p:cNvPr id="3" name="Audio 2">
            <a:hlinkClick r:id="" action="ppaction://media"/>
            <a:extLst>
              <a:ext uri="{FF2B5EF4-FFF2-40B4-BE49-F238E27FC236}">
                <a16:creationId xmlns:a16="http://schemas.microsoft.com/office/drawing/2014/main" id="{1FE94F30-573C-4E30-900B-B7C2E70AD7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58310136"/>
      </p:ext>
    </p:extLst>
  </p:cSld>
  <p:clrMapOvr>
    <a:masterClrMapping/>
  </p:clrMapOvr>
  <mc:AlternateContent xmlns:mc="http://schemas.openxmlformats.org/markup-compatibility/2006">
    <mc:Choice xmlns:p14="http://schemas.microsoft.com/office/powerpoint/2010/main" Requires="p14">
      <p:transition spd="slow" p14:dur="2000" advTm="34654"/>
    </mc:Choice>
    <mc:Fallback>
      <p:transition spd="slow" advTm="3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3D5-45EB-1641-9E40-81FBF109C793}"/>
              </a:ext>
            </a:extLst>
          </p:cNvPr>
          <p:cNvSpPr>
            <a:spLocks noGrp="1"/>
          </p:cNvSpPr>
          <p:nvPr>
            <p:ph type="title"/>
          </p:nvPr>
        </p:nvSpPr>
        <p:spPr/>
        <p:txBody>
          <a:bodyPr/>
          <a:lstStyle/>
          <a:p>
            <a:r>
              <a:rPr lang="en-US" spc="-139" dirty="0"/>
              <a:t>First</a:t>
            </a:r>
            <a:r>
              <a:rPr lang="en-US" spc="-101" dirty="0"/>
              <a:t> </a:t>
            </a:r>
            <a:r>
              <a:rPr lang="en-US" spc="-158" dirty="0"/>
              <a:t>steps:</a:t>
            </a:r>
            <a:r>
              <a:rPr lang="en-US" spc="-94" dirty="0"/>
              <a:t> </a:t>
            </a:r>
            <a:r>
              <a:rPr lang="en-US" spc="-127" dirty="0"/>
              <a:t>Opening/saving</a:t>
            </a:r>
            <a:r>
              <a:rPr lang="en-US" spc="-83" dirty="0"/>
              <a:t> </a:t>
            </a:r>
            <a:r>
              <a:rPr lang="en-US" spc="-120" dirty="0"/>
              <a:t>Stata</a:t>
            </a:r>
            <a:r>
              <a:rPr lang="en-US" spc="-75" dirty="0"/>
              <a:t> </a:t>
            </a:r>
            <a:r>
              <a:rPr lang="en-US" spc="-109" dirty="0"/>
              <a:t>files</a:t>
            </a:r>
            <a:r>
              <a:rPr lang="en-US" spc="-90" dirty="0"/>
              <a:t> </a:t>
            </a:r>
            <a:r>
              <a:rPr lang="en-US" spc="-23" dirty="0"/>
              <a:t>(*.</a:t>
            </a:r>
            <a:r>
              <a:rPr lang="en-US" spc="-23" dirty="0" err="1"/>
              <a:t>dta</a:t>
            </a:r>
            <a:r>
              <a:rPr lang="en-US" spc="-23" dirty="0"/>
              <a:t>)</a:t>
            </a:r>
            <a:endParaRPr lang="en-US" dirty="0"/>
          </a:p>
        </p:txBody>
      </p:sp>
      <p:sp>
        <p:nvSpPr>
          <p:cNvPr id="5" name="Google Shape;162;p71">
            <a:extLst>
              <a:ext uri="{FF2B5EF4-FFF2-40B4-BE49-F238E27FC236}">
                <a16:creationId xmlns:a16="http://schemas.microsoft.com/office/drawing/2014/main" id="{756B2C56-A410-47A1-A45D-9D8FCC9A58F7}"/>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13</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3" name="Content Placeholder 2">
            <a:extLst>
              <a:ext uri="{FF2B5EF4-FFF2-40B4-BE49-F238E27FC236}">
                <a16:creationId xmlns:a16="http://schemas.microsoft.com/office/drawing/2014/main" id="{5D3BE8EA-F3C1-FA4C-B018-2264B3C0CC85}"/>
              </a:ext>
            </a:extLst>
          </p:cNvPr>
          <p:cNvSpPr>
            <a:spLocks noGrp="1"/>
          </p:cNvSpPr>
          <p:nvPr>
            <p:ph type="body" idx="4294967295"/>
          </p:nvPr>
        </p:nvSpPr>
        <p:spPr>
          <a:xfrm>
            <a:off x="816450" y="1487506"/>
            <a:ext cx="8084661" cy="4626114"/>
          </a:xfrm>
        </p:spPr>
        <p:txBody>
          <a:bodyPr>
            <a:normAutofit lnSpcReduction="10000"/>
          </a:bodyPr>
          <a:lstStyle/>
          <a:p>
            <a:pPr marL="0" indent="0">
              <a:lnSpc>
                <a:spcPct val="100000"/>
              </a:lnSpc>
              <a:spcBef>
                <a:spcPts val="79"/>
              </a:spcBef>
              <a:buNone/>
            </a:pPr>
            <a:r>
              <a:rPr lang="en-US" sz="2400" spc="-184" dirty="0"/>
              <a:t>To</a:t>
            </a:r>
            <a:r>
              <a:rPr lang="en-US" sz="2400" spc="-86" dirty="0"/>
              <a:t> </a:t>
            </a:r>
            <a:r>
              <a:rPr lang="en-US" sz="2400" spc="-56" dirty="0"/>
              <a:t>open</a:t>
            </a:r>
            <a:r>
              <a:rPr lang="en-US" sz="2400" spc="-83" dirty="0"/>
              <a:t> </a:t>
            </a:r>
            <a:r>
              <a:rPr lang="en-US" sz="2400" spc="-41" dirty="0"/>
              <a:t>files</a:t>
            </a:r>
            <a:r>
              <a:rPr lang="en-US" sz="2400" spc="-68" dirty="0"/>
              <a:t> </a:t>
            </a:r>
            <a:r>
              <a:rPr lang="en-US" sz="2400" spc="-64" dirty="0"/>
              <a:t>already</a:t>
            </a:r>
            <a:r>
              <a:rPr lang="en-US" sz="2400" spc="-75" dirty="0"/>
              <a:t> </a:t>
            </a:r>
            <a:r>
              <a:rPr lang="en-US" sz="2400" spc="-19" dirty="0"/>
              <a:t>in</a:t>
            </a:r>
            <a:r>
              <a:rPr lang="en-US" sz="2400" spc="-79" dirty="0"/>
              <a:t> </a:t>
            </a:r>
            <a:r>
              <a:rPr lang="en-US" sz="2400" spc="-86" dirty="0"/>
              <a:t>Stata</a:t>
            </a:r>
            <a:r>
              <a:rPr lang="en-US" sz="2400" spc="-64" dirty="0"/>
              <a:t> </a:t>
            </a:r>
            <a:r>
              <a:rPr lang="en-US" sz="2400" spc="8" dirty="0"/>
              <a:t>with</a:t>
            </a:r>
            <a:r>
              <a:rPr lang="en-US" sz="2400" spc="-75" dirty="0"/>
              <a:t> </a:t>
            </a:r>
            <a:r>
              <a:rPr lang="en-US" sz="2400" spc="-60" dirty="0"/>
              <a:t>extension</a:t>
            </a:r>
            <a:r>
              <a:rPr lang="en-US" sz="2400" spc="-64" dirty="0"/>
              <a:t> </a:t>
            </a:r>
            <a:r>
              <a:rPr lang="en-US" sz="2400" spc="-4" dirty="0"/>
              <a:t>*.</a:t>
            </a:r>
            <a:r>
              <a:rPr lang="en-US" sz="2400" spc="-4" dirty="0" err="1"/>
              <a:t>dta</a:t>
            </a:r>
            <a:r>
              <a:rPr lang="en-US" sz="2400" spc="-4" dirty="0"/>
              <a:t>,</a:t>
            </a:r>
            <a:r>
              <a:rPr lang="en-US" sz="2400" spc="-79" dirty="0"/>
              <a:t> </a:t>
            </a:r>
            <a:r>
              <a:rPr lang="en-US" sz="2400" spc="-26" dirty="0"/>
              <a:t>run</a:t>
            </a:r>
            <a:r>
              <a:rPr lang="en-US" sz="2400" spc="-83" dirty="0"/>
              <a:t> </a:t>
            </a:r>
            <a:r>
              <a:rPr lang="en-US" sz="2400" spc="-86" dirty="0"/>
              <a:t>Stata</a:t>
            </a:r>
            <a:r>
              <a:rPr lang="en-US" sz="2400" spc="-64" dirty="0"/>
              <a:t> </a:t>
            </a:r>
            <a:r>
              <a:rPr lang="en-US" sz="2400" spc="-71" dirty="0"/>
              <a:t>and</a:t>
            </a:r>
            <a:r>
              <a:rPr lang="en-US" sz="2400" spc="-90" dirty="0"/>
              <a:t> </a:t>
            </a:r>
            <a:r>
              <a:rPr lang="en-US" sz="2400" spc="-60" dirty="0"/>
              <a:t>you</a:t>
            </a:r>
            <a:r>
              <a:rPr lang="en-US" sz="2400" spc="-94" dirty="0"/>
              <a:t> can</a:t>
            </a:r>
            <a:r>
              <a:rPr lang="en-US" sz="2400" spc="-79" dirty="0"/>
              <a:t> </a:t>
            </a:r>
            <a:r>
              <a:rPr lang="en-US" sz="2400" spc="-19" dirty="0"/>
              <a:t>either:</a:t>
            </a:r>
            <a:endParaRPr lang="en-US" sz="2400" dirty="0"/>
          </a:p>
          <a:p>
            <a:pPr marL="9049" indent="0">
              <a:lnSpc>
                <a:spcPct val="100000"/>
              </a:lnSpc>
              <a:buNone/>
              <a:tabLst>
                <a:tab pos="203359" algn="l"/>
                <a:tab pos="204311" algn="l"/>
              </a:tabLst>
            </a:pPr>
            <a:r>
              <a:rPr lang="en-US" sz="2200" spc="-158" dirty="0"/>
              <a:t>	1) 	G</a:t>
            </a:r>
            <a:r>
              <a:rPr lang="en-US" sz="2200" spc="-109" dirty="0"/>
              <a:t>o</a:t>
            </a:r>
            <a:r>
              <a:rPr lang="en-US" sz="2200" spc="-79" dirty="0"/>
              <a:t> </a:t>
            </a:r>
            <a:r>
              <a:rPr lang="en-US" sz="2200" spc="68" dirty="0"/>
              <a:t>t</a:t>
            </a:r>
            <a:r>
              <a:rPr lang="en-US" sz="2200" spc="-45" dirty="0"/>
              <a:t>o</a:t>
            </a:r>
            <a:r>
              <a:rPr lang="en-US" sz="2200" spc="-86" dirty="0"/>
              <a:t> </a:t>
            </a:r>
            <a:r>
              <a:rPr lang="en-US" sz="2200" spc="38" dirty="0">
                <a:solidFill>
                  <a:srgbClr val="FF0000"/>
                </a:solidFill>
              </a:rPr>
              <a:t>f</a:t>
            </a:r>
            <a:r>
              <a:rPr lang="en-US" sz="2200" spc="8" dirty="0">
                <a:solidFill>
                  <a:srgbClr val="FF0000"/>
                </a:solidFill>
              </a:rPr>
              <a:t>il</a:t>
            </a:r>
            <a:r>
              <a:rPr lang="en-US" sz="2200" spc="-94" dirty="0">
                <a:solidFill>
                  <a:srgbClr val="FF0000"/>
                </a:solidFill>
              </a:rPr>
              <a:t>e   </a:t>
            </a:r>
            <a:r>
              <a:rPr lang="en-US" sz="2200" spc="-45" dirty="0">
                <a:solidFill>
                  <a:srgbClr val="FF0000"/>
                </a:solidFill>
              </a:rPr>
              <a:t>-</a:t>
            </a:r>
            <a:r>
              <a:rPr lang="en-US" sz="2200" spc="-131" dirty="0">
                <a:solidFill>
                  <a:srgbClr val="FF0000"/>
                </a:solidFill>
              </a:rPr>
              <a:t>&gt;  </a:t>
            </a:r>
            <a:r>
              <a:rPr lang="en-US" sz="2200" spc="-49" dirty="0">
                <a:solidFill>
                  <a:srgbClr val="FF0000"/>
                </a:solidFill>
              </a:rPr>
              <a:t>o</a:t>
            </a:r>
            <a:r>
              <a:rPr lang="en-US" sz="2200" spc="-68" dirty="0">
                <a:solidFill>
                  <a:srgbClr val="FF0000"/>
                </a:solidFill>
              </a:rPr>
              <a:t>p</a:t>
            </a:r>
            <a:r>
              <a:rPr lang="en-US" sz="2200" spc="-71" dirty="0">
                <a:solidFill>
                  <a:srgbClr val="FF0000"/>
                </a:solidFill>
              </a:rPr>
              <a:t>e</a:t>
            </a:r>
            <a:r>
              <a:rPr lang="en-US" sz="2200" spc="-45" dirty="0">
                <a:solidFill>
                  <a:srgbClr val="FF0000"/>
                </a:solidFill>
              </a:rPr>
              <a:t>n</a:t>
            </a:r>
            <a:r>
              <a:rPr lang="en-US" sz="2200" spc="-68" dirty="0">
                <a:solidFill>
                  <a:srgbClr val="FF0000"/>
                </a:solidFill>
              </a:rPr>
              <a:t> </a:t>
            </a:r>
            <a:r>
              <a:rPr lang="en-US" sz="2200" spc="8" dirty="0"/>
              <a:t>i</a:t>
            </a:r>
            <a:r>
              <a:rPr lang="en-US" sz="2200" spc="-45" dirty="0"/>
              <a:t>n</a:t>
            </a:r>
            <a:r>
              <a:rPr lang="en-US" sz="2200" spc="-86" dirty="0"/>
              <a:t> </a:t>
            </a:r>
            <a:r>
              <a:rPr lang="en-US" sz="2200" spc="86" dirty="0"/>
              <a:t>t</a:t>
            </a:r>
            <a:r>
              <a:rPr lang="en-US" sz="2200" spc="-68" dirty="0"/>
              <a:t>he</a:t>
            </a:r>
            <a:r>
              <a:rPr lang="en-US" sz="2200" spc="-79" dirty="0"/>
              <a:t> </a:t>
            </a:r>
            <a:r>
              <a:rPr lang="en-US" sz="2200" spc="-60" dirty="0"/>
              <a:t>m</a:t>
            </a:r>
            <a:r>
              <a:rPr lang="en-US" sz="2200" spc="-94" dirty="0"/>
              <a:t>e</a:t>
            </a:r>
            <a:r>
              <a:rPr lang="en-US" sz="2200" spc="-45" dirty="0"/>
              <a:t>nu,</a:t>
            </a:r>
            <a:r>
              <a:rPr lang="en-US" sz="2200" spc="-94" dirty="0"/>
              <a:t> </a:t>
            </a:r>
            <a:r>
              <a:rPr lang="en-US" sz="2200" spc="-49" dirty="0"/>
              <a:t>o</a:t>
            </a:r>
            <a:r>
              <a:rPr lang="en-US" sz="2200" spc="23" dirty="0"/>
              <a:t>r</a:t>
            </a:r>
            <a:endParaRPr lang="en-US" sz="2200" dirty="0">
              <a:latin typeface="Arial"/>
              <a:cs typeface="Arial"/>
            </a:endParaRPr>
          </a:p>
          <a:p>
            <a:pPr marL="9049" indent="0">
              <a:lnSpc>
                <a:spcPct val="100000"/>
              </a:lnSpc>
              <a:spcBef>
                <a:spcPts val="4"/>
              </a:spcBef>
              <a:buNone/>
              <a:tabLst>
                <a:tab pos="203359" algn="l"/>
                <a:tab pos="204311" algn="l"/>
              </a:tabLst>
            </a:pPr>
            <a:r>
              <a:rPr lang="en-US" sz="2200" spc="-266" dirty="0"/>
              <a:t>	2) 	T</a:t>
            </a:r>
            <a:r>
              <a:rPr lang="en-US" sz="2200" spc="-68" dirty="0"/>
              <a:t>ype</a:t>
            </a:r>
            <a:r>
              <a:rPr lang="en-US" sz="2200" spc="-86" dirty="0"/>
              <a:t> </a:t>
            </a:r>
            <a:r>
              <a:rPr lang="en-US" sz="2200" spc="-45" dirty="0">
                <a:solidFill>
                  <a:srgbClr val="FF0000"/>
                </a:solidFill>
              </a:rPr>
              <a:t>u</a:t>
            </a:r>
            <a:r>
              <a:rPr lang="en-US" sz="2200" spc="-124" dirty="0">
                <a:solidFill>
                  <a:srgbClr val="FF0000"/>
                </a:solidFill>
              </a:rPr>
              <a:t>s</a:t>
            </a:r>
            <a:r>
              <a:rPr lang="en-US" sz="2200" spc="-131" dirty="0">
                <a:solidFill>
                  <a:srgbClr val="FF0000"/>
                </a:solidFill>
              </a:rPr>
              <a:t>e</a:t>
            </a:r>
            <a:r>
              <a:rPr lang="en-US" sz="2200" spc="-75" dirty="0">
                <a:solidFill>
                  <a:srgbClr val="FF0000"/>
                </a:solidFill>
              </a:rPr>
              <a:t> </a:t>
            </a:r>
            <a:r>
              <a:rPr lang="en-US" sz="2200" i="1" spc="-45" dirty="0">
                <a:solidFill>
                  <a:schemeClr val="accent6"/>
                </a:solidFill>
              </a:rPr>
              <a:t>“</a:t>
            </a:r>
            <a:r>
              <a:rPr lang="en-US" sz="2200" i="1" spc="-8" dirty="0">
                <a:solidFill>
                  <a:schemeClr val="accent6"/>
                </a:solidFill>
              </a:rPr>
              <a:t>c</a:t>
            </a:r>
            <a:r>
              <a:rPr lang="en-US" sz="2200" i="1" spc="-11" dirty="0">
                <a:solidFill>
                  <a:schemeClr val="accent6"/>
                </a:solidFill>
              </a:rPr>
              <a:t>:</a:t>
            </a:r>
            <a:r>
              <a:rPr lang="en-US" sz="2200" i="1" spc="153" dirty="0">
                <a:solidFill>
                  <a:schemeClr val="accent6"/>
                </a:solidFill>
              </a:rPr>
              <a:t>\</a:t>
            </a:r>
            <a:r>
              <a:rPr lang="en-US" sz="2200" i="1" spc="-94" dirty="0" err="1">
                <a:solidFill>
                  <a:schemeClr val="accent6"/>
                </a:solidFill>
              </a:rPr>
              <a:t>m</a:t>
            </a:r>
            <a:r>
              <a:rPr lang="en-US" sz="2200" i="1" spc="-79" dirty="0" err="1">
                <a:solidFill>
                  <a:schemeClr val="accent6"/>
                </a:solidFill>
              </a:rPr>
              <a:t>y</a:t>
            </a:r>
            <a:r>
              <a:rPr lang="en-US" sz="2200" i="1" spc="-15" dirty="0" err="1">
                <a:solidFill>
                  <a:schemeClr val="accent6"/>
                </a:solidFill>
              </a:rPr>
              <a:t>da</a:t>
            </a:r>
            <a:r>
              <a:rPr lang="en-US" sz="2200" i="1" spc="-26" dirty="0" err="1">
                <a:solidFill>
                  <a:schemeClr val="accent6"/>
                </a:solidFill>
              </a:rPr>
              <a:t>t</a:t>
            </a:r>
            <a:r>
              <a:rPr lang="en-US" sz="2200" i="1" spc="-64" dirty="0" err="1">
                <a:solidFill>
                  <a:schemeClr val="accent6"/>
                </a:solidFill>
              </a:rPr>
              <a:t>a</a:t>
            </a:r>
            <a:r>
              <a:rPr lang="en-US" sz="2200" i="1" spc="153" dirty="0">
                <a:solidFill>
                  <a:schemeClr val="accent6"/>
                </a:solidFill>
              </a:rPr>
              <a:t>\</a:t>
            </a:r>
            <a:r>
              <a:rPr lang="en-US" sz="2200" i="1" spc="-94" dirty="0" err="1">
                <a:solidFill>
                  <a:schemeClr val="accent6"/>
                </a:solidFill>
              </a:rPr>
              <a:t>m</a:t>
            </a:r>
            <a:r>
              <a:rPr lang="en-US" sz="2200" i="1" spc="-79" dirty="0" err="1">
                <a:solidFill>
                  <a:schemeClr val="accent6"/>
                </a:solidFill>
              </a:rPr>
              <a:t>y</a:t>
            </a:r>
            <a:r>
              <a:rPr lang="en-US" sz="2200" i="1" spc="-15" dirty="0" err="1">
                <a:solidFill>
                  <a:schemeClr val="accent6"/>
                </a:solidFill>
              </a:rPr>
              <a:t>da</a:t>
            </a:r>
            <a:r>
              <a:rPr lang="en-US" sz="2200" i="1" spc="-26" dirty="0" err="1">
                <a:solidFill>
                  <a:schemeClr val="accent6"/>
                </a:solidFill>
              </a:rPr>
              <a:t>t</a:t>
            </a:r>
            <a:r>
              <a:rPr lang="en-US" sz="2200" i="1" spc="-15" dirty="0" err="1">
                <a:solidFill>
                  <a:schemeClr val="accent6"/>
                </a:solidFill>
              </a:rPr>
              <a:t>a</a:t>
            </a:r>
            <a:r>
              <a:rPr lang="en-US" sz="2200" i="1" spc="-11" dirty="0" err="1">
                <a:solidFill>
                  <a:schemeClr val="accent6"/>
                </a:solidFill>
              </a:rPr>
              <a:t>f</a:t>
            </a:r>
            <a:r>
              <a:rPr lang="en-US" sz="2200" i="1" spc="8" dirty="0" err="1">
                <a:solidFill>
                  <a:schemeClr val="accent6"/>
                </a:solidFill>
              </a:rPr>
              <a:t>il</a:t>
            </a:r>
            <a:r>
              <a:rPr lang="en-US" sz="2200" i="1" spc="-105" dirty="0" err="1">
                <a:solidFill>
                  <a:schemeClr val="accent6"/>
                </a:solidFill>
              </a:rPr>
              <a:t>e</a:t>
            </a:r>
            <a:r>
              <a:rPr lang="en-US" sz="2200" i="1" spc="-56" dirty="0" err="1">
                <a:solidFill>
                  <a:schemeClr val="accent6"/>
                </a:solidFill>
              </a:rPr>
              <a:t>.</a:t>
            </a:r>
            <a:r>
              <a:rPr lang="en-US" sz="2200" i="1" spc="-75" dirty="0" err="1">
                <a:solidFill>
                  <a:schemeClr val="accent6"/>
                </a:solidFill>
              </a:rPr>
              <a:t>d</a:t>
            </a:r>
            <a:r>
              <a:rPr lang="en-US" sz="2200" i="1" spc="68" dirty="0" err="1">
                <a:solidFill>
                  <a:schemeClr val="accent6"/>
                </a:solidFill>
              </a:rPr>
              <a:t>t</a:t>
            </a:r>
            <a:r>
              <a:rPr lang="en-US" sz="2200" i="1" spc="-75" dirty="0" err="1">
                <a:solidFill>
                  <a:schemeClr val="accent6"/>
                </a:solidFill>
              </a:rPr>
              <a:t>a</a:t>
            </a:r>
            <a:r>
              <a:rPr lang="en-US" sz="2200" i="1" spc="127" dirty="0">
                <a:solidFill>
                  <a:schemeClr val="accent6"/>
                </a:solidFill>
              </a:rPr>
              <a:t>”</a:t>
            </a:r>
            <a:endParaRPr lang="en-US" sz="2200" dirty="0">
              <a:solidFill>
                <a:schemeClr val="accent6"/>
              </a:solidFill>
              <a:latin typeface="Arial"/>
              <a:cs typeface="Arial"/>
            </a:endParaRPr>
          </a:p>
          <a:p>
            <a:pPr marL="351949" marR="1409700" indent="-342900">
              <a:lnSpc>
                <a:spcPct val="110000"/>
              </a:lnSpc>
              <a:buFont typeface="Wingdings" pitchFamily="2" charset="2"/>
              <a:buChar char="Ø"/>
            </a:pPr>
            <a:r>
              <a:rPr lang="en-US" sz="2000" dirty="0">
                <a:latin typeface="Arial"/>
                <a:cs typeface="Arial"/>
              </a:rPr>
              <a:t>If</a:t>
            </a:r>
            <a:r>
              <a:rPr lang="en-US" sz="2000" spc="-86" dirty="0"/>
              <a:t> </a:t>
            </a:r>
            <a:r>
              <a:rPr lang="en-US" sz="2000" spc="-41" dirty="0"/>
              <a:t>your</a:t>
            </a:r>
            <a:r>
              <a:rPr lang="en-US" sz="2000" spc="-98" dirty="0"/>
              <a:t> </a:t>
            </a:r>
            <a:r>
              <a:rPr lang="en-US" sz="2000" spc="-41" dirty="0"/>
              <a:t>working</a:t>
            </a:r>
            <a:r>
              <a:rPr lang="en-US" sz="2000" spc="-83" dirty="0"/>
              <a:t> </a:t>
            </a:r>
            <a:r>
              <a:rPr lang="en-US" sz="2000" spc="-30" dirty="0"/>
              <a:t>directory</a:t>
            </a:r>
            <a:r>
              <a:rPr lang="en-US" sz="2000" spc="-79" dirty="0"/>
              <a:t> is</a:t>
            </a:r>
            <a:r>
              <a:rPr lang="en-US" sz="2000" spc="-71" dirty="0"/>
              <a:t> </a:t>
            </a:r>
            <a:r>
              <a:rPr lang="en-US" sz="2000" spc="-64" dirty="0"/>
              <a:t>already</a:t>
            </a:r>
            <a:r>
              <a:rPr lang="en-US" sz="2000" spc="-83" dirty="0"/>
              <a:t> </a:t>
            </a:r>
            <a:r>
              <a:rPr lang="en-US" sz="2000" spc="-60" dirty="0"/>
              <a:t>set</a:t>
            </a:r>
            <a:r>
              <a:rPr lang="en-US" sz="2000" spc="-64" dirty="0"/>
              <a:t> </a:t>
            </a:r>
            <a:r>
              <a:rPr lang="en-US" sz="2000" spc="11" dirty="0"/>
              <a:t>to</a:t>
            </a:r>
            <a:r>
              <a:rPr lang="en-US" sz="2000" spc="-68" dirty="0"/>
              <a:t> </a:t>
            </a:r>
            <a:r>
              <a:rPr lang="en-US" sz="2000" spc="-41" dirty="0">
                <a:solidFill>
                  <a:schemeClr val="accent6"/>
                </a:solidFill>
              </a:rPr>
              <a:t>c:\mydata</a:t>
            </a:r>
            <a:r>
              <a:rPr lang="en-US" sz="2000" spc="-41" dirty="0"/>
              <a:t>,</a:t>
            </a:r>
            <a:r>
              <a:rPr lang="en-US" sz="2000" spc="-90" dirty="0"/>
              <a:t> </a:t>
            </a:r>
            <a:r>
              <a:rPr lang="en-US" sz="2000" spc="-30" dirty="0"/>
              <a:t>just</a:t>
            </a:r>
            <a:r>
              <a:rPr lang="en-US" sz="2000" spc="-83" dirty="0"/>
              <a:t> </a:t>
            </a:r>
            <a:r>
              <a:rPr lang="en-US" sz="2000" spc="-30" dirty="0"/>
              <a:t>type: </a:t>
            </a:r>
          </a:p>
          <a:p>
            <a:pPr marL="9049" marR="1409700" indent="0">
              <a:lnSpc>
                <a:spcPct val="110000"/>
              </a:lnSpc>
              <a:buNone/>
            </a:pPr>
            <a:r>
              <a:rPr lang="en-US" sz="2000" spc="-30" dirty="0"/>
              <a:t>		</a:t>
            </a:r>
            <a:r>
              <a:rPr lang="en-US" sz="2000" spc="-409" dirty="0"/>
              <a:t> </a:t>
            </a:r>
            <a:r>
              <a:rPr lang="en-US" sz="2400" spc="-45" dirty="0">
                <a:solidFill>
                  <a:srgbClr val="FF0000"/>
                </a:solidFill>
              </a:rPr>
              <a:t>u</a:t>
            </a:r>
            <a:r>
              <a:rPr lang="en-US" sz="2400" spc="-124" dirty="0">
                <a:solidFill>
                  <a:srgbClr val="FF0000"/>
                </a:solidFill>
              </a:rPr>
              <a:t>s</a:t>
            </a:r>
            <a:r>
              <a:rPr lang="en-US" sz="2400" spc="-131" dirty="0">
                <a:solidFill>
                  <a:srgbClr val="FF0000"/>
                </a:solidFill>
              </a:rPr>
              <a:t>e</a:t>
            </a:r>
            <a:r>
              <a:rPr lang="en-US" sz="2400" spc="-75" dirty="0">
                <a:solidFill>
                  <a:srgbClr val="FF0000"/>
                </a:solidFill>
              </a:rPr>
              <a:t> </a:t>
            </a:r>
            <a:r>
              <a:rPr lang="en-US" sz="2400" i="1" spc="-94" dirty="0" err="1">
                <a:solidFill>
                  <a:schemeClr val="accent6"/>
                </a:solidFill>
              </a:rPr>
              <a:t>m</a:t>
            </a:r>
            <a:r>
              <a:rPr lang="en-US" sz="2400" i="1" spc="-79" dirty="0" err="1">
                <a:solidFill>
                  <a:schemeClr val="accent6"/>
                </a:solidFill>
              </a:rPr>
              <a:t>y</a:t>
            </a:r>
            <a:r>
              <a:rPr lang="en-US" sz="2400" i="1" spc="-15" dirty="0" err="1">
                <a:solidFill>
                  <a:schemeClr val="accent6"/>
                </a:solidFill>
              </a:rPr>
              <a:t>da</a:t>
            </a:r>
            <a:r>
              <a:rPr lang="en-US" sz="2400" i="1" spc="-26" dirty="0" err="1">
                <a:solidFill>
                  <a:schemeClr val="accent6"/>
                </a:solidFill>
              </a:rPr>
              <a:t>t</a:t>
            </a:r>
            <a:r>
              <a:rPr lang="en-US" sz="2400" i="1" spc="-15" dirty="0" err="1">
                <a:solidFill>
                  <a:schemeClr val="accent6"/>
                </a:solidFill>
              </a:rPr>
              <a:t>a</a:t>
            </a:r>
            <a:r>
              <a:rPr lang="en-US" sz="2400" i="1" spc="-11" dirty="0" err="1">
                <a:solidFill>
                  <a:schemeClr val="accent6"/>
                </a:solidFill>
              </a:rPr>
              <a:t>f</a:t>
            </a:r>
            <a:r>
              <a:rPr lang="en-US" sz="2400" i="1" spc="8" dirty="0" err="1">
                <a:solidFill>
                  <a:schemeClr val="accent6"/>
                </a:solidFill>
              </a:rPr>
              <a:t>il</a:t>
            </a:r>
            <a:r>
              <a:rPr lang="en-US" sz="2400" i="1" spc="-120" dirty="0" err="1">
                <a:solidFill>
                  <a:schemeClr val="accent6"/>
                </a:solidFill>
              </a:rPr>
              <a:t>e</a:t>
            </a:r>
            <a:endParaRPr lang="en-US" sz="2400" dirty="0">
              <a:solidFill>
                <a:schemeClr val="accent6"/>
              </a:solidFill>
              <a:latin typeface="Arial"/>
              <a:cs typeface="Arial"/>
            </a:endParaRPr>
          </a:p>
          <a:p>
            <a:pPr marL="351949" marR="1512094" indent="-342900">
              <a:lnSpc>
                <a:spcPct val="110000"/>
              </a:lnSpc>
              <a:buFont typeface="Wingdings" pitchFamily="2" charset="2"/>
              <a:buChar char="Ø"/>
            </a:pPr>
            <a:r>
              <a:rPr lang="en-US" sz="2000" spc="-184" dirty="0"/>
              <a:t>To </a:t>
            </a:r>
            <a:r>
              <a:rPr lang="en-US" sz="2000" spc="-124" dirty="0"/>
              <a:t>save </a:t>
            </a:r>
            <a:r>
              <a:rPr lang="en-US" sz="2000" spc="-116" dirty="0"/>
              <a:t>a </a:t>
            </a:r>
            <a:r>
              <a:rPr lang="en-US" sz="2000" spc="-56" dirty="0"/>
              <a:t>data </a:t>
            </a:r>
            <a:r>
              <a:rPr lang="en-US" sz="2000" spc="-11" dirty="0"/>
              <a:t>file </a:t>
            </a:r>
            <a:r>
              <a:rPr lang="en-US" sz="2000" spc="-19" dirty="0"/>
              <a:t>from </a:t>
            </a:r>
            <a:r>
              <a:rPr lang="en-US" sz="2000" spc="-86" dirty="0"/>
              <a:t>Stata </a:t>
            </a:r>
            <a:r>
              <a:rPr lang="en-US" sz="2000" spc="-90" dirty="0"/>
              <a:t>go </a:t>
            </a:r>
            <a:r>
              <a:rPr lang="en-US" sz="2000" spc="11" dirty="0"/>
              <a:t>to </a:t>
            </a:r>
            <a:r>
              <a:rPr lang="en-US" sz="2000" spc="-11" dirty="0">
                <a:solidFill>
                  <a:srgbClr val="FF0000"/>
                </a:solidFill>
              </a:rPr>
              <a:t>file </a:t>
            </a:r>
            <a:r>
              <a:rPr lang="en-US" sz="2000" spc="-86" dirty="0">
                <a:solidFill>
                  <a:srgbClr val="FF0000"/>
                </a:solidFill>
              </a:rPr>
              <a:t>–&gt; </a:t>
            </a:r>
            <a:r>
              <a:rPr lang="en-US" sz="2000" spc="-124" dirty="0">
                <a:solidFill>
                  <a:srgbClr val="FF0000"/>
                </a:solidFill>
              </a:rPr>
              <a:t>save </a:t>
            </a:r>
            <a:r>
              <a:rPr lang="en-US" sz="2000" spc="-139" dirty="0">
                <a:solidFill>
                  <a:srgbClr val="FF0000"/>
                </a:solidFill>
              </a:rPr>
              <a:t>as </a:t>
            </a:r>
            <a:r>
              <a:rPr lang="en-US" sz="2000" spc="-11" dirty="0"/>
              <a:t>or </a:t>
            </a:r>
            <a:r>
              <a:rPr lang="en-US" sz="2000" spc="-30" dirty="0"/>
              <a:t>just type: </a:t>
            </a:r>
            <a:r>
              <a:rPr lang="en-US" sz="2000" spc="-409" dirty="0"/>
              <a:t> 		</a:t>
            </a:r>
            <a:r>
              <a:rPr lang="en-US" sz="2400" spc="-45" dirty="0">
                <a:solidFill>
                  <a:srgbClr val="FF0000"/>
                </a:solidFill>
              </a:rPr>
              <a:t>save, replace</a:t>
            </a:r>
            <a:endParaRPr lang="en-US" sz="2400" dirty="0">
              <a:solidFill>
                <a:srgbClr val="FF0000"/>
              </a:solidFill>
              <a:latin typeface="Arial"/>
              <a:cs typeface="Arial"/>
            </a:endParaRPr>
          </a:p>
          <a:p>
            <a:pPr marL="0" indent="0">
              <a:lnSpc>
                <a:spcPct val="100000"/>
              </a:lnSpc>
              <a:buNone/>
            </a:pPr>
            <a:endParaRPr lang="en-US" sz="1800" dirty="0"/>
          </a:p>
          <a:p>
            <a:pPr marL="0" marR="83344" indent="0">
              <a:lnSpc>
                <a:spcPct val="80000"/>
              </a:lnSpc>
              <a:spcBef>
                <a:spcPts val="4"/>
              </a:spcBef>
              <a:buNone/>
            </a:pPr>
            <a:r>
              <a:rPr lang="en-US" sz="2400" dirty="0">
                <a:latin typeface="+mn-lt"/>
                <a:cs typeface="Arial"/>
              </a:rPr>
              <a:t>If</a:t>
            </a:r>
            <a:r>
              <a:rPr lang="en-US" sz="2400" spc="-86" dirty="0">
                <a:latin typeface="+mn-lt"/>
              </a:rPr>
              <a:t> </a:t>
            </a:r>
            <a:r>
              <a:rPr lang="en-US" sz="2400" spc="-15" dirty="0">
                <a:latin typeface="+mn-lt"/>
              </a:rPr>
              <a:t>the</a:t>
            </a:r>
            <a:r>
              <a:rPr lang="en-US" sz="2400" spc="-71" dirty="0">
                <a:latin typeface="+mn-lt"/>
              </a:rPr>
              <a:t> </a:t>
            </a:r>
            <a:r>
              <a:rPr lang="en-US" sz="2400" spc="-60" dirty="0">
                <a:latin typeface="+mn-lt"/>
              </a:rPr>
              <a:t>dataset</a:t>
            </a:r>
            <a:r>
              <a:rPr lang="en-US" sz="2400" spc="-68" dirty="0">
                <a:latin typeface="+mn-lt"/>
              </a:rPr>
              <a:t> </a:t>
            </a:r>
            <a:r>
              <a:rPr lang="en-US" sz="2400" spc="-79" dirty="0">
                <a:latin typeface="+mn-lt"/>
              </a:rPr>
              <a:t>is</a:t>
            </a:r>
            <a:r>
              <a:rPr lang="en-US" sz="2400" spc="-68" dirty="0">
                <a:latin typeface="+mn-lt"/>
              </a:rPr>
              <a:t> </a:t>
            </a:r>
            <a:r>
              <a:rPr lang="en-US" sz="2400" spc="-53" dirty="0">
                <a:latin typeface="+mn-lt"/>
              </a:rPr>
              <a:t>new</a:t>
            </a:r>
            <a:r>
              <a:rPr lang="en-US" sz="2400" spc="-83" dirty="0">
                <a:latin typeface="+mn-lt"/>
              </a:rPr>
              <a:t> </a:t>
            </a:r>
            <a:r>
              <a:rPr lang="en-US" sz="2400" spc="-11" dirty="0">
                <a:latin typeface="+mn-lt"/>
              </a:rPr>
              <a:t>or</a:t>
            </a:r>
            <a:r>
              <a:rPr lang="en-US" sz="2400" spc="-90" dirty="0">
                <a:latin typeface="+mn-lt"/>
              </a:rPr>
              <a:t> </a:t>
            </a:r>
            <a:r>
              <a:rPr lang="en-US" sz="2400" spc="-30" dirty="0">
                <a:latin typeface="+mn-lt"/>
              </a:rPr>
              <a:t>just</a:t>
            </a:r>
            <a:r>
              <a:rPr lang="en-US" sz="2400" spc="-71" dirty="0">
                <a:latin typeface="+mn-lt"/>
              </a:rPr>
              <a:t> </a:t>
            </a:r>
            <a:r>
              <a:rPr lang="en-US" sz="2400" spc="-26" dirty="0">
                <a:latin typeface="+mn-lt"/>
              </a:rPr>
              <a:t>imported</a:t>
            </a:r>
            <a:r>
              <a:rPr lang="en-US" sz="2400" spc="-71" dirty="0">
                <a:latin typeface="+mn-lt"/>
              </a:rPr>
              <a:t> </a:t>
            </a:r>
            <a:r>
              <a:rPr lang="en-US" sz="2400" spc="-19" dirty="0">
                <a:latin typeface="+mn-lt"/>
              </a:rPr>
              <a:t>from</a:t>
            </a:r>
            <a:r>
              <a:rPr lang="en-US" sz="2400" spc="-83" dirty="0">
                <a:latin typeface="+mn-lt"/>
              </a:rPr>
              <a:t> </a:t>
            </a:r>
            <a:r>
              <a:rPr lang="en-US" sz="2400" spc="-15" dirty="0">
                <a:latin typeface="+mn-lt"/>
              </a:rPr>
              <a:t>other</a:t>
            </a:r>
            <a:r>
              <a:rPr lang="en-US" sz="2400" spc="-75" dirty="0">
                <a:latin typeface="+mn-lt"/>
              </a:rPr>
              <a:t> </a:t>
            </a:r>
            <a:r>
              <a:rPr lang="en-US" sz="2400" spc="-23" dirty="0">
                <a:latin typeface="+mn-lt"/>
              </a:rPr>
              <a:t>format</a:t>
            </a:r>
            <a:r>
              <a:rPr lang="en-US" sz="2400" spc="-75" dirty="0">
                <a:latin typeface="+mn-lt"/>
              </a:rPr>
              <a:t> </a:t>
            </a:r>
            <a:r>
              <a:rPr lang="en-US" sz="2400" spc="-90" dirty="0">
                <a:latin typeface="+mn-lt"/>
              </a:rPr>
              <a:t>go</a:t>
            </a:r>
            <a:r>
              <a:rPr lang="en-US" sz="2400" spc="-94" dirty="0">
                <a:latin typeface="+mn-lt"/>
              </a:rPr>
              <a:t> </a:t>
            </a:r>
            <a:r>
              <a:rPr lang="en-US" sz="2400" spc="11" dirty="0">
                <a:latin typeface="+mn-lt"/>
              </a:rPr>
              <a:t>to</a:t>
            </a:r>
            <a:r>
              <a:rPr lang="en-US" sz="2400" spc="-83" dirty="0">
                <a:latin typeface="+mn-lt"/>
              </a:rPr>
              <a:t> </a:t>
            </a:r>
            <a:r>
              <a:rPr lang="en-US" sz="2400" spc="-11" dirty="0">
                <a:solidFill>
                  <a:srgbClr val="FF0000"/>
                </a:solidFill>
                <a:latin typeface="+mn-lt"/>
              </a:rPr>
              <a:t>file</a:t>
            </a:r>
            <a:r>
              <a:rPr lang="en-US" sz="2400" spc="-45" dirty="0">
                <a:solidFill>
                  <a:srgbClr val="FF0000"/>
                </a:solidFill>
                <a:latin typeface="+mn-lt"/>
              </a:rPr>
              <a:t> </a:t>
            </a:r>
            <a:r>
              <a:rPr lang="en-US" sz="2400" spc="-109" dirty="0">
                <a:solidFill>
                  <a:srgbClr val="FF0000"/>
                </a:solidFill>
                <a:latin typeface="+mn-lt"/>
              </a:rPr>
              <a:t>–&gt;</a:t>
            </a:r>
            <a:r>
              <a:rPr lang="en-US" sz="2400" spc="-79" dirty="0">
                <a:solidFill>
                  <a:srgbClr val="FF0000"/>
                </a:solidFill>
                <a:latin typeface="+mn-lt"/>
              </a:rPr>
              <a:t> </a:t>
            </a:r>
            <a:r>
              <a:rPr lang="en-US" sz="2400" spc="-124" dirty="0">
                <a:solidFill>
                  <a:srgbClr val="FF0000"/>
                </a:solidFill>
                <a:latin typeface="+mn-lt"/>
              </a:rPr>
              <a:t>save</a:t>
            </a:r>
            <a:r>
              <a:rPr lang="en-US" sz="2400" spc="-56" dirty="0">
                <a:solidFill>
                  <a:srgbClr val="FF0000"/>
                </a:solidFill>
                <a:latin typeface="+mn-lt"/>
              </a:rPr>
              <a:t> </a:t>
            </a:r>
            <a:r>
              <a:rPr lang="en-US" sz="2400" spc="-139" dirty="0">
                <a:solidFill>
                  <a:srgbClr val="FF0000"/>
                </a:solidFill>
                <a:latin typeface="+mn-lt"/>
              </a:rPr>
              <a:t>as</a:t>
            </a:r>
            <a:r>
              <a:rPr lang="en-US" sz="2400" spc="-75" dirty="0">
                <a:solidFill>
                  <a:srgbClr val="FF0000"/>
                </a:solidFill>
                <a:latin typeface="+mn-lt"/>
              </a:rPr>
              <a:t> </a:t>
            </a:r>
            <a:r>
              <a:rPr lang="en-US" sz="2400" spc="-11" dirty="0">
                <a:latin typeface="+mn-lt"/>
              </a:rPr>
              <a:t>or </a:t>
            </a:r>
            <a:r>
              <a:rPr lang="en-US" sz="2400" spc="-409" dirty="0">
                <a:latin typeface="+mn-lt"/>
              </a:rPr>
              <a:t> </a:t>
            </a:r>
            <a:r>
              <a:rPr lang="en-US" sz="2400" spc="-30" dirty="0">
                <a:latin typeface="+mn-lt"/>
              </a:rPr>
              <a:t>just</a:t>
            </a:r>
            <a:r>
              <a:rPr lang="en-US" sz="2400" spc="-79" dirty="0">
                <a:latin typeface="+mn-lt"/>
              </a:rPr>
              <a:t> </a:t>
            </a:r>
            <a:r>
              <a:rPr lang="en-US" sz="2400" spc="-30" dirty="0">
                <a:latin typeface="+mn-lt"/>
              </a:rPr>
              <a:t>type:</a:t>
            </a:r>
            <a:endParaRPr lang="en-US" sz="2400" dirty="0">
              <a:latin typeface="+mn-lt"/>
              <a:cs typeface="Arial"/>
            </a:endParaRPr>
          </a:p>
          <a:p>
            <a:pPr marL="9525" marR="83344">
              <a:lnSpc>
                <a:spcPct val="80000"/>
              </a:lnSpc>
              <a:spcBef>
                <a:spcPts val="4"/>
              </a:spcBef>
            </a:pPr>
            <a:endParaRPr lang="en-US" sz="2000" spc="-135" dirty="0">
              <a:solidFill>
                <a:srgbClr val="FF0000"/>
              </a:solidFill>
              <a:latin typeface="Arial"/>
              <a:cs typeface="Arial"/>
            </a:endParaRPr>
          </a:p>
          <a:p>
            <a:pPr marL="0" marR="83344" indent="0" algn="ctr">
              <a:lnSpc>
                <a:spcPct val="80000"/>
              </a:lnSpc>
              <a:spcBef>
                <a:spcPts val="4"/>
              </a:spcBef>
              <a:buNone/>
            </a:pPr>
            <a:r>
              <a:rPr lang="en-US" sz="2400" spc="-135" dirty="0">
                <a:solidFill>
                  <a:srgbClr val="FF0000"/>
                </a:solidFill>
              </a:rPr>
              <a:t>s</a:t>
            </a:r>
            <a:r>
              <a:rPr lang="en-US" sz="2400" spc="-176" dirty="0">
                <a:solidFill>
                  <a:srgbClr val="FF0000"/>
                </a:solidFill>
              </a:rPr>
              <a:t>a</a:t>
            </a:r>
            <a:r>
              <a:rPr lang="en-US" sz="2400" spc="-94" dirty="0">
                <a:solidFill>
                  <a:srgbClr val="FF0000"/>
                </a:solidFill>
              </a:rPr>
              <a:t>v</a:t>
            </a:r>
            <a:r>
              <a:rPr lang="en-US" sz="2400" spc="-90" dirty="0">
                <a:solidFill>
                  <a:srgbClr val="FF0000"/>
                </a:solidFill>
              </a:rPr>
              <a:t>e</a:t>
            </a:r>
            <a:r>
              <a:rPr lang="en-US" sz="2400" spc="-68" dirty="0">
                <a:solidFill>
                  <a:srgbClr val="FF0000"/>
                </a:solidFill>
              </a:rPr>
              <a:t> </a:t>
            </a:r>
            <a:r>
              <a:rPr lang="en-US" sz="2400" spc="-86" dirty="0" err="1">
                <a:solidFill>
                  <a:schemeClr val="accent6"/>
                </a:solidFill>
              </a:rPr>
              <a:t>my</a:t>
            </a:r>
            <a:r>
              <a:rPr lang="en-US" sz="2400" spc="-45" dirty="0" err="1">
                <a:solidFill>
                  <a:schemeClr val="accent6"/>
                </a:solidFill>
              </a:rPr>
              <a:t>d</a:t>
            </a:r>
            <a:r>
              <a:rPr lang="en-US" sz="2400" spc="-135" dirty="0" err="1">
                <a:solidFill>
                  <a:schemeClr val="accent6"/>
                </a:solidFill>
              </a:rPr>
              <a:t>a</a:t>
            </a:r>
            <a:r>
              <a:rPr lang="en-US" sz="2400" spc="68" dirty="0" err="1">
                <a:solidFill>
                  <a:schemeClr val="accent6"/>
                </a:solidFill>
              </a:rPr>
              <a:t>t</a:t>
            </a:r>
            <a:r>
              <a:rPr lang="en-US" sz="2400" spc="-127" dirty="0" err="1">
                <a:solidFill>
                  <a:schemeClr val="accent6"/>
                </a:solidFill>
              </a:rPr>
              <a:t>a</a:t>
            </a:r>
            <a:r>
              <a:rPr lang="en-US" sz="2400" spc="38" dirty="0" err="1">
                <a:solidFill>
                  <a:schemeClr val="accent6"/>
                </a:solidFill>
              </a:rPr>
              <a:t>f</a:t>
            </a:r>
            <a:r>
              <a:rPr lang="en-US" sz="2400" spc="8" dirty="0" err="1">
                <a:solidFill>
                  <a:schemeClr val="accent6"/>
                </a:solidFill>
              </a:rPr>
              <a:t>i</a:t>
            </a:r>
            <a:r>
              <a:rPr lang="en-US" sz="2400" spc="-26" dirty="0" err="1">
                <a:solidFill>
                  <a:schemeClr val="accent6"/>
                </a:solidFill>
              </a:rPr>
              <a:t>l</a:t>
            </a:r>
            <a:r>
              <a:rPr lang="en-US" sz="2400" spc="-56" dirty="0" err="1">
                <a:solidFill>
                  <a:schemeClr val="accent6"/>
                </a:solidFill>
              </a:rPr>
              <a:t>e</a:t>
            </a:r>
            <a:r>
              <a:rPr lang="en-US" sz="2400" dirty="0">
                <a:solidFill>
                  <a:schemeClr val="accent6"/>
                </a:solidFill>
                <a:latin typeface="Arial"/>
                <a:cs typeface="Arial"/>
              </a:rPr>
              <a:t>	</a:t>
            </a:r>
            <a:r>
              <a:rPr lang="en-US" sz="2400" spc="165" dirty="0">
                <a:solidFill>
                  <a:schemeClr val="accent6"/>
                </a:solidFill>
              </a:rPr>
              <a:t>/</a:t>
            </a:r>
            <a:r>
              <a:rPr lang="en-US" sz="2400" spc="158" dirty="0">
                <a:solidFill>
                  <a:schemeClr val="accent6"/>
                </a:solidFill>
              </a:rPr>
              <a:t>*</a:t>
            </a:r>
            <a:r>
              <a:rPr lang="en-US" sz="2400" spc="-109" dirty="0">
                <a:solidFill>
                  <a:schemeClr val="accent6"/>
                </a:solidFill>
              </a:rPr>
              <a:t>Pi</a:t>
            </a:r>
            <a:r>
              <a:rPr lang="en-US" sz="2400" spc="-120" dirty="0">
                <a:solidFill>
                  <a:schemeClr val="accent6"/>
                </a:solidFill>
              </a:rPr>
              <a:t>c</a:t>
            </a:r>
            <a:r>
              <a:rPr lang="en-US" sz="2400" spc="-68" dirty="0">
                <a:solidFill>
                  <a:schemeClr val="accent6"/>
                </a:solidFill>
              </a:rPr>
              <a:t>k</a:t>
            </a:r>
            <a:r>
              <a:rPr lang="en-US" sz="2400" spc="-75" dirty="0">
                <a:solidFill>
                  <a:schemeClr val="accent6"/>
                </a:solidFill>
              </a:rPr>
              <a:t> </a:t>
            </a:r>
            <a:r>
              <a:rPr lang="en-US" sz="2400" spc="-116" dirty="0">
                <a:solidFill>
                  <a:schemeClr val="accent6"/>
                </a:solidFill>
              </a:rPr>
              <a:t>a</a:t>
            </a:r>
            <a:r>
              <a:rPr lang="en-US" sz="2400" spc="-75" dirty="0">
                <a:solidFill>
                  <a:schemeClr val="accent6"/>
                </a:solidFill>
              </a:rPr>
              <a:t> </a:t>
            </a:r>
            <a:r>
              <a:rPr lang="en-US" sz="2400" spc="-45" dirty="0">
                <a:solidFill>
                  <a:schemeClr val="accent6"/>
                </a:solidFill>
              </a:rPr>
              <a:t>n</a:t>
            </a:r>
            <a:r>
              <a:rPr lang="en-US" sz="2400" spc="-116" dirty="0">
                <a:solidFill>
                  <a:schemeClr val="accent6"/>
                </a:solidFill>
              </a:rPr>
              <a:t>a</a:t>
            </a:r>
            <a:r>
              <a:rPr lang="en-US" sz="2400" spc="-60" dirty="0">
                <a:solidFill>
                  <a:schemeClr val="accent6"/>
                </a:solidFill>
              </a:rPr>
              <a:t>m</a:t>
            </a:r>
            <a:r>
              <a:rPr lang="en-US" sz="2400" spc="-90" dirty="0">
                <a:solidFill>
                  <a:schemeClr val="accent6"/>
                </a:solidFill>
              </a:rPr>
              <a:t>e</a:t>
            </a:r>
            <a:r>
              <a:rPr lang="en-US" sz="2400" spc="-79" dirty="0">
                <a:solidFill>
                  <a:schemeClr val="accent6"/>
                </a:solidFill>
              </a:rPr>
              <a:t> </a:t>
            </a:r>
            <a:r>
              <a:rPr lang="en-US" sz="2400" spc="11" dirty="0">
                <a:solidFill>
                  <a:schemeClr val="accent6"/>
                </a:solidFill>
              </a:rPr>
              <a:t>f</a:t>
            </a:r>
            <a:r>
              <a:rPr lang="en-US" sz="2400" spc="-49" dirty="0">
                <a:solidFill>
                  <a:schemeClr val="accent6"/>
                </a:solidFill>
              </a:rPr>
              <a:t>o</a:t>
            </a:r>
            <a:r>
              <a:rPr lang="en-US" sz="2400" spc="23" dirty="0">
                <a:solidFill>
                  <a:schemeClr val="accent6"/>
                </a:solidFill>
              </a:rPr>
              <a:t>r</a:t>
            </a:r>
            <a:r>
              <a:rPr lang="en-US" sz="2400" spc="-98" dirty="0">
                <a:solidFill>
                  <a:schemeClr val="accent6"/>
                </a:solidFill>
              </a:rPr>
              <a:t> </a:t>
            </a:r>
            <a:r>
              <a:rPr lang="en-US" sz="2400" spc="-86" dirty="0">
                <a:solidFill>
                  <a:schemeClr val="accent6"/>
                </a:solidFill>
              </a:rPr>
              <a:t>y</a:t>
            </a:r>
            <a:r>
              <a:rPr lang="en-US" sz="2400" spc="-49" dirty="0">
                <a:solidFill>
                  <a:schemeClr val="accent6"/>
                </a:solidFill>
              </a:rPr>
              <a:t>o</a:t>
            </a:r>
            <a:r>
              <a:rPr lang="en-US" sz="2400" spc="-45" dirty="0">
                <a:solidFill>
                  <a:schemeClr val="accent6"/>
                </a:solidFill>
              </a:rPr>
              <a:t>u</a:t>
            </a:r>
            <a:r>
              <a:rPr lang="en-US" sz="2400" spc="23" dirty="0">
                <a:solidFill>
                  <a:schemeClr val="accent6"/>
                </a:solidFill>
              </a:rPr>
              <a:t>r</a:t>
            </a:r>
            <a:r>
              <a:rPr lang="en-US" sz="2400" spc="-98" dirty="0">
                <a:solidFill>
                  <a:schemeClr val="accent6"/>
                </a:solidFill>
              </a:rPr>
              <a:t> </a:t>
            </a:r>
            <a:r>
              <a:rPr lang="en-US" sz="2400" spc="38" dirty="0">
                <a:solidFill>
                  <a:schemeClr val="accent6"/>
                </a:solidFill>
              </a:rPr>
              <a:t>f</a:t>
            </a:r>
            <a:r>
              <a:rPr lang="en-US" sz="2400" spc="8" dirty="0">
                <a:solidFill>
                  <a:schemeClr val="accent6"/>
                </a:solidFill>
              </a:rPr>
              <a:t>i</a:t>
            </a:r>
            <a:r>
              <a:rPr lang="en-US" sz="2400" spc="-41" dirty="0">
                <a:solidFill>
                  <a:schemeClr val="accent6"/>
                </a:solidFill>
              </a:rPr>
              <a:t>le</a:t>
            </a:r>
            <a:r>
              <a:rPr lang="en-US" sz="2400" spc="158" dirty="0">
                <a:solidFill>
                  <a:schemeClr val="accent6"/>
                </a:solidFill>
              </a:rPr>
              <a:t>*</a:t>
            </a:r>
            <a:r>
              <a:rPr lang="en-US" sz="2400" spc="161" dirty="0">
                <a:solidFill>
                  <a:schemeClr val="accent6"/>
                </a:solidFill>
              </a:rPr>
              <a:t>/</a:t>
            </a:r>
            <a:endParaRPr lang="en-US" sz="2400" dirty="0">
              <a:solidFill>
                <a:schemeClr val="accent6"/>
              </a:solidFill>
              <a:latin typeface="Arial"/>
              <a:cs typeface="Arial"/>
            </a:endParaRPr>
          </a:p>
          <a:p>
            <a:pPr>
              <a:lnSpc>
                <a:spcPct val="100000"/>
              </a:lnSpc>
              <a:spcBef>
                <a:spcPts val="34"/>
              </a:spcBef>
            </a:pPr>
            <a:endParaRPr lang="en-US" sz="1600" dirty="0"/>
          </a:p>
        </p:txBody>
      </p:sp>
      <p:pic>
        <p:nvPicPr>
          <p:cNvPr id="4" name="Picture 3" descr="ຮູບພາບຂອງ University of health sciences in Lao P.D.R.">
            <a:extLst>
              <a:ext uri="{FF2B5EF4-FFF2-40B4-BE49-F238E27FC236}">
                <a16:creationId xmlns:a16="http://schemas.microsoft.com/office/drawing/2014/main" id="{FC23FB8C-AFE5-4D07-A444-36F6CC384C8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10540" y="5506720"/>
            <a:ext cx="911860" cy="878686"/>
          </a:xfrm>
          <a:prstGeom prst="rect">
            <a:avLst/>
          </a:prstGeom>
          <a:noFill/>
          <a:ln>
            <a:noFill/>
          </a:ln>
        </p:spPr>
      </p:pic>
      <p:pic>
        <p:nvPicPr>
          <p:cNvPr id="6" name="Audio 5">
            <a:hlinkClick r:id="" action="ppaction://media"/>
            <a:extLst>
              <a:ext uri="{FF2B5EF4-FFF2-40B4-BE49-F238E27FC236}">
                <a16:creationId xmlns:a16="http://schemas.microsoft.com/office/drawing/2014/main" id="{8AD8D780-DD94-4539-BA61-2CFD1C135D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31862610"/>
      </p:ext>
    </p:extLst>
  </p:cSld>
  <p:clrMapOvr>
    <a:masterClrMapping/>
  </p:clrMapOvr>
  <mc:AlternateContent xmlns:mc="http://schemas.openxmlformats.org/markup-compatibility/2006">
    <mc:Choice xmlns:p14="http://schemas.microsoft.com/office/powerpoint/2010/main" Requires="p14">
      <p:transition spd="slow" p14:dur="2000" advTm="45010"/>
    </mc:Choice>
    <mc:Fallback>
      <p:transition spd="slow" advTm="45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23A2-3497-104C-B89C-E8FB396003B8}"/>
              </a:ext>
            </a:extLst>
          </p:cNvPr>
          <p:cNvSpPr>
            <a:spLocks noGrp="1"/>
          </p:cNvSpPr>
          <p:nvPr>
            <p:ph type="title"/>
          </p:nvPr>
        </p:nvSpPr>
        <p:spPr>
          <a:xfrm>
            <a:off x="628650" y="546700"/>
            <a:ext cx="7886700" cy="765031"/>
          </a:xfrm>
        </p:spPr>
        <p:txBody>
          <a:bodyPr/>
          <a:lstStyle/>
          <a:p>
            <a:r>
              <a:rPr lang="en-US" dirty="0"/>
              <a:t>First steps: Import a data set</a:t>
            </a:r>
          </a:p>
        </p:txBody>
      </p:sp>
      <p:sp>
        <p:nvSpPr>
          <p:cNvPr id="9" name="Google Shape;162;p71">
            <a:extLst>
              <a:ext uri="{FF2B5EF4-FFF2-40B4-BE49-F238E27FC236}">
                <a16:creationId xmlns:a16="http://schemas.microsoft.com/office/drawing/2014/main" id="{070E35B9-897C-4177-9728-01148159BC0C}"/>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14</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44223C6F-BAC2-7246-96AD-EEA19C4C59F2}"/>
              </a:ext>
            </a:extLst>
          </p:cNvPr>
          <p:cNvPicPr>
            <a:picLocks noChangeAspect="1"/>
          </p:cNvPicPr>
          <p:nvPr/>
        </p:nvPicPr>
        <p:blipFill>
          <a:blip r:embed="rId5"/>
          <a:stretch>
            <a:fillRect/>
          </a:stretch>
        </p:blipFill>
        <p:spPr>
          <a:xfrm>
            <a:off x="628650" y="1361819"/>
            <a:ext cx="7704438" cy="4755328"/>
          </a:xfrm>
          <a:prstGeom prst="rect">
            <a:avLst/>
          </a:prstGeom>
        </p:spPr>
      </p:pic>
      <p:pic>
        <p:nvPicPr>
          <p:cNvPr id="6" name="Picture 5">
            <a:extLst>
              <a:ext uri="{FF2B5EF4-FFF2-40B4-BE49-F238E27FC236}">
                <a16:creationId xmlns:a16="http://schemas.microsoft.com/office/drawing/2014/main" id="{722DDEC6-1FAD-4F53-B273-5F9C23994891}"/>
              </a:ext>
            </a:extLst>
          </p:cNvPr>
          <p:cNvPicPr>
            <a:picLocks noChangeAspect="1"/>
          </p:cNvPicPr>
          <p:nvPr/>
        </p:nvPicPr>
        <p:blipFill>
          <a:blip r:embed="rId6"/>
          <a:stretch>
            <a:fillRect/>
          </a:stretch>
        </p:blipFill>
        <p:spPr>
          <a:xfrm>
            <a:off x="368396" y="1311731"/>
            <a:ext cx="8224946" cy="5287057"/>
          </a:xfrm>
          <a:prstGeom prst="rect">
            <a:avLst/>
          </a:prstGeom>
        </p:spPr>
      </p:pic>
      <p:sp>
        <p:nvSpPr>
          <p:cNvPr id="5" name="TextBox 4">
            <a:extLst>
              <a:ext uri="{FF2B5EF4-FFF2-40B4-BE49-F238E27FC236}">
                <a16:creationId xmlns:a16="http://schemas.microsoft.com/office/drawing/2014/main" id="{6AE6F114-9CC0-FA46-8994-E326E1D7A579}"/>
              </a:ext>
            </a:extLst>
          </p:cNvPr>
          <p:cNvSpPr txBox="1"/>
          <p:nvPr/>
        </p:nvSpPr>
        <p:spPr>
          <a:xfrm>
            <a:off x="4099333" y="3494395"/>
            <a:ext cx="4170694" cy="523220"/>
          </a:xfrm>
          <a:prstGeom prst="rect">
            <a:avLst/>
          </a:prstGeom>
          <a:solidFill>
            <a:srgbClr val="FFFF00"/>
          </a:solidFill>
          <a:ln>
            <a:solidFill>
              <a:srgbClr val="FFFF00"/>
            </a:solidFill>
          </a:ln>
        </p:spPr>
        <p:txBody>
          <a:bodyPr wrap="none" rtlCol="0">
            <a:spAutoFit/>
          </a:bodyPr>
          <a:lstStyle/>
          <a:p>
            <a:r>
              <a:rPr lang="en-US" sz="1400" dirty="0"/>
              <a:t>Open dataset using data editor (with “use” command) </a:t>
            </a:r>
          </a:p>
          <a:p>
            <a:r>
              <a:rPr lang="en-US" sz="1400" dirty="0"/>
              <a:t>Or with “file” </a:t>
            </a:r>
            <a:r>
              <a:rPr lang="en-US" sz="1400" dirty="0">
                <a:sym typeface="Wingdings" panose="05000000000000000000" pitchFamily="2" charset="2"/>
              </a:rPr>
              <a:t> “open” or “file”  “import”</a:t>
            </a:r>
            <a:endParaRPr lang="en-US" sz="1400" dirty="0"/>
          </a:p>
        </p:txBody>
      </p:sp>
      <p:cxnSp>
        <p:nvCxnSpPr>
          <p:cNvPr id="7" name="Straight Arrow Connector 6">
            <a:extLst>
              <a:ext uri="{FF2B5EF4-FFF2-40B4-BE49-F238E27FC236}">
                <a16:creationId xmlns:a16="http://schemas.microsoft.com/office/drawing/2014/main" id="{402EB9A8-CB27-724A-8636-466AFD525961}"/>
              </a:ext>
            </a:extLst>
          </p:cNvPr>
          <p:cNvCxnSpPr/>
          <p:nvPr/>
        </p:nvCxnSpPr>
        <p:spPr>
          <a:xfrm flipH="1" flipV="1">
            <a:off x="5458410" y="2338720"/>
            <a:ext cx="171450" cy="1155675"/>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1B62255B-53DE-458E-A5EC-FF4A09C455BA}"/>
              </a:ext>
            </a:extLst>
          </p:cNvPr>
          <p:cNvCxnSpPr>
            <a:cxnSpLocks/>
          </p:cNvCxnSpPr>
          <p:nvPr/>
        </p:nvCxnSpPr>
        <p:spPr>
          <a:xfrm flipH="1" flipV="1">
            <a:off x="4607422" y="1594418"/>
            <a:ext cx="342137" cy="189997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pic>
        <p:nvPicPr>
          <p:cNvPr id="3" name="Audio 2">
            <a:hlinkClick r:id="" action="ppaction://media"/>
            <a:extLst>
              <a:ext uri="{FF2B5EF4-FFF2-40B4-BE49-F238E27FC236}">
                <a16:creationId xmlns:a16="http://schemas.microsoft.com/office/drawing/2014/main" id="{311F8A2C-1940-4B29-B32A-C298B9EC98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12718923"/>
      </p:ext>
    </p:extLst>
  </p:cSld>
  <p:clrMapOvr>
    <a:masterClrMapping/>
  </p:clrMapOvr>
  <mc:AlternateContent xmlns:mc="http://schemas.openxmlformats.org/markup-compatibility/2006">
    <mc:Choice xmlns:p14="http://schemas.microsoft.com/office/powerpoint/2010/main" Requires="p14">
      <p:transition spd="slow" p14:dur="2000" advTm="24924"/>
    </mc:Choice>
    <mc:Fallback>
      <p:transition spd="slow" advTm="2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1E9BE-F3ED-644E-869F-D61438C7AFFF}"/>
              </a:ext>
            </a:extLst>
          </p:cNvPr>
          <p:cNvSpPr>
            <a:spLocks noGrp="1"/>
          </p:cNvSpPr>
          <p:nvPr>
            <p:ph type="title"/>
          </p:nvPr>
        </p:nvSpPr>
        <p:spPr/>
        <p:txBody>
          <a:bodyPr>
            <a:normAutofit/>
          </a:bodyPr>
          <a:lstStyle/>
          <a:p>
            <a:r>
              <a:rPr lang="en-US" dirty="0"/>
              <a:t>First steps: using </a:t>
            </a:r>
            <a:r>
              <a:rPr lang="en-US" dirty="0">
                <a:solidFill>
                  <a:srgbClr val="FF0000"/>
                </a:solidFill>
              </a:rPr>
              <a:t>clear</a:t>
            </a:r>
            <a:r>
              <a:rPr lang="en-US" dirty="0"/>
              <a:t> and </a:t>
            </a:r>
            <a:r>
              <a:rPr lang="en-US" dirty="0" err="1">
                <a:solidFill>
                  <a:srgbClr val="FF0000"/>
                </a:solidFill>
              </a:rPr>
              <a:t>cls</a:t>
            </a:r>
            <a:endParaRPr lang="en-US" dirty="0">
              <a:solidFill>
                <a:srgbClr val="FF0000"/>
              </a:solidFill>
            </a:endParaRPr>
          </a:p>
        </p:txBody>
      </p:sp>
      <p:sp>
        <p:nvSpPr>
          <p:cNvPr id="5" name="Google Shape;162;p71">
            <a:extLst>
              <a:ext uri="{FF2B5EF4-FFF2-40B4-BE49-F238E27FC236}">
                <a16:creationId xmlns:a16="http://schemas.microsoft.com/office/drawing/2014/main" id="{4E6B86BC-4F4F-49E6-B2F3-4F15A45D21E1}"/>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15</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3" name="Content Placeholder 2">
            <a:extLst>
              <a:ext uri="{FF2B5EF4-FFF2-40B4-BE49-F238E27FC236}">
                <a16:creationId xmlns:a16="http://schemas.microsoft.com/office/drawing/2014/main" id="{83EE0BB9-33E1-4442-86A0-969A4BFDA4A4}"/>
              </a:ext>
            </a:extLst>
          </p:cNvPr>
          <p:cNvSpPr>
            <a:spLocks noGrp="1"/>
          </p:cNvSpPr>
          <p:nvPr>
            <p:ph type="body" idx="4294967295"/>
          </p:nvPr>
        </p:nvSpPr>
        <p:spPr>
          <a:xfrm>
            <a:off x="1202076" y="1855788"/>
            <a:ext cx="7254537" cy="3650932"/>
          </a:xfrm>
        </p:spPr>
        <p:txBody>
          <a:bodyPr>
            <a:normAutofit/>
          </a:bodyPr>
          <a:lstStyle/>
          <a:p>
            <a:r>
              <a:rPr lang="en-US" sz="3200" dirty="0"/>
              <a:t> Type </a:t>
            </a:r>
            <a:r>
              <a:rPr lang="en-US" sz="3200" dirty="0">
                <a:solidFill>
                  <a:srgbClr val="FF0000"/>
                </a:solidFill>
              </a:rPr>
              <a:t>clear</a:t>
            </a:r>
            <a:r>
              <a:rPr lang="en-US" sz="3200" dirty="0"/>
              <a:t> in the command window to remove the data from STATA memory</a:t>
            </a:r>
          </a:p>
          <a:p>
            <a:endParaRPr lang="en-US" sz="3200" dirty="0"/>
          </a:p>
          <a:p>
            <a:r>
              <a:rPr lang="en-US" sz="3200" dirty="0"/>
              <a:t>Type </a:t>
            </a:r>
            <a:r>
              <a:rPr lang="en-US" sz="3200" dirty="0" err="1">
                <a:solidFill>
                  <a:srgbClr val="FF0000"/>
                </a:solidFill>
              </a:rPr>
              <a:t>cls</a:t>
            </a:r>
            <a:r>
              <a:rPr lang="en-US" sz="3200" dirty="0"/>
              <a:t> to clear the output window</a:t>
            </a:r>
          </a:p>
        </p:txBody>
      </p:sp>
      <p:pic>
        <p:nvPicPr>
          <p:cNvPr id="4" name="Picture 3" descr="ຮູບພາບຂອງ University of health sciences in Lao P.D.R.">
            <a:extLst>
              <a:ext uri="{FF2B5EF4-FFF2-40B4-BE49-F238E27FC236}">
                <a16:creationId xmlns:a16="http://schemas.microsoft.com/office/drawing/2014/main" id="{B93A2FBD-BE60-4D4E-B8CD-E2E95CC424D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10540" y="5506720"/>
            <a:ext cx="911860" cy="878686"/>
          </a:xfrm>
          <a:prstGeom prst="rect">
            <a:avLst/>
          </a:prstGeom>
          <a:noFill/>
          <a:ln>
            <a:noFill/>
          </a:ln>
        </p:spPr>
      </p:pic>
      <p:pic>
        <p:nvPicPr>
          <p:cNvPr id="6" name="Audio 5">
            <a:hlinkClick r:id="" action="ppaction://media"/>
            <a:extLst>
              <a:ext uri="{FF2B5EF4-FFF2-40B4-BE49-F238E27FC236}">
                <a16:creationId xmlns:a16="http://schemas.microsoft.com/office/drawing/2014/main" id="{31C321AE-B823-46A7-849F-712F5E02DC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65365355"/>
      </p:ext>
    </p:extLst>
  </p:cSld>
  <p:clrMapOvr>
    <a:masterClrMapping/>
  </p:clrMapOvr>
  <mc:AlternateContent xmlns:mc="http://schemas.openxmlformats.org/markup-compatibility/2006">
    <mc:Choice xmlns:p14="http://schemas.microsoft.com/office/powerpoint/2010/main" Requires="p14">
      <p:transition spd="slow" p14:dur="2000" advTm="13338"/>
    </mc:Choice>
    <mc:Fallback>
      <p:transition spd="slow" advTm="1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83F1B6F-3E4C-9D4C-95FA-DD1962B36FCC}"/>
              </a:ext>
            </a:extLst>
          </p:cNvPr>
          <p:cNvSpPr txBox="1">
            <a:spLocks noGrp="1"/>
          </p:cNvSpPr>
          <p:nvPr>
            <p:ph type="title"/>
          </p:nvPr>
        </p:nvSpPr>
        <p:spPr>
          <a:xfrm>
            <a:off x="966470" y="386910"/>
            <a:ext cx="7886700" cy="1007327"/>
          </a:xfrm>
          <a:prstGeom prst="rect">
            <a:avLst/>
          </a:prstGeom>
        </p:spPr>
        <p:txBody>
          <a:bodyPr spcFirstLastPara="1" vert="horz" wrap="square" lIns="0" tIns="9525" rIns="0" bIns="0" rtlCol="0" anchor="b" anchorCtr="0">
            <a:spAutoFit/>
          </a:bodyPr>
          <a:lstStyle/>
          <a:p>
            <a:pPr marL="9525">
              <a:lnSpc>
                <a:spcPct val="100000"/>
              </a:lnSpc>
              <a:spcBef>
                <a:spcPts val="75"/>
              </a:spcBef>
            </a:pPr>
            <a:r>
              <a:rPr spc="-139" dirty="0"/>
              <a:t>First</a:t>
            </a:r>
            <a:r>
              <a:rPr spc="-101" dirty="0"/>
              <a:t> </a:t>
            </a:r>
            <a:r>
              <a:rPr spc="-158" dirty="0"/>
              <a:t>st</a:t>
            </a:r>
            <a:r>
              <a:rPr lang="en-US" spc="-158" dirty="0"/>
              <a:t>e</a:t>
            </a:r>
            <a:r>
              <a:rPr spc="-158" dirty="0"/>
              <a:t>ps:</a:t>
            </a:r>
            <a:r>
              <a:rPr spc="-94" dirty="0"/>
              <a:t> </a:t>
            </a:r>
            <a:r>
              <a:rPr spc="-150" dirty="0"/>
              <a:t>Quick</a:t>
            </a:r>
            <a:r>
              <a:rPr spc="-98" dirty="0"/>
              <a:t> </a:t>
            </a:r>
            <a:r>
              <a:rPr spc="-127" dirty="0"/>
              <a:t>way</a:t>
            </a:r>
            <a:r>
              <a:rPr spc="-90" dirty="0"/>
              <a:t> </a:t>
            </a:r>
            <a:r>
              <a:rPr spc="-83" dirty="0"/>
              <a:t>of</a:t>
            </a:r>
            <a:r>
              <a:rPr spc="-109" dirty="0"/>
              <a:t> </a:t>
            </a:r>
            <a:r>
              <a:rPr spc="-120" dirty="0"/>
              <a:t>finding</a:t>
            </a:r>
            <a:r>
              <a:rPr spc="-83" dirty="0"/>
              <a:t> </a:t>
            </a:r>
            <a:r>
              <a:rPr spc="-124" dirty="0"/>
              <a:t>variables</a:t>
            </a:r>
            <a:r>
              <a:rPr spc="-90" dirty="0"/>
              <a:t> </a:t>
            </a:r>
            <a:r>
              <a:rPr spc="-11" dirty="0"/>
              <a:t>(</a:t>
            </a:r>
            <a:r>
              <a:rPr spc="-11" dirty="0">
                <a:latin typeface="Courier New"/>
                <a:cs typeface="Courier New"/>
              </a:rPr>
              <a:t>lookfor</a:t>
            </a:r>
            <a:r>
              <a:rPr spc="-11" dirty="0"/>
              <a:t>)</a:t>
            </a:r>
            <a:endParaRPr dirty="0">
              <a:latin typeface="Courier New"/>
              <a:cs typeface="Courier New"/>
            </a:endParaRPr>
          </a:p>
        </p:txBody>
      </p:sp>
      <p:sp>
        <p:nvSpPr>
          <p:cNvPr id="8" name="Google Shape;162;p71">
            <a:extLst>
              <a:ext uri="{FF2B5EF4-FFF2-40B4-BE49-F238E27FC236}">
                <a16:creationId xmlns:a16="http://schemas.microsoft.com/office/drawing/2014/main" id="{8C2F0525-256C-4ABE-93F3-9CAD2B85B7C8}"/>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16</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5" name="Rectangle 4">
            <a:extLst>
              <a:ext uri="{FF2B5EF4-FFF2-40B4-BE49-F238E27FC236}">
                <a16:creationId xmlns:a16="http://schemas.microsoft.com/office/drawing/2014/main" id="{B1745698-D5DC-D34B-94EE-D18CAEB81E72}"/>
              </a:ext>
            </a:extLst>
          </p:cNvPr>
          <p:cNvSpPr/>
          <p:nvPr/>
        </p:nvSpPr>
        <p:spPr>
          <a:xfrm>
            <a:off x="589122" y="1608250"/>
            <a:ext cx="8140540" cy="2103140"/>
          </a:xfrm>
          <a:prstGeom prst="rect">
            <a:avLst/>
          </a:prstGeom>
        </p:spPr>
        <p:txBody>
          <a:bodyPr wrap="square">
            <a:spAutoFit/>
          </a:bodyPr>
          <a:lstStyle/>
          <a:p>
            <a:pPr marL="9525" marR="3810">
              <a:lnSpc>
                <a:spcPct val="80000"/>
              </a:lnSpc>
              <a:spcBef>
                <a:spcPts val="439"/>
              </a:spcBef>
            </a:pPr>
            <a:r>
              <a:rPr lang="en-US" sz="2800" spc="-158" dirty="0"/>
              <a:t>You</a:t>
            </a:r>
            <a:r>
              <a:rPr lang="en-US" sz="2800" spc="-94" dirty="0"/>
              <a:t> can</a:t>
            </a:r>
            <a:r>
              <a:rPr lang="en-US" sz="2800" spc="-83" dirty="0"/>
              <a:t> </a:t>
            </a:r>
            <a:r>
              <a:rPr lang="en-US" sz="2800" spc="-101" dirty="0"/>
              <a:t>use</a:t>
            </a:r>
            <a:r>
              <a:rPr lang="en-US" sz="2800" spc="-71" dirty="0"/>
              <a:t> </a:t>
            </a:r>
            <a:r>
              <a:rPr lang="en-US" sz="2800" spc="-15" dirty="0"/>
              <a:t>the</a:t>
            </a:r>
            <a:r>
              <a:rPr lang="en-US" sz="2800" spc="-79" dirty="0"/>
              <a:t> </a:t>
            </a:r>
            <a:r>
              <a:rPr lang="en-US" sz="2800" spc="-71" dirty="0"/>
              <a:t>command</a:t>
            </a:r>
            <a:r>
              <a:rPr lang="en-US" sz="2800" spc="-83" dirty="0"/>
              <a:t> </a:t>
            </a:r>
            <a:r>
              <a:rPr lang="en-US" sz="2800" spc="-26" dirty="0">
                <a:solidFill>
                  <a:srgbClr val="FF0000"/>
                </a:solidFill>
              </a:rPr>
              <a:t>look for</a:t>
            </a:r>
            <a:r>
              <a:rPr lang="en-US" sz="2800" spc="-94" dirty="0"/>
              <a:t> </a:t>
            </a:r>
            <a:r>
              <a:rPr lang="en-US" sz="2800" spc="11" dirty="0"/>
              <a:t>to</a:t>
            </a:r>
            <a:r>
              <a:rPr lang="en-US" sz="2800" spc="-75" dirty="0"/>
              <a:t> </a:t>
            </a:r>
            <a:r>
              <a:rPr lang="en-US" sz="2800" b="1" spc="-11" dirty="0"/>
              <a:t>find</a:t>
            </a:r>
            <a:r>
              <a:rPr lang="en-US" sz="2800" b="1" spc="-83" dirty="0"/>
              <a:t> </a:t>
            </a:r>
            <a:r>
              <a:rPr lang="en-US" sz="2800" b="1" spc="-68" dirty="0"/>
              <a:t>variables </a:t>
            </a:r>
            <a:r>
              <a:rPr lang="en-US" sz="2800" spc="-19" dirty="0"/>
              <a:t>in</a:t>
            </a:r>
            <a:r>
              <a:rPr lang="en-US" sz="2800" spc="-75" dirty="0"/>
              <a:t> </a:t>
            </a:r>
            <a:r>
              <a:rPr lang="en-US" sz="2800" spc="-116" dirty="0"/>
              <a:t>a</a:t>
            </a:r>
            <a:r>
              <a:rPr lang="en-US" sz="2800" spc="-71" dirty="0"/>
              <a:t> </a:t>
            </a:r>
            <a:r>
              <a:rPr lang="en-US" sz="2800" spc="-56" dirty="0"/>
              <a:t>dataset</a:t>
            </a:r>
          </a:p>
          <a:p>
            <a:pPr marL="9525" marR="3810">
              <a:lnSpc>
                <a:spcPct val="80000"/>
              </a:lnSpc>
              <a:spcBef>
                <a:spcPts val="439"/>
              </a:spcBef>
            </a:pPr>
            <a:endParaRPr lang="en-US" sz="800" spc="-56" dirty="0"/>
          </a:p>
          <a:p>
            <a:pPr marL="9525" marR="3810">
              <a:lnSpc>
                <a:spcPct val="80000"/>
              </a:lnSpc>
              <a:spcBef>
                <a:spcPts val="439"/>
              </a:spcBef>
            </a:pPr>
            <a:r>
              <a:rPr lang="en-US" sz="2800" spc="-4" dirty="0"/>
              <a:t>For</a:t>
            </a:r>
            <a:r>
              <a:rPr lang="en-US" sz="2800" spc="-86" dirty="0"/>
              <a:t> </a:t>
            </a:r>
            <a:r>
              <a:rPr lang="en-US" sz="2800" spc="-79" dirty="0"/>
              <a:t>example,</a:t>
            </a:r>
            <a:r>
              <a:rPr lang="en-US" sz="2800" spc="-68" dirty="0"/>
              <a:t> </a:t>
            </a:r>
            <a:r>
              <a:rPr lang="en-US" sz="2800" spc="-60" dirty="0"/>
              <a:t>you </a:t>
            </a:r>
            <a:r>
              <a:rPr lang="en-US" sz="2800" spc="-405" dirty="0"/>
              <a:t> </a:t>
            </a:r>
            <a:r>
              <a:rPr lang="en-US" sz="2800" spc="-34" dirty="0"/>
              <a:t>want</a:t>
            </a:r>
            <a:r>
              <a:rPr lang="en-US" sz="2800" spc="-75" dirty="0"/>
              <a:t> </a:t>
            </a:r>
            <a:r>
              <a:rPr lang="en-US" sz="2800" spc="11" dirty="0"/>
              <a:t>to</a:t>
            </a:r>
            <a:r>
              <a:rPr lang="en-US" sz="2800" spc="-86" dirty="0"/>
              <a:t> </a:t>
            </a:r>
            <a:r>
              <a:rPr lang="en-US" sz="2800" spc="-116" dirty="0"/>
              <a:t>see</a:t>
            </a:r>
            <a:r>
              <a:rPr lang="en-US" sz="2800" spc="-68" dirty="0"/>
              <a:t> </a:t>
            </a:r>
            <a:r>
              <a:rPr lang="en-US" sz="2800" spc="-45" dirty="0"/>
              <a:t>which</a:t>
            </a:r>
            <a:r>
              <a:rPr lang="en-US" sz="2800" spc="-83" dirty="0"/>
              <a:t> </a:t>
            </a:r>
            <a:r>
              <a:rPr lang="en-US" sz="2800" spc="-68" dirty="0"/>
              <a:t>variables</a:t>
            </a:r>
            <a:r>
              <a:rPr lang="en-US" sz="2800" spc="-71" dirty="0"/>
              <a:t> </a:t>
            </a:r>
            <a:r>
              <a:rPr lang="en-US" sz="2800" spc="-34" dirty="0"/>
              <a:t>refer</a:t>
            </a:r>
            <a:r>
              <a:rPr lang="en-US" sz="2800" spc="-75" dirty="0"/>
              <a:t> </a:t>
            </a:r>
            <a:r>
              <a:rPr lang="en-US" sz="2800" spc="11" dirty="0"/>
              <a:t>to</a:t>
            </a:r>
            <a:r>
              <a:rPr lang="en-US" sz="2800" spc="-75" dirty="0"/>
              <a:t> </a:t>
            </a:r>
            <a:r>
              <a:rPr lang="en-US" sz="2800" spc="-49" dirty="0"/>
              <a:t>education,</a:t>
            </a:r>
            <a:r>
              <a:rPr lang="en-US" sz="2800" spc="-94" dirty="0"/>
              <a:t> </a:t>
            </a:r>
            <a:r>
              <a:rPr lang="en-US" sz="2800" spc="-30" dirty="0"/>
              <a:t>type:</a:t>
            </a:r>
            <a:endParaRPr lang="en-US" sz="2800" dirty="0"/>
          </a:p>
          <a:p>
            <a:pPr marL="9525"/>
            <a:r>
              <a:rPr lang="en-US" sz="2800" spc="-4" dirty="0">
                <a:latin typeface="Courier New"/>
                <a:cs typeface="Courier New"/>
              </a:rPr>
              <a:t>						</a:t>
            </a:r>
            <a:r>
              <a:rPr lang="en-US" sz="2800" spc="-4" dirty="0" err="1">
                <a:solidFill>
                  <a:srgbClr val="FF0000"/>
                </a:solidFill>
                <a:latin typeface="Courier New"/>
                <a:cs typeface="Courier New"/>
              </a:rPr>
              <a:t>lookfo</a:t>
            </a:r>
            <a:r>
              <a:rPr lang="en-US" sz="2800" dirty="0" err="1">
                <a:solidFill>
                  <a:srgbClr val="FF0000"/>
                </a:solidFill>
                <a:latin typeface="Courier New"/>
                <a:cs typeface="Courier New"/>
              </a:rPr>
              <a:t>r</a:t>
            </a:r>
            <a:r>
              <a:rPr lang="en-US" sz="2800" dirty="0">
                <a:latin typeface="Courier New"/>
                <a:cs typeface="Courier New"/>
              </a:rPr>
              <a:t> educ</a:t>
            </a:r>
            <a:endParaRPr lang="en-US" sz="2800" dirty="0"/>
          </a:p>
        </p:txBody>
      </p:sp>
      <p:sp>
        <p:nvSpPr>
          <p:cNvPr id="6" name="object 4">
            <a:extLst>
              <a:ext uri="{FF2B5EF4-FFF2-40B4-BE49-F238E27FC236}">
                <a16:creationId xmlns:a16="http://schemas.microsoft.com/office/drawing/2014/main" id="{EC63C3D7-2FD1-8842-AC8F-F8669D5CC189}"/>
              </a:ext>
            </a:extLst>
          </p:cNvPr>
          <p:cNvSpPr txBox="1"/>
          <p:nvPr/>
        </p:nvSpPr>
        <p:spPr>
          <a:xfrm>
            <a:off x="1422400" y="3817565"/>
            <a:ext cx="7444105" cy="2160143"/>
          </a:xfrm>
          <a:prstGeom prst="rect">
            <a:avLst/>
          </a:prstGeom>
        </p:spPr>
        <p:txBody>
          <a:bodyPr vert="horz" wrap="square" lIns="0" tIns="55245" rIns="0" bIns="0" rtlCol="0">
            <a:spAutoFit/>
          </a:bodyPr>
          <a:lstStyle/>
          <a:p>
            <a:pPr marL="352425" marR="3810" indent="-342900">
              <a:lnSpc>
                <a:spcPct val="80200"/>
              </a:lnSpc>
              <a:spcBef>
                <a:spcPts val="435"/>
              </a:spcBef>
              <a:buFont typeface="Arial" panose="020B0604020202020204" pitchFamily="34" charset="0"/>
              <a:buChar char="•"/>
            </a:pPr>
            <a:r>
              <a:rPr sz="2400" spc="-4" dirty="0">
                <a:latin typeface="Courier New"/>
                <a:cs typeface="Courier New"/>
              </a:rPr>
              <a:t>lookfo</a:t>
            </a:r>
            <a:r>
              <a:rPr sz="2400" dirty="0">
                <a:latin typeface="Courier New"/>
                <a:cs typeface="Courier New"/>
              </a:rPr>
              <a:t>r</a:t>
            </a:r>
            <a:r>
              <a:rPr sz="2400" spc="-574" dirty="0">
                <a:latin typeface="Courier New"/>
                <a:cs typeface="Courier New"/>
              </a:rPr>
              <a:t> </a:t>
            </a:r>
            <a:r>
              <a:rPr sz="2400" dirty="0"/>
              <a:t>wil</a:t>
            </a:r>
            <a:r>
              <a:rPr sz="2400" spc="11" dirty="0"/>
              <a:t>l</a:t>
            </a:r>
            <a:r>
              <a:rPr sz="2400" spc="-71" dirty="0"/>
              <a:t> </a:t>
            </a:r>
            <a:r>
              <a:rPr sz="2400" spc="8" dirty="0"/>
              <a:t>l</a:t>
            </a:r>
            <a:r>
              <a:rPr sz="2400" spc="-49" dirty="0"/>
              <a:t>oo</a:t>
            </a:r>
            <a:r>
              <a:rPr sz="2400" spc="-68" dirty="0"/>
              <a:t>k</a:t>
            </a:r>
            <a:r>
              <a:rPr sz="2400" spc="-86" dirty="0"/>
              <a:t> </a:t>
            </a:r>
            <a:r>
              <a:rPr sz="2400" spc="11" dirty="0"/>
              <a:t>f</a:t>
            </a:r>
            <a:r>
              <a:rPr sz="2400" spc="-49" dirty="0"/>
              <a:t>o</a:t>
            </a:r>
            <a:r>
              <a:rPr sz="2400" spc="23" dirty="0"/>
              <a:t>r</a:t>
            </a:r>
            <a:r>
              <a:rPr sz="2400" spc="-90" dirty="0"/>
              <a:t> </a:t>
            </a:r>
            <a:r>
              <a:rPr sz="2400" spc="86" dirty="0"/>
              <a:t>t</a:t>
            </a:r>
            <a:r>
              <a:rPr sz="2400" spc="-45" dirty="0"/>
              <a:t>h</a:t>
            </a:r>
            <a:r>
              <a:rPr sz="2400" spc="-90" dirty="0"/>
              <a:t>e</a:t>
            </a:r>
            <a:r>
              <a:rPr sz="2400" spc="-75" dirty="0"/>
              <a:t> </a:t>
            </a:r>
            <a:r>
              <a:rPr sz="2400" spc="-113" dirty="0"/>
              <a:t>k</a:t>
            </a:r>
            <a:r>
              <a:rPr sz="2400" spc="-101" dirty="0"/>
              <a:t>e</a:t>
            </a:r>
            <a:r>
              <a:rPr sz="2400" spc="-60" dirty="0"/>
              <a:t>y</a:t>
            </a:r>
            <a:r>
              <a:rPr lang="en-US" sz="2400" spc="-60" dirty="0"/>
              <a:t> </a:t>
            </a:r>
            <a:r>
              <a:rPr sz="2400" spc="-34" dirty="0"/>
              <a:t>w</a:t>
            </a:r>
            <a:r>
              <a:rPr sz="2400" spc="-49" dirty="0"/>
              <a:t>o</a:t>
            </a:r>
            <a:r>
              <a:rPr sz="2400" dirty="0"/>
              <a:t>r</a:t>
            </a:r>
            <a:r>
              <a:rPr sz="2400" spc="-45" dirty="0"/>
              <a:t>d</a:t>
            </a:r>
            <a:r>
              <a:rPr sz="2400" spc="-101" dirty="0"/>
              <a:t> </a:t>
            </a:r>
            <a:r>
              <a:rPr sz="2400" spc="-19" dirty="0"/>
              <a:t>‘</a:t>
            </a:r>
            <a:r>
              <a:rPr sz="2400" spc="-94" dirty="0"/>
              <a:t>e</a:t>
            </a:r>
            <a:r>
              <a:rPr sz="2400" spc="-71" dirty="0"/>
              <a:t>duc</a:t>
            </a:r>
            <a:r>
              <a:rPr sz="2400" spc="41" dirty="0"/>
              <a:t>’</a:t>
            </a:r>
            <a:r>
              <a:rPr sz="2400" spc="-94" dirty="0"/>
              <a:t> </a:t>
            </a:r>
            <a:r>
              <a:rPr sz="2400" spc="8" dirty="0"/>
              <a:t>i</a:t>
            </a:r>
            <a:r>
              <a:rPr sz="2400" spc="-45" dirty="0"/>
              <a:t>n</a:t>
            </a:r>
            <a:r>
              <a:rPr sz="2400" spc="-75" dirty="0"/>
              <a:t> </a:t>
            </a:r>
            <a:r>
              <a:rPr sz="2400" spc="86" dirty="0"/>
              <a:t>t</a:t>
            </a:r>
            <a:r>
              <a:rPr sz="2400" spc="-68" dirty="0"/>
              <a:t>he</a:t>
            </a:r>
            <a:r>
              <a:rPr sz="2400" spc="-86" dirty="0"/>
              <a:t> </a:t>
            </a:r>
            <a:r>
              <a:rPr sz="2400" spc="-94" dirty="0"/>
              <a:t>v</a:t>
            </a:r>
            <a:r>
              <a:rPr sz="2400" spc="-116" dirty="0"/>
              <a:t>a</a:t>
            </a:r>
            <a:r>
              <a:rPr sz="2400" spc="19" dirty="0"/>
              <a:t>r</a:t>
            </a:r>
            <a:r>
              <a:rPr sz="2400" spc="8" dirty="0"/>
              <a:t>i</a:t>
            </a:r>
            <a:r>
              <a:rPr sz="2400" spc="-116" dirty="0"/>
              <a:t>a</a:t>
            </a:r>
            <a:r>
              <a:rPr sz="2400" spc="-26" dirty="0"/>
              <a:t>b</a:t>
            </a:r>
            <a:r>
              <a:rPr sz="2400" spc="-15" dirty="0"/>
              <a:t>l</a:t>
            </a:r>
            <a:r>
              <a:rPr sz="2400" spc="-90" dirty="0"/>
              <a:t>e</a:t>
            </a:r>
            <a:r>
              <a:rPr sz="2400" spc="-68" dirty="0"/>
              <a:t> </a:t>
            </a:r>
            <a:r>
              <a:rPr sz="2400" spc="-83" dirty="0"/>
              <a:t>n</a:t>
            </a:r>
            <a:r>
              <a:rPr sz="2400" spc="-86" dirty="0"/>
              <a:t>a</a:t>
            </a:r>
            <a:r>
              <a:rPr sz="2400" spc="-60" dirty="0"/>
              <a:t>m</a:t>
            </a:r>
            <a:r>
              <a:rPr sz="2400" spc="-90" dirty="0"/>
              <a:t>e</a:t>
            </a:r>
            <a:r>
              <a:rPr sz="2400" spc="-79" dirty="0"/>
              <a:t> </a:t>
            </a:r>
            <a:r>
              <a:rPr sz="2400" spc="-116" dirty="0"/>
              <a:t>a</a:t>
            </a:r>
            <a:r>
              <a:rPr sz="2400" spc="-45" dirty="0"/>
              <a:t>nd</a:t>
            </a:r>
            <a:r>
              <a:rPr sz="2400" spc="-86" dirty="0"/>
              <a:t> </a:t>
            </a:r>
            <a:r>
              <a:rPr sz="2400" spc="8" dirty="0"/>
              <a:t>l</a:t>
            </a:r>
            <a:r>
              <a:rPr sz="2400" spc="-116" dirty="0"/>
              <a:t>a</a:t>
            </a:r>
            <a:r>
              <a:rPr sz="2400" spc="-68" dirty="0"/>
              <a:t>b</a:t>
            </a:r>
            <a:r>
              <a:rPr sz="2400" spc="-71" dirty="0"/>
              <a:t>e</a:t>
            </a:r>
            <a:r>
              <a:rPr sz="2400" spc="8" dirty="0"/>
              <a:t>l</a:t>
            </a:r>
            <a:r>
              <a:rPr sz="2400" spc="-169" dirty="0"/>
              <a:t>s</a:t>
            </a:r>
            <a:r>
              <a:rPr sz="2400" spc="-38" dirty="0"/>
              <a:t>.</a:t>
            </a:r>
            <a:endParaRPr lang="en-US" sz="2400" spc="-382" dirty="0"/>
          </a:p>
          <a:p>
            <a:pPr marL="9525" marR="3810">
              <a:lnSpc>
                <a:spcPct val="80200"/>
              </a:lnSpc>
              <a:spcBef>
                <a:spcPts val="435"/>
              </a:spcBef>
            </a:pPr>
            <a:endParaRPr lang="en-US" sz="800" spc="-382" dirty="0"/>
          </a:p>
          <a:p>
            <a:pPr marL="352425" marR="3810" indent="-342900">
              <a:lnSpc>
                <a:spcPct val="80200"/>
              </a:lnSpc>
              <a:spcBef>
                <a:spcPts val="435"/>
              </a:spcBef>
              <a:buFont typeface="Arial" panose="020B0604020202020204" pitchFamily="34" charset="0"/>
              <a:buChar char="•"/>
            </a:pPr>
            <a:r>
              <a:rPr lang="en-US" sz="2400" spc="-49" dirty="0"/>
              <a:t>Y</a:t>
            </a:r>
            <a:r>
              <a:rPr sz="2400" spc="-49" dirty="0"/>
              <a:t>o</a:t>
            </a:r>
            <a:r>
              <a:rPr sz="2400" spc="-30" dirty="0"/>
              <a:t>u  </a:t>
            </a:r>
            <a:r>
              <a:rPr sz="2400" spc="4" dirty="0"/>
              <a:t>will </a:t>
            </a:r>
            <a:r>
              <a:rPr sz="2400" spc="-68" dirty="0"/>
              <a:t>need </a:t>
            </a:r>
            <a:r>
              <a:rPr sz="2400" spc="11" dirty="0"/>
              <a:t>to </a:t>
            </a:r>
            <a:r>
              <a:rPr sz="2400" spc="-68" dirty="0"/>
              <a:t>be </a:t>
            </a:r>
            <a:r>
              <a:rPr sz="2400" spc="-56" dirty="0"/>
              <a:t>creative </a:t>
            </a:r>
            <a:r>
              <a:rPr sz="2400" spc="8" dirty="0"/>
              <a:t>with </a:t>
            </a:r>
            <a:r>
              <a:rPr sz="2400" spc="-41" dirty="0"/>
              <a:t>your </a:t>
            </a:r>
            <a:r>
              <a:rPr sz="2400" spc="-56" dirty="0"/>
              <a:t>key</a:t>
            </a:r>
            <a:r>
              <a:rPr lang="en-US" sz="2400" spc="-56" dirty="0"/>
              <a:t> </a:t>
            </a:r>
            <a:r>
              <a:rPr sz="2400" spc="-56" dirty="0"/>
              <a:t>word </a:t>
            </a:r>
            <a:r>
              <a:rPr sz="2400" spc="-98" dirty="0"/>
              <a:t>searches </a:t>
            </a:r>
            <a:r>
              <a:rPr sz="2400" spc="11" dirty="0"/>
              <a:t>to </a:t>
            </a:r>
            <a:r>
              <a:rPr sz="2400" spc="-11" dirty="0"/>
              <a:t>find </a:t>
            </a:r>
            <a:r>
              <a:rPr sz="2400" spc="-15" dirty="0"/>
              <a:t>the </a:t>
            </a:r>
            <a:r>
              <a:rPr sz="2400" spc="-68" dirty="0"/>
              <a:t>variables </a:t>
            </a:r>
            <a:r>
              <a:rPr sz="2400" spc="-60" dirty="0"/>
              <a:t>you </a:t>
            </a:r>
            <a:r>
              <a:rPr sz="2400" spc="-56" dirty="0"/>
              <a:t> </a:t>
            </a:r>
            <a:r>
              <a:rPr sz="2400" spc="-64" dirty="0"/>
              <a:t>need.</a:t>
            </a:r>
            <a:endParaRPr sz="2400" dirty="0"/>
          </a:p>
          <a:p>
            <a:pPr>
              <a:spcBef>
                <a:spcPts val="4"/>
              </a:spcBef>
            </a:pPr>
            <a:endParaRPr sz="800" dirty="0"/>
          </a:p>
          <a:p>
            <a:pPr marL="352425" marR="197168" indent="-342900">
              <a:lnSpc>
                <a:spcPct val="80000"/>
              </a:lnSpc>
              <a:buFont typeface="Arial" panose="020B0604020202020204" pitchFamily="34" charset="0"/>
              <a:buChar char="•"/>
            </a:pPr>
            <a:r>
              <a:rPr sz="2400" spc="19" dirty="0"/>
              <a:t>It</a:t>
            </a:r>
            <a:r>
              <a:rPr sz="2400" spc="-86" dirty="0"/>
              <a:t> </a:t>
            </a:r>
            <a:r>
              <a:rPr sz="2400" spc="-90" dirty="0"/>
              <a:t>always</a:t>
            </a:r>
            <a:r>
              <a:rPr sz="2400" spc="-68" dirty="0"/>
              <a:t> </a:t>
            </a:r>
            <a:r>
              <a:rPr sz="2400" spc="-64" dirty="0"/>
              <a:t>recommended</a:t>
            </a:r>
            <a:r>
              <a:rPr sz="2400" spc="-79" dirty="0"/>
              <a:t> </a:t>
            </a:r>
            <a:r>
              <a:rPr sz="2400" spc="11" dirty="0"/>
              <a:t>to</a:t>
            </a:r>
            <a:r>
              <a:rPr sz="2400" spc="-86" dirty="0"/>
              <a:t> </a:t>
            </a:r>
            <a:r>
              <a:rPr sz="2400" spc="-101" dirty="0"/>
              <a:t>use</a:t>
            </a:r>
            <a:r>
              <a:rPr sz="2400" spc="-71" dirty="0"/>
              <a:t> </a:t>
            </a:r>
            <a:r>
              <a:rPr sz="2400" spc="-15" dirty="0"/>
              <a:t>the</a:t>
            </a:r>
            <a:r>
              <a:rPr sz="2400" spc="-75" dirty="0"/>
              <a:t> </a:t>
            </a:r>
            <a:r>
              <a:rPr sz="2400" spc="-64" dirty="0"/>
              <a:t>codebook</a:t>
            </a:r>
            <a:r>
              <a:rPr sz="2400" spc="-101" dirty="0"/>
              <a:t> </a:t>
            </a:r>
            <a:r>
              <a:rPr sz="2400" spc="-4" dirty="0"/>
              <a:t>that</a:t>
            </a:r>
            <a:r>
              <a:rPr sz="2400" spc="-75" dirty="0"/>
              <a:t> </a:t>
            </a:r>
            <a:r>
              <a:rPr sz="2400" spc="-98" dirty="0"/>
              <a:t>comes</a:t>
            </a:r>
            <a:r>
              <a:rPr sz="2400" spc="-83" dirty="0"/>
              <a:t> </a:t>
            </a:r>
            <a:r>
              <a:rPr sz="2400" spc="8" dirty="0"/>
              <a:t>with</a:t>
            </a:r>
            <a:r>
              <a:rPr sz="2400" spc="-71" dirty="0"/>
              <a:t> </a:t>
            </a:r>
            <a:r>
              <a:rPr sz="2400" spc="-15" dirty="0"/>
              <a:t>the</a:t>
            </a:r>
            <a:r>
              <a:rPr sz="2400" spc="-79" dirty="0"/>
              <a:t> </a:t>
            </a:r>
            <a:r>
              <a:rPr sz="2400" spc="-60" dirty="0"/>
              <a:t>dataset</a:t>
            </a:r>
            <a:r>
              <a:rPr sz="2400" spc="-64" dirty="0"/>
              <a:t> </a:t>
            </a:r>
            <a:r>
              <a:rPr sz="2400" spc="11" dirty="0"/>
              <a:t>to </a:t>
            </a:r>
            <a:r>
              <a:rPr sz="2400" spc="-405" dirty="0"/>
              <a:t> </a:t>
            </a:r>
            <a:r>
              <a:rPr sz="2400" spc="-94" dirty="0"/>
              <a:t>have</a:t>
            </a:r>
            <a:r>
              <a:rPr sz="2400" spc="-79" dirty="0"/>
              <a:t> </a:t>
            </a:r>
            <a:r>
              <a:rPr sz="2400" spc="-116" dirty="0"/>
              <a:t>a</a:t>
            </a:r>
            <a:r>
              <a:rPr sz="2400" spc="-79" dirty="0"/>
              <a:t> </a:t>
            </a:r>
            <a:r>
              <a:rPr sz="2400" spc="-15" dirty="0"/>
              <a:t>better</a:t>
            </a:r>
            <a:r>
              <a:rPr sz="2400" spc="-79" dirty="0"/>
              <a:t> </a:t>
            </a:r>
            <a:r>
              <a:rPr sz="2400" spc="-64" dirty="0"/>
              <a:t>idea</a:t>
            </a:r>
            <a:r>
              <a:rPr sz="2400" spc="-75" dirty="0"/>
              <a:t> </a:t>
            </a:r>
            <a:r>
              <a:rPr sz="2400" spc="-4" dirty="0"/>
              <a:t>of</a:t>
            </a:r>
            <a:r>
              <a:rPr sz="2400" spc="-86" dirty="0"/>
              <a:t> </a:t>
            </a:r>
            <a:r>
              <a:rPr sz="2400" spc="-49" dirty="0"/>
              <a:t>where</a:t>
            </a:r>
            <a:r>
              <a:rPr sz="2400" spc="-75" dirty="0"/>
              <a:t> </a:t>
            </a:r>
            <a:r>
              <a:rPr sz="2400" spc="-49" dirty="0"/>
              <a:t>things</a:t>
            </a:r>
            <a:r>
              <a:rPr sz="2400" spc="-86" dirty="0"/>
              <a:t> </a:t>
            </a:r>
            <a:r>
              <a:rPr sz="2400" spc="-64" dirty="0"/>
              <a:t>are.</a:t>
            </a:r>
            <a:endParaRPr sz="2400" dirty="0"/>
          </a:p>
        </p:txBody>
      </p:sp>
      <p:pic>
        <p:nvPicPr>
          <p:cNvPr id="7" name="Picture 6" descr="ຮູບພາບຂອງ University of health sciences in Lao P.D.R.">
            <a:extLst>
              <a:ext uri="{FF2B5EF4-FFF2-40B4-BE49-F238E27FC236}">
                <a16:creationId xmlns:a16="http://schemas.microsoft.com/office/drawing/2014/main" id="{9C703BDF-60E3-437E-B6C2-17A7C183F70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10540" y="5506720"/>
            <a:ext cx="911860" cy="878686"/>
          </a:xfrm>
          <a:prstGeom prst="rect">
            <a:avLst/>
          </a:prstGeom>
          <a:noFill/>
          <a:ln>
            <a:noFill/>
          </a:ln>
        </p:spPr>
      </p:pic>
      <p:pic>
        <p:nvPicPr>
          <p:cNvPr id="2" name="Audio 1">
            <a:hlinkClick r:id="" action="ppaction://media"/>
            <a:extLst>
              <a:ext uri="{FF2B5EF4-FFF2-40B4-BE49-F238E27FC236}">
                <a16:creationId xmlns:a16="http://schemas.microsoft.com/office/drawing/2014/main" id="{D1F1D07B-9C3B-4E48-8D78-9B08AE5865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49685915"/>
      </p:ext>
    </p:extLst>
  </p:cSld>
  <p:clrMapOvr>
    <a:masterClrMapping/>
  </p:clrMapOvr>
  <mc:AlternateContent xmlns:mc="http://schemas.openxmlformats.org/markup-compatibility/2006">
    <mc:Choice xmlns:p14="http://schemas.microsoft.com/office/powerpoint/2010/main" Requires="p14">
      <p:transition spd="slow" p14:dur="2000" advTm="46310"/>
    </mc:Choice>
    <mc:Fallback>
      <p:transition spd="slow" advTm="4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9E04-0C11-E840-9A0A-C99E2ABD3AAD}"/>
              </a:ext>
            </a:extLst>
          </p:cNvPr>
          <p:cNvSpPr>
            <a:spLocks noGrp="1"/>
          </p:cNvSpPr>
          <p:nvPr>
            <p:ph type="title"/>
          </p:nvPr>
        </p:nvSpPr>
        <p:spPr/>
        <p:txBody>
          <a:bodyPr>
            <a:normAutofit/>
          </a:bodyPr>
          <a:lstStyle/>
          <a:p>
            <a:r>
              <a:rPr lang="en-US" dirty="0"/>
              <a:t>Example of Look For (</a:t>
            </a:r>
            <a:r>
              <a:rPr lang="en-US" sz="3200" spc="-11" dirty="0" err="1">
                <a:latin typeface="Courier New"/>
                <a:cs typeface="Courier New"/>
              </a:rPr>
              <a:t>lookfor</a:t>
            </a:r>
            <a:r>
              <a:rPr lang="en-US" sz="3200" spc="-11" dirty="0">
                <a:latin typeface="Courier New"/>
                <a:cs typeface="Courier New"/>
              </a:rPr>
              <a:t>)</a:t>
            </a:r>
            <a:endParaRPr lang="en-US" dirty="0"/>
          </a:p>
        </p:txBody>
      </p:sp>
      <p:sp>
        <p:nvSpPr>
          <p:cNvPr id="6" name="Google Shape;162;p71">
            <a:extLst>
              <a:ext uri="{FF2B5EF4-FFF2-40B4-BE49-F238E27FC236}">
                <a16:creationId xmlns:a16="http://schemas.microsoft.com/office/drawing/2014/main" id="{25ED4B6A-56BB-4790-BBC0-5E617429BEE4}"/>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17</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pic>
        <p:nvPicPr>
          <p:cNvPr id="8" name="Picture 7">
            <a:extLst>
              <a:ext uri="{FF2B5EF4-FFF2-40B4-BE49-F238E27FC236}">
                <a16:creationId xmlns:a16="http://schemas.microsoft.com/office/drawing/2014/main" id="{4E3DA95E-AEB7-4667-9521-176800C54D4D}"/>
              </a:ext>
            </a:extLst>
          </p:cNvPr>
          <p:cNvPicPr>
            <a:picLocks noChangeAspect="1"/>
          </p:cNvPicPr>
          <p:nvPr/>
        </p:nvPicPr>
        <p:blipFill rotWithShape="1">
          <a:blip r:embed="rId5"/>
          <a:srcRect t="-5265" r="2107" b="5265"/>
          <a:stretch/>
        </p:blipFill>
        <p:spPr>
          <a:xfrm>
            <a:off x="367670" y="1195377"/>
            <a:ext cx="8408659" cy="5340289"/>
          </a:xfrm>
          <a:prstGeom prst="rect">
            <a:avLst/>
          </a:prstGeom>
        </p:spPr>
      </p:pic>
      <p:pic>
        <p:nvPicPr>
          <p:cNvPr id="3" name="Audio 2">
            <a:hlinkClick r:id="" action="ppaction://media"/>
            <a:extLst>
              <a:ext uri="{FF2B5EF4-FFF2-40B4-BE49-F238E27FC236}">
                <a16:creationId xmlns:a16="http://schemas.microsoft.com/office/drawing/2014/main" id="{88072DB5-EC53-4C1A-BDE6-E7A29CF2EA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88186561"/>
      </p:ext>
    </p:extLst>
  </p:cSld>
  <p:clrMapOvr>
    <a:masterClrMapping/>
  </p:clrMapOvr>
  <mc:AlternateContent xmlns:mc="http://schemas.openxmlformats.org/markup-compatibility/2006">
    <mc:Choice xmlns:p14="http://schemas.microsoft.com/office/powerpoint/2010/main" Requires="p14">
      <p:transition spd="slow" p14:dur="2000" advTm="27548"/>
    </mc:Choice>
    <mc:Fallback>
      <p:transition spd="slow" advTm="2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9E04-0C11-E840-9A0A-C99E2ABD3AAD}"/>
              </a:ext>
            </a:extLst>
          </p:cNvPr>
          <p:cNvSpPr>
            <a:spLocks noGrp="1"/>
          </p:cNvSpPr>
          <p:nvPr>
            <p:ph type="title"/>
          </p:nvPr>
        </p:nvSpPr>
        <p:spPr/>
        <p:txBody>
          <a:bodyPr>
            <a:normAutofit/>
          </a:bodyPr>
          <a:lstStyle/>
          <a:p>
            <a:r>
              <a:rPr lang="en-US" dirty="0"/>
              <a:t>Example of Look For (</a:t>
            </a:r>
            <a:r>
              <a:rPr lang="en-US" sz="3200" spc="-11" dirty="0" err="1">
                <a:latin typeface="Courier New"/>
                <a:cs typeface="Courier New"/>
              </a:rPr>
              <a:t>lookfor</a:t>
            </a:r>
            <a:r>
              <a:rPr lang="en-US" sz="3200" spc="-11" dirty="0">
                <a:latin typeface="Courier New"/>
                <a:cs typeface="Courier New"/>
              </a:rPr>
              <a:t>)</a:t>
            </a:r>
            <a:endParaRPr lang="en-US" dirty="0"/>
          </a:p>
        </p:txBody>
      </p:sp>
      <p:sp>
        <p:nvSpPr>
          <p:cNvPr id="6" name="Google Shape;162;p71">
            <a:extLst>
              <a:ext uri="{FF2B5EF4-FFF2-40B4-BE49-F238E27FC236}">
                <a16:creationId xmlns:a16="http://schemas.microsoft.com/office/drawing/2014/main" id="{25ED4B6A-56BB-4790-BBC0-5E617429BEE4}"/>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18</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6FBEC81-4BD2-47FF-AFB3-5829EA0FD315}"/>
              </a:ext>
            </a:extLst>
          </p:cNvPr>
          <p:cNvPicPr>
            <a:picLocks noChangeAspect="1"/>
          </p:cNvPicPr>
          <p:nvPr/>
        </p:nvPicPr>
        <p:blipFill>
          <a:blip r:embed="rId5"/>
          <a:stretch>
            <a:fillRect/>
          </a:stretch>
        </p:blipFill>
        <p:spPr>
          <a:xfrm>
            <a:off x="628650" y="1356582"/>
            <a:ext cx="7886700" cy="5030273"/>
          </a:xfrm>
          <a:prstGeom prst="rect">
            <a:avLst/>
          </a:prstGeom>
        </p:spPr>
      </p:pic>
      <p:cxnSp>
        <p:nvCxnSpPr>
          <p:cNvPr id="10" name="Straight Arrow Connector 9">
            <a:extLst>
              <a:ext uri="{FF2B5EF4-FFF2-40B4-BE49-F238E27FC236}">
                <a16:creationId xmlns:a16="http://schemas.microsoft.com/office/drawing/2014/main" id="{392586A8-43C8-424D-A6D1-FF048C222AB1}"/>
              </a:ext>
            </a:extLst>
          </p:cNvPr>
          <p:cNvCxnSpPr>
            <a:cxnSpLocks/>
          </p:cNvCxnSpPr>
          <p:nvPr/>
        </p:nvCxnSpPr>
        <p:spPr>
          <a:xfrm flipH="1" flipV="1">
            <a:off x="2436433" y="2170460"/>
            <a:ext cx="2188661" cy="1323935"/>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D6FD0C94-79A1-4C92-9FD4-A5A6A23F172F}"/>
              </a:ext>
            </a:extLst>
          </p:cNvPr>
          <p:cNvCxnSpPr>
            <a:cxnSpLocks/>
          </p:cNvCxnSpPr>
          <p:nvPr/>
        </p:nvCxnSpPr>
        <p:spPr>
          <a:xfrm flipV="1">
            <a:off x="5836618" y="2064774"/>
            <a:ext cx="1183614" cy="1429621"/>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7" name="TextBox 6">
            <a:extLst>
              <a:ext uri="{FF2B5EF4-FFF2-40B4-BE49-F238E27FC236}">
                <a16:creationId xmlns:a16="http://schemas.microsoft.com/office/drawing/2014/main" id="{0D988B36-B2BE-4C26-AFB6-4CB61BC21183}"/>
              </a:ext>
            </a:extLst>
          </p:cNvPr>
          <p:cNvSpPr txBox="1"/>
          <p:nvPr/>
        </p:nvSpPr>
        <p:spPr>
          <a:xfrm>
            <a:off x="3751271" y="3494395"/>
            <a:ext cx="4170694" cy="738664"/>
          </a:xfrm>
          <a:prstGeom prst="rect">
            <a:avLst/>
          </a:prstGeom>
          <a:solidFill>
            <a:srgbClr val="FFFF00"/>
          </a:solidFill>
          <a:ln>
            <a:solidFill>
              <a:srgbClr val="FFFF00"/>
            </a:solidFill>
          </a:ln>
        </p:spPr>
        <p:txBody>
          <a:bodyPr wrap="square" rtlCol="0">
            <a:spAutoFit/>
          </a:bodyPr>
          <a:lstStyle/>
          <a:p>
            <a:r>
              <a:rPr lang="en-US" sz="1400" dirty="0"/>
              <a:t>You can also type your key words into the search bars in the </a:t>
            </a:r>
            <a:r>
              <a:rPr lang="en-US" sz="1400" b="1" dirty="0"/>
              <a:t>Variables Windows</a:t>
            </a:r>
            <a:r>
              <a:rPr lang="en-US" sz="1400" dirty="0"/>
              <a:t> in the Data Editor or on the main Stata page</a:t>
            </a:r>
          </a:p>
        </p:txBody>
      </p:sp>
      <p:pic>
        <p:nvPicPr>
          <p:cNvPr id="3" name="Audio 2">
            <a:hlinkClick r:id="" action="ppaction://media"/>
            <a:extLst>
              <a:ext uri="{FF2B5EF4-FFF2-40B4-BE49-F238E27FC236}">
                <a16:creationId xmlns:a16="http://schemas.microsoft.com/office/drawing/2014/main" id="{F367CBB3-B0AC-4797-A359-1276F1F1C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74358575"/>
      </p:ext>
    </p:extLst>
  </p:cSld>
  <p:clrMapOvr>
    <a:masterClrMapping/>
  </p:clrMapOvr>
  <mc:AlternateContent xmlns:mc="http://schemas.openxmlformats.org/markup-compatibility/2006">
    <mc:Choice xmlns:p14="http://schemas.microsoft.com/office/powerpoint/2010/main" Requires="p14">
      <p:transition spd="slow" p14:dur="2000" advTm="28175"/>
    </mc:Choice>
    <mc:Fallback>
      <p:transition spd="slow" advTm="2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7E3F-6C0D-3D41-9EC1-3EEB9BCD6EF6}"/>
              </a:ext>
            </a:extLst>
          </p:cNvPr>
          <p:cNvSpPr>
            <a:spLocks noGrp="1"/>
          </p:cNvSpPr>
          <p:nvPr>
            <p:ph type="title"/>
          </p:nvPr>
        </p:nvSpPr>
        <p:spPr>
          <a:xfrm>
            <a:off x="628650" y="540991"/>
            <a:ext cx="7886700" cy="836950"/>
          </a:xfrm>
        </p:spPr>
        <p:txBody>
          <a:bodyPr>
            <a:normAutofit/>
          </a:bodyPr>
          <a:lstStyle/>
          <a:p>
            <a:r>
              <a:rPr lang="en-US" dirty="0"/>
              <a:t>Data Exploration: describe command</a:t>
            </a:r>
          </a:p>
        </p:txBody>
      </p:sp>
      <p:sp>
        <p:nvSpPr>
          <p:cNvPr id="4" name="Rectangle 3">
            <a:extLst>
              <a:ext uri="{FF2B5EF4-FFF2-40B4-BE49-F238E27FC236}">
                <a16:creationId xmlns:a16="http://schemas.microsoft.com/office/drawing/2014/main" id="{E081F555-26AA-404C-82F1-BADB8EEB2610}"/>
              </a:ext>
            </a:extLst>
          </p:cNvPr>
          <p:cNvSpPr/>
          <p:nvPr/>
        </p:nvSpPr>
        <p:spPr>
          <a:xfrm>
            <a:off x="628650" y="1377941"/>
            <a:ext cx="8114795" cy="677108"/>
          </a:xfrm>
          <a:prstGeom prst="rect">
            <a:avLst/>
          </a:prstGeom>
        </p:spPr>
        <p:txBody>
          <a:bodyPr wrap="square">
            <a:spAutoFit/>
          </a:bodyPr>
          <a:lstStyle/>
          <a:p>
            <a:pPr>
              <a:spcBef>
                <a:spcPts val="75"/>
              </a:spcBef>
            </a:pPr>
            <a:r>
              <a:rPr lang="en-US" dirty="0">
                <a:latin typeface="Arial Unicode MS"/>
                <a:cs typeface="Arial Unicode MS"/>
              </a:rPr>
              <a:t>To</a:t>
            </a:r>
            <a:r>
              <a:rPr lang="en-US" spc="-4" dirty="0">
                <a:latin typeface="Arial Unicode MS"/>
                <a:cs typeface="Arial Unicode MS"/>
              </a:rPr>
              <a:t> </a:t>
            </a:r>
            <a:r>
              <a:rPr lang="en-US" spc="-8" dirty="0">
                <a:latin typeface="Arial Unicode MS"/>
                <a:cs typeface="Arial Unicode MS"/>
              </a:rPr>
              <a:t>get</a:t>
            </a:r>
            <a:r>
              <a:rPr lang="en-US" spc="4" dirty="0">
                <a:latin typeface="Arial Unicode MS"/>
                <a:cs typeface="Arial Unicode MS"/>
              </a:rPr>
              <a:t> </a:t>
            </a:r>
            <a:r>
              <a:rPr lang="en-US" dirty="0">
                <a:latin typeface="Arial Unicode MS"/>
                <a:cs typeface="Arial Unicode MS"/>
              </a:rPr>
              <a:t>a </a:t>
            </a:r>
            <a:r>
              <a:rPr lang="en-US" spc="-8" dirty="0">
                <a:latin typeface="Arial Unicode MS"/>
                <a:cs typeface="Arial Unicode MS"/>
              </a:rPr>
              <a:t>general</a:t>
            </a:r>
            <a:r>
              <a:rPr lang="en-US" spc="8" dirty="0">
                <a:latin typeface="Arial Unicode MS"/>
                <a:cs typeface="Arial Unicode MS"/>
              </a:rPr>
              <a:t> </a:t>
            </a:r>
            <a:r>
              <a:rPr lang="en-US" spc="-4" dirty="0">
                <a:latin typeface="Arial Unicode MS"/>
                <a:cs typeface="Arial Unicode MS"/>
              </a:rPr>
              <a:t>description</a:t>
            </a:r>
            <a:r>
              <a:rPr lang="en-US" spc="19" dirty="0">
                <a:latin typeface="Arial Unicode MS"/>
                <a:cs typeface="Arial Unicode MS"/>
              </a:rPr>
              <a:t> </a:t>
            </a:r>
            <a:r>
              <a:rPr lang="en-US" spc="-4" dirty="0">
                <a:latin typeface="Arial Unicode MS"/>
                <a:cs typeface="Arial Unicode MS"/>
              </a:rPr>
              <a:t>of</a:t>
            </a:r>
            <a:r>
              <a:rPr lang="en-US" spc="4" dirty="0">
                <a:latin typeface="Arial Unicode MS"/>
                <a:cs typeface="Arial Unicode MS"/>
              </a:rPr>
              <a:t> </a:t>
            </a:r>
            <a:r>
              <a:rPr lang="en-US" spc="-4" dirty="0">
                <a:latin typeface="Arial Unicode MS"/>
                <a:cs typeface="Arial Unicode MS"/>
              </a:rPr>
              <a:t>the</a:t>
            </a:r>
            <a:r>
              <a:rPr lang="en-US" dirty="0">
                <a:latin typeface="Arial Unicode MS"/>
                <a:cs typeface="Arial Unicode MS"/>
              </a:rPr>
              <a:t> </a:t>
            </a:r>
            <a:r>
              <a:rPr lang="en-US" spc="-8" dirty="0">
                <a:latin typeface="Arial Unicode MS"/>
                <a:cs typeface="Arial Unicode MS"/>
              </a:rPr>
              <a:t>dataset</a:t>
            </a:r>
            <a:r>
              <a:rPr lang="en-US" spc="4" dirty="0">
                <a:latin typeface="Arial Unicode MS"/>
                <a:cs typeface="Arial Unicode MS"/>
              </a:rPr>
              <a:t> </a:t>
            </a:r>
            <a:r>
              <a:rPr lang="en-US" spc="-8" dirty="0">
                <a:latin typeface="Arial Unicode MS"/>
                <a:cs typeface="Arial Unicode MS"/>
              </a:rPr>
              <a:t>and</a:t>
            </a:r>
            <a:r>
              <a:rPr lang="en-US" spc="11" dirty="0">
                <a:latin typeface="Arial Unicode MS"/>
                <a:cs typeface="Arial Unicode MS"/>
              </a:rPr>
              <a:t> </a:t>
            </a:r>
            <a:r>
              <a:rPr lang="en-US" spc="-4" dirty="0">
                <a:latin typeface="Arial Unicode MS"/>
                <a:cs typeface="Arial Unicode MS"/>
              </a:rPr>
              <a:t>the format</a:t>
            </a:r>
            <a:r>
              <a:rPr lang="en-US" spc="-8" dirty="0">
                <a:latin typeface="Arial Unicode MS"/>
                <a:cs typeface="Arial Unicode MS"/>
              </a:rPr>
              <a:t> </a:t>
            </a:r>
            <a:r>
              <a:rPr lang="en-US" spc="-4" dirty="0">
                <a:latin typeface="Arial Unicode MS"/>
                <a:cs typeface="Arial Unicode MS"/>
              </a:rPr>
              <a:t>for</a:t>
            </a:r>
            <a:r>
              <a:rPr lang="en-US" spc="4" dirty="0">
                <a:latin typeface="Arial Unicode MS"/>
                <a:cs typeface="Arial Unicode MS"/>
              </a:rPr>
              <a:t> </a:t>
            </a:r>
            <a:r>
              <a:rPr lang="en-US" spc="-8" dirty="0">
                <a:latin typeface="Arial Unicode MS"/>
                <a:cs typeface="Arial Unicode MS"/>
              </a:rPr>
              <a:t>each</a:t>
            </a:r>
            <a:r>
              <a:rPr lang="en-US" spc="8" dirty="0">
                <a:latin typeface="Arial Unicode MS"/>
                <a:cs typeface="Arial Unicode MS"/>
              </a:rPr>
              <a:t> </a:t>
            </a:r>
            <a:r>
              <a:rPr lang="en-US" spc="-8" dirty="0">
                <a:latin typeface="Arial Unicode MS"/>
                <a:cs typeface="Arial Unicode MS"/>
              </a:rPr>
              <a:t>variable</a:t>
            </a:r>
            <a:r>
              <a:rPr lang="en-US" spc="11" dirty="0">
                <a:latin typeface="Arial Unicode MS"/>
                <a:cs typeface="Arial Unicode MS"/>
              </a:rPr>
              <a:t> </a:t>
            </a:r>
            <a:r>
              <a:rPr lang="en-US" spc="-4" dirty="0">
                <a:latin typeface="Arial Unicode MS"/>
                <a:cs typeface="Arial Unicode MS"/>
              </a:rPr>
              <a:t>type: </a:t>
            </a:r>
            <a:r>
              <a:rPr lang="en-US" sz="2000" b="1" spc="-4" dirty="0">
                <a:solidFill>
                  <a:srgbClr val="FF0000"/>
                </a:solidFill>
                <a:latin typeface="Courier New"/>
                <a:cs typeface="Courier New"/>
              </a:rPr>
              <a:t>describe</a:t>
            </a:r>
            <a:endParaRPr lang="en-US" sz="2000" b="1" dirty="0">
              <a:solidFill>
                <a:srgbClr val="FF0000"/>
              </a:solidFill>
              <a:latin typeface="Courier New"/>
              <a:cs typeface="Courier New"/>
            </a:endParaRPr>
          </a:p>
        </p:txBody>
      </p:sp>
      <p:pic>
        <p:nvPicPr>
          <p:cNvPr id="10" name="Picture 9">
            <a:extLst>
              <a:ext uri="{FF2B5EF4-FFF2-40B4-BE49-F238E27FC236}">
                <a16:creationId xmlns:a16="http://schemas.microsoft.com/office/drawing/2014/main" id="{B1FC89FB-093B-4B85-9996-A1893EF19C1B}"/>
              </a:ext>
            </a:extLst>
          </p:cNvPr>
          <p:cNvPicPr>
            <a:picLocks noChangeAspect="1"/>
          </p:cNvPicPr>
          <p:nvPr/>
        </p:nvPicPr>
        <p:blipFill>
          <a:blip r:embed="rId5"/>
          <a:stretch>
            <a:fillRect/>
          </a:stretch>
        </p:blipFill>
        <p:spPr>
          <a:xfrm>
            <a:off x="1256794" y="2019727"/>
            <a:ext cx="6568324" cy="4520585"/>
          </a:xfrm>
          <a:prstGeom prst="rect">
            <a:avLst/>
          </a:prstGeom>
        </p:spPr>
      </p:pic>
      <p:sp>
        <p:nvSpPr>
          <p:cNvPr id="7" name="Google Shape;162;p71">
            <a:extLst>
              <a:ext uri="{FF2B5EF4-FFF2-40B4-BE49-F238E27FC236}">
                <a16:creationId xmlns:a16="http://schemas.microsoft.com/office/drawing/2014/main" id="{260F4971-4B91-476F-86BD-399F8167AEA3}"/>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19</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pic>
        <p:nvPicPr>
          <p:cNvPr id="3" name="Audio 2">
            <a:hlinkClick r:id="" action="ppaction://media"/>
            <a:extLst>
              <a:ext uri="{FF2B5EF4-FFF2-40B4-BE49-F238E27FC236}">
                <a16:creationId xmlns:a16="http://schemas.microsoft.com/office/drawing/2014/main" id="{4FF2156B-EC36-40BD-91F1-B294705037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95459421"/>
      </p:ext>
    </p:extLst>
  </p:cSld>
  <p:clrMapOvr>
    <a:masterClrMapping/>
  </p:clrMapOvr>
  <mc:AlternateContent xmlns:mc="http://schemas.openxmlformats.org/markup-compatibility/2006">
    <mc:Choice xmlns:p14="http://schemas.microsoft.com/office/powerpoint/2010/main" Requires="p14">
      <p:transition spd="slow" p14:dur="2000" advTm="30846"/>
    </mc:Choice>
    <mc:Fallback>
      <p:transition spd="slow" advTm="3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980A-CE95-469C-935A-E945333FCB0E}"/>
              </a:ext>
            </a:extLst>
          </p:cNvPr>
          <p:cNvSpPr>
            <a:spLocks noGrp="1"/>
          </p:cNvSpPr>
          <p:nvPr>
            <p:ph type="title"/>
          </p:nvPr>
        </p:nvSpPr>
        <p:spPr/>
        <p:txBody>
          <a:bodyPr/>
          <a:lstStyle/>
          <a:p>
            <a:r>
              <a:rPr lang="en-US" dirty="0"/>
              <a:t>Module 7 Overview</a:t>
            </a:r>
          </a:p>
        </p:txBody>
      </p:sp>
      <p:sp>
        <p:nvSpPr>
          <p:cNvPr id="3" name="Content Placeholder 2">
            <a:extLst>
              <a:ext uri="{FF2B5EF4-FFF2-40B4-BE49-F238E27FC236}">
                <a16:creationId xmlns:a16="http://schemas.microsoft.com/office/drawing/2014/main" id="{DFEA0F0E-BB97-4390-B20F-94755B7A0C40}"/>
              </a:ext>
            </a:extLst>
          </p:cNvPr>
          <p:cNvSpPr>
            <a:spLocks noGrp="1"/>
          </p:cNvSpPr>
          <p:nvPr>
            <p:ph sz="quarter" idx="10"/>
          </p:nvPr>
        </p:nvSpPr>
        <p:spPr>
          <a:xfrm>
            <a:off x="628650" y="1487967"/>
            <a:ext cx="7824651" cy="4678363"/>
          </a:xfrm>
        </p:spPr>
        <p:txBody>
          <a:bodyPr>
            <a:normAutofit fontScale="85000" lnSpcReduction="20000"/>
          </a:bodyPr>
          <a:lstStyle/>
          <a:p>
            <a:pPr marL="0" marR="0" lvl="0" indent="0" algn="l" defTabSz="6858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b="1" dirty="0">
                <a:solidFill>
                  <a:schemeClr val="tx2"/>
                </a:solidFill>
              </a:rPr>
              <a:t>This module should enhance your ability to: </a:t>
            </a:r>
            <a:endParaRPr kumimoji="0" lang="en-US" sz="2800" b="1"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a:lnSpc>
                <a:spcPct val="107000"/>
              </a:lnSpc>
              <a:spcAft>
                <a:spcPts val="800"/>
              </a:spcAf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Understand</a:t>
            </a:r>
            <a:r>
              <a:rPr lang="en-US" dirty="0">
                <a:solidFill>
                  <a:srgbClr val="000000"/>
                </a:solidFill>
                <a:ea typeface="Calibri" panose="020F0502020204030204" pitchFamily="34" charset="0"/>
              </a:rPr>
              <a:t> and use fundamental statistical approaches and analytic programs for research</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a:lnSpc>
                <a:spcPct val="107000"/>
              </a:lnSpc>
              <a:spcAft>
                <a:spcPts val="800"/>
              </a:spcAf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Use Stata statistical software to </a:t>
            </a:r>
            <a:r>
              <a:rPr lang="en-US" dirty="0">
                <a:solidFill>
                  <a:srgbClr val="000000"/>
                </a:solidFill>
                <a:ea typeface="Calibri" panose="020F0502020204030204" pitchFamily="34" charset="0"/>
              </a:rPr>
              <a:t>manipulate data and perform descriptive and comparative analyses</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a:lnSpc>
                <a:spcPct val="107000"/>
              </a:lnSpc>
              <a:spcAft>
                <a:spcPts val="800"/>
              </a:spcAft>
              <a:defRPr/>
            </a:pPr>
            <a:r>
              <a:rPr lang="en-US" dirty="0">
                <a:solidFill>
                  <a:srgbClr val="000000"/>
                </a:solidFill>
                <a:ea typeface="Calibri" panose="020F0502020204030204" pitchFamily="34" charset="0"/>
              </a:rPr>
              <a:t>Identify types of quantitative data and the most appropriate methods for summarizing and visualizing each</a:t>
            </a:r>
          </a:p>
          <a:p>
            <a:pPr marL="285750">
              <a:lnSpc>
                <a:spcPct val="107000"/>
              </a:lnSpc>
              <a:spcAft>
                <a:spcPts val="800"/>
              </a:spcAft>
              <a:defRPr/>
            </a:pPr>
            <a:r>
              <a:rPr lang="en-US" dirty="0">
                <a:solidFill>
                  <a:srgbClr val="000000"/>
                </a:solidFill>
                <a:ea typeface="Calibri" panose="020F0502020204030204" pitchFamily="34" charset="0"/>
              </a:rPr>
              <a:t>Conduct basic data cleaning and manipulation such as calculating new variables and creating dummy variables</a:t>
            </a:r>
            <a:endPar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a:lnSpc>
                <a:spcPct val="107000"/>
              </a:lnSpc>
              <a:spcAft>
                <a:spcPts val="800"/>
              </a:spcAft>
              <a:defRPr/>
            </a:pP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Analyze data by comparing groups and conducting simple and multiple regression</a:t>
            </a:r>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76438153-5A54-47F1-AB34-138CF92DF9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48728858"/>
      </p:ext>
    </p:extLst>
  </p:cSld>
  <p:clrMapOvr>
    <a:masterClrMapping/>
  </p:clrMapOvr>
  <mc:AlternateContent xmlns:mc="http://schemas.openxmlformats.org/markup-compatibility/2006">
    <mc:Choice xmlns:p14="http://schemas.microsoft.com/office/powerpoint/2010/main" Requires="p14">
      <p:transition spd="slow" p14:dur="2000" advTm="45219"/>
    </mc:Choice>
    <mc:Fallback>
      <p:transition spd="slow" advTm="4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99A95-0CB7-654D-A8EB-322152CF5CCA}"/>
              </a:ext>
            </a:extLst>
          </p:cNvPr>
          <p:cNvSpPr>
            <a:spLocks noGrp="1"/>
          </p:cNvSpPr>
          <p:nvPr>
            <p:ph type="title"/>
          </p:nvPr>
        </p:nvSpPr>
        <p:spPr/>
        <p:txBody>
          <a:bodyPr>
            <a:normAutofit/>
          </a:bodyPr>
          <a:lstStyle/>
          <a:p>
            <a:r>
              <a:rPr lang="en-US" dirty="0"/>
              <a:t>Data Exploration: Frequencies</a:t>
            </a:r>
          </a:p>
        </p:txBody>
      </p:sp>
      <p:sp>
        <p:nvSpPr>
          <p:cNvPr id="11" name="Google Shape;162;p71">
            <a:extLst>
              <a:ext uri="{FF2B5EF4-FFF2-40B4-BE49-F238E27FC236}">
                <a16:creationId xmlns:a16="http://schemas.microsoft.com/office/drawing/2014/main" id="{11A2ABD5-D089-4DDD-BF89-54D067B011F9}"/>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20</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1C9BC03F-8C42-4FEF-9717-898DB6C5FAED}"/>
              </a:ext>
            </a:extLst>
          </p:cNvPr>
          <p:cNvPicPr>
            <a:picLocks noChangeAspect="1"/>
          </p:cNvPicPr>
          <p:nvPr/>
        </p:nvPicPr>
        <p:blipFill rotWithShape="1">
          <a:blip r:embed="rId5"/>
          <a:srcRect l="3316" r="18545" b="5159"/>
          <a:stretch/>
        </p:blipFill>
        <p:spPr>
          <a:xfrm>
            <a:off x="487569" y="2153380"/>
            <a:ext cx="5697452" cy="4458087"/>
          </a:xfrm>
          <a:prstGeom prst="rect">
            <a:avLst/>
          </a:prstGeom>
        </p:spPr>
      </p:pic>
      <p:cxnSp>
        <p:nvCxnSpPr>
          <p:cNvPr id="7" name="Straight Arrow Connector 6">
            <a:extLst>
              <a:ext uri="{FF2B5EF4-FFF2-40B4-BE49-F238E27FC236}">
                <a16:creationId xmlns:a16="http://schemas.microsoft.com/office/drawing/2014/main" id="{7B1E6D26-35CA-A34E-A805-284225A2A1BC}"/>
              </a:ext>
            </a:extLst>
          </p:cNvPr>
          <p:cNvCxnSpPr>
            <a:cxnSpLocks/>
            <a:stCxn id="5" idx="2"/>
          </p:cNvCxnSpPr>
          <p:nvPr/>
        </p:nvCxnSpPr>
        <p:spPr>
          <a:xfrm flipH="1">
            <a:off x="1414445" y="1921695"/>
            <a:ext cx="823654" cy="420349"/>
          </a:xfrm>
          <a:prstGeom prst="straightConnector1">
            <a:avLst/>
          </a:prstGeom>
          <a:ln w="69850">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DB53BAFE-05C0-0341-AF4B-256E01F33E29}"/>
              </a:ext>
            </a:extLst>
          </p:cNvPr>
          <p:cNvSpPr txBox="1"/>
          <p:nvPr/>
        </p:nvSpPr>
        <p:spPr>
          <a:xfrm>
            <a:off x="3526631" y="1613918"/>
            <a:ext cx="3439682" cy="400110"/>
          </a:xfrm>
          <a:prstGeom prst="rect">
            <a:avLst/>
          </a:prstGeom>
          <a:noFill/>
        </p:spPr>
        <p:txBody>
          <a:bodyPr wrap="square" rtlCol="0">
            <a:spAutoFit/>
          </a:bodyPr>
          <a:lstStyle/>
          <a:p>
            <a:r>
              <a:rPr lang="en-US" sz="1400" dirty="0"/>
              <a:t>We can use:  </a:t>
            </a:r>
            <a:r>
              <a:rPr lang="en-US" sz="2000" dirty="0">
                <a:solidFill>
                  <a:srgbClr val="FF0000"/>
                </a:solidFill>
              </a:rPr>
              <a:t>tab </a:t>
            </a:r>
            <a:r>
              <a:rPr lang="en-US" sz="2000" dirty="0">
                <a:solidFill>
                  <a:schemeClr val="accent6"/>
                </a:solidFill>
              </a:rPr>
              <a:t>name of variable</a:t>
            </a:r>
          </a:p>
        </p:txBody>
      </p:sp>
      <p:sp>
        <p:nvSpPr>
          <p:cNvPr id="10" name="object 4">
            <a:extLst>
              <a:ext uri="{FF2B5EF4-FFF2-40B4-BE49-F238E27FC236}">
                <a16:creationId xmlns:a16="http://schemas.microsoft.com/office/drawing/2014/main" id="{105911D6-8BE0-A748-8119-382491B23062}"/>
              </a:ext>
            </a:extLst>
          </p:cNvPr>
          <p:cNvSpPr txBox="1"/>
          <p:nvPr/>
        </p:nvSpPr>
        <p:spPr>
          <a:xfrm>
            <a:off x="5330101" y="2464629"/>
            <a:ext cx="3725409" cy="3214340"/>
          </a:xfrm>
          <a:prstGeom prst="rect">
            <a:avLst/>
          </a:prstGeom>
          <a:solidFill>
            <a:srgbClr val="FFFF00"/>
          </a:solidFill>
        </p:spPr>
        <p:txBody>
          <a:bodyPr vert="horz" wrap="square" lIns="0" tIns="43814" rIns="0" bIns="0" rtlCol="0">
            <a:spAutoFit/>
          </a:bodyPr>
          <a:lstStyle/>
          <a:p>
            <a:pPr marL="9525" marR="3810">
              <a:spcBef>
                <a:spcPts val="344"/>
              </a:spcBef>
            </a:pPr>
            <a:r>
              <a:rPr spc="26" dirty="0"/>
              <a:t>‘</a:t>
            </a:r>
            <a:r>
              <a:rPr u="sng" spc="-188" dirty="0">
                <a:uFill>
                  <a:solidFill>
                    <a:srgbClr val="000000"/>
                  </a:solidFill>
                </a:uFill>
              </a:rPr>
              <a:t>F</a:t>
            </a:r>
            <a:r>
              <a:rPr u="sng" spc="-8" dirty="0">
                <a:uFill>
                  <a:solidFill>
                    <a:srgbClr val="000000"/>
                  </a:solidFill>
                </a:uFill>
              </a:rPr>
              <a:t>r</a:t>
            </a:r>
            <a:r>
              <a:rPr u="sng" spc="-79" dirty="0">
                <a:uFill>
                  <a:solidFill>
                    <a:srgbClr val="000000"/>
                  </a:solidFill>
                </a:uFill>
              </a:rPr>
              <a:t>e</a:t>
            </a:r>
            <a:r>
              <a:rPr u="sng" spc="-41" dirty="0">
                <a:uFill>
                  <a:solidFill>
                    <a:srgbClr val="000000"/>
                  </a:solidFill>
                </a:uFill>
              </a:rPr>
              <a:t>q</a:t>
            </a:r>
            <a:r>
              <a:rPr spc="-124" dirty="0"/>
              <a:t>.</a:t>
            </a:r>
            <a:r>
              <a:rPr spc="30" dirty="0"/>
              <a:t>’</a:t>
            </a:r>
            <a:r>
              <a:rPr spc="-49" dirty="0"/>
              <a:t> </a:t>
            </a:r>
            <a:r>
              <a:rPr spc="-41" dirty="0"/>
              <a:t>p</a:t>
            </a:r>
            <a:r>
              <a:rPr spc="-8" dirty="0"/>
              <a:t>r</a:t>
            </a:r>
            <a:r>
              <a:rPr spc="-49" dirty="0"/>
              <a:t>o</a:t>
            </a:r>
            <a:r>
              <a:rPr spc="-41" dirty="0"/>
              <a:t>v</a:t>
            </a:r>
            <a:r>
              <a:rPr spc="-15" dirty="0"/>
              <a:t>i</a:t>
            </a:r>
            <a:r>
              <a:rPr spc="-41" dirty="0"/>
              <a:t>d</a:t>
            </a:r>
            <a:r>
              <a:rPr spc="-79" dirty="0"/>
              <a:t>e</a:t>
            </a:r>
            <a:r>
              <a:rPr spc="-135" dirty="0"/>
              <a:t>s</a:t>
            </a:r>
            <a:r>
              <a:rPr spc="-38" dirty="0"/>
              <a:t> </a:t>
            </a:r>
            <a:r>
              <a:rPr spc="-98" dirty="0"/>
              <a:t>a</a:t>
            </a:r>
            <a:r>
              <a:rPr spc="-71" dirty="0"/>
              <a:t> </a:t>
            </a:r>
            <a:r>
              <a:rPr spc="-19" dirty="0"/>
              <a:t>r</a:t>
            </a:r>
            <a:r>
              <a:rPr spc="-105" dirty="0"/>
              <a:t>a</a:t>
            </a:r>
            <a:r>
              <a:rPr spc="-11" dirty="0"/>
              <a:t>w</a:t>
            </a:r>
            <a:r>
              <a:rPr spc="-49" dirty="0"/>
              <a:t> </a:t>
            </a:r>
            <a:r>
              <a:rPr spc="-109" dirty="0"/>
              <a:t>c</a:t>
            </a:r>
            <a:r>
              <a:rPr spc="-41" dirty="0"/>
              <a:t>o</a:t>
            </a:r>
            <a:r>
              <a:rPr spc="-38" dirty="0"/>
              <a:t>u</a:t>
            </a:r>
            <a:r>
              <a:rPr spc="-53" dirty="0"/>
              <a:t>n</a:t>
            </a:r>
            <a:r>
              <a:rPr spc="68" dirty="0"/>
              <a:t>t</a:t>
            </a:r>
            <a:r>
              <a:rPr spc="-60" dirty="0"/>
              <a:t> </a:t>
            </a:r>
            <a:r>
              <a:rPr spc="-8" dirty="0"/>
              <a:t>o</a:t>
            </a:r>
            <a:r>
              <a:rPr spc="-4" dirty="0"/>
              <a:t>f</a:t>
            </a:r>
            <a:r>
              <a:rPr spc="-53" dirty="0"/>
              <a:t> </a:t>
            </a:r>
            <a:r>
              <a:rPr spc="-79" dirty="0"/>
              <a:t>e</a:t>
            </a:r>
            <a:r>
              <a:rPr spc="-98" dirty="0"/>
              <a:t>a</a:t>
            </a:r>
            <a:r>
              <a:rPr spc="-101" dirty="0"/>
              <a:t>c</a:t>
            </a:r>
            <a:r>
              <a:rPr spc="-41" dirty="0"/>
              <a:t>h</a:t>
            </a:r>
            <a:r>
              <a:rPr spc="-56" dirty="0"/>
              <a:t> </a:t>
            </a:r>
            <a:r>
              <a:rPr spc="-79" dirty="0"/>
              <a:t>v</a:t>
            </a:r>
            <a:r>
              <a:rPr spc="-98" dirty="0"/>
              <a:t>a</a:t>
            </a:r>
            <a:r>
              <a:rPr spc="11" dirty="0"/>
              <a:t>l</a:t>
            </a:r>
            <a:r>
              <a:rPr spc="-41" dirty="0"/>
              <a:t>u</a:t>
            </a:r>
            <a:r>
              <a:rPr spc="-79" dirty="0"/>
              <a:t>e</a:t>
            </a:r>
            <a:r>
              <a:rPr spc="-34" dirty="0"/>
              <a:t>.</a:t>
            </a:r>
            <a:r>
              <a:rPr spc="-71" dirty="0"/>
              <a:t> </a:t>
            </a:r>
            <a:r>
              <a:rPr spc="-30" dirty="0"/>
              <a:t>I</a:t>
            </a:r>
            <a:r>
              <a:rPr spc="-41" dirty="0"/>
              <a:t>n</a:t>
            </a:r>
            <a:r>
              <a:rPr spc="-75" dirty="0"/>
              <a:t> </a:t>
            </a:r>
            <a:r>
              <a:rPr spc="68" dirty="0"/>
              <a:t>t</a:t>
            </a:r>
            <a:r>
              <a:rPr spc="-41" dirty="0"/>
              <a:t>h</a:t>
            </a:r>
            <a:r>
              <a:rPr spc="11" dirty="0"/>
              <a:t>i</a:t>
            </a:r>
            <a:r>
              <a:rPr spc="-135" dirty="0"/>
              <a:t>s</a:t>
            </a:r>
            <a:r>
              <a:rPr spc="-75" dirty="0"/>
              <a:t> </a:t>
            </a:r>
            <a:r>
              <a:rPr spc="-113" dirty="0"/>
              <a:t>c</a:t>
            </a:r>
            <a:r>
              <a:rPr spc="-98" dirty="0"/>
              <a:t>a</a:t>
            </a:r>
            <a:r>
              <a:rPr spc="-139" dirty="0"/>
              <a:t>s</a:t>
            </a:r>
            <a:r>
              <a:rPr spc="-75" dirty="0"/>
              <a:t>e</a:t>
            </a:r>
            <a:r>
              <a:rPr lang="en-US" spc="-75" dirty="0"/>
              <a:t>, for example,</a:t>
            </a:r>
            <a:r>
              <a:rPr spc="-60" dirty="0"/>
              <a:t> </a:t>
            </a:r>
            <a:r>
              <a:rPr lang="en-US" spc="-68" dirty="0"/>
              <a:t>465 respondents completed primary school as the highest level of education</a:t>
            </a:r>
            <a:endParaRPr lang="en-US" spc="-34" dirty="0"/>
          </a:p>
          <a:p>
            <a:pPr marL="9525" marR="3810">
              <a:spcBef>
                <a:spcPts val="344"/>
              </a:spcBef>
            </a:pPr>
            <a:endParaRPr sz="800" dirty="0"/>
          </a:p>
          <a:p>
            <a:pPr marL="9525" marR="36195">
              <a:spcBef>
                <a:spcPts val="296"/>
              </a:spcBef>
            </a:pPr>
            <a:r>
              <a:rPr spc="26" dirty="0"/>
              <a:t>‘</a:t>
            </a:r>
            <a:r>
              <a:rPr u="sng" spc="-210" dirty="0">
                <a:uFill>
                  <a:solidFill>
                    <a:srgbClr val="000000"/>
                  </a:solidFill>
                </a:uFill>
              </a:rPr>
              <a:t>P</a:t>
            </a:r>
            <a:r>
              <a:rPr u="sng" spc="-79" dirty="0">
                <a:uFill>
                  <a:solidFill>
                    <a:srgbClr val="000000"/>
                  </a:solidFill>
                </a:uFill>
              </a:rPr>
              <a:t>e</a:t>
            </a:r>
            <a:r>
              <a:rPr u="sng" spc="-8" dirty="0">
                <a:uFill>
                  <a:solidFill>
                    <a:srgbClr val="000000"/>
                  </a:solidFill>
                </a:uFill>
              </a:rPr>
              <a:t>r</a:t>
            </a:r>
            <a:r>
              <a:rPr u="sng" spc="-101" dirty="0">
                <a:uFill>
                  <a:solidFill>
                    <a:srgbClr val="000000"/>
                  </a:solidFill>
                </a:uFill>
              </a:rPr>
              <a:t>c</a:t>
            </a:r>
            <a:r>
              <a:rPr u="sng" spc="-79" dirty="0">
                <a:uFill>
                  <a:solidFill>
                    <a:srgbClr val="000000"/>
                  </a:solidFill>
                </a:uFill>
              </a:rPr>
              <a:t>e</a:t>
            </a:r>
            <a:r>
              <a:rPr u="sng" spc="-53" dirty="0">
                <a:uFill>
                  <a:solidFill>
                    <a:srgbClr val="000000"/>
                  </a:solidFill>
                </a:uFill>
              </a:rPr>
              <a:t>n</a:t>
            </a:r>
            <a:r>
              <a:rPr u="sng" spc="116" dirty="0">
                <a:uFill>
                  <a:solidFill>
                    <a:srgbClr val="000000"/>
                  </a:solidFill>
                </a:uFill>
              </a:rPr>
              <a:t>t</a:t>
            </a:r>
            <a:r>
              <a:rPr spc="30" dirty="0"/>
              <a:t>’</a:t>
            </a:r>
            <a:r>
              <a:rPr spc="-49" dirty="0"/>
              <a:t> </a:t>
            </a:r>
            <a:r>
              <a:rPr spc="-101" dirty="0"/>
              <a:t>g</a:t>
            </a:r>
            <a:r>
              <a:rPr spc="11" dirty="0"/>
              <a:t>i</a:t>
            </a:r>
            <a:r>
              <a:rPr spc="-71" dirty="0"/>
              <a:t>v</a:t>
            </a:r>
            <a:r>
              <a:rPr spc="-79" dirty="0"/>
              <a:t>e</a:t>
            </a:r>
            <a:r>
              <a:rPr spc="-135" dirty="0"/>
              <a:t>s</a:t>
            </a:r>
            <a:r>
              <a:rPr spc="-68" dirty="0"/>
              <a:t> </a:t>
            </a:r>
            <a:r>
              <a:rPr spc="68" dirty="0"/>
              <a:t>t</a:t>
            </a:r>
            <a:r>
              <a:rPr spc="-41" dirty="0"/>
              <a:t>h</a:t>
            </a:r>
            <a:r>
              <a:rPr spc="-75" dirty="0"/>
              <a:t>e</a:t>
            </a:r>
            <a:r>
              <a:rPr spc="-60" dirty="0"/>
              <a:t> </a:t>
            </a:r>
            <a:r>
              <a:rPr spc="-8" dirty="0"/>
              <a:t>r</a:t>
            </a:r>
            <a:r>
              <a:rPr spc="-79" dirty="0"/>
              <a:t>e</a:t>
            </a:r>
            <a:r>
              <a:rPr spc="11" dirty="0"/>
              <a:t>l</a:t>
            </a:r>
            <a:r>
              <a:rPr spc="-105" dirty="0"/>
              <a:t>a</a:t>
            </a:r>
            <a:r>
              <a:rPr spc="68" dirty="0"/>
              <a:t>t</a:t>
            </a:r>
            <a:r>
              <a:rPr spc="11" dirty="0"/>
              <a:t>i</a:t>
            </a:r>
            <a:r>
              <a:rPr spc="-71" dirty="0"/>
              <a:t>v</a:t>
            </a:r>
            <a:r>
              <a:rPr spc="-75" dirty="0"/>
              <a:t>e</a:t>
            </a:r>
            <a:r>
              <a:rPr spc="-68" dirty="0"/>
              <a:t> </a:t>
            </a:r>
            <a:r>
              <a:rPr spc="30" dirty="0"/>
              <a:t>f</a:t>
            </a:r>
            <a:r>
              <a:rPr spc="-8" dirty="0"/>
              <a:t>r</a:t>
            </a:r>
            <a:r>
              <a:rPr spc="-79" dirty="0"/>
              <a:t>e</a:t>
            </a:r>
            <a:r>
              <a:rPr spc="-41" dirty="0"/>
              <a:t>qu</a:t>
            </a:r>
            <a:r>
              <a:rPr spc="-79" dirty="0"/>
              <a:t>e</a:t>
            </a:r>
            <a:r>
              <a:rPr spc="-41" dirty="0"/>
              <a:t>n</a:t>
            </a:r>
            <a:r>
              <a:rPr spc="-101" dirty="0"/>
              <a:t>c</a:t>
            </a:r>
            <a:r>
              <a:rPr spc="-60" dirty="0"/>
              <a:t>y</a:t>
            </a:r>
            <a:r>
              <a:rPr spc="-49" dirty="0"/>
              <a:t> </a:t>
            </a:r>
            <a:r>
              <a:rPr spc="4" dirty="0"/>
              <a:t>f</a:t>
            </a:r>
            <a:r>
              <a:rPr spc="-19" dirty="0"/>
              <a:t>o</a:t>
            </a:r>
            <a:r>
              <a:rPr spc="-8" dirty="0"/>
              <a:t>r</a:t>
            </a:r>
            <a:r>
              <a:rPr spc="-53" dirty="0"/>
              <a:t> </a:t>
            </a:r>
            <a:r>
              <a:rPr spc="-79" dirty="0"/>
              <a:t>e</a:t>
            </a:r>
            <a:r>
              <a:rPr spc="-98" dirty="0"/>
              <a:t>a</a:t>
            </a:r>
            <a:r>
              <a:rPr spc="-101" dirty="0"/>
              <a:t>c</a:t>
            </a:r>
            <a:r>
              <a:rPr spc="-41" dirty="0"/>
              <a:t>h</a:t>
            </a:r>
            <a:r>
              <a:rPr spc="-56" dirty="0"/>
              <a:t> </a:t>
            </a:r>
            <a:r>
              <a:rPr spc="-79" dirty="0"/>
              <a:t>v</a:t>
            </a:r>
            <a:r>
              <a:rPr spc="-98" dirty="0"/>
              <a:t>a</a:t>
            </a:r>
            <a:r>
              <a:rPr spc="11" dirty="0"/>
              <a:t>l</a:t>
            </a:r>
            <a:r>
              <a:rPr spc="-41" dirty="0"/>
              <a:t>u</a:t>
            </a:r>
            <a:r>
              <a:rPr spc="-79" dirty="0"/>
              <a:t>e</a:t>
            </a:r>
            <a:r>
              <a:rPr spc="-34" dirty="0"/>
              <a:t>.</a:t>
            </a:r>
            <a:r>
              <a:rPr spc="-71" dirty="0"/>
              <a:t> </a:t>
            </a:r>
            <a:r>
              <a:rPr spc="-203" dirty="0"/>
              <a:t>F</a:t>
            </a:r>
            <a:r>
              <a:rPr spc="-11" dirty="0"/>
              <a:t>or </a:t>
            </a:r>
            <a:r>
              <a:rPr spc="-60" dirty="0"/>
              <a:t>example, </a:t>
            </a:r>
            <a:r>
              <a:rPr lang="en-US" spc="-60" dirty="0"/>
              <a:t>6.08</a:t>
            </a:r>
            <a:r>
              <a:rPr spc="-86" dirty="0"/>
              <a:t>% </a:t>
            </a:r>
            <a:r>
              <a:rPr spc="-8" dirty="0"/>
              <a:t>of </a:t>
            </a:r>
            <a:r>
              <a:rPr spc="-15" dirty="0"/>
              <a:t>the </a:t>
            </a:r>
            <a:r>
              <a:rPr lang="en-US" spc="-45" dirty="0"/>
              <a:t>study participants had mothers who completed higher education</a:t>
            </a:r>
          </a:p>
          <a:p>
            <a:pPr marL="9525" marR="36195">
              <a:spcBef>
                <a:spcPts val="296"/>
              </a:spcBef>
            </a:pPr>
            <a:endParaRPr sz="800" dirty="0"/>
          </a:p>
          <a:p>
            <a:pPr marL="9525" marR="41910">
              <a:spcBef>
                <a:spcPts val="289"/>
              </a:spcBef>
            </a:pPr>
            <a:r>
              <a:rPr spc="26" dirty="0"/>
              <a:t>‘</a:t>
            </a:r>
            <a:r>
              <a:rPr u="sng" spc="-98" dirty="0">
                <a:uFill>
                  <a:solidFill>
                    <a:srgbClr val="000000"/>
                  </a:solidFill>
                </a:uFill>
              </a:rPr>
              <a:t>Cu</a:t>
            </a:r>
            <a:r>
              <a:rPr u="sng" spc="-127" dirty="0">
                <a:uFill>
                  <a:solidFill>
                    <a:srgbClr val="000000"/>
                  </a:solidFill>
                </a:uFill>
              </a:rPr>
              <a:t>m</a:t>
            </a:r>
            <a:r>
              <a:rPr u="sng" spc="-120" dirty="0">
                <a:uFill>
                  <a:solidFill>
                    <a:srgbClr val="000000"/>
                  </a:solidFill>
                </a:uFill>
              </a:rPr>
              <a:t>.</a:t>
            </a:r>
            <a:r>
              <a:rPr spc="30" dirty="0"/>
              <a:t>’</a:t>
            </a:r>
            <a:r>
              <a:rPr spc="-68" dirty="0"/>
              <a:t> </a:t>
            </a:r>
            <a:r>
              <a:rPr spc="11" dirty="0"/>
              <a:t>i</a:t>
            </a:r>
            <a:r>
              <a:rPr spc="-135" dirty="0"/>
              <a:t>s</a:t>
            </a:r>
            <a:r>
              <a:rPr spc="-64" dirty="0"/>
              <a:t> </a:t>
            </a:r>
            <a:r>
              <a:rPr spc="68" dirty="0"/>
              <a:t>t</a:t>
            </a:r>
            <a:r>
              <a:rPr spc="-56" dirty="0"/>
              <a:t>he</a:t>
            </a:r>
            <a:r>
              <a:rPr spc="-68" dirty="0"/>
              <a:t> </a:t>
            </a:r>
            <a:r>
              <a:rPr spc="-101" dirty="0"/>
              <a:t>c</a:t>
            </a:r>
            <a:r>
              <a:rPr spc="-34" dirty="0"/>
              <a:t>u</a:t>
            </a:r>
            <a:r>
              <a:rPr spc="-56" dirty="0"/>
              <a:t>m</a:t>
            </a:r>
            <a:r>
              <a:rPr spc="-23" dirty="0"/>
              <a:t>u</a:t>
            </a:r>
            <a:r>
              <a:rPr spc="-8" dirty="0"/>
              <a:t>l</a:t>
            </a:r>
            <a:r>
              <a:rPr spc="-105" dirty="0"/>
              <a:t>a</a:t>
            </a:r>
            <a:r>
              <a:rPr spc="68" dirty="0"/>
              <a:t>t</a:t>
            </a:r>
            <a:r>
              <a:rPr spc="11" dirty="0"/>
              <a:t>i</a:t>
            </a:r>
            <a:r>
              <a:rPr spc="-71" dirty="0"/>
              <a:t>v</a:t>
            </a:r>
            <a:r>
              <a:rPr spc="-75" dirty="0"/>
              <a:t>e </a:t>
            </a:r>
            <a:r>
              <a:rPr spc="30" dirty="0"/>
              <a:t>f</a:t>
            </a:r>
            <a:r>
              <a:rPr spc="-8" dirty="0"/>
              <a:t>r</a:t>
            </a:r>
            <a:r>
              <a:rPr spc="-79" dirty="0"/>
              <a:t>e</a:t>
            </a:r>
            <a:r>
              <a:rPr spc="-53" dirty="0"/>
              <a:t>qu</a:t>
            </a:r>
            <a:r>
              <a:rPr spc="-56" dirty="0"/>
              <a:t>e</a:t>
            </a:r>
            <a:r>
              <a:rPr spc="-71" dirty="0"/>
              <a:t>n</a:t>
            </a:r>
            <a:r>
              <a:rPr spc="-68" dirty="0"/>
              <a:t>c</a:t>
            </a:r>
            <a:r>
              <a:rPr spc="-60" dirty="0"/>
              <a:t>y</a:t>
            </a:r>
            <a:r>
              <a:rPr spc="-49" dirty="0"/>
              <a:t> </a:t>
            </a:r>
            <a:r>
              <a:rPr spc="11" dirty="0"/>
              <a:t>i</a:t>
            </a:r>
            <a:r>
              <a:rPr spc="-41" dirty="0"/>
              <a:t>n</a:t>
            </a:r>
            <a:r>
              <a:rPr spc="-75" dirty="0"/>
              <a:t> </a:t>
            </a:r>
            <a:r>
              <a:rPr spc="-98" dirty="0"/>
              <a:t>a</a:t>
            </a:r>
            <a:r>
              <a:rPr spc="-139" dirty="0"/>
              <a:t>s</a:t>
            </a:r>
            <a:r>
              <a:rPr spc="-101" dirty="0"/>
              <a:t>c</a:t>
            </a:r>
            <a:r>
              <a:rPr spc="-79" dirty="0"/>
              <a:t>e</a:t>
            </a:r>
            <a:r>
              <a:rPr spc="-30" dirty="0"/>
              <a:t>nd</a:t>
            </a:r>
            <a:r>
              <a:rPr spc="-11" dirty="0"/>
              <a:t>i</a:t>
            </a:r>
            <a:r>
              <a:rPr spc="-71" dirty="0"/>
              <a:t>ng </a:t>
            </a:r>
            <a:r>
              <a:rPr spc="-41" dirty="0"/>
              <a:t>o</a:t>
            </a:r>
            <a:r>
              <a:rPr spc="-8" dirty="0"/>
              <a:t>r</a:t>
            </a:r>
            <a:r>
              <a:rPr spc="-56" dirty="0"/>
              <a:t>d</a:t>
            </a:r>
            <a:r>
              <a:rPr spc="-60" dirty="0"/>
              <a:t>e</a:t>
            </a:r>
            <a:r>
              <a:rPr spc="15" dirty="0"/>
              <a:t>r</a:t>
            </a:r>
            <a:r>
              <a:rPr spc="-34" dirty="0"/>
              <a:t> </a:t>
            </a:r>
            <a:r>
              <a:rPr spc="-41" dirty="0"/>
              <a:t>o</a:t>
            </a:r>
            <a:r>
              <a:rPr spc="30" dirty="0"/>
              <a:t>f </a:t>
            </a:r>
            <a:r>
              <a:rPr spc="-15" dirty="0"/>
              <a:t>the </a:t>
            </a:r>
            <a:r>
              <a:rPr spc="-64" dirty="0"/>
              <a:t>values</a:t>
            </a:r>
            <a:endParaRPr dirty="0"/>
          </a:p>
        </p:txBody>
      </p:sp>
      <p:sp>
        <p:nvSpPr>
          <p:cNvPr id="5" name="TextBox 4">
            <a:extLst>
              <a:ext uri="{FF2B5EF4-FFF2-40B4-BE49-F238E27FC236}">
                <a16:creationId xmlns:a16="http://schemas.microsoft.com/office/drawing/2014/main" id="{41DE9ED9-E31D-5745-97B7-282115F0FD93}"/>
              </a:ext>
            </a:extLst>
          </p:cNvPr>
          <p:cNvSpPr txBox="1"/>
          <p:nvPr/>
        </p:nvSpPr>
        <p:spPr>
          <a:xfrm>
            <a:off x="1522711" y="1613918"/>
            <a:ext cx="1430776" cy="307777"/>
          </a:xfrm>
          <a:prstGeom prst="rect">
            <a:avLst/>
          </a:prstGeom>
          <a:solidFill>
            <a:srgbClr val="FFFF00"/>
          </a:solidFill>
        </p:spPr>
        <p:txBody>
          <a:bodyPr wrap="none" rtlCol="0">
            <a:spAutoFit/>
          </a:bodyPr>
          <a:lstStyle/>
          <a:p>
            <a:r>
              <a:rPr lang="en-US" sz="1400" dirty="0"/>
              <a:t>Name of variable</a:t>
            </a:r>
          </a:p>
        </p:txBody>
      </p:sp>
      <p:pic>
        <p:nvPicPr>
          <p:cNvPr id="3" name="Audio 2">
            <a:hlinkClick r:id="" action="ppaction://media"/>
            <a:extLst>
              <a:ext uri="{FF2B5EF4-FFF2-40B4-BE49-F238E27FC236}">
                <a16:creationId xmlns:a16="http://schemas.microsoft.com/office/drawing/2014/main" id="{4A187439-D971-47F7-81BD-A55A09FE56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24063477"/>
      </p:ext>
    </p:extLst>
  </p:cSld>
  <p:clrMapOvr>
    <a:masterClrMapping/>
  </p:clrMapOvr>
  <mc:AlternateContent xmlns:mc="http://schemas.openxmlformats.org/markup-compatibility/2006">
    <mc:Choice xmlns:p14="http://schemas.microsoft.com/office/powerpoint/2010/main" Requires="p14">
      <p:transition spd="slow" p14:dur="2000" advTm="47912"/>
    </mc:Choice>
    <mc:Fallback>
      <p:transition spd="slow" advTm="4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B348-BFDB-F045-BF42-7953423BD21F}"/>
              </a:ext>
            </a:extLst>
          </p:cNvPr>
          <p:cNvSpPr>
            <a:spLocks noGrp="1"/>
          </p:cNvSpPr>
          <p:nvPr>
            <p:ph type="title"/>
          </p:nvPr>
        </p:nvSpPr>
        <p:spPr>
          <a:xfrm>
            <a:off x="628650" y="570093"/>
            <a:ext cx="7886700" cy="806128"/>
          </a:xfrm>
        </p:spPr>
        <p:txBody>
          <a:bodyPr>
            <a:normAutofit/>
          </a:bodyPr>
          <a:lstStyle/>
          <a:p>
            <a:r>
              <a:rPr lang="en-US" dirty="0"/>
              <a:t>Data Exploration: Using </a:t>
            </a:r>
            <a:r>
              <a:rPr lang="en-US" dirty="0">
                <a:solidFill>
                  <a:srgbClr val="FF0000"/>
                </a:solidFill>
              </a:rPr>
              <a:t>table</a:t>
            </a:r>
            <a:r>
              <a:rPr lang="en-US" dirty="0"/>
              <a:t> function</a:t>
            </a:r>
          </a:p>
        </p:txBody>
      </p:sp>
      <p:pic>
        <p:nvPicPr>
          <p:cNvPr id="10" name="Picture 9">
            <a:extLst>
              <a:ext uri="{FF2B5EF4-FFF2-40B4-BE49-F238E27FC236}">
                <a16:creationId xmlns:a16="http://schemas.microsoft.com/office/drawing/2014/main" id="{AC94AC16-DB05-48B2-ADAB-3F26EC72EA73}"/>
              </a:ext>
            </a:extLst>
          </p:cNvPr>
          <p:cNvPicPr>
            <a:picLocks noChangeAspect="1"/>
          </p:cNvPicPr>
          <p:nvPr/>
        </p:nvPicPr>
        <p:blipFill>
          <a:blip r:embed="rId5"/>
          <a:stretch>
            <a:fillRect/>
          </a:stretch>
        </p:blipFill>
        <p:spPr>
          <a:xfrm>
            <a:off x="1562078" y="2834394"/>
            <a:ext cx="6019844" cy="3724302"/>
          </a:xfrm>
          <a:prstGeom prst="rect">
            <a:avLst/>
          </a:prstGeom>
        </p:spPr>
      </p:pic>
      <p:sp>
        <p:nvSpPr>
          <p:cNvPr id="7" name="Google Shape;162;p71">
            <a:extLst>
              <a:ext uri="{FF2B5EF4-FFF2-40B4-BE49-F238E27FC236}">
                <a16:creationId xmlns:a16="http://schemas.microsoft.com/office/drawing/2014/main" id="{1024A8CC-4A93-4F0D-B484-D244D808217A}"/>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21</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4" name="object 3">
            <a:extLst>
              <a:ext uri="{FF2B5EF4-FFF2-40B4-BE49-F238E27FC236}">
                <a16:creationId xmlns:a16="http://schemas.microsoft.com/office/drawing/2014/main" id="{2250C90E-5298-6543-8E4C-9F7A4A0AF906}"/>
              </a:ext>
            </a:extLst>
          </p:cNvPr>
          <p:cNvSpPr txBox="1"/>
          <p:nvPr/>
        </p:nvSpPr>
        <p:spPr>
          <a:xfrm>
            <a:off x="705514" y="1469650"/>
            <a:ext cx="8173313" cy="1574630"/>
          </a:xfrm>
          <a:prstGeom prst="rect">
            <a:avLst/>
          </a:prstGeom>
        </p:spPr>
        <p:txBody>
          <a:bodyPr vert="horz" wrap="square" lIns="0" tIns="10001" rIns="0" bIns="0" rtlCol="0">
            <a:spAutoFit/>
          </a:bodyPr>
          <a:lstStyle/>
          <a:p>
            <a:pPr marL="352425" marR="3810" indent="-342900">
              <a:spcBef>
                <a:spcPts val="79"/>
              </a:spcBef>
              <a:buFont typeface="Arial" panose="020B0604020202020204" pitchFamily="34" charset="0"/>
              <a:buChar char="•"/>
            </a:pPr>
            <a:r>
              <a:rPr sz="2000" spc="-4" dirty="0"/>
              <a:t>Command</a:t>
            </a:r>
            <a:r>
              <a:rPr sz="2000" spc="41" dirty="0"/>
              <a:t> </a:t>
            </a:r>
            <a:r>
              <a:rPr sz="2000" spc="-4" dirty="0">
                <a:solidFill>
                  <a:srgbClr val="FF0000"/>
                </a:solidFill>
                <a:latin typeface="Courier New"/>
                <a:cs typeface="Courier New"/>
              </a:rPr>
              <a:t>table</a:t>
            </a:r>
            <a:r>
              <a:rPr sz="2000" spc="-349" dirty="0">
                <a:latin typeface="Courier New"/>
                <a:cs typeface="Courier New"/>
              </a:rPr>
              <a:t> </a:t>
            </a:r>
            <a:r>
              <a:rPr sz="2000" dirty="0"/>
              <a:t>produces</a:t>
            </a:r>
            <a:r>
              <a:rPr sz="2000" spc="-26" dirty="0"/>
              <a:t> </a:t>
            </a:r>
            <a:r>
              <a:rPr sz="2000" spc="-4" dirty="0"/>
              <a:t>frequencies</a:t>
            </a:r>
            <a:r>
              <a:rPr sz="2000" spc="-34" dirty="0"/>
              <a:t> </a:t>
            </a:r>
            <a:r>
              <a:rPr sz="2000" dirty="0"/>
              <a:t>and</a:t>
            </a:r>
            <a:r>
              <a:rPr sz="2000" spc="-11" dirty="0"/>
              <a:t> </a:t>
            </a:r>
            <a:r>
              <a:rPr sz="2000" dirty="0"/>
              <a:t>descriptive</a:t>
            </a:r>
            <a:r>
              <a:rPr sz="2000" spc="-23" dirty="0"/>
              <a:t> </a:t>
            </a:r>
            <a:r>
              <a:rPr sz="2000" dirty="0"/>
              <a:t>statistics</a:t>
            </a:r>
            <a:r>
              <a:rPr sz="2000" spc="-26" dirty="0"/>
              <a:t> </a:t>
            </a:r>
            <a:r>
              <a:rPr sz="2000" dirty="0"/>
              <a:t>per</a:t>
            </a:r>
            <a:r>
              <a:rPr sz="2000" spc="-11" dirty="0"/>
              <a:t> category.</a:t>
            </a:r>
            <a:r>
              <a:rPr sz="2000" spc="-15" dirty="0"/>
              <a:t> </a:t>
            </a:r>
            <a:endParaRPr lang="en-US" sz="2000" spc="-15" dirty="0"/>
          </a:p>
          <a:p>
            <a:pPr marL="352425" marR="3810" indent="-342900">
              <a:spcBef>
                <a:spcPts val="79"/>
              </a:spcBef>
              <a:buFont typeface="Arial" panose="020B0604020202020204" pitchFamily="34" charset="0"/>
              <a:buChar char="•"/>
            </a:pPr>
            <a:r>
              <a:rPr sz="2000" spc="-4" dirty="0"/>
              <a:t>For</a:t>
            </a:r>
            <a:r>
              <a:rPr sz="2000" spc="-11" dirty="0"/>
              <a:t> </a:t>
            </a:r>
            <a:r>
              <a:rPr sz="2000" spc="-4" dirty="0"/>
              <a:t>more</a:t>
            </a:r>
            <a:r>
              <a:rPr sz="2000" spc="-11" dirty="0"/>
              <a:t> </a:t>
            </a:r>
            <a:r>
              <a:rPr sz="2000" dirty="0"/>
              <a:t>info</a:t>
            </a:r>
            <a:r>
              <a:rPr sz="2000" spc="-11" dirty="0"/>
              <a:t> </a:t>
            </a:r>
            <a:r>
              <a:rPr sz="2000" dirty="0"/>
              <a:t>and</a:t>
            </a:r>
            <a:r>
              <a:rPr sz="2000" spc="-11" dirty="0"/>
              <a:t> </a:t>
            </a:r>
            <a:r>
              <a:rPr sz="2000" dirty="0"/>
              <a:t>a list</a:t>
            </a:r>
            <a:r>
              <a:rPr sz="2000" spc="-8" dirty="0"/>
              <a:t> </a:t>
            </a:r>
            <a:r>
              <a:rPr sz="2000" dirty="0"/>
              <a:t>of </a:t>
            </a:r>
            <a:r>
              <a:rPr sz="2000" spc="-281" dirty="0"/>
              <a:t> </a:t>
            </a:r>
            <a:r>
              <a:rPr sz="2000" dirty="0"/>
              <a:t>all</a:t>
            </a:r>
            <a:r>
              <a:rPr sz="2000" spc="-8" dirty="0"/>
              <a:t> </a:t>
            </a:r>
            <a:r>
              <a:rPr sz="2000" dirty="0"/>
              <a:t>statistics</a:t>
            </a:r>
            <a:r>
              <a:rPr sz="2000" spc="-30" dirty="0"/>
              <a:t> </a:t>
            </a:r>
            <a:r>
              <a:rPr sz="2000" spc="-4" dirty="0"/>
              <a:t>type </a:t>
            </a:r>
            <a:r>
              <a:rPr sz="2000" spc="-4" dirty="0">
                <a:solidFill>
                  <a:srgbClr val="FF0000"/>
                </a:solidFill>
                <a:latin typeface="Courier New"/>
                <a:cs typeface="Courier New"/>
              </a:rPr>
              <a:t>help</a:t>
            </a:r>
            <a:r>
              <a:rPr sz="2000" spc="-11" dirty="0">
                <a:solidFill>
                  <a:srgbClr val="FF0000"/>
                </a:solidFill>
                <a:latin typeface="Courier New"/>
                <a:cs typeface="Courier New"/>
              </a:rPr>
              <a:t> </a:t>
            </a:r>
            <a:r>
              <a:rPr sz="2000" spc="-4" dirty="0">
                <a:solidFill>
                  <a:srgbClr val="FF0000"/>
                </a:solidFill>
                <a:latin typeface="Courier New"/>
                <a:cs typeface="Courier New"/>
              </a:rPr>
              <a:t>table</a:t>
            </a:r>
            <a:r>
              <a:rPr sz="2000" spc="-4" dirty="0"/>
              <a:t>.</a:t>
            </a:r>
            <a:r>
              <a:rPr sz="2000" spc="-11" dirty="0"/>
              <a:t> </a:t>
            </a:r>
            <a:endParaRPr lang="en-US" sz="2000" spc="-11" dirty="0"/>
          </a:p>
          <a:p>
            <a:pPr marL="352425" marR="3810" indent="-342900">
              <a:spcBef>
                <a:spcPts val="79"/>
              </a:spcBef>
              <a:buFont typeface="Arial" panose="020B0604020202020204" pitchFamily="34" charset="0"/>
              <a:buChar char="•"/>
            </a:pPr>
            <a:r>
              <a:rPr sz="2000" spc="-4" dirty="0"/>
              <a:t>Here</a:t>
            </a:r>
            <a:r>
              <a:rPr sz="2000" spc="-15" dirty="0"/>
              <a:t> </a:t>
            </a:r>
            <a:r>
              <a:rPr sz="2000" dirty="0"/>
              <a:t>are</a:t>
            </a:r>
            <a:r>
              <a:rPr sz="2000" spc="-15" dirty="0"/>
              <a:t> </a:t>
            </a:r>
            <a:r>
              <a:rPr sz="2000" spc="-4" dirty="0"/>
              <a:t>some</a:t>
            </a:r>
            <a:r>
              <a:rPr sz="2000" spc="-11" dirty="0"/>
              <a:t> </a:t>
            </a:r>
            <a:r>
              <a:rPr sz="2000" spc="-4" dirty="0"/>
              <a:t>examples,</a:t>
            </a:r>
            <a:r>
              <a:rPr sz="2000" spc="-19" dirty="0"/>
              <a:t> </a:t>
            </a:r>
            <a:r>
              <a:rPr sz="2000" spc="-4" dirty="0"/>
              <a:t>type</a:t>
            </a:r>
            <a:r>
              <a:rPr lang="en-US" sz="2000" spc="-4" dirty="0"/>
              <a:t> </a:t>
            </a:r>
            <a:r>
              <a:rPr sz="2000" spc="-4" dirty="0">
                <a:solidFill>
                  <a:srgbClr val="FF0000"/>
                </a:solidFill>
                <a:latin typeface="Courier New"/>
                <a:cs typeface="Courier New"/>
              </a:rPr>
              <a:t>table</a:t>
            </a:r>
            <a:r>
              <a:rPr sz="2000" spc="-8" dirty="0">
                <a:latin typeface="Courier New"/>
                <a:cs typeface="Courier New"/>
              </a:rPr>
              <a:t> </a:t>
            </a:r>
            <a:r>
              <a:rPr lang="en-US" sz="2000" i="1" spc="-4" dirty="0">
                <a:latin typeface="Courier New"/>
                <a:cs typeface="Courier New"/>
              </a:rPr>
              <a:t>() (</a:t>
            </a:r>
            <a:r>
              <a:rPr lang="en-US" sz="2000" i="1" spc="-4" dirty="0">
                <a:solidFill>
                  <a:schemeClr val="accent6"/>
                </a:solidFill>
                <a:latin typeface="Courier New"/>
                <a:cs typeface="Courier New"/>
              </a:rPr>
              <a:t>HL4</a:t>
            </a:r>
            <a:r>
              <a:rPr lang="en-US" sz="2000" i="1" spc="-4" dirty="0">
                <a:latin typeface="Courier New"/>
                <a:cs typeface="Courier New"/>
              </a:rPr>
              <a:t>) ()</a:t>
            </a:r>
            <a:r>
              <a:rPr sz="2000" spc="-4" dirty="0">
                <a:latin typeface="Courier New"/>
                <a:cs typeface="Courier New"/>
              </a:rPr>
              <a:t>,</a:t>
            </a:r>
            <a:r>
              <a:rPr sz="2000" spc="-15" dirty="0">
                <a:latin typeface="Courier New"/>
                <a:cs typeface="Courier New"/>
              </a:rPr>
              <a:t> </a:t>
            </a:r>
            <a:r>
              <a:rPr lang="en-US" sz="2000" spc="-15" dirty="0" err="1">
                <a:latin typeface="Courier New"/>
                <a:cs typeface="Courier New"/>
              </a:rPr>
              <a:t>nototals</a:t>
            </a:r>
            <a:endParaRPr sz="2000" dirty="0">
              <a:latin typeface="Courier New"/>
              <a:cs typeface="Courier New"/>
            </a:endParaRPr>
          </a:p>
          <a:p>
            <a:pPr marR="171926" algn="ctr">
              <a:tabLst>
                <a:tab pos="167164" algn="l"/>
                <a:tab pos="660083" algn="l"/>
                <a:tab pos="1341596" algn="l"/>
                <a:tab pos="2950845" algn="l"/>
                <a:tab pos="3278981" algn="l"/>
                <a:tab pos="3717131" algn="l"/>
              </a:tabLst>
            </a:pPr>
            <a:r>
              <a:rPr sz="2000" spc="-4" dirty="0">
                <a:latin typeface="Times New Roman"/>
                <a:cs typeface="Times New Roman"/>
              </a:rPr>
              <a:t>.	</a:t>
            </a:r>
            <a:endParaRPr sz="2000" dirty="0">
              <a:latin typeface="Times New Roman"/>
              <a:cs typeface="Times New Roman"/>
            </a:endParaRPr>
          </a:p>
        </p:txBody>
      </p:sp>
      <p:pic>
        <p:nvPicPr>
          <p:cNvPr id="6" name="Picture 5" descr="ຮູບພາບຂອງ University of health sciences in Lao P.D.R.">
            <a:extLst>
              <a:ext uri="{FF2B5EF4-FFF2-40B4-BE49-F238E27FC236}">
                <a16:creationId xmlns:a16="http://schemas.microsoft.com/office/drawing/2014/main" id="{FD463439-29ED-4041-B01D-25C0B61D358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10540" y="5506720"/>
            <a:ext cx="911860" cy="878686"/>
          </a:xfrm>
          <a:prstGeom prst="rect">
            <a:avLst/>
          </a:prstGeom>
          <a:noFill/>
          <a:ln>
            <a:noFill/>
          </a:ln>
        </p:spPr>
      </p:pic>
      <p:pic>
        <p:nvPicPr>
          <p:cNvPr id="3" name="Audio 2">
            <a:hlinkClick r:id="" action="ppaction://media"/>
            <a:extLst>
              <a:ext uri="{FF2B5EF4-FFF2-40B4-BE49-F238E27FC236}">
                <a16:creationId xmlns:a16="http://schemas.microsoft.com/office/drawing/2014/main" id="{F8116DAA-756D-4CD5-92E7-8AE8A9FA8F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39750871"/>
      </p:ext>
    </p:extLst>
  </p:cSld>
  <p:clrMapOvr>
    <a:masterClrMapping/>
  </p:clrMapOvr>
  <mc:AlternateContent xmlns:mc="http://schemas.openxmlformats.org/markup-compatibility/2006">
    <mc:Choice xmlns:p14="http://schemas.microsoft.com/office/powerpoint/2010/main" Requires="p14">
      <p:transition spd="slow" p14:dur="2000" advTm="42734"/>
    </mc:Choice>
    <mc:Fallback>
      <p:transition spd="slow" advTm="4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F21B-832A-E744-B1C5-5CE1999719D7}"/>
              </a:ext>
            </a:extLst>
          </p:cNvPr>
          <p:cNvSpPr>
            <a:spLocks noGrp="1"/>
          </p:cNvSpPr>
          <p:nvPr>
            <p:ph type="title"/>
          </p:nvPr>
        </p:nvSpPr>
        <p:spPr/>
        <p:txBody>
          <a:bodyPr>
            <a:normAutofit/>
          </a:bodyPr>
          <a:lstStyle/>
          <a:p>
            <a:r>
              <a:rPr lang="en-US" dirty="0"/>
              <a:t>Data Exploration: Using </a:t>
            </a:r>
            <a:r>
              <a:rPr lang="en-US" dirty="0">
                <a:solidFill>
                  <a:srgbClr val="FF0000"/>
                </a:solidFill>
              </a:rPr>
              <a:t>table</a:t>
            </a:r>
            <a:r>
              <a:rPr lang="en-US" dirty="0"/>
              <a:t> function</a:t>
            </a:r>
          </a:p>
        </p:txBody>
      </p:sp>
      <p:pic>
        <p:nvPicPr>
          <p:cNvPr id="11" name="Picture 10">
            <a:extLst>
              <a:ext uri="{FF2B5EF4-FFF2-40B4-BE49-F238E27FC236}">
                <a16:creationId xmlns:a16="http://schemas.microsoft.com/office/drawing/2014/main" id="{9A37DAA7-D9CA-43A6-9F00-5710750CCD59}"/>
              </a:ext>
            </a:extLst>
          </p:cNvPr>
          <p:cNvPicPr>
            <a:picLocks noChangeAspect="1"/>
          </p:cNvPicPr>
          <p:nvPr/>
        </p:nvPicPr>
        <p:blipFill>
          <a:blip r:embed="rId5"/>
          <a:stretch>
            <a:fillRect/>
          </a:stretch>
        </p:blipFill>
        <p:spPr>
          <a:xfrm>
            <a:off x="561431" y="2406080"/>
            <a:ext cx="8324911" cy="4105305"/>
          </a:xfrm>
          <a:prstGeom prst="rect">
            <a:avLst/>
          </a:prstGeom>
        </p:spPr>
      </p:pic>
      <p:sp>
        <p:nvSpPr>
          <p:cNvPr id="6" name="Google Shape;162;p71">
            <a:extLst>
              <a:ext uri="{FF2B5EF4-FFF2-40B4-BE49-F238E27FC236}">
                <a16:creationId xmlns:a16="http://schemas.microsoft.com/office/drawing/2014/main" id="{97061539-FB2E-4217-992D-15BAD8EEE871}"/>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22</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13" name="TextBox 12">
            <a:extLst>
              <a:ext uri="{FF2B5EF4-FFF2-40B4-BE49-F238E27FC236}">
                <a16:creationId xmlns:a16="http://schemas.microsoft.com/office/drawing/2014/main" id="{105B93E1-F15E-463C-BD3F-D581622088C4}"/>
              </a:ext>
            </a:extLst>
          </p:cNvPr>
          <p:cNvSpPr txBox="1"/>
          <p:nvPr/>
        </p:nvSpPr>
        <p:spPr>
          <a:xfrm>
            <a:off x="628650" y="1445161"/>
            <a:ext cx="7829920" cy="954107"/>
          </a:xfrm>
          <a:prstGeom prst="rect">
            <a:avLst/>
          </a:prstGeom>
          <a:noFill/>
        </p:spPr>
        <p:txBody>
          <a:bodyPr wrap="square">
            <a:spAutoFit/>
          </a:bodyPr>
          <a:lstStyle/>
          <a:p>
            <a:r>
              <a:rPr lang="en-US" sz="1400" dirty="0">
                <a:solidFill>
                  <a:srgbClr val="FF0000"/>
                </a:solidFill>
              </a:rPr>
              <a:t> table </a:t>
            </a:r>
            <a:r>
              <a:rPr lang="en-US" sz="1400" dirty="0"/>
              <a:t>() (</a:t>
            </a:r>
            <a:r>
              <a:rPr lang="en-US" sz="1400" dirty="0">
                <a:solidFill>
                  <a:schemeClr val="accent6"/>
                </a:solidFill>
              </a:rPr>
              <a:t>HL4</a:t>
            </a:r>
            <a:r>
              <a:rPr lang="en-US" sz="1400" dirty="0"/>
              <a:t>) ( ), </a:t>
            </a:r>
            <a:r>
              <a:rPr lang="en-US" sz="1400" dirty="0">
                <a:solidFill>
                  <a:srgbClr val="FF0000"/>
                </a:solidFill>
              </a:rPr>
              <a:t>statistic</a:t>
            </a:r>
            <a:r>
              <a:rPr lang="en-US" sz="1400" dirty="0"/>
              <a:t>(frequency) </a:t>
            </a:r>
            <a:r>
              <a:rPr lang="en-US" sz="1400" dirty="0">
                <a:solidFill>
                  <a:srgbClr val="FF0000"/>
                </a:solidFill>
              </a:rPr>
              <a:t>statistic</a:t>
            </a:r>
            <a:r>
              <a:rPr lang="en-US" sz="1400" dirty="0"/>
              <a:t>(mean </a:t>
            </a:r>
            <a:r>
              <a:rPr lang="en-US" sz="1400" dirty="0">
                <a:solidFill>
                  <a:schemeClr val="accent6"/>
                </a:solidFill>
              </a:rPr>
              <a:t>CAGE BMI AN8</a:t>
            </a:r>
            <a:r>
              <a:rPr lang="en-US" sz="1400" dirty="0"/>
              <a:t>) </a:t>
            </a:r>
            <a:r>
              <a:rPr lang="en-US" sz="1400" dirty="0">
                <a:solidFill>
                  <a:srgbClr val="FF0000"/>
                </a:solidFill>
              </a:rPr>
              <a:t>statistic</a:t>
            </a:r>
            <a:r>
              <a:rPr lang="en-US" sz="1400" dirty="0"/>
              <a:t>(</a:t>
            </a:r>
            <a:r>
              <a:rPr lang="en-US" sz="1400" dirty="0" err="1"/>
              <a:t>sd</a:t>
            </a:r>
            <a:r>
              <a:rPr lang="en-US" sz="1400" dirty="0"/>
              <a:t> </a:t>
            </a:r>
            <a:r>
              <a:rPr lang="en-US" sz="1400" dirty="0">
                <a:solidFill>
                  <a:schemeClr val="accent6"/>
                </a:solidFill>
              </a:rPr>
              <a:t>CAGE BMI AN8</a:t>
            </a:r>
            <a:r>
              <a:rPr lang="en-US" sz="1400" dirty="0"/>
              <a:t>)</a:t>
            </a:r>
          </a:p>
          <a:p>
            <a:r>
              <a:rPr lang="en-US" sz="1400" dirty="0"/>
              <a:t>CAGE = child’s age in months</a:t>
            </a:r>
          </a:p>
          <a:p>
            <a:r>
              <a:rPr lang="en-US" sz="1400" dirty="0"/>
              <a:t>BMI = body mass index</a:t>
            </a:r>
          </a:p>
          <a:p>
            <a:r>
              <a:rPr lang="en-US" sz="1400" dirty="0"/>
              <a:t>AN8 = child’s weight in kilograms</a:t>
            </a:r>
          </a:p>
        </p:txBody>
      </p:sp>
      <p:pic>
        <p:nvPicPr>
          <p:cNvPr id="3" name="Audio 2">
            <a:hlinkClick r:id="" action="ppaction://media"/>
            <a:extLst>
              <a:ext uri="{FF2B5EF4-FFF2-40B4-BE49-F238E27FC236}">
                <a16:creationId xmlns:a16="http://schemas.microsoft.com/office/drawing/2014/main" id="{CA18EF29-704D-40A1-8DC2-E2778ED27C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07507303"/>
      </p:ext>
    </p:extLst>
  </p:cSld>
  <p:clrMapOvr>
    <a:masterClrMapping/>
  </p:clrMapOvr>
  <mc:AlternateContent xmlns:mc="http://schemas.openxmlformats.org/markup-compatibility/2006">
    <mc:Choice xmlns:p14="http://schemas.microsoft.com/office/powerpoint/2010/main" Requires="p14">
      <p:transition spd="slow" p14:dur="2000" advTm="28825"/>
    </mc:Choice>
    <mc:Fallback>
      <p:transition spd="slow" advTm="28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38F37-636F-1A46-B828-1E1E46948BC4}"/>
              </a:ext>
            </a:extLst>
          </p:cNvPr>
          <p:cNvSpPr>
            <a:spLocks noGrp="1"/>
          </p:cNvSpPr>
          <p:nvPr>
            <p:ph type="title"/>
          </p:nvPr>
        </p:nvSpPr>
        <p:spPr/>
        <p:txBody>
          <a:bodyPr/>
          <a:lstStyle/>
          <a:p>
            <a:r>
              <a:rPr lang="en-US" dirty="0"/>
              <a:t>Data Exploration: Using </a:t>
            </a:r>
            <a:r>
              <a:rPr lang="en-US" dirty="0">
                <a:solidFill>
                  <a:srgbClr val="FF0000"/>
                </a:solidFill>
              </a:rPr>
              <a:t>tab</a:t>
            </a:r>
            <a:r>
              <a:rPr lang="en-US" dirty="0"/>
              <a:t> function</a:t>
            </a:r>
          </a:p>
        </p:txBody>
      </p:sp>
      <p:sp>
        <p:nvSpPr>
          <p:cNvPr id="13" name="Google Shape;162;p71">
            <a:extLst>
              <a:ext uri="{FF2B5EF4-FFF2-40B4-BE49-F238E27FC236}">
                <a16:creationId xmlns:a16="http://schemas.microsoft.com/office/drawing/2014/main" id="{62297346-FEE2-4B4C-88A6-48E67D676035}"/>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23</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6" name="TextBox 5">
            <a:extLst>
              <a:ext uri="{FF2B5EF4-FFF2-40B4-BE49-F238E27FC236}">
                <a16:creationId xmlns:a16="http://schemas.microsoft.com/office/drawing/2014/main" id="{BA61F7BE-D373-4649-B62E-F4483DE3D46C}"/>
              </a:ext>
            </a:extLst>
          </p:cNvPr>
          <p:cNvSpPr txBox="1"/>
          <p:nvPr/>
        </p:nvSpPr>
        <p:spPr>
          <a:xfrm>
            <a:off x="1190625" y="1513405"/>
            <a:ext cx="894412" cy="307777"/>
          </a:xfrm>
          <a:prstGeom prst="rect">
            <a:avLst/>
          </a:prstGeom>
          <a:noFill/>
        </p:spPr>
        <p:txBody>
          <a:bodyPr wrap="none" rtlCol="0">
            <a:spAutoFit/>
          </a:bodyPr>
          <a:lstStyle/>
          <a:p>
            <a:r>
              <a:rPr lang="en-US" sz="1400" dirty="0"/>
              <a:t>Variable</a:t>
            </a:r>
            <a:r>
              <a:rPr lang="en-US" sz="1200" dirty="0"/>
              <a:t> 1</a:t>
            </a:r>
          </a:p>
        </p:txBody>
      </p:sp>
      <p:sp>
        <p:nvSpPr>
          <p:cNvPr id="7" name="TextBox 6">
            <a:extLst>
              <a:ext uri="{FF2B5EF4-FFF2-40B4-BE49-F238E27FC236}">
                <a16:creationId xmlns:a16="http://schemas.microsoft.com/office/drawing/2014/main" id="{F73F6D27-B977-644A-AF73-EFFDF496F09C}"/>
              </a:ext>
            </a:extLst>
          </p:cNvPr>
          <p:cNvSpPr txBox="1"/>
          <p:nvPr/>
        </p:nvSpPr>
        <p:spPr>
          <a:xfrm>
            <a:off x="2187503" y="1476927"/>
            <a:ext cx="912045" cy="307777"/>
          </a:xfrm>
          <a:prstGeom prst="rect">
            <a:avLst/>
          </a:prstGeom>
          <a:noFill/>
        </p:spPr>
        <p:txBody>
          <a:bodyPr wrap="none" rtlCol="0">
            <a:spAutoFit/>
          </a:bodyPr>
          <a:lstStyle/>
          <a:p>
            <a:r>
              <a:rPr lang="en-US" sz="1400" dirty="0"/>
              <a:t>Variable 2</a:t>
            </a:r>
          </a:p>
        </p:txBody>
      </p:sp>
      <p:pic>
        <p:nvPicPr>
          <p:cNvPr id="5" name="Picture 4">
            <a:extLst>
              <a:ext uri="{FF2B5EF4-FFF2-40B4-BE49-F238E27FC236}">
                <a16:creationId xmlns:a16="http://schemas.microsoft.com/office/drawing/2014/main" id="{51DFA62E-DD77-471B-B872-81708EEE8D40}"/>
              </a:ext>
            </a:extLst>
          </p:cNvPr>
          <p:cNvPicPr>
            <a:picLocks noChangeAspect="1"/>
          </p:cNvPicPr>
          <p:nvPr/>
        </p:nvPicPr>
        <p:blipFill rotWithShape="1">
          <a:blip r:embed="rId5"/>
          <a:srcRect t="4099"/>
          <a:stretch/>
        </p:blipFill>
        <p:spPr>
          <a:xfrm>
            <a:off x="1005326" y="1951637"/>
            <a:ext cx="6329493" cy="4492205"/>
          </a:xfrm>
          <a:prstGeom prst="rect">
            <a:avLst/>
          </a:prstGeom>
        </p:spPr>
      </p:pic>
      <p:cxnSp>
        <p:nvCxnSpPr>
          <p:cNvPr id="9" name="Straight Arrow Connector 8">
            <a:extLst>
              <a:ext uri="{FF2B5EF4-FFF2-40B4-BE49-F238E27FC236}">
                <a16:creationId xmlns:a16="http://schemas.microsoft.com/office/drawing/2014/main" id="{744CE14A-137B-3644-BF79-5E9E80A00918}"/>
              </a:ext>
            </a:extLst>
          </p:cNvPr>
          <p:cNvCxnSpPr>
            <a:cxnSpLocks/>
          </p:cNvCxnSpPr>
          <p:nvPr/>
        </p:nvCxnSpPr>
        <p:spPr>
          <a:xfrm>
            <a:off x="1879630" y="1779049"/>
            <a:ext cx="444470" cy="735551"/>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AF4A43C-1D39-B14B-8163-B9EEE6280813}"/>
              </a:ext>
            </a:extLst>
          </p:cNvPr>
          <p:cNvCxnSpPr>
            <a:cxnSpLocks/>
          </p:cNvCxnSpPr>
          <p:nvPr/>
        </p:nvCxnSpPr>
        <p:spPr>
          <a:xfrm flipH="1">
            <a:off x="2748108" y="1775015"/>
            <a:ext cx="34752" cy="73958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FD6CB3-FAC3-4E44-849A-00910CF752C6}"/>
              </a:ext>
            </a:extLst>
          </p:cNvPr>
          <p:cNvSpPr txBox="1"/>
          <p:nvPr/>
        </p:nvSpPr>
        <p:spPr>
          <a:xfrm>
            <a:off x="3396354" y="1488227"/>
            <a:ext cx="5038725" cy="400110"/>
          </a:xfrm>
          <a:prstGeom prst="rect">
            <a:avLst/>
          </a:prstGeom>
          <a:noFill/>
        </p:spPr>
        <p:txBody>
          <a:bodyPr wrap="square" rtlCol="0">
            <a:spAutoFit/>
          </a:bodyPr>
          <a:lstStyle/>
          <a:p>
            <a:r>
              <a:rPr lang="en-US" sz="1400" dirty="0"/>
              <a:t>STATA code</a:t>
            </a:r>
            <a:r>
              <a:rPr lang="en-US" sz="1050" dirty="0"/>
              <a:t>: </a:t>
            </a:r>
            <a:r>
              <a:rPr lang="en-US" sz="2000" dirty="0">
                <a:solidFill>
                  <a:srgbClr val="FF0000"/>
                </a:solidFill>
              </a:rPr>
              <a:t>tab </a:t>
            </a:r>
            <a:r>
              <a:rPr lang="en-US" sz="2000" dirty="0">
                <a:solidFill>
                  <a:schemeClr val="accent6"/>
                </a:solidFill>
              </a:rPr>
              <a:t>hh7r </a:t>
            </a:r>
            <a:r>
              <a:rPr lang="en-US" sz="2000" dirty="0" err="1">
                <a:solidFill>
                  <a:schemeClr val="accent6"/>
                </a:solidFill>
              </a:rPr>
              <a:t>melevel</a:t>
            </a:r>
            <a:r>
              <a:rPr lang="en-US" sz="2000" dirty="0">
                <a:solidFill>
                  <a:srgbClr val="FF0000"/>
                </a:solidFill>
              </a:rPr>
              <a:t>, column row</a:t>
            </a:r>
            <a:endParaRPr lang="en-US" sz="1800" dirty="0">
              <a:solidFill>
                <a:srgbClr val="FF0000"/>
              </a:solidFill>
            </a:endParaRPr>
          </a:p>
        </p:txBody>
      </p:sp>
      <p:pic>
        <p:nvPicPr>
          <p:cNvPr id="14" name="Audio 13">
            <a:hlinkClick r:id="" action="ppaction://media"/>
            <a:extLst>
              <a:ext uri="{FF2B5EF4-FFF2-40B4-BE49-F238E27FC236}">
                <a16:creationId xmlns:a16="http://schemas.microsoft.com/office/drawing/2014/main" id="{06AB2DCC-1205-4AEE-8737-E66C3EA996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16320544"/>
      </p:ext>
    </p:extLst>
  </p:cSld>
  <p:clrMapOvr>
    <a:masterClrMapping/>
  </p:clrMapOvr>
  <mc:AlternateContent xmlns:mc="http://schemas.openxmlformats.org/markup-compatibility/2006">
    <mc:Choice xmlns:p14="http://schemas.microsoft.com/office/powerpoint/2010/main" Requires="p14">
      <p:transition spd="slow" p14:dur="2000" advTm="41271"/>
    </mc:Choice>
    <mc:Fallback>
      <p:transition spd="slow" advTm="4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D27E8-85A6-0A4E-A64C-887F4118B78B}"/>
              </a:ext>
            </a:extLst>
          </p:cNvPr>
          <p:cNvSpPr>
            <a:spLocks noGrp="1"/>
          </p:cNvSpPr>
          <p:nvPr>
            <p:ph type="ctrTitle"/>
          </p:nvPr>
        </p:nvSpPr>
        <p:spPr>
          <a:xfrm>
            <a:off x="723900" y="1175356"/>
            <a:ext cx="7696200" cy="2387600"/>
          </a:xfrm>
        </p:spPr>
        <p:txBody>
          <a:bodyPr>
            <a:noAutofit/>
          </a:bodyPr>
          <a:lstStyle/>
          <a:p>
            <a:r>
              <a:rPr lang="en-US" sz="2400" b="1" dirty="0"/>
              <a:t>Now, you should be able to:</a:t>
            </a:r>
            <a:br>
              <a:rPr lang="en-US" sz="2400" dirty="0"/>
            </a:br>
            <a:r>
              <a:rPr lang="en-US" sz="2400" dirty="0"/>
              <a:t>Open and import data in Stata</a:t>
            </a:r>
            <a:br>
              <a:rPr lang="en-US" sz="2400" dirty="0"/>
            </a:br>
            <a:r>
              <a:rPr lang="en-US" sz="2400" dirty="0"/>
              <a:t>Describe your dataset </a:t>
            </a:r>
            <a:br>
              <a:rPr lang="en-US" sz="2400" dirty="0"/>
            </a:br>
            <a:r>
              <a:rPr lang="en-US" sz="2400" dirty="0"/>
              <a:t>Find variables in your data</a:t>
            </a:r>
            <a:br>
              <a:rPr lang="en-US" sz="2400" dirty="0"/>
            </a:br>
            <a:r>
              <a:rPr lang="en-US" sz="2400" dirty="0"/>
              <a:t>Create tables of means and frequencies of variables</a:t>
            </a:r>
            <a:br>
              <a:rPr lang="en-US" sz="2400" dirty="0"/>
            </a:br>
            <a:r>
              <a:rPr lang="en-US" sz="2400" dirty="0"/>
              <a:t>Evaluate the distribution of variables by other variables</a:t>
            </a:r>
          </a:p>
        </p:txBody>
      </p:sp>
      <p:pic>
        <p:nvPicPr>
          <p:cNvPr id="2" name="Audio 1">
            <a:hlinkClick r:id="" action="ppaction://media"/>
            <a:extLst>
              <a:ext uri="{FF2B5EF4-FFF2-40B4-BE49-F238E27FC236}">
                <a16:creationId xmlns:a16="http://schemas.microsoft.com/office/drawing/2014/main" id="{D15A8FB9-D634-442C-8140-1942C9C576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93482313"/>
      </p:ext>
    </p:extLst>
  </p:cSld>
  <p:clrMapOvr>
    <a:masterClrMapping/>
  </p:clrMapOvr>
  <mc:AlternateContent xmlns:mc="http://schemas.openxmlformats.org/markup-compatibility/2006">
    <mc:Choice xmlns:p14="http://schemas.microsoft.com/office/powerpoint/2010/main" Requires="p14">
      <p:transition spd="slow" p14:dur="2000" advTm="36906"/>
    </mc:Choice>
    <mc:Fallback>
      <p:transition spd="slow" advTm="3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980A-CE95-469C-935A-E945333FCB0E}"/>
              </a:ext>
            </a:extLst>
          </p:cNvPr>
          <p:cNvSpPr>
            <a:spLocks noGrp="1"/>
          </p:cNvSpPr>
          <p:nvPr>
            <p:ph type="title"/>
          </p:nvPr>
        </p:nvSpPr>
        <p:spPr/>
        <p:txBody>
          <a:bodyPr/>
          <a:lstStyle/>
          <a:p>
            <a:r>
              <a:rPr lang="en-US" dirty="0"/>
              <a:t>Module 7 Overview</a:t>
            </a:r>
          </a:p>
        </p:txBody>
      </p:sp>
      <p:sp>
        <p:nvSpPr>
          <p:cNvPr id="3" name="Content Placeholder 2">
            <a:extLst>
              <a:ext uri="{FF2B5EF4-FFF2-40B4-BE49-F238E27FC236}">
                <a16:creationId xmlns:a16="http://schemas.microsoft.com/office/drawing/2014/main" id="{DFEA0F0E-BB97-4390-B20F-94755B7A0C40}"/>
              </a:ext>
            </a:extLst>
          </p:cNvPr>
          <p:cNvSpPr>
            <a:spLocks noGrp="1"/>
          </p:cNvSpPr>
          <p:nvPr>
            <p:ph sz="quarter" idx="10"/>
          </p:nvPr>
        </p:nvSpPr>
        <p:spPr>
          <a:xfrm>
            <a:off x="628650" y="1487967"/>
            <a:ext cx="7886700" cy="4814862"/>
          </a:xfrm>
        </p:spPr>
        <p:txBody>
          <a:bodyPr>
            <a:normAutofit/>
          </a:bodyPr>
          <a:lstStyle/>
          <a:p>
            <a:pPr marL="0" indent="0">
              <a:lnSpc>
                <a:spcPct val="107000"/>
              </a:lnSpc>
              <a:spcBef>
                <a:spcPts val="0"/>
              </a:spcBef>
              <a:spcAft>
                <a:spcPts val="800"/>
              </a:spcAft>
              <a:buNone/>
            </a:pPr>
            <a:r>
              <a:rPr lang="en-US" sz="2100" dirty="0">
                <a:solidFill>
                  <a:schemeClr val="accent6"/>
                </a:solidFill>
                <a:ea typeface="Calibri" panose="020F0502020204030204" pitchFamily="34" charset="0"/>
                <a:cs typeface="DokChampa" panose="020B0604020202020204" pitchFamily="34" charset="-34"/>
              </a:rPr>
              <a:t>Statistical Analysis</a:t>
            </a:r>
          </a:p>
          <a:p>
            <a:pPr marL="0" indent="0">
              <a:lnSpc>
                <a:spcPct val="107000"/>
              </a:lnSpc>
              <a:spcBef>
                <a:spcPts val="0"/>
              </a:spcBef>
              <a:spcAft>
                <a:spcPts val="800"/>
              </a:spcAft>
              <a:buNone/>
            </a:pPr>
            <a:r>
              <a:rPr lang="en-US" sz="2100" dirty="0">
                <a:solidFill>
                  <a:schemeClr val="tx2"/>
                </a:solidFill>
                <a:ea typeface="Calibri" panose="020F0502020204030204" pitchFamily="34" charset="0"/>
                <a:cs typeface="DokChampa" panose="020B0604020202020204" pitchFamily="34" charset="-34"/>
              </a:rPr>
              <a:t>7.1</a:t>
            </a:r>
            <a:r>
              <a:rPr lang="en-US" sz="2100" dirty="0">
                <a:ea typeface="Calibri" panose="020F0502020204030204" pitchFamily="34" charset="0"/>
                <a:cs typeface="DokChampa" panose="020B0604020202020204" pitchFamily="34" charset="-34"/>
              </a:rPr>
              <a:t> – Getting Started with Stata</a:t>
            </a:r>
          </a:p>
          <a:p>
            <a:pPr marL="0" indent="0">
              <a:lnSpc>
                <a:spcPct val="107000"/>
              </a:lnSpc>
              <a:spcBef>
                <a:spcPts val="0"/>
              </a:spcBef>
              <a:spcAft>
                <a:spcPts val="800"/>
              </a:spcAft>
              <a:buNone/>
            </a:pPr>
            <a:r>
              <a:rPr lang="en-US" sz="2100" dirty="0">
                <a:solidFill>
                  <a:schemeClr val="tx2"/>
                </a:solidFill>
                <a:ea typeface="Calibri" panose="020F0502020204030204" pitchFamily="34" charset="0"/>
                <a:cs typeface="DokChampa" panose="020B0604020202020204" pitchFamily="34" charset="-34"/>
              </a:rPr>
              <a:t>7.2</a:t>
            </a:r>
            <a:r>
              <a:rPr lang="en-US" sz="2100" dirty="0">
                <a:ea typeface="Calibri" panose="020F0502020204030204" pitchFamily="34" charset="0"/>
                <a:cs typeface="DokChampa" panose="020B0604020202020204" pitchFamily="34" charset="-34"/>
              </a:rPr>
              <a:t> – Sources of Data: Experimental Studies or Observational Studies</a:t>
            </a:r>
          </a:p>
          <a:p>
            <a:pPr marL="0" indent="0">
              <a:lnSpc>
                <a:spcPct val="107000"/>
              </a:lnSpc>
              <a:spcBef>
                <a:spcPts val="0"/>
              </a:spcBef>
              <a:spcAft>
                <a:spcPts val="800"/>
              </a:spcAft>
              <a:buNone/>
            </a:pPr>
            <a:r>
              <a:rPr lang="en-US" sz="2100" dirty="0">
                <a:solidFill>
                  <a:schemeClr val="tx2"/>
                </a:solidFill>
                <a:ea typeface="Calibri" panose="020F0502020204030204" pitchFamily="34" charset="0"/>
                <a:cs typeface="DokChampa" panose="020B0604020202020204" pitchFamily="34" charset="-34"/>
              </a:rPr>
              <a:t>7.3</a:t>
            </a:r>
            <a:r>
              <a:rPr lang="en-US" sz="2100" dirty="0">
                <a:ea typeface="Calibri" panose="020F0502020204030204" pitchFamily="34" charset="0"/>
                <a:cs typeface="DokChampa" panose="020B0604020202020204" pitchFamily="34" charset="-34"/>
              </a:rPr>
              <a:t> – Descriptive Statistics and Tables</a:t>
            </a:r>
          </a:p>
          <a:p>
            <a:pPr marL="0" indent="0">
              <a:lnSpc>
                <a:spcPct val="107000"/>
              </a:lnSpc>
              <a:spcBef>
                <a:spcPts val="0"/>
              </a:spcBef>
              <a:spcAft>
                <a:spcPts val="800"/>
              </a:spcAft>
              <a:buNone/>
            </a:pPr>
            <a:r>
              <a:rPr lang="en-US" sz="2100" dirty="0">
                <a:solidFill>
                  <a:schemeClr val="tx2"/>
                </a:solidFill>
                <a:ea typeface="Calibri" panose="020F0502020204030204" pitchFamily="34" charset="0"/>
                <a:cs typeface="DokChampa" panose="020B0604020202020204" pitchFamily="34" charset="-34"/>
              </a:rPr>
              <a:t>7</a:t>
            </a:r>
            <a:r>
              <a:rPr lang="en-US" sz="2100" dirty="0">
                <a:solidFill>
                  <a:schemeClr val="tx2"/>
                </a:solidFill>
                <a:latin typeface="Calibri" panose="020F0502020204030204" pitchFamily="34" charset="0"/>
                <a:ea typeface="Calibri" panose="020F0502020204030204" pitchFamily="34" charset="0"/>
                <a:cs typeface="DokChampa" panose="020B0604020202020204" pitchFamily="34" charset="-34"/>
              </a:rPr>
              <a:t>.4</a:t>
            </a:r>
            <a:r>
              <a:rPr lang="en-US" sz="2100" dirty="0">
                <a:latin typeface="Calibri" panose="020F0502020204030204" pitchFamily="34" charset="0"/>
                <a:ea typeface="Calibri" panose="020F0502020204030204" pitchFamily="34" charset="0"/>
                <a:cs typeface="DokChampa" panose="020B0604020202020204" pitchFamily="34" charset="-34"/>
              </a:rPr>
              <a:t> – </a:t>
            </a:r>
            <a:r>
              <a:rPr lang="en-US" sz="2100" dirty="0">
                <a:ea typeface="Calibri" panose="020F0502020204030204" pitchFamily="34" charset="0"/>
                <a:cs typeface="DokChampa" panose="020B0604020202020204" pitchFamily="34" charset="-34"/>
              </a:rPr>
              <a:t>Data Cleaning</a:t>
            </a:r>
            <a:endParaRPr lang="en-US" sz="2100" dirty="0">
              <a:latin typeface="Calibri" panose="020F0502020204030204" pitchFamily="34" charset="0"/>
              <a:ea typeface="Calibri" panose="020F0502020204030204" pitchFamily="34" charset="0"/>
              <a:cs typeface="DokChampa" panose="020B0604020202020204" pitchFamily="34" charset="-34"/>
            </a:endParaRPr>
          </a:p>
          <a:p>
            <a:pPr marL="0" indent="0">
              <a:lnSpc>
                <a:spcPct val="107000"/>
              </a:lnSpc>
              <a:spcBef>
                <a:spcPts val="0"/>
              </a:spcBef>
              <a:spcAft>
                <a:spcPts val="800"/>
              </a:spcAft>
              <a:buNone/>
            </a:pPr>
            <a:r>
              <a:rPr lang="en-US" sz="2100" dirty="0">
                <a:solidFill>
                  <a:schemeClr val="tx2"/>
                </a:solidFill>
                <a:ea typeface="Calibri" panose="020F0502020204030204" pitchFamily="34" charset="0"/>
                <a:cs typeface="DokChampa" panose="020B0604020202020204" pitchFamily="34" charset="-34"/>
              </a:rPr>
              <a:t>7.5 </a:t>
            </a:r>
            <a:r>
              <a:rPr lang="en-US" sz="2100" dirty="0">
                <a:ea typeface="Calibri" panose="020F0502020204030204" pitchFamily="34" charset="0"/>
                <a:cs typeface="DokChampa" panose="020B0604020202020204" pitchFamily="34" charset="-34"/>
              </a:rPr>
              <a:t>–</a:t>
            </a:r>
            <a:r>
              <a:rPr lang="en-US" sz="2100" dirty="0">
                <a:solidFill>
                  <a:schemeClr val="tx2"/>
                </a:solidFill>
                <a:ea typeface="Calibri" panose="020F0502020204030204" pitchFamily="34" charset="0"/>
                <a:cs typeface="DokChampa" panose="020B0604020202020204" pitchFamily="34" charset="-34"/>
              </a:rPr>
              <a:t> </a:t>
            </a:r>
            <a:r>
              <a:rPr lang="en-US" sz="2100" dirty="0">
                <a:ea typeface="Calibri" panose="020F0502020204030204" pitchFamily="34" charset="0"/>
                <a:cs typeface="DokChampa" panose="020B0604020202020204" pitchFamily="34" charset="-34"/>
              </a:rPr>
              <a:t>Data Visualization</a:t>
            </a:r>
          </a:p>
          <a:p>
            <a:pPr marL="0" indent="0">
              <a:lnSpc>
                <a:spcPct val="107000"/>
              </a:lnSpc>
              <a:spcBef>
                <a:spcPts val="0"/>
              </a:spcBef>
              <a:spcAft>
                <a:spcPts val="800"/>
              </a:spcAft>
              <a:buNone/>
            </a:pPr>
            <a:r>
              <a:rPr lang="en-US" sz="2100" dirty="0">
                <a:solidFill>
                  <a:schemeClr val="tx2"/>
                </a:solidFill>
                <a:ea typeface="Calibri" panose="020F0502020204030204" pitchFamily="34" charset="0"/>
                <a:cs typeface="DokChampa" panose="020B0604020202020204" pitchFamily="34" charset="-34"/>
              </a:rPr>
              <a:t>7</a:t>
            </a:r>
            <a:r>
              <a:rPr lang="en-US" sz="2100" dirty="0">
                <a:solidFill>
                  <a:schemeClr val="tx2"/>
                </a:solidFill>
                <a:latin typeface="Calibri" panose="020F0502020204030204" pitchFamily="34" charset="0"/>
                <a:ea typeface="Calibri" panose="020F0502020204030204" pitchFamily="34" charset="0"/>
                <a:cs typeface="DokChampa" panose="020B0604020202020204" pitchFamily="34" charset="-34"/>
              </a:rPr>
              <a:t>.6</a:t>
            </a:r>
            <a:r>
              <a:rPr lang="en-US" sz="2100" dirty="0">
                <a:latin typeface="Calibri" panose="020F0502020204030204" pitchFamily="34" charset="0"/>
                <a:ea typeface="Calibri" panose="020F0502020204030204" pitchFamily="34" charset="0"/>
                <a:cs typeface="DokChampa" panose="020B0604020202020204" pitchFamily="34" charset="-34"/>
              </a:rPr>
              <a:t> – </a:t>
            </a:r>
            <a:r>
              <a:rPr lang="en-US" sz="2100" dirty="0">
                <a:ea typeface="Calibri" panose="020F0502020204030204" pitchFamily="34" charset="0"/>
                <a:cs typeface="DokChampa" panose="020B0604020202020204" pitchFamily="34" charset="-34"/>
              </a:rPr>
              <a:t>Comparing Groups</a:t>
            </a:r>
          </a:p>
          <a:p>
            <a:pPr marL="0" indent="0">
              <a:lnSpc>
                <a:spcPct val="107000"/>
              </a:lnSpc>
              <a:spcBef>
                <a:spcPts val="0"/>
              </a:spcBef>
              <a:spcAft>
                <a:spcPts val="800"/>
              </a:spcAft>
              <a:buNone/>
            </a:pPr>
            <a:r>
              <a:rPr lang="en-US" sz="2100" dirty="0">
                <a:solidFill>
                  <a:schemeClr val="tx2"/>
                </a:solidFill>
                <a:ea typeface="Calibri" panose="020F0502020204030204" pitchFamily="34" charset="0"/>
                <a:cs typeface="DokChampa" panose="020B0604020202020204" pitchFamily="34" charset="-34"/>
              </a:rPr>
              <a:t>7.7</a:t>
            </a:r>
            <a:r>
              <a:rPr lang="en-US" sz="2100" dirty="0">
                <a:ea typeface="Calibri" panose="020F0502020204030204" pitchFamily="34" charset="0"/>
                <a:cs typeface="DokChampa" panose="020B0604020202020204" pitchFamily="34" charset="-34"/>
              </a:rPr>
              <a:t> – Linear Regression</a:t>
            </a:r>
          </a:p>
          <a:p>
            <a:pPr marL="0" indent="0">
              <a:lnSpc>
                <a:spcPct val="107000"/>
              </a:lnSpc>
              <a:spcBef>
                <a:spcPts val="0"/>
              </a:spcBef>
              <a:spcAft>
                <a:spcPts val="800"/>
              </a:spcAft>
              <a:buNone/>
            </a:pPr>
            <a:r>
              <a:rPr lang="en-US" sz="2100" dirty="0">
                <a:solidFill>
                  <a:schemeClr val="tx2"/>
                </a:solidFill>
                <a:ea typeface="Calibri" panose="020F0502020204030204" pitchFamily="34" charset="0"/>
                <a:cs typeface="DokChampa" panose="020B0604020202020204" pitchFamily="34" charset="-34"/>
              </a:rPr>
              <a:t>7.8</a:t>
            </a:r>
            <a:r>
              <a:rPr lang="en-US" sz="2100" dirty="0">
                <a:ea typeface="Calibri" panose="020F0502020204030204" pitchFamily="34" charset="0"/>
                <a:cs typeface="DokChampa" panose="020B0604020202020204" pitchFamily="34" charset="-34"/>
              </a:rPr>
              <a:t> – Data Analysis Session and Revision – in person</a:t>
            </a:r>
            <a:endParaRPr lang="en-US" sz="1800" dirty="0">
              <a:effectLst/>
              <a:latin typeface="Calibri" panose="020F0502020204030204" pitchFamily="34" charset="0"/>
              <a:ea typeface="Calibri" panose="020F0502020204030204" pitchFamily="34" charset="0"/>
              <a:cs typeface="DokChampa" panose="020B0604020202020204" pitchFamily="34" charset="-34"/>
            </a:endParaRPr>
          </a:p>
          <a:p>
            <a:pPr mar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DokChampa" panose="020B0604020202020204" pitchFamily="34" charset="-34"/>
            </a:endParaRPr>
          </a:p>
          <a:p>
            <a:pPr marL="0" indent="0">
              <a:lnSpc>
                <a:spcPct val="107000"/>
              </a:lnSpc>
              <a:spcBef>
                <a:spcPts val="0"/>
              </a:spcBef>
              <a:spcAft>
                <a:spcPts val="800"/>
              </a:spcAft>
              <a:buNone/>
            </a:pPr>
            <a:endParaRPr lang="en-US" sz="1100" b="1" dirty="0">
              <a:highlight>
                <a:srgbClr val="00FFFF"/>
              </a:highlight>
              <a:ea typeface="Calibri" panose="020F0502020204030204" pitchFamily="34" charset="0"/>
              <a:cs typeface="DokChampa" panose="020B0604020202020204" pitchFamily="34" charset="-34"/>
            </a:endParaRPr>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3</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CF96FCA0-4908-4461-8C2D-6AFAFE4AA2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05809199"/>
      </p:ext>
    </p:extLst>
  </p:cSld>
  <p:clrMapOvr>
    <a:masterClrMapping/>
  </p:clrMapOvr>
  <mc:AlternateContent xmlns:mc="http://schemas.openxmlformats.org/markup-compatibility/2006">
    <mc:Choice xmlns:p14="http://schemas.microsoft.com/office/powerpoint/2010/main" Requires="p14">
      <p:transition spd="slow" p14:dur="2000" advTm="32863"/>
    </mc:Choice>
    <mc:Fallback>
      <p:transition spd="slow" advTm="32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rmAutofit/>
          </a:bodyPr>
          <a:lstStyle/>
          <a:p>
            <a:pPr algn="ctr"/>
            <a:r>
              <a:rPr lang="en-US" sz="4000" b="1" dirty="0">
                <a:solidFill>
                  <a:schemeClr val="bg1"/>
                </a:solidFill>
                <a:effectLst/>
                <a:ea typeface="Calibri" panose="020F0502020204030204" pitchFamily="34" charset="0"/>
              </a:rPr>
              <a:t>Topic 7.1:</a:t>
            </a:r>
            <a:br>
              <a:rPr lang="en-US" sz="4000" b="1" dirty="0">
                <a:solidFill>
                  <a:schemeClr val="bg1"/>
                </a:solidFill>
                <a:effectLst/>
                <a:ea typeface="Calibri" panose="020F0502020204030204" pitchFamily="34" charset="0"/>
              </a:rPr>
            </a:br>
            <a:r>
              <a:rPr lang="en-US" sz="4000" b="1" dirty="0">
                <a:solidFill>
                  <a:schemeClr val="bg1"/>
                </a:solidFill>
                <a:effectLst/>
                <a:ea typeface="Calibri" panose="020F0502020204030204" pitchFamily="34" charset="0"/>
              </a:rPr>
              <a:t>Getting Started with Stata </a:t>
            </a:r>
            <a:endParaRPr lang="en-US" sz="4000" dirty="0">
              <a:latin typeface="Georgia"/>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7" name="Subtitle 6">
            <a:extLst>
              <a:ext uri="{FF2B5EF4-FFF2-40B4-BE49-F238E27FC236}">
                <a16:creationId xmlns:a16="http://schemas.microsoft.com/office/drawing/2014/main" id="{1C9747C8-410E-8D47-894E-20D45D73966D}"/>
              </a:ext>
            </a:extLst>
          </p:cNvPr>
          <p:cNvSpPr>
            <a:spLocks noGrp="1"/>
          </p:cNvSpPr>
          <p:nvPr>
            <p:ph type="subTitle" idx="1"/>
          </p:nvPr>
        </p:nvSpPr>
        <p:spPr>
          <a:xfrm>
            <a:off x="1299381" y="2554975"/>
            <a:ext cx="6545235" cy="1404961"/>
          </a:xfrm>
        </p:spPr>
        <p:txBody>
          <a:bodyPr>
            <a:normAutofit fontScale="85000" lnSpcReduction="20000"/>
          </a:bodyPr>
          <a:lstStyle/>
          <a:p>
            <a:pPr algn="ctr"/>
            <a:r>
              <a:rPr lang="en-US" sz="2000" dirty="0"/>
              <a:t>Training developed by Roger Zoh, PhD</a:t>
            </a:r>
          </a:p>
          <a:p>
            <a:pPr algn="ctr"/>
            <a:r>
              <a:rPr lang="en-US" sz="2000" dirty="0"/>
              <a:t>with Kate Eddens, PhD, MPH</a:t>
            </a:r>
          </a:p>
          <a:p>
            <a:pPr algn="ctr"/>
            <a:r>
              <a:rPr lang="en-US" sz="2000" dirty="0"/>
              <a:t>Indiana University School of Public Health </a:t>
            </a:r>
          </a:p>
          <a:p>
            <a:pPr algn="ctr"/>
            <a:r>
              <a:rPr lang="en-US" sz="2000" dirty="0"/>
              <a:t>Department of Epidemiology and Biostatistics</a:t>
            </a:r>
          </a:p>
          <a:p>
            <a:pPr algn="ctr"/>
            <a:r>
              <a:rPr lang="en-US" sz="2000" dirty="0"/>
              <a:t>In collaboration with the Ministry of Health Lao PDR</a:t>
            </a:r>
          </a:p>
          <a:p>
            <a:endParaRPr lang="en-US" dirty="0"/>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pic>
        <p:nvPicPr>
          <p:cNvPr id="3" name="Audio 2">
            <a:hlinkClick r:id="" action="ppaction://media"/>
            <a:extLst>
              <a:ext uri="{FF2B5EF4-FFF2-40B4-BE49-F238E27FC236}">
                <a16:creationId xmlns:a16="http://schemas.microsoft.com/office/drawing/2014/main" id="{3512D073-A55B-4887-956F-9A8313E3A3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819973975"/>
      </p:ext>
    </p:extLst>
  </p:cSld>
  <p:clrMapOvr>
    <a:masterClrMapping/>
  </p:clrMapOvr>
  <mc:AlternateContent xmlns:mc="http://schemas.openxmlformats.org/markup-compatibility/2006">
    <mc:Choice xmlns:p14="http://schemas.microsoft.com/office/powerpoint/2010/main" Requires="p14">
      <p:transition spd="slow" p14:dur="2000" advTm="7324"/>
    </mc:Choice>
    <mc:Fallback>
      <p:transition spd="slow" advTm="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AF52-484D-4C00-B9CB-4149EF711AC9}"/>
              </a:ext>
            </a:extLst>
          </p:cNvPr>
          <p:cNvSpPr>
            <a:spLocks noGrp="1"/>
          </p:cNvSpPr>
          <p:nvPr>
            <p:ph type="title"/>
          </p:nvPr>
        </p:nvSpPr>
        <p:spPr/>
        <p:txBody>
          <a:bodyPr/>
          <a:lstStyle/>
          <a:p>
            <a:r>
              <a:rPr lang="en-US" dirty="0"/>
              <a:t>Session Objectives</a:t>
            </a:r>
          </a:p>
        </p:txBody>
      </p:sp>
      <p:sp>
        <p:nvSpPr>
          <p:cNvPr id="3" name="Content Placeholder 2">
            <a:extLst>
              <a:ext uri="{FF2B5EF4-FFF2-40B4-BE49-F238E27FC236}">
                <a16:creationId xmlns:a16="http://schemas.microsoft.com/office/drawing/2014/main" id="{06C521A3-82F0-43A4-82B8-8FF9900A677D}"/>
              </a:ext>
            </a:extLst>
          </p:cNvPr>
          <p:cNvSpPr>
            <a:spLocks noGrp="1"/>
          </p:cNvSpPr>
          <p:nvPr>
            <p:ph sz="quarter" idx="10"/>
          </p:nvPr>
        </p:nvSpPr>
        <p:spPr>
          <a:xfrm>
            <a:off x="628650" y="1487967"/>
            <a:ext cx="8129588" cy="4678363"/>
          </a:xfrm>
        </p:spPr>
        <p:txBody>
          <a:bodyPr>
            <a:normAutofit/>
          </a:bodyPr>
          <a:lstStyle/>
          <a:p>
            <a:pPr marL="0" indent="0">
              <a:buNone/>
            </a:pPr>
            <a:r>
              <a:rPr lang="en-US" dirty="0"/>
              <a:t>After this session, you will have a basic understanding of Stata statistical analysis software, and will be able to:</a:t>
            </a:r>
          </a:p>
          <a:p>
            <a:pPr lvl="1">
              <a:lnSpc>
                <a:spcPct val="150000"/>
              </a:lnSpc>
            </a:pPr>
            <a:r>
              <a:rPr lang="en-US" sz="2400" dirty="0"/>
              <a:t>Recognize the parts of a Stata screen</a:t>
            </a:r>
          </a:p>
          <a:p>
            <a:pPr lvl="1">
              <a:lnSpc>
                <a:spcPct val="150000"/>
              </a:lnSpc>
            </a:pPr>
            <a:r>
              <a:rPr lang="en-US" sz="2400" dirty="0"/>
              <a:t>See and set a working directory for data</a:t>
            </a:r>
          </a:p>
          <a:p>
            <a:pPr lvl="1">
              <a:lnSpc>
                <a:spcPct val="150000"/>
              </a:lnSpc>
            </a:pPr>
            <a:r>
              <a:rPr lang="en-US" sz="2400" dirty="0"/>
              <a:t>Create and save a </a:t>
            </a:r>
            <a:r>
              <a:rPr lang="en-US" sz="2400" b="1" dirty="0"/>
              <a:t>log file </a:t>
            </a:r>
            <a:r>
              <a:rPr lang="en-US" sz="2400" dirty="0"/>
              <a:t>and a </a:t>
            </a:r>
            <a:r>
              <a:rPr lang="en-US" sz="2400" b="1" dirty="0"/>
              <a:t>do file </a:t>
            </a:r>
            <a:r>
              <a:rPr lang="en-US" sz="2400" dirty="0"/>
              <a:t>(syntax)</a:t>
            </a:r>
          </a:p>
          <a:p>
            <a:pPr lvl="1">
              <a:lnSpc>
                <a:spcPct val="150000"/>
              </a:lnSpc>
            </a:pPr>
            <a:r>
              <a:rPr lang="en-US" sz="2400" dirty="0"/>
              <a:t>Open a data file, save a data file, and import a dataset</a:t>
            </a:r>
          </a:p>
          <a:p>
            <a:pPr lvl="1">
              <a:lnSpc>
                <a:spcPct val="150000"/>
              </a:lnSpc>
            </a:pPr>
            <a:r>
              <a:rPr lang="en-US" sz="2400" dirty="0"/>
              <a:t>Explore variables and data</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33AC790-B7DE-42D9-A67B-DD95E36DD23E}"/>
              </a:ext>
            </a:extLst>
          </p:cNvPr>
          <p:cNvSpPr>
            <a:spLocks noGrp="1"/>
          </p:cNvSpPr>
          <p:nvPr>
            <p:ph type="sldNum" sz="quarter" idx="11"/>
          </p:nvPr>
        </p:nvSpPr>
        <p:spPr/>
        <p:txBody>
          <a:bodyPr/>
          <a:lstStyle/>
          <a:p>
            <a:pPr marL="0" lvl="0" indent="0" algn="r" rtl="0">
              <a:spcBef>
                <a:spcPts val="0"/>
              </a:spcBef>
              <a:spcAft>
                <a:spcPts val="0"/>
              </a:spcAft>
              <a:buNone/>
            </a:pPr>
            <a:r>
              <a:rPr lang="en-US"/>
              <a:t>ANRCB   |   </a:t>
            </a:r>
            <a:fld id="{00000000-1234-1234-1234-123412341234}" type="slidenum">
              <a:rPr lang="en-US" b="1" smtClean="0">
                <a:solidFill>
                  <a:schemeClr val="accent6"/>
                </a:solidFill>
              </a:rPr>
              <a:t>5</a:t>
            </a:fld>
            <a:endParaRPr b="1">
              <a:solidFill>
                <a:schemeClr val="accent6"/>
              </a:solidFill>
            </a:endParaRPr>
          </a:p>
        </p:txBody>
      </p:sp>
      <p:pic>
        <p:nvPicPr>
          <p:cNvPr id="6" name="Audio 5">
            <a:hlinkClick r:id="" action="ppaction://media"/>
            <a:extLst>
              <a:ext uri="{FF2B5EF4-FFF2-40B4-BE49-F238E27FC236}">
                <a16:creationId xmlns:a16="http://schemas.microsoft.com/office/drawing/2014/main" id="{35790BE0-75DE-49F5-B1C7-0858C347C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26968353"/>
      </p:ext>
    </p:extLst>
  </p:cSld>
  <p:clrMapOvr>
    <a:masterClrMapping/>
  </p:clrMapOvr>
  <mc:AlternateContent xmlns:mc="http://schemas.openxmlformats.org/markup-compatibility/2006">
    <mc:Choice xmlns:p14="http://schemas.microsoft.com/office/powerpoint/2010/main" Requires="p14">
      <p:transition spd="slow" p14:dur="2000" advTm="33260"/>
    </mc:Choice>
    <mc:Fallback>
      <p:transition spd="slow" advTm="3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E9D7-3A56-0549-A556-55B8CA813F4C}"/>
              </a:ext>
            </a:extLst>
          </p:cNvPr>
          <p:cNvSpPr>
            <a:spLocks noGrp="1"/>
          </p:cNvSpPr>
          <p:nvPr>
            <p:ph type="title"/>
          </p:nvPr>
        </p:nvSpPr>
        <p:spPr/>
        <p:txBody>
          <a:bodyPr>
            <a:normAutofit/>
          </a:bodyPr>
          <a:lstStyle/>
          <a:p>
            <a:r>
              <a:rPr lang="en-US" dirty="0"/>
              <a:t>What is STATA?</a:t>
            </a:r>
          </a:p>
        </p:txBody>
      </p:sp>
      <p:sp>
        <p:nvSpPr>
          <p:cNvPr id="8" name="Google Shape;162;p71">
            <a:extLst>
              <a:ext uri="{FF2B5EF4-FFF2-40B4-BE49-F238E27FC236}">
                <a16:creationId xmlns:a16="http://schemas.microsoft.com/office/drawing/2014/main" id="{193C6173-D02F-4752-B69B-C9681F45739D}"/>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6</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graphicFrame>
        <p:nvGraphicFramePr>
          <p:cNvPr id="6" name="object 4">
            <a:extLst>
              <a:ext uri="{FF2B5EF4-FFF2-40B4-BE49-F238E27FC236}">
                <a16:creationId xmlns:a16="http://schemas.microsoft.com/office/drawing/2014/main" id="{AC7F38C1-86FB-4447-95B0-71368BA04ECA}"/>
              </a:ext>
            </a:extLst>
          </p:cNvPr>
          <p:cNvGraphicFramePr>
            <a:graphicFrameLocks noGrp="1"/>
          </p:cNvGraphicFramePr>
          <p:nvPr/>
        </p:nvGraphicFramePr>
        <p:xfrm>
          <a:off x="1503520" y="4186239"/>
          <a:ext cx="7326154" cy="2036527"/>
        </p:xfrm>
        <a:graphic>
          <a:graphicData uri="http://schemas.openxmlformats.org/drawingml/2006/table">
            <a:tbl>
              <a:tblPr firstRow="1" bandRow="1">
                <a:tableStyleId>{2D5ABB26-0587-4C30-8999-92F81FD0307C}</a:tableStyleId>
              </a:tblPr>
              <a:tblGrid>
                <a:gridCol w="1181466">
                  <a:extLst>
                    <a:ext uri="{9D8B030D-6E8A-4147-A177-3AD203B41FA5}">
                      <a16:colId xmlns:a16="http://schemas.microsoft.com/office/drawing/2014/main" val="20000"/>
                    </a:ext>
                  </a:extLst>
                </a:gridCol>
                <a:gridCol w="1792201">
                  <a:extLst>
                    <a:ext uri="{9D8B030D-6E8A-4147-A177-3AD203B41FA5}">
                      <a16:colId xmlns:a16="http://schemas.microsoft.com/office/drawing/2014/main" val="20001"/>
                    </a:ext>
                  </a:extLst>
                </a:gridCol>
                <a:gridCol w="1728193">
                  <a:extLst>
                    <a:ext uri="{9D8B030D-6E8A-4147-A177-3AD203B41FA5}">
                      <a16:colId xmlns:a16="http://schemas.microsoft.com/office/drawing/2014/main" val="20002"/>
                    </a:ext>
                  </a:extLst>
                </a:gridCol>
                <a:gridCol w="1408158">
                  <a:extLst>
                    <a:ext uri="{9D8B030D-6E8A-4147-A177-3AD203B41FA5}">
                      <a16:colId xmlns:a16="http://schemas.microsoft.com/office/drawing/2014/main" val="20003"/>
                    </a:ext>
                  </a:extLst>
                </a:gridCol>
                <a:gridCol w="1216136">
                  <a:extLst>
                    <a:ext uri="{9D8B030D-6E8A-4147-A177-3AD203B41FA5}">
                      <a16:colId xmlns:a16="http://schemas.microsoft.com/office/drawing/2014/main" val="20004"/>
                    </a:ext>
                  </a:extLst>
                </a:gridCol>
              </a:tblGrid>
              <a:tr h="223004">
                <a:tc>
                  <a:txBody>
                    <a:bodyPr/>
                    <a:lstStyle/>
                    <a:p>
                      <a:pPr marL="384175">
                        <a:lnSpc>
                          <a:spcPct val="100000"/>
                        </a:lnSpc>
                        <a:spcBef>
                          <a:spcPts val="345"/>
                        </a:spcBef>
                      </a:pPr>
                      <a:r>
                        <a:rPr sz="1000" b="1" spc="-5" dirty="0">
                          <a:latin typeface="Arial"/>
                          <a:cs typeface="Arial"/>
                        </a:rPr>
                        <a:t>Features</a:t>
                      </a:r>
                      <a:endParaRPr sz="1000" dirty="0">
                        <a:latin typeface="Arial"/>
                        <a:cs typeface="Arial"/>
                      </a:endParaRPr>
                    </a:p>
                  </a:txBody>
                  <a:tcPr marL="0" marR="0" marT="32861" marB="0">
                    <a:lnR w="12700">
                      <a:solidFill>
                        <a:srgbClr val="818181"/>
                      </a:solidFill>
                      <a:prstDash val="solid"/>
                    </a:lnR>
                    <a:lnB w="12700">
                      <a:solidFill>
                        <a:srgbClr val="818181"/>
                      </a:solidFill>
                      <a:prstDash val="solid"/>
                    </a:lnB>
                    <a:solidFill>
                      <a:schemeClr val="bg1">
                        <a:lumMod val="85000"/>
                      </a:schemeClr>
                    </a:solidFill>
                  </a:tcPr>
                </a:tc>
                <a:tc>
                  <a:txBody>
                    <a:bodyPr/>
                    <a:lstStyle/>
                    <a:p>
                      <a:pPr algn="ctr">
                        <a:lnSpc>
                          <a:spcPct val="100000"/>
                        </a:lnSpc>
                        <a:spcBef>
                          <a:spcPts val="345"/>
                        </a:spcBef>
                      </a:pPr>
                      <a:r>
                        <a:rPr sz="1000" b="1" spc="-5" dirty="0">
                          <a:latin typeface="Arial"/>
                          <a:cs typeface="Arial"/>
                        </a:rPr>
                        <a:t>Stata</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B w="12700">
                      <a:solidFill>
                        <a:srgbClr val="818181"/>
                      </a:solidFill>
                      <a:prstDash val="solid"/>
                    </a:lnB>
                    <a:solidFill>
                      <a:schemeClr val="bg1">
                        <a:lumMod val="85000"/>
                      </a:schemeClr>
                    </a:solidFill>
                  </a:tcPr>
                </a:tc>
                <a:tc>
                  <a:txBody>
                    <a:bodyPr/>
                    <a:lstStyle/>
                    <a:p>
                      <a:pPr algn="ctr">
                        <a:lnSpc>
                          <a:spcPct val="100000"/>
                        </a:lnSpc>
                        <a:spcBef>
                          <a:spcPts val="345"/>
                        </a:spcBef>
                      </a:pPr>
                      <a:r>
                        <a:rPr sz="1000" b="1" dirty="0">
                          <a:latin typeface="Arial"/>
                          <a:cs typeface="Arial"/>
                        </a:rPr>
                        <a:t>SPSS</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B w="12700">
                      <a:solidFill>
                        <a:srgbClr val="818181"/>
                      </a:solidFill>
                      <a:prstDash val="solid"/>
                    </a:lnB>
                    <a:solidFill>
                      <a:schemeClr val="bg1">
                        <a:lumMod val="85000"/>
                      </a:schemeClr>
                    </a:solidFill>
                  </a:tcPr>
                </a:tc>
                <a:tc>
                  <a:txBody>
                    <a:bodyPr/>
                    <a:lstStyle/>
                    <a:p>
                      <a:pPr algn="ctr">
                        <a:lnSpc>
                          <a:spcPct val="100000"/>
                        </a:lnSpc>
                        <a:spcBef>
                          <a:spcPts val="345"/>
                        </a:spcBef>
                      </a:pPr>
                      <a:r>
                        <a:rPr sz="1000" b="1" spc="-30" dirty="0">
                          <a:latin typeface="Arial"/>
                          <a:cs typeface="Arial"/>
                        </a:rPr>
                        <a:t>SAS</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B w="12700">
                      <a:solidFill>
                        <a:srgbClr val="818181"/>
                      </a:solidFill>
                      <a:prstDash val="solid"/>
                    </a:lnB>
                    <a:solidFill>
                      <a:schemeClr val="bg1">
                        <a:lumMod val="85000"/>
                      </a:schemeClr>
                    </a:solidFill>
                  </a:tcPr>
                </a:tc>
                <a:tc>
                  <a:txBody>
                    <a:bodyPr/>
                    <a:lstStyle/>
                    <a:p>
                      <a:pPr algn="ctr">
                        <a:lnSpc>
                          <a:spcPct val="100000"/>
                        </a:lnSpc>
                        <a:spcBef>
                          <a:spcPts val="345"/>
                        </a:spcBef>
                      </a:pPr>
                      <a:r>
                        <a:rPr sz="1000" b="1" dirty="0">
                          <a:latin typeface="Arial"/>
                          <a:cs typeface="Arial"/>
                        </a:rPr>
                        <a:t>R</a:t>
                      </a:r>
                      <a:endParaRPr sz="1000" dirty="0">
                        <a:latin typeface="Arial"/>
                        <a:cs typeface="Arial"/>
                      </a:endParaRPr>
                    </a:p>
                  </a:txBody>
                  <a:tcPr marL="0" marR="0" marT="32861" marB="0">
                    <a:lnL w="12700">
                      <a:solidFill>
                        <a:srgbClr val="818181"/>
                      </a:solidFill>
                      <a:prstDash val="solid"/>
                    </a:lnL>
                    <a:lnB w="12700">
                      <a:solidFill>
                        <a:srgbClr val="818181"/>
                      </a:solidFill>
                      <a:prstDash val="solid"/>
                    </a:lnB>
                    <a:solidFill>
                      <a:schemeClr val="bg1">
                        <a:lumMod val="85000"/>
                      </a:schemeClr>
                    </a:solidFill>
                  </a:tcPr>
                </a:tc>
                <a:extLst>
                  <a:ext uri="{0D108BD9-81ED-4DB2-BD59-A6C34878D82A}">
                    <a16:rowId xmlns:a16="http://schemas.microsoft.com/office/drawing/2014/main" val="10000"/>
                  </a:ext>
                </a:extLst>
              </a:tr>
              <a:tr h="223004">
                <a:tc>
                  <a:txBody>
                    <a:bodyPr/>
                    <a:lstStyle/>
                    <a:p>
                      <a:pPr marL="90805">
                        <a:lnSpc>
                          <a:spcPct val="100000"/>
                        </a:lnSpc>
                        <a:spcBef>
                          <a:spcPts val="345"/>
                        </a:spcBef>
                      </a:pPr>
                      <a:r>
                        <a:rPr sz="1000" i="1" spc="-5" dirty="0">
                          <a:latin typeface="Arial"/>
                          <a:cs typeface="Arial"/>
                        </a:rPr>
                        <a:t>Learning</a:t>
                      </a:r>
                      <a:r>
                        <a:rPr sz="1000" i="1" spc="-65" dirty="0">
                          <a:latin typeface="Arial"/>
                          <a:cs typeface="Arial"/>
                        </a:rPr>
                        <a:t> </a:t>
                      </a:r>
                      <a:r>
                        <a:rPr sz="1000" i="1" spc="-5" dirty="0">
                          <a:latin typeface="Arial"/>
                          <a:cs typeface="Arial"/>
                        </a:rPr>
                        <a:t>curve</a:t>
                      </a:r>
                      <a:endParaRPr sz="1000" i="1">
                        <a:latin typeface="Arial"/>
                        <a:cs typeface="Arial"/>
                      </a:endParaRPr>
                    </a:p>
                  </a:txBody>
                  <a:tcPr marL="0" marR="0" marT="32861" marB="0">
                    <a:lnR w="12700">
                      <a:solidFill>
                        <a:srgbClr val="818181"/>
                      </a:solidFill>
                      <a:prstDash val="solid"/>
                    </a:lnR>
                    <a:lnT w="12700">
                      <a:solidFill>
                        <a:srgbClr val="818181"/>
                      </a:solidFill>
                      <a:prstDash val="solid"/>
                    </a:lnT>
                    <a:lnB w="12700">
                      <a:solidFill>
                        <a:srgbClr val="818181"/>
                      </a:solidFill>
                      <a:prstDash val="solid"/>
                    </a:lnB>
                    <a:solidFill>
                      <a:schemeClr val="bg1">
                        <a:lumMod val="95000"/>
                      </a:schemeClr>
                    </a:solidFill>
                  </a:tcPr>
                </a:tc>
                <a:tc>
                  <a:txBody>
                    <a:bodyPr/>
                    <a:lstStyle/>
                    <a:p>
                      <a:pPr algn="ctr">
                        <a:lnSpc>
                          <a:spcPct val="100000"/>
                        </a:lnSpc>
                        <a:spcBef>
                          <a:spcPts val="345"/>
                        </a:spcBef>
                      </a:pPr>
                      <a:r>
                        <a:rPr sz="1000" spc="-5" dirty="0">
                          <a:latin typeface="Arial"/>
                          <a:cs typeface="Arial"/>
                        </a:rPr>
                        <a:t>Steep/gradual</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5" dirty="0">
                          <a:latin typeface="Arial"/>
                          <a:cs typeface="Arial"/>
                        </a:rPr>
                        <a:t>Gradual/flat</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5" dirty="0">
                          <a:latin typeface="Arial"/>
                          <a:cs typeface="Arial"/>
                        </a:rPr>
                        <a:t>Pretty</a:t>
                      </a:r>
                      <a:r>
                        <a:rPr sz="1000" spc="-25" dirty="0">
                          <a:latin typeface="Arial"/>
                          <a:cs typeface="Arial"/>
                        </a:rPr>
                        <a:t> </a:t>
                      </a:r>
                      <a:r>
                        <a:rPr sz="1000" spc="-5" dirty="0">
                          <a:latin typeface="Arial"/>
                          <a:cs typeface="Arial"/>
                        </a:rPr>
                        <a:t>steep</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5" dirty="0">
                          <a:latin typeface="Arial"/>
                          <a:cs typeface="Arial"/>
                        </a:rPr>
                        <a:t>Pretty</a:t>
                      </a:r>
                      <a:r>
                        <a:rPr sz="1000" spc="-25" dirty="0">
                          <a:latin typeface="Arial"/>
                          <a:cs typeface="Arial"/>
                        </a:rPr>
                        <a:t> </a:t>
                      </a:r>
                      <a:r>
                        <a:rPr sz="1000" spc="-5" dirty="0">
                          <a:latin typeface="Arial"/>
                          <a:cs typeface="Arial"/>
                        </a:rPr>
                        <a:t>steep</a:t>
                      </a:r>
                      <a:endParaRPr sz="1000">
                        <a:latin typeface="Arial"/>
                        <a:cs typeface="Arial"/>
                      </a:endParaRPr>
                    </a:p>
                  </a:txBody>
                  <a:tcPr marL="0" marR="0" marT="32861" marB="0">
                    <a:lnL w="12700">
                      <a:solidFill>
                        <a:srgbClr val="818181"/>
                      </a:solidFill>
                      <a:prstDash val="solid"/>
                    </a:lnL>
                    <a:lnT w="12700">
                      <a:solidFill>
                        <a:srgbClr val="818181"/>
                      </a:solidFill>
                      <a:prstDash val="solid"/>
                    </a:lnT>
                    <a:lnB w="12700">
                      <a:solidFill>
                        <a:srgbClr val="818181"/>
                      </a:solidFill>
                      <a:prstDash val="solid"/>
                    </a:lnB>
                  </a:tcPr>
                </a:tc>
                <a:extLst>
                  <a:ext uri="{0D108BD9-81ED-4DB2-BD59-A6C34878D82A}">
                    <a16:rowId xmlns:a16="http://schemas.microsoft.com/office/drawing/2014/main" val="10001"/>
                  </a:ext>
                </a:extLst>
              </a:tr>
              <a:tr h="223521">
                <a:tc>
                  <a:txBody>
                    <a:bodyPr/>
                    <a:lstStyle/>
                    <a:p>
                      <a:pPr marL="91440">
                        <a:lnSpc>
                          <a:spcPct val="100000"/>
                        </a:lnSpc>
                        <a:spcBef>
                          <a:spcPts val="345"/>
                        </a:spcBef>
                      </a:pPr>
                      <a:r>
                        <a:rPr sz="1000" i="1" spc="-5" dirty="0">
                          <a:latin typeface="Arial"/>
                          <a:cs typeface="Arial"/>
                        </a:rPr>
                        <a:t>User</a:t>
                      </a:r>
                      <a:r>
                        <a:rPr sz="1000" i="1" spc="-25" dirty="0">
                          <a:latin typeface="Arial"/>
                          <a:cs typeface="Arial"/>
                        </a:rPr>
                        <a:t> </a:t>
                      </a:r>
                      <a:r>
                        <a:rPr sz="1000" i="1" spc="-5" dirty="0">
                          <a:latin typeface="Arial"/>
                          <a:cs typeface="Arial"/>
                        </a:rPr>
                        <a:t>interface</a:t>
                      </a:r>
                      <a:endParaRPr sz="1000" i="1">
                        <a:latin typeface="Arial"/>
                        <a:cs typeface="Arial"/>
                      </a:endParaRPr>
                    </a:p>
                  </a:txBody>
                  <a:tcPr marL="0" marR="0" marT="32861" marB="0">
                    <a:lnR w="12700">
                      <a:solidFill>
                        <a:srgbClr val="818181"/>
                      </a:solidFill>
                      <a:prstDash val="solid"/>
                    </a:lnR>
                    <a:lnT w="12700">
                      <a:solidFill>
                        <a:srgbClr val="818181"/>
                      </a:solidFill>
                      <a:prstDash val="solid"/>
                    </a:lnT>
                    <a:lnB w="12700">
                      <a:solidFill>
                        <a:srgbClr val="818181"/>
                      </a:solidFill>
                      <a:prstDash val="solid"/>
                    </a:lnB>
                    <a:solidFill>
                      <a:schemeClr val="bg1">
                        <a:lumMod val="95000"/>
                      </a:schemeClr>
                    </a:solidFill>
                  </a:tcPr>
                </a:tc>
                <a:tc>
                  <a:txBody>
                    <a:bodyPr/>
                    <a:lstStyle/>
                    <a:p>
                      <a:pPr algn="ctr">
                        <a:lnSpc>
                          <a:spcPct val="100000"/>
                        </a:lnSpc>
                        <a:spcBef>
                          <a:spcPts val="345"/>
                        </a:spcBef>
                      </a:pPr>
                      <a:r>
                        <a:rPr sz="1000" spc="-5" dirty="0">
                          <a:latin typeface="Arial"/>
                          <a:cs typeface="Arial"/>
                        </a:rPr>
                        <a:t>Programming/point-and-click</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5" dirty="0">
                          <a:latin typeface="Arial"/>
                          <a:cs typeface="Arial"/>
                        </a:rPr>
                        <a:t>Mostly</a:t>
                      </a:r>
                      <a:r>
                        <a:rPr sz="1000" spc="-25" dirty="0">
                          <a:latin typeface="Arial"/>
                          <a:cs typeface="Arial"/>
                        </a:rPr>
                        <a:t> </a:t>
                      </a:r>
                      <a:r>
                        <a:rPr sz="1000" spc="-5" dirty="0">
                          <a:latin typeface="Arial"/>
                          <a:cs typeface="Arial"/>
                        </a:rPr>
                        <a:t>point-and-click</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marL="1270" algn="ctr">
                        <a:lnSpc>
                          <a:spcPct val="100000"/>
                        </a:lnSpc>
                        <a:spcBef>
                          <a:spcPts val="345"/>
                        </a:spcBef>
                      </a:pPr>
                      <a:r>
                        <a:rPr sz="1000" spc="-5" dirty="0">
                          <a:latin typeface="Arial"/>
                          <a:cs typeface="Arial"/>
                        </a:rPr>
                        <a:t>Programming</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marL="1270" algn="ctr">
                        <a:lnSpc>
                          <a:spcPct val="100000"/>
                        </a:lnSpc>
                        <a:spcBef>
                          <a:spcPts val="345"/>
                        </a:spcBef>
                      </a:pPr>
                      <a:r>
                        <a:rPr sz="1000" spc="-5" dirty="0">
                          <a:latin typeface="Arial"/>
                          <a:cs typeface="Arial"/>
                        </a:rPr>
                        <a:t>Programming</a:t>
                      </a:r>
                      <a:endParaRPr sz="1000">
                        <a:latin typeface="Arial"/>
                        <a:cs typeface="Arial"/>
                      </a:endParaRPr>
                    </a:p>
                  </a:txBody>
                  <a:tcPr marL="0" marR="0" marT="32861" marB="0">
                    <a:lnL w="12700">
                      <a:solidFill>
                        <a:srgbClr val="818181"/>
                      </a:solidFill>
                      <a:prstDash val="solid"/>
                    </a:lnL>
                    <a:lnT w="12700">
                      <a:solidFill>
                        <a:srgbClr val="818181"/>
                      </a:solidFill>
                      <a:prstDash val="solid"/>
                    </a:lnT>
                    <a:lnB w="12700">
                      <a:solidFill>
                        <a:srgbClr val="818181"/>
                      </a:solidFill>
                      <a:prstDash val="solid"/>
                    </a:lnB>
                  </a:tcPr>
                </a:tc>
                <a:extLst>
                  <a:ext uri="{0D108BD9-81ED-4DB2-BD59-A6C34878D82A}">
                    <a16:rowId xmlns:a16="http://schemas.microsoft.com/office/drawing/2014/main" val="10002"/>
                  </a:ext>
                </a:extLst>
              </a:tr>
              <a:tr h="223004">
                <a:tc>
                  <a:txBody>
                    <a:bodyPr/>
                    <a:lstStyle/>
                    <a:p>
                      <a:pPr marL="91440">
                        <a:lnSpc>
                          <a:spcPct val="100000"/>
                        </a:lnSpc>
                        <a:spcBef>
                          <a:spcPts val="345"/>
                        </a:spcBef>
                      </a:pPr>
                      <a:r>
                        <a:rPr sz="1000" i="1" spc="-5" dirty="0">
                          <a:latin typeface="Arial"/>
                          <a:cs typeface="Arial"/>
                        </a:rPr>
                        <a:t>Data</a:t>
                      </a:r>
                      <a:r>
                        <a:rPr sz="1000" i="1" spc="-25" dirty="0">
                          <a:latin typeface="Arial"/>
                          <a:cs typeface="Arial"/>
                        </a:rPr>
                        <a:t> </a:t>
                      </a:r>
                      <a:r>
                        <a:rPr sz="1000" i="1" spc="-10" dirty="0">
                          <a:latin typeface="Arial"/>
                          <a:cs typeface="Arial"/>
                        </a:rPr>
                        <a:t>manipulation</a:t>
                      </a:r>
                      <a:endParaRPr sz="1000" i="1">
                        <a:latin typeface="Arial"/>
                        <a:cs typeface="Arial"/>
                      </a:endParaRPr>
                    </a:p>
                  </a:txBody>
                  <a:tcPr marL="0" marR="0" marT="32861" marB="0">
                    <a:lnR w="12700">
                      <a:solidFill>
                        <a:srgbClr val="818181"/>
                      </a:solidFill>
                      <a:prstDash val="solid"/>
                    </a:lnR>
                    <a:lnT w="12700">
                      <a:solidFill>
                        <a:srgbClr val="818181"/>
                      </a:solidFill>
                      <a:prstDash val="solid"/>
                    </a:lnT>
                    <a:lnB w="12700">
                      <a:solidFill>
                        <a:srgbClr val="818181"/>
                      </a:solidFill>
                      <a:prstDash val="solid"/>
                    </a:lnB>
                    <a:solidFill>
                      <a:schemeClr val="bg1">
                        <a:lumMod val="95000"/>
                      </a:schemeClr>
                    </a:solidFill>
                  </a:tcPr>
                </a:tc>
                <a:tc>
                  <a:txBody>
                    <a:bodyPr/>
                    <a:lstStyle/>
                    <a:p>
                      <a:pPr algn="ctr">
                        <a:lnSpc>
                          <a:spcPct val="100000"/>
                        </a:lnSpc>
                        <a:spcBef>
                          <a:spcPts val="345"/>
                        </a:spcBef>
                      </a:pPr>
                      <a:r>
                        <a:rPr sz="1000" spc="-20" dirty="0">
                          <a:latin typeface="Arial"/>
                          <a:cs typeface="Arial"/>
                        </a:rPr>
                        <a:t>Very</a:t>
                      </a:r>
                      <a:r>
                        <a:rPr sz="1000" spc="-40" dirty="0">
                          <a:latin typeface="Arial"/>
                          <a:cs typeface="Arial"/>
                        </a:rPr>
                        <a:t> </a:t>
                      </a:r>
                      <a:r>
                        <a:rPr sz="1000" spc="-5" dirty="0">
                          <a:latin typeface="Arial"/>
                          <a:cs typeface="Arial"/>
                        </a:rPr>
                        <a:t>strong</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5" dirty="0">
                          <a:latin typeface="Arial"/>
                          <a:cs typeface="Arial"/>
                        </a:rPr>
                        <a:t>Moderate</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20" dirty="0">
                          <a:latin typeface="Arial"/>
                          <a:cs typeface="Arial"/>
                        </a:rPr>
                        <a:t>Very</a:t>
                      </a:r>
                      <a:r>
                        <a:rPr sz="1000" spc="-40" dirty="0">
                          <a:latin typeface="Arial"/>
                          <a:cs typeface="Arial"/>
                        </a:rPr>
                        <a:t> </a:t>
                      </a:r>
                      <a:r>
                        <a:rPr sz="1000" spc="-5" dirty="0">
                          <a:latin typeface="Arial"/>
                          <a:cs typeface="Arial"/>
                        </a:rPr>
                        <a:t>strong</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20" dirty="0">
                          <a:latin typeface="Arial"/>
                          <a:cs typeface="Arial"/>
                        </a:rPr>
                        <a:t>Very</a:t>
                      </a:r>
                      <a:r>
                        <a:rPr sz="1000" spc="-40" dirty="0">
                          <a:latin typeface="Arial"/>
                          <a:cs typeface="Arial"/>
                        </a:rPr>
                        <a:t> </a:t>
                      </a:r>
                      <a:r>
                        <a:rPr sz="1000" spc="-5" dirty="0">
                          <a:latin typeface="Arial"/>
                          <a:cs typeface="Arial"/>
                        </a:rPr>
                        <a:t>strong</a:t>
                      </a:r>
                      <a:endParaRPr sz="1000">
                        <a:latin typeface="Arial"/>
                        <a:cs typeface="Arial"/>
                      </a:endParaRPr>
                    </a:p>
                  </a:txBody>
                  <a:tcPr marL="0" marR="0" marT="32861" marB="0">
                    <a:lnL w="12700">
                      <a:solidFill>
                        <a:srgbClr val="818181"/>
                      </a:solidFill>
                      <a:prstDash val="solid"/>
                    </a:lnL>
                    <a:lnT w="12700">
                      <a:solidFill>
                        <a:srgbClr val="818181"/>
                      </a:solidFill>
                      <a:prstDash val="solid"/>
                    </a:lnT>
                    <a:lnB w="12700">
                      <a:solidFill>
                        <a:srgbClr val="818181"/>
                      </a:solidFill>
                      <a:prstDash val="solid"/>
                    </a:lnB>
                  </a:tcPr>
                </a:tc>
                <a:extLst>
                  <a:ext uri="{0D108BD9-81ED-4DB2-BD59-A6C34878D82A}">
                    <a16:rowId xmlns:a16="http://schemas.microsoft.com/office/drawing/2014/main" val="10003"/>
                  </a:ext>
                </a:extLst>
              </a:tr>
              <a:tr h="223004">
                <a:tc>
                  <a:txBody>
                    <a:bodyPr/>
                    <a:lstStyle/>
                    <a:p>
                      <a:pPr marL="91440">
                        <a:lnSpc>
                          <a:spcPct val="100000"/>
                        </a:lnSpc>
                        <a:spcBef>
                          <a:spcPts val="345"/>
                        </a:spcBef>
                      </a:pPr>
                      <a:r>
                        <a:rPr sz="1000" i="1" spc="-5" dirty="0">
                          <a:latin typeface="Arial"/>
                          <a:cs typeface="Arial"/>
                        </a:rPr>
                        <a:t>Data</a:t>
                      </a:r>
                      <a:r>
                        <a:rPr sz="1000" i="1" spc="-40" dirty="0">
                          <a:latin typeface="Arial"/>
                          <a:cs typeface="Arial"/>
                        </a:rPr>
                        <a:t> </a:t>
                      </a:r>
                      <a:r>
                        <a:rPr sz="1000" i="1" spc="-5" dirty="0">
                          <a:latin typeface="Arial"/>
                          <a:cs typeface="Arial"/>
                        </a:rPr>
                        <a:t>analysis</a:t>
                      </a:r>
                      <a:endParaRPr sz="1000" i="1">
                        <a:latin typeface="Arial"/>
                        <a:cs typeface="Arial"/>
                      </a:endParaRPr>
                    </a:p>
                  </a:txBody>
                  <a:tcPr marL="0" marR="0" marT="32861" marB="0">
                    <a:lnR w="12700">
                      <a:solidFill>
                        <a:srgbClr val="818181"/>
                      </a:solidFill>
                      <a:prstDash val="solid"/>
                    </a:lnR>
                    <a:lnT w="12700">
                      <a:solidFill>
                        <a:srgbClr val="818181"/>
                      </a:solidFill>
                      <a:prstDash val="solid"/>
                    </a:lnT>
                    <a:lnB w="12700">
                      <a:solidFill>
                        <a:srgbClr val="818181"/>
                      </a:solidFill>
                      <a:prstDash val="solid"/>
                    </a:lnB>
                    <a:solidFill>
                      <a:schemeClr val="bg1">
                        <a:lumMod val="95000"/>
                      </a:schemeClr>
                    </a:solidFill>
                  </a:tcPr>
                </a:tc>
                <a:tc>
                  <a:txBody>
                    <a:bodyPr/>
                    <a:lstStyle/>
                    <a:p>
                      <a:pPr algn="ctr">
                        <a:lnSpc>
                          <a:spcPct val="100000"/>
                        </a:lnSpc>
                        <a:spcBef>
                          <a:spcPts val="345"/>
                        </a:spcBef>
                      </a:pPr>
                      <a:r>
                        <a:rPr sz="1000" spc="-5" dirty="0">
                          <a:latin typeface="Arial"/>
                          <a:cs typeface="Arial"/>
                        </a:rPr>
                        <a:t>Powerful</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5" dirty="0">
                          <a:latin typeface="Arial"/>
                          <a:cs typeface="Arial"/>
                        </a:rPr>
                        <a:t>Powerful</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marL="635" algn="ctr">
                        <a:lnSpc>
                          <a:spcPct val="100000"/>
                        </a:lnSpc>
                        <a:spcBef>
                          <a:spcPts val="345"/>
                        </a:spcBef>
                      </a:pPr>
                      <a:r>
                        <a:rPr sz="1000" spc="-5" dirty="0">
                          <a:latin typeface="Arial"/>
                          <a:cs typeface="Arial"/>
                        </a:rPr>
                        <a:t>Powerful/versatile</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marL="635" algn="ctr">
                        <a:lnSpc>
                          <a:spcPct val="100000"/>
                        </a:lnSpc>
                        <a:spcBef>
                          <a:spcPts val="345"/>
                        </a:spcBef>
                      </a:pPr>
                      <a:r>
                        <a:rPr sz="1000" spc="-5" dirty="0">
                          <a:latin typeface="Arial"/>
                          <a:cs typeface="Arial"/>
                        </a:rPr>
                        <a:t>Powerful/versatile</a:t>
                      </a:r>
                      <a:endParaRPr sz="1000">
                        <a:latin typeface="Arial"/>
                        <a:cs typeface="Arial"/>
                      </a:endParaRPr>
                    </a:p>
                  </a:txBody>
                  <a:tcPr marL="0" marR="0" marT="32861" marB="0">
                    <a:lnL w="12700">
                      <a:solidFill>
                        <a:srgbClr val="818181"/>
                      </a:solidFill>
                      <a:prstDash val="solid"/>
                    </a:lnL>
                    <a:lnT w="12700">
                      <a:solidFill>
                        <a:srgbClr val="818181"/>
                      </a:solidFill>
                      <a:prstDash val="solid"/>
                    </a:lnT>
                    <a:lnB w="12700">
                      <a:solidFill>
                        <a:srgbClr val="818181"/>
                      </a:solidFill>
                      <a:prstDash val="solid"/>
                    </a:lnB>
                  </a:tcPr>
                </a:tc>
                <a:extLst>
                  <a:ext uri="{0D108BD9-81ED-4DB2-BD59-A6C34878D82A}">
                    <a16:rowId xmlns:a16="http://schemas.microsoft.com/office/drawing/2014/main" val="10004"/>
                  </a:ext>
                </a:extLst>
              </a:tr>
              <a:tr h="223004">
                <a:tc>
                  <a:txBody>
                    <a:bodyPr/>
                    <a:lstStyle/>
                    <a:p>
                      <a:pPr marL="91440">
                        <a:lnSpc>
                          <a:spcPct val="100000"/>
                        </a:lnSpc>
                        <a:spcBef>
                          <a:spcPts val="345"/>
                        </a:spcBef>
                      </a:pPr>
                      <a:r>
                        <a:rPr sz="1000" i="1" spc="-5" dirty="0">
                          <a:latin typeface="Arial"/>
                          <a:cs typeface="Arial"/>
                        </a:rPr>
                        <a:t>Graphics</a:t>
                      </a:r>
                      <a:endParaRPr sz="1000" i="1" dirty="0">
                        <a:latin typeface="Arial"/>
                        <a:cs typeface="Arial"/>
                      </a:endParaRPr>
                    </a:p>
                  </a:txBody>
                  <a:tcPr marL="0" marR="0" marT="32861" marB="0">
                    <a:lnR w="12700">
                      <a:solidFill>
                        <a:srgbClr val="818181"/>
                      </a:solidFill>
                      <a:prstDash val="solid"/>
                    </a:lnR>
                    <a:lnT w="12700">
                      <a:solidFill>
                        <a:srgbClr val="818181"/>
                      </a:solidFill>
                      <a:prstDash val="solid"/>
                    </a:lnT>
                    <a:lnB w="12700">
                      <a:solidFill>
                        <a:srgbClr val="818181"/>
                      </a:solidFill>
                      <a:prstDash val="solid"/>
                    </a:lnB>
                    <a:solidFill>
                      <a:schemeClr val="bg1">
                        <a:lumMod val="95000"/>
                      </a:schemeClr>
                    </a:solidFill>
                  </a:tcPr>
                </a:tc>
                <a:tc>
                  <a:txBody>
                    <a:bodyPr/>
                    <a:lstStyle/>
                    <a:p>
                      <a:pPr algn="ctr">
                        <a:lnSpc>
                          <a:spcPct val="100000"/>
                        </a:lnSpc>
                        <a:spcBef>
                          <a:spcPts val="345"/>
                        </a:spcBef>
                      </a:pPr>
                      <a:r>
                        <a:rPr sz="1000" spc="-20" dirty="0">
                          <a:latin typeface="Arial"/>
                          <a:cs typeface="Arial"/>
                        </a:rPr>
                        <a:t>Very</a:t>
                      </a:r>
                      <a:r>
                        <a:rPr sz="1000" spc="-45" dirty="0">
                          <a:latin typeface="Arial"/>
                          <a:cs typeface="Arial"/>
                        </a:rPr>
                        <a:t> </a:t>
                      </a:r>
                      <a:r>
                        <a:rPr sz="1000" spc="-5" dirty="0">
                          <a:latin typeface="Arial"/>
                          <a:cs typeface="Arial"/>
                        </a:rPr>
                        <a:t>good</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20" dirty="0">
                          <a:latin typeface="Arial"/>
                          <a:cs typeface="Arial"/>
                        </a:rPr>
                        <a:t>Very</a:t>
                      </a:r>
                      <a:r>
                        <a:rPr sz="1000" spc="-45" dirty="0">
                          <a:latin typeface="Arial"/>
                          <a:cs typeface="Arial"/>
                        </a:rPr>
                        <a:t> </a:t>
                      </a:r>
                      <a:r>
                        <a:rPr sz="1000" spc="-5" dirty="0">
                          <a:latin typeface="Arial"/>
                          <a:cs typeface="Arial"/>
                        </a:rPr>
                        <a:t>good</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5" dirty="0">
                          <a:latin typeface="Arial"/>
                          <a:cs typeface="Arial"/>
                        </a:rPr>
                        <a:t>Good</a:t>
                      </a:r>
                      <a:endParaRPr sz="100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lnB w="12700">
                      <a:solidFill>
                        <a:srgbClr val="818181"/>
                      </a:solidFill>
                      <a:prstDash val="solid"/>
                    </a:lnB>
                  </a:tcPr>
                </a:tc>
                <a:tc>
                  <a:txBody>
                    <a:bodyPr/>
                    <a:lstStyle/>
                    <a:p>
                      <a:pPr algn="ctr">
                        <a:lnSpc>
                          <a:spcPct val="100000"/>
                        </a:lnSpc>
                        <a:spcBef>
                          <a:spcPts val="345"/>
                        </a:spcBef>
                      </a:pPr>
                      <a:r>
                        <a:rPr sz="1000" spc="-5" dirty="0">
                          <a:latin typeface="Arial"/>
                          <a:cs typeface="Arial"/>
                        </a:rPr>
                        <a:t>Excellent</a:t>
                      </a:r>
                      <a:endParaRPr sz="1000">
                        <a:latin typeface="Arial"/>
                        <a:cs typeface="Arial"/>
                      </a:endParaRPr>
                    </a:p>
                  </a:txBody>
                  <a:tcPr marL="0" marR="0" marT="32861" marB="0">
                    <a:lnL w="12700">
                      <a:solidFill>
                        <a:srgbClr val="818181"/>
                      </a:solidFill>
                      <a:prstDash val="solid"/>
                    </a:lnL>
                    <a:lnT w="12700">
                      <a:solidFill>
                        <a:srgbClr val="818181"/>
                      </a:solidFill>
                      <a:prstDash val="solid"/>
                    </a:lnT>
                    <a:lnB w="12700">
                      <a:solidFill>
                        <a:srgbClr val="818181"/>
                      </a:solidFill>
                      <a:prstDash val="solid"/>
                    </a:lnB>
                  </a:tcPr>
                </a:tc>
                <a:extLst>
                  <a:ext uri="{0D108BD9-81ED-4DB2-BD59-A6C34878D82A}">
                    <a16:rowId xmlns:a16="http://schemas.microsoft.com/office/drawing/2014/main" val="10005"/>
                  </a:ext>
                </a:extLst>
              </a:tr>
              <a:tr h="697986">
                <a:tc>
                  <a:txBody>
                    <a:bodyPr/>
                    <a:lstStyle/>
                    <a:p>
                      <a:pPr>
                        <a:lnSpc>
                          <a:spcPct val="100000"/>
                        </a:lnSpc>
                        <a:spcBef>
                          <a:spcPts val="5"/>
                        </a:spcBef>
                      </a:pPr>
                      <a:endParaRPr sz="1400" i="1" dirty="0">
                        <a:latin typeface="Times New Roman"/>
                        <a:cs typeface="Times New Roman"/>
                      </a:endParaRPr>
                    </a:p>
                    <a:p>
                      <a:pPr marL="91440">
                        <a:lnSpc>
                          <a:spcPct val="100000"/>
                        </a:lnSpc>
                      </a:pPr>
                      <a:r>
                        <a:rPr sz="1000" i="1" spc="-5" dirty="0">
                          <a:latin typeface="Arial"/>
                          <a:cs typeface="Arial"/>
                        </a:rPr>
                        <a:t>Cost</a:t>
                      </a:r>
                      <a:endParaRPr sz="1000" i="1" dirty="0">
                        <a:latin typeface="Arial"/>
                        <a:cs typeface="Arial"/>
                      </a:endParaRPr>
                    </a:p>
                  </a:txBody>
                  <a:tcPr marL="0" marR="0" marT="476" marB="0">
                    <a:lnR w="12700">
                      <a:solidFill>
                        <a:srgbClr val="818181"/>
                      </a:solidFill>
                      <a:prstDash val="solid"/>
                    </a:lnR>
                    <a:lnT w="12700">
                      <a:solidFill>
                        <a:srgbClr val="818181"/>
                      </a:solidFill>
                      <a:prstDash val="solid"/>
                    </a:lnT>
                    <a:solidFill>
                      <a:schemeClr val="bg1">
                        <a:lumMod val="95000"/>
                      </a:schemeClr>
                    </a:solidFill>
                  </a:tcPr>
                </a:tc>
                <a:tc>
                  <a:txBody>
                    <a:bodyPr/>
                    <a:lstStyle/>
                    <a:p>
                      <a:pPr marL="178435" marR="172720" indent="3810" algn="ctr">
                        <a:lnSpc>
                          <a:spcPct val="100000"/>
                        </a:lnSpc>
                        <a:spcBef>
                          <a:spcPts val="345"/>
                        </a:spcBef>
                      </a:pPr>
                      <a:r>
                        <a:rPr sz="1000" spc="-5" dirty="0">
                          <a:latin typeface="Arial"/>
                          <a:cs typeface="Arial"/>
                        </a:rPr>
                        <a:t>Affordable (perpetual </a:t>
                      </a:r>
                      <a:r>
                        <a:rPr sz="1000" dirty="0">
                          <a:latin typeface="Arial"/>
                          <a:cs typeface="Arial"/>
                        </a:rPr>
                        <a:t> </a:t>
                      </a:r>
                      <a:r>
                        <a:rPr sz="1000" spc="-5" dirty="0">
                          <a:latin typeface="Arial"/>
                          <a:cs typeface="Arial"/>
                        </a:rPr>
                        <a:t>licenses,</a:t>
                      </a:r>
                      <a:r>
                        <a:rPr sz="1000" spc="-30" dirty="0">
                          <a:latin typeface="Arial"/>
                          <a:cs typeface="Arial"/>
                        </a:rPr>
                        <a:t> </a:t>
                      </a:r>
                      <a:r>
                        <a:rPr sz="1000" spc="-5" dirty="0">
                          <a:latin typeface="Arial"/>
                          <a:cs typeface="Arial"/>
                        </a:rPr>
                        <a:t>renew</a:t>
                      </a:r>
                      <a:r>
                        <a:rPr sz="1000" spc="-35" dirty="0">
                          <a:latin typeface="Arial"/>
                          <a:cs typeface="Arial"/>
                        </a:rPr>
                        <a:t> </a:t>
                      </a:r>
                      <a:r>
                        <a:rPr sz="1000" spc="-5" dirty="0">
                          <a:latin typeface="Arial"/>
                          <a:cs typeface="Arial"/>
                        </a:rPr>
                        <a:t>only</a:t>
                      </a:r>
                      <a:r>
                        <a:rPr sz="1000" spc="-35" dirty="0">
                          <a:latin typeface="Arial"/>
                          <a:cs typeface="Arial"/>
                        </a:rPr>
                        <a:t> </a:t>
                      </a:r>
                      <a:r>
                        <a:rPr sz="1000" spc="-5" dirty="0">
                          <a:latin typeface="Arial"/>
                          <a:cs typeface="Arial"/>
                        </a:rPr>
                        <a:t>when </a:t>
                      </a:r>
                      <a:r>
                        <a:rPr sz="1000" spc="-315" dirty="0">
                          <a:latin typeface="Arial"/>
                          <a:cs typeface="Arial"/>
                        </a:rPr>
                        <a:t> </a:t>
                      </a:r>
                      <a:r>
                        <a:rPr sz="1000" spc="-5" dirty="0">
                          <a:latin typeface="Arial"/>
                          <a:cs typeface="Arial"/>
                        </a:rPr>
                        <a:t>upgrade)</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tcPr>
                </a:tc>
                <a:tc>
                  <a:txBody>
                    <a:bodyPr/>
                    <a:lstStyle/>
                    <a:p>
                      <a:pPr marL="123825" marR="116839" algn="ctr">
                        <a:lnSpc>
                          <a:spcPct val="100000"/>
                        </a:lnSpc>
                        <a:spcBef>
                          <a:spcPts val="345"/>
                        </a:spcBef>
                      </a:pPr>
                      <a:r>
                        <a:rPr sz="1000" spc="-5" dirty="0">
                          <a:latin typeface="Arial"/>
                          <a:cs typeface="Arial"/>
                        </a:rPr>
                        <a:t>Expensive</a:t>
                      </a:r>
                      <a:r>
                        <a:rPr sz="1000" spc="-35" dirty="0">
                          <a:latin typeface="Arial"/>
                          <a:cs typeface="Arial"/>
                        </a:rPr>
                        <a:t> </a:t>
                      </a:r>
                      <a:r>
                        <a:rPr sz="1000" spc="-5" dirty="0">
                          <a:latin typeface="Arial"/>
                          <a:cs typeface="Arial"/>
                        </a:rPr>
                        <a:t>(but</a:t>
                      </a:r>
                      <a:r>
                        <a:rPr sz="1000" spc="-25" dirty="0">
                          <a:latin typeface="Arial"/>
                          <a:cs typeface="Arial"/>
                        </a:rPr>
                        <a:t> </a:t>
                      </a:r>
                      <a:r>
                        <a:rPr sz="1000" dirty="0">
                          <a:latin typeface="Arial"/>
                          <a:cs typeface="Arial"/>
                        </a:rPr>
                        <a:t>not</a:t>
                      </a:r>
                      <a:r>
                        <a:rPr sz="1000" spc="-25" dirty="0">
                          <a:latin typeface="Arial"/>
                          <a:cs typeface="Arial"/>
                        </a:rPr>
                        <a:t> </a:t>
                      </a:r>
                      <a:r>
                        <a:rPr sz="1000" spc="-5" dirty="0">
                          <a:latin typeface="Arial"/>
                          <a:cs typeface="Arial"/>
                        </a:rPr>
                        <a:t>need</a:t>
                      </a:r>
                      <a:r>
                        <a:rPr sz="1000" spc="-40" dirty="0">
                          <a:latin typeface="Arial"/>
                          <a:cs typeface="Arial"/>
                        </a:rPr>
                        <a:t> </a:t>
                      </a:r>
                      <a:r>
                        <a:rPr sz="1000" dirty="0">
                          <a:latin typeface="Arial"/>
                          <a:cs typeface="Arial"/>
                        </a:rPr>
                        <a:t>to </a:t>
                      </a:r>
                      <a:r>
                        <a:rPr sz="1000" spc="-320" dirty="0">
                          <a:latin typeface="Arial"/>
                          <a:cs typeface="Arial"/>
                        </a:rPr>
                        <a:t> </a:t>
                      </a:r>
                      <a:r>
                        <a:rPr sz="1000" spc="-5" dirty="0">
                          <a:latin typeface="Arial"/>
                          <a:cs typeface="Arial"/>
                        </a:rPr>
                        <a:t>renew until upgrade, long </a:t>
                      </a:r>
                      <a:r>
                        <a:rPr sz="1000" dirty="0">
                          <a:latin typeface="Arial"/>
                          <a:cs typeface="Arial"/>
                        </a:rPr>
                        <a:t> </a:t>
                      </a:r>
                      <a:r>
                        <a:rPr sz="1000" spc="-5" dirty="0">
                          <a:latin typeface="Arial"/>
                          <a:cs typeface="Arial"/>
                        </a:rPr>
                        <a:t>term</a:t>
                      </a:r>
                      <a:r>
                        <a:rPr sz="1000" spc="-10" dirty="0">
                          <a:latin typeface="Arial"/>
                          <a:cs typeface="Arial"/>
                        </a:rPr>
                        <a:t> </a:t>
                      </a:r>
                      <a:r>
                        <a:rPr sz="1000" spc="-5" dirty="0">
                          <a:latin typeface="Arial"/>
                          <a:cs typeface="Arial"/>
                        </a:rPr>
                        <a:t>licenses)</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tcPr>
                </a:tc>
                <a:tc>
                  <a:txBody>
                    <a:bodyPr/>
                    <a:lstStyle/>
                    <a:p>
                      <a:pPr marL="546100" marR="230504" indent="-306705">
                        <a:lnSpc>
                          <a:spcPct val="100000"/>
                        </a:lnSpc>
                        <a:spcBef>
                          <a:spcPts val="345"/>
                        </a:spcBef>
                      </a:pPr>
                      <a:r>
                        <a:rPr sz="1000" dirty="0">
                          <a:latin typeface="Arial"/>
                          <a:cs typeface="Arial"/>
                        </a:rPr>
                        <a:t>E</a:t>
                      </a:r>
                      <a:r>
                        <a:rPr sz="1000" spc="-15" dirty="0">
                          <a:latin typeface="Arial"/>
                          <a:cs typeface="Arial"/>
                        </a:rPr>
                        <a:t>x</a:t>
                      </a:r>
                      <a:r>
                        <a:rPr sz="1000" dirty="0">
                          <a:latin typeface="Arial"/>
                          <a:cs typeface="Arial"/>
                        </a:rPr>
                        <a:t>pens</a:t>
                      </a:r>
                      <a:r>
                        <a:rPr sz="1000" spc="-5" dirty="0">
                          <a:latin typeface="Arial"/>
                          <a:cs typeface="Arial"/>
                        </a:rPr>
                        <a:t>i</a:t>
                      </a:r>
                      <a:r>
                        <a:rPr sz="1000" spc="-15" dirty="0">
                          <a:latin typeface="Arial"/>
                          <a:cs typeface="Arial"/>
                        </a:rPr>
                        <a:t>v</a:t>
                      </a:r>
                      <a:r>
                        <a:rPr sz="1000" dirty="0">
                          <a:latin typeface="Arial"/>
                          <a:cs typeface="Arial"/>
                        </a:rPr>
                        <a:t>e</a:t>
                      </a:r>
                      <a:r>
                        <a:rPr sz="1000" spc="-20" dirty="0">
                          <a:latin typeface="Arial"/>
                          <a:cs typeface="Arial"/>
                        </a:rPr>
                        <a:t> </a:t>
                      </a:r>
                      <a:r>
                        <a:rPr sz="1000" spc="-5" dirty="0">
                          <a:latin typeface="Arial"/>
                          <a:cs typeface="Arial"/>
                        </a:rPr>
                        <a:t>(</a:t>
                      </a:r>
                      <a:r>
                        <a:rPr sz="1000" spc="-15" dirty="0">
                          <a:latin typeface="Arial"/>
                          <a:cs typeface="Arial"/>
                        </a:rPr>
                        <a:t>y</a:t>
                      </a:r>
                      <a:r>
                        <a:rPr sz="1000" dirty="0">
                          <a:latin typeface="Arial"/>
                          <a:cs typeface="Arial"/>
                        </a:rPr>
                        <a:t>ea</a:t>
                      </a:r>
                      <a:r>
                        <a:rPr sz="1000" spc="-5" dirty="0">
                          <a:latin typeface="Arial"/>
                          <a:cs typeface="Arial"/>
                        </a:rPr>
                        <a:t>rl</a:t>
                      </a:r>
                      <a:r>
                        <a:rPr sz="1000" dirty="0">
                          <a:latin typeface="Arial"/>
                          <a:cs typeface="Arial"/>
                        </a:rPr>
                        <a:t>y  </a:t>
                      </a:r>
                      <a:r>
                        <a:rPr sz="1000" spc="-5" dirty="0">
                          <a:latin typeface="Arial"/>
                          <a:cs typeface="Arial"/>
                        </a:rPr>
                        <a:t>renewal)</a:t>
                      </a:r>
                      <a:endParaRPr sz="1000" dirty="0">
                        <a:latin typeface="Arial"/>
                        <a:cs typeface="Arial"/>
                      </a:endParaRPr>
                    </a:p>
                  </a:txBody>
                  <a:tcPr marL="0" marR="0" marT="32861" marB="0">
                    <a:lnL w="12700">
                      <a:solidFill>
                        <a:srgbClr val="818181"/>
                      </a:solidFill>
                      <a:prstDash val="solid"/>
                    </a:lnL>
                    <a:lnR w="12700">
                      <a:solidFill>
                        <a:srgbClr val="818181"/>
                      </a:solidFill>
                      <a:prstDash val="solid"/>
                    </a:lnR>
                    <a:lnT w="12700">
                      <a:solidFill>
                        <a:srgbClr val="818181"/>
                      </a:solidFill>
                      <a:prstDash val="solid"/>
                    </a:lnT>
                  </a:tcPr>
                </a:tc>
                <a:tc>
                  <a:txBody>
                    <a:bodyPr/>
                    <a:lstStyle/>
                    <a:p>
                      <a:pPr marL="539750" marR="280035" indent="-253365">
                        <a:lnSpc>
                          <a:spcPct val="100000"/>
                        </a:lnSpc>
                        <a:spcBef>
                          <a:spcPts val="345"/>
                        </a:spcBef>
                      </a:pPr>
                      <a:r>
                        <a:rPr sz="1000" spc="-5" dirty="0">
                          <a:latin typeface="Arial"/>
                          <a:cs typeface="Arial"/>
                        </a:rPr>
                        <a:t>Open</a:t>
                      </a:r>
                      <a:r>
                        <a:rPr lang="en-US" sz="1000" spc="-70" dirty="0">
                          <a:latin typeface="Arial"/>
                          <a:cs typeface="Arial"/>
                        </a:rPr>
                        <a:t> </a:t>
                      </a:r>
                      <a:r>
                        <a:rPr sz="1000" spc="-5" dirty="0">
                          <a:latin typeface="Arial"/>
                          <a:cs typeface="Arial"/>
                        </a:rPr>
                        <a:t>source </a:t>
                      </a:r>
                      <a:r>
                        <a:rPr sz="1000" spc="-320" dirty="0">
                          <a:latin typeface="Arial"/>
                          <a:cs typeface="Arial"/>
                        </a:rPr>
                        <a:t> </a:t>
                      </a:r>
                      <a:r>
                        <a:rPr sz="1000" dirty="0">
                          <a:latin typeface="Arial"/>
                          <a:cs typeface="Arial"/>
                        </a:rPr>
                        <a:t>(free)</a:t>
                      </a:r>
                    </a:p>
                  </a:txBody>
                  <a:tcPr marL="0" marR="0" marT="32861" marB="0">
                    <a:lnL w="12700">
                      <a:solidFill>
                        <a:srgbClr val="818181"/>
                      </a:solidFill>
                      <a:prstDash val="solid"/>
                    </a:lnL>
                    <a:lnT w="12700">
                      <a:solidFill>
                        <a:srgbClr val="818181"/>
                      </a:solidFill>
                      <a:prstDash val="solid"/>
                    </a:lnT>
                  </a:tcP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60F9F0EA-B35D-425A-86DC-BE8354640E64}"/>
              </a:ext>
            </a:extLst>
          </p:cNvPr>
          <p:cNvSpPr txBox="1"/>
          <p:nvPr/>
        </p:nvSpPr>
        <p:spPr>
          <a:xfrm>
            <a:off x="628649" y="1428233"/>
            <a:ext cx="8201025" cy="2708434"/>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000" dirty="0"/>
              <a:t>It is a multi-purpose statistical package to help you explore, summarize, and analyze datasets.</a:t>
            </a:r>
          </a:p>
          <a:p>
            <a:pPr marL="285750" indent="-285750">
              <a:spcBef>
                <a:spcPts val="600"/>
              </a:spcBef>
              <a:spcAft>
                <a:spcPts val="600"/>
              </a:spcAft>
              <a:buFont typeface="Arial" panose="020B0604020202020204" pitchFamily="34" charset="0"/>
              <a:buChar char="•"/>
            </a:pPr>
            <a:r>
              <a:rPr lang="en-US" sz="2000" dirty="0"/>
              <a:t>A dataset is a collection of measures of information called variables (usually arranged by columns). A variable can have one or several values, or observations, for one or several cases.</a:t>
            </a:r>
          </a:p>
          <a:p>
            <a:pPr marL="285750" indent="-285750">
              <a:spcBef>
                <a:spcPts val="600"/>
              </a:spcBef>
              <a:spcAft>
                <a:spcPts val="600"/>
              </a:spcAft>
              <a:buFont typeface="Arial" panose="020B0604020202020204" pitchFamily="34" charset="0"/>
              <a:buChar char="•"/>
            </a:pPr>
            <a:r>
              <a:rPr lang="en-US" sz="2000" dirty="0"/>
              <a:t>Other statistical packages are R,  SAS  and SPSS.</a:t>
            </a:r>
          </a:p>
          <a:p>
            <a:pPr marL="285750" indent="-285750">
              <a:spcBef>
                <a:spcPts val="600"/>
              </a:spcBef>
              <a:spcAft>
                <a:spcPts val="600"/>
              </a:spcAft>
              <a:buFont typeface="Arial" panose="020B0604020202020204" pitchFamily="34" charset="0"/>
              <a:buChar char="•"/>
            </a:pPr>
            <a:r>
              <a:rPr lang="en-US" sz="2000" dirty="0"/>
              <a:t>Stata is widely used in social science research</a:t>
            </a:r>
          </a:p>
        </p:txBody>
      </p:sp>
      <p:pic>
        <p:nvPicPr>
          <p:cNvPr id="7" name="Picture 6" descr="ຮູບພາບຂອງ University of health sciences in Lao P.D.R.">
            <a:extLst>
              <a:ext uri="{FF2B5EF4-FFF2-40B4-BE49-F238E27FC236}">
                <a16:creationId xmlns:a16="http://schemas.microsoft.com/office/drawing/2014/main" id="{833936D9-2599-4401-BFCD-83A5A5BD3CA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10540" y="5506720"/>
            <a:ext cx="911860" cy="878686"/>
          </a:xfrm>
          <a:prstGeom prst="rect">
            <a:avLst/>
          </a:prstGeom>
          <a:noFill/>
          <a:ln>
            <a:noFill/>
          </a:ln>
        </p:spPr>
      </p:pic>
      <p:pic>
        <p:nvPicPr>
          <p:cNvPr id="4" name="Audio 3">
            <a:hlinkClick r:id="" action="ppaction://media"/>
            <a:extLst>
              <a:ext uri="{FF2B5EF4-FFF2-40B4-BE49-F238E27FC236}">
                <a16:creationId xmlns:a16="http://schemas.microsoft.com/office/drawing/2014/main" id="{6C1E44C4-CA41-4236-80C7-539AC0214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02674445"/>
      </p:ext>
    </p:extLst>
  </p:cSld>
  <p:clrMapOvr>
    <a:masterClrMapping/>
  </p:clrMapOvr>
  <mc:AlternateContent xmlns:mc="http://schemas.openxmlformats.org/markup-compatibility/2006">
    <mc:Choice xmlns:p14="http://schemas.microsoft.com/office/powerpoint/2010/main" Requires="p14">
      <p:transition spd="slow" p14:dur="2000" advTm="64143"/>
    </mc:Choice>
    <mc:Fallback>
      <p:transition spd="slow" advTm="6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4639-83E8-5349-82E3-CAE1FB6DF536}"/>
              </a:ext>
            </a:extLst>
          </p:cNvPr>
          <p:cNvSpPr>
            <a:spLocks noGrp="1"/>
          </p:cNvSpPr>
          <p:nvPr>
            <p:ph type="title"/>
          </p:nvPr>
        </p:nvSpPr>
        <p:spPr/>
        <p:txBody>
          <a:bodyPr>
            <a:normAutofit/>
          </a:bodyPr>
          <a:lstStyle/>
          <a:p>
            <a:r>
              <a:rPr lang="en-US" dirty="0"/>
              <a:t>STATA 17 Screen</a:t>
            </a:r>
          </a:p>
        </p:txBody>
      </p:sp>
      <p:sp>
        <p:nvSpPr>
          <p:cNvPr id="6" name="Google Shape;162;p71">
            <a:extLst>
              <a:ext uri="{FF2B5EF4-FFF2-40B4-BE49-F238E27FC236}">
                <a16:creationId xmlns:a16="http://schemas.microsoft.com/office/drawing/2014/main" id="{A5E3ED60-DBD8-4C59-A791-5E77CDAB1F65}"/>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7</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pic>
        <p:nvPicPr>
          <p:cNvPr id="5" name="Content Placeholder 4">
            <a:extLst>
              <a:ext uri="{FF2B5EF4-FFF2-40B4-BE49-F238E27FC236}">
                <a16:creationId xmlns:a16="http://schemas.microsoft.com/office/drawing/2014/main" id="{6E97A5E4-667E-5541-8682-F64318DB4A64}"/>
              </a:ext>
            </a:extLst>
          </p:cNvPr>
          <p:cNvPicPr>
            <a:picLocks noGrp="1" noChangeAspect="1"/>
          </p:cNvPicPr>
          <p:nvPr>
            <p:ph idx="4294967295"/>
          </p:nvPr>
        </p:nvPicPr>
        <p:blipFill>
          <a:blip r:embed="rId5"/>
          <a:stretch>
            <a:fillRect/>
          </a:stretch>
        </p:blipFill>
        <p:spPr>
          <a:xfrm>
            <a:off x="621507" y="1382233"/>
            <a:ext cx="8222456" cy="4532792"/>
          </a:xfrm>
          <a:prstGeom prst="rect">
            <a:avLst/>
          </a:prstGeom>
        </p:spPr>
      </p:pic>
      <p:pic>
        <p:nvPicPr>
          <p:cNvPr id="4" name="Picture 3" descr="ຮູບພາບຂອງ University of health sciences in Lao P.D.R.">
            <a:extLst>
              <a:ext uri="{FF2B5EF4-FFF2-40B4-BE49-F238E27FC236}">
                <a16:creationId xmlns:a16="http://schemas.microsoft.com/office/drawing/2014/main" id="{860664D5-49A2-4E76-AF3E-2797651BCD6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10540" y="5506720"/>
            <a:ext cx="911860" cy="878686"/>
          </a:xfrm>
          <a:prstGeom prst="rect">
            <a:avLst/>
          </a:prstGeom>
          <a:noFill/>
          <a:ln>
            <a:noFill/>
          </a:ln>
        </p:spPr>
      </p:pic>
      <p:pic>
        <p:nvPicPr>
          <p:cNvPr id="3" name="Audio 2">
            <a:hlinkClick r:id="" action="ppaction://media"/>
            <a:extLst>
              <a:ext uri="{FF2B5EF4-FFF2-40B4-BE49-F238E27FC236}">
                <a16:creationId xmlns:a16="http://schemas.microsoft.com/office/drawing/2014/main" id="{A408C615-C5AC-478D-A224-90818805BB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38556294"/>
      </p:ext>
    </p:extLst>
  </p:cSld>
  <p:clrMapOvr>
    <a:masterClrMapping/>
  </p:clrMapOvr>
  <mc:AlternateContent xmlns:mc="http://schemas.openxmlformats.org/markup-compatibility/2006">
    <mc:Choice xmlns:p14="http://schemas.microsoft.com/office/powerpoint/2010/main" Requires="p14">
      <p:transition spd="slow" p14:dur="2000" advTm="19050"/>
    </mc:Choice>
    <mc:Fallback>
      <p:transition spd="slow" advTm="1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BD22EAB3-436C-4ECB-9CCB-0BC926FB1ADD}"/>
              </a:ext>
            </a:extLst>
          </p:cNvPr>
          <p:cNvPicPr>
            <a:picLocks noChangeAspect="1"/>
          </p:cNvPicPr>
          <p:nvPr/>
        </p:nvPicPr>
        <p:blipFill>
          <a:blip r:embed="rId6"/>
          <a:stretch>
            <a:fillRect/>
          </a:stretch>
        </p:blipFill>
        <p:spPr>
          <a:xfrm>
            <a:off x="621507" y="1382233"/>
            <a:ext cx="8222456" cy="4532792"/>
          </a:xfrm>
          <a:prstGeom prst="rect">
            <a:avLst/>
          </a:prstGeom>
        </p:spPr>
      </p:pic>
      <p:sp>
        <p:nvSpPr>
          <p:cNvPr id="2" name="Title 1">
            <a:extLst>
              <a:ext uri="{FF2B5EF4-FFF2-40B4-BE49-F238E27FC236}">
                <a16:creationId xmlns:a16="http://schemas.microsoft.com/office/drawing/2014/main" id="{4F474639-83E8-5349-82E3-CAE1FB6DF536}"/>
              </a:ext>
            </a:extLst>
          </p:cNvPr>
          <p:cNvSpPr>
            <a:spLocks noGrp="1"/>
          </p:cNvSpPr>
          <p:nvPr>
            <p:ph type="title"/>
          </p:nvPr>
        </p:nvSpPr>
        <p:spPr/>
        <p:txBody>
          <a:bodyPr>
            <a:normAutofit/>
          </a:bodyPr>
          <a:lstStyle/>
          <a:p>
            <a:r>
              <a:rPr lang="en-US" dirty="0"/>
              <a:t>STATA 17 Screen (Parts)</a:t>
            </a:r>
          </a:p>
        </p:txBody>
      </p:sp>
      <p:sp>
        <p:nvSpPr>
          <p:cNvPr id="11" name="Google Shape;162;p71">
            <a:extLst>
              <a:ext uri="{FF2B5EF4-FFF2-40B4-BE49-F238E27FC236}">
                <a16:creationId xmlns:a16="http://schemas.microsoft.com/office/drawing/2014/main" id="{AE1E3A1E-47C8-499E-A100-325EFB8CF504}"/>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8</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3" name="TextBox 2">
            <a:extLst>
              <a:ext uri="{FF2B5EF4-FFF2-40B4-BE49-F238E27FC236}">
                <a16:creationId xmlns:a16="http://schemas.microsoft.com/office/drawing/2014/main" id="{9FC73B88-C6CF-7C43-A975-D6D599003203}"/>
              </a:ext>
            </a:extLst>
          </p:cNvPr>
          <p:cNvSpPr txBox="1"/>
          <p:nvPr/>
        </p:nvSpPr>
        <p:spPr>
          <a:xfrm>
            <a:off x="510540" y="3638424"/>
            <a:ext cx="2010487" cy="415498"/>
          </a:xfrm>
          <a:prstGeom prst="rect">
            <a:avLst/>
          </a:prstGeom>
          <a:solidFill>
            <a:srgbClr val="FFFF00"/>
          </a:solidFill>
          <a:ln w="38100">
            <a:solidFill>
              <a:srgbClr val="FFFF00"/>
            </a:solidFill>
          </a:ln>
        </p:spPr>
        <p:txBody>
          <a:bodyPr wrap="none" rtlCol="0">
            <a:spAutoFit/>
          </a:bodyPr>
          <a:lstStyle/>
          <a:p>
            <a:r>
              <a:rPr lang="en-US" sz="1050" b="1" dirty="0"/>
              <a:t>History Window</a:t>
            </a:r>
            <a:r>
              <a:rPr lang="en-US" sz="1050" dirty="0"/>
              <a:t>: Displays recent</a:t>
            </a:r>
          </a:p>
          <a:p>
            <a:r>
              <a:rPr lang="en-US" sz="1050" dirty="0"/>
              <a:t>commands for quick access</a:t>
            </a:r>
          </a:p>
        </p:txBody>
      </p:sp>
      <p:sp>
        <p:nvSpPr>
          <p:cNvPr id="6" name="TextBox 5">
            <a:extLst>
              <a:ext uri="{FF2B5EF4-FFF2-40B4-BE49-F238E27FC236}">
                <a16:creationId xmlns:a16="http://schemas.microsoft.com/office/drawing/2014/main" id="{E305C0B7-70F1-0043-8EF1-B629C5DC3523}"/>
              </a:ext>
            </a:extLst>
          </p:cNvPr>
          <p:cNvSpPr txBox="1"/>
          <p:nvPr/>
        </p:nvSpPr>
        <p:spPr>
          <a:xfrm>
            <a:off x="4103108" y="3186625"/>
            <a:ext cx="2199641" cy="415498"/>
          </a:xfrm>
          <a:prstGeom prst="rect">
            <a:avLst/>
          </a:prstGeom>
          <a:solidFill>
            <a:srgbClr val="FFFF00"/>
          </a:solidFill>
          <a:ln w="38100">
            <a:solidFill>
              <a:srgbClr val="FFFF00"/>
            </a:solidFill>
          </a:ln>
        </p:spPr>
        <p:txBody>
          <a:bodyPr wrap="none" rtlCol="0">
            <a:spAutoFit/>
          </a:bodyPr>
          <a:lstStyle/>
          <a:p>
            <a:r>
              <a:rPr lang="en-US" sz="1050" b="1" dirty="0"/>
              <a:t>Results Window:</a:t>
            </a:r>
            <a:endParaRPr lang="en-US" sz="1050" dirty="0"/>
          </a:p>
          <a:p>
            <a:r>
              <a:rPr lang="en-US" sz="1050" dirty="0"/>
              <a:t>Shows the results of your commands</a:t>
            </a:r>
          </a:p>
        </p:txBody>
      </p:sp>
      <p:sp>
        <p:nvSpPr>
          <p:cNvPr id="7" name="TextBox 6">
            <a:extLst>
              <a:ext uri="{FF2B5EF4-FFF2-40B4-BE49-F238E27FC236}">
                <a16:creationId xmlns:a16="http://schemas.microsoft.com/office/drawing/2014/main" id="{5E03F233-3432-FE4E-9A64-47409B7723D6}"/>
              </a:ext>
            </a:extLst>
          </p:cNvPr>
          <p:cNvSpPr txBox="1"/>
          <p:nvPr/>
        </p:nvSpPr>
        <p:spPr>
          <a:xfrm>
            <a:off x="2314176" y="5152599"/>
            <a:ext cx="2884123" cy="253916"/>
          </a:xfrm>
          <a:prstGeom prst="rect">
            <a:avLst/>
          </a:prstGeom>
          <a:solidFill>
            <a:srgbClr val="FFFF00"/>
          </a:solidFill>
          <a:ln w="38100">
            <a:solidFill>
              <a:srgbClr val="FFFF00"/>
            </a:solidFill>
          </a:ln>
        </p:spPr>
        <p:txBody>
          <a:bodyPr wrap="none" rtlCol="0">
            <a:spAutoFit/>
          </a:bodyPr>
          <a:lstStyle/>
          <a:p>
            <a:r>
              <a:rPr lang="en-US" sz="1050" b="1" dirty="0"/>
              <a:t>Command Window</a:t>
            </a:r>
            <a:r>
              <a:rPr lang="en-US" sz="1050" dirty="0"/>
              <a:t>: Type STATA commands here</a:t>
            </a:r>
          </a:p>
        </p:txBody>
      </p:sp>
      <p:sp>
        <p:nvSpPr>
          <p:cNvPr id="8" name="TextBox 7">
            <a:extLst>
              <a:ext uri="{FF2B5EF4-FFF2-40B4-BE49-F238E27FC236}">
                <a16:creationId xmlns:a16="http://schemas.microsoft.com/office/drawing/2014/main" id="{F71E966B-6832-BE47-980C-D1E6706008BB}"/>
              </a:ext>
            </a:extLst>
          </p:cNvPr>
          <p:cNvSpPr txBox="1"/>
          <p:nvPr/>
        </p:nvSpPr>
        <p:spPr>
          <a:xfrm>
            <a:off x="6812051" y="2902114"/>
            <a:ext cx="1522610" cy="577081"/>
          </a:xfrm>
          <a:prstGeom prst="rect">
            <a:avLst/>
          </a:prstGeom>
          <a:solidFill>
            <a:srgbClr val="FFFF00"/>
          </a:solidFill>
          <a:ln w="38100">
            <a:solidFill>
              <a:srgbClr val="FFFF00"/>
            </a:solidFill>
          </a:ln>
        </p:spPr>
        <p:txBody>
          <a:bodyPr wrap="square" rtlCol="0">
            <a:spAutoFit/>
          </a:bodyPr>
          <a:lstStyle/>
          <a:p>
            <a:r>
              <a:rPr lang="en-US" sz="1050" b="1" dirty="0"/>
              <a:t>Variable Window: </a:t>
            </a:r>
            <a:r>
              <a:rPr lang="en-US" sz="1050" dirty="0"/>
              <a:t>Displays variables in your data set</a:t>
            </a:r>
          </a:p>
        </p:txBody>
      </p:sp>
      <p:sp>
        <p:nvSpPr>
          <p:cNvPr id="9" name="TextBox 8">
            <a:extLst>
              <a:ext uri="{FF2B5EF4-FFF2-40B4-BE49-F238E27FC236}">
                <a16:creationId xmlns:a16="http://schemas.microsoft.com/office/drawing/2014/main" id="{CA3FA9DE-98FB-2745-A2C9-5336203BB6C9}"/>
              </a:ext>
            </a:extLst>
          </p:cNvPr>
          <p:cNvSpPr txBox="1"/>
          <p:nvPr/>
        </p:nvSpPr>
        <p:spPr>
          <a:xfrm>
            <a:off x="7398843" y="4837494"/>
            <a:ext cx="1672585" cy="577081"/>
          </a:xfrm>
          <a:prstGeom prst="rect">
            <a:avLst/>
          </a:prstGeom>
          <a:solidFill>
            <a:srgbClr val="FFFF00"/>
          </a:solidFill>
          <a:ln w="38100">
            <a:solidFill>
              <a:srgbClr val="FFFF00"/>
            </a:solidFill>
          </a:ln>
        </p:spPr>
        <p:txBody>
          <a:bodyPr wrap="square" rtlCol="0">
            <a:spAutoFit/>
          </a:bodyPr>
          <a:lstStyle/>
          <a:p>
            <a:r>
              <a:rPr lang="en-US" sz="1050" b="1" dirty="0"/>
              <a:t>Properties Window: </a:t>
            </a:r>
            <a:r>
              <a:rPr lang="en-US" sz="1050" dirty="0"/>
              <a:t>Displays characteristics of variables in your dataset</a:t>
            </a:r>
          </a:p>
        </p:txBody>
      </p:sp>
      <p:pic>
        <p:nvPicPr>
          <p:cNvPr id="10" name="Picture 9" descr="ຮູບພາບຂອງ University of health sciences in Lao P.D.R.">
            <a:extLst>
              <a:ext uri="{FF2B5EF4-FFF2-40B4-BE49-F238E27FC236}">
                <a16:creationId xmlns:a16="http://schemas.microsoft.com/office/drawing/2014/main" id="{E8454C53-3386-4AD9-A66B-A5E10EC7F3D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10540" y="5506720"/>
            <a:ext cx="911860" cy="878686"/>
          </a:xfrm>
          <a:prstGeom prst="rect">
            <a:avLst/>
          </a:prstGeom>
          <a:noFill/>
          <a:ln>
            <a:noFill/>
          </a:ln>
        </p:spPr>
      </p:pic>
      <p:pic>
        <p:nvPicPr>
          <p:cNvPr id="5" name="Audio 4">
            <a:hlinkClick r:id="" action="ppaction://media"/>
            <a:extLst>
              <a:ext uri="{FF2B5EF4-FFF2-40B4-BE49-F238E27FC236}">
                <a16:creationId xmlns:a16="http://schemas.microsoft.com/office/drawing/2014/main" id="{34F26679-319E-4209-B863-733549C37B6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42433062"/>
      </p:ext>
    </p:extLst>
  </p:cSld>
  <p:clrMapOvr>
    <a:masterClrMapping/>
  </p:clrMapOvr>
  <mc:AlternateContent xmlns:mc="http://schemas.openxmlformats.org/markup-compatibility/2006">
    <mc:Choice xmlns:p14="http://schemas.microsoft.com/office/powerpoint/2010/main" Requires="p14">
      <p:transition spd="slow" p14:dur="2000" advTm="43807"/>
    </mc:Choice>
    <mc:Fallback>
      <p:transition spd="slow" advTm="4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750" tmFilter="0, 0; .2, .5; .8, .5; 1, 0"/>
                                        <p:tgtEl>
                                          <p:spTgt spid="6"/>
                                        </p:tgtEl>
                                      </p:cBhvr>
                                    </p:animEffect>
                                    <p:animScale>
                                      <p:cBhvr>
                                        <p:cTn id="11" dur="375"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750" tmFilter="0, 0; .2, .5; .8, .5; 1, 0"/>
                                        <p:tgtEl>
                                          <p:spTgt spid="7"/>
                                        </p:tgtEl>
                                      </p:cBhvr>
                                    </p:animEffect>
                                    <p:animScale>
                                      <p:cBhvr>
                                        <p:cTn id="16" dur="375" autoRev="1" fill="hold"/>
                                        <p:tgtEl>
                                          <p:spTgt spid="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750" tmFilter="0, 0; .2, .5; .8, .5; 1, 0"/>
                                        <p:tgtEl>
                                          <p:spTgt spid="3"/>
                                        </p:tgtEl>
                                      </p:cBhvr>
                                    </p:animEffect>
                                    <p:animScale>
                                      <p:cBhvr>
                                        <p:cTn id="21" dur="375" autoRev="1" fill="hold"/>
                                        <p:tgtEl>
                                          <p:spTgt spid="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750" tmFilter="0, 0; .2, .5; .8, .5; 1, 0"/>
                                        <p:tgtEl>
                                          <p:spTgt spid="8"/>
                                        </p:tgtEl>
                                      </p:cBhvr>
                                    </p:animEffect>
                                    <p:animScale>
                                      <p:cBhvr>
                                        <p:cTn id="26" dur="375" autoRev="1" fill="hold"/>
                                        <p:tgtEl>
                                          <p:spTgt spid="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750" tmFilter="0, 0; .2, .5; .8, .5; 1, 0"/>
                                        <p:tgtEl>
                                          <p:spTgt spid="9"/>
                                        </p:tgtEl>
                                      </p:cBhvr>
                                    </p:animEffect>
                                    <p:animScale>
                                      <p:cBhvr>
                                        <p:cTn id="31" dur="3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3"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4BEC-88DC-324A-A8AF-B883EB93F587}"/>
              </a:ext>
            </a:extLst>
          </p:cNvPr>
          <p:cNvSpPr>
            <a:spLocks noGrp="1"/>
          </p:cNvSpPr>
          <p:nvPr>
            <p:ph type="title"/>
          </p:nvPr>
        </p:nvSpPr>
        <p:spPr/>
        <p:txBody>
          <a:bodyPr>
            <a:normAutofit/>
          </a:bodyPr>
          <a:lstStyle/>
          <a:p>
            <a:r>
              <a:rPr lang="en-US" dirty="0"/>
              <a:t>First Steps: Working Directory</a:t>
            </a:r>
          </a:p>
        </p:txBody>
      </p:sp>
      <p:sp>
        <p:nvSpPr>
          <p:cNvPr id="5" name="Google Shape;162;p71">
            <a:extLst>
              <a:ext uri="{FF2B5EF4-FFF2-40B4-BE49-F238E27FC236}">
                <a16:creationId xmlns:a16="http://schemas.microsoft.com/office/drawing/2014/main" id="{4FBD90CF-9B7A-438D-9578-66600547D9F7}"/>
              </a:ext>
            </a:extLst>
          </p:cNvPr>
          <p:cNvSpPr txBox="1">
            <a:spLocks noGrp="1"/>
          </p:cNvSpPr>
          <p:nvPr>
            <p:ph type="sldNum" sz="quarter" idx="10"/>
          </p:nvPr>
        </p:nvSpPr>
        <p:spPr>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400" b="0" i="0" u="none" strike="noStrike" kern="0" cap="none" spc="0" normalizeH="0" baseline="0" noProof="0" dirty="0">
                <a:ln>
                  <a:noFill/>
                </a:ln>
                <a:solidFill>
                  <a:srgbClr val="00A2C7"/>
                </a:solidFill>
                <a:effectLst/>
                <a:uLnTx/>
                <a:uFillTx/>
                <a:latin typeface="Arial"/>
                <a:cs typeface="Arial"/>
                <a:sym typeface="Arial"/>
              </a:rPr>
              <a:t>ANRCB   |   </a:t>
            </a:r>
            <a:fld id="{00000000-1234-1234-1234-123412341234}" type="slidenum">
              <a:rPr kumimoji="0" lang="en-US" sz="1400" b="1" i="0" u="none" strike="noStrike" kern="0" cap="none" spc="0" normalizeH="0" baseline="0" noProof="0">
                <a:ln>
                  <a:noFill/>
                </a:ln>
                <a:solidFill>
                  <a:srgbClr val="00468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9</a:t>
            </a:fld>
            <a:endParaRPr kumimoji="0" sz="1400" b="1" i="0" u="none" strike="noStrike" kern="0" cap="none" spc="0" normalizeH="0" baseline="0" noProof="0" dirty="0">
              <a:ln>
                <a:noFill/>
              </a:ln>
              <a:solidFill>
                <a:srgbClr val="00468B"/>
              </a:solidFill>
              <a:effectLst/>
              <a:uLnTx/>
              <a:uFillTx/>
              <a:latin typeface="Arial"/>
              <a:cs typeface="Arial"/>
              <a:sym typeface="Arial"/>
            </a:endParaRPr>
          </a:p>
        </p:txBody>
      </p:sp>
      <p:sp>
        <p:nvSpPr>
          <p:cNvPr id="3" name="Content Placeholder 2">
            <a:extLst>
              <a:ext uri="{FF2B5EF4-FFF2-40B4-BE49-F238E27FC236}">
                <a16:creationId xmlns:a16="http://schemas.microsoft.com/office/drawing/2014/main" id="{B59C5D8B-1873-2F46-95A1-275EC555B9A4}"/>
              </a:ext>
            </a:extLst>
          </p:cNvPr>
          <p:cNvSpPr>
            <a:spLocks noGrp="1"/>
          </p:cNvSpPr>
          <p:nvPr>
            <p:ph type="body" idx="4294967295"/>
          </p:nvPr>
        </p:nvSpPr>
        <p:spPr>
          <a:xfrm>
            <a:off x="628650" y="1455498"/>
            <a:ext cx="8267662" cy="4231200"/>
          </a:xfrm>
        </p:spPr>
        <p:txBody>
          <a:bodyPr>
            <a:normAutofit fontScale="92500"/>
          </a:bodyPr>
          <a:lstStyle/>
          <a:p>
            <a:pPr marL="0" indent="0">
              <a:lnSpc>
                <a:spcPct val="100000"/>
              </a:lnSpc>
              <a:spcBef>
                <a:spcPts val="79"/>
              </a:spcBef>
              <a:buNone/>
            </a:pPr>
            <a:r>
              <a:rPr lang="en-US" spc="-83" dirty="0">
                <a:latin typeface="+mn-lt"/>
              </a:rPr>
              <a:t>To</a:t>
            </a:r>
            <a:r>
              <a:rPr lang="en-US" spc="-19" dirty="0">
                <a:latin typeface="+mn-lt"/>
              </a:rPr>
              <a:t> </a:t>
            </a:r>
            <a:r>
              <a:rPr lang="en-US" dirty="0">
                <a:latin typeface="+mn-lt"/>
                <a:cs typeface="Arial"/>
              </a:rPr>
              <a:t>see</a:t>
            </a:r>
            <a:r>
              <a:rPr lang="en-US" spc="-19" dirty="0">
                <a:latin typeface="+mn-lt"/>
              </a:rPr>
              <a:t> </a:t>
            </a:r>
            <a:r>
              <a:rPr lang="en-US" spc="-4" dirty="0">
                <a:latin typeface="+mn-lt"/>
              </a:rPr>
              <a:t>your</a:t>
            </a:r>
            <a:r>
              <a:rPr lang="en-US" spc="-15" dirty="0">
                <a:latin typeface="+mn-lt"/>
              </a:rPr>
              <a:t> </a:t>
            </a:r>
            <a:r>
              <a:rPr lang="en-US" dirty="0">
                <a:latin typeface="+mn-lt"/>
                <a:cs typeface="Arial"/>
              </a:rPr>
              <a:t>working</a:t>
            </a:r>
            <a:r>
              <a:rPr lang="en-US" spc="-38" dirty="0">
                <a:latin typeface="+mn-lt"/>
              </a:rPr>
              <a:t> </a:t>
            </a:r>
            <a:r>
              <a:rPr lang="en-US" spc="-11" dirty="0">
                <a:latin typeface="+mn-lt"/>
              </a:rPr>
              <a:t>directory,</a:t>
            </a:r>
            <a:r>
              <a:rPr lang="en-US" spc="-41" dirty="0">
                <a:latin typeface="+mn-lt"/>
              </a:rPr>
              <a:t> </a:t>
            </a:r>
            <a:r>
              <a:rPr lang="en-US" spc="-4" dirty="0">
                <a:latin typeface="+mn-lt"/>
              </a:rPr>
              <a:t>type (in the command window) : </a:t>
            </a:r>
            <a:r>
              <a:rPr lang="en-US" sz="2800" spc="-4" dirty="0" err="1">
                <a:solidFill>
                  <a:srgbClr val="FF0000"/>
                </a:solidFill>
                <a:latin typeface="Courier New"/>
                <a:cs typeface="Courier New"/>
              </a:rPr>
              <a:t>pwd</a:t>
            </a:r>
            <a:r>
              <a:rPr lang="en-US" sz="2800" spc="-4" dirty="0">
                <a:solidFill>
                  <a:srgbClr val="FF0000"/>
                </a:solidFill>
                <a:latin typeface="Courier New"/>
                <a:cs typeface="Courier New"/>
              </a:rPr>
              <a:t>				</a:t>
            </a:r>
            <a:endParaRPr lang="en-US" sz="2800" dirty="0">
              <a:solidFill>
                <a:srgbClr val="FF0000"/>
              </a:solidFill>
              <a:latin typeface="Courier New"/>
              <a:cs typeface="Courier New"/>
            </a:endParaRPr>
          </a:p>
          <a:p>
            <a:pPr>
              <a:lnSpc>
                <a:spcPct val="100000"/>
              </a:lnSpc>
              <a:spcBef>
                <a:spcPts val="41"/>
              </a:spcBef>
            </a:pPr>
            <a:endParaRPr lang="en-US" sz="2400" dirty="0">
              <a:latin typeface="Times New Roman"/>
              <a:cs typeface="Times New Roman"/>
            </a:endParaRPr>
          </a:p>
          <a:p>
            <a:pPr marL="0" marR="3810" indent="0">
              <a:lnSpc>
                <a:spcPct val="100000"/>
              </a:lnSpc>
              <a:buNone/>
            </a:pPr>
            <a:endParaRPr lang="en-US" sz="1300" spc="-83" dirty="0">
              <a:latin typeface="+mn-lt"/>
            </a:endParaRPr>
          </a:p>
          <a:p>
            <a:pPr marL="0" marR="3810" indent="0">
              <a:lnSpc>
                <a:spcPct val="100000"/>
              </a:lnSpc>
              <a:buNone/>
            </a:pPr>
            <a:r>
              <a:rPr lang="en-US" spc="-83" dirty="0">
                <a:latin typeface="+mn-lt"/>
              </a:rPr>
              <a:t>To </a:t>
            </a:r>
            <a:r>
              <a:rPr lang="en-US" dirty="0">
                <a:latin typeface="+mn-lt"/>
                <a:cs typeface="Arial"/>
              </a:rPr>
              <a:t>change </a:t>
            </a:r>
            <a:r>
              <a:rPr lang="en-US" spc="-4" dirty="0">
                <a:latin typeface="+mn-lt"/>
              </a:rPr>
              <a:t>the </a:t>
            </a:r>
            <a:r>
              <a:rPr lang="en-US" dirty="0">
                <a:latin typeface="+mn-lt"/>
                <a:cs typeface="Arial"/>
              </a:rPr>
              <a:t>working directory </a:t>
            </a:r>
            <a:r>
              <a:rPr lang="en-US" spc="-4" dirty="0">
                <a:latin typeface="+mn-lt"/>
              </a:rPr>
              <a:t>to avoid typing the </a:t>
            </a:r>
            <a:r>
              <a:rPr lang="en-US" dirty="0">
                <a:latin typeface="+mn-lt"/>
                <a:cs typeface="Arial"/>
              </a:rPr>
              <a:t>whole </a:t>
            </a:r>
            <a:r>
              <a:rPr lang="en-US" spc="-4" dirty="0">
                <a:latin typeface="+mn-lt"/>
              </a:rPr>
              <a:t>path </a:t>
            </a:r>
            <a:r>
              <a:rPr lang="en-US" dirty="0">
                <a:latin typeface="+mn-lt"/>
                <a:cs typeface="Arial"/>
              </a:rPr>
              <a:t>when </a:t>
            </a:r>
            <a:r>
              <a:rPr lang="en-US" spc="-409" dirty="0">
                <a:latin typeface="+mn-lt"/>
              </a:rPr>
              <a:t> </a:t>
            </a:r>
            <a:r>
              <a:rPr lang="en-US" dirty="0">
                <a:latin typeface="+mn-lt"/>
                <a:cs typeface="Arial"/>
              </a:rPr>
              <a:t>calling</a:t>
            </a:r>
            <a:r>
              <a:rPr lang="en-US" spc="-8" dirty="0">
                <a:latin typeface="+mn-lt"/>
              </a:rPr>
              <a:t> </a:t>
            </a:r>
            <a:r>
              <a:rPr lang="en-US" dirty="0">
                <a:latin typeface="+mn-lt"/>
                <a:cs typeface="Arial"/>
              </a:rPr>
              <a:t>or</a:t>
            </a:r>
            <a:r>
              <a:rPr lang="en-US" spc="-11" dirty="0">
                <a:latin typeface="+mn-lt"/>
              </a:rPr>
              <a:t> </a:t>
            </a:r>
            <a:r>
              <a:rPr lang="en-US" dirty="0">
                <a:latin typeface="+mn-lt"/>
                <a:cs typeface="Arial"/>
              </a:rPr>
              <a:t>saving</a:t>
            </a:r>
            <a:r>
              <a:rPr lang="en-US" spc="-11" dirty="0">
                <a:latin typeface="+mn-lt"/>
              </a:rPr>
              <a:t> </a:t>
            </a:r>
            <a:r>
              <a:rPr lang="en-US" spc="-4" dirty="0">
                <a:latin typeface="+mn-lt"/>
              </a:rPr>
              <a:t>files,</a:t>
            </a:r>
            <a:r>
              <a:rPr lang="en-US" spc="-19" dirty="0">
                <a:latin typeface="+mn-lt"/>
              </a:rPr>
              <a:t> </a:t>
            </a:r>
            <a:r>
              <a:rPr lang="en-US" spc="-4" dirty="0">
                <a:latin typeface="+mn-lt"/>
              </a:rPr>
              <a:t>type: </a:t>
            </a:r>
            <a:r>
              <a:rPr lang="en-US" sz="2800" spc="-4" dirty="0">
                <a:solidFill>
                  <a:srgbClr val="FF0000"/>
                </a:solidFill>
                <a:latin typeface="Courier New"/>
                <a:cs typeface="Courier New"/>
              </a:rPr>
              <a:t>cd</a:t>
            </a:r>
            <a:r>
              <a:rPr lang="en-US" sz="2800" spc="-41" dirty="0">
                <a:solidFill>
                  <a:srgbClr val="FF0000"/>
                </a:solidFill>
                <a:latin typeface="Courier New"/>
                <a:cs typeface="Courier New"/>
              </a:rPr>
              <a:t> </a:t>
            </a:r>
            <a:r>
              <a:rPr lang="en-US" sz="2800" spc="-4" dirty="0">
                <a:solidFill>
                  <a:schemeClr val="accent6"/>
                </a:solidFill>
                <a:latin typeface="Courier New"/>
                <a:cs typeface="Courier New"/>
              </a:rPr>
              <a:t>c:\mydata    </a:t>
            </a:r>
          </a:p>
          <a:p>
            <a:pPr marL="695325" lvl="2">
              <a:lnSpc>
                <a:spcPct val="100000"/>
              </a:lnSpc>
            </a:pPr>
            <a:endParaRPr lang="en-US" dirty="0">
              <a:latin typeface="Times New Roman"/>
              <a:cs typeface="Times New Roman"/>
            </a:endParaRPr>
          </a:p>
          <a:p>
            <a:pPr marL="695325" lvl="2">
              <a:lnSpc>
                <a:spcPct val="100000"/>
              </a:lnSpc>
            </a:pPr>
            <a:endParaRPr lang="en-US" dirty="0">
              <a:latin typeface="Times New Roman"/>
              <a:cs typeface="Times New Roman"/>
            </a:endParaRPr>
          </a:p>
          <a:p>
            <a:pPr marL="9525">
              <a:lnSpc>
                <a:spcPct val="100000"/>
              </a:lnSpc>
            </a:pPr>
            <a:r>
              <a:rPr lang="en-US" dirty="0">
                <a:latin typeface="+mn-lt"/>
                <a:cs typeface="Arial"/>
              </a:rPr>
              <a:t>Use</a:t>
            </a:r>
            <a:r>
              <a:rPr lang="en-US" spc="-11" dirty="0">
                <a:latin typeface="+mn-lt"/>
              </a:rPr>
              <a:t> </a:t>
            </a:r>
            <a:r>
              <a:rPr lang="en-US" dirty="0">
                <a:latin typeface="+mn-lt"/>
                <a:cs typeface="Arial"/>
              </a:rPr>
              <a:t>quotes</a:t>
            </a:r>
            <a:r>
              <a:rPr lang="en-US" spc="-19" dirty="0">
                <a:latin typeface="+mn-lt"/>
              </a:rPr>
              <a:t> </a:t>
            </a:r>
            <a:r>
              <a:rPr lang="en-US" spc="-4" dirty="0">
                <a:latin typeface="+mn-lt"/>
              </a:rPr>
              <a:t>if</a:t>
            </a:r>
            <a:r>
              <a:rPr lang="en-US" spc="-8" dirty="0">
                <a:latin typeface="+mn-lt"/>
              </a:rPr>
              <a:t> </a:t>
            </a:r>
            <a:r>
              <a:rPr lang="en-US" spc="-4" dirty="0">
                <a:latin typeface="+mn-lt"/>
              </a:rPr>
              <a:t>the</a:t>
            </a:r>
            <a:r>
              <a:rPr lang="en-US" spc="-11" dirty="0">
                <a:latin typeface="+mn-lt"/>
              </a:rPr>
              <a:t> </a:t>
            </a:r>
            <a:r>
              <a:rPr lang="en-US" dirty="0">
                <a:latin typeface="+mn-lt"/>
                <a:cs typeface="Arial"/>
              </a:rPr>
              <a:t>new</a:t>
            </a:r>
            <a:r>
              <a:rPr lang="en-US" spc="-8" dirty="0">
                <a:latin typeface="+mn-lt"/>
              </a:rPr>
              <a:t> </a:t>
            </a:r>
            <a:r>
              <a:rPr lang="en-US" dirty="0">
                <a:latin typeface="+mn-lt"/>
                <a:cs typeface="Arial"/>
              </a:rPr>
              <a:t>directory</a:t>
            </a:r>
            <a:r>
              <a:rPr lang="en-US" spc="-38" dirty="0">
                <a:latin typeface="+mn-lt"/>
              </a:rPr>
              <a:t> </a:t>
            </a:r>
            <a:r>
              <a:rPr lang="en-US" dirty="0">
                <a:latin typeface="+mn-lt"/>
                <a:cs typeface="Arial"/>
              </a:rPr>
              <a:t>has</a:t>
            </a:r>
            <a:r>
              <a:rPr lang="en-US" spc="-8" dirty="0">
                <a:latin typeface="+mn-lt"/>
              </a:rPr>
              <a:t> </a:t>
            </a:r>
            <a:r>
              <a:rPr lang="en-US" dirty="0">
                <a:latin typeface="+mn-lt"/>
                <a:cs typeface="Arial"/>
              </a:rPr>
              <a:t>blank</a:t>
            </a:r>
            <a:r>
              <a:rPr lang="en-US" spc="-11" dirty="0">
                <a:latin typeface="+mn-lt"/>
              </a:rPr>
              <a:t> </a:t>
            </a:r>
            <a:r>
              <a:rPr lang="en-US" dirty="0">
                <a:latin typeface="+mn-lt"/>
                <a:cs typeface="Arial"/>
              </a:rPr>
              <a:t>spaces;</a:t>
            </a:r>
            <a:r>
              <a:rPr lang="en-US" spc="-41" dirty="0">
                <a:latin typeface="+mn-lt"/>
              </a:rPr>
              <a:t> </a:t>
            </a:r>
            <a:r>
              <a:rPr lang="en-US" spc="-4" dirty="0">
                <a:latin typeface="+mn-lt"/>
              </a:rPr>
              <a:t>for</a:t>
            </a:r>
            <a:r>
              <a:rPr lang="en-US" spc="-11" dirty="0">
                <a:latin typeface="+mn-lt"/>
              </a:rPr>
              <a:t> </a:t>
            </a:r>
            <a:r>
              <a:rPr lang="en-US" spc="-4" dirty="0">
                <a:latin typeface="+mn-lt"/>
              </a:rPr>
              <a:t>example: </a:t>
            </a:r>
            <a:r>
              <a:rPr lang="en-US" sz="2800" spc="-4" dirty="0">
                <a:solidFill>
                  <a:srgbClr val="FF0000"/>
                </a:solidFill>
                <a:latin typeface="Courier New"/>
                <a:cs typeface="Courier New"/>
              </a:rPr>
              <a:t>cd</a:t>
            </a:r>
            <a:r>
              <a:rPr lang="en-US" sz="2800" spc="-15" dirty="0">
                <a:solidFill>
                  <a:srgbClr val="FF0000"/>
                </a:solidFill>
                <a:latin typeface="Courier New"/>
                <a:cs typeface="Courier New"/>
              </a:rPr>
              <a:t> </a:t>
            </a:r>
            <a:r>
              <a:rPr lang="en-US" sz="2800" spc="-4" dirty="0">
                <a:solidFill>
                  <a:schemeClr val="accent6"/>
                </a:solidFill>
                <a:latin typeface="Courier New"/>
                <a:cs typeface="Courier New"/>
              </a:rPr>
              <a:t>“h:\</a:t>
            </a:r>
            <a:r>
              <a:rPr lang="en-US" sz="2800" spc="-4" dirty="0" err="1">
                <a:solidFill>
                  <a:schemeClr val="accent6"/>
                </a:solidFill>
                <a:latin typeface="Courier New"/>
                <a:cs typeface="Courier New"/>
              </a:rPr>
              <a:t>stata</a:t>
            </a:r>
            <a:r>
              <a:rPr lang="en-US" sz="2800" spc="-11" dirty="0">
                <a:solidFill>
                  <a:schemeClr val="accent6"/>
                </a:solidFill>
                <a:latin typeface="Courier New"/>
                <a:cs typeface="Courier New"/>
              </a:rPr>
              <a:t> </a:t>
            </a:r>
            <a:r>
              <a:rPr lang="en-US" sz="2800" spc="-4" dirty="0">
                <a:solidFill>
                  <a:schemeClr val="accent6"/>
                </a:solidFill>
                <a:latin typeface="Courier New"/>
                <a:cs typeface="Courier New"/>
              </a:rPr>
              <a:t>and</a:t>
            </a:r>
            <a:r>
              <a:rPr lang="en-US" sz="2800" spc="-15" dirty="0">
                <a:solidFill>
                  <a:schemeClr val="accent6"/>
                </a:solidFill>
                <a:latin typeface="Courier New"/>
                <a:cs typeface="Courier New"/>
              </a:rPr>
              <a:t> </a:t>
            </a:r>
            <a:r>
              <a:rPr lang="en-US" sz="2800" spc="-4" dirty="0">
                <a:solidFill>
                  <a:schemeClr val="accent6"/>
                </a:solidFill>
                <a:latin typeface="Courier New"/>
                <a:cs typeface="Courier New"/>
              </a:rPr>
              <a:t>data”</a:t>
            </a:r>
            <a:endParaRPr lang="en-US" sz="2800" dirty="0">
              <a:solidFill>
                <a:schemeClr val="accent6"/>
              </a:solidFill>
              <a:latin typeface="Courier New"/>
              <a:cs typeface="Courier New"/>
            </a:endParaRPr>
          </a:p>
          <a:p>
            <a:endParaRPr lang="en-US" dirty="0"/>
          </a:p>
        </p:txBody>
      </p:sp>
      <p:pic>
        <p:nvPicPr>
          <p:cNvPr id="8" name="Picture 7">
            <a:extLst>
              <a:ext uri="{FF2B5EF4-FFF2-40B4-BE49-F238E27FC236}">
                <a16:creationId xmlns:a16="http://schemas.microsoft.com/office/drawing/2014/main" id="{065A2EF7-5102-471C-A2A8-B24C1BF06F36}"/>
              </a:ext>
            </a:extLst>
          </p:cNvPr>
          <p:cNvPicPr>
            <a:picLocks noChangeAspect="1"/>
          </p:cNvPicPr>
          <p:nvPr/>
        </p:nvPicPr>
        <p:blipFill rotWithShape="1">
          <a:blip r:embed="rId5"/>
          <a:srcRect t="13337" r="8233" b="19713"/>
          <a:stretch/>
        </p:blipFill>
        <p:spPr>
          <a:xfrm>
            <a:off x="3548272" y="3865668"/>
            <a:ext cx="2184145" cy="679268"/>
          </a:xfrm>
          <a:prstGeom prst="rect">
            <a:avLst/>
          </a:prstGeom>
        </p:spPr>
      </p:pic>
      <p:pic>
        <p:nvPicPr>
          <p:cNvPr id="4" name="Picture 3" descr="ຮູບພາບຂອງ University of health sciences in Lao P.D.R.">
            <a:extLst>
              <a:ext uri="{FF2B5EF4-FFF2-40B4-BE49-F238E27FC236}">
                <a16:creationId xmlns:a16="http://schemas.microsoft.com/office/drawing/2014/main" id="{B7E6A23E-FA74-4215-B8DC-F89159D8672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87251" y="5614188"/>
            <a:ext cx="911860" cy="878686"/>
          </a:xfrm>
          <a:prstGeom prst="rect">
            <a:avLst/>
          </a:prstGeom>
          <a:noFill/>
          <a:ln>
            <a:noFill/>
          </a:ln>
        </p:spPr>
      </p:pic>
      <p:sp>
        <p:nvSpPr>
          <p:cNvPr id="9" name="TextBox 8">
            <a:extLst>
              <a:ext uri="{FF2B5EF4-FFF2-40B4-BE49-F238E27FC236}">
                <a16:creationId xmlns:a16="http://schemas.microsoft.com/office/drawing/2014/main" id="{F12D7921-E47C-4726-B4AA-A16E596A8880}"/>
              </a:ext>
            </a:extLst>
          </p:cNvPr>
          <p:cNvSpPr txBox="1"/>
          <p:nvPr/>
        </p:nvSpPr>
        <p:spPr>
          <a:xfrm>
            <a:off x="2613641" y="1972739"/>
            <a:ext cx="4297680" cy="751168"/>
          </a:xfrm>
          <a:prstGeom prst="rect">
            <a:avLst/>
          </a:prstGeom>
          <a:noFill/>
        </p:spPr>
        <p:txBody>
          <a:bodyPr wrap="square" rtlCol="0">
            <a:spAutoFit/>
          </a:bodyPr>
          <a:lstStyle/>
          <a:p>
            <a:pPr marL="1280636" indent="-342900">
              <a:lnSpc>
                <a:spcPts val="1279"/>
              </a:lnSpc>
              <a:spcBef>
                <a:spcPts val="998"/>
              </a:spcBef>
              <a:buFont typeface="Arial" panose="020B0604020202020204" pitchFamily="34" charset="0"/>
              <a:buChar char="•"/>
              <a:tabLst>
                <a:tab pos="1100614" algn="l"/>
              </a:tabLst>
            </a:pPr>
            <a:r>
              <a:rPr lang="en-US" sz="2400" b="1" spc="19" dirty="0" err="1">
                <a:latin typeface="Times New Roman"/>
                <a:cs typeface="Times New Roman"/>
              </a:rPr>
              <a:t>pwd</a:t>
            </a:r>
            <a:endParaRPr lang="en-US" sz="2400" b="1" spc="19" dirty="0">
              <a:latin typeface="Times New Roman"/>
              <a:cs typeface="Times New Roman"/>
            </a:endParaRPr>
          </a:p>
          <a:p>
            <a:pPr marL="1280636" indent="-342900">
              <a:lnSpc>
                <a:spcPts val="1279"/>
              </a:lnSpc>
              <a:spcBef>
                <a:spcPts val="998"/>
              </a:spcBef>
              <a:buFont typeface="Arial" panose="020B0604020202020204" pitchFamily="34" charset="0"/>
              <a:buChar char="•"/>
              <a:tabLst>
                <a:tab pos="1100614" algn="l"/>
              </a:tabLst>
            </a:pPr>
            <a:endParaRPr lang="en-US" sz="1050" b="1" dirty="0">
              <a:latin typeface="Times New Roman"/>
              <a:cs typeface="Times New Roman"/>
            </a:endParaRPr>
          </a:p>
          <a:p>
            <a:pPr marL="748189" indent="0">
              <a:lnSpc>
                <a:spcPts val="1279"/>
              </a:lnSpc>
              <a:buNone/>
            </a:pPr>
            <a:r>
              <a:rPr lang="en-US" sz="2400" b="1" spc="-100" dirty="0">
                <a:latin typeface="Times New Roman"/>
                <a:cs typeface="Times New Roman"/>
              </a:rPr>
              <a:t>h : \ s t a t a d a t a</a:t>
            </a:r>
            <a:endParaRPr lang="en-US" sz="2400" spc="-100" dirty="0">
              <a:latin typeface="Times New Roman"/>
              <a:cs typeface="Times New Roman"/>
            </a:endParaRPr>
          </a:p>
        </p:txBody>
      </p:sp>
      <p:pic>
        <p:nvPicPr>
          <p:cNvPr id="13" name="Picture 12">
            <a:extLst>
              <a:ext uri="{FF2B5EF4-FFF2-40B4-BE49-F238E27FC236}">
                <a16:creationId xmlns:a16="http://schemas.microsoft.com/office/drawing/2014/main" id="{E49AAB7B-3C49-4673-B265-547500DAB405}"/>
              </a:ext>
            </a:extLst>
          </p:cNvPr>
          <p:cNvPicPr>
            <a:picLocks noChangeAspect="1"/>
          </p:cNvPicPr>
          <p:nvPr/>
        </p:nvPicPr>
        <p:blipFill rotWithShape="1">
          <a:blip r:embed="rId7"/>
          <a:srcRect l="6594" t="13150" b="44674"/>
          <a:stretch/>
        </p:blipFill>
        <p:spPr>
          <a:xfrm>
            <a:off x="3353272" y="5506766"/>
            <a:ext cx="3713241" cy="390676"/>
          </a:xfrm>
          <a:prstGeom prst="rect">
            <a:avLst/>
          </a:prstGeom>
        </p:spPr>
      </p:pic>
      <p:pic>
        <p:nvPicPr>
          <p:cNvPr id="14" name="Picture 13">
            <a:extLst>
              <a:ext uri="{FF2B5EF4-FFF2-40B4-BE49-F238E27FC236}">
                <a16:creationId xmlns:a16="http://schemas.microsoft.com/office/drawing/2014/main" id="{AB416570-B84C-4E36-A502-9C30518342AA}"/>
              </a:ext>
            </a:extLst>
          </p:cNvPr>
          <p:cNvPicPr>
            <a:picLocks noChangeAspect="1"/>
          </p:cNvPicPr>
          <p:nvPr/>
        </p:nvPicPr>
        <p:blipFill rotWithShape="1">
          <a:blip r:embed="rId7"/>
          <a:srcRect l="26916" t="19012" r="9775" b="44674"/>
          <a:stretch/>
        </p:blipFill>
        <p:spPr>
          <a:xfrm>
            <a:off x="3392831" y="5954939"/>
            <a:ext cx="2516778" cy="336373"/>
          </a:xfrm>
          <a:prstGeom prst="rect">
            <a:avLst/>
          </a:prstGeom>
        </p:spPr>
      </p:pic>
      <p:pic>
        <p:nvPicPr>
          <p:cNvPr id="6" name="Audio 5">
            <a:hlinkClick r:id="" action="ppaction://media"/>
            <a:extLst>
              <a:ext uri="{FF2B5EF4-FFF2-40B4-BE49-F238E27FC236}">
                <a16:creationId xmlns:a16="http://schemas.microsoft.com/office/drawing/2014/main" id="{6C8300A0-1863-4325-A34B-E7EB8AF1C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95216418"/>
      </p:ext>
    </p:extLst>
  </p:cSld>
  <p:clrMapOvr>
    <a:masterClrMapping/>
  </p:clrMapOvr>
  <mc:AlternateContent xmlns:mc="http://schemas.openxmlformats.org/markup-compatibility/2006">
    <mc:Choice xmlns:p14="http://schemas.microsoft.com/office/powerpoint/2010/main" Requires="p14">
      <p:transition spd="slow" p14:dur="2000" advTm="83601"/>
    </mc:Choice>
    <mc:Fallback>
      <p:transition spd="slow" advTm="8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7.8|8.2|10.4|7.7"/>
</p:tagLst>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RCB TEMPLATE" id="{0EC71E97-8FA2-4B5F-AC24-44C3F03835AA}" vid="{46FB6BCA-E9FE-4217-9BEF-CD6BDB5EB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13" ma:contentTypeDescription="Create a new document." ma:contentTypeScope="" ma:versionID="be0ae1603127ce292030e8d21174580f">
  <xsd:schema xmlns:xsd="http://www.w3.org/2001/XMLSchema" xmlns:xs="http://www.w3.org/2001/XMLSchema" xmlns:p="http://schemas.microsoft.com/office/2006/metadata/properties" xmlns:ns2="d6596b82-1850-46b7-8677-7476bdde78e6" xmlns:ns3="53c17ed5-55f5-48da-bce3-199d61b38c9a" targetNamespace="http://schemas.microsoft.com/office/2006/metadata/properties" ma:root="true" ma:fieldsID="26e5467dbf44ded1b1ae3f5faebca35a" ns2:_="" ns3:_="">
    <xsd:import namespace="d6596b82-1850-46b7-8677-7476bdde78e6"/>
    <xsd:import namespace="53c17ed5-55f5-48da-bce3-199d61b38c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DAF73-4893-4F4B-B2AD-01C785BB3A4F}">
  <ds:schemaRef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schemas.microsoft.com/office/2006/metadata/properties"/>
    <ds:schemaRef ds:uri="53c17ed5-55f5-48da-bce3-199d61b38c9a"/>
    <ds:schemaRef ds:uri="http://www.w3.org/XML/1998/namespace"/>
    <ds:schemaRef ds:uri="d6596b82-1850-46b7-8677-7476bdde78e6"/>
    <ds:schemaRef ds:uri="http://purl.org/dc/dcmitype/"/>
    <ds:schemaRef ds:uri="http://purl.org/dc/terms/"/>
  </ds:schemaRefs>
</ds:datastoreItem>
</file>

<file path=customXml/itemProps2.xml><?xml version="1.0" encoding="utf-8"?>
<ds:datastoreItem xmlns:ds="http://schemas.openxmlformats.org/officeDocument/2006/customXml" ds:itemID="{97161C77-4666-4246-BBCD-C34F72AD3419}">
  <ds:schemaRefs>
    <ds:schemaRef ds:uri="http://schemas.microsoft.com/sharepoint/v3/contenttype/forms"/>
  </ds:schemaRefs>
</ds:datastoreItem>
</file>

<file path=customXml/itemProps3.xml><?xml version="1.0" encoding="utf-8"?>
<ds:datastoreItem xmlns:ds="http://schemas.openxmlformats.org/officeDocument/2006/customXml" ds:itemID="{8100B982-99A2-4BF9-ADDA-957A147B1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96b82-1850-46b7-8677-7476bdde78e6"/>
    <ds:schemaRef ds:uri="53c17ed5-55f5-48da-bce3-199d61b38c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ANRCB TEMPLATE</Template>
  <TotalTime>6368</TotalTime>
  <Words>3994</Words>
  <Application>Microsoft Office PowerPoint</Application>
  <PresentationFormat>On-screen Show (4:3)</PresentationFormat>
  <Paragraphs>264</Paragraphs>
  <Slides>24</Slides>
  <Notes>24</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Unicode MS</vt:lpstr>
      <vt:lpstr>Calibri</vt:lpstr>
      <vt:lpstr>Courier New</vt:lpstr>
      <vt:lpstr>Georgia</vt:lpstr>
      <vt:lpstr>Times New Roman</vt:lpstr>
      <vt:lpstr>Wingdings</vt:lpstr>
      <vt:lpstr>CRS_2020_PPT</vt:lpstr>
      <vt:lpstr>Module 7 Statistical Analysis</vt:lpstr>
      <vt:lpstr>Module 7 Overview</vt:lpstr>
      <vt:lpstr>Module 7 Overview</vt:lpstr>
      <vt:lpstr>Topic 7.1: Getting Started with Stata </vt:lpstr>
      <vt:lpstr>Session Objectives</vt:lpstr>
      <vt:lpstr>What is STATA?</vt:lpstr>
      <vt:lpstr>STATA 17 Screen</vt:lpstr>
      <vt:lpstr>STATA 17 Screen (Parts)</vt:lpstr>
      <vt:lpstr>First Steps: Working Directory</vt:lpstr>
      <vt:lpstr>First Steps: log file (optional)</vt:lpstr>
      <vt:lpstr>First Steps: DO file (please do the DO!)</vt:lpstr>
      <vt:lpstr>First Steps:  DO file</vt:lpstr>
      <vt:lpstr>First steps: Opening/saving Stata files (*.dta)</vt:lpstr>
      <vt:lpstr>First steps: Import a data set</vt:lpstr>
      <vt:lpstr>First steps: using clear and cls</vt:lpstr>
      <vt:lpstr>First steps: Quick way of finding variables (lookfor)</vt:lpstr>
      <vt:lpstr>Example of Look For (lookfor)</vt:lpstr>
      <vt:lpstr>Example of Look For (lookfor)</vt:lpstr>
      <vt:lpstr>Data Exploration: describe command</vt:lpstr>
      <vt:lpstr>Data Exploration: Frequencies</vt:lpstr>
      <vt:lpstr>Data Exploration: Using table function</vt:lpstr>
      <vt:lpstr>Data Exploration: Using table function</vt:lpstr>
      <vt:lpstr>Data Exploration: Using tab function</vt:lpstr>
      <vt:lpstr>Now, you should be able to: Open and import data in Stata Describe your dataset  Find variables in your data Create tables of means and frequencies of variables Evaluate the distribution of variables by other variables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7 Statistical Analysis</dc:title>
  <dc:creator>Eddens, Kate</dc:creator>
  <cp:lastModifiedBy>Eddens, Kate</cp:lastModifiedBy>
  <cp:revision>4</cp:revision>
  <dcterms:created xsi:type="dcterms:W3CDTF">2022-07-28T20:12:00Z</dcterms:created>
  <dcterms:modified xsi:type="dcterms:W3CDTF">2022-10-17T16:59:51Z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ies>
</file>