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4" r:id="rId4"/>
  </p:sldMasterIdLst>
  <p:notesMasterIdLst>
    <p:notesMasterId r:id="rId29"/>
  </p:notesMasterIdLst>
  <p:sldIdLst>
    <p:sldId id="256" r:id="rId5"/>
    <p:sldId id="299" r:id="rId6"/>
    <p:sldId id="933" r:id="rId7"/>
    <p:sldId id="297" r:id="rId8"/>
    <p:sldId id="295" r:id="rId9"/>
    <p:sldId id="257" r:id="rId10"/>
    <p:sldId id="258" r:id="rId11"/>
    <p:sldId id="261" r:id="rId12"/>
    <p:sldId id="260" r:id="rId13"/>
    <p:sldId id="262" r:id="rId14"/>
    <p:sldId id="263" r:id="rId15"/>
    <p:sldId id="934" r:id="rId16"/>
    <p:sldId id="259" r:id="rId17"/>
    <p:sldId id="268" r:id="rId18"/>
    <p:sldId id="267" r:id="rId19"/>
    <p:sldId id="264" r:id="rId20"/>
    <p:sldId id="265" r:id="rId21"/>
    <p:sldId id="935" r:id="rId22"/>
    <p:sldId id="269" r:id="rId23"/>
    <p:sldId id="296" r:id="rId24"/>
    <p:sldId id="292" r:id="rId25"/>
    <p:sldId id="293" r:id="rId26"/>
    <p:sldId id="294" r:id="rId27"/>
    <p:sldId id="26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F0B551-492B-DC42-8FF3-EFAE171BB86C}">
          <p14:sldIdLst>
            <p14:sldId id="256"/>
            <p14:sldId id="299"/>
            <p14:sldId id="933"/>
            <p14:sldId id="297"/>
            <p14:sldId id="295"/>
            <p14:sldId id="257"/>
            <p14:sldId id="258"/>
            <p14:sldId id="261"/>
            <p14:sldId id="260"/>
            <p14:sldId id="262"/>
            <p14:sldId id="263"/>
            <p14:sldId id="934"/>
            <p14:sldId id="259"/>
            <p14:sldId id="268"/>
            <p14:sldId id="267"/>
            <p14:sldId id="264"/>
            <p14:sldId id="265"/>
            <p14:sldId id="935"/>
            <p14:sldId id="269"/>
            <p14:sldId id="296"/>
            <p14:sldId id="292"/>
            <p14:sldId id="293"/>
            <p14:sldId id="29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ing, Clare" initials="GC" lastIdx="5" clrIdx="0">
    <p:extLst>
      <p:ext uri="{19B8F6BF-5375-455C-9EA6-DF929625EA0E}">
        <p15:presenceInfo xmlns:p15="http://schemas.microsoft.com/office/powerpoint/2012/main" userId="S::clare.gooding@crs.org::9b613808-c58f-43f6-830b-a0680ffeef40" providerId="AD"/>
      </p:ext>
    </p:extLst>
  </p:cmAuthor>
  <p:cmAuthor id="2" name="Oula, Ratthiphone" initials="OR" lastIdx="2" clrIdx="1">
    <p:extLst>
      <p:ext uri="{19B8F6BF-5375-455C-9EA6-DF929625EA0E}">
        <p15:presenceInfo xmlns:p15="http://schemas.microsoft.com/office/powerpoint/2012/main" userId="S::ratthiphone.oula@crs.org::495bfc06-53a5-475b-91f5-39d15c1e83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 autoAdjust="0"/>
    <p:restoredTop sz="82406" autoAdjust="0"/>
  </p:normalViewPr>
  <p:slideViewPr>
    <p:cSldViewPr snapToGrid="0" snapToObjects="1">
      <p:cViewPr varScale="1">
        <p:scale>
          <a:sx n="94" d="100"/>
          <a:sy n="94" d="100"/>
        </p:scale>
        <p:origin x="3056" y="184"/>
      </p:cViewPr>
      <p:guideLst/>
    </p:cSldViewPr>
  </p:slideViewPr>
  <p:outlineViewPr>
    <p:cViewPr>
      <p:scale>
        <a:sx n="33" d="100"/>
        <a:sy n="33" d="100"/>
      </p:scale>
      <p:origin x="0" y="-100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44C2-2B48-2440-B91F-9AA6981E740C}" type="datetimeFigureOut">
              <a:rPr lang="en-US" smtClean="0"/>
              <a:t>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7AE1-64B2-544E-9109-A75612B0A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ຍິນດີຕ້ອນຮັບເຂົ້າສູ່ ໂມດູນ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7: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 ເພື່ອ ການວິເຄາະ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ຂັ້ນຕອນຕໍ່ໄປແມ່ນທາງເລືອກ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ແຕ່ແນະນໍາ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ແລະນັ້ນແມ່ນການສ້າງໄຟລ໌ບັນທຶກ. ອັນນີ້ແມ່ນເຄື່ອງບັນທຶກໃນຕົວຂອງ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ບ່ອນທີ່ທ່ານສາມາດດຶງເອົາວຽກ ແລະເກັບບັນທຶກວຽກໄດ້. ເພື່ອເຮັດສິ່ງນີ້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ພິມເຂົ້າໄປໃນເຄໍາສັ່ງຂອງຂໍ້ຄວາມ "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log using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" ແລະຕາມດ້ວຍຊື່ທີ່ທ່ານຕ້ອງການໃຫ້ໄຟລ໌ບັນທຶກຂອງທ່ານ. ນີ້ຈະສ້າງໄຟລ໌ 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“</a:t>
            </a:r>
            <a:r>
              <a:rPr lang="en-US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mylog.log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”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ຫຼືອັນໃດກໍໄດ້ທີ່ທ່ານເລືອກເອີ້ນມັນ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ດ້ວຍນາມສະກຸນ .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log,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ໃນລາຍການເຮັດວຽກຂອງທ່ານ. ທ່ານແລະຜູ້ອື່ນ ສາມາດອ່ານມັນໂດຍໃຊ້ຕົວປະມວນຜົນຄໍາສັບຕ່າງໆເຊັ່ນ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notepad, MS 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word, 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ແລະອື່ນໆ. ແຕ່ທ່ານຕ້ອງບັນທຶກມັນເປັນ .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log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ເພື່ອຮັກສາມັນຢູ່ໃນຮູບແບບສາກົນ. ຖ້າທ່ານໃຊ້ ໜ້າຈໍ ຊີ້ ແລະຄລິກ ເພື່ອເລີ່ມແລະບັນທຶກໄຟຍ 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ຄ່າເລີ່ມຕົ້ນແມ່ນເພື່ອບັນທຶກເປັນໄຟລ໌ .</a:t>
            </a:r>
            <a:r>
              <a:rPr lang="en-US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smcl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ເຊິ່ງຕ້ອງໃຊ້ໂປຼແກຼມພິເສດເພື່ອເປີດ. ເພື່ອປິດໄຟລ໌ບັນທຶກ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ທ່ານພຽງແຕ່ສາມາດພິມ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log close"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ແລະເພື່ອເພີ່ມຜົນຮັບໃຫ້ກັບໄຟລ໌ບັນທຶກຂອງທ່ານ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ທ່ານສາມາດພິມ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log using (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ຊື່ໄຟລ໌ບັນທຶກຂອງທ່ານ)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append".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ແລະຖ້າທ່ານຕ້ອງການປ່ຽນໄຟລ໌ບັນທຶກ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ທ່ານສາມາດນໍາໃຊ້ຄໍາສັ່ງຂ້າງເທິງດ້ວຍການປ່ຽນແທນ</a:t>
            </a:r>
            <a:r>
              <a:rPr lang="en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</a:t>
            </a:r>
            <a:r>
              <a:rPr lang="lo-LA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ແຕ່ສັງເກດວ່ານີ້ຈະລຶບເນື້ອຫາຂອງບັນທຶກສະບັບກ່ອນຫນ້າຂອງທ່ານ.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ຂັ້ນຕອນ ຕໍ່ໄປທີ່ສໍາຄັນໃນການຕັ້ງຄ່າໂຕເອງ ເພື່ອເຮັດວຽກຢູ່ໃນ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ແມ່ນການສ້າງໄຟລ໌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DO".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ນີ້ແມ່ນໄຟລ໌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syntax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ຂອງທ່ານທີ່ຈໍາເປັນ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ບ່ອນທີ່ທ່ານຈະຮັກສາຄໍາສັ່ງທັງຫມົດທີ່ທ່ານຂຽນແລະດໍາເນີນການ. ເຮັດໄຟລ໌ສິ້ນສຸດດ້ວຍນາມສະກຸນໄຟລ໌ </a:t>
            </a:r>
            <a:r>
              <a:rPr lang="en-US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d.o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.,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. ຂໍ​ແນະ​ນໍາ​ ໃຫ້ໃຊ້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 files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ເພື່ອ​ເກັບ​ຮັກ​ສາ​ຄໍາ​ສັ່ງ​ຂອງ​ທ່ານ​ໃນ​ເວ​ລາ​ທີ່​ທ່ານ​ເຮັດ​ວຽກ !! ວິທີນີ້ທ່ານບໍ່ຈໍາເປັນຕ້ອງພິມພວກມັນແລະສ້າງມັນອີກເທື່ອຫນຶ່ງເມື່ອທ່ານຈໍາເປັນຕ້ອງເຮັດການວິເຄາະຄືນໃຫມ່ຫຼືດໍາເນີນການທໍາຄວາມສະອາດຂໍ້ມູນໃນຊຸດຂໍ້ມູນທີ່ຖືກປັບປຸງ. ມັນຍັງຊ່ວຍໃຫ້ທ່ານຮູ້ວິທີທີ່ທ່ານສ້າງຕົວຜັນແປຫຼືດໍາເນີນການວິເຄາະບາງຢ່າງ. ດັ່ງທີ່ຂ້ອຍໃສ່ໃນຫົວຂໍ້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ກະລຸນາເຮັດ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do!!!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 ທ່ານ​ສາ​ມາດ​ເລີ່ມ​ຕົ້ນ​ການ​ເຮັດ​ໄຟລ​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ໃຫມ່​ ໂດຍ​ການ​ໃຊ້ ເມນູ ຊີ້​ແລະ​ຄລິກ​​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ຫຼື​ໂດຍ​ການ​ພິມ "</a:t>
            </a:r>
            <a:r>
              <a:rPr lang="en-US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doedit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​"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ເຂົ້າ​ໄປ​ໃນ​​ຄໍາ​ສັ່ງ​. ທ່ານສາມາດບັນທຶກຄຳເຫັນຂອງທ່ານໃນໄຟລ໌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do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ໄດ້ໂດຍການໃສ່ເຄື່ອງໝາຍດາວອ້ອມຄຳເຫັນຕ່າງໆ ແລະໃຊ້ຕົວຫຍໍ້ໜ້າເພື່ອແຍກແຖວ. ຂ້າ​ພະ​ເຈົ້າ​ຈະ​ສະ​ແດງ​ໃຫ້​ທ່ານ​ເປັນ​ຕົວ​ຢ່າງ​ໃນ​ສະ​ໄລ​ ​ຕໍ່​ໄປ​.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5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ເຈົ້າສາມາດເຫັນໄດ້ໃນຕົວຢ່າງນີ້ວ່າຂ້ອຍໄດ້ສ້າງໄຟລ໌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ແລະເລີ່ມຄໍາເຫັນໃນນັ້ນ ດ້ວຍເຄື່ອງໝາຍດາວ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ຫຼັງຈາກນັ້ນ ຂຽນຂໍ້ຄິດເຫັນແຕ່ລະແຖວ ດ້ວຍສອງເຄື່ອງທັບຊ້ອນກັນ 2 ໂຕ. ທ່ານສາມາດເຮັດໄດ້ຫຼາຍວິທີ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ແຕ່ນີ້ແມ່ນວິທີທີ່ຂ້ອຍມັກສ້າງຄໍາເຫັນ ດ້ວຍວິທີນີ້. ທ່ານສາມາດຊອກຫາໄຟລ໌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ນີ້ຢູ່ໃນໂຟນເດີດຽວກັນກັບການນໍາສະເຫນີຂອງທ່ານ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,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ຫຼືບາງທີທີມງານໄດ້ສະຫນອງສໍາເນົາເອກະສານ </a:t>
            </a:r>
            <a:r>
              <a:rPr lang="en-US" sz="1800" dirty="0">
                <a:solidFill>
                  <a:srgbClr val="202124"/>
                </a:solidFill>
                <a:effectLst/>
                <a:latin typeface="Phetsarath OT" panose="02000500000000020004" pitchFamily="2" charset="0"/>
              </a:rPr>
              <a:t>do </a:t>
            </a:r>
            <a:r>
              <a:rPr lang="lo-LA" sz="1800" dirty="0">
                <a:solidFill>
                  <a:srgbClr val="202124"/>
                </a:solidFill>
                <a:effectLst/>
                <a:cs typeface="Phetsarath OT" panose="02000500000000020004" pitchFamily="2" charset="0"/>
              </a:rPr>
              <a:t>ໃຫ້ທ່ານ.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ຫາກຕ້ອງການເປີດໄຟລ໌ທີ່ຢູ່ໃນຮູບແບບ .</a:t>
            </a:r>
            <a:r>
              <a:rPr lang="en-US" sz="1800" dirty="0" err="1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dta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ແລະນາມສະກຸນໄຟລ໌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ທ່ານສາມາດໃຊ້ເມນູຊີີ້ແລະຄລິກ ໂດຍການໄປທີ່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file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" ຈາກນັ້ນ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open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" ແລະຫຼັງຈາກນັ້ນ ໄປຫາຂໍ້ມູນຂອງທ່ານ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ຫຼືພິມຄໍາສັ່ງ "ໃຊ້" ແລະ ຫຼັງຈາກນັ້ນ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ໄປຫາໄຟລ໌ຂໍ້ມູນຂອງທ່ານ. ຖ້າໄຟລ໌ຢູ່ໃນ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Directory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ເຮັດວຽກຂອງທ່ານແລ້ວ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ທ່ານສາມາດພິມຄໍາສັ່ງ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use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" ແລະ ຕາມດ້ວຍ ຊື່ຂອງໄຟລ໌ຂໍ້ມູນຂອງທ່ານ. ເພື່ອບັນທຶກຂໍ້ມູນຂອງທ່ານຈາກ 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Stata,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ທ່ານສາມາດນໍາໃຊ້ເມນູໂດຍການໄປທີ່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file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" ແລະຫຼັງຈາກນັ້ນ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save as" </a:t>
            </a:r>
            <a:r>
              <a:rPr lang="lo-L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Phetsarath OT" panose="02000500000000020004" pitchFamily="2" charset="0"/>
              </a:rPr>
              <a:t>ຫຼືພຽງແຕ່ພິມຄໍາສັ່ງ "</a:t>
            </a:r>
            <a:r>
              <a:rPr lang="en-US" sz="1800" dirty="0">
                <a:effectLst/>
                <a:latin typeface="Phetsarath OT" panose="02000500000000020004" pitchFamily="2" charset="0"/>
                <a:ea typeface="Calibri" panose="020F0502020204030204" pitchFamily="34" charset="0"/>
                <a:cs typeface="Arial Unicode MS" panose="020B0604020202020204" pitchFamily="34" charset="-128"/>
              </a:rPr>
              <a:t>save, replace"</a:t>
            </a:r>
            <a:endParaRPr lang="en-L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4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ທ່ານສາມາດເປີດຫຼືນໍາເຂົ້າ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csv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ຫຼືຂໍ້ມູນຕາຕະລາງອື່ນໆ 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ໂດຍໃຊ້ຄໍາສັ່ງ "</a:t>
            </a:r>
            <a:r>
              <a:rPr lang="th-TH" dirty="0">
                <a:latin typeface="Phetsarath OT" panose="02000500000000020004" pitchFamily="2" charset="0"/>
                <a:cs typeface="Phetsarath OT" panose="02000500000000020004" pitchFamily="2" charset="0"/>
              </a:rPr>
              <a:t>use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" ໃນຕົວແກ້ໄຂຂໍ້ມູນ ຫຼືໂດຍໃຊ້ເມນູແບບເລື່ອນລົງ ເພື່ອເລືອກໄຟລ໌ແລະຫຼັງຈາກນັ້ນເປີດຫຼືໄຟລ໌ແລະຫຼັງຈາກນັ້ນນໍາເຂົ້າ.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1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ທ່ານສາມາດນໍາໃຊ້ຄໍາສັ່ງ </a:t>
            </a:r>
            <a:r>
              <a:rPr lang="en-US" sz="12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clear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ເພື່ອເອົາຂໍ້ມູນທີ່ຜ່ານມາອອກຈາກຫນ່ວຍຄວາມຈໍາຂອງ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ແລະຄໍາສັ່ງ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cls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ເພື່ອລ້າງຫນ້າຈໍສະແດງຜົນຮັບ ສໍາລັບການເລີ້ມຕົ້ນໃໝ່.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2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ທ່ານສາມາດນໍາໃຊ້ຄໍາສັ່ງ</a:t>
            </a:r>
            <a:r>
              <a:rPr lang="en-GB" dirty="0"/>
              <a:t> </a:t>
            </a:r>
            <a:r>
              <a:rPr lang="en-US" sz="1200" spc="-26" dirty="0">
                <a:solidFill>
                  <a:srgbClr val="FF0000"/>
                </a:solidFill>
                <a:latin typeface="+mj-lt"/>
                <a:cs typeface="Phetsarath OT" panose="02000500000000020004" pitchFamily="2" charset="0"/>
              </a:rPr>
              <a:t>look for</a:t>
            </a:r>
            <a:r>
              <a:rPr lang="en-US" sz="1200" spc="-94" dirty="0">
                <a:latin typeface="+mj-lt"/>
                <a:cs typeface="Phetsarath OT" panose="02000500000000020004" pitchFamily="2" charset="0"/>
              </a:rPr>
              <a:t>  </a:t>
            </a:r>
            <a:r>
              <a:rPr lang="lo-LA" dirty="0"/>
              <a:t>ເພື່ອຊອກຫາຕົວຜັນແປໃນຊຸດຂໍ້ມູນ. ມັນເຮັດວຽກຄືກັບຫນ້າທີ່ຄົ້ນຫາ. ສໍາລັບຕົວຢ່າງ, ຖ້າທ່ານຕ້ອງການຊອກຫາຕົວຜັນແປທີ່ຫມາຍເຖິງການສຶກສາ, ທ່ານສາມາດພິມຄໍາສັ່ງ "</a:t>
            </a:r>
            <a:r>
              <a:rPr lang="en-US" sz="1200" spc="-26" dirty="0">
                <a:solidFill>
                  <a:srgbClr val="FF0000"/>
                </a:solidFill>
                <a:latin typeface="+mj-lt"/>
                <a:cs typeface="Phetsarath OT" panose="02000500000000020004" pitchFamily="2" charset="0"/>
              </a:rPr>
              <a:t>look for</a:t>
            </a:r>
            <a:r>
              <a:rPr lang="en-US" sz="1200" spc="-94" dirty="0">
                <a:latin typeface="+mj-lt"/>
                <a:cs typeface="Phetsarath OT" panose="02000500000000020004" pitchFamily="2" charset="0"/>
              </a:rPr>
              <a:t> </a:t>
            </a:r>
            <a:r>
              <a:rPr lang="lo-LA" dirty="0"/>
              <a:t>" ໃນ</a:t>
            </a:r>
            <a:r>
              <a:rPr lang="en-GB" dirty="0" err="1"/>
              <a:t>ໜ້າຈໍ</a:t>
            </a:r>
            <a:r>
              <a:rPr lang="lo-LA" dirty="0"/>
              <a:t>ຄໍາສັ່ງ</a:t>
            </a:r>
            <a:r>
              <a:rPr lang="en-GB" dirty="0"/>
              <a:t> </a:t>
            </a:r>
            <a:r>
              <a:rPr lang="lo-LA" dirty="0"/>
              <a:t>ຕາມດ້ວຍສີ່ຕົວອັກສອນທໍາອິດຂອງ</a:t>
            </a:r>
            <a:r>
              <a:rPr lang="en-GB" dirty="0" err="1"/>
              <a:t>ລະດັບ</a:t>
            </a:r>
            <a:r>
              <a:rPr lang="lo-LA" dirty="0"/>
              <a:t>ການສຶກສາ "</a:t>
            </a:r>
            <a:r>
              <a:rPr lang="en-GB" dirty="0" err="1"/>
              <a:t>educ</a:t>
            </a:r>
            <a:r>
              <a:rPr lang="en-GB" dirty="0"/>
              <a:t>" </a:t>
            </a:r>
            <a:r>
              <a:rPr lang="lo-LA" dirty="0"/>
              <a:t>ໃນຕົວຢ່າງນີ້, ແລະ </a:t>
            </a:r>
            <a:r>
              <a:rPr lang="en-GB" dirty="0"/>
              <a:t>Stata </a:t>
            </a:r>
            <a:r>
              <a:rPr lang="lo-LA" dirty="0"/>
              <a:t>ຈະຊອກຫາຄໍາສໍາຄັນ " </a:t>
            </a:r>
            <a:r>
              <a:rPr lang="en-GB" dirty="0" err="1"/>
              <a:t>educ</a:t>
            </a:r>
            <a:r>
              <a:rPr lang="en-GB" dirty="0"/>
              <a:t>” </a:t>
            </a:r>
            <a:r>
              <a:rPr lang="lo-LA" dirty="0"/>
              <a:t>ໃນຊື່ຕົວຜັນແປແລະປ້າຍຊື່. ທ່ານອາດຈະຕ້ອງມີຄວາມຄິດສ້າງສັນເພື່ອຊອກຫາຕົວຜັນແປທີ່ທ່ານຕ້ອງການ, ແຕ່ທ່ານສາມາດອ້າງອີງໃສ່</a:t>
            </a:r>
            <a:r>
              <a:rPr lang="en-GB" dirty="0"/>
              <a:t> </a:t>
            </a:r>
            <a:r>
              <a:rPr lang="lo-LA" dirty="0"/>
              <a:t>ປື້ມລະຫັດທີ່ອາດຈະມາພ້ອມກັບຂໍ້ມູນເພື່ອຊອກຫາຕົວຜັນແປຂອງທ່ານ.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ຖ້າພວກເຮົາໃຊ້ຄໍາສັ່ງ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lookfor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ທີ່ມີ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 stem "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educ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ສໍາລັບການສຶກສາໃນຂໍ້ມູນ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MICS,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ພວກເຮົາສາມາດເຫັນໄດ້ວ່າມີຫ້າຕົວຜັນແປທີ່ປະກອບມີການສຶກສາຄໍາໃນຄໍາອະທິບາຍຂອງເຂົາເຈົ້າ, ລວມທັງລະດັບການສຶກສາສູງສຸດ, ການສຶກສາຂອງແມ່, ແລະຕົວຜັນແປການວັດແທກການເຂົ້າຮຽນ. ໃນໂຄງການການສຶກສາເດັກກ່ອນໄວຮຽນ.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ທ່ານຍັງສາມາດໃຊ້</a:t>
            </a:r>
            <a:r>
              <a:rPr lang="en-GB" dirty="0" err="1"/>
              <a:t>ໜ້າຈໍ</a:t>
            </a:r>
            <a:r>
              <a:rPr lang="lo-LA" dirty="0"/>
              <a:t> "ຕົວແປ" ໃນທັງຕົວແກ້ໄຂຂໍ້ມູນແລະຫນ້າຈໍ </a:t>
            </a:r>
            <a:r>
              <a:rPr lang="en-GB" dirty="0" err="1"/>
              <a:t>ຫຼັກ</a:t>
            </a:r>
            <a:r>
              <a:rPr lang="en-GB" dirty="0"/>
              <a:t> Stata </a:t>
            </a:r>
            <a:r>
              <a:rPr lang="lo-LA" dirty="0"/>
              <a:t>ແລະພຽງແຕ່ພິມ "</a:t>
            </a:r>
            <a:r>
              <a:rPr lang="en-GB" dirty="0" err="1"/>
              <a:t>educ</a:t>
            </a:r>
            <a:r>
              <a:rPr lang="en-GB" dirty="0"/>
              <a:t>" </a:t>
            </a:r>
            <a:r>
              <a:rPr lang="lo-LA" dirty="0"/>
              <a:t>ເຂົ້າໄປໃນແຖບຄົ້ນຫາ, ແລະທ່ານຈະເຫັນຕົວຜັນແປທີ່ເລືອກ. ຢ່າງໃດກໍຕາມ, ນີ້ຈະບໍ່ພິມການດໍາເນີນການຂອງທ່ານເຂົ້າໄປໃນ</a:t>
            </a:r>
            <a:r>
              <a:rPr lang="en-GB" dirty="0" err="1"/>
              <a:t>ໜ້າຈໍ</a:t>
            </a:r>
            <a:r>
              <a:rPr lang="lo-LA" dirty="0"/>
              <a:t>ຜົນໄດ້ຮັບ, ທີ່ທ່ານອາດຈະຕ້ອງການທີ່ຈະບັນທຶກສໍາລັບບັນທຶກຂອງທ່ານ.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81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ຄໍາສັ່ງ </a:t>
            </a:r>
            <a:r>
              <a:rPr lang="en-GB" dirty="0"/>
              <a:t>“describe”</a:t>
            </a:r>
            <a:r>
              <a:rPr lang="lo-LA" dirty="0"/>
              <a:t> </a:t>
            </a:r>
            <a:r>
              <a:rPr lang="en-GB" dirty="0" err="1"/>
              <a:t>ໃຫ</a:t>
            </a:r>
            <a:r>
              <a:rPr lang="en-GB" dirty="0"/>
              <a:t>້</a:t>
            </a:r>
            <a:r>
              <a:rPr lang="lo-LA" dirty="0"/>
              <a:t>ຄໍາອະທິບາຍທົ່ວໄປຂອງຊຸດຂໍ້ມູນແລະຮູບແບບສໍາລັບແຕ່ລະຕົວຜັນແປ. ທ່ານສາມາດພິມ </a:t>
            </a:r>
            <a:r>
              <a:rPr lang="en-GB" dirty="0"/>
              <a:t> “describe” </a:t>
            </a:r>
            <a:r>
              <a:rPr lang="lo-LA" dirty="0"/>
              <a:t>ເຂົ້າໄປໃນ</a:t>
            </a:r>
            <a:r>
              <a:rPr lang="en-GB" dirty="0" err="1"/>
              <a:t>ໜ້າຈໍ</a:t>
            </a:r>
            <a:r>
              <a:rPr lang="lo-LA" dirty="0"/>
              <a:t>ຄໍາສັ່ງແລະຂໍ້ມູນຈະພິມເຂົ້າໄປໃນ</a:t>
            </a:r>
            <a:r>
              <a:rPr lang="en-GB" dirty="0" err="1"/>
              <a:t>ໜ້າຈໍ</a:t>
            </a:r>
            <a:r>
              <a:rPr lang="lo-LA" dirty="0"/>
              <a:t>ຜົນໄດ້ຮັບ. ມັນ​ຈະ​ບອກ​ທ່ານ​ທັງ​ຈໍາ​ນວນ​ຂອງ​ຕົວ​ຜັນແປ​ແລະ​ຈໍາ​ນວນ​ຂອງ​ການ​ສັງ​ເກດ​ການ​, ແລະ​ມັນ​ຈະ​ບອກ​ຊື່​ຕົວ​ຜັນແປ​, ປະ​ເພດ​, ປ້າຍ​ມູນ​ຄ່າ​, ແລະ​ປ້າຍ​ຕົວ​ແປ​ຫຼື​ຄໍາ​ອະ​ທິ​ບາຍ​.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ເປົ້າຫມາຍຂອງໂມດູນນີ້ ແມ່ນເພື່ອເພີ່ມຄວາມສາມາດໃນການເຮັດດັ່ງຕໍ່ໄປນີ້: ທໍາຄວາມເຂົ້າໃຈແລະນໍາໃຊ້ວິທີການສະຖິຕິພື້ນຖານແລະໂປຼແກຼມການວິເຄາະສໍາລັບການຄົ້ນຄວ້າ, ໂດຍສະເພາະການນໍາໃຊ້ຊອບແວສະຖິຕິ </a:t>
            </a:r>
            <a:r>
              <a:rPr lang="en-US" dirty="0"/>
              <a:t>Stata </a:t>
            </a:r>
            <a:r>
              <a:rPr lang="lo-LA" dirty="0"/>
              <a:t>ເພື່ອຈັດການຂໍ້ມູນແລະປະຕິບັດສະຖິຕິ ແບບພັນລະນາ ແລະການວິເຄາະປຽບທຽບ; ກໍານົດປະເພດຂອງຂໍ້ມູນປະລິມານແລະວິທີການທີ່ເຫມາະສົມທີ່ສຸດສໍາລັບການສະຫຼຸບແລະ ສະແດງພາບຂໍ້ມູນ ດໍາເນີນການທໍາຄວາມສະອາດແລະຈັດການຂໍ້ມູນພື້ນຖານ ເຊັ່ນ: ການສ້າງຕົວແປໃຫມ່ແລະຕົວແປ </a:t>
            </a:r>
            <a:r>
              <a:rPr lang="en-US" dirty="0"/>
              <a:t>dummy; </a:t>
            </a:r>
            <a:r>
              <a:rPr lang="lo-LA" dirty="0"/>
              <a:t>ແລະວິເຄາະຂໍ້ມູນໂດຍການປຽບທຽບກຸ່ມແລະ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ດໍາເນີນການວິເຄາະແບບຖົດຖອຍ ງ່າຍດາຍ ແລະ ຫຼາຍໂຕແປ(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simple and multiple regression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13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ເພື່ອຄິດໄລ່ຄວາມຖີ່ຂອງຄ່າຂອງຕົວຜັນແປ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ພ້ອມ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ສ່ວນ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ເປີເຊັນສັດ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ສ່ວນສະສົມ, ທ່ານສາມາດນໍາໃຊ້ຄໍາສັ່ງ "ແຖບ" ໃນ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ໜ້າຈໍ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ຄໍາສັ່ງ, ແລະຫຼັງຈາກນັ້ນຊື່ຂອງຕົວຜັນແປຫຼືຕົວຜັນແປທີ່ທ່ານຕ້ອງການຄົ້ນຫາ. ທີ່ນີ້, ພວກເຮົາໄດ້ພິມ "</a:t>
            </a:r>
            <a:r>
              <a:rPr lang="th-TH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tab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" ທີ່ມີຕົວຜັນແປ "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ED5A",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ເຊິ່ງເປັນລະດັບການສຶກສາທີ່ສູງທີ່ສຸດທີ່ຜູ້ເຂົ້າຮ່ວມໄດ້ບັນລຸ, ສະແດງຢູ່ໃນຕາຕະລາງເທິງ, ແລະໃນຕາຕະລາງລຸ່ມ, ຄວາມຖີ່ສໍາລັບ "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melevel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",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ເຊິ່ງເປັນຕົວຜັນແປທີ່ເປັນຕົວແທນ. ລະດັບການສຶກສາຂອງແມ່ຂອງຜູ້ເຂົ້າຮ່ວມ.</a:t>
            </a: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6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ທ່ານສາມາດນໍາໃຊ້ຄໍາສັ່ງ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“table”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ສ້າງ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ຄວາມຖີ່ແລະສະຖິຕິ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ແບບພັນລະນາ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າມໝວດໝູ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 ທ່ານສາມາດພິມຄໍາສັ່ງ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“help table”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ເພື່ອໃຫ້ໄດ້ຮັບບັນຊີລາຍຊື່ຂອງສະຖິຕິທັງຫມົດທີ່ທ່ານສາມາດດໍາເນີນການດ້ວຍຄໍາສັ່ງຕາຕະລາງ. ຕົວຢ່າງງ່າຍໆ, ໃນຊຸດຂໍ້ມູນ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MICS,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ຕົວແປສຳລັບເພດ ຫຼືເພດແມ່ນ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HL4.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ດັ່ງນັ້ນ, ຖ້າພວກເຮົາພິມ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table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ແລະຄໍາສັ່ງທີ່ລະບຸໄວ້ຂ້າງເທິງກັບ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HL4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ເປັນຕົວຜັນແປສໍາລັບເພດ, ພວກເຮົາໄດ້ຮັບຕາຕະລາງພຽງແຕ່ຄວາມຖີ່ຂອງກເພດຊາຍແລະເພດຍິງ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ໃນຕົວຢ່າງ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MICS,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ແລະພວກເຮົາເຫັນວ່າພວກເຮົາມີ ຜູ້ຊາຍ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621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ຄົນ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ແລະ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ເພດ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ຍີງ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560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ຄົນ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0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ທ່ານສາມາດເບິ່ງໃນຕົວຢ່າງນີ້ວ່າ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ໂດຍການເພີ່ມຄໍາສັ່ງງ່າຍໆຈໍານວນຫນ້ອຍໂດຍໃຊ້ຄໍາວ່າ "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statistics,”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ເຮົາສາມາດໄດ້ຮັບຂໍ້ມູນ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ກ່ຽວກັບ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ຄ່າບ່ຽນແບນ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ມາດຕະຖານ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ຂອງຕົວຜັນແປ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ຕໍ່ເນື່ອງ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ຫຼາຍ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ໂຕ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ຊື່ງ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ສະແດງສໍາລັບແຕ່ລະເພດ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ແລະທັງຫມົດ. ມີຫຼາຍວິທີທີ່ທ່ານສາມາດນໍາໃຊ້ຟັງຊັນຕາຕະລາງເພື່ອເບິ່ງເຫັນແລະເຂົ້າໃຈວິທີການແຈກຢາຍຕົວຜັນແປຫຼາຍອັນໃນຂໍ້ມູນຂອງທ່ານ.</a:t>
            </a: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08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ທ່ານ​ສາ​ມາດ​ນໍາ​ໃຊ້​</a:t>
            </a:r>
            <a:r>
              <a:rPr lang="en-GB" dirty="0" err="1"/>
              <a:t>ຄໍາສັ່ງ</a:t>
            </a:r>
            <a:r>
              <a:rPr lang="en-GB" dirty="0"/>
              <a:t>  tab </a:t>
            </a:r>
            <a:r>
              <a:rPr lang="lo-LA" dirty="0"/>
              <a:t>ອີກ​ເທື່ອ​ຫນຶ່ງ​ເພື່ອ​ສ້າງ </a:t>
            </a:r>
            <a:r>
              <a:rPr lang="en-GB" dirty="0"/>
              <a:t>crosstabs​, </a:t>
            </a:r>
            <a:r>
              <a:rPr lang="lo-LA" dirty="0"/>
              <a:t>ຫຼື​ຕາ​ຕະ​ລາງ​ຂອງ​ຕົວ​ຜັນແປ​ປະ​ເພດ​ທັງ​ໃນ​ແຖວ​ແລະ​ຖັນ​. ໂດຍການເພີ່ມຄໍາສັບ </a:t>
            </a:r>
            <a:r>
              <a:rPr lang="en-GB" dirty="0"/>
              <a:t>“column row” </a:t>
            </a:r>
            <a:r>
              <a:rPr lang="lo-LA" dirty="0"/>
              <a:t>ໃນແຖວຄໍາສັ່ງ, ທ່ານຂໍໃຫ້ </a:t>
            </a:r>
            <a:r>
              <a:rPr lang="en-GB" dirty="0"/>
              <a:t>Stata </a:t>
            </a:r>
            <a:r>
              <a:rPr lang="lo-LA" dirty="0"/>
              <a:t>ສະຫນອງ</a:t>
            </a:r>
            <a:r>
              <a:rPr lang="en-GB" dirty="0"/>
              <a:t> </a:t>
            </a:r>
            <a:r>
              <a:rPr lang="en-GB" dirty="0" err="1"/>
              <a:t>ເປີເຊັນ</a:t>
            </a:r>
            <a:r>
              <a:rPr lang="en-GB" dirty="0"/>
              <a:t> </a:t>
            </a:r>
            <a:r>
              <a:rPr lang="lo-LA" dirty="0"/>
              <a:t>ຖັນແລະແຖວ</a:t>
            </a:r>
            <a:r>
              <a:rPr lang="en-GB" dirty="0"/>
              <a:t> </a:t>
            </a:r>
            <a:r>
              <a:rPr lang="lo-LA" dirty="0"/>
              <a:t>ໃນຂໍ້ມູນ. ໃນຕົວຢ່າງນີ້, ພວກເຮົາເບິ່ງວ່າລະດັບການສຶກສາຂອງແມ່ໄດ້ຖືກແຈກຢາຍຕາມພາກພື້ນຂອງ ສປປ ລາວ. ນີ້ບໍ່ແມ່ນການທົດສອບຄວາມແຕກຕ່າງຂອງອັດຕາສ່ວນຕາມພາກພື້ນ, ມັນເປັນພຽງແຕ່ເບິ່ງວ່າລະດັບການສຶກສາຂອງແມ່ໄດ້ຖືກແຈກຢາຍຢູ່ໃນແຕ່ລະພາກພື້ນ.</a:t>
            </a:r>
          </a:p>
          <a:p>
            <a:endParaRPr lang="lo-L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4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ຕອນນີ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ທ່ານຄວນຈະສາມາດ: ເປີດແລະນໍາເຂົ້າຂໍ້ມູນໃນ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Stata,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ອະທິບາຍຊຸດຂໍ້ມູນຂອງທ່ານ, ຊອກຫາຕົວແປໃນຂໍ້ມູນຂອງທ່ານ, ສ້າງຕາຕະລາງ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ແລະຄວາມຖີ່ຂອງຕົວຜັນແປ, ແລະປະເມີນການແຈກຢາຍຂອງຕົວຜັນແປ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</a:t>
            </a: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ຕົວຜັນແປອື່ນໆ.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ຖ້າທ່ານມີການເຂົ້າເຖິງ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MICS 10%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ຂໍ້ມູນຕົວຢ່າງ,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ເບິ່ງວ່າທ່ານສາມາດ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ສ້າງ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ບາງຕາຕະລາງ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ທີ່ທ່ານເຫັນໃນການນໍາສະເຫນີນີ້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ຊໍ້າ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ໄດ້ຫຼືບໍ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ນີ້ແມ່ນໂຄງສ້າງຂອງ ໂມດູນ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7: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ພວກເຮົາຈະເລີ່ມດ້ວຍວິທີການເລີ່ມຕົ້ນ ດ້ວຍການໃຊ້ຄໍາສັ່ງພື້ນຖານໃນ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ເຊັ່ນ: ການເປີດແລະອະທິບາຍຂໍ້ມູນ, ຫຼັງຈາກນັ້ນພວກເຮົາຈະກ່າວເຖີງແຫຼ່ງຂໍ້ມູນທີ່ແຕກຕ່າງກັນ. ພວກເຮົາຈະກ້າວໄປສູ່ສະຖິຕິພັນລະນາ ທີ່ລະອຽດຫຼາຍຂື້ນ ໃນຫົວຂໍ້ 7.3 ແລະ ໄປສູ່ການທໍາຄວາມສະອາດຂໍ້ມູນແລະການສ້າງພາບຂໍ້ມູນ. ສຸດທ້າຍ, ພວກເຮົາຈະແນະນໍາວິທີການເຮັດ ການວິເຄາະປຽບທຽບແລະການວິເຄາະການຖົດຖອຍໃນ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ແລະໃນທ້າຍບົດເປັນ ການວິເຄາະຂໍ້ມູນຂອງທ່ານເອງ.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0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ເລີ້ມຫົວຂໍ້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7.1: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</a:t>
            </a:r>
            <a:r>
              <a:rPr lang="lo-LA" sz="12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ເລີ້ມຕົ້ນໃຊ້ </a:t>
            </a:r>
            <a:r>
              <a:rPr lang="en-US" sz="12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Stata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3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ຈຸດປະສົງຂອງພາກນີ້ແມ່ນເພື່ອໃຫ້ທ່ານເຂົ້າໃຈພື້ນຖານຂອງຊອບແວການວິເຄາະສະຖິຕິ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ທ່ານຈະສາມາດ</a:t>
            </a: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ຮູ້ຈັກສ່ວນຕ່າງໆ ຂອ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ງຫນ້າຈໍ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ເບິ່ງແລະຕັ້ງຄ່າ ຟາຍ ທີ່ເຮັດວຽກສໍາລັບຂໍ້ມູນ 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 ເພື່ອໃຫ້ມັນງ່າຍຕໍ່ການເຂົ້າເຖິງ,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ສ້າງ ແລະບັນທຶກ ໄຟລ໌ຜົນການວິເຄາະ ແລະ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ຄໍາສັ່ງວິເຄາະ</a:t>
            </a: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og file and do file)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ຂອງທ່ານ, ເປີດ. ແລະບັນທຶກໄຟລ໌ຂໍ້ມູນເຊັ່ນດຽວກັນກັບການນໍາເຂົ້າຊຸດຂໍ້ມູນ, ແລະຄົ້ນຫາຕົວຜັນແປແລະຂໍ້ມູນໂດຍໃຊ້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4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ແມ່ນຊຸດສະຖິຕິອະເນກປະສົງທີ່ທ່ານສາມາດສຳຫຼວດ, ສະຫຼຸບ ແລະວິເຄາະຊຸດຂໍ້ມູນໄດ້. ພວກເຮົາພິຈາລະນາ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ຊຸດຂໍ້ມູນ ແມ່ນ ຊຸດຂອງການວັດຂໍ້ມູນ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ທີ່ເອີ້ນວ່າຕົວຜັນແປ, ເຊິ່ງປົກກະຕິຈັດລຽງຢູ່ໃນຖັນ. ແລະແຕ່ລະຕົວຜັນແປເຫຼົ່ານີ້ສາມາດມີມູນຄ່າຫນຶ່ງຫຼືຫຼາຍ, ຫຼືການສັງເກດການຫນຶ່ງຫຼືຫຼາຍກໍລະນີ. ທ່ານອາດຈະຄຸ້ນເຄີຍກັບຊຸດສະຖິຕິອື່ນໆເຊັ່ນ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R, SAS,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SPSS. 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ຖືກນໍາໃຊ້ຢ່າງກວ້າງຂວາງໃນການຄົ້ນຄວ້າວິທະຍາສາດສັງຄົມ, ແລະເປັນເຄື່ອງມືທີ່ມີປະສິດທິພາບແລະເປັນປະໂຫຍດສໍາລັບການຫມູນໃຊ້, ການວິເຄາະແລະການສະແດງພາບຂໍ້ມູນ. ແພກເກດອື່ນໆເຊັ່ນ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R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ແມ່ນບໍ່ເສຍຄ່າໃນການເຂົ້າເຖິງແຕ່ມີຄວາມຫຍຸ້ງຍາກຫຼາຍທີ່ຈະຮຽນຮູ້ກ່ວາ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SPSS. 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ໃຊ້ເວລາເລັກນ້ອຍໃນການຮຽນຮູ້, ແຕ່ມັນກໍ່ມີລາຄາທີ່ເຫມາະສົມ ໃບອະນຸຍາດແມ່ນຖາວອນ, ແລະທ່ານຈະຕຕໍ່ອາຍຸ ເມື່ອທ່ານ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upgrade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 ເທົ່ານັ້ນ.</a:t>
            </a: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/>
              <a:t>ນີ້ແມ່ນໜ້າຈໍຫຼັກຂອງ </a:t>
            </a:r>
            <a:r>
              <a:rPr lang="en-US" dirty="0"/>
              <a:t>Stata </a:t>
            </a:r>
            <a:r>
              <a:rPr lang="lo-LA" dirty="0"/>
              <a:t>ເວີຊັ່ນ 17. ຖ້າທ່ານສາມາດຕາມເວີຊັນຂອງ </a:t>
            </a:r>
            <a:r>
              <a:rPr lang="en-US" dirty="0"/>
              <a:t>Stata </a:t>
            </a:r>
            <a:r>
              <a:rPr lang="lo-LA" dirty="0"/>
              <a:t>ໄດ້, ມັນຈະເປັນປະໂຫຍດ, ແຕ່ທ່ານສາມາດ ເບີ່ງສະໄລ້ເຫຼົ່ານີ້ ເພື່ອປະຕິບັດໄດ້ຕະຫຼອດເວລາເມື່ອທ່ານເຂົ້າເຖິງ </a:t>
            </a:r>
            <a:r>
              <a:rPr lang="en-US" dirty="0"/>
              <a:t>Stata.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ໜ້າຈໍກາງຢູ່ ທີ່ນີ້ແມ່ນສະແດງຜົນຮັບ. ໜ້າຈໍນີ້ຈະສະແດງຜົນຂອງຄໍາສັ່ງໃດໆທີ່ທ່ານດໍາເນີນການ. ນີ້ແມ່ນ ໜ້າຈໍຄໍາສັ່ງ, ບ່ອນທີ່ທ່ານສາມາດພິມຄໍາສັ່ງທີ່ທ່ານຕ້ອງການ ໃຫ້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ດໍາເນີນການກ່ຽວກັບຂໍ້ມູນຂອງທ່ານ. ຢູ່ເບື້ອງຊ້າຍຂອງຫນ້າຈໍແມ່ນ ປະຫວັດທີ່ສະແດງຄໍາສັ່ງທີ່ຜ່ານມາທີ່ທ່ານໄດ້ດໍາເນີນການ, ແລະຄວາມຜິດພາດໃດໆທີ່ເກີດຂຶ້ນໃນຂະນະທີ່ໃຊ້ຄໍາສັ່ງ. ຢູ່ເບື້ອງຂວາເທິງຂອງຫນ້າຈໍຂອງທ່ານແມ່ນຕົວຜັນແປ, ບ່ອນທີ່ທ່ານສາມາດຊອກຫາບັນຊີລາຍຊື່ຂອງຕົວຜັນແປໃນຊຸດຂໍ້ມູນຂອງທ່ານ. ຂ້າງລຸ່ມນີ້, ຢູ່ເບື້ອງຂວາລຸ່ມ, ແມ່ນໜ້າຈໍ ຄຸນສົມບັດ, ເຊິ່ງສະແດງຄຸນລັກສະນະຂອງຕົວຜັນແປໃນຂໍ້ມູນຂອງທ່ານ.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ຂັ້ນຕອນທໍາອິດທີ່ຈະປະຕິບັດໃນ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ແມ່ນເພື່ອກໍານົດ ຟາຍທີ່ເຮັດວຽກຂອງທ່ານ. ນີ້ແມ່ນເສັ້ນທາງໄປຫາໂຟນເດີໃດກໍ່ຕາມທີ່ທ່ານຕ້ອງການເກັບຂໍ້ມູນຂອງທ່ານໃນຂະນະທີ່ທ່ານເຮັດວຽກຢູ່ໃນ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ໃນສະໄລ້ເຫຼົ່ານີ້, ຂໍ້ຄວາມໃນສີແດງແມ່ນຂໍ້ຄວາມຕົວຈິງຂອງຄໍາສັ່ງ ທີ່ທ່ານພິມເຂົ້າໄປໃນໜ້າຈໍຄໍາສັ່ງ, ແລະຂໍ້ຄວາມສີຟ້າແມ່ນຂໍ້ຄວາມທີ່ທ່ານພິມເຂົ້າໄປໃນຄໍາສັ່ງ ທີ່ບໍ່ຊໍ້າກັບຂໍ້ມູນຂອງທ່ານ. ຂໍ້ຄວາມສີດໍາທີ່ ແມ່ນສິ່ງທີ່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ສົ່ງກັບຄືນມາໃນໜ້າຈໍຜົນຮັບ ເມື່ອທ່ານໃຊ້ຄໍາສັ່ງ. ເພື່ອເບິ່ງວ່າ ຟາຍເຮັດວຽກຂອງຢູ່ໃສ, ທ່ານສາມາດພິມ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pwd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ຈະສົ່ງຄືນ ຟາຍ ທີ່ຂໍ້ມູນຂອງທ່ານຈະຖືກເກັບໄວ້. ໃນຕົວຢ່າງນີ້, ພວກເຮົາມີລາຍຊື່ຢູ່ໃນ ໄດຼ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H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ທີ່ເອີ້ນວ່າ "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statadata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ຖ້າທ່ານຕ້ອງການປ່ຽນ ຟາຍ ນີ້, ທ່ານພິມຕົວອັກສອນ "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cd"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 "ປ່ຽນ ຟາຍ" ແລ້ວຕາມດ້ວຍ ພາກສ່ວນໄຟຍ ໄປຫາ ຟາຍ ໃດກໍ່ຕາມທີ່ທ່ານຕ້ອງການໃຊ້ສໍາລັບໂຄງການ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ຂອງທ່ານ. ໃນຕົວຢ່າງນີ້, ພວກເຮົາກໍາລັງປ່ຽນ ຟາຍ ກັບ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c drive,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ໃນໂຟນເດີທີ່ເອີ້ນວ່າຂໍ້ມູນຂອງຂ້ອຍ. ຖ້າຊື່ຂອງ ຟາຍຂອງເຈົ້າມີຊ່ອງຫວ່າງຢູ່ໃນນັ້ນ, ຕົວຢ່າງ, "ສະຖິຕິແລະຂໍ້ມູນ", ທ່ານຕ້ອງການໃຫ້ຄໍາອ້າງອີງໃສ່ເສັ້ນທາງຂອງ ຟາຍ ທັງຫມົດ.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77AE1-64B2-544E-9109-A75612B0A1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4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35406"/>
            <a:ext cx="6858000" cy="20274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125" b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554975"/>
            <a:ext cx="6858000" cy="14049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</a:t>
            </a:r>
            <a:r>
              <a:rPr lang="en-US" dirty="0" err="1"/>
              <a:t>Powerpoint</a:t>
            </a:r>
            <a:r>
              <a:rPr lang="en-US" dirty="0"/>
              <a:t>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910277-0FA1-1F46-9FD7-836ED090B7BF}"/>
              </a:ext>
            </a:extLst>
          </p:cNvPr>
          <p:cNvCxnSpPr>
            <a:cxnSpLocks/>
          </p:cNvCxnSpPr>
          <p:nvPr userDrawn="1"/>
        </p:nvCxnSpPr>
        <p:spPr>
          <a:xfrm>
            <a:off x="1143000" y="2471268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EBE40AE-9D6B-494E-AA98-4B73602A1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4C4C8D2-5E76-0340-BD75-529702744DC7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6A922BE3-F9F8-BA45-A8C0-6D998F541EA4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92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E1E527-BFFA-F44B-94D0-1379A9E41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75356"/>
            <a:ext cx="6858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125" b="0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Final Thoughts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167ACD-AB06-FF41-AA10-BD7149D7A7F6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562956"/>
            <a:ext cx="6858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E9380D8C-34F1-514B-B8D2-1FDFA55E04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36759"/>
            <a:ext cx="9144000" cy="1158132"/>
          </a:xfrm>
          <a:prstGeom prst="rect">
            <a:avLst/>
          </a:prstGeom>
          <a:effectLst>
            <a:outerShdw blurRad="127000" dist="762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riangle 2">
            <a:extLst>
              <a:ext uri="{FF2B5EF4-FFF2-40B4-BE49-F238E27FC236}">
                <a16:creationId xmlns:a16="http://schemas.microsoft.com/office/drawing/2014/main" id="{C1005787-6556-EB44-9694-BE9AD99691FA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A1CED9DE-2B16-9342-8E84-378077EDAF16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74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99AF-5922-44E5-9E71-FB33E80F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2E914-CF20-4F3F-B23A-83D4918614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4678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EE821C-D3FC-F840-B5AB-7C546ADF2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2403FB-25DD-1F4D-9D47-C1CEC8B569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F31CD1-81B6-E441-8BF9-425024CD323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7" name="Triangle 2">
              <a:extLst>
                <a:ext uri="{FF2B5EF4-FFF2-40B4-BE49-F238E27FC236}">
                  <a16:creationId xmlns:a16="http://schemas.microsoft.com/office/drawing/2014/main" id="{31FC9281-ABA2-D54B-B89E-6A8583D74FC8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718F5D4B-0782-F14D-8BD0-14A29D5E622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025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8681" y="767882"/>
            <a:ext cx="3933365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 b="0" i="0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28681" y="3647607"/>
            <a:ext cx="3933365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Insert Section </a:t>
            </a:r>
            <a:r>
              <a:rPr lang="en-US" dirty="0" err="1"/>
              <a:t>Subheader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ED3EBA-C936-CA47-B212-1DD28D1A1869}"/>
              </a:ext>
            </a:extLst>
          </p:cNvPr>
          <p:cNvCxnSpPr>
            <a:cxnSpLocks/>
          </p:cNvCxnSpPr>
          <p:nvPr userDrawn="1"/>
        </p:nvCxnSpPr>
        <p:spPr>
          <a:xfrm>
            <a:off x="3928681" y="3628283"/>
            <a:ext cx="521531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2">
            <a:extLst>
              <a:ext uri="{FF2B5EF4-FFF2-40B4-BE49-F238E27FC236}">
                <a16:creationId xmlns:a16="http://schemas.microsoft.com/office/drawing/2014/main" id="{7972656B-D34B-7A47-AF68-55E3A457BE93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9E85EBBA-5B5D-1C46-8EB2-3F3B34A34131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FE8E-6B16-4D1A-89CA-C8AC7AA6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9C1E9F-F12B-CC40-BA2A-511122AF5A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0C3BC0-BFC8-5E4E-B211-F779A1B1653F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86717D1-205A-2A4A-A230-7965F9CE0EA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8" name="Triangle 2">
              <a:extLst>
                <a:ext uri="{FF2B5EF4-FFF2-40B4-BE49-F238E27FC236}">
                  <a16:creationId xmlns:a16="http://schemas.microsoft.com/office/drawing/2014/main" id="{589C902A-4EB8-5240-BCF3-0BB8FC7B87F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D8F2384B-8766-C34C-92A4-888315CBCCE6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0678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40153FC-A54E-874E-8EFA-851CBF0377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946678-FEEF-6846-AE20-21C18FB6BA9C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5" name="Triangle 2">
              <a:extLst>
                <a:ext uri="{FF2B5EF4-FFF2-40B4-BE49-F238E27FC236}">
                  <a16:creationId xmlns:a16="http://schemas.microsoft.com/office/drawing/2014/main" id="{C6FB082E-F290-FA45-BBD7-FFEB222F21D5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iangle 2">
              <a:extLst>
                <a:ext uri="{FF2B5EF4-FFF2-40B4-BE49-F238E27FC236}">
                  <a16:creationId xmlns:a16="http://schemas.microsoft.com/office/drawing/2014/main" id="{3ED2CE7B-F051-2847-952F-0332C8B2E4ED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646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F912B-E769-445D-A6C5-06520D90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4614"/>
            <a:ext cx="7886700" cy="1573619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24FD113-387A-6844-BC4B-5AD58E4B3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ANRCB   |   </a:t>
            </a:r>
            <a:fld id="{D8FE707D-7EDD-4671-B995-A3FBECAF0B25}" type="slidenum">
              <a:rPr lang="en-US" b="1" smtClean="0"/>
              <a:pPr/>
              <a:t>‹#›</a:t>
            </a:fld>
            <a:endParaRPr lang="en-US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10EA11-3AC4-2846-B76F-3DF63C90B0C5}"/>
              </a:ext>
            </a:extLst>
          </p:cNvPr>
          <p:cNvCxnSpPr>
            <a:cxnSpLocks/>
          </p:cNvCxnSpPr>
          <p:nvPr userDrawn="1"/>
        </p:nvCxnSpPr>
        <p:spPr>
          <a:xfrm>
            <a:off x="628650" y="3678866"/>
            <a:ext cx="7886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le 2">
            <a:extLst>
              <a:ext uri="{FF2B5EF4-FFF2-40B4-BE49-F238E27FC236}">
                <a16:creationId xmlns:a16="http://schemas.microsoft.com/office/drawing/2014/main" id="{EEE38A5B-5A30-D844-AF78-6170B85E8655}"/>
              </a:ext>
            </a:extLst>
          </p:cNvPr>
          <p:cNvSpPr/>
          <p:nvPr userDrawn="1"/>
        </p:nvSpPr>
        <p:spPr>
          <a:xfrm rot="5400000">
            <a:off x="-13306" y="6957"/>
            <a:ext cx="1506796" cy="1486533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0F924A2-E453-CA41-9199-01873DABBD18}"/>
              </a:ext>
            </a:extLst>
          </p:cNvPr>
          <p:cNvSpPr/>
          <p:nvPr userDrawn="1"/>
        </p:nvSpPr>
        <p:spPr>
          <a:xfrm rot="5400000">
            <a:off x="-11754" y="5401"/>
            <a:ext cx="1275607" cy="1258454"/>
          </a:xfrm>
          <a:custGeom>
            <a:avLst/>
            <a:gdLst>
              <a:gd name="connsiteX0" fmla="*/ 0 w 1485900"/>
              <a:gd name="connsiteY0" fmla="*/ 995083 h 995083"/>
              <a:gd name="connsiteX1" fmla="*/ 742950 w 1485900"/>
              <a:gd name="connsiteY1" fmla="*/ 0 h 995083"/>
              <a:gd name="connsiteX2" fmla="*/ 1485900 w 1485900"/>
              <a:gd name="connsiteY2" fmla="*/ 995083 h 995083"/>
              <a:gd name="connsiteX3" fmla="*/ 0 w 1485900"/>
              <a:gd name="connsiteY3" fmla="*/ 995083 h 995083"/>
              <a:gd name="connsiteX0" fmla="*/ 0 w 1485900"/>
              <a:gd name="connsiteY0" fmla="*/ 1304370 h 1304370"/>
              <a:gd name="connsiteX1" fmla="*/ 3362 w 1485900"/>
              <a:gd name="connsiteY1" fmla="*/ 0 h 1304370"/>
              <a:gd name="connsiteX2" fmla="*/ 1485900 w 1485900"/>
              <a:gd name="connsiteY2" fmla="*/ 1304370 h 1304370"/>
              <a:gd name="connsiteX3" fmla="*/ 0 w 1485900"/>
              <a:gd name="connsiteY3" fmla="*/ 1304370 h 1304370"/>
              <a:gd name="connsiteX0" fmla="*/ 0 w 1062318"/>
              <a:gd name="connsiteY0" fmla="*/ 1304370 h 1304370"/>
              <a:gd name="connsiteX1" fmla="*/ 3362 w 1062318"/>
              <a:gd name="connsiteY1" fmla="*/ 0 h 1304370"/>
              <a:gd name="connsiteX2" fmla="*/ 1062318 w 1062318"/>
              <a:gd name="connsiteY2" fmla="*/ 1304370 h 1304370"/>
              <a:gd name="connsiteX3" fmla="*/ 0 w 1062318"/>
              <a:gd name="connsiteY3" fmla="*/ 1304370 h 1304370"/>
              <a:gd name="connsiteX0" fmla="*/ 0 w 1203512"/>
              <a:gd name="connsiteY0" fmla="*/ 1304370 h 1304370"/>
              <a:gd name="connsiteX1" fmla="*/ 3362 w 1203512"/>
              <a:gd name="connsiteY1" fmla="*/ 0 h 1304370"/>
              <a:gd name="connsiteX2" fmla="*/ 1203512 w 1203512"/>
              <a:gd name="connsiteY2" fmla="*/ 1304370 h 1304370"/>
              <a:gd name="connsiteX3" fmla="*/ 0 w 1203512"/>
              <a:gd name="connsiteY3" fmla="*/ 1304370 h 1304370"/>
              <a:gd name="connsiteX0" fmla="*/ 0 w 1203512"/>
              <a:gd name="connsiteY0" fmla="*/ 1365380 h 1365380"/>
              <a:gd name="connsiteX1" fmla="*/ 1331 w 1203512"/>
              <a:gd name="connsiteY1" fmla="*/ 0 h 1365380"/>
              <a:gd name="connsiteX2" fmla="*/ 1203512 w 1203512"/>
              <a:gd name="connsiteY2" fmla="*/ 1365380 h 1365380"/>
              <a:gd name="connsiteX3" fmla="*/ 0 w 1203512"/>
              <a:gd name="connsiteY3" fmla="*/ 1365380 h 1365380"/>
              <a:gd name="connsiteX0" fmla="*/ 0 w 1678657"/>
              <a:gd name="connsiteY0" fmla="*/ 1365380 h 1365380"/>
              <a:gd name="connsiteX1" fmla="*/ 1331 w 1678657"/>
              <a:gd name="connsiteY1" fmla="*/ 0 h 1365380"/>
              <a:gd name="connsiteX2" fmla="*/ 1678657 w 1678657"/>
              <a:gd name="connsiteY2" fmla="*/ 1365380 h 1365380"/>
              <a:gd name="connsiteX3" fmla="*/ 0 w 1678657"/>
              <a:gd name="connsiteY3" fmla="*/ 1365380 h 1365380"/>
              <a:gd name="connsiteX0" fmla="*/ 4067 w 1682724"/>
              <a:gd name="connsiteY0" fmla="*/ 1372455 h 1372455"/>
              <a:gd name="connsiteX1" fmla="*/ 136 w 1682724"/>
              <a:gd name="connsiteY1" fmla="*/ 0 h 1372455"/>
              <a:gd name="connsiteX2" fmla="*/ 1682724 w 1682724"/>
              <a:gd name="connsiteY2" fmla="*/ 1372455 h 1372455"/>
              <a:gd name="connsiteX3" fmla="*/ 4067 w 1682724"/>
              <a:gd name="connsiteY3" fmla="*/ 1372455 h 1372455"/>
              <a:gd name="connsiteX0" fmla="*/ 0 w 1683562"/>
              <a:gd name="connsiteY0" fmla="*/ 1370428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8 h 1372455"/>
              <a:gd name="connsiteX0" fmla="*/ 0 w 1683562"/>
              <a:gd name="connsiteY0" fmla="*/ 1370427 h 1372455"/>
              <a:gd name="connsiteX1" fmla="*/ 974 w 1683562"/>
              <a:gd name="connsiteY1" fmla="*/ 0 h 1372455"/>
              <a:gd name="connsiteX2" fmla="*/ 1683562 w 1683562"/>
              <a:gd name="connsiteY2" fmla="*/ 1372455 h 1372455"/>
              <a:gd name="connsiteX3" fmla="*/ 0 w 1683562"/>
              <a:gd name="connsiteY3" fmla="*/ 1370427 h 1372455"/>
              <a:gd name="connsiteX0" fmla="*/ 1693 w 1682802"/>
              <a:gd name="connsiteY0" fmla="*/ 1372453 h 1372455"/>
              <a:gd name="connsiteX1" fmla="*/ 214 w 1682802"/>
              <a:gd name="connsiteY1" fmla="*/ 0 h 1372455"/>
              <a:gd name="connsiteX2" fmla="*/ 1682802 w 1682802"/>
              <a:gd name="connsiteY2" fmla="*/ 1372455 h 1372455"/>
              <a:gd name="connsiteX3" fmla="*/ 1693 w 1682802"/>
              <a:gd name="connsiteY3" fmla="*/ 1372453 h 1372455"/>
              <a:gd name="connsiteX0" fmla="*/ 0 w 1686013"/>
              <a:gd name="connsiteY0" fmla="*/ 1374481 h 1374481"/>
              <a:gd name="connsiteX1" fmla="*/ 3425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  <a:gd name="connsiteX0" fmla="*/ 0 w 1686013"/>
              <a:gd name="connsiteY0" fmla="*/ 1374481 h 1374481"/>
              <a:gd name="connsiteX1" fmla="*/ 972 w 1686013"/>
              <a:gd name="connsiteY1" fmla="*/ 0 h 1374481"/>
              <a:gd name="connsiteX2" fmla="*/ 1686013 w 1686013"/>
              <a:gd name="connsiteY2" fmla="*/ 1372455 h 1374481"/>
              <a:gd name="connsiteX3" fmla="*/ 0 w 1686013"/>
              <a:gd name="connsiteY3" fmla="*/ 1374481 h 137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013" h="1374481">
                <a:moveTo>
                  <a:pt x="0" y="1374481"/>
                </a:moveTo>
                <a:cubicBezTo>
                  <a:pt x="1121" y="939691"/>
                  <a:pt x="-149" y="434790"/>
                  <a:pt x="972" y="0"/>
                </a:cubicBezTo>
                <a:lnTo>
                  <a:pt x="1686013" y="1372455"/>
                </a:lnTo>
                <a:lnTo>
                  <a:pt x="0" y="137448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6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A299-9D74-4C65-97C9-8376FBB6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D8339-C764-4394-984C-4DEE2FF3C3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90804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F065B-EEB2-471E-A8FC-33594BB6812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10113" y="1501437"/>
            <a:ext cx="3805237" cy="47001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2166213-81E0-6C48-8659-AB983C98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4E409A-1C2D-9F4F-87EC-99732FC371F3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1018150-0F49-854F-A06F-08EFCC2EFD6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0" name="Triangle 2">
              <a:extLst>
                <a:ext uri="{FF2B5EF4-FFF2-40B4-BE49-F238E27FC236}">
                  <a16:creationId xmlns:a16="http://schemas.microsoft.com/office/drawing/2014/main" id="{72FADDB8-FE99-5D44-99AA-76F492BDD3E0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8CFC0A85-51F6-184C-8900-EC3D23FB6AF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45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90156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4702"/>
            <a:ext cx="3868340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90156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35334"/>
            <a:ext cx="3887391" cy="38909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BA6FB0-BA43-4CFC-A76D-28EE43778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B656E0B-D609-4D44-85B0-4FCFA6F7CE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340288-326B-3E48-BC8A-268E0F52FC0C}"/>
              </a:ext>
            </a:extLst>
          </p:cNvPr>
          <p:cNvCxnSpPr>
            <a:cxnSpLocks/>
          </p:cNvCxnSpPr>
          <p:nvPr userDrawn="1"/>
        </p:nvCxnSpPr>
        <p:spPr>
          <a:xfrm>
            <a:off x="628650" y="1382233"/>
            <a:ext cx="7886700" cy="0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58933B-4F4D-6642-92D6-DEF9A15FC59B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405B28D0-528D-2F4F-9C6C-B55470710324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riangle 2">
              <a:extLst>
                <a:ext uri="{FF2B5EF4-FFF2-40B4-BE49-F238E27FC236}">
                  <a16:creationId xmlns:a16="http://schemas.microsoft.com/office/drawing/2014/main" id="{A5AC2091-4B5C-684B-90C4-1BA18B60120A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394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ul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301A61-FFE4-A248-95E6-8A44756678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2CBD45-9E3B-2945-9D95-A20EEC28D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70" y="6119609"/>
            <a:ext cx="4063160" cy="17932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825"/>
            </a:lvl1pPr>
          </a:lstStyle>
          <a:p>
            <a:pPr lvl="0"/>
            <a:r>
              <a:rPr lang="en-US" dirty="0"/>
              <a:t>[Photo credit]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38EA-FCD7-F844-A8CA-A168FB0676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08832"/>
            <a:ext cx="4191000" cy="914400"/>
          </a:xfrm>
          <a:prstGeom prst="rect">
            <a:avLst/>
          </a:prstGeom>
          <a:solidFill>
            <a:schemeClr val="bg1"/>
          </a:solidFill>
        </p:spPr>
        <p:txBody>
          <a:bodyPr lIns="365760" tIns="45720" bIns="0" anchor="ctr"/>
          <a:lstStyle>
            <a:lvl1pPr marL="0" indent="0">
              <a:buNone/>
              <a:defRPr sz="2700" b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Photo Headline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4C7DBE-6011-FC43-B68E-60EF4B78E8F4}"/>
              </a:ext>
            </a:extLst>
          </p:cNvPr>
          <p:cNvGrpSpPr/>
          <p:nvPr userDrawn="1"/>
        </p:nvGrpSpPr>
        <p:grpSpPr>
          <a:xfrm>
            <a:off x="-3177" y="-3176"/>
            <a:ext cx="1486536" cy="1506797"/>
            <a:chOff x="-3178" y="-3176"/>
            <a:chExt cx="1646959" cy="1669406"/>
          </a:xfrm>
        </p:grpSpPr>
        <p:sp>
          <p:nvSpPr>
            <p:cNvPr id="9" name="Triangle 2">
              <a:extLst>
                <a:ext uri="{FF2B5EF4-FFF2-40B4-BE49-F238E27FC236}">
                  <a16:creationId xmlns:a16="http://schemas.microsoft.com/office/drawing/2014/main" id="{580A20C3-A958-5149-846C-17C31C465AF9}"/>
                </a:ext>
              </a:extLst>
            </p:cNvPr>
            <p:cNvSpPr/>
            <p:nvPr userDrawn="1"/>
          </p:nvSpPr>
          <p:spPr>
            <a:xfrm rot="5400000">
              <a:off x="-14400" y="8050"/>
              <a:ext cx="1669405" cy="1646956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iangle 2">
              <a:extLst>
                <a:ext uri="{FF2B5EF4-FFF2-40B4-BE49-F238E27FC236}">
                  <a16:creationId xmlns:a16="http://schemas.microsoft.com/office/drawing/2014/main" id="{EDE8981D-E850-6746-9672-A856447819D4}"/>
                </a:ext>
              </a:extLst>
            </p:cNvPr>
            <p:cNvSpPr/>
            <p:nvPr userDrawn="1"/>
          </p:nvSpPr>
          <p:spPr>
            <a:xfrm rot="5400000">
              <a:off x="-12680" y="6326"/>
              <a:ext cx="1413267" cy="1394263"/>
            </a:xfrm>
            <a:custGeom>
              <a:avLst/>
              <a:gdLst>
                <a:gd name="connsiteX0" fmla="*/ 0 w 1485900"/>
                <a:gd name="connsiteY0" fmla="*/ 995083 h 995083"/>
                <a:gd name="connsiteX1" fmla="*/ 742950 w 1485900"/>
                <a:gd name="connsiteY1" fmla="*/ 0 h 995083"/>
                <a:gd name="connsiteX2" fmla="*/ 1485900 w 1485900"/>
                <a:gd name="connsiteY2" fmla="*/ 995083 h 995083"/>
                <a:gd name="connsiteX3" fmla="*/ 0 w 1485900"/>
                <a:gd name="connsiteY3" fmla="*/ 995083 h 995083"/>
                <a:gd name="connsiteX0" fmla="*/ 0 w 1485900"/>
                <a:gd name="connsiteY0" fmla="*/ 1304370 h 1304370"/>
                <a:gd name="connsiteX1" fmla="*/ 3362 w 1485900"/>
                <a:gd name="connsiteY1" fmla="*/ 0 h 1304370"/>
                <a:gd name="connsiteX2" fmla="*/ 1485900 w 1485900"/>
                <a:gd name="connsiteY2" fmla="*/ 1304370 h 1304370"/>
                <a:gd name="connsiteX3" fmla="*/ 0 w 1485900"/>
                <a:gd name="connsiteY3" fmla="*/ 1304370 h 1304370"/>
                <a:gd name="connsiteX0" fmla="*/ 0 w 1062318"/>
                <a:gd name="connsiteY0" fmla="*/ 1304370 h 1304370"/>
                <a:gd name="connsiteX1" fmla="*/ 3362 w 1062318"/>
                <a:gd name="connsiteY1" fmla="*/ 0 h 1304370"/>
                <a:gd name="connsiteX2" fmla="*/ 1062318 w 1062318"/>
                <a:gd name="connsiteY2" fmla="*/ 1304370 h 1304370"/>
                <a:gd name="connsiteX3" fmla="*/ 0 w 1062318"/>
                <a:gd name="connsiteY3" fmla="*/ 1304370 h 1304370"/>
                <a:gd name="connsiteX0" fmla="*/ 0 w 1203512"/>
                <a:gd name="connsiteY0" fmla="*/ 1304370 h 1304370"/>
                <a:gd name="connsiteX1" fmla="*/ 3362 w 1203512"/>
                <a:gd name="connsiteY1" fmla="*/ 0 h 1304370"/>
                <a:gd name="connsiteX2" fmla="*/ 1203512 w 1203512"/>
                <a:gd name="connsiteY2" fmla="*/ 1304370 h 1304370"/>
                <a:gd name="connsiteX3" fmla="*/ 0 w 1203512"/>
                <a:gd name="connsiteY3" fmla="*/ 1304370 h 1304370"/>
                <a:gd name="connsiteX0" fmla="*/ 0 w 1203512"/>
                <a:gd name="connsiteY0" fmla="*/ 1365380 h 1365380"/>
                <a:gd name="connsiteX1" fmla="*/ 1331 w 1203512"/>
                <a:gd name="connsiteY1" fmla="*/ 0 h 1365380"/>
                <a:gd name="connsiteX2" fmla="*/ 1203512 w 1203512"/>
                <a:gd name="connsiteY2" fmla="*/ 1365380 h 1365380"/>
                <a:gd name="connsiteX3" fmla="*/ 0 w 1203512"/>
                <a:gd name="connsiteY3" fmla="*/ 1365380 h 1365380"/>
                <a:gd name="connsiteX0" fmla="*/ 0 w 1678657"/>
                <a:gd name="connsiteY0" fmla="*/ 1365380 h 1365380"/>
                <a:gd name="connsiteX1" fmla="*/ 1331 w 1678657"/>
                <a:gd name="connsiteY1" fmla="*/ 0 h 1365380"/>
                <a:gd name="connsiteX2" fmla="*/ 1678657 w 1678657"/>
                <a:gd name="connsiteY2" fmla="*/ 1365380 h 1365380"/>
                <a:gd name="connsiteX3" fmla="*/ 0 w 1678657"/>
                <a:gd name="connsiteY3" fmla="*/ 1365380 h 1365380"/>
                <a:gd name="connsiteX0" fmla="*/ 4067 w 1682724"/>
                <a:gd name="connsiteY0" fmla="*/ 1372455 h 1372455"/>
                <a:gd name="connsiteX1" fmla="*/ 136 w 1682724"/>
                <a:gd name="connsiteY1" fmla="*/ 0 h 1372455"/>
                <a:gd name="connsiteX2" fmla="*/ 1682724 w 1682724"/>
                <a:gd name="connsiteY2" fmla="*/ 1372455 h 1372455"/>
                <a:gd name="connsiteX3" fmla="*/ 4067 w 1682724"/>
                <a:gd name="connsiteY3" fmla="*/ 1372455 h 1372455"/>
                <a:gd name="connsiteX0" fmla="*/ 0 w 1683562"/>
                <a:gd name="connsiteY0" fmla="*/ 1370428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8 h 1372455"/>
                <a:gd name="connsiteX0" fmla="*/ 0 w 1683562"/>
                <a:gd name="connsiteY0" fmla="*/ 1370427 h 1372455"/>
                <a:gd name="connsiteX1" fmla="*/ 974 w 1683562"/>
                <a:gd name="connsiteY1" fmla="*/ 0 h 1372455"/>
                <a:gd name="connsiteX2" fmla="*/ 1683562 w 1683562"/>
                <a:gd name="connsiteY2" fmla="*/ 1372455 h 1372455"/>
                <a:gd name="connsiteX3" fmla="*/ 0 w 1683562"/>
                <a:gd name="connsiteY3" fmla="*/ 1370427 h 1372455"/>
                <a:gd name="connsiteX0" fmla="*/ 1693 w 1682802"/>
                <a:gd name="connsiteY0" fmla="*/ 1372453 h 1372455"/>
                <a:gd name="connsiteX1" fmla="*/ 214 w 1682802"/>
                <a:gd name="connsiteY1" fmla="*/ 0 h 1372455"/>
                <a:gd name="connsiteX2" fmla="*/ 1682802 w 1682802"/>
                <a:gd name="connsiteY2" fmla="*/ 1372455 h 1372455"/>
                <a:gd name="connsiteX3" fmla="*/ 1693 w 1682802"/>
                <a:gd name="connsiteY3" fmla="*/ 1372453 h 1372455"/>
                <a:gd name="connsiteX0" fmla="*/ 0 w 1686013"/>
                <a:gd name="connsiteY0" fmla="*/ 1374481 h 1374481"/>
                <a:gd name="connsiteX1" fmla="*/ 3425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  <a:gd name="connsiteX0" fmla="*/ 0 w 1686013"/>
                <a:gd name="connsiteY0" fmla="*/ 1374481 h 1374481"/>
                <a:gd name="connsiteX1" fmla="*/ 972 w 1686013"/>
                <a:gd name="connsiteY1" fmla="*/ 0 h 1374481"/>
                <a:gd name="connsiteX2" fmla="*/ 1686013 w 1686013"/>
                <a:gd name="connsiteY2" fmla="*/ 1372455 h 1374481"/>
                <a:gd name="connsiteX3" fmla="*/ 0 w 1686013"/>
                <a:gd name="connsiteY3" fmla="*/ 1374481 h 1374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013" h="1374481">
                  <a:moveTo>
                    <a:pt x="0" y="1374481"/>
                  </a:moveTo>
                  <a:cubicBezTo>
                    <a:pt x="1121" y="939691"/>
                    <a:pt x="-149" y="434790"/>
                    <a:pt x="972" y="0"/>
                  </a:cubicBezTo>
                  <a:lnTo>
                    <a:pt x="1686013" y="1372455"/>
                  </a:lnTo>
                  <a:lnTo>
                    <a:pt x="0" y="137448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597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840410D-CB4F-425F-BE44-944494DC1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7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9C2C4-2277-4DB8-BCAF-9727CE23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88557"/>
            <a:ext cx="7886700" cy="465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604E5E-5B3B-0242-BD0C-18D77113E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0497" y="6348809"/>
            <a:ext cx="1509243" cy="191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‹#›</a:t>
            </a:fld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42" r:id="rId2"/>
    <p:sldLayoutId id="2147484037" r:id="rId3"/>
    <p:sldLayoutId id="2147484043" r:id="rId4"/>
    <p:sldLayoutId id="2147484044" r:id="rId5"/>
    <p:sldLayoutId id="2147484046" r:id="rId6"/>
    <p:sldLayoutId id="2147484045" r:id="rId7"/>
    <p:sldLayoutId id="2147484028" r:id="rId8"/>
    <p:sldLayoutId id="2147484029" r:id="rId9"/>
    <p:sldLayoutId id="2147484041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4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5.tif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50" y="435406"/>
            <a:ext cx="8368017" cy="20274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ໂມດູນ 7</a:t>
            </a:r>
            <a:br>
              <a:rPr lang="en-US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4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ສະຖິຕິ ເພື່ອການວິເຄາະ</a:t>
            </a:r>
            <a:endParaRPr lang="en-US" sz="4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389880-AC48-A946-8EA9-A6F864B21918}"/>
              </a:ext>
            </a:extLst>
          </p:cNvPr>
          <p:cNvSpPr txBox="1">
            <a:spLocks/>
          </p:cNvSpPr>
          <p:nvPr/>
        </p:nvSpPr>
        <p:spPr>
          <a:xfrm>
            <a:off x="151279" y="6163738"/>
            <a:ext cx="8841441" cy="517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ວຽກງານນີ້ ຂື້ນໄດ້ດ້ວຍການ ສະໜັບສະໜູນຈາກ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USAID/Laos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ເປັນການເສີມໃນສັນຍາການຮ່ວມມື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 #7200AA18CA00009 (LASER-PULSE)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ໃຫ້ແກ່ມະຫາວິທະຍາໄລ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Purdue.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ເນື້ອໃນສະທ້ອນໃຫ້ເຫັນທັດສະນະຂອງຜູ້ຂຽນ ແລະບໍ່ຈໍາເປັນຕ້ອງສະທ້ອນເຖິງ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ສໍາລັບຂໍ້ມູນເພີ່ມເຕີມ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ກະລຸນາຕິດຕໍ່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Catholic Relief Services Laos.</a:t>
            </a:r>
            <a:endParaRPr lang="en-US" sz="1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C9747C8-410E-8D47-894E-20D45D739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79" y="2771775"/>
            <a:ext cx="8636188" cy="1188161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ພັດທະນາ ໂດຍ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Kate </a:t>
            </a:r>
            <a:r>
              <a:rPr lang="en-US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Eddens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PhD, MPH</a:t>
            </a: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ມະຫາວິທະຍາໄລ ອິນເດຍນາ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ໂຮງຮຽນ ສາທາລະນະສຸກສາດ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ພາກວິຊາ ລະບາດວິທະຍາ ແລະ ຊີວະສະຖິຕິ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 ກະຊວງສາທາລະນະສຸກ ຢູ່ສປປລາວ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F39FA3-CA90-2A4E-8BB0-1016435EAEFC}"/>
              </a:ext>
            </a:extLst>
          </p:cNvPr>
          <p:cNvSpPr txBox="1">
            <a:spLocks/>
          </p:cNvSpPr>
          <p:nvPr/>
        </p:nvSpPr>
        <p:spPr>
          <a:xfrm>
            <a:off x="151279" y="4502593"/>
            <a:ext cx="8841441" cy="30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o-LA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ໂດຍ</a:t>
            </a:r>
            <a:r>
              <a:rPr lang="en-US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Applied Nutrition Research Capacity Building (ANRCB), a project of the Lao American Nutrition Initiative (LANI)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2FB9BD-401A-4C17-9AFF-B15EF9956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"/>
    </mc:Choice>
    <mc:Fallback xmlns="">
      <p:transition spd="slow" advTm="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F0EB-E675-104D-9AD3-765DACC6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: </a:t>
            </a:r>
            <a:r>
              <a:rPr lang="en-US" dirty="0"/>
              <a:t>log file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ທາງເລືອກ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sp>
        <p:nvSpPr>
          <p:cNvPr id="6" name="Google Shape;162;p71">
            <a:extLst>
              <a:ext uri="{FF2B5EF4-FFF2-40B4-BE49-F238E27FC236}">
                <a16:creationId xmlns:a16="http://schemas.microsoft.com/office/drawing/2014/main" id="{8C3820A2-60CB-4D81-808F-1709E9273F4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10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1DBAF-6FBF-8342-ACB2-0D5A89ADD388}"/>
              </a:ext>
            </a:extLst>
          </p:cNvPr>
          <p:cNvSpPr/>
          <p:nvPr/>
        </p:nvSpPr>
        <p:spPr>
          <a:xfrm>
            <a:off x="628650" y="1382233"/>
            <a:ext cx="8422481" cy="4844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Bef>
                <a:spcPts val="79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ສ້າງ</a:t>
            </a:r>
            <a:r>
              <a:rPr lang="en-US" spc="-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i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log file</a:t>
            </a:r>
            <a:r>
              <a:rPr lang="en-US" i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i="1" spc="-23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i="1" spc="-23" dirty="0">
                <a:latin typeface="Phetsarath OT" panose="02000500000000020004" pitchFamily="2" charset="0"/>
                <a:cs typeface="Phetsarath OT" panose="02000500000000020004" pitchFamily="2" charset="0"/>
              </a:rPr>
              <a:t>ຈັດລຽງເຄື່ອງບັນທຶກ ໃນໂຕ ຂອງ </a:t>
            </a:r>
            <a:r>
              <a:rPr lang="en-US" i="1" spc="-23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i="1" spc="-23" dirty="0">
                <a:latin typeface="Phetsarath OT" panose="02000500000000020004" pitchFamily="2" charset="0"/>
                <a:cs typeface="Phetsarath OT" panose="02000500000000020004" pitchFamily="2" charset="0"/>
              </a:rPr>
              <a:t> ແລະ ທີ່ ທີ່ເຮົາເຮັດໄດ້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marL="352425" indent="-342900">
              <a:spcBef>
                <a:spcPts val="79"/>
              </a:spcBef>
              <a:buAutoNum type="arabicParenR"/>
            </a:pPr>
            <a:r>
              <a:rPr lang="lo-LA" b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ດືງຜົນຮັບ ວຽກຂອງເຮົາ, ແລະ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2)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ເກັບບັນທຶກ ວຽກຂອງເຮົາ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pPr marL="9525">
              <a:spcBef>
                <a:spcPts val="896"/>
              </a:spcBef>
            </a:pPr>
            <a:r>
              <a:rPr lang="lo-LA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ພີມ ໃນ ໜ້າຈໍຄໍາສັາງ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5325">
              <a:spcBef>
                <a:spcPts val="803"/>
              </a:spcBef>
            </a:pP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log</a:t>
            </a:r>
            <a:r>
              <a:rPr lang="en-US" b="1" spc="-23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using</a:t>
            </a:r>
            <a:r>
              <a:rPr lang="en-US" b="1" spc="-1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mylog.log</a:t>
            </a:r>
            <a:endParaRPr lang="en-US" b="1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253841">
              <a:lnSpc>
                <a:spcPct val="105500"/>
              </a:lnSpc>
              <a:spcBef>
                <a:spcPts val="803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ຄໍາສັ່ງຂ້າງເທີງນີ້ ຈະສ້າງຟາຍ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‘</a:t>
            </a:r>
            <a:r>
              <a:rPr lang="en-US" b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mylog.log’</a:t>
            </a:r>
            <a:r>
              <a:rPr lang="en-US" b="1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b="1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ເຮົາສາມາດອ່ານມັນໂດຍການໃຊ້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notepad,</a:t>
            </a:r>
            <a:r>
              <a:rPr lang="en-US" spc="-3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word,</a:t>
            </a:r>
            <a:r>
              <a:rPr lang="en-US" spc="-26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etc..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95275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ຫາກຕ້ອງການປິດໄາຍ ພີມ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5325">
              <a:spcBef>
                <a:spcPts val="764"/>
              </a:spcBef>
            </a:pP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	log</a:t>
            </a:r>
            <a:r>
              <a:rPr lang="en-US" b="1" spc="-4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close</a:t>
            </a:r>
            <a:endParaRPr lang="en-US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95275" indent="-285750">
              <a:spcBef>
                <a:spcPts val="934"/>
              </a:spcBef>
              <a:buFont typeface="Arial" panose="020B0604020202020204" pitchFamily="34" charset="0"/>
              <a:buChar char="•"/>
            </a:pP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ເພື່ອເພີ້ມຜົນຮັບ ໃນຟາຍທີ່ບັນທຶກໄວ້ແລ້ວ ໃຫ້ເພີ້ມໂຕເລືອກ </a:t>
            </a:r>
            <a:r>
              <a:rPr lang="en-US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append</a:t>
            </a: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, ແລ້ວພີມ 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5325">
              <a:spcBef>
                <a:spcPts val="863"/>
              </a:spcBef>
            </a:pP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	log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using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mylog.log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append</a:t>
            </a:r>
            <a:endParaRPr lang="en-US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95275" indent="-285750">
              <a:spcBef>
                <a:spcPts val="938"/>
              </a:spcBef>
              <a:buFont typeface="Arial" panose="020B0604020202020204" pitchFamily="34" charset="0"/>
              <a:buChar char="•"/>
            </a:pP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ຫາກຕ້ອງການແທນທີ່ຟາຍບັນທຶກ ໃຫ້ເພີ້ມໂຕເລືອກ </a:t>
            </a:r>
            <a:r>
              <a:rPr lang="en-US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replace </a:t>
            </a: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, ແລ້ວ ພີມ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5325">
              <a:spcBef>
                <a:spcPts val="863"/>
              </a:spcBef>
            </a:pP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	log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using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mylog.log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b="1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replace	</a:t>
            </a:r>
            <a:endParaRPr lang="en-US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381953" algn="ctr">
              <a:lnSpc>
                <a:spcPct val="105500"/>
              </a:lnSpc>
              <a:spcBef>
                <a:spcPts val="836"/>
              </a:spcBef>
            </a:pP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	*</a:t>
            </a:r>
            <a:r>
              <a:rPr lang="lo-LA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ສັງເກດວ່າ ໂຕເລືອກ </a:t>
            </a:r>
            <a:r>
              <a:rPr lang="en-US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replace</a:t>
            </a:r>
            <a:r>
              <a:rPr lang="lo-LA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 ຈະລືບເນື້ອຫາ ຂອງຟາຍ ທີ່ບັນທຶກໄວ້ກ່ອນໜ້ານີ້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pic>
        <p:nvPicPr>
          <p:cNvPr id="5" name="Picture 4" descr="ຮູບພາບຂອງ University of health sciences in Lao P.D.R.">
            <a:extLst>
              <a:ext uri="{FF2B5EF4-FFF2-40B4-BE49-F238E27FC236}">
                <a16:creationId xmlns:a16="http://schemas.microsoft.com/office/drawing/2014/main" id="{61AD189B-192C-4C8B-ABDD-2C6DA753310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2" y="5661626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FB8B11-5324-4C99-BFD3-CBC524A30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20"/>
    </mc:Choice>
    <mc:Fallback xmlns="">
      <p:transition spd="slow" advTm="89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3FE0-DD3A-C64B-A3C8-37ADC8B4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2" y="519818"/>
            <a:ext cx="7886700" cy="675130"/>
          </a:xfrm>
        </p:spPr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</a:t>
            </a:r>
            <a:r>
              <a:rPr lang="en-US" dirty="0"/>
              <a:t>: DO file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ກະລຸນາໃຊ້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DO!)</a:t>
            </a:r>
          </a:p>
        </p:txBody>
      </p:sp>
      <p:sp>
        <p:nvSpPr>
          <p:cNvPr id="10" name="Google Shape;162;p71">
            <a:extLst>
              <a:ext uri="{FF2B5EF4-FFF2-40B4-BE49-F238E27FC236}">
                <a16:creationId xmlns:a16="http://schemas.microsoft.com/office/drawing/2014/main" id="{22984C87-C22D-4236-8A98-D18E80BECA7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11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06F374A-CDD2-F348-B9A2-55A996ACA795}"/>
              </a:ext>
            </a:extLst>
          </p:cNvPr>
          <p:cNvSpPr txBox="1"/>
          <p:nvPr/>
        </p:nvSpPr>
        <p:spPr>
          <a:xfrm>
            <a:off x="628650" y="1364953"/>
            <a:ext cx="8003484" cy="208759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52425" marR="300990" indent="-34290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Do-files</a:t>
            </a:r>
            <a:r>
              <a:rPr lang="en-US"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ເປັນຟາຍ </a:t>
            </a:r>
            <a:r>
              <a:rPr lang="en-US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ASCII</a:t>
            </a:r>
            <a:r>
              <a:rPr lang="en-US" sz="20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 ທີ່ມີຄໍາສັ່ງ</a:t>
            </a:r>
            <a:r>
              <a:rPr lang="en-US"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ເພື່ອເອີ້ນໃຊ້ ຂັ້ນຕອນສະເພາະ. ສັງເກດວ່າ ພວກມັນລົງທ້າຍດ້ວຍ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“.do”</a:t>
            </a:r>
          </a:p>
          <a:p>
            <a:pPr marL="352425" marR="197168" indent="-342900">
              <a:spcBef>
                <a:spcPts val="896"/>
              </a:spcBef>
              <a:buFont typeface="Arial" panose="020B0604020202020204" pitchFamily="34" charset="0"/>
              <a:buChar char="•"/>
            </a:pPr>
            <a:r>
              <a:rPr lang="lo-LA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ຂໍແນະນໍາໃຫ້ໃຊ້ 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do-files</a:t>
            </a:r>
            <a:r>
              <a:rPr lang="en-US"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 ເພື່ອຈັດເກັບຄໍາສັ່ງວິເຄາະຂອງເຮົາ ເພື່ອບໍ່ໃຫ້ເຮົາໄດ້ພິມຄໍາສັ່ງຄືນອີກ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</a:p>
          <a:p>
            <a:pPr marL="352425" marR="197168" indent="-342900">
              <a:spcBef>
                <a:spcPts val="896"/>
              </a:spcBef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ປົກະຕິເຮົາ ໃຊ້ຄໍາສັ່ງ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* comments go here *</a:t>
            </a:r>
          </a:p>
          <a:p>
            <a:pPr marL="352425" marR="197168" indent="-342900">
              <a:buFont typeface="Arial" panose="020B0604020202020204" pitchFamily="34" charset="0"/>
              <a:buChar char="•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ສໍາລັບຄໍາສັ່ງທີ່ຍາວມີຫຼາຍແຖວ ໃຫ້ໃຊ້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/* comments go here */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8834C6-A4AD-4FAF-A330-2831A8D2347A}"/>
              </a:ext>
            </a:extLst>
          </p:cNvPr>
          <p:cNvGrpSpPr/>
          <p:nvPr/>
        </p:nvGrpSpPr>
        <p:grpSpPr>
          <a:xfrm>
            <a:off x="1359713" y="3474440"/>
            <a:ext cx="6877031" cy="2874369"/>
            <a:chOff x="681053" y="3299297"/>
            <a:chExt cx="7781893" cy="29897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FADED0-80C1-844D-8178-EBB257A59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053" y="3299297"/>
              <a:ext cx="7781893" cy="29897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AF6F51-133C-0F4B-A293-065E4E17AA79}"/>
                </a:ext>
              </a:extLst>
            </p:cNvPr>
            <p:cNvSpPr txBox="1"/>
            <p:nvPr/>
          </p:nvSpPr>
          <p:spPr>
            <a:xfrm>
              <a:off x="6740228" y="4516147"/>
              <a:ext cx="567784" cy="25391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Do file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466BA1-F955-B54B-938B-BFD3D43317D7}"/>
                </a:ext>
              </a:extLst>
            </p:cNvPr>
            <p:cNvSpPr txBox="1"/>
            <p:nvPr/>
          </p:nvSpPr>
          <p:spPr>
            <a:xfrm>
              <a:off x="2929558" y="4793146"/>
              <a:ext cx="2155303" cy="76832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Click here to open a new do file</a:t>
              </a:r>
            </a:p>
            <a:p>
              <a:r>
                <a:rPr lang="en-US" sz="1050" dirty="0"/>
                <a:t>Or type </a:t>
              </a:r>
              <a:r>
                <a:rPr lang="en-US" sz="1050" dirty="0" err="1">
                  <a:solidFill>
                    <a:srgbClr val="FF0000"/>
                  </a:solidFill>
                </a:rPr>
                <a:t>doedit</a:t>
              </a:r>
              <a:r>
                <a:rPr lang="en-US" sz="1050" dirty="0"/>
                <a:t> </a:t>
              </a:r>
            </a:p>
            <a:p>
              <a:r>
                <a:rPr lang="en-US" sz="1050" dirty="0"/>
                <a:t>In the command window</a:t>
              </a:r>
            </a:p>
            <a:p>
              <a:endParaRPr lang="en-US" sz="105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0B215AA-AEF8-6C46-85FB-AC02818B60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94006" y="3625027"/>
              <a:ext cx="2252380" cy="11681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CF68CD-E737-4BA7-968C-05911FA8E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5"/>
    </mc:Choice>
    <mc:Fallback xmlns="">
      <p:transition spd="slow" advTm="6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3FE0-DD3A-C64B-A3C8-37ADC8B4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21" y="696090"/>
            <a:ext cx="7886700" cy="675130"/>
          </a:xfrm>
        </p:spPr>
        <p:txBody>
          <a:bodyPr>
            <a:normAutofit fontScale="90000"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DO file</a:t>
            </a:r>
          </a:p>
        </p:txBody>
      </p:sp>
      <p:sp>
        <p:nvSpPr>
          <p:cNvPr id="10" name="Google Shape;162;p71">
            <a:extLst>
              <a:ext uri="{FF2B5EF4-FFF2-40B4-BE49-F238E27FC236}">
                <a16:creationId xmlns:a16="http://schemas.microsoft.com/office/drawing/2014/main" id="{22984C87-C22D-4236-8A98-D18E80BECA7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12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06F374A-CDD2-F348-B9A2-55A996ACA795}"/>
              </a:ext>
            </a:extLst>
          </p:cNvPr>
          <p:cNvSpPr txBox="1"/>
          <p:nvPr/>
        </p:nvSpPr>
        <p:spPr>
          <a:xfrm>
            <a:off x="261257" y="1364953"/>
            <a:ext cx="2941983" cy="412661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197168">
              <a:spcBef>
                <a:spcPts val="896"/>
              </a:spcBef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ຖ້າໃຊ້ຄໍາຄິດເຫັນ ໃຫ້ໃສ່ ເຄື່ອງໝາຍດອກຈັນສະເໝີ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**</a:t>
            </a:r>
          </a:p>
          <a:p>
            <a:pPr marL="9525" marR="197168">
              <a:spcBef>
                <a:spcPts val="896"/>
              </a:spcBef>
            </a:pPr>
            <a:r>
              <a:rPr lang="en-US" sz="2000" dirty="0">
                <a:solidFill>
                  <a:srgbClr val="FF0000"/>
                </a:solidFill>
              </a:rPr>
              <a:t>* comments go here *</a:t>
            </a:r>
          </a:p>
          <a:p>
            <a:pPr marL="9525" marR="197168"/>
            <a:endParaRPr lang="en-US" sz="2000" dirty="0"/>
          </a:p>
          <a:p>
            <a:pPr marL="9525" marR="197168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ສໍາລັບຄໍາສັ່ງ ທີຍາວຫຼາຍແຖວ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//</a:t>
            </a:r>
          </a:p>
          <a:p>
            <a:pPr marL="9525" marR="197168"/>
            <a:endParaRPr lang="en-US" sz="2000" dirty="0">
              <a:solidFill>
                <a:srgbClr val="FF0000"/>
              </a:solidFill>
            </a:endParaRPr>
          </a:p>
          <a:p>
            <a:pPr marL="9525" marR="197168"/>
            <a:r>
              <a:rPr lang="en-US" sz="2000" dirty="0">
                <a:solidFill>
                  <a:srgbClr val="FF0000"/>
                </a:solidFill>
              </a:rPr>
              <a:t>/* comments go here */</a:t>
            </a:r>
          </a:p>
          <a:p>
            <a:pPr marL="9525" marR="197168"/>
            <a:endParaRPr lang="en-US" sz="2000" dirty="0">
              <a:solidFill>
                <a:srgbClr val="FF0000"/>
              </a:solidFill>
            </a:endParaRPr>
          </a:p>
          <a:p>
            <a:pPr marL="9525" marR="197168"/>
            <a:r>
              <a:rPr lang="lo-LA" sz="2000" dirty="0">
                <a:solidFill>
                  <a:srgbClr val="FF0000"/>
                </a:solidFill>
              </a:rPr>
              <a:t>ຫຼື</a:t>
            </a:r>
            <a:endParaRPr lang="en-US" sz="2000" dirty="0">
              <a:solidFill>
                <a:srgbClr val="FF0000"/>
              </a:solidFill>
            </a:endParaRPr>
          </a:p>
          <a:p>
            <a:pPr marL="9525" marR="197168"/>
            <a:endParaRPr lang="en-US" sz="2000" dirty="0">
              <a:solidFill>
                <a:srgbClr val="FF0000"/>
              </a:solidFill>
            </a:endParaRPr>
          </a:p>
          <a:p>
            <a:pPr marL="9525" marR="197168"/>
            <a:r>
              <a:rPr lang="en-US" sz="2000" dirty="0">
                <a:solidFill>
                  <a:srgbClr val="FF0000"/>
                </a:solidFill>
              </a:rPr>
              <a:t>*comments start here and</a:t>
            </a:r>
          </a:p>
          <a:p>
            <a:pPr marL="9525" marR="197168"/>
            <a:r>
              <a:rPr lang="en-US" sz="2000" dirty="0">
                <a:solidFill>
                  <a:srgbClr val="FF0000"/>
                </a:solidFill>
              </a:rPr>
              <a:t>  //then continue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C23C-E281-4FD7-A411-B538D5F07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240" y="497832"/>
            <a:ext cx="5844562" cy="57038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E94F30-573C-4E30-900B-B7C2E70AD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4"/>
    </mc:Choice>
    <mc:Fallback xmlns="">
      <p:transition spd="slow" advTm="3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E3D5-45EB-1641-9E40-81FBF109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</a:t>
            </a:r>
            <a:r>
              <a:rPr lang="en-US" spc="-158" dirty="0"/>
              <a:t>:</a:t>
            </a:r>
            <a:r>
              <a:rPr lang="en-US" spc="-94" dirty="0"/>
              <a:t> </a:t>
            </a:r>
            <a:r>
              <a:rPr lang="lo-LA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ການເປີດ</a:t>
            </a:r>
            <a:r>
              <a:rPr lang="en-US" spc="-127" dirty="0"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lo-LA" spc="-127" dirty="0">
                <a:latin typeface="Phetsarath OT" panose="02000500000000020004" pitchFamily="2" charset="0"/>
                <a:cs typeface="Phetsarath OT" panose="02000500000000020004" pitchFamily="2" charset="0"/>
              </a:rPr>
              <a:t>ເຊຟ</a:t>
            </a:r>
            <a:r>
              <a:rPr lang="en-US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pc="-120" dirty="0"/>
              <a:t>Stata</a:t>
            </a:r>
            <a:r>
              <a:rPr lang="en-US" spc="-75" dirty="0"/>
              <a:t> </a:t>
            </a:r>
            <a:r>
              <a:rPr lang="en-US" spc="-109" dirty="0"/>
              <a:t>files</a:t>
            </a:r>
            <a:r>
              <a:rPr lang="en-US" spc="-90" dirty="0"/>
              <a:t> </a:t>
            </a:r>
            <a:r>
              <a:rPr lang="en-US" spc="-23" dirty="0"/>
              <a:t>(*.</a:t>
            </a:r>
            <a:r>
              <a:rPr lang="en-US" spc="-23" dirty="0" err="1"/>
              <a:t>dta</a:t>
            </a:r>
            <a:r>
              <a:rPr lang="en-US" spc="-23" dirty="0"/>
              <a:t>)</a:t>
            </a:r>
            <a:endParaRPr lang="en-US" dirty="0"/>
          </a:p>
        </p:txBody>
      </p:sp>
      <p:sp>
        <p:nvSpPr>
          <p:cNvPr id="5" name="Google Shape;162;p71">
            <a:extLst>
              <a:ext uri="{FF2B5EF4-FFF2-40B4-BE49-F238E27FC236}">
                <a16:creationId xmlns:a16="http://schemas.microsoft.com/office/drawing/2014/main" id="{756B2C56-A410-47A1-A45D-9D8FCC9A58F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13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E8EA-F3C1-FA4C-B018-2264B3C0CC8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16450" y="1487506"/>
            <a:ext cx="8084661" cy="46261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9"/>
              </a:spcBef>
              <a:buNone/>
            </a:pPr>
            <a:r>
              <a:rPr lang="lo-LA" sz="2400" spc="-184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ຫາກຕ້ອງການເປີດຟາຍ ທີ່ຢູ່ໃນ  </a:t>
            </a:r>
            <a:r>
              <a:rPr lang="en-US" sz="2400" spc="-86" dirty="0"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r>
              <a:rPr lang="en-US" sz="2400" spc="-6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spc="-64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ທີ່ມີນາມສະກຸນ 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*.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dta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2400" spc="-7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049" indent="0">
              <a:lnSpc>
                <a:spcPct val="100000"/>
              </a:lnSpc>
              <a:buNone/>
              <a:tabLst>
                <a:tab pos="203359" algn="l"/>
                <a:tab pos="204311" algn="l"/>
              </a:tabLst>
            </a:pPr>
            <a:r>
              <a:rPr lang="en-US" sz="2200" spc="-158" dirty="0">
                <a:latin typeface="Phetsarath OT" panose="02000500000000020004" pitchFamily="2" charset="0"/>
                <a:cs typeface="Phetsarath OT" panose="02000500000000020004" pitchFamily="2" charset="0"/>
              </a:rPr>
              <a:t>	1) 	G</a:t>
            </a:r>
            <a:r>
              <a:rPr lang="en-US" sz="2200" spc="-109" dirty="0"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2200" spc="-7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spc="68" dirty="0"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200" spc="-45" dirty="0"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2200" spc="-86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spc="38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200" spc="8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il</a:t>
            </a:r>
            <a:r>
              <a:rPr lang="en-US" sz="2200" spc="-9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   </a:t>
            </a:r>
            <a:r>
              <a:rPr lang="en-US" sz="22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en-US" sz="2200" spc="-13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&gt;  </a:t>
            </a:r>
            <a:r>
              <a:rPr lang="en-US" sz="2200" spc="-4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2200" spc="-68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</a:t>
            </a:r>
            <a:r>
              <a:rPr lang="en-US" sz="2200" spc="-7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2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2200" spc="-68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ໃນເມນູ</a:t>
            </a:r>
            <a:r>
              <a:rPr lang="en-US" sz="2200" spc="-45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2200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2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</a:t>
            </a:r>
            <a:endParaRPr lang="en-US" sz="2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049" indent="0">
              <a:lnSpc>
                <a:spcPct val="100000"/>
              </a:lnSpc>
              <a:spcBef>
                <a:spcPts val="4"/>
              </a:spcBef>
              <a:buNone/>
              <a:tabLst>
                <a:tab pos="203359" algn="l"/>
                <a:tab pos="204311" algn="l"/>
              </a:tabLst>
            </a:pPr>
            <a:r>
              <a:rPr lang="en-US" sz="2200" spc="-266" dirty="0">
                <a:latin typeface="Phetsarath OT" panose="02000500000000020004" pitchFamily="2" charset="0"/>
                <a:cs typeface="Phetsarath OT" panose="02000500000000020004" pitchFamily="2" charset="0"/>
              </a:rPr>
              <a:t>	2) 	</a:t>
            </a:r>
            <a:r>
              <a:rPr lang="lo-LA" sz="2200" spc="-266" dirty="0">
                <a:latin typeface="Phetsarath OT" panose="02000500000000020004" pitchFamily="2" charset="0"/>
                <a:cs typeface="Phetsarath OT" panose="02000500000000020004" pitchFamily="2" charset="0"/>
              </a:rPr>
              <a:t>ພີມ</a:t>
            </a:r>
            <a:r>
              <a:rPr lang="en-US" sz="2200" spc="-86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</a:t>
            </a:r>
            <a:r>
              <a:rPr lang="en-US" sz="2200" spc="-12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en-US" sz="2200" spc="-13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200" spc="-7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200" i="1" spc="-4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“</a:t>
            </a:r>
            <a:r>
              <a:rPr lang="en-US" sz="2200" i="1" spc="-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</a:t>
            </a:r>
            <a:r>
              <a:rPr lang="en-US" sz="2200" i="1" spc="-1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lang="en-US" sz="2200" i="1" spc="15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\</a:t>
            </a:r>
            <a:r>
              <a:rPr lang="en-US" sz="2200" i="1" spc="-9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</a:t>
            </a:r>
            <a:r>
              <a:rPr lang="en-US" sz="2200" i="1" spc="-79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en-US" sz="2200" i="1" spc="-1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da</a:t>
            </a:r>
            <a:r>
              <a:rPr lang="en-US" sz="2200" i="1" spc="-2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200" i="1" spc="-6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200" i="1" spc="15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\</a:t>
            </a:r>
            <a:r>
              <a:rPr lang="en-US" sz="2200" i="1" spc="-9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</a:t>
            </a:r>
            <a:r>
              <a:rPr lang="en-US" sz="2200" i="1" spc="-79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en-US" sz="2200" i="1" spc="-1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da</a:t>
            </a:r>
            <a:r>
              <a:rPr lang="en-US" sz="2200" i="1" spc="-2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200" i="1" spc="-1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200" i="1" spc="-11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200" i="1" spc="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il</a:t>
            </a:r>
            <a:r>
              <a:rPr lang="en-US" sz="2200" i="1" spc="-10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200" i="1" spc="-5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lang="en-US" sz="2200" i="1" spc="-7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</a:t>
            </a:r>
            <a:r>
              <a:rPr lang="en-US" sz="2200" i="1" spc="6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200" i="1" spc="-7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200" i="1" spc="127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”</a:t>
            </a:r>
            <a:endParaRPr lang="en-US" sz="2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949" marR="1409700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ຫາກຟາຍຂໍ້ມູນ ຖືກຕັ້ງຄ່າເປັນ </a:t>
            </a:r>
            <a:r>
              <a:rPr lang="en-US" sz="2000" spc="-4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c:\mydata</a:t>
            </a:r>
            <a:r>
              <a:rPr lang="en-US" sz="2000" spc="-41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lang="en-US" sz="2000" spc="-9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90" dirty="0">
                <a:latin typeface="Phetsarath OT" panose="02000500000000020004" pitchFamily="2" charset="0"/>
                <a:cs typeface="Phetsarath OT" panose="02000500000000020004" pitchFamily="2" charset="0"/>
              </a:rPr>
              <a:t> ພຽງແຕ່ພີມ</a:t>
            </a:r>
            <a:r>
              <a:rPr lang="en-US" sz="2000" spc="-3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</a:p>
          <a:p>
            <a:pPr marL="9049" marR="1409700" indent="0">
              <a:lnSpc>
                <a:spcPct val="110000"/>
              </a:lnSpc>
              <a:buNone/>
            </a:pPr>
            <a:r>
              <a:rPr lang="en-US" sz="2000" spc="-30" dirty="0">
                <a:latin typeface="Phetsarath OT" panose="02000500000000020004" pitchFamily="2" charset="0"/>
                <a:cs typeface="Phetsarath OT" panose="02000500000000020004" pitchFamily="2" charset="0"/>
              </a:rPr>
              <a:t>		</a:t>
            </a:r>
            <a:r>
              <a:rPr lang="en-US" sz="2000" spc="-40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</a:t>
            </a:r>
            <a:r>
              <a:rPr lang="en-US" sz="2400" spc="-12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en-US" sz="2400" spc="-13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400" spc="-7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i="1" spc="-9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</a:t>
            </a:r>
            <a:r>
              <a:rPr lang="en-US" sz="2400" i="1" spc="-79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en-US" sz="2400" i="1" spc="-1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da</a:t>
            </a:r>
            <a:r>
              <a:rPr lang="en-US" sz="2400" i="1" spc="-2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400" i="1" spc="-1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i="1" spc="-11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400" i="1" spc="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il</a:t>
            </a:r>
            <a:r>
              <a:rPr lang="en-US" sz="2400" i="1" spc="-120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endParaRPr lang="en-US" sz="24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1949" marR="1512094" indent="-342900">
              <a:lnSpc>
                <a:spcPct val="110000"/>
              </a:lnSpc>
              <a:buFont typeface="Wingdings" pitchFamily="2" charset="2"/>
              <a:buChar char="Ø"/>
            </a:pPr>
            <a:r>
              <a:rPr lang="lo-LA" sz="2000" spc="-184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ຫາກຕ້ອງການບັນທຶກຂໍ້ມູນ ຈາກ  </a:t>
            </a:r>
            <a:r>
              <a:rPr lang="en-US" sz="2000" spc="-86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en-US" sz="2000" spc="-90" dirty="0">
                <a:latin typeface="Phetsarath OT" panose="02000500000000020004" pitchFamily="2" charset="0"/>
                <a:cs typeface="Phetsarath OT" panose="02000500000000020004" pitchFamily="2" charset="0"/>
              </a:rPr>
              <a:t>go </a:t>
            </a:r>
            <a:r>
              <a:rPr lang="lo-LA" sz="2000" spc="-90" dirty="0">
                <a:latin typeface="Phetsarath OT" panose="02000500000000020004" pitchFamily="2" charset="0"/>
                <a:cs typeface="Phetsarath OT" panose="02000500000000020004" pitchFamily="2" charset="0"/>
              </a:rPr>
              <a:t> ໄປທີ່</a:t>
            </a:r>
            <a:r>
              <a:rPr lang="en-US" sz="2000" spc="1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file </a:t>
            </a:r>
            <a:r>
              <a:rPr lang="en-US" sz="2000" spc="-86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–&gt; </a:t>
            </a:r>
            <a:r>
              <a:rPr lang="en-US" sz="2000" spc="-12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save </a:t>
            </a:r>
            <a:r>
              <a:rPr lang="en-US" sz="2000" spc="-13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as </a:t>
            </a:r>
            <a:r>
              <a:rPr lang="lo-LA" sz="2000" spc="-13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 spc="-184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ຫຼືພຽງແຕ່ພີມ</a:t>
            </a:r>
            <a:r>
              <a:rPr lang="en-US" sz="2000" spc="-3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spc="-409" dirty="0">
                <a:latin typeface="Phetsarath OT" panose="02000500000000020004" pitchFamily="2" charset="0"/>
                <a:cs typeface="Phetsarath OT" panose="02000500000000020004" pitchFamily="2" charset="0"/>
              </a:rPr>
              <a:t> 		</a:t>
            </a:r>
            <a:r>
              <a:rPr lang="en-US" sz="24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save, replace</a:t>
            </a:r>
            <a:endParaRPr lang="en-US" sz="24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83344" indent="0">
              <a:lnSpc>
                <a:spcPct val="80000"/>
              </a:lnSpc>
              <a:spcBef>
                <a:spcPts val="4"/>
              </a:spcBef>
              <a:buNone/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ຫາກເປັນຊຸດຂໍ້ມູນໃໝ່ ຫຼື ຫາກໍນໍາເຂົ້າມາຈາກຮູບແບບອື່ນ ໃຫ້ໄປທີ່ </a:t>
            </a:r>
            <a:r>
              <a:rPr lang="en-US" sz="2400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file</a:t>
            </a:r>
            <a:r>
              <a:rPr lang="en-US" sz="2400" spc="-4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0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–&gt;</a:t>
            </a:r>
            <a:r>
              <a:rPr lang="en-US" sz="2400" spc="-7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2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save</a:t>
            </a:r>
            <a:r>
              <a:rPr lang="en-US" sz="2400" spc="-56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39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as</a:t>
            </a:r>
            <a:r>
              <a:rPr lang="en-US" sz="2400" spc="-7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4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ພີມ</a:t>
            </a:r>
            <a:r>
              <a:rPr lang="en-US" sz="2400" spc="-3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83344">
              <a:lnSpc>
                <a:spcPct val="80000"/>
              </a:lnSpc>
              <a:spcBef>
                <a:spcPts val="4"/>
              </a:spcBef>
            </a:pPr>
            <a:endParaRPr lang="en-US" sz="2000" spc="-135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83344" indent="0" algn="ctr">
              <a:lnSpc>
                <a:spcPct val="80000"/>
              </a:lnSpc>
              <a:spcBef>
                <a:spcPts val="4"/>
              </a:spcBef>
              <a:buNone/>
            </a:pPr>
            <a:r>
              <a:rPr lang="en-US" sz="2400" spc="-13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</a:t>
            </a:r>
            <a:r>
              <a:rPr lang="en-US" sz="2400" spc="-176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spc="-9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v</a:t>
            </a:r>
            <a:r>
              <a:rPr lang="en-US" sz="2400" spc="-9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400" spc="-68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8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my</a:t>
            </a:r>
            <a:r>
              <a:rPr lang="en-US" sz="2400" spc="-4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</a:t>
            </a:r>
            <a:r>
              <a:rPr lang="en-US" sz="2400" spc="-135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spc="6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</a:t>
            </a:r>
            <a:r>
              <a:rPr lang="en-US" sz="2400" spc="-127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spc="3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400" spc="8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</a:t>
            </a:r>
            <a:r>
              <a:rPr lang="en-US" sz="2400" spc="-2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l</a:t>
            </a:r>
            <a:r>
              <a:rPr lang="en-US" sz="2400" spc="-56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4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</a:t>
            </a:r>
            <a:r>
              <a:rPr lang="en-US" sz="2400" spc="16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r>
              <a:rPr lang="en-US" sz="2400" spc="15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*</a:t>
            </a:r>
            <a:r>
              <a:rPr lang="en-US" sz="2400" spc="-109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Pi</a:t>
            </a:r>
            <a:r>
              <a:rPr lang="en-US" sz="2400" spc="-12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</a:t>
            </a:r>
            <a:r>
              <a:rPr lang="en-US" sz="2400" spc="-6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k</a:t>
            </a:r>
            <a:r>
              <a:rPr lang="en-US" sz="2400" spc="-7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116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spc="-7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n</a:t>
            </a:r>
            <a:r>
              <a:rPr lang="en-US" sz="2400" spc="-116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</a:t>
            </a:r>
            <a:r>
              <a:rPr lang="en-US" sz="2400" spc="-6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m</a:t>
            </a:r>
            <a:r>
              <a:rPr lang="en-US" sz="2400" spc="-9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e</a:t>
            </a:r>
            <a:r>
              <a:rPr lang="en-US" sz="2400" spc="-79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1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400" spc="-49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2400" spc="2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</a:t>
            </a:r>
            <a:r>
              <a:rPr lang="en-US" sz="2400" spc="-9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86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y</a:t>
            </a:r>
            <a:r>
              <a:rPr lang="en-US" sz="2400" spc="-49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o</a:t>
            </a:r>
            <a:r>
              <a:rPr lang="en-US" sz="2400" spc="-4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u</a:t>
            </a:r>
            <a:r>
              <a:rPr lang="en-US" sz="2400" spc="23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r</a:t>
            </a:r>
            <a:r>
              <a:rPr lang="en-US" sz="2400" spc="-9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3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</a:t>
            </a:r>
            <a:r>
              <a:rPr lang="en-US" sz="2400" spc="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i</a:t>
            </a:r>
            <a:r>
              <a:rPr lang="en-US" sz="2400" spc="-4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le</a:t>
            </a:r>
            <a:r>
              <a:rPr lang="en-US" sz="2400" spc="158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*</a:t>
            </a:r>
            <a:r>
              <a:rPr lang="en-US" sz="2400" spc="16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/</a:t>
            </a:r>
            <a:endParaRPr lang="en-US" sz="24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lang="en-US" sz="1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Picture 3" descr="ຮູບພາບຂອງ University of health sciences in Lao P.D.R.">
            <a:extLst>
              <a:ext uri="{FF2B5EF4-FFF2-40B4-BE49-F238E27FC236}">
                <a16:creationId xmlns:a16="http://schemas.microsoft.com/office/drawing/2014/main" id="{FC23FB8C-AFE5-4D07-A444-36F6CC384C8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D8D780-DD94-4539-BA61-2CFD1C135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0"/>
    </mc:Choice>
    <mc:Fallback xmlns=""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23A2-3497-104C-B89C-E8FB3960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6700"/>
            <a:ext cx="7886700" cy="765031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: ນໍາຂໍ້ມູນເຂົ້າ</a:t>
            </a:r>
            <a:endParaRPr lang="en-US" dirty="0"/>
          </a:p>
        </p:txBody>
      </p:sp>
      <p:sp>
        <p:nvSpPr>
          <p:cNvPr id="9" name="Google Shape;162;p71">
            <a:extLst>
              <a:ext uri="{FF2B5EF4-FFF2-40B4-BE49-F238E27FC236}">
                <a16:creationId xmlns:a16="http://schemas.microsoft.com/office/drawing/2014/main" id="{070E35B9-897C-4177-9728-01148159BC0C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14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23C6F-BAC2-7246-96AD-EEA19C4C5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61819"/>
            <a:ext cx="7704438" cy="4755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DDEC6-1FAD-4F53-B273-5F9C23994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96" y="1311731"/>
            <a:ext cx="8224946" cy="5287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6F114-9CC0-FA46-8994-E326E1D7A579}"/>
              </a:ext>
            </a:extLst>
          </p:cNvPr>
          <p:cNvSpPr txBox="1"/>
          <p:nvPr/>
        </p:nvSpPr>
        <p:spPr>
          <a:xfrm>
            <a:off x="4099333" y="3494395"/>
            <a:ext cx="372249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ເປີດຊຸດຂໍ້ມູນ ໂດຍໃຊ້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data editor (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ກັບຄໍາສັ່ງ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“use” ) </a:t>
            </a:r>
          </a:p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 ກັບ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“file” 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  <a:sym typeface="Wingdings" panose="05000000000000000000" pitchFamily="2" charset="2"/>
              </a:rPr>
              <a:t> “open” or “file”  “import”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EB9A8-CB27-724A-8636-466AFD525961}"/>
              </a:ext>
            </a:extLst>
          </p:cNvPr>
          <p:cNvCxnSpPr/>
          <p:nvPr/>
        </p:nvCxnSpPr>
        <p:spPr>
          <a:xfrm flipH="1" flipV="1">
            <a:off x="5458410" y="2338720"/>
            <a:ext cx="171450" cy="115567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62255B-53DE-458E-A5EC-FF4A09C455BA}"/>
              </a:ext>
            </a:extLst>
          </p:cNvPr>
          <p:cNvCxnSpPr>
            <a:cxnSpLocks/>
          </p:cNvCxnSpPr>
          <p:nvPr/>
        </p:nvCxnSpPr>
        <p:spPr>
          <a:xfrm flipH="1" flipV="1">
            <a:off x="4607422" y="1594418"/>
            <a:ext cx="342137" cy="189997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1F8A2C-1940-4B29-B32A-C298B9EC9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4"/>
    </mc:Choice>
    <mc:Fallback xmlns="">
      <p:transition spd="slow" advTm="2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E9BE-F3ED-644E-869F-D61438C7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ການໃຊ້ຄໍາສັ່ງ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clear</a:t>
            </a:r>
            <a:r>
              <a:rPr lang="en-US" dirty="0"/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Google Shape;162;p71">
            <a:extLst>
              <a:ext uri="{FF2B5EF4-FFF2-40B4-BE49-F238E27FC236}">
                <a16:creationId xmlns:a16="http://schemas.microsoft.com/office/drawing/2014/main" id="{4E6B86BC-4F4F-49E6-B2F3-4F15A45D21E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15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E0BB9-33E1-4442-86A0-969A4BFDA4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0276" y="1855788"/>
            <a:ext cx="7254537" cy="365093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ພີມ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clear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ໃນໜ້າຈໍຄໍາສັ່ງ ເພື່ອປິດຟາຍຂໍ້ມູນທີ່ເປີດຢູ່ ໃຫ້ອອກຈາກ ໜ່ວຍຄວາມຈໍາ 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TATA</a:t>
            </a:r>
          </a:p>
          <a:p>
            <a:endParaRPr lang="en-US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ພີມ </a:t>
            </a:r>
            <a:r>
              <a:rPr lang="en-US" sz="3200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cls</a:t>
            </a:r>
            <a:r>
              <a:rPr lang="en-US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ເພື່ອລ້າງໜ້າຈໍສະແດງຜົນ</a:t>
            </a:r>
            <a:endParaRPr lang="en-US" sz="3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Picture 3" descr="ຮູບພາບຂອງ University of health sciences in Lao P.D.R.">
            <a:extLst>
              <a:ext uri="{FF2B5EF4-FFF2-40B4-BE49-F238E27FC236}">
                <a16:creationId xmlns:a16="http://schemas.microsoft.com/office/drawing/2014/main" id="{B93A2FBD-BE60-4D4E-B8CD-E2E95CC424D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C321AE-B823-46A7-849F-712F5E02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8"/>
    </mc:Choice>
    <mc:Fallback xmlns="">
      <p:transition spd="slow" advTm="1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83F1B6F-3E4C-9D4C-95FA-DD1962B36F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260009"/>
            <a:ext cx="7886700" cy="1007327"/>
          </a:xfrm>
          <a:prstGeom prst="rect">
            <a:avLst/>
          </a:prstGeom>
        </p:spPr>
        <p:txBody>
          <a:bodyPr spcFirstLastPara="1" vert="horz" wrap="square" lIns="0" tIns="9525" rIns="0" bIns="0" rtlCol="0" anchor="b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</a:t>
            </a:r>
            <a:r>
              <a:rPr spc="-158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r>
              <a:rPr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ວິທີການທີ່ວ່ອງໄວ</a:t>
            </a:r>
            <a:r>
              <a:rPr lang="en-GB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ໃນການຊອກຫາ</a:t>
            </a:r>
            <a:r>
              <a:rPr lang="lo-LA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GB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spc="-15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US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look for</a:t>
            </a:r>
            <a:r>
              <a:rPr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sp>
        <p:nvSpPr>
          <p:cNvPr id="8" name="Google Shape;162;p71">
            <a:extLst>
              <a:ext uri="{FF2B5EF4-FFF2-40B4-BE49-F238E27FC236}">
                <a16:creationId xmlns:a16="http://schemas.microsoft.com/office/drawing/2014/main" id="{8C2F0525-256C-4ABE-93F3-9CAD2B85B7C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16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745698-D5DC-D34B-94EE-D18CAEB81E72}"/>
              </a:ext>
            </a:extLst>
          </p:cNvPr>
          <p:cNvSpPr/>
          <p:nvPr/>
        </p:nvSpPr>
        <p:spPr>
          <a:xfrm>
            <a:off x="589122" y="1608250"/>
            <a:ext cx="8140540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lnSpc>
                <a:spcPct val="150000"/>
              </a:lnSpc>
              <a:spcBef>
                <a:spcPts val="439"/>
              </a:spcBef>
            </a:pPr>
            <a:r>
              <a:rPr lang="en-US" sz="2400" spc="-158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ທ່ານສາມາດໃຊ້ຄໍາສັ່ງ</a:t>
            </a:r>
            <a:r>
              <a:rPr lang="en-US" sz="2400" spc="-15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26" dirty="0">
                <a:solidFill>
                  <a:srgbClr val="FF0000"/>
                </a:solidFill>
                <a:latin typeface="+mj-lt"/>
                <a:cs typeface="Phetsarath OT" panose="02000500000000020004" pitchFamily="2" charset="0"/>
              </a:rPr>
              <a:t>look for</a:t>
            </a:r>
            <a:r>
              <a:rPr lang="en-US" sz="2400" spc="-94" dirty="0">
                <a:latin typeface="+mj-lt"/>
                <a:cs typeface="Phetsarath OT" panose="02000500000000020004" pitchFamily="2" charset="0"/>
              </a:rPr>
              <a:t> </a:t>
            </a:r>
            <a:r>
              <a:rPr lang="en-US" sz="2400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ເພື່ອຄົ້ນຫາຕ</a:t>
            </a:r>
            <a:r>
              <a:rPr lang="lo-LA" sz="2400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ົວຜັນ</a:t>
            </a:r>
            <a:r>
              <a:rPr lang="en-US" sz="2400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sz="2400" spc="-9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9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ໃນຊຸດຂໍ້ມູນ</a:t>
            </a:r>
            <a:endParaRPr lang="en-US" sz="700" spc="-56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3810">
              <a:lnSpc>
                <a:spcPct val="150000"/>
              </a:lnSpc>
              <a:spcBef>
                <a:spcPts val="439"/>
              </a:spcBef>
            </a:pP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ທ່ານຕ້ອງການເບີ່ງວ່າ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ແປໃດ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ອ້າງອີງເຖີງ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ລະດັບການສຶກສາ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sz="24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ໃຫ້ພີມ</a:t>
            </a:r>
            <a:r>
              <a:rPr lang="en-US" sz="2400" spc="-30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>
              <a:lnSpc>
                <a:spcPct val="150000"/>
              </a:lnSpc>
            </a:pP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						</a:t>
            </a:r>
            <a:r>
              <a:rPr lang="en-US" sz="2400" spc="-4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lookfo</a:t>
            </a:r>
            <a:r>
              <a:rPr lang="en-US" sz="24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educ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C63C3D7-2FD1-8842-AC8F-F8669D5CC189}"/>
              </a:ext>
            </a:extLst>
          </p:cNvPr>
          <p:cNvSpPr txBox="1"/>
          <p:nvPr/>
        </p:nvSpPr>
        <p:spPr>
          <a:xfrm>
            <a:off x="589122" y="3821852"/>
            <a:ext cx="8355965" cy="1915268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352425" marR="3810" indent="-342900">
              <a:lnSpc>
                <a:spcPct val="150000"/>
              </a:lnSpc>
              <a:spcBef>
                <a:spcPts val="435"/>
              </a:spcBef>
              <a:buFont typeface="Arial" panose="020B0604020202020204" pitchFamily="34" charset="0"/>
              <a:buChar char="•"/>
            </a:pPr>
            <a:r>
              <a:rPr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lookfo</a:t>
            </a:r>
            <a:r>
              <a:rPr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r</a:t>
            </a:r>
            <a:r>
              <a:rPr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ະະ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ຊ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.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າ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ຄີ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GB" sz="2000" spc="-57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ວີດ</a:t>
            </a:r>
            <a:r>
              <a:rPr lang="en-GB" sz="2000" spc="-574" dirty="0">
                <a:latin typeface="Phetsarath OT" panose="02000500000000020004" pitchFamily="2" charset="0"/>
                <a:cs typeface="Phetsarath OT" panose="02000500000000020004" pitchFamily="2" charset="0"/>
              </a:rPr>
              <a:t>       </a:t>
            </a:r>
            <a:r>
              <a:rPr lang="th-TH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’</a:t>
            </a:r>
            <a:r>
              <a:rPr lang="th-TH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educ</a:t>
            </a:r>
            <a:r>
              <a:rPr lang="th-TH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’ 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ໃນຊື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ປ້າຍກໍາກັບຊື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endParaRPr lang="en-US" sz="2000" spc="-382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2425" marR="3810" indent="-342900">
              <a:lnSpc>
                <a:spcPct val="150000"/>
              </a:lnSpc>
              <a:spcBef>
                <a:spcPts val="435"/>
              </a:spcBef>
              <a:buFont typeface="Arial" panose="020B0604020202020204" pitchFamily="34" charset="0"/>
              <a:buChar char="•"/>
            </a:pP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ທ່ານຈະຕ້ອງມີແນສວຄິດສ້າງສັນ</a:t>
            </a:r>
            <a:r>
              <a:rPr lang="en-US" sz="20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ໃນການຄົ້ນຫາ</a:t>
            </a:r>
            <a:r>
              <a:rPr lang="en-US" sz="20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ຄີເວີດ</a:t>
            </a:r>
            <a:r>
              <a:rPr lang="en-US" sz="20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ເພື່ອຄົ້ນຫາ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sz="20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ທີ່ຕ້ອງການ</a:t>
            </a:r>
            <a:r>
              <a:rPr lang="en-US" sz="2000" spc="-49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2425" marR="197168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spc="1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ຂໍແນະນໍາໃຫ້ໃຊ</a:t>
            </a:r>
            <a:r>
              <a:rPr lang="en-GB" sz="2000" spc="19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lo-LA" sz="2000" spc="19" dirty="0">
                <a:latin typeface="Phetsarath OT" panose="02000500000000020004" pitchFamily="2" charset="0"/>
                <a:cs typeface="Phetsarath OT" panose="02000500000000020004" pitchFamily="2" charset="0"/>
              </a:rPr>
              <a:t>ປື້ມລະຫັດ </a:t>
            </a:r>
            <a:r>
              <a:rPr lang="en-GB" sz="2000" spc="1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lang="en-GB" sz="2000" spc="-64" dirty="0">
                <a:latin typeface="Phetsarath OT" panose="02000500000000020004" pitchFamily="2" charset="0"/>
                <a:cs typeface="Phetsarath OT" panose="02000500000000020004" pitchFamily="2" charset="0"/>
              </a:rPr>
              <a:t>codebook) </a:t>
            </a:r>
            <a:r>
              <a:rPr sz="2000" spc="-10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10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ທີ່ມາພ້ອມກັບຊຸດຂໍ້ມູນສະເໝີ</a:t>
            </a:r>
            <a:r>
              <a:rPr lang="en-GB" sz="2000" spc="-10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10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ເພື່ອໃຫ້ເຂົ້າໃຈໄດ້ດີຂື້ນວ່າ</a:t>
            </a:r>
            <a:r>
              <a:rPr lang="en-GB" sz="2000" spc="-10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10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ສິ່ງຕ່າງ</a:t>
            </a:r>
            <a:r>
              <a:rPr lang="en-GB" sz="2000" spc="-101" dirty="0">
                <a:latin typeface="Phetsarath OT" panose="02000500000000020004" pitchFamily="2" charset="0"/>
                <a:cs typeface="Phetsarath OT" panose="02000500000000020004" pitchFamily="2" charset="0"/>
              </a:rPr>
              <a:t>ໆ </a:t>
            </a:r>
            <a:r>
              <a:rPr lang="en-GB" sz="2000" spc="-10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ຢູ່ບ່ອນໃດ</a:t>
            </a:r>
            <a:r>
              <a:rPr lang="en-GB" sz="2000" spc="-101" dirty="0"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7" name="Picture 6" descr="ຮູບພາບຂອງ University of health sciences in Lao P.D.R.">
            <a:extLst>
              <a:ext uri="{FF2B5EF4-FFF2-40B4-BE49-F238E27FC236}">
                <a16:creationId xmlns:a16="http://schemas.microsoft.com/office/drawing/2014/main" id="{9C703BDF-60E3-437E-B6C2-17A7C183F7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F1D07B-9C3B-4E48-8D78-9B08AE586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0"/>
    </mc:Choice>
    <mc:Fallback xmlns="">
      <p:transition spd="slow" advTm="4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9E04-0C11-E840-9A0A-C99E2ABD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ສໍາລັບການຄົ້ນຫາ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3200" spc="-1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lookfor</a:t>
            </a:r>
            <a:r>
              <a:rPr lang="en-US" sz="32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Google Shape;162;p71">
            <a:extLst>
              <a:ext uri="{FF2B5EF4-FFF2-40B4-BE49-F238E27FC236}">
                <a16:creationId xmlns:a16="http://schemas.microsoft.com/office/drawing/2014/main" id="{25ED4B6A-56BB-4790-BBC0-5E617429BE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17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DA95E-AEB7-4667-9521-176800C54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265" r="2107" b="5265"/>
          <a:stretch/>
        </p:blipFill>
        <p:spPr>
          <a:xfrm>
            <a:off x="367670" y="1195377"/>
            <a:ext cx="8408659" cy="53402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072DB5-EC53-4C1A-BDE6-E7A29CF2E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8"/>
    </mc:Choice>
    <mc:Fallback xmlns="">
      <p:transition spd="slow" advTm="2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9E04-0C11-E840-9A0A-C99E2ABD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ຕົວຢ່າງ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ສໍາລັບການຄົ້ນຫາ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en-US" sz="3200" spc="-11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lookfor</a:t>
            </a:r>
            <a:r>
              <a:rPr lang="en-US" sz="32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lang="en-US" dirty="0"/>
          </a:p>
        </p:txBody>
      </p:sp>
      <p:sp>
        <p:nvSpPr>
          <p:cNvPr id="6" name="Google Shape;162;p71">
            <a:extLst>
              <a:ext uri="{FF2B5EF4-FFF2-40B4-BE49-F238E27FC236}">
                <a16:creationId xmlns:a16="http://schemas.microsoft.com/office/drawing/2014/main" id="{25ED4B6A-56BB-4790-BBC0-5E617429BEE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18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BEC81-4BD2-47FF-AFB3-5829EA0FD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56582"/>
            <a:ext cx="7886700" cy="503027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2586A8-43C8-424D-A6D1-FF048C222AB1}"/>
              </a:ext>
            </a:extLst>
          </p:cNvPr>
          <p:cNvCxnSpPr>
            <a:cxnSpLocks/>
          </p:cNvCxnSpPr>
          <p:nvPr/>
        </p:nvCxnSpPr>
        <p:spPr>
          <a:xfrm flipH="1" flipV="1">
            <a:off x="2436433" y="2170460"/>
            <a:ext cx="2188661" cy="1323935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FD0C94-79A1-4C92-9FD4-A5A6A23F172F}"/>
              </a:ext>
            </a:extLst>
          </p:cNvPr>
          <p:cNvCxnSpPr>
            <a:cxnSpLocks/>
          </p:cNvCxnSpPr>
          <p:nvPr/>
        </p:nvCxnSpPr>
        <p:spPr>
          <a:xfrm flipV="1">
            <a:off x="5836618" y="2064774"/>
            <a:ext cx="1183614" cy="142962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988B36-B2BE-4C26-AFB6-4CB61BC21183}"/>
              </a:ext>
            </a:extLst>
          </p:cNvPr>
          <p:cNvSpPr txBox="1"/>
          <p:nvPr/>
        </p:nvSpPr>
        <p:spPr>
          <a:xfrm>
            <a:off x="3751271" y="3494395"/>
            <a:ext cx="4170694" cy="7386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ນອກນັ້ນທ່ານຍັງສາມາດພິມຄໍາສໍາຄັນ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(key words)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ຂອງທ່ານໃນແຖບຄົ້ນຫາໃນຕົວຜັນແປ 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Windows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ໃນຕົວແກ້ໄຂຂໍ້ມູນ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(</a:t>
            </a:r>
            <a:r>
              <a:rPr lang="th-TH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Data </a:t>
            </a:r>
            <a:r>
              <a:rPr lang="th-TH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Editor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)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ຫຼືໃນຫນ້າ </a:t>
            </a:r>
            <a:r>
              <a:rPr lang="en-GB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ຫຼັກ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</a:t>
            </a:r>
            <a:r>
              <a:rPr lang="en-GB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 Stata 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67CBB3-B0AC-4797-A359-1276F1F1C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5"/>
    </mc:Choice>
    <mc:Fallback xmlns="">
      <p:transition spd="slow" advTm="28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7E3F-6C0D-3D41-9EC1-3EEB9BCD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06" y="317688"/>
            <a:ext cx="7886700" cy="83695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ການສໍາຫຼວດຂໍ້ມູນ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describe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1F555-26AA-404C-82F1-BADB8EEB2610}"/>
              </a:ext>
            </a:extLst>
          </p:cNvPr>
          <p:cNvSpPr/>
          <p:nvPr/>
        </p:nvSpPr>
        <p:spPr>
          <a:xfrm>
            <a:off x="724405" y="1389254"/>
            <a:ext cx="81147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"/>
              </a:spcBef>
            </a:pP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ເພື່ອຮັບຄໍາອະທິບາຍທົ່ວໄປ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ຂອງຊຸດຂໍ້ມູນ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ຮູບແບບສໍາລັບ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ແຕ່ລະປະເພດ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ໃຫ້ພີມ</a:t>
            </a:r>
            <a:r>
              <a:rPr lang="en-US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000" b="1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describe</a:t>
            </a:r>
            <a:endParaRPr lang="en-US" sz="2000" b="1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FC89FB-093B-4B85-9996-A1893EF19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794" y="2019727"/>
            <a:ext cx="6568324" cy="4520585"/>
          </a:xfrm>
          <a:prstGeom prst="rect">
            <a:avLst/>
          </a:prstGeom>
        </p:spPr>
      </p:pic>
      <p:sp>
        <p:nvSpPr>
          <p:cNvPr id="7" name="Google Shape;162;p71">
            <a:extLst>
              <a:ext uri="{FF2B5EF4-FFF2-40B4-BE49-F238E27FC236}">
                <a16:creationId xmlns:a16="http://schemas.microsoft.com/office/drawing/2014/main" id="{260F4971-4B91-476F-86BD-399F8167AEA3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19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F2156B-EC36-40BD-91F1-B29470503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6"/>
    </mc:Choice>
    <mc:Fallback xmlns="">
      <p:transition spd="slow" advTm="3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980A-CE95-469C-935A-E945333F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ພາບລວມ ຂອງ ໂມດູນ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A0F0E-BB97-4390-B20F-94755B7A0C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24651" cy="4678363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o-LA" b="1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ໂມດູນນີ້ ຈະເພີ້ມຄວາມສາມາດຂອງທ່ານ ໃນການ</a:t>
            </a:r>
            <a:r>
              <a:rPr lang="en-US" b="1" dirty="0">
                <a:solidFill>
                  <a:schemeClr val="tx2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defTabSz="91440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ເຂົ້າໃຈແລະນໍາໃຊ້ວິທີການທາງສະຖິຕິພື້ນຖານແລະ ໂປຼແກຼມວິເຄາະສໍາລັບການຄົ້ນຄວ້າວິໄຈ</a:t>
            </a:r>
          </a:p>
          <a:p>
            <a:pPr defTabSz="91440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ໃຊ້ຊອບແວ ສະຖິຕິ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ເພື່ອຈັດການຂໍ້ມູນ ແລະເຮັດການວິເຄາະແບບພັນລະນາ ແລະ</a:t>
            </a:r>
            <a:r>
              <a:rPr kumimoji="0" lang="lo-LA" altLang="en-US" sz="2800" b="0" i="0" u="none" strike="noStrike" cap="none" normalizeH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ວິເຄາະແບບປຽບທຽບ</a:t>
            </a:r>
          </a:p>
          <a:p>
            <a:pPr defTabSz="91440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ໍານົດປະເພດຂອງຂໍ້ມູນປະລິມານແລະວິທີການທີ່ເຫມາະສົມທີ່ສຸດສໍາລັບການສະຫຼຸບແລະສະແດງພາບຂໍ້ມູນແຕ່ລະປະພເດ ດໍາເນີນການທໍາຄວາມສະອາດແລະຈັດການຂໍ້ມູນພື້ນຖານ ເຊັ່ນ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ການສ້າງຕົວຜັນແປໃໝ່ ແລະການສ້າງຕົວຜັນແປຫຸ່ນ (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dummy</a:t>
            </a: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kumimoji="0" lang="lo-LA" altLang="en-US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914400"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ວິເຄາະຂໍ້ມູນໂດຍການປຽບທຽບກຸ່ມແລະດໍາເນີນການວິເຄາະແບບຖົດຖອຍ ງ່າຍດາຍ ແລະ </a:t>
            </a: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ຫຼາຕົວຜັນແປ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simple and multiple regression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AC7CC-1015-455D-B84E-A97D7DBAB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2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438153-5A54-47F1-AB34-138CF92DF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9"/>
    </mc:Choice>
    <mc:Fallback xmlns="">
      <p:transition spd="slow" advTm="4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9A95-0CB7-654D-A8EB-322152CF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ການສໍາຫຼວດ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/>
              <a:t>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ຈໍານວນ</a:t>
            </a:r>
            <a:r>
              <a:rPr lang="en-US" dirty="0"/>
              <a:t> (Frequencies)</a:t>
            </a:r>
          </a:p>
        </p:txBody>
      </p:sp>
      <p:sp>
        <p:nvSpPr>
          <p:cNvPr id="11" name="Google Shape;162;p71">
            <a:extLst>
              <a:ext uri="{FF2B5EF4-FFF2-40B4-BE49-F238E27FC236}">
                <a16:creationId xmlns:a16="http://schemas.microsoft.com/office/drawing/2014/main" id="{11A2ABD5-D089-4DDD-BF89-54D067B011F9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20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BC03F-8C42-4FEF-9717-898DB6C5F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6" r="18545" b="5159"/>
          <a:stretch/>
        </p:blipFill>
        <p:spPr>
          <a:xfrm>
            <a:off x="487569" y="2153380"/>
            <a:ext cx="5697452" cy="44580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1E6D26-35CA-A34E-A805-284225A2A1B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414445" y="1921695"/>
            <a:ext cx="632609" cy="42034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53BAFE-05C0-0341-AF4B-256E01F33E29}"/>
              </a:ext>
            </a:extLst>
          </p:cNvPr>
          <p:cNvSpPr txBox="1"/>
          <p:nvPr/>
        </p:nvSpPr>
        <p:spPr>
          <a:xfrm>
            <a:off x="3526631" y="1613918"/>
            <a:ext cx="343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ເຮົາສາມາດໃຊ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້ W:  </a:t>
            </a:r>
            <a:r>
              <a:rPr lang="en-US" sz="2000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 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ຕາມດ້ວຍຊື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່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05911D6-8BE0-A748-8119-382491B23062}"/>
              </a:ext>
            </a:extLst>
          </p:cNvPr>
          <p:cNvSpPr txBox="1"/>
          <p:nvPr/>
        </p:nvSpPr>
        <p:spPr>
          <a:xfrm>
            <a:off x="5330101" y="2464629"/>
            <a:ext cx="3725409" cy="3410548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3814" rIns="0" bIns="0" rtlCol="0">
            <a:spAutoFit/>
          </a:bodyPr>
          <a:lstStyle/>
          <a:p>
            <a:pPr marL="9525" marR="3810">
              <a:lnSpc>
                <a:spcPct val="150000"/>
              </a:lnSpc>
              <a:spcBef>
                <a:spcPts val="344"/>
              </a:spcBef>
            </a:pP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'Freq.’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ະແດງຂໍ້ມູນ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ດິບຂອງແຕ່ລະຄ່າ. ໃນນີ້, ຕົວຢ່າງ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ເຊ່ນ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ຜູ້ຕອບ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ແບບສອບຖາມ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465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ຄົນ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ຈົບການສຶກສາ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ລະດັບ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ສຶກສາສູງສຸດ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3810">
              <a:lnSpc>
                <a:spcPct val="150000"/>
              </a:lnSpc>
              <a:spcBef>
                <a:spcPts val="344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'ເປີເຊັນ' ໃຫ້ຄວາມຖີ່ທີ່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ສໍາລັບແຕ່ລະຄ່າ. ຕົວຢ່າງ, 6.08% ຂອງຜູ້ເຂົ້າຮ່ວມການສຶກສາມີແມ່ທີ່ຈົບການສຶກສາ</a:t>
            </a:r>
            <a:r>
              <a:rPr lang="en-GB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ມັດທະຍົມ</a:t>
            </a:r>
            <a:endParaRPr lang="en-GB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 marR="3810">
              <a:lnSpc>
                <a:spcPct val="150000"/>
              </a:lnSpc>
              <a:spcBef>
                <a:spcPts val="344"/>
              </a:spcBef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'</a:t>
            </a:r>
            <a:r>
              <a:rPr lang="en-GB" dirty="0">
                <a:latin typeface="Phetsarath OT" panose="02000500000000020004" pitchFamily="2" charset="0"/>
                <a:cs typeface="Phetsarath OT" panose="02000500000000020004" pitchFamily="2" charset="0"/>
              </a:rPr>
              <a:t>Cum.'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ແມ່ນຄວາມຖີ່ສະສົມໃນລໍາດັບຈາກໃຫຍ່ຫານ້ອຍຂອງຄ່າ</a:t>
            </a:r>
            <a:endParaRPr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E9ED9-E31D-5745-97B7-282115F0FD93}"/>
              </a:ext>
            </a:extLst>
          </p:cNvPr>
          <p:cNvSpPr txBox="1"/>
          <p:nvPr/>
        </p:nvSpPr>
        <p:spPr>
          <a:xfrm>
            <a:off x="1522711" y="1613918"/>
            <a:ext cx="104868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ຊື</a:t>
            </a:r>
            <a:r>
              <a:rPr lang="en-US" sz="1400" dirty="0"/>
              <a:t>່ </a:t>
            </a:r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1400" dirty="0" err="1"/>
              <a:t>ແປ</a:t>
            </a:r>
            <a:endParaRPr lang="en-US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187439-D971-47F7-81BD-A55A09FE5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2"/>
    </mc:Choice>
    <mc:Fallback xmlns="">
      <p:transition spd="slow" advTm="4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B348-BFDB-F045-BF42-7953423B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70093"/>
            <a:ext cx="7886700" cy="8061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ການສໍາຫຼວດ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ໂດຍການໃຊ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94AC16-DB05-48B2-ADAB-3F26EC72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078" y="2834394"/>
            <a:ext cx="6019844" cy="3724302"/>
          </a:xfrm>
          <a:prstGeom prst="rect">
            <a:avLst/>
          </a:prstGeom>
        </p:spPr>
      </p:pic>
      <p:sp>
        <p:nvSpPr>
          <p:cNvPr id="7" name="Google Shape;162;p71">
            <a:extLst>
              <a:ext uri="{FF2B5EF4-FFF2-40B4-BE49-F238E27FC236}">
                <a16:creationId xmlns:a16="http://schemas.microsoft.com/office/drawing/2014/main" id="{1024A8CC-4A93-4F0D-B484-D244D808217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21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250C90E-5298-6543-8E4C-9F7A4A0AF906}"/>
              </a:ext>
            </a:extLst>
          </p:cNvPr>
          <p:cNvSpPr txBox="1"/>
          <p:nvPr/>
        </p:nvSpPr>
        <p:spPr>
          <a:xfrm>
            <a:off x="705514" y="1469650"/>
            <a:ext cx="8173313" cy="126685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352425" marR="3810" indent="-34290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ຄໍ່ສັ່ງ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4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r>
              <a:rPr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ໃຫ້ຄວາມຖີ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່ 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ສະຖ</a:t>
            </a:r>
            <a:r>
              <a:rPr lang="lo-LA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ິ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ຕິ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ແບບພັນລະນາ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349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ໝວດໝູ</a:t>
            </a:r>
            <a:r>
              <a:rPr lang="en-GB" sz="2000" spc="-349" dirty="0">
                <a:latin typeface="Phetsarath OT" panose="02000500000000020004" pitchFamily="2" charset="0"/>
                <a:cs typeface="Phetsarath OT" panose="02000500000000020004" pitchFamily="2" charset="0"/>
              </a:rPr>
              <a:t>່ </a:t>
            </a:r>
          </a:p>
          <a:p>
            <a:pPr marL="352425" marR="3810" indent="-34290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ສໍາລັບຂໍ້ມູນເພີ້ມເຕີມ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ແລະ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ລາຍການປະເພດສະຖິຕິ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ທັ້ງໝົດ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ພີມ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help</a:t>
            </a:r>
            <a:r>
              <a:rPr sz="2000" spc="-1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r>
              <a:rPr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  <a:r>
              <a:rPr sz="2000" spc="-1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2000" spc="-1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52425" marR="3810" indent="-342900">
              <a:spcBef>
                <a:spcPts val="79"/>
              </a:spcBef>
              <a:buFont typeface="Arial" panose="020B0604020202020204" pitchFamily="34" charset="0"/>
              <a:buChar char="•"/>
            </a:pP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ນີ້ແມ່ນຕົວຢ່າງ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ອັນໜື່ງ</a:t>
            </a:r>
            <a:r>
              <a:rPr lang="en-GB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en-GB" sz="2000" spc="-4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ພີມ</a:t>
            </a:r>
            <a:r>
              <a:rPr sz="2000" spc="-19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sz="20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r>
              <a:rPr sz="2000" spc="-8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i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() (</a:t>
            </a:r>
            <a:r>
              <a:rPr lang="en-US" sz="2000" i="1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HL4</a:t>
            </a:r>
            <a:r>
              <a:rPr lang="en-US" sz="2000" i="1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) ()</a:t>
            </a:r>
            <a:r>
              <a:rPr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,</a:t>
            </a:r>
            <a:r>
              <a:rPr sz="2000" spc="-15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spc="-15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nototals</a:t>
            </a:r>
            <a:endParaRPr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R="171926" algn="ctr">
              <a:tabLst>
                <a:tab pos="167164" algn="l"/>
                <a:tab pos="660083" algn="l"/>
                <a:tab pos="1341596" algn="l"/>
                <a:tab pos="2950845" algn="l"/>
                <a:tab pos="3278981" algn="l"/>
                <a:tab pos="3717131" algn="l"/>
              </a:tabLst>
            </a:pPr>
            <a:r>
              <a:rPr sz="20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.	</a:t>
            </a:r>
            <a:endParaRPr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Picture 5" descr="ຮູບພາບຂອງ University of health sciences in Lao P.D.R.">
            <a:extLst>
              <a:ext uri="{FF2B5EF4-FFF2-40B4-BE49-F238E27FC236}">
                <a16:creationId xmlns:a16="http://schemas.microsoft.com/office/drawing/2014/main" id="{FD463439-29ED-4041-B01D-25C0B61D358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116DAA-756D-4CD5-92E7-8AE8A9FA8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34"/>
    </mc:Choice>
    <mc:Fallback xmlns="">
      <p:transition spd="slow" advTm="4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F21B-832A-E744-B1C5-5CE19997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ການສໍາຫຼວດ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ໂດຍການໃຊ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37DAA7-D9CA-43A6-9F00-5710750CC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31" y="2406080"/>
            <a:ext cx="8324911" cy="4105305"/>
          </a:xfrm>
          <a:prstGeom prst="rect">
            <a:avLst/>
          </a:prstGeom>
        </p:spPr>
      </p:pic>
      <p:sp>
        <p:nvSpPr>
          <p:cNvPr id="6" name="Google Shape;162;p71">
            <a:extLst>
              <a:ext uri="{FF2B5EF4-FFF2-40B4-BE49-F238E27FC236}">
                <a16:creationId xmlns:a16="http://schemas.microsoft.com/office/drawing/2014/main" id="{97061539-FB2E-4217-992D-15BAD8EEE871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22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B93E1-F15E-463C-BD3F-D581622088C4}"/>
              </a:ext>
            </a:extLst>
          </p:cNvPr>
          <p:cNvSpPr txBox="1"/>
          <p:nvPr/>
        </p:nvSpPr>
        <p:spPr>
          <a:xfrm>
            <a:off x="628650" y="1445161"/>
            <a:ext cx="78299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 table </a:t>
            </a:r>
            <a:r>
              <a:rPr lang="en-US" sz="1400" dirty="0"/>
              <a:t>() (</a:t>
            </a:r>
            <a:r>
              <a:rPr lang="en-US" sz="1400" dirty="0">
                <a:solidFill>
                  <a:schemeClr val="accent6"/>
                </a:solidFill>
              </a:rPr>
              <a:t>HL4</a:t>
            </a:r>
            <a:r>
              <a:rPr lang="en-US" sz="1400" dirty="0"/>
              <a:t>) ( ), </a:t>
            </a:r>
            <a:r>
              <a:rPr lang="en-US" sz="1400" dirty="0">
                <a:solidFill>
                  <a:srgbClr val="FF0000"/>
                </a:solidFill>
              </a:rPr>
              <a:t>statistic</a:t>
            </a:r>
            <a:r>
              <a:rPr lang="en-US" sz="1400" dirty="0"/>
              <a:t>(frequency) </a:t>
            </a:r>
            <a:r>
              <a:rPr lang="en-US" sz="1400" dirty="0">
                <a:solidFill>
                  <a:srgbClr val="FF0000"/>
                </a:solidFill>
              </a:rPr>
              <a:t>statistic</a:t>
            </a:r>
            <a:r>
              <a:rPr lang="en-US" sz="1400" dirty="0"/>
              <a:t>(mean </a:t>
            </a:r>
            <a:r>
              <a:rPr lang="en-US" sz="1400" dirty="0">
                <a:solidFill>
                  <a:schemeClr val="accent6"/>
                </a:solidFill>
              </a:rPr>
              <a:t>CAGE BMI AN8</a:t>
            </a:r>
            <a:r>
              <a:rPr lang="en-US" sz="1400" dirty="0"/>
              <a:t>) </a:t>
            </a:r>
            <a:r>
              <a:rPr lang="en-US" sz="1400" dirty="0">
                <a:solidFill>
                  <a:srgbClr val="FF0000"/>
                </a:solidFill>
              </a:rPr>
              <a:t>statistic</a:t>
            </a:r>
            <a:r>
              <a:rPr lang="en-US" sz="1400" dirty="0"/>
              <a:t>(</a:t>
            </a:r>
            <a:r>
              <a:rPr lang="en-US" sz="1400" dirty="0" err="1"/>
              <a:t>sd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6"/>
                </a:solidFill>
              </a:rPr>
              <a:t>CAGE BMI AN8</a:t>
            </a:r>
            <a:r>
              <a:rPr lang="en-US" sz="1400" dirty="0"/>
              <a:t>)</a:t>
            </a:r>
          </a:p>
          <a:p>
            <a:r>
              <a:rPr lang="en-US" sz="1400" dirty="0"/>
              <a:t>CAGE = child’s age in months</a:t>
            </a:r>
          </a:p>
          <a:p>
            <a:r>
              <a:rPr lang="en-US" sz="1400" dirty="0"/>
              <a:t>BMI = body mass index</a:t>
            </a:r>
          </a:p>
          <a:p>
            <a:r>
              <a:rPr lang="en-US" sz="1400" dirty="0"/>
              <a:t>AN8 = child’s weight in kilograms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18EF29-704D-40A1-8DC2-E2778ED27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5"/>
    </mc:Choice>
    <mc:Fallback xmlns="">
      <p:transition spd="slow" advTm="2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8F37-636F-1A46-B828-1E1E4694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ການສໍາຫຼວດ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ຂໍ້ມູນ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: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ໂດຍການໃຊ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້ 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table</a:t>
            </a:r>
            <a:endParaRPr lang="en-US" dirty="0"/>
          </a:p>
        </p:txBody>
      </p:sp>
      <p:sp>
        <p:nvSpPr>
          <p:cNvPr id="13" name="Google Shape;162;p71">
            <a:extLst>
              <a:ext uri="{FF2B5EF4-FFF2-40B4-BE49-F238E27FC236}">
                <a16:creationId xmlns:a16="http://schemas.microsoft.com/office/drawing/2014/main" id="{62297346-FEE2-4B4C-88A6-48E67D67603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23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1F7BE-D373-4649-B62E-F4483DE3D46C}"/>
              </a:ext>
            </a:extLst>
          </p:cNvPr>
          <p:cNvSpPr txBox="1"/>
          <p:nvPr/>
        </p:nvSpPr>
        <p:spPr>
          <a:xfrm>
            <a:off x="1190625" y="1513405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ແປທີ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1200" dirty="0">
                <a:latin typeface="Phetsarath OT" panose="02000500000000020004" pitchFamily="2" charset="0"/>
                <a:cs typeface="Phetsarath OT" panose="02000500000000020004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F6D27-B977-644A-AF73-EFFDF496F09C}"/>
              </a:ext>
            </a:extLst>
          </p:cNvPr>
          <p:cNvSpPr txBox="1"/>
          <p:nvPr/>
        </p:nvSpPr>
        <p:spPr>
          <a:xfrm>
            <a:off x="2187503" y="1476927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</a:t>
            </a:r>
            <a:r>
              <a:rPr lang="en-US" sz="14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ແປທີ</a:t>
            </a:r>
            <a:r>
              <a:rPr lang="en-US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 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FA62E-DD77-471B-B872-81708EEE8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9"/>
          <a:stretch/>
        </p:blipFill>
        <p:spPr>
          <a:xfrm>
            <a:off x="1005326" y="1951637"/>
            <a:ext cx="6329493" cy="449220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4CE14A-137B-3644-BF79-5E9E80A00918}"/>
              </a:ext>
            </a:extLst>
          </p:cNvPr>
          <p:cNvCxnSpPr>
            <a:cxnSpLocks/>
          </p:cNvCxnSpPr>
          <p:nvPr/>
        </p:nvCxnSpPr>
        <p:spPr>
          <a:xfrm>
            <a:off x="1879630" y="1779049"/>
            <a:ext cx="444470" cy="735551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F4A43C-1D39-B14B-8163-B9EEE6280813}"/>
              </a:ext>
            </a:extLst>
          </p:cNvPr>
          <p:cNvCxnSpPr>
            <a:cxnSpLocks/>
          </p:cNvCxnSpPr>
          <p:nvPr/>
        </p:nvCxnSpPr>
        <p:spPr>
          <a:xfrm flipH="1">
            <a:off x="2748108" y="1775015"/>
            <a:ext cx="34752" cy="73958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FD6CB3-FAC3-4E44-849A-00910CF752C6}"/>
              </a:ext>
            </a:extLst>
          </p:cNvPr>
          <p:cNvSpPr txBox="1"/>
          <p:nvPr/>
        </p:nvSpPr>
        <p:spPr>
          <a:xfrm>
            <a:off x="3396354" y="1488227"/>
            <a:ext cx="503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STATA code</a:t>
            </a:r>
            <a:r>
              <a:rPr lang="en-US" sz="1050" dirty="0"/>
              <a:t>: </a:t>
            </a:r>
            <a:r>
              <a:rPr lang="en-US" sz="2000" dirty="0">
                <a:solidFill>
                  <a:srgbClr val="FF0000"/>
                </a:solidFill>
              </a:rPr>
              <a:t>tab </a:t>
            </a:r>
            <a:r>
              <a:rPr lang="en-US" sz="2000" dirty="0">
                <a:solidFill>
                  <a:schemeClr val="accent6"/>
                </a:solidFill>
              </a:rPr>
              <a:t>hh7r </a:t>
            </a:r>
            <a:r>
              <a:rPr lang="en-US" sz="2000" dirty="0" err="1">
                <a:solidFill>
                  <a:schemeClr val="accent6"/>
                </a:solidFill>
              </a:rPr>
              <a:t>melevel</a:t>
            </a:r>
            <a:r>
              <a:rPr lang="en-US" sz="2000" dirty="0">
                <a:solidFill>
                  <a:srgbClr val="FF0000"/>
                </a:solidFill>
              </a:rPr>
              <a:t>, column row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6AB2DCC-1205-4AEE-8737-E66C3EA99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1"/>
    </mc:Choice>
    <mc:Fallback xmlns="">
      <p:transition spd="slow" advTm="4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BD27E8-85A6-0A4E-A64C-887F4118B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1175356"/>
            <a:ext cx="7696200" cy="2387600"/>
          </a:xfrm>
        </p:spPr>
        <p:txBody>
          <a:bodyPr>
            <a:noAutofit/>
          </a:bodyPr>
          <a:lstStyle/>
          <a:p>
            <a:r>
              <a:rPr lang="en-GB" sz="3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ຕອນນີ</a:t>
            </a:r>
            <a:r>
              <a:rPr lang="en-GB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້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, ທ່ານຄວນຈະສາມາດ: ເປີດແລະນໍາເຂົ້າຂໍ້ມູນໃນ </a:t>
            </a:r>
            <a:r>
              <a:rPr lang="en-GB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ອະທິບາຍຊຸດຂໍ້ມູນຂອງທ່ານ ຊອກຫາຕົວຜັນແປໃນຂໍ້ມູນຂອງທ່ານ ສ້າງຕາຕະລາງ</a:t>
            </a:r>
            <a:r>
              <a:rPr lang="en-GB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ຄ່າສະເລ່ຍ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ແລະຄວາມຖີ່</a:t>
            </a:r>
            <a:r>
              <a:rPr lang="en-GB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ຂອງຕົວຜັນແປ ປະເມີນການແຈກຢາຍຂອງຕົວຜັນແປ</a:t>
            </a:r>
            <a:r>
              <a:rPr lang="en-GB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GB" sz="3200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ຕາມ</a:t>
            </a:r>
            <a:r>
              <a:rPr lang="lo-LA" sz="320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ຕົວຜັນແປອື່ນໆ.</a:t>
            </a:r>
            <a:endParaRPr lang="en-US" sz="66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5A8FB9-D634-442C-8140-1942C9C57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6"/>
    </mc:Choice>
    <mc:Fallback xmlns="">
      <p:transition spd="slow" advTm="3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4980A-CE95-469C-935A-E945333F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ພາບລວມ ຂອງ ໂມດູນ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7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A0F0E-BB97-4390-B20F-94755B7A0C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7886700" cy="481486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lo-LA" sz="2100" dirty="0">
                <a:solidFill>
                  <a:schemeClr val="accent6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ສະຖິຕິວິເຄາະ</a:t>
            </a:r>
            <a:endParaRPr lang="en-US" sz="2100" dirty="0">
              <a:solidFill>
                <a:schemeClr val="accent6"/>
              </a:solidFill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7.1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ການເລີ້ມຕົ້ນໃຊ້ 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Stata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7.2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ແຫຼ່ງຂໍ້ມູນ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: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ການສຶກສາແບບທົດລອງ ຫຼື ການສຶກສາແບບສັງເກດ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7.3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ສະຖິຕິພັນລະນາ ແລະ ຕາຕະລາງ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7.4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ການທໍາຄວາມສະອາດຂໍ້ມູນ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7.5 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–</a:t>
            </a: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ການສະແດງຂໍ້ມູນ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7.6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ການປຽບທຽບກຸ່ມ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7.7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ການວິເຄາະ ຖົດຖອຍແບບເສັ້ນຊື່ (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Linear Regression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)</a:t>
            </a:r>
            <a:endParaRPr lang="en-US" sz="2100" dirty="0"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100" dirty="0">
                <a:solidFill>
                  <a:schemeClr val="tx2"/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7.8</a:t>
            </a:r>
            <a:r>
              <a:rPr lang="en-US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– </a:t>
            </a:r>
            <a:r>
              <a:rPr lang="lo-LA" sz="21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ການວິເຄາະຂໍ້ມູນ ແລະ ການແກ້ປັນຫາ-ດ້ວຍຕົນເອງ</a:t>
            </a: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100" b="1" dirty="0">
              <a:highlight>
                <a:srgbClr val="00FFFF"/>
              </a:highlight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AC7CC-1015-455D-B84E-A97D7DBAB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ANRCB   |   </a:t>
            </a:r>
            <a:fld id="{D8FE707D-7EDD-4671-B995-A3FBECAF0B25}" type="slidenum">
              <a:rPr lang="en-US" b="1" smtClean="0">
                <a:solidFill>
                  <a:schemeClr val="accent6"/>
                </a:solidFill>
              </a:rPr>
              <a:pPr/>
              <a:t>3</a:t>
            </a:fld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96FCA0-4908-4461-8C2D-6AFAFE4AA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63"/>
    </mc:Choice>
    <mc:Fallback xmlns="">
      <p:transition spd="slow" advTm="3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50" y="435406"/>
            <a:ext cx="8368017" cy="20274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lo-LA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ຫົວຂໍ້</a:t>
            </a:r>
            <a:r>
              <a:rPr lang="en-US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7.1:</a:t>
            </a:r>
            <a:br>
              <a:rPr lang="en-US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</a:br>
            <a:r>
              <a:rPr lang="lo-LA" sz="4000" b="1" dirty="0">
                <a:solidFill>
                  <a:schemeClr val="bg1"/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ການ</a:t>
            </a:r>
            <a:r>
              <a:rPr lang="lo-LA" sz="40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ເລີ້ມຕົ້ນໃຊ້ </a:t>
            </a:r>
            <a:r>
              <a:rPr lang="en-US" sz="4000" dirty="0"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Stata</a:t>
            </a:r>
            <a:endParaRPr lang="en-US" sz="4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2389880-AC48-A946-8EA9-A6F864B21918}"/>
              </a:ext>
            </a:extLst>
          </p:cNvPr>
          <p:cNvSpPr txBox="1">
            <a:spLocks/>
          </p:cNvSpPr>
          <p:nvPr/>
        </p:nvSpPr>
        <p:spPr>
          <a:xfrm>
            <a:off x="151279" y="6163738"/>
            <a:ext cx="8841441" cy="517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ວຽກງານນີ້ ຂື້ນໄດ້ດ້ວຍການ ສະໜັບສະໜູນຈາກ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USAID/Laos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ເປັນການເສີມໃນສັນຍາການຮ່ວມມື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 #7200AA18CA00009 (LASER-PULSE)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ໃຫ້ແກ່ມະຫາວິທະຍາໄລ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Purdue.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ເນື້ອໃນສະທ້ອນໃຫ້ເຫັນທັດສະນະຂອງຜູ້ຂຽນ ແລະບໍ່ຈໍາເປັນຕ້ອງສະທ້ອນເຖິງ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USAID.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ສໍາລັບຂໍ້ມູນເພີ່ມເຕີມ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ກະລຸນາຕິດຕໍ່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Catholic Relief Services Laos.</a:t>
            </a:r>
            <a:endParaRPr lang="en-US" sz="12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C9747C8-410E-8D47-894E-20D45D739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381" y="2554975"/>
            <a:ext cx="6545235" cy="140496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ພັດທະນາ ໂດຍ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Eddens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PhD, MPH</a:t>
            </a: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ມະຫາວິທະຍາໄລ ອິນເດຍນາ</a:t>
            </a:r>
            <a: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ໂຮງຮຽນ ສາທາລະນະສຸກສາດ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ພາກວິຊາ ລະບາດວິທະຍາ ແລະ ຊີວະສະຖິຕິ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 ກະຊວງສາທາລະນະສຸກ ຢູ່ສປປລາວ</a:t>
            </a: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CF39FA3-CA90-2A4E-8BB0-1016435EAEFC}"/>
              </a:ext>
            </a:extLst>
          </p:cNvPr>
          <p:cNvSpPr txBox="1">
            <a:spLocks/>
          </p:cNvSpPr>
          <p:nvPr/>
        </p:nvSpPr>
        <p:spPr>
          <a:xfrm>
            <a:off x="151279" y="4502593"/>
            <a:ext cx="8841441" cy="305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o-LA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ການຝຶກອົບຮົມ ໂດຍ</a:t>
            </a:r>
            <a:r>
              <a:rPr lang="en-US" sz="1200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Applied Nutrition Research Capacity Building (ANRCB), a project of the Lao American Nutrition Initiative (LANI)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12D073-A55B-4887-956F-9A8313E3A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"/>
    </mc:Choice>
    <mc:Fallback xmlns="">
      <p:transition spd="slow" advTm="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AF52-484D-4C00-B9CB-4149EF71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ວັດຖຸປະສົງ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521A3-82F0-43A4-82B8-8FF9900A67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487967"/>
            <a:ext cx="8129588" cy="4678363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ຫຼັງຈາກຫົວຂໍ້ນີ້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ທ່ານຈະມີຄວາມເຂົ້າໃຈພື້ນຖານກ່ຽວກັບ ຊອບແວການວິເຄາະທາງສະຖິຕິ ຂອງ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Stata,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ແລະຈະສາມາດ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endParaRPr kumimoji="0" lang="lo-LA" altLang="en-US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ຮູ້ຈັກສ່ວນຕ່າງໆ ຂອ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ງຫນ້າຈໍ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endParaRPr kumimoji="0" lang="lo-LA" altLang="en-US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ເບິ່ງແລະຕັ້ງຄ່າ ຟາຍ ທີ່ເຮັດວຽກສໍາລັບຂໍ້ມູນ 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ສ້າງ ແລະບັນທຶກ ໄຟລ໌ຜົນການວິເຄາະ ແລະ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ຄໍາສັ່ງວິເຄາະ</a:t>
            </a:r>
            <a:r>
              <a:rPr lang="lo-LA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altLang="en-US" dirty="0">
                <a:solidFill>
                  <a:srgbClr val="202124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(L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og file and do file)  </a:t>
            </a:r>
            <a:endParaRPr kumimoji="0" lang="lo-LA" altLang="en-US" sz="2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ເປີດໄຟລ໌ຂໍ້ມູນ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ບັນທຶກໄຟລ໌ຂໍ້ມູນ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ແລະນໍາເຂົ້າຊຸດຂໍ້ມູນ 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o-LA" altLang="en-US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ສຳຫຼວດຕົວຜັນແປ ແລະຂໍ້ມູນ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AC790-B7DE-42D9-A67B-DD95E36DD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ANRCB   |   </a:t>
            </a:r>
            <a:fld id="{00000000-1234-1234-1234-123412341234}" type="slidenum">
              <a:rPr lang="en-US" b="1" smtClean="0">
                <a:solidFill>
                  <a:schemeClr val="accent6"/>
                </a:solidFill>
              </a:rPr>
              <a:t>5</a:t>
            </a:fld>
            <a:endParaRPr b="1">
              <a:solidFill>
                <a:schemeClr val="accent6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790BE0-75DE-49F5-B1C7-0858C347C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E9D7-3A56-0549-A556-55B8CA8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ແມ່ນຫຍັງ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sp>
        <p:nvSpPr>
          <p:cNvPr id="8" name="Google Shape;162;p71">
            <a:extLst>
              <a:ext uri="{FF2B5EF4-FFF2-40B4-BE49-F238E27FC236}">
                <a16:creationId xmlns:a16="http://schemas.microsoft.com/office/drawing/2014/main" id="{193C6173-D02F-4752-B69B-C9681F45739D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AC7F38C1-86FB-4447-95B0-71368BA04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706601"/>
              </p:ext>
            </p:extLst>
          </p:nvPr>
        </p:nvGraphicFramePr>
        <p:xfrm>
          <a:off x="510541" y="3734546"/>
          <a:ext cx="8004809" cy="24459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0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9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780"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b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ຄຸນສົມບັດ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Stata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SPSS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spc="-3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SAS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b="1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R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ເສັ້ນໂຄ້ງ ການຮຽນຮູ້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ຊັນ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ຄ່ອຍເປັນຄ່ອຍໄປ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ຄ່ອຍເປັນຄ່ອຍໄປ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ແບນ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ຂ້ອນຂ້າງຊັນ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ຂ້ອນຂ້າງຊັນ</a:t>
                      </a:r>
                      <a:endParaRPr lang="lo-LA"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7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ໜ້າຈໍ ໃຊ້ງານ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ຂຽນຄໍາສັ່ງ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ໃຊ້ເມົາຊີ້-ແລະ-ຄຼິກ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ໃຊ້ເມົາ ຊີ້-ແລະ-ຄຼິກ ເປັນສ່ວນໃຫຍ່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ຂຽນຄໍາສັ່ງ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ຂຽນຄໍາສັ່ງ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ການຈັດການຂໍ້ມູນ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ແຂງແຮງຫຼາຍ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ປານກາງ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ແຂງແຮງຫຼາຍ</a:t>
                      </a:r>
                      <a:endParaRPr lang="lo-LA"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ແຂງແຮງຫຼາຍ</a:t>
                      </a:r>
                      <a:endParaRPr lang="lo-LA"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ການວິເຄາະຂໍ້ມູນ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ຊົງພະລັງ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ຊົງພະລັງ</a:t>
                      </a:r>
                      <a:endParaRPr lang="lo-LA"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ຊົງພະລັງ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/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ອະເນກປະສົງ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ຊົງພະລັງ/ອະເນກປະສົງ</a:t>
                      </a:r>
                      <a:endParaRPr lang="lo-LA"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57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Graphics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ດີຫຼາຍ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Very</a:t>
                      </a:r>
                      <a:r>
                        <a:rPr sz="1000" spc="-4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good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ດີ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ດີທີ່ສຸດ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  <a:lnB w="12700">
                      <a:solidFill>
                        <a:srgbClr val="81818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74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lo-LA" sz="1000" i="1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ລາຄາ</a:t>
                      </a:r>
                      <a:endParaRPr sz="1000" i="1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476" marB="0"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8435" marR="172720" indent="381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ລາຄາບໍ່ແພງ (ໃບອະນຸຍາດຖາວອນ, ຕໍ່ອາຍຸ ເພື່ອເວລາ 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upgrade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ເທົ່ານັ້ນ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3825" marR="116839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ລາຄາແພງ (ແຕ່ບໍ່ຈໍາເປັນ ຕ້ອງຕໍ່ອາຍຸ ຈົນກວ່າ 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upgrade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ເທົ່ານັ້ນ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, 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ໃບອະນຸຍາດໄລຍະຍາວ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46100" marR="230504" indent="-3067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lo-LA" sz="10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ແພງ</a:t>
                      </a:r>
                      <a:r>
                        <a:rPr sz="1000" spc="-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</a:t>
                      </a:r>
                      <a:r>
                        <a:rPr lang="lo-LA"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ຕໍ່ອາຍຸທຸກປີ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)</a:t>
                      </a:r>
                      <a:endParaRPr sz="1000" dirty="0">
                        <a:latin typeface="Phetsarath OT" panose="02000500000000020004" pitchFamily="2" charset="0"/>
                        <a:cs typeface="Phetsarath OT" panose="02000500000000020004" pitchFamily="2" charset="0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R w="12700">
                      <a:solidFill>
                        <a:srgbClr val="818181"/>
                      </a:solidFill>
                      <a:prstDash val="solid"/>
                    </a:lnR>
                    <a:lnT w="12700">
                      <a:solidFill>
                        <a:srgbClr val="81818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0" marR="280035" indent="-25336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Open</a:t>
                      </a:r>
                      <a:r>
                        <a:rPr lang="en-US" sz="1000" spc="-7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r>
                        <a:rPr sz="1000" spc="-5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source </a:t>
                      </a:r>
                      <a:r>
                        <a:rPr sz="1000" spc="-32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 </a:t>
                      </a:r>
                      <a:r>
                        <a:rPr sz="10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(free)</a:t>
                      </a:r>
                    </a:p>
                  </a:txBody>
                  <a:tcPr marL="0" marR="0" marT="32861" marB="0">
                    <a:lnL w="12700">
                      <a:solidFill>
                        <a:srgbClr val="818181"/>
                      </a:solidFill>
                      <a:prstDash val="solid"/>
                    </a:lnL>
                    <a:lnT w="12700">
                      <a:solidFill>
                        <a:srgbClr val="818181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F9F0EA-B35D-425A-86DC-BE8354640E64}"/>
              </a:ext>
            </a:extLst>
          </p:cNvPr>
          <p:cNvSpPr txBox="1"/>
          <p:nvPr/>
        </p:nvSpPr>
        <p:spPr>
          <a:xfrm>
            <a:off x="628649" y="1428233"/>
            <a:ext cx="8201025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ມັນເປັນຊຸດສະຖິຕິ ອະເນກປະສົງ ເພື່ອຊ່ວຍໃຫ້ທ່ານຄົ້ນຫາ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ສະຫຼຸບ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ແລະວິເຄາະຊຸດຂໍ້ມູນ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kumimoji="0" lang="lo-LA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ຊຸດຂໍ້ມູນ ແມ່ນ ຊຸດຂອງການວັດຂໍ້ມູນ ທີ່ເອີ້ນວ່າຕົວຜັນແປ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(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ປົກກະຕິແລ້ວຈັດລຽງຕາມຖັນ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).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ຕົວແປສາມາດມີຄ່າ ໜຶ່ງ ຫຼືຫຼາຍຄ່າ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ຫຼື ການສັງເກດ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,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ສຳລັບໜຶ່ງ ຫຼືຫຼາຍກໍລະນີ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  <a:endParaRPr kumimoji="0" lang="lo-LA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ຊຸດສະຖິຕິອື່ນໆແມ່ນ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R, SAS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ແລະ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SPSS. </a:t>
            </a:r>
            <a:endParaRPr kumimoji="0" lang="lo-LA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Stata </a:t>
            </a:r>
            <a:r>
              <a:rPr kumimoji="0" lang="lo-LA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ຖືກນໍາໃຊ້ຢ່າງກວ້າງຂວາງໃນການຄົ້ນຄວ້າວິທະຍາສາດສັງຄົມ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pic>
        <p:nvPicPr>
          <p:cNvPr id="7" name="Picture 6" descr="ຮູບພາບຂອງ University of health sciences in Lao P.D.R.">
            <a:extLst>
              <a:ext uri="{FF2B5EF4-FFF2-40B4-BE49-F238E27FC236}">
                <a16:creationId xmlns:a16="http://schemas.microsoft.com/office/drawing/2014/main" id="{833936D9-2599-4401-BFCD-83A5A5BD3CA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1E44C4-CA41-4236-80C7-539AC0214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3"/>
    </mc:Choice>
    <mc:Fallback xmlns="">
      <p:transition spd="slow" advTm="6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4639-83E8-5349-82E3-CAE1FB6D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STATA 17 Screen</a:t>
            </a:r>
          </a:p>
        </p:txBody>
      </p:sp>
      <p:sp>
        <p:nvSpPr>
          <p:cNvPr id="6" name="Google Shape;162;p71">
            <a:extLst>
              <a:ext uri="{FF2B5EF4-FFF2-40B4-BE49-F238E27FC236}">
                <a16:creationId xmlns:a16="http://schemas.microsoft.com/office/drawing/2014/main" id="{A5E3ED60-DBD8-4C59-A791-5E77CDAB1F6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7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7A5E4-667E-5541-8682-F64318DB4A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621507" y="1382233"/>
            <a:ext cx="8222456" cy="4532792"/>
          </a:xfrm>
          <a:prstGeom prst="rect">
            <a:avLst/>
          </a:prstGeom>
        </p:spPr>
      </p:pic>
      <p:pic>
        <p:nvPicPr>
          <p:cNvPr id="4" name="Picture 3" descr="ຮູບພາບຂອງ University of health sciences in Lao P.D.R.">
            <a:extLst>
              <a:ext uri="{FF2B5EF4-FFF2-40B4-BE49-F238E27FC236}">
                <a16:creationId xmlns:a16="http://schemas.microsoft.com/office/drawing/2014/main" id="{860664D5-49A2-4E76-AF3E-2797651BCD6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08C615-C5AC-478D-A224-90818805B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"/>
    </mc:Choice>
    <mc:Fallback xmlns=""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D22EAB3-436C-4ECB-9CCB-0BC926FB1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347774"/>
            <a:ext cx="8222456" cy="4532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74639-83E8-5349-82E3-CAE1FB6D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 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STATA 17  (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ແຕ່ລະພາກສ່ວນ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)</a:t>
            </a:r>
          </a:p>
        </p:txBody>
      </p:sp>
      <p:sp>
        <p:nvSpPr>
          <p:cNvPr id="11" name="Google Shape;162;p71">
            <a:extLst>
              <a:ext uri="{FF2B5EF4-FFF2-40B4-BE49-F238E27FC236}">
                <a16:creationId xmlns:a16="http://schemas.microsoft.com/office/drawing/2014/main" id="{AE1E3A1E-47C8-499E-A100-325EFB8CF50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8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73B88-C6CF-7C43-A975-D6D599003203}"/>
              </a:ext>
            </a:extLst>
          </p:cNvPr>
          <p:cNvSpPr txBox="1"/>
          <p:nvPr/>
        </p:nvSpPr>
        <p:spPr>
          <a:xfrm>
            <a:off x="683288" y="3614170"/>
            <a:ext cx="1883323" cy="41549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lo-LA" sz="105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 ປະຫວັດ</a:t>
            </a:r>
            <a:r>
              <a:rPr lang="en-US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ສະແດງຄໍາສັ່ງລ່າສຸດ ເພື່ອການໃຊ້ ຢ່າງວ່ອງໄວ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5C0B7-70F1-0043-8EF1-B629C5DC3523}"/>
              </a:ext>
            </a:extLst>
          </p:cNvPr>
          <p:cNvSpPr txBox="1"/>
          <p:nvPr/>
        </p:nvSpPr>
        <p:spPr>
          <a:xfrm>
            <a:off x="4103108" y="3186625"/>
            <a:ext cx="2433345" cy="577081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lo-LA" sz="105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ໜ້າຈໍຜົນຮັບ</a:t>
            </a:r>
            <a:r>
              <a:rPr lang="en-US" sz="105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ໜ້າຈໍນີ້ຈະສະແດງຜົນຂອງຄໍາສັ່ງໃດໆທີ່ທ່ານດໍາເນີນການ. 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3F233-3432-FE4E-9A64-47409B7723D6}"/>
              </a:ext>
            </a:extLst>
          </p:cNvPr>
          <p:cNvSpPr txBox="1"/>
          <p:nvPr/>
        </p:nvSpPr>
        <p:spPr>
          <a:xfrm>
            <a:off x="2304448" y="5152599"/>
            <a:ext cx="2417650" cy="253916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ໜ້າຈໍຄໍາສັ່ງ</a:t>
            </a:r>
            <a:r>
              <a:rPr lang="en-US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ພິມຄໍາສັ່ງ ຂອງ</a:t>
            </a:r>
            <a:r>
              <a:rPr lang="en-US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 STATA </a:t>
            </a:r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ໃສ່ບ່ອນນີ້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E966B-6832-BE47-980C-D1E6706008BB}"/>
              </a:ext>
            </a:extLst>
          </p:cNvPr>
          <p:cNvSpPr txBox="1"/>
          <p:nvPr/>
        </p:nvSpPr>
        <p:spPr>
          <a:xfrm>
            <a:off x="6812051" y="2902114"/>
            <a:ext cx="1522610" cy="415498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lo-LA" sz="105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 ຕົວຜັນແປ</a:t>
            </a:r>
            <a:r>
              <a:rPr lang="en-US" sz="1050" b="1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Displays </a:t>
            </a:r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ຕົວແປໃນຊຸດຂໍ້ມູນຂອງທ່ານ. 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FA9DE-98FB-2745-A2C9-5336203BB6C9}"/>
              </a:ext>
            </a:extLst>
          </p:cNvPr>
          <p:cNvSpPr txBox="1"/>
          <p:nvPr/>
        </p:nvSpPr>
        <p:spPr>
          <a:xfrm>
            <a:off x="7398843" y="4837494"/>
            <a:ext cx="1672585" cy="577081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lo-LA" sz="1050" dirty="0">
                <a:latin typeface="Phetsarath OT" panose="02000500000000020004" pitchFamily="2" charset="0"/>
                <a:cs typeface="Phetsarath OT" panose="02000500000000020004" pitchFamily="2" charset="0"/>
              </a:rPr>
              <a:t>ໜ້າຈໍ ຄຸນສົມບັດ: ສະແດງຄຸນລັກສະນະຂອງຕົວແປໃນຂໍ້ມູນຂອງທ່ານ. </a:t>
            </a:r>
            <a:endParaRPr lang="en-US" sz="105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0" name="Picture 9" descr="ຮູບພາບຂອງ University of health sciences in Lao P.D.R.">
            <a:extLst>
              <a:ext uri="{FF2B5EF4-FFF2-40B4-BE49-F238E27FC236}">
                <a16:creationId xmlns:a16="http://schemas.microsoft.com/office/drawing/2014/main" id="{E8454C53-3386-4AD9-A66B-A5E10EC7F3D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5506720"/>
            <a:ext cx="911860" cy="87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F26679-319E-4209-B863-733549C37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7"/>
    </mc:Choice>
    <mc:Fallback xmlns="">
      <p:transition spd="slow" advTm="4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4BEC-88DC-324A-A8AF-B883EB93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ຂັ້ນຕອນທ</a:t>
            </a:r>
            <a:r>
              <a:rPr lang="en-US" dirty="0" err="1">
                <a:latin typeface="Phetsarath OT" panose="02000500000000020004" pitchFamily="2" charset="0"/>
                <a:cs typeface="Phetsarath OT" panose="02000500000000020004" pitchFamily="2" charset="0"/>
              </a:rPr>
              <a:t>ີ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1 :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ການເຮັດວຽກ ຂອງ ຟາຍ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Google Shape;162;p71">
            <a:extLst>
              <a:ext uri="{FF2B5EF4-FFF2-40B4-BE49-F238E27FC236}">
                <a16:creationId xmlns:a16="http://schemas.microsoft.com/office/drawing/2014/main" id="{4FBD90CF-9B7A-438D-9578-66600547D9F7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2C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ANRCB   |   </a:t>
            </a: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46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9</a:t>
            </a:fld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46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5D8B-1873-2F46-95A1-275EC555B9A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8650" y="1455498"/>
            <a:ext cx="8267662" cy="42312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9"/>
              </a:spcBef>
              <a:buNone/>
            </a:pPr>
            <a:r>
              <a:rPr lang="lo-LA" sz="2400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ຫາກຕ້ອງການເບີ່ງ ຟາຍ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ການເຮັດວຽກຂອງທ່ານ, ໃຫ້ພິມ</a:t>
            </a:r>
            <a:r>
              <a:rPr lang="en-US" sz="2400" spc="-41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type (</a:t>
            </a:r>
            <a:r>
              <a:rPr lang="lo-LA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ໃນໜ້າຈໍ ຄໍາສັ່ງ)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 : </a:t>
            </a:r>
            <a:r>
              <a:rPr lang="en-US" sz="2400" spc="-4" dirty="0" err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pwd</a:t>
            </a:r>
            <a:r>
              <a:rPr lang="en-US" sz="24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				</a:t>
            </a:r>
            <a:endParaRPr lang="en-US" sz="2400" dirty="0">
              <a:solidFill>
                <a:srgbClr val="FF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100000"/>
              </a:lnSpc>
              <a:spcBef>
                <a:spcPts val="41"/>
              </a:spcBef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3810" indent="0">
              <a:lnSpc>
                <a:spcPct val="100000"/>
              </a:lnSpc>
              <a:buNone/>
            </a:pPr>
            <a:endParaRPr lang="en-US" sz="1200" spc="-83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marR="3810" indent="0">
              <a:lnSpc>
                <a:spcPct val="100000"/>
              </a:lnSpc>
              <a:buNone/>
            </a:pPr>
            <a:r>
              <a:rPr lang="lo-LA" sz="2400" spc="-83" dirty="0">
                <a:latin typeface="Phetsarath OT" panose="02000500000000020004" pitchFamily="2" charset="0"/>
                <a:cs typeface="Phetsarath OT" panose="02000500000000020004" pitchFamily="2" charset="0"/>
              </a:rPr>
              <a:t>ຫາກຕ້ອງການປ່ຽນຟາຍ ເພື່ອຫຼີກລຽງການພິມທັ້ງໝົດຄໍາສັ່ງ ເມື່ອໃຊ້ ຫຼື ບັນທຶກຟາຍ, ໃຫ້ພີມ 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cd</a:t>
            </a:r>
            <a:r>
              <a:rPr lang="en-US" sz="2400" spc="-4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c:\mydata    </a:t>
            </a:r>
          </a:p>
          <a:p>
            <a:pPr marL="695325" lvl="2">
              <a:lnSpc>
                <a:spcPct val="100000"/>
              </a:lnSpc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695325" lvl="2">
              <a:lnSpc>
                <a:spcPct val="100000"/>
              </a:lnSpc>
            </a:pPr>
            <a:endParaRPr lang="en-US" sz="1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525">
              <a:lnSpc>
                <a:spcPct val="100000"/>
              </a:lnSpc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ໃຊ້ເຄື່ອງໝາຍຄໍາເວົ້າ ຫາກຟາຍໃໝ່ ມີີ ຊ່ອງຫວ່າງ: ຕົວຢ່າງ ເຊ່ນ</a:t>
            </a:r>
            <a:r>
              <a:rPr lang="en-US" sz="2400" spc="-4" dirty="0"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r>
              <a:rPr lang="en-US" sz="2400" spc="-4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cd</a:t>
            </a:r>
            <a:r>
              <a:rPr lang="en-US" sz="2400" spc="-15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“h:\</a:t>
            </a:r>
            <a:r>
              <a:rPr lang="en-US" sz="2400" spc="-4" dirty="0" err="1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stata</a:t>
            </a:r>
            <a:r>
              <a:rPr lang="en-US" sz="2400" spc="-11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and</a:t>
            </a:r>
            <a:r>
              <a:rPr lang="en-US" sz="2400" spc="-15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400" spc="-4" dirty="0">
                <a:solidFill>
                  <a:schemeClr val="accent6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data”</a:t>
            </a:r>
            <a:endParaRPr lang="en-US" sz="2400" dirty="0">
              <a:solidFill>
                <a:schemeClr val="accent6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A2EF7-5102-471C-A2A8-B24C1BF06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37" r="8233" b="19713"/>
          <a:stretch/>
        </p:blipFill>
        <p:spPr>
          <a:xfrm>
            <a:off x="3559147" y="3645527"/>
            <a:ext cx="2184145" cy="679268"/>
          </a:xfrm>
          <a:prstGeom prst="rect">
            <a:avLst/>
          </a:prstGeom>
        </p:spPr>
      </p:pic>
      <p:pic>
        <p:nvPicPr>
          <p:cNvPr id="4" name="Picture 3" descr="ຮູບພາບຂອງ University of health sciences in Lao P.D.R.">
            <a:extLst>
              <a:ext uri="{FF2B5EF4-FFF2-40B4-BE49-F238E27FC236}">
                <a16:creationId xmlns:a16="http://schemas.microsoft.com/office/drawing/2014/main" id="{B7E6A23E-FA74-4215-B8DC-F89159D8672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1" y="5614188"/>
            <a:ext cx="911860" cy="8786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D7921-E47C-4726-B4AA-A16E596A8880}"/>
              </a:ext>
            </a:extLst>
          </p:cNvPr>
          <p:cNvSpPr txBox="1"/>
          <p:nvPr/>
        </p:nvSpPr>
        <p:spPr>
          <a:xfrm>
            <a:off x="2613641" y="2152670"/>
            <a:ext cx="4297680" cy="75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0636" indent="-342900">
              <a:lnSpc>
                <a:spcPts val="1279"/>
              </a:lnSpc>
              <a:spcBef>
                <a:spcPts val="998"/>
              </a:spcBef>
              <a:buFont typeface="Arial" panose="020B0604020202020204" pitchFamily="34" charset="0"/>
              <a:buChar char="•"/>
              <a:tabLst>
                <a:tab pos="1100614" algn="l"/>
              </a:tabLst>
            </a:pPr>
            <a:r>
              <a:rPr lang="en-US" sz="2400" b="1" spc="19" dirty="0" err="1">
                <a:latin typeface="Times New Roman"/>
                <a:cs typeface="Times New Roman"/>
              </a:rPr>
              <a:t>pwd</a:t>
            </a:r>
            <a:endParaRPr lang="en-US" sz="2400" b="1" spc="19" dirty="0">
              <a:latin typeface="Times New Roman"/>
              <a:cs typeface="Times New Roman"/>
            </a:endParaRPr>
          </a:p>
          <a:p>
            <a:pPr marL="1280636" indent="-342900">
              <a:lnSpc>
                <a:spcPts val="1279"/>
              </a:lnSpc>
              <a:spcBef>
                <a:spcPts val="998"/>
              </a:spcBef>
              <a:buFont typeface="Arial" panose="020B0604020202020204" pitchFamily="34" charset="0"/>
              <a:buChar char="•"/>
              <a:tabLst>
                <a:tab pos="1100614" algn="l"/>
              </a:tabLst>
            </a:pPr>
            <a:endParaRPr lang="en-US" sz="1050" b="1" dirty="0">
              <a:latin typeface="Times New Roman"/>
              <a:cs typeface="Times New Roman"/>
            </a:endParaRPr>
          </a:p>
          <a:p>
            <a:pPr marL="748189" indent="0">
              <a:lnSpc>
                <a:spcPts val="1279"/>
              </a:lnSpc>
              <a:buNone/>
            </a:pPr>
            <a:r>
              <a:rPr lang="en-US" sz="2400" b="1" spc="-100" dirty="0">
                <a:latin typeface="Times New Roman"/>
                <a:cs typeface="Times New Roman"/>
              </a:rPr>
              <a:t>h : \ s t a t a d a t a</a:t>
            </a:r>
            <a:endParaRPr lang="en-US" sz="2400" spc="-100" dirty="0">
              <a:latin typeface="Times New Roman"/>
              <a:cs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AAB7B-3C49-4673-B265-547500DAB4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94" t="13150" b="44674"/>
          <a:stretch/>
        </p:blipFill>
        <p:spPr>
          <a:xfrm>
            <a:off x="3353272" y="5506766"/>
            <a:ext cx="3713241" cy="390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416570-B84C-4E36-A502-9C30518342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16" t="19012" r="9775" b="44674"/>
          <a:stretch/>
        </p:blipFill>
        <p:spPr>
          <a:xfrm>
            <a:off x="3392831" y="5954939"/>
            <a:ext cx="2516778" cy="3363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8300A0-1863-4325-A34B-E7EB8AF1C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01"/>
    </mc:Choice>
    <mc:Fallback xmlns="">
      <p:transition spd="slow" advTm="8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8|8.2|10.4|7.7"/>
</p:tagLst>
</file>

<file path=ppt/theme/theme1.xml><?xml version="1.0" encoding="utf-8"?>
<a:theme xmlns:a="http://schemas.openxmlformats.org/drawingml/2006/main" name="CRS_2020_PPT">
  <a:themeElements>
    <a:clrScheme name="CRS_2020_Palette_Microsoft">
      <a:dk1>
        <a:srgbClr val="000000"/>
      </a:dk1>
      <a:lt1>
        <a:srgbClr val="FFFFFF"/>
      </a:lt1>
      <a:dk2>
        <a:srgbClr val="00A2C7"/>
      </a:dk2>
      <a:lt2>
        <a:srgbClr val="BFB8AF"/>
      </a:lt2>
      <a:accent1>
        <a:srgbClr val="7999AC"/>
      </a:accent1>
      <a:accent2>
        <a:srgbClr val="9053A1"/>
      </a:accent2>
      <a:accent3>
        <a:srgbClr val="79A02C"/>
      </a:accent3>
      <a:accent4>
        <a:srgbClr val="EF6E0B"/>
      </a:accent4>
      <a:accent5>
        <a:srgbClr val="0099A9"/>
      </a:accent5>
      <a:accent6>
        <a:srgbClr val="00468B"/>
      </a:accent6>
      <a:hlink>
        <a:srgbClr val="00A2C7"/>
      </a:hlink>
      <a:folHlink>
        <a:srgbClr val="9053A1"/>
      </a:folHlink>
    </a:clrScheme>
    <a:fontScheme name="CRS_PPT_Fonts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RCB TEMPLATE" id="{0EC71E97-8FA2-4B5F-AC24-44C3F03835AA}" vid="{46FB6BCA-E9FE-4217-9BEF-CD6BDB5EB7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DD0B6094BCF4FB93A35D0152A1812" ma:contentTypeVersion="13" ma:contentTypeDescription="Create a new document." ma:contentTypeScope="" ma:versionID="be0ae1603127ce292030e8d21174580f">
  <xsd:schema xmlns:xsd="http://www.w3.org/2001/XMLSchema" xmlns:xs="http://www.w3.org/2001/XMLSchema" xmlns:p="http://schemas.microsoft.com/office/2006/metadata/properties" xmlns:ns2="d6596b82-1850-46b7-8677-7476bdde78e6" xmlns:ns3="53c17ed5-55f5-48da-bce3-199d61b38c9a" targetNamespace="http://schemas.microsoft.com/office/2006/metadata/properties" ma:root="true" ma:fieldsID="26e5467dbf44ded1b1ae3f5faebca35a" ns2:_="" ns3:_="">
    <xsd:import namespace="d6596b82-1850-46b7-8677-7476bdde78e6"/>
    <xsd:import namespace="53c17ed5-55f5-48da-bce3-199d61b38c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96b82-1850-46b7-8677-7476bdde78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17ed5-55f5-48da-bce3-199d61b38c9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EDAF73-4893-4F4B-B2AD-01C785BB3A4F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53c17ed5-55f5-48da-bce3-199d61b38c9a"/>
    <ds:schemaRef ds:uri="http://www.w3.org/XML/1998/namespace"/>
    <ds:schemaRef ds:uri="d6596b82-1850-46b7-8677-7476bdde78e6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100B982-99A2-4BF9-ADDA-957A147B1D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596b82-1850-46b7-8677-7476bdde78e6"/>
    <ds:schemaRef ds:uri="53c17ed5-55f5-48da-bce3-199d61b38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161C77-4666-4246-BBCD-C34F72AD34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ANRCB TEMPLATE</Template>
  <TotalTime>9098</TotalTime>
  <Words>4909</Words>
  <Application>Microsoft Macintosh PowerPoint</Application>
  <PresentationFormat>On-screen Show (4:3)</PresentationFormat>
  <Paragraphs>255</Paragraphs>
  <Slides>24</Slides>
  <Notes>24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Georgia</vt:lpstr>
      <vt:lpstr>Phetsarath OT</vt:lpstr>
      <vt:lpstr>Times New Roman</vt:lpstr>
      <vt:lpstr>Wingdings</vt:lpstr>
      <vt:lpstr>CRS_2020_PPT</vt:lpstr>
      <vt:lpstr>ໂມດູນ 7 ສະຖິຕິ ເພື່ອການວິເຄາະ</vt:lpstr>
      <vt:lpstr>ພາບລວມ ຂອງ ໂມດູນ 7 </vt:lpstr>
      <vt:lpstr>ພາບລວມ ຂອງ ໂມດູນ 7 </vt:lpstr>
      <vt:lpstr>ຫົວຂໍ້ 7.1: ການເລີ້ມຕົ້ນໃຊ້ Stata</vt:lpstr>
      <vt:lpstr>ວັດຖຸປະສົງ</vt:lpstr>
      <vt:lpstr>STATA ແມ່ນຫຍັງ?</vt:lpstr>
      <vt:lpstr>STATA 17 Screen</vt:lpstr>
      <vt:lpstr>ໜ້າຈໍ STATA 17  (ແຕ່ລະພາກສ່ວນ)</vt:lpstr>
      <vt:lpstr>ຂັ້ນຕອນທີ 1 : ການເຮັດວຽກ ຂອງ ຟາຍ</vt:lpstr>
      <vt:lpstr>ຂັ້ນຕອນທີ 1 : log file (ທາງເລືອກ)</vt:lpstr>
      <vt:lpstr>ຂັ້ນຕອນທີ 1 : DO file (ກະລຸນາໃຊ້ DO!)</vt:lpstr>
      <vt:lpstr>ຂັ້ນຕອນທີ 1 :  DO file</vt:lpstr>
      <vt:lpstr>ຂັ້ນຕອນທີ 1 : ການເປີດ/ເຊຟ Stata files (*.dta)</vt:lpstr>
      <vt:lpstr>ຂັ້ນຕອນທີ 1 : ນໍາຂໍ້ມູນເຂົ້າ</vt:lpstr>
      <vt:lpstr>ຂັ້ນຕອນທີ 1 : ການໃຊ້ຄໍາສັ່ງ clear ແລະ cls</vt:lpstr>
      <vt:lpstr>ຂັ້ນຕອນທີ 1: ວິທີການທີ່ວ່ອງໄວ ໃນການຊອກຫາຕົວຜັນແປ (look for)</vt:lpstr>
      <vt:lpstr>ຕົວຢ່າງ ສໍາລັບການຄົ້ນຫາ (lookfor)</vt:lpstr>
      <vt:lpstr>ຕົວຢ່າງ ສໍາລັບການຄົ້ນຫາ (lookfor)</vt:lpstr>
      <vt:lpstr>ການສໍາຫຼວດຂໍ້ມູນ: ຄໍາສັ່ງ describe </vt:lpstr>
      <vt:lpstr>ການສໍາຫຼວດ ຂໍ້ມູນ : ຈໍານວນ (Frequencies)</vt:lpstr>
      <vt:lpstr>ການສໍາຫຼວດ ຂໍ້ມູນ : ໂດຍການໃຊ້ ຄໍາສັ່ງ  table</vt:lpstr>
      <vt:lpstr>ການສໍາຫຼວດ ຂໍ້ມູນ : ໂດຍການໃຊ້ ຄໍາສັ່ງ  table</vt:lpstr>
      <vt:lpstr>ການສໍາຫຼວດ ຂໍ້ມູນ : ໂດຍການໃຊ້ ຄໍາສັ່ງ  table</vt:lpstr>
      <vt:lpstr>ຕອນນີ້, ທ່ານຄວນຈະສາມາດ: ເປີດແລະນໍາເຂົ້າຂໍ້ມູນໃນ Stata ອະທິບາຍຊຸດຂໍ້ມູນຂອງທ່ານ ຊອກຫາຕົວຜັນແປໃນຂໍ້ມູນຂອງທ່ານ ສ້າງຕາຕະລາງ ຄ່າສະເລ່ຍແລະຄວາມຖີ່ ຂອງຕົວຜັນແປ ປະເມີນການແຈກຢາຍຂອງຕົວຜັນແປ ຕາມຕົວຜັນແປອື່ນໆ.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7 Statistical Analysis</dc:title>
  <dc:creator>Eddens, Kate</dc:creator>
  <cp:lastModifiedBy>Vanphanom Sychareun</cp:lastModifiedBy>
  <cp:revision>16</cp:revision>
  <dcterms:created xsi:type="dcterms:W3CDTF">2022-07-28T20:12:00Z</dcterms:created>
  <dcterms:modified xsi:type="dcterms:W3CDTF">2023-01-01T12:58:37Z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0x010100789DD0B6094BCF4FB93A35D0152A1812</vt:lpwstr>
  </property>
</Properties>
</file>