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22.jpg" ContentType="image/jpg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34" r:id="rId4"/>
  </p:sldMasterIdLst>
  <p:notesMasterIdLst>
    <p:notesMasterId r:id="rId56"/>
  </p:notesMasterIdLst>
  <p:sldIdLst>
    <p:sldId id="291" r:id="rId5"/>
    <p:sldId id="289" r:id="rId6"/>
    <p:sldId id="299" r:id="rId7"/>
    <p:sldId id="300" r:id="rId8"/>
    <p:sldId id="376" r:id="rId9"/>
    <p:sldId id="377" r:id="rId10"/>
    <p:sldId id="304" r:id="rId11"/>
    <p:sldId id="296" r:id="rId12"/>
    <p:sldId id="305" r:id="rId13"/>
    <p:sldId id="307" r:id="rId14"/>
    <p:sldId id="309" r:id="rId15"/>
    <p:sldId id="378" r:id="rId16"/>
    <p:sldId id="379" r:id="rId17"/>
    <p:sldId id="380" r:id="rId18"/>
    <p:sldId id="318" r:id="rId19"/>
    <p:sldId id="320" r:id="rId20"/>
    <p:sldId id="321" r:id="rId21"/>
    <p:sldId id="381" r:id="rId22"/>
    <p:sldId id="324" r:id="rId23"/>
    <p:sldId id="326" r:id="rId24"/>
    <p:sldId id="327" r:id="rId25"/>
    <p:sldId id="386" r:id="rId26"/>
    <p:sldId id="388" r:id="rId27"/>
    <p:sldId id="382" r:id="rId28"/>
    <p:sldId id="329" r:id="rId29"/>
    <p:sldId id="328" r:id="rId30"/>
    <p:sldId id="387" r:id="rId31"/>
    <p:sldId id="389" r:id="rId32"/>
    <p:sldId id="390" r:id="rId33"/>
    <p:sldId id="886" r:id="rId34"/>
    <p:sldId id="890" r:id="rId35"/>
    <p:sldId id="887" r:id="rId36"/>
    <p:sldId id="357" r:id="rId37"/>
    <p:sldId id="931" r:id="rId38"/>
    <p:sldId id="932" r:id="rId39"/>
    <p:sldId id="933" r:id="rId40"/>
    <p:sldId id="934" r:id="rId41"/>
    <p:sldId id="935" r:id="rId42"/>
    <p:sldId id="936" r:id="rId43"/>
    <p:sldId id="940" r:id="rId44"/>
    <p:sldId id="941" r:id="rId45"/>
    <p:sldId id="942" r:id="rId46"/>
    <p:sldId id="403" r:id="rId47"/>
    <p:sldId id="943" r:id="rId48"/>
    <p:sldId id="384" r:id="rId49"/>
    <p:sldId id="947" r:id="rId50"/>
    <p:sldId id="948" r:id="rId51"/>
    <p:sldId id="949" r:id="rId52"/>
    <p:sldId id="946" r:id="rId53"/>
    <p:sldId id="374" r:id="rId54"/>
    <p:sldId id="266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F0B551-492B-DC42-8FF3-EFAE171BB86C}">
          <p14:sldIdLst>
            <p14:sldId id="291"/>
            <p14:sldId id="289"/>
            <p14:sldId id="299"/>
            <p14:sldId id="300"/>
            <p14:sldId id="376"/>
            <p14:sldId id="377"/>
            <p14:sldId id="304"/>
            <p14:sldId id="296"/>
            <p14:sldId id="305"/>
            <p14:sldId id="307"/>
            <p14:sldId id="309"/>
            <p14:sldId id="378"/>
            <p14:sldId id="379"/>
            <p14:sldId id="380"/>
            <p14:sldId id="318"/>
            <p14:sldId id="320"/>
            <p14:sldId id="321"/>
            <p14:sldId id="381"/>
            <p14:sldId id="324"/>
            <p14:sldId id="326"/>
            <p14:sldId id="327"/>
            <p14:sldId id="386"/>
            <p14:sldId id="388"/>
            <p14:sldId id="382"/>
            <p14:sldId id="329"/>
            <p14:sldId id="328"/>
            <p14:sldId id="387"/>
            <p14:sldId id="389"/>
            <p14:sldId id="390"/>
            <p14:sldId id="886"/>
            <p14:sldId id="890"/>
            <p14:sldId id="887"/>
            <p14:sldId id="357"/>
            <p14:sldId id="931"/>
            <p14:sldId id="932"/>
            <p14:sldId id="933"/>
            <p14:sldId id="934"/>
            <p14:sldId id="935"/>
            <p14:sldId id="936"/>
            <p14:sldId id="940"/>
            <p14:sldId id="941"/>
            <p14:sldId id="942"/>
            <p14:sldId id="403"/>
            <p14:sldId id="943"/>
            <p14:sldId id="384"/>
            <p14:sldId id="947"/>
            <p14:sldId id="948"/>
            <p14:sldId id="949"/>
            <p14:sldId id="946"/>
            <p14:sldId id="374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ing, Clare" initials="GC" lastIdx="5" clrIdx="0">
    <p:extLst>
      <p:ext uri="{19B8F6BF-5375-455C-9EA6-DF929625EA0E}">
        <p15:presenceInfo xmlns:p15="http://schemas.microsoft.com/office/powerpoint/2012/main" userId="S::clare.gooding@crs.org::9b613808-c58f-43f6-830b-a0680ffeef40" providerId="AD"/>
      </p:ext>
    </p:extLst>
  </p:cmAuthor>
  <p:cmAuthor id="2" name="Oula, Ratthiphone" initials="OR" lastIdx="2" clrIdx="1">
    <p:extLst>
      <p:ext uri="{19B8F6BF-5375-455C-9EA6-DF929625EA0E}">
        <p15:presenceInfo xmlns:p15="http://schemas.microsoft.com/office/powerpoint/2012/main" userId="S::ratthiphone.oula@crs.org::495bfc06-53a5-475b-91f5-39d15c1e83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A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96" autoAdjust="0"/>
    <p:restoredTop sz="76939" autoAdjust="0"/>
  </p:normalViewPr>
  <p:slideViewPr>
    <p:cSldViewPr snapToGrid="0" snapToObjects="1">
      <p:cViewPr varScale="1">
        <p:scale>
          <a:sx n="97" d="100"/>
          <a:sy n="97" d="100"/>
        </p:scale>
        <p:origin x="2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13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0A1537-89FD-47DD-B54B-AB427E293268}" type="doc">
      <dgm:prSet loTypeId="urn:microsoft.com/office/officeart/2005/8/layout/hProcess3" loCatId="process" qsTypeId="urn:microsoft.com/office/officeart/2005/8/quickstyle/simple4" qsCatId="simple" csTypeId="urn:microsoft.com/office/officeart/2005/8/colors/accent1_2" csCatId="accent1" phldr="1"/>
      <dgm:spPr/>
    </dgm:pt>
    <dgm:pt modelId="{4B4BC38D-DE54-4CD2-BC2A-8E66FEC32389}">
      <dgm:prSet phldrT="[Text]" custT="1"/>
      <dgm:spPr/>
      <dgm:t>
        <a:bodyPr/>
        <a:lstStyle/>
        <a:p>
          <a:r>
            <a:rPr lang="lo-LA" sz="1400" b="0" dirty="0">
              <a:latin typeface="Phetsarath OT" panose="02000500000000020004" pitchFamily="2" charset="0"/>
              <a:cs typeface="Phetsarath OT" panose="02000500000000020004" pitchFamily="2" charset="0"/>
            </a:rPr>
            <a:t>ນາມສະເກວ  (</a:t>
          </a:r>
          <a:r>
            <a:rPr lang="en-US" sz="1400" b="0" dirty="0">
              <a:latin typeface="Phetsarath OT" panose="02000500000000020004" pitchFamily="2" charset="0"/>
              <a:cs typeface="Phetsarath OT" panose="02000500000000020004" pitchFamily="2" charset="0"/>
            </a:rPr>
            <a:t>Nominal</a:t>
          </a:r>
          <a:r>
            <a:rPr lang="lo-LA" sz="1400" b="0" dirty="0">
              <a:latin typeface="Phetsarath OT" panose="02000500000000020004" pitchFamily="2" charset="0"/>
              <a:cs typeface="Phetsarath OT" panose="02000500000000020004" pitchFamily="2" charset="0"/>
            </a:rPr>
            <a:t>)</a:t>
          </a:r>
          <a:endParaRPr lang="en-US" sz="1500" b="0" dirty="0">
            <a:latin typeface="Phetsarath OT" panose="02000500000000020004" pitchFamily="2" charset="0"/>
            <a:cs typeface="Phetsarath OT" panose="02000500000000020004" pitchFamily="2" charset="0"/>
          </a:endParaRPr>
        </a:p>
      </dgm:t>
    </dgm:pt>
    <dgm:pt modelId="{6117040E-63A9-4D17-8651-7CE54083F39D}" type="parTrans" cxnId="{A2B5DD0A-2BD3-4862-A6B5-B907206D4167}">
      <dgm:prSet/>
      <dgm:spPr/>
      <dgm:t>
        <a:bodyPr/>
        <a:lstStyle/>
        <a:p>
          <a:endParaRPr lang="en-US"/>
        </a:p>
      </dgm:t>
    </dgm:pt>
    <dgm:pt modelId="{338A87D7-14A8-49EF-A38C-6CB8C736E024}" type="sibTrans" cxnId="{A2B5DD0A-2BD3-4862-A6B5-B907206D4167}">
      <dgm:prSet/>
      <dgm:spPr/>
      <dgm:t>
        <a:bodyPr/>
        <a:lstStyle/>
        <a:p>
          <a:endParaRPr lang="en-US"/>
        </a:p>
      </dgm:t>
    </dgm:pt>
    <dgm:pt modelId="{BF791888-8D07-4B91-9C6E-9F8CE239F757}">
      <dgm:prSet phldrT="[Text]" custT="1"/>
      <dgm:spPr/>
      <dgm:t>
        <a:bodyPr/>
        <a:lstStyle/>
        <a:p>
          <a:r>
            <a:rPr lang="lo-LA" sz="1400" dirty="0">
              <a:latin typeface="Phetsarath OT" panose="02000500000000020004" pitchFamily="2" charset="0"/>
              <a:cs typeface="Phetsarath OT" panose="02000500000000020004" pitchFamily="2" charset="0"/>
            </a:rPr>
            <a:t>ອັນດັບສະເກວ (</a:t>
          </a:r>
          <a:r>
            <a:rPr lang="en-US" sz="1400" dirty="0">
              <a:latin typeface="Phetsarath OT" panose="02000500000000020004" pitchFamily="2" charset="0"/>
              <a:cs typeface="Phetsarath OT" panose="02000500000000020004" pitchFamily="2" charset="0"/>
            </a:rPr>
            <a:t>Ordinal</a:t>
          </a:r>
          <a:r>
            <a:rPr lang="lo-LA" sz="1400" dirty="0">
              <a:latin typeface="Phetsarath OT" panose="02000500000000020004" pitchFamily="2" charset="0"/>
              <a:cs typeface="Phetsarath OT" panose="02000500000000020004" pitchFamily="2" charset="0"/>
            </a:rPr>
            <a:t>)</a:t>
          </a:r>
          <a:endParaRPr lang="en-US" sz="1400" dirty="0">
            <a:latin typeface="Phetsarath OT" panose="02000500000000020004" pitchFamily="2" charset="0"/>
            <a:cs typeface="Phetsarath OT" panose="02000500000000020004" pitchFamily="2" charset="0"/>
          </a:endParaRPr>
        </a:p>
      </dgm:t>
    </dgm:pt>
    <dgm:pt modelId="{5F331B0C-CBDE-49DD-85DE-7A5D832B4E4F}" type="parTrans" cxnId="{74F1BA6F-41B0-46FA-B6D6-6FCB1C894F5A}">
      <dgm:prSet/>
      <dgm:spPr/>
      <dgm:t>
        <a:bodyPr/>
        <a:lstStyle/>
        <a:p>
          <a:endParaRPr lang="en-US"/>
        </a:p>
      </dgm:t>
    </dgm:pt>
    <dgm:pt modelId="{7AF754BB-7827-4F96-B41D-743DE4A6623F}" type="sibTrans" cxnId="{74F1BA6F-41B0-46FA-B6D6-6FCB1C894F5A}">
      <dgm:prSet/>
      <dgm:spPr/>
      <dgm:t>
        <a:bodyPr/>
        <a:lstStyle/>
        <a:p>
          <a:endParaRPr lang="en-US"/>
        </a:p>
      </dgm:t>
    </dgm:pt>
    <dgm:pt modelId="{1A1738FF-403B-4503-B9BE-2DFA207D72CB}">
      <dgm:prSet phldrT="[Text]" custT="1"/>
      <dgm:spPr/>
      <dgm:t>
        <a:bodyPr/>
        <a:lstStyle/>
        <a:p>
          <a:r>
            <a:rPr lang="lo-LA" sz="1400" dirty="0">
              <a:latin typeface="Phetsarath OT" panose="02000500000000020004" pitchFamily="2" charset="0"/>
              <a:cs typeface="Phetsarath OT" panose="02000500000000020004" pitchFamily="2" charset="0"/>
            </a:rPr>
            <a:t>ຈຳນວນຖ້ວນ(</a:t>
          </a:r>
          <a:r>
            <a:rPr lang="en-US" sz="1400" dirty="0">
              <a:latin typeface="Phetsarath OT" panose="02000500000000020004" pitchFamily="2" charset="0"/>
              <a:cs typeface="Phetsarath OT" panose="02000500000000020004" pitchFamily="2" charset="0"/>
            </a:rPr>
            <a:t>Discrete</a:t>
          </a:r>
          <a:r>
            <a:rPr lang="lo-LA" sz="1400" dirty="0">
              <a:latin typeface="Phetsarath OT" panose="02000500000000020004" pitchFamily="2" charset="0"/>
              <a:cs typeface="Phetsarath OT" panose="02000500000000020004" pitchFamily="2" charset="0"/>
            </a:rPr>
            <a:t>)</a:t>
          </a:r>
          <a:endParaRPr lang="en-US" sz="1400" dirty="0">
            <a:latin typeface="Phetsarath OT" panose="02000500000000020004" pitchFamily="2" charset="0"/>
            <a:cs typeface="Phetsarath OT" panose="02000500000000020004" pitchFamily="2" charset="0"/>
          </a:endParaRPr>
        </a:p>
      </dgm:t>
    </dgm:pt>
    <dgm:pt modelId="{6CF285C2-238F-464F-B507-5C678971C817}" type="parTrans" cxnId="{15E2F345-5351-4E82-960B-FF136E541AF8}">
      <dgm:prSet/>
      <dgm:spPr/>
      <dgm:t>
        <a:bodyPr/>
        <a:lstStyle/>
        <a:p>
          <a:endParaRPr lang="en-US"/>
        </a:p>
      </dgm:t>
    </dgm:pt>
    <dgm:pt modelId="{1BDA01A8-1013-4BC0-B8BC-71055E051D6E}" type="sibTrans" cxnId="{15E2F345-5351-4E82-960B-FF136E541AF8}">
      <dgm:prSet/>
      <dgm:spPr/>
      <dgm:t>
        <a:bodyPr/>
        <a:lstStyle/>
        <a:p>
          <a:endParaRPr lang="en-US"/>
        </a:p>
      </dgm:t>
    </dgm:pt>
    <dgm:pt modelId="{C22F0F69-8518-4C2E-9C4B-B61ACEEB2CEE}">
      <dgm:prSet phldrT="[Text]" custT="1"/>
      <dgm:spPr/>
      <dgm:t>
        <a:bodyPr/>
        <a:lstStyle/>
        <a:p>
          <a:r>
            <a:rPr lang="lo-LA" sz="1400" dirty="0">
              <a:latin typeface="Phetsarath OT" panose="02000500000000020004" pitchFamily="2" charset="0"/>
              <a:cs typeface="Phetsarath OT" panose="02000500000000020004" pitchFamily="2" charset="0"/>
            </a:rPr>
            <a:t>ຕໍ່ເນື່ອງ (</a:t>
          </a:r>
          <a:r>
            <a:rPr lang="en-US" sz="1400" dirty="0">
              <a:latin typeface="Phetsarath OT" panose="02000500000000020004" pitchFamily="2" charset="0"/>
              <a:cs typeface="Phetsarath OT" panose="02000500000000020004" pitchFamily="2" charset="0"/>
            </a:rPr>
            <a:t>Continuous</a:t>
          </a:r>
          <a:r>
            <a:rPr lang="lo-LA" sz="1400" dirty="0">
              <a:latin typeface="Phetsarath OT" panose="02000500000000020004" pitchFamily="2" charset="0"/>
              <a:cs typeface="Phetsarath OT" panose="02000500000000020004" pitchFamily="2" charset="0"/>
            </a:rPr>
            <a:t>)</a:t>
          </a:r>
          <a:endParaRPr lang="en-US" sz="1400" dirty="0">
            <a:latin typeface="Phetsarath OT" panose="02000500000000020004" pitchFamily="2" charset="0"/>
            <a:cs typeface="Phetsarath OT" panose="02000500000000020004" pitchFamily="2" charset="0"/>
          </a:endParaRPr>
        </a:p>
      </dgm:t>
    </dgm:pt>
    <dgm:pt modelId="{E25CE8EA-27F9-4D39-9142-342F2D6C6FC4}" type="parTrans" cxnId="{A4719405-E785-4770-BDD3-D83645D048C2}">
      <dgm:prSet/>
      <dgm:spPr/>
      <dgm:t>
        <a:bodyPr/>
        <a:lstStyle/>
        <a:p>
          <a:endParaRPr lang="en-US"/>
        </a:p>
      </dgm:t>
    </dgm:pt>
    <dgm:pt modelId="{38CD21A9-8336-45FD-8C3B-44CD5AADB47E}" type="sibTrans" cxnId="{A4719405-E785-4770-BDD3-D83645D048C2}">
      <dgm:prSet/>
      <dgm:spPr/>
      <dgm:t>
        <a:bodyPr/>
        <a:lstStyle/>
        <a:p>
          <a:endParaRPr lang="en-US"/>
        </a:p>
      </dgm:t>
    </dgm:pt>
    <dgm:pt modelId="{B2424E5F-6708-449B-89A9-D64B477825E3}" type="pres">
      <dgm:prSet presAssocID="{9A0A1537-89FD-47DD-B54B-AB427E293268}" presName="Name0" presStyleCnt="0">
        <dgm:presLayoutVars>
          <dgm:dir/>
          <dgm:animLvl val="lvl"/>
          <dgm:resizeHandles val="exact"/>
        </dgm:presLayoutVars>
      </dgm:prSet>
      <dgm:spPr/>
    </dgm:pt>
    <dgm:pt modelId="{C1CD2D00-77F0-4E47-9063-7F072022F7CC}" type="pres">
      <dgm:prSet presAssocID="{9A0A1537-89FD-47DD-B54B-AB427E293268}" presName="dummy" presStyleCnt="0"/>
      <dgm:spPr/>
    </dgm:pt>
    <dgm:pt modelId="{07119887-C724-4AA3-AEAC-C8517284534E}" type="pres">
      <dgm:prSet presAssocID="{9A0A1537-89FD-47DD-B54B-AB427E293268}" presName="linH" presStyleCnt="0"/>
      <dgm:spPr/>
    </dgm:pt>
    <dgm:pt modelId="{DC6F5DDC-2356-457C-B651-9A0C3C192BEB}" type="pres">
      <dgm:prSet presAssocID="{9A0A1537-89FD-47DD-B54B-AB427E293268}" presName="padding1" presStyleCnt="0"/>
      <dgm:spPr/>
    </dgm:pt>
    <dgm:pt modelId="{3AE8E612-EA9C-4C2D-9D64-11FF5B9452F0}" type="pres">
      <dgm:prSet presAssocID="{4B4BC38D-DE54-4CD2-BC2A-8E66FEC32389}" presName="linV" presStyleCnt="0"/>
      <dgm:spPr/>
    </dgm:pt>
    <dgm:pt modelId="{0A2C4C14-7EB2-4F47-A03B-65A498E097FC}" type="pres">
      <dgm:prSet presAssocID="{4B4BC38D-DE54-4CD2-BC2A-8E66FEC32389}" presName="spVertical1" presStyleCnt="0"/>
      <dgm:spPr/>
    </dgm:pt>
    <dgm:pt modelId="{E7B3A930-7853-4E5C-9D6D-903C888C02D7}" type="pres">
      <dgm:prSet presAssocID="{4B4BC38D-DE54-4CD2-BC2A-8E66FEC32389}" presName="parTx" presStyleLbl="revTx" presStyleIdx="0" presStyleCnt="4" custScaleX="88778" custLinFactNeighborY="0">
        <dgm:presLayoutVars>
          <dgm:chMax val="0"/>
          <dgm:chPref val="0"/>
          <dgm:bulletEnabled val="1"/>
        </dgm:presLayoutVars>
      </dgm:prSet>
      <dgm:spPr/>
    </dgm:pt>
    <dgm:pt modelId="{EA1F913B-C7AC-47FF-B489-BB136A406194}" type="pres">
      <dgm:prSet presAssocID="{4B4BC38D-DE54-4CD2-BC2A-8E66FEC32389}" presName="spVertical2" presStyleCnt="0"/>
      <dgm:spPr/>
    </dgm:pt>
    <dgm:pt modelId="{B6134DA7-5C0D-4129-8BDD-51DBFD4E50C4}" type="pres">
      <dgm:prSet presAssocID="{4B4BC38D-DE54-4CD2-BC2A-8E66FEC32389}" presName="spVertical3" presStyleCnt="0"/>
      <dgm:spPr/>
    </dgm:pt>
    <dgm:pt modelId="{8936262A-F0C8-457B-ACAC-6B33EC1C9A9B}" type="pres">
      <dgm:prSet presAssocID="{338A87D7-14A8-49EF-A38C-6CB8C736E024}" presName="space" presStyleCnt="0"/>
      <dgm:spPr/>
    </dgm:pt>
    <dgm:pt modelId="{B26B89E3-44BD-4C31-8C43-731B7F110686}" type="pres">
      <dgm:prSet presAssocID="{BF791888-8D07-4B91-9C6E-9F8CE239F757}" presName="linV" presStyleCnt="0"/>
      <dgm:spPr/>
    </dgm:pt>
    <dgm:pt modelId="{9780A453-51C0-41AA-B234-6E89B3A4ED2D}" type="pres">
      <dgm:prSet presAssocID="{BF791888-8D07-4B91-9C6E-9F8CE239F757}" presName="spVertical1" presStyleCnt="0"/>
      <dgm:spPr/>
    </dgm:pt>
    <dgm:pt modelId="{CD70BBB9-DCB8-4FC0-A199-C3ED1EF9A8C5}" type="pres">
      <dgm:prSet presAssocID="{BF791888-8D07-4B91-9C6E-9F8CE239F757}" presName="parTx" presStyleLbl="revTx" presStyleIdx="1" presStyleCnt="4" custScaleX="88778" custLinFactNeighborY="0">
        <dgm:presLayoutVars>
          <dgm:chMax val="0"/>
          <dgm:chPref val="0"/>
          <dgm:bulletEnabled val="1"/>
        </dgm:presLayoutVars>
      </dgm:prSet>
      <dgm:spPr/>
    </dgm:pt>
    <dgm:pt modelId="{4723324E-AAB1-4D1B-8FFB-301966C65664}" type="pres">
      <dgm:prSet presAssocID="{BF791888-8D07-4B91-9C6E-9F8CE239F757}" presName="spVertical2" presStyleCnt="0"/>
      <dgm:spPr/>
    </dgm:pt>
    <dgm:pt modelId="{4A09089C-86B5-4C18-AB54-1A2ECC6A6924}" type="pres">
      <dgm:prSet presAssocID="{BF791888-8D07-4B91-9C6E-9F8CE239F757}" presName="spVertical3" presStyleCnt="0"/>
      <dgm:spPr/>
    </dgm:pt>
    <dgm:pt modelId="{6AA1845D-871F-4A44-AD80-5B547C1FFD6F}" type="pres">
      <dgm:prSet presAssocID="{7AF754BB-7827-4F96-B41D-743DE4A6623F}" presName="space" presStyleCnt="0"/>
      <dgm:spPr/>
    </dgm:pt>
    <dgm:pt modelId="{F49412C9-A45E-439C-9A66-FDDC77C8DC2F}" type="pres">
      <dgm:prSet presAssocID="{1A1738FF-403B-4503-B9BE-2DFA207D72CB}" presName="linV" presStyleCnt="0"/>
      <dgm:spPr/>
    </dgm:pt>
    <dgm:pt modelId="{A6EE2710-18AE-4E61-9783-B5943314EA75}" type="pres">
      <dgm:prSet presAssocID="{1A1738FF-403B-4503-B9BE-2DFA207D72CB}" presName="spVertical1" presStyleCnt="0"/>
      <dgm:spPr/>
    </dgm:pt>
    <dgm:pt modelId="{E24BD2BA-856F-4CD9-970F-315A68DB126C}" type="pres">
      <dgm:prSet presAssocID="{1A1738FF-403B-4503-B9BE-2DFA207D72CB}" presName="parTx" presStyleLbl="revTx" presStyleIdx="2" presStyleCnt="4" custScaleX="88778" custLinFactNeighborY="0">
        <dgm:presLayoutVars>
          <dgm:chMax val="0"/>
          <dgm:chPref val="0"/>
          <dgm:bulletEnabled val="1"/>
        </dgm:presLayoutVars>
      </dgm:prSet>
      <dgm:spPr/>
    </dgm:pt>
    <dgm:pt modelId="{B6642CC6-D913-4BDE-849A-20E88BD07770}" type="pres">
      <dgm:prSet presAssocID="{1A1738FF-403B-4503-B9BE-2DFA207D72CB}" presName="spVertical2" presStyleCnt="0"/>
      <dgm:spPr/>
    </dgm:pt>
    <dgm:pt modelId="{F224CA25-64C3-4974-8620-B96263C135CB}" type="pres">
      <dgm:prSet presAssocID="{1A1738FF-403B-4503-B9BE-2DFA207D72CB}" presName="spVertical3" presStyleCnt="0"/>
      <dgm:spPr/>
    </dgm:pt>
    <dgm:pt modelId="{4B2C04AF-77DD-43A6-99C8-EAC93504DA6F}" type="pres">
      <dgm:prSet presAssocID="{1BDA01A8-1013-4BC0-B8BC-71055E051D6E}" presName="space" presStyleCnt="0"/>
      <dgm:spPr/>
    </dgm:pt>
    <dgm:pt modelId="{6DF2ED0C-F02B-4458-87D4-F682722F1684}" type="pres">
      <dgm:prSet presAssocID="{C22F0F69-8518-4C2E-9C4B-B61ACEEB2CEE}" presName="linV" presStyleCnt="0"/>
      <dgm:spPr/>
    </dgm:pt>
    <dgm:pt modelId="{79C9F2EB-4901-405D-97BE-891357C2A6D2}" type="pres">
      <dgm:prSet presAssocID="{C22F0F69-8518-4C2E-9C4B-B61ACEEB2CEE}" presName="spVertical1" presStyleCnt="0"/>
      <dgm:spPr/>
    </dgm:pt>
    <dgm:pt modelId="{DD169969-84E2-4E09-9A21-B9BFABE74B90}" type="pres">
      <dgm:prSet presAssocID="{C22F0F69-8518-4C2E-9C4B-B61ACEEB2CEE}" presName="parTx" presStyleLbl="revTx" presStyleIdx="3" presStyleCnt="4" custScaleX="88778" custLinFactNeighborY="0">
        <dgm:presLayoutVars>
          <dgm:chMax val="0"/>
          <dgm:chPref val="0"/>
          <dgm:bulletEnabled val="1"/>
        </dgm:presLayoutVars>
      </dgm:prSet>
      <dgm:spPr/>
    </dgm:pt>
    <dgm:pt modelId="{5A0AD614-3F13-48BA-9A14-FBC1EF73742A}" type="pres">
      <dgm:prSet presAssocID="{C22F0F69-8518-4C2E-9C4B-B61ACEEB2CEE}" presName="spVertical2" presStyleCnt="0"/>
      <dgm:spPr/>
    </dgm:pt>
    <dgm:pt modelId="{0106E8EE-E0E9-4621-AF86-33941DFEE790}" type="pres">
      <dgm:prSet presAssocID="{C22F0F69-8518-4C2E-9C4B-B61ACEEB2CEE}" presName="spVertical3" presStyleCnt="0"/>
      <dgm:spPr/>
    </dgm:pt>
    <dgm:pt modelId="{6D3BEFF3-0B5E-4CE5-A8C2-25F95485F998}" type="pres">
      <dgm:prSet presAssocID="{9A0A1537-89FD-47DD-B54B-AB427E293268}" presName="padding2" presStyleCnt="0"/>
      <dgm:spPr/>
    </dgm:pt>
    <dgm:pt modelId="{B613084F-F69D-46FD-B4E6-B57ACE73F09A}" type="pres">
      <dgm:prSet presAssocID="{9A0A1537-89FD-47DD-B54B-AB427E293268}" presName="negArrow" presStyleCnt="0"/>
      <dgm:spPr/>
    </dgm:pt>
    <dgm:pt modelId="{5FA2060D-9651-4979-A233-3519702BA9FB}" type="pres">
      <dgm:prSet presAssocID="{9A0A1537-89FD-47DD-B54B-AB427E293268}" presName="backgroundArrow" presStyleLbl="node1" presStyleIdx="0" presStyleCnt="1" custScaleY="306615" custLinFactNeighborX="-6124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2000"/>
                <a:lumOff val="58000"/>
              </a:schemeClr>
            </a:gs>
            <a:gs pos="100000">
              <a:srgbClr val="95AFBD"/>
            </a:gs>
            <a:gs pos="5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</dgm:spPr>
    </dgm:pt>
  </dgm:ptLst>
  <dgm:cxnLst>
    <dgm:cxn modelId="{1ADB2702-7CE5-40C0-9BB9-C7C937575103}" type="presOf" srcId="{C22F0F69-8518-4C2E-9C4B-B61ACEEB2CEE}" destId="{DD169969-84E2-4E09-9A21-B9BFABE74B90}" srcOrd="0" destOrd="0" presId="urn:microsoft.com/office/officeart/2005/8/layout/hProcess3"/>
    <dgm:cxn modelId="{A4719405-E785-4770-BDD3-D83645D048C2}" srcId="{9A0A1537-89FD-47DD-B54B-AB427E293268}" destId="{C22F0F69-8518-4C2E-9C4B-B61ACEEB2CEE}" srcOrd="3" destOrd="0" parTransId="{E25CE8EA-27F9-4D39-9142-342F2D6C6FC4}" sibTransId="{38CD21A9-8336-45FD-8C3B-44CD5AADB47E}"/>
    <dgm:cxn modelId="{A2B5DD0A-2BD3-4862-A6B5-B907206D4167}" srcId="{9A0A1537-89FD-47DD-B54B-AB427E293268}" destId="{4B4BC38D-DE54-4CD2-BC2A-8E66FEC32389}" srcOrd="0" destOrd="0" parTransId="{6117040E-63A9-4D17-8651-7CE54083F39D}" sibTransId="{338A87D7-14A8-49EF-A38C-6CB8C736E024}"/>
    <dgm:cxn modelId="{15E2F345-5351-4E82-960B-FF136E541AF8}" srcId="{9A0A1537-89FD-47DD-B54B-AB427E293268}" destId="{1A1738FF-403B-4503-B9BE-2DFA207D72CB}" srcOrd="2" destOrd="0" parTransId="{6CF285C2-238F-464F-B507-5C678971C817}" sibTransId="{1BDA01A8-1013-4BC0-B8BC-71055E051D6E}"/>
    <dgm:cxn modelId="{74F1BA6F-41B0-46FA-B6D6-6FCB1C894F5A}" srcId="{9A0A1537-89FD-47DD-B54B-AB427E293268}" destId="{BF791888-8D07-4B91-9C6E-9F8CE239F757}" srcOrd="1" destOrd="0" parTransId="{5F331B0C-CBDE-49DD-85DE-7A5D832B4E4F}" sibTransId="{7AF754BB-7827-4F96-B41D-743DE4A6623F}"/>
    <dgm:cxn modelId="{EAA1D777-C407-4D4F-88A9-FC19A39C1513}" type="presOf" srcId="{1A1738FF-403B-4503-B9BE-2DFA207D72CB}" destId="{E24BD2BA-856F-4CD9-970F-315A68DB126C}" srcOrd="0" destOrd="0" presId="urn:microsoft.com/office/officeart/2005/8/layout/hProcess3"/>
    <dgm:cxn modelId="{DE2A5180-A43A-4C99-8504-C8A05AE5B297}" type="presOf" srcId="{BF791888-8D07-4B91-9C6E-9F8CE239F757}" destId="{CD70BBB9-DCB8-4FC0-A199-C3ED1EF9A8C5}" srcOrd="0" destOrd="0" presId="urn:microsoft.com/office/officeart/2005/8/layout/hProcess3"/>
    <dgm:cxn modelId="{397DA1A4-028B-42B8-8A1D-1FC61B6E153E}" type="presOf" srcId="{9A0A1537-89FD-47DD-B54B-AB427E293268}" destId="{B2424E5F-6708-449B-89A9-D64B477825E3}" srcOrd="0" destOrd="0" presId="urn:microsoft.com/office/officeart/2005/8/layout/hProcess3"/>
    <dgm:cxn modelId="{95A5A3D0-3196-4A5D-B8F4-E8119CA2150B}" type="presOf" srcId="{4B4BC38D-DE54-4CD2-BC2A-8E66FEC32389}" destId="{E7B3A930-7853-4E5C-9D6D-903C888C02D7}" srcOrd="0" destOrd="0" presId="urn:microsoft.com/office/officeart/2005/8/layout/hProcess3"/>
    <dgm:cxn modelId="{E9A21005-8DD1-46B3-95AC-E59BB509B2A6}" type="presParOf" srcId="{B2424E5F-6708-449B-89A9-D64B477825E3}" destId="{C1CD2D00-77F0-4E47-9063-7F072022F7CC}" srcOrd="0" destOrd="0" presId="urn:microsoft.com/office/officeart/2005/8/layout/hProcess3"/>
    <dgm:cxn modelId="{7B667D10-C43C-46C9-8CF4-57B8B49CE4B9}" type="presParOf" srcId="{B2424E5F-6708-449B-89A9-D64B477825E3}" destId="{07119887-C724-4AA3-AEAC-C8517284534E}" srcOrd="1" destOrd="0" presId="urn:microsoft.com/office/officeart/2005/8/layout/hProcess3"/>
    <dgm:cxn modelId="{9B2B38B4-B850-47F3-A051-4947E1D686B7}" type="presParOf" srcId="{07119887-C724-4AA3-AEAC-C8517284534E}" destId="{DC6F5DDC-2356-457C-B651-9A0C3C192BEB}" srcOrd="0" destOrd="0" presId="urn:microsoft.com/office/officeart/2005/8/layout/hProcess3"/>
    <dgm:cxn modelId="{68D4A446-FC1E-40F9-B234-D96CE40E3F3D}" type="presParOf" srcId="{07119887-C724-4AA3-AEAC-C8517284534E}" destId="{3AE8E612-EA9C-4C2D-9D64-11FF5B9452F0}" srcOrd="1" destOrd="0" presId="urn:microsoft.com/office/officeart/2005/8/layout/hProcess3"/>
    <dgm:cxn modelId="{A2FAFA72-C1DD-459A-857D-8D9E576DC8C9}" type="presParOf" srcId="{3AE8E612-EA9C-4C2D-9D64-11FF5B9452F0}" destId="{0A2C4C14-7EB2-4F47-A03B-65A498E097FC}" srcOrd="0" destOrd="0" presId="urn:microsoft.com/office/officeart/2005/8/layout/hProcess3"/>
    <dgm:cxn modelId="{D43C5AA1-9A6D-440F-8A74-14A69A9673FD}" type="presParOf" srcId="{3AE8E612-EA9C-4C2D-9D64-11FF5B9452F0}" destId="{E7B3A930-7853-4E5C-9D6D-903C888C02D7}" srcOrd="1" destOrd="0" presId="urn:microsoft.com/office/officeart/2005/8/layout/hProcess3"/>
    <dgm:cxn modelId="{86314C98-7FBC-417A-A574-3CEF14BE22A5}" type="presParOf" srcId="{3AE8E612-EA9C-4C2D-9D64-11FF5B9452F0}" destId="{EA1F913B-C7AC-47FF-B489-BB136A406194}" srcOrd="2" destOrd="0" presId="urn:microsoft.com/office/officeart/2005/8/layout/hProcess3"/>
    <dgm:cxn modelId="{B5B51F9F-BE1B-4330-8C07-1AD0B5D44B4F}" type="presParOf" srcId="{3AE8E612-EA9C-4C2D-9D64-11FF5B9452F0}" destId="{B6134DA7-5C0D-4129-8BDD-51DBFD4E50C4}" srcOrd="3" destOrd="0" presId="urn:microsoft.com/office/officeart/2005/8/layout/hProcess3"/>
    <dgm:cxn modelId="{B03904D0-4CDC-4D52-9ED7-193F09C0412D}" type="presParOf" srcId="{07119887-C724-4AA3-AEAC-C8517284534E}" destId="{8936262A-F0C8-457B-ACAC-6B33EC1C9A9B}" srcOrd="2" destOrd="0" presId="urn:microsoft.com/office/officeart/2005/8/layout/hProcess3"/>
    <dgm:cxn modelId="{E895BB37-4415-49B5-8AB0-0D1E55EC8870}" type="presParOf" srcId="{07119887-C724-4AA3-AEAC-C8517284534E}" destId="{B26B89E3-44BD-4C31-8C43-731B7F110686}" srcOrd="3" destOrd="0" presId="urn:microsoft.com/office/officeart/2005/8/layout/hProcess3"/>
    <dgm:cxn modelId="{7F31CD3D-E1E7-4E13-A67D-BD6B79B908D5}" type="presParOf" srcId="{B26B89E3-44BD-4C31-8C43-731B7F110686}" destId="{9780A453-51C0-41AA-B234-6E89B3A4ED2D}" srcOrd="0" destOrd="0" presId="urn:microsoft.com/office/officeart/2005/8/layout/hProcess3"/>
    <dgm:cxn modelId="{30C92CF4-E174-460D-983D-E08149A71C90}" type="presParOf" srcId="{B26B89E3-44BD-4C31-8C43-731B7F110686}" destId="{CD70BBB9-DCB8-4FC0-A199-C3ED1EF9A8C5}" srcOrd="1" destOrd="0" presId="urn:microsoft.com/office/officeart/2005/8/layout/hProcess3"/>
    <dgm:cxn modelId="{402173FB-04C8-428A-BBC0-777BF999703C}" type="presParOf" srcId="{B26B89E3-44BD-4C31-8C43-731B7F110686}" destId="{4723324E-AAB1-4D1B-8FFB-301966C65664}" srcOrd="2" destOrd="0" presId="urn:microsoft.com/office/officeart/2005/8/layout/hProcess3"/>
    <dgm:cxn modelId="{E9B575F6-36ED-460D-8D02-40AFC06675F0}" type="presParOf" srcId="{B26B89E3-44BD-4C31-8C43-731B7F110686}" destId="{4A09089C-86B5-4C18-AB54-1A2ECC6A6924}" srcOrd="3" destOrd="0" presId="urn:microsoft.com/office/officeart/2005/8/layout/hProcess3"/>
    <dgm:cxn modelId="{8715F85A-F673-4936-98CF-CE28503560BE}" type="presParOf" srcId="{07119887-C724-4AA3-AEAC-C8517284534E}" destId="{6AA1845D-871F-4A44-AD80-5B547C1FFD6F}" srcOrd="4" destOrd="0" presId="urn:microsoft.com/office/officeart/2005/8/layout/hProcess3"/>
    <dgm:cxn modelId="{1099BF5D-A79F-4E68-9CB1-90B6DA98AB30}" type="presParOf" srcId="{07119887-C724-4AA3-AEAC-C8517284534E}" destId="{F49412C9-A45E-439C-9A66-FDDC77C8DC2F}" srcOrd="5" destOrd="0" presId="urn:microsoft.com/office/officeart/2005/8/layout/hProcess3"/>
    <dgm:cxn modelId="{D727CFD5-E155-49FE-9486-0168985160FC}" type="presParOf" srcId="{F49412C9-A45E-439C-9A66-FDDC77C8DC2F}" destId="{A6EE2710-18AE-4E61-9783-B5943314EA75}" srcOrd="0" destOrd="0" presId="urn:microsoft.com/office/officeart/2005/8/layout/hProcess3"/>
    <dgm:cxn modelId="{15DBD7D1-AFFD-43A8-8978-1CFCE67AEB99}" type="presParOf" srcId="{F49412C9-A45E-439C-9A66-FDDC77C8DC2F}" destId="{E24BD2BA-856F-4CD9-970F-315A68DB126C}" srcOrd="1" destOrd="0" presId="urn:microsoft.com/office/officeart/2005/8/layout/hProcess3"/>
    <dgm:cxn modelId="{C780DD46-CADE-4BCA-A130-86CEA0E6616D}" type="presParOf" srcId="{F49412C9-A45E-439C-9A66-FDDC77C8DC2F}" destId="{B6642CC6-D913-4BDE-849A-20E88BD07770}" srcOrd="2" destOrd="0" presId="urn:microsoft.com/office/officeart/2005/8/layout/hProcess3"/>
    <dgm:cxn modelId="{75AA8AEA-B952-4824-8C00-49364BAB45DE}" type="presParOf" srcId="{F49412C9-A45E-439C-9A66-FDDC77C8DC2F}" destId="{F224CA25-64C3-4974-8620-B96263C135CB}" srcOrd="3" destOrd="0" presId="urn:microsoft.com/office/officeart/2005/8/layout/hProcess3"/>
    <dgm:cxn modelId="{3589673A-D090-4AD1-9A7C-BCFC4CD8327C}" type="presParOf" srcId="{07119887-C724-4AA3-AEAC-C8517284534E}" destId="{4B2C04AF-77DD-43A6-99C8-EAC93504DA6F}" srcOrd="6" destOrd="0" presId="urn:microsoft.com/office/officeart/2005/8/layout/hProcess3"/>
    <dgm:cxn modelId="{02561D7E-C0EB-4A0E-BB38-0F1524BC0544}" type="presParOf" srcId="{07119887-C724-4AA3-AEAC-C8517284534E}" destId="{6DF2ED0C-F02B-4458-87D4-F682722F1684}" srcOrd="7" destOrd="0" presId="urn:microsoft.com/office/officeart/2005/8/layout/hProcess3"/>
    <dgm:cxn modelId="{147702CF-5AF9-4496-819B-1AA9CE32272C}" type="presParOf" srcId="{6DF2ED0C-F02B-4458-87D4-F682722F1684}" destId="{79C9F2EB-4901-405D-97BE-891357C2A6D2}" srcOrd="0" destOrd="0" presId="urn:microsoft.com/office/officeart/2005/8/layout/hProcess3"/>
    <dgm:cxn modelId="{279579A6-93B1-4350-A1B9-BFB9ACC5E70B}" type="presParOf" srcId="{6DF2ED0C-F02B-4458-87D4-F682722F1684}" destId="{DD169969-84E2-4E09-9A21-B9BFABE74B90}" srcOrd="1" destOrd="0" presId="urn:microsoft.com/office/officeart/2005/8/layout/hProcess3"/>
    <dgm:cxn modelId="{67E4E0F8-B2E5-49FD-91E7-14A6100CABF1}" type="presParOf" srcId="{6DF2ED0C-F02B-4458-87D4-F682722F1684}" destId="{5A0AD614-3F13-48BA-9A14-FBC1EF73742A}" srcOrd="2" destOrd="0" presId="urn:microsoft.com/office/officeart/2005/8/layout/hProcess3"/>
    <dgm:cxn modelId="{C7B86487-2FA4-467E-8656-BFFE44E85F69}" type="presParOf" srcId="{6DF2ED0C-F02B-4458-87D4-F682722F1684}" destId="{0106E8EE-E0E9-4621-AF86-33941DFEE790}" srcOrd="3" destOrd="0" presId="urn:microsoft.com/office/officeart/2005/8/layout/hProcess3"/>
    <dgm:cxn modelId="{01264CB9-97E5-47FA-AC26-8CA5065A801E}" type="presParOf" srcId="{07119887-C724-4AA3-AEAC-C8517284534E}" destId="{6D3BEFF3-0B5E-4CE5-A8C2-25F95485F998}" srcOrd="8" destOrd="0" presId="urn:microsoft.com/office/officeart/2005/8/layout/hProcess3"/>
    <dgm:cxn modelId="{4484ECC2-391A-49FE-8DF2-61A56699A8E7}" type="presParOf" srcId="{07119887-C724-4AA3-AEAC-C8517284534E}" destId="{B613084F-F69D-46FD-B4E6-B57ACE73F09A}" srcOrd="9" destOrd="0" presId="urn:microsoft.com/office/officeart/2005/8/layout/hProcess3"/>
    <dgm:cxn modelId="{255E6ED1-0CB9-4B15-8ACB-5B8EF55BD10C}" type="presParOf" srcId="{07119887-C724-4AA3-AEAC-C8517284534E}" destId="{5FA2060D-9651-4979-A233-3519702BA9FB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2060D-9651-4979-A233-3519702BA9FB}">
      <dsp:nvSpPr>
        <dsp:cNvPr id="0" name=""/>
        <dsp:cNvSpPr/>
      </dsp:nvSpPr>
      <dsp:spPr>
        <a:xfrm>
          <a:off x="0" y="0"/>
          <a:ext cx="6066292" cy="1103813"/>
        </a:xfrm>
        <a:prstGeom prst="rightArrow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2000"/>
                <a:lumOff val="58000"/>
              </a:schemeClr>
            </a:gs>
            <a:gs pos="100000">
              <a:srgbClr val="95AFBD"/>
            </a:gs>
            <a:gs pos="5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169969-84E2-4E09-9A21-B9BFABE74B90}">
      <dsp:nvSpPr>
        <dsp:cNvPr id="0" name=""/>
        <dsp:cNvSpPr/>
      </dsp:nvSpPr>
      <dsp:spPr>
        <a:xfrm>
          <a:off x="4718949" y="275681"/>
          <a:ext cx="1022935" cy="551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ຕໍ່ເນື່ອງ (</a:t>
          </a:r>
          <a:r>
            <a:rPr lang="en-US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Continuous</a:t>
          </a:r>
          <a:r>
            <a:rPr lang="lo-LA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)</a:t>
          </a:r>
          <a:endParaRPr lang="en-US" sz="1400" kern="1200" dirty="0">
            <a:latin typeface="Phetsarath OT" panose="02000500000000020004" pitchFamily="2" charset="0"/>
            <a:cs typeface="Phetsarath OT" panose="02000500000000020004" pitchFamily="2" charset="0"/>
          </a:endParaRPr>
        </a:p>
      </dsp:txBody>
      <dsp:txXfrm>
        <a:off x="4718949" y="275681"/>
        <a:ext cx="1022935" cy="551362"/>
      </dsp:txXfrm>
    </dsp:sp>
    <dsp:sp modelId="{E24BD2BA-856F-4CD9-970F-315A68DB126C}">
      <dsp:nvSpPr>
        <dsp:cNvPr id="0" name=""/>
        <dsp:cNvSpPr/>
      </dsp:nvSpPr>
      <dsp:spPr>
        <a:xfrm>
          <a:off x="3336261" y="275681"/>
          <a:ext cx="1022935" cy="551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ຈຳນວນຖ້ວນ(</a:t>
          </a:r>
          <a:r>
            <a:rPr lang="en-US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Discrete</a:t>
          </a:r>
          <a:r>
            <a:rPr lang="lo-LA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)</a:t>
          </a:r>
          <a:endParaRPr lang="en-US" sz="1400" kern="1200" dirty="0">
            <a:latin typeface="Phetsarath OT" panose="02000500000000020004" pitchFamily="2" charset="0"/>
            <a:cs typeface="Phetsarath OT" panose="02000500000000020004" pitchFamily="2" charset="0"/>
          </a:endParaRPr>
        </a:p>
      </dsp:txBody>
      <dsp:txXfrm>
        <a:off x="3336261" y="275681"/>
        <a:ext cx="1022935" cy="551362"/>
      </dsp:txXfrm>
    </dsp:sp>
    <dsp:sp modelId="{CD70BBB9-DCB8-4FC0-A199-C3ED1EF9A8C5}">
      <dsp:nvSpPr>
        <dsp:cNvPr id="0" name=""/>
        <dsp:cNvSpPr/>
      </dsp:nvSpPr>
      <dsp:spPr>
        <a:xfrm>
          <a:off x="1953573" y="275681"/>
          <a:ext cx="1022935" cy="551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ອັນດັບສະເກວ (</a:t>
          </a:r>
          <a:r>
            <a:rPr lang="en-US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Ordinal</a:t>
          </a:r>
          <a:r>
            <a:rPr lang="lo-LA" sz="1400" kern="1200" dirty="0">
              <a:latin typeface="Phetsarath OT" panose="02000500000000020004" pitchFamily="2" charset="0"/>
              <a:cs typeface="Phetsarath OT" panose="02000500000000020004" pitchFamily="2" charset="0"/>
            </a:rPr>
            <a:t>)</a:t>
          </a:r>
          <a:endParaRPr lang="en-US" sz="1400" kern="1200" dirty="0">
            <a:latin typeface="Phetsarath OT" panose="02000500000000020004" pitchFamily="2" charset="0"/>
            <a:cs typeface="Phetsarath OT" panose="02000500000000020004" pitchFamily="2" charset="0"/>
          </a:endParaRPr>
        </a:p>
      </dsp:txBody>
      <dsp:txXfrm>
        <a:off x="1953573" y="275681"/>
        <a:ext cx="1022935" cy="551362"/>
      </dsp:txXfrm>
    </dsp:sp>
    <dsp:sp modelId="{E7B3A930-7853-4E5C-9D6D-903C888C02D7}">
      <dsp:nvSpPr>
        <dsp:cNvPr id="0" name=""/>
        <dsp:cNvSpPr/>
      </dsp:nvSpPr>
      <dsp:spPr>
        <a:xfrm>
          <a:off x="570885" y="275681"/>
          <a:ext cx="1022935" cy="551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0" kern="1200" dirty="0">
              <a:latin typeface="Phetsarath OT" panose="02000500000000020004" pitchFamily="2" charset="0"/>
              <a:cs typeface="Phetsarath OT" panose="02000500000000020004" pitchFamily="2" charset="0"/>
            </a:rPr>
            <a:t>ນາມສະເກວ  (</a:t>
          </a:r>
          <a:r>
            <a:rPr lang="en-US" sz="1400" b="0" kern="1200" dirty="0">
              <a:latin typeface="Phetsarath OT" panose="02000500000000020004" pitchFamily="2" charset="0"/>
              <a:cs typeface="Phetsarath OT" panose="02000500000000020004" pitchFamily="2" charset="0"/>
            </a:rPr>
            <a:t>Nominal</a:t>
          </a:r>
          <a:r>
            <a:rPr lang="lo-LA" sz="1400" b="0" kern="1200" dirty="0">
              <a:latin typeface="Phetsarath OT" panose="02000500000000020004" pitchFamily="2" charset="0"/>
              <a:cs typeface="Phetsarath OT" panose="02000500000000020004" pitchFamily="2" charset="0"/>
            </a:rPr>
            <a:t>)</a:t>
          </a:r>
          <a:endParaRPr lang="en-US" sz="1500" b="0" kern="1200" dirty="0">
            <a:latin typeface="Phetsarath OT" panose="02000500000000020004" pitchFamily="2" charset="0"/>
            <a:cs typeface="Phetsarath OT" panose="02000500000000020004" pitchFamily="2" charset="0"/>
          </a:endParaRPr>
        </a:p>
      </dsp:txBody>
      <dsp:txXfrm>
        <a:off x="570885" y="275681"/>
        <a:ext cx="1022935" cy="551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F44C2-2B48-2440-B91F-9AA6981E740C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7AE1-64B2-544E-9109-A75612B0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ຍິນດີຕອນຮັບ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ສູ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ໂມດູນ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7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ຫົວຂໍ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້ 7.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3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ສະຖິຕິແບບພັນລະນາ ແລະ ຕາຕະລາງລາຍງານ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78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605150">
              <a:buNone/>
            </a:pP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ທ່ານອາດຈະໄດ້ຍິນປະເພດຂອງຂໍ້ມູນເຫຼົ່ານີ້ອະທິບາຍວ່າເປັນ "ມາດຕາສ່ວນການວັດແທກ." ການວັດແທກນາມສະເກວ ຈັດປະເພດຂໍ້ມູນອອກເປັນໝວດໝູ່ ທີ່ແຍກຈາກກັນລະອຽດຖີ່ຖ້ວນ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ເຊິ່ງບໍ່ສາມາດຈັດລຽງລຳດັບ ຫຼື ອັນດັບຂໍ້ມູນໄດ້. ບາງຕົວຢ່າງຕໍ່ໄປນີ້ແມ່ນ: ໃນ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12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ເດືອນຜ່ານມາ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ເຈົ້າຫຼືສະມາຊິກຄອບຄົວອື່ນໆ ທີ່ອາໄສຢູ່ໃນຄົວເຮືອນຂອງເຈົ້າໄດ້ຂາດການປິ່ນປົວແບບໃດກໍ່ຕາມຍ້ອນຄ່າໃຊ້ຈ່າຍ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ຫຼືບໍ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ຕົວເລືອກຄໍາຕອບແມ່ນ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dichotomous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ແມ່ນ ແລະບໍ່ແມ່ນ. ເພດໃນເວລາເກີດ ກໍ່ມີທາງເລືອກໃນການຕອບ ແບບ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dichotomous,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ຄໍາຖາມກ່ຽວກັບແຂວງ ທາງທິດສະດີຈະໃຫ້ບັນຊີລາຍຊື່ຂອງແຂວງທີ່ຈະເລືອກເອົາ. ໃນຂໍ້ມູນຂອງ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MICS,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ຄໍາຖາມກ່ຽວກັບກຸ່ມຊົນເຜົ່າຂອງຫົວຫນ້າຄົວເຮືອນມີ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ປະເພດຄໍາຕອບເຫຼົ່ານີ້. ເຈົ້າຈະເຫັນໄດ້ວ່າ ບໍ່ມີຄໍາຖາມໃດເລີຍ ທີ່ມີລໍາດັບຂອງຄໍາຕອບ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ໝວດໝູ່ໃດໆ ກໍ່ບໍ່ມີ ຄ່າຄວາມສໍາຄັນ.</a:t>
            </a:r>
            <a:r>
              <a:rPr lang="en-US" sz="26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24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ການວັດແທກແບບ ອັນດັບ ຈັດປະເພດຂໍ້ມູນອອກເປັນໝວດໝູ່ ທີ່ສາມາດຮຽງລໍາດັບ ຫຼື ຈັດລໍາດັບໄດ້ ແຕ່ບໍ່ຈໍາເປັນຕ້ອງມີ ຊ່ວງ ເທົ່າກັນ. ຕົວຢ່າງ ໃນທີ່ນີ້ລວມມີ ໝວດໝູ່ຕາມລໍາດັບ ຂອງຄວາມຖີ່  ໃນການອອກກໍາລັງກາຍ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ສຸຂະພາບທົ່ວໄປ ທີ່ປະເມີນດ້ວຍຕົນເອງ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ແລະໃນຮູບພາບ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ຂໍ້ມູນຕົວແປ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MICS ED5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ປະກອບດ້ວຍຄໍາຕອບ ຂອງ ຄໍາຖາມ ກ່ຽວກັບລະດັບສູງສຸດ ແລະຊັ້ນຮຽນ ຫຼືປີຂອງໂຮງຮຽນ ທີ່ສະມາຊິກໃນຄົວເຮືອນເຄີຍເຂົ້າຮຽນ. ຄໍາຕອບທັງຫມົດເຫຼົ່ານີ້ ມີລໍາດັບໂດຍທໍາມະຊາດ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ແຕ່ຄວາມແຕກຕ່າງລະຫວ່າງຫນ່ວຍຫນຶ່ງແລະໜ່ວຍຖັດໄປ ບໍ່ມີຄ່າສະເພາະ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53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ເມື່ອໃຊ້ຂໍ້ມູນ ຊ່ວງເວລາ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ການດໍາເນີນການ ທາງ ຄະນິດສາດ ຈະໃຊ້ທັ້ງ ລໍາດັບ ແລະຂະໜາດຂອງຄ່າຕົວຜັນແປແມ່ນມີຄວາມສຳຄັນ. ຕົວຜັນແປ ແບບບໍ່ຕໍ່ເນື່ອງ ມັນເປັນໂຕເລກ ຫຼື ຈໍານວນທີ່ລຽງລໍາດັບ ໂດຍປົກະຕິແລ້ວ ຈະເປັນ ຈໍານວນຖ້ວນ. ຄ່າທີ່ບໍ່ຕໍ່ເນື່ອງ ຖືວ່າ ມີຄ່າເປັນຈໍານວນຈໍາກັດ ຫຼື ນັບໄດ້ ເທົ່ານັ້ນ ແລະຖືກຈຳກັດໃຫ້ຮັບເອົາສະເພາະຄ່າທີ່ລະບຸ ຊື່ງແຕກຕ່າງກັບ ຈໍານວນຄົງທີ່. ຕົວຢ່າງ ອາດຈະເປັນຈໍານວນຢາສູບ ທີ່ສູບໃນມື້ຫນຶ່ງ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ຈໍານວນກໍລະນີຂອງຄົນເປັນພະຍາດ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ຫຼືຈໍານວນການໄປໂຮງຫມໍ ໃນປີທີ່ຜ່ານມາ. ຕົວຜັນແປ ຕໍ່ເນື່ອງ ສາມາດມີຄ່າໃດໆ ລະຫວ່າງສອງຄ່າທີ່ລະບຸໄວ້. ມັນບໍ່ໄດ້ຖືກຈໍາກັດໃນການເອົາຄ່າທີ່ລະບຸໄວ້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ແລະຄວາມແຕກຕ່າງລະຫວ່າງສອງຄ່າຂໍ້ມູນທີ່ເປັນໄປໄດ້ ອາດມີຫນ້ອຍ. ຂໍ້​ມູນ​ຕໍ່​ເນື່ອງ​ສາ​ມາດ​ສົມ​ມຸດ​ຄ່າ​ ເປັນບໍ່ສີ້ນສຸດ​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ດັ່ງ​ນັ້ນ​ອາດ​ຈະ​ມີ​ຈຸດທົດ​ສະ​ນິ​ຍົມ​ຫຼາຍຈຸດ​. ຕົວຢ່າງ ປະກອບ ມີນ້ໍາຫນັກ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ຄວາມສູງ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ອາຍຸ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ຫຼືລະດັບເລືອດຂອງສານອາຫານບາງຢ່າງທີ່ທ່ານກໍາລັງວັດແທກ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01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4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ການວັດແທກແບບ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ແບບບໍ່ຕໍ່ເນື່ອງ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ຈະຈັດອັນດັບຂໍ່ມູນ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ໃນລະດັບ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ຫົວໜ່ວຍທີ່ມີໄລຍະຫ່າງເທົ່າກັນ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ເຊິ່ງຄວາມແຕກຕ່າງ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ທີ່ກໍາ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ລະຫວ່າງຄະແນນມີຄວາມໝາຍຄືກັນ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ທຸກບ່ອນ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ໃນມ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າ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ດຕາສ່ວນ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. ໂດຍປົກກະຕິພວກເຮົາຄິດວ່າສິ່ງເຫຼົ່ານີ້ເປັນການນັບ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ເຊັ່ນວ່າ</a:t>
            </a:r>
            <a:r>
              <a:rPr lang="en-GB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ມີເດັກນ້ອຍອາຍຸຕ່ຳກວ່າ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18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ປີອາໄສຢູ່ໃນເຮືອນຂອງເຈົ້າຈັກຄົນ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?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ອາຍຸຂອງລູກນ້ອຍສຸດຂອງເຈົ້າ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ຈັກເດືອນ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?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ຈຳນວນ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ເດັກ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ອາຍຸຕໍ່າກວ່າ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5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ປີທີ່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ຕິດເຊື້ອຫູ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76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ການວັດແບບຕໍ່ເນື່ອງ ຍັງຈັດອັນດັບຂໍ້ມູນໃນຂະຫນາດຂອງຫົວຫນ່ວຍທີ່ມີໄລຍະຫ່າງເທົ່າທຽມກັນ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ແຕ່ບໍ່ມີຂໍ້ຈໍາກັດກ່ຽວກັບຄ່າທີ່ມັນສາມາດມີໄດ້. ຊ່ອງຫວ່າງທົດສະນິຍົມທັງໝົດລະຫວ່າງຈຳນວນເຕັມແມ່ນເປັນໄປໄດ້ໃນການວັດແທກຢ່າງຕໍ່ເນື່ອງ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ດັ່ງທີ່ພວກເຮົາເຫັນໃນການວັດ ຂອງນ້ຳໜັກ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ຄວາມຍາວ ຫຼືຄວາມສູງ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ຫຼືລະດັບ </a:t>
            </a:r>
            <a:r>
              <a:rPr lang="en-GB" sz="18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hemoglobin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ໃນເລືອດ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ພວກເຮົາຍັງສາມາດຈັດການຂໍ້ມູນຕໍ່ເນື່ອງເພື່ອໃຫ້ມີລາຍລະອຽດຫນ້ອຍລົງ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ເຊັ່ນວ່າພວກເຮົາປ່ຽນ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BMI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ໄປເປັນ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BMI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ແບບໝວດໝູ່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ຫຼືໃນຂໍ້ມູນ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MICS,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ບົ່ງຊີ້ ເຖິງພະຍາດເລືອດຈາງຮ້າຍແຮງ.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54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ເພື່ອທົບທວນຄືນ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ຖ້າທ່ານສາມາດໃຊ້ເວລາເລັກນ້ອຍເພື່ອຄິດກ່ຽວກັບການວັດ ລະດັບໃດ ທີ່ຈະໃຊ້ສໍາລັບແຕ່ລະຮູບພາບ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ເພດຫຼືເພດໃນເວລາເກີດ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ຄວາມຍາວເປັນຊັງຕີແມັດ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ຜູ້ຊະນະໃນກິລາໂອລິມປິກ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ສູບຢາ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ມື້ໜຶ່ງ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ຄລິກເພື່ອເຂົ້າໄປເບິ່ງວ່າເພດ ຫຼືເພດຕອນເກີດແມ່ນເປັນນາມສ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ະເກວ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–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ບໍ່ມີໝວດໝູ່ໃດ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ທີ່ມີຄວາມສໍາຄັນ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ຫຼາຍກວ່າໝວດໝູ່ອື່ນ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ມີຄວາມແຕກຕ່າງກັນໃນຂະໜາດ. ຄວາມຍາວເປັນຊັງຕີແມັດ ແມ່ນການວັດແທກ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ແບບ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ຕໍ່ເນື່ອງ ທີ່ມີຄ່າ ທີ່ບໍ່ມີຂອບເຂດລະຫວ່າງຕົວ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ບົ່ງ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ຊີ້ ຊັງຕີແມັດ ທີ່ໃຫຍ່ກວ່າ. ຜູ້ຊະນະໃນກິລາໂອລິມປິກ ແມ່ນຈັດອັນດັບ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ແລະດັ່ງນັ້ນຈຶ່ງເປັນປະເພດປົກກະຕິຂອງອັນດັບ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ຫນຶ່ງ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ທີສອງ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ແລະທີສາມ. ແລະຈໍານວນຂອງຢາສູບທີ່ສູບຢາໃນມື້ຫນຶ່ງ ແມ່ນການວັດແທກ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ແບບບໍ່ຕໍ່ເນື່ອງ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ຫຼື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ຈໍານວນ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ນັບ.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5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ພວກເຮົາອາດຈະຫຼຸດຜ່ອນ ລາຍລະອຽດຂອງການວັດ ເມື່ອເຫັນວ່າເໝາະສົມ ທີ່ຈະເຮັດສິ່ງນັ້ນ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ໂດຍປົກກະຕິ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ພວກເຮົາເຮັດແນວນີ້ເພື່ອສ້າງຄໍາອະທິບາຍທີ່ມີຄວາມຫມາຍຫຼາຍຂອງຂໍ້ມູນ. ພວກເຮົາອາດຈະຫຼຸດອາຍຸເປັນປີ ເປັນໝວດໝູ່ອາຍຸ ເພື່ອວິເຄາະວ່າເດັກນ້ອຍ ປະຕິບັດຕາມຄໍາແນະນໍາສະເພາະສໍາລັບອາຍຸຂອງເຂົາເຈົ້າ ຫຼືບໍ່. ມັນອາດຈະເປັນປະໂຫຍດທີ່ຈະປ່ຽນຈໍານວນເວລາທີ່ເດັກດື່ມນົມໃນຫນຶ່ງອາທິດເຂົ້າໄປເປັນໝວດໝູ່ ທີ່ມີຄວາມຫມາຍທາງດ້ານ ຄລີນິກຂອງສານອາຫານທີ່ບໍລິໂພກ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ຫຼືຈໍານວນມື້ທີ່ຄົນອອກກໍາລັງກາຍໃນເດືອນຫນຶ່ງເຂົ້າໄປ ເປັນໝວດໝູ່ ຂອງການອອກກໍາລັງກາຍ ທີ່ມີຄວາມຫມາຍທາງດ້ານຄລີນິກ.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69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ນອກຈາກນີ້ ເຮົາຍັງອາດນໍາເອົາ ຂໍ້ມູນແບບບໍ່ຕໍ່ເນື່ອງ ຫຼື ຂໍ້ມູນອັນດັບ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 ບາງຄັ້ງຂໍ້ມູນຕໍ່ເນື່ອງ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 ຫຼຸດຜ່ອນໃຫ້ເປັນໝວດໝູ່ໜ້ອຍລົງ ຫຼື ແບ່ງຂໍ້ມູນອອກເປັນສອງໝວດໝູ່ເທົ່ານັ້ນ. ສໍາລັບຕົວຢ່າງ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ພວກເຮົາອາດຈະຈັດປະເພດບຸກຄົນເປັນຜູ້ສູບຢາຫຼືຜູ້ທີ່ບໍ່ສູບຢາ ໂດຍໃຊ້ຈໍານວນການສູບຢາ ທີ່ບໍ່ຊ້ໍາກັນຂອງພວກເຂົາທີ່ສູບຢາໃນມື້ຫນຶ່ງ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ຫຼືພວກເຮົາອາດຈະຫຼຸດລະດັບການສຶກສາຈາກ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8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ປະເພດເປັນວ່າບຸກຄົນນັ້ນ ມີການສຶກສາຈົບມັດທະຍົມ ຫຼື ຕໍ່າກວ່າ. ຈົບໂຮງຮຽນມັດທະຍົມ ຫຼື ຫຼາຍກວ່ານັ້ນ. ທັງຫມົດນີ້ ມີຄວາມສະເພາະເຈາະຈົງຫຼາຍກັບວຽກງານທີ່ທ່ານກໍາລັງເຮັດ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ແລະສິ່ງທີ່ມີຄວາມຫມາຍໃນພາກສະຫນາມຂອງທ່ານແລະໃນຂໍ້ມູນຂອງທ່ານ.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13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ເຮົາໃຊ້ສະຖິຕິ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ພັນລະນາ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ພື່ອສະຫຼຸບຂໍ້ມູນຂອງພວກເຮົາແລະເພື່ອຊ່ວຍໃຫ້ພວກເຮົາເຂົ້າໃຈຂໍ້ມູນຂອງພວກເຮົາແລະປະຊາກອນຕົວຢ່າງຂອງພວກເຮົາ. ເຮົາອາດຕ້ອງການທີ່ຈະຮູ້ວ່າ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ຂີດ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ຈໍາກັດຂອງຕົວຜັນແປແມ່ນຫຍັງ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ມີຈັກຄົນທີ່ມີຄ່າ ທີ່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ຖືກກັບຄວາມເປັນຈີງ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ຄ່າສະເລ່ຍຂອງ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ໜ່ວຍວັດ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ໃນຕົວຢ່າງຂອງພວກເຮົາ ແມ່ນ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ເທົ່າໃດ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ສະຖິຕິທີ່ພວກເຮົາໃຊ້ເພື່ອສະຫຼຸບ ແລະອະທິບາຍຂໍ້ມູນແຕກຕ່າງກັນໄປຕາມປະເພດຂໍ້ມູນ. ພວກເຮົາຈະຜ່ານແຕ່ລະ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ລາຍການ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ພ້ອມ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ດ້ວຍຕົວຢ່າງ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ແລະໃນຫົວຂໍ້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7.5,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ທ່ານຈະເຫັນວິທີການສະແດງສະຖິຕິສະຫຼຸບແຕ່ລະປະເພດທີ່ດີທີ່ສຸດ.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61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ການແຈກຢາຍຄວາມຖີ່ ຈະສະຫຼຸບຕົວຜັນແປໝວດໝູ່ ໂດຍການສະແດງຄ່າທີ່ຕົວຜັນແປສາມາດໃຊ້ໄດ້ ທັງຈໍານວນແລະສັດສ່ວນຂອງບຸກຄົນຫຼືບັນທຶກດ້ວຍຄ່າແຕ່ລະຄ່າ. ໂດຍທົ່ວໄປແລ້ວ ຈະຄິດໄລ່ເປັນຄວາມຖີ່ ຫຼືການນັບຂອງແຕ່ລະຄ່າ ຫຼືໝວດໝູ່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ແລະຄວາມຖີ່ສໍາພັດ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ຫຼືສັດສ່ວນຂອງຕົວຜັນແປທັງໝົດ ທີ່ແຕ່ລະໝວດໝູ່ມີສ່ວນຮ່ວມ. ພວກເຮົາມັກຈະລາຍງານຄວາມຖີ່ສະສົມ ດ້ວຍເຊັ່ນກັນ. ການວັດຈະຄືກັນສໍາລັບຂໍ້ມູນ ນາມສະເກວ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 ອັນດັບສະເກວ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ແຕ່ພວກເຮົາອາດຈະໃຊ້ວິທີການທີ່ແຕກຕ່າງກັນ ໃນການສະແດງຂໍ້ມູນ ແຕ່ລະລາຍການ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ທັງໃນຕາຕະລາງແລະຮູບພາບ. ຕົວຢ່າງ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ສົມມຸດວ່າ ມີຊຸດໂຕເລກ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19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ຊຸດ. ເຮົາສາມາດເວົ້າໄດ້ວ່າ ພວກເຂົາເປັນຕົວແທນຂອງຄະແນນໃນບາງມາດຕະການ. ເພື່ອສ້າງການແຈກຢາຍຄວາມຖີ່ ທີ່ສະແດງຂໍ້ມູນເຫຼົ່ານີ້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ທໍາອິດ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ພວກເຮົາຈະສະແດງລາຍການຄ່າທັງຫມົດທີ່ຕົວແປສາມາດໃຊ້ໄດ້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ຈາກຄ່າຕ່ໍາສຸດທີ່ເປັນໄປໄດ້ ຈົນເຖິງຄ່າສູງສຸດ. ເຮົາເຮັດຢູ່ທີ່ນີ້. ຫຼັງຈາກນັ້ນ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ບັນທຶກຈໍານວນຄົນທີ່ມີຄ່າ ສໍາລັບແຕ່ລະຄ່າ. ນັ້ນແມ່ນຄວາມຖີ່ຂອງພວກເຮົາສໍາລັບແຕ່ລະຄ່າ. ແບ່ງຄວາມຖີ່ດ້ວຍຈໍານວນທັງຫມົດ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19,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ເພື່ອໃຫ້ໄດ້ຮັບຄວາມຖີ່ສໍາພັດ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ຫຼືເປີເຊັນ. ດັ່ງນັ້ນ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ຖ້າຕົວເລກ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1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ປາກົດ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3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ເທື່ອ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ມັນມີຄວາມຖີ່ຂອງ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3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ແລະຄວາມຖີ່ສໍາພັດ ຫຼື ສ່ວນຮ້ອຍຂອງຈໍານວນທັງຫມົດ ແມ່ນ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15.8%.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r>
              <a:rPr lang="en-US" baseline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0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ເມື່ອຈົບຫົວຂໍ້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3,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ທ່ານຈະສາມາດເຂົ້າໃຈ ແລະ ລະບຸປະເພດຂອງຂໍ້ມູນປະລິມານ ແລະຈໍາແນກຄວາມແຕກຕ່າງລະຫວ່າງປະເພດຂອງຂໍ້ມູນຕໍ່ເນື່ອງແລະ ຂໍ້ມູນໝວດໝູ່ ໄດ້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;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ສະຫຼຸບຂໍ້ມູນທີ່ເປັນໝວດໝູ່ ດ້ວຍຄວາມຖີ່ (ຈໍານວນ) ແລະ ຄວາມຖີ່ສໍາພັດ ແລະຂໍ້ມູນຕົວເລກ ໂດຍການຄິດໄລ່ແລະການຕີຄວາມການວັດແນວໂນ້ມເຂົ້າສຸ່ສ່ວນກາງແລະການແຈກຢາຍ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;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ສ້າງຕາຕະລາງຄວາມຖີ່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ຕາຕະລາງແຍກປະເພດ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ແລະຕາຕະລາງສະຫຼຸບຂໍ້ມູນອື່ນໆ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ແລະໃຊ້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ເພື່ອສ້າງຂໍ້ມູນສະຫຼຸບຂອງທ່ານ. ຖ້າທ່ານຕ້ອງການປະຕິບັດຕາມໃນ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ຫຼືໃຊ້ຄໍາສັ່ງເຫຼົ່ານີ້ຢູ່ໃນ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ຜໃນພາຍຫຼັງ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ທ່ານສາມາດເຮັດໄດ້ໂດຍໃຊ້ໄຟລ໌ຂໍ້ມູນຕົວຢ່າງແບບສຸ່ມ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MICS 2017 10%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ແລະໄຟລ໌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DO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ສໍາລັບ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Module 7 Topic 7.3.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67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ສ່ວນຫຼາຍແລ້ວ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ພວກເຮົາໃຊ້ຕາຕະລາງຄວາມຖີ່ ແລະ ແຜ່ນພູມແທ່ງ ສໍາລັບຂໍ້ມູນນາມສະເກວ ແລະ ອັນດັບສະເກວ. ຕາຕະລາງຄວາມຖີ່ສະແດງຄວາມຖີ່ຫຼືຈໍານວນຂອງການສັງເກດໃນແຕ່ລະໝວດໝູ່ຂອງຕົວຜັນແປ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ເຊິ່ງມັກຈະສະແດງໂດຍ "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n",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ແລະຄວາມຖີ່ສໍາພັດຂອງແຕ່ລະໝວດໝູ່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ຊື່ງກໍຄື ຈໍານວນການສັງເກດໃນແຕ່ລະໝວດໝູ່ ຫານດ້ວຍ ຈໍານວນການສັງເກດການທັງຫມົດ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ປົກກະຕິແລ້ວສະແດງໂດຍສັນຍາລັກເປັນ ເປີເຊັນ (%). ຕາຕະລາງຄວາມຖີ່ແຍກປະເພດ ແມ່ນຕາຕະລາງຄວາມຖີ່ທີ່ສະແດງຕົວຜັນແປສອງຕົວຫຼືຫຼາຍກວ່ານັ້ນໃນເວລາດຽວກັນ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ຂຶ້ນກັບຕົວຜັນແປອື່ນ. ການສັງເກດຈະແບ່ງ ເປັນລະດັບຫຼືໝວດໝູ່ ຂອງຕົວຜັນແປ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ແລະສະແດງຢູ່ໃນຕາລາງ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matrix.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ທ່ານອາດຈະຄຸ້ນເຄີຍກັບຄໍາວ່າ ຕາຕະລາງໄຂວ່  ຫຼື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2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ຄູນ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2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. ເຫຼົ່ານີ້ແມ່ນຂໍ້ກໍານົດອື່ນໆສໍາລັບຕາຕະລາງແຍກປະເພດ. ອາດເປັນແຖວໃດກໍ່ໄດ້ຕາມຂະຫນາດຂອງຖັນ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ແຕ່ໃນສະຖິຕິພັນລະນາພື້ນຖານ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ສິ່ງເຫຼົ່ານີ້ ພຽງແຕ່ອາດຈະສະແດງຄວາມຖີ່ໂດຍບໍ່ມີການທົດສອບສົມມຸດຕິຖານໃດໆ. ຂ້າພະເຈົ້າຈະສະແດງໃຫ້ທ່ານເຫັນຕົວຢ່າງຂອງແຕ່ລະອັນຕໍ່ໄປ. ການສະແດງຂໍ້ມູນໝວດໝູ່ແບບກຼາຟ ສາມາດເຮັດໄດ້ໃນຫຼາຍວິທີ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ລວມທັງແຜນພູມແທ່ງ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ແຜນຜັງ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mosaic,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ແຜນຜັງ (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pie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)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ແລະກາຟອື່ນໆ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ແຕ່ພວກເຮົາຈະພິຈາລະນາຢ່າງລະອຽດ ກັບການສະແດງພາບເຫຼົ່ານີ້ໃນຫົວຂໍ້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7.5.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5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4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ການດໍາເນີນການວັດແທກຄວາມຖີ່ແລະການສ້າງຕາຕະລາງຄວາມຖີ່ໃນ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Stata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ຮັດໄດ້ຢ່າງ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ງ່າຍ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ໆ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. ພວກເຮົາໃຊ້ຄໍາສັ່ງ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tabulate,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ເຊິ່ງສາມາດຂຽນເປັນ "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tabulate"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ຫຍໍ້ "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tab".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ເ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ຮົາ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ກໍ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່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ພຽງແຕ່ພິມ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tab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ຕາມດ້ວຍ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ຊື່ຕົວຜັນແປ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ແລະດໍາເນີນການຄໍາສັ່ງ. ນີ້ແມ່ນຕົວຢ່າງຂອງຕາຕະລາງຄວາມຖີ່ຂອງຕົວຜັນແປ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HL4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 ໃນຊຸດຂໍ້ມູນ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MICS,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ເຊິ່ງເປັນເພດ. ທ່ານ​ສາ​ມາດ​ຊອກ​ຫາ​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syntax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ນີ້​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ໄດ້ດ້ວຍ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ຕົວ​ທ່ານ​ເອງ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ຫຼື​ການ​ນໍາ​ໃຊ້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syntax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ໃນ​ໄຟລ​໌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DO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ສໍາ​ລັບ​ຫົວ​ຂໍ້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7.3.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ຕາຕະລາງສະແດງໃຫ້ເຫັນລະດັບຂອງຕົວຜັນແປ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ໝວດໝູ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່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ຢູ່ໃນຖັນທໍາອິດ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ໃນ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ທີ່ນີ້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ຄື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ຜູ້ຊາຍແລະຍິງ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ແລະຄໍລໍາທີສອງປະກອບດ້ວຍຄວາມຖີ່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ຫຼືການນັບ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ຂອງແຕ່ລະລະດັບຂອງຕົວຜັນແປໃນຂໍ້ມູນຂອງພວກເຮົາ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ແລະຈໍານວນການສັງເກດການທັງຫມົດຂອງຕົວແປນີ້. ​ໃນ​ຂໍ້​ມູນ​ມີ​ເພດ​ຊາຍ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621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 ຄົນ ​ແລະ ຍິງ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560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 ຄົນ. ຖັນທີສາມສະແດງຄວາມຖີ່ ຫຼືເປີເຊັນ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ແລະຄວາມຖີ່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ສໍາພັດ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ສະສົມຢູ່ ໃນຖັນສຸດທ້າຍ. ຄວາມຖີ່ຂອງຄວາມຖີ່ສະສົມແມ່ນຜົນລວມຂອງເປີເຊັນຂອງ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ໝວດໝູ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່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ປັດຈຸບັນ ແລະກ່ອນໜ້າໃນຕາຕະລາງ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ແລະດ້ວຍເຫດນີ້ຈຶ່ງເທົ່າກັບ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100%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 ສະເໝີສຳລັບໝວດໝູ່ສຸດທ້າຍ. ສິ່ງ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ນີ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້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ບອກ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ຫຍັງ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ເຮົາ ກ່ຽວກັບຂໍ້ມູນຂອ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ງ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ເຮົາ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?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ພວກ​ເຮົາ​ຮູ້​ວ່າ ໃນ​ຂໍ້​ມູນ​ ​ມີ​ຜູ້​ຊາຍ​ຫຼາຍ​ກ​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ວ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່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າ​ຜູ້​ຍິງ​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ແຕ່​ນັ້ນ​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ຄື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ທັງ​ຫມົດ​ທີ່​ພວກ​ເຮົາ​ສາ​ມາດ​ບອກ​ໄດ້​.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0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ການສ້າງຕາຕະລາງຄວາມຖີ່ແມ່ນຄືກັນ ໃນ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Stata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ສໍາລັບຕົວຜັນແປນາມສະເກວ ຫຼື ອັນດັບສະເກວ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ແຕ່ທ່ານອາດຈະຕ້ອງຮອບຄອບກ່ຽວກັບອັນດັບສະເກວ. ນີ້ແມ່ນຕາຕະລາງຄວາມຖີ່ຂອງຕົວຜັນແປ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HH7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ໃນຂໍ້ມູນ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MICS,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ເຊິ່ງເປັນແຂວງທີ່ຢູ່ອາໃສ. ຄໍາສັ່ງແມ່ນຫຍັງຢູ່ທີ່ນີ້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?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ມັນຢູ່ໃນລໍາດັບຈາກໃຫຍ່ຫານ້ອຍຂອງຂະຫນາດແຂວງຫຼືປະຊາກອນ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?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ມັລຽງຕາມຂະໜາດຂອງແຂວງ ຫຼື ຈໍານວນປະຊາກອນ ຫຼືບໍ່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?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ມັນບໍ່ໄດ້ຢູ່ໃນລາດັບ ຈາກນ້ອຍ ໄປຫາຫຼາຍ ຫຼື ຈາກ ຫຼາຍໄປຫານ້ອຍ ຫຼືບໍ່ ຄວາມຖີ່ສໍາພັດ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ມັນຢູ່ໃນລໍາດັບ ທາງພູມສາດ ຫຼືບໍ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?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ຂ້ອຍ​ບໍ່​ຮູ້! ຂ້າ​ພະ​ເຈົ້າ​ພະ​ນັນ​ວ່າ​ຄຳ​ສັ່ງ​ນີ້​ມີ​ຄວາມ​ໝາຍ​ສຳ​ລັບ​ພວກ​ທ່ານ​ຫລາຍ​ຄົນ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ແຕ່​ໃນ​ຖາ​ນະ​ເປັນ​ຄົນ​ທີ່​ບໍ່​ຮູ້​ຈັກ​ກັບ ສ​ປ​ປ ລາວ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ຂ້າ​ພະ​ເຈົ້າ​ບໍ່​ເຂົ້າ​ໃຈ​ຄຳ​ສັ່ງ​ນີ້. ມັນອາດຈະເປັນປະໂຫຍດທີ່ຈະສັງເກດເຫັນສິ່ງທີ່ຄໍາສັ່ງແມ່ນຢູ່ໃນ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footnote,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ແຕ່ມັນອາດຈະບໍ່ມີຄວາມແຕກຕ່າງຫຍັງເລີຍ. ຢ່າງໃດກໍຕາມ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ເມື່ອຂຽນຕາຕະລາງສໍາລັບບົດລາຍງານຫຼື ບົດຄວາມ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ພວກເຮົາມັກຈະຈັດລໍາດັບບາງຢ່າງ ໃຫ້ກັບຕົວຜັນແປ ເລັກນ້ອຍເມື່ອ      ເໝາະສົມ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ມັນອາດຈະລຽງຕາມຕົວອັກສອນ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 ຈາກນ້ອຍ ໄປຫາຫຼາຍ ຫຼື ຈາກ ຫຼາຍໄປຫານ້ອຍ ຂອງຄວາມຖີ່ ບໍ່ວ່າຈະຢູ່ໃນຕົວຢ່າງ ຫຼື ປະຊາກອນຂອງທ່ານ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ຊຶ່ງເປັນວິທີການທີ່ຂ້າພະເຈົ້າມັກສໍາລັບຕົວຜັນແປຫຼາຍໂຕ. ຖ້າເຈົ້າກໍາລັງນໍາສະເໜີ ເຈົ້າອາດໃສ່ແຂວງທີ່ເຈົ້ານຳສະເໜີກ່ອນ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ຈາກນັ້ນ ຈື່ງລຽງລໍາດັບ ແຂວງ ອື່ນໆ.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lvl="0" algn="l">
              <a:buFont typeface="Wingdings" pitchFamily="2" charset="2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33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>
              <a:buFont typeface="Wingdings" pitchFamily="2" charset="2"/>
              <a:buNone/>
            </a:pPr>
            <a:r>
              <a:rPr lang="en-US" dirty="0" err="1"/>
              <a:t>ຫາກເຈົ້າຕ້ອງການ</a:t>
            </a:r>
            <a:r>
              <a:rPr lang="en-US" dirty="0"/>
              <a:t> </a:t>
            </a:r>
            <a:r>
              <a:rPr lang="en-US" dirty="0" err="1"/>
              <a:t>ລຽງລໍາດັບ</a:t>
            </a:r>
            <a:r>
              <a:rPr lang="en-US" dirty="0"/>
              <a:t> </a:t>
            </a:r>
            <a:r>
              <a:rPr lang="en-US" dirty="0" err="1"/>
              <a:t>ຜົນການວິເຄາະ</a:t>
            </a:r>
            <a:r>
              <a:rPr lang="en-US" dirty="0"/>
              <a:t> </a:t>
            </a:r>
            <a:r>
              <a:rPr lang="en-US" dirty="0" err="1"/>
              <a:t>ຕາມຄວາມຖີ່ຈາກຫຼາຍໄປຫານ້ອຍໄດ</a:t>
            </a:r>
            <a:r>
              <a:rPr lang="en-US" dirty="0"/>
              <a:t>້  </a:t>
            </a:r>
            <a:r>
              <a:rPr lang="en-US" dirty="0" err="1"/>
              <a:t>ໂດຍການເພີ້ມ</a:t>
            </a:r>
            <a:r>
              <a:rPr lang="en-US" dirty="0"/>
              <a:t> </a:t>
            </a:r>
            <a:r>
              <a:rPr lang="en-US" dirty="0" err="1"/>
              <a:t>ຄໍາສັ່ງ</a:t>
            </a:r>
            <a:r>
              <a:rPr lang="en-US" dirty="0"/>
              <a:t>  “sort”: </a:t>
            </a:r>
            <a:r>
              <a:rPr lang="en-US" dirty="0">
                <a:solidFill>
                  <a:srgbClr val="FF0000"/>
                </a:solidFill>
              </a:rPr>
              <a:t>tab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HH7</a:t>
            </a:r>
            <a:r>
              <a:rPr lang="en-US" dirty="0"/>
              <a:t>, sort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8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ນີ້ເປັນພຽງການສະແດງຕາຕະລາງຄວາມຖີ່ ທີ່ຕີພິມເຜີຍແຜ່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ຊື່ງເປັນຫນຶ່ງໃນການສັກຢາວັກຊີນໃນປີທໍາອິດຂອງຊີວິດ ຈາກຕົວຢ່າງ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MICS 2017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ສະບັບເຕັມ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ຊື່ງພົບຢູ່ໃນການສໍາຫຼວດ ໂຕຊີ້ວັດ ທາງສັງຄົມ ຂອງ ລາວສະບັບທີ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2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ປີ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2017.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ມັນສະແດງໃຫ້ເຫັນຄວາມຖີ່ສໍາພັດ ສະເພາະ ສັດສ່ວນ ຂອງເດັກນ້ອຍທີ່ໄດ້ຮັບການສັກຢາປ້ອງກັນ ຕາມລາຍງານສະຖານະການ ໄດ້ຮັບວັກຊີນ. ເຖີງແມ່ນວ່າ ຈະບໍ່ມີຄວາມຖີ່ຂອງການນັບ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ແຕ່ເຮົາມີຈໍານວນເດັກນ້ອຍທັງຫມົດໃນທຸກໆຖັນ.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60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ຄໍາສັ່ງສ້າງຕາຕະລາງຄວາມຖີ່ ສໍາລັບຕົວຜັນແປອັນດັບສະເກວ. ໃຊ້ຄໍາສັ່ງ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tab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ຕາມດ້ວຍ ຕົວແປ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CAGE_6,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ເຊິ່ງມີອາຍຸເປັນເດືອນ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ໃນ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6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ໝວດໝູ່. ເມື່ອໃຊ້ຕົວຜັນແປແປລໍາດັບ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ເປີເຊັນສະສົມ ຈະເປັນປະໂຫຍດ ໃນການທີ່ເຮົາເຫັນ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ສໍາລັບຕົວຢ່າງ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37.5%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ຂອງເດັກນ້ອຍທັງຫມົດໃນຕົວຢ່າງນີ້ແມ່ນອາຍຸຕ່ໍາກວ່າ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24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ເດືອນຫຼື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2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ປີ.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58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ປົກກະຕິແລ້ວພວກເຮົາຈະບໍ່ໃຊ້ຕາຕະລາງທີ່ວິເຄາະໃນ ໂປຼແກມ ໃນບົດລາຍງານສຸດທ້າຍຂອງພວກເຮົາ ຫຼື ບົດຄວາມ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ສະນັ້ນ ຈື່ງໄດ້ລວມເອົາຕາຕະລາງນີ້ພຽງແຕ່ເພື່ອສະແດງໃຫ້ເຫັນວ່າ ເມື່ອພວກເຮົາສ້າງຕາຕະລາງຂອງພວກເຮົາໃນ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Word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 ໂປຼແກຼມອື່ນ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ພວກເຮົາສາມາດເລືອກ. ໂຕເລືອກຕ່າງໆ ທີ່ແຕກຕ່າງກັນສໍາລັບການສະແດງຕົວຜັນແປນາມສະເກວ.  ສໍາລັບຕົວຜັນແປທໍາອິດ ກ່ຽວກັບບ່ອນທີ່ຜູ້ເຂົ້າຮ່ວມໄປປິ່ນປົວໃນເວລາທີ່ພວກເຂົາເຈັບປ່ວຍ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ພວກເຮົາໄດ້ລະບຸໝວດໝູ່ຕ່າງໆຕາມລໍາດັບຂອງຄວາມຖີ່ຈາກຫຼາຍໄປນ້ອຍ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ດັ່ງນັ້ນ ໂຕເລືອກທີ່ພົບເລື້ອຍທີ່ສຸດແມ່ນໄດ້ສະແດງອັນດັບທໍາອິດ. ຕົວຜັນແປ ອັນດັບສະເກວ ແມ່ນແນ່ນອນຢູ່ໃນລໍາດັບ! ຂື້ນຢູ່ກັບສິ່ງທີ່ທ່ານກໍາລັງລາຍງານ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ທ່ານອາດຈະລວມເອົາໝວດໝູ່ "ບໍ່ຮູ້" ຫຼື "ປະຕິເສດ" ສຸດທ້າຍ. ທ່ານວາງ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N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ຫຼືຂະຫນາດຕົວຢ່າງໃນຫົວຂໍ້ຕາຕະລາງ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ແຕ່ຖ້າຕົວຜັນແປໃດນຶ່ງມີຂະຫນາດຕົວຢ່າງທີ່ນ້ອຍກວ່າ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ທ່ານສາມາດໃສ່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n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ຂະຫນາດຕົວຢ່າງນ້ອຍກວ່າສໍາລັບຕົວແປນັ້ນ ຫຼັງຈາກປ້າຍຊື່ຕົວແປ. ຕົວຢ່າງ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ໃນຕາຕະລາງນີ້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"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ຄຸນນະພາບການປິ່ນປົວທີ່ເຈົ້າໄດຮັບ ເປັນແນວໃດ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?"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ມີ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n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ຈາກ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385,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ທຽບກັບຈໍານວນ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N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ທັງຫມົດ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398.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ແລະສຸດທ້າຍ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ເມື່ອທ່ານກໍາລັງລາຍງານຕົວຜັນແປ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dichotomous,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ທ່ານສາມາດເລືອກທີ່ຈະລາຍງານພຽງແຕ່ຫນຶ່ງໃນທາງເລືອກ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ເຊັ່ນ: ຄໍາຕອບ "ແມ່ນ" ສໍາລັບຕົວຜັນແປ ແມ່ນ / ບໍ່ແມ່ນ ເຊັ່ນທີ່ນີ້.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"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ໄປພົບທ່ານໝໍ ຫຼືພະຍາບານ ສະເພາະ" ຢູ່ສະຖານທີ່ດູແລ ຕາມປົກກະຕິ.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43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ການສ້າງຕາຕະລາງແຍກປະເພດໃນ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Stata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ແມ່ນເຮັດໄດ້ງ່າຍຫຼາຍ! ໃຊ້ຄໍາສັ່ງ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tabulate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 ພຽງແຕ່ ໃສ່ຕົວຜັນແປສອງຫຼືຫຼາຍກວ່າທີ່ທ່ານຕ້ອງການລວມຢູ່ໃນຕາຕະລາງ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ໂດຍມີຕົວຜັນແປແຖວຂອງທ່ານຖືກສະແດງກ່ອນ. ຕົວຢ່າງ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ໃຊ້ຕົວຜັນແປ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HL4,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ເຊິ່ງແມ່ນເພດ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CAGE_6,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ເຊິ່ງເປັນໝວດອາຍຸ. ຈະເຫັນລະດັບໝວດໝູ່ໃນ ແຖວ ແລະ ລະດັບໝວດໝູ່ ໃນຖັນ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ແລະແຕ່ລະຫ້ອງມີຄ່າຂອງລະດັບຖັນ ສຳລັບລະດັບແຖວນັ້ນ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ຕົວຢ່າງ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ມີເດັກນ້ອຍເພດຊາຍ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57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ຄົນ ອາຍຸຕ່ຳກວ່າ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6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ປີ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 ເພດຍິງ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47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ຄົນ ອາຍຸຕ່ຳກວ່າ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6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ປີ ໃນຈໍານວນ 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104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ຄົນ. ຄ່າເລີ່ມຕົ້ນນີ້ພຽງແຕ່ສະແດງໃຫ້ເຫັນຈໍານວນນັບ ເທົ່ານັ້ໜ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ແຕ່ຖ້າທ່ານຕ້ອງການສະແດງເປີເຊັນ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ທ່ານສາມາດເພີ່ມຕົວເລືອກ "ແຖວ"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"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ຖັນ"</a:t>
            </a:r>
            <a:r>
              <a:rPr lang="en-GB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 "ເຊລ" ລົງໃນຄໍາສັ່ງ ເພື່ອເບິ່ງເປີເຊັນ ທີ່ທ່ານຕ້ອງການໃນຕາຕະລາງ. 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lvl="0" algn="l">
              <a:buFont typeface="Wingdings" pitchFamily="2" charset="2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76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ຫາກຕ້ອງການສ້າງຕາຕະລາງແຍກປະເພດໃນ 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Stata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ສໍາລັບຕົວຜັນແປຫຼາຍກວ່າສອງໂຕ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ທ່ານສາມາດນໍາໃຊ້ຄໍາສັ່ງ " 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table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"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ເຊິ່ງທ່ານອາດຈະຕ້ອງຕິດຕັ້ງຫຼັງຈາກຊອກຫາມັນຢູ່ໃນເມນູຊ່ວຍເຫຼືອ. ໃນຕົວຢ່າງ 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MICS,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ພວກເຮົາສາມາດສ້າງຕາຕະລາງດ້ວຍ ຕົວຜັນແປ 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HL4, HH6,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 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CAGE_6.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ເມື່ອພວກເຮົາເຮັດແນວນີ້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ແຖວຕົວຜັນແປທີສອງຂອງພວກເຮົາ ແມ່ນສະແດງສໍາລັບແຕ່ລະລະດັບຂອງຕົວຜັນແປທໍາອິດ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ໂດຍຕົວຜັນແປທີສາມຂອງພວກເຮົາເປັນ   ໝວດໝູ່ ຂອງຖັນ. ທ່ານອາດຈະຕ້ອງເລືອກຢ່າງຮອບຄອບວ່າ ຕົວຜັນແປໃດ ທີ່ຈະວາງໄວ້ບ່ອນໃດ ເພື່ອເຮັດໃຫ້ຕາຕະລາງ ເປັນລະບຽບຮຽບຮ້ອຍທີ່ສຸດ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.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ນີ້ແມ່ນການກໍານົດຄ່າທີ່ດີທີ່ສຸດສໍາລັບສາມຕົວຜັນແປເຫຼົ່ານີ້. ທ່ານຄວນລອງສ້າງຕາຕະລາງນີ້ ໂດຍຈັດລຽງຕົວຜັນແປໃໝ່ ແລະເບິ່ງວ່າມັນແນວໃດ! ສະນັ້ນພວກເຮົາມີການນັບໝວດໝູ່ອາຍຸຂອງເດັກນ້ອຍຕາມເພດຂອງເຂົາເຈົ້າ ແລະບໍ່ວ່າເຂົາເຈົ້າອາໄສຢູ່ໃນເຂດຕົວເມືອງ ຫຼືຊົນນະບົດທີ່ມີ ຫຼືບໍ່ມີຖະໜົນຫົນທາງ. ຕົວຢ່າງ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ພວກເຮົາສາມາດເຫັນໄດ້ວ່າໃນຕົວຢ່າງຂໍ້ມູນນີ້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ມີເດັກນ້ອຍເພດຍິງ 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9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ຄົນທີ່ມີອາຍຸລະຫວ່າງ 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12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ຫາ 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23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ເດືອນແລະອາໄສຢູ່ໃນເຂດຊົນນະບົດທີ່ບໍ່ມີເສັ້ນທາງ. ປະເພດຂອງຕາຕະລາງແຍກປະເພດນີ້ ສາມາດເປັນປະໂຫຍດຫຼາຍສໍາລັບການພະຍາຍາມກໍານົດກຸ່ມຍ່ອຍຂອງຕົວຢ່າງທີ່ມີລັກສະນະບາງຢ່າງ</a:t>
            </a:r>
            <a:r>
              <a:rPr lang="en-GB" sz="12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ແຕ່ມັນກໍ່ເປັນເລື່ອງຍາກ ທີ່ຈະອ່ານ. </a:t>
            </a:r>
            <a:endParaRPr lang="en-L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lvl="0" algn="l">
              <a:buFont typeface="Wingdings" pitchFamily="2" charset="2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04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lo-LA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ພວກເຮົາໄດ້ກ່າວເຖີງ ວິທີການນໍາໃຊ້ຕາຕະລາງຄວາມຖີ່ ເພື່ອສະແດງຂໍ້ມູນ ທີ່ຈັດເປັນໝວເໝູ່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Cordia New" panose="020B0304020202020204" pitchFamily="34" charset="-34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ຕອນນີ້ເຮົາຈະເວົ້າເຖີງວິທີການສະຫຼຸບກ່ຽວກັບຂໍ້ມູນ ທີ່ມີການວັດແບບຕໍ່ເນື່ອງ. ການສະຫຼຸບຕົວຜັນແປຕໍ່ເນື່ອງ ໂດຍໃຊ້ການວັດແນວໂນ້ມສູນກາງ ແລະ ການກະແຈກກະຈາຍ ຫຼື ການແຈກຢາຍ. ພວກເຮົາມັກຈະຄິດເຖິງ ຄ່າສະເລ່ຍ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Cordia New" panose="020B0304020202020204" pitchFamily="34" charset="-34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ຄ່າກາງ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Cordia New" panose="020B0304020202020204" pitchFamily="34" charset="-34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ຄ່າສູງສຸດ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Cordia New" panose="020B0304020202020204" pitchFamily="34" charset="-34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ຄວາມແປປວນ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Cordia New" panose="020B0304020202020204" pitchFamily="34" charset="-34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ເປີເຊັນໄທ ຂອງໜ່ວຍວັດ ໃນຕົວຢ່າງຂອງພວກເຮົາ. ນອກຈາກນີ້ ຍັງຈະກວມເອົາຕາຕະລາງສະຫຼຸບຂໍ້ມູນ ທີ່ທ່ານສາມາດນໍາໃຊ້ກັບຂໍ້ມູນ ແບບຕໍ່ເນື່ອງ.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ສະຖິຕິພັນລະນາ ຊ່ວຍໃຫ້ພວກເຮົາຈັດລະບຽບແລະສະຫຼຸບຂໍ້ມູນຂອງພວກເຮົາ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ເຊິ່ງຊ່ວຍສ້າງສະພາບການສໍາລັບການເຂົ້າໃຈກຸ່ມຕົວຢ່າງແລະປະຊາກອນຂອງພວກເຮົາ. ພວກເຮົາມັກໃຊ້ຮູບພາບ ເພື່ອຈັດລະບຽບ ແລະອະທິບາຍຂໍ້ມູນ ເຊັ່ນ: ຕາຕະລາງ ແລະກາຟ. ໃນຫົວຂໍ້ນີ້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ພວກເຮົາຈະເວົ້າກ່ຽວກັບຕາຕະລາງ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ແລະພວກເຮົາຈະພິຈາລະນາລາຍລະອຽດເພີ້ມເຕີມ ກ່ຽວກັບການສະແດງຮູບພາບຂອງຂໍ້ມູນໃນຫົວຂໍ້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7.5.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ໃນເວລາທີ່ພວກເຮົາຈັດເກັບຂໍ້ມູນ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ປົກກະຕິ ພວກເຮົາ ຈະຈັດເກັບຂໍ້ມູນ ໃນຕາຕະລາງ ເພື່ອຈັດລະບຽບມັນໂດຍການສັງເກດ (ແຖວ) ແລະຕົວແປ (ຖັນ).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610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3433" indent="-403433"/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ເຮົາສະຫຼຸບຂໍ້ມູນຕໍ່ເນື່ອງ ໂດຍໃຊ້ການວັດແນມໂນມເຂົ້າສູ່ສູນກາງ ຫຼື ຕໍາແໜ່ງສູນກາງ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ເຊິ່ງມັກຈະເປັນມູນຄ່າດຽວທີ່ສະຫຼຸບການແຈກຢາຍທັງຫມົດ. ມາດ​ຕະ​ການ​ເຫຼົ່າ​ນີ້​ປະ​ກອບ​ມີ​ ຄ່າສູງສຸດ</a:t>
            </a:r>
            <a:r>
              <a:rPr lang="lo-LA" sz="1800" dirty="0">
                <a:solidFill>
                  <a:srgbClr val="000000"/>
                </a:solidFill>
                <a:effectLst/>
                <a:cs typeface="Phetsarath OT" panose="02000500000000020004" pitchFamily="2" charset="0"/>
              </a:rPr>
              <a:t>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mode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)​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ຄ່າກາງ​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median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)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ແລະ​ ຄ່າສະ​ເລ່ຍ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mean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)​. ການວັດໃດທີ່ພວກເຮົາໃຊ້ສໍາລັບການແຈກຢາຍຂອງຕົວຜັນແປນັ້ນສ່ວນໃຫຍ່ແມ່ນຂຶ້ນກັບຮູບຮ່າງຫຼື ຄວາມເບ້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skewness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) ຂອງການກະຈາຍ ແລະ ວັດຖຸປະສົງ ຂອງ ການວັດ. ຂື້ນກັບຮູບຮ່າງຂອງການແຈກຢາຍຄວາມຖີ່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ການວັດທັງຫມົດຂອງຕໍ່າແໜ່ງສູນກາງ ສາມາດຄືກັນ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ຫຼືແຕກຕ່າງກັນ.</a:t>
            </a:r>
          </a:p>
          <a:p>
            <a:pPr marL="403433" indent="-403433"/>
            <a:endParaRPr lang="lo-LA" sz="1800" dirty="0">
              <a:solidFill>
                <a:srgbClr val="202124"/>
              </a:solidFill>
              <a:effectLst/>
              <a:cs typeface="Phetsarath OT" panose="02000500000000020004" pitchFamily="2" charset="0"/>
            </a:endParaRPr>
          </a:p>
          <a:p>
            <a:pPr marL="403433" indent="-403433"/>
            <a:endParaRPr lang="en-US" sz="247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ແມ່ນການແຈກຢາຍ ແບບປົກກະຕິຫຼືບໍ່? ແມ່ນ , ເມືຶ່ອ ເປັນການແຈກຢາຍ ແບບປົກກະຕິ ຄ່າສະເລ່ຍ (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), ຄ່າກາງ (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) ແລະ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ເທົ່າກັນ.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35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ເມື່ອການແຈກຢາຍຂອງພວກເຮົາເບ້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ຄ່າສະເລ່ຍ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ຄ່າກາງ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ຄ່າສູງສຸດ ບໍ່ເທົ່າກັນ. ເມື່ອການແຈກຢາຍ ເບ້ ທາງລົບ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ຫຼືໄປທາງຊ້າຍ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ຄ່າສູງສຸດ ຈະໃຫຍ່ກວ່າ ຄ່າກາງ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ເຊິ່ງຈະໃຫຍ່ກວ່າ ຄ່າສະເລ່ຍ. ກົງກັນຂ້າມ ເກີດຂຶ້ນເມື່ອຕົວຜັນແປຂອງພວກເຮົາ ເບ້ທາງບວກ: ຄ່າສະເລ່ຍ ຈະໃຫຍ່ກວ່າ ຄ່າກາງ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ເຊິ່ງໃຫຍ່ກວ່າ ຄ່າສູງສຸດ.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403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ຄ່າສູງສຸດ ແມ່ນຄ່າທີ່ເກີດຂື້ນເລື້ອຍໆໃນຊຸດການສັງເກດ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ຫຼືຄ່າ "ນິຍົມ" ທີ່ສຸດ. ຖ້າພວກເຮົາເອົາ ຕົວຢ່າງ ຂອງຂໍ້ມູນຄະແນນ ແລະ ນັບຄວາມຖີ່ຂອງແຕ່ລະຄ່າ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ພວກເຮົາເຫັນວ່າ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ແມ່ນຄ່າທີ່ເກີດຂື້ນເລື້ອຍໆ. 5 ແມ່ນ ຄ່າສູງສຸດ ຂອງພວກເຮົາ. ຄ່າສູງສຸດ ບໍ່ຊໍ້ກັນ ສະເຫມີໄປ. ທ່ານສາມາດມີຫຼາຍ ຄ່າສູງສຸດ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ຫຼືບໍ່ມີ ຄ່າສູງສຸດ ກໍ່ໄດ້. ຖ້າຂໍ້ມູນຂອງພວກເຮົາຂ້າງເທິງ ມີອີກຫນຶ່ງຄະແນນ ຂອງ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2,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ມັນຈະເປັນ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bimodal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ທີ່ມີໂຫມດຢູ່ທີ່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2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ແລະໂຫມດຢູ່ທີ່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ຖ້າທຸກຄົນໄດ້ຄະແນນ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ມັນຈະບໍ່ມີ ຄ່າສູງສຸດ ໃດເລີຍ ມັນບໍ່ຕັ້ງຢູ່ ໃຈກາງສະເໝີໄປ ເຊ່ນກັນ. ຄ່າສູງສຸດ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ບໍ່ໄດ້ຢູ່ໃກ້ເຄີ່ງກາງ ຂອງຄະແນນ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1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ຫາ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ທ່ານສາມາດນໍາໃຊ້ ຄ່າສູງສຸດ ກັບຂໍ້ມູນ ທຸກປະເພດ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ແລະມັນບໍ່ໄດ້ຮັບຜົນກະທົບຢ່າງຈາກຄ່າຜິດປົກກະຕິ ໃນຂໍ້ມູນ ຢ່າງແນ່ນອນ.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3357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ຄ່າກາງ ແມ່ນຈຸດກາງຂອງຊຸດການສັງເກດການທີ່ໄດ້ຮັບການຈັດລໍາດັບ. ມັນແມ່ນຈຸດຂໍ້ມູນທີ່ຢູ່ເຄີ່ງກາງ ພໍດີ. ພວກເຮົາຈັດລຽງຄ່າສັງເກດ ໃຫຍ່ຫານ້ອຍ ຫຼື ນ້ອຍຫາໃຫຍ່ ແລະຊອກຫາຈຸດສູນກາງ ຫຼື ຄ່າເຄີ່ງກາງ. ໃນຂໍ້ມູນຕົວຢ່າງຂອງພວກເຮົາ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ພວກເຮົາສາມາດນັບເປັນຄ່າກາງ ແລະຊອກຫາ ຄ່າກາງ ຂອງພວກເຮົາແມ່ນ ຄະແນນ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3.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ຄ່າກາງ ໃຊ້ຕໍາແຫນ່ງຂອງແຕ່ລະກໍລະນີແທນທີ່ຈະເປັນ ຄ່າຂອງມັນ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ແລະມັນແບ່ງການແຈກຢາຍອອກເປັນ ເຄີ່ງໆ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ມັນເປັນເປີເຊັນໄທທີ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50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ຂອງ ຄ່າສັງເກດ. ພວກເຮົາສາມາດໃຊ້ການວັດນີ້ ກັບຂໍ້ມູນ ອັນດັບສະເກວ, ຊ່ວງສະເກວ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ໄລຍະຫ່າງ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ແລະ ຕໍ່ເນື່ອງ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ແຕ່ບໍ່ໃຊ້ກັບ ນາມສະເກວ. ເປັນຫຍັງຈຶ່ງບໍ່ໃຊ້ກັບນາມສະເກວ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ເນື່ອງຈາກວ່າຄໍາຕອບຕ້ອງມີລໍາດັບ ແລະ ຂໍ້ມູນ ນາມສະເກວ ບໍ່ມີລໍາດັບ.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4005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ຄ່າສະເລ່ຍແມ່ນການວັດແທກແນວໂນ້ມສູນກາງທີ່ພວກເຮົາໄດ້ຍິນ ຫຼາຍທີ່ສຸດ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ແລະມັນແມ່ນ ຄ່າສະເລ່ຍຂອງຄ່າທັງຫມົດ. ມັນແມ່ນຜົນລວມຂອງມູນຄ່າຂໍ້ມູນ ຫານດ້ວຍຈໍານວນ ຄ່າສັງເກດທັງຫມົດ. ໃນຕົວຢ່າງຂອງເຮົາ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ຈໍານວນຄະແນນລວມທັງຫມົດແມ່ນ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61,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ຫານດ້ວຍ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19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ການສັງເກດ ເຮັດໃຫ້ໄດ້ຄ່າສະເລ່ຍ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3.21.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ວິທີການແມ່ນພຽງແຕ່ຊອກຫາຄ່າສະເລ່ຍ ຂອງ ຄ່າທັງຫມົດ. ມັນໃຊ້ຂໍ້ມູນສ່ວນໃຫຍ່ ຂອງການວັດສູນກາງ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ໃນກໍລະນີສ່ວນໃຫຍ່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ມັນບໍ່ແມ່ນຄ່າຂໍ້ມູນຕົວຈິງ. ພວກ​ເຮົາ​ສາ​ມາດ​ນໍາ​ໃຊ້​ຄ່າສະ​ເລ່ຍ​ ສໍາ​ລັບ​ຂໍ້​ມູນ​ຕົວ​ເລກ ເທົ່ານັ້ນ​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ແລະ​ມັນ​ມີ​ຄວາມ​ອ່ອນ​ໄຫວ​ຫຼາຍ ​ກັບ​ຄ່າ​ທີ່​ຜິດປົກກະຕິ​.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6197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o-LA" dirty="0"/>
              <a:t>ສໍາລັບການອ້າງອີງ ຕໍ່ໄປ ນີ້ແມ່ນສູດຄິດໄລ່ ຄ່າສະເລ່ຍ ແລະ ການຫາຄ່າກາງ ໃນຄ່າສັງເກດ ເປັນຈໍານວນຄູ່ ຫຼື ຄີກ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58726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1363" y="971550"/>
            <a:ext cx="34956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/>
          <a:lstStyle/>
          <a:p>
            <a:r>
              <a:rPr lang="lo-LA" dirty="0"/>
              <a:t>ແລະ ຕາຕະລາງນີ້ ສາມາດໃຊ້ເປັນຂໍ້ມູນອ້າງອີງ ສໍາລັບ ການວັດແນມໂນມ ເຂົ້າສູ່ສູນກາງ ທີ່ເຮົາສາມາດໃຊ້ກັບຂໍ້ມູນ ຫຼື ການວັດ ແຕ່ລະປະເພດ ໄດ້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87328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3622" tIns="41811" rIns="83622" bIns="41811">
            <a:normAutofit/>
          </a:bodyPr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ນອກຈາກແນວໂນ້ມເຂົ້າສູ່ສູນກາງ ແລ້ວ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ຕົວຜັນແປມີລັກສະນະທີ່ສໍາຄັນອີກອັນຫນຶ່ງ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ແລະນັ້ນແມ່ນການປ່ຽນແປງ ຫຼື ຄວາມປັນປວນ ຂອງມັນ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ຫຼືຕົວເລກສະຫຼຸບທີ່ອະທິບາຍການແຜ່ກະຈາຍຂອງຄ່າສັງເກດພາຍໃນການແຈກຢາຍ. ໃນທີ່ນີ້ພວກເຮົາເຫັນຄ່າກາງທີ່ມີຄ່າສະເລ່ຍເທົ່າກັນ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ແຕ່ຄ່າຄວາມປັ່ນປວນບໍ່ເທົ່າກັນ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ເບື້ອງຊ້າຍ ພວກເຮົາ ເຫັນຄວາມປັນປວນເທົ່າກັນ ແຕ່ ຄ່າສະເລ່ຍ ບໍ່ເທົ່າກັນ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ແລະເບື້ອງຂວາ ພວກເຮົາເຫັນຄວາມປັ່ນປວນເທົ່າກັນ ແລະ ຄ່າສະເລ່ຍ ກໍ່ເທົາກັນ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ແຕ່ມີ ຮູບຮ່າງແຕກຕ່າງກັນ.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1286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ສີ່ການວັດ ທີ່ຖືກນໍາໃຊ້ຫຼາຍທີ່ສຸດຂອງການແຈກຢາຍແມ່ນ ຊ່ວງຂໍ້ມູນ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range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)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ເປີເຊັນ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ຊ່ວງຂໍ້ມູນລະຫວ່າງ ຄວດໄທ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interquartile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)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ຄວາມປັ່ນປວນ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variance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)  ຫຼືຄ່າຜິດບ່ຽງມາດຕະຖານ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standard deviation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)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ຊ່ວງຂໍ້ມູນ ແມ່ນຄວາມແຕກຕ່າງລະຫວ່າງຄ່າສັງເກດການທີ່ໃຫຍ່ທີ່ສຸດຫຼືສູງສຸດ ແລະ ນ້ອຍທີ່ສຸດ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ຫຼືຕໍ່າສຸດ. ໃນຕົວຢ່າງຂອງພວກເຮົາ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ຊ່ວງ ແມ່ນຕັ້ງແຕ່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1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ຫາ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ດັ່ງນັ້ນມັນຈື່ງເທົ່າກັບ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/>
              <a:t>ພວກເຮົາອາດຈະນໍາສະເຫນີແລະລາຍງານຂໍ້ມູນໃນຮູບແບບຕາຕະລາງທີ່ຄ້າຍຄືກັນກັບວິທີທີ່ພວກເຮົາຈັດເກັບຂໍ້ມູນ. ນີ້ແມ່ນຕາຕະລາງການລາຍງານລັກສະນະງ່າຍດາຍຂອງກໍລະນີພະຍາດຕັບອັກເສບ </a:t>
            </a:r>
            <a:r>
              <a:rPr lang="en-US" dirty="0"/>
              <a:t>A </a:t>
            </a:r>
            <a:r>
              <a:rPr lang="lo-LA" dirty="0"/>
              <a:t>ໃນ</a:t>
            </a:r>
            <a:r>
              <a:rPr lang="lo-LA" sz="1800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Phetsarath OT" panose="02000500000000020004" pitchFamily="2" charset="0"/>
              </a:rPr>
              <a:t>ພະແນກສາທາລະນະສຸກ </a:t>
            </a:r>
            <a:r>
              <a:rPr lang="lo-LA" dirty="0"/>
              <a:t>ໃນໄລຍະສອງເດືອນ.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990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4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ໄທ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ແບ່ງການສັງເກດເປັນ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100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ສ່ວນເທົ່າກັນ.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pth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 ແມ່ນຄ່າທີ່ໃຫຍ່ກວ່າ ຫຼືເທົ່າກັບ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p%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ຂອງການສັງເກດ ແລະໜ້ອຍກວ່າ (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100-p)%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ຂອງການສັງເກດ. ໃນຄໍາສັບຕ່າງໆອື່ນໆ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,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ເປີເຊັນໄທ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ທີ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90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ມີ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90%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ຄ່າ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ສັງເກດ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ທີ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່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ຕ່ໍາກວ່າຄ່ານີ້. ຄ່າກາງ ແມ່ນເປີເຊັນທີ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50,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ສູງສຸດ ແມ່ນເປີເຊັນ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ໄທ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ທີ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100,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ເຮົາ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ເອີ້ນ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ເປີເຊັນ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ໄທ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ທີ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25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ເປັນ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ຄວດໄທເບື້ອງລຸ່ມ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ຕທີ່ມີ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25%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ຄ່າ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ສັງເກດທີ່ມີຄ່າຫນ້ອຍກວ່າ ຄ່າເປີເຊັນ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ໄທ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ທີ 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Angsana New" panose="02020603050405020304" pitchFamily="18" charset="-34"/>
              </a:rPr>
              <a:t>25.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07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b="1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ຊ່ວງຂໍ້ມູນລະຫວ່າງຄວດໄທ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ລວມ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ປະມານເຄິ່ງຫນຶ່ງ ຂອງ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ສັງເກດ ໃນຊຸດ ທີ່ຢູ່ລະຫວ່າງ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ຄວດໄທ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ເບື້ອງລຸ່ມ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ຫຼື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25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ເປີເຊັນ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ຄວດໄທເ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ບື້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ອງເທີງ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75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ເປີເຊັນ. ມັນ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ມີຄ່າ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ກາງ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50%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ຂອງການແຈກຢາຍ. ມັນຂື້ນກັບສ່ວນກາງທີ່ຂ້ອນຂ້າງຄົງທີ່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ແລະສາມາດຖືກນໍາໃຊ້ໃນເວລາທີ່ຄ່າຂໍ້ມູນ</a:t>
            </a:r>
            <a:r>
              <a:rPr lang="en-GB" sz="1800" dirty="0" err="1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ຜິດ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ປົກກະຕິຢູ່ໃນການສັງເກດການ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ເພາະວ່າມັນມີຄວາມອ່ອນໄຫວຫນ້ອຍ ຕໍ່ ກັບຄ່າທີ່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ຜິດປົກກະຕິ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98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ບ່ຽງເບນມາດຕະຖານ ບອກພວກເຮົາເຖິງຈໍານວນ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ທົ່ວໄປ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ສັງເກດການອາດຈະ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ບ່ຽນເບນ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ໄປ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ຈາກ ຄ່າສະເລ່ຍ. ມັນແ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ມ່ນ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ຮາກ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ຂັ້ນສອງ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ຂອງຄວາມ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ປັ່ນປວນ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ຍີ່ງ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ຄ່າຂອງຄ່າບ່ຽງເບນມາດຕະຖານ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ມີຄ່າໃຫຍ່ເທົ່າໃດ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ຄ່າສັງເກດ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ກໍ່ຈະກະຈາຍອອກໄປຮອບ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ໆ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ຄ່າສະເລ່ຍ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ຫຼາຍຈື້ນເທົ່ານັ້ນ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ມັນ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ສະທ້ອນ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ເຖີງ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ຄະແນນສ່ວນບຸກຄົນທັງຫມົດ ດັ່ງນັ້ນມັນອາດຈະບໍ່ແມ່ນດັດຊະນີ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ຄວາມປັ່ນປວນ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ທີ່ດີທີ່ສຸດ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ໃນເວລາຂໍ້ມູນ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ມີ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ແຈກຢາຍ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ແບບ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ໃນ​ການ​ແ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ຈກຢາຍແບບ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​ປົກ​ກະ​ຕິ​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ສາມາດໃຊ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ຄ່າບ່ຽນແບນ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ມາດ​ຕະ​ຖານ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ເພື່ອ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​ຄາດ​ຄະ​ເນ % ຂອງ​ຄະ​ແນນ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ທີ່ຢູ່ໃນຊ່ວງກໍານົດ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, 1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sd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ມີ​ປະ​ມານ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68​%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ຂອງ​ຄະ​ແນນ​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2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sd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ມີ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95​%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ຂອງ​ຄະ​ແນນ​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3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sd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ມີ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​ປະ​ມານ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99.7​%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ຂອງ​. ຄະ​ແນນ​.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457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ກຼາຟ</a:t>
            </a:r>
            <a:r>
              <a:rPr lang="en-US" dirty="0"/>
              <a:t> </a:t>
            </a:r>
            <a:r>
              <a:rPr lang="en-US" dirty="0" err="1"/>
              <a:t>ນີ</a:t>
            </a:r>
            <a:r>
              <a:rPr lang="en-US" dirty="0"/>
              <a:t>້ </a:t>
            </a:r>
            <a:r>
              <a:rPr lang="en-US" dirty="0" err="1"/>
              <a:t>ສະແດງພຽງ</a:t>
            </a:r>
            <a:r>
              <a:rPr lang="en-US" dirty="0"/>
              <a:t> </a:t>
            </a:r>
            <a:r>
              <a:rPr lang="en-US" dirty="0" err="1"/>
              <a:t>ຊ່ວງ</a:t>
            </a:r>
            <a:r>
              <a:rPr lang="en-US" dirty="0"/>
              <a:t> </a:t>
            </a:r>
            <a:r>
              <a:rPr lang="en-US" dirty="0" err="1"/>
              <a:t>ຂອງ</a:t>
            </a:r>
            <a:r>
              <a:rPr lang="en-US" dirty="0"/>
              <a:t> </a:t>
            </a:r>
            <a:r>
              <a:rPr lang="en-US" dirty="0" err="1"/>
              <a:t>ຄ່າບ່ຽງແບນມາດຕະຖານ</a:t>
            </a:r>
            <a:r>
              <a:rPr lang="en-US" dirty="0"/>
              <a:t> </a:t>
            </a:r>
            <a:r>
              <a:rPr lang="en-US" dirty="0" err="1"/>
              <a:t>ແບບ</a:t>
            </a:r>
            <a:r>
              <a:rPr lang="en-US" dirty="0"/>
              <a:t> </a:t>
            </a:r>
            <a:r>
              <a:rPr lang="en-US" dirty="0" err="1"/>
              <a:t>ເສັ້ນໂຄ້ງປົກກະຕິ</a:t>
            </a:r>
            <a:r>
              <a:rPr lang="en-US" dirty="0"/>
              <a:t> </a:t>
            </a:r>
            <a:r>
              <a:rPr lang="en-US" dirty="0" err="1"/>
              <a:t>ແລະ</a:t>
            </a:r>
            <a:r>
              <a:rPr lang="en-US" dirty="0"/>
              <a:t> </a:t>
            </a:r>
            <a:r>
              <a:rPr lang="en-US" dirty="0" err="1"/>
              <a:t>ສັດສ່ວນຂອງຄະແນນທີ່ແຕ່ລະສ່ວນມີ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3463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ນີ້ຄືສະໄລອ້າງອີງ</a:t>
            </a:r>
            <a:r>
              <a:rPr lang="en-US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ຫາກເຈົ້າຕ້ອງການ</a:t>
            </a:r>
            <a:r>
              <a:rPr lang="en-US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ຮູ້ວິທີ</a:t>
            </a:r>
            <a:r>
              <a:rPr lang="en-US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ຫາຄ່າບ່ຽງແບນມາດຕະຖານ</a:t>
            </a:r>
            <a:r>
              <a:rPr lang="en-US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944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ມາເຖີງ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ສ່ວນທີ່ທ່ານລໍ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ຄອຍ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ແລ້ວ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: ການສ້າງແລະ ເບິ່ງສະຫຼຸບມາດຕະການ ລັບຂໍ້ມູນ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ຊ່ວງສະເກວ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STATA.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ເພື່ອເຮັດສິ່ງນີ້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ພວກເຮົາໃຊ້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ຄໍາສັ່ງ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summarize 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ເຊິ່ງ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ເປັນການສະຫຼຸບ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ແບບງ່າຍ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ໆ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ຕົວ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ຜັນ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ແປທີ່ເຮົາຕ້ອງການສະຫຼຸບ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ລອງສະຫຼຸບ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BMI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ໃນຕົວຢ່າງ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MICS.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ທ່ານພິມຄໍາສັ່ງ "</a:t>
            </a:r>
            <a:r>
              <a:rPr lang="lo-LA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summarize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"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BMI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ຖ້າ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BMI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ຫນ້ອຍກວ່າ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30.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ສິ່ງທີ່ທ່ານເຫັນແມ່ນຜົນໄດ້ຮັບຈາກ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Stata,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ເຊິ່ງໃຫ້ ຊື່ຂອງຕົວຜັນແປ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ຈໍານວນ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ສັງເກດ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ຄ່າສະເລ່ຍ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າບ່ຽງແບນ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ມາດຕະຖານ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ຕໍ່າ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ສຸດແລະສູງສຸດ. ຄ່າຂອງການສັງເກດສໍາລັບຕົວແປນີ້.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411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ຖ້າພວກເຮົາຕ້ອງການຫຼາຍກ່ວາ ຄ່າສະເລ່ຍ ແລະ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ຄ່າບ່ຽງແບນ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ມາດຕະຖານ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ເຮົາ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ຈະ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ເພີ່ມ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“detail”: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ທາງເລືອກໃນຕອນທ້າຍຂອງຄໍາສັ່ງ. ເ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ພື່ອ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ເຮັດສິ່ງນີ້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ເຮົາ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ຈະ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ໄດ້ຕາຕະລາງເປີເຊັນ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ໄທ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ຕັ້ງແຕ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1%, 5%, 10%,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ເປີເຊັນ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ໄທ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25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ຂຶ້ນໄປ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ເປີເຊັນໄທ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50,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ເຊິ່ງເປັນ ຄ່າ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ຂອງພວກເຮົາ. ພວກເຮົາຍັງມີສີ່ຄ່ານ້ອຍທີ່ສຸດ ແລະສີ່ຄ່າທີ່ໃຫຍ່ທີ່ສຸດ ໃນຊຸດຂໍ້ມູນ. ພວກເຮົາຍັງມີຈໍານວນຂອງ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ສັງເກດ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ຜົນລວມຂ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ສັງເກດ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ທີ່ຖາວງ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ນ້ໍາຫນັກ ຖ້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ເຮົາກໍາລັງໃຊ້ນ້ໍາຫນັກ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ເຮົາມີຄ່າສະເລ່ຍ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ບ່ຽງເບນມາດຕະຖານ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ຕະລອດຈົນ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ຄວາມປັ່ນປວນແລະ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ການວັດຄ່າຄວາມເບ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(skewness)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ແລະຄວາມໂດ່ງ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(kurtosis)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 ເພື່ອບອກພວກເຮົາວ່າ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 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ຫຼືຫ່າງຈາກ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ການແຈກຢາຍປົກກະຕິ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62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ສໍາລັບ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ການວັດ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ແນວໂນ້ມກາງແລະການແຜ່ກະຈາຍ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ເພີ້ມເຕີມ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ເຮົາຈໍາເປັນຕ້ອງໃຊ້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ຄໍາສັ່ງ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“table”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ແລະລະບຸສະຖິຕິສະຫຼຸບ ທີ່ທ່ານຕ້ອງການລາຍງານໃນຕາຕະລາງ. ເປັນ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ຄໍາສັ່ງທີ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ແປກ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ແຕ່ສາມາດຊອກຫາ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syntax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ນີ້ຢູ່ໃນໄຟລ໌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DO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ສໍາລັບຫົວຂໍ້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7.3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ຂອງມື້ນີ້. ທ່ານພິມຄໍາສັ່ງ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“table”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ດ້ວຍວົງເລັບຫວ່າງເປົ່າ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ຈາກນັ້ນ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ລະບຸ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ສະຖິຕິ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ແຕ່ລະຊຸດ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ທີ່ເຮົາຕ້ອງການໃຊ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ແລະຕົວແປທີ່ທ່ານຕ້ອງການ. ດັ່ງນັ້ນ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ພວກເຮົາຕ້ອງພິມ ສະຖິຕິ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ຄ່າສະເລ່ຍ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BMI, BMI,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ສະຖິຕິ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ຄ່າບ່ຽງແບນ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ມາດຕະຖານ ຂອງ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BMI,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ແລະອື່ນໆ. ໃນ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ຕອນທ້າຍ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ພິມ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“if BMI is less than 30”,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ແລະສິ່ງທີ່ພວກເຮົາໄດ້ຮັບແມ່ນຕາຕະລາງສະຫຼຸບສໍາລັບ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BMI.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ຄ່າສະເລ່ຍ ແລະຄ່າບ່ຽງເບນມາດຕະຖານ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ຄ່າກາງ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ຊ່ວງຂໍ້ມູນລະຫວ່າງ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ຄວດໄທ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ຊ່ວງຂໍ້ມູນ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457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ພວກເຮົາສາມາດໂອນ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ການວັດຜົນສະຫຼຸບ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ຂອງພວກເຮົາ ເ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ປັນ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ຮູບແບບຕາຕະລາງ ພ້ອມກັບ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ການວັດໝວດໝູ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 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ເທົ່າທີ່ເຮົາ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ແຍກການວັດຄ່າສະເລ່ຍ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ຄ່າບ່ຽງເບນ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ມາດຕະຖານ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ຈາກ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ການວັດ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ຄວາມຖີ່ແລະຄວາມຖີ່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ສໍາພັດ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ເຮົາຈະສະແດງ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ໂຕເລືອກ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ເພີ່ມເຕີມ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ໃນລັກສະນະນີ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ໃນຫົວຂໍ້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7.5.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ທ່ານສາມາດ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Sense of Coherence scale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ເບິ່ງໄດ້ທີ່ນີ້ ຢູ່ເທິງສຸດຂອງຕາຕະລາງ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5.7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ບົດລາຍງານກ່ຽວກັບ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ຄ່າສະເລ່ບ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ຄ່າບ່ຽງເບນ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ມາດຕະຖານ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ປະກອບດ້ວຍ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ຊ່ວງຂໍ້ມູນ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ສໍາລັບມາດຕາສ່ວນຍ່ອຍ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ແຕ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ສ່ວນຍ່ອຍອື່ນ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ໆ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ມີຂອບເຂດສໍາລັບ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subscales,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ແຕ່ພາກສ່ວນຍ່ອຍອື່ນໆ -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2-1-1 Study Arm and Health needs and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behavior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and Called referral and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behavior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change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ຄືຄວາມ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ຖີ່ທັງຫມົດແລະຄວາມຖີ່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ສໍາພັດ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051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ຖ້າທ່ານຕ້ອງ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ໃຊ້ການວັດຜົນສະຫຼຸບ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ເພີ່ມເຕີມ ກັບຂໍ້ມູນ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ຊ່ວງຂໍ້ມູນ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ຕໍ່ໄປນີ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ຄື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ລາຍການ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ສະຖິຕິທີ່ທ່ານສາມາດນໍາໃຊ້ກັບ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ຄໍາສັ່ງ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ຕາຕະລາງ ໂດຍການເພີ່ມໃນຕົວເລືອກສະຖິຕິ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ສະຖິຕິແລະໃນວົງເລັບ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ສະຖິຕິສະເພາະທີ່ທ່ານຕ້ອງການໃຊ້ ແລະ ຊື່ຂອງຕົວແປທີ່ທ່ານຕ້ອງກາ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4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ແຕ່ລະແຖວສະແດງເຖິງ ໜື່ງກໍລະນີ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ຫຼືການສັງເກດ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ຂອງພະຍາດຕັບອັກເສບ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A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ທີ່ພົບຢູ່ພະແນກສາທາລະນະສຸກນີ້. ຄ່າສັງເກດ ຈະມີເລກປະຈໍາຕົວ ຫຼື ຕົວເລກລະບຸຕົວຕົນ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ກ່ອນ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ຈາກນັ້ນ ໃນທົ່ວແຖວ ຈະມີຄ່າສໍາລັບແຕ່ລະຈຸດຂໍ້ມູນທີ່ເກັບກໍາເຊັ່ນ: ວັນທີຂອງການບົງມະຕິ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ອາຍຸແລະເພດຂອງຄົນເຈັບຕັບອັກເສບ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ແລະວິທີການປິ່ນປົວ. ແຖວມັກຈະເປັນຕົວແທນຂອງບຸກຄົນ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ການສັງເກດການ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ບັນທຶກ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ຫຼືກໍລະນີຂອງພະຍາດ.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954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ສະຫລຸບລວມແລ້ວ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ສະຖິຕິ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ພັນລະນາ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ແມ່ນໃຊ້ເພື່ອເຂົ້າໃຈ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ກຸ່ມ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ຕົວຢ່າງ ແລະປະຊາກອນຂອງເຮົາ ແລະ ໃຊ້ເພື່ອ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ຈັດລະບຽບ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ສະຫຼຸບຂໍ້ມູນຂອງເຮົາ. ຂໍ້ມູນ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ທີ່ດປັນໝວດໝູ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ຊ່ວງຂໍ້ມູນ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ແມ່ນປະເພດທີ່ແຕກຕ່າງກັນຂອງຂໍ້ມູນປະລິມານ ທີ່ຕ້ອງກ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ານວັດ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ການສະຫຼຸບທີ່ແຕກຕ່າງກັນ. ພວກເຮົາສາມາດປ່ຽນຂໍ້ມູນ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ຊ່ວງຂໍ້ມູນ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ປເປັນ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ຂໍ້ມູນ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ມວດໝູ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ໄດ້ຕາມຄວາມເໝາະສົມ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ແລະຄວາມຖີ່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ຄວາມຖີ່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ສໍາພັດ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ຕາຕະລາງ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ແຍກປະເພດ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ຖືກນໍາໃຊ້ເພື່ອອະທິບາຍແລະສະແດງຂໍ້ມູນ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ໝວດໝູ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ໃນຂະນະທີ່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ການວັດ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ແນວໂນ້ມສູນກາງ ແລະ ການ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ແຈກຢາຍ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ຖືກນໍາໃຊ້ເພື່ອອະທິບາຍຂໍ້ມູນຕໍ່ເນື່ອງ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ແຕ່ຂໍ້ມູນ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ບາງສ່ວນ ມັກຈະ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ສະແດງດ້ວຍກຼາຟ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ເພື່ອເບິ່ງໄດ້ດີ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ທີ່ດີທີ່ສຸດ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ເຊິ່ງຈະກ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າວເຖີງ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ໃນຫົວຂໍ້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7.5.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84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ຄ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ວາມຄິດສຸດທ້າຍ: ການຈັດ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ລະບຽບ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ຕຂໍ້ມູນຂອງພວກເຮົາ ດ້ວຍສະຖິຕິຄໍາ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ພັນລະນາ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ແລະການສ້າງຕາຕະລາງເພື່ອສະແດງຂໍ້ມູນຂອງພວກເຮົາ ແມ່ນເປັນ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ຂັ້ນຕອນ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ທີ່ສໍາຄັນທີ່ຈະຊ່ວຍໃຫ້ພວກເຮົາ ແລະ ຜູ້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ອ່ານ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ເຂົ້າໃຈລັກສະນະແລະສະພາບການຂອງ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ກຸ່ມ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ຕົວຢ່າງ ແລະ ປະຊາກອນຂອງພວກເຮົາ. ການໃຊ້ເວລາ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ທີ່ນີ້ ຈະເຮັດໃຫ້ການວິເຄາະ ການທົດສອບສົມມຸດຕິຖານ ຂອງທ່ານ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ສະດວກ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ແລະງ່າຍດາຍ!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146220" defTabSz="605150">
              <a:spcBef>
                <a:spcPts val="464"/>
              </a:spcBef>
              <a:buFont typeface="Arial" panose="020B0604020202020204" pitchFamily="34" charset="0"/>
              <a:buNone/>
              <a:tabLst>
                <a:tab pos="663984" algn="l"/>
              </a:tabLst>
            </a:pP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ຖັນແນວຕັ້ງ ແຕ່ລະຖັນ ແທນຕົວແປຫນຶ່ງໂຕ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ແລະແຕ່ລະຈຸດຂໍ້ມູນຂອງຕົວແປນັ້ນສໍາລັບທຸກໆຄົນ ຫຼື ຄ່າສັງເກດ. ໃນ​ກໍ​ລະ​ນີ​ນີ້​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ຂ້າ​ພະ​ເຈົ້າ​ໄດ້ ໄຮໄລ ໂຕ​ແປງ​ເພດ​​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ແລະ​ທ່ານ​ສາ​ມາດ​ເບິ່ງ​ວ່າ​ແຕ່​ລະ​ແຖວ​ມີ "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M​"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ສໍາ​ລັບ​ຜູ້​ຊາຍ​ຫຼື "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F​"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ສໍາ​ລັບ​ແມ່​ຍິງ​. ຕົວແປ ເປັນລັກສະນະໃດໆ ທີ່ສາມາດວັດໄດ້ ຊື່ງສາມາດແປຜັນ ຫຼື ໃຊ້ຄ່າຕ່າງກັນ ສຳລັບສະມາຊິກທີ່ແຕກຕ່າງກັນຂອງຊຸດຂໍ້ມູນ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ເຊັ່ນ: ເພດ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ອາຍຸ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ນ້ຳໜັກ ຫຼື ຜົນກວດເລືອດ.</a:t>
            </a:r>
            <a:endParaRPr lang="en-US"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0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ໃນການນໍາສະເຫນີຂໍ້ມູນ ຢ່າງມີປະສິດທິພາບ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ສິ່ງສໍາຄັນ ຄື ຕ້ອງຮູ້ຈັກຂອງປະເພດຂໍ້ມູນທີ່ແຕກຕ່າງກັນ. ການສະຫຼຸບຂໍ້ມູນແລະການວິເຄາະຂໍ້ມູນ ທີ່ເຫມາະສົມ ແມ່ນຂຶ້ນກັບປະເພດຂໍ້ມູນເຊັ່ນກັນ. ຕາມທີ່ຮົາໄດ້ນໍາສະເຫນີໃນ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7.2,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ມີ ຂໍ້ມູນຫຼັກ ຢູ່ 2 ປະເພດ: ໝວດໝູ່ ແລະ ຊ່ວງ. ຂໍ້ມູນໝວດໝູ່ມີສອງປະເພດ ຍ່ອຍ: ບໍ່ຕ່ເນື່ອງ ແລະ ຕໍ່ເນື່ອງ. ເມື່ອເຮົາປ່ຽນຈາກຂໍ້ມູນ ນາມສະເກວ ໄປຫາຕໍ່ເນື່ອງ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ຈໍານວນລາຍລະອຽດທີ່ມີຢູ່ໃນການວັດແທກຂອງເຮົາຈະເພີ່ມຂຶ້ນ.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ແຜນຜັງ ຈາກຫົວຂໍ້ 7.2 ນີ້ ໃຫ້ພາບລວມທີ່ດີເລີດຂອງສາຂາຂອງຂໍ້ມູນແຕ່ລະປະເພດ. ພວກ​ເຮົາ​ຈະ​ໃຊ້​ເວ​ລາ​ສອງ​ສາມ​ສະ​ໄລ້​ຕໍ່​ໄປ​ເພື່ອ​ເຂົ້າ​ໄປ​ໃນ​ລາຍ​ລະ​ອຽດ​ຫຼາຍ​ຂຶ້ນ ​ກ່ຽວ​ກັບ​ຄຸນສົມບັດ ​ທີ່​ແຕກ​ຕ່າງ​ກັນ​ຂອງ​ແຕ່​ລະ​ປະ​ເພດ​ແລະ​ປະ​ເພດ​ຍ່ອຍ​ຂອງ​ຂໍ້​ມູນ​.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5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ຂໍ້ມູນໝວດໝູ່ປະກອບດ້ວຍຕົວຜັນແປ ນາມສະເກວດ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ເຊິ່ງເປັນໝວດໝູ່ທີ່ບໍ່ໄດ້ລຽງລຳດັບ ເຊິ່ງການຈັດລຳດັບ ແລະ ຂະໜາດ ຈະບໍ່ມີຄວາມຫມາຍ. ຕົວຢ່າງ ລວມມີ ຕົວຜັນແປ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binary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ຫຼື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dichotomous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ເຊັ່ນ: ເພດສະພາບ ຕອນເກີດ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ການມີ ຫຼືບໍ່ມີພະຍາດ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ຫຼືຄຳຕອບຄຳຖາມ ແມ່ນ/ບໍ່ແມ່ນ. ຕົວຢ່າງຂອງຕົວຜັນແປທີ່ມີຫຼາຍກວ່າ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2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ໝວດໝູ່ແມ່ນຊົນເຜົ່າ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ພາກພື້ນຂອງປະເທດໃດໜຶ່ງ ຫຼື ລາຍການ ວິຕາມິນອາຫານເສີມ. ສໍາລັບຕົວຜັນແປທັງຫມົດເຫຼົ່ານີ້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ລໍາດັບບໍ່ສໍາຄັນ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ແລະບໍ່ມີປະເພດໃດຈະມີຄຸນຄ່າໃຫຍ່ກວ່າຫຼືຫນ້ອຍກວ່າ ປະເພດອື່ນອື່ນ. ຕົວແປ ອັນດັບສະເກວ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ຄ່າຈະຕົກຢູ່ໃນໝວດໝູ່ທີ່ມີລຳດັບ ໂດຍກໍາເນີດ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ສະນັ້ນ ລຳດັບຈຶ່ງມີຄວາມສຳຄັນ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ແຕ່ບໍ່ແມ່ນຂະໜາດ. ບໍ່ມີຄ່າຫນຶ່ງຄ່າໜື່ງ ຫຼາຍກວ່າອີກຄ່າໜື່ງ ສອງເທົ່າ ຂອງຄ່າອື່ນ. ໂຕແປໝວດໝູ່ ອາດລວມເຖີງຂໍ້ມູນທີ່ຈັດລໍາດັບ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ແຕ່ຊ່ວງຫວ່າງ ລະຫວ່າງໝວດໝູ່ນັ້ນບໍ່ສຳຄັນ. ຕົວຢ່າງ ຄືການວັດລາຍໄດ້ຫຼືຄວາມຮັ່ງມີ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ລະດັບການສຶກສາ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 ການຕອບຄໍາຕອບ ມາດຕາສ່ວນ 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Likert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scale 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ຊື່ງມີຕັ້ງແຕ່ ບໍ່ເຫັນດີທີ່ສຸດ ໄປເຖີງ ເຫັນດີທີ່ສຸດ. ໃນທີ່ນີ້ ພວກເຮົາເຫັນຕົວຢ່າງ ໂຕແປໝວດໝູ່ ສໍາລັບການລະບຸເຖິງລະດັບຂອງຄວາມເຈັບປວດ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 ຄວາມຖີ່ທີ່ບາງຄົນຮູ້ສຶກຊຶມເສົ້າເລື້ອຍໆ.. ການດໍາເນີນການທາງຄະນິດສ່ວນໃຫຍ່ ບໍ່ມີສົມເຫດສົມຜົນກັບຂໍ້ມູນໝວດໝູ່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ດັ່ງນັ້ນພວກເຮົາຈຶ່ງໃຊ້ການດໍາເນີນການປະເພດອື່ນ ເພື່ອວິເຄາະຂໍ້ມູນປະເພດນີ້.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0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35406"/>
            <a:ext cx="6858000" cy="20274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125" b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</a:t>
            </a:r>
            <a:r>
              <a:rPr lang="en-US" dirty="0" err="1"/>
              <a:t>Powerpoint</a:t>
            </a:r>
            <a:r>
              <a:rPr lang="en-US" dirty="0"/>
              <a:t>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554975"/>
            <a:ext cx="6858000" cy="14049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Powerpoint</a:t>
            </a:r>
            <a:r>
              <a:rPr lang="en-US" dirty="0"/>
              <a:t>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910277-0FA1-1F46-9FD7-836ED090B7BF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471268"/>
            <a:ext cx="6858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BEBE40AE-9D6B-494E-AA98-4B73602A1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36759"/>
            <a:ext cx="9144000" cy="1158132"/>
          </a:xfrm>
          <a:prstGeom prst="rect">
            <a:avLst/>
          </a:prstGeom>
          <a:effectLst>
            <a:outerShdw blurRad="127000" dist="762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riangle 2">
            <a:extLst>
              <a:ext uri="{FF2B5EF4-FFF2-40B4-BE49-F238E27FC236}">
                <a16:creationId xmlns:a16="http://schemas.microsoft.com/office/drawing/2014/main" id="{C4C4C8D2-5E76-0340-BD75-529702744DC7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6A922BE3-F9F8-BA45-A8C0-6D998F541EA4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92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BE1E527-BFFA-F44B-94D0-1379A9E41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75356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125" b="0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Final Thoughts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167ACD-AB06-FF41-AA10-BD7149D7A7F6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562956"/>
            <a:ext cx="6858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E9380D8C-34F1-514B-B8D2-1FDFA55E04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36759"/>
            <a:ext cx="9144000" cy="1158132"/>
          </a:xfrm>
          <a:prstGeom prst="rect">
            <a:avLst/>
          </a:prstGeom>
          <a:effectLst>
            <a:outerShdw blurRad="127000" dist="762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riangle 2">
            <a:extLst>
              <a:ext uri="{FF2B5EF4-FFF2-40B4-BE49-F238E27FC236}">
                <a16:creationId xmlns:a16="http://schemas.microsoft.com/office/drawing/2014/main" id="{C1005787-6556-EB44-9694-BE9AD99691FA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A1CED9DE-2B16-9342-8E84-378077EDAF16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74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8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2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49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99AF-5922-44E5-9E71-FB33E80F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2E914-CF20-4F3F-B23A-83D4918614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7886700" cy="467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9EE821C-D3FC-F840-B5AB-7C546ADF2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2403FB-25DD-1F4D-9D47-C1CEC8B569F3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4F31CD1-81B6-E441-8BF9-425024CD323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7" name="Triangle 2">
              <a:extLst>
                <a:ext uri="{FF2B5EF4-FFF2-40B4-BE49-F238E27FC236}">
                  <a16:creationId xmlns:a16="http://schemas.microsoft.com/office/drawing/2014/main" id="{31FC9281-ABA2-D54B-B89E-6A8583D74FC8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718F5D4B-0782-F14D-8BD0-14A29D5E622D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25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681" y="767882"/>
            <a:ext cx="3933365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0" i="0" baseline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28681" y="3647607"/>
            <a:ext cx="3933365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Section </a:t>
            </a:r>
            <a:r>
              <a:rPr lang="en-US" dirty="0" err="1"/>
              <a:t>Subheader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ED3EBA-C936-CA47-B212-1DD28D1A1869}"/>
              </a:ext>
            </a:extLst>
          </p:cNvPr>
          <p:cNvCxnSpPr>
            <a:cxnSpLocks/>
          </p:cNvCxnSpPr>
          <p:nvPr userDrawn="1"/>
        </p:nvCxnSpPr>
        <p:spPr>
          <a:xfrm>
            <a:off x="3928681" y="3628283"/>
            <a:ext cx="521531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iangle 2">
            <a:extLst>
              <a:ext uri="{FF2B5EF4-FFF2-40B4-BE49-F238E27FC236}">
                <a16:creationId xmlns:a16="http://schemas.microsoft.com/office/drawing/2014/main" id="{7972656B-D34B-7A47-AF68-55E3A457BE93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9E85EBBA-5B5D-1C46-8EB2-3F3B34A34131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2FE8E-6B16-4D1A-89CA-C8AC7AA63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19C1E9F-F12B-CC40-BA2A-511122AF5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0C3BC0-BFC8-5E4E-B211-F779A1B1653F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86717D1-205A-2A4A-A230-7965F9CE0EAC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589C902A-4EB8-5240-BCF3-0BB8FC7B87F4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D8F2384B-8766-C34C-92A4-888315CBCCE6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0678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40153FC-A54E-874E-8EFA-851CBF037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946678-FEEF-6846-AE20-21C18FB6BA9C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5" name="Triangle 2">
              <a:extLst>
                <a:ext uri="{FF2B5EF4-FFF2-40B4-BE49-F238E27FC236}">
                  <a16:creationId xmlns:a16="http://schemas.microsoft.com/office/drawing/2014/main" id="{C6FB082E-F290-FA45-BBD7-FFEB222F21D5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iangle 2">
              <a:extLst>
                <a:ext uri="{FF2B5EF4-FFF2-40B4-BE49-F238E27FC236}">
                  <a16:creationId xmlns:a16="http://schemas.microsoft.com/office/drawing/2014/main" id="{3ED2CE7B-F051-2847-952F-0332C8B2E4ED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646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912B-E769-445D-A6C5-06520D90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94614"/>
            <a:ext cx="7886700" cy="1573619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24FD113-387A-6844-BC4B-5AD58E4B3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ANRCB   |   </a:t>
            </a:r>
            <a:fld id="{D8FE707D-7EDD-4671-B995-A3FBECAF0B25}" type="slidenum">
              <a:rPr lang="en-US" b="1" smtClean="0"/>
              <a:pPr/>
              <a:t>‹#›</a:t>
            </a:fld>
            <a:endParaRPr lang="en-US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10EA11-3AC4-2846-B76F-3DF63C90B0C5}"/>
              </a:ext>
            </a:extLst>
          </p:cNvPr>
          <p:cNvCxnSpPr>
            <a:cxnSpLocks/>
          </p:cNvCxnSpPr>
          <p:nvPr userDrawn="1"/>
        </p:nvCxnSpPr>
        <p:spPr>
          <a:xfrm>
            <a:off x="628650" y="3678866"/>
            <a:ext cx="7886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angle 2">
            <a:extLst>
              <a:ext uri="{FF2B5EF4-FFF2-40B4-BE49-F238E27FC236}">
                <a16:creationId xmlns:a16="http://schemas.microsoft.com/office/drawing/2014/main" id="{EEE38A5B-5A30-D844-AF78-6170B85E8655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0F924A2-E453-CA41-9199-01873DABBD18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68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A299-9D74-4C65-97C9-8376FBB6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D8339-C764-4394-984C-4DEE2FF3C3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90804"/>
            <a:ext cx="3805237" cy="4700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F065B-EEB2-471E-A8FC-33594BB681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0113" y="1501437"/>
            <a:ext cx="3805237" cy="4700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2166213-81E0-6C48-8659-AB983C98F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4E409A-1C2D-9F4F-87EC-99732FC371F3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1018150-0F49-854F-A06F-08EFCC2EFD6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10" name="Triangle 2">
              <a:extLst>
                <a:ext uri="{FF2B5EF4-FFF2-40B4-BE49-F238E27FC236}">
                  <a16:creationId xmlns:a16="http://schemas.microsoft.com/office/drawing/2014/main" id="{72FADDB8-FE99-5D44-99AA-76F492BDD3E0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8CFC0A85-51F6-184C-8900-EC3D23FB6AFA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445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90156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24702"/>
            <a:ext cx="3868340" cy="3890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90156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35334"/>
            <a:ext cx="3887391" cy="3890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BA6FB0-BA43-4CFC-A76D-28EE4377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B656E0B-D609-4D44-85B0-4FCFA6F7CE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340288-326B-3E48-BC8A-268E0F52FC0C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58933B-4F4D-6642-92D6-DEF9A15FC59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405B28D0-528D-2F4F-9C6C-B55470710324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riangle 2">
              <a:extLst>
                <a:ext uri="{FF2B5EF4-FFF2-40B4-BE49-F238E27FC236}">
                  <a16:creationId xmlns:a16="http://schemas.microsoft.com/office/drawing/2014/main" id="{A5AC2091-4B5C-684B-90C4-1BA18B60120A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394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u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301A61-FFE4-A248-95E6-8A44756678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2CBD45-9E3B-2945-9D95-A20EEC28D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70" y="6119609"/>
            <a:ext cx="4063160" cy="17932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825"/>
            </a:lvl1pPr>
          </a:lstStyle>
          <a:p>
            <a:pPr lvl="0"/>
            <a:r>
              <a:rPr lang="en-US" dirty="0"/>
              <a:t>[Photo credit]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38EA-FCD7-F844-A8CA-A168FB0676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08832"/>
            <a:ext cx="4191000" cy="914400"/>
          </a:xfrm>
          <a:prstGeom prst="rect">
            <a:avLst/>
          </a:prstGeom>
          <a:solidFill>
            <a:schemeClr val="bg1"/>
          </a:solidFill>
        </p:spPr>
        <p:txBody>
          <a:bodyPr lIns="365760" tIns="45720" bIns="0" anchor="ctr"/>
          <a:lstStyle>
            <a:lvl1pPr marL="0" indent="0">
              <a:buNone/>
              <a:defRPr sz="2700" b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Photo Headline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4C7DBE-6011-FC43-B68E-60EF4B78E8F4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580A20C3-A958-5149-846C-17C31C465AF9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EDE8981D-E850-6746-9672-A856447819D4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597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840410D-CB4F-425F-BE44-944494DC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9C2C4-2277-4DB8-BCAF-9727CE23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88557"/>
            <a:ext cx="7886700" cy="465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F604E5E-5B3B-0242-BD0C-18D77113E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42" r:id="rId2"/>
    <p:sldLayoutId id="2147484037" r:id="rId3"/>
    <p:sldLayoutId id="2147484043" r:id="rId4"/>
    <p:sldLayoutId id="2147484044" r:id="rId5"/>
    <p:sldLayoutId id="2147484046" r:id="rId6"/>
    <p:sldLayoutId id="2147484045" r:id="rId7"/>
    <p:sldLayoutId id="2147484028" r:id="rId8"/>
    <p:sldLayoutId id="2147484029" r:id="rId9"/>
    <p:sldLayoutId id="2147484041" r:id="rId10"/>
    <p:sldLayoutId id="214748404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2"/>
          </a:solidFill>
          <a:latin typeface="Georgia" panose="02040502050405020303" pitchFamily="18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15.m4a"/><Relationship Id="rId7" Type="http://schemas.openxmlformats.org/officeDocument/2006/relationships/image" Target="../media/image7.jpg"/><Relationship Id="rId2" Type="http://schemas.microsoft.com/office/2007/relationships/media" Target="../media/media15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emf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450" y="435406"/>
            <a:ext cx="8368017" cy="20274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lo-LA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ຫົວຂໍ້</a:t>
            </a:r>
            <a:r>
              <a:rPr lang="en-US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7.3:</a:t>
            </a:r>
            <a:br>
              <a:rPr lang="en-US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ສະຖິຕິແບບພັນລະນາ ແລະ ຕາຕະລາງລາຍງານ</a:t>
            </a:r>
            <a:endParaRPr lang="en-US" sz="4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389880-AC48-A946-8EA9-A6F864B21918}"/>
              </a:ext>
            </a:extLst>
          </p:cNvPr>
          <p:cNvSpPr txBox="1">
            <a:spLocks/>
          </p:cNvSpPr>
          <p:nvPr/>
        </p:nvSpPr>
        <p:spPr>
          <a:xfrm>
            <a:off x="151279" y="6163738"/>
            <a:ext cx="8841441" cy="517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ວຽກງານນີ້ ຂື້ນໄດ້ດ້ວຍການ ສະໜັບສະໜູນຈາກ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USAID/Laos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ເປັນການເສີມໃນສັນຍາການຮ່ວມມື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 #7200AA18CA00009 (LASER-PULSE)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ໃຫ້ແກ່ມະຫາວິທະຍາໄລ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Purdue.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ເນື້ອໃນສະທ້ອນໃຫ້ເຫັນທັດສະນະຂອງຜູ້ຂຽນ ແລະບໍ່ຈໍາເປັນຕ້ອງສະທ້ອນເຖິງ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USAID.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ສໍາລັບຂໍ້ມູນເພີ່ມເຕີມ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ກະລຸນາຕິດຕໍ່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Catholic Relief Services Laos.</a:t>
            </a:r>
            <a:endParaRPr lang="en-US" sz="12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CF39FA3-CA90-2A4E-8BB0-1016435EAEFC}"/>
              </a:ext>
            </a:extLst>
          </p:cNvPr>
          <p:cNvSpPr txBox="1">
            <a:spLocks/>
          </p:cNvSpPr>
          <p:nvPr/>
        </p:nvSpPr>
        <p:spPr>
          <a:xfrm>
            <a:off x="151279" y="4502593"/>
            <a:ext cx="8841441" cy="305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o-LA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 ໂດຍ</a:t>
            </a:r>
            <a:r>
              <a:rPr lang="en-US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Applied Nutrition Research Capacity Building (ANRCB), a project of the Lao American Nutrition Initiative (LANI)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739B083-F74F-4BFF-91DD-B9A2DCE7EB69}"/>
              </a:ext>
            </a:extLst>
          </p:cNvPr>
          <p:cNvSpPr txBox="1">
            <a:spLocks/>
          </p:cNvSpPr>
          <p:nvPr/>
        </p:nvSpPr>
        <p:spPr>
          <a:xfrm>
            <a:off x="1299381" y="2554975"/>
            <a:ext cx="6545235" cy="14049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 ພັດທະນາ ໂດຍ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Kate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Eddens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PhD, MPH</a:t>
            </a: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ມະຫາວິທະຍາໄລ ອິນເດຍນາ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ໂຮງຮຽນ ສາທາລະນະສຸກສາດ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ພາກວິຊາ ລະບາດ</a:t>
            </a: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ວິທະຍາ ແລະ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ຊີວະສະຖິຕິ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ຮ່ວມກັບ ກະຊວງສາທາລະນະສຸກ ຢູ່ສປປລາວ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B58BEF-AF47-44E4-BE92-778083A2F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7"/>
    </mc:Choice>
    <mc:Fallback xmlns="">
      <p:transition spd="slow" advTm="1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74566-ED39-4A53-A1CB-E909F47B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ການວັດແທກ ແບບ ນາມສະເກວ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19E9-6952-4012-AE1B-A0134DB2F9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51145"/>
            <a:ext cx="7886700" cy="4678363"/>
          </a:xfrm>
        </p:spPr>
        <p:txBody>
          <a:bodyPr>
            <a:normAutofit fontScale="62500" lnSpcReduction="20000"/>
          </a:bodyPr>
          <a:lstStyle/>
          <a:p>
            <a:pPr marL="0" indent="0" defTabSz="605150">
              <a:lnSpc>
                <a:spcPct val="110000"/>
              </a:lnSpc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lo-LA" sz="3400" b="1" spc="-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ການວັດແທກ ແບບ ນາມສະເກວ (</a:t>
            </a:r>
            <a:r>
              <a:rPr lang="en-US" sz="3400" b="1" spc="-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Nominal measu</a:t>
            </a:r>
            <a:r>
              <a:rPr lang="en-US" sz="3400" b="1" spc="-2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</a:t>
            </a:r>
            <a:r>
              <a:rPr lang="en-US" sz="3400" b="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eme</a:t>
            </a:r>
            <a:r>
              <a:rPr lang="en-US" sz="3400" b="1" spc="-2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n</a:t>
            </a:r>
            <a:r>
              <a:rPr lang="en-US" sz="3400" b="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lo-LA" sz="3400" b="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3400" b="1" spc="-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ຈັດປະເພດຂໍ້ມູນອອກເປັນໝວດໝູ່ ທີ່</a:t>
            </a:r>
            <a:r>
              <a:rPr lang="lo-LA" sz="36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ແຍກຈາກກັນ </a:t>
            </a:r>
            <a:r>
              <a:rPr lang="lo-LA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(ບໍ່ຊໍ້າຊ້ອນກັນ) </a:t>
            </a:r>
            <a:r>
              <a:rPr lang="lo-LA" sz="36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ຢ່າງລະອຽດຖີ່ຖ້ວນ</a:t>
            </a:r>
            <a:r>
              <a:rPr lang="en-US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ເຊິ່ງບໍ່ສາມາດຈັດລຽງລຳດັບ ຫຼື </a:t>
            </a:r>
            <a:r>
              <a:rPr lang="lo-LA" sz="36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ອັນດັບຂໍ້ມູນ</a:t>
            </a:r>
            <a:r>
              <a:rPr lang="lo-LA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ໄດ້ </a:t>
            </a:r>
          </a:p>
          <a:p>
            <a:pPr marL="0" indent="0" defTabSz="605150">
              <a:lnSpc>
                <a:spcPct val="110000"/>
              </a:lnSpc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lo-LA" sz="3600" u="sng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3100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</a:p>
          <a:p>
            <a:pPr marL="0" indent="0" defTabSz="605150">
              <a:buNone/>
            </a:pPr>
            <a:r>
              <a:rPr lang="lo-LA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12 </a:t>
            </a:r>
            <a:r>
              <a:rPr lang="lo-LA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ເດືອນຜ່ານມາ</a:t>
            </a:r>
            <a:r>
              <a:rPr lang="en-US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ເຈົ້າຫຼືສະມາຊິກຄອບຄົວອື່ນໆ ທີ່ອາໄສຢູ່ໃນຄົວເຮືອນຂອງເຈົ້າໄດ້ຂາດການປິ່ນປົວແບບໃດກໍ່ຕາມຍ້ອນຄ່າໃຊ້ຈ່າຍ</a:t>
            </a:r>
            <a:r>
              <a:rPr lang="en-US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ຫຼືບໍ</a:t>
            </a:r>
            <a:r>
              <a:rPr lang="en-US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en-US" sz="29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  <a:p>
            <a:pPr lvl="1" defTabSz="605150"/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1= 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ບໍ່ແມ່ນ</a:t>
            </a:r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2= 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ແມ່ນ</a:t>
            </a:r>
            <a:endParaRPr lang="en-US" sz="23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defTabSz="605150">
              <a:buNone/>
            </a:pPr>
            <a:r>
              <a:rPr lang="lo-LA" sz="29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ເພດສະພາບຂອງທ່ານ ຕອນທີເກີດ ແມ່ນເພດໃດ?</a:t>
            </a:r>
            <a:endParaRPr lang="en-US" sz="29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/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1= 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ຍີງ</a:t>
            </a:r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2=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ຊາຍ</a:t>
            </a:r>
            <a:endParaRPr lang="en-US" sz="23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defTabSz="605150">
              <a:buNone/>
            </a:pPr>
            <a:r>
              <a:rPr lang="lo-LA" sz="29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ລະບຸແຂວງທີ່ອາໃສຢູ່ ຂອງກຸ່ມຕົວຢ່າງ</a:t>
            </a:r>
            <a:r>
              <a:rPr lang="en-US" sz="29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 defTabSz="605150"/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ລາຍຊື ແຂວງ</a:t>
            </a:r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marL="0" indent="0" defTabSz="605150">
              <a:buNone/>
            </a:pPr>
            <a:r>
              <a:rPr lang="lo-LA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ຫົວຫນ້າ</a:t>
            </a:r>
            <a:r>
              <a:rPr lang="lo-LA" sz="3200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ຄົວເຮືອນ ເປັນຊົນເຜົ່າໃດ?</a:t>
            </a:r>
            <a:r>
              <a:rPr lang="en-US" sz="29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lvl="1" defTabSz="605150"/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1= 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ລາວ-ໄຕ</a:t>
            </a:r>
            <a:endParaRPr lang="en-US" sz="23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/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2= 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ມອນ-ຂະແມ</a:t>
            </a:r>
            <a:endParaRPr lang="en-US" sz="23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/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3= 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ມົ້ງ-ມ້ຽນ</a:t>
            </a:r>
            <a:endParaRPr lang="en-US" sz="23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/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4= 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ຈີນ-ທິເບດ</a:t>
            </a:r>
            <a:endParaRPr lang="en-US" sz="23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/>
            <a:r>
              <a:rPr lang="en-US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9= </a:t>
            </a:r>
            <a:r>
              <a:rPr lang="lo-LA" sz="23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ອື່ນໆ, ບໍ່ຮູ້ໝ ບໍ່ຕອບ</a:t>
            </a:r>
            <a:endParaRPr lang="en-US" sz="23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FCC70-3630-4130-91C6-81E6D1011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10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831884-0BA2-4A39-9A77-8DDDEF142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46"/>
    </mc:Choice>
    <mc:Fallback xmlns="">
      <p:transition spd="slow" advTm="7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DCA2-E8EF-4785-BDD4-7E976393F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ການວັດແທກ ແບບ ອັນດັບສະເກວ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33AE-694C-4B56-8791-90BA323D62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58344"/>
            <a:ext cx="7886700" cy="4678363"/>
          </a:xfrm>
        </p:spPr>
        <p:txBody>
          <a:bodyPr>
            <a:noAutofit/>
          </a:bodyPr>
          <a:lstStyle/>
          <a:p>
            <a:pPr marL="0" indent="0" defTabSz="605150"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lo-LA" sz="2400" b="1" spc="-1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ການວັດແທກ ແບບ ອັນດັບສະເກວ</a:t>
            </a:r>
            <a:r>
              <a:rPr lang="en-US" sz="2400" b="1" spc="-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ຈັດປະເພດຂໍ້ມູນອອກເປັນ</a:t>
            </a:r>
            <a:r>
              <a:rPr lang="lo-LA" sz="24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ໝວດໝູ່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ທີ່ສາມາດ</a:t>
            </a:r>
            <a:r>
              <a:rPr lang="lo-LA" sz="24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ຮຽງລໍາດັບ ຫຼື ຈັດລໍາດັບໄດ້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ແຕ່ບໍ່ຈໍາເປັນຕ້ອງມີ </a:t>
            </a:r>
            <a:r>
              <a:rPr lang="lo-LA" sz="24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ຊ່ວງ ເທົ່າກັນ</a:t>
            </a:r>
            <a:r>
              <a:rPr lang="en-US" sz="2400" b="1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lang="lo-LA" sz="2400" b="1" spc="-3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defTabSz="605150"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lo-LA" sz="2400" b="1" u="sng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200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marL="0" indent="0" defTabSz="605150">
              <a:buNone/>
            </a:pPr>
            <a:r>
              <a:rPr lang="lo-LA" sz="18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ເຈົ້າອອກກໍາລັງກາຍ ເລື້ອຍ ຊໍ່າໃດ</a:t>
            </a:r>
            <a:r>
              <a:rPr lang="en-US" sz="18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18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ຈະບອກວ່າ</a:t>
            </a:r>
            <a:r>
              <a:rPr lang="en-US" sz="18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… </a:t>
            </a:r>
          </a:p>
          <a:p>
            <a:pPr marL="800100" lvl="1" indent="-457200" defTabSz="605150">
              <a:buFont typeface="+mj-lt"/>
              <a:buAutoNum type="arabicPeriod"/>
            </a:pP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ວັນລະຫຼາຍຄັ້ງ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</a:p>
          <a:p>
            <a:pPr marL="800100" lvl="1" indent="-457200" defTabSz="605150">
              <a:buFont typeface="+mj-lt"/>
              <a:buAutoNum type="arabicPeriod"/>
            </a:pP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ປະມານ ວັນລະຄັ້ງ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</a:p>
          <a:p>
            <a:pPr marL="800100" lvl="1" indent="-457200" defTabSz="605150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3-5 </a:t>
            </a: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ມື້ ຕໍ່ ອາທິດ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</a:p>
          <a:p>
            <a:pPr marL="800100" lvl="1" indent="-457200" defTabSz="605150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1-2 </a:t>
            </a: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ມື້ ຕໍ່ ອາທິດ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</a:p>
          <a:p>
            <a:pPr marL="800100" lvl="1" indent="-457200" defTabSz="605150">
              <a:buFont typeface="+mj-lt"/>
              <a:buAutoNum type="arabicPeriod"/>
            </a:pP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ທຸກໆ 2 -3 ອາທິດ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</a:p>
          <a:p>
            <a:pPr marL="800100" lvl="1" indent="-457200" defTabSz="605150">
              <a:buFont typeface="+mj-lt"/>
              <a:buAutoNum type="arabicPeriod"/>
            </a:pP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ນ້ອຍທີ່ສຸດ, ຫຼື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800100" lvl="1" indent="-457200" defTabSz="605150">
              <a:buFont typeface="+mj-lt"/>
              <a:buAutoNum type="arabicPeriod"/>
            </a:pP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ບໍ່ເຄີຍ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r?</a:t>
            </a:r>
          </a:p>
          <a:p>
            <a:pPr marL="0" indent="0" defTabSz="605150">
              <a:buNone/>
            </a:pPr>
            <a:r>
              <a:rPr lang="lo-LA" sz="18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ເຈົ້າຈະບອກວ່າ ໂດຍທົ່ວໄປແລ້ວ ສຸຂະພາບ ຂອງເຈົ້າ ຄື</a:t>
            </a:r>
            <a:r>
              <a:rPr lang="en-US" sz="18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… </a:t>
            </a:r>
          </a:p>
          <a:p>
            <a:pPr marL="0" indent="0" defTabSz="605150">
              <a:buNone/>
            </a:pP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1= </a:t>
            </a: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ດີທີສຸດ</a:t>
            </a:r>
            <a:endParaRPr lang="en-US" sz="14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defTabSz="605150">
              <a:buNone/>
            </a:pP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2= </a:t>
            </a: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ດີຫຼາຍ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0" indent="0" defTabSz="605150">
              <a:buNone/>
            </a:pP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3= </a:t>
            </a: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ດີ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0" indent="0" defTabSz="605150">
              <a:buNone/>
            </a:pP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4= </a:t>
            </a: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ປານກາງ</a:t>
            </a: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0" indent="0" defTabSz="605150">
              <a:buNone/>
            </a:pPr>
            <a:r>
              <a:rPr lang="en-US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5= </a:t>
            </a:r>
            <a:r>
              <a:rPr lang="lo-LA" sz="14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ບໍ່ດີ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defTabSz="605150">
              <a:buClr>
                <a:srgbClr val="C00000"/>
              </a:buClr>
              <a:buNone/>
              <a:tabLst>
                <a:tab pos="235336" algn="l"/>
              </a:tabLst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4E523-0551-4CE1-9931-F4EA0D111C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11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AD43DD-6160-4E4E-9B58-F96A2BD25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9B0EAE-CB6D-E6C4-99F6-AE0EC2E3C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959052"/>
              </p:ext>
            </p:extLst>
          </p:nvPr>
        </p:nvGraphicFramePr>
        <p:xfrm>
          <a:off x="5159910" y="2402480"/>
          <a:ext cx="3777615" cy="3251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7050">
                  <a:extLst>
                    <a:ext uri="{9D8B030D-6E8A-4147-A177-3AD203B41FA5}">
                      <a16:colId xmlns:a16="http://schemas.microsoft.com/office/drawing/2014/main" val="1866452043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val="529537388"/>
                    </a:ext>
                  </a:extLst>
                </a:gridCol>
              </a:tblGrid>
              <a:tr h="406398">
                <a:tc gridSpan="2"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ED5 </a:t>
                      </a:r>
                      <a:r>
                        <a:rPr lang="lo-LA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ລະດັບການສຶກສາສູສຸດ, ຊັ້ນຮຽນ</a:t>
                      </a:r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/</a:t>
                      </a:r>
                      <a:r>
                        <a:rPr lang="lo-LA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ປີຮຽນຂອງທ່ານ ທີ່</a:t>
                      </a:r>
                      <a:r>
                        <a:rPr lang="lo-LA" sz="1200" u="sng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ເຄີຍເຂົ້າຮຽນ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565526"/>
                  </a:ext>
                </a:extLst>
              </a:tr>
              <a:tr h="1828793">
                <a:tc>
                  <a:txBody>
                    <a:bodyPr/>
                    <a:lstStyle/>
                    <a:p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ລະດັບ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0 ECE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ED7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3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4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5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8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ຊັ້ນຮຽນ</a:t>
                      </a:r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/</a:t>
                      </a:r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ປີຮຽນ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11-15</a:t>
                      </a:r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 ປະຖົມ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21-24</a:t>
                      </a:r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ມັດທະຍົມຕົ້ນ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31-33</a:t>
                      </a:r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ມັດທະຍົມປາຍ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41-43</a:t>
                      </a:r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ຫຼັງມັດທະຍົມ, ແຕ່ບໍ່ແມ່ນ ມະຫາວິທະຍາໄລ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51-57</a:t>
                      </a:r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ລະດັບມະຫາວິທະຍາໄລ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98 </a:t>
                      </a:r>
                      <a:r>
                        <a:rPr lang="lo-LA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ບໍ່ຮູ້</a:t>
                      </a:r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----ED7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730993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r>
                        <a:rPr lang="lo-LA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ລະດັບ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lo-LA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ຊັ້ນຮຽນ</a:t>
                      </a:r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/</a:t>
                      </a:r>
                      <a:r>
                        <a:rPr lang="lo-LA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ປີຮຽນ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9723011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0    1    2    3    4    5    8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 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0344996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0    1    2    3    4    5    8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_ _ _   _ _ _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124538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0    1    2    3    4    5    8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_ _ _   _ _ _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339286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0    1    2    3    4    5    8</a:t>
                      </a:r>
                      <a:endParaRPr lang="en-LA" sz="12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_ _ _   _ _ _</a:t>
                      </a:r>
                      <a:endParaRPr lang="en-LA" sz="1200" dirty="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4613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7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7"/>
    </mc:Choice>
    <mc:Fallback xmlns="">
      <p:transition spd="slow" advTm="4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82C8D-D171-4022-BCDE-CDD1E638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ປະເພດຂອງຂໍ້ມູນ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ຊ່ວງ ສະເກວ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FDA90-439E-4E90-B86B-11599E20A0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42248"/>
            <a:ext cx="7886700" cy="4678363"/>
          </a:xfrm>
        </p:spPr>
        <p:txBody>
          <a:bodyPr>
            <a:noAutofit/>
          </a:bodyPr>
          <a:lstStyle/>
          <a:p>
            <a:pPr marL="0" indent="0" defTabSz="605150">
              <a:lnSpc>
                <a:spcPct val="100000"/>
              </a:lnSpc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lo-LA" sz="2000" b="1" spc="-1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ຂໍ້ມູນ ຊ່ວງສະເກວ</a:t>
            </a:r>
            <a:r>
              <a:rPr lang="en-US" sz="2000" b="1" spc="-1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ການດໍາເນີນການ ທາງ ຄະນິດສາດ ຈະໃຊ້ທັ້ງ ລໍາດັບ ແລະຂະໜາດຂອງຄ່າຕົວ</a:t>
            </a:r>
            <a:r>
              <a:rPr lang="lo-LA" sz="2000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ແປແມ່ນມີຄວາມສຳຄັນ. </a:t>
            </a:r>
            <a:endParaRPr lang="en-US" sz="2000" spc="-14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en-US" sz="2000" b="1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</a:t>
            </a:r>
            <a:r>
              <a:rPr lang="lo-LA" sz="20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2000" b="1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ແປບໍ່ຕໍ່ເນື່ອງ</a:t>
            </a:r>
            <a:r>
              <a:rPr lang="en-US" sz="20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ໝາຍເຖິງເລກ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ລຽງລໍາດັບ ຫຼືການນັບ ໂດຍປົກະຕິແລ້ວ ຈະເປັນ ຈໍານວນຖ້ວນ, ສາມາດຖືວ່າ ເປັນຈຳນວນຈຳກັດ ຫຼື ນັດໄດ້ເທົ່ນັ້ນ.</a:t>
            </a:r>
            <a:endParaRPr lang="en-GB" sz="2000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lo-LA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ຈຳກັດສະເພາະ 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ຄ່າທີ່ລະບຸ ຊື່ງແຕກຕ່າງກັບ ຈໍານວນຄົງທີ່. </a:t>
            </a:r>
            <a:endParaRPr lang="en-GB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</a:t>
            </a:r>
            <a:r>
              <a:rPr lang="en-GB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ເປັນຈໍານວນຢາສູບ ທີ່ສູບໃນມື້ຫນຶ່ງ, ຈໍານວນກໍລະນີຂອງພະຍາດ, ຈໍານວນການໄປຢ້ຽມຢາມໂຮງຫມໍໃນປີທີ່ຜ່ານມາ</a:t>
            </a:r>
            <a:endParaRPr lang="en-US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en-US" sz="2000" b="1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</a:t>
            </a:r>
            <a:r>
              <a:rPr lang="lo-LA" sz="20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2000" b="1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ແປຕໍ່ເນື່ອງ</a:t>
            </a:r>
            <a:r>
              <a:rPr lang="en-US" sz="20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ສາມາດມີຄ່າໃດໆ ລະຫວ່າງສອງຄ່າທີ່ລະບຸໄວ້. ມັນບໍ່ໄດ້ຖືກຈໍາກັດໃນການເອົາຄ່າທີ່ລະບຸໄວ້</a:t>
            </a:r>
            <a:endParaRPr lang="en-GB" sz="2000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ຄວາມແຕກຕ່າງລະຫວ່າງສອງຄ່າຂໍ້ມູນທີ່ເປັນໄປໄດ້ ອາດມີຫນ້ອຍ. </a:t>
            </a:r>
            <a:endParaRPr lang="en-GB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en-US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ສາມາດສົມມຸດ</a:t>
            </a:r>
            <a:r>
              <a:rPr lang="en-US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ຄ່າຕ່າງ</a:t>
            </a:r>
            <a:r>
              <a:rPr lang="en-US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ໆ </a:t>
            </a:r>
            <a:r>
              <a:rPr lang="en-US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ໄດ້ບໍ່ຈໍາກັດ</a:t>
            </a:r>
            <a:r>
              <a:rPr lang="en-US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ທົດສະນິຍົມ</a:t>
            </a:r>
            <a:r>
              <a:rPr lang="en-US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pc="-1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ຫຼາຍຕໍ່າແໜ່ງ</a:t>
            </a:r>
            <a:r>
              <a:rPr lang="en-US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ນ້ໍາຫນັກ</a:t>
            </a:r>
            <a:r>
              <a:rPr lang="en-US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ຄວາມສູງ</a:t>
            </a:r>
            <a:r>
              <a:rPr lang="en-US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ອາຍຸ</a:t>
            </a:r>
            <a:r>
              <a:rPr lang="en-US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ຫຼືລະດັບເລືອດຂອງສານອາຫານບາງຢ່າງທີ່ທ່ານກໍາລັງວັດແທກ</a:t>
            </a:r>
            <a:endParaRPr lang="en-US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E2818-EC5D-4416-A188-392707040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12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5F9226-0466-4636-8071-BF2DFF843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21"/>
    </mc:Choice>
    <mc:Fallback xmlns="">
      <p:transition spd="slow" advTm="7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DCA2-E8EF-4785-BDD4-7E976393F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ແບບບໍ່ຕໍ່ເນື່ອງ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(ຈຳນວນຖ້ວນ)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33AE-694C-4B56-8791-90BA323D62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480" y="1384700"/>
            <a:ext cx="8580120" cy="4678363"/>
          </a:xfrm>
        </p:spPr>
        <p:txBody>
          <a:bodyPr>
            <a:noAutofit/>
          </a:bodyPr>
          <a:lstStyle/>
          <a:p>
            <a:pPr marL="0" indent="0" defTabSz="605150">
              <a:lnSpc>
                <a:spcPct val="100000"/>
              </a:lnSpc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ການວັດແທກແບບ</a:t>
            </a:r>
            <a:r>
              <a:rPr lang="en-GB" sz="20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ແບບບໍ່ຕໍ່ເນື່ອງ</a:t>
            </a:r>
            <a:r>
              <a:rPr lang="en-GB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20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ຈະຈັດອັນດັບຂໍ່ມູນ</a:t>
            </a:r>
            <a:r>
              <a:rPr lang="en-GB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20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ໃນລະດັບ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ຫົວໜ່ວຍທີ່ມີໄລຍະຫ່າງເທົ່າກັນ</a:t>
            </a:r>
            <a:r>
              <a:rPr lang="en-GB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ເຊິ່ງຄວາມແຕກຕ່າງ</a:t>
            </a:r>
            <a:r>
              <a:rPr lang="en-GB" sz="20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ທີ່ກໍາ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ລະຫວ່າງຄະແນນມີຄວາມໝາຍຄືກັນ</a:t>
            </a:r>
            <a:r>
              <a:rPr lang="en-GB" sz="20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ທຸກບ່ອນ</a:t>
            </a:r>
            <a:r>
              <a:rPr lang="en-GB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20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ໃນມສດຕາສ່ວນ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. </a:t>
            </a:r>
            <a:endParaRPr lang="en-GB" sz="2000" kern="0" dirty="0">
              <a:solidFill>
                <a:srgbClr val="202124"/>
              </a:solidFill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marL="0" indent="0" defTabSz="605150">
              <a:lnSpc>
                <a:spcPct val="100000"/>
              </a:lnSpc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en-GB" sz="2000" u="sng" kern="0" spc="-3" dirty="0" err="1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000" u="sng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ມີເດັກນ້ອຍອາຍຸຕ່ຳກວ່າ </a:t>
            </a:r>
            <a:r>
              <a:rPr lang="en-GB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18 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ປີອາໄສຢູ່ໃນເຮືອນຂອງເຈົ້າຈັກຄົນ</a:t>
            </a:r>
            <a:r>
              <a:rPr lang="en-US" sz="2000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</a:p>
          <a:p>
            <a:pPr lvl="1"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en-US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pc="-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ປ້ອນຈໍານວນຖ້ວນເຕັມ</a:t>
            </a:r>
            <a:r>
              <a:rPr lang="en-US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ອາຍຸຂອງລູກນ້ອຍສຸດຂອງເຈົ້າ</a:t>
            </a:r>
            <a:r>
              <a:rPr lang="en-GB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20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ຈັກເດືອນ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ເດືອນ</a:t>
            </a:r>
            <a:r>
              <a:rPr lang="en-US" sz="2000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</a:p>
          <a:p>
            <a:pPr lvl="1"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en-US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pc="-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ປ້ອນຈໍານວນຖ້ວນເຕັມ</a:t>
            </a:r>
            <a:r>
              <a:rPr lang="en-US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ຈໍານວນເດັກ</a:t>
            </a:r>
            <a:r>
              <a:rPr lang="en-GB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20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ອາຍຸຕໍ່າກວ່າ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5 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ປີທີ່ຕິດເຊື້ອ</a:t>
            </a:r>
            <a:r>
              <a:rPr lang="lo-LA" sz="2000" kern="0" dirty="0">
                <a:solidFill>
                  <a:srgbClr val="202124"/>
                </a:solidFill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ຫູ</a:t>
            </a:r>
            <a:r>
              <a:rPr lang="lo-LA" sz="20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.</a:t>
            </a:r>
            <a:endParaRPr lang="en-GB" sz="2000" kern="0" dirty="0">
              <a:solidFill>
                <a:srgbClr val="202124"/>
              </a:solidFill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1" defTabSz="605150">
              <a:lnSpc>
                <a:spcPct val="10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en-US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pc="-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ປ້ອນຈໍານວນຖ້ວນເຕັມ</a:t>
            </a:r>
            <a:r>
              <a:rPr lang="en-US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marL="0" indent="0" defTabSz="605150">
              <a:lnSpc>
                <a:spcPct val="100000"/>
              </a:lnSpc>
              <a:buClr>
                <a:srgbClr val="C00000"/>
              </a:buClr>
              <a:buNone/>
              <a:tabLst>
                <a:tab pos="235336" algn="l"/>
              </a:tabLst>
            </a:pPr>
            <a:endParaRPr lang="en-US" sz="2000" spc="-3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defTabSz="605150">
              <a:lnSpc>
                <a:spcPct val="100000"/>
              </a:lnSpc>
              <a:buClr>
                <a:srgbClr val="C00000"/>
              </a:buClr>
              <a:buNone/>
              <a:tabLst>
                <a:tab pos="235336" algn="l"/>
              </a:tabLst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4E523-0551-4CE1-9931-F4EA0D111C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13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235B94-AB0A-426F-AC8C-5B2AF75F0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2"/>
    </mc:Choice>
    <mc:Fallback xmlns="">
      <p:transition spd="slow" advTm="31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DCA2-E8EF-4785-BDD4-7E976393F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ແບບຕໍ່ເນື່ອງ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33AE-694C-4B56-8791-90BA323D62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384700"/>
            <a:ext cx="7886700" cy="4678363"/>
          </a:xfrm>
        </p:spPr>
        <p:txBody>
          <a:bodyPr>
            <a:noAutofit/>
          </a:bodyPr>
          <a:lstStyle/>
          <a:p>
            <a:pPr marL="0" indent="0" defTabSz="605150">
              <a:lnSpc>
                <a:spcPct val="150000"/>
              </a:lnSpc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en-US" sz="2000" b="1" spc="-14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ການຮວັດແບບຕໍ່ເນື້ອງ</a:t>
            </a:r>
            <a:r>
              <a:rPr lang="en-US" sz="2000" b="1" spc="-1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b="1" spc="-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b="1" spc="-7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ຈັດອັນດັບຂໍ້ມູນ</a:t>
            </a:r>
            <a:r>
              <a:rPr lang="en-US" sz="2000" b="1" spc="-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ໃນຂະຫນາດຂອງ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ຫົ</a:t>
            </a:r>
            <a:r>
              <a:rPr lang="en-GB" sz="2000" b="1" spc="-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ວ</a:t>
            </a:r>
            <a:r>
              <a:rPr lang="lo-LA" sz="2000" b="1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ຫນ່ວຍທີ່ມີໄລຍະຫ່າງເທົ່າທຽມກັນ</a:t>
            </a:r>
            <a:r>
              <a:rPr lang="en-US" sz="2000" spc="-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ແຕ່ບໍ່</a:t>
            </a:r>
            <a:r>
              <a:rPr lang="lo-LA" sz="2000" b="1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ມີຂໍ້ຈໍາກັດກ່ຽວກັບຄ່າ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ທີ່ມັນສາມາດ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ມີ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ໄດ້. 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ເປັນຈໍານວນບໍ່ສີ້ນສຸດ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ຊ່ອງຫວ່າງທົດສະນິຍົມທັງໝົດລະຫວ່າງຈຳນວນເຕັມ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ແມ່ນເປັນໄປໄດ້ໃນ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000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lang="en-US" sz="2000" u="sng" spc="-9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defTabSz="605150">
              <a:lnSpc>
                <a:spcPct val="15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en-US" sz="20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ນໍ້າໜັກ</a:t>
            </a:r>
            <a:r>
              <a:rPr lang="en-US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ເປັນ</a:t>
            </a:r>
            <a:r>
              <a:rPr lang="en-US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ກກ</a:t>
            </a:r>
            <a:r>
              <a:rPr lang="lo-LA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Weight in kilograms</a:t>
            </a:r>
            <a:r>
              <a:rPr lang="lo-LA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000" spc="-18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605150">
              <a:lnSpc>
                <a:spcPct val="150000"/>
              </a:lnSpc>
              <a:buClr>
                <a:srgbClr val="C00000"/>
              </a:buClr>
              <a:tabLst>
                <a:tab pos="235336" algn="l"/>
              </a:tabLst>
            </a:pPr>
            <a:r>
              <a:rPr lang="en-US" sz="20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ລວງຍາວ</a:t>
            </a:r>
            <a:r>
              <a:rPr lang="en-US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sz="20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ສູງ</a:t>
            </a:r>
            <a:r>
              <a:rPr lang="en-US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sz="20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ເປັນ</a:t>
            </a:r>
            <a:r>
              <a:rPr lang="en-US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ຊມ</a:t>
            </a:r>
            <a:r>
              <a:rPr lang="en-US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11206" defTabSz="806867">
              <a:lnSpc>
                <a:spcPct val="150000"/>
              </a:lnSpc>
              <a:buClr>
                <a:srgbClr val="C00000"/>
              </a:buClr>
              <a:tabLst>
                <a:tab pos="313781" algn="l"/>
              </a:tabLst>
            </a:pP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ລະດັບ 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hemoglobin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ໃນເລືອດ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ເປັນ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g/DL</a:t>
            </a:r>
          </a:p>
          <a:p>
            <a:pPr marL="354106" lvl="1" defTabSz="806867">
              <a:lnSpc>
                <a:spcPct val="150000"/>
              </a:lnSpc>
              <a:buClr>
                <a:srgbClr val="C00000"/>
              </a:buClr>
              <a:tabLst>
                <a:tab pos="313781" algn="l"/>
              </a:tabLst>
            </a:pPr>
            <a:r>
              <a:rPr lang="en-US" sz="14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ຂໍ້ມຸນຕໍ່ເນື່ອງ</a:t>
            </a:r>
            <a:r>
              <a:rPr lang="en-US" sz="14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4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ສາມາດ</a:t>
            </a:r>
            <a:r>
              <a:rPr lang="en-US" sz="14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4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ຈັດການໃຫ້ມີລາຍລະອຽດນ້ອຍລົງ</a:t>
            </a:r>
            <a:r>
              <a:rPr lang="en-US" sz="14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4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ເຊ່ນ</a:t>
            </a:r>
            <a:r>
              <a:rPr lang="en-US" sz="14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4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ການແບ່ງ</a:t>
            </a:r>
            <a:r>
              <a:rPr lang="en-US" sz="14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ລະດັບ </a:t>
            </a:r>
            <a:r>
              <a:rPr lang="en-GB" sz="1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hemoglobin</a:t>
            </a:r>
            <a:r>
              <a:rPr lang="en-GB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ໃນເລືອດ</a:t>
            </a:r>
            <a:r>
              <a:rPr lang="en-GB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ເປັນ</a:t>
            </a:r>
            <a:r>
              <a:rPr lang="en-GB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ເປັນ</a:t>
            </a:r>
            <a:r>
              <a:rPr lang="en-GB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ພາວະເລືອດຈາງຮຸນແຮງ</a:t>
            </a:r>
            <a:r>
              <a:rPr lang="en-GB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fi-FI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</a:p>
          <a:p>
            <a:pPr marL="697006" lvl="2" defTabSz="806867">
              <a:lnSpc>
                <a:spcPct val="150000"/>
              </a:lnSpc>
              <a:buClr>
                <a:srgbClr val="C00000"/>
              </a:buClr>
              <a:tabLst>
                <a:tab pos="313781" algn="l"/>
              </a:tabLst>
            </a:pPr>
            <a:r>
              <a:rPr lang="fi-FI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&lt; 7.0 g/</a:t>
            </a:r>
            <a:r>
              <a:rPr lang="fi-FI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dL</a:t>
            </a:r>
            <a:r>
              <a:rPr lang="fi-FI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ເລືອດຈາງຮຸນແຮງ</a:t>
            </a:r>
            <a:r>
              <a:rPr lang="en-GB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697006" lvl="2" defTabSz="806867">
              <a:lnSpc>
                <a:spcPct val="150000"/>
              </a:lnSpc>
              <a:buClr>
                <a:srgbClr val="C00000"/>
              </a:buClr>
              <a:tabLst>
                <a:tab pos="313781" algn="l"/>
              </a:tabLst>
            </a:pPr>
            <a:r>
              <a:rPr lang="fi-FI" sz="1400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&gt;</a:t>
            </a:r>
            <a:r>
              <a:rPr lang="fi-FI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7.0 g/</a:t>
            </a:r>
            <a:r>
              <a:rPr lang="fi-FI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dL</a:t>
            </a:r>
            <a:r>
              <a:rPr lang="fi-FI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ເລືອດຈາງບໍ່ຮຸນແຮງ</a:t>
            </a:r>
            <a:r>
              <a:rPr lang="en-GB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fi-FI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4E523-0551-4CE1-9931-F4EA0D111C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14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4E1548-C3A5-4B98-AF7B-B3832CF19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14"/>
    </mc:Choice>
    <mc:Fallback xmlns="">
      <p:transition spd="slow" advTm="4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ACE34-4ECB-4B26-BFD8-180854A35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ຈະໃຊ້ການວັດ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ລະດັບໃດ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B48E0-C5F6-4318-BB99-3856D33A3A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24748-2FB8-4336-B865-47CD1D0D2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87" y="1883558"/>
            <a:ext cx="1845900" cy="1511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419DA-0DF0-45AA-A50D-6F0C53335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61" y="4079815"/>
            <a:ext cx="2460953" cy="1747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75824-F1D3-4FCF-B01D-28BB5CF4E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39" y="4186104"/>
            <a:ext cx="2695389" cy="1516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CDE6F-F8AE-4E82-AF48-2E82D11A2D68}"/>
              </a:ext>
            </a:extLst>
          </p:cNvPr>
          <p:cNvSpPr txBox="1"/>
          <p:nvPr/>
        </p:nvSpPr>
        <p:spPr>
          <a:xfrm>
            <a:off x="1153087" y="3196610"/>
            <a:ext cx="2370488" cy="57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n-US" sz="3106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ນາມສະເກວ</a:t>
            </a:r>
            <a:endParaRPr lang="en-US" sz="3106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7F123-2C27-4FAD-BD90-1A20B657209C}"/>
              </a:ext>
            </a:extLst>
          </p:cNvPr>
          <p:cNvSpPr txBox="1"/>
          <p:nvPr/>
        </p:nvSpPr>
        <p:spPr>
          <a:xfrm>
            <a:off x="1153087" y="5760704"/>
            <a:ext cx="2659447" cy="57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n-US" sz="3106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ອັນດັບສະເກວ</a:t>
            </a:r>
            <a:endParaRPr lang="en-US" sz="3106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A2283-9059-4C11-BDDD-75CA38B564C1}"/>
              </a:ext>
            </a:extLst>
          </p:cNvPr>
          <p:cNvSpPr txBox="1"/>
          <p:nvPr/>
        </p:nvSpPr>
        <p:spPr>
          <a:xfrm>
            <a:off x="5952200" y="1453187"/>
            <a:ext cx="2236593" cy="57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n-US" sz="3106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ຕໍ່ເນື່ອງ</a:t>
            </a:r>
            <a:endParaRPr lang="en-US" sz="3106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C5B4E-2910-44ED-93EB-E38A3388597F}"/>
              </a:ext>
            </a:extLst>
          </p:cNvPr>
          <p:cNvSpPr txBox="1"/>
          <p:nvPr/>
        </p:nvSpPr>
        <p:spPr>
          <a:xfrm>
            <a:off x="6090479" y="5709439"/>
            <a:ext cx="2098313" cy="57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n-US" sz="3106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ບໍ່ຕໍ່ເນື່ອງ</a:t>
            </a:r>
            <a:endParaRPr lang="en-US" sz="3106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3" name="Picture 12" descr="Close-up photo of wooden rulers">
            <a:extLst>
              <a:ext uri="{FF2B5EF4-FFF2-40B4-BE49-F238E27FC236}">
                <a16:creationId xmlns:a16="http://schemas.microsoft.com/office/drawing/2014/main" id="{A283BEDA-EB2A-4044-B221-11E6DF7886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3539" y="2000020"/>
            <a:ext cx="2370488" cy="177766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C7A212-0494-40C1-A321-409439459C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8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1"/>
    </mc:Choice>
    <mc:Fallback xmlns="">
      <p:transition spd="slow" advTm="7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7F9E-0184-459D-9CDB-1F01C72E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ຫຼຸດຜ່ອນ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ການວັດທີ່ລະອຽດ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379DF-FE5A-43B4-B768-06A89D607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16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2D82E-20B9-4A8A-8244-2D709BAEEC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826">
            <a:off x="1215167" y="5014964"/>
            <a:ext cx="1845900" cy="1511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E98CA-BE97-43D9-8E93-FDF6A0C66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7" y="4162055"/>
            <a:ext cx="1736662" cy="1233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9BF644-72D4-4E16-8779-82F041AB5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5" y="1687970"/>
            <a:ext cx="1863530" cy="1048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ADCE4-E737-426F-B65E-4B7AAE427290}"/>
              </a:ext>
            </a:extLst>
          </p:cNvPr>
          <p:cNvSpPr txBox="1"/>
          <p:nvPr/>
        </p:nvSpPr>
        <p:spPr>
          <a:xfrm>
            <a:off x="3449537" y="5139344"/>
            <a:ext cx="1627094" cy="1048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n-US" sz="3106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ອັນ</a:t>
            </a:r>
            <a:r>
              <a:rPr lang="lo-LA" sz="3106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ດັ</a:t>
            </a:r>
            <a:r>
              <a:rPr lang="en-US" sz="3106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ບສະເກວ</a:t>
            </a:r>
            <a:endParaRPr lang="en-US" sz="3106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B46AE-6D50-4407-98D0-925E7F3110D7}"/>
              </a:ext>
            </a:extLst>
          </p:cNvPr>
          <p:cNvSpPr txBox="1"/>
          <p:nvPr/>
        </p:nvSpPr>
        <p:spPr>
          <a:xfrm>
            <a:off x="3045248" y="1710332"/>
            <a:ext cx="2226605" cy="1048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3106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ບໍ່ຕໍ່ເນື່ອງ</a:t>
            </a:r>
            <a:endParaRPr lang="lo-LA" sz="3106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 defTabSz="806867"/>
            <a:r>
              <a:rPr lang="lo-LA" sz="3106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ຕໍ່ເນື່ອງ</a:t>
            </a:r>
            <a:endParaRPr lang="en-US" sz="3106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25E57A9-5A3E-4CAA-AA76-4F387EA73091}"/>
              </a:ext>
            </a:extLst>
          </p:cNvPr>
          <p:cNvSpPr/>
          <p:nvPr/>
        </p:nvSpPr>
        <p:spPr>
          <a:xfrm>
            <a:off x="3789689" y="3137251"/>
            <a:ext cx="737753" cy="1747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F6AF3-BB46-4894-9BCA-F7C2B2237854}"/>
              </a:ext>
            </a:extLst>
          </p:cNvPr>
          <p:cNvSpPr txBox="1"/>
          <p:nvPr/>
        </p:nvSpPr>
        <p:spPr>
          <a:xfrm>
            <a:off x="5174057" y="2044851"/>
            <a:ext cx="134470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ອາຍຸເປັນປີ</a:t>
            </a:r>
            <a:endParaRPr lang="en-US" sz="2471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BDF8C-7D4C-4DB1-8276-EDC52C704795}"/>
              </a:ext>
            </a:extLst>
          </p:cNvPr>
          <p:cNvSpPr txBox="1"/>
          <p:nvPr/>
        </p:nvSpPr>
        <p:spPr>
          <a:xfrm>
            <a:off x="4965389" y="5139344"/>
            <a:ext cx="1762043" cy="85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ອາຍຸ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ເປັນໝວດໝູ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680ED-F9ED-40FC-A08A-11DB7C92C960}"/>
              </a:ext>
            </a:extLst>
          </p:cNvPr>
          <p:cNvSpPr txBox="1"/>
          <p:nvPr/>
        </p:nvSpPr>
        <p:spPr>
          <a:xfrm>
            <a:off x="6716885" y="1648620"/>
            <a:ext cx="1758664" cy="123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#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ຄັ້ງ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ກິນອາຫານພິເສດ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/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ອາທິດ</a:t>
            </a:r>
            <a:endParaRPr lang="en-US" sz="2471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9D03F-AAF3-4944-8130-A740474FED1F}"/>
              </a:ext>
            </a:extLst>
          </p:cNvPr>
          <p:cNvSpPr txBox="1"/>
          <p:nvPr/>
        </p:nvSpPr>
        <p:spPr>
          <a:xfrm>
            <a:off x="6713506" y="5139344"/>
            <a:ext cx="1762043" cy="123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ໝ</a:t>
            </a:r>
            <a:r>
              <a:rPr lang="lo-LA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ວ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ດໝູ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ມີຄວາມໝາຍທາງດ້ານຄຼິນິກ</a:t>
            </a:r>
            <a:endParaRPr lang="en-US" sz="2471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D1AE02B-A56C-4183-B5DD-77288A7607E6}"/>
              </a:ext>
            </a:extLst>
          </p:cNvPr>
          <p:cNvSpPr/>
          <p:nvPr/>
        </p:nvSpPr>
        <p:spPr>
          <a:xfrm>
            <a:off x="5505106" y="3137251"/>
            <a:ext cx="737753" cy="1747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9AB971D-4CCA-4F10-89E1-A20750D68958}"/>
              </a:ext>
            </a:extLst>
          </p:cNvPr>
          <p:cNvSpPr/>
          <p:nvPr/>
        </p:nvSpPr>
        <p:spPr>
          <a:xfrm>
            <a:off x="7185989" y="3137251"/>
            <a:ext cx="737753" cy="1747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 descr="Close-up photo of wooden rulers">
            <a:extLst>
              <a:ext uri="{FF2B5EF4-FFF2-40B4-BE49-F238E27FC236}">
                <a16:creationId xmlns:a16="http://schemas.microsoft.com/office/drawing/2014/main" id="{EB7E75A0-1705-4CD4-B232-596CC1262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2151" y="2478318"/>
            <a:ext cx="1403134" cy="1052234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1123818-F1BA-49A2-ABA5-08CF41958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17"/>
    </mc:Choice>
    <mc:Fallback xmlns="">
      <p:transition spd="slow" advTm="4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8A4B2B-FD16-4F94-87C4-1AB6BFCE4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826">
            <a:off x="1215167" y="5014964"/>
            <a:ext cx="1845900" cy="1511422"/>
          </a:xfrm>
          <a:prstGeom prst="rect">
            <a:avLst/>
          </a:prstGeom>
        </p:spPr>
      </p:pic>
      <p:pic>
        <p:nvPicPr>
          <p:cNvPr id="14" name="Picture 13" descr="Close-up photo of wooden rulers">
            <a:extLst>
              <a:ext uri="{FF2B5EF4-FFF2-40B4-BE49-F238E27FC236}">
                <a16:creationId xmlns:a16="http://schemas.microsoft.com/office/drawing/2014/main" id="{E1EFEB06-2E97-4A2C-9275-0BC8C266F6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460979" y="1446563"/>
            <a:ext cx="1987590" cy="1490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397F9E-0184-459D-9CDB-1F01C72E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ຫຼຸດຜ່ອນ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ການວັດທີ່ລະອຽດ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5EF21E-1747-42D6-8D2B-B0F87D6998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93" y="1663359"/>
            <a:ext cx="1721204" cy="1222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4E69CF-E066-4DDF-9CAC-172D6847A0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4" y="1716042"/>
            <a:ext cx="1912471" cy="1075765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A5113EE7-36AF-447C-B61A-FAF777F33AEB}"/>
              </a:ext>
            </a:extLst>
          </p:cNvPr>
          <p:cNvSpPr/>
          <p:nvPr/>
        </p:nvSpPr>
        <p:spPr>
          <a:xfrm>
            <a:off x="2075458" y="3175508"/>
            <a:ext cx="737753" cy="1747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ABF9CC-D9FF-41EA-BF12-2063495C85FE}"/>
              </a:ext>
            </a:extLst>
          </p:cNvPr>
          <p:cNvSpPr txBox="1"/>
          <p:nvPr/>
        </p:nvSpPr>
        <p:spPr>
          <a:xfrm>
            <a:off x="361887" y="5137562"/>
            <a:ext cx="3814608" cy="85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ໝວດໝູ່ນ້ອຍລົງ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ສອງ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(dichotomous)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973C25-4951-4317-979C-4FA6876C60EA}"/>
              </a:ext>
            </a:extLst>
          </p:cNvPr>
          <p:cNvSpPr txBox="1"/>
          <p:nvPr/>
        </p:nvSpPr>
        <p:spPr>
          <a:xfrm>
            <a:off x="4633216" y="1704060"/>
            <a:ext cx="1762043" cy="85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#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ຂອງການສູບຢາຕໍ່ວັນ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DEEFF-E059-4F6C-BBF9-10F065736852}"/>
              </a:ext>
            </a:extLst>
          </p:cNvPr>
          <p:cNvSpPr txBox="1"/>
          <p:nvPr/>
        </p:nvSpPr>
        <p:spPr>
          <a:xfrm>
            <a:off x="4297040" y="5070275"/>
            <a:ext cx="2165455" cy="85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433" indent="-403433" defTabSz="806867">
              <a:buFont typeface="Arial" panose="020B0604020202020204" pitchFamily="34" charset="0"/>
              <a:buChar char="•"/>
            </a:pP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ສູບຢາ</a:t>
            </a:r>
            <a:endParaRPr lang="en-US" sz="2471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03433" indent="-403433" defTabSz="806867">
              <a:buFont typeface="Arial" panose="020B0604020202020204" pitchFamily="34" charset="0"/>
              <a:buChar char="•"/>
            </a:pP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ບໍ່ສູບຢາ</a:t>
            </a:r>
            <a:endParaRPr lang="en-US" sz="2471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D957B4-5C98-4060-B437-F245E775C860}"/>
              </a:ext>
            </a:extLst>
          </p:cNvPr>
          <p:cNvSpPr txBox="1"/>
          <p:nvPr/>
        </p:nvSpPr>
        <p:spPr>
          <a:xfrm>
            <a:off x="6905291" y="1704060"/>
            <a:ext cx="1762043" cy="123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8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ຂອງລະດັບການສຶກສາ</a:t>
            </a:r>
            <a:endParaRPr lang="en-US" sz="2471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3723E-FAB9-49BA-B7BE-2CACC2C24C55}"/>
              </a:ext>
            </a:extLst>
          </p:cNvPr>
          <p:cNvSpPr txBox="1"/>
          <p:nvPr/>
        </p:nvSpPr>
        <p:spPr>
          <a:xfrm>
            <a:off x="6583040" y="5113512"/>
            <a:ext cx="2245161" cy="85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433" indent="-403433" defTabSz="806867">
              <a:buFont typeface="Arial" panose="020B0604020202020204" pitchFamily="34" charset="0"/>
              <a:buChar char="•"/>
            </a:pP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&lt; 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ມໍປາຍ</a:t>
            </a:r>
            <a:endParaRPr lang="en-US" sz="2471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03433" indent="-403433" defTabSz="806867">
              <a:buFont typeface="Arial" panose="020B0604020202020204" pitchFamily="34" charset="0"/>
              <a:buChar char="•"/>
            </a:pPr>
            <a:r>
              <a:rPr lang="en-US" sz="2471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&gt;</a:t>
            </a:r>
            <a:r>
              <a:rPr lang="en-US" sz="247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sz="2471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ມໍປາຍ</a:t>
            </a:r>
            <a:endParaRPr lang="en-US" sz="2471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966DA98-BBE9-467D-AA2B-2B3EB3F977A5}"/>
              </a:ext>
            </a:extLst>
          </p:cNvPr>
          <p:cNvSpPr/>
          <p:nvPr/>
        </p:nvSpPr>
        <p:spPr>
          <a:xfrm>
            <a:off x="5145361" y="3124556"/>
            <a:ext cx="737753" cy="1747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0B52DA24-2CD3-42AD-85E8-B4ADB7388352}"/>
              </a:ext>
            </a:extLst>
          </p:cNvPr>
          <p:cNvSpPr/>
          <p:nvPr/>
        </p:nvSpPr>
        <p:spPr>
          <a:xfrm>
            <a:off x="7403979" y="3124556"/>
            <a:ext cx="737753" cy="1747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ACAD7C-8254-419B-ADA9-12A08DC85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43"/>
    </mc:Choice>
    <mc:Fallback xmlns="">
      <p:transition spd="slow" advTm="4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DC253-96A9-4287-85E8-2B1B2642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ການສະຫຼຸບ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9FC9B-16E0-4615-9D08-A7A65314EF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49" y="1487967"/>
            <a:ext cx="7999849" cy="46783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lo-LA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ເຮົາໃຊ້ສະຖິຕິ</a:t>
            </a:r>
            <a:r>
              <a:rPr lang="en-GB" sz="36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ພັນລະນາ</a:t>
            </a:r>
            <a:r>
              <a:rPr lang="en-GB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ະຫຼຸບຂໍ້ມູນຂອງພວກເຮົາແລະເພື່ອຊ່ວຍໃຫ້ພວກເຮົາເຂົ້າໃຈຂໍ້ມູນຂອງພວກເຮົາແລະປະຊາກອນຕົວຢ່າງຂອງພວກເຮົາ.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lo-LA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ສະຖິຕິ</a:t>
            </a:r>
            <a:r>
              <a:rPr lang="en-GB" sz="36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ພັນລະນາ</a:t>
            </a:r>
            <a:r>
              <a:rPr lang="en-GB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6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ພວກເຮົາໃຊ້ເພື່ອສະຫຼຸບ ຂໍ້ມູນແຕກຕ່າງກັນໄປຕາມປະເພດຂໍ້ມູນ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pPr marL="0" indent="0">
              <a:buNone/>
            </a:pP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3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່:</a:t>
            </a:r>
          </a:p>
          <a:p>
            <a:pPr lvl="1"/>
            <a:r>
              <a:rPr lang="en-US" sz="2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2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ຂອງແຕ່ລະຄ່າ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lvl="1"/>
            <a:r>
              <a:rPr lang="en-US" sz="2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ຄວາມຖີ່ສໍາພັດ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 (% </a:t>
            </a:r>
            <a:r>
              <a:rPr lang="en-US" sz="2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ຂອງແຕ່ລະຄ່າ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ຄວາມຖີ່ສະສົມ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 %)</a:t>
            </a:r>
          </a:p>
          <a:p>
            <a:pPr lvl="1"/>
            <a:r>
              <a:rPr lang="en-US" sz="2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ຕາຕະລາງແຍກປະເພດ</a:t>
            </a:r>
            <a:endParaRPr lang="en-US" sz="2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3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ຊ່ວງສະເກວ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/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ວັດແນມໂນມເຂົ້າສູ່ສ່ວນກາງ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 </a:t>
            </a:r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ການກະຈາຍ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ຄ່າສະເງ່ຍ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ຄ່າສູງສຸດ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ຄ່າເຄີ່ງກາງ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1"/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ວັດການກະຈາຍ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</a:p>
          <a:p>
            <a:pPr lvl="2"/>
            <a:r>
              <a:rPr lang="en-US" sz="2600" dirty="0" err="1"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ຊ່ວງ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en-US" sz="2600" dirty="0" err="1"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ຄວາມປັ່ນປ່ວນ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ຄ່າຜິດບ່ຽງມາດຕະຖານ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en-US" sz="2600" dirty="0"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Q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uantiles, </a:t>
            </a:r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ຊ່ວງ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ລະຫວ່າງ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quartile  </a:t>
            </a:r>
          </a:p>
          <a:p>
            <a:pPr lvl="1"/>
            <a:r>
              <a:rPr lang="en-US" sz="2600" dirty="0" err="1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ຕາຕະລາງສະຫຼຸບຂໍ້ມູນ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 </a:t>
            </a:r>
            <a:endParaRPr lang="en-US" sz="23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A6068-716C-4AF1-B541-82A10460E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18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5A5B4D-AE74-4D69-AF9F-7BC5E232D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00"/>
    </mc:Choice>
    <mc:Fallback xmlns="">
      <p:transition spd="slow" advTm="3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2C7A-995D-4A92-9906-AFD666C8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ການພັນລະນາ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ການສະຫຼຸຍ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D734B-83D0-41A3-9114-33D953DFE62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/>
          </a:bodyPr>
          <a:lstStyle/>
          <a:p>
            <a:pPr marL="0" marR="4483" indent="0" defTabSz="806867">
              <a:buNone/>
              <a:tabLst>
                <a:tab pos="314342" algn="l"/>
              </a:tabLst>
            </a:pPr>
            <a:r>
              <a:rPr lang="en-US" sz="2800" b="1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ການແຈກຢາຍຄວາມຖີ</a:t>
            </a:r>
            <a:r>
              <a:rPr lang="en-US" sz="2800" b="1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ສະຫຼຸບຕົວແປທີ່ເປັນໝວດໝູ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ໂດຍການສະແດງ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ທີ່ຕົວແປສາມາດໃຊ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ຈໍານວນ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ສັດສ່ວນ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800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ຂອງບຖກຄົນ</a:t>
            </a:r>
            <a:r>
              <a:rPr lang="en-US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ບັນທຶກດ້ວຍແຕ່ລະຄ່າ</a:t>
            </a:r>
            <a:r>
              <a:rPr lang="en-US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marL="414640" marR="4483" indent="-403433" defTabSz="806867">
              <a:buFont typeface="Arial" panose="020B0604020202020204" pitchFamily="34" charset="0"/>
              <a:buChar char="•"/>
              <a:tabLst>
                <a:tab pos="314342" algn="l"/>
              </a:tabLst>
            </a:pPr>
            <a:r>
              <a:rPr lang="en-US" spc="13" dirty="0" err="1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ຄວາມຖີ</a:t>
            </a:r>
            <a:r>
              <a:rPr lang="en-US" spc="13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en-US" sz="2800" spc="13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800" spc="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pc="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pc="-40" dirty="0" err="1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ການນັບ</a:t>
            </a:r>
            <a:r>
              <a:rPr lang="en-US" sz="28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8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ຂອງແຕ່ລະຄ່າ</a:t>
            </a:r>
            <a:r>
              <a:rPr lang="en-US" sz="28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2800" spc="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pc="-22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800" spc="-22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</a:p>
          <a:p>
            <a:pPr marL="414640" marR="4483" indent="-403433" defTabSz="806867">
              <a:buFont typeface="Arial" panose="020B0604020202020204" pitchFamily="34" charset="0"/>
              <a:buChar char="•"/>
              <a:tabLst>
                <a:tab pos="314342" algn="l"/>
              </a:tabLst>
            </a:pPr>
            <a:r>
              <a:rPr lang="en-US" sz="2800" spc="-18" dirty="0" err="1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ຄວາມຖີ່ສໍາພັດ</a:t>
            </a:r>
            <a:r>
              <a:rPr lang="en-US" sz="2800" spc="-18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sz="2800" spc="-18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pc="-18" dirty="0" err="1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ສັດສ່ວນ</a:t>
            </a:r>
            <a:r>
              <a:rPr lang="en-US" sz="2800" spc="-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(%</a:t>
            </a:r>
            <a:r>
              <a:rPr lang="en-US" sz="28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en-US" sz="28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ຂອງແຕ່ລະອັນ</a:t>
            </a:r>
            <a:endParaRPr lang="en-US" sz="2800" spc="-13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757540" marR="4483" lvl="1" indent="-403433" defTabSz="806867">
              <a:tabLst>
                <a:tab pos="314342" algn="l"/>
              </a:tabLst>
            </a:pPr>
            <a:r>
              <a:rPr lang="en-US" sz="2400" spc="-13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ມັກຈະມີການລາຍງານ</a:t>
            </a:r>
            <a:r>
              <a:rPr lang="en-US" sz="2400" spc="-1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ຄວາມຖີ່ສະສົມ</a:t>
            </a:r>
            <a:r>
              <a:rPr lang="en-US" sz="2400" spc="-1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ດ້ວຍເຊ່ນກັນ</a:t>
            </a:r>
            <a:endParaRPr lang="en-US" sz="2400" spc="-13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14640" marR="4483" indent="-403433" defTabSz="806867">
              <a:tabLst>
                <a:tab pos="314342" algn="l"/>
              </a:tabLst>
            </a:pP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ການວັດຈະເໝືອນກັນ</a:t>
            </a:r>
            <a:r>
              <a:rPr lang="en-US" sz="24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US" sz="24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ນາມສະເກວ</a:t>
            </a:r>
            <a:r>
              <a:rPr lang="en-US" sz="24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4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ອັນດັບສະເກວ</a:t>
            </a:r>
            <a:r>
              <a:rPr lang="en-US" sz="24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butແຕ່ອາດຈະໃຊ້ວິທີ</a:t>
            </a:r>
            <a:r>
              <a:rPr lang="en-US" sz="24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ທີ່ແຕກຕ່າງກັນ</a:t>
            </a:r>
            <a:r>
              <a:rPr lang="en-US" sz="24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ໃນການສະແດງຂໍ້ມູນ</a:t>
            </a:r>
            <a:r>
              <a:rPr lang="en-US" sz="2400" spc="-13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" dirty="0" err="1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ແຕ່ລະລາຍການ</a:t>
            </a:r>
            <a:endParaRPr lang="en-US" sz="2400" spc="-13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7" marR="4483" indent="0" defTabSz="806867">
              <a:buNone/>
              <a:tabLst>
                <a:tab pos="314342" algn="l"/>
              </a:tabLst>
            </a:pPr>
            <a:r>
              <a:rPr lang="en-US" sz="2400" b="1" spc="-18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4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4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1, 1, 1, 2, 2, 2, 2, 2, 3, 3, 4, 4, 4, 5, 5, 5, 5, 5, 5	N=19</a:t>
            </a:r>
          </a:p>
          <a:p>
            <a:pPr marL="11207" marR="4483" indent="0" defTabSz="806867">
              <a:buNone/>
              <a:tabLst>
                <a:tab pos="314342" algn="l"/>
              </a:tabLst>
            </a:pPr>
            <a:r>
              <a:rPr lang="en-US" sz="24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1: n=3, 15.8%; 	2: n=5, 26.3%; 	3: n=2 10.5%; 	</a:t>
            </a:r>
          </a:p>
          <a:p>
            <a:pPr marL="11207" marR="4483" indent="0" defTabSz="806867">
              <a:buNone/>
              <a:tabLst>
                <a:tab pos="314342" algn="l"/>
              </a:tabLst>
            </a:pPr>
            <a:r>
              <a:rPr lang="en-US" sz="24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4: n=3, 15.8%; 	5: n=6, 31.6%</a:t>
            </a:r>
            <a:endParaRPr lang="en-US" sz="24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3B3DC-A066-4D45-A6E9-B25CB6123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19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71B46D-BAE8-41EB-83F7-A721CC1A9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30"/>
    </mc:Choice>
    <mc:Fallback xmlns="">
      <p:transition spd="slow" advTm="8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4980A-CE95-469C-935A-E945333F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ວັດຖຸປະສົງ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A0F0E-BB97-4390-B20F-94755B7A0C4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ເມື່ອສີ້ນສຸດການຮຽນ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ໃນຫົວຂໍ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3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 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ຜູ້ຮຽນ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ຈະມີຄວາມສາມາດ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:</a:t>
            </a:r>
          </a:p>
          <a:p>
            <a:pPr marL="385763" indent="-385763">
              <a:lnSpc>
                <a:spcPct val="100000"/>
              </a:lnSpc>
              <a:buAutoNum type="arabicPeriod"/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ທ່ານຈະສາມາດເຂົ້າໃຈ ແລະ ລະບຸປະເພດຂອງຂໍ້ມູນປະລິມານ </a:t>
            </a:r>
          </a:p>
          <a:p>
            <a:pPr marL="385763" indent="-385763">
              <a:lnSpc>
                <a:spcPct val="100000"/>
              </a:lnSpc>
              <a:buAutoNum type="arabicPeriod"/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ຈໍາແນກຄວາມແຕກຕ່າງລະຫວ່າງປະເພດຂອງຂໍ້ມູນຕໍ່ເນື່ອງແລະ ຂໍ້ມູນໝວດໝູ່ ໄດ້ </a:t>
            </a:r>
          </a:p>
          <a:p>
            <a:pPr marL="385763" indent="-385763">
              <a:lnSpc>
                <a:spcPct val="100000"/>
              </a:lnSpc>
              <a:buAutoNum type="arabicPeriod"/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ສະຫຼຸບຂໍ້ມູນທີ່ເປັນໝວດໝູ່ ດ້ວຍຄວາມຖີ່ (ຈໍານວນ) ແລະ ຄວາມຖີ່ສໍາພັດ </a:t>
            </a:r>
          </a:p>
          <a:p>
            <a:pPr marL="385763" indent="-385763">
              <a:lnSpc>
                <a:spcPct val="100000"/>
              </a:lnSpc>
              <a:buAutoNum type="arabicPeriod"/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ສະຫຼຸບຂໍ້ມູນທີ່ເປັນ ຕົວເລກ ໂດຍການຄິດໄລ່ແລະການຕີຄວາມການວັດແນວໂນ້ມເຂົ້າສຸ່ສ່ວນກາງແລະການແຈກຢາຍ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;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385763" indent="-385763">
              <a:lnSpc>
                <a:spcPct val="100000"/>
              </a:lnSpc>
              <a:buAutoNum type="arabicPeriod"/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ສ້າງຕາຕະລາງຄວາມຖີ່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ຕາຕະລາງແຍກປະເພດ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ແລະຕາຕະລາງສະຫຼຸບຂໍ້ມູນອື່ນໆ </a:t>
            </a:r>
          </a:p>
          <a:p>
            <a:pPr marL="385763" indent="-385763">
              <a:lnSpc>
                <a:spcPct val="100000"/>
              </a:lnSpc>
              <a:buAutoNum type="arabicPeriod"/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ໃຊ້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ໃນການສະຫຼຸບຂໍ້ມູນ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**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ທ່ານສາມາດເຮັດຕາມຄໍາສັ່ງ 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ໄດ້ໂດຍໃຊ້ໄຟລ໌ຂໍ້ມູນຕົວຢ່າງແບບສຸ່ມ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MICS 2017 10%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ແລະໄຟລ໌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DO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ສໍາລັບ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Module 7 Topic 7.3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“Module_7_Topic_7_3_Stata_Example_Syntax.do”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AC7CC-1015-455D-B84E-A97D7DBAB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86162A-C127-4CE6-BDA2-7D55F2615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43"/>
    </mc:Choice>
    <mc:Fallback xmlns="">
      <p:transition spd="slow" advTm="4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59EC-F6B0-4108-AD3B-A7A09BDE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ການພັນລະນາ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ການສະຫຼຸ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B2441-7AA7-4AA3-B4E5-30D4A97077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7886700" cy="500490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lo-LA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ການແຈກຢາຍຄວາມຖີ່ ໃຫ້ພາບທີ່</a:t>
            </a:r>
            <a:r>
              <a:rPr lang="en-GB" sz="8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ລະບຽບ</a:t>
            </a:r>
            <a:r>
              <a:rPr lang="lo-LA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ຂອງຂໍ້ມູນ ແລະ</a:t>
            </a:r>
            <a:r>
              <a:rPr lang="en-GB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8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ຊ່ວ</a:t>
            </a:r>
            <a:r>
              <a:rPr lang="lo-LA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ຍໃຫ້ເຮົາເຫັນວ່າ ແຕ່ລະ  </a:t>
            </a:r>
            <a:r>
              <a:rPr lang="en-GB" sz="8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GB" sz="8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ມີການ</a:t>
            </a:r>
            <a:r>
              <a:rPr lang="lo-LA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ແຈກຢາຍແນວໃດ</a:t>
            </a:r>
            <a:r>
              <a:rPr lang="en-US" sz="800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</a:p>
          <a:p>
            <a:pPr marL="403434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8000" b="1" dirty="0" err="1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</a:t>
            </a:r>
            <a:r>
              <a:rPr lang="en-US" sz="8000" b="1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en-US" sz="80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2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</a:t>
            </a:r>
            <a:r>
              <a:rPr lang="en-US" sz="7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(n),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ຈໍານວນສັງເກດ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ໃນແຕ່ລະໝວດ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ໝູ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7200" i="1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n</a:t>
            </a:r>
            <a:r>
              <a:rPr lang="en-US" sz="7200" i="1" baseline="-250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k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200" b="1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ຄວາມຖີ່ສໍາພັດ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(%), </a:t>
            </a:r>
            <a:r>
              <a:rPr lang="lo-LA" sz="7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ຈໍານວນການສັງເກດໃນແຕ່ລະ</a:t>
            </a:r>
            <a:r>
              <a:rPr lang="en-GB" sz="72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7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GB" sz="72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ຫານດ້ວຍ</a:t>
            </a:r>
            <a:r>
              <a:rPr lang="en-GB" sz="7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7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ຈໍານວນການສັງເກດການທັງຫມົດ</a:t>
            </a:r>
            <a:r>
              <a:rPr lang="en-GB" sz="7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., </a:t>
            </a:r>
            <a:r>
              <a:rPr lang="en-US" sz="7200" i="1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n</a:t>
            </a:r>
            <a:r>
              <a:rPr lang="en-US" sz="7200" i="1" baseline="-250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k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sz="7200" i="1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n</a:t>
            </a:r>
            <a:r>
              <a:rPr lang="en-US" sz="7200" i="1" baseline="-250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7200" i="1" baseline="-250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8000" b="1" dirty="0" err="1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ຕາຕະລາງແຍກປະເພດ</a:t>
            </a:r>
            <a:r>
              <a:rPr lang="en-US" sz="80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ຕາຕະລາງແຍກປະເພດ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ຄື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ໃນຮູບແບບ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ເມຕຼ</a:t>
            </a:r>
            <a:r>
              <a:rPr lang="lo-LA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ິ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</a:t>
            </a:r>
            <a:r>
              <a:rPr lang="lo-LA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ທີ່ມີຢ່າງນ້ອຍ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ສອງແຖວ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ຢ່າງນ້ອຍ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ສອງ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ຖັນ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ຊື່ງສະແດງຄວາມຖີ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ສອງ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ຫຼາຍກວ່າ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ສອງ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</a:t>
            </a:r>
            <a:r>
              <a:rPr lang="lo-LA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ຊື່ງແຍກຈາກຕົວ</a:t>
            </a:r>
            <a:r>
              <a:rPr lang="lo-LA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ແປອື່ນ</a:t>
            </a:r>
            <a:endParaRPr lang="en-US" sz="7200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ການສັງເກດ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ຈະແບ່ງອອກເປັນລະດັບ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ຢ່າງນ້ອຍ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ສອງ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</a:t>
            </a:r>
            <a:r>
              <a:rPr lang="lo-LA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ສະແດງໃນ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lo-LA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ຫ້ອງ 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(Cells)</a:t>
            </a:r>
            <a:endParaRPr lang="en-US" sz="7200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ເຮົາອາດເອີ້ນຕາຕະລາງໄຂວ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ຄຼອດແທັບ</a:t>
            </a:r>
            <a:r>
              <a:rPr lang="lo-LA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(Crosstabulations),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2x2 tables,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7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NxN</a:t>
            </a: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200" dirty="0" err="1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ໃນສະຖິຕິພັນລະນາພື້ນຖານ</a:t>
            </a:r>
            <a:r>
              <a:rPr lang="en-US" sz="72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7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ອາດຈະສະແດງຄວາມຖີ່ໂດຍບໍ່ມີການທົດສອບສົມມຸດຕິຖານ</a:t>
            </a:r>
            <a:endParaRPr lang="en-US" sz="3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lo-LA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ການສະແດງຂໍ້ມູນ</a:t>
            </a:r>
            <a:r>
              <a:rPr lang="en-GB" sz="8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ໝວດໝູ່ແບບກຼາຟ</a:t>
            </a:r>
            <a:r>
              <a:rPr lang="en-GB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ສາມາດເຮັດໄດ້ໃນຫຼາຍວິທີ</a:t>
            </a:r>
            <a:r>
              <a:rPr lang="en-GB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ເຮົາຈະພິຈາລະນາຢ່າງ</a:t>
            </a:r>
            <a:r>
              <a:rPr lang="en-GB" sz="8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ລະອຽດ</a:t>
            </a:r>
            <a:r>
              <a:rPr lang="en-GB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ກັບການສະແດງພາບເຫຼົ່ານີ້ໃນຫົວຂໍ້ </a:t>
            </a:r>
            <a:r>
              <a:rPr lang="en-GB" sz="8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7.5</a:t>
            </a:r>
            <a:r>
              <a:rPr lang="en-US" sz="80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200" dirty="0">
                <a:latin typeface="Phetsarath OT" panose="02000500000000020004" pitchFamily="2" charset="0"/>
                <a:cs typeface="Phetsarath OT" panose="02000500000000020004" pitchFamily="2" charset="0"/>
              </a:rPr>
              <a:t>Bar Charts		Mosaic Plots		Pie charts</a:t>
            </a:r>
            <a:r>
              <a:rPr lang="en-US" sz="7200" dirty="0">
                <a:highlight>
                  <a:srgbClr val="FFFF00"/>
                </a:highlight>
                <a:latin typeface="Phetsarath OT" panose="02000500000000020004" pitchFamily="2" charset="0"/>
                <a:cs typeface="Phetsarath OT" panose="02000500000000020004" pitchFamily="2" charset="0"/>
              </a:rPr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7EACA-C663-4E1B-86AD-7A23FD54A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20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DA6532-6F67-447A-A7B2-8089A2D3E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96"/>
    </mc:Choice>
    <mc:Fallback xmlns="">
      <p:transition spd="slow" advTm="10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9ECB3F-7FE8-40CE-837F-A28971C5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Stata</a:t>
            </a:r>
            <a:endParaRPr lang="en-US" dirty="0">
              <a:highlight>
                <a:srgbClr val="FFFF00"/>
              </a:highligh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ED6353-CB37-47F8-BA7F-EE038B2787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18697"/>
            <a:ext cx="7886700" cy="4678363"/>
          </a:xfrm>
        </p:spPr>
        <p:txBody>
          <a:bodyPr/>
          <a:lstStyle/>
          <a:p>
            <a:pPr marL="0" indent="0">
              <a:buNone/>
            </a:pPr>
            <a:r>
              <a:rPr lang="lo-LA" sz="24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ການດໍາເນີນການວັດແທກຄວາມຖີ່ແລະການສ້າງຕາຕະລາງຄວາມຖີ່ໃນ </a:t>
            </a:r>
            <a:r>
              <a:rPr lang="en-GB" sz="24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Stata </a:t>
            </a:r>
            <a:r>
              <a:rPr lang="en-GB" sz="24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ຮັດໄດ້ຢ່າງ</a:t>
            </a:r>
            <a:r>
              <a:rPr lang="lo-LA" sz="24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ງ່າຍ</a:t>
            </a:r>
            <a:r>
              <a:rPr lang="en-GB" sz="24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ໆ</a:t>
            </a:r>
            <a:r>
              <a:rPr lang="lo-LA" sz="24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24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24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ໂດຍການໃຊ</a:t>
            </a:r>
            <a:r>
              <a:rPr lang="en-GB" sz="24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້ </a:t>
            </a:r>
            <a:r>
              <a:rPr lang="en-GB" sz="24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ຄໍາສັ່ງ</a:t>
            </a:r>
            <a:r>
              <a:rPr lang="en-GB" sz="24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tabulate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</a:p>
          <a:p>
            <a:pPr marL="1028700" lvl="3" indent="0">
              <a:buNone/>
            </a:pPr>
            <a:r>
              <a:rPr lang="en-US" sz="28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 </a:t>
            </a:r>
            <a:r>
              <a:rPr lang="en-US" sz="28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variable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ໃຊ້ຟາຍ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MICS 2017 10%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ຂອງຕົວຢ່າງແບບສຸ່ມ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,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 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HL4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1028700" lvl="3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09E9-DBEC-4606-ACB2-5A3576EF4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21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A3702-317C-45A5-976C-C846295E97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2"/>
          <a:stretch/>
        </p:blipFill>
        <p:spPr>
          <a:xfrm>
            <a:off x="1013113" y="3270730"/>
            <a:ext cx="7117773" cy="289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116141-70CD-4B57-917D-5AFF3E8D96EB}"/>
              </a:ext>
            </a:extLst>
          </p:cNvPr>
          <p:cNvSpPr txBox="1"/>
          <p:nvPr/>
        </p:nvSpPr>
        <p:spPr>
          <a:xfrm>
            <a:off x="6594768" y="3180817"/>
            <a:ext cx="140450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ຄວາມຖີ່ສໍາພັດສະສົມ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7BB0F-3763-4DC5-B89F-A5418D1D9234}"/>
              </a:ext>
            </a:extLst>
          </p:cNvPr>
          <p:cNvSpPr txBox="1"/>
          <p:nvPr/>
        </p:nvSpPr>
        <p:spPr>
          <a:xfrm>
            <a:off x="4891525" y="3180817"/>
            <a:ext cx="140450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ຄວາມຖີ່ສໍາພັດ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5F4BA-4C7B-480C-8355-ACBA740EB04A}"/>
              </a:ext>
            </a:extLst>
          </p:cNvPr>
          <p:cNvSpPr txBox="1"/>
          <p:nvPr/>
        </p:nvSpPr>
        <p:spPr>
          <a:xfrm>
            <a:off x="3188282" y="3319316"/>
            <a:ext cx="140450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92863-A271-449C-AD82-49AA608AB268}"/>
              </a:ext>
            </a:extLst>
          </p:cNvPr>
          <p:cNvSpPr txBox="1"/>
          <p:nvPr/>
        </p:nvSpPr>
        <p:spPr>
          <a:xfrm>
            <a:off x="131620" y="4587006"/>
            <a:ext cx="127461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615FD5-C33E-466F-9373-3AC435A7879D}"/>
              </a:ext>
            </a:extLst>
          </p:cNvPr>
          <p:cNvSpPr txBox="1"/>
          <p:nvPr/>
        </p:nvSpPr>
        <p:spPr>
          <a:xfrm>
            <a:off x="240291" y="5613484"/>
            <a:ext cx="10624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ລວມ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1900003-7F02-4699-8257-C0A20E04B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3"/>
    </mc:Choice>
    <mc:Fallback xmlns="">
      <p:transition spd="slow" advTm="9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EC1B5F-B1EC-4F63-8CD5-C63EB55A7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818" y="2202873"/>
            <a:ext cx="4057133" cy="399580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C9ECB3F-7FE8-40CE-837F-A28971C5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Stata -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ນາມສະເກວ</a:t>
            </a:r>
            <a:endParaRPr lang="en-US" dirty="0">
              <a:highlight>
                <a:srgbClr val="FFFF00"/>
              </a:highligh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ED6353-CB37-47F8-BA7F-EE038B2787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18698"/>
            <a:ext cx="7886700" cy="7841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ການສ້າງຕາຕະລາງຄວາມຖີ່ແມ່ນຄືກັນ ໃນ 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ສໍາລັບຕົວຜັນແປນາມ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ສະເກວ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ອັນດັບສະເກວ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ແຕ່ທ່ານອາດຈະຕ້ອງ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ຮອບຄອບ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ກ່ຽວກັບ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ອັນດັບສະເກວ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09E9-DBEC-4606-ACB2-5A3576EF4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22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AC8F8D-BAF2-4793-8840-07DD7454390B}"/>
              </a:ext>
            </a:extLst>
          </p:cNvPr>
          <p:cNvSpPr txBox="1"/>
          <p:nvPr/>
        </p:nvSpPr>
        <p:spPr>
          <a:xfrm>
            <a:off x="628649" y="2202873"/>
            <a:ext cx="37216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ນາມສະເກວ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 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HH7</a:t>
            </a:r>
          </a:p>
          <a:p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</a:t>
            </a:r>
            <a:r>
              <a:rPr lang="lo-LA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ແປນີ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ສະແດງແຂວງທີ່ອາໃສຢູ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ຟາຍ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ຄໍາສັ່ງແມ່ນຫຍັງ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ມັນ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ສໍາຄັນຫຼືບໍ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ແມ່ນຫຍັງ</a:t>
            </a:r>
            <a:r>
              <a:rPr lang="en-GB" sz="2400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ທີ່ເໝາະສົມທີ່ສຸດ</a:t>
            </a:r>
            <a:endParaRPr lang="en-GB" sz="2400" dirty="0">
              <a:solidFill>
                <a:srgbClr val="202124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ອາດລຽງລໍາດັບໝວດໝູ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ໃໝ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ເມື່ອສ້າງຕາຕະລາງລາຍງານ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ບົດຄວາມ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56A2A4-7BDB-4B47-96BC-839895B35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8"/>
    </mc:Choice>
    <mc:Fallback xmlns="">
      <p:transition spd="slow" advTm="9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9ECB3F-7FE8-40CE-837F-A28971C5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58150" cy="1017107"/>
          </a:xfrm>
        </p:spPr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Stata -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ນາມສະເກວ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ລຽງລໍາດັບ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09E9-DBEC-4606-ACB2-5A3576EF4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23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E41A6-9EA1-4A2D-A80F-D0E64D1BA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854" y="1421398"/>
            <a:ext cx="4968327" cy="49274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481766-4D5E-4202-B2CD-AE601111B6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2675659" cy="46783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ທ່ານສາມາດລຽງລໍາດັບ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ຜົນການວິເຄາະ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ຕາມຄວາມຖີ່ຈາກຫຼາຍໄປຫານ້ອຍໄດ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ໂດຍການເພີ້ມ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“sort”: </a:t>
            </a:r>
            <a:r>
              <a:rPr lang="en-US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HH7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sort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860BFC-6F93-4BFD-9F62-3E4F34E68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0"/>
    </mc:Choice>
    <mc:Fallback xmlns="">
      <p:transition spd="slow" advTm="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801DD-9AB5-4F66-A4B7-4856AF92B5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24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FF6B4-2287-4FF9-BFF4-AD5471456F91}"/>
              </a:ext>
            </a:extLst>
          </p:cNvPr>
          <p:cNvSpPr txBox="1"/>
          <p:nvPr/>
        </p:nvSpPr>
        <p:spPr>
          <a:xfrm>
            <a:off x="53854" y="5517812"/>
            <a:ext cx="1406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800" dirty="0"/>
              <a:t>ແຫຼ່ງ:</a:t>
            </a:r>
            <a:r>
              <a:rPr lang="en-US" sz="800" dirty="0"/>
              <a:t>: Lao Statistics Bureau. 2018. Lao Social Indicator Survey II 2017, Survey Findings Report. Vientiane, Lao PDR: Lao Statistics Bureau and UNICEF.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34FFBE-5AF7-4DCB-A60F-F102F5681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C740EA-3044-EA35-8DB1-BBC4403E4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848678"/>
              </p:ext>
            </p:extLst>
          </p:nvPr>
        </p:nvGraphicFramePr>
        <p:xfrm>
          <a:off x="1567150" y="945947"/>
          <a:ext cx="7267134" cy="8868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231">
                  <a:extLst>
                    <a:ext uri="{9D8B030D-6E8A-4147-A177-3AD203B41FA5}">
                      <a16:colId xmlns:a16="http://schemas.microsoft.com/office/drawing/2014/main" val="2249900840"/>
                    </a:ext>
                  </a:extLst>
                </a:gridCol>
                <a:gridCol w="1120877">
                  <a:extLst>
                    <a:ext uri="{9D8B030D-6E8A-4147-A177-3AD203B41FA5}">
                      <a16:colId xmlns:a16="http://schemas.microsoft.com/office/drawing/2014/main" val="2290723554"/>
                    </a:ext>
                  </a:extLst>
                </a:gridCol>
                <a:gridCol w="1253613">
                  <a:extLst>
                    <a:ext uri="{9D8B030D-6E8A-4147-A177-3AD203B41FA5}">
                      <a16:colId xmlns:a16="http://schemas.microsoft.com/office/drawing/2014/main" val="3652071259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3671889028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2135031047"/>
                    </a:ext>
                  </a:extLst>
                </a:gridCol>
              </a:tblGrid>
              <a:tr h="1889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 dirty="0">
                          <a:effectLst/>
                        </a:rPr>
                        <a:t>ເດັກນ້ອຍ ອາຍຸລະຫວ່າງ 12-23 ເດືອນ</a:t>
                      </a:r>
                      <a:endParaRPr lang="en-L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486607"/>
                  </a:ext>
                </a:extLst>
              </a:tr>
              <a:tr h="377891">
                <a:tc v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ໄດ້ຮັບວັກຊີນປ້ອງກັນພະຍາດໃນເດັກ ທຸກເວລາ ກ່ອນການສໍາຫຼວດ ໂດຍຈໍາແນກຕາມ: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502132"/>
                  </a:ext>
                </a:extLst>
              </a:tr>
              <a:tr h="566836">
                <a:tc v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 dirty="0">
                          <a:effectLst/>
                        </a:rPr>
                        <a:t>ປື້ມສັກຢາກັນພະຍາດ</a:t>
                      </a:r>
                      <a:endParaRPr lang="en-L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 dirty="0">
                          <a:effectLst/>
                        </a:rPr>
                        <a:t>ຕາມລາຍງານຂອງແມ່</a:t>
                      </a:r>
                      <a:endParaRPr lang="en-L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ຢ່າງໃດຢ່າງໜື່ງ (ຄອບຄຸ່ມແບບຫຍາບໆ)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ໄດ້ຮັບວັກຊີນ ພາຍໃນ ອາຍຸ 12  ເດືອນ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1321268570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ຊະນິດວັກຊີນ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377491725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BCG</a:t>
                      </a:r>
                      <a:r>
                        <a:rPr lang="en-US" sz="1200" baseline="30000">
                          <a:effectLst/>
                        </a:rPr>
                        <a:t>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81.5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81.5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1131719252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HepB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3466057367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 At birth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4</a:t>
                      </a:r>
                      <a:r>
                        <a:rPr lang="en-US" sz="1200">
                          <a:effectLst/>
                        </a:rPr>
                        <a:t>2.7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60.7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60.7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4231025101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Polio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3624635040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OPV1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50</a:t>
                      </a:r>
                      <a:r>
                        <a:rPr lang="en-US" sz="1200">
                          <a:effectLst/>
                        </a:rPr>
                        <a:t>.9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32.9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83.8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83.1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2461852871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OPV2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79.0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77.9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4142301258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OPV3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45</a:t>
                      </a:r>
                      <a:r>
                        <a:rPr lang="en-US" sz="1200">
                          <a:effectLst/>
                        </a:rPr>
                        <a:t>.6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69.0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3783791405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     </a:t>
                      </a:r>
                      <a:r>
                        <a:rPr lang="en-US" sz="1200">
                          <a:effectLst/>
                        </a:rPr>
                        <a:t>IPV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31.4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758506118"/>
                  </a:ext>
                </a:extLst>
              </a:tr>
              <a:tr h="3778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Pentavalent (DTO-Hib-F=HepB)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1221909212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47.4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72.5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71.8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1218649647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2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67.2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66.2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1199766241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3</a:t>
                      </a:r>
                      <a:r>
                        <a:rPr lang="en-US" sz="1200" baseline="30000">
                          <a:effectLst/>
                        </a:rPr>
                        <a:t>3.4.5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43.1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17.7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60.8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58.8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2429708913"/>
                  </a:ext>
                </a:extLst>
              </a:tr>
              <a:tr h="3778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Pneumococcal (Conjugate), (PCV)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1842596238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39.9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56.9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56.4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3753594869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2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38.4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13.9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52.3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2963901266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3</a:t>
                      </a:r>
                      <a:r>
                        <a:rPr lang="en-US" sz="1200" baseline="30000">
                          <a:effectLst/>
                        </a:rPr>
                        <a:t>6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47.6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46.0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1657594299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Measles &amp; Rubella (MR1)</a:t>
                      </a:r>
                      <a:r>
                        <a:rPr lang="en-US" sz="1200" baseline="30000">
                          <a:effectLst/>
                        </a:rPr>
                        <a:t>7,8,9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39.7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59.7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3912348998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Japanese encephalitis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20.2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14.6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34.7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28.8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1818904229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Vitamin A</a:t>
                      </a:r>
                      <a:r>
                        <a:rPr lang="en-US" sz="1200" baseline="30000">
                          <a:effectLst/>
                        </a:rPr>
                        <a:t>c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22.2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2.8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18.0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2083023148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Deworming</a:t>
                      </a:r>
                      <a:r>
                        <a:rPr lang="en-US" sz="1200" baseline="30000">
                          <a:effectLst/>
                        </a:rPr>
                        <a:t>c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11.9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3.4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4085862884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ໄດ້ຮັບວັກຊີນຄົບ</a:t>
                      </a:r>
                      <a:r>
                        <a:rPr lang="en-US" sz="1200" baseline="30000">
                          <a:effectLst/>
                        </a:rPr>
                        <a:t>9,d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34.6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48.1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40.7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2094076441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ບໍ່ໄດ້ຮັບ ວັກຊີນ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12.4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12.5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2264493072"/>
                  </a:ext>
                </a:extLst>
              </a:tr>
              <a:tr h="18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o-LA" sz="1200">
                          <a:effectLst/>
                        </a:rPr>
                        <a:t>ຈໍານວນເດັກນ້ອຍ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2,203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2,203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2,203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2,203</a:t>
                      </a:r>
                      <a:endParaRPr lang="en-L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extLst>
                  <a:ext uri="{0D108BD9-81ED-4DB2-BD59-A6C34878D82A}">
                    <a16:rowId xmlns:a16="http://schemas.microsoft.com/office/drawing/2014/main" val="2528133023"/>
                  </a:ext>
                </a:extLst>
              </a:tr>
              <a:tr h="2645235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MICS indicator TC.1-Tuberculosis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MICS indicator TC.2-Polio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MICS indicator TC.3-Diphtheria, tetanus &amp; pertussis (DTP)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4</a:t>
                      </a:r>
                      <a:r>
                        <a:rPr lang="en-US" sz="1200" dirty="0">
                          <a:effectLst/>
                        </a:rPr>
                        <a:t>MICS indicator TC.4-Hepatitis B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5</a:t>
                      </a:r>
                      <a:r>
                        <a:rPr lang="en-US" sz="1200" dirty="0">
                          <a:effectLst/>
                        </a:rPr>
                        <a:t>MICS indicator TC.5-Haemophilus influenzae type B (Hib)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6</a:t>
                      </a:r>
                      <a:r>
                        <a:rPr lang="en-US" sz="1200" dirty="0">
                          <a:effectLst/>
                        </a:rPr>
                        <a:t>MICS indicator TC.6-Pneumococcal (Conjugate)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7</a:t>
                      </a:r>
                      <a:r>
                        <a:rPr lang="en-US" sz="1200" dirty="0">
                          <a:effectLst/>
                        </a:rPr>
                        <a:t>MICS indicator TC.8-Rubella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8</a:t>
                      </a:r>
                      <a:r>
                        <a:rPr lang="en-US" sz="1200" dirty="0">
                          <a:effectLst/>
                        </a:rPr>
                        <a:t>MICS indicator TC.10- Measles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9</a:t>
                      </a:r>
                      <a:r>
                        <a:rPr lang="en-US" sz="1200" dirty="0">
                          <a:effectLst/>
                        </a:rPr>
                        <a:t>MICS indicator TC.11- Full immunization coverage</a:t>
                      </a:r>
                      <a:endParaRPr lang="en-LA" sz="12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Na:</a:t>
                      </a:r>
                      <a:r>
                        <a:rPr lang="lo-LA" sz="1200" dirty="0">
                          <a:effectLst/>
                        </a:rPr>
                        <a:t>ບໍ່ກ່ຽວຂ້ອງ</a:t>
                      </a:r>
                      <a:endParaRPr lang="en-LA" sz="12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A</a:t>
                      </a:r>
                      <a:r>
                        <a:rPr lang="lo-LA" sz="1200" dirty="0">
                          <a:effectLst/>
                        </a:rPr>
                        <a:t>ບັດສັກຢາ ຫຼື ເອກະສານທີ່ຂຽນຊື່ວັກຊີນ</a:t>
                      </a:r>
                      <a:endParaRPr lang="en-LA" sz="12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B</a:t>
                      </a:r>
                      <a:r>
                        <a:rPr lang="lo-LA" sz="1200" dirty="0">
                          <a:effectLst/>
                        </a:rPr>
                        <a:t>ຢູ່ໃນ ສປປ ລາວ, </a:t>
                      </a:r>
                      <a:r>
                        <a:rPr lang="en-US" sz="1200" dirty="0">
                          <a:effectLst/>
                        </a:rPr>
                        <a:t>Measles </a:t>
                      </a:r>
                      <a:r>
                        <a:rPr lang="lo-LA" sz="1200" dirty="0">
                          <a:effectLst/>
                        </a:rPr>
                        <a:t>ແລະ </a:t>
                      </a:r>
                      <a:r>
                        <a:rPr lang="en-US" sz="1200" dirty="0">
                          <a:effectLst/>
                        </a:rPr>
                        <a:t>Rubella </a:t>
                      </a:r>
                      <a:r>
                        <a:rPr lang="lo-LA" sz="1200" dirty="0">
                          <a:effectLst/>
                        </a:rPr>
                        <a:t>ເອົາລວມກັນ ເອີ້ນວ່າ ວັກຊີນ </a:t>
                      </a:r>
                      <a:r>
                        <a:rPr lang="en-US" sz="1200" dirty="0">
                          <a:effectLst/>
                        </a:rPr>
                        <a:t>MR</a:t>
                      </a:r>
                      <a:endParaRPr lang="en-LA" sz="12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C</a:t>
                      </a:r>
                      <a:r>
                        <a:rPr lang="lo-LA" sz="1200" dirty="0">
                          <a:effectLst/>
                        </a:rPr>
                        <a:t>ຈໍານວນເຂົັ້ມທີ່ໄດ້ຮັບປັດຈຸບັນ</a:t>
                      </a:r>
                      <a:endParaRPr lang="en-LA" sz="12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D</a:t>
                      </a:r>
                      <a:r>
                        <a:rPr lang="lo-LA" sz="1200" dirty="0">
                          <a:effectLst/>
                        </a:rPr>
                        <a:t>ລວມມີ: </a:t>
                      </a:r>
                      <a:r>
                        <a:rPr lang="en-US" sz="1200" dirty="0">
                          <a:effectLst/>
                        </a:rPr>
                        <a:t>BCG, Polio3&lt; DTP-Hib3, Measles</a:t>
                      </a:r>
                      <a:r>
                        <a:rPr lang="lo-LA" sz="1200" dirty="0">
                          <a:effectLst/>
                        </a:rPr>
                        <a:t> ແລະ </a:t>
                      </a:r>
                      <a:r>
                        <a:rPr lang="en-US" sz="1200" dirty="0">
                          <a:effectLst/>
                        </a:rPr>
                        <a:t>Rubella </a:t>
                      </a:r>
                      <a:r>
                        <a:rPr lang="lo-LA" sz="1200" dirty="0">
                          <a:effectLst/>
                        </a:rPr>
                        <a:t>ຕາມຕາຕະລາງການສັກຢາກັນພະຍາດໃນ ສປປ ລາວ</a:t>
                      </a:r>
                      <a:endParaRPr lang="en-LA" sz="1200" dirty="0">
                        <a:effectLst/>
                        <a:latin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28672" marR="28672" marT="0" marB="0"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29445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EF0CDCD-783F-C9DD-6E91-20A682F0F313}"/>
              </a:ext>
            </a:extLst>
          </p:cNvPr>
          <p:cNvSpPr txBox="1"/>
          <p:nvPr/>
        </p:nvSpPr>
        <p:spPr>
          <a:xfrm>
            <a:off x="53854" y="22617"/>
            <a:ext cx="88246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ຕາຕະລາງ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TC.1.1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ການໄດ້ຮັບ ວັກຊີນ ໃນປີ ທໍາອິດຂອງຊິວິດ</a:t>
            </a:r>
            <a:r>
              <a:rPr lang="lo-LA" sz="1600" dirty="0"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ເປີເຊັນ ຂອງ ເດັກນ້ອຍ ອາຍຸລະຫວ່າງ 12-23 ເດືອນ ທີ່ໄດ້ຮັບວັກຊີນປ້ອງກັນພະຍາດໃນເດັກ ທຸກເວລາ ກ່ອນການສໍາຫຼວດ (ຄອບຄຸ່ມແບບຫຍາບໆ) ແລະ ພາຍໃນວັນເກີດ ປີທໍາອິດ</a:t>
            </a:r>
            <a:endParaRPr lang="en-L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45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2"/>
    </mc:Choice>
    <mc:Fallback xmlns="">
      <p:transition spd="slow" advTm="4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54DC8E-0577-44BA-BD0C-7F8B27C2A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25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3EBD82-D78C-4406-A9D2-36826D8EC67F}"/>
              </a:ext>
            </a:extLst>
          </p:cNvPr>
          <p:cNvSpPr txBox="1">
            <a:spLocks/>
          </p:cNvSpPr>
          <p:nvPr/>
        </p:nvSpPr>
        <p:spPr>
          <a:xfrm>
            <a:off x="628650" y="373104"/>
            <a:ext cx="7886700" cy="101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Stata -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ອັນດັບສະເກວ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FFABF-BFD0-42BE-8CEF-EA349F8D6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366" y="2763959"/>
            <a:ext cx="5661268" cy="357792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F77DC6-CF22-4B06-A98D-726D6E178A7D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628650" y="1487488"/>
            <a:ext cx="7886700" cy="1294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ອັນດັບສະເກວ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 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CAGE_6</a:t>
            </a:r>
          </a:p>
          <a:p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</a:t>
            </a:r>
            <a:r>
              <a:rPr lang="lo-LA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ແປນີ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ສະແດງໝວດໝູ່ອາຍຸ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ຕາມລໍາດັບ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ເປັນເດືອນ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ດ້ວຍຄ່າລໍາດັບ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ເປີເຊັນສະສົມ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ຈະມີປະໂຫຍດ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FB87B36-2397-4B21-A6AE-9A6F21181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40FB1-3AE4-44D9-99DB-1978B1B9FC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3098223" cy="4678363"/>
          </a:xfrm>
        </p:spPr>
        <p:txBody>
          <a:bodyPr>
            <a:normAutofit fontScale="92500"/>
          </a:bodyPr>
          <a:lstStyle/>
          <a:p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ທາງເລືອກ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ລໍາດັບຄວາມຖີ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ຈາກ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ຫຼາຍໄປນ້ອຍ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ນາມສະເກວ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ປົກະຕິ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ຈະໃສ່ຄ່າວ່າ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“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ບໍ່ຮູ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້”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“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ບໍ່ຕອບ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”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ໄວ້ຫຼັງສຸດ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ຫາກມີ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N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ໂດຍລວມສໍາລັບ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 n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ສໍາລັບຕົວ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ເມື່ອ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ບໍ່ມີ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ຕົວຢ່າງທັ້ງໝົດ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ອັນດັບສະເກວ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ລໍາດັບ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!</a:t>
            </a:r>
          </a:p>
          <a:p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ທາງເລືອກ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ລວມສະເພາະຄໍາຕອບ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 “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ແມ່ນ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”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ແມ່ນ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ບໍ່ແມ່ນ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D2C49584-E244-4FD6-A14D-17B3B81000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b="1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FBF591-28A5-4EB8-B3F8-A0248BA8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91" y="190361"/>
            <a:ext cx="7886700" cy="1017588"/>
          </a:xfrm>
        </p:spPr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ບົດລາຍງານ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ບົດຄວາມ</a:t>
            </a:r>
            <a:endParaRPr lang="en-US" dirty="0">
              <a:highlight>
                <a:srgbClr val="FFFF00"/>
              </a:highligh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8B7060-B8FF-4782-9B7B-C8512FA2E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15A75D-2B7E-5BBB-5334-F18C14DAD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97462"/>
              </p:ext>
            </p:extLst>
          </p:nvPr>
        </p:nvGraphicFramePr>
        <p:xfrm>
          <a:off x="4084835" y="1887276"/>
          <a:ext cx="4271054" cy="4656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1103">
                  <a:extLst>
                    <a:ext uri="{9D8B030D-6E8A-4147-A177-3AD203B41FA5}">
                      <a16:colId xmlns:a16="http://schemas.microsoft.com/office/drawing/2014/main" val="3370763597"/>
                    </a:ext>
                  </a:extLst>
                </a:gridCol>
                <a:gridCol w="819951">
                  <a:extLst>
                    <a:ext uri="{9D8B030D-6E8A-4147-A177-3AD203B41FA5}">
                      <a16:colId xmlns:a16="http://schemas.microsoft.com/office/drawing/2014/main" val="1130217912"/>
                    </a:ext>
                  </a:extLst>
                </a:gridCol>
              </a:tblGrid>
              <a:tr h="17792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ການເຂົ້າເຖີງ ແລະ ນໍາໃຊ້ ການບໍລິການສຸຂະພາບ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 hMerge="1">
                  <a:txBody>
                    <a:bodyPr/>
                    <a:lstStyle/>
                    <a:p>
                      <a:endParaRPr lang="en-L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439295"/>
                  </a:ext>
                </a:extLst>
              </a:tr>
              <a:tr h="361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ສະຖານທີໃດ ທີ່ເຈົ້າໄດ້ໄປ, ເມື່ອເວລາເຈັບປ່ວຍ ຫຼື ຕ້ອງການຄໍາປຶກສາ ກ່ຽວຂ້ອງກັບ ສຸຂະພາບ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2276782813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 ຄຼິນິກເອກກະຊົນ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127 (31.9)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3905688505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ຄຼິນິກຢູ່ຕ່າງປະເທດ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113 (28.4)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2311988524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ພະແນກສຸກເສີນ ຂອງ ໂຮງໝໍ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77 (19.3)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1507987995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ຄຼິນິກຢູ່ໂຮງໝໍ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33 (10.6)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3015029995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ຕົວແທນຄຼິນິກ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42 (6.9)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2880880101"/>
                  </a:ext>
                </a:extLst>
              </a:tr>
              <a:tr h="18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</a:t>
                      </a:r>
                      <a:r>
                        <a:rPr lang="en-US" sz="900">
                          <a:effectLst/>
                        </a:rPr>
                        <a:t>VA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 (1.5)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2388721961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    </a:t>
                      </a:r>
                      <a:r>
                        <a:rPr lang="lo-LA" sz="1000">
                          <a:effectLst/>
                        </a:rPr>
                        <a:t>ບໍ່ໄດ້ໄປໃສ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 (0.8)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2917443553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ບໍ່ຮູ້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 (0.8)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682608711"/>
                  </a:ext>
                </a:extLst>
              </a:tr>
              <a:tr h="18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ຄຸນນະພາບການໃຫ້ບໍລິການ ເປັນແນວໃດ</a:t>
                      </a:r>
                      <a:r>
                        <a:rPr lang="en-US" sz="900">
                          <a:effectLst/>
                        </a:rPr>
                        <a:t>? (n=395)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3533904022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   </a:t>
                      </a:r>
                      <a:r>
                        <a:rPr lang="lo-LA" sz="1000">
                          <a:effectLst/>
                        </a:rPr>
                        <a:t>ດີທີ່ສຸດ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 dirty="0">
                          <a:effectLst/>
                        </a:rPr>
                        <a:t>165 </a:t>
                      </a:r>
                      <a:r>
                        <a:rPr lang="en-US" sz="1000" dirty="0">
                          <a:effectLst/>
                        </a:rPr>
                        <a:t>(</a:t>
                      </a:r>
                      <a:r>
                        <a:rPr lang="lo-LA" sz="1000" dirty="0">
                          <a:effectLst/>
                        </a:rPr>
                        <a:t>41</a:t>
                      </a:r>
                      <a:r>
                        <a:rPr lang="en-US" sz="1000" dirty="0">
                          <a:effectLst/>
                        </a:rPr>
                        <a:t>.8)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2565876887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ດີ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153 (38.7)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3761734856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ທໍາມະດາ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68 (17.2)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1072361919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ບໍ່ດີ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7 (1.8)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1440920220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ບໍ່ຮູ້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 (0.3)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318365727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ບໍຕອບ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 (0.3)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1158542645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ໄດ້ພົບທ່ານໝໍ ຫຼື ພະຍາບານ ສະເາພະດ້ານ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3479725898"/>
                  </a:ext>
                </a:extLst>
              </a:tr>
              <a:tr h="361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ເຈົ້າຄິດວ່າ ການໃຫ້ບໍລິການ ພໍພຽງ ສໍາລັບ ປະຊາຊົນຜູ້ມີລາຍໄດ້ຕໍ່າ ໃນບ່ອນທີ່ເຈົ້າອາໃສຢູ່ບໍ່?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265 (67.7)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480931326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ແມ່ນ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101 (25.4)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184965837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 ບໍ່ແມ່ນ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281 (70.6)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2901112624"/>
                  </a:ext>
                </a:extLst>
              </a:tr>
              <a:tr h="17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   ບໍ່ຮູ້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16 (4.0)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598755747"/>
                  </a:ext>
                </a:extLst>
              </a:tr>
              <a:tr h="361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lo-LA" sz="1000">
                          <a:effectLst/>
                        </a:rPr>
                        <a:t>ໃນ 12 ເດືອນຜ່ານມາ, ບໍ່ໄດ້ຮັບການປິ່ນປົວ ສາເຫດມາຈາກ ຄ່າປິ່ນປົວ (ເຈົ້າເອງ ຫຼື ສະມາຊິກໃນຄອບຄົວ)</a:t>
                      </a:r>
                      <a:endParaRPr lang="en-L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210 (52.8)</a:t>
                      </a:r>
                      <a:endParaRPr lang="en-L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9976" marR="59976" marT="0" marB="0"/>
                </a:tc>
                <a:extLst>
                  <a:ext uri="{0D108BD9-81ED-4DB2-BD59-A6C34878D82A}">
                    <a16:rowId xmlns:a16="http://schemas.microsoft.com/office/drawing/2014/main" val="3389365399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9EF061DF-09CB-DC71-0AE1-1C340A5E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835" y="1487967"/>
            <a:ext cx="47104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L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ຕາຕະລາງ</a:t>
            </a:r>
            <a:r>
              <a:rPr kumimoji="0" lang="en-US" altLang="en-L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 5.3 </a:t>
            </a:r>
            <a:r>
              <a:rPr kumimoji="0" lang="en-US" altLang="en-L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ການເຂົ້າເຖີງ</a:t>
            </a:r>
            <a:r>
              <a:rPr kumimoji="0" lang="en-US" altLang="en-L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kumimoji="0" lang="en-US" altLang="en-L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ແລະ</a:t>
            </a:r>
            <a:r>
              <a:rPr kumimoji="0" lang="en-US" altLang="en-L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kumimoji="0" lang="en-US" altLang="en-L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ນໍາໃຊ</a:t>
            </a:r>
            <a:r>
              <a:rPr kumimoji="0" lang="en-US" altLang="en-L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້ </a:t>
            </a:r>
            <a:r>
              <a:rPr kumimoji="0" lang="en-US" altLang="en-L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ການບໍລິການສຸຂະພາບ</a:t>
            </a:r>
            <a:r>
              <a:rPr kumimoji="0" lang="en-US" altLang="en-L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Cordia New" panose="020B0304020202020204" pitchFamily="34" charset="-34"/>
              </a:rPr>
              <a:t>;</a:t>
            </a:r>
            <a:r>
              <a:rPr kumimoji="0" lang="en-US" altLang="en-L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 N=398</a:t>
            </a:r>
            <a:endParaRPr kumimoji="0" lang="en-US" altLang="en-L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L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65"/>
    </mc:Choice>
    <mc:Fallback xmlns="">
      <p:transition spd="slow" advTm="9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9ECB3F-7FE8-40CE-837F-A28971C5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ຕາຕະລາງແຍກປະເພດ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Stata</a:t>
            </a:r>
            <a:endParaRPr lang="en-US" dirty="0">
              <a:highlight>
                <a:srgbClr val="FFFF00"/>
              </a:highligh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ED6353-CB37-47F8-BA7F-EE038B2787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18697"/>
            <a:ext cx="78867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ການສ້າງຕາຕະລາງແຍກປະເພດ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Stata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ເຮັດໄດ້ງ່າຍ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ໂດຍການໃຊ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tabulate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!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ພຽງແຕ່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ໃສ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ຕົວຜັນແປສອງຫຼືຫຼາຍກວ່າທີ່ທ່ານຕ້ອງການລວມຢູ່ໃນຕາຕະລາງ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ໃສ່ຕົວ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ແປທາງແຖວ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ກ່ອນ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 	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 </a:t>
            </a:r>
            <a:r>
              <a:rPr lang="en-US" sz="20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rowvariable</a:t>
            </a:r>
            <a:r>
              <a:rPr lang="en-US" sz="20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colvariable</a:t>
            </a:r>
            <a:endParaRPr lang="en-US" sz="20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ໃຊ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ຟາຍຂໍ້ມູນ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ທMICS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ເປັນຕົວຢ່າງ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 	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CAGE_6 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HL4</a:t>
            </a:r>
          </a:p>
          <a:p>
            <a:pPr marL="1028700" lvl="3" indent="0">
              <a:buNone/>
            </a:pP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09E9-DBEC-4606-ACB2-5A3576EF4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27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5F4BA-4C7B-480C-8355-ACBA740EB04A}"/>
              </a:ext>
            </a:extLst>
          </p:cNvPr>
          <p:cNvSpPr txBox="1"/>
          <p:nvPr/>
        </p:nvSpPr>
        <p:spPr>
          <a:xfrm>
            <a:off x="5993014" y="3669644"/>
            <a:ext cx="2953990" cy="1938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ຢ່າງດຽວ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ແຕ່ຖ້າຕ້ອງການ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ເປີເຊັນ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ທາງແຖວ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ຖັນ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ເຊລ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ໃຫ້ພິມ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algn="ctr"/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row</a:t>
            </a:r>
          </a:p>
          <a:p>
            <a:pPr algn="ctr"/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column</a:t>
            </a:r>
          </a:p>
          <a:p>
            <a:pPr algn="ctr"/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cell </a:t>
            </a:r>
          </a:p>
          <a:p>
            <a:pPr algn="ctr"/>
            <a:r>
              <a:rPr lang="en-US" sz="1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lang="en-US" sz="12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tab </a:t>
            </a:r>
            <a:r>
              <a:rPr lang="en-US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CAGE_6 HL4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, row, column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3CC5B-AC2C-41AD-B389-0EECD8493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490" y="3094477"/>
            <a:ext cx="4593870" cy="30893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B92863-A271-449C-AD82-49AA608AB268}"/>
              </a:ext>
            </a:extLst>
          </p:cNvPr>
          <p:cNvSpPr txBox="1"/>
          <p:nvPr/>
        </p:nvSpPr>
        <p:spPr>
          <a:xfrm>
            <a:off x="196996" y="4432864"/>
            <a:ext cx="127461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ລະດັບໝວດໝູ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ທາງແຖວ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615FD5-C33E-466F-9373-3AC435A7879D}"/>
              </a:ext>
            </a:extLst>
          </p:cNvPr>
          <p:cNvSpPr txBox="1"/>
          <p:nvPr/>
        </p:nvSpPr>
        <p:spPr>
          <a:xfrm>
            <a:off x="350818" y="5904403"/>
            <a:ext cx="10624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ລວມ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28590-49E0-459E-8D28-C1D94EEBD915}"/>
              </a:ext>
            </a:extLst>
          </p:cNvPr>
          <p:cNvSpPr txBox="1"/>
          <p:nvPr/>
        </p:nvSpPr>
        <p:spPr>
          <a:xfrm>
            <a:off x="2928072" y="2948941"/>
            <a:ext cx="160712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ລະດັບໝວດໝູ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ທາງຖັນ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934137-EE71-42FE-814D-C4C7B1BCCFE1}"/>
              </a:ext>
            </a:extLst>
          </p:cNvPr>
          <p:cNvSpPr txBox="1"/>
          <p:nvPr/>
        </p:nvSpPr>
        <p:spPr>
          <a:xfrm>
            <a:off x="4776720" y="3272106"/>
            <a:ext cx="10624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ລວມ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4134FDD-5050-46A8-9434-9B1909BD1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46"/>
    </mc:Choice>
    <mc:Fallback xmlns="">
      <p:transition spd="slow" advTm="6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30411F-99C3-43F3-AD6D-F4787E44C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" t="1785" r="2985" b="3905"/>
          <a:stretch/>
        </p:blipFill>
        <p:spPr>
          <a:xfrm>
            <a:off x="1838878" y="2680855"/>
            <a:ext cx="5531118" cy="402474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C9ECB3F-7FE8-40CE-837F-A28971C5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ຕາຕະລາງແຍກປະເພດ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Stata</a:t>
            </a:r>
            <a:r>
              <a:rPr lang="en-US" dirty="0"/>
              <a:t>– k by 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ED6353-CB37-47F8-BA7F-EE038B2787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18697"/>
            <a:ext cx="78867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ຫາກຕ້ອງການ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ສ້າງຕາຕະລາງ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ແຍກປະເພດ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ສໍາລັບ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ຕົວແປ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ຫຼາຍກວ່າສອງ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ໂຕ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ທ່ານສາມາດນໍາໃຊ້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</a:p>
          <a:p>
            <a:pPr lvl="2"/>
            <a:r>
              <a:rPr lang="lo-LA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ທ່ານອາດຈະຕ້ອງຕິດຕັ້ງ</a:t>
            </a:r>
            <a:r>
              <a:rPr lang="en-GB" sz="1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version of Stata 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ຊອກຫຫາໃນ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Help Menu)</a:t>
            </a:r>
          </a:p>
          <a:p>
            <a:pPr marL="0" indent="0">
              <a:buNone/>
            </a:pP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ໃນຟາຍ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MICS 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ໃຊ້ຄໍາສັ່ງ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: 	</a:t>
            </a:r>
            <a:r>
              <a:rPr lang="en-US" sz="18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HL4 HH6 CAGE_6 </a:t>
            </a:r>
          </a:p>
          <a:p>
            <a:pPr marL="1028700" lvl="3" indent="0">
              <a:buNone/>
            </a:pP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09E9-DBEC-4606-ACB2-5A3576EF4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28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92863-A271-449C-AD82-49AA608AB268}"/>
              </a:ext>
            </a:extLst>
          </p:cNvPr>
          <p:cNvSpPr txBox="1"/>
          <p:nvPr/>
        </p:nvSpPr>
        <p:spPr>
          <a:xfrm>
            <a:off x="350805" y="3068305"/>
            <a:ext cx="1433700" cy="25545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ລະດັບໝວດໝູ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ຂອງແຖວທີ່ຊ້ອນກັນ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algn="ctr"/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US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ແປທີ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2 (</a:t>
            </a:r>
            <a:r>
              <a:rPr lang="en-US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ພື້ນທີ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່) </a:t>
            </a:r>
            <a:r>
              <a:rPr lang="en-US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ຕາມແຕ່ລະໝວດໝູ່by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</a:p>
          <a:p>
            <a:pPr algn="ctr"/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</a:t>
            </a: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ແປທີ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1 (</a:t>
            </a:r>
            <a:r>
              <a:rPr lang="en-US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ເພດ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28590-49E0-459E-8D28-C1D94EEBD915}"/>
              </a:ext>
            </a:extLst>
          </p:cNvPr>
          <p:cNvSpPr txBox="1"/>
          <p:nvPr/>
        </p:nvSpPr>
        <p:spPr>
          <a:xfrm>
            <a:off x="4495567" y="3603989"/>
            <a:ext cx="188889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ລະດັບໝວດໝູ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ທາງຖັນ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934137-EE71-42FE-814D-C4C7B1BCCFE1}"/>
              </a:ext>
            </a:extLst>
          </p:cNvPr>
          <p:cNvSpPr txBox="1"/>
          <p:nvPr/>
        </p:nvSpPr>
        <p:spPr>
          <a:xfrm>
            <a:off x="6585368" y="2797512"/>
            <a:ext cx="10624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ລວມ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615FD5-C33E-466F-9373-3AC435A7879D}"/>
              </a:ext>
            </a:extLst>
          </p:cNvPr>
          <p:cNvSpPr txBox="1"/>
          <p:nvPr/>
        </p:nvSpPr>
        <p:spPr>
          <a:xfrm>
            <a:off x="546076" y="5851439"/>
            <a:ext cx="10624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ລວມ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A049E3-6562-42B2-960B-3BC02D3E9916}"/>
              </a:ext>
            </a:extLst>
          </p:cNvPr>
          <p:cNvCxnSpPr>
            <a:cxnSpLocks/>
          </p:cNvCxnSpPr>
          <p:nvPr/>
        </p:nvCxnSpPr>
        <p:spPr>
          <a:xfrm flipV="1">
            <a:off x="1608549" y="5607044"/>
            <a:ext cx="499865" cy="2555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12DF14-A23F-4482-9A71-D93C6E1D1558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077313" y="4682076"/>
            <a:ext cx="1031101" cy="1169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B455CD-A510-46F4-9B69-19FFE5F6C80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608549" y="6036105"/>
            <a:ext cx="27784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BC9844CD-47AA-488B-A64F-D44262FCE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45"/>
    </mc:Choice>
    <mc:Fallback xmlns="">
      <p:transition spd="slow" advTm="93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DC253-96A9-4287-85E8-2B1B2642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ການສະຫຼຸບຂໍ້ມູນ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9FC9B-16E0-4615-9D08-A7A65314EF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49" y="1487967"/>
            <a:ext cx="7999849" cy="46783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lo-LA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ເຮົາໃຊ້ ສະຖິຕິແບບພັນລະນາ ເພື່ອສະຫຼຸບຂໍ້ມູນ, ມັນຈະຊ່ວຍໃຫ້ເຮົາເຂົ້າໃຈ ຂໍ້ມູນ ແລະ ຕົວຢ່າງປະຊາກອນ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pPr marL="0" indent="0">
              <a:buNone/>
            </a:pP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lo-LA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ສະຖິຕິພັນລະນາ ຈະສະຫຼຸບຂໍ້ມູນ ທີ່ແຕກຕ່າງກັນ ຕາມແະເພດຂອງຂໍ້ມູນ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pPr marL="0" indent="0">
              <a:buNone/>
            </a:pP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lo-LA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ຂໍ້ມູນທີ່ເປັນໝວດໝູ່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/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ຄວາມຖີ່ຂອງແຕ່ລະຄ່າ</a:t>
            </a:r>
            <a:endParaRPr lang="en-US" sz="2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ຄວາມຖີ່ສໍາພັດ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 (% </a:t>
            </a:r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ຂອງແຕ່ລະໝວດໝູ່, 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 %</a:t>
            </a:r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 ສະສົມ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lvl="1"/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ຕາຕະລາງແຍກປະເພດ</a:t>
            </a:r>
            <a:endParaRPr lang="en-US" sz="2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lo-LA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 ຊ່ວງສະເກວ</a:t>
            </a:r>
            <a:r>
              <a:rPr lang="en-US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/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ການວັດແນມໂນມເຂົ້າສູ່ສູນກາງ ແລະ  ການແຈກຢາຍ (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Measures of central tendency and spread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ຄ່າສະເລ່ຍ (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Mean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ຄ່າສູງສຸດ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(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mode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ຄ່າກາງ</a:t>
            </a:r>
            <a:r>
              <a:rPr lang="en-US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(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median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1"/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ການວັດການແຈກຢາຍ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lo-LA" sz="2600" dirty="0"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ຊ່ວງຂໍ້ມູນ (</a:t>
            </a:r>
            <a:r>
              <a:rPr lang="en-US" sz="2600" dirty="0"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Range</a:t>
            </a:r>
            <a:r>
              <a:rPr lang="lo-LA" sz="2600" dirty="0"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ຄວາມປັນປ່ວນ (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Variance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ຄ່າຜິດບ່ຽນມາດຕະຖານ (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Standard deviation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2"/>
            <a:r>
              <a:rPr lang="lo-LA" sz="2600" dirty="0"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ຄອດໄທ (</a:t>
            </a:r>
            <a:r>
              <a:rPr lang="en-US" sz="2600" dirty="0"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Q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uantiles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ເປີເຊັນໄທ (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percentiles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ຊ່ວງຄອດໄທ (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Interquartile range</a:t>
            </a:r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endParaRPr lang="en-US" sz="2600" dirty="0"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 lvl="1"/>
            <a:r>
              <a:rPr lang="lo-LA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ຕາຕະລາງສະຫຼຸບຂໍ້ມູນ</a:t>
            </a:r>
            <a:r>
              <a:rPr lang="en-US" sz="2600" dirty="0"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 </a:t>
            </a:r>
            <a:endParaRPr lang="en-US" sz="23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A6068-716C-4AF1-B541-82A10460E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29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2666F7-2E9F-4150-883F-2648E3C6C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0"/>
    </mc:Choice>
    <mc:Fallback xmlns="">
      <p:transition spd="slow" advTm="3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DC253-96A9-4287-85E8-2B1B2642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ພັນລະນາ 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9FC9B-16E0-4615-9D08-A7A65314EF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lo-LA" sz="2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ສະຖິຕິພັນລະນາ ຊ່ວຍໃຫ້ພວກເຮົາຈັດລະບຽບແລະສະຫຼຸບຂໍ້ມູນຂອງພວກເຮົາ</a:t>
            </a:r>
            <a:r>
              <a:rPr lang="en-US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ເຊິ່ງຊ່ວຍສ້າງສະພາບການສໍາລັບການເຂົ້າໃຈກຸ່ມຕົວຢ່າງແລະປະຊາກອນຂອງພວກເຮົາ. </a:t>
            </a:r>
          </a:p>
          <a:p>
            <a:pPr marL="0" indent="0">
              <a:buNone/>
            </a:pPr>
            <a:endParaRPr lang="en-US" dirty="0"/>
          </a:p>
          <a:p>
            <a:pPr defTabSz="605150">
              <a:tabLst>
                <a:tab pos="235336" algn="l"/>
              </a:tabLst>
            </a:pPr>
            <a:r>
              <a:rPr lang="lo-LA" sz="2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ພວກເຮົາມັກໃຊ້ຮູບພາບ ເພື່ອຈັດລະບຽບ ແລະອະທິບາຍຂໍ້ມູນ ເຊັ່ນ: ຕາຕະລາງ ແລະກາຟ (</a:t>
            </a:r>
            <a:r>
              <a:rPr lang="lo-LA" sz="2700" spc="-14" dirty="0">
                <a:solidFill>
                  <a:prstClr val="black"/>
                </a:solidFill>
                <a:effectLst/>
                <a:latin typeface="Calibri"/>
                <a:cs typeface="Phetsarath OT" panose="02000500000000020004" pitchFamily="2" charset="0"/>
              </a:rPr>
              <a:t>ກຼາຟ ໃນຫົວຂໍ້ </a:t>
            </a:r>
            <a:r>
              <a:rPr lang="en-US" sz="2700" spc="-14" dirty="0">
                <a:solidFill>
                  <a:prstClr val="black"/>
                </a:solidFill>
                <a:latin typeface="Calibri"/>
                <a:cs typeface="Calibri"/>
              </a:rPr>
              <a:t>7.5)</a:t>
            </a:r>
          </a:p>
          <a:p>
            <a:pPr defTabSz="605150">
              <a:tabLst>
                <a:tab pos="235336" algn="l"/>
              </a:tabLst>
            </a:pPr>
            <a:endParaRPr lang="en-US" sz="2700" spc="-14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605150">
              <a:tabLst>
                <a:tab pos="235336" algn="l"/>
              </a:tabLst>
            </a:pPr>
            <a:r>
              <a:rPr lang="lo-LA" sz="2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ເວລາທີ່ພວກເຮົາຈັດເກັບຂໍ້ມູນ</a:t>
            </a:r>
            <a:r>
              <a:rPr lang="en-US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ປົກກະຕິ</a:t>
            </a:r>
            <a:r>
              <a:rPr lang="lo-LA" dirty="0">
                <a:solidFill>
                  <a:srgbClr val="202124"/>
                </a:solidFill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 ຈະຈັດເກັບຂໍ້ມູນ ໃນຕາຕະລາງ ເພື່ອຈັດລະບຽບມັນ ຄ່າສັງເກດ (ແຖວ) ແລະຕົວແປ (ຖັນ).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A6068-716C-4AF1-B541-82A10460E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C919B7-52FC-42DC-AE93-B55EEB6F4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3"/>
    </mc:Choice>
    <mc:Fallback xmlns="">
      <p:transition spd="slow" advTm="3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ແນມໂນມສູນກາງ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ສະຫຼຸບຂໍ້ມູນຕໍ່ເນື່ອງ ໂດຍໃຊ້ການວັດແນມໂນມເຂົ້າສູ່ສູນກາງ (ຕໍາ. ແໜ່ງສູນກາງ)</a:t>
            </a:r>
            <a:r>
              <a:rPr lang="en-US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ເຊິ່ງມັກຈະເປັນມູນຄ່າດຽວ ທີ່ສະຫຼຸບການແຈກຢາຍທັງຫມົດ.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sz="247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32373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lo-LA" sz="26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26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Mode	</a:t>
            </a:r>
          </a:p>
          <a:p>
            <a:pPr marL="932373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lo-LA" sz="26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26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26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600" dirty="0">
              <a:solidFill>
                <a:schemeClr val="tx2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32373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lo-LA" sz="26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 (</a:t>
            </a:r>
            <a:r>
              <a:rPr lang="en-US" sz="26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2600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600" dirty="0">
              <a:solidFill>
                <a:schemeClr val="tx2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o-L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ການເລືອກ ການວັດທີ່ດີທີ່ສຸດ ສໍາລັບການແຈກຢາຍໜື່ງໆ ຂື້ນຢູ່ກັບປັດໄຈ ສອງຢ່າງ ເປັນສ່ວນໃຫຍ່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lo-LA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ຮູບຮ່າງ ຫຼື ຄວາມເບ້  ຂອງການແຈກຢາຍ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lo-LA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ຈຸດປະສົງ ຂອງການໃຊ້ການວັດ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lo-LA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ຂື້ນຢູ່ກັບ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ຮູບຮ່າງ </a:t>
            </a:r>
            <a:r>
              <a:rPr kumimoji="0" lang="lo-LA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shape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lo-LA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ຂອງການແຈກຢາຍຄວາມຖີ່,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ການວັດທັງຫມົດຂອງຕໍ່າແໜ່ງສູນກາງ </a:t>
            </a:r>
            <a:r>
              <a:rPr lang="lo-LA" sz="28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ສາມາດຄືກັນ</a:t>
            </a:r>
            <a:r>
              <a:rPr lang="en-US" sz="28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ຫຼືແຕກຕ່າງກັນ.</a:t>
            </a:r>
            <a:endParaRPr lang="en-US" sz="327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2EEF2-1237-4726-B9D8-E242BF1C0D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30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18E4D6-B4A1-4F74-B456-E390F0087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0"/>
    </mc:Choice>
    <mc:Fallback xmlns="">
      <p:transition spd="slow" advTm="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9521CA-4B1D-4735-8CC7-CCD3D1B13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8558"/>
            <a:ext cx="7886700" cy="1017107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ແນມໂນມເຂົ້າສູ່ສູນກາງ ແລະ ການແຈກຢາຍ(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Central Tendency and Distribution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lo-LA" sz="2718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ແມ່ນການແຈກຢາຍ ແບບປົກກະຕິຫຼືບໍ່</a:t>
            </a:r>
            <a:r>
              <a:rPr lang="en-US" sz="2718" dirty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  <a:p>
            <a:pPr marL="443777" indent="-443777">
              <a:buAutoNum type="arabicPeriod"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43777" indent="-443777">
              <a:buAutoNum type="arabicPeriod"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449" r="9785"/>
          <a:stretch/>
        </p:blipFill>
        <p:spPr>
          <a:xfrm>
            <a:off x="1059873" y="1901465"/>
            <a:ext cx="7190509" cy="3317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F38D09-137D-4CDA-8C9C-A129EDD6935F}"/>
              </a:ext>
            </a:extLst>
          </p:cNvPr>
          <p:cNvSpPr/>
          <p:nvPr/>
        </p:nvSpPr>
        <p:spPr>
          <a:xfrm>
            <a:off x="628651" y="5488097"/>
            <a:ext cx="7621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 (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=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=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Mode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EAEC1-31B5-4C2D-B8BD-29C3981E81DC}"/>
              </a:ext>
            </a:extLst>
          </p:cNvPr>
          <p:cNvSpPr txBox="1"/>
          <p:nvPr/>
        </p:nvSpPr>
        <p:spPr>
          <a:xfrm>
            <a:off x="4001669" y="5218945"/>
            <a:ext cx="1956219" cy="63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353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ແມ່ນ</a:t>
            </a:r>
            <a:endParaRPr lang="en-US" sz="353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4A189E4-6441-4203-A295-86474A03AD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31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988125-E18C-4515-9ABA-5408CFA5E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"/>
    </mc:Choice>
    <mc:Fallback xmlns="">
      <p:transition spd="slow" advTm="1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Student\My Documents\My Research &amp; Teaching\Research with Bruce King\Instructors Manual 6e\figure 4.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591" y="1613647"/>
            <a:ext cx="6420971" cy="497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F4BB19-7349-4A38-BA1D-5D53B0C1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ແນມໂນມເຂົ້າສູ່ສູນກາງ ແລະ ການແຈກຢາຍ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BBBF4-FBB1-4ABA-B259-6DF773DD769F}"/>
              </a:ext>
            </a:extLst>
          </p:cNvPr>
          <p:cNvSpPr/>
          <p:nvPr/>
        </p:nvSpPr>
        <p:spPr>
          <a:xfrm>
            <a:off x="4772231" y="4953804"/>
            <a:ext cx="4219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=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=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Mode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5A1CA-2900-4BE7-A6DF-C2051D2D3879}"/>
              </a:ext>
            </a:extLst>
          </p:cNvPr>
          <p:cNvSpPr/>
          <p:nvPr/>
        </p:nvSpPr>
        <p:spPr>
          <a:xfrm>
            <a:off x="257175" y="3528995"/>
            <a:ext cx="4219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&lt;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&lt;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Mode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793E3F-E0E8-4E4A-8EEE-F17710EA873F}"/>
              </a:ext>
            </a:extLst>
          </p:cNvPr>
          <p:cNvSpPr/>
          <p:nvPr/>
        </p:nvSpPr>
        <p:spPr>
          <a:xfrm>
            <a:off x="4619831" y="3511578"/>
            <a:ext cx="4219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/>
          </a:p>
          <a:p>
            <a:pPr algn="ctr"/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&gt;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&gt;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Mode</a:t>
            </a:r>
            <a:endParaRPr lang="en-US" sz="1400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4C290C2-BFEC-4836-9C97-E60C7D994B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32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BB34E7-4547-43B9-9B17-7BB832EAB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5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3"/>
    </mc:Choice>
    <mc:Fallback xmlns="">
      <p:transition spd="slow" advTm="2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CAA9-79F9-4404-BC1B-EB889AA4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ແນມໂນມ ເຂົ້າສູ່ສູນກາງ: ຄ່າສະເລ່ຍ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Mode)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3AD3C-49B3-45E9-B8D0-ECF674B6E3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13648"/>
            <a:ext cx="78867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</a:t>
            </a:r>
            <a:r>
              <a:rPr lang="en-US" sz="24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4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ເປັນຄ່າ </a:t>
            </a:r>
            <a:r>
              <a:rPr lang="lo-LA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ທີ່ເກີດຂື້ນ ເລື້ອຍໆ, </a:t>
            </a:r>
            <a:r>
              <a:rPr lang="en-US" sz="24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lo-LA" sz="24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ໃນຊຸດຂໍ້ມູນ; ເປັນ </a:t>
            </a:r>
            <a:r>
              <a:rPr lang="lo-LA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</a:t>
            </a:r>
            <a:r>
              <a:rPr lang="en-US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“</a:t>
            </a:r>
            <a:r>
              <a:rPr lang="lo-LA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ທີ່ນິຍົມ</a:t>
            </a:r>
            <a:r>
              <a:rPr lang="en-US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” </a:t>
            </a:r>
            <a:endParaRPr lang="en-US" sz="2400" b="1" spc="-18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algn="ctr">
              <a:buNone/>
            </a:pP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1, 1, 1, 2, 2, 2, 2, 2, 3, 3, 4, 4, 4, 5, 5, 5, 5, 5, 5		</a:t>
            </a:r>
          </a:p>
          <a:p>
            <a:pPr marL="0" indent="0" algn="ctr">
              <a:buNone/>
            </a:pP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1: n=3; 2: n=5, 3: n=2; 4: n=3; 5: n=6, 	</a:t>
            </a: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ຄ່າສຸງສຸດ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=5</a:t>
            </a:r>
          </a:p>
          <a:p>
            <a:pPr marL="313221" marR="24654" indent="-302015">
              <a:lnSpc>
                <a:spcPct val="80000"/>
              </a:lnSpc>
              <a:spcBef>
                <a:spcPts val="675"/>
              </a:spcBef>
              <a:spcAft>
                <a:spcPts val="1059"/>
              </a:spcAft>
              <a:buFont typeface="Arial"/>
              <a:buChar char="•"/>
              <a:tabLst>
                <a:tab pos="313781" algn="l"/>
              </a:tabLst>
            </a:pPr>
            <a:endParaRPr lang="en-US" sz="100" u="sng" spc="-18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6" marR="24654" indent="0">
              <a:lnSpc>
                <a:spcPct val="80000"/>
              </a:lnSpc>
              <a:spcBef>
                <a:spcPts val="675"/>
              </a:spcBef>
              <a:spcAft>
                <a:spcPts val="1059"/>
              </a:spcAft>
              <a:buNone/>
              <a:tabLst>
                <a:tab pos="313781" algn="l"/>
              </a:tabLst>
            </a:pPr>
            <a:r>
              <a:rPr lang="lo-LA" sz="2000" u="sng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ວິທີການ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ເລືອກຄໍາຕອບ </a:t>
            </a: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 ທີ່ເກີດຂື້ນ ເລື້ອຍທີ່ສຸດ</a:t>
            </a:r>
            <a:endParaRPr lang="en-US" sz="2000" spc="-18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13221" marR="24654" indent="-302015">
              <a:lnSpc>
                <a:spcPct val="80000"/>
              </a:lnSpc>
              <a:spcBef>
                <a:spcPts val="675"/>
              </a:spcBef>
              <a:spcAft>
                <a:spcPts val="1059"/>
              </a:spcAft>
              <a:buFont typeface="Arial"/>
              <a:buChar char="•"/>
              <a:tabLst>
                <a:tab pos="313781" algn="l"/>
              </a:tabLst>
            </a:pP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ບໍ່ຊ້າກັນສະເໝີໄປ 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ອາດມີ ຫຼາຍ ຄ່າສູງສຸດ ຫຼື ບໍ່ມີຄ່າສູງສຸດ)</a:t>
            </a:r>
            <a:r>
              <a:rPr lang="en-US" sz="2000" spc="9" dirty="0">
                <a:latin typeface="Phetsarath OT" panose="02000500000000020004" pitchFamily="2" charset="0"/>
                <a:cs typeface="Phetsarath OT" panose="02000500000000020004" pitchFamily="2" charset="0"/>
              </a:rPr>
              <a:t>; </a:t>
            </a:r>
            <a:r>
              <a:rPr lang="lo-LA" sz="2000" b="1" spc="9" dirty="0">
                <a:latin typeface="Phetsarath OT" panose="02000500000000020004" pitchFamily="2" charset="0"/>
                <a:cs typeface="Phetsarath OT" panose="02000500000000020004" pitchFamily="2" charset="0"/>
              </a:rPr>
              <a:t>ອາດບໍ່ເປັນ </a:t>
            </a:r>
            <a:r>
              <a:rPr lang="en-US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“</a:t>
            </a: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ສູນກາງ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r>
              <a:rPr lang="en-US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”</a:t>
            </a:r>
          </a:p>
          <a:p>
            <a:pPr marL="11206" marR="24654" indent="0">
              <a:lnSpc>
                <a:spcPct val="80000"/>
              </a:lnSpc>
              <a:spcBef>
                <a:spcPts val="675"/>
              </a:spcBef>
              <a:spcAft>
                <a:spcPts val="1059"/>
              </a:spcAft>
              <a:buNone/>
              <a:tabLst>
                <a:tab pos="313781" algn="l"/>
              </a:tabLst>
            </a:pPr>
            <a:r>
              <a:rPr lang="lo-LA" sz="2000" u="sng" spc="-22" dirty="0">
                <a:latin typeface="Phetsarath OT" panose="02000500000000020004" pitchFamily="2" charset="0"/>
                <a:cs typeface="Phetsarath OT" panose="02000500000000020004" pitchFamily="2" charset="0"/>
              </a:rPr>
              <a:t>ປະເພດຂໍ້ມູນ</a:t>
            </a:r>
            <a:r>
              <a:rPr lang="en-US" sz="2000" spc="-22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000" b="1" spc="13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b="1" spc="13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ຂໍ້ມູນທຸກປະເພດ</a:t>
            </a:r>
            <a:r>
              <a:rPr lang="en-US" sz="2000" spc="26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13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lo-LA" sz="2000" spc="-13" dirty="0">
                <a:latin typeface="Phetsarath OT" panose="02000500000000020004" pitchFamily="2" charset="0"/>
                <a:cs typeface="Phetsarath OT" panose="02000500000000020004" pitchFamily="2" charset="0"/>
              </a:rPr>
              <a:t>ນາມສະເກວ ໄປເຖີງ ຕໍ່ເນື່ອງ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).</a:t>
            </a:r>
          </a:p>
          <a:p>
            <a:pPr marL="313221" marR="24654" indent="-302015">
              <a:lnSpc>
                <a:spcPct val="80000"/>
              </a:lnSpc>
              <a:spcBef>
                <a:spcPts val="675"/>
              </a:spcBef>
              <a:spcAft>
                <a:spcPts val="1059"/>
              </a:spcAft>
              <a:buFont typeface="Arial"/>
              <a:buChar char="•"/>
              <a:tabLst>
                <a:tab pos="313781" algn="l"/>
              </a:tabLst>
            </a:pP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 ທີ່ຈັດເປັນກຸ່ມ, ຄ່າສູງສຸດ ອາດໄດ້ຮັບຜົນກະທົບ ຈາກວິທີການຈັດກຸ່ມຂໍ້ມູນ</a:t>
            </a:r>
            <a:endParaRPr lang="en-US" sz="2000" spc="-18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6" marR="24654" indent="0">
              <a:lnSpc>
                <a:spcPct val="80000"/>
              </a:lnSpc>
              <a:spcBef>
                <a:spcPts val="675"/>
              </a:spcBef>
              <a:spcAft>
                <a:spcPts val="1059"/>
              </a:spcAft>
              <a:buNone/>
              <a:tabLst>
                <a:tab pos="313781" algn="l"/>
              </a:tabLst>
            </a:pPr>
            <a:r>
              <a:rPr lang="lo-LA" sz="2000" u="sng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ຄ່າຜິດປົກກະຕິ</a:t>
            </a:r>
            <a:r>
              <a:rPr lang="en-US" sz="2000" u="sng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ບໍ່ໄດ້ຮັບຜົນກະທົບ </a:t>
            </a: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ຈາກຄ່າຜິດປົກກະຕິ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6565D39-8905-4F87-BBE1-1719A152B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33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4D4099-2F14-4664-A679-3A60C1BB3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58"/>
    </mc:Choice>
    <mc:Fallback xmlns="">
      <p:transition spd="slow" advTm="5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CAA9-79F9-4404-BC1B-EB889AA4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ແນມໂນມ ເຂົ້າສູ່ສູນກາງ: ຄ່າສະເລ່ຍ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Mode)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3AD3C-49B3-45E9-B8D0-ECF674B6E3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13648"/>
            <a:ext cx="78867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ຄ່າກາງ</a:t>
            </a:r>
            <a:r>
              <a:rPr lang="en-US" sz="24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4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ເປັນ </a:t>
            </a:r>
            <a:r>
              <a:rPr lang="lo-LA" sz="2400" b="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ຈຸດເຄີ່ງກາງ (</a:t>
            </a:r>
            <a:r>
              <a:rPr lang="en-US" sz="2400" b="1" spc="-13" dirty="0">
                <a:latin typeface="Phetsarath OT" panose="02000500000000020004" pitchFamily="2" charset="0"/>
                <a:cs typeface="Phetsarath OT" panose="02000500000000020004" pitchFamily="2" charset="0"/>
              </a:rPr>
              <a:t>the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midpoi</a:t>
            </a:r>
            <a:r>
              <a:rPr lang="en-US" sz="2400" b="1" spc="-3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n</a:t>
            </a:r>
            <a:r>
              <a:rPr lang="en-US" sz="2400" b="1" spc="-1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lo-LA" sz="2400" b="1" spc="-9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400" b="1" spc="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b="1" spc="4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ຂອງຂໍ້ມູນສັງເກດ ທີ່ຈັດລໍາດັບໄວ້</a:t>
            </a:r>
            <a:r>
              <a:rPr lang="en-US" sz="24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;</a:t>
            </a:r>
            <a:r>
              <a:rPr lang="lo-LA" sz="24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 ຈຸດຂໍ້ມູນ</a:t>
            </a:r>
            <a:r>
              <a:rPr lang="en-US" sz="24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ເຄີ່ງກາງ</a:t>
            </a:r>
            <a:endParaRPr lang="en-US" sz="2400" b="1" spc="-18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13221" marR="24654" indent="-302015">
              <a:lnSpc>
                <a:spcPct val="80000"/>
              </a:lnSpc>
              <a:spcBef>
                <a:spcPts val="675"/>
              </a:spcBef>
              <a:spcAft>
                <a:spcPts val="800"/>
              </a:spcAft>
              <a:buFont typeface="Arial"/>
              <a:buChar char="•"/>
              <a:tabLst>
                <a:tab pos="313781" algn="l"/>
              </a:tabLst>
            </a:pPr>
            <a:endParaRPr lang="en-US" sz="100" u="sng" spc="-18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6" marR="4483" lvl="0" indent="0" algn="l" defTabSz="457200" rtl="0" eaLnBrk="1" fontAlgn="auto" latinLnBrk="0" hangingPunct="1">
              <a:lnSpc>
                <a:spcPct val="80000"/>
              </a:lnSpc>
              <a:spcBef>
                <a:spcPts val="675"/>
              </a:spcBef>
              <a:spcAft>
                <a:spcPts val="800"/>
              </a:spcAft>
              <a:buClrTx/>
              <a:buSzTx/>
              <a:buNone/>
              <a:tabLst>
                <a:tab pos="314342" algn="l"/>
                <a:tab pos="1985228" algn="l"/>
              </a:tabLst>
              <a:defRPr/>
            </a:pP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1, 1, 1, 2, 2, 2, 2, 2, 3, 3, 4, 4, 4, 5, 5, 5, 5, 5, 5	</a:t>
            </a: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 =3</a:t>
            </a:r>
            <a:endParaRPr kumimoji="0" lang="en-US" sz="2000" b="0" i="0" u="sng" strike="noStrike" kern="1200" cap="none" spc="-18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6" marR="4483" lvl="0" indent="0" algn="l" defTabSz="457200" rtl="0" eaLnBrk="1" fontAlgn="auto" latinLnBrk="0" hangingPunct="1">
              <a:lnSpc>
                <a:spcPct val="80000"/>
              </a:lnSpc>
              <a:spcBef>
                <a:spcPts val="675"/>
              </a:spcBef>
              <a:spcAft>
                <a:spcPts val="800"/>
              </a:spcAft>
              <a:buClrTx/>
              <a:buSzTx/>
              <a:buNone/>
              <a:tabLst>
                <a:tab pos="314342" algn="l"/>
                <a:tab pos="1985228" algn="l"/>
              </a:tabLst>
              <a:defRPr/>
            </a:pPr>
            <a:r>
              <a:rPr lang="lo-LA" sz="2000" u="sng" spc="-18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ວິທີການ</a:t>
            </a:r>
            <a:r>
              <a:rPr kumimoji="0" lang="en-US" sz="2000" b="0" i="0" u="sng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kumimoji="0" lang="en-US" sz="20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lo-LA" sz="20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ລຽງລໍາດັບຄ່າສັງເກດ ຈາກ ນ້ອຍໄປຫາຫຼາຍ ຫຼື ຈາກຫຼາຍລົງມາຫານ້ອຍ ແລະ ຊອກຫາ </a:t>
            </a:r>
            <a:r>
              <a:rPr kumimoji="0" lang="lo-LA" sz="2000" b="1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ຈຸດເຄີ່ງກາງ ຫຼື ຄ່າກາງ</a:t>
            </a:r>
            <a:r>
              <a:rPr kumimoji="0" lang="lo-LA" sz="20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, ດັ່ງນັ້ນ ຈື່ງເປັນການວັດຕໍ່າແໜ່ງ </a:t>
            </a:r>
          </a:p>
          <a:p>
            <a:pPr marL="354106" marR="4483" indent="-342900" defTabSz="457200">
              <a:lnSpc>
                <a:spcPct val="80000"/>
              </a:lnSpc>
              <a:spcBef>
                <a:spcPts val="675"/>
              </a:spcBef>
              <a:spcAft>
                <a:spcPts val="800"/>
              </a:spcAft>
              <a:tabLst>
                <a:tab pos="314342" algn="l"/>
                <a:tab pos="1985228" algn="l"/>
              </a:tabLst>
              <a:defRPr/>
            </a:pPr>
            <a:r>
              <a:rPr lang="lo-LA" sz="2000" spc="-18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ໃຊ້</a:t>
            </a:r>
            <a:r>
              <a:rPr lang="lo-LA" sz="2000" b="1" spc="-18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ຕໍາແໜ່ງ (ອັນດັບ) </a:t>
            </a:r>
            <a:r>
              <a:rPr lang="lo-LA" sz="2000" spc="-18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ຂອງແຕ່ລະກໍລະນີ  ຫຼາຍກວ່າ ຄ່າ, ດັ່ງນັ້ນ ຈື່ງໃຊ້ຂໍ້ມູນ </a:t>
            </a:r>
            <a:r>
              <a:rPr lang="lo-LA" sz="2000" b="1" spc="-18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ນ້ອຍກວ່າ ຄ່າຂອງຕົວຜັນແປ</a:t>
            </a:r>
            <a:r>
              <a:rPr kumimoji="0" lang="en-US" sz="20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pPr marL="313781" marR="327790" lvl="0" indent="-302575" algn="l" defTabSz="457200" rtl="0" eaLnBrk="1" fontAlgn="auto" latinLnBrk="0" hangingPunct="1">
              <a:lnSpc>
                <a:spcPct val="80000"/>
              </a:lnSpc>
              <a:spcBef>
                <a:spcPts val="675"/>
              </a:spcBef>
              <a:spcAft>
                <a:spcPts val="800"/>
              </a:spcAft>
              <a:buClrTx/>
              <a:buSzTx/>
              <a:buFont typeface="Arial"/>
              <a:buChar char="•"/>
              <a:tabLst>
                <a:tab pos="314342" algn="l"/>
              </a:tabLst>
              <a:defRPr/>
            </a:pPr>
            <a:r>
              <a:rPr kumimoji="0" lang="lo-L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ແບ່ງການກະຈາຍອອກເປັນ 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ເຄີ່ງໆ </a:t>
            </a:r>
            <a:r>
              <a:rPr kumimoji="0" lang="lo-L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ຄື ເປີເຊັນໄທ ທີ 50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50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 percentile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11206" marR="177623" lvl="0" indent="0" algn="l" defTabSz="457200" rtl="0" eaLnBrk="1" fontAlgn="auto" latinLnBrk="0" hangingPunct="1">
              <a:lnSpc>
                <a:spcPct val="80000"/>
              </a:lnSpc>
              <a:spcBef>
                <a:spcPts val="675"/>
              </a:spcBef>
              <a:spcAft>
                <a:spcPts val="800"/>
              </a:spcAft>
              <a:buClrTx/>
              <a:buSzTx/>
              <a:buNone/>
              <a:tabLst>
                <a:tab pos="313781" algn="l"/>
              </a:tabLst>
              <a:defRPr/>
            </a:pPr>
            <a:r>
              <a:rPr lang="lo-LA" sz="2000" u="sng" spc="-22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kumimoji="0" lang="en-US" sz="2000" b="0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kumimoji="0" lang="lo-LA" sz="2000" b="0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ອັນດັບສະເກວ, ຊ່ວງສະເກວ, ຕໍ່ເນື່ອງ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en-US" sz="2000" b="0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kumimoji="0" lang="lo-LA" sz="2000" b="0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ເປັນຫຍັງຈື່ງບໍ່ໃຊ້ກັບ </a:t>
            </a:r>
            <a:r>
              <a:rPr kumimoji="0" lang="lo-LA" sz="2000" b="1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ຂໍ້ມູນ ນາມສະເກວ</a:t>
            </a:r>
            <a:r>
              <a:rPr kumimoji="0" lang="en-US" sz="2000" b="0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?)</a:t>
            </a:r>
          </a:p>
          <a:p>
            <a:pPr marL="11206" marR="177623" lvl="0" indent="0" algn="l" defTabSz="457200" rtl="0" eaLnBrk="1" fontAlgn="auto" latinLnBrk="0" hangingPunct="1">
              <a:lnSpc>
                <a:spcPct val="80000"/>
              </a:lnSpc>
              <a:spcBef>
                <a:spcPts val="675"/>
              </a:spcBef>
              <a:spcAft>
                <a:spcPts val="800"/>
              </a:spcAft>
              <a:buClrTx/>
              <a:buSzTx/>
              <a:buNone/>
              <a:tabLst>
                <a:tab pos="313781" algn="l"/>
              </a:tabLst>
              <a:defRPr/>
            </a:pPr>
            <a:r>
              <a:rPr lang="lo-LA" sz="2000" u="sng" spc="-22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ຄ່າຜິດປົກກະຕິ</a:t>
            </a:r>
            <a:r>
              <a:rPr kumimoji="0" lang="en-US" sz="2000" b="0" i="0" u="sng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kumimoji="0" lang="en-US" sz="2000" b="0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b="1" spc="-22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lo-LA" sz="2000" b="1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ໄດ້ຮັບຜົນກະທົບ ນ້ອຍກວ່າ </a:t>
            </a:r>
            <a:r>
              <a:rPr kumimoji="0" lang="lo-LA" sz="2000" i="0" u="none" strike="noStrike" kern="1200" cap="none" spc="-2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6565D39-8905-4F87-BBE1-1719A152B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34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A8036B-3550-41B3-A852-5F6A5316D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87"/>
    </mc:Choice>
    <mc:Fallback xmlns="">
      <p:transition spd="slow" advTm="4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CAA9-79F9-4404-BC1B-EB889AA4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ແນມໂນມ ເຂົ້າສູ່ສູນກາງ: ຄ່າສະເລ່ຍ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Mode)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3AD3C-49B3-45E9-B8D0-ECF674B6E3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13648"/>
            <a:ext cx="7886700" cy="4678363"/>
          </a:xfrm>
        </p:spPr>
        <p:txBody>
          <a:bodyPr>
            <a:normAutofit/>
          </a:bodyPr>
          <a:lstStyle/>
          <a:p>
            <a:pPr marL="0" indent="0">
              <a:spcBef>
                <a:spcPts val="675"/>
              </a:spcBef>
              <a:buNone/>
            </a:pPr>
            <a:r>
              <a:rPr lang="lo-LA" sz="2400" b="1" spc="-1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</a:t>
            </a:r>
            <a:r>
              <a:rPr lang="en-US" sz="24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400" b="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 ເລກຄະນິດ ຂອງຄ່າທັ້ງໝົດ;  </a:t>
            </a:r>
            <a:r>
              <a:rPr lang="lo-LA" sz="2400" b="1" spc="-13" dirty="0">
                <a:latin typeface="Phetsarath OT" panose="02000500000000020004" pitchFamily="2" charset="0"/>
                <a:cs typeface="Phetsarath OT" panose="02000500000000020004" pitchFamily="2" charset="0"/>
              </a:rPr>
              <a:t>ຜົນລວມ ຂອງຄ່າຂໍ້ມູນ ຫານດ້ວຍ ຈໍານວນການສັງເກດ ທັ້ງໝົດ</a:t>
            </a:r>
            <a:r>
              <a:rPr lang="en-US" sz="2400" b="1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r>
              <a:rPr lang="en-US" sz="2400" b="1" spc="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0" indent="0">
              <a:spcBef>
                <a:spcPts val="675"/>
              </a:spcBef>
              <a:buNone/>
            </a:pPr>
            <a:endParaRPr lang="en-US" sz="100" u="sng" spc="-18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6" marR="4483" indent="0">
              <a:lnSpc>
                <a:spcPct val="110000"/>
              </a:lnSpc>
              <a:spcBef>
                <a:spcPts val="675"/>
              </a:spcBef>
              <a:buNone/>
              <a:tabLst>
                <a:tab pos="313781" algn="l"/>
              </a:tabLst>
            </a:pP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1, 1, 1, 2, 2, 2, 2, 2, 3, 3, 4, 4, 4, 5, 5, 5, 5, 5, 5	</a:t>
            </a: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=61/19=3.21</a:t>
            </a:r>
            <a:endParaRPr kumimoji="0" lang="en-US" sz="2000" b="0" i="0" u="sng" strike="noStrike" kern="1200" cap="none" spc="-18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6" marR="4483" indent="0">
              <a:lnSpc>
                <a:spcPct val="110000"/>
              </a:lnSpc>
              <a:spcBef>
                <a:spcPts val="675"/>
              </a:spcBef>
              <a:buNone/>
              <a:tabLst>
                <a:tab pos="313781" algn="l"/>
              </a:tabLst>
            </a:pPr>
            <a:r>
              <a:rPr lang="lo-LA" sz="2000" u="sng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ວິທີການ</a:t>
            </a:r>
            <a:r>
              <a:rPr lang="en-US" sz="2000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ຫາ</a:t>
            </a:r>
            <a:r>
              <a:rPr lang="lo-LA" sz="2000" b="1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 ຂອງ ຄ່າທັ້ງໝົດ</a:t>
            </a:r>
            <a:r>
              <a:rPr lang="en-US" sz="2000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r>
              <a:rPr lang="lo-LA" sz="2000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ຈັດການ ດ້ວຍພຶດຊະຄະນິດ ໄດ້ຢ່າງງ່າຍດາຍ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pPr marL="313221" marR="350763" indent="-302015">
              <a:lnSpc>
                <a:spcPct val="110000"/>
              </a:lnSpc>
              <a:spcBef>
                <a:spcPts val="675"/>
              </a:spcBef>
              <a:buFont typeface="Arial"/>
              <a:buChar char="•"/>
              <a:tabLst>
                <a:tab pos="314342" algn="l"/>
                <a:tab pos="3806281" algn="l"/>
              </a:tabLst>
            </a:pP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ໃຊ້ </a:t>
            </a: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 ຂອງກໍລະນີ ທັ້ງໝົດ </a:t>
            </a:r>
            <a:r>
              <a:rPr lang="en-US" sz="2000" spc="-9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lo-LA" sz="2000" spc="-9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000" spc="-9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lo-LA" sz="2000" spc="-9" dirty="0">
                <a:latin typeface="Phetsarath OT" panose="02000500000000020004" pitchFamily="2" charset="0"/>
                <a:cs typeface="Phetsarath OT" panose="02000500000000020004" pitchFamily="2" charset="0"/>
              </a:rPr>
              <a:t> ໃຊ້ຂໍ້ມູນ ຫຼາຍກວ່າ ຄ່າສູງສຸດ ຫຼື ຄ່າກາງ)</a:t>
            </a:r>
            <a:r>
              <a:rPr lang="en-US" sz="2000" spc="-13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pPr marL="313221" marR="350763" indent="-302015">
              <a:lnSpc>
                <a:spcPct val="110000"/>
              </a:lnSpc>
              <a:spcBef>
                <a:spcPts val="675"/>
              </a:spcBef>
              <a:buFont typeface="Arial"/>
              <a:buChar char="•"/>
              <a:tabLst>
                <a:tab pos="314342" algn="l"/>
                <a:tab pos="3806281" algn="l"/>
              </a:tabLst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ຄ່າສະເລ່ຍ, ໃນກໍລະນີສ່ວນໃຫຍ່ ບໍ່ແມ່ນຄ່າຂໍ້ມູນຈີງ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lang="en-US" sz="2000" spc="-13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6" marR="350763" indent="0">
              <a:lnSpc>
                <a:spcPct val="110000"/>
              </a:lnSpc>
              <a:spcBef>
                <a:spcPts val="675"/>
              </a:spcBef>
              <a:buNone/>
              <a:tabLst>
                <a:tab pos="314342" algn="l"/>
                <a:tab pos="3806281" algn="l"/>
              </a:tabLst>
            </a:pPr>
            <a:r>
              <a:rPr lang="lo-LA" sz="2000" u="sng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sz="2000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b="1" spc="-71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 ທີ່ເປັນໂຕເລກ ເທົ່ານັ້ນ</a:t>
            </a:r>
            <a:endParaRPr lang="en-US" sz="2000" b="1" spc="-18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11206" marR="350763" indent="0">
              <a:lnSpc>
                <a:spcPct val="110000"/>
              </a:lnSpc>
              <a:spcBef>
                <a:spcPts val="675"/>
              </a:spcBef>
              <a:buNone/>
              <a:tabLst>
                <a:tab pos="314342" algn="l"/>
                <a:tab pos="3806281" algn="l"/>
              </a:tabLst>
            </a:pPr>
            <a:r>
              <a:rPr lang="lo-LA" sz="2000" u="sng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ຄ່າຜິດຜົກກະຕິ</a:t>
            </a:r>
            <a:r>
              <a:rPr lang="en-US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ມີ</a:t>
            </a:r>
            <a:r>
              <a:rPr lang="lo-LA" sz="20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ຄວາມອອ່ນໄຫວໄວ </a:t>
            </a:r>
            <a:r>
              <a:rPr lang="lo-LA" sz="20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ຕໍ່ຄ່າ ຜິດປົກກະຕິ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6565D39-8905-4F87-BBE1-1719A152B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6A149D-D0ED-4E1D-B713-BE7E0D0E4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1"/>
    </mc:Choice>
    <mc:Fallback xmlns="">
      <p:transition spd="slow" advTm="4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CAA9-79F9-4404-BC1B-EB889AA4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ແນມໂນມ ເຂົ້າສູ່ສູນກາງ: ຄ່າສະເລ່ຍ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Mode)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833AD3C-49B3-45E9-B8D0-ECF674B6E372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628650" y="1413648"/>
                <a:ext cx="7886700" cy="4678363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675"/>
                  </a:spcBef>
                  <a:buNone/>
                </a:pPr>
                <a:r>
                  <a:rPr lang="lo-LA" sz="2400" b="1" spc="-18" dirty="0">
                    <a:solidFill>
                      <a:schemeClr val="accent6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ຄ່າສະເລ່ຍ</a:t>
                </a:r>
                <a:r>
                  <a:rPr lang="en-US" sz="2400" spc="-18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: </a:t>
                </a:r>
                <a:r>
                  <a:rPr lang="lo-LA" sz="2400" spc="-18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ໃນການທົບທວນ, ຈົ່ງຈື່ ໄວ້ວ່າ ສັນຍາລັກ </a:t>
                </a:r>
                <a:r>
                  <a:rPr kumimoji="0" lang="en-US" sz="2400" b="0" i="0" u="none" strike="noStrike" kern="1200" cap="none" spc="-2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ar-A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ar-AE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kumimoji="0" lang="ar-A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kumimoji="0" lang="lo-L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ແທນຄ່າສະເລ່ຍຕົວຢ່າງ, ທີ່ຄິດໄລ່ໄດ້ດັ່ງນີ້ </a:t>
                </a:r>
                <a:r>
                  <a:rPr lang="en-US" sz="2400" spc="-20" dirty="0">
                    <a:solidFill>
                      <a:prstClr val="black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:</a:t>
                </a:r>
              </a:p>
              <a:p>
                <a:pPr marL="0" indent="0">
                  <a:spcBef>
                    <a:spcPts val="675"/>
                  </a:spcBef>
                  <a:buNone/>
                </a:pPr>
                <a:endParaRPr lang="en-US" sz="700" spc="-20" dirty="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0" indent="0">
                  <a:spcBef>
                    <a:spcPts val="675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ar-A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ar-A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⋯+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kumimoji="0" lang="ar-AE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kumimoji="0" 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0" indent="0">
                  <a:spcBef>
                    <a:spcPts val="675"/>
                  </a:spcBef>
                  <a:buNone/>
                </a:pPr>
                <a:endPara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0" marR="5080" indent="0" defTabSz="914400">
                  <a:lnSpc>
                    <a:spcPct val="110000"/>
                  </a:lnSpc>
                  <a:spcBef>
                    <a:spcPts val="675"/>
                  </a:spcBef>
                  <a:spcAft>
                    <a:spcPts val="800"/>
                  </a:spcAft>
                  <a:buNone/>
                  <a:tabLst>
                    <a:tab pos="356235" algn="l"/>
                  </a:tabLst>
                  <a:defRPr/>
                </a:pPr>
                <a:r>
                  <a:rPr lang="lo-LA" sz="2400" b="1" spc="-18" dirty="0">
                    <a:solidFill>
                      <a:schemeClr val="accent6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ຄ່າກາງ</a:t>
                </a:r>
                <a:r>
                  <a:rPr lang="en-US" sz="2400" spc="-18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: </a:t>
                </a:r>
                <a:r>
                  <a:rPr lang="lo-LA" sz="2400" spc="-18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ຫາກເຮົາລຽງລໍາດັບຄ່າສັງເກດ ສາມາດຫາຕໍາແໜ່ງ ຄ່າກາງ ໄດ້</a:t>
                </a:r>
                <a:r>
                  <a:rPr lang="en-US" sz="2400" spc="-13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:</a:t>
                </a:r>
              </a:p>
              <a:p>
                <a:pPr marR="5080" defTabSz="914400">
                  <a:lnSpc>
                    <a:spcPct val="110000"/>
                  </a:lnSpc>
                  <a:spcBef>
                    <a:spcPts val="675"/>
                  </a:spcBef>
                  <a:spcAft>
                    <a:spcPts val="800"/>
                  </a:spcAft>
                  <a:tabLst>
                    <a:tab pos="356235" algn="l"/>
                  </a:tabLst>
                  <a:defRPr/>
                </a:pPr>
                <a:r>
                  <a:rPr kumimoji="0" lang="lo-LA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ຖ້າຈໍານວນການສັງເກດ</a:t>
                </a:r>
                <a:r>
                  <a:rPr kumimoji="0" lang="en-US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 (n) </a:t>
                </a:r>
                <a:r>
                  <a:rPr kumimoji="0" lang="lo-LA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ເປັນ </a:t>
                </a:r>
                <a:r>
                  <a:rPr kumimoji="0" lang="lo-LA" sz="2000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ເລກຄີກ</a:t>
                </a:r>
                <a:r>
                  <a:rPr kumimoji="0" lang="en-US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: </a:t>
                </a:r>
                <a:r>
                  <a:rPr kumimoji="0" lang="lo-LA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ຄ່າກາງ ຈະຢູ່ຕໍາແໜ່ງ</a:t>
                </a:r>
                <a:r>
                  <a:rPr kumimoji="0" lang="en-US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kumimoji="0" lang="en-US" sz="2000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(n+1)/2</a:t>
                </a:r>
              </a:p>
              <a:p>
                <a:pPr marR="5080" defTabSz="914400">
                  <a:lnSpc>
                    <a:spcPct val="110000"/>
                  </a:lnSpc>
                  <a:spcBef>
                    <a:spcPts val="675"/>
                  </a:spcBef>
                  <a:spcAft>
                    <a:spcPts val="800"/>
                  </a:spcAft>
                  <a:tabLst>
                    <a:tab pos="356235" algn="l"/>
                  </a:tabLst>
                  <a:defRPr/>
                </a:pPr>
                <a:r>
                  <a:rPr kumimoji="0" lang="lo-LA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ຖ້າຈໍານວນການສັງເກດ</a:t>
                </a:r>
                <a:r>
                  <a:rPr kumimoji="0" lang="en-US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 (n) </a:t>
                </a:r>
                <a:r>
                  <a:rPr kumimoji="0" lang="lo-LA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ເປັນ </a:t>
                </a:r>
                <a:r>
                  <a:rPr kumimoji="0" lang="lo-LA" sz="2000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ເລກຄູ່</a:t>
                </a:r>
                <a:r>
                  <a:rPr kumimoji="0" lang="en-US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: </a:t>
                </a:r>
                <a:r>
                  <a:rPr kumimoji="0" lang="lo-LA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ຄ່າກາງ ຈະຢູ່ ຕໍາແໜ່ງລະຫວ່າງ </a:t>
                </a:r>
                <a:r>
                  <a:rPr kumimoji="0" lang="en-US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kumimoji="0" lang="en-US" sz="2000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n/2 </a:t>
                </a:r>
                <a:r>
                  <a:rPr lang="lo-LA" sz="2000" spc="-5" dirty="0">
                    <a:solidFill>
                      <a:prstClr val="black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ແລະ</a:t>
                </a:r>
                <a:r>
                  <a:rPr kumimoji="0" lang="en-US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kumimoji="0" lang="en-US" sz="2000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n/2+1</a:t>
                </a:r>
                <a:r>
                  <a:rPr kumimoji="0" lang="en-US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; </a:t>
                </a:r>
                <a:r>
                  <a:rPr kumimoji="0" lang="lo-LA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ຄ່າກາງ ຈະແມ່ນ </a:t>
                </a:r>
                <a:r>
                  <a:rPr kumimoji="0" lang="lo-LA" sz="2000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ຄ່າສະເລ່ຍ ຂອງ 2 ຄ່ະແນນ </a:t>
                </a:r>
                <a:r>
                  <a:rPr kumimoji="0" lang="lo-LA" sz="20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ນີ້</a:t>
                </a:r>
                <a:endParaRPr kumimoji="0" lang="en-US" sz="20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0" indent="0">
                  <a:spcBef>
                    <a:spcPts val="675"/>
                  </a:spcBef>
                  <a:buNone/>
                </a:pPr>
                <a:endParaRPr lang="en-US" sz="200" u="sng" spc="-18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833AD3C-49B3-45E9-B8D0-ECF674B6E3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628650" y="1413648"/>
                <a:ext cx="7886700" cy="4678363"/>
              </a:xfrm>
              <a:blipFill>
                <a:blip r:embed="rId5"/>
                <a:stretch>
                  <a:fillRect l="-1286" t="-1355"/>
                </a:stretch>
              </a:blipFill>
            </p:spPr>
            <p:txBody>
              <a:bodyPr/>
              <a:lstStyle/>
              <a:p>
                <a:r>
                  <a:rPr lang="en-L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6565D39-8905-4F87-BBE1-1719A152B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36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9AF3B0-2D34-4C8F-9797-06B6553AA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9"/>
    </mc:Choice>
    <mc:Fallback xmlns=""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ແນມໂນມ ເຂົ້າສູ່ສູນກາງ: ຄ່າສະເລ່ຍ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ຄ່າກາງ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Median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ຄ່າສູງສຸດ (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Mode)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160757"/>
              </p:ext>
            </p:extLst>
          </p:nvPr>
        </p:nvGraphicFramePr>
        <p:xfrm>
          <a:off x="827834" y="2353235"/>
          <a:ext cx="7488331" cy="2829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8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7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2353">
                <a:tc>
                  <a:txBody>
                    <a:bodyPr/>
                    <a:lstStyle/>
                    <a:p>
                      <a:pPr algn="ctr"/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ສາມາດຄິດໄລ່</a:t>
                      </a:r>
                      <a:r>
                        <a:rPr lang="en-US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?</a:t>
                      </a: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ນາມສະເກວ(</a:t>
                      </a:r>
                      <a:r>
                        <a:rPr lang="en-US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Nominal</a:t>
                      </a:r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lang="en-US" sz="16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ອັນດັບສະເກວ(</a:t>
                      </a:r>
                      <a:r>
                        <a:rPr lang="en-US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Ordinal</a:t>
                      </a:r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lang="en-US" sz="16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ບໍ່ຕໍ່ເນື່ອງ​ (</a:t>
                      </a:r>
                      <a:r>
                        <a:rPr lang="en-US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Discrete</a:t>
                      </a:r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lang="en-US" sz="16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ຕໍ່ເນື່ອງ (</a:t>
                      </a:r>
                      <a:r>
                        <a:rPr lang="en-US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Continuous</a:t>
                      </a:r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lang="en-US" sz="16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353">
                <a:tc>
                  <a:txBody>
                    <a:bodyPr/>
                    <a:lstStyle/>
                    <a:p>
                      <a:pPr algn="ctr"/>
                      <a:r>
                        <a:rPr lang="lo-LA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ຄ່າສູງສຸດ (</a:t>
                      </a:r>
                      <a:r>
                        <a:rPr lang="en-US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Mode)</a:t>
                      </a:r>
                      <a:endParaRPr lang="en-US" sz="2100" b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21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ໃຊ້ໄດ້</a:t>
                      </a:r>
                      <a:endParaRPr lang="en-US" sz="21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353">
                <a:tc>
                  <a:txBody>
                    <a:bodyPr/>
                    <a:lstStyle/>
                    <a:p>
                      <a:pPr algn="ctr"/>
                      <a:r>
                        <a:rPr lang="lo-LA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ຄ່າກາງ (</a:t>
                      </a:r>
                      <a:r>
                        <a:rPr lang="en-US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Median</a:t>
                      </a:r>
                      <a:r>
                        <a:rPr lang="lo-LA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lang="en-US" sz="2100" b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ໃຊ້ບໍ່ໄດ້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353">
                <a:tc>
                  <a:txBody>
                    <a:bodyPr/>
                    <a:lstStyle/>
                    <a:p>
                      <a:pPr algn="ctr"/>
                      <a:r>
                        <a:rPr lang="lo-LA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ຄ່າສະເລ່ຍ (</a:t>
                      </a:r>
                      <a:r>
                        <a:rPr lang="en-US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Mean</a:t>
                      </a:r>
                      <a:r>
                        <a:rPr lang="lo-LA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r>
                        <a:rPr lang="en-US" sz="24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endParaRPr lang="en-US" sz="2100" b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ໃຊ້ບໍ່ໄດ້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ໃຊ້ບໍ່ໄດ້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o-LA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ໃຊ້ໄດ້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hetsarath OT" panose="02000500000000020004" pitchFamily="2" charset="0"/>
                        <a:ea typeface="+mn-ea"/>
                        <a:cs typeface="Phetsarath OT" panose="02000500000000020004" pitchFamily="2" charset="0"/>
                      </a:endParaRP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5552575-7DEF-4A37-85EB-1BE29CAC73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37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DAFE66-BE22-4A0A-88E5-A8CB5BEEE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5"/>
    </mc:Choice>
    <mc:Fallback xmlns="">
      <p:transition spd="slow" advTm="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C0FE4-A1A4-4A23-86A3-61B6CFFFCC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marR="4483" indent="0">
              <a:spcAft>
                <a:spcPts val="1059"/>
              </a:spcAft>
              <a:buNone/>
              <a:tabLst>
                <a:tab pos="313781" algn="l"/>
              </a:tabLst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ນອກຈາກແນວໂນ້ມເຂົ້າສູ່ສູນກາງ ແລ້ວ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ການແຈກຢາຍຍັງມີ ລັກສະນະສໍາຄັນອີກ ອັນໜື່ງ ນັ້ນຄື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b="1" spc="-49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ຄວາມປັນປວນ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ຕົວເລກສະຫຼຸບອັນດຽວ ທີ່ອະທິບາຍ</a:t>
            </a:r>
            <a:r>
              <a:rPr lang="lo-LA" sz="1800" b="1" i="1" spc="-49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ການແຜ່ກະຈາຍ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ຂອງຄ່າສັງເກດພາຍໃນການແຈກຢາຍ. 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77E9F4-31F9-434E-A2C5-EA63B4FB95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38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C99CD2-EE5D-498B-8042-103227A6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ການວັດການແຜ່ກະຈາຍ ຫຼື ກະຈາຍຕົວ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7E1AF-AB64-41DD-8087-E05EB7BB6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98" y="4378755"/>
            <a:ext cx="3563623" cy="1873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B7A633-CCBC-45FC-B759-D254254D8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407" y="4223230"/>
            <a:ext cx="3640180" cy="2034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2250A-7FC1-4E34-BA96-1B787020D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4474" y="2653085"/>
            <a:ext cx="4164106" cy="220399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A0B7ACE-68BD-4889-A5D0-AFC8B41FA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5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4"/>
    </mc:Choice>
    <mc:Fallback xmlns="">
      <p:transition spd="slow" advTm="2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D9A911-8F1E-46B9-9196-4397A05ECE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ສີ່ການວັດ ທີ່ຖືກນໍາໃຊ້ຫຼາຍທີ່ສຸດຂອງການວັດການແຈກຢາຍ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/>
            <a:r>
              <a:rPr lang="lo-LA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ຊ່ວງຂໍ້ມູນ (</a:t>
            </a:r>
            <a:r>
              <a:rPr lang="en-US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Range</a:t>
            </a:r>
            <a:r>
              <a:rPr lang="lo-LA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b="1" dirty="0">
              <a:solidFill>
                <a:schemeClr val="accent5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ເປີເຊັນໄທ (</a:t>
            </a:r>
            <a:r>
              <a:rPr lang="en-US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Percentiles</a:t>
            </a:r>
            <a:r>
              <a:rPr lang="lo-LA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b="1" dirty="0">
              <a:solidFill>
                <a:schemeClr val="accent5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ຊ່ວງຂໍ້ມູນລະຫວ່າງຄວດໄທ </a:t>
            </a:r>
            <a:r>
              <a:rPr lang="en-US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(Interquartile range (IQR))</a:t>
            </a:r>
          </a:p>
          <a:p>
            <a:pPr lvl="1"/>
            <a:r>
              <a:rPr lang="lo-LA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ຄວາມປັ່ນປວນ (</a:t>
            </a:r>
            <a:r>
              <a:rPr lang="en-US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variance</a:t>
            </a:r>
            <a:r>
              <a:rPr lang="lo-LA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  ຫຼືຄ່າຜິດບ່ຽງມາດຕະຖານ (</a:t>
            </a:r>
            <a:r>
              <a:rPr lang="en-US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standard deviation</a:t>
            </a:r>
            <a:r>
              <a:rPr lang="lo-LA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b="1" dirty="0">
              <a:solidFill>
                <a:schemeClr val="accent5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marR="488315" indent="0">
              <a:lnSpc>
                <a:spcPct val="100000"/>
              </a:lnSpc>
              <a:spcAft>
                <a:spcPts val="1200"/>
              </a:spcAft>
              <a:buNone/>
              <a:tabLst>
                <a:tab pos="356235" algn="l"/>
              </a:tabLst>
            </a:pPr>
            <a:r>
              <a:rPr lang="lo-LA" sz="24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ຊ່ວງຂໍ້ມູນ</a:t>
            </a:r>
            <a:r>
              <a:rPr lang="en-US" sz="24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8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18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Range</a:t>
            </a:r>
            <a:r>
              <a:rPr lang="lo-LA" sz="18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lo-LA" sz="24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ແມ່ນຄວາມແຕກຕ່າງລະຫວ່າງຄ່າສັງເກດການທີ່ໃຫຍ່ທີ່ສຸດຫຼືສູງສຸດ ແລະ ນ້ອຍທີ່ສຸດ</a:t>
            </a:r>
            <a:r>
              <a:rPr lang="en-US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24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ຫຼືຕໍ່າສຸດ. </a:t>
            </a:r>
            <a:r>
              <a:rPr lang="lo-LA" sz="2400" dirty="0">
                <a:solidFill>
                  <a:srgbClr val="202124"/>
                </a:solidFill>
                <a:cs typeface="Phetsarath OT" panose="02000500000000020004" pitchFamily="2" charset="0"/>
              </a:rPr>
              <a:t>ງ່າຍຕໍ່ການຄິດໄລ່, ແຕ່ເປັນການວັດແບບຫຍາບໆ ໂດຍໃຊ້ພຽງແຕ່ 2 ຄ່າເທົ່ານັ້ນ</a:t>
            </a:r>
            <a:r>
              <a:rPr lang="en-US" sz="2000" spc="2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pPr marL="12700" marR="488315">
              <a:lnSpc>
                <a:spcPct val="100000"/>
              </a:lnSpc>
              <a:spcAft>
                <a:spcPts val="1200"/>
              </a:spcAft>
              <a:tabLst>
                <a:tab pos="356235" algn="l"/>
              </a:tabLst>
            </a:pPr>
            <a:r>
              <a:rPr lang="lo-LA" sz="2000" spc="-25" dirty="0">
                <a:latin typeface="Phetsarath OT" panose="02000500000000020004" pitchFamily="2" charset="0"/>
                <a:cs typeface="Phetsarath OT" panose="02000500000000020004" pitchFamily="2" charset="0"/>
              </a:rPr>
              <a:t>ສັນຍາລັກ</a:t>
            </a:r>
            <a:r>
              <a:rPr lang="en-US" sz="2000" spc="25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b="1" i="1" spc="-20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</a:t>
            </a:r>
            <a:r>
              <a:rPr lang="en-US" sz="2000" i="1" dirty="0">
                <a:solidFill>
                  <a:srgbClr val="C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i="1" dirty="0">
                <a:solidFill>
                  <a:srgbClr val="C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ແມ່ນໃຊ້ສໍາລັບຊ່ວງຂໍ້ມູນ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1800" i="1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R </a:t>
            </a:r>
            <a:r>
              <a:rPr lang="en-US" sz="18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=</a:t>
            </a:r>
            <a:r>
              <a:rPr lang="en-US" sz="1800" spc="1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800" spc="10" dirty="0">
                <a:latin typeface="Phetsarath OT" panose="02000500000000020004" pitchFamily="2" charset="0"/>
                <a:cs typeface="Phetsarath OT" panose="02000500000000020004" pitchFamily="2" charset="0"/>
              </a:rPr>
              <a:t>ຄາໃຫຍ່ສຸດ (</a:t>
            </a:r>
            <a:r>
              <a:rPr lang="en-US" sz="18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highe</a:t>
            </a:r>
            <a:r>
              <a:rPr lang="en-US" sz="1800" spc="-50" dirty="0">
                <a:latin typeface="Phetsarath OT" panose="02000500000000020004" pitchFamily="2" charset="0"/>
                <a:cs typeface="Phetsarath OT" panose="02000500000000020004" pitchFamily="2" charset="0"/>
              </a:rPr>
              <a:t>s</a:t>
            </a:r>
            <a:r>
              <a:rPr lang="en-US" sz="1800" spc="-15" dirty="0"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1800" spc="3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spc="-65" dirty="0">
                <a:latin typeface="Phetsarath OT" panose="02000500000000020004" pitchFamily="2" charset="0"/>
                <a:cs typeface="Phetsarath OT" panose="02000500000000020004" pitchFamily="2" charset="0"/>
              </a:rPr>
              <a:t>v</a:t>
            </a:r>
            <a:r>
              <a:rPr lang="en-US" sz="18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alue</a:t>
            </a:r>
            <a:r>
              <a:rPr lang="lo-LA" sz="18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800" spc="2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–</a:t>
            </a:r>
            <a:r>
              <a:rPr lang="en-US" sz="1800" spc="1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800" spc="1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ຄ່າຕໍ່າສຸດ (</a:t>
            </a:r>
            <a:r>
              <a:rPr lang="en-US" sz="1800" spc="-5" dirty="0">
                <a:latin typeface="Phetsarath OT" panose="02000500000000020004" pitchFamily="2" charset="0"/>
                <a:cs typeface="Phetsarath OT" panose="02000500000000020004" pitchFamily="2" charset="0"/>
              </a:rPr>
              <a:t>l</a:t>
            </a:r>
            <a:r>
              <a:rPr lang="en-US" sz="1800" spc="-15" dirty="0">
                <a:latin typeface="Phetsarath OT" panose="02000500000000020004" pitchFamily="2" charset="0"/>
                <a:cs typeface="Phetsarath OT" panose="02000500000000020004" pitchFamily="2" charset="0"/>
              </a:rPr>
              <a:t>o</a:t>
            </a:r>
            <a:r>
              <a:rPr lang="en-US" sz="1800" spc="-55" dirty="0">
                <a:latin typeface="Phetsarath OT" panose="02000500000000020004" pitchFamily="2" charset="0"/>
                <a:cs typeface="Phetsarath OT" panose="02000500000000020004" pitchFamily="2" charset="0"/>
              </a:rPr>
              <a:t>w</a:t>
            </a:r>
            <a:r>
              <a:rPr lang="en-US" sz="18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r>
              <a:rPr lang="en-US" sz="1800" spc="-55" dirty="0">
                <a:latin typeface="Phetsarath OT" panose="02000500000000020004" pitchFamily="2" charset="0"/>
                <a:cs typeface="Phetsarath OT" panose="02000500000000020004" pitchFamily="2" charset="0"/>
              </a:rPr>
              <a:t>s</a:t>
            </a:r>
            <a:r>
              <a:rPr lang="en-US" sz="1800" spc="-15" dirty="0"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1800" spc="1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spc="-65" dirty="0">
                <a:latin typeface="Phetsarath OT" panose="02000500000000020004" pitchFamily="2" charset="0"/>
                <a:cs typeface="Phetsarath OT" panose="02000500000000020004" pitchFamily="2" charset="0"/>
              </a:rPr>
              <a:t>v</a:t>
            </a:r>
            <a:r>
              <a:rPr lang="en-US" sz="18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alue</a:t>
            </a:r>
            <a:r>
              <a:rPr lang="lo-LA" sz="1800" spc="-2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1800" spc="-2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18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1800" b="1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1800" spc="-18" dirty="0">
                <a:latin typeface="Phetsarath OT" panose="02000500000000020004" pitchFamily="2" charset="0"/>
                <a:cs typeface="Phetsarath OT" panose="02000500000000020004" pitchFamily="2" charset="0"/>
              </a:rPr>
              <a:t>1, 1, 1, 2, 2, 2, 2, 2, 3, 3, 4, 4, 4, 5, 5, 5, 5, 5, 5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ຄ່າໃຫຍ່ສຸດ ແມ່ນ 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5,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ຄ່າຕໍາສຸດແມ່ນ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1,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ດັ່ງນັ້ນ</a:t>
            </a:r>
            <a:r>
              <a:rPr lang="en-US" sz="1800" b="1" i="1" spc="-20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R=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5 - 1 = 4. 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1658A9-5DBD-4776-965A-A20DDA253A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39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0FBD2FE-D9D7-401C-98AF-B4D7049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ການວັດການແຜ່ກະຈາຍ ຫຼື ກະຈາຍຕົວ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ຊ່ວງຂໍ້ມູນ (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Range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71F752-0753-4EE7-8954-DD1EC85DF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2"/>
    </mc:Choice>
    <mc:Fallback xmlns="">
      <p:transition spd="slow" advTm="2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0DDC-5067-491B-8F10-8E42F4C7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ກາານຈັດການ 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AD2D4-DE66-41F4-9C30-D47734C99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70D8D-24CC-4F5F-8333-6D8B2EDC9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47" y="1906857"/>
            <a:ext cx="7653493" cy="41181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9B8D86-0DBE-4F41-8152-B66F4ACB5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A8F386-CEF0-D41A-39BE-E61DA7628400}"/>
              </a:ext>
            </a:extLst>
          </p:cNvPr>
          <p:cNvSpPr txBox="1"/>
          <p:nvPr/>
        </p:nvSpPr>
        <p:spPr>
          <a:xfrm>
            <a:off x="797313" y="1572321"/>
            <a:ext cx="742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 2.1. ລາຍການ ກໍລະນີ ອັກເສບຕັບ ເອ, ພະແນກສາທາລະນະສຸກ ຕົວເມືອງ, ເດືອນ ມົກກະລາ-ກຸມພາ, 2004</a:t>
            </a:r>
            <a:endParaRPr lang="en-LA" sz="1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0F0077-F55A-8DC8-AE54-697357BF7E60}"/>
              </a:ext>
            </a:extLst>
          </p:cNvPr>
          <p:cNvSpPr txBox="1"/>
          <p:nvPr/>
        </p:nvSpPr>
        <p:spPr>
          <a:xfrm>
            <a:off x="797312" y="2132232"/>
            <a:ext cx="7718038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ເລກໝາຍ     ວັນທີບົ່ງມະຕິ       ເມືອງ        ອາຍຸ         ເພດ      ໂຮງໝໍ    ອາການເຫຼືອງ    ລະບາດ         ໃຫ້ຢາທາງ    </a:t>
            </a:r>
            <a:r>
              <a:rPr lang="en-US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IGM Pos  ALT*</a:t>
            </a:r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ສູງສຸດ</a:t>
            </a:r>
          </a:p>
          <a:p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                                                                                                                     ເສັ້ນເລືອດ</a:t>
            </a:r>
            <a:endParaRPr lang="en-LA" sz="11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1"/>
    </mc:Choice>
    <mc:Fallback xmlns="">
      <p:transition spd="slow" advTm="1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D9A911-8F1E-46B9-9196-4397A05ECE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lo-LA" sz="44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ເປີເຊັນໄທ (</a:t>
            </a:r>
            <a:r>
              <a:rPr lang="en-US" sz="44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Percentiles</a:t>
            </a:r>
            <a:r>
              <a:rPr lang="lo-LA" sz="44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4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ແບ່ງການສັງເກດການແຈກຢາຍອອກເປັນ</a:t>
            </a:r>
            <a:r>
              <a:rPr lang="en-US" sz="4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 100 </a:t>
            </a:r>
            <a:r>
              <a:rPr lang="en-US" sz="4400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ສ່ວນເທົ່າໆກັນ</a:t>
            </a:r>
            <a:r>
              <a:rPr lang="en-US" sz="4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r>
              <a:rPr lang="en-US" sz="4400" i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p</a:t>
            </a:r>
            <a:r>
              <a:rPr lang="en-US" sz="4400" baseline="30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th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ເປີເຊັນໄທ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(0 &lt; </a:t>
            </a:r>
            <a:r>
              <a:rPr lang="en-US" sz="4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p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&lt; 100)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ຄືມີຄ່າທີ່ຫຼາຍກວ່າ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ເທົ່າກັບ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sz="4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p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%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ຂອງຄ່າສັງເກດ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ນ້ອຍກວ່າ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(100-</a:t>
            </a:r>
            <a:r>
              <a:rPr lang="en-US" sz="4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p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)% </a:t>
            </a:r>
            <a:r>
              <a:rPr lang="en-US" sz="4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ຂອງຄ່າສັງເກດ</a:t>
            </a:r>
            <a:r>
              <a:rPr lang="en-US" sz="4400" dirty="0">
                <a:latin typeface="Phetsarath OT" panose="02000500000000020004" pitchFamily="2" charset="0"/>
                <a:cs typeface="Phetsarath OT" panose="02000500000000020004" pitchFamily="2" charset="0"/>
              </a:rPr>
              <a:t> . </a:t>
            </a:r>
          </a:p>
          <a:p>
            <a:pPr>
              <a:lnSpc>
                <a:spcPct val="110000"/>
              </a:lnSpc>
            </a:pPr>
            <a:r>
              <a:rPr lang="en-US" sz="3400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ເວົ້າອີກຢ່າງໜື່ງ</a:t>
            </a:r>
            <a:r>
              <a:rPr lang="en-US" sz="3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ເປີເຊັນໄທ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 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90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ມີ 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90%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ສັງເກດ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່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ຕ່ໍາກວ່າຄ່ານີ້ </a:t>
            </a:r>
            <a:endParaRPr lang="en-GB" sz="3600" kern="0" dirty="0">
              <a:solidFill>
                <a:srgbClr val="202124"/>
              </a:solidFill>
              <a:effectLst/>
              <a:latin typeface="Phetsarath OT" panose="02000500000000020004" pitchFamily="2" charset="0"/>
              <a:ea typeface="Times New Roman" panose="02020603050405020304" pitchFamily="18" charset="0"/>
              <a:cs typeface="Phetsarath OT" panose="02000500000000020004" pitchFamily="2" charset="0"/>
            </a:endParaRPr>
          </a:p>
          <a:p>
            <a:pPr>
              <a:lnSpc>
                <a:spcPct val="110000"/>
              </a:lnSpc>
            </a:pPr>
            <a:r>
              <a:rPr lang="lo-LA" sz="3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</a:t>
            </a:r>
            <a:r>
              <a:rPr lang="en-US" sz="3400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າກາງ</a:t>
            </a:r>
            <a:r>
              <a:rPr lang="en-US" sz="3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3400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ຊື່ງເປັນຈຸດເຄີ່ງກາງ</a:t>
            </a:r>
            <a:r>
              <a:rPr lang="en-US" sz="3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3400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ຂອງການແຈກຢາຍ</a:t>
            </a:r>
            <a:r>
              <a:rPr lang="en-US" sz="3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3400" baseline="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ຄື</a:t>
            </a:r>
            <a:r>
              <a:rPr lang="en-US" sz="3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ເປີເຊັນທີ 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50</a:t>
            </a:r>
            <a:r>
              <a:rPr lang="en-US" sz="3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ຄ່າສູງສຸດ ແມ່ນເປີເຊັນ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ໄທ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 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100, 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ເນື່ອງຈາກວ່າ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ຄ່າທັ້ງໝົດ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ຕົກຢູ່ໃນ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ຕໍ່າກວ່າຄ່າສູງສຸດ</a:t>
            </a:r>
            <a:r>
              <a:rPr lang="en-US" sz="3400" baseline="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lang="en-US" sz="3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10000"/>
              </a:lnSpc>
            </a:pP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ໄທ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 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25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ເປັນ 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ຄວດໄທເບື້ອງລຸ່ມ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ຕທີ່ມີ 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25%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ສັງເກດທີ່ມີຄ່າຫນ້ອຍກວ່າ ຄ່າເປີເຊັນ</a:t>
            </a:r>
            <a:r>
              <a:rPr lang="en-GB" sz="36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ໄທ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lo-LA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 </a:t>
            </a:r>
            <a:r>
              <a:rPr lang="en-GB" sz="36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25. </a:t>
            </a:r>
            <a:endParaRPr lang="en-US" sz="3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1658A9-5DBD-4776-965A-A20DDA253A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40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0FBD2FE-D9D7-401C-98AF-B4D70497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00605" cy="1017107"/>
          </a:xfrm>
        </p:spPr>
        <p:txBody>
          <a:bodyPr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ການວັດການແຜ່ກະຈາຍ ຫຼື ກະຈາຍຕົວ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ເປີເຊັນໄທ (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Percentiles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A7B770-E772-408C-8C18-55BFE890B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7"/>
    </mc:Choice>
    <mc:Fallback xmlns="">
      <p:transition spd="slow" advTm="4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D9A911-8F1E-46B9-9196-4397A05ECE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lo-LA" sz="24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ຊ່ວງຂໍ້ມູນລະຫວ່າງຄວດໄທ </a:t>
            </a:r>
            <a:r>
              <a:rPr lang="en-GB" sz="24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2400" b="1" dirty="0">
                <a:solidFill>
                  <a:schemeClr val="accent5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Interquartile Range (IQR)):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ເປີເຊັນໄທ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ທີ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່ 25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75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ເອີ້ນອີກຢ່າງໜື່ງວ່າ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ຄວດໄທລຸ່ມ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ເທີງ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IQR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ຄື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ຄວາມກວ້າງ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ຊ່ວງລະຫວ່າງ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ຄວດໄທລຸ່ມ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ເທີງ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ມັນຢູ່ເຄີ່ງກາງ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50% </a:t>
            </a:r>
            <a:r>
              <a:rPr lang="en-US" sz="2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ຂອງການແຈກຢາຍ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IQR = Q3 - Q1 = P75 - P25</a:t>
            </a:r>
          </a:p>
          <a:p>
            <a:pPr>
              <a:lnSpc>
                <a:spcPct val="110000"/>
              </a:lnSpc>
            </a:pP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ຂື້ນກັບເຄີ່ງການ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ທີ່ຄ່ອນຂ້າງຄົງທີ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ປ່ອຍໃຫ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ຄວດໄທ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ອ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ງຄ່າສັງເກດ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ໃນແຕ່ລະດ້ານ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ຊ່ວງຂໍ້ມູນ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ລະຫວ່າງຄວດໄທ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ມີຄວາມອ່ອນໄຫວຫນ້ອຍ ຕໍ່ ກັບຄ່າທີ່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ຜິດປົກກະຕິຂອງຊຸດຂໍ້ມູນ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r>
              <a:rPr lang="en-GB" sz="11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ໃຊ້ຄ່າ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ຊ່ວງຂໍ້ມູນ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ລະຫວ່າງຄວດໄທ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ເວລາມີຂໍ້ມູນທີ່ຜິດປົກກະຕິ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ໃນຄ່າສັງເກດ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1658A9-5DBD-4776-965A-A20DDA253A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41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0FBD2FE-D9D7-401C-98AF-B4D7049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ການວັດການແຜ່ກະຈາຍ ຫຼື ກະຈາຍຕົວ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dirty="0"/>
              <a:t>IQR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D20243-8D3C-46D0-9CF0-F9AF55B2B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9"/>
    </mc:Choice>
    <mc:Fallback xmlns="">
      <p:transition spd="slow" advTm="3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5D9A911-8F1E-46B9-9196-4397A05ECE43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2600" b="1" dirty="0">
                    <a:solidFill>
                      <a:schemeClr val="accent5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Variance and Standard Deviation (SD): </a:t>
                </a:r>
                <a:r>
                  <a:rPr lang="en-US" sz="26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ຄ່າບ່ຽງແບນມາດຕະຖານ</a:t>
                </a:r>
                <a:r>
                  <a:rPr lang="en-US" sz="26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b="1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(</a:t>
                </a:r>
                <a:r>
                  <a:rPr lang="en-US" sz="2600" b="1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sd</a:t>
                </a:r>
                <a:r>
                  <a:rPr lang="en-US" sz="2600" b="1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) </a:t>
                </a:r>
                <a:r>
                  <a:rPr lang="en-US" sz="2600" b="1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ແມ່ນຮາກຂັ້ນສອງ</a:t>
                </a:r>
                <a:r>
                  <a:rPr lang="en-US" sz="2600" b="1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b="1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ຂອງ</a:t>
                </a:r>
                <a:r>
                  <a:rPr lang="en-US" sz="2600" b="1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b="1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ຄ່າຄວາມປັ່ນປວນ</a:t>
                </a:r>
                <a:r>
                  <a:rPr lang="en-US" sz="26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, </a:t>
                </a:r>
                <a:r>
                  <a:rPr lang="en-US" sz="26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ຊີ</a:t>
                </a:r>
                <a:r>
                  <a:rPr lang="en-US" sz="26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້</a:t>
                </a:r>
                <a:r>
                  <a:rPr lang="lo-LA" sz="28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ບອ</a:t>
                </a:r>
                <a:r>
                  <a:rPr lang="en-GB" sz="28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ກ</a:t>
                </a:r>
                <a:r>
                  <a:rPr lang="lo-LA" sz="28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ເຖິງຈໍານວນ</a:t>
                </a:r>
                <a:r>
                  <a:rPr lang="en-GB" sz="28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ທົ່ວໄປ</a:t>
                </a:r>
                <a:r>
                  <a:rPr lang="en-GB" sz="28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lo-LA" sz="28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ທີ່</a:t>
                </a:r>
                <a:r>
                  <a:rPr lang="en-GB" sz="28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</a:t>
                </a:r>
                <a:r>
                  <a:rPr lang="lo-LA" sz="28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ສັງເກດການອາດຈະ </a:t>
                </a:r>
                <a:r>
                  <a:rPr lang="en-GB" sz="28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ບ່ຽນເບນ</a:t>
                </a:r>
                <a:r>
                  <a:rPr lang="en-GB" sz="28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8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ໄປ</a:t>
                </a:r>
                <a:r>
                  <a:rPr lang="lo-LA" sz="28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ຈາກ ຄ່າສະເລ່ຍ.</a:t>
                </a:r>
                <a:r>
                  <a:rPr lang="en-US" sz="2600" b="1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.</a:t>
                </a:r>
              </a:p>
              <a:p>
                <a:pPr marL="355600" indent="-342900">
                  <a:lnSpc>
                    <a:spcPct val="100000"/>
                  </a:lnSpc>
                  <a:buFont typeface="Arial"/>
                  <a:buChar char="•"/>
                  <a:tabLst>
                    <a:tab pos="356235" algn="l"/>
                  </a:tabLst>
                </a:pPr>
                <a:r>
                  <a:rPr lang="lo-LA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ຄ່າຂອງຄ່າບ່ຽງເບນມາດຕະຖານ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ມີຄ່າໃຫຍ່ເທົ່າໃດ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,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ຄ່າສັງເກດ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ກໍ່ຈະກະຈາຍອອກໄປຮອບ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ໆ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ຄ່າສະເລ່ຍ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ຫຼາຍຈື້ນເທົ່ານັ້ນ</a:t>
                </a:r>
                <a:r>
                  <a:rPr lang="en-US" sz="2400" spc="-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.</a:t>
                </a:r>
                <a:endParaRPr lang="en-US" sz="240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355600" marR="605155" indent="-342900">
                  <a:lnSpc>
                    <a:spcPct val="100000"/>
                  </a:lnSpc>
                  <a:spcBef>
                    <a:spcPts val="740"/>
                  </a:spcBef>
                  <a:buFont typeface="Arial"/>
                  <a:buChar char="•"/>
                  <a:tabLst>
                    <a:tab pos="356235" algn="l"/>
                  </a:tabLst>
                </a:pPr>
                <a:r>
                  <a:rPr lang="en-US" sz="2400" spc="-5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ຄ້າຍຄື</a:t>
                </a:r>
                <a:r>
                  <a:rPr lang="en-US" sz="2400" spc="-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spc="-5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ຄ່າສະເລ່ຍ</a:t>
                </a:r>
                <a:r>
                  <a:rPr lang="lo-LA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. ມັນ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ສະທ້ອນ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ເຖີງ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lo-LA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ຄະແນນສ່ວນບຸກຄົນທັງຫມົດ</a:t>
                </a:r>
                <a:r>
                  <a:rPr lang="en-US" sz="2400" spc="-2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.</a:t>
                </a:r>
                <a:endParaRPr lang="en-US" sz="240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354965" marR="267335" indent="-342265">
                  <a:lnSpc>
                    <a:spcPct val="100000"/>
                  </a:lnSpc>
                  <a:spcBef>
                    <a:spcPts val="765"/>
                  </a:spcBef>
                  <a:buFont typeface="Arial"/>
                  <a:buChar char="•"/>
                  <a:tabLst>
                    <a:tab pos="355600" algn="l"/>
                  </a:tabLst>
                </a:pPr>
                <a:r>
                  <a:rPr lang="lo-LA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ອາດຈະບໍ່ແມ່ນດັດຊະນີ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ຄວາມປັ່ນປວນ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lo-LA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ທີ່ດີທີ່ສຸດ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ໃນເວລາຂໍ້ມູນ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ມີ</a:t>
                </a:r>
                <a:r>
                  <a:rPr lang="lo-LA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ແຈກຢາຍ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ແບບ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ເບ</a:t>
                </a:r>
                <a:r>
                  <a:rPr lang="en-GB" sz="2400" dirty="0">
                    <a:solidFill>
                      <a:srgbClr val="202124"/>
                    </a:solidFill>
                    <a:effectLst/>
                    <a:latin typeface="Phetsarath OT" panose="02000500000000020004" pitchFamily="2" charset="0"/>
                    <a:cs typeface="Phetsarath OT" panose="02000500000000020004" pitchFamily="2" charset="0"/>
                  </a:rPr>
                  <a:t>້</a:t>
                </a:r>
                <a:endParaRPr lang="en-US" sz="240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355600" marR="5080" indent="-342900">
                  <a:lnSpc>
                    <a:spcPct val="100000"/>
                  </a:lnSpc>
                  <a:buFont typeface="Arial"/>
                  <a:buChar char="•"/>
                  <a:tabLst>
                    <a:tab pos="356235" algn="l"/>
                  </a:tabLst>
                </a:pPr>
                <a:r>
                  <a:rPr lang="lo-LA" sz="2400" dirty="0">
                    <a:solidFill>
                      <a:srgbClr val="202124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ໃນ​ການ​ແ</a:t>
                </a:r>
                <a:r>
                  <a:rPr lang="en-GB" sz="2400" dirty="0" err="1">
                    <a:solidFill>
                      <a:srgbClr val="202124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ຈກຢາຍແບບ</a:t>
                </a:r>
                <a:r>
                  <a:rPr lang="lo-LA" sz="2400" dirty="0">
                    <a:solidFill>
                      <a:srgbClr val="202124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​ປົກ​ກະ​ຕິ​ </a:t>
                </a:r>
                <a:r>
                  <a:rPr lang="en-GB" sz="2400" dirty="0">
                    <a:solidFill>
                      <a:srgbClr val="202124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GB" sz="2400" dirty="0" err="1">
                    <a:solidFill>
                      <a:srgbClr val="202124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ຄ່າບ່ຽງແບນມາດຕະຖານ</a:t>
                </a:r>
                <a:r>
                  <a:rPr lang="en-GB" sz="2400" dirty="0">
                    <a:solidFill>
                      <a:srgbClr val="202124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(SD), </a:t>
                </a:r>
                <a14:m>
                  <m:oMath xmlns:m="http://schemas.openxmlformats.org/officeDocument/2006/math">
                    <m:r>
                      <a:rPr lang="en-US" sz="24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𝜎</m:t>
                    </m:r>
                  </m:oMath>
                </a14:m>
                <a:r>
                  <a:rPr lang="en-US" sz="2400" spc="2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, </a:t>
                </a:r>
                <a:r>
                  <a:rPr lang="en-US" sz="2400" spc="25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ສາມາດໃຊ້ເພື່ອປະເມີນ</a:t>
                </a:r>
                <a:r>
                  <a:rPr lang="en-US" sz="2400" spc="2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spc="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spc="-2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%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ຂອງຄະແນນ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ທີ່ຢູ່ໃນຊ່ວງທີ່ກໍານົດ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:</a:t>
                </a:r>
                <a:endParaRPr lang="en-US" sz="2400" spc="-2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697865" marR="5080" lvl="1" indent="-342900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2600" i="1" spc="-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𝜇</m:t>
                    </m:r>
                    <m:r>
                      <a:rPr lang="en-US" sz="2600" i="1" spc="-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∓</m:t>
                    </m:r>
                    <m:r>
                      <a:rPr lang="en-US" sz="2600" i="1" spc="-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𝜎</m:t>
                    </m:r>
                    <m:r>
                      <a:rPr lang="en-US" sz="2600" b="0" i="1" spc="-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r>
                  <a:rPr lang="en-US" sz="2600" spc="-3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ມີປະມານ</a:t>
                </a:r>
                <a:r>
                  <a:rPr lang="en-US" sz="2600" spc="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68%</a:t>
                </a:r>
                <a:r>
                  <a:rPr lang="en-US" sz="2600" spc="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spc="-5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ຂອງຄະແນນ</a:t>
                </a:r>
                <a:endParaRPr lang="en-US" sz="260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697865" marR="5080" lvl="1" indent="-342900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26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𝜇</m:t>
                    </m:r>
                    <m:r>
                      <a:rPr lang="en-US" sz="26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∓2</m:t>
                    </m:r>
                    <m:r>
                      <a:rPr lang="en-US" sz="26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𝜎</m:t>
                    </m:r>
                    <m:r>
                      <a:rPr lang="en-US" sz="26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r>
                  <a:rPr lang="en-US" sz="2600" spc="-3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spc="-3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ມີປະມານ</a:t>
                </a:r>
                <a:r>
                  <a:rPr lang="en-US" sz="2600" spc="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95%</a:t>
                </a:r>
                <a:r>
                  <a:rPr lang="en-US" sz="2600" spc="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spc="-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ຂອງຄະແນນ</a:t>
                </a:r>
                <a:endParaRPr lang="en-US" sz="260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pPr marL="697865" marR="5080" lvl="1" indent="-342900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26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𝜇</m:t>
                    </m:r>
                    <m:r>
                      <a:rPr lang="en-US" sz="26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∓3</m:t>
                    </m:r>
                    <m:r>
                      <a:rPr lang="en-US" sz="26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𝜎</m:t>
                    </m:r>
                    <m:r>
                      <a:rPr lang="en-US" sz="2600" i="1" spc="-3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r>
                  <a:rPr lang="en-US" sz="2600" spc="-3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ມີປະມານ</a:t>
                </a:r>
                <a:r>
                  <a:rPr lang="en-US" sz="2600" spc="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99.7%</a:t>
                </a:r>
                <a:r>
                  <a:rPr lang="en-US" sz="2600" spc="5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600" spc="-5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ຂອງຄະແນນ</a:t>
                </a:r>
                <a:endParaRPr lang="en-US" sz="260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5D9A911-8F1E-46B9-9196-4397A05EC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5"/>
                <a:stretch>
                  <a:fillRect l="-1286" t="-1626" r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1658A9-5DBD-4776-965A-A20DDA253A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42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0FBD2FE-D9D7-401C-98AF-B4D7049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ການວັດການແຜ່ກະຈາຍ ຫຼື ກະຈາຍຕົວ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ຄ່າບ່ຽງແບນມາດຕະຖານ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(SD)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D98926-2701-4FC7-9759-1F0381663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8"/>
    </mc:Choice>
    <mc:Fallback xmlns="">
      <p:transition spd="slow" advTm="4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351429" y="1741395"/>
            <a:ext cx="6441140" cy="4247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59CA7A-9943-4FB7-8D43-3B1F3214D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ຄ່າບ່ຽນແບນມາດຕະຖານ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ການແຈກຢາຍແບບປົກກະຕິ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629667-095A-487F-9219-493D9A3C9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"/>
    </mc:Choice>
    <mc:Fallback xmlns="">
      <p:transition spd="slow" advTm="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5D9A911-8F1E-46B9-9196-4397A05ECE43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ຄວາມປັ່ນປວນ </a:t>
                </a:r>
                <a:r>
                  <a:rPr lang="en-US" sz="2400" b="1" dirty="0" err="1">
                    <a:solidFill>
                      <a:schemeClr val="accent5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ແລະ</a:t>
                </a:r>
                <a:r>
                  <a:rPr lang="en-US" sz="2400" b="1" dirty="0">
                    <a:solidFill>
                      <a:schemeClr val="accent5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b="1" dirty="0" err="1">
                    <a:solidFill>
                      <a:schemeClr val="accent5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ຄ່າບ່ຽງແບນມາດຕະຖານ</a:t>
                </a:r>
                <a:r>
                  <a:rPr lang="en-US" sz="2400" b="1" dirty="0">
                    <a:solidFill>
                      <a:schemeClr val="accent5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 (SD):</a:t>
                </a:r>
              </a:p>
              <a:p>
                <a:pPr marL="0" indent="0">
                  <a:buNone/>
                </a:pPr>
                <a:r>
                  <a:rPr lang="en-US" sz="2400" b="1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ໃນການຫາຄ່າ</a:t>
                </a:r>
                <a:r>
                  <a:rPr lang="en-US" sz="2400" b="1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b="1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ບ່ຽງແບນມາດຕະຖານ</a:t>
                </a:r>
                <a:r>
                  <a:rPr lang="en-US" sz="2400" b="1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:</a:t>
                </a:r>
              </a:p>
              <a:p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ຄະແນນບ່ຽງແບນ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ສະແດງໃຫ້ເຫັນວ່າ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ການສັງເກດແຕ່ລະຄັ້ງ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ແຕກຕ່າງຈາກຄ່າສະເລ່ຍ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ຂອງການແຈກຢາຍເທົ່າໃດ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lo-LA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ຜົນລວມຂອງຄ່າບ່ຽງເບນເທົ່າກັບ 0.</a:t>
                </a:r>
                <a:endParaRPr lang="en-LA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endParaRPr lang="en-US" sz="240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ຄວາມປັ່ນປວນ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ຄື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ລະຍະຫ່າງກໍາລັງສອງສະເລ່ຍຈາກຄ່າສະເລ່ຍ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.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ຄວາມປັ່ນປວນຕົວຢ່າງ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ຄື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ຄ່າສະເລ່ຍຂອງຄະແນນຄວາມບ່ຽງແບນກໍາລັງສອງ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: 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endParaRPr lang="ar-AE" sz="2400" dirty="0">
                  <a:solidFill>
                    <a:srgbClr val="7030A0"/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  <a:p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ສ່ວນບ່ຽງແບນມາດຕະຖານ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ຄື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ຮາກຂັ້ນສອງ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</a:t>
                </a:r>
                <a:r>
                  <a:rPr lang="en-US" sz="2400" dirty="0" err="1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ຂອງຄວາມປັັ່ນປວນ</a:t>
                </a:r>
                <a:r>
                  <a:rPr lang="en-US" sz="2400" dirty="0">
                    <a:latin typeface="Phetsarath OT" panose="02000500000000020004" pitchFamily="2" charset="0"/>
                    <a:cs typeface="Phetsarath OT" panose="02000500000000020004" pitchFamily="2" charset="0"/>
                  </a:rPr>
                  <a:t> 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400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5D9A911-8F1E-46B9-9196-4397A05EC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5"/>
                <a:stretch>
                  <a:fillRect l="-1286" t="-1626"/>
                </a:stretch>
              </a:blipFill>
            </p:spPr>
            <p:txBody>
              <a:bodyPr/>
              <a:lstStyle/>
              <a:p>
                <a:r>
                  <a:rPr lang="en-L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1658A9-5DBD-4776-965A-A20DDA253A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44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0FBD2FE-D9D7-401C-98AF-B4D7049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ການວັດການແພ່ກະຈາຍ ຫຼື ກະຈາຍຕົວ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ຄ່າບ່ຽງແບນມາດຕະຖານ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(SD)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BA227C-E6C0-4185-B3F7-BDFE24B9B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5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B0F2-94A0-45F2-BA9A-F4F6C104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0" y="365126"/>
            <a:ext cx="8155132" cy="1017107"/>
          </a:xfrm>
        </p:spPr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ຊ່ວງສະເກວ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Stata!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843A0-A51F-491F-A2C8-EAB029B912C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ການສ້າງ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ເບີ່ງ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ການສັດຜົນສະຫຼຸບ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ຊ່ວງສະເກວ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ໃຊ້ຄໍາສັ່ງ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summarize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:</a:t>
            </a:r>
          </a:p>
          <a:p>
            <a:pPr marL="0" indent="0">
              <a:buNone/>
            </a:pP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summarize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ລອງສະລຸບ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BMI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ຟາຍ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dirty="0"/>
              <a:t> MICS: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 summarize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BMI if BMI &lt; 30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63AF2-5CDE-4461-B1E3-B5B0F97D4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8205CA-A76E-45AB-ACC6-3C5442120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907510"/>
            <a:ext cx="8513618" cy="179435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F4E15A9-F598-4B3E-8EBB-6BE37EB80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0"/>
    </mc:Choice>
    <mc:Fallback xmlns="">
      <p:transition spd="slow" advTm="4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B0F2-94A0-45F2-BA9A-F4F6C104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0" y="365126"/>
            <a:ext cx="8155132" cy="1017107"/>
          </a:xfrm>
        </p:spPr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ຊ່ວງສະເກວ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Stata!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843A0-A51F-491F-A2C8-EAB029B912C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ຖ້າ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ເຮົາຕ້ອງການຫຼາຍກ່ວາ ຄ່າສະເລ່ຍ ແລະ 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ຄ່າບ່ຽງແບນ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ມາດຕະຖານ</a:t>
            </a:r>
            <a:r>
              <a:rPr lang="en-GB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ເຮົາ</a:t>
            </a:r>
            <a:r>
              <a:rPr lang="en-GB" sz="20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ຈະ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ເພີ່ມ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“detail”:</a:t>
            </a:r>
          </a:p>
          <a:p>
            <a:pPr marL="0" indent="0">
              <a:buNone/>
            </a:pP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	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summarize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BMI if BMI &lt; 30,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detail</a:t>
            </a:r>
          </a:p>
          <a:p>
            <a:pPr marL="0" indent="0">
              <a:buNone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63AF2-5CDE-4461-B1E3-B5B0F97D4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46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452E4-6C86-4140-8756-51405B193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913" y="2475845"/>
            <a:ext cx="6262255" cy="387296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BD759F8-EA20-4540-8304-4CAE636DC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01"/>
    </mc:Choice>
    <mc:Fallback xmlns="">
      <p:transition spd="slow" advTm="5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B0F2-94A0-45F2-BA9A-F4F6C104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0" y="365126"/>
            <a:ext cx="8155132" cy="1017107"/>
          </a:xfrm>
        </p:spPr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ຊ່ວງສະເກວ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Stata! </a:t>
            </a:r>
            <a:r>
              <a:rPr lang="en-US" dirty="0"/>
              <a:t>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843A0-A51F-491F-A2C8-EAB029B912C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ສໍາລັບ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ແນວໂນ້ມກາງແລະການແຜ່ກະຈາຍ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ເພີ້ມເຕີມ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ເຮົາຈໍາເປັນຕ້ອງໃຊ້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ແລະລະບຸສະຖິຕິສະຫຼຸບ ທີ່ທ່ານຕ້ອງການລາຍງານໃນຕາຕະລາງ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in the table</a:t>
            </a:r>
            <a:r>
              <a:rPr lang="en-US" dirty="0"/>
              <a:t>: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table </a:t>
            </a:r>
            <a:r>
              <a:rPr lang="en-US" dirty="0"/>
              <a:t>(), statistic(mean </a:t>
            </a:r>
            <a:r>
              <a:rPr lang="en-US" dirty="0">
                <a:solidFill>
                  <a:schemeClr val="accent6"/>
                </a:solidFill>
              </a:rPr>
              <a:t>BMI</a:t>
            </a:r>
            <a:r>
              <a:rPr lang="en-US" dirty="0"/>
              <a:t>) statistic(</a:t>
            </a:r>
            <a:r>
              <a:rPr lang="en-US" dirty="0" err="1"/>
              <a:t>sd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BMI</a:t>
            </a:r>
            <a:r>
              <a:rPr lang="en-US" dirty="0"/>
              <a:t>) statistic(median </a:t>
            </a:r>
            <a:r>
              <a:rPr lang="en-US" dirty="0">
                <a:solidFill>
                  <a:schemeClr val="accent6"/>
                </a:solidFill>
              </a:rPr>
              <a:t>BMI</a:t>
            </a:r>
            <a:r>
              <a:rPr lang="en-US" dirty="0"/>
              <a:t>) statistic(</a:t>
            </a:r>
            <a:r>
              <a:rPr lang="en-US" dirty="0" err="1"/>
              <a:t>iqr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BMI</a:t>
            </a:r>
            <a:r>
              <a:rPr lang="en-US" dirty="0"/>
              <a:t>) statistic(range </a:t>
            </a:r>
            <a:r>
              <a:rPr lang="en-US" dirty="0">
                <a:solidFill>
                  <a:schemeClr val="accent6"/>
                </a:solidFill>
              </a:rPr>
              <a:t>BMI</a:t>
            </a:r>
            <a:r>
              <a:rPr lang="en-US" dirty="0"/>
              <a:t>), if </a:t>
            </a:r>
            <a:r>
              <a:rPr lang="en-US" dirty="0">
                <a:solidFill>
                  <a:schemeClr val="accent6"/>
                </a:solidFill>
              </a:rPr>
              <a:t>BMI &lt;30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63AF2-5CDE-4461-B1E3-B5B0F97D4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47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8F80E2-26F3-4F58-B36B-3C508E179E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13"/>
          <a:stretch/>
        </p:blipFill>
        <p:spPr>
          <a:xfrm>
            <a:off x="1100145" y="3761716"/>
            <a:ext cx="6935061" cy="240461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F3CE8D9-DF30-47A9-8FF5-1C2E6A9DB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71"/>
    </mc:Choice>
    <mc:Fallback xmlns="">
      <p:transition spd="slow" advTm="6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B0F2-94A0-45F2-BA9A-F4F6C104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0" y="316635"/>
            <a:ext cx="8155132" cy="1017107"/>
          </a:xfrm>
        </p:spPr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ຊ່ວງສະເກວ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Stata!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843A0-A51F-491F-A2C8-EAB029B91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76848" y="1421768"/>
            <a:ext cx="3423805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ພວກເຮົາສາມາດໂອນ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ການວັດຜົນສະຫຼຸບ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ຂອງພວກເຮົາ ເ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ປັນ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ຮູບແບບຕາຕະລາງ ພ້ອມກັບ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ການວັດໝວດໝູ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ໄດ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້ ,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ເທົ່າທີ່ເຮົາ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ແຍກການວັດຄ່າສະເລ່ຍ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ຄ່າບ່ຽງເບນ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ມາດຕະຖານ ຈາກ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ຄວາມຖີ່ແລະຄວາມຖີ່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. ເຮົາຈະສະແດງ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ໂຕເລືອກ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ເພີ່ມເຕີມ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4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ໃນລັກສະນະນີ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ໃນຫົວຂໍ້ </a:t>
            </a:r>
            <a:r>
              <a:rPr lang="en-GB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7.5. 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63AF2-5CDE-4461-B1E3-B5B0F97D4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48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F3F06CB-6606-40B3-8C76-C3439CEB9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1F6C4D-FA1C-4B68-ED21-C2BAD9091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57728"/>
              </p:ext>
            </p:extLst>
          </p:nvPr>
        </p:nvGraphicFramePr>
        <p:xfrm>
          <a:off x="134610" y="1470572"/>
          <a:ext cx="5038760" cy="4656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5224">
                  <a:extLst>
                    <a:ext uri="{9D8B030D-6E8A-4147-A177-3AD203B41FA5}">
                      <a16:colId xmlns:a16="http://schemas.microsoft.com/office/drawing/2014/main" val="2654085069"/>
                    </a:ext>
                  </a:extLst>
                </a:gridCol>
                <a:gridCol w="1203536">
                  <a:extLst>
                    <a:ext uri="{9D8B030D-6E8A-4147-A177-3AD203B41FA5}">
                      <a16:colId xmlns:a16="http://schemas.microsoft.com/office/drawing/2014/main" val="2996754973"/>
                    </a:ext>
                  </a:extLst>
                </a:gridCol>
              </a:tblGrid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ຄວາມຮູ້ສຶກຕິດພັນ, ຄວາມຕ້ອງການພື້ນຖານ ແລະ ກົດດັນ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 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1382302326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ຄວາມຮູ້ສຶກຕິດພັນ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(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ຊ່ວງ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10-40)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 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503328436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ຄະແນນລວມ (ຄ່າສະເລັ່ຍ, ຄ່າບຽນເບນ)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28.37 (6.94)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3375900439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ຄະແນນ ພາຍໃນ</a:t>
                      </a:r>
                      <a:r>
                        <a:rPr lang="en-US" sz="10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(</a:t>
                      </a:r>
                      <a:r>
                        <a:rPr lang="lo-LA" sz="10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ຊ່ວງ </a:t>
                      </a:r>
                      <a:r>
                        <a:rPr lang="en-US" sz="10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6-24)</a:t>
                      </a:r>
                      <a:endParaRPr lang="en-LA" sz="1000" dirty="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17.76 (4.46)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3973297093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ຄະແຍນ ພາຍນອກ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(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ຊ່ວງ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4-16)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10.57 (3.25)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424250350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ຄະແນນຄວາມຮັບຮູ້ກ່ຽວກັບກົດດັນ</a:t>
                      </a:r>
                      <a:endParaRPr lang="en-LA" sz="1000" dirty="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 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134931462"/>
                  </a:ext>
                </a:extLst>
              </a:tr>
              <a:tr h="310409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ຄະແນນຄວາມຮັບຮູ້ກ່ຽວກັບກົດດັນໃນໄລຍະເລີ້ມຕົ້ນ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(ຄ່າສະເລັ່ຍ, ຄ່າບຽນເບນ)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8.77 (3.31)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1921436994"/>
                  </a:ext>
                </a:extLst>
              </a:tr>
              <a:tr h="310409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ຄະແນນຄວາມຮັບຮູ້ກ່ຽວກັບກົດດັນພາຍຫຼັງ 4 ເດືອນ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(ຄ່າສະເລັ່ຍ, ຄ່າບຽນເບນ)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7.37 (3.68)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547790884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ຈຳນວນ ຄວາມຕ້ອງການພື້ນຖານ (ຄ່າສະເລັ່ຍ, ຄ່າບຽນເບນ) (ຊ່ວງ 0-7)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2.44 (1.33)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3672450995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2-1-1- ກຸ່ມການສຶກສາ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 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3992259875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ສົ່ງຕໍ່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101 (25.4)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1812369863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ອຸປະກອນ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102 (25.6)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83845021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ນຳທາງ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87 (21.9)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907750680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ກຸ່ມຄວບຄຸມ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108 (27.1)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570334444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ຄວາມຕ້ອງການສຸຂະພາບ ແລະ ພຶດຕິກຳ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 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675813074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ຄວາມຮັບຮູ້ກ່ຽວກັບສຸຂະພາບທົ່ວໄປດີທີ່ສຸດ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81 (20.4)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165354551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ຈຳນວນຄວາມສ່ຽງທີ່ຄົ້ນພົບ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2.21 (1.04)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959086224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 ຕ້ອງການກວດ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Mammogram 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(ແມ່ຍິງ 40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+), n=244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166 (68.0)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349011076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 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ຕ້ອງການກວດ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Colosnocopy (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ໝົດທຸກຄົນ 50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+), n=154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74 (48.1)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4184300581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 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ຕ້ອງການກວດ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Pap Smear test (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ແມ່ຍິງ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+18), n=351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101 (28.8)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3476320190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 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ຕ້ອງການກວດ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HPV vaccine for self (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ແມ່ຍິງ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18-26), n=27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25 (92.6)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439585112"/>
                  </a:ext>
                </a:extLst>
              </a:tr>
              <a:tr h="310409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 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ຕ້ອງການກວດ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HPV vaccine 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ສຳລັບແມ່ຍິງຢູ່ບ້ານ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(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ແມ່ຍິງທັງໝົດ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&lt;17 </a:t>
                      </a:r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ໃນບ້ານ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), n=93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60 (64.5)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924470838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 ຕ້ອງການຢຸດເຊົາສູບຢາ (ທັງໝົດ),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n=398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227 (57.0)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180314624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 ຕ້ອງການ ບໍ່ໃຫ້ສູບຢາຢູ່ບ້ານ (ທັງໝົດ), </a:t>
                      </a:r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n=285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228 (57.3)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1515187411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ການສົ່ງຕໍ່ ແລະ ການປ່ຽນແປງພຶດຕິກຳ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 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4069007304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ເອີ້ນການສົ່ງຕໍ່ອັນໃດກໍໄດ້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73 (27.3)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714782383"/>
                  </a:ext>
                </a:extLst>
              </a:tr>
              <a:tr h="155205">
                <a:tc>
                  <a:txBody>
                    <a:bodyPr/>
                    <a:lstStyle/>
                    <a:p>
                      <a:r>
                        <a:rPr lang="lo-LA" sz="100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ປ່ຽນແປງພຶດຕິກຳອັນມດກໍໄດ້ ໃນ 4 ເດືອນ</a:t>
                      </a:r>
                      <a:endParaRPr lang="en-LA" sz="100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43 (10.8)</a:t>
                      </a:r>
                      <a:endParaRPr lang="en-LA" sz="1000" dirty="0">
                        <a:effectLst/>
                        <a:latin typeface="Phetsarath OT" panose="02000500000000020004" pitchFamily="2" charset="0"/>
                        <a:ea typeface="Calibri" panose="020F0502020204030204" pitchFamily="34" charset="0"/>
                        <a:cs typeface="Phetsarath OT" panose="02000500000000020004" pitchFamily="2" charset="0"/>
                      </a:endParaRPr>
                    </a:p>
                  </a:txBody>
                  <a:tcPr marL="58202" marR="58202" marT="0" marB="0"/>
                </a:tc>
                <a:extLst>
                  <a:ext uri="{0D108BD9-81ED-4DB2-BD59-A6C34878D82A}">
                    <a16:rowId xmlns:a16="http://schemas.microsoft.com/office/drawing/2014/main" val="299533700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E40C35B-1544-A92C-BC63-A21CBF4C8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6" y="1193573"/>
            <a:ext cx="345318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LA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ຕາຕະລາງ</a:t>
            </a:r>
            <a:r>
              <a:rPr kumimoji="0" lang="en-GB" altLang="en-L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5.7. </a:t>
            </a:r>
            <a:r>
              <a:rPr kumimoji="0" lang="en-GB" altLang="en-LA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ຕົວຜັນແປ</a:t>
            </a:r>
            <a:r>
              <a:rPr kumimoji="0" lang="en-GB" altLang="en-L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</a:t>
            </a:r>
            <a:r>
              <a:rPr kumimoji="0" lang="en-GB" altLang="en-LA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ການສຶກສາ</a:t>
            </a:r>
            <a:r>
              <a:rPr kumimoji="0" lang="en-GB" altLang="en-L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</a:t>
            </a:r>
            <a:r>
              <a:rPr kumimoji="0" lang="en-GB" altLang="en-LA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ພໍ່ແມ</a:t>
            </a:r>
            <a:r>
              <a:rPr kumimoji="0" lang="en-GB" altLang="en-L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່ 2-1-1 (</a:t>
            </a:r>
            <a:r>
              <a:rPr kumimoji="0" lang="en-US" altLang="en-L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n=398)</a:t>
            </a:r>
            <a:endParaRPr kumimoji="0" lang="en-US" altLang="en-L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L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69"/>
    </mc:Choice>
    <mc:Fallback xmlns="">
      <p:transition spd="slow" advTm="5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B0F2-94A0-45F2-BA9A-F4F6C104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0" y="365126"/>
            <a:ext cx="8155132" cy="1017107"/>
          </a:xfrm>
        </p:spPr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ຊ່ວງສະເກວ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Stata!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F3FE2B-43EA-40D3-93E7-91C35DBB7E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4" t="2028"/>
          <a:stretch/>
        </p:blipFill>
        <p:spPr>
          <a:xfrm>
            <a:off x="919595" y="1432551"/>
            <a:ext cx="4324351" cy="50523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843A0-A51F-491F-A2C8-EAB029B91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01490" y="1487967"/>
            <a:ext cx="3513859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ໄປນີ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ຄື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ລາຍການ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ສະຖິຕິທີ່ທ່ານສາມາດນໍາໃຊ້ກັບ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ໂດຍການເພີ່ມໃນຕົວເລືອກສະຖິຕິ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statistics(</a:t>
            </a:r>
            <a:r>
              <a:rPr lang="en-US" i="1" dirty="0">
                <a:latin typeface="Phetsarath OT" panose="02000500000000020004" pitchFamily="2" charset="0"/>
                <a:cs typeface="Phetsarath OT" panose="02000500000000020004" pitchFamily="2" charset="0"/>
              </a:rPr>
              <a:t>stat </a:t>
            </a:r>
            <a:r>
              <a:rPr lang="en-US" i="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variable</a:t>
            </a:r>
            <a:r>
              <a:rPr lang="en-US" i="1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63AF2-5CDE-4461-B1E3-B5B0F97D4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49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9CA2307-2080-461D-BC92-7A71E146B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0"/>
    </mc:Choice>
    <mc:Fallback xmlns="">
      <p:transition spd="slow" advTm="23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0DDC-5067-491B-8F10-8E42F4C7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ກາານຈັດການ 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AD2D4-DE66-41F4-9C30-D47734C99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70D8D-24CC-4F5F-8333-6D8B2EDC9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47" y="1867370"/>
            <a:ext cx="7653493" cy="3756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FB9419-23ED-45A4-8633-489E14E0C1EE}"/>
              </a:ext>
            </a:extLst>
          </p:cNvPr>
          <p:cNvSpPr/>
          <p:nvPr/>
        </p:nvSpPr>
        <p:spPr>
          <a:xfrm>
            <a:off x="1240970" y="2758248"/>
            <a:ext cx="6551023" cy="2059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5150"/>
            <a:endParaRPr lang="en-US" sz="119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61B6D-BC50-4C4E-A63A-733E077BA9F5}"/>
              </a:ext>
            </a:extLst>
          </p:cNvPr>
          <p:cNvSpPr txBox="1"/>
          <p:nvPr/>
        </p:nvSpPr>
        <p:spPr>
          <a:xfrm>
            <a:off x="5954751" y="3147062"/>
            <a:ext cx="2231491" cy="825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05150"/>
            <a:r>
              <a:rPr lang="lo-LA" sz="1589" b="1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ແຖວ</a:t>
            </a:r>
            <a:r>
              <a:rPr lang="en-US" sz="1589" b="1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algn="ctr" defTabSz="605150"/>
            <a:r>
              <a:rPr lang="lo-LA" sz="1589" dirty="0">
                <a:solidFill>
                  <a:srgbClr val="9BBB59">
                    <a:lumMod val="50000"/>
                  </a:srgb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ບັນທຶກ ຄ່າສັງເກດ ບຸກຄົນ ທີ່ເປັນພະຍາດ</a:t>
            </a:r>
            <a:endParaRPr lang="en-US" sz="1589" dirty="0">
              <a:solidFill>
                <a:srgbClr val="9BBB59">
                  <a:lumMod val="50000"/>
                </a:srgb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496028-3FAF-44BA-8369-9491DEBBD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489EA3-EB80-3D63-F301-7E7AC675DA2A}"/>
              </a:ext>
            </a:extLst>
          </p:cNvPr>
          <p:cNvSpPr txBox="1"/>
          <p:nvPr/>
        </p:nvSpPr>
        <p:spPr>
          <a:xfrm>
            <a:off x="797313" y="1572321"/>
            <a:ext cx="742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 2.1. ລາຍການ ກໍລະນີ ອັກເສບຕັບ ເອ, ພະແນກສາທາລະນະສຸກ ຕົວເມືອງ, ເດືອນ ມົກກະລາ-ກຸມພາ, 2004</a:t>
            </a:r>
            <a:endParaRPr lang="en-LA" sz="1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C435B-591F-99A1-1599-8522C5133008}"/>
              </a:ext>
            </a:extLst>
          </p:cNvPr>
          <p:cNvSpPr txBox="1"/>
          <p:nvPr/>
        </p:nvSpPr>
        <p:spPr>
          <a:xfrm>
            <a:off x="797312" y="2020722"/>
            <a:ext cx="7718038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ເລກໝາຍ     ວັນທີບົ່ງມະຕິ       ເມືອງ        ອາຍຸ         ເພດ      ໂຮງໝໍ    ອາການເຫຼືອງ    ລະບາດ         ໃຫ້ຢາທາງ    </a:t>
            </a:r>
            <a:r>
              <a:rPr lang="en-US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IGM Pos  ALT*</a:t>
            </a:r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ສູງສຸດ</a:t>
            </a:r>
          </a:p>
          <a:p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                                                                                                                     ເສັ້ນເລືອດ</a:t>
            </a:r>
            <a:endParaRPr lang="en-LA" sz="11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1"/>
    </mc:Choice>
    <mc:Fallback xmlns="">
      <p:transition spd="slow" advTm="3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DEC1-A538-4A66-8FA5-F0A85976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ສະຫຼຸບລວບ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076D-2FE7-408A-88B4-EE3A07C8E69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/>
          </a:bodyPr>
          <a:lstStyle/>
          <a:p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ສະຖິຕິ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ພັນລະນາ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ແມ່ນໃຊ້ເພື່ອເຂົ້າໃຈ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ກຸ່ມ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ແລະປະຊາກອນຂອງເຮົາ ແລະ ໃຊ້ເພື່ອ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ຈັດລະບຽບ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ສະຫຼຸບຂໍ້ມູນຂອງເຮົາ</a:t>
            </a:r>
            <a:endParaRPr lang="en-GB" sz="2800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ທີ່ດປັນໝວດໝູ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ຊ່ວງຂໍ້ມູນ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ແມ່ນປະເພດທີ່ແຕກຕ່າງກັນຂອງຂໍ້ມູນປະລິມານ ທີ່ຕ້ອງກ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ານວັດ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ການສະຫຼຸບທີ່ແຕກຕ່າງກັນ.</a:t>
            </a:r>
            <a:endParaRPr lang="en-GB" sz="2800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ພວກເຮົາສາມາດປ່ຽນຂໍ້ມູນ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ຊ່ວງຂໍ້ມູນ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ໄ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ປເປັນ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ມວດໝູ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ໄດ້ຕາມຄວາມເໝາະສົມ</a:t>
            </a:r>
            <a:endParaRPr lang="en-GB" sz="2800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 ຕາຕະລາງ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ແຍກປະເພດ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ຖືກນໍາໃຊ້ເພື່ອອະທິບາຍແລະສະແດງຂໍ້ມູນ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</a:p>
          <a:p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ການວັດ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ແນວໂນ້ມສູນກາງ ແລະ ການ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ແຈກຢາຍ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ຖືກນໍາໃຊ້ເພື່ອອະທິບາຍຂໍ້ມູນຕໍ່ເນື່ອງ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ແຕ່ຂໍ້ມູນ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ບາງສ່ວນ ມັກຈະ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ສະແດງດ້ວຍກຼາຟ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ເພື່ອເບິ່ງໄດ້ດີ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ທີ່ດີທີ່ສຸດ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ເຊິ່ງຈະກ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າວເຖີງ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ໃນຫົວຂໍ້ 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7.5.</a:t>
            </a:r>
            <a:r>
              <a:rPr lang="en-GB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US" sz="2800" i="0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BF2BB-3284-4252-8AEB-CADF2AA16D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50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7582DB-0ABE-480F-9CF8-E7B7414A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8"/>
    </mc:Choice>
    <mc:Fallback xmlns="">
      <p:transition spd="slow" advTm="4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BD27E8-85A6-0A4E-A64C-887F4118B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1327" y="2075902"/>
            <a:ext cx="7301345" cy="2387600"/>
          </a:xfrm>
        </p:spPr>
        <p:txBody>
          <a:bodyPr>
            <a:noAutofit/>
          </a:bodyPr>
          <a:lstStyle/>
          <a:p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ວາມຄິດສຸດທ້າຍ: </a:t>
            </a:r>
            <a:b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ການຈັດ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ລະບຽບ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ຕຂໍ້ມູນຂອງພວກເຮົາ ດ້ວຍສະຖິຕິຄໍາ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ພັນລະນາ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ແລະການສ້າງຕາຕະລາງເພື່ອສະແດງຂໍ້ມູນຂອງພວກເຮົາ ແມ່ນເປັນ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ທີ່ສໍາຄັນທີ່ຈະຊ່ວຍໃຫ້ພວກເຮົາ ແລະ ຜູ້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ອ່ານ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ເຂົ້າໃຈລັກສະນະແລະສະພາບການຂອງ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ກຸ່ມ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ແລະ ປະຊາກອນຂອງພວກເຮົາ. ການໃຊ້ເວລາ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ທີ່ນີ້ ຈະເຮັດໃຫ້ການວິເຄາະ ການທົດສອບສົມມຸດຕິຖານ ຂອງທ່ານ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ສະດວກ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ແລະງ່າຍດາຍ!</a:t>
            </a:r>
            <a:r>
              <a:rPr lang="en-GB" sz="10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US" sz="1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91E0FD-F6C1-4DD1-94C9-67C58F4E1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3"/>
    </mc:Choice>
    <mc:Fallback xmlns="">
      <p:transition spd="slow" advTm="2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0DDC-5067-491B-8F10-8E42F4C7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ກາານຈັດການ 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AD2D4-DE66-41F4-9C30-D47734C99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6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70D8D-24CC-4F5F-8333-6D8B2EDC9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47" y="1867370"/>
            <a:ext cx="7653493" cy="3756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762B80-3424-4C93-852F-DA0FBEA2C9C2}"/>
              </a:ext>
            </a:extLst>
          </p:cNvPr>
          <p:cNvSpPr/>
          <p:nvPr/>
        </p:nvSpPr>
        <p:spPr>
          <a:xfrm rot="5400000">
            <a:off x="2138485" y="3647245"/>
            <a:ext cx="3417243" cy="365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5150"/>
            <a:endParaRPr lang="en-US" sz="119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5FB51-A69F-4205-8D24-1FB78A93FF69}"/>
              </a:ext>
            </a:extLst>
          </p:cNvPr>
          <p:cNvSpPr txBox="1"/>
          <p:nvPr/>
        </p:nvSpPr>
        <p:spPr>
          <a:xfrm>
            <a:off x="4226890" y="2828108"/>
            <a:ext cx="2132471" cy="662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05150"/>
            <a:r>
              <a:rPr lang="lo-LA" sz="1853" b="1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ຖັນ</a:t>
            </a:r>
            <a:r>
              <a:rPr lang="en-US" sz="1853" b="1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algn="ctr" defTabSz="605150"/>
            <a:r>
              <a:rPr lang="lo-LA" sz="1853" dirty="0">
                <a:solidFill>
                  <a:srgbClr val="9BBB59">
                    <a:lumMod val="50000"/>
                  </a:srgb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ໂຕແປ</a:t>
            </a:r>
            <a:endParaRPr lang="en-US" sz="1853" dirty="0">
              <a:solidFill>
                <a:srgbClr val="9BBB59">
                  <a:lumMod val="50000"/>
                </a:srgb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0B0B13-1847-4E3D-8698-3AF2D3BBA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64E7CF-5CAE-4A8A-3CEB-0302963CDA73}"/>
              </a:ext>
            </a:extLst>
          </p:cNvPr>
          <p:cNvSpPr txBox="1"/>
          <p:nvPr/>
        </p:nvSpPr>
        <p:spPr>
          <a:xfrm>
            <a:off x="797313" y="1572321"/>
            <a:ext cx="742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 2.1. ລາຍການ ກໍລະນີ ອັກເສບຕັບ ເອ, ພະແນກສາທາລະນະສຸກ ຕົວເມືອງ, ເດືອນ ມົກກະລາ-ກຸມພາ, 2004</a:t>
            </a:r>
            <a:endParaRPr lang="en-LA" sz="1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B45D6-E950-0144-3F0C-C87F927E6695}"/>
              </a:ext>
            </a:extLst>
          </p:cNvPr>
          <p:cNvSpPr txBox="1"/>
          <p:nvPr/>
        </p:nvSpPr>
        <p:spPr>
          <a:xfrm>
            <a:off x="797312" y="2020722"/>
            <a:ext cx="7718038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ເລກໝາຍ     ວັນທີບົ່ງມະຕິ       ເມືອງ        ອາຍຸ         ເພດ      ໂຮງໝໍ    ອາການເຫຼືອງ    ລະບາດ         ໃຫ້ຢາທາງ    </a:t>
            </a:r>
            <a:r>
              <a:rPr lang="en-US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IGM Pos  ALT*</a:t>
            </a:r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ສູງສຸດ</a:t>
            </a:r>
          </a:p>
          <a:p>
            <a:r>
              <a:rPr lang="lo-LA" sz="11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                                                                                                                     ເສັ້ນເລືອດ</a:t>
            </a:r>
            <a:endParaRPr lang="en-LA" sz="11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2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01"/>
    </mc:Choice>
    <mc:Fallback xmlns=""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82C8D-D171-4022-BCDE-CDD1E638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ປະເພດ 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FDA90-439E-4E90-B86B-11599E20A0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13691"/>
            <a:ext cx="7886700" cy="4678363"/>
          </a:xfrm>
        </p:spPr>
        <p:txBody>
          <a:bodyPr>
            <a:normAutofit fontScale="92500" lnSpcReduction="10000"/>
          </a:bodyPr>
          <a:lstStyle/>
          <a:p>
            <a:pPr marL="323850" indent="-242888"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ການນໍາສະເຫນີຂໍ້ມູນ ຢ່າງມີປະສິດທິພາບ</a:t>
            </a:r>
            <a:r>
              <a:rPr lang="en-US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ສິ່ງສໍາຄັນ ຄື ຕ້ອງຮູ້ຈັກປະເພດຂໍ້ມູນທີ່ແຕກຕ່າງກັນ</a:t>
            </a:r>
          </a:p>
          <a:p>
            <a:pPr marL="323850" indent="-242888"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ການສະຫຼຸບຂໍ້ມູນແລະການວິເຄາະຂໍ້ມູນ ທີ່ເຫມາະສົມ ແມ່ນຂຶ້ນກັບປະເພດຂໍ້ມູນເຊັ່ນກັນ. </a:t>
            </a:r>
          </a:p>
          <a:p>
            <a:pPr marL="323850" indent="-242888"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ມີ ຂໍ້ມູນຫຼັກ ຢູ່ 2 ປະເພດ: </a:t>
            </a:r>
            <a:r>
              <a:rPr lang="lo-LA" b="1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ໝວດໝູ່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 </a:t>
            </a:r>
            <a:r>
              <a:rPr lang="lo-LA" b="1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ຊ່ວງ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</a:p>
          <a:p>
            <a:pPr marL="666750" lvl="1" indent="-242888">
              <a:spcAft>
                <a:spcPts val="1069"/>
              </a:spcAft>
              <a:buClr>
                <a:srgbClr val="C00000"/>
              </a:buClr>
              <a:buSzPct val="100000"/>
              <a:buFont typeface="Arial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lo-LA" sz="3600" b="1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ໝວດໝູ່ </a:t>
            </a:r>
            <a:r>
              <a:rPr lang="fi-FI" sz="28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8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ນາມສະເກວ ແລະ ອັນດັບສະເກວ</a:t>
            </a:r>
            <a:r>
              <a:rPr lang="fi-FI" sz="28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666750" lvl="1" indent="-242888">
              <a:spcAft>
                <a:spcPts val="1069"/>
              </a:spcAft>
              <a:buClr>
                <a:srgbClr val="C00000"/>
              </a:buClr>
              <a:buSzPct val="100000"/>
              <a:buFont typeface="Arial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lo-LA" sz="28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ຊ່ວງ</a:t>
            </a:r>
            <a:r>
              <a:rPr lang="fi-FI" sz="28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8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ບໍ່ຕໍ່ເນື່ອງ (ຈຳນວນຖ້ວນ) ແລະ ຕໍ່ເນື່ອງ </a:t>
            </a:r>
            <a:endParaRPr lang="fi-FI" sz="2800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23850" indent="-242888">
              <a:spcAft>
                <a:spcPts val="1069"/>
              </a:spcAft>
              <a:buClr>
                <a:srgbClr val="C00000"/>
              </a:buClr>
              <a:buSzPct val="100000"/>
              <a:buFont typeface="Arial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endParaRPr lang="fi-FI" sz="2800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80962" indent="0" algn="ctr">
              <a:spcAft>
                <a:spcPts val="1069"/>
              </a:spcAft>
              <a:buClr>
                <a:srgbClr val="C00000"/>
              </a:buClr>
              <a:buSzPct val="100000"/>
              <a:buNone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endParaRPr lang="fi-FI" sz="2000" dirty="0">
              <a:solidFill>
                <a:srgbClr val="00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80962" indent="0" algn="ctr">
              <a:spcAft>
                <a:spcPts val="1069"/>
              </a:spcAft>
              <a:buClr>
                <a:srgbClr val="C00000"/>
              </a:buClr>
              <a:buSzPct val="100000"/>
              <a:buNone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lo-LA" sz="20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ລາຍລະອຽດການວັດ ເມື່ອປ່ຽນ ຈາກ ນາມສະເກວ ເປັນ ຄ່າຕໍ່ເນື່ອງ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E2818-EC5D-4416-A188-392707040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7</a:t>
            </a:fld>
            <a:endParaRPr lang="en-US" b="1" dirty="0">
              <a:solidFill>
                <a:schemeClr val="accent6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70E8567-4B89-495F-910A-E0670E08ED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71895"/>
              </p:ext>
            </p:extLst>
          </p:nvPr>
        </p:nvGraphicFramePr>
        <p:xfrm>
          <a:off x="1628502" y="4268286"/>
          <a:ext cx="6096000" cy="1103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6BC9CF-BF91-40F3-8A68-F4B4B8F49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9"/>
    </mc:Choice>
    <mc:Fallback xmlns="">
      <p:transition spd="slow" advTm="4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9397" y="2173097"/>
            <a:ext cx="5627098" cy="1994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ປະເພດຂອງ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5179" y="2615755"/>
            <a:ext cx="2374106" cy="992505"/>
          </a:xfrm>
          <a:custGeom>
            <a:avLst/>
            <a:gdLst/>
            <a:ahLst/>
            <a:cxnLst/>
            <a:rect l="l" t="t" r="r" b="b"/>
            <a:pathLst>
              <a:path w="3165475" h="1323339">
                <a:moveTo>
                  <a:pt x="2497937" y="0"/>
                </a:moveTo>
                <a:lnTo>
                  <a:pt x="0" y="0"/>
                </a:lnTo>
                <a:lnTo>
                  <a:pt x="0" y="1322832"/>
                </a:lnTo>
                <a:lnTo>
                  <a:pt x="2497937" y="1322832"/>
                </a:lnTo>
                <a:lnTo>
                  <a:pt x="2497937" y="754735"/>
                </a:lnTo>
                <a:lnTo>
                  <a:pt x="2981708" y="754735"/>
                </a:lnTo>
                <a:lnTo>
                  <a:pt x="3165348" y="661416"/>
                </a:lnTo>
                <a:lnTo>
                  <a:pt x="2981708" y="568096"/>
                </a:lnTo>
                <a:lnTo>
                  <a:pt x="2497937" y="568096"/>
                </a:lnTo>
                <a:lnTo>
                  <a:pt x="2497937" y="0"/>
                </a:lnTo>
                <a:close/>
              </a:path>
              <a:path w="3165475" h="1323339">
                <a:moveTo>
                  <a:pt x="2981708" y="754735"/>
                </a:moveTo>
                <a:lnTo>
                  <a:pt x="2762605" y="754735"/>
                </a:lnTo>
                <a:lnTo>
                  <a:pt x="2762605" y="866076"/>
                </a:lnTo>
                <a:lnTo>
                  <a:pt x="2981708" y="754735"/>
                </a:lnTo>
                <a:close/>
              </a:path>
              <a:path w="3165475" h="1323339">
                <a:moveTo>
                  <a:pt x="2762605" y="456755"/>
                </a:moveTo>
                <a:lnTo>
                  <a:pt x="2762605" y="568096"/>
                </a:lnTo>
                <a:lnTo>
                  <a:pt x="2981708" y="568096"/>
                </a:lnTo>
                <a:lnTo>
                  <a:pt x="2762605" y="456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5179" y="2506876"/>
            <a:ext cx="2374106" cy="1219827"/>
          </a:xfrm>
          <a:custGeom>
            <a:avLst/>
            <a:gdLst/>
            <a:ahLst/>
            <a:cxnLst/>
            <a:rect l="l" t="t" r="r" b="b"/>
            <a:pathLst>
              <a:path w="3165475" h="1323339">
                <a:moveTo>
                  <a:pt x="0" y="0"/>
                </a:moveTo>
                <a:lnTo>
                  <a:pt x="2497937" y="0"/>
                </a:lnTo>
                <a:lnTo>
                  <a:pt x="2497937" y="568096"/>
                </a:lnTo>
                <a:lnTo>
                  <a:pt x="2762605" y="568096"/>
                </a:lnTo>
                <a:lnTo>
                  <a:pt x="2762605" y="456755"/>
                </a:lnTo>
                <a:lnTo>
                  <a:pt x="3165348" y="661416"/>
                </a:lnTo>
                <a:lnTo>
                  <a:pt x="2762605" y="866076"/>
                </a:lnTo>
                <a:lnTo>
                  <a:pt x="2762605" y="754735"/>
                </a:lnTo>
                <a:lnTo>
                  <a:pt x="2497937" y="754735"/>
                </a:lnTo>
                <a:lnTo>
                  <a:pt x="2497937" y="1322832"/>
                </a:lnTo>
                <a:lnTo>
                  <a:pt x="0" y="1322832"/>
                </a:lnTo>
                <a:lnTo>
                  <a:pt x="0" y="0"/>
                </a:lnTo>
                <a:close/>
              </a:path>
            </a:pathLst>
          </a:custGeom>
          <a:ln w="25907">
            <a:solidFill>
              <a:srgbClr val="8AAB42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066" y="2485344"/>
            <a:ext cx="1805940" cy="124024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24803">
              <a:spcBef>
                <a:spcPts val="71"/>
              </a:spcBef>
              <a:buChar char="-"/>
              <a:tabLst>
                <a:tab pos="103346" algn="l"/>
              </a:tabLst>
            </a:pPr>
            <a:r>
              <a:rPr lang="en-GB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ໃຊ້ຄ່າໂຕເລກ</a:t>
            </a:r>
            <a:r>
              <a:rPr lang="en-GB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ທີ່ຫຼາກຫຼາຍ</a:t>
            </a:r>
            <a:r>
              <a:rPr lang="en-GB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ສາມາດ</a:t>
            </a:r>
            <a:r>
              <a:rPr lang="en-GB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ບວກ</a:t>
            </a: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, ລົບ, ຫຼືເອົາຄ່າສະເລ່ຍທີ່ມີຄ່າເຫຼົ່ານັ້ນ</a:t>
            </a:r>
            <a:endParaRPr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65379" y="2984947"/>
            <a:ext cx="2530793" cy="253841"/>
          </a:xfrm>
          <a:custGeom>
            <a:avLst/>
            <a:gdLst/>
            <a:ahLst/>
            <a:cxnLst/>
            <a:rect l="l" t="t" r="r" b="b"/>
            <a:pathLst>
              <a:path w="3374390" h="338455">
                <a:moveTo>
                  <a:pt x="371259" y="0"/>
                </a:moveTo>
                <a:lnTo>
                  <a:pt x="0" y="169163"/>
                </a:lnTo>
                <a:lnTo>
                  <a:pt x="371259" y="338327"/>
                </a:lnTo>
                <a:lnTo>
                  <a:pt x="371259" y="222491"/>
                </a:lnTo>
                <a:lnTo>
                  <a:pt x="3374136" y="222491"/>
                </a:lnTo>
                <a:lnTo>
                  <a:pt x="3374136" y="115823"/>
                </a:lnTo>
                <a:lnTo>
                  <a:pt x="371259" y="115823"/>
                </a:lnTo>
                <a:lnTo>
                  <a:pt x="371259" y="0"/>
                </a:lnTo>
                <a:close/>
              </a:path>
              <a:path w="3374390" h="338455">
                <a:moveTo>
                  <a:pt x="3374136" y="222491"/>
                </a:moveTo>
                <a:lnTo>
                  <a:pt x="600633" y="222491"/>
                </a:lnTo>
                <a:lnTo>
                  <a:pt x="600633" y="338327"/>
                </a:lnTo>
                <a:lnTo>
                  <a:pt x="3374136" y="338327"/>
                </a:lnTo>
                <a:lnTo>
                  <a:pt x="3374136" y="222491"/>
                </a:lnTo>
                <a:close/>
              </a:path>
              <a:path w="3374390" h="338455">
                <a:moveTo>
                  <a:pt x="3374136" y="0"/>
                </a:moveTo>
                <a:lnTo>
                  <a:pt x="600633" y="0"/>
                </a:lnTo>
                <a:lnTo>
                  <a:pt x="600633" y="115823"/>
                </a:lnTo>
                <a:lnTo>
                  <a:pt x="3374136" y="115823"/>
                </a:lnTo>
                <a:lnTo>
                  <a:pt x="33741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65379" y="2984946"/>
            <a:ext cx="2530793" cy="444053"/>
          </a:xfrm>
          <a:custGeom>
            <a:avLst/>
            <a:gdLst/>
            <a:ahLst/>
            <a:cxnLst/>
            <a:rect l="l" t="t" r="r" b="b"/>
            <a:pathLst>
              <a:path w="3374390" h="338455">
                <a:moveTo>
                  <a:pt x="0" y="169163"/>
                </a:moveTo>
                <a:lnTo>
                  <a:pt x="371259" y="0"/>
                </a:lnTo>
                <a:lnTo>
                  <a:pt x="371259" y="115823"/>
                </a:lnTo>
                <a:lnTo>
                  <a:pt x="600633" y="115823"/>
                </a:lnTo>
                <a:lnTo>
                  <a:pt x="600633" y="0"/>
                </a:lnTo>
                <a:lnTo>
                  <a:pt x="3374136" y="0"/>
                </a:lnTo>
                <a:lnTo>
                  <a:pt x="3374136" y="338327"/>
                </a:lnTo>
                <a:lnTo>
                  <a:pt x="600633" y="338327"/>
                </a:lnTo>
                <a:lnTo>
                  <a:pt x="600633" y="222491"/>
                </a:lnTo>
                <a:lnTo>
                  <a:pt x="371259" y="222491"/>
                </a:lnTo>
                <a:lnTo>
                  <a:pt x="371259" y="338327"/>
                </a:lnTo>
                <a:lnTo>
                  <a:pt x="0" y="169163"/>
                </a:lnTo>
                <a:close/>
              </a:path>
            </a:pathLst>
          </a:custGeom>
          <a:ln w="25908">
            <a:solidFill>
              <a:srgbClr val="953334"/>
            </a:solidFill>
          </a:ln>
        </p:spPr>
        <p:txBody>
          <a:bodyPr wrap="square" lIns="0" tIns="0" rIns="0" bIns="0" rtlCol="0"/>
          <a:lstStyle/>
          <a:p>
            <a:endParaRPr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53135" y="3069683"/>
            <a:ext cx="1673066" cy="2558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GB" sz="1600" spc="-8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ມີຄ່າ</a:t>
            </a:r>
            <a:r>
              <a:rPr lang="en-GB" sz="1600" spc="-8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600" spc="-8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ເປັນໝວດໝູ</a:t>
            </a:r>
            <a:r>
              <a:rPr lang="en-GB" sz="1600" spc="-8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3086" y="4183916"/>
            <a:ext cx="661035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8584" indent="-89535">
              <a:spcBef>
                <a:spcPts val="75"/>
              </a:spcBef>
              <a:buChar char="•"/>
              <a:tabLst>
                <a:tab pos="99060" algn="l"/>
              </a:tabLst>
            </a:pPr>
            <a:r>
              <a:rPr lang="en-GB" sz="15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5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ລວງສູງ</a:t>
            </a:r>
            <a:endParaRPr sz="1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50394" y="4145462"/>
            <a:ext cx="1262552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8584" marR="3810" indent="-89535">
              <a:spcBef>
                <a:spcPts val="75"/>
              </a:spcBef>
              <a:buChar char="•"/>
              <a:tabLst>
                <a:tab pos="99060" algn="l"/>
              </a:tabLst>
            </a:pPr>
            <a:r>
              <a:rPr lang="en-GB" sz="15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5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ຈໍານວນ</a:t>
            </a:r>
            <a:r>
              <a:rPr lang="en-GB" sz="15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5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ອ້າຍເອື້ອຍນ້ອງ</a:t>
            </a:r>
            <a:endParaRPr sz="1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1055" y="4171767"/>
            <a:ext cx="745808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8584" indent="-89535">
              <a:spcBef>
                <a:spcPts val="75"/>
              </a:spcBef>
              <a:buChar char="•"/>
              <a:tabLst>
                <a:tab pos="99060" algn="l"/>
              </a:tabLst>
            </a:pPr>
            <a:r>
              <a:rPr lang="en-GB" sz="15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ເພດ</a:t>
            </a:r>
            <a:endParaRPr sz="1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8584" indent="-89535">
              <a:spcBef>
                <a:spcPts val="4"/>
              </a:spcBef>
              <a:buChar char="•"/>
              <a:tabLst>
                <a:tab pos="99060" algn="l"/>
              </a:tabLst>
            </a:pPr>
            <a:r>
              <a:rPr lang="en-GB" sz="15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ເມືອງ</a:t>
            </a:r>
            <a:endParaRPr sz="1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12773" y="4183915"/>
            <a:ext cx="1393496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8584" indent="-89535">
              <a:spcBef>
                <a:spcPts val="75"/>
              </a:spcBef>
              <a:buChar char="•"/>
              <a:tabLst>
                <a:tab pos="99060" algn="l"/>
              </a:tabLst>
            </a:pPr>
            <a:r>
              <a:rPr lang="en-GB" sz="15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ລະດັບການສຶກສາ</a:t>
            </a:r>
            <a:endParaRPr sz="1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35737" y="4825812"/>
            <a:ext cx="1280160" cy="671036"/>
          </a:xfrm>
          <a:custGeom>
            <a:avLst/>
            <a:gdLst/>
            <a:ahLst/>
            <a:cxnLst/>
            <a:rect l="l" t="t" r="r" b="b"/>
            <a:pathLst>
              <a:path w="1706879" h="894714">
                <a:moveTo>
                  <a:pt x="0" y="313308"/>
                </a:moveTo>
                <a:lnTo>
                  <a:pt x="741616" y="313308"/>
                </a:lnTo>
                <a:lnTo>
                  <a:pt x="741616" y="223646"/>
                </a:lnTo>
                <a:lnTo>
                  <a:pt x="629793" y="223646"/>
                </a:lnTo>
                <a:lnTo>
                  <a:pt x="853440" y="0"/>
                </a:lnTo>
                <a:lnTo>
                  <a:pt x="1077087" y="223646"/>
                </a:lnTo>
                <a:lnTo>
                  <a:pt x="965263" y="223646"/>
                </a:lnTo>
                <a:lnTo>
                  <a:pt x="965263" y="313308"/>
                </a:lnTo>
                <a:lnTo>
                  <a:pt x="1706880" y="313308"/>
                </a:lnTo>
                <a:lnTo>
                  <a:pt x="1706880" y="894588"/>
                </a:lnTo>
                <a:lnTo>
                  <a:pt x="0" y="894588"/>
                </a:lnTo>
                <a:lnTo>
                  <a:pt x="0" y="313308"/>
                </a:lnTo>
                <a:close/>
              </a:path>
            </a:pathLst>
          </a:custGeom>
          <a:ln w="25908">
            <a:solidFill>
              <a:srgbClr val="D79F39"/>
            </a:solidFill>
          </a:ln>
        </p:spPr>
        <p:txBody>
          <a:bodyPr wrap="square" lIns="0" tIns="0" rIns="0" bIns="0" rtlCol="0"/>
          <a:lstStyle/>
          <a:p>
            <a:endParaRPr sz="105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2175" y="5132132"/>
            <a:ext cx="1127284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lang="en-GB" sz="12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ຈໍານວນຖ້ວນ</a:t>
            </a:r>
            <a:r>
              <a:rPr lang="en-GB" sz="12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2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ນັບໄດ</a:t>
            </a:r>
            <a:r>
              <a:rPr lang="en-GB" sz="12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້</a:t>
            </a:r>
            <a:endParaRPr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96792" y="4732903"/>
            <a:ext cx="1379696" cy="671036"/>
          </a:xfrm>
          <a:custGeom>
            <a:avLst/>
            <a:gdLst/>
            <a:ahLst/>
            <a:cxnLst/>
            <a:rect l="l" t="t" r="r" b="b"/>
            <a:pathLst>
              <a:path w="1839595" h="894714">
                <a:moveTo>
                  <a:pt x="0" y="313308"/>
                </a:moveTo>
                <a:lnTo>
                  <a:pt x="807910" y="313308"/>
                </a:lnTo>
                <a:lnTo>
                  <a:pt x="807910" y="223646"/>
                </a:lnTo>
                <a:lnTo>
                  <a:pt x="696087" y="223646"/>
                </a:lnTo>
                <a:lnTo>
                  <a:pt x="919734" y="0"/>
                </a:lnTo>
                <a:lnTo>
                  <a:pt x="1143381" y="223646"/>
                </a:lnTo>
                <a:lnTo>
                  <a:pt x="1031557" y="223646"/>
                </a:lnTo>
                <a:lnTo>
                  <a:pt x="1031557" y="313308"/>
                </a:lnTo>
                <a:lnTo>
                  <a:pt x="1839468" y="313308"/>
                </a:lnTo>
                <a:lnTo>
                  <a:pt x="1839468" y="894588"/>
                </a:lnTo>
                <a:lnTo>
                  <a:pt x="0" y="894588"/>
                </a:lnTo>
                <a:lnTo>
                  <a:pt x="0" y="313308"/>
                </a:lnTo>
                <a:close/>
              </a:path>
            </a:pathLst>
          </a:custGeom>
          <a:ln w="25908">
            <a:solidFill>
              <a:srgbClr val="3981B9"/>
            </a:solidFill>
          </a:ln>
        </p:spPr>
        <p:txBody>
          <a:bodyPr wrap="square" lIns="0" tIns="0" rIns="0" bIns="0" rtlCol="0"/>
          <a:lstStyle/>
          <a:p>
            <a:endParaRPr sz="105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87993" y="4990055"/>
            <a:ext cx="119729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ຈໍານວນ</a:t>
            </a:r>
            <a:r>
              <a:rPr lang="en-GB" sz="1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ຄ່າ</a:t>
            </a:r>
            <a:r>
              <a:rPr lang="en-GB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ທີ່ເປັນໄປໄດ້</a:t>
            </a:r>
            <a:r>
              <a:rPr lang="en-GB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ບໍ່ສີ້ນສຸດ</a:t>
            </a:r>
            <a:endParaRPr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4" name="Slide Number Placeholder 6">
            <a:extLst>
              <a:ext uri="{FF2B5EF4-FFF2-40B4-BE49-F238E27FC236}">
                <a16:creationId xmlns:a16="http://schemas.microsoft.com/office/drawing/2014/main" id="{B20222E7-9B9D-4629-9291-4CF3A0E139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pPr/>
              <a:t>8</a:t>
            </a:fld>
            <a:endParaRPr lang="en-US" b="1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ECCD43E-FF6B-4308-8CB7-938E4A733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B527B2-F228-017D-8148-A592B3FDCC36}"/>
              </a:ext>
            </a:extLst>
          </p:cNvPr>
          <p:cNvSpPr txBox="1"/>
          <p:nvPr/>
        </p:nvSpPr>
        <p:spPr>
          <a:xfrm>
            <a:off x="1647063" y="3762670"/>
            <a:ext cx="13796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ຕົວເລກຕໍ່ເນື່ອງ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AD8A1-FD8D-C3C5-FDDB-B76F9648335A}"/>
              </a:ext>
            </a:extLst>
          </p:cNvPr>
          <p:cNvSpPr txBox="1"/>
          <p:nvPr/>
        </p:nvSpPr>
        <p:spPr>
          <a:xfrm>
            <a:off x="3696789" y="1619794"/>
            <a:ext cx="1867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ຕົວຜັນແປທັງໝົດ</a:t>
            </a:r>
            <a:endParaRPr lang="en-LA" sz="2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9EA0A7-E9C7-0E63-3C5B-24CC904DE8FD}"/>
              </a:ext>
            </a:extLst>
          </p:cNvPr>
          <p:cNvSpPr txBox="1"/>
          <p:nvPr/>
        </p:nvSpPr>
        <p:spPr>
          <a:xfrm>
            <a:off x="2711619" y="2993016"/>
            <a:ext cx="12473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ຕົວເລກ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8550C3-7495-2D95-4497-251A6A8CF203}"/>
              </a:ext>
            </a:extLst>
          </p:cNvPr>
          <p:cNvSpPr txBox="1"/>
          <p:nvPr/>
        </p:nvSpPr>
        <p:spPr>
          <a:xfrm>
            <a:off x="5165673" y="3012936"/>
            <a:ext cx="129970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ໝວດ, ໝູ່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CA42B-9998-0AAC-5543-21BF755B85BF}"/>
              </a:ext>
            </a:extLst>
          </p:cNvPr>
          <p:cNvSpPr txBox="1"/>
          <p:nvPr/>
        </p:nvSpPr>
        <p:spPr>
          <a:xfrm>
            <a:off x="3208074" y="3762670"/>
            <a:ext cx="12625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ຈຳນວນຖ້ວນ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6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31"/>
    </mc:Choice>
    <mc:Fallback xmlns="">
      <p:transition spd="slow" advTm="5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82C8D-D171-4022-BCDE-CDD1E638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ປະເພດ 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 ໝວດໝູ່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FDA90-439E-4E90-B86B-11599E20A0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49" y="1442248"/>
            <a:ext cx="8156122" cy="4678363"/>
          </a:xfrm>
        </p:spPr>
        <p:txBody>
          <a:bodyPr>
            <a:noAutofit/>
          </a:bodyPr>
          <a:lstStyle/>
          <a:p>
            <a:pPr marL="0" indent="0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  <a:tabLst>
                <a:tab pos="235336" algn="l"/>
              </a:tabLst>
            </a:pPr>
            <a:r>
              <a:rPr lang="lo-LA" sz="1800" b="1" spc="-1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ຂໍ້ມູນໝວດໝູ່</a:t>
            </a:r>
            <a:r>
              <a:rPr lang="en-US" sz="1800" b="1" spc="-1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1800" spc="-1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ການດໍາເນີນການທາງຄະນິດສາດ ສ່ວນໃຫ່ຍ ບໍ່ສົມເຫດສົມຜົນ</a:t>
            </a:r>
            <a:endParaRPr lang="en-US" sz="1800" spc="-14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ນາມສະເກວ</a:t>
            </a:r>
            <a:r>
              <a:rPr lang="en-US" sz="18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ຄ່າຕ່າງໆ ຢູ່ໃນໝວດໝູ່ ທີ່ບໍ່ມີລໍາດັບ</a:t>
            </a:r>
            <a:endParaRPr lang="en-US" sz="1800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1305" lvl="1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ລໍາດັບ ແລະ ຂະນາດ</a:t>
            </a:r>
            <a:r>
              <a:rPr lang="lo-LA" sz="24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ບໍ່ມີ</a:t>
            </a: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ຄວາມໝາຍ</a:t>
            </a:r>
            <a:endParaRPr lang="en-US" sz="1800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1305" lvl="1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</a:t>
            </a:r>
            <a:r>
              <a:rPr lang="en-US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Binary </a:t>
            </a: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dichotomous:  </a:t>
            </a: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ເຊ່ນ ເພດສະພາບຕອນເກີດ</a:t>
            </a:r>
            <a:r>
              <a:rPr lang="en-US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ການມີ ຫຼືບໍ່ມີພະຍາດ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ຫຼືຄຳຕອບຄຳຖາມ ແມ່ນ/ບໍ່ແມ່ນ. </a:t>
            </a:r>
          </a:p>
          <a:p>
            <a:pPr marL="351305" lvl="1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ມີຫຼາຍກວ່າ 2 ໝວດໝູ່</a:t>
            </a:r>
            <a:r>
              <a:rPr lang="en-US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ເຊ່ນ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ຊົນເຜົ່າ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ພາກພື້ນຂອງປະເທດໃດໜຶ່ງ ຫຼື ລາຍການ ວິຕາມິນອາຫານເສີມ. </a:t>
            </a:r>
          </a:p>
          <a:p>
            <a:pPr marL="351305" lvl="1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endParaRPr lang="en-US" sz="1800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ອັນດັບສະເກວ</a:t>
            </a:r>
            <a:r>
              <a:rPr lang="en-US" sz="1800" b="1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ຄ່າຈະຕົກຢູ່ໃນໝວດໝູ່ທີ່ມີ</a:t>
            </a:r>
            <a:r>
              <a:rPr lang="lo-LA" sz="1800" i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ລຳດັບ ໂດຍກໍາເນີດ</a:t>
            </a:r>
            <a:endParaRPr lang="en-US" sz="1800" i="1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1305" lvl="1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ລໍາດັບ ມີຄວາມສໍາຄັນ, ແຕ່ ບໍ່ແມ່ນຂະນາດ</a:t>
            </a:r>
            <a:endParaRPr lang="en-US" sz="1800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1305" lvl="1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ອາດຈັດລໍາດັບໄດ້, ແຕ່ຊ່ວງຫວ່າງລະຫວ່າງໝວດໝູ່ ບໍ່ສໍາຄັນ</a:t>
            </a:r>
            <a:endParaRPr lang="en-US" sz="1800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1305" lvl="1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1800" spc="-17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ລາຍໄດ້ຫຼືຄວາມຮັ່ງມີ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ລະດັບການສຶກສາ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 ການຕອບຄໍາຕອບ ມາດຕາສ່ວນ 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Likert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scale </a:t>
            </a:r>
            <a:endParaRPr lang="en-US" sz="1800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94205" lvl="2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ລະດັບຄວາມເຈັບປວດ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0=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ບໍ່ເຈັບ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1=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ເຈັບໜ້ອຍ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2=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ເຈັບປານກາງ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3=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ເຈັບຫຼາຍ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4=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ເຈັບຈົນທົນບໍ່ໄດ້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); </a:t>
            </a:r>
          </a:p>
          <a:p>
            <a:pPr marL="694205" lvl="2" defTabSz="6051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235336" algn="l"/>
              </a:tabLst>
            </a:pP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”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ຂ້ອຍ ຮູ້ສຶກຊຶມເສົ້າ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...” (1=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ດົນໆຄັ້ງ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2=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ບາງຄັ້ງ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3 =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ສ່ວນໃຫຍ່</a:t>
            </a:r>
            <a:r>
              <a:rPr lang="fi-FI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1800" spc="-17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E2818-EC5D-4416-A188-392707040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9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5ECEA3-B0E9-4B8F-A66C-AC8FFD5A0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78"/>
    </mc:Choice>
    <mc:Fallback xmlns="">
      <p:transition spd="slow" advTm="10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"/>
</p:tagLst>
</file>

<file path=ppt/theme/theme1.xml><?xml version="1.0" encoding="utf-8"?>
<a:theme xmlns:a="http://schemas.openxmlformats.org/drawingml/2006/main" name="CRS_2020_PPT">
  <a:themeElements>
    <a:clrScheme name="CRS_2020_Palette_Microsoft">
      <a:dk1>
        <a:srgbClr val="000000"/>
      </a:dk1>
      <a:lt1>
        <a:srgbClr val="FFFFFF"/>
      </a:lt1>
      <a:dk2>
        <a:srgbClr val="00A2C7"/>
      </a:dk2>
      <a:lt2>
        <a:srgbClr val="BFB8AF"/>
      </a:lt2>
      <a:accent1>
        <a:srgbClr val="7999AC"/>
      </a:accent1>
      <a:accent2>
        <a:srgbClr val="9053A1"/>
      </a:accent2>
      <a:accent3>
        <a:srgbClr val="79A02C"/>
      </a:accent3>
      <a:accent4>
        <a:srgbClr val="EF6E0B"/>
      </a:accent4>
      <a:accent5>
        <a:srgbClr val="0099A9"/>
      </a:accent5>
      <a:accent6>
        <a:srgbClr val="00468B"/>
      </a:accent6>
      <a:hlink>
        <a:srgbClr val="00A2C7"/>
      </a:hlink>
      <a:folHlink>
        <a:srgbClr val="9053A1"/>
      </a:folHlink>
    </a:clrScheme>
    <a:fontScheme name="CRS_PPT_Fonts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RCB TEMPLATE.pptx" id="{053725BF-E7D5-46B0-9A53-9F51F75465DB}" vid="{2D5966FF-2CFB-475C-B07B-F71CF638A9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DD0B6094BCF4FB93A35D0152A1812" ma:contentTypeVersion="13" ma:contentTypeDescription="Create a new document." ma:contentTypeScope="" ma:versionID="be0ae1603127ce292030e8d21174580f">
  <xsd:schema xmlns:xsd="http://www.w3.org/2001/XMLSchema" xmlns:xs="http://www.w3.org/2001/XMLSchema" xmlns:p="http://schemas.microsoft.com/office/2006/metadata/properties" xmlns:ns2="d6596b82-1850-46b7-8677-7476bdde78e6" xmlns:ns3="53c17ed5-55f5-48da-bce3-199d61b38c9a" targetNamespace="http://schemas.microsoft.com/office/2006/metadata/properties" ma:root="true" ma:fieldsID="26e5467dbf44ded1b1ae3f5faebca35a" ns2:_="" ns3:_="">
    <xsd:import namespace="d6596b82-1850-46b7-8677-7476bdde78e6"/>
    <xsd:import namespace="53c17ed5-55f5-48da-bce3-199d61b38c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596b82-1850-46b7-8677-7476bdde7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17ed5-55f5-48da-bce3-199d61b38c9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00B982-99A2-4BF9-ADDA-957A147B1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596b82-1850-46b7-8677-7476bdde78e6"/>
    <ds:schemaRef ds:uri="53c17ed5-55f5-48da-bce3-199d61b38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EDAF73-4893-4F4B-B2AD-01C785BB3A4F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b34422d8-c230-43ec-8677-2b343c042c77"/>
    <ds:schemaRef ds:uri="89487477-8a04-41b7-b1f6-8fe2e945d33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161C77-4666-4246-BBCD-C34F72AD34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ANRCB TEMPLATE</Template>
  <TotalTime>16693</TotalTime>
  <Words>13897</Words>
  <Application>Microsoft Macintosh PowerPoint</Application>
  <PresentationFormat>On-screen Show (4:3)</PresentationFormat>
  <Paragraphs>827</Paragraphs>
  <Slides>51</Slides>
  <Notes>51</Notes>
  <HiddenSlides>0</HiddenSlides>
  <MMClips>51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Cambria Math</vt:lpstr>
      <vt:lpstr>Georgia</vt:lpstr>
      <vt:lpstr>Phetsarath OT</vt:lpstr>
      <vt:lpstr>Symbol</vt:lpstr>
      <vt:lpstr>Times New Roman</vt:lpstr>
      <vt:lpstr>Wingdings</vt:lpstr>
      <vt:lpstr>CRS_2020_PPT</vt:lpstr>
      <vt:lpstr>ຫົວຂໍ້ 7.3: ສະຖິຕິແບບພັນລະນາ ແລະ ຕາຕະລາງລາຍງານ</vt:lpstr>
      <vt:lpstr>ວັດຖຸປະສົງ</vt:lpstr>
      <vt:lpstr>ພັນລະນາ ຂໍ້ມູນ</vt:lpstr>
      <vt:lpstr>ກາານຈັດການ ຂໍ້ມູນ</vt:lpstr>
      <vt:lpstr>ກາານຈັດການ ຂໍ້ມູນ</vt:lpstr>
      <vt:lpstr>ກາານຈັດການ ຂໍ້ມູນ</vt:lpstr>
      <vt:lpstr>ປະເພດ ຂໍ້ມູນ</vt:lpstr>
      <vt:lpstr>ປະເພດຂອງຕົວຜັນແປ</vt:lpstr>
      <vt:lpstr>ປະເພດ ຂໍ້ມູນ: ຂໍ້ມູນ ໝວດໝູ່</vt:lpstr>
      <vt:lpstr>ການວັດແທກ ແບບ ນາມສະເກວ</vt:lpstr>
      <vt:lpstr>ການວັດແທກ ແບບ ອັນດັບສະເກວ</vt:lpstr>
      <vt:lpstr>ປະເພດຂອງຂໍ້ມູນ: ຊ່ວງ ສະເກວ</vt:lpstr>
      <vt:lpstr>ການວັດ ແບບບໍ່ຕໍ່ເນື່ອງ (ຈຳນວນຖ້ວນ)</vt:lpstr>
      <vt:lpstr>ການວັດ ແບບຕໍ່ເນື່ອງ</vt:lpstr>
      <vt:lpstr>ຈະໃຊ້ການວັດ ລະດັບໃດ?</vt:lpstr>
      <vt:lpstr>ຫຼຸດຜ່ອນ ການວັດທີ່ລະອຽດ</vt:lpstr>
      <vt:lpstr>ຫຼຸດຜ່ອນ ການວັດທີ່ລະອຽດ</vt:lpstr>
      <vt:lpstr>ການສະຫຼຸບ ຂໍ້ມູນ </vt:lpstr>
      <vt:lpstr>ການພັນລະນາ/ການສະຫຼຸຍ ຂໍ້ມູນ ໝວດໝູ່</vt:lpstr>
      <vt:lpstr>ການພັນລະນາ/ການສະຫຼຸບ ຂໍ້ມູນ ໝວດໝູ່</vt:lpstr>
      <vt:lpstr>ຕາຕະລາງຄວາມຖີ່ ໃນ Stata</vt:lpstr>
      <vt:lpstr>ຕາຕະລາງຄວາມຖີ່ ໃນ Stata - ນາມສະເກວ</vt:lpstr>
      <vt:lpstr>ຕາຕະລາງຄວາມຖີ່ ໃນ Stata - ນາມສະເກວ ລຽງລໍາດັບ</vt:lpstr>
      <vt:lpstr>PowerPoint Presentation</vt:lpstr>
      <vt:lpstr>PowerPoint Presentation</vt:lpstr>
      <vt:lpstr>ຕາຕະລາງຄວາມຖີ່ ສໍາລັບ ບົດລາຍງານ/ບົດຄວາມ</vt:lpstr>
      <vt:lpstr>ຕາຕະລາງແຍກປະເພດ ໃນ  Stata</vt:lpstr>
      <vt:lpstr>ຕາຕະລາງແຍກປະເພດ ໃນ  Stata– k by n</vt:lpstr>
      <vt:lpstr>ການສະຫຼຸບຂໍ້ມູນ</vt:lpstr>
      <vt:lpstr>ແນມໂນມສູນກາງ </vt:lpstr>
      <vt:lpstr>ແນມໂນມເຂົ້າສູ່ສູນກາງ ແລະ ການແຈກຢາຍ(Central Tendency and Distribution)</vt:lpstr>
      <vt:lpstr>ແນມໂນມເຂົ້າສູ່ສູນກາງ ແລະ ການແຈກຢາຍ</vt:lpstr>
      <vt:lpstr>ແນມໂນມ ເຂົ້າສູ່ສູນກາງ: ຄ່າສະເລ່ຍ (Mean), ຄ່າກາງ (Median), ຄ່າສູງສຸດ (Mode)</vt:lpstr>
      <vt:lpstr>ແນມໂນມ ເຂົ້າສູ່ສູນກາງ: ຄ່າສະເລ່ຍ (Mean), ຄ່າກາງ (Median), ຄ່າສູງສຸດ (Mode)</vt:lpstr>
      <vt:lpstr>ແນມໂນມ ເຂົ້າສູ່ສູນກາງ: ຄ່າສະເລ່ຍ (Mean), ຄ່າກາງ (Median), ຄ່າສູງສຸດ (Mode)</vt:lpstr>
      <vt:lpstr>ແນມໂນມ ເຂົ້າສູ່ສູນກາງ: ຄ່າສະເລ່ຍ (Mean), ຄ່າກາງ (Median), ຄ່າສູງສຸດ (Mode)</vt:lpstr>
      <vt:lpstr>ແນມໂນມ ເຂົ້າສູ່ສູນກາງ: ຄ່າສະເລ່ຍ (Mean), ຄ່າກາງ (Median), ຄ່າສູງສຸດ (Mode)</vt:lpstr>
      <vt:lpstr>ການວັດການແຜ່ກະຈາຍ ຫຼື ກະຈາຍຕົວ</vt:lpstr>
      <vt:lpstr>ການວັດການແຜ່ກະຈາຍ ຫຼື ກະຈາຍຕົວ: ຊ່ວງຂໍ້ມູນ (Range)</vt:lpstr>
      <vt:lpstr>ການວັດການແຜ່ກະຈາຍ ຫຼື ກະຈາຍຕົວ: ເປີເຊັນໄທ (Percentiles)</vt:lpstr>
      <vt:lpstr>ການວັດການແຜ່ກະຈາຍ ຫຼື ກະຈາຍຕົວ: IQR</vt:lpstr>
      <vt:lpstr>ການວັດການແຜ່ກະຈາຍ ຫຼື ກະຈາຍຕົວ : ຄ່າບ່ຽງແບນມາດຕະຖານ (SD)</vt:lpstr>
      <vt:lpstr>ຄ່າບ່ຽນແບນມາດຕະຖານ: ການແຈກຢາຍແບບປົກກະຕິ</vt:lpstr>
      <vt:lpstr>ການວັດການແພ່ກະຈາຍ ຫຼື ກະຈາຍຕົວ: ຄ່າບ່ຽງແບນມາດຕະຖານ (SD)</vt:lpstr>
      <vt:lpstr>ສະຫຼຸບ ການວັດ ສໍາລັບຂໍ້ມູນ ຊ່ວງສະເກວ: Stata! </vt:lpstr>
      <vt:lpstr>ສະຫຼຸບ ການວັດ ສໍາລັບຂໍ້ມູນ ຊ່ວງສະເກວ: Stata! </vt:lpstr>
      <vt:lpstr>ສະຫຼຸບ ການວັດ ສໍາລັບຂໍ້ມູນ ຊ່ວງສະເກວ: Stata! ! </vt:lpstr>
      <vt:lpstr>ສະຫຼຸບ ການວັດ ສໍາລັບຂໍ້ມູນ ຊ່ວງສະເກວ: Stata!  </vt:lpstr>
      <vt:lpstr>ສະຫຼຸບ ການວັດ ສໍາລັບຂໍ້ມູນ ຊ່ວງສະເກວ: Stata! </vt:lpstr>
      <vt:lpstr>ສະຫຼຸບລວບ:</vt:lpstr>
      <vt:lpstr>ຄວາມຄິດສຸດທ້າຍ:  ການຈັດລະບຽບຕຂໍ້ມູນຂອງພວກເຮົາ ດ້ວຍສະຖິຕິຄໍາ ພັນລະນາ ແລະການສ້າງຕາຕະລາງເພື່ອສະແດງຂໍ້ມູນຂອງພວກເຮົາ ແມ່ນເປັນຂັ້ນຕອນທີ່ສໍາຄັນທີ່ຈະຊ່ວຍໃຫ້ພວກເຮົາ ແລະ ຜູ້ອ່ານ ເຂົ້າໃຈລັກສະນະແລະສະພາບການຂອງ ກຸ່ມຕົວຢ່າງ ແລະ ປະຊາກອນຂອງພວກເຮົາ. ການໃຊ້ເວລາໃນທີ່ນີ້ ຈະເຮັດໃຫ້ການວິເຄາະ ການທົດສອບສົມມຸດຕິຖານ ຂອງທ່ານສະດວກແລະງ່າຍດາຍ!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Eddens, Kate</dc:creator>
  <cp:lastModifiedBy>Guzman, Angelica M</cp:lastModifiedBy>
  <cp:revision>34</cp:revision>
  <dcterms:created xsi:type="dcterms:W3CDTF">2022-10-17T17:37:31Z</dcterms:created>
  <dcterms:modified xsi:type="dcterms:W3CDTF">2024-04-17T15:38:08Z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0x010100789DD0B6094BCF4FB93A35D0152A1812</vt:lpwstr>
  </property>
  <property fmtid="{D5CDD505-2E9C-101B-9397-08002B2CF9AE}" pid="3" name="MSIP_Label_4044bd30-2ed7-4c9d-9d12-46200872a97b_Enabled">
    <vt:lpwstr>true</vt:lpwstr>
  </property>
  <property fmtid="{D5CDD505-2E9C-101B-9397-08002B2CF9AE}" pid="4" name="MSIP_Label_4044bd30-2ed7-4c9d-9d12-46200872a97b_SetDate">
    <vt:lpwstr>2024-04-17T15:38:07Z</vt:lpwstr>
  </property>
  <property fmtid="{D5CDD505-2E9C-101B-9397-08002B2CF9AE}" pid="5" name="MSIP_Label_4044bd30-2ed7-4c9d-9d12-46200872a97b_Method">
    <vt:lpwstr>Standard</vt:lpwstr>
  </property>
  <property fmtid="{D5CDD505-2E9C-101B-9397-08002B2CF9AE}" pid="6" name="MSIP_Label_4044bd30-2ed7-4c9d-9d12-46200872a97b_Name">
    <vt:lpwstr>defa4170-0d19-0005-0004-bc88714345d2</vt:lpwstr>
  </property>
  <property fmtid="{D5CDD505-2E9C-101B-9397-08002B2CF9AE}" pid="7" name="MSIP_Label_4044bd30-2ed7-4c9d-9d12-46200872a97b_SiteId">
    <vt:lpwstr>4130bd39-7c53-419c-b1e5-8758d6d63f21</vt:lpwstr>
  </property>
  <property fmtid="{D5CDD505-2E9C-101B-9397-08002B2CF9AE}" pid="8" name="MSIP_Label_4044bd30-2ed7-4c9d-9d12-46200872a97b_ActionId">
    <vt:lpwstr>b853b5a7-ac9e-48fa-9143-c04125927cd3</vt:lpwstr>
  </property>
  <property fmtid="{D5CDD505-2E9C-101B-9397-08002B2CF9AE}" pid="9" name="MSIP_Label_4044bd30-2ed7-4c9d-9d12-46200872a97b_ContentBits">
    <vt:lpwstr>0</vt:lpwstr>
  </property>
</Properties>
</file>