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7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34" r:id="rId4"/>
  </p:sldMasterIdLst>
  <p:notesMasterIdLst>
    <p:notesMasterId r:id="rId61"/>
  </p:notesMasterIdLst>
  <p:sldIdLst>
    <p:sldId id="256" r:id="rId5"/>
    <p:sldId id="527" r:id="rId6"/>
    <p:sldId id="441" r:id="rId7"/>
    <p:sldId id="383" r:id="rId8"/>
    <p:sldId id="891" r:id="rId9"/>
    <p:sldId id="448" r:id="rId10"/>
    <p:sldId id="449" r:id="rId11"/>
    <p:sldId id="950" r:id="rId12"/>
    <p:sldId id="953" r:id="rId13"/>
    <p:sldId id="952" r:id="rId14"/>
    <p:sldId id="951" r:id="rId15"/>
    <p:sldId id="516" r:id="rId16"/>
    <p:sldId id="517" r:id="rId17"/>
    <p:sldId id="512" r:id="rId18"/>
    <p:sldId id="954" r:id="rId19"/>
    <p:sldId id="955" r:id="rId20"/>
    <p:sldId id="968" r:id="rId21"/>
    <p:sldId id="334" r:id="rId22"/>
    <p:sldId id="972" r:id="rId23"/>
    <p:sldId id="338" r:id="rId24"/>
    <p:sldId id="340" r:id="rId25"/>
    <p:sldId id="341" r:id="rId26"/>
    <p:sldId id="973" r:id="rId27"/>
    <p:sldId id="974" r:id="rId28"/>
    <p:sldId id="975" r:id="rId29"/>
    <p:sldId id="969" r:id="rId30"/>
    <p:sldId id="970" r:id="rId31"/>
    <p:sldId id="464" r:id="rId32"/>
    <p:sldId id="356" r:id="rId33"/>
    <p:sldId id="357" r:id="rId34"/>
    <p:sldId id="349" r:id="rId35"/>
    <p:sldId id="520" r:id="rId36"/>
    <p:sldId id="342" r:id="rId37"/>
    <p:sldId id="343" r:id="rId38"/>
    <p:sldId id="347" r:id="rId39"/>
    <p:sldId id="977" r:id="rId40"/>
    <p:sldId id="363" r:id="rId41"/>
    <p:sldId id="365" r:id="rId42"/>
    <p:sldId id="978" r:id="rId43"/>
    <p:sldId id="521" r:id="rId44"/>
    <p:sldId id="981" r:id="rId45"/>
    <p:sldId id="979" r:id="rId46"/>
    <p:sldId id="368" r:id="rId47"/>
    <p:sldId id="523" r:id="rId48"/>
    <p:sldId id="358" r:id="rId49"/>
    <p:sldId id="526" r:id="rId50"/>
    <p:sldId id="982" r:id="rId51"/>
    <p:sldId id="949" r:id="rId52"/>
    <p:sldId id="351" r:id="rId53"/>
    <p:sldId id="966" r:id="rId54"/>
    <p:sldId id="963" r:id="rId55"/>
    <p:sldId id="964" r:id="rId56"/>
    <p:sldId id="957" r:id="rId57"/>
    <p:sldId id="967" r:id="rId58"/>
    <p:sldId id="983" r:id="rId59"/>
    <p:sldId id="26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F0B551-492B-DC42-8FF3-EFAE171BB86C}">
          <p14:sldIdLst>
            <p14:sldId id="256"/>
            <p14:sldId id="527"/>
            <p14:sldId id="441"/>
            <p14:sldId id="383"/>
            <p14:sldId id="891"/>
            <p14:sldId id="448"/>
            <p14:sldId id="449"/>
            <p14:sldId id="950"/>
            <p14:sldId id="953"/>
            <p14:sldId id="952"/>
            <p14:sldId id="951"/>
            <p14:sldId id="516"/>
            <p14:sldId id="517"/>
            <p14:sldId id="512"/>
            <p14:sldId id="954"/>
            <p14:sldId id="955"/>
            <p14:sldId id="968"/>
            <p14:sldId id="334"/>
            <p14:sldId id="972"/>
            <p14:sldId id="338"/>
            <p14:sldId id="340"/>
            <p14:sldId id="341"/>
            <p14:sldId id="973"/>
            <p14:sldId id="974"/>
            <p14:sldId id="975"/>
            <p14:sldId id="969"/>
            <p14:sldId id="970"/>
            <p14:sldId id="464"/>
            <p14:sldId id="356"/>
            <p14:sldId id="357"/>
            <p14:sldId id="349"/>
            <p14:sldId id="520"/>
            <p14:sldId id="342"/>
            <p14:sldId id="343"/>
            <p14:sldId id="347"/>
            <p14:sldId id="977"/>
            <p14:sldId id="363"/>
            <p14:sldId id="365"/>
            <p14:sldId id="978"/>
            <p14:sldId id="521"/>
            <p14:sldId id="981"/>
            <p14:sldId id="979"/>
            <p14:sldId id="368"/>
            <p14:sldId id="523"/>
            <p14:sldId id="358"/>
            <p14:sldId id="526"/>
            <p14:sldId id="982"/>
            <p14:sldId id="949"/>
            <p14:sldId id="351"/>
            <p14:sldId id="966"/>
            <p14:sldId id="963"/>
            <p14:sldId id="964"/>
            <p14:sldId id="957"/>
            <p14:sldId id="967"/>
            <p14:sldId id="983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ing, Clare" initials="GC" lastIdx="5" clrIdx="0">
    <p:extLst>
      <p:ext uri="{19B8F6BF-5375-455C-9EA6-DF929625EA0E}">
        <p15:presenceInfo xmlns:p15="http://schemas.microsoft.com/office/powerpoint/2012/main" userId="S::clare.gooding@crs.org::9b613808-c58f-43f6-830b-a0680ffeef40" providerId="AD"/>
      </p:ext>
    </p:extLst>
  </p:cmAuthor>
  <p:cmAuthor id="2" name="Oula, Ratthiphone" initials="OR" lastIdx="2" clrIdx="1">
    <p:extLst>
      <p:ext uri="{19B8F6BF-5375-455C-9EA6-DF929625EA0E}">
        <p15:presenceInfo xmlns:p15="http://schemas.microsoft.com/office/powerpoint/2012/main" userId="S::ratthiphone.oula@crs.org::495bfc06-53a5-475b-91f5-39d15c1e83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486C8C"/>
    <a:srgbClr val="A65D62"/>
    <a:srgbClr val="779159"/>
    <a:srgbClr val="E99833"/>
    <a:srgbClr val="8BA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F5FA1A-D1C9-41D4-A34C-6F69C372A9DD}" v="1073" dt="2022-11-08T04:17:22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6" autoAdjust="0"/>
    <p:restoredTop sz="81224" autoAdjust="0"/>
  </p:normalViewPr>
  <p:slideViewPr>
    <p:cSldViewPr snapToGrid="0" snapToObjects="1">
      <p:cViewPr varScale="1">
        <p:scale>
          <a:sx n="103" d="100"/>
          <a:sy n="103" d="100"/>
        </p:scale>
        <p:origin x="2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-54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F44C2-2B48-2440-B91F-9AA6981E740C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7AE1-64B2-544E-9109-A75612B0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ຍິນດີຕ້ອນຮັບເຂົ້າສູ່ ໂມດູນ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7: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ສະຖິຕິ ເພື່ອ ການວິເຄາະ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200" b="1" dirty="0">
                <a:solidFill>
                  <a:schemeClr val="bg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ຫົວຂໍ້</a:t>
            </a:r>
            <a:r>
              <a:rPr lang="en-US" sz="1200" b="1" dirty="0">
                <a:solidFill>
                  <a:schemeClr val="bg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</a:t>
            </a:r>
            <a:r>
              <a:rPr lang="en-US" sz="1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7.5:</a:t>
            </a:r>
            <a:r>
              <a:rPr lang="lo-LA" sz="1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</a:t>
            </a:r>
            <a:r>
              <a:rPr lang="en-GB" sz="12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ສະແດງ</a:t>
            </a:r>
            <a:r>
              <a:rPr lang="lo-LA" sz="1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GB" sz="1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2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ເປັນຮູບພາບ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44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ນີ້ແມ່ນຕົວຢ່າງຂອງຮູບພາບວົງກົມ</a:t>
            </a:r>
            <a:r>
              <a:rPr lang="en-US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 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ສະແດງຮູບພາບຈາກຕາຕະລາງໃນສະໄລ້ທີ່ຜ່ານມາກ່ຽວກັບຄວາມຖີ່ຂອງກຸ່ມພາສາຊົນເຜົ່າຂອງຫົວຫນ້າຄົວເຮືອນ. ຮູບພາ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[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ວົງກົມ ຈະມີປະໂຫຍດ ໃນເວລາທີ່ທ່ານກໍາລັງພະຍາຍາມເຂົ້າໃຈການແຈກຢາຍສ່ວນປະກອບ ຂອງທັງຫມົດ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ໝວດໝູ່ຂອງການສັງເກດ ຈະເປັນຕ່ອນນ້ອຍຕ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ອ</a:t>
            </a:r>
            <a:r>
              <a:rPr lang="lo-LA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ນໃຫຍ່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ຂອງ ວົງກົມ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ໂດຍມີຂະຫນາດຂອງແຕ່ລະຕອນ ກົງກັນກັບສັດສ່ວນຂອງທັງຫມົດ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ໝວດໝູ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່ </a:t>
            </a:r>
            <a:r>
              <a:rPr lang="lo-LA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ທີ່ປະກອບ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ກັນ</a:t>
            </a:r>
            <a:r>
              <a:rPr lang="lo-LA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. ເຈົ້າສາມາດເຫັນໄດ້ໃນນິທານວ່າ ແຕ່ລະສີເປັນຕົວແທນຂອງຫນຶ່ງໃນຫ້າ 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ໝວດໝູ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່</a:t>
            </a:r>
            <a:r>
              <a:rPr lang="lo-LA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ຂອງກຸ່ມພາສາຊົນເຜົ່າແນວໃດ. ທ່ານ​ສາ​ມາດ​ປ່ຽນ​ແປງ​ການ​ຕັ້ງ​ຄ່າ​ສໍາ​ລັບ​ 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ຮູບພາບວົງກົມ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ໃນ </a:t>
            </a:r>
            <a:r>
              <a:rPr lang="en-US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Stata </a:t>
            </a:r>
            <a:r>
              <a:rPr lang="en-US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ໄດ</a:t>
            </a:r>
            <a:r>
              <a:rPr lang="en-US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້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ເຊັ່ນ​​ກັນ​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ໂດຍ​ການ​ນໍາ​ໃຊ້ </a:t>
            </a:r>
            <a:r>
              <a:rPr lang="en-US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Graph Editor​, 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 </a:t>
            </a:r>
            <a:r>
              <a:rPr lang="en-US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syntax 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ທີ່​ພົບ​ເຫັນ​ຢູ່​ໃນ "</a:t>
            </a:r>
            <a:r>
              <a:rPr lang="en-US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graph pie​" 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ໄຟລ​໌​ຊ່ວຍ​ເຫຼືອ​. ບາງຄັ້ງມັນຊ່ວຍໃຫ້ຜູ້ອ່ານເຫັນໄດ້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ເພື່ອເບິ່ງວ່າລະດັບຂອງຕົວຜັນແປແມ່ນສ່ວນຫນຶ່ງຂອງທັງຫມົດ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 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ເຊັ່ນດຽວກັບ 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ໃນ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ຮູບພາບວົງກົມ</a:t>
            </a:r>
            <a:r>
              <a:rPr lang="en-US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 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 ບາງຄັ້ງມັນຊ່ວຍໃຫ້ຜູ້ອ່ານເຫັນ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ຮູບພາບແທ່ງ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ເຊິ່ງ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 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ເມື່ອລາຍງານຄວາມຖີ່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ສໍາພັດ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 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ກໍ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່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ຍັງເປັນສ່ວນ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ໜື່ງ</a:t>
            </a:r>
            <a:r>
              <a:rPr lang="lo-LA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. ໂດຍລວມ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,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ມັນສາມາດປະກົດວ່າມີການປຽບທຽບ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ວດໝູ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່</a:t>
            </a:r>
            <a:r>
              <a:rPr lang="lo-LA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ຫຼາຍກວ່າການເປັນຕົວແທນ. ທ່ານຕ້ອງການເບິ່ງຂໍ້ມູນນາມສ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ະເກ</a:t>
            </a:r>
            <a:r>
              <a:rPr lang="lo-LA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ລ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lo-LA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ແນວໃດ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?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ທ່ານສາມາດຄິດເຖິງຕົວຜັນແປໃນຂໍ້ມູນຂອງທ່ານທີ່ຈະສະແດງ </a:t>
            </a:r>
            <a:r>
              <a:rPr lang="en-US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ຮູບພາບວົງກົມ</a:t>
            </a:r>
            <a:r>
              <a:rPr lang="en-US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lo-L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 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ຮູບພາບແທ່ງ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en-GB" sz="1800" kern="1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ໄດ້ດີກວ່າກັນ</a:t>
            </a:r>
            <a:r>
              <a:rPr lang="en-GB" sz="1800" kern="1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ngsana New" panose="02020603050405020304" pitchFamily="18" charset="-34"/>
              </a:rPr>
              <a:t>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PHEB 602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5B0DC05-526D-483F-8C88-3A39E1314C5C}" type="slidenum">
              <a:rPr lang="en-US" sz="1200" u="none">
                <a:latin typeface="Times New Roman" pitchFamily="18" charset="0"/>
              </a:rPr>
              <a:pPr/>
              <a:t>10</a:t>
            </a:fld>
            <a:endParaRPr lang="en-US" sz="1200" u="non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819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Font typeface="Wingdings" pitchFamily="2" charset="2"/>
              <a:buNone/>
            </a:pP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syntax 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ເພື່ອສ້າງ</a:t>
            </a:r>
            <a:r>
              <a:rPr lang="en-GB" sz="1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ຮູບພາບວົງກົມ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ຮູບພາບວົງກົມ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ງ່າຍດາຍ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ແລະທາງເລືອກ "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over"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ກັບຕົວແປໃນວົງເລັບ, ຄືກັນກັບຄໍາສັ່ງຂອງແຖບເສັ້ນສະແດງ. ເພື່ອສ້າງ</a:t>
            </a:r>
            <a:r>
              <a:rPr lang="en-GB" sz="1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ຮູບພາບວົງກົມ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ນີ້, ທ່ານສາມາດໄປຫາໄຟລ໌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DO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ສໍາລັບຫົວຂໍ້ 7.5 ແລະດໍາເນີນການ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syntax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ສໍາລັບການນີ້ເຊິ່ງຢູ່ໃນຫົວຂໍ້ຫຼືໂຄງການທີ່ວາລະສານ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The Economist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. ທ່ານ​ສາ​ມາດ​ໃຊ້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Graph Editor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ເພື່ອ​ຍ້າຍ​ປ້າຍ​ແລະ​ການ​ປ່ຽນ​ແປງ​ລັກ​ສະ​ນະ​ຂອງ​ຕາ​ຕະ​ລາງ​ໄດ້​.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PHEB 602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5B0DC05-526D-483F-8C88-3A39E1314C5C}" type="slidenum">
              <a:rPr lang="en-US" sz="1200" u="none">
                <a:latin typeface="Times New Roman" pitchFamily="18" charset="0"/>
              </a:rPr>
              <a:pPr/>
              <a:t>11</a:t>
            </a:fld>
            <a:endParaRPr lang="en-US" sz="1200" u="non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98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ຈະເປັນແນວໃດຖ້າພວກເຮົາຕ້ອງການເບິ່ງການສັງເກດ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ຕາມ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ລະດັບຂອງສອງຕົວຜັນແປ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ໃນເວລາດຽວກັນ? ສົມມຸດວ່າພວກເຮົາຕ້ອງການເບິ່ງກຸ່ມພາສາຊົນເຜົ່າຕາມພາກພື້ນຂອງ ສປປ ລາວ. ທ່ານຄວນຈື່ຈໍາຈາກ 7.3 ວ່າພວກເຮົາສາມາດສ້າງຕາຕະລາງ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ແຍກປະເພດເພື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ອເບິ່ງຕົວແປ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ຕາມລ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ະດັບຂອງຕົວຜັນແປອື່ນ. ພວກເຮົາເຮັດສິ່ງນີ້ໃນ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ດ້ວຍຄໍາສັ່ງ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tab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tabulate,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ແລະຕົວຜັນແປທີ່ພວກເຮົາຕ້ອງການລວມຢູ່ໃນຕາຕະລາງ, ກັບຕົວຜັນແປແຖວຂອງພວກເຮົາກ່ອນ.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61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ແລະ, ຖ້າທ່ານຈື່ຈາກຫົວຂໍ້ 7.3, ພວກເຮົາສາມາດເພີ່ມແຖວ, ຖັນ, ແລະເປີເຊັນຂອງເຊ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ວ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ໂດຍໃຊ້ຄໍາສັ່ງ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tabulate.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ນີ້ເຮັດໃຫ້ພວກເຮົາມີຄວາມຖີ່ຂອງຊົນເຜົ່າຕາມພາກພື້ນ.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0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ນີ້​ແມ່ນ​ຮູບພາບ ​ 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mosaic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ຂອງ​ກຸ່ມ​ຊົນ​ເຜົ່າ​ພາ​ສາ​ຂອງ​ຫົວ​ຫນ້າ​ຄອບ​ຄົວ​ຕາມ​ພາກ​ພື້ນ​ຂອງ ສ​ປ​ປ​ລາວ​. ໃນຊຸມປີມໍ່ໆມານີ້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mosaic,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ເຊິ່ງເອີ້ນກັນວ່າ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spineplots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Marimekko,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Mekko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ໄດ້ກາຍເປັນວິທີການການສະແດງຂໍ້ມູນໝວດໝູ່ ຫຼາຍຂື້ນ. ສິ່ງເຫຼົ່ານີ້ ອາດເຮັດໃຫ້ສັບສົນເລັກນ້ອຍໃນຕອນທໍາອິດ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ເຖິງແມ່ນວ່າພວກມັນຂ້ອນຂ້າງງາມ! ຖ້າເບິ່ງຄໍາອະທິບາຍທາງດ້ານຂວາ (ຄລິກ)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ທ່ານຈະເຫັນວ່າແຕ່ລະສີເປັນຕົວແທນຂອງຫນຶ່ງໃນ 5 ໝວດໝູ່ຂອງຊົນເຜົ່າ ຂອງຕົວຜັນແປຊົນເຜົ່າ. ຖ້າເບິ່ງຕາມແກນ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ຕາມລຸ່ມສຸດຂອງຮູບພາບ (ຄລິກ)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ທ່ານຈະເຫັນວ່າມີສາມຖັນ (ຄລິກ)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ແຕ່ລະແຖວແມ່ນຂຶ້ນກັບພາກພື້ນຂອງ ສປປ ລາວ. ຄວາມກວ້າງຂອງຖັນ (ຄລິກ) ແມ່ນອັດຕາສ່ວນຂອງຕົວຢ່າງທັງໝົດທີ່ແຕ່ລະພາກທີ່ປະກອບກັນ. ຕາມແກນ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ຄວາມສູງຂອງຮູບ ທີ່ມີສີແຕ່ລະສີ (ຄລິກ) ກົງກັບສັດສ່ວນຂອງແຕ່ລະພາກພື້ນ (ຄລິກ) ທີ່ກຸ່ມພາສາຊົນເຜົ່າສະເພາະປະກອບສ່ວນ. ຂ້ອຍຈະປຽບທຽບຮູບພາບນີ້ກັບຕາຕະລາງຄວາມຖີ່ໃນສະໄລ້ຕໍ່ໄປເພື່ອຊ່ວຍໃຫ້ທ່ານເຫັນວ່າສັດສ່ວນໃດ ສົ່ງຜົນຕໍ່ ເຊວ ໃດ.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18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ໃນທີ່ນີ້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ຂ້ອຍໄດ້ວາງ ຕາຕະລາງ ແລະ ຮູບພາບຂ້າງຄຽງກັນເພື່ອເຮັດໃຫ້ມັນງ່າຍທີ່ຈະສະແດງໃຫ້ເຫັນວ່າພາກສ່ວນໃດຂອງ ຮູບພາບສະແດງເຖີງ ສັດສ່ວນໃດໃນຕາຕະລາງ. ຂ້ອຍໄດ້ເອົາຄໍາອະທິບາຍມາວາງໄວ້ຂ້າງແຖວຂອງຕາຕະລາງເພື່ອເບິ່ງວ່າກຸ່ມພາສາຊົນເຜົ່າໃດກົງກັນກັບສີໃດ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ແລະແຖວຂອງຕາຕະລາງທີ່ເຂົາເຈົ້າເປັນຕົວແທນ. ທໍາອິດ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ໃຫ້ເບິ່ງວ່າ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 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ສັດສ່ວນຂອງຖັນພາກພື້ນ ກົງກັນກັບຖັນຂອງຮູບພາບ. ທ່ານສາມາດເຫັນໄດ້ວ່າ ສັດສ່ວນທັງຫມົດຂອງຕົວຢ່າງທີ່ອາໄສຢູ່ໃນເຂດພາກເຫນືອແມ່ນປະມານ 38%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(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ຄລິກ) ແລະນີ້ກົງກັບອັດຕາສ່ວນຂອງແກນ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ທີ່ຖັນພາກເຫນືອຄອບຄອງຢູ່ໃນຮູບພາບ. ພາກກາງ (ຄລິກ) ແມ່ນປະມານ 39%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ແລະພາກໃຕ້ (ຄລິກ) ແມ່ນຫຼາຍກວ່າ 22% ເລັກນ້ອຍ. (ຄລິກ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)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ຕອນນີ້ ຢູ່ໃນຄໍລໍາທໍາອິດສໍາລັບພາກເຫນືອ (ຄລິກ)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ແລະຢູ່ໃນຖັນ ຕາຕະລາງສໍາລັບພາກເຫນືອ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ພວກເຮົາສາມາດເຫັນໄດ້ວ່າ ຕົວຢ່າງທັງຫມົດທີ່ອາໄສຢູ່ໃນພາກເຫນືອ (ຄລິກ)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28% ເປັນລາວ-ໄຕ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ເປັນຕົວແທນ. ໂດຍ ກ່ອງສີຟ້າເຖົ່າ. ປະມານ 33% (ຄລິກ) ແມ່ນ ມອນ-ຂະແມ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ເປັນຕົວແທນໂດຍກ່ອງສີສົ້ມນີ້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ປະມານ 26% (ຄລິກ) ມົ້ງ-ມຽນ ຢູ່ໃນກ່ອງສີຂຽວ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ປະມານ 13% (ຄລິກ) ຈີນ-ທິເບດ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ດັ່ງທີ່ເຈົ້າສາມາດເຫັນກ່ອງສີແດງ. . ບໍ່ມີໃຜຢູ່ໃນຕົວຢ່າງທີ່ລະບຸວ່າເປັນຊົນເຜົ່າອື່ນ (ຄລິກ) ຫຼືສໍາລັບໃຜທີ່ພວກເຮົາມີຂໍ້ມູນຂາດຫາຍໄປ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ດັ່ງນັ້ນບໍ່ມີກ່ອງສີຟ້າຢູ່ໃນຖັນສໍາລັບພາກເຫນືອ. ເຊັ່ນດຽວກັນ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ທ່ານສາມາດອ່ານຖັນພາກກາງໃນຕາຕະລາງ ແລະ ເບິ່ງວ່າຄວາມຖີ່ສໍາພັດຂອງຊົນເຜົ່າເຫຼົ່ານີ້ສອດຄ່ອງກັບກ່ອງສີໃນຮູບພາບແນວໃດ. ມີກ່ອງແດງອັນດຽວຢູ່ໃນເຂດພາກເຫນືອ. ຜູ້ເຂົ້າຮ່ວມ ຈີນ-ທິເບດ ທີ່ຢູ່ໃນຂໍ້ມູນ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MICS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ທັງໝົດແມ່ນອາໄສຢູ່ໃນພາກເໜືອ. ຜູ້ເຂົ້າຮ່ວມຊາວມົ້ງ-ມຽນພຽງແຕ່ອາໄສຢູ່ໃນເຂດພາກເໜືອ ແລະ ພາກກາງ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ແຕ່ບໍ່ແມ່ນພາກໃຕ້. ສະນັ້ນ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ບໍ່ພຽງແຕ່ເຮົາສາມາດແນມເບິ່ງຮູບພາບນີ້ ແລະ ເຫັນໄດ້ໄວວ່າກຸ່ມຊົນເຜົ່າ-ພາສາສາດ ທີ່ເດັ່ນໃນ ສປປ ລາວ ແມ່ນຫຍັງ ຄື ລາວ-ໄຕ ແລະ ມອນ-ຂະ ໜານ ໂດຍອີງໃສ່ຕົວຢ່າງນີ້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ພວກເຮົາຍັງສາມາດເຫັນໄດ້ຢ່າງໄວວ່າມີສາມຂົງເຂດຂອງ ສປປ ລາວ. ແລະອົງປະກອບຂອງຊົນເຜົ່າແຕ່ລະກຸ່ມ ເປັນຢ່າງໃດ. ມັນ​ອາດ​ຈະ​ໃຊ້​ເວ​ລາ​ໜ້ອຍໜື່ງ​ເພື່ອ​ເຮັດ​ໃຫ້​ຄຸ້ນ​ເຄີຍ​ກັບ​ການ​ອ່ານ​ແຜນ​ທີ່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mosaic​,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​ວ່າ​ມີ​ຂ້ອນ​ຂ້າງ​ຂອງ​ຂໍ້​ມູນ​ທີ່​ທ່ານ​ສາ​ມາດ​ສື່​ສານ​ໃນ​ເວ​ລາ​ທີ່​ທ່ານ​ນໍາ​ໃຊ້​ມັນ​ເພື່ອ​ສະ​ຫຼຸບ​ຂໍ້​ມູນ​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7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ເພື່ອສ້າງຮູບພາບ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mosaic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Stata,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ກ່ອນອື່ນ ທ່ານອາດຈະຕ້ອງຕິດຕັ້ງ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spineplot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ໂດຍການພິມ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ssc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 install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spineplot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ຫຼັງຈາກນັ້ນ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ທ່ານພິມຄໍາສັ່ງ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spineplot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ແລະຕົວຜັນແປທີ່ທ່ານຕ້ອງການທີ່ຈະລວມເຂົ້າໃນຮູບພາບ. ນີ້ແມ່ນຮູບແບບເລີ່ມຕົ້ນຂອງຮູບພາບ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mosaic,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ແຕ່ທ່ານສາມາດປັບແຕ່ງມັນ ດ້ວຍສີ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ຕົວອັກສອນ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ຫົວຂໍ້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ການຈັດວາງຄໍາອະທິບາຍ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ແລະທ່ານສາມາດປ່ຽນປ້າຍແກນໄດ້ຖ້າທ່ານຕ້ອງການໃຫ້ມັນອ່ານ "ສັດສ່ວນ" ຕາມພາກພື້ນຫຼືບາງສິ່ງບາງຢ່າງ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ອື່ນໆ. ເພື່ອເຮັດສິ່ງນີ້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ໃຫ້ຄລິກຂວາໃສ່ 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plot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Stata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ແລະເມນູຈະປາກົດຂື້ນ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ບ່ອນທີ່ທ່ານສາມາດເລືອກ "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Start graph editor."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ຫຼັງ​ຈາກ​ນັ້ນ​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ທ່ານ​ສາ​ມາດ​ຄລິກ​ຂວາ​ໃສ່​ພາກ​ສ່ວນ​ໃດ​ຫນຶ່ງ​ຂອງ​ຮູບພາບ ​ເພື່ອ​ເປີດ​ເມ​ນູ ​ການ​ປ່ຽນ​ແປງ​ທາງ​ເລືອກ​.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00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3622" tIns="41811" rIns="83622" bIns="41811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ໃນການນໍາສະເຫນີປະເພດຂໍ້ມູນຊ່ວງ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ພວກເຮົາຍັງສາມາດໃຊ້ຕາຕະລາງຄວາມຖີ່ໄດ້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ເຊ່ນກັນ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ຢ່າງໃດກໍ່ຕາມ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ພວກເຮົາຈະຕ້ອງແບ່ງຄ່າຂອງການສັງເກດການເປັນຊ່ວງໆ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ທີ່ມີຄວາມຍາວ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ເກືອບເທົ່າໆກັນ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ເນື່ອງຈາກຂໍ້ມູນຕໍ່ເນື່ອງແລະຂໍ້ມູນທີ່ບໍ່ຕໍ່ເນື່ອງ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ຕາຕະລາງຈະກວ້າງເກີນໄປທີ່ຈະເປັນປະໂຫຍດຖ້າລາຍງານຕົວເລກດິບ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ວິທີການດຽວກັນນີ້ຖືກນໍາໃຊ້ໃນເວລາສ້າງ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histograms,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ເຊິ່ງຄ້າຍຄືກັບຮູບພາບແທ່ງ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ແຕ່ສາມາດສະແດງການແຈກຢາຍຄວາມຖີ່ສໍາລັບຂໍ້ມູນຕໍ່ເນື່ອງແລະບໍ່ຕໍ່ເນື່ອງ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ທ່ານສ້າງ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ຊ່ວງ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ສໍາລັບການສັງເກດແລະວາງ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ຊ່ວງ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ຕາມແກນ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ຮູບພາບກ່ອງແມ່ນມີປະໂຫຍດຫຼາຍສໍາລັບການສະແດງແນວໂນ້ມເຂົ້າສູ່ສ່ວນກາງ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ແລະ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ການແຈກຢາຍຂອງຕົວຜັນແປ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ຄືກັບ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ຮູບພາບ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ຕົ້ນແລະໃບ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stem-and-leaf plots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ຮູບພາບກະຈາຍ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​(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Scatter plots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ກຼາຟເສັ້ນ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line graphs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ແລະຮູບຫຼາຍຫຼ່ຽມຄວາມຖີ່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polygons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ສະແດງໃຫ້ເຫັນການແຈກຢາຍການສັງເກດສໍາລັບຕົວຜັນແປຕໍ່ເນື່ອງ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ສິ່ງເຫຼົ່ານີ້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okChampa" panose="020B0604020202020204" pitchFamily="34" charset="-34"/>
              </a:rPr>
              <a:t>ຍັງສາມາດຖືກນໍາໃຊ້ເພື່ອສະແດງໃຫ້ເຫັນຄວາມສໍາພັນລະຫວ່າງຕົວຜັນແປຫຼາຍຕົວ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75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ຊຸດຂໍ້ມູນທີ່ມີຂະຫນາດຕົວຢ່າງຂະຫນາດໃຫຍ່ຫຼາຍ ອາດມີລາຍການຄ່າຕ່າງໆ ທີ່ແຕກຕ່າງກັນ ສໍາລັບຕົວຜັນແປຕໍ່ເນື່ອງ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;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ດັ່ງນັ້ນ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ແນະນໍາໃຫ້ທ່ານ ໃຊ້ຮູບແບບກາຟິກ ເພື່ອກວດເບິ່ງການແຈກຢາຍແລະ ສະແດງພາບຕົວຜັນແປຕໍ່ເນື່ອງ. ຖ້າທ່ານຕ້ອງການສ້າງຕາຕະລາງຄວາມຖີ່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ທ່ານຈະຕ້ອງແບ່ງການສັງເກດເປັນຊ່ວງໆ ໂດຍມີຄວາມຍາວເກືອບເທົ່າໆກັນ. ວິທີທີ່ທ່ານສາມາດເຮັດສິ່ງນີ້ ໄດ້ແກ່ ຊ່ວງຂອງຄວາມກວ້າງເທົ່າກັນ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ເຊັ່ນ: ໝວດອາຍຸ 5 ປີ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ການແບ່ງຕາມທໍາມະຊາດ ຂອງຂໍ້ມູນ ເຊັ່ນ ເປີເຊັນ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ຫຼືການຕັດທອນທີ່ມີຄວາມຫມາຍທາງດ້ານຄຼິນິກ. ນີ້​ແມ່ນ​ວິ​ທີ​ທີ່​ຕ້ອງ​ການ​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ລະ​ວິ​ທີ​ການ​ໃດ​ຫນຶ່ງ​ທີ່​ທ່ານ​ຕັດ​ສິນ​ໃຈ​ຈັດ​ປະ​ເພດ​ຂໍ້​ມູນ​ຂອງ​ທ່ານ​ຕ້ອງ​ມີ​ຄວາມ​ຫມາຍ​ບາງຢ່າງ​. ທ່ານອາດຈະແບ່ງ ເປັນປະເພດອາຍຸທີ່ແຕກຕ່າງກັນໂດຍອີງໃສ່ຄໍາແນະນໍາທາງດ້ານການແພດ ສໍາລັບກຸ່ມອາຍຸທີ່ແຕກຕ່າງກັນ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ຫຼືກຸ່ມທີ່ມີຄວາມຫມາຍຂອງການວັດແທກທາງການແພດ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ເຊັ່ນ: ລະດັບຄວາມດັນເລືອດຈາກຕ່ໍາເຖິງ ລະດັບປົກກະຕິ ແລະ ສູງເຖິງລະດັບທີ່ເປັນອັນຕະລາຍ. ເຈົ້າອາດຈະລາຍງານຄ່າບ່ຽງເບນມາດຕະຖານ ຈາກຄ່າສະເລ່ຍ ທີ່ມີຄວາມຫມາຍ ເຊັ່ນ: ຄະແນນ ລວມສູນ ຫຼືມາດຕະຖານ. ຢ່າງໃດກໍ່ຕາມ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ຄໍາແນະນໍາແມ່ນໃຫ້ທ່ານໃຊ້ຮູບແບບກາຟິກສໍາລັບຕົວຜັນແປຕໍ່ເນື່ອງ.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ຮູບພາບແທ່ງ ປັນວິທີທາງກຼາຟຟິກເພື່ອສະແດງການແຈກຢາຍຄວາມຖີ່ຂອງຂໍ້ມູນຕໍ່ເນື່ອງ ຫຼື ບໍ່ຕໍ່ເນື່ອງ ທີ່ໄດ້ແບ່ງອອກເປັນຊ່ວງໆ. ໃນ​ກໍ​ລະ​ນີ​ນີ້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ຊອບ​ແວ​ຂອງ​ທ່ານ​ສາ​ມາດ​ສ້າງຊ່ວງ​ໄລ​ຍະ​ເລີ່ມ​ຕົ້ນ​ ໂດຍ​ອີງ​ໃສ່​ຂໍ້​ມູນ​ຂອງ​ທ່ານ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ເວັ້ນ​ເສຍ​ແຕ່​ວ່າ​ທ່ານ​ມີ​ ຊ່ວງໄລ​ຍະ​ ​ສະ​ເພາະ​ທີ່​ທ່ານ​ວາງ​ແຜນ​ທີ່​ຈະ​ນໍາ​ໃຊ້​ແທນ. ໃນ ຮູບພາບແທ່ງ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ທ່ານຈະວາງຈຸດການສັງເກດ ຕາມແກນ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ທີ່ມີຊ່ວງຂອງຕົວຜັນແປໃນ ຊ່ວງໆ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ແລະແກນ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ທີ່ເປັນຄວາມຖີ່ຫຼືຄວາມຖີ່ສໍາພັດ ຂອງການສັງເກດການໃນແຕ່ລະຊ່ວງໄລຍະ. ນີ້ແມ່ນຕົວຢ່າງຂອງ ຮູບພາບແທ່ງ ທີ່ໃຊ້ຂໍ້ມູນ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ຈາກຕົວຢ່າງ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MICS.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ຊ່ວງໃນແກນ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ແມ່ນຕັ້ງແຕ່ 9 ຫາ 30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ນີ້ແມ່ນ ເປີເຊັນ ຂອງການສັງເກດການທັງໝົດຂອງ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ທີ່ແຕ່ລະຊ່ວງໄລຍະ ເປັນຕົວແທນ.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PHEB 602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5B0DC05-526D-483F-8C88-3A39E1314C5C}" type="slidenum">
              <a:rPr lang="en-US" sz="1200" u="none">
                <a:latin typeface="Times New Roman" pitchFamily="18" charset="0"/>
              </a:rPr>
              <a:pPr/>
              <a:t>19</a:t>
            </a:fld>
            <a:endParaRPr lang="en-US" sz="1200" u="non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ໃນຕອນທ້າຍຂອງຫົວຂໍ້ 7.5, ທ່ານຄວນຈະສາມາດ: ເລືອກການສະແດງກາຟິກທີ່ເຫມາະສົມສໍາລັບແຕ່ລະປະເພດຂອງຂໍ້ມູນ, ປະຕິບັດຄໍາສັ່ງສະແດງຂໍ້ມູນພື້ນຖານໃນ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ລວມທັງການສະຫຼຸບຮູບພາບຂອງຕົວຜັນແປແລະການປຽບທຽບຮູບພາບ, ແລະຮູ້ທາງເລືອກອື່ນສໍາລັບການສ້າງຮູບພາບຂອງ. ຂໍ້ມູນ. ທ່ານສາມາດສ້າງກາຟໃນຫົວຂໍ້ນີ້ໂດຍໃຊ້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DO file Module 7 Topic 7.5 Stata Example Syntax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MICS 2017 10%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ຂໍ້ມູນຕົວຢ່າງແບບສຸ່ມ.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71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ນີ້ແມ່ນຕົວຢ່າງຂອງຂໍ້ມູນທີ່ພວກເຮົາອາດຈະວາງລົງໃນ ຮູບພາບແທ່ງ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ຈິນຕະນາການວ່າ ພວກເຮົາມີນັກຮຽນ 50 ຄົນທີ່ເຂົ້າສອບເສັງ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ແລະພວກເຂົາແຕ່ລະຄົນມີຄະແນນໃນການສອບເສັງ. (ຄລິກ) ແຕ່ລະຄະແນນເຫຼົ່ານີ້ແມ່ນຢູ່ໃນກ່ອງ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A,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ຕັ້ງແຕ່ 61 ຫາ 98. ເພື່ອຕ້ອງການແບ່ງຄະແນນ ເປັນຕົວອັກສອນ ບວກ 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–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ລົບ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ທີ່ທ່ານສາມາດມີ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A+, A,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A-,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ຕົວຢ່າງ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 – 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ອາຈານສ້າງຊ່ວງໄລຍະ ເປັນ  3 ຊ່ວງ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(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ຄລິກ) ດັ່ງນັ້ນຈາກ 96 ຫາ 98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ຈະເປັນ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A+, 93-95,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ຈະເປັນ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A,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ແລະອື່ນໆ. ທ່ານອາດຈະຈື່ໄດ້ວ່າ ນີ້ເປັນຕາຕະລາງການແຈກຢາຍຄວາມຖີ່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ດັ່ງນັ້ນ ເຮົາຈື່ງສະແດງຊ່ວງໄລຍ ຂອງເຮົາ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ແລະຫຼັງຈາກນັ້ນ ຄໍລໍາທີ່ມີຄວາມຖີ່ (ຄລິກ)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ຄວາມຖີ່ສໍາພັດ (ຄລິກ)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ແລະຄວາມຖີ່ສະສົມ ແລະ ເປີເຊັນ (ຄລິກ) ໃນລໍາດັບຈາກຄະແນນຕ່ໍາສຸດໄປຫາສູງສຸດ ສໍາລັບ ແຕ່ລະຊ່ວງຄະແນນ.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78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/>
              <a:t>ຫຼັງຈາກນັ້ນ, ພວກເຮົາວາງຄະແນນ ເຫຼົ່ານີ້ໂດຍໃຊ້ ຮູບພາບແທ່ງ</a:t>
            </a:r>
            <a:r>
              <a:rPr lang="en-US" dirty="0"/>
              <a:t> </a:t>
            </a:r>
            <a:r>
              <a:rPr lang="lo-LA" dirty="0"/>
              <a:t>ຊື່ງຄ່າຄະແນນຢູ່ໃນແກນ </a:t>
            </a:r>
            <a:r>
              <a:rPr lang="en-US" dirty="0"/>
              <a:t>x, </a:t>
            </a:r>
            <a:r>
              <a:rPr lang="lo-LA" dirty="0"/>
              <a:t>ແລະແຕ່ລະແທ່ງ ມີ ຊ່ວງໄລຍະ ເທົ່າກັບ 3, ດ້ວຍຄ່າທີ່ວາງໄວ້ເປັນຕົວແທນຂອງຈຸດກາງຂອງ ຊ່ວງໄລຍະ. ຄວາມສູງຂອງແທ່ງຕາມແກນ </a:t>
            </a:r>
            <a:r>
              <a:rPr lang="en-US" dirty="0"/>
              <a:t>y </a:t>
            </a:r>
            <a:r>
              <a:rPr lang="lo-LA" dirty="0"/>
              <a:t>ແມ່ນຄວາມຖີ່ຂອງຊ່ວງໄລຍະ ຄະແນນ. ເຈົ້າສາມາດເຫັນຫຍັງ, ຢ່າງໄວວາ, ຈາກ ຮູບພາບແທ່ງ</a:t>
            </a:r>
            <a:r>
              <a:rPr lang="en-US" dirty="0"/>
              <a:t> </a:t>
            </a:r>
            <a:r>
              <a:rPr lang="lo-LA" dirty="0"/>
              <a:t>ນີ້? ຄະແນນໃດແດ່ທີ່ພົບເລື້ອຍທີ່ສຸດ? ຄະແນນໃດທີ່ບໍ່ຄ່ອຍມີ? ເຈົ້າສາມາດປະເມີນຄ່າກາງ ຂອງຄະແນນເຫຼົ່ານີ້ໄດ້ບໍ?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08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ເມື່ອພວກເຮົາເບິ່ງຄືນກັບໄປ ໃນຕາຕະລາງການແຈກຢາຍຄວາມຖີ່, ພວກເຮົາສາມາດເຫັນໄດ້ວ່າ 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ໃຫ້ຂໍ້ມູນຄືກັນກັນກັບ ຕາຕະລາງ. ແກນ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x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ມີຄະແນນຕົວຈິງ, ສະແດງຢູ່ໃນແທ່ງ ຊ່ວງໄລຍະ, ໂດຍມີ 3 ຄະແນນ ຕໍ່ ຊ່ວງ. ຈຸດກາງຂອງແທ່ງ (ຄລິກ) ແມ່ນ ມີປ້າຍກໍາກັບ ສໍາລັບຈຸດກາງຂອງ ຊ່ວງໄລຍະ (ຄລິກ). ຄວາມສູງຂອງແທ່ງ ສະແດງຈໍາຄັ້ງ ທີ່ຄະແນນປະກົດຢູ່ໃນຂໍ້ມູນ. ຊ່ວງໄລຍະ ທີ່ມີການສັງເກດ ຄະແນນຫຼາຍທີ່ສຸດ (ຄລິກ) ແມ່ນ ຊ່ວງ 84-86, ທີ່ທ່ານສາມາດເບິ່ງເປັນແທ່ງ ທີ່ສູງທີ່ສຸດ.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24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ຕອນນີ້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ທ່ານສາມາດສ້າງ ຮູບພາບແທ່ງ ຂອງທ່ານເອງດ້ວຍມື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ຖ້າທ່ານຕ້ອງການ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ແຕ່ບໍ່ຈໍາເປັນຕ້ອງ! ຂ້ອຍຈະສະແດງວິທີເຮັດມັນຢູ່ໃນ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Stata.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ນີ້ແມ່ນຕົວຢ່າງຂອງ ຮູບພາບແທ່ງ ທີ່ສ້າງຂຶ້ນໃນ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Stata.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ນີ້ແມ່ນການແຈກຢາຍຄ່າທີ່ຖືກຕ້ອງ 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ໃນຕົວຢ່າງ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MICS.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ເບີ່ງທີ່ 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ໃນຕົວຢ່າງນີ້ແມ່ນຫຍັງ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ມີຄ່າປະມານ ເທົ່າໃດ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ຄວາມກວ້າງຂອງຊ່ວງ ແມ່ນຫຍັງ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ເປັນຕົວແທນແນວໃດໃນກຼາຟຟິກ 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ເຈົ້າຈະອະທິບາຍການແຈກຢາຍນີ້ແນວໃດ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ມັນເບິ່ງຄືວ່າຖືກແຈກຢາຍຕາມປົກກະຕິບໍ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ທ່ານຈະປະມານຄ່າ ການວັດແນວໂນ້ມເຂົ້າສູ່ສ່ວນກາງ ໄດ້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ໂດຍອີງໃສ່ ຮູບພາບແທ່ງ 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ພວກເຮົາສາມາດຕອບຄໍາຖາມເຫຼົ່ານີ້ສ່ວນໃຫຍ່ກ່ຽວກັບ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ໃນຕົວຢ່າງຂອງພວກເຮົາ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ຫຼືເຮັດການຄາດເດົາທີ່ມີຂໍ້ມູນດີ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ພຽງແຕ່ເບິ່ງເສັ້ນສະແດງນີ້.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8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ຖ້າພວກເຮົາ ໃຊ້ການສະຫຼຸບ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Stata,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ເຮົາຈະໄດ້ ຄ່າສໍາລັບບາງຄໍາຕອບເຫຼົ່ານີ້ແລະປຽບທຽບກັບຮູບພາບ. ຖ້າພວກເຮົາເບິ່ງຮູບພາບ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ພວກເຮົາສາມາດເຫັນໄດ້ເຖິງແມ່ນວ່າບໍ່ມີເສັ້ນໂຄ້ງປົກກະຕິວ່າ ຊ່ວງທີ່ມີຊໍ້າກັນຫຼາຍທີ່ສຸດ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ແມ່ນ ຊ່ວງ (ຄລິກ) ນີ້ ລະຫວ່າງປະມານ 14 ຫາ 15. ທ່ານຄິດວ່າຄ່າສະເລ່ຍແມ່ນຫຼາຍກວ່າ 15 ເລັກນ້ອຍ ບໍ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ພວກເຮົາສາມາດເບິ່ງຄ່າສະເລ່ຍໄດ້ທີ່ນີ້ (ຄລິກ) ຢູ່ທີ່ຈຸດສູງສຸດຂອງເສັ້ນໂຄ້ງປົກກະຕິ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ແລະເມື່ອພວກເຮົາກວດເບິ່ງຕາຕະລາງສະຫຼຸບ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ພວກເຮົາເຫັນວ່າມັນເປັນ 15.4. ຄ່າກາງ ແມ່ນຄ່າທີ່ຢູ່ເຄິ່ງກາງ ແລະ ອາດຈະລະບຸໄດ້ຍາກຂື້ນ ເລັກນ້ອຍ ແຕ່ດ້ວຍຮູບຮ່າງຂອງເສັ້ນໂຄ້ງນີ້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ພວກເຮົາສາມາດຄາດວ່າ ຄ່າກາງ ຈະໃກ້ຄຽງກັບຄ່າສະເລ່ຍ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ແລະອາດຈະນ້ອຍກວ່ານີ້ເລັກນ້ອຍ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ເພາະເບິ່ງຄືວ່າ ມີຄ່າສັງເກດ ທາງຊ້າຍຂອງຄ່າສະເລ່ຍຫຼາຍກວ່າທາງຂວາຂອງຄ່າສະເລ່ຍ. ໃນຕາຕະລາງພວກເຮົາສາມາດຊອກຫາຄ່າກາງ ຢູ່ທີ່ 50 ເປີເຊັນໄຕລ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ແລະມັນແມ່ນ 15.23. ເສັ້ນໂຄ້ງມີຮູບຮ່າງປົກກະຕິທີ່ດີ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ແຕ່ຄືກັບທີ່ພວກເຮົາເວົ້າ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ເບິ່ງຄືວ່າມີຂໍ້ສັງເກດຫຼາຍຂື້ນໄປທາງຂວາຂອງການແຈກຢາຍ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ດັ່ງນັ້ນມັນຈະ ເບ້ໄປທາງບວກ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ແລະສະຖິຕິຄວາມເບ້ ຂອງພວກເຮົາຢືນຢັນສິ່ງນີ້. ສະຫຼຸບແລ້ວ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ພວກເຮົາສາມາດໄດ້ຮັບຂໍ້ມູນຫຼາຍຢ່າງຈາກ ຮູບພາບແທ່ງ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!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31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ທ່ານສາມາດສ້າງຮູບພາບແທ່ງ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ໂດຍໃຊ້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 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histogram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ແລະຕົວຜັນແປທີ່ຕ້ອງການ. ສີ່ງນີ້ຈະສ້າງ ຮູບພາບແທ່ງ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ເລີ່ມຕົ້ນ, ແຕ່ມັນສາມາດຖືກປັບແຕ່ງໃນເມນູຫຼືດ້ວຍ 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syntax.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ອ້າງອີງ ໄຟລ໌ 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DO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ສໍາລັບຫົວຂໍ້ 7.5 ຕົວຢ່າງ 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syntax.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81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ນີ້ຄື ຮູບພາບແທ່ງ ຂອງຕົວຜັນແປ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AT10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ໃນຕົວຢ່າງ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MICS,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ເຊິ່ງແມ່ນ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hemoglobin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ເປັນກຼາມຕໍ່ເດຊີລິດ. ຮູບພາບແທ່ງ ເລີ່ມຕົ້ນຂອງທ່ານຈະສ້າງຮູບພາບ ທີ່ມີຄວາມໜາແໜ້ນເປັນແກນ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y,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ດັ່ງໃນຮູບ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a.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ທ່ານສາມາດເພີ່ມທາງເລືອກ “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fraction”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ໃນທ້າຍເພື່ອໃຫ້ໄດ້ເສດສ່ວນ ທີ່ແຕ່ລະແທ່ງ ຮວມກັນເປັນທັງຫມົດ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ເຊັ່ນໃນຮູບ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b.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c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ແມ່ນຄືກັນກັບ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b,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ແຕ່ພວກເຮົາກໍາລັງ ໃສ່ປ້າຍກໍາກັບ ແກນ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y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ດ້ວຍເປີເຊັນ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ແລະພວກເຮົາໄດ້ເພີ່ມເສັ້ນໂຄ້ງປົກກະຕິດ້ວຍຕົວເລືອກ “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normal”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ສຸດທ້າຍ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d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ສະແດງກຼາຟ ທີ່ມີຄວາມຖີ່ເປັນແກນ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y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ເສັ້ນໂຄ້ງປົກກະຕິ.</a:t>
            </a: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99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ຖ້າທ່ານຕ້ອງການເພີ່ມການປະເມີນຄວາມຫນາແຫນ້ນ ຂອງ 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Kernal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ເຂົ້າໃນ ຮູບພາບ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ທ່ານສາມາດເຮັດໄດ້ໂດຍການເພີ່ມທາງເລືອກ "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kdensity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".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ຄວາມຫນາແຫນ້ນຂອງ 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Kernal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ໂດຍພື້ນຖານແລ້ວ ເປັນ ແບບຮູບພາບ ຕໍ່ເນື່ອງແລະລະອຽດ ຂອງ ຮູບພາບແທ່ງ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.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ທ່ານ​ສາ​ມາດ​ເບິ່ງ​ນີ້​ໄດ້​ດີ​ຢູ່​ໃນ ຮູບ​ເບື້ອງ​ຊ້າຍ​. ຄ່າເລີ່ມຕົ້ນຂອງ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Stata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ແມ່ນການໃຊ້ 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Epanechnikov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kernal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density,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ແຕ່ທ່ານສາມາດປ່ຽນມັນໂດຍໃຊ້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syntax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ຫຼືເມນູ. ນອກນັ້ນທ່ານຍັງສາມາດສ້າງ ທັງຄວາມຫນາແຫນ້ນປົກກະຕິ ແລະ ຄວາມຫນາແຫນ້ນຂອງ 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Kernal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ໃນຮູບພາບຂອງທ່ານ ໂດຍການເພີ່ມຕົວເລືອກ “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normal”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“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kdensity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”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ຄືກັບໃນ ຮູບເບື້ອງຂວາ.</a:t>
            </a: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37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ພວກເຮົາສາມາດຮຽນຮູ້ຫຍັງອີກແດ່ຈາກ 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ພວກເຮົາສາມາດເບິ່ງລັກສະນະຂອງປະຊາກອນຫຼືຕົວຜັນແປ ດຽວໄດ້, ດັ່ງທີ່ພວກເຮົາເພີ່ງເຮັດກັບ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BMI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hemoglobin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ໃນຕົວຢ່າງ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MICS,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ແຕ່ເຮົາຍັງສາມາດປຽບທຽບປະຊາກອນຫຼາຍກວ່າຫນຶ່ງກຸ່ມ, ເບິ່ງຄ່າສະເລ່ຍຫຼືແນວໂນ້ມເຂົ້າສູສ່ວນກາງ ປ່ຽນແປງໃນຂໍ້ມູນ, ແລະເບິ່ງ. ໃນການປ່ຽນແປງຂອງຄວາມປັ່ນປ່ວນ ອີກດ້ວຍ.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9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ນີ້ແມ່ນຮູບພາບ ທີ່ສະແດງໃຫ້ເຫັນເຖິງການປ່ຽນແປງຂອງຂໍ້ມູນ. ສິ່ງເຫຼົ່ານີ້ອາດຈະເປັນຕົວຜັນແປດຽວກັນ ທີ່ໄດ້ວາງໄວ້ສໍາລັບ ປະຊາກອນ 2 ກຸ່ມ ທີ່ແຕກຕ່າງກັນ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ຕົວຢ່າງ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ສໍາລັບຜູ້ຊາຍແລະແມ່ຍິງ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ຫຼື ອາດຈະເປັນຕົວຜັນແປດຽວກັນ ໃນ ກຸ່ມຄົນດຽວກັນ ນະຈຸດເວລາ ທີ່ແຕກຕ່າງກັນ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ຕົວຢ່າງ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ການວັດ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hemoglobin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ໃນປະຊາກອນຫນຶ່ງກຸ່ມ ນະເວລາໜື່ງ ແລະ. ໃນຈຸດເວລາທີສອງ ຫຼັງຈາກ ການແຊກແຊງ. ສັງເກດເຫັນວ່າຮູບຮ່າງ ມີຄວາມຄ້າຍຄືກັນແນວໃດ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 ຮູບລຸ່ມ ຂອງ ຊຸດຂໍ້ມູນ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 B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ມີ ຄ່າສູງກວ່າ ຮູບເທິງ ຂອງ ຊຸດຂໍ້ມູນ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 A.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1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ເປັນຫຍັງການນຳສະເໜີຂໍ້ມູນ ແລະການສະແດງພາບຈຶ່ງສຳຄັນ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?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ມີເລື່ອງຢູ່ເບື້ອງຫຼັງທຸກຊຸດຂໍ້ມູນ ແລະວຽກຂອງເຈົ້າຄືບອກເລື່ອງໃຫ້ຖືກຕ້ອງເທົ່າທີ່ເປັນໄປໄດ້. ບາງຊຸດຂໍ້ມູນແມ່ນງ່າຍດາຍ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ເຊັ່ນຫນຶ່ງທີ່ມີພຽງແຕ່ນ້ໍາຫນັກແລະຄວາມສູງ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ເຊິ່ງເປັນສອງມາດຕະການທີ່ເຂົ້າໃຈທົ່ວໄປ. ບາງຊຸດຂໍ້ມູນມີຄວາມຊັບຊ້ອນຫຼາຍເຊັ່ນ: ຂໍ້ມູນທີ່ກ່ຽວຂ້ອງ ຫຼືເຄືອຂ່າຍ. ແນວຄວາມຄິດມີຄວາມທ້າທາຍໃນການສື່ສານ. ຫນຶ່ງໃນວິທີທີ່ດີທີ່ສຸດທີ່ພວກເຮົາສາມາດສື່ສານເລື່ອງຂອງພວກເຮົາແລະເຮັດໃຫ້ຂໍ້ມູນສາມາດເຂົ້າເຖິງໄດ້ໂດຍຜ່ານການນໍາສະເຫນີຂໍ້ມູນ. ຫນ້າທີ່ທີ່ສໍາຄັນຂອງການນໍາສະເຫນີຂໍ້ມູນແມ່ນການເບິ່ງຂໍ້ມູນຂອງທ່ານ. ມັນເປັນຂັ້ນຕອນທໍາອິດໃນການວິເຄາະຂໍ້ມູນໃດໆ. ເມື່ອພວກເຮົາເຂົ້າໃຈຂໍ້ມູນຂອງພວກເຮົາຢ່າງແທ້ຈິງແລະຮຽນຮູ້ທີ່ຈະສື່ສານມັນ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ອັນນີ້ສາມາດກາຍເປັນເຄື່ອງມືທີ່ມີປະສິດທິພາບຫຼາຍ. ພວກ​ເຮົາ​ສາ​ມາດ​ນໍາ​ໃຊ້​ກາ​ຟ​ແລະ / ຫຼື​ມາດ​ຕະ​ການ​ສະ​ຫຼຸບ​ເພື່ອ​ເບິ່ງ​ຂໍ້​ມູນ​ຂອງ​ພວກ​ເຮົາ​. ທັງສອງອາດຈະສະຫຼຸບຂໍ້ມູນການສຶກສາໃນແບບສັ້ນໆແລະມີຄວາມຫມາຍຖ້າທ່ານເລືອກເຄື່ອງມືການນໍາສະເຫນີຂໍ້ມູນທີ່ເຫມາະສົມ.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PHEB 602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BBCE5-933A-48A1-ACA8-86142948B7E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12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b="0" dirty="0">
                <a:solidFill>
                  <a:srgbClr val="333399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ພວກເຮົາຍັງສາມາດເຫັນຄວາມແຕກຕ່າງ ຂອງ ຄວາມປັ່ນປ່ວນ ຂອງຂໍ້ມູນ. ຂໍ້ມູນ ຫຼື ຕົວຜັນແປໃນ ຊຸດຂໍ້ມູນ</a:t>
            </a:r>
            <a:r>
              <a:rPr lang="en-US" sz="1200" b="0" dirty="0">
                <a:solidFill>
                  <a:srgbClr val="333399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A </a:t>
            </a:r>
            <a:r>
              <a:rPr lang="lo-LA" sz="1200" b="0" dirty="0">
                <a:solidFill>
                  <a:srgbClr val="333399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ມີ ຄ່າທີ່ເຂັ້ມຂຸ້ນກວ່າ, ໃນຂະນະທີ່ ຊຸດຂໍ້ມູນ</a:t>
            </a:r>
            <a:r>
              <a:rPr lang="en-US" sz="1200" b="0" dirty="0">
                <a:solidFill>
                  <a:srgbClr val="333399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B </a:t>
            </a:r>
            <a:r>
              <a:rPr lang="lo-LA" sz="1200" b="0" dirty="0">
                <a:solidFill>
                  <a:srgbClr val="333399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ກະຈາຍອອກໄປຫຼາຍກວ່າ, ແລະມີ ຄ່າສັງເກດ ທີ່ແຕກຕ່າງກັນຫຼາຍ.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49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ພວກເຮົາສາມາດເຂົ້າໃຈຫຼາຍກ່ຽວກັບການແຈກຢາຍຂໍ້ມູນ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ໃນເວລາທີ່ພວກເຮົາ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ສ້າງຮູບພາບ ໂດຍໃຊ້ 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6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 ລຳຕົ້ນ ແລະ ໃບ ແມ່ນເປັນວິທີທີ່ດີທີ່ຈະເຫັນຄວາມຖີ່ຂອງແຕ່ລະຄ່າຂອງການສັງເກດຂອງຕົວຜັນແປ. ນີ້ແມ່ນການຕັ້ງຄ່າເລີ່ມຕົ້ນ ສໍາລັບ ຕົ້ນແລະໃບ ຖ້າທ່ານໃຊ້ຄໍາສັ່ງ "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stem"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ຕາມດ້ວຍຕົວຜັນແປ ທີ່ສົນໃຈ. 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“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stem”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ປະກອບດ້ວຍແຕ່ລະຄ່າຂອງ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ຍົກເວັ້ນຕົວເລກສຸດທ້າຍຂອງຄ່າ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ແລະໃບມີຕົວເລກສຸດທ້າຍຂອງແຕ່ລະຄ່າ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ທີ່ສັງເກດເຫັນໃນຕົວຢ່າງ. ຮູບຮ່າງຊ່ວຍໃຫ້ພວກເຮົາເຂົ້າໃຈການແຈກຢາຍຂອງຄ່າຕ່າງໆ. ດັ່ງນັ້ນ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ຖ້າພວກເຮົາເບິ່ງ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ເປັນ 13 (ຄລິກ) ພວກເຮົາເຫັນຈໍານວນເຕັມ ຂອງຄ່າ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ໃນລໍາຕົ້ນ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ແລະຫຼັງຈາກນັ້ນ 5 ຊ້ຳ 9 ຫຼື 10 ເທື່ອ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ຫຼັງຈາກນັ້ນ 6 ຊ້ຳ 7 ເທື່ອ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ແລະອື່ນໆ. ນັ້ນຫມາຍຄວາມວ່າມີ 7 ການສັງເກດການຫຼືຜູ້ເຂົ້າຮ່ວມທີ່ມີ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 13.6. ເຫຼົ່ານີ້ສາມາດເປັນປະໂຫຍດສໍາລັບການຊອກຫາ ການວັດແນວໂນ້ມເຂົ້າສູ່ສ່ວນກາງແລະໄດ້ຮັບລາຍລະອຽດຫຼາຍກ່ວາໃນ ຮູບພາບແທ່ງ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37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ຮູບຫຼາຍຫຼ່ຽມແຫ່ງຄວາມຖີ່ ແມ່ນຄ້າຍຄືກັນກັບກຼາຟເສັ້ນຂອງ 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ນີ້ແມ່ນຮູບຫຼາຍຫຼ່ຽມແຫ່ງຄວາມຖີ່ ຂອງ 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ຂອງຄະແນນການສອບເສັງຂອງພວກເຮົາ. ຈຸດໃດໜຶ່ງຖືກວາງໄວ້ຢູ່ຈຸດກາງແຕ່ລະຊ່ວງໄລຍະ ແລະ ຈາກນັ້ນ ຈຸດທີ່ຢູ່ຕິດກັນ ຈະເຊື່ອມຕໍ່ກັນ ເປັນ ເສັ້ນຊື່.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73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ທີ່ນີ້ທ່ານສາມາດເບິ່ງ ຮູບພາບແທ່ງ  ແລະ ຮູບຫຼາຍຫຼ່ຽມແຫ່ງຄວາມຖີ່ສໍາລັບຄະແນນການສອບເສັງໃນສະໄລ້ດຽວກັນ. ຮູບພາບແທ່ງ  ແລະຮູບຫຼາຍຫຼ່ຽມແຫ່ງຄວາມຖີ່ ໃຫ້ຂໍ້ມູນທີ່ຄືກັນ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ແຕ່ຮູບພາບແທ່ງ ແມ່ນດີກວ່າສໍາລັບ ສັດສ່ວນ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ແລະການແຈກຢາຍທີ່ບໍ່ເປັນກຸ່ມ.ຮູບຫຼາຍຫຼ່ຽມແຫ່ງຄວາມຖີ່ ແມ່ນດີກວ່າສໍາລັບການແຈກຢາຍເປັນກຸ່ມ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ແລະສໍາລັບການປຽບທຽບການແຈກຢາຍ.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540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ທີ່ນີ້, ພວກເຮົາສາມາດ ຊ້ອນການແຈກຢາຍ ຄະແນນການສອບເສັງ ຈາກສອງກຸ່ມໃສ່ ຮູບພາບດຽວກັນ ສໍາລັບການປຽບທຽບ. ເຈົ້າສາມາດບອກຫຍັງກ່ຽວກັບກຸ່ມ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ແລະກຸ່ມ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B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ຈາກກາຟນີ້?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19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 ທັ້ງ 4 ນີ້ ສະແດງໃຫ້ເຫັນເຖິງຂໍ້ມູນດຽວກັນ ກ່ຽວກັບຈໍານວນຜູ້ເສຍຊີວິດຈາກພະຍາດປອດຫຼາຍໆຢ່າງ, ແຕ່ໃນທາງທີ່ແຕກຕ່າງກັນເລັກນ້ອຍ. ທ່ານມັກຮູບຫຼາຍຫຼ່ຽມແຫ່ງຄວາມຖີ່ ອັນໃດເຫຼົ່ານີ້?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95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None/>
            </a:pPr>
            <a:r>
              <a:rPr lang="lo-LA" sz="1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ຮູບພາບກ່ອງ (</a:t>
            </a:r>
            <a:r>
              <a:rPr lang="en-US" sz="1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Box Plots</a:t>
            </a:r>
            <a:r>
              <a:rPr lang="lo-LA" sz="1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ແມ່ນການສະແດງກຼາຟຟິກຂອງຫ້າມາດຕະການສະຫຼຸບຕົວເລກ: ຕໍາສຸດ, 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quartile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ລ່າງ, ຄ່າກາງ, 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quartile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ເທິງ, ສູງສຸດ.</a:t>
            </a:r>
            <a:r>
              <a:rPr lang="lo-LA" sz="1200" b="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ເປັນວິທີທີ່ດີໃນການສະແດງຂໍ້ມູນຈາກປະຊາກອນທີ່ແຕກຕ່າງກັນ, ໂດຍສະເພາະການປຽບທຽບພວກມັນ. ຄໍານິຍາມທີ່ຊັດເຈນ; ບໍ່ຕ້ອງກັງວົນຈໍານວນແທ່ງ, ຊ່ວງຂອງຊັ້ນ, ແລະອື່ນໆ..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  <a:sym typeface="Wingdings 3" pitchFamily="18" charset="2"/>
              </a:rPr>
              <a:t>ສາມາດໃຊ້ໄດ້ງ່າຍ. 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ແກ້ໄຂ ເພື່ອຊີ້ໃຫ້ເຫັນ ຄ່າຜິດປົກກະຕິ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ຄ່າທີ່ຕໍ່າ ຫຼື ສູງ ທີ່ສຸດ).</a:t>
            </a:r>
            <a:endParaRPr lang="en-US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spcBef>
                <a:spcPct val="5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06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ພື້ນຖານຂອງ ຮູບພາບກ່ອງ ແມ່ນມີກ່ອງທີ່ກໍານົດໂດຍຂອບເຂດລຸ່ມ 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quartile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ຕ່ໍາ 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25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ເປີເຊັນໄຕລ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ຂອບເຂດຂອງ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quartile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ເທິງຫຼື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75th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ເປີເຊັນໄຕລ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ຄ່າກາງ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50th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ເປີເຊັນໄຕລ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ຢູ່ເຄິ່ງກາງ. ນີ້ຫມາຍຄວາມວ່າກ່ອງສະແດງເຖິງຂອບເຂດ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interquartile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IQR,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ວ່າ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50%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ຂອງຂໍ້ມູນແມ່ນຢູ່ໃນກ່ອງ.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IQR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ແມ່ນການວັດຄວາມປັ່ນປ່ວນ ທີ່ມີປະສິດທິພາບຫຼາຍ ຊື່ງ ສາມາດຕັດສີນໄດ້ໂດຍ ຮູບພາບ.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97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ໃນກ່ອງພື້ນຖານ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ພວກເຮົາເພີ່ມເສັ້ນ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whiskers,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ເຫັນໄດ້ໃນທີ່ນີ້ ເປັນສີແດງ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ເຊິ່ງຂະຫຍາຍໄປສູ່ຄ່າທີ່ຢູ່ໃກ້ຄຽງ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ປ້າຍຊື່ຢູ່ທີ່ນີ້ເປັນ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MAX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MIN,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ເຊິ່ງເປັນຄ່າການສັງເກດທີ່ສູງທີ່ສຸດ ໃນຊຸດຂໍ້ມູນທີ່ມີຄວາມສູງບໍ່ເກີນ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1.5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ເທົ່າ ຂອງກ່ອງ 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–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ຊ່ວງ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interquartile —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ເກີນ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quartile.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ເມື່ອຂໍ້ມູນມີຄວາມສົມສ່ວນ ພໍສົມຄວນ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ຄ່າທີ່ຢູ່ໃກ້ຄຽງຄວນກວມເອົາປະມານ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99%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ຂອງການວັດແທກ. ຈຸດອື່ນໃດນອກເໜືອໄປຈາກສິ່ງເຫຼົ່ານີ້ເອີ້ນວ່າ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outliers,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ຫຼືຈຸດຂໍ້ມູນທີ່ບໍ່ປົກກະຕິຂອງຄ່າທີ່ເຫຼືອ.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1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ປະເພດຂໍ້ມູນທີ່ແຕກຕ່າງກັນຕ້ອງການເຄື່ອງມືທີ່ແຕກຕ່າງກັນແລະປະເພດຂອງການສະຫຼຸບຮູບພາບ. ທີ່ນີ້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ພວກເຮົາມີປະເພດຂອງຂໍ້ມູນ - ໝວດໝູ່ ແລະ ຊ່ວງ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ແລະປະເພດຍ່ອຍຂອງພວກມັນ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ແລະການຈັດລຽງແບບວ່າງໆຂອງເຄື່ອງມືການເບິ່ງເຫັນຂໍ້ມູນໂດຍປະເພດຂອງຂໍ້ມູນທີ່ພວກເຂົາເປັນຕົວແທນທີ່ດີທີ່ສຸດ. ນີ້ບໍ່ແມ່ນການຈັດກຸ່ມທີ່ແນ່ນອນ! ພວກເຮົາມັກຈະສາມາດໃຊ້ເຄື່ອງມືຂ້າມປະເພດຂໍ້ມູນໄດ້ ໃນເວລາທີ່ພວກເຮົາປຽບທຽບຂໍ້ມູນປະເພດຕ່າງໆ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ຫຼືເມື່ອພວກເຮົາຕ້ອງການເບິ່ງວິທີການແຈກຢາຍຂໍ້ມູນຜ່ານຫຼາຍຕົວຜັນແປ. ແຜນວາດ ແລະກຣາຟເຫຼົ່ານີ້ແມ່ນສິ່ງທີ່ພວກເຮົາຈະເວົ້າກ່ຽວກັບໃນມື້ນີ້.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530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ພວກເຮົາມີ ຮູບພາບ ກ່ອງ ຂອງການສັງເກດການ ທີ່ເກັບກໍາຂໍ້ມູນ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MICS 2017 10%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ຂອງ  ຂໍ້ມູນຕົວຢ່າງແບບສຸ່ມ. ຈາກຮູບລັກສະນະ ທໍາອິດ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ທ່ານສາມາດເຫັນໄດ້ວ່າ ຄ່າຕ່າງໆ ແມ່ນມີຄວາມເຂັ້ມຂຸ້ນພໍສົມຄວນປະມານ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15,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ເຊິ່ງພວກເຮົາຮູ້ແລ້ວວ່າຢູ່ໃກ້ກັບ ຄ່າກາງ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ຄ່າສະເລ່ຍ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ແລະຄ່າສູງສຸດ ຂອງຕົວຜັນແປ. ກ່ອງທີ່ສະແດງຊ່ວງ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interquartile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ຂອງພວກເຮົາ ຫຼື ຄ່າກາງ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50%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ຂອງຂໍ້ມູນແມ່ນບໍ່ສູງຫຼາຍ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ຊຶ່ງຫມາຍຄວາມວ່າມັນບໍ່ມີຄ່າ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BMI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ທີ່ຫຼາກຫຼາຍ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ພວກ​ເຮົາ​ມີ ຄ່າຜິດປົກກະຕິ ຂ້ອນ​ຂ້າງບໍ່​ຫຼາຍ ​ເກີນ​ກວ່າຄ່າ ທີ່ຢູ່ຕິດກັບຄ່າ​ສູງ​ສຸດ​ແລະ​ຕໍາ​ສຸດ ​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whiskers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ຂອງ​ຮູບພາບ​. ໃຫ້ເບິ່ງຄ່າຂອງພວກເຮົາສໍາລັບການວັດເຂົ້າສູ່ສ່ວນກາງ ເຫຼົ່ານີ້. (ຄລິກ) ທໍາອິດ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ໃນຂະນະທີ່ພວກເຮົາສາມາດອ່ານຄ່າສະຫຼຸບຂອງພວກເຮົາຕາມແກນ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ດັ່ງທີ່ພວກເຮົາໄດ້ເຮັດໃນ ຮູບພາບແທ່ງ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ຂ້ອຍກໍາລັງນໍາເອົາຕາຕະລາງສະຫຼຸບຂອງພວກເຮົາຄືນມາເພື່ອໃຫ້ເຈົ້າຮູ້ວ່າຄ່າເຫຼົ່ານີ້ມາຈາກໃສ. ພວກເຮົາມີຄ່າກາງ ຢູ່ໃນເສັ້ນເປີເຊັນທີ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50, (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ຄລິກ) ເຊິ່ງແມ່ນ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15.23. quartile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ຕ່ໍາ ຂອງພວກເຮົາ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quartile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ທໍາອິດ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ຫຼືເປີເຊັນທີ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25 -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ມັນມີຫຼາຍຊື່ - ຢູ່ທີ່ນີ້ຢູ່ດ້ານລຸ່ມຂອງກ່ອງ (ຄລິກ)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ຄ່າແມ່ນ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14.25.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ຫຼັງຈາກນັ້ນ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ພວກເຮົາມີ (ຄລິກ)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quartile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ເທິງຂອງພວກເຮົາ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quartile 3,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75th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ເປີເຊັນ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ເຊິ່ງຢູ່ໃນ ຄ່າເທົ່າກັບ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16.40.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ຫຼັງຈາກນັ້ນພວກເຮົາສາມາດຮູ້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IQR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ຫຼືລະດັບ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interquartile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ຂອງພວກເຮົາ. ພວກເຮົາຍັງສາມາດຄິດໄລ່ຄ່າເທິງ (ຄລິກ) ແລະຕ່ໍາ (ຄລິກ) ທີ່ຢູ່ໃກ້ຄຽງຫຼື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whiskers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ຂອງກ່ອງແລະ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whisker plot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ຂອງພວກເຮົາ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ໂດຍໃຊ້ສູດກ່ອນຫນ້ານີ້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ຫຼື ໃຊ້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1.5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ເທົ່າ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IQR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ຂອງພວກເຮົາແລະເພີ່ມມັນເຂົ້າໄປໃນ 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75th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. ສໍາລັບຄ່າທີ່ຢູ່ຕິດກັນດ້ານເທິງ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ແລະລົບມັນອອກຈາກ 2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5th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ຂອງພວກເຮົາເພື່ອໃຫ້ໄດ້ຄ່າທີ່ຢູ່ຕິດກັນ ທີ່ຕ່ໍາກວ່າ. ສຸດທ້າຍ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(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ຄລິກ) ພວກເຮົາມີ ຜິດປົກກະຕິ ຫຼື ຄ່າຂອງພວກເຮົາຢູ່ນອກ ຊ່ວງນີ້. ເຮົາຮູ້ຈາກຕາຕະລາງສະຫຼຸບຂອງພວກເຮົາວ່າຄ່າສູງສຸດແລະຕ່ໍາສຸດແມ່ນຫຍັງຢູ່ໃນຕົວຜັນແປ ນີ້ແມ່ນຫຍັງ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ແລະພວກເຮົາສາມາດເຫັນໄດ້ຢ່າງງ່າຍດາຍວ່າຄ່າທີ່ຢູ່ນອກຂອບຂ້າງເທິງຢູ່ທີ່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28.55, 26.36,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ແລະອື່ນໆ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ເໝືອນກັນ ສໍາລັບຄ່າ ທີ່ຢູ່ ຕໍ່າກວ່າ.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848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ຄໍາສັ່ງ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Stata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ສໍາລັບການສ້າງຮູບພາບກ່ອງ ແມ່ນ 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“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graph box”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ຕາມດ້ວຍຕົວຜັນແປ ທີ່ທ່ານຕ້ອງການ. ກຣາຟຢູ່ເບື້ອງຊ້າຍ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ທີ່ພວກເຮົາເບິ່ງໃນສະໄລ້ກ່ອນ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ຖືກສ້າງຂື້ນໂດຍໃຊ້ຄໍາສັ່ງ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graph box BMI if BMI &lt;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30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ດ້ວຍຕົວຢ່າງ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MICS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ຂອງທ່ານ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ດໍາເນີນການຄໍາສັ່ງ 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“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graph box” BMI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ໂດຍບໍ່ມີການກໍານົດຄ່າ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ເຊິ່ງເຮັດໃຫ້ເຮົາ ມີຮູບພາບກ່ອງ ທາງຂວາມື. ເຈົ້າສັງເກດເຫັນຫຍັງ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ມັນແຕກຕ່າງກັນແນວໃດ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ຄ່າຈະຖືກບີບອັດຫຼາຍຂຶ້ນໃນ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IQR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ເພາະວ່າພວກເຮົາເຫັນຊ່ວງແກນ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ຕະຫຼອດທາງເຖິງ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100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ເພື່ອຮອງຮັຄ່າຜິດປົກກະຕິ ສຸດຂີດ ຂອງພວກເຮົາ! ຖ້າທ່ານສ້າງຮູບພາບກ່ອງ ສໍາລັບຕົວຜັນແປຕໍ່ເນື່ອງ ເມື່ອເວລາເບິ່ງຂໍ້ມູນຄັ້ງທໍາອິດ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ທ່ານຈະສາມາດກໍານົດຄ່າທີ່ຢູ່ນອກກອບ ທີ່ອາດຈະຊີ້ບອກຄວາມຜິດພາດໃນຂໍ້ມູນຂອງທ່ານ ໄດ້ຢ່າງງ່າຍດາຍ. ຮູບກ່ອງແມ່ນດີເລີດສໍາລັບການ ລະບຸຄ່າຜິດປົກກະຕິ ແລະ ຂ້ອຍຂໍແນະນໍາໃຫ້ໃຊ້ພວກມັນໄວໆ ແລະ ເລື້ອຍໆ!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856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ທີ່ນີ້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ພວກເຮົາໄດ້ສ້າງຮູບພາບກ່ອງ ຄ່າຂອງ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hemoglobin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ໃນເລືອດ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ຕົວຜັນແປ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AT10.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ຮູບຊ້າຍຊ້າຍທາງເທີງ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ພວກເຮົາມີ: ກ່ອງກາຟ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AT10.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ຢູ່ທາງລຸ່ມຂວາມື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ພວກເຮົາໄດ້ໃຊ້ກ່ອງກາຟ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AT10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ຖ້າ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AT10 &lt; 17.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ອີກເທື່ອໜຶ່ງ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ພວກເຮົາສາມາດເຫັນໄດ້ວ່າມີຄ່າສູງສຸດຂອງ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100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ທີ່ບໍ່ສົມເຫດສົມຜົນ ໃນການວັດ ຂອງຂໍ້ມູນດິບ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ດັ່ງນັ້ນພວກເຮົາອາດຈະຕ້ອງການ ເພື່ອເບິ່ງສິ່ງເຫຼົ່ານັ້ນແລະ ເຂົ້າລະຫັດຕົວຜັນແປໄໝ່ ໂດຍບໍ່ລວມຄ່ານີ້. ຫຼື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ພວກເຮົາສາມາດເຮັດສິ່ງທີ່ພວກເຮົາໄດ້ເຮັດສໍາລັບຮູບພາບທາງດ້ານຂວາ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ເຊິ່ງແມ່ນການສ້າງຮູບພາບພາຍໃຕ້ຄ່າທີ່ສົມເຫດສົມຜົນທີ່ສຸດສໍາລັບ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hemoglobin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ໃນຕົວຢ່າງ ເທົ່ານັ້ນ. ໃຕອນ​ນີ້ ​​ມີ​ຄຸນ​ຄ່າ​ທີ່​ຖືກ​ຕ້ອງ​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ພວກ​ເຮົາ​ເຫັນ​ວ່າ​ ມັນ​ແມ່ນ​ສົມ​ຄວນ​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ມີ​ພຽງ​ແຕ່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outliers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ຈໍາ​ນວນ​ຫນ້ອຍ​. ປຽບທຽບນີ້ກັບສະຖິຕິສະຫຼຸບສໍາລັບ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AT10,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ແລະກັບ ຮູບພາບແທ່ງ ສໍາລັບຕົວຜັນແປດຽວກັນ.</a:t>
            </a: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endParaRPr lang="en-US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804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ຮູບພາບກ່ອງ (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 plots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ແມ່ນດີເລີດສໍາລັບການປຽບທຽບການແຈກຢາຍຂອງການສັງເກດ ລະຫວ່າງກຸ່ມ ຫຼື ໝວດໝູ່. ເມື່ອພວກເຮົາເຮົາສ້າງຮູບພາບ ຕົວຜັນແປຕໍ່ເນື່ອງ ຕາມຕົວຜັນແປໝວດໝູ່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ພວກເຮົາສາມາດເຫັນໄດ້ຢ່າງງ່າຍດາຍວ່າ ການແຈກຢາຍຂອງການວັດ ຕົວແປຕໍ່ເນື່ອງ ແຕກຕ່າງກັນ ຕາມລະດັບຂອງຕົວແປໝວດໝູ່. ທີ່ນີ້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ພວກເຮົາໄດ້ສ້າງຮູບພາບກ່ອງ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hemoglobin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 ເພດຊາຍແລະເພດຍິງ ໃນຂໍ້ມູນ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MICS.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ຮູບພາບກ່ອງເຫຼົ່ານີ້ ບອກຫຍັງທ່ານກ່ຽວກັບ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hemoglobin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ໃນຜູ້ຊາຍແລະແມ່ຍິງ ໃນຕົວຢ່າງນີ້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ເຈົ້າສາມາດເບິ່ງໄດ້ຢ່າງໄວວາ  ວ່າການວັດສ່ວນກາງແຕກຕ່າງກັນແນວໃດ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ແລະເບິ່ງວ່າການແຈກຢາຍມີຮູບຮ່າງຫຼືການຈັດວາງທີ່ແຕກຕ່າງກັນ: ກຸ່ມຫນຶ່ງມີກ່ອງໃຫຍ່ກວ່າ ຫຼື ກວ້າງກວ່າບໍ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ໝວດຍາວ ຫຼືສັ້ນກວ່າ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ເບິ່ງ ຄ່າຜິດປົກກະຕິ ໄດ້. ມີກຸ່ມໜຶ່ງຫຼາຍກວ່າກຸ່ມອື່ນບໍ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ຄ່າຜິດປົກກະຕິ ໃນກຸ່ມຫນຶ່ງອາດຈະມີຜົນກະທົບຕໍ່ການແຈກຢາຍ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ມັນອາດຈະເປັນວ່າ ຊ່ວງຂອງຄ່າທີ່ຖືກຕ້ອງຄວນແຕກຕ່າງກັນໂດຍກຸ່ມ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?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ມີຂໍ້ມູນຈໍານວນຫລາຍທີ່ມີຢູ່ໃນການປຽບທຽບຮູບພາບກ່ອງ. ເພື່ອສ້າງຮູບພາບກ່ອງ ຕາມລະດັບຂອງຕົວຜັນແປໝວດໝູ່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ພວກເຮົາສາມາດໃຊ້ຕົວເລືອກ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over,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ແລະຕົວຜັນແປ ໝວດໝູ່ ຢູ່ໃນວົງເລັບ. ນີ້ແມ່ນ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syntax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ສໍາລັບການສ້າງ ຮູບພາບກ່ອງ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hemoglobin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ຕາມເພດ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ເຊິ່ງແມ່ນ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HL4.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776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ເຮົາໄດ້ກ່າວເຖີງເລື່ອງນີ້ເລັກນ້ອຍແລ້ວໃນການນໍາສະເຫນີນີ້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ແຕ່ການສ້າງຮູບພາບຄວາມສໍາພັນລະຫວ່າງສອງຕົວຜັນແປ ຫຼື ຫຼາຍກວ່ານັ້ນເປັນປະໂຫຍດຫຼາຍສໍາລັບການເຂົ້າໃຈເລິກເຊີງຂອງແຕ່ລະຕົວຜັນແປ. ມີຫຼາຍວິທີທີ່ຈະໝູນໃຊ້ກາຟ ແລະ ມີກາຟເພີ່ມເຕີມຫຼາຍອັນທີ່ເຮົາສາມາດນຳໃຊ້ໄດ້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ແຕ່ອັນນີ້ຈະເຮັດໃຫ້ເຈົ້າມີຈຸດເລີ່ມຕົ້ນ. ເມື່ອຕົວຜັນແປ  ໜຶ່ງເປັນຊ່ວງ ແລະ ອັນໜຶ່ງເປັນໝວດໝູ່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ຮູບພາບກ່ອງ (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box plots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) ແລະ ຮູບພາບການກະຈາຍ (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scatter plots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) ກໍ່ສາມາດນຳໃຊ້ໄດ້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ເຊັ່ນດຽວກັບ ຮູບຫຼາຍຫຼ່ຽມແຫ່ງຄວາມຖີ່ (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polygons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) ຫຼື ຮູບພາບແທ່ງ (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histograms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) ເປັນກຸ່ມ. ເມື່ອຕົວຜັນແປທັງສອງເປັນຂໍ້ມູນ ຊ່ວງ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ຮູບພາບການແຈກຢາຍ ແມ່ນເຫມາະສົມທີ່ສຸດ. ພວກເຮົາກ່າວເຖີງ ການແຈກຢາຍ ຕໍ່ໄປ. ເມື່ອຕົວຜັນແປທັງສອງເປັນໝວດໝູ່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ເຈົ້າອາດຈະໃຊ້ ຮູບພາບແທ່ງ ທີ່ຈັດກຸ່ມ ຫຼື ຮູບຫຼາຍຫຼ່ຽມແຫ່ງຄວາມຖີ່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ແລະມີທາງເລືອກເພີ່ມເຕີມສຳລັບການລວມຂໍ້ມູນຫຼາຍຊຸດ. ຕົວຢ່າງ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ຮູບພາບແທ່ງ ແບບລຽງຊ້ອນກັນສາມາດສະແດງຕົວຜັນແປຕໍ່ເນື່ອງ ຫຼາຍຕົວ ຕາມຕົວຜັນແປໝວດໝູ່.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330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3622" tIns="41811" rIns="83622" bIns="4181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ຮູບພາບການກະຈາຍ </a:t>
            </a:r>
            <a:r>
              <a:rPr lang="lo-LA" sz="1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Phetsarath OT" panose="02000500000000020004" pitchFamily="2" charset="0"/>
              </a:rPr>
              <a:t>(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scatter plots</a:t>
            </a:r>
            <a:r>
              <a:rPr lang="lo-LA" sz="1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Phetsarath OT" panose="02000500000000020004" pitchFamily="2" charset="0"/>
              </a:rPr>
              <a:t>)</a:t>
            </a:r>
            <a:r>
              <a:rPr lang="en-LA" sz="2800" dirty="0">
                <a:effectLst/>
              </a:rPr>
              <a:t>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ສະແດງໃຫ້ເຫັນຄວາມສໍາພັນລະຫວ່າງສອງຕົວຜັນແປປະລິມານຫຼື ຊ່ວງ. ໃນກ່ອງ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A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ທ່ານສາມາດເບິ່ງຄວາມສໍາພັນແບບເສັ້ນຊື່ທາງບວກ ໂດຍທີ່ຄ່າຂອງ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ເພີ່ມຂຶ້ນເມື່ອຄ່າ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ເພີ່ມຂຶ້ນ. ໃນກ່ອງ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ຄວາມສໍາພັນແບບເສັ້ນຊື່ທາງລົບ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ຄ່າຂອງ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ຫຼຸດລົງຍ້ອນວ່າຄ່າຂອງ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ເພີ່ມຂຶ້ນ. ໃນທັງ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A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B,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ເຈົ້າສາມາດເຫັນໄດ້ວ່າມີເສັ້ນຊື່ທີ່ສໍາຄັນທີ່ເຊື່ອມຕໍ່ຈຸດສ່ວນໃຫຍ່ຮ່ວມກັນ. ພວກ​ເຮົາ​ສາ​ມາດ​ປັບ​ເສັ້ນ​ສໍາ​ລັບ​ຄ່າ​ເຫຼົ່າ​ນີ້​ເພື່ອ​ກໍາ​ນົດ​ວ່າ​ຄວາມ​ສໍາ​ພັນ​ທີ່​ແທ້​ຈິງ​ແມ່ນ​ເສັ້ນຊື່ ຫຼືບໍ່​. ໃນກ່ອງ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C,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ພວກເຮົາເຫັນຄວາມສໍາພັນທີ່ບໍ່ແມ່ນເສັ້ນຊື່ທີ່ຄ່າຂອງ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ຫຼຸດລົງເມື່ອ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ເພີ່ມຂຶ້ນ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ຈົນກ່ວາມັນມາຮອດຈຸດໃດຫນຶ່ງທີ່ຄ່າຂອງ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ເລີ່ມເພີ່ມຂຶ້ນເມື່ອຄ່າຂອງ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ເພີ່ມຂຶ້ນ. ແລະສຸດທ້າຍ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ໃນກ່ອງ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D,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ຈຸດຕ່າງໆ ເບິ່ງຄືວ່າຖືກສ້າງຮູບພາບແບບສຸ່ມໃນກາຟ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ແລະພວກເຮົາເຫັນວ່າບໍ່ມີຄວາມສໍາພັນລະຫວ່າງຄ່າໃດໆ.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60735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ນີ້ແມ່ນຕົວຢ່າງຂອງຮູບພາບການກະຈາຍ ຈາກຂໍ້ມູນ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MICS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ຂອງນ້ໍາຫນັກຂອງເດັກເປັນກິໂລກຣາມ ຕາມອາຍຸ ເປັນເດືອນ. ນີ້ແມ່ນຕົວຢ່າງທີ່ດີ ຂອງການກະຈາຍ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ເພາະວ່າພວກເຮົາຮູ້ ໃນທາງຊີວະວິທະຍາ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ຄວນຈະມີຄວາມສໍາພັນແບບເສັ້ນຊື່ທາງບວກ ລະຫວ່າງນ້ໍາຫນັກແລະອາຍຸ ຂອງເດັກນ້ອຍ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ເມື່ອ ອາຍຸເພີ່ມຂຶ້ນ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ນ້ໍາຫນັກຈະເພີ່ມຂຶ້ນ. ພວກເຮົາເຫັນຈາກເລື່ອງນີ້ ເຊັ່ນດຽວກັນວ່າມີຄວາມສໍາພັນທາງບວກລະຫວ່າງນ້ໍາຫນັກຂອງເດັກ ເປັນກິໂລກຣາມແລະອາຍຸເປັນເດືອນ ໃນຕົວຢ່າງ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178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ພວກເຮົາຍັງສາມາດເພີ່ມເສັ້ນພໍດີ ກັບຮູບການກະຈາຍ. ພວກເຮົາຈະສົນທະນາເພີ່ມເຕີມກ່ຽວກັບການສ້າງເສັ້ນ ຖົດຖອຍ ແລະ ເສັ້ນລຽບໃນຫົວຂໍ້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7.8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ແຕ່ສໍາລັບຕອນນີ້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ເຮົາໄດ້ນໍາໃຊ້ ຄໍາສັ່ງ "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graph 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twoway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"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ກັບຄໍາສັ່ງສໍາລັບການກະຈາຍແລະ ສ້າງເສັ້ນຊື່ພໍດີ (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linear fitted line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)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ເມື່ອທ່ານລວມພວກມັນ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ທ່ານຈະໄດ້ ຮູບການກະຈາຍແລະ ເສັ້ນຊື່ພໍດີ. ສໍາລັບຕົວຜັນແປປົກກະຕິທີ່ມີຄ່າທີ່ຖືກຕ້ອງ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ສາມາດໃຊ້ຄໍາສັ່ງ “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scatter”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ແລະ ຕາມດ້ວຍ ສອງຕົວຜັນແປ ທີ່ເຈົ້າຕ້ອງການ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ໂດຍໃຫ້ຕົວຜັນແປ ຢູ່ແກນ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y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ກ່ອນ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ແລະຕົວຜັນແປຢູ່ ແກນ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x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ສຸດທ້າຍ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ບໍ່ວ່າເຈົ້າມີຕົວຜັນແປ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y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ເທົ່າໃດຕົວ ກໍ່ຕາມ ຫາກຕ້ອງການຈໍາກັດຄ່າໂດຍໃຊ້ຄໍາສັ່ງ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if,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ມັນຈໍາເປັນຕ້ອງເຮັດໃນຄໍາສັ່ງ “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twoway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scatter” 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ດັ່ງທີ່ເຫັນໃນສະໄລ້ນີ້.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856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3622" tIns="41811" rIns="83622" bIns="41811">
            <a:normAutofit/>
          </a:bodyPr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ທ່ານ​ສາ​ມາດ​ນໍາ​ໃຊ້​ ​ຮູບ​ພາບ​ການ​ແຜ່​ກະ​ຈາຍ​ຂອງ​ຕົວຜັນ​ແປ​ຕໍ່​ເນື່ອງ​ຕາມລະ​ດັບ​ຂອງ​ຕົວ​ຜັນແປ​ໝວດໝູ່​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ດັ່ງ​ທີ່​ພວກ​ເຮົາ​ມີ​ຢູ່​ໃນ​ຮູບ​ນີ້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BMI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ຕາມ​ພາກ​ພື້ນ​ຂອງ​ ສ​ປ​ປ​ລາວ​.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syntax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ພື້ນຖານສໍາລັບການສ້າງຮູບພາບກ່ອງ ຕາມທົ່ວຕົວຜັນແປໝວດໝູ່ ຄື ຮູບພາບກ່ອງ ຕົວຜັນແປທີ່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1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ເຊິ່ງ ເປັນຕົວຜັນແປ ຕໍ່ເນື່ອງ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ຕາມດ້ວຍ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over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ແລະ ຕົວຜັນແປທີ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2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ເຊິ່ງເປັນຕົວຜັນແປໝວດໝູ່.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294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ທ່ານສາມາດສ້າງຮູບພາບແທ່ງ ສໍາລັບຕົຜັນວແປນາມສະເກວ ແລະ ອັນດັບສະເກວ ທີ່ສະແດງ ຄວາມຖີ່ຂອງຕົວຜັນແປບາງຕົວ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ໃນທີ່ນີ້ ຄືລະດັບ ສໍາເລັດການສຶກສາຂອງຜູ້ໃຫຍ່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ທັ້ງ  ຕາມເພດ ແລະ ໃນຕາມໝວດໝູ່ຂອງປີ. ດ້ວຍນີ້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ພວກເຮົາສາມາດປຽບທຽບລະດັບການສຶກສາຂອງຜູ້ຊາຍແລະແມ່ຍິງໃນປີ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1968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ແລະໃນປີ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2000.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4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3622" tIns="41811" rIns="83622" bIns="4181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ຕອນນີ້ຂ້ອຍຈະແນະນໍາເຄື່ອງມືທີ່ພວກເຮົາໃຊ້ເລື້ອຍໆເພື່ອນໍາສະເຫນີຂໍ້ມູນປະເພດ. ເຄື່ອງມືການນໍາສະເຫນີຂໍ້ມູນທີ່ໃຊ້ເລື້ອຍໆທີ່ສຸດສໍາລັບຂໍ້ມູນປະເພດແມ່ນຕາຕະລາງຄວາມຖີ່, ຮູບພາບແທ່ງ, </a:t>
            </a:r>
            <a:r>
              <a:rPr lang="lo-LA" sz="1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ວົງມົນ, ແລະແຜ່ນ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mosaic.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ຂ້ອຍຈະກວມເອົາແຕ່ລະອັນນີ້ໃນລາຍລະອຽດເພີ່ມເຕີມໃນສ່ວນທໍາອິດຂອງຫົວຂໍ້ນີ້.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532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ນີ້ແມ່ນຮູບພາບແທ່ງ ແບບຈັດເປັນກຸ່ມ ປະເພດຕ່າງໆ ທີ່ທ່ານສາມາດສ້າງໃນ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Stata.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ແທ່ງ ເປັນຕົວແທນຂອງຄ່າສະເລ່ຍ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2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ຕົວຜັນແປຕໍ່ເນື່ອງ: ນ້ໍາຫນັກສໍາລັບເປີເຊັນ ຂອງອາຍຸ ເປັນ ສີຟ້າ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ແລະນ້ໍາຫນັກສໍາລັບເປີເຊັນ ຄວາມສູງ ເປັນສີແດງ. ວິທີການເຫຼົ່ານີ້ຖືກຈັດເປັນກຸ່ມຕາມພາກພື້ນຂອງ ສປປ ລາວ ແລະ ແບ່ງອອກເປັນເພດ. ທ່ານສາມາດສ້າງມັນດ້ວຍຄໍາສັ່ງ "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graph bar",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ແລະໃນທີ່ນີ້ "</a:t>
            </a:r>
            <a:r>
              <a:rPr lang="en-US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hbar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"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ພຽງແຕ່ບອກມັນໃຫ້ທິດທາງຕາມແນວນອນ.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572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ຄ້າຍກັບ ຮູບພາບແທ່ງ ທີ່ຈັດກຸ່ມຢູ່ໃນສະໄລ້ກ່ອນໜ້ານີ້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ນີ້ແມ່ນຮູບພາບແທ່ງທີ່ວາງຊ້ອນກັນ ທີ່ຄ່າສະເລ່ຍ ຂອງຕົວຜັນແປຕໍ່ເນື່ອງ ສອງຕົວ ວາງຊ້ອນກັນຢູ່ໃນແຕ່ລະແທ່ງ ແທນທີ່ຈະຢູ່ໃນແທ່ງແຍກກັນ. ໃນຮູບພາບນີ້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ພວກເຮົາຍັງໄດ້ຕິດປ້າຍກໍາກັບ ລະບຸຄ່າສະເລ່ຍ ເພື່ອໃຫ້ເຫັນຄ່າ ທັງນ້ໍາຫນັກສໍາລັບ ຄ່າສະເລ່ຍເປີເຊັນອາຍຸ ເປັນສີຟ້າ ແລະ ຄ່າສະເລ່ຍເປີເຊັນຄວາມສູງ ເປັນສີແດງ. ອັນນີ້ຖືກສ້າງຂື້ນໂດຍໃຊ້ຄໍາສັ່ງ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graph bar,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ຕາມດ້ວຍ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stack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ເພື່ອຊີ້ບອກແທ່ງ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stacked.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658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ນີ້ເປັນຮູບພາບດຽວກັນ</a:t>
            </a:r>
            <a:r>
              <a:rPr lang="en-US" dirty="0"/>
              <a:t>, </a:t>
            </a:r>
            <a:r>
              <a:rPr lang="en-US" dirty="0" err="1"/>
              <a:t>ຢູ່ໃນທາງນອນ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375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4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ມີ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ອິກ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ຫຼາຍວິທີເໃນການ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ສະແດງຂໍ້ມູນເປັນຮູບພາບ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ຕັ້ງແຕ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່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ແບບງ່າຍໆ ເຊັ່ນ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ຮູບພາບເສັ້ນ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ໄປຈົນເຖີງການເຮັດແຜນທີ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່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ຂໍ້ມູນທາງພູມສາດ ແລະຂໍ້ມູນສ່ວນຕົວ ແລະຂໍ້ມູນເຄືອຂ່າຍສັງຄົມ. ພວກເຮົາບໍ່ສາມາດ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ຄວບຄຸມ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ເອົາທັງໝົດໃນໂມດູນດຽວໄດ້</a:t>
            </a:r>
            <a:r>
              <a:rPr lang="en-GB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, 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ແຕ່ຂ້າພະເຈົ້າຂໍແນະນຳໃຫ້ທ່ານເຂົ້າເຖິງ ແລະ 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ສໍາລວດ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ວິທີການທີ່ໜ້າສົນໃຈ ແລະ ໜ້າສົນໃຈເພື່ອສະແດງຂໍ້ມູນຂອງທ່ານທີ່ເໝາະສົມກັບຜູ້</a:t>
            </a:r>
            <a:r>
              <a:rPr lang="en-GB" sz="1800" kern="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ເບີ່ງຂໍ້ມູນ</a:t>
            </a:r>
            <a:r>
              <a:rPr lang="lo-LA" sz="1800" kern="0" dirty="0">
                <a:solidFill>
                  <a:srgbClr val="202124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  <a:cs typeface="Phetsarath OT" panose="02000500000000020004" pitchFamily="2" charset="0"/>
              </a:rPr>
              <a:t>ຂອງທ່ານ.</a:t>
            </a:r>
            <a:endParaRPr lang="en-GB" sz="1800" kern="1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102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ຖ້າທ່ານຕ້ອງການ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syntax Stata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ເພີ່ມເຕີມສໍາລັບການສ້າງ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ຮູບພາບ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ທ່ານສາມາດ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ໄປຕາມລີ້ງ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ໃນສະໄລ້ນີ້ໄປຫາ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ຂໍ້ມູນ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ທີ່ມີລະຫັດ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Stata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ສໍາລັບການ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ສະແດງຮູບພາບ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ຈໍານວນຫຼາຍ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707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ສະຫຼຸບແລ້ວ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ການເລືອກ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ການ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ສະຫຼຸບ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ແບບ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ຮູບພາບທີ່ດີທີ່ສຸດສໍາລັບຂໍ້ມູນຂອງທ່ານ ແມ່ນຂຶ້ນກັບປະເພດຂໍ້ມູນ. ຕາຕະລາງຄວາມຖີ່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ຮູບພາບແທ່ງ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ຮູບພາບ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ວົງມົນ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ຮູບພາບ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mosaic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ແມ່ນດີທີ່ສຸດສໍາລັບຂໍ້ມູນ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ທີ່ຈັດເປັນໝວດໝູ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 ຕາຕະລາງຄວາມຖີ່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ຮູບພາ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ບ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ແທ່ງ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ຮູບພາບ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ກ່ອງ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ຮູບພາບ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ລໍາຕົ້ນ ແລະໃບ ແລະ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ຮູບພາບ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ກະຈາຍ ແມ່ນດີທີ່ສຸດສໍາລັບຂໍ້ມູນ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ທີ່ເປັນຊ່ວງ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. ມີຫຼາຍຕາຕະລາງທີ່ສາມາດນໍາໃຊ້ເພື່ອສະແດງຄວາມສໍາພັນລະຫວ່າງ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ຊຸດຄ່າປະສົມ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ຂອງ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ຂໍ້ມູນຢ່າງເນື່ອງ ແລະ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ໝວດໝູ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່,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</a:t>
            </a:r>
            <a:r>
              <a:rPr lang="en-GB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ການ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ສະແດງຮູບພາບຂໍ້ມູນ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ໃນ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Stata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ສາມາດ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ເຮັດໄດ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້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ໂດຍໃຊ້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syntax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ໃນໄຟລ໌ 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DO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ທີ່ກ່ຽວຂ້ອງຫຼືຜ່ານເມນູ.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906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ຄວາມຄິດສຸດທ້າຍ: ທ່ານກໍາລັງ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ບອກ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ເລົ່າເລື່ອງ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ຜ່ານຂໍ້ມູນຂອງທ່ານ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ແລະການ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ສະແດງຮູບພາບ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ຂໍ້ມູນ ແມ່ນຮູບພາບທີ່ມາພ້ອມກັບເລື່ອງຂອງທ່ານ. ບໍ່ວ່າຈະເປັນຜູ້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ເບີ່ງ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ຈະເປັນ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ພຽງແຕ່ທ່ານ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ຂະນະ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ທີ່ເຈົ້າຈັດການຂໍ້ມູນຂອ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ງເຈົ້າເອງ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ຫຼືເປັນນັກວິທະຍາສາດຄົນອື່ນໆ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ຫຼືປະຊາກອນ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ຈໍານວນ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ຫຼາຍ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ຂື້ນ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ໃຫ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້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ໃຊ້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ທີ່ດີເລີດ</a:t>
            </a:r>
            <a:r>
              <a:rPr lang="en-GB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ເພື່ອເຮັດໃຫ້ເລື່ອງເປັນຕາໜ້າສົນໃຈ.</a:t>
            </a:r>
            <a:r>
              <a:rPr lang="en-GB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Font typeface="Wingdings" pitchFamily="2" charset="2"/>
              <a:buNone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ໃນການທົບທວນ, ນີ້ແມ່ນຕົວຢ່າງຂອງຕາຕະລາງຄວາມຖີ່ຂອງກຸ່ມພາສາຊົນເຜົ່າທີ່ລາຍງານຂອງຫົວຫນ້າຄົວເຮືອນ. ມັນສະແດງໃຫ້ເຫັນ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&lt;;f&lt;6j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ໃນຖັນທໍາອິດ, ຄວາມຖີ່ຂອງແຕ່ລະ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&lt;;f&lt;6j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ໃນຖັນທີ 2 ກັບວົງສີບົວ, ຄວາມຖີ່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ສໍາພັດ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(ສ່ວນຮ້ອຍ) ໃນຖັນທີ 3 ກັບວົງສີຂຽວ, ແລະຄວາມຖີ່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ສໍາພັດ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ສະສົມໃນ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ຖັນ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ສຸດທ້າຍ. ຄວາມຖີ່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ສໍາພັດ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ສະສົມແມ່ນຜົນລວມຂອງສັດສ່ວນຂອງໝວດໝູ່ປັດຈຸບັນ ແລະກ່ອນໜ້າໃນຕາຕະລາງ,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ດັ່ງນັ້ນຈື່ງເທົ່າ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ກັບ 100%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ສະເໝີ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ສຳລັບໝວດໝູ່ສຸດທ້າຍ.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ເຖີງຕອນນີ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້.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ທ່ານຄວນຮູ້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ແລ້ວ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ວ່າ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ເພື່ອສ້າງຕາຕະລາງນີ້ທ່ານພຽງແຕ່ສາມາດພິມຄໍາສັ່ງ "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tabulate"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ແລະຕົວຜັນແປທີ່ມີຄວາມສົນໃຈ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ທີ່ນີ້, "ຊົນເຜົ່າ."</a:t>
            </a:r>
            <a:endParaRPr lang="en-US" baseline="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PHEB 602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A7D826-5C58-40D7-A491-BB4622710BF6}" type="slidenum">
              <a:rPr lang="en-US" sz="1200" u="none">
                <a:latin typeface="Times New Roman" pitchFamily="18" charset="0"/>
              </a:rPr>
              <a:pPr/>
              <a:t>6</a:t>
            </a:fld>
            <a:endParaRPr lang="en-US" sz="1200" u="non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57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ນີ້ແມ່ນຕົວຢ່າງຂອງ ຮູບພາບແທ່ງ. ມັນສະແດງຮູບພາບຈາກຕາຕະລາງໃນສະໄລ້ທີ່ຜ່ານມາກ່ຽວກັບຄວາມຖີ່ຂອງກຸ່ມພາສາຊົນເຜົ່າຂອງຫົວຫນ້າຄົວເຮືອນ. ໝວດໝູ່ຂອງຂໍ້ມູນແມ່ນສະແດງຢູ່ໃນແກນ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x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ຕາມລວງນອນ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ໃນຂະນະທີ່ຄວາມຖີ່ສໍາພັດຂອງຂໍ້ມູນຖືກສະແດງຢູ່ໃນແກນ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y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ຕັ້ງ. ຄວາມສູງຂອງແຕ່ລະແຖບແມ່ນອັດຕາສ່ວນກັບຄວາມຖີ່ຂອງແຕ່ລະໝວດໝູ່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 ດັ່ງນັ້້ນ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ປະເພດທີ່ມີຈໍານວນການສັງເກດການຫຼາຍທີ່ສຸດແມ່ນແຖບທີ່ສູງທີ່ສຸດໃນກາຟນີ້. ພວກເຮົາອາດຈະໃສ່ປ້າຍແຕ່ລະແຖບໂດຍສ່ວນຮ້ອຍຂອງແຕ່ລະປະເພດ</a:t>
            </a:r>
            <a:r>
              <a:rPr lang="en-LA" sz="1800" kern="1200" dirty="0">
                <a:solidFill>
                  <a:srgbClr val="000000"/>
                </a:solidFill>
                <a:effectLst/>
                <a:latin typeface="Phetsarath OT" panose="02000500000000020004" pitchFamily="2" charset="0"/>
                <a:ea typeface="Times New Roman" panose="02020603050405020304" pitchFamily="18" charset="0"/>
              </a:rPr>
              <a:t>, </a:t>
            </a:r>
            <a:r>
              <a:rPr lang="lo-LA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Phetsarath OT" panose="02000500000000020004" pitchFamily="2" charset="0"/>
              </a:rPr>
              <a:t>ດັ່ງທີ່ສະແດງຢູ່ທີ່ນີ້.</a:t>
            </a:r>
            <a:endParaRPr lang="en-L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baseline="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PHEB 602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5B0DC05-526D-483F-8C88-3A39E1314C5C}" type="slidenum">
              <a:rPr lang="en-US" sz="1200" u="none">
                <a:latin typeface="Times New Roman" pitchFamily="18" charset="0"/>
              </a:rPr>
              <a:pPr/>
              <a:t>7</a:t>
            </a:fld>
            <a:endParaRPr lang="en-US" sz="1200" u="non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22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Font typeface="Wingdings" pitchFamily="2" charset="2"/>
              <a:buNone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ເພື່ອສ້າງ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ທີ່ມີຄວາມຖີ່ຂອງຕົວຜັນແປ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ວິທີທີ່ງ່າຍທີ່ສຸດແມ່ນການໃຊ້ຄໍາສັ່ງ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histogram.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ພິມ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histogram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ແລະຕົວຜັນແປທີ່ທ່ານຕ້ອງການສ້າງຕາຕະລາງ. "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Discrete"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ບອກ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ວ່າມັນເປັນ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ຫຼືບໍ່ແມ່ນຕົວຜັນແປຕໍ່ເນື່ອງ. "ເປີເຊັນ" ບອກ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ທ່ານຕ້ອງການຄວາມຖີ່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ສໍາພັດ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ເປີເຊັນໃ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ນແກນ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y,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ແລະທ່ານສາມາດພິມ </a:t>
            </a:r>
            <a:r>
              <a:rPr lang="en-US" dirty="0"/>
              <a:t>“frequencies”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ສໍາລັບ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ຈໍານວນ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ນັບ. "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addlabels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ໃສ່ປ້າຍຊື່ໃສ່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ແທ່ງ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ແລະ "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ylabel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(,grid?)"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ເພີ່ມເສັ້ນຕາໜ່າງ ແລະປ້າຍກຳກັບໃສ່ແກນ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y.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ມີວິທີອື່ນເພື່ອໝູນໃຊ້ສີ, ຄວາມກວ້າງຂອງແຖບ, ແລະອື່ນໆອີກ, ເຊິ່ງສາມາດພົບໄດ້ໃນເມນູຊ່ວຍເຫຼືອ.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PHEB 602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5B0DC05-526D-483F-8C88-3A39E1314C5C}" type="slidenum">
              <a:rPr lang="en-US" sz="1200" u="none">
                <a:latin typeface="Times New Roman" pitchFamily="18" charset="0"/>
              </a:rPr>
              <a:pPr/>
              <a:t>8</a:t>
            </a:fld>
            <a:endParaRPr lang="en-US" sz="1200" u="non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89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ທ່ານຍັງສາມາດໃຊ້ຄໍາສັ່ງ "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graph bar"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ເພື່ອສ້າງເສັ້ນສະແດ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ງຮູບພາບແທ່ງ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. ໃຊ້ຕົວເລືອກ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“over”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ແລະຕົວຜັນແປຂອງຄວາມສົນໃຈເພື່ອໃຫ້ໄດ້ຮັບ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ແທ່ງ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ຂອງແຕ່ລະລະດັບຂອງຕົວຜັນແປນັ້ນ. ດັ່ງທີ່ໄດ້ກ່າວມາ, ທ່ານສາມາດປ່ຽນຄຸນສົມບັດຂອງກາຟໄດ້ໂດຍການໃຊ້ເຄື່ອງມື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Graph Editor.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ທຸກຄັ້ງທີ່ທ່ານສ້າງກຣາຟໃນ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ທ່ານສາມາດຄລິກຂວາໃສ່ກຣາບເພື່ອໃຫ້ໄດ້ເມນູທີ່ທ່ານສາມາດເລືອກ “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Start graph editor.”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ນີ້ຈະເປີດ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Graph Editor,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ບ່ອນທີ່ທ່ານສາມາດຄລິກຂວາໃສ່ອົງປະກອບໃດໆຂອງກາຟເພື່ອເປີດເມນູຕົວເລືອກສໍາລັບອົງປະກອບສະເພາະນັ້ນ, ຫຼືທ່ານຈະເຫັນເມນູອົງປະກອບຂອງກາຟຢູ່ເບື້ອງຂວາຂອງກາຟທີ່ທ່ານສາມາດເລືອກໄດ້. . ນອກນັ້ນຍັງມີແຜນພາບ ຫຼືຮູບແບບຕ່າງໆທີ່ທ່ານສາມາດສະໝັກໄດ້. ລອງພິມຕົວເລືອກ “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scheme (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ນັກເສດຖະສາດ)” ດ້ວຍຄຳສັ່ງແຖບກາຟຂອງເຈົ້າ ແລະເບິ່ງວ່າກາຟຂອງເຈົ້າເປັນແນວໃດ.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PHEB 602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5B0DC05-526D-483F-8C88-3A39E1314C5C}" type="slidenum">
              <a:rPr lang="en-US" sz="1200" u="none">
                <a:latin typeface="Times New Roman" pitchFamily="18" charset="0"/>
              </a:rPr>
              <a:pPr/>
              <a:t>9</a:t>
            </a:fld>
            <a:endParaRPr lang="en-US" sz="1200" u="non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8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435406"/>
            <a:ext cx="6858000" cy="20274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125" b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</a:t>
            </a:r>
            <a:r>
              <a:rPr lang="en-US" dirty="0" err="1"/>
              <a:t>Powerpoint</a:t>
            </a:r>
            <a:r>
              <a:rPr lang="en-US" dirty="0"/>
              <a:t>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554975"/>
            <a:ext cx="6858000" cy="14049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Powerpoint</a:t>
            </a:r>
            <a:r>
              <a:rPr lang="en-US" dirty="0"/>
              <a:t>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910277-0FA1-1F46-9FD7-836ED090B7BF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471268"/>
            <a:ext cx="6858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BEBE40AE-9D6B-494E-AA98-4B73602A1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36759"/>
            <a:ext cx="9144000" cy="1158132"/>
          </a:xfrm>
          <a:prstGeom prst="rect">
            <a:avLst/>
          </a:prstGeom>
          <a:effectLst>
            <a:outerShdw blurRad="127000" dist="76200" dir="5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riangle 2">
            <a:extLst>
              <a:ext uri="{FF2B5EF4-FFF2-40B4-BE49-F238E27FC236}">
                <a16:creationId xmlns:a16="http://schemas.microsoft.com/office/drawing/2014/main" id="{C4C4C8D2-5E76-0340-BD75-529702744DC7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6A922BE3-F9F8-BA45-A8C0-6D998F541EA4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92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BE1E527-BFFA-F44B-94D0-1379A9E41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75356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125" b="0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Final Thoughts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167ACD-AB06-FF41-AA10-BD7149D7A7F6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562956"/>
            <a:ext cx="6858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E9380D8C-34F1-514B-B8D2-1FDFA55E04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36759"/>
            <a:ext cx="9144000" cy="1158132"/>
          </a:xfrm>
          <a:prstGeom prst="rect">
            <a:avLst/>
          </a:prstGeom>
          <a:effectLst>
            <a:outerShdw blurRad="127000" dist="76200" dir="5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riangle 2">
            <a:extLst>
              <a:ext uri="{FF2B5EF4-FFF2-40B4-BE49-F238E27FC236}">
                <a16:creationId xmlns:a16="http://schemas.microsoft.com/office/drawing/2014/main" id="{C1005787-6556-EB44-9694-BE9AD99691FA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A1CED9DE-2B16-9342-8E84-378077EDAF16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74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3122962"/>
            <a:ext cx="7772400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70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99AF-5922-44E5-9E71-FB33E80F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2E914-CF20-4F3F-B23A-83D4918614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7886700" cy="467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9EE821C-D3FC-F840-B5AB-7C546ADF2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2403FB-25DD-1F4D-9D47-C1CEC8B569F3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4F31CD1-81B6-E441-8BF9-425024CD323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7" name="Triangle 2">
              <a:extLst>
                <a:ext uri="{FF2B5EF4-FFF2-40B4-BE49-F238E27FC236}">
                  <a16:creationId xmlns:a16="http://schemas.microsoft.com/office/drawing/2014/main" id="{31FC9281-ABA2-D54B-B89E-6A8583D74FC8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718F5D4B-0782-F14D-8BD0-14A29D5E622D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25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681" y="767882"/>
            <a:ext cx="3933365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0" i="0" baseline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28681" y="3647607"/>
            <a:ext cx="3933365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Section </a:t>
            </a:r>
            <a:r>
              <a:rPr lang="en-US" dirty="0" err="1"/>
              <a:t>Subheader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ED3EBA-C936-CA47-B212-1DD28D1A1869}"/>
              </a:ext>
            </a:extLst>
          </p:cNvPr>
          <p:cNvCxnSpPr>
            <a:cxnSpLocks/>
          </p:cNvCxnSpPr>
          <p:nvPr userDrawn="1"/>
        </p:nvCxnSpPr>
        <p:spPr>
          <a:xfrm>
            <a:off x="3928681" y="3628283"/>
            <a:ext cx="521531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riangle 2">
            <a:extLst>
              <a:ext uri="{FF2B5EF4-FFF2-40B4-BE49-F238E27FC236}">
                <a16:creationId xmlns:a16="http://schemas.microsoft.com/office/drawing/2014/main" id="{7972656B-D34B-7A47-AF68-55E3A457BE93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riangle 2">
            <a:extLst>
              <a:ext uri="{FF2B5EF4-FFF2-40B4-BE49-F238E27FC236}">
                <a16:creationId xmlns:a16="http://schemas.microsoft.com/office/drawing/2014/main" id="{9E85EBBA-5B5D-1C46-8EB2-3F3B34A34131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14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2FE8E-6B16-4D1A-89CA-C8AC7AA63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19C1E9F-F12B-CC40-BA2A-511122AF5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0C3BC0-BFC8-5E4E-B211-F779A1B1653F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86717D1-205A-2A4A-A230-7965F9CE0EAC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589C902A-4EB8-5240-BCF3-0BB8FC7B87F4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riangle 2">
              <a:extLst>
                <a:ext uri="{FF2B5EF4-FFF2-40B4-BE49-F238E27FC236}">
                  <a16:creationId xmlns:a16="http://schemas.microsoft.com/office/drawing/2014/main" id="{D8F2384B-8766-C34C-92A4-888315CBCCE6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0678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40153FC-A54E-874E-8EFA-851CBF037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946678-FEEF-6846-AE20-21C18FB6BA9C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5" name="Triangle 2">
              <a:extLst>
                <a:ext uri="{FF2B5EF4-FFF2-40B4-BE49-F238E27FC236}">
                  <a16:creationId xmlns:a16="http://schemas.microsoft.com/office/drawing/2014/main" id="{C6FB082E-F290-FA45-BBD7-FFEB222F21D5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iangle 2">
              <a:extLst>
                <a:ext uri="{FF2B5EF4-FFF2-40B4-BE49-F238E27FC236}">
                  <a16:creationId xmlns:a16="http://schemas.microsoft.com/office/drawing/2014/main" id="{3ED2CE7B-F051-2847-952F-0332C8B2E4ED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646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F912B-E769-445D-A6C5-06520D90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94614"/>
            <a:ext cx="7886700" cy="1573619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24FD113-387A-6844-BC4B-5AD58E4B3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ANRCB   |   </a:t>
            </a:r>
            <a:fld id="{D8FE707D-7EDD-4671-B995-A3FBECAF0B25}" type="slidenum">
              <a:rPr lang="en-US" b="1" smtClean="0"/>
              <a:pPr/>
              <a:t>‹#›</a:t>
            </a:fld>
            <a:endParaRPr lang="en-US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10EA11-3AC4-2846-B76F-3DF63C90B0C5}"/>
              </a:ext>
            </a:extLst>
          </p:cNvPr>
          <p:cNvCxnSpPr>
            <a:cxnSpLocks/>
          </p:cNvCxnSpPr>
          <p:nvPr userDrawn="1"/>
        </p:nvCxnSpPr>
        <p:spPr>
          <a:xfrm>
            <a:off x="628650" y="3678866"/>
            <a:ext cx="7886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angle 2">
            <a:extLst>
              <a:ext uri="{FF2B5EF4-FFF2-40B4-BE49-F238E27FC236}">
                <a16:creationId xmlns:a16="http://schemas.microsoft.com/office/drawing/2014/main" id="{EEE38A5B-5A30-D844-AF78-6170B85E8655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50F924A2-E453-CA41-9199-01873DABBD18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68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A299-9D74-4C65-97C9-8376FBB6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D8339-C764-4394-984C-4DEE2FF3C3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90804"/>
            <a:ext cx="3805237" cy="4700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F065B-EEB2-471E-A8FC-33594BB681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0113" y="1501437"/>
            <a:ext cx="3805237" cy="4700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2166213-81E0-6C48-8659-AB983C98F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4E409A-1C2D-9F4F-87EC-99732FC371F3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1018150-0F49-854F-A06F-08EFCC2EFD6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10" name="Triangle 2">
              <a:extLst>
                <a:ext uri="{FF2B5EF4-FFF2-40B4-BE49-F238E27FC236}">
                  <a16:creationId xmlns:a16="http://schemas.microsoft.com/office/drawing/2014/main" id="{72FADDB8-FE99-5D44-99AA-76F492BDD3E0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riangle 2">
              <a:extLst>
                <a:ext uri="{FF2B5EF4-FFF2-40B4-BE49-F238E27FC236}">
                  <a16:creationId xmlns:a16="http://schemas.microsoft.com/office/drawing/2014/main" id="{8CFC0A85-51F6-184C-8900-EC3D23FB6AFA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445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90156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24702"/>
            <a:ext cx="3868340" cy="3890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90156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35334"/>
            <a:ext cx="3887391" cy="3890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BA6FB0-BA43-4CFC-A76D-28EE4377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B656E0B-D609-4D44-85B0-4FCFA6F7CE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340288-326B-3E48-BC8A-268E0F52FC0C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58933B-4F4D-6642-92D6-DEF9A15FC59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11" name="Triangle 2">
              <a:extLst>
                <a:ext uri="{FF2B5EF4-FFF2-40B4-BE49-F238E27FC236}">
                  <a16:creationId xmlns:a16="http://schemas.microsoft.com/office/drawing/2014/main" id="{405B28D0-528D-2F4F-9C6C-B55470710324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riangle 2">
              <a:extLst>
                <a:ext uri="{FF2B5EF4-FFF2-40B4-BE49-F238E27FC236}">
                  <a16:creationId xmlns:a16="http://schemas.microsoft.com/office/drawing/2014/main" id="{A5AC2091-4B5C-684B-90C4-1BA18B60120A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394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u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301A61-FFE4-A248-95E6-8A44756678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22CBD45-9E3B-2945-9D95-A20EEC28D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70" y="6119609"/>
            <a:ext cx="4063160" cy="17932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825"/>
            </a:lvl1pPr>
          </a:lstStyle>
          <a:p>
            <a:pPr lvl="0"/>
            <a:r>
              <a:rPr lang="en-US" dirty="0"/>
              <a:t>[Photo credit]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38EA-FCD7-F844-A8CA-A168FB0676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08832"/>
            <a:ext cx="4191000" cy="914400"/>
          </a:xfrm>
          <a:prstGeom prst="rect">
            <a:avLst/>
          </a:prstGeom>
          <a:solidFill>
            <a:schemeClr val="bg1"/>
          </a:solidFill>
        </p:spPr>
        <p:txBody>
          <a:bodyPr lIns="365760" tIns="45720" bIns="0" anchor="ctr"/>
          <a:lstStyle>
            <a:lvl1pPr marL="0" indent="0">
              <a:buNone/>
              <a:defRPr sz="2700" b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Photo Headline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4C7DBE-6011-FC43-B68E-60EF4B78E8F4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9" name="Triangle 2">
              <a:extLst>
                <a:ext uri="{FF2B5EF4-FFF2-40B4-BE49-F238E27FC236}">
                  <a16:creationId xmlns:a16="http://schemas.microsoft.com/office/drawing/2014/main" id="{580A20C3-A958-5149-846C-17C31C465AF9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riangle 2">
              <a:extLst>
                <a:ext uri="{FF2B5EF4-FFF2-40B4-BE49-F238E27FC236}">
                  <a16:creationId xmlns:a16="http://schemas.microsoft.com/office/drawing/2014/main" id="{EDE8981D-E850-6746-9672-A856447819D4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597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1840410D-CB4F-425F-BE44-944494DC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9C2C4-2277-4DB8-BCAF-9727CE23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88557"/>
            <a:ext cx="7886700" cy="465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F604E5E-5B3B-0242-BD0C-18D77113E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42" r:id="rId2"/>
    <p:sldLayoutId id="2147484037" r:id="rId3"/>
    <p:sldLayoutId id="2147484043" r:id="rId4"/>
    <p:sldLayoutId id="2147484044" r:id="rId5"/>
    <p:sldLayoutId id="2147484046" r:id="rId6"/>
    <p:sldLayoutId id="2147484045" r:id="rId7"/>
    <p:sldLayoutId id="2147484028" r:id="rId8"/>
    <p:sldLayoutId id="2147484029" r:id="rId9"/>
    <p:sldLayoutId id="2147484041" r:id="rId10"/>
    <p:sldLayoutId id="214748404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2"/>
          </a:solidFill>
          <a:latin typeface="Georgia" panose="02040502050405020303" pitchFamily="18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8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9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30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21.em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30.emf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21.em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sv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20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9.pn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3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2.m4a"/><Relationship Id="rId7" Type="http://schemas.openxmlformats.org/officeDocument/2006/relationships/image" Target="../media/image36.jpeg"/><Relationship Id="rId2" Type="http://schemas.microsoft.com/office/2007/relationships/media" Target="../media/media22.m4a"/><Relationship Id="rId1" Type="http://schemas.openxmlformats.org/officeDocument/2006/relationships/tags" Target="../tags/tag4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4.m4a"/><Relationship Id="rId7" Type="http://schemas.openxmlformats.org/officeDocument/2006/relationships/image" Target="../media/image38.png"/><Relationship Id="rId2" Type="http://schemas.microsoft.com/office/2007/relationships/media" Target="../media/media24.m4a"/><Relationship Id="rId1" Type="http://schemas.openxmlformats.org/officeDocument/2006/relationships/tags" Target="../tags/tag5.xml"/><Relationship Id="rId6" Type="http://schemas.openxmlformats.org/officeDocument/2006/relationships/image" Target="../media/image37.emf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7.emf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emf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5.wmf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6.wm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2.m4a"/><Relationship Id="rId7" Type="http://schemas.openxmlformats.org/officeDocument/2006/relationships/image" Target="../media/image49.png"/><Relationship Id="rId2" Type="http://schemas.microsoft.com/office/2007/relationships/media" Target="../media/media32.m4a"/><Relationship Id="rId1" Type="http://schemas.openxmlformats.org/officeDocument/2006/relationships/tags" Target="../tags/tag6.xml"/><Relationship Id="rId6" Type="http://schemas.openxmlformats.org/officeDocument/2006/relationships/image" Target="../media/image48.emf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50.emf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0.emf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51.emf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audio" Target="../media/media4.m4a"/><Relationship Id="rId16" Type="http://schemas.openxmlformats.org/officeDocument/2006/relationships/image" Target="../media/image17.png"/><Relationship Id="rId20" Type="http://schemas.openxmlformats.org/officeDocument/2006/relationships/image" Target="../media/image21.emf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3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40.m4a"/><Relationship Id="rId7" Type="http://schemas.openxmlformats.org/officeDocument/2006/relationships/image" Target="../media/image56.png"/><Relationship Id="rId2" Type="http://schemas.microsoft.com/office/2007/relationships/media" Target="../media/media40.m4a"/><Relationship Id="rId1" Type="http://schemas.openxmlformats.org/officeDocument/2006/relationships/tags" Target="../tags/tag7.xml"/><Relationship Id="rId6" Type="http://schemas.openxmlformats.org/officeDocument/2006/relationships/image" Target="../media/image59.emf"/><Relationship Id="rId5" Type="http://schemas.openxmlformats.org/officeDocument/2006/relationships/notesSlide" Target="../notesSlides/notesSlide4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63.emf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64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65.emf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6.emf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7.emf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svg"/><Relationship Id="rId11" Type="http://schemas.openxmlformats.org/officeDocument/2006/relationships/image" Target="../media/image23.sv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8.emf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9.emf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70.emf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53.xml"/><Relationship Id="rId9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hyperlink" Target="https://www.stata.com/support/faqs/graphics/gph/stata-graphs/" TargetMode="External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6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450" y="435406"/>
            <a:ext cx="8368017" cy="20274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lo-LA" sz="4000" b="1" dirty="0">
                <a:solidFill>
                  <a:schemeClr val="bg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ຫົວຂໍ້</a:t>
            </a:r>
            <a:r>
              <a:rPr lang="en-US" sz="4000" b="1" dirty="0">
                <a:solidFill>
                  <a:schemeClr val="bg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</a:t>
            </a:r>
            <a:r>
              <a:rPr lang="en-US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7.5: </a:t>
            </a:r>
            <a:r>
              <a:rPr lang="lo-LA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</a:t>
            </a:r>
            <a:r>
              <a:rPr lang="en-GB" sz="40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ສະແດງ</a:t>
            </a:r>
            <a:r>
              <a:rPr lang="lo-LA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GB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40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ເປັນຮູບພາບ</a:t>
            </a:r>
            <a:endParaRPr lang="en-US" sz="4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389880-AC48-A946-8EA9-A6F864B21918}"/>
              </a:ext>
            </a:extLst>
          </p:cNvPr>
          <p:cNvSpPr txBox="1">
            <a:spLocks/>
          </p:cNvSpPr>
          <p:nvPr/>
        </p:nvSpPr>
        <p:spPr>
          <a:xfrm>
            <a:off x="151279" y="6163738"/>
            <a:ext cx="8841441" cy="517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ວຽກງານນີ້ ຂື້ນໄດ້ດ້ວຍການ ສະໜັບສະໜູນຈາກ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USAID/Laos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ເປັນການເສີມໃນສັນຍາການຮ່ວມມື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 #7200AA18CA00009 (LASER-PULSE)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ໃຫ້ແກ່ມະຫາວິທະຍາໄລ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Purdue.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ເນື້ອໃນສະທ້ອນໃຫ້ເຫັນທັດສະນະຂອງຜູ້ຂຽນ ແລະບໍ່ຈໍາເປັນຕ້ອງສະທ້ອນເຖິງ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USAID.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ສໍາລັບຂໍ້ມູນເພີ່ມເຕີມ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ກະລຸນາຕິດຕໍ່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Catholic Relief Services Laos.</a:t>
            </a:r>
            <a:endParaRPr lang="en-US" sz="12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C9747C8-410E-8D47-894E-20D45D739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381" y="2554975"/>
            <a:ext cx="6545235" cy="140496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ການຝຶກອົບຮົມ ພັດທະນາ ໂດຍ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Eddens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PhD, MPH</a:t>
            </a: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ມະຫາວິທະຍາໄລ ອິນເດຍນາ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ໂຮງຮຽນ ສາທາລະນະສຸກສາດ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ພາກວິຊາ ລະບາດວິທະຍາ ແລະ ຊີວະສະຖິຕິ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ຮ່ວມກັບ ກະຊວງສາທາລະນະສຸກ ຢູ່ສປປລາວ</a:t>
            </a:r>
            <a:endParaRPr lang="en-US" sz="200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CF39FA3-CA90-2A4E-8BB0-1016435EAEFC}"/>
              </a:ext>
            </a:extLst>
          </p:cNvPr>
          <p:cNvSpPr txBox="1">
            <a:spLocks/>
          </p:cNvSpPr>
          <p:nvPr/>
        </p:nvSpPr>
        <p:spPr>
          <a:xfrm>
            <a:off x="151279" y="4502593"/>
            <a:ext cx="8841441" cy="305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o-LA" sz="1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ການຝຶກອົບຮົມ ໂດຍ</a:t>
            </a:r>
            <a:r>
              <a:rPr lang="en-US" sz="1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Applied Nutrition Research Capacity Building (ANRCB), a project of the Lao American Nutrition Initiative (LANI)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5CC5A9-365B-4214-BA6A-75DA2E92D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</a:t>
            </a:r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ແຈກຢາຍ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ຄວາມຖີ່: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ວົງກົມ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Pie Chart)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endParaRPr lang="en-US" i="1" baseline="-25000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/>
          </a:p>
          <a:p>
            <a:pPr lvl="1" eaLnBrk="1" hangingPunct="1"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4A278E1-3920-4688-B172-B734B91B37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10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D65D5-DFF1-4DB9-8023-4136B37E5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271" y="1487967"/>
            <a:ext cx="6743457" cy="48919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4FB9D9-FA0D-40F0-90D0-B782320D2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D021FC-A523-5DB5-9AB9-520F97916CED}"/>
              </a:ext>
            </a:extLst>
          </p:cNvPr>
          <p:cNvSpPr txBox="1"/>
          <p:nvPr/>
        </p:nvSpPr>
        <p:spPr>
          <a:xfrm>
            <a:off x="1990846" y="1574157"/>
            <a:ext cx="50798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ຊົນເຜົ່າ-ພາສາຂອງຫົວໜ້າຄອບຄົວ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659D26-94FE-C48B-A936-A935B144B16A}"/>
              </a:ext>
            </a:extLst>
          </p:cNvPr>
          <p:cNvSpPr txBox="1"/>
          <p:nvPr/>
        </p:nvSpPr>
        <p:spPr>
          <a:xfrm>
            <a:off x="3044142" y="5463248"/>
            <a:ext cx="167832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ລາວ-ໄຕ</a:t>
            </a:r>
          </a:p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ມົ້ງ-ມຽ້ນ</a:t>
            </a:r>
          </a:p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ອື່ໆ, ບໍ່ຮູ້, ບໍ່ມີ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E2A6D-0071-D167-B1CC-73CD5006442C}"/>
              </a:ext>
            </a:extLst>
          </p:cNvPr>
          <p:cNvSpPr txBox="1"/>
          <p:nvPr/>
        </p:nvSpPr>
        <p:spPr>
          <a:xfrm>
            <a:off x="5509549" y="5544273"/>
            <a:ext cx="13542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ມອນ-ຂະແມ</a:t>
            </a: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ຊີໂນ-ຕິເບດຕັງ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41"/>
    </mc:Choice>
    <mc:Fallback xmlns="">
      <p:transition spd="slow" advTm="8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ຮູບພາບວົງກົມ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Stata</a:t>
            </a:r>
            <a:endParaRPr lang="en-US" sz="3600" dirty="0"/>
          </a:p>
        </p:txBody>
      </p:sp>
      <p:sp>
        <p:nvSpPr>
          <p:cNvPr id="16388" name="Content Placeholder 2"/>
          <p:cNvSpPr>
            <a:spLocks noGrp="1"/>
          </p:cNvSpPr>
          <p:nvPr>
            <p:ph sz="quarter" idx="10"/>
          </p:nvPr>
        </p:nvSpPr>
        <p:spPr>
          <a:xfrm>
            <a:off x="628650" y="1487968"/>
            <a:ext cx="7886700" cy="1086183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endParaRPr lang="en-US" i="1" baseline="-25000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/>
          </a:p>
          <a:p>
            <a:pPr lvl="1" eaLnBrk="1" hangingPunct="1"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4A278E1-3920-4688-B172-B734B91B37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11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403AA2-E039-43B9-A0BA-1464E75DB70A}"/>
              </a:ext>
            </a:extLst>
          </p:cNvPr>
          <p:cNvSpPr txBox="1"/>
          <p:nvPr/>
        </p:nvSpPr>
        <p:spPr>
          <a:xfrm>
            <a:off x="628650" y="1412138"/>
            <a:ext cx="5614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ເພື່ອສ້າງ</a:t>
            </a: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ຮູບພາບວົງກົມ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ທີ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ເລີ່ມຕົ້ນໃນສະໄລ້ທີ່ຜ່ານມາ:</a:t>
            </a:r>
          </a:p>
          <a:p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graph pie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over(</a:t>
            </a:r>
            <a:r>
              <a:rPr lang="en-US" sz="20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ethnicity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01E27-B620-4F01-8EDA-0B6C9DDA8962}"/>
              </a:ext>
            </a:extLst>
          </p:cNvPr>
          <p:cNvSpPr txBox="1"/>
          <p:nvPr/>
        </p:nvSpPr>
        <p:spPr>
          <a:xfrm>
            <a:off x="628649" y="2245557"/>
            <a:ext cx="34111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ເພື່ອສ້າງ</a:t>
            </a:r>
            <a:r>
              <a:rPr lang="en-GB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ຮູບພາບວົງກົມ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ຢູ່ເບື້ອງຂວາ, ຊອກຫາ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syntax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ຕໍ່ໄປນີ້ໃນ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DO File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ສໍາລັບຫົວຂໍ້ 7.5:</a:t>
            </a: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graph pie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over(</a:t>
            </a:r>
            <a:r>
              <a:rPr lang="en-US" sz="18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ethnicity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plabel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(_all percent, size(medium) format(%3.1g)) line(</a:t>
            </a: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lalign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(outside)) title(</a:t>
            </a:r>
            <a:r>
              <a:rPr lang="en-US" sz="1800" dirty="0">
                <a:solidFill>
                  <a:schemeClr val="accent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Ethno-linguistic group of household head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, size(</a:t>
            </a: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medlarge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)) legend(size(small)) scheme(economist)</a:t>
            </a:r>
          </a:p>
          <a:p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B6839-3AF6-4445-8CA9-3F55EC4F2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030" y="1860838"/>
            <a:ext cx="4388408" cy="43784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52966C-8A5A-4A83-92E6-6E4CF974E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4A5558-7B3B-6E04-FEAF-DACF4E4E4713}"/>
              </a:ext>
            </a:extLst>
          </p:cNvPr>
          <p:cNvSpPr txBox="1"/>
          <p:nvPr/>
        </p:nvSpPr>
        <p:spPr>
          <a:xfrm>
            <a:off x="4192030" y="1860838"/>
            <a:ext cx="40259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ຊົນເຜົ່າ-ພາສາຂອງຫົວໜ້າຄອບຄົວ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F9D9F-F1D7-4704-5F1B-B5D1B7853868}"/>
              </a:ext>
            </a:extLst>
          </p:cNvPr>
          <p:cNvSpPr txBox="1"/>
          <p:nvPr/>
        </p:nvSpPr>
        <p:spPr>
          <a:xfrm>
            <a:off x="4572000" y="2372810"/>
            <a:ext cx="116904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ລາວ-ໄຕ</a:t>
            </a:r>
          </a:p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ຊີໂນ-ຕິເບຕັງ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B52C-91F8-FD70-B719-1864E4F87F15}"/>
              </a:ext>
            </a:extLst>
          </p:cNvPr>
          <p:cNvSpPr txBox="1"/>
          <p:nvPr/>
        </p:nvSpPr>
        <p:spPr>
          <a:xfrm>
            <a:off x="7674015" y="2361235"/>
            <a:ext cx="84133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ມົ້ງ-ມຽ້ນ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69C430-8E48-F914-A7C6-2CABD184DF0B}"/>
              </a:ext>
            </a:extLst>
          </p:cNvPr>
          <p:cNvSpPr txBox="1"/>
          <p:nvPr/>
        </p:nvSpPr>
        <p:spPr>
          <a:xfrm>
            <a:off x="6041985" y="2314936"/>
            <a:ext cx="127321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ມອນ-ຂະແມ</a:t>
            </a:r>
          </a:p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ອື່ໆ, ບໍ່ຮູ້, ບໍ່ມີ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2"/>
    </mc:Choice>
    <mc:Fallback xmlns="">
      <p:transition spd="slow" advTm="3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4D49-07F4-4956-848B-5E93375B7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ກໍລະນີຂອງ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2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endParaRPr lang="en-US"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B4D4C-7630-4401-8BF7-43093D4926E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ພວກເຮົາອາດຈະສົນໃຈສອງຕົວຜັນແປ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ໃນເວລາດຽວກັນ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ພວກເຮົາອາດຈະສົນໃຈ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ກຸ່ມພາສາຊົນເຜົ່າຕາມພາກພື້ນຂອງ ສປປ ລາວ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E1A43-8648-4076-9F2D-DEDE9F2B5A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438"/>
          <a:stretch/>
        </p:blipFill>
        <p:spPr>
          <a:xfrm>
            <a:off x="1355094" y="2969736"/>
            <a:ext cx="6433811" cy="347472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0656B11-A38A-4D37-99D1-7FE46D0FED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12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118461-6928-4F5F-B1F9-1AE58F048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39EDB5-BE9A-89DB-CB13-F13C847E2E06}"/>
              </a:ext>
            </a:extLst>
          </p:cNvPr>
          <p:cNvSpPr txBox="1"/>
          <p:nvPr/>
        </p:nvSpPr>
        <p:spPr>
          <a:xfrm>
            <a:off x="3460830" y="3946966"/>
            <a:ext cx="29399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ພາກເໜືອ    ພາກກາງ    ພາກໃຕ້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06694-B5EA-16AD-43C1-F3E7A08DF2CC}"/>
              </a:ext>
            </a:extLst>
          </p:cNvPr>
          <p:cNvSpPr txBox="1"/>
          <p:nvPr/>
        </p:nvSpPr>
        <p:spPr>
          <a:xfrm>
            <a:off x="1226916" y="3634451"/>
            <a:ext cx="19676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ຊົນເຜົ່າ-ພາສາຂອງຫົວໜ້າຄອບຄົວ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5F827-C74E-B502-547A-58E9DD11C11D}"/>
              </a:ext>
            </a:extLst>
          </p:cNvPr>
          <p:cNvSpPr txBox="1"/>
          <p:nvPr/>
        </p:nvSpPr>
        <p:spPr>
          <a:xfrm>
            <a:off x="1319514" y="4479400"/>
            <a:ext cx="1875099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ລາວ-ໄຕ</a:t>
            </a:r>
          </a:p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ມອນ-ຂະແມ</a:t>
            </a:r>
          </a:p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ມົ້ງ-ມຽ້ນ</a:t>
            </a:r>
          </a:p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ຊີໂນ-ຕິເບດຕັງ</a:t>
            </a:r>
          </a:p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ອື່ນໆ, ບໍ່ຮູ້, ບໍ່ມີ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5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3"/>
    </mc:Choice>
    <mc:Fallback xmlns="">
      <p:transition spd="slow" advTm="3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5DEFD-3606-4DE4-9C40-E114ACD7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ສາມາດຮັບຂໍ້ມູນເພີ່ມເຕີມຈາກ 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Tabulate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CFD540-6A7C-404D-B5F3-7C30DBAB996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628650" y="1487488"/>
            <a:ext cx="7496777" cy="4678362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6656BB5-EBEA-419B-A82A-172FF4D939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13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A2725F-6168-4EEB-8B83-415AC0199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9D201-1105-70DC-257D-0E217EEAA97B}"/>
              </a:ext>
            </a:extLst>
          </p:cNvPr>
          <p:cNvSpPr txBox="1"/>
          <p:nvPr/>
        </p:nvSpPr>
        <p:spPr>
          <a:xfrm>
            <a:off x="316130" y="2720052"/>
            <a:ext cx="196769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ຊົນເຜົ່າ-ພາສາຂອງຫົວໜ້າຄອບຄົວ</a:t>
            </a:r>
            <a:endParaRPr lang="en-LA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4AE307-41C1-DA20-1259-F69149AD7B5A}"/>
              </a:ext>
            </a:extLst>
          </p:cNvPr>
          <p:cNvSpPr txBox="1"/>
          <p:nvPr/>
        </p:nvSpPr>
        <p:spPr>
          <a:xfrm>
            <a:off x="1122744" y="3148314"/>
            <a:ext cx="116108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ລາວ-ໄຕ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20C33-B691-407C-2B32-2580EC25C5A4}"/>
              </a:ext>
            </a:extLst>
          </p:cNvPr>
          <p:cNvSpPr txBox="1"/>
          <p:nvPr/>
        </p:nvSpPr>
        <p:spPr>
          <a:xfrm>
            <a:off x="1122744" y="3680749"/>
            <a:ext cx="116108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ມອນ-ຂະແມ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92AE9-174D-C42A-30B3-09DF47B026FC}"/>
              </a:ext>
            </a:extLst>
          </p:cNvPr>
          <p:cNvSpPr txBox="1"/>
          <p:nvPr/>
        </p:nvSpPr>
        <p:spPr>
          <a:xfrm>
            <a:off x="1122744" y="4213185"/>
            <a:ext cx="116108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ມົ້ງ-ມຽ້ນ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2744E-81F3-6829-F00B-3ACF337051F2}"/>
              </a:ext>
            </a:extLst>
          </p:cNvPr>
          <p:cNvSpPr txBox="1"/>
          <p:nvPr/>
        </p:nvSpPr>
        <p:spPr>
          <a:xfrm>
            <a:off x="763929" y="4722471"/>
            <a:ext cx="151989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ຊີໂນ-ຕິເບດຕັງ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D9B7D-2B5F-9673-746F-EF80C49792C8}"/>
              </a:ext>
            </a:extLst>
          </p:cNvPr>
          <p:cNvSpPr txBox="1"/>
          <p:nvPr/>
        </p:nvSpPr>
        <p:spPr>
          <a:xfrm>
            <a:off x="628650" y="5231757"/>
            <a:ext cx="165517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ອື່ນໆ, ບໍ່ຮູ້, ບໍ່ມີ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6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5"/>
    </mc:Choice>
    <mc:Fallback xmlns="">
      <p:transition spd="slow" advTm="1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F4D2-47B3-45E1-8E7A-AABD9F0A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Mosaic Plots: 2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</a:t>
            </a:r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endParaRPr lang="en-US"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E99BE-9544-43DC-A8F9-CB998DE8C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245" y="1441981"/>
            <a:ext cx="6685796" cy="487170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607CE8-83FF-4BAF-8AA9-29A7212C8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14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627B4-424C-4FAE-8E03-2B29B4C27222}"/>
              </a:ext>
            </a:extLst>
          </p:cNvPr>
          <p:cNvSpPr txBox="1"/>
          <p:nvPr/>
        </p:nvSpPr>
        <p:spPr>
          <a:xfrm>
            <a:off x="5770376" y="1441981"/>
            <a:ext cx="203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ໝາຍເຫດ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ເອີ້ນອີກຢ່າງໜື່ງວ່າ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400" i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spineplots</a:t>
            </a:r>
            <a:r>
              <a:rPr lang="en-US" sz="14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</a:p>
          <a:p>
            <a:pPr algn="r"/>
            <a:r>
              <a:rPr lang="en-US" sz="1400" i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en-US" sz="14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 Marimekko, </a:t>
            </a:r>
            <a:r>
              <a:rPr lang="en-US" sz="1400" i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r>
              <a:rPr lang="en-US" sz="14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400" i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Mekko</a:t>
            </a:r>
            <a:r>
              <a:rPr lang="en-US" sz="14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3E1FD6A-05D3-41BB-9E79-09C4A034B4A3}"/>
              </a:ext>
            </a:extLst>
          </p:cNvPr>
          <p:cNvSpPr/>
          <p:nvPr/>
        </p:nvSpPr>
        <p:spPr>
          <a:xfrm>
            <a:off x="6209414" y="2626241"/>
            <a:ext cx="404037" cy="5582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4866E0-661B-46CC-AC21-ED6A56D0E154}"/>
              </a:ext>
            </a:extLst>
          </p:cNvPr>
          <p:cNvCxnSpPr/>
          <p:nvPr/>
        </p:nvCxnSpPr>
        <p:spPr>
          <a:xfrm>
            <a:off x="3237614" y="6119037"/>
            <a:ext cx="60073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E0DC61C2-EBD7-4D97-B9CE-7A4A265D344D}"/>
              </a:ext>
            </a:extLst>
          </p:cNvPr>
          <p:cNvSpPr/>
          <p:nvPr/>
        </p:nvSpPr>
        <p:spPr>
          <a:xfrm rot="10800000">
            <a:off x="2438400" y="5982290"/>
            <a:ext cx="404037" cy="5582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A0000B-7B14-41EE-810E-B0B923303483}"/>
              </a:ext>
            </a:extLst>
          </p:cNvPr>
          <p:cNvSpPr/>
          <p:nvPr/>
        </p:nvSpPr>
        <p:spPr>
          <a:xfrm rot="10800000">
            <a:off x="3577939" y="5982290"/>
            <a:ext cx="404037" cy="5582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A5A3327-ABEA-4454-85C1-9A983ED50074}"/>
              </a:ext>
            </a:extLst>
          </p:cNvPr>
          <p:cNvSpPr/>
          <p:nvPr/>
        </p:nvSpPr>
        <p:spPr>
          <a:xfrm rot="10800000">
            <a:off x="4510143" y="5982290"/>
            <a:ext cx="404037" cy="5582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E148AA-B9B8-4545-B6F6-46C49C5B7208}"/>
              </a:ext>
            </a:extLst>
          </p:cNvPr>
          <p:cNvCxnSpPr>
            <a:cxnSpLocks/>
          </p:cNvCxnSpPr>
          <p:nvPr/>
        </p:nvCxnSpPr>
        <p:spPr>
          <a:xfrm>
            <a:off x="2062717" y="2858604"/>
            <a:ext cx="1153633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A54F8B-DB32-4A4A-B303-6AFFA48FDF79}"/>
              </a:ext>
            </a:extLst>
          </p:cNvPr>
          <p:cNvCxnSpPr>
            <a:cxnSpLocks/>
          </p:cNvCxnSpPr>
          <p:nvPr/>
        </p:nvCxnSpPr>
        <p:spPr>
          <a:xfrm>
            <a:off x="4694441" y="2232837"/>
            <a:ext cx="0" cy="1777627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Left 17">
            <a:extLst>
              <a:ext uri="{FF2B5EF4-FFF2-40B4-BE49-F238E27FC236}">
                <a16:creationId xmlns:a16="http://schemas.microsoft.com/office/drawing/2014/main" id="{E9B82F70-2F34-4AAB-A424-02CF2367BABA}"/>
              </a:ext>
            </a:extLst>
          </p:cNvPr>
          <p:cNvSpPr/>
          <p:nvPr/>
        </p:nvSpPr>
        <p:spPr>
          <a:xfrm>
            <a:off x="7028121" y="4071634"/>
            <a:ext cx="882502" cy="1541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D06F05D-2B35-49FD-B0A3-A0F1AD9FAE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F83E1B-320E-FFFF-0FAA-CD409AFD7702}"/>
              </a:ext>
            </a:extLst>
          </p:cNvPr>
          <p:cNvSpPr txBox="1"/>
          <p:nvPr/>
        </p:nvSpPr>
        <p:spPr>
          <a:xfrm>
            <a:off x="5937813" y="4527576"/>
            <a:ext cx="1655179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ອື່ນໆ, ບໍ່ຮູ້, ບໍ່ມີ</a:t>
            </a:r>
          </a:p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ຊີໂນ-ຕິເບດຕັງ</a:t>
            </a:r>
          </a:p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ມົ້ງ-ມຽ້ນ</a:t>
            </a:r>
          </a:p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ມອນ-ຂະແມ</a:t>
            </a:r>
          </a:p>
          <a:p>
            <a:pPr algn="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ລາວ-ໄຕ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0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31"/>
    </mc:Choice>
    <mc:Fallback xmlns="">
      <p:transition spd="slow" advTm="8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8" grpId="0" animBg="1"/>
      <p:bldP spid="18" grpId="1" animBg="1"/>
      <p:bldP spid="1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D71268-F64C-4176-B541-4FFDC6D199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4" t="2597" r="39207" b="3127"/>
          <a:stretch/>
        </p:blipFill>
        <p:spPr>
          <a:xfrm>
            <a:off x="4486310" y="1572273"/>
            <a:ext cx="3913178" cy="4592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6F4D2-47B3-45E1-8E7A-AABD9F0A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Mosaic Plots: 2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</a:t>
            </a:r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endParaRPr lang="en-US" sz="3600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E4CC3E4-03DD-4995-8BBF-8FE510CC284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7"/>
          <a:srcRect t="25107" r="24283"/>
          <a:stretch/>
        </p:blipFill>
        <p:spPr>
          <a:xfrm>
            <a:off x="699967" y="1714414"/>
            <a:ext cx="3525821" cy="4281051"/>
          </a:xfr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607CE8-83FF-4BAF-8AA9-29A7212C8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15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EEC5BE-7527-472A-8C53-98B71EA842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93" t="50827" r="56593" b="34728"/>
          <a:stretch/>
        </p:blipFill>
        <p:spPr>
          <a:xfrm>
            <a:off x="467194" y="2222751"/>
            <a:ext cx="578685" cy="653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4DD43B-3508-482E-A23D-7337E3ED1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64" t="48235" r="72730" b="39606"/>
          <a:stretch/>
        </p:blipFill>
        <p:spPr>
          <a:xfrm>
            <a:off x="482216" y="2915153"/>
            <a:ext cx="548640" cy="592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D211FD-8964-4413-B757-EF75EA93DD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95" t="25610" r="70099" b="62000"/>
          <a:stretch/>
        </p:blipFill>
        <p:spPr>
          <a:xfrm>
            <a:off x="482216" y="3540899"/>
            <a:ext cx="548641" cy="6035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3036F-AA21-4777-B643-0F44B57528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24" t="17626" r="78200" b="75706"/>
          <a:stretch/>
        </p:blipFill>
        <p:spPr>
          <a:xfrm rot="5400000">
            <a:off x="437784" y="4188795"/>
            <a:ext cx="629639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FFAD49-8D7B-449F-B3F2-8844C93975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984" t="40433" r="35270" b="58441"/>
          <a:stretch/>
        </p:blipFill>
        <p:spPr>
          <a:xfrm>
            <a:off x="482216" y="4806706"/>
            <a:ext cx="548641" cy="603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E99BE-9544-43DC-A8F9-CB998DE8C7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49" t="48118" r="10457" b="47087"/>
          <a:stretch/>
        </p:blipFill>
        <p:spPr>
          <a:xfrm>
            <a:off x="555485" y="3785258"/>
            <a:ext cx="1310186" cy="167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AFD336-A90E-4D61-B6C6-C558A87B99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18" t="52964" r="10788" b="42354"/>
          <a:stretch/>
        </p:blipFill>
        <p:spPr>
          <a:xfrm>
            <a:off x="555485" y="3128908"/>
            <a:ext cx="1310186" cy="163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5EA78B-FD10-449C-8A60-4CF456B95E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17" t="58324" r="14296" b="37151"/>
          <a:stretch/>
        </p:blipFill>
        <p:spPr>
          <a:xfrm>
            <a:off x="555485" y="2478065"/>
            <a:ext cx="1122614" cy="158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3BB2E8-B31A-46C6-9570-0DD572174A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12" t="43275" r="8092" b="51653"/>
          <a:stretch/>
        </p:blipFill>
        <p:spPr>
          <a:xfrm>
            <a:off x="555485" y="4445535"/>
            <a:ext cx="1361039" cy="167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04544-4EDB-42F2-AA77-FABA0983B9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400" t="38220" r="4195" b="56400"/>
          <a:stretch/>
        </p:blipFill>
        <p:spPr>
          <a:xfrm>
            <a:off x="555485" y="5105814"/>
            <a:ext cx="1429122" cy="1677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94AEC0F-92A2-40B9-A75D-261B78A2B6DE}"/>
              </a:ext>
            </a:extLst>
          </p:cNvPr>
          <p:cNvSpPr/>
          <p:nvPr/>
        </p:nvSpPr>
        <p:spPr>
          <a:xfrm>
            <a:off x="1984609" y="5571460"/>
            <a:ext cx="354556" cy="1946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657D81-F04E-44EB-B8ED-F227A61D5349}"/>
              </a:ext>
            </a:extLst>
          </p:cNvPr>
          <p:cNvSpPr/>
          <p:nvPr/>
        </p:nvSpPr>
        <p:spPr>
          <a:xfrm>
            <a:off x="2547060" y="5571459"/>
            <a:ext cx="354556" cy="194633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7CC6E0-12EC-40B1-880C-3105A3D629CE}"/>
              </a:ext>
            </a:extLst>
          </p:cNvPr>
          <p:cNvSpPr/>
          <p:nvPr/>
        </p:nvSpPr>
        <p:spPr>
          <a:xfrm>
            <a:off x="3134388" y="5571458"/>
            <a:ext cx="354556" cy="19463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53887F49-6704-4499-BEB1-1AB58FC31BA8}"/>
              </a:ext>
            </a:extLst>
          </p:cNvPr>
          <p:cNvSpPr/>
          <p:nvPr/>
        </p:nvSpPr>
        <p:spPr>
          <a:xfrm rot="16200000">
            <a:off x="5618563" y="1114663"/>
            <a:ext cx="377456" cy="110196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EBAED5C-9D86-49C2-9CE2-17BB14282276}"/>
              </a:ext>
            </a:extLst>
          </p:cNvPr>
          <p:cNvSpPr/>
          <p:nvPr/>
        </p:nvSpPr>
        <p:spPr>
          <a:xfrm rot="16200000">
            <a:off x="6805158" y="1114663"/>
            <a:ext cx="377456" cy="1101965"/>
          </a:xfrm>
          <a:prstGeom prst="rightBrac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8D142490-A43D-4521-8BBD-F839E2A00851}"/>
              </a:ext>
            </a:extLst>
          </p:cNvPr>
          <p:cNvSpPr/>
          <p:nvPr/>
        </p:nvSpPr>
        <p:spPr>
          <a:xfrm rot="16200000">
            <a:off x="7719560" y="1370910"/>
            <a:ext cx="377456" cy="589471"/>
          </a:xfrm>
          <a:prstGeom prst="righ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A1BDF3-6AD0-451D-966D-B806FB3A1038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2149298" y="1476918"/>
            <a:ext cx="3657994" cy="409454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E432F2-D8C4-4F77-B6ED-14C4FC75D349}"/>
              </a:ext>
            </a:extLst>
          </p:cNvPr>
          <p:cNvCxnSpPr>
            <a:cxnSpLocks/>
            <a:stCxn id="19" idx="0"/>
            <a:endCxn id="23" idx="1"/>
          </p:cNvCxnSpPr>
          <p:nvPr/>
        </p:nvCxnSpPr>
        <p:spPr>
          <a:xfrm flipV="1">
            <a:off x="2724338" y="1476918"/>
            <a:ext cx="4269549" cy="4094541"/>
          </a:xfrm>
          <a:prstGeom prst="line">
            <a:avLst/>
          </a:prstGeom>
          <a:ln w="9525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AC10C0-E80F-4791-9C56-B1440A21B266}"/>
              </a:ext>
            </a:extLst>
          </p:cNvPr>
          <p:cNvCxnSpPr>
            <a:cxnSpLocks/>
            <a:stCxn id="20" idx="0"/>
            <a:endCxn id="24" idx="1"/>
          </p:cNvCxnSpPr>
          <p:nvPr/>
        </p:nvCxnSpPr>
        <p:spPr>
          <a:xfrm flipV="1">
            <a:off x="3311666" y="1476918"/>
            <a:ext cx="4596623" cy="4094540"/>
          </a:xfrm>
          <a:prstGeom prst="line">
            <a:avLst/>
          </a:prstGeom>
          <a:ln w="952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A38A937-EF30-4BB6-9516-089E634F09F5}"/>
              </a:ext>
            </a:extLst>
          </p:cNvPr>
          <p:cNvSpPr/>
          <p:nvPr/>
        </p:nvSpPr>
        <p:spPr>
          <a:xfrm>
            <a:off x="1984610" y="5571460"/>
            <a:ext cx="354556" cy="1946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4F7B1106-6F54-4C48-A211-AACA2D392574}"/>
              </a:ext>
            </a:extLst>
          </p:cNvPr>
          <p:cNvSpPr/>
          <p:nvPr/>
        </p:nvSpPr>
        <p:spPr>
          <a:xfrm rot="16200000">
            <a:off x="5618564" y="1114663"/>
            <a:ext cx="377456" cy="110196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A138CD0-BE89-402D-84CB-FCD689F19F32}"/>
              </a:ext>
            </a:extLst>
          </p:cNvPr>
          <p:cNvSpPr/>
          <p:nvPr/>
        </p:nvSpPr>
        <p:spPr>
          <a:xfrm>
            <a:off x="1984610" y="2530550"/>
            <a:ext cx="354556" cy="167701"/>
          </a:xfrm>
          <a:prstGeom prst="ellipse">
            <a:avLst/>
          </a:prstGeom>
          <a:noFill/>
          <a:ln w="28575">
            <a:solidFill>
              <a:srgbClr val="8BA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11EE5A68-1D42-4AB8-843D-AF5F37B19B31}"/>
              </a:ext>
            </a:extLst>
          </p:cNvPr>
          <p:cNvSpPr/>
          <p:nvPr/>
        </p:nvSpPr>
        <p:spPr>
          <a:xfrm>
            <a:off x="4932284" y="4718045"/>
            <a:ext cx="281758" cy="813826"/>
          </a:xfrm>
          <a:prstGeom prst="leftBrace">
            <a:avLst>
              <a:gd name="adj1" fmla="val 8333"/>
              <a:gd name="adj2" fmla="val 50705"/>
            </a:avLst>
          </a:prstGeom>
          <a:noFill/>
          <a:ln w="38100">
            <a:solidFill>
              <a:srgbClr val="8BA5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2C1F2D9-BCD6-41BE-9135-8B6F29DF90F2}"/>
              </a:ext>
            </a:extLst>
          </p:cNvPr>
          <p:cNvSpPr/>
          <p:nvPr/>
        </p:nvSpPr>
        <p:spPr>
          <a:xfrm>
            <a:off x="1968316" y="3163879"/>
            <a:ext cx="354556" cy="167701"/>
          </a:xfrm>
          <a:prstGeom prst="ellipse">
            <a:avLst/>
          </a:prstGeom>
          <a:noFill/>
          <a:ln w="28575">
            <a:solidFill>
              <a:srgbClr val="E99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2B48D7BA-B8BD-43F0-8B90-233FF16CA611}"/>
              </a:ext>
            </a:extLst>
          </p:cNvPr>
          <p:cNvSpPr/>
          <p:nvPr/>
        </p:nvSpPr>
        <p:spPr>
          <a:xfrm>
            <a:off x="4912639" y="3572336"/>
            <a:ext cx="295932" cy="1051024"/>
          </a:xfrm>
          <a:prstGeom prst="leftBrace">
            <a:avLst>
              <a:gd name="adj1" fmla="val 8333"/>
              <a:gd name="adj2" fmla="val 50705"/>
            </a:avLst>
          </a:prstGeom>
          <a:noFill/>
          <a:ln w="38100">
            <a:solidFill>
              <a:srgbClr val="E99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CCB92BD-9784-4D8E-B2C8-4C583438C7A2}"/>
              </a:ext>
            </a:extLst>
          </p:cNvPr>
          <p:cNvSpPr/>
          <p:nvPr/>
        </p:nvSpPr>
        <p:spPr>
          <a:xfrm>
            <a:off x="1972020" y="3794590"/>
            <a:ext cx="414989" cy="203549"/>
          </a:xfrm>
          <a:prstGeom prst="ellipse">
            <a:avLst/>
          </a:prstGeom>
          <a:noFill/>
          <a:ln w="28575">
            <a:solidFill>
              <a:srgbClr val="7791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B85D203B-9686-40E1-B540-8BCF32FCADC9}"/>
              </a:ext>
            </a:extLst>
          </p:cNvPr>
          <p:cNvSpPr/>
          <p:nvPr/>
        </p:nvSpPr>
        <p:spPr>
          <a:xfrm>
            <a:off x="4932284" y="2696438"/>
            <a:ext cx="267812" cy="822935"/>
          </a:xfrm>
          <a:prstGeom prst="leftBrace">
            <a:avLst>
              <a:gd name="adj1" fmla="val 8333"/>
              <a:gd name="adj2" fmla="val 62979"/>
            </a:avLst>
          </a:prstGeom>
          <a:noFill/>
          <a:ln w="38100">
            <a:solidFill>
              <a:srgbClr val="779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ACDB859-A306-48EC-B01D-D69CEEFEEE79}"/>
              </a:ext>
            </a:extLst>
          </p:cNvPr>
          <p:cNvSpPr/>
          <p:nvPr/>
        </p:nvSpPr>
        <p:spPr>
          <a:xfrm>
            <a:off x="1972020" y="4438902"/>
            <a:ext cx="367145" cy="157878"/>
          </a:xfrm>
          <a:prstGeom prst="ellipse">
            <a:avLst/>
          </a:prstGeom>
          <a:noFill/>
          <a:ln w="28575">
            <a:solidFill>
              <a:srgbClr val="A65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7D56B91F-D58E-44C2-9D87-1288D28E14D3}"/>
              </a:ext>
            </a:extLst>
          </p:cNvPr>
          <p:cNvSpPr/>
          <p:nvPr/>
        </p:nvSpPr>
        <p:spPr>
          <a:xfrm>
            <a:off x="4936252" y="2234845"/>
            <a:ext cx="248706" cy="401487"/>
          </a:xfrm>
          <a:prstGeom prst="leftBrace">
            <a:avLst>
              <a:gd name="adj1" fmla="val 8333"/>
              <a:gd name="adj2" fmla="val 56002"/>
            </a:avLst>
          </a:prstGeom>
          <a:noFill/>
          <a:ln w="38100">
            <a:solidFill>
              <a:srgbClr val="A65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D0B52B0-F947-4E33-990E-24E972366674}"/>
              </a:ext>
            </a:extLst>
          </p:cNvPr>
          <p:cNvCxnSpPr>
            <a:stCxn id="42" idx="5"/>
            <a:endCxn id="43" idx="1"/>
          </p:cNvCxnSpPr>
          <p:nvPr/>
        </p:nvCxnSpPr>
        <p:spPr>
          <a:xfrm>
            <a:off x="2287242" y="2673692"/>
            <a:ext cx="2645042" cy="2457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8F8F3DD-C88B-44F2-9D0A-42B768207EA2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2339165" y="3247729"/>
            <a:ext cx="2573474" cy="857529"/>
          </a:xfrm>
          <a:prstGeom prst="line">
            <a:avLst/>
          </a:prstGeom>
          <a:ln w="19050">
            <a:solidFill>
              <a:srgbClr val="E99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C64A1DD-4B30-4A80-891E-E958C0F4C2D7}"/>
              </a:ext>
            </a:extLst>
          </p:cNvPr>
          <p:cNvCxnSpPr>
            <a:stCxn id="46" idx="6"/>
            <a:endCxn id="47" idx="1"/>
          </p:cNvCxnSpPr>
          <p:nvPr/>
        </p:nvCxnSpPr>
        <p:spPr>
          <a:xfrm flipV="1">
            <a:off x="2387009" y="3214714"/>
            <a:ext cx="2545275" cy="681651"/>
          </a:xfrm>
          <a:prstGeom prst="line">
            <a:avLst/>
          </a:prstGeom>
          <a:ln w="19050">
            <a:solidFill>
              <a:srgbClr val="779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3791E8E-3AD6-4E41-B623-A5BC1AFBA47F}"/>
              </a:ext>
            </a:extLst>
          </p:cNvPr>
          <p:cNvCxnSpPr>
            <a:cxnSpLocks/>
            <a:stCxn id="49" idx="1"/>
            <a:endCxn id="48" idx="6"/>
          </p:cNvCxnSpPr>
          <p:nvPr/>
        </p:nvCxnSpPr>
        <p:spPr>
          <a:xfrm flipH="1">
            <a:off x="2339165" y="2459686"/>
            <a:ext cx="2597087" cy="2058155"/>
          </a:xfrm>
          <a:prstGeom prst="line">
            <a:avLst/>
          </a:prstGeom>
          <a:ln w="19050">
            <a:solidFill>
              <a:srgbClr val="A65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F52014D3-B68A-4FD6-8790-13512DC0B536}"/>
              </a:ext>
            </a:extLst>
          </p:cNvPr>
          <p:cNvSpPr/>
          <p:nvPr/>
        </p:nvSpPr>
        <p:spPr>
          <a:xfrm>
            <a:off x="1994022" y="4800889"/>
            <a:ext cx="427681" cy="580193"/>
          </a:xfrm>
          <a:prstGeom prst="ellipse">
            <a:avLst/>
          </a:prstGeom>
          <a:noFill/>
          <a:ln w="19050">
            <a:solidFill>
              <a:srgbClr val="486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Audio 64">
            <a:hlinkClick r:id="" action="ppaction://media"/>
            <a:extLst>
              <a:ext uri="{FF2B5EF4-FFF2-40B4-BE49-F238E27FC236}">
                <a16:creationId xmlns:a16="http://schemas.microsoft.com/office/drawing/2014/main" id="{636841C7-F7B6-4274-9095-92A6FDE84D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40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668"/>
    </mc:Choice>
    <mc:Fallback xmlns="">
      <p:transition spd="slow" advTm="175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36" grpId="0" animBg="1"/>
      <p:bldP spid="36" grpId="1" animBg="1"/>
      <p:bldP spid="37" grpId="0" animBg="1"/>
      <p:bldP spid="37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F4D2-47B3-45E1-8E7A-AABD9F0A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ການສ້າງແຜນທີ່ 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Mosaic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Stata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E99BE-9544-43DC-A8F9-CB998DE8C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629" y="2905751"/>
            <a:ext cx="4892742" cy="356516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607CE8-83FF-4BAF-8AA9-29A7212C8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16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627B4-424C-4FAE-8E03-2B29B4C27222}"/>
              </a:ext>
            </a:extLst>
          </p:cNvPr>
          <p:cNvSpPr txBox="1"/>
          <p:nvPr/>
        </p:nvSpPr>
        <p:spPr>
          <a:xfrm>
            <a:off x="628650" y="1420717"/>
            <a:ext cx="7886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ຕິດຕັ້ງ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spineplot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ໂດຍ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ໃຊ້ຄໍາສັ່ງ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ssc</a:t>
            </a:r>
            <a:r>
              <a:rPr lang="en-US" sz="22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install </a:t>
            </a:r>
            <a:r>
              <a:rPr lang="en-US" sz="2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spineplot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AutoNum type="arabicPeriod"/>
            </a:pP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ເພື່ອໃຫ້ໄດ້ຮັບ </a:t>
            </a:r>
            <a:r>
              <a:rPr lang="en-US" sz="2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spineplot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ຂ້າງລຸ່ມນີ້, ພິມ: </a:t>
            </a:r>
            <a:r>
              <a:rPr lang="en-US" sz="2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spineplot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200" dirty="0">
                <a:solidFill>
                  <a:schemeClr val="accent6"/>
                </a:solidFill>
              </a:rPr>
              <a:t>ethnicity hh7</a:t>
            </a:r>
            <a:endParaRPr lang="en-US" sz="2200" dirty="0"/>
          </a:p>
          <a:p>
            <a:pPr marL="457200" indent="-457200">
              <a:buAutoNum type="arabicPeriod"/>
            </a:pPr>
            <a:r>
              <a:rPr lang="lo-LA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ທ່ານ​ສາ​ມາດ​ປັບ​ແຕ່ງ​</a:t>
            </a:r>
            <a:r>
              <a:rPr lang="en-GB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2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lo-LA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​ຂອງ​ທ່ານ​</a:t>
            </a:r>
            <a:r>
              <a:rPr lang="en-GB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ໂດຍ​ນໍາ​ໃຊ້​ການ​ທໍາ​ງານ​ຂອງ </a:t>
            </a:r>
            <a:r>
              <a:rPr lang="en-US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Graph Editor (</a:t>
            </a:r>
            <a:r>
              <a:rPr lang="lo-LA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ຄລິກ​ຂວາ​ທີ່​</a:t>
            </a:r>
            <a:r>
              <a:rPr lang="en-GB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200" dirty="0">
                <a:solidFill>
                  <a:schemeClr val="accent6"/>
                </a:solidFill>
              </a:rPr>
              <a:t> plot </a:t>
            </a:r>
            <a:r>
              <a:rPr lang="lo-LA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2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ແລະ​ເລືອກ </a:t>
            </a:r>
            <a:r>
              <a:rPr lang="en-US" sz="2200" dirty="0">
                <a:solidFill>
                  <a:schemeClr val="accent6"/>
                </a:solidFill>
              </a:rPr>
              <a:t>“Start Graph Editor”)</a:t>
            </a:r>
            <a:endParaRPr lang="en-US" sz="22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3035C93-A2FF-4DC7-9987-CAFCF0213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0"/>
    </mc:Choice>
    <mc:Fallback xmlns="">
      <p:transition spd="slow" advTm="48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0C24987-A81F-419A-B2AD-12EAE135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</p:spPr>
        <p:txBody>
          <a:bodyPr anchor="b"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 ກຼາຟ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</a:t>
            </a:r>
            <a:endParaRPr lang="en-US" dirty="0">
              <a:highlight>
                <a:srgbClr val="FFFF00"/>
              </a:highlight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EA679-3CEF-4C6E-8F1C-3D61F42B20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49" y="1490804"/>
            <a:ext cx="4031239" cy="47001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ຕາຕະລາງຄວາມຖີ່: ຖ້າພວກເຮົາແບ່ງຄ່າຂອງການສັງເກດເປັນ</a:t>
            </a:r>
            <a:r>
              <a:rPr lang="en-GB" sz="20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ຊ່ວງ</a:t>
            </a:r>
            <a:r>
              <a:rPr lang="en-GB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ຂອງຄວາມຍາວເກືອບເທົ່າທຽມກັນ</a:t>
            </a:r>
          </a:p>
          <a:p>
            <a:pPr>
              <a:spcBef>
                <a:spcPts val="0"/>
              </a:spcBef>
            </a:pP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ຮິສໂຕແກຣມ</a:t>
            </a:r>
            <a:r>
              <a:rPr lang="en-GB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2000" b="1" dirty="0"/>
              <a:t>Histograms</a:t>
            </a:r>
            <a:r>
              <a:rPr lang="en-GB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ວິທີກາຟິກເພື່ອສະແດງການແຈກຢາຍຄວາມຖີ່ຂອງຂໍ້ມູນຕໍ່ເນື່ອງ ຫຼື </a:t>
            </a:r>
            <a:r>
              <a:rPr lang="en-GB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ບໍ່ຕໍ່ເນື່ອງ</a:t>
            </a:r>
            <a:r>
              <a:rPr lang="en-GB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ໂດຍການແບ່ງຄ່າຂອງການສັງເກດເປັນຊ່ວງເກືອບເທົ່າກັນ.</a:t>
            </a:r>
          </a:p>
          <a:p>
            <a:pPr lvl="1">
              <a:buFont typeface="Wingdings" pitchFamily="2" charset="2"/>
              <a:buChar char="§"/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ແກນລວງນອນ: ຂອບເຂດຂອງຕົວແປ</a:t>
            </a:r>
          </a:p>
          <a:p>
            <a:pPr lvl="1">
              <a:buFont typeface="Wingdings" pitchFamily="2" charset="2"/>
              <a:buChar char="§"/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ແກນຕັ້ງ: ຄວາມຖີ່ຫຼືຄວາມຖີ່ຂອງການສັງເກດການໃນແຕ່ລະໄລຍະ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Box plots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Stem-and-leaf plots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Scatter plots, two-way scatter plots</a:t>
            </a:r>
          </a:p>
          <a:p>
            <a:pPr>
              <a:spcBef>
                <a:spcPts val="0"/>
              </a:spcBef>
            </a:pPr>
            <a:r>
              <a:rPr lang="lo-LA" sz="1900" b="1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ອື່ນໆ: </a:t>
            </a:r>
            <a:r>
              <a:rPr lang="fi-FI" sz="1900" b="1" dirty="0" err="1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polygons</a:t>
            </a:r>
            <a:r>
              <a:rPr lang="fi-FI" sz="1900" b="1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900" b="1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ຄວາມຖີ່, ເສັ້ນເສັ້ນ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3D45884-0EF7-7B67-7120-EE5D5267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E5EA65C-EE3E-42B2-A1BC-942D47A98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2537" y="1573362"/>
            <a:ext cx="1780281" cy="13872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A480D98-C66F-4250-A1C7-EDF20A7EC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8896" y="2589029"/>
            <a:ext cx="1944024" cy="13365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44B238B-A247-46FA-B73A-427B6EAC51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14125" y="4276585"/>
            <a:ext cx="965615" cy="96561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8B5CB11-AB65-4617-A364-B6B642410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29" y="3327051"/>
            <a:ext cx="1201633" cy="120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9529700-D59F-4C5C-B590-4555E9FA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776" y="5003241"/>
            <a:ext cx="1018286" cy="101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D20B1DC-4237-44ED-947A-106AAC21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91" y="4686736"/>
            <a:ext cx="1018286" cy="101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9FA32E-2BA3-49C5-9216-B99CA27B6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37"/>
    </mc:Choice>
    <mc:Fallback xmlns="">
      <p:transition spd="slow" advTm="5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7AD-99EF-4E3F-9FE2-09E93A4D0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ຕາຕະລາງຄວາມຖີ່ສໍາລັບຂໍ້ມູນຊ່ວງ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0412-3907-4BB8-A359-05438E8DA6D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ບໍ່ແນະນໍາ ເນື່ອງຈາກ ລາຍການມີຄ່າຍາວ ເວັ້ນເສຍແຕ່ວ່າທ່ານສ້າງ ຂໍ້ມູນ ເປັນຊ່ວງ</a:t>
            </a:r>
          </a:p>
          <a:p>
            <a:pPr>
              <a:lnSpc>
                <a:spcPct val="16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ແບ່ງຄ່າຂອງການສັງເກດເປັນຊ່ວງໆ ທີ່ມີຄວາມຍາວເກືອບເທົ່າໆກັນ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6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ຄວນສະແດງຂະຫນາດການວັດແທກ ຕົ້ນສະບັບ ແລະ ຄວາມຖີ່ທີ່ກ່ຽວຂ້ອງກັບແຕ່ລະໝວດໝູ່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60000"/>
              </a:lnSpc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ວິທີການສ້າງຊ່ວງ ສໍາລັບຕົວຜັນແປຕໍ່ເນື່ອງ: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60000"/>
              </a:lnSpc>
              <a:spcBef>
                <a:spcPts val="0"/>
              </a:spcBef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ຄວາມກວ້າງດຽວກັນ: ຕົວຢ່າງ: ຊ່ວງອາຍຸ 5 ປີ, 20-24, 25-29, 30-34…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60000"/>
              </a:lnSpc>
              <a:spcBef>
                <a:spcPts val="0"/>
              </a:spcBef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ການແບ່ງຕາມທໍາມະຊາດຂອງ ຂໍ້ມູນ ເຊັ່ນ ເປີເຊັນ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2">
              <a:lnSpc>
                <a:spcPct val="160000"/>
              </a:lnSpc>
              <a:spcBef>
                <a:spcPts val="0"/>
              </a:spcBef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ການຕັດທອນ ທີ່ມີຄວາມຫມາຍ: ນີ້ແມ່ນວິທີທີ່ຕ້ອງການ ຖ້າທ່ານມີຊ່ວງ ທີ່ມີຄວາມຫມາຍທາງດ້ານຄລີນິກຫຼື ໃນທາງປະຕິບັດ ສໍາລັບຕົວຜັນແປຂອງທ່ານ. ຕົວຢ່າງ: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3">
              <a:lnSpc>
                <a:spcPct val="160000"/>
              </a:lnSpc>
              <a:spcBef>
                <a:spcPts val="0"/>
              </a:spcBef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ປະເພດອາຍຸຂອງຄໍາແນະນໍາທາງດ້ານຄລີນິກ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3">
              <a:lnSpc>
                <a:spcPct val="160000"/>
              </a:lnSpc>
              <a:spcBef>
                <a:spcPts val="0"/>
              </a:spcBef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ຊ່ວງເວລາທີ່ສຳຄັນ ທາງຄລີນິກຂອງການວັດແທກທາງການແພດ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3">
              <a:lnSpc>
                <a:spcPct val="160000"/>
              </a:lnSpc>
              <a:spcBef>
                <a:spcPts val="0"/>
              </a:spcBef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ຄ່າບ່ຽງແບນມາດຕະຖານ ຄະແນນ 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z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ສໍາລັບຕົວຜັນແປມາດຕະຖານ/ສູນກາງ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60000"/>
              </a:lnSpc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ແນະນຳ: ໃຊ້ຮູບແບບກາຟິກເພື່ອກວດສອບການແຈກຢາຍ ແລະສະແດງຕົວຜັນແປຕໍ່ເນື່ອງ</a:t>
            </a:r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BAA5A-5544-4F23-AFD5-A69D2763EE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18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0B87BA-4D08-47F3-A447-7A481A87E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"/>
    </mc:Choice>
    <mc:Fallback xmlns="">
      <p:transition spd="slow" advTm="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ການແຈກຢາຍຄວາມຖີ່: ຮູບພາບແທ່ງ (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Histogram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endParaRPr lang="en-US" i="1" baseline="-25000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/>
          </a:p>
          <a:p>
            <a:pPr lvl="1" eaLnBrk="1" hangingPunct="1"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4A278E1-3920-4688-B172-B734B91B37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19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AB054-FBA0-42CA-9ABF-AE6776C2F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2558145"/>
            <a:ext cx="5201664" cy="3790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04C26-8508-456B-8C4F-5BBDE7F74F0C}"/>
              </a:ext>
            </a:extLst>
          </p:cNvPr>
          <p:cNvSpPr txBox="1"/>
          <p:nvPr/>
        </p:nvSpPr>
        <p:spPr>
          <a:xfrm>
            <a:off x="3790927" y="1564316"/>
            <a:ext cx="478951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 ເປັນວິທີທາງກຼາຟຟິກເພື່ອສະແດງການແຈກຢາຍຄວາມຖີ່ຂອງຂໍ້ມູນຕໍ່ເນື່ອງ ຫຼື ບໍ່ຕໍ່ເນື່ອງ, ໂດຍການແບ່ງຄ່າຂອງການສັງເກດເປັນຊ່ວງໄລຍະ ເກືອບເທົ່າໆກັນ.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ທາງນອນ/ແກນ 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x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( (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Horizontal/x axis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ຊ່ວງຂອງຕົວຜັນແປ</a:t>
            </a:r>
          </a:p>
          <a:p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ແກນຕັ້ງ/ ແກນ 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y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Vertical/y axis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 ຫຼືຄວາມຖີ່ສໍາພັດ ຂອງການສັງເກດແຕ່ຊ່ວງໄລຍະ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0C3A36-2CB9-45D2-B8F5-F7A62AFB8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57"/>
    </mc:Choice>
    <mc:Fallback xmlns="">
      <p:transition spd="slow" advTm="5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CC80-7871-4024-B694-72083738D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64" y="317500"/>
            <a:ext cx="7886700" cy="1017107"/>
          </a:xfrm>
        </p:spPr>
        <p:txBody>
          <a:bodyPr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ວັດ​ຖຸ​ປະ​ສົງ​ການ​ຮຽນ​ຮູ້</a:t>
            </a:r>
            <a:endParaRPr lang="en-US"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A0215-F7DA-4199-B304-F43644C8FE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4314825" cy="4678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ຫຼັງຈາກຈົບ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ຫົວຂໍ້ 7.5, ທ່ານຄວນຈະສາມາດ:</a:t>
            </a:r>
          </a:p>
          <a:p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ເລືອກການສະແດງກາຟິກທີ່ເໝາະສົມສຳລັບຂໍ້ມູນແຕ່ລະປະເພດ</a:t>
            </a:r>
          </a:p>
          <a:p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ປະຕິບັດຄໍາສັ່ງສະແດງຂໍ້ມູນພື້ນຖານໃນ 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ລວມທັງການສະຫຼຸບຮູບພາບຂອງຕົວຜັນແປແລະການປຽບທຽບຮູບພາບ</a:t>
            </a:r>
          </a:p>
          <a:p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ລະວັງທາງເລືອກອື່ນໃນການສ້າງພາບຂອງຂໍ້ມູນ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Rectangle 4" descr="Bar chart">
            <a:extLst>
              <a:ext uri="{FF2B5EF4-FFF2-40B4-BE49-F238E27FC236}">
                <a16:creationId xmlns:a16="http://schemas.microsoft.com/office/drawing/2014/main" id="{6FF89EEC-59B3-4CA9-BA37-5094BB784CB5}"/>
              </a:ext>
            </a:extLst>
          </p:cNvPr>
          <p:cNvSpPr/>
          <p:nvPr/>
        </p:nvSpPr>
        <p:spPr>
          <a:xfrm>
            <a:off x="5897194" y="1651827"/>
            <a:ext cx="1625062" cy="1625062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3975A3-1BA0-4FDA-BD7F-31D20D9B8D7A}"/>
              </a:ext>
            </a:extLst>
          </p:cNvPr>
          <p:cNvGrpSpPr/>
          <p:nvPr/>
        </p:nvGrpSpPr>
        <p:grpSpPr>
          <a:xfrm>
            <a:off x="4904100" y="3396429"/>
            <a:ext cx="3611250" cy="1308772"/>
            <a:chOff x="16115" y="2557095"/>
            <a:chExt cx="3611250" cy="13087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F64FDB-E0F6-487C-A384-87D4C982E6B1}"/>
                </a:ext>
              </a:extLst>
            </p:cNvPr>
            <p:cNvSpPr/>
            <p:nvPr/>
          </p:nvSpPr>
          <p:spPr>
            <a:xfrm>
              <a:off x="16115" y="2557095"/>
              <a:ext cx="3611250" cy="13087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BC53C4-0F98-410F-90F0-BE3CA51F8994}"/>
                </a:ext>
              </a:extLst>
            </p:cNvPr>
            <p:cNvSpPr txBox="1"/>
            <p:nvPr/>
          </p:nvSpPr>
          <p:spPr>
            <a:xfrm>
              <a:off x="16115" y="2557095"/>
              <a:ext cx="3611250" cy="1308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b="1" kern="1200" dirty="0"/>
                <a:t>Data Visualization</a:t>
              </a:r>
              <a:endParaRPr lang="en-US" sz="4400" kern="1200" dirty="0"/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8EC3CED-1720-4ADB-85D9-66EF9DE7A6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1DDE9-AB68-4776-91F4-4797E28A7099}"/>
              </a:ext>
            </a:extLst>
          </p:cNvPr>
          <p:cNvSpPr txBox="1"/>
          <p:nvPr/>
        </p:nvSpPr>
        <p:spPr>
          <a:xfrm>
            <a:off x="4705505" y="4744007"/>
            <a:ext cx="4008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9E3611"/>
              </a:buClr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ທ່ານສາມາດສ້າງກາຟໃນຫົວຂໍ້ນີ້ໂດຍໃຊ້ໄຟລ໌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DO “Module 7 Topic 7.5 Stata Example Syntax”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ແລະຂໍ້ມູນຕົວຢ່າງແບບສຸ່ມຂອງ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MICS 2017 10%.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769D4E1-B03A-4ECC-9915-B7EA3D92F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2"/>
    </mc:Choice>
    <mc:Fallback xmlns="">
      <p:transition spd="slow" advTm="3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E78AA22-A6B9-C0F9-C78B-3FA50936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</p:spPr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ຮູບພາບແທ່ງ: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ຂໍ້ມູນຄະແນນການສອບເສັງ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3" name="Picture 2" descr="C:\Documents and Settings\Student\My Documents\My Research &amp; Teaching\Research with Bruce King\Instructors Manual 6e\table 3.1.jpg">
            <a:extLst>
              <a:ext uri="{FF2B5EF4-FFF2-40B4-BE49-F238E27FC236}">
                <a16:creationId xmlns:a16="http://schemas.microsoft.com/office/drawing/2014/main" id="{400DDBD0-8435-4D7C-AF35-7B94920C937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8650" y="1825897"/>
            <a:ext cx="7886700" cy="400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46A0A-7BFA-48E2-B4A9-BB1A3CE27E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sz="700" b="1" smtClean="0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700" b="1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EE1BA-7A99-4370-8A16-ACA73B2C9D5B}"/>
              </a:ext>
            </a:extLst>
          </p:cNvPr>
          <p:cNvSpPr/>
          <p:nvPr/>
        </p:nvSpPr>
        <p:spPr>
          <a:xfrm>
            <a:off x="498144" y="2067635"/>
            <a:ext cx="1972102" cy="257942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B07CC-71CF-4516-8F85-26D4C0E4605F}"/>
              </a:ext>
            </a:extLst>
          </p:cNvPr>
          <p:cNvSpPr/>
          <p:nvPr/>
        </p:nvSpPr>
        <p:spPr>
          <a:xfrm>
            <a:off x="2704533" y="2404280"/>
            <a:ext cx="987186" cy="33346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F4DD11-AF6B-4A21-BE1E-21CA48A8BFE8}"/>
              </a:ext>
            </a:extLst>
          </p:cNvPr>
          <p:cNvSpPr/>
          <p:nvPr/>
        </p:nvSpPr>
        <p:spPr>
          <a:xfrm>
            <a:off x="5121535" y="2471048"/>
            <a:ext cx="782967" cy="33346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80DA29-33AA-4FF1-8C08-0C786228CC27}"/>
              </a:ext>
            </a:extLst>
          </p:cNvPr>
          <p:cNvSpPr/>
          <p:nvPr/>
        </p:nvSpPr>
        <p:spPr>
          <a:xfrm>
            <a:off x="5931798" y="2471048"/>
            <a:ext cx="782967" cy="33346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058509-C159-4217-906F-BC4F7B94C980}"/>
              </a:ext>
            </a:extLst>
          </p:cNvPr>
          <p:cNvSpPr/>
          <p:nvPr/>
        </p:nvSpPr>
        <p:spPr>
          <a:xfrm>
            <a:off x="6845271" y="2471048"/>
            <a:ext cx="1800585" cy="33346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8A78B7-EB66-4548-94A2-3DED1DE519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3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63"/>
    </mc:Choice>
    <mc:Fallback xmlns="">
      <p:transition spd="slow" advTm="6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CFA5-92B5-430D-BA72-6BAA81FA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ສໍາລັບຄະແນນ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B58819-71AF-458C-8376-BAC8D0783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21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FAE6C21-4503-4CF2-87CD-7AD0143217D1}"/>
              </a:ext>
            </a:extLst>
          </p:cNvPr>
          <p:cNvSpPr txBox="1">
            <a:spLocks/>
          </p:cNvSpPr>
          <p:nvPr/>
        </p:nvSpPr>
        <p:spPr>
          <a:xfrm>
            <a:off x="581789" y="1475679"/>
            <a:ext cx="7121525" cy="434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ຄວາມສູງ (ຕາມແກນ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y)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ແມ່ນຄວາມຖີ່ຂອງຄະແນນ</a:t>
            </a:r>
            <a:endParaRPr lang="en-US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5" name="Picture 4" descr="C:\Documents and Settings\Student\My Documents\My Research &amp; Teaching\Research with Bruce King\Instructors Manual 6e\figure 3.1.jpg">
            <a:extLst>
              <a:ext uri="{FF2B5EF4-FFF2-40B4-BE49-F238E27FC236}">
                <a16:creationId xmlns:a16="http://schemas.microsoft.com/office/drawing/2014/main" id="{E9357B9B-EFFD-4583-A3D6-B8DF1F618FC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815" y="2094526"/>
            <a:ext cx="7444527" cy="355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BDD085-CDE1-490E-AE60-C8B3E79F62FE}"/>
              </a:ext>
            </a:extLst>
          </p:cNvPr>
          <p:cNvSpPr/>
          <p:nvPr/>
        </p:nvSpPr>
        <p:spPr>
          <a:xfrm>
            <a:off x="496137" y="5771399"/>
            <a:ext cx="9345705" cy="852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6867"/>
            <a:r>
              <a:rPr lang="lo-LA" sz="2824" b="1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ຄ່າຄະແນນ</a:t>
            </a:r>
            <a:r>
              <a:rPr lang="en-US" sz="2824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24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ຈະປ່ຽນໄປເລື້ອຍໆ ຕາມແກນ </a:t>
            </a:r>
            <a:r>
              <a:rPr lang="en-US" sz="2824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x</a:t>
            </a:r>
          </a:p>
          <a:p>
            <a:pPr algn="ctr" defTabSz="806867"/>
            <a:r>
              <a:rPr lang="lo-LA" sz="211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ແຕ່ລະແທ່ງ ມີ ຊ່ວງ ສໍໍາລັບ ຊ່ວງໄລຍະ. (ຄ່າສະແດງເຖິງຈຸດກາງ)</a:t>
            </a:r>
            <a:endParaRPr lang="en-US" sz="2118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4D9B71-7918-4E87-9938-DC951D4F9347}"/>
              </a:ext>
            </a:extLst>
          </p:cNvPr>
          <p:cNvCxnSpPr/>
          <p:nvPr/>
        </p:nvCxnSpPr>
        <p:spPr>
          <a:xfrm>
            <a:off x="1202107" y="2017059"/>
            <a:ext cx="268941" cy="9681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F2502A-D1FA-454E-8BBA-8314B0B4286E}"/>
              </a:ext>
            </a:extLst>
          </p:cNvPr>
          <p:cNvCxnSpPr>
            <a:cxnSpLocks/>
          </p:cNvCxnSpPr>
          <p:nvPr/>
        </p:nvCxnSpPr>
        <p:spPr>
          <a:xfrm>
            <a:off x="4748574" y="1974108"/>
            <a:ext cx="554885" cy="71530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E6BE97-22E5-4D3C-A53F-813F629EC36E}"/>
              </a:ext>
            </a:extLst>
          </p:cNvPr>
          <p:cNvCxnSpPr>
            <a:cxnSpLocks/>
          </p:cNvCxnSpPr>
          <p:nvPr/>
        </p:nvCxnSpPr>
        <p:spPr>
          <a:xfrm>
            <a:off x="2008930" y="5771399"/>
            <a:ext cx="6320118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430070C-99A7-4595-924A-6CF88A0B8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0"/>
    </mc:Choice>
    <mc:Fallback xmlns="">
      <p:transition spd="slow" advTm="3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Student\My Documents\My Research &amp; Teaching\Research with Bruce King\Instructors Manual 6e\table 3.1.jpg">
            <a:extLst>
              <a:ext uri="{FF2B5EF4-FFF2-40B4-BE49-F238E27FC236}">
                <a16:creationId xmlns:a16="http://schemas.microsoft.com/office/drawing/2014/main" id="{541106BC-09AE-41A9-B63F-C449DF887335}"/>
              </a:ext>
            </a:extLst>
          </p:cNvPr>
          <p:cNvPicPr/>
          <p:nvPr/>
        </p:nvPicPr>
        <p:blipFill rotWithShape="1">
          <a:blip r:embed="rId6" cstate="print"/>
          <a:srcRect l="25455" t="15262" r="33009" b="2701"/>
          <a:stretch/>
        </p:blipFill>
        <p:spPr bwMode="auto">
          <a:xfrm>
            <a:off x="826115" y="1510150"/>
            <a:ext cx="2645555" cy="267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A975B4-111B-4272-A43B-4ED3B58C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 ຄະແນນສອບເສັງ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67015-0B7A-4106-9826-D83CC53222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22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65D1E37-936C-4797-988B-A1BB5B1E8B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6115" y="4385390"/>
            <a:ext cx="2990983" cy="1815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 ໃຫ້ຂໍ້ມູນຄືກັນ ກັບຕາຕະລາງການແຈກຢາຍຄວາມຖີ່.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7" name="Picture 6" descr="C:\Documents and Settings\Student\My Documents\My Research &amp; Teaching\Research with Bruce King\Instructors Manual 6e\figure 3.1.jpg">
            <a:extLst>
              <a:ext uri="{FF2B5EF4-FFF2-40B4-BE49-F238E27FC236}">
                <a16:creationId xmlns:a16="http://schemas.microsoft.com/office/drawing/2014/main" id="{8848C44A-BA0D-4FCB-A160-F74A172039A3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1488" y="1480545"/>
            <a:ext cx="4698252" cy="290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396ED-E601-4054-8C64-EE485F2FF8BD}"/>
              </a:ext>
            </a:extLst>
          </p:cNvPr>
          <p:cNvSpPr txBox="1"/>
          <p:nvPr/>
        </p:nvSpPr>
        <p:spPr>
          <a:xfrm>
            <a:off x="4319517" y="4385391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ແກນ 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x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ຄະແນນຕົວຈີງ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ຊ່ວງຂອງຊັ້ນ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3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ຄະແນນ ຕໍ່ ຊ່ວງ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ປ້າຍກໍາກັບ ສໍາລັບຈຸດເຄີ່ງກາງ ຂອງ ຊ່ວງ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ແກນ </a:t>
            </a: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y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-: 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ຄວາມສູງຂອງແທ່ງ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ຈໍານວນຄັ້ງ ທີ່ຄະແນນປະກົດ ໃນ ຂໍ້ມູນ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733D16C-0B73-4B34-B74B-23AECAF8E31F}"/>
              </a:ext>
            </a:extLst>
          </p:cNvPr>
          <p:cNvSpPr/>
          <p:nvPr/>
        </p:nvSpPr>
        <p:spPr>
          <a:xfrm>
            <a:off x="6421271" y="4039738"/>
            <a:ext cx="204717" cy="2117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B9AB3C-6EAA-4CA7-A621-445DB0A490FC}"/>
              </a:ext>
            </a:extLst>
          </p:cNvPr>
          <p:cNvSpPr/>
          <p:nvPr/>
        </p:nvSpPr>
        <p:spPr>
          <a:xfrm>
            <a:off x="1080447" y="2849771"/>
            <a:ext cx="400335" cy="2117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758D0B3F-EDB2-4B1D-BF1A-FE66AC1C3354}"/>
              </a:ext>
            </a:extLst>
          </p:cNvPr>
          <p:cNvSpPr/>
          <p:nvPr/>
        </p:nvSpPr>
        <p:spPr>
          <a:xfrm rot="16200000">
            <a:off x="6982403" y="4154508"/>
            <a:ext cx="201257" cy="314230"/>
          </a:xfrm>
          <a:prstGeom prst="leftBrace">
            <a:avLst>
              <a:gd name="adj1" fmla="val 8333"/>
              <a:gd name="adj2" fmla="val 5434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B56CA54-3CBB-462D-8D66-87B6D22875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82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24"/>
    </mc:Choice>
    <mc:Fallback xmlns="">
      <p:transition spd="slow" advTm="4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CCFEED-2F29-40EA-AACA-2A3C3E7A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ຮູບພາບແທ່ງ ໃນ </a:t>
            </a:r>
            <a:r>
              <a:rPr lang="en-US" sz="3600" dirty="0"/>
              <a:t>Stata (BMI&lt;30)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97A79-C97A-4E88-A549-78A143D55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2366BA-5C5D-48CC-BB35-73DF17EBC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185" y="1464439"/>
            <a:ext cx="6745629" cy="49153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9137D4A-EB30-4323-8095-473AC527E956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23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A4734C-7F7A-4E90-BE79-869F42574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26"/>
    </mc:Choice>
    <mc:Fallback xmlns="">
      <p:transition spd="slow" advTm="5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CCFEED-2F29-40EA-AACA-2A3C3E7A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0460"/>
          </a:xfrm>
        </p:spPr>
        <p:txBody>
          <a:bodyPr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ຮູບພາບແທ່ງ ໃນ </a:t>
            </a:r>
            <a:r>
              <a:rPr lang="en-US" sz="3600" dirty="0"/>
              <a:t>Stata (BMI&lt;30)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97A79-C97A-4E88-A549-78A143D55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9137D4A-EB30-4323-8095-473AC527E956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24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D0095-7218-49A0-8FBB-B16B31801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1464439"/>
            <a:ext cx="6733061" cy="4884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77058A-EF67-47E3-99ED-00A54E7DB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103" y="1726442"/>
            <a:ext cx="4168037" cy="2319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80C92D-DD86-4543-ADFF-2EF9A659A7E2}"/>
              </a:ext>
            </a:extLst>
          </p:cNvPr>
          <p:cNvSpPr txBox="1"/>
          <p:nvPr/>
        </p:nvSpPr>
        <p:spPr>
          <a:xfrm>
            <a:off x="5680603" y="3997138"/>
            <a:ext cx="23901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Range</a:t>
            </a:r>
            <a:r>
              <a:rPr lang="en-US" dirty="0"/>
              <a:t>: 9.14 - 28.55</a:t>
            </a:r>
          </a:p>
          <a:p>
            <a:r>
              <a:rPr lang="en-US" b="1" dirty="0"/>
              <a:t>Mean</a:t>
            </a:r>
            <a:r>
              <a:rPr lang="en-US" dirty="0"/>
              <a:t>: 15.40</a:t>
            </a:r>
          </a:p>
          <a:p>
            <a:r>
              <a:rPr lang="en-US" b="1" dirty="0"/>
              <a:t>Median</a:t>
            </a:r>
            <a:r>
              <a:rPr lang="en-US" dirty="0"/>
              <a:t>: 15.23</a:t>
            </a:r>
          </a:p>
          <a:p>
            <a:r>
              <a:rPr lang="en-US" b="1" dirty="0"/>
              <a:t>Mode</a:t>
            </a:r>
            <a:r>
              <a:rPr lang="en-US" dirty="0"/>
              <a:t>: between 14-15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C70648C-B0BD-446E-83E0-59599EBDAA38}"/>
              </a:ext>
            </a:extLst>
          </p:cNvPr>
          <p:cNvSpPr/>
          <p:nvPr/>
        </p:nvSpPr>
        <p:spPr>
          <a:xfrm>
            <a:off x="2808027" y="1277089"/>
            <a:ext cx="348018" cy="64557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1541179-F596-43F6-A51F-91D49AC3C49B}"/>
              </a:ext>
            </a:extLst>
          </p:cNvPr>
          <p:cNvSpPr/>
          <p:nvPr/>
        </p:nvSpPr>
        <p:spPr>
          <a:xfrm>
            <a:off x="3044686" y="2004638"/>
            <a:ext cx="348018" cy="64557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994645-2997-4991-B265-DD2A9F622EAD}"/>
              </a:ext>
            </a:extLst>
          </p:cNvPr>
          <p:cNvCxnSpPr>
            <a:stCxn id="14" idx="2"/>
          </p:cNvCxnSpPr>
          <p:nvPr/>
        </p:nvCxnSpPr>
        <p:spPr>
          <a:xfrm flipH="1">
            <a:off x="3193674" y="2650211"/>
            <a:ext cx="25021" cy="30204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34BFE46-6951-4322-838B-94F1F8B84665}"/>
              </a:ext>
            </a:extLst>
          </p:cNvPr>
          <p:cNvSpPr/>
          <p:nvPr/>
        </p:nvSpPr>
        <p:spPr>
          <a:xfrm rot="5400000">
            <a:off x="3304822" y="5842495"/>
            <a:ext cx="348018" cy="64557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5A44A69-00F4-440C-82EE-BD78868EFF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04"/>
    </mc:Choice>
    <mc:Fallback xmlns="">
      <p:transition spd="slow" advTm="9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CCFEED-2F29-40EA-AACA-2A3C3E7A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ຮູບພາບແທ່ງ ໃນ </a:t>
            </a:r>
            <a:r>
              <a:rPr lang="en-US" sz="3600" dirty="0"/>
              <a:t>Stata (BMI&lt;30)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97A79-C97A-4E88-A549-78A143D55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2366BA-5C5D-48CC-BB35-73DF17EBC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" y="1464440"/>
            <a:ext cx="3899504" cy="284143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9137D4A-EB30-4323-8095-473AC527E956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25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D0095-7218-49A0-8FBB-B16B31801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097" y="1464439"/>
            <a:ext cx="3947643" cy="2863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2BCFD0-26C5-42B2-B930-9E59AFCAB660}"/>
              </a:ext>
            </a:extLst>
          </p:cNvPr>
          <p:cNvSpPr txBox="1"/>
          <p:nvPr/>
        </p:nvSpPr>
        <p:spPr>
          <a:xfrm>
            <a:off x="674586" y="4348200"/>
            <a:ext cx="3447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histogram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6"/>
                </a:solidFill>
              </a:rPr>
              <a:t>BMI if BMI &lt; 30</a:t>
            </a:r>
            <a:r>
              <a:rPr lang="en-US" sz="1400" dirty="0"/>
              <a:t>, width(1) percent </a:t>
            </a:r>
          </a:p>
          <a:p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1615DB-BD7E-4614-ADDC-587E6CA07E29}"/>
              </a:ext>
            </a:extLst>
          </p:cNvPr>
          <p:cNvSpPr txBox="1"/>
          <p:nvPr/>
        </p:nvSpPr>
        <p:spPr>
          <a:xfrm>
            <a:off x="4635947" y="4348200"/>
            <a:ext cx="3947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histogram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6"/>
                </a:solidFill>
              </a:rPr>
              <a:t>BMI if BMI&lt;30</a:t>
            </a:r>
            <a:r>
              <a:rPr lang="en-US" sz="1400" dirty="0"/>
              <a:t>, width(1) percent </a:t>
            </a:r>
            <a:r>
              <a:rPr lang="en-US" sz="1400" dirty="0" err="1"/>
              <a:t>addlabel</a:t>
            </a:r>
            <a:r>
              <a:rPr lang="en-US" sz="1400" dirty="0"/>
              <a:t> normal </a:t>
            </a:r>
            <a:r>
              <a:rPr lang="en-US" sz="1400" dirty="0" err="1"/>
              <a:t>xlabel</a:t>
            </a:r>
            <a:r>
              <a:rPr lang="en-US" sz="1400" dirty="0"/>
              <a:t>(9(3)30) (bin=20, start=9.14, width=1)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98A218-19F0-406D-9461-78375B862C5C}"/>
              </a:ext>
            </a:extLst>
          </p:cNvPr>
          <p:cNvSpPr txBox="1"/>
          <p:nvPr/>
        </p:nvSpPr>
        <p:spPr>
          <a:xfrm>
            <a:off x="674586" y="5026651"/>
            <a:ext cx="7936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ທ່ານສາມາດສ້າງ ຮູບພາບແທ່ງ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ໂດຍໃຊ້ຄໍາສັ່ງ 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histogram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histogram </a:t>
            </a:r>
            <a:r>
              <a:rPr lang="en-US" sz="2000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variable</a:t>
            </a:r>
            <a:endParaRPr lang="en-US" sz="1050" dirty="0">
              <a:solidFill>
                <a:srgbClr val="0070C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ສີ່ງນີ້ຈະສ້າງ ຮູບພາບແທ່ງ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ເລີ່ມຕົ້ນ, ແຕ່ມັນສາມາດຖືກປັບແຕ່ງໃນເມນູຫຼືດ້ວຍ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syntax.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ອ້າງອີງ ໄຟລ໌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DO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ສໍາລັບຫົວຂໍ້ 7.5 ຕົວຢ່າງ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syntax.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5392233-4143-419B-979E-00CE73664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2"/>
    </mc:Choice>
    <mc:Fallback xmlns="">
      <p:transition spd="slow" advTm="3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CCFEED-2F29-40EA-AACA-2A3C3E7A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ຄຳສັ່ງ 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Histogram (Hgb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g/dl)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97A79-C97A-4E88-A549-78A143D55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9137D4A-EB30-4323-8095-473AC527E956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26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57C30-3432-4563-A1C9-498B94D38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562" y="3940848"/>
            <a:ext cx="3393348" cy="2461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A59F17-2FD5-4EDB-B39C-A39103CEC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562" y="1424164"/>
            <a:ext cx="3390723" cy="2459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2A565F-24DA-4BB7-84BB-9DD01FF60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22" y="1419746"/>
            <a:ext cx="3390723" cy="2459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0CA3EA-0A6C-4139-8AAC-273C141507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197" y="3932897"/>
            <a:ext cx="3393348" cy="2461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B5EB85-2A3B-4330-A2E0-8CBCA6BFADCC}"/>
              </a:ext>
            </a:extLst>
          </p:cNvPr>
          <p:cNvSpPr txBox="1"/>
          <p:nvPr/>
        </p:nvSpPr>
        <p:spPr>
          <a:xfrm>
            <a:off x="890822" y="6275377"/>
            <a:ext cx="3403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histogram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6"/>
                </a:solidFill>
              </a:rPr>
              <a:t>AT10 if AT10 &lt; 17</a:t>
            </a:r>
            <a:r>
              <a:rPr lang="en-US" sz="1400" dirty="0"/>
              <a:t>, percent normal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85482-EE74-421A-9F19-E2FC30AD7898}"/>
              </a:ext>
            </a:extLst>
          </p:cNvPr>
          <p:cNvSpPr txBox="1"/>
          <p:nvPr/>
        </p:nvSpPr>
        <p:spPr>
          <a:xfrm>
            <a:off x="1602187" y="1494768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histogram </a:t>
            </a:r>
            <a:r>
              <a:rPr lang="en-US" sz="1400" dirty="0">
                <a:solidFill>
                  <a:schemeClr val="accent6"/>
                </a:solidFill>
              </a:rPr>
              <a:t>AT10 if AT10 &lt; 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F01851-4CB4-4B4D-B5D3-B5CB37F49679}"/>
              </a:ext>
            </a:extLst>
          </p:cNvPr>
          <p:cNvSpPr txBox="1"/>
          <p:nvPr/>
        </p:nvSpPr>
        <p:spPr>
          <a:xfrm>
            <a:off x="5022279" y="1502719"/>
            <a:ext cx="2906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histogram </a:t>
            </a:r>
            <a:r>
              <a:rPr lang="en-US" sz="1400" dirty="0">
                <a:solidFill>
                  <a:schemeClr val="accent6"/>
                </a:solidFill>
              </a:rPr>
              <a:t>AT10 if AT10 &lt; 17</a:t>
            </a:r>
            <a:r>
              <a:rPr lang="en-US" sz="1400" dirty="0"/>
              <a:t>, fraction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C47CFF-1D69-43BB-B58E-83BFADA904FD}"/>
              </a:ext>
            </a:extLst>
          </p:cNvPr>
          <p:cNvSpPr txBox="1"/>
          <p:nvPr/>
        </p:nvSpPr>
        <p:spPr>
          <a:xfrm>
            <a:off x="4582311" y="6289468"/>
            <a:ext cx="3599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histogram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6"/>
                </a:solidFill>
              </a:rPr>
              <a:t>AT10 if AT10 &lt; 17</a:t>
            </a:r>
            <a:r>
              <a:rPr lang="en-US" sz="1400" dirty="0"/>
              <a:t>, frequency normal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B57179-EE01-4178-A714-786892A6BBCF}"/>
              </a:ext>
            </a:extLst>
          </p:cNvPr>
          <p:cNvSpPr txBox="1"/>
          <p:nvPr/>
        </p:nvSpPr>
        <p:spPr>
          <a:xfrm>
            <a:off x="441985" y="1382233"/>
            <a:ext cx="496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a)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FD3FE1-8E31-444B-8D71-BEC6D30EAA8F}"/>
              </a:ext>
            </a:extLst>
          </p:cNvPr>
          <p:cNvSpPr txBox="1"/>
          <p:nvPr/>
        </p:nvSpPr>
        <p:spPr>
          <a:xfrm>
            <a:off x="4273594" y="1377895"/>
            <a:ext cx="496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b)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7D649F-CCEF-4635-BB56-CD1963D8EEF2}"/>
              </a:ext>
            </a:extLst>
          </p:cNvPr>
          <p:cNvSpPr txBox="1"/>
          <p:nvPr/>
        </p:nvSpPr>
        <p:spPr>
          <a:xfrm>
            <a:off x="441984" y="4064735"/>
            <a:ext cx="496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c)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1142A-6E41-41AE-BE16-9719A6589DD3}"/>
              </a:ext>
            </a:extLst>
          </p:cNvPr>
          <p:cNvSpPr txBox="1"/>
          <p:nvPr/>
        </p:nvSpPr>
        <p:spPr>
          <a:xfrm>
            <a:off x="4249619" y="4064734"/>
            <a:ext cx="496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d)</a:t>
            </a:r>
            <a:endParaRPr lang="en-US" sz="2400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DDE236F-B4F8-4C70-9131-3C0C514F5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8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2"/>
    </mc:Choice>
    <mc:Fallback xmlns="">
      <p:transition spd="slow" advTm="4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CCFEED-2F29-40EA-AACA-2A3C3E7A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ຕົວຢ່າງຂອງ ຮູບພາບແທ່ງ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Stata (Hgb)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97A79-C97A-4E88-A549-78A143D55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9137D4A-EB30-4323-8095-473AC527E956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27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0C264B-7095-48F6-BF73-73BA037CE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69" y="1598118"/>
            <a:ext cx="4387531" cy="3182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2C0E1-959E-4899-A210-88E21AAB3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255" y="2287645"/>
            <a:ext cx="4581620" cy="3323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0552F7-1E7F-4255-866C-F4006F02167E}"/>
              </a:ext>
            </a:extLst>
          </p:cNvPr>
          <p:cNvSpPr txBox="1"/>
          <p:nvPr/>
        </p:nvSpPr>
        <p:spPr>
          <a:xfrm>
            <a:off x="4396667" y="58742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histogram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AT10 if AT10 &lt; 17</a:t>
            </a:r>
            <a:r>
              <a:rPr lang="en-US" dirty="0"/>
              <a:t>, normal </a:t>
            </a:r>
            <a:r>
              <a:rPr lang="en-US" dirty="0" err="1"/>
              <a:t>kdensity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A8D38-C71D-4900-B47D-2CA12069CE23}"/>
              </a:ext>
            </a:extLst>
          </p:cNvPr>
          <p:cNvSpPr txBox="1"/>
          <p:nvPr/>
        </p:nvSpPr>
        <p:spPr>
          <a:xfrm>
            <a:off x="399941" y="4993048"/>
            <a:ext cx="3640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histogram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AT10 if AT10 &lt; 17</a:t>
            </a:r>
            <a:r>
              <a:rPr lang="en-US" dirty="0"/>
              <a:t>, </a:t>
            </a:r>
            <a:r>
              <a:rPr lang="en-US" dirty="0" err="1"/>
              <a:t>kdensity</a:t>
            </a:r>
            <a:endParaRPr 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1C8E2E3-C0E5-45D6-A362-DF9E0B819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6"/>
    </mc:Choice>
    <mc:Fallback xmlns="">
      <p:transition spd="slow" advTm="4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704E54-B499-4BBC-9C27-446DA450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ພວກເຮົາສາມາດຮຽນຮູ້ຫຍັງອີກແດ່ຈາກ 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F6D48-8E7B-4317-B80C-2207C9E408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>
              <a:spcBef>
                <a:spcPct val="500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ລັກສະນະຂອງປະຊາກອນກຸ່ມດຽວ</a:t>
            </a:r>
          </a:p>
          <a:p>
            <a:pPr lvl="1">
              <a:spcBef>
                <a:spcPct val="500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ປຽບທຽບປະຊາກອນຫຼາຍກວ່າໜຶ່ງກຸ່ມ</a:t>
            </a:r>
          </a:p>
          <a:p>
            <a:pPr lvl="1">
              <a:spcBef>
                <a:spcPct val="500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ການປ່ຽນແປງໃນຄ່າສະເລ່ຍຂອງຂໍ້ມູນ</a:t>
            </a:r>
          </a:p>
          <a:p>
            <a:pPr lvl="1">
              <a:spcBef>
                <a:spcPct val="500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ການປ່ຽນແປງໃນຄວາມປັ່ນປ່ວນ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28</a:t>
            </a:fld>
            <a:endParaRPr lang="en-US" sz="1400" u="none">
              <a:latin typeface="Times New Roman" pitchFamily="18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32A0980-FCD3-4F23-AD66-9429A00C9D2E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28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613A50-2489-40D9-AB99-BCDE7D731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5"/>
    </mc:Choice>
    <mc:Fallback xmlns="">
      <p:transition spd="slow" advTm="2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84B2-F6CA-4B0B-8B6A-6B9CC7FD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 ການປ່ຽນແປງ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ໃນຂໍ້ມູນ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2BBD22-AFDE-4A78-A6F0-AAD85CE02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29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667F9A8-CA26-479D-9792-4762752F2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207" y="2147249"/>
            <a:ext cx="230224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u="none" dirty="0">
                <a:latin typeface="+mn-lt"/>
              </a:rPr>
              <a:t>Dataset A </a:t>
            </a:r>
          </a:p>
          <a:p>
            <a:pPr algn="r">
              <a:spcBef>
                <a:spcPct val="50000"/>
              </a:spcBef>
            </a:pPr>
            <a:r>
              <a:rPr lang="en-US" sz="1400" u="none" dirty="0">
                <a:latin typeface="+mn-lt"/>
              </a:rPr>
              <a:t>(e.g., Population A,  Time A)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E2970C5-CE22-4509-9798-D2353AE74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207" y="4018254"/>
            <a:ext cx="230224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u="none" dirty="0">
                <a:latin typeface="+mn-lt"/>
              </a:rPr>
              <a:t>Dataset B </a:t>
            </a:r>
          </a:p>
          <a:p>
            <a:pPr algn="r">
              <a:spcBef>
                <a:spcPct val="50000"/>
              </a:spcBef>
            </a:pPr>
            <a:r>
              <a:rPr lang="en-US" sz="1400" u="none" dirty="0">
                <a:latin typeface="+mn-lt"/>
              </a:rPr>
              <a:t>(e.g., Population B,  Time 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5F6D1-396C-4C5E-9DFB-8A6B90977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54" y="1072158"/>
            <a:ext cx="6200397" cy="569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312645-B94A-4F6B-8303-8D085E616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1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11"/>
    </mc:Choice>
    <mc:Fallback xmlns="">
      <p:transition spd="slow" advTm="3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 bwMode="auto">
          <a:xfrm>
            <a:off x="628650" y="316635"/>
            <a:ext cx="7886700" cy="1017107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ການນໍາສະເຫນີຂໍ້ມູນ</a:t>
            </a:r>
            <a:endParaRPr lang="en-US"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197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217487" indent="0">
              <a:buClr>
                <a:srgbClr val="C00000"/>
              </a:buClr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ມີເລື່ອງຢູ່ເບື້ອງຫຼັງ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ທຸກຊຸດຂໍ້ມູນ. ໜ້າທີ່ຂອງເຈົ້າແມ່ນ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ເລົ່າ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ເລື່ອງໃຫ້ຖືກຕ້ອງ</a:t>
            </a:r>
            <a:r>
              <a:rPr lang="en-GB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ເທົ່າທີ່ເປັນໄປໄດ້</a:t>
            </a:r>
            <a:endParaRPr lang="fi-FI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74687" indent="-457200">
              <a:buClr>
                <a:srgbClr val="C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ບາງຊຸດຂໍ້ມູນແມ່ນງ່າຍດາຍ: ການສຶກສານ້ໍາຫນັກແລະຄວາມສູງ</a:t>
            </a:r>
          </a:p>
          <a:p>
            <a:pPr marL="674687" indent="-457200">
              <a:buClr>
                <a:srgbClr val="C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ຊຸດຂໍ້ມູນບາງອັນແມ່ນຊັບຊ້ອນ: ຊຸດຂໍ້ມູນເຄືອຂ່າຍ ຫຼືຄວາມສໍາພັນ</a:t>
            </a:r>
            <a:endParaRPr lang="fi-FI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217487" indent="0">
              <a:buClr>
                <a:srgbClr val="C000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ການນໍາສະເຫນີຂໍ້ມູນແມ່ນຫນຶ່ງໃນເຄື່ອງມືທີ່ສໍາຄັນທີ່ສຸດທີ່ທ່ານຈະຮຽນຮູ້ແລະປັບປຸງ.</a:t>
            </a:r>
            <a:endParaRPr lang="fi-FI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60387" indent="-342900">
              <a:buClr>
                <a:srgbClr val="C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ເປັນຂັ້ນຕອນທໍາອິດໃນການວິເຄາະຂໍ້ມູນ</a:t>
            </a:r>
          </a:p>
          <a:p>
            <a:pPr marL="560387" indent="-342900">
              <a:buClr>
                <a:srgbClr val="C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ດໍາເນີນການ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ຢ່າງລະມັດລະວັງ, ມັນສາມາດປ່ຽນການນໍາສະເຫນີແບບທໍາມະດາ</a:t>
            </a:r>
            <a:r>
              <a:rPr lang="en-GB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ຫຼືລາຍງານ</a:t>
            </a: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ໃຫ້ເປັນທີ່ໜ້າສົນໃຈ</a:t>
            </a:r>
            <a:r>
              <a:rPr lang="en-GB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lo-LA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60387" indent="-342900">
              <a:buClr>
                <a:srgbClr val="C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ເບິ່ງຂໍ້ມູນ</a:t>
            </a:r>
          </a:p>
          <a:p>
            <a:pPr marL="217487" indent="0">
              <a:buClr>
                <a:srgbClr val="C000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ກຣາບ ແລະ ການ</a:t>
            </a:r>
            <a:r>
              <a:rPr lang="en-GB" sz="20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ວັດຜົນ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ສະຫຼຸບ: </a:t>
            </a:r>
            <a:r>
              <a:rPr lang="en-GB" sz="2000" b="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ຂໍ້ມູນການສຶກສາໃນແບບຫຍໍ້ໆ ແລະ ມີຄວາມໝາຍ</a:t>
            </a:r>
            <a:endParaRPr lang="fi-FI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B9FACAE-DC08-4CBF-BA40-CDA4CFB150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FC70FE-0B85-4344-80FF-0BC26A39A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3"/>
    </mc:Choice>
    <mc:Fallback xmlns="">
      <p:transition spd="slow" advTm="6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6C3D5-0669-4C12-99A0-3AD49E38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 ການປ່ຽນແປງ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ໃນຂໍ້ມູນ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D2AAE-0A17-4F94-A875-92551DA9CE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30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E0E50B-74C4-4A57-A191-F14C4CCD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63" y="1063438"/>
            <a:ext cx="5643587" cy="590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E4C7D181-BDDB-4740-A480-2AC2A37FB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207" y="2147249"/>
            <a:ext cx="2302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u="none" dirty="0">
                <a:latin typeface="+mn-lt"/>
              </a:rPr>
              <a:t>Dataset A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771E679-489A-4CB1-8F39-BE6D1BC85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207" y="4362198"/>
            <a:ext cx="2302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u="none" dirty="0">
                <a:latin typeface="+mn-lt"/>
              </a:rPr>
              <a:t>Dataset B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55412C1-6586-4FA8-8D94-5A4E58429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3"/>
    </mc:Choice>
    <mc:Fallback xmlns="">
      <p:transition spd="slow" advTm="1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E5FD6-38B1-46DA-BEC6-4827BA8E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ຮູບຮ່າງຂອງການແຈກຢາຍ</a:t>
            </a:r>
            <a:endParaRPr lang="en-US" b="0" kern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40AFC2-6D05-4540-8D0E-135C52B5188D}"/>
              </a:ext>
            </a:extLst>
          </p:cNvPr>
          <p:cNvSpPr/>
          <p:nvPr/>
        </p:nvSpPr>
        <p:spPr>
          <a:xfrm>
            <a:off x="2813480" y="6046980"/>
            <a:ext cx="3805237" cy="493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858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Descriptive pattern of the data</a:t>
            </a:r>
          </a:p>
        </p:txBody>
      </p:sp>
      <p:pic>
        <p:nvPicPr>
          <p:cNvPr id="5" name="Picture 4" descr="C:\Documents and Settings\Student\My Documents\My Research &amp; Teaching\Research with Bruce King\Instructors Manual 6e\figure 3.13.jpg">
            <a:extLst>
              <a:ext uri="{FF2B5EF4-FFF2-40B4-BE49-F238E27FC236}">
                <a16:creationId xmlns:a16="http://schemas.microsoft.com/office/drawing/2014/main" id="{4C809385-1F27-478F-BA8A-4A94DEFE069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73660" y="1667218"/>
            <a:ext cx="7396680" cy="426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12A6A4-1335-44B4-A6F9-83D21B5D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0497" y="6348809"/>
            <a:ext cx="1509243" cy="1915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sz="700" b="1" smtClean="0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n-US" sz="700" b="1">
              <a:solidFill>
                <a:schemeClr val="tx2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B2E9DD-5AC9-426A-9CB0-7047971C2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4"/>
    </mc:Choice>
    <mc:Fallback xmlns="">
      <p:transition spd="slow" advTm="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EC0B-A9DA-4342-BCF7-3F59B058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8133"/>
            <a:ext cx="7886700" cy="1017107"/>
          </a:xfrm>
        </p:spPr>
        <p:txBody>
          <a:bodyPr>
            <a:normAutofit fontScale="90000"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 ຕົ້ນ-ໃບ (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Stem-and-leaf plot (BMI)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EED3A3-A60E-48C1-B761-C6FDBDAF969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6"/>
          <a:srcRect b="96044"/>
          <a:stretch/>
        </p:blipFill>
        <p:spPr>
          <a:xfrm>
            <a:off x="1823796" y="1488644"/>
            <a:ext cx="5251381" cy="17576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A3508E-5B2C-440A-889C-1EA0EA0263DC}"/>
              </a:ext>
            </a:extLst>
          </p:cNvPr>
          <p:cNvSpPr txBox="1"/>
          <p:nvPr/>
        </p:nvSpPr>
        <p:spPr>
          <a:xfrm>
            <a:off x="0" y="2047220"/>
            <a:ext cx="160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ຕົ້ນ (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STEM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B3E458-49C9-4FC8-AD2A-3A1FD38A3B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2" t="641"/>
          <a:stretch/>
        </p:blipFill>
        <p:spPr>
          <a:xfrm>
            <a:off x="1823796" y="1664411"/>
            <a:ext cx="4480709" cy="5083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B1CC05-9A54-4472-A169-D4F8C13D5228}"/>
              </a:ext>
            </a:extLst>
          </p:cNvPr>
          <p:cNvSpPr txBox="1"/>
          <p:nvPr/>
        </p:nvSpPr>
        <p:spPr>
          <a:xfrm>
            <a:off x="4762048" y="1785610"/>
            <a:ext cx="1925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ໃບ (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LEAF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9A5BDB-D94D-4238-BA2F-C6A5C625D88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00100" y="2447330"/>
            <a:ext cx="1007413" cy="3651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CE36EA-25E3-42A1-BEA7-DF9C49FF2D6E}"/>
              </a:ext>
            </a:extLst>
          </p:cNvPr>
          <p:cNvCxnSpPr>
            <a:cxnSpLocks/>
          </p:cNvCxnSpPr>
          <p:nvPr/>
        </p:nvCxnSpPr>
        <p:spPr>
          <a:xfrm flipH="1">
            <a:off x="4762047" y="2331170"/>
            <a:ext cx="1032165" cy="4675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FA80710-ADE8-415B-AA2C-B7A2D6075F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32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EC7D96-0FD1-4461-B25D-5AD2CCA00CDF}"/>
              </a:ext>
            </a:extLst>
          </p:cNvPr>
          <p:cNvSpPr txBox="1"/>
          <p:nvPr/>
        </p:nvSpPr>
        <p:spPr>
          <a:xfrm>
            <a:off x="353290" y="2859872"/>
            <a:ext cx="115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Value of BMI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0CD3D-8836-43D4-986D-3BF0C53BB36D}"/>
              </a:ext>
            </a:extLst>
          </p:cNvPr>
          <p:cNvSpPr txBox="1"/>
          <p:nvPr/>
        </p:nvSpPr>
        <p:spPr>
          <a:xfrm>
            <a:off x="6533958" y="1990088"/>
            <a:ext cx="1572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 ຂອງແຕ່ລະ ຄ່າ ຂອງ 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BMI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7368C-0D0B-41EC-AC47-F39531417655}"/>
              </a:ext>
            </a:extLst>
          </p:cNvPr>
          <p:cNvSpPr txBox="1"/>
          <p:nvPr/>
        </p:nvSpPr>
        <p:spPr>
          <a:xfrm>
            <a:off x="5452030" y="5649686"/>
            <a:ext cx="2389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stem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BMI if BMI &lt;30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7D35A0-F81B-4F2C-BAE4-F4D768632F55}"/>
              </a:ext>
            </a:extLst>
          </p:cNvPr>
          <p:cNvCxnSpPr/>
          <p:nvPr/>
        </p:nvCxnSpPr>
        <p:spPr>
          <a:xfrm>
            <a:off x="1868558" y="3215867"/>
            <a:ext cx="37204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49537EF-C087-44B1-B59F-29EAA90B6F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79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3"/>
    </mc:Choice>
    <mc:Fallback xmlns="">
      <p:transition spd="slow" advTm="64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AEF70D0-2E33-4AE2-8B71-F85831A6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</p:spPr>
        <p:txBody>
          <a:bodyPr anchor="b"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ຮູບຫຼາຍຫຼ່ຽມ ແຫ່ງ ຄວາມຖີ່ (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Polygon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1E855-2A14-4EBD-AD8B-48A5FB676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53" y="1926826"/>
            <a:ext cx="5433236" cy="3462108"/>
          </a:xfrm>
          <a:prstGeom prst="rect">
            <a:avLst/>
          </a:prstGeo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999FD71-894E-C961-419E-E0CC71EF34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9366" y="1501437"/>
            <a:ext cx="2555984" cy="4312886"/>
          </a:xfrm>
        </p:spPr>
        <p:txBody>
          <a:bodyPr>
            <a:normAutofit/>
          </a:bodyPr>
          <a:lstStyle/>
          <a:p>
            <a:pPr marL="403433" indent="-403433"/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ຈຸດ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ຈະຖືກວາງໄວ້ໃນແຕ່ລະຊ່ວງໄລຍະ ທີ່ຈຸດເຄີ່ງກາງ, ເພື່ອສະແດງເຖິງ</a:t>
            </a: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</a:t>
            </a:r>
            <a:endParaRPr lang="en-U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03433" indent="-403433"/>
            <a:r>
              <a:rPr lang="lo-LA" sz="2400" i="1" dirty="0">
                <a:latin typeface="Phetsarath OT" panose="02000500000000020004" pitchFamily="2" charset="0"/>
                <a:cs typeface="Phetsarath OT" panose="02000500000000020004" pitchFamily="2" charset="0"/>
              </a:rPr>
              <a:t>ເຊື່ອມຕໍ່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ແຕ່ລະຈຸດທີ່ຢູ່ຕິດກັນດ້ວຍເສັ້ນຊື່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8B1351-3461-4E1E-9768-6B14531C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0497" y="6348809"/>
            <a:ext cx="1509243" cy="191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sz="700" b="1" smtClean="0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n-US" sz="700" b="1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A4754D-BC1F-48EE-AA6E-F64327D05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8"/>
    </mc:Choice>
    <mc:Fallback xmlns="">
      <p:transition spd="slow" advTm="2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C949C-1A30-4B00-A1BA-BBF082819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34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" name="Picture 2" descr="C:\Documents and Settings\Student\My Documents\My Research &amp; Teaching\Research with Bruce King\Instructors Manual 6e\figure 3.1.jpg">
            <a:extLst>
              <a:ext uri="{FF2B5EF4-FFF2-40B4-BE49-F238E27FC236}">
                <a16:creationId xmlns:a16="http://schemas.microsoft.com/office/drawing/2014/main" id="{F0A07585-0E1F-4382-867E-D4BB95769C67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9992" y="315706"/>
            <a:ext cx="4974437" cy="273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D070E3-679E-47E7-B0F9-F298EEA34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0614" y="3280167"/>
            <a:ext cx="5071942" cy="286390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B8A6E0-255F-47C8-9DE2-D9AD069BB6D5}"/>
              </a:ext>
            </a:extLst>
          </p:cNvPr>
          <p:cNvSpPr txBox="1">
            <a:spLocks/>
          </p:cNvSpPr>
          <p:nvPr/>
        </p:nvSpPr>
        <p:spPr>
          <a:xfrm>
            <a:off x="242047" y="713924"/>
            <a:ext cx="3279075" cy="233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o-LA" sz="2000" b="1" dirty="0">
                <a:solidFill>
                  <a:schemeClr val="accent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 (</a:t>
            </a:r>
            <a:r>
              <a:rPr lang="en-US" sz="2000" b="1" dirty="0">
                <a:solidFill>
                  <a:schemeClr val="accent2"/>
                </a:solidFill>
              </a:rPr>
              <a:t>Histogram</a:t>
            </a:r>
            <a:r>
              <a:rPr lang="lo-LA" sz="2000" b="1" dirty="0">
                <a:solidFill>
                  <a:schemeClr val="accent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algn="ctr"/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ມັກໃຊ້ສໍາລັບການແຈກຢາຍທີ່ບໍ່ເປັນກຸ່ມ</a:t>
            </a:r>
          </a:p>
          <a:p>
            <a:pPr algn="ctr"/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ມີປະໂຫຍດເມື່ອສະແດງຄວາມຖີ່ສໍາພັດ (ສັດສ່ວນ)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03433" indent="-403433"/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03433" indent="-403433"/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8D85083-E6B5-43A1-8753-13A313404023}"/>
              </a:ext>
            </a:extLst>
          </p:cNvPr>
          <p:cNvSpPr txBox="1">
            <a:spLocks/>
          </p:cNvSpPr>
          <p:nvPr/>
        </p:nvSpPr>
        <p:spPr>
          <a:xfrm>
            <a:off x="505345" y="3492262"/>
            <a:ext cx="2878920" cy="233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o-LA" sz="1800" b="1" dirty="0">
                <a:solidFill>
                  <a:schemeClr val="accent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ຮູບຫຼາຍຫຼ່ຽມແຫ່ງຄວາມຖີ່ (</a:t>
            </a:r>
            <a:r>
              <a:rPr lang="en-US" sz="1800" b="1" dirty="0">
                <a:solidFill>
                  <a:schemeClr val="accent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Polygon</a:t>
            </a:r>
            <a:r>
              <a:rPr lang="lo-LA" sz="1800" b="1" dirty="0">
                <a:solidFill>
                  <a:schemeClr val="accent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1800" b="1" dirty="0">
              <a:solidFill>
                <a:schemeClr val="accent2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ມັກໃຊ້ສໍາລັບການແຈກຢາຍເປັນກຸ່ມ</a:t>
            </a:r>
          </a:p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ມີປະໂຫຍດໃນການປຽບທຽບການແຈກຢາຍ</a:t>
            </a:r>
            <a:endParaRPr lang="en-US" sz="1600" b="1" dirty="0">
              <a:solidFill>
                <a:schemeClr val="accent2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70E048E-5BC5-491F-B46F-869757D78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6"/>
    </mc:Choice>
    <mc:Fallback xmlns="">
      <p:transition spd="slow" advTm="2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5642-14AA-474E-B391-923464199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ຮູບຫຼາຍຫຼ່ຽມແຫ່ງຄວາມຖີ່: ການປຽບທຽບ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CBBCA-83FD-4760-BE2C-6E12610BB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35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3D4A1-917E-492D-BA42-A18DC645E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477" y="1411469"/>
            <a:ext cx="6755641" cy="45073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E89984-608B-45BC-878A-BCE0D8243913}"/>
              </a:ext>
            </a:extLst>
          </p:cNvPr>
          <p:cNvSpPr/>
          <p:nvPr/>
        </p:nvSpPr>
        <p:spPr>
          <a:xfrm>
            <a:off x="570647" y="5918801"/>
            <a:ext cx="4590491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6867"/>
            <a:r>
              <a:rPr lang="lo-LA" sz="158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ສັງເກດເເຫັນຫຍັງແດ່ ຈາກ ກຼາຟ</a:t>
            </a:r>
            <a:r>
              <a:rPr lang="en-US" sz="1588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226F313-CD99-4DB0-B87D-BF806862D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1"/>
    </mc:Choice>
    <mc:Fallback xmlns="">
      <p:transition spd="slow" advTm="1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1C5FCC-1DF7-45AD-8468-1B4688A7D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ຮູບຫຼາຍຫຼ່ຽມແຫ່ງຄວາມຖີ່: ການປຽບທຽບ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C0ED5E-14EB-420E-A416-F133D99B20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36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" name="Picture 2" descr="A stacked bar graph. Each column is created by 4 smaller columns stacked on top of each other.">
            <a:extLst>
              <a:ext uri="{FF2B5EF4-FFF2-40B4-BE49-F238E27FC236}">
                <a16:creationId xmlns:a16="http://schemas.microsoft.com/office/drawing/2014/main" id="{F58EEF24-1E3C-48F3-BB55-1D7098F22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6" y="2661191"/>
            <a:ext cx="3796463" cy="16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D72441-1302-4CDA-B734-8706918FB8F8}"/>
              </a:ext>
            </a:extLst>
          </p:cNvPr>
          <p:cNvSpPr txBox="1"/>
          <p:nvPr/>
        </p:nvSpPr>
        <p:spPr>
          <a:xfrm>
            <a:off x="628650" y="1531014"/>
            <a:ext cx="7886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ຈໍານວນຜູ້ເສຍຊີວິດທີ່ມີໃບຢັ້ງຢືນການຕາຍ ຄົນທີ່ເປັນພະຍາດ </a:t>
            </a:r>
            <a:r>
              <a:rPr lang="en-US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Asbestosis, </a:t>
            </a:r>
            <a:r>
              <a:rPr lang="lo-LA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ພະຍາດປອດ (</a:t>
            </a:r>
            <a:r>
              <a:rPr lang="en-US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Pneumoconiosis</a:t>
            </a:r>
            <a:r>
              <a:rPr lang="lo-LA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 ຂອງ ກໍາມະກອນບໍ່ຖ່ານຫີນ </a:t>
            </a:r>
            <a:r>
              <a:rPr lang="en-US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(CWP), </a:t>
            </a:r>
            <a:r>
              <a:rPr lang="lo-LA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ພະຍາດ </a:t>
            </a:r>
            <a:r>
              <a:rPr lang="en-US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Silicosis, </a:t>
            </a:r>
            <a:r>
              <a:rPr lang="lo-LA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ແລະ ພະຍາດປອດ</a:t>
            </a:r>
            <a:r>
              <a:rPr lang="en-US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Pneumoconiosis</a:t>
            </a:r>
            <a:r>
              <a:rPr lang="lo-LA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600" dirty="0">
                <a:solidFill>
                  <a:srgbClr val="0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ທີ່ບໍ່ລະບຸ / ອື່ນໆໃນບັນດາຜູ້ທີ່ມີອາຍຸ ≥ 15 ປີ, ຈໍາແນກຕາມປີ — ສະຫະລັດ, 1968-2000.</a:t>
            </a:r>
            <a:endParaRPr lang="en-US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6148" name="Picture 4" descr="Line graph with dots showing datapoints. Each dataset is represented by a different type of line.">
            <a:extLst>
              <a:ext uri="{FF2B5EF4-FFF2-40B4-BE49-F238E27FC236}">
                <a16:creationId xmlns:a16="http://schemas.microsoft.com/office/drawing/2014/main" id="{35472EE9-6437-4141-9D46-FD3FF1527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1192"/>
            <a:ext cx="3858363" cy="16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 frequency polygon graph showing the number deaths over time with 4 different data sets.">
            <a:extLst>
              <a:ext uri="{FF2B5EF4-FFF2-40B4-BE49-F238E27FC236}">
                <a16:creationId xmlns:a16="http://schemas.microsoft.com/office/drawing/2014/main" id="{3568E783-C095-4EF2-8787-F45B96CBB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2" y="4406249"/>
            <a:ext cx="3837508" cy="16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n a stacked bar graph, trends in the bottom most area of the column are easily seen.">
            <a:extLst>
              <a:ext uri="{FF2B5EF4-FFF2-40B4-BE49-F238E27FC236}">
                <a16:creationId xmlns:a16="http://schemas.microsoft.com/office/drawing/2014/main" id="{45A8EDED-2273-4EF9-96E5-AE2FC7AE0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06249"/>
            <a:ext cx="3837507" cy="16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1372C76-AEF0-4839-B126-F0A595286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5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1"/>
    </mc:Choice>
    <mc:Fallback xmlns="">
      <p:transition spd="slow" advTm="2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09C66-1581-4816-9646-514DEC465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ສະຫຼຸບຮູບພາບ: ຮູບພາບກ່ອງ (</a:t>
            </a:r>
            <a:r>
              <a:rPr lang="en-US" dirty="0"/>
              <a:t>Box Plots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11FA1-F4CA-43C9-B028-91CE20015F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7886700" cy="1367775"/>
          </a:xfrm>
        </p:spPr>
        <p:txBody>
          <a:bodyPr/>
          <a:lstStyle/>
          <a:p>
            <a:pPr marL="44450" lvl="1" indent="0">
              <a:spcBef>
                <a:spcPct val="50000"/>
              </a:spcBef>
              <a:buClr>
                <a:srgbClr val="C00000"/>
              </a:buClr>
              <a:buSzPct val="100000"/>
              <a:buNone/>
            </a:pP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ຮູບພາບກ່ອງ (</a:t>
            </a:r>
            <a:r>
              <a:rPr lang="en-US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Box Plots</a:t>
            </a: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ແມ່ນການສະແດງກຼາຟຟິກຂອງຫ້າມາດຕະການສະຫຼຸບຕົວເລກ: ຕໍາສຸດ, 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quartile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ລ່າງ, ຄ່າກາງ, 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quartile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ເທິງ, ສູງສຸດ.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8AE4B-DD7F-4A56-B984-3FA3FE61FC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37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Picture 2" descr="Image result for box and whisker plots epidemiology">
            <a:extLst>
              <a:ext uri="{FF2B5EF4-FFF2-40B4-BE49-F238E27FC236}">
                <a16:creationId xmlns:a16="http://schemas.microsoft.com/office/drawing/2014/main" id="{ECAC9DC5-5943-436A-92B1-64D003FA5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95" y="2201298"/>
            <a:ext cx="4396197" cy="33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C20E81-26D2-45E0-B419-5965BA1CC564}"/>
              </a:ext>
            </a:extLst>
          </p:cNvPr>
          <p:cNvSpPr txBox="1"/>
          <p:nvPr/>
        </p:nvSpPr>
        <p:spPr>
          <a:xfrm>
            <a:off x="663798" y="2666406"/>
            <a:ext cx="394335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ເປັນວິທີທີ່ດີໃນການສະແດງຂໍ້ມູນຈາກປະຊາກອນທີ່ແຕກຕ່າງກັນ, ໂດຍສະເພາະການປຽບທຽບພວກມັນ</a:t>
            </a:r>
          </a:p>
          <a:p>
            <a:pPr marL="342900" indent="-342900">
              <a:spcBef>
                <a:spcPct val="5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ຄໍານິຍາມທີ່ຊັດເຈນ; ບໍ່ຕ້ອງກັງວົນຈໍານວນແທ່ງ, ຊ່ວງຂອງຊັ້ນ, ແລະອື່ນໆ.</a:t>
            </a:r>
          </a:p>
          <a:p>
            <a:pPr marL="342900" indent="-342900">
              <a:spcBef>
                <a:spcPct val="5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  <a:sym typeface="Wingdings 3" pitchFamily="18" charset="2"/>
              </a:rPr>
              <a:t>ສາມາດໃຊ້ໄດ້ງ່າຍ</a:t>
            </a:r>
          </a:p>
          <a:p>
            <a:pPr marL="342900" indent="-342900">
              <a:spcBef>
                <a:spcPct val="5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ແກ້ໄຂ ເພື່ອຊີ້ໃຫ້ເຫັນ ຄ່າຜິດປົກກະຕິ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ຄ່າທີ່ຕໍ່າ ຫຼື ສູງ ທີ່ສຸດ).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C1CD24E-0C09-4A51-B539-76BBD0F90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94"/>
    </mc:Choice>
    <mc:Fallback xmlns="">
      <p:transition spd="slow" advTm="3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3B85-391E-474B-B4A1-F6E30B0D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ຮູບພາບກ່ອງ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137F1-050E-4460-B44A-91D628F39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38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EE8DE4F-9109-4C33-B394-DA886A4BE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09" y="1491457"/>
            <a:ext cx="38565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lo-LA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ກ່ອງ ມີຄ່າ ຕັ້ງແຕ່</a:t>
            </a:r>
            <a:r>
              <a:rPr lang="en-US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b="1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25th </a:t>
            </a:r>
            <a:r>
              <a:rPr lang="lo-LA" sz="2400" b="1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ເຖີງ</a:t>
            </a:r>
            <a:r>
              <a:rPr lang="en-US" sz="2400" b="1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 75th percentile </a:t>
            </a:r>
            <a:r>
              <a:rPr lang="en-US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(1</a:t>
            </a:r>
            <a:r>
              <a:rPr lang="en-US" sz="2400" u="none" baseline="30000" dirty="0">
                <a:latin typeface="Phetsarath OT" panose="02000500000000020004" pitchFamily="2" charset="0"/>
                <a:cs typeface="Phetsarath OT" panose="02000500000000020004" pitchFamily="2" charset="0"/>
              </a:rPr>
              <a:t>st</a:t>
            </a:r>
            <a:r>
              <a:rPr lang="en-US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 quartile to 3</a:t>
            </a:r>
            <a:r>
              <a:rPr lang="en-US" sz="2400" u="none" baseline="30000" dirty="0">
                <a:latin typeface="Phetsarath OT" panose="02000500000000020004" pitchFamily="2" charset="0"/>
                <a:cs typeface="Phetsarath OT" panose="02000500000000020004" pitchFamily="2" charset="0"/>
              </a:rPr>
              <a:t>rd</a:t>
            </a:r>
            <a:r>
              <a:rPr lang="en-US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 quartile)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EF818B5-BB94-4831-8253-9D24D148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07" y="2747995"/>
            <a:ext cx="36094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lo-LA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ຊື່ງໝາຍຄວາມວ່າ </a:t>
            </a:r>
            <a:r>
              <a:rPr lang="en-US" sz="2400" b="1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50%</a:t>
            </a:r>
            <a:r>
              <a:rPr lang="en-US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 ຂໍ້ມູນ ຢູ່ໃນກ່ອງ</a:t>
            </a:r>
            <a:endParaRPr lang="en-US" sz="2400" u="none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C3333A0-5BC7-4FFA-8D13-D32E56533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07" y="3662034"/>
            <a:ext cx="36094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lo-LA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ດັ່ງນັ້ນ</a:t>
            </a:r>
            <a:r>
              <a:rPr lang="en-US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400" b="1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IQR</a:t>
            </a:r>
            <a:r>
              <a:rPr lang="en-US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 = </a:t>
            </a:r>
            <a:r>
              <a:rPr lang="lo-LA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ຊ່ວງ ທີ່ຈໍາເປັນ ເພື່ອໃຫ້ຄອບຄຸມ</a:t>
            </a:r>
            <a:r>
              <a:rPr lang="en-US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 50% </a:t>
            </a:r>
            <a:r>
              <a:rPr lang="lo-LA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 ຂໍ້ມູນ </a:t>
            </a:r>
            <a:endParaRPr lang="en-US" sz="2400" u="none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C19CBAF-3A56-44EC-AE75-2F3F871FB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07" y="4951044"/>
            <a:ext cx="78627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spcBef>
                <a:spcPct val="50000"/>
              </a:spcBef>
              <a:buClr>
                <a:srgbClr val="C00000"/>
              </a:buClr>
              <a:buSzPct val="100000"/>
            </a:pPr>
            <a:r>
              <a:rPr lang="en-US" sz="24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IQR </a:t>
            </a:r>
            <a:r>
              <a:rPr lang="lo-LA" sz="2400" u="none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ແມ່ນການວັດຄວາມປັ່ນປ່ວນ ທີ່ມີປະສິດທິພາບຫຼາຍ ຊື່ງ ສາມາດຕັດສີນໄດ້ໂດຍ ຮູບພາບ.</a:t>
            </a:r>
            <a:endParaRPr lang="en-US" sz="2400" u="none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5550B9-79E3-40DC-9074-BAFC613E7F86}"/>
              </a:ext>
            </a:extLst>
          </p:cNvPr>
          <p:cNvGrpSpPr>
            <a:grpSpLocks noChangeAspect="1"/>
          </p:cNvGrpSpPr>
          <p:nvPr/>
        </p:nvGrpSpPr>
        <p:grpSpPr>
          <a:xfrm>
            <a:off x="4513723" y="1572146"/>
            <a:ext cx="4240777" cy="2717035"/>
            <a:chOff x="3756073" y="1927274"/>
            <a:chExt cx="4874456" cy="3123028"/>
          </a:xfrm>
        </p:grpSpPr>
        <p:pic>
          <p:nvPicPr>
            <p:cNvPr id="10" name="Picture 2" descr="Image result for box and whisker plots epidemiology">
              <a:extLst>
                <a:ext uri="{FF2B5EF4-FFF2-40B4-BE49-F238E27FC236}">
                  <a16:creationId xmlns:a16="http://schemas.microsoft.com/office/drawing/2014/main" id="{3F61E88C-3026-42A1-91DB-0BC01A18DF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8" t="9880" r="9640" b="9730"/>
            <a:stretch/>
          </p:blipFill>
          <p:spPr bwMode="auto">
            <a:xfrm>
              <a:off x="3756073" y="1927274"/>
              <a:ext cx="2651761" cy="3123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utoShape 11">
              <a:extLst>
                <a:ext uri="{FF2B5EF4-FFF2-40B4-BE49-F238E27FC236}">
                  <a16:creationId xmlns:a16="http://schemas.microsoft.com/office/drawing/2014/main" id="{BED32BF1-B6E4-4870-AF66-03F5C7D92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9816" y="2713019"/>
              <a:ext cx="273443" cy="1857658"/>
            </a:xfrm>
            <a:prstGeom prst="rightBrace">
              <a:avLst>
                <a:gd name="adj1" fmla="val 61111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normAutofit/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C09501F1-DB6B-49B0-92C0-80833CEF8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4827" y="3134016"/>
              <a:ext cx="137570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 fontScale="85000" lnSpcReduction="10000"/>
            </a:bodyPr>
            <a:lstStyle>
              <a:lvl1pPr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u="none" dirty="0">
                  <a:solidFill>
                    <a:schemeClr val="accent6"/>
                  </a:solidFill>
                  <a:latin typeface="+mn-lt"/>
                </a:rPr>
                <a:t>IQR can</a:t>
              </a:r>
            </a:p>
            <a:p>
              <a:r>
                <a:rPr lang="en-US" u="none" dirty="0">
                  <a:solidFill>
                    <a:schemeClr val="accent6"/>
                  </a:solidFill>
                  <a:latin typeface="+mn-lt"/>
                </a:rPr>
                <a:t>be read off the plot</a:t>
              </a:r>
            </a:p>
          </p:txBody>
        </p:sp>
        <p:sp>
          <p:nvSpPr>
            <p:cNvPr id="13" name="Text Box 3">
              <a:extLst>
                <a:ext uri="{FF2B5EF4-FFF2-40B4-BE49-F238E27FC236}">
                  <a16:creationId xmlns:a16="http://schemas.microsoft.com/office/drawing/2014/main" id="{F8F61E92-8B1C-4C4C-B3A3-605E65DEB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7621" y="2551763"/>
              <a:ext cx="136697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normAutofit fontScale="92500" lnSpcReduction="20000"/>
            </a:bodyPr>
            <a:lstStyle>
              <a:lvl1pPr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400" u="none" dirty="0">
                  <a:latin typeface="Tahoma" pitchFamily="34" charset="0"/>
                </a:rPr>
                <a:t>75th percentile</a:t>
              </a:r>
            </a:p>
          </p:txBody>
        </p:sp>
        <p:sp>
          <p:nvSpPr>
            <p:cNvPr id="14" name="Text Box 3">
              <a:extLst>
                <a:ext uri="{FF2B5EF4-FFF2-40B4-BE49-F238E27FC236}">
                  <a16:creationId xmlns:a16="http://schemas.microsoft.com/office/drawing/2014/main" id="{8193CC90-E40E-4B3F-9368-7166144D9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7620" y="4363565"/>
              <a:ext cx="136697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normAutofit fontScale="92500" lnSpcReduction="20000"/>
            </a:bodyPr>
            <a:lstStyle>
              <a:lvl1pPr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u="sng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400" u="none" dirty="0">
                  <a:latin typeface="Tahoma" pitchFamily="34" charset="0"/>
                </a:rPr>
                <a:t>25th percentile</a:t>
              </a:r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08465D3-7D3B-48A6-8F51-EE6CB742D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3"/>
    </mc:Choice>
    <mc:Fallback xmlns="">
      <p:transition spd="slow" advTm="3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3B85-391E-474B-B4A1-F6E30B0D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ຮູບພາບກ່ອງ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137F1-050E-4460-B44A-91D628F39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39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C19CBAF-3A56-44EC-AE75-2F3F871FB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11" y="5083607"/>
            <a:ext cx="36181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Clr>
                <a:srgbClr val="C00000"/>
              </a:buClr>
              <a:buSzPct val="100000"/>
            </a:pPr>
            <a:r>
              <a:rPr lang="lo-LA" sz="18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ຈຸດອື່ນໆ ຈະເອີ້ນວ່າ </a:t>
            </a:r>
            <a:r>
              <a:rPr lang="en-US" sz="18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“</a:t>
            </a:r>
            <a:r>
              <a:rPr lang="lo-LA" sz="18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ຄ່າຜິດປົກກະຕິ (</a:t>
            </a:r>
            <a:r>
              <a:rPr lang="en-US" sz="18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outliers</a:t>
            </a:r>
            <a:r>
              <a:rPr lang="lo-LA" sz="18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18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”, </a:t>
            </a:r>
            <a:r>
              <a:rPr lang="lo-LA" sz="18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 ຈຸດຂໍ້ມູນ ທີ່ບໍ່ເປັນຄ່າປົກກະຕິ ຂອງ ຄ່າ ທີ່ເຫຼືອ</a:t>
            </a:r>
            <a:r>
              <a:rPr lang="en-US" sz="1800" u="none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1D20C-494E-4532-80A7-ECCBE008226F}"/>
              </a:ext>
            </a:extLst>
          </p:cNvPr>
          <p:cNvSpPr txBox="1"/>
          <p:nvPr/>
        </p:nvSpPr>
        <p:spPr>
          <a:xfrm>
            <a:off x="616152" y="1482779"/>
            <a:ext cx="429434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C00000"/>
              </a:buClr>
              <a:buSzPct val="100000"/>
            </a:pP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ໃນກ່ອງພື້ນຖານ</a:t>
            </a:r>
            <a:r>
              <a:rPr lang="en-US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ເພີ້ມເສັ້ນ </a:t>
            </a:r>
            <a:r>
              <a:rPr lang="en-US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whiskers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(ເປັນສີແດງ)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ຂະຫຍາຍໄປສູ່</a:t>
            </a:r>
            <a:r>
              <a:rPr lang="lo-LA" i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ຄ່າທີ່ຢູ່ໃກ້ຄຽງ</a:t>
            </a:r>
            <a:r>
              <a:rPr lang="en-US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ປ້າຍຊື່ຢູ່ທີ່ນີ້ເປັນ </a:t>
            </a:r>
            <a:r>
              <a:rPr lang="en-US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MAX 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 </a:t>
            </a:r>
            <a:r>
              <a:rPr lang="en-US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MIN, 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ເຊິ່ງເປັນຄ່າການສັງເກດທີ່ສູງທີ່ສຸດ ໃນຊຸດຂໍ້ມູນ </a:t>
            </a:r>
            <a:r>
              <a:rPr lang="lo-LA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ທີ່ບໍ່ເກີນ </a:t>
            </a:r>
            <a:r>
              <a:rPr lang="en-US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1.5 </a:t>
            </a:r>
            <a:r>
              <a:rPr lang="lo-LA" b="1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ເທົ່າ ຂອງຄວາມສູງຂອງກ່ອ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ງ ເກີນ </a:t>
            </a:r>
            <a:r>
              <a:rPr lang="en-US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quartile</a:t>
            </a:r>
            <a:r>
              <a:rPr lang="lo-LA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ອື່ນ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Upper: 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Lower: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ເມື່ອຂໍ້ມູນມີຄວາມສົມສ່ວນ ພໍສົມຄວນ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ຄ່າທີ່ຢູ່ໃກ້ຄຽງຄວນກວມເອົາປະມານ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99%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ຂອງການວັດແທກ. 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E17032-C1B8-49C2-810F-6EE95FD805D9}"/>
              </a:ext>
            </a:extLst>
          </p:cNvPr>
          <p:cNvGrpSpPr>
            <a:grpSpLocks noChangeAspect="1"/>
          </p:cNvGrpSpPr>
          <p:nvPr/>
        </p:nvGrpSpPr>
        <p:grpSpPr>
          <a:xfrm>
            <a:off x="5014889" y="1482779"/>
            <a:ext cx="3332045" cy="3382531"/>
            <a:chOff x="4572000" y="1482779"/>
            <a:chExt cx="3829937" cy="3887966"/>
          </a:xfrm>
        </p:grpSpPr>
        <p:pic>
          <p:nvPicPr>
            <p:cNvPr id="16" name="Picture 4" descr="http://support.sas.com/documentation/cdl/en/grstatproc/62603/HTML/default/images/boxplot.gif">
              <a:extLst>
                <a:ext uri="{FF2B5EF4-FFF2-40B4-BE49-F238E27FC236}">
                  <a16:creationId xmlns:a16="http://schemas.microsoft.com/office/drawing/2014/main" id="{ECFE4955-1C81-408A-BCAE-24A026BA5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482779"/>
              <a:ext cx="3829937" cy="388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85F08C-09B0-47D3-87D6-170229A61A04}"/>
                </a:ext>
              </a:extLst>
            </p:cNvPr>
            <p:cNvSpPr/>
            <p:nvPr/>
          </p:nvSpPr>
          <p:spPr>
            <a:xfrm>
              <a:off x="5451232" y="3720905"/>
              <a:ext cx="604910" cy="590843"/>
            </a:xfrm>
            <a:prstGeom prst="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233944-76E7-4760-8AA7-143A5365D4C9}"/>
                </a:ext>
              </a:extLst>
            </p:cNvPr>
            <p:cNvSpPr txBox="1"/>
            <p:nvPr/>
          </p:nvSpPr>
          <p:spPr>
            <a:xfrm>
              <a:off x="5601140" y="3716429"/>
              <a:ext cx="305094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r>
                <a:rPr lang="en-US" dirty="0"/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41CCF1-B999-4E16-A9E5-73398E8904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1232" y="4100735"/>
              <a:ext cx="6049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E55A08C-8BD4-4905-9D2C-8F0CF84C2516}"/>
                </a:ext>
              </a:extLst>
            </p:cNvPr>
            <p:cNvCxnSpPr/>
            <p:nvPr/>
          </p:nvCxnSpPr>
          <p:spPr>
            <a:xfrm>
              <a:off x="5753687" y="3193366"/>
              <a:ext cx="0" cy="52306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71455DA-4EA6-470F-AC1A-03D993B6116A}"/>
                </a:ext>
              </a:extLst>
            </p:cNvPr>
            <p:cNvCxnSpPr>
              <a:cxnSpLocks/>
            </p:cNvCxnSpPr>
            <p:nvPr/>
          </p:nvCxnSpPr>
          <p:spPr>
            <a:xfrm>
              <a:off x="5753687" y="4311748"/>
              <a:ext cx="0" cy="21101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B70B762-DBC7-4195-BE51-CEE0DF683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1140" y="4564751"/>
              <a:ext cx="30494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226914-FE2F-4BFB-B4D5-01491BD08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1287" y="3200400"/>
              <a:ext cx="30494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6E7AC92-D52F-4259-B2C3-179517AD16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6101" r="5227" b="72907"/>
          <a:stretch/>
        </p:blipFill>
        <p:spPr>
          <a:xfrm>
            <a:off x="1733115" y="3394641"/>
            <a:ext cx="2838885" cy="3657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E38A7F-CC61-4C05-B4B9-CADADFE721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226" r="4708" b="25351"/>
          <a:stretch/>
        </p:blipFill>
        <p:spPr>
          <a:xfrm>
            <a:off x="1679378" y="3761759"/>
            <a:ext cx="2834359" cy="40233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B4357D4-9341-4FBA-82FE-C21FBCEE1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1"/>
    </mc:Choice>
    <mc:Fallback xmlns="">
      <p:transition spd="slow" advTm="3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8650" y="327650"/>
            <a:ext cx="7886700" cy="1017107"/>
          </a:xfrm>
        </p:spPr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ສະຫຼຸບຮູບພາບຕາມປະເພດຂໍ້ມູນ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4" name="Slide Number Placeholder 6">
            <a:extLst>
              <a:ext uri="{FF2B5EF4-FFF2-40B4-BE49-F238E27FC236}">
                <a16:creationId xmlns:a16="http://schemas.microsoft.com/office/drawing/2014/main" id="{B20222E7-9B9D-4629-9291-4CF3A0E139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06107" y="6214406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</a:t>
            </a:fld>
            <a:endParaRPr lang="en-US" b="1">
              <a:solidFill>
                <a:schemeClr val="accent6"/>
              </a:solidFill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ED5F6675-43BF-4E25-A665-396B6EA8FA11}"/>
              </a:ext>
            </a:extLst>
          </p:cNvPr>
          <p:cNvSpPr>
            <a:spLocks noChangeAspect="1"/>
          </p:cNvSpPr>
          <p:nvPr/>
        </p:nvSpPr>
        <p:spPr>
          <a:xfrm>
            <a:off x="736506" y="1598117"/>
            <a:ext cx="3609686" cy="1558018"/>
          </a:xfrm>
          <a:prstGeom prst="rect">
            <a:avLst/>
          </a:prstGeom>
          <a:blipFill>
            <a:blip r:embed="rId5" cstate="print"/>
            <a:stretch>
              <a:fillRect l="-100833" t="-64954" r="1"/>
            </a:stretch>
          </a:blipFill>
        </p:spPr>
        <p:txBody>
          <a:bodyPr wrap="square" lIns="0" tIns="0" rIns="0" bIns="0" rtlCol="0"/>
          <a:lstStyle/>
          <a:p>
            <a:endParaRPr sz="1050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B20DDE6C-50F2-48FA-AD97-C9E5C7DFCD4A}"/>
              </a:ext>
            </a:extLst>
          </p:cNvPr>
          <p:cNvSpPr>
            <a:spLocks noChangeAspect="1"/>
          </p:cNvSpPr>
          <p:nvPr/>
        </p:nvSpPr>
        <p:spPr>
          <a:xfrm>
            <a:off x="4903772" y="1571982"/>
            <a:ext cx="3544796" cy="1554480"/>
          </a:xfrm>
          <a:prstGeom prst="rect">
            <a:avLst/>
          </a:prstGeom>
          <a:blipFill>
            <a:blip r:embed="rId5" cstate="print"/>
            <a:stretch>
              <a:fillRect l="-1" t="-62688" r="-101242"/>
            </a:stretch>
          </a:blipFill>
        </p:spPr>
        <p:txBody>
          <a:bodyPr wrap="square" lIns="0" tIns="0" rIns="0" bIns="0" rtlCol="0"/>
          <a:lstStyle/>
          <a:p>
            <a:endParaRPr sz="105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5B44E3-A80C-48CB-9051-A44132289D0E}"/>
              </a:ext>
            </a:extLst>
          </p:cNvPr>
          <p:cNvGrpSpPr/>
          <p:nvPr/>
        </p:nvGrpSpPr>
        <p:grpSpPr>
          <a:xfrm>
            <a:off x="538715" y="4108042"/>
            <a:ext cx="1461833" cy="218616"/>
            <a:chOff x="1614904" y="1894153"/>
            <a:chExt cx="1461833" cy="21861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24BA681-40A3-4227-9343-B6EACC72D756}"/>
                </a:ext>
              </a:extLst>
            </p:cNvPr>
            <p:cNvSpPr/>
            <p:nvPr/>
          </p:nvSpPr>
          <p:spPr>
            <a:xfrm>
              <a:off x="1663456" y="1894153"/>
              <a:ext cx="1413281" cy="2186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7AF6E0-9186-4689-B6FA-85522893E3E1}"/>
                </a:ext>
              </a:extLst>
            </p:cNvPr>
            <p:cNvSpPr txBox="1"/>
            <p:nvPr/>
          </p:nvSpPr>
          <p:spPr>
            <a:xfrm>
              <a:off x="1614904" y="1894153"/>
              <a:ext cx="1413281" cy="2186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1400" kern="1200" dirty="0"/>
                <a:t>Bar Charts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6ADCB4-CE33-41D1-B246-B4A0DDBD9EDA}"/>
              </a:ext>
            </a:extLst>
          </p:cNvPr>
          <p:cNvGrpSpPr/>
          <p:nvPr/>
        </p:nvGrpSpPr>
        <p:grpSpPr>
          <a:xfrm>
            <a:off x="359394" y="4337328"/>
            <a:ext cx="1687338" cy="1291495"/>
            <a:chOff x="1526620" y="2155561"/>
            <a:chExt cx="1734227" cy="129149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AE962B-019B-41A7-BC56-2E70B9CDF750}"/>
                </a:ext>
              </a:extLst>
            </p:cNvPr>
            <p:cNvSpPr/>
            <p:nvPr/>
          </p:nvSpPr>
          <p:spPr>
            <a:xfrm>
              <a:off x="1663456" y="2155561"/>
              <a:ext cx="1413281" cy="129149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86CE06-7EEF-415F-B297-5B76BF15DC0C}"/>
                </a:ext>
              </a:extLst>
            </p:cNvPr>
            <p:cNvSpPr txBox="1"/>
            <p:nvPr/>
          </p:nvSpPr>
          <p:spPr>
            <a:xfrm>
              <a:off x="1526620" y="2155561"/>
              <a:ext cx="1734227" cy="1291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kern="1200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ເປັນປະໂຫຍດສໍາລັບຂໍ້ມູນໝວດໝູ່</a:t>
              </a:r>
            </a:p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kern="1200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ບໍ່ມີຄໍາສັ່ງໄປຫາແກນລວງນອນ</a:t>
              </a:r>
            </a:p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kern="1200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ຄ້າຍຄືກັນກັບ </a:t>
              </a:r>
              <a:r>
                <a:rPr lang="en-US" sz="1600" kern="1200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histogram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A8B289-5FD7-4DCD-964E-B7D5C8B45EDB}"/>
              </a:ext>
            </a:extLst>
          </p:cNvPr>
          <p:cNvGrpSpPr/>
          <p:nvPr/>
        </p:nvGrpSpPr>
        <p:grpSpPr>
          <a:xfrm>
            <a:off x="2003270" y="4108042"/>
            <a:ext cx="1413281" cy="218616"/>
            <a:chOff x="3324062" y="1894153"/>
            <a:chExt cx="1413281" cy="21861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34135D0-16B2-45F5-BDA8-9A1F6B8A2A35}"/>
                </a:ext>
              </a:extLst>
            </p:cNvPr>
            <p:cNvSpPr/>
            <p:nvPr/>
          </p:nvSpPr>
          <p:spPr>
            <a:xfrm>
              <a:off x="3324062" y="1894153"/>
              <a:ext cx="1413281" cy="2186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61F2D9-2747-43C3-B1B3-43EC9D359A89}"/>
                </a:ext>
              </a:extLst>
            </p:cNvPr>
            <p:cNvSpPr txBox="1"/>
            <p:nvPr/>
          </p:nvSpPr>
          <p:spPr>
            <a:xfrm>
              <a:off x="3324062" y="1894153"/>
              <a:ext cx="1413281" cy="2186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1400" b="1" kern="1200" dirty="0"/>
                <a:t>Pie Charts</a:t>
              </a:r>
              <a:endParaRPr lang="en-US" sz="1400" kern="12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3897B-3465-4FE0-8E1C-5AD95D1F72DA}"/>
              </a:ext>
            </a:extLst>
          </p:cNvPr>
          <p:cNvGrpSpPr/>
          <p:nvPr/>
        </p:nvGrpSpPr>
        <p:grpSpPr>
          <a:xfrm>
            <a:off x="1969198" y="4337328"/>
            <a:ext cx="1481424" cy="1291495"/>
            <a:chOff x="3324062" y="2155561"/>
            <a:chExt cx="1481424" cy="129149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F5915F7-925C-41E6-8C05-C05E9DE67133}"/>
                </a:ext>
              </a:extLst>
            </p:cNvPr>
            <p:cNvSpPr/>
            <p:nvPr/>
          </p:nvSpPr>
          <p:spPr>
            <a:xfrm>
              <a:off x="3324062" y="2155561"/>
              <a:ext cx="1413281" cy="129149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4FA4655-1DB1-422F-A73F-78007B07BCD7}"/>
                </a:ext>
              </a:extLst>
            </p:cNvPr>
            <p:cNvSpPr txBox="1"/>
            <p:nvPr/>
          </p:nvSpPr>
          <p:spPr>
            <a:xfrm>
              <a:off x="3392205" y="2155561"/>
              <a:ext cx="1413281" cy="1291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ຮູບວົງມົນ</a:t>
              </a:r>
            </a:p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ບໍ່ມີຄໍາສັ່ງທີ່ຈໍາເປັນ</a:t>
              </a:r>
            </a:p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ເປັນປະໂຫຍດສໍາລັບອັດຕາສ່ວນ</a:t>
              </a:r>
              <a:endParaRPr lang="en-US" sz="16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4C3A78-D3DC-4637-B882-7DCC9B4C7044}"/>
              </a:ext>
            </a:extLst>
          </p:cNvPr>
          <p:cNvGrpSpPr/>
          <p:nvPr/>
        </p:nvGrpSpPr>
        <p:grpSpPr>
          <a:xfrm>
            <a:off x="5985312" y="4108042"/>
            <a:ext cx="1413281" cy="218616"/>
            <a:chOff x="3324062" y="1894153"/>
            <a:chExt cx="1413281" cy="21861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3582C5D-E6EC-4C92-B7A0-4E2CB81CAE3F}"/>
                </a:ext>
              </a:extLst>
            </p:cNvPr>
            <p:cNvSpPr/>
            <p:nvPr/>
          </p:nvSpPr>
          <p:spPr>
            <a:xfrm>
              <a:off x="3324062" y="1894153"/>
              <a:ext cx="1413281" cy="2186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FDDCB16-9245-4BB7-897D-A10A7FC627A1}"/>
                </a:ext>
              </a:extLst>
            </p:cNvPr>
            <p:cNvSpPr txBox="1"/>
            <p:nvPr/>
          </p:nvSpPr>
          <p:spPr>
            <a:xfrm>
              <a:off x="3324062" y="1894153"/>
              <a:ext cx="1413281" cy="2186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1400" b="1" kern="1200" dirty="0"/>
                <a:t>Box plots </a:t>
              </a:r>
              <a:endParaRPr lang="en-US" sz="1400" kern="1200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2592F10-A9E3-4136-80FD-28B8A68C37ED}"/>
              </a:ext>
            </a:extLst>
          </p:cNvPr>
          <p:cNvGrpSpPr/>
          <p:nvPr/>
        </p:nvGrpSpPr>
        <p:grpSpPr>
          <a:xfrm>
            <a:off x="4674011" y="4337328"/>
            <a:ext cx="1417713" cy="1448679"/>
            <a:chOff x="2851" y="2155561"/>
            <a:chExt cx="1417713" cy="144867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8DAD220-72F0-469E-997C-01B233F1C41B}"/>
                </a:ext>
              </a:extLst>
            </p:cNvPr>
            <p:cNvSpPr/>
            <p:nvPr/>
          </p:nvSpPr>
          <p:spPr>
            <a:xfrm>
              <a:off x="2851" y="2155561"/>
              <a:ext cx="1413281" cy="129149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DDCB946-C2F5-492D-986F-0DF272780B63}"/>
                </a:ext>
              </a:extLst>
            </p:cNvPr>
            <p:cNvSpPr txBox="1"/>
            <p:nvPr/>
          </p:nvSpPr>
          <p:spPr>
            <a:xfrm>
              <a:off x="7283" y="2182680"/>
              <a:ext cx="1413281" cy="14215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kern="1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ຂໍ້​ມູນ​ຕໍ່​ເນື່ອງ​ຫຼື​ ຂໍ້ມູນຕາມ​ລໍາ​ດັບ​ໃນ​ແກນ​ອອກ​ຕາມ​ລວງ​ນອນ​</a:t>
              </a:r>
              <a:endParaRPr lang="en-US" sz="1600" kern="1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CE7A2022-1E35-4BC6-B60B-18D22D069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6895" y="3451688"/>
            <a:ext cx="671945" cy="523594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42FF9B5C-33CA-43EA-9B98-5E8BD0324B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0360" y="3378988"/>
            <a:ext cx="858543" cy="66899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1167325D-1ADE-41B4-AE99-3EF3323E60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82588" y="5326832"/>
            <a:ext cx="865414" cy="764589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2AC2324-86C3-4222-95B1-E4BC806BF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27608" y="3375817"/>
            <a:ext cx="764605" cy="67533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39BDF91E-8217-4684-BDEC-448336DF6B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75629" y="5371458"/>
            <a:ext cx="804158" cy="675336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0F02541D-B677-46B2-AB3A-BBE456B9A1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42235" y="3404304"/>
            <a:ext cx="899435" cy="618362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FFBE19F1-F5AD-464D-8BCD-303D2BE6B6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67079" y="3370103"/>
            <a:ext cx="686764" cy="686764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92AC7147-2AED-438A-9B5B-9CEB0FF506CA}"/>
              </a:ext>
            </a:extLst>
          </p:cNvPr>
          <p:cNvGrpSpPr/>
          <p:nvPr/>
        </p:nvGrpSpPr>
        <p:grpSpPr>
          <a:xfrm>
            <a:off x="6141940" y="4337328"/>
            <a:ext cx="1100024" cy="454452"/>
            <a:chOff x="3324062" y="2005134"/>
            <a:chExt cx="4835864" cy="1441922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AA50C12-0E9F-4D36-974F-FB958944975C}"/>
                </a:ext>
              </a:extLst>
            </p:cNvPr>
            <p:cNvSpPr/>
            <p:nvPr/>
          </p:nvSpPr>
          <p:spPr>
            <a:xfrm>
              <a:off x="3324062" y="2155561"/>
              <a:ext cx="1413281" cy="129149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4AB9155-38AC-41EC-BAFA-5E53315B6BDD}"/>
                </a:ext>
              </a:extLst>
            </p:cNvPr>
            <p:cNvSpPr txBox="1"/>
            <p:nvPr/>
          </p:nvSpPr>
          <p:spPr>
            <a:xfrm>
              <a:off x="3324062" y="2005134"/>
              <a:ext cx="4835864" cy="1291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ຂໍ້ມູນ</a:t>
              </a:r>
              <a:r>
                <a:rPr lang="lo-LA" sz="1600" kern="1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ຕໍ່ເນື່ອງ</a:t>
              </a:r>
            </a:p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kern="1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ສະແດງໃຫ້ເຫັນການກະຈາຍ</a:t>
              </a:r>
              <a:endParaRPr lang="en-US" sz="1600" kern="1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C6EA668-B144-4484-9EEA-896590ACB002}"/>
              </a:ext>
            </a:extLst>
          </p:cNvPr>
          <p:cNvGrpSpPr/>
          <p:nvPr/>
        </p:nvGrpSpPr>
        <p:grpSpPr>
          <a:xfrm>
            <a:off x="7460450" y="4337328"/>
            <a:ext cx="1100023" cy="750331"/>
            <a:chOff x="2615122" y="2155561"/>
            <a:chExt cx="3295426" cy="129149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276CD1F-263D-41BB-8637-88A37561915D}"/>
                </a:ext>
              </a:extLst>
            </p:cNvPr>
            <p:cNvSpPr/>
            <p:nvPr/>
          </p:nvSpPr>
          <p:spPr>
            <a:xfrm>
              <a:off x="3324062" y="2155561"/>
              <a:ext cx="1413281" cy="129149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309F4FE-B10A-4F59-BAE5-A9FAC7A4266D}"/>
                </a:ext>
              </a:extLst>
            </p:cNvPr>
            <p:cNvSpPr txBox="1"/>
            <p:nvPr/>
          </p:nvSpPr>
          <p:spPr>
            <a:xfrm>
              <a:off x="2615122" y="2155563"/>
              <a:ext cx="3295426" cy="524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kern="1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ຂໍ້ມູນຕໍ່ເນື່ອງໂດຍຕໍ່ເນື່ອງ ແລະ ອື່ນໆ</a:t>
              </a:r>
              <a:endParaRPr lang="en-US" sz="1600" kern="1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9456D14F-EA5D-48AF-9444-288472B00095}"/>
              </a:ext>
            </a:extLst>
          </p:cNvPr>
          <p:cNvSpPr txBox="1"/>
          <p:nvPr/>
        </p:nvSpPr>
        <p:spPr>
          <a:xfrm>
            <a:off x="3906915" y="5261588"/>
            <a:ext cx="1413281" cy="2186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b="1" kern="1200" dirty="0"/>
              <a:t>Other plots </a:t>
            </a:r>
            <a:endParaRPr lang="en-US" sz="1400" kern="12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336724F-5440-49AC-8252-C97584AC06E7}"/>
              </a:ext>
            </a:extLst>
          </p:cNvPr>
          <p:cNvSpPr txBox="1"/>
          <p:nvPr/>
        </p:nvSpPr>
        <p:spPr>
          <a:xfrm>
            <a:off x="7303821" y="4108042"/>
            <a:ext cx="1413281" cy="2186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b="1" kern="1200" dirty="0"/>
              <a:t>Scatter plots </a:t>
            </a:r>
            <a:endParaRPr lang="en-US" sz="1400" kern="1200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0CD86E1-74A1-4128-9B79-44E9BFF93E23}"/>
              </a:ext>
            </a:extLst>
          </p:cNvPr>
          <p:cNvGrpSpPr/>
          <p:nvPr/>
        </p:nvGrpSpPr>
        <p:grpSpPr>
          <a:xfrm>
            <a:off x="4013259" y="5502208"/>
            <a:ext cx="1200592" cy="454452"/>
            <a:chOff x="3111482" y="2005134"/>
            <a:chExt cx="5277975" cy="1441922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90A61D4-D060-411B-92AA-DFCDAD9D5902}"/>
                </a:ext>
              </a:extLst>
            </p:cNvPr>
            <p:cNvSpPr/>
            <p:nvPr/>
          </p:nvSpPr>
          <p:spPr>
            <a:xfrm>
              <a:off x="3324062" y="2155561"/>
              <a:ext cx="1413281" cy="129149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F282CAE-9D36-48E4-8F16-75DDFFE189DF}"/>
                </a:ext>
              </a:extLst>
            </p:cNvPr>
            <p:cNvSpPr txBox="1"/>
            <p:nvPr/>
          </p:nvSpPr>
          <p:spPr>
            <a:xfrm>
              <a:off x="3111482" y="2005134"/>
              <a:ext cx="5277975" cy="1291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kern="1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ເສັ້ນກຣາຟ</a:t>
              </a:r>
            </a:p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polygons </a:t>
              </a:r>
              <a:r>
                <a:rPr lang="lo-LA" sz="1600" kern="1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ຄວາມຖີ່</a:t>
              </a:r>
            </a:p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6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ຮູບ</a:t>
              </a:r>
              <a:r>
                <a:rPr lang="lo-LA" sz="1600" kern="1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  <a:r>
                <a:rPr lang="en-US" sz="1600" kern="1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Mosaic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82068D0-0028-4EC3-BE9B-AFA27B264F70}"/>
              </a:ext>
            </a:extLst>
          </p:cNvPr>
          <p:cNvGrpSpPr>
            <a:grpSpLocks noChangeAspect="1"/>
          </p:cNvGrpSpPr>
          <p:nvPr/>
        </p:nvGrpSpPr>
        <p:grpSpPr>
          <a:xfrm>
            <a:off x="3671862" y="3396975"/>
            <a:ext cx="633508" cy="633020"/>
            <a:chOff x="4588637" y="3261448"/>
            <a:chExt cx="2865302" cy="286530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CAA41B08-16BB-41D6-92BA-489FE1134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1690" t="13787" r="39769" b="12673"/>
            <a:stretch/>
          </p:blipFill>
          <p:spPr>
            <a:xfrm>
              <a:off x="4776779" y="3517049"/>
              <a:ext cx="2519520" cy="2318698"/>
            </a:xfrm>
            <a:prstGeom prst="rect">
              <a:avLst/>
            </a:prstGeom>
          </p:spPr>
        </p:pic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67ABF818-5425-49A5-9269-8B8D94BCF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588637" y="3261448"/>
              <a:ext cx="2865302" cy="2865302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0E83527-A888-4769-AB66-3A9212513E17}"/>
              </a:ext>
            </a:extLst>
          </p:cNvPr>
          <p:cNvSpPr txBox="1"/>
          <p:nvPr/>
        </p:nvSpPr>
        <p:spPr>
          <a:xfrm>
            <a:off x="3281976" y="4108042"/>
            <a:ext cx="1413281" cy="2186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b="1" kern="1200" dirty="0"/>
              <a:t>Mosaic Plots</a:t>
            </a:r>
            <a:endParaRPr lang="en-US" sz="1400" kern="1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F1EFE2-8165-4A76-B27F-4CB0D6B3074F}"/>
              </a:ext>
            </a:extLst>
          </p:cNvPr>
          <p:cNvSpPr txBox="1"/>
          <p:nvPr/>
        </p:nvSpPr>
        <p:spPr>
          <a:xfrm>
            <a:off x="4676227" y="4114798"/>
            <a:ext cx="1413281" cy="2186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b="1" kern="1200" dirty="0"/>
              <a:t>Histograms</a:t>
            </a:r>
            <a:endParaRPr lang="en-US" sz="1400" kern="1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9F35FF8-78DD-45EB-A82B-EC5B9CD4BFD9}"/>
              </a:ext>
            </a:extLst>
          </p:cNvPr>
          <p:cNvSpPr txBox="1"/>
          <p:nvPr/>
        </p:nvSpPr>
        <p:spPr>
          <a:xfrm>
            <a:off x="3328834" y="4330477"/>
            <a:ext cx="13195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ຕົວຜັນແປປະເພດໂດຍຕົວຜັນແປປະເພດ</a:t>
            </a:r>
            <a:endParaRPr lang="en-US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922B0E-AF73-4366-9BBF-9A322E491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7E3BB3-7E18-E87A-4D0F-6132F3D2F03F}"/>
              </a:ext>
            </a:extLst>
          </p:cNvPr>
          <p:cNvSpPr txBox="1"/>
          <p:nvPr/>
        </p:nvSpPr>
        <p:spPr>
          <a:xfrm>
            <a:off x="4903772" y="2133600"/>
            <a:ext cx="155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ຕັວເລກຕໍ່ເນື່ອງ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8EBAEE-2153-6122-534C-7C10B944CD7C}"/>
              </a:ext>
            </a:extLst>
          </p:cNvPr>
          <p:cNvSpPr txBox="1"/>
          <p:nvPr/>
        </p:nvSpPr>
        <p:spPr>
          <a:xfrm>
            <a:off x="7141670" y="2133600"/>
            <a:ext cx="130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ຕົວເລກຖ້ວນ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21C030-6CFF-ECDD-79CC-CC7B3262C405}"/>
              </a:ext>
            </a:extLst>
          </p:cNvPr>
          <p:cNvSpPr txBox="1"/>
          <p:nvPr/>
        </p:nvSpPr>
        <p:spPr>
          <a:xfrm>
            <a:off x="290945" y="2133600"/>
            <a:ext cx="157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ປະເພດ, ໝວດໝູ່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8FB2C-15CB-8897-7F1B-9FEC01C5190B}"/>
              </a:ext>
            </a:extLst>
          </p:cNvPr>
          <p:cNvSpPr txBox="1"/>
          <p:nvPr/>
        </p:nvSpPr>
        <p:spPr>
          <a:xfrm>
            <a:off x="2867891" y="2201186"/>
            <a:ext cx="119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ລຳດັບ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8"/>
    </mc:Choice>
    <mc:Fallback xmlns="">
      <p:transition spd="slow" advTm="3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C4C3-0C53-41AA-8AAF-93DBCA50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 ກ່ອງ 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Stata: BMI in 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3ABA1D-57A5-4390-B089-8BB406F0A4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41334AD-FC35-40F9-8B10-075EA14D1A6A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40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04CD61-DA83-478F-BB0E-AFB93AF85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1962794"/>
            <a:ext cx="5283888" cy="3833095"/>
          </a:xfrm>
          <a:prstGeom prst="rect">
            <a:avLst/>
          </a:prstGeom>
        </p:spPr>
      </p:pic>
      <p:sp>
        <p:nvSpPr>
          <p:cNvPr id="13" name="AutoShape 11">
            <a:extLst>
              <a:ext uri="{FF2B5EF4-FFF2-40B4-BE49-F238E27FC236}">
                <a16:creationId xmlns:a16="http://schemas.microsoft.com/office/drawing/2014/main" id="{8F8FC51B-6799-447C-A76D-F0953B316760}"/>
              </a:ext>
            </a:extLst>
          </p:cNvPr>
          <p:cNvSpPr>
            <a:spLocks/>
          </p:cNvSpPr>
          <p:nvPr/>
        </p:nvSpPr>
        <p:spPr bwMode="auto">
          <a:xfrm rot="10800000">
            <a:off x="1688122" y="4374572"/>
            <a:ext cx="126608" cy="267766"/>
          </a:xfrm>
          <a:prstGeom prst="rightBrace">
            <a:avLst>
              <a:gd name="adj1" fmla="val 61111"/>
              <a:gd name="adj2" fmla="val 42119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rmAutofit fontScale="62500" lnSpcReduction="20000"/>
          </a:bodyPr>
          <a:lstStyle/>
          <a:p>
            <a:pPr eaLnBrk="0" hangingPunct="0"/>
            <a:endParaRPr lang="en-US" dirty="0"/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5ACD34CD-C22B-4B25-A8E0-3CB1E6DB2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958" y="4315611"/>
            <a:ext cx="608656" cy="44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u="none" dirty="0">
                <a:solidFill>
                  <a:schemeClr val="accent6"/>
                </a:solidFill>
                <a:latin typeface="+mn-lt"/>
              </a:rPr>
              <a:t>IQR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217A4043-A562-49DC-B9C2-3477655E3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575" y="4224139"/>
            <a:ext cx="1189270" cy="26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norm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100" u="none" dirty="0">
                <a:latin typeface="Tahoma" pitchFamily="34" charset="0"/>
              </a:rPr>
              <a:t>Quartile 3 - 75th percentile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AD6BB293-BE63-4AA4-89A1-DE6B31A8B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576" y="4615552"/>
            <a:ext cx="1189270" cy="26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norm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100" u="none" dirty="0">
                <a:latin typeface="Tahoma" pitchFamily="34" charset="0"/>
              </a:rPr>
              <a:t>Quartile 1 - 25th percentile</a:t>
            </a:r>
          </a:p>
        </p:txBody>
      </p:sp>
      <p:pic>
        <p:nvPicPr>
          <p:cNvPr id="19" name="Picture 2" descr="Image result for box and whisker plots epidemiology">
            <a:extLst>
              <a:ext uri="{FF2B5EF4-FFF2-40B4-BE49-F238E27FC236}">
                <a16:creationId xmlns:a16="http://schemas.microsoft.com/office/drawing/2014/main" id="{B0269BC2-40CF-43A1-8940-D6DEBB6D9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3" t="79706" r="9641" b="9730"/>
          <a:stretch/>
        </p:blipFill>
        <p:spPr bwMode="auto">
          <a:xfrm>
            <a:off x="4529921" y="4980299"/>
            <a:ext cx="1189271" cy="3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box and whisker plots epidemiology">
            <a:extLst>
              <a:ext uri="{FF2B5EF4-FFF2-40B4-BE49-F238E27FC236}">
                <a16:creationId xmlns:a16="http://schemas.microsoft.com/office/drawing/2014/main" id="{B946C16B-B1C7-4484-B252-EBB7386C7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3" t="9880" r="9641" b="78294"/>
          <a:stretch/>
        </p:blipFill>
        <p:spPr bwMode="auto">
          <a:xfrm>
            <a:off x="4529920" y="3675401"/>
            <a:ext cx="1189271" cy="39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0AFE81-1F7B-422E-8634-FEE0BC902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518" y="1516491"/>
            <a:ext cx="3012950" cy="1676831"/>
          </a:xfrm>
          <a:prstGeom prst="rect">
            <a:avLst/>
          </a:prstGeom>
        </p:spPr>
      </p:pic>
      <p:sp>
        <p:nvSpPr>
          <p:cNvPr id="23" name="Arrow: Left 22">
            <a:extLst>
              <a:ext uri="{FF2B5EF4-FFF2-40B4-BE49-F238E27FC236}">
                <a16:creationId xmlns:a16="http://schemas.microsoft.com/office/drawing/2014/main" id="{20950D16-4F57-4E96-89EF-9DE7F4CDBEFF}"/>
              </a:ext>
            </a:extLst>
          </p:cNvPr>
          <p:cNvSpPr/>
          <p:nvPr/>
        </p:nvSpPr>
        <p:spPr>
          <a:xfrm>
            <a:off x="5124557" y="4317404"/>
            <a:ext cx="188805" cy="8123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AC19EF75-780D-4100-81E8-93D83094732C}"/>
              </a:ext>
            </a:extLst>
          </p:cNvPr>
          <p:cNvSpPr/>
          <p:nvPr/>
        </p:nvSpPr>
        <p:spPr>
          <a:xfrm>
            <a:off x="5124557" y="4498306"/>
            <a:ext cx="188805" cy="8123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91FB4673-CEEF-4796-856F-9E233262B472}"/>
              </a:ext>
            </a:extLst>
          </p:cNvPr>
          <p:cNvSpPr/>
          <p:nvPr/>
        </p:nvSpPr>
        <p:spPr>
          <a:xfrm>
            <a:off x="5124557" y="4650194"/>
            <a:ext cx="188805" cy="8123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FBA776B8-6CF0-46B9-8F49-6E7D8882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592" y="4420700"/>
            <a:ext cx="1189270" cy="267766"/>
          </a:xfrm>
          <a:prstGeom prst="rect">
            <a:avLst/>
          </a:prstGeom>
          <a:noFill/>
          <a:ln>
            <a:noFill/>
          </a:ln>
        </p:spPr>
        <p:txBody>
          <a:bodyPr wrap="none">
            <a:norm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100" b="1" u="none" dirty="0">
                <a:latin typeface="Tahoma" pitchFamily="34" charset="0"/>
              </a:rPr>
              <a:t>Median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4B140B-89EA-4FE2-AB4D-3052C7EB4ADE}"/>
              </a:ext>
            </a:extLst>
          </p:cNvPr>
          <p:cNvSpPr txBox="1"/>
          <p:nvPr/>
        </p:nvSpPr>
        <p:spPr>
          <a:xfrm>
            <a:off x="3973445" y="2367063"/>
            <a:ext cx="106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7A5040-874F-46C1-8A79-E754DFB206B4}"/>
              </a:ext>
            </a:extLst>
          </p:cNvPr>
          <p:cNvSpPr txBox="1"/>
          <p:nvPr/>
        </p:nvSpPr>
        <p:spPr>
          <a:xfrm>
            <a:off x="2250777" y="5260959"/>
            <a:ext cx="106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6552B5C9-C7E8-4D47-BAAE-1A487683443E}"/>
              </a:ext>
            </a:extLst>
          </p:cNvPr>
          <p:cNvSpPr/>
          <p:nvPr/>
        </p:nvSpPr>
        <p:spPr>
          <a:xfrm>
            <a:off x="3685734" y="2449766"/>
            <a:ext cx="266861" cy="1225635"/>
          </a:xfrm>
          <a:prstGeom prst="rightBrace">
            <a:avLst>
              <a:gd name="adj1" fmla="val 8333"/>
              <a:gd name="adj2" fmla="val 14987"/>
            </a:avLst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A87ADB64-A2DD-40F8-86AB-6ED409FE7BC7}"/>
              </a:ext>
            </a:extLst>
          </p:cNvPr>
          <p:cNvSpPr/>
          <p:nvPr/>
        </p:nvSpPr>
        <p:spPr>
          <a:xfrm rot="10800000">
            <a:off x="3144128" y="5260959"/>
            <a:ext cx="208424" cy="279524"/>
          </a:xfrm>
          <a:prstGeom prst="rightBrace">
            <a:avLst>
              <a:gd name="adj1" fmla="val 8333"/>
              <a:gd name="adj2" fmla="val 25675"/>
            </a:avLst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F88EC5-1F36-4B79-911A-CBCCD625707D}"/>
              </a:ext>
            </a:extLst>
          </p:cNvPr>
          <p:cNvSpPr txBox="1"/>
          <p:nvPr/>
        </p:nvSpPr>
        <p:spPr>
          <a:xfrm>
            <a:off x="7213888" y="4635814"/>
            <a:ext cx="1065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= 14.25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99D1FA-CEBC-4245-BA10-3B024A477A4B}"/>
              </a:ext>
            </a:extLst>
          </p:cNvPr>
          <p:cNvSpPr txBox="1"/>
          <p:nvPr/>
        </p:nvSpPr>
        <p:spPr>
          <a:xfrm>
            <a:off x="7213888" y="4160251"/>
            <a:ext cx="1065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= 16.40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7F5988-C24B-4504-A32A-D022D06273F2}"/>
              </a:ext>
            </a:extLst>
          </p:cNvPr>
          <p:cNvSpPr txBox="1"/>
          <p:nvPr/>
        </p:nvSpPr>
        <p:spPr>
          <a:xfrm>
            <a:off x="7213888" y="4382481"/>
            <a:ext cx="1065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= 15.23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1432059-7D1A-4F05-AE68-28F9D2B1DB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80" t="59344" r="44026"/>
          <a:stretch/>
        </p:blipFill>
        <p:spPr>
          <a:xfrm>
            <a:off x="4158053" y="2657577"/>
            <a:ext cx="773723" cy="7714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0E9472-D8FC-41AB-8782-D83309016F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770" t="15656" r="47324" b="46006"/>
          <a:stretch/>
        </p:blipFill>
        <p:spPr>
          <a:xfrm>
            <a:off x="2378782" y="5717118"/>
            <a:ext cx="678664" cy="7274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E5E81D0-2A85-4A2C-A648-F0A15FF5698B}"/>
              </a:ext>
            </a:extLst>
          </p:cNvPr>
          <p:cNvSpPr txBox="1"/>
          <p:nvPr/>
        </p:nvSpPr>
        <p:spPr>
          <a:xfrm>
            <a:off x="5594914" y="3717352"/>
            <a:ext cx="268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 19.625 = 16.40 + (3/2 (16.40 – 14.25))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2ACA9-7ECB-4025-B37C-43B57AAA9646}"/>
              </a:ext>
            </a:extLst>
          </p:cNvPr>
          <p:cNvSpPr txBox="1"/>
          <p:nvPr/>
        </p:nvSpPr>
        <p:spPr>
          <a:xfrm>
            <a:off x="5612518" y="5047970"/>
            <a:ext cx="268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 11.025 = 14.25 - (3/2 (16.40 – 14.25))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82E73BE-D7CD-4D0C-9627-A4C1430838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6101" r="5227" b="72907"/>
          <a:stretch/>
        </p:blipFill>
        <p:spPr>
          <a:xfrm>
            <a:off x="6305882" y="3434465"/>
            <a:ext cx="1816011" cy="2339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85BDB5-C534-4C3F-814D-4D175F39E6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2226" r="4708" b="25351"/>
          <a:stretch/>
        </p:blipFill>
        <p:spPr>
          <a:xfrm>
            <a:off x="6323140" y="5343481"/>
            <a:ext cx="1956287" cy="26777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E75FAE8-1E73-4FA1-8558-6591E9691C22}"/>
              </a:ext>
            </a:extLst>
          </p:cNvPr>
          <p:cNvSpPr txBox="1"/>
          <p:nvPr/>
        </p:nvSpPr>
        <p:spPr>
          <a:xfrm>
            <a:off x="1102196" y="4729165"/>
            <a:ext cx="1298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(16.40 – 14.25)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AFC746-9914-489C-ACC6-29315FFCEB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0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92"/>
    </mc:Choice>
    <mc:Fallback xmlns="">
      <p:transition spd="slow" advTm="13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6" grpId="0"/>
      <p:bldP spid="37" grpId="0"/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C4C3-0C53-41AA-8AAF-93DBCA50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ຮູບພາບກ່ອງ ໃນ 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Stata: 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ຄ່າຜິດປົກກະຕິ ຂອງ 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BMI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3ABA1D-57A5-4390-B089-8BB406F0A4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41334AD-FC35-40F9-8B10-075EA14D1A6A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41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04CD61-DA83-478F-BB0E-AFB93AF85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15" y="1491527"/>
            <a:ext cx="4039434" cy="2930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A1D535-788A-46D5-BEFC-24B5CC1E4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916" y="3059576"/>
            <a:ext cx="4039433" cy="2930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D654F5-A579-4C4D-8457-24BA0C2896BB}"/>
              </a:ext>
            </a:extLst>
          </p:cNvPr>
          <p:cNvSpPr txBox="1"/>
          <p:nvPr/>
        </p:nvSpPr>
        <p:spPr>
          <a:xfrm>
            <a:off x="4806668" y="1525723"/>
            <a:ext cx="3773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 ໃນ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ສໍາລັບສ້າງຮູບພາບກ່ອງ ແມ່ນ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graph box </a:t>
            </a:r>
            <a:r>
              <a:rPr lang="en-US" sz="20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variable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551C78-A0AD-4207-8D5B-6B5144B41BD1}"/>
              </a:ext>
            </a:extLst>
          </p:cNvPr>
          <p:cNvSpPr txBox="1"/>
          <p:nvPr/>
        </p:nvSpPr>
        <p:spPr>
          <a:xfrm>
            <a:off x="6723529" y="2723473"/>
            <a:ext cx="1856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graph box </a:t>
            </a:r>
            <a:r>
              <a:rPr lang="en-US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BMI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BFDD38-9425-4CA9-80BD-67758128636E}"/>
              </a:ext>
            </a:extLst>
          </p:cNvPr>
          <p:cNvSpPr txBox="1"/>
          <p:nvPr/>
        </p:nvSpPr>
        <p:spPr>
          <a:xfrm>
            <a:off x="696320" y="4383189"/>
            <a:ext cx="37795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2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ຮູບພາບກ່ອງ ແລະ </a:t>
            </a:r>
            <a:r>
              <a:rPr lang="en-US" sz="2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whisker</a:t>
            </a:r>
            <a:r>
              <a:rPr lang="lo-LA" sz="2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ນັ້ນດີຫຼາຍ ສໍາລັບ ລະບູຄ່າ ຜິດປົກກະຕິ</a:t>
            </a:r>
            <a:r>
              <a:rPr lang="en-US" sz="22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ສ້າງຮູບພາບ ສໍາລັບຕົວຜັນແປຕໍ່ເນື່ອງເມື່ອເຮົາເຮັດໃຫ້ຂໍ້ມູນສະອາດ, ແລະ ເຮົາ ຈະສາມາດລະບູ ຄ່າທີ່ຜິດປົກກະຕິ ແລະ ຂໍ້ຜິດພາດ ທີ່ອາດເກີດຂື້ນໄດ້ ຢ່າງ ງ່າຍດາຍ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! 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0284F-7C87-4E0A-A2C8-489FB7F84423}"/>
              </a:ext>
            </a:extLst>
          </p:cNvPr>
          <p:cNvSpPr txBox="1"/>
          <p:nvPr/>
        </p:nvSpPr>
        <p:spPr>
          <a:xfrm>
            <a:off x="3238837" y="2331340"/>
            <a:ext cx="266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graph box </a:t>
            </a:r>
            <a:r>
              <a:rPr lang="en-US" dirty="0">
                <a:solidFill>
                  <a:schemeClr val="accent6"/>
                </a:solidFill>
              </a:rPr>
              <a:t>BMI if BMI &lt; 30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9D6C1AB-8401-41D9-A12B-25EE56649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46"/>
    </mc:Choice>
    <mc:Fallback xmlns="">
      <p:transition spd="slow" advTm="6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C4C3-0C53-41AA-8AAF-93DBCA50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ຮູບພາບກ່ອງ </a:t>
            </a:r>
            <a:r>
              <a:rPr lang="en-US" dirty="0"/>
              <a:t>: </a:t>
            </a:r>
            <a:r>
              <a:rPr lang="en-US" dirty="0" err="1"/>
              <a:t>Haemoglobin</a:t>
            </a:r>
            <a:r>
              <a:rPr lang="en-US" dirty="0"/>
              <a:t> in g/dL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3ABA1D-57A5-4390-B089-8BB406F0A4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41334AD-FC35-40F9-8B10-075EA14D1A6A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42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6CF43-36ED-4057-AD09-C3F07DEDC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509432"/>
            <a:ext cx="3456019" cy="2507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ED75B1-12C0-405B-BEDA-6EAACE338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436" y="3228068"/>
            <a:ext cx="4301914" cy="3120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91850-2E84-44C3-9C14-0B1D78E3F3EA}"/>
              </a:ext>
            </a:extLst>
          </p:cNvPr>
          <p:cNvSpPr txBox="1"/>
          <p:nvPr/>
        </p:nvSpPr>
        <p:spPr>
          <a:xfrm>
            <a:off x="4122168" y="1449470"/>
            <a:ext cx="4484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ທີ່ນີ້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ເຮົາໄດ້ສ້າງຮູບພາບ ຄ່າ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haemoglobin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ໃນເລືອດ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ສໍາລັບຕົວຜັນແປ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AT10.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B6E67-439B-4E72-800B-ECF352B6199B}"/>
              </a:ext>
            </a:extLst>
          </p:cNvPr>
          <p:cNvSpPr txBox="1"/>
          <p:nvPr/>
        </p:nvSpPr>
        <p:spPr>
          <a:xfrm>
            <a:off x="640459" y="4099733"/>
            <a:ext cx="35729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ໃນຮູບພາບ ທາງຂວາມື ມີຄ່າທີ່ຖືກຕ້ອງ ເຮົາເຫັນຮູບພາບ ທີ່ຄ່ອນຂ້າງສົມສ່ວນ ໂດຍມີຄ່າຜິດປົກກະຕິພຽງເລັກນ້ອຍ. ປຽບທຽບກັບ ການສະຫຼຸບຄ່າສະຖິຕິ ສໍາລັບ ຕົວຜັນແປ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AT10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 ຮູບພາບແທ່ງ ສໍາລັບຕົວຜັນແປດຽວກັນ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endParaRPr lang="en-US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5680-C648-4EB0-8280-ADA1EF330871}"/>
              </a:ext>
            </a:extLst>
          </p:cNvPr>
          <p:cNvSpPr txBox="1"/>
          <p:nvPr/>
        </p:nvSpPr>
        <p:spPr>
          <a:xfrm>
            <a:off x="4007740" y="27825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graph box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AT10 if AT10 &lt; 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18A58-2A7E-435B-8DAF-9478771FDEE4}"/>
              </a:ext>
            </a:extLst>
          </p:cNvPr>
          <p:cNvSpPr txBox="1"/>
          <p:nvPr/>
        </p:nvSpPr>
        <p:spPr>
          <a:xfrm>
            <a:off x="3222833" y="2393651"/>
            <a:ext cx="1798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graph box </a:t>
            </a:r>
            <a:r>
              <a:rPr lang="en-US" dirty="0">
                <a:solidFill>
                  <a:schemeClr val="accent6"/>
                </a:solidFill>
              </a:rPr>
              <a:t>AT10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DBB742-8CE1-4E6E-80E8-764961724E7C}"/>
              </a:ext>
            </a:extLst>
          </p:cNvPr>
          <p:cNvSpPr txBox="1"/>
          <p:nvPr/>
        </p:nvSpPr>
        <p:spPr>
          <a:xfrm>
            <a:off x="1189785" y="1540225"/>
            <a:ext cx="1488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 b="1" dirty="0">
                <a:solidFill>
                  <a:schemeClr val="accent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ຄ່ຜິດປົກກະຕິ ສູງຫຼາຍ</a:t>
            </a:r>
            <a:r>
              <a:rPr lang="en-US" sz="1400" b="1" dirty="0">
                <a:solidFill>
                  <a:schemeClr val="accent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!!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A295A51-3A3F-49C4-9111-6D2B4623D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71"/>
    </mc:Choice>
    <mc:Fallback xmlns="">
      <p:transition spd="slow" advTm="5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EFFF359-7201-B49C-BCCB-226EFAA0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</p:spPr>
        <p:txBody>
          <a:bodyPr anchor="b">
            <a:normAutofit/>
          </a:bodyPr>
          <a:lstStyle/>
          <a:p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 ຮູບພາບກ່ອງ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ການປຽບທຽບ ກຸ່ມ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26297A-38FA-4469-AB6D-1E0E50BB536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90804"/>
            <a:ext cx="3700589" cy="4700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ຮູບພາບກ່ອງແມ່ນດີເລີດສໍາລັບການປຽບທຽບ ການແຈກຢາຍຂອງການສັງເກດ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lang="lo-LA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ເບິ່ງໄດ້ຢ່າງໄວວາ  ວ່າ ການວັດສ່ວນກາງແຕກຕ່າງກັນ 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ປຽບທຽບ ຄ່າຜິດປົົກະຕິ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ເບິ່ງວ່າການແຈກຢາຍມີຮູບຮ່າງຫຼືການຈັດວາງທີ່ແຕກຕ່າງກັນ: ກຸ່ມຫນຶ່ງມີກ່ອງໃຫຍ່ກວ່າ ຫຼື ກວ້າງກວ່າບໍ</a:t>
            </a:r>
            <a:r>
              <a:rPr lang="en-US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ໝວດຍາວ ຫຼືສັ້ນກວ່າ</a:t>
            </a:r>
            <a:r>
              <a:rPr lang="en-US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? 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DFCF9-BF36-454B-863A-DCD433B46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102" y="1505821"/>
            <a:ext cx="4211248" cy="3054969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94ADD-3434-4672-A968-3248610D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0497" y="6348809"/>
            <a:ext cx="1509243" cy="191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sz="700" b="1" smtClean="0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43</a:t>
            </a:fld>
            <a:endParaRPr lang="en-US" sz="700" b="1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983F9E-0B97-4AD6-B7F0-F25067588FE9}"/>
              </a:ext>
            </a:extLst>
          </p:cNvPr>
          <p:cNvSpPr txBox="1"/>
          <p:nvPr/>
        </p:nvSpPr>
        <p:spPr>
          <a:xfrm>
            <a:off x="4276164" y="4575807"/>
            <a:ext cx="480956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ສໍາລັບຮູບພາບກ່ອງ ຕາມຕົວແປກຸ່ມ, ເຮົາໃຊ້ ທາງເລືອກ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“over”: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graph box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variable1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over(</a:t>
            </a:r>
            <a:r>
              <a:rPr lang="en-US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variable2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algn="ctr"/>
            <a:endParaRPr lang="lo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graph box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AT10 if AT10 &lt; 17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over(</a:t>
            </a:r>
            <a:r>
              <a:rPr lang="en-US" sz="20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HL4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7F3746-62EE-4D68-AABE-AAADEA92F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42"/>
    </mc:Choice>
    <mc:Fallback xmlns="">
      <p:transition spd="slow" advTm="8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4D38-7AD7-4746-A080-6793C4530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ການປຽບທຽບ ຫຼາຍຕົວຜັນແປ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7047B-0193-4188-89EE-853A759BC27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lo-LA" sz="32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ການສ້າງຮູບພາບຄວາມສໍາພັນລະຫວ່າງສອງຕົວຜັນແປ ຫຼື ຫຼາຍກວ່ານັ້ນເປັນປະໂຫຍດຫຼາຍສໍາລັບການເຂົ້າໃຈເລິກເຊີງ ຂອງແຕ່ລະຕົວຜັນແປ.</a:t>
            </a:r>
            <a:endParaRPr lang="en-US" sz="3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6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ໜື້່ງຕົວຜັນແປ ຊ່ວງ</a:t>
            </a:r>
            <a:r>
              <a:rPr lang="en-US" sz="26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6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ໜື່ງຕົວຜັນແປໝວດໝູ່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/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ຮູບພາບກ່ອງ (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Box Plot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) ຂອງຕົວຜັນແປຕໍ່ເນື່ອງ ຕາມລະດັບ ຕົວຜັນແປ ໝວດໝູ່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ຮູບພາບການກະຈາຍ (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Scatter Plot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ຂອງຕົວຜັນແປຊ່ວງທີ່ຈັດເປັນກຸ່້ມ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ຮູບຫຼາຍຫຼ່ຽມແຫ່ງຄວາມຖີ່ (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Frequency polygons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 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 ທີ່ຈັດກຸ່ມ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grouped histograms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6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ທັ້ງ 2 ຕົວຜັນແປ ເປັນຂໍ້ມູນ ຊ່ວງ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/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ຮູບພາບການກະຈາຍ (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Scatter Plot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ມີຄວາມເໝາະສົມ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6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ທັ້ງ 2 ຕົວຜັນແປ ເປັນຂໍ້ມູນ ໝວດໝູ່ </a:t>
            </a:r>
            <a:r>
              <a:rPr lang="en-US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/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 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Mosaic 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ທີ່ໄດ້ກ່າວໄປແລ້ວ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sz="20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ສາມາດໃຊ້ ຮູບພາບແທ່ງ ທີ່ຈັດກຸ່ມ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Grouped bar graphs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pPr lvl="1"/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ຮູບຫຼາຍຫຼ່ຽມແຫ່ງຄວາມຖີ່ (</a:t>
            </a:r>
            <a:r>
              <a:rPr lang="en-US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polygons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)  ອາດເໝາະສົມ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6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ອາດໃຊ້ ໃນຂໍ້ມູນ ຫຼາຍປະເພດລວມກັນ</a:t>
            </a:r>
            <a:r>
              <a:rPr lang="en-US" sz="26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lvl="1"/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ຮູບຫຼາຍຫຼ່ຽມແຫ່ງຄວາມຖີ່ (</a:t>
            </a:r>
            <a:r>
              <a:rPr lang="en-US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polygons</a:t>
            </a:r>
            <a:r>
              <a:rPr lang="lo-LA" sz="24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) ຫຼື ຮູບພາບແທ່ງທີ່ຈັດເປັນກຸ່ມ (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grouped histograms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ຮູບພາບເສັ້ນ (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Line graphs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/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 ຊ້ອນກັນ (</a:t>
            </a:r>
            <a:r>
              <a:rPr lang="en-US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Stacked bar graphs/histograms</a:t>
            </a:r>
            <a:r>
              <a:rPr lang="lo-LA" sz="22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74A44-ED9B-4378-A3F2-A6CE92C6E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F2A14A2-6678-4DD2-B701-5715DC00D5A5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44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2B501A-6238-4581-8C89-2BDF3D16F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19"/>
    </mc:Choice>
    <mc:Fallback xmlns="">
      <p:transition spd="slow" advTm="5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29">
            <a:extLst>
              <a:ext uri="{FF2B5EF4-FFF2-40B4-BE49-F238E27FC236}">
                <a16:creationId xmlns:a16="http://schemas.microsoft.com/office/drawing/2014/main" id="{AB699E5C-5BD9-42EF-8C3A-655F74D4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ຮູບພາບການກະຈາຍ (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Scatter Plots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1" name="Content Placeholder 130">
            <a:extLst>
              <a:ext uri="{FF2B5EF4-FFF2-40B4-BE49-F238E27FC236}">
                <a16:creationId xmlns:a16="http://schemas.microsoft.com/office/drawing/2014/main" id="{F48AE355-D232-43C3-A7A0-40DC1BEC16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ຮູບພາບການກະຈາຍ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(scatter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plots)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ສະແດງຄວາມສໍາພັນ ລະຫວ່າງ 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ຊ່ວງ) 2 ຕົວ</a:t>
            </a:r>
            <a:endParaRPr lang="en-US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0141A83-C727-4159-9A38-5ABED93CD28E}"/>
              </a:ext>
            </a:extLst>
          </p:cNvPr>
          <p:cNvGrpSpPr/>
          <p:nvPr/>
        </p:nvGrpSpPr>
        <p:grpSpPr>
          <a:xfrm>
            <a:off x="1692928" y="2532753"/>
            <a:ext cx="6052578" cy="3764653"/>
            <a:chOff x="1884829" y="2505858"/>
            <a:chExt cx="6052578" cy="3764653"/>
          </a:xfrm>
        </p:grpSpPr>
        <p:sp>
          <p:nvSpPr>
            <p:cNvPr id="4" name="object 4"/>
            <p:cNvSpPr/>
            <p:nvPr/>
          </p:nvSpPr>
          <p:spPr>
            <a:xfrm>
              <a:off x="1893346" y="2505858"/>
              <a:ext cx="0" cy="1329018"/>
            </a:xfrm>
            <a:custGeom>
              <a:avLst/>
              <a:gdLst/>
              <a:ahLst/>
              <a:cxnLst/>
              <a:rect l="l" t="t" r="r" b="b"/>
              <a:pathLst>
                <a:path h="1506220">
                  <a:moveTo>
                    <a:pt x="0" y="0"/>
                  </a:moveTo>
                  <a:lnTo>
                    <a:pt x="0" y="1505712"/>
                  </a:lnTo>
                </a:path>
              </a:pathLst>
            </a:custGeom>
            <a:ln w="10414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1893346" y="3834428"/>
              <a:ext cx="2286000" cy="0"/>
            </a:xfrm>
            <a:custGeom>
              <a:avLst/>
              <a:gdLst/>
              <a:ahLst/>
              <a:cxnLst/>
              <a:rect l="l" t="t" r="r" b="b"/>
              <a:pathLst>
                <a:path w="2590800">
                  <a:moveTo>
                    <a:pt x="0" y="0"/>
                  </a:moveTo>
                  <a:lnTo>
                    <a:pt x="2590800" y="0"/>
                  </a:lnTo>
                </a:path>
              </a:pathLst>
            </a:custGeom>
            <a:ln w="10414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2084243" y="3530623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2078915" y="352568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9"/>
                  </a:moveTo>
                  <a:lnTo>
                    <a:pt x="79789" y="9950"/>
                  </a:lnTo>
                  <a:lnTo>
                    <a:pt x="49712" y="0"/>
                  </a:lnTo>
                  <a:lnTo>
                    <a:pt x="39202" y="1212"/>
                  </a:lnTo>
                  <a:lnTo>
                    <a:pt x="5764" y="26285"/>
                  </a:lnTo>
                  <a:lnTo>
                    <a:pt x="0" y="49681"/>
                  </a:lnTo>
                  <a:lnTo>
                    <a:pt x="2094" y="61990"/>
                  </a:lnTo>
                  <a:lnTo>
                    <a:pt x="6990" y="74229"/>
                  </a:lnTo>
                  <a:lnTo>
                    <a:pt x="9906" y="78123"/>
                  </a:lnTo>
                  <a:lnTo>
                    <a:pt x="9906" y="52729"/>
                  </a:lnTo>
                  <a:lnTo>
                    <a:pt x="11045" y="39316"/>
                  </a:lnTo>
                  <a:lnTo>
                    <a:pt x="42515" y="9865"/>
                  </a:lnTo>
                  <a:lnTo>
                    <a:pt x="53272" y="9391"/>
                  </a:lnTo>
                  <a:lnTo>
                    <a:pt x="63835" y="11835"/>
                  </a:lnTo>
                  <a:lnTo>
                    <a:pt x="73532" y="17279"/>
                  </a:lnTo>
                  <a:lnTo>
                    <a:pt x="81688" y="25803"/>
                  </a:lnTo>
                  <a:lnTo>
                    <a:pt x="87630" y="37489"/>
                  </a:lnTo>
                  <a:lnTo>
                    <a:pt x="89154" y="45109"/>
                  </a:lnTo>
                  <a:lnTo>
                    <a:pt x="89154" y="77918"/>
                  </a:lnTo>
                  <a:lnTo>
                    <a:pt x="93267" y="71662"/>
                  </a:lnTo>
                  <a:lnTo>
                    <a:pt x="97536" y="58825"/>
                  </a:lnTo>
                  <a:lnTo>
                    <a:pt x="98298" y="54253"/>
                  </a:lnTo>
                  <a:lnTo>
                    <a:pt x="99060" y="48919"/>
                  </a:lnTo>
                  <a:close/>
                </a:path>
                <a:path w="99060" h="98425">
                  <a:moveTo>
                    <a:pt x="89154" y="77918"/>
                  </a:moveTo>
                  <a:lnTo>
                    <a:pt x="89154" y="53491"/>
                  </a:lnTo>
                  <a:lnTo>
                    <a:pt x="85356" y="66205"/>
                  </a:lnTo>
                  <a:lnTo>
                    <a:pt x="78658" y="76417"/>
                  </a:lnTo>
                  <a:lnTo>
                    <a:pt x="69871" y="83548"/>
                  </a:lnTo>
                  <a:lnTo>
                    <a:pt x="59708" y="87664"/>
                  </a:lnTo>
                  <a:lnTo>
                    <a:pt x="48885" y="88831"/>
                  </a:lnTo>
                  <a:lnTo>
                    <a:pt x="38118" y="87114"/>
                  </a:lnTo>
                  <a:lnTo>
                    <a:pt x="28122" y="82580"/>
                  </a:lnTo>
                  <a:lnTo>
                    <a:pt x="19610" y="75294"/>
                  </a:lnTo>
                  <a:lnTo>
                    <a:pt x="13300" y="65322"/>
                  </a:lnTo>
                  <a:lnTo>
                    <a:pt x="9906" y="52729"/>
                  </a:lnTo>
                  <a:lnTo>
                    <a:pt x="9906" y="78123"/>
                  </a:lnTo>
                  <a:lnTo>
                    <a:pt x="14280" y="83967"/>
                  </a:lnTo>
                  <a:lnTo>
                    <a:pt x="23418" y="91203"/>
                  </a:lnTo>
                  <a:lnTo>
                    <a:pt x="33858" y="95934"/>
                  </a:lnTo>
                  <a:lnTo>
                    <a:pt x="45054" y="98161"/>
                  </a:lnTo>
                  <a:lnTo>
                    <a:pt x="56460" y="97881"/>
                  </a:lnTo>
                  <a:lnTo>
                    <a:pt x="67530" y="95092"/>
                  </a:lnTo>
                  <a:lnTo>
                    <a:pt x="77719" y="89794"/>
                  </a:lnTo>
                  <a:lnTo>
                    <a:pt x="86480" y="81984"/>
                  </a:lnTo>
                  <a:lnTo>
                    <a:pt x="89154" y="77918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2141393" y="3464060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2136064" y="345912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2427143" y="3398170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2421814" y="339323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2312843" y="3265044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2307514" y="3260109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2770043" y="3198481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2764715" y="319354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2884343" y="3132590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2879014" y="312765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3112943" y="316553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3107615" y="3160601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1" y="9861"/>
                  </a:lnTo>
                  <a:lnTo>
                    <a:pt x="53266" y="9387"/>
                  </a:lnTo>
                  <a:lnTo>
                    <a:pt x="63830" y="11831"/>
                  </a:lnTo>
                  <a:lnTo>
                    <a:pt x="73527" y="17275"/>
                  </a:lnTo>
                  <a:lnTo>
                    <a:pt x="81685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3227244" y="3032410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3221914" y="302747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41543" y="3132590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3336215" y="312765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3341543" y="2932901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3336215" y="2927967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3570143" y="2800448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3564814" y="2795513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3798744" y="2634377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3793414" y="2629442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4027343" y="2667322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4022015" y="2662387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3341543" y="2966519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3336215" y="2961584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1884829" y="3909283"/>
              <a:ext cx="2892518" cy="4887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(a) </a:t>
              </a:r>
              <a:r>
                <a:rPr sz="1588" spc="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  <a:r>
                <a:rPr lang="lo-LA" sz="1588" spc="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ຄວາມສໍາພັນແບບເສັ້ນຊື່ທາງບວກ (</a:t>
              </a:r>
              <a:r>
                <a:rPr sz="1588" spc="-4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P</a:t>
              </a:r>
              <a:r>
                <a:rPr sz="1588" spc="-13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o</a:t>
              </a:r>
              <a:r>
                <a:rPr sz="1588" spc="-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s</a:t>
              </a:r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i</a:t>
              </a:r>
              <a:r>
                <a:rPr sz="1588" spc="-13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t</a:t>
              </a:r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i</a:t>
              </a:r>
              <a:r>
                <a:rPr sz="1588" spc="-22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v</a:t>
              </a:r>
              <a:r>
                <a:rPr sz="1588" spc="-9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e</a:t>
              </a:r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linear</a:t>
              </a:r>
              <a:r>
                <a:rPr sz="1588" spc="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  <a:r>
                <a:rPr sz="1588" spc="-3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r</a:t>
              </a:r>
              <a:r>
                <a:rPr sz="1588" spc="-13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e</a:t>
              </a:r>
              <a:r>
                <a:rPr sz="1588" spc="-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l</a:t>
              </a:r>
              <a:r>
                <a:rPr sz="1588" spc="-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a</a:t>
              </a:r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tionship</a:t>
              </a:r>
              <a:r>
                <a:rPr lang="lo-LA"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)</a:t>
              </a:r>
              <a:endParaRPr sz="1588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039958" y="2532753"/>
              <a:ext cx="0" cy="1315571"/>
            </a:xfrm>
            <a:custGeom>
              <a:avLst/>
              <a:gdLst/>
              <a:ahLst/>
              <a:cxnLst/>
              <a:rect l="l" t="t" r="r" b="b"/>
              <a:pathLst>
                <a:path h="1490979">
                  <a:moveTo>
                    <a:pt x="0" y="0"/>
                  </a:moveTo>
                  <a:lnTo>
                    <a:pt x="0" y="1490472"/>
                  </a:lnTo>
                </a:path>
              </a:pathLst>
            </a:custGeom>
            <a:ln w="10414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" name="object 36"/>
            <p:cNvSpPr/>
            <p:nvPr/>
          </p:nvSpPr>
          <p:spPr>
            <a:xfrm>
              <a:off x="5039958" y="3847876"/>
              <a:ext cx="2200275" cy="0"/>
            </a:xfrm>
            <a:custGeom>
              <a:avLst/>
              <a:gdLst/>
              <a:ahLst/>
              <a:cxnLst/>
              <a:rect l="l" t="t" r="r" b="b"/>
              <a:pathLst>
                <a:path w="2493645">
                  <a:moveTo>
                    <a:pt x="0" y="0"/>
                  </a:moveTo>
                  <a:lnTo>
                    <a:pt x="2493263" y="0"/>
                  </a:lnTo>
                </a:path>
              </a:pathLst>
            </a:custGeom>
            <a:ln w="10414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" name="object 37"/>
            <p:cNvSpPr/>
            <p:nvPr/>
          </p:nvSpPr>
          <p:spPr>
            <a:xfrm>
              <a:off x="5221442" y="2659254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16114" y="2654319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" name="object 39"/>
            <p:cNvSpPr/>
            <p:nvPr/>
          </p:nvSpPr>
          <p:spPr>
            <a:xfrm>
              <a:off x="5276575" y="2692199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" name="object 40"/>
            <p:cNvSpPr/>
            <p:nvPr/>
          </p:nvSpPr>
          <p:spPr>
            <a:xfrm>
              <a:off x="5271246" y="2687264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" name="object 41"/>
            <p:cNvSpPr/>
            <p:nvPr/>
          </p:nvSpPr>
          <p:spPr>
            <a:xfrm>
              <a:off x="5551567" y="2823980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" name="object 42"/>
            <p:cNvSpPr/>
            <p:nvPr/>
          </p:nvSpPr>
          <p:spPr>
            <a:xfrm>
              <a:off x="5546239" y="281904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" name="object 43"/>
            <p:cNvSpPr/>
            <p:nvPr/>
          </p:nvSpPr>
          <p:spPr>
            <a:xfrm>
              <a:off x="5441302" y="2955089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" name="object 44"/>
            <p:cNvSpPr/>
            <p:nvPr/>
          </p:nvSpPr>
          <p:spPr>
            <a:xfrm>
              <a:off x="5435973" y="2950154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6" y="78119"/>
                  </a:lnTo>
                  <a:lnTo>
                    <a:pt x="9906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30" y="37485"/>
                  </a:lnTo>
                  <a:lnTo>
                    <a:pt x="89154" y="45105"/>
                  </a:lnTo>
                  <a:lnTo>
                    <a:pt x="89154" y="77914"/>
                  </a:lnTo>
                  <a:lnTo>
                    <a:pt x="93267" y="71658"/>
                  </a:lnTo>
                  <a:lnTo>
                    <a:pt x="97536" y="58821"/>
                  </a:lnTo>
                  <a:lnTo>
                    <a:pt x="98298" y="54249"/>
                  </a:lnTo>
                  <a:lnTo>
                    <a:pt x="99060" y="48915"/>
                  </a:lnTo>
                  <a:close/>
                </a:path>
                <a:path w="99060" h="98425">
                  <a:moveTo>
                    <a:pt x="89154" y="77914"/>
                  </a:moveTo>
                  <a:lnTo>
                    <a:pt x="89154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6" y="52725"/>
                  </a:lnTo>
                  <a:lnTo>
                    <a:pt x="9906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4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" name="object 45"/>
            <p:cNvSpPr/>
            <p:nvPr/>
          </p:nvSpPr>
          <p:spPr>
            <a:xfrm>
              <a:off x="5881693" y="2988034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" name="object 46"/>
            <p:cNvSpPr/>
            <p:nvPr/>
          </p:nvSpPr>
          <p:spPr>
            <a:xfrm>
              <a:off x="5876365" y="298309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19"/>
                  </a:moveTo>
                  <a:lnTo>
                    <a:pt x="79789" y="9950"/>
                  </a:lnTo>
                  <a:lnTo>
                    <a:pt x="49712" y="0"/>
                  </a:lnTo>
                  <a:lnTo>
                    <a:pt x="39202" y="1212"/>
                  </a:lnTo>
                  <a:lnTo>
                    <a:pt x="5764" y="26285"/>
                  </a:lnTo>
                  <a:lnTo>
                    <a:pt x="0" y="49681"/>
                  </a:lnTo>
                  <a:lnTo>
                    <a:pt x="2094" y="61990"/>
                  </a:lnTo>
                  <a:lnTo>
                    <a:pt x="6990" y="74229"/>
                  </a:lnTo>
                  <a:lnTo>
                    <a:pt x="9905" y="78123"/>
                  </a:lnTo>
                  <a:lnTo>
                    <a:pt x="9905" y="52729"/>
                  </a:lnTo>
                  <a:lnTo>
                    <a:pt x="11045" y="39316"/>
                  </a:lnTo>
                  <a:lnTo>
                    <a:pt x="42515" y="9865"/>
                  </a:lnTo>
                  <a:lnTo>
                    <a:pt x="53272" y="9391"/>
                  </a:lnTo>
                  <a:lnTo>
                    <a:pt x="63835" y="11835"/>
                  </a:lnTo>
                  <a:lnTo>
                    <a:pt x="73532" y="17279"/>
                  </a:lnTo>
                  <a:lnTo>
                    <a:pt x="81688" y="25803"/>
                  </a:lnTo>
                  <a:lnTo>
                    <a:pt x="87629" y="37489"/>
                  </a:lnTo>
                  <a:lnTo>
                    <a:pt x="89153" y="45109"/>
                  </a:lnTo>
                  <a:lnTo>
                    <a:pt x="89153" y="77918"/>
                  </a:lnTo>
                  <a:lnTo>
                    <a:pt x="93267" y="71662"/>
                  </a:lnTo>
                  <a:lnTo>
                    <a:pt x="97535" y="58825"/>
                  </a:lnTo>
                  <a:lnTo>
                    <a:pt x="98297" y="54253"/>
                  </a:lnTo>
                  <a:lnTo>
                    <a:pt x="99059" y="48919"/>
                  </a:lnTo>
                  <a:close/>
                </a:path>
                <a:path w="99059" h="98425">
                  <a:moveTo>
                    <a:pt x="89153" y="77918"/>
                  </a:moveTo>
                  <a:lnTo>
                    <a:pt x="89153" y="53491"/>
                  </a:lnTo>
                  <a:lnTo>
                    <a:pt x="85356" y="66205"/>
                  </a:lnTo>
                  <a:lnTo>
                    <a:pt x="78658" y="76417"/>
                  </a:lnTo>
                  <a:lnTo>
                    <a:pt x="69871" y="83548"/>
                  </a:lnTo>
                  <a:lnTo>
                    <a:pt x="59708" y="87664"/>
                  </a:lnTo>
                  <a:lnTo>
                    <a:pt x="48885" y="88831"/>
                  </a:lnTo>
                  <a:lnTo>
                    <a:pt x="38118" y="87114"/>
                  </a:lnTo>
                  <a:lnTo>
                    <a:pt x="28122" y="82580"/>
                  </a:lnTo>
                  <a:lnTo>
                    <a:pt x="19610" y="75294"/>
                  </a:lnTo>
                  <a:lnTo>
                    <a:pt x="13300" y="65322"/>
                  </a:lnTo>
                  <a:lnTo>
                    <a:pt x="9905" y="52729"/>
                  </a:lnTo>
                  <a:lnTo>
                    <a:pt x="9905" y="78123"/>
                  </a:lnTo>
                  <a:lnTo>
                    <a:pt x="14280" y="83967"/>
                  </a:lnTo>
                  <a:lnTo>
                    <a:pt x="23418" y="91203"/>
                  </a:lnTo>
                  <a:lnTo>
                    <a:pt x="33858" y="95934"/>
                  </a:lnTo>
                  <a:lnTo>
                    <a:pt x="45054" y="98161"/>
                  </a:lnTo>
                  <a:lnTo>
                    <a:pt x="56460" y="97881"/>
                  </a:lnTo>
                  <a:lnTo>
                    <a:pt x="67530" y="95092"/>
                  </a:lnTo>
                  <a:lnTo>
                    <a:pt x="77719" y="89794"/>
                  </a:lnTo>
                  <a:lnTo>
                    <a:pt x="86480" y="81984"/>
                  </a:lnTo>
                  <a:lnTo>
                    <a:pt x="89153" y="77918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" name="object 47"/>
            <p:cNvSpPr/>
            <p:nvPr/>
          </p:nvSpPr>
          <p:spPr>
            <a:xfrm>
              <a:off x="5991287" y="3053925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" name="object 48"/>
            <p:cNvSpPr/>
            <p:nvPr/>
          </p:nvSpPr>
          <p:spPr>
            <a:xfrm>
              <a:off x="5985957" y="3048990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5" y="78119"/>
                  </a:lnTo>
                  <a:lnTo>
                    <a:pt x="9905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29" y="37485"/>
                  </a:lnTo>
                  <a:lnTo>
                    <a:pt x="89153" y="45105"/>
                  </a:lnTo>
                  <a:lnTo>
                    <a:pt x="89153" y="77914"/>
                  </a:lnTo>
                  <a:lnTo>
                    <a:pt x="93267" y="71658"/>
                  </a:lnTo>
                  <a:lnTo>
                    <a:pt x="97535" y="58821"/>
                  </a:lnTo>
                  <a:lnTo>
                    <a:pt x="98297" y="54249"/>
                  </a:lnTo>
                  <a:lnTo>
                    <a:pt x="99059" y="48915"/>
                  </a:lnTo>
                  <a:close/>
                </a:path>
                <a:path w="99059" h="98425">
                  <a:moveTo>
                    <a:pt x="89153" y="77914"/>
                  </a:moveTo>
                  <a:lnTo>
                    <a:pt x="89153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5" y="52725"/>
                  </a:lnTo>
                  <a:lnTo>
                    <a:pt x="9905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3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9" name="object 49"/>
            <p:cNvSpPr/>
            <p:nvPr/>
          </p:nvSpPr>
          <p:spPr>
            <a:xfrm>
              <a:off x="6211818" y="3152761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" name="object 50"/>
            <p:cNvSpPr/>
            <p:nvPr/>
          </p:nvSpPr>
          <p:spPr>
            <a:xfrm>
              <a:off x="6206489" y="314782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5" y="78119"/>
                  </a:lnTo>
                  <a:lnTo>
                    <a:pt x="9905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29" y="37485"/>
                  </a:lnTo>
                  <a:lnTo>
                    <a:pt x="89153" y="45105"/>
                  </a:lnTo>
                  <a:lnTo>
                    <a:pt x="89153" y="77914"/>
                  </a:lnTo>
                  <a:lnTo>
                    <a:pt x="93267" y="71658"/>
                  </a:lnTo>
                  <a:lnTo>
                    <a:pt x="97535" y="58821"/>
                  </a:lnTo>
                  <a:lnTo>
                    <a:pt x="98297" y="54249"/>
                  </a:lnTo>
                  <a:lnTo>
                    <a:pt x="99059" y="48915"/>
                  </a:lnTo>
                  <a:close/>
                </a:path>
                <a:path w="99059" h="98425">
                  <a:moveTo>
                    <a:pt x="89153" y="77914"/>
                  </a:moveTo>
                  <a:lnTo>
                    <a:pt x="89153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5" y="52725"/>
                  </a:lnTo>
                  <a:lnTo>
                    <a:pt x="9905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3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1" name="object 51"/>
            <p:cNvSpPr/>
            <p:nvPr/>
          </p:nvSpPr>
          <p:spPr>
            <a:xfrm>
              <a:off x="6321412" y="3152761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2" name="object 52"/>
            <p:cNvSpPr/>
            <p:nvPr/>
          </p:nvSpPr>
          <p:spPr>
            <a:xfrm>
              <a:off x="6316083" y="3147822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20"/>
                  </a:moveTo>
                  <a:lnTo>
                    <a:pt x="79778" y="9938"/>
                  </a:lnTo>
                  <a:lnTo>
                    <a:pt x="49703" y="0"/>
                  </a:lnTo>
                  <a:lnTo>
                    <a:pt x="39194" y="1215"/>
                  </a:lnTo>
                  <a:lnTo>
                    <a:pt x="5763" y="26292"/>
                  </a:lnTo>
                  <a:lnTo>
                    <a:pt x="0" y="49682"/>
                  </a:lnTo>
                  <a:lnTo>
                    <a:pt x="2094" y="61991"/>
                  </a:lnTo>
                  <a:lnTo>
                    <a:pt x="6990" y="74230"/>
                  </a:lnTo>
                  <a:lnTo>
                    <a:pt x="9905" y="78124"/>
                  </a:lnTo>
                  <a:lnTo>
                    <a:pt x="9905" y="52730"/>
                  </a:lnTo>
                  <a:lnTo>
                    <a:pt x="11045" y="39317"/>
                  </a:lnTo>
                  <a:lnTo>
                    <a:pt x="42515" y="9866"/>
                  </a:lnTo>
                  <a:lnTo>
                    <a:pt x="53272" y="9392"/>
                  </a:lnTo>
                  <a:lnTo>
                    <a:pt x="63835" y="11836"/>
                  </a:lnTo>
                  <a:lnTo>
                    <a:pt x="73532" y="17280"/>
                  </a:lnTo>
                  <a:lnTo>
                    <a:pt x="81688" y="25804"/>
                  </a:lnTo>
                  <a:lnTo>
                    <a:pt x="87629" y="37490"/>
                  </a:lnTo>
                  <a:lnTo>
                    <a:pt x="89153" y="45110"/>
                  </a:lnTo>
                  <a:lnTo>
                    <a:pt x="89153" y="77919"/>
                  </a:lnTo>
                  <a:lnTo>
                    <a:pt x="93267" y="71663"/>
                  </a:lnTo>
                  <a:lnTo>
                    <a:pt x="97535" y="58826"/>
                  </a:lnTo>
                  <a:lnTo>
                    <a:pt x="98297" y="54254"/>
                  </a:lnTo>
                  <a:lnTo>
                    <a:pt x="99059" y="48920"/>
                  </a:lnTo>
                  <a:close/>
                </a:path>
                <a:path w="99059" h="98425">
                  <a:moveTo>
                    <a:pt x="89153" y="77919"/>
                  </a:moveTo>
                  <a:lnTo>
                    <a:pt x="89153" y="53492"/>
                  </a:lnTo>
                  <a:lnTo>
                    <a:pt x="85356" y="66206"/>
                  </a:lnTo>
                  <a:lnTo>
                    <a:pt x="78658" y="76418"/>
                  </a:lnTo>
                  <a:lnTo>
                    <a:pt x="69871" y="83549"/>
                  </a:lnTo>
                  <a:lnTo>
                    <a:pt x="59708" y="87665"/>
                  </a:lnTo>
                  <a:lnTo>
                    <a:pt x="48885" y="88832"/>
                  </a:lnTo>
                  <a:lnTo>
                    <a:pt x="38118" y="87115"/>
                  </a:lnTo>
                  <a:lnTo>
                    <a:pt x="28122" y="82581"/>
                  </a:lnTo>
                  <a:lnTo>
                    <a:pt x="19610" y="75295"/>
                  </a:lnTo>
                  <a:lnTo>
                    <a:pt x="13300" y="65323"/>
                  </a:lnTo>
                  <a:lnTo>
                    <a:pt x="9905" y="52730"/>
                  </a:lnTo>
                  <a:lnTo>
                    <a:pt x="9905" y="78124"/>
                  </a:lnTo>
                  <a:lnTo>
                    <a:pt x="14280" y="83968"/>
                  </a:lnTo>
                  <a:lnTo>
                    <a:pt x="23418" y="91204"/>
                  </a:lnTo>
                  <a:lnTo>
                    <a:pt x="33858" y="95935"/>
                  </a:lnTo>
                  <a:lnTo>
                    <a:pt x="45054" y="98162"/>
                  </a:lnTo>
                  <a:lnTo>
                    <a:pt x="56460" y="97882"/>
                  </a:lnTo>
                  <a:lnTo>
                    <a:pt x="67530" y="95093"/>
                  </a:lnTo>
                  <a:lnTo>
                    <a:pt x="77719" y="89795"/>
                  </a:lnTo>
                  <a:lnTo>
                    <a:pt x="86480" y="81985"/>
                  </a:lnTo>
                  <a:lnTo>
                    <a:pt x="89153" y="77919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3" name="object 53"/>
            <p:cNvSpPr/>
            <p:nvPr/>
          </p:nvSpPr>
          <p:spPr>
            <a:xfrm>
              <a:off x="6431677" y="3185034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4" name="object 54"/>
            <p:cNvSpPr/>
            <p:nvPr/>
          </p:nvSpPr>
          <p:spPr>
            <a:xfrm>
              <a:off x="6426348" y="318009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19"/>
                  </a:moveTo>
                  <a:lnTo>
                    <a:pt x="79789" y="9950"/>
                  </a:lnTo>
                  <a:lnTo>
                    <a:pt x="49712" y="0"/>
                  </a:lnTo>
                  <a:lnTo>
                    <a:pt x="39202" y="1212"/>
                  </a:lnTo>
                  <a:lnTo>
                    <a:pt x="5764" y="26285"/>
                  </a:lnTo>
                  <a:lnTo>
                    <a:pt x="0" y="49681"/>
                  </a:lnTo>
                  <a:lnTo>
                    <a:pt x="2094" y="61990"/>
                  </a:lnTo>
                  <a:lnTo>
                    <a:pt x="6990" y="74229"/>
                  </a:lnTo>
                  <a:lnTo>
                    <a:pt x="9905" y="78123"/>
                  </a:lnTo>
                  <a:lnTo>
                    <a:pt x="9905" y="52729"/>
                  </a:lnTo>
                  <a:lnTo>
                    <a:pt x="11045" y="39316"/>
                  </a:lnTo>
                  <a:lnTo>
                    <a:pt x="42515" y="9865"/>
                  </a:lnTo>
                  <a:lnTo>
                    <a:pt x="53272" y="9391"/>
                  </a:lnTo>
                  <a:lnTo>
                    <a:pt x="63835" y="11835"/>
                  </a:lnTo>
                  <a:lnTo>
                    <a:pt x="73532" y="17279"/>
                  </a:lnTo>
                  <a:lnTo>
                    <a:pt x="81688" y="25803"/>
                  </a:lnTo>
                  <a:lnTo>
                    <a:pt x="87629" y="37489"/>
                  </a:lnTo>
                  <a:lnTo>
                    <a:pt x="89153" y="45109"/>
                  </a:lnTo>
                  <a:lnTo>
                    <a:pt x="89153" y="77918"/>
                  </a:lnTo>
                  <a:lnTo>
                    <a:pt x="93267" y="71662"/>
                  </a:lnTo>
                  <a:lnTo>
                    <a:pt x="97535" y="58825"/>
                  </a:lnTo>
                  <a:lnTo>
                    <a:pt x="98297" y="54253"/>
                  </a:lnTo>
                  <a:lnTo>
                    <a:pt x="99059" y="48919"/>
                  </a:lnTo>
                  <a:close/>
                </a:path>
                <a:path w="99059" h="98425">
                  <a:moveTo>
                    <a:pt x="89153" y="77918"/>
                  </a:moveTo>
                  <a:lnTo>
                    <a:pt x="89153" y="53491"/>
                  </a:lnTo>
                  <a:lnTo>
                    <a:pt x="85356" y="66205"/>
                  </a:lnTo>
                  <a:lnTo>
                    <a:pt x="78658" y="76417"/>
                  </a:lnTo>
                  <a:lnTo>
                    <a:pt x="69871" y="83548"/>
                  </a:lnTo>
                  <a:lnTo>
                    <a:pt x="59708" y="87664"/>
                  </a:lnTo>
                  <a:lnTo>
                    <a:pt x="48885" y="88831"/>
                  </a:lnTo>
                  <a:lnTo>
                    <a:pt x="38118" y="87114"/>
                  </a:lnTo>
                  <a:lnTo>
                    <a:pt x="28122" y="82580"/>
                  </a:lnTo>
                  <a:lnTo>
                    <a:pt x="19610" y="75294"/>
                  </a:lnTo>
                  <a:lnTo>
                    <a:pt x="13300" y="65322"/>
                  </a:lnTo>
                  <a:lnTo>
                    <a:pt x="9905" y="52729"/>
                  </a:lnTo>
                  <a:lnTo>
                    <a:pt x="9905" y="78123"/>
                  </a:lnTo>
                  <a:lnTo>
                    <a:pt x="14280" y="83967"/>
                  </a:lnTo>
                  <a:lnTo>
                    <a:pt x="23418" y="91203"/>
                  </a:lnTo>
                  <a:lnTo>
                    <a:pt x="33858" y="95934"/>
                  </a:lnTo>
                  <a:lnTo>
                    <a:pt x="45054" y="98161"/>
                  </a:lnTo>
                  <a:lnTo>
                    <a:pt x="56460" y="97881"/>
                  </a:lnTo>
                  <a:lnTo>
                    <a:pt x="67530" y="95092"/>
                  </a:lnTo>
                  <a:lnTo>
                    <a:pt x="77719" y="89794"/>
                  </a:lnTo>
                  <a:lnTo>
                    <a:pt x="86480" y="81984"/>
                  </a:lnTo>
                  <a:lnTo>
                    <a:pt x="89153" y="77918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" name="object 55"/>
            <p:cNvSpPr/>
            <p:nvPr/>
          </p:nvSpPr>
          <p:spPr>
            <a:xfrm>
              <a:off x="6431677" y="3217979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6" name="object 56"/>
            <p:cNvSpPr/>
            <p:nvPr/>
          </p:nvSpPr>
          <p:spPr>
            <a:xfrm>
              <a:off x="6426348" y="3213044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5" y="78119"/>
                  </a:lnTo>
                  <a:lnTo>
                    <a:pt x="9905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29" y="37485"/>
                  </a:lnTo>
                  <a:lnTo>
                    <a:pt x="89153" y="45105"/>
                  </a:lnTo>
                  <a:lnTo>
                    <a:pt x="89153" y="77914"/>
                  </a:lnTo>
                  <a:lnTo>
                    <a:pt x="93267" y="71658"/>
                  </a:lnTo>
                  <a:lnTo>
                    <a:pt x="97535" y="58821"/>
                  </a:lnTo>
                  <a:lnTo>
                    <a:pt x="98297" y="54249"/>
                  </a:lnTo>
                  <a:lnTo>
                    <a:pt x="99059" y="48915"/>
                  </a:lnTo>
                  <a:close/>
                </a:path>
                <a:path w="99059" h="98425">
                  <a:moveTo>
                    <a:pt x="89153" y="77914"/>
                  </a:moveTo>
                  <a:lnTo>
                    <a:pt x="89153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5" y="52725"/>
                  </a:lnTo>
                  <a:lnTo>
                    <a:pt x="9905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3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" name="object 57"/>
            <p:cNvSpPr/>
            <p:nvPr/>
          </p:nvSpPr>
          <p:spPr>
            <a:xfrm>
              <a:off x="6651537" y="3283870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" name="object 58"/>
            <p:cNvSpPr/>
            <p:nvPr/>
          </p:nvSpPr>
          <p:spPr>
            <a:xfrm>
              <a:off x="6646208" y="327893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5" y="78119"/>
                  </a:lnTo>
                  <a:lnTo>
                    <a:pt x="9905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29" y="37485"/>
                  </a:lnTo>
                  <a:lnTo>
                    <a:pt x="89153" y="45105"/>
                  </a:lnTo>
                  <a:lnTo>
                    <a:pt x="89153" y="77914"/>
                  </a:lnTo>
                  <a:lnTo>
                    <a:pt x="93267" y="71658"/>
                  </a:lnTo>
                  <a:lnTo>
                    <a:pt x="97535" y="58821"/>
                  </a:lnTo>
                  <a:lnTo>
                    <a:pt x="98297" y="54249"/>
                  </a:lnTo>
                  <a:lnTo>
                    <a:pt x="99059" y="48915"/>
                  </a:lnTo>
                  <a:close/>
                </a:path>
                <a:path w="99059" h="98425">
                  <a:moveTo>
                    <a:pt x="89153" y="77914"/>
                  </a:moveTo>
                  <a:lnTo>
                    <a:pt x="89153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5" y="52725"/>
                  </a:lnTo>
                  <a:lnTo>
                    <a:pt x="9905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3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" name="object 59"/>
            <p:cNvSpPr/>
            <p:nvPr/>
          </p:nvSpPr>
          <p:spPr>
            <a:xfrm>
              <a:off x="6871396" y="3415651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0" name="object 60"/>
            <p:cNvSpPr/>
            <p:nvPr/>
          </p:nvSpPr>
          <p:spPr>
            <a:xfrm>
              <a:off x="6866067" y="341071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15"/>
                  </a:moveTo>
                  <a:lnTo>
                    <a:pt x="79789" y="9947"/>
                  </a:lnTo>
                  <a:lnTo>
                    <a:pt x="49712" y="0"/>
                  </a:lnTo>
                  <a:lnTo>
                    <a:pt x="39202" y="1213"/>
                  </a:lnTo>
                  <a:lnTo>
                    <a:pt x="5764" y="26285"/>
                  </a:lnTo>
                  <a:lnTo>
                    <a:pt x="0" y="49677"/>
                  </a:lnTo>
                  <a:lnTo>
                    <a:pt x="2094" y="61986"/>
                  </a:lnTo>
                  <a:lnTo>
                    <a:pt x="6990" y="74225"/>
                  </a:lnTo>
                  <a:lnTo>
                    <a:pt x="9905" y="78119"/>
                  </a:lnTo>
                  <a:lnTo>
                    <a:pt x="9905" y="52725"/>
                  </a:lnTo>
                  <a:lnTo>
                    <a:pt x="11045" y="39312"/>
                  </a:lnTo>
                  <a:lnTo>
                    <a:pt x="42515" y="9861"/>
                  </a:lnTo>
                  <a:lnTo>
                    <a:pt x="53272" y="9387"/>
                  </a:lnTo>
                  <a:lnTo>
                    <a:pt x="63835" y="11831"/>
                  </a:lnTo>
                  <a:lnTo>
                    <a:pt x="73532" y="17275"/>
                  </a:lnTo>
                  <a:lnTo>
                    <a:pt x="81688" y="25799"/>
                  </a:lnTo>
                  <a:lnTo>
                    <a:pt x="87629" y="37485"/>
                  </a:lnTo>
                  <a:lnTo>
                    <a:pt x="89153" y="45105"/>
                  </a:lnTo>
                  <a:lnTo>
                    <a:pt x="89153" y="77914"/>
                  </a:lnTo>
                  <a:lnTo>
                    <a:pt x="93267" y="71658"/>
                  </a:lnTo>
                  <a:lnTo>
                    <a:pt x="97535" y="58821"/>
                  </a:lnTo>
                  <a:lnTo>
                    <a:pt x="98297" y="54249"/>
                  </a:lnTo>
                  <a:lnTo>
                    <a:pt x="99059" y="48915"/>
                  </a:lnTo>
                  <a:close/>
                </a:path>
                <a:path w="99059" h="98425">
                  <a:moveTo>
                    <a:pt x="89153" y="77914"/>
                  </a:moveTo>
                  <a:lnTo>
                    <a:pt x="89153" y="53487"/>
                  </a:lnTo>
                  <a:lnTo>
                    <a:pt x="85356" y="66201"/>
                  </a:lnTo>
                  <a:lnTo>
                    <a:pt x="78658" y="76413"/>
                  </a:lnTo>
                  <a:lnTo>
                    <a:pt x="69871" y="83544"/>
                  </a:lnTo>
                  <a:lnTo>
                    <a:pt x="59708" y="87660"/>
                  </a:lnTo>
                  <a:lnTo>
                    <a:pt x="48885" y="88827"/>
                  </a:lnTo>
                  <a:lnTo>
                    <a:pt x="38118" y="87110"/>
                  </a:lnTo>
                  <a:lnTo>
                    <a:pt x="28122" y="82576"/>
                  </a:lnTo>
                  <a:lnTo>
                    <a:pt x="19610" y="75290"/>
                  </a:lnTo>
                  <a:lnTo>
                    <a:pt x="13300" y="65318"/>
                  </a:lnTo>
                  <a:lnTo>
                    <a:pt x="9905" y="52725"/>
                  </a:lnTo>
                  <a:lnTo>
                    <a:pt x="9905" y="78119"/>
                  </a:lnTo>
                  <a:lnTo>
                    <a:pt x="14280" y="83963"/>
                  </a:lnTo>
                  <a:lnTo>
                    <a:pt x="23418" y="91198"/>
                  </a:lnTo>
                  <a:lnTo>
                    <a:pt x="33858" y="95930"/>
                  </a:lnTo>
                  <a:lnTo>
                    <a:pt x="45054" y="98157"/>
                  </a:lnTo>
                  <a:lnTo>
                    <a:pt x="56460" y="97877"/>
                  </a:lnTo>
                  <a:lnTo>
                    <a:pt x="67530" y="95088"/>
                  </a:lnTo>
                  <a:lnTo>
                    <a:pt x="77719" y="89790"/>
                  </a:lnTo>
                  <a:lnTo>
                    <a:pt x="86480" y="81980"/>
                  </a:lnTo>
                  <a:lnTo>
                    <a:pt x="89153" y="77914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1" name="object 61"/>
            <p:cNvSpPr/>
            <p:nvPr/>
          </p:nvSpPr>
          <p:spPr>
            <a:xfrm>
              <a:off x="7091256" y="3480869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2" name="object 62"/>
            <p:cNvSpPr/>
            <p:nvPr/>
          </p:nvSpPr>
          <p:spPr>
            <a:xfrm>
              <a:off x="7085928" y="3475931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19"/>
                  </a:moveTo>
                  <a:lnTo>
                    <a:pt x="79789" y="9950"/>
                  </a:lnTo>
                  <a:lnTo>
                    <a:pt x="49712" y="0"/>
                  </a:lnTo>
                  <a:lnTo>
                    <a:pt x="39202" y="1212"/>
                  </a:lnTo>
                  <a:lnTo>
                    <a:pt x="5764" y="26285"/>
                  </a:lnTo>
                  <a:lnTo>
                    <a:pt x="0" y="49681"/>
                  </a:lnTo>
                  <a:lnTo>
                    <a:pt x="2094" y="61990"/>
                  </a:lnTo>
                  <a:lnTo>
                    <a:pt x="6990" y="74229"/>
                  </a:lnTo>
                  <a:lnTo>
                    <a:pt x="9905" y="78123"/>
                  </a:lnTo>
                  <a:lnTo>
                    <a:pt x="9905" y="52729"/>
                  </a:lnTo>
                  <a:lnTo>
                    <a:pt x="11045" y="39316"/>
                  </a:lnTo>
                  <a:lnTo>
                    <a:pt x="42515" y="9865"/>
                  </a:lnTo>
                  <a:lnTo>
                    <a:pt x="53272" y="9391"/>
                  </a:lnTo>
                  <a:lnTo>
                    <a:pt x="63835" y="11835"/>
                  </a:lnTo>
                  <a:lnTo>
                    <a:pt x="73532" y="17279"/>
                  </a:lnTo>
                  <a:lnTo>
                    <a:pt x="81688" y="25803"/>
                  </a:lnTo>
                  <a:lnTo>
                    <a:pt x="87629" y="37489"/>
                  </a:lnTo>
                  <a:lnTo>
                    <a:pt x="89153" y="45109"/>
                  </a:lnTo>
                  <a:lnTo>
                    <a:pt x="89153" y="77918"/>
                  </a:lnTo>
                  <a:lnTo>
                    <a:pt x="93267" y="71662"/>
                  </a:lnTo>
                  <a:lnTo>
                    <a:pt x="97535" y="58825"/>
                  </a:lnTo>
                  <a:lnTo>
                    <a:pt x="98297" y="54253"/>
                  </a:lnTo>
                  <a:lnTo>
                    <a:pt x="99059" y="48919"/>
                  </a:lnTo>
                  <a:close/>
                </a:path>
                <a:path w="99059" h="98425">
                  <a:moveTo>
                    <a:pt x="89153" y="77918"/>
                  </a:moveTo>
                  <a:lnTo>
                    <a:pt x="89153" y="53491"/>
                  </a:lnTo>
                  <a:lnTo>
                    <a:pt x="85356" y="66205"/>
                  </a:lnTo>
                  <a:lnTo>
                    <a:pt x="78658" y="76417"/>
                  </a:lnTo>
                  <a:lnTo>
                    <a:pt x="69871" y="83548"/>
                  </a:lnTo>
                  <a:lnTo>
                    <a:pt x="59708" y="87664"/>
                  </a:lnTo>
                  <a:lnTo>
                    <a:pt x="48885" y="88831"/>
                  </a:lnTo>
                  <a:lnTo>
                    <a:pt x="38118" y="87114"/>
                  </a:lnTo>
                  <a:lnTo>
                    <a:pt x="28122" y="82580"/>
                  </a:lnTo>
                  <a:lnTo>
                    <a:pt x="19610" y="75294"/>
                  </a:lnTo>
                  <a:lnTo>
                    <a:pt x="13300" y="65322"/>
                  </a:lnTo>
                  <a:lnTo>
                    <a:pt x="9905" y="52729"/>
                  </a:lnTo>
                  <a:lnTo>
                    <a:pt x="9905" y="78123"/>
                  </a:lnTo>
                  <a:lnTo>
                    <a:pt x="14280" y="83967"/>
                  </a:lnTo>
                  <a:lnTo>
                    <a:pt x="23418" y="91203"/>
                  </a:lnTo>
                  <a:lnTo>
                    <a:pt x="33858" y="95934"/>
                  </a:lnTo>
                  <a:lnTo>
                    <a:pt x="45054" y="98161"/>
                  </a:lnTo>
                  <a:lnTo>
                    <a:pt x="56460" y="97881"/>
                  </a:lnTo>
                  <a:lnTo>
                    <a:pt x="67530" y="95092"/>
                  </a:lnTo>
                  <a:lnTo>
                    <a:pt x="77719" y="89794"/>
                  </a:lnTo>
                  <a:lnTo>
                    <a:pt x="86480" y="81984"/>
                  </a:lnTo>
                  <a:lnTo>
                    <a:pt x="89153" y="77918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3" name="object 63"/>
            <p:cNvSpPr/>
            <p:nvPr/>
          </p:nvSpPr>
          <p:spPr>
            <a:xfrm>
              <a:off x="6541271" y="3316815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687" y="43322"/>
                  </a:moveTo>
                  <a:lnTo>
                    <a:pt x="65428" y="6545"/>
                  </a:lnTo>
                  <a:lnTo>
                    <a:pt x="34788" y="0"/>
                  </a:lnTo>
                  <a:lnTo>
                    <a:pt x="23227" y="4277"/>
                  </a:lnTo>
                  <a:lnTo>
                    <a:pt x="13374" y="12001"/>
                  </a:lnTo>
                  <a:lnTo>
                    <a:pt x="5824" y="23042"/>
                  </a:lnTo>
                  <a:lnTo>
                    <a:pt x="1168" y="37270"/>
                  </a:lnTo>
                  <a:lnTo>
                    <a:pt x="0" y="54553"/>
                  </a:lnTo>
                  <a:lnTo>
                    <a:pt x="4897" y="65508"/>
                  </a:lnTo>
                  <a:lnTo>
                    <a:pt x="13145" y="74627"/>
                  </a:lnTo>
                  <a:lnTo>
                    <a:pt x="24651" y="81426"/>
                  </a:lnTo>
                  <a:lnTo>
                    <a:pt x="39323" y="85426"/>
                  </a:lnTo>
                  <a:lnTo>
                    <a:pt x="57069" y="86144"/>
                  </a:lnTo>
                  <a:lnTo>
                    <a:pt x="69343" y="79872"/>
                  </a:lnTo>
                  <a:lnTo>
                    <a:pt x="79035" y="70171"/>
                  </a:lnTo>
                  <a:lnTo>
                    <a:pt x="85399" y="57751"/>
                  </a:lnTo>
                  <a:lnTo>
                    <a:pt x="87687" y="43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4" name="object 64"/>
            <p:cNvSpPr/>
            <p:nvPr/>
          </p:nvSpPr>
          <p:spPr>
            <a:xfrm>
              <a:off x="6535943" y="331187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8920"/>
                  </a:moveTo>
                  <a:lnTo>
                    <a:pt x="79778" y="9938"/>
                  </a:lnTo>
                  <a:lnTo>
                    <a:pt x="49703" y="0"/>
                  </a:lnTo>
                  <a:lnTo>
                    <a:pt x="39194" y="1215"/>
                  </a:lnTo>
                  <a:lnTo>
                    <a:pt x="5763" y="26292"/>
                  </a:lnTo>
                  <a:lnTo>
                    <a:pt x="0" y="49682"/>
                  </a:lnTo>
                  <a:lnTo>
                    <a:pt x="2094" y="61991"/>
                  </a:lnTo>
                  <a:lnTo>
                    <a:pt x="6990" y="74230"/>
                  </a:lnTo>
                  <a:lnTo>
                    <a:pt x="9905" y="78124"/>
                  </a:lnTo>
                  <a:lnTo>
                    <a:pt x="9905" y="52730"/>
                  </a:lnTo>
                  <a:lnTo>
                    <a:pt x="11045" y="39317"/>
                  </a:lnTo>
                  <a:lnTo>
                    <a:pt x="42515" y="9866"/>
                  </a:lnTo>
                  <a:lnTo>
                    <a:pt x="53272" y="9392"/>
                  </a:lnTo>
                  <a:lnTo>
                    <a:pt x="63835" y="11836"/>
                  </a:lnTo>
                  <a:lnTo>
                    <a:pt x="73532" y="17280"/>
                  </a:lnTo>
                  <a:lnTo>
                    <a:pt x="81688" y="25804"/>
                  </a:lnTo>
                  <a:lnTo>
                    <a:pt x="87629" y="37490"/>
                  </a:lnTo>
                  <a:lnTo>
                    <a:pt x="89153" y="45110"/>
                  </a:lnTo>
                  <a:lnTo>
                    <a:pt x="89153" y="77919"/>
                  </a:lnTo>
                  <a:lnTo>
                    <a:pt x="93267" y="71663"/>
                  </a:lnTo>
                  <a:lnTo>
                    <a:pt x="97535" y="58826"/>
                  </a:lnTo>
                  <a:lnTo>
                    <a:pt x="98297" y="54254"/>
                  </a:lnTo>
                  <a:lnTo>
                    <a:pt x="99059" y="48920"/>
                  </a:lnTo>
                  <a:close/>
                </a:path>
                <a:path w="99059" h="98425">
                  <a:moveTo>
                    <a:pt x="89153" y="77919"/>
                  </a:moveTo>
                  <a:lnTo>
                    <a:pt x="89153" y="53492"/>
                  </a:lnTo>
                  <a:lnTo>
                    <a:pt x="85356" y="66206"/>
                  </a:lnTo>
                  <a:lnTo>
                    <a:pt x="78658" y="76418"/>
                  </a:lnTo>
                  <a:lnTo>
                    <a:pt x="69871" y="83549"/>
                  </a:lnTo>
                  <a:lnTo>
                    <a:pt x="59708" y="87665"/>
                  </a:lnTo>
                  <a:lnTo>
                    <a:pt x="48885" y="88832"/>
                  </a:lnTo>
                  <a:lnTo>
                    <a:pt x="38118" y="87115"/>
                  </a:lnTo>
                  <a:lnTo>
                    <a:pt x="28122" y="82581"/>
                  </a:lnTo>
                  <a:lnTo>
                    <a:pt x="19610" y="75295"/>
                  </a:lnTo>
                  <a:lnTo>
                    <a:pt x="13300" y="65323"/>
                  </a:lnTo>
                  <a:lnTo>
                    <a:pt x="9905" y="52730"/>
                  </a:lnTo>
                  <a:lnTo>
                    <a:pt x="9905" y="78124"/>
                  </a:lnTo>
                  <a:lnTo>
                    <a:pt x="14280" y="83968"/>
                  </a:lnTo>
                  <a:lnTo>
                    <a:pt x="23418" y="91204"/>
                  </a:lnTo>
                  <a:lnTo>
                    <a:pt x="33858" y="95935"/>
                  </a:lnTo>
                  <a:lnTo>
                    <a:pt x="45054" y="98162"/>
                  </a:lnTo>
                  <a:lnTo>
                    <a:pt x="56460" y="97882"/>
                  </a:lnTo>
                  <a:lnTo>
                    <a:pt x="67530" y="95093"/>
                  </a:lnTo>
                  <a:lnTo>
                    <a:pt x="77719" y="89795"/>
                  </a:lnTo>
                  <a:lnTo>
                    <a:pt x="86480" y="81985"/>
                  </a:lnTo>
                  <a:lnTo>
                    <a:pt x="89153" y="77919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5044889" y="3909283"/>
              <a:ext cx="2892518" cy="4887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(b) </a:t>
              </a:r>
              <a:r>
                <a:rPr lang="lo-LA"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) </a:t>
              </a:r>
              <a:r>
                <a:rPr lang="lo-LA" sz="1588" spc="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ຄວາມສໍາພັນແບບເສັ້ນຊື່ທາງລົບ (</a:t>
              </a:r>
              <a:r>
                <a:rPr sz="1588" spc="-13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Ne</a:t>
              </a:r>
              <a:r>
                <a:rPr sz="1588" spc="-4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g</a:t>
              </a:r>
              <a:r>
                <a:rPr sz="1588" spc="-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a</a:t>
              </a:r>
              <a:r>
                <a:rPr sz="1588" spc="-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ti</a:t>
              </a:r>
              <a:r>
                <a:rPr sz="1588" spc="-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v</a:t>
              </a:r>
              <a:r>
                <a:rPr sz="1588" spc="-9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e</a:t>
              </a:r>
              <a:r>
                <a:rPr sz="1588" spc="13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linear</a:t>
              </a:r>
              <a:r>
                <a:rPr sz="1588" spc="9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  <a:r>
                <a:rPr sz="1588" spc="-3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r</a:t>
              </a:r>
              <a:r>
                <a:rPr sz="1588" spc="-13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e</a:t>
              </a:r>
              <a:r>
                <a:rPr sz="1588" spc="-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l</a:t>
              </a:r>
              <a:r>
                <a:rPr sz="1588" spc="-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a</a:t>
              </a:r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tionship</a:t>
              </a:r>
              <a:r>
                <a:rPr lang="lo-LA"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)</a:t>
              </a:r>
              <a:endParaRPr sz="1588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1887966" y="4277510"/>
              <a:ext cx="0" cy="1414182"/>
            </a:xfrm>
            <a:custGeom>
              <a:avLst/>
              <a:gdLst/>
              <a:ahLst/>
              <a:cxnLst/>
              <a:rect l="l" t="t" r="r" b="b"/>
              <a:pathLst>
                <a:path h="1602739">
                  <a:moveTo>
                    <a:pt x="0" y="0"/>
                  </a:moveTo>
                  <a:lnTo>
                    <a:pt x="0" y="1602486"/>
                  </a:lnTo>
                </a:path>
              </a:pathLst>
            </a:custGeom>
            <a:ln w="10413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7" name="object 67"/>
            <p:cNvSpPr/>
            <p:nvPr/>
          </p:nvSpPr>
          <p:spPr>
            <a:xfrm>
              <a:off x="1887966" y="5691467"/>
              <a:ext cx="2355476" cy="0"/>
            </a:xfrm>
            <a:custGeom>
              <a:avLst/>
              <a:gdLst/>
              <a:ahLst/>
              <a:cxnLst/>
              <a:rect l="l" t="t" r="r" b="b"/>
              <a:pathLst>
                <a:path w="2669540">
                  <a:moveTo>
                    <a:pt x="0" y="0"/>
                  </a:moveTo>
                  <a:lnTo>
                    <a:pt x="2669286" y="0"/>
                  </a:lnTo>
                </a:path>
              </a:pathLst>
            </a:custGeom>
            <a:ln w="10414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8" name="object 68"/>
            <p:cNvSpPr/>
            <p:nvPr/>
          </p:nvSpPr>
          <p:spPr>
            <a:xfrm>
              <a:off x="2085416" y="4474582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9" name="object 69"/>
            <p:cNvSpPr/>
            <p:nvPr/>
          </p:nvSpPr>
          <p:spPr>
            <a:xfrm>
              <a:off x="2080259" y="4469961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0" name="object 70"/>
            <p:cNvSpPr/>
            <p:nvPr/>
          </p:nvSpPr>
          <p:spPr>
            <a:xfrm>
              <a:off x="2144583" y="4521647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1" name="object 71"/>
            <p:cNvSpPr/>
            <p:nvPr/>
          </p:nvSpPr>
          <p:spPr>
            <a:xfrm>
              <a:off x="2139426" y="451702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2" name="object 72"/>
            <p:cNvSpPr/>
            <p:nvPr/>
          </p:nvSpPr>
          <p:spPr>
            <a:xfrm>
              <a:off x="2439074" y="4804707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3" name="object 73"/>
            <p:cNvSpPr/>
            <p:nvPr/>
          </p:nvSpPr>
          <p:spPr>
            <a:xfrm>
              <a:off x="2433917" y="480008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4" name="object 74"/>
            <p:cNvSpPr/>
            <p:nvPr/>
          </p:nvSpPr>
          <p:spPr>
            <a:xfrm>
              <a:off x="2320740" y="4898837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5" name="object 75"/>
            <p:cNvSpPr/>
            <p:nvPr/>
          </p:nvSpPr>
          <p:spPr>
            <a:xfrm>
              <a:off x="2315583" y="489421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6" name="object 76"/>
            <p:cNvSpPr/>
            <p:nvPr/>
          </p:nvSpPr>
          <p:spPr>
            <a:xfrm>
              <a:off x="2792059" y="499296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7" name="object 77"/>
            <p:cNvSpPr/>
            <p:nvPr/>
          </p:nvSpPr>
          <p:spPr>
            <a:xfrm>
              <a:off x="2786902" y="498834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8" name="object 78"/>
            <p:cNvSpPr/>
            <p:nvPr/>
          </p:nvSpPr>
          <p:spPr>
            <a:xfrm>
              <a:off x="2674397" y="5040031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9" name="object 79"/>
            <p:cNvSpPr/>
            <p:nvPr/>
          </p:nvSpPr>
          <p:spPr>
            <a:xfrm>
              <a:off x="2669240" y="5035409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0" name="object 80"/>
            <p:cNvSpPr/>
            <p:nvPr/>
          </p:nvSpPr>
          <p:spPr>
            <a:xfrm>
              <a:off x="3145044" y="5181225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1" name="object 81"/>
            <p:cNvSpPr/>
            <p:nvPr/>
          </p:nvSpPr>
          <p:spPr>
            <a:xfrm>
              <a:off x="3139888" y="5176603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2" name="object 82"/>
            <p:cNvSpPr/>
            <p:nvPr/>
          </p:nvSpPr>
          <p:spPr>
            <a:xfrm>
              <a:off x="3381040" y="5040031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3" name="object 83"/>
            <p:cNvSpPr/>
            <p:nvPr/>
          </p:nvSpPr>
          <p:spPr>
            <a:xfrm>
              <a:off x="3375884" y="5035409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4" name="object 84"/>
            <p:cNvSpPr/>
            <p:nvPr/>
          </p:nvSpPr>
          <p:spPr>
            <a:xfrm>
              <a:off x="3145044" y="508709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5" name="object 85"/>
            <p:cNvSpPr/>
            <p:nvPr/>
          </p:nvSpPr>
          <p:spPr>
            <a:xfrm>
              <a:off x="3139888" y="5082474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6" name="object 86"/>
            <p:cNvSpPr/>
            <p:nvPr/>
          </p:nvSpPr>
          <p:spPr>
            <a:xfrm>
              <a:off x="3381040" y="499296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7" name="object 87"/>
            <p:cNvSpPr/>
            <p:nvPr/>
          </p:nvSpPr>
          <p:spPr>
            <a:xfrm>
              <a:off x="3375884" y="498834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8" name="object 88"/>
            <p:cNvSpPr/>
            <p:nvPr/>
          </p:nvSpPr>
          <p:spPr>
            <a:xfrm>
              <a:off x="3616364" y="4851772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9" name="object 89"/>
            <p:cNvSpPr/>
            <p:nvPr/>
          </p:nvSpPr>
          <p:spPr>
            <a:xfrm>
              <a:off x="3611208" y="4847151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0" name="object 90"/>
            <p:cNvSpPr/>
            <p:nvPr/>
          </p:nvSpPr>
          <p:spPr>
            <a:xfrm>
              <a:off x="3851687" y="461577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" name="object 91"/>
            <p:cNvSpPr/>
            <p:nvPr/>
          </p:nvSpPr>
          <p:spPr>
            <a:xfrm>
              <a:off x="3846531" y="461115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" name="object 92"/>
            <p:cNvSpPr/>
            <p:nvPr/>
          </p:nvSpPr>
          <p:spPr>
            <a:xfrm>
              <a:off x="4087011" y="4333388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3" name="object 93"/>
            <p:cNvSpPr/>
            <p:nvPr/>
          </p:nvSpPr>
          <p:spPr>
            <a:xfrm>
              <a:off x="4081855" y="432876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4" name="object 94"/>
            <p:cNvSpPr/>
            <p:nvPr/>
          </p:nvSpPr>
          <p:spPr>
            <a:xfrm>
              <a:off x="3498702" y="499296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5" name="object 95"/>
            <p:cNvSpPr/>
            <p:nvPr/>
          </p:nvSpPr>
          <p:spPr>
            <a:xfrm>
              <a:off x="3493546" y="498834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6" name="object 96"/>
            <p:cNvSpPr txBox="1"/>
            <p:nvPr/>
          </p:nvSpPr>
          <p:spPr>
            <a:xfrm>
              <a:off x="1884829" y="5781787"/>
              <a:ext cx="2704260" cy="4887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(c) </a:t>
              </a:r>
              <a:r>
                <a:rPr sz="1588" spc="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  <a:r>
                <a:rPr lang="lo-LA" sz="1588" spc="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ບໍ່ມີຄວາມສໍາພັນແບບເສັ້ນຊື່ ​ (</a:t>
              </a:r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Nonlinear </a:t>
              </a:r>
              <a:r>
                <a:rPr sz="1588" spc="-3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r</a:t>
              </a:r>
              <a:r>
                <a:rPr sz="1588" spc="-13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e</a:t>
              </a:r>
              <a:r>
                <a:rPr sz="1588" spc="-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l</a:t>
              </a:r>
              <a:r>
                <a:rPr sz="1588" spc="-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a</a:t>
              </a:r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tionship</a:t>
              </a:r>
              <a:r>
                <a:rPr lang="lo-LA"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)</a:t>
              </a:r>
              <a:endParaRPr sz="1588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5042647" y="4277510"/>
              <a:ext cx="0" cy="1414182"/>
            </a:xfrm>
            <a:custGeom>
              <a:avLst/>
              <a:gdLst/>
              <a:ahLst/>
              <a:cxnLst/>
              <a:rect l="l" t="t" r="r" b="b"/>
              <a:pathLst>
                <a:path h="1602739">
                  <a:moveTo>
                    <a:pt x="0" y="0"/>
                  </a:moveTo>
                  <a:lnTo>
                    <a:pt x="0" y="1602486"/>
                  </a:lnTo>
                </a:path>
              </a:pathLst>
            </a:custGeom>
            <a:ln w="10413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" name="object 98"/>
            <p:cNvSpPr/>
            <p:nvPr/>
          </p:nvSpPr>
          <p:spPr>
            <a:xfrm>
              <a:off x="5042647" y="5691467"/>
              <a:ext cx="2173941" cy="0"/>
            </a:xfrm>
            <a:custGeom>
              <a:avLst/>
              <a:gdLst/>
              <a:ahLst/>
              <a:cxnLst/>
              <a:rect l="l" t="t" r="r" b="b"/>
              <a:pathLst>
                <a:path w="2463800">
                  <a:moveTo>
                    <a:pt x="0" y="0"/>
                  </a:moveTo>
                  <a:lnTo>
                    <a:pt x="2463545" y="0"/>
                  </a:lnTo>
                </a:path>
              </a:pathLst>
            </a:custGeom>
            <a:ln w="10414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9" name="object 99"/>
            <p:cNvSpPr/>
            <p:nvPr/>
          </p:nvSpPr>
          <p:spPr>
            <a:xfrm>
              <a:off x="5221942" y="4474582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216786" y="4469961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276403" y="5511350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271246" y="5506729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548035" y="5181225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542878" y="5176603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439112" y="4710578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433956" y="4705956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874125" y="5276027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868968" y="527140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59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765204" y="5040031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4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760047" y="5035409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60" h="98425">
                  <a:moveTo>
                    <a:pt x="99060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2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6" y="78386"/>
                  </a:lnTo>
                  <a:lnTo>
                    <a:pt x="9906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30" y="37920"/>
                  </a:lnTo>
                  <a:lnTo>
                    <a:pt x="89154" y="45540"/>
                  </a:lnTo>
                  <a:lnTo>
                    <a:pt x="89154" y="78221"/>
                  </a:lnTo>
                  <a:lnTo>
                    <a:pt x="93377" y="71826"/>
                  </a:lnTo>
                  <a:lnTo>
                    <a:pt x="97536" y="59256"/>
                  </a:lnTo>
                  <a:lnTo>
                    <a:pt x="98298" y="53922"/>
                  </a:lnTo>
                  <a:lnTo>
                    <a:pt x="99060" y="49350"/>
                  </a:lnTo>
                  <a:close/>
                </a:path>
                <a:path w="99060" h="98425">
                  <a:moveTo>
                    <a:pt x="89154" y="78221"/>
                  </a:moveTo>
                  <a:lnTo>
                    <a:pt x="89154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6" y="53160"/>
                  </a:lnTo>
                  <a:lnTo>
                    <a:pt x="9906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4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00217" y="5181225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195060" y="5176603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1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5" y="78386"/>
                  </a:lnTo>
                  <a:lnTo>
                    <a:pt x="9905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29" y="37920"/>
                  </a:lnTo>
                  <a:lnTo>
                    <a:pt x="89153" y="45540"/>
                  </a:lnTo>
                  <a:lnTo>
                    <a:pt x="89153" y="78221"/>
                  </a:lnTo>
                  <a:lnTo>
                    <a:pt x="93377" y="71826"/>
                  </a:lnTo>
                  <a:lnTo>
                    <a:pt x="97535" y="59256"/>
                  </a:lnTo>
                  <a:lnTo>
                    <a:pt x="98297" y="53922"/>
                  </a:lnTo>
                  <a:lnTo>
                    <a:pt x="99059" y="49350"/>
                  </a:lnTo>
                  <a:close/>
                </a:path>
                <a:path w="99059" h="98425">
                  <a:moveTo>
                    <a:pt x="89153" y="78221"/>
                  </a:moveTo>
                  <a:lnTo>
                    <a:pt x="89153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5" y="53160"/>
                  </a:lnTo>
                  <a:lnTo>
                    <a:pt x="9905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3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417386" y="5181225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412229" y="5176603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1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5" y="78386"/>
                  </a:lnTo>
                  <a:lnTo>
                    <a:pt x="9905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29" y="37920"/>
                  </a:lnTo>
                  <a:lnTo>
                    <a:pt x="89153" y="45540"/>
                  </a:lnTo>
                  <a:lnTo>
                    <a:pt x="89153" y="78221"/>
                  </a:lnTo>
                  <a:lnTo>
                    <a:pt x="93377" y="71826"/>
                  </a:lnTo>
                  <a:lnTo>
                    <a:pt x="97535" y="59256"/>
                  </a:lnTo>
                  <a:lnTo>
                    <a:pt x="98297" y="53922"/>
                  </a:lnTo>
                  <a:lnTo>
                    <a:pt x="99059" y="49350"/>
                  </a:lnTo>
                  <a:close/>
                </a:path>
                <a:path w="99059" h="98425">
                  <a:moveTo>
                    <a:pt x="89153" y="78221"/>
                  </a:moveTo>
                  <a:lnTo>
                    <a:pt x="89153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5" y="53160"/>
                  </a:lnTo>
                  <a:lnTo>
                    <a:pt x="9905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3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200217" y="461577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158039" y="4611155"/>
              <a:ext cx="124427" cy="90318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1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5" y="78386"/>
                  </a:lnTo>
                  <a:lnTo>
                    <a:pt x="9905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29" y="37920"/>
                  </a:lnTo>
                  <a:lnTo>
                    <a:pt x="89153" y="45540"/>
                  </a:lnTo>
                  <a:lnTo>
                    <a:pt x="89153" y="78221"/>
                  </a:lnTo>
                  <a:lnTo>
                    <a:pt x="93377" y="71826"/>
                  </a:lnTo>
                  <a:lnTo>
                    <a:pt x="97535" y="59256"/>
                  </a:lnTo>
                  <a:lnTo>
                    <a:pt x="98297" y="53922"/>
                  </a:lnTo>
                  <a:lnTo>
                    <a:pt x="99059" y="49350"/>
                  </a:lnTo>
                  <a:close/>
                </a:path>
                <a:path w="99059" h="98425">
                  <a:moveTo>
                    <a:pt x="89153" y="78221"/>
                  </a:moveTo>
                  <a:lnTo>
                    <a:pt x="89153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5" y="53160"/>
                  </a:lnTo>
                  <a:lnTo>
                    <a:pt x="9905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3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960647" y="499296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955491" y="498834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1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5" y="78386"/>
                  </a:lnTo>
                  <a:lnTo>
                    <a:pt x="9905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29" y="37920"/>
                  </a:lnTo>
                  <a:lnTo>
                    <a:pt x="89153" y="45540"/>
                  </a:lnTo>
                  <a:lnTo>
                    <a:pt x="89153" y="78221"/>
                  </a:lnTo>
                  <a:lnTo>
                    <a:pt x="93377" y="71826"/>
                  </a:lnTo>
                  <a:lnTo>
                    <a:pt x="97535" y="59256"/>
                  </a:lnTo>
                  <a:lnTo>
                    <a:pt x="98297" y="53922"/>
                  </a:lnTo>
                  <a:lnTo>
                    <a:pt x="99059" y="49350"/>
                  </a:lnTo>
                  <a:close/>
                </a:path>
                <a:path w="99059" h="98425">
                  <a:moveTo>
                    <a:pt x="89153" y="78221"/>
                  </a:moveTo>
                  <a:lnTo>
                    <a:pt x="89153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5" y="53160"/>
                  </a:lnTo>
                  <a:lnTo>
                    <a:pt x="9905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3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634556" y="5323091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629399" y="5318470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1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5" y="78386"/>
                  </a:lnTo>
                  <a:lnTo>
                    <a:pt x="9905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29" y="37920"/>
                  </a:lnTo>
                  <a:lnTo>
                    <a:pt x="89153" y="45540"/>
                  </a:lnTo>
                  <a:lnTo>
                    <a:pt x="89153" y="78221"/>
                  </a:lnTo>
                  <a:lnTo>
                    <a:pt x="93377" y="71826"/>
                  </a:lnTo>
                  <a:lnTo>
                    <a:pt x="97535" y="59256"/>
                  </a:lnTo>
                  <a:lnTo>
                    <a:pt x="98297" y="53922"/>
                  </a:lnTo>
                  <a:lnTo>
                    <a:pt x="99059" y="49350"/>
                  </a:lnTo>
                  <a:close/>
                </a:path>
                <a:path w="99059" h="98425">
                  <a:moveTo>
                    <a:pt x="89153" y="78221"/>
                  </a:moveTo>
                  <a:lnTo>
                    <a:pt x="89153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5" y="53160"/>
                  </a:lnTo>
                  <a:lnTo>
                    <a:pt x="9905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3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852398" y="461577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847241" y="461115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1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5" y="78386"/>
                  </a:lnTo>
                  <a:lnTo>
                    <a:pt x="9905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29" y="37920"/>
                  </a:lnTo>
                  <a:lnTo>
                    <a:pt x="89153" y="45540"/>
                  </a:lnTo>
                  <a:lnTo>
                    <a:pt x="89153" y="78221"/>
                  </a:lnTo>
                  <a:lnTo>
                    <a:pt x="93377" y="71826"/>
                  </a:lnTo>
                  <a:lnTo>
                    <a:pt x="97535" y="59256"/>
                  </a:lnTo>
                  <a:lnTo>
                    <a:pt x="98297" y="53922"/>
                  </a:lnTo>
                  <a:lnTo>
                    <a:pt x="99059" y="49350"/>
                  </a:lnTo>
                  <a:close/>
                </a:path>
                <a:path w="99059" h="98425">
                  <a:moveTo>
                    <a:pt x="89153" y="78221"/>
                  </a:moveTo>
                  <a:lnTo>
                    <a:pt x="89153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5" y="53160"/>
                  </a:lnTo>
                  <a:lnTo>
                    <a:pt x="9905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3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069568" y="4521647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64411" y="451702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1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5" y="78386"/>
                  </a:lnTo>
                  <a:lnTo>
                    <a:pt x="9905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29" y="37920"/>
                  </a:lnTo>
                  <a:lnTo>
                    <a:pt x="89153" y="45540"/>
                  </a:lnTo>
                  <a:lnTo>
                    <a:pt x="89153" y="78221"/>
                  </a:lnTo>
                  <a:lnTo>
                    <a:pt x="93377" y="71826"/>
                  </a:lnTo>
                  <a:lnTo>
                    <a:pt x="97535" y="59256"/>
                  </a:lnTo>
                  <a:lnTo>
                    <a:pt x="98297" y="53922"/>
                  </a:lnTo>
                  <a:lnTo>
                    <a:pt x="99059" y="49350"/>
                  </a:lnTo>
                  <a:close/>
                </a:path>
                <a:path w="99059" h="98425">
                  <a:moveTo>
                    <a:pt x="89153" y="78221"/>
                  </a:moveTo>
                  <a:lnTo>
                    <a:pt x="89153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5" y="53160"/>
                  </a:lnTo>
                  <a:lnTo>
                    <a:pt x="9905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3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526307" y="4992966"/>
              <a:ext cx="77881" cy="7620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87882" y="44112"/>
                  </a:moveTo>
                  <a:lnTo>
                    <a:pt x="65598" y="6744"/>
                  </a:lnTo>
                  <a:lnTo>
                    <a:pt x="35259" y="0"/>
                  </a:lnTo>
                  <a:lnTo>
                    <a:pt x="23612" y="4330"/>
                  </a:lnTo>
                  <a:lnTo>
                    <a:pt x="13668" y="12143"/>
                  </a:lnTo>
                  <a:lnTo>
                    <a:pt x="6022" y="23224"/>
                  </a:lnTo>
                  <a:lnTo>
                    <a:pt x="1268" y="37355"/>
                  </a:lnTo>
                  <a:lnTo>
                    <a:pt x="0" y="54321"/>
                  </a:lnTo>
                  <a:lnTo>
                    <a:pt x="4750" y="65275"/>
                  </a:lnTo>
                  <a:lnTo>
                    <a:pt x="12916" y="74471"/>
                  </a:lnTo>
                  <a:lnTo>
                    <a:pt x="24386" y="81390"/>
                  </a:lnTo>
                  <a:lnTo>
                    <a:pt x="39051" y="85514"/>
                  </a:lnTo>
                  <a:lnTo>
                    <a:pt x="56801" y="86325"/>
                  </a:lnTo>
                  <a:lnTo>
                    <a:pt x="69248" y="80155"/>
                  </a:lnTo>
                  <a:lnTo>
                    <a:pt x="79089" y="70552"/>
                  </a:lnTo>
                  <a:lnTo>
                    <a:pt x="85556" y="58282"/>
                  </a:lnTo>
                  <a:lnTo>
                    <a:pt x="87882" y="441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521151" y="4988345"/>
              <a:ext cx="87406" cy="86846"/>
            </a:xfrm>
            <a:custGeom>
              <a:avLst/>
              <a:gdLst/>
              <a:ahLst/>
              <a:cxnLst/>
              <a:rect l="l" t="t" r="r" b="b"/>
              <a:pathLst>
                <a:path w="99059" h="98425">
                  <a:moveTo>
                    <a:pt x="99059" y="49350"/>
                  </a:moveTo>
                  <a:lnTo>
                    <a:pt x="80117" y="10604"/>
                  </a:lnTo>
                  <a:lnTo>
                    <a:pt x="50062" y="0"/>
                  </a:lnTo>
                  <a:lnTo>
                    <a:pt x="39584" y="1031"/>
                  </a:lnTo>
                  <a:lnTo>
                    <a:pt x="6082" y="25772"/>
                  </a:lnTo>
                  <a:lnTo>
                    <a:pt x="0" y="49350"/>
                  </a:lnTo>
                  <a:lnTo>
                    <a:pt x="761" y="54684"/>
                  </a:lnTo>
                  <a:lnTo>
                    <a:pt x="2279" y="62568"/>
                  </a:lnTo>
                  <a:lnTo>
                    <a:pt x="7172" y="74771"/>
                  </a:lnTo>
                  <a:lnTo>
                    <a:pt x="9905" y="78386"/>
                  </a:lnTo>
                  <a:lnTo>
                    <a:pt x="9905" y="53160"/>
                  </a:lnTo>
                  <a:lnTo>
                    <a:pt x="10783" y="40344"/>
                  </a:lnTo>
                  <a:lnTo>
                    <a:pt x="42309" y="10230"/>
                  </a:lnTo>
                  <a:lnTo>
                    <a:pt x="53155" y="9747"/>
                  </a:lnTo>
                  <a:lnTo>
                    <a:pt x="63803" y="12210"/>
                  </a:lnTo>
                  <a:lnTo>
                    <a:pt x="73560" y="17684"/>
                  </a:lnTo>
                  <a:lnTo>
                    <a:pt x="81733" y="26232"/>
                  </a:lnTo>
                  <a:lnTo>
                    <a:pt x="87629" y="37920"/>
                  </a:lnTo>
                  <a:lnTo>
                    <a:pt x="89153" y="45540"/>
                  </a:lnTo>
                  <a:lnTo>
                    <a:pt x="89153" y="78221"/>
                  </a:lnTo>
                  <a:lnTo>
                    <a:pt x="93377" y="71826"/>
                  </a:lnTo>
                  <a:lnTo>
                    <a:pt x="97535" y="59256"/>
                  </a:lnTo>
                  <a:lnTo>
                    <a:pt x="98297" y="53922"/>
                  </a:lnTo>
                  <a:lnTo>
                    <a:pt x="99059" y="49350"/>
                  </a:lnTo>
                  <a:close/>
                </a:path>
                <a:path w="99059" h="98425">
                  <a:moveTo>
                    <a:pt x="89153" y="78221"/>
                  </a:moveTo>
                  <a:lnTo>
                    <a:pt x="89153" y="53922"/>
                  </a:lnTo>
                  <a:lnTo>
                    <a:pt x="86038" y="64773"/>
                  </a:lnTo>
                  <a:lnTo>
                    <a:pt x="79524" y="75368"/>
                  </a:lnTo>
                  <a:lnTo>
                    <a:pt x="70807" y="82922"/>
                  </a:lnTo>
                  <a:lnTo>
                    <a:pt x="60578" y="87472"/>
                  </a:lnTo>
                  <a:lnTo>
                    <a:pt x="49705" y="89027"/>
                  </a:lnTo>
                  <a:lnTo>
                    <a:pt x="38793" y="87638"/>
                  </a:lnTo>
                  <a:lnTo>
                    <a:pt x="28621" y="83327"/>
                  </a:lnTo>
                  <a:lnTo>
                    <a:pt x="19925" y="76123"/>
                  </a:lnTo>
                  <a:lnTo>
                    <a:pt x="13441" y="66058"/>
                  </a:lnTo>
                  <a:lnTo>
                    <a:pt x="9905" y="53160"/>
                  </a:lnTo>
                  <a:lnTo>
                    <a:pt x="9905" y="78386"/>
                  </a:lnTo>
                  <a:lnTo>
                    <a:pt x="14472" y="84425"/>
                  </a:lnTo>
                  <a:lnTo>
                    <a:pt x="23628" y="91548"/>
                  </a:lnTo>
                  <a:lnTo>
                    <a:pt x="34088" y="96155"/>
                  </a:lnTo>
                  <a:lnTo>
                    <a:pt x="45301" y="98260"/>
                  </a:lnTo>
                  <a:lnTo>
                    <a:pt x="56717" y="97881"/>
                  </a:lnTo>
                  <a:lnTo>
                    <a:pt x="67783" y="95033"/>
                  </a:lnTo>
                  <a:lnTo>
                    <a:pt x="77949" y="89730"/>
                  </a:lnTo>
                  <a:lnTo>
                    <a:pt x="86664" y="81989"/>
                  </a:lnTo>
                  <a:lnTo>
                    <a:pt x="89153" y="78221"/>
                  </a:lnTo>
                  <a:close/>
                </a:path>
              </a:pathLst>
            </a:custGeom>
            <a:solidFill>
              <a:srgbClr val="4A7EB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7" name="object 127"/>
            <p:cNvSpPr txBox="1"/>
            <p:nvPr/>
          </p:nvSpPr>
          <p:spPr>
            <a:xfrm>
              <a:off x="5044888" y="5781787"/>
              <a:ext cx="2368083" cy="4887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(d) </a:t>
              </a:r>
              <a:r>
                <a:rPr lang="lo-LA" sz="1588" spc="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ຄວາມສໍາພັນ(</a:t>
              </a:r>
              <a:r>
                <a:rPr sz="1588" spc="-13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No</a:t>
              </a:r>
              <a:r>
                <a:rPr sz="1588" spc="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  <a:r>
                <a:rPr sz="1588" spc="-3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r</a:t>
              </a:r>
              <a:r>
                <a:rPr sz="1588" spc="-13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e</a:t>
              </a:r>
              <a:r>
                <a:rPr sz="1588" spc="-4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l</a:t>
              </a:r>
              <a:r>
                <a:rPr sz="1588" spc="-1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a</a:t>
              </a:r>
              <a:r>
                <a:rPr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tionship</a:t>
              </a:r>
              <a:r>
                <a:rPr lang="lo-LA" sz="1588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)</a:t>
              </a:r>
              <a:endParaRPr sz="1588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2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54"/>
    </mc:Choice>
    <mc:Fallback xmlns="">
      <p:transition spd="slow" advTm="79654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4F37-9804-46FB-A4FD-0F8A0B67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ຮູບພາບການກະຈາຍ 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ນໍ້າໜັກ ຕາມ ອາຍຸ 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DD088B-B9FA-463B-82F7-82193CDC7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AA451F-3FFA-4E4E-90BF-0152D08CFABF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46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31A3EC-373E-4B00-9B0D-3157A1380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E9885-FDD4-4EAF-B547-8033B7FEE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94" y="1443203"/>
            <a:ext cx="6903211" cy="50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1"/>
    </mc:Choice>
    <mc:Fallback xmlns="">
      <p:transition spd="slow" advTm="2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4F37-9804-46FB-A4FD-0F8A0B67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1768"/>
            <a:ext cx="7886700" cy="1017107"/>
          </a:xfrm>
        </p:spPr>
        <p:txBody>
          <a:bodyPr>
            <a:normAutofit/>
          </a:bodyPr>
          <a:lstStyle/>
          <a:p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ຮູບພາບການກະຈາຍ ໃນ 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Stata: 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ນໍ້າໜັກ ຕາມ ອາຍຸ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ເສັ້ນພໍດີ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fit line</a:t>
            </a: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7F2770A-CD8F-4CFC-A031-D96FDAF261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3040" y="1444321"/>
            <a:ext cx="7886700" cy="4678363"/>
          </a:xfrm>
        </p:spPr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ຮູບພາບການກະຈາຍ 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ສາມາດສ້າງໄດ້ຫຼາຍວິທີ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DD088B-B9FA-463B-82F7-82193CDC7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A6C09-D64B-486E-89D1-78BC0E8145A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AA451F-3FFA-4E4E-90BF-0152D08CFABF}"/>
              </a:ext>
            </a:extLst>
          </p:cNvPr>
          <p:cNvSpPr txBox="1">
            <a:spLocks/>
          </p:cNvSpPr>
          <p:nvPr/>
        </p:nvSpPr>
        <p:spPr>
          <a:xfrm>
            <a:off x="7222897" y="65012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47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10054-7850-4CF5-9677-CC5EFE3C5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2075806"/>
            <a:ext cx="4924943" cy="3572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15AB4B-587E-4610-985C-563920F6832B}"/>
              </a:ext>
            </a:extLst>
          </p:cNvPr>
          <p:cNvSpPr txBox="1"/>
          <p:nvPr/>
        </p:nvSpPr>
        <p:spPr>
          <a:xfrm>
            <a:off x="5302310" y="1835216"/>
            <a:ext cx="38416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scatter </a:t>
            </a:r>
            <a:r>
              <a:rPr lang="en-US" sz="16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yvar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xvar</a:t>
            </a:r>
            <a:endParaRPr lang="en-US" sz="16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sz="1600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1600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twoway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16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scatter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yvar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xvar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endParaRPr lang="en-US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1600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twoway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16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scatter </a:t>
            </a:r>
            <a:r>
              <a:rPr lang="en-US" sz="16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yvar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xvar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if statement</a:t>
            </a:r>
          </a:p>
          <a:p>
            <a:endParaRPr lang="en-US" sz="1600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sz="1600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 ນໍ້າໜັກ ຕາມ ອາຍຸ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ຖ້າທັ້ງ 2 ຄ່າ ຖືກຕ້ອງ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r>
              <a:rPr lang="en-US" sz="16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scatter 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AN8 CAGE</a:t>
            </a:r>
          </a:p>
          <a:p>
            <a:endParaRPr lang="en-US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 ນໍ້າໜັກ ຕາມ ອາຍຸ,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ຖ້າຕ້ອງການຝໃຊ້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if/then:</a:t>
            </a:r>
            <a:endParaRPr lang="en-US" sz="1600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1600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twoway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16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scatter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AN8 CAGE if AN8 &lt;80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  <a:p>
            <a:endParaRPr lang="en-US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1600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twoway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16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scatter 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AN8 CAGE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if AN8 &lt;80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406864-B095-4195-B767-A2A49242A4AD}"/>
              </a:ext>
            </a:extLst>
          </p:cNvPr>
          <p:cNvSpPr txBox="1"/>
          <p:nvPr/>
        </p:nvSpPr>
        <p:spPr>
          <a:xfrm>
            <a:off x="628650" y="5723888"/>
            <a:ext cx="8103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 2 ຕົວຜັນແປ ແລະ ການປັບເສັ້ນພໍດີ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. “If” </a:t>
            </a:r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ຕ້ອງການພຽງແຕ່ ບາງຄ່າ ຂອງຂໍ້ມູນ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sz="1600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graph </a:t>
            </a:r>
            <a:r>
              <a:rPr lang="en-US" sz="1600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twoway</a:t>
            </a:r>
            <a:r>
              <a:rPr lang="en-US" sz="16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scatter 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AN8 CAGE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) (</a:t>
            </a:r>
            <a:r>
              <a:rPr lang="en-US" sz="1600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lfit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AN8 CAGE</a:t>
            </a:r>
            <a:r>
              <a:rPr lang="en-US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  <a:r>
              <a:rPr lang="en-US" sz="16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if AN8 &lt;80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6A773EE-C91E-4903-82C9-4ED1DA2C2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62"/>
    </mc:Choice>
    <mc:Fallback xmlns="">
      <p:transition spd="slow" advTm="4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8650" y="887247"/>
            <a:ext cx="7886700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1206" marR="4483">
              <a:lnSpc>
                <a:spcPct val="100000"/>
              </a:lnSpc>
              <a:tabLst>
                <a:tab pos="313781" algn="l"/>
              </a:tabLst>
            </a:pPr>
            <a:r>
              <a:rPr lang="lo-LA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ຮູບພາບກ່ອງ ສໍາລັບຂໍ້ມູນ ຕໍ່ເນື່ອງ ແລະ ໝວດໝູ່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19B15B-91C2-40FC-8A84-A512653ABB6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graph box </a:t>
            </a:r>
            <a:r>
              <a:rPr lang="en-US" dirty="0">
                <a:solidFill>
                  <a:schemeClr val="accent6"/>
                </a:solidFill>
              </a:rPr>
              <a:t>variable1CON</a:t>
            </a:r>
            <a:r>
              <a:rPr lang="en-US" dirty="0"/>
              <a:t>, over(</a:t>
            </a:r>
            <a:r>
              <a:rPr lang="en-US" dirty="0">
                <a:solidFill>
                  <a:schemeClr val="accent6"/>
                </a:solidFill>
              </a:rPr>
              <a:t>variable2CAT</a:t>
            </a:r>
            <a:r>
              <a:rPr lang="en-US" dirty="0"/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B0523-E5AB-441C-8CDE-57FFD1F16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919" y="2111789"/>
            <a:ext cx="5948162" cy="4334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AC3168-393B-4F57-99AC-A9AA5AC86F07}"/>
              </a:ext>
            </a:extLst>
          </p:cNvPr>
          <p:cNvSpPr txBox="1"/>
          <p:nvPr/>
        </p:nvSpPr>
        <p:spPr>
          <a:xfrm>
            <a:off x="3354148" y="2252488"/>
            <a:ext cx="3799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graph box </a:t>
            </a:r>
            <a:r>
              <a:rPr lang="en-US" dirty="0">
                <a:solidFill>
                  <a:schemeClr val="accent6"/>
                </a:solidFill>
              </a:rPr>
              <a:t>BMI if BMI &lt; 30</a:t>
            </a:r>
            <a:r>
              <a:rPr lang="en-US" dirty="0"/>
              <a:t>,over(</a:t>
            </a:r>
            <a:r>
              <a:rPr lang="en-US" dirty="0">
                <a:solidFill>
                  <a:schemeClr val="accent6"/>
                </a:solidFill>
              </a:rPr>
              <a:t>IM8A</a:t>
            </a:r>
            <a:r>
              <a:rPr lang="en-US" dirty="0"/>
              <a:t>)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7882662-4A81-4939-BC3F-E3462634D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15287F-4C83-BEDC-0124-BE6E5D31499B}"/>
              </a:ext>
            </a:extLst>
          </p:cNvPr>
          <p:cNvSpPr txBox="1"/>
          <p:nvPr/>
        </p:nvSpPr>
        <p:spPr>
          <a:xfrm>
            <a:off x="6273476" y="6093023"/>
            <a:ext cx="56716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ໃຕ້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94B74-A4F4-3134-5DFC-9662197B7A26}"/>
              </a:ext>
            </a:extLst>
          </p:cNvPr>
          <p:cNvSpPr txBox="1"/>
          <p:nvPr/>
        </p:nvSpPr>
        <p:spPr>
          <a:xfrm>
            <a:off x="4444676" y="6093022"/>
            <a:ext cx="56716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ກາງ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DC3E1-330A-00CF-0113-5ACB072246D1}"/>
              </a:ext>
            </a:extLst>
          </p:cNvPr>
          <p:cNvSpPr txBox="1"/>
          <p:nvPr/>
        </p:nvSpPr>
        <p:spPr>
          <a:xfrm>
            <a:off x="2615876" y="6093021"/>
            <a:ext cx="56716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ເໜືອ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6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1"/>
    </mc:Choice>
    <mc:Fallback xmlns="">
      <p:transition spd="slow" advTm="29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FCFCC-98CD-49D9-8F5C-21ADE61D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13644" cy="1017107"/>
          </a:xfrm>
        </p:spPr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 ທີ່ຈັດເປັນກຸ່ມ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2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ໝວດໝູ່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BB466-35EE-4ABC-A915-33E5D4F01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49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F0B5A-7B8F-40D3-A731-40A94066C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64" y="1560109"/>
            <a:ext cx="7077048" cy="432058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A2A00F-114D-4790-9756-A9AE648A1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ECBC1-E98B-7CAC-C77E-94D158C33CBA}"/>
              </a:ext>
            </a:extLst>
          </p:cNvPr>
          <p:cNvSpPr txBox="1"/>
          <p:nvPr/>
        </p:nvSpPr>
        <p:spPr>
          <a:xfrm>
            <a:off x="3067291" y="5625296"/>
            <a:ext cx="291682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ການສຶກສາຂອງຜູ້ໃຫຍ່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596F0-BE3B-2FFA-77E8-A665D7FF0C35}"/>
              </a:ext>
            </a:extLst>
          </p:cNvPr>
          <p:cNvSpPr txBox="1"/>
          <p:nvPr/>
        </p:nvSpPr>
        <p:spPr>
          <a:xfrm>
            <a:off x="5625296" y="5197032"/>
            <a:ext cx="204871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4 ຫຼື ຫຼາຍປີ ຢູ່ວິທະຍາໄລ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F2C91-E566-0F30-606E-0D7A8B645C18}"/>
              </a:ext>
            </a:extLst>
          </p:cNvPr>
          <p:cNvSpPr txBox="1"/>
          <p:nvPr/>
        </p:nvSpPr>
        <p:spPr>
          <a:xfrm>
            <a:off x="3727048" y="5231756"/>
            <a:ext cx="164360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ບາງວິທະຍາໄລ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9822C-078F-7022-FFBD-FC68217A17BF}"/>
              </a:ext>
            </a:extLst>
          </p:cNvPr>
          <p:cNvSpPr txBox="1"/>
          <p:nvPr/>
        </p:nvSpPr>
        <p:spPr>
          <a:xfrm>
            <a:off x="1551007" y="5187386"/>
            <a:ext cx="204871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4 ຫຼື ຫຼາຍປີ ຢູ່ມັດທະຍົມ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EC3172-40E7-3859-1BCF-A0964EF3506D}"/>
              </a:ext>
            </a:extLst>
          </p:cNvPr>
          <p:cNvSpPr txBox="1"/>
          <p:nvPr/>
        </p:nvSpPr>
        <p:spPr>
          <a:xfrm>
            <a:off x="4635472" y="1828800"/>
            <a:ext cx="9898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ຜູ້ຊາຍ</a:t>
            </a: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ແມ່ຍິງ</a:t>
            </a:r>
            <a:endParaRPr lang="en-LA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4"/>
    </mc:Choice>
    <mc:Fallback xmlns="">
      <p:transition spd="slow" advTm="2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0C24987-A81F-419A-B2AD-12EAE135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</p:spPr>
        <p:txBody>
          <a:bodyPr anchor="b"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ສະຫຼຸບຮູບພາບ: ຂໍ້ມູນ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endParaRPr lang="en-US" dirty="0">
              <a:highlight>
                <a:srgbClr val="FFFF00"/>
              </a:highlight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EA679-3CEF-4C6E-8F1C-3D61F42B20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90804"/>
            <a:ext cx="3943350" cy="47001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ຕາຕະລາງຄວາມຖີ່: (ຢູ່ໃນບົດ 7.3)</a:t>
            </a:r>
          </a:p>
          <a:p>
            <a:pPr>
              <a:spcBef>
                <a:spcPts val="0"/>
              </a:spcBef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 (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n)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ແລະຄວາມຖີ່</a:t>
            </a:r>
            <a:r>
              <a:rPr lang="en-GB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ສໍາພັດ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(%) ຂອງການສັງເກດໃນແຕ່ລະປະເພດ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Bar Charts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(ຮູບພາບແທ່ງ)</a:t>
            </a:r>
            <a:endParaRPr lang="en-US" sz="2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spcBef>
                <a:spcPts val="0"/>
              </a:spcBef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ວິທີທາງກາຟິກເພື່ອສະແດງການແຈກຢາຍຄວາມຖີ່ສຳລັບຂໍ້ມູນນາມ</a:t>
            </a:r>
            <a:r>
              <a:rPr lang="en-GB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ສະເກວ</a:t>
            </a:r>
            <a:r>
              <a:rPr lang="en-GB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ຫຼື ຂໍ້ມູນ</a:t>
            </a:r>
            <a:r>
              <a:rPr lang="en-GB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ອັນດັບ</a:t>
            </a:r>
            <a:endParaRPr lang="lo-LA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spcBef>
                <a:spcPts val="0"/>
              </a:spcBef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ແກນລວງນອນ: </a:t>
            </a:r>
            <a:r>
              <a:rPr lang="en-GB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endParaRPr lang="lo-LA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spcBef>
                <a:spcPts val="0"/>
              </a:spcBef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ແກນຕັ້ງ: ຄວາມຖີ່ຫຼືຄວາມຖີ່ຂອງການສັງເກດແຕ່ລະ</a:t>
            </a:r>
            <a:r>
              <a:rPr lang="en-GB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Pie Charts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(ຮູບພາບວົງມົນ)</a:t>
            </a:r>
            <a:endParaRPr lang="en-US" sz="2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Slices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ແມ່ນອັດຕາສ່ວນຂອງທັງຫມົດ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Mosaic Plots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 (ຮູບ ໂມຊາອິດ)</a:t>
            </a:r>
            <a:endParaRPr lang="en-US" sz="2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spcBef>
                <a:spcPts val="0"/>
              </a:spcBef>
            </a:pP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</a:t>
            </a:r>
            <a:r>
              <a:rPr lang="en-GB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ແຍກປະເພດ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sz="18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ຕາຕະລາງໄຂວ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lo-LA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ສໍາລັບຫຼາຍກວ່າຫນຶ່ງຕົວຜັນແປ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eaLnBrk="1" hangingPunct="1">
              <a:buFont typeface="Wingdings" pitchFamily="2" charset="2"/>
              <a:buChar char="§"/>
            </a:pPr>
            <a:endParaRPr lang="en-US" sz="1800" i="1" baseline="-25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E6665EC-9737-4E5A-BE4B-3A79956DE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8933" y="1661877"/>
            <a:ext cx="2267808" cy="1767123"/>
          </a:xfrm>
          <a:prstGeom prst="rect">
            <a:avLst/>
          </a:prstGeom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3D45884-0EF7-7B67-7120-EE5D5267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0497" y="6348809"/>
            <a:ext cx="1509243" cy="19150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848C650-B6C0-4D91-A84D-05D0618B5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17106" y="3802335"/>
            <a:ext cx="1423689" cy="125747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CE53AC1-5724-49A7-B69D-6BF1603DC21F}"/>
              </a:ext>
            </a:extLst>
          </p:cNvPr>
          <p:cNvGrpSpPr>
            <a:grpSpLocks noChangeAspect="1"/>
          </p:cNvGrpSpPr>
          <p:nvPr/>
        </p:nvGrpSpPr>
        <p:grpSpPr>
          <a:xfrm>
            <a:off x="6834692" y="4302042"/>
            <a:ext cx="1535670" cy="1534487"/>
            <a:chOff x="4588637" y="3261448"/>
            <a:chExt cx="2865302" cy="286530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1F4B0F4-75D8-4BAA-B949-551A9F130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690" t="13787" r="39769" b="12673"/>
            <a:stretch/>
          </p:blipFill>
          <p:spPr>
            <a:xfrm>
              <a:off x="4776779" y="3517049"/>
              <a:ext cx="2519520" cy="2318698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7EFADFF-B800-4D37-96AA-425A7CD79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88637" y="3261448"/>
              <a:ext cx="2865302" cy="2865302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A6DF84-4A2E-4964-A48D-1722A15CD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2"/>
    </mc:Choice>
    <mc:Fallback xmlns="">
      <p:transition spd="slow" advTm="2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6A5B-CFF2-4759-8649-0A00ED86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83" y="365126"/>
            <a:ext cx="7886700" cy="1017107"/>
          </a:xfrm>
        </p:spPr>
        <p:txBody>
          <a:bodyPr anchor="b"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 ທີ່ຈັດເປັນກຸ່ມ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--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ທາງນອນ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b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2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ຕໍ່ເນື່ອງ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2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ໝວດໝູ່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ACC2C-3E5B-4DDD-9E24-40B670C01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887" y="1469695"/>
            <a:ext cx="6186225" cy="448767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E5BFA-27F9-4F86-9D8F-960531E9ED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sz="700" b="1" smtClean="0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50</a:t>
            </a:fld>
            <a:endParaRPr lang="en-US" sz="700" b="1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2775C-1C72-4FC5-AF33-F9A8B2856665}"/>
              </a:ext>
            </a:extLst>
          </p:cNvPr>
          <p:cNvSpPr txBox="1"/>
          <p:nvPr/>
        </p:nvSpPr>
        <p:spPr>
          <a:xfrm>
            <a:off x="2285999" y="603890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graph </a:t>
            </a:r>
            <a:r>
              <a:rPr lang="en-US" sz="1600" dirty="0" err="1">
                <a:solidFill>
                  <a:srgbClr val="FF0000"/>
                </a:solidFill>
              </a:rPr>
              <a:t>hbar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WAP WHP</a:t>
            </a:r>
            <a:r>
              <a:rPr lang="en-US" sz="1600" dirty="0"/>
              <a:t>, over(</a:t>
            </a:r>
            <a:r>
              <a:rPr lang="en-US" sz="1600" dirty="0">
                <a:solidFill>
                  <a:schemeClr val="accent6"/>
                </a:solidFill>
              </a:rPr>
              <a:t>hh7</a:t>
            </a:r>
            <a:r>
              <a:rPr lang="en-US" sz="1600" dirty="0"/>
              <a:t>) over(</a:t>
            </a:r>
            <a:r>
              <a:rPr lang="en-US" sz="1600" dirty="0">
                <a:solidFill>
                  <a:schemeClr val="accent6"/>
                </a:solidFill>
              </a:rPr>
              <a:t>HL4</a:t>
            </a:r>
            <a:r>
              <a:rPr lang="en-US" sz="1600" dirty="0"/>
              <a:t>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5BA585-AC73-47E1-BEB7-9E43DC884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772CF3-4158-C349-4CF8-06762A04248B}"/>
              </a:ext>
            </a:extLst>
          </p:cNvPr>
          <p:cNvSpPr txBox="1"/>
          <p:nvPr/>
        </p:nvSpPr>
        <p:spPr>
          <a:xfrm>
            <a:off x="1678328" y="2324938"/>
            <a:ext cx="79865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ຜູ້ຊາຍ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72550-51E6-5D9D-4178-6D9E2A00D75A}"/>
              </a:ext>
            </a:extLst>
          </p:cNvPr>
          <p:cNvSpPr txBox="1"/>
          <p:nvPr/>
        </p:nvSpPr>
        <p:spPr>
          <a:xfrm>
            <a:off x="1669885" y="4122383"/>
            <a:ext cx="79865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ແມ່ຍິງ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5E4D5-31BE-4637-5FDE-A3920D600455}"/>
              </a:ext>
            </a:extLst>
          </p:cNvPr>
          <p:cNvSpPr txBox="1"/>
          <p:nvPr/>
        </p:nvSpPr>
        <p:spPr>
          <a:xfrm>
            <a:off x="2564663" y="3557743"/>
            <a:ext cx="52086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ເໜືອ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1B81A-9A4B-7E83-3273-CD2B819D65E4}"/>
              </a:ext>
            </a:extLst>
          </p:cNvPr>
          <p:cNvSpPr txBox="1"/>
          <p:nvPr/>
        </p:nvSpPr>
        <p:spPr>
          <a:xfrm>
            <a:off x="2614092" y="1868172"/>
            <a:ext cx="52086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ເໜືອ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FCD01-38EB-9603-0E64-B16027E92F25}"/>
              </a:ext>
            </a:extLst>
          </p:cNvPr>
          <p:cNvSpPr txBox="1"/>
          <p:nvPr/>
        </p:nvSpPr>
        <p:spPr>
          <a:xfrm>
            <a:off x="2592730" y="2303362"/>
            <a:ext cx="52086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ກາງ</a:t>
            </a:r>
            <a:endParaRPr lang="en-LA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6DA708-A773-7CF7-5CD0-17CC36D95FA0}"/>
              </a:ext>
            </a:extLst>
          </p:cNvPr>
          <p:cNvSpPr txBox="1"/>
          <p:nvPr/>
        </p:nvSpPr>
        <p:spPr>
          <a:xfrm>
            <a:off x="2558004" y="4014661"/>
            <a:ext cx="52086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ກາງ</a:t>
            </a:r>
            <a:endParaRPr lang="en-LA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F7871-A034-563D-2DDD-0813F8EBA107}"/>
              </a:ext>
            </a:extLst>
          </p:cNvPr>
          <p:cNvSpPr txBox="1"/>
          <p:nvPr/>
        </p:nvSpPr>
        <p:spPr>
          <a:xfrm>
            <a:off x="2558003" y="2777924"/>
            <a:ext cx="56716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ໃຕ້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6BD2C8-FD87-F2B8-24BD-EC38987B7453}"/>
              </a:ext>
            </a:extLst>
          </p:cNvPr>
          <p:cNvSpPr txBox="1"/>
          <p:nvPr/>
        </p:nvSpPr>
        <p:spPr>
          <a:xfrm>
            <a:off x="2558003" y="4640591"/>
            <a:ext cx="52086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ໃຕ້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3"/>
    </mc:Choice>
    <mc:Fallback xmlns="">
      <p:transition spd="slow" advTm="2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6A5B-CFF2-4759-8649-0A00ED86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27" y="365126"/>
            <a:ext cx="7886700" cy="1017107"/>
          </a:xfrm>
        </p:spPr>
        <p:txBody>
          <a:bodyPr anchor="b"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ຮູບພາບແທກ ແບບລຽງຊ້ອນ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–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ທາງຕັ້ງ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b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2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ຕໍ່ເນື່ອງ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2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ໝວດໝູ່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64F93-0237-4E71-B02B-588060BFB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867" y="1487967"/>
            <a:ext cx="6125318" cy="444349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E5BFA-27F9-4F86-9D8F-960531E9ED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sz="700" b="1" smtClean="0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en-US" sz="700" b="1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60EC6-E18A-45AD-A0A0-0F5B13FFE7CE}"/>
              </a:ext>
            </a:extLst>
          </p:cNvPr>
          <p:cNvSpPr txBox="1"/>
          <p:nvPr/>
        </p:nvSpPr>
        <p:spPr>
          <a:xfrm>
            <a:off x="2512577" y="597947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graph bar </a:t>
            </a:r>
            <a:r>
              <a:rPr lang="en-US" dirty="0">
                <a:solidFill>
                  <a:schemeClr val="accent6"/>
                </a:solidFill>
              </a:rPr>
              <a:t>WAP WHP</a:t>
            </a:r>
            <a:r>
              <a:rPr lang="en-US" dirty="0"/>
              <a:t>, over(</a:t>
            </a:r>
            <a:r>
              <a:rPr lang="en-US" dirty="0">
                <a:solidFill>
                  <a:schemeClr val="accent6"/>
                </a:solidFill>
              </a:rPr>
              <a:t>hh7</a:t>
            </a:r>
            <a:r>
              <a:rPr lang="en-US" dirty="0"/>
              <a:t>) over(</a:t>
            </a:r>
            <a:r>
              <a:rPr lang="en-US" dirty="0">
                <a:solidFill>
                  <a:schemeClr val="accent6"/>
                </a:solidFill>
              </a:rPr>
              <a:t>HL4</a:t>
            </a:r>
            <a:r>
              <a:rPr lang="en-US" dirty="0"/>
              <a:t>) stack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EB9BF3-BD95-4A87-BF4C-C554AB9B7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278FE3-BF7B-4CE9-F35F-63CD366883CB}"/>
              </a:ext>
            </a:extLst>
          </p:cNvPr>
          <p:cNvSpPr txBox="1"/>
          <p:nvPr/>
        </p:nvSpPr>
        <p:spPr>
          <a:xfrm>
            <a:off x="2963119" y="5089354"/>
            <a:ext cx="79865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ຜູ້ຊາຍ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8A1F4-BCFE-3474-665B-7F573E7862BD}"/>
              </a:ext>
            </a:extLst>
          </p:cNvPr>
          <p:cNvSpPr txBox="1"/>
          <p:nvPr/>
        </p:nvSpPr>
        <p:spPr>
          <a:xfrm>
            <a:off x="5964093" y="5147229"/>
            <a:ext cx="79865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ແມ່ຍິງ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90495D-E096-9870-EDF5-966CE6CD9BFB}"/>
              </a:ext>
            </a:extLst>
          </p:cNvPr>
          <p:cNvSpPr txBox="1"/>
          <p:nvPr/>
        </p:nvSpPr>
        <p:spPr>
          <a:xfrm>
            <a:off x="2298446" y="4889165"/>
            <a:ext cx="52086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ເໜືອ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54DAC-59E2-9EB6-9D4F-2EDD24AA1FF0}"/>
              </a:ext>
            </a:extLst>
          </p:cNvPr>
          <p:cNvSpPr txBox="1"/>
          <p:nvPr/>
        </p:nvSpPr>
        <p:spPr>
          <a:xfrm>
            <a:off x="5382230" y="4889165"/>
            <a:ext cx="52086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ເໜືອ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F6B9F-6550-9A61-DA0D-AEB77CE8DE41}"/>
              </a:ext>
            </a:extLst>
          </p:cNvPr>
          <p:cNvSpPr txBox="1"/>
          <p:nvPr/>
        </p:nvSpPr>
        <p:spPr>
          <a:xfrm>
            <a:off x="4015724" y="4889164"/>
            <a:ext cx="40511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ໃຕ້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87845F-4290-C6EB-2AA1-C4812D9397EB}"/>
              </a:ext>
            </a:extLst>
          </p:cNvPr>
          <p:cNvSpPr txBox="1"/>
          <p:nvPr/>
        </p:nvSpPr>
        <p:spPr>
          <a:xfrm>
            <a:off x="7011019" y="4885654"/>
            <a:ext cx="40511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ໃຕ້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0BEFE2-CABA-9DF8-E0DC-99AAEA98D7E3}"/>
              </a:ext>
            </a:extLst>
          </p:cNvPr>
          <p:cNvSpPr txBox="1"/>
          <p:nvPr/>
        </p:nvSpPr>
        <p:spPr>
          <a:xfrm>
            <a:off x="3209171" y="4845120"/>
            <a:ext cx="41668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ກາງ</a:t>
            </a:r>
            <a:endParaRPr lang="en-LA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268AA-C292-8D1E-4FEC-775512E313A7}"/>
              </a:ext>
            </a:extLst>
          </p:cNvPr>
          <p:cNvSpPr txBox="1"/>
          <p:nvPr/>
        </p:nvSpPr>
        <p:spPr>
          <a:xfrm>
            <a:off x="6192891" y="4873413"/>
            <a:ext cx="41668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ກາງ</a:t>
            </a:r>
            <a:endParaRPr lang="en-LA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6"/>
    </mc:Choice>
    <mc:Fallback xmlns="">
      <p:transition spd="slow" advTm="3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6A5B-CFF2-4759-8649-0A00ED86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</p:spPr>
        <p:txBody>
          <a:bodyPr anchor="b"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ຮູບພາບແທກ ແບບລຽງຊ້ອນ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–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ທາງ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ນອນ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b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2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ຕໍ່ເນື່ອງ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2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 ໝວດໝູ່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ED8AB-24D0-4A48-BA2E-B04AB5DA2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47" y="1461669"/>
            <a:ext cx="6191506" cy="449151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E5BFA-27F9-4F86-9D8F-960531E9ED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sz="700" b="1" smtClean="0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52</a:t>
            </a:fld>
            <a:endParaRPr lang="en-US" sz="700" b="1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42ED4-9EE4-4DF4-98C0-B9FD5626FFF7}"/>
              </a:ext>
            </a:extLst>
          </p:cNvPr>
          <p:cNvSpPr txBox="1"/>
          <p:nvPr/>
        </p:nvSpPr>
        <p:spPr>
          <a:xfrm>
            <a:off x="2178780" y="5966328"/>
            <a:ext cx="4786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graph </a:t>
            </a:r>
            <a:r>
              <a:rPr lang="en-US" dirty="0" err="1">
                <a:solidFill>
                  <a:srgbClr val="FF0000"/>
                </a:solidFill>
              </a:rPr>
              <a:t>hbar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WAP WHP</a:t>
            </a:r>
            <a:r>
              <a:rPr lang="en-US" dirty="0"/>
              <a:t>, over(</a:t>
            </a:r>
            <a:r>
              <a:rPr lang="en-US" dirty="0">
                <a:solidFill>
                  <a:schemeClr val="accent6"/>
                </a:solidFill>
              </a:rPr>
              <a:t>hh7</a:t>
            </a:r>
            <a:r>
              <a:rPr lang="en-US" dirty="0"/>
              <a:t>) over(</a:t>
            </a:r>
            <a:r>
              <a:rPr lang="en-US" dirty="0">
                <a:solidFill>
                  <a:schemeClr val="accent6"/>
                </a:solidFill>
              </a:rPr>
              <a:t>HL4</a:t>
            </a:r>
            <a:r>
              <a:rPr lang="en-US" dirty="0"/>
              <a:t>) stack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3B53B3-203A-45AE-B198-EE957B9B7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EADE1C-B407-A012-2458-AC95D07F89CC}"/>
              </a:ext>
            </a:extLst>
          </p:cNvPr>
          <p:cNvSpPr txBox="1"/>
          <p:nvPr/>
        </p:nvSpPr>
        <p:spPr>
          <a:xfrm>
            <a:off x="2558005" y="1851949"/>
            <a:ext cx="52086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ເໜືອ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0B759-78F3-B5BB-3981-E009CD1FA681}"/>
              </a:ext>
            </a:extLst>
          </p:cNvPr>
          <p:cNvSpPr txBox="1"/>
          <p:nvPr/>
        </p:nvSpPr>
        <p:spPr>
          <a:xfrm>
            <a:off x="2558005" y="2303362"/>
            <a:ext cx="52086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ກາງ</a:t>
            </a:r>
            <a:endParaRPr lang="en-LA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4C1B9-DFB3-F9C6-0161-7D823D963E39}"/>
              </a:ext>
            </a:extLst>
          </p:cNvPr>
          <p:cNvSpPr txBox="1"/>
          <p:nvPr/>
        </p:nvSpPr>
        <p:spPr>
          <a:xfrm>
            <a:off x="2558005" y="2777924"/>
            <a:ext cx="61345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ໃຕ້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CC55C-5DB4-E009-049B-06D8B68740A8}"/>
              </a:ext>
            </a:extLst>
          </p:cNvPr>
          <p:cNvSpPr txBox="1"/>
          <p:nvPr/>
        </p:nvSpPr>
        <p:spPr>
          <a:xfrm>
            <a:off x="2511706" y="4666526"/>
            <a:ext cx="61345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ໃຕ້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D3B37-804B-A63B-E86A-F705D75E5456}"/>
              </a:ext>
            </a:extLst>
          </p:cNvPr>
          <p:cNvSpPr txBox="1"/>
          <p:nvPr/>
        </p:nvSpPr>
        <p:spPr>
          <a:xfrm>
            <a:off x="2546430" y="4183938"/>
            <a:ext cx="52086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ກາງ</a:t>
            </a:r>
            <a:endParaRPr lang="en-LA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979A3-3AD4-3E12-BBD7-18F88B590C84}"/>
              </a:ext>
            </a:extLst>
          </p:cNvPr>
          <p:cNvSpPr txBox="1"/>
          <p:nvPr/>
        </p:nvSpPr>
        <p:spPr>
          <a:xfrm>
            <a:off x="2546429" y="3668583"/>
            <a:ext cx="52086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ເໜືອ</a:t>
            </a:r>
            <a:endParaRPr lang="en-LA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684B9A-F790-B3D0-75E9-D48BD65D1588}"/>
              </a:ext>
            </a:extLst>
          </p:cNvPr>
          <p:cNvSpPr txBox="1"/>
          <p:nvPr/>
        </p:nvSpPr>
        <p:spPr>
          <a:xfrm>
            <a:off x="1713053" y="2290213"/>
            <a:ext cx="79865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ຜູ້ຊາຍ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E61C85-16F9-BB99-2BED-2A9B52F185A2}"/>
              </a:ext>
            </a:extLst>
          </p:cNvPr>
          <p:cNvSpPr txBox="1"/>
          <p:nvPr/>
        </p:nvSpPr>
        <p:spPr>
          <a:xfrm>
            <a:off x="1669885" y="4122383"/>
            <a:ext cx="79865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1600" dirty="0">
                <a:latin typeface="Phetsarath OT" panose="02000500000000020004" pitchFamily="2" charset="0"/>
                <a:cs typeface="Phetsarath OT" panose="02000500000000020004" pitchFamily="2" charset="0"/>
              </a:rPr>
              <a:t> ແມ່ຍິງ</a:t>
            </a:r>
            <a:endParaRPr lang="en-LA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"/>
    </mc:Choice>
    <mc:Fallback xmlns="">
      <p:transition spd="slow" advTm="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networks and neurological illness | Nature Reviews Neurology">
            <a:extLst>
              <a:ext uri="{FF2B5EF4-FFF2-40B4-BE49-F238E27FC236}">
                <a16:creationId xmlns:a16="http://schemas.microsoft.com/office/drawing/2014/main" id="{8BACA0AB-B9CE-4235-B156-F470CC174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39" y="1548704"/>
            <a:ext cx="2575030" cy="22490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05683A-BAAB-ED65-9FD8-810AC7FA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</p:spPr>
        <p:txBody>
          <a:bodyPr anchor="b"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ການສ້າງພາບຂໍ້ມູນ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ແບບອື່ນ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ໆ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77E9B-D174-432E-A42A-66033C74FD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sz="700" b="1" smtClean="0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53</a:t>
            </a:fld>
            <a:endParaRPr lang="en-US" sz="700" b="1">
              <a:solidFill>
                <a:schemeClr val="tx2"/>
              </a:solidFill>
            </a:endParaRPr>
          </a:p>
        </p:txBody>
      </p:sp>
      <p:pic>
        <p:nvPicPr>
          <p:cNvPr id="7" name="Picture 6" descr="smoke prev final jeez.png">
            <a:extLst>
              <a:ext uri="{FF2B5EF4-FFF2-40B4-BE49-F238E27FC236}">
                <a16:creationId xmlns:a16="http://schemas.microsoft.com/office/drawing/2014/main" id="{AB7B0DFC-17A8-4D25-A584-A00D0F811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070" y="2082872"/>
            <a:ext cx="2234078" cy="1703485"/>
          </a:xfrm>
          <a:prstGeom prst="rect">
            <a:avLst/>
          </a:prstGeom>
          <a:noFill/>
        </p:spPr>
      </p:pic>
      <p:pic>
        <p:nvPicPr>
          <p:cNvPr id="1028" name="Picture 4" descr="Data visualisation to support obesity policy: case studies of data tools  for planning and transport policy in the UK | International Journal of  Obesity">
            <a:extLst>
              <a:ext uri="{FF2B5EF4-FFF2-40B4-BE49-F238E27FC236}">
                <a16:creationId xmlns:a16="http://schemas.microsoft.com/office/drawing/2014/main" id="{B871DF14-B154-4944-B611-005719C25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48299"/>
          <a:stretch/>
        </p:blipFill>
        <p:spPr bwMode="auto">
          <a:xfrm>
            <a:off x="2533573" y="4102697"/>
            <a:ext cx="5958041" cy="22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CC757-0F2C-402A-B02B-F7A3EF1F0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1500785"/>
            <a:ext cx="2575030" cy="30158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A90B51-D5C7-4C51-AD5B-6DCFCEAFA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2"/>
    </mc:Choice>
    <mc:Fallback xmlns="">
      <p:transition spd="slow" advTm="2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05683A-BAAB-ED65-9FD8-810AC7FA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</p:spPr>
        <p:txBody>
          <a:bodyPr anchor="b"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ທຸກໆຮູບພາບ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ທີ່ຄິດ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ເຮັດໄດ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Stata!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6FAEC-10D1-4D73-9A14-D50E047DE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28" y="1487967"/>
            <a:ext cx="7309943" cy="4678363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77E9B-D174-432E-A42A-66033C74FD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sz="700" b="1" smtClean="0">
                <a:solidFill>
                  <a:schemeClr val="tx2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54</a:t>
            </a:fld>
            <a:endParaRPr lang="en-US" sz="700" b="1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D086A3-BE92-44C4-B2AB-35679872D0C8}"/>
              </a:ext>
            </a:extLst>
          </p:cNvPr>
          <p:cNvSpPr txBox="1"/>
          <p:nvPr/>
        </p:nvSpPr>
        <p:spPr>
          <a:xfrm>
            <a:off x="2296503" y="5948898"/>
            <a:ext cx="6452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https://www.stata.com/support/faqs/graphics/gph/stata-graphs/</a:t>
            </a:r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67F2BE-71A7-4E35-81BF-97AF69E0F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4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0"/>
    </mc:Choice>
    <mc:Fallback xmlns="">
      <p:transition spd="slow" advTm="1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C8B4-18D8-49AF-BFEE-CAE80D6D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685E7-C787-4CE1-8B3D-928A7998896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ການເລືອກ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ສະຫຼຸບ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ແບບ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ຮູບພາບທີ່ດີທີ່ສຸດສໍາລັບຂໍ້ມູນຂອງທ່ານ ແມ່ນຂຶ້ນກັບປະເພດຂໍ້ມູນ</a:t>
            </a:r>
            <a:endParaRPr lang="en-GB" sz="2800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ຕາຕະລາງຄວາມຖີ່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ວົງມົນ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mosaic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ແມ່ນດີທີ່ສຸດສໍາລັບຂໍ້ມູນ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ທີ່ຈັດເປັນໝວດໝູ</a:t>
            </a:r>
            <a:endParaRPr lang="en-GB" dirty="0">
              <a:solidFill>
                <a:srgbClr val="202124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ຕາຕະລາງຄວາມຖີ່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ບ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ແທ່ງ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ກ່ອງ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ລໍາຕົ້ນ ແລະໃບ ແລະ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ກະຈາຍ ແມ່ນດີທີ່ສຸດສໍາລັບຂໍ້ມູນ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ທີ່ເປັນຊ່ວງ</a:t>
            </a:r>
            <a:endParaRPr lang="en-GB" sz="2800" dirty="0"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ບ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ແທ່ງ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ກ່ອງ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ລໍາຕົ້ນ ແລະໃບ ແລະ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ກະຈາຍ ແມ່ນດີທີ່ສຸດສໍາລັບຂໍ້ມູນ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ທີ່ເປັນຊ່ວງ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. ມີຫຼາຍຕາຕະລາງທີ່ສາມາດນໍາໃຊ້ເພື່ອສະແດງຄວາມສໍາພັນລະຫວ່າງ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ຊຸດຄ່າປະສົມ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ຂອງ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ຂໍ້ມູນຢ່າງເນື່ອງ ແລະ 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່,</a:t>
            </a:r>
          </a:p>
          <a:p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ສະແດງຮູບພາບຂໍ້ມູນ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ສາມາດ</a:t>
            </a:r>
            <a:r>
              <a:rPr lang="en-GB" sz="2800" dirty="0" err="1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ເຮັດໄດ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ໂດຍໃຊ້ 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syntax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ໃນໄຟລ໌ </a:t>
            </a:r>
            <a:r>
              <a:rPr lang="en-GB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DO </a:t>
            </a:r>
            <a:r>
              <a:rPr lang="lo-LA" sz="2800" dirty="0"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ທີ່ກ່ຽວຂ້ອງຫຼືຜ່ານເມນູ.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5B2BC-A3AA-4CDC-9693-A69C2A2446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55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886DE4-0386-4A0C-BA6F-487261E07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85"/>
    </mc:Choice>
    <mc:Fallback xmlns="">
      <p:transition spd="slow" advTm="3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BD27E8-85A6-0A4E-A64C-887F4118B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363" y="2138308"/>
            <a:ext cx="8067759" cy="2387600"/>
          </a:xfrm>
        </p:spPr>
        <p:txBody>
          <a:bodyPr>
            <a:noAutofit/>
          </a:bodyPr>
          <a:lstStyle/>
          <a:p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ຄວາມຄິດສຸດທ້າຍ: </a:t>
            </a:r>
            <a:b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ທ່ານກໍາລັງ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ບອກ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ເລົ່າເລື່ອງ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ຜ່ານຂໍ້ມູນຂອງທ່ານ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ແລະການ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ສະແດງຮູບພາບ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ຂໍ້ມູນ ແມ່ນຮູບພາບທີ່ມາພ້ອມກັບເລື່ອງຂອງທ່ານ. ບໍ່ວ່າຈະເປັນຜູ້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ເບີ່ງ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ຈະເປັນ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ພຽງແຕ່ທ່ານ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ຂະນະ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ທີ່ເຈົ້າຈັດການຂໍ້ມູນຂອ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ງເຈົ້າເອງ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ຫຼືເປັນນັກວິທະຍາສາດຄົນອື່ນໆ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ຫຼືປະຊາກອນ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ຈໍານວນ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ຫຼາຍ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ຂື້ນ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ໃຫ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້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ໃຊ້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ຮູບພາບ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200" dirty="0" err="1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ທີ່ດີເລີດ</a:t>
            </a:r>
            <a:r>
              <a:rPr lang="en-GB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ເພື່ອເຮັດໃຫ້ເລື່ອງເປັນຕາໜ້າສົນໃຈ.</a:t>
            </a:r>
            <a:r>
              <a:rPr lang="en-GB" sz="1000" dirty="0"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US" sz="1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DCA665-F2D7-4338-8292-C455B990C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6"/>
    </mc:Choice>
    <mc:Fallback xmlns="">
      <p:transition spd="slow" advTm="1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ຕາຕະລາງຄວາມຖີ່</a:t>
            </a:r>
            <a:endParaRPr lang="en-US"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292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1" eaLnBrk="1" hangingPunct="1">
              <a:buFont typeface="Wingdings" pitchFamily="2" charset="2"/>
              <a:buChar char="§"/>
            </a:pPr>
            <a:endParaRPr lang="en-US" i="1" baseline="-25000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>
              <a:buNone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 1.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ຕາຕະລາງຄວາມຖີ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ຂອງຕົວ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ຜັນ</a:t>
            </a:r>
            <a:r>
              <a:rPr lang="en-US" sz="2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EC13 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ຊຸດຂໍ້ມູນ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1" eaLnBrk="1" hangingPunct="1">
              <a:buFont typeface="Georgia" pitchFamily="18" charset="0"/>
              <a:buNone/>
            </a:pP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8C2D11-BD77-4FB1-BAD5-13F4517C7DD7}"/>
              </a:ext>
            </a:extLst>
          </p:cNvPr>
          <p:cNvSpPr/>
          <p:nvPr/>
        </p:nvSpPr>
        <p:spPr>
          <a:xfrm>
            <a:off x="4117041" y="3025526"/>
            <a:ext cx="1445559" cy="3052425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5B7900-9213-47FE-A1C4-53BB735B773A}"/>
              </a:ext>
            </a:extLst>
          </p:cNvPr>
          <p:cNvSpPr/>
          <p:nvPr/>
        </p:nvSpPr>
        <p:spPr>
          <a:xfrm>
            <a:off x="5562600" y="2891175"/>
            <a:ext cx="1676400" cy="311290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3D305-0E5A-4BD0-8DB7-92B26B3DF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370"/>
          <a:stretch/>
        </p:blipFill>
        <p:spPr>
          <a:xfrm>
            <a:off x="1044392" y="1944624"/>
            <a:ext cx="7443249" cy="4456176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74C22D2-F63A-4DB1-B2EF-36ECBF41C9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6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15910" name="Straight Connector 15909">
            <a:extLst>
              <a:ext uri="{FF2B5EF4-FFF2-40B4-BE49-F238E27FC236}">
                <a16:creationId xmlns:a16="http://schemas.microsoft.com/office/drawing/2014/main" id="{94C6139C-481C-4C6C-97A9-83C9A69D3A2F}"/>
              </a:ext>
            </a:extLst>
          </p:cNvPr>
          <p:cNvCxnSpPr/>
          <p:nvPr/>
        </p:nvCxnSpPr>
        <p:spPr>
          <a:xfrm>
            <a:off x="1259815" y="2475462"/>
            <a:ext cx="23897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11" name="Audio 15910">
            <a:hlinkClick r:id="" action="ppaction://media"/>
            <a:extLst>
              <a:ext uri="{FF2B5EF4-FFF2-40B4-BE49-F238E27FC236}">
                <a16:creationId xmlns:a16="http://schemas.microsoft.com/office/drawing/2014/main" id="{2279077E-35F6-4CBE-9AAD-1FBC2A049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D2AEF5-C26E-73BE-658A-6E08EA0103E8}"/>
              </a:ext>
            </a:extLst>
          </p:cNvPr>
          <p:cNvSpPr txBox="1"/>
          <p:nvPr/>
        </p:nvSpPr>
        <p:spPr>
          <a:xfrm>
            <a:off x="781054" y="3948125"/>
            <a:ext cx="266361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	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ລາວ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-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ໄຕ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r"/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       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ມອນ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-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ຂະແມ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r"/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       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ມົ້ງ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-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ມຽນ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r"/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       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ຊີໂນ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-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ຕິເບດຕັງ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r"/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        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ອື່ນໆ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ບໍ່ຮູ້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ຂາດ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D10B7-2FFC-BDCE-BCB5-72DC56465959}"/>
              </a:ext>
            </a:extLst>
          </p:cNvPr>
          <p:cNvSpPr txBox="1"/>
          <p:nvPr/>
        </p:nvSpPr>
        <p:spPr>
          <a:xfrm>
            <a:off x="1031084" y="2769712"/>
            <a:ext cx="2452255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ຊົນເຜົ່າ-ພາສາ ຂອງຫົວໜ້າຄອບຄົວ</a:t>
            </a:r>
          </a:p>
          <a:p>
            <a:endParaRPr lang="en-LA" sz="20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97"/>
    </mc:Choice>
    <mc:Fallback xmlns="">
      <p:transition spd="slow" advTm="5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9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ການແ</a:t>
            </a:r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ຈກຢາຍ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ຄວາມຖີ່: </a:t>
            </a:r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(Bar Chart)</a:t>
            </a:r>
            <a:endParaRPr lang="en-US" sz="3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endParaRPr lang="en-US" i="1" baseline="-2500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/>
          </a:p>
          <a:p>
            <a:pPr lvl="1" eaLnBrk="1" hangingPunct="1">
              <a:buFont typeface="Wingdings" pitchFamily="2" charset="2"/>
              <a:buChar char="ü"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84178-6DCB-4A24-9144-FF8FE4EB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312" y="1425253"/>
            <a:ext cx="6697376" cy="488014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4A278E1-3920-4688-B172-B734B91B37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7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901303-8208-47FE-9EE7-9FF21EFFA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2"/>
    </mc:Choice>
    <mc:Fallback xmlns="">
      <p:transition spd="slow" advTm="4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 S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TATA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sz="quarter" idx="10"/>
          </p:nvPr>
        </p:nvSpPr>
        <p:spPr>
          <a:xfrm>
            <a:off x="628650" y="1487968"/>
            <a:ext cx="7886700" cy="1086183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endParaRPr lang="en-US" i="1" baseline="-25000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/>
          </a:p>
          <a:p>
            <a:pPr lvl="1" eaLnBrk="1" hangingPunct="1"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84178-6DCB-4A24-9144-FF8FE4EB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2689412"/>
            <a:ext cx="5153324" cy="375504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4A278E1-3920-4688-B172-B734B91B37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8</a:t>
            </a:fld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403AA2-E039-43B9-A0BA-1464E75DB70A}"/>
              </a:ext>
            </a:extLst>
          </p:cNvPr>
          <p:cNvSpPr txBox="1"/>
          <p:nvPr/>
        </p:nvSpPr>
        <p:spPr>
          <a:xfrm>
            <a:off x="628650" y="1412138"/>
            <a:ext cx="7886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ເພື່ອສ້າງ</a:t>
            </a: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</a:t>
            </a:r>
            <a:r>
              <a:rPr lang="en-GB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ທີ່ມີຄວາມຖີ່</a:t>
            </a: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ສໍາພັດ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ຂອງຕົວຜັນແປ</a:t>
            </a: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histogram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6"/>
                </a:solidFill>
              </a:rPr>
              <a:t>ethnicity</a:t>
            </a:r>
            <a:r>
              <a:rPr lang="en-US" sz="2400" dirty="0"/>
              <a:t>, discrete percent </a:t>
            </a:r>
            <a:r>
              <a:rPr lang="en-US" sz="2400" dirty="0" err="1"/>
              <a:t>addlabels</a:t>
            </a:r>
            <a:r>
              <a:rPr lang="en-US" sz="2400" dirty="0"/>
              <a:t> </a:t>
            </a:r>
            <a:r>
              <a:rPr lang="en-US" sz="2400" dirty="0" err="1"/>
              <a:t>ylabel</a:t>
            </a:r>
            <a:r>
              <a:rPr lang="en-US" sz="2400" dirty="0"/>
              <a:t>(,grid)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01E27-B620-4F01-8EDA-0B6C9DDA8962}"/>
              </a:ext>
            </a:extLst>
          </p:cNvPr>
          <p:cNvSpPr txBox="1"/>
          <p:nvPr/>
        </p:nvSpPr>
        <p:spPr>
          <a:xfrm>
            <a:off x="5855234" y="2649981"/>
            <a:ext cx="28571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// "</a:t>
            </a:r>
            <a:r>
              <a:rPr lang="en-US" sz="1800" dirty="0"/>
              <a:t> discrete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" ສໍາລັບຕົວແປ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ຫຼືບໍ່ຕໍ່ເນື່ອງ</a:t>
            </a:r>
            <a:r>
              <a:rPr lang="en-US" sz="18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//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800" dirty="0"/>
              <a:t>“percent"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 “ຄວາມຖີ່” ສຳລັບຄວາມຖີ່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ສໍາພັດ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ຫຼືຄວາມຖີ່ໃນແກນ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y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// "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addlabels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ເອົາປ້າຍໃສ່ໃນແຖບ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// "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ylabel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(, grid)"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ບອກມັນໃຫ້ເພີ່ມເສັ້ນຕາຂ່າຍ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ແລະປ້າຍຊື່ໃນແກນ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y.</a:t>
            </a: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BB4C4B-5CF2-4D61-9A9B-29327E5E1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17"/>
    </mc:Choice>
    <mc:Fallback xmlns="">
      <p:transition spd="slow" advTm="5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GB" sz="36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ຮູບພາບແທ່ງ</a:t>
            </a:r>
            <a:r>
              <a:rPr lang="en-GB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Stata: </a:t>
            </a:r>
            <a:r>
              <a:rPr lang="lo-LA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ໃຊ້ </a:t>
            </a:r>
            <a:r>
              <a:rPr lang="en-US" sz="3600" dirty="0">
                <a:latin typeface="Phetsarath OT" panose="02000500000000020004" pitchFamily="2" charset="0"/>
                <a:cs typeface="Phetsarath OT" panose="02000500000000020004" pitchFamily="2" charset="0"/>
              </a:rPr>
              <a:t>Graph Editor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endParaRPr lang="en-US" i="1" baseline="-25000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/>
          </a:p>
          <a:p>
            <a:pPr lvl="1" eaLnBrk="1" hangingPunct="1"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4A278E1-3920-4688-B172-B734B91B37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725" y="6348413"/>
            <a:ext cx="1509713" cy="19208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9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71008-0673-438F-BCEF-2D2CEE258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15" y="1600961"/>
            <a:ext cx="6798321" cy="4931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125CEE-BD0A-492C-9FD3-1AC756C3F0F3}"/>
              </a:ext>
            </a:extLst>
          </p:cNvPr>
          <p:cNvSpPr txBox="1"/>
          <p:nvPr/>
        </p:nvSpPr>
        <p:spPr>
          <a:xfrm>
            <a:off x="3934224" y="1803824"/>
            <a:ext cx="4581125" cy="203132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graph bar</a:t>
            </a:r>
            <a:r>
              <a:rPr lang="en-US" dirty="0"/>
              <a:t>, over(</a:t>
            </a:r>
            <a:r>
              <a:rPr lang="en-US" dirty="0">
                <a:solidFill>
                  <a:schemeClr val="accent6"/>
                </a:solidFill>
              </a:rPr>
              <a:t>ethnicity</a:t>
            </a:r>
            <a:r>
              <a:rPr lang="en-US" dirty="0"/>
              <a:t>)</a:t>
            </a:r>
          </a:p>
          <a:p>
            <a:pPr algn="r"/>
            <a:r>
              <a:rPr lang="lo-LA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ຍັງ​ສາ​ມາດ​ນໍາ​ໃຊ້​</a:t>
            </a:r>
            <a:r>
              <a:rPr lang="en-GB" u="sng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ໄດ້ກັບ</a:t>
            </a:r>
            <a:r>
              <a:rPr lang="lo-LA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pPr algn="r"/>
            <a:r>
              <a:rPr lang="en-US" dirty="0">
                <a:solidFill>
                  <a:srgbClr val="FF0000"/>
                </a:solidFill>
              </a:rPr>
              <a:t>graph bar</a:t>
            </a:r>
            <a:r>
              <a:rPr lang="en-US" dirty="0"/>
              <a:t>, over(</a:t>
            </a:r>
            <a:r>
              <a:rPr lang="en-US" dirty="0">
                <a:solidFill>
                  <a:schemeClr val="accent6"/>
                </a:solidFill>
              </a:rPr>
              <a:t>ethnicity</a:t>
            </a:r>
            <a:r>
              <a:rPr lang="en-US" dirty="0"/>
              <a:t>) scheme(economist)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r"/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ຄລິກຂວາໃສ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/>
              <a:t>chart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ເພື່ອເປີດ</a:t>
            </a:r>
          </a:p>
          <a:p>
            <a:pPr algn="r"/>
            <a:r>
              <a:rPr lang="en-US" dirty="0"/>
              <a:t>Graph Editor tool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ແລະ​ຫຼັງ​ຈາກ​ນັ້ນ​ໃຫ້​ຄລິກ​ຂວາ​ໃສ່​ແຖບ​ເພື່ອ​ປ່ຽນ​ສີ​ຂອງ​ວັດ​ຖຸ​, ຂະ​ຫນາດ​, ແລະ​ອື່ນໆ​.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46F762-DE24-46AD-949B-2AD5A7146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33"/>
    </mc:Choice>
    <mc:Fallback xmlns="">
      <p:transition spd="slow" advTm="6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11.5|4|7.4|9.3|9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11.9|5.5|3.6|3.5|7.3|4.8|3.3|1.2|6.4|1.4|5.7|0.5|9.3|3.3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9.2|18.6|3|2.8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2.7|10.8|0.9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0.8|1.3|29.4|5.3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15.1|12.1|5.3|10.2|4.4|1.9|23.3"/>
</p:tagLst>
</file>

<file path=ppt/theme/theme1.xml><?xml version="1.0" encoding="utf-8"?>
<a:theme xmlns:a="http://schemas.openxmlformats.org/drawingml/2006/main" name="CRS_2020_PPT">
  <a:themeElements>
    <a:clrScheme name="CRS_2020_Palette_Microsoft">
      <a:dk1>
        <a:srgbClr val="000000"/>
      </a:dk1>
      <a:lt1>
        <a:srgbClr val="FFFFFF"/>
      </a:lt1>
      <a:dk2>
        <a:srgbClr val="00A2C7"/>
      </a:dk2>
      <a:lt2>
        <a:srgbClr val="BFB8AF"/>
      </a:lt2>
      <a:accent1>
        <a:srgbClr val="7999AC"/>
      </a:accent1>
      <a:accent2>
        <a:srgbClr val="9053A1"/>
      </a:accent2>
      <a:accent3>
        <a:srgbClr val="79A02C"/>
      </a:accent3>
      <a:accent4>
        <a:srgbClr val="EF6E0B"/>
      </a:accent4>
      <a:accent5>
        <a:srgbClr val="0099A9"/>
      </a:accent5>
      <a:accent6>
        <a:srgbClr val="00468B"/>
      </a:accent6>
      <a:hlink>
        <a:srgbClr val="00A2C7"/>
      </a:hlink>
      <a:folHlink>
        <a:srgbClr val="9053A1"/>
      </a:folHlink>
    </a:clrScheme>
    <a:fontScheme name="CRS_PPT_Fonts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RCB TEMPLATE.pptx" id="{053725BF-E7D5-46B0-9A53-9F51F75465DB}" vid="{2D5966FF-2CFB-475C-B07B-F71CF638A9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9DD0B6094BCF4FB93A35D0152A1812" ma:contentTypeVersion="13" ma:contentTypeDescription="Create a new document." ma:contentTypeScope="" ma:versionID="be0ae1603127ce292030e8d21174580f">
  <xsd:schema xmlns:xsd="http://www.w3.org/2001/XMLSchema" xmlns:xs="http://www.w3.org/2001/XMLSchema" xmlns:p="http://schemas.microsoft.com/office/2006/metadata/properties" xmlns:ns2="d6596b82-1850-46b7-8677-7476bdde78e6" xmlns:ns3="53c17ed5-55f5-48da-bce3-199d61b38c9a" targetNamespace="http://schemas.microsoft.com/office/2006/metadata/properties" ma:root="true" ma:fieldsID="26e5467dbf44ded1b1ae3f5faebca35a" ns2:_="" ns3:_="">
    <xsd:import namespace="d6596b82-1850-46b7-8677-7476bdde78e6"/>
    <xsd:import namespace="53c17ed5-55f5-48da-bce3-199d61b38c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596b82-1850-46b7-8677-7476bdde78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17ed5-55f5-48da-bce3-199d61b38c9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161C77-4666-4246-BBCD-C34F72AD34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00B982-99A2-4BF9-ADDA-957A147B1D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596b82-1850-46b7-8677-7476bdde78e6"/>
    <ds:schemaRef ds:uri="53c17ed5-55f5-48da-bce3-199d61b38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EDAF73-4893-4F4B-B2AD-01C785BB3A4F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53c17ed5-55f5-48da-bce3-199d61b38c9a"/>
    <ds:schemaRef ds:uri="d6596b82-1850-46b7-8677-7476bdde78e6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ANRCB TEMPLATE</Template>
  <TotalTime>31482</TotalTime>
  <Words>12129</Words>
  <Application>Microsoft Macintosh PowerPoint</Application>
  <PresentationFormat>On-screen Show (4:3)</PresentationFormat>
  <Paragraphs>570</Paragraphs>
  <Slides>56</Slides>
  <Notes>56</Notes>
  <HiddenSlides>0</HiddenSlides>
  <MMClips>55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Georgia</vt:lpstr>
      <vt:lpstr>Phetsarath OT</vt:lpstr>
      <vt:lpstr>Tahoma</vt:lpstr>
      <vt:lpstr>Times New Roman</vt:lpstr>
      <vt:lpstr>Wingdings</vt:lpstr>
      <vt:lpstr>CRS_2020_PPT</vt:lpstr>
      <vt:lpstr>ຫົວຂໍ້ 7.5: ການສະແດງຂໍ້ມູນ ເປັນຮູບພາບ</vt:lpstr>
      <vt:lpstr>ວັດ​ຖຸ​ປະ​ສົງ​ການ​ຮຽນ​ຮູ້</vt:lpstr>
      <vt:lpstr>ການນໍາສະເຫນີຂໍ້ມູນ</vt:lpstr>
      <vt:lpstr>ສະຫຼຸບຮູບພາບຕາມປະເພດຂໍ້ມູນ</vt:lpstr>
      <vt:lpstr>ສະຫຼຸບຮູບພາບ: ຂໍ້ມູນ ໝວດໝູ່</vt:lpstr>
      <vt:lpstr>ຕາຕະລາງຄວາມຖີ່</vt:lpstr>
      <vt:lpstr>ການແຈກຢາຍຄວາມຖີ່: ຮູບພາບແທ່ງ (Bar Chart)</vt:lpstr>
      <vt:lpstr>ຮູບພາບແທ່ງ ໃນ STATA</vt:lpstr>
      <vt:lpstr>ຮູບພາບແທ່ງ ໃນ Stata: ໃຊ້ Graph Editor</vt:lpstr>
      <vt:lpstr>ການແຈກຢາຍຄວາມຖີ່: ຮູບພາບ ວົງກົມ (Pie Chart)</vt:lpstr>
      <vt:lpstr>ຮູບພາບວົງກົມ ໃນ Stata</vt:lpstr>
      <vt:lpstr>ກໍລະນີຂອງ 2 ຕົວຜັນແປ ໝວດໝູ່</vt:lpstr>
      <vt:lpstr>ສາມາດຮັບຂໍ້ມູນເພີ່ມເຕີມຈາກ Tabulate</vt:lpstr>
      <vt:lpstr>Mosaic Plots: 2 ຕົວຜັນແປໝວດໝູ່</vt:lpstr>
      <vt:lpstr>Mosaic Plots: 2 ຕົວຜັນແປໝວດໝູ່</vt:lpstr>
      <vt:lpstr>ການສ້າງແຜນທີ່ Mosaic ໃນ Stata</vt:lpstr>
      <vt:lpstr>ສະຫຼຸບ ກຼາຟ ສໍາລັບຂໍ້ມູນຊ່ວງ</vt:lpstr>
      <vt:lpstr>ຕາຕະລາງຄວາມຖີ່ສໍາລັບຂໍ້ມູນຊ່ວງ</vt:lpstr>
      <vt:lpstr>ການແຈກຢາຍຄວາມຖີ່: ຮູບພາບແທ່ງ (Histogram)</vt:lpstr>
      <vt:lpstr>ຕົວຢ່າງ ຮູບພາບແທ່ງ: ຂໍ້ມູນຄະແນນການສອບເສັງ</vt:lpstr>
      <vt:lpstr>ຕົວຢ່າງ ຮູບພາບແທ່ງ: ຮູບພາບແທ່ງ ສໍາລັບຄະແນນ</vt:lpstr>
      <vt:lpstr>ຕົວຢ່າງ ຮູບພາບແທ່ງ: ຂໍ້ມູນ ຄະແນນສອບເສັງ</vt:lpstr>
      <vt:lpstr>ຕົວຢ່າງ ຮູບພາບແທ່ງ ໃນ Stata (BMI&lt;30)</vt:lpstr>
      <vt:lpstr>ຕົວຢ່າງ ຮູບພາບແທ່ງ ໃນ Stata (BMI&lt;30)</vt:lpstr>
      <vt:lpstr>ຕົວຢ່າງ ຮູບພາບແທ່ງ ໃນ Stata (BMI&lt;30)</vt:lpstr>
      <vt:lpstr>ຄຳສັ່ງ Histogram (Hgb ໃນ g/dl)</vt:lpstr>
      <vt:lpstr>ຕົວຢ່າງຂອງ ຮູບພາບແທ່ງ ໃນ Stata (Hgb)</vt:lpstr>
      <vt:lpstr>ພວກເຮົາສາມາດຮຽນຮູ້ຫຍັງອີກແດ່ຈາກ ຮູບພາບແທ່ງ?</vt:lpstr>
      <vt:lpstr>ຮູບພາບແທ່ງ ແລະ ການປ່ຽນແປງ ໃນຂໍ້ມູນ</vt:lpstr>
      <vt:lpstr>ຮູບພາບແທ່ງ ແລະ ການປ່ຽນແປງ ໃນຂໍ້ມູນ</vt:lpstr>
      <vt:lpstr>ຮູບຮ່າງຂອງການແຈກຢາຍ</vt:lpstr>
      <vt:lpstr>ຮູບພາບ ຕົ້ນ-ໃບ (Stem-and-leaf plot (BMI))</vt:lpstr>
      <vt:lpstr>ຮູບຫຼາຍຫຼ່ຽມ ແຫ່ງ ຄວາມຖີ່ (Polygon)</vt:lpstr>
      <vt:lpstr>PowerPoint Presentation</vt:lpstr>
      <vt:lpstr>ຮູບຫຼາຍຫຼ່ຽມແຫ່ງຄວາມຖີ່: ການປຽບທຽບ</vt:lpstr>
      <vt:lpstr>ຮູບຫຼາຍຫຼ່ຽມແຫ່ງຄວາມຖີ່: ການປຽບທຽບ</vt:lpstr>
      <vt:lpstr>ສະຫຼຸບຮູບພາບ: ຮູບພາບກ່ອງ (Box Plots)</vt:lpstr>
      <vt:lpstr>ຮູບພາບກ່ອງ</vt:lpstr>
      <vt:lpstr>ຮູບພາບກ່ອງ</vt:lpstr>
      <vt:lpstr>ຮູບພາບ ກ່ອງ ໃນ Stata: BMI in MICS</vt:lpstr>
      <vt:lpstr>ຕົວຢ່າງ ຮູບພາບກ່ອງ ໃນ Stata: ຄ່າຜິດປົກກະຕິ ຂອງ BMI</vt:lpstr>
      <vt:lpstr>ຕົວຢ່າງ ຮູບພາບກ່ອງ : Haemoglobin in g/dL</vt:lpstr>
      <vt:lpstr>ຕົວຢ່າງ ຮູບພາບກ່ອງ : ການປຽບທຽບ ກຸ່ມ</vt:lpstr>
      <vt:lpstr>ການປຽບທຽບ ຫຼາຍຕົວຜັນແປ</vt:lpstr>
      <vt:lpstr>ຮູບພາບການກະຈາຍ (Scatter Plots)</vt:lpstr>
      <vt:lpstr>ຮູບພາບການກະຈາຍ ໃນ Stata: ນໍ້າໜັກ ຕາມ ອາຍຸ </vt:lpstr>
      <vt:lpstr>ຮູບພາບການກະຈາຍ ໃນ Stata: ນໍ້າໜັກ ຕາມ ອາຍຸ,ເສັ້ນພໍດີ (fit line)</vt:lpstr>
      <vt:lpstr>ຮູບພາບກ່ອງ ສໍາລັບຂໍ້ມູນ ຕໍ່ເນື່ອງ ແລະ ໝວດໝູ່</vt:lpstr>
      <vt:lpstr>ຮູບພາບແທ່ງ ທີ່ຈັດເປັນກຸ່ມ: 2 ຕົວຜັນແປ ໝວດໝູ່</vt:lpstr>
      <vt:lpstr>ຮູບພາບແທ່ງ ທີ່ຈັດເປັນກຸ່ມ -- ທາງນອນ:  2 ຕົວຜັນແປ ຕໍ່ເນື່ອງ, 2 ຕົວຜັນແປ ໝວດໝູ່</vt:lpstr>
      <vt:lpstr>ຮູບພາບແທກ ແບບລຽງຊ້ອນ – ທາງຕັ້ງ: 2 ຕົວຜັນແປ ຕໍ່ເນື່ອງ, 2 ຕົວຜັນແປ ໝວດໝູ່</vt:lpstr>
      <vt:lpstr>ຮູບພາບແທກ ແບບລຽງຊ້ອນ – ທາງນອນ: 2 ຕົວຜັນແປ ຕໍ່ເນື່ອງ, 2 ຕົວຜັນແປ ໝວດໝູ່</vt:lpstr>
      <vt:lpstr>ການສ້າງພາບຂໍ້ມູນ ແບບອື່ນໆ</vt:lpstr>
      <vt:lpstr>ທຸກໆຮູບພາບ ທີ່ຄິດ ເຮັດໄດ້ ໃນ Stata!</vt:lpstr>
      <vt:lpstr>ສະຫຼຸບ</vt:lpstr>
      <vt:lpstr>ຄວາມຄິດສຸດທ້າຍ:  ທ່ານກໍາລັງບອກເລົ່າເລື່ອງ ຜ່ານຂໍ້ມູນຂອງທ່ານ, ແລະການສະແດງຮູບພາບຂໍ້ມູນ ແມ່ນຮູບພາບທີ່ມາພ້ອມກັບເລື່ອງຂອງທ່ານ. ບໍ່ວ່າຈະເປັນຜູ້ເບີ່ງ ຈະເປັນພຽງແຕ່ທ່ານ ຂະນະ ທີ່ເຈົ້າຈັດການຂໍ້ມູນຂອງເຈົ້າເອງ, ຫຼືເປັນນັກວິທະຍາສາດຄົນອື່ນໆ, ຫຼືປະຊາກອນຈໍານວນຫຼາຍຂື້ນ, ໃຫ້ໃຊ້ຮູບພາບ ທີ່ດີເລີດ ເພື່ອເຮັດໃຫ້ເລື່ອງເປັນຕາໜ້າສົນໃຈ.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Eddens, Kate</dc:creator>
  <cp:lastModifiedBy>Guzman, Angelica M</cp:lastModifiedBy>
  <cp:revision>39</cp:revision>
  <dcterms:created xsi:type="dcterms:W3CDTF">2022-10-26T21:23:41Z</dcterms:created>
  <dcterms:modified xsi:type="dcterms:W3CDTF">2024-04-17T15:37:01Z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0x010100789DD0B6094BCF4FB93A35D0152A1812</vt:lpwstr>
  </property>
  <property fmtid="{D5CDD505-2E9C-101B-9397-08002B2CF9AE}" pid="3" name="MSIP_Label_4044bd30-2ed7-4c9d-9d12-46200872a97b_Enabled">
    <vt:lpwstr>true</vt:lpwstr>
  </property>
  <property fmtid="{D5CDD505-2E9C-101B-9397-08002B2CF9AE}" pid="4" name="MSIP_Label_4044bd30-2ed7-4c9d-9d12-46200872a97b_SetDate">
    <vt:lpwstr>2024-04-17T15:37:00Z</vt:lpwstr>
  </property>
  <property fmtid="{D5CDD505-2E9C-101B-9397-08002B2CF9AE}" pid="5" name="MSIP_Label_4044bd30-2ed7-4c9d-9d12-46200872a97b_Method">
    <vt:lpwstr>Standard</vt:lpwstr>
  </property>
  <property fmtid="{D5CDD505-2E9C-101B-9397-08002B2CF9AE}" pid="6" name="MSIP_Label_4044bd30-2ed7-4c9d-9d12-46200872a97b_Name">
    <vt:lpwstr>defa4170-0d19-0005-0004-bc88714345d2</vt:lpwstr>
  </property>
  <property fmtid="{D5CDD505-2E9C-101B-9397-08002B2CF9AE}" pid="7" name="MSIP_Label_4044bd30-2ed7-4c9d-9d12-46200872a97b_SiteId">
    <vt:lpwstr>4130bd39-7c53-419c-b1e5-8758d6d63f21</vt:lpwstr>
  </property>
  <property fmtid="{D5CDD505-2E9C-101B-9397-08002B2CF9AE}" pid="8" name="MSIP_Label_4044bd30-2ed7-4c9d-9d12-46200872a97b_ActionId">
    <vt:lpwstr>fbbc0cbe-693c-4418-af78-23be93ce882f</vt:lpwstr>
  </property>
  <property fmtid="{D5CDD505-2E9C-101B-9397-08002B2CF9AE}" pid="9" name="MSIP_Label_4044bd30-2ed7-4c9d-9d12-46200872a97b_ContentBits">
    <vt:lpwstr>0</vt:lpwstr>
  </property>
</Properties>
</file>