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g3nTIiL3fi+Cnjiz6t8D09VeRq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customschemas.google.com/relationships/presentationmetadata" Target="metadata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ຍິນດີຕອນຮັບ ສູ່ Module 7 ສະຖິຕິການວິເຄາະ </a:t>
            </a:r>
            <a:r>
              <a:rPr b="1" lang="en-US" sz="1200">
                <a:latin typeface="Georgia"/>
                <a:ea typeface="Georgia"/>
                <a:cs typeface="Georgia"/>
                <a:sym typeface="Georgia"/>
              </a:rPr>
              <a:t>ຫົວຂໍ້ 7.7 ການຖົດຖອຍແບບເສັ້ນຊື່ </a:t>
            </a:r>
            <a:endParaRPr/>
          </a:p>
        </p:txBody>
      </p:sp>
      <p:sp>
        <p:nvSpPr>
          <p:cNvPr id="88" name="Google Shape;8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ເຮົາມີຄວາມສົນໃຈ ທີ່ຈະຫາເສັ້ນທີ່ເປັນຕົວແທນທີ່ດີທີ່ສຸດຂອງການພົວພັນລະຫວ່າງ ຕົວຜັນແປຕາມ Y (</a:t>
            </a:r>
            <a:r>
              <a:rPr lang="en-US" sz="1800">
                <a:solidFill>
                  <a:srgbClr val="202124"/>
                </a:solidFill>
              </a:rPr>
              <a:t>ຄລິກ) ແລະ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ຕົວຜັນແປ X ໄດ້ດີທີ່ສຸດ. (</a:t>
            </a:r>
            <a:r>
              <a:rPr lang="en-US" sz="1800">
                <a:solidFill>
                  <a:srgbClr val="202124"/>
                </a:solidFill>
              </a:rPr>
              <a:t>ຄລິກ) ຈາກພຶດຊະຄະນິດ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ເຮົາຮູ້ວ່າມີຈໍານວນທີ່ບໍ່ສີ້ນສຸດ ທີ່ສາມາດແຕ້ມຜ່ານກຸ່ມຂອງຈຸດໄດ້. ແຕ່ລະເສັ້ນຢູ່ທີ່ນີ້ -- ມີສີ ແລະຮູບແບບເສັ້ນທີ່ແຕກຕ່າງກັນ -- ເປັນຕົວແທນຂອງເສັ້ນທີ່ພວກເຮົາສາມາດແຕ້ມຜ່ານກຸ່ມຂອງຈຸດທີ່ສະແດງເຖີງ ສັດສ່ວນ ຂອງນັກຮຽນຈົບມັດທະຍົມປາຍ ຫຼື ໂຮງຮຽນມັດທະຍົມໃນແຕ່ລະລັດ ຫຼື ພູມສັນຖານ (ແກນ X) </a:t>
            </a:r>
            <a:r>
              <a:rPr lang="en-US" sz="1800">
                <a:solidFill>
                  <a:srgbClr val="202124"/>
                </a:solidFill>
              </a:rPr>
              <a:t>ແລະ % ຂອງປະຊາກອນທີ່ອາໃສຢູ່ໃນ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ເສັ້ນຄວາມທຸກຍາກໃນແຕ່ລະລັດ ຫຼືເຂດພູມສັນຖານ (% ຂອງຄວາມທຸກຍາກ). ເສັ້ນໃດທີ່ເຈົ້າມັກທີ່ສຸດ ເໝາະກັບຫຼາຍຈຸດຢູ່ໃນ plots?</a:t>
            </a:r>
            <a:r>
              <a:rPr lang="en-US"/>
              <a:t> </a:t>
            </a:r>
            <a:endParaRPr/>
          </a:p>
        </p:txBody>
      </p:sp>
      <p:sp>
        <p:nvSpPr>
          <p:cNvPr id="175" name="Google Shape;175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ເຮົາເລືອກວ່າ ເປັນເສັ້ນທີ່ດີທີ່ສຸດ ເປັນເສັ້ນທີ່ບໍ່ໄປຜ່ານຄະແນນໂດຍລວມ ໜ້ອຍທີ່ສຸດ. ເສັ້ນຕັ້ງສີຂຽວ ລະຫວ່າງຈຸດ ແລະເສັ້ນສີແດງສະແດງເຖິງວ່າເສັ້ນສີແດງທີ່ພໍດີ (ຫຼືການຖົດຖອຍ) ທີ່ບໍ່ຕັດຜ່ານຈຸດສີຟ້າໄປຫຼາຍປານໃດ. ເສັ້ນສີຂຽວຍາວກວ່າ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ບໍ່ໄປຜ່ານຈຸດຫຼາຍ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ຫຼືໄລຍະຫ່າງລະຫວ່າງຈຸດແລະເສັ້ນສີແດງຫຼາຍ. ແຕ່ລະຈຸດສະແດງເຖິງຂໍ້ມູນຂອງລັດໃນສະຫະລັດ. ພວກເຮົາເອີ້ນເສັ້ນສີແດງວ່າເສັ້ນ ຖົດຖອຍ ຫຼື ເສັ້ນຄາດຄະເນ. ເສັ້ນສີຂຽວສໍາລັບແຕ່ລະຈຸດຂໍ້ມູນ ເອີ້ນວ່າ ສາວນທີ່ເຫຼືອ (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residual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</a:rPr>
              <a:t>ລອງພິຈາລະນາບາງຕົວຢ່າງ ໃຫ້ດີ. ອີງຕາມເສັ້ນການຖົດຖອຍສີແດງ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ລັດ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Rhode Island </a:t>
            </a:r>
            <a:r>
              <a:rPr lang="en-US" sz="1800">
                <a:solidFill>
                  <a:srgbClr val="202124"/>
                </a:solidFill>
              </a:rPr>
              <a:t>ມີສ່ວນທີ່ເຫຼືອ -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4.16, </a:t>
            </a:r>
            <a:r>
              <a:rPr lang="en-US" sz="1800">
                <a:solidFill>
                  <a:srgbClr val="202124"/>
                </a:solidFill>
              </a:rPr>
              <a:t>ຊື່ງບົ່ງຊີ້ວ່າ ຕົວແບບການຖົດຖອຍຂອງພວກເຮົາໄດ້ຄາດຄະເນ % ຄວາມທຸກຍາກໃນ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Rhode Island (RI)</a:t>
            </a:r>
            <a:r>
              <a:rPr lang="en-US" sz="1800">
                <a:solidFill>
                  <a:srgbClr val="202124"/>
                </a:solidFill>
              </a:rPr>
              <a:t> ສູງເກີນໄປ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>
                <a:solidFill>
                  <a:srgbClr val="202124"/>
                </a:solidFill>
              </a:rPr>
              <a:t> ແນວໃດກໍ່ຕາມ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ເສັ້ນການຖົດຖອຍຂອງພວກເຮົາໄດ້ປະເມີນ ເປີເຊັນ ຄວາມທຸກຍາກໃນ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Washington DC, </a:t>
            </a:r>
            <a:r>
              <a:rPr lang="en-US" sz="1800">
                <a:solidFill>
                  <a:srgbClr val="202124"/>
                </a:solidFill>
              </a:rPr>
              <a:t>ຕໍ່າເກີນໄປ ໂດຍມີສ່ວນທີ່ເຫຼືອ ຢູ່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5.44.</a:t>
            </a:r>
            <a:endParaRPr/>
          </a:p>
        </p:txBody>
      </p:sp>
      <p:sp>
        <p:nvSpPr>
          <p:cNvPr id="197" name="Google Shape;197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ມາເບີງຊຸດຂໍ້ມູນຂອງເຮົາ ອີກເທື່ອໜື່ງ ແລະ ການປະເມີນການຖົດຖອຍລະຫວ່າງ ຕົວຜັນແປຮ່ວມ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AN11,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ເຊິ່ງແມ່ນລວງສູງຂອງເດັກນ້ອຍ ເປັນຊັງຕີແມັດ ແລະຕົວຜັນແປຕາມ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AN8,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ເຊິ່ງແມ່ນນໍ້າໜັກຂອງເດັກນ້ອຍ ເປັນກິໂລກຣາມ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ພຽງແຕ່ເນັ້ນໃສ່ເດັກນ້ອຍທີ່ມີ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BMI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ຕ່ຳກວ່າ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40 (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ຖ້າ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BMI &lt;40).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ການນໍາໃຊ້ ຄໍາສັ່ງ ຖົດຖອຍໃນ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Stata,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ເຮົາໄດ້ຮັບຜົນວິເຄາະ ດັ່ງຕໍ່ໄປນີ້. ຈົ່ງຈື່ຈໍາລໍາດັບຂອງຕົວຜັນແປ: ທ່ານຄວນໃສ່ຕົວຜັນແປຕາມ  ກ່ອນ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ແລະຫຼັງຈາກນັ້ນ ຕົວຜັນແປຕົ້ນ ຫຼື ຕົວຜັນແປຮ່ວມ ຂອງທ່ານ. ເຮົາພົບຂໍ້ມູນຈໍານວນຫຼາຍ ໃນຜົນການວິເຄາະ.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R-squared (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ຄລິກ) ແມ່ນຄ່າຄະແນນຂອງຄວາມສຳພັນລະຫວ່າງຄວາມສູງ ແລະ ນ້ຳໜັກ.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R-squared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ຍັງສະແດງເຖິງອັດຕາສ່ວນຂອງການປ່ຽນແປງຂອງນ້ໍາຫນັກທີ່ຖືກອະທິບາຍໂດຍການຖົດຖອຍແລະຢູ່ລະຫວ່າງ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0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ຫາ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ຄ່າຂອງ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R-squared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ສູງເທົ່າໃດ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ຕົວແບບຖົດຖອຍ  ກໍ່ຍີ່ງດີ.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R-squared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ນ້ອຍລົງເທົ່າໃດ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ຕົວແບບຖົດຖອຍ ກໍ່ບໍ່ດີ. ຄວາມຊັນຂອງຕົວແບບ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(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ຄລິກ)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b1,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ແມ່ນ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0.208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ແລະ ຈຸດຕັດແກນ (ຄລິກ) ແມ່ນ -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6.495.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ຄວາມຊັນ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b1 = 0.208 Kg/cm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ແລະ ສະແດງເເຖີງ ນໍ້າໜັກທີ່ເພີ້ມຂື້ນ ສຳລັບ ຄວາມສູງທີ່ເພີ່ມຂຶ້ນທຸກໆ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1 cm.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ດັ່ງນັ້ນ, </a:t>
            </a:r>
            <a:r>
              <a:rPr lang="en-US" sz="1800">
                <a:solidFill>
                  <a:srgbClr val="202124"/>
                </a:solidFill>
              </a:rPr>
              <a:t>ຖ້າເຮົາເບິ່ງສົມຜົນຂອງເສັ້ນ ຖົດຖອຍ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Y </a:t>
            </a:r>
            <a:r>
              <a:rPr lang="en-US" sz="1800">
                <a:solidFill>
                  <a:srgbClr val="202124"/>
                </a:solidFill>
              </a:rPr>
              <a:t>ເທົ່າກັບ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beta </a:t>
            </a:r>
            <a:r>
              <a:rPr lang="en-US" sz="1800">
                <a:solidFill>
                  <a:srgbClr val="202124"/>
                </a:solidFill>
              </a:rPr>
              <a:t>0 ຫຼືຈຸດຕັດຂອງເສັ້ນກັບແກນ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ບວກກັບ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beta 1 (</a:t>
            </a:r>
            <a:r>
              <a:rPr lang="en-US" sz="1800">
                <a:solidFill>
                  <a:srgbClr val="202124"/>
                </a:solidFill>
              </a:rPr>
              <a:t>ຫຼື ຄວາມຊັນ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800">
                <a:solidFill>
                  <a:srgbClr val="202124"/>
                </a:solidFill>
              </a:rPr>
              <a:t>ຄູນ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X, </a:t>
            </a:r>
            <a:r>
              <a:rPr lang="en-US" sz="1800">
                <a:solidFill>
                  <a:srgbClr val="202124"/>
                </a:solidFill>
              </a:rPr>
              <a:t>ເຮົາສາມາດແທນຄ່າ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0.208 </a:t>
            </a:r>
            <a:r>
              <a:rPr lang="en-US" sz="1800">
                <a:solidFill>
                  <a:srgbClr val="202124"/>
                </a:solidFill>
              </a:rPr>
              <a:t>ສໍາລັບ ຄວາມຊັນ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ແລະ -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6.495 </a:t>
            </a:r>
            <a:r>
              <a:rPr lang="en-US" sz="1800">
                <a:solidFill>
                  <a:srgbClr val="202124"/>
                </a:solidFill>
              </a:rPr>
              <a:t>ສໍາລັບ ຈຸດຕັດ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. ຄວາມຊັນ0.208 </a:t>
            </a:r>
            <a:r>
              <a:rPr lang="en-US" sz="1800">
                <a:solidFill>
                  <a:srgbClr val="202124"/>
                </a:solidFill>
              </a:rPr>
              <a:t>ຫມາຍຄວາມວ່າ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0.208 </a:t>
            </a:r>
            <a:r>
              <a:rPr lang="en-US" sz="1800">
                <a:solidFill>
                  <a:srgbClr val="202124"/>
                </a:solidFill>
              </a:rPr>
              <a:t>ກິໂລກຣາມຕໍ່ຊັງຕີແມັດ ແລະເປັນຕົວແທນຂອງການເພີ່ມຂຶ້ນຂອງນ້ໍາຫນັກກິໂລກຣາມ ສໍາລັບແຕ່ລະຄວາມສູງເພີ່ມຂຶ້ນ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1800">
                <a:solidFill>
                  <a:srgbClr val="202124"/>
                </a:solidFill>
              </a:rPr>
              <a:t>ຊຕມ.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lang="en-US" sz="1800">
                <a:solidFill>
                  <a:srgbClr val="202124"/>
                </a:solidFill>
              </a:rPr>
              <a:t>ກໍລັງສອງ ຂອງເຮົາ</a:t>
            </a:r>
            <a:endParaRPr/>
          </a:p>
        </p:txBody>
      </p:sp>
      <p:sp>
        <p:nvSpPr>
          <p:cNvPr id="221" name="Google Shape;221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202124"/>
                </a:solidFill>
              </a:rPr>
              <a:t>ການ​​ໃຊ້​ການ​ຖົດ​ຖອຍ​ ກໍາລັງສອງຫນ້ອຍທີ່ສຸດ ​ຕ້ອງ​ມີສົມ​ມຸດ​ຕິ​ຖານ​ຈໍາ​ນວນ​ຫນຶ່ງ​ໄດ້​ຮັບ​ການ​ຕອບ​ສະ​ຫນອງ​. ມັນຕ້ອງການໃຫ້ມີສົມມຸດຕິຖານ ຄວາມສໍາພັນແບບເສັ້ນຊື່ ລະຫວ່າງ ຕົວຜັນແປຕາມ ແລະຕົວຜັນແປ ຕົ້ນ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>
                <a:solidFill>
                  <a:srgbClr val="202124"/>
                </a:solidFill>
              </a:rPr>
              <a:t>ມັນຍັງຮຽກຮ້ອງໃຫ້ສ່ວນທີ່ເຫຼືອ - ເສັ້ນສີຂຽວທີ່ສະແດງໄລຍະຫ່າງລະຫວ່າງເສັ້ນແຕ່ລະຈຸດ - ມີການແຈກຢາຍປົກກະຕິໂດຍປະມານ. ສຸດທ້າຍ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ມີການສົມມຸດຕິຖານ ການປັ່ນປວນຄົງທີ່. ພວກເຮົາຈະສົນທະນາກ່ຽວກັບແຕ່ລະສົມມຸດຕິຖານ ເຫຼົ່ານີ້.</a:t>
            </a:r>
            <a:endParaRPr/>
          </a:p>
        </p:txBody>
      </p:sp>
      <p:sp>
        <p:nvSpPr>
          <p:cNvPr id="231" name="Google Shape;231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</a:rPr>
              <a:t>ເຮົາເລີ່ມຕົ້ນດ້ວຍການສົມມຸດຕິຖານຂອງຄວາມເປັນເສັ້ນຊື່. ສີ່ງນີ້ສາມາດຖືກກວດສອບດ້ວຍສາຍຕາໂດຍເບິ່ງການກະແຈກກະຈາຍຂອງຂໍ້ມູນ ໂດຍ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scatterplot ຂອງຕົວຜັນແປຕາມ ກັບ ຕົວຜັນແປຮ່ວມ, </a:t>
            </a:r>
            <a:r>
              <a:rPr lang="en-US" sz="1800">
                <a:solidFill>
                  <a:srgbClr val="202124"/>
                </a:solidFill>
              </a:rPr>
              <a:t>ຫຼື ສ່ວນທີ່ເຫຼືອ ທຽບກັບ ຕົວຜັນແປຮ່ວມ  ຫຼືຕົວຜັນແປ ທໍານາຍ. ຖ້າສົມມຸດຕິຖານຂອງເສັ້ນຊື່ ຍັງຄົງຢູ່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ແຜນພາບເຫຼົ່ານີ້ ຄວນສະແດງໃຫ້ເຫັນແນວໂນ້ມແບບເສັ້ນຊື່. ຖ້າຄວາມສຳພັນລະຫວ່າງຕົວຜັນແປ ທໍານາຍ ແລະຕົວຜັນແປຕາມ ບໍ່ແມ່ນເສັ້ນຊື່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ການຖົດຖອຍກໍາລັງສອງນ້ອຍທີ່ສຸດ ຈະບໍ່ມີ! ມີວິທີການສໍາລັບການປັບຕົວແບບໃຫ້ເໝາະສົມ ກັບຄວາມສໍາພັນທີ່ບໍ່ແມ່ນເສັ້ນ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ແຕ່ວ່າແມ່ນເກີນຂອບເຂດຂອງການບັນຍາຍນີ້. ແຜ່ນພາບ ໃດເຫຼົ່ານີ້ມີລັກສະນະເປັນເສັ້ນຊື່ ຫຼື ໃກ້ກັບເສັ້ນຊື່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40" name="Google Shape;240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Stata </a:t>
            </a:r>
            <a:r>
              <a:rPr lang="en-US" sz="1800">
                <a:solidFill>
                  <a:srgbClr val="202124"/>
                </a:solidFill>
              </a:rPr>
              <a:t>ໃຫ້ແຜ່ນພາບຕ່າງໆ ທີ່ທ່ານສາມາດນໍາໃຊ້ເພື່ອວາງແຜນ ສ່ວນທີ່ເຫຼືອ ຂອງທ່ານ. ທ່ານຕ້ອງການໃຫ້ພວກເຂົາຖືກຈັດກຸ່ມຢູ່ໃກ້ກັບເສັ້ນສູນສີແດງ. ຢູ່ເບື້ອງຊ້າຍ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rvfplot </a:t>
            </a:r>
            <a:r>
              <a:rPr lang="en-US" sz="1800">
                <a:solidFill>
                  <a:srgbClr val="202124"/>
                </a:solidFill>
              </a:rPr>
              <a:t>ໃຫ້ ພາບ ສ່ວນທີ່ເຫຼືອ ທຽບກັບ ເສັ້ນປັບພໍດີ. ຢູ່ເບື້ອງຂວາ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rvpplot </a:t>
            </a:r>
            <a:r>
              <a:rPr lang="en-US" sz="1800">
                <a:solidFill>
                  <a:srgbClr val="202124"/>
                </a:solidFill>
              </a:rPr>
              <a:t>ໃຫ້ ພາບ ສ່ວນທີ່ເຫຼືອ ທຽບກັບ ກັບເສັ້ນທໍານາຍຄວາມຍາວ ຫຼື ຄວາມສູງຂອງເດັກ. ໃນທັງສອງຢ່າງນີ້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ຈຸດຕ່າງໆ ເບິ່ງຄືວ່າເປັນເສັ້ນຊື່.</a:t>
            </a:r>
            <a:endParaRPr/>
          </a:p>
        </p:txBody>
      </p:sp>
      <p:sp>
        <p:nvSpPr>
          <p:cNvPr id="256" name="Google Shape;256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ສະໄລ້ນີ້ ມີແນວຄວາມຄິດ ແລະ ບາງຄໍາສັບທີ່ ຊັບຊ້ອນ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ແຕ່ແນວຄວາມຄິດແມ່ນງ່າຍດາຍ: ທ່ານສາມາດຊອກຫາ ຂໍ້ສັງເກດໃນຂໍ້ມູນຂອງທ່ານ ທີ່ອາດມີອິດທິພົນຕໍ່ຕົວແບບທີ່ຜິດພາດໄດ້. ທາງດ້ານເຕັກນິກ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ແຜ່ນພາບນີ້ ເປັນ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leverage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ທຽບກັບ ສ່ວນທີ່ເຫຼືອປົກກະຕິ ກໍາລັງສອງ (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normalized residuals squared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ເສັ້ນສີແດງທາງນອນ ແມ່ນ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leverage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ຄ່າສະເລ່ຍ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ແລະເສັ້ນສີແດງ ທາງຕັ້ງ ແມ່ນ ຄ່າສະເລ່ຍ ສ່ວນທີ່ເຫຼືອປົກກະຕິ ກໍາລັງສອງ ສະເລ່ຍ. ແຕ່ສິ່ງທີ່ຂ້ອຍຕ້ອງການໃຫ້ເຈົ້າຈື່ໄວ້ວ່ານີ້ ສິ່ງທີ່ເຮັດໃຫ້ເຮົາ ກໍານົດ ຄ່າຜິດປົກກະຕິ (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outliers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) ທີ່ອາດເກີດຂື້ນໄດ້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ຫຼື ຜູ້ທີ່ມີ ຈຸດຂໍ້ມູນສ່ວນທີ່ເຫຼືອປົກກະຕິ ກໍາລັງສອງ ຂະຫນາດໃຫຍ່ (ຄລິກ) ແລະຈຸດຂໍ້ມູນທີ່ມີອິດທິພົນສູງ (ຄລິກ) ເຊັ່ນນີ້ ຢູ່ໃນມຸມຊ້າຍເທິງ. ຈຸດທີ່ມີອິດທິພົນຂະຫນາດໃຫຍ່ສາມາດເປັນສັນຍານຂອງບັນຫາແລະຄວນຈະຖືກຕັດອອກໄປ ເພາະວ່າ ອາດຈະມີອິດທິພົນຫຼາຍເກີນໄປຕໍ່ຮູບແບບທີ່ເຫມາະສົມແລະນໍາໄປສູ່ຕົວແບບທີ່ບໍ່ຖືກຕ້ອງ. ຫຼື,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ການວິເຄາະສາມາດດໍາເນີນການໄດ້ທັງທີ່ມີແລະບໍ່ມີຈຸດທີ່ມີອິດທິພົນຫຼາຍເພື່ອກວດຫາ ຜົນກະທົບ ທີ່ມີຕໍ່ ຕົວແບບ.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9" name="Google Shape;269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202124"/>
                </a:solidFill>
              </a:rPr>
              <a:t>ສົມມຸດຕິຖານ ຂອງຄວາມເປັນປົກກະຕິສາມາດກວດສອບໄດ້ໂດຍການເບິ່ງ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histogram, ຢູ່ເບື້ອງຊ້າຍ, </a:t>
            </a:r>
            <a:r>
              <a:rPr lang="en-US" sz="1800">
                <a:solidFill>
                  <a:srgbClr val="202124"/>
                </a:solidFill>
              </a:rPr>
              <a:t>ສໍາລັບ ຄ່າສ່ວນທີ່ເຫຼືອ ໂດຍການເບິ່ງ ແຜ່ນພາບ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quantile</a:t>
            </a:r>
            <a:r>
              <a:rPr lang="en-US" sz="1800">
                <a:solidFill>
                  <a:srgbClr val="202124"/>
                </a:solidFill>
              </a:rPr>
              <a:t> ປົກກະຕິ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>
                <a:solidFill>
                  <a:srgbClr val="202124"/>
                </a:solidFill>
              </a:rPr>
              <a:t> ແຜ່ນພາບ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quantile </a:t>
            </a:r>
            <a:r>
              <a:rPr lang="en-US" sz="1800">
                <a:solidFill>
                  <a:srgbClr val="202124"/>
                </a:solidFill>
              </a:rPr>
              <a:t>ຢູ່ເບື້ອງຂວາ. ຖ້າສົມມຸດຕິຖານປົກກະຕິ ແມ່ນຄວາມຈິງ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ຈຸດຄວນຈະຕົກຢູ່ໃນເສັ້ນໃນ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qq-plot, </a:t>
            </a:r>
            <a:r>
              <a:rPr lang="en-US" sz="1800">
                <a:solidFill>
                  <a:srgbClr val="202124"/>
                </a:solidFill>
              </a:rPr>
              <a:t>ເຊ່ນ ເບື້ອງຂວາ. ເຮົາເຫັນວ່າຜົນໄດ້ຮັບ ຈະບໍ່ປົກກະຕິ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ແຕ່ຂໍ້ມູນສ່ວນໃຫຍ່ ມີແນວໂນ້ມທີ່ຈະຕົກຢູ່ໃນເສັ້ນໃນ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qq-plot. </a:t>
            </a:r>
            <a:r>
              <a:rPr lang="en-US" sz="1800">
                <a:solidFill>
                  <a:srgbClr val="202124"/>
                </a:solidFill>
              </a:rPr>
              <a:t>ດັ່ງນັ້ນເງື່ອນໄຂຂອງຄວາມເປັນປົກກະຕິ ອາດຈະສົມເຫດສົມຜົນ.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0" name="Google Shape;280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ໃນຕອນທ້າຍຂອງໂມດູນນີ້,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ທ່ານຈະໄດ້ຮຽນຮູ້ວິທີການ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ຄົ້ນຫາ ຄວາມສໍາພັນ ລະຫວ່າງ ຕົວຜັນແປ 2 ຕົວ,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ກໍານົດ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ຂະໜາດຄວາມສໍາພັນ ລະຫວ່າງຕົວຜັນແປຕາມ (response ຫຼື )ແລະ ຫນຶ່ງ ຫຼືຫຼາຍຕົວຜັນແປຕົ້ນ (exposure)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ຫຼື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ຕົວແປຮ່ວມ (covariate),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ແລະ ວິທີຕີຄວາມຫມາຍຜົນໄດ້ຮັບ.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1" name="Google Shape;291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202124"/>
                </a:solidFill>
              </a:rPr>
              <a:t>ເງື່ອນໄຂທີສາມຂອງວິທີການກໍາລັງສອງນ້ອຍທີ່ສຸດ ແມ່ນຄວາມປັ່ນປວນຄົງທີ່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ຫຼືວ່າ ຄ່າຂອງຕົວຜັນແປຕາມ ຈະແຕກຕ່າງກັນໄປ ຕາມຄ່າຂອງຕົວຜັນແປຮ່ວມ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>
                <a:solidFill>
                  <a:srgbClr val="202124"/>
                </a:solidFill>
              </a:rPr>
              <a:t>ທ່ານ​ສາ​ມາດ​ເບິ່ງ​ສິ່ງ​ນີ້​ໂດຍ​ການ​ເບິ່ງແຜ່ນພາບ ​ຂອງ​ ສ່ວນທີ່ເຫຼືອ ​ທຽບ​ກັບຕົວຜັນແປຮ່ວມ​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ຊຶ່ງ​ເປັນ​ຄວາມ​ສູງ​ຂອງ​ເດັກ​ຢູ່​ທີ່​ນີ້​. ຖ້າມີຄວາມປັ່ນປວນຄົງທີ່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ເຮົາຄາດວ່າ ຈະບໍ່ເຫັນຮູບແບບທີ່ຊັດເຈນໃນຈຸດໃນແຜ່ນພາບ. ໃນແຜ່ນພາບນີ້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ເຮົາຈະເຫັນວ່າ ມີຮູບແບບໃບພັດ ເລັກນ້ອຍ ຢູ່ແຜ່ນພາບ ສ່ວນທີ່ເຫຼືອ ທຽບກັບຄວາມຍາວຢູ່ເບື້ອງຊ້າຍ ຂອງ ຕົວຜັນແປຮ່ວມ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ແລະຮູບຮ່າງນີ້ ກໍ່ມີຢູ່ໃນກະແຈກກະຈາຍ ຢູ່ເບື້ອງຂວາ.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202124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2" name="Google Shape;292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ຢູ່ເບື້ອງຊ້າຍເຮົາມີ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scatterplot ຂອງຂໍ້ມູນສໍາລັບ BMI &lt; 40.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ຢູ່ເບື້ອງຂວາພວກເຮົາມີຂໍ້ມູນສໍາລັບທຸກຄົນລວມຢູ່ໃນຊຸດຂໍ້ມູນ. ເຮົາເຫັນ ວ່າຕົວແບບການຖົດຖອຍມີຄວາມແຕກຕ່າງກັນ ແນວໃດ ໃນທັງສອງສະຖານະການ. ນີ້ຊີ້ໃຫ້ເຫັນຄວາມຈິງທີ່ວ່າ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ຄ່າຜິດປົກກະຕິ (outliers), "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ຂໍ້ມູນທີ່ບໍ່ດີ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," </a:t>
            </a:r>
            <a:r>
              <a:rPr lang="en-US" sz="1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ຫຼືຂໍ້ມູນທີ່ມີອິດທິພົນຫຼາຍສາມາດປ່ຽນແປງຜົນໄດ້ຮັບຂອງການວິເຄາະຂອງທ່ານ. ທ່ານຄວນໃຊ້ເວລາຫຼາຍເພື່ອຮັບປະກັນວ່າຂໍ້ມູນຂອງທ່ານມີຄຸນນະພາບດີກ່ອນທີ່ທ່ານຈະ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ປັບໃຫ້ເຂົ້າກັບຕົວແບບການຖົດຖອຍ.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Noto Sans Symbols"/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ສໍາລັບການແປຕຜົນໄດ້ຮັບ ການຖົດຖອຍ, ທ່ານສາມາດເວົ້າໄດ້ວ່າ ເພາະຄວາມຊັນ (ຄລິກ) ເປັນບວກ, ນ້ໍາຫນັກຈະເພີ້ມຂື້ນຕາມຄວາມສູງ. ໂດຍສະເພາະ, </a:t>
            </a:r>
            <a:r>
              <a:rPr lang="en-US" sz="1800">
                <a:solidFill>
                  <a:srgbClr val="202124"/>
                </a:solidFill>
              </a:rPr>
              <a:t>ຄວາມສູງເພີ່ມຂຶ້ນຫນຶ່ງຊັງຕີແມັດ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ສໍາພັນກັບ ນໍ້າຫຼັກທີ່ເພີ່ມຂຶ້ນ 0.2084Kg. ເນື່ອງຈາກນໍ້າໜັກຂອງ 0 ແມ່ນຢູ່ນອກຊ່ວງຂອງຂໍ້ມູນ, ຈຸດຕັ້ງ (ຄລິກ) ຈື່ງຕີຄວາມໝາຍໄດ້ເຍາກ, ແຕ່ ຈຸດຕັດ ຈະບອກເຮົາ ້ສັ້ນເລີ້ມຕົ້ນໃນແກນ y ຢູ່ບ່ອນໃດ.</a:t>
            </a:r>
            <a:r>
              <a:rPr lang="en-US"/>
              <a:t> </a:t>
            </a:r>
            <a:endParaRPr/>
          </a:p>
        </p:txBody>
      </p:sp>
      <p:sp>
        <p:nvSpPr>
          <p:cNvPr id="318" name="Google Shape;318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0" name="Google Shape;33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R-squared </a:t>
            </a:r>
            <a:r>
              <a:rPr lang="en-US" sz="1800">
                <a:solidFill>
                  <a:srgbClr val="202124"/>
                </a:solidFill>
              </a:rPr>
              <a:t>ແມ່ນຄ່າສຳປະສິດຂອງການກຳນົດ ແລະ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 ລະບຸ ເປີເຊັນຂອງການປ່ຽນແປງ ຂອງຕົວຜັນແປຕາມ ທີ່</a:t>
            </a:r>
            <a:r>
              <a:rPr lang="en-US" sz="1800">
                <a:solidFill>
                  <a:srgbClr val="202124"/>
                </a:solidFill>
              </a:rPr>
              <a:t>ອະທິບາຍໂດຍການຖົດຖອຍ. ດັ່ງນັ້ນ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ໃນກໍລະນີນີ້, R squared ແມ່ນ 0.81 </a:t>
            </a:r>
            <a:r>
              <a:rPr lang="en-US" sz="1800">
                <a:solidFill>
                  <a:srgbClr val="202124"/>
                </a:solidFill>
              </a:rPr>
              <a:t>ຫມາຍຄວາມວ່າຕົວແບບນີ້ອະທິບາຍ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ໄດ້ເຖີງ 81% ຂອງການປ່ຽນແປງຂອງນ້ໍາຫນັກ, ຫຼື, ຄວາມສູງ ສາມາດອະທິບາຍ ການປ່ຽນແປງ ຂອງນໍ້າໜັກ ໄດ້ເຖີງ 81%</a:t>
            </a:r>
            <a:r>
              <a:rPr lang="en-US" sz="1800">
                <a:solidFill>
                  <a:srgbClr val="202124"/>
                </a:solidFill>
              </a:rPr>
              <a:t>. ຄ່າທີ່ສູງ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ຂື້ນ ຈະດີກວ່າໃນ R squared.</a:t>
            </a:r>
            <a:r>
              <a:rPr lang="en-US"/>
              <a:t> </a:t>
            </a:r>
            <a:endParaRPr/>
          </a:p>
        </p:txBody>
      </p:sp>
      <p:sp>
        <p:nvSpPr>
          <p:cNvPr id="331" name="Google Shape;331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1" name="Google Shape;34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ສົມມຸດວ່າກໍລະນີທີ່ເຮົາມີ ຕົວຜັນແປຮ່ວມ ຫຼືຕົວຜັນແປຕົ້ນ ຫຼາຍຕົວ ເຊັ່ນ X1, X2 ແລະອື່ນໆ, ທີ່ພວກເຮົາຕ້ອງການທີ່ຈະປະເມີນຕວາມສໍາພັນແບບເສັ້ນຊື່ ກັບ ຕົວຜັນແປຜົນຮັບ ຫຼື ຕົວຜັນແປຕາມ Y. </a:t>
            </a:r>
            <a:r>
              <a:rPr lang="en-US" sz="1800">
                <a:solidFill>
                  <a:srgbClr val="202124"/>
                </a:solidFill>
              </a:rPr>
              <a:t>ແຕ່ລະຕົວຜັນແປເຫຼົ່ານີ້ຖືກວັດ ສໍາລັບຜູ້ເຂົ້າຮ່ວມ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ທຸກຄົນ ໃນກຸ່ມຕົວຢ່າງ.</a:t>
            </a:r>
            <a:r>
              <a:rPr lang="en-US"/>
              <a:t> </a:t>
            </a:r>
            <a:endParaRPr/>
          </a:p>
        </p:txBody>
      </p:sp>
      <p:sp>
        <p:nvSpPr>
          <p:cNvPr id="342" name="Google Shape;342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0" name="Google Shape;350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ຕົວແບບການຖົດຖອຍຫຼາຍຕົວຜັນແປ ແມ່ນຄືກັນກັບ ຕົວແບບເສັ້ນຊື່ງ່າຍດາຍ, ແຕ່ທ່ານເພີ່ມ ຕົວຜັນແປຕົ້ນ ຫຼືຕົວຜັນແປທໍານາຍ, ລວມທັ້ງຄວາມຜິດພາດຫຼືສ່ວນທີເຫຼີອ ທີ່ກ່ຽວຂ້ອງກັບແຕ່ລະຕົວຜັນແປ. ໃນເສັ້ນ ການຖົດຖອຍຫຼາຍຕົວຜັນແປ ທີ່ທໍານາຍໄວ້, ຄວາມຊັນຂອງແຕ່ລະຕົວຜັນແປຕົ້ນ ແມ່ນຖືກກໍານົດໂດຍໃຊ້ວິທີກໍາລັງສອງນ້ອຍທີ່ສຸດ.</a:t>
            </a:r>
            <a:r>
              <a:rPr lang="en-US"/>
              <a:t> </a:t>
            </a:r>
            <a:endParaRPr/>
          </a:p>
        </p:txBody>
      </p:sp>
      <p:sp>
        <p:nvSpPr>
          <p:cNvPr id="351" name="Google Shape;351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250"/>
              <a:buFont typeface="Calibri"/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ສົມມຸດຕິຖານຂອງການຖົດຖອຍຫຼາຍຕົວຜັນແປ ແມ່ນຄືກັນກັບການຖົດຖອຍແບບງ່າຍດາຍ, ແຕ່ຄວນກໍນົດ ຄວາມເປັນເສັ້ນຊື່ ສໍາລັບແຕ່ລະຕົວຜັນແປຮ່ວມ ອິດສະຫຼະ X ແລະ ຕົວຜັນແປຕາມ Y.</a:t>
            </a:r>
            <a:r>
              <a:rPr lang="en-US"/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0" name="Google Shape;370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ລອງມາເບີ່ງຕົວຢ່າງຂອງນໍ້າໜັກ, ຄວາມສູງ, ແລະຕົວຜັນແປອິດສະຫຼະເພີ່ມເຕີມ ເຊິ່ງເປັນຄະແນນຄວາມຮັ່ງມີລວມ. ເຮົາສາມາດສ້າງ matrix scatterplot </a:t>
            </a:r>
            <a:r>
              <a:rPr lang="en-US" sz="1800">
                <a:solidFill>
                  <a:srgbClr val="202124"/>
                </a:solidFill>
              </a:rPr>
              <a:t>ທີ່ເຮົາ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ສ້າງຄວາມສໍາພັນ ແຕ່ລະຕົວຜັນແປດ້ວຍກັນເອງ ແລະ ເບີ່ງແຜ່ນພາບ , </a:t>
            </a:r>
            <a:r>
              <a:rPr lang="en-US" sz="1800">
                <a:solidFill>
                  <a:srgbClr val="202124"/>
                </a:solidFill>
              </a:rPr>
              <a:t>ຫຼື ເຮົາຍັງສາມາດເບິ່ງ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ສໍາປະສິດສະຫະສໍາພັນ ເພື່ອປະເມີນວ່າມີຄວາມສໍາພັນກັນແບບເສັ້ນຊື່ ລະຫວ່າງແຕ່ລະຕົວຜັນແປແຕ່ລະຕົວຫຼືບໍ່. ເຈົ້າສັງເກດເຫັນຫຍັງກ່ຽວກັບຄວາມສຳພັນລະຫວ່າງນ້ຳໜັກ ແລະຄະແນນຄວາມຮັ່ງມີ ແລະຄວາມສູງແລະຄວາມຮັ່ງມີ? </a:t>
            </a:r>
            <a:r>
              <a:rPr lang="en-US" sz="1800">
                <a:solidFill>
                  <a:srgbClr val="202124"/>
                </a:solidFill>
              </a:rPr>
              <a:t>ປະກົດວ່າ ຄະແນນຄວາມຮັ່ງມີ ບໍ່ມີຄວາມສໍາພັນກັບນ້ໍາຫນັກແລະຄວາມສູງ. ຄ່າສໍາປະສິດການພົວພັນແມ່ນພຽງແຕ່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0.15 </a:t>
            </a:r>
            <a:r>
              <a:rPr lang="en-US" sz="1800">
                <a:solidFill>
                  <a:srgbClr val="202124"/>
                </a:solidFill>
              </a:rPr>
              <a:t>ແລະ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0.11, ແລະຈຸດໃນແຜ່ນພາບ ໄດ້ຖືກແຈກຢາຍໄປທົ່ວ, ບໍ່ແມ່ນຮູບແບບເສັ້ນຊື່.</a:t>
            </a:r>
            <a:r>
              <a:rPr lang="en-US"/>
              <a:t> </a:t>
            </a:r>
            <a:endParaRPr/>
          </a:p>
        </p:txBody>
      </p:sp>
      <p:sp>
        <p:nvSpPr>
          <p:cNvPr id="371" name="Google Shape;371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2" name="Google Shape;382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</a:rPr>
              <a:t>ພວກເຮົາຍັງສາມາດ ລວມເອົາ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ຕົວຜັນແປຄະແນນຄວາມຮັ່ງມີ ຢູ່ໃນຕົວແບບເພື່ອເຂົ້າໃຈວ່າມັນມີຜົນກະທົບແນວໃດຕໍ່ຄວາມສໍາພັນລະຫວ່າງນ້ໍາຫນັກແລະຄວາມສູງ. ເພື່ອປະຕິບັດການຖົດຖອຍຫຼາຍຕົວຜັນແປນີ້, ເຮົາລວມຕົວຜັນແປ wscore, ຊື່ງເປັນຕົວຜັນແປທີ່ເປັນຕົວແທນຂອງຄະແນນຄວາມຮັ່ງມີ, </a:t>
            </a:r>
            <a:r>
              <a:rPr lang="en-US" sz="1800">
                <a:solidFill>
                  <a:srgbClr val="202124"/>
                </a:solidFill>
              </a:rPr>
              <a:t>ໃນຄໍາສັ່ງ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regression </a:t>
            </a:r>
            <a:r>
              <a:rPr lang="en-US" sz="1800">
                <a:solidFill>
                  <a:srgbClr val="202124"/>
                </a:solidFill>
              </a:rPr>
              <a:t>ຂອງພວກເຮົາ.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ຕອນນີ້, </a:t>
            </a:r>
            <a:r>
              <a:rPr lang="en-US" sz="1800">
                <a:solidFill>
                  <a:srgbClr val="202124"/>
                </a:solidFill>
              </a:rPr>
              <a:t>ພວກເຮົາ ກຳລັງປັບ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ການວັດຄວາມຊັນ ແລະ ຈຸດຕັດ, </a:t>
            </a:r>
            <a:r>
              <a:rPr lang="en-US" sz="1800">
                <a:solidFill>
                  <a:srgbClr val="202124"/>
                </a:solidFill>
              </a:rPr>
              <a:t>ຫຼື ຄວາມ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ສໍາພັນ ລະຫວ່າງ ນໍ້າໜັກ ແລະຄວາມສູງ, ຕາມຕົວຜັນແປ ຄະແນນຄວາມຮັ່ງມີ. ນີ້ເຮັດໃຫ້ພວກເຮົາມີສົມຜົນທີ່ປັບແລ້ວ ສໍາລັບນ້ໍາຫນັກແລະຄວາມສູງ ເມື່ອຄໍານື່ງເຖິງຄວາມຮັ່ງມີ. ພວກເຮົາຍັງເພີ່ມຄໍາສັ່ງ ທໍານາຍ ເພື່ອບອກ Stata ບັນທຶກສ່ວນທີ່ເຫຼືອ ສໍາລັບຕົວແບບຂອງພວກເຮົາ, </a:t>
            </a:r>
            <a:r>
              <a:rPr lang="en-US" sz="1800">
                <a:solidFill>
                  <a:srgbClr val="202124"/>
                </a:solidFill>
              </a:rPr>
              <a:t>ແລະຫຼັງຈາກນັ້ນພວກເຮົາສາມາດຂໍໃຫ້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Stata plot ສ່ວນທີ່ເຫຼືອເຫຼົ່ານັ້ນໄດ້.</a:t>
            </a:r>
            <a:r>
              <a:rPr lang="en-US"/>
              <a:t> </a:t>
            </a:r>
            <a:endParaRPr/>
          </a:p>
        </p:txBody>
      </p:sp>
      <p:sp>
        <p:nvSpPr>
          <p:cNvPr id="383" name="Google Shape;383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2" name="Google Shape;39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ຈາກນັ້ນ, </a:t>
            </a:r>
            <a:r>
              <a:rPr lang="en-US" sz="1800">
                <a:solidFill>
                  <a:srgbClr val="202124"/>
                </a:solidFill>
              </a:rPr>
              <a:t>ເຮົາມີຕົວແບບ ທີ່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ປັບ ຕາມ ຄະແນນຄວາມຮັ່ງມີ, ໂດຍມີຕາຕະລາງຜົນສົມ ຂອງ ສົມຜົນ ຕໍ່ໄປນີ້. ເຮົາຈະເວົ້າເຖີງຜົນຮັບ ໂດຍລະອຽດ ໃນຕອນນີ.</a:t>
            </a:r>
            <a:r>
              <a:rPr lang="en-US"/>
              <a:t> </a:t>
            </a:r>
            <a:endParaRPr sz="1200">
              <a:solidFill>
                <a:schemeClr val="accent6"/>
              </a:solidFill>
            </a:endParaRPr>
          </a:p>
        </p:txBody>
      </p:sp>
      <p:sp>
        <p:nvSpPr>
          <p:cNvPr id="393" name="Google Shape;393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</a:rPr>
              <a:t>ບາງຄັ້ງພວກເຮົາຕ້ອງການຮູ້ວ່າ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2 ຄຸນລັກສະນະ ຕໍ່ເນື່ອງ ຂອງປະຊາກອນ ທີ່ເຮົາສົນໃຈ ກ່ຽວຂ້ອງກັນແນວໃດ, </a:t>
            </a:r>
            <a:r>
              <a:rPr lang="en-US" sz="1800">
                <a:solidFill>
                  <a:srgbClr val="202124"/>
                </a:solidFill>
              </a:rPr>
              <a:t>ເຊັ່ນ: ນ້ໍາຫນັກ ແລະ ຄວາມສູງ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ຫຼື ລາຍໄດ້ ທຽບກັບ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ຈໍານວນປີຂອງການສຶກສາ. ຕົວຜັນແປຫນຶ່ງເພີ່ມຂຶ້ນຍ້ອນວ່າຕົວຜັນແປອື່ນເພີ່ມຂຶ້ນ ຫຼືບໍ? ຫຼື, ຕົວຜັນແປຫນຶ່ງເພີ່ມຂຶ້ນຍ້ອນວ່າຕົວຜັນແປອື່ນຫຼຸດລົງ ຫຼືບໍ? ປະເພດຂອງການພົວພັນລະຫວ່າງຕົວຜັນແປແມ່ນຫຍັງ? ມັນເປັນເສັ້ນຊື, ເສັ້ນໂຄ້ງ, </a:t>
            </a:r>
            <a:r>
              <a:rPr lang="en-US" sz="1800">
                <a:solidFill>
                  <a:srgbClr val="202124"/>
                </a:solidFill>
              </a:rPr>
              <a:t>ຫຼື ອື່ນ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ໆ ບໍ?</a:t>
            </a:r>
            <a:r>
              <a:rPr lang="en-US"/>
              <a:t> </a:t>
            </a:r>
            <a:endParaRPr/>
          </a:p>
        </p:txBody>
      </p:sp>
      <p:sp>
        <p:nvSpPr>
          <p:cNvPr id="107" name="Google Shape;10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4" name="Google Shape;404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ເຮົາຕີຄວາມຫມາຍຜົນໄດ້ຮັບ ໃນທໍານອງດຽວກັນ ເມື່ອເຮົາມີການປັບການຖົດຖອຍ. ສໍາລັບຄວາມສູງ, </a:t>
            </a:r>
            <a:r>
              <a:rPr lang="en-US" sz="1800">
                <a:solidFill>
                  <a:srgbClr val="202124"/>
                </a:solidFill>
              </a:rPr>
              <a:t>ຫຼື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AN11, </a:t>
            </a:r>
            <a:r>
              <a:rPr lang="en-US" sz="1800">
                <a:solidFill>
                  <a:srgbClr val="202124"/>
                </a:solidFill>
              </a:rPr>
              <a:t>ຄວາມສູງເພີ່ມຂຶ້ນ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1800">
                <a:solidFill>
                  <a:srgbClr val="202124"/>
                </a:solidFill>
              </a:rPr>
              <a:t>ຊັງຕີແມັດ ແມ່ນ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ມີຄວາມສໍາພັນກັບນ້ໍາຫນັກທີ່ເພີ້ມຂື້ນ 0.2069 ກິໂລ, ຊື່ງປັບຕາມຕົວຜັນແປຄະແນນຄວາມຮັ່ງມີລວມ (wscore). </a:t>
            </a:r>
            <a:r>
              <a:rPr lang="en-US" sz="1800">
                <a:solidFill>
                  <a:srgbClr val="202124"/>
                </a:solidFill>
              </a:rPr>
              <a:t>ສໍາລັບຄະແນນຄວາມຮັ່ງມີລວມ (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wscore), </a:t>
            </a:r>
            <a:r>
              <a:rPr lang="en-US" sz="1800">
                <a:solidFill>
                  <a:srgbClr val="202124"/>
                </a:solidFill>
              </a:rPr>
              <a:t>ການເພີ່ມຂຶ້ນຫນຶ່ງຫນ່ວຍໃນຄະແນນຄວາມຮັ່ງມີລວມ ແມ່ນ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ມີຄວາມສໍາພັນກັບນ້ໍາຫນັກທີ່ເພີ້ມຂື້ນ 0.176 ກິໂລນ, ຊື່ງປັບຕາມຄວາມສູງ, ຫຼືກໍຄື </a:t>
            </a:r>
            <a:r>
              <a:rPr lang="en-US" sz="1800">
                <a:solidFill>
                  <a:srgbClr val="202124"/>
                </a:solidFill>
              </a:rPr>
              <a:t>ຄວາມສູງຄົງທີ່.</a:t>
            </a:r>
            <a:r>
              <a:rPr lang="en-US"/>
              <a:t> </a:t>
            </a:r>
            <a:endParaRPr/>
          </a:p>
        </p:txBody>
      </p:sp>
      <p:sp>
        <p:nvSpPr>
          <p:cNvPr id="405" name="Google Shape;405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4" name="Google Shape;414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ພວກເຮົາຍັງດໍາເນີນການວິນິດໄສຕົວແບບຂອງພວກເຮົາດັ່ງນັ້ນພວກເຮົາໃຫ້ແນ່ໃຈວ່າຕົວແບບນີ້ແມ່ນເຫມາະສົມດີ. ເຫຼົ່ານີ້ແມ່ນສ່ວນທີ່ເຫຼືອຂອງພວກເຮົາທີ່ວາງແຜນຕໍ່ກັບຄວາມສູງຂອງເດັກຢູ່ເບື້ອງຊ້າຍແລະຕໍ່ກັບຄະແນນຄວາມຮັ່ງມີລວມຢູ່ເບື້ອງຂວາ, ສອງຕົວທຳນາຍ ຂອງພວກເຮົາໃນຕົວແບບ. ເຈົ້າເບິ່ງ ຮູບພາບນີ ເປັນແນວໃດ?</a:t>
            </a:r>
            <a:endParaRPr/>
          </a:p>
        </p:txBody>
      </p:sp>
      <p:sp>
        <p:nvSpPr>
          <p:cNvPr id="415" name="Google Shape;415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6" name="Google Shape;42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</a:rPr>
              <a:t>ເມື່ອເຮົາກວດສອບ ສົມມຸດຕິຖານຄວາມເປັນປົກກະຕິ ຂອງພວກເຮົາ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ເຮົາຈະ plot ສ່ວນທີ່ເຫຼືອ ທຽບກັບ leverage </a:t>
            </a:r>
            <a:r>
              <a:rPr lang="en-US" sz="1800">
                <a:solidFill>
                  <a:srgbClr val="202124"/>
                </a:solidFill>
              </a:rPr>
              <a:t>ຂອງພວກເຮົາ ເພື່ອຊອກຫາຈຸດຂໍ້ມູນທີ່ມີອິດທິພົນ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solidFill>
                  <a:srgbClr val="202124"/>
                </a:solidFill>
              </a:rPr>
              <a:t>ແລະ ເຮົາ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plot ສ່ວນທີ່ເຫຼືອຂອງເຮົາ ຢູ່ໃນແຜ່ນພາບ qq </a:t>
            </a:r>
            <a:r>
              <a:rPr lang="en-US" sz="1800">
                <a:solidFill>
                  <a:srgbClr val="202124"/>
                </a:solidFill>
              </a:rPr>
              <a:t>ເພື່ອເບິ່ງວ່າ ພວກມັນ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ແຈກຢາຍປົກກະຕິ ຫຼືບໍ່. ເຈົ້າຄິດແນວໃດ? ເຈົ້າເຫັນຄ່າຜິດປົກກະຕິ ທີ່ມີ ອິດທິພົນຫຼືບໍ່?</a:t>
            </a:r>
            <a:r>
              <a:rPr lang="en-US"/>
              <a:t> </a:t>
            </a:r>
            <a:endParaRPr/>
          </a:p>
        </p:txBody>
      </p:sp>
      <p:sp>
        <p:nvSpPr>
          <p:cNvPr id="427" name="Google Shape;427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8" name="Google Shape;438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ສຸດທ້າຍ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ພວກເຮົາເບິ່ງ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R-squared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ຫຼືຄ່າສໍາປະສິດຂອງການກໍານົດສໍາລັບຕົວແບບ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ເຊິ່ງຫມາຍເຖິງເປີເຊັນຂອງຄວາມປັ່ນປວນຂອງ ຕົວຜັນແປຕາມ ທີ່ອະທິບາຍໂດຍການຖົດຖອຍ.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R-squared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ອາດເຮັດໃຫ້ເຂົ້າໃຈຜິດໃນເວລາປຽບທຽບຕົວແບບທີ່ຊ້ອນກັນ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ດັ່ງນັ້ນ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R2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ທີ່ປັບແລ້ວ ຈື່ງເປັນທີ່ນິຍົມ ເນື່ອງຈາກເປັນຄ່າ ພາລາມິເຕີໃນຕົວແບບ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ການຖົດຖອຍ. ໃນທີ່ນີ້ພວກເຮົາເຫັນວ່າ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 squared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ທີ່ປັບແລ້ວ ແມ່ນ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0.8123,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ເຊິ່ງຄ່ອນຂ້າງດີຫຼາຍ! ນັ້ນຫມາຍຄວາມວ່າ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81%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ຂອງການປ່ຽນແປງຂອງນ້ໍາຫນັກສາມາດອະທິບາຍໄດ້ໂດຍຕົວແບບ. ນອກຈາກນີ້ ເຮົາຍັງສາມາດເບິ່ງການປ໋ຽນແປງ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R2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ໃນຂັ້ນຕອນຕ່າງໆ ເມື່ອເຮົາເພີ່ມຄ່າສໍາປະສິດ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ເພື່ອເບິ່ງວ່າ ຄ່າສໍາປະສິດທີ່ເພີ່ມເຂົ້າມານັ້ນ ອະທິບາຍເຖິງຄວາມປັ່ນປວນ ໃນຜົນໄດ້ຮັບຂອງພວກເຮົາໄດ້ຫຼາຍຂື້ນ.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39" name="Google Shape;439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9" name="Google Shape;449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ບາງຄັ້ງ, ຕົວຜັນແປຮ່ວມ ຂອງທ່ານ ອາດມີຄວາມສໍາພັນກັນ  ສີ່ງ</a:t>
            </a:r>
            <a:r>
              <a:rPr lang="en-US" sz="1800">
                <a:solidFill>
                  <a:srgbClr val="202124"/>
                </a:solidFill>
              </a:rPr>
              <a:t>ນີ້ ເອີ້ນວ່າ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multicollinearity, ແລະມັນນໍາໄປສູ່ການປັບຕົວແບບໃຫ້ພໍດີ ແລະ ການປະມານຄ່າ ພາລາມິເຕີ ທີ່ບໍ່ດີ. ພວກເຮົາສາມາດກວດສອບ multicollinearity </a:t>
            </a:r>
            <a:r>
              <a:rPr lang="en-US" sz="1800">
                <a:solidFill>
                  <a:srgbClr val="202124"/>
                </a:solidFill>
              </a:rPr>
              <a:t>ໃນ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Stata </a:t>
            </a:r>
            <a:r>
              <a:rPr lang="en-US" sz="1800">
                <a:solidFill>
                  <a:srgbClr val="202124"/>
                </a:solidFill>
              </a:rPr>
              <a:t>ໂດຍໃຊ້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Variance Inflation factor (VIF). </a:t>
            </a:r>
            <a:r>
              <a:rPr lang="en-US" sz="1800">
                <a:solidFill>
                  <a:srgbClr val="202124"/>
                </a:solidFill>
              </a:rPr>
              <a:t>ຄ່າ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VIF </a:t>
            </a:r>
            <a:r>
              <a:rPr lang="en-US" sz="1800">
                <a:solidFill>
                  <a:srgbClr val="202124"/>
                </a:solidFill>
              </a:rPr>
              <a:t>ສູງກວ່າ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10 ອາດຈະຕ້ອງເອົາໃຈໃສ່. ນັ້ນຫມາຍຄວາມວ່າທ່ານອາດຈະເອົາຕົວຜັນແປໃດຫນຶ່ງ ອອກຈາກຕົວແບບຂອງທ່ານ.</a:t>
            </a:r>
            <a:r>
              <a:rPr lang="en-US"/>
              <a:t> </a:t>
            </a:r>
            <a:endParaRPr/>
          </a:p>
        </p:txBody>
      </p:sp>
      <p:sp>
        <p:nvSpPr>
          <p:cNvPr id="450" name="Google Shape;450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9" name="Google Shape;459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</a:rPr>
              <a:t>ທ່ານສາມາດປະຕິບັດດ້ວຍຕົນເອງໂດຍການສ້າງຕົວແບບ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ຖົດຖອຍ ເພື່ອທໍານາຍຄ່າ BMI </a:t>
            </a:r>
            <a:r>
              <a:rPr lang="en-US" sz="1800">
                <a:solidFill>
                  <a:srgbClr val="202124"/>
                </a:solidFill>
              </a:rPr>
              <a:t>ໂດຍໃຊ້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en-US" sz="1800">
                <a:solidFill>
                  <a:srgbClr val="202124"/>
                </a:solidFill>
              </a:rPr>
              <a:t>ຫາ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10 ຕົວຜັນແປຮ່ວມ</a:t>
            </a:r>
            <a:r>
              <a:rPr lang="en-US" sz="1800">
                <a:solidFill>
                  <a:srgbClr val="202124"/>
                </a:solidFill>
              </a:rPr>
              <a:t>ທີ່ແຕກຕ່າງກັນ. ເລືອກບັນດາຕົວຜັນ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ແປຮ່ວມ ທີ່ອີງໃສ່ທິດສະດີ ຫຼື ແນວຄວາມຄິດ ແລະ ອະທິບາຍ ວ່າເປັນຫຍັງທ່ານເລືອກພວກມັນ. ກວດສອບ ສົມມຸດຕິຖານຂອງຕົວແບບຂອງທ່ານ, ແລະຫຼັງຈາກທີ່ທ່ານສ້າງຕົວແບບ ແລ້ວ, ເວົ້າກ່ຽວກັບຕົວຜັນແປທີ່ເບິ່ງຄືວ່າຈະ ມີຄວາມສໍາຄັນໃນຕົວແບບຂອງທ່ານ.</a:t>
            </a:r>
            <a:r>
              <a:rPr lang="en-US"/>
              <a:t> </a:t>
            </a:r>
            <a:endParaRPr/>
          </a:p>
        </p:txBody>
      </p:sp>
      <p:sp>
        <p:nvSpPr>
          <p:cNvPr id="460" name="Google Shape;460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scatterplot ເປັນເຄື່ອງມື ໃຫ້ພາບາທີ່ດີຫຼາຍ ເພື່ອໃຫ້ມີຄວາມເຂົ້າໃຈເບື້ອງຕົ້ນກ່ຽວກັບວ່າຕົວຜັນແປຕໍ່ເນື່ອງສອງອັນແມ່ນກ່ຽວຂ້ອງກັນຫຼືບໍ່. ໃນກາຟນີ້, ພວກເຮົາໄດ້ ສະແດງ ຄວາມຍາວ ຫຼື ຄວາມສູງ ຂອງເດັກເປັນຊັງຕີແມັດຢູ່ໃນແກນ X, </a:t>
            </a:r>
            <a:r>
              <a:rPr lang="en-US" sz="1800">
                <a:solidFill>
                  <a:srgbClr val="202124"/>
                </a:solidFill>
              </a:rPr>
              <a:t>ແລະນໍ້າໜັກ ເປັນກິໂລກຣາມຢູ່ໃນແກນ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Y. </a:t>
            </a:r>
            <a:r>
              <a:rPr lang="en-US" sz="1800">
                <a:solidFill>
                  <a:srgbClr val="202124"/>
                </a:solidFill>
              </a:rPr>
              <a:t>ແຕ່ລະຈຸດສະແດງເຖິງການສັງເກດໜຶ່ງກ່ຽວກັບນ້ຳໜັກ ແລະລວງສູງຂອງເດັກໃນຂໍ້ມູນຕົວຢ່າງ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MICS. ຈາກ ຮູບພາບຕອນນີ້, ທ່ານຈະອະທິບາຍຄວາມສໍາພັນລະຫວ່າງຄວາມສູງແລະນ້ໍາຫນັກຂອງເດັກນ້ອຍໃນຕົວຢ່າງນີ້ແນວໃດ?</a:t>
            </a:r>
            <a:r>
              <a:rPr lang="en-US"/>
              <a:t> </a:t>
            </a:r>
            <a:endParaRPr/>
          </a:p>
        </p:txBody>
      </p:sp>
      <p:sp>
        <p:nvSpPr>
          <p:cNvPr id="116" name="Google Shape;11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ເມື່ອເບິ່ງສອງຕົວຜັນແປຕໍ່ເນື່ອງ, ພວກເຮົາສາມາດວັດ ຂະໜາດຄວາມສໍາພັນ ຂອງມັນ ໂດຍໃຊ້ ສະຫະສໍາພັນ. ສະຫະສໍາພັນ ແມ່ນການວັດຄວາມສໍາພັນ ແບບເສັ້ນຊື່. ມັນມີຄ່າຢູ່ ລະຫວ່າງ –1 ເຖີງ 1 </a:t>
            </a:r>
            <a:r>
              <a:rPr lang="en-US" sz="1800">
                <a:solidFill>
                  <a:srgbClr val="202124"/>
                </a:solidFill>
              </a:rPr>
              <a:t>ໂດຍທີ່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–1 (ຕາມທີ່ເຈົ້າເຫັນຢູ່ທາງຂວາສຸດ) ຫມາຍເຖິງການເຊື່ອມໂຍງກັນ ເປັນເສນຊື່ ທາງລົບທີ່ສົມບູນ, </a:t>
            </a:r>
            <a:r>
              <a:rPr lang="en-US" sz="1800">
                <a:solidFill>
                  <a:srgbClr val="202124"/>
                </a:solidFill>
              </a:rPr>
              <a:t>ແລະ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 (</a:t>
            </a:r>
            <a:r>
              <a:rPr lang="en-US" sz="1800">
                <a:solidFill>
                  <a:srgbClr val="202124"/>
                </a:solidFill>
              </a:rPr>
              <a:t>ຕາມທີ່ເຈົ້າສາມາດເຫັນຢູ່ໃນຕອນເບື້ອງຊ້າຍສຸດ) ຫມາຍເຖິງຕົວຜັນແປທີ່ກ່ຽວຂ້ອງ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ທາງບວກທີ່ສົມບູນແບບ. ຂະໜາດຂອງຄວາມສຳພັນຕ່າງໆລະຫວ່າງ -1 </a:t>
            </a:r>
            <a:r>
              <a:rPr lang="en-US" sz="1800">
                <a:solidFill>
                  <a:srgbClr val="202124"/>
                </a:solidFill>
              </a:rPr>
              <a:t>ແລະ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 ແມ່ນສະແດງຢູ່ໃນກຣາຟໃນສະໄລ້ນີ້, </a:t>
            </a:r>
            <a:r>
              <a:rPr lang="en-US" sz="1800">
                <a:solidFill>
                  <a:srgbClr val="202124"/>
                </a:solidFill>
              </a:rPr>
              <a:t>ລວມທັງຄ່າ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0, </a:t>
            </a:r>
            <a:r>
              <a:rPr lang="en-US" sz="1800">
                <a:solidFill>
                  <a:srgbClr val="202124"/>
                </a:solidFill>
              </a:rPr>
              <a:t>ສະແດງວ່າ ບໍ່ມີການເຊື່ອມໂຍງ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ແບບເສັ້ນຊື່.</a:t>
            </a:r>
            <a:r>
              <a:rPr lang="en-US"/>
              <a:t> </a:t>
            </a:r>
            <a:endParaRPr/>
          </a:p>
        </p:txBody>
      </p:sp>
      <p:sp>
        <p:nvSpPr>
          <p:cNvPr id="125" name="Google Shape;12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ຮູບໃດ ໃນ 4 ຮູບນີ້ ມີຄວາມສຳພັນກັນຫຼາຍທີ່ສຸດ? ນັ້ນຄື , ຄ່າສໍາປະສິດການພົວພັນຫຍັບເຂົາໃກ້ກັບ +1 </a:t>
            </a:r>
            <a:r>
              <a:rPr lang="en-US" sz="1800">
                <a:solidFill>
                  <a:srgbClr val="202124"/>
                </a:solidFill>
              </a:rPr>
              <a:t>ຫຼື -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1? ສະຫະສໍາພັນ ແມ່ນການວັດ ຄວາມສໍາພັນແບບເສັ້ໜຊື່, </a:t>
            </a:r>
            <a:r>
              <a:rPr lang="en-US" sz="1800">
                <a:solidFill>
                  <a:srgbClr val="202124"/>
                </a:solidFill>
              </a:rPr>
              <a:t>ແລະ ຈະ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ມີປະສິດທິພາບທີ່ສຸດ ເວລາທີ່ scatterplot ສະແດງໃຫ້ເຫັນແນວໂນ້ມເສັ້ນຊື່ດີ, </a:t>
            </a:r>
            <a:r>
              <a:rPr lang="en-US" sz="1800">
                <a:solidFill>
                  <a:srgbClr val="202124"/>
                </a:solidFill>
              </a:rPr>
              <a:t>ເຊັ່ນໃນ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ຮູບ (b). ຮູບ (d) ອາດເປັນແບບເສັ້ນຊື່ໄດ້ເຊ່ນກັນ, ແຕ່ມັນຄວາມສໍາພັນແບບເສັ້ນຊື່ ບໍ່ເທົ່າ ຮູບ b.</a:t>
            </a:r>
            <a:r>
              <a:rPr lang="en-US"/>
              <a:t> </a:t>
            </a:r>
            <a:endParaRPr/>
          </a:p>
        </p:txBody>
      </p:sp>
      <p:sp>
        <p:nvSpPr>
          <p:cNvPr id="135" name="Google Shape;13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ທ່ານ​ສາ​ມາດ​ຄິດ​ໄລ່​ຄ່າ​ສໍາ​ປະ​ສິດ​ສະຫະສໍາພັນ ​ຢູ່​ໃນ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Stata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ໂດຍ​ຄໍາ​ສັ່ງ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correlate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ແລະ​ ຕາມດ້ວຍ ຕົວຜັນແປຕໍ່ເນືອງ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2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ໂຕ ​ທີ່​ທ່ານ​ຕ້ອງ​ການ​ກວດ​ສອບ​. ລອງຄິດໄລ່ຄວາມສຳພັນກັນ ເບິ່ງຕົວຜັນແປ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AN8 (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ນ້ຳໜັກ) ແລະ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AN11 (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ຄວາມສູງ) ໃນເດັກນ້ອຍທີ່ມີ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BMI &lt;40,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ຫຼືລະດັບປົກກະຕິ. ເມື່ອພວກເຮົາດໍາເນີນການຄໍາສັ່ງນີ້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ເຮົາຈະໄດ້ ຕາຕະລາງທີ່ມີຕົວຜັນແປທີ່ພວກເຮົາກໍາລັງ ສໍາພັນກັນ ເປັນແຖວແລະຖັນ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ແລະຄ່າສໍາປະສິດ ສະຫະສໍາພັນລະຫວ່າງແຕ່ລະຕົວ. ເຮົາຄາດວ່າເສັ້ນຂວາງ (ຄລິກ) ທັງຫມົດຈະມີຄ່າສໍາປະສິດສະຫະສໍາພັນ ເທົ່າກັບ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ເນື່ອງຈາກ ເຮົາກໍາລັງຫາຄວາມສໍາພັນຕົວຜັນແປກັບຕົວມັນເອງ. (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click)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ແຕ່ສິ່ງທີ່ພວກເຮົາສົນໃຈນີ້ແມ່ນຄວາມສໍາພັນກັນ ລະຫວ່າງນ້ໍາຫນັກແລະຄວາມສູງ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ດັ່ງນັ້ນພວກເຮົາເບິ່ງຢູ່ໃນແຖວສໍາລັບຄວາມສູງແລະຖັນສໍາລັບນ້ໍາຫນັກ ແລະ ເຮົາເຫັນວ່າ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0.8998 (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ຄລິກ) ແມ່ນຄ່າສໍາປະສິດສະຫະສໍາພັນ ຂອງເຮົາ. ນີ້ແມ່ນຄວາມສໍາພັນ ທີ່ດີ ບໍ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ມັນເປັນທາງບວກຫຼືທາງລົບ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?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ພວກ​ເຮົາ​ສາ​ມາດ​ເພີ່ມ​ເສັ້ນ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fitted line ລົງໃນ  scatter plot ທີ່ເຣົາສ້າງຂື້ນ ​. ນີ້ແມ່ນເສັ້ນ ຖົດຖອຍ (</a:t>
            </a:r>
            <a:r>
              <a:rPr lang="en-US" sz="1800">
                <a:solidFill>
                  <a:srgbClr val="202124"/>
                </a:solidFill>
              </a:rPr>
              <a:t>ເສັ້ນສີແດງ). ເສັ້ນດັ່ງກ່າວເບິ່ງຄືວ່າຈະ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ຕັດຜ່ານຂໍ້ມູນຢ່າງດີ, ໂດຍໃຫ້ຄ່າສະຫະສໍາພັນທາງບວກ ທີ່ຄ່ອນຂ້າງສູງ ພໍສົມຄວນ ຄື 0.89.</a:t>
            </a:r>
            <a:r>
              <a:rPr lang="en-US"/>
              <a:t> </a:t>
            </a:r>
            <a:endParaRPr/>
          </a:p>
        </p:txBody>
      </p:sp>
      <p:sp>
        <p:nvSpPr>
          <p:cNvPr id="157" name="Google Shape;157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ແບບຈໍາລອງ ການຖົດຖອຍແບບງ່າຍດາຍ ທີ່ມີຕົວແປຕາມ (Y) </a:t>
            </a:r>
            <a:r>
              <a:rPr lang="en-US" sz="1800">
                <a:solidFill>
                  <a:srgbClr val="202124"/>
                </a:solidFill>
              </a:rPr>
              <a:t>ແລະ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ຕົວແປຣ່ວມ (X) </a:t>
            </a:r>
            <a:r>
              <a:rPr lang="en-US" sz="1800">
                <a:solidFill>
                  <a:srgbClr val="202124"/>
                </a:solidFill>
              </a:rPr>
              <a:t>ໃນຮູບແບບເສັ້ນຊື່. ເນື່ອງຈາກຄວາມສໍາພັນລະຫວ່າງ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ທີ່ມີຕົວແປຕາມ ແລະ ຕົວແປຣ່ວມ  ບໍ່ສົມບູນແບບສະເຫມີໄປ, </a:t>
            </a:r>
            <a:r>
              <a:rPr lang="en-US" sz="1800">
                <a:solidFill>
                  <a:srgbClr val="202124"/>
                </a:solidFill>
              </a:rPr>
              <a:t>ເຮົາອະນຸຍາດໃຫ້ມີຂໍ້ຜິດພາດບາງຢ່າງໂດຍໃຊ້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ໂຕອັກສອນເກຼັກ epsilon (ε)</a:t>
            </a:r>
            <a:r>
              <a:rPr lang="en-US" sz="1800">
                <a:solidFill>
                  <a:srgbClr val="202124"/>
                </a:solidFill>
              </a:rPr>
              <a:t>.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Beta (β) (ຈຸດຕັດຂອງເສັ້ນຊື່ ຫຼື ຈຸດທີ່ເສັ້ນຈະເລີ້ມຕົ້ນໃນແກນ y. Beta 1 ແມ່ນຄວາມຊັນຂອງເສັ້ນ, </a:t>
            </a:r>
            <a:r>
              <a:rPr lang="en-US" sz="1800">
                <a:solidFill>
                  <a:srgbClr val="202124"/>
                </a:solidFill>
              </a:rPr>
              <a:t>ຫຼືວ່າ ເສັ້ນແມ່ນຊັນ. </a:t>
            </a:r>
            <a:r>
              <a:rPr lang="en-US" sz="1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ຄວາມຊັນຂອງມັນຈະເພີ່ມຂຶ້ນ ຕະຫຼອດເສັ້ນ. .</a:t>
            </a:r>
            <a:r>
              <a:rPr lang="en-US"/>
              <a:t> </a:t>
            </a:r>
            <a:endParaRPr/>
          </a:p>
        </p:txBody>
      </p:sp>
      <p:sp>
        <p:nvSpPr>
          <p:cNvPr id="166" name="Google Shape;166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17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17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9"/>
          <p:cNvSpPr txBox="1"/>
          <p:nvPr>
            <p:ph type="ctrTitle"/>
          </p:nvPr>
        </p:nvSpPr>
        <p:spPr>
          <a:xfrm>
            <a:off x="1143000" y="435406"/>
            <a:ext cx="6858000" cy="2027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b="0" sz="4125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9"/>
          <p:cNvSpPr txBox="1"/>
          <p:nvPr>
            <p:ph idx="1" type="subTitle"/>
          </p:nvPr>
        </p:nvSpPr>
        <p:spPr>
          <a:xfrm>
            <a:off x="1143000" y="2554975"/>
            <a:ext cx="6858000" cy="1404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cxnSp>
        <p:nvCxnSpPr>
          <p:cNvPr id="16" name="Google Shape;16;p39"/>
          <p:cNvCxnSpPr/>
          <p:nvPr/>
        </p:nvCxnSpPr>
        <p:spPr>
          <a:xfrm>
            <a:off x="1143000" y="2471268"/>
            <a:ext cx="6858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Text&#10;&#10;Description automatically generated with medium confidence" id="17" name="Google Shape;17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36759"/>
            <a:ext cx="9144000" cy="1158132"/>
          </a:xfrm>
          <a:prstGeom prst="rect">
            <a:avLst/>
          </a:prstGeom>
          <a:noFill/>
          <a:ln>
            <a:noFill/>
          </a:ln>
          <a:effectLst>
            <a:outerShdw blurRad="127000" rotWithShape="0" algn="tl" dir="5400000" dist="76200">
              <a:srgbClr val="000000">
                <a:alpha val="40000"/>
              </a:srgbClr>
            </a:outerShdw>
          </a:effectLst>
        </p:spPr>
      </p:pic>
      <p:sp>
        <p:nvSpPr>
          <p:cNvPr id="18" name="Google Shape;18;p39"/>
          <p:cNvSpPr/>
          <p:nvPr/>
        </p:nvSpPr>
        <p:spPr>
          <a:xfrm rot="5400000">
            <a:off x="-13306" y="6957"/>
            <a:ext cx="1506796" cy="1486533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9"/>
          <p:cNvSpPr/>
          <p:nvPr/>
        </p:nvSpPr>
        <p:spPr>
          <a:xfrm rot="5400000">
            <a:off x="-11754" y="5401"/>
            <a:ext cx="1275607" cy="1258454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Full 1" showMasterSp="0">
  <p:cSld name="Photo Full 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8"/>
          <p:cNvSpPr/>
          <p:nvPr>
            <p:ph idx="2" type="pic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48"/>
          <p:cNvSpPr txBox="1"/>
          <p:nvPr>
            <p:ph idx="1" type="body"/>
          </p:nvPr>
        </p:nvSpPr>
        <p:spPr>
          <a:xfrm>
            <a:off x="120770" y="6119609"/>
            <a:ext cx="4063160" cy="17932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825"/>
              <a:buFont typeface="Arial"/>
              <a:buNone/>
              <a:defRPr sz="825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8"/>
          <p:cNvSpPr txBox="1"/>
          <p:nvPr>
            <p:ph idx="3" type="body"/>
          </p:nvPr>
        </p:nvSpPr>
        <p:spPr>
          <a:xfrm>
            <a:off x="0" y="5108832"/>
            <a:ext cx="41910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36575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700"/>
              <a:buNone/>
              <a:defRPr b="0" sz="27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82" name="Google Shape;82;p48"/>
          <p:cNvGrpSpPr/>
          <p:nvPr/>
        </p:nvGrpSpPr>
        <p:grpSpPr>
          <a:xfrm>
            <a:off x="-3177" y="-3176"/>
            <a:ext cx="1486536" cy="1506797"/>
            <a:chOff x="-3178" y="-3176"/>
            <a:chExt cx="1646959" cy="1669407"/>
          </a:xfrm>
        </p:grpSpPr>
        <p:sp>
          <p:nvSpPr>
            <p:cNvPr id="83" name="Google Shape;83;p48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48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0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0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24" name="Google Shape;24;p40"/>
          <p:cNvCxnSpPr/>
          <p:nvPr/>
        </p:nvCxnSpPr>
        <p:spPr>
          <a:xfrm>
            <a:off x="628650" y="1382233"/>
            <a:ext cx="7886700" cy="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5" name="Google Shape;25;p40"/>
          <p:cNvGrpSpPr/>
          <p:nvPr/>
        </p:nvGrpSpPr>
        <p:grpSpPr>
          <a:xfrm>
            <a:off x="-3177" y="-3176"/>
            <a:ext cx="1486536" cy="1506797"/>
            <a:chOff x="-3178" y="-3176"/>
            <a:chExt cx="1646959" cy="1669407"/>
          </a:xfrm>
        </p:grpSpPr>
        <p:sp>
          <p:nvSpPr>
            <p:cNvPr id="26" name="Google Shape;26;p40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40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1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1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31" name="Google Shape;31;p41"/>
          <p:cNvCxnSpPr/>
          <p:nvPr/>
        </p:nvCxnSpPr>
        <p:spPr>
          <a:xfrm>
            <a:off x="628650" y="1382233"/>
            <a:ext cx="7886700" cy="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32" name="Google Shape;32;p41"/>
          <p:cNvGrpSpPr/>
          <p:nvPr/>
        </p:nvGrpSpPr>
        <p:grpSpPr>
          <a:xfrm>
            <a:off x="-3177" y="-3176"/>
            <a:ext cx="1486536" cy="1506797"/>
            <a:chOff x="-3178" y="-3176"/>
            <a:chExt cx="1646959" cy="1669407"/>
          </a:xfrm>
        </p:grpSpPr>
        <p:sp>
          <p:nvSpPr>
            <p:cNvPr id="33" name="Google Shape;33;p41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41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2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2"/>
          <p:cNvSpPr txBox="1"/>
          <p:nvPr>
            <p:ph idx="1" type="body"/>
          </p:nvPr>
        </p:nvSpPr>
        <p:spPr>
          <a:xfrm>
            <a:off x="628650" y="1490804"/>
            <a:ext cx="3805237" cy="4700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42"/>
          <p:cNvSpPr txBox="1"/>
          <p:nvPr>
            <p:ph idx="2" type="body"/>
          </p:nvPr>
        </p:nvSpPr>
        <p:spPr>
          <a:xfrm>
            <a:off x="4710113" y="1501437"/>
            <a:ext cx="3805237" cy="4700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42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40" name="Google Shape;40;p42"/>
          <p:cNvCxnSpPr/>
          <p:nvPr/>
        </p:nvCxnSpPr>
        <p:spPr>
          <a:xfrm>
            <a:off x="628650" y="1382233"/>
            <a:ext cx="7886700" cy="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41" name="Google Shape;41;p42"/>
          <p:cNvGrpSpPr/>
          <p:nvPr/>
        </p:nvGrpSpPr>
        <p:grpSpPr>
          <a:xfrm>
            <a:off x="-3177" y="-3176"/>
            <a:ext cx="1486536" cy="1506797"/>
            <a:chOff x="-3178" y="-3176"/>
            <a:chExt cx="1646959" cy="1669407"/>
          </a:xfrm>
        </p:grpSpPr>
        <p:sp>
          <p:nvSpPr>
            <p:cNvPr id="42" name="Google Shape;42;p42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2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inal Slide" showMasterSp="0">
  <p:cSld name="Final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3"/>
          <p:cNvSpPr txBox="1"/>
          <p:nvPr>
            <p:ph type="ctrTitle"/>
          </p:nvPr>
        </p:nvSpPr>
        <p:spPr>
          <a:xfrm>
            <a:off x="1143000" y="1175356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b="0" i="0" sz="4125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46" name="Google Shape;46;p43"/>
          <p:cNvCxnSpPr/>
          <p:nvPr/>
        </p:nvCxnSpPr>
        <p:spPr>
          <a:xfrm>
            <a:off x="1143000" y="3562956"/>
            <a:ext cx="6858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Text&#10;&#10;Description automatically generated with medium confidence" id="47" name="Google Shape;47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36759"/>
            <a:ext cx="9144000" cy="1158132"/>
          </a:xfrm>
          <a:prstGeom prst="rect">
            <a:avLst/>
          </a:prstGeom>
          <a:noFill/>
          <a:ln>
            <a:noFill/>
          </a:ln>
          <a:effectLst>
            <a:outerShdw blurRad="127000" rotWithShape="0" algn="tl" dir="5400000" dist="76200">
              <a:srgbClr val="000000">
                <a:alpha val="40000"/>
              </a:srgbClr>
            </a:outerShdw>
          </a:effectLst>
        </p:spPr>
      </p:pic>
      <p:sp>
        <p:nvSpPr>
          <p:cNvPr id="48" name="Google Shape;48;p43"/>
          <p:cNvSpPr/>
          <p:nvPr/>
        </p:nvSpPr>
        <p:spPr>
          <a:xfrm rot="5400000">
            <a:off x="-13306" y="6957"/>
            <a:ext cx="1506796" cy="1486533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3"/>
          <p:cNvSpPr/>
          <p:nvPr/>
        </p:nvSpPr>
        <p:spPr>
          <a:xfrm rot="5400000">
            <a:off x="-11754" y="5401"/>
            <a:ext cx="1275607" cy="1258454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4"/>
          <p:cNvSpPr txBox="1"/>
          <p:nvPr>
            <p:ph type="title"/>
          </p:nvPr>
        </p:nvSpPr>
        <p:spPr>
          <a:xfrm>
            <a:off x="3928681" y="767882"/>
            <a:ext cx="393336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Georgia"/>
              <a:buNone/>
              <a:defRPr b="0" i="0" sz="3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" type="body"/>
          </p:nvPr>
        </p:nvSpPr>
        <p:spPr>
          <a:xfrm>
            <a:off x="3928681" y="3647607"/>
            <a:ext cx="393336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53" name="Google Shape;53;p44"/>
          <p:cNvCxnSpPr/>
          <p:nvPr/>
        </p:nvCxnSpPr>
        <p:spPr>
          <a:xfrm>
            <a:off x="3928681" y="3628283"/>
            <a:ext cx="5215319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" name="Google Shape;54;p44"/>
          <p:cNvSpPr/>
          <p:nvPr/>
        </p:nvSpPr>
        <p:spPr>
          <a:xfrm rot="5400000">
            <a:off x="-13306" y="6957"/>
            <a:ext cx="1506796" cy="1486533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44"/>
          <p:cNvSpPr/>
          <p:nvPr/>
        </p:nvSpPr>
        <p:spPr>
          <a:xfrm rot="5400000">
            <a:off x="-11754" y="5401"/>
            <a:ext cx="1275607" cy="1258454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5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grpSp>
        <p:nvGrpSpPr>
          <p:cNvPr id="58" name="Google Shape;58;p45"/>
          <p:cNvGrpSpPr/>
          <p:nvPr/>
        </p:nvGrpSpPr>
        <p:grpSpPr>
          <a:xfrm>
            <a:off x="-3177" y="-3176"/>
            <a:ext cx="1486536" cy="1506797"/>
            <a:chOff x="-3178" y="-3176"/>
            <a:chExt cx="1646959" cy="1669407"/>
          </a:xfrm>
        </p:grpSpPr>
        <p:sp>
          <p:nvSpPr>
            <p:cNvPr id="59" name="Google Shape;59;p45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45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section Header">
  <p:cSld name="Subsection 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6"/>
          <p:cNvSpPr txBox="1"/>
          <p:nvPr>
            <p:ph type="title"/>
          </p:nvPr>
        </p:nvSpPr>
        <p:spPr>
          <a:xfrm>
            <a:off x="628650" y="2094614"/>
            <a:ext cx="7886700" cy="15736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6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/>
              <a:t>‹#›</a:t>
            </a:fld>
            <a:endParaRPr b="1"/>
          </a:p>
        </p:txBody>
      </p:sp>
      <p:cxnSp>
        <p:nvCxnSpPr>
          <p:cNvPr id="64" name="Google Shape;64;p46"/>
          <p:cNvCxnSpPr/>
          <p:nvPr/>
        </p:nvCxnSpPr>
        <p:spPr>
          <a:xfrm>
            <a:off x="628650" y="3678866"/>
            <a:ext cx="78867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" name="Google Shape;65;p46"/>
          <p:cNvSpPr/>
          <p:nvPr/>
        </p:nvSpPr>
        <p:spPr>
          <a:xfrm rot="5400000">
            <a:off x="-13306" y="6957"/>
            <a:ext cx="1506796" cy="1486533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46"/>
          <p:cNvSpPr/>
          <p:nvPr/>
        </p:nvSpPr>
        <p:spPr>
          <a:xfrm rot="5400000">
            <a:off x="-11754" y="5401"/>
            <a:ext cx="1275607" cy="1258454"/>
          </a:xfrm>
          <a:custGeom>
            <a:rect b="b" l="l" r="r" t="t"/>
            <a:pathLst>
              <a:path extrusionOk="0" h="1374481" w="1686013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7"/>
          <p:cNvSpPr txBox="1"/>
          <p:nvPr>
            <p:ph idx="1" type="body"/>
          </p:nvPr>
        </p:nvSpPr>
        <p:spPr>
          <a:xfrm>
            <a:off x="629842" y="1490156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9" name="Google Shape;69;p47"/>
          <p:cNvSpPr txBox="1"/>
          <p:nvPr>
            <p:ph idx="2" type="body"/>
          </p:nvPr>
        </p:nvSpPr>
        <p:spPr>
          <a:xfrm>
            <a:off x="629842" y="2324702"/>
            <a:ext cx="3868340" cy="38909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47"/>
          <p:cNvSpPr txBox="1"/>
          <p:nvPr>
            <p:ph idx="3" type="body"/>
          </p:nvPr>
        </p:nvSpPr>
        <p:spPr>
          <a:xfrm>
            <a:off x="4629150" y="1490156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71" name="Google Shape;71;p47"/>
          <p:cNvSpPr txBox="1"/>
          <p:nvPr>
            <p:ph idx="4" type="body"/>
          </p:nvPr>
        </p:nvSpPr>
        <p:spPr>
          <a:xfrm>
            <a:off x="4629150" y="2335334"/>
            <a:ext cx="3887391" cy="38909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47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7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74" name="Google Shape;74;p47"/>
          <p:cNvCxnSpPr/>
          <p:nvPr/>
        </p:nvCxnSpPr>
        <p:spPr>
          <a:xfrm>
            <a:off x="628650" y="1382233"/>
            <a:ext cx="7886700" cy="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75" name="Google Shape;75;p47"/>
          <p:cNvGrpSpPr/>
          <p:nvPr/>
        </p:nvGrpSpPr>
        <p:grpSpPr>
          <a:xfrm>
            <a:off x="-3177" y="-3176"/>
            <a:ext cx="1486536" cy="1506797"/>
            <a:chOff x="-3178" y="-3176"/>
            <a:chExt cx="1646959" cy="1669407"/>
          </a:xfrm>
        </p:grpSpPr>
        <p:sp>
          <p:nvSpPr>
            <p:cNvPr id="76" name="Google Shape;76;p47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47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rect b="b" l="l" r="r" t="t"/>
              <a:pathLst>
                <a:path extrusionOk="0" h="1374481" w="1686013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8"/>
          <p:cNvSpPr txBox="1"/>
          <p:nvPr>
            <p:ph idx="1" type="body"/>
          </p:nvPr>
        </p:nvSpPr>
        <p:spPr>
          <a:xfrm>
            <a:off x="628650" y="1488557"/>
            <a:ext cx="7886700" cy="4656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8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Relationship Id="rId4" Type="http://schemas.openxmlformats.org/officeDocument/2006/relationships/image" Target="../media/image15.png"/><Relationship Id="rId5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Relationship Id="rId4" Type="http://schemas.openxmlformats.org/officeDocument/2006/relationships/image" Target="../media/image16.png"/><Relationship Id="rId5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3.png"/><Relationship Id="rId4" Type="http://schemas.openxmlformats.org/officeDocument/2006/relationships/image" Target="../media/image16.png"/><Relationship Id="rId5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2.jpg"/><Relationship Id="rId4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5.png"/><Relationship Id="rId4" Type="http://schemas.openxmlformats.org/officeDocument/2006/relationships/image" Target="../media/image29.png"/><Relationship Id="rId5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3.png"/><Relationship Id="rId4" Type="http://schemas.openxmlformats.org/officeDocument/2006/relationships/image" Target="../media/image28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1.png"/><Relationship Id="rId4" Type="http://schemas.openxmlformats.org/officeDocument/2006/relationships/image" Target="../media/image10.png"/><Relationship Id="rId5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6.png"/><Relationship Id="rId4" Type="http://schemas.openxmlformats.org/officeDocument/2006/relationships/image" Target="../media/image10.png"/><Relationship Id="rId5" Type="http://schemas.openxmlformats.org/officeDocument/2006/relationships/image" Target="../media/image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4.png"/><Relationship Id="rId4" Type="http://schemas.openxmlformats.org/officeDocument/2006/relationships/image" Target="../media/image22.png"/><Relationship Id="rId5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0.png"/><Relationship Id="rId4" Type="http://schemas.openxmlformats.org/officeDocument/2006/relationships/image" Target="../media/image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0.png"/><Relationship Id="rId4" Type="http://schemas.openxmlformats.org/officeDocument/2006/relationships/image" Target="../media/image27.png"/><Relationship Id="rId5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6.png"/><Relationship Id="rId4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3.png"/><Relationship Id="rId4" Type="http://schemas.openxmlformats.org/officeDocument/2006/relationships/image" Target="../media/image41.png"/><Relationship Id="rId5" Type="http://schemas.openxmlformats.org/officeDocument/2006/relationships/image" Target="../media/image4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42.png"/><Relationship Id="rId4" Type="http://schemas.openxmlformats.org/officeDocument/2006/relationships/image" Target="../media/image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44.png"/><Relationship Id="rId4" Type="http://schemas.openxmlformats.org/officeDocument/2006/relationships/image" Target="../media/image4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4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4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419450" y="435406"/>
            <a:ext cx="8368017" cy="2027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eorgia"/>
              <a:buNone/>
            </a:pPr>
            <a:r>
              <a:rPr b="1" lang="en-US" sz="4000">
                <a:latin typeface="Georgia"/>
                <a:ea typeface="Georgia"/>
                <a:cs typeface="Georgia"/>
                <a:sym typeface="Georgia"/>
              </a:rPr>
              <a:t>ຫົວຂໍ້ 7.7</a:t>
            </a:r>
            <a:br>
              <a:rPr b="1" lang="en-US" sz="4000">
                <a:latin typeface="Georgia"/>
                <a:ea typeface="Georgia"/>
                <a:cs typeface="Georgia"/>
                <a:sym typeface="Georgia"/>
              </a:rPr>
            </a:br>
            <a:r>
              <a:rPr b="1" lang="en-US" sz="4000">
                <a:latin typeface="Arial"/>
                <a:ea typeface="Arial"/>
                <a:cs typeface="Arial"/>
                <a:sym typeface="Arial"/>
              </a:rPr>
              <a:t>ການຖົດຖອຍແບບເສັ້ນຊື່ </a:t>
            </a:r>
            <a:br>
              <a:rPr b="1" lang="en-US" sz="4000">
                <a:latin typeface="Georgia"/>
                <a:ea typeface="Georgia"/>
                <a:cs typeface="Georgia"/>
                <a:sym typeface="Georgia"/>
              </a:rPr>
            </a:br>
            <a:r>
              <a:rPr b="1" lang="en-US" sz="4000">
                <a:latin typeface="Georgia"/>
                <a:ea typeface="Georgia"/>
                <a:cs typeface="Georgia"/>
                <a:sym typeface="Georgia"/>
              </a:rPr>
              <a:t>(Linear Regression)</a:t>
            </a:r>
            <a:endParaRPr sz="4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51279" y="6163738"/>
            <a:ext cx="8841441" cy="517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ວຽກງານນີ້ ຂື້ນໄດ້ດ້ວຍການ ສະໜັບສະໜູນຈາກ USAID/Laos  ເປັນການເສີມໃນສັນຍາການຮ່ວມມື USAID #7200AA18CA00009 (LASER-PULSE) ໃຫ້ແກ່ມະຫາວິທະຍາໄລ Purdue. ເນື້ອໃນສະທ້ອນໃຫ້ເຫັນທັດສະນະຂອງຜູ້ຂຽນ ແລະບໍ່ຈໍາເປັນຕ້ອງສະທ້ອນເຖິງ USAID. ສໍາລັບຂໍ້ມູນເພີ່ມເຕີມ, ກະລຸນາຕິດຕໍ່ Catholic Relief Services Laos.</a:t>
            </a:r>
            <a:endParaRPr b="0" i="0" sz="12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>
            <p:ph idx="1" type="subTitle"/>
          </p:nvPr>
        </p:nvSpPr>
        <p:spPr>
          <a:xfrm>
            <a:off x="1299381" y="2554975"/>
            <a:ext cx="6545235" cy="1404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ການຝຶກອົບຮົມ ພັດທະນາ ໂດຍ Kate Eddens, PhD, MPH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ມະຫາວິທະຍາໄລ ອິນເດຍນາ, ໂຮງຮຽນ ສາທາລະນະສຸກສາດ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ພາກວິຊາ ລະບາດວິທະຍາ ແລະ ຊີວະສະຖິຕິ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ຮ່ວມກັບ ກະຊວງສາທາລະນະສຸກ ຢູ່ສປປລາວ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51279" y="4502593"/>
            <a:ext cx="8841441" cy="305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ການຝຶກອົບຮົມ ໂດຍ Applied Nutrition Research Capacity Building (ANRCB), a project of the Lao American Nutrition Initiative (LANI)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ເສັ້ນໃດ ດີກວ່າ??</a:t>
            </a:r>
            <a:endParaRPr/>
          </a:p>
        </p:txBody>
      </p:sp>
      <p:sp>
        <p:nvSpPr>
          <p:cNvPr id="178" name="Google Shape;178;p10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179" name="Google Shape;17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9530" y="1572696"/>
            <a:ext cx="5474904" cy="4776113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0"/>
          <p:cNvSpPr txBox="1"/>
          <p:nvPr/>
        </p:nvSpPr>
        <p:spPr>
          <a:xfrm>
            <a:off x="1113183" y="3044279"/>
            <a:ext cx="70766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0"/>
          <p:cNvSpPr txBox="1"/>
          <p:nvPr/>
        </p:nvSpPr>
        <p:spPr>
          <a:xfrm>
            <a:off x="5176298" y="5887312"/>
            <a:ext cx="1236427" cy="76944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82" name="Google Shape;182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/>
          <p:nvPr>
            <p:ph type="title"/>
          </p:nvPr>
        </p:nvSpPr>
        <p:spPr>
          <a:xfrm>
            <a:off x="628650" y="30416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ເສັ້ນກໍາລັງ 2 ນ້ອຍສຸດ (Least-squared line)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4260" y="2078952"/>
            <a:ext cx="5539274" cy="426985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1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191" name="Google Shape;191;p11"/>
          <p:cNvSpPr txBox="1"/>
          <p:nvPr/>
        </p:nvSpPr>
        <p:spPr>
          <a:xfrm>
            <a:off x="628650" y="1438335"/>
            <a:ext cx="814163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least-squared line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ຄືເສັ້ນທີ່ບໍ່ໄປຜ່ານ ຈຸດ ໜ້ອຍທີ່ສຸດ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1"/>
          <p:cNvSpPr txBox="1"/>
          <p:nvPr/>
        </p:nvSpPr>
        <p:spPr>
          <a:xfrm>
            <a:off x="6210594" y="2078952"/>
            <a:ext cx="2571338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ເສັ້ນຕັ້ງສີຂຽວ 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ສະແດງໃຫ້ເຫັນວ່າ ໄລຍະຫ່າງ ຂອງ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ເສັ້ນສີແດງ ທໍານາຍ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ບໍ່ຕັດຜ່ານ </a:t>
            </a:r>
            <a:r>
              <a:rPr lang="en-US" sz="18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ຈຸດສີນໍ້າເງີນ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ໄປໄກພຽງໃດ</a:t>
            </a:r>
            <a:endParaRPr sz="180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ຍີ່ງເສັ້ນສີຂຽວຍາວ,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ຍີ່ງຜິດພາດ, ຫຼື ໄລຍະຫ່າງ ລະຫວ່າງຈຸດ ກັບ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ເສັ້ນ</a:t>
            </a:r>
            <a:r>
              <a:rPr lang="en-US" sz="18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ຫຼາຍຂື້ນ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ເສັ້ນ</a:t>
            </a:r>
            <a:r>
              <a:rPr lang="en-US" sz="18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ສີຂຽວ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ຖືກເອີ້ນວ່າ ສ່ວນທີ່ເຫຼືອ (</a:t>
            </a:r>
            <a:r>
              <a:rPr lang="en-US" sz="18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residuals).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ເສັ້ນສີແດງ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iແມ່ນ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ເສັ້ນທໍານາຍ ຫຼື ເສັ້ນຖົດຖອຍ. </a:t>
            </a:r>
            <a:endParaRPr/>
          </a:p>
        </p:txBody>
      </p:sp>
      <p:pic>
        <p:nvPicPr>
          <p:cNvPr id="193" name="Google Shape;19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ເສັ້ນກໍາລັງ 2 ນ້ອຍສຸດ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4929" y="1594852"/>
            <a:ext cx="5958752" cy="4631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2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202" name="Google Shape;20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" y="1594852"/>
            <a:ext cx="2286279" cy="757583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2"/>
          <p:cNvSpPr txBox="1"/>
          <p:nvPr/>
        </p:nvSpPr>
        <p:spPr>
          <a:xfrm>
            <a:off x="628650" y="2280995"/>
            <a:ext cx="2130629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ເສັ້ນການຖົດຖອຍ, ຄາດຄະເນ % ຄວາມທຸກຍາກໃນ Rhode Island (RI) </a:t>
            </a:r>
            <a:r>
              <a:rPr i="1"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ສູງເກີນໄປ </a:t>
            </a: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(ສ່ວນທີ່ເຫຼືອ -4.16)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ເສັ້ນການຖົດຖອຍ, ຄາດຄະເນ % ຄວາມທຸກຍາກໃນ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Washington DC</a:t>
            </a:r>
            <a:r>
              <a:rPr i="1"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ຕໍ່າເກີນໄປ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(ສ່ວນທີ່ເຫຼືອ 6.44)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 txBox="1"/>
          <p:nvPr>
            <p:ph type="title"/>
          </p:nvPr>
        </p:nvSpPr>
        <p:spPr>
          <a:xfrm>
            <a:off x="628650" y="573996"/>
            <a:ext cx="7886700" cy="7709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ປັບການຖົດຖອຍ (Fit a Regression) ໃນ STATA</a:t>
            </a:r>
            <a:endParaRPr/>
          </a:p>
        </p:txBody>
      </p:sp>
      <p:sp>
        <p:nvSpPr>
          <p:cNvPr id="211" name="Google Shape;211;p13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390" r="0" t="-234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212" name="Google Shape;212;p13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213" name="Google Shape;213;p13"/>
          <p:cNvPicPr preferRelativeResize="0"/>
          <p:nvPr/>
        </p:nvPicPr>
        <p:blipFill rotWithShape="1">
          <a:blip r:embed="rId4">
            <a:alphaModFix/>
          </a:blip>
          <a:srcRect b="0" l="0" r="23578" t="0"/>
          <a:stretch/>
        </p:blipFill>
        <p:spPr>
          <a:xfrm>
            <a:off x="1308032" y="3479978"/>
            <a:ext cx="6527936" cy="2829376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13"/>
          <p:cNvSpPr/>
          <p:nvPr/>
        </p:nvSpPr>
        <p:spPr>
          <a:xfrm>
            <a:off x="5168348" y="4385778"/>
            <a:ext cx="2402558" cy="47247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3"/>
          <p:cNvSpPr/>
          <p:nvPr/>
        </p:nvSpPr>
        <p:spPr>
          <a:xfrm>
            <a:off x="2449001" y="5677231"/>
            <a:ext cx="978011" cy="246491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3"/>
          <p:cNvSpPr/>
          <p:nvPr/>
        </p:nvSpPr>
        <p:spPr>
          <a:xfrm>
            <a:off x="2449000" y="5891716"/>
            <a:ext cx="978011" cy="246491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 txBox="1"/>
          <p:nvPr>
            <p:ph type="title"/>
          </p:nvPr>
        </p:nvSpPr>
        <p:spPr>
          <a:xfrm>
            <a:off x="628650" y="573996"/>
            <a:ext cx="7886700" cy="7709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ປັບການຖົດຖອຍ (Fit a Regression) ໃນ STATA</a:t>
            </a:r>
            <a:endParaRPr/>
          </a:p>
        </p:txBody>
      </p:sp>
      <p:sp>
        <p:nvSpPr>
          <p:cNvPr id="224" name="Google Shape;224;p14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390" r="0" t="-234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225" name="Google Shape;225;p14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226" name="Google Shape;226;p14"/>
          <p:cNvPicPr preferRelativeResize="0"/>
          <p:nvPr/>
        </p:nvPicPr>
        <p:blipFill rotWithShape="1">
          <a:blip r:embed="rId4">
            <a:alphaModFix/>
          </a:blip>
          <a:srcRect b="0" l="0" r="23578" t="0"/>
          <a:stretch/>
        </p:blipFill>
        <p:spPr>
          <a:xfrm>
            <a:off x="955113" y="3309257"/>
            <a:ext cx="7233773" cy="313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234" name="Google Shape;234;p15"/>
          <p:cNvSpPr txBox="1"/>
          <p:nvPr>
            <p:ph type="title"/>
          </p:nvPr>
        </p:nvSpPr>
        <p:spPr>
          <a:xfrm>
            <a:off x="628650" y="815411"/>
            <a:ext cx="7886700" cy="56682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ເງື່ອນໄຂ ສໍາລັບ ເສັ້ນ ກໍາລັງສອງ ນ້ອຍສຸດ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5"/>
          <p:cNvSpPr txBox="1"/>
          <p:nvPr>
            <p:ph idx="1" type="body"/>
          </p:nvPr>
        </p:nvSpPr>
        <p:spPr>
          <a:xfrm>
            <a:off x="628650" y="1636013"/>
            <a:ext cx="7886700" cy="42242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572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ຄວາມເປັນເສັ້ນຊື່ (Linearity) (scatterplot ແລະ ສໍາປະສິດສະຫະສໍາພັນ)</a:t>
            </a:r>
            <a:endParaRPr/>
          </a:p>
          <a:p>
            <a:pPr indent="-196850" lvl="0" marL="4318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6850" lvl="0" marL="4318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ສ່ວນທີ່ເຫຼືອ ເກືອບເປັນ ປົກກະຕິ (ໃກ້ຄຽງກັບການແຈກຢາຍແບບປົກກະຕິ)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6850" lvl="0" marL="4318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6850" lvl="0" marL="4318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ຄວາມປັ່ນປວນຄົງທີ (Constant variability)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6"/>
          <p:cNvSpPr/>
          <p:nvPr/>
        </p:nvSpPr>
        <p:spPr>
          <a:xfrm>
            <a:off x="2226563" y="3985382"/>
            <a:ext cx="4205097" cy="21099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6"/>
          <p:cNvSpPr txBox="1"/>
          <p:nvPr/>
        </p:nvSpPr>
        <p:spPr>
          <a:xfrm>
            <a:off x="565309" y="1391205"/>
            <a:ext cx="7950041" cy="2251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-285750" lvl="0" marL="295275" marR="381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ຄວາມສໍາພັນລະຫວ່າງຕົວຜັນແປອະທິບາຍແລະຕົວຜັນແປຕາມຄວນຈະເປັນເສັ້ນຊື່.</a:t>
            </a:r>
            <a:endParaRPr/>
          </a:p>
          <a:p>
            <a:pPr indent="-285750" lvl="0" marL="295275" marR="3810" rtl="0" algn="l">
              <a:spcBef>
                <a:spcPts val="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ວິທີການສໍາລັບເຮັດໃຫ້ໂມເດລເໝາະສົມ (for fitting a model) ທີ່ບໍ່ແມ່ນຄວາມສໍາພັນແບບເສັ້ນຊື່, ແຕ່ເກີນຂອບເຂດຂອງການບັນລະຍາຍນີ້.</a:t>
            </a:r>
            <a:endParaRPr/>
          </a:p>
          <a:p>
            <a:pPr indent="-285750" lvl="0" marL="295275" marR="3810" rtl="0" algn="l">
              <a:spcBef>
                <a:spcPts val="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ກວດສອບຄວາມເປັນເສັ້ນໂດຍການໃຊ້ການກະແຈກກະຈາຍຂອງຂໍ້ມູນ (Scatterplots), ຫຼື ການກະຈາຍຂອງສ່ວນທີ່ເຫຼືອ (residual plots):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6"/>
          <p:cNvSpPr txBox="1"/>
          <p:nvPr/>
        </p:nvSpPr>
        <p:spPr>
          <a:xfrm>
            <a:off x="891221" y="5380903"/>
            <a:ext cx="893921" cy="1712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Residuals plot:</a:t>
            </a:r>
            <a:endParaRPr/>
          </a:p>
        </p:txBody>
      </p:sp>
      <p:sp>
        <p:nvSpPr>
          <p:cNvPr id="245" name="Google Shape;245;p16"/>
          <p:cNvSpPr txBox="1"/>
          <p:nvPr/>
        </p:nvSpPr>
        <p:spPr>
          <a:xfrm>
            <a:off x="2647911" y="6057849"/>
            <a:ext cx="589598" cy="1712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variable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6"/>
          <p:cNvSpPr txBox="1"/>
          <p:nvPr/>
        </p:nvSpPr>
        <p:spPr>
          <a:xfrm rot="-5400000">
            <a:off x="1811054" y="4553096"/>
            <a:ext cx="589598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525" marR="0" rtl="0" algn="l">
              <a:lnSpc>
                <a:spcPct val="1179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variable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6"/>
          <p:cNvSpPr txBox="1"/>
          <p:nvPr/>
        </p:nvSpPr>
        <p:spPr>
          <a:xfrm rot="-5400000">
            <a:off x="1802720" y="5650768"/>
            <a:ext cx="606266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525" marR="0" rtl="0" algn="l">
              <a:lnSpc>
                <a:spcPct val="1179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Residuals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6"/>
          <p:cNvSpPr txBox="1"/>
          <p:nvPr/>
        </p:nvSpPr>
        <p:spPr>
          <a:xfrm>
            <a:off x="7059757" y="5629837"/>
            <a:ext cx="1114425" cy="1712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Dashed line is at 0</a:t>
            </a:r>
            <a:endParaRPr/>
          </a:p>
        </p:txBody>
      </p:sp>
      <p:sp>
        <p:nvSpPr>
          <p:cNvPr id="249" name="Google Shape;249;p16"/>
          <p:cNvSpPr/>
          <p:nvPr/>
        </p:nvSpPr>
        <p:spPr>
          <a:xfrm>
            <a:off x="6503666" y="5725600"/>
            <a:ext cx="497205" cy="0"/>
          </a:xfrm>
          <a:custGeom>
            <a:rect b="b" l="l" r="r" t="t"/>
            <a:pathLst>
              <a:path extrusionOk="0" h="120000" w="662940">
                <a:moveTo>
                  <a:pt x="662774" y="0"/>
                </a:moveTo>
                <a:lnTo>
                  <a:pt x="0" y="0"/>
                </a:lnTo>
              </a:path>
            </a:pathLst>
          </a:custGeom>
          <a:noFill/>
          <a:ln cap="flat" cmpd="sng" w="38100">
            <a:solidFill>
              <a:srgbClr val="942E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6"/>
          <p:cNvSpPr/>
          <p:nvPr/>
        </p:nvSpPr>
        <p:spPr>
          <a:xfrm>
            <a:off x="6432230" y="5674010"/>
            <a:ext cx="85725" cy="85725"/>
          </a:xfrm>
          <a:custGeom>
            <a:rect b="b" l="l" r="r" t="t"/>
            <a:pathLst>
              <a:path extrusionOk="0" h="114300" w="114300">
                <a:moveTo>
                  <a:pt x="114300" y="0"/>
                </a:moveTo>
                <a:lnTo>
                  <a:pt x="0" y="57149"/>
                </a:lnTo>
                <a:lnTo>
                  <a:pt x="114300" y="114299"/>
                </a:lnTo>
                <a:lnTo>
                  <a:pt x="114300" y="0"/>
                </a:lnTo>
                <a:close/>
              </a:path>
            </a:pathLst>
          </a:custGeom>
          <a:solidFill>
            <a:srgbClr val="942E2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6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ເງື່ອນໄຂ: (1) ຄວາມເປັນເສັ້ນຊື່ (Linearity)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Google Shape;25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ການກະຈາຍສ່ວນທີ່ເຫຼືອ </a:t>
            </a:r>
            <a:r>
              <a:rPr lang="en-US"/>
              <a:t>(Residual Plots)</a:t>
            </a:r>
            <a:endParaRPr/>
          </a:p>
        </p:txBody>
      </p:sp>
      <p:sp>
        <p:nvSpPr>
          <p:cNvPr id="259" name="Google Shape;259;p17"/>
          <p:cNvSpPr txBox="1"/>
          <p:nvPr>
            <p:ph idx="1" type="body"/>
          </p:nvPr>
        </p:nvSpPr>
        <p:spPr>
          <a:xfrm>
            <a:off x="628650" y="1898469"/>
            <a:ext cx="3805237" cy="4292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b="1"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rvfplot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ສ່ວນທີ່ເຫຼືອ 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residuals)-ທຽບກັບ versus-ເສັ້ນປັບພໍດີ (fitted plot 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Residuals ທຽບກັບthe fitted line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7"/>
          <p:cNvSpPr txBox="1"/>
          <p:nvPr>
            <p:ph idx="2" type="body"/>
          </p:nvPr>
        </p:nvSpPr>
        <p:spPr>
          <a:xfrm>
            <a:off x="4710113" y="1909102"/>
            <a:ext cx="3869627" cy="4292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b="1"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rvpplot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: ສ່ວນທີ່ເຫຼືອ 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residuals)-ທຽບກັບ-ເສັ້ນທໍານາຍ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Residuals ທຽບກັບ ເສັ້ນ predictor ຂອງ ລວງສູງ/ນໍ້້າໜັກ ເດັກ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7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00"/>
              <a:t>‹#›</a:t>
            </a:fld>
            <a:endParaRPr sz="700"/>
          </a:p>
        </p:txBody>
      </p:sp>
      <p:pic>
        <p:nvPicPr>
          <p:cNvPr id="262" name="Google Shape;26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620" y="3305795"/>
            <a:ext cx="4340380" cy="3156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6551" y="3305795"/>
            <a:ext cx="4215829" cy="315664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7"/>
          <p:cNvSpPr txBox="1"/>
          <p:nvPr/>
        </p:nvSpPr>
        <p:spPr>
          <a:xfrm>
            <a:off x="628649" y="1450488"/>
            <a:ext cx="77925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STATA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ໃຫ້ແຜ່ນພາບຕ່າໆ ສໍາລັບ ສ່ວນທີ່ເຫຼືອ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(residuals): </a:t>
            </a:r>
            <a:endParaRPr/>
          </a:p>
        </p:txBody>
      </p:sp>
      <p:pic>
        <p:nvPicPr>
          <p:cNvPr id="265" name="Google Shape;265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8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ການກວດສອບ ການຖົດຖອຍ ງ່າຍດາຍ (ອິດທິພົນ ແລະ Leverage): ຄົ້ນຫາຄ່າ ຜິດປົກກະຕິ!</a:t>
            </a:r>
            <a:endParaRPr/>
          </a:p>
        </p:txBody>
      </p:sp>
      <p:sp>
        <p:nvSpPr>
          <p:cNvPr id="272" name="Google Shape;272;p18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273" name="Google Shape;273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0036" y="1910317"/>
            <a:ext cx="6102927" cy="4438492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18"/>
          <p:cNvSpPr/>
          <p:nvPr/>
        </p:nvSpPr>
        <p:spPr>
          <a:xfrm>
            <a:off x="6017623" y="3901440"/>
            <a:ext cx="444137" cy="391886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8"/>
          <p:cNvSpPr/>
          <p:nvPr/>
        </p:nvSpPr>
        <p:spPr>
          <a:xfrm>
            <a:off x="1789612" y="2320834"/>
            <a:ext cx="444137" cy="391886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6" name="Google Shape;27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4" y="3562847"/>
            <a:ext cx="4055066" cy="294879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9"/>
          <p:cNvSpPr txBox="1"/>
          <p:nvPr/>
        </p:nvSpPr>
        <p:spPr>
          <a:xfrm>
            <a:off x="684575" y="1438126"/>
            <a:ext cx="7830775" cy="19075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-342900" lvl="0" marL="3524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75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ສ່ວນທີ່ເຫຼືອ ຄວນຈະກຶອບປົກະຕິ.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2425" marR="381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875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ເງື່ອນໄຂນີ້ ອາດບໍ່ຕົງຕາມເງື່ອນໄຂ ຖ້າຫາກ ຄ່າຂໍ້ສັງເກດ ຫຼື ຄ່າຜິດປົກກະຕິ ບໍ່ເປັນໄປ ຕາມແນວໂນ້ມ ຂອງ ຂໍ້ມູນທີ່ເຫຼືອ.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52425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875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ກວດສອບໂດຍໃຊ້ histogram ຫຼື ແຜ່ນພາບ ຄວາມເປັນໄປໄດ້ ປົກກະຕິ (normal probability plot) ຂອງ ສ່ວນທີ່ເຫຼືອ.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4" name="Google Shape;28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7981" y="3562847"/>
            <a:ext cx="4055066" cy="294969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9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ເງື່ອນໄຂ: (2) ສ່ວນທີ່ເຫຼືອ ເກືອບປົກກະຕິ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9"/>
          <p:cNvSpPr txBox="1"/>
          <p:nvPr/>
        </p:nvSpPr>
        <p:spPr>
          <a:xfrm>
            <a:off x="5390605" y="4014651"/>
            <a:ext cx="10798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QQ plot</a:t>
            </a:r>
            <a:endParaRPr/>
          </a:p>
        </p:txBody>
      </p:sp>
      <p:sp>
        <p:nvSpPr>
          <p:cNvPr id="287" name="Google Shape;287;p19"/>
          <p:cNvSpPr txBox="1"/>
          <p:nvPr/>
        </p:nvSpPr>
        <p:spPr>
          <a:xfrm>
            <a:off x="2566411" y="3876151"/>
            <a:ext cx="132323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Histogram of residuals</a:t>
            </a:r>
            <a:endParaRPr/>
          </a:p>
        </p:txBody>
      </p:sp>
      <p:pic>
        <p:nvPicPr>
          <p:cNvPr id="288" name="Google Shape;288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</a:pPr>
            <a:r>
              <a:rPr lang="en-US"/>
              <a:t>ວັດຖຸປະສົງ</a:t>
            </a:r>
            <a:endParaRPr/>
          </a:p>
        </p:txBody>
      </p:sp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ຫຼັງຈາກຫົວຂໍ້ນີ້ ທ່າຈະໄດ້ຮຽນຮູ້ 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AutoNum type="arabicPeriod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ວິທີການວິເຄາະການຖົດຖອຍ ແລະ ຄວາມສໍາພັນ, ຊື່ງຕົວຜັນແປທັ້ງ 2 ຕົວ ແຕກຕ່າງກັນ ໃນບຸກຄົນດຽວກັນ ມີຄວວາມສໍາພັນກັນ.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AutoNum type="arabicPeriod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ການວິເຄາະການຖົດຖອຍຫຼາຍຕົວຜັນແປ (Multiple-regression analysis), ຊື່ງພິຈາລະນາ ຄວາມສໍາພັນ ລະຫວ່າງ ຕົວແປ ຫຼາຍກວ່າ 2 ຕົວ ພ້ອມກັນ.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AutoNum type="arabicPeriod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ວິທີການຖົດຖອຍແບບເສັ້ນຊື່ ທີ່ເຮົາຮຽນຮູ້ວິທີເຊື່ອມໂຍງຕົວຜັນແປຕາມ (y ) ທີີແຈກຢາຍປົກກະຕິ ກັບຕົວຜັນແປທໍານາຍ (ຕົວແປຕົ້ນ) 1 ໂຕ ຫຼື ຫຼາຍກວ່າ  x1, …, xk ໂດຍທີ່ x’s ອາດເປັນຕົວຜັນແປຕໍ່ເນື່ອງ ຫຼື ຕົວຜັນແປໝວດໝູ່.</a:t>
            </a:r>
            <a:endParaRPr/>
          </a:p>
          <a:p>
            <a:pPr indent="-44450" lvl="1" marL="514350" rtl="0" algn="l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227" y="3684142"/>
            <a:ext cx="4023360" cy="2926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3623" y="3681170"/>
            <a:ext cx="4021727" cy="2924893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20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ເງື່ອນໄຂ: (3) ຄວາມປັ່ນປວນ ຄົງທີ່ (Constant variability)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0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52425" marR="381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ຄວາມປັ່ນປວນ ຂອງ ຈຸດ ຮອບ ເສັ້ນກໍາລັງສອງ ນ້ອຍສຸດ ຄວນມີຄ່າຄົງທີ່ ໂດຍປະມານ.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2425" marR="360521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ນີ້ໝາຍຄວາມວ່າ ຄວາມປັ່ນປວນ ຂອງ ສ່ວນທີ່ເຫຼືອ ຮອບເສັ້ນ 0 ຄວນມີຄ່າຄົງທີ່ ເຊ່ນກັນ.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2425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ເອີ້ນອີກຢ່າງໜື່ງວ່າ </a:t>
            </a:r>
            <a:r>
              <a:rPr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homoscedasticity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2425" marR="55245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FF0000"/>
              </a:buClr>
              <a:buSzPts val="2500"/>
              <a:buChar char="•"/>
            </a:pPr>
            <a:r>
              <a:rPr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ກວດສອບໂດຍໃຊ້ histogram ຫຼື normal probability plot ຂອງ ສ່ວນທີ່ເຫຼືອ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44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1"/>
          <p:cNvSpPr txBox="1"/>
          <p:nvPr>
            <p:ph type="title"/>
          </p:nvPr>
        </p:nvSpPr>
        <p:spPr>
          <a:xfrm>
            <a:off x="628649" y="365126"/>
            <a:ext cx="8306695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ອິດທິພົນຢ່າງຫຼວງຫຼາຍ ທີ່ມາຈາກ ການສັງເກດ ທີ່ຜິດປົກກະຕິ (“outliers”)</a:t>
            </a:r>
            <a:endParaRPr/>
          </a:p>
        </p:txBody>
      </p:sp>
      <p:sp>
        <p:nvSpPr>
          <p:cNvPr id="305" name="Google Shape;305;p21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06" name="Google Shape;30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2329747"/>
            <a:ext cx="4206240" cy="30596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art, scatter chart&#10;&#10;Description automatically generated" id="307" name="Google Shape;30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2535" y="2329747"/>
            <a:ext cx="4206240" cy="3059084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1"/>
          <p:cNvSpPr txBox="1"/>
          <p:nvPr/>
        </p:nvSpPr>
        <p:spPr>
          <a:xfrm>
            <a:off x="558976" y="5756366"/>
            <a:ext cx="36488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Plot for only those with BMI &lt; 40</a:t>
            </a:r>
            <a:endParaRPr/>
          </a:p>
        </p:txBody>
      </p:sp>
      <p:sp>
        <p:nvSpPr>
          <p:cNvPr id="309" name="Google Shape;309;p21"/>
          <p:cNvSpPr txBox="1"/>
          <p:nvPr/>
        </p:nvSpPr>
        <p:spPr>
          <a:xfrm>
            <a:off x="5059678" y="5756366"/>
            <a:ext cx="36488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Plot for everyone in the dataset</a:t>
            </a:r>
            <a:endParaRPr/>
          </a:p>
        </p:txBody>
      </p:sp>
      <p:sp>
        <p:nvSpPr>
          <p:cNvPr id="310" name="Google Shape;310;p21"/>
          <p:cNvSpPr/>
          <p:nvPr/>
        </p:nvSpPr>
        <p:spPr>
          <a:xfrm>
            <a:off x="5207726" y="2329747"/>
            <a:ext cx="391885" cy="404744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1"/>
          <p:cNvSpPr/>
          <p:nvPr/>
        </p:nvSpPr>
        <p:spPr>
          <a:xfrm>
            <a:off x="8386352" y="4140928"/>
            <a:ext cx="391885" cy="404744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1"/>
          <p:cNvSpPr/>
          <p:nvPr/>
        </p:nvSpPr>
        <p:spPr>
          <a:xfrm>
            <a:off x="8386355" y="2329747"/>
            <a:ext cx="391885" cy="404744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1"/>
          <p:cNvSpPr/>
          <p:nvPr/>
        </p:nvSpPr>
        <p:spPr>
          <a:xfrm>
            <a:off x="3714202" y="2429693"/>
            <a:ext cx="391885" cy="404744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Google Shape;314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/>
          <p:nvPr>
            <p:ph type="title"/>
          </p:nvPr>
        </p:nvSpPr>
        <p:spPr>
          <a:xfrm>
            <a:off x="628649" y="367778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ການແປຜົນ ການຖົດຖອຍ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22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22" name="Google Shape;322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25030" t="0"/>
          <a:stretch/>
        </p:blipFill>
        <p:spPr>
          <a:xfrm>
            <a:off x="1498689" y="1571324"/>
            <a:ext cx="6146619" cy="2684531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22"/>
          <p:cNvSpPr txBox="1"/>
          <p:nvPr/>
        </p:nvSpPr>
        <p:spPr>
          <a:xfrm>
            <a:off x="628649" y="4949965"/>
            <a:ext cx="7886700" cy="14388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ເນື່ອງຈາກຄວາມຊັນ ເປັນບວກ, ນ້ໍາຫນັກຈະເພີ້ມຂື້ນຕາມຄວາມສູງ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ຄວາມສູງເພີ່ມຂຶ້ນຫນຶ່ງຊັງຕີແມັດ ສໍາພັນກັບ ນໍ້າຫຼັກທີ່ເພີ່ມຂຶ້ນ 0.2084Kg.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ເນື່ອງຈາກນໍ້າໜັກຂອງ 0 ແມ່ນຢູ່ນອກຊ່ວງຂອງຂໍ້ມູນ, ຈຸດຕັ້ງ ຈື່ງຕີຄວາມໝາຍໄດ້ເຍາກ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2"/>
          <p:cNvSpPr txBox="1"/>
          <p:nvPr/>
        </p:nvSpPr>
        <p:spPr>
          <a:xfrm>
            <a:off x="2229393" y="4255855"/>
            <a:ext cx="4254137" cy="66120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3759" l="-1288" r="0" t="-275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25" name="Google Shape;325;p22"/>
          <p:cNvSpPr/>
          <p:nvPr/>
        </p:nvSpPr>
        <p:spPr>
          <a:xfrm>
            <a:off x="2656114" y="3662309"/>
            <a:ext cx="866693" cy="204297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2"/>
          <p:cNvSpPr/>
          <p:nvPr/>
        </p:nvSpPr>
        <p:spPr>
          <a:xfrm>
            <a:off x="2677882" y="3849545"/>
            <a:ext cx="866693" cy="204297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7" name="Google Shape;327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3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ຄ່າສໍາປະສິດ ຂອງ ການຕັດສີນໃຈ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23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35" name="Google Shape;335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50" y="1626681"/>
            <a:ext cx="9037474" cy="2959173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23"/>
          <p:cNvSpPr txBox="1"/>
          <p:nvPr/>
        </p:nvSpPr>
        <p:spPr>
          <a:xfrm>
            <a:off x="1097280" y="5005666"/>
            <a:ext cx="71475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aseline="30000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(R-squared) ແມ່ນຄ່າສຳປະສິດຂອງການກຳນົດ ແລະ ລະບຸ ເປີເຊັນຂອງການປ່ຽນແປງ ຂອງຕົວຜັນແປຕາມ ທີ່ອະທິບາຍໂດຍການຖົດຖອຍ (ຄ່າທີ່ສູງຂື້ນ ຈະດີກວ່າ)</a:t>
            </a:r>
            <a:endParaRPr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7" name="Google Shape;337;p23"/>
          <p:cNvCxnSpPr/>
          <p:nvPr/>
        </p:nvCxnSpPr>
        <p:spPr>
          <a:xfrm>
            <a:off x="5521233" y="2804161"/>
            <a:ext cx="2272938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38" name="Google Shape;338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4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ການຖົດຖອຍ ຫຼາຍຕົວຜັນແປ (Multiple Regression)</a:t>
            </a:r>
            <a:endParaRPr/>
          </a:p>
        </p:txBody>
      </p:sp>
      <p:sp>
        <p:nvSpPr>
          <p:cNvPr id="345" name="Google Shape;345;p24"/>
          <p:cNvSpPr txBox="1"/>
          <p:nvPr>
            <p:ph idx="1" type="body"/>
          </p:nvPr>
        </p:nvSpPr>
        <p:spPr>
          <a:xfrm>
            <a:off x="335280" y="1487967"/>
            <a:ext cx="854964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8796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 ສົມມຸດວ່າ ຕອນນີ້ ເຮົາມີ ຕົວຜັນແປຮ່ວມ X</a:t>
            </a:r>
            <a:r>
              <a:rPr baseline="-25000" lang="en-US" sz="32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, X</a:t>
            </a:r>
            <a:r>
              <a:rPr baseline="-25000" lang="en-US" sz="32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…X</a:t>
            </a:r>
            <a:r>
              <a:rPr baseline="-25000" lang="en-US" sz="3200">
                <a:latin typeface="Arial"/>
                <a:ea typeface="Arial"/>
                <a:cs typeface="Arial"/>
                <a:sym typeface="Arial"/>
              </a:rPr>
              <a:t>k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ຫຼາຍຕົວ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8796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 ນອກຈາກນີ້, ມີໜື່ງຕົວຜັນແປຕາມ Y</a:t>
            </a:r>
            <a:endParaRPr/>
          </a:p>
          <a:p>
            <a:pPr indent="-18796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ເຮົາເຊື່ອວ່າ ແຕ່ລະຕົວຜັນແປຮ່ວມ (ຕົວແປຕົ້ນ) ມີຄວາມ</a:t>
            </a:r>
            <a:r>
              <a:rPr lang="en-US" sz="3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ສໍາພັນແບບເສັ້ນຊື່ ກັບ ຕົວຜັນແປຜົນຮັບບ Y (ຕົວແປຕາມ).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8796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202124"/>
              </a:buClr>
              <a:buSzPct val="100000"/>
              <a:buChar char="•"/>
            </a:pPr>
            <a:r>
              <a:rPr lang="en-US" sz="3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ແຕ່ລະຕົວຜັນແປເຫຼົ່ານີ້ຖືກວັດ ສໍາລັບຜູ້ເຂົ້າຮ່ວມທຸກຄົນ ໃນກຸ່ມຕົວຢ່າງ.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4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47" name="Google Shape;34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5"/>
          <p:cNvSpPr txBox="1"/>
          <p:nvPr>
            <p:ph type="title"/>
          </p:nvPr>
        </p:nvSpPr>
        <p:spPr>
          <a:xfrm>
            <a:off x="628650" y="365126"/>
            <a:ext cx="818007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ຕົວແບບ ການຖົດຖອຍ ຫຼາຍຕົວຜັນແປ (</a:t>
            </a:r>
            <a:r>
              <a:rPr lang="en-US"/>
              <a:t>Multiple Regression Model)</a:t>
            </a:r>
            <a:endParaRPr/>
          </a:p>
        </p:txBody>
      </p:sp>
      <p:sp>
        <p:nvSpPr>
          <p:cNvPr id="354" name="Google Shape;354;p25"/>
          <p:cNvSpPr txBox="1"/>
          <p:nvPr>
            <p:ph idx="1" type="body"/>
          </p:nvPr>
        </p:nvSpPr>
        <p:spPr>
          <a:xfrm>
            <a:off x="628650" y="1542189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ຕົວແບບ ການຖົດຖອຍ ຫຼາຍຕົວຜັນແປ ແມ່ນ: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ຕົວແບບ ການທໍານາຍ ການຖົດຖອຍ ຫຼາຍຕົວຜັນແປ ແມ່ນ: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ໂດຍທີ່ b</a:t>
            </a:r>
            <a:r>
              <a:rPr baseline="-25000" lang="en-US"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b</a:t>
            </a:r>
            <a:r>
              <a:rPr baseline="-25000" lang="en-US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…, b</a:t>
            </a:r>
            <a:r>
              <a:rPr baseline="-25000" lang="en-US"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 ຫາໄດ້ໂດຍ ໃຊ້ວິທີກໍາລັງສອງນ້ອຍສຸດ: ຄວາມຊັນ ຂອງຕົວຜັນແປຕົ້ນ ແຕ່ລະຕົວ ຖືກກໍານົດໂດຍ ໂດຍໃຊ້ ວິທີກໍາລັງສອງນ້ອຍສຸດ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5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356" name="Google Shape;356;p25"/>
          <p:cNvSpPr txBox="1"/>
          <p:nvPr/>
        </p:nvSpPr>
        <p:spPr>
          <a:xfrm>
            <a:off x="958560" y="2136497"/>
            <a:ext cx="7226877" cy="64633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3642" l="-2528" r="0" t="-1401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57" name="Google Shape;357;p25"/>
          <p:cNvSpPr txBox="1"/>
          <p:nvPr/>
        </p:nvSpPr>
        <p:spPr>
          <a:xfrm>
            <a:off x="958561" y="3625747"/>
            <a:ext cx="7226877" cy="661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5183" l="0" r="0" t="-1203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358" name="Google Shape;358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6"/>
          <p:cNvSpPr txBox="1"/>
          <p:nvPr>
            <p:ph type="title"/>
          </p:nvPr>
        </p:nvSpPr>
        <p:spPr>
          <a:xfrm>
            <a:off x="628650" y="667344"/>
            <a:ext cx="7886700" cy="729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ຂໍ້ສັນນິຖານ ຂອງການຖົດຖອຍ ຫຼາຍຕົວຜັນແປ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6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25000"/>
              <a:buNone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ສົມມຸດຕິຖານຂອງການຖົດຖອຍຫຼາຍຕົວຜັນແປ ແມ່ນຄືກັນກັບການຖົດຖອຍແບບງ່າຍດາຍ, ແຕ່ຄວນກໍນົດ ຄວາມເປັນເສັ້ນຊື່ ສໍາລັບແຕ່ລະຕົວຜັນແປຮ່ວມ ອິດສະຫຼະ X ແລະ ຕົວຜັນແປຕາມ Y.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ct val="125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ຄວາມເປັນເສັ້ນຊື່ Linearity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(ລະຫວ່າງຕົວຜັນແປຮ່ວມອິດສະຫຼະ ແຕ່ລະຕົວ ແລະ ຕົວຜັນແປຕາມ)</a:t>
            </a:r>
            <a:endParaRPr/>
          </a:p>
          <a:p>
            <a:pPr indent="-213518" lvl="0" marL="4318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25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ສ່ວນທີ່ເຫຼືອ ໃກ້ຄຽງກັບປົກກະຕິ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51618" lvl="0" marL="469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69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250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ຄວາມປັ່ນປວນຄົງທີ່ </a:t>
            </a: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ສໍາລັບແຕ່ລະຕົວຜັນແປຮ່ວມ (ຕົວຜັນແປຮ່ວມອິດສະຫຼະ)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6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67" name="Google Shape;36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7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ຕົວຢ່າງ: ນໍ້າໜັກ, ລວງສູງ, ຄະແນນຄວາມຮັ່ງມີລວມ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7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75" name="Google Shape;37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" y="2575229"/>
            <a:ext cx="4349060" cy="2972450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27"/>
          <p:cNvSpPr txBox="1"/>
          <p:nvPr>
            <p:ph idx="1" type="body"/>
          </p:nvPr>
        </p:nvSpPr>
        <p:spPr>
          <a:xfrm>
            <a:off x="628650" y="1429587"/>
            <a:ext cx="7886700" cy="1030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Scatterplot matrix: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>
                <a:solidFill>
                  <a:srgbClr val="FF0000"/>
                </a:solidFill>
              </a:rPr>
              <a:t>graph matrix </a:t>
            </a:r>
            <a:r>
              <a:rPr lang="en-US">
                <a:solidFill>
                  <a:schemeClr val="accent6"/>
                </a:solidFill>
              </a:rPr>
              <a:t>AN8 AN11 wscore if BMI &lt; 40</a:t>
            </a:r>
            <a:r>
              <a:rPr lang="en-US"/>
              <a:t>, half</a:t>
            </a:r>
            <a:endParaRPr/>
          </a:p>
        </p:txBody>
      </p:sp>
      <p:sp>
        <p:nvSpPr>
          <p:cNvPr id="377" name="Google Shape;377;p27"/>
          <p:cNvSpPr txBox="1"/>
          <p:nvPr/>
        </p:nvSpPr>
        <p:spPr>
          <a:xfrm>
            <a:off x="2662266" y="5120362"/>
            <a:ext cx="6021977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ສໍາປະສິດສະຫະສໍາພັນ: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correlate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AN8 AN11 wscore if BMI &lt; 40 </a:t>
            </a:r>
            <a:endParaRPr/>
          </a:p>
        </p:txBody>
      </p:sp>
      <p:pic>
        <p:nvPicPr>
          <p:cNvPr id="378" name="Google Shape;378;p27"/>
          <p:cNvPicPr preferRelativeResize="0"/>
          <p:nvPr/>
        </p:nvPicPr>
        <p:blipFill rotWithShape="1">
          <a:blip r:embed="rId4">
            <a:alphaModFix/>
          </a:blip>
          <a:srcRect b="0" l="1742" r="0" t="0"/>
          <a:stretch/>
        </p:blipFill>
        <p:spPr>
          <a:xfrm>
            <a:off x="5146602" y="3365452"/>
            <a:ext cx="3537641" cy="1802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8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ການຖົດຖອຍເໝາະສົມ (Regression fit )</a:t>
            </a:r>
            <a:endParaRPr/>
          </a:p>
        </p:txBody>
      </p:sp>
      <p:sp>
        <p:nvSpPr>
          <p:cNvPr id="386" name="Google Shape;386;p28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387" name="Google Shape;387;p28"/>
          <p:cNvSpPr txBox="1"/>
          <p:nvPr/>
        </p:nvSpPr>
        <p:spPr>
          <a:xfrm>
            <a:off x="228600" y="1470653"/>
            <a:ext cx="8763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ພວກເຮົາຍັງສາມາດ ລວມເອົາ ຕົວຜັນແປຄະແນນຄວາມຮັ່ງມີ ຢູ່ໃນຕົວແບບເພື່ອເຂົ້າໃຈວ່າມັນມີຜົນກະທົບແນວໃດຕໍ່ຄວາມສໍາພັນລະຫວ່າງນ້ໍາຫນັກແລະຄວາມສູງ</a:t>
            </a: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  <p:sp>
        <p:nvSpPr>
          <p:cNvPr id="388" name="Google Shape;388;p28"/>
          <p:cNvSpPr txBox="1"/>
          <p:nvPr/>
        </p:nvSpPr>
        <p:spPr>
          <a:xfrm>
            <a:off x="710565" y="2382405"/>
            <a:ext cx="7722870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ຄໍາສັ່ງ ໃນ Stata : </a:t>
            </a:r>
            <a:r>
              <a:rPr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regress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responsevar covar1 covar2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regress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AN8 AN11 wscore if BMI &lt; 40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Predict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predict </a:t>
            </a: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resid_weightmul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residuals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ເຮົາຍັງເພີ່ມຄໍາສັ່ງ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predict </a:t>
            </a: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ເພື່ອບອກ Stata ສ້າງຕົວຜັນແປສ່ວນທີ່ເຫຼືອ ສໍາລັບຕົວແບບຂອງພວກເຮົາ, ແລະຫຼັງຈາກນັ້ນ ເຮົາ plot ສ່ວນທີ່ເຫຼືອ ໃນ ກວດກາຕົວແບບທີ່ປັບໃຫ້ເໝາະສົມ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9" name="Google Shape;38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9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ການຖົດຖອຍເໝາະສົມ</a:t>
            </a:r>
            <a:endParaRPr/>
          </a:p>
        </p:txBody>
      </p:sp>
      <p:sp>
        <p:nvSpPr>
          <p:cNvPr id="396" name="Google Shape;396;p29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397" name="Google Shape;397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18397" t="0"/>
          <a:stretch/>
        </p:blipFill>
        <p:spPr>
          <a:xfrm>
            <a:off x="1145993" y="3094479"/>
            <a:ext cx="6852013" cy="3733172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29"/>
          <p:cNvSpPr txBox="1"/>
          <p:nvPr/>
        </p:nvSpPr>
        <p:spPr>
          <a:xfrm>
            <a:off x="856539" y="2677890"/>
            <a:ext cx="7495309" cy="41658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4635" l="-406" r="0" t="-869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99" name="Google Shape;399;p29"/>
          <p:cNvSpPr txBox="1"/>
          <p:nvPr/>
        </p:nvSpPr>
        <p:spPr>
          <a:xfrm>
            <a:off x="628651" y="1396288"/>
            <a:ext cx="795108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ເຮົາຍັງສາມາດລວມ ຄະແນນຄວາມຮັ່ງມີ ໃນຕົວແບບ ເພື່ອທໍາຄວາມເຂົ້າໃຈວ່າ ມັນສົ່ງຜົນຕໍ່ ຄວາມສໍາພັນລະຫວ່າງນໍໍ້າໜັກ ແລະ ລວງສູງ ຢ່າງໃດ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9"/>
          <p:cNvSpPr txBox="1"/>
          <p:nvPr/>
        </p:nvSpPr>
        <p:spPr>
          <a:xfrm>
            <a:off x="710564" y="2182787"/>
            <a:ext cx="772287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regress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AN8 AN11 wscore if BMI &lt; 40</a:t>
            </a:r>
            <a:endParaRPr/>
          </a:p>
        </p:txBody>
      </p:sp>
      <p:pic>
        <p:nvPicPr>
          <p:cNvPr id="401" name="Google Shape;40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628650" y="352508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ຄວາມສໍາພັນ ລະຫວ່າງ ຄຸນລັກສະນະ ຕໍ່ເນື່ອງ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Char char="•"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ບາງຄັ້ງພວກເຮົາຕ້ອງການຮູ້ວ່າ 2 ຄຸນລັກສະນະ ຕໍ່ເນື່ອງ ຂອງປະຊາກອນ ທີ່ເຮົາສົນໃຈ ກ່ຽວຂ້ອງກັນ (ເຊ່ນນ້ໍາຫນັກ ແລະ ຄວາມສູງ, ຫຼື ລາຍໄດ້ ທຽບກັບ ຈໍານວນປີຂອງການສຶກສາ)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Noto Sans Symbols"/>
              <a:buChar char="⮚"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ຕົວຜັນແປຫນຶ່ງເພີ່ມຂຶ້ນ ເມື່ອ ຕົວຜັນແປອື່ນເພີ່ມຂຶ້ນຫຼືບໍ?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ຫຼື </a:t>
            </a: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ຕົວຜັນແປຫນຶ່ງເພີ່ມຂຶ້ນ ເມື່ອ ຕົວຜັນແປອື່ນຫຼຸດລົງ ຫຼືບໍ? 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Noto Sans Symbols"/>
              <a:buChar char="⮚"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ມັນເປັນເສັ້ນຊື, ເສັ້ນໂຄ້ງ, ຫຼື ອື່ນໆ ບໍ?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0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ການແປຜົນ ຕົວແບບທີ່ເໝາະສົມ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30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09" name="Google Shape;40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" y="1448907"/>
            <a:ext cx="8970818" cy="1753910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30"/>
          <p:cNvSpPr txBox="1"/>
          <p:nvPr/>
        </p:nvSpPr>
        <p:spPr>
          <a:xfrm>
            <a:off x="628650" y="3470518"/>
            <a:ext cx="7578437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ສໍາລັບຄວາມສູງ (AN11) </a:t>
            </a: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ຄວາມສູງເພີ່ມຂຶ້ນ 1 ຊັງຕີແມັດ ແມ່ນມີຄວາມສໍາພັນກັບນ້ໍາຫນັກທີ່ເພີ້ມຂື້ນ </a:t>
            </a:r>
            <a:r>
              <a:rPr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0.2069 </a:t>
            </a: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ກກ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ຊື່ງປັບຕາມຕົວຜັນແປຄະແນນຄວາມຮັ່ງມີລວມ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wscore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ການເພີ່ມຂຶ້ນຫນຶ່ງຫນ່ວຍໃນຄະແນນຄວາມຮັ່ງມີລວມ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wscore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ແມ່ນມີຄວາມສໍາພັນກັບນ້ໍາຫນັກທີ່ເພີ້ມຂື້ນ 0.176 ກິໂລນ, ຊື່ງປັບຕາມຄວາມສູງ, ຫຼືກໍຄື ຄວາມສູງຄົງ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1" name="Google Shape;41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1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ການວິນິໃສຕົວແບບ (ຕາມ ສ່ວນທີ່ເຫຼືອ)</a:t>
            </a:r>
            <a:endParaRPr/>
          </a:p>
        </p:txBody>
      </p:sp>
      <p:sp>
        <p:nvSpPr>
          <p:cNvPr id="418" name="Google Shape;418;p31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19" name="Google Shape;419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1149" y="3047999"/>
            <a:ext cx="3976691" cy="310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990961"/>
            <a:ext cx="3704551" cy="3108960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31"/>
          <p:cNvSpPr txBox="1"/>
          <p:nvPr/>
        </p:nvSpPr>
        <p:spPr>
          <a:xfrm>
            <a:off x="539849" y="1382233"/>
            <a:ext cx="8064301" cy="618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ແຕ້ມຮູບສ່ວນທີ່ເຫຼືອ ຕ້ານກັບ ຕົວທຳນາຍ: ຄວາມສູງຂອງເດັກ ແລະຄະແນນຄວາມຮັ່ງມີ, ມີເສັ້ນທີ່ພໍດີຢູ່ທີ່ 0.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1"/>
          <p:cNvSpPr txBox="1"/>
          <p:nvPr/>
        </p:nvSpPr>
        <p:spPr>
          <a:xfrm>
            <a:off x="1101438" y="2000382"/>
            <a:ext cx="671945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scatter </a:t>
            </a:r>
            <a:r>
              <a:rPr lang="en-US" sz="2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resid_weightmul AN11 if BMI &lt; 40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yline(0)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scatter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resid_weightmul wscore if BMI &lt; 40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yline(0)</a:t>
            </a:r>
            <a:endParaRPr/>
          </a:p>
        </p:txBody>
      </p:sp>
      <p:pic>
        <p:nvPicPr>
          <p:cNvPr id="423" name="Google Shape;423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2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ອິດທິພົນ ແລະ ປົກກະຕິ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2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31" name="Google Shape;431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50325" y="2514601"/>
            <a:ext cx="4675909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8588" y="2559095"/>
            <a:ext cx="406371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32"/>
          <p:cNvSpPr txBox="1"/>
          <p:nvPr/>
        </p:nvSpPr>
        <p:spPr>
          <a:xfrm>
            <a:off x="628650" y="1408995"/>
            <a:ext cx="348342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lvr2plot 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ຊອກຫາຂໍ້ມູນທີ່ມີອິດທິພົນ</a:t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32"/>
          <p:cNvSpPr txBox="1"/>
          <p:nvPr/>
        </p:nvSpPr>
        <p:spPr>
          <a:xfrm>
            <a:off x="4101737" y="1394407"/>
            <a:ext cx="479367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qnorm </a:t>
            </a:r>
            <a:r>
              <a:rPr lang="en-US" sz="2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resid_weightmul if BMI &lt; 40</a:t>
            </a:r>
            <a:endParaRPr sz="2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ເພື່ອເບິ່ງວ່າສ່ວນເຫຼືອມີການແຈກຢາຍປົກກະຕິ</a:t>
            </a:r>
            <a:endParaRPr sz="24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5" name="Google Shape;435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3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ຄ່າສໍາປະສິດຫຼາຍໂຕ ຂອງ ຕົວກໍານົດ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33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43" name="Google Shape;443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814" y="1556057"/>
            <a:ext cx="9153411" cy="1838109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Google Shape;444;p33"/>
          <p:cNvSpPr txBox="1"/>
          <p:nvPr/>
        </p:nvSpPr>
        <p:spPr>
          <a:xfrm>
            <a:off x="628650" y="3672980"/>
            <a:ext cx="78867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aseline="30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(R-squared) ຄືສໍາປະສິດ ຂອງການພິຈາລະນາ ເປີເຊັນ </a:t>
            </a: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ຂອງຄວາມປັ່ນປວນຂອງ ຕົວຜັນແປຕາມ ທີ່ອະທິບາຍໂດຍການຖົດຖອຍ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aseline="30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(R-squared) </a:t>
            </a: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ອາດເຮັດໃຫ້ເຂົ້າໃຈຜິດໃນເວລາປຽບທຽບຕົວແບບທີ່ຊ້ອນກັນ</a:t>
            </a:r>
            <a:endParaRPr sz="20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Adjusted R</a:t>
            </a:r>
            <a:r>
              <a:rPr baseline="30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(Adj R</a:t>
            </a:r>
            <a:r>
              <a:rPr baseline="3000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ມັກເ</a:t>
            </a: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ປັນທີ່ນິຍົມ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ນີ້ຄື  .8123, </a:t>
            </a: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ເຊິ່ງຄ່ອນຂ້າງດີຫຼາຍ!</a:t>
            </a:r>
            <a:endParaRPr sz="20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ຮົາຍັງສາມາດເບິ່ງການປ໋ຽນແປງ R2 ໃນຂັ້ນຕອນຕ່າງໆ ເມື່ອເຮົາເພີ່ມຄ່າສໍາປະສິດ, ເພື່ອເບິ່ງວ່າ ຄ່າສໍາປະສິດທີ່ເພີ່ມເຂົ້າມານັ້ນ ອະທິບາຍເຖິງຄວາມປັ່ນປວນ ໃນຜົນໄດ້ຮັບຂອງພວກເຮົາໄດ້ຫຼາຍຂື້ນ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33"/>
          <p:cNvSpPr/>
          <p:nvPr/>
        </p:nvSpPr>
        <p:spPr>
          <a:xfrm>
            <a:off x="5257317" y="2586537"/>
            <a:ext cx="2891246" cy="1016378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6" name="Google Shape;446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4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ບາງຄັ້ງ ຕົວຜັນແປຮ່ວມ ອາດສໍາພັນກັນ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34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ກໍລະນີນີ້ ເອີ້ນວ່າ multicollinearity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02124"/>
              </a:buClr>
              <a:buSzPts val="2800"/>
              <a:buChar char="•"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ນໍາໄປສູ່ການປັບຕົວແບບໃຫ້ພໍດີ ແລະ ການປະມານຄ່າ ພາລາມິເຕີ ທີ່ບໍ່ດີ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02124"/>
              </a:buClr>
              <a:buSzPts val="2800"/>
              <a:buChar char="•"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ພວກເຮົາສາມາດກວດສອບ multicollinearity ໃນ Stata ໂດຍໃຊ້ Variance Inflation factor (ຄໍາສັ່ງ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vif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).</a:t>
            </a: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ຄ່າ VIF ສູງກວ່າ 10 ອາດຈະຕ້ອງເອົາໃຈໃສ່. ນັ້ນຫມາຍຄວາມວ່າທ່ານອາດຈະເອົາຕົວຜັນແປໃດຫນຶ່ງ ອອກຈາກຕົວແບບຂອງທ່ານ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34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55" name="Google Shape;455;p34"/>
          <p:cNvPicPr preferRelativeResize="0"/>
          <p:nvPr/>
        </p:nvPicPr>
        <p:blipFill rotWithShape="1">
          <a:blip r:embed="rId3">
            <a:alphaModFix/>
          </a:blip>
          <a:srcRect b="0" l="0" r="57193" t="0"/>
          <a:stretch/>
        </p:blipFill>
        <p:spPr>
          <a:xfrm>
            <a:off x="2519636" y="4471582"/>
            <a:ext cx="3733118" cy="1936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5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ຝືກຫັດ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35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Char char="•"/>
            </a:pP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ສ້າງຕົວແບບ ຖົດຖອຍ ເພື່ອທໍານາຍຄ່າ BMI ໂດຍໃຊ້ 5 ຫາ 10 ຕົວແປຮ່ວມທີ່ແຕກຕ່າງກັນ </a:t>
            </a:r>
            <a:endParaRPr sz="28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ສົນທະນາ ລາຍລະອຽດ ວ່າ ມີແຮງຈູງໃຈອັນໃດ ຈື່ງໃຊ້ ຕົວຜັນແປເຫຼົ່ານັ້ນ (ໃຊ້ ທິດສະດີ!)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ກວດສອບ ສົມມຸດຕິຖານ ຕົວແບບ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ແລະ </a:t>
            </a:r>
            <a:r>
              <a:rPr lang="en-US" sz="28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ວົ້າກ່ຽວກັບຕົວແປທີ່ເບິ່ງຄືວ່າຈະ ມີຄວາມສໍາຄັນໃນຕົວແບບຂອງທ່ານ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35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65" name="Google Shape;465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6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ສະຫຼຸບ:</a:t>
            </a:r>
            <a:endParaRPr/>
          </a:p>
        </p:txBody>
      </p:sp>
      <p:sp>
        <p:nvSpPr>
          <p:cNvPr id="471" name="Google Shape;471;p36"/>
          <p:cNvSpPr txBox="1"/>
          <p:nvPr>
            <p:ph idx="1" type="body"/>
          </p:nvPr>
        </p:nvSpPr>
        <p:spPr>
          <a:xfrm>
            <a:off x="628650" y="1487967"/>
            <a:ext cx="78867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ການຖົດຖອຍແບບເສັ້ນຊື່ ເປັນຕົວແບບສໍາລັບການປະເມີນ ຄວາມສໍາພັນແບບເສັ້ນຊື່ ລະຫວ່າງຕົວຜັນແປຕໍ່ເນື່ອງ. 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ມີ ສົມມຸດຕິຖານຫຼາຍຢ່າງ ສໍາລັບຕົວແບບເສັ້ນຊື່ ແລະ ຄວນກວດສອບໃຫ້ແນ່ໃຈ ວ່າໄດ້ປະຕິບັດຕາມສົມມຸດຕິຖານເຫຼົ່ານີ້. 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ເບີ່ງຂໍ້ມູນ ຢ່າງຮອບຄອບ ເພື່ອປະເມີນວ່າ ມີ ຈຸດຂໍ້ມູນ ທີ່ມີອິດທິພົນ ຫຼື ຄ່າຜິດປົກກະຕິ ທີ່ຈະເຮັດໃຫ້ຕົວແບບ ຜິດພາດ ຫຼືບໍ່!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ແປຜົນຮັບ ເຊ່ນ ຄ່າຄວາມຊັນຂອງການທໍານາຍ ແລະ ຕົວຜັນແປຕາມ ແລະ ຢ່າລືມລາຍງານ ວ່າ ຕົວແບບ ມີຄວາມເໝາະສົມພຽງໃດ. </a:t>
            </a:r>
            <a:endParaRPr/>
          </a:p>
        </p:txBody>
      </p:sp>
      <p:sp>
        <p:nvSpPr>
          <p:cNvPr id="472" name="Google Shape;472;p36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473" name="Google Shape;47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7"/>
          <p:cNvSpPr txBox="1"/>
          <p:nvPr>
            <p:ph type="ctrTitle"/>
          </p:nvPr>
        </p:nvSpPr>
        <p:spPr>
          <a:xfrm>
            <a:off x="885008" y="2235200"/>
            <a:ext cx="737398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ຂໍ້ຄິດສຸດທ້າຍ: </a:t>
            </a:r>
            <a:br>
              <a:rPr lang="en-US" sz="3600">
                <a:latin typeface="Arial"/>
                <a:ea typeface="Arial"/>
                <a:cs typeface="Arial"/>
                <a:sym typeface="Arial"/>
              </a:rPr>
            </a:br>
            <a:r>
              <a:rPr lang="en-US" sz="3600">
                <a:latin typeface="Arial"/>
                <a:ea typeface="Arial"/>
                <a:cs typeface="Arial"/>
                <a:sym typeface="Arial"/>
              </a:rPr>
              <a:t>ຈື່ຄໍາເວົ້າທີ່ວ່າ</a:t>
            </a:r>
            <a:br>
              <a:rPr lang="en-US" sz="3600">
                <a:latin typeface="Arial"/>
                <a:ea typeface="Arial"/>
                <a:cs typeface="Arial"/>
                <a:sym typeface="Arial"/>
              </a:rPr>
            </a:br>
            <a:r>
              <a:rPr lang="en-US" sz="3600">
                <a:latin typeface="Arial"/>
                <a:ea typeface="Arial"/>
                <a:cs typeface="Arial"/>
                <a:sym typeface="Arial"/>
              </a:rPr>
              <a:t>“ເອົາຂີ້ເຫຍື່ອເຂົ້າ ອອກໄປກໍ່ເປັນ ຂີ້ເຫຍື່ອ”</a:t>
            </a:r>
            <a:br>
              <a:rPr lang="en-US" sz="3600">
                <a:latin typeface="Arial"/>
                <a:ea typeface="Arial"/>
                <a:cs typeface="Arial"/>
                <a:sym typeface="Arial"/>
              </a:rPr>
            </a:br>
            <a:r>
              <a:rPr lang="en-US" sz="3600">
                <a:latin typeface="Arial"/>
                <a:ea typeface="Arial"/>
                <a:cs typeface="Arial"/>
                <a:sym typeface="Arial"/>
              </a:rPr>
              <a:t>ຢ່າລືມເບີ່ງຄ່າ ຜິດປົກກະຕິໃດໆ ໃນຂໍ້ມູນ ເພື່ອໃຫ້ແນ່ໃຈວ່າ ຄ່າຜິດປົກກະຕິ ເຫຼົ່ານີ້ ບໍ່ໄດ້ສົ່ງຜົນໃຫ້ ຕົວແບບຜິດພາດ. ຕອນນີ້ ທ່ານສາມາດໃຊ້ ການວິເຄາະຖົດຖອຍ ໄດ້ແລ້ວ!</a:t>
            </a:r>
            <a:endParaRPr/>
          </a:p>
        </p:txBody>
      </p:sp>
      <p:pic>
        <p:nvPicPr>
          <p:cNvPr id="479" name="Google Shape;47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Scatterplot ເປັນເຄື່ອງມື ທີ່ສະແດງພາບ ທີ່ດີ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120" name="Google Shape;120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7300" y="1508619"/>
            <a:ext cx="6629400" cy="482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ການປະເມີນ ຄວາມສໍາພັນ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756761" y="1444482"/>
            <a:ext cx="7630478" cy="1563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-285750" lvl="0" marL="295275" marR="381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ສະຫະສໍາພັນ ອະທິບາຍເຖີງ. ຂະໜາດຂອງຄວາມສໍາພັນແບບ</a:t>
            </a:r>
            <a:r>
              <a:rPr b="1" i="0" lang="en-US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ເສັ້ນຊື່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ລະຫວ່າງ 2 ຕົວຜັນແປ </a:t>
            </a:r>
            <a:endParaRPr/>
          </a:p>
          <a:p>
            <a:pPr indent="-285750" lvl="0" marL="295275" marR="3810" rtl="0" algn="l">
              <a:spcBef>
                <a:spcPts val="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ມັນມີຄ່າຢູ່ລະຫວ່າງ -1 (ລົບສົມບູນ) ແລະ  +1 (ບວກສົມບູນ).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95275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ຄ່າ 0 ບົ່ງຊີ້ວ່າ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ບໍ່ມີຄວາມສໍາພັນແບບເສັ້ນຊື່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881149" y="3618807"/>
            <a:ext cx="7381702" cy="223328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ການປະເມີນຄວາມສໍາພັນ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628650" y="1634738"/>
            <a:ext cx="7296150" cy="7482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-285750" lvl="0" marL="295275" marR="381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3000"/>
              <a:buFont typeface="Arial"/>
              <a:buChar char="•"/>
            </a:pP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ຮູບໃດ ໃນ 4 ຮູບນີ້ ມີຄວາມສຳພັນກັນຫຼາຍທີ່ສຸດ? ນັ້ນຄື , ຄ່າສໍາປະສິດການພົວພັນຫຍັບເຂົາໃກ້ກັບ +1 ຫຼື -1?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1656437" y="3006437"/>
            <a:ext cx="5112326" cy="31345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>
            <p:ph type="title"/>
          </p:nvPr>
        </p:nvSpPr>
        <p:spPr>
          <a:xfrm>
            <a:off x="441960" y="365126"/>
            <a:ext cx="844296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ການປະເມີນຄວາມສໍາພັນ (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stimation Correlation)</a:t>
            </a:r>
            <a:endParaRPr/>
          </a:p>
        </p:txBody>
      </p:sp>
      <p:sp>
        <p:nvSpPr>
          <p:cNvPr id="148" name="Google Shape;148;p7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149" name="Google Shape;149;p7"/>
          <p:cNvPicPr preferRelativeResize="0"/>
          <p:nvPr/>
        </p:nvPicPr>
        <p:blipFill rotWithShape="1">
          <a:blip r:embed="rId3">
            <a:alphaModFix/>
          </a:blip>
          <a:srcRect b="0" l="0" r="50611" t="0"/>
          <a:stretch/>
        </p:blipFill>
        <p:spPr>
          <a:xfrm>
            <a:off x="2782339" y="3730169"/>
            <a:ext cx="3496540" cy="208631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7"/>
          <p:cNvSpPr txBox="1"/>
          <p:nvPr/>
        </p:nvSpPr>
        <p:spPr>
          <a:xfrm>
            <a:off x="628650" y="1451270"/>
            <a:ext cx="78867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ທ່ານ​ສາ​ມາດ​ຄິດ​ໄລ່​ຄ່າ​ສໍາ​ປະ​ສິດ​ສະຫະສໍາພັນ ​ຢູ່​ໃນ Stata ໂດຍ​ຄໍາ​ສັ່ງ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correlate</a:t>
            </a:r>
            <a:r>
              <a:rPr lang="en-US" sz="2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variable1 variable2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ເຣົາຄິດໄລ່ ຄວາມສໍາພັນລະຫວ່າງ ຕົວຜັນແປ AN8 (ນໍ້າໜັກ) ແລະ AN11 (ລວງສູງ) ຂອງເດັກ ທີ່ມີ BMI &lt; 40 (ລະດັບປົກກະຕິ)</a:t>
            </a:r>
            <a:endParaRPr/>
          </a:p>
        </p:txBody>
      </p:sp>
      <p:sp>
        <p:nvSpPr>
          <p:cNvPr id="151" name="Google Shape;151;p7"/>
          <p:cNvSpPr/>
          <p:nvPr/>
        </p:nvSpPr>
        <p:spPr>
          <a:xfrm rot="769460">
            <a:off x="4253869" y="5046606"/>
            <a:ext cx="1906386" cy="491155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4339769" y="5253644"/>
            <a:ext cx="775332" cy="343592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</a:pPr>
            <a:r>
              <a:rPr lang="en-US"/>
              <a:t>Scatterplot + fitted line</a:t>
            </a:r>
            <a:endParaRPr/>
          </a:p>
        </p:txBody>
      </p:sp>
      <p:sp>
        <p:nvSpPr>
          <p:cNvPr id="160" name="Google Shape;160;p8"/>
          <p:cNvSpPr txBox="1"/>
          <p:nvPr>
            <p:ph idx="12" type="sldNum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/>
              <a:t>ANRCB   |   </a:t>
            </a:r>
            <a:fld id="{00000000-1234-1234-1234-123412341234}" type="slidenum">
              <a:rPr b="1" lang="en-US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pic>
        <p:nvPicPr>
          <p:cNvPr id="161" name="Google Shape;161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017" y="1616046"/>
            <a:ext cx="6560128" cy="4771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 txBox="1"/>
          <p:nvPr/>
        </p:nvSpPr>
        <p:spPr>
          <a:xfrm>
            <a:off x="396240" y="2987137"/>
            <a:ext cx="8119110" cy="30976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381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ສັງເກດ: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325" lvl="0" marL="352425" marR="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●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ຈຸດຕັດກັນ ຂອງເສັ້ນຊື່ ກັບແກນ (Intercept):  (ຄ່າ Parameter) </a:t>
            </a: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aseline="-2500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18624" marR="0" rtl="0" algn="l">
              <a:spcBef>
                <a:spcPts val="296"/>
              </a:spcBef>
              <a:spcAft>
                <a:spcPts val="0"/>
              </a:spcAft>
              <a:buNone/>
            </a:pPr>
            <a:r>
              <a:t/>
            </a:r>
            <a:endParaRPr b="0" baseline="-2500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325" lvl="0" marL="352425" marR="0" rtl="0" algn="l">
              <a:spcBef>
                <a:spcPts val="641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●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ຄວາມຊັນ (Slope):   (Parameter) </a:t>
            </a: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β</a:t>
            </a:r>
            <a:r>
              <a:rPr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 </a:t>
            </a:r>
            <a:endParaRPr/>
          </a:p>
          <a:p>
            <a:pPr indent="0" lvl="0" marL="38100" marR="0" rtl="0" algn="l"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aseline="-25000"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325" lvl="0" marL="352425" marR="0" rtl="0" algn="l">
              <a:spcBef>
                <a:spcPts val="641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●"/>
            </a:pPr>
            <a:r>
              <a:rPr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Y: ຕົວຜັນແປຕາມ (Response) (ຫຼື ຕົວແປບໍ່ອິດສະຫຼະ dependent variable)</a:t>
            </a:r>
            <a:endParaRPr/>
          </a:p>
          <a:p>
            <a:pPr indent="0" lvl="0" marL="38100" marR="0" rtl="0" algn="l"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aseline="-25000"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325" lvl="0" marL="352425" marR="0" rtl="0" algn="l">
              <a:spcBef>
                <a:spcPts val="641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●"/>
            </a:pPr>
            <a:r>
              <a:rPr baseline="-25000"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: ຕົວຜັນແປຮ່ວມ (Covariate) (ຫຼື ຕົວແປອິດສະຫຼະ ຫຼື ຕົວແປອະທິບາຍ)</a:t>
            </a:r>
            <a:endParaRPr/>
          </a:p>
          <a:p>
            <a:pPr indent="-314325" lvl="0" marL="352425" marR="0" rtl="0" algn="l">
              <a:spcBef>
                <a:spcPts val="641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ຄ່າຄວາມຄາດເຄື່ອນ (error)</a:t>
            </a:r>
            <a:endParaRPr baseline="-2500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9"/>
          <p:cNvSpPr txBox="1"/>
          <p:nvPr/>
        </p:nvSpPr>
        <p:spPr>
          <a:xfrm>
            <a:off x="3060583" y="1810157"/>
            <a:ext cx="3022834" cy="4924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9377" l="-8064" r="-5845" t="-2468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0" name="Google Shape;170;p9"/>
          <p:cNvSpPr txBox="1"/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ຕົວແບບ ການ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ຖົດຖອຍ (Regression Model)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6800" y="64008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S_2020_PP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2022-07-28T20:51:15Z</dcterms:created>
  <dc:creator>Eddens, Kate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0x010100789DD0B6094BCF4FB93A35D0152A1812</vt:lpwstr>
  </property>
</Properties>
</file>