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351" r:id="rId3"/>
    <p:sldId id="325" r:id="rId4"/>
    <p:sldId id="326" r:id="rId5"/>
    <p:sldId id="349" r:id="rId6"/>
    <p:sldId id="327" r:id="rId7"/>
    <p:sldId id="311" r:id="rId8"/>
    <p:sldId id="348" r:id="rId9"/>
    <p:sldId id="328" r:id="rId10"/>
    <p:sldId id="340" r:id="rId11"/>
    <p:sldId id="329" r:id="rId12"/>
    <p:sldId id="341" r:id="rId13"/>
    <p:sldId id="330" r:id="rId14"/>
    <p:sldId id="339" r:id="rId15"/>
    <p:sldId id="342" r:id="rId16"/>
    <p:sldId id="343" r:id="rId17"/>
    <p:sldId id="331" r:id="rId18"/>
    <p:sldId id="332" r:id="rId19"/>
    <p:sldId id="333" r:id="rId20"/>
    <p:sldId id="344" r:id="rId21"/>
    <p:sldId id="345" r:id="rId22"/>
    <p:sldId id="346" r:id="rId23"/>
    <p:sldId id="347" r:id="rId24"/>
    <p:sldId id="309" r:id="rId25"/>
    <p:sldId id="350" r:id="rId26"/>
    <p:sldId id="323" r:id="rId27"/>
    <p:sldId id="338" r:id="rId28"/>
    <p:sldId id="324"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78810E18-2321-4E72-BDF8-749AB8AADDAA}">
          <p14:sldIdLst>
            <p14:sldId id="256"/>
            <p14:sldId id="351"/>
            <p14:sldId id="325"/>
            <p14:sldId id="326"/>
            <p14:sldId id="349"/>
            <p14:sldId id="327"/>
            <p14:sldId id="311"/>
            <p14:sldId id="348"/>
            <p14:sldId id="328"/>
            <p14:sldId id="340"/>
            <p14:sldId id="329"/>
            <p14:sldId id="341"/>
            <p14:sldId id="330"/>
            <p14:sldId id="339"/>
            <p14:sldId id="342"/>
            <p14:sldId id="343"/>
            <p14:sldId id="331"/>
            <p14:sldId id="332"/>
            <p14:sldId id="333"/>
            <p14:sldId id="344"/>
            <p14:sldId id="345"/>
            <p14:sldId id="346"/>
            <p14:sldId id="347"/>
            <p14:sldId id="309"/>
            <p14:sldId id="350"/>
            <p14:sldId id="323"/>
            <p14:sldId id="338"/>
            <p14:sldId id="324"/>
          </p14:sldIdLst>
        </p14:section>
      </p14:sectionLst>
    </p:ex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g9La7GpE61l6IEn7TosJzAdqHje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5A5E19-B1A8-5205-E33F-C2DDFDFB8773}" name="Ebner, Paul D" initials="EPD" userId="Anonymous_Ebner, Paul D" providerId="None"/>
  <p188:author id="{2F462EEA-50CD-E013-9326-025EC1AEB0B4}" name="Leah Thompson" initials="LT" userId="fbcd34862849984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bner, Paul D" initials="EPD" lastIdx="1" clrIdx="0"/>
  <p:cmAuthor id="2" name="Ebner, Paul D" initials="EPD [2]" lastIdx="1" clrIdx="1"/>
  <p:cmAuthor id="3" name="Ebner, Paul D" initials="EPD [3]" lastIdx="1" clrIdx="2"/>
  <p:cmAuthor id="4" name="Ebner, Paul D" initials="EPD [4]" lastIdx="1" clrIdx="3"/>
  <p:cmAuthor id="5" name="Ebner, Paul D" initials="EPD [5]" lastIdx="1" clrIdx="4"/>
  <p:cmAuthor id="6" name="Ebner, Paul D" initials="EPD [6]" lastIdx="1" clrIdx="5"/>
  <p:cmAuthor id="7" name="Ebner, Paul D" initials="EPD [7]" lastIdx="1" clrIdx="6"/>
  <p:cmAuthor id="8" name="Ebner, Paul D" initials="EPD [8]" lastIdx="1" clrIdx="7"/>
  <p:cmAuthor id="9" name="Ebner, Paul D" initials="EPD [9]" lastIdx="1" clrIdx="8"/>
  <p:cmAuthor id="10" name="Ebner, Paul D" initials="EPD [10]" lastIdx="1" clrIdx="9"/>
  <p:cmAuthor id="11" name="Ebner, Paul D" initials="EPD [11]" lastIdx="1" clrIdx="10"/>
  <p:cmAuthor id="12" name="Ebner, Paul D" initials="EPD [12]" lastIdx="1" clrIdx="11"/>
  <p:cmAuthor id="13" name="Ebner, Paul D" initials="EPD [13]" lastIdx="1" clrIdx="12"/>
  <p:cmAuthor id="14" name="Ebner, Paul D" initials="EPD [14]" lastIdx="1" clrIdx="13"/>
  <p:cmAuthor id="15" name="Ebner, Paul D" initials="EPD [15]" lastIdx="1" clrIdx="14"/>
  <p:cmAuthor id="16" name="Ebner, Paul D" initials="EPD [16]" lastIdx="1" clrIdx="1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B"/>
    <a:srgbClr val="66C7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5E9F19-4C8E-4EE5-BB1C-AAFF7BF659B1}" v="6" dt="2022-09-15T18:22:11.176"/>
  </p1510:revLst>
</p1510:revInfo>
</file>

<file path=ppt/tableStyles.xml><?xml version="1.0" encoding="utf-8"?>
<a:tblStyleLst xmlns:a="http://schemas.openxmlformats.org/drawingml/2006/main" def="{11C39BFE-4A12-4649-9628-CC24AA6376CF}">
  <a:tblStyle styleId="{11C39BFE-4A12-4649-9628-CC24AA6376C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9"/>
    <p:restoredTop sz="88017" autoAdjust="0"/>
  </p:normalViewPr>
  <p:slideViewPr>
    <p:cSldViewPr snapToGrid="0">
      <p:cViewPr varScale="1">
        <p:scale>
          <a:sx n="59" d="100"/>
          <a:sy n="59" d="100"/>
        </p:scale>
        <p:origin x="9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80"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6"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79"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82"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77"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ABF0E1-914E-401A-8440-7FB157B16F2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91903CD-BF6C-4153-B2F7-777E2089F722}">
      <dgm:prSet/>
      <dgm:spPr>
        <a:solidFill>
          <a:schemeClr val="accent6">
            <a:lumMod val="40000"/>
            <a:lumOff val="60000"/>
          </a:schemeClr>
        </a:solidFill>
      </dgm:spPr>
      <dgm:t>
        <a:bodyPr/>
        <a:lstStyle/>
        <a:p>
          <a:r>
            <a:rPr lang="en-US" b="0" i="0" dirty="0">
              <a:solidFill>
                <a:schemeClr val="tx1"/>
              </a:solidFill>
            </a:rPr>
            <a:t>Chemical</a:t>
          </a:r>
          <a:endParaRPr lang="en-US" dirty="0">
            <a:solidFill>
              <a:schemeClr val="tx1"/>
            </a:solidFill>
          </a:endParaRPr>
        </a:p>
      </dgm:t>
    </dgm:pt>
    <dgm:pt modelId="{77A75722-7889-4554-9548-81E218206131}" type="parTrans" cxnId="{C7869AE8-59C8-4A16-9A9B-CFC77EA1B5FC}">
      <dgm:prSet/>
      <dgm:spPr/>
      <dgm:t>
        <a:bodyPr/>
        <a:lstStyle/>
        <a:p>
          <a:endParaRPr lang="en-US"/>
        </a:p>
      </dgm:t>
    </dgm:pt>
    <dgm:pt modelId="{87E57EFA-0D26-4038-8414-B00B8214EFCD}" type="sibTrans" cxnId="{C7869AE8-59C8-4A16-9A9B-CFC77EA1B5FC}">
      <dgm:prSet/>
      <dgm:spPr>
        <a:solidFill>
          <a:schemeClr val="accent6">
            <a:lumMod val="40000"/>
            <a:lumOff val="60000"/>
          </a:schemeClr>
        </a:solidFill>
        <a:ln>
          <a:solidFill>
            <a:schemeClr val="accent6">
              <a:lumMod val="40000"/>
              <a:lumOff val="60000"/>
            </a:schemeClr>
          </a:solidFill>
        </a:ln>
      </dgm:spPr>
      <dgm:t>
        <a:bodyPr/>
        <a:lstStyle/>
        <a:p>
          <a:endParaRPr lang="en-US"/>
        </a:p>
      </dgm:t>
    </dgm:pt>
    <dgm:pt modelId="{7E262037-CAD5-4F5D-BAB4-0232F80BE998}">
      <dgm:prSet/>
      <dgm:spPr>
        <a:solidFill>
          <a:schemeClr val="accent6">
            <a:lumMod val="40000"/>
            <a:lumOff val="60000"/>
          </a:schemeClr>
        </a:solidFill>
      </dgm:spPr>
      <dgm:t>
        <a:bodyPr/>
        <a:lstStyle/>
        <a:p>
          <a:r>
            <a:rPr lang="en-US" b="0" i="0" dirty="0">
              <a:solidFill>
                <a:schemeClr val="tx1"/>
              </a:solidFill>
            </a:rPr>
            <a:t>Microbial</a:t>
          </a:r>
          <a:endParaRPr lang="en-US" dirty="0">
            <a:solidFill>
              <a:schemeClr val="tx1"/>
            </a:solidFill>
          </a:endParaRPr>
        </a:p>
      </dgm:t>
    </dgm:pt>
    <dgm:pt modelId="{EA77E94F-2CFC-4054-B5F0-5D2F425AE3C3}" type="parTrans" cxnId="{6C94C958-A3BD-43BF-AA0E-BA1E3915D646}">
      <dgm:prSet/>
      <dgm:spPr/>
      <dgm:t>
        <a:bodyPr/>
        <a:lstStyle/>
        <a:p>
          <a:endParaRPr lang="en-US"/>
        </a:p>
      </dgm:t>
    </dgm:pt>
    <dgm:pt modelId="{574350D0-C2C6-452C-8A29-C6657B602D48}" type="sibTrans" cxnId="{6C94C958-A3BD-43BF-AA0E-BA1E3915D646}">
      <dgm:prSet/>
      <dgm:spPr/>
      <dgm:t>
        <a:bodyPr/>
        <a:lstStyle/>
        <a:p>
          <a:endParaRPr lang="en-US"/>
        </a:p>
      </dgm:t>
    </dgm:pt>
    <dgm:pt modelId="{EADD2544-0A8C-4388-975F-B63B4CCDECD6}">
      <dgm:prSet/>
      <dgm:spPr>
        <a:solidFill>
          <a:schemeClr val="accent6">
            <a:lumMod val="40000"/>
            <a:lumOff val="60000"/>
          </a:schemeClr>
        </a:solidFill>
      </dgm:spPr>
      <dgm:t>
        <a:bodyPr/>
        <a:lstStyle/>
        <a:p>
          <a:r>
            <a:rPr lang="en-US" b="0" i="0" dirty="0">
              <a:solidFill>
                <a:schemeClr val="tx1"/>
              </a:solidFill>
            </a:rPr>
            <a:t>Physical</a:t>
          </a:r>
          <a:endParaRPr lang="en-US" dirty="0">
            <a:solidFill>
              <a:schemeClr val="tx1"/>
            </a:solidFill>
          </a:endParaRPr>
        </a:p>
      </dgm:t>
    </dgm:pt>
    <dgm:pt modelId="{A56B2FD5-660F-4B4F-A6F8-B2F16A3B5B55}" type="parTrans" cxnId="{4CBDD11E-C402-4D7F-B8EC-3A66A7FD9388}">
      <dgm:prSet/>
      <dgm:spPr/>
      <dgm:t>
        <a:bodyPr/>
        <a:lstStyle/>
        <a:p>
          <a:endParaRPr lang="en-US"/>
        </a:p>
      </dgm:t>
    </dgm:pt>
    <dgm:pt modelId="{CCC70F05-9B59-47E2-8A2B-2D6309594836}" type="sibTrans" cxnId="{4CBDD11E-C402-4D7F-B8EC-3A66A7FD9388}">
      <dgm:prSet/>
      <dgm:spPr/>
      <dgm:t>
        <a:bodyPr/>
        <a:lstStyle/>
        <a:p>
          <a:endParaRPr lang="en-US"/>
        </a:p>
      </dgm:t>
    </dgm:pt>
    <dgm:pt modelId="{49B3B855-F980-46F4-A33B-F83259D9FE3C}" type="pres">
      <dgm:prSet presAssocID="{B2ABF0E1-914E-401A-8440-7FB157B16F24}" presName="Name0" presStyleCnt="0">
        <dgm:presLayoutVars>
          <dgm:chMax val="7"/>
          <dgm:chPref val="7"/>
          <dgm:dir/>
        </dgm:presLayoutVars>
      </dgm:prSet>
      <dgm:spPr/>
    </dgm:pt>
    <dgm:pt modelId="{EBAE3326-28F0-4ADD-AC75-50C94FA9E1B4}" type="pres">
      <dgm:prSet presAssocID="{B2ABF0E1-914E-401A-8440-7FB157B16F24}" presName="Name1" presStyleCnt="0"/>
      <dgm:spPr/>
    </dgm:pt>
    <dgm:pt modelId="{B344D861-65EF-4541-BBD5-39D92E6074FC}" type="pres">
      <dgm:prSet presAssocID="{B2ABF0E1-914E-401A-8440-7FB157B16F24}" presName="cycle" presStyleCnt="0"/>
      <dgm:spPr/>
    </dgm:pt>
    <dgm:pt modelId="{CA42BF38-7DDE-4D1F-B41D-E472F63D026C}" type="pres">
      <dgm:prSet presAssocID="{B2ABF0E1-914E-401A-8440-7FB157B16F24}" presName="srcNode" presStyleLbl="node1" presStyleIdx="0" presStyleCnt="3"/>
      <dgm:spPr/>
    </dgm:pt>
    <dgm:pt modelId="{7B68EA48-B780-40F5-B9BF-CF328212FD37}" type="pres">
      <dgm:prSet presAssocID="{B2ABF0E1-914E-401A-8440-7FB157B16F24}" presName="conn" presStyleLbl="parChTrans1D2" presStyleIdx="0" presStyleCnt="1" custScaleY="99250" custLinFactNeighborX="-25522" custLinFactNeighborY="4926"/>
      <dgm:spPr/>
    </dgm:pt>
    <dgm:pt modelId="{6C8E1239-544F-4455-AED5-D25C5812B12B}" type="pres">
      <dgm:prSet presAssocID="{B2ABF0E1-914E-401A-8440-7FB157B16F24}" presName="extraNode" presStyleLbl="node1" presStyleIdx="0" presStyleCnt="3"/>
      <dgm:spPr/>
    </dgm:pt>
    <dgm:pt modelId="{F0BFD829-DF4D-4D8F-B545-58FFE263CE9F}" type="pres">
      <dgm:prSet presAssocID="{B2ABF0E1-914E-401A-8440-7FB157B16F24}" presName="dstNode" presStyleLbl="node1" presStyleIdx="0" presStyleCnt="3"/>
      <dgm:spPr/>
    </dgm:pt>
    <dgm:pt modelId="{FC53AF46-DDCC-4667-953B-3E40C2B8D82C}" type="pres">
      <dgm:prSet presAssocID="{491903CD-BF6C-4153-B2F7-777E2089F722}" presName="text_1" presStyleLbl="node1" presStyleIdx="0" presStyleCnt="3">
        <dgm:presLayoutVars>
          <dgm:bulletEnabled val="1"/>
        </dgm:presLayoutVars>
      </dgm:prSet>
      <dgm:spPr/>
    </dgm:pt>
    <dgm:pt modelId="{1FE14122-23E1-4C7B-8639-F34CF8A9B017}" type="pres">
      <dgm:prSet presAssocID="{491903CD-BF6C-4153-B2F7-777E2089F722}" presName="accent_1" presStyleCnt="0"/>
      <dgm:spPr/>
    </dgm:pt>
    <dgm:pt modelId="{9C60FF2E-8EC8-4C12-8B18-7CC67BD0CB00}" type="pres">
      <dgm:prSet presAssocID="{491903CD-BF6C-4153-B2F7-777E2089F722}" presName="accentRepeatNode" presStyleLbl="solidFgAcc1" presStyleIdx="0" presStyleCnt="3"/>
      <dgm:spPr>
        <a:ln>
          <a:solidFill>
            <a:schemeClr val="accent6">
              <a:lumMod val="40000"/>
              <a:lumOff val="60000"/>
            </a:schemeClr>
          </a:solidFill>
        </a:ln>
      </dgm:spPr>
    </dgm:pt>
    <dgm:pt modelId="{EF4AFF35-D4D0-4BC8-87DB-89FA5C3835B3}" type="pres">
      <dgm:prSet presAssocID="{7E262037-CAD5-4F5D-BAB4-0232F80BE998}" presName="text_2" presStyleLbl="node1" presStyleIdx="1" presStyleCnt="3">
        <dgm:presLayoutVars>
          <dgm:bulletEnabled val="1"/>
        </dgm:presLayoutVars>
      </dgm:prSet>
      <dgm:spPr/>
    </dgm:pt>
    <dgm:pt modelId="{06044DAD-4B28-4DDF-BE09-87ED8794E6DB}" type="pres">
      <dgm:prSet presAssocID="{7E262037-CAD5-4F5D-BAB4-0232F80BE998}" presName="accent_2" presStyleCnt="0"/>
      <dgm:spPr/>
    </dgm:pt>
    <dgm:pt modelId="{E23AD98C-52EF-46D0-AD76-5ABE34DB23A1}" type="pres">
      <dgm:prSet presAssocID="{7E262037-CAD5-4F5D-BAB4-0232F80BE998}" presName="accentRepeatNode" presStyleLbl="solidFgAcc1" presStyleIdx="1" presStyleCnt="3"/>
      <dgm:spPr>
        <a:ln>
          <a:solidFill>
            <a:schemeClr val="accent6">
              <a:lumMod val="40000"/>
              <a:lumOff val="60000"/>
            </a:schemeClr>
          </a:solidFill>
        </a:ln>
      </dgm:spPr>
    </dgm:pt>
    <dgm:pt modelId="{796396CF-26F2-4F21-86DC-8229BEFC8589}" type="pres">
      <dgm:prSet presAssocID="{EADD2544-0A8C-4388-975F-B63B4CCDECD6}" presName="text_3" presStyleLbl="node1" presStyleIdx="2" presStyleCnt="3">
        <dgm:presLayoutVars>
          <dgm:bulletEnabled val="1"/>
        </dgm:presLayoutVars>
      </dgm:prSet>
      <dgm:spPr/>
    </dgm:pt>
    <dgm:pt modelId="{185456F1-3537-4EA6-8CFA-FF3ADF5F24D4}" type="pres">
      <dgm:prSet presAssocID="{EADD2544-0A8C-4388-975F-B63B4CCDECD6}" presName="accent_3" presStyleCnt="0"/>
      <dgm:spPr/>
    </dgm:pt>
    <dgm:pt modelId="{BE5273CE-9048-4EB3-AFE5-43318DC65141}" type="pres">
      <dgm:prSet presAssocID="{EADD2544-0A8C-4388-975F-B63B4CCDECD6}" presName="accentRepeatNode" presStyleLbl="solidFgAcc1" presStyleIdx="2" presStyleCnt="3" custLinFactNeighborX="-5821" custLinFactNeighborY="-264"/>
      <dgm:spPr>
        <a:ln>
          <a:solidFill>
            <a:schemeClr val="accent6">
              <a:lumMod val="40000"/>
              <a:lumOff val="60000"/>
            </a:schemeClr>
          </a:solidFill>
        </a:ln>
      </dgm:spPr>
    </dgm:pt>
  </dgm:ptLst>
  <dgm:cxnLst>
    <dgm:cxn modelId="{4CBDD11E-C402-4D7F-B8EC-3A66A7FD9388}" srcId="{B2ABF0E1-914E-401A-8440-7FB157B16F24}" destId="{EADD2544-0A8C-4388-975F-B63B4CCDECD6}" srcOrd="2" destOrd="0" parTransId="{A56B2FD5-660F-4B4F-A6F8-B2F16A3B5B55}" sibTransId="{CCC70F05-9B59-47E2-8A2B-2D6309594836}"/>
    <dgm:cxn modelId="{3283761F-46B2-4BA0-A2BA-97CD5D8F6D43}" type="presOf" srcId="{B2ABF0E1-914E-401A-8440-7FB157B16F24}" destId="{49B3B855-F980-46F4-A33B-F83259D9FE3C}" srcOrd="0" destOrd="0" presId="urn:microsoft.com/office/officeart/2008/layout/VerticalCurvedList"/>
    <dgm:cxn modelId="{A08F1D32-6B21-451E-B6FA-B393B258DC97}" type="presOf" srcId="{EADD2544-0A8C-4388-975F-B63B4CCDECD6}" destId="{796396CF-26F2-4F21-86DC-8229BEFC8589}" srcOrd="0" destOrd="0" presId="urn:microsoft.com/office/officeart/2008/layout/VerticalCurvedList"/>
    <dgm:cxn modelId="{A4D6AE6C-1500-43A0-B4D2-9933C571737E}" type="presOf" srcId="{491903CD-BF6C-4153-B2F7-777E2089F722}" destId="{FC53AF46-DDCC-4667-953B-3E40C2B8D82C}" srcOrd="0" destOrd="0" presId="urn:microsoft.com/office/officeart/2008/layout/VerticalCurvedList"/>
    <dgm:cxn modelId="{6C94C958-A3BD-43BF-AA0E-BA1E3915D646}" srcId="{B2ABF0E1-914E-401A-8440-7FB157B16F24}" destId="{7E262037-CAD5-4F5D-BAB4-0232F80BE998}" srcOrd="1" destOrd="0" parTransId="{EA77E94F-2CFC-4054-B5F0-5D2F425AE3C3}" sibTransId="{574350D0-C2C6-452C-8A29-C6657B602D48}"/>
    <dgm:cxn modelId="{B96202A7-9A1F-437E-9978-6506774EE318}" type="presOf" srcId="{87E57EFA-0D26-4038-8414-B00B8214EFCD}" destId="{7B68EA48-B780-40F5-B9BF-CF328212FD37}" srcOrd="0" destOrd="0" presId="urn:microsoft.com/office/officeart/2008/layout/VerticalCurvedList"/>
    <dgm:cxn modelId="{C7869AE8-59C8-4A16-9A9B-CFC77EA1B5FC}" srcId="{B2ABF0E1-914E-401A-8440-7FB157B16F24}" destId="{491903CD-BF6C-4153-B2F7-777E2089F722}" srcOrd="0" destOrd="0" parTransId="{77A75722-7889-4554-9548-81E218206131}" sibTransId="{87E57EFA-0D26-4038-8414-B00B8214EFCD}"/>
    <dgm:cxn modelId="{27BB05EE-1647-427C-A833-49CA3D1148D4}" type="presOf" srcId="{7E262037-CAD5-4F5D-BAB4-0232F80BE998}" destId="{EF4AFF35-D4D0-4BC8-87DB-89FA5C3835B3}" srcOrd="0" destOrd="0" presId="urn:microsoft.com/office/officeart/2008/layout/VerticalCurvedList"/>
    <dgm:cxn modelId="{6794DB6A-9046-4D94-AC84-7A3B695BA3BB}" type="presParOf" srcId="{49B3B855-F980-46F4-A33B-F83259D9FE3C}" destId="{EBAE3326-28F0-4ADD-AC75-50C94FA9E1B4}" srcOrd="0" destOrd="0" presId="urn:microsoft.com/office/officeart/2008/layout/VerticalCurvedList"/>
    <dgm:cxn modelId="{F477A4BC-3B4D-4244-B11E-6B5FE55E6706}" type="presParOf" srcId="{EBAE3326-28F0-4ADD-AC75-50C94FA9E1B4}" destId="{B344D861-65EF-4541-BBD5-39D92E6074FC}" srcOrd="0" destOrd="0" presId="urn:microsoft.com/office/officeart/2008/layout/VerticalCurvedList"/>
    <dgm:cxn modelId="{DED1535C-AAAE-4548-B1A7-DBCAEBA5DBCC}" type="presParOf" srcId="{B344D861-65EF-4541-BBD5-39D92E6074FC}" destId="{CA42BF38-7DDE-4D1F-B41D-E472F63D026C}" srcOrd="0" destOrd="0" presId="urn:microsoft.com/office/officeart/2008/layout/VerticalCurvedList"/>
    <dgm:cxn modelId="{2B4A9EA0-599A-42A5-B6D6-BA856C7F1C07}" type="presParOf" srcId="{B344D861-65EF-4541-BBD5-39D92E6074FC}" destId="{7B68EA48-B780-40F5-B9BF-CF328212FD37}" srcOrd="1" destOrd="0" presId="urn:microsoft.com/office/officeart/2008/layout/VerticalCurvedList"/>
    <dgm:cxn modelId="{4515D7BE-54DA-4C81-AF5E-AB380FB36FE9}" type="presParOf" srcId="{B344D861-65EF-4541-BBD5-39D92E6074FC}" destId="{6C8E1239-544F-4455-AED5-D25C5812B12B}" srcOrd="2" destOrd="0" presId="urn:microsoft.com/office/officeart/2008/layout/VerticalCurvedList"/>
    <dgm:cxn modelId="{7DF732CE-99F4-4519-A2AA-226AD58A77D9}" type="presParOf" srcId="{B344D861-65EF-4541-BBD5-39D92E6074FC}" destId="{F0BFD829-DF4D-4D8F-B545-58FFE263CE9F}" srcOrd="3" destOrd="0" presId="urn:microsoft.com/office/officeart/2008/layout/VerticalCurvedList"/>
    <dgm:cxn modelId="{FFF994C1-6947-411F-B00E-AC74B54A9EC7}" type="presParOf" srcId="{EBAE3326-28F0-4ADD-AC75-50C94FA9E1B4}" destId="{FC53AF46-DDCC-4667-953B-3E40C2B8D82C}" srcOrd="1" destOrd="0" presId="urn:microsoft.com/office/officeart/2008/layout/VerticalCurvedList"/>
    <dgm:cxn modelId="{84C72C42-CFF2-4005-8DCF-7BA9BBA62D56}" type="presParOf" srcId="{EBAE3326-28F0-4ADD-AC75-50C94FA9E1B4}" destId="{1FE14122-23E1-4C7B-8639-F34CF8A9B017}" srcOrd="2" destOrd="0" presId="urn:microsoft.com/office/officeart/2008/layout/VerticalCurvedList"/>
    <dgm:cxn modelId="{A99A1A1A-BE4D-44CE-8406-844678ED9E93}" type="presParOf" srcId="{1FE14122-23E1-4C7B-8639-F34CF8A9B017}" destId="{9C60FF2E-8EC8-4C12-8B18-7CC67BD0CB00}" srcOrd="0" destOrd="0" presId="urn:microsoft.com/office/officeart/2008/layout/VerticalCurvedList"/>
    <dgm:cxn modelId="{0E2526A9-CC78-4EA7-BD6B-0341E330898E}" type="presParOf" srcId="{EBAE3326-28F0-4ADD-AC75-50C94FA9E1B4}" destId="{EF4AFF35-D4D0-4BC8-87DB-89FA5C3835B3}" srcOrd="3" destOrd="0" presId="urn:microsoft.com/office/officeart/2008/layout/VerticalCurvedList"/>
    <dgm:cxn modelId="{2854CE91-837E-4832-AC55-53082BD00CDA}" type="presParOf" srcId="{EBAE3326-28F0-4ADD-AC75-50C94FA9E1B4}" destId="{06044DAD-4B28-4DDF-BE09-87ED8794E6DB}" srcOrd="4" destOrd="0" presId="urn:microsoft.com/office/officeart/2008/layout/VerticalCurvedList"/>
    <dgm:cxn modelId="{AECA830D-122B-4912-9C66-6E0E2F887E3E}" type="presParOf" srcId="{06044DAD-4B28-4DDF-BE09-87ED8794E6DB}" destId="{E23AD98C-52EF-46D0-AD76-5ABE34DB23A1}" srcOrd="0" destOrd="0" presId="urn:microsoft.com/office/officeart/2008/layout/VerticalCurvedList"/>
    <dgm:cxn modelId="{72B86CFA-5D87-484F-992C-41FCA73FA5BA}" type="presParOf" srcId="{EBAE3326-28F0-4ADD-AC75-50C94FA9E1B4}" destId="{796396CF-26F2-4F21-86DC-8229BEFC8589}" srcOrd="5" destOrd="0" presId="urn:microsoft.com/office/officeart/2008/layout/VerticalCurvedList"/>
    <dgm:cxn modelId="{69BA2934-B0E7-43EE-ABE7-EA7C01E28DB5}" type="presParOf" srcId="{EBAE3326-28F0-4ADD-AC75-50C94FA9E1B4}" destId="{185456F1-3537-4EA6-8CFA-FF3ADF5F24D4}" srcOrd="6" destOrd="0" presId="urn:microsoft.com/office/officeart/2008/layout/VerticalCurvedList"/>
    <dgm:cxn modelId="{F3355189-A877-4CC1-B8EE-D540C83EC6AC}" type="presParOf" srcId="{185456F1-3537-4EA6-8CFA-FF3ADF5F24D4}" destId="{BE5273CE-9048-4EB3-AFE5-43318DC6514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8EA48-B780-40F5-B9BF-CF328212FD37}">
      <dsp:nvSpPr>
        <dsp:cNvPr id="0" name=""/>
        <dsp:cNvSpPr/>
      </dsp:nvSpPr>
      <dsp:spPr>
        <a:xfrm>
          <a:off x="-4810180" y="-433515"/>
          <a:ext cx="5729224" cy="5686255"/>
        </a:xfrm>
        <a:prstGeom prst="blockArc">
          <a:avLst>
            <a:gd name="adj1" fmla="val 18900000"/>
            <a:gd name="adj2" fmla="val 2700000"/>
            <a:gd name="adj3" fmla="val 377"/>
          </a:avLst>
        </a:prstGeom>
        <a:solidFill>
          <a:schemeClr val="accent6">
            <a:lumMod val="40000"/>
            <a:lumOff val="60000"/>
          </a:schemeClr>
        </a:solidFill>
        <a:ln w="25400" cap="flat" cmpd="sng" algn="ctr">
          <a:solidFill>
            <a:schemeClr val="accent6">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FC53AF46-DDCC-4667-953B-3E40C2B8D82C}">
      <dsp:nvSpPr>
        <dsp:cNvPr id="0" name=""/>
        <dsp:cNvSpPr/>
      </dsp:nvSpPr>
      <dsp:spPr>
        <a:xfrm>
          <a:off x="591079" y="425478"/>
          <a:ext cx="9019230" cy="850956"/>
        </a:xfrm>
        <a:prstGeom prst="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446" tIns="116840" rIns="116840" bIns="116840" numCol="1" spcCol="1270" anchor="ctr" anchorCtr="0">
          <a:noAutofit/>
        </a:bodyPr>
        <a:lstStyle/>
        <a:p>
          <a:pPr marL="0" lvl="0" indent="0" algn="l" defTabSz="2044700">
            <a:lnSpc>
              <a:spcPct val="90000"/>
            </a:lnSpc>
            <a:spcBef>
              <a:spcPct val="0"/>
            </a:spcBef>
            <a:spcAft>
              <a:spcPct val="35000"/>
            </a:spcAft>
            <a:buNone/>
          </a:pPr>
          <a:r>
            <a:rPr lang="en-US" sz="4600" b="0" i="0" kern="1200" dirty="0">
              <a:solidFill>
                <a:schemeClr val="tx1"/>
              </a:solidFill>
            </a:rPr>
            <a:t>Chemical</a:t>
          </a:r>
          <a:endParaRPr lang="en-US" sz="4600" kern="1200" dirty="0">
            <a:solidFill>
              <a:schemeClr val="tx1"/>
            </a:solidFill>
          </a:endParaRPr>
        </a:p>
      </dsp:txBody>
      <dsp:txXfrm>
        <a:off x="591079" y="425478"/>
        <a:ext cx="9019230" cy="850956"/>
      </dsp:txXfrm>
    </dsp:sp>
    <dsp:sp modelId="{9C60FF2E-8EC8-4C12-8B18-7CC67BD0CB00}">
      <dsp:nvSpPr>
        <dsp:cNvPr id="0" name=""/>
        <dsp:cNvSpPr/>
      </dsp:nvSpPr>
      <dsp:spPr>
        <a:xfrm>
          <a:off x="59232" y="319108"/>
          <a:ext cx="1063695" cy="1063695"/>
        </a:xfrm>
        <a:prstGeom prst="ellipse">
          <a:avLst/>
        </a:prstGeom>
        <a:solidFill>
          <a:schemeClr val="lt1">
            <a:hueOff val="0"/>
            <a:satOff val="0"/>
            <a:lumOff val="0"/>
            <a:alphaOff val="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EF4AFF35-D4D0-4BC8-87DB-89FA5C3835B3}">
      <dsp:nvSpPr>
        <dsp:cNvPr id="0" name=""/>
        <dsp:cNvSpPr/>
      </dsp:nvSpPr>
      <dsp:spPr>
        <a:xfrm>
          <a:off x="900402" y="1701912"/>
          <a:ext cx="8709908" cy="850956"/>
        </a:xfrm>
        <a:prstGeom prst="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446" tIns="116840" rIns="116840" bIns="116840" numCol="1" spcCol="1270" anchor="ctr" anchorCtr="0">
          <a:noAutofit/>
        </a:bodyPr>
        <a:lstStyle/>
        <a:p>
          <a:pPr marL="0" lvl="0" indent="0" algn="l" defTabSz="2044700">
            <a:lnSpc>
              <a:spcPct val="90000"/>
            </a:lnSpc>
            <a:spcBef>
              <a:spcPct val="0"/>
            </a:spcBef>
            <a:spcAft>
              <a:spcPct val="35000"/>
            </a:spcAft>
            <a:buNone/>
          </a:pPr>
          <a:r>
            <a:rPr lang="en-US" sz="4600" b="0" i="0" kern="1200" dirty="0">
              <a:solidFill>
                <a:schemeClr val="tx1"/>
              </a:solidFill>
            </a:rPr>
            <a:t>Microbial</a:t>
          </a:r>
          <a:endParaRPr lang="en-US" sz="4600" kern="1200" dirty="0">
            <a:solidFill>
              <a:schemeClr val="tx1"/>
            </a:solidFill>
          </a:endParaRPr>
        </a:p>
      </dsp:txBody>
      <dsp:txXfrm>
        <a:off x="900402" y="1701912"/>
        <a:ext cx="8709908" cy="850956"/>
      </dsp:txXfrm>
    </dsp:sp>
    <dsp:sp modelId="{E23AD98C-52EF-46D0-AD76-5ABE34DB23A1}">
      <dsp:nvSpPr>
        <dsp:cNvPr id="0" name=""/>
        <dsp:cNvSpPr/>
      </dsp:nvSpPr>
      <dsp:spPr>
        <a:xfrm>
          <a:off x="368554" y="1595542"/>
          <a:ext cx="1063695" cy="1063695"/>
        </a:xfrm>
        <a:prstGeom prst="ellipse">
          <a:avLst/>
        </a:prstGeom>
        <a:solidFill>
          <a:schemeClr val="lt1">
            <a:hueOff val="0"/>
            <a:satOff val="0"/>
            <a:lumOff val="0"/>
            <a:alphaOff val="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796396CF-26F2-4F21-86DC-8229BEFC8589}">
      <dsp:nvSpPr>
        <dsp:cNvPr id="0" name=""/>
        <dsp:cNvSpPr/>
      </dsp:nvSpPr>
      <dsp:spPr>
        <a:xfrm>
          <a:off x="591079" y="2978346"/>
          <a:ext cx="9019230" cy="850956"/>
        </a:xfrm>
        <a:prstGeom prst="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5446" tIns="116840" rIns="116840" bIns="116840" numCol="1" spcCol="1270" anchor="ctr" anchorCtr="0">
          <a:noAutofit/>
        </a:bodyPr>
        <a:lstStyle/>
        <a:p>
          <a:pPr marL="0" lvl="0" indent="0" algn="l" defTabSz="2044700">
            <a:lnSpc>
              <a:spcPct val="90000"/>
            </a:lnSpc>
            <a:spcBef>
              <a:spcPct val="0"/>
            </a:spcBef>
            <a:spcAft>
              <a:spcPct val="35000"/>
            </a:spcAft>
            <a:buNone/>
          </a:pPr>
          <a:r>
            <a:rPr lang="en-US" sz="4600" b="0" i="0" kern="1200" dirty="0">
              <a:solidFill>
                <a:schemeClr val="tx1"/>
              </a:solidFill>
            </a:rPr>
            <a:t>Physical</a:t>
          </a:r>
          <a:endParaRPr lang="en-US" sz="4600" kern="1200" dirty="0">
            <a:solidFill>
              <a:schemeClr val="tx1"/>
            </a:solidFill>
          </a:endParaRPr>
        </a:p>
      </dsp:txBody>
      <dsp:txXfrm>
        <a:off x="591079" y="2978346"/>
        <a:ext cx="9019230" cy="850956"/>
      </dsp:txXfrm>
    </dsp:sp>
    <dsp:sp modelId="{BE5273CE-9048-4EB3-AFE5-43318DC65141}">
      <dsp:nvSpPr>
        <dsp:cNvPr id="0" name=""/>
        <dsp:cNvSpPr/>
      </dsp:nvSpPr>
      <dsp:spPr>
        <a:xfrm>
          <a:off x="0" y="2869168"/>
          <a:ext cx="1063695" cy="1063695"/>
        </a:xfrm>
        <a:prstGeom prst="ellipse">
          <a:avLst/>
        </a:prstGeom>
        <a:solidFill>
          <a:schemeClr val="lt1">
            <a:hueOff val="0"/>
            <a:satOff val="0"/>
            <a:lumOff val="0"/>
            <a:alphaOff val="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1"/>
              <a:t>Goal: 30 min</a:t>
            </a:r>
            <a:endParaRPr b="1"/>
          </a:p>
        </p:txBody>
      </p:sp>
      <p:sp>
        <p:nvSpPr>
          <p:cNvPr id="108" name="Google Shape;10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10" name="Google Shape;11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rgbClr val="000000"/>
              </a:buClr>
              <a:buSzPts val="1600"/>
              <a:buFontTx/>
              <a:buChar char="-"/>
            </a:pPr>
            <a:r>
              <a:rPr lang="en-US" dirty="0"/>
              <a:t>Chemicals are useful in food production because they can promote</a:t>
            </a:r>
            <a:r>
              <a:rPr lang="en-US" sz="1200" b="0" i="0" u="none" strike="noStrike" cap="none" dirty="0">
                <a:solidFill>
                  <a:srgbClr val="000000"/>
                </a:solidFill>
                <a:latin typeface="Arial"/>
                <a:ea typeface="Arial"/>
                <a:cs typeface="Arial"/>
                <a:sym typeface="Arial"/>
              </a:rPr>
              <a:t> growth either through fertilizer or can fight pests and diseases</a:t>
            </a:r>
          </a:p>
          <a:p>
            <a:pPr marL="171450" marR="0" lvl="0" indent="-171450" algn="l" rtl="0">
              <a:lnSpc>
                <a:spcPct val="100000"/>
              </a:lnSpc>
              <a:spcBef>
                <a:spcPts val="0"/>
              </a:spcBef>
              <a:spcAft>
                <a:spcPts val="0"/>
              </a:spcAft>
              <a:buClr>
                <a:srgbClr val="000000"/>
              </a:buClr>
              <a:buSzPts val="1600"/>
              <a:buFontTx/>
              <a:buChar char="-"/>
            </a:pPr>
            <a:r>
              <a:rPr lang="en-US" sz="1200" b="0" i="0" u="none" strike="noStrike" cap="none" dirty="0">
                <a:solidFill>
                  <a:srgbClr val="000000"/>
                </a:solidFill>
                <a:latin typeface="Arial"/>
                <a:cs typeface="Arial"/>
                <a:sym typeface="Arial"/>
              </a:rPr>
              <a:t>However, chemicals must be applied safely and at the correct levels, otherwise they are dangerous to human health and the environment</a:t>
            </a:r>
          </a:p>
          <a:p>
            <a:pPr marL="171450" marR="0" lvl="0" indent="-171450" algn="l" defTabSz="914400" rtl="0" eaLnBrk="1" fontAlgn="auto" latinLnBrk="0" hangingPunct="1">
              <a:lnSpc>
                <a:spcPct val="100000"/>
              </a:lnSpc>
              <a:spcBef>
                <a:spcPts val="0"/>
              </a:spcBef>
              <a:spcAft>
                <a:spcPts val="0"/>
              </a:spcAft>
              <a:buClr>
                <a:srgbClr val="000000"/>
              </a:buClr>
              <a:buSzPts val="1600"/>
              <a:buFontTx/>
              <a:buChar char="-"/>
              <a:tabLst/>
              <a:defRPr/>
            </a:pPr>
            <a:r>
              <a:rPr lang="en-US" sz="1200" b="0" i="0" u="none" strike="noStrike" cap="none" dirty="0">
                <a:solidFill>
                  <a:srgbClr val="000000"/>
                </a:solidFill>
                <a:latin typeface="Arial"/>
                <a:cs typeface="Arial"/>
                <a:sym typeface="Arial"/>
              </a:rPr>
              <a:t>Chemicals also occur naturally, such as aflatoxins which come from mold</a:t>
            </a:r>
          </a:p>
          <a:p>
            <a:pPr marL="171450" marR="0" lvl="0" indent="-171450" algn="l" defTabSz="914400" rtl="0" eaLnBrk="1" fontAlgn="auto" latinLnBrk="0" hangingPunct="1">
              <a:lnSpc>
                <a:spcPct val="100000"/>
              </a:lnSpc>
              <a:spcBef>
                <a:spcPts val="0"/>
              </a:spcBef>
              <a:spcAft>
                <a:spcPts val="0"/>
              </a:spcAft>
              <a:buClr>
                <a:srgbClr val="000000"/>
              </a:buClr>
              <a:buSzPts val="1600"/>
              <a:buFontTx/>
              <a:buChar char="-"/>
              <a:tabLst/>
              <a:defRPr/>
            </a:pPr>
            <a:r>
              <a:rPr lang="en-US" sz="1200" b="0" i="0" u="none" strike="noStrike" cap="none" dirty="0">
                <a:solidFill>
                  <a:srgbClr val="000000"/>
                </a:solidFill>
                <a:latin typeface="Arial"/>
                <a:cs typeface="Arial"/>
                <a:sym typeface="Arial"/>
              </a:rPr>
              <a:t>Legal pesticide imports increased by more than 3,700% between 2009 and 2019 (Neely, 2022; https://www.agrilinks.org/post/sustainable-maize-production-human-health-and-biodiversity-laos)</a:t>
            </a:r>
          </a:p>
          <a:p>
            <a:pPr marL="171450" marR="0" lvl="0" indent="-171450" algn="l" defTabSz="914400" rtl="0" eaLnBrk="1" fontAlgn="auto" latinLnBrk="0" hangingPunct="1">
              <a:lnSpc>
                <a:spcPct val="100000"/>
              </a:lnSpc>
              <a:spcBef>
                <a:spcPts val="0"/>
              </a:spcBef>
              <a:spcAft>
                <a:spcPts val="0"/>
              </a:spcAft>
              <a:buClr>
                <a:srgbClr val="000000"/>
              </a:buClr>
              <a:buSzPts val="1600"/>
              <a:buFontTx/>
              <a:buChar char="-"/>
              <a:tabLst/>
              <a:defRPr/>
            </a:pPr>
            <a:r>
              <a:rPr lang="en-US" dirty="0"/>
              <a:t>Picture source: https://www.safetyandhealthmagazine.com/articles/19064-epa-requests-comment-on-health-ecological-risks-of-paraquat</a:t>
            </a:r>
          </a:p>
          <a:p>
            <a:pPr marL="171450" marR="0" lvl="0" indent="-171450" algn="l" defTabSz="914400" rtl="0" eaLnBrk="1" fontAlgn="auto" latinLnBrk="0" hangingPunct="1">
              <a:lnSpc>
                <a:spcPct val="100000"/>
              </a:lnSpc>
              <a:spcBef>
                <a:spcPts val="0"/>
              </a:spcBef>
              <a:spcAft>
                <a:spcPts val="0"/>
              </a:spcAft>
              <a:buClr>
                <a:srgbClr val="000000"/>
              </a:buClr>
              <a:buSzPts val="1600"/>
              <a:buFontTx/>
              <a:buChar char="-"/>
              <a:tabLst/>
              <a:defRPr/>
            </a:pPr>
            <a:endParaRPr lang="en-US" sz="1200" b="0" i="0" u="none" strike="noStrike" cap="none" dirty="0">
              <a:solidFill>
                <a:srgbClr val="000000"/>
              </a:solidFill>
              <a:latin typeface="Arial"/>
              <a:cs typeface="Arial"/>
              <a:sym typeface="Arial"/>
            </a:endParaRPr>
          </a:p>
          <a:p>
            <a:pPr marL="171450" marR="0" lvl="0" indent="-171450" algn="l" rtl="0">
              <a:lnSpc>
                <a:spcPct val="100000"/>
              </a:lnSpc>
              <a:spcBef>
                <a:spcPts val="0"/>
              </a:spcBef>
              <a:spcAft>
                <a:spcPts val="0"/>
              </a:spcAft>
              <a:buClr>
                <a:srgbClr val="000000"/>
              </a:buClr>
              <a:buSzPts val="1600"/>
              <a:buFontTx/>
              <a:buChar char="-"/>
            </a:pPr>
            <a:endParaRPr lang="en-US" dirty="0"/>
          </a:p>
          <a:p>
            <a:r>
              <a:rPr lang="en-US" dirty="0"/>
              <a:t>- Industrial runoff, mixing chemicals, unapproved chemicals (Ex: Overuse of pesticides and herbicides made workers sick and contaminated water paraquat for bananas https://www.reuters.com/article/us-china-silkroad-laos/cash-and-chemicals-for-laos-chinese-banana-boom-a-blessing-and-curse-idUSKBN187334)</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372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rgbClr val="000000"/>
              </a:buClr>
              <a:buSzPts val="1600"/>
              <a:buFontTx/>
              <a:buChar char="-"/>
            </a:pPr>
            <a:r>
              <a:rPr lang="en-US" sz="1200" b="0" i="0" u="none" strike="noStrike" cap="none" dirty="0">
                <a:solidFill>
                  <a:srgbClr val="000000"/>
                </a:solidFill>
                <a:latin typeface="Arial"/>
                <a:cs typeface="Arial"/>
                <a:sym typeface="Arial"/>
              </a:rPr>
              <a:t>Sources of chemical contamination can come from </a:t>
            </a:r>
            <a:r>
              <a:rPr lang="en-US" sz="1800" dirty="0">
                <a:effectLst/>
                <a:latin typeface="Calibri" panose="020F0502020204030204" pitchFamily="34" charset="0"/>
                <a:ea typeface="Calibri" panose="020F0502020204030204" pitchFamily="34" charset="0"/>
                <a:cs typeface="Times New Roman" panose="02020603050405020304" pitchFamily="18" charset="0"/>
              </a:rPr>
              <a:t>lack of regulation so overuse, instructions not in Lao or user is not literate, never any training in how to store or apply</a:t>
            </a:r>
          </a:p>
          <a:p>
            <a:pPr marL="171450" marR="0" lvl="0" indent="-171450" algn="l" rtl="0">
              <a:lnSpc>
                <a:spcPct val="100000"/>
              </a:lnSpc>
              <a:spcBef>
                <a:spcPts val="0"/>
              </a:spcBef>
              <a:spcAft>
                <a:spcPts val="0"/>
              </a:spcAft>
              <a:buClr>
                <a:srgbClr val="000000"/>
              </a:buClr>
              <a:buSzPts val="1600"/>
              <a:buFontTx/>
              <a:buChar char="-"/>
            </a:pPr>
            <a:r>
              <a:rPr lang="en-US" sz="1800" dirty="0">
                <a:effectLst/>
                <a:latin typeface="Times New Roman" panose="02020603050405020304" pitchFamily="18" charset="0"/>
                <a:ea typeface="Cambria" panose="02040503050406030204" pitchFamily="18" charset="0"/>
              </a:rPr>
              <a:t>An estimated 150 million people are vulnerable to arsenic contaminated drinking water, 110 million of which live in 10 countries in South and Southeast Asia, including Lao PDR (Singh et al., 2015)</a:t>
            </a:r>
            <a:endParaRPr lang="en-US" sz="1800" dirty="0">
              <a:effectLst/>
              <a:latin typeface="Calibri" panose="020F0502020204030204" pitchFamily="34" charset="0"/>
              <a:ea typeface="Cambria" panose="02040503050406030204" pitchFamily="18" charset="0"/>
              <a:cs typeface="Times New Roman" panose="02020603050405020304" pitchFamily="18" charset="0"/>
            </a:endParaRPr>
          </a:p>
          <a:p>
            <a:pPr marL="171450" marR="0" lvl="0" indent="-171450" algn="l" rtl="0">
              <a:lnSpc>
                <a:spcPct val="100000"/>
              </a:lnSpc>
              <a:spcBef>
                <a:spcPts val="0"/>
              </a:spcBef>
              <a:spcAft>
                <a:spcPts val="0"/>
              </a:spcAft>
              <a:buClr>
                <a:srgbClr val="000000"/>
              </a:buClr>
              <a:buSzPts val="1600"/>
              <a:buFontTx/>
              <a:buChar char="-"/>
            </a:pPr>
            <a:r>
              <a:rPr lang="en-US" sz="1800" dirty="0">
                <a:effectLst/>
                <a:latin typeface="Calibri" panose="020F0502020204030204" pitchFamily="34" charset="0"/>
                <a:ea typeface="Cambria" panose="02040503050406030204" pitchFamily="18" charset="0"/>
                <a:cs typeface="Times New Roman" panose="02020603050405020304" pitchFamily="18" charset="0"/>
              </a:rPr>
              <a:t>Less research has been conducted on chemical contaminants in Laos compared to microbial contaminants</a:t>
            </a:r>
          </a:p>
          <a:p>
            <a:pPr marL="171450" marR="0" lvl="0" indent="-171450" algn="l" rtl="0">
              <a:lnSpc>
                <a:spcPct val="100000"/>
              </a:lnSpc>
              <a:spcBef>
                <a:spcPts val="0"/>
              </a:spcBef>
              <a:spcAft>
                <a:spcPts val="0"/>
              </a:spcAft>
              <a:buClr>
                <a:srgbClr val="000000"/>
              </a:buClr>
              <a:buSzPts val="1600"/>
              <a:buFontTx/>
              <a:buChar char="-"/>
            </a:pPr>
            <a:r>
              <a:rPr lang="en-US" dirty="0">
                <a:effectLst/>
                <a:latin typeface="Calibri" panose="020F0502020204030204" pitchFamily="34" charset="0"/>
                <a:ea typeface="Cambria" panose="02040503050406030204" pitchFamily="18" charset="0"/>
                <a:cs typeface="Times New Roman" panose="02020603050405020304" pitchFamily="18" charset="0"/>
              </a:rPr>
              <a:t>Zinc, lead, and chromium in water spinach levels exceeded WHO standards (</a:t>
            </a:r>
            <a:r>
              <a:rPr lang="en-US" dirty="0" err="1">
                <a:effectLst/>
                <a:latin typeface="Calibri" panose="020F0502020204030204" pitchFamily="34" charset="0"/>
                <a:ea typeface="Cambria" panose="02040503050406030204" pitchFamily="18" charset="0"/>
                <a:cs typeface="Times New Roman" panose="02020603050405020304" pitchFamily="18" charset="0"/>
              </a:rPr>
              <a:t>Vongdala</a:t>
            </a:r>
            <a:r>
              <a:rPr lang="en-US" dirty="0">
                <a:effectLst/>
                <a:latin typeface="Calibri" panose="020F0502020204030204" pitchFamily="34" charset="0"/>
                <a:ea typeface="Cambria" panose="02040503050406030204" pitchFamily="18" charset="0"/>
                <a:cs typeface="Times New Roman" panose="02020603050405020304" pitchFamily="18" charset="0"/>
              </a:rPr>
              <a:t> et al., 2019)</a:t>
            </a:r>
          </a:p>
          <a:p>
            <a:pPr marL="171450" marR="0" lvl="0" indent="-171450" algn="l" rtl="0">
              <a:lnSpc>
                <a:spcPct val="100000"/>
              </a:lnSpc>
              <a:spcBef>
                <a:spcPts val="0"/>
              </a:spcBef>
              <a:spcAft>
                <a:spcPts val="0"/>
              </a:spcAft>
              <a:buClr>
                <a:srgbClr val="000000"/>
              </a:buClr>
              <a:buSzPts val="1600"/>
              <a:buFontTx/>
              <a:buChar char="-"/>
            </a:pPr>
            <a:r>
              <a:rPr lang="en-US" dirty="0" err="1">
                <a:effectLst/>
                <a:latin typeface="Calibri" panose="020F0502020204030204" pitchFamily="34" charset="0"/>
                <a:ea typeface="Cambria" panose="02040503050406030204" pitchFamily="18" charset="0"/>
                <a:cs typeface="Times New Roman" panose="02020603050405020304" pitchFamily="18" charset="0"/>
              </a:rPr>
              <a:t>Bonylip</a:t>
            </a:r>
            <a:r>
              <a:rPr lang="en-US" dirty="0">
                <a:effectLst/>
                <a:latin typeface="Calibri" panose="020F0502020204030204" pitchFamily="34" charset="0"/>
                <a:ea typeface="Cambria" panose="02040503050406030204" pitchFamily="18" charset="0"/>
                <a:cs typeface="Times New Roman" panose="02020603050405020304" pitchFamily="18" charset="0"/>
              </a:rPr>
              <a:t> barn fish in water near mine that had too high levels of </a:t>
            </a:r>
            <a:r>
              <a:rPr lang="en-US" sz="1800" dirty="0">
                <a:effectLst/>
                <a:latin typeface="Times New Roman" panose="02020603050405020304" pitchFamily="18" charset="0"/>
                <a:ea typeface="Cambria" panose="02040503050406030204" pitchFamily="18" charset="0"/>
              </a:rPr>
              <a:t>nickel, iron, and manganese</a:t>
            </a:r>
            <a:r>
              <a:rPr lang="en-US" dirty="0">
                <a:effectLst/>
                <a:latin typeface="Calibri" panose="020F0502020204030204" pitchFamily="34" charset="0"/>
                <a:ea typeface="Cambria" panose="02040503050406030204" pitchFamily="18" charset="0"/>
                <a:cs typeface="Times New Roman" panose="02020603050405020304" pitchFamily="18" charset="0"/>
              </a:rPr>
              <a:t> had altered chromosomes and serum liver aberrations (</a:t>
            </a:r>
            <a:r>
              <a:rPr lang="en-US" dirty="0" err="1">
                <a:effectLst/>
                <a:latin typeface="Calibri" panose="020F0502020204030204" pitchFamily="34" charset="0"/>
                <a:ea typeface="Cambria" panose="02040503050406030204" pitchFamily="18" charset="0"/>
                <a:cs typeface="Times New Roman" panose="02020603050405020304" pitchFamily="18" charset="0"/>
              </a:rPr>
              <a:t>soulivongsa</a:t>
            </a:r>
            <a:r>
              <a:rPr lang="en-US" dirty="0">
                <a:effectLst/>
                <a:latin typeface="Calibri" panose="020F0502020204030204" pitchFamily="34" charset="0"/>
                <a:ea typeface="Cambria" panose="02040503050406030204" pitchFamily="18" charset="0"/>
                <a:cs typeface="Times New Roman" panose="02020603050405020304" pitchFamily="18" charset="0"/>
              </a:rPr>
              <a:t> et al., 2020)</a:t>
            </a:r>
          </a:p>
          <a:p>
            <a:pPr marL="171450" marR="0" lvl="0" indent="-171450" algn="l" rtl="0">
              <a:lnSpc>
                <a:spcPct val="100000"/>
              </a:lnSpc>
              <a:spcBef>
                <a:spcPts val="0"/>
              </a:spcBef>
              <a:spcAft>
                <a:spcPts val="0"/>
              </a:spcAft>
              <a:buClr>
                <a:srgbClr val="000000"/>
              </a:buClr>
              <a:buSzPts val="1600"/>
              <a:buFontTx/>
              <a:buChar char="-"/>
            </a:pPr>
            <a:r>
              <a:rPr lang="en-US" dirty="0">
                <a:effectLst/>
                <a:latin typeface="Calibri" panose="020F0502020204030204" pitchFamily="34" charset="0"/>
                <a:ea typeface="Cambria" panose="02040503050406030204" pitchFamily="18" charset="0"/>
                <a:cs typeface="Times New Roman" panose="02020603050405020304" pitchFamily="18" charset="0"/>
              </a:rPr>
              <a:t>Dangerous chemicals pic: </a:t>
            </a:r>
            <a:r>
              <a:rPr lang="en-US" sz="1200" b="0" i="0" u="none" strike="noStrike" cap="none" dirty="0">
                <a:solidFill>
                  <a:srgbClr val="000000"/>
                </a:solidFill>
                <a:latin typeface="Arial"/>
                <a:cs typeface="Arial"/>
                <a:sym typeface="Arial"/>
              </a:rPr>
              <a:t>https://www.agrilinks.org/post/sustainable-maize-production-human-health-and-biodiversity-laos</a:t>
            </a:r>
          </a:p>
          <a:p>
            <a:pPr marL="171450" marR="0" lvl="0" indent="-171450" algn="l" rtl="0">
              <a:lnSpc>
                <a:spcPct val="100000"/>
              </a:lnSpc>
              <a:spcBef>
                <a:spcPts val="0"/>
              </a:spcBef>
              <a:spcAft>
                <a:spcPts val="0"/>
              </a:spcAft>
              <a:buClr>
                <a:srgbClr val="000000"/>
              </a:buClr>
              <a:buSzPts val="1600"/>
              <a:buFontTx/>
              <a:buChar char="-"/>
            </a:pPr>
            <a:r>
              <a:rPr lang="en-US" sz="1200" b="0" i="0" u="none" strike="noStrike" cap="none" dirty="0">
                <a:solidFill>
                  <a:srgbClr val="000000"/>
                </a:solidFill>
                <a:latin typeface="Arial"/>
                <a:cs typeface="Arial"/>
                <a:sym typeface="Arial"/>
              </a:rPr>
              <a:t>Runoff water pic: https://www.rfa.org/english/news/laos/laos-mining-07242015151423.html</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4063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rgbClr val="000000"/>
              </a:buClr>
              <a:buSzPts val="1600"/>
              <a:buFontTx/>
              <a:buChar char="-"/>
            </a:pPr>
            <a:r>
              <a:rPr lang="en-US" sz="1800" dirty="0">
                <a:effectLst/>
                <a:latin typeface="Times New Roman" panose="02020603050405020304" pitchFamily="18" charset="0"/>
                <a:ea typeface="Cambria" panose="02040503050406030204" pitchFamily="18" charset="0"/>
              </a:rPr>
              <a:t>A study done by the Lao </a:t>
            </a:r>
            <a:r>
              <a:rPr lang="en-US" sz="1800" dirty="0" err="1">
                <a:effectLst/>
                <a:latin typeface="Times New Roman" panose="02020603050405020304" pitchFamily="18" charset="0"/>
                <a:ea typeface="Cambria" panose="02040503050406030204" pitchFamily="18" charset="0"/>
              </a:rPr>
              <a:t>Faciliatated</a:t>
            </a:r>
            <a:r>
              <a:rPr lang="en-US" sz="1800" dirty="0">
                <a:effectLst/>
                <a:latin typeface="Times New Roman" panose="02020603050405020304" pitchFamily="18" charset="0"/>
                <a:ea typeface="Cambria" panose="02040503050406030204" pitchFamily="18" charset="0"/>
              </a:rPr>
              <a:t> Initiative on Agroecology for ASEAN found that </a:t>
            </a:r>
            <a:r>
              <a:rPr lang="en-US" sz="1800" dirty="0">
                <a:sym typeface="Wingdings" panose="05000000000000000000" pitchFamily="2" charset="2"/>
              </a:rPr>
              <a:t>1/3 of blood public blood samples contained “unacceptable” levels of pesticide residues (https://ali-sea.org/project/luras-lao-upland-advisory-services/)</a:t>
            </a:r>
          </a:p>
          <a:p>
            <a:pPr marL="171450" marR="0" lvl="0" indent="-171450" algn="l" rtl="0">
              <a:lnSpc>
                <a:spcPct val="100000"/>
              </a:lnSpc>
              <a:spcBef>
                <a:spcPts val="0"/>
              </a:spcBef>
              <a:spcAft>
                <a:spcPts val="0"/>
              </a:spcAft>
              <a:buClr>
                <a:srgbClr val="000000"/>
              </a:buClr>
              <a:buSzPts val="1600"/>
              <a:buFontTx/>
              <a:buChar char="-"/>
            </a:pPr>
            <a:r>
              <a:rPr lang="en-US" sz="1800" dirty="0">
                <a:effectLst/>
                <a:latin typeface="Times New Roman" panose="02020603050405020304" pitchFamily="18" charset="0"/>
                <a:ea typeface="Cambria" panose="02040503050406030204" pitchFamily="18" charset="0"/>
                <a:sym typeface="Wingdings" panose="05000000000000000000" pitchFamily="2" charset="2"/>
              </a:rPr>
              <a:t>In a study of 600 samples, more than 50% of fruits and vegetables from markets in </a:t>
            </a:r>
            <a:r>
              <a:rPr lang="en-US" sz="1800" dirty="0" err="1">
                <a:effectLst/>
                <a:latin typeface="Times New Roman" panose="02020603050405020304" pitchFamily="18" charset="0"/>
                <a:ea typeface="Cambria" panose="02040503050406030204" pitchFamily="18" charset="0"/>
                <a:sym typeface="Wingdings" panose="05000000000000000000" pitchFamily="2" charset="2"/>
              </a:rPr>
              <a:t>Xiangkhouang</a:t>
            </a:r>
            <a:r>
              <a:rPr lang="en-US" sz="1800" dirty="0">
                <a:effectLst/>
                <a:latin typeface="Times New Roman" panose="02020603050405020304" pitchFamily="18" charset="0"/>
                <a:ea typeface="Cambria" panose="02040503050406030204" pitchFamily="18" charset="0"/>
                <a:sym typeface="Wingdings" panose="05000000000000000000" pitchFamily="2" charset="2"/>
              </a:rPr>
              <a:t> had pesticide and herbicide residues on them (https://www.asianews.it/news-en/Farmers-in-Xiangkhouang-poisoned-by-pesticides-and-herbicides-in-food-43279.html)</a:t>
            </a:r>
            <a:endParaRPr lang="en-US" sz="1800" dirty="0">
              <a:effectLst/>
              <a:latin typeface="Times New Roman" panose="02020603050405020304" pitchFamily="18" charset="0"/>
              <a:ea typeface="Cambria" panose="02040503050406030204" pitchFamily="18" charset="0"/>
            </a:endParaRPr>
          </a:p>
          <a:p>
            <a:pPr marL="171450" marR="0" lvl="0" indent="-171450" algn="l" rtl="0">
              <a:lnSpc>
                <a:spcPct val="100000"/>
              </a:lnSpc>
              <a:spcBef>
                <a:spcPts val="0"/>
              </a:spcBef>
              <a:spcAft>
                <a:spcPts val="0"/>
              </a:spcAft>
              <a:buClr>
                <a:srgbClr val="000000"/>
              </a:buClr>
              <a:buSzPts val="1600"/>
              <a:buFontTx/>
              <a:buChar char="-"/>
            </a:pPr>
            <a:r>
              <a:rPr lang="en-US" dirty="0" err="1">
                <a:effectLst/>
                <a:latin typeface="Calibri" panose="020F0502020204030204" pitchFamily="34" charset="0"/>
                <a:ea typeface="Cambria" panose="02040503050406030204" pitchFamily="18" charset="0"/>
                <a:cs typeface="Times New Roman" panose="02020603050405020304" pitchFamily="18" charset="0"/>
              </a:rPr>
              <a:t>Bonylip</a:t>
            </a:r>
            <a:r>
              <a:rPr lang="en-US" dirty="0">
                <a:effectLst/>
                <a:latin typeface="Calibri" panose="020F0502020204030204" pitchFamily="34" charset="0"/>
                <a:ea typeface="Cambria" panose="02040503050406030204" pitchFamily="18" charset="0"/>
                <a:cs typeface="Times New Roman" panose="02020603050405020304" pitchFamily="18" charset="0"/>
              </a:rPr>
              <a:t> barn fish in water near mine that had too high levels of </a:t>
            </a:r>
            <a:r>
              <a:rPr lang="en-US" sz="1800" dirty="0">
                <a:effectLst/>
                <a:latin typeface="Times New Roman" panose="02020603050405020304" pitchFamily="18" charset="0"/>
                <a:ea typeface="Cambria" panose="02040503050406030204" pitchFamily="18" charset="0"/>
              </a:rPr>
              <a:t>nickel, iron, and manganese</a:t>
            </a:r>
            <a:r>
              <a:rPr lang="en-US" dirty="0">
                <a:effectLst/>
                <a:latin typeface="Calibri" panose="020F0502020204030204" pitchFamily="34" charset="0"/>
                <a:ea typeface="Cambria" panose="02040503050406030204" pitchFamily="18" charset="0"/>
                <a:cs typeface="Times New Roman" panose="02020603050405020304" pitchFamily="18" charset="0"/>
              </a:rPr>
              <a:t> had altered chromosomes and serum liver aberrations (</a:t>
            </a:r>
            <a:r>
              <a:rPr lang="en-US" dirty="0" err="1">
                <a:effectLst/>
                <a:latin typeface="Calibri" panose="020F0502020204030204" pitchFamily="34" charset="0"/>
                <a:ea typeface="Cambria" panose="02040503050406030204" pitchFamily="18" charset="0"/>
                <a:cs typeface="Times New Roman" panose="02020603050405020304" pitchFamily="18" charset="0"/>
              </a:rPr>
              <a:t>soulivongsa</a:t>
            </a:r>
            <a:r>
              <a:rPr lang="en-US" dirty="0">
                <a:effectLst/>
                <a:latin typeface="Calibri" panose="020F0502020204030204" pitchFamily="34" charset="0"/>
                <a:ea typeface="Cambria" panose="02040503050406030204" pitchFamily="18" charset="0"/>
                <a:cs typeface="Times New Roman" panose="02020603050405020304" pitchFamily="18" charset="0"/>
              </a:rPr>
              <a:t> et al., 2020)</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3813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rgbClr val="000000"/>
              </a:buClr>
              <a:buSzPts val="1600"/>
              <a:buFontTx/>
              <a:buChar char="-"/>
            </a:pPr>
            <a:r>
              <a:rPr lang="en-US" dirty="0" err="1"/>
              <a:t>Microogranisms</a:t>
            </a:r>
            <a:r>
              <a:rPr lang="en-US" dirty="0"/>
              <a:t> include parasites, bacteria, and viruses. </a:t>
            </a:r>
          </a:p>
          <a:p>
            <a:pPr marL="171450" marR="0" lvl="0" indent="-171450" algn="l" rtl="0">
              <a:lnSpc>
                <a:spcPct val="100000"/>
              </a:lnSpc>
              <a:spcBef>
                <a:spcPts val="0"/>
              </a:spcBef>
              <a:spcAft>
                <a:spcPts val="0"/>
              </a:spcAft>
              <a:buClr>
                <a:srgbClr val="000000"/>
              </a:buClr>
              <a:buSzPts val="1600"/>
              <a:buFontTx/>
              <a:buChar char="-"/>
            </a:pPr>
            <a:r>
              <a:rPr lang="en-US" dirty="0"/>
              <a:t>Can be found on most surfaces and all types of food and can lead to acute and chronic diseases</a:t>
            </a:r>
          </a:p>
          <a:p>
            <a:pPr marL="628650" marR="0" lvl="1" indent="-171450" algn="l" rtl="0">
              <a:lnSpc>
                <a:spcPct val="100000"/>
              </a:lnSpc>
              <a:spcBef>
                <a:spcPts val="0"/>
              </a:spcBef>
              <a:spcAft>
                <a:spcPts val="0"/>
              </a:spcAft>
              <a:buClr>
                <a:srgbClr val="000000"/>
              </a:buClr>
              <a:buSzPts val="1600"/>
              <a:buFontTx/>
              <a:buChar char="-"/>
            </a:pPr>
            <a:r>
              <a:rPr lang="en-US" dirty="0"/>
              <a:t>Diseases that come from animal foods like meat or milk = zoonotic </a:t>
            </a:r>
          </a:p>
          <a:p>
            <a:pPr marL="171450" marR="0" lvl="0" indent="-171450" algn="l" rtl="0">
              <a:lnSpc>
                <a:spcPct val="100000"/>
              </a:lnSpc>
              <a:spcBef>
                <a:spcPts val="0"/>
              </a:spcBef>
              <a:spcAft>
                <a:spcPts val="0"/>
              </a:spcAft>
              <a:buClr>
                <a:srgbClr val="000000"/>
              </a:buClr>
              <a:buSzPts val="1600"/>
              <a:buFontTx/>
              <a:buChar char="-"/>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3636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rgbClr val="000000"/>
              </a:buClr>
              <a:buSzPts val="1600"/>
              <a:buFontTx/>
              <a:buChar char="-"/>
            </a:pPr>
            <a:r>
              <a:rPr lang="en-US" sz="1200" dirty="0">
                <a:effectLst/>
                <a:latin typeface="Times New Roman" panose="02020603050405020304" pitchFamily="18" charset="0"/>
                <a:ea typeface="Cambria" panose="02040503050406030204" pitchFamily="18" charset="0"/>
              </a:rPr>
              <a:t>Of the three types of microbial contaminants, the most available research in Lao has been conducted on parasitic contaminants. </a:t>
            </a:r>
          </a:p>
          <a:p>
            <a:pPr marL="171450" marR="0" lvl="0" indent="-171450" algn="l" rtl="0">
              <a:lnSpc>
                <a:spcPct val="100000"/>
              </a:lnSpc>
              <a:spcBef>
                <a:spcPts val="0"/>
              </a:spcBef>
              <a:spcAft>
                <a:spcPts val="0"/>
              </a:spcAft>
              <a:buClr>
                <a:srgbClr val="000000"/>
              </a:buClr>
              <a:buSzPts val="1600"/>
              <a:buFontTx/>
              <a:buChar char="-"/>
            </a:pPr>
            <a:r>
              <a:rPr lang="en-US" sz="1200" dirty="0">
                <a:effectLst/>
                <a:latin typeface="Times New Roman" panose="02020603050405020304" pitchFamily="18" charset="0"/>
                <a:ea typeface="Cambria" panose="02040503050406030204" pitchFamily="18" charset="0"/>
              </a:rPr>
              <a:t>61% of people tested in </a:t>
            </a:r>
            <a:r>
              <a:rPr lang="en-US" sz="1200" dirty="0" err="1">
                <a:effectLst/>
                <a:latin typeface="Times New Roman" panose="02020603050405020304" pitchFamily="18" charset="0"/>
                <a:ea typeface="Cambria" panose="02040503050406030204" pitchFamily="18" charset="0"/>
              </a:rPr>
              <a:t>Champasack</a:t>
            </a:r>
            <a:r>
              <a:rPr lang="en-US" sz="1200" dirty="0">
                <a:effectLst/>
                <a:latin typeface="Times New Roman" panose="02020603050405020304" pitchFamily="18" charset="0"/>
                <a:ea typeface="Cambria" panose="02040503050406030204" pitchFamily="18" charset="0"/>
              </a:rPr>
              <a:t> Province were infected with liver fluke (O. viverrine), often associated with raw/undercooked fish and can lead to biliary disease and bile duct cancer (</a:t>
            </a:r>
            <a:r>
              <a:rPr lang="en-US" sz="1200" dirty="0" err="1">
                <a:effectLst/>
                <a:latin typeface="Times New Roman" panose="02020603050405020304" pitchFamily="18" charset="0"/>
                <a:ea typeface="Cambria" panose="02040503050406030204" pitchFamily="18" charset="0"/>
              </a:rPr>
              <a:t>Forrer</a:t>
            </a:r>
            <a:r>
              <a:rPr lang="en-US" sz="1200" dirty="0">
                <a:effectLst/>
                <a:latin typeface="Times New Roman" panose="02020603050405020304" pitchFamily="18" charset="0"/>
                <a:ea typeface="Cambria" panose="02040503050406030204" pitchFamily="18" charset="0"/>
              </a:rPr>
              <a:t> et al., 2012)</a:t>
            </a:r>
            <a:endParaRPr lang="en-US" dirty="0"/>
          </a:p>
          <a:p>
            <a:pPr marL="171450" marR="0" lvl="0" indent="-171450" algn="l" rtl="0">
              <a:lnSpc>
                <a:spcPct val="100000"/>
              </a:lnSpc>
              <a:spcBef>
                <a:spcPts val="0"/>
              </a:spcBef>
              <a:spcAft>
                <a:spcPts val="0"/>
              </a:spcAft>
              <a:buClr>
                <a:srgbClr val="000000"/>
              </a:buClr>
              <a:buSzPts val="1600"/>
              <a:buFontTx/>
              <a:buChar char="-"/>
            </a:pPr>
            <a:r>
              <a:rPr lang="en-US" dirty="0"/>
              <a:t>Salmonella and enteropathogenic E. coli were the leading foodborne pathogens during the wet season (</a:t>
            </a:r>
            <a:r>
              <a:rPr lang="en-US" dirty="0" err="1"/>
              <a:t>Houattongkham</a:t>
            </a:r>
            <a:r>
              <a:rPr lang="en-US" dirty="0"/>
              <a:t> et al., 2020)</a:t>
            </a:r>
          </a:p>
          <a:p>
            <a:pPr marL="171450" marR="0" lvl="0" indent="-171450" algn="l" rtl="0">
              <a:lnSpc>
                <a:spcPct val="100000"/>
              </a:lnSpc>
              <a:spcBef>
                <a:spcPts val="0"/>
              </a:spcBef>
              <a:spcAft>
                <a:spcPts val="0"/>
              </a:spcAft>
              <a:buClr>
                <a:srgbClr val="000000"/>
              </a:buClr>
              <a:buSzPts val="1600"/>
              <a:buFontTx/>
              <a:buChar char="-"/>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1813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rgbClr val="000000"/>
              </a:buClr>
              <a:buSzPts val="1600"/>
              <a:buFontTx/>
              <a:buChar char="-"/>
            </a:pPr>
            <a:r>
              <a:rPr lang="en-US" dirty="0"/>
              <a:t>Salmonella and enteropathogenic E. coli were the leading foodborne pathogens during the wet season (</a:t>
            </a:r>
            <a:r>
              <a:rPr lang="en-US" dirty="0" err="1"/>
              <a:t>Houattongkham</a:t>
            </a:r>
            <a:r>
              <a:rPr lang="en-US" dirty="0"/>
              <a:t> et al., 2020)</a:t>
            </a:r>
          </a:p>
          <a:p>
            <a:pPr marL="171450" marR="0" lvl="0" indent="-171450" algn="l" rtl="0">
              <a:lnSpc>
                <a:spcPct val="100000"/>
              </a:lnSpc>
              <a:spcBef>
                <a:spcPts val="0"/>
              </a:spcBef>
              <a:spcAft>
                <a:spcPts val="0"/>
              </a:spcAft>
              <a:buClr>
                <a:srgbClr val="000000"/>
              </a:buClr>
              <a:buSzPts val="1600"/>
              <a:buFontTx/>
              <a:buChar char="-"/>
            </a:pPr>
            <a:r>
              <a:rPr lang="en-US" sz="1800" dirty="0">
                <a:effectLst/>
                <a:latin typeface="Times New Roman" panose="02020603050405020304" pitchFamily="18" charset="0"/>
                <a:ea typeface="Cambria" panose="02040503050406030204" pitchFamily="18" charset="0"/>
              </a:rPr>
              <a:t>Another study tested the village water in village in </a:t>
            </a:r>
            <a:r>
              <a:rPr lang="en-US" sz="1800" dirty="0" err="1">
                <a:effectLst/>
                <a:latin typeface="Times New Roman" panose="02020603050405020304" pitchFamily="18" charset="0"/>
                <a:ea typeface="Cambria" panose="02040503050406030204" pitchFamily="18" charset="0"/>
              </a:rPr>
              <a:t>Luang</a:t>
            </a:r>
            <a:r>
              <a:rPr lang="en-US" sz="1800" dirty="0">
                <a:effectLst/>
                <a:latin typeface="Times New Roman" panose="02020603050405020304" pitchFamily="18" charset="0"/>
                <a:ea typeface="Cambria" panose="02040503050406030204" pitchFamily="18" charset="0"/>
              </a:rPr>
              <a:t> Prabang and found a range of enteric pathogens, such as Aeromonas, Vibrio, and E. coli. These all cause diarrheal disease. </a:t>
            </a:r>
          </a:p>
          <a:p>
            <a:pPr marL="171450" marR="0" lvl="0" indent="-171450" algn="l" rtl="0">
              <a:lnSpc>
                <a:spcPct val="100000"/>
              </a:lnSpc>
              <a:spcBef>
                <a:spcPts val="0"/>
              </a:spcBef>
              <a:spcAft>
                <a:spcPts val="0"/>
              </a:spcAft>
              <a:buClr>
                <a:srgbClr val="000000"/>
              </a:buClr>
              <a:buSzPts val="1600"/>
              <a:buFontTx/>
              <a:buChar char="-"/>
            </a:pPr>
            <a:r>
              <a:rPr lang="en-US" sz="1800" dirty="0">
                <a:effectLst/>
                <a:latin typeface="Times New Roman" panose="02020603050405020304" pitchFamily="18" charset="0"/>
                <a:ea typeface="Cambria" panose="02040503050406030204" pitchFamily="18" charset="0"/>
              </a:rPr>
              <a:t>Spoon pic: https://www.medicinenet.com/food_poisoning/article.htm</a:t>
            </a:r>
          </a:p>
          <a:p>
            <a:pPr marL="171450" marR="0" lvl="0" indent="-171450" algn="l" rtl="0">
              <a:lnSpc>
                <a:spcPct val="100000"/>
              </a:lnSpc>
              <a:spcBef>
                <a:spcPts val="0"/>
              </a:spcBef>
              <a:spcAft>
                <a:spcPts val="0"/>
              </a:spcAft>
              <a:buClr>
                <a:srgbClr val="000000"/>
              </a:buClr>
              <a:buSzPts val="1600"/>
              <a:buFontTx/>
              <a:buChar char="-"/>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3985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rgbClr val="000000"/>
              </a:buClr>
              <a:buSzPts val="1600"/>
              <a:buFontTx/>
              <a:buChar char="-"/>
            </a:pPr>
            <a:r>
              <a:rPr lang="en-US" dirty="0"/>
              <a:t>Salmonella and enteropathogenic E. coli were the leading foodborne pathogens during the wet season (</a:t>
            </a:r>
            <a:r>
              <a:rPr lang="en-US" dirty="0" err="1"/>
              <a:t>Houattongkham</a:t>
            </a:r>
            <a:r>
              <a:rPr lang="en-US" dirty="0"/>
              <a:t> et al., 2020)</a:t>
            </a:r>
          </a:p>
          <a:p>
            <a:pPr marL="171450" marR="0" lvl="0" indent="-171450" algn="l" rtl="0">
              <a:lnSpc>
                <a:spcPct val="100000"/>
              </a:lnSpc>
              <a:spcBef>
                <a:spcPts val="0"/>
              </a:spcBef>
              <a:spcAft>
                <a:spcPts val="0"/>
              </a:spcAft>
              <a:buClr>
                <a:srgbClr val="000000"/>
              </a:buClr>
              <a:buSzPts val="1600"/>
              <a:buFontTx/>
              <a:buChar char="-"/>
            </a:pPr>
            <a:r>
              <a:rPr lang="en-US" sz="1800" dirty="0">
                <a:effectLst/>
                <a:latin typeface="Times New Roman" panose="02020603050405020304" pitchFamily="18" charset="0"/>
                <a:ea typeface="Cambria" panose="02040503050406030204" pitchFamily="18" charset="0"/>
              </a:rPr>
              <a:t>Pig farmers and slaughterhouse workers were more likely to have contracted hepatitis E virus (HEV) than other farmers (41% vs 18%) and 54% of slaughter pigs had HEV antibodies (</a:t>
            </a:r>
            <a:r>
              <a:rPr lang="en-US" sz="1800" dirty="0" err="1">
                <a:effectLst/>
                <a:latin typeface="Times New Roman" panose="02020603050405020304" pitchFamily="18" charset="0"/>
                <a:ea typeface="Cambria" panose="02040503050406030204" pitchFamily="18" charset="0"/>
              </a:rPr>
              <a:t>Khounvisith</a:t>
            </a:r>
            <a:r>
              <a:rPr lang="en-US" sz="1800" dirty="0">
                <a:effectLst/>
                <a:latin typeface="Times New Roman" panose="02020603050405020304" pitchFamily="18" charset="0"/>
                <a:ea typeface="Cambria" panose="02040503050406030204" pitchFamily="18" charset="0"/>
              </a:rPr>
              <a:t> et al., 2018)</a:t>
            </a:r>
          </a:p>
          <a:p>
            <a:pPr marL="171450" marR="0" lvl="0" indent="-171450" algn="l" rtl="0">
              <a:lnSpc>
                <a:spcPct val="100000"/>
              </a:lnSpc>
              <a:spcBef>
                <a:spcPts val="0"/>
              </a:spcBef>
              <a:spcAft>
                <a:spcPts val="0"/>
              </a:spcAft>
              <a:buClr>
                <a:srgbClr val="000000"/>
              </a:buClr>
              <a:buSzPts val="1600"/>
              <a:buFontTx/>
              <a:buChar char="-"/>
            </a:pPr>
            <a:r>
              <a:rPr lang="en-US" sz="1800" dirty="0">
                <a:effectLst/>
                <a:latin typeface="Times New Roman" panose="02020603050405020304" pitchFamily="18" charset="0"/>
                <a:ea typeface="Cambria" panose="02040503050406030204" pitchFamily="18" charset="0"/>
              </a:rPr>
              <a:t>Pork picture: https://www.rfa.org/english/news/laos/laos-pork-shortage-02142020134745.html</a:t>
            </a:r>
          </a:p>
          <a:p>
            <a:pPr marL="171450" marR="0" lvl="0" indent="-171450" algn="l" rtl="0">
              <a:lnSpc>
                <a:spcPct val="100000"/>
              </a:lnSpc>
              <a:spcBef>
                <a:spcPts val="0"/>
              </a:spcBef>
              <a:spcAft>
                <a:spcPts val="0"/>
              </a:spcAft>
              <a:buClr>
                <a:srgbClr val="000000"/>
              </a:buClr>
              <a:buSzPts val="1600"/>
              <a:buFontTx/>
              <a:buChar char="-"/>
            </a:pPr>
            <a:r>
              <a:rPr lang="en-US" sz="1800" dirty="0">
                <a:effectLst/>
                <a:latin typeface="Times New Roman" panose="02020603050405020304" pitchFamily="18" charset="0"/>
                <a:ea typeface="Cambria" panose="02040503050406030204" pitchFamily="18" charset="0"/>
              </a:rPr>
              <a:t>Farmer picture: https://www.ifad.org/en/web/latest/-/take-a-360%C2%B0-tour-of-a-small-thriving-pig-farm-in-the-green-hills-of-lao-pdr?p_l_back_url=%2Fen%2Fweb%2Flatest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6634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rgbClr val="000000"/>
              </a:buClr>
              <a:buSzPts val="1600"/>
              <a:buFontTx/>
              <a:buChar char="-"/>
            </a:pPr>
            <a:r>
              <a:rPr lang="en-US" dirty="0"/>
              <a:t>Physical contaminants are any objects present in food that are not supposed to be there. </a:t>
            </a:r>
          </a:p>
          <a:p>
            <a:pPr marL="171450" marR="0" lvl="0" indent="-171450" algn="l" rtl="0">
              <a:lnSpc>
                <a:spcPct val="100000"/>
              </a:lnSpc>
              <a:spcBef>
                <a:spcPts val="0"/>
              </a:spcBef>
              <a:spcAft>
                <a:spcPts val="0"/>
              </a:spcAft>
              <a:buClr>
                <a:srgbClr val="000000"/>
              </a:buClr>
              <a:buSzPts val="1600"/>
              <a:buFontTx/>
              <a:buChar char="-"/>
            </a:pPr>
            <a:r>
              <a:rPr lang="en-US" dirty="0"/>
              <a:t>Examples include broken glass during food processing, a bandage from a restaurant worker, or a piece of plastic </a:t>
            </a:r>
          </a:p>
          <a:p>
            <a:pPr marL="171450" marR="0" lvl="0" indent="-171450" algn="l" rtl="0">
              <a:lnSpc>
                <a:spcPct val="100000"/>
              </a:lnSpc>
              <a:spcBef>
                <a:spcPts val="0"/>
              </a:spcBef>
              <a:spcAft>
                <a:spcPts val="0"/>
              </a:spcAft>
              <a:buClr>
                <a:srgbClr val="000000"/>
              </a:buClr>
              <a:buSzPts val="1600"/>
              <a:buFontTx/>
              <a:buChar char="-"/>
            </a:pPr>
            <a:r>
              <a:rPr lang="en-US" dirty="0"/>
              <a:t>Could cause physical harm to consumer such as choking or cuts</a:t>
            </a:r>
          </a:p>
          <a:p>
            <a:pPr marL="171450" marR="0" lvl="0" indent="-171450" algn="l" rtl="0">
              <a:lnSpc>
                <a:spcPct val="100000"/>
              </a:lnSpc>
              <a:spcBef>
                <a:spcPts val="0"/>
              </a:spcBef>
              <a:spcAft>
                <a:spcPts val="0"/>
              </a:spcAft>
              <a:buClr>
                <a:srgbClr val="000000"/>
              </a:buClr>
              <a:buSzPts val="1600"/>
              <a:buFontTx/>
              <a:buChar char="-"/>
            </a:pPr>
            <a:r>
              <a:rPr lang="en-US" dirty="0"/>
              <a:t>Metal picture: https://www.alchemysystems.com/resources/webinars/foreign-material-prevention/</a:t>
            </a:r>
          </a:p>
          <a:p>
            <a:pPr marL="171450" marR="0" lvl="0" indent="-171450" algn="l" rtl="0">
              <a:lnSpc>
                <a:spcPct val="100000"/>
              </a:lnSpc>
              <a:spcBef>
                <a:spcPts val="0"/>
              </a:spcBef>
              <a:spcAft>
                <a:spcPts val="0"/>
              </a:spcAft>
              <a:buClr>
                <a:srgbClr val="000000"/>
              </a:buClr>
              <a:buSzPts val="1600"/>
              <a:buFontTx/>
              <a:buChar char="-"/>
            </a:pPr>
            <a:r>
              <a:rPr lang="en-US" dirty="0"/>
              <a:t>Broken glass picture: https://www.newfoodmagazine.com/article/73775/keeping-the-bad-stuff-out/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5717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rgbClr val="000000"/>
              </a:buClr>
              <a:buSzPts val="1600"/>
              <a:buFontTx/>
              <a:buChar char="-"/>
            </a:pPr>
            <a:r>
              <a:rPr lang="en-US" sz="1200" b="0" i="0" u="none" strike="noStrike" cap="none" dirty="0">
                <a:solidFill>
                  <a:srgbClr val="000000"/>
                </a:solidFill>
                <a:latin typeface="Arial"/>
                <a:ea typeface="Arial"/>
                <a:cs typeface="Arial"/>
                <a:sym typeface="Arial"/>
              </a:rPr>
              <a:t>food production, processing, transport, preparation &amp; consumption</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7118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rgbClr val="000000"/>
              </a:buClr>
              <a:buSzPts val="1600"/>
              <a:buFontTx/>
              <a:buChar char="-"/>
            </a:pPr>
            <a:r>
              <a:rPr lang="en-US" sz="1200" b="0" i="0" u="none" strike="noStrike" cap="none" dirty="0">
                <a:solidFill>
                  <a:srgbClr val="000000"/>
                </a:solidFill>
                <a:latin typeface="Arial"/>
                <a:ea typeface="Arial"/>
                <a:cs typeface="Arial"/>
                <a:sym typeface="Arial"/>
              </a:rPr>
              <a:t>Food production involves the growing and harvesting of food sources, from small scale farms to large corporate ones. </a:t>
            </a:r>
          </a:p>
          <a:p>
            <a:pPr marL="171450" marR="0" lvl="0" indent="-171450" algn="l" rtl="0">
              <a:lnSpc>
                <a:spcPct val="100000"/>
              </a:lnSpc>
              <a:spcBef>
                <a:spcPts val="0"/>
              </a:spcBef>
              <a:spcAft>
                <a:spcPts val="0"/>
              </a:spcAft>
              <a:buClr>
                <a:srgbClr val="000000"/>
              </a:buClr>
              <a:buSzPts val="1600"/>
              <a:buFontTx/>
              <a:buChar char="-"/>
            </a:pPr>
            <a:r>
              <a:rPr lang="en-US" sz="1200" b="0" i="0" u="none" strike="noStrike" cap="none" dirty="0">
                <a:solidFill>
                  <a:srgbClr val="000000"/>
                </a:solidFill>
                <a:latin typeface="Arial"/>
                <a:cs typeface="Arial"/>
                <a:sym typeface="Arial"/>
              </a:rPr>
              <a:t>Food can be contaminated at the production level from poor soil and water, overuse of chemicals, improper management of animal health, or poor waste management.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480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out with a definition of foodborne illness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7403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rgbClr val="000000"/>
              </a:buClr>
              <a:buSzPts val="1600"/>
              <a:buFontTx/>
              <a:buChar char="-"/>
            </a:pPr>
            <a:r>
              <a:rPr lang="en-US" sz="1200" b="0" i="0" u="none" strike="noStrike" cap="none" dirty="0">
                <a:solidFill>
                  <a:srgbClr val="000000"/>
                </a:solidFill>
                <a:latin typeface="Arial"/>
                <a:ea typeface="Arial"/>
                <a:cs typeface="Arial"/>
                <a:sym typeface="Arial"/>
              </a:rPr>
              <a:t>The processing stage relates to activities such as livestock slaughter, packaging food, making value-added products that improve the shelf life or nutritional value of food. Depending on the operation, processing can happen at the same location as the production site.  </a:t>
            </a:r>
          </a:p>
          <a:p>
            <a:pPr marL="171450" marR="0" lvl="0" indent="-171450" algn="l" rtl="0">
              <a:lnSpc>
                <a:spcPct val="100000"/>
              </a:lnSpc>
              <a:spcBef>
                <a:spcPts val="0"/>
              </a:spcBef>
              <a:spcAft>
                <a:spcPts val="0"/>
              </a:spcAft>
              <a:buClr>
                <a:srgbClr val="000000"/>
              </a:buClr>
              <a:buSzPts val="1600"/>
              <a:buFontTx/>
              <a:buChar char="-"/>
            </a:pPr>
            <a:r>
              <a:rPr lang="en-US" sz="1200" b="0" i="0" u="none" strike="noStrike" cap="none" dirty="0">
                <a:solidFill>
                  <a:srgbClr val="000000"/>
                </a:solidFill>
                <a:latin typeface="Arial"/>
                <a:cs typeface="Arial"/>
                <a:sym typeface="Arial"/>
              </a:rPr>
              <a:t>Examples of contamination at the processing level include broken glass (such as a broken light or piece of machinery), if packaging materials themselves are not sanitized, improper washing of foods like produce, poor worker hygiene, etc. </a:t>
            </a:r>
          </a:p>
          <a:p>
            <a:pPr marL="171450" marR="0" lvl="0" indent="-171450" algn="l" rtl="0">
              <a:lnSpc>
                <a:spcPct val="100000"/>
              </a:lnSpc>
              <a:spcBef>
                <a:spcPts val="0"/>
              </a:spcBef>
              <a:spcAft>
                <a:spcPts val="0"/>
              </a:spcAft>
              <a:buClr>
                <a:srgbClr val="000000"/>
              </a:buClr>
              <a:buSzPts val="1600"/>
              <a:buFontTx/>
              <a:buChar char="-"/>
            </a:pPr>
            <a:endParaRPr lang="en-US" sz="1200" b="0" i="0" u="none" strike="noStrike" cap="none" dirty="0">
              <a:solidFill>
                <a:srgbClr val="000000"/>
              </a:solidFill>
              <a:latin typeface="Arial"/>
              <a:cs typeface="Arial"/>
              <a:sym typeface="Arial"/>
            </a:endParaRPr>
          </a:p>
          <a:p>
            <a:pPr marL="171450" marR="0" lvl="0" indent="-171450" algn="l" rtl="0">
              <a:lnSpc>
                <a:spcPct val="100000"/>
              </a:lnSpc>
              <a:spcBef>
                <a:spcPts val="0"/>
              </a:spcBef>
              <a:spcAft>
                <a:spcPts val="0"/>
              </a:spcAft>
              <a:buClr>
                <a:srgbClr val="000000"/>
              </a:buClr>
              <a:buSzPts val="1600"/>
              <a:buFontTx/>
              <a:buChar char="-"/>
            </a:pPr>
            <a:r>
              <a:rPr lang="en-US" sz="1200" b="0" i="0" u="none" strike="noStrike" cap="none" dirty="0">
                <a:solidFill>
                  <a:srgbClr val="000000"/>
                </a:solidFill>
                <a:latin typeface="Arial"/>
                <a:cs typeface="Arial"/>
                <a:sym typeface="Arial"/>
              </a:rPr>
              <a:t>Paul: </a:t>
            </a:r>
            <a:r>
              <a:rPr lang="en-US" sz="1800" dirty="0">
                <a:effectLst/>
                <a:latin typeface="Segoe UI" panose="020B0502040204020203" pitchFamily="34" charset="0"/>
              </a:rPr>
              <a:t>same as comment on previous slide (and the next ones, too). Processing also could include things like drying, etc. That might be relatable. Also, things can become newly contaminated (microbial) during processing or could grow. Milk is a good example. </a:t>
            </a:r>
            <a:endParaRPr lang="en-US" sz="1200" b="0" i="0" u="none" strike="noStrike" cap="none" dirty="0">
              <a:solidFill>
                <a:srgbClr val="000000"/>
              </a:solidFill>
              <a:latin typeface="Arial"/>
              <a:cs typeface="Arial"/>
              <a:sym typeface="Arial"/>
            </a:endParaRPr>
          </a:p>
          <a:p>
            <a:pPr marL="0" marR="0" lvl="0" indent="0" algn="l" rtl="0">
              <a:lnSpc>
                <a:spcPct val="100000"/>
              </a:lnSpc>
              <a:spcBef>
                <a:spcPts val="0"/>
              </a:spcBef>
              <a:spcAft>
                <a:spcPts val="0"/>
              </a:spcAft>
              <a:buClr>
                <a:srgbClr val="000000"/>
              </a:buClr>
              <a:buSzPts val="1600"/>
              <a:buFontTx/>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7753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rgbClr val="000000"/>
              </a:buClr>
              <a:buSzPts val="1600"/>
              <a:buFontTx/>
              <a:buChar char="-"/>
            </a:pPr>
            <a:r>
              <a:rPr lang="en-US" sz="1200" b="0" i="0" u="none" strike="noStrike" cap="none" dirty="0">
                <a:solidFill>
                  <a:srgbClr val="000000"/>
                </a:solidFill>
                <a:latin typeface="Arial"/>
                <a:cs typeface="Arial"/>
                <a:sym typeface="Arial"/>
              </a:rPr>
              <a:t>While transportation is illustrated in the middle of the value chain here, transport can occur between any of the value chain steps. This includes personal transport from the market or from farm to processing facility.</a:t>
            </a:r>
          </a:p>
          <a:p>
            <a:pPr marL="171450" marR="0" lvl="0" indent="-171450" algn="l" rtl="0">
              <a:lnSpc>
                <a:spcPct val="100000"/>
              </a:lnSpc>
              <a:spcBef>
                <a:spcPts val="0"/>
              </a:spcBef>
              <a:spcAft>
                <a:spcPts val="0"/>
              </a:spcAft>
              <a:buClr>
                <a:srgbClr val="000000"/>
              </a:buClr>
              <a:buSzPts val="1600"/>
              <a:buFontTx/>
              <a:buChar char="-"/>
            </a:pPr>
            <a:r>
              <a:rPr lang="en-US" sz="1200" b="0" i="0" u="none" strike="noStrike" cap="none" dirty="0">
                <a:solidFill>
                  <a:srgbClr val="000000"/>
                </a:solidFill>
                <a:latin typeface="Arial"/>
                <a:cs typeface="Arial"/>
                <a:sym typeface="Arial"/>
              </a:rPr>
              <a:t>Contaminations commonly occur whenever transport vehicles (truck, motorbike, etc.) are not sanitized between trips or likewise when food containers are not sanitized properly. Another significant contributor is poor storage temperatures of food when they are in transport vehicles. If there is no cooling system in a truck and food sits for long periods of time, it fosters an environment for bacterial growth. </a:t>
            </a:r>
          </a:p>
          <a:p>
            <a:pPr marL="0" marR="0" lvl="0" indent="0" algn="l" rtl="0">
              <a:lnSpc>
                <a:spcPct val="100000"/>
              </a:lnSpc>
              <a:spcBef>
                <a:spcPts val="0"/>
              </a:spcBef>
              <a:spcAft>
                <a:spcPts val="0"/>
              </a:spcAft>
              <a:buClr>
                <a:srgbClr val="000000"/>
              </a:buClr>
              <a:buSzPts val="1600"/>
              <a:buFontTx/>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2114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rgbClr val="000000"/>
              </a:buClr>
              <a:buSzPts val="1600"/>
              <a:buFontTx/>
              <a:buChar char="-"/>
            </a:pPr>
            <a:r>
              <a:rPr lang="en-US" sz="1200" b="0" i="0" u="none" strike="noStrike" cap="none" dirty="0">
                <a:solidFill>
                  <a:srgbClr val="000000"/>
                </a:solidFill>
                <a:latin typeface="Arial"/>
                <a:cs typeface="Arial"/>
                <a:sym typeface="Arial"/>
              </a:rPr>
              <a:t>The preparation stage does not just apply to preparing a meal at home. It can also mean street food vendors or restaurants. </a:t>
            </a:r>
          </a:p>
          <a:p>
            <a:pPr marL="171450" marR="0" lvl="0" indent="-171450" algn="l" rtl="0">
              <a:lnSpc>
                <a:spcPct val="100000"/>
              </a:lnSpc>
              <a:spcBef>
                <a:spcPts val="0"/>
              </a:spcBef>
              <a:spcAft>
                <a:spcPts val="0"/>
              </a:spcAft>
              <a:buClr>
                <a:srgbClr val="000000"/>
              </a:buClr>
              <a:buSzPts val="1600"/>
              <a:buFontTx/>
              <a:buChar char="-"/>
            </a:pPr>
            <a:r>
              <a:rPr lang="en-US" sz="1200" b="0" i="0" u="none" strike="noStrike" cap="none" dirty="0">
                <a:solidFill>
                  <a:srgbClr val="000000"/>
                </a:solidFill>
                <a:latin typeface="Arial"/>
                <a:cs typeface="Arial"/>
                <a:sym typeface="Arial"/>
              </a:rPr>
              <a:t>Contamination at the food preparation stage can come from general lack of hygiene, allowing cooked food to touch raw food or surfaces that raw food has also touched, undercooking food, improper storage prior to eating food. </a:t>
            </a:r>
          </a:p>
          <a:p>
            <a:pPr marL="0" marR="0" lvl="0" indent="0" algn="l" rtl="0">
              <a:lnSpc>
                <a:spcPct val="100000"/>
              </a:lnSpc>
              <a:spcBef>
                <a:spcPts val="0"/>
              </a:spcBef>
              <a:spcAft>
                <a:spcPts val="0"/>
              </a:spcAft>
              <a:buClr>
                <a:srgbClr val="000000"/>
              </a:buClr>
              <a:buSzPts val="1600"/>
              <a:buFontTx/>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1958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rgbClr val="000000"/>
              </a:buClr>
              <a:buSzPts val="1600"/>
              <a:buFontTx/>
              <a:buChar char="-"/>
            </a:pPr>
            <a:r>
              <a:rPr lang="en-US" sz="1200" b="0" i="0" u="none" strike="noStrike" cap="none" dirty="0">
                <a:solidFill>
                  <a:srgbClr val="000000"/>
                </a:solidFill>
                <a:latin typeface="Arial"/>
                <a:cs typeface="Arial"/>
                <a:sym typeface="Arial"/>
              </a:rPr>
              <a:t>While not everyone may be a food producer or processor, everyone is a food consumer. </a:t>
            </a:r>
          </a:p>
          <a:p>
            <a:pPr marL="171450" marR="0" lvl="0" indent="-171450" algn="l" rtl="0">
              <a:lnSpc>
                <a:spcPct val="100000"/>
              </a:lnSpc>
              <a:spcBef>
                <a:spcPts val="0"/>
              </a:spcBef>
              <a:spcAft>
                <a:spcPts val="0"/>
              </a:spcAft>
              <a:buClr>
                <a:srgbClr val="000000"/>
              </a:buClr>
              <a:buSzPts val="1600"/>
              <a:buFontTx/>
              <a:buChar char="-"/>
            </a:pPr>
            <a:r>
              <a:rPr lang="en-US" sz="1200" b="0" i="0" u="none" strike="noStrike" cap="none" dirty="0">
                <a:solidFill>
                  <a:srgbClr val="000000"/>
                </a:solidFill>
                <a:latin typeface="Arial"/>
                <a:cs typeface="Arial"/>
                <a:sym typeface="Arial"/>
              </a:rPr>
              <a:t>As previously mentioned, consumers can facilitate contamination during transport and preparation, or from not washing hands before eating, improper storage of leftovers, or eating expired food. </a:t>
            </a:r>
          </a:p>
          <a:p>
            <a:pPr marL="0" marR="0" lvl="0" indent="0" algn="l" rtl="0">
              <a:lnSpc>
                <a:spcPct val="100000"/>
              </a:lnSpc>
              <a:spcBef>
                <a:spcPts val="0"/>
              </a:spcBef>
              <a:spcAft>
                <a:spcPts val="0"/>
              </a:spcAft>
              <a:buClr>
                <a:srgbClr val="000000"/>
              </a:buClr>
              <a:buSzPts val="1600"/>
              <a:buFontTx/>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3843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 This is a more detailed illustration of the different pathways within the food value chain from Dr. R.</a:t>
            </a:r>
            <a:endParaRPr dirty="0"/>
          </a:p>
        </p:txBody>
      </p:sp>
      <p:sp>
        <p:nvSpPr>
          <p:cNvPr id="623" name="Google Shape;623;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684" name="Google Shape;684;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660578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Does Lao PDR recognize the right to food formally/legally?</a:t>
            </a:r>
            <a:endParaRPr dirty="0"/>
          </a:p>
        </p:txBody>
      </p:sp>
      <p:sp>
        <p:nvSpPr>
          <p:cNvPr id="753" name="Google Shape;75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Does Lao PDR recognize the right to food formally/legally?</a:t>
            </a:r>
            <a:endParaRPr dirty="0"/>
          </a:p>
        </p:txBody>
      </p:sp>
      <p:sp>
        <p:nvSpPr>
          <p:cNvPr id="753" name="Google Shape;75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extLst>
      <p:ext uri="{BB962C8B-B14F-4D97-AF65-F5344CB8AC3E}">
        <p14:creationId xmlns:p14="http://schemas.microsoft.com/office/powerpoint/2010/main" val="657591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60" name="Google Shape;76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762" name="Google Shape;76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WHO, 2015 </a:t>
            </a:r>
            <a:r>
              <a:rPr lang="en-US" dirty="0">
                <a:sym typeface="Wingdings" panose="05000000000000000000" pitchFamily="2" charset="2"/>
              </a:rPr>
              <a:t> https://apps.who.int/iris/bitstream/handle/10665/199350/9789241565165_eng.pdf?sequence=1</a:t>
            </a:r>
            <a:endParaRPr lang="en-US" dirty="0"/>
          </a:p>
          <a:p>
            <a:pPr marL="457200" marR="0" lvl="0" indent="-228600" algn="l" rtl="0">
              <a:lnSpc>
                <a:spcPct val="100000"/>
              </a:lnSpc>
              <a:spcBef>
                <a:spcPts val="0"/>
              </a:spcBef>
              <a:spcAft>
                <a:spcPts val="0"/>
              </a:spcAft>
              <a:buSzPts val="1400"/>
              <a:buNone/>
            </a:pPr>
            <a:r>
              <a:rPr lang="en-US" dirty="0"/>
              <a:t>WHO, UNICEF, &amp; WBG 2020 (from Lao paper) </a:t>
            </a:r>
            <a:r>
              <a:rPr lang="en-US" dirty="0">
                <a:sym typeface="Wingdings" panose="05000000000000000000" pitchFamily="2" charset="2"/>
              </a:rPr>
              <a:t> https://www.who.int/publications/i/item/rs-2018-ge-50-lao </a:t>
            </a:r>
            <a:endParaRPr lang="en-US" dirty="0"/>
          </a:p>
          <a:p>
            <a:pPr marL="457200" marR="0" lvl="0" indent="-228600" algn="l" rtl="0">
              <a:lnSpc>
                <a:spcPct val="100000"/>
              </a:lnSpc>
              <a:spcBef>
                <a:spcPts val="0"/>
              </a:spcBef>
              <a:spcAft>
                <a:spcPts val="0"/>
              </a:spcAft>
              <a:buSzPts val="1400"/>
              <a:buNone/>
            </a:pPr>
            <a:r>
              <a:rPr lang="en-US" sz="1800" dirty="0">
                <a:effectLst/>
                <a:latin typeface="Times New Roman" panose="02020603050405020304" pitchFamily="18" charset="0"/>
                <a:ea typeface="Cambria" panose="02040503050406030204" pitchFamily="18" charset="0"/>
              </a:rPr>
              <a:t>Picture source: https://www.wfp.org/countries/lao-peoples-democratic-republic</a:t>
            </a:r>
          </a:p>
          <a:p>
            <a:pPr marL="457200" marR="0" lvl="0" indent="-228600" algn="l" rtl="0">
              <a:lnSpc>
                <a:spcPct val="100000"/>
              </a:lnSpc>
              <a:spcBef>
                <a:spcPts val="0"/>
              </a:spcBef>
              <a:spcAft>
                <a:spcPts val="0"/>
              </a:spcAft>
              <a:buSzPts val="1400"/>
              <a:buNone/>
            </a:pPr>
            <a:endParaRPr dirty="0"/>
          </a:p>
        </p:txBody>
      </p:sp>
      <p:sp>
        <p:nvSpPr>
          <p:cNvPr id="128" name="Google Shape;12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29289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Stunting, malnutrition, wasting, acute disease, chronic disease, economic loss, poor productivity, death</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396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Stunting, where height is low for age, is an indicator of chronic undernutrition. In Lao PDR, 33% of children under 5 are stunted, and the consumption of unsafe foods is a significant contributor to this. </a:t>
            </a:r>
          </a:p>
          <a:p>
            <a:pPr marL="457200" marR="0" lvl="0" indent="-228600" algn="l" rtl="0">
              <a:lnSpc>
                <a:spcPct val="100000"/>
              </a:lnSpc>
              <a:spcBef>
                <a:spcPts val="0"/>
              </a:spcBef>
              <a:spcAft>
                <a:spcPts val="0"/>
              </a:spcAft>
              <a:buSzPts val="1400"/>
              <a:buNone/>
            </a:pPr>
            <a:r>
              <a:rPr lang="en-US" sz="1200" dirty="0">
                <a:effectLst/>
                <a:latin typeface="Times New Roman" panose="02020603050405020304" pitchFamily="18" charset="0"/>
                <a:ea typeface="Cambria" panose="02040503050406030204" pitchFamily="18" charset="0"/>
              </a:rPr>
              <a:t>WHO Regional Office for South-East Asia, 2016 (from Lao paper) </a:t>
            </a:r>
            <a:r>
              <a:rPr lang="en-US" sz="1200" dirty="0">
                <a:effectLst/>
                <a:latin typeface="Times New Roman" panose="02020603050405020304" pitchFamily="18" charset="0"/>
                <a:ea typeface="Cambria" panose="02040503050406030204" pitchFamily="18" charset="0"/>
                <a:sym typeface="Wingdings" panose="05000000000000000000" pitchFamily="2" charset="2"/>
              </a:rPr>
              <a:t> </a:t>
            </a:r>
            <a:r>
              <a:rPr lang="en-US" sz="1800" dirty="0">
                <a:effectLst/>
                <a:latin typeface="Times New Roman" panose="02020603050405020304" pitchFamily="18" charset="0"/>
                <a:ea typeface="Times New Roman" panose="02020603050405020304" pitchFamily="18" charset="0"/>
              </a:rPr>
              <a:t>https://apps.who.int/iris/rest/bitstreams/1278964/retrieve</a:t>
            </a:r>
            <a:endParaRPr lang="en-US" sz="1200" dirty="0">
              <a:effectLst/>
              <a:latin typeface="Times New Roman" panose="02020603050405020304" pitchFamily="18" charset="0"/>
              <a:ea typeface="Cambria" panose="020405030504060302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WHO, 2015 </a:t>
            </a:r>
            <a:r>
              <a:rPr lang="en-US" dirty="0">
                <a:sym typeface="Wingdings" panose="05000000000000000000" pitchFamily="2" charset="2"/>
              </a:rPr>
              <a:t> https://apps.who.int/iris/bitstream/handle/10665/199350/9789241565165_eng.pdf?sequence=1</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ym typeface="Wingdings" panose="05000000000000000000" pitchFamily="2" charset="2"/>
              </a:rPr>
              <a:t>WFP, 2022  </a:t>
            </a:r>
            <a:r>
              <a:rPr lang="en-US" sz="1200" dirty="0">
                <a:effectLst/>
                <a:latin typeface="Times New Roman" panose="02020603050405020304" pitchFamily="18" charset="0"/>
                <a:ea typeface="Cambria" panose="02040503050406030204" pitchFamily="18" charset="0"/>
              </a:rPr>
              <a:t>https://www.wfp.org/countries/lao-peoples-democratic-republic</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effectLst/>
                <a:latin typeface="Times New Roman" panose="02020603050405020304" pitchFamily="18" charset="0"/>
                <a:ea typeface="Cambria" panose="02040503050406030204" pitchFamily="18" charset="0"/>
              </a:rPr>
              <a:t>Picture: https://docs.wfp.org/api/documents/WFP-0000113995/download/?_ga=2.138281136.1822686870.1661364583-543683521.1661364583</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128" name="Google Shape;12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97106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Foodborne illnesses are preventable and there are many actions we can take to prevent illness from unsafe food and improve nutrition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068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Dr. R’s definitions. Do not know the source</a:t>
            </a:r>
          </a:p>
          <a:p>
            <a:pPr marL="457200" marR="0" lvl="0" indent="-228600" algn="l" rtl="0">
              <a:lnSpc>
                <a:spcPct val="100000"/>
              </a:lnSpc>
              <a:spcBef>
                <a:spcPts val="0"/>
              </a:spcBef>
              <a:spcAft>
                <a:spcPts val="0"/>
              </a:spcAft>
              <a:buSzPts val="1400"/>
              <a:buNone/>
            </a:pPr>
            <a:endParaRPr lang="en-US" dirty="0"/>
          </a:p>
        </p:txBody>
      </p:sp>
      <p:sp>
        <p:nvSpPr>
          <p:cNvPr id="650" name="Google Shape;650;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684" name="Google Shape;684;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4060563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9165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6"/>
          <p:cNvSpPr txBox="1">
            <a:spLocks noGrp="1"/>
          </p:cNvSpPr>
          <p:nvPr>
            <p:ph type="ctrTitle"/>
          </p:nvPr>
        </p:nvSpPr>
        <p:spPr>
          <a:xfrm>
            <a:off x="1524000" y="435406"/>
            <a:ext cx="9144000" cy="202749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125"/>
              <a:buFont typeface="Georgia"/>
              <a:buNone/>
              <a:defRPr sz="4125" b="0">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6"/>
          <p:cNvSpPr txBox="1">
            <a:spLocks noGrp="1"/>
          </p:cNvSpPr>
          <p:nvPr>
            <p:ph type="subTitle" idx="1"/>
          </p:nvPr>
        </p:nvSpPr>
        <p:spPr>
          <a:xfrm>
            <a:off x="1524000" y="2554976"/>
            <a:ext cx="9144000" cy="1404961"/>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750"/>
              </a:spcBef>
              <a:spcAft>
                <a:spcPts val="0"/>
              </a:spcAft>
              <a:buClr>
                <a:schemeClr val="lt1"/>
              </a:buClr>
              <a:buSzPts val="1500"/>
              <a:buFont typeface="Arial"/>
              <a:buNone/>
              <a:defRPr sz="1500" b="0">
                <a:solidFill>
                  <a:schemeClr val="lt1"/>
                </a:solidFill>
                <a:latin typeface="Calibri"/>
                <a:ea typeface="Calibri"/>
                <a:cs typeface="Calibri"/>
                <a:sym typeface="Calibri"/>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cxnSp>
        <p:nvCxnSpPr>
          <p:cNvPr id="16" name="Google Shape;16;p6"/>
          <p:cNvCxnSpPr/>
          <p:nvPr/>
        </p:nvCxnSpPr>
        <p:spPr>
          <a:xfrm>
            <a:off x="1524000" y="2471268"/>
            <a:ext cx="9144000" cy="0"/>
          </a:xfrm>
          <a:prstGeom prst="straightConnector1">
            <a:avLst/>
          </a:prstGeom>
          <a:noFill/>
          <a:ln w="9525" cap="flat" cmpd="sng">
            <a:solidFill>
              <a:schemeClr val="lt1"/>
            </a:solidFill>
            <a:prstDash val="solid"/>
            <a:miter lim="800000"/>
            <a:headEnd type="none" w="sm" len="sm"/>
            <a:tailEnd type="none" w="sm" len="sm"/>
          </a:ln>
        </p:spPr>
      </p:cxnSp>
      <p:pic>
        <p:nvPicPr>
          <p:cNvPr id="17" name="Google Shape;17;p6" descr="Text&#10;&#10;Description automatically generated with medium confidence"/>
          <p:cNvPicPr preferRelativeResize="0"/>
          <p:nvPr/>
        </p:nvPicPr>
        <p:blipFill rotWithShape="1">
          <a:blip r:embed="rId3">
            <a:alphaModFix/>
          </a:blip>
          <a:srcRect/>
          <a:stretch/>
        </p:blipFill>
        <p:spPr>
          <a:xfrm>
            <a:off x="0" y="4836759"/>
            <a:ext cx="12192000" cy="1158132"/>
          </a:xfrm>
          <a:prstGeom prst="rect">
            <a:avLst/>
          </a:prstGeom>
          <a:noFill/>
          <a:ln>
            <a:noFill/>
          </a:ln>
          <a:effectLst>
            <a:outerShdw blurRad="127000" dist="76200" dir="5400000" algn="tl" rotWithShape="0">
              <a:srgbClr val="000000">
                <a:alpha val="40000"/>
              </a:srgbClr>
            </a:outerShdw>
          </a:effectLst>
        </p:spPr>
      </p:pic>
      <p:sp>
        <p:nvSpPr>
          <p:cNvPr id="18" name="Google Shape;18;p6"/>
          <p:cNvSpPr/>
          <p:nvPr/>
        </p:nvSpPr>
        <p:spPr>
          <a:xfrm rot="5400000">
            <a:off x="233391" y="-240798"/>
            <a:ext cx="1506796" cy="1982044"/>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6"/>
          <p:cNvSpPr/>
          <p:nvPr/>
        </p:nvSpPr>
        <p:spPr>
          <a:xfrm rot="5400000">
            <a:off x="196930" y="-204342"/>
            <a:ext cx="1275607" cy="1677939"/>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hoto Full 1">
  <p:cSld name="Photo Full 1">
    <p:spTree>
      <p:nvGrpSpPr>
        <p:cNvPr id="1" name="Shape 76"/>
        <p:cNvGrpSpPr/>
        <p:nvPr/>
      </p:nvGrpSpPr>
      <p:grpSpPr>
        <a:xfrm>
          <a:off x="0" y="0"/>
          <a:ext cx="0" cy="0"/>
          <a:chOff x="0" y="0"/>
          <a:chExt cx="0" cy="0"/>
        </a:xfrm>
      </p:grpSpPr>
      <p:sp>
        <p:nvSpPr>
          <p:cNvPr id="77" name="Google Shape;77;p15"/>
          <p:cNvSpPr>
            <a:spLocks noGrp="1"/>
          </p:cNvSpPr>
          <p:nvPr>
            <p:ph type="pic" idx="2"/>
          </p:nvPr>
        </p:nvSpPr>
        <p:spPr>
          <a:xfrm>
            <a:off x="0" y="0"/>
            <a:ext cx="12192000" cy="6858000"/>
          </a:xfrm>
          <a:prstGeom prst="rect">
            <a:avLst/>
          </a:prstGeom>
          <a:noFill/>
          <a:ln>
            <a:noFill/>
          </a:ln>
        </p:spPr>
      </p:sp>
      <p:sp>
        <p:nvSpPr>
          <p:cNvPr id="78" name="Google Shape;78;p15"/>
          <p:cNvSpPr txBox="1">
            <a:spLocks noGrp="1"/>
          </p:cNvSpPr>
          <p:nvPr>
            <p:ph type="body" idx="1"/>
          </p:nvPr>
        </p:nvSpPr>
        <p:spPr>
          <a:xfrm>
            <a:off x="161027" y="6119609"/>
            <a:ext cx="5417547" cy="17932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750"/>
              </a:spcBef>
              <a:spcAft>
                <a:spcPts val="0"/>
              </a:spcAft>
              <a:buClr>
                <a:schemeClr val="dk1"/>
              </a:buClr>
              <a:buSzPts val="825"/>
              <a:buFont typeface="Arial"/>
              <a:buNone/>
              <a:defRPr sz="825"/>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9" name="Google Shape;79;p15"/>
          <p:cNvSpPr txBox="1">
            <a:spLocks noGrp="1"/>
          </p:cNvSpPr>
          <p:nvPr>
            <p:ph type="body" idx="3"/>
          </p:nvPr>
        </p:nvSpPr>
        <p:spPr>
          <a:xfrm>
            <a:off x="0" y="5108832"/>
            <a:ext cx="5588000" cy="914400"/>
          </a:xfrm>
          <a:prstGeom prst="rect">
            <a:avLst/>
          </a:prstGeom>
          <a:solidFill>
            <a:schemeClr val="lt1"/>
          </a:solidFill>
          <a:ln>
            <a:noFill/>
          </a:ln>
        </p:spPr>
        <p:txBody>
          <a:bodyPr spcFirstLastPara="1" wrap="square" lIns="365750" tIns="45700" rIns="91425" bIns="0" anchor="ctr" anchorCtr="0">
            <a:normAutofit/>
          </a:bodyPr>
          <a:lstStyle>
            <a:lvl1pPr marL="457200" lvl="0" indent="-228600" algn="l">
              <a:lnSpc>
                <a:spcPct val="90000"/>
              </a:lnSpc>
              <a:spcBef>
                <a:spcPts val="750"/>
              </a:spcBef>
              <a:spcAft>
                <a:spcPts val="0"/>
              </a:spcAft>
              <a:buClr>
                <a:schemeClr val="dk2"/>
              </a:buClr>
              <a:buSzPts val="2700"/>
              <a:buNone/>
              <a:defRPr sz="2700" b="0">
                <a:solidFill>
                  <a:schemeClr val="dk2"/>
                </a:solidFill>
                <a:latin typeface="Georgia"/>
                <a:ea typeface="Georgia"/>
                <a:cs typeface="Georgia"/>
                <a:sym typeface="Georgia"/>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80" name="Google Shape;80;p15"/>
          <p:cNvGrpSpPr/>
          <p:nvPr/>
        </p:nvGrpSpPr>
        <p:grpSpPr>
          <a:xfrm>
            <a:off x="-4236" y="-3176"/>
            <a:ext cx="1982046" cy="1506797"/>
            <a:chOff x="-3178" y="-3176"/>
            <a:chExt cx="1646959" cy="1669407"/>
          </a:xfrm>
        </p:grpSpPr>
        <p:sp>
          <p:nvSpPr>
            <p:cNvPr id="81" name="Google Shape;81;p15"/>
            <p:cNvSpPr/>
            <p:nvPr/>
          </p:nvSpPr>
          <p:spPr>
            <a:xfrm rot="5400000">
              <a:off x="-14400" y="8050"/>
              <a:ext cx="1669405" cy="1646956"/>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15"/>
            <p:cNvSpPr/>
            <p:nvPr/>
          </p:nvSpPr>
          <p:spPr>
            <a:xfrm rot="5400000">
              <a:off x="-12680" y="6326"/>
              <a:ext cx="1413267" cy="1394263"/>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Final Slide">
  <p:cSld name="Final Slide">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16"/>
          <p:cNvSpPr txBox="1">
            <a:spLocks noGrp="1"/>
          </p:cNvSpPr>
          <p:nvPr>
            <p:ph type="ctrTitle"/>
          </p:nvPr>
        </p:nvSpPr>
        <p:spPr>
          <a:xfrm>
            <a:off x="1524000" y="1175356"/>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125"/>
              <a:buFont typeface="Georgia"/>
              <a:buNone/>
              <a:defRPr sz="4125" b="0" i="0">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5" name="Google Shape;85;p16"/>
          <p:cNvCxnSpPr/>
          <p:nvPr/>
        </p:nvCxnSpPr>
        <p:spPr>
          <a:xfrm>
            <a:off x="1524000" y="3562956"/>
            <a:ext cx="9144000" cy="0"/>
          </a:xfrm>
          <a:prstGeom prst="straightConnector1">
            <a:avLst/>
          </a:prstGeom>
          <a:noFill/>
          <a:ln w="9525" cap="flat" cmpd="sng">
            <a:solidFill>
              <a:schemeClr val="lt1"/>
            </a:solidFill>
            <a:prstDash val="solid"/>
            <a:miter lim="800000"/>
            <a:headEnd type="none" w="sm" len="sm"/>
            <a:tailEnd type="none" w="sm" len="sm"/>
          </a:ln>
        </p:spPr>
      </p:cxnSp>
      <p:pic>
        <p:nvPicPr>
          <p:cNvPr id="86" name="Google Shape;86;p16" descr="Text&#10;&#10;Description automatically generated with medium confidence"/>
          <p:cNvPicPr preferRelativeResize="0"/>
          <p:nvPr/>
        </p:nvPicPr>
        <p:blipFill rotWithShape="1">
          <a:blip r:embed="rId3">
            <a:alphaModFix/>
          </a:blip>
          <a:srcRect/>
          <a:stretch/>
        </p:blipFill>
        <p:spPr>
          <a:xfrm>
            <a:off x="0" y="4836759"/>
            <a:ext cx="12192000" cy="1158132"/>
          </a:xfrm>
          <a:prstGeom prst="rect">
            <a:avLst/>
          </a:prstGeom>
          <a:noFill/>
          <a:ln>
            <a:noFill/>
          </a:ln>
          <a:effectLst>
            <a:outerShdw blurRad="127000" dist="76200" dir="5400000" algn="tl" rotWithShape="0">
              <a:srgbClr val="000000">
                <a:alpha val="40000"/>
              </a:srgbClr>
            </a:outerShdw>
          </a:effectLst>
        </p:spPr>
      </p:pic>
      <p:sp>
        <p:nvSpPr>
          <p:cNvPr id="87" name="Google Shape;87;p16"/>
          <p:cNvSpPr/>
          <p:nvPr/>
        </p:nvSpPr>
        <p:spPr>
          <a:xfrm rot="5400000">
            <a:off x="233391" y="-240798"/>
            <a:ext cx="1506796" cy="1982044"/>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16"/>
          <p:cNvSpPr/>
          <p:nvPr/>
        </p:nvSpPr>
        <p:spPr>
          <a:xfrm rot="5400000">
            <a:off x="196930" y="-204342"/>
            <a:ext cx="1275607" cy="1677939"/>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89"/>
        <p:cNvGrpSpPr/>
        <p:nvPr/>
      </p:nvGrpSpPr>
      <p:grpSpPr>
        <a:xfrm>
          <a:off x="0" y="0"/>
          <a:ext cx="0" cy="0"/>
          <a:chOff x="0" y="0"/>
          <a:chExt cx="0" cy="0"/>
        </a:xfrm>
      </p:grpSpPr>
      <p:sp>
        <p:nvSpPr>
          <p:cNvPr id="90" name="Google Shape;90;p8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1" name="Google Shape;91;p8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2" name="Google Shape;92;p82"/>
          <p:cNvSpPr txBox="1">
            <a:spLocks noGrp="1"/>
          </p:cNvSpPr>
          <p:nvPr>
            <p:ph type="sldNum" idx="12"/>
          </p:nvPr>
        </p:nvSpPr>
        <p:spPr>
          <a:xfrm>
            <a:off x="9427330" y="6348810"/>
            <a:ext cx="2012324" cy="1915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000"/>
              <a:buNone/>
              <a:defRPr/>
            </a:lvl1pPr>
            <a:lvl2pPr marL="0" marR="0" lvl="1" indent="0" algn="r">
              <a:lnSpc>
                <a:spcPct val="100000"/>
              </a:lnSpc>
              <a:spcBef>
                <a:spcPts val="0"/>
              </a:spcBef>
              <a:spcAft>
                <a:spcPts val="0"/>
              </a:spcAft>
              <a:buSzPts val="1000"/>
              <a:buNone/>
              <a:defRPr/>
            </a:lvl2pPr>
            <a:lvl3pPr marL="0" marR="0" lvl="2" indent="0" algn="r">
              <a:lnSpc>
                <a:spcPct val="100000"/>
              </a:lnSpc>
              <a:spcBef>
                <a:spcPts val="0"/>
              </a:spcBef>
              <a:spcAft>
                <a:spcPts val="0"/>
              </a:spcAft>
              <a:buSzPts val="1000"/>
              <a:buNone/>
              <a:defRPr/>
            </a:lvl3pPr>
            <a:lvl4pPr marL="0" marR="0" lvl="3" indent="0" algn="r">
              <a:lnSpc>
                <a:spcPct val="100000"/>
              </a:lnSpc>
              <a:spcBef>
                <a:spcPts val="0"/>
              </a:spcBef>
              <a:spcAft>
                <a:spcPts val="0"/>
              </a:spcAft>
              <a:buSzPts val="1000"/>
              <a:buNone/>
              <a:defRPr/>
            </a:lvl4pPr>
            <a:lvl5pPr marL="0" marR="0" lvl="4" indent="0" algn="r">
              <a:lnSpc>
                <a:spcPct val="100000"/>
              </a:lnSpc>
              <a:spcBef>
                <a:spcPts val="0"/>
              </a:spcBef>
              <a:spcAft>
                <a:spcPts val="0"/>
              </a:spcAft>
              <a:buSzPts val="1000"/>
              <a:buNone/>
              <a:defRPr/>
            </a:lvl5pPr>
            <a:lvl6pPr marL="0" marR="0" lvl="5" indent="0" algn="r">
              <a:lnSpc>
                <a:spcPct val="100000"/>
              </a:lnSpc>
              <a:spcBef>
                <a:spcPts val="0"/>
              </a:spcBef>
              <a:spcAft>
                <a:spcPts val="0"/>
              </a:spcAft>
              <a:buSzPts val="1000"/>
              <a:buNone/>
              <a:defRPr/>
            </a:lvl6pPr>
            <a:lvl7pPr marL="0" marR="0" lvl="6" indent="0" algn="r">
              <a:lnSpc>
                <a:spcPct val="100000"/>
              </a:lnSpc>
              <a:spcBef>
                <a:spcPts val="0"/>
              </a:spcBef>
              <a:spcAft>
                <a:spcPts val="0"/>
              </a:spcAft>
              <a:buSzPts val="1000"/>
              <a:buNone/>
              <a:defRPr/>
            </a:lvl7pPr>
            <a:lvl8pPr marL="0" marR="0" lvl="7" indent="0" algn="r">
              <a:lnSpc>
                <a:spcPct val="100000"/>
              </a:lnSpc>
              <a:spcBef>
                <a:spcPts val="0"/>
              </a:spcBef>
              <a:spcAft>
                <a:spcPts val="0"/>
              </a:spcAft>
              <a:buSzPts val="1000"/>
              <a:buNone/>
              <a:defRPr/>
            </a:lvl8pPr>
            <a:lvl9pPr marL="0" marR="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93"/>
        <p:cNvGrpSpPr/>
        <p:nvPr/>
      </p:nvGrpSpPr>
      <p:grpSpPr>
        <a:xfrm>
          <a:off x="0" y="0"/>
          <a:ext cx="0" cy="0"/>
          <a:chOff x="0" y="0"/>
          <a:chExt cx="0" cy="0"/>
        </a:xfrm>
      </p:grpSpPr>
      <p:sp>
        <p:nvSpPr>
          <p:cNvPr id="94" name="Google Shape;94;p83"/>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83"/>
          <p:cNvSpPr txBox="1">
            <a:spLocks noGrp="1"/>
          </p:cNvSpPr>
          <p:nvPr>
            <p:ph type="body" idx="1"/>
          </p:nvPr>
        </p:nvSpPr>
        <p:spPr>
          <a:xfrm>
            <a:off x="914400" y="1981200"/>
            <a:ext cx="5080000" cy="41148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750"/>
              </a:spcBef>
              <a:spcAft>
                <a:spcPts val="0"/>
              </a:spcAft>
              <a:buSzPts val="2800"/>
              <a:buChar char="•"/>
              <a:defRPr/>
            </a:lvl1pPr>
            <a:lvl2pPr marL="914400" lvl="1" indent="-355600" algn="l">
              <a:lnSpc>
                <a:spcPct val="90000"/>
              </a:lnSpc>
              <a:spcBef>
                <a:spcPts val="375"/>
              </a:spcBef>
              <a:spcAft>
                <a:spcPts val="0"/>
              </a:spcAft>
              <a:buSzPts val="2000"/>
              <a:buChar char="•"/>
              <a:defRPr/>
            </a:lvl2pPr>
            <a:lvl3pPr marL="1371600" lvl="2" indent="-355600" algn="l">
              <a:lnSpc>
                <a:spcPct val="90000"/>
              </a:lnSpc>
              <a:spcBef>
                <a:spcPts val="375"/>
              </a:spcBef>
              <a:spcAft>
                <a:spcPts val="0"/>
              </a:spcAft>
              <a:buSzPts val="2000"/>
              <a:buChar char="•"/>
              <a:defRPr/>
            </a:lvl3pPr>
            <a:lvl4pPr marL="1828800" lvl="3" indent="-355600" algn="l">
              <a:lnSpc>
                <a:spcPct val="90000"/>
              </a:lnSpc>
              <a:spcBef>
                <a:spcPts val="375"/>
              </a:spcBef>
              <a:spcAft>
                <a:spcPts val="0"/>
              </a:spcAft>
              <a:buSzPts val="2000"/>
              <a:buChar char="•"/>
              <a:defRPr/>
            </a:lvl4pPr>
            <a:lvl5pPr marL="2286000" lvl="4" indent="-355600" algn="l">
              <a:lnSpc>
                <a:spcPct val="90000"/>
              </a:lnSpc>
              <a:spcBef>
                <a:spcPts val="375"/>
              </a:spcBef>
              <a:spcAft>
                <a:spcPts val="0"/>
              </a:spcAft>
              <a:buSzPts val="2000"/>
              <a:buChar char="•"/>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96" name="Google Shape;96;p83"/>
          <p:cNvSpPr>
            <a:spLocks noGrp="1"/>
          </p:cNvSpPr>
          <p:nvPr>
            <p:ph type="clipArt" idx="2"/>
          </p:nvPr>
        </p:nvSpPr>
        <p:spPr>
          <a:xfrm>
            <a:off x="6197600" y="1981200"/>
            <a:ext cx="5080000" cy="4114800"/>
          </a:xfrm>
          <a:prstGeom prst="rect">
            <a:avLst/>
          </a:prstGeom>
          <a:noFill/>
          <a:ln>
            <a:noFill/>
          </a:ln>
        </p:spPr>
      </p:sp>
      <p:sp>
        <p:nvSpPr>
          <p:cNvPr id="97" name="Google Shape;97;p8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8" name="Google Shape;98;p8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9" name="Google Shape;99;p83"/>
          <p:cNvSpPr txBox="1">
            <a:spLocks noGrp="1"/>
          </p:cNvSpPr>
          <p:nvPr>
            <p:ph type="sldNum" idx="12"/>
          </p:nvPr>
        </p:nvSpPr>
        <p:spPr>
          <a:xfrm>
            <a:off x="9427330" y="6348810"/>
            <a:ext cx="2012324" cy="1915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00"/>
        <p:cNvGrpSpPr/>
        <p:nvPr/>
      </p:nvGrpSpPr>
      <p:grpSpPr>
        <a:xfrm>
          <a:off x="0" y="0"/>
          <a:ext cx="0" cy="0"/>
          <a:chOff x="0" y="0"/>
          <a:chExt cx="0" cy="0"/>
        </a:xfrm>
      </p:grpSpPr>
      <p:sp>
        <p:nvSpPr>
          <p:cNvPr id="101" name="Google Shape;101;p84"/>
          <p:cNvSpPr txBox="1">
            <a:spLocks noGrp="1"/>
          </p:cNvSpPr>
          <p:nvPr>
            <p:ph type="title"/>
          </p:nvPr>
        </p:nvSpPr>
        <p:spPr>
          <a:xfrm>
            <a:off x="838200" y="365127"/>
            <a:ext cx="10515600" cy="101710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84"/>
          <p:cNvSpPr txBox="1">
            <a:spLocks noGrp="1"/>
          </p:cNvSpPr>
          <p:nvPr>
            <p:ph type="body" idx="1"/>
          </p:nvPr>
        </p:nvSpPr>
        <p:spPr>
          <a:xfrm>
            <a:off x="838200" y="1488558"/>
            <a:ext cx="10515600" cy="465650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750"/>
              </a:spcBef>
              <a:spcAft>
                <a:spcPts val="0"/>
              </a:spcAft>
              <a:buSzPts val="2800"/>
              <a:buChar char="•"/>
              <a:defRPr/>
            </a:lvl1pPr>
            <a:lvl2pPr marL="914400" lvl="1" indent="-355600" algn="l">
              <a:lnSpc>
                <a:spcPct val="90000"/>
              </a:lnSpc>
              <a:spcBef>
                <a:spcPts val="375"/>
              </a:spcBef>
              <a:spcAft>
                <a:spcPts val="0"/>
              </a:spcAft>
              <a:buSzPts val="2000"/>
              <a:buChar char="•"/>
              <a:defRPr/>
            </a:lvl2pPr>
            <a:lvl3pPr marL="1371600" lvl="2" indent="-355600" algn="l">
              <a:lnSpc>
                <a:spcPct val="90000"/>
              </a:lnSpc>
              <a:spcBef>
                <a:spcPts val="375"/>
              </a:spcBef>
              <a:spcAft>
                <a:spcPts val="0"/>
              </a:spcAft>
              <a:buSzPts val="2000"/>
              <a:buChar char="•"/>
              <a:defRPr/>
            </a:lvl3pPr>
            <a:lvl4pPr marL="1828800" lvl="3" indent="-355600" algn="l">
              <a:lnSpc>
                <a:spcPct val="90000"/>
              </a:lnSpc>
              <a:spcBef>
                <a:spcPts val="375"/>
              </a:spcBef>
              <a:spcAft>
                <a:spcPts val="0"/>
              </a:spcAft>
              <a:buSzPts val="2000"/>
              <a:buChar char="•"/>
              <a:defRPr/>
            </a:lvl4pPr>
            <a:lvl5pPr marL="2286000" lvl="4" indent="-355600" algn="l">
              <a:lnSpc>
                <a:spcPct val="90000"/>
              </a:lnSpc>
              <a:spcBef>
                <a:spcPts val="375"/>
              </a:spcBef>
              <a:spcAft>
                <a:spcPts val="0"/>
              </a:spcAft>
              <a:buSzPts val="2000"/>
              <a:buChar char="•"/>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103" name="Google Shape;103;p8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4" name="Google Shape;104;p8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5" name="Google Shape;105;p84"/>
          <p:cNvSpPr txBox="1">
            <a:spLocks noGrp="1"/>
          </p:cNvSpPr>
          <p:nvPr>
            <p:ph type="sldNum" idx="12"/>
          </p:nvPr>
        </p:nvSpPr>
        <p:spPr>
          <a:xfrm>
            <a:off x="9427330" y="6348810"/>
            <a:ext cx="2012324" cy="1915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000"/>
              <a:buNone/>
              <a:defRPr/>
            </a:lvl1pPr>
            <a:lvl2pPr marL="0" marR="0" lvl="1" indent="0" algn="r">
              <a:lnSpc>
                <a:spcPct val="100000"/>
              </a:lnSpc>
              <a:spcBef>
                <a:spcPts val="0"/>
              </a:spcBef>
              <a:spcAft>
                <a:spcPts val="0"/>
              </a:spcAft>
              <a:buSzPts val="1000"/>
              <a:buNone/>
              <a:defRPr/>
            </a:lvl2pPr>
            <a:lvl3pPr marL="0" marR="0" lvl="2" indent="0" algn="r">
              <a:lnSpc>
                <a:spcPct val="100000"/>
              </a:lnSpc>
              <a:spcBef>
                <a:spcPts val="0"/>
              </a:spcBef>
              <a:spcAft>
                <a:spcPts val="0"/>
              </a:spcAft>
              <a:buSzPts val="1000"/>
              <a:buNone/>
              <a:defRPr/>
            </a:lvl3pPr>
            <a:lvl4pPr marL="0" marR="0" lvl="3" indent="0" algn="r">
              <a:lnSpc>
                <a:spcPct val="100000"/>
              </a:lnSpc>
              <a:spcBef>
                <a:spcPts val="0"/>
              </a:spcBef>
              <a:spcAft>
                <a:spcPts val="0"/>
              </a:spcAft>
              <a:buSzPts val="1000"/>
              <a:buNone/>
              <a:defRPr/>
            </a:lvl4pPr>
            <a:lvl5pPr marL="0" marR="0" lvl="4" indent="0" algn="r">
              <a:lnSpc>
                <a:spcPct val="100000"/>
              </a:lnSpc>
              <a:spcBef>
                <a:spcPts val="0"/>
              </a:spcBef>
              <a:spcAft>
                <a:spcPts val="0"/>
              </a:spcAft>
              <a:buSzPts val="1000"/>
              <a:buNone/>
              <a:defRPr/>
            </a:lvl5pPr>
            <a:lvl6pPr marL="0" marR="0" lvl="5" indent="0" algn="r">
              <a:lnSpc>
                <a:spcPct val="100000"/>
              </a:lnSpc>
              <a:spcBef>
                <a:spcPts val="0"/>
              </a:spcBef>
              <a:spcAft>
                <a:spcPts val="0"/>
              </a:spcAft>
              <a:buSzPts val="1000"/>
              <a:buNone/>
              <a:defRPr/>
            </a:lvl6pPr>
            <a:lvl7pPr marL="0" marR="0" lvl="6" indent="0" algn="r">
              <a:lnSpc>
                <a:spcPct val="100000"/>
              </a:lnSpc>
              <a:spcBef>
                <a:spcPts val="0"/>
              </a:spcBef>
              <a:spcAft>
                <a:spcPts val="0"/>
              </a:spcAft>
              <a:buSzPts val="1000"/>
              <a:buNone/>
              <a:defRPr/>
            </a:lvl7pPr>
            <a:lvl8pPr marL="0" marR="0" lvl="7" indent="0" algn="r">
              <a:lnSpc>
                <a:spcPct val="100000"/>
              </a:lnSpc>
              <a:spcBef>
                <a:spcPts val="0"/>
              </a:spcBef>
              <a:spcAft>
                <a:spcPts val="0"/>
              </a:spcAft>
              <a:buSzPts val="1000"/>
              <a:buNone/>
              <a:defRPr/>
            </a:lvl8pPr>
            <a:lvl9pPr marL="0" marR="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838200" y="365127"/>
            <a:ext cx="10515600" cy="101710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
          <p:cNvSpPr txBox="1">
            <a:spLocks noGrp="1"/>
          </p:cNvSpPr>
          <p:nvPr>
            <p:ph type="body" idx="1"/>
          </p:nvPr>
        </p:nvSpPr>
        <p:spPr>
          <a:xfrm>
            <a:off x="838200" y="1487968"/>
            <a:ext cx="10515600" cy="46783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7"/>
          <p:cNvSpPr txBox="1">
            <a:spLocks noGrp="1"/>
          </p:cNvSpPr>
          <p:nvPr>
            <p:ph type="sldNum" idx="12"/>
          </p:nvPr>
        </p:nvSpPr>
        <p:spPr>
          <a:xfrm>
            <a:off x="9427330" y="6348810"/>
            <a:ext cx="2012324" cy="1915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solidFill>
                  <a:schemeClr val="accent6"/>
                </a:solidFill>
              </a:rPr>
              <a:t>‹#›</a:t>
            </a:fld>
            <a:endParaRPr b="1">
              <a:solidFill>
                <a:schemeClr val="accent6"/>
              </a:solidFill>
            </a:endParaRPr>
          </a:p>
        </p:txBody>
      </p:sp>
      <p:cxnSp>
        <p:nvCxnSpPr>
          <p:cNvPr id="24" name="Google Shape;24;p7"/>
          <p:cNvCxnSpPr/>
          <p:nvPr/>
        </p:nvCxnSpPr>
        <p:spPr>
          <a:xfrm>
            <a:off x="838200" y="1382233"/>
            <a:ext cx="10515600" cy="0"/>
          </a:xfrm>
          <a:prstGeom prst="straightConnector1">
            <a:avLst/>
          </a:prstGeom>
          <a:noFill/>
          <a:ln w="9525" cap="flat" cmpd="sng">
            <a:solidFill>
              <a:schemeClr val="accent6"/>
            </a:solidFill>
            <a:prstDash val="solid"/>
            <a:miter lim="800000"/>
            <a:headEnd type="none" w="sm" len="sm"/>
            <a:tailEnd type="none" w="sm" len="sm"/>
          </a:ln>
        </p:spPr>
      </p:cxnSp>
      <p:grpSp>
        <p:nvGrpSpPr>
          <p:cNvPr id="25" name="Google Shape;25;p7"/>
          <p:cNvGrpSpPr/>
          <p:nvPr/>
        </p:nvGrpSpPr>
        <p:grpSpPr>
          <a:xfrm>
            <a:off x="-4236" y="-3176"/>
            <a:ext cx="1982046" cy="1506797"/>
            <a:chOff x="-3178" y="-3176"/>
            <a:chExt cx="1646959" cy="1669407"/>
          </a:xfrm>
        </p:grpSpPr>
        <p:sp>
          <p:nvSpPr>
            <p:cNvPr id="26" name="Google Shape;26;p7"/>
            <p:cNvSpPr/>
            <p:nvPr/>
          </p:nvSpPr>
          <p:spPr>
            <a:xfrm rot="5400000">
              <a:off x="-14400" y="8050"/>
              <a:ext cx="1669405" cy="1646956"/>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7"/>
            <p:cNvSpPr/>
            <p:nvPr/>
          </p:nvSpPr>
          <p:spPr>
            <a:xfrm rot="5400000">
              <a:off x="-12680" y="6326"/>
              <a:ext cx="1413267" cy="1394263"/>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
        <p:cNvGrpSpPr/>
        <p:nvPr/>
      </p:nvGrpSpPr>
      <p:grpSpPr>
        <a:xfrm>
          <a:off x="0" y="0"/>
          <a:ext cx="0" cy="0"/>
          <a:chOff x="0" y="0"/>
          <a:chExt cx="0" cy="0"/>
        </a:xfrm>
      </p:grpSpPr>
      <p:sp>
        <p:nvSpPr>
          <p:cNvPr id="29" name="Google Shape;29;p11"/>
          <p:cNvSpPr txBox="1">
            <a:spLocks noGrp="1"/>
          </p:cNvSpPr>
          <p:nvPr>
            <p:ph type="sldNum" idx="12"/>
          </p:nvPr>
        </p:nvSpPr>
        <p:spPr>
          <a:xfrm>
            <a:off x="9427330" y="6348810"/>
            <a:ext cx="2012324" cy="1915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solidFill>
                  <a:schemeClr val="accent6"/>
                </a:solidFill>
              </a:rPr>
              <a:t>‹#›</a:t>
            </a:fld>
            <a:endParaRPr b="1">
              <a:solidFill>
                <a:schemeClr val="accent6"/>
              </a:solidFill>
            </a:endParaRPr>
          </a:p>
        </p:txBody>
      </p:sp>
      <p:grpSp>
        <p:nvGrpSpPr>
          <p:cNvPr id="30" name="Google Shape;30;p11"/>
          <p:cNvGrpSpPr/>
          <p:nvPr/>
        </p:nvGrpSpPr>
        <p:grpSpPr>
          <a:xfrm>
            <a:off x="-4236" y="-3176"/>
            <a:ext cx="1982046" cy="1506797"/>
            <a:chOff x="-3178" y="-3176"/>
            <a:chExt cx="1646959" cy="1669407"/>
          </a:xfrm>
        </p:grpSpPr>
        <p:sp>
          <p:nvSpPr>
            <p:cNvPr id="31" name="Google Shape;31;p11"/>
            <p:cNvSpPr/>
            <p:nvPr/>
          </p:nvSpPr>
          <p:spPr>
            <a:xfrm rot="5400000">
              <a:off x="-14400" y="8050"/>
              <a:ext cx="1669405" cy="1646956"/>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11"/>
            <p:cNvSpPr/>
            <p:nvPr/>
          </p:nvSpPr>
          <p:spPr>
            <a:xfrm rot="5400000">
              <a:off x="-12680" y="6326"/>
              <a:ext cx="1413267" cy="1394263"/>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Final Slide">
  <p:cSld name="1_Final Slide">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ctrTitle"/>
          </p:nvPr>
        </p:nvSpPr>
        <p:spPr>
          <a:xfrm>
            <a:off x="1524000" y="1175356"/>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125"/>
              <a:buFont typeface="Georgia"/>
              <a:buNone/>
              <a:defRPr sz="4125" b="0">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5" name="Google Shape;35;p8"/>
          <p:cNvCxnSpPr/>
          <p:nvPr/>
        </p:nvCxnSpPr>
        <p:spPr>
          <a:xfrm>
            <a:off x="1524000" y="3562956"/>
            <a:ext cx="9144000" cy="0"/>
          </a:xfrm>
          <a:prstGeom prst="straightConnector1">
            <a:avLst/>
          </a:prstGeom>
          <a:noFill/>
          <a:ln w="9525" cap="flat" cmpd="sng">
            <a:solidFill>
              <a:schemeClr val="lt1"/>
            </a:solidFill>
            <a:prstDash val="solid"/>
            <a:miter lim="800000"/>
            <a:headEnd type="none" w="sm" len="sm"/>
            <a:tailEnd type="none" w="sm" len="sm"/>
          </a:ln>
        </p:spPr>
      </p:cxnSp>
      <p:pic>
        <p:nvPicPr>
          <p:cNvPr id="36" name="Google Shape;36;p8" descr="Text&#10;&#10;Description automatically generated with medium confidence"/>
          <p:cNvPicPr preferRelativeResize="0"/>
          <p:nvPr/>
        </p:nvPicPr>
        <p:blipFill rotWithShape="1">
          <a:blip r:embed="rId3">
            <a:alphaModFix/>
          </a:blip>
          <a:srcRect/>
          <a:stretch/>
        </p:blipFill>
        <p:spPr>
          <a:xfrm>
            <a:off x="0" y="4836759"/>
            <a:ext cx="12192000" cy="1158132"/>
          </a:xfrm>
          <a:prstGeom prst="rect">
            <a:avLst/>
          </a:prstGeom>
          <a:noFill/>
          <a:ln>
            <a:noFill/>
          </a:ln>
          <a:effectLst>
            <a:outerShdw blurRad="127000" dist="76200" dir="5400000" algn="tl" rotWithShape="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5238242" y="767883"/>
            <a:ext cx="5244487"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000"/>
              <a:buFont typeface="Georgia"/>
              <a:buNone/>
              <a:defRPr sz="3000" b="0" i="0">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5238242" y="3647608"/>
            <a:ext cx="5244487"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2100"/>
              <a:buNone/>
              <a:defRPr sz="21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cxnSp>
        <p:nvCxnSpPr>
          <p:cNvPr id="40" name="Google Shape;40;p9"/>
          <p:cNvCxnSpPr/>
          <p:nvPr/>
        </p:nvCxnSpPr>
        <p:spPr>
          <a:xfrm>
            <a:off x="5238242" y="3628283"/>
            <a:ext cx="6953759" cy="0"/>
          </a:xfrm>
          <a:prstGeom prst="straightConnector1">
            <a:avLst/>
          </a:prstGeom>
          <a:noFill/>
          <a:ln w="9525" cap="flat" cmpd="sng">
            <a:solidFill>
              <a:schemeClr val="lt1"/>
            </a:solidFill>
            <a:prstDash val="solid"/>
            <a:miter lim="800000"/>
            <a:headEnd type="none" w="sm" len="sm"/>
            <a:tailEnd type="none" w="sm" len="sm"/>
          </a:ln>
        </p:spPr>
      </p:cxnSp>
      <p:sp>
        <p:nvSpPr>
          <p:cNvPr id="41" name="Google Shape;41;p9"/>
          <p:cNvSpPr/>
          <p:nvPr/>
        </p:nvSpPr>
        <p:spPr>
          <a:xfrm rot="5400000">
            <a:off x="233391" y="-240798"/>
            <a:ext cx="1506796" cy="1982044"/>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9"/>
          <p:cNvSpPr/>
          <p:nvPr/>
        </p:nvSpPr>
        <p:spPr>
          <a:xfrm rot="5400000">
            <a:off x="196930" y="-204342"/>
            <a:ext cx="1275607" cy="1677939"/>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838200" y="365127"/>
            <a:ext cx="10515600" cy="101710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sldNum" idx="12"/>
          </p:nvPr>
        </p:nvSpPr>
        <p:spPr>
          <a:xfrm>
            <a:off x="9427330" y="6348810"/>
            <a:ext cx="2012324" cy="1915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solidFill>
                  <a:schemeClr val="accent6"/>
                </a:solidFill>
              </a:rPr>
              <a:t>‹#›</a:t>
            </a:fld>
            <a:endParaRPr b="1">
              <a:solidFill>
                <a:schemeClr val="accent6"/>
              </a:solidFill>
            </a:endParaRPr>
          </a:p>
        </p:txBody>
      </p:sp>
      <p:cxnSp>
        <p:nvCxnSpPr>
          <p:cNvPr id="46" name="Google Shape;46;p10"/>
          <p:cNvCxnSpPr/>
          <p:nvPr/>
        </p:nvCxnSpPr>
        <p:spPr>
          <a:xfrm>
            <a:off x="838200" y="1382233"/>
            <a:ext cx="10515600" cy="0"/>
          </a:xfrm>
          <a:prstGeom prst="straightConnector1">
            <a:avLst/>
          </a:prstGeom>
          <a:noFill/>
          <a:ln w="9525" cap="flat" cmpd="sng">
            <a:solidFill>
              <a:schemeClr val="accent6"/>
            </a:solidFill>
            <a:prstDash val="solid"/>
            <a:miter lim="800000"/>
            <a:headEnd type="none" w="sm" len="sm"/>
            <a:tailEnd type="none" w="sm" len="sm"/>
          </a:ln>
        </p:spPr>
      </p:cxnSp>
      <p:grpSp>
        <p:nvGrpSpPr>
          <p:cNvPr id="47" name="Google Shape;47;p10"/>
          <p:cNvGrpSpPr/>
          <p:nvPr/>
        </p:nvGrpSpPr>
        <p:grpSpPr>
          <a:xfrm>
            <a:off x="-4236" y="-3176"/>
            <a:ext cx="1982046" cy="1506797"/>
            <a:chOff x="-3178" y="-3176"/>
            <a:chExt cx="1646959" cy="1669407"/>
          </a:xfrm>
        </p:grpSpPr>
        <p:sp>
          <p:nvSpPr>
            <p:cNvPr id="48" name="Google Shape;48;p10"/>
            <p:cNvSpPr/>
            <p:nvPr/>
          </p:nvSpPr>
          <p:spPr>
            <a:xfrm rot="5400000">
              <a:off x="-14400" y="8050"/>
              <a:ext cx="1669405" cy="1646956"/>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 name="Google Shape;49;p10"/>
            <p:cNvSpPr/>
            <p:nvPr/>
          </p:nvSpPr>
          <p:spPr>
            <a:xfrm rot="5400000">
              <a:off x="-12680" y="6326"/>
              <a:ext cx="1413267" cy="1394263"/>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section Header">
  <p:cSld name="Subsection Header">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838200" y="2094615"/>
            <a:ext cx="10515600" cy="157361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Georgia"/>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sldNum" idx="12"/>
          </p:nvPr>
        </p:nvSpPr>
        <p:spPr>
          <a:xfrm>
            <a:off x="9427330" y="6348810"/>
            <a:ext cx="2012324" cy="1915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t>‹#›</a:t>
            </a:fld>
            <a:endParaRPr b="1"/>
          </a:p>
        </p:txBody>
      </p:sp>
      <p:cxnSp>
        <p:nvCxnSpPr>
          <p:cNvPr id="53" name="Google Shape;53;p12"/>
          <p:cNvCxnSpPr/>
          <p:nvPr/>
        </p:nvCxnSpPr>
        <p:spPr>
          <a:xfrm>
            <a:off x="838200" y="3678866"/>
            <a:ext cx="10515600" cy="0"/>
          </a:xfrm>
          <a:prstGeom prst="straightConnector1">
            <a:avLst/>
          </a:prstGeom>
          <a:noFill/>
          <a:ln w="9525" cap="flat" cmpd="sng">
            <a:solidFill>
              <a:schemeClr val="lt1"/>
            </a:solidFill>
            <a:prstDash val="solid"/>
            <a:miter lim="800000"/>
            <a:headEnd type="none" w="sm" len="sm"/>
            <a:tailEnd type="none" w="sm" len="sm"/>
          </a:ln>
        </p:spPr>
      </p:cxnSp>
      <p:sp>
        <p:nvSpPr>
          <p:cNvPr id="54" name="Google Shape;54;p12"/>
          <p:cNvSpPr/>
          <p:nvPr/>
        </p:nvSpPr>
        <p:spPr>
          <a:xfrm rot="5400000">
            <a:off x="233391" y="-240798"/>
            <a:ext cx="1506796" cy="1982044"/>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12"/>
          <p:cNvSpPr/>
          <p:nvPr/>
        </p:nvSpPr>
        <p:spPr>
          <a:xfrm rot="5400000">
            <a:off x="196930" y="-204342"/>
            <a:ext cx="1275607" cy="1677939"/>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lt1">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838200" y="365127"/>
            <a:ext cx="10515600" cy="101710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3"/>
          <p:cNvSpPr txBox="1">
            <a:spLocks noGrp="1"/>
          </p:cNvSpPr>
          <p:nvPr>
            <p:ph type="body" idx="1"/>
          </p:nvPr>
        </p:nvSpPr>
        <p:spPr>
          <a:xfrm>
            <a:off x="838201" y="1490805"/>
            <a:ext cx="5073649" cy="470014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13"/>
          <p:cNvSpPr txBox="1">
            <a:spLocks noGrp="1"/>
          </p:cNvSpPr>
          <p:nvPr>
            <p:ph type="body" idx="2"/>
          </p:nvPr>
        </p:nvSpPr>
        <p:spPr>
          <a:xfrm>
            <a:off x="6280152" y="1501438"/>
            <a:ext cx="5073649" cy="470014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 name="Google Shape;60;p13"/>
          <p:cNvSpPr txBox="1">
            <a:spLocks noGrp="1"/>
          </p:cNvSpPr>
          <p:nvPr>
            <p:ph type="sldNum" idx="12"/>
          </p:nvPr>
        </p:nvSpPr>
        <p:spPr>
          <a:xfrm>
            <a:off x="9427330" y="6348810"/>
            <a:ext cx="2012324" cy="1915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solidFill>
                  <a:schemeClr val="accent6"/>
                </a:solidFill>
              </a:rPr>
              <a:t>‹#›</a:t>
            </a:fld>
            <a:endParaRPr b="1">
              <a:solidFill>
                <a:schemeClr val="accent6"/>
              </a:solidFill>
            </a:endParaRPr>
          </a:p>
        </p:txBody>
      </p:sp>
      <p:cxnSp>
        <p:nvCxnSpPr>
          <p:cNvPr id="61" name="Google Shape;61;p13"/>
          <p:cNvCxnSpPr/>
          <p:nvPr/>
        </p:nvCxnSpPr>
        <p:spPr>
          <a:xfrm>
            <a:off x="838200" y="1382233"/>
            <a:ext cx="10515600" cy="0"/>
          </a:xfrm>
          <a:prstGeom prst="straightConnector1">
            <a:avLst/>
          </a:prstGeom>
          <a:noFill/>
          <a:ln w="9525" cap="flat" cmpd="sng">
            <a:solidFill>
              <a:schemeClr val="accent6"/>
            </a:solidFill>
            <a:prstDash val="solid"/>
            <a:miter lim="800000"/>
            <a:headEnd type="none" w="sm" len="sm"/>
            <a:tailEnd type="none" w="sm" len="sm"/>
          </a:ln>
        </p:spPr>
      </p:cxnSp>
      <p:grpSp>
        <p:nvGrpSpPr>
          <p:cNvPr id="62" name="Google Shape;62;p13"/>
          <p:cNvGrpSpPr/>
          <p:nvPr/>
        </p:nvGrpSpPr>
        <p:grpSpPr>
          <a:xfrm>
            <a:off x="-4236" y="-3176"/>
            <a:ext cx="1982046" cy="1506797"/>
            <a:chOff x="-3178" y="-3176"/>
            <a:chExt cx="1646959" cy="1669407"/>
          </a:xfrm>
        </p:grpSpPr>
        <p:sp>
          <p:nvSpPr>
            <p:cNvPr id="63" name="Google Shape;63;p13"/>
            <p:cNvSpPr/>
            <p:nvPr/>
          </p:nvSpPr>
          <p:spPr>
            <a:xfrm rot="5400000">
              <a:off x="-14400" y="8050"/>
              <a:ext cx="1669405" cy="1646956"/>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13"/>
            <p:cNvSpPr/>
            <p:nvPr/>
          </p:nvSpPr>
          <p:spPr>
            <a:xfrm rot="5400000">
              <a:off x="-12680" y="6326"/>
              <a:ext cx="1413267" cy="1394263"/>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5"/>
        <p:cNvGrpSpPr/>
        <p:nvPr/>
      </p:nvGrpSpPr>
      <p:grpSpPr>
        <a:xfrm>
          <a:off x="0" y="0"/>
          <a:ext cx="0" cy="0"/>
          <a:chOff x="0" y="0"/>
          <a:chExt cx="0" cy="0"/>
        </a:xfrm>
      </p:grpSpPr>
      <p:sp>
        <p:nvSpPr>
          <p:cNvPr id="66" name="Google Shape;66;p14"/>
          <p:cNvSpPr txBox="1">
            <a:spLocks noGrp="1"/>
          </p:cNvSpPr>
          <p:nvPr>
            <p:ph type="body" idx="1"/>
          </p:nvPr>
        </p:nvSpPr>
        <p:spPr>
          <a:xfrm>
            <a:off x="839789" y="1490156"/>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14"/>
          <p:cNvSpPr txBox="1">
            <a:spLocks noGrp="1"/>
          </p:cNvSpPr>
          <p:nvPr>
            <p:ph type="body" idx="2"/>
          </p:nvPr>
        </p:nvSpPr>
        <p:spPr>
          <a:xfrm>
            <a:off x="839789" y="2324702"/>
            <a:ext cx="5157787" cy="389093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14"/>
          <p:cNvSpPr txBox="1">
            <a:spLocks noGrp="1"/>
          </p:cNvSpPr>
          <p:nvPr>
            <p:ph type="body" idx="3"/>
          </p:nvPr>
        </p:nvSpPr>
        <p:spPr>
          <a:xfrm>
            <a:off x="6172201" y="1490156"/>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9" name="Google Shape;69;p14"/>
          <p:cNvSpPr txBox="1">
            <a:spLocks noGrp="1"/>
          </p:cNvSpPr>
          <p:nvPr>
            <p:ph type="body" idx="4"/>
          </p:nvPr>
        </p:nvSpPr>
        <p:spPr>
          <a:xfrm>
            <a:off x="6172201" y="2335334"/>
            <a:ext cx="5183188" cy="389093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 name="Google Shape;70;p14"/>
          <p:cNvSpPr txBox="1">
            <a:spLocks noGrp="1"/>
          </p:cNvSpPr>
          <p:nvPr>
            <p:ph type="title"/>
          </p:nvPr>
        </p:nvSpPr>
        <p:spPr>
          <a:xfrm>
            <a:off x="838200" y="365127"/>
            <a:ext cx="10515600" cy="101710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9427330" y="6348810"/>
            <a:ext cx="2012324" cy="1915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solidFill>
                  <a:schemeClr val="accent6"/>
                </a:solidFill>
              </a:rPr>
              <a:t>‹#›</a:t>
            </a:fld>
            <a:endParaRPr b="1">
              <a:solidFill>
                <a:schemeClr val="accent6"/>
              </a:solidFill>
            </a:endParaRPr>
          </a:p>
        </p:txBody>
      </p:sp>
      <p:cxnSp>
        <p:nvCxnSpPr>
          <p:cNvPr id="72" name="Google Shape;72;p14"/>
          <p:cNvCxnSpPr/>
          <p:nvPr/>
        </p:nvCxnSpPr>
        <p:spPr>
          <a:xfrm>
            <a:off x="838200" y="1382233"/>
            <a:ext cx="10515600" cy="0"/>
          </a:xfrm>
          <a:prstGeom prst="straightConnector1">
            <a:avLst/>
          </a:prstGeom>
          <a:noFill/>
          <a:ln w="9525" cap="flat" cmpd="sng">
            <a:solidFill>
              <a:schemeClr val="accent6"/>
            </a:solidFill>
            <a:prstDash val="solid"/>
            <a:miter lim="800000"/>
            <a:headEnd type="none" w="sm" len="sm"/>
            <a:tailEnd type="none" w="sm" len="sm"/>
          </a:ln>
        </p:spPr>
      </p:cxnSp>
      <p:grpSp>
        <p:nvGrpSpPr>
          <p:cNvPr id="73" name="Google Shape;73;p14"/>
          <p:cNvGrpSpPr/>
          <p:nvPr/>
        </p:nvGrpSpPr>
        <p:grpSpPr>
          <a:xfrm>
            <a:off x="-4236" y="-3176"/>
            <a:ext cx="1982046" cy="1506797"/>
            <a:chOff x="-3178" y="-3176"/>
            <a:chExt cx="1646959" cy="1669407"/>
          </a:xfrm>
        </p:grpSpPr>
        <p:sp>
          <p:nvSpPr>
            <p:cNvPr id="74" name="Google Shape;74;p14"/>
            <p:cNvSpPr/>
            <p:nvPr/>
          </p:nvSpPr>
          <p:spPr>
            <a:xfrm rot="5400000">
              <a:off x="-14400" y="8050"/>
              <a:ext cx="1669405" cy="1646956"/>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dk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14"/>
            <p:cNvSpPr/>
            <p:nvPr/>
          </p:nvSpPr>
          <p:spPr>
            <a:xfrm rot="5400000">
              <a:off x="-12680" y="6326"/>
              <a:ext cx="1413267" cy="1394263"/>
            </a:xfrm>
            <a:custGeom>
              <a:avLst/>
              <a:gdLst/>
              <a:ahLst/>
              <a:cxnLst/>
              <a:rect l="l" t="t" r="r" b="b"/>
              <a:pathLst>
                <a:path w="1686013" h="1374481" extrusionOk="0">
                  <a:moveTo>
                    <a:pt x="0" y="1374481"/>
                  </a:moveTo>
                  <a:cubicBezTo>
                    <a:pt x="1121" y="939691"/>
                    <a:pt x="-149" y="434790"/>
                    <a:pt x="972" y="0"/>
                  </a:cubicBezTo>
                  <a:lnTo>
                    <a:pt x="1686013" y="1372455"/>
                  </a:lnTo>
                  <a:lnTo>
                    <a:pt x="0" y="1374481"/>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7"/>
            <a:ext cx="10515600" cy="101710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3200"/>
              <a:buFont typeface="Georgia"/>
              <a:buNone/>
              <a:defRPr sz="32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488558"/>
            <a:ext cx="10515600" cy="465650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75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37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37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375"/>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sldNum" idx="12"/>
          </p:nvPr>
        </p:nvSpPr>
        <p:spPr>
          <a:xfrm>
            <a:off x="9427330" y="6348810"/>
            <a:ext cx="2012324" cy="1915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r>
              <a:rPr lang="en-US"/>
              <a:t>ANRCB   |   </a:t>
            </a:r>
            <a:fld id="{00000000-1234-1234-1234-123412341234}" type="slidenum">
              <a:rPr lang="en-US" b="1">
                <a:solidFill>
                  <a:schemeClr val="accent6"/>
                </a:solidFill>
              </a:rPr>
              <a:t>‹#›</a:t>
            </a:fld>
            <a:endParaRPr b="1">
              <a:solidFill>
                <a:schemeClr val="accent6"/>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10.svg"/><Relationship Id="rId3" Type="http://schemas.openxmlformats.org/officeDocument/2006/relationships/image" Target="../media/image27.png"/><Relationship Id="rId21" Type="http://schemas.openxmlformats.org/officeDocument/2006/relationships/image" Target="../media/image55.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9.png"/><Relationship Id="rId2" Type="http://schemas.openxmlformats.org/officeDocument/2006/relationships/notesSlide" Target="../notesSlides/notesSlide13.xml"/><Relationship Id="rId16" Type="http://schemas.openxmlformats.org/officeDocument/2006/relationships/image" Target="../media/image52.svg"/><Relationship Id="rId20" Type="http://schemas.openxmlformats.org/officeDocument/2006/relationships/image" Target="../media/image54.svg"/><Relationship Id="rId1" Type="http://schemas.openxmlformats.org/officeDocument/2006/relationships/slideLayout" Target="../slideLayouts/slideLayout3.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19" Type="http://schemas.openxmlformats.org/officeDocument/2006/relationships/image" Target="../media/image53.png"/><Relationship Id="rId4" Type="http://schemas.openxmlformats.org/officeDocument/2006/relationships/image" Target="../media/image28.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image" Target="../media/image56.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28.sv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30.sv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6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75.png"/><Relationship Id="rId4" Type="http://schemas.openxmlformats.org/officeDocument/2006/relationships/image" Target="../media/image66.sv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70.sv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77.svg"/><Relationship Id="rId5" Type="http://schemas.openxmlformats.org/officeDocument/2006/relationships/image" Target="../media/image71.png"/><Relationship Id="rId4" Type="http://schemas.openxmlformats.org/officeDocument/2006/relationships/image" Target="../media/image76.svg"/></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notesSlide" Target="../notesSlides/notesSlide9.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28.svg"/><Relationship Id="rId5" Type="http://schemas.openxmlformats.org/officeDocument/2006/relationships/diagramQuickStyle" Target="../diagrams/quickStyle1.xml"/><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diagramLayout" Target="../diagrams/layout1.xml"/><Relationship Id="rId9" Type="http://schemas.openxmlformats.org/officeDocument/2006/relationships/image" Target="../media/image26.sv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
          <p:cNvSpPr txBox="1">
            <a:spLocks noGrp="1"/>
          </p:cNvSpPr>
          <p:nvPr>
            <p:ph type="ctrTitle"/>
          </p:nvPr>
        </p:nvSpPr>
        <p:spPr>
          <a:xfrm>
            <a:off x="0" y="414636"/>
            <a:ext cx="12192000" cy="188446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ts val="4400"/>
              <a:buFont typeface="Georgia"/>
              <a:buNone/>
            </a:pPr>
            <a:r>
              <a:rPr lang="en-US" sz="4400" b="1" dirty="0">
                <a:solidFill>
                  <a:schemeClr val="tx1"/>
                </a:solidFill>
                <a:latin typeface="+mj-lt"/>
              </a:rPr>
              <a:t>Module 8: Food Safety</a:t>
            </a:r>
            <a:endParaRPr dirty="0">
              <a:solidFill>
                <a:schemeClr val="tx1"/>
              </a:solidFill>
              <a:latin typeface="+mj-lt"/>
            </a:endParaRPr>
          </a:p>
        </p:txBody>
      </p:sp>
      <p:sp>
        <p:nvSpPr>
          <p:cNvPr id="113" name="Google Shape;113;p1"/>
          <p:cNvSpPr txBox="1"/>
          <p:nvPr/>
        </p:nvSpPr>
        <p:spPr>
          <a:xfrm>
            <a:off x="0" y="6163739"/>
            <a:ext cx="12191999" cy="6942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468B"/>
              </a:buClr>
              <a:buSzPts val="1100"/>
              <a:buFont typeface="Times New Roman"/>
              <a:buNone/>
            </a:pPr>
            <a:r>
              <a:rPr lang="en-US" sz="1200" b="0" i="0" u="none" strike="noStrike" cap="none">
                <a:solidFill>
                  <a:srgbClr val="00468B"/>
                </a:solidFill>
                <a:latin typeface="Times New Roman"/>
                <a:ea typeface="Times New Roman"/>
                <a:cs typeface="Times New Roman"/>
                <a:sym typeface="Times New Roman"/>
              </a:rPr>
              <a:t>This work is made possible through support from USAID as a supplement to a USAID Cooperative Agreement #7200AA18CA00009 </a:t>
            </a:r>
            <a:br>
              <a:rPr lang="en-US" sz="1200" b="0" i="0" u="none" strike="noStrike" cap="none">
                <a:solidFill>
                  <a:srgbClr val="00468B"/>
                </a:solidFill>
                <a:latin typeface="Times New Roman"/>
                <a:ea typeface="Times New Roman"/>
                <a:cs typeface="Times New Roman"/>
                <a:sym typeface="Times New Roman"/>
              </a:rPr>
            </a:br>
            <a:r>
              <a:rPr lang="en-US" sz="1200" b="0" i="0" u="none" strike="noStrike" cap="none">
                <a:solidFill>
                  <a:srgbClr val="00468B"/>
                </a:solidFill>
                <a:latin typeface="Times New Roman"/>
                <a:ea typeface="Times New Roman"/>
                <a:cs typeface="Times New Roman"/>
                <a:sym typeface="Times New Roman"/>
              </a:rPr>
              <a:t>(LASER-PULSE) to Purdue University. Contents reflect the views of the author(s) and do not necessarily reflect those of USAID. </a:t>
            </a:r>
            <a:endParaRPr sz="12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468B"/>
              </a:buClr>
              <a:buSzPts val="1100"/>
              <a:buFont typeface="Times New Roman"/>
              <a:buNone/>
            </a:pPr>
            <a:r>
              <a:rPr lang="en-US" sz="1200" b="0" i="0" u="none" strike="noStrike" cap="none">
                <a:solidFill>
                  <a:srgbClr val="00468B"/>
                </a:solidFill>
                <a:latin typeface="Times New Roman"/>
                <a:ea typeface="Times New Roman"/>
                <a:cs typeface="Times New Roman"/>
                <a:sym typeface="Times New Roman"/>
              </a:rPr>
              <a:t>For more information, please contact Catholic Relief Services Laos.</a:t>
            </a:r>
            <a:endParaRPr sz="1200" b="0" i="0" u="none" strike="noStrike" cap="none">
              <a:solidFill>
                <a:srgbClr val="000000"/>
              </a:solidFill>
              <a:latin typeface="Times New Roman"/>
              <a:ea typeface="Times New Roman"/>
              <a:cs typeface="Times New Roman"/>
              <a:sym typeface="Times New Roman"/>
            </a:endParaRPr>
          </a:p>
        </p:txBody>
      </p:sp>
      <p:sp>
        <p:nvSpPr>
          <p:cNvPr id="114" name="Google Shape;114;p1"/>
          <p:cNvSpPr txBox="1"/>
          <p:nvPr/>
        </p:nvSpPr>
        <p:spPr>
          <a:xfrm>
            <a:off x="1675280" y="4010547"/>
            <a:ext cx="8841441" cy="75054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468B"/>
              </a:buClr>
              <a:buSzPts val="1350"/>
              <a:buFont typeface="Times New Roman"/>
              <a:buNone/>
            </a:pPr>
            <a:r>
              <a:rPr lang="en-US" sz="1800" b="1" i="0" u="none" strike="noStrike" cap="none" dirty="0">
                <a:solidFill>
                  <a:srgbClr val="00468B"/>
                </a:solidFill>
                <a:latin typeface="Times New Roman"/>
                <a:ea typeface="Times New Roman"/>
                <a:cs typeface="Times New Roman"/>
                <a:sym typeface="Times New Roman"/>
              </a:rPr>
              <a:t>Training by the Applied Nutrition Research Capacity Building (ANRCB) project of the Lao American Nutrition Initiative (LANI)</a:t>
            </a:r>
            <a:endParaRPr sz="1800" b="0" i="0" u="none" strike="noStrike" cap="none" dirty="0">
              <a:solidFill>
                <a:srgbClr val="000000"/>
              </a:solidFill>
              <a:latin typeface="Times New Roman"/>
              <a:ea typeface="Times New Roman"/>
              <a:cs typeface="Times New Roman"/>
              <a:sym typeface="Times New Roman"/>
            </a:endParaRPr>
          </a:p>
        </p:txBody>
      </p:sp>
      <p:sp>
        <p:nvSpPr>
          <p:cNvPr id="115" name="Google Shape;115;p1"/>
          <p:cNvSpPr txBox="1"/>
          <p:nvPr/>
        </p:nvSpPr>
        <p:spPr>
          <a:xfrm>
            <a:off x="0" y="2055869"/>
            <a:ext cx="12192000" cy="160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750"/>
              </a:spcBef>
              <a:spcAft>
                <a:spcPts val="0"/>
              </a:spcAft>
              <a:buClr>
                <a:schemeClr val="lt1"/>
              </a:buClr>
              <a:buSzPts val="1622"/>
              <a:buFont typeface="Arial"/>
              <a:buNone/>
            </a:pPr>
            <a:br>
              <a:rPr lang="en-US" sz="1600" b="1" i="0" u="none" strike="noStrike" cap="none" dirty="0">
                <a:solidFill>
                  <a:srgbClr val="00727E"/>
                </a:solidFill>
                <a:latin typeface="Arial"/>
                <a:ea typeface="Arial"/>
                <a:cs typeface="Arial"/>
                <a:sym typeface="Arial"/>
              </a:rPr>
            </a:br>
            <a:r>
              <a:rPr lang="en-US" sz="1600" b="1" i="0" u="none" strike="noStrike" cap="none" dirty="0">
                <a:solidFill>
                  <a:srgbClr val="00727E"/>
                </a:solidFill>
                <a:latin typeface="Arial"/>
                <a:ea typeface="Arial"/>
                <a:cs typeface="Arial"/>
                <a:sym typeface="Arial"/>
              </a:rPr>
              <a:t> </a:t>
            </a:r>
            <a:endParaRPr sz="200" b="0" i="0" u="none" strike="noStrike" cap="none" dirty="0">
              <a:solidFill>
                <a:schemeClr val="dk1"/>
              </a:solidFill>
              <a:latin typeface="Arial"/>
              <a:ea typeface="Arial"/>
              <a:cs typeface="Arial"/>
              <a:sym typeface="Arial"/>
            </a:endParaRPr>
          </a:p>
          <a:p>
            <a:pPr marL="457200" marR="0" lvl="0" indent="-361950" algn="ctr" rtl="0">
              <a:lnSpc>
                <a:spcPct val="100000"/>
              </a:lnSpc>
              <a:spcBef>
                <a:spcPts val="750"/>
              </a:spcBef>
              <a:spcAft>
                <a:spcPts val="0"/>
              </a:spcAft>
              <a:buClr>
                <a:schemeClr val="dk1"/>
              </a:buClr>
              <a:buSzPts val="1622"/>
              <a:buFont typeface="Arial"/>
              <a:buNone/>
            </a:pPr>
            <a:r>
              <a:rPr lang="en-US" sz="1600" b="1" dirty="0">
                <a:solidFill>
                  <a:schemeClr val="dk1"/>
                </a:solidFill>
              </a:rPr>
              <a:t>Leah Thompson</a:t>
            </a:r>
            <a:r>
              <a:rPr lang="en-US" sz="1600" b="1" i="0" u="none" strike="noStrike" cap="none" dirty="0">
                <a:solidFill>
                  <a:schemeClr val="dk1"/>
                </a:solidFill>
                <a:latin typeface="Arial"/>
                <a:ea typeface="Arial"/>
                <a:cs typeface="Arial"/>
                <a:sym typeface="Arial"/>
              </a:rPr>
              <a:t> </a:t>
            </a:r>
            <a:endParaRPr sz="1600" b="1" i="0" u="none" strike="noStrike" cap="none" dirty="0">
              <a:solidFill>
                <a:schemeClr val="dk1"/>
              </a:solidFill>
              <a:latin typeface="Arial"/>
              <a:ea typeface="Arial"/>
              <a:cs typeface="Arial"/>
              <a:sym typeface="Arial"/>
            </a:endParaRPr>
          </a:p>
          <a:p>
            <a:pPr marL="457200" marR="0" lvl="0" indent="-361950" algn="ctr" rtl="0">
              <a:lnSpc>
                <a:spcPct val="100000"/>
              </a:lnSpc>
              <a:spcBef>
                <a:spcPts val="750"/>
              </a:spcBef>
              <a:spcAft>
                <a:spcPts val="0"/>
              </a:spcAft>
              <a:buClr>
                <a:schemeClr val="dk1"/>
              </a:buClr>
              <a:buSzPts val="1622"/>
              <a:buFont typeface="Arial"/>
              <a:buNone/>
            </a:pPr>
            <a:r>
              <a:rPr lang="en-US" sz="1600" b="1" dirty="0">
                <a:solidFill>
                  <a:schemeClr val="dk1"/>
                </a:solidFill>
              </a:rPr>
              <a:t>Purdue University</a:t>
            </a:r>
            <a:endParaRPr sz="1600" b="0" i="0" u="none" strike="noStrike" cap="none" dirty="0">
              <a:solidFill>
                <a:schemeClr val="lt1"/>
              </a:solidFill>
              <a:latin typeface="Arial"/>
              <a:ea typeface="Arial"/>
              <a:cs typeface="Arial"/>
              <a:sym typeface="Arial"/>
            </a:endParaRPr>
          </a:p>
          <a:p>
            <a:pPr marL="0" marR="0" lvl="0" indent="0" algn="ctr" rtl="0">
              <a:lnSpc>
                <a:spcPct val="100000"/>
              </a:lnSpc>
              <a:spcBef>
                <a:spcPts val="750"/>
              </a:spcBef>
              <a:spcAft>
                <a:spcPts val="0"/>
              </a:spcAft>
              <a:buClr>
                <a:schemeClr val="lt1"/>
              </a:buClr>
              <a:buSzPts val="1622"/>
              <a:buFont typeface="Arial"/>
              <a:buNone/>
            </a:pPr>
            <a:endParaRPr sz="1600" b="0" i="0" u="none" strike="noStrike" cap="none"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78B5A6-84F3-439F-824C-39E3F45AA587}"/>
              </a:ext>
            </a:extLst>
          </p:cNvPr>
          <p:cNvSpPr>
            <a:spLocks noGrp="1"/>
          </p:cNvSpPr>
          <p:nvPr>
            <p:ph type="sldNum" idx="12"/>
          </p:nvPr>
        </p:nvSpPr>
        <p:spPr/>
        <p:txBody>
          <a:bodyPr/>
          <a:lstStyle/>
          <a:p>
            <a:pPr marL="0" lvl="0" indent="0" algn="r" rtl="0">
              <a:spcBef>
                <a:spcPts val="0"/>
              </a:spcBef>
              <a:spcAft>
                <a:spcPts val="0"/>
              </a:spcAft>
              <a:buNone/>
            </a:pPr>
            <a:r>
              <a:rPr lang="en-US"/>
              <a:t>ANRCB   |   </a:t>
            </a:r>
            <a:fld id="{00000000-1234-1234-1234-123412341234}" type="slidenum">
              <a:rPr lang="en-US" b="1" smtClean="0">
                <a:solidFill>
                  <a:schemeClr val="accent6"/>
                </a:solidFill>
              </a:rPr>
              <a:t>10</a:t>
            </a:fld>
            <a:endParaRPr b="1">
              <a:solidFill>
                <a:schemeClr val="accent6"/>
              </a:solidFill>
            </a:endParaRPr>
          </a:p>
        </p:txBody>
      </p:sp>
      <p:sp>
        <p:nvSpPr>
          <p:cNvPr id="3" name="Google Shape;130;p17">
            <a:extLst>
              <a:ext uri="{FF2B5EF4-FFF2-40B4-BE49-F238E27FC236}">
                <a16:creationId xmlns:a16="http://schemas.microsoft.com/office/drawing/2014/main" id="{D5524527-84DB-4228-4D98-025118F014A6}"/>
              </a:ext>
            </a:extLst>
          </p:cNvPr>
          <p:cNvSpPr txBox="1"/>
          <p:nvPr/>
        </p:nvSpPr>
        <p:spPr>
          <a:xfrm>
            <a:off x="2386231" y="449734"/>
            <a:ext cx="713046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Types of Food Contaminants</a:t>
            </a:r>
            <a:endParaRPr sz="3600" b="1" i="0" u="none" strike="noStrike" cap="none" dirty="0">
              <a:solidFill>
                <a:srgbClr val="000000"/>
              </a:solidFill>
              <a:latin typeface="Arial"/>
              <a:ea typeface="Arial"/>
              <a:cs typeface="Arial"/>
              <a:sym typeface="Arial"/>
            </a:endParaRPr>
          </a:p>
        </p:txBody>
      </p:sp>
      <p:grpSp>
        <p:nvGrpSpPr>
          <p:cNvPr id="15" name="Group 14">
            <a:extLst>
              <a:ext uri="{FF2B5EF4-FFF2-40B4-BE49-F238E27FC236}">
                <a16:creationId xmlns:a16="http://schemas.microsoft.com/office/drawing/2014/main" id="{2571D397-A3F4-4C14-D7D0-C06AAD8F867D}"/>
              </a:ext>
            </a:extLst>
          </p:cNvPr>
          <p:cNvGrpSpPr/>
          <p:nvPr/>
        </p:nvGrpSpPr>
        <p:grpSpPr>
          <a:xfrm>
            <a:off x="-3148465" y="937677"/>
            <a:ext cx="13224532" cy="5017032"/>
            <a:chOff x="-2662690" y="1473806"/>
            <a:chExt cx="13224532" cy="5017032"/>
          </a:xfrm>
        </p:grpSpPr>
        <p:grpSp>
          <p:nvGrpSpPr>
            <p:cNvPr id="6" name="Group 5">
              <a:extLst>
                <a:ext uri="{FF2B5EF4-FFF2-40B4-BE49-F238E27FC236}">
                  <a16:creationId xmlns:a16="http://schemas.microsoft.com/office/drawing/2014/main" id="{483B1584-E956-B292-2DB6-66D8EFCBC60C}"/>
                </a:ext>
              </a:extLst>
            </p:cNvPr>
            <p:cNvGrpSpPr/>
            <p:nvPr/>
          </p:nvGrpSpPr>
          <p:grpSpPr>
            <a:xfrm>
              <a:off x="-2662690" y="1473806"/>
              <a:ext cx="13224532" cy="5017032"/>
              <a:chOff x="-2662690" y="1473806"/>
              <a:chExt cx="13224532" cy="5017032"/>
            </a:xfrm>
          </p:grpSpPr>
          <p:sp>
            <p:nvSpPr>
              <p:cNvPr id="7" name="Block Arc 6">
                <a:extLst>
                  <a:ext uri="{FF2B5EF4-FFF2-40B4-BE49-F238E27FC236}">
                    <a16:creationId xmlns:a16="http://schemas.microsoft.com/office/drawing/2014/main" id="{F509A7BF-C7AA-ACEC-66ED-18C5DD282783}"/>
                  </a:ext>
                </a:extLst>
              </p:cNvPr>
              <p:cNvSpPr/>
              <p:nvPr/>
            </p:nvSpPr>
            <p:spPr>
              <a:xfrm>
                <a:off x="-2662690" y="1473806"/>
                <a:ext cx="5054944" cy="5017032"/>
              </a:xfrm>
              <a:prstGeom prst="blockArc">
                <a:avLst>
                  <a:gd name="adj1" fmla="val 18900000"/>
                  <a:gd name="adj2" fmla="val 20809737"/>
                  <a:gd name="adj3" fmla="val 0"/>
                </a:avLst>
              </a:prstGeom>
              <a:solidFill>
                <a:schemeClr val="accent6">
                  <a:lumMod val="40000"/>
                  <a:lumOff val="60000"/>
                </a:schemeClr>
              </a:solidFill>
              <a:ln>
                <a:solidFill>
                  <a:schemeClr val="accent6">
                    <a:lumMod val="40000"/>
                    <a:lumOff val="6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id="{DA1AEABD-075E-955C-428E-87E12B3B3521}"/>
                  </a:ext>
                </a:extLst>
              </p:cNvPr>
              <p:cNvSpPr/>
              <p:nvPr/>
            </p:nvSpPr>
            <p:spPr>
              <a:xfrm>
                <a:off x="2102324" y="2232081"/>
                <a:ext cx="8459518" cy="750616"/>
              </a:xfrm>
              <a:custGeom>
                <a:avLst/>
                <a:gdLst>
                  <a:gd name="connsiteX0" fmla="*/ 0 w 8459518"/>
                  <a:gd name="connsiteY0" fmla="*/ 0 h 750616"/>
                  <a:gd name="connsiteX1" fmla="*/ 8459518 w 8459518"/>
                  <a:gd name="connsiteY1" fmla="*/ 0 h 750616"/>
                  <a:gd name="connsiteX2" fmla="*/ 8459518 w 8459518"/>
                  <a:gd name="connsiteY2" fmla="*/ 750616 h 750616"/>
                  <a:gd name="connsiteX3" fmla="*/ 0 w 8459518"/>
                  <a:gd name="connsiteY3" fmla="*/ 750616 h 750616"/>
                  <a:gd name="connsiteX4" fmla="*/ 0 w 8459518"/>
                  <a:gd name="connsiteY4" fmla="*/ 0 h 750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518" h="750616">
                    <a:moveTo>
                      <a:pt x="0" y="0"/>
                    </a:moveTo>
                    <a:lnTo>
                      <a:pt x="8459518" y="0"/>
                    </a:lnTo>
                    <a:lnTo>
                      <a:pt x="8459518" y="750616"/>
                    </a:lnTo>
                    <a:lnTo>
                      <a:pt x="0" y="750616"/>
                    </a:lnTo>
                    <a:lnTo>
                      <a:pt x="0" y="0"/>
                    </a:lnTo>
                    <a:close/>
                  </a:path>
                </a:pathLst>
              </a:cu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5802" tIns="104140" rIns="104140" bIns="104140" numCol="1" spcCol="1270" anchor="ctr" anchorCtr="0">
                <a:noAutofit/>
              </a:bodyPr>
              <a:lstStyle/>
              <a:p>
                <a:pPr marL="0" lvl="0" indent="0" algn="l" defTabSz="1822450">
                  <a:lnSpc>
                    <a:spcPct val="90000"/>
                  </a:lnSpc>
                  <a:spcBef>
                    <a:spcPct val="0"/>
                  </a:spcBef>
                  <a:spcAft>
                    <a:spcPct val="35000"/>
                  </a:spcAft>
                  <a:buNone/>
                </a:pPr>
                <a:r>
                  <a:rPr lang="en-US" sz="4100" b="0" i="0" kern="1200" dirty="0">
                    <a:solidFill>
                      <a:schemeClr val="tx1"/>
                    </a:solidFill>
                  </a:rPr>
                  <a:t>Chemical</a:t>
                </a:r>
                <a:endParaRPr lang="en-US" sz="4100" kern="1200" dirty="0">
                  <a:solidFill>
                    <a:schemeClr val="tx1"/>
                  </a:solidFill>
                </a:endParaRPr>
              </a:p>
            </p:txBody>
          </p:sp>
          <p:sp>
            <p:nvSpPr>
              <p:cNvPr id="9" name="Oval 8">
                <a:extLst>
                  <a:ext uri="{FF2B5EF4-FFF2-40B4-BE49-F238E27FC236}">
                    <a16:creationId xmlns:a16="http://schemas.microsoft.com/office/drawing/2014/main" id="{9926ABD3-F978-9E7C-0024-8FAA4BF81297}"/>
                  </a:ext>
                </a:extLst>
              </p:cNvPr>
              <p:cNvSpPr/>
              <p:nvPr/>
            </p:nvSpPr>
            <p:spPr>
              <a:xfrm>
                <a:off x="1633189" y="2138254"/>
                <a:ext cx="938271" cy="938271"/>
              </a:xfrm>
              <a:prstGeom prst="ellipse">
                <a:avLst/>
              </a:prstGeom>
              <a:ln>
                <a:solidFill>
                  <a:schemeClr val="accent6">
                    <a:lumMod val="40000"/>
                    <a:lumOff val="6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pic>
          <p:nvPicPr>
            <p:cNvPr id="32" name="Graphic 31" descr="Badge 1 outline">
              <a:extLst>
                <a:ext uri="{FF2B5EF4-FFF2-40B4-BE49-F238E27FC236}">
                  <a16:creationId xmlns:a16="http://schemas.microsoft.com/office/drawing/2014/main" id="{5CCD7259-0D65-0C5E-4B88-3DA6870DD3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2255" y="2048494"/>
              <a:ext cx="1125220" cy="1125220"/>
            </a:xfrm>
            <a:prstGeom prst="rect">
              <a:avLst/>
            </a:prstGeom>
          </p:spPr>
        </p:pic>
      </p:grpSp>
      <p:sp>
        <p:nvSpPr>
          <p:cNvPr id="14" name="TextBox 13">
            <a:extLst>
              <a:ext uri="{FF2B5EF4-FFF2-40B4-BE49-F238E27FC236}">
                <a16:creationId xmlns:a16="http://schemas.microsoft.com/office/drawing/2014/main" id="{973DD839-5D6F-4AF0-4D4F-CBCC8AE8762E}"/>
              </a:ext>
            </a:extLst>
          </p:cNvPr>
          <p:cNvSpPr txBox="1"/>
          <p:nvPr/>
        </p:nvSpPr>
        <p:spPr>
          <a:xfrm>
            <a:off x="1248039" y="2737184"/>
            <a:ext cx="6400536" cy="3747180"/>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US" sz="2800" dirty="0"/>
              <a:t>Chemicals can increase production</a:t>
            </a:r>
          </a:p>
          <a:p>
            <a:pPr marL="285750" indent="-285750">
              <a:spcBef>
                <a:spcPts val="300"/>
              </a:spcBef>
              <a:spcAft>
                <a:spcPts val="300"/>
              </a:spcAft>
              <a:buFont typeface="Arial" panose="020B0604020202020204" pitchFamily="34" charset="0"/>
              <a:buChar char="•"/>
            </a:pPr>
            <a:r>
              <a:rPr lang="en-US" sz="2800" dirty="0"/>
              <a:t>Chemicals must be applied at the correct levels + time</a:t>
            </a:r>
          </a:p>
          <a:p>
            <a:pPr marL="285750" indent="-285750">
              <a:spcBef>
                <a:spcPts val="300"/>
              </a:spcBef>
              <a:spcAft>
                <a:spcPts val="300"/>
              </a:spcAft>
              <a:buFont typeface="Arial" panose="020B0604020202020204" pitchFamily="34" charset="0"/>
              <a:buChar char="•"/>
            </a:pPr>
            <a:r>
              <a:rPr lang="en-US" sz="2800" dirty="0"/>
              <a:t>Legal pesticide imports increased 3,700% in a decade </a:t>
            </a:r>
            <a:r>
              <a:rPr lang="en-US" sz="1800" dirty="0"/>
              <a:t>(Neely, 2022)</a:t>
            </a:r>
            <a:endParaRPr lang="en-US" sz="2400" dirty="0"/>
          </a:p>
          <a:p>
            <a:pPr marL="285750" lvl="1" indent="-285750">
              <a:spcBef>
                <a:spcPts val="300"/>
              </a:spcBef>
              <a:spcAft>
                <a:spcPts val="300"/>
              </a:spcAft>
              <a:buFont typeface="Arial" panose="020B0604020202020204" pitchFamily="34" charset="0"/>
              <a:buChar char="•"/>
            </a:pPr>
            <a:r>
              <a:rPr lang="en-US" sz="2800" dirty="0"/>
              <a:t>Contamination can come from lack of regulation</a:t>
            </a:r>
          </a:p>
          <a:p>
            <a:pPr lvl="3"/>
            <a:r>
              <a:rPr lang="en-US" sz="2400" dirty="0">
                <a:sym typeface="Wingdings" panose="05000000000000000000" pitchFamily="2" charset="2"/>
              </a:rPr>
              <a:t> </a:t>
            </a:r>
          </a:p>
        </p:txBody>
      </p:sp>
      <p:pic>
        <p:nvPicPr>
          <p:cNvPr id="16" name="Picture 15">
            <a:extLst>
              <a:ext uri="{FF2B5EF4-FFF2-40B4-BE49-F238E27FC236}">
                <a16:creationId xmlns:a16="http://schemas.microsoft.com/office/drawing/2014/main" id="{3ED59DBC-3D99-1BD2-318F-CA97D8738CD7}"/>
              </a:ext>
            </a:extLst>
          </p:cNvPr>
          <p:cNvPicPr>
            <a:picLocks noChangeAspect="1"/>
          </p:cNvPicPr>
          <p:nvPr/>
        </p:nvPicPr>
        <p:blipFill>
          <a:blip r:embed="rId5"/>
          <a:stretch>
            <a:fillRect/>
          </a:stretch>
        </p:blipFill>
        <p:spPr>
          <a:xfrm>
            <a:off x="7402838" y="2302179"/>
            <a:ext cx="4378354" cy="2804882"/>
          </a:xfrm>
          <a:prstGeom prst="rect">
            <a:avLst/>
          </a:prstGeom>
        </p:spPr>
      </p:pic>
      <p:sp>
        <p:nvSpPr>
          <p:cNvPr id="17" name="TextBox 16">
            <a:extLst>
              <a:ext uri="{FF2B5EF4-FFF2-40B4-BE49-F238E27FC236}">
                <a16:creationId xmlns:a16="http://schemas.microsoft.com/office/drawing/2014/main" id="{2D82EFA5-B3A1-5002-0EEC-123A53F1B056}"/>
              </a:ext>
            </a:extLst>
          </p:cNvPr>
          <p:cNvSpPr txBox="1"/>
          <p:nvPr/>
        </p:nvSpPr>
        <p:spPr>
          <a:xfrm>
            <a:off x="9516691" y="5107061"/>
            <a:ext cx="2539623" cy="261610"/>
          </a:xfrm>
          <a:prstGeom prst="rect">
            <a:avLst/>
          </a:prstGeom>
          <a:noFill/>
        </p:spPr>
        <p:txBody>
          <a:bodyPr wrap="square" rtlCol="0">
            <a:spAutoFit/>
          </a:bodyPr>
          <a:lstStyle/>
          <a:p>
            <a:r>
              <a:rPr lang="en-US" sz="1100" dirty="0"/>
              <a:t>Safety and Health Magazine, 2019</a:t>
            </a:r>
          </a:p>
        </p:txBody>
      </p:sp>
    </p:spTree>
    <p:extLst>
      <p:ext uri="{BB962C8B-B14F-4D97-AF65-F5344CB8AC3E}">
        <p14:creationId xmlns:p14="http://schemas.microsoft.com/office/powerpoint/2010/main" val="372171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78B5A6-84F3-439F-824C-39E3F45AA587}"/>
              </a:ext>
            </a:extLst>
          </p:cNvPr>
          <p:cNvSpPr>
            <a:spLocks noGrp="1"/>
          </p:cNvSpPr>
          <p:nvPr>
            <p:ph type="sldNum" idx="12"/>
          </p:nvPr>
        </p:nvSpPr>
        <p:spPr/>
        <p:txBody>
          <a:bodyPr/>
          <a:lstStyle/>
          <a:p>
            <a:pPr marL="0" lvl="0" indent="0" algn="r" rtl="0">
              <a:spcBef>
                <a:spcPts val="0"/>
              </a:spcBef>
              <a:spcAft>
                <a:spcPts val="0"/>
              </a:spcAft>
              <a:buNone/>
            </a:pPr>
            <a:r>
              <a:rPr lang="en-US"/>
              <a:t>ANRCB   |   </a:t>
            </a:r>
            <a:fld id="{00000000-1234-1234-1234-123412341234}" type="slidenum">
              <a:rPr lang="en-US" b="1" smtClean="0">
                <a:solidFill>
                  <a:schemeClr val="accent6"/>
                </a:solidFill>
              </a:rPr>
              <a:t>11</a:t>
            </a:fld>
            <a:endParaRPr b="1">
              <a:solidFill>
                <a:schemeClr val="accent6"/>
              </a:solidFill>
            </a:endParaRPr>
          </a:p>
        </p:txBody>
      </p:sp>
      <p:sp>
        <p:nvSpPr>
          <p:cNvPr id="3" name="Google Shape;130;p17">
            <a:extLst>
              <a:ext uri="{FF2B5EF4-FFF2-40B4-BE49-F238E27FC236}">
                <a16:creationId xmlns:a16="http://schemas.microsoft.com/office/drawing/2014/main" id="{D5524527-84DB-4228-4D98-025118F014A6}"/>
              </a:ext>
            </a:extLst>
          </p:cNvPr>
          <p:cNvSpPr txBox="1"/>
          <p:nvPr/>
        </p:nvSpPr>
        <p:spPr>
          <a:xfrm>
            <a:off x="2386231" y="449734"/>
            <a:ext cx="713046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 Types of Food Contaminants</a:t>
            </a:r>
            <a:endParaRPr sz="3600" b="1" i="0" u="none" strike="noStrike" cap="none" dirty="0">
              <a:solidFill>
                <a:srgbClr val="000000"/>
              </a:solidFill>
              <a:latin typeface="Arial"/>
              <a:ea typeface="Arial"/>
              <a:cs typeface="Arial"/>
              <a:sym typeface="Arial"/>
            </a:endParaRPr>
          </a:p>
        </p:txBody>
      </p:sp>
      <p:grpSp>
        <p:nvGrpSpPr>
          <p:cNvPr id="5" name="Group 4">
            <a:extLst>
              <a:ext uri="{FF2B5EF4-FFF2-40B4-BE49-F238E27FC236}">
                <a16:creationId xmlns:a16="http://schemas.microsoft.com/office/drawing/2014/main" id="{C31881E0-B6B4-26F0-7030-EAC36F0DBA75}"/>
              </a:ext>
            </a:extLst>
          </p:cNvPr>
          <p:cNvGrpSpPr/>
          <p:nvPr/>
        </p:nvGrpSpPr>
        <p:grpSpPr>
          <a:xfrm>
            <a:off x="-3148465" y="937677"/>
            <a:ext cx="13224532" cy="5017032"/>
            <a:chOff x="-2662690" y="1473806"/>
            <a:chExt cx="13224532" cy="5017032"/>
          </a:xfrm>
        </p:grpSpPr>
        <p:grpSp>
          <p:nvGrpSpPr>
            <p:cNvPr id="8" name="Group 7">
              <a:extLst>
                <a:ext uri="{FF2B5EF4-FFF2-40B4-BE49-F238E27FC236}">
                  <a16:creationId xmlns:a16="http://schemas.microsoft.com/office/drawing/2014/main" id="{5AFCF574-3D55-3A1D-37EA-78A7F80342E7}"/>
                </a:ext>
              </a:extLst>
            </p:cNvPr>
            <p:cNvGrpSpPr/>
            <p:nvPr/>
          </p:nvGrpSpPr>
          <p:grpSpPr>
            <a:xfrm>
              <a:off x="-2662690" y="1473806"/>
              <a:ext cx="13224532" cy="5017032"/>
              <a:chOff x="-2662690" y="1473806"/>
              <a:chExt cx="13224532" cy="5017032"/>
            </a:xfrm>
          </p:grpSpPr>
          <p:sp>
            <p:nvSpPr>
              <p:cNvPr id="10" name="Block Arc 9">
                <a:extLst>
                  <a:ext uri="{FF2B5EF4-FFF2-40B4-BE49-F238E27FC236}">
                    <a16:creationId xmlns:a16="http://schemas.microsoft.com/office/drawing/2014/main" id="{DF723EAF-8068-5D32-C6C4-A189A717FA08}"/>
                  </a:ext>
                </a:extLst>
              </p:cNvPr>
              <p:cNvSpPr/>
              <p:nvPr/>
            </p:nvSpPr>
            <p:spPr>
              <a:xfrm>
                <a:off x="-2662690" y="1473806"/>
                <a:ext cx="5054944" cy="5017032"/>
              </a:xfrm>
              <a:prstGeom prst="blockArc">
                <a:avLst>
                  <a:gd name="adj1" fmla="val 18900000"/>
                  <a:gd name="adj2" fmla="val 20809737"/>
                  <a:gd name="adj3" fmla="val 0"/>
                </a:avLst>
              </a:prstGeom>
              <a:solidFill>
                <a:schemeClr val="accent6">
                  <a:lumMod val="40000"/>
                  <a:lumOff val="60000"/>
                </a:schemeClr>
              </a:solidFill>
              <a:ln>
                <a:solidFill>
                  <a:schemeClr val="accent6">
                    <a:lumMod val="40000"/>
                    <a:lumOff val="6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9ED691DF-29E2-7DD5-35DF-227524756034}"/>
                  </a:ext>
                </a:extLst>
              </p:cNvPr>
              <p:cNvSpPr/>
              <p:nvPr/>
            </p:nvSpPr>
            <p:spPr>
              <a:xfrm>
                <a:off x="2102324" y="2232081"/>
                <a:ext cx="8459518" cy="750616"/>
              </a:xfrm>
              <a:custGeom>
                <a:avLst/>
                <a:gdLst>
                  <a:gd name="connsiteX0" fmla="*/ 0 w 8459518"/>
                  <a:gd name="connsiteY0" fmla="*/ 0 h 750616"/>
                  <a:gd name="connsiteX1" fmla="*/ 8459518 w 8459518"/>
                  <a:gd name="connsiteY1" fmla="*/ 0 h 750616"/>
                  <a:gd name="connsiteX2" fmla="*/ 8459518 w 8459518"/>
                  <a:gd name="connsiteY2" fmla="*/ 750616 h 750616"/>
                  <a:gd name="connsiteX3" fmla="*/ 0 w 8459518"/>
                  <a:gd name="connsiteY3" fmla="*/ 750616 h 750616"/>
                  <a:gd name="connsiteX4" fmla="*/ 0 w 8459518"/>
                  <a:gd name="connsiteY4" fmla="*/ 0 h 750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518" h="750616">
                    <a:moveTo>
                      <a:pt x="0" y="0"/>
                    </a:moveTo>
                    <a:lnTo>
                      <a:pt x="8459518" y="0"/>
                    </a:lnTo>
                    <a:lnTo>
                      <a:pt x="8459518" y="750616"/>
                    </a:lnTo>
                    <a:lnTo>
                      <a:pt x="0" y="750616"/>
                    </a:lnTo>
                    <a:lnTo>
                      <a:pt x="0" y="0"/>
                    </a:lnTo>
                    <a:close/>
                  </a:path>
                </a:pathLst>
              </a:cu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5802" tIns="104140" rIns="104140" bIns="104140" numCol="1" spcCol="1270" anchor="ctr" anchorCtr="0">
                <a:noAutofit/>
              </a:bodyPr>
              <a:lstStyle/>
              <a:p>
                <a:pPr marL="0" lvl="0" indent="0" algn="l" defTabSz="1822450">
                  <a:lnSpc>
                    <a:spcPct val="90000"/>
                  </a:lnSpc>
                  <a:spcBef>
                    <a:spcPct val="0"/>
                  </a:spcBef>
                  <a:spcAft>
                    <a:spcPct val="35000"/>
                  </a:spcAft>
                  <a:buNone/>
                </a:pPr>
                <a:r>
                  <a:rPr lang="en-US" sz="4100" b="0" i="0" kern="1200" dirty="0">
                    <a:solidFill>
                      <a:schemeClr val="tx1"/>
                    </a:solidFill>
                  </a:rPr>
                  <a:t>Chemical</a:t>
                </a:r>
                <a:endParaRPr lang="en-US" sz="4100" kern="1200" dirty="0">
                  <a:solidFill>
                    <a:schemeClr val="tx1"/>
                  </a:solidFill>
                </a:endParaRPr>
              </a:p>
            </p:txBody>
          </p:sp>
          <p:sp>
            <p:nvSpPr>
              <p:cNvPr id="12" name="Oval 11">
                <a:extLst>
                  <a:ext uri="{FF2B5EF4-FFF2-40B4-BE49-F238E27FC236}">
                    <a16:creationId xmlns:a16="http://schemas.microsoft.com/office/drawing/2014/main" id="{C3F73473-395A-8C14-B133-250BBD9E5C4F}"/>
                  </a:ext>
                </a:extLst>
              </p:cNvPr>
              <p:cNvSpPr/>
              <p:nvPr/>
            </p:nvSpPr>
            <p:spPr>
              <a:xfrm>
                <a:off x="1633189" y="2138254"/>
                <a:ext cx="938271" cy="938271"/>
              </a:xfrm>
              <a:prstGeom prst="ellipse">
                <a:avLst/>
              </a:prstGeom>
              <a:ln>
                <a:solidFill>
                  <a:schemeClr val="accent6">
                    <a:lumMod val="40000"/>
                    <a:lumOff val="6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pic>
          <p:nvPicPr>
            <p:cNvPr id="9" name="Graphic 8" descr="Badge 1 outline">
              <a:extLst>
                <a:ext uri="{FF2B5EF4-FFF2-40B4-BE49-F238E27FC236}">
                  <a16:creationId xmlns:a16="http://schemas.microsoft.com/office/drawing/2014/main" id="{0795E700-9CB1-48B6-E5B2-C4491B3EC0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1304" y="2058018"/>
              <a:ext cx="1096645" cy="1096645"/>
            </a:xfrm>
            <a:prstGeom prst="rect">
              <a:avLst/>
            </a:prstGeom>
          </p:spPr>
        </p:pic>
      </p:grpSp>
      <p:sp>
        <p:nvSpPr>
          <p:cNvPr id="14" name="TextBox 13">
            <a:extLst>
              <a:ext uri="{FF2B5EF4-FFF2-40B4-BE49-F238E27FC236}">
                <a16:creationId xmlns:a16="http://schemas.microsoft.com/office/drawing/2014/main" id="{87717D1D-7969-7BEE-9416-4FF14E6CD224}"/>
              </a:ext>
            </a:extLst>
          </p:cNvPr>
          <p:cNvSpPr txBox="1"/>
          <p:nvPr/>
        </p:nvSpPr>
        <p:spPr>
          <a:xfrm>
            <a:off x="10602601" y="4005603"/>
            <a:ext cx="1527895" cy="261610"/>
          </a:xfrm>
          <a:prstGeom prst="rect">
            <a:avLst/>
          </a:prstGeom>
          <a:noFill/>
        </p:spPr>
        <p:txBody>
          <a:bodyPr wrap="square" rtlCol="0">
            <a:spAutoFit/>
          </a:bodyPr>
          <a:lstStyle/>
          <a:p>
            <a:r>
              <a:rPr lang="en-US" sz="1100" dirty="0"/>
              <a:t>Neely, 2022</a:t>
            </a:r>
          </a:p>
        </p:txBody>
      </p:sp>
      <p:sp>
        <p:nvSpPr>
          <p:cNvPr id="6" name="TextBox 5">
            <a:extLst>
              <a:ext uri="{FF2B5EF4-FFF2-40B4-BE49-F238E27FC236}">
                <a16:creationId xmlns:a16="http://schemas.microsoft.com/office/drawing/2014/main" id="{568C43A9-5F57-F482-46EC-78D490617F4D}"/>
              </a:ext>
            </a:extLst>
          </p:cNvPr>
          <p:cNvSpPr txBox="1"/>
          <p:nvPr/>
        </p:nvSpPr>
        <p:spPr>
          <a:xfrm>
            <a:off x="1105643" y="2870001"/>
            <a:ext cx="6528813" cy="3470181"/>
          </a:xfrm>
          <a:prstGeom prst="rect">
            <a:avLst/>
          </a:prstGeom>
          <a:noFill/>
        </p:spPr>
        <p:txBody>
          <a:bodyPr wrap="square" rtlCol="0">
            <a:spAutoFit/>
          </a:bodyPr>
          <a:lstStyle/>
          <a:p>
            <a:pPr marL="457200" lvl="3" indent="-457200">
              <a:spcBef>
                <a:spcPts val="300"/>
              </a:spcBef>
              <a:spcAft>
                <a:spcPts val="300"/>
              </a:spcAft>
              <a:buFont typeface="Arial" panose="020B0604020202020204" pitchFamily="34" charset="0"/>
              <a:buChar char="•"/>
            </a:pPr>
            <a:r>
              <a:rPr lang="en-US" sz="2800" dirty="0"/>
              <a:t>Contamination Sources:</a:t>
            </a:r>
            <a:r>
              <a:rPr lang="en-US" sz="2800" dirty="0">
                <a:sym typeface="Wingdings" panose="05000000000000000000" pitchFamily="2" charset="2"/>
              </a:rPr>
              <a:t> </a:t>
            </a:r>
          </a:p>
          <a:p>
            <a:pPr lvl="3">
              <a:spcBef>
                <a:spcPts val="300"/>
              </a:spcBef>
              <a:spcAft>
                <a:spcPts val="300"/>
              </a:spcAft>
            </a:pPr>
            <a:r>
              <a:rPr lang="en-US" sz="2400" dirty="0">
                <a:sym typeface="Wingdings" panose="05000000000000000000" pitchFamily="2" charset="2"/>
              </a:rPr>
              <a:t>     </a:t>
            </a:r>
            <a:r>
              <a:rPr lang="en-US" sz="2800" dirty="0">
                <a:sym typeface="Wingdings" panose="05000000000000000000" pitchFamily="2" charset="2"/>
              </a:rPr>
              <a:t> Overuse or mixing</a:t>
            </a:r>
          </a:p>
          <a:p>
            <a:pPr lvl="3">
              <a:spcBef>
                <a:spcPts val="300"/>
              </a:spcBef>
              <a:spcAft>
                <a:spcPts val="300"/>
              </a:spcAft>
            </a:pPr>
            <a:r>
              <a:rPr lang="en-US" sz="2800" dirty="0">
                <a:sym typeface="Wingdings" panose="05000000000000000000" pitchFamily="2" charset="2"/>
              </a:rPr>
              <a:t>     Instructions not in Lao</a:t>
            </a:r>
          </a:p>
          <a:p>
            <a:pPr lvl="3">
              <a:spcBef>
                <a:spcPts val="300"/>
              </a:spcBef>
              <a:spcAft>
                <a:spcPts val="300"/>
              </a:spcAft>
            </a:pPr>
            <a:r>
              <a:rPr lang="en-US" sz="2800" dirty="0">
                <a:sym typeface="Wingdings" panose="05000000000000000000" pitchFamily="2" charset="2"/>
              </a:rPr>
              <a:t>     Illiteracy</a:t>
            </a:r>
          </a:p>
          <a:p>
            <a:pPr lvl="3">
              <a:spcBef>
                <a:spcPts val="300"/>
              </a:spcBef>
              <a:spcAft>
                <a:spcPts val="300"/>
              </a:spcAft>
            </a:pPr>
            <a:r>
              <a:rPr lang="en-US" sz="2800" dirty="0">
                <a:sym typeface="Wingdings" panose="05000000000000000000" pitchFamily="2" charset="2"/>
              </a:rPr>
              <a:t>     Lack of training</a:t>
            </a:r>
          </a:p>
          <a:p>
            <a:pPr lvl="3">
              <a:spcBef>
                <a:spcPts val="300"/>
              </a:spcBef>
              <a:spcAft>
                <a:spcPts val="300"/>
              </a:spcAft>
            </a:pPr>
            <a:r>
              <a:rPr lang="en-US" sz="2800" dirty="0">
                <a:sym typeface="Wingdings" panose="05000000000000000000" pitchFamily="2" charset="2"/>
              </a:rPr>
              <a:t>     Industrial runoff</a:t>
            </a:r>
          </a:p>
          <a:p>
            <a:pPr marL="285750" lvl="1" indent="-285750">
              <a:buFont typeface="Arial" panose="020B0604020202020204" pitchFamily="34" charset="0"/>
              <a:buChar char="•"/>
            </a:pPr>
            <a:endParaRPr lang="en-US" sz="2400" dirty="0">
              <a:sym typeface="Wingdings" panose="05000000000000000000" pitchFamily="2" charset="2"/>
            </a:endParaRPr>
          </a:p>
        </p:txBody>
      </p:sp>
      <p:pic>
        <p:nvPicPr>
          <p:cNvPr id="7" name="Picture 6">
            <a:extLst>
              <a:ext uri="{FF2B5EF4-FFF2-40B4-BE49-F238E27FC236}">
                <a16:creationId xmlns:a16="http://schemas.microsoft.com/office/drawing/2014/main" id="{6FB873BE-A8B6-F677-BE2D-74FE860F0E19}"/>
              </a:ext>
            </a:extLst>
          </p:cNvPr>
          <p:cNvPicPr>
            <a:picLocks noChangeAspect="1"/>
          </p:cNvPicPr>
          <p:nvPr/>
        </p:nvPicPr>
        <p:blipFill>
          <a:blip r:embed="rId5"/>
          <a:stretch>
            <a:fillRect/>
          </a:stretch>
        </p:blipFill>
        <p:spPr>
          <a:xfrm>
            <a:off x="5683101" y="3501698"/>
            <a:ext cx="3576681" cy="2682511"/>
          </a:xfrm>
          <a:prstGeom prst="rect">
            <a:avLst/>
          </a:prstGeom>
        </p:spPr>
      </p:pic>
      <p:pic>
        <p:nvPicPr>
          <p:cNvPr id="13" name="Picture 12">
            <a:extLst>
              <a:ext uri="{FF2B5EF4-FFF2-40B4-BE49-F238E27FC236}">
                <a16:creationId xmlns:a16="http://schemas.microsoft.com/office/drawing/2014/main" id="{6377A3F7-5F93-FFD9-B92F-B09256E325DC}"/>
              </a:ext>
            </a:extLst>
          </p:cNvPr>
          <p:cNvPicPr>
            <a:picLocks noChangeAspect="1"/>
          </p:cNvPicPr>
          <p:nvPr/>
        </p:nvPicPr>
        <p:blipFill>
          <a:blip r:embed="rId6"/>
          <a:stretch>
            <a:fillRect/>
          </a:stretch>
        </p:blipFill>
        <p:spPr>
          <a:xfrm>
            <a:off x="7627494" y="1158286"/>
            <a:ext cx="3847830" cy="2885872"/>
          </a:xfrm>
          <a:prstGeom prst="rect">
            <a:avLst/>
          </a:prstGeom>
        </p:spPr>
      </p:pic>
      <p:sp>
        <p:nvSpPr>
          <p:cNvPr id="15" name="TextBox 14">
            <a:extLst>
              <a:ext uri="{FF2B5EF4-FFF2-40B4-BE49-F238E27FC236}">
                <a16:creationId xmlns:a16="http://schemas.microsoft.com/office/drawing/2014/main" id="{FABADDB1-761E-18A0-B19A-F8D739129150}"/>
              </a:ext>
            </a:extLst>
          </p:cNvPr>
          <p:cNvSpPr txBox="1"/>
          <p:nvPr/>
        </p:nvSpPr>
        <p:spPr>
          <a:xfrm>
            <a:off x="7778767" y="6124784"/>
            <a:ext cx="2012324" cy="261610"/>
          </a:xfrm>
          <a:prstGeom prst="rect">
            <a:avLst/>
          </a:prstGeom>
          <a:noFill/>
        </p:spPr>
        <p:txBody>
          <a:bodyPr wrap="square" rtlCol="0">
            <a:spAutoFit/>
          </a:bodyPr>
          <a:lstStyle/>
          <a:p>
            <a:r>
              <a:rPr lang="en-US" sz="1100" dirty="0"/>
              <a:t>Radio Free Asia, 2015</a:t>
            </a:r>
          </a:p>
        </p:txBody>
      </p:sp>
    </p:spTree>
    <p:extLst>
      <p:ext uri="{BB962C8B-B14F-4D97-AF65-F5344CB8AC3E}">
        <p14:creationId xmlns:p14="http://schemas.microsoft.com/office/powerpoint/2010/main" val="80678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78B5A6-84F3-439F-824C-39E3F45AA587}"/>
              </a:ext>
            </a:extLst>
          </p:cNvPr>
          <p:cNvSpPr>
            <a:spLocks noGrp="1"/>
          </p:cNvSpPr>
          <p:nvPr>
            <p:ph type="sldNum" idx="12"/>
          </p:nvPr>
        </p:nvSpPr>
        <p:spPr/>
        <p:txBody>
          <a:bodyPr/>
          <a:lstStyle/>
          <a:p>
            <a:pPr marL="0" lvl="0" indent="0" algn="r" rtl="0">
              <a:spcBef>
                <a:spcPts val="0"/>
              </a:spcBef>
              <a:spcAft>
                <a:spcPts val="0"/>
              </a:spcAft>
              <a:buNone/>
            </a:pPr>
            <a:r>
              <a:rPr lang="en-US"/>
              <a:t>ANRCB   |   </a:t>
            </a:r>
            <a:fld id="{00000000-1234-1234-1234-123412341234}" type="slidenum">
              <a:rPr lang="en-US" b="1" smtClean="0">
                <a:solidFill>
                  <a:schemeClr val="accent6"/>
                </a:solidFill>
              </a:rPr>
              <a:t>12</a:t>
            </a:fld>
            <a:endParaRPr b="1">
              <a:solidFill>
                <a:schemeClr val="accent6"/>
              </a:solidFill>
            </a:endParaRPr>
          </a:p>
        </p:txBody>
      </p:sp>
      <p:sp>
        <p:nvSpPr>
          <p:cNvPr id="3" name="Google Shape;130;p17">
            <a:extLst>
              <a:ext uri="{FF2B5EF4-FFF2-40B4-BE49-F238E27FC236}">
                <a16:creationId xmlns:a16="http://schemas.microsoft.com/office/drawing/2014/main" id="{D5524527-84DB-4228-4D98-025118F014A6}"/>
              </a:ext>
            </a:extLst>
          </p:cNvPr>
          <p:cNvSpPr txBox="1"/>
          <p:nvPr/>
        </p:nvSpPr>
        <p:spPr>
          <a:xfrm>
            <a:off x="2386231" y="449734"/>
            <a:ext cx="713046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Types of Food Contaminants</a:t>
            </a:r>
            <a:endParaRPr sz="3600" b="1" i="0" u="none" strike="noStrike" cap="none" dirty="0">
              <a:solidFill>
                <a:srgbClr val="000000"/>
              </a:solidFill>
              <a:latin typeface="Arial"/>
              <a:ea typeface="Arial"/>
              <a:cs typeface="Arial"/>
              <a:sym typeface="Arial"/>
            </a:endParaRPr>
          </a:p>
        </p:txBody>
      </p:sp>
      <p:sp>
        <p:nvSpPr>
          <p:cNvPr id="6" name="TextBox 5">
            <a:extLst>
              <a:ext uri="{FF2B5EF4-FFF2-40B4-BE49-F238E27FC236}">
                <a16:creationId xmlns:a16="http://schemas.microsoft.com/office/drawing/2014/main" id="{568C43A9-5F57-F482-46EC-78D490617F4D}"/>
              </a:ext>
            </a:extLst>
          </p:cNvPr>
          <p:cNvSpPr txBox="1"/>
          <p:nvPr/>
        </p:nvSpPr>
        <p:spPr>
          <a:xfrm>
            <a:off x="1147414" y="2537698"/>
            <a:ext cx="10292240" cy="2723823"/>
          </a:xfrm>
          <a:prstGeom prst="rect">
            <a:avLst/>
          </a:prstGeom>
          <a:noFill/>
        </p:spPr>
        <p:txBody>
          <a:bodyPr wrap="square" rtlCol="0">
            <a:spAutoFit/>
          </a:bodyPr>
          <a:lstStyle/>
          <a:p>
            <a:pPr lvl="3">
              <a:spcBef>
                <a:spcPts val="300"/>
              </a:spcBef>
              <a:spcAft>
                <a:spcPts val="300"/>
              </a:spcAft>
            </a:pPr>
            <a:r>
              <a:rPr lang="en-US" sz="2600" dirty="0"/>
              <a:t>Examples:</a:t>
            </a:r>
          </a:p>
          <a:p>
            <a:pPr marL="342900" lvl="3" indent="-342900">
              <a:spcBef>
                <a:spcPts val="300"/>
              </a:spcBef>
              <a:spcAft>
                <a:spcPts val="300"/>
              </a:spcAft>
              <a:buFont typeface="Arial" panose="020B0604020202020204" pitchFamily="34" charset="0"/>
              <a:buChar char="•"/>
            </a:pPr>
            <a:r>
              <a:rPr lang="en-US" sz="2600" dirty="0">
                <a:sym typeface="Wingdings" panose="05000000000000000000" pitchFamily="2" charset="2"/>
              </a:rPr>
              <a:t>1/3 of public blood samples with “unacceptable” levels of pesticide residues </a:t>
            </a:r>
            <a:r>
              <a:rPr lang="en-US" sz="1800" dirty="0">
                <a:sym typeface="Wingdings" panose="05000000000000000000" pitchFamily="2" charset="2"/>
              </a:rPr>
              <a:t>(LURAS)</a:t>
            </a:r>
          </a:p>
          <a:p>
            <a:pPr marL="342900" lvl="3" indent="-342900">
              <a:spcBef>
                <a:spcPts val="300"/>
              </a:spcBef>
              <a:spcAft>
                <a:spcPts val="300"/>
              </a:spcAft>
              <a:buFont typeface="Arial" panose="020B0604020202020204" pitchFamily="34" charset="0"/>
              <a:buChar char="•"/>
            </a:pPr>
            <a:r>
              <a:rPr lang="en-US" sz="2600" dirty="0">
                <a:sym typeface="Wingdings" panose="05000000000000000000" pitchFamily="2" charset="2"/>
              </a:rPr>
              <a:t>&gt; 50% of produce in </a:t>
            </a:r>
            <a:r>
              <a:rPr lang="en-US" sz="2600" dirty="0" err="1">
                <a:sym typeface="Wingdings" panose="05000000000000000000" pitchFamily="2" charset="2"/>
              </a:rPr>
              <a:t>Xiangkhouang</a:t>
            </a:r>
            <a:r>
              <a:rPr lang="en-US" sz="2600" dirty="0">
                <a:sym typeface="Wingdings" panose="05000000000000000000" pitchFamily="2" charset="2"/>
              </a:rPr>
              <a:t> contaminated with pesticides and herbicides </a:t>
            </a:r>
            <a:r>
              <a:rPr lang="en-US" sz="1800" dirty="0">
                <a:sym typeface="Wingdings" panose="05000000000000000000" pitchFamily="2" charset="2"/>
              </a:rPr>
              <a:t>(LURAS, 2015)</a:t>
            </a:r>
          </a:p>
          <a:p>
            <a:pPr marL="342900" lvl="1" indent="-342900">
              <a:spcBef>
                <a:spcPts val="300"/>
              </a:spcBef>
              <a:spcAft>
                <a:spcPts val="300"/>
              </a:spcAft>
              <a:buFont typeface="Arial" panose="020B0604020202020204" pitchFamily="34" charset="0"/>
              <a:buChar char="•"/>
            </a:pPr>
            <a:r>
              <a:rPr lang="en-US" sz="2600" dirty="0">
                <a:sym typeface="Wingdings" panose="05000000000000000000" pitchFamily="2" charset="2"/>
              </a:rPr>
              <a:t>Gold-copper mine runoff contaminated water </a:t>
            </a:r>
          </a:p>
        </p:txBody>
      </p:sp>
      <p:grpSp>
        <p:nvGrpSpPr>
          <p:cNvPr id="5" name="Group 4">
            <a:extLst>
              <a:ext uri="{FF2B5EF4-FFF2-40B4-BE49-F238E27FC236}">
                <a16:creationId xmlns:a16="http://schemas.microsoft.com/office/drawing/2014/main" id="{C31881E0-B6B4-26F0-7030-EAC36F0DBA75}"/>
              </a:ext>
            </a:extLst>
          </p:cNvPr>
          <p:cNvGrpSpPr/>
          <p:nvPr/>
        </p:nvGrpSpPr>
        <p:grpSpPr>
          <a:xfrm>
            <a:off x="-3148465" y="737652"/>
            <a:ext cx="13224532" cy="5017032"/>
            <a:chOff x="-2662690" y="1473806"/>
            <a:chExt cx="13224532" cy="5017032"/>
          </a:xfrm>
        </p:grpSpPr>
        <p:grpSp>
          <p:nvGrpSpPr>
            <p:cNvPr id="8" name="Group 7">
              <a:extLst>
                <a:ext uri="{FF2B5EF4-FFF2-40B4-BE49-F238E27FC236}">
                  <a16:creationId xmlns:a16="http://schemas.microsoft.com/office/drawing/2014/main" id="{5AFCF574-3D55-3A1D-37EA-78A7F80342E7}"/>
                </a:ext>
              </a:extLst>
            </p:cNvPr>
            <p:cNvGrpSpPr/>
            <p:nvPr/>
          </p:nvGrpSpPr>
          <p:grpSpPr>
            <a:xfrm>
              <a:off x="-2662690" y="1473806"/>
              <a:ext cx="13224532" cy="5017032"/>
              <a:chOff x="-2662690" y="1473806"/>
              <a:chExt cx="13224532" cy="5017032"/>
            </a:xfrm>
          </p:grpSpPr>
          <p:sp>
            <p:nvSpPr>
              <p:cNvPr id="10" name="Block Arc 9">
                <a:extLst>
                  <a:ext uri="{FF2B5EF4-FFF2-40B4-BE49-F238E27FC236}">
                    <a16:creationId xmlns:a16="http://schemas.microsoft.com/office/drawing/2014/main" id="{DF723EAF-8068-5D32-C6C4-A189A717FA08}"/>
                  </a:ext>
                </a:extLst>
              </p:cNvPr>
              <p:cNvSpPr/>
              <p:nvPr/>
            </p:nvSpPr>
            <p:spPr>
              <a:xfrm>
                <a:off x="-2662690" y="1473806"/>
                <a:ext cx="5054944" cy="5017032"/>
              </a:xfrm>
              <a:prstGeom prst="blockArc">
                <a:avLst>
                  <a:gd name="adj1" fmla="val 18900000"/>
                  <a:gd name="adj2" fmla="val 20809737"/>
                  <a:gd name="adj3" fmla="val 0"/>
                </a:avLst>
              </a:prstGeom>
              <a:solidFill>
                <a:schemeClr val="accent6">
                  <a:lumMod val="40000"/>
                  <a:lumOff val="60000"/>
                </a:schemeClr>
              </a:solidFill>
              <a:ln>
                <a:solidFill>
                  <a:schemeClr val="accent6">
                    <a:lumMod val="40000"/>
                    <a:lumOff val="6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9ED691DF-29E2-7DD5-35DF-227524756034}"/>
                  </a:ext>
                </a:extLst>
              </p:cNvPr>
              <p:cNvSpPr/>
              <p:nvPr/>
            </p:nvSpPr>
            <p:spPr>
              <a:xfrm>
                <a:off x="2102324" y="2232081"/>
                <a:ext cx="8459518" cy="750616"/>
              </a:xfrm>
              <a:custGeom>
                <a:avLst/>
                <a:gdLst>
                  <a:gd name="connsiteX0" fmla="*/ 0 w 8459518"/>
                  <a:gd name="connsiteY0" fmla="*/ 0 h 750616"/>
                  <a:gd name="connsiteX1" fmla="*/ 8459518 w 8459518"/>
                  <a:gd name="connsiteY1" fmla="*/ 0 h 750616"/>
                  <a:gd name="connsiteX2" fmla="*/ 8459518 w 8459518"/>
                  <a:gd name="connsiteY2" fmla="*/ 750616 h 750616"/>
                  <a:gd name="connsiteX3" fmla="*/ 0 w 8459518"/>
                  <a:gd name="connsiteY3" fmla="*/ 750616 h 750616"/>
                  <a:gd name="connsiteX4" fmla="*/ 0 w 8459518"/>
                  <a:gd name="connsiteY4" fmla="*/ 0 h 750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518" h="750616">
                    <a:moveTo>
                      <a:pt x="0" y="0"/>
                    </a:moveTo>
                    <a:lnTo>
                      <a:pt x="8459518" y="0"/>
                    </a:lnTo>
                    <a:lnTo>
                      <a:pt x="8459518" y="750616"/>
                    </a:lnTo>
                    <a:lnTo>
                      <a:pt x="0" y="750616"/>
                    </a:lnTo>
                    <a:lnTo>
                      <a:pt x="0" y="0"/>
                    </a:lnTo>
                    <a:close/>
                  </a:path>
                </a:pathLst>
              </a:cu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5802" tIns="104140" rIns="104140" bIns="104140" numCol="1" spcCol="1270" anchor="ctr" anchorCtr="0">
                <a:noAutofit/>
              </a:bodyPr>
              <a:lstStyle/>
              <a:p>
                <a:pPr marL="0" lvl="0" indent="0" algn="l" defTabSz="1822450">
                  <a:lnSpc>
                    <a:spcPct val="90000"/>
                  </a:lnSpc>
                  <a:spcBef>
                    <a:spcPct val="0"/>
                  </a:spcBef>
                  <a:spcAft>
                    <a:spcPct val="35000"/>
                  </a:spcAft>
                  <a:buNone/>
                </a:pPr>
                <a:r>
                  <a:rPr lang="en-US" sz="4100" b="0" i="0" kern="1200" dirty="0">
                    <a:solidFill>
                      <a:schemeClr val="tx1"/>
                    </a:solidFill>
                  </a:rPr>
                  <a:t>Chemical</a:t>
                </a:r>
                <a:endParaRPr lang="en-US" sz="4100" kern="1200" dirty="0">
                  <a:solidFill>
                    <a:schemeClr val="tx1"/>
                  </a:solidFill>
                </a:endParaRPr>
              </a:p>
            </p:txBody>
          </p:sp>
          <p:sp>
            <p:nvSpPr>
              <p:cNvPr id="12" name="Oval 11">
                <a:extLst>
                  <a:ext uri="{FF2B5EF4-FFF2-40B4-BE49-F238E27FC236}">
                    <a16:creationId xmlns:a16="http://schemas.microsoft.com/office/drawing/2014/main" id="{C3F73473-395A-8C14-B133-250BBD9E5C4F}"/>
                  </a:ext>
                </a:extLst>
              </p:cNvPr>
              <p:cNvSpPr/>
              <p:nvPr/>
            </p:nvSpPr>
            <p:spPr>
              <a:xfrm>
                <a:off x="1633189" y="2138254"/>
                <a:ext cx="938271" cy="938271"/>
              </a:xfrm>
              <a:prstGeom prst="ellipse">
                <a:avLst/>
              </a:prstGeom>
              <a:ln>
                <a:solidFill>
                  <a:schemeClr val="accent6">
                    <a:lumMod val="40000"/>
                    <a:lumOff val="6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pic>
          <p:nvPicPr>
            <p:cNvPr id="9" name="Graphic 8" descr="Badge 1 outline">
              <a:extLst>
                <a:ext uri="{FF2B5EF4-FFF2-40B4-BE49-F238E27FC236}">
                  <a16:creationId xmlns:a16="http://schemas.microsoft.com/office/drawing/2014/main" id="{0795E700-9CB1-48B6-E5B2-C4491B3EC0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1305" y="2058019"/>
              <a:ext cx="1106170" cy="1106170"/>
            </a:xfrm>
            <a:prstGeom prst="rect">
              <a:avLst/>
            </a:prstGeom>
          </p:spPr>
        </p:pic>
      </p:grpSp>
      <p:sp>
        <p:nvSpPr>
          <p:cNvPr id="7" name="TextBox 6">
            <a:extLst>
              <a:ext uri="{FF2B5EF4-FFF2-40B4-BE49-F238E27FC236}">
                <a16:creationId xmlns:a16="http://schemas.microsoft.com/office/drawing/2014/main" id="{9B50E958-200B-C5D7-7E18-44865CB6DC2E}"/>
              </a:ext>
            </a:extLst>
          </p:cNvPr>
          <p:cNvSpPr txBox="1"/>
          <p:nvPr/>
        </p:nvSpPr>
        <p:spPr>
          <a:xfrm>
            <a:off x="1405704" y="5167693"/>
            <a:ext cx="10292239" cy="1054135"/>
          </a:xfrm>
          <a:prstGeom prst="rect">
            <a:avLst/>
          </a:prstGeom>
          <a:noFill/>
        </p:spPr>
        <p:txBody>
          <a:bodyPr wrap="square" rtlCol="0">
            <a:spAutoFit/>
          </a:bodyPr>
          <a:lstStyle/>
          <a:p>
            <a:pPr marR="0" lvl="3" algn="l" defTabSz="914400" rtl="0" eaLnBrk="1" fontAlgn="auto" latinLnBrk="0" hangingPunct="1">
              <a:lnSpc>
                <a:spcPct val="100000"/>
              </a:lnSpc>
              <a:spcBef>
                <a:spcPts val="300"/>
              </a:spcBef>
              <a:spcAft>
                <a:spcPts val="300"/>
              </a:spcAft>
              <a:buClr>
                <a:srgbClr val="000000"/>
              </a:buClr>
              <a:buSzTx/>
              <a:tabLst/>
              <a:defRPr/>
            </a:pPr>
            <a:r>
              <a:rPr kumimoji="0" lang="en-US" sz="2600" b="0" i="0" u="none" strike="noStrike" kern="0" cap="none" spc="0" normalizeH="0" baseline="0" noProof="0" dirty="0">
                <a:ln>
                  <a:noFill/>
                </a:ln>
                <a:solidFill>
                  <a:srgbClr val="000000"/>
                </a:solidFill>
                <a:effectLst/>
                <a:uLnTx/>
                <a:uFillTx/>
                <a:latin typeface="Arial"/>
                <a:cs typeface="Arial"/>
                <a:sym typeface="Wingdings" panose="05000000000000000000" pitchFamily="2" charset="2"/>
              </a:rPr>
              <a:t> damaged chromosome + liver in </a:t>
            </a:r>
            <a:r>
              <a:rPr kumimoji="0" lang="en-US" sz="2600" b="0" i="0" u="none" strike="noStrike" kern="0" cap="none" spc="0" normalizeH="0" baseline="0" noProof="0" dirty="0" err="1">
                <a:ln>
                  <a:noFill/>
                </a:ln>
                <a:solidFill>
                  <a:srgbClr val="000000"/>
                </a:solidFill>
                <a:effectLst/>
                <a:uLnTx/>
                <a:uFillTx/>
                <a:latin typeface="Arial"/>
                <a:cs typeface="Arial"/>
                <a:sym typeface="Wingdings" panose="05000000000000000000" pitchFamily="2" charset="2"/>
              </a:rPr>
              <a:t>Bonylip</a:t>
            </a:r>
            <a:r>
              <a:rPr kumimoji="0" lang="en-US" sz="2600" b="0" i="0" u="none" strike="noStrike" kern="0" cap="none" spc="0" normalizeH="0" baseline="0" noProof="0" dirty="0">
                <a:ln>
                  <a:noFill/>
                </a:ln>
                <a:solidFill>
                  <a:srgbClr val="000000"/>
                </a:solidFill>
                <a:effectLst/>
                <a:uLnTx/>
                <a:uFillTx/>
                <a:latin typeface="Arial"/>
                <a:cs typeface="Arial"/>
                <a:sym typeface="Wingdings" panose="05000000000000000000" pitchFamily="2" charset="2"/>
              </a:rPr>
              <a:t> Barb fish </a:t>
            </a:r>
            <a:r>
              <a:rPr kumimoji="0" lang="en-US" sz="1800" b="0" i="0" u="none" strike="noStrike" kern="0" cap="none" spc="0" normalizeH="0" baseline="0" noProof="0" dirty="0">
                <a:ln>
                  <a:noFill/>
                </a:ln>
                <a:solidFill>
                  <a:srgbClr val="000000"/>
                </a:solidFill>
                <a:effectLst/>
                <a:uLnTx/>
                <a:uFillTx/>
                <a:latin typeface="Arial"/>
                <a:cs typeface="Arial"/>
                <a:sym typeface="Wingdings" panose="05000000000000000000" pitchFamily="2" charset="2"/>
              </a:rPr>
              <a:t>(</a:t>
            </a:r>
            <a:r>
              <a:rPr kumimoji="0" lang="en-US" sz="1800" b="0" i="0" u="none" strike="noStrike" kern="0" cap="none" spc="0" normalizeH="0" baseline="0" noProof="0" dirty="0" err="1">
                <a:ln>
                  <a:noFill/>
                </a:ln>
                <a:solidFill>
                  <a:srgbClr val="000000"/>
                </a:solidFill>
                <a:effectLst/>
                <a:uLnTx/>
                <a:uFillTx/>
                <a:latin typeface="Arial"/>
                <a:cs typeface="Arial"/>
                <a:sym typeface="Wingdings" panose="05000000000000000000" pitchFamily="2" charset="2"/>
              </a:rPr>
              <a:t>Soulivongsa</a:t>
            </a:r>
            <a:r>
              <a:rPr kumimoji="0" lang="en-US" sz="1800" b="0" i="0" u="none" strike="noStrike" kern="0" cap="none" spc="0" normalizeH="0" baseline="0" noProof="0" dirty="0">
                <a:ln>
                  <a:noFill/>
                </a:ln>
                <a:solidFill>
                  <a:srgbClr val="000000"/>
                </a:solidFill>
                <a:effectLst/>
                <a:uLnTx/>
                <a:uFillTx/>
                <a:latin typeface="Arial"/>
                <a:cs typeface="Arial"/>
                <a:sym typeface="Wingdings" panose="05000000000000000000" pitchFamily="2" charset="2"/>
              </a:rPr>
              <a:t> et al., 2020)</a:t>
            </a:r>
          </a:p>
          <a:p>
            <a:endParaRPr lang="en-US" dirty="0"/>
          </a:p>
        </p:txBody>
      </p:sp>
      <p:pic>
        <p:nvPicPr>
          <p:cNvPr id="14" name="Picture 13">
            <a:extLst>
              <a:ext uri="{FF2B5EF4-FFF2-40B4-BE49-F238E27FC236}">
                <a16:creationId xmlns:a16="http://schemas.microsoft.com/office/drawing/2014/main" id="{08BEF01B-2F17-7AC1-BAC6-3EF454A120F2}"/>
              </a:ext>
            </a:extLst>
          </p:cNvPr>
          <p:cNvPicPr>
            <a:picLocks noChangeAspect="1"/>
          </p:cNvPicPr>
          <p:nvPr/>
        </p:nvPicPr>
        <p:blipFill>
          <a:blip r:embed="rId5"/>
          <a:stretch>
            <a:fillRect/>
          </a:stretch>
        </p:blipFill>
        <p:spPr>
          <a:xfrm>
            <a:off x="10076067" y="426848"/>
            <a:ext cx="1061040" cy="1061040"/>
          </a:xfrm>
          <a:prstGeom prst="rect">
            <a:avLst/>
          </a:prstGeom>
        </p:spPr>
      </p:pic>
      <p:pic>
        <p:nvPicPr>
          <p:cNvPr id="15" name="Picture 14">
            <a:extLst>
              <a:ext uri="{FF2B5EF4-FFF2-40B4-BE49-F238E27FC236}">
                <a16:creationId xmlns:a16="http://schemas.microsoft.com/office/drawing/2014/main" id="{A154017E-D983-35DF-749A-EF43754633B9}"/>
              </a:ext>
            </a:extLst>
          </p:cNvPr>
          <p:cNvPicPr>
            <a:picLocks noChangeAspect="1"/>
          </p:cNvPicPr>
          <p:nvPr/>
        </p:nvPicPr>
        <p:blipFill>
          <a:blip r:embed="rId6"/>
          <a:stretch>
            <a:fillRect/>
          </a:stretch>
        </p:blipFill>
        <p:spPr>
          <a:xfrm>
            <a:off x="7990995" y="1166811"/>
            <a:ext cx="1525696" cy="1525696"/>
          </a:xfrm>
          <a:prstGeom prst="rect">
            <a:avLst/>
          </a:prstGeom>
        </p:spPr>
      </p:pic>
    </p:spTree>
    <p:extLst>
      <p:ext uri="{BB962C8B-B14F-4D97-AF65-F5344CB8AC3E}">
        <p14:creationId xmlns:p14="http://schemas.microsoft.com/office/powerpoint/2010/main" val="343899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lock Arc 10">
            <a:extLst>
              <a:ext uri="{FF2B5EF4-FFF2-40B4-BE49-F238E27FC236}">
                <a16:creationId xmlns:a16="http://schemas.microsoft.com/office/drawing/2014/main" id="{21555FFB-41D0-7169-1B14-0EB17AA06EB8}"/>
              </a:ext>
            </a:extLst>
          </p:cNvPr>
          <p:cNvSpPr/>
          <p:nvPr/>
        </p:nvSpPr>
        <p:spPr>
          <a:xfrm>
            <a:off x="-4163078" y="-1005317"/>
            <a:ext cx="5729224" cy="5686255"/>
          </a:xfrm>
          <a:prstGeom prst="blockArc">
            <a:avLst>
              <a:gd name="adj1" fmla="val 20977580"/>
              <a:gd name="adj2" fmla="val 1292065"/>
              <a:gd name="adj3" fmla="val 0"/>
            </a:avLst>
          </a:prstGeom>
          <a:solidFill>
            <a:schemeClr val="accent6">
              <a:lumMod val="40000"/>
              <a:lumOff val="60000"/>
            </a:schemeClr>
          </a:solidFill>
          <a:ln>
            <a:solidFill>
              <a:schemeClr val="accent6">
                <a:lumMod val="40000"/>
                <a:lumOff val="6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 name="Slide Number Placeholder 1">
            <a:extLst>
              <a:ext uri="{FF2B5EF4-FFF2-40B4-BE49-F238E27FC236}">
                <a16:creationId xmlns:a16="http://schemas.microsoft.com/office/drawing/2014/main" id="{6C78B5A6-84F3-439F-824C-39E3F45AA587}"/>
              </a:ext>
            </a:extLst>
          </p:cNvPr>
          <p:cNvSpPr>
            <a:spLocks noGrp="1"/>
          </p:cNvSpPr>
          <p:nvPr>
            <p:ph type="sldNum" idx="12"/>
          </p:nvPr>
        </p:nvSpPr>
        <p:spPr/>
        <p:txBody>
          <a:bodyPr/>
          <a:lstStyle/>
          <a:p>
            <a:pPr marL="0" lvl="0" indent="0" algn="r" rtl="0">
              <a:spcBef>
                <a:spcPts val="0"/>
              </a:spcBef>
              <a:spcAft>
                <a:spcPts val="0"/>
              </a:spcAft>
              <a:buNone/>
            </a:pPr>
            <a:r>
              <a:rPr lang="en-US"/>
              <a:t>ANRCB   |   </a:t>
            </a:r>
            <a:fld id="{00000000-1234-1234-1234-123412341234}" type="slidenum">
              <a:rPr lang="en-US" b="1" smtClean="0">
                <a:solidFill>
                  <a:schemeClr val="accent6"/>
                </a:solidFill>
              </a:rPr>
              <a:t>13</a:t>
            </a:fld>
            <a:endParaRPr b="1">
              <a:solidFill>
                <a:schemeClr val="accent6"/>
              </a:solidFill>
            </a:endParaRPr>
          </a:p>
        </p:txBody>
      </p:sp>
      <p:sp>
        <p:nvSpPr>
          <p:cNvPr id="3" name="Google Shape;130;p17">
            <a:extLst>
              <a:ext uri="{FF2B5EF4-FFF2-40B4-BE49-F238E27FC236}">
                <a16:creationId xmlns:a16="http://schemas.microsoft.com/office/drawing/2014/main" id="{D5524527-84DB-4228-4D98-025118F014A6}"/>
              </a:ext>
            </a:extLst>
          </p:cNvPr>
          <p:cNvSpPr txBox="1"/>
          <p:nvPr/>
        </p:nvSpPr>
        <p:spPr>
          <a:xfrm>
            <a:off x="2386231" y="449734"/>
            <a:ext cx="713046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Types of Food Contaminants</a:t>
            </a:r>
            <a:endParaRPr sz="3600" b="1" i="0" u="none" strike="noStrike" cap="none" dirty="0">
              <a:solidFill>
                <a:srgbClr val="000000"/>
              </a:solidFill>
              <a:latin typeface="Arial"/>
              <a:ea typeface="Arial"/>
              <a:cs typeface="Arial"/>
              <a:sym typeface="Arial"/>
            </a:endParaRPr>
          </a:p>
        </p:txBody>
      </p:sp>
      <p:sp>
        <p:nvSpPr>
          <p:cNvPr id="10" name="TextBox 9">
            <a:extLst>
              <a:ext uri="{FF2B5EF4-FFF2-40B4-BE49-F238E27FC236}">
                <a16:creationId xmlns:a16="http://schemas.microsoft.com/office/drawing/2014/main" id="{E4BF226A-24E4-90F3-5E10-4C68D8A7C067}"/>
              </a:ext>
            </a:extLst>
          </p:cNvPr>
          <p:cNvSpPr txBox="1"/>
          <p:nvPr/>
        </p:nvSpPr>
        <p:spPr>
          <a:xfrm>
            <a:off x="1390910" y="2714210"/>
            <a:ext cx="9121101" cy="2985433"/>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US" sz="2800" dirty="0"/>
              <a:t>Parasites + bacteria + viruses</a:t>
            </a:r>
          </a:p>
          <a:p>
            <a:pPr marL="285750" indent="-285750">
              <a:spcBef>
                <a:spcPts val="300"/>
              </a:spcBef>
              <a:spcAft>
                <a:spcPts val="300"/>
              </a:spcAft>
              <a:buFont typeface="Arial" panose="020B0604020202020204" pitchFamily="34" charset="0"/>
              <a:buChar char="•"/>
            </a:pPr>
            <a:r>
              <a:rPr lang="en-US" sz="2800" dirty="0"/>
              <a:t>Found in soil, feces, water, etc. </a:t>
            </a:r>
          </a:p>
          <a:p>
            <a:pPr marL="285750" indent="-285750">
              <a:spcBef>
                <a:spcPts val="300"/>
              </a:spcBef>
              <a:spcAft>
                <a:spcPts val="300"/>
              </a:spcAft>
              <a:buFont typeface="Arial" panose="020B0604020202020204" pitchFamily="34" charset="0"/>
              <a:buChar char="•"/>
            </a:pPr>
            <a:r>
              <a:rPr lang="en-US" sz="2800" dirty="0"/>
              <a:t>Reside on surfaces of all types of food</a:t>
            </a:r>
          </a:p>
          <a:p>
            <a:pPr marL="285750" indent="-285750">
              <a:spcBef>
                <a:spcPts val="300"/>
              </a:spcBef>
              <a:spcAft>
                <a:spcPts val="300"/>
              </a:spcAft>
              <a:buFont typeface="Arial" panose="020B0604020202020204" pitchFamily="34" charset="0"/>
              <a:buChar char="•"/>
            </a:pPr>
            <a:r>
              <a:rPr lang="en-US" sz="2800" dirty="0"/>
              <a:t>Can lead to acute and chronic diseases</a:t>
            </a:r>
          </a:p>
          <a:p>
            <a:pPr marL="285750" indent="-285750">
              <a:spcBef>
                <a:spcPts val="300"/>
              </a:spcBef>
              <a:spcAft>
                <a:spcPts val="300"/>
              </a:spcAft>
              <a:buFont typeface="Arial" panose="020B0604020202020204" pitchFamily="34" charset="0"/>
              <a:buChar char="•"/>
            </a:pPr>
            <a:r>
              <a:rPr lang="en-US" sz="2800" b="1" dirty="0"/>
              <a:t>Zoonotic disease </a:t>
            </a:r>
            <a:r>
              <a:rPr lang="en-US" sz="2800" dirty="0"/>
              <a:t>= diseases that can be transmitted between humans and animals</a:t>
            </a:r>
          </a:p>
        </p:txBody>
      </p:sp>
      <p:grpSp>
        <p:nvGrpSpPr>
          <p:cNvPr id="4" name="Group 3">
            <a:extLst>
              <a:ext uri="{FF2B5EF4-FFF2-40B4-BE49-F238E27FC236}">
                <a16:creationId xmlns:a16="http://schemas.microsoft.com/office/drawing/2014/main" id="{C109793A-BDE9-3BA1-93C2-C26E598D6CC7}"/>
              </a:ext>
            </a:extLst>
          </p:cNvPr>
          <p:cNvGrpSpPr/>
          <p:nvPr/>
        </p:nvGrpSpPr>
        <p:grpSpPr>
          <a:xfrm>
            <a:off x="1693421" y="1659845"/>
            <a:ext cx="8709908" cy="769030"/>
            <a:chOff x="900402" y="1701912"/>
            <a:chExt cx="8709908" cy="850956"/>
          </a:xfrm>
        </p:grpSpPr>
        <p:sp>
          <p:nvSpPr>
            <p:cNvPr id="5" name="Rectangle 4">
              <a:extLst>
                <a:ext uri="{FF2B5EF4-FFF2-40B4-BE49-F238E27FC236}">
                  <a16:creationId xmlns:a16="http://schemas.microsoft.com/office/drawing/2014/main" id="{C68F55DC-521C-1F45-ACD2-33E9FB4548EF}"/>
                </a:ext>
              </a:extLst>
            </p:cNvPr>
            <p:cNvSpPr/>
            <p:nvPr/>
          </p:nvSpPr>
          <p:spPr>
            <a:xfrm>
              <a:off x="900402" y="1701912"/>
              <a:ext cx="8709908" cy="850956"/>
            </a:xfrm>
            <a:prstGeom prst="rect">
              <a:avLst/>
            </a:pr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CD53C951-AD0C-1223-45DA-02968EDBC959}"/>
                </a:ext>
              </a:extLst>
            </p:cNvPr>
            <p:cNvSpPr txBox="1"/>
            <p:nvPr/>
          </p:nvSpPr>
          <p:spPr>
            <a:xfrm>
              <a:off x="900402" y="1701912"/>
              <a:ext cx="8709908" cy="850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75446" tIns="116840" rIns="116840" bIns="116840" numCol="1" spcCol="1270" anchor="ctr" anchorCtr="0">
              <a:noAutofit/>
            </a:bodyPr>
            <a:lstStyle/>
            <a:p>
              <a:pPr marL="0" lvl="0" indent="0" algn="l" defTabSz="2044700">
                <a:lnSpc>
                  <a:spcPct val="90000"/>
                </a:lnSpc>
                <a:spcBef>
                  <a:spcPct val="0"/>
                </a:spcBef>
                <a:spcAft>
                  <a:spcPct val="35000"/>
                </a:spcAft>
                <a:buNone/>
              </a:pPr>
              <a:r>
                <a:rPr lang="en-US" sz="4100" b="0" i="0" kern="1200" dirty="0">
                  <a:solidFill>
                    <a:schemeClr val="tx1"/>
                  </a:solidFill>
                </a:rPr>
                <a:t>Microbial</a:t>
              </a:r>
              <a:endParaRPr lang="en-US" sz="4100" kern="1200" dirty="0">
                <a:solidFill>
                  <a:schemeClr val="tx1"/>
                </a:solidFill>
              </a:endParaRPr>
            </a:p>
          </p:txBody>
        </p:sp>
      </p:grpSp>
      <p:sp>
        <p:nvSpPr>
          <p:cNvPr id="9" name="Oval 8">
            <a:extLst>
              <a:ext uri="{FF2B5EF4-FFF2-40B4-BE49-F238E27FC236}">
                <a16:creationId xmlns:a16="http://schemas.microsoft.com/office/drawing/2014/main" id="{6A990C24-BA4A-7876-945D-93C1030506FC}"/>
              </a:ext>
            </a:extLst>
          </p:cNvPr>
          <p:cNvSpPr/>
          <p:nvPr/>
        </p:nvSpPr>
        <p:spPr>
          <a:xfrm>
            <a:off x="1047750" y="1553475"/>
            <a:ext cx="960472" cy="961125"/>
          </a:xfrm>
          <a:prstGeom prst="ellipse">
            <a:avLst/>
          </a:prstGeom>
          <a:ln>
            <a:solidFill>
              <a:schemeClr val="accent6">
                <a:lumMod val="40000"/>
                <a:lumOff val="6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8" name="Graphic 7" descr="Badge outline">
            <a:extLst>
              <a:ext uri="{FF2B5EF4-FFF2-40B4-BE49-F238E27FC236}">
                <a16:creationId xmlns:a16="http://schemas.microsoft.com/office/drawing/2014/main" id="{C52F7DDC-B799-9BBF-3FFF-EFF557A702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4183" y="1460234"/>
            <a:ext cx="1147606" cy="1147606"/>
          </a:xfrm>
          <a:prstGeom prst="rect">
            <a:avLst/>
          </a:prstGeom>
        </p:spPr>
      </p:pic>
      <p:grpSp>
        <p:nvGrpSpPr>
          <p:cNvPr id="13" name="Group 12">
            <a:extLst>
              <a:ext uri="{FF2B5EF4-FFF2-40B4-BE49-F238E27FC236}">
                <a16:creationId xmlns:a16="http://schemas.microsoft.com/office/drawing/2014/main" id="{7B69627C-DB5E-5070-C87E-4F154704CA52}"/>
              </a:ext>
            </a:extLst>
          </p:cNvPr>
          <p:cNvGrpSpPr/>
          <p:nvPr/>
        </p:nvGrpSpPr>
        <p:grpSpPr>
          <a:xfrm>
            <a:off x="7272782" y="600813"/>
            <a:ext cx="4487818" cy="3827574"/>
            <a:chOff x="7183421" y="657756"/>
            <a:chExt cx="4487818" cy="3827574"/>
          </a:xfrm>
        </p:grpSpPr>
        <p:pic>
          <p:nvPicPr>
            <p:cNvPr id="25" name="Graphic 24" descr="Germ with solid fill">
              <a:extLst>
                <a:ext uri="{FF2B5EF4-FFF2-40B4-BE49-F238E27FC236}">
                  <a16:creationId xmlns:a16="http://schemas.microsoft.com/office/drawing/2014/main" id="{9D7FD810-FF75-C69C-D9C0-A3EC4471CC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6139" y="4044408"/>
              <a:ext cx="243526" cy="243526"/>
            </a:xfrm>
            <a:prstGeom prst="rect">
              <a:avLst/>
            </a:prstGeom>
          </p:spPr>
        </p:pic>
        <p:grpSp>
          <p:nvGrpSpPr>
            <p:cNvPr id="12" name="Group 11">
              <a:extLst>
                <a:ext uri="{FF2B5EF4-FFF2-40B4-BE49-F238E27FC236}">
                  <a16:creationId xmlns:a16="http://schemas.microsoft.com/office/drawing/2014/main" id="{F68DCB2A-6BF0-7AFE-387B-6685F6352BBF}"/>
                </a:ext>
              </a:extLst>
            </p:cNvPr>
            <p:cNvGrpSpPr/>
            <p:nvPr/>
          </p:nvGrpSpPr>
          <p:grpSpPr>
            <a:xfrm>
              <a:off x="7183421" y="657756"/>
              <a:ext cx="4487818" cy="3827574"/>
              <a:chOff x="7182196" y="590095"/>
              <a:chExt cx="4487818" cy="3827574"/>
            </a:xfrm>
          </p:grpSpPr>
          <p:pic>
            <p:nvPicPr>
              <p:cNvPr id="15" name="Graphic 14" descr="Man outline">
                <a:extLst>
                  <a:ext uri="{FF2B5EF4-FFF2-40B4-BE49-F238E27FC236}">
                    <a16:creationId xmlns:a16="http://schemas.microsoft.com/office/drawing/2014/main" id="{CBFF2F61-143D-1509-36A7-CFD59EE9D1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54873" y="1460234"/>
                <a:ext cx="2145012" cy="2145012"/>
              </a:xfrm>
              <a:prstGeom prst="rect">
                <a:avLst/>
              </a:prstGeom>
            </p:spPr>
          </p:pic>
          <p:pic>
            <p:nvPicPr>
              <p:cNvPr id="17" name="Graphic 16" descr="Cow outline">
                <a:extLst>
                  <a:ext uri="{FF2B5EF4-FFF2-40B4-BE49-F238E27FC236}">
                    <a16:creationId xmlns:a16="http://schemas.microsoft.com/office/drawing/2014/main" id="{D0BC57B1-000A-B7EB-E223-377662DC73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flipV="1">
                <a:off x="10189226" y="1561333"/>
                <a:ext cx="1480788" cy="1516710"/>
              </a:xfrm>
              <a:prstGeom prst="rect">
                <a:avLst/>
              </a:prstGeom>
            </p:spPr>
          </p:pic>
          <p:pic>
            <p:nvPicPr>
              <p:cNvPr id="19" name="Graphic 18" descr="Bats with solid fill">
                <a:extLst>
                  <a:ext uri="{FF2B5EF4-FFF2-40B4-BE49-F238E27FC236}">
                    <a16:creationId xmlns:a16="http://schemas.microsoft.com/office/drawing/2014/main" id="{FA30FBED-4014-FF6F-F46F-53584A52BB4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63741" y="590095"/>
                <a:ext cx="914400" cy="914400"/>
              </a:xfrm>
              <a:prstGeom prst="rect">
                <a:avLst/>
              </a:prstGeom>
            </p:spPr>
          </p:pic>
          <p:pic>
            <p:nvPicPr>
              <p:cNvPr id="21" name="Graphic 20" descr="Dog outline">
                <a:extLst>
                  <a:ext uri="{FF2B5EF4-FFF2-40B4-BE49-F238E27FC236}">
                    <a16:creationId xmlns:a16="http://schemas.microsoft.com/office/drawing/2014/main" id="{745E5F01-71F9-8307-373C-911433F6A67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82196" y="2438770"/>
                <a:ext cx="1408504" cy="1408504"/>
              </a:xfrm>
              <a:prstGeom prst="rect">
                <a:avLst/>
              </a:prstGeom>
            </p:spPr>
          </p:pic>
          <p:pic>
            <p:nvPicPr>
              <p:cNvPr id="23" name="Graphic 22" descr="Chicken outline">
                <a:extLst>
                  <a:ext uri="{FF2B5EF4-FFF2-40B4-BE49-F238E27FC236}">
                    <a16:creationId xmlns:a16="http://schemas.microsoft.com/office/drawing/2014/main" id="{9E4C4585-B8E1-E098-0BB2-0BB838A1B7E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0800000" flipV="1">
                <a:off x="9771955" y="3496090"/>
                <a:ext cx="931206" cy="921579"/>
              </a:xfrm>
              <a:prstGeom prst="rect">
                <a:avLst/>
              </a:prstGeom>
            </p:spPr>
          </p:pic>
          <p:pic>
            <p:nvPicPr>
              <p:cNvPr id="29" name="Graphic 28" descr="Covid-19 outline">
                <a:extLst>
                  <a:ext uri="{FF2B5EF4-FFF2-40B4-BE49-F238E27FC236}">
                    <a16:creationId xmlns:a16="http://schemas.microsoft.com/office/drawing/2014/main" id="{3DBC9F9D-FEE9-01AF-A0A8-1FB63757AA8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516691" y="1394012"/>
                <a:ext cx="545988" cy="545988"/>
              </a:xfrm>
              <a:prstGeom prst="rect">
                <a:avLst/>
              </a:prstGeom>
            </p:spPr>
          </p:pic>
          <p:pic>
            <p:nvPicPr>
              <p:cNvPr id="31" name="Graphic 30" descr="Chicken leg outline">
                <a:extLst>
                  <a:ext uri="{FF2B5EF4-FFF2-40B4-BE49-F238E27FC236}">
                    <a16:creationId xmlns:a16="http://schemas.microsoft.com/office/drawing/2014/main" id="{315D5225-AA07-6435-EAED-1ECAD0C8CEA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200332" y="2354111"/>
                <a:ext cx="613534" cy="613534"/>
              </a:xfrm>
              <a:prstGeom prst="rect">
                <a:avLst/>
              </a:prstGeom>
            </p:spPr>
          </p:pic>
          <p:pic>
            <p:nvPicPr>
              <p:cNvPr id="33" name="Graphic 32" descr="Dairy with solid fill">
                <a:extLst>
                  <a:ext uri="{FF2B5EF4-FFF2-40B4-BE49-F238E27FC236}">
                    <a16:creationId xmlns:a16="http://schemas.microsoft.com/office/drawing/2014/main" id="{11B4C7AB-CDD0-45CC-04F7-6AD8A23D0E7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950135" y="2906422"/>
                <a:ext cx="473198" cy="473198"/>
              </a:xfrm>
              <a:prstGeom prst="rect">
                <a:avLst/>
              </a:prstGeom>
            </p:spPr>
          </p:pic>
          <p:pic>
            <p:nvPicPr>
              <p:cNvPr id="34" name="Graphic 33" descr="Germ with solid fill">
                <a:extLst>
                  <a:ext uri="{FF2B5EF4-FFF2-40B4-BE49-F238E27FC236}">
                    <a16:creationId xmlns:a16="http://schemas.microsoft.com/office/drawing/2014/main" id="{18F01DD4-9CC8-E294-6BB7-80DC39840F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39438" y="2357161"/>
                <a:ext cx="501357" cy="501357"/>
              </a:xfrm>
              <a:prstGeom prst="rect">
                <a:avLst/>
              </a:prstGeom>
            </p:spPr>
          </p:pic>
          <p:pic>
            <p:nvPicPr>
              <p:cNvPr id="35" name="Graphic 34" descr="Germ with solid fill">
                <a:extLst>
                  <a:ext uri="{FF2B5EF4-FFF2-40B4-BE49-F238E27FC236}">
                    <a16:creationId xmlns:a16="http://schemas.microsoft.com/office/drawing/2014/main" id="{4E629688-1542-677E-D92C-9AF0FA54BD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422544">
                <a:off x="10652476" y="2804682"/>
                <a:ext cx="376027" cy="376027"/>
              </a:xfrm>
              <a:prstGeom prst="rect">
                <a:avLst/>
              </a:prstGeom>
            </p:spPr>
          </p:pic>
        </p:grpSp>
        <p:pic>
          <p:nvPicPr>
            <p:cNvPr id="36" name="Graphic 35" descr="Covid-19 outline">
              <a:extLst>
                <a:ext uri="{FF2B5EF4-FFF2-40B4-BE49-F238E27FC236}">
                  <a16:creationId xmlns:a16="http://schemas.microsoft.com/office/drawing/2014/main" id="{2E0AF81A-45C7-7E37-2329-7C73CE499B3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479807" y="2803708"/>
              <a:ext cx="635544" cy="635544"/>
            </a:xfrm>
            <a:prstGeom prst="rect">
              <a:avLst/>
            </a:prstGeom>
          </p:spPr>
        </p:pic>
      </p:grpSp>
    </p:spTree>
    <p:extLst>
      <p:ext uri="{BB962C8B-B14F-4D97-AF65-F5344CB8AC3E}">
        <p14:creationId xmlns:p14="http://schemas.microsoft.com/office/powerpoint/2010/main" val="381910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lock Arc 7">
            <a:extLst>
              <a:ext uri="{FF2B5EF4-FFF2-40B4-BE49-F238E27FC236}">
                <a16:creationId xmlns:a16="http://schemas.microsoft.com/office/drawing/2014/main" id="{737388F8-B836-6A6E-B30E-A873510481FD}"/>
              </a:ext>
            </a:extLst>
          </p:cNvPr>
          <p:cNvSpPr/>
          <p:nvPr/>
        </p:nvSpPr>
        <p:spPr>
          <a:xfrm>
            <a:off x="-4163078" y="-1005317"/>
            <a:ext cx="5729224" cy="5686255"/>
          </a:xfrm>
          <a:prstGeom prst="blockArc">
            <a:avLst>
              <a:gd name="adj1" fmla="val 20977580"/>
              <a:gd name="adj2" fmla="val 1292065"/>
              <a:gd name="adj3" fmla="val 0"/>
            </a:avLst>
          </a:prstGeom>
          <a:solidFill>
            <a:schemeClr val="accent6">
              <a:lumMod val="40000"/>
              <a:lumOff val="60000"/>
            </a:schemeClr>
          </a:solidFill>
          <a:ln>
            <a:solidFill>
              <a:schemeClr val="accent6">
                <a:lumMod val="40000"/>
                <a:lumOff val="6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4" name="Group 3">
            <a:extLst>
              <a:ext uri="{FF2B5EF4-FFF2-40B4-BE49-F238E27FC236}">
                <a16:creationId xmlns:a16="http://schemas.microsoft.com/office/drawing/2014/main" id="{8D5ADD14-6A8F-AA54-6FCE-B932D7B77B4D}"/>
              </a:ext>
            </a:extLst>
          </p:cNvPr>
          <p:cNvGrpSpPr/>
          <p:nvPr/>
        </p:nvGrpSpPr>
        <p:grpSpPr>
          <a:xfrm>
            <a:off x="1693421" y="1659845"/>
            <a:ext cx="8709908" cy="769030"/>
            <a:chOff x="900402" y="1701912"/>
            <a:chExt cx="8709908" cy="850956"/>
          </a:xfrm>
        </p:grpSpPr>
        <p:sp>
          <p:nvSpPr>
            <p:cNvPr id="5" name="Rectangle 4">
              <a:extLst>
                <a:ext uri="{FF2B5EF4-FFF2-40B4-BE49-F238E27FC236}">
                  <a16:creationId xmlns:a16="http://schemas.microsoft.com/office/drawing/2014/main" id="{3B246C1B-FCA7-25DD-FF95-072E3256CABC}"/>
                </a:ext>
              </a:extLst>
            </p:cNvPr>
            <p:cNvSpPr/>
            <p:nvPr/>
          </p:nvSpPr>
          <p:spPr>
            <a:xfrm>
              <a:off x="900402" y="1701912"/>
              <a:ext cx="8709908" cy="850956"/>
            </a:xfrm>
            <a:prstGeom prst="rect">
              <a:avLst/>
            </a:pr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B658215F-9D7F-DE24-AE63-30B7C3EE5567}"/>
                </a:ext>
              </a:extLst>
            </p:cNvPr>
            <p:cNvSpPr txBox="1"/>
            <p:nvPr/>
          </p:nvSpPr>
          <p:spPr>
            <a:xfrm>
              <a:off x="900402" y="1701912"/>
              <a:ext cx="8709908" cy="850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75446" tIns="116840" rIns="116840" bIns="116840" numCol="1" spcCol="1270" anchor="ctr" anchorCtr="0">
              <a:noAutofit/>
            </a:bodyPr>
            <a:lstStyle/>
            <a:p>
              <a:pPr marL="0" lvl="0" indent="0" algn="l" defTabSz="2044700">
                <a:lnSpc>
                  <a:spcPct val="90000"/>
                </a:lnSpc>
                <a:spcBef>
                  <a:spcPct val="0"/>
                </a:spcBef>
                <a:spcAft>
                  <a:spcPct val="35000"/>
                </a:spcAft>
                <a:buNone/>
              </a:pPr>
              <a:r>
                <a:rPr lang="en-US" sz="4100" b="0" i="0" kern="1200" dirty="0">
                  <a:solidFill>
                    <a:schemeClr val="tx1"/>
                  </a:solidFill>
                </a:rPr>
                <a:t>Microbial</a:t>
              </a:r>
              <a:endParaRPr lang="en-US" sz="4100" kern="1200" dirty="0">
                <a:solidFill>
                  <a:schemeClr val="tx1"/>
                </a:solidFill>
              </a:endParaRPr>
            </a:p>
          </p:txBody>
        </p:sp>
      </p:grpSp>
      <p:sp>
        <p:nvSpPr>
          <p:cNvPr id="10" name="Oval 9">
            <a:extLst>
              <a:ext uri="{FF2B5EF4-FFF2-40B4-BE49-F238E27FC236}">
                <a16:creationId xmlns:a16="http://schemas.microsoft.com/office/drawing/2014/main" id="{B43783C8-265E-52A0-3B26-2DE82327752E}"/>
              </a:ext>
            </a:extLst>
          </p:cNvPr>
          <p:cNvSpPr/>
          <p:nvPr/>
        </p:nvSpPr>
        <p:spPr>
          <a:xfrm>
            <a:off x="1047750" y="1553475"/>
            <a:ext cx="960472" cy="961125"/>
          </a:xfrm>
          <a:prstGeom prst="ellipse">
            <a:avLst/>
          </a:prstGeom>
          <a:ln>
            <a:solidFill>
              <a:schemeClr val="accent6">
                <a:lumMod val="40000"/>
                <a:lumOff val="6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Slide Number Placeholder 1">
            <a:extLst>
              <a:ext uri="{FF2B5EF4-FFF2-40B4-BE49-F238E27FC236}">
                <a16:creationId xmlns:a16="http://schemas.microsoft.com/office/drawing/2014/main" id="{6C78B5A6-84F3-439F-824C-39E3F45AA587}"/>
              </a:ext>
            </a:extLst>
          </p:cNvPr>
          <p:cNvSpPr>
            <a:spLocks noGrp="1"/>
          </p:cNvSpPr>
          <p:nvPr>
            <p:ph type="sldNum" idx="12"/>
          </p:nvPr>
        </p:nvSpPr>
        <p:spPr/>
        <p:txBody>
          <a:bodyPr/>
          <a:lstStyle/>
          <a:p>
            <a:pPr marL="0" lvl="0" indent="0" algn="r" rtl="0">
              <a:spcBef>
                <a:spcPts val="0"/>
              </a:spcBef>
              <a:spcAft>
                <a:spcPts val="0"/>
              </a:spcAft>
              <a:buNone/>
            </a:pPr>
            <a:r>
              <a:rPr lang="en-US"/>
              <a:t>ANRCB   |   </a:t>
            </a:r>
            <a:fld id="{00000000-1234-1234-1234-123412341234}" type="slidenum">
              <a:rPr lang="en-US" b="1" smtClean="0">
                <a:solidFill>
                  <a:schemeClr val="accent6"/>
                </a:solidFill>
              </a:rPr>
              <a:t>14</a:t>
            </a:fld>
            <a:endParaRPr b="1">
              <a:solidFill>
                <a:schemeClr val="accent6"/>
              </a:solidFill>
            </a:endParaRPr>
          </a:p>
        </p:txBody>
      </p:sp>
      <p:sp>
        <p:nvSpPr>
          <p:cNvPr id="3" name="Google Shape;130;p17">
            <a:extLst>
              <a:ext uri="{FF2B5EF4-FFF2-40B4-BE49-F238E27FC236}">
                <a16:creationId xmlns:a16="http://schemas.microsoft.com/office/drawing/2014/main" id="{D5524527-84DB-4228-4D98-025118F014A6}"/>
              </a:ext>
            </a:extLst>
          </p:cNvPr>
          <p:cNvSpPr txBox="1"/>
          <p:nvPr/>
        </p:nvSpPr>
        <p:spPr>
          <a:xfrm>
            <a:off x="2386231" y="449734"/>
            <a:ext cx="713046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Types of Food Contaminants</a:t>
            </a:r>
            <a:endParaRPr sz="3600" b="1" i="0" u="none" strike="noStrike" cap="none" dirty="0">
              <a:solidFill>
                <a:srgbClr val="000000"/>
              </a:solidFill>
              <a:latin typeface="Arial"/>
              <a:ea typeface="Arial"/>
              <a:cs typeface="Arial"/>
              <a:sym typeface="Arial"/>
            </a:endParaRPr>
          </a:p>
        </p:txBody>
      </p:sp>
      <p:sp>
        <p:nvSpPr>
          <p:cNvPr id="11" name="TextBox 10">
            <a:extLst>
              <a:ext uri="{FF2B5EF4-FFF2-40B4-BE49-F238E27FC236}">
                <a16:creationId xmlns:a16="http://schemas.microsoft.com/office/drawing/2014/main" id="{8A996D75-1B74-C178-22C8-3EC9D03D44EE}"/>
              </a:ext>
            </a:extLst>
          </p:cNvPr>
          <p:cNvSpPr txBox="1"/>
          <p:nvPr/>
        </p:nvSpPr>
        <p:spPr>
          <a:xfrm>
            <a:off x="1159619" y="2592739"/>
            <a:ext cx="10330366" cy="1969770"/>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US" sz="2800" dirty="0"/>
              <a:t>Most research has been conducted on parasites</a:t>
            </a:r>
          </a:p>
          <a:p>
            <a:pPr marL="285750" indent="-285750">
              <a:spcBef>
                <a:spcPts val="300"/>
              </a:spcBef>
              <a:spcAft>
                <a:spcPts val="300"/>
              </a:spcAft>
              <a:buFont typeface="Arial" panose="020B0604020202020204" pitchFamily="34" charset="0"/>
              <a:buChar char="•"/>
            </a:pPr>
            <a:r>
              <a:rPr lang="en-US" sz="2800" dirty="0" err="1"/>
              <a:t>Champasack</a:t>
            </a:r>
            <a:r>
              <a:rPr lang="en-US" sz="2800" dirty="0"/>
              <a:t> Province </a:t>
            </a:r>
            <a:r>
              <a:rPr lang="en-US" sz="2800" dirty="0">
                <a:sym typeface="Wingdings" panose="05000000000000000000" pitchFamily="2" charset="2"/>
              </a:rPr>
              <a:t> 61% of people tested infected with liver fluke </a:t>
            </a:r>
            <a:r>
              <a:rPr lang="en-US" sz="1800" dirty="0">
                <a:sym typeface="Wingdings" panose="05000000000000000000" pitchFamily="2" charset="2"/>
              </a:rPr>
              <a:t>(</a:t>
            </a:r>
            <a:r>
              <a:rPr lang="en-US" sz="1800" dirty="0" err="1">
                <a:sym typeface="Wingdings" panose="05000000000000000000" pitchFamily="2" charset="2"/>
              </a:rPr>
              <a:t>Forrer</a:t>
            </a:r>
            <a:r>
              <a:rPr lang="en-US" sz="1800" dirty="0">
                <a:sym typeface="Wingdings" panose="05000000000000000000" pitchFamily="2" charset="2"/>
              </a:rPr>
              <a:t> et al., 2012)</a:t>
            </a:r>
            <a:endParaRPr lang="en-US" sz="1800" i="1" dirty="0"/>
          </a:p>
          <a:p>
            <a:pPr marL="285750" indent="-285750">
              <a:spcBef>
                <a:spcPts val="300"/>
              </a:spcBef>
              <a:spcAft>
                <a:spcPts val="300"/>
              </a:spcAft>
              <a:buFont typeface="Arial" panose="020B0604020202020204" pitchFamily="34" charset="0"/>
              <a:buChar char="•"/>
            </a:pPr>
            <a:r>
              <a:rPr lang="en-US" sz="2800" dirty="0"/>
              <a:t>Associated with consumption of raw fish</a:t>
            </a:r>
            <a:endParaRPr lang="en-US" sz="1800" dirty="0"/>
          </a:p>
        </p:txBody>
      </p:sp>
      <p:pic>
        <p:nvPicPr>
          <p:cNvPr id="7" name="Graphic 6" descr="Badge outline">
            <a:extLst>
              <a:ext uri="{FF2B5EF4-FFF2-40B4-BE49-F238E27FC236}">
                <a16:creationId xmlns:a16="http://schemas.microsoft.com/office/drawing/2014/main" id="{63CD3807-9458-529A-DD45-2E1D4A2C13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4183" y="1460234"/>
            <a:ext cx="1147606" cy="1147606"/>
          </a:xfrm>
          <a:prstGeom prst="rect">
            <a:avLst/>
          </a:prstGeom>
        </p:spPr>
      </p:pic>
      <p:pic>
        <p:nvPicPr>
          <p:cNvPr id="2050" name="Picture 2" descr="Liver fluke: Symptoms, treatment, and prevention">
            <a:extLst>
              <a:ext uri="{FF2B5EF4-FFF2-40B4-BE49-F238E27FC236}">
                <a16:creationId xmlns:a16="http://schemas.microsoft.com/office/drawing/2014/main" id="{FEA269ED-3A2A-0E3F-2A65-FC5D84F0FB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3650" y="4747199"/>
            <a:ext cx="3771900" cy="15499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8F87668-E71C-D4B6-7830-9F98921BE8E2}"/>
              </a:ext>
            </a:extLst>
          </p:cNvPr>
          <p:cNvSpPr txBox="1"/>
          <p:nvPr/>
        </p:nvSpPr>
        <p:spPr>
          <a:xfrm>
            <a:off x="4496604" y="6277461"/>
            <a:ext cx="1929242" cy="261610"/>
          </a:xfrm>
          <a:prstGeom prst="rect">
            <a:avLst/>
          </a:prstGeom>
          <a:noFill/>
        </p:spPr>
        <p:txBody>
          <a:bodyPr wrap="square" rtlCol="0">
            <a:spAutoFit/>
          </a:bodyPr>
          <a:lstStyle/>
          <a:p>
            <a:r>
              <a:rPr lang="en-US" sz="1100" dirty="0"/>
              <a:t>Medical News Today, 2017</a:t>
            </a:r>
          </a:p>
        </p:txBody>
      </p:sp>
      <p:pic>
        <p:nvPicPr>
          <p:cNvPr id="13" name="Picture 12">
            <a:extLst>
              <a:ext uri="{FF2B5EF4-FFF2-40B4-BE49-F238E27FC236}">
                <a16:creationId xmlns:a16="http://schemas.microsoft.com/office/drawing/2014/main" id="{F831D531-62FD-32BC-B826-20792472F2C9}"/>
              </a:ext>
            </a:extLst>
          </p:cNvPr>
          <p:cNvPicPr>
            <a:picLocks noChangeAspect="1"/>
          </p:cNvPicPr>
          <p:nvPr/>
        </p:nvPicPr>
        <p:blipFill rotWithShape="1">
          <a:blip r:embed="rId6"/>
          <a:srcRect l="3654" t="47640" r="50780" b="3472"/>
          <a:stretch/>
        </p:blipFill>
        <p:spPr>
          <a:xfrm>
            <a:off x="8065376" y="3754298"/>
            <a:ext cx="3145681" cy="2368132"/>
          </a:xfrm>
          <a:prstGeom prst="rect">
            <a:avLst/>
          </a:prstGeom>
        </p:spPr>
      </p:pic>
      <p:sp>
        <p:nvSpPr>
          <p:cNvPr id="14" name="TextBox 13">
            <a:extLst>
              <a:ext uri="{FF2B5EF4-FFF2-40B4-BE49-F238E27FC236}">
                <a16:creationId xmlns:a16="http://schemas.microsoft.com/office/drawing/2014/main" id="{09D45674-96B5-A1C8-3A12-BF8E705DF47B}"/>
              </a:ext>
            </a:extLst>
          </p:cNvPr>
          <p:cNvSpPr txBox="1"/>
          <p:nvPr/>
        </p:nvSpPr>
        <p:spPr>
          <a:xfrm>
            <a:off x="9751004" y="6105185"/>
            <a:ext cx="1929242" cy="261610"/>
          </a:xfrm>
          <a:prstGeom prst="rect">
            <a:avLst/>
          </a:prstGeom>
          <a:noFill/>
        </p:spPr>
        <p:txBody>
          <a:bodyPr wrap="square" rtlCol="0">
            <a:spAutoFit/>
          </a:bodyPr>
          <a:lstStyle/>
          <a:p>
            <a:r>
              <a:rPr lang="en-US" sz="1100" dirty="0" err="1"/>
              <a:t>Xayaseng</a:t>
            </a:r>
            <a:r>
              <a:rPr lang="en-US" sz="1100" dirty="0"/>
              <a:t> et al., 2013</a:t>
            </a:r>
          </a:p>
        </p:txBody>
      </p:sp>
    </p:spTree>
    <p:extLst>
      <p:ext uri="{BB962C8B-B14F-4D97-AF65-F5344CB8AC3E}">
        <p14:creationId xmlns:p14="http://schemas.microsoft.com/office/powerpoint/2010/main" val="1415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E029C40-D761-5B95-E1A0-79F2E144D77E}"/>
              </a:ext>
            </a:extLst>
          </p:cNvPr>
          <p:cNvPicPr>
            <a:picLocks noChangeAspect="1"/>
          </p:cNvPicPr>
          <p:nvPr/>
        </p:nvPicPr>
        <p:blipFill>
          <a:blip r:embed="rId3"/>
          <a:stretch>
            <a:fillRect/>
          </a:stretch>
        </p:blipFill>
        <p:spPr>
          <a:xfrm>
            <a:off x="7176716" y="4320664"/>
            <a:ext cx="4679949" cy="1754981"/>
          </a:xfrm>
          <a:prstGeom prst="rect">
            <a:avLst/>
          </a:prstGeom>
        </p:spPr>
      </p:pic>
      <p:sp>
        <p:nvSpPr>
          <p:cNvPr id="8" name="Block Arc 7">
            <a:extLst>
              <a:ext uri="{FF2B5EF4-FFF2-40B4-BE49-F238E27FC236}">
                <a16:creationId xmlns:a16="http://schemas.microsoft.com/office/drawing/2014/main" id="{737388F8-B836-6A6E-B30E-A873510481FD}"/>
              </a:ext>
            </a:extLst>
          </p:cNvPr>
          <p:cNvSpPr/>
          <p:nvPr/>
        </p:nvSpPr>
        <p:spPr>
          <a:xfrm>
            <a:off x="-4163078" y="-1005317"/>
            <a:ext cx="5729224" cy="5686255"/>
          </a:xfrm>
          <a:prstGeom prst="blockArc">
            <a:avLst>
              <a:gd name="adj1" fmla="val 20977580"/>
              <a:gd name="adj2" fmla="val 1292065"/>
              <a:gd name="adj3" fmla="val 0"/>
            </a:avLst>
          </a:prstGeom>
          <a:solidFill>
            <a:schemeClr val="accent6">
              <a:lumMod val="40000"/>
              <a:lumOff val="60000"/>
            </a:schemeClr>
          </a:solidFill>
          <a:ln>
            <a:solidFill>
              <a:schemeClr val="accent6">
                <a:lumMod val="40000"/>
                <a:lumOff val="6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4" name="Group 3">
            <a:extLst>
              <a:ext uri="{FF2B5EF4-FFF2-40B4-BE49-F238E27FC236}">
                <a16:creationId xmlns:a16="http://schemas.microsoft.com/office/drawing/2014/main" id="{8D5ADD14-6A8F-AA54-6FCE-B932D7B77B4D}"/>
              </a:ext>
            </a:extLst>
          </p:cNvPr>
          <p:cNvGrpSpPr/>
          <p:nvPr/>
        </p:nvGrpSpPr>
        <p:grpSpPr>
          <a:xfrm>
            <a:off x="1693421" y="1659845"/>
            <a:ext cx="8709908" cy="769030"/>
            <a:chOff x="900402" y="1701912"/>
            <a:chExt cx="8709908" cy="850956"/>
          </a:xfrm>
        </p:grpSpPr>
        <p:sp>
          <p:nvSpPr>
            <p:cNvPr id="5" name="Rectangle 4">
              <a:extLst>
                <a:ext uri="{FF2B5EF4-FFF2-40B4-BE49-F238E27FC236}">
                  <a16:creationId xmlns:a16="http://schemas.microsoft.com/office/drawing/2014/main" id="{3B246C1B-FCA7-25DD-FF95-072E3256CABC}"/>
                </a:ext>
              </a:extLst>
            </p:cNvPr>
            <p:cNvSpPr/>
            <p:nvPr/>
          </p:nvSpPr>
          <p:spPr>
            <a:xfrm>
              <a:off x="900402" y="1701912"/>
              <a:ext cx="8709908" cy="850956"/>
            </a:xfrm>
            <a:prstGeom prst="rect">
              <a:avLst/>
            </a:pr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B658215F-9D7F-DE24-AE63-30B7C3EE5567}"/>
                </a:ext>
              </a:extLst>
            </p:cNvPr>
            <p:cNvSpPr txBox="1"/>
            <p:nvPr/>
          </p:nvSpPr>
          <p:spPr>
            <a:xfrm>
              <a:off x="900402" y="1701912"/>
              <a:ext cx="8709908" cy="850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75446" tIns="116840" rIns="116840" bIns="116840" numCol="1" spcCol="1270" anchor="ctr" anchorCtr="0">
              <a:noAutofit/>
            </a:bodyPr>
            <a:lstStyle/>
            <a:p>
              <a:pPr marL="0" lvl="0" indent="0" algn="l" defTabSz="2044700">
                <a:lnSpc>
                  <a:spcPct val="90000"/>
                </a:lnSpc>
                <a:spcBef>
                  <a:spcPct val="0"/>
                </a:spcBef>
                <a:spcAft>
                  <a:spcPct val="35000"/>
                </a:spcAft>
                <a:buNone/>
              </a:pPr>
              <a:r>
                <a:rPr lang="en-US" sz="4100" b="0" i="0" kern="1200" dirty="0">
                  <a:solidFill>
                    <a:schemeClr val="tx1"/>
                  </a:solidFill>
                </a:rPr>
                <a:t>Microbial</a:t>
              </a:r>
              <a:endParaRPr lang="en-US" sz="4100" kern="1200" dirty="0">
                <a:solidFill>
                  <a:schemeClr val="tx1"/>
                </a:solidFill>
              </a:endParaRPr>
            </a:p>
          </p:txBody>
        </p:sp>
      </p:grpSp>
      <p:sp>
        <p:nvSpPr>
          <p:cNvPr id="10" name="Oval 9">
            <a:extLst>
              <a:ext uri="{FF2B5EF4-FFF2-40B4-BE49-F238E27FC236}">
                <a16:creationId xmlns:a16="http://schemas.microsoft.com/office/drawing/2014/main" id="{B43783C8-265E-52A0-3B26-2DE82327752E}"/>
              </a:ext>
            </a:extLst>
          </p:cNvPr>
          <p:cNvSpPr/>
          <p:nvPr/>
        </p:nvSpPr>
        <p:spPr>
          <a:xfrm>
            <a:off x="1047750" y="1553475"/>
            <a:ext cx="960472" cy="961125"/>
          </a:xfrm>
          <a:prstGeom prst="ellipse">
            <a:avLst/>
          </a:prstGeom>
          <a:ln>
            <a:solidFill>
              <a:schemeClr val="accent6">
                <a:lumMod val="40000"/>
                <a:lumOff val="6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Slide Number Placeholder 1">
            <a:extLst>
              <a:ext uri="{FF2B5EF4-FFF2-40B4-BE49-F238E27FC236}">
                <a16:creationId xmlns:a16="http://schemas.microsoft.com/office/drawing/2014/main" id="{6C78B5A6-84F3-439F-824C-39E3F45AA587}"/>
              </a:ext>
            </a:extLst>
          </p:cNvPr>
          <p:cNvSpPr>
            <a:spLocks noGrp="1"/>
          </p:cNvSpPr>
          <p:nvPr>
            <p:ph type="sldNum" idx="12"/>
          </p:nvPr>
        </p:nvSpPr>
        <p:spPr/>
        <p:txBody>
          <a:bodyPr/>
          <a:lstStyle/>
          <a:p>
            <a:pPr marL="0" lvl="0" indent="0" algn="r" rtl="0">
              <a:spcBef>
                <a:spcPts val="0"/>
              </a:spcBef>
              <a:spcAft>
                <a:spcPts val="0"/>
              </a:spcAft>
              <a:buNone/>
            </a:pPr>
            <a:r>
              <a:rPr lang="en-US"/>
              <a:t>ANRCB   |   </a:t>
            </a:r>
            <a:fld id="{00000000-1234-1234-1234-123412341234}" type="slidenum">
              <a:rPr lang="en-US" b="1" smtClean="0">
                <a:solidFill>
                  <a:schemeClr val="accent6"/>
                </a:solidFill>
              </a:rPr>
              <a:t>15</a:t>
            </a:fld>
            <a:endParaRPr b="1">
              <a:solidFill>
                <a:schemeClr val="accent6"/>
              </a:solidFill>
            </a:endParaRPr>
          </a:p>
        </p:txBody>
      </p:sp>
      <p:sp>
        <p:nvSpPr>
          <p:cNvPr id="3" name="Google Shape;130;p17">
            <a:extLst>
              <a:ext uri="{FF2B5EF4-FFF2-40B4-BE49-F238E27FC236}">
                <a16:creationId xmlns:a16="http://schemas.microsoft.com/office/drawing/2014/main" id="{D5524527-84DB-4228-4D98-025118F014A6}"/>
              </a:ext>
            </a:extLst>
          </p:cNvPr>
          <p:cNvSpPr txBox="1"/>
          <p:nvPr/>
        </p:nvSpPr>
        <p:spPr>
          <a:xfrm>
            <a:off x="2386231" y="449734"/>
            <a:ext cx="713046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Types of Food Contaminants</a:t>
            </a:r>
            <a:endParaRPr sz="3600" b="1" i="0" u="none" strike="noStrike" cap="none" dirty="0">
              <a:solidFill>
                <a:srgbClr val="000000"/>
              </a:solidFill>
              <a:latin typeface="Arial"/>
              <a:ea typeface="Arial"/>
              <a:cs typeface="Arial"/>
              <a:sym typeface="Arial"/>
            </a:endParaRPr>
          </a:p>
        </p:txBody>
      </p:sp>
      <p:sp>
        <p:nvSpPr>
          <p:cNvPr id="11" name="TextBox 10">
            <a:extLst>
              <a:ext uri="{FF2B5EF4-FFF2-40B4-BE49-F238E27FC236}">
                <a16:creationId xmlns:a16="http://schemas.microsoft.com/office/drawing/2014/main" id="{8A996D75-1B74-C178-22C8-3EC9D03D44EE}"/>
              </a:ext>
            </a:extLst>
          </p:cNvPr>
          <p:cNvSpPr txBox="1"/>
          <p:nvPr/>
        </p:nvSpPr>
        <p:spPr>
          <a:xfrm>
            <a:off x="1197085" y="2803557"/>
            <a:ext cx="9703848" cy="2400657"/>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US" sz="2800" i="1" dirty="0"/>
              <a:t>Salmonella &amp; E. coli </a:t>
            </a:r>
            <a:r>
              <a:rPr lang="en-US" sz="2800" dirty="0"/>
              <a:t>were leading foodborne pathogens during wet season </a:t>
            </a:r>
            <a:r>
              <a:rPr lang="en-US" sz="1800" dirty="0"/>
              <a:t>(</a:t>
            </a:r>
            <a:r>
              <a:rPr lang="en-US" sz="1800" dirty="0" err="1"/>
              <a:t>Houattongkham</a:t>
            </a:r>
            <a:r>
              <a:rPr lang="en-US" sz="1800" dirty="0"/>
              <a:t> et al., 2020)</a:t>
            </a:r>
          </a:p>
          <a:p>
            <a:pPr marL="285750" indent="-285750">
              <a:spcBef>
                <a:spcPts val="300"/>
              </a:spcBef>
              <a:spcAft>
                <a:spcPts val="300"/>
              </a:spcAft>
              <a:buFont typeface="Arial" panose="020B0604020202020204" pitchFamily="34" charset="0"/>
              <a:buChar char="•"/>
            </a:pPr>
            <a:r>
              <a:rPr lang="en-US" sz="2800" dirty="0"/>
              <a:t>Village water in </a:t>
            </a:r>
            <a:r>
              <a:rPr lang="en-US" sz="2800" dirty="0" err="1"/>
              <a:t>Luang</a:t>
            </a:r>
            <a:r>
              <a:rPr lang="en-US" sz="2800" dirty="0"/>
              <a:t> Prabang contained </a:t>
            </a:r>
            <a:r>
              <a:rPr lang="en-US" sz="2800" i="1" dirty="0"/>
              <a:t>Aeromonas</a:t>
            </a:r>
            <a:r>
              <a:rPr lang="en-US" sz="2800" dirty="0"/>
              <a:t> spp., </a:t>
            </a:r>
            <a:r>
              <a:rPr lang="en-US" sz="2800" i="1" dirty="0"/>
              <a:t>Vibrio</a:t>
            </a:r>
            <a:r>
              <a:rPr lang="en-US" sz="2800" dirty="0"/>
              <a:t> spp., and </a:t>
            </a:r>
            <a:r>
              <a:rPr lang="en-US" sz="2800" i="1" dirty="0"/>
              <a:t>E. coli </a:t>
            </a:r>
            <a:r>
              <a:rPr lang="en-US" sz="1800" dirty="0"/>
              <a:t>(</a:t>
            </a:r>
            <a:r>
              <a:rPr lang="en-US" sz="1800" dirty="0" err="1"/>
              <a:t>Ribas</a:t>
            </a:r>
            <a:r>
              <a:rPr lang="en-US" sz="1800" dirty="0"/>
              <a:t> et al., 2017)</a:t>
            </a:r>
            <a:endParaRPr lang="en-US" sz="1800" i="1" dirty="0"/>
          </a:p>
          <a:p>
            <a:pPr>
              <a:spcBef>
                <a:spcPts val="300"/>
              </a:spcBef>
              <a:spcAft>
                <a:spcPts val="300"/>
              </a:spcAft>
            </a:pPr>
            <a:r>
              <a:rPr lang="en-US" sz="2800" dirty="0"/>
              <a:t>   </a:t>
            </a:r>
            <a:r>
              <a:rPr lang="en-US" sz="2800" dirty="0">
                <a:sym typeface="Wingdings" panose="05000000000000000000" pitchFamily="2" charset="2"/>
              </a:rPr>
              <a:t> Lead to diarrheal disease </a:t>
            </a:r>
            <a:endParaRPr lang="en-US" sz="2800" dirty="0"/>
          </a:p>
        </p:txBody>
      </p:sp>
      <p:pic>
        <p:nvPicPr>
          <p:cNvPr id="7" name="Graphic 6" descr="Badge outline">
            <a:extLst>
              <a:ext uri="{FF2B5EF4-FFF2-40B4-BE49-F238E27FC236}">
                <a16:creationId xmlns:a16="http://schemas.microsoft.com/office/drawing/2014/main" id="{63CD3807-9458-529A-DD45-2E1D4A2C13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4183" y="1460234"/>
            <a:ext cx="1147606" cy="1147606"/>
          </a:xfrm>
          <a:prstGeom prst="rect">
            <a:avLst/>
          </a:prstGeom>
        </p:spPr>
      </p:pic>
      <p:sp>
        <p:nvSpPr>
          <p:cNvPr id="13" name="TextBox 12">
            <a:extLst>
              <a:ext uri="{FF2B5EF4-FFF2-40B4-BE49-F238E27FC236}">
                <a16:creationId xmlns:a16="http://schemas.microsoft.com/office/drawing/2014/main" id="{118A3D62-B8AB-5323-3F70-25BCDF4CB564}"/>
              </a:ext>
            </a:extLst>
          </p:cNvPr>
          <p:cNvSpPr txBox="1"/>
          <p:nvPr/>
        </p:nvSpPr>
        <p:spPr>
          <a:xfrm>
            <a:off x="9996058" y="6038270"/>
            <a:ext cx="1590675" cy="261610"/>
          </a:xfrm>
          <a:prstGeom prst="rect">
            <a:avLst/>
          </a:prstGeom>
          <a:noFill/>
        </p:spPr>
        <p:txBody>
          <a:bodyPr wrap="square" rtlCol="0">
            <a:spAutoFit/>
          </a:bodyPr>
          <a:lstStyle/>
          <a:p>
            <a:r>
              <a:rPr lang="en-US" sz="1100" dirty="0" err="1"/>
              <a:t>Wedro</a:t>
            </a:r>
            <a:r>
              <a:rPr lang="en-US" sz="1100" dirty="0"/>
              <a:t>, 2022</a:t>
            </a:r>
          </a:p>
        </p:txBody>
      </p:sp>
      <p:pic>
        <p:nvPicPr>
          <p:cNvPr id="15" name="Picture 14">
            <a:extLst>
              <a:ext uri="{FF2B5EF4-FFF2-40B4-BE49-F238E27FC236}">
                <a16:creationId xmlns:a16="http://schemas.microsoft.com/office/drawing/2014/main" id="{3966317F-5FF9-97F0-610A-96482B0EB78A}"/>
              </a:ext>
            </a:extLst>
          </p:cNvPr>
          <p:cNvPicPr>
            <a:picLocks noChangeAspect="1"/>
          </p:cNvPicPr>
          <p:nvPr/>
        </p:nvPicPr>
        <p:blipFill rotWithShape="1">
          <a:blip r:embed="rId6"/>
          <a:srcRect r="27411" b="-737"/>
          <a:stretch/>
        </p:blipFill>
        <p:spPr>
          <a:xfrm rot="10800000">
            <a:off x="9427330" y="540479"/>
            <a:ext cx="2255076" cy="2196913"/>
          </a:xfrm>
          <a:prstGeom prst="rect">
            <a:avLst/>
          </a:prstGeom>
        </p:spPr>
      </p:pic>
    </p:spTree>
    <p:extLst>
      <p:ext uri="{BB962C8B-B14F-4D97-AF65-F5344CB8AC3E}">
        <p14:creationId xmlns:p14="http://schemas.microsoft.com/office/powerpoint/2010/main" val="266867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lock Arc 7">
            <a:extLst>
              <a:ext uri="{FF2B5EF4-FFF2-40B4-BE49-F238E27FC236}">
                <a16:creationId xmlns:a16="http://schemas.microsoft.com/office/drawing/2014/main" id="{737388F8-B836-6A6E-B30E-A873510481FD}"/>
              </a:ext>
            </a:extLst>
          </p:cNvPr>
          <p:cNvSpPr/>
          <p:nvPr/>
        </p:nvSpPr>
        <p:spPr>
          <a:xfrm>
            <a:off x="-4163078" y="-1005317"/>
            <a:ext cx="5729224" cy="5686255"/>
          </a:xfrm>
          <a:prstGeom prst="blockArc">
            <a:avLst>
              <a:gd name="adj1" fmla="val 20977580"/>
              <a:gd name="adj2" fmla="val 1292065"/>
              <a:gd name="adj3" fmla="val 0"/>
            </a:avLst>
          </a:prstGeom>
          <a:solidFill>
            <a:schemeClr val="accent6">
              <a:lumMod val="40000"/>
              <a:lumOff val="60000"/>
            </a:schemeClr>
          </a:solidFill>
          <a:ln>
            <a:solidFill>
              <a:schemeClr val="accent6">
                <a:lumMod val="40000"/>
                <a:lumOff val="6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4" name="Group 3">
            <a:extLst>
              <a:ext uri="{FF2B5EF4-FFF2-40B4-BE49-F238E27FC236}">
                <a16:creationId xmlns:a16="http://schemas.microsoft.com/office/drawing/2014/main" id="{8D5ADD14-6A8F-AA54-6FCE-B932D7B77B4D}"/>
              </a:ext>
            </a:extLst>
          </p:cNvPr>
          <p:cNvGrpSpPr/>
          <p:nvPr/>
        </p:nvGrpSpPr>
        <p:grpSpPr>
          <a:xfrm>
            <a:off x="1693421" y="1659845"/>
            <a:ext cx="8709908" cy="769030"/>
            <a:chOff x="900402" y="1701912"/>
            <a:chExt cx="8709908" cy="850956"/>
          </a:xfrm>
        </p:grpSpPr>
        <p:sp>
          <p:nvSpPr>
            <p:cNvPr id="5" name="Rectangle 4">
              <a:extLst>
                <a:ext uri="{FF2B5EF4-FFF2-40B4-BE49-F238E27FC236}">
                  <a16:creationId xmlns:a16="http://schemas.microsoft.com/office/drawing/2014/main" id="{3B246C1B-FCA7-25DD-FF95-072E3256CABC}"/>
                </a:ext>
              </a:extLst>
            </p:cNvPr>
            <p:cNvSpPr/>
            <p:nvPr/>
          </p:nvSpPr>
          <p:spPr>
            <a:xfrm>
              <a:off x="900402" y="1701912"/>
              <a:ext cx="8709908" cy="850956"/>
            </a:xfrm>
            <a:prstGeom prst="rect">
              <a:avLst/>
            </a:pr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B658215F-9D7F-DE24-AE63-30B7C3EE5567}"/>
                </a:ext>
              </a:extLst>
            </p:cNvPr>
            <p:cNvSpPr txBox="1"/>
            <p:nvPr/>
          </p:nvSpPr>
          <p:spPr>
            <a:xfrm>
              <a:off x="900402" y="1701912"/>
              <a:ext cx="8709908" cy="850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75446" tIns="116840" rIns="116840" bIns="116840" numCol="1" spcCol="1270" anchor="ctr" anchorCtr="0">
              <a:noAutofit/>
            </a:bodyPr>
            <a:lstStyle/>
            <a:p>
              <a:pPr marL="0" lvl="0" indent="0" algn="l" defTabSz="2044700">
                <a:lnSpc>
                  <a:spcPct val="90000"/>
                </a:lnSpc>
                <a:spcBef>
                  <a:spcPct val="0"/>
                </a:spcBef>
                <a:spcAft>
                  <a:spcPct val="35000"/>
                </a:spcAft>
                <a:buNone/>
              </a:pPr>
              <a:r>
                <a:rPr lang="en-US" sz="4100" b="0" i="0" kern="1200" dirty="0">
                  <a:solidFill>
                    <a:schemeClr val="tx1"/>
                  </a:solidFill>
                </a:rPr>
                <a:t>Microbial</a:t>
              </a:r>
              <a:endParaRPr lang="en-US" sz="4100" kern="1200" dirty="0">
                <a:solidFill>
                  <a:schemeClr val="tx1"/>
                </a:solidFill>
              </a:endParaRPr>
            </a:p>
          </p:txBody>
        </p:sp>
      </p:grpSp>
      <p:sp>
        <p:nvSpPr>
          <p:cNvPr id="10" name="Oval 9">
            <a:extLst>
              <a:ext uri="{FF2B5EF4-FFF2-40B4-BE49-F238E27FC236}">
                <a16:creationId xmlns:a16="http://schemas.microsoft.com/office/drawing/2014/main" id="{B43783C8-265E-52A0-3B26-2DE82327752E}"/>
              </a:ext>
            </a:extLst>
          </p:cNvPr>
          <p:cNvSpPr/>
          <p:nvPr/>
        </p:nvSpPr>
        <p:spPr>
          <a:xfrm>
            <a:off x="1047750" y="1553475"/>
            <a:ext cx="960472" cy="961125"/>
          </a:xfrm>
          <a:prstGeom prst="ellipse">
            <a:avLst/>
          </a:prstGeom>
          <a:ln>
            <a:solidFill>
              <a:schemeClr val="accent6">
                <a:lumMod val="40000"/>
                <a:lumOff val="6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Slide Number Placeholder 1">
            <a:extLst>
              <a:ext uri="{FF2B5EF4-FFF2-40B4-BE49-F238E27FC236}">
                <a16:creationId xmlns:a16="http://schemas.microsoft.com/office/drawing/2014/main" id="{6C78B5A6-84F3-439F-824C-39E3F45AA587}"/>
              </a:ext>
            </a:extLst>
          </p:cNvPr>
          <p:cNvSpPr>
            <a:spLocks noGrp="1"/>
          </p:cNvSpPr>
          <p:nvPr>
            <p:ph type="sldNum" idx="12"/>
          </p:nvPr>
        </p:nvSpPr>
        <p:spPr/>
        <p:txBody>
          <a:bodyPr/>
          <a:lstStyle/>
          <a:p>
            <a:pPr marL="0" lvl="0" indent="0" algn="r" rtl="0">
              <a:spcBef>
                <a:spcPts val="0"/>
              </a:spcBef>
              <a:spcAft>
                <a:spcPts val="0"/>
              </a:spcAft>
              <a:buNone/>
            </a:pPr>
            <a:r>
              <a:rPr lang="en-US"/>
              <a:t>ANRCB   |   </a:t>
            </a:r>
            <a:fld id="{00000000-1234-1234-1234-123412341234}" type="slidenum">
              <a:rPr lang="en-US" b="1" smtClean="0">
                <a:solidFill>
                  <a:schemeClr val="accent6"/>
                </a:solidFill>
              </a:rPr>
              <a:t>16</a:t>
            </a:fld>
            <a:endParaRPr b="1">
              <a:solidFill>
                <a:schemeClr val="accent6"/>
              </a:solidFill>
            </a:endParaRPr>
          </a:p>
        </p:txBody>
      </p:sp>
      <p:sp>
        <p:nvSpPr>
          <p:cNvPr id="3" name="Google Shape;130;p17">
            <a:extLst>
              <a:ext uri="{FF2B5EF4-FFF2-40B4-BE49-F238E27FC236}">
                <a16:creationId xmlns:a16="http://schemas.microsoft.com/office/drawing/2014/main" id="{D5524527-84DB-4228-4D98-025118F014A6}"/>
              </a:ext>
            </a:extLst>
          </p:cNvPr>
          <p:cNvSpPr txBox="1"/>
          <p:nvPr/>
        </p:nvSpPr>
        <p:spPr>
          <a:xfrm>
            <a:off x="2386231" y="449734"/>
            <a:ext cx="713046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Types of Food Contaminants</a:t>
            </a:r>
            <a:endParaRPr sz="3600" b="1" i="0" u="none" strike="noStrike" cap="none" dirty="0">
              <a:solidFill>
                <a:srgbClr val="000000"/>
              </a:solidFill>
              <a:latin typeface="Arial"/>
              <a:ea typeface="Arial"/>
              <a:cs typeface="Arial"/>
              <a:sym typeface="Arial"/>
            </a:endParaRPr>
          </a:p>
        </p:txBody>
      </p:sp>
      <p:sp>
        <p:nvSpPr>
          <p:cNvPr id="11" name="TextBox 10">
            <a:extLst>
              <a:ext uri="{FF2B5EF4-FFF2-40B4-BE49-F238E27FC236}">
                <a16:creationId xmlns:a16="http://schemas.microsoft.com/office/drawing/2014/main" id="{8A996D75-1B74-C178-22C8-3EC9D03D44EE}"/>
              </a:ext>
            </a:extLst>
          </p:cNvPr>
          <p:cNvSpPr txBox="1"/>
          <p:nvPr/>
        </p:nvSpPr>
        <p:spPr>
          <a:xfrm>
            <a:off x="1109288" y="2616487"/>
            <a:ext cx="10330366" cy="1461939"/>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US" sz="2800" dirty="0"/>
              <a:t>Pig farmers + slaughterhouse workers = more likely to contract Hepatitis E Virus (HEV)</a:t>
            </a:r>
          </a:p>
          <a:p>
            <a:pPr marL="285750" lvl="1" indent="-285750">
              <a:spcBef>
                <a:spcPts val="300"/>
              </a:spcBef>
              <a:spcAft>
                <a:spcPts val="300"/>
              </a:spcAft>
              <a:buFont typeface="Arial" panose="020B0604020202020204" pitchFamily="34" charset="0"/>
              <a:buChar char="•"/>
            </a:pPr>
            <a:r>
              <a:rPr lang="en-US" sz="2800" dirty="0"/>
              <a:t>54% of slaughter pigs had HEV antibodies </a:t>
            </a:r>
            <a:r>
              <a:rPr lang="en-US" sz="1800" dirty="0"/>
              <a:t>(</a:t>
            </a:r>
            <a:r>
              <a:rPr lang="en-US" sz="1800" dirty="0" err="1"/>
              <a:t>Khounvisith</a:t>
            </a:r>
            <a:r>
              <a:rPr lang="en-US" sz="1800" dirty="0"/>
              <a:t> et al., 2018)</a:t>
            </a:r>
          </a:p>
        </p:txBody>
      </p:sp>
      <p:pic>
        <p:nvPicPr>
          <p:cNvPr id="7" name="Graphic 6" descr="Badge outline">
            <a:extLst>
              <a:ext uri="{FF2B5EF4-FFF2-40B4-BE49-F238E27FC236}">
                <a16:creationId xmlns:a16="http://schemas.microsoft.com/office/drawing/2014/main" id="{63CD3807-9458-529A-DD45-2E1D4A2C13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4183" y="1460234"/>
            <a:ext cx="1147606" cy="1147606"/>
          </a:xfrm>
          <a:prstGeom prst="rect">
            <a:avLst/>
          </a:prstGeom>
        </p:spPr>
      </p:pic>
      <p:pic>
        <p:nvPicPr>
          <p:cNvPr id="12" name="Picture 11">
            <a:extLst>
              <a:ext uri="{FF2B5EF4-FFF2-40B4-BE49-F238E27FC236}">
                <a16:creationId xmlns:a16="http://schemas.microsoft.com/office/drawing/2014/main" id="{088A6C85-D7EE-4071-4D18-2ECF81996590}"/>
              </a:ext>
            </a:extLst>
          </p:cNvPr>
          <p:cNvPicPr>
            <a:picLocks noChangeAspect="1"/>
          </p:cNvPicPr>
          <p:nvPr/>
        </p:nvPicPr>
        <p:blipFill>
          <a:blip r:embed="rId5"/>
          <a:stretch>
            <a:fillRect/>
          </a:stretch>
        </p:blipFill>
        <p:spPr>
          <a:xfrm>
            <a:off x="1109288" y="4209714"/>
            <a:ext cx="4177489" cy="2077140"/>
          </a:xfrm>
          <a:prstGeom prst="rect">
            <a:avLst/>
          </a:prstGeom>
        </p:spPr>
      </p:pic>
      <p:sp>
        <p:nvSpPr>
          <p:cNvPr id="13" name="TextBox 12">
            <a:extLst>
              <a:ext uri="{FF2B5EF4-FFF2-40B4-BE49-F238E27FC236}">
                <a16:creationId xmlns:a16="http://schemas.microsoft.com/office/drawing/2014/main" id="{7D33D1B5-FC2F-EA80-ED7E-83F6501FCB7D}"/>
              </a:ext>
            </a:extLst>
          </p:cNvPr>
          <p:cNvSpPr txBox="1"/>
          <p:nvPr/>
        </p:nvSpPr>
        <p:spPr>
          <a:xfrm>
            <a:off x="1849866" y="6253560"/>
            <a:ext cx="3709558" cy="261610"/>
          </a:xfrm>
          <a:prstGeom prst="rect">
            <a:avLst/>
          </a:prstGeom>
          <a:noFill/>
        </p:spPr>
        <p:txBody>
          <a:bodyPr wrap="square" rtlCol="0">
            <a:spAutoFit/>
          </a:bodyPr>
          <a:lstStyle/>
          <a:p>
            <a:r>
              <a:rPr lang="en-US" sz="1100" dirty="0"/>
              <a:t>International Fund for Agricultural Development, 2022</a:t>
            </a:r>
          </a:p>
        </p:txBody>
      </p:sp>
      <p:pic>
        <p:nvPicPr>
          <p:cNvPr id="14" name="Picture 13">
            <a:extLst>
              <a:ext uri="{FF2B5EF4-FFF2-40B4-BE49-F238E27FC236}">
                <a16:creationId xmlns:a16="http://schemas.microsoft.com/office/drawing/2014/main" id="{107B22F8-9271-1571-35EB-68044EC89B2A}"/>
              </a:ext>
            </a:extLst>
          </p:cNvPr>
          <p:cNvPicPr>
            <a:picLocks noChangeAspect="1"/>
          </p:cNvPicPr>
          <p:nvPr/>
        </p:nvPicPr>
        <p:blipFill>
          <a:blip r:embed="rId6"/>
          <a:stretch>
            <a:fillRect/>
          </a:stretch>
        </p:blipFill>
        <p:spPr>
          <a:xfrm>
            <a:off x="6027354" y="4176420"/>
            <a:ext cx="3878645" cy="2183302"/>
          </a:xfrm>
          <a:prstGeom prst="rect">
            <a:avLst/>
          </a:prstGeom>
        </p:spPr>
      </p:pic>
      <p:sp>
        <p:nvSpPr>
          <p:cNvPr id="15" name="TextBox 14">
            <a:extLst>
              <a:ext uri="{FF2B5EF4-FFF2-40B4-BE49-F238E27FC236}">
                <a16:creationId xmlns:a16="http://schemas.microsoft.com/office/drawing/2014/main" id="{73E8E1D3-CEE5-8E40-8F18-A940ED01A4E3}"/>
              </a:ext>
            </a:extLst>
          </p:cNvPr>
          <p:cNvSpPr txBox="1"/>
          <p:nvPr/>
        </p:nvSpPr>
        <p:spPr>
          <a:xfrm>
            <a:off x="8440717" y="6326911"/>
            <a:ext cx="1579915" cy="261610"/>
          </a:xfrm>
          <a:prstGeom prst="rect">
            <a:avLst/>
          </a:prstGeom>
          <a:noFill/>
        </p:spPr>
        <p:txBody>
          <a:bodyPr wrap="square" rtlCol="0">
            <a:spAutoFit/>
          </a:bodyPr>
          <a:lstStyle/>
          <a:p>
            <a:r>
              <a:rPr lang="en-US" sz="1100" dirty="0"/>
              <a:t>Radio Free Asia, 2019</a:t>
            </a:r>
          </a:p>
        </p:txBody>
      </p:sp>
    </p:spTree>
    <p:extLst>
      <p:ext uri="{BB962C8B-B14F-4D97-AF65-F5344CB8AC3E}">
        <p14:creationId xmlns:p14="http://schemas.microsoft.com/office/powerpoint/2010/main" val="274417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37026EE-959D-91EE-4690-25A4D15FC9F3}"/>
              </a:ext>
            </a:extLst>
          </p:cNvPr>
          <p:cNvPicPr>
            <a:picLocks noChangeAspect="1"/>
          </p:cNvPicPr>
          <p:nvPr/>
        </p:nvPicPr>
        <p:blipFill>
          <a:blip r:embed="rId3"/>
          <a:stretch>
            <a:fillRect/>
          </a:stretch>
        </p:blipFill>
        <p:spPr>
          <a:xfrm>
            <a:off x="7985915" y="3920883"/>
            <a:ext cx="3126542" cy="2081383"/>
          </a:xfrm>
          <a:prstGeom prst="rect">
            <a:avLst/>
          </a:prstGeom>
        </p:spPr>
      </p:pic>
      <p:sp>
        <p:nvSpPr>
          <p:cNvPr id="12" name="Block Arc 11">
            <a:extLst>
              <a:ext uri="{FF2B5EF4-FFF2-40B4-BE49-F238E27FC236}">
                <a16:creationId xmlns:a16="http://schemas.microsoft.com/office/drawing/2014/main" id="{B0A3FD5B-D9B2-52DD-B373-BFA2139F51CA}"/>
              </a:ext>
            </a:extLst>
          </p:cNvPr>
          <p:cNvSpPr/>
          <p:nvPr/>
        </p:nvSpPr>
        <p:spPr>
          <a:xfrm>
            <a:off x="-4017633" y="-1843003"/>
            <a:ext cx="5687568" cy="5686255"/>
          </a:xfrm>
          <a:prstGeom prst="blockArc">
            <a:avLst>
              <a:gd name="adj1" fmla="val 374301"/>
              <a:gd name="adj2" fmla="val 2652586"/>
              <a:gd name="adj3" fmla="val 0"/>
            </a:avLst>
          </a:prstGeom>
          <a:solidFill>
            <a:schemeClr val="accent6">
              <a:lumMod val="40000"/>
              <a:lumOff val="60000"/>
            </a:schemeClr>
          </a:solidFill>
          <a:ln w="25400">
            <a:solidFill>
              <a:schemeClr val="accent6">
                <a:lumMod val="40000"/>
                <a:lumOff val="6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 name="Slide Number Placeholder 1">
            <a:extLst>
              <a:ext uri="{FF2B5EF4-FFF2-40B4-BE49-F238E27FC236}">
                <a16:creationId xmlns:a16="http://schemas.microsoft.com/office/drawing/2014/main" id="{6C78B5A6-84F3-439F-824C-39E3F45AA587}"/>
              </a:ext>
            </a:extLst>
          </p:cNvPr>
          <p:cNvSpPr>
            <a:spLocks noGrp="1"/>
          </p:cNvSpPr>
          <p:nvPr>
            <p:ph type="sldNum" idx="12"/>
          </p:nvPr>
        </p:nvSpPr>
        <p:spPr/>
        <p:txBody>
          <a:bodyPr/>
          <a:lstStyle/>
          <a:p>
            <a:pPr marL="0" lvl="0" indent="0" algn="r" rtl="0">
              <a:spcBef>
                <a:spcPts val="0"/>
              </a:spcBef>
              <a:spcAft>
                <a:spcPts val="0"/>
              </a:spcAft>
              <a:buNone/>
            </a:pPr>
            <a:r>
              <a:rPr lang="en-US"/>
              <a:t>ANRCB   |   </a:t>
            </a:r>
            <a:fld id="{00000000-1234-1234-1234-123412341234}" type="slidenum">
              <a:rPr lang="en-US" b="1" smtClean="0">
                <a:solidFill>
                  <a:schemeClr val="accent6"/>
                </a:solidFill>
              </a:rPr>
              <a:t>17</a:t>
            </a:fld>
            <a:endParaRPr b="1">
              <a:solidFill>
                <a:schemeClr val="accent6"/>
              </a:solidFill>
            </a:endParaRPr>
          </a:p>
        </p:txBody>
      </p:sp>
      <p:sp>
        <p:nvSpPr>
          <p:cNvPr id="3" name="Google Shape;130;p17">
            <a:extLst>
              <a:ext uri="{FF2B5EF4-FFF2-40B4-BE49-F238E27FC236}">
                <a16:creationId xmlns:a16="http://schemas.microsoft.com/office/drawing/2014/main" id="{D5524527-84DB-4228-4D98-025118F014A6}"/>
              </a:ext>
            </a:extLst>
          </p:cNvPr>
          <p:cNvSpPr txBox="1"/>
          <p:nvPr/>
        </p:nvSpPr>
        <p:spPr>
          <a:xfrm>
            <a:off x="2386231" y="449734"/>
            <a:ext cx="713046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Types of Food Contaminants</a:t>
            </a:r>
            <a:endParaRPr sz="3600" b="1" i="0" u="none" strike="noStrike" cap="none" dirty="0">
              <a:solidFill>
                <a:srgbClr val="000000"/>
              </a:solidFill>
              <a:latin typeface="Arial"/>
              <a:ea typeface="Arial"/>
              <a:cs typeface="Arial"/>
              <a:sym typeface="Arial"/>
            </a:endParaRPr>
          </a:p>
        </p:txBody>
      </p:sp>
      <p:sp>
        <p:nvSpPr>
          <p:cNvPr id="8" name="TextBox 7">
            <a:extLst>
              <a:ext uri="{FF2B5EF4-FFF2-40B4-BE49-F238E27FC236}">
                <a16:creationId xmlns:a16="http://schemas.microsoft.com/office/drawing/2014/main" id="{A71F02E1-424B-59B8-6C9D-8A48FE89B811}"/>
              </a:ext>
            </a:extLst>
          </p:cNvPr>
          <p:cNvSpPr txBox="1"/>
          <p:nvPr/>
        </p:nvSpPr>
        <p:spPr>
          <a:xfrm>
            <a:off x="809013" y="2671793"/>
            <a:ext cx="7744437" cy="3262432"/>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US" sz="2800" dirty="0"/>
              <a:t>Foreign materials in food that should not be present</a:t>
            </a:r>
          </a:p>
          <a:p>
            <a:pPr marL="285750" indent="-285750">
              <a:spcBef>
                <a:spcPts val="300"/>
              </a:spcBef>
              <a:spcAft>
                <a:spcPts val="300"/>
              </a:spcAft>
              <a:buFont typeface="Arial" panose="020B0604020202020204" pitchFamily="34" charset="0"/>
              <a:buChar char="•"/>
            </a:pPr>
            <a:r>
              <a:rPr lang="en-US" sz="2800" dirty="0"/>
              <a:t>Can cause physical harm to consumer such as choking or cutting</a:t>
            </a:r>
          </a:p>
          <a:p>
            <a:pPr marL="285750" indent="-285750">
              <a:spcBef>
                <a:spcPts val="300"/>
              </a:spcBef>
              <a:spcAft>
                <a:spcPts val="300"/>
              </a:spcAft>
              <a:buFont typeface="Arial" panose="020B0604020202020204" pitchFamily="34" charset="0"/>
              <a:buChar char="•"/>
            </a:pPr>
            <a:r>
              <a:rPr lang="en-US" sz="2800" dirty="0"/>
              <a:t>Examples: broken glass/metals/plastics during food processing, jewelry, machine grease, hair/nails, etc.</a:t>
            </a:r>
          </a:p>
        </p:txBody>
      </p:sp>
      <p:grpSp>
        <p:nvGrpSpPr>
          <p:cNvPr id="5" name="Group 4">
            <a:extLst>
              <a:ext uri="{FF2B5EF4-FFF2-40B4-BE49-F238E27FC236}">
                <a16:creationId xmlns:a16="http://schemas.microsoft.com/office/drawing/2014/main" id="{A4A5F0DA-BC79-57B0-7F84-91E3802E30A1}"/>
              </a:ext>
            </a:extLst>
          </p:cNvPr>
          <p:cNvGrpSpPr/>
          <p:nvPr/>
        </p:nvGrpSpPr>
        <p:grpSpPr>
          <a:xfrm>
            <a:off x="1725814" y="1608098"/>
            <a:ext cx="9019230" cy="801727"/>
            <a:chOff x="591079" y="2978346"/>
            <a:chExt cx="9019230" cy="850956"/>
          </a:xfrm>
        </p:grpSpPr>
        <p:sp>
          <p:nvSpPr>
            <p:cNvPr id="6" name="Rectangle 5">
              <a:extLst>
                <a:ext uri="{FF2B5EF4-FFF2-40B4-BE49-F238E27FC236}">
                  <a16:creationId xmlns:a16="http://schemas.microsoft.com/office/drawing/2014/main" id="{8472A581-8E9E-50D9-C11B-3585DD39DE6B}"/>
                </a:ext>
              </a:extLst>
            </p:cNvPr>
            <p:cNvSpPr/>
            <p:nvPr/>
          </p:nvSpPr>
          <p:spPr>
            <a:xfrm>
              <a:off x="591079" y="2978346"/>
              <a:ext cx="9019230" cy="850956"/>
            </a:xfrm>
            <a:prstGeom prst="rect">
              <a:avLst/>
            </a:pr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3263B8FA-95AC-D3BA-ABB2-2E23340523BB}"/>
                </a:ext>
              </a:extLst>
            </p:cNvPr>
            <p:cNvSpPr txBox="1"/>
            <p:nvPr/>
          </p:nvSpPr>
          <p:spPr>
            <a:xfrm>
              <a:off x="591079" y="2978346"/>
              <a:ext cx="9019230" cy="850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75446" tIns="116840" rIns="116840" bIns="116840" numCol="1" spcCol="1270" anchor="ctr" anchorCtr="0">
              <a:noAutofit/>
            </a:bodyPr>
            <a:lstStyle/>
            <a:p>
              <a:pPr marL="0" lvl="0" indent="0" algn="l" defTabSz="2044700">
                <a:lnSpc>
                  <a:spcPct val="90000"/>
                </a:lnSpc>
                <a:spcBef>
                  <a:spcPct val="0"/>
                </a:spcBef>
                <a:spcAft>
                  <a:spcPct val="35000"/>
                </a:spcAft>
                <a:buNone/>
              </a:pPr>
              <a:r>
                <a:rPr lang="en-US" sz="4100" b="0" i="0" kern="1200" dirty="0">
                  <a:solidFill>
                    <a:schemeClr val="tx1"/>
                  </a:solidFill>
                </a:rPr>
                <a:t>Physical</a:t>
              </a:r>
              <a:endParaRPr lang="en-US" sz="4100" kern="1200" dirty="0">
                <a:solidFill>
                  <a:schemeClr val="tx1"/>
                </a:solidFill>
              </a:endParaRPr>
            </a:p>
          </p:txBody>
        </p:sp>
      </p:grpSp>
      <p:sp>
        <p:nvSpPr>
          <p:cNvPr id="11" name="Oval 10">
            <a:extLst>
              <a:ext uri="{FF2B5EF4-FFF2-40B4-BE49-F238E27FC236}">
                <a16:creationId xmlns:a16="http://schemas.microsoft.com/office/drawing/2014/main" id="{3606A64E-473A-95AA-861C-C97BB63F033A}"/>
              </a:ext>
            </a:extLst>
          </p:cNvPr>
          <p:cNvSpPr/>
          <p:nvPr/>
        </p:nvSpPr>
        <p:spPr>
          <a:xfrm>
            <a:off x="962733" y="1487877"/>
            <a:ext cx="1063695" cy="1063695"/>
          </a:xfrm>
          <a:prstGeom prst="ellipse">
            <a:avLst/>
          </a:prstGeom>
          <a:ln>
            <a:solidFill>
              <a:schemeClr val="accent6">
                <a:lumMod val="40000"/>
                <a:lumOff val="6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10" name="Graphic 9" descr="Badge 3 outline">
            <a:extLst>
              <a:ext uri="{FF2B5EF4-FFF2-40B4-BE49-F238E27FC236}">
                <a16:creationId xmlns:a16="http://schemas.microsoft.com/office/drawing/2014/main" id="{755826A3-ED82-ED00-9DC5-A24EADDF7C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129" y="1402048"/>
            <a:ext cx="1242901" cy="1242901"/>
          </a:xfrm>
          <a:prstGeom prst="rect">
            <a:avLst/>
          </a:prstGeom>
        </p:spPr>
      </p:pic>
      <p:sp>
        <p:nvSpPr>
          <p:cNvPr id="14" name="TextBox 13">
            <a:extLst>
              <a:ext uri="{FF2B5EF4-FFF2-40B4-BE49-F238E27FC236}">
                <a16:creationId xmlns:a16="http://schemas.microsoft.com/office/drawing/2014/main" id="{DEC1BD49-8894-9E2B-1E99-00849DA17546}"/>
              </a:ext>
            </a:extLst>
          </p:cNvPr>
          <p:cNvSpPr txBox="1"/>
          <p:nvPr/>
        </p:nvSpPr>
        <p:spPr>
          <a:xfrm>
            <a:off x="10325100" y="3716087"/>
            <a:ext cx="1352771" cy="261610"/>
          </a:xfrm>
          <a:prstGeom prst="rect">
            <a:avLst/>
          </a:prstGeom>
          <a:noFill/>
        </p:spPr>
        <p:txBody>
          <a:bodyPr wrap="square" rtlCol="0">
            <a:spAutoFit/>
          </a:bodyPr>
          <a:lstStyle/>
          <a:p>
            <a:r>
              <a:rPr lang="en-US" sz="1100" dirty="0"/>
              <a:t>Chilton &amp; Newbold</a:t>
            </a:r>
          </a:p>
        </p:txBody>
      </p:sp>
      <p:pic>
        <p:nvPicPr>
          <p:cNvPr id="3074" name="Picture 2" descr="Campaign_Foreign-Materials-Webinar-Email-Image_v1">
            <a:extLst>
              <a:ext uri="{FF2B5EF4-FFF2-40B4-BE49-F238E27FC236}">
                <a16:creationId xmlns:a16="http://schemas.microsoft.com/office/drawing/2014/main" id="{C1F68A2A-71C7-EF3F-7BBA-6BC3D36EE4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3272" y="1122868"/>
            <a:ext cx="2800220" cy="26531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40A0626-44AE-1915-D300-3BBFF3CB5296}"/>
              </a:ext>
            </a:extLst>
          </p:cNvPr>
          <p:cNvSpPr txBox="1"/>
          <p:nvPr/>
        </p:nvSpPr>
        <p:spPr>
          <a:xfrm>
            <a:off x="10246078" y="5954791"/>
            <a:ext cx="1352771" cy="261610"/>
          </a:xfrm>
          <a:prstGeom prst="rect">
            <a:avLst/>
          </a:prstGeom>
          <a:noFill/>
        </p:spPr>
        <p:txBody>
          <a:bodyPr wrap="square" rtlCol="0">
            <a:spAutoFit/>
          </a:bodyPr>
          <a:lstStyle/>
          <a:p>
            <a:r>
              <a:rPr lang="en-US" sz="1100" dirty="0"/>
              <a:t>Moran, 2018</a:t>
            </a:r>
          </a:p>
        </p:txBody>
      </p:sp>
      <p:sp>
        <p:nvSpPr>
          <p:cNvPr id="17" name="Oval 16">
            <a:extLst>
              <a:ext uri="{FF2B5EF4-FFF2-40B4-BE49-F238E27FC236}">
                <a16:creationId xmlns:a16="http://schemas.microsoft.com/office/drawing/2014/main" id="{48256680-A3CA-B4F3-5BB7-E156818FBB63}"/>
              </a:ext>
            </a:extLst>
          </p:cNvPr>
          <p:cNvSpPr/>
          <p:nvPr/>
        </p:nvSpPr>
        <p:spPr>
          <a:xfrm>
            <a:off x="9829265" y="1888780"/>
            <a:ext cx="886669" cy="88609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72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alpha val="71000"/>
          </a:schemeClr>
        </a:solidFill>
        <a:effectLst/>
      </p:bgPr>
    </p:bg>
    <p:spTree>
      <p:nvGrpSpPr>
        <p:cNvPr id="1" name=""/>
        <p:cNvGrpSpPr/>
        <p:nvPr/>
      </p:nvGrpSpPr>
      <p:grpSpPr>
        <a:xfrm>
          <a:off x="0" y="0"/>
          <a:ext cx="0" cy="0"/>
          <a:chOff x="0" y="0"/>
          <a:chExt cx="0" cy="0"/>
        </a:xfrm>
      </p:grpSpPr>
      <p:pic>
        <p:nvPicPr>
          <p:cNvPr id="35" name="Graphic 34" descr="Squiggle with solid fill">
            <a:extLst>
              <a:ext uri="{FF2B5EF4-FFF2-40B4-BE49-F238E27FC236}">
                <a16:creationId xmlns:a16="http://schemas.microsoft.com/office/drawing/2014/main" id="{21B71881-A4A2-2DA7-B420-6FCEC91FC2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399" y="3886750"/>
            <a:ext cx="1718466" cy="1907578"/>
          </a:xfrm>
          <a:prstGeom prst="rect">
            <a:avLst/>
          </a:prstGeom>
        </p:spPr>
      </p:pic>
      <p:sp>
        <p:nvSpPr>
          <p:cNvPr id="2" name="Slide Number Placeholder 1">
            <a:extLst>
              <a:ext uri="{FF2B5EF4-FFF2-40B4-BE49-F238E27FC236}">
                <a16:creationId xmlns:a16="http://schemas.microsoft.com/office/drawing/2014/main" id="{6C78B5A6-84F3-439F-824C-39E3F45AA587}"/>
              </a:ext>
            </a:extLst>
          </p:cNvPr>
          <p:cNvSpPr>
            <a:spLocks noGrp="1"/>
          </p:cNvSpPr>
          <p:nvPr>
            <p:ph type="sldNum" idx="12"/>
          </p:nvPr>
        </p:nvSpPr>
        <p:spPr/>
        <p:txBody>
          <a:bodyPr/>
          <a:lstStyle/>
          <a:p>
            <a:pPr marL="0" lvl="0" indent="0" algn="r" rtl="0">
              <a:spcBef>
                <a:spcPts val="0"/>
              </a:spcBef>
              <a:spcAft>
                <a:spcPts val="0"/>
              </a:spcAft>
              <a:buNone/>
            </a:pPr>
            <a:r>
              <a:rPr lang="en-US"/>
              <a:t>ANRCB   |   </a:t>
            </a:r>
            <a:fld id="{00000000-1234-1234-1234-123412341234}" type="slidenum">
              <a:rPr lang="en-US" b="1" smtClean="0">
                <a:solidFill>
                  <a:schemeClr val="accent6"/>
                </a:solidFill>
              </a:rPr>
              <a:t>18</a:t>
            </a:fld>
            <a:endParaRPr b="1">
              <a:solidFill>
                <a:schemeClr val="accent6"/>
              </a:solidFill>
            </a:endParaRPr>
          </a:p>
        </p:txBody>
      </p:sp>
      <p:sp>
        <p:nvSpPr>
          <p:cNvPr id="3" name="Google Shape;130;p17">
            <a:extLst>
              <a:ext uri="{FF2B5EF4-FFF2-40B4-BE49-F238E27FC236}">
                <a16:creationId xmlns:a16="http://schemas.microsoft.com/office/drawing/2014/main" id="{D5524527-84DB-4228-4D98-025118F014A6}"/>
              </a:ext>
            </a:extLst>
          </p:cNvPr>
          <p:cNvSpPr txBox="1"/>
          <p:nvPr/>
        </p:nvSpPr>
        <p:spPr>
          <a:xfrm>
            <a:off x="2386231" y="449734"/>
            <a:ext cx="713046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Food Value Chain</a:t>
            </a:r>
            <a:endParaRPr sz="3600" b="1" i="0" u="none" strike="noStrike" cap="none" dirty="0">
              <a:solidFill>
                <a:srgbClr val="000000"/>
              </a:solidFill>
              <a:latin typeface="Arial"/>
              <a:ea typeface="Arial"/>
              <a:cs typeface="Arial"/>
              <a:sym typeface="Arial"/>
            </a:endParaRPr>
          </a:p>
        </p:txBody>
      </p:sp>
      <p:pic>
        <p:nvPicPr>
          <p:cNvPr id="11" name="Graphic 10" descr="Truck with solid fill">
            <a:extLst>
              <a:ext uri="{FF2B5EF4-FFF2-40B4-BE49-F238E27FC236}">
                <a16:creationId xmlns:a16="http://schemas.microsoft.com/office/drawing/2014/main" id="{C65CFD97-1B31-0D74-8195-F0BE867FBF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83300" y="3415037"/>
            <a:ext cx="2155673" cy="2155673"/>
          </a:xfrm>
          <a:prstGeom prst="rect">
            <a:avLst/>
          </a:prstGeom>
        </p:spPr>
      </p:pic>
      <p:pic>
        <p:nvPicPr>
          <p:cNvPr id="13" name="Graphic 12" descr="Bento Box with solid fill">
            <a:extLst>
              <a:ext uri="{FF2B5EF4-FFF2-40B4-BE49-F238E27FC236}">
                <a16:creationId xmlns:a16="http://schemas.microsoft.com/office/drawing/2014/main" id="{241664AF-2E3C-2319-BFDF-87CEDF659F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43253" y="1325268"/>
            <a:ext cx="2037855" cy="2037855"/>
          </a:xfrm>
          <a:prstGeom prst="rect">
            <a:avLst/>
          </a:prstGeom>
        </p:spPr>
      </p:pic>
      <p:pic>
        <p:nvPicPr>
          <p:cNvPr id="15" name="Graphic 14" descr="Person eating outline">
            <a:extLst>
              <a:ext uri="{FF2B5EF4-FFF2-40B4-BE49-F238E27FC236}">
                <a16:creationId xmlns:a16="http://schemas.microsoft.com/office/drawing/2014/main" id="{46358EFA-43E4-1AED-3A45-46471C991D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62669" y="3698479"/>
            <a:ext cx="1907578" cy="1907578"/>
          </a:xfrm>
          <a:prstGeom prst="rect">
            <a:avLst/>
          </a:prstGeom>
        </p:spPr>
      </p:pic>
      <p:pic>
        <p:nvPicPr>
          <p:cNvPr id="21" name="Graphic 20" descr="Farmer female outline">
            <a:extLst>
              <a:ext uri="{FF2B5EF4-FFF2-40B4-BE49-F238E27FC236}">
                <a16:creationId xmlns:a16="http://schemas.microsoft.com/office/drawing/2014/main" id="{81FE1730-34E2-E6A8-5AAE-559DA0D94EB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0306" y="3807487"/>
            <a:ext cx="1825276" cy="1825276"/>
          </a:xfrm>
          <a:prstGeom prst="rect">
            <a:avLst/>
          </a:prstGeom>
        </p:spPr>
      </p:pic>
      <p:sp>
        <p:nvSpPr>
          <p:cNvPr id="23" name="Arrow: Up 22">
            <a:extLst>
              <a:ext uri="{FF2B5EF4-FFF2-40B4-BE49-F238E27FC236}">
                <a16:creationId xmlns:a16="http://schemas.microsoft.com/office/drawing/2014/main" id="{67D9F5AA-16B0-8A81-DC46-1333AB8F095D}"/>
              </a:ext>
            </a:extLst>
          </p:cNvPr>
          <p:cNvSpPr/>
          <p:nvPr/>
        </p:nvSpPr>
        <p:spPr>
          <a:xfrm rot="3173907">
            <a:off x="2020137" y="2772076"/>
            <a:ext cx="461513" cy="1125298"/>
          </a:xfrm>
          <a:prstGeom prst="upArrow">
            <a:avLst/>
          </a:prstGeom>
          <a:solidFill>
            <a:srgbClr val="00468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A5BD3769-FF7F-D1F6-950E-A75801418FFB}"/>
              </a:ext>
            </a:extLst>
          </p:cNvPr>
          <p:cNvSpPr/>
          <p:nvPr/>
        </p:nvSpPr>
        <p:spPr>
          <a:xfrm rot="8173243">
            <a:off x="4867001" y="2831507"/>
            <a:ext cx="461513" cy="1125298"/>
          </a:xfrm>
          <a:prstGeom prst="upArrow">
            <a:avLst/>
          </a:prstGeom>
          <a:solidFill>
            <a:srgbClr val="00468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Up 24">
            <a:extLst>
              <a:ext uri="{FF2B5EF4-FFF2-40B4-BE49-F238E27FC236}">
                <a16:creationId xmlns:a16="http://schemas.microsoft.com/office/drawing/2014/main" id="{59803121-F643-5793-2053-40DE639A198C}"/>
              </a:ext>
            </a:extLst>
          </p:cNvPr>
          <p:cNvSpPr/>
          <p:nvPr/>
        </p:nvSpPr>
        <p:spPr>
          <a:xfrm rot="3173907">
            <a:off x="6531088" y="2831506"/>
            <a:ext cx="461513" cy="1125298"/>
          </a:xfrm>
          <a:prstGeom prst="upArrow">
            <a:avLst/>
          </a:prstGeom>
          <a:solidFill>
            <a:srgbClr val="00468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Up 25">
            <a:extLst>
              <a:ext uri="{FF2B5EF4-FFF2-40B4-BE49-F238E27FC236}">
                <a16:creationId xmlns:a16="http://schemas.microsoft.com/office/drawing/2014/main" id="{9878EBCF-B91D-A38D-1477-CB78B9112A99}"/>
              </a:ext>
            </a:extLst>
          </p:cNvPr>
          <p:cNvSpPr/>
          <p:nvPr/>
        </p:nvSpPr>
        <p:spPr>
          <a:xfrm rot="8265998">
            <a:off x="9374959" y="2847334"/>
            <a:ext cx="461513" cy="1048059"/>
          </a:xfrm>
          <a:prstGeom prst="upArrow">
            <a:avLst/>
          </a:prstGeom>
          <a:solidFill>
            <a:srgbClr val="00468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130;p17">
            <a:extLst>
              <a:ext uri="{FF2B5EF4-FFF2-40B4-BE49-F238E27FC236}">
                <a16:creationId xmlns:a16="http://schemas.microsoft.com/office/drawing/2014/main" id="{4404BB9D-C874-395D-AEC1-BF777285F619}"/>
              </a:ext>
            </a:extLst>
          </p:cNvPr>
          <p:cNvSpPr txBox="1"/>
          <p:nvPr/>
        </p:nvSpPr>
        <p:spPr>
          <a:xfrm>
            <a:off x="555846" y="5528079"/>
            <a:ext cx="227602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Production</a:t>
            </a:r>
            <a:endParaRPr sz="2800" b="1" i="0" u="none" strike="noStrike" cap="none" dirty="0">
              <a:solidFill>
                <a:srgbClr val="000000"/>
              </a:solidFill>
              <a:latin typeface="Arial"/>
              <a:ea typeface="Arial"/>
              <a:cs typeface="Arial"/>
              <a:sym typeface="Arial"/>
            </a:endParaRPr>
          </a:p>
        </p:txBody>
      </p:sp>
      <p:sp>
        <p:nvSpPr>
          <p:cNvPr id="28" name="Google Shape;130;p17">
            <a:extLst>
              <a:ext uri="{FF2B5EF4-FFF2-40B4-BE49-F238E27FC236}">
                <a16:creationId xmlns:a16="http://schemas.microsoft.com/office/drawing/2014/main" id="{9BCB57C2-7997-3752-A1B7-6FEB1EE326C4}"/>
              </a:ext>
            </a:extLst>
          </p:cNvPr>
          <p:cNvSpPr txBox="1"/>
          <p:nvPr/>
        </p:nvSpPr>
        <p:spPr>
          <a:xfrm>
            <a:off x="2605381" y="2975685"/>
            <a:ext cx="227602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Processing</a:t>
            </a:r>
            <a:endParaRPr sz="2800" b="1" i="0" u="none" strike="noStrike" cap="none" dirty="0">
              <a:solidFill>
                <a:srgbClr val="000000"/>
              </a:solidFill>
              <a:latin typeface="Arial"/>
              <a:ea typeface="Arial"/>
              <a:cs typeface="Arial"/>
              <a:sym typeface="Arial"/>
            </a:endParaRPr>
          </a:p>
        </p:txBody>
      </p:sp>
      <p:sp>
        <p:nvSpPr>
          <p:cNvPr id="29" name="Google Shape;130;p17">
            <a:extLst>
              <a:ext uri="{FF2B5EF4-FFF2-40B4-BE49-F238E27FC236}">
                <a16:creationId xmlns:a16="http://schemas.microsoft.com/office/drawing/2014/main" id="{93384E4E-A5DB-82B0-2A8D-C2B401FAD282}"/>
              </a:ext>
            </a:extLst>
          </p:cNvPr>
          <p:cNvSpPr txBox="1"/>
          <p:nvPr/>
        </p:nvSpPr>
        <p:spPr>
          <a:xfrm>
            <a:off x="4978405" y="5201452"/>
            <a:ext cx="227602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Transport</a:t>
            </a:r>
            <a:endParaRPr sz="2800" b="1" i="0" u="none" strike="noStrike" cap="none" dirty="0">
              <a:solidFill>
                <a:srgbClr val="000000"/>
              </a:solidFill>
              <a:latin typeface="Arial"/>
              <a:ea typeface="Arial"/>
              <a:cs typeface="Arial"/>
              <a:sym typeface="Arial"/>
            </a:endParaRPr>
          </a:p>
        </p:txBody>
      </p:sp>
      <p:sp>
        <p:nvSpPr>
          <p:cNvPr id="30" name="Google Shape;130;p17">
            <a:extLst>
              <a:ext uri="{FF2B5EF4-FFF2-40B4-BE49-F238E27FC236}">
                <a16:creationId xmlns:a16="http://schemas.microsoft.com/office/drawing/2014/main" id="{BDB4A6E0-63AC-25B2-4A63-94FA52D885B8}"/>
              </a:ext>
            </a:extLst>
          </p:cNvPr>
          <p:cNvSpPr txBox="1"/>
          <p:nvPr/>
        </p:nvSpPr>
        <p:spPr>
          <a:xfrm>
            <a:off x="7108701" y="3047462"/>
            <a:ext cx="227602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Preparation</a:t>
            </a:r>
            <a:endParaRPr sz="1600" b="1" i="0" u="none" strike="noStrike" cap="none" dirty="0">
              <a:solidFill>
                <a:srgbClr val="000000"/>
              </a:solidFill>
              <a:latin typeface="Arial"/>
              <a:ea typeface="Arial"/>
              <a:cs typeface="Arial"/>
              <a:sym typeface="Arial"/>
            </a:endParaRPr>
          </a:p>
        </p:txBody>
      </p:sp>
      <p:sp>
        <p:nvSpPr>
          <p:cNvPr id="31" name="Google Shape;130;p17">
            <a:extLst>
              <a:ext uri="{FF2B5EF4-FFF2-40B4-BE49-F238E27FC236}">
                <a16:creationId xmlns:a16="http://schemas.microsoft.com/office/drawing/2014/main" id="{43405088-D5C3-94A6-EDCF-16600ABED1F4}"/>
              </a:ext>
            </a:extLst>
          </p:cNvPr>
          <p:cNvSpPr txBox="1"/>
          <p:nvPr/>
        </p:nvSpPr>
        <p:spPr>
          <a:xfrm>
            <a:off x="9163050" y="5434934"/>
            <a:ext cx="2484182"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Consumption</a:t>
            </a:r>
            <a:endParaRPr sz="2800" b="1" i="0" u="none" strike="noStrike" cap="none" dirty="0">
              <a:solidFill>
                <a:srgbClr val="000000"/>
              </a:solidFill>
              <a:latin typeface="Arial"/>
              <a:ea typeface="Arial"/>
              <a:cs typeface="Arial"/>
              <a:sym typeface="Arial"/>
            </a:endParaRPr>
          </a:p>
        </p:txBody>
      </p:sp>
      <p:pic>
        <p:nvPicPr>
          <p:cNvPr id="57" name="Graphic 56" descr="Squiggle with solid fill">
            <a:extLst>
              <a:ext uri="{FF2B5EF4-FFF2-40B4-BE49-F238E27FC236}">
                <a16:creationId xmlns:a16="http://schemas.microsoft.com/office/drawing/2014/main" id="{B3581836-ECF3-D19B-95E1-9516AE861C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46986" y="1390406"/>
            <a:ext cx="1718466" cy="1907578"/>
          </a:xfrm>
          <a:prstGeom prst="rect">
            <a:avLst/>
          </a:prstGeom>
        </p:spPr>
      </p:pic>
      <p:pic>
        <p:nvPicPr>
          <p:cNvPr id="58" name="Graphic 57" descr="Squiggle with solid fill">
            <a:extLst>
              <a:ext uri="{FF2B5EF4-FFF2-40B4-BE49-F238E27FC236}">
                <a16:creationId xmlns:a16="http://schemas.microsoft.com/office/drawing/2014/main" id="{888DF0BE-BB3F-45E5-5E9E-D26CB6CB93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02947" y="1390406"/>
            <a:ext cx="1718466" cy="1907578"/>
          </a:xfrm>
          <a:prstGeom prst="rect">
            <a:avLst/>
          </a:prstGeom>
        </p:spPr>
      </p:pic>
      <p:pic>
        <p:nvPicPr>
          <p:cNvPr id="59" name="Graphic 58" descr="Squiggle with solid fill">
            <a:extLst>
              <a:ext uri="{FF2B5EF4-FFF2-40B4-BE49-F238E27FC236}">
                <a16:creationId xmlns:a16="http://schemas.microsoft.com/office/drawing/2014/main" id="{2F4E5DF9-DFEA-5B07-E1F6-B51FE97CBE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9243" y="3564350"/>
            <a:ext cx="1718466" cy="1907578"/>
          </a:xfrm>
          <a:prstGeom prst="rect">
            <a:avLst/>
          </a:prstGeom>
        </p:spPr>
      </p:pic>
      <p:pic>
        <p:nvPicPr>
          <p:cNvPr id="60" name="Graphic 59" descr="Squiggle with solid fill">
            <a:extLst>
              <a:ext uri="{FF2B5EF4-FFF2-40B4-BE49-F238E27FC236}">
                <a16:creationId xmlns:a16="http://schemas.microsoft.com/office/drawing/2014/main" id="{37D15A73-3F5B-F5E9-B3E0-4EB4FAA329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45908" y="3798023"/>
            <a:ext cx="1718466" cy="1907578"/>
          </a:xfrm>
          <a:prstGeom prst="rect">
            <a:avLst/>
          </a:prstGeom>
        </p:spPr>
      </p:pic>
      <p:sp>
        <p:nvSpPr>
          <p:cNvPr id="4" name="TextBox 3">
            <a:extLst>
              <a:ext uri="{FF2B5EF4-FFF2-40B4-BE49-F238E27FC236}">
                <a16:creationId xmlns:a16="http://schemas.microsoft.com/office/drawing/2014/main" id="{05457832-8E65-7E26-AD0F-00823CA1BD1F}"/>
              </a:ext>
            </a:extLst>
          </p:cNvPr>
          <p:cNvSpPr txBox="1"/>
          <p:nvPr/>
        </p:nvSpPr>
        <p:spPr>
          <a:xfrm>
            <a:off x="507047" y="3855663"/>
            <a:ext cx="479951" cy="523220"/>
          </a:xfrm>
          <a:prstGeom prst="rect">
            <a:avLst/>
          </a:prstGeom>
          <a:noFill/>
        </p:spPr>
        <p:txBody>
          <a:bodyPr wrap="square" rtlCol="0">
            <a:spAutoFit/>
          </a:bodyPr>
          <a:lstStyle/>
          <a:p>
            <a:r>
              <a:rPr lang="en-US" sz="2800" b="1" dirty="0"/>
              <a:t>1.</a:t>
            </a:r>
          </a:p>
        </p:txBody>
      </p:sp>
      <p:sp>
        <p:nvSpPr>
          <p:cNvPr id="5" name="TextBox 4">
            <a:extLst>
              <a:ext uri="{FF2B5EF4-FFF2-40B4-BE49-F238E27FC236}">
                <a16:creationId xmlns:a16="http://schemas.microsoft.com/office/drawing/2014/main" id="{2E0C0885-3F0E-7523-5205-90D6941A8371}"/>
              </a:ext>
            </a:extLst>
          </p:cNvPr>
          <p:cNvSpPr txBox="1"/>
          <p:nvPr/>
        </p:nvSpPr>
        <p:spPr>
          <a:xfrm>
            <a:off x="2409477" y="1311404"/>
            <a:ext cx="479951" cy="523220"/>
          </a:xfrm>
          <a:prstGeom prst="rect">
            <a:avLst/>
          </a:prstGeom>
          <a:noFill/>
        </p:spPr>
        <p:txBody>
          <a:bodyPr wrap="square" rtlCol="0">
            <a:spAutoFit/>
          </a:bodyPr>
          <a:lstStyle/>
          <a:p>
            <a:r>
              <a:rPr lang="en-US" sz="2800" b="1" dirty="0"/>
              <a:t>2.</a:t>
            </a:r>
          </a:p>
        </p:txBody>
      </p:sp>
      <p:sp>
        <p:nvSpPr>
          <p:cNvPr id="6" name="TextBox 5">
            <a:extLst>
              <a:ext uri="{FF2B5EF4-FFF2-40B4-BE49-F238E27FC236}">
                <a16:creationId xmlns:a16="http://schemas.microsoft.com/office/drawing/2014/main" id="{8BD4AE1A-EBF9-67DB-0179-36328D76F12E}"/>
              </a:ext>
            </a:extLst>
          </p:cNvPr>
          <p:cNvSpPr txBox="1"/>
          <p:nvPr/>
        </p:nvSpPr>
        <p:spPr>
          <a:xfrm>
            <a:off x="4716485" y="3755106"/>
            <a:ext cx="479951" cy="523220"/>
          </a:xfrm>
          <a:prstGeom prst="rect">
            <a:avLst/>
          </a:prstGeom>
          <a:noFill/>
        </p:spPr>
        <p:txBody>
          <a:bodyPr wrap="square" rtlCol="0">
            <a:spAutoFit/>
          </a:bodyPr>
          <a:lstStyle/>
          <a:p>
            <a:r>
              <a:rPr lang="en-US" sz="2800" b="1" dirty="0"/>
              <a:t>3.</a:t>
            </a:r>
          </a:p>
        </p:txBody>
      </p:sp>
      <p:sp>
        <p:nvSpPr>
          <p:cNvPr id="7" name="TextBox 6">
            <a:extLst>
              <a:ext uri="{FF2B5EF4-FFF2-40B4-BE49-F238E27FC236}">
                <a16:creationId xmlns:a16="http://schemas.microsoft.com/office/drawing/2014/main" id="{2BC90B8F-2E9E-8D56-5FF4-87EA74CE6A87}"/>
              </a:ext>
            </a:extLst>
          </p:cNvPr>
          <p:cNvSpPr txBox="1"/>
          <p:nvPr/>
        </p:nvSpPr>
        <p:spPr>
          <a:xfrm>
            <a:off x="6822996" y="1304270"/>
            <a:ext cx="479951" cy="523220"/>
          </a:xfrm>
          <a:prstGeom prst="rect">
            <a:avLst/>
          </a:prstGeom>
          <a:noFill/>
        </p:spPr>
        <p:txBody>
          <a:bodyPr wrap="square" rtlCol="0">
            <a:spAutoFit/>
          </a:bodyPr>
          <a:lstStyle/>
          <a:p>
            <a:r>
              <a:rPr lang="en-US" sz="2800" b="1" dirty="0"/>
              <a:t>4.</a:t>
            </a:r>
          </a:p>
        </p:txBody>
      </p:sp>
      <p:sp>
        <p:nvSpPr>
          <p:cNvPr id="8" name="TextBox 7">
            <a:extLst>
              <a:ext uri="{FF2B5EF4-FFF2-40B4-BE49-F238E27FC236}">
                <a16:creationId xmlns:a16="http://schemas.microsoft.com/office/drawing/2014/main" id="{1C3D1B94-1BB5-D8D6-3A7F-9ADACE9CDD5D}"/>
              </a:ext>
            </a:extLst>
          </p:cNvPr>
          <p:cNvSpPr txBox="1"/>
          <p:nvPr/>
        </p:nvSpPr>
        <p:spPr>
          <a:xfrm>
            <a:off x="9276715" y="3807487"/>
            <a:ext cx="479951" cy="523220"/>
          </a:xfrm>
          <a:prstGeom prst="rect">
            <a:avLst/>
          </a:prstGeom>
          <a:noFill/>
        </p:spPr>
        <p:txBody>
          <a:bodyPr wrap="square" rtlCol="0">
            <a:spAutoFit/>
          </a:bodyPr>
          <a:lstStyle/>
          <a:p>
            <a:r>
              <a:rPr lang="en-US" sz="2800" b="1" dirty="0"/>
              <a:t>5.</a:t>
            </a:r>
          </a:p>
        </p:txBody>
      </p:sp>
      <p:pic>
        <p:nvPicPr>
          <p:cNvPr id="10" name="Picture 9">
            <a:extLst>
              <a:ext uri="{FF2B5EF4-FFF2-40B4-BE49-F238E27FC236}">
                <a16:creationId xmlns:a16="http://schemas.microsoft.com/office/drawing/2014/main" id="{C2D8390B-13A4-73C9-9044-1F323A2583A8}"/>
              </a:ext>
            </a:extLst>
          </p:cNvPr>
          <p:cNvPicPr>
            <a:picLocks noChangeAspect="1"/>
          </p:cNvPicPr>
          <p:nvPr/>
        </p:nvPicPr>
        <p:blipFill>
          <a:blip r:embed="rId13"/>
          <a:stretch>
            <a:fillRect/>
          </a:stretch>
        </p:blipFill>
        <p:spPr>
          <a:xfrm>
            <a:off x="2896402" y="1260435"/>
            <a:ext cx="1718466" cy="1718466"/>
          </a:xfrm>
          <a:prstGeom prst="rect">
            <a:avLst/>
          </a:prstGeom>
        </p:spPr>
      </p:pic>
    </p:spTree>
    <p:extLst>
      <p:ext uri="{BB962C8B-B14F-4D97-AF65-F5344CB8AC3E}">
        <p14:creationId xmlns:p14="http://schemas.microsoft.com/office/powerpoint/2010/main" val="2493353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alpha val="71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78B5A6-84F3-439F-824C-39E3F45AA587}"/>
              </a:ext>
            </a:extLst>
          </p:cNvPr>
          <p:cNvSpPr>
            <a:spLocks noGrp="1"/>
          </p:cNvSpPr>
          <p:nvPr>
            <p:ph type="sldNum" idx="12"/>
          </p:nvPr>
        </p:nvSpPr>
        <p:spPr/>
        <p:txBody>
          <a:bodyPr/>
          <a:lstStyle/>
          <a:p>
            <a:pPr marL="0" lvl="0" indent="0" algn="r" rtl="0">
              <a:spcBef>
                <a:spcPts val="0"/>
              </a:spcBef>
              <a:spcAft>
                <a:spcPts val="0"/>
              </a:spcAft>
              <a:buNone/>
            </a:pPr>
            <a:r>
              <a:rPr lang="en-US"/>
              <a:t>ANRCB   |   </a:t>
            </a:r>
            <a:fld id="{00000000-1234-1234-1234-123412341234}" type="slidenum">
              <a:rPr lang="en-US" b="1" smtClean="0">
                <a:solidFill>
                  <a:schemeClr val="accent6"/>
                </a:solidFill>
              </a:rPr>
              <a:t>19</a:t>
            </a:fld>
            <a:endParaRPr b="1">
              <a:solidFill>
                <a:schemeClr val="accent6"/>
              </a:solidFill>
            </a:endParaRPr>
          </a:p>
        </p:txBody>
      </p:sp>
      <p:sp>
        <p:nvSpPr>
          <p:cNvPr id="3" name="Google Shape;130;p17">
            <a:extLst>
              <a:ext uri="{FF2B5EF4-FFF2-40B4-BE49-F238E27FC236}">
                <a16:creationId xmlns:a16="http://schemas.microsoft.com/office/drawing/2014/main" id="{D5524527-84DB-4228-4D98-025118F014A6}"/>
              </a:ext>
            </a:extLst>
          </p:cNvPr>
          <p:cNvSpPr txBox="1"/>
          <p:nvPr/>
        </p:nvSpPr>
        <p:spPr>
          <a:xfrm>
            <a:off x="2386231" y="449734"/>
            <a:ext cx="713046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Food Value Chain</a:t>
            </a:r>
            <a:endParaRPr sz="3600" b="1" i="0" u="none" strike="noStrike" cap="none" dirty="0">
              <a:solidFill>
                <a:srgbClr val="000000"/>
              </a:solidFill>
              <a:latin typeface="Arial"/>
              <a:ea typeface="Arial"/>
              <a:cs typeface="Arial"/>
              <a:sym typeface="Arial"/>
            </a:endParaRPr>
          </a:p>
        </p:txBody>
      </p:sp>
      <p:grpSp>
        <p:nvGrpSpPr>
          <p:cNvPr id="6" name="Group 5">
            <a:extLst>
              <a:ext uri="{FF2B5EF4-FFF2-40B4-BE49-F238E27FC236}">
                <a16:creationId xmlns:a16="http://schemas.microsoft.com/office/drawing/2014/main" id="{A845B10F-DBAB-DBA5-3BD2-DD430CE5B9F3}"/>
              </a:ext>
            </a:extLst>
          </p:cNvPr>
          <p:cNvGrpSpPr/>
          <p:nvPr/>
        </p:nvGrpSpPr>
        <p:grpSpPr>
          <a:xfrm>
            <a:off x="1395186" y="2160397"/>
            <a:ext cx="2492413" cy="2537205"/>
            <a:chOff x="1345905" y="1777620"/>
            <a:chExt cx="2216445" cy="2324774"/>
          </a:xfrm>
        </p:grpSpPr>
        <p:pic>
          <p:nvPicPr>
            <p:cNvPr id="35" name="Graphic 34" descr="Squiggle with solid fill">
              <a:extLst>
                <a:ext uri="{FF2B5EF4-FFF2-40B4-BE49-F238E27FC236}">
                  <a16:creationId xmlns:a16="http://schemas.microsoft.com/office/drawing/2014/main" id="{21B71881-A4A2-2DA7-B420-6FCEC91FC2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6998" y="1843058"/>
              <a:ext cx="2035352" cy="2259336"/>
            </a:xfrm>
            <a:prstGeom prst="rect">
              <a:avLst/>
            </a:prstGeom>
          </p:spPr>
        </p:pic>
        <p:pic>
          <p:nvPicPr>
            <p:cNvPr id="21" name="Graphic 20" descr="Farmer female outline">
              <a:extLst>
                <a:ext uri="{FF2B5EF4-FFF2-40B4-BE49-F238E27FC236}">
                  <a16:creationId xmlns:a16="http://schemas.microsoft.com/office/drawing/2014/main" id="{81FE1730-34E2-E6A8-5AAE-559DA0D94E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45905" y="1777620"/>
              <a:ext cx="2216445" cy="2216445"/>
            </a:xfrm>
            <a:prstGeom prst="rect">
              <a:avLst/>
            </a:prstGeom>
          </p:spPr>
        </p:pic>
      </p:grpSp>
      <p:sp>
        <p:nvSpPr>
          <p:cNvPr id="23" name="Arrow: Up 22">
            <a:extLst>
              <a:ext uri="{FF2B5EF4-FFF2-40B4-BE49-F238E27FC236}">
                <a16:creationId xmlns:a16="http://schemas.microsoft.com/office/drawing/2014/main" id="{67D9F5AA-16B0-8A81-DC46-1333AB8F095D}"/>
              </a:ext>
            </a:extLst>
          </p:cNvPr>
          <p:cNvSpPr/>
          <p:nvPr/>
        </p:nvSpPr>
        <p:spPr>
          <a:xfrm rot="5400000">
            <a:off x="4250945" y="2994660"/>
            <a:ext cx="785614" cy="961394"/>
          </a:xfrm>
          <a:prstGeom prst="upArrow">
            <a:avLst/>
          </a:prstGeom>
          <a:solidFill>
            <a:srgbClr val="00468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130;p17">
            <a:extLst>
              <a:ext uri="{FF2B5EF4-FFF2-40B4-BE49-F238E27FC236}">
                <a16:creationId xmlns:a16="http://schemas.microsoft.com/office/drawing/2014/main" id="{4404BB9D-C874-395D-AEC1-BF777285F619}"/>
              </a:ext>
            </a:extLst>
          </p:cNvPr>
          <p:cNvSpPr txBox="1"/>
          <p:nvPr/>
        </p:nvSpPr>
        <p:spPr>
          <a:xfrm>
            <a:off x="1525152" y="4348924"/>
            <a:ext cx="227602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Production</a:t>
            </a:r>
            <a:endParaRPr sz="2800" b="1" i="0" u="none" strike="noStrike" cap="none" dirty="0">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B549CAC7-170D-E903-DF14-E48432E84465}"/>
              </a:ext>
            </a:extLst>
          </p:cNvPr>
          <p:cNvSpPr txBox="1"/>
          <p:nvPr/>
        </p:nvSpPr>
        <p:spPr>
          <a:xfrm>
            <a:off x="5362575" y="1629536"/>
            <a:ext cx="5759488" cy="4378122"/>
          </a:xfrm>
          <a:prstGeom prst="rect">
            <a:avLst/>
          </a:prstGeom>
          <a:solidFill>
            <a:schemeClr val="bg1"/>
          </a:solidFill>
          <a:ln>
            <a:noFill/>
          </a:ln>
        </p:spPr>
        <p:txBody>
          <a:bodyPr wrap="square" rtlCol="0">
            <a:spAutoFit/>
          </a:bodyPr>
          <a:lstStyle/>
          <a:p>
            <a:pPr marL="285750" indent="-285750">
              <a:spcBef>
                <a:spcPts val="300"/>
              </a:spcBef>
              <a:spcAft>
                <a:spcPts val="300"/>
              </a:spcAft>
              <a:buFont typeface="Arial" panose="020B0604020202020204" pitchFamily="34" charset="0"/>
              <a:buChar char="•"/>
            </a:pPr>
            <a:r>
              <a:rPr lang="en-US" sz="2800" dirty="0"/>
              <a:t>Includes growing and harvesting of food sources</a:t>
            </a:r>
          </a:p>
          <a:p>
            <a:pPr marL="285750" indent="-285750">
              <a:spcBef>
                <a:spcPts val="300"/>
              </a:spcBef>
              <a:spcAft>
                <a:spcPts val="300"/>
              </a:spcAft>
              <a:buFont typeface="Arial" panose="020B0604020202020204" pitchFamily="34" charset="0"/>
              <a:buChar char="•"/>
            </a:pPr>
            <a:r>
              <a:rPr lang="en-US" sz="2800" dirty="0"/>
              <a:t>Includes small- and large-scale farmers</a:t>
            </a:r>
          </a:p>
          <a:p>
            <a:pPr marL="285750" indent="-285750">
              <a:spcBef>
                <a:spcPts val="300"/>
              </a:spcBef>
              <a:spcAft>
                <a:spcPts val="300"/>
              </a:spcAft>
              <a:buFont typeface="Arial" panose="020B0604020202020204" pitchFamily="34" charset="0"/>
              <a:buChar char="•"/>
            </a:pPr>
            <a:r>
              <a:rPr lang="en-US" sz="2800" dirty="0"/>
              <a:t>Contamination contributors: Poor soil and water, overuse of chemicals, improper management of animal health, poor waste/manure management</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AFC8598D-4E88-6752-42E5-2A67BD49B39B}"/>
              </a:ext>
            </a:extLst>
          </p:cNvPr>
          <p:cNvSpPr txBox="1"/>
          <p:nvPr/>
        </p:nvSpPr>
        <p:spPr>
          <a:xfrm>
            <a:off x="1249991" y="2042169"/>
            <a:ext cx="479951" cy="523220"/>
          </a:xfrm>
          <a:prstGeom prst="rect">
            <a:avLst/>
          </a:prstGeom>
          <a:noFill/>
        </p:spPr>
        <p:txBody>
          <a:bodyPr wrap="square" rtlCol="0">
            <a:spAutoFit/>
          </a:bodyPr>
          <a:lstStyle/>
          <a:p>
            <a:r>
              <a:rPr lang="en-US" sz="2800" b="1" dirty="0"/>
              <a:t>1.</a:t>
            </a:r>
          </a:p>
        </p:txBody>
      </p:sp>
    </p:spTree>
    <p:extLst>
      <p:ext uri="{BB962C8B-B14F-4D97-AF65-F5344CB8AC3E}">
        <p14:creationId xmlns:p14="http://schemas.microsoft.com/office/powerpoint/2010/main" val="17485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BD1D2C-9DD9-6573-D340-1B7F2FAD0230}"/>
              </a:ext>
            </a:extLst>
          </p:cNvPr>
          <p:cNvSpPr>
            <a:spLocks noGrp="1"/>
          </p:cNvSpPr>
          <p:nvPr>
            <p:ph type="sldNum" idx="12"/>
          </p:nvPr>
        </p:nvSpPr>
        <p:spPr/>
        <p:txBody>
          <a:bodyPr/>
          <a:lstStyle/>
          <a:p>
            <a:pPr marL="0" lvl="0" indent="0" algn="r" rtl="0">
              <a:spcBef>
                <a:spcPts val="0"/>
              </a:spcBef>
              <a:spcAft>
                <a:spcPts val="0"/>
              </a:spcAft>
              <a:buNone/>
            </a:pPr>
            <a:r>
              <a:rPr lang="en-US"/>
              <a:t>ANRCB   |   </a:t>
            </a:r>
            <a:fld id="{00000000-1234-1234-1234-123412341234}" type="slidenum">
              <a:rPr lang="en-US" b="1" smtClean="0">
                <a:solidFill>
                  <a:schemeClr val="accent6"/>
                </a:solidFill>
              </a:rPr>
              <a:t>2</a:t>
            </a:fld>
            <a:endParaRPr b="1">
              <a:solidFill>
                <a:schemeClr val="accent6"/>
              </a:solidFill>
            </a:endParaRPr>
          </a:p>
        </p:txBody>
      </p:sp>
      <p:sp>
        <p:nvSpPr>
          <p:cNvPr id="3" name="Google Shape;130;p17">
            <a:extLst>
              <a:ext uri="{FF2B5EF4-FFF2-40B4-BE49-F238E27FC236}">
                <a16:creationId xmlns:a16="http://schemas.microsoft.com/office/drawing/2014/main" id="{AAD70540-46CD-CDCB-8E1A-CA6966480121}"/>
              </a:ext>
            </a:extLst>
          </p:cNvPr>
          <p:cNvSpPr txBox="1"/>
          <p:nvPr/>
        </p:nvSpPr>
        <p:spPr>
          <a:xfrm>
            <a:off x="424546" y="2254655"/>
            <a:ext cx="5279571"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0" b="1" i="0" u="none" strike="noStrike" cap="none" dirty="0">
                <a:solidFill>
                  <a:srgbClr val="000000"/>
                </a:solidFill>
                <a:latin typeface="Arial"/>
                <a:ea typeface="Arial"/>
                <a:cs typeface="Arial"/>
                <a:sym typeface="Arial"/>
              </a:rPr>
              <a:t>Foodborne </a:t>
            </a:r>
            <a:r>
              <a:rPr lang="en-US" sz="6000" b="1" dirty="0"/>
              <a:t>i</a:t>
            </a:r>
            <a:r>
              <a:rPr lang="en-US" sz="6000" b="1" i="0" u="none" strike="noStrike" cap="none" dirty="0">
                <a:solidFill>
                  <a:srgbClr val="000000"/>
                </a:solidFill>
                <a:latin typeface="Arial"/>
                <a:ea typeface="Arial"/>
                <a:cs typeface="Arial"/>
                <a:sym typeface="Arial"/>
              </a:rPr>
              <a:t>llness</a:t>
            </a:r>
            <a:endParaRPr sz="6000" b="1" i="0" u="none" strike="noStrike" cap="none" dirty="0">
              <a:solidFill>
                <a:srgbClr val="000000"/>
              </a:solidFill>
              <a:latin typeface="Arial"/>
              <a:ea typeface="Arial"/>
              <a:cs typeface="Arial"/>
              <a:sym typeface="Arial"/>
            </a:endParaRPr>
          </a:p>
        </p:txBody>
      </p:sp>
      <p:sp>
        <p:nvSpPr>
          <p:cNvPr id="5" name="Google Shape;130;p17">
            <a:extLst>
              <a:ext uri="{FF2B5EF4-FFF2-40B4-BE49-F238E27FC236}">
                <a16:creationId xmlns:a16="http://schemas.microsoft.com/office/drawing/2014/main" id="{E03339D9-B5C0-B5AD-38C9-29B144E340BA}"/>
              </a:ext>
            </a:extLst>
          </p:cNvPr>
          <p:cNvSpPr txBox="1"/>
          <p:nvPr/>
        </p:nvSpPr>
        <p:spPr>
          <a:xfrm>
            <a:off x="6308573" y="1899888"/>
            <a:ext cx="5279571"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0" b="1" dirty="0"/>
              <a:t>S</a:t>
            </a:r>
            <a:r>
              <a:rPr lang="en-US" sz="6000" b="1" i="0" u="none" strike="noStrike" cap="none" dirty="0">
                <a:solidFill>
                  <a:srgbClr val="000000"/>
                </a:solidFill>
                <a:latin typeface="Arial"/>
                <a:ea typeface="Arial"/>
                <a:cs typeface="Arial"/>
                <a:sym typeface="Arial"/>
              </a:rPr>
              <a:t>ickness caused by food</a:t>
            </a:r>
            <a:endParaRPr sz="6000" b="1" i="0" u="none" strike="noStrike" cap="none" dirty="0">
              <a:solidFill>
                <a:srgbClr val="000000"/>
              </a:solidFill>
              <a:latin typeface="Arial"/>
              <a:ea typeface="Arial"/>
              <a:cs typeface="Arial"/>
              <a:sym typeface="Arial"/>
            </a:endParaRPr>
          </a:p>
        </p:txBody>
      </p:sp>
      <p:sp>
        <p:nvSpPr>
          <p:cNvPr id="6" name="Google Shape;130;p17">
            <a:extLst>
              <a:ext uri="{FF2B5EF4-FFF2-40B4-BE49-F238E27FC236}">
                <a16:creationId xmlns:a16="http://schemas.microsoft.com/office/drawing/2014/main" id="{64126DEE-1857-44B1-2883-1F0973DF50C5}"/>
              </a:ext>
            </a:extLst>
          </p:cNvPr>
          <p:cNvSpPr txBox="1"/>
          <p:nvPr/>
        </p:nvSpPr>
        <p:spPr>
          <a:xfrm>
            <a:off x="4770815" y="2293127"/>
            <a:ext cx="2650370" cy="18620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1500" b="1" i="0" u="none" strike="noStrike" cap="none" dirty="0">
                <a:solidFill>
                  <a:srgbClr val="000000"/>
                </a:solidFill>
                <a:latin typeface="Arial"/>
                <a:ea typeface="Arial"/>
                <a:cs typeface="Arial"/>
                <a:sym typeface="Arial"/>
              </a:rPr>
              <a:t>=</a:t>
            </a:r>
            <a:endParaRPr sz="115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8669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alpha val="71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78B5A6-84F3-439F-824C-39E3F45AA587}"/>
              </a:ext>
            </a:extLst>
          </p:cNvPr>
          <p:cNvSpPr>
            <a:spLocks noGrp="1"/>
          </p:cNvSpPr>
          <p:nvPr>
            <p:ph type="sldNum" idx="12"/>
          </p:nvPr>
        </p:nvSpPr>
        <p:spPr/>
        <p:txBody>
          <a:bodyPr/>
          <a:lstStyle/>
          <a:p>
            <a:pPr marL="0" lvl="0" indent="0" algn="r" rtl="0">
              <a:spcBef>
                <a:spcPts val="0"/>
              </a:spcBef>
              <a:spcAft>
                <a:spcPts val="0"/>
              </a:spcAft>
              <a:buNone/>
            </a:pPr>
            <a:r>
              <a:rPr lang="en-US"/>
              <a:t>ANRCB   |   </a:t>
            </a:r>
            <a:fld id="{00000000-1234-1234-1234-123412341234}" type="slidenum">
              <a:rPr lang="en-US" b="1" smtClean="0">
                <a:solidFill>
                  <a:schemeClr val="accent6"/>
                </a:solidFill>
              </a:rPr>
              <a:t>20</a:t>
            </a:fld>
            <a:endParaRPr b="1">
              <a:solidFill>
                <a:schemeClr val="accent6"/>
              </a:solidFill>
            </a:endParaRPr>
          </a:p>
        </p:txBody>
      </p:sp>
      <p:sp>
        <p:nvSpPr>
          <p:cNvPr id="3" name="Google Shape;130;p17">
            <a:extLst>
              <a:ext uri="{FF2B5EF4-FFF2-40B4-BE49-F238E27FC236}">
                <a16:creationId xmlns:a16="http://schemas.microsoft.com/office/drawing/2014/main" id="{D5524527-84DB-4228-4D98-025118F014A6}"/>
              </a:ext>
            </a:extLst>
          </p:cNvPr>
          <p:cNvSpPr txBox="1"/>
          <p:nvPr/>
        </p:nvSpPr>
        <p:spPr>
          <a:xfrm>
            <a:off x="2386231" y="449734"/>
            <a:ext cx="713046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Food Value Chain</a:t>
            </a:r>
            <a:endParaRPr sz="3600" b="1" i="0" u="none" strike="noStrike" cap="none" dirty="0">
              <a:solidFill>
                <a:srgbClr val="000000"/>
              </a:solidFill>
              <a:latin typeface="Arial"/>
              <a:ea typeface="Arial"/>
              <a:cs typeface="Arial"/>
              <a:sym typeface="Arial"/>
            </a:endParaRPr>
          </a:p>
        </p:txBody>
      </p:sp>
      <p:sp>
        <p:nvSpPr>
          <p:cNvPr id="23" name="Arrow: Up 22">
            <a:extLst>
              <a:ext uri="{FF2B5EF4-FFF2-40B4-BE49-F238E27FC236}">
                <a16:creationId xmlns:a16="http://schemas.microsoft.com/office/drawing/2014/main" id="{67D9F5AA-16B0-8A81-DC46-1333AB8F095D}"/>
              </a:ext>
            </a:extLst>
          </p:cNvPr>
          <p:cNvSpPr/>
          <p:nvPr/>
        </p:nvSpPr>
        <p:spPr>
          <a:xfrm rot="5400000">
            <a:off x="4250945" y="2994660"/>
            <a:ext cx="785614" cy="961394"/>
          </a:xfrm>
          <a:prstGeom prst="upArrow">
            <a:avLst/>
          </a:prstGeom>
          <a:solidFill>
            <a:srgbClr val="00468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49CAC7-170D-E903-DF14-E48432E84465}"/>
              </a:ext>
            </a:extLst>
          </p:cNvPr>
          <p:cNvSpPr txBox="1"/>
          <p:nvPr/>
        </p:nvSpPr>
        <p:spPr>
          <a:xfrm>
            <a:off x="5362574" y="1629536"/>
            <a:ext cx="6077079" cy="4378122"/>
          </a:xfrm>
          <a:prstGeom prst="rect">
            <a:avLst/>
          </a:prstGeom>
          <a:solidFill>
            <a:schemeClr val="bg1"/>
          </a:solidFill>
          <a:ln>
            <a:noFill/>
          </a:ln>
        </p:spPr>
        <p:txBody>
          <a:bodyPr wrap="square" rtlCol="0">
            <a:spAutoFit/>
          </a:bodyPr>
          <a:lstStyle/>
          <a:p>
            <a:pPr marL="285750" indent="-285750">
              <a:spcBef>
                <a:spcPts val="300"/>
              </a:spcBef>
              <a:spcAft>
                <a:spcPts val="300"/>
              </a:spcAft>
              <a:buFont typeface="Arial" panose="020B0604020202020204" pitchFamily="34" charset="0"/>
              <a:buChar char="•"/>
            </a:pPr>
            <a:r>
              <a:rPr lang="en-US" sz="2800" dirty="0"/>
              <a:t>Includes livestock slaughter, drying, packaging food, value-added products</a:t>
            </a:r>
          </a:p>
          <a:p>
            <a:pPr marL="285750" indent="-285750">
              <a:spcBef>
                <a:spcPts val="300"/>
              </a:spcBef>
              <a:spcAft>
                <a:spcPts val="300"/>
              </a:spcAft>
              <a:buFont typeface="Arial" panose="020B0604020202020204" pitchFamily="34" charset="0"/>
              <a:buChar char="•"/>
            </a:pPr>
            <a:r>
              <a:rPr lang="en-US" sz="2800" dirty="0"/>
              <a:t>Can occur at multiple locations</a:t>
            </a:r>
          </a:p>
          <a:p>
            <a:pPr marL="285750" indent="-285750">
              <a:spcBef>
                <a:spcPts val="300"/>
              </a:spcBef>
              <a:spcAft>
                <a:spcPts val="300"/>
              </a:spcAft>
              <a:buFont typeface="Arial" panose="020B0604020202020204" pitchFamily="34" charset="0"/>
              <a:buChar char="•"/>
            </a:pPr>
            <a:r>
              <a:rPr lang="en-US" sz="2800" dirty="0"/>
              <a:t>Contamination contributors: broken glass/piece of machinery, packaging materials, improper washing and hygiene, added microbial growth</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AFC8598D-4E88-6752-42E5-2A67BD49B39B}"/>
              </a:ext>
            </a:extLst>
          </p:cNvPr>
          <p:cNvSpPr txBox="1"/>
          <p:nvPr/>
        </p:nvSpPr>
        <p:spPr>
          <a:xfrm>
            <a:off x="1249991" y="2042169"/>
            <a:ext cx="479951" cy="523220"/>
          </a:xfrm>
          <a:prstGeom prst="rect">
            <a:avLst/>
          </a:prstGeom>
          <a:noFill/>
        </p:spPr>
        <p:txBody>
          <a:bodyPr wrap="square" rtlCol="0">
            <a:spAutoFit/>
          </a:bodyPr>
          <a:lstStyle/>
          <a:p>
            <a:r>
              <a:rPr lang="en-US" sz="2800" b="1" dirty="0"/>
              <a:t>2.</a:t>
            </a:r>
          </a:p>
        </p:txBody>
      </p:sp>
      <p:pic>
        <p:nvPicPr>
          <p:cNvPr id="8" name="Graphic 7" descr="Squiggle with solid fill">
            <a:extLst>
              <a:ext uri="{FF2B5EF4-FFF2-40B4-BE49-F238E27FC236}">
                <a16:creationId xmlns:a16="http://schemas.microsoft.com/office/drawing/2014/main" id="{7288F0DA-5FA6-2E46-94F6-BEE3963146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4407" y="2280073"/>
            <a:ext cx="2211704" cy="2448401"/>
          </a:xfrm>
          <a:prstGeom prst="rect">
            <a:avLst/>
          </a:prstGeom>
        </p:spPr>
      </p:pic>
      <p:sp>
        <p:nvSpPr>
          <p:cNvPr id="10" name="Google Shape;130;p17">
            <a:extLst>
              <a:ext uri="{FF2B5EF4-FFF2-40B4-BE49-F238E27FC236}">
                <a16:creationId xmlns:a16="http://schemas.microsoft.com/office/drawing/2014/main" id="{B0C2EFFC-7137-ACC7-74D7-83B8BFAE64A4}"/>
              </a:ext>
            </a:extLst>
          </p:cNvPr>
          <p:cNvSpPr txBox="1"/>
          <p:nvPr/>
        </p:nvSpPr>
        <p:spPr>
          <a:xfrm>
            <a:off x="1564407" y="4292612"/>
            <a:ext cx="227602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Processing</a:t>
            </a:r>
            <a:endParaRPr sz="2800" b="1" i="0" u="none" strike="noStrike" cap="none" dirty="0">
              <a:solidFill>
                <a:srgbClr val="000000"/>
              </a:solidFill>
              <a:latin typeface="Arial"/>
              <a:ea typeface="Arial"/>
              <a:cs typeface="Arial"/>
              <a:sym typeface="Arial"/>
            </a:endParaRPr>
          </a:p>
        </p:txBody>
      </p:sp>
      <p:pic>
        <p:nvPicPr>
          <p:cNvPr id="11" name="Picture 10">
            <a:extLst>
              <a:ext uri="{FF2B5EF4-FFF2-40B4-BE49-F238E27FC236}">
                <a16:creationId xmlns:a16="http://schemas.microsoft.com/office/drawing/2014/main" id="{33FEEECF-48AA-4A27-F365-DB918F68390A}"/>
              </a:ext>
            </a:extLst>
          </p:cNvPr>
          <p:cNvPicPr>
            <a:picLocks noChangeAspect="1"/>
          </p:cNvPicPr>
          <p:nvPr/>
        </p:nvPicPr>
        <p:blipFill>
          <a:blip r:embed="rId5"/>
          <a:stretch>
            <a:fillRect/>
          </a:stretch>
        </p:blipFill>
        <p:spPr>
          <a:xfrm>
            <a:off x="1573932" y="2137419"/>
            <a:ext cx="2250443" cy="2250443"/>
          </a:xfrm>
          <a:prstGeom prst="rect">
            <a:avLst/>
          </a:prstGeom>
        </p:spPr>
      </p:pic>
    </p:spTree>
    <p:extLst>
      <p:ext uri="{BB962C8B-B14F-4D97-AF65-F5344CB8AC3E}">
        <p14:creationId xmlns:p14="http://schemas.microsoft.com/office/powerpoint/2010/main" val="424898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alpha val="71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78B5A6-84F3-439F-824C-39E3F45AA587}"/>
              </a:ext>
            </a:extLst>
          </p:cNvPr>
          <p:cNvSpPr>
            <a:spLocks noGrp="1"/>
          </p:cNvSpPr>
          <p:nvPr>
            <p:ph type="sldNum" idx="12"/>
          </p:nvPr>
        </p:nvSpPr>
        <p:spPr/>
        <p:txBody>
          <a:bodyPr/>
          <a:lstStyle/>
          <a:p>
            <a:pPr marL="0" lvl="0" indent="0" algn="r" rtl="0">
              <a:spcBef>
                <a:spcPts val="0"/>
              </a:spcBef>
              <a:spcAft>
                <a:spcPts val="0"/>
              </a:spcAft>
              <a:buNone/>
            </a:pPr>
            <a:r>
              <a:rPr lang="en-US"/>
              <a:t>ANRCB   |   </a:t>
            </a:r>
            <a:fld id="{00000000-1234-1234-1234-123412341234}" type="slidenum">
              <a:rPr lang="en-US" b="1" smtClean="0">
                <a:solidFill>
                  <a:schemeClr val="accent6"/>
                </a:solidFill>
              </a:rPr>
              <a:t>21</a:t>
            </a:fld>
            <a:endParaRPr b="1">
              <a:solidFill>
                <a:schemeClr val="accent6"/>
              </a:solidFill>
            </a:endParaRPr>
          </a:p>
        </p:txBody>
      </p:sp>
      <p:sp>
        <p:nvSpPr>
          <p:cNvPr id="3" name="Google Shape;130;p17">
            <a:extLst>
              <a:ext uri="{FF2B5EF4-FFF2-40B4-BE49-F238E27FC236}">
                <a16:creationId xmlns:a16="http://schemas.microsoft.com/office/drawing/2014/main" id="{D5524527-84DB-4228-4D98-025118F014A6}"/>
              </a:ext>
            </a:extLst>
          </p:cNvPr>
          <p:cNvSpPr txBox="1"/>
          <p:nvPr/>
        </p:nvSpPr>
        <p:spPr>
          <a:xfrm>
            <a:off x="2386231" y="449734"/>
            <a:ext cx="713046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Food Value Chain</a:t>
            </a:r>
            <a:endParaRPr sz="3600" b="1" i="0" u="none" strike="noStrike" cap="none" dirty="0">
              <a:solidFill>
                <a:srgbClr val="000000"/>
              </a:solidFill>
              <a:latin typeface="Arial"/>
              <a:ea typeface="Arial"/>
              <a:cs typeface="Arial"/>
              <a:sym typeface="Arial"/>
            </a:endParaRPr>
          </a:p>
        </p:txBody>
      </p:sp>
      <p:sp>
        <p:nvSpPr>
          <p:cNvPr id="23" name="Arrow: Up 22">
            <a:extLst>
              <a:ext uri="{FF2B5EF4-FFF2-40B4-BE49-F238E27FC236}">
                <a16:creationId xmlns:a16="http://schemas.microsoft.com/office/drawing/2014/main" id="{67D9F5AA-16B0-8A81-DC46-1333AB8F095D}"/>
              </a:ext>
            </a:extLst>
          </p:cNvPr>
          <p:cNvSpPr/>
          <p:nvPr/>
        </p:nvSpPr>
        <p:spPr>
          <a:xfrm rot="5400000">
            <a:off x="4250945" y="2994660"/>
            <a:ext cx="785614" cy="961394"/>
          </a:xfrm>
          <a:prstGeom prst="upArrow">
            <a:avLst/>
          </a:prstGeom>
          <a:solidFill>
            <a:srgbClr val="00468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49CAC7-170D-E903-DF14-E48432E84465}"/>
              </a:ext>
            </a:extLst>
          </p:cNvPr>
          <p:cNvSpPr txBox="1"/>
          <p:nvPr/>
        </p:nvSpPr>
        <p:spPr>
          <a:xfrm>
            <a:off x="5362575" y="2097740"/>
            <a:ext cx="6077079" cy="3870290"/>
          </a:xfrm>
          <a:prstGeom prst="rect">
            <a:avLst/>
          </a:prstGeom>
          <a:solidFill>
            <a:schemeClr val="bg1"/>
          </a:solidFill>
          <a:ln>
            <a:noFill/>
          </a:ln>
        </p:spPr>
        <p:txBody>
          <a:bodyPr wrap="square" rtlCol="0">
            <a:spAutoFit/>
          </a:bodyPr>
          <a:lstStyle/>
          <a:p>
            <a:pPr marL="457200" indent="-457200">
              <a:spcBef>
                <a:spcPts val="300"/>
              </a:spcBef>
              <a:spcAft>
                <a:spcPts val="300"/>
              </a:spcAft>
              <a:buFont typeface="Arial" panose="020B0604020202020204" pitchFamily="34" charset="0"/>
              <a:buChar char="•"/>
            </a:pPr>
            <a:r>
              <a:rPr lang="en-US" sz="2800" dirty="0"/>
              <a:t>Transport of food occurs between the different steps in the value chain</a:t>
            </a:r>
          </a:p>
          <a:p>
            <a:pPr marL="457200" indent="-457200">
              <a:spcBef>
                <a:spcPts val="300"/>
              </a:spcBef>
              <a:spcAft>
                <a:spcPts val="300"/>
              </a:spcAft>
              <a:buFont typeface="Arial" panose="020B0604020202020204" pitchFamily="34" charset="0"/>
              <a:buChar char="•"/>
            </a:pPr>
            <a:r>
              <a:rPr lang="en-US" sz="2800" dirty="0"/>
              <a:t>Contamination contributors: improper sanitation of food containers or vehicles, unhygienic handling, improper storage temperatures</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AFC8598D-4E88-6752-42E5-2A67BD49B39B}"/>
              </a:ext>
            </a:extLst>
          </p:cNvPr>
          <p:cNvSpPr txBox="1"/>
          <p:nvPr/>
        </p:nvSpPr>
        <p:spPr>
          <a:xfrm>
            <a:off x="1249991" y="2042169"/>
            <a:ext cx="479951" cy="523220"/>
          </a:xfrm>
          <a:prstGeom prst="rect">
            <a:avLst/>
          </a:prstGeom>
          <a:noFill/>
        </p:spPr>
        <p:txBody>
          <a:bodyPr wrap="square" rtlCol="0">
            <a:spAutoFit/>
          </a:bodyPr>
          <a:lstStyle/>
          <a:p>
            <a:r>
              <a:rPr lang="en-US" sz="2800" b="1" dirty="0"/>
              <a:t>3.</a:t>
            </a:r>
          </a:p>
        </p:txBody>
      </p:sp>
      <p:pic>
        <p:nvPicPr>
          <p:cNvPr id="5" name="Graphic 4" descr="Squiggle with solid fill">
            <a:extLst>
              <a:ext uri="{FF2B5EF4-FFF2-40B4-BE49-F238E27FC236}">
                <a16:creationId xmlns:a16="http://schemas.microsoft.com/office/drawing/2014/main" id="{0E600379-FA03-178A-42A3-9972E15957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3521" y="2166807"/>
            <a:ext cx="1927254" cy="2009571"/>
          </a:xfrm>
          <a:prstGeom prst="rect">
            <a:avLst/>
          </a:prstGeom>
        </p:spPr>
      </p:pic>
      <p:pic>
        <p:nvPicPr>
          <p:cNvPr id="6" name="Graphic 5" descr="Truck with solid fill">
            <a:extLst>
              <a:ext uri="{FF2B5EF4-FFF2-40B4-BE49-F238E27FC236}">
                <a16:creationId xmlns:a16="http://schemas.microsoft.com/office/drawing/2014/main" id="{48D5D5F7-8DB1-31D9-C9DF-DEF407092E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39950" y="2097740"/>
            <a:ext cx="2415790" cy="2415790"/>
          </a:xfrm>
          <a:prstGeom prst="rect">
            <a:avLst/>
          </a:prstGeom>
        </p:spPr>
      </p:pic>
      <p:sp>
        <p:nvSpPr>
          <p:cNvPr id="9" name="Google Shape;130;p17">
            <a:extLst>
              <a:ext uri="{FF2B5EF4-FFF2-40B4-BE49-F238E27FC236}">
                <a16:creationId xmlns:a16="http://schemas.microsoft.com/office/drawing/2014/main" id="{EF3FEA47-D640-6D68-3ABF-565CEE4B5045}"/>
              </a:ext>
            </a:extLst>
          </p:cNvPr>
          <p:cNvSpPr txBox="1"/>
          <p:nvPr/>
        </p:nvSpPr>
        <p:spPr>
          <a:xfrm>
            <a:off x="1539950" y="3897336"/>
            <a:ext cx="227602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Transport</a:t>
            </a:r>
            <a:endParaRPr sz="28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3559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alpha val="71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78B5A6-84F3-439F-824C-39E3F45AA587}"/>
              </a:ext>
            </a:extLst>
          </p:cNvPr>
          <p:cNvSpPr>
            <a:spLocks noGrp="1"/>
          </p:cNvSpPr>
          <p:nvPr>
            <p:ph type="sldNum" idx="12"/>
          </p:nvPr>
        </p:nvSpPr>
        <p:spPr/>
        <p:txBody>
          <a:bodyPr/>
          <a:lstStyle/>
          <a:p>
            <a:pPr marL="0" lvl="0" indent="0" algn="r" rtl="0">
              <a:spcBef>
                <a:spcPts val="0"/>
              </a:spcBef>
              <a:spcAft>
                <a:spcPts val="0"/>
              </a:spcAft>
              <a:buNone/>
            </a:pPr>
            <a:r>
              <a:rPr lang="en-US"/>
              <a:t>ANRCB   |   </a:t>
            </a:r>
            <a:fld id="{00000000-1234-1234-1234-123412341234}" type="slidenum">
              <a:rPr lang="en-US" b="1" smtClean="0">
                <a:solidFill>
                  <a:schemeClr val="accent6"/>
                </a:solidFill>
              </a:rPr>
              <a:t>22</a:t>
            </a:fld>
            <a:endParaRPr b="1">
              <a:solidFill>
                <a:schemeClr val="accent6"/>
              </a:solidFill>
            </a:endParaRPr>
          </a:p>
        </p:txBody>
      </p:sp>
      <p:sp>
        <p:nvSpPr>
          <p:cNvPr id="3" name="Google Shape;130;p17">
            <a:extLst>
              <a:ext uri="{FF2B5EF4-FFF2-40B4-BE49-F238E27FC236}">
                <a16:creationId xmlns:a16="http://schemas.microsoft.com/office/drawing/2014/main" id="{D5524527-84DB-4228-4D98-025118F014A6}"/>
              </a:ext>
            </a:extLst>
          </p:cNvPr>
          <p:cNvSpPr txBox="1"/>
          <p:nvPr/>
        </p:nvSpPr>
        <p:spPr>
          <a:xfrm>
            <a:off x="2386231" y="449734"/>
            <a:ext cx="713046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Food Value Chain</a:t>
            </a:r>
            <a:endParaRPr sz="3600" b="1" i="0" u="none" strike="noStrike" cap="none" dirty="0">
              <a:solidFill>
                <a:srgbClr val="000000"/>
              </a:solidFill>
              <a:latin typeface="Arial"/>
              <a:ea typeface="Arial"/>
              <a:cs typeface="Arial"/>
              <a:sym typeface="Arial"/>
            </a:endParaRPr>
          </a:p>
        </p:txBody>
      </p:sp>
      <p:sp>
        <p:nvSpPr>
          <p:cNvPr id="23" name="Arrow: Up 22">
            <a:extLst>
              <a:ext uri="{FF2B5EF4-FFF2-40B4-BE49-F238E27FC236}">
                <a16:creationId xmlns:a16="http://schemas.microsoft.com/office/drawing/2014/main" id="{67D9F5AA-16B0-8A81-DC46-1333AB8F095D}"/>
              </a:ext>
            </a:extLst>
          </p:cNvPr>
          <p:cNvSpPr/>
          <p:nvPr/>
        </p:nvSpPr>
        <p:spPr>
          <a:xfrm rot="5400000">
            <a:off x="4250945" y="2994660"/>
            <a:ext cx="785614" cy="961394"/>
          </a:xfrm>
          <a:prstGeom prst="upArrow">
            <a:avLst/>
          </a:prstGeom>
          <a:solidFill>
            <a:srgbClr val="00468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49CAC7-170D-E903-DF14-E48432E84465}"/>
              </a:ext>
            </a:extLst>
          </p:cNvPr>
          <p:cNvSpPr txBox="1"/>
          <p:nvPr/>
        </p:nvSpPr>
        <p:spPr>
          <a:xfrm>
            <a:off x="5362575" y="2097740"/>
            <a:ext cx="6077079" cy="3870290"/>
          </a:xfrm>
          <a:prstGeom prst="rect">
            <a:avLst/>
          </a:prstGeom>
          <a:solidFill>
            <a:schemeClr val="bg1"/>
          </a:solidFill>
          <a:ln>
            <a:noFill/>
          </a:ln>
        </p:spPr>
        <p:txBody>
          <a:bodyPr wrap="square" rtlCol="0">
            <a:spAutoFit/>
          </a:bodyPr>
          <a:lstStyle/>
          <a:p>
            <a:pPr marL="285750" indent="-285750">
              <a:spcBef>
                <a:spcPts val="300"/>
              </a:spcBef>
              <a:spcAft>
                <a:spcPts val="300"/>
              </a:spcAft>
              <a:buFont typeface="Arial" panose="020B0604020202020204" pitchFamily="34" charset="0"/>
              <a:buChar char="•"/>
            </a:pPr>
            <a:r>
              <a:rPr lang="en-US" sz="2800" dirty="0"/>
              <a:t>Includes street food vendors or restaurants</a:t>
            </a:r>
          </a:p>
          <a:p>
            <a:pPr marL="285750" indent="-285750">
              <a:spcBef>
                <a:spcPts val="300"/>
              </a:spcBef>
              <a:spcAft>
                <a:spcPts val="300"/>
              </a:spcAft>
              <a:buFont typeface="Arial" panose="020B0604020202020204" pitchFamily="34" charset="0"/>
              <a:buChar char="•"/>
            </a:pPr>
            <a:r>
              <a:rPr lang="en-US" sz="2800" dirty="0"/>
              <a:t>Contamination contributors: poor hygiene, allowing cooked food to touch raw food or surfaces that raw food has touched (cross contamination), undercooking food, improper storage</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AFC8598D-4E88-6752-42E5-2A67BD49B39B}"/>
              </a:ext>
            </a:extLst>
          </p:cNvPr>
          <p:cNvSpPr txBox="1"/>
          <p:nvPr/>
        </p:nvSpPr>
        <p:spPr>
          <a:xfrm>
            <a:off x="1249991" y="2042169"/>
            <a:ext cx="479951" cy="523220"/>
          </a:xfrm>
          <a:prstGeom prst="rect">
            <a:avLst/>
          </a:prstGeom>
          <a:noFill/>
        </p:spPr>
        <p:txBody>
          <a:bodyPr wrap="square" rtlCol="0">
            <a:spAutoFit/>
          </a:bodyPr>
          <a:lstStyle/>
          <a:p>
            <a:r>
              <a:rPr lang="en-US" sz="2800" b="1" dirty="0"/>
              <a:t>4.</a:t>
            </a:r>
          </a:p>
        </p:txBody>
      </p:sp>
      <p:pic>
        <p:nvPicPr>
          <p:cNvPr id="8" name="Graphic 7" descr="Bento Box with solid fill">
            <a:extLst>
              <a:ext uri="{FF2B5EF4-FFF2-40B4-BE49-F238E27FC236}">
                <a16:creationId xmlns:a16="http://schemas.microsoft.com/office/drawing/2014/main" id="{12DA1806-A20D-0792-936D-E4F2960271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6176" y="2097740"/>
            <a:ext cx="2428753" cy="2428753"/>
          </a:xfrm>
          <a:prstGeom prst="rect">
            <a:avLst/>
          </a:prstGeom>
        </p:spPr>
      </p:pic>
      <p:pic>
        <p:nvPicPr>
          <p:cNvPr id="10" name="Graphic 9" descr="Squiggle with solid fill">
            <a:extLst>
              <a:ext uri="{FF2B5EF4-FFF2-40B4-BE49-F238E27FC236}">
                <a16:creationId xmlns:a16="http://schemas.microsoft.com/office/drawing/2014/main" id="{6F8D6339-5126-57AA-65D9-7605417EFF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29942" y="2043731"/>
            <a:ext cx="2054577" cy="2280677"/>
          </a:xfrm>
          <a:prstGeom prst="rect">
            <a:avLst/>
          </a:prstGeom>
        </p:spPr>
      </p:pic>
      <p:sp>
        <p:nvSpPr>
          <p:cNvPr id="11" name="Google Shape;130;p17">
            <a:extLst>
              <a:ext uri="{FF2B5EF4-FFF2-40B4-BE49-F238E27FC236}">
                <a16:creationId xmlns:a16="http://schemas.microsoft.com/office/drawing/2014/main" id="{C7AC80B8-501C-C76C-9CF6-24B3D59000BE}"/>
              </a:ext>
            </a:extLst>
          </p:cNvPr>
          <p:cNvSpPr txBox="1"/>
          <p:nvPr/>
        </p:nvSpPr>
        <p:spPr>
          <a:xfrm>
            <a:off x="1564788" y="4188701"/>
            <a:ext cx="227602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Preparation</a:t>
            </a:r>
            <a:endParaRPr sz="16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7911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alpha val="71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78B5A6-84F3-439F-824C-39E3F45AA587}"/>
              </a:ext>
            </a:extLst>
          </p:cNvPr>
          <p:cNvSpPr>
            <a:spLocks noGrp="1"/>
          </p:cNvSpPr>
          <p:nvPr>
            <p:ph type="sldNum" idx="12"/>
          </p:nvPr>
        </p:nvSpPr>
        <p:spPr/>
        <p:txBody>
          <a:bodyPr/>
          <a:lstStyle/>
          <a:p>
            <a:pPr marL="0" lvl="0" indent="0" algn="r" rtl="0">
              <a:spcBef>
                <a:spcPts val="0"/>
              </a:spcBef>
              <a:spcAft>
                <a:spcPts val="0"/>
              </a:spcAft>
              <a:buNone/>
            </a:pPr>
            <a:r>
              <a:rPr lang="en-US"/>
              <a:t>ANRCB   |   </a:t>
            </a:r>
            <a:fld id="{00000000-1234-1234-1234-123412341234}" type="slidenum">
              <a:rPr lang="en-US" b="1" smtClean="0">
                <a:solidFill>
                  <a:schemeClr val="accent6"/>
                </a:solidFill>
              </a:rPr>
              <a:t>23</a:t>
            </a:fld>
            <a:endParaRPr b="1">
              <a:solidFill>
                <a:schemeClr val="accent6"/>
              </a:solidFill>
            </a:endParaRPr>
          </a:p>
        </p:txBody>
      </p:sp>
      <p:sp>
        <p:nvSpPr>
          <p:cNvPr id="3" name="Google Shape;130;p17">
            <a:extLst>
              <a:ext uri="{FF2B5EF4-FFF2-40B4-BE49-F238E27FC236}">
                <a16:creationId xmlns:a16="http://schemas.microsoft.com/office/drawing/2014/main" id="{D5524527-84DB-4228-4D98-025118F014A6}"/>
              </a:ext>
            </a:extLst>
          </p:cNvPr>
          <p:cNvSpPr txBox="1"/>
          <p:nvPr/>
        </p:nvSpPr>
        <p:spPr>
          <a:xfrm>
            <a:off x="2386231" y="449734"/>
            <a:ext cx="713046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Food Value Chain</a:t>
            </a:r>
            <a:endParaRPr sz="3600" b="1" i="0" u="none" strike="noStrike" cap="none" dirty="0">
              <a:solidFill>
                <a:srgbClr val="000000"/>
              </a:solidFill>
              <a:latin typeface="Arial"/>
              <a:ea typeface="Arial"/>
              <a:cs typeface="Arial"/>
              <a:sym typeface="Arial"/>
            </a:endParaRPr>
          </a:p>
        </p:txBody>
      </p:sp>
      <p:sp>
        <p:nvSpPr>
          <p:cNvPr id="23" name="Arrow: Up 22">
            <a:extLst>
              <a:ext uri="{FF2B5EF4-FFF2-40B4-BE49-F238E27FC236}">
                <a16:creationId xmlns:a16="http://schemas.microsoft.com/office/drawing/2014/main" id="{67D9F5AA-16B0-8A81-DC46-1333AB8F095D}"/>
              </a:ext>
            </a:extLst>
          </p:cNvPr>
          <p:cNvSpPr/>
          <p:nvPr/>
        </p:nvSpPr>
        <p:spPr>
          <a:xfrm rot="5400000">
            <a:off x="4250945" y="2994660"/>
            <a:ext cx="785614" cy="961394"/>
          </a:xfrm>
          <a:prstGeom prst="upArrow">
            <a:avLst/>
          </a:prstGeom>
          <a:solidFill>
            <a:srgbClr val="00468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49CAC7-170D-E903-DF14-E48432E84465}"/>
              </a:ext>
            </a:extLst>
          </p:cNvPr>
          <p:cNvSpPr txBox="1"/>
          <p:nvPr/>
        </p:nvSpPr>
        <p:spPr>
          <a:xfrm>
            <a:off x="5362575" y="2245005"/>
            <a:ext cx="6077079" cy="2577629"/>
          </a:xfrm>
          <a:prstGeom prst="rect">
            <a:avLst/>
          </a:prstGeom>
          <a:solidFill>
            <a:schemeClr val="bg1"/>
          </a:solidFill>
          <a:ln>
            <a:noFill/>
          </a:ln>
        </p:spPr>
        <p:txBody>
          <a:bodyPr wrap="square" rtlCol="0">
            <a:spAutoFit/>
          </a:bodyPr>
          <a:lstStyle/>
          <a:p>
            <a:pPr marL="285750" indent="-285750">
              <a:spcBef>
                <a:spcPts val="300"/>
              </a:spcBef>
              <a:spcAft>
                <a:spcPts val="300"/>
              </a:spcAft>
              <a:buFont typeface="Arial" panose="020B0604020202020204" pitchFamily="34" charset="0"/>
              <a:buChar char="•"/>
            </a:pPr>
            <a:r>
              <a:rPr lang="en-US" sz="2800" dirty="0"/>
              <a:t>Includes everyone</a:t>
            </a:r>
          </a:p>
          <a:p>
            <a:pPr marL="285750" indent="-285750">
              <a:spcBef>
                <a:spcPts val="300"/>
              </a:spcBef>
              <a:spcAft>
                <a:spcPts val="300"/>
              </a:spcAft>
              <a:buFont typeface="Arial" panose="020B0604020202020204" pitchFamily="34" charset="0"/>
              <a:buChar char="•"/>
            </a:pPr>
            <a:r>
              <a:rPr lang="en-US" sz="2800" dirty="0"/>
              <a:t>Contamination contributors: poor transportation and preparation, unwashed hands, improper storage of leftovers, eating expired food</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AFC8598D-4E88-6752-42E5-2A67BD49B39B}"/>
              </a:ext>
            </a:extLst>
          </p:cNvPr>
          <p:cNvSpPr txBox="1"/>
          <p:nvPr/>
        </p:nvSpPr>
        <p:spPr>
          <a:xfrm>
            <a:off x="1249991" y="2042169"/>
            <a:ext cx="479951" cy="523220"/>
          </a:xfrm>
          <a:prstGeom prst="rect">
            <a:avLst/>
          </a:prstGeom>
          <a:noFill/>
        </p:spPr>
        <p:txBody>
          <a:bodyPr wrap="square" rtlCol="0">
            <a:spAutoFit/>
          </a:bodyPr>
          <a:lstStyle/>
          <a:p>
            <a:r>
              <a:rPr lang="en-US" sz="2800" b="1" dirty="0"/>
              <a:t>5.</a:t>
            </a:r>
          </a:p>
        </p:txBody>
      </p:sp>
      <p:pic>
        <p:nvPicPr>
          <p:cNvPr id="5" name="Graphic 4" descr="Squiggle with solid fill">
            <a:extLst>
              <a:ext uri="{FF2B5EF4-FFF2-40B4-BE49-F238E27FC236}">
                <a16:creationId xmlns:a16="http://schemas.microsoft.com/office/drawing/2014/main" id="{F173ECDB-F8FC-D422-FBB7-313914A00F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2621" y="2245005"/>
            <a:ext cx="1849981" cy="2053566"/>
          </a:xfrm>
          <a:prstGeom prst="rect">
            <a:avLst/>
          </a:prstGeom>
        </p:spPr>
      </p:pic>
      <p:pic>
        <p:nvPicPr>
          <p:cNvPr id="6" name="Graphic 5" descr="Person eating outline">
            <a:extLst>
              <a:ext uri="{FF2B5EF4-FFF2-40B4-BE49-F238E27FC236}">
                <a16:creationId xmlns:a16="http://schemas.microsoft.com/office/drawing/2014/main" id="{57F3B830-2A69-93C2-77F7-B7977CC794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72108" y="2133542"/>
            <a:ext cx="2276491" cy="2276491"/>
          </a:xfrm>
          <a:prstGeom prst="rect">
            <a:avLst/>
          </a:prstGeom>
        </p:spPr>
      </p:pic>
    </p:spTree>
    <p:extLst>
      <p:ext uri="{BB962C8B-B14F-4D97-AF65-F5344CB8AC3E}">
        <p14:creationId xmlns:p14="http://schemas.microsoft.com/office/powerpoint/2010/main" val="88926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68"/>
          <p:cNvSpPr txBox="1">
            <a:spLocks noGrp="1"/>
          </p:cNvSpPr>
          <p:nvPr>
            <p:ph type="title" idx="4294967295"/>
          </p:nvPr>
        </p:nvSpPr>
        <p:spPr>
          <a:xfrm>
            <a:off x="3124200" y="82034"/>
            <a:ext cx="5486400" cy="1018481"/>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Food Value Chain</a:t>
            </a:r>
          </a:p>
        </p:txBody>
      </p:sp>
      <p:pic>
        <p:nvPicPr>
          <p:cNvPr id="626" name="Google Shape;626;p68"/>
          <p:cNvPicPr preferRelativeResize="0"/>
          <p:nvPr/>
        </p:nvPicPr>
        <p:blipFill rotWithShape="1">
          <a:blip r:embed="rId3">
            <a:alphaModFix/>
          </a:blip>
          <a:srcRect/>
          <a:stretch/>
        </p:blipFill>
        <p:spPr>
          <a:xfrm>
            <a:off x="2286000" y="1219201"/>
            <a:ext cx="7105650" cy="5457825"/>
          </a:xfrm>
          <a:prstGeom prst="rect">
            <a:avLst/>
          </a:prstGeom>
          <a:noFill/>
          <a:ln>
            <a:noFill/>
          </a:ln>
        </p:spPr>
      </p:pic>
      <p:sp>
        <p:nvSpPr>
          <p:cNvPr id="628" name="Google Shape;628;p68"/>
          <p:cNvSpPr txBox="1"/>
          <p:nvPr/>
        </p:nvSpPr>
        <p:spPr>
          <a:xfrm>
            <a:off x="5867400" y="2743200"/>
            <a:ext cx="23622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Food Distribution</a:t>
            </a:r>
            <a:endParaRPr/>
          </a:p>
        </p:txBody>
      </p:sp>
      <p:sp>
        <p:nvSpPr>
          <p:cNvPr id="629" name="Google Shape;629;p68"/>
          <p:cNvSpPr txBox="1"/>
          <p:nvPr/>
        </p:nvSpPr>
        <p:spPr>
          <a:xfrm>
            <a:off x="5105400" y="5867400"/>
            <a:ext cx="24384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000000"/>
                </a:solidFill>
                <a:latin typeface="Arial"/>
                <a:ea typeface="Arial"/>
                <a:cs typeface="Arial"/>
                <a:sym typeface="Arial"/>
              </a:rPr>
              <a:t>Nutrient Utilization</a:t>
            </a:r>
            <a:endParaRPr dirty="0"/>
          </a:p>
        </p:txBody>
      </p:sp>
      <p:sp>
        <p:nvSpPr>
          <p:cNvPr id="631" name="Google Shape;631;p68"/>
          <p:cNvSpPr txBox="1"/>
          <p:nvPr/>
        </p:nvSpPr>
        <p:spPr>
          <a:xfrm>
            <a:off x="2373086" y="2416628"/>
            <a:ext cx="751114"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Farm</a:t>
            </a:r>
            <a:endParaRPr sz="1600" dirty="0"/>
          </a:p>
        </p:txBody>
      </p:sp>
      <p:sp>
        <p:nvSpPr>
          <p:cNvPr id="632" name="Google Shape;632;p68"/>
          <p:cNvSpPr txBox="1"/>
          <p:nvPr/>
        </p:nvSpPr>
        <p:spPr>
          <a:xfrm>
            <a:off x="8088083" y="5385492"/>
            <a:ext cx="133894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Secondary</a:t>
            </a:r>
            <a:endParaRPr sz="1800" dirty="0"/>
          </a:p>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Processing</a:t>
            </a:r>
            <a:endParaRPr sz="1800" dirty="0"/>
          </a:p>
        </p:txBody>
      </p:sp>
      <p:sp>
        <p:nvSpPr>
          <p:cNvPr id="633" name="Google Shape;633;p68"/>
          <p:cNvSpPr txBox="1"/>
          <p:nvPr/>
        </p:nvSpPr>
        <p:spPr>
          <a:xfrm>
            <a:off x="8044539" y="4147457"/>
            <a:ext cx="1197763"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Transport</a:t>
            </a:r>
            <a:endParaRPr sz="1800" dirty="0"/>
          </a:p>
          <a:p>
            <a:pPr marL="0" marR="0" lvl="0" indent="0" algn="ctr"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and</a:t>
            </a:r>
            <a:endParaRPr sz="1800" dirty="0"/>
          </a:p>
          <a:p>
            <a:pPr marL="0" marR="0" lvl="0" indent="0" algn="ctr"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Storage</a:t>
            </a:r>
            <a:endParaRPr sz="1800" dirty="0"/>
          </a:p>
        </p:txBody>
      </p:sp>
      <p:sp>
        <p:nvSpPr>
          <p:cNvPr id="634" name="Google Shape;634;p68"/>
          <p:cNvSpPr txBox="1"/>
          <p:nvPr/>
        </p:nvSpPr>
        <p:spPr>
          <a:xfrm>
            <a:off x="4855025" y="4343400"/>
            <a:ext cx="2057401"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Wholesale Market</a:t>
            </a:r>
            <a:endParaRPr sz="1600" dirty="0"/>
          </a:p>
        </p:txBody>
      </p:sp>
      <p:sp>
        <p:nvSpPr>
          <p:cNvPr id="635" name="Google Shape;635;p68"/>
          <p:cNvSpPr txBox="1"/>
          <p:nvPr/>
        </p:nvSpPr>
        <p:spPr>
          <a:xfrm>
            <a:off x="7358741" y="2296886"/>
            <a:ext cx="1992421"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Processing</a:t>
            </a:r>
            <a:endParaRPr sz="1600" dirty="0"/>
          </a:p>
        </p:txBody>
      </p:sp>
      <p:sp>
        <p:nvSpPr>
          <p:cNvPr id="636" name="Google Shape;636;p68"/>
          <p:cNvSpPr txBox="1"/>
          <p:nvPr/>
        </p:nvSpPr>
        <p:spPr>
          <a:xfrm>
            <a:off x="5050970" y="2247331"/>
            <a:ext cx="9906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Hauling</a:t>
            </a:r>
            <a:endParaRPr sz="1600" dirty="0"/>
          </a:p>
        </p:txBody>
      </p:sp>
      <p:sp>
        <p:nvSpPr>
          <p:cNvPr id="637" name="Google Shape;637;p68"/>
          <p:cNvSpPr txBox="1"/>
          <p:nvPr/>
        </p:nvSpPr>
        <p:spPr>
          <a:xfrm>
            <a:off x="2982683" y="5715000"/>
            <a:ext cx="141514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Consumers</a:t>
            </a:r>
            <a:endParaRPr sz="1600" dirty="0"/>
          </a:p>
        </p:txBody>
      </p:sp>
      <p:sp>
        <p:nvSpPr>
          <p:cNvPr id="638" name="Google Shape;638;p68"/>
          <p:cNvSpPr txBox="1"/>
          <p:nvPr/>
        </p:nvSpPr>
        <p:spPr>
          <a:xfrm>
            <a:off x="2950029" y="4517573"/>
            <a:ext cx="892627"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Retail </a:t>
            </a:r>
            <a:endParaRPr sz="1800" dirty="0"/>
          </a:p>
          <a:p>
            <a:pPr marL="0" marR="0" lvl="0" indent="0" algn="ctr"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Market</a:t>
            </a:r>
            <a:endParaRPr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73"/>
          <p:cNvSpPr txBox="1">
            <a:spLocks noGrp="1"/>
          </p:cNvSpPr>
          <p:nvPr>
            <p:ph type="title" idx="4294967295"/>
          </p:nvPr>
        </p:nvSpPr>
        <p:spPr>
          <a:xfrm>
            <a:off x="959776" y="210610"/>
            <a:ext cx="10846005" cy="11430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SzPts val="3200"/>
              <a:buNone/>
            </a:pPr>
            <a:r>
              <a:rPr lang="en-US" sz="3600" b="1" dirty="0">
                <a:solidFill>
                  <a:schemeClr val="tx1"/>
                </a:solidFill>
                <a:latin typeface="Arial" panose="020B0604020202020204" pitchFamily="34" charset="0"/>
                <a:cs typeface="Arial" panose="020B0604020202020204" pitchFamily="34" charset="0"/>
              </a:rPr>
              <a:t>Prevention = Eliminating Contaminants at the Source</a:t>
            </a:r>
            <a:endParaRPr sz="3600" b="1" dirty="0">
              <a:solidFill>
                <a:schemeClr val="tx1"/>
              </a:solidFill>
              <a:latin typeface="Arial" panose="020B0604020202020204" pitchFamily="34" charset="0"/>
              <a:cs typeface="Arial" panose="020B0604020202020204" pitchFamily="34" charset="0"/>
            </a:endParaRPr>
          </a:p>
        </p:txBody>
      </p:sp>
      <p:sp>
        <p:nvSpPr>
          <p:cNvPr id="698" name="Google Shape;698;p73"/>
          <p:cNvSpPr txBox="1"/>
          <p:nvPr/>
        </p:nvSpPr>
        <p:spPr>
          <a:xfrm>
            <a:off x="5174227" y="3169659"/>
            <a:ext cx="141561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FOOD</a:t>
            </a:r>
            <a:endParaRPr sz="1800" dirty="0"/>
          </a:p>
        </p:txBody>
      </p:sp>
      <p:sp>
        <p:nvSpPr>
          <p:cNvPr id="16" name="Oval 15">
            <a:extLst>
              <a:ext uri="{FF2B5EF4-FFF2-40B4-BE49-F238E27FC236}">
                <a16:creationId xmlns:a16="http://schemas.microsoft.com/office/drawing/2014/main" id="{D95F21F0-2821-4E45-3F21-58283228631C}"/>
              </a:ext>
            </a:extLst>
          </p:cNvPr>
          <p:cNvSpPr/>
          <p:nvPr/>
        </p:nvSpPr>
        <p:spPr>
          <a:xfrm>
            <a:off x="4966700" y="2977573"/>
            <a:ext cx="1629838" cy="91039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8D38999-C2B5-3FE4-587E-0F7A539BBAA6}"/>
              </a:ext>
            </a:extLst>
          </p:cNvPr>
          <p:cNvGrpSpPr/>
          <p:nvPr/>
        </p:nvGrpSpPr>
        <p:grpSpPr>
          <a:xfrm>
            <a:off x="2997747" y="985441"/>
            <a:ext cx="2137129" cy="2003018"/>
            <a:chOff x="2997747" y="985441"/>
            <a:chExt cx="2137129" cy="2003018"/>
          </a:xfrm>
        </p:grpSpPr>
        <p:sp>
          <p:nvSpPr>
            <p:cNvPr id="688" name="Google Shape;688;p73"/>
            <p:cNvSpPr txBox="1"/>
            <p:nvPr/>
          </p:nvSpPr>
          <p:spPr>
            <a:xfrm>
              <a:off x="3029864" y="1795404"/>
              <a:ext cx="1958608"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Raw materials/</a:t>
              </a:r>
              <a:endParaRPr sz="1800" b="1" dirty="0"/>
            </a:p>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ingredients</a:t>
              </a:r>
              <a:endParaRPr sz="1800" b="1" dirty="0"/>
            </a:p>
          </p:txBody>
        </p:sp>
        <p:pic>
          <p:nvPicPr>
            <p:cNvPr id="2" name="Picture 1">
              <a:extLst>
                <a:ext uri="{FF2B5EF4-FFF2-40B4-BE49-F238E27FC236}">
                  <a16:creationId xmlns:a16="http://schemas.microsoft.com/office/drawing/2014/main" id="{7F67B785-E94A-86B7-296A-6455E2023232}"/>
                </a:ext>
              </a:extLst>
            </p:cNvPr>
            <p:cNvPicPr>
              <a:picLocks noChangeAspect="1"/>
            </p:cNvPicPr>
            <p:nvPr/>
          </p:nvPicPr>
          <p:blipFill>
            <a:blip r:embed="rId3"/>
            <a:stretch>
              <a:fillRect/>
            </a:stretch>
          </p:blipFill>
          <p:spPr>
            <a:xfrm>
              <a:off x="3754024" y="1000198"/>
              <a:ext cx="777933" cy="777933"/>
            </a:xfrm>
            <a:prstGeom prst="rect">
              <a:avLst/>
            </a:prstGeom>
          </p:spPr>
        </p:pic>
        <p:pic>
          <p:nvPicPr>
            <p:cNvPr id="3" name="Picture 2">
              <a:extLst>
                <a:ext uri="{FF2B5EF4-FFF2-40B4-BE49-F238E27FC236}">
                  <a16:creationId xmlns:a16="http://schemas.microsoft.com/office/drawing/2014/main" id="{94BE2996-5E18-FB14-6636-E0793983108C}"/>
                </a:ext>
              </a:extLst>
            </p:cNvPr>
            <p:cNvPicPr>
              <a:picLocks noChangeAspect="1"/>
            </p:cNvPicPr>
            <p:nvPr/>
          </p:nvPicPr>
          <p:blipFill>
            <a:blip r:embed="rId4"/>
            <a:stretch>
              <a:fillRect/>
            </a:stretch>
          </p:blipFill>
          <p:spPr>
            <a:xfrm rot="20673488">
              <a:off x="2997747" y="985441"/>
              <a:ext cx="866933" cy="866933"/>
            </a:xfrm>
            <a:prstGeom prst="rect">
              <a:avLst/>
            </a:prstGeom>
          </p:spPr>
        </p:pic>
        <p:cxnSp>
          <p:nvCxnSpPr>
            <p:cNvPr id="18" name="Straight Arrow Connector 17">
              <a:extLst>
                <a:ext uri="{FF2B5EF4-FFF2-40B4-BE49-F238E27FC236}">
                  <a16:creationId xmlns:a16="http://schemas.microsoft.com/office/drawing/2014/main" id="{E56FCB51-F81D-176B-1D50-CFE79F76E096}"/>
                </a:ext>
              </a:extLst>
            </p:cNvPr>
            <p:cNvCxnSpPr/>
            <p:nvPr/>
          </p:nvCxnSpPr>
          <p:spPr>
            <a:xfrm>
              <a:off x="4531957" y="2482993"/>
              <a:ext cx="602919" cy="50546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B7E67B13-DC5F-6730-4D8C-D23D48CB822A}"/>
              </a:ext>
            </a:extLst>
          </p:cNvPr>
          <p:cNvGrpSpPr/>
          <p:nvPr/>
        </p:nvGrpSpPr>
        <p:grpSpPr>
          <a:xfrm>
            <a:off x="5134876" y="760138"/>
            <a:ext cx="1494320" cy="2064904"/>
            <a:chOff x="5134876" y="760138"/>
            <a:chExt cx="1494320" cy="2064904"/>
          </a:xfrm>
        </p:grpSpPr>
        <p:sp>
          <p:nvSpPr>
            <p:cNvPr id="11" name="Google Shape;696;p73">
              <a:extLst>
                <a:ext uri="{FF2B5EF4-FFF2-40B4-BE49-F238E27FC236}">
                  <a16:creationId xmlns:a16="http://schemas.microsoft.com/office/drawing/2014/main" id="{11FEDBB1-413C-A663-B37E-A603A32ABDB2}"/>
                </a:ext>
              </a:extLst>
            </p:cNvPr>
            <p:cNvSpPr txBox="1"/>
            <p:nvPr/>
          </p:nvSpPr>
          <p:spPr>
            <a:xfrm>
              <a:off x="5134876" y="1664704"/>
              <a:ext cx="149432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Manure</a:t>
              </a:r>
              <a:endParaRPr sz="1600" b="1" dirty="0"/>
            </a:p>
          </p:txBody>
        </p:sp>
        <p:pic>
          <p:nvPicPr>
            <p:cNvPr id="1026" name="Picture 2">
              <a:extLst>
                <a:ext uri="{FF2B5EF4-FFF2-40B4-BE49-F238E27FC236}">
                  <a16:creationId xmlns:a16="http://schemas.microsoft.com/office/drawing/2014/main" id="{55DACC44-1700-6EFD-C622-F1BEBC70E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9429" y="760138"/>
              <a:ext cx="1053350" cy="105335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142AB224-3D4C-3AC6-EFCB-1E9C3590ED0B}"/>
                </a:ext>
              </a:extLst>
            </p:cNvPr>
            <p:cNvCxnSpPr>
              <a:cxnSpLocks/>
            </p:cNvCxnSpPr>
            <p:nvPr/>
          </p:nvCxnSpPr>
          <p:spPr>
            <a:xfrm flipH="1">
              <a:off x="5790425" y="2058345"/>
              <a:ext cx="25932" cy="766697"/>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FAD0BBD7-30E4-1B89-C501-7AAC5ED959C0}"/>
              </a:ext>
            </a:extLst>
          </p:cNvPr>
          <p:cNvGrpSpPr/>
          <p:nvPr/>
        </p:nvGrpSpPr>
        <p:grpSpPr>
          <a:xfrm>
            <a:off x="6505793" y="1035547"/>
            <a:ext cx="2481131" cy="1847644"/>
            <a:chOff x="6505793" y="1035547"/>
            <a:chExt cx="2481131" cy="1847644"/>
          </a:xfrm>
        </p:grpSpPr>
        <p:sp>
          <p:nvSpPr>
            <p:cNvPr id="695" name="Google Shape;695;p73"/>
            <p:cNvSpPr txBox="1"/>
            <p:nvPr/>
          </p:nvSpPr>
          <p:spPr>
            <a:xfrm>
              <a:off x="6957201" y="1795404"/>
              <a:ext cx="2029723"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Packaging materials</a:t>
              </a:r>
              <a:endParaRPr sz="1600" b="1" dirty="0"/>
            </a:p>
          </p:txBody>
        </p:sp>
        <p:pic>
          <p:nvPicPr>
            <p:cNvPr id="14" name="Picture 13">
              <a:extLst>
                <a:ext uri="{FF2B5EF4-FFF2-40B4-BE49-F238E27FC236}">
                  <a16:creationId xmlns:a16="http://schemas.microsoft.com/office/drawing/2014/main" id="{94104871-7CBD-9D75-28C1-B853422708DD}"/>
                </a:ext>
              </a:extLst>
            </p:cNvPr>
            <p:cNvPicPr>
              <a:picLocks noChangeAspect="1"/>
            </p:cNvPicPr>
            <p:nvPr/>
          </p:nvPicPr>
          <p:blipFill rotWithShape="1">
            <a:blip r:embed="rId6"/>
            <a:srcRect t="12947" b="13200"/>
            <a:stretch/>
          </p:blipFill>
          <p:spPr>
            <a:xfrm>
              <a:off x="7419029" y="1035547"/>
              <a:ext cx="1053351" cy="777941"/>
            </a:xfrm>
            <a:prstGeom prst="rect">
              <a:avLst/>
            </a:prstGeom>
          </p:spPr>
        </p:pic>
        <p:cxnSp>
          <p:nvCxnSpPr>
            <p:cNvPr id="23" name="Straight Arrow Connector 22">
              <a:extLst>
                <a:ext uri="{FF2B5EF4-FFF2-40B4-BE49-F238E27FC236}">
                  <a16:creationId xmlns:a16="http://schemas.microsoft.com/office/drawing/2014/main" id="{E8068C6F-A866-0BCA-64CB-20E79D89D32B}"/>
                </a:ext>
              </a:extLst>
            </p:cNvPr>
            <p:cNvCxnSpPr>
              <a:cxnSpLocks/>
            </p:cNvCxnSpPr>
            <p:nvPr/>
          </p:nvCxnSpPr>
          <p:spPr>
            <a:xfrm flipH="1">
              <a:off x="6505793" y="2181545"/>
              <a:ext cx="855130" cy="70164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0B7BD120-3316-BE77-1365-7E0361DF6DD0}"/>
              </a:ext>
            </a:extLst>
          </p:cNvPr>
          <p:cNvGrpSpPr/>
          <p:nvPr/>
        </p:nvGrpSpPr>
        <p:grpSpPr>
          <a:xfrm>
            <a:off x="6861853" y="2265936"/>
            <a:ext cx="3333701" cy="1412770"/>
            <a:chOff x="6861853" y="2265936"/>
            <a:chExt cx="3333701" cy="1412770"/>
          </a:xfrm>
        </p:grpSpPr>
        <p:sp>
          <p:nvSpPr>
            <p:cNvPr id="696" name="Google Shape;696;p73"/>
            <p:cNvSpPr txBox="1"/>
            <p:nvPr/>
          </p:nvSpPr>
          <p:spPr>
            <a:xfrm>
              <a:off x="8276652" y="3309415"/>
              <a:ext cx="1918902"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Food handlers</a:t>
              </a:r>
              <a:endParaRPr sz="1600" b="1" dirty="0"/>
            </a:p>
          </p:txBody>
        </p:sp>
        <p:pic>
          <p:nvPicPr>
            <p:cNvPr id="15" name="Picture 14">
              <a:extLst>
                <a:ext uri="{FF2B5EF4-FFF2-40B4-BE49-F238E27FC236}">
                  <a16:creationId xmlns:a16="http://schemas.microsoft.com/office/drawing/2014/main" id="{1247FC28-E9B0-4A1F-EFA7-3690E93B095E}"/>
                </a:ext>
              </a:extLst>
            </p:cNvPr>
            <p:cNvPicPr>
              <a:picLocks noChangeAspect="1"/>
            </p:cNvPicPr>
            <p:nvPr/>
          </p:nvPicPr>
          <p:blipFill>
            <a:blip r:embed="rId7"/>
            <a:stretch>
              <a:fillRect/>
            </a:stretch>
          </p:blipFill>
          <p:spPr>
            <a:xfrm>
              <a:off x="8701347" y="2265936"/>
              <a:ext cx="1069512" cy="1069512"/>
            </a:xfrm>
            <a:prstGeom prst="rect">
              <a:avLst/>
            </a:prstGeom>
          </p:spPr>
        </p:pic>
        <p:cxnSp>
          <p:nvCxnSpPr>
            <p:cNvPr id="26" name="Straight Arrow Connector 25">
              <a:extLst>
                <a:ext uri="{FF2B5EF4-FFF2-40B4-BE49-F238E27FC236}">
                  <a16:creationId xmlns:a16="http://schemas.microsoft.com/office/drawing/2014/main" id="{A697D298-1D0E-CB46-9BDE-AB6E5C435780}"/>
                </a:ext>
              </a:extLst>
            </p:cNvPr>
            <p:cNvCxnSpPr>
              <a:cxnSpLocks/>
            </p:cNvCxnSpPr>
            <p:nvPr/>
          </p:nvCxnSpPr>
          <p:spPr>
            <a:xfrm flipH="1">
              <a:off x="6861853" y="3181101"/>
              <a:ext cx="1691412" cy="16923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21" name="Group 20">
            <a:extLst>
              <a:ext uri="{FF2B5EF4-FFF2-40B4-BE49-F238E27FC236}">
                <a16:creationId xmlns:a16="http://schemas.microsoft.com/office/drawing/2014/main" id="{43AC3AA0-D3D4-4166-68E6-64F963D7BBB0}"/>
              </a:ext>
            </a:extLst>
          </p:cNvPr>
          <p:cNvGrpSpPr/>
          <p:nvPr/>
        </p:nvGrpSpPr>
        <p:grpSpPr>
          <a:xfrm>
            <a:off x="6769703" y="3736707"/>
            <a:ext cx="3116883" cy="1793646"/>
            <a:chOff x="6769703" y="3736707"/>
            <a:chExt cx="3116883" cy="1793646"/>
          </a:xfrm>
        </p:grpSpPr>
        <p:sp>
          <p:nvSpPr>
            <p:cNvPr id="694" name="Google Shape;694;p73"/>
            <p:cNvSpPr txBox="1"/>
            <p:nvPr/>
          </p:nvSpPr>
          <p:spPr>
            <a:xfrm>
              <a:off x="8087261" y="4945618"/>
              <a:ext cx="179932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Animals and </a:t>
              </a:r>
              <a:endParaRPr sz="1600" b="1" dirty="0"/>
            </a:p>
            <a:p>
              <a:pPr marL="0" marR="0" lvl="0" indent="0" algn="ctr"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birds</a:t>
              </a:r>
              <a:endParaRPr sz="1600" b="1" dirty="0"/>
            </a:p>
          </p:txBody>
        </p:sp>
        <p:pic>
          <p:nvPicPr>
            <p:cNvPr id="13" name="Picture 12">
              <a:extLst>
                <a:ext uri="{FF2B5EF4-FFF2-40B4-BE49-F238E27FC236}">
                  <a16:creationId xmlns:a16="http://schemas.microsoft.com/office/drawing/2014/main" id="{C7368FEA-166D-203E-24E5-872DC1A872D8}"/>
                </a:ext>
              </a:extLst>
            </p:cNvPr>
            <p:cNvPicPr>
              <a:picLocks noChangeAspect="1"/>
            </p:cNvPicPr>
            <p:nvPr/>
          </p:nvPicPr>
          <p:blipFill>
            <a:blip r:embed="rId8"/>
            <a:stretch>
              <a:fillRect/>
            </a:stretch>
          </p:blipFill>
          <p:spPr>
            <a:xfrm>
              <a:off x="8385084" y="3777087"/>
              <a:ext cx="1203680" cy="1203680"/>
            </a:xfrm>
            <a:prstGeom prst="rect">
              <a:avLst/>
            </a:prstGeom>
          </p:spPr>
        </p:pic>
        <p:cxnSp>
          <p:nvCxnSpPr>
            <p:cNvPr id="29" name="Straight Arrow Connector 28">
              <a:extLst>
                <a:ext uri="{FF2B5EF4-FFF2-40B4-BE49-F238E27FC236}">
                  <a16:creationId xmlns:a16="http://schemas.microsoft.com/office/drawing/2014/main" id="{BC4F7E5A-049D-C805-1E9D-E6C107321154}"/>
                </a:ext>
              </a:extLst>
            </p:cNvPr>
            <p:cNvCxnSpPr>
              <a:cxnSpLocks/>
            </p:cNvCxnSpPr>
            <p:nvPr/>
          </p:nvCxnSpPr>
          <p:spPr>
            <a:xfrm flipH="1" flipV="1">
              <a:off x="6769703" y="3736707"/>
              <a:ext cx="1426298" cy="592233"/>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C2CA1BBC-2E56-A76C-F916-91C1E9EC8076}"/>
              </a:ext>
            </a:extLst>
          </p:cNvPr>
          <p:cNvGrpSpPr/>
          <p:nvPr/>
        </p:nvGrpSpPr>
        <p:grpSpPr>
          <a:xfrm>
            <a:off x="6497588" y="3974810"/>
            <a:ext cx="1622331" cy="2183871"/>
            <a:chOff x="6497588" y="3974810"/>
            <a:chExt cx="1622331" cy="2183871"/>
          </a:xfrm>
        </p:grpSpPr>
        <p:sp>
          <p:nvSpPr>
            <p:cNvPr id="693" name="Google Shape;693;p73"/>
            <p:cNvSpPr txBox="1"/>
            <p:nvPr/>
          </p:nvSpPr>
          <p:spPr>
            <a:xfrm>
              <a:off x="7088269" y="5789390"/>
              <a:ext cx="103165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Insects</a:t>
              </a:r>
              <a:endParaRPr sz="1600" b="1" dirty="0"/>
            </a:p>
          </p:txBody>
        </p:sp>
        <p:pic>
          <p:nvPicPr>
            <p:cNvPr id="10" name="Picture 9">
              <a:extLst>
                <a:ext uri="{FF2B5EF4-FFF2-40B4-BE49-F238E27FC236}">
                  <a16:creationId xmlns:a16="http://schemas.microsoft.com/office/drawing/2014/main" id="{7C409D31-7749-21B5-846B-013DBCEF890A}"/>
                </a:ext>
              </a:extLst>
            </p:cNvPr>
            <p:cNvPicPr>
              <a:picLocks noChangeAspect="1"/>
            </p:cNvPicPr>
            <p:nvPr/>
          </p:nvPicPr>
          <p:blipFill>
            <a:blip r:embed="rId9"/>
            <a:stretch>
              <a:fillRect/>
            </a:stretch>
          </p:blipFill>
          <p:spPr>
            <a:xfrm>
              <a:off x="7126484" y="4926159"/>
              <a:ext cx="896294" cy="896294"/>
            </a:xfrm>
            <a:prstGeom prst="rect">
              <a:avLst/>
            </a:prstGeom>
          </p:spPr>
        </p:pic>
        <p:cxnSp>
          <p:nvCxnSpPr>
            <p:cNvPr id="33" name="Straight Arrow Connector 32">
              <a:extLst>
                <a:ext uri="{FF2B5EF4-FFF2-40B4-BE49-F238E27FC236}">
                  <a16:creationId xmlns:a16="http://schemas.microsoft.com/office/drawing/2014/main" id="{F192C677-C2EC-64E3-A789-5A98AD11EFE1}"/>
                </a:ext>
              </a:extLst>
            </p:cNvPr>
            <p:cNvCxnSpPr>
              <a:cxnSpLocks/>
            </p:cNvCxnSpPr>
            <p:nvPr/>
          </p:nvCxnSpPr>
          <p:spPr>
            <a:xfrm flipH="1" flipV="1">
              <a:off x="6497588" y="3974810"/>
              <a:ext cx="828498" cy="905938"/>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24" name="Group 23">
            <a:extLst>
              <a:ext uri="{FF2B5EF4-FFF2-40B4-BE49-F238E27FC236}">
                <a16:creationId xmlns:a16="http://schemas.microsoft.com/office/drawing/2014/main" id="{7147B4BB-9552-9DF6-A7E2-6665F2D7DA83}"/>
              </a:ext>
            </a:extLst>
          </p:cNvPr>
          <p:cNvGrpSpPr/>
          <p:nvPr/>
        </p:nvGrpSpPr>
        <p:grpSpPr>
          <a:xfrm>
            <a:off x="5660577" y="4080058"/>
            <a:ext cx="1172402" cy="2047773"/>
            <a:chOff x="5660577" y="4080058"/>
            <a:chExt cx="1172402" cy="2047773"/>
          </a:xfrm>
        </p:grpSpPr>
        <p:sp>
          <p:nvSpPr>
            <p:cNvPr id="692" name="Google Shape;692;p73"/>
            <p:cNvSpPr txBox="1"/>
            <p:nvPr/>
          </p:nvSpPr>
          <p:spPr>
            <a:xfrm>
              <a:off x="5660577" y="5758540"/>
              <a:ext cx="1172402"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Rodents</a:t>
              </a:r>
              <a:endParaRPr sz="1600" b="1" dirty="0"/>
            </a:p>
          </p:txBody>
        </p:sp>
        <p:pic>
          <p:nvPicPr>
            <p:cNvPr id="9" name="Picture 8">
              <a:extLst>
                <a:ext uri="{FF2B5EF4-FFF2-40B4-BE49-F238E27FC236}">
                  <a16:creationId xmlns:a16="http://schemas.microsoft.com/office/drawing/2014/main" id="{360D1DA1-B8C0-79D0-01B2-0611BC13499C}"/>
                </a:ext>
              </a:extLst>
            </p:cNvPr>
            <p:cNvPicPr>
              <a:picLocks noChangeAspect="1"/>
            </p:cNvPicPr>
            <p:nvPr/>
          </p:nvPicPr>
          <p:blipFill>
            <a:blip r:embed="rId10"/>
            <a:stretch>
              <a:fillRect/>
            </a:stretch>
          </p:blipFill>
          <p:spPr>
            <a:xfrm>
              <a:off x="5856153" y="5102503"/>
              <a:ext cx="739409" cy="739409"/>
            </a:xfrm>
            <a:prstGeom prst="rect">
              <a:avLst/>
            </a:prstGeom>
          </p:spPr>
        </p:pic>
        <p:cxnSp>
          <p:nvCxnSpPr>
            <p:cNvPr id="36" name="Straight Arrow Connector 35">
              <a:extLst>
                <a:ext uri="{FF2B5EF4-FFF2-40B4-BE49-F238E27FC236}">
                  <a16:creationId xmlns:a16="http://schemas.microsoft.com/office/drawing/2014/main" id="{A3CF09E7-9803-ED6F-344D-4F0E9E941FA8}"/>
                </a:ext>
              </a:extLst>
            </p:cNvPr>
            <p:cNvCxnSpPr>
              <a:cxnSpLocks/>
            </p:cNvCxnSpPr>
            <p:nvPr/>
          </p:nvCxnSpPr>
          <p:spPr>
            <a:xfrm flipH="1" flipV="1">
              <a:off x="6003335" y="4080058"/>
              <a:ext cx="131947" cy="900109"/>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25" name="Group 24">
            <a:extLst>
              <a:ext uri="{FF2B5EF4-FFF2-40B4-BE49-F238E27FC236}">
                <a16:creationId xmlns:a16="http://schemas.microsoft.com/office/drawing/2014/main" id="{A03B10DB-5B0E-2034-CFD4-CF3FDB258BA2}"/>
              </a:ext>
            </a:extLst>
          </p:cNvPr>
          <p:cNvGrpSpPr/>
          <p:nvPr/>
        </p:nvGrpSpPr>
        <p:grpSpPr>
          <a:xfrm>
            <a:off x="3894543" y="4032901"/>
            <a:ext cx="1799326" cy="2501093"/>
            <a:chOff x="3894543" y="4032901"/>
            <a:chExt cx="1799326" cy="2501093"/>
          </a:xfrm>
        </p:grpSpPr>
        <p:sp>
          <p:nvSpPr>
            <p:cNvPr id="691" name="Google Shape;691;p73"/>
            <p:cNvSpPr txBox="1"/>
            <p:nvPr/>
          </p:nvSpPr>
          <p:spPr>
            <a:xfrm>
              <a:off x="3894543" y="5887704"/>
              <a:ext cx="1799326"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Garbage and sewage</a:t>
              </a:r>
              <a:endParaRPr sz="1600" b="1" dirty="0"/>
            </a:p>
          </p:txBody>
        </p:sp>
        <p:pic>
          <p:nvPicPr>
            <p:cNvPr id="8" name="Picture 7">
              <a:extLst>
                <a:ext uri="{FF2B5EF4-FFF2-40B4-BE49-F238E27FC236}">
                  <a16:creationId xmlns:a16="http://schemas.microsoft.com/office/drawing/2014/main" id="{6C9034C7-F4C0-87FE-3E49-F410D0B21B4B}"/>
                </a:ext>
              </a:extLst>
            </p:cNvPr>
            <p:cNvPicPr>
              <a:picLocks noChangeAspect="1"/>
            </p:cNvPicPr>
            <p:nvPr/>
          </p:nvPicPr>
          <p:blipFill>
            <a:blip r:embed="rId11"/>
            <a:stretch>
              <a:fillRect/>
            </a:stretch>
          </p:blipFill>
          <p:spPr>
            <a:xfrm>
              <a:off x="4313679" y="4910425"/>
              <a:ext cx="1069513" cy="1069513"/>
            </a:xfrm>
            <a:prstGeom prst="rect">
              <a:avLst/>
            </a:prstGeom>
          </p:spPr>
        </p:pic>
        <p:cxnSp>
          <p:nvCxnSpPr>
            <p:cNvPr id="39" name="Straight Arrow Connector 38">
              <a:extLst>
                <a:ext uri="{FF2B5EF4-FFF2-40B4-BE49-F238E27FC236}">
                  <a16:creationId xmlns:a16="http://schemas.microsoft.com/office/drawing/2014/main" id="{C0E37BF5-202A-F8F2-7971-D5A7E0512361}"/>
                </a:ext>
              </a:extLst>
            </p:cNvPr>
            <p:cNvCxnSpPr>
              <a:cxnSpLocks/>
            </p:cNvCxnSpPr>
            <p:nvPr/>
          </p:nvCxnSpPr>
          <p:spPr>
            <a:xfrm flipV="1">
              <a:off x="4926553" y="4032901"/>
              <a:ext cx="422965" cy="76325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27" name="Group 26">
            <a:extLst>
              <a:ext uri="{FF2B5EF4-FFF2-40B4-BE49-F238E27FC236}">
                <a16:creationId xmlns:a16="http://schemas.microsoft.com/office/drawing/2014/main" id="{1BE43C9E-69EF-DBF2-8897-62F82B5C1361}"/>
              </a:ext>
            </a:extLst>
          </p:cNvPr>
          <p:cNvGrpSpPr/>
          <p:nvPr/>
        </p:nvGrpSpPr>
        <p:grpSpPr>
          <a:xfrm>
            <a:off x="2946728" y="3894903"/>
            <a:ext cx="1973169" cy="2119851"/>
            <a:chOff x="2946728" y="3894903"/>
            <a:chExt cx="1973169" cy="2119851"/>
          </a:xfrm>
        </p:grpSpPr>
        <p:sp>
          <p:nvSpPr>
            <p:cNvPr id="690" name="Google Shape;690;p73"/>
            <p:cNvSpPr txBox="1"/>
            <p:nvPr/>
          </p:nvSpPr>
          <p:spPr>
            <a:xfrm>
              <a:off x="3038601" y="5645463"/>
              <a:ext cx="65493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Soil</a:t>
              </a:r>
              <a:endParaRPr sz="1600" b="1" dirty="0"/>
            </a:p>
          </p:txBody>
        </p:sp>
        <p:pic>
          <p:nvPicPr>
            <p:cNvPr id="7" name="Picture 6">
              <a:extLst>
                <a:ext uri="{FF2B5EF4-FFF2-40B4-BE49-F238E27FC236}">
                  <a16:creationId xmlns:a16="http://schemas.microsoft.com/office/drawing/2014/main" id="{7A4FB94B-83F7-7332-D417-44959094DDF7}"/>
                </a:ext>
              </a:extLst>
            </p:cNvPr>
            <p:cNvPicPr>
              <a:picLocks noChangeAspect="1"/>
            </p:cNvPicPr>
            <p:nvPr/>
          </p:nvPicPr>
          <p:blipFill>
            <a:blip r:embed="rId12"/>
            <a:stretch>
              <a:fillRect/>
            </a:stretch>
          </p:blipFill>
          <p:spPr>
            <a:xfrm>
              <a:off x="2946728" y="4772427"/>
              <a:ext cx="906858" cy="906858"/>
            </a:xfrm>
            <a:prstGeom prst="rect">
              <a:avLst/>
            </a:prstGeom>
          </p:spPr>
        </p:pic>
        <p:cxnSp>
          <p:nvCxnSpPr>
            <p:cNvPr id="41" name="Straight Arrow Connector 40">
              <a:extLst>
                <a:ext uri="{FF2B5EF4-FFF2-40B4-BE49-F238E27FC236}">
                  <a16:creationId xmlns:a16="http://schemas.microsoft.com/office/drawing/2014/main" id="{3349BF97-4D1B-B525-3B70-2B6185EA47B3}"/>
                </a:ext>
              </a:extLst>
            </p:cNvPr>
            <p:cNvCxnSpPr>
              <a:cxnSpLocks/>
            </p:cNvCxnSpPr>
            <p:nvPr/>
          </p:nvCxnSpPr>
          <p:spPr>
            <a:xfrm flipV="1">
              <a:off x="3890099" y="3894903"/>
              <a:ext cx="1029798" cy="734312"/>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28" name="Group 27">
            <a:extLst>
              <a:ext uri="{FF2B5EF4-FFF2-40B4-BE49-F238E27FC236}">
                <a16:creationId xmlns:a16="http://schemas.microsoft.com/office/drawing/2014/main" id="{04E3C42D-7005-211A-0EF9-09B85F26E03D}"/>
              </a:ext>
            </a:extLst>
          </p:cNvPr>
          <p:cNvGrpSpPr/>
          <p:nvPr/>
        </p:nvGrpSpPr>
        <p:grpSpPr>
          <a:xfrm>
            <a:off x="1996089" y="3470375"/>
            <a:ext cx="2748840" cy="1310771"/>
            <a:chOff x="1996089" y="3470375"/>
            <a:chExt cx="2748840" cy="1310771"/>
          </a:xfrm>
        </p:grpSpPr>
        <p:sp>
          <p:nvSpPr>
            <p:cNvPr id="689" name="Google Shape;689;p73"/>
            <p:cNvSpPr txBox="1"/>
            <p:nvPr/>
          </p:nvSpPr>
          <p:spPr>
            <a:xfrm>
              <a:off x="1996089" y="4411855"/>
              <a:ext cx="120368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Air/dust</a:t>
              </a:r>
              <a:endParaRPr sz="1600" b="1" dirty="0"/>
            </a:p>
          </p:txBody>
        </p:sp>
        <p:pic>
          <p:nvPicPr>
            <p:cNvPr id="6" name="Picture 5">
              <a:extLst>
                <a:ext uri="{FF2B5EF4-FFF2-40B4-BE49-F238E27FC236}">
                  <a16:creationId xmlns:a16="http://schemas.microsoft.com/office/drawing/2014/main" id="{B491C108-C8A8-F166-F003-96C7A2C07EAC}"/>
                </a:ext>
              </a:extLst>
            </p:cNvPr>
            <p:cNvPicPr>
              <a:picLocks noChangeAspect="1"/>
            </p:cNvPicPr>
            <p:nvPr/>
          </p:nvPicPr>
          <p:blipFill>
            <a:blip r:embed="rId13"/>
            <a:stretch>
              <a:fillRect/>
            </a:stretch>
          </p:blipFill>
          <p:spPr>
            <a:xfrm>
              <a:off x="2046972" y="3470375"/>
              <a:ext cx="1006545" cy="1006545"/>
            </a:xfrm>
            <a:prstGeom prst="rect">
              <a:avLst/>
            </a:prstGeom>
          </p:spPr>
        </p:pic>
        <p:cxnSp>
          <p:nvCxnSpPr>
            <p:cNvPr id="43" name="Straight Arrow Connector 42">
              <a:extLst>
                <a:ext uri="{FF2B5EF4-FFF2-40B4-BE49-F238E27FC236}">
                  <a16:creationId xmlns:a16="http://schemas.microsoft.com/office/drawing/2014/main" id="{677E7A2B-4E74-3332-31FD-BFF72F7FF8B8}"/>
                </a:ext>
              </a:extLst>
            </p:cNvPr>
            <p:cNvCxnSpPr>
              <a:cxnSpLocks/>
            </p:cNvCxnSpPr>
            <p:nvPr/>
          </p:nvCxnSpPr>
          <p:spPr>
            <a:xfrm flipV="1">
              <a:off x="3209776" y="3559434"/>
              <a:ext cx="1535153" cy="49880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30" name="Group 29">
            <a:extLst>
              <a:ext uri="{FF2B5EF4-FFF2-40B4-BE49-F238E27FC236}">
                <a16:creationId xmlns:a16="http://schemas.microsoft.com/office/drawing/2014/main" id="{888903A7-64B7-D293-714C-D44858BB422B}"/>
              </a:ext>
            </a:extLst>
          </p:cNvPr>
          <p:cNvGrpSpPr/>
          <p:nvPr/>
        </p:nvGrpSpPr>
        <p:grpSpPr>
          <a:xfrm>
            <a:off x="1803729" y="1911494"/>
            <a:ext cx="2908289" cy="1467132"/>
            <a:chOff x="1803729" y="1911494"/>
            <a:chExt cx="2908289" cy="1467132"/>
          </a:xfrm>
        </p:grpSpPr>
        <p:sp>
          <p:nvSpPr>
            <p:cNvPr id="697" name="Google Shape;697;p73"/>
            <p:cNvSpPr txBox="1"/>
            <p:nvPr/>
          </p:nvSpPr>
          <p:spPr>
            <a:xfrm>
              <a:off x="1935043" y="3009335"/>
              <a:ext cx="88036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Water</a:t>
              </a:r>
              <a:endParaRPr sz="1600" b="1" dirty="0"/>
            </a:p>
          </p:txBody>
        </p:sp>
        <p:pic>
          <p:nvPicPr>
            <p:cNvPr id="5" name="Picture 4">
              <a:extLst>
                <a:ext uri="{FF2B5EF4-FFF2-40B4-BE49-F238E27FC236}">
                  <a16:creationId xmlns:a16="http://schemas.microsoft.com/office/drawing/2014/main" id="{EFB5F860-56B5-47F7-6831-7F1D6CB2BB09}"/>
                </a:ext>
              </a:extLst>
            </p:cNvPr>
            <p:cNvPicPr>
              <a:picLocks noChangeAspect="1"/>
            </p:cNvPicPr>
            <p:nvPr/>
          </p:nvPicPr>
          <p:blipFill>
            <a:blip r:embed="rId14"/>
            <a:stretch>
              <a:fillRect/>
            </a:stretch>
          </p:blipFill>
          <p:spPr>
            <a:xfrm>
              <a:off x="1803729" y="1911494"/>
              <a:ext cx="1142999" cy="1142999"/>
            </a:xfrm>
            <a:prstGeom prst="rect">
              <a:avLst/>
            </a:prstGeom>
          </p:spPr>
        </p:pic>
        <p:cxnSp>
          <p:nvCxnSpPr>
            <p:cNvPr id="45" name="Straight Arrow Connector 44">
              <a:extLst>
                <a:ext uri="{FF2B5EF4-FFF2-40B4-BE49-F238E27FC236}">
                  <a16:creationId xmlns:a16="http://schemas.microsoft.com/office/drawing/2014/main" id="{7E055431-74C4-8962-AB41-8A9A7545BD6E}"/>
                </a:ext>
              </a:extLst>
            </p:cNvPr>
            <p:cNvCxnSpPr>
              <a:cxnSpLocks/>
            </p:cNvCxnSpPr>
            <p:nvPr/>
          </p:nvCxnSpPr>
          <p:spPr>
            <a:xfrm>
              <a:off x="3068180" y="2903816"/>
              <a:ext cx="1643838" cy="320149"/>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60911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3"/>
          <p:cNvSpPr txBox="1">
            <a:spLocks noGrp="1"/>
          </p:cNvSpPr>
          <p:nvPr>
            <p:ph type="title"/>
          </p:nvPr>
        </p:nvSpPr>
        <p:spPr>
          <a:xfrm>
            <a:off x="838200" y="365127"/>
            <a:ext cx="10515600" cy="101710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27E"/>
              </a:buClr>
              <a:buSzPts val="3600"/>
              <a:buFont typeface="Arial"/>
              <a:buNone/>
            </a:pPr>
            <a:r>
              <a:rPr lang="en-US" sz="3600" b="1" dirty="0">
                <a:solidFill>
                  <a:schemeClr val="tx1"/>
                </a:solidFill>
                <a:latin typeface="Arial"/>
                <a:ea typeface="Arial"/>
                <a:cs typeface="Arial"/>
                <a:sym typeface="Arial"/>
              </a:rPr>
              <a:t>Takeaway Messages</a:t>
            </a:r>
            <a:endParaRPr sz="3600" b="1" dirty="0">
              <a:solidFill>
                <a:schemeClr val="tx1"/>
              </a:solidFill>
              <a:latin typeface="Arial"/>
              <a:ea typeface="Arial"/>
              <a:cs typeface="Arial"/>
              <a:sym typeface="Arial"/>
            </a:endParaRPr>
          </a:p>
        </p:txBody>
      </p:sp>
      <p:sp>
        <p:nvSpPr>
          <p:cNvPr id="756" name="Google Shape;756;p3"/>
          <p:cNvSpPr txBox="1">
            <a:spLocks noGrp="1"/>
          </p:cNvSpPr>
          <p:nvPr>
            <p:ph type="body" idx="1"/>
          </p:nvPr>
        </p:nvSpPr>
        <p:spPr>
          <a:xfrm>
            <a:off x="838200" y="1487968"/>
            <a:ext cx="10515600" cy="5052345"/>
          </a:xfrm>
          <a:prstGeom prst="rect">
            <a:avLst/>
          </a:prstGeom>
          <a:noFill/>
          <a:ln>
            <a:noFill/>
          </a:ln>
        </p:spPr>
        <p:txBody>
          <a:bodyPr spcFirstLastPara="1" wrap="square" lIns="91425" tIns="45700" rIns="91425" bIns="45700" anchor="t" anchorCtr="0">
            <a:normAutofit/>
          </a:bodyPr>
          <a:lstStyle/>
          <a:p>
            <a:pPr marL="283464" lvl="0" indent="-283464" algn="l" rtl="0">
              <a:lnSpc>
                <a:spcPct val="100000"/>
              </a:lnSpc>
              <a:spcBef>
                <a:spcPts val="300"/>
              </a:spcBef>
              <a:spcAft>
                <a:spcPts val="300"/>
              </a:spcAft>
              <a:buClr>
                <a:schemeClr val="dk1"/>
              </a:buClr>
              <a:buSzPts val="2800"/>
              <a:buFont typeface="Times New Roman"/>
              <a:buAutoNum type="arabicPeriod"/>
            </a:pPr>
            <a:r>
              <a:rPr lang="en-US" dirty="0">
                <a:latin typeface="Arial"/>
                <a:cs typeface="Arial"/>
                <a:sym typeface="Arial"/>
              </a:rPr>
              <a:t> Foodborne illnesses are a significant risk to human health, specifically children  </a:t>
            </a:r>
            <a:endParaRPr dirty="0"/>
          </a:p>
          <a:p>
            <a:pPr marL="283464" lvl="0" indent="-283464" algn="l" rtl="0">
              <a:lnSpc>
                <a:spcPct val="100000"/>
              </a:lnSpc>
              <a:spcBef>
                <a:spcPts val="300"/>
              </a:spcBef>
              <a:spcAft>
                <a:spcPts val="300"/>
              </a:spcAft>
              <a:buClr>
                <a:schemeClr val="dk1"/>
              </a:buClr>
              <a:buSzPts val="2800"/>
              <a:buFont typeface="Times New Roman"/>
              <a:buAutoNum type="arabicPeriod"/>
            </a:pPr>
            <a:r>
              <a:rPr lang="en-US" dirty="0">
                <a:latin typeface="Arial"/>
                <a:cs typeface="Arial"/>
                <a:sym typeface="Arial"/>
              </a:rPr>
              <a:t> Foodborne illnesses are preventable </a:t>
            </a:r>
            <a:endParaRPr dirty="0"/>
          </a:p>
          <a:p>
            <a:pPr marL="283464" lvl="0" indent="-283464" algn="l" rtl="0">
              <a:lnSpc>
                <a:spcPct val="100000"/>
              </a:lnSpc>
              <a:spcBef>
                <a:spcPts val="300"/>
              </a:spcBef>
              <a:spcAft>
                <a:spcPts val="300"/>
              </a:spcAft>
              <a:buClr>
                <a:schemeClr val="dk1"/>
              </a:buClr>
              <a:buSzPts val="2800"/>
              <a:buFont typeface="Times New Roman"/>
              <a:buAutoNum type="arabicPeriod"/>
            </a:pPr>
            <a:r>
              <a:rPr lang="en-US" dirty="0">
                <a:latin typeface="Arial"/>
                <a:ea typeface="Arial"/>
                <a:cs typeface="Arial"/>
                <a:sym typeface="Arial"/>
              </a:rPr>
              <a:t> Three sources of food contamination: chemical, microbial, and physical</a:t>
            </a:r>
          </a:p>
          <a:p>
            <a:pPr marL="283464" lvl="0" indent="-283464" algn="l" rtl="0">
              <a:lnSpc>
                <a:spcPct val="100000"/>
              </a:lnSpc>
              <a:spcBef>
                <a:spcPts val="300"/>
              </a:spcBef>
              <a:spcAft>
                <a:spcPts val="300"/>
              </a:spcAft>
              <a:buClr>
                <a:schemeClr val="dk1"/>
              </a:buClr>
              <a:buSzPts val="2800"/>
              <a:buFont typeface="Times New Roman"/>
              <a:buAutoNum type="arabicPeriod"/>
            </a:pPr>
            <a:r>
              <a:rPr lang="en-US" dirty="0">
                <a:latin typeface="Arial"/>
                <a:ea typeface="Arial"/>
                <a:cs typeface="Arial"/>
                <a:sym typeface="Arial"/>
              </a:rPr>
              <a:t> The food value chain include production, processing, transportation, preparation, and consumption and there are many opportunities for contamination to occur</a:t>
            </a:r>
            <a:endParaRPr dirty="0">
              <a:latin typeface="Arial"/>
              <a:ea typeface="Arial"/>
              <a:cs typeface="Arial"/>
              <a:sym typeface="Arial"/>
            </a:endParaRPr>
          </a:p>
        </p:txBody>
      </p:sp>
      <p:sp>
        <p:nvSpPr>
          <p:cNvPr id="757" name="Google Shape;757;p3"/>
          <p:cNvSpPr txBox="1">
            <a:spLocks noGrp="1"/>
          </p:cNvSpPr>
          <p:nvPr>
            <p:ph type="sldNum" idx="12"/>
          </p:nvPr>
        </p:nvSpPr>
        <p:spPr>
          <a:xfrm>
            <a:off x="9427330" y="6348810"/>
            <a:ext cx="2012324" cy="19150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r>
              <a:rPr lang="en-US">
                <a:solidFill>
                  <a:schemeClr val="dk2"/>
                </a:solidFill>
              </a:rPr>
              <a:t>ANRCB   |   </a:t>
            </a:r>
            <a:fld id="{00000000-1234-1234-1234-123412341234}" type="slidenum">
              <a:rPr lang="en-US" b="1">
                <a:solidFill>
                  <a:schemeClr val="accent6"/>
                </a:solidFill>
              </a:rPr>
              <a:t>26</a:t>
            </a:fld>
            <a:endParaRPr b="1">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3"/>
          <p:cNvSpPr txBox="1">
            <a:spLocks noGrp="1"/>
          </p:cNvSpPr>
          <p:nvPr>
            <p:ph type="title"/>
          </p:nvPr>
        </p:nvSpPr>
        <p:spPr>
          <a:xfrm>
            <a:off x="838200" y="365127"/>
            <a:ext cx="10515600" cy="101710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27E"/>
              </a:buClr>
              <a:buSzPts val="3600"/>
              <a:buFont typeface="Arial"/>
              <a:buNone/>
            </a:pPr>
            <a:r>
              <a:rPr lang="en-US" sz="3600" b="1" dirty="0">
                <a:solidFill>
                  <a:schemeClr val="tx1"/>
                </a:solidFill>
                <a:latin typeface="Arial"/>
                <a:ea typeface="Arial"/>
                <a:cs typeface="Arial"/>
                <a:sym typeface="Arial"/>
              </a:rPr>
              <a:t>Next Session</a:t>
            </a:r>
            <a:endParaRPr sz="3600" b="1" dirty="0">
              <a:solidFill>
                <a:schemeClr val="tx1"/>
              </a:solidFill>
              <a:latin typeface="Arial"/>
              <a:ea typeface="Arial"/>
              <a:cs typeface="Arial"/>
              <a:sym typeface="Arial"/>
            </a:endParaRPr>
          </a:p>
        </p:txBody>
      </p:sp>
      <p:sp>
        <p:nvSpPr>
          <p:cNvPr id="756" name="Google Shape;756;p3"/>
          <p:cNvSpPr txBox="1">
            <a:spLocks noGrp="1"/>
          </p:cNvSpPr>
          <p:nvPr>
            <p:ph type="body" idx="1"/>
          </p:nvPr>
        </p:nvSpPr>
        <p:spPr>
          <a:xfrm>
            <a:off x="838200" y="2262541"/>
            <a:ext cx="10515600" cy="2332917"/>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800"/>
              <a:buNone/>
            </a:pPr>
            <a:r>
              <a:rPr lang="en-US" sz="5400" b="1" dirty="0">
                <a:latin typeface="Arial"/>
                <a:ea typeface="Arial"/>
                <a:cs typeface="Arial"/>
                <a:sym typeface="Arial"/>
              </a:rPr>
              <a:t>Practical strategies that reduce the risk of foodborne illnesses </a:t>
            </a:r>
            <a:endParaRPr sz="5400" b="1" dirty="0">
              <a:latin typeface="Arial"/>
              <a:ea typeface="Arial"/>
              <a:cs typeface="Arial"/>
              <a:sym typeface="Arial"/>
            </a:endParaRPr>
          </a:p>
        </p:txBody>
      </p:sp>
      <p:sp>
        <p:nvSpPr>
          <p:cNvPr id="757" name="Google Shape;757;p3"/>
          <p:cNvSpPr txBox="1">
            <a:spLocks noGrp="1"/>
          </p:cNvSpPr>
          <p:nvPr>
            <p:ph type="sldNum" idx="12"/>
          </p:nvPr>
        </p:nvSpPr>
        <p:spPr>
          <a:xfrm>
            <a:off x="9427330" y="6348810"/>
            <a:ext cx="2012324" cy="19150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r>
              <a:rPr lang="en-US">
                <a:solidFill>
                  <a:schemeClr val="dk2"/>
                </a:solidFill>
              </a:rPr>
              <a:t>ANRCB   |   </a:t>
            </a:r>
            <a:fld id="{00000000-1234-1234-1234-123412341234}" type="slidenum">
              <a:rPr lang="en-US" b="1">
                <a:solidFill>
                  <a:schemeClr val="accent6"/>
                </a:solidFill>
              </a:rPr>
              <a:t>27</a:t>
            </a:fld>
            <a:endParaRPr b="1">
              <a:solidFill>
                <a:schemeClr val="accent6"/>
              </a:solidFill>
            </a:endParaRPr>
          </a:p>
        </p:txBody>
      </p:sp>
    </p:spTree>
    <p:extLst>
      <p:ext uri="{BB962C8B-B14F-4D97-AF65-F5344CB8AC3E}">
        <p14:creationId xmlns:p14="http://schemas.microsoft.com/office/powerpoint/2010/main" val="1929761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4"/>
          <p:cNvSpPr txBox="1">
            <a:spLocks noGrp="1"/>
          </p:cNvSpPr>
          <p:nvPr>
            <p:ph type="ctrTitle"/>
          </p:nvPr>
        </p:nvSpPr>
        <p:spPr>
          <a:xfrm>
            <a:off x="2667000" y="1175356"/>
            <a:ext cx="6858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100"/>
              <a:buNone/>
            </a:pPr>
            <a:r>
              <a:rPr lang="en-US" sz="3600" b="1" dirty="0">
                <a:solidFill>
                  <a:schemeClr val="tx1"/>
                </a:solidFill>
                <a:latin typeface="Arial"/>
                <a:ea typeface="Arial"/>
                <a:cs typeface="Arial"/>
                <a:sym typeface="Arial"/>
              </a:rPr>
              <a:t>Thank you!</a:t>
            </a:r>
            <a:endParaRPr sz="3600" b="1" dirty="0">
              <a:solidFill>
                <a:schemeClr val="tx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p:nvPr/>
        </p:nvSpPr>
        <p:spPr>
          <a:xfrm>
            <a:off x="2416662" y="449668"/>
            <a:ext cx="7953971"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Foodborne Illnesses Greatly Impact Global Health &amp; Nutrition</a:t>
            </a:r>
            <a:endParaRPr sz="3600" b="1" i="0" u="none" strike="noStrike" cap="none" dirty="0">
              <a:solidFill>
                <a:srgbClr val="000000"/>
              </a:solidFill>
              <a:latin typeface="Arial"/>
              <a:ea typeface="Arial"/>
              <a:cs typeface="Arial"/>
              <a:sym typeface="Arial"/>
            </a:endParaRPr>
          </a:p>
        </p:txBody>
      </p:sp>
      <p:sp>
        <p:nvSpPr>
          <p:cNvPr id="131" name="Google Shape;131;p17"/>
          <p:cNvSpPr txBox="1"/>
          <p:nvPr/>
        </p:nvSpPr>
        <p:spPr>
          <a:xfrm>
            <a:off x="666750" y="1880366"/>
            <a:ext cx="6134100" cy="447810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300"/>
              </a:spcBef>
              <a:spcAft>
                <a:spcPts val="300"/>
              </a:spcAft>
              <a:buFont typeface="Arial" panose="020B0604020202020204" pitchFamily="34" charset="0"/>
              <a:buChar char="•"/>
            </a:pPr>
            <a:r>
              <a:rPr lang="en-US" sz="2800" b="0" i="0" u="none" strike="noStrike" cap="none" dirty="0">
                <a:solidFill>
                  <a:srgbClr val="000000"/>
                </a:solidFill>
                <a:latin typeface="Arial"/>
                <a:ea typeface="Arial"/>
                <a:cs typeface="Arial"/>
                <a:sym typeface="Arial"/>
              </a:rPr>
              <a:t>1 in 10 people become sick from eating unsafe food every year </a:t>
            </a:r>
            <a:r>
              <a:rPr lang="en-US" sz="1800" b="0" i="0" u="none" strike="noStrike" cap="none" dirty="0">
                <a:solidFill>
                  <a:srgbClr val="000000"/>
                </a:solidFill>
                <a:latin typeface="Arial"/>
                <a:ea typeface="Arial"/>
                <a:cs typeface="Arial"/>
                <a:sym typeface="Arial"/>
              </a:rPr>
              <a:t>(WHO, 2015)</a:t>
            </a:r>
            <a:endParaRPr lang="en-US" sz="2800" b="0" i="0" u="none" strike="noStrike" cap="none" dirty="0">
              <a:solidFill>
                <a:srgbClr val="000000"/>
              </a:solidFill>
              <a:latin typeface="Arial"/>
              <a:ea typeface="Arial"/>
              <a:cs typeface="Arial"/>
              <a:sym typeface="Arial"/>
            </a:endParaRPr>
          </a:p>
          <a:p>
            <a:pPr marL="285750" indent="-285750">
              <a:spcBef>
                <a:spcPts val="300"/>
              </a:spcBef>
              <a:spcAft>
                <a:spcPts val="300"/>
              </a:spcAft>
              <a:buFont typeface="Arial" panose="020B0604020202020204" pitchFamily="34" charset="0"/>
              <a:buChar char="•"/>
            </a:pPr>
            <a:r>
              <a:rPr lang="en-US" sz="2800" dirty="0"/>
              <a:t>40% of foodborne illnesses occur in children &lt;5 years </a:t>
            </a:r>
            <a:r>
              <a:rPr lang="en-US" sz="1800" dirty="0">
                <a:latin typeface="+mn-lt"/>
              </a:rPr>
              <a:t>(</a:t>
            </a:r>
            <a:r>
              <a:rPr lang="en-US" sz="1800" dirty="0">
                <a:effectLst/>
                <a:latin typeface="+mn-lt"/>
                <a:ea typeface="Cambria" panose="02040503050406030204" pitchFamily="18" charset="0"/>
              </a:rPr>
              <a:t>WHO, UNICEF, &amp; WBG, 2020)</a:t>
            </a:r>
            <a:r>
              <a:rPr lang="en-US" sz="1800" dirty="0">
                <a:latin typeface="+mn-lt"/>
              </a:rPr>
              <a:t> </a:t>
            </a:r>
            <a:r>
              <a:rPr lang="en-US" sz="2800" dirty="0">
                <a:sym typeface="Wingdings" panose="05000000000000000000" pitchFamily="2" charset="2"/>
              </a:rPr>
              <a:t> 125,000 deaths/year </a:t>
            </a:r>
            <a:r>
              <a:rPr lang="en-US" sz="1800" dirty="0">
                <a:sym typeface="Wingdings" panose="05000000000000000000" pitchFamily="2" charset="2"/>
              </a:rPr>
              <a:t>(WHO, 2015)</a:t>
            </a:r>
            <a:endParaRPr lang="en-US" sz="2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300"/>
              </a:spcBef>
              <a:spcAft>
                <a:spcPts val="300"/>
              </a:spcAft>
              <a:buFont typeface="Arial" panose="020B0604020202020204" pitchFamily="34" charset="0"/>
              <a:buChar char="•"/>
            </a:pPr>
            <a:r>
              <a:rPr lang="en-US" sz="2800" dirty="0"/>
              <a:t>Diarrheal disease agents = most common cause of foodborne illnesses </a:t>
            </a:r>
            <a:r>
              <a:rPr lang="en-US" sz="1800" dirty="0"/>
              <a:t>(WHO, 2015)</a:t>
            </a:r>
            <a:endParaRPr lang="en-US" sz="2800" b="0" i="0" u="none" strike="noStrike" cap="none" dirty="0">
              <a:solidFill>
                <a:srgbClr val="000000"/>
              </a:solidFill>
              <a:latin typeface="Arial"/>
              <a:ea typeface="Arial"/>
              <a:cs typeface="Arial"/>
              <a:sym typeface="Arial"/>
            </a:endParaRPr>
          </a:p>
        </p:txBody>
      </p:sp>
      <p:sp>
        <p:nvSpPr>
          <p:cNvPr id="133" name="Google Shape;133;p17"/>
          <p:cNvSpPr txBox="1">
            <a:spLocks noGrp="1"/>
          </p:cNvSpPr>
          <p:nvPr>
            <p:ph type="sldNum" idx="12"/>
          </p:nvPr>
        </p:nvSpPr>
        <p:spPr>
          <a:xfrm>
            <a:off x="9427330" y="6348810"/>
            <a:ext cx="2012324" cy="19150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a:t>
            </a:fld>
            <a:endParaRPr/>
          </a:p>
        </p:txBody>
      </p:sp>
      <p:pic>
        <p:nvPicPr>
          <p:cNvPr id="1026" name="Picture 2" descr="two school girls are eating their school meals">
            <a:extLst>
              <a:ext uri="{FF2B5EF4-FFF2-40B4-BE49-F238E27FC236}">
                <a16:creationId xmlns:a16="http://schemas.microsoft.com/office/drawing/2014/main" id="{43D1C8D4-18A7-5988-A548-514623790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0" y="2128838"/>
            <a:ext cx="4057649" cy="3043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C4950B6-92B0-418D-6D0D-36A8FC8767C9}"/>
              </a:ext>
            </a:extLst>
          </p:cNvPr>
          <p:cNvSpPr txBox="1"/>
          <p:nvPr/>
        </p:nvSpPr>
        <p:spPr>
          <a:xfrm>
            <a:off x="8839200" y="5172075"/>
            <a:ext cx="2324099" cy="261610"/>
          </a:xfrm>
          <a:prstGeom prst="rect">
            <a:avLst/>
          </a:prstGeom>
          <a:noFill/>
        </p:spPr>
        <p:txBody>
          <a:bodyPr wrap="square" rtlCol="0">
            <a:spAutoFit/>
          </a:bodyPr>
          <a:lstStyle/>
          <a:p>
            <a:r>
              <a:rPr lang="en-US" sz="1100" dirty="0"/>
              <a:t>WFP/ /</a:t>
            </a:r>
            <a:r>
              <a:rPr lang="en-US" sz="1100" dirty="0" err="1"/>
              <a:t>Vilakhone</a:t>
            </a:r>
            <a:r>
              <a:rPr lang="en-US" sz="1100" dirty="0"/>
              <a:t> </a:t>
            </a:r>
            <a:r>
              <a:rPr lang="en-US" sz="1100" dirty="0" err="1"/>
              <a:t>Sipaseuth</a:t>
            </a:r>
            <a:r>
              <a:rPr lang="en-US" sz="1100" dirty="0"/>
              <a:t>, 2022</a:t>
            </a:r>
          </a:p>
        </p:txBody>
      </p:sp>
    </p:spTree>
    <p:extLst>
      <p:ext uri="{BB962C8B-B14F-4D97-AF65-F5344CB8AC3E}">
        <p14:creationId xmlns:p14="http://schemas.microsoft.com/office/powerpoint/2010/main" val="286316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78B5A6-84F3-439F-824C-39E3F45AA587}"/>
              </a:ext>
            </a:extLst>
          </p:cNvPr>
          <p:cNvSpPr>
            <a:spLocks noGrp="1"/>
          </p:cNvSpPr>
          <p:nvPr>
            <p:ph type="sldNum" idx="12"/>
          </p:nvPr>
        </p:nvSpPr>
        <p:spPr/>
        <p:txBody>
          <a:bodyPr/>
          <a:lstStyle/>
          <a:p>
            <a:pPr marL="0" lvl="0" indent="0" algn="r" rtl="0">
              <a:spcBef>
                <a:spcPts val="0"/>
              </a:spcBef>
              <a:spcAft>
                <a:spcPts val="0"/>
              </a:spcAft>
              <a:buNone/>
            </a:pPr>
            <a:r>
              <a:rPr lang="en-US"/>
              <a:t>ANRCB   |   </a:t>
            </a:r>
            <a:fld id="{00000000-1234-1234-1234-123412341234}" type="slidenum">
              <a:rPr lang="en-US" b="1" smtClean="0">
                <a:solidFill>
                  <a:schemeClr val="accent6"/>
                </a:solidFill>
              </a:rPr>
              <a:t>4</a:t>
            </a:fld>
            <a:endParaRPr b="1">
              <a:solidFill>
                <a:schemeClr val="accent6"/>
              </a:solidFill>
            </a:endParaRPr>
          </a:p>
        </p:txBody>
      </p:sp>
      <p:sp>
        <p:nvSpPr>
          <p:cNvPr id="3" name="Google Shape;130;p17">
            <a:extLst>
              <a:ext uri="{FF2B5EF4-FFF2-40B4-BE49-F238E27FC236}">
                <a16:creationId xmlns:a16="http://schemas.microsoft.com/office/drawing/2014/main" id="{D5524527-84DB-4228-4D98-025118F014A6}"/>
              </a:ext>
            </a:extLst>
          </p:cNvPr>
          <p:cNvSpPr txBox="1"/>
          <p:nvPr/>
        </p:nvSpPr>
        <p:spPr>
          <a:xfrm>
            <a:off x="2386231" y="449734"/>
            <a:ext cx="713046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Negative Effects of Consuming Unsafe Food</a:t>
            </a:r>
            <a:endParaRPr sz="3600" b="1" i="0" u="none" strike="noStrike" cap="none" dirty="0">
              <a:solidFill>
                <a:srgbClr val="000000"/>
              </a:solidFill>
              <a:latin typeface="Arial"/>
              <a:ea typeface="Arial"/>
              <a:cs typeface="Arial"/>
              <a:sym typeface="Arial"/>
            </a:endParaRPr>
          </a:p>
        </p:txBody>
      </p:sp>
      <p:sp>
        <p:nvSpPr>
          <p:cNvPr id="7" name="Freeform: Shape 6">
            <a:extLst>
              <a:ext uri="{FF2B5EF4-FFF2-40B4-BE49-F238E27FC236}">
                <a16:creationId xmlns:a16="http://schemas.microsoft.com/office/drawing/2014/main" id="{232042AD-453F-A693-64C4-B557BF64B0CC}"/>
              </a:ext>
            </a:extLst>
          </p:cNvPr>
          <p:cNvSpPr/>
          <p:nvPr/>
        </p:nvSpPr>
        <p:spPr>
          <a:xfrm rot="16200000">
            <a:off x="1910620" y="3775454"/>
            <a:ext cx="1783079" cy="2011680"/>
          </a:xfrm>
          <a:custGeom>
            <a:avLst/>
            <a:gdLst>
              <a:gd name="connsiteX0" fmla="*/ 0 w 660599"/>
              <a:gd name="connsiteY0" fmla="*/ 287361 h 574721"/>
              <a:gd name="connsiteX1" fmla="*/ 143680 w 660599"/>
              <a:gd name="connsiteY1" fmla="*/ 0 h 574721"/>
              <a:gd name="connsiteX2" fmla="*/ 516919 w 660599"/>
              <a:gd name="connsiteY2" fmla="*/ 0 h 574721"/>
              <a:gd name="connsiteX3" fmla="*/ 660599 w 660599"/>
              <a:gd name="connsiteY3" fmla="*/ 287361 h 574721"/>
              <a:gd name="connsiteX4" fmla="*/ 516919 w 660599"/>
              <a:gd name="connsiteY4" fmla="*/ 574721 h 574721"/>
              <a:gd name="connsiteX5" fmla="*/ 143680 w 660599"/>
              <a:gd name="connsiteY5" fmla="*/ 574721 h 574721"/>
              <a:gd name="connsiteX6" fmla="*/ 0 w 660599"/>
              <a:gd name="connsiteY6" fmla="*/ 287361 h 57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599" h="574721">
                <a:moveTo>
                  <a:pt x="330299" y="0"/>
                </a:moveTo>
                <a:lnTo>
                  <a:pt x="660599" y="125002"/>
                </a:lnTo>
                <a:lnTo>
                  <a:pt x="660599" y="449719"/>
                </a:lnTo>
                <a:lnTo>
                  <a:pt x="330299" y="574721"/>
                </a:lnTo>
                <a:lnTo>
                  <a:pt x="0" y="449719"/>
                </a:lnTo>
                <a:lnTo>
                  <a:pt x="0" y="125002"/>
                </a:lnTo>
                <a:lnTo>
                  <a:pt x="330299" y="0"/>
                </a:lnTo>
                <a:close/>
              </a:path>
            </a:pathLst>
          </a:custGeom>
          <a:solidFill>
            <a:srgbClr val="66C7DD">
              <a:alpha val="35000"/>
            </a:srgbClr>
          </a:solidFill>
          <a:ln>
            <a:solidFill>
              <a:srgbClr val="00468B"/>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 wrap="square" lIns="108611" tIns="121993" rIns="108612" bIns="121993" numCol="1" spcCol="1270" anchor="ctr" anchorCtr="0">
            <a:noAutofit/>
          </a:bodyPr>
          <a:lstStyle/>
          <a:p>
            <a:pPr marL="0" lvl="0" indent="0" algn="ctr" defTabSz="222250">
              <a:lnSpc>
                <a:spcPct val="90000"/>
              </a:lnSpc>
              <a:spcBef>
                <a:spcPct val="0"/>
              </a:spcBef>
              <a:spcAft>
                <a:spcPct val="35000"/>
              </a:spcAft>
              <a:buNone/>
            </a:pPr>
            <a:r>
              <a:rPr lang="en-US" sz="2800" b="0" i="0" kern="1200" dirty="0">
                <a:solidFill>
                  <a:schemeClr val="tx1"/>
                </a:solidFill>
              </a:rPr>
              <a:t>Stunting</a:t>
            </a:r>
            <a:endParaRPr lang="en-US" sz="900" kern="1200" dirty="0">
              <a:solidFill>
                <a:schemeClr val="tx1"/>
              </a:solidFill>
            </a:endParaRPr>
          </a:p>
        </p:txBody>
      </p:sp>
      <p:sp>
        <p:nvSpPr>
          <p:cNvPr id="8" name="Rectangle 7">
            <a:extLst>
              <a:ext uri="{FF2B5EF4-FFF2-40B4-BE49-F238E27FC236}">
                <a16:creationId xmlns:a16="http://schemas.microsoft.com/office/drawing/2014/main" id="{207E5016-49B8-265B-10E1-4B3128E36AD8}"/>
              </a:ext>
            </a:extLst>
          </p:cNvPr>
          <p:cNvSpPr/>
          <p:nvPr/>
        </p:nvSpPr>
        <p:spPr>
          <a:xfrm rot="16200000">
            <a:off x="468865" y="5099933"/>
            <a:ext cx="1724762" cy="9644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00A12C76-1421-0BB8-F3CD-020C4CABF252}"/>
              </a:ext>
            </a:extLst>
          </p:cNvPr>
          <p:cNvSpPr/>
          <p:nvPr/>
        </p:nvSpPr>
        <p:spPr>
          <a:xfrm rot="16200000">
            <a:off x="646067" y="3006345"/>
            <a:ext cx="1389391" cy="1607488"/>
          </a:xfrm>
          <a:custGeom>
            <a:avLst/>
            <a:gdLst>
              <a:gd name="connsiteX0" fmla="*/ 0 w 660599"/>
              <a:gd name="connsiteY0" fmla="*/ 287361 h 574721"/>
              <a:gd name="connsiteX1" fmla="*/ 143680 w 660599"/>
              <a:gd name="connsiteY1" fmla="*/ 0 h 574721"/>
              <a:gd name="connsiteX2" fmla="*/ 516919 w 660599"/>
              <a:gd name="connsiteY2" fmla="*/ 0 h 574721"/>
              <a:gd name="connsiteX3" fmla="*/ 660599 w 660599"/>
              <a:gd name="connsiteY3" fmla="*/ 287361 h 574721"/>
              <a:gd name="connsiteX4" fmla="*/ 516919 w 660599"/>
              <a:gd name="connsiteY4" fmla="*/ 574721 h 574721"/>
              <a:gd name="connsiteX5" fmla="*/ 143680 w 660599"/>
              <a:gd name="connsiteY5" fmla="*/ 574721 h 574721"/>
              <a:gd name="connsiteX6" fmla="*/ 0 w 660599"/>
              <a:gd name="connsiteY6" fmla="*/ 287361 h 57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599" h="574721">
                <a:moveTo>
                  <a:pt x="330299" y="0"/>
                </a:moveTo>
                <a:lnTo>
                  <a:pt x="660599" y="125002"/>
                </a:lnTo>
                <a:lnTo>
                  <a:pt x="660599" y="449719"/>
                </a:lnTo>
                <a:lnTo>
                  <a:pt x="330299" y="574721"/>
                </a:lnTo>
                <a:lnTo>
                  <a:pt x="0" y="449719"/>
                </a:lnTo>
                <a:lnTo>
                  <a:pt x="0" y="125002"/>
                </a:lnTo>
                <a:lnTo>
                  <a:pt x="330299" y="0"/>
                </a:lnTo>
                <a:close/>
              </a:path>
            </a:pathLst>
          </a:custGeom>
          <a:solidFill>
            <a:srgbClr val="66C7DD">
              <a:alpha val="35000"/>
            </a:srgbClr>
          </a:solidFill>
          <a:ln>
            <a:solidFill>
              <a:srgbClr val="00468B"/>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89561" tIns="102943" rIns="89561" bIns="102943" numCol="1" spcCol="1270" anchor="ctr" anchorCtr="0">
            <a:noAutofit/>
          </a:bodyPr>
          <a:lstStyle/>
          <a:p>
            <a:pPr marL="0" lvl="0" indent="0" algn="ctr" defTabSz="1511300">
              <a:lnSpc>
                <a:spcPct val="90000"/>
              </a:lnSpc>
              <a:spcBef>
                <a:spcPct val="0"/>
              </a:spcBef>
              <a:spcAft>
                <a:spcPct val="35000"/>
              </a:spcAft>
              <a:buNone/>
            </a:pPr>
            <a:endParaRPr lang="en-US" sz="3400" kern="1200" dirty="0">
              <a:solidFill>
                <a:schemeClr val="tx1"/>
              </a:solidFill>
            </a:endParaRPr>
          </a:p>
        </p:txBody>
      </p:sp>
      <p:sp>
        <p:nvSpPr>
          <p:cNvPr id="10" name="Freeform: Shape 9">
            <a:extLst>
              <a:ext uri="{FF2B5EF4-FFF2-40B4-BE49-F238E27FC236}">
                <a16:creationId xmlns:a16="http://schemas.microsoft.com/office/drawing/2014/main" id="{BBC5C528-2963-B322-27E3-CE3BF8D80BB5}"/>
              </a:ext>
            </a:extLst>
          </p:cNvPr>
          <p:cNvSpPr/>
          <p:nvPr/>
        </p:nvSpPr>
        <p:spPr>
          <a:xfrm rot="16200000">
            <a:off x="1914923" y="1870715"/>
            <a:ext cx="1782252" cy="2007414"/>
          </a:xfrm>
          <a:custGeom>
            <a:avLst/>
            <a:gdLst>
              <a:gd name="connsiteX0" fmla="*/ 0 w 660599"/>
              <a:gd name="connsiteY0" fmla="*/ 287361 h 574721"/>
              <a:gd name="connsiteX1" fmla="*/ 143680 w 660599"/>
              <a:gd name="connsiteY1" fmla="*/ 0 h 574721"/>
              <a:gd name="connsiteX2" fmla="*/ 516919 w 660599"/>
              <a:gd name="connsiteY2" fmla="*/ 0 h 574721"/>
              <a:gd name="connsiteX3" fmla="*/ 660599 w 660599"/>
              <a:gd name="connsiteY3" fmla="*/ 287361 h 574721"/>
              <a:gd name="connsiteX4" fmla="*/ 516919 w 660599"/>
              <a:gd name="connsiteY4" fmla="*/ 574721 h 574721"/>
              <a:gd name="connsiteX5" fmla="*/ 143680 w 660599"/>
              <a:gd name="connsiteY5" fmla="*/ 574721 h 574721"/>
              <a:gd name="connsiteX6" fmla="*/ 0 w 660599"/>
              <a:gd name="connsiteY6" fmla="*/ 287361 h 57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599" h="574721">
                <a:moveTo>
                  <a:pt x="330299" y="0"/>
                </a:moveTo>
                <a:lnTo>
                  <a:pt x="660599" y="125002"/>
                </a:lnTo>
                <a:lnTo>
                  <a:pt x="660599" y="449719"/>
                </a:lnTo>
                <a:lnTo>
                  <a:pt x="330299" y="574721"/>
                </a:lnTo>
                <a:lnTo>
                  <a:pt x="0" y="449719"/>
                </a:lnTo>
                <a:lnTo>
                  <a:pt x="0" y="125002"/>
                </a:lnTo>
                <a:lnTo>
                  <a:pt x="330299" y="0"/>
                </a:lnTo>
                <a:close/>
              </a:path>
            </a:pathLst>
          </a:custGeom>
          <a:solidFill>
            <a:srgbClr val="66C7DD">
              <a:alpha val="35000"/>
            </a:srgbClr>
          </a:solidFill>
          <a:ln>
            <a:solidFill>
              <a:srgbClr val="00468B"/>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 wrap="square" lIns="108611" tIns="0" rIns="108611" bIns="0" numCol="1" spcCol="1270" anchor="ctr" anchorCtr="0">
            <a:noAutofit/>
          </a:bodyPr>
          <a:lstStyle/>
          <a:p>
            <a:pPr marL="0" lvl="0" indent="0" algn="ctr" defTabSz="222250">
              <a:lnSpc>
                <a:spcPct val="90000"/>
              </a:lnSpc>
              <a:spcBef>
                <a:spcPct val="0"/>
              </a:spcBef>
              <a:spcAft>
                <a:spcPct val="35000"/>
              </a:spcAft>
              <a:buNone/>
            </a:pPr>
            <a:r>
              <a:rPr lang="en-US" sz="2800" i="0" kern="1200" dirty="0">
                <a:solidFill>
                  <a:schemeClr val="tx1"/>
                </a:solidFill>
              </a:rPr>
              <a:t>Malnutrition</a:t>
            </a:r>
            <a:endParaRPr lang="en-US" sz="2400" kern="1200" dirty="0">
              <a:solidFill>
                <a:schemeClr val="tx1"/>
              </a:solidFill>
            </a:endParaRPr>
          </a:p>
        </p:txBody>
      </p:sp>
      <p:sp>
        <p:nvSpPr>
          <p:cNvPr id="11" name="Rectangle 10">
            <a:extLst>
              <a:ext uri="{FF2B5EF4-FFF2-40B4-BE49-F238E27FC236}">
                <a16:creationId xmlns:a16="http://schemas.microsoft.com/office/drawing/2014/main" id="{166A8C90-7C75-CC4F-9BAC-61AAF9CDA1EC}"/>
              </a:ext>
            </a:extLst>
          </p:cNvPr>
          <p:cNvSpPr/>
          <p:nvPr/>
        </p:nvSpPr>
        <p:spPr>
          <a:xfrm rot="16200000">
            <a:off x="1804557" y="1104236"/>
            <a:ext cx="1782252" cy="9644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98DAF9E5-4D72-281E-AEF9-8BED78B91B7C}"/>
              </a:ext>
            </a:extLst>
          </p:cNvPr>
          <p:cNvSpPr/>
          <p:nvPr/>
        </p:nvSpPr>
        <p:spPr>
          <a:xfrm rot="16200000">
            <a:off x="3768948" y="4705150"/>
            <a:ext cx="1389391" cy="1607488"/>
          </a:xfrm>
          <a:custGeom>
            <a:avLst/>
            <a:gdLst>
              <a:gd name="connsiteX0" fmla="*/ 0 w 660599"/>
              <a:gd name="connsiteY0" fmla="*/ 287361 h 574721"/>
              <a:gd name="connsiteX1" fmla="*/ 143680 w 660599"/>
              <a:gd name="connsiteY1" fmla="*/ 0 h 574721"/>
              <a:gd name="connsiteX2" fmla="*/ 516919 w 660599"/>
              <a:gd name="connsiteY2" fmla="*/ 0 h 574721"/>
              <a:gd name="connsiteX3" fmla="*/ 660599 w 660599"/>
              <a:gd name="connsiteY3" fmla="*/ 287361 h 574721"/>
              <a:gd name="connsiteX4" fmla="*/ 516919 w 660599"/>
              <a:gd name="connsiteY4" fmla="*/ 574721 h 574721"/>
              <a:gd name="connsiteX5" fmla="*/ 143680 w 660599"/>
              <a:gd name="connsiteY5" fmla="*/ 574721 h 574721"/>
              <a:gd name="connsiteX6" fmla="*/ 0 w 660599"/>
              <a:gd name="connsiteY6" fmla="*/ 287361 h 57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599" h="574721">
                <a:moveTo>
                  <a:pt x="330299" y="0"/>
                </a:moveTo>
                <a:lnTo>
                  <a:pt x="660599" y="125002"/>
                </a:lnTo>
                <a:lnTo>
                  <a:pt x="660599" y="449719"/>
                </a:lnTo>
                <a:lnTo>
                  <a:pt x="330299" y="574721"/>
                </a:lnTo>
                <a:lnTo>
                  <a:pt x="0" y="449719"/>
                </a:lnTo>
                <a:lnTo>
                  <a:pt x="0" y="125002"/>
                </a:lnTo>
                <a:lnTo>
                  <a:pt x="330299" y="0"/>
                </a:lnTo>
                <a:close/>
              </a:path>
            </a:pathLst>
          </a:custGeom>
          <a:solidFill>
            <a:srgbClr val="66C7DD">
              <a:alpha val="35000"/>
            </a:srgbClr>
          </a:solidFill>
          <a:ln>
            <a:solidFill>
              <a:srgbClr val="00468B"/>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89561" tIns="102943" rIns="89561" bIns="102943" numCol="1" spcCol="1270" anchor="ctr" anchorCtr="0">
            <a:noAutofit/>
          </a:bodyPr>
          <a:lstStyle/>
          <a:p>
            <a:pPr marL="0" lvl="0" indent="0" algn="ctr" defTabSz="1511300">
              <a:lnSpc>
                <a:spcPct val="90000"/>
              </a:lnSpc>
              <a:spcBef>
                <a:spcPct val="0"/>
              </a:spcBef>
              <a:spcAft>
                <a:spcPct val="35000"/>
              </a:spcAft>
              <a:buNone/>
            </a:pPr>
            <a:endParaRPr lang="en-US" sz="3400" kern="1200" dirty="0">
              <a:solidFill>
                <a:schemeClr val="tx1"/>
              </a:solidFill>
            </a:endParaRPr>
          </a:p>
        </p:txBody>
      </p:sp>
      <p:sp>
        <p:nvSpPr>
          <p:cNvPr id="13" name="Freeform: Shape 12">
            <a:extLst>
              <a:ext uri="{FF2B5EF4-FFF2-40B4-BE49-F238E27FC236}">
                <a16:creationId xmlns:a16="http://schemas.microsoft.com/office/drawing/2014/main" id="{C5562D1B-7BBA-5A64-8CA1-8C5C143973F5}"/>
              </a:ext>
            </a:extLst>
          </p:cNvPr>
          <p:cNvSpPr/>
          <p:nvPr/>
        </p:nvSpPr>
        <p:spPr>
          <a:xfrm rot="16200000">
            <a:off x="3589671" y="2817629"/>
            <a:ext cx="1783079" cy="2011680"/>
          </a:xfrm>
          <a:custGeom>
            <a:avLst/>
            <a:gdLst>
              <a:gd name="connsiteX0" fmla="*/ 0 w 660599"/>
              <a:gd name="connsiteY0" fmla="*/ 287361 h 574721"/>
              <a:gd name="connsiteX1" fmla="*/ 143680 w 660599"/>
              <a:gd name="connsiteY1" fmla="*/ 0 h 574721"/>
              <a:gd name="connsiteX2" fmla="*/ 516919 w 660599"/>
              <a:gd name="connsiteY2" fmla="*/ 0 h 574721"/>
              <a:gd name="connsiteX3" fmla="*/ 660599 w 660599"/>
              <a:gd name="connsiteY3" fmla="*/ 287361 h 574721"/>
              <a:gd name="connsiteX4" fmla="*/ 516919 w 660599"/>
              <a:gd name="connsiteY4" fmla="*/ 574721 h 574721"/>
              <a:gd name="connsiteX5" fmla="*/ 143680 w 660599"/>
              <a:gd name="connsiteY5" fmla="*/ 574721 h 574721"/>
              <a:gd name="connsiteX6" fmla="*/ 0 w 660599"/>
              <a:gd name="connsiteY6" fmla="*/ 287361 h 57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599" h="574721">
                <a:moveTo>
                  <a:pt x="330299" y="0"/>
                </a:moveTo>
                <a:lnTo>
                  <a:pt x="660599" y="125002"/>
                </a:lnTo>
                <a:lnTo>
                  <a:pt x="660599" y="449719"/>
                </a:lnTo>
                <a:lnTo>
                  <a:pt x="330299" y="574721"/>
                </a:lnTo>
                <a:lnTo>
                  <a:pt x="0" y="449719"/>
                </a:lnTo>
                <a:lnTo>
                  <a:pt x="0" y="125002"/>
                </a:lnTo>
                <a:lnTo>
                  <a:pt x="330299" y="0"/>
                </a:lnTo>
                <a:close/>
              </a:path>
            </a:pathLst>
          </a:custGeom>
          <a:solidFill>
            <a:srgbClr val="66C7DD">
              <a:alpha val="35000"/>
            </a:srgbClr>
          </a:solidFill>
          <a:ln>
            <a:solidFill>
              <a:srgbClr val="00468B"/>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 wrap="square" lIns="108611" tIns="121993" rIns="108612" bIns="121993" numCol="1" spcCol="1270" anchor="ctr" anchorCtr="0">
            <a:noAutofit/>
          </a:bodyPr>
          <a:lstStyle/>
          <a:p>
            <a:pPr marL="0" lvl="0" indent="0" algn="ctr" defTabSz="222250">
              <a:lnSpc>
                <a:spcPct val="90000"/>
              </a:lnSpc>
              <a:spcBef>
                <a:spcPct val="0"/>
              </a:spcBef>
              <a:spcAft>
                <a:spcPct val="35000"/>
              </a:spcAft>
              <a:buNone/>
            </a:pPr>
            <a:r>
              <a:rPr lang="en-US" sz="2800" b="0" i="0" kern="1200" dirty="0">
                <a:solidFill>
                  <a:schemeClr val="tx1"/>
                </a:solidFill>
              </a:rPr>
              <a:t>Wasting</a:t>
            </a:r>
            <a:endParaRPr lang="en-US" sz="2000" kern="1200" dirty="0">
              <a:solidFill>
                <a:schemeClr val="tx1"/>
              </a:solidFill>
            </a:endParaRPr>
          </a:p>
        </p:txBody>
      </p:sp>
      <p:sp>
        <p:nvSpPr>
          <p:cNvPr id="14" name="Rectangle 13">
            <a:extLst>
              <a:ext uri="{FF2B5EF4-FFF2-40B4-BE49-F238E27FC236}">
                <a16:creationId xmlns:a16="http://schemas.microsoft.com/office/drawing/2014/main" id="{AC1589A0-EA50-AED1-3BD7-7179764C788D}"/>
              </a:ext>
            </a:extLst>
          </p:cNvPr>
          <p:cNvSpPr/>
          <p:nvPr/>
        </p:nvSpPr>
        <p:spPr>
          <a:xfrm rot="16200000">
            <a:off x="3197737" y="5099933"/>
            <a:ext cx="1724762" cy="9644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1E8463B0-604F-A480-4D8F-A487E088CAA6}"/>
              </a:ext>
            </a:extLst>
          </p:cNvPr>
          <p:cNvSpPr/>
          <p:nvPr/>
        </p:nvSpPr>
        <p:spPr>
          <a:xfrm rot="16200000">
            <a:off x="8564993" y="3787832"/>
            <a:ext cx="1783079" cy="2011680"/>
          </a:xfrm>
          <a:custGeom>
            <a:avLst/>
            <a:gdLst>
              <a:gd name="connsiteX0" fmla="*/ 0 w 660599"/>
              <a:gd name="connsiteY0" fmla="*/ 287361 h 574721"/>
              <a:gd name="connsiteX1" fmla="*/ 143680 w 660599"/>
              <a:gd name="connsiteY1" fmla="*/ 0 h 574721"/>
              <a:gd name="connsiteX2" fmla="*/ 516919 w 660599"/>
              <a:gd name="connsiteY2" fmla="*/ 0 h 574721"/>
              <a:gd name="connsiteX3" fmla="*/ 660599 w 660599"/>
              <a:gd name="connsiteY3" fmla="*/ 287361 h 574721"/>
              <a:gd name="connsiteX4" fmla="*/ 516919 w 660599"/>
              <a:gd name="connsiteY4" fmla="*/ 574721 h 574721"/>
              <a:gd name="connsiteX5" fmla="*/ 143680 w 660599"/>
              <a:gd name="connsiteY5" fmla="*/ 574721 h 574721"/>
              <a:gd name="connsiteX6" fmla="*/ 0 w 660599"/>
              <a:gd name="connsiteY6" fmla="*/ 287361 h 57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599" h="574721">
                <a:moveTo>
                  <a:pt x="330299" y="0"/>
                </a:moveTo>
                <a:lnTo>
                  <a:pt x="660599" y="125002"/>
                </a:lnTo>
                <a:lnTo>
                  <a:pt x="660599" y="449719"/>
                </a:lnTo>
                <a:lnTo>
                  <a:pt x="330299" y="574721"/>
                </a:lnTo>
                <a:lnTo>
                  <a:pt x="0" y="449719"/>
                </a:lnTo>
                <a:lnTo>
                  <a:pt x="0" y="125002"/>
                </a:lnTo>
                <a:lnTo>
                  <a:pt x="330299" y="0"/>
                </a:lnTo>
                <a:close/>
              </a:path>
            </a:pathLst>
          </a:custGeom>
          <a:solidFill>
            <a:srgbClr val="66C7DD">
              <a:alpha val="35000"/>
            </a:srgbClr>
          </a:solidFill>
          <a:ln>
            <a:solidFill>
              <a:srgbClr val="00468B"/>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 wrap="square" lIns="108611" tIns="121994" rIns="108611" bIns="121993" numCol="1" spcCol="1270" anchor="ctr" anchorCtr="0">
            <a:noAutofit/>
          </a:bodyPr>
          <a:lstStyle/>
          <a:p>
            <a:pPr marL="0" lvl="0" indent="0" algn="ctr" defTabSz="222250">
              <a:lnSpc>
                <a:spcPct val="90000"/>
              </a:lnSpc>
              <a:spcBef>
                <a:spcPct val="0"/>
              </a:spcBef>
              <a:spcAft>
                <a:spcPct val="35000"/>
              </a:spcAft>
              <a:buNone/>
            </a:pPr>
            <a:r>
              <a:rPr lang="en-US" sz="2800" b="0" i="0" kern="1200" dirty="0">
                <a:solidFill>
                  <a:schemeClr val="tx1"/>
                </a:solidFill>
              </a:rPr>
              <a:t>Acute Disease</a:t>
            </a:r>
            <a:endParaRPr lang="en-US" sz="2800" kern="1200" dirty="0">
              <a:solidFill>
                <a:schemeClr val="tx1"/>
              </a:solidFill>
            </a:endParaRPr>
          </a:p>
        </p:txBody>
      </p:sp>
      <p:sp>
        <p:nvSpPr>
          <p:cNvPr id="17" name="Rectangle 16">
            <a:extLst>
              <a:ext uri="{FF2B5EF4-FFF2-40B4-BE49-F238E27FC236}">
                <a16:creationId xmlns:a16="http://schemas.microsoft.com/office/drawing/2014/main" id="{B912D39A-FE66-881C-8E47-A2D24C94D067}"/>
              </a:ext>
            </a:extLst>
          </p:cNvPr>
          <p:cNvSpPr/>
          <p:nvPr/>
        </p:nvSpPr>
        <p:spPr>
          <a:xfrm rot="16200000">
            <a:off x="4533429" y="1104236"/>
            <a:ext cx="1782252" cy="9644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81128E4B-F460-12D2-15FC-0650F42E254B}"/>
              </a:ext>
            </a:extLst>
          </p:cNvPr>
          <p:cNvSpPr/>
          <p:nvPr/>
        </p:nvSpPr>
        <p:spPr>
          <a:xfrm rot="16200000">
            <a:off x="567655" y="4778431"/>
            <a:ext cx="1389391" cy="1607491"/>
          </a:xfrm>
          <a:custGeom>
            <a:avLst/>
            <a:gdLst>
              <a:gd name="connsiteX0" fmla="*/ 0 w 660599"/>
              <a:gd name="connsiteY0" fmla="*/ 287361 h 574721"/>
              <a:gd name="connsiteX1" fmla="*/ 143680 w 660599"/>
              <a:gd name="connsiteY1" fmla="*/ 0 h 574721"/>
              <a:gd name="connsiteX2" fmla="*/ 516919 w 660599"/>
              <a:gd name="connsiteY2" fmla="*/ 0 h 574721"/>
              <a:gd name="connsiteX3" fmla="*/ 660599 w 660599"/>
              <a:gd name="connsiteY3" fmla="*/ 287361 h 574721"/>
              <a:gd name="connsiteX4" fmla="*/ 516919 w 660599"/>
              <a:gd name="connsiteY4" fmla="*/ 574721 h 574721"/>
              <a:gd name="connsiteX5" fmla="*/ 143680 w 660599"/>
              <a:gd name="connsiteY5" fmla="*/ 574721 h 574721"/>
              <a:gd name="connsiteX6" fmla="*/ 0 w 660599"/>
              <a:gd name="connsiteY6" fmla="*/ 287361 h 57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599" h="574721">
                <a:moveTo>
                  <a:pt x="330299" y="0"/>
                </a:moveTo>
                <a:lnTo>
                  <a:pt x="660599" y="125002"/>
                </a:lnTo>
                <a:lnTo>
                  <a:pt x="660599" y="449719"/>
                </a:lnTo>
                <a:lnTo>
                  <a:pt x="330299" y="574721"/>
                </a:lnTo>
                <a:lnTo>
                  <a:pt x="0" y="449719"/>
                </a:lnTo>
                <a:lnTo>
                  <a:pt x="0" y="125002"/>
                </a:lnTo>
                <a:lnTo>
                  <a:pt x="330299" y="0"/>
                </a:lnTo>
                <a:close/>
              </a:path>
            </a:pathLst>
          </a:custGeom>
          <a:solidFill>
            <a:srgbClr val="66C7DD">
              <a:alpha val="35000"/>
            </a:srgbClr>
          </a:solidFill>
          <a:ln>
            <a:solidFill>
              <a:srgbClr val="00468B"/>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89561" tIns="102944" rIns="89561" bIns="102943" numCol="1" spcCol="1270" anchor="ctr" anchorCtr="0">
            <a:noAutofit/>
          </a:bodyPr>
          <a:lstStyle/>
          <a:p>
            <a:pPr marL="0" lvl="0" indent="0" algn="ctr" defTabSz="1511300">
              <a:lnSpc>
                <a:spcPct val="90000"/>
              </a:lnSpc>
              <a:spcBef>
                <a:spcPct val="0"/>
              </a:spcBef>
              <a:spcAft>
                <a:spcPct val="35000"/>
              </a:spcAft>
              <a:buNone/>
            </a:pPr>
            <a:endParaRPr lang="en-US" sz="3400" kern="1200" dirty="0">
              <a:solidFill>
                <a:schemeClr val="tx1"/>
              </a:solidFill>
            </a:endParaRPr>
          </a:p>
        </p:txBody>
      </p:sp>
      <p:sp>
        <p:nvSpPr>
          <p:cNvPr id="19" name="Freeform: Shape 18">
            <a:extLst>
              <a:ext uri="{FF2B5EF4-FFF2-40B4-BE49-F238E27FC236}">
                <a16:creationId xmlns:a16="http://schemas.microsoft.com/office/drawing/2014/main" id="{FD3846D8-C9CA-9D9D-B422-E535C17A9E9E}"/>
              </a:ext>
            </a:extLst>
          </p:cNvPr>
          <p:cNvSpPr/>
          <p:nvPr/>
        </p:nvSpPr>
        <p:spPr>
          <a:xfrm rot="16200000">
            <a:off x="6906472" y="2833198"/>
            <a:ext cx="1783079" cy="2011680"/>
          </a:xfrm>
          <a:custGeom>
            <a:avLst/>
            <a:gdLst>
              <a:gd name="connsiteX0" fmla="*/ 0 w 660599"/>
              <a:gd name="connsiteY0" fmla="*/ 287361 h 574721"/>
              <a:gd name="connsiteX1" fmla="*/ 143680 w 660599"/>
              <a:gd name="connsiteY1" fmla="*/ 0 h 574721"/>
              <a:gd name="connsiteX2" fmla="*/ 516919 w 660599"/>
              <a:gd name="connsiteY2" fmla="*/ 0 h 574721"/>
              <a:gd name="connsiteX3" fmla="*/ 660599 w 660599"/>
              <a:gd name="connsiteY3" fmla="*/ 287361 h 574721"/>
              <a:gd name="connsiteX4" fmla="*/ 516919 w 660599"/>
              <a:gd name="connsiteY4" fmla="*/ 574721 h 574721"/>
              <a:gd name="connsiteX5" fmla="*/ 143680 w 660599"/>
              <a:gd name="connsiteY5" fmla="*/ 574721 h 574721"/>
              <a:gd name="connsiteX6" fmla="*/ 0 w 660599"/>
              <a:gd name="connsiteY6" fmla="*/ 287361 h 57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599" h="574721">
                <a:moveTo>
                  <a:pt x="330299" y="0"/>
                </a:moveTo>
                <a:lnTo>
                  <a:pt x="660599" y="125002"/>
                </a:lnTo>
                <a:lnTo>
                  <a:pt x="660599" y="449719"/>
                </a:lnTo>
                <a:lnTo>
                  <a:pt x="330299" y="574721"/>
                </a:lnTo>
                <a:lnTo>
                  <a:pt x="0" y="449719"/>
                </a:lnTo>
                <a:lnTo>
                  <a:pt x="0" y="125002"/>
                </a:lnTo>
                <a:lnTo>
                  <a:pt x="330299" y="0"/>
                </a:lnTo>
                <a:close/>
              </a:path>
            </a:pathLst>
          </a:custGeom>
          <a:solidFill>
            <a:srgbClr val="66C7DD">
              <a:alpha val="35000"/>
            </a:srgbClr>
          </a:solidFill>
          <a:ln>
            <a:solidFill>
              <a:srgbClr val="00468B"/>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 wrap="square" lIns="108611" tIns="121993" rIns="108611" bIns="121993" numCol="1" spcCol="1270" anchor="ctr" anchorCtr="0">
            <a:noAutofit/>
          </a:bodyPr>
          <a:lstStyle/>
          <a:p>
            <a:pPr marL="0" lvl="0" indent="0" algn="ctr" defTabSz="222250">
              <a:lnSpc>
                <a:spcPct val="90000"/>
              </a:lnSpc>
              <a:spcBef>
                <a:spcPct val="0"/>
              </a:spcBef>
              <a:spcAft>
                <a:spcPct val="35000"/>
              </a:spcAft>
              <a:buNone/>
            </a:pPr>
            <a:r>
              <a:rPr lang="en-US" sz="2800" b="0" i="0" kern="1200" dirty="0">
                <a:solidFill>
                  <a:schemeClr val="tx1"/>
                </a:solidFill>
              </a:rPr>
              <a:t>Chronic Disease</a:t>
            </a:r>
            <a:endParaRPr lang="en-US" sz="2800" kern="1200" dirty="0">
              <a:solidFill>
                <a:schemeClr val="tx1"/>
              </a:solidFill>
            </a:endParaRPr>
          </a:p>
        </p:txBody>
      </p:sp>
      <p:sp>
        <p:nvSpPr>
          <p:cNvPr id="20" name="Rectangle 19">
            <a:extLst>
              <a:ext uri="{FF2B5EF4-FFF2-40B4-BE49-F238E27FC236}">
                <a16:creationId xmlns:a16="http://schemas.microsoft.com/office/drawing/2014/main" id="{5E9DE5AD-E1FD-A992-ECDC-D809BF312C59}"/>
              </a:ext>
            </a:extLst>
          </p:cNvPr>
          <p:cNvSpPr/>
          <p:nvPr/>
        </p:nvSpPr>
        <p:spPr>
          <a:xfrm rot="16200000">
            <a:off x="5926612" y="5099933"/>
            <a:ext cx="1724762" cy="9644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Freeform: Shape 21">
            <a:extLst>
              <a:ext uri="{FF2B5EF4-FFF2-40B4-BE49-F238E27FC236}">
                <a16:creationId xmlns:a16="http://schemas.microsoft.com/office/drawing/2014/main" id="{916FC210-1384-D950-2253-054B2BF93008}"/>
              </a:ext>
            </a:extLst>
          </p:cNvPr>
          <p:cNvSpPr/>
          <p:nvPr/>
        </p:nvSpPr>
        <p:spPr>
          <a:xfrm rot="16200000">
            <a:off x="5250209" y="3755546"/>
            <a:ext cx="1783079" cy="2011680"/>
          </a:xfrm>
          <a:custGeom>
            <a:avLst/>
            <a:gdLst>
              <a:gd name="connsiteX0" fmla="*/ 0 w 660599"/>
              <a:gd name="connsiteY0" fmla="*/ 287361 h 574721"/>
              <a:gd name="connsiteX1" fmla="*/ 143680 w 660599"/>
              <a:gd name="connsiteY1" fmla="*/ 0 h 574721"/>
              <a:gd name="connsiteX2" fmla="*/ 516919 w 660599"/>
              <a:gd name="connsiteY2" fmla="*/ 0 h 574721"/>
              <a:gd name="connsiteX3" fmla="*/ 660599 w 660599"/>
              <a:gd name="connsiteY3" fmla="*/ 287361 h 574721"/>
              <a:gd name="connsiteX4" fmla="*/ 516919 w 660599"/>
              <a:gd name="connsiteY4" fmla="*/ 574721 h 574721"/>
              <a:gd name="connsiteX5" fmla="*/ 143680 w 660599"/>
              <a:gd name="connsiteY5" fmla="*/ 574721 h 574721"/>
              <a:gd name="connsiteX6" fmla="*/ 0 w 660599"/>
              <a:gd name="connsiteY6" fmla="*/ 287361 h 57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599" h="574721">
                <a:moveTo>
                  <a:pt x="330299" y="0"/>
                </a:moveTo>
                <a:lnTo>
                  <a:pt x="660599" y="125002"/>
                </a:lnTo>
                <a:lnTo>
                  <a:pt x="660599" y="449719"/>
                </a:lnTo>
                <a:lnTo>
                  <a:pt x="330299" y="574721"/>
                </a:lnTo>
                <a:lnTo>
                  <a:pt x="0" y="449719"/>
                </a:lnTo>
                <a:lnTo>
                  <a:pt x="0" y="125002"/>
                </a:lnTo>
                <a:lnTo>
                  <a:pt x="330299" y="0"/>
                </a:lnTo>
                <a:close/>
              </a:path>
            </a:pathLst>
          </a:custGeom>
          <a:solidFill>
            <a:srgbClr val="66C7DD">
              <a:alpha val="35000"/>
            </a:srgbClr>
          </a:solidFill>
          <a:ln>
            <a:solidFill>
              <a:srgbClr val="00468B"/>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 wrap="square" lIns="108611" tIns="121993" rIns="108611" bIns="121993" numCol="1" spcCol="1270" anchor="ctr" anchorCtr="0">
            <a:noAutofit/>
          </a:bodyPr>
          <a:lstStyle/>
          <a:p>
            <a:pPr marL="0" lvl="0" indent="0" algn="ctr" defTabSz="222250">
              <a:lnSpc>
                <a:spcPct val="90000"/>
              </a:lnSpc>
              <a:spcBef>
                <a:spcPct val="0"/>
              </a:spcBef>
              <a:spcAft>
                <a:spcPct val="35000"/>
              </a:spcAft>
              <a:buNone/>
            </a:pPr>
            <a:r>
              <a:rPr lang="en-US" sz="2800" b="0" i="0" kern="1200" dirty="0">
                <a:solidFill>
                  <a:schemeClr val="tx1"/>
                </a:solidFill>
              </a:rPr>
              <a:t>Economic Loss</a:t>
            </a:r>
            <a:endParaRPr lang="en-US" sz="2800" kern="1200" dirty="0">
              <a:solidFill>
                <a:schemeClr val="tx1"/>
              </a:solidFill>
            </a:endParaRPr>
          </a:p>
        </p:txBody>
      </p:sp>
      <p:sp>
        <p:nvSpPr>
          <p:cNvPr id="23" name="Rectangle 22">
            <a:extLst>
              <a:ext uri="{FF2B5EF4-FFF2-40B4-BE49-F238E27FC236}">
                <a16:creationId xmlns:a16="http://schemas.microsoft.com/office/drawing/2014/main" id="{A5437550-8916-0D5F-4169-44827675BD56}"/>
              </a:ext>
            </a:extLst>
          </p:cNvPr>
          <p:cNvSpPr/>
          <p:nvPr/>
        </p:nvSpPr>
        <p:spPr>
          <a:xfrm rot="16200000">
            <a:off x="7262301" y="1104236"/>
            <a:ext cx="1782252" cy="9644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Freeform: Shape 23">
            <a:extLst>
              <a:ext uri="{FF2B5EF4-FFF2-40B4-BE49-F238E27FC236}">
                <a16:creationId xmlns:a16="http://schemas.microsoft.com/office/drawing/2014/main" id="{D0BA512D-73A9-3FC3-C10D-0614BB2DACE6}"/>
              </a:ext>
            </a:extLst>
          </p:cNvPr>
          <p:cNvSpPr/>
          <p:nvPr/>
        </p:nvSpPr>
        <p:spPr>
          <a:xfrm rot="16200000">
            <a:off x="7094061" y="4743874"/>
            <a:ext cx="1389391" cy="1607488"/>
          </a:xfrm>
          <a:custGeom>
            <a:avLst/>
            <a:gdLst>
              <a:gd name="connsiteX0" fmla="*/ 0 w 660599"/>
              <a:gd name="connsiteY0" fmla="*/ 287361 h 574721"/>
              <a:gd name="connsiteX1" fmla="*/ 143680 w 660599"/>
              <a:gd name="connsiteY1" fmla="*/ 0 h 574721"/>
              <a:gd name="connsiteX2" fmla="*/ 516919 w 660599"/>
              <a:gd name="connsiteY2" fmla="*/ 0 h 574721"/>
              <a:gd name="connsiteX3" fmla="*/ 660599 w 660599"/>
              <a:gd name="connsiteY3" fmla="*/ 287361 h 574721"/>
              <a:gd name="connsiteX4" fmla="*/ 516919 w 660599"/>
              <a:gd name="connsiteY4" fmla="*/ 574721 h 574721"/>
              <a:gd name="connsiteX5" fmla="*/ 143680 w 660599"/>
              <a:gd name="connsiteY5" fmla="*/ 574721 h 574721"/>
              <a:gd name="connsiteX6" fmla="*/ 0 w 660599"/>
              <a:gd name="connsiteY6" fmla="*/ 287361 h 57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599" h="574721">
                <a:moveTo>
                  <a:pt x="330299" y="0"/>
                </a:moveTo>
                <a:lnTo>
                  <a:pt x="660599" y="125002"/>
                </a:lnTo>
                <a:lnTo>
                  <a:pt x="660599" y="449719"/>
                </a:lnTo>
                <a:lnTo>
                  <a:pt x="330299" y="574721"/>
                </a:lnTo>
                <a:lnTo>
                  <a:pt x="0" y="449719"/>
                </a:lnTo>
                <a:lnTo>
                  <a:pt x="0" y="125002"/>
                </a:lnTo>
                <a:lnTo>
                  <a:pt x="330299" y="0"/>
                </a:lnTo>
                <a:close/>
              </a:path>
            </a:pathLst>
          </a:custGeom>
          <a:solidFill>
            <a:srgbClr val="66C7DD">
              <a:alpha val="35000"/>
            </a:srgbClr>
          </a:solidFill>
          <a:ln>
            <a:solidFill>
              <a:srgbClr val="00468B"/>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89561" tIns="102943" rIns="89561" bIns="102943" numCol="1" spcCol="1270" anchor="ctr" anchorCtr="0">
            <a:noAutofit/>
          </a:bodyPr>
          <a:lstStyle/>
          <a:p>
            <a:pPr marL="0" lvl="0" indent="0" algn="ctr" defTabSz="1511300">
              <a:lnSpc>
                <a:spcPct val="90000"/>
              </a:lnSpc>
              <a:spcBef>
                <a:spcPct val="0"/>
              </a:spcBef>
              <a:spcAft>
                <a:spcPct val="35000"/>
              </a:spcAft>
              <a:buNone/>
            </a:pPr>
            <a:endParaRPr lang="en-US" sz="3400" kern="1200">
              <a:solidFill>
                <a:schemeClr val="tx1"/>
              </a:solidFill>
            </a:endParaRPr>
          </a:p>
        </p:txBody>
      </p:sp>
      <p:sp>
        <p:nvSpPr>
          <p:cNvPr id="25" name="Freeform: Shape 24">
            <a:extLst>
              <a:ext uri="{FF2B5EF4-FFF2-40B4-BE49-F238E27FC236}">
                <a16:creationId xmlns:a16="http://schemas.microsoft.com/office/drawing/2014/main" id="{E79601B9-D5EE-C260-6CC3-AD4B57BF5867}"/>
              </a:ext>
            </a:extLst>
          </p:cNvPr>
          <p:cNvSpPr/>
          <p:nvPr/>
        </p:nvSpPr>
        <p:spPr>
          <a:xfrm rot="16200000">
            <a:off x="5240629" y="1873279"/>
            <a:ext cx="1783079" cy="2011680"/>
          </a:xfrm>
          <a:custGeom>
            <a:avLst/>
            <a:gdLst>
              <a:gd name="connsiteX0" fmla="*/ 0 w 660599"/>
              <a:gd name="connsiteY0" fmla="*/ 287361 h 574721"/>
              <a:gd name="connsiteX1" fmla="*/ 143680 w 660599"/>
              <a:gd name="connsiteY1" fmla="*/ 0 h 574721"/>
              <a:gd name="connsiteX2" fmla="*/ 516919 w 660599"/>
              <a:gd name="connsiteY2" fmla="*/ 0 h 574721"/>
              <a:gd name="connsiteX3" fmla="*/ 660599 w 660599"/>
              <a:gd name="connsiteY3" fmla="*/ 287361 h 574721"/>
              <a:gd name="connsiteX4" fmla="*/ 516919 w 660599"/>
              <a:gd name="connsiteY4" fmla="*/ 574721 h 574721"/>
              <a:gd name="connsiteX5" fmla="*/ 143680 w 660599"/>
              <a:gd name="connsiteY5" fmla="*/ 574721 h 574721"/>
              <a:gd name="connsiteX6" fmla="*/ 0 w 660599"/>
              <a:gd name="connsiteY6" fmla="*/ 287361 h 57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599" h="574721">
                <a:moveTo>
                  <a:pt x="330299" y="0"/>
                </a:moveTo>
                <a:lnTo>
                  <a:pt x="660599" y="125002"/>
                </a:lnTo>
                <a:lnTo>
                  <a:pt x="660599" y="449719"/>
                </a:lnTo>
                <a:lnTo>
                  <a:pt x="330299" y="574721"/>
                </a:lnTo>
                <a:lnTo>
                  <a:pt x="0" y="449719"/>
                </a:lnTo>
                <a:lnTo>
                  <a:pt x="0" y="125002"/>
                </a:lnTo>
                <a:lnTo>
                  <a:pt x="330299" y="0"/>
                </a:lnTo>
                <a:close/>
              </a:path>
            </a:pathLst>
          </a:custGeom>
          <a:solidFill>
            <a:srgbClr val="66C7DD">
              <a:alpha val="35000"/>
            </a:srgbClr>
          </a:solidFill>
          <a:ln>
            <a:solidFill>
              <a:srgbClr val="00468B"/>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 wrap="square" lIns="274320" tIns="0" rIns="91440" bIns="0" numCol="1" spcCol="1270" anchor="ctr" anchorCtr="0">
            <a:noAutofit/>
          </a:bodyPr>
          <a:lstStyle/>
          <a:p>
            <a:pPr marL="0" lvl="0" indent="0" algn="ctr" defTabSz="222250">
              <a:lnSpc>
                <a:spcPct val="90000"/>
              </a:lnSpc>
              <a:spcBef>
                <a:spcPct val="0"/>
              </a:spcBef>
              <a:spcAft>
                <a:spcPct val="35000"/>
              </a:spcAft>
              <a:buNone/>
            </a:pPr>
            <a:r>
              <a:rPr lang="en-US" sz="2800" b="0" i="0" kern="1200" dirty="0">
                <a:solidFill>
                  <a:schemeClr val="tx1"/>
                </a:solidFill>
              </a:rPr>
              <a:t>Poor Productivity</a:t>
            </a:r>
            <a:endParaRPr lang="en-US" sz="2800" kern="1200" dirty="0">
              <a:solidFill>
                <a:schemeClr val="tx1"/>
              </a:solidFill>
            </a:endParaRPr>
          </a:p>
        </p:txBody>
      </p:sp>
      <p:sp>
        <p:nvSpPr>
          <p:cNvPr id="26" name="Rectangle 25">
            <a:extLst>
              <a:ext uri="{FF2B5EF4-FFF2-40B4-BE49-F238E27FC236}">
                <a16:creationId xmlns:a16="http://schemas.microsoft.com/office/drawing/2014/main" id="{FCA0AEDF-992F-729C-4955-750940B73A9D}"/>
              </a:ext>
            </a:extLst>
          </p:cNvPr>
          <p:cNvSpPr/>
          <p:nvPr/>
        </p:nvSpPr>
        <p:spPr>
          <a:xfrm rot="16200000">
            <a:off x="8655484" y="5099933"/>
            <a:ext cx="1724762" cy="9644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Freeform: Shape 26">
            <a:extLst>
              <a:ext uri="{FF2B5EF4-FFF2-40B4-BE49-F238E27FC236}">
                <a16:creationId xmlns:a16="http://schemas.microsoft.com/office/drawing/2014/main" id="{9E37858B-C885-29E6-D273-BD7F5E5D2CB4}"/>
              </a:ext>
            </a:extLst>
          </p:cNvPr>
          <p:cNvSpPr/>
          <p:nvPr/>
        </p:nvSpPr>
        <p:spPr>
          <a:xfrm rot="16200000">
            <a:off x="10234957" y="1234572"/>
            <a:ext cx="1389391" cy="1607491"/>
          </a:xfrm>
          <a:custGeom>
            <a:avLst/>
            <a:gdLst>
              <a:gd name="connsiteX0" fmla="*/ 0 w 660599"/>
              <a:gd name="connsiteY0" fmla="*/ 287361 h 574721"/>
              <a:gd name="connsiteX1" fmla="*/ 143680 w 660599"/>
              <a:gd name="connsiteY1" fmla="*/ 0 h 574721"/>
              <a:gd name="connsiteX2" fmla="*/ 516919 w 660599"/>
              <a:gd name="connsiteY2" fmla="*/ 0 h 574721"/>
              <a:gd name="connsiteX3" fmla="*/ 660599 w 660599"/>
              <a:gd name="connsiteY3" fmla="*/ 287361 h 574721"/>
              <a:gd name="connsiteX4" fmla="*/ 516919 w 660599"/>
              <a:gd name="connsiteY4" fmla="*/ 574721 h 574721"/>
              <a:gd name="connsiteX5" fmla="*/ 143680 w 660599"/>
              <a:gd name="connsiteY5" fmla="*/ 574721 h 574721"/>
              <a:gd name="connsiteX6" fmla="*/ 0 w 660599"/>
              <a:gd name="connsiteY6" fmla="*/ 287361 h 57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599" h="574721">
                <a:moveTo>
                  <a:pt x="330299" y="0"/>
                </a:moveTo>
                <a:lnTo>
                  <a:pt x="660599" y="125002"/>
                </a:lnTo>
                <a:lnTo>
                  <a:pt x="660599" y="449719"/>
                </a:lnTo>
                <a:lnTo>
                  <a:pt x="330299" y="574721"/>
                </a:lnTo>
                <a:lnTo>
                  <a:pt x="0" y="449719"/>
                </a:lnTo>
                <a:lnTo>
                  <a:pt x="0" y="125002"/>
                </a:lnTo>
                <a:lnTo>
                  <a:pt x="330299" y="0"/>
                </a:lnTo>
                <a:close/>
              </a:path>
            </a:pathLst>
          </a:custGeom>
          <a:solidFill>
            <a:srgbClr val="66C7DD">
              <a:alpha val="35000"/>
            </a:srgbClr>
          </a:solidFill>
          <a:ln>
            <a:solidFill>
              <a:srgbClr val="00468B"/>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89561" tIns="102943" rIns="89561" bIns="102944" numCol="1" spcCol="1270" anchor="ctr" anchorCtr="0">
            <a:noAutofit/>
          </a:bodyPr>
          <a:lstStyle/>
          <a:p>
            <a:pPr marL="0" lvl="0" indent="0" algn="ctr" defTabSz="1511300">
              <a:lnSpc>
                <a:spcPct val="90000"/>
              </a:lnSpc>
              <a:spcBef>
                <a:spcPct val="0"/>
              </a:spcBef>
              <a:spcAft>
                <a:spcPct val="35000"/>
              </a:spcAft>
              <a:buNone/>
            </a:pPr>
            <a:endParaRPr lang="en-US" sz="3400" kern="1200" dirty="0">
              <a:solidFill>
                <a:schemeClr val="tx1"/>
              </a:solidFill>
            </a:endParaRPr>
          </a:p>
        </p:txBody>
      </p:sp>
      <p:sp>
        <p:nvSpPr>
          <p:cNvPr id="28" name="Freeform: Shape 27">
            <a:extLst>
              <a:ext uri="{FF2B5EF4-FFF2-40B4-BE49-F238E27FC236}">
                <a16:creationId xmlns:a16="http://schemas.microsoft.com/office/drawing/2014/main" id="{E33939E5-EB66-A32F-E050-474216F2CAB4}"/>
              </a:ext>
            </a:extLst>
          </p:cNvPr>
          <p:cNvSpPr/>
          <p:nvPr/>
        </p:nvSpPr>
        <p:spPr>
          <a:xfrm rot="16200000">
            <a:off x="8571722" y="1915317"/>
            <a:ext cx="1783079" cy="2011680"/>
          </a:xfrm>
          <a:custGeom>
            <a:avLst/>
            <a:gdLst>
              <a:gd name="connsiteX0" fmla="*/ 0 w 660599"/>
              <a:gd name="connsiteY0" fmla="*/ 287361 h 574721"/>
              <a:gd name="connsiteX1" fmla="*/ 143680 w 660599"/>
              <a:gd name="connsiteY1" fmla="*/ 0 h 574721"/>
              <a:gd name="connsiteX2" fmla="*/ 516919 w 660599"/>
              <a:gd name="connsiteY2" fmla="*/ 0 h 574721"/>
              <a:gd name="connsiteX3" fmla="*/ 660599 w 660599"/>
              <a:gd name="connsiteY3" fmla="*/ 287361 h 574721"/>
              <a:gd name="connsiteX4" fmla="*/ 516919 w 660599"/>
              <a:gd name="connsiteY4" fmla="*/ 574721 h 574721"/>
              <a:gd name="connsiteX5" fmla="*/ 143680 w 660599"/>
              <a:gd name="connsiteY5" fmla="*/ 574721 h 574721"/>
              <a:gd name="connsiteX6" fmla="*/ 0 w 660599"/>
              <a:gd name="connsiteY6" fmla="*/ 287361 h 57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599" h="574721">
                <a:moveTo>
                  <a:pt x="330299" y="0"/>
                </a:moveTo>
                <a:lnTo>
                  <a:pt x="660599" y="125002"/>
                </a:lnTo>
                <a:lnTo>
                  <a:pt x="660599" y="449719"/>
                </a:lnTo>
                <a:lnTo>
                  <a:pt x="330299" y="574721"/>
                </a:lnTo>
                <a:lnTo>
                  <a:pt x="0" y="449719"/>
                </a:lnTo>
                <a:lnTo>
                  <a:pt x="0" y="125002"/>
                </a:lnTo>
                <a:lnTo>
                  <a:pt x="330299" y="0"/>
                </a:lnTo>
                <a:close/>
              </a:path>
            </a:pathLst>
          </a:custGeom>
          <a:solidFill>
            <a:srgbClr val="66C7DD">
              <a:alpha val="35000"/>
            </a:srgbClr>
          </a:solidFill>
          <a:ln>
            <a:solidFill>
              <a:srgbClr val="00468B"/>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 wrap="square" lIns="108611" tIns="121993" rIns="108611" bIns="121993" numCol="1" spcCol="1270" anchor="ctr" anchorCtr="0">
            <a:noAutofit/>
          </a:bodyPr>
          <a:lstStyle/>
          <a:p>
            <a:pPr marL="0" lvl="0" indent="0" algn="ctr" defTabSz="222250">
              <a:lnSpc>
                <a:spcPct val="90000"/>
              </a:lnSpc>
              <a:spcBef>
                <a:spcPct val="0"/>
              </a:spcBef>
              <a:spcAft>
                <a:spcPct val="35000"/>
              </a:spcAft>
              <a:buNone/>
            </a:pPr>
            <a:r>
              <a:rPr lang="en-US" sz="2800" b="0" i="0" kern="1200" dirty="0">
                <a:solidFill>
                  <a:schemeClr val="tx1"/>
                </a:solidFill>
              </a:rPr>
              <a:t>Death</a:t>
            </a:r>
            <a:endParaRPr lang="en-US" sz="2000" kern="1200" dirty="0">
              <a:solidFill>
                <a:schemeClr val="tx1"/>
              </a:solidFill>
            </a:endParaRPr>
          </a:p>
        </p:txBody>
      </p:sp>
      <p:sp>
        <p:nvSpPr>
          <p:cNvPr id="29" name="Rectangle 28">
            <a:extLst>
              <a:ext uri="{FF2B5EF4-FFF2-40B4-BE49-F238E27FC236}">
                <a16:creationId xmlns:a16="http://schemas.microsoft.com/office/drawing/2014/main" id="{8F22850C-716A-A79A-B374-E4445CE37345}"/>
              </a:ext>
            </a:extLst>
          </p:cNvPr>
          <p:cNvSpPr/>
          <p:nvPr/>
        </p:nvSpPr>
        <p:spPr>
          <a:xfrm rot="16200000">
            <a:off x="9991174" y="1104236"/>
            <a:ext cx="1782252" cy="9644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Freeform: Shape 29">
            <a:extLst>
              <a:ext uri="{FF2B5EF4-FFF2-40B4-BE49-F238E27FC236}">
                <a16:creationId xmlns:a16="http://schemas.microsoft.com/office/drawing/2014/main" id="{2BD1E10E-0234-BBC5-094B-874A89D46E03}"/>
              </a:ext>
            </a:extLst>
          </p:cNvPr>
          <p:cNvSpPr/>
          <p:nvPr/>
        </p:nvSpPr>
        <p:spPr>
          <a:xfrm rot="16200000">
            <a:off x="10235885" y="3079859"/>
            <a:ext cx="1389391" cy="1607488"/>
          </a:xfrm>
          <a:custGeom>
            <a:avLst/>
            <a:gdLst>
              <a:gd name="connsiteX0" fmla="*/ 0 w 660599"/>
              <a:gd name="connsiteY0" fmla="*/ 287361 h 574721"/>
              <a:gd name="connsiteX1" fmla="*/ 143680 w 660599"/>
              <a:gd name="connsiteY1" fmla="*/ 0 h 574721"/>
              <a:gd name="connsiteX2" fmla="*/ 516919 w 660599"/>
              <a:gd name="connsiteY2" fmla="*/ 0 h 574721"/>
              <a:gd name="connsiteX3" fmla="*/ 660599 w 660599"/>
              <a:gd name="connsiteY3" fmla="*/ 287361 h 574721"/>
              <a:gd name="connsiteX4" fmla="*/ 516919 w 660599"/>
              <a:gd name="connsiteY4" fmla="*/ 574721 h 574721"/>
              <a:gd name="connsiteX5" fmla="*/ 143680 w 660599"/>
              <a:gd name="connsiteY5" fmla="*/ 574721 h 574721"/>
              <a:gd name="connsiteX6" fmla="*/ 0 w 660599"/>
              <a:gd name="connsiteY6" fmla="*/ 287361 h 57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599" h="574721">
                <a:moveTo>
                  <a:pt x="330299" y="0"/>
                </a:moveTo>
                <a:lnTo>
                  <a:pt x="660599" y="125002"/>
                </a:lnTo>
                <a:lnTo>
                  <a:pt x="660599" y="449719"/>
                </a:lnTo>
                <a:lnTo>
                  <a:pt x="330299" y="574721"/>
                </a:lnTo>
                <a:lnTo>
                  <a:pt x="0" y="449719"/>
                </a:lnTo>
                <a:lnTo>
                  <a:pt x="0" y="125002"/>
                </a:lnTo>
                <a:lnTo>
                  <a:pt x="330299" y="0"/>
                </a:lnTo>
                <a:close/>
              </a:path>
            </a:pathLst>
          </a:custGeom>
          <a:solidFill>
            <a:srgbClr val="66C7DD">
              <a:alpha val="35000"/>
            </a:srgbClr>
          </a:solidFill>
          <a:ln>
            <a:solidFill>
              <a:srgbClr val="00468B"/>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89561" tIns="102943" rIns="89561" bIns="102943" numCol="1" spcCol="1270" anchor="ctr" anchorCtr="0">
            <a:noAutofit/>
          </a:bodyPr>
          <a:lstStyle/>
          <a:p>
            <a:pPr marL="0" lvl="0" indent="0" algn="ctr" defTabSz="1511300">
              <a:lnSpc>
                <a:spcPct val="90000"/>
              </a:lnSpc>
              <a:spcBef>
                <a:spcPct val="0"/>
              </a:spcBef>
              <a:spcAft>
                <a:spcPct val="35000"/>
              </a:spcAft>
              <a:buNone/>
            </a:pPr>
            <a:endParaRPr lang="en-US" sz="3400" kern="1200">
              <a:solidFill>
                <a:schemeClr val="tx1"/>
              </a:solidFill>
            </a:endParaRPr>
          </a:p>
        </p:txBody>
      </p:sp>
    </p:spTree>
    <p:extLst>
      <p:ext uri="{BB962C8B-B14F-4D97-AF65-F5344CB8AC3E}">
        <p14:creationId xmlns:p14="http://schemas.microsoft.com/office/powerpoint/2010/main" val="44489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p:nvPr/>
        </p:nvSpPr>
        <p:spPr>
          <a:xfrm>
            <a:off x="2416662" y="449668"/>
            <a:ext cx="7953971"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Foodborne Illnesses Greatly Impact Global Health &amp; Nutrition</a:t>
            </a:r>
            <a:endParaRPr sz="3600" b="1" i="0" u="none" strike="noStrike" cap="none" dirty="0">
              <a:solidFill>
                <a:srgbClr val="000000"/>
              </a:solidFill>
              <a:latin typeface="Arial"/>
              <a:ea typeface="Arial"/>
              <a:cs typeface="Arial"/>
              <a:sym typeface="Arial"/>
            </a:endParaRPr>
          </a:p>
        </p:txBody>
      </p:sp>
      <p:sp>
        <p:nvSpPr>
          <p:cNvPr id="133" name="Google Shape;133;p17"/>
          <p:cNvSpPr txBox="1">
            <a:spLocks noGrp="1"/>
          </p:cNvSpPr>
          <p:nvPr>
            <p:ph type="sldNum" idx="12"/>
          </p:nvPr>
        </p:nvSpPr>
        <p:spPr>
          <a:xfrm>
            <a:off x="9427330" y="6348810"/>
            <a:ext cx="2012324" cy="19150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5</a:t>
            </a:fld>
            <a:endParaRPr/>
          </a:p>
        </p:txBody>
      </p:sp>
      <p:sp>
        <p:nvSpPr>
          <p:cNvPr id="2" name="Google Shape;131;p17">
            <a:extLst>
              <a:ext uri="{FF2B5EF4-FFF2-40B4-BE49-F238E27FC236}">
                <a16:creationId xmlns:a16="http://schemas.microsoft.com/office/drawing/2014/main" id="{D5FEC24B-95A5-9156-A17C-7F9E2B2138E9}"/>
              </a:ext>
            </a:extLst>
          </p:cNvPr>
          <p:cNvSpPr txBox="1"/>
          <p:nvPr/>
        </p:nvSpPr>
        <p:spPr>
          <a:xfrm>
            <a:off x="664201" y="1726597"/>
            <a:ext cx="6263235" cy="5016718"/>
          </a:xfrm>
          <a:prstGeom prst="rect">
            <a:avLst/>
          </a:prstGeom>
          <a:noFill/>
          <a:ln>
            <a:noFill/>
          </a:ln>
        </p:spPr>
        <p:txBody>
          <a:bodyPr spcFirstLastPara="1" wrap="square" lIns="91425" tIns="45700" rIns="91425" bIns="45700" anchor="t" anchorCtr="0">
            <a:spAutoFit/>
          </a:bodyPr>
          <a:lstStyle/>
          <a:p>
            <a:pPr marL="285750" indent="-285750">
              <a:spcBef>
                <a:spcPts val="300"/>
              </a:spcBef>
              <a:spcAft>
                <a:spcPts val="300"/>
              </a:spcAft>
              <a:buFont typeface="Arial" panose="020B0604020202020204" pitchFamily="34" charset="0"/>
              <a:buChar char="•"/>
            </a:pPr>
            <a:r>
              <a:rPr lang="en-US" sz="2800" b="0" i="0" u="none" strike="noStrike" cap="none" dirty="0">
                <a:solidFill>
                  <a:srgbClr val="000000"/>
                </a:solidFill>
                <a:latin typeface="Arial"/>
                <a:ea typeface="Arial"/>
                <a:cs typeface="Arial"/>
                <a:sym typeface="Arial"/>
              </a:rPr>
              <a:t>175,000 deaths</a:t>
            </a:r>
            <a:r>
              <a:rPr lang="en-US" sz="2800" dirty="0"/>
              <a:t>/year in Southeast Asia </a:t>
            </a:r>
            <a:r>
              <a:rPr lang="en-US" sz="1800" dirty="0"/>
              <a:t>(WHO Regional Office for South-East Asia, 2016)</a:t>
            </a:r>
            <a:endParaRPr lang="en-US" sz="2800" b="0" i="0" u="none" strike="noStrike" cap="none" dirty="0">
              <a:solidFill>
                <a:srgbClr val="000000"/>
              </a:solidFill>
              <a:latin typeface="Arial"/>
              <a:ea typeface="Arial"/>
              <a:cs typeface="Arial"/>
              <a:sym typeface="Arial"/>
            </a:endParaRPr>
          </a:p>
          <a:p>
            <a:pPr marL="285750" indent="-285750">
              <a:spcBef>
                <a:spcPts val="300"/>
              </a:spcBef>
              <a:spcAft>
                <a:spcPts val="300"/>
              </a:spcAft>
              <a:buFont typeface="Arial" panose="020B0604020202020204" pitchFamily="34" charset="0"/>
              <a:buChar char="•"/>
            </a:pPr>
            <a:r>
              <a:rPr lang="en-US" sz="2800" b="0" i="0" u="none" strike="noStrike" cap="none" dirty="0">
                <a:solidFill>
                  <a:srgbClr val="000000"/>
                </a:solidFill>
                <a:latin typeface="Arial"/>
                <a:ea typeface="Arial"/>
                <a:cs typeface="Arial"/>
                <a:sym typeface="Arial"/>
              </a:rPr>
              <a:t>Consuming unsafe food </a:t>
            </a:r>
            <a:r>
              <a:rPr lang="en-US" sz="2800" b="0" i="0" u="none" strike="noStrike" cap="none" dirty="0">
                <a:solidFill>
                  <a:srgbClr val="000000"/>
                </a:solidFill>
                <a:latin typeface="Arial"/>
                <a:ea typeface="Arial"/>
                <a:cs typeface="Arial"/>
                <a:sym typeface="Wingdings" panose="05000000000000000000" pitchFamily="2" charset="2"/>
              </a:rPr>
              <a:t> difficulty absorbing</a:t>
            </a:r>
            <a:r>
              <a:rPr lang="en-US" sz="2800" dirty="0">
                <a:sym typeface="Wingdings" panose="05000000000000000000" pitchFamily="2" charset="2"/>
              </a:rPr>
              <a:t> nutrients </a:t>
            </a:r>
            <a:endParaRPr lang="en-US" sz="2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300"/>
              </a:spcBef>
              <a:spcAft>
                <a:spcPts val="300"/>
              </a:spcAft>
              <a:buFont typeface="Arial" panose="020B0604020202020204" pitchFamily="34" charset="0"/>
              <a:buChar char="•"/>
            </a:pPr>
            <a:r>
              <a:rPr lang="en-US" sz="2800" b="0" i="0" u="none" strike="noStrike" cap="none" dirty="0">
                <a:solidFill>
                  <a:srgbClr val="000000"/>
                </a:solidFill>
                <a:latin typeface="Arial"/>
                <a:ea typeface="Arial"/>
                <a:cs typeface="Arial"/>
                <a:sym typeface="Arial"/>
              </a:rPr>
              <a:t>In Lao PDR 33% of children &lt; 5 are stunted </a:t>
            </a:r>
            <a:r>
              <a:rPr lang="en-US" sz="1800" b="0" i="0" u="none" strike="noStrike" cap="none" dirty="0">
                <a:solidFill>
                  <a:srgbClr val="000000"/>
                </a:solidFill>
                <a:latin typeface="Arial"/>
                <a:ea typeface="Arial"/>
                <a:cs typeface="Arial"/>
                <a:sym typeface="Arial"/>
              </a:rPr>
              <a:t>(WFP, 2022)</a:t>
            </a:r>
            <a:endParaRPr lang="en-US" sz="2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300"/>
              </a:spcBef>
              <a:spcAft>
                <a:spcPts val="300"/>
              </a:spcAft>
              <a:buFont typeface="Arial" panose="020B0604020202020204" pitchFamily="34" charset="0"/>
              <a:buChar char="•"/>
            </a:pPr>
            <a:r>
              <a:rPr lang="en-US" sz="2800" b="0" i="0" u="none" strike="noStrike" cap="none" dirty="0">
                <a:solidFill>
                  <a:srgbClr val="000000"/>
                </a:solidFill>
                <a:latin typeface="Arial"/>
                <a:ea typeface="Arial"/>
                <a:cs typeface="Arial"/>
                <a:sym typeface="Arial"/>
              </a:rPr>
              <a:t>High</a:t>
            </a:r>
            <a:r>
              <a:rPr lang="en-US" sz="2800" dirty="0"/>
              <a:t>-</a:t>
            </a:r>
            <a:r>
              <a:rPr lang="en-US" sz="2800" b="0" i="0" u="none" strike="noStrike" cap="none" dirty="0">
                <a:solidFill>
                  <a:srgbClr val="000000"/>
                </a:solidFill>
                <a:latin typeface="Arial"/>
                <a:ea typeface="Arial"/>
                <a:cs typeface="Arial"/>
                <a:sym typeface="Arial"/>
              </a:rPr>
              <a:t>risk</a:t>
            </a:r>
            <a:r>
              <a:rPr lang="en-US" sz="2800" dirty="0"/>
              <a:t> populations: low-income communities, those who are pregnant, immunocompromised, or elderly </a:t>
            </a:r>
            <a:endParaRPr lang="en-US"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38DDA086-2BCA-493F-AC12-18B31DE53137}"/>
              </a:ext>
            </a:extLst>
          </p:cNvPr>
          <p:cNvPicPr>
            <a:picLocks noChangeAspect="1"/>
          </p:cNvPicPr>
          <p:nvPr/>
        </p:nvPicPr>
        <p:blipFill>
          <a:blip r:embed="rId3"/>
          <a:stretch>
            <a:fillRect/>
          </a:stretch>
        </p:blipFill>
        <p:spPr>
          <a:xfrm>
            <a:off x="7298699" y="2276475"/>
            <a:ext cx="4229100" cy="2836591"/>
          </a:xfrm>
          <a:prstGeom prst="rect">
            <a:avLst/>
          </a:prstGeom>
        </p:spPr>
      </p:pic>
      <p:sp>
        <p:nvSpPr>
          <p:cNvPr id="7" name="TextBox 6">
            <a:extLst>
              <a:ext uri="{FF2B5EF4-FFF2-40B4-BE49-F238E27FC236}">
                <a16:creationId xmlns:a16="http://schemas.microsoft.com/office/drawing/2014/main" id="{71B6FF66-6F61-28AC-426E-EA3FA0FFFAE9}"/>
              </a:ext>
            </a:extLst>
          </p:cNvPr>
          <p:cNvSpPr txBox="1"/>
          <p:nvPr/>
        </p:nvSpPr>
        <p:spPr>
          <a:xfrm>
            <a:off x="9413249" y="5113066"/>
            <a:ext cx="2381249" cy="261610"/>
          </a:xfrm>
          <a:prstGeom prst="rect">
            <a:avLst/>
          </a:prstGeom>
          <a:noFill/>
        </p:spPr>
        <p:txBody>
          <a:bodyPr wrap="square" rtlCol="0">
            <a:spAutoFit/>
          </a:bodyPr>
          <a:lstStyle/>
          <a:p>
            <a:r>
              <a:rPr lang="en-US" sz="1100" dirty="0"/>
              <a:t>WFP/</a:t>
            </a:r>
            <a:r>
              <a:rPr lang="en-US" sz="1100" dirty="0" err="1"/>
              <a:t>Vilakhone</a:t>
            </a:r>
            <a:r>
              <a:rPr lang="en-US" sz="1100" dirty="0"/>
              <a:t> </a:t>
            </a:r>
            <a:r>
              <a:rPr lang="en-US" sz="1100" dirty="0" err="1"/>
              <a:t>Sipaseuth</a:t>
            </a:r>
            <a:r>
              <a:rPr lang="en-US" sz="1100" dirty="0"/>
              <a:t>, 2020</a:t>
            </a:r>
          </a:p>
        </p:txBody>
      </p:sp>
    </p:spTree>
    <p:extLst>
      <p:ext uri="{BB962C8B-B14F-4D97-AF65-F5344CB8AC3E}">
        <p14:creationId xmlns:p14="http://schemas.microsoft.com/office/powerpoint/2010/main" val="62424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78B5A6-84F3-439F-824C-39E3F45AA587}"/>
              </a:ext>
            </a:extLst>
          </p:cNvPr>
          <p:cNvSpPr>
            <a:spLocks noGrp="1"/>
          </p:cNvSpPr>
          <p:nvPr>
            <p:ph type="sldNum" idx="12"/>
          </p:nvPr>
        </p:nvSpPr>
        <p:spPr/>
        <p:txBody>
          <a:bodyPr/>
          <a:lstStyle/>
          <a:p>
            <a:pPr marL="0" lvl="0" indent="0" algn="r" rtl="0">
              <a:spcBef>
                <a:spcPts val="0"/>
              </a:spcBef>
              <a:spcAft>
                <a:spcPts val="0"/>
              </a:spcAft>
              <a:buNone/>
            </a:pPr>
            <a:r>
              <a:rPr lang="en-US"/>
              <a:t>ANRCB   |   </a:t>
            </a:r>
            <a:fld id="{00000000-1234-1234-1234-123412341234}" type="slidenum">
              <a:rPr lang="en-US" b="1" smtClean="0">
                <a:solidFill>
                  <a:schemeClr val="accent6"/>
                </a:solidFill>
              </a:rPr>
              <a:t>6</a:t>
            </a:fld>
            <a:endParaRPr b="1">
              <a:solidFill>
                <a:schemeClr val="accent6"/>
              </a:solidFill>
            </a:endParaRPr>
          </a:p>
        </p:txBody>
      </p:sp>
      <p:sp>
        <p:nvSpPr>
          <p:cNvPr id="3" name="Google Shape;130;p17">
            <a:extLst>
              <a:ext uri="{FF2B5EF4-FFF2-40B4-BE49-F238E27FC236}">
                <a16:creationId xmlns:a16="http://schemas.microsoft.com/office/drawing/2014/main" id="{D5524527-84DB-4228-4D98-025118F014A6}"/>
              </a:ext>
            </a:extLst>
          </p:cNvPr>
          <p:cNvSpPr txBox="1"/>
          <p:nvPr/>
        </p:nvSpPr>
        <p:spPr>
          <a:xfrm>
            <a:off x="1394226" y="1459999"/>
            <a:ext cx="4613284" cy="37856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0" b="1" i="0" u="none" strike="noStrike" cap="none" dirty="0">
                <a:solidFill>
                  <a:srgbClr val="000000"/>
                </a:solidFill>
                <a:latin typeface="Arial"/>
                <a:ea typeface="Arial"/>
                <a:cs typeface="Arial"/>
                <a:sym typeface="Arial"/>
              </a:rPr>
              <a:t>Foodborne Illnesses are Preventable</a:t>
            </a:r>
            <a:endParaRPr sz="6000" b="1" i="0" u="none" strike="noStrike" cap="none" dirty="0">
              <a:solidFill>
                <a:srgbClr val="000000"/>
              </a:solidFill>
              <a:latin typeface="Arial"/>
              <a:ea typeface="Arial"/>
              <a:cs typeface="Arial"/>
              <a:sym typeface="Arial"/>
            </a:endParaRPr>
          </a:p>
        </p:txBody>
      </p:sp>
      <p:pic>
        <p:nvPicPr>
          <p:cNvPr id="34" name="Graphic 33" descr="Germ outline">
            <a:extLst>
              <a:ext uri="{FF2B5EF4-FFF2-40B4-BE49-F238E27FC236}">
                <a16:creationId xmlns:a16="http://schemas.microsoft.com/office/drawing/2014/main" id="{0CF46558-616D-36BF-BEBB-A8BF0178CA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5602" y="1872343"/>
            <a:ext cx="1698171" cy="1698171"/>
          </a:xfrm>
          <a:prstGeom prst="rect">
            <a:avLst/>
          </a:prstGeom>
        </p:spPr>
      </p:pic>
      <p:pic>
        <p:nvPicPr>
          <p:cNvPr id="36" name="Graphic 35" descr="Germ outline">
            <a:extLst>
              <a:ext uri="{FF2B5EF4-FFF2-40B4-BE49-F238E27FC236}">
                <a16:creationId xmlns:a16="http://schemas.microsoft.com/office/drawing/2014/main" id="{44BC3E3B-315F-CED5-7B34-DCF4A38DC2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55576" y="3150053"/>
            <a:ext cx="2012324" cy="2012324"/>
          </a:xfrm>
          <a:prstGeom prst="rect">
            <a:avLst/>
          </a:prstGeom>
        </p:spPr>
      </p:pic>
      <p:pic>
        <p:nvPicPr>
          <p:cNvPr id="5" name="Graphic 4" descr="Covid-19 outline">
            <a:extLst>
              <a:ext uri="{FF2B5EF4-FFF2-40B4-BE49-F238E27FC236}">
                <a16:creationId xmlns:a16="http://schemas.microsoft.com/office/drawing/2014/main" id="{CF0072ED-CB8B-410C-15C0-3DB036657E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28790" y="1507668"/>
            <a:ext cx="1921332" cy="1921332"/>
          </a:xfrm>
          <a:prstGeom prst="rect">
            <a:avLst/>
          </a:prstGeom>
        </p:spPr>
      </p:pic>
      <p:pic>
        <p:nvPicPr>
          <p:cNvPr id="7" name="Graphic 6" descr="No sign outline">
            <a:extLst>
              <a:ext uri="{FF2B5EF4-FFF2-40B4-BE49-F238E27FC236}">
                <a16:creationId xmlns:a16="http://schemas.microsoft.com/office/drawing/2014/main" id="{88A7B4EF-AAFD-DD9B-E609-A758F2A7DC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29300" y="602840"/>
            <a:ext cx="5505449" cy="5505449"/>
          </a:xfrm>
          <a:prstGeom prst="rect">
            <a:avLst/>
          </a:prstGeom>
        </p:spPr>
      </p:pic>
    </p:spTree>
    <p:extLst>
      <p:ext uri="{BB962C8B-B14F-4D97-AF65-F5344CB8AC3E}">
        <p14:creationId xmlns:p14="http://schemas.microsoft.com/office/powerpoint/2010/main" val="1004022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70"/>
          <p:cNvSpPr txBox="1">
            <a:spLocks noGrp="1"/>
          </p:cNvSpPr>
          <p:nvPr>
            <p:ph type="title" idx="4294967295"/>
          </p:nvPr>
        </p:nvSpPr>
        <p:spPr>
          <a:xfrm>
            <a:off x="1914233" y="97974"/>
            <a:ext cx="79629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200"/>
              <a:buNone/>
            </a:pPr>
            <a:r>
              <a:rPr lang="en-US" sz="3600" b="1" dirty="0">
                <a:solidFill>
                  <a:schemeClr val="tx1"/>
                </a:solidFill>
                <a:latin typeface="Arial" panose="020B0604020202020204" pitchFamily="34" charset="0"/>
                <a:cs typeface="Arial" panose="020B0604020202020204" pitchFamily="34" charset="0"/>
              </a:rPr>
              <a:t>Definitions to Remember</a:t>
            </a:r>
            <a:endParaRPr b="1" dirty="0">
              <a:solidFill>
                <a:schemeClr val="tx1"/>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B9BF5783-1AF4-5C44-DA31-B9AD83FAB3F2}"/>
              </a:ext>
            </a:extLst>
          </p:cNvPr>
          <p:cNvGrpSpPr/>
          <p:nvPr/>
        </p:nvGrpSpPr>
        <p:grpSpPr>
          <a:xfrm>
            <a:off x="602165" y="2408192"/>
            <a:ext cx="10587039" cy="4094074"/>
            <a:chOff x="566736" y="2251898"/>
            <a:chExt cx="10587039" cy="4036096"/>
          </a:xfrm>
        </p:grpSpPr>
        <p:sp>
          <p:nvSpPr>
            <p:cNvPr id="6" name="Rectangle 5">
              <a:extLst>
                <a:ext uri="{FF2B5EF4-FFF2-40B4-BE49-F238E27FC236}">
                  <a16:creationId xmlns:a16="http://schemas.microsoft.com/office/drawing/2014/main" id="{1A48B5D8-2B63-C7E3-BB24-8548C6739343}"/>
                </a:ext>
              </a:extLst>
            </p:cNvPr>
            <p:cNvSpPr/>
            <p:nvPr/>
          </p:nvSpPr>
          <p:spPr>
            <a:xfrm>
              <a:off x="566736" y="2630698"/>
              <a:ext cx="10587039" cy="3657296"/>
            </a:xfrm>
            <a:prstGeom prst="rect">
              <a:avLst/>
            </a:prstGeom>
            <a:noFill/>
          </p:spPr>
        </p:sp>
        <p:sp>
          <p:nvSpPr>
            <p:cNvPr id="7" name="Freeform: Shape 6">
              <a:extLst>
                <a:ext uri="{FF2B5EF4-FFF2-40B4-BE49-F238E27FC236}">
                  <a16:creationId xmlns:a16="http://schemas.microsoft.com/office/drawing/2014/main" id="{AC1A3325-44EE-D870-235B-7BA0957DB5BB}"/>
                </a:ext>
              </a:extLst>
            </p:cNvPr>
            <p:cNvSpPr/>
            <p:nvPr/>
          </p:nvSpPr>
          <p:spPr>
            <a:xfrm>
              <a:off x="5860254" y="3783112"/>
              <a:ext cx="1827643" cy="634388"/>
            </a:xfrm>
            <a:custGeom>
              <a:avLst/>
              <a:gdLst/>
              <a:ahLst/>
              <a:cxnLst/>
              <a:rect l="0" t="0" r="0" b="0"/>
              <a:pathLst>
                <a:path>
                  <a:moveTo>
                    <a:pt x="0" y="0"/>
                  </a:moveTo>
                  <a:lnTo>
                    <a:pt x="0" y="317194"/>
                  </a:lnTo>
                  <a:lnTo>
                    <a:pt x="1827643" y="317194"/>
                  </a:lnTo>
                  <a:lnTo>
                    <a:pt x="1827643" y="634388"/>
                  </a:lnTo>
                </a:path>
              </a:pathLst>
            </a:custGeom>
            <a:noFill/>
            <a:ln>
              <a:solidFill>
                <a:schemeClr val="accent6">
                  <a:lumMod val="40000"/>
                  <a:lumOff val="6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8" name="Freeform: Shape 7">
              <a:extLst>
                <a:ext uri="{FF2B5EF4-FFF2-40B4-BE49-F238E27FC236}">
                  <a16:creationId xmlns:a16="http://schemas.microsoft.com/office/drawing/2014/main" id="{FF94D458-B0FC-75F7-AB0B-5F3FF1476B17}"/>
                </a:ext>
              </a:extLst>
            </p:cNvPr>
            <p:cNvSpPr/>
            <p:nvPr/>
          </p:nvSpPr>
          <p:spPr>
            <a:xfrm>
              <a:off x="4032611" y="3788152"/>
              <a:ext cx="1827643" cy="634388"/>
            </a:xfrm>
            <a:custGeom>
              <a:avLst/>
              <a:gdLst/>
              <a:ahLst/>
              <a:cxnLst/>
              <a:rect l="0" t="0" r="0" b="0"/>
              <a:pathLst>
                <a:path>
                  <a:moveTo>
                    <a:pt x="1827643" y="0"/>
                  </a:moveTo>
                  <a:lnTo>
                    <a:pt x="1827643" y="317194"/>
                  </a:lnTo>
                  <a:lnTo>
                    <a:pt x="0" y="317194"/>
                  </a:lnTo>
                  <a:lnTo>
                    <a:pt x="0" y="634388"/>
                  </a:lnTo>
                </a:path>
              </a:pathLst>
            </a:custGeom>
            <a:solidFill>
              <a:schemeClr val="lt1"/>
            </a:solidFill>
            <a:ln>
              <a:solidFill>
                <a:schemeClr val="accent6">
                  <a:lumMod val="40000"/>
                  <a:lumOff val="6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D8E52404-B371-D554-0BFE-E75F8D2F0422}"/>
                </a:ext>
              </a:extLst>
            </p:cNvPr>
            <p:cNvSpPr/>
            <p:nvPr/>
          </p:nvSpPr>
          <p:spPr>
            <a:xfrm>
              <a:off x="4349805" y="2251898"/>
              <a:ext cx="3020898" cy="1510449"/>
            </a:xfrm>
            <a:custGeom>
              <a:avLst/>
              <a:gdLst>
                <a:gd name="connsiteX0" fmla="*/ 0 w 3020898"/>
                <a:gd name="connsiteY0" fmla="*/ 0 h 1510449"/>
                <a:gd name="connsiteX1" fmla="*/ 3020898 w 3020898"/>
                <a:gd name="connsiteY1" fmla="*/ 0 h 1510449"/>
                <a:gd name="connsiteX2" fmla="*/ 3020898 w 3020898"/>
                <a:gd name="connsiteY2" fmla="*/ 1510449 h 1510449"/>
                <a:gd name="connsiteX3" fmla="*/ 0 w 3020898"/>
                <a:gd name="connsiteY3" fmla="*/ 1510449 h 1510449"/>
                <a:gd name="connsiteX4" fmla="*/ 0 w 3020898"/>
                <a:gd name="connsiteY4" fmla="*/ 0 h 1510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0898" h="1510449">
                  <a:moveTo>
                    <a:pt x="0" y="0"/>
                  </a:moveTo>
                  <a:lnTo>
                    <a:pt x="3020898" y="0"/>
                  </a:lnTo>
                  <a:lnTo>
                    <a:pt x="3020898" y="1510449"/>
                  </a:lnTo>
                  <a:lnTo>
                    <a:pt x="0" y="1510449"/>
                  </a:lnTo>
                  <a:lnTo>
                    <a:pt x="0" y="0"/>
                  </a:lnTo>
                  <a:close/>
                </a:path>
              </a:pathLst>
            </a:custGeom>
            <a:solidFill>
              <a:schemeClr val="accent6">
                <a:lumMod val="40000"/>
                <a:lumOff val="60000"/>
              </a:schemeClr>
            </a:solidFill>
            <a:ln>
              <a:solidFill>
                <a:srgbClr val="00468B"/>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i="0" kern="1200" dirty="0">
                  <a:solidFill>
                    <a:schemeClr val="tx1"/>
                  </a:solidFill>
                </a:rPr>
                <a:t>HYGIENE</a:t>
              </a:r>
              <a:endParaRPr lang="en-US" sz="2800" kern="1200" dirty="0">
                <a:solidFill>
                  <a:schemeClr val="tx1"/>
                </a:solidFill>
              </a:endParaRPr>
            </a:p>
          </p:txBody>
        </p:sp>
        <p:sp>
          <p:nvSpPr>
            <p:cNvPr id="10" name="Freeform: Shape 9">
              <a:extLst>
                <a:ext uri="{FF2B5EF4-FFF2-40B4-BE49-F238E27FC236}">
                  <a16:creationId xmlns:a16="http://schemas.microsoft.com/office/drawing/2014/main" id="{8DDA614B-971A-B309-D7C0-C1D7F28AC0CB}"/>
                </a:ext>
              </a:extLst>
            </p:cNvPr>
            <p:cNvSpPr/>
            <p:nvPr/>
          </p:nvSpPr>
          <p:spPr>
            <a:xfrm>
              <a:off x="2051086" y="4347277"/>
              <a:ext cx="3523760" cy="1618622"/>
            </a:xfrm>
            <a:custGeom>
              <a:avLst/>
              <a:gdLst>
                <a:gd name="connsiteX0" fmla="*/ 0 w 3020898"/>
                <a:gd name="connsiteY0" fmla="*/ 0 h 1510449"/>
                <a:gd name="connsiteX1" fmla="*/ 3020898 w 3020898"/>
                <a:gd name="connsiteY1" fmla="*/ 0 h 1510449"/>
                <a:gd name="connsiteX2" fmla="*/ 3020898 w 3020898"/>
                <a:gd name="connsiteY2" fmla="*/ 1510449 h 1510449"/>
                <a:gd name="connsiteX3" fmla="*/ 0 w 3020898"/>
                <a:gd name="connsiteY3" fmla="*/ 1510449 h 1510449"/>
                <a:gd name="connsiteX4" fmla="*/ 0 w 3020898"/>
                <a:gd name="connsiteY4" fmla="*/ 0 h 1510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0898" h="1510449">
                  <a:moveTo>
                    <a:pt x="0" y="0"/>
                  </a:moveTo>
                  <a:lnTo>
                    <a:pt x="3020898" y="0"/>
                  </a:lnTo>
                  <a:lnTo>
                    <a:pt x="3020898" y="1510449"/>
                  </a:lnTo>
                  <a:lnTo>
                    <a:pt x="0" y="1510449"/>
                  </a:lnTo>
                  <a:lnTo>
                    <a:pt x="0" y="0"/>
                  </a:lnTo>
                  <a:close/>
                </a:path>
              </a:pathLst>
            </a:custGeom>
            <a:solidFill>
              <a:schemeClr val="accent6">
                <a:lumMod val="40000"/>
                <a:lumOff val="60000"/>
              </a:schemeClr>
            </a:solidFill>
            <a:ln>
              <a:solidFill>
                <a:srgbClr val="00468B"/>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marL="0" lvl="0" indent="0" algn="ctr" defTabSz="977900">
                <a:spcBef>
                  <a:spcPts val="300"/>
                </a:spcBef>
                <a:spcAft>
                  <a:spcPts val="300"/>
                </a:spcAft>
                <a:buNone/>
              </a:pPr>
              <a:r>
                <a:rPr lang="en-US" sz="2800" b="1" i="0" kern="1200" dirty="0">
                  <a:solidFill>
                    <a:schemeClr val="tx1"/>
                  </a:solidFill>
                </a:rPr>
                <a:t>Personal Hygiene</a:t>
              </a:r>
            </a:p>
            <a:p>
              <a:pPr marL="0" lvl="0" indent="0" algn="ctr" defTabSz="977900">
                <a:spcBef>
                  <a:spcPts val="300"/>
                </a:spcBef>
                <a:spcAft>
                  <a:spcPts val="300"/>
                </a:spcAft>
                <a:buNone/>
              </a:pPr>
              <a:r>
                <a:rPr lang="en-US" sz="2800" kern="1200" dirty="0">
                  <a:solidFill>
                    <a:schemeClr val="tx1"/>
                  </a:solidFill>
                </a:rPr>
                <a:t>B</a:t>
              </a:r>
              <a:r>
                <a:rPr lang="en-US" sz="2800" b="0" i="0" kern="1200" dirty="0">
                  <a:solidFill>
                    <a:schemeClr val="tx1"/>
                  </a:solidFill>
                </a:rPr>
                <a:t>odily cleanliness and care</a:t>
              </a:r>
              <a:endParaRPr lang="en-US" sz="2800" kern="1200" dirty="0">
                <a:solidFill>
                  <a:schemeClr val="tx1"/>
                </a:solidFill>
              </a:endParaRPr>
            </a:p>
          </p:txBody>
        </p:sp>
        <p:sp>
          <p:nvSpPr>
            <p:cNvPr id="11" name="Freeform: Shape 10">
              <a:extLst>
                <a:ext uri="{FF2B5EF4-FFF2-40B4-BE49-F238E27FC236}">
                  <a16:creationId xmlns:a16="http://schemas.microsoft.com/office/drawing/2014/main" id="{436E0DAE-62FC-5346-8AF7-DB3104BBFD7D}"/>
                </a:ext>
              </a:extLst>
            </p:cNvPr>
            <p:cNvSpPr/>
            <p:nvPr/>
          </p:nvSpPr>
          <p:spPr>
            <a:xfrm>
              <a:off x="5860254" y="4347417"/>
              <a:ext cx="4690918" cy="1877591"/>
            </a:xfrm>
            <a:custGeom>
              <a:avLst/>
              <a:gdLst>
                <a:gd name="connsiteX0" fmla="*/ 0 w 3020898"/>
                <a:gd name="connsiteY0" fmla="*/ 0 h 1510449"/>
                <a:gd name="connsiteX1" fmla="*/ 3020898 w 3020898"/>
                <a:gd name="connsiteY1" fmla="*/ 0 h 1510449"/>
                <a:gd name="connsiteX2" fmla="*/ 3020898 w 3020898"/>
                <a:gd name="connsiteY2" fmla="*/ 1510449 h 1510449"/>
                <a:gd name="connsiteX3" fmla="*/ 0 w 3020898"/>
                <a:gd name="connsiteY3" fmla="*/ 1510449 h 1510449"/>
                <a:gd name="connsiteX4" fmla="*/ 0 w 3020898"/>
                <a:gd name="connsiteY4" fmla="*/ 0 h 1510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0898" h="1510449">
                  <a:moveTo>
                    <a:pt x="0" y="0"/>
                  </a:moveTo>
                  <a:lnTo>
                    <a:pt x="3020898" y="0"/>
                  </a:lnTo>
                  <a:lnTo>
                    <a:pt x="3020898" y="1510449"/>
                  </a:lnTo>
                  <a:lnTo>
                    <a:pt x="0" y="1510449"/>
                  </a:lnTo>
                  <a:lnTo>
                    <a:pt x="0" y="0"/>
                  </a:lnTo>
                  <a:close/>
                </a:path>
              </a:pathLst>
            </a:custGeom>
            <a:solidFill>
              <a:schemeClr val="accent6">
                <a:lumMod val="40000"/>
                <a:lumOff val="60000"/>
              </a:schemeClr>
            </a:solidFill>
            <a:ln>
              <a:solidFill>
                <a:srgbClr val="00468B"/>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970" tIns="365760" rIns="13970" bIns="0" numCol="1" spcCol="1270" anchor="ctr" anchorCtr="0">
              <a:noAutofit/>
            </a:bodyPr>
            <a:lstStyle/>
            <a:p>
              <a:pPr marL="0" lvl="0" indent="0" algn="ctr" defTabSz="977900">
                <a:spcBef>
                  <a:spcPts val="300"/>
                </a:spcBef>
                <a:spcAft>
                  <a:spcPts val="300"/>
                </a:spcAft>
                <a:buNone/>
              </a:pPr>
              <a:r>
                <a:rPr lang="en-US" sz="2800" b="1" i="0" kern="1200" dirty="0">
                  <a:solidFill>
                    <a:schemeClr val="tx1"/>
                  </a:solidFill>
                </a:rPr>
                <a:t>Environmental Hygiene</a:t>
              </a:r>
            </a:p>
            <a:p>
              <a:pPr marL="0" lvl="0" indent="0" algn="ctr" defTabSz="977900">
                <a:spcBef>
                  <a:spcPts val="300"/>
                </a:spcBef>
                <a:spcAft>
                  <a:spcPts val="300"/>
                </a:spcAft>
                <a:buNone/>
              </a:pPr>
              <a:r>
                <a:rPr lang="en-US" sz="2800" b="0" i="0" kern="1200" dirty="0">
                  <a:solidFill>
                    <a:schemeClr val="tx1"/>
                  </a:solidFill>
                </a:rPr>
                <a:t> </a:t>
              </a:r>
              <a:r>
                <a:rPr lang="en-US" sz="2800" kern="1200" dirty="0">
                  <a:solidFill>
                    <a:schemeClr val="tx1"/>
                  </a:solidFill>
                </a:rPr>
                <a:t>C</a:t>
              </a:r>
              <a:r>
                <a:rPr lang="en-US" sz="2800" b="0" i="0" kern="1200" dirty="0">
                  <a:solidFill>
                    <a:schemeClr val="tx1"/>
                  </a:solidFill>
                </a:rPr>
                <a:t>leanliness in food preparation and living areas </a:t>
              </a:r>
              <a:br>
                <a:rPr lang="en-US" sz="2000" b="0" i="0" kern="1200" dirty="0"/>
              </a:br>
              <a:endParaRPr lang="en-US" sz="2000" kern="1200" dirty="0"/>
            </a:p>
          </p:txBody>
        </p:sp>
      </p:grpSp>
      <p:sp>
        <p:nvSpPr>
          <p:cNvPr id="654" name="Google Shape;654;p70" descr="Z"/>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854737CB-EA2F-E406-0B29-6895A1863880}"/>
              </a:ext>
            </a:extLst>
          </p:cNvPr>
          <p:cNvSpPr txBox="1"/>
          <p:nvPr/>
        </p:nvSpPr>
        <p:spPr>
          <a:xfrm>
            <a:off x="1628433" y="1265192"/>
            <a:ext cx="9239933" cy="1384995"/>
          </a:xfrm>
          <a:prstGeom prst="rect">
            <a:avLst/>
          </a:prstGeom>
          <a:noFill/>
        </p:spPr>
        <p:txBody>
          <a:bodyPr wrap="square" rtlCol="0">
            <a:spAutoFit/>
          </a:bodyPr>
          <a:lstStyle/>
          <a:p>
            <a:r>
              <a:rPr lang="en-US" sz="2800" b="1" dirty="0"/>
              <a:t>Food Safety =</a:t>
            </a:r>
            <a:r>
              <a:rPr lang="en-US" sz="2800" dirty="0"/>
              <a:t> all necessary measures or systems undertaken to guarantee food is safe for consumption</a:t>
            </a:r>
          </a:p>
          <a:p>
            <a:endParaRPr lang="en-US" sz="2800" dirty="0"/>
          </a:p>
        </p:txBody>
      </p:sp>
      <p:sp>
        <p:nvSpPr>
          <p:cNvPr id="3" name="Arrow: Up 2">
            <a:extLst>
              <a:ext uri="{FF2B5EF4-FFF2-40B4-BE49-F238E27FC236}">
                <a16:creationId xmlns:a16="http://schemas.microsoft.com/office/drawing/2014/main" id="{EC2D74A7-0BA6-9400-0B8C-DF6FA29526A5}"/>
              </a:ext>
            </a:extLst>
          </p:cNvPr>
          <p:cNvSpPr/>
          <p:nvPr/>
        </p:nvSpPr>
        <p:spPr>
          <a:xfrm rot="5400000">
            <a:off x="832694" y="1372382"/>
            <a:ext cx="461513" cy="704850"/>
          </a:xfrm>
          <a:prstGeom prst="upArrow">
            <a:avLst/>
          </a:prstGeom>
          <a:solidFill>
            <a:srgbClr val="004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73"/>
          <p:cNvSpPr txBox="1">
            <a:spLocks noGrp="1"/>
          </p:cNvSpPr>
          <p:nvPr>
            <p:ph type="title" idx="4294967295"/>
          </p:nvPr>
        </p:nvSpPr>
        <p:spPr>
          <a:xfrm>
            <a:off x="2652302" y="15504"/>
            <a:ext cx="7128409"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200"/>
              <a:buNone/>
            </a:pPr>
            <a:r>
              <a:rPr lang="en-US" sz="3600" b="1" dirty="0">
                <a:solidFill>
                  <a:schemeClr val="tx1"/>
                </a:solidFill>
                <a:latin typeface="Arial" panose="020B0604020202020204" pitchFamily="34" charset="0"/>
                <a:cs typeface="Arial" panose="020B0604020202020204" pitchFamily="34" charset="0"/>
              </a:rPr>
              <a:t>Sources of Food Contamination</a:t>
            </a:r>
            <a:endParaRPr sz="3600" b="1" dirty="0">
              <a:solidFill>
                <a:schemeClr val="tx1"/>
              </a:solidFill>
              <a:latin typeface="Arial" panose="020B0604020202020204" pitchFamily="34" charset="0"/>
              <a:cs typeface="Arial" panose="020B0604020202020204" pitchFamily="34" charset="0"/>
            </a:endParaRPr>
          </a:p>
        </p:txBody>
      </p:sp>
      <p:sp>
        <p:nvSpPr>
          <p:cNvPr id="698" name="Google Shape;698;p73"/>
          <p:cNvSpPr txBox="1"/>
          <p:nvPr/>
        </p:nvSpPr>
        <p:spPr>
          <a:xfrm>
            <a:off x="5174227" y="3169659"/>
            <a:ext cx="141561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000000"/>
                </a:solidFill>
                <a:latin typeface="Arial"/>
                <a:ea typeface="Arial"/>
                <a:cs typeface="Arial"/>
                <a:sym typeface="Arial"/>
              </a:rPr>
              <a:t>FOOD</a:t>
            </a:r>
            <a:endParaRPr sz="1800" dirty="0"/>
          </a:p>
        </p:txBody>
      </p:sp>
      <p:sp>
        <p:nvSpPr>
          <p:cNvPr id="16" name="Oval 15">
            <a:extLst>
              <a:ext uri="{FF2B5EF4-FFF2-40B4-BE49-F238E27FC236}">
                <a16:creationId xmlns:a16="http://schemas.microsoft.com/office/drawing/2014/main" id="{D95F21F0-2821-4E45-3F21-58283228631C}"/>
              </a:ext>
            </a:extLst>
          </p:cNvPr>
          <p:cNvSpPr/>
          <p:nvPr/>
        </p:nvSpPr>
        <p:spPr>
          <a:xfrm>
            <a:off x="4966700" y="2977573"/>
            <a:ext cx="1629838" cy="91039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8D38999-C2B5-3FE4-587E-0F7A539BBAA6}"/>
              </a:ext>
            </a:extLst>
          </p:cNvPr>
          <p:cNvGrpSpPr/>
          <p:nvPr/>
        </p:nvGrpSpPr>
        <p:grpSpPr>
          <a:xfrm>
            <a:off x="2997747" y="985441"/>
            <a:ext cx="2137129" cy="2003018"/>
            <a:chOff x="2997747" y="985441"/>
            <a:chExt cx="2137129" cy="2003018"/>
          </a:xfrm>
        </p:grpSpPr>
        <p:sp>
          <p:nvSpPr>
            <p:cNvPr id="688" name="Google Shape;688;p73"/>
            <p:cNvSpPr txBox="1"/>
            <p:nvPr/>
          </p:nvSpPr>
          <p:spPr>
            <a:xfrm>
              <a:off x="3029864" y="1795404"/>
              <a:ext cx="1958608"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Raw materials/</a:t>
              </a:r>
              <a:endParaRPr sz="1800" b="1" dirty="0"/>
            </a:p>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ingredients</a:t>
              </a:r>
              <a:endParaRPr sz="1800" b="1" dirty="0"/>
            </a:p>
          </p:txBody>
        </p:sp>
        <p:pic>
          <p:nvPicPr>
            <p:cNvPr id="2" name="Picture 1">
              <a:extLst>
                <a:ext uri="{FF2B5EF4-FFF2-40B4-BE49-F238E27FC236}">
                  <a16:creationId xmlns:a16="http://schemas.microsoft.com/office/drawing/2014/main" id="{7F67B785-E94A-86B7-296A-6455E2023232}"/>
                </a:ext>
              </a:extLst>
            </p:cNvPr>
            <p:cNvPicPr>
              <a:picLocks noChangeAspect="1"/>
            </p:cNvPicPr>
            <p:nvPr/>
          </p:nvPicPr>
          <p:blipFill>
            <a:blip r:embed="rId3"/>
            <a:stretch>
              <a:fillRect/>
            </a:stretch>
          </p:blipFill>
          <p:spPr>
            <a:xfrm>
              <a:off x="3754024" y="1000198"/>
              <a:ext cx="777933" cy="777933"/>
            </a:xfrm>
            <a:prstGeom prst="rect">
              <a:avLst/>
            </a:prstGeom>
          </p:spPr>
        </p:pic>
        <p:pic>
          <p:nvPicPr>
            <p:cNvPr id="3" name="Picture 2">
              <a:extLst>
                <a:ext uri="{FF2B5EF4-FFF2-40B4-BE49-F238E27FC236}">
                  <a16:creationId xmlns:a16="http://schemas.microsoft.com/office/drawing/2014/main" id="{94BE2996-5E18-FB14-6636-E0793983108C}"/>
                </a:ext>
              </a:extLst>
            </p:cNvPr>
            <p:cNvPicPr>
              <a:picLocks noChangeAspect="1"/>
            </p:cNvPicPr>
            <p:nvPr/>
          </p:nvPicPr>
          <p:blipFill>
            <a:blip r:embed="rId4"/>
            <a:stretch>
              <a:fillRect/>
            </a:stretch>
          </p:blipFill>
          <p:spPr>
            <a:xfrm rot="20673488">
              <a:off x="2997747" y="985441"/>
              <a:ext cx="866933" cy="866933"/>
            </a:xfrm>
            <a:prstGeom prst="rect">
              <a:avLst/>
            </a:prstGeom>
          </p:spPr>
        </p:pic>
        <p:cxnSp>
          <p:nvCxnSpPr>
            <p:cNvPr id="18" name="Straight Arrow Connector 17">
              <a:extLst>
                <a:ext uri="{FF2B5EF4-FFF2-40B4-BE49-F238E27FC236}">
                  <a16:creationId xmlns:a16="http://schemas.microsoft.com/office/drawing/2014/main" id="{E56FCB51-F81D-176B-1D50-CFE79F76E096}"/>
                </a:ext>
              </a:extLst>
            </p:cNvPr>
            <p:cNvCxnSpPr/>
            <p:nvPr/>
          </p:nvCxnSpPr>
          <p:spPr>
            <a:xfrm>
              <a:off x="4531957" y="2482993"/>
              <a:ext cx="602919" cy="50546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B7E67B13-DC5F-6730-4D8C-D23D48CB822A}"/>
              </a:ext>
            </a:extLst>
          </p:cNvPr>
          <p:cNvGrpSpPr/>
          <p:nvPr/>
        </p:nvGrpSpPr>
        <p:grpSpPr>
          <a:xfrm>
            <a:off x="5134876" y="760138"/>
            <a:ext cx="1494320" cy="2064904"/>
            <a:chOff x="5134876" y="760138"/>
            <a:chExt cx="1494320" cy="2064904"/>
          </a:xfrm>
        </p:grpSpPr>
        <p:sp>
          <p:nvSpPr>
            <p:cNvPr id="11" name="Google Shape;696;p73">
              <a:extLst>
                <a:ext uri="{FF2B5EF4-FFF2-40B4-BE49-F238E27FC236}">
                  <a16:creationId xmlns:a16="http://schemas.microsoft.com/office/drawing/2014/main" id="{11FEDBB1-413C-A663-B37E-A603A32ABDB2}"/>
                </a:ext>
              </a:extLst>
            </p:cNvPr>
            <p:cNvSpPr txBox="1"/>
            <p:nvPr/>
          </p:nvSpPr>
          <p:spPr>
            <a:xfrm>
              <a:off x="5134876" y="1664704"/>
              <a:ext cx="149432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Manure</a:t>
              </a:r>
              <a:endParaRPr sz="1600" b="1" dirty="0"/>
            </a:p>
          </p:txBody>
        </p:sp>
        <p:pic>
          <p:nvPicPr>
            <p:cNvPr id="1026" name="Picture 2">
              <a:extLst>
                <a:ext uri="{FF2B5EF4-FFF2-40B4-BE49-F238E27FC236}">
                  <a16:creationId xmlns:a16="http://schemas.microsoft.com/office/drawing/2014/main" id="{55DACC44-1700-6EFD-C622-F1BEBC70E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9429" y="760138"/>
              <a:ext cx="1053350" cy="105335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142AB224-3D4C-3AC6-EFCB-1E9C3590ED0B}"/>
                </a:ext>
              </a:extLst>
            </p:cNvPr>
            <p:cNvCxnSpPr>
              <a:cxnSpLocks/>
            </p:cNvCxnSpPr>
            <p:nvPr/>
          </p:nvCxnSpPr>
          <p:spPr>
            <a:xfrm flipH="1">
              <a:off x="5790425" y="2058345"/>
              <a:ext cx="25932" cy="766697"/>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FAD0BBD7-30E4-1B89-C501-7AAC5ED959C0}"/>
              </a:ext>
            </a:extLst>
          </p:cNvPr>
          <p:cNvGrpSpPr/>
          <p:nvPr/>
        </p:nvGrpSpPr>
        <p:grpSpPr>
          <a:xfrm>
            <a:off x="6505793" y="1035547"/>
            <a:ext cx="2481131" cy="1847644"/>
            <a:chOff x="6505793" y="1035547"/>
            <a:chExt cx="2481131" cy="1847644"/>
          </a:xfrm>
        </p:grpSpPr>
        <p:sp>
          <p:nvSpPr>
            <p:cNvPr id="695" name="Google Shape;695;p73"/>
            <p:cNvSpPr txBox="1"/>
            <p:nvPr/>
          </p:nvSpPr>
          <p:spPr>
            <a:xfrm>
              <a:off x="6957201" y="1795404"/>
              <a:ext cx="2029723"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Packaging materials</a:t>
              </a:r>
              <a:endParaRPr sz="1600" b="1" dirty="0"/>
            </a:p>
          </p:txBody>
        </p:sp>
        <p:pic>
          <p:nvPicPr>
            <p:cNvPr id="14" name="Picture 13">
              <a:extLst>
                <a:ext uri="{FF2B5EF4-FFF2-40B4-BE49-F238E27FC236}">
                  <a16:creationId xmlns:a16="http://schemas.microsoft.com/office/drawing/2014/main" id="{94104871-7CBD-9D75-28C1-B853422708DD}"/>
                </a:ext>
              </a:extLst>
            </p:cNvPr>
            <p:cNvPicPr>
              <a:picLocks noChangeAspect="1"/>
            </p:cNvPicPr>
            <p:nvPr/>
          </p:nvPicPr>
          <p:blipFill rotWithShape="1">
            <a:blip r:embed="rId6"/>
            <a:srcRect t="12947" b="13200"/>
            <a:stretch/>
          </p:blipFill>
          <p:spPr>
            <a:xfrm>
              <a:off x="7419029" y="1035547"/>
              <a:ext cx="1053351" cy="777941"/>
            </a:xfrm>
            <a:prstGeom prst="rect">
              <a:avLst/>
            </a:prstGeom>
          </p:spPr>
        </p:pic>
        <p:cxnSp>
          <p:nvCxnSpPr>
            <p:cNvPr id="23" name="Straight Arrow Connector 22">
              <a:extLst>
                <a:ext uri="{FF2B5EF4-FFF2-40B4-BE49-F238E27FC236}">
                  <a16:creationId xmlns:a16="http://schemas.microsoft.com/office/drawing/2014/main" id="{E8068C6F-A866-0BCA-64CB-20E79D89D32B}"/>
                </a:ext>
              </a:extLst>
            </p:cNvPr>
            <p:cNvCxnSpPr>
              <a:cxnSpLocks/>
            </p:cNvCxnSpPr>
            <p:nvPr/>
          </p:nvCxnSpPr>
          <p:spPr>
            <a:xfrm flipH="1">
              <a:off x="6505793" y="2181545"/>
              <a:ext cx="855130" cy="70164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0B7BD120-3316-BE77-1365-7E0361DF6DD0}"/>
              </a:ext>
            </a:extLst>
          </p:cNvPr>
          <p:cNvGrpSpPr/>
          <p:nvPr/>
        </p:nvGrpSpPr>
        <p:grpSpPr>
          <a:xfrm>
            <a:off x="6861853" y="2265936"/>
            <a:ext cx="3333701" cy="1412770"/>
            <a:chOff x="6861853" y="2265936"/>
            <a:chExt cx="3333701" cy="1412770"/>
          </a:xfrm>
        </p:grpSpPr>
        <p:sp>
          <p:nvSpPr>
            <p:cNvPr id="696" name="Google Shape;696;p73"/>
            <p:cNvSpPr txBox="1"/>
            <p:nvPr/>
          </p:nvSpPr>
          <p:spPr>
            <a:xfrm>
              <a:off x="8276652" y="3309415"/>
              <a:ext cx="1918902"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Food handlers</a:t>
              </a:r>
              <a:endParaRPr sz="1600" b="1" dirty="0"/>
            </a:p>
          </p:txBody>
        </p:sp>
        <p:pic>
          <p:nvPicPr>
            <p:cNvPr id="15" name="Picture 14">
              <a:extLst>
                <a:ext uri="{FF2B5EF4-FFF2-40B4-BE49-F238E27FC236}">
                  <a16:creationId xmlns:a16="http://schemas.microsoft.com/office/drawing/2014/main" id="{1247FC28-E9B0-4A1F-EFA7-3690E93B095E}"/>
                </a:ext>
              </a:extLst>
            </p:cNvPr>
            <p:cNvPicPr>
              <a:picLocks noChangeAspect="1"/>
            </p:cNvPicPr>
            <p:nvPr/>
          </p:nvPicPr>
          <p:blipFill>
            <a:blip r:embed="rId7"/>
            <a:stretch>
              <a:fillRect/>
            </a:stretch>
          </p:blipFill>
          <p:spPr>
            <a:xfrm>
              <a:off x="8701347" y="2265936"/>
              <a:ext cx="1069512" cy="1069512"/>
            </a:xfrm>
            <a:prstGeom prst="rect">
              <a:avLst/>
            </a:prstGeom>
          </p:spPr>
        </p:pic>
        <p:cxnSp>
          <p:nvCxnSpPr>
            <p:cNvPr id="26" name="Straight Arrow Connector 25">
              <a:extLst>
                <a:ext uri="{FF2B5EF4-FFF2-40B4-BE49-F238E27FC236}">
                  <a16:creationId xmlns:a16="http://schemas.microsoft.com/office/drawing/2014/main" id="{A697D298-1D0E-CB46-9BDE-AB6E5C435780}"/>
                </a:ext>
              </a:extLst>
            </p:cNvPr>
            <p:cNvCxnSpPr>
              <a:cxnSpLocks/>
            </p:cNvCxnSpPr>
            <p:nvPr/>
          </p:nvCxnSpPr>
          <p:spPr>
            <a:xfrm flipH="1">
              <a:off x="6861853" y="3181101"/>
              <a:ext cx="1691412" cy="16923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21" name="Group 20">
            <a:extLst>
              <a:ext uri="{FF2B5EF4-FFF2-40B4-BE49-F238E27FC236}">
                <a16:creationId xmlns:a16="http://schemas.microsoft.com/office/drawing/2014/main" id="{43AC3AA0-D3D4-4166-68E6-64F963D7BBB0}"/>
              </a:ext>
            </a:extLst>
          </p:cNvPr>
          <p:cNvGrpSpPr/>
          <p:nvPr/>
        </p:nvGrpSpPr>
        <p:grpSpPr>
          <a:xfrm>
            <a:off x="6769703" y="3736707"/>
            <a:ext cx="3116883" cy="1793646"/>
            <a:chOff x="6769703" y="3736707"/>
            <a:chExt cx="3116883" cy="1793646"/>
          </a:xfrm>
        </p:grpSpPr>
        <p:sp>
          <p:nvSpPr>
            <p:cNvPr id="694" name="Google Shape;694;p73"/>
            <p:cNvSpPr txBox="1"/>
            <p:nvPr/>
          </p:nvSpPr>
          <p:spPr>
            <a:xfrm>
              <a:off x="8087261" y="4945618"/>
              <a:ext cx="179932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Animals and </a:t>
              </a:r>
              <a:endParaRPr sz="1600" b="1" dirty="0"/>
            </a:p>
            <a:p>
              <a:pPr marL="0" marR="0" lvl="0" indent="0" algn="ctr"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birds</a:t>
              </a:r>
              <a:endParaRPr sz="1600" b="1" dirty="0"/>
            </a:p>
          </p:txBody>
        </p:sp>
        <p:pic>
          <p:nvPicPr>
            <p:cNvPr id="13" name="Picture 12">
              <a:extLst>
                <a:ext uri="{FF2B5EF4-FFF2-40B4-BE49-F238E27FC236}">
                  <a16:creationId xmlns:a16="http://schemas.microsoft.com/office/drawing/2014/main" id="{C7368FEA-166D-203E-24E5-872DC1A872D8}"/>
                </a:ext>
              </a:extLst>
            </p:cNvPr>
            <p:cNvPicPr>
              <a:picLocks noChangeAspect="1"/>
            </p:cNvPicPr>
            <p:nvPr/>
          </p:nvPicPr>
          <p:blipFill>
            <a:blip r:embed="rId8"/>
            <a:stretch>
              <a:fillRect/>
            </a:stretch>
          </p:blipFill>
          <p:spPr>
            <a:xfrm>
              <a:off x="8385084" y="3777087"/>
              <a:ext cx="1203680" cy="1203680"/>
            </a:xfrm>
            <a:prstGeom prst="rect">
              <a:avLst/>
            </a:prstGeom>
          </p:spPr>
        </p:pic>
        <p:cxnSp>
          <p:nvCxnSpPr>
            <p:cNvPr id="29" name="Straight Arrow Connector 28">
              <a:extLst>
                <a:ext uri="{FF2B5EF4-FFF2-40B4-BE49-F238E27FC236}">
                  <a16:creationId xmlns:a16="http://schemas.microsoft.com/office/drawing/2014/main" id="{BC4F7E5A-049D-C805-1E9D-E6C107321154}"/>
                </a:ext>
              </a:extLst>
            </p:cNvPr>
            <p:cNvCxnSpPr>
              <a:cxnSpLocks/>
            </p:cNvCxnSpPr>
            <p:nvPr/>
          </p:nvCxnSpPr>
          <p:spPr>
            <a:xfrm flipH="1" flipV="1">
              <a:off x="6769703" y="3736707"/>
              <a:ext cx="1426298" cy="592233"/>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C2CA1BBC-2E56-A76C-F916-91C1E9EC8076}"/>
              </a:ext>
            </a:extLst>
          </p:cNvPr>
          <p:cNvGrpSpPr/>
          <p:nvPr/>
        </p:nvGrpSpPr>
        <p:grpSpPr>
          <a:xfrm>
            <a:off x="6497588" y="3974810"/>
            <a:ext cx="1622331" cy="2183871"/>
            <a:chOff x="6497588" y="3974810"/>
            <a:chExt cx="1622331" cy="2183871"/>
          </a:xfrm>
        </p:grpSpPr>
        <p:sp>
          <p:nvSpPr>
            <p:cNvPr id="693" name="Google Shape;693;p73"/>
            <p:cNvSpPr txBox="1"/>
            <p:nvPr/>
          </p:nvSpPr>
          <p:spPr>
            <a:xfrm>
              <a:off x="7088269" y="5789390"/>
              <a:ext cx="103165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Insects</a:t>
              </a:r>
              <a:endParaRPr sz="1600" b="1" dirty="0"/>
            </a:p>
          </p:txBody>
        </p:sp>
        <p:pic>
          <p:nvPicPr>
            <p:cNvPr id="10" name="Picture 9">
              <a:extLst>
                <a:ext uri="{FF2B5EF4-FFF2-40B4-BE49-F238E27FC236}">
                  <a16:creationId xmlns:a16="http://schemas.microsoft.com/office/drawing/2014/main" id="{7C409D31-7749-21B5-846B-013DBCEF890A}"/>
                </a:ext>
              </a:extLst>
            </p:cNvPr>
            <p:cNvPicPr>
              <a:picLocks noChangeAspect="1"/>
            </p:cNvPicPr>
            <p:nvPr/>
          </p:nvPicPr>
          <p:blipFill>
            <a:blip r:embed="rId9"/>
            <a:stretch>
              <a:fillRect/>
            </a:stretch>
          </p:blipFill>
          <p:spPr>
            <a:xfrm>
              <a:off x="7126484" y="4926159"/>
              <a:ext cx="896294" cy="896294"/>
            </a:xfrm>
            <a:prstGeom prst="rect">
              <a:avLst/>
            </a:prstGeom>
          </p:spPr>
        </p:pic>
        <p:cxnSp>
          <p:nvCxnSpPr>
            <p:cNvPr id="33" name="Straight Arrow Connector 32">
              <a:extLst>
                <a:ext uri="{FF2B5EF4-FFF2-40B4-BE49-F238E27FC236}">
                  <a16:creationId xmlns:a16="http://schemas.microsoft.com/office/drawing/2014/main" id="{F192C677-C2EC-64E3-A789-5A98AD11EFE1}"/>
                </a:ext>
              </a:extLst>
            </p:cNvPr>
            <p:cNvCxnSpPr>
              <a:cxnSpLocks/>
            </p:cNvCxnSpPr>
            <p:nvPr/>
          </p:nvCxnSpPr>
          <p:spPr>
            <a:xfrm flipH="1" flipV="1">
              <a:off x="6497588" y="3974810"/>
              <a:ext cx="828498" cy="905938"/>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24" name="Group 23">
            <a:extLst>
              <a:ext uri="{FF2B5EF4-FFF2-40B4-BE49-F238E27FC236}">
                <a16:creationId xmlns:a16="http://schemas.microsoft.com/office/drawing/2014/main" id="{7147B4BB-9552-9DF6-A7E2-6665F2D7DA83}"/>
              </a:ext>
            </a:extLst>
          </p:cNvPr>
          <p:cNvGrpSpPr/>
          <p:nvPr/>
        </p:nvGrpSpPr>
        <p:grpSpPr>
          <a:xfrm>
            <a:off x="5660577" y="4080058"/>
            <a:ext cx="1172402" cy="2047773"/>
            <a:chOff x="5660577" y="4080058"/>
            <a:chExt cx="1172402" cy="2047773"/>
          </a:xfrm>
        </p:grpSpPr>
        <p:sp>
          <p:nvSpPr>
            <p:cNvPr id="692" name="Google Shape;692;p73"/>
            <p:cNvSpPr txBox="1"/>
            <p:nvPr/>
          </p:nvSpPr>
          <p:spPr>
            <a:xfrm>
              <a:off x="5660577" y="5758540"/>
              <a:ext cx="1172402"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Rodents</a:t>
              </a:r>
              <a:endParaRPr sz="1600" b="1" dirty="0"/>
            </a:p>
          </p:txBody>
        </p:sp>
        <p:pic>
          <p:nvPicPr>
            <p:cNvPr id="9" name="Picture 8">
              <a:extLst>
                <a:ext uri="{FF2B5EF4-FFF2-40B4-BE49-F238E27FC236}">
                  <a16:creationId xmlns:a16="http://schemas.microsoft.com/office/drawing/2014/main" id="{360D1DA1-B8C0-79D0-01B2-0611BC13499C}"/>
                </a:ext>
              </a:extLst>
            </p:cNvPr>
            <p:cNvPicPr>
              <a:picLocks noChangeAspect="1"/>
            </p:cNvPicPr>
            <p:nvPr/>
          </p:nvPicPr>
          <p:blipFill>
            <a:blip r:embed="rId10"/>
            <a:stretch>
              <a:fillRect/>
            </a:stretch>
          </p:blipFill>
          <p:spPr>
            <a:xfrm>
              <a:off x="5856153" y="5102503"/>
              <a:ext cx="739409" cy="739409"/>
            </a:xfrm>
            <a:prstGeom prst="rect">
              <a:avLst/>
            </a:prstGeom>
          </p:spPr>
        </p:pic>
        <p:cxnSp>
          <p:nvCxnSpPr>
            <p:cNvPr id="36" name="Straight Arrow Connector 35">
              <a:extLst>
                <a:ext uri="{FF2B5EF4-FFF2-40B4-BE49-F238E27FC236}">
                  <a16:creationId xmlns:a16="http://schemas.microsoft.com/office/drawing/2014/main" id="{A3CF09E7-9803-ED6F-344D-4F0E9E941FA8}"/>
                </a:ext>
              </a:extLst>
            </p:cNvPr>
            <p:cNvCxnSpPr>
              <a:cxnSpLocks/>
            </p:cNvCxnSpPr>
            <p:nvPr/>
          </p:nvCxnSpPr>
          <p:spPr>
            <a:xfrm flipH="1" flipV="1">
              <a:off x="6003335" y="4080058"/>
              <a:ext cx="131947" cy="900109"/>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25" name="Group 24">
            <a:extLst>
              <a:ext uri="{FF2B5EF4-FFF2-40B4-BE49-F238E27FC236}">
                <a16:creationId xmlns:a16="http://schemas.microsoft.com/office/drawing/2014/main" id="{A03B10DB-5B0E-2034-CFD4-CF3FDB258BA2}"/>
              </a:ext>
            </a:extLst>
          </p:cNvPr>
          <p:cNvGrpSpPr/>
          <p:nvPr/>
        </p:nvGrpSpPr>
        <p:grpSpPr>
          <a:xfrm>
            <a:off x="3894543" y="4032901"/>
            <a:ext cx="1799326" cy="2501093"/>
            <a:chOff x="3894543" y="4032901"/>
            <a:chExt cx="1799326" cy="2501093"/>
          </a:xfrm>
        </p:grpSpPr>
        <p:sp>
          <p:nvSpPr>
            <p:cNvPr id="691" name="Google Shape;691;p73"/>
            <p:cNvSpPr txBox="1"/>
            <p:nvPr/>
          </p:nvSpPr>
          <p:spPr>
            <a:xfrm>
              <a:off x="3894543" y="5887704"/>
              <a:ext cx="1799326"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Garbage and sewage</a:t>
              </a:r>
              <a:endParaRPr sz="1600" b="1" dirty="0"/>
            </a:p>
          </p:txBody>
        </p:sp>
        <p:pic>
          <p:nvPicPr>
            <p:cNvPr id="8" name="Picture 7">
              <a:extLst>
                <a:ext uri="{FF2B5EF4-FFF2-40B4-BE49-F238E27FC236}">
                  <a16:creationId xmlns:a16="http://schemas.microsoft.com/office/drawing/2014/main" id="{6C9034C7-F4C0-87FE-3E49-F410D0B21B4B}"/>
                </a:ext>
              </a:extLst>
            </p:cNvPr>
            <p:cNvPicPr>
              <a:picLocks noChangeAspect="1"/>
            </p:cNvPicPr>
            <p:nvPr/>
          </p:nvPicPr>
          <p:blipFill>
            <a:blip r:embed="rId11"/>
            <a:stretch>
              <a:fillRect/>
            </a:stretch>
          </p:blipFill>
          <p:spPr>
            <a:xfrm>
              <a:off x="4313679" y="4910425"/>
              <a:ext cx="1069513" cy="1069513"/>
            </a:xfrm>
            <a:prstGeom prst="rect">
              <a:avLst/>
            </a:prstGeom>
          </p:spPr>
        </p:pic>
        <p:cxnSp>
          <p:nvCxnSpPr>
            <p:cNvPr id="39" name="Straight Arrow Connector 38">
              <a:extLst>
                <a:ext uri="{FF2B5EF4-FFF2-40B4-BE49-F238E27FC236}">
                  <a16:creationId xmlns:a16="http://schemas.microsoft.com/office/drawing/2014/main" id="{C0E37BF5-202A-F8F2-7971-D5A7E0512361}"/>
                </a:ext>
              </a:extLst>
            </p:cNvPr>
            <p:cNvCxnSpPr>
              <a:cxnSpLocks/>
            </p:cNvCxnSpPr>
            <p:nvPr/>
          </p:nvCxnSpPr>
          <p:spPr>
            <a:xfrm flipV="1">
              <a:off x="4926553" y="4032901"/>
              <a:ext cx="422965" cy="76325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27" name="Group 26">
            <a:extLst>
              <a:ext uri="{FF2B5EF4-FFF2-40B4-BE49-F238E27FC236}">
                <a16:creationId xmlns:a16="http://schemas.microsoft.com/office/drawing/2014/main" id="{1BE43C9E-69EF-DBF2-8897-62F82B5C1361}"/>
              </a:ext>
            </a:extLst>
          </p:cNvPr>
          <p:cNvGrpSpPr/>
          <p:nvPr/>
        </p:nvGrpSpPr>
        <p:grpSpPr>
          <a:xfrm>
            <a:off x="2946728" y="3894903"/>
            <a:ext cx="1973169" cy="2119851"/>
            <a:chOff x="2946728" y="3894903"/>
            <a:chExt cx="1973169" cy="2119851"/>
          </a:xfrm>
        </p:grpSpPr>
        <p:sp>
          <p:nvSpPr>
            <p:cNvPr id="690" name="Google Shape;690;p73"/>
            <p:cNvSpPr txBox="1"/>
            <p:nvPr/>
          </p:nvSpPr>
          <p:spPr>
            <a:xfrm>
              <a:off x="3038601" y="5645463"/>
              <a:ext cx="65493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Soil</a:t>
              </a:r>
              <a:endParaRPr sz="1600" b="1" dirty="0"/>
            </a:p>
          </p:txBody>
        </p:sp>
        <p:pic>
          <p:nvPicPr>
            <p:cNvPr id="7" name="Picture 6">
              <a:extLst>
                <a:ext uri="{FF2B5EF4-FFF2-40B4-BE49-F238E27FC236}">
                  <a16:creationId xmlns:a16="http://schemas.microsoft.com/office/drawing/2014/main" id="{7A4FB94B-83F7-7332-D417-44959094DDF7}"/>
                </a:ext>
              </a:extLst>
            </p:cNvPr>
            <p:cNvPicPr>
              <a:picLocks noChangeAspect="1"/>
            </p:cNvPicPr>
            <p:nvPr/>
          </p:nvPicPr>
          <p:blipFill>
            <a:blip r:embed="rId12"/>
            <a:stretch>
              <a:fillRect/>
            </a:stretch>
          </p:blipFill>
          <p:spPr>
            <a:xfrm>
              <a:off x="2946728" y="4772427"/>
              <a:ext cx="906858" cy="906858"/>
            </a:xfrm>
            <a:prstGeom prst="rect">
              <a:avLst/>
            </a:prstGeom>
          </p:spPr>
        </p:pic>
        <p:cxnSp>
          <p:nvCxnSpPr>
            <p:cNvPr id="41" name="Straight Arrow Connector 40">
              <a:extLst>
                <a:ext uri="{FF2B5EF4-FFF2-40B4-BE49-F238E27FC236}">
                  <a16:creationId xmlns:a16="http://schemas.microsoft.com/office/drawing/2014/main" id="{3349BF97-4D1B-B525-3B70-2B6185EA47B3}"/>
                </a:ext>
              </a:extLst>
            </p:cNvPr>
            <p:cNvCxnSpPr>
              <a:cxnSpLocks/>
            </p:cNvCxnSpPr>
            <p:nvPr/>
          </p:nvCxnSpPr>
          <p:spPr>
            <a:xfrm flipV="1">
              <a:off x="3890099" y="3894903"/>
              <a:ext cx="1029798" cy="734312"/>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28" name="Group 27">
            <a:extLst>
              <a:ext uri="{FF2B5EF4-FFF2-40B4-BE49-F238E27FC236}">
                <a16:creationId xmlns:a16="http://schemas.microsoft.com/office/drawing/2014/main" id="{04E3C42D-7005-211A-0EF9-09B85F26E03D}"/>
              </a:ext>
            </a:extLst>
          </p:cNvPr>
          <p:cNvGrpSpPr/>
          <p:nvPr/>
        </p:nvGrpSpPr>
        <p:grpSpPr>
          <a:xfrm>
            <a:off x="1996089" y="3470375"/>
            <a:ext cx="2748840" cy="1310771"/>
            <a:chOff x="1996089" y="3470375"/>
            <a:chExt cx="2748840" cy="1310771"/>
          </a:xfrm>
        </p:grpSpPr>
        <p:sp>
          <p:nvSpPr>
            <p:cNvPr id="689" name="Google Shape;689;p73"/>
            <p:cNvSpPr txBox="1"/>
            <p:nvPr/>
          </p:nvSpPr>
          <p:spPr>
            <a:xfrm>
              <a:off x="1996089" y="4411855"/>
              <a:ext cx="120368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Air/dust</a:t>
              </a:r>
              <a:endParaRPr sz="1600" b="1" dirty="0"/>
            </a:p>
          </p:txBody>
        </p:sp>
        <p:pic>
          <p:nvPicPr>
            <p:cNvPr id="6" name="Picture 5">
              <a:extLst>
                <a:ext uri="{FF2B5EF4-FFF2-40B4-BE49-F238E27FC236}">
                  <a16:creationId xmlns:a16="http://schemas.microsoft.com/office/drawing/2014/main" id="{B491C108-C8A8-F166-F003-96C7A2C07EAC}"/>
                </a:ext>
              </a:extLst>
            </p:cNvPr>
            <p:cNvPicPr>
              <a:picLocks noChangeAspect="1"/>
            </p:cNvPicPr>
            <p:nvPr/>
          </p:nvPicPr>
          <p:blipFill>
            <a:blip r:embed="rId13"/>
            <a:stretch>
              <a:fillRect/>
            </a:stretch>
          </p:blipFill>
          <p:spPr>
            <a:xfrm>
              <a:off x="2046972" y="3470375"/>
              <a:ext cx="1006545" cy="1006545"/>
            </a:xfrm>
            <a:prstGeom prst="rect">
              <a:avLst/>
            </a:prstGeom>
          </p:spPr>
        </p:pic>
        <p:cxnSp>
          <p:nvCxnSpPr>
            <p:cNvPr id="43" name="Straight Arrow Connector 42">
              <a:extLst>
                <a:ext uri="{FF2B5EF4-FFF2-40B4-BE49-F238E27FC236}">
                  <a16:creationId xmlns:a16="http://schemas.microsoft.com/office/drawing/2014/main" id="{677E7A2B-4E74-3332-31FD-BFF72F7FF8B8}"/>
                </a:ext>
              </a:extLst>
            </p:cNvPr>
            <p:cNvCxnSpPr>
              <a:cxnSpLocks/>
            </p:cNvCxnSpPr>
            <p:nvPr/>
          </p:nvCxnSpPr>
          <p:spPr>
            <a:xfrm flipV="1">
              <a:off x="3209776" y="3559434"/>
              <a:ext cx="1535153" cy="49880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30" name="Group 29">
            <a:extLst>
              <a:ext uri="{FF2B5EF4-FFF2-40B4-BE49-F238E27FC236}">
                <a16:creationId xmlns:a16="http://schemas.microsoft.com/office/drawing/2014/main" id="{888903A7-64B7-D293-714C-D44858BB422B}"/>
              </a:ext>
            </a:extLst>
          </p:cNvPr>
          <p:cNvGrpSpPr/>
          <p:nvPr/>
        </p:nvGrpSpPr>
        <p:grpSpPr>
          <a:xfrm>
            <a:off x="1803729" y="1911494"/>
            <a:ext cx="2908289" cy="1467132"/>
            <a:chOff x="1803729" y="1911494"/>
            <a:chExt cx="2908289" cy="1467132"/>
          </a:xfrm>
        </p:grpSpPr>
        <p:sp>
          <p:nvSpPr>
            <p:cNvPr id="697" name="Google Shape;697;p73"/>
            <p:cNvSpPr txBox="1"/>
            <p:nvPr/>
          </p:nvSpPr>
          <p:spPr>
            <a:xfrm>
              <a:off x="1935043" y="3009335"/>
              <a:ext cx="88036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Water</a:t>
              </a:r>
              <a:endParaRPr sz="1600" b="1" dirty="0"/>
            </a:p>
          </p:txBody>
        </p:sp>
        <p:pic>
          <p:nvPicPr>
            <p:cNvPr id="5" name="Picture 4">
              <a:extLst>
                <a:ext uri="{FF2B5EF4-FFF2-40B4-BE49-F238E27FC236}">
                  <a16:creationId xmlns:a16="http://schemas.microsoft.com/office/drawing/2014/main" id="{EFB5F860-56B5-47F7-6831-7F1D6CB2BB09}"/>
                </a:ext>
              </a:extLst>
            </p:cNvPr>
            <p:cNvPicPr>
              <a:picLocks noChangeAspect="1"/>
            </p:cNvPicPr>
            <p:nvPr/>
          </p:nvPicPr>
          <p:blipFill>
            <a:blip r:embed="rId14"/>
            <a:stretch>
              <a:fillRect/>
            </a:stretch>
          </p:blipFill>
          <p:spPr>
            <a:xfrm>
              <a:off x="1803729" y="1911494"/>
              <a:ext cx="1142999" cy="1142999"/>
            </a:xfrm>
            <a:prstGeom prst="rect">
              <a:avLst/>
            </a:prstGeom>
          </p:spPr>
        </p:pic>
        <p:cxnSp>
          <p:nvCxnSpPr>
            <p:cNvPr id="45" name="Straight Arrow Connector 44">
              <a:extLst>
                <a:ext uri="{FF2B5EF4-FFF2-40B4-BE49-F238E27FC236}">
                  <a16:creationId xmlns:a16="http://schemas.microsoft.com/office/drawing/2014/main" id="{7E055431-74C4-8962-AB41-8A9A7545BD6E}"/>
                </a:ext>
              </a:extLst>
            </p:cNvPr>
            <p:cNvCxnSpPr>
              <a:cxnSpLocks/>
            </p:cNvCxnSpPr>
            <p:nvPr/>
          </p:nvCxnSpPr>
          <p:spPr>
            <a:xfrm>
              <a:off x="3068180" y="2903816"/>
              <a:ext cx="1643838" cy="320149"/>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02945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78B5A6-84F3-439F-824C-39E3F45AA587}"/>
              </a:ext>
            </a:extLst>
          </p:cNvPr>
          <p:cNvSpPr>
            <a:spLocks noGrp="1"/>
          </p:cNvSpPr>
          <p:nvPr>
            <p:ph type="sldNum" idx="12"/>
          </p:nvPr>
        </p:nvSpPr>
        <p:spPr/>
        <p:txBody>
          <a:bodyPr/>
          <a:lstStyle/>
          <a:p>
            <a:pPr marL="0" lvl="0" indent="0" algn="r" rtl="0">
              <a:spcBef>
                <a:spcPts val="0"/>
              </a:spcBef>
              <a:spcAft>
                <a:spcPts val="0"/>
              </a:spcAft>
              <a:buNone/>
            </a:pPr>
            <a:r>
              <a:rPr lang="en-US"/>
              <a:t>ANRCB   |   </a:t>
            </a:r>
            <a:fld id="{00000000-1234-1234-1234-123412341234}" type="slidenum">
              <a:rPr lang="en-US" b="1" smtClean="0">
                <a:solidFill>
                  <a:schemeClr val="accent6"/>
                </a:solidFill>
              </a:rPr>
              <a:t>9</a:t>
            </a:fld>
            <a:endParaRPr b="1">
              <a:solidFill>
                <a:schemeClr val="accent6"/>
              </a:solidFill>
            </a:endParaRPr>
          </a:p>
        </p:txBody>
      </p:sp>
      <p:sp>
        <p:nvSpPr>
          <p:cNvPr id="3" name="Google Shape;130;p17">
            <a:extLst>
              <a:ext uri="{FF2B5EF4-FFF2-40B4-BE49-F238E27FC236}">
                <a16:creationId xmlns:a16="http://schemas.microsoft.com/office/drawing/2014/main" id="{D5524527-84DB-4228-4D98-025118F014A6}"/>
              </a:ext>
            </a:extLst>
          </p:cNvPr>
          <p:cNvSpPr txBox="1"/>
          <p:nvPr/>
        </p:nvSpPr>
        <p:spPr>
          <a:xfrm>
            <a:off x="2367412" y="452579"/>
            <a:ext cx="8162026"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dirty="0"/>
              <a:t>Three</a:t>
            </a:r>
            <a:r>
              <a:rPr lang="en-US" sz="3600" b="1" i="0" u="none" strike="noStrike" cap="none" dirty="0">
                <a:solidFill>
                  <a:srgbClr val="000000"/>
                </a:solidFill>
                <a:latin typeface="Arial"/>
                <a:ea typeface="Arial"/>
                <a:cs typeface="Arial"/>
                <a:sym typeface="Arial"/>
              </a:rPr>
              <a:t> Types of Food Contaminants</a:t>
            </a:r>
            <a:endParaRPr sz="3600" b="1" i="0" u="none" strike="noStrike" cap="none" dirty="0">
              <a:solidFill>
                <a:srgbClr val="000000"/>
              </a:solidFill>
              <a:latin typeface="Arial"/>
              <a:ea typeface="Arial"/>
              <a:cs typeface="Arial"/>
              <a:sym typeface="Arial"/>
            </a:endParaRPr>
          </a:p>
        </p:txBody>
      </p:sp>
      <p:graphicFrame>
        <p:nvGraphicFramePr>
          <p:cNvPr id="5" name="Diagram 4">
            <a:extLst>
              <a:ext uri="{FF2B5EF4-FFF2-40B4-BE49-F238E27FC236}">
                <a16:creationId xmlns:a16="http://schemas.microsoft.com/office/drawing/2014/main" id="{1C5193D3-FC5D-03AC-C71A-A5A8079833D3}"/>
              </a:ext>
            </a:extLst>
          </p:cNvPr>
          <p:cNvGraphicFramePr/>
          <p:nvPr>
            <p:extLst>
              <p:ext uri="{D42A27DB-BD31-4B8C-83A1-F6EECF244321}">
                <p14:modId xmlns:p14="http://schemas.microsoft.com/office/powerpoint/2010/main" val="1095958479"/>
              </p:ext>
            </p:extLst>
          </p:nvPr>
        </p:nvGraphicFramePr>
        <p:xfrm>
          <a:off x="1261745" y="1520718"/>
          <a:ext cx="9668510" cy="4254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 name="Graphic 31" descr="Badge 1 outline">
            <a:extLst>
              <a:ext uri="{FF2B5EF4-FFF2-40B4-BE49-F238E27FC236}">
                <a16:creationId xmlns:a16="http://schemas.microsoft.com/office/drawing/2014/main" id="{5CCD7259-0D65-0C5E-4B88-3DA6870DD3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2695" y="1758409"/>
            <a:ext cx="1225022" cy="1225022"/>
          </a:xfrm>
          <a:prstGeom prst="rect">
            <a:avLst/>
          </a:prstGeom>
        </p:spPr>
      </p:pic>
      <p:pic>
        <p:nvPicPr>
          <p:cNvPr id="34" name="Graphic 33" descr="Badge outline">
            <a:extLst>
              <a:ext uri="{FF2B5EF4-FFF2-40B4-BE49-F238E27FC236}">
                <a16:creationId xmlns:a16="http://schemas.microsoft.com/office/drawing/2014/main" id="{64CF14F5-EE1F-506D-8AB2-45531FE34B1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48523" y="3037658"/>
            <a:ext cx="1225023" cy="1225023"/>
          </a:xfrm>
          <a:prstGeom prst="rect">
            <a:avLst/>
          </a:prstGeom>
        </p:spPr>
      </p:pic>
      <p:pic>
        <p:nvPicPr>
          <p:cNvPr id="36" name="Graphic 35" descr="Badge 3 outline">
            <a:extLst>
              <a:ext uri="{FF2B5EF4-FFF2-40B4-BE49-F238E27FC236}">
                <a16:creationId xmlns:a16="http://schemas.microsoft.com/office/drawing/2014/main" id="{AD7839BD-2EED-1536-C6AE-255C5495FDE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62380" y="4302512"/>
            <a:ext cx="1242901" cy="1242901"/>
          </a:xfrm>
          <a:prstGeom prst="rect">
            <a:avLst/>
          </a:prstGeom>
        </p:spPr>
      </p:pic>
      <p:pic>
        <p:nvPicPr>
          <p:cNvPr id="38" name="Graphic 37" descr="Radioactive outline">
            <a:extLst>
              <a:ext uri="{FF2B5EF4-FFF2-40B4-BE49-F238E27FC236}">
                <a16:creationId xmlns:a16="http://schemas.microsoft.com/office/drawing/2014/main" id="{6FDCF62A-D028-5581-01D0-A3612895493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056687" y="1520718"/>
            <a:ext cx="1590427" cy="1590427"/>
          </a:xfrm>
          <a:prstGeom prst="rect">
            <a:avLst/>
          </a:prstGeom>
        </p:spPr>
      </p:pic>
      <p:pic>
        <p:nvPicPr>
          <p:cNvPr id="42" name="Graphic 41" descr="Bug under magnifying glass outline">
            <a:extLst>
              <a:ext uri="{FF2B5EF4-FFF2-40B4-BE49-F238E27FC236}">
                <a16:creationId xmlns:a16="http://schemas.microsoft.com/office/drawing/2014/main" id="{0F9D5EC3-0455-6193-DDB1-8C14CDB586F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617919" y="2914959"/>
            <a:ext cx="1663793" cy="1663793"/>
          </a:xfrm>
          <a:prstGeom prst="rect">
            <a:avLst/>
          </a:prstGeom>
        </p:spPr>
      </p:pic>
      <p:pic>
        <p:nvPicPr>
          <p:cNvPr id="4" name="Picture 3">
            <a:extLst>
              <a:ext uri="{FF2B5EF4-FFF2-40B4-BE49-F238E27FC236}">
                <a16:creationId xmlns:a16="http://schemas.microsoft.com/office/drawing/2014/main" id="{58B75187-2C5D-DC1C-D7FD-5D61E0FC8844}"/>
              </a:ext>
            </a:extLst>
          </p:cNvPr>
          <p:cNvPicPr>
            <a:picLocks noChangeAspect="1"/>
          </p:cNvPicPr>
          <p:nvPr/>
        </p:nvPicPr>
        <p:blipFill>
          <a:blip r:embed="rId18"/>
          <a:stretch>
            <a:fillRect/>
          </a:stretch>
        </p:blipFill>
        <p:spPr>
          <a:xfrm>
            <a:off x="6448425" y="4185070"/>
            <a:ext cx="1471084" cy="1471084"/>
          </a:xfrm>
          <a:prstGeom prst="rect">
            <a:avLst/>
          </a:prstGeom>
        </p:spPr>
      </p:pic>
    </p:spTree>
    <p:extLst>
      <p:ext uri="{BB962C8B-B14F-4D97-AF65-F5344CB8AC3E}">
        <p14:creationId xmlns:p14="http://schemas.microsoft.com/office/powerpoint/2010/main" val="3227948690"/>
      </p:ext>
    </p:extLst>
  </p:cSld>
  <p:clrMapOvr>
    <a:masterClrMapping/>
  </p:clrMapOvr>
</p:sld>
</file>

<file path=ppt/theme/theme1.xml><?xml version="1.0" encoding="utf-8"?>
<a:theme xmlns:a="http://schemas.openxmlformats.org/drawingml/2006/main" name="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94EC10F-0624-4891-8CD7-80E95F967ADD}">
  <we:reference id="wa104178141" version="4.3.3.0" store="en-US" storeType="OMEX"/>
  <we:alternateReferences>
    <we:reference id="wa104178141" version="4.3.3.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4265</TotalTime>
  <Words>2711</Words>
  <Application>Microsoft Office PowerPoint</Application>
  <PresentationFormat>Widescreen</PresentationFormat>
  <Paragraphs>305</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Georgia</vt:lpstr>
      <vt:lpstr>Segoe UI</vt:lpstr>
      <vt:lpstr>Times New Roman</vt:lpstr>
      <vt:lpstr>CRS_2020_PPT</vt:lpstr>
      <vt:lpstr>Module 8: Food Safety</vt:lpstr>
      <vt:lpstr>PowerPoint Presentation</vt:lpstr>
      <vt:lpstr>PowerPoint Presentation</vt:lpstr>
      <vt:lpstr>PowerPoint Presentation</vt:lpstr>
      <vt:lpstr>PowerPoint Presentation</vt:lpstr>
      <vt:lpstr>PowerPoint Presentation</vt:lpstr>
      <vt:lpstr>Definitions to Remember</vt:lpstr>
      <vt:lpstr>Sources of Food Contamination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Value Chain</vt:lpstr>
      <vt:lpstr>Prevention = Eliminating Contaminants at the Source</vt:lpstr>
      <vt:lpstr>Takeaway Messages</vt:lpstr>
      <vt:lpstr>Next Session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8 slides from Dr. R in CRS template</dc:title>
  <dc:creator>Gerald Shively</dc:creator>
  <cp:lastModifiedBy>Oula, Ratthiphone</cp:lastModifiedBy>
  <cp:revision>8</cp:revision>
  <dcterms:created xsi:type="dcterms:W3CDTF">2021-08-02T20:51:26Z</dcterms:created>
  <dcterms:modified xsi:type="dcterms:W3CDTF">2022-09-16T01:47:37Z</dcterms:modified>
</cp:coreProperties>
</file>