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51" r:id="rId3"/>
    <p:sldId id="325" r:id="rId4"/>
    <p:sldId id="326" r:id="rId5"/>
    <p:sldId id="349" r:id="rId6"/>
    <p:sldId id="327" r:id="rId7"/>
    <p:sldId id="311" r:id="rId8"/>
    <p:sldId id="348" r:id="rId9"/>
    <p:sldId id="328" r:id="rId10"/>
    <p:sldId id="340" r:id="rId11"/>
    <p:sldId id="329" r:id="rId12"/>
    <p:sldId id="341" r:id="rId13"/>
    <p:sldId id="330" r:id="rId14"/>
    <p:sldId id="339" r:id="rId15"/>
    <p:sldId id="342" r:id="rId16"/>
    <p:sldId id="343" r:id="rId17"/>
    <p:sldId id="331" r:id="rId18"/>
    <p:sldId id="332" r:id="rId19"/>
    <p:sldId id="333" r:id="rId20"/>
    <p:sldId id="344" r:id="rId21"/>
    <p:sldId id="345" r:id="rId22"/>
    <p:sldId id="346" r:id="rId23"/>
    <p:sldId id="347" r:id="rId24"/>
    <p:sldId id="309" r:id="rId25"/>
    <p:sldId id="352" r:id="rId26"/>
    <p:sldId id="323" r:id="rId27"/>
    <p:sldId id="338" r:id="rId28"/>
    <p:sldId id="324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8810E18-2321-4E72-BDF8-749AB8AADDAA}">
          <p14:sldIdLst>
            <p14:sldId id="256"/>
            <p14:sldId id="351"/>
            <p14:sldId id="325"/>
            <p14:sldId id="326"/>
            <p14:sldId id="349"/>
            <p14:sldId id="327"/>
            <p14:sldId id="311"/>
            <p14:sldId id="348"/>
            <p14:sldId id="328"/>
            <p14:sldId id="340"/>
            <p14:sldId id="329"/>
            <p14:sldId id="341"/>
            <p14:sldId id="330"/>
            <p14:sldId id="339"/>
            <p14:sldId id="342"/>
            <p14:sldId id="343"/>
            <p14:sldId id="331"/>
            <p14:sldId id="332"/>
            <p14:sldId id="333"/>
            <p14:sldId id="344"/>
            <p14:sldId id="345"/>
            <p14:sldId id="346"/>
            <p14:sldId id="347"/>
            <p14:sldId id="309"/>
            <p14:sldId id="352"/>
            <p14:sldId id="323"/>
            <p14:sldId id="338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g9La7GpE61l6IEn7TosJzAdqHje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5A5E19-B1A8-5205-E33F-C2DDFDFB8773}" name="Ebner, Paul D" initials="EPD" userId="Anonymous_Ebner, Paul D" providerId="None"/>
  <p188:author id="{2F462EEA-50CD-E013-9326-025EC1AEB0B4}" name="Leah Thompson" initials="LT" userId="fbcd34862849984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ner, Paul D" initials="EPD" lastIdx="1" clrIdx="0"/>
  <p:cmAuthor id="2" name="Ebner, Paul D" initials="EPD [2]" lastIdx="1" clrIdx="1"/>
  <p:cmAuthor id="3" name="Ebner, Paul D" initials="EPD [3]" lastIdx="1" clrIdx="2"/>
  <p:cmAuthor id="4" name="Ebner, Paul D" initials="EPD [4]" lastIdx="1" clrIdx="3"/>
  <p:cmAuthor id="5" name="Ebner, Paul D" initials="EPD [5]" lastIdx="1" clrIdx="4"/>
  <p:cmAuthor id="6" name="Ebner, Paul D" initials="EPD [6]" lastIdx="1" clrIdx="5"/>
  <p:cmAuthor id="7" name="Ebner, Paul D" initials="EPD [7]" lastIdx="1" clrIdx="6"/>
  <p:cmAuthor id="8" name="Ebner, Paul D" initials="EPD [8]" lastIdx="1" clrIdx="7"/>
  <p:cmAuthor id="9" name="Ebner, Paul D" initials="EPD [9]" lastIdx="1" clrIdx="8"/>
  <p:cmAuthor id="10" name="Ebner, Paul D" initials="EPD [10]" lastIdx="1" clrIdx="9"/>
  <p:cmAuthor id="11" name="Ebner, Paul D" initials="EPD [11]" lastIdx="1" clrIdx="10"/>
  <p:cmAuthor id="12" name="Ebner, Paul D" initials="EPD [12]" lastIdx="1" clrIdx="11"/>
  <p:cmAuthor id="13" name="Ebner, Paul D" initials="EPD [13]" lastIdx="1" clrIdx="12"/>
  <p:cmAuthor id="14" name="Ebner, Paul D" initials="EPD [14]" lastIdx="1" clrIdx="13"/>
  <p:cmAuthor id="15" name="Ebner, Paul D" initials="EPD [15]" lastIdx="1" clrIdx="14"/>
  <p:cmAuthor id="16" name="Ebner, Paul D" initials="EPD [16]" lastIdx="1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B"/>
    <a:srgbClr val="66C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C39BFE-4A12-4649-9628-CC24AA6376CF}">
  <a:tblStyle styleId="{11C39BFE-4A12-4649-9628-CC24AA6376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/>
    <p:restoredTop sz="67868" autoAdjust="0"/>
  </p:normalViewPr>
  <p:slideViewPr>
    <p:cSldViewPr snapToGrid="0">
      <p:cViewPr varScale="1">
        <p:scale>
          <a:sx n="45" d="100"/>
          <a:sy n="45" d="100"/>
        </p:scale>
        <p:origin x="1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8" Type="http://schemas.openxmlformats.org/officeDocument/2006/relationships/viewProps" Target="viewProps.xml"/><Relationship Id="rId8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77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BF0E1-914E-401A-8440-7FB157B16F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903CD-BF6C-4153-B2F7-777E2089F72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rPr>
            <a:t>ສານເຄມີ</a:t>
          </a:r>
          <a:endParaRPr lang="en-US" dirty="0">
            <a:solidFill>
              <a:schemeClr val="tx1"/>
            </a:solidFill>
            <a:latin typeface="Phetsarath OT" panose="02000500000000020004" pitchFamily="2" charset="0"/>
            <a:cs typeface="Phetsarath OT" panose="02000500000000020004" pitchFamily="2" charset="0"/>
          </a:endParaRPr>
        </a:p>
      </dgm:t>
    </dgm:pt>
    <dgm:pt modelId="{77A75722-7889-4554-9548-81E218206131}" type="parTrans" cxnId="{C7869AE8-59C8-4A16-9A9B-CFC77EA1B5FC}">
      <dgm:prSet/>
      <dgm:spPr/>
      <dgm:t>
        <a:bodyPr/>
        <a:lstStyle/>
        <a:p>
          <a:endParaRPr lang="en-US"/>
        </a:p>
      </dgm:t>
    </dgm:pt>
    <dgm:pt modelId="{87E57EFA-0D26-4038-8414-B00B8214EFCD}" type="sibTrans" cxnId="{C7869AE8-59C8-4A16-9A9B-CFC77EA1B5FC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7E262037-CAD5-4F5D-BAB4-0232F80BE99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rPr>
            <a:t>ຈຸລິນຊີ</a:t>
          </a:r>
          <a:endParaRPr lang="en-US" dirty="0">
            <a:solidFill>
              <a:schemeClr val="tx1"/>
            </a:solidFill>
            <a:latin typeface="Phetsarath OT" panose="02000500000000020004" pitchFamily="2" charset="0"/>
            <a:cs typeface="Phetsarath OT" panose="02000500000000020004" pitchFamily="2" charset="0"/>
          </a:endParaRPr>
        </a:p>
      </dgm:t>
    </dgm:pt>
    <dgm:pt modelId="{EA77E94F-2CFC-4054-B5F0-5D2F425AE3C3}" type="parTrans" cxnId="{6C94C958-A3BD-43BF-AA0E-BA1E3915D646}">
      <dgm:prSet/>
      <dgm:spPr/>
      <dgm:t>
        <a:bodyPr/>
        <a:lstStyle/>
        <a:p>
          <a:endParaRPr lang="en-US"/>
        </a:p>
      </dgm:t>
    </dgm:pt>
    <dgm:pt modelId="{574350D0-C2C6-452C-8A29-C6657B602D48}" type="sibTrans" cxnId="{6C94C958-A3BD-43BF-AA0E-BA1E3915D646}">
      <dgm:prSet/>
      <dgm:spPr/>
      <dgm:t>
        <a:bodyPr/>
        <a:lstStyle/>
        <a:p>
          <a:endParaRPr lang="en-US"/>
        </a:p>
      </dgm:t>
    </dgm:pt>
    <dgm:pt modelId="{EADD2544-0A8C-4388-975F-B63B4CCDECD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rPr>
            <a:t>ທາງກາຍຍະພາບ</a:t>
          </a:r>
          <a:endParaRPr lang="en-US" dirty="0">
            <a:solidFill>
              <a:schemeClr val="tx1"/>
            </a:solidFill>
            <a:latin typeface="Phetsarath OT" panose="02000500000000020004" pitchFamily="2" charset="0"/>
            <a:cs typeface="Phetsarath OT" panose="02000500000000020004" pitchFamily="2" charset="0"/>
          </a:endParaRPr>
        </a:p>
      </dgm:t>
    </dgm:pt>
    <dgm:pt modelId="{A56B2FD5-660F-4B4F-A6F8-B2F16A3B5B55}" type="parTrans" cxnId="{4CBDD11E-C402-4D7F-B8EC-3A66A7FD9388}">
      <dgm:prSet/>
      <dgm:spPr/>
      <dgm:t>
        <a:bodyPr/>
        <a:lstStyle/>
        <a:p>
          <a:endParaRPr lang="en-US"/>
        </a:p>
      </dgm:t>
    </dgm:pt>
    <dgm:pt modelId="{CCC70F05-9B59-47E2-8A2B-2D6309594836}" type="sibTrans" cxnId="{4CBDD11E-C402-4D7F-B8EC-3A66A7FD9388}">
      <dgm:prSet/>
      <dgm:spPr/>
      <dgm:t>
        <a:bodyPr/>
        <a:lstStyle/>
        <a:p>
          <a:endParaRPr lang="en-US"/>
        </a:p>
      </dgm:t>
    </dgm:pt>
    <dgm:pt modelId="{49B3B855-F980-46F4-A33B-F83259D9FE3C}" type="pres">
      <dgm:prSet presAssocID="{B2ABF0E1-914E-401A-8440-7FB157B16F24}" presName="Name0" presStyleCnt="0">
        <dgm:presLayoutVars>
          <dgm:chMax val="7"/>
          <dgm:chPref val="7"/>
          <dgm:dir/>
        </dgm:presLayoutVars>
      </dgm:prSet>
      <dgm:spPr/>
    </dgm:pt>
    <dgm:pt modelId="{EBAE3326-28F0-4ADD-AC75-50C94FA9E1B4}" type="pres">
      <dgm:prSet presAssocID="{B2ABF0E1-914E-401A-8440-7FB157B16F24}" presName="Name1" presStyleCnt="0"/>
      <dgm:spPr/>
    </dgm:pt>
    <dgm:pt modelId="{B344D861-65EF-4541-BBD5-39D92E6074FC}" type="pres">
      <dgm:prSet presAssocID="{B2ABF0E1-914E-401A-8440-7FB157B16F24}" presName="cycle" presStyleCnt="0"/>
      <dgm:spPr/>
    </dgm:pt>
    <dgm:pt modelId="{CA42BF38-7DDE-4D1F-B41D-E472F63D026C}" type="pres">
      <dgm:prSet presAssocID="{B2ABF0E1-914E-401A-8440-7FB157B16F24}" presName="srcNode" presStyleLbl="node1" presStyleIdx="0" presStyleCnt="3"/>
      <dgm:spPr/>
    </dgm:pt>
    <dgm:pt modelId="{7B68EA48-B780-40F5-B9BF-CF328212FD37}" type="pres">
      <dgm:prSet presAssocID="{B2ABF0E1-914E-401A-8440-7FB157B16F24}" presName="conn" presStyleLbl="parChTrans1D2" presStyleIdx="0" presStyleCnt="1" custScaleY="99250" custLinFactNeighborX="-25522" custLinFactNeighborY="4926"/>
      <dgm:spPr/>
    </dgm:pt>
    <dgm:pt modelId="{6C8E1239-544F-4455-AED5-D25C5812B12B}" type="pres">
      <dgm:prSet presAssocID="{B2ABF0E1-914E-401A-8440-7FB157B16F24}" presName="extraNode" presStyleLbl="node1" presStyleIdx="0" presStyleCnt="3"/>
      <dgm:spPr/>
    </dgm:pt>
    <dgm:pt modelId="{F0BFD829-DF4D-4D8F-B545-58FFE263CE9F}" type="pres">
      <dgm:prSet presAssocID="{B2ABF0E1-914E-401A-8440-7FB157B16F24}" presName="dstNode" presStyleLbl="node1" presStyleIdx="0" presStyleCnt="3"/>
      <dgm:spPr/>
    </dgm:pt>
    <dgm:pt modelId="{FC53AF46-DDCC-4667-953B-3E40C2B8D82C}" type="pres">
      <dgm:prSet presAssocID="{491903CD-BF6C-4153-B2F7-777E2089F722}" presName="text_1" presStyleLbl="node1" presStyleIdx="0" presStyleCnt="3">
        <dgm:presLayoutVars>
          <dgm:bulletEnabled val="1"/>
        </dgm:presLayoutVars>
      </dgm:prSet>
      <dgm:spPr/>
    </dgm:pt>
    <dgm:pt modelId="{1FE14122-23E1-4C7B-8639-F34CF8A9B017}" type="pres">
      <dgm:prSet presAssocID="{491903CD-BF6C-4153-B2F7-777E2089F722}" presName="accent_1" presStyleCnt="0"/>
      <dgm:spPr/>
    </dgm:pt>
    <dgm:pt modelId="{9C60FF2E-8EC8-4C12-8B18-7CC67BD0CB00}" type="pres">
      <dgm:prSet presAssocID="{491903CD-BF6C-4153-B2F7-777E2089F722}" presName="accentRepeatNode" presStyleLbl="solidFgAcc1" presStyleIdx="0" presStyleCnt="3"/>
      <dgm:spPr>
        <a:ln>
          <a:solidFill>
            <a:schemeClr val="accent6">
              <a:lumMod val="40000"/>
              <a:lumOff val="60000"/>
            </a:schemeClr>
          </a:solidFill>
        </a:ln>
      </dgm:spPr>
    </dgm:pt>
    <dgm:pt modelId="{EF4AFF35-D4D0-4BC8-87DB-89FA5C3835B3}" type="pres">
      <dgm:prSet presAssocID="{7E262037-CAD5-4F5D-BAB4-0232F80BE998}" presName="text_2" presStyleLbl="node1" presStyleIdx="1" presStyleCnt="3">
        <dgm:presLayoutVars>
          <dgm:bulletEnabled val="1"/>
        </dgm:presLayoutVars>
      </dgm:prSet>
      <dgm:spPr/>
    </dgm:pt>
    <dgm:pt modelId="{06044DAD-4B28-4DDF-BE09-87ED8794E6DB}" type="pres">
      <dgm:prSet presAssocID="{7E262037-CAD5-4F5D-BAB4-0232F80BE998}" presName="accent_2" presStyleCnt="0"/>
      <dgm:spPr/>
    </dgm:pt>
    <dgm:pt modelId="{E23AD98C-52EF-46D0-AD76-5ABE34DB23A1}" type="pres">
      <dgm:prSet presAssocID="{7E262037-CAD5-4F5D-BAB4-0232F80BE998}" presName="accentRepeatNode" presStyleLbl="solidFgAcc1" presStyleIdx="1" presStyleCnt="3"/>
      <dgm:spPr>
        <a:ln>
          <a:solidFill>
            <a:schemeClr val="accent6">
              <a:lumMod val="40000"/>
              <a:lumOff val="60000"/>
            </a:schemeClr>
          </a:solidFill>
        </a:ln>
      </dgm:spPr>
    </dgm:pt>
    <dgm:pt modelId="{796396CF-26F2-4F21-86DC-8229BEFC8589}" type="pres">
      <dgm:prSet presAssocID="{EADD2544-0A8C-4388-975F-B63B4CCDECD6}" presName="text_3" presStyleLbl="node1" presStyleIdx="2" presStyleCnt="3">
        <dgm:presLayoutVars>
          <dgm:bulletEnabled val="1"/>
        </dgm:presLayoutVars>
      </dgm:prSet>
      <dgm:spPr/>
    </dgm:pt>
    <dgm:pt modelId="{185456F1-3537-4EA6-8CFA-FF3ADF5F24D4}" type="pres">
      <dgm:prSet presAssocID="{EADD2544-0A8C-4388-975F-B63B4CCDECD6}" presName="accent_3" presStyleCnt="0"/>
      <dgm:spPr/>
    </dgm:pt>
    <dgm:pt modelId="{BE5273CE-9048-4EB3-AFE5-43318DC65141}" type="pres">
      <dgm:prSet presAssocID="{EADD2544-0A8C-4388-975F-B63B4CCDECD6}" presName="accentRepeatNode" presStyleLbl="solidFgAcc1" presStyleIdx="2" presStyleCnt="3" custLinFactNeighborX="-5821" custLinFactNeighborY="-264"/>
      <dgm:spPr>
        <a:ln>
          <a:solidFill>
            <a:schemeClr val="accent6">
              <a:lumMod val="40000"/>
              <a:lumOff val="60000"/>
            </a:schemeClr>
          </a:solidFill>
        </a:ln>
      </dgm:spPr>
    </dgm:pt>
  </dgm:ptLst>
  <dgm:cxnLst>
    <dgm:cxn modelId="{4CBDD11E-C402-4D7F-B8EC-3A66A7FD9388}" srcId="{B2ABF0E1-914E-401A-8440-7FB157B16F24}" destId="{EADD2544-0A8C-4388-975F-B63B4CCDECD6}" srcOrd="2" destOrd="0" parTransId="{A56B2FD5-660F-4B4F-A6F8-B2F16A3B5B55}" sibTransId="{CCC70F05-9B59-47E2-8A2B-2D6309594836}"/>
    <dgm:cxn modelId="{3283761F-46B2-4BA0-A2BA-97CD5D8F6D43}" type="presOf" srcId="{B2ABF0E1-914E-401A-8440-7FB157B16F24}" destId="{49B3B855-F980-46F4-A33B-F83259D9FE3C}" srcOrd="0" destOrd="0" presId="urn:microsoft.com/office/officeart/2008/layout/VerticalCurvedList"/>
    <dgm:cxn modelId="{A08F1D32-6B21-451E-B6FA-B393B258DC97}" type="presOf" srcId="{EADD2544-0A8C-4388-975F-B63B4CCDECD6}" destId="{796396CF-26F2-4F21-86DC-8229BEFC8589}" srcOrd="0" destOrd="0" presId="urn:microsoft.com/office/officeart/2008/layout/VerticalCurvedList"/>
    <dgm:cxn modelId="{A4D6AE6C-1500-43A0-B4D2-9933C571737E}" type="presOf" srcId="{491903CD-BF6C-4153-B2F7-777E2089F722}" destId="{FC53AF46-DDCC-4667-953B-3E40C2B8D82C}" srcOrd="0" destOrd="0" presId="urn:microsoft.com/office/officeart/2008/layout/VerticalCurvedList"/>
    <dgm:cxn modelId="{6C94C958-A3BD-43BF-AA0E-BA1E3915D646}" srcId="{B2ABF0E1-914E-401A-8440-7FB157B16F24}" destId="{7E262037-CAD5-4F5D-BAB4-0232F80BE998}" srcOrd="1" destOrd="0" parTransId="{EA77E94F-2CFC-4054-B5F0-5D2F425AE3C3}" sibTransId="{574350D0-C2C6-452C-8A29-C6657B602D48}"/>
    <dgm:cxn modelId="{B96202A7-9A1F-437E-9978-6506774EE318}" type="presOf" srcId="{87E57EFA-0D26-4038-8414-B00B8214EFCD}" destId="{7B68EA48-B780-40F5-B9BF-CF328212FD37}" srcOrd="0" destOrd="0" presId="urn:microsoft.com/office/officeart/2008/layout/VerticalCurvedList"/>
    <dgm:cxn modelId="{C7869AE8-59C8-4A16-9A9B-CFC77EA1B5FC}" srcId="{B2ABF0E1-914E-401A-8440-7FB157B16F24}" destId="{491903CD-BF6C-4153-B2F7-777E2089F722}" srcOrd="0" destOrd="0" parTransId="{77A75722-7889-4554-9548-81E218206131}" sibTransId="{87E57EFA-0D26-4038-8414-B00B8214EFCD}"/>
    <dgm:cxn modelId="{27BB05EE-1647-427C-A833-49CA3D1148D4}" type="presOf" srcId="{7E262037-CAD5-4F5D-BAB4-0232F80BE998}" destId="{EF4AFF35-D4D0-4BC8-87DB-89FA5C3835B3}" srcOrd="0" destOrd="0" presId="urn:microsoft.com/office/officeart/2008/layout/VerticalCurvedList"/>
    <dgm:cxn modelId="{6794DB6A-9046-4D94-AC84-7A3B695BA3BB}" type="presParOf" srcId="{49B3B855-F980-46F4-A33B-F83259D9FE3C}" destId="{EBAE3326-28F0-4ADD-AC75-50C94FA9E1B4}" srcOrd="0" destOrd="0" presId="urn:microsoft.com/office/officeart/2008/layout/VerticalCurvedList"/>
    <dgm:cxn modelId="{F477A4BC-3B4D-4244-B11E-6B5FE55E6706}" type="presParOf" srcId="{EBAE3326-28F0-4ADD-AC75-50C94FA9E1B4}" destId="{B344D861-65EF-4541-BBD5-39D92E6074FC}" srcOrd="0" destOrd="0" presId="urn:microsoft.com/office/officeart/2008/layout/VerticalCurvedList"/>
    <dgm:cxn modelId="{DED1535C-AAAE-4548-B1A7-DBCAEBA5DBCC}" type="presParOf" srcId="{B344D861-65EF-4541-BBD5-39D92E6074FC}" destId="{CA42BF38-7DDE-4D1F-B41D-E472F63D026C}" srcOrd="0" destOrd="0" presId="urn:microsoft.com/office/officeart/2008/layout/VerticalCurvedList"/>
    <dgm:cxn modelId="{2B4A9EA0-599A-42A5-B6D6-BA856C7F1C07}" type="presParOf" srcId="{B344D861-65EF-4541-BBD5-39D92E6074FC}" destId="{7B68EA48-B780-40F5-B9BF-CF328212FD37}" srcOrd="1" destOrd="0" presId="urn:microsoft.com/office/officeart/2008/layout/VerticalCurvedList"/>
    <dgm:cxn modelId="{4515D7BE-54DA-4C81-AF5E-AB380FB36FE9}" type="presParOf" srcId="{B344D861-65EF-4541-BBD5-39D92E6074FC}" destId="{6C8E1239-544F-4455-AED5-D25C5812B12B}" srcOrd="2" destOrd="0" presId="urn:microsoft.com/office/officeart/2008/layout/VerticalCurvedList"/>
    <dgm:cxn modelId="{7DF732CE-99F4-4519-A2AA-226AD58A77D9}" type="presParOf" srcId="{B344D861-65EF-4541-BBD5-39D92E6074FC}" destId="{F0BFD829-DF4D-4D8F-B545-58FFE263CE9F}" srcOrd="3" destOrd="0" presId="urn:microsoft.com/office/officeart/2008/layout/VerticalCurvedList"/>
    <dgm:cxn modelId="{FFF994C1-6947-411F-B00E-AC74B54A9EC7}" type="presParOf" srcId="{EBAE3326-28F0-4ADD-AC75-50C94FA9E1B4}" destId="{FC53AF46-DDCC-4667-953B-3E40C2B8D82C}" srcOrd="1" destOrd="0" presId="urn:microsoft.com/office/officeart/2008/layout/VerticalCurvedList"/>
    <dgm:cxn modelId="{84C72C42-CFF2-4005-8DCF-7BA9BBA62D56}" type="presParOf" srcId="{EBAE3326-28F0-4ADD-AC75-50C94FA9E1B4}" destId="{1FE14122-23E1-4C7B-8639-F34CF8A9B017}" srcOrd="2" destOrd="0" presId="urn:microsoft.com/office/officeart/2008/layout/VerticalCurvedList"/>
    <dgm:cxn modelId="{A99A1A1A-BE4D-44CE-8406-844678ED9E93}" type="presParOf" srcId="{1FE14122-23E1-4C7B-8639-F34CF8A9B017}" destId="{9C60FF2E-8EC8-4C12-8B18-7CC67BD0CB00}" srcOrd="0" destOrd="0" presId="urn:microsoft.com/office/officeart/2008/layout/VerticalCurvedList"/>
    <dgm:cxn modelId="{0E2526A9-CC78-4EA7-BD6B-0341E330898E}" type="presParOf" srcId="{EBAE3326-28F0-4ADD-AC75-50C94FA9E1B4}" destId="{EF4AFF35-D4D0-4BC8-87DB-89FA5C3835B3}" srcOrd="3" destOrd="0" presId="urn:microsoft.com/office/officeart/2008/layout/VerticalCurvedList"/>
    <dgm:cxn modelId="{2854CE91-837E-4832-AC55-53082BD00CDA}" type="presParOf" srcId="{EBAE3326-28F0-4ADD-AC75-50C94FA9E1B4}" destId="{06044DAD-4B28-4DDF-BE09-87ED8794E6DB}" srcOrd="4" destOrd="0" presId="urn:microsoft.com/office/officeart/2008/layout/VerticalCurvedList"/>
    <dgm:cxn modelId="{AECA830D-122B-4912-9C66-6E0E2F887E3E}" type="presParOf" srcId="{06044DAD-4B28-4DDF-BE09-87ED8794E6DB}" destId="{E23AD98C-52EF-46D0-AD76-5ABE34DB23A1}" srcOrd="0" destOrd="0" presId="urn:microsoft.com/office/officeart/2008/layout/VerticalCurvedList"/>
    <dgm:cxn modelId="{72B86CFA-5D87-484F-992C-41FCA73FA5BA}" type="presParOf" srcId="{EBAE3326-28F0-4ADD-AC75-50C94FA9E1B4}" destId="{796396CF-26F2-4F21-86DC-8229BEFC8589}" srcOrd="5" destOrd="0" presId="urn:microsoft.com/office/officeart/2008/layout/VerticalCurvedList"/>
    <dgm:cxn modelId="{69BA2934-B0E7-43EE-ABE7-EA7C01E28DB5}" type="presParOf" srcId="{EBAE3326-28F0-4ADD-AC75-50C94FA9E1B4}" destId="{185456F1-3537-4EA6-8CFA-FF3ADF5F24D4}" srcOrd="6" destOrd="0" presId="urn:microsoft.com/office/officeart/2008/layout/VerticalCurvedList"/>
    <dgm:cxn modelId="{F3355189-A877-4CC1-B8EE-D540C83EC6AC}" type="presParOf" srcId="{185456F1-3537-4EA6-8CFA-FF3ADF5F24D4}" destId="{BE5273CE-9048-4EB3-AFE5-43318DC651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8EA48-B780-40F5-B9BF-CF328212FD37}">
      <dsp:nvSpPr>
        <dsp:cNvPr id="0" name=""/>
        <dsp:cNvSpPr/>
      </dsp:nvSpPr>
      <dsp:spPr>
        <a:xfrm>
          <a:off x="-4810180" y="-433515"/>
          <a:ext cx="5729224" cy="5686255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3AF46-DDCC-4667-953B-3E40C2B8D82C}">
      <dsp:nvSpPr>
        <dsp:cNvPr id="0" name=""/>
        <dsp:cNvSpPr/>
      </dsp:nvSpPr>
      <dsp:spPr>
        <a:xfrm>
          <a:off x="591079" y="425478"/>
          <a:ext cx="9019230" cy="85095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4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rPr>
            <a:t>ສານເຄມີ</a:t>
          </a:r>
          <a:endParaRPr lang="en-US" sz="3500" kern="1200" dirty="0">
            <a:solidFill>
              <a:schemeClr val="tx1"/>
            </a:solidFill>
            <a:latin typeface="Phetsarath OT" panose="02000500000000020004" pitchFamily="2" charset="0"/>
            <a:cs typeface="Phetsarath OT" panose="02000500000000020004" pitchFamily="2" charset="0"/>
          </a:endParaRPr>
        </a:p>
      </dsp:txBody>
      <dsp:txXfrm>
        <a:off x="591079" y="425478"/>
        <a:ext cx="9019230" cy="850956"/>
      </dsp:txXfrm>
    </dsp:sp>
    <dsp:sp modelId="{9C60FF2E-8EC8-4C12-8B18-7CC67BD0CB00}">
      <dsp:nvSpPr>
        <dsp:cNvPr id="0" name=""/>
        <dsp:cNvSpPr/>
      </dsp:nvSpPr>
      <dsp:spPr>
        <a:xfrm>
          <a:off x="59232" y="319108"/>
          <a:ext cx="1063695" cy="1063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AFF35-D4D0-4BC8-87DB-89FA5C3835B3}">
      <dsp:nvSpPr>
        <dsp:cNvPr id="0" name=""/>
        <dsp:cNvSpPr/>
      </dsp:nvSpPr>
      <dsp:spPr>
        <a:xfrm>
          <a:off x="900402" y="1701912"/>
          <a:ext cx="8709908" cy="85095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4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rPr>
            <a:t>ຈຸລິນຊີ</a:t>
          </a:r>
          <a:endParaRPr lang="en-US" sz="3500" kern="1200" dirty="0">
            <a:solidFill>
              <a:schemeClr val="tx1"/>
            </a:solidFill>
            <a:latin typeface="Phetsarath OT" panose="02000500000000020004" pitchFamily="2" charset="0"/>
            <a:cs typeface="Phetsarath OT" panose="02000500000000020004" pitchFamily="2" charset="0"/>
          </a:endParaRPr>
        </a:p>
      </dsp:txBody>
      <dsp:txXfrm>
        <a:off x="900402" y="1701912"/>
        <a:ext cx="8709908" cy="850956"/>
      </dsp:txXfrm>
    </dsp:sp>
    <dsp:sp modelId="{E23AD98C-52EF-46D0-AD76-5ABE34DB23A1}">
      <dsp:nvSpPr>
        <dsp:cNvPr id="0" name=""/>
        <dsp:cNvSpPr/>
      </dsp:nvSpPr>
      <dsp:spPr>
        <a:xfrm>
          <a:off x="368554" y="1595542"/>
          <a:ext cx="1063695" cy="1063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96CF-26F2-4F21-86DC-8229BEFC8589}">
      <dsp:nvSpPr>
        <dsp:cNvPr id="0" name=""/>
        <dsp:cNvSpPr/>
      </dsp:nvSpPr>
      <dsp:spPr>
        <a:xfrm>
          <a:off x="591079" y="2978346"/>
          <a:ext cx="9019230" cy="85095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4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rPr>
            <a:t>ທາງກາຍຍະພາບ</a:t>
          </a:r>
          <a:endParaRPr lang="en-US" sz="3500" kern="1200" dirty="0">
            <a:solidFill>
              <a:schemeClr val="tx1"/>
            </a:solidFill>
            <a:latin typeface="Phetsarath OT" panose="02000500000000020004" pitchFamily="2" charset="0"/>
            <a:cs typeface="Phetsarath OT" panose="02000500000000020004" pitchFamily="2" charset="0"/>
          </a:endParaRPr>
        </a:p>
      </dsp:txBody>
      <dsp:txXfrm>
        <a:off x="591079" y="2978346"/>
        <a:ext cx="9019230" cy="850956"/>
      </dsp:txXfrm>
    </dsp:sp>
    <dsp:sp modelId="{BE5273CE-9048-4EB3-AFE5-43318DC65141}">
      <dsp:nvSpPr>
        <dsp:cNvPr id="0" name=""/>
        <dsp:cNvSpPr/>
      </dsp:nvSpPr>
      <dsp:spPr>
        <a:xfrm>
          <a:off x="0" y="2869168"/>
          <a:ext cx="1063695" cy="1063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links.org/post/sustainable-maize-production-human-health-and-biodiversity-lao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ຄາດໝາຍ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30 </a:t>
            </a:r>
            <a:r>
              <a:rPr lang="en-US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ນທ</a:t>
            </a:r>
            <a:endParaRPr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ສານເຄມີມີປະໂຫຍດໃນການຜະລິດສະບຽງອາຫານເພາະວ່າພວກມັນສາມາດສົ່ງເສີມການເຕີບໂຕໄດ້ທັງຜ່ານຝຸ່ນຫຼືສາມາດຕໍ່ສູ້ກັບສັດຕູພືດແລະພະຍາດຕ່າງໆ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ຢ່າງໃດກໍ່ຕາມ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ສານເຄມີຕ້ອງໄດ້ຮັບການນໍາໃຊ້ຢ່າງປອດໄພແລະຢູ່ໃນລະດັບທີ່ຖືກຕ້ອງ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ຖ້າບໍ່ດັ່ງນັ້ນພວກມັນເປັນອັນຕະລາຍຕໍ່ສຸຂະພາບຂອງມະນຸດແລະສິ່ງແວດລ້ອມ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ສານເຄມີຍັງເກີດຂື້ນຕາມທໍາມະຊາດເຊັ່ນ: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aflatoxins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ທີ່ມາຈາກ ເຊື້ອເຫັດ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ການນໍາເຂົ້າຢາປາບສັດຕູພືດຕາມກົດໝາຍເພີ່ມຂຶ້ນຫຼາຍກວ່າ 3,700% ລະຫວ່າງປີ 2009 ຫາ 2019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Neely,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2022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; </a:t>
            </a:r>
            <a:r>
              <a:rPr lang="en-LA" sz="1800" u="sng" dirty="0">
                <a:solidFill>
                  <a:srgbClr val="0563C1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  <a:hlinkClick r:id="rId3"/>
              </a:rPr>
              <a:t>https://www.agrilinks.org/post/sustainable-</a:t>
            </a:r>
            <a:r>
              <a:rPr lang="en-L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  <a:hlinkClick r:id="rId3"/>
              </a:rPr>
              <a:t>maize-production-human-health-and-biodiversity-laos</a:t>
            </a:r>
            <a:r>
              <a:rPr lang="en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)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ແຫຼ່ງຮູບ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: </a:t>
            </a:r>
            <a:r>
              <a:rPr lang="en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https://www.safetyandhealthmagazine.com/articles/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19064-</a:t>
            </a:r>
            <a:r>
              <a:rPr lang="en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epa-requests-comment-on-health-ecological-risks-of-paraquat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ອຸດສາຫະກຳໄຫຼເຂົ້າ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ການປະສົມສານເຄມີ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ສານເຄມີທີ່ບໍ່ໄດ້ຮັບການອະນຸມັດ (ຕົວຢ່າງ: ການໃຊ້ຢາປາບສັດຕູພືດ ແລະ ຢາຂ້າຫຍ້າເກີນຂອບເຂດ ເຮັດໃຫ້ຄົນງານເຈັບປ່ວຍ ແລະ ປົນເປື້ອນນ້ຳປາຣາກວາ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paraquat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) ສໍາລັບກ້ວຍ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https://www.reuters.com/article/us-china-silkroad-laos/cash-and- chemicals-for-laos-chinese-banana-boom-a-blessing-and-curse-idUSKBN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187334)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7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ແຫຼ່ງການປົນເປື້ອນສານເຄມີແມ່ນມາຈາກການຂາດລະບຽບການ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ການໃຊ້ຫຼາຍເກີນໄປ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ຄໍາແນະນໍາບໍ່ແມ່ນພາສາລາວຫຼືຜູ້ໃຊ້ບໍ່ຮູ້ຫນັງສື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ບໍ່ເຄີຍມີການຝຶກອົບຮົມວິທີການເກັບຮັກສາຫຼືນໍາໃຊ້.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ປະມານ 150 ລ້ານຄົນ ມີຄວາມສ່ຽງຕໍ່ນໍ້າດື່ມທີ່ປົນເປື້ອນອາເຊນິກ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110 ລ້ານຄົນ ອາໄສຢູ່ໃນ 10 ປະເທດໃນອາຊີໃຕ້ ແລະ ຕາເວັນອອກສຽງໃຕ້ ລວມທັງ ສປປ ລາວ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Singh et al.,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2015).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ມີການວິໄຈໜ້ອຍ ກ່ຽວກັບການປົນເປື້ອນສານເຄມີໃນລາວ ເມື່ອທຽບກັບການປົນເປື້ອນຂອງຈຸລິນຊີ.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ສັງກະສີ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ຕະກົ່ວ ແລະ ໂຄຣຽມ ໃນນ້ຳຜັກຫົມ ເກີນມາດຕະຖານ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WHO (Vongdala et al.,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2019)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ປາ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Bonylip barn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ໃນນ້ໍາໃກ້ກັບຂຸດຄົ້ນບໍ່ແຮ່ທີ່ມີລະດັບ ນິເກລ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nickel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)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ທາດເຫຼັກ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ແລະ ມາກເນຊິອອມ </a:t>
            </a:r>
            <a:r>
              <a:rPr lang="en-US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(Magnesium) 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ສູງເກີນໄປເຮັດໃຫ້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chromosomes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ປ່ຽນແປງແລະ ຄວາມ ຜິດປົກກະຕິຂອງຕັບໃນເຊລອມ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soulivongsa et al.,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2020)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ສານເຄມີອັນຕະລາຍ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pic: https://www.agrilinks.org/post/sustainable-maize-production-human-health-and-biodiversity-laos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ນ້ຳໄຫຼລົງ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pic: https://www.rfa.org/english/news/laos/laos-mining-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07242015151423.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html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 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06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- 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ການສຶກສາຄົ້ນຄວ້າໂດຍໂຄງການລິເລີ່ມການອຳນວຍຄວາມສະດວກດ້ານກະສິກຳຂອງອາຊຽນ ພົບວ່າ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1/3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 ຂອງຕົວຢ່າງເລືອດຂອງສາທາລະນະຊົນມີລະດັບຂອງຢາຂ້າແມງໄມ້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“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ບໍ່ສາມາດຍອມຮັບໄດ້</a:t>
            </a:r>
            <a:r>
              <a:rPr lang="en-US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”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https://ali-sea.org/project/luras-lao-upland-advisory -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ການ​ບໍ​ລິ​ການ /​)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- 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ໃນການສຶກສາ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600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 ຕົວຢ່າງ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ຫຼາຍກວ່າ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50%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 ຂອງຜັກ ແລະ ໝາກໄມ້ຈາກຕະຫຼາດໃນແຂວງຊຽງຂວາງ ມີຢາປາບສັດຕູພືດ ແລະ ຢາຂ້າຫຍ້າຕົກຄ້າງຢູ່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https://www.asianews.it/news-en/Farmers-in-Xiangkhouang-poisoned-by -pesticides-and-herbicides-in-food-43279.html)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-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ປາ</a:t>
            </a:r>
            <a:r>
              <a:rPr lang="en-US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Bonylip barn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ໃນນ້ໍາໃກ້ກັບຂຸດຄົ້ນບໍ່ແຮ່ທີ່ມີລະດັບ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nickel,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ທາດເຫຼັກ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ແລະ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manganese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ສູງເກີນໄປເຮັດໃຫ້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chromosomes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ປ່ຽນແປງແລະ 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serum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ຕັບຜິດປົກກະຕິ (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soulivongsa et al., 2020)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n-US" dirty="0">
              <a:effectLst/>
              <a:latin typeface="Phetsarath OT" panose="02000500000000020004" pitchFamily="2" charset="0"/>
              <a:ea typeface="Cambria" panose="02040503050406030204" pitchFamily="18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81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ຈຸລິນຊີປະກອບມີແມ່ກາຝາກ, ເຊື້ອແບັກທີເຣັຍ, ແລະໄວຣັສ.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ສາມາດພົບໄດ້ຢູ່ເທິງພື້ນຜິວສ່ວນໃຫຍ່ແລະທຸກປະເພດຂອງອາຫານແລະສາມາດນໍາໄປສູ່ພະຍາດ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ກະທັນຫັນ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ແລະຊໍາເຮື້ອ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ພະຍາດທີ່ມາຈາກອາຫານສັດເຊັ່ນ: ຊີ້ນ ຫຼື ນົມ = </a:t>
            </a:r>
            <a:r>
              <a:rPr lang="en-US" sz="12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</a:t>
            </a:r>
            <a:r>
              <a:rPr lang="en-US" sz="1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2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ຈາກ</a:t>
            </a:r>
            <a:r>
              <a:rPr lang="en-US" sz="1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2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ສັດສູ່ຄົນ</a:t>
            </a:r>
            <a:r>
              <a:rPr lang="en-US" sz="1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636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ໃນສາມປະເພດຂອງການປົນເປື້ອນຈຸລິນຊີ, ການຄົ້ນຄວ້າທີ່ມີຫຼາຍທີ່ສຸດໃນ ສປປ ລາວແມ່ນໄດ້ດໍາເນີນການກ່ຽວກັບການປົນເປື້ອນຂອງແມ່ກາຝາກ.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61% ຂອງຜູ້ທີ່ໄດ້ຮັບການທົດສອບໃນແຂວງຈຳປາສັກ ຕິດເຊື້ອພະຍາດຕັບອັກເສບ (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O. viverrine),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ມັກຈະ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ກ່ຽວຂ້ອງ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ກັບປາດິບ/ບໍ່ສຸກ ແລະສາມາດເຮັດໃຫ້ເກີດພະຍາດທາງເດີນນໍ້າບີ ແລະ ມະເຮັງທໍ່ນ້ຳບີ (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Forrer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2012)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Salmonella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enteropathogenic E. coli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ເປັນເຊື້ອພະຍາດທີ່ເປັນແຫຼ່ງອາຫານໃນລະດູຝົນ (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Huattongkham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81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  <a:tabLst/>
              <a:defRPr/>
            </a:pPr>
            <a:r>
              <a:rPr lang="en-GB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Salmonella &amp; E. coli </a:t>
            </a: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ເປັນຕົວນໍາເຊື້ອພະຍາດຕົ້ນຕໍ່ທີ່ເກີດຈາກອາຫານໃນຊ່ວງລະດູຝົນ (</a:t>
            </a:r>
            <a:r>
              <a:rPr lang="en-GB" sz="1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Huattongkham</a:t>
            </a:r>
            <a:r>
              <a:rPr lang="en-GB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2020)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ການສຶກສາອີກອັນໜຶ່ງ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ໄດ້ທົດສອບ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ນໍ້າໃນບ້ານ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ໃນເມືອງຫຼວງພຣະບາງ ແລະ ພົບເຫັນເຊື້ອພະຍາດທີ່ຕິດແປດ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ເຊັ່ນ: 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Aeromonas, Vibrio,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E. coli.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ທັງໝົດເຫຼົ່ານີ້ເຮັດໃຫ້ເກີດພະຍາດຖອກທ້ອງ. </a:t>
            </a:r>
            <a:endParaRPr lang="en-GB" b="0" i="0" dirty="0">
              <a:solidFill>
                <a:srgbClr val="202124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  <a:tabLst/>
              <a:defRPr/>
            </a:pP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ຮູບ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ບ່ວງ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https://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www.medicinenet.com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food_poisoning</a:t>
            </a:r>
            <a:r>
              <a:rPr lang="en-GB" b="0" i="0" dirty="0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article.htm</a:t>
            </a:r>
            <a:endParaRPr lang="en-GB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8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GB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Salmonella &amp; E. coli </a:t>
            </a: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ເປັນຕົວນໍາເຊື້ອພະຍາດທີ່ເກີດຈາກອາຫານໃນຊ່ວງລະດູຝົນ (</a:t>
            </a:r>
            <a:r>
              <a:rPr lang="en-GB" sz="1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Huattongkham</a:t>
            </a:r>
            <a:r>
              <a:rPr lang="en-GB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2020)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ກະເສດຕະກອນຜູ້ລ້ຽງໝູ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ແລະ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ກໍາມະກອນ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ໂຮງງານຂ້າສັດ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ມີແນວໂນ້ມ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ທີ່ຈະຕິດເຊື້ອໄວຣັສຕັບອັກເສບ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E v(HEV)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ຫຼາຍກວ່າ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ກະເສດຕະກອນລາຍອື່ນ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ໆ (41% vs 18%)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ແລະ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 54% </a:t>
            </a: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ຂອງໝູ່ທີ່ຂ້າຢູ່ໂຮງງານຍຂ້າສັດ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ພູມຕ້ານທານ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HEV 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(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Khounvisith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et al., 2018)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ຮູບພາບໝູ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: https://www.rfa.org/english/news/laos/laos-pork-shortage-02142020134745.html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ຮູບພາບ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 </a:t>
            </a:r>
            <a:r>
              <a:rPr lang="en-US" sz="1800" dirty="0" err="1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ຟາມ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: https://www.ifad.org/en/web/latest/-/take-a-360%C2%B0-tour-of-a-small-thriving-pig-farm-in-the-green-hills-of-lao-pdr?p_l_back_url=%2Fen%2Fweb%2Flatest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634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ສິ່ງປົນເປື້ອນ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ທາງກາຍ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ຍະພາບ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ແມ່ນວັດຖຸໃດໆທີ່ມີຢູ່ໃນອາຫານທີ່ບໍ່ຄວນມີຢູ່ໃນນັ້ນ.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ຕົວຢ່າງເຊັ່ນ: ແກ້ວແຕກໃນລະຫວ່າງການປຸງແຕ່ງອາຫານ, ຜ້າພັນບາດຈາກພະນັກງານຮ້ານອາຫານ, ຫຼືຊິ້ນສ່ວນຂອງພາດສະຕິກ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ອາດຈະເຮັດໃຫ້ເກີດຄວາມເສຍຫາຍຕໍ່ຮ່າງກາຍຂອງຜູ້ບໍລິໂພກເຊັ່ນ: ການ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ສະມັກອາຫານ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ບາດແຜ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ຮູບໂລຫະ: 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https://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www.alchemysystems.com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/resources/webinars/foreign-material-prevention/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ຮູບແກ້ວແຕກ: 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https://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www.newfoodmagazine.com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/article/73775/keeping-the-bad-stuff-out/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1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ຜະລິດຕະພັນອາຫານ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ະບວນການ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ການຂົນສົ່ງ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ການກະກຽມ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ແລະ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ຜູ້ບໍລິໂພກ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118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ການຜະລິດສະບຽງອາຫານ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ກ່ຽວຂ້ອງ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ກັບການປູກ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ການເກັບກ່ຽວ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ແຫຼ່ງອາຫານ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, ຈາກ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ຟາມ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ຂະຫນາດນ້ອຍໄປຫາ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ຂະຫນາດໃຫຍ່.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ອາຫານສາມາດປົນເປື້ອນໃນລະດັບການຜະລິດຈາກດິນແລະນ້ໍາທີ່ບໍ່ດີ, ການໃຊ້ສານເຄມີຫຼາຍເກີນໄປ, ການຄຸ້ມຄອງສຸຂະພາບສັດທີ່ບໍ່ຖືກຕ້ອງ, ຫຼືການຄຸ້ມຄອງສິ່ງເສດເຫຼືອທີ່ບໍ່ດີ.</a:t>
            </a:r>
            <a:endParaRPr lang="en-US"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80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ເລີ່ມຕົ້ນດ້ວຍຄໍານິຍາມຂອງພະຍາດທີ່ເກີດຈາກອາຫານ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403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-  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ຂັ້ນຕອນການປຸງແຕ່ງແມ່ນກ່ຽວຂ້ອງກັບກິດຈະກໍາເຊັ່ນ: ການຂ້າສັດ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ການຫຸ້ມຫໍ່ອາຫານ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ການສ້າງມູນຄ່າເພີ່ມທີ່ປັບແກ່ຍາວອາຍຸການເກັບຮັກສາຫຼືຄຸນຄ່າທາງໂພຊະນາການຂອງອາຫານ. ອີງຕາມການດໍາເນີນງານ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ການປຸງແຕ່ງສາມາດເກີດຂື້ນຢູ່ໃນສະຖານທີ່ດຽວກັນກັບສະຖານທີ່ຜະລິດ.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endParaRPr lang="lo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-  </a:t>
            </a:r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ຕົວຢ່າງຂອງການປົນເປື້ອນໃນລະດັບການປຸງແຕ່ງປະກອບມີແກ້ວທີ່ແຕກຫັກ (ເຊັ່ນ: ແສງສະຫວ່າງທີ່ແຕກຫັກຫຼືຊິ້ນສ່ວນຂອງເຄື່ອງຈັກ)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ຖ້າວັດສະດຸຫຸ້ມຫໍ່ເອງບໍ່ໄດ້ຖືກອະນາໄມ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ການລ້າງອາຫານທີ່ບໍ່ຖືກຕ້ອງເຊັ່ນ: ຜະລິດຕະພັນ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ການອະນາໄມຂອງພະນັກງານທີ່ບໍ່ດີ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ແລະອື່ນໆ.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n-US"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753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ໃນຂະນະທີ່ການຂົນສົ່ງຖືກສະແດງຢູ່ໃນກາງຂອງລະບົບຕ່ອງໂສ້ມູນຄ່າຢູ່ທີ່ນີ້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ການຂົນສົ່ງສາມາດເກີດຂື້ນລະຫວ່າງຂັ້ນຕອນໃດໆຂອງລະບົບຕ່ອງໂສ້ມູນຄ່າ. ນີ້ລວມມີການຂົນສົ່ງສ່ວນບຸກຄົນຈາກຕະຫຼາດຫຼືຈາກກະສິກໍາໄປ</a:t>
            </a:r>
          </a:p>
          <a:p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ສະຖານທີ່ປຸງແຕ່ງ.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endParaRPr lang="lo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ການປົນເປື້ອນມັກຈະເກີດຂຶ້ນທຸກຄັ້ງທີ່ພາຫະນະຂົນສົ່ງ (ລົດບັນທຸກ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ລົດຈັກ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ແລະອື່ນໆ) ບໍ່ໄດ້ຮັບການຂ້າເຊື້ອລະຫວ່າງການເດີນທາງ ຫຼື ເຊັ່ນດຽວກັນ ເມື່ອບັນຈຸອາຫານບໍ່ຖືກອະນາໄມຢ່າງຖືກຕ້ອງ. ການປະກອບສ່ວນທີ່ສໍາຄັນອີກ</a:t>
            </a:r>
          </a:p>
          <a:p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ອັນຫນຶ່ງແມ່ນອຸນຫະພູມການເກັບຮັກສາອາຫານທີ່ບໍ່ດີໃນເວລາທີ່ພວກເຂົາຢູ່ໃນຍານພາຫະນະຂົນສົ່ງ. ຖ້າບໍ່ມີລະບົບເຮັດຄວາມເຢັນຢູ່ໃນລົດບັນທຸກແລະອາຫານຢູ່ເປັນເວລາດົນນານ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ມັນຈະສົ່ງເສີມສະພາບແວດລ້ອມສໍາລັບກ</a:t>
            </a:r>
          </a:p>
          <a:p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ຂະຫຍາຍຕົວຂອງແບັກທີເລຍ.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114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ຂັ້ນຕອນການກະກຽມບໍ່ພຽງແຕ່ໃຊ້ກັບການກະກຽມອາຫານຢູ່ເຮືອນ. ມັນຍັງສາມາດຫມາຍເຖິງຜູ້ຂາຍອາຫານຕາມຖະຫນົນຫຼືຮ້ານອາຫານ.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ການປົນເປື້ອນໃນຂັ້ນຕອນການກະກຽມອາຫານແມ່ນມາຈາກການຂາດສຸຂະອະນາໄມທົ່ວໄປ, ເຮັດໃຫ້ອາຫານທີ່ປຸງແຕ່ງແລ້ວແຕະຕ້ອງກັບອາຫານດິບຫຼືພື້ນຜິວທີ່ອາຫານດິບໄດ້ແຕະ, ອາຫານບໍ່ປຸງແຕ່ງ, ການເກັບຮັກສາທີ່ບໍ່ຖືກຕ້ອງກ່ອນທີ່ຈະກິນອາຫານ.</a:t>
            </a:r>
            <a:endParaRPr lang="en-US"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958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ໃນຂະນະທີ່ບໍ່ແມ່ນທຸກຄົນອາດຈະເປັນຜູ້ຜະລິດອາຫານຫຼືຜູ້ແປຮູບອາຫານ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ທຸກຄົນແມ່ນຜູ້ບໍລິໂພກອາຫານ.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r>
              <a:rPr lang="lo-L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ດັ່ງທີ່ໄດ້ກ່າວກ່ອນຫນ້ານີ້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ຜູ້ບໍລິໂພກສາມາດສ້າງຄວາມສະດວກໃນການປົນເປື້ອນໃນລະຫວ່າງການຂົນສົ່ງແລະການກະກຽມ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ຫຼືຈາກການບໍ່ລ້າງມືກ່ອນທີ່ຈະກິນອາຫານ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ການເກັບຮັກສາອາຫານທີ່ເຫຼືອທີ່ບໍ່ຖືກຕ້ອງ</a:t>
            </a:r>
            <a:r>
              <a:rPr lang="en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, </a:t>
            </a:r>
            <a:r>
              <a:rPr lang="lo-LA" sz="18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 Unicode MS" panose="020B0604020202020204" pitchFamily="34" charset="-128"/>
              </a:rPr>
              <a:t>ຫຼືກິນອາຫານທີ່ຫມົດອາຍຸ.</a:t>
            </a:r>
            <a:endParaRPr lang="en-L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 Unicode MS" panose="020B0604020202020204" pitchFamily="34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843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dirty="0"/>
              <a:t>ນີ້ແມ່ນຮູບແຕ້ມທີ່ລະອຽດກວ່າຂອງເສັ້ນທາງທີ່ແຕກຕ່າງກັນພາຍໃນລະບົບຕ່ອງໂສ້ມູນຄ່າອາຫານຈາກ ດຣ.</a:t>
            </a:r>
            <a:r>
              <a:rPr lang="en-US" dirty="0"/>
              <a:t> R.</a:t>
            </a:r>
            <a:endParaRPr dirty="0"/>
          </a:p>
        </p:txBody>
      </p:sp>
      <p:sp>
        <p:nvSpPr>
          <p:cNvPr id="623" name="Google Shape;623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4" name="Google Shape;684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97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ສປປ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ລາວ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ຍອມຮັບສິດທິໃນອາຫານຢ່າງເປັນທາງການ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/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lຖືກກົດໝາຍ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ຫຼືບໍ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53" name="Google Shape;7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ສປປ ລາວ ຍອມຮັບສິດທິໃນອາຫານຢ່າງເປັນທາງການ /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l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ຖືກກົດໝາຍ ຫຼືບໍ?</a:t>
            </a:r>
          </a:p>
        </p:txBody>
      </p:sp>
      <p:sp>
        <p:nvSpPr>
          <p:cNvPr id="753" name="Google Shape;7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91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60" name="Google Shape;7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WHO, 2015 </a:t>
            </a:r>
            <a:r>
              <a:rPr lang="en-US" dirty="0">
                <a:sym typeface="Wingdings" panose="05000000000000000000" pitchFamily="2" charset="2"/>
              </a:rPr>
              <a:t> https://apps.who.int/iris/bitstream/handle/10665/199350/9789241565165_eng.pdf?sequence=1</a:t>
            </a: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WHO, UNICEF, &amp; WBG 2020 (from Lao paper) </a:t>
            </a:r>
            <a:r>
              <a:rPr lang="en-US" dirty="0">
                <a:sym typeface="Wingdings" panose="05000000000000000000" pitchFamily="2" charset="2"/>
              </a:rPr>
              <a:t> https://www.who.int/publications/i/item/rs-2018-ge-50-lao </a:t>
            </a: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Picture source: https://www.wfp.org/countries/lao-peoples-democratic-republic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89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ເຕ້ຍ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ຂາດສານອາຫານ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ຈ່ອຍ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ພະຍາດກະທັນຫັນ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ພະຍາດຊໍ້າເຮື້ອ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ສູນເສັຍເສດຖະກິດ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ບໍ່ຈະເລີນເຕີບໂຕ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ຕາຍ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9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ເຕ້ຍ</a:t>
            </a:r>
            <a:r>
              <a:rPr lang="en-US" dirty="0"/>
              <a:t>, </a:t>
            </a:r>
            <a:r>
              <a:rPr lang="en-US" dirty="0" err="1"/>
              <a:t>ແມ່ນລວງສູງນ້ອຍ</a:t>
            </a:r>
            <a:r>
              <a:rPr lang="en-US" dirty="0"/>
              <a:t> </a:t>
            </a:r>
            <a:r>
              <a:rPr lang="en-US" dirty="0" err="1"/>
              <a:t>ທຽບກັບອາຍຸ</a:t>
            </a:r>
            <a:r>
              <a:rPr lang="en-US" dirty="0"/>
              <a:t>, </a:t>
            </a:r>
            <a:r>
              <a:rPr lang="en-US" dirty="0" err="1"/>
              <a:t>ເປັນໂຕບົ່ງຊີ້ເຖີງພາວະຊາດສາອາຫານຊໍາເຮື້ອ</a:t>
            </a:r>
            <a:r>
              <a:rPr lang="en-US" dirty="0"/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ໃນ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ສປປ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ລາວ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33%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ຂອງເດັກນ້ອຍອາຍຸ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&lt; 5 </a:t>
            </a:r>
            <a:r>
              <a:rPr lang="en-US" sz="1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ແມ່ນເຕ້ຍ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ແລະ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ບໍລິໂພກອາຫານ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ທີ່ບໍ່ປອດໄພ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ມີສ່ວນສໍາຄັນ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ໃນເລື່ອງນີ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WHO Regional Office for South-East Asia, 2016 (from Lao paper) </a:t>
            </a:r>
            <a:r>
              <a:rPr lang="en-US" sz="1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https://apps.who.int/iris/rest/bitstreams/1278964/retrieve</a:t>
            </a:r>
            <a:endParaRPr lang="en-US" sz="12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WHO, 2015 </a:t>
            </a:r>
            <a:r>
              <a:rPr lang="en-US" dirty="0">
                <a:sym typeface="Wingdings" panose="05000000000000000000" pitchFamily="2" charset="2"/>
              </a:rPr>
              <a:t> https://apps.who.int/iris/bitstream/handle/10665/199350/9789241565165_eng.pdf?sequence=1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WFP, 2022  </a:t>
            </a:r>
            <a:r>
              <a:rPr lang="en-US" sz="12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https://www.wfp.org/countries/lao-peoples-democratic-republic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Picture: https://docs.wfp.org/api/documents/WFP-0000113995/download/?_ga=2.138281136.1822686870.1661364583-543683521.1661364583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28" name="Google Shape;12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6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lo-LA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ພະຍາດທີ່ເກີດຈາກອາຫານ ສາມາປ້ອງກັນໄດ້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ແລະ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ມີມາດຕະການຫຼາຍຢ່າງ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ທີ່ເຮົາສາມາດເຮັດໄດ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ເພື່ອປ້ອງກັນ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ການເຈັບປ່ວຍ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ຈາກ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ອາຫານທີ່ບໍ່ປອດໄພ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ແລະ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ປັບປຸງໂພຊະນາການ</a:t>
            </a:r>
            <a:endParaRPr lang="lo-LA" sz="12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6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ຄໍານິຍາມ</a:t>
            </a:r>
            <a:r>
              <a:rPr lang="en-US" dirty="0"/>
              <a:t> </a:t>
            </a:r>
            <a:r>
              <a:rPr lang="en-US" dirty="0" err="1"/>
              <a:t>ຂອງ</a:t>
            </a:r>
            <a:r>
              <a:rPr lang="en-US" dirty="0"/>
              <a:t> Dr. R. </a:t>
            </a:r>
            <a:r>
              <a:rPr lang="en-US" dirty="0" err="1"/>
              <a:t>ບໍ່ຮູ້ທີ່ມາ</a:t>
            </a: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50" name="Google Shape;650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4" name="Google Shape;684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56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16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524000" y="435406"/>
            <a:ext cx="9144000" cy="202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524000" y="2554976"/>
            <a:ext cx="9144000" cy="140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6" name="Google Shape;16;p6"/>
          <p:cNvCxnSpPr/>
          <p:nvPr/>
        </p:nvCxnSpPr>
        <p:spPr>
          <a:xfrm>
            <a:off x="1524000" y="2471268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6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Google Shape;18;p6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Full 1">
  <p:cSld name="Photo Full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61027" y="6119609"/>
            <a:ext cx="5417547" cy="17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3"/>
          </p:nvPr>
        </p:nvSpPr>
        <p:spPr>
          <a:xfrm>
            <a:off x="0" y="5108832"/>
            <a:ext cx="5588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45700" rIns="9142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-4236" y="-3176"/>
            <a:ext cx="1982046" cy="1506797"/>
            <a:chOff x="-3178" y="-3176"/>
            <a:chExt cx="1646959" cy="1669407"/>
          </a:xfrm>
        </p:grpSpPr>
        <p:sp>
          <p:nvSpPr>
            <p:cNvPr id="81" name="Google Shape;81;p15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1524000" y="117535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16"/>
          <p:cNvCxnSpPr/>
          <p:nvPr/>
        </p:nvCxnSpPr>
        <p:spPr>
          <a:xfrm>
            <a:off x="1524000" y="3562956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6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7" name="Google Shape;87;p16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8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8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83"/>
          <p:cNvSpPr>
            <a:spLocks noGrp="1"/>
          </p:cNvSpPr>
          <p:nvPr>
            <p:ph type="clipArt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8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8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8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4"/>
          <p:cNvSpPr txBox="1"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10515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4" name="Google Shape;24;p7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" name="Google Shape;25;p7"/>
          <p:cNvGrpSpPr/>
          <p:nvPr/>
        </p:nvGrpSpPr>
        <p:grpSpPr>
          <a:xfrm>
            <a:off x="-4236" y="-3176"/>
            <a:ext cx="1982046" cy="1506797"/>
            <a:chOff x="-3178" y="-3176"/>
            <a:chExt cx="1646959" cy="1669407"/>
          </a:xfrm>
        </p:grpSpPr>
        <p:sp>
          <p:nvSpPr>
            <p:cNvPr id="26" name="Google Shape;26;p7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30" name="Google Shape;30;p11"/>
          <p:cNvGrpSpPr/>
          <p:nvPr/>
        </p:nvGrpSpPr>
        <p:grpSpPr>
          <a:xfrm>
            <a:off x="-4236" y="-3176"/>
            <a:ext cx="1982046" cy="1506797"/>
            <a:chOff x="-3178" y="-3176"/>
            <a:chExt cx="1646959" cy="1669407"/>
          </a:xfrm>
        </p:grpSpPr>
        <p:sp>
          <p:nvSpPr>
            <p:cNvPr id="31" name="Google Shape;31;p11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1_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1524000" y="117535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8"/>
          <p:cNvCxnSpPr/>
          <p:nvPr/>
        </p:nvCxnSpPr>
        <p:spPr>
          <a:xfrm>
            <a:off x="1524000" y="3562956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Google Shape;36;p8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5238242" y="767883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5238242" y="3647608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238242" y="3628283"/>
            <a:ext cx="695375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9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46" name="Google Shape;46;p10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" name="Google Shape;47;p10"/>
          <p:cNvGrpSpPr/>
          <p:nvPr/>
        </p:nvGrpSpPr>
        <p:grpSpPr>
          <a:xfrm>
            <a:off x="-4236" y="-3176"/>
            <a:ext cx="1982046" cy="1506797"/>
            <a:chOff x="-3178" y="-3176"/>
            <a:chExt cx="1646959" cy="1669407"/>
          </a:xfrm>
        </p:grpSpPr>
        <p:sp>
          <p:nvSpPr>
            <p:cNvPr id="48" name="Google Shape;48;p10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Header">
  <p:cSld name="Sub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38200" y="2094615"/>
            <a:ext cx="10515600" cy="157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/>
              <a:t>‹#›</a:t>
            </a:fld>
            <a:endParaRPr b="1"/>
          </a:p>
        </p:txBody>
      </p:sp>
      <p:cxnSp>
        <p:nvCxnSpPr>
          <p:cNvPr id="53" name="Google Shape;53;p12"/>
          <p:cNvCxnSpPr/>
          <p:nvPr/>
        </p:nvCxnSpPr>
        <p:spPr>
          <a:xfrm>
            <a:off x="838200" y="3678866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2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838201" y="1490805"/>
            <a:ext cx="5073649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280152" y="1501438"/>
            <a:ext cx="5073649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2" name="Google Shape;62;p13"/>
          <p:cNvGrpSpPr/>
          <p:nvPr/>
        </p:nvGrpSpPr>
        <p:grpSpPr>
          <a:xfrm>
            <a:off x="-4236" y="-3176"/>
            <a:ext cx="1982046" cy="1506797"/>
            <a:chOff x="-3178" y="-3176"/>
            <a:chExt cx="1646959" cy="1669407"/>
          </a:xfrm>
        </p:grpSpPr>
        <p:sp>
          <p:nvSpPr>
            <p:cNvPr id="63" name="Google Shape;63;p13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9" y="149015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839789" y="2324702"/>
            <a:ext cx="5157787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3"/>
          </p:nvPr>
        </p:nvSpPr>
        <p:spPr>
          <a:xfrm>
            <a:off x="6172201" y="149015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4"/>
          </p:nvPr>
        </p:nvSpPr>
        <p:spPr>
          <a:xfrm>
            <a:off x="6172201" y="2335334"/>
            <a:ext cx="5183188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-4236" y="-3176"/>
            <a:ext cx="1982046" cy="1506797"/>
            <a:chOff x="-3178" y="-3176"/>
            <a:chExt cx="1646959" cy="1669407"/>
          </a:xfrm>
        </p:grpSpPr>
        <p:sp>
          <p:nvSpPr>
            <p:cNvPr id="74" name="Google Shape;74;p14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10.svg"/><Relationship Id="rId3" Type="http://schemas.openxmlformats.org/officeDocument/2006/relationships/image" Target="../media/image27.png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19" Type="http://schemas.openxmlformats.org/officeDocument/2006/relationships/image" Target="../media/image53.png"/><Relationship Id="rId4" Type="http://schemas.openxmlformats.org/officeDocument/2006/relationships/image" Target="../media/image28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png"/><Relationship Id="rId4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7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svg"/><Relationship Id="rId5" Type="http://schemas.openxmlformats.org/officeDocument/2006/relationships/image" Target="../media/image71.png"/><Relationship Id="rId4" Type="http://schemas.openxmlformats.org/officeDocument/2006/relationships/image" Target="../media/image7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ctrTitle"/>
          </p:nvPr>
        </p:nvSpPr>
        <p:spPr>
          <a:xfrm>
            <a:off x="0" y="414636"/>
            <a:ext cx="12192000" cy="188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</a:pPr>
            <a:r>
              <a:rPr lang="en-US" sz="54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ໂມດູນ</a:t>
            </a:r>
            <a:r>
              <a:rPr lang="en-US" sz="54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8: </a:t>
            </a:r>
            <a:r>
              <a:rPr lang="en-US" sz="54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ຄວາມປອດໄພຂອງອາຫານ</a:t>
            </a:r>
            <a:endParaRPr sz="5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328613" y="6143625"/>
            <a:ext cx="11863386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</a:pPr>
            <a:r>
              <a:rPr lang="lo-LA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 </a:t>
            </a:r>
            <a:r>
              <a:rPr lang="en-US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 </a:t>
            </a:r>
            <a:r>
              <a:rPr lang="lo-LA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#7200</a:t>
            </a:r>
            <a:r>
              <a:rPr lang="en-US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AA18CA00009 </a:t>
            </a:r>
            <a:br>
              <a:rPr lang="en-US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ໃຫ້ກັບມະຫາວິທະຍາໄລເພີດູ. ເນື້ອໃນແມ່ນບັນຍາຍມາຈາກປະສົບການຂອງຜູ້ຂຽນ ບໍ່ແມ່ນເນື້ອຫາສະເພາະຂອງອົງການ </a:t>
            </a:r>
            <a:r>
              <a:rPr lang="en-US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</a:pPr>
            <a:r>
              <a:rPr lang="lo-LA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dirty="0">
                <a:solidFill>
                  <a:schemeClr val="tx1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ລາວ.</a:t>
            </a:r>
          </a:p>
        </p:txBody>
      </p:sp>
      <p:sp>
        <p:nvSpPr>
          <p:cNvPr id="114" name="Google Shape;114;p1"/>
          <p:cNvSpPr txBox="1"/>
          <p:nvPr/>
        </p:nvSpPr>
        <p:spPr>
          <a:xfrm>
            <a:off x="328613" y="3657568"/>
            <a:ext cx="11372849" cy="75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accent6"/>
              </a:buClr>
              <a:buSzPts val="1350"/>
            </a:pPr>
            <a:r>
              <a:rPr lang="lo-LA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ການເຝິກອົບຮົມໂດຍ ໂຄງການ ສ້າງຄວາມເຂັ້ມແຂງ ໃນການຄົ້ນຄວ້າ ທາງດ້ານໂພຊະນາການ (</a:t>
            </a:r>
            <a:r>
              <a:rPr lang="en-US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ANRCB)</a:t>
            </a:r>
            <a:r>
              <a:rPr lang="en-US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, </a:t>
            </a:r>
            <a:r>
              <a:rPr lang="lo-LA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ພ</a:t>
            </a:r>
            <a:r>
              <a:rPr lang="lo-LA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າຍໃຕ້ ໂຄງການ ລິເລີ່ມທາງດ້ານໂພຊະນາການ ລາວ ອາເມລິກາ </a:t>
            </a:r>
            <a:r>
              <a:rPr lang="lo-LA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(</a:t>
            </a:r>
            <a:r>
              <a:rPr lang="en-US" sz="240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LANI)</a:t>
            </a:r>
          </a:p>
        </p:txBody>
      </p:sp>
      <p:sp>
        <p:nvSpPr>
          <p:cNvPr id="115" name="Google Shape;115;p1"/>
          <p:cNvSpPr txBox="1"/>
          <p:nvPr/>
        </p:nvSpPr>
        <p:spPr>
          <a:xfrm>
            <a:off x="0" y="2299095"/>
            <a:ext cx="12192000" cy="135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22"/>
              <a:buFont typeface="Arial"/>
              <a:buNone/>
            </a:pPr>
            <a:endParaRPr sz="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2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Leah Thompson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2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Purdue University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22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10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  <a:endParaRPr sz="40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71D397-A3F4-4C14-D7D0-C06AAD8F867D}"/>
              </a:ext>
            </a:extLst>
          </p:cNvPr>
          <p:cNvGrpSpPr/>
          <p:nvPr/>
        </p:nvGrpSpPr>
        <p:grpSpPr>
          <a:xfrm>
            <a:off x="-3148465" y="937677"/>
            <a:ext cx="13224532" cy="5017032"/>
            <a:chOff x="-2662690" y="1473806"/>
            <a:chExt cx="13224532" cy="50170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3B1584-E956-B292-2DB6-66D8EFCBC60C}"/>
                </a:ext>
              </a:extLst>
            </p:cNvPr>
            <p:cNvGrpSpPr/>
            <p:nvPr/>
          </p:nvGrpSpPr>
          <p:grpSpPr>
            <a:xfrm>
              <a:off x="-2662690" y="1473806"/>
              <a:ext cx="13224532" cy="5017032"/>
              <a:chOff x="-2662690" y="1473806"/>
              <a:chExt cx="13224532" cy="5017032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F509A7BF-C7AA-ACEC-66ED-18C5DD282783}"/>
                  </a:ext>
                </a:extLst>
              </p:cNvPr>
              <p:cNvSpPr/>
              <p:nvPr/>
            </p:nvSpPr>
            <p:spPr>
              <a:xfrm>
                <a:off x="-2662690" y="1473806"/>
                <a:ext cx="5054944" cy="5017032"/>
              </a:xfrm>
              <a:prstGeom prst="blockArc">
                <a:avLst>
                  <a:gd name="adj1" fmla="val 18900000"/>
                  <a:gd name="adj2" fmla="val 20809737"/>
                  <a:gd name="adj3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A1AEABD-075E-955C-428E-87E12B3B3521}"/>
                  </a:ext>
                </a:extLst>
              </p:cNvPr>
              <p:cNvSpPr/>
              <p:nvPr/>
            </p:nvSpPr>
            <p:spPr>
              <a:xfrm>
                <a:off x="2102324" y="2232081"/>
                <a:ext cx="8459518" cy="750616"/>
              </a:xfrm>
              <a:custGeom>
                <a:avLst/>
                <a:gdLst>
                  <a:gd name="connsiteX0" fmla="*/ 0 w 8459518"/>
                  <a:gd name="connsiteY0" fmla="*/ 0 h 750616"/>
                  <a:gd name="connsiteX1" fmla="*/ 8459518 w 8459518"/>
                  <a:gd name="connsiteY1" fmla="*/ 0 h 750616"/>
                  <a:gd name="connsiteX2" fmla="*/ 8459518 w 8459518"/>
                  <a:gd name="connsiteY2" fmla="*/ 750616 h 750616"/>
                  <a:gd name="connsiteX3" fmla="*/ 0 w 8459518"/>
                  <a:gd name="connsiteY3" fmla="*/ 750616 h 750616"/>
                  <a:gd name="connsiteX4" fmla="*/ 0 w 8459518"/>
                  <a:gd name="connsiteY4" fmla="*/ 0 h 7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9518" h="750616">
                    <a:moveTo>
                      <a:pt x="0" y="0"/>
                    </a:moveTo>
                    <a:lnTo>
                      <a:pt x="8459518" y="0"/>
                    </a:lnTo>
                    <a:lnTo>
                      <a:pt x="8459518" y="750616"/>
                    </a:lnTo>
                    <a:lnTo>
                      <a:pt x="0" y="75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5802" tIns="104140" rIns="104140" bIns="104140" numCol="1" spcCol="1270" anchor="ctr" anchorCtr="0">
                <a:noAutofit/>
              </a:bodyPr>
              <a:lstStyle/>
              <a:p>
                <a:pPr marL="0" lvl="0" indent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100" kern="1200" dirty="0" err="1">
                    <a:solidFill>
                      <a:schemeClr val="tx1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ສານເຄມີ</a:t>
                </a:r>
                <a:endParaRPr lang="en-US" sz="41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926ABD3-F978-9E7C-0024-8FAA4BF81297}"/>
                  </a:ext>
                </a:extLst>
              </p:cNvPr>
              <p:cNvSpPr/>
              <p:nvPr/>
            </p:nvSpPr>
            <p:spPr>
              <a:xfrm>
                <a:off x="1633189" y="2138254"/>
                <a:ext cx="938271" cy="938271"/>
              </a:xfrm>
              <a:prstGeom prst="ellips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32" name="Graphic 31" descr="Badge 1 outline">
              <a:extLst>
                <a:ext uri="{FF2B5EF4-FFF2-40B4-BE49-F238E27FC236}">
                  <a16:creationId xmlns:a16="http://schemas.microsoft.com/office/drawing/2014/main" id="{5CCD7259-0D65-0C5E-4B88-3DA6870DD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2255" y="2048494"/>
              <a:ext cx="1125220" cy="112522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3DD839-5D6F-4AF0-4D4F-CBCC8AE8762E}"/>
              </a:ext>
            </a:extLst>
          </p:cNvPr>
          <p:cNvSpPr txBox="1"/>
          <p:nvPr/>
        </p:nvSpPr>
        <p:spPr>
          <a:xfrm>
            <a:off x="1248039" y="2737184"/>
            <a:ext cx="6400536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ສານເຄມີ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ສາມາດ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ເພີ້ມຜົນຜະລິດ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ສານເຄມີ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ຈະຕ້ອງນໍາໄປໃຊ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  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ລະດັບຖືກ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ຕ້ອງ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+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ເວລາ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ການນໍາເຂົ້າສານກໍາຈັດສັດຕູພືດ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ທີ່ຖືກກົດໝາຍ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ເພີ້ມຂື້ນ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3,700%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ໃນໜື່ງທົດສະຕະວັດ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(Neely, 2022)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ກນປົນເປື້ອ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ອາດມາຈາກການຂາດລະບຽບຫຼັກການ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3"/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D59DBC-3D99-1BD2-318F-CA97D8738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838" y="2302179"/>
            <a:ext cx="4378354" cy="2804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82EFA5-B3A1-5002-0EEC-123A53F1B056}"/>
              </a:ext>
            </a:extLst>
          </p:cNvPr>
          <p:cNvSpPr txBox="1"/>
          <p:nvPr/>
        </p:nvSpPr>
        <p:spPr>
          <a:xfrm>
            <a:off x="9516691" y="5107061"/>
            <a:ext cx="2539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Safety and Health Magazine, 2019</a:t>
            </a:r>
          </a:p>
        </p:txBody>
      </p:sp>
    </p:spTree>
    <p:extLst>
      <p:ext uri="{BB962C8B-B14F-4D97-AF65-F5344CB8AC3E}">
        <p14:creationId xmlns:p14="http://schemas.microsoft.com/office/powerpoint/2010/main" val="37217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11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lo-LA" sz="36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1881E0-B6B4-26F0-7030-EAC36F0DBA75}"/>
              </a:ext>
            </a:extLst>
          </p:cNvPr>
          <p:cNvGrpSpPr/>
          <p:nvPr/>
        </p:nvGrpSpPr>
        <p:grpSpPr>
          <a:xfrm>
            <a:off x="-3148465" y="937677"/>
            <a:ext cx="13224532" cy="5017032"/>
            <a:chOff x="-2662690" y="1473806"/>
            <a:chExt cx="13224532" cy="5017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FCF574-3D55-3A1D-37EA-78A7F80342E7}"/>
                </a:ext>
              </a:extLst>
            </p:cNvPr>
            <p:cNvGrpSpPr/>
            <p:nvPr/>
          </p:nvGrpSpPr>
          <p:grpSpPr>
            <a:xfrm>
              <a:off x="-2662690" y="1473806"/>
              <a:ext cx="13224532" cy="5017032"/>
              <a:chOff x="-2662690" y="1473806"/>
              <a:chExt cx="13224532" cy="5017032"/>
            </a:xfrm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DF723EAF-8068-5D32-C6C4-A189A717FA08}"/>
                  </a:ext>
                </a:extLst>
              </p:cNvPr>
              <p:cNvSpPr/>
              <p:nvPr/>
            </p:nvSpPr>
            <p:spPr>
              <a:xfrm>
                <a:off x="-2662690" y="1473806"/>
                <a:ext cx="5054944" cy="5017032"/>
              </a:xfrm>
              <a:prstGeom prst="blockArc">
                <a:avLst>
                  <a:gd name="adj1" fmla="val 18900000"/>
                  <a:gd name="adj2" fmla="val 20809737"/>
                  <a:gd name="adj3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ED691DF-29E2-7DD5-35DF-227524756034}"/>
                  </a:ext>
                </a:extLst>
              </p:cNvPr>
              <p:cNvSpPr/>
              <p:nvPr/>
            </p:nvSpPr>
            <p:spPr>
              <a:xfrm>
                <a:off x="2102324" y="2232081"/>
                <a:ext cx="8459518" cy="750616"/>
              </a:xfrm>
              <a:custGeom>
                <a:avLst/>
                <a:gdLst>
                  <a:gd name="connsiteX0" fmla="*/ 0 w 8459518"/>
                  <a:gd name="connsiteY0" fmla="*/ 0 h 750616"/>
                  <a:gd name="connsiteX1" fmla="*/ 8459518 w 8459518"/>
                  <a:gd name="connsiteY1" fmla="*/ 0 h 750616"/>
                  <a:gd name="connsiteX2" fmla="*/ 8459518 w 8459518"/>
                  <a:gd name="connsiteY2" fmla="*/ 750616 h 750616"/>
                  <a:gd name="connsiteX3" fmla="*/ 0 w 8459518"/>
                  <a:gd name="connsiteY3" fmla="*/ 750616 h 750616"/>
                  <a:gd name="connsiteX4" fmla="*/ 0 w 8459518"/>
                  <a:gd name="connsiteY4" fmla="*/ 0 h 7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9518" h="750616">
                    <a:moveTo>
                      <a:pt x="0" y="0"/>
                    </a:moveTo>
                    <a:lnTo>
                      <a:pt x="8459518" y="0"/>
                    </a:lnTo>
                    <a:lnTo>
                      <a:pt x="8459518" y="750616"/>
                    </a:lnTo>
                    <a:lnTo>
                      <a:pt x="0" y="75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5802" tIns="104140" rIns="104140" bIns="104140" numCol="1" spcCol="1270" anchor="ctr" anchorCtr="0">
                <a:noAutofit/>
              </a:bodyPr>
              <a:lstStyle/>
              <a:p>
                <a:pPr marL="0" lvl="0" indent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100" b="0" i="0" kern="1200" dirty="0" err="1">
                    <a:solidFill>
                      <a:schemeClr val="tx1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ສານເຄມີ</a:t>
                </a:r>
                <a:endParaRPr lang="en-US" sz="41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3F73473-395A-8C14-B133-250BBD9E5C4F}"/>
                  </a:ext>
                </a:extLst>
              </p:cNvPr>
              <p:cNvSpPr/>
              <p:nvPr/>
            </p:nvSpPr>
            <p:spPr>
              <a:xfrm>
                <a:off x="1633189" y="2138254"/>
                <a:ext cx="938271" cy="938271"/>
              </a:xfrm>
              <a:prstGeom prst="ellips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" name="Graphic 8" descr="Badge 1 outline">
              <a:extLst>
                <a:ext uri="{FF2B5EF4-FFF2-40B4-BE49-F238E27FC236}">
                  <a16:creationId xmlns:a16="http://schemas.microsoft.com/office/drawing/2014/main" id="{0795E700-9CB1-48B6-E5B2-C4491B3E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1304" y="2058018"/>
              <a:ext cx="1096645" cy="109664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717D1D-7969-7BEE-9416-4FF14E6CD224}"/>
              </a:ext>
            </a:extLst>
          </p:cNvPr>
          <p:cNvSpPr txBox="1"/>
          <p:nvPr/>
        </p:nvSpPr>
        <p:spPr>
          <a:xfrm>
            <a:off x="10602601" y="4005603"/>
            <a:ext cx="1527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Neely,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3A9-5F57-F482-46EC-78D490617F4D}"/>
              </a:ext>
            </a:extLst>
          </p:cNvPr>
          <p:cNvSpPr txBox="1"/>
          <p:nvPr/>
        </p:nvSpPr>
        <p:spPr>
          <a:xfrm>
            <a:off x="290635" y="2938085"/>
            <a:ext cx="6528813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ແຫຼ່ງ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   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ໃຊ້ຫຼາຍເກີນໄປ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ຜະສົມ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  <a:sym typeface="Wingdings" panose="05000000000000000000" pitchFamily="2" charset="2"/>
            </a:endParaRP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   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ຄໍາແນະນໍາ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ບໍ່ມີເປັນພາສາລາວ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  <a:sym typeface="Wingdings" panose="05000000000000000000" pitchFamily="2" charset="2"/>
            </a:endParaRP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   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ກືກໜັງສື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   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ຂາດການອົບຮົມ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   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ການເພີ້ມຈໍານວນ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ຂອງ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ອຸດສະຫະກໍາ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Indu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873BE-A8B6-F677-BE2D-74FE860F0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101" y="3501698"/>
            <a:ext cx="3576681" cy="2682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7A3F7-5F93-FFD9-B92F-B09256E32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494" y="1158286"/>
            <a:ext cx="3847830" cy="2885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ADDB1-761E-18A0-B19A-F8D739129150}"/>
              </a:ext>
            </a:extLst>
          </p:cNvPr>
          <p:cNvSpPr txBox="1"/>
          <p:nvPr/>
        </p:nvSpPr>
        <p:spPr>
          <a:xfrm>
            <a:off x="7778767" y="6124784"/>
            <a:ext cx="2012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Radio Free Asia, 2015</a:t>
            </a:r>
          </a:p>
        </p:txBody>
      </p:sp>
    </p:spTree>
    <p:extLst>
      <p:ext uri="{BB962C8B-B14F-4D97-AF65-F5344CB8AC3E}">
        <p14:creationId xmlns:p14="http://schemas.microsoft.com/office/powerpoint/2010/main" val="8067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12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36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  <a:endParaRPr sz="36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3A9-5F57-F482-46EC-78D490617F4D}"/>
              </a:ext>
            </a:extLst>
          </p:cNvPr>
          <p:cNvSpPr txBox="1"/>
          <p:nvPr/>
        </p:nvSpPr>
        <p:spPr>
          <a:xfrm>
            <a:off x="1147414" y="2537698"/>
            <a:ext cx="1029224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342900" lvl="3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1/3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ຂອງຕົວຢ່າງເລືອດ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ທີ່ມີລະດັບສານກໍາຈັດສັດຕູພືດຕົກຄ້າງ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 “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ບໍ່ເປັນທີ່ຍອມຮັບ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”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(LURAS)</a:t>
            </a:r>
          </a:p>
          <a:p>
            <a:pPr marL="342900" lvl="3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&gt; 50%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ຂອງຜົນຜະລິດ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ໃນແຂວງຊຽງຂວາງ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ປົນເປື້ອນ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ດ້ວຍ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ຢາຂ້າແມງໄມ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້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ແລະ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ຢາຂ້າຫຍ້າ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(LURAS, 2015)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ນໍ້າທີ່ປົນເປື້ອນ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ຈາກ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ບໍ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່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ແຮ່</a:t>
            </a:r>
            <a:r>
              <a:rPr lang="en-US" sz="26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ທອງແດງ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  <a:sym typeface="Wingdings" panose="05000000000000000000" pitchFamily="2" charset="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1881E0-B6B4-26F0-7030-EAC36F0DBA75}"/>
              </a:ext>
            </a:extLst>
          </p:cNvPr>
          <p:cNvGrpSpPr/>
          <p:nvPr/>
        </p:nvGrpSpPr>
        <p:grpSpPr>
          <a:xfrm>
            <a:off x="-3148465" y="737652"/>
            <a:ext cx="13224532" cy="5017032"/>
            <a:chOff x="-2662690" y="1473806"/>
            <a:chExt cx="13224532" cy="5017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FCF574-3D55-3A1D-37EA-78A7F80342E7}"/>
                </a:ext>
              </a:extLst>
            </p:cNvPr>
            <p:cNvGrpSpPr/>
            <p:nvPr/>
          </p:nvGrpSpPr>
          <p:grpSpPr>
            <a:xfrm>
              <a:off x="-2662690" y="1473806"/>
              <a:ext cx="13224532" cy="5017032"/>
              <a:chOff x="-2662690" y="1473806"/>
              <a:chExt cx="13224532" cy="5017032"/>
            </a:xfrm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DF723EAF-8068-5D32-C6C4-A189A717FA08}"/>
                  </a:ext>
                </a:extLst>
              </p:cNvPr>
              <p:cNvSpPr/>
              <p:nvPr/>
            </p:nvSpPr>
            <p:spPr>
              <a:xfrm>
                <a:off x="-2662690" y="1473806"/>
                <a:ext cx="5054944" cy="5017032"/>
              </a:xfrm>
              <a:prstGeom prst="blockArc">
                <a:avLst>
                  <a:gd name="adj1" fmla="val 18900000"/>
                  <a:gd name="adj2" fmla="val 20809737"/>
                  <a:gd name="adj3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ED691DF-29E2-7DD5-35DF-227524756034}"/>
                  </a:ext>
                </a:extLst>
              </p:cNvPr>
              <p:cNvSpPr/>
              <p:nvPr/>
            </p:nvSpPr>
            <p:spPr>
              <a:xfrm>
                <a:off x="2102324" y="2232081"/>
                <a:ext cx="8459518" cy="750616"/>
              </a:xfrm>
              <a:custGeom>
                <a:avLst/>
                <a:gdLst>
                  <a:gd name="connsiteX0" fmla="*/ 0 w 8459518"/>
                  <a:gd name="connsiteY0" fmla="*/ 0 h 750616"/>
                  <a:gd name="connsiteX1" fmla="*/ 8459518 w 8459518"/>
                  <a:gd name="connsiteY1" fmla="*/ 0 h 750616"/>
                  <a:gd name="connsiteX2" fmla="*/ 8459518 w 8459518"/>
                  <a:gd name="connsiteY2" fmla="*/ 750616 h 750616"/>
                  <a:gd name="connsiteX3" fmla="*/ 0 w 8459518"/>
                  <a:gd name="connsiteY3" fmla="*/ 750616 h 750616"/>
                  <a:gd name="connsiteX4" fmla="*/ 0 w 8459518"/>
                  <a:gd name="connsiteY4" fmla="*/ 0 h 7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9518" h="750616">
                    <a:moveTo>
                      <a:pt x="0" y="0"/>
                    </a:moveTo>
                    <a:lnTo>
                      <a:pt x="8459518" y="0"/>
                    </a:lnTo>
                    <a:lnTo>
                      <a:pt x="8459518" y="750616"/>
                    </a:lnTo>
                    <a:lnTo>
                      <a:pt x="0" y="7506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5802" tIns="104140" rIns="104140" bIns="104140" numCol="1" spcCol="1270" anchor="ctr" anchorCtr="0">
                <a:noAutofit/>
              </a:bodyPr>
              <a:lstStyle/>
              <a:p>
                <a:pPr marL="0" lvl="0" indent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100" b="0" i="0" kern="1200" dirty="0" err="1">
                    <a:solidFill>
                      <a:schemeClr val="tx1"/>
                    </a:solidFill>
                    <a:latin typeface="Phetsarath OT" panose="02000500000000020004" pitchFamily="2" charset="0"/>
                    <a:cs typeface="Phetsarath OT" panose="02000500000000020004" pitchFamily="2" charset="0"/>
                  </a:rPr>
                  <a:t>ສານເຄມີ</a:t>
                </a:r>
                <a:endParaRPr lang="en-US" sz="41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3F73473-395A-8C14-B133-250BBD9E5C4F}"/>
                  </a:ext>
                </a:extLst>
              </p:cNvPr>
              <p:cNvSpPr/>
              <p:nvPr/>
            </p:nvSpPr>
            <p:spPr>
              <a:xfrm>
                <a:off x="1633189" y="2138254"/>
                <a:ext cx="938271" cy="938271"/>
              </a:xfrm>
              <a:prstGeom prst="ellips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" name="Graphic 8" descr="Badge 1 outline">
              <a:extLst>
                <a:ext uri="{FF2B5EF4-FFF2-40B4-BE49-F238E27FC236}">
                  <a16:creationId xmlns:a16="http://schemas.microsoft.com/office/drawing/2014/main" id="{0795E700-9CB1-48B6-E5B2-C4491B3E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1305" y="2058019"/>
              <a:ext cx="1106170" cy="110617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B50E958-200B-C5D7-7E18-44865CB6DC2E}"/>
              </a:ext>
            </a:extLst>
          </p:cNvPr>
          <p:cNvSpPr txBox="1"/>
          <p:nvPr/>
        </p:nvSpPr>
        <p:spPr>
          <a:xfrm>
            <a:off x="1405704" y="5167693"/>
            <a:ext cx="1029223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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ຄວາມເສັຍຫາຍ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chromosome +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ຕັບ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ໃນປາ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Bonylip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Barb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Soulivongsa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et al., 2020)</a:t>
            </a: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BEF01B-2F17-7AC1-BAC6-3EF454A12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067" y="426848"/>
            <a:ext cx="1061040" cy="1061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54017E-D983-35DF-749A-EF4375463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995" y="1166811"/>
            <a:ext cx="1525696" cy="15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ck Arc 10">
            <a:extLst>
              <a:ext uri="{FF2B5EF4-FFF2-40B4-BE49-F238E27FC236}">
                <a16:creationId xmlns:a16="http://schemas.microsoft.com/office/drawing/2014/main" id="{21555FFB-41D0-7169-1B14-0EB17AA06EB8}"/>
              </a:ext>
            </a:extLst>
          </p:cNvPr>
          <p:cNvSpPr/>
          <p:nvPr/>
        </p:nvSpPr>
        <p:spPr>
          <a:xfrm>
            <a:off x="-4163078" y="-1005317"/>
            <a:ext cx="5729224" cy="5686255"/>
          </a:xfrm>
          <a:prstGeom prst="blockArc">
            <a:avLst>
              <a:gd name="adj1" fmla="val 20977580"/>
              <a:gd name="adj2" fmla="val 1292065"/>
              <a:gd name="adj3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13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F226A-24E4-90F3-5E10-4C68D8A7C067}"/>
              </a:ext>
            </a:extLst>
          </p:cNvPr>
          <p:cNvSpPr txBox="1"/>
          <p:nvPr/>
        </p:nvSpPr>
        <p:spPr>
          <a:xfrm>
            <a:off x="1390910" y="2714210"/>
            <a:ext cx="9121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ແມ່ກາຝາກ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+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ເຊື້ອແບັກທິເຣັຍ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+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ໄວຣັສ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ພົບໃນ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ດິນ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ອາຈົມ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ນໍ້າ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ອື່ນ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ໆ.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ຢູ່ເທີງພື້ນຜີວ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ທຸກປະເພດ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ສາມາດນໍາໄປສູ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ພະຍາດກະທັນຫັນ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ຊໍາເຮື້ອ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</a:t>
            </a:r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ຈາກ</a:t>
            </a:r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ສັດສູ່ຄົນ</a:t>
            </a:r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=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ສາມາດຕ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ິ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ດຕໍ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ລະຫວ່າງ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ຄົນ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ສັດ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9793A-BDE9-3BA1-93C2-C26E598D6CC7}"/>
              </a:ext>
            </a:extLst>
          </p:cNvPr>
          <p:cNvGrpSpPr/>
          <p:nvPr/>
        </p:nvGrpSpPr>
        <p:grpSpPr>
          <a:xfrm>
            <a:off x="1693421" y="1659845"/>
            <a:ext cx="8709908" cy="769030"/>
            <a:chOff x="900402" y="1701912"/>
            <a:chExt cx="8709908" cy="8509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8F55DC-521C-1F45-ACD2-33E9FB4548EF}"/>
                </a:ext>
              </a:extLst>
            </p:cNvPr>
            <p:cNvSpPr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53C951-AD0C-1223-45DA-02968EDBC959}"/>
                </a:ext>
              </a:extLst>
            </p:cNvPr>
            <p:cNvSpPr txBox="1"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5446" tIns="116840" rIns="116840" bIns="11684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0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ຈຸລິນຊີ</a:t>
              </a:r>
              <a:endParaRPr lang="en-US" sz="41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A990C24-BA4A-7876-945D-93C1030506FC}"/>
              </a:ext>
            </a:extLst>
          </p:cNvPr>
          <p:cNvSpPr/>
          <p:nvPr/>
        </p:nvSpPr>
        <p:spPr>
          <a:xfrm>
            <a:off x="1047750" y="1553475"/>
            <a:ext cx="960472" cy="961125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Graphic 7" descr="Badge outline">
            <a:extLst>
              <a:ext uri="{FF2B5EF4-FFF2-40B4-BE49-F238E27FC236}">
                <a16:creationId xmlns:a16="http://schemas.microsoft.com/office/drawing/2014/main" id="{C52F7DDC-B799-9BBF-3FFF-EFF557A70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83" y="1460234"/>
            <a:ext cx="1147606" cy="11476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B69627C-DB5E-5070-C87E-4F154704CA52}"/>
              </a:ext>
            </a:extLst>
          </p:cNvPr>
          <p:cNvGrpSpPr/>
          <p:nvPr/>
        </p:nvGrpSpPr>
        <p:grpSpPr>
          <a:xfrm>
            <a:off x="7272782" y="600813"/>
            <a:ext cx="4487818" cy="3827574"/>
            <a:chOff x="7183421" y="657756"/>
            <a:chExt cx="4487818" cy="3827574"/>
          </a:xfrm>
        </p:grpSpPr>
        <p:pic>
          <p:nvPicPr>
            <p:cNvPr id="25" name="Graphic 24" descr="Germ with solid fill">
              <a:extLst>
                <a:ext uri="{FF2B5EF4-FFF2-40B4-BE49-F238E27FC236}">
                  <a16:creationId xmlns:a16="http://schemas.microsoft.com/office/drawing/2014/main" id="{9D7FD810-FF75-C69C-D9C0-A3EC4471C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46139" y="4044408"/>
              <a:ext cx="243526" cy="243526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8DCB2A-6BF0-7AFE-387B-6685F6352BBF}"/>
                </a:ext>
              </a:extLst>
            </p:cNvPr>
            <p:cNvGrpSpPr/>
            <p:nvPr/>
          </p:nvGrpSpPr>
          <p:grpSpPr>
            <a:xfrm>
              <a:off x="7183421" y="657756"/>
              <a:ext cx="4487818" cy="3827574"/>
              <a:chOff x="7182196" y="590095"/>
              <a:chExt cx="4487818" cy="3827574"/>
            </a:xfrm>
          </p:grpSpPr>
          <p:pic>
            <p:nvPicPr>
              <p:cNvPr id="15" name="Graphic 14" descr="Man outline">
                <a:extLst>
                  <a:ext uri="{FF2B5EF4-FFF2-40B4-BE49-F238E27FC236}">
                    <a16:creationId xmlns:a16="http://schemas.microsoft.com/office/drawing/2014/main" id="{CBFF2F61-143D-1509-36A7-CFD59EE9D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854873" y="1460234"/>
                <a:ext cx="2145012" cy="2145012"/>
              </a:xfrm>
              <a:prstGeom prst="rect">
                <a:avLst/>
              </a:prstGeom>
            </p:spPr>
          </p:pic>
          <p:pic>
            <p:nvPicPr>
              <p:cNvPr id="17" name="Graphic 16" descr="Cow outline">
                <a:extLst>
                  <a:ext uri="{FF2B5EF4-FFF2-40B4-BE49-F238E27FC236}">
                    <a16:creationId xmlns:a16="http://schemas.microsoft.com/office/drawing/2014/main" id="{D0BC57B1-000A-B7EB-E223-377662DC7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10189226" y="1561333"/>
                <a:ext cx="1480788" cy="1516710"/>
              </a:xfrm>
              <a:prstGeom prst="rect">
                <a:avLst/>
              </a:prstGeom>
            </p:spPr>
          </p:pic>
          <p:pic>
            <p:nvPicPr>
              <p:cNvPr id="19" name="Graphic 18" descr="Bats with solid fill">
                <a:extLst>
                  <a:ext uri="{FF2B5EF4-FFF2-40B4-BE49-F238E27FC236}">
                    <a16:creationId xmlns:a16="http://schemas.microsoft.com/office/drawing/2014/main" id="{FA30FBED-4014-FF6F-F46F-53584A52B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463741" y="59009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Dog outline">
                <a:extLst>
                  <a:ext uri="{FF2B5EF4-FFF2-40B4-BE49-F238E27FC236}">
                    <a16:creationId xmlns:a16="http://schemas.microsoft.com/office/drawing/2014/main" id="{745E5F01-71F9-8307-373C-911433F6A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182196" y="2438770"/>
                <a:ext cx="1408504" cy="1408504"/>
              </a:xfrm>
              <a:prstGeom prst="rect">
                <a:avLst/>
              </a:prstGeom>
            </p:spPr>
          </p:pic>
          <p:pic>
            <p:nvPicPr>
              <p:cNvPr id="23" name="Graphic 22" descr="Chicken outline">
                <a:extLst>
                  <a:ext uri="{FF2B5EF4-FFF2-40B4-BE49-F238E27FC236}">
                    <a16:creationId xmlns:a16="http://schemas.microsoft.com/office/drawing/2014/main" id="{9E4C4585-B8E1-E098-0BB2-0BB838A1B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9771955" y="3496090"/>
                <a:ext cx="931206" cy="921579"/>
              </a:xfrm>
              <a:prstGeom prst="rect">
                <a:avLst/>
              </a:prstGeom>
            </p:spPr>
          </p:pic>
          <p:pic>
            <p:nvPicPr>
              <p:cNvPr id="29" name="Graphic 28" descr="Covid-19 outline">
                <a:extLst>
                  <a:ext uri="{FF2B5EF4-FFF2-40B4-BE49-F238E27FC236}">
                    <a16:creationId xmlns:a16="http://schemas.microsoft.com/office/drawing/2014/main" id="{3DBC9F9D-FEE9-01AF-A0A8-1FB63757A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516691" y="1394012"/>
                <a:ext cx="545988" cy="545988"/>
              </a:xfrm>
              <a:prstGeom prst="rect">
                <a:avLst/>
              </a:prstGeom>
            </p:spPr>
          </p:pic>
          <p:pic>
            <p:nvPicPr>
              <p:cNvPr id="31" name="Graphic 30" descr="Chicken leg outline">
                <a:extLst>
                  <a:ext uri="{FF2B5EF4-FFF2-40B4-BE49-F238E27FC236}">
                    <a16:creationId xmlns:a16="http://schemas.microsoft.com/office/drawing/2014/main" id="{315D5225-AA07-6435-EAED-1ECAD0C8C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9200332" y="2354111"/>
                <a:ext cx="613534" cy="613534"/>
              </a:xfrm>
              <a:prstGeom prst="rect">
                <a:avLst/>
              </a:prstGeom>
            </p:spPr>
          </p:pic>
          <p:pic>
            <p:nvPicPr>
              <p:cNvPr id="33" name="Graphic 32" descr="Dairy with solid fill">
                <a:extLst>
                  <a:ext uri="{FF2B5EF4-FFF2-40B4-BE49-F238E27FC236}">
                    <a16:creationId xmlns:a16="http://schemas.microsoft.com/office/drawing/2014/main" id="{11B4C7AB-CDD0-45CC-04F7-6AD8A23D0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0950135" y="2906422"/>
                <a:ext cx="473198" cy="473198"/>
              </a:xfrm>
              <a:prstGeom prst="rect">
                <a:avLst/>
              </a:prstGeom>
            </p:spPr>
          </p:pic>
          <p:pic>
            <p:nvPicPr>
              <p:cNvPr id="34" name="Graphic 33" descr="Germ with solid fill">
                <a:extLst>
                  <a:ext uri="{FF2B5EF4-FFF2-40B4-BE49-F238E27FC236}">
                    <a16:creationId xmlns:a16="http://schemas.microsoft.com/office/drawing/2014/main" id="{18F01DD4-9CC8-E294-6BB7-80DC39840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39438" y="2357161"/>
                <a:ext cx="501357" cy="501357"/>
              </a:xfrm>
              <a:prstGeom prst="rect">
                <a:avLst/>
              </a:prstGeom>
            </p:spPr>
          </p:pic>
          <p:pic>
            <p:nvPicPr>
              <p:cNvPr id="35" name="Graphic 34" descr="Germ with solid fill">
                <a:extLst>
                  <a:ext uri="{FF2B5EF4-FFF2-40B4-BE49-F238E27FC236}">
                    <a16:creationId xmlns:a16="http://schemas.microsoft.com/office/drawing/2014/main" id="{4E629688-1542-677E-D92C-9AF0FA54B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422544">
                <a:off x="10652476" y="2804682"/>
                <a:ext cx="376027" cy="376027"/>
              </a:xfrm>
              <a:prstGeom prst="rect">
                <a:avLst/>
              </a:prstGeom>
            </p:spPr>
          </p:pic>
        </p:grpSp>
        <p:pic>
          <p:nvPicPr>
            <p:cNvPr id="36" name="Graphic 35" descr="Covid-19 outline">
              <a:extLst>
                <a:ext uri="{FF2B5EF4-FFF2-40B4-BE49-F238E27FC236}">
                  <a16:creationId xmlns:a16="http://schemas.microsoft.com/office/drawing/2014/main" id="{2E0AF81A-45C7-7E37-2329-7C73CE499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479807" y="2803708"/>
              <a:ext cx="635544" cy="635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1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>
            <a:extLst>
              <a:ext uri="{FF2B5EF4-FFF2-40B4-BE49-F238E27FC236}">
                <a16:creationId xmlns:a16="http://schemas.microsoft.com/office/drawing/2014/main" id="{737388F8-B836-6A6E-B30E-A873510481FD}"/>
              </a:ext>
            </a:extLst>
          </p:cNvPr>
          <p:cNvSpPr/>
          <p:nvPr/>
        </p:nvSpPr>
        <p:spPr>
          <a:xfrm>
            <a:off x="-4163078" y="-1005317"/>
            <a:ext cx="5729224" cy="5686255"/>
          </a:xfrm>
          <a:prstGeom prst="blockArc">
            <a:avLst>
              <a:gd name="adj1" fmla="val 20977580"/>
              <a:gd name="adj2" fmla="val 1292065"/>
              <a:gd name="adj3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5ADD14-6A8F-AA54-6FCE-B932D7B77B4D}"/>
              </a:ext>
            </a:extLst>
          </p:cNvPr>
          <p:cNvGrpSpPr/>
          <p:nvPr/>
        </p:nvGrpSpPr>
        <p:grpSpPr>
          <a:xfrm>
            <a:off x="1693421" y="1659845"/>
            <a:ext cx="8709908" cy="769030"/>
            <a:chOff x="900402" y="1701912"/>
            <a:chExt cx="8709908" cy="8509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246C1B-FCA7-25DD-FF95-072E3256CABC}"/>
                </a:ext>
              </a:extLst>
            </p:cNvPr>
            <p:cNvSpPr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58215F-9D7F-DE24-AE63-30B7C3EE5567}"/>
                </a:ext>
              </a:extLst>
            </p:cNvPr>
            <p:cNvSpPr txBox="1"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5446" tIns="116840" rIns="116840" bIns="11684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0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ຈຸລິນຊີ</a:t>
              </a:r>
              <a:endParaRPr lang="en-US" sz="41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43783C8-265E-52A0-3B26-2DE82327752E}"/>
              </a:ext>
            </a:extLst>
          </p:cNvPr>
          <p:cNvSpPr/>
          <p:nvPr/>
        </p:nvSpPr>
        <p:spPr>
          <a:xfrm>
            <a:off x="1047750" y="1553475"/>
            <a:ext cx="960472" cy="961125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14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96D75-1B74-C178-22C8-3EC9D03D44EE}"/>
              </a:ext>
            </a:extLst>
          </p:cNvPr>
          <p:cNvSpPr txBox="1"/>
          <p:nvPr/>
        </p:nvSpPr>
        <p:spPr>
          <a:xfrm>
            <a:off x="1159619" y="2592739"/>
            <a:ext cx="10330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ທັງໝົດ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ການວິໄຈໄດ້ດໍາເນີນ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ກ່ຽວກັບ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ແມ່ກາຝາກ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ແຂວງຈໍາປາສັກ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 61%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ຂອງປະຊາຊົນ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ທີ່ໄດ້ຮັບທົດສອບ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ຕິດເຊື້ອ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ພະຍາດຕັບ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(</a:t>
            </a: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Forrer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et al., 2012)</a:t>
            </a:r>
            <a:endParaRPr lang="en-US" sz="1800" i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ມັນກ່ຽວຂ້ອງ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ກັບການກິນປາດິບ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7" name="Graphic 6" descr="Badge outline">
            <a:extLst>
              <a:ext uri="{FF2B5EF4-FFF2-40B4-BE49-F238E27FC236}">
                <a16:creationId xmlns:a16="http://schemas.microsoft.com/office/drawing/2014/main" id="{63CD3807-9458-529A-DD45-2E1D4A2C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83" y="1460234"/>
            <a:ext cx="1147606" cy="1147606"/>
          </a:xfrm>
          <a:prstGeom prst="rect">
            <a:avLst/>
          </a:prstGeom>
        </p:spPr>
      </p:pic>
      <p:pic>
        <p:nvPicPr>
          <p:cNvPr id="2050" name="Picture 2" descr="Liver fluke: Symptoms, treatment, and prevention">
            <a:extLst>
              <a:ext uri="{FF2B5EF4-FFF2-40B4-BE49-F238E27FC236}">
                <a16:creationId xmlns:a16="http://schemas.microsoft.com/office/drawing/2014/main" id="{FEA269ED-3A2A-0E3F-2A65-FC5D84F0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747199"/>
            <a:ext cx="3771900" cy="15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F87668-E71C-D4B6-7830-9F98921BE8E2}"/>
              </a:ext>
            </a:extLst>
          </p:cNvPr>
          <p:cNvSpPr txBox="1"/>
          <p:nvPr/>
        </p:nvSpPr>
        <p:spPr>
          <a:xfrm>
            <a:off x="4496604" y="6277461"/>
            <a:ext cx="1929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Medical News Today,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31D531-62FD-32BC-B826-20792472F2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4" t="47640" r="50780" b="3472"/>
          <a:stretch/>
        </p:blipFill>
        <p:spPr>
          <a:xfrm>
            <a:off x="8065376" y="3754298"/>
            <a:ext cx="3145681" cy="2368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D45674-96B5-A1C8-3A12-BF8E705DF47B}"/>
              </a:ext>
            </a:extLst>
          </p:cNvPr>
          <p:cNvSpPr txBox="1"/>
          <p:nvPr/>
        </p:nvSpPr>
        <p:spPr>
          <a:xfrm>
            <a:off x="9751004" y="6105185"/>
            <a:ext cx="1929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Xayaseng</a:t>
            </a:r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14150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029C40-D761-5B95-E1A0-79F2E144D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16" y="4320664"/>
            <a:ext cx="4679949" cy="1754981"/>
          </a:xfrm>
          <a:prstGeom prst="rect">
            <a:avLst/>
          </a:prstGeom>
        </p:spPr>
      </p:pic>
      <p:sp>
        <p:nvSpPr>
          <p:cNvPr id="8" name="Block Arc 7">
            <a:extLst>
              <a:ext uri="{FF2B5EF4-FFF2-40B4-BE49-F238E27FC236}">
                <a16:creationId xmlns:a16="http://schemas.microsoft.com/office/drawing/2014/main" id="{737388F8-B836-6A6E-B30E-A873510481FD}"/>
              </a:ext>
            </a:extLst>
          </p:cNvPr>
          <p:cNvSpPr/>
          <p:nvPr/>
        </p:nvSpPr>
        <p:spPr>
          <a:xfrm>
            <a:off x="-4163078" y="-1005317"/>
            <a:ext cx="5729224" cy="5686255"/>
          </a:xfrm>
          <a:prstGeom prst="blockArc">
            <a:avLst>
              <a:gd name="adj1" fmla="val 20977580"/>
              <a:gd name="adj2" fmla="val 1292065"/>
              <a:gd name="adj3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5ADD14-6A8F-AA54-6FCE-B932D7B77B4D}"/>
              </a:ext>
            </a:extLst>
          </p:cNvPr>
          <p:cNvGrpSpPr/>
          <p:nvPr/>
        </p:nvGrpSpPr>
        <p:grpSpPr>
          <a:xfrm>
            <a:off x="1693421" y="1659845"/>
            <a:ext cx="8709908" cy="769030"/>
            <a:chOff x="900402" y="1701912"/>
            <a:chExt cx="8709908" cy="8509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246C1B-FCA7-25DD-FF95-072E3256CABC}"/>
                </a:ext>
              </a:extLst>
            </p:cNvPr>
            <p:cNvSpPr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58215F-9D7F-DE24-AE63-30B7C3EE5567}"/>
                </a:ext>
              </a:extLst>
            </p:cNvPr>
            <p:cNvSpPr txBox="1"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5446" tIns="116840" rIns="116840" bIns="11684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0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ຈຸລິນຊີ</a:t>
              </a:r>
              <a:endParaRPr lang="en-US" sz="41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43783C8-265E-52A0-3B26-2DE82327752E}"/>
              </a:ext>
            </a:extLst>
          </p:cNvPr>
          <p:cNvSpPr/>
          <p:nvPr/>
        </p:nvSpPr>
        <p:spPr>
          <a:xfrm>
            <a:off x="1047750" y="1553475"/>
            <a:ext cx="960472" cy="961125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15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96D75-1B74-C178-22C8-3EC9D03D44EE}"/>
              </a:ext>
            </a:extLst>
          </p:cNvPr>
          <p:cNvSpPr txBox="1"/>
          <p:nvPr/>
        </p:nvSpPr>
        <p:spPr>
          <a:xfrm>
            <a:off x="1197085" y="2803557"/>
            <a:ext cx="9703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Salmonella &amp; E. coli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ເປັນຕົວນໍາເຊື້ອພະຍາດທີ່ເກີດຈາກອາຫານໃນຊ່ວງລະດູຝົນ (</a:t>
            </a:r>
            <a:r>
              <a:rPr lang="en-GB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Huattongkham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2020)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ນ້ຳ</a:t>
            </a:r>
            <a:r>
              <a:rPr lang="en-GB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ບ້ານ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ໃນແຂວງຫຼວງພະບາງ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 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Aeromonas spp., Vibrio spp.,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E. coli (</a:t>
            </a:r>
            <a:r>
              <a:rPr lang="en-GB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Ribas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2017)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    ➙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ເຮັດໃຫ້ເກີດພະຍາດຖອກທ້ອງ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7" name="Graphic 6" descr="Badge outline">
            <a:extLst>
              <a:ext uri="{FF2B5EF4-FFF2-40B4-BE49-F238E27FC236}">
                <a16:creationId xmlns:a16="http://schemas.microsoft.com/office/drawing/2014/main" id="{63CD3807-9458-529A-DD45-2E1D4A2C1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183" y="1460234"/>
            <a:ext cx="1147606" cy="1147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8A3D62-B8AB-5323-3F70-25BCDF4CB564}"/>
              </a:ext>
            </a:extLst>
          </p:cNvPr>
          <p:cNvSpPr txBox="1"/>
          <p:nvPr/>
        </p:nvSpPr>
        <p:spPr>
          <a:xfrm>
            <a:off x="9996058" y="6038270"/>
            <a:ext cx="1590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Wedro</a:t>
            </a:r>
            <a:r>
              <a:rPr lang="en-US" sz="1100" dirty="0"/>
              <a:t>,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66317F-5FF9-97F0-610A-96482B0EB7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11" b="-737"/>
          <a:stretch/>
        </p:blipFill>
        <p:spPr>
          <a:xfrm rot="10800000">
            <a:off x="9427330" y="540479"/>
            <a:ext cx="2255076" cy="21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>
            <a:extLst>
              <a:ext uri="{FF2B5EF4-FFF2-40B4-BE49-F238E27FC236}">
                <a16:creationId xmlns:a16="http://schemas.microsoft.com/office/drawing/2014/main" id="{737388F8-B836-6A6E-B30E-A873510481FD}"/>
              </a:ext>
            </a:extLst>
          </p:cNvPr>
          <p:cNvSpPr/>
          <p:nvPr/>
        </p:nvSpPr>
        <p:spPr>
          <a:xfrm>
            <a:off x="-4163078" y="-1005317"/>
            <a:ext cx="5729224" cy="5686255"/>
          </a:xfrm>
          <a:prstGeom prst="blockArc">
            <a:avLst>
              <a:gd name="adj1" fmla="val 20977580"/>
              <a:gd name="adj2" fmla="val 1292065"/>
              <a:gd name="adj3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5ADD14-6A8F-AA54-6FCE-B932D7B77B4D}"/>
              </a:ext>
            </a:extLst>
          </p:cNvPr>
          <p:cNvGrpSpPr/>
          <p:nvPr/>
        </p:nvGrpSpPr>
        <p:grpSpPr>
          <a:xfrm>
            <a:off x="1693421" y="1659845"/>
            <a:ext cx="8709908" cy="769030"/>
            <a:chOff x="900402" y="1701912"/>
            <a:chExt cx="8709908" cy="8509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246C1B-FCA7-25DD-FF95-072E3256CABC}"/>
                </a:ext>
              </a:extLst>
            </p:cNvPr>
            <p:cNvSpPr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58215F-9D7F-DE24-AE63-30B7C3EE5567}"/>
                </a:ext>
              </a:extLst>
            </p:cNvPr>
            <p:cNvSpPr txBox="1"/>
            <p:nvPr/>
          </p:nvSpPr>
          <p:spPr>
            <a:xfrm>
              <a:off x="900402" y="1701912"/>
              <a:ext cx="8709908" cy="85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5446" tIns="116840" rIns="116840" bIns="11684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0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ຈຸລິນຊີ</a:t>
              </a:r>
              <a:endParaRPr lang="en-US" sz="41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43783C8-265E-52A0-3B26-2DE82327752E}"/>
              </a:ext>
            </a:extLst>
          </p:cNvPr>
          <p:cNvSpPr/>
          <p:nvPr/>
        </p:nvSpPr>
        <p:spPr>
          <a:xfrm>
            <a:off x="1047750" y="1553475"/>
            <a:ext cx="960472" cy="961125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16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36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96D75-1B74-C178-22C8-3EC9D03D44EE}"/>
              </a:ext>
            </a:extLst>
          </p:cNvPr>
          <p:cNvSpPr txBox="1"/>
          <p:nvPr/>
        </p:nvSpPr>
        <p:spPr>
          <a:xfrm>
            <a:off x="1109288" y="2616487"/>
            <a:ext cx="1033036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ຟາມລ້ຽງໝູ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+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ກໍາມະກອນຢູ່ໂຮງຂ້າສັດ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=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ມັກຈະຕິດເຊື້ອໄວຣັສຕັບອັກເສບ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E (HEV)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54%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ຂອງໝູ່ທີ່ຂ້າຢູ່ໂຮງງານຍຂ້າສັດ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ພູມຕ້ານທານ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HEV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Khounvisith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et al., 2018)</a:t>
            </a:r>
          </a:p>
        </p:txBody>
      </p:sp>
      <p:pic>
        <p:nvPicPr>
          <p:cNvPr id="7" name="Graphic 6" descr="Badge outline">
            <a:extLst>
              <a:ext uri="{FF2B5EF4-FFF2-40B4-BE49-F238E27FC236}">
                <a16:creationId xmlns:a16="http://schemas.microsoft.com/office/drawing/2014/main" id="{63CD3807-9458-529A-DD45-2E1D4A2C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83" y="1460234"/>
            <a:ext cx="1147606" cy="1147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A6C85-D7EE-4071-4D18-2ECF81996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288" y="4209714"/>
            <a:ext cx="4177489" cy="2077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3D1B5-FC2F-EA80-ED7E-83F6501FCB7D}"/>
              </a:ext>
            </a:extLst>
          </p:cNvPr>
          <p:cNvSpPr txBox="1"/>
          <p:nvPr/>
        </p:nvSpPr>
        <p:spPr>
          <a:xfrm>
            <a:off x="1849866" y="6253560"/>
            <a:ext cx="3709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International Fund for Agricultural Development,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7B22F8-9271-1571-35EB-68044EC89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354" y="4176420"/>
            <a:ext cx="3878645" cy="2183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E8E1D3-CEE5-8E40-8F18-A940ED01A4E3}"/>
              </a:ext>
            </a:extLst>
          </p:cNvPr>
          <p:cNvSpPr txBox="1"/>
          <p:nvPr/>
        </p:nvSpPr>
        <p:spPr>
          <a:xfrm>
            <a:off x="8440717" y="6326911"/>
            <a:ext cx="1579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Radio Free Asia, 2019</a:t>
            </a:r>
          </a:p>
        </p:txBody>
      </p:sp>
    </p:spTree>
    <p:extLst>
      <p:ext uri="{BB962C8B-B14F-4D97-AF65-F5344CB8AC3E}">
        <p14:creationId xmlns:p14="http://schemas.microsoft.com/office/powerpoint/2010/main" val="27441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7026EE-959D-91EE-4690-25A4D15F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915" y="3920883"/>
            <a:ext cx="3126542" cy="2081383"/>
          </a:xfrm>
          <a:prstGeom prst="rect">
            <a:avLst/>
          </a:prstGeom>
        </p:spPr>
      </p:pic>
      <p:sp>
        <p:nvSpPr>
          <p:cNvPr id="12" name="Block Arc 11">
            <a:extLst>
              <a:ext uri="{FF2B5EF4-FFF2-40B4-BE49-F238E27FC236}">
                <a16:creationId xmlns:a16="http://schemas.microsoft.com/office/drawing/2014/main" id="{B0A3FD5B-D9B2-52DD-B373-BFA2139F51CA}"/>
              </a:ext>
            </a:extLst>
          </p:cNvPr>
          <p:cNvSpPr/>
          <p:nvPr/>
        </p:nvSpPr>
        <p:spPr>
          <a:xfrm>
            <a:off x="-4017633" y="-1843003"/>
            <a:ext cx="5687568" cy="5686255"/>
          </a:xfrm>
          <a:prstGeom prst="blockArc">
            <a:avLst>
              <a:gd name="adj1" fmla="val 374301"/>
              <a:gd name="adj2" fmla="val 2652586"/>
              <a:gd name="adj3" fmla="val 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17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047565" y="382002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ປະເພດຂອງອາຫານທີ່ປົນເປື້ອນ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F02E1-424B-59B8-6C9D-8A48FE89B811}"/>
              </a:ext>
            </a:extLst>
          </p:cNvPr>
          <p:cNvSpPr txBox="1"/>
          <p:nvPr/>
        </p:nvSpPr>
        <p:spPr>
          <a:xfrm>
            <a:off x="809013" y="2671793"/>
            <a:ext cx="77444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ວັດຖຸແປກປອມ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ທີ່ບໍ່ຄວນມີຢູ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ສົ່ງຜົນເສຍຕໍ່ຮ່າງກາຍ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ເຊ່ນ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ສະມັກອາຫານ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ບາດແຜ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ແກ້ວແຕກ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ໂລຫະ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ປາສະຕິກ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ໃນລະຫວ່າງການຜະລີດອາຫານ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ເຄື່ອງປະດັບ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ນໍ້າມັນເຄື່ອງ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/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ເລັບ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ອື່ນ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ໆ.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A5F0DA-BC79-57B0-7F84-91E3802E30A1}"/>
              </a:ext>
            </a:extLst>
          </p:cNvPr>
          <p:cNvGrpSpPr/>
          <p:nvPr/>
        </p:nvGrpSpPr>
        <p:grpSpPr>
          <a:xfrm>
            <a:off x="1725814" y="1608098"/>
            <a:ext cx="9019230" cy="801727"/>
            <a:chOff x="591079" y="2978346"/>
            <a:chExt cx="9019230" cy="8509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72A581-8E9E-50D9-C11B-3585DD39DE6B}"/>
                </a:ext>
              </a:extLst>
            </p:cNvPr>
            <p:cNvSpPr/>
            <p:nvPr/>
          </p:nvSpPr>
          <p:spPr>
            <a:xfrm>
              <a:off x="591079" y="2978346"/>
              <a:ext cx="9019230" cy="850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63B8FA-95AC-D3BA-ABB2-2E23340523BB}"/>
                </a:ext>
              </a:extLst>
            </p:cNvPr>
            <p:cNvSpPr txBox="1"/>
            <p:nvPr/>
          </p:nvSpPr>
          <p:spPr>
            <a:xfrm>
              <a:off x="591079" y="2978346"/>
              <a:ext cx="9019230" cy="850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5446" tIns="116840" rIns="116840" bIns="116840" numCol="1" spcCol="1270" anchor="ctr" anchorCtr="0">
              <a:noAutofit/>
            </a:bodyPr>
            <a:lstStyle/>
            <a:p>
              <a:pPr marL="0" lvl="0" indent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ທາງກາຍຍະພາບ</a:t>
              </a:r>
              <a:endParaRPr lang="en-US" sz="41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606A64E-473A-95AA-861C-C97BB63F033A}"/>
              </a:ext>
            </a:extLst>
          </p:cNvPr>
          <p:cNvSpPr/>
          <p:nvPr/>
        </p:nvSpPr>
        <p:spPr>
          <a:xfrm>
            <a:off x="962733" y="1487877"/>
            <a:ext cx="1063695" cy="1063695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Graphic 9" descr="Badge 3 outline">
            <a:extLst>
              <a:ext uri="{FF2B5EF4-FFF2-40B4-BE49-F238E27FC236}">
                <a16:creationId xmlns:a16="http://schemas.microsoft.com/office/drawing/2014/main" id="{755826A3-ED82-ED00-9DC5-A24EADDF7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129" y="1402048"/>
            <a:ext cx="1242901" cy="1242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C1BD49-8894-9E2B-1E99-00849DA17546}"/>
              </a:ext>
            </a:extLst>
          </p:cNvPr>
          <p:cNvSpPr txBox="1"/>
          <p:nvPr/>
        </p:nvSpPr>
        <p:spPr>
          <a:xfrm>
            <a:off x="10325100" y="3716087"/>
            <a:ext cx="1352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Chilton &amp; Newbold</a:t>
            </a:r>
          </a:p>
        </p:txBody>
      </p:sp>
      <p:pic>
        <p:nvPicPr>
          <p:cNvPr id="3074" name="Picture 2" descr="Campaign_Foreign-Materials-Webinar-Email-Image_v1">
            <a:extLst>
              <a:ext uri="{FF2B5EF4-FFF2-40B4-BE49-F238E27FC236}">
                <a16:creationId xmlns:a16="http://schemas.microsoft.com/office/drawing/2014/main" id="{C1F68A2A-71C7-EF3F-7BBA-6BC3D36E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72" y="1122868"/>
            <a:ext cx="2800220" cy="26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0A0626-44AE-1915-D300-3BBFF3CB5296}"/>
              </a:ext>
            </a:extLst>
          </p:cNvPr>
          <p:cNvSpPr txBox="1"/>
          <p:nvPr/>
        </p:nvSpPr>
        <p:spPr>
          <a:xfrm>
            <a:off x="10246078" y="5954791"/>
            <a:ext cx="1352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Moran,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256680-A3CA-B4F3-5BB7-E156818FBB63}"/>
              </a:ext>
            </a:extLst>
          </p:cNvPr>
          <p:cNvSpPr/>
          <p:nvPr/>
        </p:nvSpPr>
        <p:spPr>
          <a:xfrm>
            <a:off x="9829265" y="1888780"/>
            <a:ext cx="886669" cy="8860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Squiggle with solid fill">
            <a:extLst>
              <a:ext uri="{FF2B5EF4-FFF2-40B4-BE49-F238E27FC236}">
                <a16:creationId xmlns:a16="http://schemas.microsoft.com/office/drawing/2014/main" id="{21B71881-A4A2-2DA7-B420-6FCEC91FC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399" y="3886750"/>
            <a:ext cx="1718466" cy="19075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18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pic>
        <p:nvPicPr>
          <p:cNvPr id="11" name="Graphic 10" descr="Truck with solid fill">
            <a:extLst>
              <a:ext uri="{FF2B5EF4-FFF2-40B4-BE49-F238E27FC236}">
                <a16:creationId xmlns:a16="http://schemas.microsoft.com/office/drawing/2014/main" id="{C65CFD97-1B31-0D74-8195-F0BE867FB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3300" y="3415037"/>
            <a:ext cx="2155673" cy="2155673"/>
          </a:xfrm>
          <a:prstGeom prst="rect">
            <a:avLst/>
          </a:prstGeom>
        </p:spPr>
      </p:pic>
      <p:pic>
        <p:nvPicPr>
          <p:cNvPr id="13" name="Graphic 12" descr="Bento Box with solid fill">
            <a:extLst>
              <a:ext uri="{FF2B5EF4-FFF2-40B4-BE49-F238E27FC236}">
                <a16:creationId xmlns:a16="http://schemas.microsoft.com/office/drawing/2014/main" id="{241664AF-2E3C-2319-BFDF-87CEDF659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3253" y="1325268"/>
            <a:ext cx="2037855" cy="2037855"/>
          </a:xfrm>
          <a:prstGeom prst="rect">
            <a:avLst/>
          </a:prstGeom>
        </p:spPr>
      </p:pic>
      <p:pic>
        <p:nvPicPr>
          <p:cNvPr id="15" name="Graphic 14" descr="Person eating outline">
            <a:extLst>
              <a:ext uri="{FF2B5EF4-FFF2-40B4-BE49-F238E27FC236}">
                <a16:creationId xmlns:a16="http://schemas.microsoft.com/office/drawing/2014/main" id="{46358EFA-43E4-1AED-3A45-46471C991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2669" y="3698479"/>
            <a:ext cx="1907578" cy="1907578"/>
          </a:xfrm>
          <a:prstGeom prst="rect">
            <a:avLst/>
          </a:prstGeom>
        </p:spPr>
      </p:pic>
      <p:pic>
        <p:nvPicPr>
          <p:cNvPr id="21" name="Graphic 20" descr="Farmer female outline">
            <a:extLst>
              <a:ext uri="{FF2B5EF4-FFF2-40B4-BE49-F238E27FC236}">
                <a16:creationId xmlns:a16="http://schemas.microsoft.com/office/drawing/2014/main" id="{81FE1730-34E2-E6A8-5AAE-559DA0D94E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0306" y="3807487"/>
            <a:ext cx="1825276" cy="1825276"/>
          </a:xfrm>
          <a:prstGeom prst="rect">
            <a:avLst/>
          </a:prstGeom>
        </p:spPr>
      </p:pic>
      <p:sp>
        <p:nvSpPr>
          <p:cNvPr id="23" name="Arrow: Up 22">
            <a:extLst>
              <a:ext uri="{FF2B5EF4-FFF2-40B4-BE49-F238E27FC236}">
                <a16:creationId xmlns:a16="http://schemas.microsoft.com/office/drawing/2014/main" id="{67D9F5AA-16B0-8A81-DC46-1333AB8F095D}"/>
              </a:ext>
            </a:extLst>
          </p:cNvPr>
          <p:cNvSpPr/>
          <p:nvPr/>
        </p:nvSpPr>
        <p:spPr>
          <a:xfrm rot="3173907">
            <a:off x="2020137" y="2772076"/>
            <a:ext cx="461513" cy="1125298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A5BD3769-FF7F-D1F6-950E-A75801418FFB}"/>
              </a:ext>
            </a:extLst>
          </p:cNvPr>
          <p:cNvSpPr/>
          <p:nvPr/>
        </p:nvSpPr>
        <p:spPr>
          <a:xfrm rot="8173243">
            <a:off x="4867001" y="2831507"/>
            <a:ext cx="461513" cy="1125298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9803121-F643-5793-2053-40DE639A198C}"/>
              </a:ext>
            </a:extLst>
          </p:cNvPr>
          <p:cNvSpPr/>
          <p:nvPr/>
        </p:nvSpPr>
        <p:spPr>
          <a:xfrm rot="3173907">
            <a:off x="6531088" y="2831506"/>
            <a:ext cx="461513" cy="1125298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9878EBCF-B91D-A38D-1477-CB78B9112A99}"/>
              </a:ext>
            </a:extLst>
          </p:cNvPr>
          <p:cNvSpPr/>
          <p:nvPr/>
        </p:nvSpPr>
        <p:spPr>
          <a:xfrm rot="8265998">
            <a:off x="9374959" y="2847334"/>
            <a:ext cx="461513" cy="1048059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130;p17">
            <a:extLst>
              <a:ext uri="{FF2B5EF4-FFF2-40B4-BE49-F238E27FC236}">
                <a16:creationId xmlns:a16="http://schemas.microsoft.com/office/drawing/2014/main" id="{4404BB9D-C874-395D-AEC1-BF777285F619}"/>
              </a:ext>
            </a:extLst>
          </p:cNvPr>
          <p:cNvSpPr txBox="1"/>
          <p:nvPr/>
        </p:nvSpPr>
        <p:spPr>
          <a:xfrm>
            <a:off x="555846" y="5528079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ຜົນຜະລິດ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28" name="Google Shape;130;p17">
            <a:extLst>
              <a:ext uri="{FF2B5EF4-FFF2-40B4-BE49-F238E27FC236}">
                <a16:creationId xmlns:a16="http://schemas.microsoft.com/office/drawing/2014/main" id="{9BCB57C2-7997-3752-A1B7-6FEB1EE326C4}"/>
              </a:ext>
            </a:extLst>
          </p:cNvPr>
          <p:cNvSpPr txBox="1"/>
          <p:nvPr/>
        </p:nvSpPr>
        <p:spPr>
          <a:xfrm>
            <a:off x="2605381" y="2975685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ຂະບວນການ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29" name="Google Shape;130;p17">
            <a:extLst>
              <a:ext uri="{FF2B5EF4-FFF2-40B4-BE49-F238E27FC236}">
                <a16:creationId xmlns:a16="http://schemas.microsoft.com/office/drawing/2014/main" id="{93384E4E-A5DB-82B0-2A8D-C2B401FAD282}"/>
              </a:ext>
            </a:extLst>
          </p:cNvPr>
          <p:cNvSpPr txBox="1"/>
          <p:nvPr/>
        </p:nvSpPr>
        <p:spPr>
          <a:xfrm>
            <a:off x="4978405" y="5201452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ການຂົນສົ່ງ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0" name="Google Shape;130;p17">
            <a:extLst>
              <a:ext uri="{FF2B5EF4-FFF2-40B4-BE49-F238E27FC236}">
                <a16:creationId xmlns:a16="http://schemas.microsoft.com/office/drawing/2014/main" id="{BDB4A6E0-63AC-25B2-4A63-94FA52D885B8}"/>
              </a:ext>
            </a:extLst>
          </p:cNvPr>
          <p:cNvSpPr txBox="1"/>
          <p:nvPr/>
        </p:nvSpPr>
        <p:spPr>
          <a:xfrm>
            <a:off x="7108701" y="3047462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ການກະກຽມ</a:t>
            </a:r>
            <a:endParaRPr sz="16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1" name="Google Shape;130;p17">
            <a:extLst>
              <a:ext uri="{FF2B5EF4-FFF2-40B4-BE49-F238E27FC236}">
                <a16:creationId xmlns:a16="http://schemas.microsoft.com/office/drawing/2014/main" id="{43405088-D5C3-94A6-EDCF-16600ABED1F4}"/>
              </a:ext>
            </a:extLst>
          </p:cNvPr>
          <p:cNvSpPr txBox="1"/>
          <p:nvPr/>
        </p:nvSpPr>
        <p:spPr>
          <a:xfrm>
            <a:off x="9163050" y="5434934"/>
            <a:ext cx="24841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ຜູ້ບລິໂພກ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57" name="Graphic 56" descr="Squiggle with solid fill">
            <a:extLst>
              <a:ext uri="{FF2B5EF4-FFF2-40B4-BE49-F238E27FC236}">
                <a16:creationId xmlns:a16="http://schemas.microsoft.com/office/drawing/2014/main" id="{B3581836-ECF3-D19B-95E1-9516AE861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6986" y="1390406"/>
            <a:ext cx="1718466" cy="1907578"/>
          </a:xfrm>
          <a:prstGeom prst="rect">
            <a:avLst/>
          </a:prstGeom>
        </p:spPr>
      </p:pic>
      <p:pic>
        <p:nvPicPr>
          <p:cNvPr id="58" name="Graphic 57" descr="Squiggle with solid fill">
            <a:extLst>
              <a:ext uri="{FF2B5EF4-FFF2-40B4-BE49-F238E27FC236}">
                <a16:creationId xmlns:a16="http://schemas.microsoft.com/office/drawing/2014/main" id="{888DF0BE-BB3F-45E5-5E9E-D26CB6CB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947" y="1390406"/>
            <a:ext cx="1718466" cy="1907578"/>
          </a:xfrm>
          <a:prstGeom prst="rect">
            <a:avLst/>
          </a:prstGeom>
        </p:spPr>
      </p:pic>
      <p:pic>
        <p:nvPicPr>
          <p:cNvPr id="59" name="Graphic 58" descr="Squiggle with solid fill">
            <a:extLst>
              <a:ext uri="{FF2B5EF4-FFF2-40B4-BE49-F238E27FC236}">
                <a16:creationId xmlns:a16="http://schemas.microsoft.com/office/drawing/2014/main" id="{2F4E5DF9-DFEA-5B07-E1F6-B51FE97C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9243" y="3564350"/>
            <a:ext cx="1718466" cy="1907578"/>
          </a:xfrm>
          <a:prstGeom prst="rect">
            <a:avLst/>
          </a:prstGeom>
        </p:spPr>
      </p:pic>
      <p:pic>
        <p:nvPicPr>
          <p:cNvPr id="60" name="Graphic 59" descr="Squiggle with solid fill">
            <a:extLst>
              <a:ext uri="{FF2B5EF4-FFF2-40B4-BE49-F238E27FC236}">
                <a16:creationId xmlns:a16="http://schemas.microsoft.com/office/drawing/2014/main" id="{37D15A73-3F5B-F5E9-B3E0-4EB4FAA32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5908" y="3798023"/>
            <a:ext cx="1718466" cy="1907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57832-8E65-7E26-AD0F-00823CA1BD1F}"/>
              </a:ext>
            </a:extLst>
          </p:cNvPr>
          <p:cNvSpPr txBox="1"/>
          <p:nvPr/>
        </p:nvSpPr>
        <p:spPr>
          <a:xfrm>
            <a:off x="507047" y="3855663"/>
            <a:ext cx="4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C0885-3F0E-7523-5205-90D6941A8371}"/>
              </a:ext>
            </a:extLst>
          </p:cNvPr>
          <p:cNvSpPr txBox="1"/>
          <p:nvPr/>
        </p:nvSpPr>
        <p:spPr>
          <a:xfrm>
            <a:off x="2409477" y="1311404"/>
            <a:ext cx="4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4AE1A-EBF9-67DB-0179-36328D76F12E}"/>
              </a:ext>
            </a:extLst>
          </p:cNvPr>
          <p:cNvSpPr txBox="1"/>
          <p:nvPr/>
        </p:nvSpPr>
        <p:spPr>
          <a:xfrm>
            <a:off x="4716485" y="3755106"/>
            <a:ext cx="4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90B8F-2E9E-8D56-5FF4-87EA74CE6A87}"/>
              </a:ext>
            </a:extLst>
          </p:cNvPr>
          <p:cNvSpPr txBox="1"/>
          <p:nvPr/>
        </p:nvSpPr>
        <p:spPr>
          <a:xfrm>
            <a:off x="6822996" y="1304270"/>
            <a:ext cx="4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D1B94-1BB5-D8D6-3A7F-9ADACE9CDD5D}"/>
              </a:ext>
            </a:extLst>
          </p:cNvPr>
          <p:cNvSpPr txBox="1"/>
          <p:nvPr/>
        </p:nvSpPr>
        <p:spPr>
          <a:xfrm>
            <a:off x="9276715" y="3807487"/>
            <a:ext cx="4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8390B-13A4-73C9-9044-1F323A2583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6402" y="1260435"/>
            <a:ext cx="1718466" cy="17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19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45B10F-DBAB-DBA5-3BD2-DD430CE5B9F3}"/>
              </a:ext>
            </a:extLst>
          </p:cNvPr>
          <p:cNvGrpSpPr/>
          <p:nvPr/>
        </p:nvGrpSpPr>
        <p:grpSpPr>
          <a:xfrm>
            <a:off x="1395186" y="2160397"/>
            <a:ext cx="2492413" cy="2537205"/>
            <a:chOff x="1345905" y="1777620"/>
            <a:chExt cx="2216445" cy="2324774"/>
          </a:xfrm>
        </p:grpSpPr>
        <p:pic>
          <p:nvPicPr>
            <p:cNvPr id="35" name="Graphic 34" descr="Squiggle with solid fill">
              <a:extLst>
                <a:ext uri="{FF2B5EF4-FFF2-40B4-BE49-F238E27FC236}">
                  <a16:creationId xmlns:a16="http://schemas.microsoft.com/office/drawing/2014/main" id="{21B71881-A4A2-2DA7-B420-6FCEC91FC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26998" y="1843058"/>
              <a:ext cx="2035352" cy="2259336"/>
            </a:xfrm>
            <a:prstGeom prst="rect">
              <a:avLst/>
            </a:prstGeom>
          </p:spPr>
        </p:pic>
        <p:pic>
          <p:nvPicPr>
            <p:cNvPr id="21" name="Graphic 20" descr="Farmer female outline">
              <a:extLst>
                <a:ext uri="{FF2B5EF4-FFF2-40B4-BE49-F238E27FC236}">
                  <a16:creationId xmlns:a16="http://schemas.microsoft.com/office/drawing/2014/main" id="{81FE1730-34E2-E6A8-5AAE-559DA0D9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5905" y="1777620"/>
              <a:ext cx="2216445" cy="2216445"/>
            </a:xfrm>
            <a:prstGeom prst="rect">
              <a:avLst/>
            </a:prstGeom>
          </p:spPr>
        </p:pic>
      </p:grpSp>
      <p:sp>
        <p:nvSpPr>
          <p:cNvPr id="23" name="Arrow: Up 22">
            <a:extLst>
              <a:ext uri="{FF2B5EF4-FFF2-40B4-BE49-F238E27FC236}">
                <a16:creationId xmlns:a16="http://schemas.microsoft.com/office/drawing/2014/main" id="{67D9F5AA-16B0-8A81-DC46-1333AB8F095D}"/>
              </a:ext>
            </a:extLst>
          </p:cNvPr>
          <p:cNvSpPr/>
          <p:nvPr/>
        </p:nvSpPr>
        <p:spPr>
          <a:xfrm rot="5400000">
            <a:off x="4250945" y="2994660"/>
            <a:ext cx="785614" cy="961394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7" name="Google Shape;130;p17">
            <a:extLst>
              <a:ext uri="{FF2B5EF4-FFF2-40B4-BE49-F238E27FC236}">
                <a16:creationId xmlns:a16="http://schemas.microsoft.com/office/drawing/2014/main" id="{4404BB9D-C874-395D-AEC1-BF777285F619}"/>
              </a:ext>
            </a:extLst>
          </p:cNvPr>
          <p:cNvSpPr txBox="1"/>
          <p:nvPr/>
        </p:nvSpPr>
        <p:spPr>
          <a:xfrm>
            <a:off x="1525152" y="4348924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ຜະລິດຕະພັນ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CAC7-170D-E903-DF14-E48432E84465}"/>
              </a:ext>
            </a:extLst>
          </p:cNvPr>
          <p:cNvSpPr txBox="1"/>
          <p:nvPr/>
        </p:nvSpPr>
        <p:spPr>
          <a:xfrm>
            <a:off x="5362575" y="1629536"/>
            <a:ext cx="5759488" cy="3947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ລວມເຖີງການປູກ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ການເກັບກ່ຽວ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ຂອງແຫຼ່ງອາຫານ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ລວມກະເສດຕະກອນ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ຂະໜາດ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ນ້ອຍ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ຂະໜາດ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ໃຫຍ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ປັດໄຈທີ່ເຮັດໃຫ້ເກີດ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ດິນ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ນໍ້າ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ບໍ່ດີ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ການໃຊ້ສານເຄມີຫຼາຍເກີນໄປ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ການຈັດການ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ສຸຂະພາບສັດ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ທີ່ບໍ່ເໝາະສົມ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ການຈັດການ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ຂີ້ເຫຍື່ອ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/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ຂີ່ສັດ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ບໍ່ດີ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598D-4E88-6752-42E5-2A67BD49B39B}"/>
              </a:ext>
            </a:extLst>
          </p:cNvPr>
          <p:cNvSpPr txBox="1"/>
          <p:nvPr/>
        </p:nvSpPr>
        <p:spPr>
          <a:xfrm>
            <a:off x="1249991" y="2042169"/>
            <a:ext cx="4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48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D1D2C-9DD9-6573-D340-1B7F2FAD02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AAD70540-46CD-CDCB-8E1A-CA6966480121}"/>
              </a:ext>
            </a:extLst>
          </p:cNvPr>
          <p:cNvSpPr txBox="1"/>
          <p:nvPr/>
        </p:nvSpPr>
        <p:spPr>
          <a:xfrm>
            <a:off x="424546" y="2254655"/>
            <a:ext cx="527957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ພະຍາດ</a:t>
            </a:r>
            <a:r>
              <a:rPr lang="lo-LA" sz="6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ທີ່ເກີດຈາກ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ອາຫານ</a:t>
            </a:r>
            <a:endParaRPr sz="60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5" name="Google Shape;130;p17">
            <a:extLst>
              <a:ext uri="{FF2B5EF4-FFF2-40B4-BE49-F238E27FC236}">
                <a16:creationId xmlns:a16="http://schemas.microsoft.com/office/drawing/2014/main" id="{E03339D9-B5C0-B5AD-38C9-29B144E340BA}"/>
              </a:ext>
            </a:extLst>
          </p:cNvPr>
          <p:cNvSpPr txBox="1"/>
          <p:nvPr/>
        </p:nvSpPr>
        <p:spPr>
          <a:xfrm>
            <a:off x="6308573" y="1899888"/>
            <a:ext cx="527957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ການເຈັບປ່ວຍ</a:t>
            </a:r>
            <a:r>
              <a:rPr lang="en-US" sz="6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6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ທີ່ເກີດຈາກ</a:t>
            </a:r>
            <a:r>
              <a:rPr lang="en-US" sz="6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6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ອາຫານ</a:t>
            </a:r>
            <a:endParaRPr sz="60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6" name="Google Shape;130;p17">
            <a:extLst>
              <a:ext uri="{FF2B5EF4-FFF2-40B4-BE49-F238E27FC236}">
                <a16:creationId xmlns:a16="http://schemas.microsoft.com/office/drawing/2014/main" id="{64126DEE-1857-44B1-2883-1F0973DF50C5}"/>
              </a:ext>
            </a:extLst>
          </p:cNvPr>
          <p:cNvSpPr txBox="1"/>
          <p:nvPr/>
        </p:nvSpPr>
        <p:spPr>
          <a:xfrm>
            <a:off x="4770815" y="2293127"/>
            <a:ext cx="265037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6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20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7D9F5AA-16B0-8A81-DC46-1333AB8F095D}"/>
              </a:ext>
            </a:extLst>
          </p:cNvPr>
          <p:cNvSpPr/>
          <p:nvPr/>
        </p:nvSpPr>
        <p:spPr>
          <a:xfrm rot="5400000">
            <a:off x="4250945" y="2994660"/>
            <a:ext cx="785614" cy="961394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CAC7-170D-E903-DF14-E48432E84465}"/>
              </a:ext>
            </a:extLst>
          </p:cNvPr>
          <p:cNvSpPr txBox="1"/>
          <p:nvPr/>
        </p:nvSpPr>
        <p:spPr>
          <a:xfrm>
            <a:off x="5362574" y="1629536"/>
            <a:ext cx="6077079" cy="351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ລວມເຖີງ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ການຂ້າສັດ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ການອົບແຫ້ງ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ການບັນຈຸອາຫານ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ການເພີ້ມມູນຄ່າ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ຜະລິດຕະພັນ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ສາມາດເກີດຂື້ນໄດ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ຫຼາຍສະຖານທີ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ປັດໄຈທີ່ເຮັດໃຫ້ເກີດ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ແກ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ວແຕກ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ຊີ້ນສ່ວນເຄື່ອງຈັກ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ວັດສະດຸບັນຈຸພັນ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ການລ້າງ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ສຸຂະອະນາໄມ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ທີ່ບໍ່ເໝາະສົມ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ເພີ້ມການຈະເລີນເຕີບໂຕ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ຈຸລິນຊີ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598D-4E88-6752-42E5-2A67BD49B39B}"/>
              </a:ext>
            </a:extLst>
          </p:cNvPr>
          <p:cNvSpPr txBox="1"/>
          <p:nvPr/>
        </p:nvSpPr>
        <p:spPr>
          <a:xfrm>
            <a:off x="1249991" y="2042169"/>
            <a:ext cx="47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2.</a:t>
            </a:r>
          </a:p>
        </p:txBody>
      </p:sp>
      <p:pic>
        <p:nvPicPr>
          <p:cNvPr id="8" name="Graphic 7" descr="Squiggle with solid fill">
            <a:extLst>
              <a:ext uri="{FF2B5EF4-FFF2-40B4-BE49-F238E27FC236}">
                <a16:creationId xmlns:a16="http://schemas.microsoft.com/office/drawing/2014/main" id="{7288F0DA-5FA6-2E46-94F6-BEE396314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4407" y="2280073"/>
            <a:ext cx="2211704" cy="2448401"/>
          </a:xfrm>
          <a:prstGeom prst="rect">
            <a:avLst/>
          </a:prstGeom>
        </p:spPr>
      </p:pic>
      <p:sp>
        <p:nvSpPr>
          <p:cNvPr id="10" name="Google Shape;130;p17">
            <a:extLst>
              <a:ext uri="{FF2B5EF4-FFF2-40B4-BE49-F238E27FC236}">
                <a16:creationId xmlns:a16="http://schemas.microsoft.com/office/drawing/2014/main" id="{B0C2EFFC-7137-ACC7-74D7-83B8BFAE64A4}"/>
              </a:ext>
            </a:extLst>
          </p:cNvPr>
          <p:cNvSpPr txBox="1"/>
          <p:nvPr/>
        </p:nvSpPr>
        <p:spPr>
          <a:xfrm>
            <a:off x="1564407" y="4292612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ຂະບວນການ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EEECF-48AA-4A27-F365-DB918F683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932" y="2137419"/>
            <a:ext cx="2250443" cy="22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21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7D9F5AA-16B0-8A81-DC46-1333AB8F095D}"/>
              </a:ext>
            </a:extLst>
          </p:cNvPr>
          <p:cNvSpPr/>
          <p:nvPr/>
        </p:nvSpPr>
        <p:spPr>
          <a:xfrm rot="5400000">
            <a:off x="4250945" y="2994660"/>
            <a:ext cx="785614" cy="961394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CAC7-170D-E903-DF14-E48432E84465}"/>
              </a:ext>
            </a:extLst>
          </p:cNvPr>
          <p:cNvSpPr txBox="1"/>
          <p:nvPr/>
        </p:nvSpPr>
        <p:spPr>
          <a:xfrm>
            <a:off x="5362575" y="2097740"/>
            <a:ext cx="6077079" cy="275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ການຂົນສົ່ງອາຫານເກີດຂື້ນລະຫວ່າງຂັ້ນຕອນຕ່າງ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ໆ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ໃນຕ່ອງໂຊ່ຄຸນຄ່າອາຫານ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ສຸຂະອະນາໄມ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ທີ່ບໍ່ເໝາະສົມ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ພາຊະນະບັນຈຸອາຫານຫຼື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ຍານພາຫະນະ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ການຈັດການທີ່ບໍ່ຖືກສຸຂະອະນາໄມ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ອຸນຫະພູມການຈັດເກັບ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ທີ່ບໍ່ເໝາະສົມ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598D-4E88-6752-42E5-2A67BD49B39B}"/>
              </a:ext>
            </a:extLst>
          </p:cNvPr>
          <p:cNvSpPr txBox="1"/>
          <p:nvPr/>
        </p:nvSpPr>
        <p:spPr>
          <a:xfrm>
            <a:off x="1249991" y="2042169"/>
            <a:ext cx="47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3.</a:t>
            </a:r>
          </a:p>
        </p:txBody>
      </p:sp>
      <p:pic>
        <p:nvPicPr>
          <p:cNvPr id="5" name="Graphic 4" descr="Squiggle with solid fill">
            <a:extLst>
              <a:ext uri="{FF2B5EF4-FFF2-40B4-BE49-F238E27FC236}">
                <a16:creationId xmlns:a16="http://schemas.microsoft.com/office/drawing/2014/main" id="{0E600379-FA03-178A-42A3-9972E159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3521" y="2166807"/>
            <a:ext cx="1927254" cy="2009571"/>
          </a:xfrm>
          <a:prstGeom prst="rect">
            <a:avLst/>
          </a:prstGeom>
        </p:spPr>
      </p:pic>
      <p:pic>
        <p:nvPicPr>
          <p:cNvPr id="6" name="Graphic 5" descr="Truck with solid fill">
            <a:extLst>
              <a:ext uri="{FF2B5EF4-FFF2-40B4-BE49-F238E27FC236}">
                <a16:creationId xmlns:a16="http://schemas.microsoft.com/office/drawing/2014/main" id="{48D5D5F7-8DB1-31D9-C9DF-DEF407092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9950" y="2097740"/>
            <a:ext cx="2415790" cy="2415790"/>
          </a:xfrm>
          <a:prstGeom prst="rect">
            <a:avLst/>
          </a:prstGeom>
        </p:spPr>
      </p:pic>
      <p:sp>
        <p:nvSpPr>
          <p:cNvPr id="9" name="Google Shape;130;p17">
            <a:extLst>
              <a:ext uri="{FF2B5EF4-FFF2-40B4-BE49-F238E27FC236}">
                <a16:creationId xmlns:a16="http://schemas.microsoft.com/office/drawing/2014/main" id="{EF3FEA47-D640-6D68-3ABF-565CEE4B5045}"/>
              </a:ext>
            </a:extLst>
          </p:cNvPr>
          <p:cNvSpPr txBox="1"/>
          <p:nvPr/>
        </p:nvSpPr>
        <p:spPr>
          <a:xfrm>
            <a:off x="1539950" y="3897336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ການຂົນສົ່ງ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5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22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7D9F5AA-16B0-8A81-DC46-1333AB8F095D}"/>
              </a:ext>
            </a:extLst>
          </p:cNvPr>
          <p:cNvSpPr/>
          <p:nvPr/>
        </p:nvSpPr>
        <p:spPr>
          <a:xfrm rot="5400000">
            <a:off x="4250945" y="2994660"/>
            <a:ext cx="785614" cy="961394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CAC7-170D-E903-DF14-E48432E84465}"/>
              </a:ext>
            </a:extLst>
          </p:cNvPr>
          <p:cNvSpPr txBox="1"/>
          <p:nvPr/>
        </p:nvSpPr>
        <p:spPr>
          <a:xfrm>
            <a:off x="5362575" y="2097740"/>
            <a:ext cx="6077079" cy="343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ລວມເຖີງຜູ້ຂາຍອາຫານ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ຕາມຖະນົນ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ຮ້ານອາຫານ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ປັດໄຈການປົນເປື້ອນ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ສຸຂະອະນາໄມ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ບໍ່ດີ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ເຮັດໃຫ້ອາຫານທີແຕ່ງສຸກແລ້ວ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ປົນກັບອາຫານດິບ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ພື້ນຜີວ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ທີ່ອາຫານດິບວາງຢູ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່ (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ຂ້າມ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),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ອາຫານທີ່ບໍ່ສຸກ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ການຈັດເກັບທີ່ບໍ່ເໝາະສົມ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598D-4E88-6752-42E5-2A67BD49B39B}"/>
              </a:ext>
            </a:extLst>
          </p:cNvPr>
          <p:cNvSpPr txBox="1"/>
          <p:nvPr/>
        </p:nvSpPr>
        <p:spPr>
          <a:xfrm>
            <a:off x="1249991" y="2042169"/>
            <a:ext cx="47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4.</a:t>
            </a:r>
          </a:p>
        </p:txBody>
      </p:sp>
      <p:pic>
        <p:nvPicPr>
          <p:cNvPr id="8" name="Graphic 7" descr="Bento Box with solid fill">
            <a:extLst>
              <a:ext uri="{FF2B5EF4-FFF2-40B4-BE49-F238E27FC236}">
                <a16:creationId xmlns:a16="http://schemas.microsoft.com/office/drawing/2014/main" id="{12DA1806-A20D-0792-936D-E4F29602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6176" y="2097740"/>
            <a:ext cx="2428753" cy="2428753"/>
          </a:xfrm>
          <a:prstGeom prst="rect">
            <a:avLst/>
          </a:prstGeom>
        </p:spPr>
      </p:pic>
      <p:pic>
        <p:nvPicPr>
          <p:cNvPr id="10" name="Graphic 9" descr="Squiggle with solid fill">
            <a:extLst>
              <a:ext uri="{FF2B5EF4-FFF2-40B4-BE49-F238E27FC236}">
                <a16:creationId xmlns:a16="http://schemas.microsoft.com/office/drawing/2014/main" id="{6F8D6339-5126-57AA-65D9-7605417EF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9942" y="2043731"/>
            <a:ext cx="2054577" cy="2280677"/>
          </a:xfrm>
          <a:prstGeom prst="rect">
            <a:avLst/>
          </a:prstGeom>
        </p:spPr>
      </p:pic>
      <p:sp>
        <p:nvSpPr>
          <p:cNvPr id="11" name="Google Shape;130;p17">
            <a:extLst>
              <a:ext uri="{FF2B5EF4-FFF2-40B4-BE49-F238E27FC236}">
                <a16:creationId xmlns:a16="http://schemas.microsoft.com/office/drawing/2014/main" id="{C7AC80B8-501C-C76C-9CF6-24B3D59000BE}"/>
              </a:ext>
            </a:extLst>
          </p:cNvPr>
          <p:cNvSpPr txBox="1"/>
          <p:nvPr/>
        </p:nvSpPr>
        <p:spPr>
          <a:xfrm>
            <a:off x="1564788" y="4188701"/>
            <a:ext cx="22760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ການກະກຽມ</a:t>
            </a:r>
            <a:endParaRPr sz="16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23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86231" y="449734"/>
            <a:ext cx="71304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7D9F5AA-16B0-8A81-DC46-1333AB8F095D}"/>
              </a:ext>
            </a:extLst>
          </p:cNvPr>
          <p:cNvSpPr/>
          <p:nvPr/>
        </p:nvSpPr>
        <p:spPr>
          <a:xfrm rot="5400000">
            <a:off x="4250945" y="2994660"/>
            <a:ext cx="785614" cy="961394"/>
          </a:xfrm>
          <a:prstGeom prst="upArrow">
            <a:avLst/>
          </a:prstGeom>
          <a:solidFill>
            <a:srgbClr val="0046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9CAC7-170D-E903-DF14-E48432E84465}"/>
              </a:ext>
            </a:extLst>
          </p:cNvPr>
          <p:cNvSpPr txBox="1"/>
          <p:nvPr/>
        </p:nvSpPr>
        <p:spPr>
          <a:xfrm>
            <a:off x="5362575" y="2245005"/>
            <a:ext cx="6077079" cy="2577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ລວມ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ເອົາ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ທຸກໆຄົນ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ປັດໄຈທີ່ກໍ່ໃຫ້ເກີດ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ການປົນເປື້ອນ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ການຂົນສົ່ງ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ກະກຽມ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ທີ່ບໍ່ດີ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ການບໍ່ລ້າງມື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ການຈັດເກັບ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ເຫຼືອ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ທີ່ບໍ່ເໝາະສົມ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ການກິນອາຫານ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ທີ່ໝົດອາຍຸ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598D-4E88-6752-42E5-2A67BD49B39B}"/>
              </a:ext>
            </a:extLst>
          </p:cNvPr>
          <p:cNvSpPr txBox="1"/>
          <p:nvPr/>
        </p:nvSpPr>
        <p:spPr>
          <a:xfrm>
            <a:off x="1249991" y="2042169"/>
            <a:ext cx="47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5.</a:t>
            </a:r>
          </a:p>
        </p:txBody>
      </p:sp>
      <p:pic>
        <p:nvPicPr>
          <p:cNvPr id="5" name="Graphic 4" descr="Squiggle with solid fill">
            <a:extLst>
              <a:ext uri="{FF2B5EF4-FFF2-40B4-BE49-F238E27FC236}">
                <a16:creationId xmlns:a16="http://schemas.microsoft.com/office/drawing/2014/main" id="{F173ECDB-F8FC-D422-FBB7-313914A00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2621" y="2245005"/>
            <a:ext cx="1849981" cy="2053566"/>
          </a:xfrm>
          <a:prstGeom prst="rect">
            <a:avLst/>
          </a:prstGeom>
        </p:spPr>
      </p:pic>
      <p:pic>
        <p:nvPicPr>
          <p:cNvPr id="6" name="Graphic 5" descr="Person eating outline">
            <a:extLst>
              <a:ext uri="{FF2B5EF4-FFF2-40B4-BE49-F238E27FC236}">
                <a16:creationId xmlns:a16="http://schemas.microsoft.com/office/drawing/2014/main" id="{57F3B830-2A69-93C2-77F7-B7977CC79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2108" y="2133542"/>
            <a:ext cx="2276491" cy="2276491"/>
          </a:xfrm>
          <a:prstGeom prst="rect">
            <a:avLst/>
          </a:prstGeom>
        </p:spPr>
      </p:pic>
      <p:sp>
        <p:nvSpPr>
          <p:cNvPr id="9" name="Google Shape;130;p17">
            <a:extLst>
              <a:ext uri="{FF2B5EF4-FFF2-40B4-BE49-F238E27FC236}">
                <a16:creationId xmlns:a16="http://schemas.microsoft.com/office/drawing/2014/main" id="{FC8B759A-9291-9B44-1CDD-73DC6E2E7024}"/>
              </a:ext>
            </a:extLst>
          </p:cNvPr>
          <p:cNvSpPr txBox="1"/>
          <p:nvPr/>
        </p:nvSpPr>
        <p:spPr>
          <a:xfrm>
            <a:off x="1278420" y="4259906"/>
            <a:ext cx="24841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ຜູ້ບລິໂພກ</a:t>
            </a:r>
            <a:endParaRPr sz="28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2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8"/>
          <p:cNvSpPr txBox="1">
            <a:spLocks noGrp="1"/>
          </p:cNvSpPr>
          <p:nvPr>
            <p:ph type="title" idx="4294967295"/>
          </p:nvPr>
        </p:nvSpPr>
        <p:spPr>
          <a:xfrm>
            <a:off x="3124200" y="82034"/>
            <a:ext cx="5486400" cy="101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0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ຕ່ອງ</a:t>
            </a:r>
            <a:r>
              <a:rPr lang="lo-LA" sz="4000" b="1" i="0" u="none" strike="noStrike" cap="none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ໂ</a:t>
            </a:r>
            <a:r>
              <a:rPr lang="en-GB" sz="4000" b="1" i="0" u="none" strike="noStrike" cap="none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</a:t>
            </a:r>
            <a:r>
              <a:rPr lang="en-GB" sz="4000" b="1" i="0" u="none" strike="noStrike" cap="none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r>
              <a:rPr lang="lo-LA" sz="4000" b="1" i="0" u="none" strike="noStrike" cap="none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ຄຸນຄ່າອາຫານ</a:t>
            </a:r>
          </a:p>
        </p:txBody>
      </p:sp>
      <p:pic>
        <p:nvPicPr>
          <p:cNvPr id="626" name="Google Shape;62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219201"/>
            <a:ext cx="9143999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8"/>
          <p:cNvSpPr txBox="1"/>
          <p:nvPr/>
        </p:nvSpPr>
        <p:spPr>
          <a:xfrm>
            <a:off x="5867400" y="2743200"/>
            <a:ext cx="2362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ແຈກ</a:t>
            </a:r>
            <a:r>
              <a:rPr lang="en-US" sz="2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ຈາຍອາຫານ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29" name="Google Shape;629;p68"/>
          <p:cNvSpPr txBox="1"/>
          <p:nvPr/>
        </p:nvSpPr>
        <p:spPr>
          <a:xfrm>
            <a:off x="5105400" y="5867400"/>
            <a:ext cx="26887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ການນໍາໃຊ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ສານອາຫານ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1" name="Google Shape;631;p68"/>
          <p:cNvSpPr txBox="1"/>
          <p:nvPr/>
        </p:nvSpPr>
        <p:spPr>
          <a:xfrm>
            <a:off x="1729621" y="2416628"/>
            <a:ext cx="7511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ຟາມ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2" name="Google Shape;632;p68"/>
          <p:cNvSpPr txBox="1"/>
          <p:nvPr/>
        </p:nvSpPr>
        <p:spPr>
          <a:xfrm>
            <a:off x="9070216" y="5385492"/>
            <a:ext cx="13389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ການປຸງແຕ່ງ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ທີສອງ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3" name="Google Shape;633;p68"/>
          <p:cNvSpPr txBox="1"/>
          <p:nvPr/>
        </p:nvSpPr>
        <p:spPr>
          <a:xfrm>
            <a:off x="8654135" y="4147457"/>
            <a:ext cx="17844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ການຂົນສົ່ງ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ແລະ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ເກັບຮັກສາ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4" name="Google Shape;634;p68"/>
          <p:cNvSpPr txBox="1"/>
          <p:nvPr/>
        </p:nvSpPr>
        <p:spPr>
          <a:xfrm>
            <a:off x="5176756" y="4343400"/>
            <a:ext cx="20574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ຕະລາດຂາຍສົ່ງ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5" name="Google Shape;635;p68"/>
          <p:cNvSpPr txBox="1"/>
          <p:nvPr/>
        </p:nvSpPr>
        <p:spPr>
          <a:xfrm>
            <a:off x="8053007" y="2296886"/>
            <a:ext cx="1992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ຂະບວນການ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6" name="Google Shape;636;p68"/>
          <p:cNvSpPr txBox="1"/>
          <p:nvPr/>
        </p:nvSpPr>
        <p:spPr>
          <a:xfrm>
            <a:off x="5050969" y="2247331"/>
            <a:ext cx="136741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ເຄື່ອນຍ້າຍ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7" name="Google Shape;637;p68"/>
          <p:cNvSpPr txBox="1"/>
          <p:nvPr/>
        </p:nvSpPr>
        <p:spPr>
          <a:xfrm>
            <a:off x="2660950" y="5715000"/>
            <a:ext cx="14151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ຜູ້ບໍລິໂພກ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38" name="Google Shape;638;p68"/>
          <p:cNvSpPr txBox="1"/>
          <p:nvPr/>
        </p:nvSpPr>
        <p:spPr>
          <a:xfrm>
            <a:off x="1893579" y="4716132"/>
            <a:ext cx="19049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ຕະລາດຂາຍຍ່ອຍ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3"/>
          <p:cNvSpPr txBox="1">
            <a:spLocks noGrp="1"/>
          </p:cNvSpPr>
          <p:nvPr>
            <p:ph type="title" idx="4294967295"/>
          </p:nvPr>
        </p:nvSpPr>
        <p:spPr>
          <a:xfrm>
            <a:off x="999068" y="15504"/>
            <a:ext cx="1029546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ການປ້ອງກັນ</a:t>
            </a:r>
            <a:r>
              <a:rPr lang="en-US" sz="40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= </a:t>
            </a:r>
            <a:r>
              <a:rPr lang="en-US" sz="40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ການກໍາຈັດສິ່ງປົນເປື້ອນ</a:t>
            </a:r>
            <a:r>
              <a:rPr lang="en-US" sz="40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ຢູ່ແຫຼ່ງຜະລິດ</a:t>
            </a:r>
            <a:endParaRPr sz="40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98" name="Google Shape;698;p73"/>
          <p:cNvSpPr txBox="1"/>
          <p:nvPr/>
        </p:nvSpPr>
        <p:spPr>
          <a:xfrm>
            <a:off x="5174227" y="3169659"/>
            <a:ext cx="14156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ອາຫານ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5F21F0-2821-4E45-3F21-58283228631C}"/>
              </a:ext>
            </a:extLst>
          </p:cNvPr>
          <p:cNvSpPr/>
          <p:nvPr/>
        </p:nvSpPr>
        <p:spPr>
          <a:xfrm>
            <a:off x="4966700" y="2977573"/>
            <a:ext cx="1629838" cy="9103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38999-C2B5-3FE4-587E-0F7A539BBAA6}"/>
              </a:ext>
            </a:extLst>
          </p:cNvPr>
          <p:cNvGrpSpPr/>
          <p:nvPr/>
        </p:nvGrpSpPr>
        <p:grpSpPr>
          <a:xfrm>
            <a:off x="2997747" y="985441"/>
            <a:ext cx="2137129" cy="2003018"/>
            <a:chOff x="2997747" y="985441"/>
            <a:chExt cx="2137129" cy="2003018"/>
          </a:xfrm>
        </p:grpSpPr>
        <p:sp>
          <p:nvSpPr>
            <p:cNvPr id="688" name="Google Shape;688;p73"/>
            <p:cNvSpPr txBox="1"/>
            <p:nvPr/>
          </p:nvSpPr>
          <p:spPr>
            <a:xfrm>
              <a:off x="3029864" y="1795404"/>
              <a:ext cx="1958608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ວັດຖຸດິບ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/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ສ່ວນຜະສົມ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67B785-E94A-86B7-296A-6455E202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024" y="1000198"/>
              <a:ext cx="777933" cy="77793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BE2996-5E18-FB14-6636-E0793983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73488">
              <a:off x="2997747" y="985441"/>
              <a:ext cx="866933" cy="866933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56FCB51-F81D-176B-1D50-CFE79F76E096}"/>
                </a:ext>
              </a:extLst>
            </p:cNvPr>
            <p:cNvCxnSpPr/>
            <p:nvPr/>
          </p:nvCxnSpPr>
          <p:spPr>
            <a:xfrm>
              <a:off x="4531957" y="2482993"/>
              <a:ext cx="602919" cy="5054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E67B13-DC5F-6730-4D8C-D23D48CB822A}"/>
              </a:ext>
            </a:extLst>
          </p:cNvPr>
          <p:cNvGrpSpPr/>
          <p:nvPr/>
        </p:nvGrpSpPr>
        <p:grpSpPr>
          <a:xfrm>
            <a:off x="5134876" y="760138"/>
            <a:ext cx="1494320" cy="2064904"/>
            <a:chOff x="5134876" y="760138"/>
            <a:chExt cx="1494320" cy="2064904"/>
          </a:xfrm>
        </p:grpSpPr>
        <p:sp>
          <p:nvSpPr>
            <p:cNvPr id="11" name="Google Shape;696;p73">
              <a:extLst>
                <a:ext uri="{FF2B5EF4-FFF2-40B4-BE49-F238E27FC236}">
                  <a16:creationId xmlns:a16="http://schemas.microsoft.com/office/drawing/2014/main" id="{11FEDBB1-413C-A663-B37E-A603A32ABDB2}"/>
                </a:ext>
              </a:extLst>
            </p:cNvPr>
            <p:cNvSpPr txBox="1"/>
            <p:nvPr/>
          </p:nvSpPr>
          <p:spPr>
            <a:xfrm>
              <a:off x="5134876" y="1664704"/>
              <a:ext cx="149432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ຝຸ່ນຄອກ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5DACC44-1700-6EFD-C622-F1BEBC70E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429" y="760138"/>
              <a:ext cx="1053350" cy="105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42AB224-3D4C-3AC6-EFCB-1E9C3590E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25" y="2058345"/>
              <a:ext cx="25932" cy="7666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D0BBD7-30E4-1B89-C501-7AAC5ED959C0}"/>
              </a:ext>
            </a:extLst>
          </p:cNvPr>
          <p:cNvGrpSpPr/>
          <p:nvPr/>
        </p:nvGrpSpPr>
        <p:grpSpPr>
          <a:xfrm>
            <a:off x="6505793" y="1035547"/>
            <a:ext cx="2481131" cy="1847644"/>
            <a:chOff x="6505793" y="1035547"/>
            <a:chExt cx="2481131" cy="1847644"/>
          </a:xfrm>
        </p:grpSpPr>
        <p:sp>
          <p:nvSpPr>
            <p:cNvPr id="695" name="Google Shape;695;p73"/>
            <p:cNvSpPr txBox="1"/>
            <p:nvPr/>
          </p:nvSpPr>
          <p:spPr>
            <a:xfrm>
              <a:off x="6957201" y="1795404"/>
              <a:ext cx="202972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ວັດສະດຸຫຸ້ມຫໍ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່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104871-7CBD-9D75-28C1-B8534227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2947" b="13200"/>
            <a:stretch/>
          </p:blipFill>
          <p:spPr>
            <a:xfrm>
              <a:off x="7419029" y="1035547"/>
              <a:ext cx="1053351" cy="777941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068C6F-A866-0BCA-64CB-20E79D89D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5793" y="2181545"/>
              <a:ext cx="855130" cy="7016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7BD120-3316-BE77-1365-7E0361DF6DD0}"/>
              </a:ext>
            </a:extLst>
          </p:cNvPr>
          <p:cNvGrpSpPr/>
          <p:nvPr/>
        </p:nvGrpSpPr>
        <p:grpSpPr>
          <a:xfrm>
            <a:off x="6861853" y="2265936"/>
            <a:ext cx="3444521" cy="1443548"/>
            <a:chOff x="6861853" y="2265936"/>
            <a:chExt cx="3444521" cy="1443548"/>
          </a:xfrm>
        </p:grpSpPr>
        <p:sp>
          <p:nvSpPr>
            <p:cNvPr id="696" name="Google Shape;696;p73"/>
            <p:cNvSpPr txBox="1"/>
            <p:nvPr/>
          </p:nvSpPr>
          <p:spPr>
            <a:xfrm>
              <a:off x="8276651" y="3309415"/>
              <a:ext cx="202972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ເຄື່ອງມື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ເຮ</a:t>
              </a:r>
              <a:r>
                <a:rPr lang="lo-LA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ັ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ດອາຫານ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47FC28-E9B0-4A1F-EFA7-3690E93B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1347" y="2265936"/>
              <a:ext cx="1069512" cy="1069512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97D298-1D0E-CB46-9BDE-AB6E5C435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853" y="3181101"/>
              <a:ext cx="1691412" cy="169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AC3AA0-D3D4-4166-68E6-64F963D7BBB0}"/>
              </a:ext>
            </a:extLst>
          </p:cNvPr>
          <p:cNvGrpSpPr/>
          <p:nvPr/>
        </p:nvGrpSpPr>
        <p:grpSpPr>
          <a:xfrm>
            <a:off x="6769703" y="3736707"/>
            <a:ext cx="3116883" cy="1608980"/>
            <a:chOff x="6769703" y="3736707"/>
            <a:chExt cx="3116883" cy="1608980"/>
          </a:xfrm>
        </p:grpSpPr>
        <p:sp>
          <p:nvSpPr>
            <p:cNvPr id="694" name="Google Shape;694;p73"/>
            <p:cNvSpPr txBox="1"/>
            <p:nvPr/>
          </p:nvSpPr>
          <p:spPr>
            <a:xfrm>
              <a:off x="8087261" y="4945618"/>
              <a:ext cx="179932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ສັດ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ແລະ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ນົກ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368FEA-166D-203E-24E5-872DC1A8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5084" y="3777087"/>
              <a:ext cx="1203680" cy="120368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C4F7E5A-049D-C805-1E9D-E6C107321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9703" y="3736707"/>
              <a:ext cx="1426298" cy="5922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CA1BBC-2E56-A76C-F916-91C1E9EC8076}"/>
              </a:ext>
            </a:extLst>
          </p:cNvPr>
          <p:cNvGrpSpPr/>
          <p:nvPr/>
        </p:nvGrpSpPr>
        <p:grpSpPr>
          <a:xfrm>
            <a:off x="6497588" y="3974810"/>
            <a:ext cx="1622331" cy="2214649"/>
            <a:chOff x="6497588" y="3974810"/>
            <a:chExt cx="1622331" cy="2214649"/>
          </a:xfrm>
        </p:grpSpPr>
        <p:sp>
          <p:nvSpPr>
            <p:cNvPr id="693" name="Google Shape;693;p73"/>
            <p:cNvSpPr txBox="1"/>
            <p:nvPr/>
          </p:nvSpPr>
          <p:spPr>
            <a:xfrm>
              <a:off x="7088269" y="5789390"/>
              <a:ext cx="103165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ແມງໄມ້I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409D31-7749-21B5-846B-013DBCEF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26484" y="4926159"/>
              <a:ext cx="896294" cy="896294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192C677-C2EC-64E3-A789-5A98AD11EF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97588" y="3974810"/>
              <a:ext cx="828498" cy="905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47B4BB-9552-9DF6-A7E2-6665F2D7DA83}"/>
              </a:ext>
            </a:extLst>
          </p:cNvPr>
          <p:cNvGrpSpPr/>
          <p:nvPr/>
        </p:nvGrpSpPr>
        <p:grpSpPr>
          <a:xfrm>
            <a:off x="5660577" y="4080058"/>
            <a:ext cx="1172402" cy="2140106"/>
            <a:chOff x="5660577" y="4080058"/>
            <a:chExt cx="1172402" cy="2140106"/>
          </a:xfrm>
        </p:grpSpPr>
        <p:sp>
          <p:nvSpPr>
            <p:cNvPr id="692" name="Google Shape;692;p73"/>
            <p:cNvSpPr txBox="1"/>
            <p:nvPr/>
          </p:nvSpPr>
          <p:spPr>
            <a:xfrm>
              <a:off x="5660577" y="5758540"/>
              <a:ext cx="117240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ໜູ</a:t>
              </a:r>
              <a:endParaRPr sz="24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0D1DA1-B8C0-79D0-01B2-0611BC13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56153" y="5102503"/>
              <a:ext cx="739409" cy="739409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3CF09E7-9803-ED6F-344D-4F0E9E941F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3335" y="4080058"/>
              <a:ext cx="131947" cy="9001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B10DB-5B0E-2034-CFD4-CF3FDB258BA2}"/>
              </a:ext>
            </a:extLst>
          </p:cNvPr>
          <p:cNvGrpSpPr/>
          <p:nvPr/>
        </p:nvGrpSpPr>
        <p:grpSpPr>
          <a:xfrm>
            <a:off x="3894543" y="4032901"/>
            <a:ext cx="1799326" cy="2501093"/>
            <a:chOff x="3894543" y="4032901"/>
            <a:chExt cx="1799326" cy="2501093"/>
          </a:xfrm>
        </p:grpSpPr>
        <p:sp>
          <p:nvSpPr>
            <p:cNvPr id="691" name="Google Shape;691;p73"/>
            <p:cNvSpPr txBox="1"/>
            <p:nvPr/>
          </p:nvSpPr>
          <p:spPr>
            <a:xfrm>
              <a:off x="3894543" y="5887704"/>
              <a:ext cx="179932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ຂີ້ເຫຍືອ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ແລະ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ສິ່ງເສດເຫຼືອ</a:t>
              </a:r>
              <a:endParaRPr sz="16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9034C7-F4C0-87FE-3E49-F410D0B21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13679" y="4910425"/>
              <a:ext cx="1069513" cy="1069513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0E37BF5-202A-F8F2-7971-D5A7E051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553" y="4032901"/>
              <a:ext cx="422965" cy="763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E43C9E-69EF-DBF2-8897-62F82B5C1361}"/>
              </a:ext>
            </a:extLst>
          </p:cNvPr>
          <p:cNvGrpSpPr/>
          <p:nvPr/>
        </p:nvGrpSpPr>
        <p:grpSpPr>
          <a:xfrm>
            <a:off x="2946728" y="3894903"/>
            <a:ext cx="1973169" cy="2212184"/>
            <a:chOff x="2946728" y="3894903"/>
            <a:chExt cx="1973169" cy="2212184"/>
          </a:xfrm>
        </p:grpSpPr>
        <p:sp>
          <p:nvSpPr>
            <p:cNvPr id="690" name="Google Shape;690;p73"/>
            <p:cNvSpPr txBox="1"/>
            <p:nvPr/>
          </p:nvSpPr>
          <p:spPr>
            <a:xfrm>
              <a:off x="3038601" y="5645463"/>
              <a:ext cx="65493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latin typeface="Phetsarath OT" panose="02000500000000020004" pitchFamily="2" charset="0"/>
                  <a:cs typeface="Phetsarath OT" panose="02000500000000020004" pitchFamily="2" charset="0"/>
                </a:rPr>
                <a:t>ດີນ</a:t>
              </a:r>
              <a:endParaRPr sz="24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4FB94B-83F7-7332-D417-44959094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728" y="4772427"/>
              <a:ext cx="906858" cy="906858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349BF97-4D1B-B525-3B70-2B6185EA4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099" y="3894903"/>
              <a:ext cx="1029798" cy="7343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E3C42D-7005-211A-0EF9-09B85F26E03D}"/>
              </a:ext>
            </a:extLst>
          </p:cNvPr>
          <p:cNvGrpSpPr/>
          <p:nvPr/>
        </p:nvGrpSpPr>
        <p:grpSpPr>
          <a:xfrm>
            <a:off x="1935043" y="3470375"/>
            <a:ext cx="2809886" cy="1341549"/>
            <a:chOff x="1935043" y="3470375"/>
            <a:chExt cx="2809886" cy="1341549"/>
          </a:xfrm>
        </p:grpSpPr>
        <p:sp>
          <p:nvSpPr>
            <p:cNvPr id="689" name="Google Shape;689;p73"/>
            <p:cNvSpPr txBox="1"/>
            <p:nvPr/>
          </p:nvSpPr>
          <p:spPr>
            <a:xfrm>
              <a:off x="1935043" y="4411855"/>
              <a:ext cx="142413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ອາກາດ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/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ຂີ້ຝຸ່ນ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91C108-C8A8-F166-F003-96C7A2C07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46972" y="3470375"/>
              <a:ext cx="1006545" cy="1006545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7E7A2B-4E74-3332-31FD-BFF72F7FF8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9776" y="3559434"/>
              <a:ext cx="1535153" cy="4988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8903A7-64B7-D293-714C-D44858BB422B}"/>
              </a:ext>
            </a:extLst>
          </p:cNvPr>
          <p:cNvGrpSpPr/>
          <p:nvPr/>
        </p:nvGrpSpPr>
        <p:grpSpPr>
          <a:xfrm>
            <a:off x="1803729" y="1911494"/>
            <a:ext cx="2908289" cy="1497910"/>
            <a:chOff x="1803729" y="1911494"/>
            <a:chExt cx="2908289" cy="1497910"/>
          </a:xfrm>
        </p:grpSpPr>
        <p:sp>
          <p:nvSpPr>
            <p:cNvPr id="697" name="Google Shape;697;p73"/>
            <p:cNvSpPr txBox="1"/>
            <p:nvPr/>
          </p:nvSpPr>
          <p:spPr>
            <a:xfrm>
              <a:off x="1935043" y="3009335"/>
              <a:ext cx="8803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latin typeface="Phetsarath OT" panose="02000500000000020004" pitchFamily="2" charset="0"/>
                  <a:cs typeface="Phetsarath OT" panose="02000500000000020004" pitchFamily="2" charset="0"/>
                </a:rPr>
                <a:t>ນໍ້າ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B5F860-56B5-47F7-6831-7F1D6CB2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03729" y="1911494"/>
              <a:ext cx="1142999" cy="1142999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E055431-74C4-8962-AB41-8A9A7545BD6E}"/>
                </a:ext>
              </a:extLst>
            </p:cNvPr>
            <p:cNvCxnSpPr>
              <a:cxnSpLocks/>
            </p:cNvCxnSpPr>
            <p:nvPr/>
          </p:nvCxnSpPr>
          <p:spPr>
            <a:xfrm>
              <a:off x="3068180" y="2903816"/>
              <a:ext cx="1643838" cy="320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ຂໍ້ຄວາມ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ເອົາອອກໄປຂ້າງນອກ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endParaRPr sz="3600" b="1" dirty="0">
              <a:solidFill>
                <a:schemeClr val="tx1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756" name="Google Shape;756;p3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10515600" cy="505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3464" lvl="0" indent="-28346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800"/>
              <a:buFont typeface="Times New Roman"/>
              <a:buAutoNum type="arabicPeriod"/>
            </a:pP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ການເຈັບປ່ວຍ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ທີ່ເກີດຈາກອາຫານແມ່ນມີຄວາມສ່ຽງຫຼາຍຕໍ່ສຸຂະພາບຂອງມະນຸດ, ໂດຍສະເພາະເດັກນ້ອຍ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3464" lvl="0" indent="-28346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800"/>
              <a:buFont typeface="Times New Roman"/>
              <a:buAutoNum type="arabicPeriod"/>
            </a:pP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ການເຈັບປ່ວຍ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ທີ່ເກີດຈາກອາຫານແມ່ນສາມາດປ້ອງກັນໄດ້ 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3464" lvl="0" indent="-28346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800"/>
              <a:buFont typeface="Times New Roman"/>
              <a:buAutoNum type="arabicPeriod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ສາມແຫຼ່ງ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ຂອງການປົນເປື້ອນອາຫານ: ສານເຄມີ, ຈຸລິນຊີ, ແລະທາງດ້ານກາຍ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ຍະພາບ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3464" lvl="0" indent="-28346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800"/>
              <a:buFont typeface="Times New Roman"/>
              <a:buAutoNum type="arabicPeriod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ລະບົບຕ່ອງໂສ້ມູນຄ່າສະບຽງອາຫານປະກອບມີການຜະລິດ, ການປຸງແຕ່ງ, ການຂົນສົ່ງ, ການກະກຽມ, ແລະການບໍລິໂພກ, ແລະມີໂອກາດຫຼາຍ</a:t>
            </a:r>
            <a:r>
              <a:rPr lang="en-GB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ຢ່າງ</a:t>
            </a: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ສໍາລັບການປົນເປື້ອນເກີດຂຶ້ນ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757" name="Google Shape;757;p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26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ບົດຮຽນ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lo-LA" sz="3600" b="1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ຕໍ່</a:t>
            </a: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ໄປ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endParaRPr sz="3600" b="1" dirty="0">
              <a:solidFill>
                <a:schemeClr val="tx1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756" name="Google Shape;756;p3"/>
          <p:cNvSpPr txBox="1">
            <a:spLocks noGrp="1"/>
          </p:cNvSpPr>
          <p:nvPr>
            <p:ph type="body" idx="1"/>
          </p:nvPr>
        </p:nvSpPr>
        <p:spPr>
          <a:xfrm>
            <a:off x="838200" y="2262541"/>
            <a:ext cx="10515600" cy="233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5400" b="1" dirty="0" err="1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ຍຸດທະສາດການປະຕິບັດ</a:t>
            </a:r>
            <a:r>
              <a:rPr lang="en-US" sz="54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5400" b="1" dirty="0" err="1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ທີ່ຊ່ວຍຫຼຸດຜ່ອນ</a:t>
            </a:r>
            <a:r>
              <a:rPr lang="en-US" sz="54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5400" b="1" dirty="0" err="1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ຄວາມສ່ຽງ</a:t>
            </a:r>
            <a:r>
              <a:rPr lang="en-US" sz="54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5400" b="1" dirty="0" err="1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ຂອງການເຈັບປ່ວຍ</a:t>
            </a:r>
            <a:r>
              <a:rPr lang="en-US" sz="54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</a:t>
            </a:r>
            <a:r>
              <a:rPr lang="en-US" sz="5400" b="1" dirty="0" err="1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ທີ່ເກິດຈາກອາຫານ</a:t>
            </a:r>
            <a:endParaRPr sz="5400" b="1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757" name="Google Shape;757;p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>
                <a:solidFill>
                  <a:schemeClr val="dk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27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61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"/>
          <p:cNvSpPr txBox="1">
            <a:spLocks noGrp="1"/>
          </p:cNvSpPr>
          <p:nvPr>
            <p:ph type="ctrTitle"/>
          </p:nvPr>
        </p:nvSpPr>
        <p:spPr>
          <a:xfrm>
            <a:off x="2667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ຂອບໃຈ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!</a:t>
            </a:r>
            <a:endParaRPr sz="3600" b="1" dirty="0">
              <a:solidFill>
                <a:schemeClr val="tx1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62859" y="317687"/>
            <a:ext cx="1037063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ພະຍາດ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ທີ່ເກີດຈາກອາຫານ</a:t>
            </a:r>
            <a:r>
              <a:rPr lang="en-GB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ສົ່ງຜົນກະທົບຢ່າງຫຼວງຫຼາຍຕໍ່ສຸຂະພາບ ແລະໂພຊະນາການ</a:t>
            </a:r>
            <a:r>
              <a:rPr lang="en-GB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ທົ່ວໂລກ</a:t>
            </a:r>
            <a:endParaRPr sz="36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22371" y="1951692"/>
            <a:ext cx="61341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1 ໃນ 10 ຄົນ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ເຈັບ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ປ່ວຍຈາກການກິນອາຫານທີ່ບໍ່ປອດໄພໃນແຕ່ລະປີ</a:t>
            </a:r>
            <a:r>
              <a:rPr lang="en-GB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(WHO, 2015)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40%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ຂອງພະຍາດຈາກອາຫານ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ເກີດຂື້ນ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ໃນເດັກນ້ອຍ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ອາຍຸ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&lt;5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1800" dirty="0">
                <a:effectLst/>
                <a:latin typeface="Phetsarath OT" panose="02000500000000020004" pitchFamily="2" charset="0"/>
                <a:ea typeface="Cambria" panose="02040503050406030204" pitchFamily="18" charset="0"/>
                <a:cs typeface="Phetsarath OT" panose="02000500000000020004" pitchFamily="2" charset="0"/>
              </a:rPr>
              <a:t>WHO, UNICEF, &amp; WBG, 2020)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 125,000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ຕາຍ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/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ປີ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(WHO, 2015)</a:t>
            </a:r>
            <a:endParaRPr lang="en-US" sz="28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ແຫຼ່ງທີ່ມາ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ຂອງພະຍາດຖອກທ້ອງ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 =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ສາເຫດ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ທົ່ວໄປທີ່ສຸດ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ຂອງພະຍາດທີ່ເກີດຈາກອາຫານ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(WHO, 2015)</a:t>
            </a:r>
            <a:endParaRPr lang="en-US" sz="28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26" name="Picture 2" descr="two school girls are eating their school meals">
            <a:extLst>
              <a:ext uri="{FF2B5EF4-FFF2-40B4-BE49-F238E27FC236}">
                <a16:creationId xmlns:a16="http://schemas.microsoft.com/office/drawing/2014/main" id="{43D1C8D4-18A7-5988-A548-51462379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128838"/>
            <a:ext cx="4057649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950B6-92B0-418D-6D0D-36A8FC8767C9}"/>
              </a:ext>
            </a:extLst>
          </p:cNvPr>
          <p:cNvSpPr txBox="1"/>
          <p:nvPr/>
        </p:nvSpPr>
        <p:spPr>
          <a:xfrm>
            <a:off x="8839200" y="5172075"/>
            <a:ext cx="2324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WFP/ /</a:t>
            </a:r>
            <a:r>
              <a:rPr lang="en-US" sz="1100" dirty="0" err="1"/>
              <a:t>Vilakhone</a:t>
            </a:r>
            <a:r>
              <a:rPr lang="en-US" sz="1100" dirty="0"/>
              <a:t> </a:t>
            </a:r>
            <a:r>
              <a:rPr lang="en-US" sz="1100" dirty="0" err="1"/>
              <a:t>Sipaseuth</a:t>
            </a:r>
            <a:r>
              <a:rPr lang="en-US" sz="11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8631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hetsarath OT" panose="02000500000000020004" pitchFamily="2" charset="0"/>
                <a:cs typeface="Phetsarath OT" panose="02000500000000020004" pitchFamily="2" charset="0"/>
              </a:rPr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4</a:t>
            </a:fld>
            <a:endParaRPr b="1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192505" y="295323"/>
            <a:ext cx="1154089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ຜົນກະທົບທາງລົບຂອງການບໍລິໂພກອາຫານທີ່ບໍ່ປອດໄພ</a:t>
            </a:r>
            <a:endParaRPr sz="44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2042AD-453F-A693-64C4-B557BF64B0CC}"/>
              </a:ext>
            </a:extLst>
          </p:cNvPr>
          <p:cNvSpPr/>
          <p:nvPr/>
        </p:nvSpPr>
        <p:spPr>
          <a:xfrm rot="16200000">
            <a:off x="1910620" y="3775454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121993" rIns="108612" bIns="1219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i="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ເຕ້ຍ</a:t>
            </a:r>
            <a:endParaRPr lang="en-US" sz="9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E5016-49B8-265B-10E1-4B3128E36AD8}"/>
              </a:ext>
            </a:extLst>
          </p:cNvPr>
          <p:cNvSpPr/>
          <p:nvPr/>
        </p:nvSpPr>
        <p:spPr>
          <a:xfrm rot="16200000">
            <a:off x="468865" y="5099933"/>
            <a:ext cx="172476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A12C76-1421-0BB8-F3CD-020C4CABF252}"/>
              </a:ext>
            </a:extLst>
          </p:cNvPr>
          <p:cNvSpPr/>
          <p:nvPr/>
        </p:nvSpPr>
        <p:spPr>
          <a:xfrm rot="16200000">
            <a:off x="646067" y="3006345"/>
            <a:ext cx="1389391" cy="1607488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1" tIns="102943" rIns="89561" bIns="102943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C5C528-2963-B322-27E3-CE3BF8D80BB5}"/>
              </a:ext>
            </a:extLst>
          </p:cNvPr>
          <p:cNvSpPr/>
          <p:nvPr/>
        </p:nvSpPr>
        <p:spPr>
          <a:xfrm rot="16200000">
            <a:off x="1914923" y="1870715"/>
            <a:ext cx="1782252" cy="2007414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0" rIns="108611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ຂາດສານອາຫານ</a:t>
            </a:r>
            <a:endParaRPr lang="en-US" sz="24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6A8C90-7C75-CC4F-9BAC-61AAF9CDA1EC}"/>
              </a:ext>
            </a:extLst>
          </p:cNvPr>
          <p:cNvSpPr/>
          <p:nvPr/>
        </p:nvSpPr>
        <p:spPr>
          <a:xfrm rot="16200000">
            <a:off x="1804557" y="1104236"/>
            <a:ext cx="178225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DAF9E5-4D72-281E-AEF9-8BED78B91B7C}"/>
              </a:ext>
            </a:extLst>
          </p:cNvPr>
          <p:cNvSpPr/>
          <p:nvPr/>
        </p:nvSpPr>
        <p:spPr>
          <a:xfrm rot="16200000">
            <a:off x="3768948" y="4705150"/>
            <a:ext cx="1389391" cy="1607488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1" tIns="102943" rIns="89561" bIns="102943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562D1B-7BBA-5A64-8CA1-8C5C143973F5}"/>
              </a:ext>
            </a:extLst>
          </p:cNvPr>
          <p:cNvSpPr/>
          <p:nvPr/>
        </p:nvSpPr>
        <p:spPr>
          <a:xfrm rot="16200000">
            <a:off x="3589671" y="2817629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121993" rIns="108612" bIns="1219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i="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ຈ່ອຍ</a:t>
            </a:r>
            <a:r>
              <a:rPr lang="lo-LA" sz="2800" b="0" i="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ຜອມ</a:t>
            </a:r>
            <a:endParaRPr lang="en-US" sz="20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1589A0-EA50-AED1-3BD7-7179764C788D}"/>
              </a:ext>
            </a:extLst>
          </p:cNvPr>
          <p:cNvSpPr/>
          <p:nvPr/>
        </p:nvSpPr>
        <p:spPr>
          <a:xfrm rot="16200000">
            <a:off x="3197737" y="5099933"/>
            <a:ext cx="172476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E8463B0-604F-A480-4D8F-A487E088CAA6}"/>
              </a:ext>
            </a:extLst>
          </p:cNvPr>
          <p:cNvSpPr/>
          <p:nvPr/>
        </p:nvSpPr>
        <p:spPr>
          <a:xfrm rot="16200000">
            <a:off x="8564993" y="3787832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121994" rIns="108611" bIns="1219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ພະຍາດກະທັນຫັນ</a:t>
            </a:r>
            <a:endParaRPr lang="en-US" sz="28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12D39A-FE66-881C-8E47-A2D24C94D067}"/>
              </a:ext>
            </a:extLst>
          </p:cNvPr>
          <p:cNvSpPr/>
          <p:nvPr/>
        </p:nvSpPr>
        <p:spPr>
          <a:xfrm rot="16200000">
            <a:off x="4533429" y="1104236"/>
            <a:ext cx="178225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128E4B-F460-12D2-15FC-0650F42E254B}"/>
              </a:ext>
            </a:extLst>
          </p:cNvPr>
          <p:cNvSpPr/>
          <p:nvPr/>
        </p:nvSpPr>
        <p:spPr>
          <a:xfrm rot="16200000">
            <a:off x="567655" y="4778431"/>
            <a:ext cx="1389391" cy="1607491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1" tIns="102944" rIns="89561" bIns="102943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3846D8-C9CA-9D9D-B422-E535C17A9E9E}"/>
              </a:ext>
            </a:extLst>
          </p:cNvPr>
          <p:cNvSpPr/>
          <p:nvPr/>
        </p:nvSpPr>
        <p:spPr>
          <a:xfrm rot="16200000">
            <a:off x="6906472" y="2833198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121993" rIns="108611" bIns="1219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ພະຍາດຊໍ້າເຮື້ອ</a:t>
            </a:r>
            <a:endParaRPr lang="en-US" sz="28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9DE5AD-E1FD-A992-ECDC-D809BF312C59}"/>
              </a:ext>
            </a:extLst>
          </p:cNvPr>
          <p:cNvSpPr/>
          <p:nvPr/>
        </p:nvSpPr>
        <p:spPr>
          <a:xfrm rot="16200000">
            <a:off x="5926612" y="5099933"/>
            <a:ext cx="172476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16FC210-1384-D950-2253-054B2BF93008}"/>
              </a:ext>
            </a:extLst>
          </p:cNvPr>
          <p:cNvSpPr/>
          <p:nvPr/>
        </p:nvSpPr>
        <p:spPr>
          <a:xfrm rot="16200000">
            <a:off x="5250209" y="3755546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121993" rIns="108611" bIns="1219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i="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ສູນເສັຍເສດຖະກິດ</a:t>
            </a:r>
            <a:endParaRPr lang="en-US" sz="28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437550-8916-0D5F-4169-44827675BD56}"/>
              </a:ext>
            </a:extLst>
          </p:cNvPr>
          <p:cNvSpPr/>
          <p:nvPr/>
        </p:nvSpPr>
        <p:spPr>
          <a:xfrm rot="16200000">
            <a:off x="7262301" y="1104236"/>
            <a:ext cx="178225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0BA512D-73A9-3FC3-C10D-0614BB2DACE6}"/>
              </a:ext>
            </a:extLst>
          </p:cNvPr>
          <p:cNvSpPr/>
          <p:nvPr/>
        </p:nvSpPr>
        <p:spPr>
          <a:xfrm rot="16200000">
            <a:off x="7094061" y="4743874"/>
            <a:ext cx="1389391" cy="1607488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1" tIns="102943" rIns="89561" bIns="102943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9601B9-D5EE-C260-6CC3-AD4B57BF5867}"/>
              </a:ext>
            </a:extLst>
          </p:cNvPr>
          <p:cNvSpPr/>
          <p:nvPr/>
        </p:nvSpPr>
        <p:spPr>
          <a:xfrm rot="16200000">
            <a:off x="5240629" y="1873279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274320" tIns="0" rIns="9144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o-LA" sz="28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en-US" sz="2800" b="0" i="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ຈະເລີນ</a:t>
            </a:r>
            <a:endParaRPr lang="en-US" sz="2800" b="0" i="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i="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ເຕີບໂຕ</a:t>
            </a:r>
            <a:r>
              <a:rPr lang="lo-LA" sz="2800" b="0" i="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ບໍ່ດີ</a:t>
            </a:r>
            <a:endParaRPr lang="en-US" sz="28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A0AEDF-992F-729C-4955-750940B73A9D}"/>
              </a:ext>
            </a:extLst>
          </p:cNvPr>
          <p:cNvSpPr/>
          <p:nvPr/>
        </p:nvSpPr>
        <p:spPr>
          <a:xfrm rot="16200000">
            <a:off x="8655484" y="5099933"/>
            <a:ext cx="172476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E37858B-C885-29E6-D273-BD7F5E5D2CB4}"/>
              </a:ext>
            </a:extLst>
          </p:cNvPr>
          <p:cNvSpPr/>
          <p:nvPr/>
        </p:nvSpPr>
        <p:spPr>
          <a:xfrm rot="16200000">
            <a:off x="10234957" y="1234572"/>
            <a:ext cx="1389391" cy="1607491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1" tIns="102943" rIns="89561" bIns="102944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33939E5-EB66-A32F-E050-474216F2CAB4}"/>
              </a:ext>
            </a:extLst>
          </p:cNvPr>
          <p:cNvSpPr/>
          <p:nvPr/>
        </p:nvSpPr>
        <p:spPr>
          <a:xfrm rot="16200000">
            <a:off x="8571722" y="1915317"/>
            <a:ext cx="1783079" cy="2011680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8611" tIns="121993" rIns="108611" bIns="1219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ຕາຍ</a:t>
            </a:r>
            <a:endParaRPr lang="en-US" sz="2000" kern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22850C-716A-A79A-B374-E4445CE37345}"/>
              </a:ext>
            </a:extLst>
          </p:cNvPr>
          <p:cNvSpPr/>
          <p:nvPr/>
        </p:nvSpPr>
        <p:spPr>
          <a:xfrm rot="16200000">
            <a:off x="9991174" y="1104236"/>
            <a:ext cx="1782252" cy="9644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BD1E10E-0234-BBC5-094B-874A89D46E03}"/>
              </a:ext>
            </a:extLst>
          </p:cNvPr>
          <p:cNvSpPr/>
          <p:nvPr/>
        </p:nvSpPr>
        <p:spPr>
          <a:xfrm rot="16200000">
            <a:off x="10235885" y="3079859"/>
            <a:ext cx="1389391" cy="1607488"/>
          </a:xfrm>
          <a:custGeom>
            <a:avLst/>
            <a:gdLst>
              <a:gd name="connsiteX0" fmla="*/ 0 w 660599"/>
              <a:gd name="connsiteY0" fmla="*/ 287361 h 574721"/>
              <a:gd name="connsiteX1" fmla="*/ 143680 w 660599"/>
              <a:gd name="connsiteY1" fmla="*/ 0 h 574721"/>
              <a:gd name="connsiteX2" fmla="*/ 516919 w 660599"/>
              <a:gd name="connsiteY2" fmla="*/ 0 h 574721"/>
              <a:gd name="connsiteX3" fmla="*/ 660599 w 660599"/>
              <a:gd name="connsiteY3" fmla="*/ 287361 h 574721"/>
              <a:gd name="connsiteX4" fmla="*/ 516919 w 660599"/>
              <a:gd name="connsiteY4" fmla="*/ 574721 h 574721"/>
              <a:gd name="connsiteX5" fmla="*/ 143680 w 660599"/>
              <a:gd name="connsiteY5" fmla="*/ 574721 h 574721"/>
              <a:gd name="connsiteX6" fmla="*/ 0 w 660599"/>
              <a:gd name="connsiteY6" fmla="*/ 287361 h 5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99" h="574721">
                <a:moveTo>
                  <a:pt x="330299" y="0"/>
                </a:moveTo>
                <a:lnTo>
                  <a:pt x="660599" y="125002"/>
                </a:lnTo>
                <a:lnTo>
                  <a:pt x="660599" y="449719"/>
                </a:lnTo>
                <a:lnTo>
                  <a:pt x="330299" y="574721"/>
                </a:lnTo>
                <a:lnTo>
                  <a:pt x="0" y="449719"/>
                </a:lnTo>
                <a:lnTo>
                  <a:pt x="0" y="125002"/>
                </a:lnTo>
                <a:lnTo>
                  <a:pt x="330299" y="0"/>
                </a:lnTo>
                <a:close/>
              </a:path>
            </a:pathLst>
          </a:custGeom>
          <a:solidFill>
            <a:srgbClr val="66C7DD">
              <a:alpha val="35000"/>
            </a:srgbClr>
          </a:solidFill>
          <a:ln>
            <a:solidFill>
              <a:srgbClr val="00468B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1" tIns="102943" rIns="89561" bIns="102943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304800" y="-43563"/>
            <a:ext cx="1134533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o-LA" sz="4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ພະຍາດທີ່ເກີດຈາກອາຫານ</a:t>
            </a:r>
            <a:r>
              <a:rPr lang="lo-LA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ມີຜົນກະທົບຢ່າງໃຫຍ່ຫຼວງຕໍ່ສຸຂະພາບໂລກ ແລະ ໂພຊະນາການ</a:t>
            </a:r>
            <a:endParaRPr lang="lo-LA" sz="40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Google Shape;131;p17">
            <a:extLst>
              <a:ext uri="{FF2B5EF4-FFF2-40B4-BE49-F238E27FC236}">
                <a16:creationId xmlns:a16="http://schemas.microsoft.com/office/drawing/2014/main" id="{D5FEC24B-95A5-9156-A17C-7F9E2B2138E9}"/>
              </a:ext>
            </a:extLst>
          </p:cNvPr>
          <p:cNvSpPr txBox="1"/>
          <p:nvPr/>
        </p:nvSpPr>
        <p:spPr>
          <a:xfrm>
            <a:off x="664201" y="1743530"/>
            <a:ext cx="6263235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175,000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ຕາຍ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/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ໃນ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ອາຊີຕະເວັນອອກສ່ຽງໄຕ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້ (WHO Regional Office for South-East Asia, 2016)</a:t>
            </a:r>
            <a:endParaRPr lang="en-US" sz="28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ການບໍລິໂພກອາຫານທີ່ບໍ່ປອດໄພ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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ການດູດຊືມສານອາຫານ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Wingdings" panose="05000000000000000000" pitchFamily="2" charset="2"/>
              </a:rPr>
              <a:t>ໄດ້ຍາກ</a:t>
            </a:r>
            <a:endParaRPr lang="en-US" sz="28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ໃນ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ສປປ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ລາວ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33%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ຂອງເດັກນ້ອຍອາຍຸ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&lt; 5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ແມ່ນເຕ້ຍ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(WFP, 2022)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ປະຊາກອນກຸ່ມສ່ຽງ-ສູງ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ຊຸມຊົນມີລາຍໄດ້ນ້ອຍ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ແມ່ຍີງຖືພາ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ຜູ້ມີພູມຄຸ້ມກັນບົກຜ່ອງ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ຜູ້ສູງອາຍຸ</a:t>
            </a:r>
            <a:endParaRPr sz="28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DA086-2BCA-493F-AC12-18B31DE5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99" y="2276475"/>
            <a:ext cx="4229100" cy="2836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6FF66-6F61-28AC-426E-EA3FA0FFFAE9}"/>
              </a:ext>
            </a:extLst>
          </p:cNvPr>
          <p:cNvSpPr txBox="1"/>
          <p:nvPr/>
        </p:nvSpPr>
        <p:spPr>
          <a:xfrm>
            <a:off x="9413249" y="5113066"/>
            <a:ext cx="2381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WFP/</a:t>
            </a:r>
            <a:r>
              <a:rPr lang="en-US" sz="1100" dirty="0" err="1"/>
              <a:t>Vilakhone</a:t>
            </a:r>
            <a:r>
              <a:rPr lang="en-US" sz="1100" dirty="0"/>
              <a:t> </a:t>
            </a:r>
            <a:r>
              <a:rPr lang="en-US" sz="1100" dirty="0" err="1"/>
              <a:t>Sipaseuth</a:t>
            </a:r>
            <a:r>
              <a:rPr lang="en-US" sz="11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6242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6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991226" y="1507668"/>
            <a:ext cx="461328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ພະຍາດທີ່ເກີດຈາກອາຫານ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ສາມາ</a:t>
            </a:r>
            <a:r>
              <a:rPr lang="lo-LA" sz="6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ດ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ປ້ອງກັນໄດ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້</a:t>
            </a:r>
            <a:endParaRPr sz="60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34" name="Graphic 33" descr="Germ outline">
            <a:extLst>
              <a:ext uri="{FF2B5EF4-FFF2-40B4-BE49-F238E27FC236}">
                <a16:creationId xmlns:a16="http://schemas.microsoft.com/office/drawing/2014/main" id="{0CF46558-616D-36BF-BEBB-A8BF0178C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602" y="1872343"/>
            <a:ext cx="1698171" cy="1698171"/>
          </a:xfrm>
          <a:prstGeom prst="rect">
            <a:avLst/>
          </a:prstGeom>
        </p:spPr>
      </p:pic>
      <p:pic>
        <p:nvPicPr>
          <p:cNvPr id="36" name="Graphic 35" descr="Germ outline">
            <a:extLst>
              <a:ext uri="{FF2B5EF4-FFF2-40B4-BE49-F238E27FC236}">
                <a16:creationId xmlns:a16="http://schemas.microsoft.com/office/drawing/2014/main" id="{44BC3E3B-315F-CED5-7B34-DCF4A38DC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576" y="3150053"/>
            <a:ext cx="2012324" cy="2012324"/>
          </a:xfrm>
          <a:prstGeom prst="rect">
            <a:avLst/>
          </a:prstGeom>
        </p:spPr>
      </p:pic>
      <p:pic>
        <p:nvPicPr>
          <p:cNvPr id="5" name="Graphic 4" descr="Covid-19 outline">
            <a:extLst>
              <a:ext uri="{FF2B5EF4-FFF2-40B4-BE49-F238E27FC236}">
                <a16:creationId xmlns:a16="http://schemas.microsoft.com/office/drawing/2014/main" id="{CF0072ED-CB8B-410C-15C0-3DB036657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8790" y="1507668"/>
            <a:ext cx="1921332" cy="1921332"/>
          </a:xfrm>
          <a:prstGeom prst="rect">
            <a:avLst/>
          </a:prstGeom>
        </p:spPr>
      </p:pic>
      <p:pic>
        <p:nvPicPr>
          <p:cNvPr id="7" name="Graphic 6" descr="No sign outline">
            <a:extLst>
              <a:ext uri="{FF2B5EF4-FFF2-40B4-BE49-F238E27FC236}">
                <a16:creationId xmlns:a16="http://schemas.microsoft.com/office/drawing/2014/main" id="{88A7B4EF-AAFD-DD9B-E609-A758F2A7D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6606" y="0"/>
            <a:ext cx="5505449" cy="55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2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0"/>
          <p:cNvSpPr txBox="1">
            <a:spLocks noGrp="1"/>
          </p:cNvSpPr>
          <p:nvPr>
            <p:ph type="title" idx="4294967295"/>
          </p:nvPr>
        </p:nvSpPr>
        <p:spPr>
          <a:xfrm>
            <a:off x="1914233" y="97974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ຄໍານິຍາມ</a:t>
            </a:r>
            <a:r>
              <a:rPr lang="en-US" sz="36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ທີ່ຕ້ອງຈື່ຈໍາ</a:t>
            </a:r>
            <a:endParaRPr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BF5783-1AF4-5C44-DA31-B9AD83FAB3F2}"/>
              </a:ext>
            </a:extLst>
          </p:cNvPr>
          <p:cNvGrpSpPr/>
          <p:nvPr/>
        </p:nvGrpSpPr>
        <p:grpSpPr>
          <a:xfrm>
            <a:off x="602165" y="2408192"/>
            <a:ext cx="10587039" cy="4094074"/>
            <a:chOff x="566736" y="2251898"/>
            <a:chExt cx="10587039" cy="40360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8B5D8-2B63-C7E3-BB24-8548C6739343}"/>
                </a:ext>
              </a:extLst>
            </p:cNvPr>
            <p:cNvSpPr/>
            <p:nvPr/>
          </p:nvSpPr>
          <p:spPr>
            <a:xfrm>
              <a:off x="566736" y="2630698"/>
              <a:ext cx="10587039" cy="3657296"/>
            </a:xfrm>
            <a:prstGeom prst="rect">
              <a:avLst/>
            </a:prstGeom>
            <a:noFill/>
          </p:spPr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1A3325-44EE-D870-235B-7BA0957DB5BB}"/>
                </a:ext>
              </a:extLst>
            </p:cNvPr>
            <p:cNvSpPr/>
            <p:nvPr/>
          </p:nvSpPr>
          <p:spPr>
            <a:xfrm>
              <a:off x="5860254" y="3783112"/>
              <a:ext cx="1827643" cy="6343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7194"/>
                  </a:lnTo>
                  <a:lnTo>
                    <a:pt x="1827643" y="317194"/>
                  </a:lnTo>
                  <a:lnTo>
                    <a:pt x="1827643" y="634388"/>
                  </a:lnTo>
                </a:path>
              </a:pathLst>
            </a:cu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F94D458-B0FC-75F7-AB0B-5F3FF1476B17}"/>
                </a:ext>
              </a:extLst>
            </p:cNvPr>
            <p:cNvSpPr/>
            <p:nvPr/>
          </p:nvSpPr>
          <p:spPr>
            <a:xfrm>
              <a:off x="4032611" y="3788152"/>
              <a:ext cx="1827643" cy="6343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27643" y="0"/>
                  </a:moveTo>
                  <a:lnTo>
                    <a:pt x="1827643" y="317194"/>
                  </a:lnTo>
                  <a:lnTo>
                    <a:pt x="0" y="317194"/>
                  </a:lnTo>
                  <a:lnTo>
                    <a:pt x="0" y="634388"/>
                  </a:lnTo>
                </a:path>
              </a:pathLst>
            </a:custGeom>
            <a:solidFill>
              <a:schemeClr val="lt1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E52404-B371-D554-0BFE-E75F8D2F0422}"/>
                </a:ext>
              </a:extLst>
            </p:cNvPr>
            <p:cNvSpPr/>
            <p:nvPr/>
          </p:nvSpPr>
          <p:spPr>
            <a:xfrm>
              <a:off x="4349805" y="2251898"/>
              <a:ext cx="3020898" cy="1510449"/>
            </a:xfrm>
            <a:custGeom>
              <a:avLst/>
              <a:gdLst>
                <a:gd name="connsiteX0" fmla="*/ 0 w 3020898"/>
                <a:gd name="connsiteY0" fmla="*/ 0 h 1510449"/>
                <a:gd name="connsiteX1" fmla="*/ 3020898 w 3020898"/>
                <a:gd name="connsiteY1" fmla="*/ 0 h 1510449"/>
                <a:gd name="connsiteX2" fmla="*/ 3020898 w 3020898"/>
                <a:gd name="connsiteY2" fmla="*/ 1510449 h 1510449"/>
                <a:gd name="connsiteX3" fmla="*/ 0 w 3020898"/>
                <a:gd name="connsiteY3" fmla="*/ 1510449 h 1510449"/>
                <a:gd name="connsiteX4" fmla="*/ 0 w 3020898"/>
                <a:gd name="connsiteY4" fmla="*/ 0 h 151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898" h="1510449">
                  <a:moveTo>
                    <a:pt x="0" y="0"/>
                  </a:moveTo>
                  <a:lnTo>
                    <a:pt x="3020898" y="0"/>
                  </a:lnTo>
                  <a:lnTo>
                    <a:pt x="3020898" y="1510449"/>
                  </a:lnTo>
                  <a:lnTo>
                    <a:pt x="0" y="1510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468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ສຸຂະອະນາໄມ</a:t>
              </a:r>
              <a:endParaRPr lang="en-US" sz="28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DDA614B-971A-B309-D7C0-C1D7F28AC0CB}"/>
                </a:ext>
              </a:extLst>
            </p:cNvPr>
            <p:cNvSpPr/>
            <p:nvPr/>
          </p:nvSpPr>
          <p:spPr>
            <a:xfrm>
              <a:off x="2051086" y="4347277"/>
              <a:ext cx="3523760" cy="1618622"/>
            </a:xfrm>
            <a:custGeom>
              <a:avLst/>
              <a:gdLst>
                <a:gd name="connsiteX0" fmla="*/ 0 w 3020898"/>
                <a:gd name="connsiteY0" fmla="*/ 0 h 1510449"/>
                <a:gd name="connsiteX1" fmla="*/ 3020898 w 3020898"/>
                <a:gd name="connsiteY1" fmla="*/ 0 h 1510449"/>
                <a:gd name="connsiteX2" fmla="*/ 3020898 w 3020898"/>
                <a:gd name="connsiteY2" fmla="*/ 1510449 h 1510449"/>
                <a:gd name="connsiteX3" fmla="*/ 0 w 3020898"/>
                <a:gd name="connsiteY3" fmla="*/ 1510449 h 1510449"/>
                <a:gd name="connsiteX4" fmla="*/ 0 w 3020898"/>
                <a:gd name="connsiteY4" fmla="*/ 0 h 151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898" h="1510449">
                  <a:moveTo>
                    <a:pt x="0" y="0"/>
                  </a:moveTo>
                  <a:lnTo>
                    <a:pt x="3020898" y="0"/>
                  </a:lnTo>
                  <a:lnTo>
                    <a:pt x="3020898" y="1510449"/>
                  </a:lnTo>
                  <a:lnTo>
                    <a:pt x="0" y="1510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468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800" b="1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ສຸຂະອະນາໄມ</a:t>
              </a:r>
              <a:r>
                <a:rPr lang="en-US" sz="2800" b="1" i="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  <a:r>
                <a:rPr lang="en-US" sz="2800" b="1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ສ່ວນບຸກຄົນ</a:t>
              </a:r>
              <a:r>
                <a:rPr lang="en-US" sz="2800" b="1" i="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</a:p>
            <a:p>
              <a:pPr marL="0" lvl="0" indent="0" algn="ctr" defTabSz="97790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80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ຄວາມສະອາດຂອງຮ່າງກາຍ</a:t>
              </a:r>
              <a:r>
                <a:rPr lang="en-US" sz="28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ແລະການເບີ່ງແຍງ</a:t>
              </a:r>
              <a:endParaRPr lang="en-US" sz="2800" kern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6E0DAE-62FC-5346-8AF7-DB3104BBFD7D}"/>
                </a:ext>
              </a:extLst>
            </p:cNvPr>
            <p:cNvSpPr/>
            <p:nvPr/>
          </p:nvSpPr>
          <p:spPr>
            <a:xfrm>
              <a:off x="5860254" y="4347417"/>
              <a:ext cx="4690918" cy="1877591"/>
            </a:xfrm>
            <a:custGeom>
              <a:avLst/>
              <a:gdLst>
                <a:gd name="connsiteX0" fmla="*/ 0 w 3020898"/>
                <a:gd name="connsiteY0" fmla="*/ 0 h 1510449"/>
                <a:gd name="connsiteX1" fmla="*/ 3020898 w 3020898"/>
                <a:gd name="connsiteY1" fmla="*/ 0 h 1510449"/>
                <a:gd name="connsiteX2" fmla="*/ 3020898 w 3020898"/>
                <a:gd name="connsiteY2" fmla="*/ 1510449 h 1510449"/>
                <a:gd name="connsiteX3" fmla="*/ 0 w 3020898"/>
                <a:gd name="connsiteY3" fmla="*/ 1510449 h 1510449"/>
                <a:gd name="connsiteX4" fmla="*/ 0 w 3020898"/>
                <a:gd name="connsiteY4" fmla="*/ 0 h 151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898" h="1510449">
                  <a:moveTo>
                    <a:pt x="0" y="0"/>
                  </a:moveTo>
                  <a:lnTo>
                    <a:pt x="3020898" y="0"/>
                  </a:lnTo>
                  <a:lnTo>
                    <a:pt x="3020898" y="1510449"/>
                  </a:lnTo>
                  <a:lnTo>
                    <a:pt x="0" y="1510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468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0" tIns="365760" rIns="13970" bIns="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800" b="1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ສຸຂະອະນາໄມ</a:t>
              </a:r>
              <a:r>
                <a:rPr lang="en-US" sz="2800" b="1" i="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  <a:r>
                <a:rPr lang="en-US" sz="2800" b="1" i="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ສິ່ງແວດລ້ອມ</a:t>
              </a:r>
              <a:r>
                <a:rPr lang="en-US" sz="2800" b="1" i="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</a:p>
            <a:p>
              <a:pPr marL="0" lvl="0" indent="0" algn="ctr" defTabSz="97790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80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ຄວາມສະອາດໃນການກຽມອາຫານ</a:t>
              </a:r>
              <a:r>
                <a:rPr lang="en-US" sz="28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ແລະ</a:t>
              </a:r>
              <a:r>
                <a:rPr lang="en-US" sz="28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ເຂດທີ່ຢູ່ອາໃສ</a:t>
              </a:r>
              <a:r>
                <a:rPr lang="en-US" sz="2800" kern="1200" dirty="0">
                  <a:solidFill>
                    <a:schemeClr val="tx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  </a:t>
              </a:r>
              <a:br>
                <a:rPr lang="en-US" sz="2000" b="0" i="0" kern="1200" dirty="0">
                  <a:latin typeface="Phetsarath OT" panose="02000500000000020004" pitchFamily="2" charset="0"/>
                  <a:cs typeface="Phetsarath OT" panose="02000500000000020004" pitchFamily="2" charset="0"/>
                </a:rPr>
              </a:br>
              <a:endParaRPr lang="en-US" sz="2000" kern="1200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</p:grpSp>
      <p:sp>
        <p:nvSpPr>
          <p:cNvPr id="654" name="Google Shape;654;p70" descr="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737CB-EA2F-E406-0B29-6895A1863880}"/>
              </a:ext>
            </a:extLst>
          </p:cNvPr>
          <p:cNvSpPr txBox="1"/>
          <p:nvPr/>
        </p:nvSpPr>
        <p:spPr>
          <a:xfrm>
            <a:off x="1628433" y="1265192"/>
            <a:ext cx="923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ຄວາມປອດໄພຂອງອາຫານ</a:t>
            </a:r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=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ມາດຕະການ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ຫຼື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ລະບົບ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ທີ່ຈໍາເປັນທັງໝົດ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ທີ່ດໍາເນີນການ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ເພື່ອຮັບປະກັນວ່າ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ອາຫານຈະປອດໄພ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8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ສໍາລັບການບໍລິໂພກ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EC2D74A7-0BA6-9400-0B8C-DF6FA29526A5}"/>
              </a:ext>
            </a:extLst>
          </p:cNvPr>
          <p:cNvSpPr/>
          <p:nvPr/>
        </p:nvSpPr>
        <p:spPr>
          <a:xfrm rot="5400000">
            <a:off x="832694" y="1372382"/>
            <a:ext cx="461513" cy="704850"/>
          </a:xfrm>
          <a:prstGeom prst="upArrow">
            <a:avLst/>
          </a:prstGeom>
          <a:solidFill>
            <a:srgbClr val="00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3"/>
          <p:cNvSpPr txBox="1">
            <a:spLocks noGrp="1"/>
          </p:cNvSpPr>
          <p:nvPr>
            <p:ph type="title" idx="4294967295"/>
          </p:nvPr>
        </p:nvSpPr>
        <p:spPr>
          <a:xfrm>
            <a:off x="2652302" y="15504"/>
            <a:ext cx="712840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 b="1" dirty="0" err="1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ແຫຼ່ງທີ່ມາຂອງການປົນເປື້ອນໃນອາຫານ</a:t>
            </a:r>
            <a:endParaRPr sz="36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98" name="Google Shape;698;p73"/>
          <p:cNvSpPr txBox="1"/>
          <p:nvPr/>
        </p:nvSpPr>
        <p:spPr>
          <a:xfrm>
            <a:off x="5174227" y="3169659"/>
            <a:ext cx="14156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ອາຫານ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5F21F0-2821-4E45-3F21-58283228631C}"/>
              </a:ext>
            </a:extLst>
          </p:cNvPr>
          <p:cNvSpPr/>
          <p:nvPr/>
        </p:nvSpPr>
        <p:spPr>
          <a:xfrm>
            <a:off x="4966700" y="2977573"/>
            <a:ext cx="1629838" cy="9103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38999-C2B5-3FE4-587E-0F7A539BBAA6}"/>
              </a:ext>
            </a:extLst>
          </p:cNvPr>
          <p:cNvGrpSpPr/>
          <p:nvPr/>
        </p:nvGrpSpPr>
        <p:grpSpPr>
          <a:xfrm>
            <a:off x="2997747" y="985441"/>
            <a:ext cx="2137129" cy="2003018"/>
            <a:chOff x="2997747" y="985441"/>
            <a:chExt cx="2137129" cy="2003018"/>
          </a:xfrm>
        </p:grpSpPr>
        <p:sp>
          <p:nvSpPr>
            <p:cNvPr id="688" name="Google Shape;688;p73"/>
            <p:cNvSpPr txBox="1"/>
            <p:nvPr/>
          </p:nvSpPr>
          <p:spPr>
            <a:xfrm>
              <a:off x="3029864" y="1795404"/>
              <a:ext cx="1958608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ວັດຖຸດິບ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/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ສ່ວນຜະສົມ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67B785-E94A-86B7-296A-6455E202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024" y="1000198"/>
              <a:ext cx="777933" cy="77793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BE2996-5E18-FB14-6636-E0793983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73488">
              <a:off x="2997747" y="985441"/>
              <a:ext cx="866933" cy="866933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56FCB51-F81D-176B-1D50-CFE79F76E096}"/>
                </a:ext>
              </a:extLst>
            </p:cNvPr>
            <p:cNvCxnSpPr/>
            <p:nvPr/>
          </p:nvCxnSpPr>
          <p:spPr>
            <a:xfrm>
              <a:off x="4531957" y="2482993"/>
              <a:ext cx="602919" cy="5054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E67B13-DC5F-6730-4D8C-D23D48CB822A}"/>
              </a:ext>
            </a:extLst>
          </p:cNvPr>
          <p:cNvGrpSpPr/>
          <p:nvPr/>
        </p:nvGrpSpPr>
        <p:grpSpPr>
          <a:xfrm>
            <a:off x="5134876" y="760138"/>
            <a:ext cx="1494320" cy="2064904"/>
            <a:chOff x="5134876" y="760138"/>
            <a:chExt cx="1494320" cy="2064904"/>
          </a:xfrm>
        </p:grpSpPr>
        <p:sp>
          <p:nvSpPr>
            <p:cNvPr id="11" name="Google Shape;696;p73">
              <a:extLst>
                <a:ext uri="{FF2B5EF4-FFF2-40B4-BE49-F238E27FC236}">
                  <a16:creationId xmlns:a16="http://schemas.microsoft.com/office/drawing/2014/main" id="{11FEDBB1-413C-A663-B37E-A603A32ABDB2}"/>
                </a:ext>
              </a:extLst>
            </p:cNvPr>
            <p:cNvSpPr txBox="1"/>
            <p:nvPr/>
          </p:nvSpPr>
          <p:spPr>
            <a:xfrm>
              <a:off x="5134876" y="1664704"/>
              <a:ext cx="149432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ຝຸ່ນຄອກ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5DACC44-1700-6EFD-C622-F1BEBC70E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429" y="760138"/>
              <a:ext cx="1053350" cy="105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42AB224-3D4C-3AC6-EFCB-1E9C3590E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25" y="2058345"/>
              <a:ext cx="25932" cy="7666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D0BBD7-30E4-1B89-C501-7AAC5ED959C0}"/>
              </a:ext>
            </a:extLst>
          </p:cNvPr>
          <p:cNvGrpSpPr/>
          <p:nvPr/>
        </p:nvGrpSpPr>
        <p:grpSpPr>
          <a:xfrm>
            <a:off x="6505793" y="1035547"/>
            <a:ext cx="2481131" cy="1847644"/>
            <a:chOff x="6505793" y="1035547"/>
            <a:chExt cx="2481131" cy="1847644"/>
          </a:xfrm>
        </p:grpSpPr>
        <p:sp>
          <p:nvSpPr>
            <p:cNvPr id="695" name="Google Shape;695;p73"/>
            <p:cNvSpPr txBox="1"/>
            <p:nvPr/>
          </p:nvSpPr>
          <p:spPr>
            <a:xfrm>
              <a:off x="6957201" y="1795404"/>
              <a:ext cx="202972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ວັດສະດຸຫຸ້ມຫໍ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່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104871-7CBD-9D75-28C1-B85342270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2947" b="13200"/>
            <a:stretch/>
          </p:blipFill>
          <p:spPr>
            <a:xfrm>
              <a:off x="7419029" y="1035547"/>
              <a:ext cx="1053351" cy="777941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068C6F-A866-0BCA-64CB-20E79D89D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5793" y="2181545"/>
              <a:ext cx="855130" cy="7016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7BD120-3316-BE77-1365-7E0361DF6DD0}"/>
              </a:ext>
            </a:extLst>
          </p:cNvPr>
          <p:cNvGrpSpPr/>
          <p:nvPr/>
        </p:nvGrpSpPr>
        <p:grpSpPr>
          <a:xfrm>
            <a:off x="6861853" y="2265936"/>
            <a:ext cx="3444521" cy="1443548"/>
            <a:chOff x="6861853" y="2265936"/>
            <a:chExt cx="3444521" cy="1443548"/>
          </a:xfrm>
        </p:grpSpPr>
        <p:sp>
          <p:nvSpPr>
            <p:cNvPr id="696" name="Google Shape;696;p73"/>
            <p:cNvSpPr txBox="1"/>
            <p:nvPr/>
          </p:nvSpPr>
          <p:spPr>
            <a:xfrm>
              <a:off x="8276651" y="3309415"/>
              <a:ext cx="202972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ເຄື່ອງມື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ເຮ</a:t>
              </a:r>
              <a:r>
                <a:rPr lang="lo-LA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ັ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ດອາຫານ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47FC28-E9B0-4A1F-EFA7-3690E93B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1347" y="2265936"/>
              <a:ext cx="1069512" cy="1069512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97D298-1D0E-CB46-9BDE-AB6E5C435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853" y="3181101"/>
              <a:ext cx="1691412" cy="169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AC3AA0-D3D4-4166-68E6-64F963D7BBB0}"/>
              </a:ext>
            </a:extLst>
          </p:cNvPr>
          <p:cNvGrpSpPr/>
          <p:nvPr/>
        </p:nvGrpSpPr>
        <p:grpSpPr>
          <a:xfrm>
            <a:off x="6769703" y="3736707"/>
            <a:ext cx="3116883" cy="1608980"/>
            <a:chOff x="6769703" y="3736707"/>
            <a:chExt cx="3116883" cy="1608980"/>
          </a:xfrm>
        </p:grpSpPr>
        <p:sp>
          <p:nvSpPr>
            <p:cNvPr id="694" name="Google Shape;694;p73"/>
            <p:cNvSpPr txBox="1"/>
            <p:nvPr/>
          </p:nvSpPr>
          <p:spPr>
            <a:xfrm>
              <a:off x="8087261" y="4945618"/>
              <a:ext cx="179932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ສັດ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ແລະ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ນົກ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368FEA-166D-203E-24E5-872DC1A8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5084" y="3777087"/>
              <a:ext cx="1203680" cy="120368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C4F7E5A-049D-C805-1E9D-E6C107321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9703" y="3736707"/>
              <a:ext cx="1426298" cy="5922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CA1BBC-2E56-A76C-F916-91C1E9EC8076}"/>
              </a:ext>
            </a:extLst>
          </p:cNvPr>
          <p:cNvGrpSpPr/>
          <p:nvPr/>
        </p:nvGrpSpPr>
        <p:grpSpPr>
          <a:xfrm>
            <a:off x="6497588" y="3974810"/>
            <a:ext cx="1622331" cy="2214649"/>
            <a:chOff x="6497588" y="3974810"/>
            <a:chExt cx="1622331" cy="2214649"/>
          </a:xfrm>
        </p:grpSpPr>
        <p:sp>
          <p:nvSpPr>
            <p:cNvPr id="693" name="Google Shape;693;p73"/>
            <p:cNvSpPr txBox="1"/>
            <p:nvPr/>
          </p:nvSpPr>
          <p:spPr>
            <a:xfrm>
              <a:off x="7088269" y="5789390"/>
              <a:ext cx="103165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ແມງໄມ້I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409D31-7749-21B5-846B-013DBCEF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26484" y="4926159"/>
              <a:ext cx="896294" cy="896294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192C677-C2EC-64E3-A789-5A98AD11EF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97588" y="3974810"/>
              <a:ext cx="828498" cy="905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47B4BB-9552-9DF6-A7E2-6665F2D7DA83}"/>
              </a:ext>
            </a:extLst>
          </p:cNvPr>
          <p:cNvGrpSpPr/>
          <p:nvPr/>
        </p:nvGrpSpPr>
        <p:grpSpPr>
          <a:xfrm>
            <a:off x="5660577" y="4080058"/>
            <a:ext cx="1172402" cy="2140106"/>
            <a:chOff x="5660577" y="4080058"/>
            <a:chExt cx="1172402" cy="2140106"/>
          </a:xfrm>
        </p:grpSpPr>
        <p:sp>
          <p:nvSpPr>
            <p:cNvPr id="692" name="Google Shape;692;p73"/>
            <p:cNvSpPr txBox="1"/>
            <p:nvPr/>
          </p:nvSpPr>
          <p:spPr>
            <a:xfrm>
              <a:off x="5660577" y="5758540"/>
              <a:ext cx="117240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ໜູ</a:t>
              </a:r>
              <a:endParaRPr sz="24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0D1DA1-B8C0-79D0-01B2-0611BC13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56153" y="5102503"/>
              <a:ext cx="739409" cy="739409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3CF09E7-9803-ED6F-344D-4F0E9E941F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3335" y="4080058"/>
              <a:ext cx="131947" cy="9001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B10DB-5B0E-2034-CFD4-CF3FDB258BA2}"/>
              </a:ext>
            </a:extLst>
          </p:cNvPr>
          <p:cNvGrpSpPr/>
          <p:nvPr/>
        </p:nvGrpSpPr>
        <p:grpSpPr>
          <a:xfrm>
            <a:off x="3894543" y="4032901"/>
            <a:ext cx="1799326" cy="2501093"/>
            <a:chOff x="3894543" y="4032901"/>
            <a:chExt cx="1799326" cy="2501093"/>
          </a:xfrm>
        </p:grpSpPr>
        <p:sp>
          <p:nvSpPr>
            <p:cNvPr id="691" name="Google Shape;691;p73"/>
            <p:cNvSpPr txBox="1"/>
            <p:nvPr/>
          </p:nvSpPr>
          <p:spPr>
            <a:xfrm>
              <a:off x="3894543" y="5887704"/>
              <a:ext cx="179932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ຂີ້ເຫຍືອ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ແລະ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ສິ່ງເສດເຫຼືອ</a:t>
              </a:r>
              <a:endParaRPr sz="16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9034C7-F4C0-87FE-3E49-F410D0B21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13679" y="4910425"/>
              <a:ext cx="1069513" cy="1069513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0E37BF5-202A-F8F2-7971-D5A7E051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553" y="4032901"/>
              <a:ext cx="422965" cy="763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E43C9E-69EF-DBF2-8897-62F82B5C1361}"/>
              </a:ext>
            </a:extLst>
          </p:cNvPr>
          <p:cNvGrpSpPr/>
          <p:nvPr/>
        </p:nvGrpSpPr>
        <p:grpSpPr>
          <a:xfrm>
            <a:off x="2946728" y="3894903"/>
            <a:ext cx="1973169" cy="2212184"/>
            <a:chOff x="2946728" y="3894903"/>
            <a:chExt cx="1973169" cy="2212184"/>
          </a:xfrm>
        </p:grpSpPr>
        <p:sp>
          <p:nvSpPr>
            <p:cNvPr id="690" name="Google Shape;690;p73"/>
            <p:cNvSpPr txBox="1"/>
            <p:nvPr/>
          </p:nvSpPr>
          <p:spPr>
            <a:xfrm>
              <a:off x="3038601" y="5645463"/>
              <a:ext cx="65493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latin typeface="Phetsarath OT" panose="02000500000000020004" pitchFamily="2" charset="0"/>
                  <a:cs typeface="Phetsarath OT" panose="02000500000000020004" pitchFamily="2" charset="0"/>
                </a:rPr>
                <a:t>ດີນ</a:t>
              </a:r>
              <a:endParaRPr sz="24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4FB94B-83F7-7332-D417-44959094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728" y="4772427"/>
              <a:ext cx="906858" cy="906858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349BF97-4D1B-B525-3B70-2B6185EA4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099" y="3894903"/>
              <a:ext cx="1029798" cy="7343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E3C42D-7005-211A-0EF9-09B85F26E03D}"/>
              </a:ext>
            </a:extLst>
          </p:cNvPr>
          <p:cNvGrpSpPr/>
          <p:nvPr/>
        </p:nvGrpSpPr>
        <p:grpSpPr>
          <a:xfrm>
            <a:off x="1935043" y="3470375"/>
            <a:ext cx="2809886" cy="1341549"/>
            <a:chOff x="1935043" y="3470375"/>
            <a:chExt cx="2809886" cy="1341549"/>
          </a:xfrm>
        </p:grpSpPr>
        <p:sp>
          <p:nvSpPr>
            <p:cNvPr id="689" name="Google Shape;689;p73"/>
            <p:cNvSpPr txBox="1"/>
            <p:nvPr/>
          </p:nvSpPr>
          <p:spPr>
            <a:xfrm>
              <a:off x="1935043" y="4411855"/>
              <a:ext cx="142413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ອາກາດ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/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ຂີ້ຝຸ່ນ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91C108-C8A8-F166-F003-96C7A2C07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46972" y="3470375"/>
              <a:ext cx="1006545" cy="1006545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7E7A2B-4E74-3332-31FD-BFF72F7FF8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9776" y="3559434"/>
              <a:ext cx="1535153" cy="4988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8903A7-64B7-D293-714C-D44858BB422B}"/>
              </a:ext>
            </a:extLst>
          </p:cNvPr>
          <p:cNvGrpSpPr/>
          <p:nvPr/>
        </p:nvGrpSpPr>
        <p:grpSpPr>
          <a:xfrm>
            <a:off x="1803729" y="1911494"/>
            <a:ext cx="2908289" cy="1497910"/>
            <a:chOff x="1803729" y="1911494"/>
            <a:chExt cx="2908289" cy="1497910"/>
          </a:xfrm>
        </p:grpSpPr>
        <p:sp>
          <p:nvSpPr>
            <p:cNvPr id="697" name="Google Shape;697;p73"/>
            <p:cNvSpPr txBox="1"/>
            <p:nvPr/>
          </p:nvSpPr>
          <p:spPr>
            <a:xfrm>
              <a:off x="1935043" y="3009335"/>
              <a:ext cx="8803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latin typeface="Phetsarath OT" panose="02000500000000020004" pitchFamily="2" charset="0"/>
                  <a:cs typeface="Phetsarath OT" panose="02000500000000020004" pitchFamily="2" charset="0"/>
                </a:rPr>
                <a:t>ນໍ້າ</a:t>
              </a:r>
              <a:endParaRPr sz="2000" b="1" dirty="0">
                <a:latin typeface="Phetsarath OT" panose="02000500000000020004" pitchFamily="2" charset="0"/>
                <a:cs typeface="Phetsarath OT" panose="02000500000000020004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B5F860-56B5-47F7-6831-7F1D6CB2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03729" y="1911494"/>
              <a:ext cx="1142999" cy="1142999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E055431-74C4-8962-AB41-8A9A7545BD6E}"/>
                </a:ext>
              </a:extLst>
            </p:cNvPr>
            <p:cNvCxnSpPr>
              <a:cxnSpLocks/>
            </p:cNvCxnSpPr>
            <p:nvPr/>
          </p:nvCxnSpPr>
          <p:spPr>
            <a:xfrm>
              <a:off x="3068180" y="2903816"/>
              <a:ext cx="1643838" cy="3201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94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8B5A6-84F3-439F-824C-39E3F45AA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9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" name="Google Shape;130;p17">
            <a:extLst>
              <a:ext uri="{FF2B5EF4-FFF2-40B4-BE49-F238E27FC236}">
                <a16:creationId xmlns:a16="http://schemas.microsoft.com/office/drawing/2014/main" id="{D5524527-84DB-4228-4D98-025118F014A6}"/>
              </a:ext>
            </a:extLst>
          </p:cNvPr>
          <p:cNvSpPr txBox="1"/>
          <p:nvPr/>
        </p:nvSpPr>
        <p:spPr>
          <a:xfrm>
            <a:off x="2367412" y="452579"/>
            <a:ext cx="816202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ສາມ</a:t>
            </a:r>
            <a:r>
              <a:rPr lang="en-US" sz="4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40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ປະເພດສານປົນເປື້ອນໃນອາຫານ</a:t>
            </a:r>
            <a:endParaRPr sz="40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5193D3-FC5D-03AC-C71A-A5A807983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255568"/>
              </p:ext>
            </p:extLst>
          </p:nvPr>
        </p:nvGraphicFramePr>
        <p:xfrm>
          <a:off x="1261745" y="1520718"/>
          <a:ext cx="9668510" cy="425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Graphic 31" descr="Badge 1 outline">
            <a:extLst>
              <a:ext uri="{FF2B5EF4-FFF2-40B4-BE49-F238E27FC236}">
                <a16:creationId xmlns:a16="http://schemas.microsoft.com/office/drawing/2014/main" id="{5CCD7259-0D65-0C5E-4B88-3DA6870DD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2695" y="1758409"/>
            <a:ext cx="1225022" cy="1225022"/>
          </a:xfrm>
          <a:prstGeom prst="rect">
            <a:avLst/>
          </a:prstGeom>
        </p:spPr>
      </p:pic>
      <p:pic>
        <p:nvPicPr>
          <p:cNvPr id="34" name="Graphic 33" descr="Badge outline">
            <a:extLst>
              <a:ext uri="{FF2B5EF4-FFF2-40B4-BE49-F238E27FC236}">
                <a16:creationId xmlns:a16="http://schemas.microsoft.com/office/drawing/2014/main" id="{64CF14F5-EE1F-506D-8AB2-45531FE34B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48523" y="3037658"/>
            <a:ext cx="1225023" cy="1225023"/>
          </a:xfrm>
          <a:prstGeom prst="rect">
            <a:avLst/>
          </a:prstGeom>
        </p:spPr>
      </p:pic>
      <p:pic>
        <p:nvPicPr>
          <p:cNvPr id="36" name="Graphic 35" descr="Badge 3 outline">
            <a:extLst>
              <a:ext uri="{FF2B5EF4-FFF2-40B4-BE49-F238E27FC236}">
                <a16:creationId xmlns:a16="http://schemas.microsoft.com/office/drawing/2014/main" id="{AD7839BD-2EED-1536-C6AE-255C5495FD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2380" y="4302512"/>
            <a:ext cx="1242901" cy="1242901"/>
          </a:xfrm>
          <a:prstGeom prst="rect">
            <a:avLst/>
          </a:prstGeom>
        </p:spPr>
      </p:pic>
      <p:pic>
        <p:nvPicPr>
          <p:cNvPr id="38" name="Graphic 37" descr="Radioactive outline">
            <a:extLst>
              <a:ext uri="{FF2B5EF4-FFF2-40B4-BE49-F238E27FC236}">
                <a16:creationId xmlns:a16="http://schemas.microsoft.com/office/drawing/2014/main" id="{6FDCF62A-D028-5581-01D0-A361289549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6687" y="1520718"/>
            <a:ext cx="1590427" cy="1590427"/>
          </a:xfrm>
          <a:prstGeom prst="rect">
            <a:avLst/>
          </a:prstGeom>
        </p:spPr>
      </p:pic>
      <p:pic>
        <p:nvPicPr>
          <p:cNvPr id="42" name="Graphic 41" descr="Bug under magnifying glass outline">
            <a:extLst>
              <a:ext uri="{FF2B5EF4-FFF2-40B4-BE49-F238E27FC236}">
                <a16:creationId xmlns:a16="http://schemas.microsoft.com/office/drawing/2014/main" id="{0F9D5EC3-0455-6193-DDB1-8C14CDB586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17919" y="2914959"/>
            <a:ext cx="1663793" cy="1663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75187-2C5D-DC1C-D7FD-5D61E0FC88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8425" y="4185070"/>
            <a:ext cx="1471084" cy="14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8690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4EC10F-0624-4891-8CD7-80E95F967ADD}">
  <we:reference id="wa104178141" version="4.3.3.0" store="en-US" storeType="OMEX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11168</TotalTime>
  <Words>3662</Words>
  <Application>Microsoft Office PowerPoint</Application>
  <PresentationFormat>Widescreen</PresentationFormat>
  <Paragraphs>303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Phetsarath OT</vt:lpstr>
      <vt:lpstr>Times New Roman</vt:lpstr>
      <vt:lpstr>CRS_2020_PPT</vt:lpstr>
      <vt:lpstr>ໂມດູນ 8: ຄວາມປອດໄພຂອງອາຫານ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ຄໍານິຍາມ ທີ່ຕ້ອງຈື່ຈໍາ</vt:lpstr>
      <vt:lpstr>ແຫຼ່ງທີ່ມາຂອງການປົນເປື້ອນໃນອາຫານ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ຕ່ອງໂສ້ ຄຸນຄ່າອາຫານ</vt:lpstr>
      <vt:lpstr>ການປ້ອງກັນ = ການກໍາຈັດສິ່ງປົນເປື້ອນ ຢູ່ແຫຼ່ງຜະລິດ</vt:lpstr>
      <vt:lpstr>ຂໍ້ຄວາມ ເອົາອອກໄປຂ້າງນອກ </vt:lpstr>
      <vt:lpstr>ບົດຮຽນ ຕໍ່ໄປ </vt:lpstr>
      <vt:lpstr>ຂອບໃຈ!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8 slides from Dr. R in CRS template</dc:title>
  <dc:creator>Gerald Shively</dc:creator>
  <cp:lastModifiedBy>Oula, Ratthiphone</cp:lastModifiedBy>
  <cp:revision>25</cp:revision>
  <dcterms:created xsi:type="dcterms:W3CDTF">2021-08-02T20:51:26Z</dcterms:created>
  <dcterms:modified xsi:type="dcterms:W3CDTF">2022-10-13T07:27:03Z</dcterms:modified>
</cp:coreProperties>
</file>