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326" r:id="rId2"/>
    <p:sldId id="260" r:id="rId3"/>
    <p:sldId id="261" r:id="rId4"/>
    <p:sldId id="262" r:id="rId5"/>
    <p:sldId id="318" r:id="rId6"/>
    <p:sldId id="319" r:id="rId7"/>
    <p:sldId id="321" r:id="rId8"/>
    <p:sldId id="320" r:id="rId9"/>
    <p:sldId id="324" r:id="rId10"/>
    <p:sldId id="323" r:id="rId11"/>
    <p:sldId id="325" r:id="rId12"/>
    <p:sldId id="327" r:id="rId13"/>
    <p:sldId id="259" r:id="rId1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0" roundtripDataSignature="AMtx7mi0Wliw7FZOmfoO/UTVTaVxEyLxw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7DD"/>
    <a:srgbClr val="B9B9B9"/>
    <a:srgbClr val="0072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b="1" dirty="0"/>
          </a:p>
        </p:txBody>
      </p:sp>
      <p:sp>
        <p:nvSpPr>
          <p:cNvPr id="91" name="Google Shape;9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1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D1A35-1423-4629-8EC5-6EAFEDA5B33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7398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D1A35-1423-4629-8EC5-6EAFEDA5B33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6993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D1A35-1423-4629-8EC5-6EAFEDA5B33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079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  <p:sp>
        <p:nvSpPr>
          <p:cNvPr id="118" name="Google Shape;11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9" name="Google Shape;119;p4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</a:t>
            </a:fld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1452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44971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1" name="Google Shape;10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0746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1" name="Google Shape;10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12011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1" name="Google Shape;10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07198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1" name="Google Shape;10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152426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1" name="Google Shape;10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091445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D1A35-1423-4629-8EC5-6EAFEDA5B33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63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6"/>
          <p:cNvSpPr txBox="1">
            <a:spLocks noGrp="1"/>
          </p:cNvSpPr>
          <p:nvPr>
            <p:ph type="ctrTitle"/>
          </p:nvPr>
        </p:nvSpPr>
        <p:spPr>
          <a:xfrm>
            <a:off x="1524000" y="435406"/>
            <a:ext cx="9144000" cy="2027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25"/>
              <a:buFont typeface="Georgia"/>
              <a:buNone/>
              <a:defRPr sz="4125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6"/>
          <p:cNvSpPr txBox="1">
            <a:spLocks noGrp="1"/>
          </p:cNvSpPr>
          <p:nvPr>
            <p:ph type="subTitle" idx="1"/>
          </p:nvPr>
        </p:nvSpPr>
        <p:spPr>
          <a:xfrm>
            <a:off x="1524000" y="2554976"/>
            <a:ext cx="9144000" cy="1404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  <a:defRPr sz="15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cxnSp>
        <p:nvCxnSpPr>
          <p:cNvPr id="16" name="Google Shape;16;p6"/>
          <p:cNvCxnSpPr/>
          <p:nvPr/>
        </p:nvCxnSpPr>
        <p:spPr>
          <a:xfrm>
            <a:off x="1524000" y="2471268"/>
            <a:ext cx="9144000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7" name="Google Shape;17;p6" descr="Text&#10;&#10;Description automatically generated with medium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4836759"/>
            <a:ext cx="12192000" cy="1158132"/>
          </a:xfrm>
          <a:prstGeom prst="rect">
            <a:avLst/>
          </a:prstGeom>
          <a:noFill/>
          <a:ln>
            <a:noFill/>
          </a:ln>
          <a:effectLst>
            <a:outerShdw blurRad="127000" dist="76200" dir="54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18" name="Google Shape;18;p6"/>
          <p:cNvSpPr/>
          <p:nvPr/>
        </p:nvSpPr>
        <p:spPr>
          <a:xfrm rot="5400000">
            <a:off x="233391" y="-240798"/>
            <a:ext cx="1506796" cy="1982044"/>
          </a:xfrm>
          <a:custGeom>
            <a:avLst/>
            <a:gdLst/>
            <a:ahLst/>
            <a:cxnLst/>
            <a:rect l="l" t="t" r="r" b="b"/>
            <a:pathLst>
              <a:path w="1686013" h="1374481" extrusionOk="0">
                <a:moveTo>
                  <a:pt x="0" y="1374481"/>
                </a:moveTo>
                <a:cubicBezTo>
                  <a:pt x="1121" y="939691"/>
                  <a:pt x="-149" y="434790"/>
                  <a:pt x="972" y="0"/>
                </a:cubicBezTo>
                <a:lnTo>
                  <a:pt x="1686013" y="1372455"/>
                </a:lnTo>
                <a:lnTo>
                  <a:pt x="0" y="1374481"/>
                </a:lnTo>
                <a:close/>
              </a:path>
            </a:pathLst>
          </a:custGeom>
          <a:solidFill>
            <a:schemeClr val="lt1">
              <a:alpha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6"/>
          <p:cNvSpPr/>
          <p:nvPr/>
        </p:nvSpPr>
        <p:spPr>
          <a:xfrm rot="5400000">
            <a:off x="196930" y="-204342"/>
            <a:ext cx="1275607" cy="1677939"/>
          </a:xfrm>
          <a:custGeom>
            <a:avLst/>
            <a:gdLst/>
            <a:ahLst/>
            <a:cxnLst/>
            <a:rect l="l" t="t" r="r" b="b"/>
            <a:pathLst>
              <a:path w="1686013" h="1374481" extrusionOk="0">
                <a:moveTo>
                  <a:pt x="0" y="1374481"/>
                </a:moveTo>
                <a:cubicBezTo>
                  <a:pt x="1121" y="939691"/>
                  <a:pt x="-149" y="434790"/>
                  <a:pt x="972" y="0"/>
                </a:cubicBezTo>
                <a:lnTo>
                  <a:pt x="1686013" y="1372455"/>
                </a:lnTo>
                <a:lnTo>
                  <a:pt x="0" y="1374481"/>
                </a:lnTo>
                <a:close/>
              </a:path>
            </a:pathLst>
          </a:custGeom>
          <a:solidFill>
            <a:schemeClr val="lt1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hoto Full 1">
  <p:cSld name="Photo Full 1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>
            <a:spLocks noGrp="1"/>
          </p:cNvSpPr>
          <p:nvPr>
            <p:ph type="pic" idx="2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78" name="Google Shape;78;p15"/>
          <p:cNvSpPr txBox="1">
            <a:spLocks noGrp="1"/>
          </p:cNvSpPr>
          <p:nvPr>
            <p:ph type="body" idx="1"/>
          </p:nvPr>
        </p:nvSpPr>
        <p:spPr>
          <a:xfrm>
            <a:off x="161027" y="6119609"/>
            <a:ext cx="5417547" cy="179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825"/>
              <a:buFont typeface="Arial"/>
              <a:buNone/>
              <a:defRPr sz="825"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body" idx="3"/>
          </p:nvPr>
        </p:nvSpPr>
        <p:spPr>
          <a:xfrm>
            <a:off x="0" y="5108832"/>
            <a:ext cx="5588000" cy="91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365750" tIns="45700" rIns="91425" bIns="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700"/>
              <a:buNone/>
              <a:defRPr sz="27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80" name="Google Shape;80;p15"/>
          <p:cNvGrpSpPr/>
          <p:nvPr/>
        </p:nvGrpSpPr>
        <p:grpSpPr>
          <a:xfrm>
            <a:off x="-4236" y="-3176"/>
            <a:ext cx="1982047" cy="1506797"/>
            <a:chOff x="-3178" y="-3176"/>
            <a:chExt cx="1646959" cy="1669407"/>
          </a:xfrm>
        </p:grpSpPr>
        <p:sp>
          <p:nvSpPr>
            <p:cNvPr id="81" name="Google Shape;81;p15"/>
            <p:cNvSpPr/>
            <p:nvPr/>
          </p:nvSpPr>
          <p:spPr>
            <a:xfrm rot="5400000">
              <a:off x="-14400" y="8050"/>
              <a:ext cx="1669405" cy="1646956"/>
            </a:xfrm>
            <a:custGeom>
              <a:avLst/>
              <a:gdLst/>
              <a:ahLst/>
              <a:cxnLst/>
              <a:rect l="l" t="t" r="r" b="b"/>
              <a:pathLst>
                <a:path w="1686013" h="1374481" extrusionOk="0">
                  <a:moveTo>
                    <a:pt x="0" y="1374481"/>
                  </a:moveTo>
                  <a:cubicBezTo>
                    <a:pt x="1121" y="939691"/>
                    <a:pt x="-149" y="434790"/>
                    <a:pt x="972" y="0"/>
                  </a:cubicBezTo>
                  <a:lnTo>
                    <a:pt x="1686013" y="1372455"/>
                  </a:lnTo>
                  <a:lnTo>
                    <a:pt x="0" y="1374481"/>
                  </a:lnTo>
                  <a:close/>
                </a:path>
              </a:pathLst>
            </a:custGeom>
            <a:solidFill>
              <a:schemeClr val="dk2">
                <a:alpha val="6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" name="Google Shape;82;p15"/>
            <p:cNvSpPr/>
            <p:nvPr/>
          </p:nvSpPr>
          <p:spPr>
            <a:xfrm rot="5400000">
              <a:off x="-12680" y="6326"/>
              <a:ext cx="1413267" cy="1394263"/>
            </a:xfrm>
            <a:custGeom>
              <a:avLst/>
              <a:gdLst/>
              <a:ahLst/>
              <a:cxnLst/>
              <a:rect l="l" t="t" r="r" b="b"/>
              <a:pathLst>
                <a:path w="1686013" h="1374481" extrusionOk="0">
                  <a:moveTo>
                    <a:pt x="0" y="1374481"/>
                  </a:moveTo>
                  <a:cubicBezTo>
                    <a:pt x="1121" y="939691"/>
                    <a:pt x="-149" y="434790"/>
                    <a:pt x="972" y="0"/>
                  </a:cubicBezTo>
                  <a:lnTo>
                    <a:pt x="1686013" y="1372455"/>
                  </a:lnTo>
                  <a:lnTo>
                    <a:pt x="0" y="137448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inal Slide">
  <p:cSld name="Final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>
            <a:spLocks noGrp="1"/>
          </p:cNvSpPr>
          <p:nvPr>
            <p:ph type="ctrTitle"/>
          </p:nvPr>
        </p:nvSpPr>
        <p:spPr>
          <a:xfrm>
            <a:off x="1524000" y="1175356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25"/>
              <a:buFont typeface="Georgia"/>
              <a:buNone/>
              <a:defRPr sz="4125" b="0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85" name="Google Shape;85;p16"/>
          <p:cNvCxnSpPr/>
          <p:nvPr/>
        </p:nvCxnSpPr>
        <p:spPr>
          <a:xfrm>
            <a:off x="1524000" y="3562956"/>
            <a:ext cx="9144000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86" name="Google Shape;86;p16" descr="Text&#10;&#10;Description automatically generated with medium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4836759"/>
            <a:ext cx="12192000" cy="1158132"/>
          </a:xfrm>
          <a:prstGeom prst="rect">
            <a:avLst/>
          </a:prstGeom>
          <a:noFill/>
          <a:ln>
            <a:noFill/>
          </a:ln>
          <a:effectLst>
            <a:outerShdw blurRad="127000" dist="76200" dir="54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87" name="Google Shape;87;p16"/>
          <p:cNvSpPr/>
          <p:nvPr/>
        </p:nvSpPr>
        <p:spPr>
          <a:xfrm rot="5400000">
            <a:off x="233391" y="-240798"/>
            <a:ext cx="1506796" cy="1982044"/>
          </a:xfrm>
          <a:custGeom>
            <a:avLst/>
            <a:gdLst/>
            <a:ahLst/>
            <a:cxnLst/>
            <a:rect l="l" t="t" r="r" b="b"/>
            <a:pathLst>
              <a:path w="1686013" h="1374481" extrusionOk="0">
                <a:moveTo>
                  <a:pt x="0" y="1374481"/>
                </a:moveTo>
                <a:cubicBezTo>
                  <a:pt x="1121" y="939691"/>
                  <a:pt x="-149" y="434790"/>
                  <a:pt x="972" y="0"/>
                </a:cubicBezTo>
                <a:lnTo>
                  <a:pt x="1686013" y="1372455"/>
                </a:lnTo>
                <a:lnTo>
                  <a:pt x="0" y="1374481"/>
                </a:lnTo>
                <a:close/>
              </a:path>
            </a:pathLst>
          </a:custGeom>
          <a:solidFill>
            <a:schemeClr val="lt1">
              <a:alpha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6"/>
          <p:cNvSpPr/>
          <p:nvPr/>
        </p:nvSpPr>
        <p:spPr>
          <a:xfrm rot="5400000">
            <a:off x="196930" y="-204342"/>
            <a:ext cx="1275607" cy="1677939"/>
          </a:xfrm>
          <a:custGeom>
            <a:avLst/>
            <a:gdLst/>
            <a:ahLst/>
            <a:cxnLst/>
            <a:rect l="l" t="t" r="r" b="b"/>
            <a:pathLst>
              <a:path w="1686013" h="1374481" extrusionOk="0">
                <a:moveTo>
                  <a:pt x="0" y="1374481"/>
                </a:moveTo>
                <a:cubicBezTo>
                  <a:pt x="1121" y="939691"/>
                  <a:pt x="-149" y="434790"/>
                  <a:pt x="972" y="0"/>
                </a:cubicBezTo>
                <a:lnTo>
                  <a:pt x="1686013" y="1372455"/>
                </a:lnTo>
                <a:lnTo>
                  <a:pt x="0" y="1374481"/>
                </a:lnTo>
                <a:close/>
              </a:path>
            </a:pathLst>
          </a:custGeom>
          <a:solidFill>
            <a:schemeClr val="lt1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84523" y="1424588"/>
            <a:ext cx="10668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4F234-4741-4049-9691-902C445BDEB5}" type="datetime1">
              <a:rPr lang="en-US" smtClean="0"/>
              <a:pPr/>
              <a:t>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DD00-8531-4017-AB91-D4CD543737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082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017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body" idx="1"/>
          </p:nvPr>
        </p:nvSpPr>
        <p:spPr>
          <a:xfrm>
            <a:off x="838200" y="1487968"/>
            <a:ext cx="10515600" cy="4678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sldNum" idx="12"/>
          </p:nvPr>
        </p:nvSpPr>
        <p:spPr>
          <a:xfrm>
            <a:off x="9427330" y="6348810"/>
            <a:ext cx="2012324" cy="191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ANRCB   |   </a:t>
            </a:r>
            <a:fld id="{00000000-1234-1234-1234-123412341234}" type="slidenum">
              <a:rPr lang="en-US" b="1">
                <a:solidFill>
                  <a:schemeClr val="accent6"/>
                </a:solidFill>
              </a:rPr>
              <a:t>‹#›</a:t>
            </a:fld>
            <a:endParaRPr b="1">
              <a:solidFill>
                <a:schemeClr val="accent6"/>
              </a:solidFill>
            </a:endParaRPr>
          </a:p>
        </p:txBody>
      </p:sp>
      <p:cxnSp>
        <p:nvCxnSpPr>
          <p:cNvPr id="24" name="Google Shape;24;p7"/>
          <p:cNvCxnSpPr/>
          <p:nvPr/>
        </p:nvCxnSpPr>
        <p:spPr>
          <a:xfrm>
            <a:off x="838200" y="1382233"/>
            <a:ext cx="10515600" cy="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25" name="Google Shape;25;p7"/>
          <p:cNvGrpSpPr/>
          <p:nvPr/>
        </p:nvGrpSpPr>
        <p:grpSpPr>
          <a:xfrm>
            <a:off x="-4236" y="-3176"/>
            <a:ext cx="1982047" cy="1506797"/>
            <a:chOff x="-3178" y="-3176"/>
            <a:chExt cx="1646959" cy="1669407"/>
          </a:xfrm>
        </p:grpSpPr>
        <p:sp>
          <p:nvSpPr>
            <p:cNvPr id="26" name="Google Shape;26;p7"/>
            <p:cNvSpPr/>
            <p:nvPr/>
          </p:nvSpPr>
          <p:spPr>
            <a:xfrm rot="5400000">
              <a:off x="-14400" y="8050"/>
              <a:ext cx="1669405" cy="1646956"/>
            </a:xfrm>
            <a:custGeom>
              <a:avLst/>
              <a:gdLst/>
              <a:ahLst/>
              <a:cxnLst/>
              <a:rect l="l" t="t" r="r" b="b"/>
              <a:pathLst>
                <a:path w="1686013" h="1374481" extrusionOk="0">
                  <a:moveTo>
                    <a:pt x="0" y="1374481"/>
                  </a:moveTo>
                  <a:cubicBezTo>
                    <a:pt x="1121" y="939691"/>
                    <a:pt x="-149" y="434790"/>
                    <a:pt x="972" y="0"/>
                  </a:cubicBezTo>
                  <a:lnTo>
                    <a:pt x="1686013" y="1372455"/>
                  </a:lnTo>
                  <a:lnTo>
                    <a:pt x="0" y="1374481"/>
                  </a:lnTo>
                  <a:close/>
                </a:path>
              </a:pathLst>
            </a:custGeom>
            <a:solidFill>
              <a:schemeClr val="dk2">
                <a:alpha val="6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" name="Google Shape;27;p7"/>
            <p:cNvSpPr/>
            <p:nvPr/>
          </p:nvSpPr>
          <p:spPr>
            <a:xfrm rot="5400000">
              <a:off x="-12680" y="6326"/>
              <a:ext cx="1413267" cy="1394263"/>
            </a:xfrm>
            <a:custGeom>
              <a:avLst/>
              <a:gdLst/>
              <a:ahLst/>
              <a:cxnLst/>
              <a:rect l="l" t="t" r="r" b="b"/>
              <a:pathLst>
                <a:path w="1686013" h="1374481" extrusionOk="0">
                  <a:moveTo>
                    <a:pt x="0" y="1374481"/>
                  </a:moveTo>
                  <a:cubicBezTo>
                    <a:pt x="1121" y="939691"/>
                    <a:pt x="-149" y="434790"/>
                    <a:pt x="972" y="0"/>
                  </a:cubicBezTo>
                  <a:lnTo>
                    <a:pt x="1686013" y="1372455"/>
                  </a:lnTo>
                  <a:lnTo>
                    <a:pt x="0" y="137448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inal Slide">
  <p:cSld name="1_Final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>
            <a:spLocks noGrp="1"/>
          </p:cNvSpPr>
          <p:nvPr>
            <p:ph type="ctrTitle"/>
          </p:nvPr>
        </p:nvSpPr>
        <p:spPr>
          <a:xfrm>
            <a:off x="1524000" y="1175356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25"/>
              <a:buFont typeface="Georgia"/>
              <a:buNone/>
              <a:defRPr sz="4125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30" name="Google Shape;30;p8"/>
          <p:cNvCxnSpPr/>
          <p:nvPr/>
        </p:nvCxnSpPr>
        <p:spPr>
          <a:xfrm>
            <a:off x="1524000" y="3562956"/>
            <a:ext cx="9144000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1" name="Google Shape;31;p8" descr="Text&#10;&#10;Description automatically generated with medium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4836759"/>
            <a:ext cx="12192000" cy="1158132"/>
          </a:xfrm>
          <a:prstGeom prst="rect">
            <a:avLst/>
          </a:prstGeom>
          <a:noFill/>
          <a:ln>
            <a:noFill/>
          </a:ln>
          <a:effectLst>
            <a:outerShdw blurRad="127000" dist="76200" dir="54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>
            <a:spLocks noGrp="1"/>
          </p:cNvSpPr>
          <p:nvPr>
            <p:ph type="title"/>
          </p:nvPr>
        </p:nvSpPr>
        <p:spPr>
          <a:xfrm>
            <a:off x="5238242" y="767883"/>
            <a:ext cx="5244487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Georgia"/>
              <a:buNone/>
              <a:defRPr sz="3000" b="0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body" idx="1"/>
          </p:nvPr>
        </p:nvSpPr>
        <p:spPr>
          <a:xfrm>
            <a:off x="5238242" y="3647608"/>
            <a:ext cx="5244487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cxnSp>
        <p:nvCxnSpPr>
          <p:cNvPr id="35" name="Google Shape;35;p9"/>
          <p:cNvCxnSpPr/>
          <p:nvPr/>
        </p:nvCxnSpPr>
        <p:spPr>
          <a:xfrm>
            <a:off x="5238242" y="3628283"/>
            <a:ext cx="6953759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6" name="Google Shape;36;p9"/>
          <p:cNvSpPr/>
          <p:nvPr/>
        </p:nvSpPr>
        <p:spPr>
          <a:xfrm rot="5400000">
            <a:off x="233391" y="-240798"/>
            <a:ext cx="1506796" cy="1982044"/>
          </a:xfrm>
          <a:custGeom>
            <a:avLst/>
            <a:gdLst/>
            <a:ahLst/>
            <a:cxnLst/>
            <a:rect l="l" t="t" r="r" b="b"/>
            <a:pathLst>
              <a:path w="1686013" h="1374481" extrusionOk="0">
                <a:moveTo>
                  <a:pt x="0" y="1374481"/>
                </a:moveTo>
                <a:cubicBezTo>
                  <a:pt x="1121" y="939691"/>
                  <a:pt x="-149" y="434790"/>
                  <a:pt x="972" y="0"/>
                </a:cubicBezTo>
                <a:lnTo>
                  <a:pt x="1686013" y="1372455"/>
                </a:lnTo>
                <a:lnTo>
                  <a:pt x="0" y="1374481"/>
                </a:lnTo>
                <a:close/>
              </a:path>
            </a:pathLst>
          </a:custGeom>
          <a:solidFill>
            <a:schemeClr val="lt1">
              <a:alpha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9"/>
          <p:cNvSpPr/>
          <p:nvPr/>
        </p:nvSpPr>
        <p:spPr>
          <a:xfrm rot="5400000">
            <a:off x="196930" y="-204342"/>
            <a:ext cx="1275607" cy="1677939"/>
          </a:xfrm>
          <a:custGeom>
            <a:avLst/>
            <a:gdLst/>
            <a:ahLst/>
            <a:cxnLst/>
            <a:rect l="l" t="t" r="r" b="b"/>
            <a:pathLst>
              <a:path w="1686013" h="1374481" extrusionOk="0">
                <a:moveTo>
                  <a:pt x="0" y="1374481"/>
                </a:moveTo>
                <a:cubicBezTo>
                  <a:pt x="1121" y="939691"/>
                  <a:pt x="-149" y="434790"/>
                  <a:pt x="972" y="0"/>
                </a:cubicBezTo>
                <a:lnTo>
                  <a:pt x="1686013" y="1372455"/>
                </a:lnTo>
                <a:lnTo>
                  <a:pt x="0" y="1374481"/>
                </a:lnTo>
                <a:close/>
              </a:path>
            </a:pathLst>
          </a:custGeom>
          <a:solidFill>
            <a:schemeClr val="lt1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017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ldNum" idx="12"/>
          </p:nvPr>
        </p:nvSpPr>
        <p:spPr>
          <a:xfrm>
            <a:off x="9427330" y="6348810"/>
            <a:ext cx="2012324" cy="191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ANRCB   |   </a:t>
            </a:r>
            <a:fld id="{00000000-1234-1234-1234-123412341234}" type="slidenum">
              <a:rPr lang="en-US" b="1">
                <a:solidFill>
                  <a:schemeClr val="accent6"/>
                </a:solidFill>
              </a:rPr>
              <a:t>‹#›</a:t>
            </a:fld>
            <a:endParaRPr b="1">
              <a:solidFill>
                <a:schemeClr val="accent6"/>
              </a:solidFill>
            </a:endParaRPr>
          </a:p>
        </p:txBody>
      </p:sp>
      <p:cxnSp>
        <p:nvCxnSpPr>
          <p:cNvPr id="41" name="Google Shape;41;p10"/>
          <p:cNvCxnSpPr/>
          <p:nvPr/>
        </p:nvCxnSpPr>
        <p:spPr>
          <a:xfrm>
            <a:off x="838200" y="1382233"/>
            <a:ext cx="10515600" cy="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42" name="Google Shape;42;p10"/>
          <p:cNvGrpSpPr/>
          <p:nvPr/>
        </p:nvGrpSpPr>
        <p:grpSpPr>
          <a:xfrm>
            <a:off x="-4236" y="-3176"/>
            <a:ext cx="1982047" cy="1506797"/>
            <a:chOff x="-3178" y="-3176"/>
            <a:chExt cx="1646959" cy="1669407"/>
          </a:xfrm>
        </p:grpSpPr>
        <p:sp>
          <p:nvSpPr>
            <p:cNvPr id="43" name="Google Shape;43;p10"/>
            <p:cNvSpPr/>
            <p:nvPr/>
          </p:nvSpPr>
          <p:spPr>
            <a:xfrm rot="5400000">
              <a:off x="-14400" y="8050"/>
              <a:ext cx="1669405" cy="1646956"/>
            </a:xfrm>
            <a:custGeom>
              <a:avLst/>
              <a:gdLst/>
              <a:ahLst/>
              <a:cxnLst/>
              <a:rect l="l" t="t" r="r" b="b"/>
              <a:pathLst>
                <a:path w="1686013" h="1374481" extrusionOk="0">
                  <a:moveTo>
                    <a:pt x="0" y="1374481"/>
                  </a:moveTo>
                  <a:cubicBezTo>
                    <a:pt x="1121" y="939691"/>
                    <a:pt x="-149" y="434790"/>
                    <a:pt x="972" y="0"/>
                  </a:cubicBezTo>
                  <a:lnTo>
                    <a:pt x="1686013" y="1372455"/>
                  </a:lnTo>
                  <a:lnTo>
                    <a:pt x="0" y="1374481"/>
                  </a:lnTo>
                  <a:close/>
                </a:path>
              </a:pathLst>
            </a:custGeom>
            <a:solidFill>
              <a:schemeClr val="dk2">
                <a:alpha val="6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" name="Google Shape;44;p10"/>
            <p:cNvSpPr/>
            <p:nvPr/>
          </p:nvSpPr>
          <p:spPr>
            <a:xfrm rot="5400000">
              <a:off x="-12680" y="6326"/>
              <a:ext cx="1413267" cy="1394263"/>
            </a:xfrm>
            <a:custGeom>
              <a:avLst/>
              <a:gdLst/>
              <a:ahLst/>
              <a:cxnLst/>
              <a:rect l="l" t="t" r="r" b="b"/>
              <a:pathLst>
                <a:path w="1686013" h="1374481" extrusionOk="0">
                  <a:moveTo>
                    <a:pt x="0" y="1374481"/>
                  </a:moveTo>
                  <a:cubicBezTo>
                    <a:pt x="1121" y="939691"/>
                    <a:pt x="-149" y="434790"/>
                    <a:pt x="972" y="0"/>
                  </a:cubicBezTo>
                  <a:lnTo>
                    <a:pt x="1686013" y="1372455"/>
                  </a:lnTo>
                  <a:lnTo>
                    <a:pt x="0" y="137448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sldNum" idx="12"/>
          </p:nvPr>
        </p:nvSpPr>
        <p:spPr>
          <a:xfrm>
            <a:off x="9427330" y="6348810"/>
            <a:ext cx="2012324" cy="191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ANRCB   |   </a:t>
            </a:r>
            <a:fld id="{00000000-1234-1234-1234-123412341234}" type="slidenum">
              <a:rPr lang="en-US" b="1">
                <a:solidFill>
                  <a:schemeClr val="accent6"/>
                </a:solidFill>
              </a:rPr>
              <a:t>‹#›</a:t>
            </a:fld>
            <a:endParaRPr b="1">
              <a:solidFill>
                <a:schemeClr val="accent6"/>
              </a:solidFill>
            </a:endParaRPr>
          </a:p>
        </p:txBody>
      </p:sp>
      <p:grpSp>
        <p:nvGrpSpPr>
          <p:cNvPr id="47" name="Google Shape;47;p11"/>
          <p:cNvGrpSpPr/>
          <p:nvPr/>
        </p:nvGrpSpPr>
        <p:grpSpPr>
          <a:xfrm>
            <a:off x="-4236" y="-3176"/>
            <a:ext cx="1982047" cy="1506797"/>
            <a:chOff x="-3178" y="-3176"/>
            <a:chExt cx="1646959" cy="1669407"/>
          </a:xfrm>
        </p:grpSpPr>
        <p:sp>
          <p:nvSpPr>
            <p:cNvPr id="48" name="Google Shape;48;p11"/>
            <p:cNvSpPr/>
            <p:nvPr/>
          </p:nvSpPr>
          <p:spPr>
            <a:xfrm rot="5400000">
              <a:off x="-14400" y="8050"/>
              <a:ext cx="1669405" cy="1646956"/>
            </a:xfrm>
            <a:custGeom>
              <a:avLst/>
              <a:gdLst/>
              <a:ahLst/>
              <a:cxnLst/>
              <a:rect l="l" t="t" r="r" b="b"/>
              <a:pathLst>
                <a:path w="1686013" h="1374481" extrusionOk="0">
                  <a:moveTo>
                    <a:pt x="0" y="1374481"/>
                  </a:moveTo>
                  <a:cubicBezTo>
                    <a:pt x="1121" y="939691"/>
                    <a:pt x="-149" y="434790"/>
                    <a:pt x="972" y="0"/>
                  </a:cubicBezTo>
                  <a:lnTo>
                    <a:pt x="1686013" y="1372455"/>
                  </a:lnTo>
                  <a:lnTo>
                    <a:pt x="0" y="1374481"/>
                  </a:lnTo>
                  <a:close/>
                </a:path>
              </a:pathLst>
            </a:custGeom>
            <a:solidFill>
              <a:schemeClr val="dk2">
                <a:alpha val="6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" name="Google Shape;49;p11"/>
            <p:cNvSpPr/>
            <p:nvPr/>
          </p:nvSpPr>
          <p:spPr>
            <a:xfrm rot="5400000">
              <a:off x="-12680" y="6326"/>
              <a:ext cx="1413267" cy="1394263"/>
            </a:xfrm>
            <a:custGeom>
              <a:avLst/>
              <a:gdLst/>
              <a:ahLst/>
              <a:cxnLst/>
              <a:rect l="l" t="t" r="r" b="b"/>
              <a:pathLst>
                <a:path w="1686013" h="1374481" extrusionOk="0">
                  <a:moveTo>
                    <a:pt x="0" y="1374481"/>
                  </a:moveTo>
                  <a:cubicBezTo>
                    <a:pt x="1121" y="939691"/>
                    <a:pt x="-149" y="434790"/>
                    <a:pt x="972" y="0"/>
                  </a:cubicBezTo>
                  <a:lnTo>
                    <a:pt x="1686013" y="1372455"/>
                  </a:lnTo>
                  <a:lnTo>
                    <a:pt x="0" y="137448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section Header">
  <p:cSld name="Subsection Heade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title"/>
          </p:nvPr>
        </p:nvSpPr>
        <p:spPr>
          <a:xfrm>
            <a:off x="838200" y="2094615"/>
            <a:ext cx="10515600" cy="15736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Georgia"/>
              <a:buNone/>
              <a:defRPr sz="3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sldNum" idx="12"/>
          </p:nvPr>
        </p:nvSpPr>
        <p:spPr>
          <a:xfrm>
            <a:off x="9427330" y="6348810"/>
            <a:ext cx="2012324" cy="191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ANRCB   |   </a:t>
            </a:r>
            <a:fld id="{00000000-1234-1234-1234-123412341234}" type="slidenum">
              <a:rPr lang="en-US" b="1"/>
              <a:t>‹#›</a:t>
            </a:fld>
            <a:endParaRPr b="1"/>
          </a:p>
        </p:txBody>
      </p:sp>
      <p:cxnSp>
        <p:nvCxnSpPr>
          <p:cNvPr id="53" name="Google Shape;53;p12"/>
          <p:cNvCxnSpPr/>
          <p:nvPr/>
        </p:nvCxnSpPr>
        <p:spPr>
          <a:xfrm>
            <a:off x="838200" y="3678866"/>
            <a:ext cx="10515600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54" name="Google Shape;54;p12"/>
          <p:cNvSpPr/>
          <p:nvPr/>
        </p:nvSpPr>
        <p:spPr>
          <a:xfrm rot="5400000">
            <a:off x="233391" y="-240798"/>
            <a:ext cx="1506796" cy="1982044"/>
          </a:xfrm>
          <a:custGeom>
            <a:avLst/>
            <a:gdLst/>
            <a:ahLst/>
            <a:cxnLst/>
            <a:rect l="l" t="t" r="r" b="b"/>
            <a:pathLst>
              <a:path w="1686013" h="1374481" extrusionOk="0">
                <a:moveTo>
                  <a:pt x="0" y="1374481"/>
                </a:moveTo>
                <a:cubicBezTo>
                  <a:pt x="1121" y="939691"/>
                  <a:pt x="-149" y="434790"/>
                  <a:pt x="972" y="0"/>
                </a:cubicBezTo>
                <a:lnTo>
                  <a:pt x="1686013" y="1372455"/>
                </a:lnTo>
                <a:lnTo>
                  <a:pt x="0" y="1374481"/>
                </a:lnTo>
                <a:close/>
              </a:path>
            </a:pathLst>
          </a:custGeom>
          <a:solidFill>
            <a:schemeClr val="lt1">
              <a:alpha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2"/>
          <p:cNvSpPr/>
          <p:nvPr/>
        </p:nvSpPr>
        <p:spPr>
          <a:xfrm rot="5400000">
            <a:off x="196930" y="-204342"/>
            <a:ext cx="1275607" cy="1677939"/>
          </a:xfrm>
          <a:custGeom>
            <a:avLst/>
            <a:gdLst/>
            <a:ahLst/>
            <a:cxnLst/>
            <a:rect l="l" t="t" r="r" b="b"/>
            <a:pathLst>
              <a:path w="1686013" h="1374481" extrusionOk="0">
                <a:moveTo>
                  <a:pt x="0" y="1374481"/>
                </a:moveTo>
                <a:cubicBezTo>
                  <a:pt x="1121" y="939691"/>
                  <a:pt x="-149" y="434790"/>
                  <a:pt x="972" y="0"/>
                </a:cubicBezTo>
                <a:lnTo>
                  <a:pt x="1686013" y="1372455"/>
                </a:lnTo>
                <a:lnTo>
                  <a:pt x="0" y="1374481"/>
                </a:lnTo>
                <a:close/>
              </a:path>
            </a:pathLst>
          </a:custGeom>
          <a:solidFill>
            <a:schemeClr val="lt1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017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body" idx="1"/>
          </p:nvPr>
        </p:nvSpPr>
        <p:spPr>
          <a:xfrm>
            <a:off x="838201" y="1490805"/>
            <a:ext cx="5073649" cy="47001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body" idx="2"/>
          </p:nvPr>
        </p:nvSpPr>
        <p:spPr>
          <a:xfrm>
            <a:off x="6280152" y="1501438"/>
            <a:ext cx="5073649" cy="47001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ldNum" idx="12"/>
          </p:nvPr>
        </p:nvSpPr>
        <p:spPr>
          <a:xfrm>
            <a:off x="9427330" y="6348810"/>
            <a:ext cx="2012324" cy="191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ANRCB   |   </a:t>
            </a:r>
            <a:fld id="{00000000-1234-1234-1234-123412341234}" type="slidenum">
              <a:rPr lang="en-US" b="1">
                <a:solidFill>
                  <a:schemeClr val="accent6"/>
                </a:solidFill>
              </a:rPr>
              <a:t>‹#›</a:t>
            </a:fld>
            <a:endParaRPr b="1">
              <a:solidFill>
                <a:schemeClr val="accent6"/>
              </a:solidFill>
            </a:endParaRPr>
          </a:p>
        </p:txBody>
      </p:sp>
      <p:cxnSp>
        <p:nvCxnSpPr>
          <p:cNvPr id="61" name="Google Shape;61;p13"/>
          <p:cNvCxnSpPr/>
          <p:nvPr/>
        </p:nvCxnSpPr>
        <p:spPr>
          <a:xfrm>
            <a:off x="838200" y="1382233"/>
            <a:ext cx="10515600" cy="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62" name="Google Shape;62;p13"/>
          <p:cNvGrpSpPr/>
          <p:nvPr/>
        </p:nvGrpSpPr>
        <p:grpSpPr>
          <a:xfrm>
            <a:off x="-4236" y="-3176"/>
            <a:ext cx="1982047" cy="1506797"/>
            <a:chOff x="-3178" y="-3176"/>
            <a:chExt cx="1646959" cy="1669407"/>
          </a:xfrm>
        </p:grpSpPr>
        <p:sp>
          <p:nvSpPr>
            <p:cNvPr id="63" name="Google Shape;63;p13"/>
            <p:cNvSpPr/>
            <p:nvPr/>
          </p:nvSpPr>
          <p:spPr>
            <a:xfrm rot="5400000">
              <a:off x="-14400" y="8050"/>
              <a:ext cx="1669405" cy="1646956"/>
            </a:xfrm>
            <a:custGeom>
              <a:avLst/>
              <a:gdLst/>
              <a:ahLst/>
              <a:cxnLst/>
              <a:rect l="l" t="t" r="r" b="b"/>
              <a:pathLst>
                <a:path w="1686013" h="1374481" extrusionOk="0">
                  <a:moveTo>
                    <a:pt x="0" y="1374481"/>
                  </a:moveTo>
                  <a:cubicBezTo>
                    <a:pt x="1121" y="939691"/>
                    <a:pt x="-149" y="434790"/>
                    <a:pt x="972" y="0"/>
                  </a:cubicBezTo>
                  <a:lnTo>
                    <a:pt x="1686013" y="1372455"/>
                  </a:lnTo>
                  <a:lnTo>
                    <a:pt x="0" y="1374481"/>
                  </a:lnTo>
                  <a:close/>
                </a:path>
              </a:pathLst>
            </a:custGeom>
            <a:solidFill>
              <a:schemeClr val="dk2">
                <a:alpha val="6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" name="Google Shape;64;p13"/>
            <p:cNvSpPr/>
            <p:nvPr/>
          </p:nvSpPr>
          <p:spPr>
            <a:xfrm rot="5400000">
              <a:off x="-12680" y="6326"/>
              <a:ext cx="1413267" cy="1394263"/>
            </a:xfrm>
            <a:custGeom>
              <a:avLst/>
              <a:gdLst/>
              <a:ahLst/>
              <a:cxnLst/>
              <a:rect l="l" t="t" r="r" b="b"/>
              <a:pathLst>
                <a:path w="1686013" h="1374481" extrusionOk="0">
                  <a:moveTo>
                    <a:pt x="0" y="1374481"/>
                  </a:moveTo>
                  <a:cubicBezTo>
                    <a:pt x="1121" y="939691"/>
                    <a:pt x="-149" y="434790"/>
                    <a:pt x="972" y="0"/>
                  </a:cubicBezTo>
                  <a:lnTo>
                    <a:pt x="1686013" y="1372455"/>
                  </a:lnTo>
                  <a:lnTo>
                    <a:pt x="0" y="137448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839789" y="1490156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body" idx="2"/>
          </p:nvPr>
        </p:nvSpPr>
        <p:spPr>
          <a:xfrm>
            <a:off x="839789" y="2324702"/>
            <a:ext cx="5157787" cy="38909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body" idx="3"/>
          </p:nvPr>
        </p:nvSpPr>
        <p:spPr>
          <a:xfrm>
            <a:off x="6172201" y="1490156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body" idx="4"/>
          </p:nvPr>
        </p:nvSpPr>
        <p:spPr>
          <a:xfrm>
            <a:off x="6172201" y="2335334"/>
            <a:ext cx="5183188" cy="38909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017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sldNum" idx="12"/>
          </p:nvPr>
        </p:nvSpPr>
        <p:spPr>
          <a:xfrm>
            <a:off x="9427330" y="6348810"/>
            <a:ext cx="2012324" cy="191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ANRCB   |   </a:t>
            </a:r>
            <a:fld id="{00000000-1234-1234-1234-123412341234}" type="slidenum">
              <a:rPr lang="en-US" b="1">
                <a:solidFill>
                  <a:schemeClr val="accent6"/>
                </a:solidFill>
              </a:rPr>
              <a:t>‹#›</a:t>
            </a:fld>
            <a:endParaRPr b="1">
              <a:solidFill>
                <a:schemeClr val="accent6"/>
              </a:solidFill>
            </a:endParaRPr>
          </a:p>
        </p:txBody>
      </p:sp>
      <p:cxnSp>
        <p:nvCxnSpPr>
          <p:cNvPr id="72" name="Google Shape;72;p14"/>
          <p:cNvCxnSpPr/>
          <p:nvPr/>
        </p:nvCxnSpPr>
        <p:spPr>
          <a:xfrm>
            <a:off x="838200" y="1382233"/>
            <a:ext cx="10515600" cy="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73" name="Google Shape;73;p14"/>
          <p:cNvGrpSpPr/>
          <p:nvPr/>
        </p:nvGrpSpPr>
        <p:grpSpPr>
          <a:xfrm>
            <a:off x="-4236" y="-3176"/>
            <a:ext cx="1982047" cy="1506797"/>
            <a:chOff x="-3178" y="-3176"/>
            <a:chExt cx="1646959" cy="1669407"/>
          </a:xfrm>
        </p:grpSpPr>
        <p:sp>
          <p:nvSpPr>
            <p:cNvPr id="74" name="Google Shape;74;p14"/>
            <p:cNvSpPr/>
            <p:nvPr/>
          </p:nvSpPr>
          <p:spPr>
            <a:xfrm rot="5400000">
              <a:off x="-14400" y="8050"/>
              <a:ext cx="1669405" cy="1646956"/>
            </a:xfrm>
            <a:custGeom>
              <a:avLst/>
              <a:gdLst/>
              <a:ahLst/>
              <a:cxnLst/>
              <a:rect l="l" t="t" r="r" b="b"/>
              <a:pathLst>
                <a:path w="1686013" h="1374481" extrusionOk="0">
                  <a:moveTo>
                    <a:pt x="0" y="1374481"/>
                  </a:moveTo>
                  <a:cubicBezTo>
                    <a:pt x="1121" y="939691"/>
                    <a:pt x="-149" y="434790"/>
                    <a:pt x="972" y="0"/>
                  </a:cubicBezTo>
                  <a:lnTo>
                    <a:pt x="1686013" y="1372455"/>
                  </a:lnTo>
                  <a:lnTo>
                    <a:pt x="0" y="1374481"/>
                  </a:lnTo>
                  <a:close/>
                </a:path>
              </a:pathLst>
            </a:custGeom>
            <a:solidFill>
              <a:schemeClr val="dk2">
                <a:alpha val="6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" name="Google Shape;75;p14"/>
            <p:cNvSpPr/>
            <p:nvPr/>
          </p:nvSpPr>
          <p:spPr>
            <a:xfrm rot="5400000">
              <a:off x="-12680" y="6326"/>
              <a:ext cx="1413267" cy="1394263"/>
            </a:xfrm>
            <a:custGeom>
              <a:avLst/>
              <a:gdLst/>
              <a:ahLst/>
              <a:cxnLst/>
              <a:rect l="l" t="t" r="r" b="b"/>
              <a:pathLst>
                <a:path w="1686013" h="1374481" extrusionOk="0">
                  <a:moveTo>
                    <a:pt x="0" y="1374481"/>
                  </a:moveTo>
                  <a:cubicBezTo>
                    <a:pt x="1121" y="939691"/>
                    <a:pt x="-149" y="434790"/>
                    <a:pt x="972" y="0"/>
                  </a:cubicBezTo>
                  <a:lnTo>
                    <a:pt x="1686013" y="1372455"/>
                  </a:lnTo>
                  <a:lnTo>
                    <a:pt x="0" y="137448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017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Georgia"/>
              <a:buNone/>
              <a:defRPr sz="3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838200" y="1488558"/>
            <a:ext cx="10515600" cy="4656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sldNum" idx="12"/>
          </p:nvPr>
        </p:nvSpPr>
        <p:spPr>
          <a:xfrm>
            <a:off x="9427330" y="6348810"/>
            <a:ext cx="2012324" cy="191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ANRCB   |   </a:t>
            </a:r>
            <a:fld id="{00000000-1234-1234-1234-123412341234}" type="slidenum">
              <a:rPr lang="en-US" b="1">
                <a:solidFill>
                  <a:schemeClr val="accent6"/>
                </a:solidFill>
              </a:rPr>
              <a:t>‹#›</a:t>
            </a:fld>
            <a:endParaRPr b="1">
              <a:solidFill>
                <a:schemeClr val="accent6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"/>
          <p:cNvSpPr txBox="1">
            <a:spLocks noGrp="1"/>
          </p:cNvSpPr>
          <p:nvPr>
            <p:ph type="ctrTitle"/>
          </p:nvPr>
        </p:nvSpPr>
        <p:spPr>
          <a:xfrm>
            <a:off x="0" y="414636"/>
            <a:ext cx="12192000" cy="1884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Georgia"/>
              <a:buNone/>
            </a:pPr>
            <a:r>
              <a:rPr lang="en-US" sz="4400" b="1" dirty="0">
                <a:latin typeface="+mn-lt"/>
              </a:rPr>
              <a:t>ANRCB Training Module 9</a:t>
            </a:r>
            <a:br>
              <a:rPr lang="en-US" sz="4400" b="1" dirty="0">
                <a:latin typeface="+mn-lt"/>
              </a:rPr>
            </a:br>
            <a:r>
              <a:rPr lang="en-US" sz="4400" b="1" dirty="0">
                <a:latin typeface="+mn-lt"/>
              </a:rPr>
              <a:t>Academic Writing</a:t>
            </a:r>
            <a:br>
              <a:rPr lang="en-US" sz="4400" b="1" dirty="0">
                <a:latin typeface="+mn-lt"/>
              </a:rPr>
            </a:br>
            <a:r>
              <a:rPr lang="en-US" sz="4000" b="1" dirty="0">
                <a:latin typeface="+mn-lt"/>
              </a:rPr>
              <a:t>Session 2: Key Questions</a:t>
            </a:r>
            <a:endParaRPr sz="4000" dirty="0">
              <a:latin typeface="+mn-lt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0" y="6163739"/>
            <a:ext cx="12191999" cy="6942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68B"/>
              </a:buClr>
              <a:buSzPts val="1100"/>
              <a:buFont typeface="Times New Roman"/>
              <a:buNone/>
            </a:pPr>
            <a:r>
              <a:rPr lang="en-US" sz="1200" b="0" i="0" u="none" strike="noStrike" cap="none" dirty="0">
                <a:solidFill>
                  <a:srgbClr val="00468B"/>
                </a:solidFill>
                <a:latin typeface="+mn-lt"/>
                <a:ea typeface="Times New Roman"/>
                <a:cs typeface="Times New Roman"/>
                <a:sym typeface="Times New Roman"/>
              </a:rPr>
              <a:t>This work is made possible through support from USAID as a supplement to a USAID Cooperative Agreement #7200AA18CA00009 </a:t>
            </a:r>
            <a:br>
              <a:rPr lang="en-US" sz="1200" b="0" i="0" u="none" strike="noStrike" cap="none" dirty="0">
                <a:solidFill>
                  <a:srgbClr val="00468B"/>
                </a:solidFill>
                <a:latin typeface="+mn-lt"/>
                <a:ea typeface="Times New Roman"/>
                <a:cs typeface="Times New Roman"/>
                <a:sym typeface="Times New Roman"/>
              </a:rPr>
            </a:br>
            <a:r>
              <a:rPr lang="en-US" sz="1200" b="0" i="0" u="none" strike="noStrike" cap="none" dirty="0">
                <a:solidFill>
                  <a:srgbClr val="00468B"/>
                </a:solidFill>
                <a:latin typeface="+mn-lt"/>
                <a:ea typeface="Times New Roman"/>
                <a:cs typeface="Times New Roman"/>
                <a:sym typeface="Times New Roman"/>
              </a:rPr>
              <a:t>(LASER-PULSE) to Purdue University. Contents reflect the views of the author and do not necessarily reflect those of USAID.</a:t>
            </a:r>
            <a:endParaRPr sz="1200" b="0" i="0" u="none" strike="noStrike" cap="none" dirty="0">
              <a:solidFill>
                <a:srgbClr val="000000"/>
              </a:solidFill>
              <a:latin typeface="+mn-lt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1675280" y="3754877"/>
            <a:ext cx="8841441" cy="1006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68B"/>
              </a:buClr>
              <a:buSzPts val="1350"/>
              <a:buFont typeface="Times New Roman"/>
              <a:buNone/>
            </a:pPr>
            <a:r>
              <a:rPr lang="en-US" sz="1800" b="1" i="0" u="none" strike="noStrike" cap="none" dirty="0">
                <a:solidFill>
                  <a:srgbClr val="00468B"/>
                </a:solidFill>
                <a:latin typeface="+mn-lt"/>
                <a:ea typeface="Times New Roman"/>
                <a:cs typeface="Times New Roman"/>
                <a:sym typeface="Times New Roman"/>
              </a:rPr>
              <a:t>November 7, 2023</a:t>
            </a:r>
            <a:br>
              <a:rPr lang="en-US" sz="1800" b="1" i="0" u="none" strike="noStrike" cap="none" dirty="0">
                <a:solidFill>
                  <a:srgbClr val="00468B"/>
                </a:solidFill>
                <a:latin typeface="+mn-lt"/>
                <a:ea typeface="Times New Roman"/>
                <a:cs typeface="Times New Roman"/>
                <a:sym typeface="Times New Roman"/>
              </a:rPr>
            </a:br>
            <a:r>
              <a:rPr lang="en-US" sz="1800" b="1" i="0" u="none" strike="noStrike" cap="none" dirty="0">
                <a:solidFill>
                  <a:srgbClr val="00468B"/>
                </a:solidFill>
                <a:latin typeface="+mn-lt"/>
                <a:ea typeface="Times New Roman"/>
                <a:cs typeface="Times New Roman"/>
                <a:sym typeface="Times New Roman"/>
              </a:rPr>
              <a:t>Applied Nutrition Research Capacity Building (ANRCB) project </a:t>
            </a:r>
            <a:br>
              <a:rPr lang="en-US" sz="1800" b="1" i="0" u="none" strike="noStrike" cap="none" dirty="0">
                <a:solidFill>
                  <a:srgbClr val="00468B"/>
                </a:solidFill>
                <a:latin typeface="+mn-lt"/>
                <a:ea typeface="Times New Roman"/>
                <a:cs typeface="Times New Roman"/>
                <a:sym typeface="Times New Roman"/>
              </a:rPr>
            </a:br>
            <a:r>
              <a:rPr lang="en-US" sz="1800" b="1" i="0" u="none" strike="noStrike" cap="none" dirty="0">
                <a:solidFill>
                  <a:srgbClr val="00468B"/>
                </a:solidFill>
                <a:latin typeface="+mn-lt"/>
                <a:ea typeface="Times New Roman"/>
                <a:cs typeface="Times New Roman"/>
                <a:sym typeface="Times New Roman"/>
              </a:rPr>
              <a:t>of the Lao American Nutrition Initiative (LANI)</a:t>
            </a:r>
            <a:endParaRPr sz="1800" b="0" i="0" u="none" strike="noStrike" cap="none" dirty="0">
              <a:solidFill>
                <a:srgbClr val="000000"/>
              </a:solidFill>
              <a:latin typeface="+mn-lt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0" y="2733868"/>
            <a:ext cx="12192000" cy="8801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61950" algn="ctr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22"/>
              <a:buFont typeface="Arial"/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Prof. Gerald Shively 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61950" algn="ctr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22"/>
              <a:buFont typeface="Arial"/>
              <a:buNone/>
            </a:pPr>
            <a:r>
              <a:rPr lang="en-US" sz="1800" b="1" dirty="0">
                <a:solidFill>
                  <a:schemeClr val="dk1"/>
                </a:solidFill>
              </a:rPr>
              <a:t>Purdue University</a:t>
            </a:r>
            <a:endParaRPr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622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00727E"/>
                </a:solidFill>
                <a:latin typeface="+mn-lt"/>
              </a:rPr>
              <a:t>Key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SzPct val="100000"/>
            </a:pPr>
            <a:r>
              <a:rPr lang="en-US" dirty="0">
                <a:latin typeface="+mn-lt"/>
              </a:rPr>
              <a:t>Always include 3-5 key words</a:t>
            </a:r>
          </a:p>
          <a:p>
            <a:pPr lvl="1">
              <a:buSzPct val="100000"/>
            </a:pPr>
            <a:r>
              <a:rPr lang="en-US" dirty="0">
                <a:latin typeface="+mn-lt"/>
              </a:rPr>
              <a:t>Reason: used for indexes and searches</a:t>
            </a:r>
          </a:p>
          <a:p>
            <a:pPr>
              <a:buSzPct val="100000"/>
            </a:pPr>
            <a:r>
              <a:rPr lang="en-US" dirty="0">
                <a:latin typeface="+mn-lt"/>
              </a:rPr>
              <a:t>It is not necessary to duplicate words that appear in the title</a:t>
            </a:r>
          </a:p>
          <a:p>
            <a:pPr lvl="1">
              <a:buSzPct val="100000"/>
            </a:pPr>
            <a:r>
              <a:rPr lang="en-US" dirty="0">
                <a:latin typeface="+mn-lt"/>
              </a:rPr>
              <a:t>Location/region</a:t>
            </a:r>
          </a:p>
          <a:p>
            <a:pPr lvl="1">
              <a:buSzPct val="100000"/>
            </a:pPr>
            <a:r>
              <a:rPr lang="en-US" dirty="0">
                <a:latin typeface="+mn-lt"/>
              </a:rPr>
              <a:t>Sample population</a:t>
            </a:r>
          </a:p>
          <a:p>
            <a:pPr lvl="1">
              <a:buSzPct val="100000"/>
            </a:pPr>
            <a:r>
              <a:rPr lang="en-US" dirty="0">
                <a:latin typeface="+mn-lt"/>
              </a:rPr>
              <a:t>Independent variables</a:t>
            </a:r>
          </a:p>
          <a:p>
            <a:pPr lvl="1">
              <a:buSzPct val="100000"/>
            </a:pPr>
            <a:r>
              <a:rPr lang="en-US" dirty="0">
                <a:latin typeface="+mn-lt"/>
              </a:rPr>
              <a:t>Dependent variables</a:t>
            </a:r>
          </a:p>
          <a:p>
            <a:pPr lvl="1">
              <a:buSzPct val="100000"/>
            </a:pPr>
            <a:r>
              <a:rPr lang="en-US" dirty="0">
                <a:latin typeface="+mn-lt"/>
              </a:rPr>
              <a:t>Relevant policies or programs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1F91DD00-8531-4017-AB91-D4CD54373753}" type="slidenum">
              <a:rPr lang="en-US" smtClean="0">
                <a:latin typeface="+mn-lt"/>
              </a:rPr>
              <a:pPr/>
              <a:t>10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54878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00727E"/>
                </a:solidFill>
                <a:latin typeface="+mn-lt"/>
              </a:rPr>
              <a:t>Titles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838200" y="1487968"/>
            <a:ext cx="10515600" cy="4860841"/>
          </a:xfrm>
        </p:spPr>
        <p:txBody>
          <a:bodyPr>
            <a:normAutofit/>
          </a:bodyPr>
          <a:lstStyle/>
          <a:p>
            <a:pPr>
              <a:lnSpc>
                <a:spcPct val="124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Why does a good title matter?</a:t>
            </a:r>
          </a:p>
          <a:p>
            <a:pPr lvl="1">
              <a:lnSpc>
                <a:spcPct val="124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It communicates and sends a “signal” to the editor and reviewers</a:t>
            </a:r>
          </a:p>
          <a:p>
            <a:pPr lvl="1">
              <a:lnSpc>
                <a:spcPct val="124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Eventually it will attract potential readers</a:t>
            </a:r>
          </a:p>
          <a:p>
            <a:pPr>
              <a:lnSpc>
                <a:spcPct val="124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What makes a good title?</a:t>
            </a:r>
          </a:p>
          <a:p>
            <a:pPr lvl="1">
              <a:lnSpc>
                <a:spcPct val="124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Informative</a:t>
            </a:r>
          </a:p>
          <a:p>
            <a:pPr lvl="1">
              <a:lnSpc>
                <a:spcPct val="124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As short as possible, but long enough to convey the contents of the paper</a:t>
            </a:r>
          </a:p>
          <a:p>
            <a:pPr lvl="1">
              <a:lnSpc>
                <a:spcPct val="124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Specific is better than general </a:t>
            </a:r>
          </a:p>
          <a:p>
            <a:pPr lvl="1">
              <a:lnSpc>
                <a:spcPct val="124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Free from errors in grammar</a:t>
            </a:r>
          </a:p>
          <a:p>
            <a:pPr lvl="1">
              <a:lnSpc>
                <a:spcPct val="124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Free from typographical errors</a:t>
            </a:r>
          </a:p>
          <a:p>
            <a:pPr lvl="1">
              <a:lnSpc>
                <a:spcPct val="124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Avoid using duplicate words</a:t>
            </a: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1F91DD00-8531-4017-AB91-D4CD54373753}" type="slidenum">
              <a:rPr lang="en-US" smtClean="0">
                <a:latin typeface="+mn-lt"/>
              </a:rPr>
              <a:pPr/>
              <a:t>11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103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00727E"/>
                </a:solidFill>
                <a:latin typeface="+mn-lt"/>
              </a:rPr>
              <a:t>Exercise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1F91DD00-8531-4017-AB91-D4CD54373753}" type="slidenum">
              <a:rPr lang="en-US" smtClean="0">
                <a:latin typeface="+mn-lt"/>
              </a:rPr>
              <a:pPr/>
              <a:t>12</a:t>
            </a:fld>
            <a:endParaRPr lang="en-US">
              <a:latin typeface="+mn-lt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6D6C1B4-B643-42F6-97D1-EB27B66EB1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829531"/>
              </p:ext>
            </p:extLst>
          </p:nvPr>
        </p:nvGraphicFramePr>
        <p:xfrm>
          <a:off x="849086" y="2106494"/>
          <a:ext cx="10461949" cy="43039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13524">
                  <a:extLst>
                    <a:ext uri="{9D8B030D-6E8A-4147-A177-3AD203B41FA5}">
                      <a16:colId xmlns:a16="http://schemas.microsoft.com/office/drawing/2014/main" val="3348960426"/>
                    </a:ext>
                  </a:extLst>
                </a:gridCol>
                <a:gridCol w="4867664">
                  <a:extLst>
                    <a:ext uri="{9D8B030D-6E8A-4147-A177-3AD203B41FA5}">
                      <a16:colId xmlns:a16="http://schemas.microsoft.com/office/drawing/2014/main" val="438951463"/>
                    </a:ext>
                  </a:extLst>
                </a:gridCol>
                <a:gridCol w="1580761">
                  <a:extLst>
                    <a:ext uri="{9D8B030D-6E8A-4147-A177-3AD203B41FA5}">
                      <a16:colId xmlns:a16="http://schemas.microsoft.com/office/drawing/2014/main" val="3425039585"/>
                    </a:ext>
                  </a:extLst>
                </a:gridCol>
              </a:tblGrid>
              <a:tr h="384779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Version A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29" marR="533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7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Version B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29" marR="533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7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Reason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29" marR="533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7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004280"/>
                  </a:ext>
                </a:extLst>
              </a:tr>
              <a:tr h="31715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60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Agricultural Diversity and Child Stunting in Nepal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29" marR="533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Diversity of Agricultural and Stunting of Childs: in Nepal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29" marR="533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60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29" marR="533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3989004"/>
                  </a:ext>
                </a:extLst>
              </a:tr>
              <a:tr h="46017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Studying the expenses of nutritious diets in the</a:t>
                      </a:r>
                      <a:b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African country of Uganda for ten years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29" marR="533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Charting the cost of nutritionally-adequate diets in Uganda, 2000-2011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29" marR="533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29" marR="533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210504"/>
                  </a:ext>
                </a:extLst>
              </a:tr>
              <a:tr h="49836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Implications of Food-for-Work Programs for Diet and Production Diversity in Ethiopia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29" marR="533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Implications of Food-for-Work Programs in Ethiopia for Diets in Ethiopia and Production Diversity in Ethiopia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29" marR="533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29" marR="533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282376"/>
                  </a:ext>
                </a:extLst>
              </a:tr>
              <a:tr h="51741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Is Effective Nutrition Governance Correlated with Better Nutrition Outcomes in Nepal?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29" marR="533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Effective Nutrition Governance is Correlated with Better Nutrition Outcomes in Nepal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29" marR="533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29" marR="533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4169202"/>
                  </a:ext>
                </a:extLst>
              </a:tr>
              <a:tr h="87681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The informal food environment in Tanzania: why and how does it matter? 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29" marR="533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Informal food environment is associated with household vegetable purchase patterns and dietary intake in the DECIDE study: Empirical evidence from food vendor mapping in peri-urban Dar es Salaam, Tanzania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29" marR="533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29" marR="533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16741"/>
                  </a:ext>
                </a:extLst>
              </a:tr>
              <a:tr h="70660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Excess calorie availability and adult BMI: a cohort analysis of patterns and trends for 156 countries from 1890 to 2015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29" marR="533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Calories and BMI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29" marR="533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29" marR="533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866112"/>
                  </a:ext>
                </a:extLst>
              </a:tr>
              <a:tr h="54263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Profitability of organic production in Northwest Vietnam 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29" marR="533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Profitability of organic vegetable production in Northwest Vietnam: Evidence from Tan Lac District,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  <a:effectLst/>
                        </a:rPr>
                        <a:t>Hoa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  <a:effectLst/>
                        </a:rPr>
                        <a:t>Binh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 Province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29" marR="533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29" marR="533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158716"/>
                  </a:ext>
                </a:extLst>
              </a:tr>
            </a:tbl>
          </a:graphicData>
        </a:graphic>
      </p:graphicFrame>
      <p:sp>
        <p:nvSpPr>
          <p:cNvPr id="10" name="Rectangle 2">
            <a:extLst>
              <a:ext uri="{FF2B5EF4-FFF2-40B4-BE49-F238E27FC236}">
                <a16:creationId xmlns:a16="http://schemas.microsoft.com/office/drawing/2014/main" id="{9F9AFC53-2D8B-4D65-BAB5-97F952250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559698"/>
            <a:ext cx="11353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727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Choose the better title from the following pairs and discuss your reasoning.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00727E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546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4"/>
          <p:cNvSpPr txBox="1">
            <a:spLocks noGrp="1"/>
          </p:cNvSpPr>
          <p:nvPr>
            <p:ph type="ctrTitle"/>
          </p:nvPr>
        </p:nvSpPr>
        <p:spPr>
          <a:xfrm>
            <a:off x="2667000" y="1175356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</a:pPr>
            <a:r>
              <a:rPr lang="en-US" sz="3600" b="1">
                <a:solidFill>
                  <a:srgbClr val="00727E"/>
                </a:solidFill>
                <a:latin typeface="Arial"/>
                <a:ea typeface="Arial"/>
                <a:cs typeface="Arial"/>
                <a:sym typeface="Arial"/>
              </a:rPr>
              <a:t>Thank you!</a:t>
            </a:r>
            <a:endParaRPr sz="3600" b="1">
              <a:solidFill>
                <a:srgbClr val="00727E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017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27E"/>
              </a:buClr>
              <a:buSzPts val="3600"/>
              <a:buFont typeface="Arial"/>
              <a:buNone/>
            </a:pPr>
            <a:r>
              <a:rPr lang="en-US" sz="3600" b="1" dirty="0">
                <a:solidFill>
                  <a:srgbClr val="00727E"/>
                </a:solidFill>
                <a:latin typeface="Arial"/>
                <a:ea typeface="Arial"/>
                <a:cs typeface="Arial"/>
                <a:sym typeface="Arial"/>
              </a:rPr>
              <a:t>Five key questions every paper must answer</a:t>
            </a:r>
            <a:endParaRPr sz="3600" b="1" dirty="0">
              <a:solidFill>
                <a:srgbClr val="00727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2"/>
          <p:cNvSpPr txBox="1">
            <a:spLocks noGrp="1"/>
          </p:cNvSpPr>
          <p:nvPr>
            <p:ph type="sldNum" idx="12"/>
          </p:nvPr>
        </p:nvSpPr>
        <p:spPr>
          <a:xfrm>
            <a:off x="9427330" y="6348810"/>
            <a:ext cx="2012324" cy="191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2"/>
                </a:solidFill>
              </a:rPr>
              <a:t>ANRCB   |   </a:t>
            </a:r>
            <a:fld id="{00000000-1234-1234-1234-123412341234}" type="slidenum">
              <a:rPr lang="en-US" b="1">
                <a:solidFill>
                  <a:schemeClr val="accent6"/>
                </a:solidFill>
              </a:rPr>
              <a:t>2</a:t>
            </a:fld>
            <a:endParaRPr b="1">
              <a:solidFill>
                <a:schemeClr val="accent6"/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B899672-0826-4274-BABC-5CB9178AB8EB}"/>
              </a:ext>
            </a:extLst>
          </p:cNvPr>
          <p:cNvSpPr txBox="1">
            <a:spLocks/>
          </p:cNvSpPr>
          <p:nvPr/>
        </p:nvSpPr>
        <p:spPr>
          <a:xfrm>
            <a:off x="1772980" y="1554025"/>
            <a:ext cx="8153400" cy="4526280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 dirty="0"/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endParaRPr lang="en-US" sz="2800" dirty="0"/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17423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017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27E"/>
              </a:buClr>
              <a:buSzPts val="3600"/>
              <a:buFont typeface="Arial"/>
              <a:buNone/>
            </a:pPr>
            <a:r>
              <a:rPr lang="en-US" sz="3600" b="1" dirty="0">
                <a:solidFill>
                  <a:srgbClr val="00727E"/>
                </a:solidFill>
                <a:latin typeface="Arial"/>
                <a:ea typeface="Arial"/>
                <a:cs typeface="Arial"/>
                <a:sym typeface="Arial"/>
              </a:rPr>
              <a:t>Five key questions every paper must answer</a:t>
            </a:r>
            <a:endParaRPr sz="3600" b="1" dirty="0">
              <a:solidFill>
                <a:srgbClr val="00727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2"/>
          <p:cNvSpPr txBox="1">
            <a:spLocks noGrp="1"/>
          </p:cNvSpPr>
          <p:nvPr>
            <p:ph type="sldNum" idx="12"/>
          </p:nvPr>
        </p:nvSpPr>
        <p:spPr>
          <a:xfrm>
            <a:off x="9427330" y="6348810"/>
            <a:ext cx="2012324" cy="191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2"/>
                </a:solidFill>
              </a:rPr>
              <a:t>ANRCB   |   </a:t>
            </a:r>
            <a:fld id="{00000000-1234-1234-1234-123412341234}" type="slidenum">
              <a:rPr lang="en-US" b="1">
                <a:solidFill>
                  <a:schemeClr val="accent6"/>
                </a:solidFill>
              </a:rPr>
              <a:t>3</a:t>
            </a:fld>
            <a:endParaRPr b="1">
              <a:solidFill>
                <a:schemeClr val="accent6"/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B899672-0826-4274-BABC-5CB9178AB8EB}"/>
              </a:ext>
            </a:extLst>
          </p:cNvPr>
          <p:cNvSpPr txBox="1">
            <a:spLocks/>
          </p:cNvSpPr>
          <p:nvPr/>
        </p:nvSpPr>
        <p:spPr>
          <a:xfrm>
            <a:off x="1772980" y="1554025"/>
            <a:ext cx="8153400" cy="4526280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 dirty="0"/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endParaRPr lang="en-US" sz="2800" dirty="0"/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endParaRPr lang="en-US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C9CA93-E750-4139-B799-94DAEC9643CB}"/>
              </a:ext>
            </a:extLst>
          </p:cNvPr>
          <p:cNvSpPr txBox="1"/>
          <p:nvPr/>
        </p:nvSpPr>
        <p:spPr>
          <a:xfrm>
            <a:off x="762778" y="1828562"/>
            <a:ext cx="4257091" cy="25074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14000"/>
              </a:lnSpc>
              <a:buFont typeface="+mj-lt"/>
              <a:buAutoNum type="arabicPeriod"/>
            </a:pPr>
            <a:r>
              <a:rPr lang="en-US" sz="2800" dirty="0"/>
              <a:t>What is the problem?</a:t>
            </a:r>
          </a:p>
          <a:p>
            <a:pPr marL="457200" indent="-457200">
              <a:lnSpc>
                <a:spcPct val="114000"/>
              </a:lnSpc>
              <a:buFont typeface="+mj-lt"/>
              <a:buAutoNum type="arabicPeriod"/>
            </a:pPr>
            <a:r>
              <a:rPr lang="en-US" sz="2800" dirty="0"/>
              <a:t>Why is it important?</a:t>
            </a:r>
          </a:p>
          <a:p>
            <a:pPr marL="457200" indent="-457200">
              <a:lnSpc>
                <a:spcPct val="114000"/>
              </a:lnSpc>
              <a:buFont typeface="+mj-lt"/>
              <a:buAutoNum type="arabicPeriod"/>
            </a:pPr>
            <a:r>
              <a:rPr lang="en-US" sz="2800" dirty="0"/>
              <a:t>How did you study it?</a:t>
            </a:r>
          </a:p>
          <a:p>
            <a:pPr marL="457200" indent="-457200">
              <a:lnSpc>
                <a:spcPct val="114000"/>
              </a:lnSpc>
              <a:buFont typeface="+mj-lt"/>
              <a:buAutoNum type="arabicPeriod"/>
            </a:pPr>
            <a:r>
              <a:rPr lang="en-US" sz="2800" dirty="0"/>
              <a:t>What did you find?</a:t>
            </a:r>
          </a:p>
          <a:p>
            <a:pPr marL="457200" indent="-457200">
              <a:lnSpc>
                <a:spcPct val="114000"/>
              </a:lnSpc>
              <a:buFont typeface="+mj-lt"/>
              <a:buAutoNum type="arabicPeriod"/>
            </a:pPr>
            <a:r>
              <a:rPr lang="en-US" sz="2800" dirty="0"/>
              <a:t>Who should care?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5006EB-1F6B-49F5-AF9D-7409A6AAC1CE}"/>
              </a:ext>
            </a:extLst>
          </p:cNvPr>
          <p:cNvSpPr txBox="1"/>
          <p:nvPr/>
        </p:nvSpPr>
        <p:spPr>
          <a:xfrm>
            <a:off x="5862120" y="1828562"/>
            <a:ext cx="4952060" cy="25074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è"/>
            </a:pPr>
            <a:r>
              <a:rPr lang="en-US" sz="2800" dirty="0">
                <a:sym typeface="Wingdings" panose="05000000000000000000" pitchFamily="2" charset="2"/>
              </a:rPr>
              <a:t>Introduction</a:t>
            </a:r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è"/>
            </a:pPr>
            <a:r>
              <a:rPr lang="en-US" sz="2800" dirty="0">
                <a:sym typeface="Wingdings" panose="05000000000000000000" pitchFamily="2" charset="2"/>
              </a:rPr>
              <a:t>Literature Review</a:t>
            </a:r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è"/>
            </a:pPr>
            <a:r>
              <a:rPr lang="en-US" sz="2800" dirty="0">
                <a:sym typeface="Wingdings" panose="05000000000000000000" pitchFamily="2" charset="2"/>
              </a:rPr>
              <a:t>Methods</a:t>
            </a:r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è"/>
            </a:pPr>
            <a:r>
              <a:rPr lang="en-US" sz="2800" dirty="0">
                <a:sym typeface="Wingdings" panose="05000000000000000000" pitchFamily="2" charset="2"/>
              </a:rPr>
              <a:t>Results</a:t>
            </a:r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è"/>
            </a:pPr>
            <a:r>
              <a:rPr lang="en-US" sz="2800" dirty="0">
                <a:sym typeface="Wingdings" panose="05000000000000000000" pitchFamily="2" charset="2"/>
              </a:rPr>
              <a:t>Discussion/conclusions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91562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017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>
              <a:lnSpc>
                <a:spcPct val="114000"/>
              </a:lnSpc>
            </a:pPr>
            <a:r>
              <a:rPr lang="en-US" sz="3600" b="1" dirty="0">
                <a:solidFill>
                  <a:srgbClr val="00727E"/>
                </a:solidFill>
                <a:latin typeface="+mn-lt"/>
              </a:rPr>
              <a:t>What is the problem?</a:t>
            </a:r>
          </a:p>
        </p:txBody>
      </p:sp>
      <p:sp>
        <p:nvSpPr>
          <p:cNvPr id="105" name="Google Shape;105;p2"/>
          <p:cNvSpPr txBox="1">
            <a:spLocks noGrp="1"/>
          </p:cNvSpPr>
          <p:nvPr>
            <p:ph type="sldNum" idx="12"/>
          </p:nvPr>
        </p:nvSpPr>
        <p:spPr>
          <a:xfrm>
            <a:off x="9427330" y="6348810"/>
            <a:ext cx="2012324" cy="191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2"/>
                </a:solidFill>
              </a:rPr>
              <a:t>ANRCB   |   </a:t>
            </a:r>
            <a:fld id="{00000000-1234-1234-1234-123412341234}" type="slidenum">
              <a:rPr lang="en-US" b="1">
                <a:solidFill>
                  <a:schemeClr val="accent6"/>
                </a:solidFill>
              </a:rPr>
              <a:t>4</a:t>
            </a:fld>
            <a:endParaRPr b="1">
              <a:solidFill>
                <a:schemeClr val="accent6"/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B899672-0826-4274-BABC-5CB9178AB8EB}"/>
              </a:ext>
            </a:extLst>
          </p:cNvPr>
          <p:cNvSpPr txBox="1">
            <a:spLocks/>
          </p:cNvSpPr>
          <p:nvPr/>
        </p:nvSpPr>
        <p:spPr>
          <a:xfrm>
            <a:off x="1772980" y="1554025"/>
            <a:ext cx="8153400" cy="4526280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 dirty="0"/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endParaRPr lang="en-US" sz="2800" dirty="0"/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endParaRPr lang="en-US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C9CA93-E750-4139-B799-94DAEC9643CB}"/>
              </a:ext>
            </a:extLst>
          </p:cNvPr>
          <p:cNvSpPr txBox="1"/>
          <p:nvPr/>
        </p:nvSpPr>
        <p:spPr>
          <a:xfrm>
            <a:off x="762778" y="1828562"/>
            <a:ext cx="10937810" cy="3004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400" dirty="0"/>
              <a:t>Could be any of the following:</a:t>
            </a:r>
          </a:p>
          <a:p>
            <a:pPr>
              <a:lnSpc>
                <a:spcPct val="114000"/>
              </a:lnSpc>
            </a:pPr>
            <a:endParaRPr lang="en-US" sz="2400" dirty="0"/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Problem statement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Research question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Hypothesis</a:t>
            </a:r>
          </a:p>
          <a:p>
            <a:pPr>
              <a:lnSpc>
                <a:spcPct val="114000"/>
              </a:lnSpc>
            </a:pPr>
            <a:endParaRPr lang="en-US" sz="2400" dirty="0"/>
          </a:p>
          <a:p>
            <a:pPr>
              <a:lnSpc>
                <a:spcPct val="114000"/>
              </a:lnSpc>
            </a:pPr>
            <a:r>
              <a:rPr lang="en-US" sz="2400" dirty="0"/>
              <a:t>The important thing is to clearly identify the issue the paper is about.</a:t>
            </a:r>
          </a:p>
        </p:txBody>
      </p:sp>
    </p:spTree>
    <p:extLst>
      <p:ext uri="{BB962C8B-B14F-4D97-AF65-F5344CB8AC3E}">
        <p14:creationId xmlns:p14="http://schemas.microsoft.com/office/powerpoint/2010/main" val="427490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017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>
              <a:lnSpc>
                <a:spcPct val="114000"/>
              </a:lnSpc>
            </a:pPr>
            <a:r>
              <a:rPr lang="en-US" sz="3600" b="1" dirty="0">
                <a:solidFill>
                  <a:srgbClr val="00727E"/>
                </a:solidFill>
                <a:latin typeface="+mn-lt"/>
              </a:rPr>
              <a:t>Why is it important?</a:t>
            </a:r>
          </a:p>
        </p:txBody>
      </p:sp>
      <p:sp>
        <p:nvSpPr>
          <p:cNvPr id="105" name="Google Shape;105;p2"/>
          <p:cNvSpPr txBox="1">
            <a:spLocks noGrp="1"/>
          </p:cNvSpPr>
          <p:nvPr>
            <p:ph type="sldNum" idx="12"/>
          </p:nvPr>
        </p:nvSpPr>
        <p:spPr>
          <a:xfrm>
            <a:off x="9427330" y="6348810"/>
            <a:ext cx="2012324" cy="191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2"/>
                </a:solidFill>
              </a:rPr>
              <a:t>ANRCB   |   </a:t>
            </a:r>
            <a:fld id="{00000000-1234-1234-1234-123412341234}" type="slidenum">
              <a:rPr lang="en-US" b="1">
                <a:solidFill>
                  <a:schemeClr val="accent6"/>
                </a:solidFill>
              </a:rPr>
              <a:t>5</a:t>
            </a:fld>
            <a:endParaRPr b="1">
              <a:solidFill>
                <a:schemeClr val="accent6"/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B899672-0826-4274-BABC-5CB9178AB8EB}"/>
              </a:ext>
            </a:extLst>
          </p:cNvPr>
          <p:cNvSpPr txBox="1">
            <a:spLocks/>
          </p:cNvSpPr>
          <p:nvPr/>
        </p:nvSpPr>
        <p:spPr>
          <a:xfrm>
            <a:off x="1772980" y="1554025"/>
            <a:ext cx="8153400" cy="4526280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 dirty="0"/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endParaRPr lang="en-US" sz="2800" dirty="0"/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endParaRPr lang="en-US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C9CA93-E750-4139-B799-94DAEC9643CB}"/>
              </a:ext>
            </a:extLst>
          </p:cNvPr>
          <p:cNvSpPr txBox="1"/>
          <p:nvPr/>
        </p:nvSpPr>
        <p:spPr>
          <a:xfrm>
            <a:off x="762778" y="1828562"/>
            <a:ext cx="10937810" cy="38462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400" dirty="0"/>
              <a:t>You must convince the reader to care about the paper:</a:t>
            </a:r>
          </a:p>
          <a:p>
            <a:pPr>
              <a:lnSpc>
                <a:spcPct val="114000"/>
              </a:lnSpc>
            </a:pPr>
            <a:endParaRPr lang="en-US" sz="2400" dirty="0"/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Policy concern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Misunderstanding of issue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Local or global crisis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Gap in knowledge</a:t>
            </a:r>
            <a:br>
              <a:rPr lang="en-US" sz="2400" dirty="0"/>
            </a:br>
            <a:endParaRPr lang="en-US" sz="2400" dirty="0"/>
          </a:p>
          <a:p>
            <a:pPr>
              <a:lnSpc>
                <a:spcPct val="114000"/>
              </a:lnSpc>
            </a:pPr>
            <a:r>
              <a:rPr lang="en-US" sz="2400" dirty="0"/>
              <a:t>The importance and the gap in knowledge is typically established through a  review of previous findings on the subject.</a:t>
            </a:r>
          </a:p>
        </p:txBody>
      </p:sp>
    </p:spTree>
    <p:extLst>
      <p:ext uri="{BB962C8B-B14F-4D97-AF65-F5344CB8AC3E}">
        <p14:creationId xmlns:p14="http://schemas.microsoft.com/office/powerpoint/2010/main" val="134336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017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>
              <a:lnSpc>
                <a:spcPct val="114000"/>
              </a:lnSpc>
            </a:pPr>
            <a:r>
              <a:rPr lang="en-US" sz="3600" b="1" dirty="0">
                <a:solidFill>
                  <a:srgbClr val="00727E"/>
                </a:solidFill>
                <a:latin typeface="+mn-lt"/>
              </a:rPr>
              <a:t>How did you study it?</a:t>
            </a:r>
          </a:p>
        </p:txBody>
      </p:sp>
      <p:sp>
        <p:nvSpPr>
          <p:cNvPr id="105" name="Google Shape;105;p2"/>
          <p:cNvSpPr txBox="1">
            <a:spLocks noGrp="1"/>
          </p:cNvSpPr>
          <p:nvPr>
            <p:ph type="sldNum" idx="12"/>
          </p:nvPr>
        </p:nvSpPr>
        <p:spPr>
          <a:xfrm>
            <a:off x="9427330" y="6348810"/>
            <a:ext cx="2012324" cy="191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2"/>
                </a:solidFill>
              </a:rPr>
              <a:t>ANRCB   |   </a:t>
            </a:r>
            <a:fld id="{00000000-1234-1234-1234-123412341234}" type="slidenum">
              <a:rPr lang="en-US" b="1">
                <a:solidFill>
                  <a:schemeClr val="accent6"/>
                </a:solidFill>
              </a:rPr>
              <a:t>6</a:t>
            </a:fld>
            <a:endParaRPr b="1">
              <a:solidFill>
                <a:schemeClr val="accent6"/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B899672-0826-4274-BABC-5CB9178AB8EB}"/>
              </a:ext>
            </a:extLst>
          </p:cNvPr>
          <p:cNvSpPr txBox="1">
            <a:spLocks/>
          </p:cNvSpPr>
          <p:nvPr/>
        </p:nvSpPr>
        <p:spPr>
          <a:xfrm>
            <a:off x="1772980" y="1554025"/>
            <a:ext cx="8153400" cy="4526280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 dirty="0"/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endParaRPr lang="en-US" sz="2800" dirty="0"/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endParaRPr lang="en-US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C9CA93-E750-4139-B799-94DAEC9643CB}"/>
              </a:ext>
            </a:extLst>
          </p:cNvPr>
          <p:cNvSpPr txBox="1"/>
          <p:nvPr/>
        </p:nvSpPr>
        <p:spPr>
          <a:xfrm>
            <a:off x="762778" y="1828562"/>
            <a:ext cx="10937810" cy="27996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The methods of the paper must be crystal clear.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Anyone following the same procedure using the same dataset should be able to arrive at the same conclusion.</a:t>
            </a:r>
          </a:p>
          <a:p>
            <a:pPr marL="285750" lvl="1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Should include such things as:</a:t>
            </a:r>
          </a:p>
          <a:p>
            <a:pPr marL="285750" lvl="2" indent="4572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Sampling method</a:t>
            </a:r>
          </a:p>
          <a:p>
            <a:pPr marL="285750" lvl="2" indent="4572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Sample size and domain (temporal and spatial representation)</a:t>
            </a:r>
          </a:p>
          <a:p>
            <a:pPr marL="285750" lvl="2" indent="4572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Statistical techniques employed</a:t>
            </a:r>
          </a:p>
        </p:txBody>
      </p:sp>
    </p:spTree>
    <p:extLst>
      <p:ext uri="{BB962C8B-B14F-4D97-AF65-F5344CB8AC3E}">
        <p14:creationId xmlns:p14="http://schemas.microsoft.com/office/powerpoint/2010/main" val="1319630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017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>
              <a:lnSpc>
                <a:spcPct val="114000"/>
              </a:lnSpc>
            </a:pPr>
            <a:r>
              <a:rPr lang="en-US" sz="3600" b="1" dirty="0">
                <a:solidFill>
                  <a:srgbClr val="00727E"/>
                </a:solidFill>
                <a:latin typeface="+mn-lt"/>
              </a:rPr>
              <a:t>What did you learn?</a:t>
            </a:r>
          </a:p>
        </p:txBody>
      </p:sp>
      <p:sp>
        <p:nvSpPr>
          <p:cNvPr id="105" name="Google Shape;105;p2"/>
          <p:cNvSpPr txBox="1">
            <a:spLocks noGrp="1"/>
          </p:cNvSpPr>
          <p:nvPr>
            <p:ph type="sldNum" idx="12"/>
          </p:nvPr>
        </p:nvSpPr>
        <p:spPr>
          <a:xfrm>
            <a:off x="9427330" y="6348810"/>
            <a:ext cx="2012324" cy="191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2"/>
                </a:solidFill>
              </a:rPr>
              <a:t>ANRCB   |   </a:t>
            </a:r>
            <a:fld id="{00000000-1234-1234-1234-123412341234}" type="slidenum">
              <a:rPr lang="en-US" b="1">
                <a:solidFill>
                  <a:schemeClr val="accent6"/>
                </a:solidFill>
              </a:rPr>
              <a:t>7</a:t>
            </a:fld>
            <a:endParaRPr b="1">
              <a:solidFill>
                <a:schemeClr val="accent6"/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B899672-0826-4274-BABC-5CB9178AB8EB}"/>
              </a:ext>
            </a:extLst>
          </p:cNvPr>
          <p:cNvSpPr txBox="1">
            <a:spLocks/>
          </p:cNvSpPr>
          <p:nvPr/>
        </p:nvSpPr>
        <p:spPr>
          <a:xfrm>
            <a:off x="1772980" y="1554025"/>
            <a:ext cx="8153400" cy="4526280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 dirty="0"/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endParaRPr lang="en-US" sz="2800" dirty="0"/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endParaRPr lang="en-US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C9CA93-E750-4139-B799-94DAEC9643CB}"/>
              </a:ext>
            </a:extLst>
          </p:cNvPr>
          <p:cNvSpPr txBox="1"/>
          <p:nvPr/>
        </p:nvSpPr>
        <p:spPr>
          <a:xfrm>
            <a:off x="762778" y="1828562"/>
            <a:ext cx="10937810" cy="8991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State the findings in an objective manner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Provide information about statistical significance (or not)</a:t>
            </a:r>
          </a:p>
        </p:txBody>
      </p:sp>
    </p:spTree>
    <p:extLst>
      <p:ext uri="{BB962C8B-B14F-4D97-AF65-F5344CB8AC3E}">
        <p14:creationId xmlns:p14="http://schemas.microsoft.com/office/powerpoint/2010/main" val="2619084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017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>
              <a:lnSpc>
                <a:spcPct val="114000"/>
              </a:lnSpc>
            </a:pPr>
            <a:r>
              <a:rPr lang="en-US" sz="3600" b="1" dirty="0">
                <a:solidFill>
                  <a:srgbClr val="00727E"/>
                </a:solidFill>
                <a:latin typeface="+mn-lt"/>
              </a:rPr>
              <a:t>Who should care?</a:t>
            </a:r>
          </a:p>
        </p:txBody>
      </p:sp>
      <p:sp>
        <p:nvSpPr>
          <p:cNvPr id="105" name="Google Shape;105;p2"/>
          <p:cNvSpPr txBox="1">
            <a:spLocks noGrp="1"/>
          </p:cNvSpPr>
          <p:nvPr>
            <p:ph type="sldNum" idx="12"/>
          </p:nvPr>
        </p:nvSpPr>
        <p:spPr>
          <a:xfrm>
            <a:off x="9427330" y="6348810"/>
            <a:ext cx="2012324" cy="191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2"/>
                </a:solidFill>
              </a:rPr>
              <a:t>ANRCB   |   </a:t>
            </a:r>
            <a:fld id="{00000000-1234-1234-1234-123412341234}" type="slidenum">
              <a:rPr lang="en-US" b="1">
                <a:solidFill>
                  <a:schemeClr val="accent6"/>
                </a:solidFill>
              </a:rPr>
              <a:t>8</a:t>
            </a:fld>
            <a:endParaRPr b="1">
              <a:solidFill>
                <a:schemeClr val="accent6"/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B899672-0826-4274-BABC-5CB9178AB8EB}"/>
              </a:ext>
            </a:extLst>
          </p:cNvPr>
          <p:cNvSpPr txBox="1">
            <a:spLocks/>
          </p:cNvSpPr>
          <p:nvPr/>
        </p:nvSpPr>
        <p:spPr>
          <a:xfrm>
            <a:off x="1772980" y="1554025"/>
            <a:ext cx="8153400" cy="4526280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 dirty="0"/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endParaRPr lang="en-US" sz="2800" dirty="0"/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endParaRPr lang="en-US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C9CA93-E750-4139-B799-94DAEC9643CB}"/>
              </a:ext>
            </a:extLst>
          </p:cNvPr>
          <p:cNvSpPr txBox="1"/>
          <p:nvPr/>
        </p:nvSpPr>
        <p:spPr>
          <a:xfrm>
            <a:off x="762778" y="1828562"/>
            <a:ext cx="10937810" cy="1957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Why is what you learned important?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Who should be interested in the findings?</a:t>
            </a:r>
          </a:p>
          <a:p>
            <a:pPr marL="285750" lvl="2" indent="4572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Other researchers? </a:t>
            </a:r>
          </a:p>
          <a:p>
            <a:pPr marL="285750" lvl="2" indent="4572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Policy makers?</a:t>
            </a:r>
          </a:p>
          <a:p>
            <a:pPr marL="285750" lvl="2" indent="4572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Practitioners?</a:t>
            </a:r>
          </a:p>
        </p:txBody>
      </p:sp>
    </p:spTree>
    <p:extLst>
      <p:ext uri="{BB962C8B-B14F-4D97-AF65-F5344CB8AC3E}">
        <p14:creationId xmlns:p14="http://schemas.microsoft.com/office/powerpoint/2010/main" val="4135122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00727E"/>
                </a:solidFill>
                <a:latin typeface="+mn-lt"/>
              </a:rPr>
              <a:t>Abstracts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dirty="0">
                <a:latin typeface="+mn-lt"/>
              </a:rPr>
              <a:t>A good abstract answers the following questions:</a:t>
            </a:r>
          </a:p>
          <a:p>
            <a:pPr lvl="2">
              <a:lnSpc>
                <a:spcPct val="114000"/>
              </a:lnSpc>
              <a:spcBef>
                <a:spcPts val="0"/>
              </a:spcBef>
            </a:pPr>
            <a:r>
              <a:rPr lang="en-US" sz="2400" dirty="0">
                <a:latin typeface="+mn-lt"/>
              </a:rPr>
              <a:t>What is the main research problem/question? (introduction)</a:t>
            </a:r>
          </a:p>
          <a:p>
            <a:pPr lvl="2">
              <a:lnSpc>
                <a:spcPct val="114000"/>
              </a:lnSpc>
              <a:spcBef>
                <a:spcPts val="0"/>
              </a:spcBef>
            </a:pPr>
            <a:r>
              <a:rPr lang="en-US" sz="2400" dirty="0">
                <a:latin typeface="+mn-lt"/>
              </a:rPr>
              <a:t>How is it studied in the paper? (data and methods)</a:t>
            </a:r>
          </a:p>
          <a:p>
            <a:pPr lvl="2">
              <a:lnSpc>
                <a:spcPct val="114000"/>
              </a:lnSpc>
              <a:spcBef>
                <a:spcPts val="0"/>
              </a:spcBef>
            </a:pPr>
            <a:r>
              <a:rPr lang="en-US" sz="2400" dirty="0">
                <a:latin typeface="+mn-lt"/>
              </a:rPr>
              <a:t>What did you find? (results)</a:t>
            </a:r>
          </a:p>
          <a:p>
            <a:pPr marL="1028700" lvl="2" indent="0">
              <a:lnSpc>
                <a:spcPct val="114000"/>
              </a:lnSpc>
              <a:spcBef>
                <a:spcPts val="0"/>
              </a:spcBef>
              <a:buNone/>
            </a:pPr>
            <a:endParaRPr lang="en-US" sz="1800" dirty="0">
              <a:latin typeface="+mn-lt"/>
            </a:endParaRPr>
          </a:p>
          <a:p>
            <a:pPr marL="114300" indent="0" algn="l">
              <a:lnSpc>
                <a:spcPct val="114000"/>
              </a:lnSpc>
              <a:spcBef>
                <a:spcPts val="0"/>
              </a:spcBef>
              <a:buNone/>
            </a:pPr>
            <a:endParaRPr lang="en-US" sz="1800" b="0" i="0" u="none" strike="noStrike" baseline="0" dirty="0">
              <a:solidFill>
                <a:srgbClr val="000000"/>
              </a:solidFill>
              <a:latin typeface="+mn-lt"/>
            </a:endParaRPr>
          </a:p>
          <a:p>
            <a:pPr marL="11430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1800" b="0" i="0" u="none" strike="noStrike" baseline="0" dirty="0">
                <a:solidFill>
                  <a:srgbClr val="00727E"/>
                </a:solidFill>
                <a:latin typeface="+mn-lt"/>
              </a:rPr>
              <a:t>ABSTRACT. This paper studies how A and B are related. Data from N children collected in year Y in location L are used. Model M is used to measure X and Y. The main conclusion is E, which suggests F increases by 1 standard deviation in response to a P percentage point change in G. Note that you should always consult the style sheet for the journal that you are submitting to. For most research papers a 100-150 word abstract is sufficient. Simply state what the paper is about, </a:t>
            </a:r>
            <a:r>
              <a:rPr lang="en-US" sz="1800" dirty="0">
                <a:solidFill>
                  <a:srgbClr val="00727E"/>
                </a:solidFill>
                <a:latin typeface="+mn-lt"/>
              </a:rPr>
              <a:t>the data and methods used, and the main findings</a:t>
            </a:r>
            <a:r>
              <a:rPr lang="en-US" sz="1800" b="0" i="0" u="none" strike="noStrike" baseline="0" dirty="0">
                <a:solidFill>
                  <a:srgbClr val="00727E"/>
                </a:solidFill>
                <a:latin typeface="+mn-lt"/>
              </a:rPr>
              <a:t>. 	</a:t>
            </a:r>
          </a:p>
          <a:p>
            <a:pPr marL="1028700" lvl="2" indent="0">
              <a:lnSpc>
                <a:spcPct val="114000"/>
              </a:lnSpc>
              <a:spcBef>
                <a:spcPts val="0"/>
              </a:spcBef>
              <a:buNone/>
            </a:pPr>
            <a:endParaRPr lang="en-US" sz="1800" dirty="0">
              <a:latin typeface="+mn-lt"/>
            </a:endParaRPr>
          </a:p>
          <a:p>
            <a:pPr>
              <a:lnSpc>
                <a:spcPct val="114000"/>
              </a:lnSpc>
              <a:spcBef>
                <a:spcPts val="0"/>
              </a:spcBef>
              <a:buNone/>
            </a:pPr>
            <a:endParaRPr lang="en-US" sz="18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1F91DD00-8531-4017-AB91-D4CD5437375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55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S_2020_PPT">
  <a:themeElements>
    <a:clrScheme name="CRS_2020_Palette_Microsoft">
      <a:dk1>
        <a:srgbClr val="000000"/>
      </a:dk1>
      <a:lt1>
        <a:srgbClr val="FFFFFF"/>
      </a:lt1>
      <a:dk2>
        <a:srgbClr val="00A2C7"/>
      </a:dk2>
      <a:lt2>
        <a:srgbClr val="BFB8AF"/>
      </a:lt2>
      <a:accent1>
        <a:srgbClr val="7999AC"/>
      </a:accent1>
      <a:accent2>
        <a:srgbClr val="9053A1"/>
      </a:accent2>
      <a:accent3>
        <a:srgbClr val="79A02C"/>
      </a:accent3>
      <a:accent4>
        <a:srgbClr val="EF6E0B"/>
      </a:accent4>
      <a:accent5>
        <a:srgbClr val="0099A9"/>
      </a:accent5>
      <a:accent6>
        <a:srgbClr val="00468B"/>
      </a:accent6>
      <a:hlink>
        <a:srgbClr val="00A2C7"/>
      </a:hlink>
      <a:folHlink>
        <a:srgbClr val="9053A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818</Words>
  <Application>Microsoft Office PowerPoint</Application>
  <PresentationFormat>Widescreen</PresentationFormat>
  <Paragraphs>125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Georgia</vt:lpstr>
      <vt:lpstr>Times New Roman</vt:lpstr>
      <vt:lpstr>Wingdings</vt:lpstr>
      <vt:lpstr>Wingdings 2</vt:lpstr>
      <vt:lpstr>CRS_2020_PPT</vt:lpstr>
      <vt:lpstr>ANRCB Training Module 9 Academic Writing Session 2: Key Questions</vt:lpstr>
      <vt:lpstr>Five key questions every paper must answer</vt:lpstr>
      <vt:lpstr>Five key questions every paper must answer</vt:lpstr>
      <vt:lpstr>What is the problem?</vt:lpstr>
      <vt:lpstr>Why is it important?</vt:lpstr>
      <vt:lpstr>How did you study it?</vt:lpstr>
      <vt:lpstr>What did you learn?</vt:lpstr>
      <vt:lpstr>Who should care?</vt:lpstr>
      <vt:lpstr>Abstracts</vt:lpstr>
      <vt:lpstr>Key words</vt:lpstr>
      <vt:lpstr>Titles</vt:lpstr>
      <vt:lpstr>Exercise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ANRCB Writing Workshop Session _: _______</dc:title>
  <dc:creator>Gerald Shively</dc:creator>
  <cp:lastModifiedBy>Shively, Gerald E.</cp:lastModifiedBy>
  <cp:revision>23</cp:revision>
  <dcterms:created xsi:type="dcterms:W3CDTF">2021-08-02T20:51:26Z</dcterms:created>
  <dcterms:modified xsi:type="dcterms:W3CDTF">2024-01-26T16:35:17Z</dcterms:modified>
</cp:coreProperties>
</file>