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9"/>
  </p:notesMasterIdLst>
  <p:sldIdLst>
    <p:sldId id="326" r:id="rId2"/>
    <p:sldId id="312" r:id="rId3"/>
    <p:sldId id="257" r:id="rId4"/>
    <p:sldId id="299" r:id="rId5"/>
    <p:sldId id="267" r:id="rId6"/>
    <p:sldId id="272" r:id="rId7"/>
    <p:sldId id="268" r:id="rId8"/>
    <p:sldId id="298" r:id="rId9"/>
    <p:sldId id="279" r:id="rId10"/>
    <p:sldId id="281" r:id="rId11"/>
    <p:sldId id="286" r:id="rId12"/>
    <p:sldId id="282" r:id="rId13"/>
    <p:sldId id="297" r:id="rId14"/>
    <p:sldId id="284" r:id="rId15"/>
    <p:sldId id="287" r:id="rId16"/>
    <p:sldId id="289" r:id="rId17"/>
    <p:sldId id="291" r:id="rId18"/>
    <p:sldId id="290" r:id="rId19"/>
    <p:sldId id="313" r:id="rId20"/>
    <p:sldId id="317" r:id="rId21"/>
    <p:sldId id="292" r:id="rId22"/>
    <p:sldId id="293" r:id="rId23"/>
    <p:sldId id="294" r:id="rId24"/>
    <p:sldId id="295" r:id="rId25"/>
    <p:sldId id="318" r:id="rId26"/>
    <p:sldId id="319" r:id="rId27"/>
    <p:sldId id="296" r:id="rId28"/>
    <p:sldId id="308" r:id="rId29"/>
    <p:sldId id="302" r:id="rId30"/>
    <p:sldId id="307" r:id="rId31"/>
    <p:sldId id="304" r:id="rId32"/>
    <p:sldId id="305" r:id="rId33"/>
    <p:sldId id="309" r:id="rId34"/>
    <p:sldId id="310" r:id="rId35"/>
    <p:sldId id="311" r:id="rId36"/>
    <p:sldId id="260" r:id="rId37"/>
    <p:sldId id="271" r:id="rId38"/>
    <p:sldId id="270" r:id="rId39"/>
    <p:sldId id="269" r:id="rId40"/>
    <p:sldId id="274" r:id="rId41"/>
    <p:sldId id="276" r:id="rId42"/>
    <p:sldId id="275" r:id="rId43"/>
    <p:sldId id="314" r:id="rId44"/>
    <p:sldId id="315" r:id="rId45"/>
    <p:sldId id="316" r:id="rId46"/>
    <p:sldId id="258" r:id="rId47"/>
    <p:sldId id="259" r:id="rId4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i0Wliw7FZOmfoO/UTVTaVxEyLx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82638"/>
  </p:normalViewPr>
  <p:slideViewPr>
    <p:cSldViewPr snapToGrid="0">
      <p:cViewPr varScale="1">
        <p:scale>
          <a:sx n="90" d="100"/>
          <a:sy n="90" d="100"/>
        </p:scale>
        <p:origin x="13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0169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1687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517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55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guides.lib.uci.edu</a:t>
            </a:r>
            <a:r>
              <a:rPr lang="en-US" dirty="0"/>
              <a:t>/</a:t>
            </a:r>
            <a:r>
              <a:rPr lang="en-US" dirty="0" err="1"/>
              <a:t>c.php?g</a:t>
            </a:r>
            <a:r>
              <a:rPr lang="en-US" dirty="0"/>
              <a:t>=334338&amp;p=2249905#s-lg-box-6836190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amj.amegroups.org</a:t>
            </a:r>
            <a:r>
              <a:rPr lang="en-US" dirty="0"/>
              <a:t>/article/view/5131/html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ehsanx.github.io</a:t>
            </a:r>
            <a:r>
              <a:rPr lang="en-US" dirty="0"/>
              <a:t>/Scientific-Writing-for-Health-Research/methods-section.html#significance-of-the-methods-section-in-population-and-public-health-research-paper</a:t>
            </a:r>
            <a:endParaRPr dirty="0"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2642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897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569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904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3645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22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>
            <a:spLocks noGrp="1"/>
          </p:cNvSpPr>
          <p:nvPr>
            <p:ph type="ctrTitle"/>
          </p:nvPr>
        </p:nvSpPr>
        <p:spPr>
          <a:xfrm>
            <a:off x="1524000" y="435406"/>
            <a:ext cx="9144000" cy="202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Georgia"/>
              <a:buNone/>
              <a:defRPr sz="4125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ubTitle" idx="1"/>
          </p:nvPr>
        </p:nvSpPr>
        <p:spPr>
          <a:xfrm>
            <a:off x="1524000" y="2554976"/>
            <a:ext cx="9144000" cy="140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16" name="Google Shape;16;p6"/>
          <p:cNvCxnSpPr/>
          <p:nvPr/>
        </p:nvCxnSpPr>
        <p:spPr>
          <a:xfrm>
            <a:off x="1524000" y="2471268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Google Shape;17;p6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36759"/>
            <a:ext cx="12192000" cy="1158132"/>
          </a:xfrm>
          <a:prstGeom prst="rect">
            <a:avLst/>
          </a:prstGeom>
          <a:noFill/>
          <a:ln>
            <a:noFill/>
          </a:ln>
          <a:effectLst>
            <a:outerShdw blurRad="127000" dist="762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Google Shape;18;p6"/>
          <p:cNvSpPr/>
          <p:nvPr/>
        </p:nvSpPr>
        <p:spPr>
          <a:xfrm rot="5400000">
            <a:off x="233391" y="-240798"/>
            <a:ext cx="1506796" cy="1982044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6"/>
          <p:cNvSpPr/>
          <p:nvPr/>
        </p:nvSpPr>
        <p:spPr>
          <a:xfrm rot="5400000">
            <a:off x="196930" y="-204342"/>
            <a:ext cx="1275607" cy="1677939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Full 1">
  <p:cSld name="Photo Full 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161027" y="6119609"/>
            <a:ext cx="5417547" cy="17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  <a:defRPr sz="825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3"/>
          </p:nvPr>
        </p:nvSpPr>
        <p:spPr>
          <a:xfrm>
            <a:off x="0" y="5108832"/>
            <a:ext cx="55880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5750" tIns="45700" rIns="91425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0" name="Google Shape;80;p15"/>
          <p:cNvGrpSpPr/>
          <p:nvPr/>
        </p:nvGrpSpPr>
        <p:grpSpPr>
          <a:xfrm>
            <a:off x="-4236" y="-3176"/>
            <a:ext cx="1982047" cy="1506797"/>
            <a:chOff x="-3178" y="-3176"/>
            <a:chExt cx="1646959" cy="1669407"/>
          </a:xfrm>
        </p:grpSpPr>
        <p:sp>
          <p:nvSpPr>
            <p:cNvPr id="81" name="Google Shape;81;p15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1524000" y="117535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Georgia"/>
              <a:buNone/>
              <a:defRPr sz="4125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5" name="Google Shape;85;p16"/>
          <p:cNvCxnSpPr/>
          <p:nvPr/>
        </p:nvCxnSpPr>
        <p:spPr>
          <a:xfrm>
            <a:off x="1524000" y="3562956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" name="Google Shape;86;p16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36759"/>
            <a:ext cx="12192000" cy="1158132"/>
          </a:xfrm>
          <a:prstGeom prst="rect">
            <a:avLst/>
          </a:prstGeom>
          <a:noFill/>
          <a:ln>
            <a:noFill/>
          </a:ln>
          <a:effectLst>
            <a:outerShdw blurRad="127000" dist="762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7" name="Google Shape;87;p16"/>
          <p:cNvSpPr/>
          <p:nvPr/>
        </p:nvSpPr>
        <p:spPr>
          <a:xfrm rot="5400000">
            <a:off x="233391" y="-240798"/>
            <a:ext cx="1506796" cy="1982044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6"/>
          <p:cNvSpPr/>
          <p:nvPr/>
        </p:nvSpPr>
        <p:spPr>
          <a:xfrm rot="5400000">
            <a:off x="196930" y="-204342"/>
            <a:ext cx="1275607" cy="1677939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838200" y="1487968"/>
            <a:ext cx="105156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24" name="Google Shape;24;p7"/>
          <p:cNvCxnSpPr/>
          <p:nvPr/>
        </p:nvCxnSpPr>
        <p:spPr>
          <a:xfrm>
            <a:off x="838200" y="138223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5" name="Google Shape;25;p7"/>
          <p:cNvGrpSpPr/>
          <p:nvPr/>
        </p:nvGrpSpPr>
        <p:grpSpPr>
          <a:xfrm>
            <a:off x="-4236" y="-3176"/>
            <a:ext cx="1982047" cy="1506797"/>
            <a:chOff x="-3178" y="-3176"/>
            <a:chExt cx="1646959" cy="1669407"/>
          </a:xfrm>
        </p:grpSpPr>
        <p:sp>
          <p:nvSpPr>
            <p:cNvPr id="26" name="Google Shape;26;p7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7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1_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ctrTitle"/>
          </p:nvPr>
        </p:nvSpPr>
        <p:spPr>
          <a:xfrm>
            <a:off x="1524000" y="117535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Georgia"/>
              <a:buNone/>
              <a:defRPr sz="4125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" name="Google Shape;30;p8"/>
          <p:cNvCxnSpPr/>
          <p:nvPr/>
        </p:nvCxnSpPr>
        <p:spPr>
          <a:xfrm>
            <a:off x="1524000" y="3562956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" name="Google Shape;31;p8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36759"/>
            <a:ext cx="12192000" cy="1158132"/>
          </a:xfrm>
          <a:prstGeom prst="rect">
            <a:avLst/>
          </a:prstGeom>
          <a:noFill/>
          <a:ln>
            <a:noFill/>
          </a:ln>
          <a:effectLst>
            <a:outerShdw blurRad="127000" dist="762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5238242" y="767883"/>
            <a:ext cx="524448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  <a:defRPr sz="30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5238242" y="3647608"/>
            <a:ext cx="524448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35" name="Google Shape;35;p9"/>
          <p:cNvCxnSpPr/>
          <p:nvPr/>
        </p:nvCxnSpPr>
        <p:spPr>
          <a:xfrm>
            <a:off x="5238242" y="3628283"/>
            <a:ext cx="695375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Google Shape;36;p9"/>
          <p:cNvSpPr/>
          <p:nvPr/>
        </p:nvSpPr>
        <p:spPr>
          <a:xfrm rot="5400000">
            <a:off x="233391" y="-240798"/>
            <a:ext cx="1506796" cy="1982044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9"/>
          <p:cNvSpPr/>
          <p:nvPr/>
        </p:nvSpPr>
        <p:spPr>
          <a:xfrm rot="5400000">
            <a:off x="196930" y="-204342"/>
            <a:ext cx="1275607" cy="1677939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41" name="Google Shape;41;p10"/>
          <p:cNvCxnSpPr/>
          <p:nvPr/>
        </p:nvCxnSpPr>
        <p:spPr>
          <a:xfrm>
            <a:off x="838200" y="138223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2" name="Google Shape;42;p10"/>
          <p:cNvGrpSpPr/>
          <p:nvPr/>
        </p:nvGrpSpPr>
        <p:grpSpPr>
          <a:xfrm>
            <a:off x="-4236" y="-3176"/>
            <a:ext cx="1982047" cy="1506797"/>
            <a:chOff x="-3178" y="-3176"/>
            <a:chExt cx="1646959" cy="1669407"/>
          </a:xfrm>
        </p:grpSpPr>
        <p:sp>
          <p:nvSpPr>
            <p:cNvPr id="43" name="Google Shape;43;p10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0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grpSp>
        <p:nvGrpSpPr>
          <p:cNvPr id="47" name="Google Shape;47;p11"/>
          <p:cNvGrpSpPr/>
          <p:nvPr/>
        </p:nvGrpSpPr>
        <p:grpSpPr>
          <a:xfrm>
            <a:off x="-4236" y="-3176"/>
            <a:ext cx="1982047" cy="1506797"/>
            <a:chOff x="-3178" y="-3176"/>
            <a:chExt cx="1646959" cy="1669407"/>
          </a:xfrm>
        </p:grpSpPr>
        <p:sp>
          <p:nvSpPr>
            <p:cNvPr id="48" name="Google Shape;48;p11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ection Header">
  <p:cSld name="Sub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838200" y="2094615"/>
            <a:ext cx="10515600" cy="157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/>
              <a:t>‹#›</a:t>
            </a:fld>
            <a:endParaRPr b="1"/>
          </a:p>
        </p:txBody>
      </p:sp>
      <p:cxnSp>
        <p:nvCxnSpPr>
          <p:cNvPr id="53" name="Google Shape;53;p12"/>
          <p:cNvCxnSpPr/>
          <p:nvPr/>
        </p:nvCxnSpPr>
        <p:spPr>
          <a:xfrm>
            <a:off x="838200" y="3678866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" name="Google Shape;54;p12"/>
          <p:cNvSpPr/>
          <p:nvPr/>
        </p:nvSpPr>
        <p:spPr>
          <a:xfrm rot="5400000">
            <a:off x="233391" y="-240798"/>
            <a:ext cx="1506796" cy="1982044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2"/>
          <p:cNvSpPr/>
          <p:nvPr/>
        </p:nvSpPr>
        <p:spPr>
          <a:xfrm rot="5400000">
            <a:off x="196930" y="-204342"/>
            <a:ext cx="1275607" cy="1677939"/>
          </a:xfrm>
          <a:custGeom>
            <a:avLst/>
            <a:gdLst/>
            <a:ahLst/>
            <a:cxnLst/>
            <a:rect l="l" t="t" r="r" b="b"/>
            <a:pathLst>
              <a:path w="1686013" h="1374481" extrusionOk="0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838201" y="1490805"/>
            <a:ext cx="5073649" cy="470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6280152" y="1501438"/>
            <a:ext cx="5073649" cy="470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61" name="Google Shape;61;p13"/>
          <p:cNvCxnSpPr/>
          <p:nvPr/>
        </p:nvCxnSpPr>
        <p:spPr>
          <a:xfrm>
            <a:off x="838200" y="138223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2" name="Google Shape;62;p13"/>
          <p:cNvGrpSpPr/>
          <p:nvPr/>
        </p:nvGrpSpPr>
        <p:grpSpPr>
          <a:xfrm>
            <a:off x="-4236" y="-3176"/>
            <a:ext cx="1982047" cy="1506797"/>
            <a:chOff x="-3178" y="-3176"/>
            <a:chExt cx="1646959" cy="1669407"/>
          </a:xfrm>
        </p:grpSpPr>
        <p:sp>
          <p:nvSpPr>
            <p:cNvPr id="63" name="Google Shape;63;p13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839789" y="1490156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839789" y="2324702"/>
            <a:ext cx="5157787" cy="389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3"/>
          </p:nvPr>
        </p:nvSpPr>
        <p:spPr>
          <a:xfrm>
            <a:off x="6172201" y="1490156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4"/>
          </p:nvPr>
        </p:nvSpPr>
        <p:spPr>
          <a:xfrm>
            <a:off x="6172201" y="2335334"/>
            <a:ext cx="5183188" cy="389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838200" y="1382233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3" name="Google Shape;73;p14"/>
          <p:cNvGrpSpPr/>
          <p:nvPr/>
        </p:nvGrpSpPr>
        <p:grpSpPr>
          <a:xfrm>
            <a:off x="-4236" y="-3176"/>
            <a:ext cx="1982047" cy="1506797"/>
            <a:chOff x="-3178" y="-3176"/>
            <a:chExt cx="1646959" cy="1669407"/>
          </a:xfrm>
        </p:grpSpPr>
        <p:sp>
          <p:nvSpPr>
            <p:cNvPr id="74" name="Google Shape;74;p14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avLst/>
              <a:gdLst/>
              <a:ahLst/>
              <a:cxnLst/>
              <a:rect l="l" t="t" r="r" b="b"/>
              <a:pathLst>
                <a:path w="1686013" h="1374481" extrusionOk="0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488558"/>
            <a:ext cx="10515600" cy="465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0" y="414636"/>
            <a:ext cx="12192000" cy="188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</a:pPr>
            <a:r>
              <a:rPr lang="en-US" sz="4400" b="1" dirty="0">
                <a:latin typeface="+mn-lt"/>
              </a:rPr>
              <a:t>ANRCB Training Module 9</a:t>
            </a:r>
            <a:br>
              <a:rPr lang="en-US" sz="4400" b="1" dirty="0">
                <a:latin typeface="+mn-lt"/>
              </a:rPr>
            </a:br>
            <a:r>
              <a:rPr lang="en-US" sz="4400" b="1" dirty="0">
                <a:latin typeface="+mn-lt"/>
              </a:rPr>
              <a:t>Academic Writing</a:t>
            </a:r>
            <a:br>
              <a:rPr lang="en-US" sz="4400" b="1" dirty="0">
                <a:latin typeface="+mn-lt"/>
              </a:rPr>
            </a:br>
            <a:r>
              <a:rPr lang="en-US" sz="4000" b="1" dirty="0">
                <a:latin typeface="+mn-lt"/>
              </a:rPr>
              <a:t>Session 5: Writing the Methods Section</a:t>
            </a:r>
            <a:endParaRPr sz="4000" dirty="0">
              <a:latin typeface="+mn-lt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0" y="6163739"/>
            <a:ext cx="12191999" cy="69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8B"/>
              </a:buClr>
              <a:buSzPts val="1100"/>
              <a:buFont typeface="Times New Roman"/>
              <a:buNone/>
            </a:pPr>
            <a:r>
              <a:rPr lang="en-US" sz="1200" b="0" i="0" u="none" strike="noStrike" cap="none" dirty="0">
                <a:solidFill>
                  <a:srgbClr val="00468B"/>
                </a:solidFill>
                <a:latin typeface="+mn-lt"/>
                <a:ea typeface="Times New Roman"/>
                <a:cs typeface="Times New Roman"/>
                <a:sym typeface="Times New Roman"/>
              </a:rPr>
              <a:t>This work is made possible through support from USAID as a supplement to a USAID Cooperative Agreement #7200AA18CA00009 </a:t>
            </a:r>
            <a:br>
              <a:rPr lang="en-US" sz="1200" b="0" i="0" u="none" strike="noStrike" cap="none" dirty="0">
                <a:solidFill>
                  <a:srgbClr val="00468B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en-US" sz="1200" b="0" i="0" u="none" strike="noStrike" cap="none" dirty="0">
                <a:solidFill>
                  <a:srgbClr val="00468B"/>
                </a:solidFill>
                <a:latin typeface="+mn-lt"/>
                <a:ea typeface="Times New Roman"/>
                <a:cs typeface="Times New Roman"/>
                <a:sym typeface="Times New Roman"/>
              </a:rPr>
              <a:t>(LASER-PULSE) to Purdue University. Contents reflect the views of the author and do not necessarily reflect those of USAID.</a:t>
            </a:r>
            <a:endParaRPr sz="1200" b="0" i="0" u="none" strike="noStrike" cap="none" dirty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675280" y="3754877"/>
            <a:ext cx="8841441" cy="100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8B"/>
              </a:buClr>
              <a:buSzPts val="135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rgbClr val="00468B"/>
                </a:solidFill>
                <a:latin typeface="+mn-lt"/>
                <a:ea typeface="Times New Roman"/>
                <a:cs typeface="Times New Roman"/>
                <a:sym typeface="Times New Roman"/>
              </a:rPr>
              <a:t>November 7, 2023</a:t>
            </a:r>
            <a:br>
              <a:rPr lang="en-US" sz="1800" b="1" i="0" u="none" strike="noStrike" cap="none" dirty="0">
                <a:solidFill>
                  <a:srgbClr val="00468B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 strike="noStrike" cap="none" dirty="0">
                <a:solidFill>
                  <a:srgbClr val="00468B"/>
                </a:solidFill>
                <a:latin typeface="+mn-lt"/>
                <a:ea typeface="Times New Roman"/>
                <a:cs typeface="Times New Roman"/>
                <a:sym typeface="Times New Roman"/>
              </a:rPr>
              <a:t>Applied Nutrition Research Capacity Building (ANRCB) project </a:t>
            </a:r>
            <a:br>
              <a:rPr lang="en-US" sz="1800" b="1" i="0" u="none" strike="noStrike" cap="none" dirty="0">
                <a:solidFill>
                  <a:srgbClr val="00468B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 strike="noStrike" cap="none" dirty="0">
                <a:solidFill>
                  <a:srgbClr val="00468B"/>
                </a:solidFill>
                <a:latin typeface="+mn-lt"/>
                <a:ea typeface="Times New Roman"/>
                <a:cs typeface="Times New Roman"/>
                <a:sym typeface="Times New Roman"/>
              </a:rPr>
              <a:t>of the Lao American Nutrition Initiative (LANI)</a:t>
            </a:r>
            <a:endParaRPr sz="1800" b="0" i="0" u="none" strike="noStrike" cap="none" dirty="0">
              <a:solidFill>
                <a:srgbClr val="0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0" y="2416344"/>
            <a:ext cx="12192000" cy="137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22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Dr. Ramya Ambikapathi</a:t>
            </a:r>
          </a:p>
          <a:p>
            <a:pPr marL="457200" marR="0" lvl="0" indent="-3619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2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  <a:latin typeface="+mn-lt"/>
              </a:rPr>
              <a:t>Department of Global Development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</a:p>
          <a:p>
            <a:pPr marL="457200" marR="0" lvl="0" indent="-3619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2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Cornell University</a:t>
            </a:r>
            <a:endParaRPr lang="en-US" sz="1800" b="0" i="0" u="none" strike="noStrike" cap="none" dirty="0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22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– Example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1-3 sentences on the study design to address the aim of the study</a:t>
            </a:r>
          </a:p>
          <a:p>
            <a:pPr lvl="1"/>
            <a:r>
              <a:rPr lang="en-US" dirty="0"/>
              <a:t>Cross-sectional, case-study, longitudinal, randomized control trial.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10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394CB-3DC8-2DA9-DDEC-7A8E6A33D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93" y="3171160"/>
            <a:ext cx="7772400" cy="251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30D38A-8E26-2368-9031-0495A77EE237}"/>
              </a:ext>
            </a:extLst>
          </p:cNvPr>
          <p:cNvSpPr txBox="1"/>
          <p:nvPr/>
        </p:nvSpPr>
        <p:spPr>
          <a:xfrm>
            <a:off x="752346" y="6272065"/>
            <a:ext cx="6103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gh.bmj.com</a:t>
            </a:r>
            <a:r>
              <a:rPr lang="en-US" dirty="0"/>
              <a:t>/content/</a:t>
            </a:r>
            <a:r>
              <a:rPr lang="en-US" dirty="0" err="1"/>
              <a:t>bmjgh</a:t>
            </a:r>
            <a:r>
              <a:rPr lang="en-US" dirty="0"/>
              <a:t>/5/11/e002806.full.pdf</a:t>
            </a:r>
          </a:p>
        </p:txBody>
      </p:sp>
    </p:spTree>
    <p:extLst>
      <p:ext uri="{BB962C8B-B14F-4D97-AF65-F5344CB8AC3E}">
        <p14:creationId xmlns:p14="http://schemas.microsoft.com/office/powerpoint/2010/main" val="3910839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– Example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1-3 sentences on the study design to address the aim of the study</a:t>
            </a:r>
          </a:p>
          <a:p>
            <a:pPr lvl="1"/>
            <a:r>
              <a:rPr lang="en-US" dirty="0"/>
              <a:t>Cross-sectional, case-study, longitudinal, randomized control trial.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11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A111E4-C92A-1C43-6CBE-5965F10DA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16" y="2574141"/>
            <a:ext cx="7487093" cy="3592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2D7DC7-77A5-8A85-3102-E7B075D516DC}"/>
              </a:ext>
            </a:extLst>
          </p:cNvPr>
          <p:cNvSpPr txBox="1"/>
          <p:nvPr/>
        </p:nvSpPr>
        <p:spPr>
          <a:xfrm>
            <a:off x="573273" y="6166331"/>
            <a:ext cx="61030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1A1A1A"/>
                </a:solidFill>
                <a:effectLst/>
                <a:latin typeface="Open Sans" panose="020F0502020204030204" pitchFamily="34" charset="0"/>
              </a:rPr>
              <a:t>Aisha K. Yousafzai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Muneera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 A. Rasheed, </a:t>
            </a:r>
            <a:r>
              <a:rPr lang="en-US" b="0" i="0" u="none" strike="noStrike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Arjumand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 Rizvi, Robert Armstrong, Zulfiqar A. </a:t>
            </a:r>
            <a:r>
              <a:rPr lang="en-US" b="0" i="0" u="none" strike="noStrike" dirty="0" err="1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Bhutta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; Parenting Skills and Emotional Availability: An RCT. </a:t>
            </a:r>
            <a:r>
              <a:rPr lang="en-US" b="0" i="1" u="none" strike="noStrike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Pediatrics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Open Sans" panose="020B0606030504020204" pitchFamily="34" charset="0"/>
              </a:rPr>
              <a:t> May 2015; 135 (5): e1247–e1257. 10.1542/peds.2014-2335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– Your turn, 2 mins!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1-2 sentences on the study design to address the aim of the study</a:t>
            </a:r>
          </a:p>
          <a:p>
            <a:pPr lvl="1"/>
            <a:r>
              <a:rPr lang="en-US" dirty="0"/>
              <a:t>Cross-sectional, case-study, longitudinal, randomized control trial.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12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394CB-3DC8-2DA9-DDEC-7A8E6A33D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06" y="3136605"/>
            <a:ext cx="5545848" cy="17942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AF6E1C-BA8E-21F6-A65A-A8463041EE94}"/>
              </a:ext>
            </a:extLst>
          </p:cNvPr>
          <p:cNvSpPr txBox="1"/>
          <p:nvPr/>
        </p:nvSpPr>
        <p:spPr>
          <a:xfrm>
            <a:off x="6528391" y="3136605"/>
            <a:ext cx="5156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turn: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CE130C-E7CB-DF6C-03F6-8CAB03C3B02B}"/>
              </a:ext>
            </a:extLst>
          </p:cNvPr>
          <p:cNvSpPr txBox="1"/>
          <p:nvPr/>
        </p:nvSpPr>
        <p:spPr>
          <a:xfrm>
            <a:off x="6446702" y="3149807"/>
            <a:ext cx="499295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YOUR TURN: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5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What is methods = methods is recipe; ingredients and directions</a:t>
            </a:r>
            <a:endParaRPr sz="3600" b="1" dirty="0">
              <a:solidFill>
                <a:srgbClr val="0072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838200" y="1487968"/>
            <a:ext cx="5827295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Theoretical framework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Study design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dirty="0"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Study setting, population, sampling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Exposure, and outcomes variables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Data/Statistical analyses</a:t>
            </a:r>
            <a:endParaRPr lang="en-US" sz="2700" dirty="0"/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SzPts val="2000"/>
              <a:buFont typeface="+mj-lt"/>
              <a:buAutoNum type="arabicPeriod"/>
            </a:pPr>
            <a:endParaRPr lang="en-US" sz="2700" dirty="0"/>
          </a:p>
          <a:p>
            <a:pPr marL="857250" lvl="1" indent="-514350">
              <a:lnSpc>
                <a:spcPct val="120000"/>
              </a:lnSpc>
              <a:spcBef>
                <a:spcPts val="600"/>
              </a:spcBef>
              <a:buSzPts val="2000"/>
              <a:buFont typeface="+mj-lt"/>
              <a:buAutoNum type="arabicPeriod"/>
            </a:pPr>
            <a:endParaRPr lang="en-US" sz="2700" dirty="0"/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13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64EA1-53E8-AF03-367A-6853352FD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656" y="1878566"/>
            <a:ext cx="5148825" cy="22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95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setting and population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1-2 sentences study setting and population</a:t>
            </a:r>
          </a:p>
          <a:p>
            <a:r>
              <a:rPr lang="en-US" dirty="0"/>
              <a:t>1-2 sentences on location of study sites</a:t>
            </a:r>
          </a:p>
          <a:p>
            <a:r>
              <a:rPr lang="en-US" dirty="0"/>
              <a:t>1-2 sentences on time frame of data collection</a:t>
            </a:r>
          </a:p>
          <a:p>
            <a:r>
              <a:rPr lang="en-US" dirty="0"/>
              <a:t>1-2 sentences on sampling design</a:t>
            </a:r>
          </a:p>
          <a:p>
            <a:r>
              <a:rPr lang="en-US" dirty="0"/>
              <a:t>1-2 sentences on ethical approval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14</a:t>
            </a:fld>
            <a:endParaRPr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87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setting and population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4180367" cy="4678363"/>
          </a:xfrm>
        </p:spPr>
        <p:txBody>
          <a:bodyPr/>
          <a:lstStyle/>
          <a:p>
            <a:r>
              <a:rPr lang="en-US" dirty="0">
                <a:highlight>
                  <a:srgbClr val="00FF00"/>
                </a:highlight>
              </a:rPr>
              <a:t>1-2 sentences on study setting and population</a:t>
            </a:r>
          </a:p>
          <a:p>
            <a:r>
              <a:rPr lang="en-US" dirty="0"/>
              <a:t>1-2 sentences on location of study sites</a:t>
            </a:r>
          </a:p>
          <a:p>
            <a:r>
              <a:rPr lang="en-US" dirty="0"/>
              <a:t>1-2 sentences on time frame of data collection</a:t>
            </a:r>
          </a:p>
          <a:p>
            <a:r>
              <a:rPr lang="en-US" dirty="0"/>
              <a:t>1-2 sentences on sampling design</a:t>
            </a:r>
          </a:p>
          <a:p>
            <a:r>
              <a:rPr lang="en-US" dirty="0"/>
              <a:t>1-2 sentences on ethical approval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15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75857-7C91-2AC1-64CF-5E0B2AEED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965" y="1487968"/>
            <a:ext cx="6261100" cy="320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9006E4-75C9-5C59-466D-FF8463479B28}"/>
              </a:ext>
            </a:extLst>
          </p:cNvPr>
          <p:cNvSpPr txBox="1"/>
          <p:nvPr/>
        </p:nvSpPr>
        <p:spPr>
          <a:xfrm>
            <a:off x="5494965" y="5210811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WjprkwAdvTTe45e47d2"/>
              </a:rPr>
              <a:t>Harris-Fry </a:t>
            </a:r>
            <a:r>
              <a:rPr lang="en-US" sz="1400" dirty="0">
                <a:effectLst/>
                <a:latin typeface="HfgwqlAdvTT7329fd89.I"/>
              </a:rPr>
              <a:t>et al. Journal of Health, Population and Nutrition </a:t>
            </a:r>
            <a:r>
              <a:rPr lang="en-US" sz="1400" dirty="0">
                <a:effectLst/>
                <a:latin typeface="MyriadPro"/>
              </a:rPr>
              <a:t>(2015) 33:2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9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setting and population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4180367" cy="4678363"/>
          </a:xfrm>
        </p:spPr>
        <p:txBody>
          <a:bodyPr/>
          <a:lstStyle/>
          <a:p>
            <a:r>
              <a:rPr lang="en-US" dirty="0"/>
              <a:t>1-2 sentences on study settings and population</a:t>
            </a:r>
          </a:p>
          <a:p>
            <a:r>
              <a:rPr lang="en-US" dirty="0">
                <a:highlight>
                  <a:srgbClr val="00FF00"/>
                </a:highlight>
              </a:rPr>
              <a:t>1-2 sentences on location of study sites</a:t>
            </a:r>
          </a:p>
          <a:p>
            <a:r>
              <a:rPr lang="en-US" dirty="0"/>
              <a:t>1-2 sentences on time frame of data collection</a:t>
            </a:r>
          </a:p>
          <a:p>
            <a:r>
              <a:rPr lang="en-US" dirty="0"/>
              <a:t>1-2 sentences on sampling design</a:t>
            </a:r>
          </a:p>
          <a:p>
            <a:r>
              <a:rPr lang="en-US" dirty="0"/>
              <a:t>1-2 sentences on ethical approval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16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874034-C93E-8545-8F85-FB85D0CE4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854" y="1425573"/>
            <a:ext cx="5106379" cy="4298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D8C96B-65F5-44A0-BA1E-00EC30F46CE6}"/>
              </a:ext>
            </a:extLst>
          </p:cNvPr>
          <p:cNvSpPr txBox="1"/>
          <p:nvPr/>
        </p:nvSpPr>
        <p:spPr>
          <a:xfrm>
            <a:off x="5337304" y="5932050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WjprkwAdvTTe45e47d2"/>
              </a:rPr>
              <a:t>Harris-Fry </a:t>
            </a:r>
            <a:r>
              <a:rPr lang="en-US" sz="1400" dirty="0">
                <a:effectLst/>
                <a:latin typeface="HfgwqlAdvTT7329fd89.I"/>
              </a:rPr>
              <a:t>et al. Journal of Health, Population and Nutrition </a:t>
            </a:r>
            <a:r>
              <a:rPr lang="en-US" sz="1400" dirty="0">
                <a:effectLst/>
                <a:latin typeface="MyriadPro"/>
              </a:rPr>
              <a:t>(2015) 33:2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32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setting and population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4180367" cy="4678363"/>
          </a:xfrm>
        </p:spPr>
        <p:txBody>
          <a:bodyPr/>
          <a:lstStyle/>
          <a:p>
            <a:r>
              <a:rPr lang="en-US" dirty="0"/>
              <a:t>1-2 sentences on study settings and population</a:t>
            </a:r>
          </a:p>
          <a:p>
            <a:r>
              <a:rPr lang="en-US" dirty="0"/>
              <a:t>1-2 sentences on location of study sites</a:t>
            </a:r>
          </a:p>
          <a:p>
            <a:r>
              <a:rPr lang="en-US" dirty="0">
                <a:highlight>
                  <a:srgbClr val="00FF00"/>
                </a:highlight>
              </a:rPr>
              <a:t>1-2 sentences on time frame of data collection</a:t>
            </a:r>
          </a:p>
          <a:p>
            <a:r>
              <a:rPr lang="en-US" dirty="0"/>
              <a:t>1-2 sentences on sampling design</a:t>
            </a:r>
          </a:p>
          <a:p>
            <a:r>
              <a:rPr lang="en-US" dirty="0"/>
              <a:t>1-2 sentences on ethical approval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17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2F546-C9B5-F53C-E893-C1C14B0A6BB3}"/>
              </a:ext>
            </a:extLst>
          </p:cNvPr>
          <p:cNvSpPr txBox="1"/>
          <p:nvPr/>
        </p:nvSpPr>
        <p:spPr>
          <a:xfrm>
            <a:off x="5438996" y="5947318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WjprkwAdvTTe45e47d2"/>
              </a:rPr>
              <a:t>Harris-Fry </a:t>
            </a:r>
            <a:r>
              <a:rPr lang="en-US" sz="1400" dirty="0">
                <a:effectLst/>
                <a:latin typeface="HfgwqlAdvTT7329fd89.I"/>
              </a:rPr>
              <a:t>et al. Journal of Health, Population and Nutrition </a:t>
            </a:r>
            <a:r>
              <a:rPr lang="en-US" sz="1400" dirty="0">
                <a:effectLst/>
                <a:latin typeface="MyriadPro"/>
              </a:rPr>
              <a:t>(2015) 33:2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BD77E-D33D-F4D8-7E12-93142C513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338" y="1652033"/>
            <a:ext cx="4641406" cy="433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53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setting and population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4180367" cy="4678363"/>
          </a:xfrm>
        </p:spPr>
        <p:txBody>
          <a:bodyPr/>
          <a:lstStyle/>
          <a:p>
            <a:r>
              <a:rPr lang="en-US" dirty="0"/>
              <a:t>1-2 sentences on study settings and population</a:t>
            </a:r>
          </a:p>
          <a:p>
            <a:r>
              <a:rPr lang="en-US" dirty="0"/>
              <a:t>1-2 sentences on location of study sites</a:t>
            </a:r>
          </a:p>
          <a:p>
            <a:r>
              <a:rPr lang="en-US" dirty="0"/>
              <a:t>1-2 sentences on time frame of data collection</a:t>
            </a:r>
          </a:p>
          <a:p>
            <a:r>
              <a:rPr lang="en-US" dirty="0">
                <a:highlight>
                  <a:srgbClr val="00FF00"/>
                </a:highlight>
              </a:rPr>
              <a:t>1-2 sentences on sampling design</a:t>
            </a:r>
          </a:p>
          <a:p>
            <a:r>
              <a:rPr lang="en-US" dirty="0"/>
              <a:t>1-2 sentences on ethical approval</a:t>
            </a:r>
          </a:p>
          <a:p>
            <a:endParaRPr lang="en-US" dirty="0">
              <a:highlight>
                <a:srgbClr val="00FF00"/>
              </a:highlight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18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2F546-C9B5-F53C-E893-C1C14B0A6BB3}"/>
              </a:ext>
            </a:extLst>
          </p:cNvPr>
          <p:cNvSpPr txBox="1"/>
          <p:nvPr/>
        </p:nvSpPr>
        <p:spPr>
          <a:xfrm>
            <a:off x="5641015" y="5364700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WjprkwAdvTTe45e47d2"/>
              </a:rPr>
              <a:t>Harris-Fry </a:t>
            </a:r>
            <a:r>
              <a:rPr lang="en-US" sz="1400" dirty="0">
                <a:effectLst/>
                <a:latin typeface="HfgwqlAdvTT7329fd89.I"/>
              </a:rPr>
              <a:t>et al. Journal of Health, Population and Nutrition </a:t>
            </a:r>
            <a:r>
              <a:rPr lang="en-US" sz="1400" dirty="0">
                <a:effectLst/>
                <a:latin typeface="MyriadPro"/>
              </a:rPr>
              <a:t>(2015) 33:2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3EC83-B2EA-9167-5B2F-2E8C090D3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0" y="1745200"/>
            <a:ext cx="5969000" cy="3619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B8819C-1FDB-A6F4-31C7-BD4D1065DCF4}"/>
              </a:ext>
            </a:extLst>
          </p:cNvPr>
          <p:cNvSpPr txBox="1"/>
          <p:nvPr/>
        </p:nvSpPr>
        <p:spPr>
          <a:xfrm>
            <a:off x="752346" y="5904721"/>
            <a:ext cx="61030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Great resource on sampling here: https://</a:t>
            </a:r>
            <a:r>
              <a:rPr lang="en-US" dirty="0" err="1"/>
              <a:t>open.oregonstate.education</a:t>
            </a:r>
            <a:r>
              <a:rPr lang="en-US" dirty="0"/>
              <a:t>/epidemiology/chapter/study-designs-revisited/</a:t>
            </a:r>
          </a:p>
        </p:txBody>
      </p:sp>
    </p:spTree>
    <p:extLst>
      <p:ext uri="{BB962C8B-B14F-4D97-AF65-F5344CB8AC3E}">
        <p14:creationId xmlns:p14="http://schemas.microsoft.com/office/powerpoint/2010/main" val="535259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setting and population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4180367" cy="4678363"/>
          </a:xfrm>
        </p:spPr>
        <p:txBody>
          <a:bodyPr/>
          <a:lstStyle/>
          <a:p>
            <a:r>
              <a:rPr lang="en-US" dirty="0"/>
              <a:t>1-2 sentences on study settings and population</a:t>
            </a:r>
          </a:p>
          <a:p>
            <a:r>
              <a:rPr lang="en-US" dirty="0"/>
              <a:t>1-2 sentences on location of study sites</a:t>
            </a:r>
          </a:p>
          <a:p>
            <a:r>
              <a:rPr lang="en-US" dirty="0"/>
              <a:t>1-2 sentences on time frame of data collection</a:t>
            </a:r>
          </a:p>
          <a:p>
            <a:r>
              <a:rPr lang="en-US" dirty="0">
                <a:highlight>
                  <a:srgbClr val="00FF00"/>
                </a:highlight>
              </a:rPr>
              <a:t>1-2 sentences on sampling design</a:t>
            </a:r>
          </a:p>
          <a:p>
            <a:r>
              <a:rPr lang="en-US" dirty="0"/>
              <a:t>1-2 sentences on ethical approval</a:t>
            </a:r>
          </a:p>
          <a:p>
            <a:endParaRPr lang="en-US" dirty="0">
              <a:highlight>
                <a:srgbClr val="00FF00"/>
              </a:highlight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19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B8819C-1FDB-A6F4-31C7-BD4D1065DCF4}"/>
              </a:ext>
            </a:extLst>
          </p:cNvPr>
          <p:cNvSpPr txBox="1"/>
          <p:nvPr/>
        </p:nvSpPr>
        <p:spPr>
          <a:xfrm>
            <a:off x="5392989" y="5460632"/>
            <a:ext cx="61030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Great resource on sampling here: https://</a:t>
            </a:r>
            <a:r>
              <a:rPr lang="en-US" dirty="0" err="1"/>
              <a:t>open.oregonstate.education</a:t>
            </a:r>
            <a:r>
              <a:rPr lang="en-US" dirty="0"/>
              <a:t>/epidemiology/chapter/study-designs-revisited/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91DA6-F263-5F5C-FCA2-7B23A3A20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9" y="1734128"/>
            <a:ext cx="5365388" cy="337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Methods race! Ready? Set! GO GO GO GO</a:t>
            </a:r>
            <a:endParaRPr sz="3600" b="1" dirty="0">
              <a:solidFill>
                <a:srgbClr val="0072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838200" y="1487968"/>
            <a:ext cx="5827295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Theoretical framework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Study design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Study setting, population, sampling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Exposure and outcomes variables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Data/Statistical analyses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3000"/>
              <a:buNone/>
            </a:pPr>
            <a:endParaRPr lang="en-US" sz="2700" dirty="0"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3000"/>
              <a:buNone/>
            </a:pPr>
            <a:r>
              <a:rPr lang="en-US" sz="2700" dirty="0">
                <a:latin typeface="Arial"/>
                <a:cs typeface="Arial"/>
                <a:sym typeface="Arial"/>
              </a:rPr>
              <a:t>What do you need: get your draft open, fingers, and laptop. </a:t>
            </a:r>
            <a:endParaRPr lang="en-US" sz="27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3000"/>
              <a:buNone/>
            </a:pPr>
            <a:endParaRPr lang="en-US" sz="2700" dirty="0"/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SzPts val="2000"/>
              <a:buFont typeface="+mj-lt"/>
              <a:buAutoNum type="arabicPeriod"/>
            </a:pPr>
            <a:endParaRPr lang="en-US" sz="2700" dirty="0"/>
          </a:p>
          <a:p>
            <a:pPr marL="857250" lvl="1" indent="-514350">
              <a:lnSpc>
                <a:spcPct val="120000"/>
              </a:lnSpc>
              <a:spcBef>
                <a:spcPts val="600"/>
              </a:spcBef>
              <a:buSzPts val="2000"/>
              <a:buFont typeface="+mj-lt"/>
              <a:buAutoNum type="arabicPeriod"/>
            </a:pPr>
            <a:endParaRPr lang="en-US" sz="2700" dirty="0"/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2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FBF376-0D51-29EA-E240-6A733AF92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09" y="2155012"/>
            <a:ext cx="5148825" cy="22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67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setting and population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4180367" cy="4678363"/>
          </a:xfrm>
        </p:spPr>
        <p:txBody>
          <a:bodyPr/>
          <a:lstStyle/>
          <a:p>
            <a:r>
              <a:rPr lang="en-US" dirty="0"/>
              <a:t>1-2 sentences on study settings and population</a:t>
            </a:r>
          </a:p>
          <a:p>
            <a:r>
              <a:rPr lang="en-US" dirty="0"/>
              <a:t>1-2 sentences on location of study sites</a:t>
            </a:r>
          </a:p>
          <a:p>
            <a:r>
              <a:rPr lang="en-US" dirty="0"/>
              <a:t>1-2 sentences on time frame of data collection</a:t>
            </a:r>
          </a:p>
          <a:p>
            <a:r>
              <a:rPr lang="en-US" dirty="0"/>
              <a:t>1-2 sentences on sampling design</a:t>
            </a:r>
          </a:p>
          <a:p>
            <a:r>
              <a:rPr lang="en-US" dirty="0">
                <a:highlight>
                  <a:srgbClr val="00FF00"/>
                </a:highlight>
              </a:rPr>
              <a:t>1-2 sentences on ethical approval</a:t>
            </a:r>
          </a:p>
          <a:p>
            <a:endParaRPr lang="en-US" dirty="0">
              <a:highlight>
                <a:srgbClr val="00FF00"/>
              </a:highlight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20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76A33-F3F7-6E18-38CE-3EA9BC328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28"/>
          <a:stretch/>
        </p:blipFill>
        <p:spPr>
          <a:xfrm>
            <a:off x="5296933" y="2147778"/>
            <a:ext cx="6895067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63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setting and population – YOUR TURN  - 3 min!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4180367" cy="4678363"/>
          </a:xfrm>
        </p:spPr>
        <p:txBody>
          <a:bodyPr/>
          <a:lstStyle/>
          <a:p>
            <a:r>
              <a:rPr lang="en-US" dirty="0"/>
              <a:t>1-2 sentences study setting and population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21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75857-7C91-2AC1-64CF-5E0B2AEED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965" y="1487968"/>
            <a:ext cx="6261100" cy="320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9006E4-75C9-5C59-466D-FF8463479B28}"/>
              </a:ext>
            </a:extLst>
          </p:cNvPr>
          <p:cNvSpPr txBox="1"/>
          <p:nvPr/>
        </p:nvSpPr>
        <p:spPr>
          <a:xfrm>
            <a:off x="5494965" y="5210811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WjprkwAdvTTe45e47d2"/>
              </a:rPr>
              <a:t>Harris-Fry </a:t>
            </a:r>
            <a:r>
              <a:rPr lang="en-US" sz="1400" dirty="0">
                <a:effectLst/>
                <a:latin typeface="HfgwqlAdvTT7329fd89.I"/>
              </a:rPr>
              <a:t>et al. Journal of Health, Population and Nutrition </a:t>
            </a:r>
            <a:r>
              <a:rPr lang="en-US" sz="1400" dirty="0">
                <a:effectLst/>
                <a:latin typeface="MyriadPro"/>
              </a:rPr>
              <a:t>(2015) 33:2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01E606-BDF6-B94E-725F-662EED2BEC55}"/>
              </a:ext>
            </a:extLst>
          </p:cNvPr>
          <p:cNvSpPr txBox="1"/>
          <p:nvPr/>
        </p:nvSpPr>
        <p:spPr>
          <a:xfrm>
            <a:off x="838200" y="3131556"/>
            <a:ext cx="403151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YOUR TURN: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“The study was conducted in….”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78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setting and population – YOUR TURN  - 3 min!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4180367" cy="4678363"/>
          </a:xfrm>
        </p:spPr>
        <p:txBody>
          <a:bodyPr/>
          <a:lstStyle/>
          <a:p>
            <a:r>
              <a:rPr lang="en-US" dirty="0"/>
              <a:t>1-2 sentences on location of study sites</a:t>
            </a:r>
          </a:p>
          <a:p>
            <a:pPr marL="5715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22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874034-C93E-8545-8F85-FB85D0CE4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854" y="1425573"/>
            <a:ext cx="5106379" cy="4298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D8C96B-65F5-44A0-BA1E-00EC30F46CE6}"/>
              </a:ext>
            </a:extLst>
          </p:cNvPr>
          <p:cNvSpPr txBox="1"/>
          <p:nvPr/>
        </p:nvSpPr>
        <p:spPr>
          <a:xfrm>
            <a:off x="5337304" y="5932050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WjprkwAdvTTe45e47d2"/>
              </a:rPr>
              <a:t>Harris-Fry </a:t>
            </a:r>
            <a:r>
              <a:rPr lang="en-US" sz="1400" dirty="0">
                <a:effectLst/>
                <a:latin typeface="HfgwqlAdvTT7329fd89.I"/>
              </a:rPr>
              <a:t>et al. Journal of Health, Population and Nutrition </a:t>
            </a:r>
            <a:r>
              <a:rPr lang="en-US" sz="1400" dirty="0">
                <a:effectLst/>
                <a:latin typeface="MyriadPro"/>
              </a:rPr>
              <a:t>(2015) 33:2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DF1EEE-2C7A-2822-F43B-F9694A3029CA}"/>
              </a:ext>
            </a:extLst>
          </p:cNvPr>
          <p:cNvSpPr txBox="1"/>
          <p:nvPr/>
        </p:nvSpPr>
        <p:spPr>
          <a:xfrm>
            <a:off x="912627" y="2882279"/>
            <a:ext cx="403151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YOUR TURN:</a:t>
            </a:r>
          </a:p>
          <a:p>
            <a:endParaRPr lang="en-US" i="1" dirty="0"/>
          </a:p>
          <a:p>
            <a:r>
              <a:rPr lang="en-US" i="1" dirty="0"/>
              <a:t>“The study was done in two schools, one in rural area and one in urban area.”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3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setting and population – YOUR TURN  - 3 min!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4180367" cy="4678363"/>
          </a:xfrm>
        </p:spPr>
        <p:txBody>
          <a:bodyPr/>
          <a:lstStyle/>
          <a:p>
            <a:r>
              <a:rPr lang="en-US" dirty="0"/>
              <a:t>1-2 sentences target population</a:t>
            </a:r>
          </a:p>
          <a:p>
            <a:endParaRPr lang="en-US" dirty="0"/>
          </a:p>
          <a:p>
            <a:pPr marL="5715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23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2F546-C9B5-F53C-E893-C1C14B0A6BB3}"/>
              </a:ext>
            </a:extLst>
          </p:cNvPr>
          <p:cNvSpPr txBox="1"/>
          <p:nvPr/>
        </p:nvSpPr>
        <p:spPr>
          <a:xfrm>
            <a:off x="5641015" y="5364700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WjprkwAdvTTe45e47d2"/>
              </a:rPr>
              <a:t>Harris-Fry </a:t>
            </a:r>
            <a:r>
              <a:rPr lang="en-US" sz="1400" dirty="0">
                <a:effectLst/>
                <a:latin typeface="HfgwqlAdvTT7329fd89.I"/>
              </a:rPr>
              <a:t>et al. Journal of Health, Population and Nutrition </a:t>
            </a:r>
            <a:r>
              <a:rPr lang="en-US" sz="1400" dirty="0">
                <a:effectLst/>
                <a:latin typeface="MyriadPro"/>
              </a:rPr>
              <a:t>(2015) 33:2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3EC83-B2EA-9167-5B2F-2E8C090D3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0" y="1745200"/>
            <a:ext cx="5969000" cy="3619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BA2529-91A9-8C3C-550A-35516E5B548C}"/>
              </a:ext>
            </a:extLst>
          </p:cNvPr>
          <p:cNvSpPr txBox="1"/>
          <p:nvPr/>
        </p:nvSpPr>
        <p:spPr>
          <a:xfrm>
            <a:off x="471967" y="3157778"/>
            <a:ext cx="4031512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YOUR TURN:</a:t>
            </a:r>
          </a:p>
          <a:p>
            <a:endParaRPr lang="en-US" i="1" dirty="0"/>
          </a:p>
          <a:p>
            <a:r>
              <a:rPr lang="en-US" i="1" dirty="0"/>
              <a:t>“We selected 5 classes from 6</a:t>
            </a:r>
            <a:r>
              <a:rPr lang="en-US" i="1" baseline="30000" dirty="0"/>
              <a:t>th</a:t>
            </a:r>
            <a:r>
              <a:rPr lang="en-US" i="1" dirty="0"/>
              <a:t> grade. Among the 5 classes, two were randomly assigned to complete the survey online…”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8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setting and population – YOUR TURN  - 3 min!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4180367" cy="4678363"/>
          </a:xfrm>
        </p:spPr>
        <p:txBody>
          <a:bodyPr/>
          <a:lstStyle/>
          <a:p>
            <a:r>
              <a:rPr lang="en-US" dirty="0"/>
              <a:t>1-2 sentences on time frame of data collection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24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2F546-C9B5-F53C-E893-C1C14B0A6BB3}"/>
              </a:ext>
            </a:extLst>
          </p:cNvPr>
          <p:cNvSpPr txBox="1"/>
          <p:nvPr/>
        </p:nvSpPr>
        <p:spPr>
          <a:xfrm>
            <a:off x="5641015" y="5364700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WjprkwAdvTTe45e47d2"/>
              </a:rPr>
              <a:t>Harris-Fry </a:t>
            </a:r>
            <a:r>
              <a:rPr lang="en-US" sz="1400" dirty="0">
                <a:effectLst/>
                <a:latin typeface="HfgwqlAdvTT7329fd89.I"/>
              </a:rPr>
              <a:t>et al. Journal of Health, Population and Nutrition </a:t>
            </a:r>
            <a:r>
              <a:rPr lang="en-US" sz="1400" dirty="0">
                <a:effectLst/>
                <a:latin typeface="MyriadPro"/>
              </a:rPr>
              <a:t>(2015) 33:2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BD77E-D33D-F4D8-7E12-93142C513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338" y="1652033"/>
            <a:ext cx="3806657" cy="35539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923F33-2B5A-86CE-7A03-7688E3E2A8A9}"/>
              </a:ext>
            </a:extLst>
          </p:cNvPr>
          <p:cNvSpPr txBox="1"/>
          <p:nvPr/>
        </p:nvSpPr>
        <p:spPr>
          <a:xfrm>
            <a:off x="987055" y="2844223"/>
            <a:ext cx="4031512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YOUR TURN:</a:t>
            </a:r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27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setting and population – YOUR TURN  - 3 min!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4180367" cy="4678363"/>
          </a:xfrm>
        </p:spPr>
        <p:txBody>
          <a:bodyPr/>
          <a:lstStyle/>
          <a:p>
            <a:r>
              <a:rPr lang="en-US" dirty="0"/>
              <a:t>1-2 sentences on time frame of data collection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25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2F546-C9B5-F53C-E893-C1C14B0A6BB3}"/>
              </a:ext>
            </a:extLst>
          </p:cNvPr>
          <p:cNvSpPr txBox="1"/>
          <p:nvPr/>
        </p:nvSpPr>
        <p:spPr>
          <a:xfrm>
            <a:off x="5641015" y="5364700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WjprkwAdvTTe45e47d2"/>
              </a:rPr>
              <a:t>Harris-Fry </a:t>
            </a:r>
            <a:r>
              <a:rPr lang="en-US" sz="1400" dirty="0">
                <a:effectLst/>
                <a:latin typeface="HfgwqlAdvTT7329fd89.I"/>
              </a:rPr>
              <a:t>et al. Journal of Health, Population and Nutrition </a:t>
            </a:r>
            <a:r>
              <a:rPr lang="en-US" sz="1400" dirty="0">
                <a:effectLst/>
                <a:latin typeface="MyriadPro"/>
              </a:rPr>
              <a:t>(2015) 33:2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BD77E-D33D-F4D8-7E12-93142C513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338" y="1652033"/>
            <a:ext cx="3806657" cy="35539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923F33-2B5A-86CE-7A03-7688E3E2A8A9}"/>
              </a:ext>
            </a:extLst>
          </p:cNvPr>
          <p:cNvSpPr txBox="1"/>
          <p:nvPr/>
        </p:nvSpPr>
        <p:spPr>
          <a:xfrm>
            <a:off x="987055" y="2844223"/>
            <a:ext cx="4031512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YOUR TURN:</a:t>
            </a:r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09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setting and population  – YOUR TURN  - 3 min!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4180367" cy="4678363"/>
          </a:xfrm>
        </p:spPr>
        <p:txBody>
          <a:bodyPr/>
          <a:lstStyle/>
          <a:p>
            <a:r>
              <a:rPr lang="en-US" dirty="0"/>
              <a:t>1-2 sentences on study settings and population</a:t>
            </a:r>
          </a:p>
          <a:p>
            <a:r>
              <a:rPr lang="en-US" dirty="0"/>
              <a:t>1-2 sentences on location of study sites</a:t>
            </a:r>
          </a:p>
          <a:p>
            <a:r>
              <a:rPr lang="en-US" dirty="0"/>
              <a:t>1-2 sentences on time frame of data collection</a:t>
            </a:r>
          </a:p>
          <a:p>
            <a:r>
              <a:rPr lang="en-US" dirty="0"/>
              <a:t>1-2 sentences on sampling design</a:t>
            </a:r>
          </a:p>
          <a:p>
            <a:r>
              <a:rPr lang="en-US" dirty="0">
                <a:highlight>
                  <a:srgbClr val="00FF00"/>
                </a:highlight>
              </a:rPr>
              <a:t>1-2 sentences on ethical approval</a:t>
            </a:r>
          </a:p>
          <a:p>
            <a:endParaRPr lang="en-US" dirty="0">
              <a:highlight>
                <a:srgbClr val="00FF00"/>
              </a:highlight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26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76A33-F3F7-6E18-38CE-3EA9BC328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33"/>
          <a:stretch/>
        </p:blipFill>
        <p:spPr>
          <a:xfrm>
            <a:off x="5371361" y="1382234"/>
            <a:ext cx="6820639" cy="194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B11A87-8644-61FE-40C9-D0797F80A4A4}"/>
              </a:ext>
            </a:extLst>
          </p:cNvPr>
          <p:cNvSpPr txBox="1"/>
          <p:nvPr/>
        </p:nvSpPr>
        <p:spPr>
          <a:xfrm>
            <a:off x="5697278" y="3757665"/>
            <a:ext cx="5656522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YOUR TURN:</a:t>
            </a:r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45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What is methods = methods is recipe; ingredients and directions</a:t>
            </a:r>
            <a:endParaRPr sz="3600" b="1" dirty="0">
              <a:solidFill>
                <a:srgbClr val="0072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838200" y="1487968"/>
            <a:ext cx="5827295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Theoretical framework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Study design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Study setting, population, sampling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Exposure, and outcomes variables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Data/Statistical analyses</a:t>
            </a:r>
            <a:endParaRPr lang="en-US" sz="2700" dirty="0"/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SzPts val="2000"/>
              <a:buFont typeface="+mj-lt"/>
              <a:buAutoNum type="arabicPeriod"/>
            </a:pPr>
            <a:endParaRPr lang="en-US" sz="2700" dirty="0"/>
          </a:p>
          <a:p>
            <a:pPr marL="857250" lvl="1" indent="-514350">
              <a:lnSpc>
                <a:spcPct val="120000"/>
              </a:lnSpc>
              <a:spcBef>
                <a:spcPts val="600"/>
              </a:spcBef>
              <a:buSzPts val="2000"/>
              <a:buFont typeface="+mj-lt"/>
              <a:buAutoNum type="arabicPeriod"/>
            </a:pPr>
            <a:endParaRPr lang="en-US" sz="2700" dirty="0"/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27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59D344-40A5-73AD-F9B2-9F7E55DED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656" y="1878566"/>
            <a:ext cx="5148825" cy="22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81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and outcomes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4180367" cy="4678363"/>
          </a:xfrm>
        </p:spPr>
        <p:txBody>
          <a:bodyPr/>
          <a:lstStyle/>
          <a:p>
            <a:r>
              <a:rPr lang="en-US" dirty="0"/>
              <a:t>3-4+ sentences on exposure variables</a:t>
            </a:r>
          </a:p>
          <a:p>
            <a:r>
              <a:rPr lang="en-US" dirty="0"/>
              <a:t>3-4+ sentences on outcomes variables</a:t>
            </a:r>
          </a:p>
          <a:p>
            <a:endParaRPr lang="en-US" dirty="0"/>
          </a:p>
          <a:p>
            <a:pPr marL="5715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28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718683-611D-3F0E-885D-2BD307030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188" y="1612014"/>
            <a:ext cx="5854700" cy="233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E3B0D6-9AD1-7A08-56D4-76DFBE405E92}"/>
              </a:ext>
            </a:extLst>
          </p:cNvPr>
          <p:cNvSpPr txBox="1"/>
          <p:nvPr/>
        </p:nvSpPr>
        <p:spPr>
          <a:xfrm>
            <a:off x="5068188" y="4472504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WjprkwAdvTTe45e47d2"/>
              </a:rPr>
              <a:t>Harris-Fry </a:t>
            </a:r>
            <a:r>
              <a:rPr lang="en-US" sz="1400" dirty="0">
                <a:effectLst/>
                <a:latin typeface="HfgwqlAdvTT7329fd89.I"/>
              </a:rPr>
              <a:t>et al. Journal of Health, Population and Nutrition </a:t>
            </a:r>
            <a:r>
              <a:rPr lang="en-US" sz="1400" dirty="0">
                <a:effectLst/>
                <a:latin typeface="MyriadPro"/>
              </a:rPr>
              <a:t>(2015) 33:2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5E8F8-ED51-F91E-C534-ED06B2444986}"/>
              </a:ext>
            </a:extLst>
          </p:cNvPr>
          <p:cNvSpPr txBox="1"/>
          <p:nvPr/>
        </p:nvSpPr>
        <p:spPr>
          <a:xfrm>
            <a:off x="1254642" y="3827149"/>
            <a:ext cx="2711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What’s the exposure variables here?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the outcome variables here?</a:t>
            </a:r>
          </a:p>
        </p:txBody>
      </p:sp>
    </p:spTree>
    <p:extLst>
      <p:ext uri="{BB962C8B-B14F-4D97-AF65-F5344CB8AC3E}">
        <p14:creationId xmlns:p14="http://schemas.microsoft.com/office/powerpoint/2010/main" val="2465960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and outcomes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4180367" cy="4678363"/>
          </a:xfrm>
        </p:spPr>
        <p:txBody>
          <a:bodyPr/>
          <a:lstStyle/>
          <a:p>
            <a:r>
              <a:rPr lang="en-US" dirty="0"/>
              <a:t>3-4+ sentences on exposure variables</a:t>
            </a:r>
          </a:p>
          <a:p>
            <a:r>
              <a:rPr lang="en-US" dirty="0"/>
              <a:t>3-4+ sentences on outcomes variables</a:t>
            </a:r>
          </a:p>
          <a:p>
            <a:endParaRPr lang="en-US" dirty="0"/>
          </a:p>
          <a:p>
            <a:pPr marL="5715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29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B041AE-15B8-235E-C91A-17DBE517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839" y="1382234"/>
            <a:ext cx="4609167" cy="54757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D9D6CA-567B-3F31-D78A-939A72567661}"/>
              </a:ext>
            </a:extLst>
          </p:cNvPr>
          <p:cNvSpPr txBox="1"/>
          <p:nvPr/>
        </p:nvSpPr>
        <p:spPr>
          <a:xfrm>
            <a:off x="142345" y="6290672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WjprkwAdvTTe45e47d2"/>
              </a:rPr>
              <a:t>Harris-Fry </a:t>
            </a:r>
            <a:r>
              <a:rPr lang="en-US" sz="1400" dirty="0">
                <a:effectLst/>
                <a:latin typeface="HfgwqlAdvTT7329fd89.I"/>
              </a:rPr>
              <a:t>et al. Journal of Health, Population and Nutrition </a:t>
            </a:r>
            <a:r>
              <a:rPr lang="en-US" sz="1400" dirty="0">
                <a:effectLst/>
                <a:latin typeface="MyriadPro"/>
              </a:rPr>
              <a:t>(2015) 33:2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1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What is “the methods” = a recipe</a:t>
            </a:r>
            <a:endParaRPr sz="3600" b="1" dirty="0">
              <a:solidFill>
                <a:srgbClr val="0072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1A56A5-B357-00EC-3FDD-B30E99CD4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PART OF THE WRITING PROCESS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Replicability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3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6A7EB-C432-4AD8-5EF3-608E9DE69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558" y="1529598"/>
            <a:ext cx="3967242" cy="467184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7"/>
            <a:ext cx="11027735" cy="1017107"/>
          </a:xfrm>
        </p:spPr>
        <p:txBody>
          <a:bodyPr/>
          <a:lstStyle/>
          <a:p>
            <a:r>
              <a:rPr lang="en-US" dirty="0"/>
              <a:t>Exposure and outcomes variables – YOUR TURN – 7 mins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4180367" cy="4678363"/>
          </a:xfrm>
        </p:spPr>
        <p:txBody>
          <a:bodyPr/>
          <a:lstStyle/>
          <a:p>
            <a:r>
              <a:rPr lang="en-US" dirty="0"/>
              <a:t>3-4+ sentences on exposure variables</a:t>
            </a:r>
          </a:p>
          <a:p>
            <a:r>
              <a:rPr lang="en-US" dirty="0"/>
              <a:t>3-4+ sentences on outcomes variables</a:t>
            </a:r>
          </a:p>
          <a:p>
            <a:endParaRPr lang="en-US" dirty="0"/>
          </a:p>
          <a:p>
            <a:endParaRPr lang="en-US" dirty="0"/>
          </a:p>
          <a:p>
            <a:pPr marL="5715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30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2F546-C9B5-F53C-E893-C1C14B0A6BB3}"/>
              </a:ext>
            </a:extLst>
          </p:cNvPr>
          <p:cNvSpPr txBox="1"/>
          <p:nvPr/>
        </p:nvSpPr>
        <p:spPr>
          <a:xfrm>
            <a:off x="5513425" y="6482907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WjprkwAdvTTe45e47d2"/>
              </a:rPr>
              <a:t>Harris-Fry </a:t>
            </a:r>
            <a:r>
              <a:rPr lang="en-US" sz="1400" dirty="0">
                <a:effectLst/>
                <a:latin typeface="HfgwqlAdvTT7329fd89.I"/>
              </a:rPr>
              <a:t>et al. Journal of Health, Population and Nutrition </a:t>
            </a:r>
            <a:r>
              <a:rPr lang="en-US" sz="1400" dirty="0">
                <a:effectLst/>
                <a:latin typeface="MyriadPro"/>
              </a:rPr>
              <a:t>(2015) 33:2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65028-743C-4ED3-C7D8-56591E844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15" y="1679943"/>
            <a:ext cx="4010565" cy="47646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110900-BE92-4FBE-A4C2-ADDCF59B1BF3}"/>
              </a:ext>
            </a:extLst>
          </p:cNvPr>
          <p:cNvSpPr txBox="1"/>
          <p:nvPr/>
        </p:nvSpPr>
        <p:spPr>
          <a:xfrm>
            <a:off x="987055" y="3971274"/>
            <a:ext cx="4031512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YOUR TURN:</a:t>
            </a:r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80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What is methods = methods is recipe; ingredients and directions</a:t>
            </a:r>
            <a:endParaRPr sz="3600" b="1" dirty="0">
              <a:solidFill>
                <a:srgbClr val="0072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838200" y="1487968"/>
            <a:ext cx="5827295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Theoretical framework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Study design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Study setting, population, sampling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Exposure and outcomes variables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Data/Statistical analyses</a:t>
            </a:r>
            <a:endParaRPr lang="en-US" sz="2700" dirty="0">
              <a:highlight>
                <a:srgbClr val="00FF00"/>
              </a:highlight>
            </a:endParaRP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SzPts val="2000"/>
              <a:buFont typeface="+mj-lt"/>
              <a:buAutoNum type="arabicPeriod"/>
            </a:pPr>
            <a:endParaRPr lang="en-US" sz="2700" dirty="0"/>
          </a:p>
          <a:p>
            <a:pPr marL="857250" lvl="1" indent="-514350">
              <a:lnSpc>
                <a:spcPct val="120000"/>
              </a:lnSpc>
              <a:spcBef>
                <a:spcPts val="600"/>
              </a:spcBef>
              <a:buSzPts val="2000"/>
              <a:buFont typeface="+mj-lt"/>
              <a:buAutoNum type="arabicPeriod"/>
            </a:pPr>
            <a:endParaRPr lang="en-US" sz="2700" dirty="0"/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31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59D344-40A5-73AD-F9B2-9F7E55DED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656" y="1878566"/>
            <a:ext cx="5148825" cy="22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0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statistical Analyses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4180367" cy="4678363"/>
          </a:xfrm>
        </p:spPr>
        <p:txBody>
          <a:bodyPr/>
          <a:lstStyle/>
          <a:p>
            <a:r>
              <a:rPr lang="en-US" dirty="0"/>
              <a:t>1-2 sentences overall analyses approach</a:t>
            </a:r>
          </a:p>
          <a:p>
            <a:r>
              <a:rPr lang="en-US" dirty="0"/>
              <a:t>1-3 paragraphs on models (linear/logistic regression, adjusted for other variables, other sensitivity analyses to support the results), software and packages used. </a:t>
            </a:r>
          </a:p>
          <a:p>
            <a:endParaRPr lang="en-US" dirty="0"/>
          </a:p>
          <a:p>
            <a:pPr marL="5715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32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2F546-C9B5-F53C-E893-C1C14B0A6BB3}"/>
              </a:ext>
            </a:extLst>
          </p:cNvPr>
          <p:cNvSpPr txBox="1"/>
          <p:nvPr/>
        </p:nvSpPr>
        <p:spPr>
          <a:xfrm>
            <a:off x="6089650" y="6444561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WjprkwAdvTTe45e47d2"/>
              </a:rPr>
              <a:t>Harris-Fry </a:t>
            </a:r>
            <a:r>
              <a:rPr lang="en-US" sz="1400" dirty="0">
                <a:effectLst/>
                <a:latin typeface="HfgwqlAdvTT7329fd89.I"/>
              </a:rPr>
              <a:t>et al. Journal of Health, Population and Nutrition </a:t>
            </a:r>
            <a:r>
              <a:rPr lang="en-US" sz="1400" dirty="0">
                <a:effectLst/>
                <a:latin typeface="MyriadPro"/>
              </a:rPr>
              <a:t>(2015) 33:2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CCDEF-67C8-80BB-BF61-A6C29CE2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239" y="1676104"/>
            <a:ext cx="60325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48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statistical Analyses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4180367" cy="4678363"/>
          </a:xfrm>
        </p:spPr>
        <p:txBody>
          <a:bodyPr/>
          <a:lstStyle/>
          <a:p>
            <a:r>
              <a:rPr lang="en-US" dirty="0"/>
              <a:t>1-2 sentences overall analyses approach</a:t>
            </a:r>
          </a:p>
          <a:p>
            <a:r>
              <a:rPr lang="en-US" dirty="0"/>
              <a:t>1-3 paragraphs on models (linear/logistic regression, adjusted for other variables, other sensitivity analyses to support the results), software and packages used. </a:t>
            </a:r>
          </a:p>
          <a:p>
            <a:endParaRPr lang="en-US" dirty="0"/>
          </a:p>
          <a:p>
            <a:pPr marL="5715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33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2F546-C9B5-F53C-E893-C1C14B0A6BB3}"/>
              </a:ext>
            </a:extLst>
          </p:cNvPr>
          <p:cNvSpPr txBox="1"/>
          <p:nvPr/>
        </p:nvSpPr>
        <p:spPr>
          <a:xfrm>
            <a:off x="6089650" y="6444561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WjprkwAdvTTe45e47d2"/>
              </a:rPr>
              <a:t>Harris-Fry </a:t>
            </a:r>
            <a:r>
              <a:rPr lang="en-US" sz="1400" dirty="0">
                <a:effectLst/>
                <a:latin typeface="HfgwqlAdvTT7329fd89.I"/>
              </a:rPr>
              <a:t>et al. Journal of Health, Population and Nutrition </a:t>
            </a:r>
            <a:r>
              <a:rPr lang="en-US" sz="1400" dirty="0">
                <a:effectLst/>
                <a:latin typeface="MyriadPro"/>
              </a:rPr>
              <a:t>(2015) 33:2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BC7F1D-FB34-3FB4-1DE1-DABB53945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546" y="1695255"/>
            <a:ext cx="4353401" cy="48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83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statistical Analyses – YOUR TURN – 2 mins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4180367" cy="4678363"/>
          </a:xfrm>
        </p:spPr>
        <p:txBody>
          <a:bodyPr/>
          <a:lstStyle/>
          <a:p>
            <a:r>
              <a:rPr lang="en-US" dirty="0">
                <a:highlight>
                  <a:srgbClr val="00FF00"/>
                </a:highlight>
              </a:rPr>
              <a:t>1-2 sentences overall analyses approach</a:t>
            </a:r>
          </a:p>
          <a:p>
            <a:r>
              <a:rPr lang="en-US" dirty="0"/>
              <a:t>1-3 paragraphs on models (linear/logistic regression, adjusted for other variables, other sensitivity analyses to support the results), software and packages used. </a:t>
            </a:r>
          </a:p>
          <a:p>
            <a:endParaRPr lang="en-US" dirty="0"/>
          </a:p>
          <a:p>
            <a:pPr marL="5715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34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2F546-C9B5-F53C-E893-C1C14B0A6BB3}"/>
              </a:ext>
            </a:extLst>
          </p:cNvPr>
          <p:cNvSpPr txBox="1"/>
          <p:nvPr/>
        </p:nvSpPr>
        <p:spPr>
          <a:xfrm>
            <a:off x="6089650" y="6444561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WjprkwAdvTTe45e47d2"/>
              </a:rPr>
              <a:t>Harris-Fry </a:t>
            </a:r>
            <a:r>
              <a:rPr lang="en-US" sz="1400" dirty="0">
                <a:effectLst/>
                <a:latin typeface="HfgwqlAdvTT7329fd89.I"/>
              </a:rPr>
              <a:t>et al. Journal of Health, Population and Nutrition </a:t>
            </a:r>
            <a:r>
              <a:rPr lang="en-US" sz="1400" dirty="0">
                <a:effectLst/>
                <a:latin typeface="MyriadPro"/>
              </a:rPr>
              <a:t>(2015) 33:2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CCDEF-67C8-80BB-BF61-A6C29CE2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239" y="1676104"/>
            <a:ext cx="6032500" cy="1549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34DFE3-53E9-2FE5-FA61-88159F637D53}"/>
              </a:ext>
            </a:extLst>
          </p:cNvPr>
          <p:cNvSpPr txBox="1"/>
          <p:nvPr/>
        </p:nvSpPr>
        <p:spPr>
          <a:xfrm>
            <a:off x="5525239" y="3838353"/>
            <a:ext cx="60325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YOUR TURN: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98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statistical Analyses– YOUR TURN  - 5 min!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4180367" cy="4678363"/>
          </a:xfrm>
        </p:spPr>
        <p:txBody>
          <a:bodyPr/>
          <a:lstStyle/>
          <a:p>
            <a:r>
              <a:rPr lang="en-US" dirty="0"/>
              <a:t>1-2 sentences overall analyses approach</a:t>
            </a:r>
          </a:p>
          <a:p>
            <a:r>
              <a:rPr lang="en-US" dirty="0">
                <a:highlight>
                  <a:srgbClr val="00FF00"/>
                </a:highlight>
              </a:rPr>
              <a:t>1-3 paragraphs on models (linear/logistic regression, adjusted for other variables, other sensitivity analyses to support the results), software and packages used. </a:t>
            </a:r>
          </a:p>
          <a:p>
            <a:endParaRPr lang="en-US" dirty="0"/>
          </a:p>
          <a:p>
            <a:pPr marL="5715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35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2F546-C9B5-F53C-E893-C1C14B0A6BB3}"/>
              </a:ext>
            </a:extLst>
          </p:cNvPr>
          <p:cNvSpPr txBox="1"/>
          <p:nvPr/>
        </p:nvSpPr>
        <p:spPr>
          <a:xfrm>
            <a:off x="6089650" y="6444561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WjprkwAdvTTe45e47d2"/>
              </a:rPr>
              <a:t>Harris-Fry </a:t>
            </a:r>
            <a:r>
              <a:rPr lang="en-US" sz="1400" dirty="0">
                <a:effectLst/>
                <a:latin typeface="HfgwqlAdvTT7329fd89.I"/>
              </a:rPr>
              <a:t>et al. Journal of Health, Population and Nutrition </a:t>
            </a:r>
            <a:r>
              <a:rPr lang="en-US" sz="1400" dirty="0">
                <a:effectLst/>
                <a:latin typeface="MyriadPro"/>
              </a:rPr>
              <a:t>(2015) 33:2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FE5F7C-5F57-49F4-BBC0-8F4C68B75817}"/>
              </a:ext>
            </a:extLst>
          </p:cNvPr>
          <p:cNvSpPr txBox="1"/>
          <p:nvPr/>
        </p:nvSpPr>
        <p:spPr>
          <a:xfrm>
            <a:off x="5407154" y="4869774"/>
            <a:ext cx="60325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YOUR TURN: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173B78-D243-097B-6E40-3237E465B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154" y="1684622"/>
            <a:ext cx="2756789" cy="306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Personal Writing strategies</a:t>
            </a:r>
            <a:endParaRPr sz="3600" b="1" dirty="0">
              <a:solidFill>
                <a:srgbClr val="0072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838200" y="1487968"/>
            <a:ext cx="10515600" cy="505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dirty="0">
                <a:latin typeface="Arial"/>
                <a:cs typeface="Arial"/>
                <a:sym typeface="Arial"/>
              </a:rPr>
              <a:t>Pomodoro technique, 30 mins a day </a:t>
            </a:r>
            <a:endParaRPr dirty="0"/>
          </a:p>
          <a:p>
            <a:pPr marL="514350" lvl="0" indent="-51435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dirty="0">
                <a:latin typeface="Arial"/>
                <a:cs typeface="Arial"/>
                <a:sym typeface="Arial"/>
              </a:rPr>
              <a:t>Writing accountability group</a:t>
            </a:r>
            <a:endParaRPr dirty="0"/>
          </a:p>
          <a:p>
            <a:pPr marL="514350" lvl="0" indent="-51435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Sample of excellent paper</a:t>
            </a:r>
          </a:p>
          <a:p>
            <a:pPr marL="514350" lvl="0" indent="-51435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Reading = writing, so read, read read! </a:t>
            </a:r>
          </a:p>
          <a:p>
            <a:pPr marL="514350" lvl="0" indent="-51435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Visual learners</a:t>
            </a:r>
          </a:p>
          <a:p>
            <a:pPr marL="514350" lvl="0" indent="-51435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Write in iterations – ‘very rough first drafts’ – then edit!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36</a:t>
            </a:fld>
            <a:endParaRPr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86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7807C-C149-9DA8-99CD-1410CAC0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Pomodoro technique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F7CA5-36BF-B681-E49E-85A7BF28A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7968"/>
            <a:ext cx="3489251" cy="4678363"/>
          </a:xfrm>
        </p:spPr>
        <p:txBody>
          <a:bodyPr/>
          <a:lstStyle/>
          <a:p>
            <a:r>
              <a:rPr lang="en-US" dirty="0"/>
              <a:t>30 mins, start and stop the timer; turn off EVERYTHING – email, </a:t>
            </a:r>
            <a:r>
              <a:rPr lang="en-US" dirty="0" err="1"/>
              <a:t>whatsapp</a:t>
            </a:r>
            <a:r>
              <a:rPr lang="en-US" dirty="0"/>
              <a:t>, </a:t>
            </a:r>
            <a:r>
              <a:rPr lang="en-US" dirty="0" err="1"/>
              <a:t>facebook</a:t>
            </a:r>
            <a:r>
              <a:rPr lang="en-US" dirty="0"/>
              <a:t>, phone messages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126BD-C3C0-B168-EFC8-E99F9D83FF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37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055E8-CFC3-122D-AE49-471C9AA8A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79" y="1233974"/>
            <a:ext cx="6608430" cy="4390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06942D-D116-0354-CD10-AF5417346DEC}"/>
              </a:ext>
            </a:extLst>
          </p:cNvPr>
          <p:cNvSpPr txBox="1"/>
          <p:nvPr/>
        </p:nvSpPr>
        <p:spPr>
          <a:xfrm>
            <a:off x="4529469" y="5624026"/>
            <a:ext cx="6103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www.asundergrad.pitt.edu</a:t>
            </a:r>
            <a:r>
              <a:rPr lang="en-US" dirty="0"/>
              <a:t>/study-lab/pomodoro-technique</a:t>
            </a:r>
          </a:p>
        </p:txBody>
      </p:sp>
    </p:spTree>
    <p:extLst>
      <p:ext uri="{BB962C8B-B14F-4D97-AF65-F5344CB8AC3E}">
        <p14:creationId xmlns:p14="http://schemas.microsoft.com/office/powerpoint/2010/main" val="3098711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6ED70-6AB0-A062-0A76-7EC8615D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accountability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1CF4C-1373-E298-6EE3-FF20E466CC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38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369F0-D959-7EB0-E0CC-6CE7C375A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74" y="1603851"/>
            <a:ext cx="7240772" cy="3035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D11358-458E-79FA-5405-B55974152DA7}"/>
              </a:ext>
            </a:extLst>
          </p:cNvPr>
          <p:cNvSpPr txBox="1"/>
          <p:nvPr/>
        </p:nvSpPr>
        <p:spPr>
          <a:xfrm>
            <a:off x="838200" y="1746511"/>
            <a:ext cx="28938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Get a group of 3-5</a:t>
            </a:r>
          </a:p>
          <a:p>
            <a:pPr marL="342900" indent="-342900">
              <a:buAutoNum type="arabicParenR"/>
            </a:pPr>
            <a:r>
              <a:rPr lang="en-US" dirty="0"/>
              <a:t>Meet weekly for 1 hour</a:t>
            </a:r>
          </a:p>
          <a:p>
            <a:pPr marL="342900" indent="-342900">
              <a:buAutoNum type="arabicParenR"/>
            </a:pPr>
            <a:r>
              <a:rPr lang="en-US" dirty="0"/>
              <a:t>Track your goals using Excel Template</a:t>
            </a:r>
          </a:p>
          <a:p>
            <a:pPr marL="342900" indent="-342900">
              <a:buAutoNum type="arabicParenR"/>
            </a:pPr>
            <a:r>
              <a:rPr lang="en-US" dirty="0"/>
              <a:t>Talk about what you want to do in the first 10 minutes and then write a goal and start Pomodoro</a:t>
            </a:r>
          </a:p>
          <a:p>
            <a:pPr marL="342900" indent="-342900">
              <a:buAutoNum type="arabicParenR"/>
            </a:pPr>
            <a:r>
              <a:rPr lang="en-US" dirty="0"/>
              <a:t>Finish and talk about why/why the goal was achieved. </a:t>
            </a:r>
          </a:p>
          <a:p>
            <a:pPr marL="342900" indent="-342900">
              <a:buAutoNum type="arabicParenR"/>
            </a:pPr>
            <a:r>
              <a:rPr lang="en-US" dirty="0"/>
              <a:t>Set goals for the rest of the week</a:t>
            </a:r>
          </a:p>
          <a:p>
            <a:pPr marL="342900" indent="-342900">
              <a:buAutoNum type="arabicParenR"/>
            </a:pPr>
            <a:r>
              <a:rPr lang="en-US" dirty="0"/>
              <a:t>BONUS – you can also do daily Pomodoro check-ins</a:t>
            </a:r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dirty="0"/>
              <a:t>BENEFITS: Support, talking through challenges, goals</a:t>
            </a:r>
          </a:p>
        </p:txBody>
      </p:sp>
    </p:spTree>
    <p:extLst>
      <p:ext uri="{BB962C8B-B14F-4D97-AF65-F5344CB8AC3E}">
        <p14:creationId xmlns:p14="http://schemas.microsoft.com/office/powerpoint/2010/main" val="1469336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C06-A6C1-CE02-3128-AD5C0034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– KEEP GOOD writing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574B0-0CD9-CB32-16EE-3340188854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39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F2FD1-E0C9-6165-12FB-73CD67670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33" y="1516022"/>
            <a:ext cx="4318346" cy="447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0EA391-79DB-D7FC-DA14-0549544488B2}"/>
              </a:ext>
            </a:extLst>
          </p:cNvPr>
          <p:cNvSpPr txBox="1"/>
          <p:nvPr/>
        </p:nvSpPr>
        <p:spPr>
          <a:xfrm>
            <a:off x="600075" y="6278703"/>
            <a:ext cx="6102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ramyaambikapathi.com</a:t>
            </a:r>
            <a:r>
              <a:rPr lang="en-US" dirty="0"/>
              <a:t>/top-favorite-titles-from-mostly-global-health-nutrition-papers/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19E0A9-BDD2-FADD-E918-F0E14DADCEB4}"/>
              </a:ext>
            </a:extLst>
          </p:cNvPr>
          <p:cNvSpPr txBox="1"/>
          <p:nvPr/>
        </p:nvSpPr>
        <p:spPr>
          <a:xfrm>
            <a:off x="5484628" y="2324336"/>
            <a:ext cx="62413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www.grammarly.com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6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What is methods = methods is recipe; ingredients and directions</a:t>
            </a:r>
            <a:endParaRPr sz="3600" b="1" dirty="0">
              <a:solidFill>
                <a:srgbClr val="0072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838200" y="1487968"/>
            <a:ext cx="5827295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dirty="0"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Theoretical framework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Study design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Study setting, population, sampling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Exposure, and outcomes variables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Data/Statistical analyses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endParaRPr lang="en-US" sz="2700" dirty="0">
              <a:latin typeface="Arial"/>
              <a:cs typeface="Arial"/>
              <a:sym typeface="Arial"/>
            </a:endParaRP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SzPts val="2000"/>
              <a:buFont typeface="+mj-lt"/>
              <a:buAutoNum type="arabicPeriod"/>
            </a:pPr>
            <a:endParaRPr lang="en-US" sz="2700" dirty="0"/>
          </a:p>
          <a:p>
            <a:pPr marL="857250" lvl="1" indent="-514350">
              <a:lnSpc>
                <a:spcPct val="120000"/>
              </a:lnSpc>
              <a:spcBef>
                <a:spcPts val="600"/>
              </a:spcBef>
              <a:buSzPts val="2000"/>
              <a:buFont typeface="+mj-lt"/>
              <a:buAutoNum type="arabicPeriod"/>
            </a:pPr>
            <a:endParaRPr lang="en-US" sz="2700" dirty="0"/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4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FBF376-0D51-29EA-E240-6A733AF92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656" y="1878566"/>
            <a:ext cx="5148825" cy="22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503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C06-A6C1-CE02-3128-AD5C0034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430"/>
            <a:ext cx="10515600" cy="1017107"/>
          </a:xfrm>
        </p:spPr>
        <p:txBody>
          <a:bodyPr/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Reading = writing, so read, read read!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574B0-0CD9-CB32-16EE-3340188854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40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EA391-79DB-D7FC-DA14-0549544488B2}"/>
              </a:ext>
            </a:extLst>
          </p:cNvPr>
          <p:cNvSpPr txBox="1"/>
          <p:nvPr/>
        </p:nvSpPr>
        <p:spPr>
          <a:xfrm>
            <a:off x="600075" y="6278703"/>
            <a:ext cx="6102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ramyaambikapathi.com</a:t>
            </a:r>
            <a:r>
              <a:rPr lang="en-US" dirty="0"/>
              <a:t>/top-favorite-titles-from-mostly-global-health-nutrition-papers/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18F7B-830A-2FF8-84E0-CBF982527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386180"/>
            <a:ext cx="4699804" cy="4546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B0905B-0ECD-AF7E-F91E-F892E9488BDE}"/>
              </a:ext>
            </a:extLst>
          </p:cNvPr>
          <p:cNvSpPr txBox="1"/>
          <p:nvPr/>
        </p:nvSpPr>
        <p:spPr>
          <a:xfrm>
            <a:off x="6337005" y="2626242"/>
            <a:ext cx="4327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scholar alerts</a:t>
            </a:r>
          </a:p>
        </p:txBody>
      </p:sp>
    </p:spTree>
    <p:extLst>
      <p:ext uri="{BB962C8B-B14F-4D97-AF65-F5344CB8AC3E}">
        <p14:creationId xmlns:p14="http://schemas.microsoft.com/office/powerpoint/2010/main" val="2299505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C06-A6C1-CE02-3128-AD5C0034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204660"/>
            <a:ext cx="10515600" cy="1017107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“Almost all good writing begins with terrible first efforts. You need to start somewhere. Start by getting something -- anything -- down on paper.” </a:t>
            </a:r>
            <a:br>
              <a:rPr lang="en-US" i="1" dirty="0">
                <a:latin typeface="Arial"/>
                <a:ea typeface="Arial"/>
                <a:cs typeface="Arial"/>
                <a:sym typeface="Arial"/>
              </a:rPr>
            </a:br>
            <a:br>
              <a:rPr lang="en-US" i="1" dirty="0">
                <a:latin typeface="Arial"/>
                <a:ea typeface="Arial"/>
                <a:cs typeface="Arial"/>
                <a:sym typeface="Arial"/>
              </a:rPr>
            </a:b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574B0-0CD9-CB32-16EE-3340188854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41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EA391-79DB-D7FC-DA14-0549544488B2}"/>
              </a:ext>
            </a:extLst>
          </p:cNvPr>
          <p:cNvSpPr txBox="1"/>
          <p:nvPr/>
        </p:nvSpPr>
        <p:spPr>
          <a:xfrm>
            <a:off x="600075" y="6278703"/>
            <a:ext cx="6102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ramyaambikapathi.com</a:t>
            </a:r>
            <a:r>
              <a:rPr lang="en-US" dirty="0"/>
              <a:t>/top-favorite-titles-from-mostly-global-health-nutrition-papers/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331BB-8639-1DC6-2A82-1443637D9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60" y="1528430"/>
            <a:ext cx="9163340" cy="458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44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C06-A6C1-CE02-3128-AD5C0034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237" y="726012"/>
            <a:ext cx="11098988" cy="101710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Visual learner – personal struggles with writing, started blogging!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574B0-0CD9-CB32-16EE-3340188854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42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EA391-79DB-D7FC-DA14-0549544488B2}"/>
              </a:ext>
            </a:extLst>
          </p:cNvPr>
          <p:cNvSpPr txBox="1"/>
          <p:nvPr/>
        </p:nvSpPr>
        <p:spPr>
          <a:xfrm>
            <a:off x="600075" y="6278703"/>
            <a:ext cx="6102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ramyaambikapathi.com</a:t>
            </a:r>
            <a:r>
              <a:rPr lang="en-US" dirty="0"/>
              <a:t>/top-favorite-titles-from-mostly-global-health-nutrition-papers/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253137-E0BF-4AD3-6C92-D827EA65A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2" y="1984229"/>
            <a:ext cx="7772400" cy="28953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FE83ED-DAF6-9E32-7F46-F3685319C940}"/>
              </a:ext>
            </a:extLst>
          </p:cNvPr>
          <p:cNvSpPr/>
          <p:nvPr/>
        </p:nvSpPr>
        <p:spPr>
          <a:xfrm>
            <a:off x="5218815" y="2357029"/>
            <a:ext cx="2317898" cy="276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F28E0F-4DDA-E660-4F89-279D6AD2D7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28"/>
          <a:stretch/>
        </p:blipFill>
        <p:spPr>
          <a:xfrm>
            <a:off x="4779334" y="3605943"/>
            <a:ext cx="7412666" cy="243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19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C06-A6C1-CE02-3128-AD5C0034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430"/>
            <a:ext cx="10515600" cy="1017107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Create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orcid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id, for login/submission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574B0-0CD9-CB32-16EE-3340188854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43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4CE314-5461-EB54-D7CC-D19CCF8D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51" y="2124616"/>
            <a:ext cx="7772400" cy="39429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BF1538-D06A-3479-2633-6E0D3845FB81}"/>
              </a:ext>
            </a:extLst>
          </p:cNvPr>
          <p:cNvSpPr txBox="1"/>
          <p:nvPr/>
        </p:nvSpPr>
        <p:spPr>
          <a:xfrm>
            <a:off x="752346" y="6384649"/>
            <a:ext cx="6103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info.orcid.org</a:t>
            </a:r>
            <a:r>
              <a:rPr lang="en-US" dirty="0"/>
              <a:t>/what-is-</a:t>
            </a:r>
            <a:r>
              <a:rPr lang="en-US" dirty="0" err="1"/>
              <a:t>orcid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92561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C06-A6C1-CE02-3128-AD5C0034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430"/>
            <a:ext cx="10515600" cy="1017107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Where should I submit?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574B0-0CD9-CB32-16EE-3340188854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44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5F253-DF0D-3255-EDFF-1CC22F61D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9" y="1770051"/>
            <a:ext cx="7772400" cy="46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25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C06-A6C1-CE02-3128-AD5C0034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430"/>
            <a:ext cx="10515600" cy="1017107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Where should I submit?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574B0-0CD9-CB32-16EE-3340188854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45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36EBC9-7F02-B00D-F79E-92916274E986}"/>
              </a:ext>
            </a:extLst>
          </p:cNvPr>
          <p:cNvSpPr txBox="1"/>
          <p:nvPr/>
        </p:nvSpPr>
        <p:spPr>
          <a:xfrm>
            <a:off x="8132136" y="3004265"/>
            <a:ext cx="3519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jane.biosemantics.org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FF48B1-95C5-DD9D-4D3D-C0A043AF6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65" y="1435499"/>
            <a:ext cx="7772400" cy="5220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66DFA0-31D0-72BD-91A1-727965FDE963}"/>
              </a:ext>
            </a:extLst>
          </p:cNvPr>
          <p:cNvSpPr txBox="1"/>
          <p:nvPr/>
        </p:nvSpPr>
        <p:spPr>
          <a:xfrm>
            <a:off x="8073065" y="1435499"/>
            <a:ext cx="35784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Searched: “we aim to determine the factors associated with suspected cases of iron deficiency </a:t>
            </a:r>
            <a:r>
              <a:rPr lang="en-US" dirty="0" err="1"/>
              <a:t>anaemia</a:t>
            </a:r>
            <a:r>
              <a:rPr lang="en-US" dirty="0"/>
              <a:t> among children under five years in Lao PDR.”</a:t>
            </a:r>
          </a:p>
        </p:txBody>
      </p:sp>
    </p:spTree>
    <p:extLst>
      <p:ext uri="{BB962C8B-B14F-4D97-AF65-F5344CB8AC3E}">
        <p14:creationId xmlns:p14="http://schemas.microsoft.com/office/powerpoint/2010/main" val="2242374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Takeaway messages</a:t>
            </a:r>
            <a:endParaRPr sz="3600" b="1">
              <a:solidFill>
                <a:srgbClr val="0072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838200" y="1487968"/>
            <a:ext cx="10515600" cy="505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dirty="0">
                <a:latin typeface="Arial"/>
                <a:cs typeface="Arial"/>
                <a:sym typeface="Arial"/>
              </a:rPr>
              <a:t>Methods are recipes, follow the template, and give good details</a:t>
            </a:r>
            <a:endParaRPr dirty="0"/>
          </a:p>
          <a:p>
            <a:pPr marL="514350" lvl="0" indent="-51435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dirty="0">
                <a:latin typeface="Arial"/>
                <a:cs typeface="Arial"/>
                <a:sym typeface="Arial"/>
              </a:rPr>
              <a:t>Make writing a habit! </a:t>
            </a:r>
          </a:p>
          <a:p>
            <a:pPr marL="514350" lvl="0" indent="-51435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dirty="0">
                <a:latin typeface="Arial"/>
                <a:cs typeface="Arial"/>
                <a:sym typeface="Arial"/>
              </a:rPr>
              <a:t>READ titles, read abstracts, read methods, read results!</a:t>
            </a:r>
          </a:p>
          <a:p>
            <a:pPr marL="514350" lvl="0" indent="-51435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dirty="0">
                <a:latin typeface="Arial"/>
                <a:cs typeface="Arial"/>
                <a:sym typeface="Arial"/>
              </a:rPr>
              <a:t>Find good examples – write the sub-headings sections.</a:t>
            </a:r>
          </a:p>
          <a:p>
            <a:pPr marL="514350" lvl="0" indent="-51435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dirty="0">
                <a:latin typeface="Arial"/>
                <a:cs typeface="Arial"/>
                <a:sym typeface="Arial"/>
              </a:rPr>
              <a:t>Find out what works for you! </a:t>
            </a:r>
            <a:endParaRPr dirty="0"/>
          </a:p>
          <a:p>
            <a:pPr marL="514350" lvl="0" indent="-51435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46</a:t>
            </a:fld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ctrTitle"/>
          </p:nvPr>
        </p:nvSpPr>
        <p:spPr>
          <a:xfrm>
            <a:off x="2667000" y="1175356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US" sz="3600" b="1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3600" b="1">
              <a:solidFill>
                <a:srgbClr val="0072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16B2B-0CA0-2855-E6C0-A267E4DF7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380262"/>
            <a:ext cx="31242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1.Theoretical framework</a:t>
            </a:r>
            <a:endParaRPr sz="3600" b="1" dirty="0">
              <a:solidFill>
                <a:srgbClr val="0072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5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37701-6B32-7D25-6F20-DA423B213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1932707"/>
            <a:ext cx="6375400" cy="4278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864C1-56C7-9751-7B6B-104A2D8F85AD}"/>
              </a:ext>
            </a:extLst>
          </p:cNvPr>
          <p:cNvSpPr txBox="1"/>
          <p:nvPr/>
        </p:nvSpPr>
        <p:spPr>
          <a:xfrm>
            <a:off x="323850" y="6447734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WjprkwAdvTTe45e47d2"/>
              </a:rPr>
              <a:t>Harris-Fry </a:t>
            </a:r>
            <a:r>
              <a:rPr lang="en-US" sz="1400" dirty="0">
                <a:effectLst/>
                <a:latin typeface="HfgwqlAdvTT7329fd89.I"/>
              </a:rPr>
              <a:t>et al. Journal of Health, Population and Nutrition </a:t>
            </a:r>
            <a:r>
              <a:rPr lang="en-US" sz="1400" dirty="0">
                <a:effectLst/>
                <a:latin typeface="MyriadPro"/>
              </a:rPr>
              <a:t>(2015) 33:2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EA9AB8-75A4-5D71-9C11-91C23381E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100" y="2306693"/>
            <a:ext cx="59309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1.Theoretical framework – YOUR TURN</a:t>
            </a:r>
            <a:endParaRPr sz="3600" b="1" dirty="0">
              <a:solidFill>
                <a:srgbClr val="0072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6</a:t>
            </a:fld>
            <a:endParaRPr b="1">
              <a:solidFill>
                <a:schemeClr val="accent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336473-FFA8-D210-9EED-E08D86D7EC74}"/>
              </a:ext>
            </a:extLst>
          </p:cNvPr>
          <p:cNvSpPr txBox="1"/>
          <p:nvPr/>
        </p:nvSpPr>
        <p:spPr>
          <a:xfrm>
            <a:off x="838200" y="1676400"/>
            <a:ext cx="383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Conceptual framework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B29663-9758-6AA9-8DE8-C2E05B0FA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75" y="2278343"/>
            <a:ext cx="6354291" cy="3108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2BB7B1-9830-6772-47C9-2E8AAD34575A}"/>
              </a:ext>
            </a:extLst>
          </p:cNvPr>
          <p:cNvSpPr txBox="1"/>
          <p:nvPr/>
        </p:nvSpPr>
        <p:spPr>
          <a:xfrm>
            <a:off x="7060018" y="2084044"/>
            <a:ext cx="403939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YOUR TURN: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9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1.Theoretical framework – YOUR TURN – 5 mins! </a:t>
            </a:r>
            <a:endParaRPr sz="3600" b="1" dirty="0">
              <a:solidFill>
                <a:srgbClr val="0072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7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FDCB90-FE25-7365-6A2C-AA3873F10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08" y="2047156"/>
            <a:ext cx="7622819" cy="4530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336473-FFA8-D210-9EED-E08D86D7EC74}"/>
              </a:ext>
            </a:extLst>
          </p:cNvPr>
          <p:cNvSpPr txBox="1"/>
          <p:nvPr/>
        </p:nvSpPr>
        <p:spPr>
          <a:xfrm>
            <a:off x="838200" y="1676400"/>
            <a:ext cx="383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Conceptual framework – Turner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FE459-8980-A206-E42F-071C561C1EC0}"/>
              </a:ext>
            </a:extLst>
          </p:cNvPr>
          <p:cNvSpPr txBox="1"/>
          <p:nvPr/>
        </p:nvSpPr>
        <p:spPr>
          <a:xfrm>
            <a:off x="8061320" y="2047156"/>
            <a:ext cx="3887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paper: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D53B12-25D2-2A57-F1CD-8E0476B3721D}"/>
              </a:ext>
            </a:extLst>
          </p:cNvPr>
          <p:cNvSpPr txBox="1"/>
          <p:nvPr/>
        </p:nvSpPr>
        <p:spPr>
          <a:xfrm>
            <a:off x="7909898" y="2047156"/>
            <a:ext cx="403939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My paper: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9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What is methods = methods is recipe; ingredients and directions</a:t>
            </a:r>
            <a:endParaRPr sz="3600" b="1" dirty="0">
              <a:solidFill>
                <a:srgbClr val="0072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838200" y="1487968"/>
            <a:ext cx="5827295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Theoretical framework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dirty="0"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Study design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Study setting, population, sampling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Exposure, and outcomes variables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SzPts val="3000"/>
              <a:buFont typeface="+mj-lt"/>
              <a:buAutoNum type="arabicPeriod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Data/Statistical analyses</a:t>
            </a:r>
            <a:endParaRPr lang="en-US" sz="2700" dirty="0"/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SzPts val="2000"/>
              <a:buFont typeface="+mj-lt"/>
              <a:buAutoNum type="arabicPeriod"/>
            </a:pPr>
            <a:endParaRPr lang="en-US" sz="2700" dirty="0"/>
          </a:p>
          <a:p>
            <a:pPr marL="857250" lvl="1" indent="-514350">
              <a:lnSpc>
                <a:spcPct val="120000"/>
              </a:lnSpc>
              <a:spcBef>
                <a:spcPts val="600"/>
              </a:spcBef>
              <a:buSzPts val="2000"/>
              <a:buFont typeface="+mj-lt"/>
              <a:buAutoNum type="arabicPeriod"/>
            </a:pPr>
            <a:endParaRPr lang="en-US" sz="2700" dirty="0"/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9427330" y="6348810"/>
            <a:ext cx="2012324" cy="19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ANRCB   |   </a:t>
            </a:r>
            <a:fld id="{00000000-1234-1234-1234-123412341234}" type="slidenum">
              <a:rPr lang="en-US" b="1">
                <a:solidFill>
                  <a:schemeClr val="accent6"/>
                </a:solidFill>
              </a:rPr>
              <a:t>8</a:t>
            </a:fld>
            <a:endParaRPr b="1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1D368B-7060-B819-94C8-8C671B12F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656" y="1878566"/>
            <a:ext cx="5148825" cy="22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1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16D-34BC-E1C6-E8E1-65BD99C6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6F4C-A86E-82CD-EB55-DCE705721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1-3 sentences on the study design to address the aim of the study</a:t>
            </a:r>
          </a:p>
          <a:p>
            <a:pPr lvl="1"/>
            <a:r>
              <a:rPr lang="en-US" dirty="0"/>
              <a:t>Cross-sectional, case-study, longitudinal, randomized control trial.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BE54-119B-E66B-06AC-14B777AE2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lang="en-US" b="1" smtClean="0">
                <a:solidFill>
                  <a:schemeClr val="accent6"/>
                </a:solidFill>
              </a:rPr>
              <a:t>9</a:t>
            </a:fld>
            <a:endParaRPr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6725"/>
      </p:ext>
    </p:extLst>
  </p:cSld>
  <p:clrMapOvr>
    <a:masterClrMapping/>
  </p:clrMapOvr>
</p:sld>
</file>

<file path=ppt/theme/theme1.xml><?xml version="1.0" encoding="utf-8"?>
<a:theme xmlns:a="http://schemas.openxmlformats.org/drawingml/2006/main" name="CRS_2020_PPT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2068</Words>
  <Application>Microsoft Office PowerPoint</Application>
  <PresentationFormat>Widescreen</PresentationFormat>
  <Paragraphs>325</Paragraphs>
  <Slides>47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Georgia</vt:lpstr>
      <vt:lpstr>HfgwqlAdvTT7329fd89.I</vt:lpstr>
      <vt:lpstr>MyriadPro</vt:lpstr>
      <vt:lpstr>Open Sans</vt:lpstr>
      <vt:lpstr>Times New Roman</vt:lpstr>
      <vt:lpstr>WjprkwAdvTTe45e47d2</vt:lpstr>
      <vt:lpstr>CRS_2020_PPT</vt:lpstr>
      <vt:lpstr>ANRCB Training Module 9 Academic Writing Session 5: Writing the Methods Section</vt:lpstr>
      <vt:lpstr>Methods race! Ready? Set! GO GO GO GO</vt:lpstr>
      <vt:lpstr>What is “the methods” = a recipe</vt:lpstr>
      <vt:lpstr>What is methods = methods is recipe; ingredients and directions</vt:lpstr>
      <vt:lpstr>1.Theoretical framework</vt:lpstr>
      <vt:lpstr>1.Theoretical framework – YOUR TURN</vt:lpstr>
      <vt:lpstr>1.Theoretical framework – YOUR TURN – 5 mins! </vt:lpstr>
      <vt:lpstr>What is methods = methods is recipe; ingredients and directions</vt:lpstr>
      <vt:lpstr>Study design</vt:lpstr>
      <vt:lpstr>Study design – Example </vt:lpstr>
      <vt:lpstr>Study design – Example </vt:lpstr>
      <vt:lpstr>Study design – Your turn, 2 mins!  </vt:lpstr>
      <vt:lpstr>What is methods = methods is recipe; ingredients and directions</vt:lpstr>
      <vt:lpstr>Study setting and population </vt:lpstr>
      <vt:lpstr>Study setting and population </vt:lpstr>
      <vt:lpstr>Study setting and population </vt:lpstr>
      <vt:lpstr>Study setting and population </vt:lpstr>
      <vt:lpstr>Study setting and population </vt:lpstr>
      <vt:lpstr>Study setting and population </vt:lpstr>
      <vt:lpstr>Study setting and population </vt:lpstr>
      <vt:lpstr>Study setting and population – YOUR TURN  - 3 min! </vt:lpstr>
      <vt:lpstr>Study setting and population – YOUR TURN  - 3 min! </vt:lpstr>
      <vt:lpstr>Study setting and population – YOUR TURN  - 3 min! </vt:lpstr>
      <vt:lpstr>Study setting and population – YOUR TURN  - 3 min! </vt:lpstr>
      <vt:lpstr>Study setting and population – YOUR TURN  - 3 min! </vt:lpstr>
      <vt:lpstr>Study setting and population  – YOUR TURN  - 3 min! </vt:lpstr>
      <vt:lpstr>What is methods = methods is recipe; ingredients and directions</vt:lpstr>
      <vt:lpstr>Exposure and outcomes variables</vt:lpstr>
      <vt:lpstr>Exposure and outcomes variables</vt:lpstr>
      <vt:lpstr>Exposure and outcomes variables – YOUR TURN – 7 mins</vt:lpstr>
      <vt:lpstr>What is methods = methods is recipe; ingredients and directions</vt:lpstr>
      <vt:lpstr>Data and statistical Analyses</vt:lpstr>
      <vt:lpstr>Data and statistical Analyses</vt:lpstr>
      <vt:lpstr>Data and statistical Analyses – YOUR TURN – 2 mins</vt:lpstr>
      <vt:lpstr>Data and statistical Analyses– YOUR TURN  - 5 min! </vt:lpstr>
      <vt:lpstr>Personal Writing strategies</vt:lpstr>
      <vt:lpstr>Pomodoro technique</vt:lpstr>
      <vt:lpstr>Writing accountability group</vt:lpstr>
      <vt:lpstr>Strategies – KEEP GOOD writing examples</vt:lpstr>
      <vt:lpstr>Reading = writing, so read, read read!  </vt:lpstr>
      <vt:lpstr>“Almost all good writing begins with terrible first efforts. You need to start somewhere. Start by getting something -- anything -- down on paper.”   </vt:lpstr>
      <vt:lpstr>Visual learner – personal struggles with writing, started blogging!  </vt:lpstr>
      <vt:lpstr>Create orcid id, for login/submission </vt:lpstr>
      <vt:lpstr>Where should I submit? </vt:lpstr>
      <vt:lpstr>Where should I submit? </vt:lpstr>
      <vt:lpstr>Takeaway messages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ANRCB Writing Workshop Session _: _______</dc:title>
  <dc:creator>Gerald Shively</dc:creator>
  <cp:lastModifiedBy>Shively, Gerald E.</cp:lastModifiedBy>
  <cp:revision>16</cp:revision>
  <dcterms:created xsi:type="dcterms:W3CDTF">2021-08-02T20:51:26Z</dcterms:created>
  <dcterms:modified xsi:type="dcterms:W3CDTF">2024-01-26T16:12:24Z</dcterms:modified>
</cp:coreProperties>
</file>