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326" r:id="rId2"/>
    <p:sldId id="257" r:id="rId3"/>
    <p:sldId id="260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58" r:id="rId14"/>
    <p:sldId id="259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i0Wliw7FZOmfoO/UTVTaVxEyLx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dens, Kate" userId="2768510e-2308-47b1-8f2d-3734854ccbd3" providerId="ADAL" clId="{68C1D58B-1829-48B7-8750-03218D171E67}"/>
    <pc:docChg chg="undo custSel addSld modSld">
      <pc:chgData name="Eddens, Kate" userId="2768510e-2308-47b1-8f2d-3734854ccbd3" providerId="ADAL" clId="{68C1D58B-1829-48B7-8750-03218D171E67}" dt="2023-10-19T17:47:30.889" v="1418"/>
      <pc:docMkLst>
        <pc:docMk/>
      </pc:docMkLst>
      <pc:sldChg chg="modSp mod">
        <pc:chgData name="Eddens, Kate" userId="2768510e-2308-47b1-8f2d-3734854ccbd3" providerId="ADAL" clId="{68C1D58B-1829-48B7-8750-03218D171E67}" dt="2023-10-19T16:38:13.029" v="263" actId="20577"/>
        <pc:sldMkLst>
          <pc:docMk/>
          <pc:sldMk cId="0" sldId="256"/>
        </pc:sldMkLst>
        <pc:spChg chg="mod">
          <ac:chgData name="Eddens, Kate" userId="2768510e-2308-47b1-8f2d-3734854ccbd3" providerId="ADAL" clId="{68C1D58B-1829-48B7-8750-03218D171E67}" dt="2023-10-19T16:36:53.055" v="54" actId="20577"/>
          <ac:spMkLst>
            <pc:docMk/>
            <pc:sldMk cId="0" sldId="256"/>
            <ac:spMk id="95" creationId="{00000000-0000-0000-0000-000000000000}"/>
          </ac:spMkLst>
        </pc:spChg>
        <pc:spChg chg="mod">
          <ac:chgData name="Eddens, Kate" userId="2768510e-2308-47b1-8f2d-3734854ccbd3" providerId="ADAL" clId="{68C1D58B-1829-48B7-8750-03218D171E67}" dt="2023-10-19T16:38:13.029" v="263" actId="20577"/>
          <ac:spMkLst>
            <pc:docMk/>
            <pc:sldMk cId="0" sldId="256"/>
            <ac:spMk id="98" creationId="{00000000-0000-0000-0000-000000000000}"/>
          </ac:spMkLst>
        </pc:spChg>
      </pc:sldChg>
      <pc:sldChg chg="modSp mod">
        <pc:chgData name="Eddens, Kate" userId="2768510e-2308-47b1-8f2d-3734854ccbd3" providerId="ADAL" clId="{68C1D58B-1829-48B7-8750-03218D171E67}" dt="2023-10-19T16:50:23.737" v="1171" actId="13926"/>
        <pc:sldMkLst>
          <pc:docMk/>
          <pc:sldMk cId="0" sldId="257"/>
        </pc:sldMkLst>
        <pc:spChg chg="mod">
          <ac:chgData name="Eddens, Kate" userId="2768510e-2308-47b1-8f2d-3734854ccbd3" providerId="ADAL" clId="{68C1D58B-1829-48B7-8750-03218D171E67}" dt="2023-10-19T16:41:53.725" v="385" actId="20577"/>
          <ac:spMkLst>
            <pc:docMk/>
            <pc:sldMk cId="0" sldId="257"/>
            <ac:spMk id="103" creationId="{00000000-0000-0000-0000-000000000000}"/>
          </ac:spMkLst>
        </pc:spChg>
        <pc:spChg chg="mod">
          <ac:chgData name="Eddens, Kate" userId="2768510e-2308-47b1-8f2d-3734854ccbd3" providerId="ADAL" clId="{68C1D58B-1829-48B7-8750-03218D171E67}" dt="2023-10-19T16:44:32.116" v="887" actId="27636"/>
          <ac:spMkLst>
            <pc:docMk/>
            <pc:sldMk cId="0" sldId="257"/>
            <ac:spMk id="104" creationId="{00000000-0000-0000-0000-000000000000}"/>
          </ac:spMkLst>
        </pc:spChg>
        <pc:spChg chg="mod">
          <ac:chgData name="Eddens, Kate" userId="2768510e-2308-47b1-8f2d-3734854ccbd3" providerId="ADAL" clId="{68C1D58B-1829-48B7-8750-03218D171E67}" dt="2023-10-19T16:50:23.737" v="1171" actId="13926"/>
          <ac:spMkLst>
            <pc:docMk/>
            <pc:sldMk cId="0" sldId="257"/>
            <ac:spMk id="106" creationId="{00000000-0000-0000-0000-000000000000}"/>
          </ac:spMkLst>
        </pc:spChg>
      </pc:sldChg>
      <pc:sldChg chg="modSp mod">
        <pc:chgData name="Eddens, Kate" userId="2768510e-2308-47b1-8f2d-3734854ccbd3" providerId="ADAL" clId="{68C1D58B-1829-48B7-8750-03218D171E67}" dt="2023-10-19T17:25:20.283" v="1333" actId="20577"/>
        <pc:sldMkLst>
          <pc:docMk/>
          <pc:sldMk cId="0" sldId="258"/>
        </pc:sldMkLst>
        <pc:spChg chg="mod">
          <ac:chgData name="Eddens, Kate" userId="2768510e-2308-47b1-8f2d-3734854ccbd3" providerId="ADAL" clId="{68C1D58B-1829-48B7-8750-03218D171E67}" dt="2023-10-19T17:25:20.283" v="1333" actId="20577"/>
          <ac:spMkLst>
            <pc:docMk/>
            <pc:sldMk cId="0" sldId="258"/>
            <ac:spMk id="114" creationId="{00000000-0000-0000-0000-000000000000}"/>
          </ac:spMkLst>
        </pc:spChg>
      </pc:sldChg>
      <pc:sldChg chg="addSp modSp new mod">
        <pc:chgData name="Eddens, Kate" userId="2768510e-2308-47b1-8f2d-3734854ccbd3" providerId="ADAL" clId="{68C1D58B-1829-48B7-8750-03218D171E67}" dt="2023-10-19T16:50:31.982" v="1172" actId="14100"/>
        <pc:sldMkLst>
          <pc:docMk/>
          <pc:sldMk cId="1780530630" sldId="260"/>
        </pc:sldMkLst>
        <pc:spChg chg="mod">
          <ac:chgData name="Eddens, Kate" userId="2768510e-2308-47b1-8f2d-3734854ccbd3" providerId="ADAL" clId="{68C1D58B-1829-48B7-8750-03218D171E67}" dt="2023-10-19T16:47:56.003" v="892" actId="1076"/>
          <ac:spMkLst>
            <pc:docMk/>
            <pc:sldMk cId="1780530630" sldId="260"/>
            <ac:spMk id="2" creationId="{E949BC6F-20C9-5550-3FA0-8712A1CC718C}"/>
          </ac:spMkLst>
        </pc:spChg>
        <pc:spChg chg="add mod">
          <ac:chgData name="Eddens, Kate" userId="2768510e-2308-47b1-8f2d-3734854ccbd3" providerId="ADAL" clId="{68C1D58B-1829-48B7-8750-03218D171E67}" dt="2023-10-19T16:50:31.982" v="1172" actId="14100"/>
          <ac:spMkLst>
            <pc:docMk/>
            <pc:sldMk cId="1780530630" sldId="260"/>
            <ac:spMk id="5" creationId="{BDA02C16-1C0F-1AAA-B637-9AA100B633DC}"/>
          </ac:spMkLst>
        </pc:spChg>
      </pc:sldChg>
      <pc:sldChg chg="modSp new mod">
        <pc:chgData name="Eddens, Kate" userId="2768510e-2308-47b1-8f2d-3734854ccbd3" providerId="ADAL" clId="{68C1D58B-1829-48B7-8750-03218D171E67}" dt="2023-10-19T16:51:09.960" v="1237" actId="20577"/>
        <pc:sldMkLst>
          <pc:docMk/>
          <pc:sldMk cId="335087449" sldId="261"/>
        </pc:sldMkLst>
        <pc:spChg chg="mod">
          <ac:chgData name="Eddens, Kate" userId="2768510e-2308-47b1-8f2d-3734854ccbd3" providerId="ADAL" clId="{68C1D58B-1829-48B7-8750-03218D171E67}" dt="2023-10-19T16:51:06.439" v="1227" actId="20577"/>
          <ac:spMkLst>
            <pc:docMk/>
            <pc:sldMk cId="335087449" sldId="261"/>
            <ac:spMk id="2" creationId="{7ED39B0D-691D-1743-48BD-919F4803B0B6}"/>
          </ac:spMkLst>
        </pc:spChg>
        <pc:spChg chg="mod">
          <ac:chgData name="Eddens, Kate" userId="2768510e-2308-47b1-8f2d-3734854ccbd3" providerId="ADAL" clId="{68C1D58B-1829-48B7-8750-03218D171E67}" dt="2023-10-19T16:51:09.960" v="1237" actId="20577"/>
          <ac:spMkLst>
            <pc:docMk/>
            <pc:sldMk cId="335087449" sldId="261"/>
            <ac:spMk id="4" creationId="{5543CEEC-EC84-7D83-B655-127AAD7902E5}"/>
          </ac:spMkLst>
        </pc:spChg>
      </pc:sldChg>
      <pc:sldChg chg="modSp add mod">
        <pc:chgData name="Eddens, Kate" userId="2768510e-2308-47b1-8f2d-3734854ccbd3" providerId="ADAL" clId="{68C1D58B-1829-48B7-8750-03218D171E67}" dt="2023-10-19T16:51:30.803" v="1276" actId="20577"/>
        <pc:sldMkLst>
          <pc:docMk/>
          <pc:sldMk cId="2495468244" sldId="262"/>
        </pc:sldMkLst>
        <pc:spChg chg="mod">
          <ac:chgData name="Eddens, Kate" userId="2768510e-2308-47b1-8f2d-3734854ccbd3" providerId="ADAL" clId="{68C1D58B-1829-48B7-8750-03218D171E67}" dt="2023-10-19T16:51:25.072" v="1256" actId="20577"/>
          <ac:spMkLst>
            <pc:docMk/>
            <pc:sldMk cId="2495468244" sldId="262"/>
            <ac:spMk id="2" creationId="{7ED39B0D-691D-1743-48BD-919F4803B0B6}"/>
          </ac:spMkLst>
        </pc:spChg>
        <pc:spChg chg="mod">
          <ac:chgData name="Eddens, Kate" userId="2768510e-2308-47b1-8f2d-3734854ccbd3" providerId="ADAL" clId="{68C1D58B-1829-48B7-8750-03218D171E67}" dt="2023-10-19T16:51:30.803" v="1276" actId="20577"/>
          <ac:spMkLst>
            <pc:docMk/>
            <pc:sldMk cId="2495468244" sldId="262"/>
            <ac:spMk id="4" creationId="{5543CEEC-EC84-7D83-B655-127AAD7902E5}"/>
          </ac:spMkLst>
        </pc:spChg>
      </pc:sldChg>
      <pc:sldChg chg="modSp add mod">
        <pc:chgData name="Eddens, Kate" userId="2768510e-2308-47b1-8f2d-3734854ccbd3" providerId="ADAL" clId="{68C1D58B-1829-48B7-8750-03218D171E67}" dt="2023-10-19T17:32:20.570" v="1373" actId="20577"/>
        <pc:sldMkLst>
          <pc:docMk/>
          <pc:sldMk cId="943645115" sldId="263"/>
        </pc:sldMkLst>
        <pc:spChg chg="mod">
          <ac:chgData name="Eddens, Kate" userId="2768510e-2308-47b1-8f2d-3734854ccbd3" providerId="ADAL" clId="{68C1D58B-1829-48B7-8750-03218D171E67}" dt="2023-10-19T17:32:20.570" v="1373" actId="20577"/>
          <ac:spMkLst>
            <pc:docMk/>
            <pc:sldMk cId="943645115" sldId="263"/>
            <ac:spMk id="114" creationId="{00000000-0000-0000-0000-000000000000}"/>
          </ac:spMkLst>
        </pc:spChg>
      </pc:sldChg>
      <pc:sldChg chg="modSp new mod">
        <pc:chgData name="Eddens, Kate" userId="2768510e-2308-47b1-8f2d-3734854ccbd3" providerId="ADAL" clId="{68C1D58B-1829-48B7-8750-03218D171E67}" dt="2023-10-19T17:43:00.496" v="1388" actId="5793"/>
        <pc:sldMkLst>
          <pc:docMk/>
          <pc:sldMk cId="2874769511" sldId="264"/>
        </pc:sldMkLst>
        <pc:spChg chg="mod">
          <ac:chgData name="Eddens, Kate" userId="2768510e-2308-47b1-8f2d-3734854ccbd3" providerId="ADAL" clId="{68C1D58B-1829-48B7-8750-03218D171E67}" dt="2023-10-19T17:43:00.496" v="1388" actId="5793"/>
          <ac:spMkLst>
            <pc:docMk/>
            <pc:sldMk cId="2874769511" sldId="264"/>
            <ac:spMk id="3" creationId="{39E8D763-EA25-ED23-0492-7809DE12E24C}"/>
          </ac:spMkLst>
        </pc:spChg>
      </pc:sldChg>
      <pc:sldChg chg="modSp new mod">
        <pc:chgData name="Eddens, Kate" userId="2768510e-2308-47b1-8f2d-3734854ccbd3" providerId="ADAL" clId="{68C1D58B-1829-48B7-8750-03218D171E67}" dt="2023-10-19T17:43:28.421" v="1390"/>
        <pc:sldMkLst>
          <pc:docMk/>
          <pc:sldMk cId="225426766" sldId="265"/>
        </pc:sldMkLst>
        <pc:spChg chg="mod">
          <ac:chgData name="Eddens, Kate" userId="2768510e-2308-47b1-8f2d-3734854ccbd3" providerId="ADAL" clId="{68C1D58B-1829-48B7-8750-03218D171E67}" dt="2023-10-19T17:43:28.421" v="1390"/>
          <ac:spMkLst>
            <pc:docMk/>
            <pc:sldMk cId="225426766" sldId="265"/>
            <ac:spMk id="3" creationId="{DBF21525-1352-8DDF-496C-7167E15904D1}"/>
          </ac:spMkLst>
        </pc:spChg>
      </pc:sldChg>
      <pc:sldChg chg="modSp new mod">
        <pc:chgData name="Eddens, Kate" userId="2768510e-2308-47b1-8f2d-3734854ccbd3" providerId="ADAL" clId="{68C1D58B-1829-48B7-8750-03218D171E67}" dt="2023-10-19T17:43:58.707" v="1392"/>
        <pc:sldMkLst>
          <pc:docMk/>
          <pc:sldMk cId="4235314222" sldId="266"/>
        </pc:sldMkLst>
        <pc:spChg chg="mod">
          <ac:chgData name="Eddens, Kate" userId="2768510e-2308-47b1-8f2d-3734854ccbd3" providerId="ADAL" clId="{68C1D58B-1829-48B7-8750-03218D171E67}" dt="2023-10-19T17:43:58.707" v="1392"/>
          <ac:spMkLst>
            <pc:docMk/>
            <pc:sldMk cId="4235314222" sldId="266"/>
            <ac:spMk id="3" creationId="{1D48C945-B9EB-BCA6-1359-7F5DB00DB03D}"/>
          </ac:spMkLst>
        </pc:spChg>
      </pc:sldChg>
      <pc:sldChg chg="modSp new mod">
        <pc:chgData name="Eddens, Kate" userId="2768510e-2308-47b1-8f2d-3734854ccbd3" providerId="ADAL" clId="{68C1D58B-1829-48B7-8750-03218D171E67}" dt="2023-10-19T17:44:28.192" v="1394"/>
        <pc:sldMkLst>
          <pc:docMk/>
          <pc:sldMk cId="2787447017" sldId="267"/>
        </pc:sldMkLst>
        <pc:spChg chg="mod">
          <ac:chgData name="Eddens, Kate" userId="2768510e-2308-47b1-8f2d-3734854ccbd3" providerId="ADAL" clId="{68C1D58B-1829-48B7-8750-03218D171E67}" dt="2023-10-19T17:44:28.192" v="1394"/>
          <ac:spMkLst>
            <pc:docMk/>
            <pc:sldMk cId="2787447017" sldId="267"/>
            <ac:spMk id="3" creationId="{CB7A0B0A-55F3-5E63-B97F-A156796DA64E}"/>
          </ac:spMkLst>
        </pc:spChg>
      </pc:sldChg>
      <pc:sldChg chg="modSp new mod">
        <pc:chgData name="Eddens, Kate" userId="2768510e-2308-47b1-8f2d-3734854ccbd3" providerId="ADAL" clId="{68C1D58B-1829-48B7-8750-03218D171E67}" dt="2023-10-19T17:44:52.814" v="1397" actId="27636"/>
        <pc:sldMkLst>
          <pc:docMk/>
          <pc:sldMk cId="906050190" sldId="268"/>
        </pc:sldMkLst>
        <pc:spChg chg="mod">
          <ac:chgData name="Eddens, Kate" userId="2768510e-2308-47b1-8f2d-3734854ccbd3" providerId="ADAL" clId="{68C1D58B-1829-48B7-8750-03218D171E67}" dt="2023-10-19T17:44:52.814" v="1397" actId="27636"/>
          <ac:spMkLst>
            <pc:docMk/>
            <pc:sldMk cId="906050190" sldId="268"/>
            <ac:spMk id="3" creationId="{66A18B7B-E8A1-3005-86F5-BB258AC01A5E}"/>
          </ac:spMkLst>
        </pc:spChg>
      </pc:sldChg>
      <pc:sldChg chg="modSp new mod">
        <pc:chgData name="Eddens, Kate" userId="2768510e-2308-47b1-8f2d-3734854ccbd3" providerId="ADAL" clId="{68C1D58B-1829-48B7-8750-03218D171E67}" dt="2023-10-19T17:46:20.459" v="1410"/>
        <pc:sldMkLst>
          <pc:docMk/>
          <pc:sldMk cId="3309049236" sldId="269"/>
        </pc:sldMkLst>
        <pc:spChg chg="mod">
          <ac:chgData name="Eddens, Kate" userId="2768510e-2308-47b1-8f2d-3734854ccbd3" providerId="ADAL" clId="{68C1D58B-1829-48B7-8750-03218D171E67}" dt="2023-10-19T17:46:20.459" v="1410"/>
          <ac:spMkLst>
            <pc:docMk/>
            <pc:sldMk cId="3309049236" sldId="269"/>
            <ac:spMk id="3" creationId="{9F9920D3-40DC-F43E-7202-424B9FEC8FB6}"/>
          </ac:spMkLst>
        </pc:spChg>
      </pc:sldChg>
      <pc:sldChg chg="modSp new mod">
        <pc:chgData name="Eddens, Kate" userId="2768510e-2308-47b1-8f2d-3734854ccbd3" providerId="ADAL" clId="{68C1D58B-1829-48B7-8750-03218D171E67}" dt="2023-10-19T17:46:14.842" v="1408" actId="21"/>
        <pc:sldMkLst>
          <pc:docMk/>
          <pc:sldMk cId="938494694" sldId="270"/>
        </pc:sldMkLst>
        <pc:spChg chg="mod">
          <ac:chgData name="Eddens, Kate" userId="2768510e-2308-47b1-8f2d-3734854ccbd3" providerId="ADAL" clId="{68C1D58B-1829-48B7-8750-03218D171E67}" dt="2023-10-19T17:46:14.842" v="1408" actId="21"/>
          <ac:spMkLst>
            <pc:docMk/>
            <pc:sldMk cId="938494694" sldId="270"/>
            <ac:spMk id="3" creationId="{351546D0-F0B8-0B9C-0A0F-8EE73DF8684B}"/>
          </ac:spMkLst>
        </pc:spChg>
      </pc:sldChg>
      <pc:sldChg chg="modSp new mod">
        <pc:chgData name="Eddens, Kate" userId="2768510e-2308-47b1-8f2d-3734854ccbd3" providerId="ADAL" clId="{68C1D58B-1829-48B7-8750-03218D171E67}" dt="2023-10-19T17:47:07.068" v="1415" actId="27636"/>
        <pc:sldMkLst>
          <pc:docMk/>
          <pc:sldMk cId="3379137782" sldId="271"/>
        </pc:sldMkLst>
        <pc:spChg chg="mod">
          <ac:chgData name="Eddens, Kate" userId="2768510e-2308-47b1-8f2d-3734854ccbd3" providerId="ADAL" clId="{68C1D58B-1829-48B7-8750-03218D171E67}" dt="2023-10-19T17:47:07.068" v="1415" actId="27636"/>
          <ac:spMkLst>
            <pc:docMk/>
            <pc:sldMk cId="3379137782" sldId="271"/>
            <ac:spMk id="3" creationId="{0C4D7380-ED01-7BEF-B50B-4A47E4578777}"/>
          </ac:spMkLst>
        </pc:spChg>
      </pc:sldChg>
      <pc:sldChg chg="modSp new mod">
        <pc:chgData name="Eddens, Kate" userId="2768510e-2308-47b1-8f2d-3734854ccbd3" providerId="ADAL" clId="{68C1D58B-1829-48B7-8750-03218D171E67}" dt="2023-10-19T17:47:30.889" v="1418"/>
        <pc:sldMkLst>
          <pc:docMk/>
          <pc:sldMk cId="3098602302" sldId="272"/>
        </pc:sldMkLst>
        <pc:spChg chg="mod">
          <ac:chgData name="Eddens, Kate" userId="2768510e-2308-47b1-8f2d-3734854ccbd3" providerId="ADAL" clId="{68C1D58B-1829-48B7-8750-03218D171E67}" dt="2023-10-19T17:47:30.889" v="1418"/>
          <ac:spMkLst>
            <pc:docMk/>
            <pc:sldMk cId="3098602302" sldId="272"/>
            <ac:spMk id="3" creationId="{951DE174-D970-91EC-F07C-FE221D40CD9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1" dirty="0"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1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11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18" name="Google Shape;11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p4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>
            <a:spLocks noGrp="1"/>
          </p:cNvSpPr>
          <p:nvPr>
            <p:ph type="ctrTitle"/>
          </p:nvPr>
        </p:nvSpPr>
        <p:spPr>
          <a:xfrm>
            <a:off x="1524000" y="435406"/>
            <a:ext cx="9144000" cy="2027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25"/>
              <a:buFont typeface="Georgia"/>
              <a:buNone/>
              <a:defRPr sz="4125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ubTitle" idx="1"/>
          </p:nvPr>
        </p:nvSpPr>
        <p:spPr>
          <a:xfrm>
            <a:off x="1524000" y="2554976"/>
            <a:ext cx="9144000" cy="1404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cxnSp>
        <p:nvCxnSpPr>
          <p:cNvPr id="16" name="Google Shape;16;p6"/>
          <p:cNvCxnSpPr/>
          <p:nvPr/>
        </p:nvCxnSpPr>
        <p:spPr>
          <a:xfrm>
            <a:off x="1524000" y="2471268"/>
            <a:ext cx="91440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7" name="Google Shape;17;p6" descr="Text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836759"/>
            <a:ext cx="12192000" cy="1158132"/>
          </a:xfrm>
          <a:prstGeom prst="rect">
            <a:avLst/>
          </a:prstGeom>
          <a:noFill/>
          <a:ln>
            <a:noFill/>
          </a:ln>
          <a:effectLst>
            <a:outerShdw blurRad="127000" dist="76200" dir="54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8" name="Google Shape;18;p6"/>
          <p:cNvSpPr/>
          <p:nvPr/>
        </p:nvSpPr>
        <p:spPr>
          <a:xfrm rot="5400000">
            <a:off x="233391" y="-240798"/>
            <a:ext cx="1506796" cy="1982044"/>
          </a:xfrm>
          <a:custGeom>
            <a:avLst/>
            <a:gdLst/>
            <a:ahLst/>
            <a:cxnLst/>
            <a:rect l="l" t="t" r="r" b="b"/>
            <a:pathLst>
              <a:path w="1686013" h="1374481" extrusionOk="0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6"/>
          <p:cNvSpPr/>
          <p:nvPr/>
        </p:nvSpPr>
        <p:spPr>
          <a:xfrm rot="5400000">
            <a:off x="196930" y="-204342"/>
            <a:ext cx="1275607" cy="1677939"/>
          </a:xfrm>
          <a:custGeom>
            <a:avLst/>
            <a:gdLst/>
            <a:ahLst/>
            <a:cxnLst/>
            <a:rect l="l" t="t" r="r" b="b"/>
            <a:pathLst>
              <a:path w="1686013" h="1374481" extrusionOk="0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inal Slide">
  <p:cSld name="Final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ctrTitle"/>
          </p:nvPr>
        </p:nvSpPr>
        <p:spPr>
          <a:xfrm>
            <a:off x="1524000" y="1175356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25"/>
              <a:buFont typeface="Georgia"/>
              <a:buNone/>
              <a:defRPr sz="4125" b="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85" name="Google Shape;85;p16"/>
          <p:cNvCxnSpPr/>
          <p:nvPr/>
        </p:nvCxnSpPr>
        <p:spPr>
          <a:xfrm>
            <a:off x="1524000" y="3562956"/>
            <a:ext cx="91440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86" name="Google Shape;86;p16" descr="Text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836759"/>
            <a:ext cx="12192000" cy="1158132"/>
          </a:xfrm>
          <a:prstGeom prst="rect">
            <a:avLst/>
          </a:prstGeom>
          <a:noFill/>
          <a:ln>
            <a:noFill/>
          </a:ln>
          <a:effectLst>
            <a:outerShdw blurRad="127000" dist="76200" dir="54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87" name="Google Shape;87;p16"/>
          <p:cNvSpPr/>
          <p:nvPr/>
        </p:nvSpPr>
        <p:spPr>
          <a:xfrm rot="5400000">
            <a:off x="233391" y="-240798"/>
            <a:ext cx="1506796" cy="1982044"/>
          </a:xfrm>
          <a:custGeom>
            <a:avLst/>
            <a:gdLst/>
            <a:ahLst/>
            <a:cxnLst/>
            <a:rect l="l" t="t" r="r" b="b"/>
            <a:pathLst>
              <a:path w="1686013" h="1374481" extrusionOk="0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6"/>
          <p:cNvSpPr/>
          <p:nvPr/>
        </p:nvSpPr>
        <p:spPr>
          <a:xfrm rot="5400000">
            <a:off x="196930" y="-204342"/>
            <a:ext cx="1275607" cy="1677939"/>
          </a:xfrm>
          <a:custGeom>
            <a:avLst/>
            <a:gdLst/>
            <a:ahLst/>
            <a:cxnLst/>
            <a:rect l="l" t="t" r="r" b="b"/>
            <a:pathLst>
              <a:path w="1686013" h="1374481" extrusionOk="0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838200" y="1487968"/>
            <a:ext cx="10515600" cy="467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cxnSp>
        <p:nvCxnSpPr>
          <p:cNvPr id="24" name="Google Shape;24;p7"/>
          <p:cNvCxnSpPr/>
          <p:nvPr/>
        </p:nvCxnSpPr>
        <p:spPr>
          <a:xfrm>
            <a:off x="838200" y="1382233"/>
            <a:ext cx="105156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5" name="Google Shape;25;p7"/>
          <p:cNvGrpSpPr/>
          <p:nvPr/>
        </p:nvGrpSpPr>
        <p:grpSpPr>
          <a:xfrm>
            <a:off x="-4236" y="-3176"/>
            <a:ext cx="1982047" cy="1506797"/>
            <a:chOff x="-3178" y="-3176"/>
            <a:chExt cx="1646959" cy="1669407"/>
          </a:xfrm>
        </p:grpSpPr>
        <p:sp>
          <p:nvSpPr>
            <p:cNvPr id="26" name="Google Shape;26;p7"/>
            <p:cNvSpPr/>
            <p:nvPr/>
          </p:nvSpPr>
          <p:spPr>
            <a:xfrm rot="5400000">
              <a:off x="-14400" y="8050"/>
              <a:ext cx="1669405" cy="1646956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dk2">
                <a:alpha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7"/>
            <p:cNvSpPr/>
            <p:nvPr/>
          </p:nvSpPr>
          <p:spPr>
            <a:xfrm rot="5400000">
              <a:off x="-12680" y="6326"/>
              <a:ext cx="1413267" cy="1394263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inal Slide">
  <p:cSld name="1_Final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ctrTitle"/>
          </p:nvPr>
        </p:nvSpPr>
        <p:spPr>
          <a:xfrm>
            <a:off x="1524000" y="1175356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25"/>
              <a:buFont typeface="Georgia"/>
              <a:buNone/>
              <a:defRPr sz="4125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30" name="Google Shape;30;p8"/>
          <p:cNvCxnSpPr/>
          <p:nvPr/>
        </p:nvCxnSpPr>
        <p:spPr>
          <a:xfrm>
            <a:off x="1524000" y="3562956"/>
            <a:ext cx="91440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1" name="Google Shape;31;p8" descr="Text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836759"/>
            <a:ext cx="12192000" cy="1158132"/>
          </a:xfrm>
          <a:prstGeom prst="rect">
            <a:avLst/>
          </a:prstGeom>
          <a:noFill/>
          <a:ln>
            <a:noFill/>
          </a:ln>
          <a:effectLst>
            <a:outerShdw blurRad="127000" dist="76200" dir="54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5238242" y="767883"/>
            <a:ext cx="5244487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Georgia"/>
              <a:buNone/>
              <a:defRPr sz="3000" b="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5238242" y="3647608"/>
            <a:ext cx="5244487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cxnSp>
        <p:nvCxnSpPr>
          <p:cNvPr id="35" name="Google Shape;35;p9"/>
          <p:cNvCxnSpPr/>
          <p:nvPr/>
        </p:nvCxnSpPr>
        <p:spPr>
          <a:xfrm>
            <a:off x="5238242" y="3628283"/>
            <a:ext cx="6953759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6" name="Google Shape;36;p9"/>
          <p:cNvSpPr/>
          <p:nvPr/>
        </p:nvSpPr>
        <p:spPr>
          <a:xfrm rot="5400000">
            <a:off x="233391" y="-240798"/>
            <a:ext cx="1506796" cy="1982044"/>
          </a:xfrm>
          <a:custGeom>
            <a:avLst/>
            <a:gdLst/>
            <a:ahLst/>
            <a:cxnLst/>
            <a:rect l="l" t="t" r="r" b="b"/>
            <a:pathLst>
              <a:path w="1686013" h="1374481" extrusionOk="0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9"/>
          <p:cNvSpPr/>
          <p:nvPr/>
        </p:nvSpPr>
        <p:spPr>
          <a:xfrm rot="5400000">
            <a:off x="196930" y="-204342"/>
            <a:ext cx="1275607" cy="1677939"/>
          </a:xfrm>
          <a:custGeom>
            <a:avLst/>
            <a:gdLst/>
            <a:ahLst/>
            <a:cxnLst/>
            <a:rect l="l" t="t" r="r" b="b"/>
            <a:pathLst>
              <a:path w="1686013" h="1374481" extrusionOk="0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cxnSp>
        <p:nvCxnSpPr>
          <p:cNvPr id="41" name="Google Shape;41;p10"/>
          <p:cNvCxnSpPr/>
          <p:nvPr/>
        </p:nvCxnSpPr>
        <p:spPr>
          <a:xfrm>
            <a:off x="838200" y="1382233"/>
            <a:ext cx="105156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42" name="Google Shape;42;p10"/>
          <p:cNvGrpSpPr/>
          <p:nvPr/>
        </p:nvGrpSpPr>
        <p:grpSpPr>
          <a:xfrm>
            <a:off x="-4236" y="-3176"/>
            <a:ext cx="1982047" cy="1506797"/>
            <a:chOff x="-3178" y="-3176"/>
            <a:chExt cx="1646959" cy="1669407"/>
          </a:xfrm>
        </p:grpSpPr>
        <p:sp>
          <p:nvSpPr>
            <p:cNvPr id="43" name="Google Shape;43;p10"/>
            <p:cNvSpPr/>
            <p:nvPr/>
          </p:nvSpPr>
          <p:spPr>
            <a:xfrm rot="5400000">
              <a:off x="-14400" y="8050"/>
              <a:ext cx="1669405" cy="1646956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dk2">
                <a:alpha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10"/>
            <p:cNvSpPr/>
            <p:nvPr/>
          </p:nvSpPr>
          <p:spPr>
            <a:xfrm rot="5400000">
              <a:off x="-12680" y="6326"/>
              <a:ext cx="1413267" cy="1394263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grpSp>
        <p:nvGrpSpPr>
          <p:cNvPr id="47" name="Google Shape;47;p11"/>
          <p:cNvGrpSpPr/>
          <p:nvPr/>
        </p:nvGrpSpPr>
        <p:grpSpPr>
          <a:xfrm>
            <a:off x="-4236" y="-3176"/>
            <a:ext cx="1982047" cy="1506797"/>
            <a:chOff x="-3178" y="-3176"/>
            <a:chExt cx="1646959" cy="1669407"/>
          </a:xfrm>
        </p:grpSpPr>
        <p:sp>
          <p:nvSpPr>
            <p:cNvPr id="48" name="Google Shape;48;p11"/>
            <p:cNvSpPr/>
            <p:nvPr/>
          </p:nvSpPr>
          <p:spPr>
            <a:xfrm rot="5400000">
              <a:off x="-14400" y="8050"/>
              <a:ext cx="1669405" cy="1646956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dk2">
                <a:alpha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11"/>
            <p:cNvSpPr/>
            <p:nvPr/>
          </p:nvSpPr>
          <p:spPr>
            <a:xfrm rot="5400000">
              <a:off x="-12680" y="6326"/>
              <a:ext cx="1413267" cy="1394263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section Header">
  <p:cSld name="Subsection 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title"/>
          </p:nvPr>
        </p:nvSpPr>
        <p:spPr>
          <a:xfrm>
            <a:off x="838200" y="2094615"/>
            <a:ext cx="10515600" cy="1573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/>
              <a:t>‹#›</a:t>
            </a:fld>
            <a:endParaRPr b="1"/>
          </a:p>
        </p:txBody>
      </p:sp>
      <p:cxnSp>
        <p:nvCxnSpPr>
          <p:cNvPr id="53" name="Google Shape;53;p12"/>
          <p:cNvCxnSpPr/>
          <p:nvPr/>
        </p:nvCxnSpPr>
        <p:spPr>
          <a:xfrm>
            <a:off x="838200" y="3678866"/>
            <a:ext cx="105156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4" name="Google Shape;54;p12"/>
          <p:cNvSpPr/>
          <p:nvPr/>
        </p:nvSpPr>
        <p:spPr>
          <a:xfrm rot="5400000">
            <a:off x="233391" y="-240798"/>
            <a:ext cx="1506796" cy="1982044"/>
          </a:xfrm>
          <a:custGeom>
            <a:avLst/>
            <a:gdLst/>
            <a:ahLst/>
            <a:cxnLst/>
            <a:rect l="l" t="t" r="r" b="b"/>
            <a:pathLst>
              <a:path w="1686013" h="1374481" extrusionOk="0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2"/>
          <p:cNvSpPr/>
          <p:nvPr/>
        </p:nvSpPr>
        <p:spPr>
          <a:xfrm rot="5400000">
            <a:off x="196930" y="-204342"/>
            <a:ext cx="1275607" cy="1677939"/>
          </a:xfrm>
          <a:custGeom>
            <a:avLst/>
            <a:gdLst/>
            <a:ahLst/>
            <a:cxnLst/>
            <a:rect l="l" t="t" r="r" b="b"/>
            <a:pathLst>
              <a:path w="1686013" h="1374481" extrusionOk="0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1"/>
          </p:nvPr>
        </p:nvSpPr>
        <p:spPr>
          <a:xfrm>
            <a:off x="838201" y="1490805"/>
            <a:ext cx="5073649" cy="470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2"/>
          </p:nvPr>
        </p:nvSpPr>
        <p:spPr>
          <a:xfrm>
            <a:off x="6280152" y="1501438"/>
            <a:ext cx="5073649" cy="470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cxnSp>
        <p:nvCxnSpPr>
          <p:cNvPr id="61" name="Google Shape;61;p13"/>
          <p:cNvCxnSpPr/>
          <p:nvPr/>
        </p:nvCxnSpPr>
        <p:spPr>
          <a:xfrm>
            <a:off x="838200" y="1382233"/>
            <a:ext cx="105156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62" name="Google Shape;62;p13"/>
          <p:cNvGrpSpPr/>
          <p:nvPr/>
        </p:nvGrpSpPr>
        <p:grpSpPr>
          <a:xfrm>
            <a:off x="-4236" y="-3176"/>
            <a:ext cx="1982047" cy="1506797"/>
            <a:chOff x="-3178" y="-3176"/>
            <a:chExt cx="1646959" cy="1669407"/>
          </a:xfrm>
        </p:grpSpPr>
        <p:sp>
          <p:nvSpPr>
            <p:cNvPr id="63" name="Google Shape;63;p13"/>
            <p:cNvSpPr/>
            <p:nvPr/>
          </p:nvSpPr>
          <p:spPr>
            <a:xfrm rot="5400000">
              <a:off x="-14400" y="8050"/>
              <a:ext cx="1669405" cy="1646956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dk2">
                <a:alpha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 rot="5400000">
              <a:off x="-12680" y="6326"/>
              <a:ext cx="1413267" cy="1394263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hoto Full 1">
  <p:cSld name="Photo Full 1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161027" y="6119609"/>
            <a:ext cx="5417547" cy="179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825"/>
              <a:buFont typeface="Arial"/>
              <a:buNone/>
              <a:defRPr sz="825"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3"/>
          </p:nvPr>
        </p:nvSpPr>
        <p:spPr>
          <a:xfrm>
            <a:off x="0" y="5108832"/>
            <a:ext cx="5588000" cy="9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365750" tIns="45700" rIns="91425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700"/>
              <a:buNone/>
              <a:defRPr sz="27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80" name="Google Shape;80;p15"/>
          <p:cNvGrpSpPr/>
          <p:nvPr/>
        </p:nvGrpSpPr>
        <p:grpSpPr>
          <a:xfrm>
            <a:off x="-4236" y="-3176"/>
            <a:ext cx="1982047" cy="1506797"/>
            <a:chOff x="-3178" y="-3176"/>
            <a:chExt cx="1646959" cy="1669407"/>
          </a:xfrm>
        </p:grpSpPr>
        <p:sp>
          <p:nvSpPr>
            <p:cNvPr id="81" name="Google Shape;81;p15"/>
            <p:cNvSpPr/>
            <p:nvPr/>
          </p:nvSpPr>
          <p:spPr>
            <a:xfrm rot="5400000">
              <a:off x="-14400" y="8050"/>
              <a:ext cx="1669405" cy="1646956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dk2">
                <a:alpha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15"/>
            <p:cNvSpPr/>
            <p:nvPr/>
          </p:nvSpPr>
          <p:spPr>
            <a:xfrm rot="5400000">
              <a:off x="-12680" y="6326"/>
              <a:ext cx="1413267" cy="1394263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838200" y="1488558"/>
            <a:ext cx="10515600" cy="4656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>
            <a:spLocks noGrp="1"/>
          </p:cNvSpPr>
          <p:nvPr>
            <p:ph type="ctrTitle"/>
          </p:nvPr>
        </p:nvSpPr>
        <p:spPr>
          <a:xfrm>
            <a:off x="0" y="414636"/>
            <a:ext cx="12192000" cy="1884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eorgia"/>
              <a:buNone/>
            </a:pPr>
            <a:r>
              <a:rPr lang="en-US" sz="4400" b="1" dirty="0">
                <a:latin typeface="+mn-lt"/>
              </a:rPr>
              <a:t>ANRCB Training Module 9</a:t>
            </a:r>
            <a:br>
              <a:rPr lang="en-US" sz="4400" b="1" dirty="0">
                <a:latin typeface="+mn-lt"/>
              </a:rPr>
            </a:br>
            <a:r>
              <a:rPr lang="en-US" sz="4400" b="1" dirty="0">
                <a:latin typeface="+mn-lt"/>
              </a:rPr>
              <a:t>Academic Writing</a:t>
            </a:r>
            <a:br>
              <a:rPr lang="en-US" sz="4400" b="1" dirty="0">
                <a:latin typeface="+mn-lt"/>
              </a:rPr>
            </a:br>
            <a:r>
              <a:rPr lang="en-US" sz="4000" b="1">
                <a:latin typeface="+mn-lt"/>
              </a:rPr>
              <a:t>Session 7: </a:t>
            </a:r>
            <a:r>
              <a:rPr lang="en-US" sz="4000" b="1" dirty="0">
                <a:latin typeface="+mn-lt"/>
              </a:rPr>
              <a:t>Writing the Discussion Section</a:t>
            </a:r>
            <a:endParaRPr sz="4000" dirty="0">
              <a:latin typeface="+mn-lt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0" y="6163739"/>
            <a:ext cx="12191999" cy="694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8B"/>
              </a:buClr>
              <a:buSzPts val="1100"/>
              <a:buFont typeface="Times New Roman"/>
              <a:buNone/>
            </a:pPr>
            <a:r>
              <a:rPr lang="en-US" sz="1200" b="0" i="0" u="none" strike="noStrike" cap="none" dirty="0">
                <a:solidFill>
                  <a:srgbClr val="00468B"/>
                </a:solidFill>
                <a:latin typeface="+mn-lt"/>
                <a:ea typeface="Times New Roman"/>
                <a:cs typeface="Times New Roman"/>
                <a:sym typeface="Times New Roman"/>
              </a:rPr>
              <a:t>This work is made possible through support from USAID as a supplement to a USAID Cooperative Agreement #7200AA18CA00009 </a:t>
            </a:r>
            <a:br>
              <a:rPr lang="en-US" sz="1200" b="0" i="0" u="none" strike="noStrike" cap="none" dirty="0">
                <a:solidFill>
                  <a:srgbClr val="00468B"/>
                </a:solidFill>
                <a:latin typeface="+mn-lt"/>
                <a:ea typeface="Times New Roman"/>
                <a:cs typeface="Times New Roman"/>
                <a:sym typeface="Times New Roman"/>
              </a:rPr>
            </a:br>
            <a:r>
              <a:rPr lang="en-US" sz="1200" b="0" i="0" u="none" strike="noStrike" cap="none" dirty="0">
                <a:solidFill>
                  <a:srgbClr val="00468B"/>
                </a:solidFill>
                <a:latin typeface="+mn-lt"/>
                <a:ea typeface="Times New Roman"/>
                <a:cs typeface="Times New Roman"/>
                <a:sym typeface="Times New Roman"/>
              </a:rPr>
              <a:t>(LASER-PULSE) to Purdue University. Contents reflect the views of the author and do not necessarily reflect those of USAID.</a:t>
            </a:r>
            <a:endParaRPr sz="1200" b="0" i="0" u="none" strike="noStrike" cap="none" dirty="0">
              <a:solidFill>
                <a:srgbClr val="000000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675280" y="3754877"/>
            <a:ext cx="8841441" cy="1006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8B"/>
              </a:buClr>
              <a:buSzPts val="1350"/>
              <a:buFont typeface="Times New Roman"/>
              <a:buNone/>
            </a:pPr>
            <a:r>
              <a:rPr lang="en-US" sz="1800" b="1" i="0" u="none" strike="noStrike" cap="none" dirty="0">
                <a:solidFill>
                  <a:srgbClr val="00468B"/>
                </a:solidFill>
                <a:latin typeface="+mn-lt"/>
                <a:ea typeface="Times New Roman"/>
                <a:cs typeface="Times New Roman"/>
                <a:sym typeface="Times New Roman"/>
              </a:rPr>
              <a:t>November 7, 2023</a:t>
            </a:r>
            <a:br>
              <a:rPr lang="en-US" sz="1800" b="1" i="0" u="none" strike="noStrike" cap="none" dirty="0">
                <a:solidFill>
                  <a:srgbClr val="00468B"/>
                </a:solidFill>
                <a:latin typeface="+mn-lt"/>
                <a:ea typeface="Times New Roman"/>
                <a:cs typeface="Times New Roman"/>
                <a:sym typeface="Times New Roman"/>
              </a:rPr>
            </a:br>
            <a:r>
              <a:rPr lang="en-US" sz="1800" b="1" i="0" u="none" strike="noStrike" cap="none" dirty="0">
                <a:solidFill>
                  <a:srgbClr val="00468B"/>
                </a:solidFill>
                <a:latin typeface="+mn-lt"/>
                <a:ea typeface="Times New Roman"/>
                <a:cs typeface="Times New Roman"/>
                <a:sym typeface="Times New Roman"/>
              </a:rPr>
              <a:t>Applied Nutrition Research Capacity Building (ANRCB) project </a:t>
            </a:r>
            <a:br>
              <a:rPr lang="en-US" sz="1800" b="1" i="0" u="none" strike="noStrike" cap="none" dirty="0">
                <a:solidFill>
                  <a:srgbClr val="00468B"/>
                </a:solidFill>
                <a:latin typeface="+mn-lt"/>
                <a:ea typeface="Times New Roman"/>
                <a:cs typeface="Times New Roman"/>
                <a:sym typeface="Times New Roman"/>
              </a:rPr>
            </a:br>
            <a:r>
              <a:rPr lang="en-US" sz="1800" b="1" i="0" u="none" strike="noStrike" cap="none" dirty="0">
                <a:solidFill>
                  <a:srgbClr val="00468B"/>
                </a:solidFill>
                <a:latin typeface="+mn-lt"/>
                <a:ea typeface="Times New Roman"/>
                <a:cs typeface="Times New Roman"/>
                <a:sym typeface="Times New Roman"/>
              </a:rPr>
              <a:t>of the Lao American Nutrition Initiative (LANI)</a:t>
            </a:r>
            <a:endParaRPr sz="1800" b="0" i="0" u="none" strike="noStrike" cap="none" dirty="0">
              <a:solidFill>
                <a:srgbClr val="000000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-1" y="2416344"/>
            <a:ext cx="12192000" cy="1373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61950" algn="ctr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22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727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>
                <a:solidFill>
                  <a:schemeClr val="dk1"/>
                </a:solidFill>
              </a:rPr>
              <a:t>Kate Eddens, PhD, MPH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457200" marR="0" lvl="0" indent="-361950" algn="ctr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22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Associate Research Scientist</a:t>
            </a:r>
          </a:p>
          <a:p>
            <a:pPr marL="457200" marR="0" lvl="0" indent="-361950" algn="ctr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22"/>
              <a:buFont typeface="Arial"/>
              <a:buNone/>
            </a:pPr>
            <a:r>
              <a:rPr lang="en-US" sz="1800" b="1" dirty="0">
                <a:solidFill>
                  <a:schemeClr val="dk1"/>
                </a:solidFill>
              </a:rPr>
              <a:t>Department of Biostatistics and Epidemiology, Indiana University School of Public Health - Bloomington </a:t>
            </a:r>
            <a:endParaRPr lang="en-US"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622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1546D0-F0B8-0B9C-0A0F-8EE73DF868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 algn="l">
              <a:buNone/>
            </a:pPr>
            <a:r>
              <a:rPr lang="en-US" sz="1800" b="0" i="0" u="none" strike="noStrike" baseline="0" dirty="0">
                <a:latin typeface="Times-Roman"/>
              </a:rPr>
              <a:t>iii. Where appropriate, explain why the limitation exists.</a:t>
            </a:r>
          </a:p>
          <a:p>
            <a:pPr marL="114300" indent="0" algn="l">
              <a:buNone/>
            </a:pPr>
            <a:r>
              <a:rPr lang="en-US" sz="1800" b="0" i="0" u="none" strike="noStrike" baseline="0" dirty="0">
                <a:latin typeface="TimesNewRomanPSMT"/>
              </a:rPr>
              <a:t>- </a:t>
            </a:r>
            <a:r>
              <a:rPr lang="en-US" sz="1800" b="0" i="0" u="none" strike="noStrike" baseline="0" dirty="0">
                <a:latin typeface="Times-Roman"/>
              </a:rPr>
              <a:t>A conscious decision of the investigators/authors</a:t>
            </a:r>
          </a:p>
          <a:p>
            <a:pPr marL="114300" indent="0" algn="l">
              <a:buNone/>
            </a:pPr>
            <a:r>
              <a:rPr lang="en-US" sz="1800" b="0" i="1" u="none" strike="noStrike" baseline="0" dirty="0">
                <a:latin typeface="Times-Italic"/>
              </a:rPr>
              <a:t>(e.g., a choice made between designs with known trade-offs)</a:t>
            </a:r>
          </a:p>
          <a:p>
            <a:pPr marL="114300" indent="0" algn="l">
              <a:buNone/>
            </a:pPr>
            <a:r>
              <a:rPr lang="en-US" sz="1800" b="0" i="0" u="none" strike="noStrike" baseline="0" dirty="0">
                <a:latin typeface="TimesNewRomanPSMT"/>
              </a:rPr>
              <a:t>- </a:t>
            </a:r>
            <a:r>
              <a:rPr lang="en-US" sz="1800" b="0" i="0" u="none" strike="noStrike" baseline="0" dirty="0">
                <a:latin typeface="Times-Roman"/>
              </a:rPr>
              <a:t>Factors beyond the control of investigators/authors</a:t>
            </a:r>
          </a:p>
          <a:p>
            <a:pPr marL="114300" indent="0" algn="l">
              <a:buNone/>
            </a:pPr>
            <a:r>
              <a:rPr lang="en-US" sz="1800" b="0" i="1" u="none" strike="noStrike" baseline="0" dirty="0">
                <a:latin typeface="Times-Italic"/>
              </a:rPr>
              <a:t>(e.g., 2004-2005 vaccine shortage, controversy over breast cancer screening guidelines)</a:t>
            </a:r>
          </a:p>
          <a:p>
            <a:pPr marL="114300" indent="0" algn="l">
              <a:buNone/>
            </a:pPr>
            <a:r>
              <a:rPr lang="en-US" sz="1800" b="0" i="0" u="none" strike="noStrike" baseline="0" dirty="0">
                <a:latin typeface="TimesNewRomanPSMT"/>
              </a:rPr>
              <a:t>- </a:t>
            </a:r>
            <a:r>
              <a:rPr lang="en-US" sz="1800" b="0" i="0" u="none" strike="noStrike" baseline="0" dirty="0">
                <a:latin typeface="Times-Roman"/>
              </a:rPr>
              <a:t>Practical considerations</a:t>
            </a:r>
          </a:p>
          <a:p>
            <a:pPr marL="114300" indent="0" algn="l">
              <a:buNone/>
            </a:pPr>
            <a:r>
              <a:rPr lang="en-US" sz="1800" b="0" i="1" u="none" strike="noStrike" baseline="0" dirty="0">
                <a:latin typeface="Times-Italic"/>
              </a:rPr>
              <a:t>(e.g., limited budget)</a:t>
            </a:r>
          </a:p>
          <a:p>
            <a:pPr marL="114300" indent="0" algn="l">
              <a:buNone/>
            </a:pPr>
            <a:r>
              <a:rPr lang="en-US" sz="1800" b="0" i="0" u="none" strike="noStrike" baseline="0" dirty="0">
                <a:latin typeface="Times-Roman"/>
              </a:rPr>
              <a:t>iv. Describe how the limitation affects interpretation of findings.</a:t>
            </a:r>
          </a:p>
          <a:p>
            <a:pPr marL="114300" indent="0" algn="l">
              <a:buNone/>
            </a:pPr>
            <a:r>
              <a:rPr lang="en-US" sz="1800" b="0" i="0" u="none" strike="noStrike" baseline="0" dirty="0">
                <a:latin typeface="TimesNewRomanPSMT"/>
              </a:rPr>
              <a:t>- </a:t>
            </a:r>
            <a:r>
              <a:rPr lang="en-US" sz="1800" b="0" i="0" u="none" strike="noStrike" baseline="0" dirty="0">
                <a:latin typeface="Times-Roman"/>
              </a:rPr>
              <a:t>What are the implications of the limitation for this study?</a:t>
            </a:r>
          </a:p>
          <a:p>
            <a:pPr marL="114300" indent="0" algn="l">
              <a:buNone/>
            </a:pPr>
            <a:r>
              <a:rPr lang="en-US" sz="1800" b="0" i="1" u="none" strike="noStrike" baseline="0" dirty="0">
                <a:latin typeface="Times-Italic"/>
              </a:rPr>
              <a:t>(e.g., findings not generalizable)</a:t>
            </a:r>
          </a:p>
          <a:p>
            <a:pPr marL="114300" indent="0" algn="l">
              <a:buNone/>
            </a:pPr>
            <a:r>
              <a:rPr lang="en-US" sz="1800" b="0" i="0" u="none" strike="noStrike" baseline="0" dirty="0">
                <a:latin typeface="Symbol" panose="05050102010706020507" pitchFamily="18" charset="2"/>
              </a:rPr>
              <a:t>- </a:t>
            </a:r>
            <a:r>
              <a:rPr lang="en-US" sz="1800" b="0" i="0" u="none" strike="noStrike" baseline="0" dirty="0">
                <a:latin typeface="Times-Roman"/>
              </a:rPr>
              <a:t>Do NOT provide a general and abstract textbook explanation; you must show that you know how the limitation affects your specific study and findings</a:t>
            </a:r>
          </a:p>
          <a:p>
            <a:pPr marL="114300" indent="0" algn="l">
              <a:buNone/>
            </a:pPr>
            <a:r>
              <a:rPr lang="en-US" sz="1800" b="0" i="0" u="none" strike="noStrike" baseline="0" dirty="0">
                <a:latin typeface="TimesNewRomanPSMT"/>
              </a:rPr>
              <a:t>- </a:t>
            </a:r>
            <a:r>
              <a:rPr lang="en-US" sz="1800" b="0" i="0" u="none" strike="noStrike" baseline="0" dirty="0">
                <a:latin typeface="Times-Roman"/>
              </a:rPr>
              <a:t>For possible limitations, how likely or unlikely is it that findings were affected, and how?</a:t>
            </a:r>
          </a:p>
          <a:p>
            <a:pPr marL="114300" indent="0" algn="l">
              <a:buNone/>
            </a:pPr>
            <a:r>
              <a:rPr lang="en-US" sz="1800" dirty="0">
                <a:latin typeface="Symbol" panose="05050102010706020507" pitchFamily="18" charset="2"/>
              </a:rPr>
              <a:t>- </a:t>
            </a:r>
            <a:r>
              <a:rPr lang="en-US" sz="1800" b="0" i="0" u="none" strike="noStrike" baseline="0" dirty="0">
                <a:latin typeface="Times-Roman"/>
              </a:rPr>
              <a:t>Where appropriate, make a balanced case for why a possible limitation is unlikely to have affected findings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B96921-F3CE-106D-C766-AAAE182C9D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 smtClean="0">
                <a:solidFill>
                  <a:schemeClr val="accent6"/>
                </a:solidFill>
              </a:rPr>
              <a:t>10</a:t>
            </a:fld>
            <a:endParaRPr b="1">
              <a:solidFill>
                <a:schemeClr val="accent6"/>
              </a:solidFill>
            </a:endParaRPr>
          </a:p>
        </p:txBody>
      </p:sp>
      <p:sp>
        <p:nvSpPr>
          <p:cNvPr id="5" name="Google Shape;103;p2">
            <a:extLst>
              <a:ext uri="{FF2B5EF4-FFF2-40B4-BE49-F238E27FC236}">
                <a16:creationId xmlns:a16="http://schemas.microsoft.com/office/drawing/2014/main" id="{B3E6FB47-3EC9-474D-B9C1-113B6B2290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17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27E"/>
              </a:buClr>
              <a:buSzPts val="3600"/>
              <a:buFont typeface="Arial"/>
              <a:buNone/>
            </a:pPr>
            <a:r>
              <a:rPr lang="en-US" sz="3600" b="1" dirty="0">
                <a:solidFill>
                  <a:srgbClr val="00727E"/>
                </a:solidFill>
                <a:latin typeface="Arial"/>
                <a:ea typeface="Arial"/>
                <a:cs typeface="Arial"/>
                <a:sym typeface="Arial"/>
              </a:rPr>
              <a:t>Limitations, continued</a:t>
            </a:r>
            <a:endParaRPr sz="3600" b="1" dirty="0">
              <a:solidFill>
                <a:srgbClr val="0072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8494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D7380-ED01-7BEF-B50B-4A47E45787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 algn="l">
              <a:buNone/>
            </a:pPr>
            <a:r>
              <a:rPr lang="en-US" sz="2000" b="1" i="0" u="none" strike="noStrike" baseline="0" dirty="0">
                <a:latin typeface="Times-Bold"/>
              </a:rPr>
              <a:t>Implications for research, practice and/or policy (1-2 paragraphs)</a:t>
            </a:r>
          </a:p>
          <a:p>
            <a:pPr marL="114300" indent="0" algn="l">
              <a:buNone/>
            </a:pPr>
            <a:r>
              <a:rPr lang="en-US" sz="2000" b="0" i="0" u="none" strike="noStrike" baseline="0" dirty="0">
                <a:latin typeface="TimesNewRomanPSMT"/>
              </a:rPr>
              <a:t>- </a:t>
            </a:r>
            <a:r>
              <a:rPr lang="en-US" sz="2000" b="0" i="0" u="none" strike="noStrike" baseline="0" dirty="0">
                <a:latin typeface="Times-Roman"/>
              </a:rPr>
              <a:t>Goal: describe how the findings change or inform the activities of individuals and/or organizations.</a:t>
            </a:r>
          </a:p>
          <a:p>
            <a:pPr marL="114300" indent="0" algn="l">
              <a:buNone/>
            </a:pPr>
            <a:r>
              <a:rPr lang="en-US" sz="2000" b="0" i="0" u="none" strike="noStrike" baseline="0" dirty="0">
                <a:latin typeface="TimesNewRomanPSMT"/>
              </a:rPr>
              <a:t>- </a:t>
            </a:r>
            <a:r>
              <a:rPr lang="en-US" sz="2000" b="0" i="0" u="none" strike="noStrike" baseline="0" dirty="0">
                <a:latin typeface="Times-Roman"/>
              </a:rPr>
              <a:t>Many journals now require a distinct sub-section addressing this issue.</a:t>
            </a:r>
          </a:p>
          <a:p>
            <a:pPr marL="114300" indent="0" algn="l">
              <a:buNone/>
            </a:pPr>
            <a:r>
              <a:rPr lang="en-US" sz="2000" b="0" i="0" u="none" strike="noStrike" baseline="0" dirty="0">
                <a:latin typeface="Times-Roman"/>
              </a:rPr>
              <a:t>i. Clearly state to whom and for what the implications apply.</a:t>
            </a:r>
          </a:p>
          <a:p>
            <a:pPr algn="l">
              <a:buFontTx/>
              <a:buChar char="-"/>
            </a:pPr>
            <a:r>
              <a:rPr lang="en-US" sz="2000" b="0" i="0" u="none" strike="noStrike" baseline="0" dirty="0">
                <a:latin typeface="Times-Roman"/>
              </a:rPr>
              <a:t>To whom:</a:t>
            </a:r>
            <a:br>
              <a:rPr lang="en-US" sz="2000" b="0" i="0" u="none" strike="noStrike" baseline="0" dirty="0">
                <a:latin typeface="Times-Roman"/>
              </a:rPr>
            </a:br>
            <a:r>
              <a:rPr lang="en-US" sz="2000" b="0" i="0" u="none" strike="noStrike" baseline="0" dirty="0">
                <a:latin typeface="Times-Roman"/>
              </a:rPr>
              <a:t>	What types of organizations? What professional groups?</a:t>
            </a:r>
            <a:r>
              <a:rPr lang="en-US" sz="2000" dirty="0">
                <a:latin typeface="Times-Roman"/>
              </a:rPr>
              <a:t> (</a:t>
            </a:r>
            <a:r>
              <a:rPr lang="en-US" sz="2000" b="0" i="1" u="none" strike="noStrike" baseline="0" dirty="0">
                <a:latin typeface="Times-Italic"/>
              </a:rPr>
              <a:t>The more specific the better)</a:t>
            </a:r>
          </a:p>
          <a:p>
            <a:pPr marL="114300" indent="0" algn="l">
              <a:buNone/>
            </a:pPr>
            <a:r>
              <a:rPr lang="en-US" sz="2000" b="0" i="0" u="none" strike="noStrike" baseline="0" dirty="0">
                <a:latin typeface="TimesNewRomanPSMT"/>
              </a:rPr>
              <a:t>- </a:t>
            </a:r>
            <a:r>
              <a:rPr lang="en-US" sz="2000" dirty="0">
                <a:latin typeface="TimesNewRomanPSMT"/>
              </a:rPr>
              <a:t>    </a:t>
            </a:r>
            <a:r>
              <a:rPr lang="en-US" sz="2000" b="0" i="0" u="none" strike="noStrike" baseline="0" dirty="0">
                <a:latin typeface="Times-Roman"/>
              </a:rPr>
              <a:t>For what types of activity?</a:t>
            </a:r>
          </a:p>
          <a:p>
            <a:pPr marL="114300" indent="0" algn="l">
              <a:buNone/>
            </a:pPr>
            <a:r>
              <a:rPr lang="en-US" sz="2000" b="0" i="0" u="none" strike="noStrike" baseline="0" dirty="0">
                <a:latin typeface="Symbol" panose="05050102010706020507" pitchFamily="18" charset="2"/>
              </a:rPr>
              <a:t>	</a:t>
            </a:r>
            <a:r>
              <a:rPr lang="en-US" sz="2000" b="0" i="0" u="none" strike="noStrike" baseline="0" dirty="0">
                <a:latin typeface="Times-Roman"/>
              </a:rPr>
              <a:t>Research, practice, policy, pedagogy?</a:t>
            </a:r>
          </a:p>
          <a:p>
            <a:pPr marL="114300" indent="0" algn="l">
              <a:buNone/>
            </a:pPr>
            <a:r>
              <a:rPr lang="en-US" sz="2000" b="0" i="0" u="none" strike="noStrike" baseline="0" dirty="0">
                <a:latin typeface="Times-Roman"/>
              </a:rPr>
              <a:t>ii. Based on the findings, what should this audience do or know?</a:t>
            </a:r>
          </a:p>
          <a:p>
            <a:pPr marL="114300" indent="0" algn="l">
              <a:buNone/>
            </a:pPr>
            <a:r>
              <a:rPr lang="en-US" sz="2000" b="0" i="0" u="none" strike="noStrike" baseline="0" dirty="0">
                <a:latin typeface="TimesNewRomanPSMT"/>
              </a:rPr>
              <a:t>- </a:t>
            </a:r>
            <a:r>
              <a:rPr lang="en-US" sz="2000" dirty="0">
                <a:latin typeface="TimesNewRomanPSMT"/>
              </a:rPr>
              <a:t>     </a:t>
            </a:r>
            <a:r>
              <a:rPr lang="en-US" sz="2000" b="0" i="0" u="none" strike="noStrike" baseline="0" dirty="0">
                <a:latin typeface="Times-Roman"/>
              </a:rPr>
              <a:t>Concrete, specific recommendations are best.</a:t>
            </a:r>
          </a:p>
          <a:p>
            <a:pPr marL="114300" indent="0" algn="l">
              <a:buNone/>
            </a:pPr>
            <a:r>
              <a:rPr lang="en-US" sz="2000" b="0" i="0" u="none" strike="noStrike" baseline="0" dirty="0">
                <a:latin typeface="TimesNewRomanPSMT"/>
              </a:rPr>
              <a:t>-      </a:t>
            </a:r>
            <a:r>
              <a:rPr lang="en-US" sz="2000" b="0" i="0" u="none" strike="noStrike" baseline="0" dirty="0">
                <a:latin typeface="Times-Roman"/>
              </a:rPr>
              <a:t>Be balanced.</a:t>
            </a:r>
          </a:p>
          <a:p>
            <a:pPr marL="114300" indent="0" algn="l">
              <a:buNone/>
            </a:pPr>
            <a:r>
              <a:rPr lang="en-US" sz="2000" b="0" i="0" u="none" strike="noStrike" baseline="0" dirty="0">
                <a:latin typeface="Symbol" panose="05050102010706020507" pitchFamily="18" charset="2"/>
              </a:rPr>
              <a:t>	</a:t>
            </a:r>
            <a:r>
              <a:rPr lang="en-US" sz="2000" b="0" i="0" u="none" strike="noStrike" baseline="0" dirty="0">
                <a:latin typeface="Times-Roman"/>
              </a:rPr>
              <a:t>Include lessons from the study to avoid as well as apply.</a:t>
            </a:r>
          </a:p>
          <a:p>
            <a:pPr marL="114300" indent="0" algn="l">
              <a:buNone/>
            </a:pPr>
            <a:r>
              <a:rPr lang="en-US" sz="2000" b="0" i="0" u="none" strike="noStrike" baseline="0" dirty="0">
                <a:latin typeface="TimesNewRomanPSMT"/>
              </a:rPr>
              <a:t>- </a:t>
            </a:r>
            <a:r>
              <a:rPr lang="en-US" sz="2000" b="0" i="0" u="none" strike="noStrike" baseline="0" dirty="0">
                <a:latin typeface="Times-Roman"/>
              </a:rPr>
              <a:t>Don’t overstate the data.</a:t>
            </a:r>
          </a:p>
          <a:p>
            <a:pPr marL="114300" indent="0" algn="l">
              <a:buNone/>
            </a:pPr>
            <a:r>
              <a:rPr lang="en-US" sz="2000" b="0" i="0" u="none" strike="noStrike" baseline="0" dirty="0">
                <a:latin typeface="Times-Roman"/>
              </a:rPr>
              <a:t>	Findings must support the recommendations.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0DBA5B-5BF7-795E-8B58-1978E4A7F6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 smtClean="0">
                <a:solidFill>
                  <a:schemeClr val="accent6"/>
                </a:solidFill>
              </a:rPr>
              <a:t>11</a:t>
            </a:fld>
            <a:endParaRPr b="1">
              <a:solidFill>
                <a:schemeClr val="accent6"/>
              </a:solidFill>
            </a:endParaRPr>
          </a:p>
        </p:txBody>
      </p:sp>
      <p:sp>
        <p:nvSpPr>
          <p:cNvPr id="5" name="Google Shape;103;p2">
            <a:extLst>
              <a:ext uri="{FF2B5EF4-FFF2-40B4-BE49-F238E27FC236}">
                <a16:creationId xmlns:a16="http://schemas.microsoft.com/office/drawing/2014/main" id="{642816DD-BE04-4DB1-A8D0-207BC9A1DD7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17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27E"/>
              </a:buClr>
              <a:buSzPts val="3600"/>
              <a:buFont typeface="Arial"/>
              <a:buNone/>
            </a:pPr>
            <a:r>
              <a:rPr lang="en-US" sz="3600" b="1" dirty="0">
                <a:solidFill>
                  <a:srgbClr val="00727E"/>
                </a:solidFill>
                <a:latin typeface="Arial"/>
                <a:ea typeface="Arial"/>
                <a:cs typeface="Arial"/>
                <a:sym typeface="Arial"/>
              </a:rPr>
              <a:t>Implications</a:t>
            </a:r>
            <a:endParaRPr sz="3600" b="1" dirty="0">
              <a:solidFill>
                <a:srgbClr val="0072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9137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1DE174-D970-91EC-F07C-FE221D40C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87968"/>
            <a:ext cx="10515600" cy="4860842"/>
          </a:xfrm>
        </p:spPr>
        <p:txBody>
          <a:bodyPr>
            <a:noAutofit/>
          </a:bodyPr>
          <a:lstStyle/>
          <a:p>
            <a:pPr marL="114300" indent="0" algn="l">
              <a:buNone/>
            </a:pPr>
            <a:r>
              <a:rPr lang="en-US" sz="2400" b="1" i="0" u="none" strike="noStrike" baseline="0" dirty="0">
                <a:latin typeface="Times-Bold"/>
              </a:rPr>
              <a:t>Next steps. (1 paragraph)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NewRomanPSMT"/>
              </a:rPr>
              <a:t>- </a:t>
            </a:r>
            <a:r>
              <a:rPr lang="en-US" sz="2400" b="0" i="0" u="none" strike="noStrike" baseline="0" dirty="0">
                <a:latin typeface="Times-Roman"/>
              </a:rPr>
              <a:t>Goal: describe how you or others can build upon the findings reported.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-Roman"/>
              </a:rPr>
              <a:t>i. In light of your findings, what are the highest priorities to address in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-Roman"/>
              </a:rPr>
              <a:t>this research area?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NewRomanPSMT"/>
              </a:rPr>
              <a:t>- </a:t>
            </a:r>
            <a:r>
              <a:rPr lang="en-US" sz="2400" b="0" i="0" u="none" strike="noStrike" baseline="0" dirty="0">
                <a:latin typeface="Times-Roman"/>
              </a:rPr>
              <a:t>Gaps in the research literature</a:t>
            </a:r>
          </a:p>
          <a:p>
            <a:pPr marL="114300" indent="0" algn="l">
              <a:buNone/>
            </a:pPr>
            <a:r>
              <a:rPr lang="en-US" sz="2400" dirty="0">
                <a:latin typeface="Symbol" panose="05050102010706020507" pitchFamily="18" charset="2"/>
              </a:rPr>
              <a:t> 	</a:t>
            </a:r>
            <a:r>
              <a:rPr lang="en-US" sz="2400" b="0" i="0" u="none" strike="noStrike" baseline="0" dirty="0">
                <a:latin typeface="Times-Roman"/>
              </a:rPr>
              <a:t>Frame in terms of priority research questions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NewRomanPSMT"/>
              </a:rPr>
              <a:t>- </a:t>
            </a:r>
            <a:r>
              <a:rPr lang="en-US" sz="2400" b="0" i="0" u="none" strike="noStrike" baseline="0" dirty="0">
                <a:latin typeface="Times-Roman"/>
              </a:rPr>
              <a:t>New research questions raised by your findings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NewRomanPSMT"/>
              </a:rPr>
              <a:t>- </a:t>
            </a:r>
            <a:r>
              <a:rPr lang="en-US" sz="2400" b="0" i="0" u="none" strike="noStrike" baseline="0" dirty="0">
                <a:latin typeface="Times-Roman"/>
              </a:rPr>
              <a:t>Replication with better methods or different sample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Symbol" panose="05050102010706020507" pitchFamily="18" charset="2"/>
              </a:rPr>
              <a:t>	</a:t>
            </a:r>
            <a:r>
              <a:rPr lang="en-US" sz="2400" b="0" i="0" u="none" strike="noStrike" baseline="0" dirty="0">
                <a:latin typeface="Times-Roman"/>
              </a:rPr>
              <a:t>Ways to overcome limitations of the present study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NewRomanPSMT"/>
              </a:rPr>
              <a:t>- </a:t>
            </a:r>
            <a:r>
              <a:rPr lang="en-US" sz="2400" b="0" i="0" u="none" strike="noStrike" baseline="0" dirty="0">
                <a:latin typeface="Times-Roman"/>
              </a:rPr>
              <a:t>Application of the study’s findings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Symbol" panose="05050102010706020507" pitchFamily="18" charset="2"/>
              </a:rPr>
              <a:t>	</a:t>
            </a:r>
            <a:r>
              <a:rPr lang="en-US" sz="2400" b="0" i="0" u="none" strike="noStrike" baseline="0" dirty="0">
                <a:latin typeface="Times-Roman"/>
              </a:rPr>
              <a:t>Who should be doing what?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28726-ECFF-6AEE-7915-5A686E25DE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 smtClean="0">
                <a:solidFill>
                  <a:schemeClr val="accent6"/>
                </a:solidFill>
              </a:rPr>
              <a:t>12</a:t>
            </a:fld>
            <a:endParaRPr b="1">
              <a:solidFill>
                <a:schemeClr val="accent6"/>
              </a:solidFill>
            </a:endParaRPr>
          </a:p>
        </p:txBody>
      </p:sp>
      <p:sp>
        <p:nvSpPr>
          <p:cNvPr id="5" name="Google Shape;103;p2">
            <a:extLst>
              <a:ext uri="{FF2B5EF4-FFF2-40B4-BE49-F238E27FC236}">
                <a16:creationId xmlns:a16="http://schemas.microsoft.com/office/drawing/2014/main" id="{7916EBB1-94C5-4634-8F81-08209418DB8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17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27E"/>
              </a:buClr>
              <a:buSzPts val="3600"/>
              <a:buFont typeface="Arial"/>
              <a:buNone/>
            </a:pPr>
            <a:r>
              <a:rPr lang="en-US" sz="3600" b="1" dirty="0">
                <a:solidFill>
                  <a:srgbClr val="00727E"/>
                </a:solidFill>
                <a:latin typeface="Arial"/>
                <a:ea typeface="Arial"/>
                <a:cs typeface="Arial"/>
                <a:sym typeface="Arial"/>
              </a:rPr>
              <a:t>Next steps</a:t>
            </a:r>
            <a:endParaRPr sz="3600" b="1" dirty="0">
              <a:solidFill>
                <a:srgbClr val="0072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8602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27E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00727E"/>
                </a:solidFill>
                <a:latin typeface="Arial"/>
                <a:ea typeface="Arial"/>
                <a:cs typeface="Arial"/>
                <a:sym typeface="Arial"/>
              </a:rPr>
              <a:t>Takeaway messages</a:t>
            </a:r>
            <a:endParaRPr sz="3600" b="1">
              <a:solidFill>
                <a:srgbClr val="0072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3"/>
          <p:cNvSpPr txBox="1">
            <a:spLocks noGrp="1"/>
          </p:cNvSpPr>
          <p:nvPr>
            <p:ph type="body" idx="1"/>
          </p:nvPr>
        </p:nvSpPr>
        <p:spPr>
          <a:xfrm>
            <a:off x="838199" y="1487968"/>
            <a:ext cx="10946363" cy="5052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rabicPeriod"/>
            </a:pPr>
            <a:r>
              <a:rPr lang="en-US" dirty="0">
                <a:latin typeface="Arial"/>
                <a:cs typeface="Arial"/>
                <a:sym typeface="Arial"/>
              </a:rPr>
              <a:t>Methods, results, and discussion all follow same order</a:t>
            </a:r>
          </a:p>
          <a:p>
            <a:pPr marL="514350" lvl="0" indent="-5143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rabicPeriod"/>
            </a:pPr>
            <a:r>
              <a:rPr lang="en-US" dirty="0">
                <a:latin typeface="Arial"/>
                <a:cs typeface="Arial"/>
                <a:sym typeface="Arial"/>
              </a:rPr>
              <a:t>Interpret your results; place them in context of previous studies </a:t>
            </a:r>
          </a:p>
          <a:p>
            <a:pPr marL="514350" lvl="0" indent="-5143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rabicPeriod"/>
            </a:pPr>
            <a:r>
              <a:rPr lang="en-US" dirty="0">
                <a:latin typeface="Arial"/>
                <a:cs typeface="Arial"/>
                <a:sym typeface="Arial"/>
              </a:rPr>
              <a:t>Highlight unexpected findings</a:t>
            </a:r>
          </a:p>
          <a:p>
            <a:pPr marL="514350" lvl="0" indent="-5143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rabicPeriod"/>
            </a:pPr>
            <a:r>
              <a:rPr lang="en-US" dirty="0">
                <a:latin typeface="Arial"/>
                <a:cs typeface="Arial"/>
                <a:sym typeface="Arial"/>
              </a:rPr>
              <a:t>Discuss strengths and limitations of your study</a:t>
            </a:r>
          </a:p>
          <a:p>
            <a:pPr marL="514350" lvl="0" indent="-5143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rabicPeriod"/>
            </a:pPr>
            <a:r>
              <a:rPr lang="en-US" dirty="0">
                <a:latin typeface="Arial"/>
                <a:cs typeface="Arial"/>
                <a:sym typeface="Arial"/>
              </a:rPr>
              <a:t>What does your study add to the literature? 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buSzPts val="2800"/>
              <a:buFont typeface="Times New Roman"/>
              <a:buAutoNum type="arabicPeriod"/>
            </a:pPr>
            <a:r>
              <a:rPr lang="en-US" dirty="0">
                <a:latin typeface="Arial"/>
                <a:cs typeface="Arial"/>
                <a:sym typeface="Arial"/>
              </a:rPr>
              <a:t>Try to tie the last sentence back to the first sentence.</a:t>
            </a:r>
          </a:p>
          <a:p>
            <a:pPr marL="514350" lvl="0" indent="-5143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rabicPeriod"/>
            </a:pPr>
            <a:endParaRPr lang="en-US" dirty="0">
              <a:latin typeface="Arial"/>
              <a:cs typeface="Arial"/>
              <a:sym typeface="Arial"/>
            </a:endParaRPr>
          </a:p>
          <a:p>
            <a:pPr marL="514350" lvl="0" indent="-5143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rabicPeriod"/>
            </a:pPr>
            <a:endParaRPr dirty="0"/>
          </a:p>
          <a:p>
            <a:pPr marL="514350" lvl="0" indent="-514350" algn="l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rabicPeriod"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3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2"/>
                </a:solidFill>
              </a:rPr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13</a:t>
            </a:fld>
            <a:endParaRPr b="1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"/>
          <p:cNvSpPr txBox="1">
            <a:spLocks noGrp="1"/>
          </p:cNvSpPr>
          <p:nvPr>
            <p:ph type="ctrTitle"/>
          </p:nvPr>
        </p:nvSpPr>
        <p:spPr>
          <a:xfrm>
            <a:off x="2667000" y="1175356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</a:pPr>
            <a:r>
              <a:rPr lang="en-US" sz="3600" b="1">
                <a:solidFill>
                  <a:srgbClr val="00727E"/>
                </a:solidFill>
                <a:latin typeface="Arial"/>
                <a:ea typeface="Arial"/>
                <a:cs typeface="Arial"/>
                <a:sym typeface="Arial"/>
              </a:rPr>
              <a:t>Thank you!</a:t>
            </a:r>
            <a:endParaRPr sz="3600" b="1">
              <a:solidFill>
                <a:srgbClr val="0072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27E"/>
              </a:buClr>
              <a:buSzPts val="3600"/>
              <a:buFont typeface="Arial"/>
              <a:buNone/>
            </a:pPr>
            <a:r>
              <a:rPr lang="en-US" sz="3600" b="1" dirty="0">
                <a:solidFill>
                  <a:srgbClr val="00727E"/>
                </a:solidFill>
                <a:latin typeface="Arial"/>
                <a:ea typeface="Arial"/>
                <a:cs typeface="Arial"/>
                <a:sym typeface="Arial"/>
              </a:rPr>
              <a:t>Discussion Section</a:t>
            </a:r>
            <a:endParaRPr sz="3600" b="1" dirty="0">
              <a:solidFill>
                <a:srgbClr val="0072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 txBox="1">
            <a:spLocks noGrp="1"/>
          </p:cNvSpPr>
          <p:nvPr>
            <p:ph type="body" idx="1"/>
          </p:nvPr>
        </p:nvSpPr>
        <p:spPr>
          <a:xfrm>
            <a:off x="838200" y="1487968"/>
            <a:ext cx="5827295" cy="467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905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 dirty="0">
                <a:latin typeface="Arial"/>
                <a:ea typeface="Arial"/>
                <a:cs typeface="Arial"/>
                <a:sym typeface="Arial"/>
              </a:rPr>
              <a:t>The discussion allows you to distinguish the </a:t>
            </a:r>
            <a:r>
              <a:rPr lang="en-US" sz="3000" i="1" dirty="0">
                <a:latin typeface="Arial"/>
                <a:ea typeface="Arial"/>
                <a:cs typeface="Arial"/>
                <a:sym typeface="Arial"/>
              </a:rPr>
              <a:t>findings</a:t>
            </a:r>
            <a:r>
              <a:rPr lang="en-US" sz="3000" dirty="0">
                <a:latin typeface="Arial"/>
                <a:ea typeface="Arial"/>
                <a:cs typeface="Arial"/>
                <a:sym typeface="Arial"/>
              </a:rPr>
              <a:t> from the </a:t>
            </a:r>
            <a:r>
              <a:rPr lang="en-US" sz="3000" i="1" dirty="0">
                <a:latin typeface="Arial"/>
                <a:ea typeface="Arial"/>
                <a:cs typeface="Arial"/>
                <a:sym typeface="Arial"/>
              </a:rPr>
              <a:t>results.</a:t>
            </a:r>
          </a:p>
        </p:txBody>
      </p:sp>
      <p:sp>
        <p:nvSpPr>
          <p:cNvPr id="105" name="Google Shape;105;p2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2"/>
                </a:solidFill>
              </a:rPr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2</a:t>
            </a:fld>
            <a:endParaRPr b="1">
              <a:solidFill>
                <a:schemeClr val="accent6"/>
              </a:solidFill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3539740" y="3214131"/>
            <a:ext cx="7389718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Identify the most important findings from the paper</a:t>
            </a:r>
          </a:p>
          <a:p>
            <a:pPr marL="5143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Explain why the findings are important and how they can be applied</a:t>
            </a:r>
          </a:p>
          <a:p>
            <a:pPr marL="5143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Place the findings in the context of previous research</a:t>
            </a:r>
          </a:p>
          <a:p>
            <a:pPr marL="5143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Provide a critical analysis of the study’s methods</a:t>
            </a:r>
          </a:p>
          <a:p>
            <a:pPr marL="5143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-US" sz="2000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Describe what should happen next to build upon the study</a:t>
            </a:r>
          </a:p>
        </p:txBody>
      </p:sp>
      <p:sp>
        <p:nvSpPr>
          <p:cNvPr id="107" name="Google Shape;107;p2"/>
          <p:cNvSpPr txBox="1"/>
          <p:nvPr/>
        </p:nvSpPr>
        <p:spPr>
          <a:xfrm>
            <a:off x="491513" y="6392571"/>
            <a:ext cx="629164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051283-7441-820B-8E44-AA19D4D0AB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 smtClean="0">
                <a:solidFill>
                  <a:schemeClr val="accent6"/>
                </a:solidFill>
              </a:rPr>
              <a:t>3</a:t>
            </a:fld>
            <a:endParaRPr b="1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A02C16-1C0F-1AAA-B637-9AA100B633DC}"/>
              </a:ext>
            </a:extLst>
          </p:cNvPr>
          <p:cNvSpPr txBox="1"/>
          <p:nvPr/>
        </p:nvSpPr>
        <p:spPr>
          <a:xfrm>
            <a:off x="838200" y="1917893"/>
            <a:ext cx="10601454" cy="4538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800" b="0" i="0" u="none" strike="noStrike" baseline="0" dirty="0">
                <a:latin typeface="Times-Roman"/>
              </a:rPr>
              <a:t>1. What are the study’s main findings?</a:t>
            </a:r>
          </a:p>
          <a:p>
            <a:pPr algn="l">
              <a:lnSpc>
                <a:spcPct val="150000"/>
              </a:lnSpc>
            </a:pPr>
            <a:r>
              <a:rPr lang="en-US" sz="2800" b="0" i="0" u="none" strike="noStrike" baseline="0" dirty="0">
                <a:latin typeface="Times-Roman"/>
              </a:rPr>
              <a:t>2. Why are they important?</a:t>
            </a:r>
          </a:p>
          <a:p>
            <a:pPr algn="l">
              <a:lnSpc>
                <a:spcPct val="150000"/>
              </a:lnSpc>
            </a:pPr>
            <a:r>
              <a:rPr lang="en-US" sz="2800" b="0" i="0" u="none" strike="noStrike" baseline="0" dirty="0">
                <a:latin typeface="Times-Roman"/>
              </a:rPr>
              <a:t>3. How are they related to findings from previous research or to theory?</a:t>
            </a:r>
          </a:p>
          <a:p>
            <a:pPr algn="l">
              <a:lnSpc>
                <a:spcPct val="150000"/>
              </a:lnSpc>
            </a:pPr>
            <a:r>
              <a:rPr lang="en-US" sz="2800" b="0" i="0" u="none" strike="noStrike" baseline="0" dirty="0">
                <a:latin typeface="Times-Roman"/>
              </a:rPr>
              <a:t>4. What is their contribution to the scientific literature?</a:t>
            </a:r>
          </a:p>
          <a:p>
            <a:pPr algn="l">
              <a:lnSpc>
                <a:spcPct val="150000"/>
              </a:lnSpc>
            </a:pPr>
            <a:r>
              <a:rPr lang="en-US" sz="2800" b="0" i="0" u="none" strike="noStrike" baseline="0" dirty="0">
                <a:latin typeface="Times-Roman"/>
              </a:rPr>
              <a:t>5. What are the strengths and limitations of the study’s methods?</a:t>
            </a:r>
          </a:p>
          <a:p>
            <a:pPr algn="l">
              <a:lnSpc>
                <a:spcPct val="150000"/>
              </a:lnSpc>
            </a:pPr>
            <a:r>
              <a:rPr lang="en-US" sz="2800" b="0" i="0" u="none" strike="noStrike" baseline="0" dirty="0">
                <a:latin typeface="Times-Roman"/>
              </a:rPr>
              <a:t>6. What are the implications for research, practice, and/or policy?</a:t>
            </a:r>
          </a:p>
          <a:p>
            <a:pPr algn="l">
              <a:lnSpc>
                <a:spcPct val="150000"/>
              </a:lnSpc>
            </a:pPr>
            <a:r>
              <a:rPr lang="en-US" sz="2800" b="0" i="0" u="none" strike="noStrike" baseline="0" dirty="0">
                <a:latin typeface="Times-Roman"/>
              </a:rPr>
              <a:t>7. What are the next steps that should or will follow this research</a:t>
            </a:r>
            <a:endParaRPr lang="en-US" sz="2800" dirty="0"/>
          </a:p>
        </p:txBody>
      </p:sp>
      <p:sp>
        <p:nvSpPr>
          <p:cNvPr id="6" name="Google Shape;103;p2">
            <a:extLst>
              <a:ext uri="{FF2B5EF4-FFF2-40B4-BE49-F238E27FC236}">
                <a16:creationId xmlns:a16="http://schemas.microsoft.com/office/drawing/2014/main" id="{F110546B-1800-47F9-A207-176E0DFC43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27E"/>
              </a:buClr>
              <a:buSzPts val="3600"/>
              <a:buFont typeface="Arial"/>
              <a:buNone/>
            </a:pPr>
            <a:r>
              <a:rPr lang="en-US" sz="3600" b="1" dirty="0">
                <a:solidFill>
                  <a:srgbClr val="00727E"/>
                </a:solidFill>
                <a:latin typeface="Arial"/>
                <a:ea typeface="Arial"/>
                <a:cs typeface="Arial"/>
                <a:sym typeface="Arial"/>
              </a:rPr>
              <a:t>Things to Include in the Discussion Section</a:t>
            </a:r>
            <a:endParaRPr sz="3600" b="1" dirty="0">
              <a:solidFill>
                <a:srgbClr val="0072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0530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8D763-EA25-ED23-0492-7809DE12E2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 algn="l">
              <a:buNone/>
            </a:pPr>
            <a:r>
              <a:rPr lang="en-US" sz="2400" b="0" i="1" u="none" strike="noStrike" baseline="0" dirty="0">
                <a:latin typeface="Times-Italic"/>
              </a:rPr>
              <a:t>On average, the discussion section for a full length article is about 7-10</a:t>
            </a:r>
          </a:p>
          <a:p>
            <a:pPr marL="114300" indent="0" algn="l">
              <a:buNone/>
            </a:pPr>
            <a:r>
              <a:rPr lang="en-US" sz="2400" b="0" i="1" u="none" strike="noStrike" baseline="0" dirty="0">
                <a:latin typeface="Times-Italic"/>
              </a:rPr>
              <a:t>paragraphs long. Its structure generally follows this sequence:</a:t>
            </a:r>
          </a:p>
          <a:p>
            <a:pPr marL="114300" indent="0" algn="l">
              <a:buNone/>
            </a:pPr>
            <a:endParaRPr lang="en-US" sz="2400" b="0" i="0" u="none" strike="noStrike" baseline="0" dirty="0">
              <a:latin typeface="Times-Roman"/>
            </a:endParaRP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-Roman"/>
              </a:rPr>
              <a:t>1. Main findings (4-5 paragraphs)</a:t>
            </a:r>
          </a:p>
          <a:p>
            <a:pPr algn="l"/>
            <a:r>
              <a:rPr lang="en-US" sz="2400" b="0" i="0" u="none" strike="noStrike" baseline="0" dirty="0">
                <a:latin typeface="Times-Roman"/>
              </a:rPr>
              <a:t>Why are they important?</a:t>
            </a:r>
          </a:p>
          <a:p>
            <a:pPr algn="l"/>
            <a:r>
              <a:rPr lang="en-US" sz="2400" b="0" i="0" u="none" strike="noStrike" baseline="0" dirty="0">
                <a:latin typeface="Times-Roman"/>
              </a:rPr>
              <a:t>What contribution to they make to the scientific literature?</a:t>
            </a:r>
          </a:p>
          <a:p>
            <a:pPr algn="l"/>
            <a:r>
              <a:rPr lang="en-US" sz="2400" b="0" i="0" u="none" strike="noStrike" baseline="0" dirty="0">
                <a:latin typeface="Times-Roman"/>
              </a:rPr>
              <a:t>How are they related to previous research or to theory?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-Roman"/>
              </a:rPr>
              <a:t>2. Strengths and limitations (1-2 paragraphs)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-Roman"/>
              </a:rPr>
              <a:t>3. Implications for research, practice, and/or policy (1-2 paragraphs)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-Roman"/>
              </a:rPr>
              <a:t>4. Next steps (1 paragraph)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1F4CB-3D34-A99D-5A99-567910D9D7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 smtClean="0">
                <a:solidFill>
                  <a:schemeClr val="accent6"/>
                </a:solidFill>
              </a:rPr>
              <a:t>4</a:t>
            </a:fld>
            <a:endParaRPr b="1">
              <a:solidFill>
                <a:schemeClr val="accent6"/>
              </a:solidFill>
            </a:endParaRPr>
          </a:p>
        </p:txBody>
      </p:sp>
      <p:sp>
        <p:nvSpPr>
          <p:cNvPr id="5" name="Google Shape;103;p2">
            <a:extLst>
              <a:ext uri="{FF2B5EF4-FFF2-40B4-BE49-F238E27FC236}">
                <a16:creationId xmlns:a16="http://schemas.microsoft.com/office/drawing/2014/main" id="{7AAA7D43-4A44-4497-BC8C-2DBA6687850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27E"/>
              </a:buClr>
              <a:buSzPts val="3600"/>
              <a:buFont typeface="Arial"/>
              <a:buNone/>
            </a:pPr>
            <a:r>
              <a:rPr lang="en-US" sz="3600" b="1" dirty="0">
                <a:solidFill>
                  <a:srgbClr val="00727E"/>
                </a:solidFill>
                <a:latin typeface="Arial"/>
                <a:ea typeface="Arial"/>
                <a:cs typeface="Arial"/>
                <a:sym typeface="Arial"/>
              </a:rPr>
              <a:t>Sequence</a:t>
            </a:r>
            <a:endParaRPr sz="3600" b="1" dirty="0">
              <a:solidFill>
                <a:srgbClr val="0072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4769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F21525-1352-8DDF-496C-7167E15904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 algn="l">
              <a:buNone/>
            </a:pPr>
            <a:r>
              <a:rPr lang="en-US" sz="2400" b="1" i="0" u="none" strike="noStrike" baseline="0" dirty="0">
                <a:latin typeface="Times-Bold"/>
              </a:rPr>
              <a:t>1. Identify and discuss the most important finding of the study.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-Roman"/>
              </a:rPr>
              <a:t>A. Clearly and concisely state the finding (1 sentence)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-Roman"/>
              </a:rPr>
              <a:t>i. Some criteria for selecting the most important finding: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NewRomanPSMT"/>
              </a:rPr>
              <a:t>- </a:t>
            </a:r>
            <a:r>
              <a:rPr lang="en-US" sz="2400" b="0" i="0" u="none" strike="noStrike" baseline="0" dirty="0">
                <a:latin typeface="Times-Roman"/>
              </a:rPr>
              <a:t>It answers the paper’s primary research question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NewRomanPSMT"/>
              </a:rPr>
              <a:t>- </a:t>
            </a:r>
            <a:r>
              <a:rPr lang="en-US" sz="2400" b="0" i="0" u="none" strike="noStrike" baseline="0" dirty="0">
                <a:latin typeface="Times-Roman"/>
              </a:rPr>
              <a:t>It is especially interesting or unexpected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NewRomanPSMT"/>
              </a:rPr>
              <a:t>- </a:t>
            </a:r>
            <a:r>
              <a:rPr lang="en-US" sz="2400" b="0" i="0" u="none" strike="noStrike" baseline="0" dirty="0">
                <a:latin typeface="Times-Roman"/>
              </a:rPr>
              <a:t>The evidence supporting this finding is strong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-Roman"/>
              </a:rPr>
              <a:t>ii. In stating the finding: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NewRomanPSMT"/>
              </a:rPr>
              <a:t>- </a:t>
            </a:r>
            <a:r>
              <a:rPr lang="en-US" sz="2400" b="0" i="0" u="none" strike="noStrike" baseline="0" dirty="0">
                <a:latin typeface="Times-Roman"/>
              </a:rPr>
              <a:t>Avoid statistical language in favor of a more lay explanation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NewRomanPSMT"/>
              </a:rPr>
              <a:t>- </a:t>
            </a:r>
            <a:r>
              <a:rPr lang="en-US" sz="2400" b="0" i="0" u="none" strike="noStrike" baseline="0" dirty="0">
                <a:latin typeface="Times-Roman"/>
              </a:rPr>
              <a:t>Don’t simply repeat what’s already written in results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NewRomanPSMT"/>
              </a:rPr>
              <a:t>- </a:t>
            </a:r>
            <a:r>
              <a:rPr lang="en-US" sz="2400" b="0" i="0" u="none" strike="noStrike" baseline="0" dirty="0">
                <a:latin typeface="Times-Roman"/>
              </a:rPr>
              <a:t>If struggling, start with, “This study found…” and finish the sentence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EBB6B-82D0-F2EA-862C-FA1615FF04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 smtClean="0">
                <a:solidFill>
                  <a:schemeClr val="accent6"/>
                </a:solidFill>
              </a:rPr>
              <a:t>5</a:t>
            </a:fld>
            <a:endParaRPr b="1">
              <a:solidFill>
                <a:schemeClr val="accent6"/>
              </a:solidFill>
            </a:endParaRPr>
          </a:p>
        </p:txBody>
      </p:sp>
      <p:sp>
        <p:nvSpPr>
          <p:cNvPr id="5" name="Google Shape;103;p2">
            <a:extLst>
              <a:ext uri="{FF2B5EF4-FFF2-40B4-BE49-F238E27FC236}">
                <a16:creationId xmlns:a16="http://schemas.microsoft.com/office/drawing/2014/main" id="{C9254A86-CE49-4AB6-A07C-5ECCEF12FD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17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27E"/>
              </a:buClr>
              <a:buSzPts val="3600"/>
              <a:buFont typeface="Arial"/>
              <a:buNone/>
            </a:pPr>
            <a:r>
              <a:rPr lang="en-US" sz="3600" b="1" dirty="0">
                <a:solidFill>
                  <a:srgbClr val="00727E"/>
                </a:solidFill>
                <a:latin typeface="Arial"/>
                <a:ea typeface="Arial"/>
                <a:cs typeface="Arial"/>
                <a:sym typeface="Arial"/>
              </a:rPr>
              <a:t>Most important findings</a:t>
            </a:r>
            <a:endParaRPr sz="3600" b="1" dirty="0">
              <a:solidFill>
                <a:srgbClr val="0072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426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8C945-B9EB-BCA6-1359-7F5DB00DB0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-Roman"/>
              </a:rPr>
              <a:t>B. Explain why the findings are important (1-2 sentences)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-Roman"/>
              </a:rPr>
              <a:t>i. How do they advance science?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NewRomanPSMT"/>
              </a:rPr>
              <a:t>- </a:t>
            </a:r>
            <a:r>
              <a:rPr lang="en-US" sz="2400" b="0" i="0" u="none" strike="noStrike" baseline="0" dirty="0">
                <a:latin typeface="Times-Roman"/>
              </a:rPr>
              <a:t>What gaps do they fill in the knowledge base?</a:t>
            </a:r>
          </a:p>
          <a:p>
            <a:pPr marL="114300" indent="0" algn="l">
              <a:buNone/>
            </a:pPr>
            <a:r>
              <a:rPr lang="en-US" sz="2400" b="0" i="1" u="none" strike="noStrike" baseline="0" dirty="0">
                <a:latin typeface="Times-Italic"/>
              </a:rPr>
              <a:t>And/or…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-Roman"/>
              </a:rPr>
              <a:t>ii. How do they impact the public’s health?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NewRomanPSMT"/>
              </a:rPr>
              <a:t>- </a:t>
            </a:r>
            <a:r>
              <a:rPr lang="en-US" sz="2400" b="0" i="0" u="none" strike="noStrike" baseline="0" dirty="0">
                <a:latin typeface="Times-Roman"/>
              </a:rPr>
              <a:t>What is the (potential) population impact of relevant findings?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NewRomanPSMT"/>
              </a:rPr>
              <a:t>- </a:t>
            </a:r>
            <a:r>
              <a:rPr lang="en-US" sz="2400" b="0" i="0" u="none" strike="noStrike" baseline="0" dirty="0">
                <a:latin typeface="Times-Roman"/>
              </a:rPr>
              <a:t>Do the findings contribute to progress towards health objectives?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5BAEB-6A23-023A-17EB-F04202B327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 smtClean="0">
                <a:solidFill>
                  <a:schemeClr val="accent6"/>
                </a:solidFill>
              </a:rPr>
              <a:t>6</a:t>
            </a:fld>
            <a:endParaRPr b="1">
              <a:solidFill>
                <a:schemeClr val="accent6"/>
              </a:solidFill>
            </a:endParaRPr>
          </a:p>
        </p:txBody>
      </p:sp>
      <p:sp>
        <p:nvSpPr>
          <p:cNvPr id="5" name="Google Shape;103;p2">
            <a:extLst>
              <a:ext uri="{FF2B5EF4-FFF2-40B4-BE49-F238E27FC236}">
                <a16:creationId xmlns:a16="http://schemas.microsoft.com/office/drawing/2014/main" id="{243F1251-9E32-422E-A9D9-6E69EE6D5D3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17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27E"/>
              </a:buClr>
              <a:buSzPts val="3600"/>
              <a:buFont typeface="Arial"/>
              <a:buNone/>
            </a:pPr>
            <a:r>
              <a:rPr lang="en-US" sz="3600" b="1" dirty="0">
                <a:solidFill>
                  <a:srgbClr val="00727E"/>
                </a:solidFill>
                <a:latin typeface="Arial"/>
                <a:ea typeface="Arial"/>
                <a:cs typeface="Arial"/>
                <a:sym typeface="Arial"/>
              </a:rPr>
              <a:t>Why are the findings important?</a:t>
            </a:r>
            <a:endParaRPr sz="3600" b="1" dirty="0">
              <a:solidFill>
                <a:srgbClr val="0072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5314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A0B0A-55F3-5E63-B97F-A156796DA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87968"/>
            <a:ext cx="10515600" cy="4860842"/>
          </a:xfrm>
        </p:spPr>
        <p:txBody>
          <a:bodyPr>
            <a:noAutofit/>
          </a:bodyPr>
          <a:lstStyle/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-Roman"/>
              </a:rPr>
              <a:t>C. Describe how the finding is related to previous research or theory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-Roman"/>
              </a:rPr>
              <a:t>i. How does the finding fit into the larger research literature?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NewRomanPSMT"/>
              </a:rPr>
              <a:t>- </a:t>
            </a:r>
            <a:r>
              <a:rPr lang="en-US" sz="2400" b="0" i="0" u="none" strike="noStrike" baseline="0" dirty="0">
                <a:latin typeface="Times-Roman"/>
              </a:rPr>
              <a:t>Is the finding consistent or inconsistent with similar studies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-Roman"/>
              </a:rPr>
              <a:t>conducted previously?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-Roman"/>
              </a:rPr>
              <a:t>a. If inconsistent, what might explain this difference?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-Roman"/>
              </a:rPr>
              <a:t>b. Inconsistent findings are not necessarily “wrong”;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-Roman"/>
              </a:rPr>
              <a:t>provide an explanation for why the findings differ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NewRomanPSMT"/>
              </a:rPr>
              <a:t>- </a:t>
            </a:r>
            <a:r>
              <a:rPr lang="en-US" sz="2400" b="0" i="0" u="none" strike="noStrike" baseline="0" dirty="0">
                <a:latin typeface="Times-Roman"/>
              </a:rPr>
              <a:t>Does the finding build upon or extend previous research?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-Roman"/>
              </a:rPr>
              <a:t>a. If so, briefly explain how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NewRomanPSMT"/>
              </a:rPr>
              <a:t>- </a:t>
            </a:r>
            <a:r>
              <a:rPr lang="en-US" sz="2400" b="0" i="0" u="none" strike="noStrike" baseline="0" dirty="0">
                <a:latin typeface="Times-Roman"/>
              </a:rPr>
              <a:t>Is the finding consistent or inconsistent with relevant theories?</a:t>
            </a:r>
          </a:p>
          <a:p>
            <a:pPr marL="114300" indent="0" algn="l">
              <a:buNone/>
            </a:pPr>
            <a:r>
              <a:rPr lang="en-US" sz="2400" b="0" i="0" u="none" strike="noStrike" baseline="0" dirty="0">
                <a:latin typeface="Times-Roman"/>
              </a:rPr>
              <a:t>a. If inconsistent, what might explain the difference?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D76687-EA1B-EC77-C694-1E0E06A6FA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 smtClean="0">
                <a:solidFill>
                  <a:schemeClr val="accent6"/>
                </a:solidFill>
              </a:rPr>
              <a:t>7</a:t>
            </a:fld>
            <a:endParaRPr b="1">
              <a:solidFill>
                <a:schemeClr val="accent6"/>
              </a:solidFill>
            </a:endParaRPr>
          </a:p>
        </p:txBody>
      </p:sp>
      <p:sp>
        <p:nvSpPr>
          <p:cNvPr id="5" name="Google Shape;103;p2">
            <a:extLst>
              <a:ext uri="{FF2B5EF4-FFF2-40B4-BE49-F238E27FC236}">
                <a16:creationId xmlns:a16="http://schemas.microsoft.com/office/drawing/2014/main" id="{D1C52EA0-4921-479A-8412-C78B3CDF4F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17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27E"/>
              </a:buClr>
              <a:buSzPts val="3600"/>
              <a:buFont typeface="Arial"/>
              <a:buNone/>
            </a:pPr>
            <a:r>
              <a:rPr lang="en-US" sz="3600" b="1" dirty="0">
                <a:solidFill>
                  <a:srgbClr val="00727E"/>
                </a:solidFill>
                <a:latin typeface="Arial"/>
                <a:ea typeface="Arial"/>
                <a:cs typeface="Arial"/>
                <a:sym typeface="Arial"/>
              </a:rPr>
              <a:t>Relating a finding to previous research</a:t>
            </a:r>
            <a:endParaRPr sz="3600" b="1" dirty="0">
              <a:solidFill>
                <a:srgbClr val="0072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7447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A18B7B-E8A1-3005-86F5-BB258AC01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87968"/>
            <a:ext cx="10515600" cy="5004907"/>
          </a:xfrm>
        </p:spPr>
        <p:txBody>
          <a:bodyPr>
            <a:normAutofit/>
          </a:bodyPr>
          <a:lstStyle/>
          <a:p>
            <a:pPr marL="114300" indent="0" algn="l">
              <a:buNone/>
            </a:pPr>
            <a:r>
              <a:rPr lang="en-US" sz="1800" b="1" i="0" u="none" strike="noStrike" baseline="0" dirty="0">
                <a:latin typeface="Times-Bold"/>
              </a:rPr>
              <a:t>2. Strengths and limitations. (1-2 paragraphs)</a:t>
            </a:r>
          </a:p>
          <a:p>
            <a:pPr marL="114300" indent="0" algn="l">
              <a:buNone/>
            </a:pPr>
            <a:r>
              <a:rPr lang="en-US" sz="1800" b="0" i="0" u="none" strike="noStrike" baseline="0" dirty="0">
                <a:latin typeface="Times-Roman"/>
              </a:rPr>
              <a:t>Err on side of self-criticism:</a:t>
            </a:r>
          </a:p>
          <a:p>
            <a:pPr marL="114300" indent="0" algn="l">
              <a:buNone/>
            </a:pPr>
            <a:r>
              <a:rPr lang="en-US" sz="1800" b="0" i="0" u="none" strike="noStrike" baseline="0" dirty="0">
                <a:latin typeface="TimesNewRomanPSMT"/>
              </a:rPr>
              <a:t>- </a:t>
            </a:r>
            <a:r>
              <a:rPr lang="en-US" sz="1800" b="0" i="1" u="none" strike="noStrike" baseline="0" dirty="0">
                <a:latin typeface="Times-Italic"/>
              </a:rPr>
              <a:t>If you have a question about whether something is a strength, it is NOT;</a:t>
            </a:r>
          </a:p>
          <a:p>
            <a:pPr marL="114300" indent="0" algn="l">
              <a:buNone/>
            </a:pPr>
            <a:r>
              <a:rPr lang="en-US" sz="1800" b="0" i="1" u="none" strike="noStrike" baseline="0" dirty="0">
                <a:latin typeface="Times-Italic"/>
              </a:rPr>
              <a:t>if you have a question about whether something is a weakness, it IS.</a:t>
            </a:r>
          </a:p>
          <a:p>
            <a:pPr marL="114300" indent="0" algn="l">
              <a:buNone/>
            </a:pPr>
            <a:r>
              <a:rPr lang="en-US" sz="1800" b="0" i="0" u="none" strike="noStrike" baseline="0" dirty="0">
                <a:latin typeface="Times-Roman"/>
              </a:rPr>
              <a:t>A. Strengths (1 paragraph)</a:t>
            </a:r>
          </a:p>
          <a:p>
            <a:pPr marL="114300" indent="0" algn="l">
              <a:buNone/>
            </a:pPr>
            <a:r>
              <a:rPr lang="en-US" sz="1800" b="0" i="0" u="none" strike="noStrike" baseline="0" dirty="0">
                <a:latin typeface="Times-Roman"/>
              </a:rPr>
              <a:t>i. Briefly describe obvious strengths and/or uniqueness of the study.</a:t>
            </a:r>
          </a:p>
          <a:p>
            <a:pPr marL="114300" indent="0" algn="l">
              <a:buNone/>
            </a:pPr>
            <a:r>
              <a:rPr lang="en-US" sz="1800" b="0" i="0" u="none" strike="noStrike" baseline="0" dirty="0">
                <a:latin typeface="TimesNewRomanPSMT"/>
              </a:rPr>
              <a:t>- </a:t>
            </a:r>
            <a:r>
              <a:rPr lang="en-US" sz="1800" b="0" i="0" u="none" strike="noStrike" baseline="0" dirty="0">
                <a:latin typeface="Times-Roman"/>
              </a:rPr>
              <a:t>Improved methodology over similar studies in the past</a:t>
            </a:r>
          </a:p>
          <a:p>
            <a:pPr marL="114300" indent="0" algn="l">
              <a:buNone/>
            </a:pPr>
            <a:r>
              <a:rPr lang="en-US" sz="1800" b="0" i="1" u="none" strike="noStrike" baseline="0" dirty="0">
                <a:latin typeface="Times-Italic"/>
              </a:rPr>
              <a:t>(e.g., a more rigorous research or analytic method)</a:t>
            </a:r>
          </a:p>
          <a:p>
            <a:pPr marL="114300" indent="0" algn="l">
              <a:buNone/>
            </a:pPr>
            <a:r>
              <a:rPr lang="en-US" sz="1800" b="0" i="0" u="none" strike="noStrike" baseline="0" dirty="0">
                <a:latin typeface="TimesNewRomanPSMT"/>
              </a:rPr>
              <a:t>- </a:t>
            </a:r>
            <a:r>
              <a:rPr lang="en-US" sz="1800" b="0" i="0" u="none" strike="noStrike" baseline="0" dirty="0">
                <a:latin typeface="Times-Roman"/>
              </a:rPr>
              <a:t>Innovation</a:t>
            </a:r>
          </a:p>
          <a:p>
            <a:pPr marL="114300" indent="0" algn="l">
              <a:buNone/>
            </a:pPr>
            <a:r>
              <a:rPr lang="en-US" sz="1800" b="0" i="1" u="none" strike="noStrike" baseline="0" dirty="0">
                <a:latin typeface="Times-Italic"/>
              </a:rPr>
              <a:t>(e.g., a first study of its kind)</a:t>
            </a:r>
          </a:p>
          <a:p>
            <a:pPr marL="114300" indent="0" algn="l">
              <a:buNone/>
            </a:pPr>
            <a:r>
              <a:rPr lang="en-US" sz="1800" b="0" i="0" u="none" strike="noStrike" baseline="0" dirty="0">
                <a:latin typeface="TimesNewRomanPSMT"/>
              </a:rPr>
              <a:t>- </a:t>
            </a:r>
            <a:r>
              <a:rPr lang="en-US" sz="1800" b="0" i="0" u="none" strike="noStrike" baseline="0" dirty="0">
                <a:latin typeface="Times-Roman"/>
              </a:rPr>
              <a:t>Sample characteristics</a:t>
            </a:r>
          </a:p>
          <a:p>
            <a:pPr marL="114300" indent="0" algn="l">
              <a:buNone/>
            </a:pPr>
            <a:r>
              <a:rPr lang="en-US" sz="1800" b="0" i="1" u="none" strike="noStrike" baseline="0" dirty="0">
                <a:latin typeface="Times-Italic"/>
              </a:rPr>
              <a:t>(e.g., a large sample size, an under studied population)</a:t>
            </a:r>
          </a:p>
          <a:p>
            <a:pPr marL="114300" indent="0" algn="l">
              <a:buNone/>
            </a:pPr>
            <a:r>
              <a:rPr lang="en-US" sz="1800" b="0" i="0" u="none" strike="noStrike" baseline="0" dirty="0">
                <a:latin typeface="Times-Roman"/>
              </a:rPr>
              <a:t>ii. Don’t feel like you must have </a:t>
            </a:r>
            <a:r>
              <a:rPr lang="en-US" sz="1800" b="0" i="1" u="none" strike="noStrike" baseline="0" dirty="0">
                <a:latin typeface="Times-Italic"/>
              </a:rPr>
              <a:t>something </a:t>
            </a:r>
            <a:r>
              <a:rPr lang="en-US" sz="1800" b="0" i="0" u="none" strike="noStrike" baseline="0" dirty="0">
                <a:latin typeface="Times-Roman"/>
              </a:rPr>
              <a:t>to put in a “strengths”</a:t>
            </a:r>
          </a:p>
          <a:p>
            <a:pPr marL="114300" indent="0" algn="l">
              <a:buNone/>
            </a:pPr>
            <a:r>
              <a:rPr lang="en-US" sz="1800" b="0" i="0" u="none" strike="noStrike" baseline="0" dirty="0">
                <a:latin typeface="Times-Roman"/>
              </a:rPr>
              <a:t>paragraph. Most papers do NOT have this.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94F35-081A-1408-6D52-30C2AEEDB0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 smtClean="0">
                <a:solidFill>
                  <a:schemeClr val="accent6"/>
                </a:solidFill>
              </a:rPr>
              <a:t>8</a:t>
            </a:fld>
            <a:endParaRPr b="1">
              <a:solidFill>
                <a:schemeClr val="accent6"/>
              </a:solidFill>
            </a:endParaRPr>
          </a:p>
        </p:txBody>
      </p:sp>
      <p:sp>
        <p:nvSpPr>
          <p:cNvPr id="5" name="Google Shape;103;p2">
            <a:extLst>
              <a:ext uri="{FF2B5EF4-FFF2-40B4-BE49-F238E27FC236}">
                <a16:creationId xmlns:a16="http://schemas.microsoft.com/office/drawing/2014/main" id="{06E12760-B828-40E2-88A5-E7D2E322D0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17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27E"/>
              </a:buClr>
              <a:buSzPts val="3600"/>
              <a:buFont typeface="Arial"/>
              <a:buNone/>
            </a:pPr>
            <a:r>
              <a:rPr lang="en-US" sz="3600" b="1" dirty="0">
                <a:solidFill>
                  <a:srgbClr val="00727E"/>
                </a:solidFill>
                <a:latin typeface="Arial"/>
                <a:ea typeface="Arial"/>
                <a:cs typeface="Arial"/>
                <a:sym typeface="Arial"/>
              </a:rPr>
              <a:t>Strengths and Limitations</a:t>
            </a:r>
            <a:endParaRPr sz="3600" b="1" dirty="0">
              <a:solidFill>
                <a:srgbClr val="0072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6050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920D3-40DC-F43E-7202-424B9FEC8F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 algn="l">
              <a:buNone/>
            </a:pPr>
            <a:r>
              <a:rPr lang="en-US" sz="2000" b="0" i="0" u="none" strike="noStrike" baseline="0" dirty="0">
                <a:latin typeface="Times-Roman"/>
              </a:rPr>
              <a:t>B. Limitations (1 paragraph)</a:t>
            </a:r>
          </a:p>
          <a:p>
            <a:pPr marL="114300" indent="0" algn="l">
              <a:buNone/>
            </a:pPr>
            <a:r>
              <a:rPr lang="en-US" sz="2000" b="0" i="0" u="none" strike="noStrike" baseline="0" dirty="0">
                <a:latin typeface="TimesNewRomanPSMT"/>
              </a:rPr>
              <a:t>- </a:t>
            </a:r>
            <a:r>
              <a:rPr lang="en-US" sz="2000" b="0" i="0" u="none" strike="noStrike" baseline="0" dirty="0">
                <a:latin typeface="Times-Roman"/>
              </a:rPr>
              <a:t>Goal: provide an objective assessment of weaknesses in the study that</a:t>
            </a:r>
          </a:p>
          <a:p>
            <a:pPr marL="114300" indent="0" algn="l">
              <a:buNone/>
            </a:pPr>
            <a:r>
              <a:rPr lang="en-US" sz="2000" b="0" i="0" u="none" strike="noStrike" baseline="0" dirty="0">
                <a:latin typeface="Times-Roman"/>
              </a:rPr>
              <a:t>might threaten internal or external validity of the findings.</a:t>
            </a:r>
          </a:p>
          <a:p>
            <a:pPr marL="114300" indent="0" algn="l">
              <a:buNone/>
            </a:pPr>
            <a:r>
              <a:rPr lang="en-US" sz="2000" b="0" i="0" u="none" strike="noStrike" baseline="0" dirty="0">
                <a:latin typeface="TimesNewRomanPSMT"/>
              </a:rPr>
              <a:t>- </a:t>
            </a:r>
            <a:r>
              <a:rPr lang="en-US" sz="2000" b="0" i="0" u="none" strike="noStrike" baseline="0" dirty="0">
                <a:latin typeface="Times-Roman"/>
              </a:rPr>
              <a:t>Limitations relate to the methods used in a study (or execution of those</a:t>
            </a:r>
          </a:p>
          <a:p>
            <a:pPr marL="114300" indent="0" algn="l">
              <a:buNone/>
            </a:pPr>
            <a:r>
              <a:rPr lang="en-US" sz="2000" b="0" i="0" u="none" strike="noStrike" baseline="0" dirty="0">
                <a:latin typeface="Times-Roman"/>
              </a:rPr>
              <a:t>methods). Review the methods section and identify possible limitations</a:t>
            </a:r>
          </a:p>
          <a:p>
            <a:pPr marL="114300" indent="0" algn="l">
              <a:buNone/>
            </a:pPr>
            <a:r>
              <a:rPr lang="en-US" sz="2000" b="0" i="0" u="none" strike="noStrike" baseline="0" dirty="0">
                <a:latin typeface="Times-Roman"/>
              </a:rPr>
              <a:t>in each sub-section.</a:t>
            </a:r>
          </a:p>
          <a:p>
            <a:pPr marL="114300" indent="0" algn="l">
              <a:buNone/>
            </a:pPr>
            <a:r>
              <a:rPr lang="en-US" sz="2000" b="0" i="0" u="none" strike="noStrike" baseline="0" dirty="0">
                <a:latin typeface="Times-Roman"/>
              </a:rPr>
              <a:t>i. State the limitations clearly and concisely.</a:t>
            </a:r>
          </a:p>
          <a:p>
            <a:pPr marL="114300" indent="0" algn="l">
              <a:buNone/>
            </a:pPr>
            <a:r>
              <a:rPr lang="en-US" sz="2000" b="0" i="0" u="none" strike="noStrike" baseline="0" dirty="0">
                <a:latin typeface="Times-Roman"/>
              </a:rPr>
              <a:t>ii. Distinguish between actual limitations and possible limitations.</a:t>
            </a:r>
          </a:p>
          <a:p>
            <a:pPr marL="114300" indent="0" algn="l">
              <a:buNone/>
            </a:pPr>
            <a:r>
              <a:rPr lang="en-US" sz="2000" b="0" i="0" u="none" strike="noStrike" baseline="0" dirty="0">
                <a:latin typeface="TimesNewRomanPSMT"/>
              </a:rPr>
              <a:t>- </a:t>
            </a:r>
            <a:r>
              <a:rPr lang="en-US" sz="2000" b="0" i="0" u="none" strike="noStrike" baseline="0" dirty="0">
                <a:latin typeface="Times-Roman"/>
              </a:rPr>
              <a:t>Actual limitations are known; they did occur</a:t>
            </a:r>
          </a:p>
          <a:p>
            <a:pPr marL="114300" indent="0" algn="l">
              <a:buNone/>
            </a:pPr>
            <a:r>
              <a:rPr lang="en-US" sz="2000" b="0" i="1" u="none" strike="noStrike" baseline="0" dirty="0">
                <a:latin typeface="Times-Italic"/>
              </a:rPr>
              <a:t>(e.g., a low response rate, a non-experimental study design)</a:t>
            </a:r>
          </a:p>
          <a:p>
            <a:pPr marL="114300" indent="0" algn="l">
              <a:buNone/>
            </a:pPr>
            <a:r>
              <a:rPr lang="en-US" sz="2000" b="0" i="0" u="none" strike="noStrike" baseline="0" dirty="0">
                <a:latin typeface="TimesNewRomanPSMT"/>
              </a:rPr>
              <a:t>- </a:t>
            </a:r>
            <a:r>
              <a:rPr lang="en-US" sz="2000" b="0" i="0" u="none" strike="noStrike" baseline="0" dirty="0">
                <a:latin typeface="Times-Roman"/>
              </a:rPr>
              <a:t>Possible limitations might have occurred, but it cannot be</a:t>
            </a:r>
          </a:p>
          <a:p>
            <a:pPr marL="114300" indent="0" algn="l">
              <a:buNone/>
            </a:pPr>
            <a:r>
              <a:rPr lang="en-US" sz="2000" b="0" i="0" u="none" strike="noStrike" baseline="0" dirty="0">
                <a:latin typeface="Times-Roman"/>
              </a:rPr>
              <a:t>known for sure given available data or what is known</a:t>
            </a:r>
          </a:p>
          <a:p>
            <a:pPr marL="114300" indent="0">
              <a:buNone/>
            </a:pPr>
            <a:r>
              <a:rPr lang="en-US" sz="2000" b="0" i="1" u="none" strike="noStrike" baseline="0" dirty="0">
                <a:latin typeface="Times-Italic"/>
              </a:rPr>
              <a:t>(e.g., response biases, confounding by unmeasured variables)</a:t>
            </a:r>
          </a:p>
          <a:p>
            <a:pPr marL="114300" indent="0" algn="l">
              <a:buNone/>
            </a:pPr>
            <a:endParaRPr lang="en-US" sz="2000" b="0" i="0" u="none" strike="noStrike" baseline="0" dirty="0">
              <a:latin typeface="Times-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078A73-CF24-6907-8024-43CC2185EB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 smtClean="0">
                <a:solidFill>
                  <a:schemeClr val="accent6"/>
                </a:solidFill>
              </a:rPr>
              <a:t>9</a:t>
            </a:fld>
            <a:endParaRPr b="1">
              <a:solidFill>
                <a:schemeClr val="accent6"/>
              </a:solidFill>
            </a:endParaRPr>
          </a:p>
        </p:txBody>
      </p:sp>
      <p:sp>
        <p:nvSpPr>
          <p:cNvPr id="5" name="Google Shape;103;p2">
            <a:extLst>
              <a:ext uri="{FF2B5EF4-FFF2-40B4-BE49-F238E27FC236}">
                <a16:creationId xmlns:a16="http://schemas.microsoft.com/office/drawing/2014/main" id="{145D3AA9-20D4-41C8-A809-14E626FD1D9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17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27E"/>
              </a:buClr>
              <a:buSzPts val="3600"/>
              <a:buFont typeface="Arial"/>
              <a:buNone/>
            </a:pPr>
            <a:r>
              <a:rPr lang="en-US" sz="3600" b="1" dirty="0">
                <a:solidFill>
                  <a:srgbClr val="00727E"/>
                </a:solidFill>
                <a:latin typeface="Arial"/>
                <a:ea typeface="Arial"/>
                <a:cs typeface="Arial"/>
                <a:sym typeface="Arial"/>
              </a:rPr>
              <a:t>Limitations</a:t>
            </a:r>
            <a:endParaRPr sz="3600" b="1" dirty="0">
              <a:solidFill>
                <a:srgbClr val="0072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9049236"/>
      </p:ext>
    </p:extLst>
  </p:cSld>
  <p:clrMapOvr>
    <a:masterClrMapping/>
  </p:clrMapOvr>
</p:sld>
</file>

<file path=ppt/theme/theme1.xml><?xml version="1.0" encoding="utf-8"?>
<a:theme xmlns:a="http://schemas.openxmlformats.org/drawingml/2006/main" name="CRS_2020_PPT">
  <a:themeElements>
    <a:clrScheme name="CRS_2020_Palette_Microsoft">
      <a:dk1>
        <a:srgbClr val="000000"/>
      </a:dk1>
      <a:lt1>
        <a:srgbClr val="FFFFFF"/>
      </a:lt1>
      <a:dk2>
        <a:srgbClr val="00A2C7"/>
      </a:dk2>
      <a:lt2>
        <a:srgbClr val="BFB8AF"/>
      </a:lt2>
      <a:accent1>
        <a:srgbClr val="7999AC"/>
      </a:accent1>
      <a:accent2>
        <a:srgbClr val="9053A1"/>
      </a:accent2>
      <a:accent3>
        <a:srgbClr val="79A02C"/>
      </a:accent3>
      <a:accent4>
        <a:srgbClr val="EF6E0B"/>
      </a:accent4>
      <a:accent5>
        <a:srgbClr val="0099A9"/>
      </a:accent5>
      <a:accent6>
        <a:srgbClr val="00468B"/>
      </a:accent6>
      <a:hlink>
        <a:srgbClr val="00A2C7"/>
      </a:hlink>
      <a:folHlink>
        <a:srgbClr val="9053A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23560</TotalTime>
  <Words>1446</Words>
  <Application>Microsoft Office PowerPoint</Application>
  <PresentationFormat>Widescreen</PresentationFormat>
  <Paragraphs>157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Georgia</vt:lpstr>
      <vt:lpstr>Symbol</vt:lpstr>
      <vt:lpstr>Times New Roman</vt:lpstr>
      <vt:lpstr>Times-Bold</vt:lpstr>
      <vt:lpstr>Times-Italic</vt:lpstr>
      <vt:lpstr>TimesNewRomanPSMT</vt:lpstr>
      <vt:lpstr>Times-Roman</vt:lpstr>
      <vt:lpstr>CRS_2020_PPT</vt:lpstr>
      <vt:lpstr>ANRCB Training Module 9 Academic Writing Session 7: Writing the Discussion Section</vt:lpstr>
      <vt:lpstr>Discussion Section</vt:lpstr>
      <vt:lpstr>Things to Include in the Discussion Section</vt:lpstr>
      <vt:lpstr>Sequence</vt:lpstr>
      <vt:lpstr>Most important findings</vt:lpstr>
      <vt:lpstr>Why are the findings important?</vt:lpstr>
      <vt:lpstr>Relating a finding to previous research</vt:lpstr>
      <vt:lpstr>Strengths and Limitations</vt:lpstr>
      <vt:lpstr>Limitations</vt:lpstr>
      <vt:lpstr>Limitations, continued</vt:lpstr>
      <vt:lpstr>Implications</vt:lpstr>
      <vt:lpstr>Next steps</vt:lpstr>
      <vt:lpstr>Takeaway messages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ANRCB Writing Workshop Session _: _______</dc:title>
  <dc:creator>Gerald Shively</dc:creator>
  <cp:lastModifiedBy>Shively, Gerald E.</cp:lastModifiedBy>
  <cp:revision>6</cp:revision>
  <dcterms:created xsi:type="dcterms:W3CDTF">2021-08-02T20:51:26Z</dcterms:created>
  <dcterms:modified xsi:type="dcterms:W3CDTF">2024-01-26T16:33:23Z</dcterms:modified>
</cp:coreProperties>
</file>