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326" r:id="rId2"/>
    <p:sldId id="257" r:id="rId3"/>
    <p:sldId id="260" r:id="rId4"/>
    <p:sldId id="264" r:id="rId5"/>
    <p:sldId id="262" r:id="rId6"/>
    <p:sldId id="266" r:id="rId7"/>
    <p:sldId id="272" r:id="rId8"/>
    <p:sldId id="269" r:id="rId9"/>
    <p:sldId id="268" r:id="rId10"/>
    <p:sldId id="271" r:id="rId11"/>
    <p:sldId id="258" r:id="rId12"/>
    <p:sldId id="259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0Wliw7FZOmfoO/UTVTaVxEyLx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1" dirty="0"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ctrTitle"/>
          </p:nvPr>
        </p:nvSpPr>
        <p:spPr>
          <a:xfrm>
            <a:off x="1524000" y="435406"/>
            <a:ext cx="9144000" cy="2027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sz="4125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ubTitle" idx="1"/>
          </p:nvPr>
        </p:nvSpPr>
        <p:spPr>
          <a:xfrm>
            <a:off x="1524000" y="2554976"/>
            <a:ext cx="9144000" cy="1404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cxnSp>
        <p:nvCxnSpPr>
          <p:cNvPr id="16" name="Google Shape;16;p6"/>
          <p:cNvCxnSpPr/>
          <p:nvPr/>
        </p:nvCxnSpPr>
        <p:spPr>
          <a:xfrm>
            <a:off x="1524000" y="2471268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" name="Google Shape;17;p6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36759"/>
            <a:ext cx="12192000" cy="1158132"/>
          </a:xfrm>
          <a:prstGeom prst="rect">
            <a:avLst/>
          </a:prstGeom>
          <a:noFill/>
          <a:ln>
            <a:noFill/>
          </a:ln>
          <a:effectLst>
            <a:outerShdw blurRad="127000" dist="762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8" name="Google Shape;18;p6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6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hoto Full 1">
  <p:cSld name="Photo Full 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161027" y="6119609"/>
            <a:ext cx="5417547" cy="17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825"/>
              <a:buFont typeface="Arial"/>
              <a:buNone/>
              <a:defRPr sz="825"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3"/>
          </p:nvPr>
        </p:nvSpPr>
        <p:spPr>
          <a:xfrm>
            <a:off x="0" y="5108832"/>
            <a:ext cx="55880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365750" tIns="45700" rIns="91425" bIns="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700"/>
              <a:buNone/>
              <a:defRPr sz="27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80" name="Google Shape;80;p15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81" name="Google Shape;81;p15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Final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ctrTitle"/>
          </p:nvPr>
        </p:nvSpPr>
        <p:spPr>
          <a:xfrm>
            <a:off x="1524000" y="117535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sz="4125" b="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5" name="Google Shape;85;p16"/>
          <p:cNvCxnSpPr/>
          <p:nvPr/>
        </p:nvCxnSpPr>
        <p:spPr>
          <a:xfrm>
            <a:off x="1524000" y="356295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6" name="Google Shape;86;p16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36759"/>
            <a:ext cx="12192000" cy="1158132"/>
          </a:xfrm>
          <a:prstGeom prst="rect">
            <a:avLst/>
          </a:prstGeom>
          <a:noFill/>
          <a:ln>
            <a:noFill/>
          </a:ln>
          <a:effectLst>
            <a:outerShdw blurRad="127000" dist="762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7" name="Google Shape;87;p16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6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838200" y="1487968"/>
            <a:ext cx="10515600" cy="467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24" name="Google Shape;24;p7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5" name="Google Shape;25;p7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26" name="Google Shape;26;p7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7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1_Final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ctrTitle"/>
          </p:nvPr>
        </p:nvSpPr>
        <p:spPr>
          <a:xfrm>
            <a:off x="1524000" y="117535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25"/>
              <a:buFont typeface="Georgia"/>
              <a:buNone/>
              <a:defRPr sz="4125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0" name="Google Shape;30;p8"/>
          <p:cNvCxnSpPr/>
          <p:nvPr/>
        </p:nvCxnSpPr>
        <p:spPr>
          <a:xfrm>
            <a:off x="1524000" y="356295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1" name="Google Shape;31;p8" descr="Text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36759"/>
            <a:ext cx="12192000" cy="1158132"/>
          </a:xfrm>
          <a:prstGeom prst="rect">
            <a:avLst/>
          </a:prstGeom>
          <a:noFill/>
          <a:ln>
            <a:noFill/>
          </a:ln>
          <a:effectLst>
            <a:outerShdw blurRad="127000" dist="762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5238242" y="767883"/>
            <a:ext cx="5244487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Georgia"/>
              <a:buNone/>
              <a:defRPr sz="3000" b="0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5238242" y="3647608"/>
            <a:ext cx="524448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35" name="Google Shape;35;p9"/>
          <p:cNvCxnSpPr/>
          <p:nvPr/>
        </p:nvCxnSpPr>
        <p:spPr>
          <a:xfrm>
            <a:off x="5238242" y="3628283"/>
            <a:ext cx="6953759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" name="Google Shape;36;p9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9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41" name="Google Shape;41;p10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2" name="Google Shape;42;p10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43" name="Google Shape;43;p10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10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grpSp>
        <p:nvGrpSpPr>
          <p:cNvPr id="47" name="Google Shape;47;p11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48" name="Google Shape;48;p11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1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section Header">
  <p:cSld name="Sub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838200" y="2094615"/>
            <a:ext cx="10515600" cy="1573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  <p:cxnSp>
        <p:nvCxnSpPr>
          <p:cNvPr id="53" name="Google Shape;53;p12"/>
          <p:cNvCxnSpPr/>
          <p:nvPr/>
        </p:nvCxnSpPr>
        <p:spPr>
          <a:xfrm>
            <a:off x="838200" y="3678866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4" name="Google Shape;54;p12"/>
          <p:cNvSpPr/>
          <p:nvPr/>
        </p:nvSpPr>
        <p:spPr>
          <a:xfrm rot="5400000">
            <a:off x="233391" y="-240798"/>
            <a:ext cx="1506796" cy="1982044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2"/>
          <p:cNvSpPr/>
          <p:nvPr/>
        </p:nvSpPr>
        <p:spPr>
          <a:xfrm rot="5400000">
            <a:off x="196930" y="-204342"/>
            <a:ext cx="1275607" cy="1677939"/>
          </a:xfrm>
          <a:custGeom>
            <a:avLst/>
            <a:gdLst/>
            <a:ahLst/>
            <a:cxnLst/>
            <a:rect l="l" t="t" r="r" b="b"/>
            <a:pathLst>
              <a:path w="1686013" h="1374481" extrusionOk="0">
                <a:moveTo>
                  <a:pt x="0" y="1374481"/>
                </a:moveTo>
                <a:cubicBezTo>
                  <a:pt x="1121" y="939691"/>
                  <a:pt x="-149" y="434790"/>
                  <a:pt x="972" y="0"/>
                </a:cubicBezTo>
                <a:lnTo>
                  <a:pt x="1686013" y="1372455"/>
                </a:lnTo>
                <a:lnTo>
                  <a:pt x="0" y="137448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838201" y="1490805"/>
            <a:ext cx="5073649" cy="470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6280152" y="1501438"/>
            <a:ext cx="5073649" cy="470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62" name="Google Shape;62;p13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63" name="Google Shape;63;p13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839789" y="1490156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2"/>
          </p:nvPr>
        </p:nvSpPr>
        <p:spPr>
          <a:xfrm>
            <a:off x="839789" y="2324702"/>
            <a:ext cx="5157787" cy="389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3"/>
          </p:nvPr>
        </p:nvSpPr>
        <p:spPr>
          <a:xfrm>
            <a:off x="6172201" y="1490156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4"/>
          </p:nvPr>
        </p:nvSpPr>
        <p:spPr>
          <a:xfrm>
            <a:off x="6172201" y="2335334"/>
            <a:ext cx="5183188" cy="389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  <p:cxnSp>
        <p:nvCxnSpPr>
          <p:cNvPr id="72" name="Google Shape;72;p14"/>
          <p:cNvCxnSpPr/>
          <p:nvPr/>
        </p:nvCxnSpPr>
        <p:spPr>
          <a:xfrm>
            <a:off x="838200" y="1382233"/>
            <a:ext cx="105156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73" name="Google Shape;73;p14"/>
          <p:cNvGrpSpPr/>
          <p:nvPr/>
        </p:nvGrpSpPr>
        <p:grpSpPr>
          <a:xfrm>
            <a:off x="-4236" y="-3176"/>
            <a:ext cx="1982047" cy="1506797"/>
            <a:chOff x="-3178" y="-3176"/>
            <a:chExt cx="1646959" cy="1669407"/>
          </a:xfrm>
        </p:grpSpPr>
        <p:sp>
          <p:nvSpPr>
            <p:cNvPr id="74" name="Google Shape;74;p14"/>
            <p:cNvSpPr/>
            <p:nvPr/>
          </p:nvSpPr>
          <p:spPr>
            <a:xfrm rot="5400000">
              <a:off x="-14400" y="8050"/>
              <a:ext cx="1669405" cy="1646956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dk2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 rot="5400000">
              <a:off x="-12680" y="6326"/>
              <a:ext cx="1413267" cy="1394263"/>
            </a:xfrm>
            <a:custGeom>
              <a:avLst/>
              <a:gdLst/>
              <a:ahLst/>
              <a:cxnLst/>
              <a:rect l="l" t="t" r="r" b="b"/>
              <a:pathLst>
                <a:path w="1686013" h="1374481" extrusionOk="0">
                  <a:moveTo>
                    <a:pt x="0" y="1374481"/>
                  </a:moveTo>
                  <a:cubicBezTo>
                    <a:pt x="1121" y="939691"/>
                    <a:pt x="-149" y="434790"/>
                    <a:pt x="972" y="0"/>
                  </a:cubicBezTo>
                  <a:lnTo>
                    <a:pt x="1686013" y="1372455"/>
                  </a:lnTo>
                  <a:lnTo>
                    <a:pt x="0" y="13744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488558"/>
            <a:ext cx="10515600" cy="465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‹#›</a:t>
            </a:fld>
            <a:endParaRPr b="1">
              <a:solidFill>
                <a:schemeClr val="accent6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0" y="414636"/>
            <a:ext cx="12192000" cy="1884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eorgia"/>
              <a:buNone/>
            </a:pPr>
            <a:r>
              <a:rPr lang="en-US" sz="4400" b="1" dirty="0">
                <a:latin typeface="+mn-lt"/>
              </a:rPr>
              <a:t>ANRCB Training Module 9</a:t>
            </a:r>
            <a:br>
              <a:rPr lang="en-US" sz="4400" b="1" dirty="0">
                <a:latin typeface="+mn-lt"/>
              </a:rPr>
            </a:br>
            <a:r>
              <a:rPr lang="en-US" sz="4400" b="1" dirty="0">
                <a:latin typeface="+mn-lt"/>
              </a:rPr>
              <a:t>Academic Writing</a:t>
            </a:r>
            <a:br>
              <a:rPr lang="en-US" sz="4400" b="1" dirty="0">
                <a:latin typeface="+mn-lt"/>
              </a:rPr>
            </a:br>
            <a:r>
              <a:rPr lang="en-US" sz="4000" b="1">
                <a:latin typeface="+mn-lt"/>
              </a:rPr>
              <a:t>Session 8: </a:t>
            </a:r>
            <a:r>
              <a:rPr lang="en-US" sz="4000" b="1" dirty="0">
                <a:latin typeface="+mn-lt"/>
              </a:rPr>
              <a:t>Writing the Conclusions</a:t>
            </a:r>
            <a:endParaRPr sz="4000" dirty="0">
              <a:latin typeface="+mn-lt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0" y="6163739"/>
            <a:ext cx="12191999" cy="694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B"/>
              </a:buClr>
              <a:buSzPts val="1100"/>
              <a:buFont typeface="Times New Roman"/>
              <a:buNone/>
            </a:pPr>
            <a:r>
              <a:rPr lang="en-US" sz="1200" b="0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This work is made possible through support from USAID as a supplement to a USAID Cooperative Agreement #7200AA18CA00009 </a:t>
            </a:r>
            <a:br>
              <a:rPr lang="en-US" sz="1200" b="0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1200" b="0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(LASER-PULSE) to Purdue University. Contents reflect the views of the author and do not necessarily reflect those of USAID.</a:t>
            </a:r>
            <a:endParaRPr sz="1200" b="0" i="0" u="none" strike="noStrike" cap="none"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675280" y="3754877"/>
            <a:ext cx="8841441" cy="100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68B"/>
              </a:buClr>
              <a:buSzPts val="135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November 7, 2023</a:t>
            </a:r>
            <a:b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Applied Nutrition Research Capacity Building (ANRCB) project </a:t>
            </a:r>
            <a:b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rgbClr val="00468B"/>
                </a:solidFill>
                <a:latin typeface="+mn-lt"/>
                <a:ea typeface="Times New Roman"/>
                <a:cs typeface="Times New Roman"/>
                <a:sym typeface="Times New Roman"/>
              </a:rPr>
              <a:t>of the Lao American Nutrition Initiative (LANI)</a:t>
            </a:r>
            <a:endParaRPr sz="1800" b="0" i="0" u="none" strike="noStrike" cap="none"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-1" y="2649894"/>
            <a:ext cx="12192000" cy="1140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6195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22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+mn-lt"/>
              </a:rPr>
              <a:t>Carmen D. Tekwe, PhD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</a:p>
          <a:p>
            <a:pPr marL="457200" marR="0" lvl="0" indent="-36195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22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+mn-lt"/>
              </a:rPr>
              <a:t>Department of Epidemiology and Biostatistics, School of Public Health, Indiana University Bloomington</a:t>
            </a:r>
            <a:endParaRPr lang="en-US" sz="1800" b="0" i="0" u="none" strike="noStrike" cap="none" dirty="0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457200" marR="0" lvl="0" indent="-36195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22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</a:rPr>
              <a:t> </a:t>
            </a:r>
            <a:endParaRPr lang="en-US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622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DFE6-9FE7-C7F6-284E-FF4F3E1C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27E"/>
                </a:solidFill>
                <a:latin typeface="Arial"/>
                <a:cs typeface="Arial"/>
                <a:sym typeface="Arial"/>
              </a:rPr>
              <a:t>Group exercise 3  (3-5 minutes)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D55A-6979-8654-7896-DD44A4D86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87968"/>
            <a:ext cx="10812694" cy="4678363"/>
          </a:xfrm>
        </p:spPr>
        <p:txBody>
          <a:bodyPr>
            <a:normAutofit/>
          </a:bodyPr>
          <a:lstStyle/>
          <a:p>
            <a:r>
              <a:rPr lang="en-US" sz="4000" dirty="0"/>
              <a:t>Write the </a:t>
            </a:r>
            <a:r>
              <a:rPr lang="en-US" sz="4000" i="1" dirty="0"/>
              <a:t>recommendations/future directions </a:t>
            </a:r>
            <a:r>
              <a:rPr lang="en-US" sz="4000" dirty="0"/>
              <a:t>for your project.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83D9A-BD56-C96B-77AD-42300D57D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10</a:t>
            </a:fld>
            <a:endParaRPr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9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Takeaway messages</a:t>
            </a:r>
            <a:endParaRPr sz="3600" b="1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 txBox="1">
            <a:spLocks noGrp="1"/>
          </p:cNvSpPr>
          <p:nvPr>
            <p:ph type="body" idx="1"/>
          </p:nvPr>
        </p:nvSpPr>
        <p:spPr>
          <a:xfrm>
            <a:off x="838200" y="1487968"/>
            <a:ext cx="10515600" cy="5052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dirty="0">
                <a:latin typeface="Arial"/>
                <a:cs typeface="Arial"/>
                <a:sym typeface="Arial"/>
              </a:rPr>
              <a:t>State the conclusions in concise and simple sentences.</a:t>
            </a:r>
            <a:endParaRPr dirty="0"/>
          </a:p>
          <a:p>
            <a:pPr marL="514350" lvl="0" indent="-51435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dirty="0">
                <a:latin typeface="Arial"/>
                <a:cs typeface="Arial"/>
                <a:sym typeface="Arial"/>
              </a:rPr>
              <a:t>Don’t introduce new ideas or topics in the conclusions.</a:t>
            </a:r>
            <a:endParaRPr dirty="0"/>
          </a:p>
          <a:p>
            <a:pPr marL="514350" lvl="0" indent="-51435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rabicPeriod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Discuss opportunities for future directions and research.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11</a:t>
            </a:fld>
            <a:endParaRPr b="1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>
            <a:spLocks noGrp="1"/>
          </p:cNvSpPr>
          <p:nvPr>
            <p:ph type="ctrTitle"/>
          </p:nvPr>
        </p:nvSpPr>
        <p:spPr>
          <a:xfrm>
            <a:off x="2667000" y="1175356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lang="en-US" sz="3600" b="1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 sz="3600" b="1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017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27E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00727E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sz="3600" b="1" dirty="0">
              <a:solidFill>
                <a:srgbClr val="0072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>
            <a:spLocks noGrp="1"/>
          </p:cNvSpPr>
          <p:nvPr>
            <p:ph type="body" idx="1"/>
          </p:nvPr>
        </p:nvSpPr>
        <p:spPr>
          <a:xfrm>
            <a:off x="838200" y="1487968"/>
            <a:ext cx="10601454" cy="467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90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 dirty="0">
                <a:latin typeface="Arial"/>
                <a:ea typeface="Arial"/>
                <a:cs typeface="Arial"/>
                <a:sym typeface="Arial"/>
              </a:rPr>
              <a:t>How do we define the word “conclusion”?</a:t>
            </a:r>
          </a:p>
          <a:p>
            <a:pPr marL="514350" lvl="1" indent="-17145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 dirty="0">
                <a:latin typeface="Arial"/>
                <a:ea typeface="Arial"/>
                <a:cs typeface="Arial"/>
                <a:sym typeface="Arial"/>
              </a:rPr>
              <a:t>The end or finish point of an event ~ dictionary.com</a:t>
            </a:r>
            <a:endParaRPr dirty="0"/>
          </a:p>
          <a:p>
            <a:pPr marL="514350" lvl="1" indent="-17145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 dirty="0">
                <a:latin typeface="Arial"/>
                <a:cs typeface="Arial"/>
                <a:sym typeface="Arial"/>
              </a:rPr>
              <a:t>The last part of something ~ Merriam-Webster</a:t>
            </a:r>
          </a:p>
          <a:p>
            <a:pPr marL="342900" lvl="1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  <a:p>
            <a:pPr marL="57150" indent="-171450">
              <a:lnSpc>
                <a:spcPct val="120000"/>
              </a:lnSpc>
              <a:spcBef>
                <a:spcPts val="600"/>
              </a:spcBef>
              <a:buSzPts val="2100"/>
            </a:pPr>
            <a:r>
              <a:rPr lang="en-US" dirty="0">
                <a:latin typeface="Arial"/>
                <a:cs typeface="Arial"/>
                <a:sym typeface="Arial"/>
              </a:rPr>
              <a:t>What does the word “conclusion” mean to you?</a:t>
            </a:r>
            <a:endParaRPr dirty="0"/>
          </a:p>
          <a:p>
            <a:pPr marL="342900" lvl="1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dirty="0"/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9427330" y="6348810"/>
            <a:ext cx="2012324" cy="19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ANRCB   |   </a:t>
            </a:r>
            <a:fld id="{00000000-1234-1234-1234-123412341234}" type="slidenum">
              <a:rPr lang="en-US" b="1">
                <a:solidFill>
                  <a:schemeClr val="accent6"/>
                </a:solidFill>
              </a:rPr>
              <a:t>2</a:t>
            </a:fld>
            <a:endParaRPr b="1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DFE6-9FE7-C7F6-284E-FF4F3E1C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27E"/>
                </a:solidFill>
                <a:latin typeface="Arial"/>
                <a:cs typeface="Arial"/>
                <a:sym typeface="Arial"/>
              </a:rPr>
              <a:t>Outline of a research paper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D55A-6979-8654-7896-DD44A4D86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1 – State the general topic and hypothesis (Introduction)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Part 2 – Provide specific details to support your topic (Body)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Part 3 – Finalize and briefly summarize your findings </a:t>
            </a:r>
            <a:r>
              <a:rPr lang="en-US" b="1" dirty="0">
                <a:solidFill>
                  <a:schemeClr val="accent5"/>
                </a:solidFill>
              </a:rPr>
              <a:t>(Conclusion)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83D9A-BD56-C96B-77AD-42300D57D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3</a:t>
            </a:fld>
            <a:endParaRPr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DFE6-9FE7-C7F6-284E-FF4F3E1C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27E"/>
                </a:solidFill>
                <a:latin typeface="Arial"/>
                <a:cs typeface="Arial"/>
                <a:sym typeface="Arial"/>
              </a:rPr>
              <a:t>Steps to writing the “Conclusion” section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D55A-6979-8654-7896-DD44A4D86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193" y="1487968"/>
            <a:ext cx="12205699" cy="5370032"/>
          </a:xfrm>
        </p:spPr>
        <p:txBody>
          <a:bodyPr>
            <a:normAutofit/>
          </a:bodyPr>
          <a:lstStyle/>
          <a:p>
            <a:r>
              <a:rPr lang="en-US" dirty="0"/>
              <a:t>Step 1 – Restate the general topic and emphasize its importance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>
                <a:solidFill>
                  <a:schemeClr val="accent5"/>
                </a:solidFill>
              </a:rPr>
              <a:t>(So What???)</a:t>
            </a:r>
            <a:endParaRPr lang="en-US" dirty="0"/>
          </a:p>
          <a:p>
            <a:r>
              <a:rPr lang="en-US" dirty="0"/>
              <a:t>Step 2 – Briefly summarize the results.</a:t>
            </a:r>
          </a:p>
          <a:p>
            <a:r>
              <a:rPr lang="en-US" dirty="0"/>
              <a:t>Step 3 – State and address other potential views. </a:t>
            </a:r>
          </a:p>
          <a:p>
            <a:r>
              <a:rPr lang="en-US" dirty="0"/>
              <a:t>Step 4 – State the </a:t>
            </a:r>
            <a:r>
              <a:rPr lang="en-US" i="1" dirty="0"/>
              <a:t>significance</a:t>
            </a:r>
            <a:r>
              <a:rPr lang="en-US" dirty="0"/>
              <a:t> of your findings and how they relate to opposing      	          views. </a:t>
            </a:r>
            <a:r>
              <a:rPr lang="en-US" b="1" dirty="0">
                <a:solidFill>
                  <a:schemeClr val="accent5"/>
                </a:solidFill>
              </a:rPr>
              <a:t>(So What???)</a:t>
            </a:r>
            <a:endParaRPr lang="en-US" dirty="0"/>
          </a:p>
          <a:p>
            <a:r>
              <a:rPr lang="en-US" dirty="0"/>
              <a:t>Step 5 – State the </a:t>
            </a:r>
            <a:r>
              <a:rPr lang="en-US" i="1" dirty="0"/>
              <a:t>“take home</a:t>
            </a:r>
            <a:r>
              <a:rPr lang="en-US" dirty="0"/>
              <a:t>” message.</a:t>
            </a:r>
          </a:p>
          <a:p>
            <a:r>
              <a:rPr lang="en-US" dirty="0"/>
              <a:t>Step 6 – State some </a:t>
            </a:r>
            <a:r>
              <a:rPr lang="en-US" i="1" dirty="0"/>
              <a:t>recommendations</a:t>
            </a:r>
            <a:r>
              <a:rPr lang="en-US" dirty="0"/>
              <a:t> or </a:t>
            </a:r>
            <a:r>
              <a:rPr lang="en-US" i="1" dirty="0"/>
              <a:t>future directions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83D9A-BD56-C96B-77AD-42300D57D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4</a:t>
            </a:fld>
            <a:endParaRPr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42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DFE6-9FE7-C7F6-284E-FF4F3E1C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27E"/>
                </a:solidFill>
                <a:latin typeface="Arial"/>
                <a:cs typeface="Arial"/>
                <a:sym typeface="Arial"/>
              </a:rPr>
              <a:t>Do’s of the “Conclusion” section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D55A-6979-8654-7896-DD44A4D86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your sentences straightforward and simple.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State your last word on the topic.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Summarize your results and how they relate to the bigger picture or opposing views in the field.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State the importance of your findings and results.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83D9A-BD56-C96B-77AD-42300D57D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5</a:t>
            </a:fld>
            <a:endParaRPr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6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DFE6-9FE7-C7F6-284E-FF4F3E1C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27E"/>
                </a:solidFill>
                <a:latin typeface="Arial"/>
                <a:cs typeface="Arial"/>
                <a:sym typeface="Arial"/>
              </a:rPr>
              <a:t>Dont’s</a:t>
            </a:r>
            <a:r>
              <a:rPr lang="en-US" b="1" dirty="0">
                <a:solidFill>
                  <a:srgbClr val="00727E"/>
                </a:solidFill>
                <a:latin typeface="Arial"/>
                <a:cs typeface="Arial"/>
                <a:sym typeface="Arial"/>
              </a:rPr>
              <a:t> of the “Conclusion” section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D55A-6979-8654-7896-DD44A4D86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restate the details of the results.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Don’t use complex words or jargons.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Don’t restate the details written in your Discussion section.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Don’t introduce new ideas or new thoughts.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83D9A-BD56-C96B-77AD-42300D57D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6</a:t>
            </a:fld>
            <a:endParaRPr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8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F921-FFD3-2AF7-565D-8C4F96145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Example of a Conclusion Section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C1F65-4490-D12A-A2EB-3DFCFE1AF6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b="0" i="0" u="none" strike="noStrike" baseline="0" dirty="0">
                <a:latin typeface="WarnockPro-Regular"/>
              </a:rPr>
              <a:t>Based on the available evidence, omega-3 supplementation may have favorable hypolipidemic effects through reduction of TG levels. Since these improvements were observed in younger children and those</a:t>
            </a:r>
          </a:p>
          <a:p>
            <a:pPr marL="114300" indent="0" algn="l">
              <a:buNone/>
            </a:pPr>
            <a:r>
              <a:rPr lang="en-US" b="0" i="0" u="none" strike="noStrike" baseline="0" dirty="0">
                <a:latin typeface="WarnockPro-Regular"/>
              </a:rPr>
              <a:t>with hypertriglyceridemia, clinicians should be aware these beneficial effects. Also, based on HDL-related results, clinical trials with longer duration of intervention and appropriate designs are recommended in</a:t>
            </a:r>
          </a:p>
          <a:p>
            <a:pPr marL="114300" indent="0" algn="l">
              <a:buNone/>
            </a:pPr>
            <a:r>
              <a:rPr lang="en-US" b="0" i="0" u="none" strike="noStrike" baseline="0" dirty="0">
                <a:latin typeface="WarnockPro-Regular"/>
              </a:rPr>
              <a:t>this population.</a:t>
            </a:r>
          </a:p>
          <a:p>
            <a:pPr marL="114300" indent="0" algn="l">
              <a:buNone/>
            </a:pPr>
            <a:r>
              <a:rPr lang="en-US" dirty="0">
                <a:latin typeface="WarnockPro-Regular"/>
              </a:rPr>
              <a:t>  					</a:t>
            </a:r>
            <a:r>
              <a:rPr lang="en-US" dirty="0" err="1">
                <a:latin typeface="WarnockPro-Regular"/>
              </a:rPr>
              <a:t>Khorshidi</a:t>
            </a:r>
            <a:r>
              <a:rPr lang="en-US" dirty="0">
                <a:latin typeface="WarnockPro-Regular"/>
              </a:rPr>
              <a:t> et al. Nutrition Journal 2023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594AE-F948-29C8-7340-48987329BF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7</a:t>
            </a:fld>
            <a:endParaRPr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6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DFE6-9FE7-C7F6-284E-FF4F3E1C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27E"/>
                </a:solidFill>
                <a:latin typeface="Arial"/>
                <a:cs typeface="Arial"/>
                <a:sym typeface="Arial"/>
              </a:rPr>
              <a:t>Group exercise 1  (5 minutes)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D55A-6979-8654-7896-DD44A4D86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87968"/>
            <a:ext cx="10812694" cy="4678363"/>
          </a:xfrm>
        </p:spPr>
        <p:txBody>
          <a:bodyPr>
            <a:normAutofit/>
          </a:bodyPr>
          <a:lstStyle/>
          <a:p>
            <a:r>
              <a:rPr lang="en-US" sz="4000" dirty="0"/>
              <a:t>Write the first sentence of the Conclusion section for your project.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83D9A-BD56-C96B-77AD-42300D57D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8</a:t>
            </a:fld>
            <a:endParaRPr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15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DFE6-9FE7-C7F6-284E-FF4F3E1C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27E"/>
                </a:solidFill>
                <a:latin typeface="Arial"/>
                <a:cs typeface="Arial"/>
                <a:sym typeface="Arial"/>
              </a:rPr>
              <a:t>Group exercise 2  (3-5 minutes)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D55A-6979-8654-7896-DD44A4D86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87968"/>
            <a:ext cx="10812694" cy="4678363"/>
          </a:xfrm>
        </p:spPr>
        <p:txBody>
          <a:bodyPr>
            <a:normAutofit/>
          </a:bodyPr>
          <a:lstStyle/>
          <a:p>
            <a:r>
              <a:rPr lang="en-US" sz="4000" dirty="0"/>
              <a:t>Write the </a:t>
            </a:r>
            <a:r>
              <a:rPr lang="en-US" sz="4000" b="1" dirty="0">
                <a:solidFill>
                  <a:schemeClr val="accent5"/>
                </a:solidFill>
              </a:rPr>
              <a:t>“so what” </a:t>
            </a:r>
            <a:r>
              <a:rPr lang="en-US" sz="4000" dirty="0"/>
              <a:t>of the findings from your project.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83D9A-BD56-C96B-77AD-42300D57D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ANRCB   |   </a:t>
            </a:r>
            <a:fld id="{00000000-1234-1234-1234-123412341234}" type="slidenum">
              <a:rPr lang="en-US" b="1" smtClean="0">
                <a:solidFill>
                  <a:schemeClr val="accent6"/>
                </a:solidFill>
              </a:rPr>
              <a:t>9</a:t>
            </a:fld>
            <a:endParaRPr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907016"/>
      </p:ext>
    </p:extLst>
  </p:cSld>
  <p:clrMapOvr>
    <a:masterClrMapping/>
  </p:clrMapOvr>
</p:sld>
</file>

<file path=ppt/theme/theme1.xml><?xml version="1.0" encoding="utf-8"?>
<a:theme xmlns:a="http://schemas.openxmlformats.org/drawingml/2006/main" name="CRS_2020_PPT">
  <a:themeElements>
    <a:clrScheme name="CRS_2020_Palette_Microsoft">
      <a:dk1>
        <a:srgbClr val="000000"/>
      </a:dk1>
      <a:lt1>
        <a:srgbClr val="FFFFFF"/>
      </a:lt1>
      <a:dk2>
        <a:srgbClr val="00A2C7"/>
      </a:dk2>
      <a:lt2>
        <a:srgbClr val="BFB8AF"/>
      </a:lt2>
      <a:accent1>
        <a:srgbClr val="7999AC"/>
      </a:accent1>
      <a:accent2>
        <a:srgbClr val="9053A1"/>
      </a:accent2>
      <a:accent3>
        <a:srgbClr val="79A02C"/>
      </a:accent3>
      <a:accent4>
        <a:srgbClr val="EF6E0B"/>
      </a:accent4>
      <a:accent5>
        <a:srgbClr val="0099A9"/>
      </a:accent5>
      <a:accent6>
        <a:srgbClr val="00468B"/>
      </a:accent6>
      <a:hlink>
        <a:srgbClr val="00A2C7"/>
      </a:hlink>
      <a:folHlink>
        <a:srgbClr val="9053A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561</Words>
  <Application>Microsoft Office PowerPoint</Application>
  <PresentationFormat>Widescreen</PresentationFormat>
  <Paragraphs>72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WarnockPro-Regular</vt:lpstr>
      <vt:lpstr>CRS_2020_PPT</vt:lpstr>
      <vt:lpstr>ANRCB Training Module 9 Academic Writing Session 8: Writing the Conclusions</vt:lpstr>
      <vt:lpstr>Conclusion</vt:lpstr>
      <vt:lpstr>Outline of a research paper</vt:lpstr>
      <vt:lpstr>Steps to writing the “Conclusion” section</vt:lpstr>
      <vt:lpstr>Do’s of the “Conclusion” section</vt:lpstr>
      <vt:lpstr>Dont’s of the “Conclusion” section</vt:lpstr>
      <vt:lpstr>Example of a Conclusion Section</vt:lpstr>
      <vt:lpstr>Group exercise 1  (5 minutes)</vt:lpstr>
      <vt:lpstr>Group exercise 2  (3-5 minutes)</vt:lpstr>
      <vt:lpstr>Group exercise 3  (3-5 minutes)</vt:lpstr>
      <vt:lpstr>Takeaway messages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ANRCB Writing Workshop Session _: _______</dc:title>
  <dc:creator>Gerald Shively</dc:creator>
  <cp:lastModifiedBy>Shively, Gerald E.</cp:lastModifiedBy>
  <cp:revision>17</cp:revision>
  <dcterms:created xsi:type="dcterms:W3CDTF">2021-08-02T20:51:26Z</dcterms:created>
  <dcterms:modified xsi:type="dcterms:W3CDTF">2024-01-26T16:33:57Z</dcterms:modified>
</cp:coreProperties>
</file>