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2"/>
  </p:notesMasterIdLst>
  <p:sldIdLst>
    <p:sldId id="267" r:id="rId2"/>
    <p:sldId id="327" r:id="rId3"/>
    <p:sldId id="329" r:id="rId4"/>
    <p:sldId id="332" r:id="rId5"/>
    <p:sldId id="333" r:id="rId6"/>
    <p:sldId id="334" r:id="rId7"/>
    <p:sldId id="335" r:id="rId8"/>
    <p:sldId id="347" r:id="rId9"/>
    <p:sldId id="339" r:id="rId10"/>
    <p:sldId id="340" r:id="rId11"/>
    <p:sldId id="348" r:id="rId12"/>
    <p:sldId id="349" r:id="rId13"/>
    <p:sldId id="337" r:id="rId14"/>
    <p:sldId id="354" r:id="rId15"/>
    <p:sldId id="351" r:id="rId16"/>
    <p:sldId id="352" r:id="rId17"/>
    <p:sldId id="356" r:id="rId18"/>
    <p:sldId id="298" r:id="rId19"/>
    <p:sldId id="30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7F7F7F"/>
    <a:srgbClr val="E1AEB0"/>
    <a:srgbClr val="DD0031"/>
    <a:srgbClr val="000000"/>
    <a:srgbClr val="E1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8B283-4E15-7D4E-99D3-904C6FB8134E}" v="60" dt="2024-03-25T03:07:20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4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076A1-0E6F-CC40-BDFD-48A301039401}" type="doc">
      <dgm:prSet loTypeId="urn:microsoft.com/office/officeart/2005/8/layout/hList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959B6E-AE6E-F84A-829E-7C7EA0F0221E}">
      <dgm:prSet phldrT="[Text]"/>
      <dgm:spPr/>
      <dgm:t>
        <a:bodyPr/>
        <a:lstStyle/>
        <a:p>
          <a:r>
            <a:rPr lang="en-US"/>
            <a:t>Elderly Population</a:t>
          </a:r>
          <a:endParaRPr lang="en-US" dirty="0"/>
        </a:p>
      </dgm:t>
    </dgm:pt>
    <dgm:pt modelId="{7B096A8F-CCEC-9B4D-9A24-FF9A0CACAEF1}" type="parTrans" cxnId="{95A5B8B5-4127-394C-8A98-E8FFCDD4F289}">
      <dgm:prSet/>
      <dgm:spPr/>
      <dgm:t>
        <a:bodyPr/>
        <a:lstStyle/>
        <a:p>
          <a:endParaRPr lang="en-US"/>
        </a:p>
      </dgm:t>
    </dgm:pt>
    <dgm:pt modelId="{8BA1726D-8375-C645-875A-8D9A00C4D341}" type="sibTrans" cxnId="{95A5B8B5-4127-394C-8A98-E8FFCDD4F289}">
      <dgm:prSet/>
      <dgm:spPr/>
      <dgm:t>
        <a:bodyPr/>
        <a:lstStyle/>
        <a:p>
          <a:endParaRPr lang="en-US"/>
        </a:p>
      </dgm:t>
    </dgm:pt>
    <dgm:pt modelId="{F2AAB852-975C-1545-9F99-691372679935}">
      <dgm:prSet phldrT="[Text]"/>
      <dgm:spPr/>
      <dgm:t>
        <a:bodyPr/>
        <a:lstStyle/>
        <a:p>
          <a:r>
            <a:rPr lang="en-US" dirty="0"/>
            <a:t>Mini Nutritional Assessment (MNA)</a:t>
          </a:r>
        </a:p>
      </dgm:t>
    </dgm:pt>
    <dgm:pt modelId="{39754764-3FFC-6B49-8180-AD268A2E2EF7}" type="parTrans" cxnId="{2BED125E-4782-694E-8306-7AABEEE5E01E}">
      <dgm:prSet/>
      <dgm:spPr/>
      <dgm:t>
        <a:bodyPr/>
        <a:lstStyle/>
        <a:p>
          <a:endParaRPr lang="en-US"/>
        </a:p>
      </dgm:t>
    </dgm:pt>
    <dgm:pt modelId="{3F0FE28C-CF9A-C142-BF13-4451A0808F1A}" type="sibTrans" cxnId="{2BED125E-4782-694E-8306-7AABEEE5E01E}">
      <dgm:prSet/>
      <dgm:spPr/>
      <dgm:t>
        <a:bodyPr/>
        <a:lstStyle/>
        <a:p>
          <a:endParaRPr lang="en-US"/>
        </a:p>
      </dgm:t>
    </dgm:pt>
    <dgm:pt modelId="{E36F68FC-A7F9-B94B-A075-F24416F59732}">
      <dgm:prSet phldrT="[Text]"/>
      <dgm:spPr/>
      <dgm:t>
        <a:bodyPr/>
        <a:lstStyle/>
        <a:p>
          <a:r>
            <a:rPr lang="en-US" dirty="0"/>
            <a:t>Subjective Global Assessment (SGA)</a:t>
          </a:r>
        </a:p>
      </dgm:t>
    </dgm:pt>
    <dgm:pt modelId="{6647D0DD-1DF2-574F-8E04-43E437F71D08}" type="parTrans" cxnId="{7459B7CA-19E3-994F-85EF-65C1E78F315A}">
      <dgm:prSet/>
      <dgm:spPr/>
      <dgm:t>
        <a:bodyPr/>
        <a:lstStyle/>
        <a:p>
          <a:endParaRPr lang="en-US"/>
        </a:p>
      </dgm:t>
    </dgm:pt>
    <dgm:pt modelId="{45B43FE2-5339-9048-9FD2-3F45DB6F0EC9}" type="sibTrans" cxnId="{7459B7CA-19E3-994F-85EF-65C1E78F315A}">
      <dgm:prSet/>
      <dgm:spPr/>
      <dgm:t>
        <a:bodyPr/>
        <a:lstStyle/>
        <a:p>
          <a:endParaRPr lang="en-US"/>
        </a:p>
      </dgm:t>
    </dgm:pt>
    <dgm:pt modelId="{750000A2-372B-CB48-88B2-CE3BC1A4E0B7}">
      <dgm:prSet phldrT="[Text]"/>
      <dgm:spPr/>
      <dgm:t>
        <a:bodyPr/>
        <a:lstStyle/>
        <a:p>
          <a:r>
            <a:rPr lang="en-US" dirty="0"/>
            <a:t>Children and Adolescents</a:t>
          </a:r>
        </a:p>
      </dgm:t>
    </dgm:pt>
    <dgm:pt modelId="{68305E68-95A2-4344-8524-682826FE57DE}" type="parTrans" cxnId="{AF739D57-4AE5-8A4B-84D1-8A0E1D3489DD}">
      <dgm:prSet/>
      <dgm:spPr/>
      <dgm:t>
        <a:bodyPr/>
        <a:lstStyle/>
        <a:p>
          <a:endParaRPr lang="en-US"/>
        </a:p>
      </dgm:t>
    </dgm:pt>
    <dgm:pt modelId="{EAD19F35-182F-0E4F-9BB6-86DDFC6A4AAC}" type="sibTrans" cxnId="{AF739D57-4AE5-8A4B-84D1-8A0E1D3489DD}">
      <dgm:prSet/>
      <dgm:spPr/>
      <dgm:t>
        <a:bodyPr/>
        <a:lstStyle/>
        <a:p>
          <a:endParaRPr lang="en-US"/>
        </a:p>
      </dgm:t>
    </dgm:pt>
    <dgm:pt modelId="{37814007-FB4F-1948-8374-3C972116E1CA}">
      <dgm:prSet phldrT="[Text]"/>
      <dgm:spPr/>
      <dgm:t>
        <a:bodyPr/>
        <a:lstStyle/>
        <a:p>
          <a:r>
            <a:rPr lang="en-US" dirty="0"/>
            <a:t>Pediatric Nutritional Risk Score (PNRS)</a:t>
          </a:r>
        </a:p>
      </dgm:t>
    </dgm:pt>
    <dgm:pt modelId="{2FFE7379-0447-FF42-8F1F-97D6E035E050}" type="parTrans" cxnId="{31F9D470-D055-3747-9FF2-492CE3181658}">
      <dgm:prSet/>
      <dgm:spPr/>
      <dgm:t>
        <a:bodyPr/>
        <a:lstStyle/>
        <a:p>
          <a:endParaRPr lang="en-US"/>
        </a:p>
      </dgm:t>
    </dgm:pt>
    <dgm:pt modelId="{29EDC202-FD6A-584B-A777-13411EA62694}" type="sibTrans" cxnId="{31F9D470-D055-3747-9FF2-492CE3181658}">
      <dgm:prSet/>
      <dgm:spPr/>
      <dgm:t>
        <a:bodyPr/>
        <a:lstStyle/>
        <a:p>
          <a:endParaRPr lang="en-US"/>
        </a:p>
      </dgm:t>
    </dgm:pt>
    <dgm:pt modelId="{F69EF2ED-4358-E141-8E98-E6FC072A0896}">
      <dgm:prSet phldrT="[Text]"/>
      <dgm:spPr/>
      <dgm:t>
        <a:bodyPr/>
        <a:lstStyle/>
        <a:p>
          <a:r>
            <a:rPr lang="en-US" dirty="0"/>
            <a:t>Screening Tool for the Assessment of Malnutrition in Pediatrics (STAMP)</a:t>
          </a:r>
        </a:p>
      </dgm:t>
    </dgm:pt>
    <dgm:pt modelId="{0549CC8E-1CD4-1E44-B008-B1EA0A1AFF89}" type="parTrans" cxnId="{3C199A1D-7299-A542-BC85-D048D7AF78C6}">
      <dgm:prSet/>
      <dgm:spPr/>
      <dgm:t>
        <a:bodyPr/>
        <a:lstStyle/>
        <a:p>
          <a:endParaRPr lang="en-US"/>
        </a:p>
      </dgm:t>
    </dgm:pt>
    <dgm:pt modelId="{2C96799E-2430-EB4F-AC2A-1D94147ADEC7}" type="sibTrans" cxnId="{3C199A1D-7299-A542-BC85-D048D7AF78C6}">
      <dgm:prSet/>
      <dgm:spPr/>
      <dgm:t>
        <a:bodyPr/>
        <a:lstStyle/>
        <a:p>
          <a:endParaRPr lang="en-US"/>
        </a:p>
      </dgm:t>
    </dgm:pt>
    <dgm:pt modelId="{CD674AD2-90F0-1D41-9AAC-89E0EDC22978}">
      <dgm:prSet phldrT="[Text]"/>
      <dgm:spPr/>
      <dgm:t>
        <a:bodyPr/>
        <a:lstStyle/>
        <a:p>
          <a:r>
            <a:rPr lang="en-US"/>
            <a:t>Pregnant Women</a:t>
          </a:r>
          <a:endParaRPr lang="en-US" dirty="0"/>
        </a:p>
      </dgm:t>
    </dgm:pt>
    <dgm:pt modelId="{C0F805EA-72DD-AE40-9901-AEC28CD45815}" type="parTrans" cxnId="{89DBE311-FAF3-FD40-9301-175364AF3A24}">
      <dgm:prSet/>
      <dgm:spPr/>
      <dgm:t>
        <a:bodyPr/>
        <a:lstStyle/>
        <a:p>
          <a:endParaRPr lang="en-US"/>
        </a:p>
      </dgm:t>
    </dgm:pt>
    <dgm:pt modelId="{FF3CCC8E-1AC9-8040-A468-DB2BEB7558BE}" type="sibTrans" cxnId="{89DBE311-FAF3-FD40-9301-175364AF3A24}">
      <dgm:prSet/>
      <dgm:spPr/>
      <dgm:t>
        <a:bodyPr/>
        <a:lstStyle/>
        <a:p>
          <a:endParaRPr lang="en-US"/>
        </a:p>
      </dgm:t>
    </dgm:pt>
    <dgm:pt modelId="{4170CB27-C6B5-E747-9D7C-36D304E00B97}">
      <dgm:prSet phldrT="[Text]"/>
      <dgm:spPr/>
      <dgm:t>
        <a:bodyPr/>
        <a:lstStyle/>
        <a:p>
          <a:r>
            <a:rPr lang="en-US" dirty="0"/>
            <a:t>Pregnancy Nutritional Screen Tool (PNST)</a:t>
          </a:r>
        </a:p>
      </dgm:t>
    </dgm:pt>
    <dgm:pt modelId="{69AE58AD-825A-F44F-8A63-881E2131A369}" type="parTrans" cxnId="{BB08DFCE-5997-9248-9DA8-B05A2B13B479}">
      <dgm:prSet/>
      <dgm:spPr/>
      <dgm:t>
        <a:bodyPr/>
        <a:lstStyle/>
        <a:p>
          <a:endParaRPr lang="en-US"/>
        </a:p>
      </dgm:t>
    </dgm:pt>
    <dgm:pt modelId="{8F81D336-6D37-144A-A04D-30DAD548C7DF}" type="sibTrans" cxnId="{BB08DFCE-5997-9248-9DA8-B05A2B13B479}">
      <dgm:prSet/>
      <dgm:spPr/>
      <dgm:t>
        <a:bodyPr/>
        <a:lstStyle/>
        <a:p>
          <a:endParaRPr lang="en-US"/>
        </a:p>
      </dgm:t>
    </dgm:pt>
    <dgm:pt modelId="{E9678F47-008A-F740-807F-48442F4B1ECC}">
      <dgm:prSet phldrT="[Text]"/>
      <dgm:spPr/>
      <dgm:t>
        <a:bodyPr/>
        <a:lstStyle/>
        <a:p>
          <a:r>
            <a:rPr lang="en-US" dirty="0"/>
            <a:t>Pregnancy Weight Gain Grid</a:t>
          </a:r>
        </a:p>
      </dgm:t>
    </dgm:pt>
    <dgm:pt modelId="{9499B8B6-3EC6-EF48-BE78-8E49F2F5A6A9}" type="parTrans" cxnId="{7D8C638D-8714-9D42-B17E-1DB44EB99289}">
      <dgm:prSet/>
      <dgm:spPr/>
      <dgm:t>
        <a:bodyPr/>
        <a:lstStyle/>
        <a:p>
          <a:endParaRPr lang="en-US"/>
        </a:p>
      </dgm:t>
    </dgm:pt>
    <dgm:pt modelId="{34EC4567-8A4E-1A4A-9112-9B70B37EB0A8}" type="sibTrans" cxnId="{7D8C638D-8714-9D42-B17E-1DB44EB99289}">
      <dgm:prSet/>
      <dgm:spPr/>
      <dgm:t>
        <a:bodyPr/>
        <a:lstStyle/>
        <a:p>
          <a:endParaRPr lang="en-US"/>
        </a:p>
      </dgm:t>
    </dgm:pt>
    <dgm:pt modelId="{D3AF9D64-8E2B-5848-B1CF-BD0CBA4FBE78}">
      <dgm:prSet phldrT="[Text]"/>
      <dgm:spPr/>
      <dgm:t>
        <a:bodyPr/>
        <a:lstStyle/>
        <a:p>
          <a:r>
            <a:rPr lang="en-US" dirty="0"/>
            <a:t>Malnutrition Universal Screening Tool (MUST)</a:t>
          </a:r>
        </a:p>
      </dgm:t>
    </dgm:pt>
    <dgm:pt modelId="{9C1FFC48-0E90-534A-B5E5-BCA3D070E966}" type="parTrans" cxnId="{B06E6C47-E884-6F44-AEB6-E14AF28A76CF}">
      <dgm:prSet/>
      <dgm:spPr/>
      <dgm:t>
        <a:bodyPr/>
        <a:lstStyle/>
        <a:p>
          <a:endParaRPr lang="en-US"/>
        </a:p>
      </dgm:t>
    </dgm:pt>
    <dgm:pt modelId="{5C642669-2C31-724C-9991-7E11190F8ECA}" type="sibTrans" cxnId="{B06E6C47-E884-6F44-AEB6-E14AF28A76CF}">
      <dgm:prSet/>
      <dgm:spPr/>
      <dgm:t>
        <a:bodyPr/>
        <a:lstStyle/>
        <a:p>
          <a:endParaRPr lang="en-US"/>
        </a:p>
      </dgm:t>
    </dgm:pt>
    <dgm:pt modelId="{A407B62D-F278-894B-8FB5-E2BD4846532B}" type="pres">
      <dgm:prSet presAssocID="{781076A1-0E6F-CC40-BDFD-48A301039401}" presName="Name0" presStyleCnt="0">
        <dgm:presLayoutVars>
          <dgm:dir/>
          <dgm:animLvl val="lvl"/>
          <dgm:resizeHandles val="exact"/>
        </dgm:presLayoutVars>
      </dgm:prSet>
      <dgm:spPr/>
    </dgm:pt>
    <dgm:pt modelId="{EFB26B6B-1DB2-D14D-BDC8-D07D28E1840C}" type="pres">
      <dgm:prSet presAssocID="{9D959B6E-AE6E-F84A-829E-7C7EA0F0221E}" presName="composite" presStyleCnt="0"/>
      <dgm:spPr/>
    </dgm:pt>
    <dgm:pt modelId="{7696FC55-DA55-4E42-A5F3-A11CA2A55874}" type="pres">
      <dgm:prSet presAssocID="{9D959B6E-AE6E-F84A-829E-7C7EA0F022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D082BB3-2184-8149-9440-72DEAC96D580}" type="pres">
      <dgm:prSet presAssocID="{9D959B6E-AE6E-F84A-829E-7C7EA0F0221E}" presName="desTx" presStyleLbl="alignAccFollowNode1" presStyleIdx="0" presStyleCnt="3">
        <dgm:presLayoutVars>
          <dgm:bulletEnabled val="1"/>
        </dgm:presLayoutVars>
      </dgm:prSet>
      <dgm:spPr/>
    </dgm:pt>
    <dgm:pt modelId="{3D2C00FD-6D93-B143-A7D6-79A03411B653}" type="pres">
      <dgm:prSet presAssocID="{8BA1726D-8375-C645-875A-8D9A00C4D341}" presName="space" presStyleCnt="0"/>
      <dgm:spPr/>
    </dgm:pt>
    <dgm:pt modelId="{1BACB0E6-91F9-5046-9214-43B001E5FCB4}" type="pres">
      <dgm:prSet presAssocID="{750000A2-372B-CB48-88B2-CE3BC1A4E0B7}" presName="composite" presStyleCnt="0"/>
      <dgm:spPr/>
    </dgm:pt>
    <dgm:pt modelId="{7D7EE9CD-6C58-3B4C-B6BE-3391CDEA83E0}" type="pres">
      <dgm:prSet presAssocID="{750000A2-372B-CB48-88B2-CE3BC1A4E0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8535A32-DB09-064A-912B-7ED5D0ECA558}" type="pres">
      <dgm:prSet presAssocID="{750000A2-372B-CB48-88B2-CE3BC1A4E0B7}" presName="desTx" presStyleLbl="alignAccFollowNode1" presStyleIdx="1" presStyleCnt="3">
        <dgm:presLayoutVars>
          <dgm:bulletEnabled val="1"/>
        </dgm:presLayoutVars>
      </dgm:prSet>
      <dgm:spPr/>
    </dgm:pt>
    <dgm:pt modelId="{8A5C7D52-A3AF-5E4F-92EA-A2FFE126724C}" type="pres">
      <dgm:prSet presAssocID="{EAD19F35-182F-0E4F-9BB6-86DDFC6A4AAC}" presName="space" presStyleCnt="0"/>
      <dgm:spPr/>
    </dgm:pt>
    <dgm:pt modelId="{639B9418-EFF0-1C4C-9E54-3EB5D87A0053}" type="pres">
      <dgm:prSet presAssocID="{CD674AD2-90F0-1D41-9AAC-89E0EDC22978}" presName="composite" presStyleCnt="0"/>
      <dgm:spPr/>
    </dgm:pt>
    <dgm:pt modelId="{DD6D1290-A9F5-2948-B8D1-705632AAB9B1}" type="pres">
      <dgm:prSet presAssocID="{CD674AD2-90F0-1D41-9AAC-89E0EDC229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89AEC7B-9600-D74C-A848-855DD7028FC9}" type="pres">
      <dgm:prSet presAssocID="{CD674AD2-90F0-1D41-9AAC-89E0EDC2297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A1CA201-D9F0-034D-A637-FF2B50F0CD46}" type="presOf" srcId="{750000A2-372B-CB48-88B2-CE3BC1A4E0B7}" destId="{7D7EE9CD-6C58-3B4C-B6BE-3391CDEA83E0}" srcOrd="0" destOrd="0" presId="urn:microsoft.com/office/officeart/2005/8/layout/hList1"/>
    <dgm:cxn modelId="{4308A502-E04B-384A-8491-7667A0D2C3B0}" type="presOf" srcId="{E36F68FC-A7F9-B94B-A075-F24416F59732}" destId="{CD082BB3-2184-8149-9440-72DEAC96D580}" srcOrd="0" destOrd="1" presId="urn:microsoft.com/office/officeart/2005/8/layout/hList1"/>
    <dgm:cxn modelId="{89DBE311-FAF3-FD40-9301-175364AF3A24}" srcId="{781076A1-0E6F-CC40-BDFD-48A301039401}" destId="{CD674AD2-90F0-1D41-9AAC-89E0EDC22978}" srcOrd="2" destOrd="0" parTransId="{C0F805EA-72DD-AE40-9901-AEC28CD45815}" sibTransId="{FF3CCC8E-1AC9-8040-A468-DB2BEB7558BE}"/>
    <dgm:cxn modelId="{3C199A1D-7299-A542-BC85-D048D7AF78C6}" srcId="{750000A2-372B-CB48-88B2-CE3BC1A4E0B7}" destId="{F69EF2ED-4358-E141-8E98-E6FC072A0896}" srcOrd="1" destOrd="0" parTransId="{0549CC8E-1CD4-1E44-B008-B1EA0A1AFF89}" sibTransId="{2C96799E-2430-EB4F-AC2A-1D94147ADEC7}"/>
    <dgm:cxn modelId="{84426E2D-6161-514A-AA58-428C72DA42E7}" type="presOf" srcId="{F2AAB852-975C-1545-9F99-691372679935}" destId="{CD082BB3-2184-8149-9440-72DEAC96D580}" srcOrd="0" destOrd="0" presId="urn:microsoft.com/office/officeart/2005/8/layout/hList1"/>
    <dgm:cxn modelId="{2BED125E-4782-694E-8306-7AABEEE5E01E}" srcId="{9D959B6E-AE6E-F84A-829E-7C7EA0F0221E}" destId="{F2AAB852-975C-1545-9F99-691372679935}" srcOrd="0" destOrd="0" parTransId="{39754764-3FFC-6B49-8180-AD268A2E2EF7}" sibTransId="{3F0FE28C-CF9A-C142-BF13-4451A0808F1A}"/>
    <dgm:cxn modelId="{9DA21441-7404-0647-AC1D-06EA64D85628}" type="presOf" srcId="{D3AF9D64-8E2B-5848-B1CF-BD0CBA4FBE78}" destId="{CD082BB3-2184-8149-9440-72DEAC96D580}" srcOrd="0" destOrd="2" presId="urn:microsoft.com/office/officeart/2005/8/layout/hList1"/>
    <dgm:cxn modelId="{CBDE6A64-C4AB-E649-AB45-5703C6BD7BB9}" type="presOf" srcId="{37814007-FB4F-1948-8374-3C972116E1CA}" destId="{18535A32-DB09-064A-912B-7ED5D0ECA558}" srcOrd="0" destOrd="0" presId="urn:microsoft.com/office/officeart/2005/8/layout/hList1"/>
    <dgm:cxn modelId="{B06E6C47-E884-6F44-AEB6-E14AF28A76CF}" srcId="{9D959B6E-AE6E-F84A-829E-7C7EA0F0221E}" destId="{D3AF9D64-8E2B-5848-B1CF-BD0CBA4FBE78}" srcOrd="2" destOrd="0" parTransId="{9C1FFC48-0E90-534A-B5E5-BCA3D070E966}" sibTransId="{5C642669-2C31-724C-9991-7E11190F8ECA}"/>
    <dgm:cxn modelId="{31F9D470-D055-3747-9FF2-492CE3181658}" srcId="{750000A2-372B-CB48-88B2-CE3BC1A4E0B7}" destId="{37814007-FB4F-1948-8374-3C972116E1CA}" srcOrd="0" destOrd="0" parTransId="{2FFE7379-0447-FF42-8F1F-97D6E035E050}" sibTransId="{29EDC202-FD6A-584B-A777-13411EA62694}"/>
    <dgm:cxn modelId="{AF739D57-4AE5-8A4B-84D1-8A0E1D3489DD}" srcId="{781076A1-0E6F-CC40-BDFD-48A301039401}" destId="{750000A2-372B-CB48-88B2-CE3BC1A4E0B7}" srcOrd="1" destOrd="0" parTransId="{68305E68-95A2-4344-8524-682826FE57DE}" sibTransId="{EAD19F35-182F-0E4F-9BB6-86DDFC6A4AAC}"/>
    <dgm:cxn modelId="{7D8C638D-8714-9D42-B17E-1DB44EB99289}" srcId="{CD674AD2-90F0-1D41-9AAC-89E0EDC22978}" destId="{E9678F47-008A-F740-807F-48442F4B1ECC}" srcOrd="1" destOrd="0" parTransId="{9499B8B6-3EC6-EF48-BE78-8E49F2F5A6A9}" sibTransId="{34EC4567-8A4E-1A4A-9112-9B70B37EB0A8}"/>
    <dgm:cxn modelId="{77B71093-DF2B-4141-A19D-313D17669FA1}" type="presOf" srcId="{9D959B6E-AE6E-F84A-829E-7C7EA0F0221E}" destId="{7696FC55-DA55-4E42-A5F3-A11CA2A55874}" srcOrd="0" destOrd="0" presId="urn:microsoft.com/office/officeart/2005/8/layout/hList1"/>
    <dgm:cxn modelId="{95A5B8B5-4127-394C-8A98-E8FFCDD4F289}" srcId="{781076A1-0E6F-CC40-BDFD-48A301039401}" destId="{9D959B6E-AE6E-F84A-829E-7C7EA0F0221E}" srcOrd="0" destOrd="0" parTransId="{7B096A8F-CCEC-9B4D-9A24-FF9A0CACAEF1}" sibTransId="{8BA1726D-8375-C645-875A-8D9A00C4D341}"/>
    <dgm:cxn modelId="{B21FB4B7-DA5D-FF4D-BD0B-DBB5F4331C82}" type="presOf" srcId="{CD674AD2-90F0-1D41-9AAC-89E0EDC22978}" destId="{DD6D1290-A9F5-2948-B8D1-705632AAB9B1}" srcOrd="0" destOrd="0" presId="urn:microsoft.com/office/officeart/2005/8/layout/hList1"/>
    <dgm:cxn modelId="{AD56C8C7-2B7B-684C-9F8F-CCA2FF44B5D6}" type="presOf" srcId="{F69EF2ED-4358-E141-8E98-E6FC072A0896}" destId="{18535A32-DB09-064A-912B-7ED5D0ECA558}" srcOrd="0" destOrd="1" presId="urn:microsoft.com/office/officeart/2005/8/layout/hList1"/>
    <dgm:cxn modelId="{EFB331CA-389F-0640-9641-8550DF96E672}" type="presOf" srcId="{4170CB27-C6B5-E747-9D7C-36D304E00B97}" destId="{F89AEC7B-9600-D74C-A848-855DD7028FC9}" srcOrd="0" destOrd="0" presId="urn:microsoft.com/office/officeart/2005/8/layout/hList1"/>
    <dgm:cxn modelId="{7459B7CA-19E3-994F-85EF-65C1E78F315A}" srcId="{9D959B6E-AE6E-F84A-829E-7C7EA0F0221E}" destId="{E36F68FC-A7F9-B94B-A075-F24416F59732}" srcOrd="1" destOrd="0" parTransId="{6647D0DD-1DF2-574F-8E04-43E437F71D08}" sibTransId="{45B43FE2-5339-9048-9FD2-3F45DB6F0EC9}"/>
    <dgm:cxn modelId="{BB08DFCE-5997-9248-9DA8-B05A2B13B479}" srcId="{CD674AD2-90F0-1D41-9AAC-89E0EDC22978}" destId="{4170CB27-C6B5-E747-9D7C-36D304E00B97}" srcOrd="0" destOrd="0" parTransId="{69AE58AD-825A-F44F-8A63-881E2131A369}" sibTransId="{8F81D336-6D37-144A-A04D-30DAD548C7DF}"/>
    <dgm:cxn modelId="{F47B5CE4-CB3C-2E49-82F7-D5316496F844}" type="presOf" srcId="{781076A1-0E6F-CC40-BDFD-48A301039401}" destId="{A407B62D-F278-894B-8FB5-E2BD4846532B}" srcOrd="0" destOrd="0" presId="urn:microsoft.com/office/officeart/2005/8/layout/hList1"/>
    <dgm:cxn modelId="{A98484F7-B169-8B42-B491-8A2FD8D1ADAD}" type="presOf" srcId="{E9678F47-008A-F740-807F-48442F4B1ECC}" destId="{F89AEC7B-9600-D74C-A848-855DD7028FC9}" srcOrd="0" destOrd="1" presId="urn:microsoft.com/office/officeart/2005/8/layout/hList1"/>
    <dgm:cxn modelId="{9FF405C6-B8CE-3244-8A72-AE94C24EB6E2}" type="presParOf" srcId="{A407B62D-F278-894B-8FB5-E2BD4846532B}" destId="{EFB26B6B-1DB2-D14D-BDC8-D07D28E1840C}" srcOrd="0" destOrd="0" presId="urn:microsoft.com/office/officeart/2005/8/layout/hList1"/>
    <dgm:cxn modelId="{4B778280-171E-1641-B877-D7CD7FED6FA7}" type="presParOf" srcId="{EFB26B6B-1DB2-D14D-BDC8-D07D28E1840C}" destId="{7696FC55-DA55-4E42-A5F3-A11CA2A55874}" srcOrd="0" destOrd="0" presId="urn:microsoft.com/office/officeart/2005/8/layout/hList1"/>
    <dgm:cxn modelId="{779CCFD5-0D90-0345-8094-4CA5FEA9F53B}" type="presParOf" srcId="{EFB26B6B-1DB2-D14D-BDC8-D07D28E1840C}" destId="{CD082BB3-2184-8149-9440-72DEAC96D580}" srcOrd="1" destOrd="0" presId="urn:microsoft.com/office/officeart/2005/8/layout/hList1"/>
    <dgm:cxn modelId="{BB7C7ED5-200C-FB4A-B404-1F123BA10172}" type="presParOf" srcId="{A407B62D-F278-894B-8FB5-E2BD4846532B}" destId="{3D2C00FD-6D93-B143-A7D6-79A03411B653}" srcOrd="1" destOrd="0" presId="urn:microsoft.com/office/officeart/2005/8/layout/hList1"/>
    <dgm:cxn modelId="{4B69DD43-067E-3E48-9509-F05BF6066BD4}" type="presParOf" srcId="{A407B62D-F278-894B-8FB5-E2BD4846532B}" destId="{1BACB0E6-91F9-5046-9214-43B001E5FCB4}" srcOrd="2" destOrd="0" presId="urn:microsoft.com/office/officeart/2005/8/layout/hList1"/>
    <dgm:cxn modelId="{F02B996B-3FCB-2A43-9819-C8B90B31748E}" type="presParOf" srcId="{1BACB0E6-91F9-5046-9214-43B001E5FCB4}" destId="{7D7EE9CD-6C58-3B4C-B6BE-3391CDEA83E0}" srcOrd="0" destOrd="0" presId="urn:microsoft.com/office/officeart/2005/8/layout/hList1"/>
    <dgm:cxn modelId="{14F943FA-93C2-C741-A6EF-BB8383D05D99}" type="presParOf" srcId="{1BACB0E6-91F9-5046-9214-43B001E5FCB4}" destId="{18535A32-DB09-064A-912B-7ED5D0ECA558}" srcOrd="1" destOrd="0" presId="urn:microsoft.com/office/officeart/2005/8/layout/hList1"/>
    <dgm:cxn modelId="{C2BEA1ED-CD5E-164D-BEE0-9A1BC776C8D4}" type="presParOf" srcId="{A407B62D-F278-894B-8FB5-E2BD4846532B}" destId="{8A5C7D52-A3AF-5E4F-92EA-A2FFE126724C}" srcOrd="3" destOrd="0" presId="urn:microsoft.com/office/officeart/2005/8/layout/hList1"/>
    <dgm:cxn modelId="{50967A02-914B-FC48-A706-A92C98C8260F}" type="presParOf" srcId="{A407B62D-F278-894B-8FB5-E2BD4846532B}" destId="{639B9418-EFF0-1C4C-9E54-3EB5D87A0053}" srcOrd="4" destOrd="0" presId="urn:microsoft.com/office/officeart/2005/8/layout/hList1"/>
    <dgm:cxn modelId="{21BCC6BA-ED97-BB47-8710-04F598299B53}" type="presParOf" srcId="{639B9418-EFF0-1C4C-9E54-3EB5D87A0053}" destId="{DD6D1290-A9F5-2948-B8D1-705632AAB9B1}" srcOrd="0" destOrd="0" presId="urn:microsoft.com/office/officeart/2005/8/layout/hList1"/>
    <dgm:cxn modelId="{AE0C4523-8D9B-D845-B168-0D8A62AE9A19}" type="presParOf" srcId="{639B9418-EFF0-1C4C-9E54-3EB5D87A0053}" destId="{F89AEC7B-9600-D74C-A848-855DD7028F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6FC55-DA55-4E42-A5F3-A11CA2A55874}">
      <dsp:nvSpPr>
        <dsp:cNvPr id="0" name=""/>
        <dsp:cNvSpPr/>
      </dsp:nvSpPr>
      <dsp:spPr>
        <a:xfrm>
          <a:off x="3379" y="333458"/>
          <a:ext cx="3295076" cy="9802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Elderly Population</a:t>
          </a:r>
          <a:endParaRPr lang="en-US" sz="2700" kern="1200" dirty="0"/>
        </a:p>
      </dsp:txBody>
      <dsp:txXfrm>
        <a:off x="3379" y="333458"/>
        <a:ext cx="3295076" cy="980261"/>
      </dsp:txXfrm>
    </dsp:sp>
    <dsp:sp modelId="{CD082BB3-2184-8149-9440-72DEAC96D580}">
      <dsp:nvSpPr>
        <dsp:cNvPr id="0" name=""/>
        <dsp:cNvSpPr/>
      </dsp:nvSpPr>
      <dsp:spPr>
        <a:xfrm>
          <a:off x="3379" y="1313719"/>
          <a:ext cx="3295076" cy="31869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Mini Nutritional Assessment (MNA)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Subjective Global Assessment (SGA)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Malnutrition Universal Screening Tool (MUST)</a:t>
          </a:r>
        </a:p>
      </dsp:txBody>
      <dsp:txXfrm>
        <a:off x="3379" y="1313719"/>
        <a:ext cx="3295076" cy="3186945"/>
      </dsp:txXfrm>
    </dsp:sp>
    <dsp:sp modelId="{7D7EE9CD-6C58-3B4C-B6BE-3391CDEA83E0}">
      <dsp:nvSpPr>
        <dsp:cNvPr id="0" name=""/>
        <dsp:cNvSpPr/>
      </dsp:nvSpPr>
      <dsp:spPr>
        <a:xfrm>
          <a:off x="3759766" y="333458"/>
          <a:ext cx="3295076" cy="9802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Children and Adolescents</a:t>
          </a:r>
        </a:p>
      </dsp:txBody>
      <dsp:txXfrm>
        <a:off x="3759766" y="333458"/>
        <a:ext cx="3295076" cy="980261"/>
      </dsp:txXfrm>
    </dsp:sp>
    <dsp:sp modelId="{18535A32-DB09-064A-912B-7ED5D0ECA558}">
      <dsp:nvSpPr>
        <dsp:cNvPr id="0" name=""/>
        <dsp:cNvSpPr/>
      </dsp:nvSpPr>
      <dsp:spPr>
        <a:xfrm>
          <a:off x="3759766" y="1313719"/>
          <a:ext cx="3295076" cy="318694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Pediatric Nutritional Risk Score (PNRS)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Screening Tool for the Assessment of Malnutrition in Pediatrics (STAMP)</a:t>
          </a:r>
        </a:p>
      </dsp:txBody>
      <dsp:txXfrm>
        <a:off x="3759766" y="1313719"/>
        <a:ext cx="3295076" cy="3186945"/>
      </dsp:txXfrm>
    </dsp:sp>
    <dsp:sp modelId="{DD6D1290-A9F5-2948-B8D1-705632AAB9B1}">
      <dsp:nvSpPr>
        <dsp:cNvPr id="0" name=""/>
        <dsp:cNvSpPr/>
      </dsp:nvSpPr>
      <dsp:spPr>
        <a:xfrm>
          <a:off x="7516153" y="333458"/>
          <a:ext cx="3295076" cy="9802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Pregnant Women</a:t>
          </a:r>
          <a:endParaRPr lang="en-US" sz="2700" kern="1200" dirty="0"/>
        </a:p>
      </dsp:txBody>
      <dsp:txXfrm>
        <a:off x="7516153" y="333458"/>
        <a:ext cx="3295076" cy="980261"/>
      </dsp:txXfrm>
    </dsp:sp>
    <dsp:sp modelId="{F89AEC7B-9600-D74C-A848-855DD7028FC9}">
      <dsp:nvSpPr>
        <dsp:cNvPr id="0" name=""/>
        <dsp:cNvSpPr/>
      </dsp:nvSpPr>
      <dsp:spPr>
        <a:xfrm>
          <a:off x="7516153" y="1313719"/>
          <a:ext cx="3295076" cy="318694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Pregnancy Nutritional Screen Tool (PNST)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Pregnancy Weight Gain Grid</a:t>
          </a:r>
        </a:p>
      </dsp:txBody>
      <dsp:txXfrm>
        <a:off x="7516153" y="1313719"/>
        <a:ext cx="3295076" cy="318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98563-C023-A243-A5CD-277130E65D7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1292-1B17-B84D-B2B7-FBF825532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1292-1B17-B84D-B2B7-FBF825532F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im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2476F8-66E3-FE44-89C2-3DE48DB73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544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23B304-7597-BC45-B5BA-F2CC15831134}"/>
              </a:ext>
            </a:extLst>
          </p:cNvPr>
          <p:cNvSpPr/>
          <p:nvPr userDrawn="1"/>
        </p:nvSpPr>
        <p:spPr>
          <a:xfrm>
            <a:off x="692720" y="0"/>
            <a:ext cx="1843227" cy="150130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797AD1-E3FE-7742-805A-933886AA79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4" y="159803"/>
            <a:ext cx="1701314" cy="12749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006005-069F-D442-874A-677403769317}"/>
              </a:ext>
            </a:extLst>
          </p:cNvPr>
          <p:cNvSpPr/>
          <p:nvPr userDrawn="1"/>
        </p:nvSpPr>
        <p:spPr>
          <a:xfrm>
            <a:off x="0" y="-92707"/>
            <a:ext cx="12192000" cy="6950707"/>
          </a:xfrm>
          <a:prstGeom prst="rect">
            <a:avLst/>
          </a:prstGeom>
          <a:gradFill>
            <a:gsLst>
              <a:gs pos="0">
                <a:schemeClr val="tx1">
                  <a:lumMod val="53000"/>
                  <a:lumOff val="47000"/>
                  <a:alpha val="0"/>
                </a:schemeClr>
              </a:gs>
              <a:gs pos="100000">
                <a:schemeClr val="tx1">
                  <a:lumMod val="68000"/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99B2FC-D639-E146-95A9-7411A12C56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401" y="3836988"/>
            <a:ext cx="7495198" cy="1883874"/>
          </a:xfr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BentonSans" panose="02000503000000020004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The Title of Your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121571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D3DD01-5592-8640-90EB-526F3DCA3D0F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F3F4D-B663-804C-8B81-1F30B974EE15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17C48B-0920-C24B-9AC0-3AC76E79D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E6FE1A-95FC-1044-BB47-D0D6F4F55809}"/>
              </a:ext>
            </a:extLst>
          </p:cNvPr>
          <p:cNvCxnSpPr>
            <a:cxnSpLocks/>
          </p:cNvCxnSpPr>
          <p:nvPr userDrawn="1"/>
        </p:nvCxnSpPr>
        <p:spPr>
          <a:xfrm>
            <a:off x="5812971" y="1703070"/>
            <a:ext cx="0" cy="4200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63662-EE6E-4149-BE2E-F540E0AE56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45" y="3514687"/>
            <a:ext cx="4573133" cy="238924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0000"/>
                </a:solidFill>
                <a:latin typeface="BentonSans Medium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is where you insert supporting copy underneath your first header.</a:t>
            </a:r>
          </a:p>
          <a:p>
            <a:pPr lvl="0"/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FC80A8B-BDD1-144E-89D9-C7EAF9BDC3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44" y="1889160"/>
            <a:ext cx="4091895" cy="1023449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Headline for a 2-column slide here.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450C5FC-89BD-2746-8D81-BE400E0411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3679" y="3514687"/>
            <a:ext cx="4676828" cy="238924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0000"/>
                </a:solidFill>
                <a:latin typeface="BentonSans Medium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is where you insert supporting copy underneath your second header.</a:t>
            </a:r>
          </a:p>
          <a:p>
            <a:pPr lvl="0"/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77C04AC-6212-5044-92E2-A38AF20D3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3678" y="1889160"/>
            <a:ext cx="4341941" cy="1023449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Headline for a 2-column slide here.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EE46E0-6712-164C-B89D-C797E4B36904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rgbClr val="99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rgbClr val="99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0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070502-8D3A-694A-B841-DDFCC9DF03B3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B044C-2D06-2747-A2CE-C8925D2D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  <p:sp>
        <p:nvSpPr>
          <p:cNvPr id="31" name="Triangle 30">
            <a:extLst>
              <a:ext uri="{FF2B5EF4-FFF2-40B4-BE49-F238E27FC236}">
                <a16:creationId xmlns:a16="http://schemas.microsoft.com/office/drawing/2014/main" id="{F5FCEA54-7FB1-3E4A-8B55-AABF190034DD}"/>
              </a:ext>
            </a:extLst>
          </p:cNvPr>
          <p:cNvSpPr/>
          <p:nvPr userDrawn="1"/>
        </p:nvSpPr>
        <p:spPr>
          <a:xfrm>
            <a:off x="5183460" y="3508258"/>
            <a:ext cx="1851102" cy="1320963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1E7D10-62EC-A04B-AB60-0B2301837B4E}"/>
              </a:ext>
            </a:extLst>
          </p:cNvPr>
          <p:cNvSpPr/>
          <p:nvPr userDrawn="1"/>
        </p:nvSpPr>
        <p:spPr>
          <a:xfrm>
            <a:off x="1895756" y="2430511"/>
            <a:ext cx="509666" cy="1439056"/>
          </a:xfrm>
          <a:prstGeom prst="rect">
            <a:avLst/>
          </a:prstGeom>
          <a:solidFill>
            <a:srgbClr val="9900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52B03C-D95F-1C4F-A6D0-57C980FE87D8}"/>
              </a:ext>
            </a:extLst>
          </p:cNvPr>
          <p:cNvSpPr/>
          <p:nvPr userDrawn="1"/>
        </p:nvSpPr>
        <p:spPr>
          <a:xfrm>
            <a:off x="2480372" y="2145698"/>
            <a:ext cx="509666" cy="1723869"/>
          </a:xfrm>
          <a:prstGeom prst="rect">
            <a:avLst/>
          </a:prstGeom>
          <a:solidFill>
            <a:srgbClr val="DD0031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200B33-FEA4-2047-8A02-C495C2D531ED}"/>
              </a:ext>
            </a:extLst>
          </p:cNvPr>
          <p:cNvSpPr/>
          <p:nvPr userDrawn="1"/>
        </p:nvSpPr>
        <p:spPr>
          <a:xfrm>
            <a:off x="3064987" y="2910196"/>
            <a:ext cx="509666" cy="959371"/>
          </a:xfrm>
          <a:prstGeom prst="rect">
            <a:avLst/>
          </a:prstGeom>
          <a:solidFill>
            <a:srgbClr val="292929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64CD2F-41DB-2046-A25B-AA05AA0D0088}"/>
              </a:ext>
            </a:extLst>
          </p:cNvPr>
          <p:cNvSpPr txBox="1"/>
          <p:nvPr userDrawn="1"/>
        </p:nvSpPr>
        <p:spPr>
          <a:xfrm>
            <a:off x="1895756" y="2491658"/>
            <a:ext cx="50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entonSansCond" panose="02000606040000020004" pitchFamily="2" charset="77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E92A92-D15F-C349-9363-06222D8FCE95}"/>
              </a:ext>
            </a:extLst>
          </p:cNvPr>
          <p:cNvSpPr txBox="1"/>
          <p:nvPr userDrawn="1"/>
        </p:nvSpPr>
        <p:spPr>
          <a:xfrm>
            <a:off x="2480372" y="2223924"/>
            <a:ext cx="50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entonSansCond" panose="02000606040000020004" pitchFamily="2" charset="77"/>
              </a:rPr>
              <a:t>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536270-EB2F-1E40-8F01-8433379CE0DB}"/>
              </a:ext>
            </a:extLst>
          </p:cNvPr>
          <p:cNvSpPr txBox="1"/>
          <p:nvPr userDrawn="1"/>
        </p:nvSpPr>
        <p:spPr>
          <a:xfrm>
            <a:off x="3064987" y="2985924"/>
            <a:ext cx="50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entonSansCond" panose="02000606040000020004" pitchFamily="2" charset="77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9320C9-A9D1-1948-81F6-A18D27EC484C}"/>
              </a:ext>
            </a:extLst>
          </p:cNvPr>
          <p:cNvSpPr/>
          <p:nvPr userDrawn="1"/>
        </p:nvSpPr>
        <p:spPr>
          <a:xfrm>
            <a:off x="4842000" y="4330197"/>
            <a:ext cx="883643" cy="883643"/>
          </a:xfrm>
          <a:prstGeom prst="ellipse">
            <a:avLst/>
          </a:prstGeom>
          <a:solidFill>
            <a:srgbClr val="990000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E5FBB4D-770F-F642-97EF-5D7203AB941F}"/>
              </a:ext>
            </a:extLst>
          </p:cNvPr>
          <p:cNvSpPr/>
          <p:nvPr userDrawn="1"/>
        </p:nvSpPr>
        <p:spPr>
          <a:xfrm>
            <a:off x="5667190" y="3066437"/>
            <a:ext cx="883643" cy="883643"/>
          </a:xfrm>
          <a:prstGeom prst="ellipse">
            <a:avLst/>
          </a:prstGeom>
          <a:solidFill>
            <a:srgbClr val="DD0031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7AC046E-4C77-FA43-844A-AADB52E60888}"/>
              </a:ext>
            </a:extLst>
          </p:cNvPr>
          <p:cNvSpPr/>
          <p:nvPr userDrawn="1"/>
        </p:nvSpPr>
        <p:spPr>
          <a:xfrm>
            <a:off x="6559288" y="4330197"/>
            <a:ext cx="883643" cy="883643"/>
          </a:xfrm>
          <a:prstGeom prst="ellipse">
            <a:avLst/>
          </a:prstGeom>
          <a:solidFill>
            <a:srgbClr val="292929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F0C861-257F-6B4C-92F5-4BE0787C0610}"/>
              </a:ext>
            </a:extLst>
          </p:cNvPr>
          <p:cNvSpPr txBox="1"/>
          <p:nvPr userDrawn="1"/>
        </p:nvSpPr>
        <p:spPr>
          <a:xfrm>
            <a:off x="4695924" y="4510408"/>
            <a:ext cx="11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Info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3F7612-F13A-DE4B-B78F-09AF14DC11E2}"/>
              </a:ext>
            </a:extLst>
          </p:cNvPr>
          <p:cNvSpPr txBox="1"/>
          <p:nvPr userDrawn="1"/>
        </p:nvSpPr>
        <p:spPr>
          <a:xfrm>
            <a:off x="5525657" y="3240408"/>
            <a:ext cx="11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Info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1661E5-F1E6-8041-812D-4309D1622ECE}"/>
              </a:ext>
            </a:extLst>
          </p:cNvPr>
          <p:cNvSpPr txBox="1"/>
          <p:nvPr userDrawn="1"/>
        </p:nvSpPr>
        <p:spPr>
          <a:xfrm>
            <a:off x="6414657" y="4510408"/>
            <a:ext cx="11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Info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Here</a:t>
            </a:r>
          </a:p>
        </p:txBody>
      </p:sp>
      <p:sp>
        <p:nvSpPr>
          <p:cNvPr id="46" name="Chevron 45">
            <a:extLst>
              <a:ext uri="{FF2B5EF4-FFF2-40B4-BE49-F238E27FC236}">
                <a16:creationId xmlns:a16="http://schemas.microsoft.com/office/drawing/2014/main" id="{20209551-B07B-CF48-99F1-C0CFE76B0CDE}"/>
              </a:ext>
            </a:extLst>
          </p:cNvPr>
          <p:cNvSpPr/>
          <p:nvPr userDrawn="1"/>
        </p:nvSpPr>
        <p:spPr>
          <a:xfrm rot="16200000">
            <a:off x="9084392" y="2516638"/>
            <a:ext cx="1089090" cy="1089090"/>
          </a:xfrm>
          <a:prstGeom prst="chevron">
            <a:avLst/>
          </a:prstGeom>
          <a:solidFill>
            <a:srgbClr val="9900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5E0803D7-2324-B440-8B0D-BE0E9A11FCC7}"/>
              </a:ext>
            </a:extLst>
          </p:cNvPr>
          <p:cNvSpPr/>
          <p:nvPr userDrawn="1"/>
        </p:nvSpPr>
        <p:spPr>
          <a:xfrm rot="16200000">
            <a:off x="9084392" y="3248158"/>
            <a:ext cx="1089090" cy="1089090"/>
          </a:xfrm>
          <a:prstGeom prst="chevron">
            <a:avLst/>
          </a:prstGeom>
          <a:solidFill>
            <a:srgbClr val="292929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69A9B7-8117-E741-A7BB-5929666E1243}"/>
              </a:ext>
            </a:extLst>
          </p:cNvPr>
          <p:cNvSpPr txBox="1"/>
          <p:nvPr userDrawn="1"/>
        </p:nvSpPr>
        <p:spPr>
          <a:xfrm>
            <a:off x="9296801" y="1955321"/>
            <a:ext cx="66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E93D51-2006-5940-9709-D3800A84F2E0}"/>
              </a:ext>
            </a:extLst>
          </p:cNvPr>
          <p:cNvSpPr txBox="1"/>
          <p:nvPr userDrawn="1"/>
        </p:nvSpPr>
        <p:spPr>
          <a:xfrm>
            <a:off x="9296801" y="2686841"/>
            <a:ext cx="66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B243AA-FD7C-D24C-AE68-3D326A901768}"/>
              </a:ext>
            </a:extLst>
          </p:cNvPr>
          <p:cNvSpPr txBox="1"/>
          <p:nvPr userDrawn="1"/>
        </p:nvSpPr>
        <p:spPr>
          <a:xfrm>
            <a:off x="9296801" y="3409217"/>
            <a:ext cx="66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1K</a:t>
            </a:r>
          </a:p>
        </p:txBody>
      </p:sp>
      <p:sp>
        <p:nvSpPr>
          <p:cNvPr id="52" name="Chevron 51">
            <a:extLst>
              <a:ext uri="{FF2B5EF4-FFF2-40B4-BE49-F238E27FC236}">
                <a16:creationId xmlns:a16="http://schemas.microsoft.com/office/drawing/2014/main" id="{03F7385C-7340-4744-806B-BA4891543186}"/>
              </a:ext>
            </a:extLst>
          </p:cNvPr>
          <p:cNvSpPr/>
          <p:nvPr userDrawn="1"/>
        </p:nvSpPr>
        <p:spPr>
          <a:xfrm rot="16200000">
            <a:off x="9084392" y="1810591"/>
            <a:ext cx="1089090" cy="1089090"/>
          </a:xfrm>
          <a:prstGeom prst="chevron">
            <a:avLst/>
          </a:prstGeom>
          <a:solidFill>
            <a:srgbClr val="DD0031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EE2F0E-C73B-2940-8F53-CC38ABB27671}"/>
              </a:ext>
            </a:extLst>
          </p:cNvPr>
          <p:cNvSpPr txBox="1"/>
          <p:nvPr userDrawn="1"/>
        </p:nvSpPr>
        <p:spPr>
          <a:xfrm>
            <a:off x="9296801" y="1994591"/>
            <a:ext cx="66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B0282D-A0A6-3746-BF54-3AECD401971A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03E2A4-08A5-924D-BB33-7A570638B9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39" y="4203746"/>
            <a:ext cx="1922462" cy="12509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sz="1400" dirty="0"/>
              <a:t>Above is an example of a bar chart</a:t>
            </a:r>
            <a:endParaRPr lang="en-US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D23A9D7-48E5-7D49-AB87-B8939FBF6E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203" y="1895448"/>
            <a:ext cx="2119322" cy="80122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990000"/>
                </a:solidFill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sz="1400" dirty="0"/>
              <a:t>Below and to the left are examples of other charts and graphics.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3C6581-FD98-8447-8AD8-95A63F051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09799" y="4863669"/>
            <a:ext cx="1438275" cy="790575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3,000+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7FE3D3-FAF5-EF43-A184-49ED5727B4FA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rgbClr val="99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rgbClr val="99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3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CF7491-9D35-B743-980F-6AD72547E57B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00AB4-21F9-1545-83D5-3A6604434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9E306D-6678-C24B-AE2F-635189A38778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411AB-FE0B-3D4F-998E-ADA38AD2B315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rgbClr val="99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A45D1CA8-3949-A04E-A1E4-8667CE3C1F0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04752859"/>
              </p:ext>
            </p:extLst>
          </p:nvPr>
        </p:nvGraphicFramePr>
        <p:xfrm>
          <a:off x="894413" y="1889160"/>
          <a:ext cx="10067925" cy="3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889">
                  <a:extLst>
                    <a:ext uri="{9D8B030D-6E8A-4147-A177-3AD203B41FA5}">
                      <a16:colId xmlns:a16="http://schemas.microsoft.com/office/drawing/2014/main" val="1045512484"/>
                    </a:ext>
                  </a:extLst>
                </a:gridCol>
                <a:gridCol w="1792706">
                  <a:extLst>
                    <a:ext uri="{9D8B030D-6E8A-4147-A177-3AD203B41FA5}">
                      <a16:colId xmlns:a16="http://schemas.microsoft.com/office/drawing/2014/main" val="2416367208"/>
                    </a:ext>
                  </a:extLst>
                </a:gridCol>
                <a:gridCol w="1816768">
                  <a:extLst>
                    <a:ext uri="{9D8B030D-6E8A-4147-A177-3AD203B41FA5}">
                      <a16:colId xmlns:a16="http://schemas.microsoft.com/office/drawing/2014/main" val="395096192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5923488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564593029"/>
                    </a:ext>
                  </a:extLst>
                </a:gridCol>
              </a:tblGrid>
              <a:tr h="1035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BentonSans" panose="02000503000000020004" pitchFamily="2" charset="77"/>
                        </a:rPr>
                        <a:t>First Column Header Here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BentonSans" panose="02000503000000020004" pitchFamily="2" charset="77"/>
                        </a:rPr>
                        <a:t>Second Column Header Here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BentonSans" panose="02000503000000020004" pitchFamily="2" charset="77"/>
                        </a:rPr>
                        <a:t>Third Column Header Here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BentonSans" panose="02000503000000020004" pitchFamily="2" charset="77"/>
                        </a:rPr>
                        <a:t>Fourth Column Header Here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BentonSans" panose="02000503000000020004" pitchFamily="2" charset="77"/>
                        </a:rPr>
                        <a:t>Fifth Column Header Here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33438"/>
                  </a:ext>
                </a:extLst>
              </a:tr>
              <a:tr h="768743">
                <a:tc>
                  <a:txBody>
                    <a:bodyPr/>
                    <a:lstStyle/>
                    <a:p>
                      <a:r>
                        <a:rPr lang="en-US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This is where you put the title of </a:t>
                      </a:r>
                      <a:r>
                        <a:rPr lang="en-US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your first row. 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2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BentonSans" panose="02000503000000020004" pitchFamily="2" charset="77"/>
                      </a:endParaRPr>
                    </a:p>
                    <a:p>
                      <a:endParaRPr lang="en-US" sz="1600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4</a:t>
                      </a:r>
                      <a:endParaRPr lang="en-US" sz="1600" b="1" i="1" dirty="0"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6</a:t>
                      </a:r>
                      <a:endParaRPr lang="en-US" sz="1600" b="1" i="1" dirty="0"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8</a:t>
                      </a:r>
                      <a:endParaRPr lang="en-US" sz="1600" b="1" i="1" dirty="0"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01423"/>
                  </a:ext>
                </a:extLst>
              </a:tr>
              <a:tr h="847066">
                <a:tc>
                  <a:txBody>
                    <a:bodyPr/>
                    <a:lstStyle/>
                    <a:p>
                      <a:r>
                        <a:rPr lang="en-US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This is where you put the title of </a:t>
                      </a:r>
                      <a:r>
                        <a:rPr lang="en-US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your second row. 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100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200</a:t>
                      </a:r>
                      <a:endParaRPr lang="en-US" sz="1600" b="1" i="1" dirty="0"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300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400</a:t>
                      </a:r>
                      <a:endParaRPr lang="en-US" sz="1600" b="1" i="1" dirty="0"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64305"/>
                  </a:ext>
                </a:extLst>
              </a:tr>
              <a:tr h="836120">
                <a:tc>
                  <a:txBody>
                    <a:bodyPr/>
                    <a:lstStyle/>
                    <a:p>
                      <a:r>
                        <a:rPr lang="en-US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This is where you put the title of </a:t>
                      </a:r>
                      <a:r>
                        <a:rPr lang="en-US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your third row. 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1,000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2,000</a:t>
                      </a:r>
                      <a:endParaRPr lang="en-US" sz="1600" b="1" i="1" dirty="0"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3,000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" panose="02000503000000020004" pitchFamily="2" charset="77"/>
                          <a:ea typeface="+mn-ea"/>
                          <a:cs typeface="+mn-cs"/>
                        </a:rPr>
                        <a:t>4,000</a:t>
                      </a:r>
                      <a:endParaRPr lang="en-US" sz="1600" b="1" i="1" dirty="0"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14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0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58B0282D-A0A6-3746-BF54-3AECD401971A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7FE3D3-FAF5-EF43-A184-49ED5727B4FA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rgbClr val="99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1A0A32-4F3B-C64A-9710-EDDDF018D1FC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B4256-3922-C14A-8635-D3490E7A1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BD05F3-F2A8-5141-8BD4-369A32AA370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53723429"/>
              </p:ext>
            </p:extLst>
          </p:nvPr>
        </p:nvGraphicFramePr>
        <p:xfrm>
          <a:off x="894413" y="1353049"/>
          <a:ext cx="10067925" cy="49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585">
                  <a:extLst>
                    <a:ext uri="{9D8B030D-6E8A-4147-A177-3AD203B41FA5}">
                      <a16:colId xmlns:a16="http://schemas.microsoft.com/office/drawing/2014/main" val="3921758109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1401650713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1181725909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1307325242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2935512525"/>
                    </a:ext>
                  </a:extLst>
                </a:gridCol>
              </a:tblGrid>
              <a:tr h="1035040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bg1"/>
                          </a:solidFill>
                          <a:latin typeface="BentonSans" panose="02000503000000020004" pitchFamily="2" charset="77"/>
                        </a:rPr>
                        <a:t>First Column Header Here</a:t>
                      </a: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bg1"/>
                          </a:solidFill>
                          <a:latin typeface="BentonSans" panose="02000503000000020004" pitchFamily="2" charset="77"/>
                        </a:rPr>
                        <a:t>Second Column Header Here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bg1"/>
                          </a:solidFill>
                          <a:latin typeface="BentonSans" panose="02000503000000020004" pitchFamily="2" charset="77"/>
                        </a:rPr>
                        <a:t>Third Column Header Here</a:t>
                      </a:r>
                    </a:p>
                    <a:p>
                      <a:endParaRPr lang="en-US" b="1" i="0" dirty="0">
                        <a:latin typeface="BentonSans" panose="02000503000000020004" pitchFamily="2" charset="77"/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bg1"/>
                          </a:solidFill>
                          <a:latin typeface="BentonSans" panose="02000503000000020004" pitchFamily="2" charset="77"/>
                        </a:rPr>
                        <a:t>Fourth Column Header Here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bg1"/>
                          </a:solidFill>
                          <a:latin typeface="BentonSans" panose="02000503000000020004" pitchFamily="2" charset="77"/>
                        </a:rPr>
                        <a:t>Fifth Column Header Here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10465"/>
                  </a:ext>
                </a:extLst>
              </a:tr>
              <a:tr h="581609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  <a:p>
                      <a:endParaRPr lang="en-US" sz="1600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666516"/>
                  </a:ext>
                </a:extLst>
              </a:tr>
              <a:tr h="1092490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</a:p>
                    <a:p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820010"/>
                  </a:ext>
                </a:extLst>
              </a:tr>
              <a:tr h="1092490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</a:p>
                    <a:p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entonSans Medium" panose="02000503000000020004" pitchFamily="2" charset="77"/>
                          <a:ea typeface="+mn-ea"/>
                          <a:cs typeface="+mn-cs"/>
                        </a:rPr>
                        <a:t>This table shows how your content would appear if you only had text.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BentonSans Medium" panose="02000503000000020004" pitchFamily="2" charset="7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0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7FDD64-DE64-1A4B-B8AF-DFB1AA634805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53C21-5ACB-B444-AC7A-EEC5AE51CB0D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rgbClr val="99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149C7-F53D-5547-ADDA-8F69726859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4413" y="1817370"/>
            <a:ext cx="10369587" cy="4046855"/>
          </a:xfrm>
        </p:spPr>
        <p:txBody>
          <a:bodyPr/>
          <a:lstStyle>
            <a:lvl1pPr>
              <a:defRPr b="0" i="0">
                <a:latin typeface="BentonSans Medium" panose="02000503000000020004" pitchFamily="2" charset="77"/>
              </a:defRPr>
            </a:lvl1pPr>
            <a:lvl2pPr>
              <a:defRPr b="0" i="0">
                <a:latin typeface="BentonSans Medium" panose="02000503000000020004" pitchFamily="2" charset="77"/>
              </a:defRPr>
            </a:lvl2pPr>
            <a:lvl3pPr>
              <a:defRPr b="0" i="0">
                <a:latin typeface="BentonSans Medium" panose="02000503000000020004" pitchFamily="2" charset="77"/>
              </a:defRPr>
            </a:lvl3pPr>
            <a:lvl4pPr>
              <a:defRPr b="0" i="0">
                <a:latin typeface="BentonSans Medium" panose="02000503000000020004" pitchFamily="2" charset="77"/>
              </a:defRPr>
            </a:lvl4pPr>
            <a:lvl5pPr>
              <a:defRPr b="0" i="0">
                <a:latin typeface="BentonSans Medium" panose="02000503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73C071-F20E-BB4F-B50E-A2D5887F58D8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D24D95-A6AB-A94B-9F20-78DFF4E0D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6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E4DC12-53C4-0D49-ADEE-BEE22D5FB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92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06CF59-9CC8-7F40-8551-49F0A68E8914}"/>
              </a:ext>
            </a:extLst>
          </p:cNvPr>
          <p:cNvSpPr/>
          <p:nvPr userDrawn="1"/>
        </p:nvSpPr>
        <p:spPr>
          <a:xfrm>
            <a:off x="9284096" y="-2"/>
            <a:ext cx="1818986" cy="14815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09A0C-193D-8042-8E3A-964218045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19" y="114977"/>
            <a:ext cx="1678940" cy="125817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4DD31-A82E-EB4E-82DB-7023F7E40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511175"/>
            <a:ext cx="5556250" cy="775184"/>
          </a:xfrm>
        </p:spPr>
        <p:txBody>
          <a:bodyPr/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BentonSans" panose="02000503000000020004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Main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537994-D469-614B-8DB0-482B035145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1373151"/>
            <a:ext cx="6152531" cy="12620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BentonSans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Secondary Title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3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AD58FE-1E73-1446-848F-BF417F11ACC3}"/>
              </a:ext>
            </a:extLst>
          </p:cNvPr>
          <p:cNvSpPr/>
          <p:nvPr userDrawn="1"/>
        </p:nvSpPr>
        <p:spPr>
          <a:xfrm>
            <a:off x="0" y="2279929"/>
            <a:ext cx="12192000" cy="458749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09222F-DD44-AA49-87C5-606908DFF713}"/>
              </a:ext>
            </a:extLst>
          </p:cNvPr>
          <p:cNvSpPr/>
          <p:nvPr userDrawn="1"/>
        </p:nvSpPr>
        <p:spPr>
          <a:xfrm>
            <a:off x="0" y="2868578"/>
            <a:ext cx="148614" cy="836706"/>
          </a:xfrm>
          <a:prstGeom prst="rect">
            <a:avLst/>
          </a:prstGeom>
          <a:solidFill>
            <a:srgbClr val="DD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0E1D29-3696-8847-8D2D-49A75F0665A6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C52C37-D0C7-0543-AC15-104798B10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9522B-4EC0-F845-A35D-A7C828D84E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023" y="2868578"/>
            <a:ext cx="6532809" cy="2118092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If your presentation has multiple sections, use this slide to add a Section Header.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232175-6862-2741-9927-81751FE6A888}"/>
              </a:ext>
            </a:extLst>
          </p:cNvPr>
          <p:cNvSpPr txBox="1"/>
          <p:nvPr userDrawn="1"/>
        </p:nvSpPr>
        <p:spPr>
          <a:xfrm>
            <a:off x="0" y="6415801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259FD-5FCE-FA42-A732-08EB0EF798BD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49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36B10000-971B-6C4B-81FB-4A73B882F5C5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7906367" y="1469569"/>
            <a:ext cx="3164626" cy="4387353"/>
          </a:xfrm>
          <a:solidFill>
            <a:schemeClr val="tx1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FEDB4-8617-4D4B-98F0-1ED07F892DE5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934517-1F77-D54A-81E2-837C27D43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AE393E-56C8-694B-ADBB-14ACB7909709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B8DFF-837E-1C48-B2D9-8A6A259A86E4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rgbClr val="99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7D48B-F2F7-B940-BA4D-EDEE04972B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6930" y="1664190"/>
            <a:ext cx="2603500" cy="1204058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CALL OUT BOX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706153A-1212-544F-90DF-D8CE2DF9A9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788" y="3927021"/>
            <a:ext cx="2579687" cy="2282825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1">
                <a:solidFill>
                  <a:schemeClr val="bg1"/>
                </a:solidFill>
                <a:latin typeface="BentonSans Medium" panose="02000503000000020004" pitchFamily="2" charset="77"/>
              </a:defRPr>
            </a:lvl1pPr>
          </a:lstStyle>
          <a:p>
            <a:pPr lvl="0"/>
            <a:r>
              <a:rPr lang="en-US" dirty="0"/>
              <a:t>This element gives you a way to emphasize or call special attention to a particular piece of information.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82C58A-5A5A-3449-8798-F3477FEC93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46" y="1492740"/>
            <a:ext cx="5234894" cy="5857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latin typeface="BentonSans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/>
              <a:t>First Message here.</a:t>
            </a:r>
          </a:p>
          <a:p>
            <a:pPr lvl="0"/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F6A76D-C5AE-C640-AFA0-2B9361246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495" y="2158601"/>
            <a:ext cx="5235545" cy="1118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0000"/>
                </a:solidFill>
                <a:latin typeface="BentonSans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is where you insert supporting copy underneath your first header.</a:t>
            </a:r>
          </a:p>
          <a:p>
            <a:pPr lvl="0"/>
            <a:endParaRPr lang="en-US" dirty="0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B61089C-C8D4-DC47-91FE-BE8CB2EC3F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46" y="4015209"/>
            <a:ext cx="5234894" cy="5857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i="0">
                <a:latin typeface="BentonSans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/>
              <a:t>Second Message here.</a:t>
            </a:r>
          </a:p>
          <a:p>
            <a:pPr lvl="0"/>
            <a:endParaRPr lang="en-US" dirty="0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C0D84A9-6FFC-EB45-B1A1-A656251713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495" y="4681070"/>
            <a:ext cx="5235546" cy="172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0000"/>
                </a:solidFill>
                <a:latin typeface="BentonSans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is where you insert supporting copy underneath your second header.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B6EF61-393B-154B-863C-96570D8CA9E3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5965A8-8777-464B-8394-1573DF5A3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DBDEA7-EAFF-124F-8A27-FCE95DB4989D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2AA53-8494-D540-A012-7221931B5E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922" y="1649189"/>
            <a:ext cx="3662606" cy="1229705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Headline here. It can be as long or as short as you’d like.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7903C5-E348-F54C-85D4-676B23037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922" y="3677395"/>
            <a:ext cx="3763078" cy="23464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0000"/>
                </a:solidFill>
                <a:latin typeface="BentonSans Medium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is where you insert supporting copy underneath your header.</a:t>
            </a:r>
          </a:p>
          <a:p>
            <a:pPr lvl="0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C985DA-3299-5C44-A725-9160B27C1D93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rgbClr val="99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D5D3F8-F656-3044-AD7D-4E08CC0EE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9591" y="1057145"/>
            <a:ext cx="6188075" cy="46206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0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Box Lim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3499543-2F22-2644-87F5-B6F9EA41A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"/>
            <a:ext cx="12344528" cy="685800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19F76BC-875B-D849-9195-AA920ED24C58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AFF098-25DF-694C-BDB4-7B4F37685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926418C-74D1-9144-B24D-2ECEB9EFB840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C31498-7D6A-164D-8448-437B9EADFFC8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rgbClr val="99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914DA8F9-BED3-7744-BDA0-AC53229767FA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894413" y="1677510"/>
            <a:ext cx="3965575" cy="4508500"/>
          </a:xfrm>
          <a:solidFill>
            <a:srgbClr val="000000">
              <a:alpha val="71373"/>
            </a:srgbClr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2A52F-4B4C-884B-B704-E358D2755F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0510" y="2258612"/>
            <a:ext cx="2975629" cy="60154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QUOTE OR CALL-OUT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616C37-364C-BB47-8C52-3ED03BAA64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0175" y="3060294"/>
            <a:ext cx="2976563" cy="2460625"/>
          </a:xfr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BentonSans Medium" panose="02000503000000020004" pitchFamily="2" charset="77"/>
              </a:defRPr>
            </a:lvl1pPr>
          </a:lstStyle>
          <a:p>
            <a:pPr lvl="0"/>
            <a:r>
              <a:rPr lang="en-US" dirty="0"/>
              <a:t>This element gives you a way to emphasize or call special attention to a particular piece of information.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5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Box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E0260-3563-6347-9C24-A59CAD5C0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75338" cy="685800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E6965183-FC52-F143-A912-2333686163B9}"/>
              </a:ext>
            </a:extLst>
          </p:cNvPr>
          <p:cNvSpPr/>
          <p:nvPr userDrawn="1"/>
        </p:nvSpPr>
        <p:spPr>
          <a:xfrm>
            <a:off x="7936524" y="1371600"/>
            <a:ext cx="3790872" cy="4372708"/>
          </a:xfrm>
          <a:prstGeom prst="rtTriangle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758D4-8E3C-F34E-B8DA-1C943145730B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ABA891-0C8D-644F-B620-32A5A0D7D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C3274B-92F2-1740-85ED-3AEB25CBC0FB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6BB7DE-ECEF-1443-BE41-564FDF76ED14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3" name="SmartArt Placeholder 3">
            <a:extLst>
              <a:ext uri="{FF2B5EF4-FFF2-40B4-BE49-F238E27FC236}">
                <a16:creationId xmlns:a16="http://schemas.microsoft.com/office/drawing/2014/main" id="{54A69979-17EF-DB40-A232-35FD584B15A0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7936056" y="1352819"/>
            <a:ext cx="3790872" cy="4391489"/>
          </a:xfrm>
          <a:solidFill>
            <a:srgbClr val="000000">
              <a:alpha val="71373"/>
            </a:srgbClr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0C09C6F-FA0A-4D4C-9278-46F9EB5A40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44145" y="1781132"/>
            <a:ext cx="2975629" cy="60154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QUOTE OR CALL-OUT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28C0D91-C9F3-8644-A226-1888355267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3211" y="2792204"/>
            <a:ext cx="2976563" cy="2682766"/>
          </a:xfr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BentonSans Medium" panose="02000503000000020004" pitchFamily="2" charset="77"/>
              </a:defRPr>
            </a:lvl1pPr>
          </a:lstStyle>
          <a:p>
            <a:pPr lvl="0"/>
            <a:r>
              <a:rPr lang="en-US" dirty="0"/>
              <a:t>This element gives you a way to emphasize or call special attention to a particular piece of information.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734A4C-837A-8D44-866A-B66584BFCDD8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22258D-45DC-BC4F-95CB-F791B9BFD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F0550F-7B32-D94F-A0F9-6B830F379543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7E771C82-8E6A-AF45-A80B-4A9DBE4559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719" y="1585420"/>
            <a:ext cx="4482450" cy="5857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BentonSans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/>
              <a:t>First Message here.</a:t>
            </a:r>
          </a:p>
          <a:p>
            <a:pPr lvl="0"/>
            <a:endParaRPr lang="en-US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FE438FA4-62F0-CF46-BF2E-C36EE03805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068" y="2251280"/>
            <a:ext cx="5382132" cy="13491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0000"/>
                </a:solidFill>
                <a:latin typeface="BentonSans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is where you insert supporting copy underneath your first header.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691651-777A-2F4C-9A15-5FE2DCF849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719" y="4010673"/>
            <a:ext cx="4482450" cy="5857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BentonSans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/>
              <a:t>Second Message here.</a:t>
            </a:r>
          </a:p>
          <a:p>
            <a:pPr lvl="0"/>
            <a:endParaRPr lang="en-US" dirty="0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9AD5201E-3549-A942-AF0F-DAB58ACED2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067" y="4695388"/>
            <a:ext cx="5382133" cy="172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000000"/>
                </a:solidFill>
                <a:latin typeface="BentonSans" panose="02000503000000020004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is where you insert supporting copy underneath your second header.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6894BF-E17E-B544-A3A7-A332E4F4DFE8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rgbClr val="99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0D3F488D-8099-E443-AD23-738175F97D45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7957136" y="1646138"/>
            <a:ext cx="3390494" cy="4148606"/>
          </a:xfrm>
          <a:prstGeom prst="flowChartOffpageConnector">
            <a:avLst/>
          </a:prstGeom>
          <a:solidFill>
            <a:srgbClr val="990000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01E6FB-8A58-C249-B25A-2E7BBCDB1F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036" y="1889160"/>
            <a:ext cx="2975629" cy="60154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QUOTE OR CALL-OUT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62C0FF1F-AAD1-AA41-95C3-BA0DA890D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8285" y="2874677"/>
            <a:ext cx="2808195" cy="2052429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BentonSans Medium" panose="02000503000000020004" pitchFamily="2" charset="77"/>
              </a:defRPr>
            </a:lvl1pPr>
          </a:lstStyle>
          <a:p>
            <a:pPr lvl="0"/>
            <a:r>
              <a:rPr lang="en-US" dirty="0"/>
              <a:t>This element gives you a way to emphasize or call special attention to a particular piece of information.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ADC613-D436-DB47-AEC7-809A2E956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58657"/>
            <a:ext cx="12192000" cy="3870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52EFFA-16BE-6D48-9F26-2B73E367EFEC}"/>
              </a:ext>
            </a:extLst>
          </p:cNvPr>
          <p:cNvSpPr txBox="1"/>
          <p:nvPr userDrawn="1"/>
        </p:nvSpPr>
        <p:spPr>
          <a:xfrm>
            <a:off x="0" y="639889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FOUNDATION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C8214-5458-F441-BC7B-7B21BE8501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5628" y="723106"/>
            <a:ext cx="7078662" cy="55245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latin typeface="BentonSans" panose="02000503000000020004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Headline for this slide goes here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822C20-8971-0944-BEBB-DBD247E4E854}"/>
              </a:ext>
            </a:extLst>
          </p:cNvPr>
          <p:cNvSpPr txBox="1"/>
          <p:nvPr userDrawn="1"/>
        </p:nvSpPr>
        <p:spPr>
          <a:xfrm>
            <a:off x="10430360" y="6408270"/>
            <a:ext cx="906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16E54-A841-AA43-9365-11873DCC039A}" type="slidenum">
              <a:rPr lang="en-US" sz="1200" smtClean="0">
                <a:solidFill>
                  <a:srgbClr val="99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6E63B093-EABF-AE44-A58E-9CED06B88683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33779" y="3893820"/>
            <a:ext cx="2530475" cy="2505075"/>
          </a:xfrm>
          <a:prstGeom prst="teardrop">
            <a:avLst/>
          </a:prstGeom>
          <a:solidFill>
            <a:srgbClr val="990000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C43BB4D-F58D-6F4F-9E09-E62AC0C651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801" y="4240376"/>
            <a:ext cx="2029492" cy="486626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QUOTE/CALLOUT HEADER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EE7820-136E-9E4F-B17F-2BBAC3A7E1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802" y="4963717"/>
            <a:ext cx="1805846" cy="1112494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BentonSans Medium" panose="02000503000000020004" pitchFamily="2" charset="77"/>
              </a:defRPr>
            </a:lvl1pPr>
          </a:lstStyle>
          <a:p>
            <a:pPr lvl="0"/>
            <a:r>
              <a:rPr lang="en-US" dirty="0"/>
              <a:t>Give special emphasis with this shape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150E819F-A365-E54F-A77F-10C2DFE9D96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490901" y="405007"/>
            <a:ext cx="2331732" cy="2297112"/>
          </a:xfrm>
          <a:prstGeom prst="ellipse">
            <a:avLst/>
          </a:prstGeom>
          <a:solidFill>
            <a:srgbClr val="990000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831EF73-64F2-6045-A509-FE6719E47C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60321" y="862700"/>
            <a:ext cx="1981913" cy="486626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BentonSans" panose="02000503000000020004" pitchFamily="2" charset="77"/>
              </a:defRPr>
            </a:lvl1pPr>
          </a:lstStyle>
          <a:p>
            <a:pPr lvl="0"/>
            <a:r>
              <a:rPr lang="en-US" dirty="0"/>
              <a:t>QUOTE/CALLOUT HEADER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431A286-AC5B-5841-8038-38F6A07676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5486" y="1467627"/>
            <a:ext cx="1955428" cy="1112494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BentonSans Medium" panose="02000503000000020004" pitchFamily="2" charset="77"/>
              </a:defRPr>
            </a:lvl1pPr>
          </a:lstStyle>
          <a:p>
            <a:pPr lvl="0"/>
            <a:r>
              <a:rPr lang="en-US" dirty="0"/>
              <a:t>Give special emphasis with this shape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7AA5E-A192-0443-A54B-D6E31BA9EEF2}"/>
              </a:ext>
            </a:extLst>
          </p:cNvPr>
          <p:cNvSpPr/>
          <p:nvPr userDrawn="1"/>
        </p:nvSpPr>
        <p:spPr>
          <a:xfrm flipV="1">
            <a:off x="894413" y="-4"/>
            <a:ext cx="604604" cy="127416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70C832-A665-C04E-B210-171323CEA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1" y="614993"/>
            <a:ext cx="450266" cy="5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69D03-D913-B44D-9599-2B38AA9F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593C1-93D0-C840-BA27-AB92A1002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3392C-F73C-7544-AEBC-31DAA81ED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0FAB-6E47-D247-AD0B-9920D7037BA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13186-90B5-0F4D-9B1A-746A43D3C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14BD-5C46-D848-A110-A731E8287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6E54-A841-AA43-9365-11873DCC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5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1" r:id="rId11"/>
    <p:sldLayoutId id="2147483689" r:id="rId12"/>
    <p:sldLayoutId id="2147483688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6424125" TargetMode="External"/><Relationship Id="rId2" Type="http://schemas.openxmlformats.org/officeDocument/2006/relationships/hyperlink" Target="https://dietassessmentprimer.cancer.gov/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72753-59A1-3144-A8B8-5CAC7D0A0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602297"/>
            <a:ext cx="12372974" cy="5255703"/>
          </a:xfrm>
        </p:spPr>
        <p:txBody>
          <a:bodyPr>
            <a:normAutofit/>
          </a:bodyPr>
          <a:lstStyle/>
          <a:p>
            <a:r>
              <a:rPr lang="en-US" sz="4800" dirty="0"/>
              <a:t>Dietary assessments in nutrition epidemiological studies</a:t>
            </a:r>
          </a:p>
          <a:p>
            <a:endParaRPr lang="en-US" sz="4400" dirty="0"/>
          </a:p>
          <a:p>
            <a:r>
              <a:rPr lang="en-US" sz="3600" dirty="0"/>
              <a:t>Carmen D. Tekwe PhD, Yuanyuan Luan PhD, Roger S. Zoh PhD</a:t>
            </a:r>
          </a:p>
          <a:p>
            <a:r>
              <a:rPr lang="en-US" sz="3200" dirty="0"/>
              <a:t>Department of Epidemiology and Biostatistics</a:t>
            </a:r>
          </a:p>
          <a:p>
            <a:r>
              <a:rPr lang="en-US" sz="3200" dirty="0"/>
              <a:t>Indiana University </a:t>
            </a:r>
          </a:p>
          <a:p>
            <a:r>
              <a:rPr lang="en-US" sz="3200" dirty="0"/>
              <a:t>Bloomington, Indiana</a:t>
            </a:r>
          </a:p>
        </p:txBody>
      </p:sp>
    </p:spTree>
    <p:extLst>
      <p:ext uri="{BB962C8B-B14F-4D97-AF65-F5344CB8AC3E}">
        <p14:creationId xmlns:p14="http://schemas.microsoft.com/office/powerpoint/2010/main" val="354842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AAEE0-74EC-CC0C-2F26-31218B29D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067" y="2251281"/>
            <a:ext cx="5714099" cy="134271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Adequate nutrition is crucial for proper physical, cognitive, and emotional development during these critical life stages.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Thus, the primary objective of nutrition assessment and screening is to ensure </a:t>
            </a:r>
            <a:r>
              <a:rPr lang="en-US" b="1" dirty="0"/>
              <a:t>optimal growth </a:t>
            </a:r>
            <a:r>
              <a:rPr lang="en-US" dirty="0"/>
              <a:t>and </a:t>
            </a:r>
            <a:r>
              <a:rPr lang="en-US" b="1" dirty="0"/>
              <a:t>development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140CE-D692-CEB6-7BBF-B1B3A38EDC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0066" y="4341557"/>
            <a:ext cx="5714099" cy="18008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Pediatric Nutrition Screening Tool (</a:t>
            </a:r>
            <a:r>
              <a:rPr lang="en-US" sz="1800" b="1" dirty="0">
                <a:latin typeface="+mn-lt"/>
              </a:rPr>
              <a:t>PNST</a:t>
            </a:r>
            <a:r>
              <a:rPr lang="en-US" sz="1800" dirty="0">
                <a:latin typeface="+mn-lt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Screening Tool for the Assessment of Malnutrition in Pediatrics (</a:t>
            </a:r>
            <a:r>
              <a:rPr lang="en-US" sz="1800" b="1" dirty="0">
                <a:latin typeface="+mn-lt"/>
              </a:rPr>
              <a:t>STAMP</a:t>
            </a:r>
            <a:r>
              <a:rPr lang="en-US" sz="1800" dirty="0">
                <a:latin typeface="+mn-lt"/>
              </a:rPr>
              <a:t>)</a:t>
            </a:r>
          </a:p>
          <a:p>
            <a:endParaRPr lang="en-US" dirty="0"/>
          </a:p>
        </p:txBody>
      </p:sp>
      <p:pic>
        <p:nvPicPr>
          <p:cNvPr id="12" name="Picture 11" descr="A group of children eating at a table&#10;&#10;Description automatically generated">
            <a:extLst>
              <a:ext uri="{FF2B5EF4-FFF2-40B4-BE49-F238E27FC236}">
                <a16:creationId xmlns:a16="http://schemas.microsoft.com/office/drawing/2014/main" id="{81F3C214-515D-2C9A-64D9-543ECE49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833" y="1585420"/>
            <a:ext cx="4991984" cy="3333807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FD6BBC-A4F9-EA06-6B7C-16A348A3526E}"/>
              </a:ext>
            </a:extLst>
          </p:cNvPr>
          <p:cNvSpPr txBox="1">
            <a:spLocks/>
          </p:cNvSpPr>
          <p:nvPr/>
        </p:nvSpPr>
        <p:spPr>
          <a:xfrm>
            <a:off x="919265" y="1616029"/>
            <a:ext cx="4482450" cy="585787"/>
          </a:xfrm>
          <a:prstGeom prst="rect">
            <a:avLst/>
          </a:prstGeom>
          <a:solidFill>
            <a:srgbClr val="C00000"/>
          </a:solidFill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/>
                </a:solidFill>
                <a:latin typeface="BentonSans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n-lt"/>
              </a:rPr>
              <a:t>Unique Objectives 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A74EA2-73D4-3F2E-52AB-B8B7EA67911E}"/>
              </a:ext>
            </a:extLst>
          </p:cNvPr>
          <p:cNvSpPr txBox="1">
            <a:spLocks/>
          </p:cNvSpPr>
          <p:nvPr/>
        </p:nvSpPr>
        <p:spPr>
          <a:xfrm>
            <a:off x="919265" y="3643456"/>
            <a:ext cx="4482450" cy="585787"/>
          </a:xfrm>
          <a:prstGeom prst="rect">
            <a:avLst/>
          </a:prstGeom>
          <a:solidFill>
            <a:srgbClr val="C00000"/>
          </a:solidFill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/>
                </a:solidFill>
                <a:latin typeface="BentonSans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n-lt"/>
              </a:rPr>
              <a:t>Popular Tools</a:t>
            </a:r>
          </a:p>
        </p:txBody>
      </p:sp>
    </p:spTree>
    <p:extLst>
      <p:ext uri="{BB962C8B-B14F-4D97-AF65-F5344CB8AC3E}">
        <p14:creationId xmlns:p14="http://schemas.microsoft.com/office/powerpoint/2010/main" val="404880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EA4A9C-AA4A-8702-1E89-41E170BC3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4142" y="397566"/>
            <a:ext cx="4253678" cy="803082"/>
          </a:xfrm>
          <a:solidFill>
            <a:srgbClr val="990000"/>
          </a:solidFill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Pediatric Nutrition Screening Tool (PNST)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2CE96-CAE3-F74F-54F3-310EF1B1E7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396" y="1594154"/>
            <a:ext cx="5249423" cy="44408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PNST </a:t>
            </a:r>
            <a:r>
              <a:rPr lang="en-US" sz="2000" dirty="0">
                <a:latin typeface="+mn-lt"/>
              </a:rPr>
              <a:t>was developed by a group of Australian dietitians and nurses in 2016 for </a:t>
            </a:r>
            <a:r>
              <a:rPr lang="en-US" sz="2000" b="1" dirty="0">
                <a:latin typeface="+mn-lt"/>
              </a:rPr>
              <a:t>hospitalized pediatric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PNST</a:t>
            </a:r>
            <a:r>
              <a:rPr lang="en-US" sz="2000" dirty="0">
                <a:latin typeface="+mn-lt"/>
              </a:rPr>
              <a:t> is a simple, four-item questionnaire:</a:t>
            </a:r>
          </a:p>
          <a:p>
            <a:pPr marL="971550" lvl="1" indent="-285750"/>
            <a:r>
              <a:rPr lang="en-US" sz="1800" dirty="0"/>
              <a:t>Has child unintentionally </a:t>
            </a:r>
            <a:r>
              <a:rPr lang="en-US" sz="1800" b="1" dirty="0"/>
              <a:t>lost weight </a:t>
            </a:r>
            <a:r>
              <a:rPr lang="en-US" sz="1800" dirty="0"/>
              <a:t>lately?</a:t>
            </a:r>
          </a:p>
          <a:p>
            <a:pPr marL="971550" lvl="1" indent="-285750"/>
            <a:r>
              <a:rPr lang="en-US" sz="1800" dirty="0"/>
              <a:t>Has child had </a:t>
            </a:r>
            <a:r>
              <a:rPr lang="en-US" sz="1800" b="1" dirty="0"/>
              <a:t>poor weight gain </a:t>
            </a:r>
            <a:r>
              <a:rPr lang="en-US" sz="1800" dirty="0"/>
              <a:t>over the last few months?</a:t>
            </a:r>
          </a:p>
          <a:p>
            <a:pPr marL="971550" lvl="1" indent="-285750"/>
            <a:r>
              <a:rPr lang="en-US" sz="1800" dirty="0"/>
              <a:t>Has child been </a:t>
            </a:r>
            <a:r>
              <a:rPr lang="en-US" sz="1800" b="1" dirty="0"/>
              <a:t>eating/feeding </a:t>
            </a:r>
            <a:r>
              <a:rPr lang="en-US" sz="1800" dirty="0"/>
              <a:t>less in the last few weeks?</a:t>
            </a:r>
          </a:p>
          <a:p>
            <a:pPr marL="971550" lvl="1" indent="-285750"/>
            <a:r>
              <a:rPr lang="en-US" sz="1800" dirty="0"/>
              <a:t>Is child obviously </a:t>
            </a:r>
            <a:r>
              <a:rPr lang="en-US" sz="1800" b="1" dirty="0"/>
              <a:t>underweight</a:t>
            </a:r>
            <a:r>
              <a:rPr lang="en-US" sz="1800" dirty="0"/>
              <a:t>/significantly </a:t>
            </a:r>
            <a:r>
              <a:rPr lang="en-US" sz="1800" b="1" dirty="0"/>
              <a:t>overweight?</a:t>
            </a:r>
          </a:p>
          <a:p>
            <a:pPr marL="971550" lvl="1" indent="-285750"/>
            <a:endParaRPr lang="en-US" sz="1800" b="1" dirty="0"/>
          </a:p>
          <a:p>
            <a:pPr marL="285750" lvl="1" indent="-285750"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</a:rPr>
              <a:t>If “</a:t>
            </a:r>
            <a:r>
              <a:rPr lang="en-US" sz="2000" b="1" dirty="0">
                <a:solidFill>
                  <a:srgbClr val="000000"/>
                </a:solidFill>
              </a:rPr>
              <a:t>yes</a:t>
            </a:r>
            <a:r>
              <a:rPr lang="en-US" sz="2000" dirty="0">
                <a:solidFill>
                  <a:srgbClr val="000000"/>
                </a:solidFill>
              </a:rPr>
              <a:t>” to two or more questions above: </a:t>
            </a:r>
          </a:p>
          <a:p>
            <a:pPr marL="742950" lvl="2" indent="-285750"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Might be at nutritional risk.</a:t>
            </a:r>
          </a:p>
        </p:txBody>
      </p:sp>
      <p:pic>
        <p:nvPicPr>
          <p:cNvPr id="10" name="Picture 9" descr="A close-up of a nutrition screening tool&#10;&#10;Description automatically generated">
            <a:extLst>
              <a:ext uri="{FF2B5EF4-FFF2-40B4-BE49-F238E27FC236}">
                <a16:creationId xmlns:a16="http://schemas.microsoft.com/office/drawing/2014/main" id="{E2C49B2E-AAB1-BB04-A442-05B5A978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72" y="1826770"/>
            <a:ext cx="5559524" cy="39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5736E-FA89-E9CC-9944-7F781F388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5856" y="424688"/>
            <a:ext cx="4834613" cy="765555"/>
          </a:xfrm>
          <a:solidFill>
            <a:srgbClr val="990000"/>
          </a:solidFill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Screening Tool for the Assessment of Malnutrition in Pediatrics (STAMP)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EAFB5-60DD-F196-4AC4-50CB155A8C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349" y="1395370"/>
            <a:ext cx="5669120" cy="49334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+mn-lt"/>
              </a:rPr>
              <a:t>STAMP</a:t>
            </a:r>
            <a:r>
              <a:rPr lang="en-US" sz="2200" dirty="0">
                <a:latin typeface="+mn-lt"/>
              </a:rPr>
              <a:t> was developed in the United Kingdom  for hospitalized children aged 2–17.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+mn-lt"/>
              </a:rPr>
              <a:t>STAMP</a:t>
            </a:r>
            <a:r>
              <a:rPr lang="en-US" sz="2200" dirty="0">
                <a:latin typeface="+mn-lt"/>
              </a:rPr>
              <a:t> incorporates </a:t>
            </a:r>
            <a:r>
              <a:rPr lang="en-US" sz="2200" b="1" dirty="0">
                <a:latin typeface="+mn-lt"/>
              </a:rPr>
              <a:t>three components</a:t>
            </a:r>
            <a:r>
              <a:rPr lang="en-US" sz="2200" dirty="0">
                <a:latin typeface="+mn-lt"/>
              </a:rPr>
              <a:t>:</a:t>
            </a:r>
            <a:r>
              <a:rPr lang="en-US" sz="2000" dirty="0"/>
              <a:t> </a:t>
            </a:r>
          </a:p>
          <a:p>
            <a:pPr marL="971550" lvl="1" indent="-285750"/>
            <a:r>
              <a:rPr lang="en-US" sz="1700" dirty="0"/>
              <a:t>Clinical diagnosis</a:t>
            </a:r>
          </a:p>
          <a:p>
            <a:pPr marL="971550" lvl="1" indent="-285750"/>
            <a:r>
              <a:rPr lang="en-US" sz="1700" dirty="0"/>
              <a:t>Estimated nutritional intake</a:t>
            </a:r>
          </a:p>
          <a:p>
            <a:pPr marL="971550" lvl="1" indent="-285750"/>
            <a:r>
              <a:rPr lang="en-US" sz="1700" dirty="0"/>
              <a:t>Weight and height percentiles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Includes </a:t>
            </a:r>
            <a:r>
              <a:rPr lang="en-US" sz="2200" b="1" dirty="0">
                <a:latin typeface="+mn-lt"/>
              </a:rPr>
              <a:t>five steps</a:t>
            </a:r>
            <a:r>
              <a:rPr lang="en-US" sz="2200" dirty="0">
                <a:latin typeface="+mn-lt"/>
              </a:rPr>
              <a:t>: </a:t>
            </a:r>
          </a:p>
          <a:p>
            <a:pPr marL="971550" lvl="1" indent="-285750"/>
            <a:r>
              <a:rPr lang="en-US" sz="1700" dirty="0"/>
              <a:t>Step 1: Clinical diagnosis</a:t>
            </a:r>
          </a:p>
          <a:p>
            <a:pPr marL="971550" lvl="1" indent="-285750"/>
            <a:r>
              <a:rPr lang="en-US" sz="1700" dirty="0"/>
              <a:t>Step 2: Nutritional intake</a:t>
            </a:r>
          </a:p>
          <a:p>
            <a:pPr marL="971550" lvl="1" indent="-285750"/>
            <a:r>
              <a:rPr lang="en-US" sz="1700" dirty="0"/>
              <a:t>Step 3: Weight and height assessment</a:t>
            </a:r>
          </a:p>
          <a:p>
            <a:pPr marL="971550" lvl="1" indent="-285750"/>
            <a:r>
              <a:rPr lang="en-US" sz="1700" dirty="0"/>
              <a:t>Step 4: </a:t>
            </a:r>
            <a:r>
              <a:rPr lang="en-US" sz="17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Add the scores from steps 1–3 together to calculate the child's overall risk of malnutrition.</a:t>
            </a:r>
          </a:p>
          <a:p>
            <a:pPr marL="971550" lvl="1" indent="-285750"/>
            <a:r>
              <a:rPr lang="en-US" sz="1700" dirty="0">
                <a:solidFill>
                  <a:srgbClr val="333333"/>
                </a:solidFill>
                <a:highlight>
                  <a:srgbClr val="FFFFFF"/>
                </a:highlight>
              </a:rPr>
              <a:t>Step 5: </a:t>
            </a:r>
            <a:r>
              <a:rPr lang="en-US" sz="17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 Develop a care plan accordingly</a:t>
            </a:r>
            <a:endParaRPr lang="en-US" sz="17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491EB4-3227-0812-1B03-C8C43A0C3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864" y="278611"/>
            <a:ext cx="4850674" cy="60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1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A96E2-A4F4-C8C9-D1EA-2A5C78459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023" y="2868578"/>
            <a:ext cx="11030567" cy="2118092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Assessments and screening in pregnant women</a:t>
            </a:r>
          </a:p>
          <a:p>
            <a:endParaRPr lang="en-US" sz="28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0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AAEE0-74EC-CC0C-2F26-31218B29D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066" y="2196653"/>
            <a:ext cx="5915533" cy="169342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Adequate nutrition during pregnancy is essential for optimal fetal growth and development, as well as for preventing maternal complications.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Thus, the primary objective of nutrition assessment and screening is to ensure the </a:t>
            </a:r>
            <a:r>
              <a:rPr lang="en-US" sz="2200" b="1" dirty="0">
                <a:latin typeface="+mn-lt"/>
              </a:rPr>
              <a:t>health</a:t>
            </a:r>
            <a:r>
              <a:rPr lang="en-US" sz="2200" dirty="0">
                <a:latin typeface="+mn-lt"/>
              </a:rPr>
              <a:t> and </a:t>
            </a:r>
            <a:r>
              <a:rPr lang="en-US" sz="2200" b="1" dirty="0">
                <a:latin typeface="+mn-lt"/>
              </a:rPr>
              <a:t>well-being</a:t>
            </a:r>
            <a:r>
              <a:rPr lang="en-US" sz="2200" dirty="0">
                <a:latin typeface="+mn-lt"/>
              </a:rPr>
              <a:t> of both the </a:t>
            </a:r>
            <a:r>
              <a:rPr lang="en-US" sz="2200" b="1" dirty="0">
                <a:latin typeface="+mn-lt"/>
              </a:rPr>
              <a:t>mother</a:t>
            </a:r>
            <a:r>
              <a:rPr lang="en-US" sz="2200" dirty="0">
                <a:latin typeface="+mn-lt"/>
              </a:rPr>
              <a:t> and the </a:t>
            </a:r>
            <a:r>
              <a:rPr lang="en-US" sz="2200" b="1" dirty="0">
                <a:latin typeface="+mn-lt"/>
              </a:rPr>
              <a:t>developing fetus</a:t>
            </a:r>
            <a:r>
              <a:rPr lang="en-US" sz="2200" dirty="0">
                <a:latin typeface="+mn-lt"/>
              </a:rPr>
              <a:t>.</a:t>
            </a:r>
            <a:endParaRPr lang="en-US" sz="2200" b="1" dirty="0">
              <a:latin typeface="+mn-lt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140CE-D692-CEB6-7BBF-B1B3A38EDC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0066" y="4681191"/>
            <a:ext cx="5915533" cy="18008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FIGO Nutrition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Prenatal Weight Gain Grid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AFD6BBC-A4F9-EA06-6B7C-16A348A3526E}"/>
              </a:ext>
            </a:extLst>
          </p:cNvPr>
          <p:cNvSpPr txBox="1">
            <a:spLocks/>
          </p:cNvSpPr>
          <p:nvPr/>
        </p:nvSpPr>
        <p:spPr>
          <a:xfrm>
            <a:off x="919265" y="1503715"/>
            <a:ext cx="4482450" cy="585787"/>
          </a:xfrm>
          <a:prstGeom prst="rect">
            <a:avLst/>
          </a:prstGeom>
          <a:solidFill>
            <a:srgbClr val="C00000"/>
          </a:solidFill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/>
                </a:solidFill>
                <a:latin typeface="BentonSans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n-lt"/>
              </a:rPr>
              <a:t>Unique Objectives 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9A74EA2-73D4-3F2E-52AB-B8B7EA67911E}"/>
              </a:ext>
            </a:extLst>
          </p:cNvPr>
          <p:cNvSpPr txBox="1">
            <a:spLocks/>
          </p:cNvSpPr>
          <p:nvPr/>
        </p:nvSpPr>
        <p:spPr>
          <a:xfrm>
            <a:off x="919265" y="3992741"/>
            <a:ext cx="4482450" cy="585787"/>
          </a:xfrm>
          <a:prstGeom prst="rect">
            <a:avLst/>
          </a:prstGeom>
          <a:solidFill>
            <a:srgbClr val="C00000"/>
          </a:solidFill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 kern="1200">
                <a:solidFill>
                  <a:schemeClr val="tx1"/>
                </a:solidFill>
                <a:latin typeface="BentonSans" panose="02000503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n-lt"/>
              </a:rPr>
              <a:t>Popular Tools</a:t>
            </a:r>
          </a:p>
        </p:txBody>
      </p:sp>
      <p:pic>
        <p:nvPicPr>
          <p:cNvPr id="4" name="Picture 3" descr="A pregnant person cutting fruit&#10;&#10;Description automatically generated">
            <a:extLst>
              <a:ext uri="{FF2B5EF4-FFF2-40B4-BE49-F238E27FC236}">
                <a16:creationId xmlns:a16="http://schemas.microsoft.com/office/drawing/2014/main" id="{7C163554-EA16-2566-62E5-952EE1BE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0" y="1675536"/>
            <a:ext cx="4950823" cy="33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EA4A9C-AA4A-8702-1E89-41E170BC3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4141" y="397566"/>
            <a:ext cx="4754611" cy="882594"/>
          </a:xfrm>
          <a:solidFill>
            <a:srgbClr val="990000"/>
          </a:solidFill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FIGO Nutrition Checklist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2CE96-CAE3-F74F-54F3-310EF1B1E7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188" y="1530543"/>
            <a:ext cx="5806564" cy="45442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FIGO</a:t>
            </a:r>
            <a:r>
              <a:rPr lang="en-US" sz="2000" dirty="0">
                <a:latin typeface="+mn-lt"/>
              </a:rPr>
              <a:t> (International Federation of Gynecology and Obstetrics) nutrition checklist was developed in 2015 by </a:t>
            </a:r>
            <a:r>
              <a:rPr lang="en-US" sz="2000" i="1" dirty="0">
                <a:latin typeface="+mn-lt"/>
              </a:rPr>
              <a:t>FIGO initiative on Adolescent, Preconception and Maternal Nutrition</a:t>
            </a:r>
            <a:r>
              <a:rPr lang="en-US" sz="2000" dirty="0">
                <a:latin typeface="+mn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It consists of </a:t>
            </a:r>
            <a:r>
              <a:rPr lang="en-US" sz="2000" b="1" dirty="0">
                <a:latin typeface="+mn-lt"/>
              </a:rPr>
              <a:t>four sections</a:t>
            </a:r>
            <a:r>
              <a:rPr lang="en-US" sz="2000" dirty="0">
                <a:latin typeface="+mn-lt"/>
              </a:rPr>
              <a:t>: 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1600" dirty="0">
                <a:latin typeface="+mn-lt"/>
              </a:rPr>
              <a:t>Specific dietary requirements or special diets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1600" dirty="0"/>
              <a:t>B</a:t>
            </a:r>
            <a:r>
              <a:rPr lang="en-US" sz="1600" dirty="0">
                <a:latin typeface="+mn-lt"/>
              </a:rPr>
              <a:t>ody mass index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1600" dirty="0"/>
              <a:t>D</a:t>
            </a:r>
            <a:r>
              <a:rPr lang="en-US" sz="1600" dirty="0">
                <a:latin typeface="+mn-lt"/>
              </a:rPr>
              <a:t>iet quality (number of servings or frequency of consumption of specific foods)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1600" dirty="0">
                <a:latin typeface="+mn-lt"/>
              </a:rPr>
              <a:t>Micronutrients (folic acid, vitamin D, and iron)</a:t>
            </a:r>
            <a:endParaRPr lang="en-US" sz="1600" dirty="0">
              <a:solidFill>
                <a:srgbClr val="222222"/>
              </a:solidFill>
              <a:highlight>
                <a:srgbClr val="FFFFFF"/>
              </a:highlight>
              <a:latin typeface="+mn-lt"/>
            </a:endParaRPr>
          </a:p>
          <a:p>
            <a:endParaRPr lang="en-US" dirty="0"/>
          </a:p>
        </p:txBody>
      </p:sp>
      <p:pic>
        <p:nvPicPr>
          <p:cNvPr id="6" name="Picture 5" descr="A close-up of a questionnaire&#10;&#10;Description automatically generated">
            <a:extLst>
              <a:ext uri="{FF2B5EF4-FFF2-40B4-BE49-F238E27FC236}">
                <a16:creationId xmlns:a16="http://schemas.microsoft.com/office/drawing/2014/main" id="{06E4EDF4-906E-B999-FA72-F49EE72C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175" y="0"/>
            <a:ext cx="5317825" cy="64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5736E-FA89-E9CC-9944-7F781F388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5857" y="430058"/>
            <a:ext cx="5296166" cy="855472"/>
          </a:xfrm>
          <a:solidFill>
            <a:srgbClr val="990000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Prenatal Weight Gain Grid</a:t>
            </a:r>
          </a:p>
          <a:p>
            <a:endParaRPr lang="en-US" dirty="0"/>
          </a:p>
        </p:txBody>
      </p:sp>
      <p:pic>
        <p:nvPicPr>
          <p:cNvPr id="6" name="Picture 5" descr="A graph of weight gain results&#10;&#10;Description automatically generated">
            <a:extLst>
              <a:ext uri="{FF2B5EF4-FFF2-40B4-BE49-F238E27FC236}">
                <a16:creationId xmlns:a16="http://schemas.microsoft.com/office/drawing/2014/main" id="{25403DD7-CBC6-A930-2BD8-2C47D23A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4" y="-1"/>
            <a:ext cx="4963885" cy="6372241"/>
          </a:xfrm>
          <a:prstGeom prst="rect">
            <a:avLst/>
          </a:prstGeom>
        </p:spPr>
      </p:pic>
      <p:pic>
        <p:nvPicPr>
          <p:cNvPr id="11" name="Picture 10" descr="A screenshot of a screen&#10;&#10;Description automatically generated">
            <a:extLst>
              <a:ext uri="{FF2B5EF4-FFF2-40B4-BE49-F238E27FC236}">
                <a16:creationId xmlns:a16="http://schemas.microsoft.com/office/drawing/2014/main" id="{58A96896-7EAF-D020-A986-E859DAA4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660" y="2717075"/>
            <a:ext cx="4236339" cy="4140926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EE9516-CE8D-7F4C-A29E-B5AE228BB7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571" y="1521834"/>
            <a:ext cx="5806564" cy="45442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Pregnancy Weight Gain Grid </a:t>
            </a:r>
            <a:r>
              <a:rPr lang="en-US" sz="2000" dirty="0">
                <a:latin typeface="+mn-lt"/>
              </a:rPr>
              <a:t>is a tool developed by the Institute of Medicine (IOM) in the United States to: </a:t>
            </a:r>
          </a:p>
          <a:p>
            <a:pPr marL="1028700" lvl="1" indent="-342900"/>
            <a:r>
              <a:rPr lang="en-US" sz="1800" dirty="0">
                <a:latin typeface="+mn-lt"/>
              </a:rPr>
              <a:t>Track a woman's weight gain throughout pregnancy.</a:t>
            </a:r>
          </a:p>
          <a:p>
            <a:pPr marL="1028700" lvl="1" indent="-342900"/>
            <a:r>
              <a:rPr lang="en-US" sz="1800" dirty="0">
                <a:latin typeface="+mn-lt"/>
              </a:rPr>
              <a:t>Compare it to the recommended ranges.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grid consists of a chart with </a:t>
            </a:r>
            <a:r>
              <a:rPr lang="en-US" sz="2000" b="1" dirty="0">
                <a:latin typeface="+mn-lt"/>
              </a:rPr>
              <a:t>four BMI categories:</a:t>
            </a:r>
          </a:p>
          <a:p>
            <a:pPr marL="1028700" lvl="1" indent="-342900"/>
            <a:r>
              <a:rPr lang="en-US" sz="1800" dirty="0">
                <a:latin typeface="+mn-lt"/>
              </a:rPr>
              <a:t>Underweight (BMI &lt; 18.5)</a:t>
            </a:r>
          </a:p>
          <a:p>
            <a:pPr marL="1028700" lvl="1" indent="-342900"/>
            <a:r>
              <a:rPr lang="en-US" sz="1800" dirty="0">
                <a:latin typeface="+mn-lt"/>
              </a:rPr>
              <a:t>Normal weight (BMI 18.5-24.9)</a:t>
            </a:r>
          </a:p>
          <a:p>
            <a:pPr marL="1028700" lvl="1" indent="-342900"/>
            <a:r>
              <a:rPr lang="en-US" sz="1800" dirty="0">
                <a:latin typeface="+mn-lt"/>
              </a:rPr>
              <a:t>Overweight (BMI 25.0-29.9)</a:t>
            </a:r>
          </a:p>
          <a:p>
            <a:pPr marL="1028700" lvl="1" indent="-342900"/>
            <a:r>
              <a:rPr lang="en-US" sz="1800" dirty="0">
                <a:latin typeface="+mn-lt"/>
              </a:rPr>
              <a:t>Obese (BMI ≥ 30.0)</a:t>
            </a:r>
          </a:p>
        </p:txBody>
      </p:sp>
    </p:spTree>
    <p:extLst>
      <p:ext uri="{BB962C8B-B14F-4D97-AF65-F5344CB8AC3E}">
        <p14:creationId xmlns:p14="http://schemas.microsoft.com/office/powerpoint/2010/main" val="16379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A96E2-A4F4-C8C9-D1EA-2A5C78459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023" y="2868578"/>
            <a:ext cx="11030567" cy="2118092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Some relevant references</a:t>
            </a:r>
          </a:p>
          <a:p>
            <a:endParaRPr lang="en-US" sz="28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D3DF39-95E4-DF4E-EDF5-8D9CD05673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3733" y="1451296"/>
            <a:ext cx="10450268" cy="441293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+mn-lt"/>
              </a:rPr>
              <a:t>Subar</a:t>
            </a:r>
            <a:r>
              <a:rPr lang="en-US" dirty="0">
                <a:latin typeface="+mn-lt"/>
              </a:rPr>
              <a:t>, A. F., Freedman, L. S., </a:t>
            </a:r>
            <a:r>
              <a:rPr lang="en-US" dirty="0" err="1">
                <a:latin typeface="+mn-lt"/>
              </a:rPr>
              <a:t>Tooze</a:t>
            </a:r>
            <a:r>
              <a:rPr lang="en-US" dirty="0">
                <a:latin typeface="+mn-lt"/>
              </a:rPr>
              <a:t>, J. A., Kirkpatrick, S. I., Boushey, C., </a:t>
            </a:r>
            <a:r>
              <a:rPr lang="en-US" dirty="0" err="1">
                <a:latin typeface="+mn-lt"/>
              </a:rPr>
              <a:t>Neuhouser</a:t>
            </a:r>
            <a:r>
              <a:rPr lang="en-US" dirty="0">
                <a:latin typeface="+mn-lt"/>
              </a:rPr>
              <a:t>, M. L., ... &amp; Krebs-Smith, S. M. (2015). Addressing current criticism regarding the value of self-report dietary data. </a:t>
            </a:r>
            <a:r>
              <a:rPr lang="en-US" i="1" dirty="0">
                <a:latin typeface="+mn-lt"/>
              </a:rPr>
              <a:t>The Journal of nutrition</a:t>
            </a:r>
            <a:r>
              <a:rPr lang="en-US" dirty="0">
                <a:latin typeface="+mn-lt"/>
              </a:rPr>
              <a:t> , </a:t>
            </a:r>
            <a:r>
              <a:rPr lang="en-US" i="1" dirty="0">
                <a:latin typeface="+mn-lt"/>
              </a:rPr>
              <a:t>145</a:t>
            </a:r>
            <a:r>
              <a:rPr lang="en-US" dirty="0">
                <a:latin typeface="+mn-lt"/>
              </a:rPr>
              <a:t>(12), 2639-2645.</a:t>
            </a:r>
          </a:p>
          <a:p>
            <a:r>
              <a:rPr lang="en-US" dirty="0">
                <a:latin typeface="+mn-lt"/>
              </a:rPr>
              <a:t>Dietary Assessment Primer, 24-hour Dietary Recall. National Institutes of Health, National Cancer Institute. (</a:t>
            </a:r>
            <a:r>
              <a:rPr lang="en-US" dirty="0">
                <a:latin typeface="+mn-lt"/>
                <a:hlinkClick r:id="rId2"/>
              </a:rPr>
              <a:t>https://dietassessmentprimer.cancer.gov/</a:t>
            </a:r>
            <a:r>
              <a:rPr lang="en-US" dirty="0">
                <a:latin typeface="+mn-lt"/>
              </a:rPr>
              <a:t>) [Accessed on: October 21, 2022].</a:t>
            </a:r>
          </a:p>
          <a:p>
            <a:r>
              <a:rPr lang="en-US" dirty="0">
                <a:latin typeface="+mn-lt"/>
              </a:rPr>
              <a:t>Cantwell MM, Millen AE, Carroll R, </a:t>
            </a:r>
            <a:r>
              <a:rPr lang="en-US" dirty="0" err="1">
                <a:latin typeface="+mn-lt"/>
              </a:rPr>
              <a:t>Mittl</a:t>
            </a:r>
            <a:r>
              <a:rPr lang="en-US" dirty="0">
                <a:latin typeface="+mn-lt"/>
              </a:rPr>
              <a:t> BL, Hermansen S, Brinton LA, </a:t>
            </a:r>
            <a:r>
              <a:rPr lang="en-US" dirty="0" err="1">
                <a:latin typeface="+mn-lt"/>
              </a:rPr>
              <a:t>Potischman</a:t>
            </a:r>
            <a:r>
              <a:rPr lang="en-US" dirty="0">
                <a:latin typeface="+mn-lt"/>
              </a:rPr>
              <a:t> N. A debriefing session with a nutritionist can improve dietary assessment using food diaries. </a:t>
            </a:r>
            <a:r>
              <a:rPr lang="en-US" i="1" dirty="0">
                <a:latin typeface="+mn-lt"/>
              </a:rPr>
              <a:t>J </a:t>
            </a:r>
            <a:r>
              <a:rPr lang="en-US" i="1" dirty="0" err="1">
                <a:latin typeface="+mn-lt"/>
              </a:rPr>
              <a:t>Nutr</a:t>
            </a:r>
            <a:r>
              <a:rPr lang="en-US" dirty="0">
                <a:latin typeface="+mn-lt"/>
              </a:rPr>
              <a:t> 2006 Feb;136(2):440-5. </a:t>
            </a:r>
            <a:r>
              <a:rPr lang="en-US" dirty="0">
                <a:latin typeface="+mn-lt"/>
                <a:hlinkClick r:id="rId3"/>
              </a:rPr>
              <a:t>[View Abstract]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Bailey, R. L. (2021). Overview of dietary assessment methods for measuring intakes of foods, beverages, and dietary supplements in research studies. </a:t>
            </a:r>
            <a:r>
              <a:rPr lang="en-US" i="1" dirty="0">
                <a:latin typeface="+mn-lt"/>
              </a:rPr>
              <a:t>Current Opinion in Biotechnology</a:t>
            </a:r>
            <a:r>
              <a:rPr lang="en-US" dirty="0">
                <a:latin typeface="+mn-lt"/>
              </a:rPr>
              <a:t> , </a:t>
            </a:r>
            <a:r>
              <a:rPr lang="en-US" i="1" dirty="0">
                <a:latin typeface="+mn-lt"/>
              </a:rPr>
              <a:t>70</a:t>
            </a:r>
            <a:r>
              <a:rPr lang="en-US" dirty="0">
                <a:latin typeface="+mn-lt"/>
              </a:rPr>
              <a:t>, 91-96.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9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D11D3-C979-9ED2-4576-E3EFEDDE06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MOBLEY, C. C. (2008). Nutritional risk assessment. In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Prevention in clinical oral health care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 (pp. 92-110). Mosby.</a:t>
            </a:r>
          </a:p>
          <a:p>
            <a:r>
              <a:rPr lang="en-US" b="0" i="0" dirty="0" err="1">
                <a:solidFill>
                  <a:srgbClr val="373D3F"/>
                </a:solidFill>
                <a:effectLst/>
                <a:latin typeface="+mn-lt"/>
              </a:rPr>
              <a:t>Capicio</a:t>
            </a:r>
            <a:r>
              <a:rPr lang="en-US" b="0" i="0" dirty="0">
                <a:solidFill>
                  <a:srgbClr val="373D3F"/>
                </a:solidFill>
                <a:effectLst/>
                <a:latin typeface="+mn-lt"/>
              </a:rPr>
              <a:t>, M., et al. (2022). Nutrition Risk, Resilience and Effects of a Brief Education Intervention among Community-Dwelling Older Adults during the COVID-19 Pandemic in Alberta, Canada. Nutrients, 14(5), 1110.</a:t>
            </a:r>
            <a:endParaRPr lang="en-US" dirty="0">
              <a:solidFill>
                <a:srgbClr val="222222"/>
              </a:solidFill>
              <a:latin typeface="+mn-lt"/>
            </a:endParaRPr>
          </a:p>
          <a:p>
            <a:r>
              <a:rPr lang="en-US" b="0" i="0" dirty="0" err="1">
                <a:solidFill>
                  <a:srgbClr val="373D3F"/>
                </a:solidFill>
                <a:effectLst/>
                <a:latin typeface="+mn-lt"/>
              </a:rPr>
              <a:t>Geirsdóttir</a:t>
            </a:r>
            <a:r>
              <a:rPr lang="en-US" b="0" i="0" dirty="0">
                <a:solidFill>
                  <a:srgbClr val="373D3F"/>
                </a:solidFill>
                <a:effectLst/>
                <a:latin typeface="+mn-lt"/>
              </a:rPr>
              <a:t>, </a:t>
            </a:r>
            <a:r>
              <a:rPr lang="en-US" b="0" i="0" dirty="0" err="1">
                <a:solidFill>
                  <a:srgbClr val="373D3F"/>
                </a:solidFill>
                <a:effectLst/>
                <a:latin typeface="+mn-lt"/>
              </a:rPr>
              <a:t>Ó</a:t>
            </a:r>
            <a:r>
              <a:rPr lang="en-US" b="0" i="0" dirty="0">
                <a:solidFill>
                  <a:srgbClr val="373D3F"/>
                </a:solidFill>
                <a:effectLst/>
                <a:latin typeface="+mn-lt"/>
              </a:rPr>
              <a:t>., &amp; Bell, J. (2021). Interdisciplinary Nutritional Management and Care for Older Adults: An Evidence-Based Practical Guide for Nurses (p. 271). Springer Nature.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Malik, D.,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n-lt"/>
              </a:rPr>
              <a:t>Narayanasamy</a:t>
            </a: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, N.,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+mn-lt"/>
              </a:rPr>
              <a:t>Pratyusha</a:t>
            </a: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, V.A., Thakur, J., Sinha, N. (2023). Nutritional Assessment. In: Textbook of Nutritional Biochemistry. Springer, Singapore.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65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82DAB-C9E0-5EAD-0914-D681F71AE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023" y="2868578"/>
            <a:ext cx="10448718" cy="2118092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Assessments and screening by important demographic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21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EFE82E-EA04-42F1-9157-EDDAA9F2D0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3122" y="1451610"/>
            <a:ext cx="10418021" cy="4905647"/>
          </a:xfrm>
        </p:spPr>
        <p:txBody>
          <a:bodyPr>
            <a:normAutofit fontScale="47500" lnSpcReduction="2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Correia, M.I.T.D., 2018. Nutrition Screening vs Nutrition Assessment: What’s the Difference?. Nutrition in Clinical Practice 33, 62–72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Charney, P. (2008). Nutrition screening vs nutrition assessment: how do they differ?.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Nutrition in Clinical Practice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+mn-lt"/>
              </a:rPr>
              <a:t>23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(4), 366-372.</a:t>
            </a:r>
          </a:p>
          <a:p>
            <a:r>
              <a:rPr lang="en-US" dirty="0">
                <a:latin typeface="+mn-lt"/>
              </a:rPr>
              <a:t>Keller, H. H., Goy, R., &amp; Kane, S. L. (2005). Validity and reliability of SCREEN II (Seniors in the Community: Risk Evaluation for Eating and Nutrition, version II). European Journal of Clinical Nutrition, 59(10), 1149-1157</a:t>
            </a:r>
          </a:p>
          <a:p>
            <a:r>
              <a:rPr lang="en-US" dirty="0">
                <a:latin typeface="+mn-lt"/>
              </a:rPr>
              <a:t>Sharma, S., Cao, X., </a:t>
            </a:r>
            <a:r>
              <a:rPr lang="en-US" dirty="0" err="1">
                <a:latin typeface="+mn-lt"/>
              </a:rPr>
              <a:t>Gittelsohn</a:t>
            </a:r>
            <a:r>
              <a:rPr lang="en-US" dirty="0">
                <a:latin typeface="+mn-lt"/>
              </a:rPr>
              <a:t>, J., </a:t>
            </a:r>
            <a:r>
              <a:rPr lang="en-US" dirty="0" err="1">
                <a:latin typeface="+mn-lt"/>
              </a:rPr>
              <a:t>Anliker</a:t>
            </a:r>
            <a:r>
              <a:rPr lang="en-US" dirty="0">
                <a:latin typeface="+mn-lt"/>
              </a:rPr>
              <a:t>, J., Ethelbah, B., &amp; Caballero, B. (2013). Dietary intake and a food-frequency instrument to evaluate a nutrition intervention for the Apache in Arizona. Public Health Nutrition, 10(9), 948-956. </a:t>
            </a:r>
          </a:p>
          <a:p>
            <a:r>
              <a:rPr lang="en-US" dirty="0">
                <a:latin typeface="+mn-lt"/>
              </a:rPr>
              <a:t>Procter, S. B., &amp; Campbell, C. G. (2014). Position of the Academy of Nutrition and Dietetics: Nutrition and lifestyle for a healthy pregnancy outcome. Journal of the Academy of Nutrition and Dietetics, 114(7), 1099-1103. </a:t>
            </a:r>
          </a:p>
          <a:p>
            <a:r>
              <a:rPr lang="en-US" sz="2700" dirty="0" err="1">
                <a:latin typeface="+mn-lt"/>
              </a:rPr>
              <a:t>Vellas</a:t>
            </a:r>
            <a:r>
              <a:rPr lang="en-US" sz="2700" dirty="0">
                <a:latin typeface="+mn-lt"/>
              </a:rPr>
              <a:t>, B., </a:t>
            </a:r>
            <a:r>
              <a:rPr lang="en-US" sz="2700" dirty="0" err="1">
                <a:latin typeface="+mn-lt"/>
              </a:rPr>
              <a:t>Guigoz</a:t>
            </a:r>
            <a:r>
              <a:rPr lang="en-US" sz="2700" dirty="0">
                <a:latin typeface="+mn-lt"/>
              </a:rPr>
              <a:t>, Y., Garry, P. J., </a:t>
            </a:r>
            <a:r>
              <a:rPr lang="en-US" sz="2700" dirty="0" err="1">
                <a:latin typeface="+mn-lt"/>
              </a:rPr>
              <a:t>Nourhashemi</a:t>
            </a:r>
            <a:r>
              <a:rPr lang="en-US" sz="2700" dirty="0">
                <a:latin typeface="+mn-lt"/>
              </a:rPr>
              <a:t>, F., </a:t>
            </a:r>
            <a:r>
              <a:rPr lang="en-US" sz="2700" dirty="0" err="1">
                <a:latin typeface="+mn-lt"/>
              </a:rPr>
              <a:t>Bennahum</a:t>
            </a:r>
            <a:r>
              <a:rPr lang="en-US" sz="2700" dirty="0">
                <a:latin typeface="+mn-lt"/>
              </a:rPr>
              <a:t>, D., </a:t>
            </a:r>
            <a:r>
              <a:rPr lang="en-US" sz="2700" dirty="0" err="1">
                <a:latin typeface="+mn-lt"/>
              </a:rPr>
              <a:t>Lauque</a:t>
            </a:r>
            <a:r>
              <a:rPr lang="en-US" sz="2700" dirty="0">
                <a:latin typeface="+mn-lt"/>
              </a:rPr>
              <a:t>, S., &amp; </a:t>
            </a:r>
            <a:r>
              <a:rPr lang="en-US" sz="2700" dirty="0" err="1">
                <a:latin typeface="+mn-lt"/>
              </a:rPr>
              <a:t>Albarede</a:t>
            </a:r>
            <a:r>
              <a:rPr lang="en-US" sz="2700" dirty="0">
                <a:latin typeface="+mn-lt"/>
              </a:rPr>
              <a:t>, J. L. (1999). The Mini Nutritional Assessment (MNA) and its use in grading the nutritional state of elderly patients. Nutrition, 15(2), 116-122. </a:t>
            </a:r>
          </a:p>
          <a:p>
            <a:r>
              <a:rPr lang="en-US" b="0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Stratton, R. J., </a:t>
            </a:r>
            <a:r>
              <a:rPr lang="en-US" b="0" i="0" dirty="0" err="1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Hackston</a:t>
            </a:r>
            <a:r>
              <a:rPr lang="en-US" b="0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, A., Longmore, D., Dixon, R., Price, S., Stroud, M., King, C., &amp; Elia, M. (2004). Malnutrition in hospital outpatients and inpatients: Prevalence, concurrent validity and ease of use of the 'malnutrition universal screening tool' ('MUST') for adults. British Journal of Nutrition, 92(5), 799-808. </a:t>
            </a:r>
          </a:p>
          <a:p>
            <a:r>
              <a:rPr lang="en-US" b="0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Keller, H. H., Goy, R., &amp; Kane, S. L. (2005). Validity and reliability of SCREEN II (Seniors in the Community: Risk Evaluation for Eating and Nutrition, version II). European Journal of Clinical Nutrition, 59(10), 1149-1157. </a:t>
            </a:r>
          </a:p>
          <a:p>
            <a:r>
              <a:rPr lang="en-US" b="0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White, M., Lawson, K., Ramsey, R., Dennis, N., Hutchinson, Z., Soh, X. Y., Matsuyama, M., Doolan, A., Todd, A., Elliott, A., Bell, K., &amp; Littlewood, R. (2016). Simple nutrition screening tool for pediatric inpatients. Journal of Parenteral and Enteral Nutrition, 40(3), 392-398. </a:t>
            </a:r>
          </a:p>
          <a:p>
            <a:r>
              <a:rPr lang="en-US" b="0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McCarthy, H., Dixon, M., Crabtree, I., Eaton-Evans, M. J., &amp; McNulty, H. (2012). The development and evaluation of the Screening Tool for the Assessment of Malnutrition in </a:t>
            </a:r>
            <a:r>
              <a:rPr lang="en-US" b="0" i="0" dirty="0" err="1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Paediatrics</a:t>
            </a:r>
            <a:r>
              <a:rPr lang="en-US" b="0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 (STAMP©) for use by healthcare staff. Journal of Human Nutrition and Dietetics, 25(4), 311-318. </a:t>
            </a:r>
          </a:p>
          <a:p>
            <a:r>
              <a:rPr lang="en-US" b="0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Institute of Medicine. (2009). Weight Gain During Pregnancy: Reexamining the Guidelines. Washington, DC: The National Academies Press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Killeen, S. L., Donnellan, N., O'Reilly, S. L., Hanson, M. A., Rosser, M. L., Medina, V. P., ... &amp; FIGO Committee on Impact of Pregnancy on Long‐term Health and the FIGO Division of Maternal and Newborn Health. (2023). Using FIGO Nutrition Checklist counselling in pregnancy: A review to support healthcare professionals. 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International Journal of Gynecology &amp; Obstetrics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160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, 10-21.</a:t>
            </a:r>
            <a:endParaRPr lang="en-US" b="0" i="0" dirty="0">
              <a:solidFill>
                <a:srgbClr val="2E3440"/>
              </a:solidFill>
              <a:effectLst/>
              <a:highlight>
                <a:srgbClr val="FFFFFF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9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59F3DF9-D661-0DCB-1B26-60C4C137D98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80778280"/>
              </p:ext>
            </p:extLst>
          </p:nvPr>
        </p:nvGraphicFramePr>
        <p:xfrm>
          <a:off x="688695" y="1342559"/>
          <a:ext cx="10814610" cy="483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09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BE9B1-84A0-D3D2-3022-F48C44B46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023" y="2868578"/>
            <a:ext cx="10163874" cy="2118092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Assessments and screening in senior/elderly population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6BDAE9-CD8B-3328-00AB-4A76511B4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C00000"/>
          </a:solidFill>
          <a:effectLst>
            <a:softEdge rad="317500"/>
          </a:effectLst>
        </p:spPr>
        <p:txBody>
          <a:bodyPr/>
          <a:lstStyle/>
          <a:p>
            <a:r>
              <a:rPr lang="en-US" b="1" dirty="0">
                <a:latin typeface="+mn-lt"/>
              </a:rPr>
              <a:t>Unique Objectives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AAEE0-74EC-CC0C-2F26-31218B29D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Older adults are at increased risk of </a:t>
            </a:r>
            <a:r>
              <a:rPr lang="en-US" b="1" dirty="0">
                <a:latin typeface="+mn-lt"/>
              </a:rPr>
              <a:t>malnutrition</a:t>
            </a:r>
            <a:r>
              <a:rPr lang="en-US" dirty="0">
                <a:latin typeface="+mn-lt"/>
              </a:rPr>
              <a:t> compared to younger individuals.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Thus, the primary objective of nutrition assessment and screening for the elderly is to identify and prevent </a:t>
            </a:r>
            <a:r>
              <a:rPr lang="en-US" b="1" dirty="0">
                <a:latin typeface="+mn-lt"/>
              </a:rPr>
              <a:t>malnutrition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CB904-397D-3C14-34DD-C9C5978F9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C00000"/>
          </a:solidFill>
          <a:effectLst>
            <a:softEdge rad="317500"/>
          </a:effectLst>
        </p:spPr>
        <p:txBody>
          <a:bodyPr/>
          <a:lstStyle/>
          <a:p>
            <a:r>
              <a:rPr lang="en-US" b="1" dirty="0">
                <a:latin typeface="+mn-lt"/>
              </a:rPr>
              <a:t>Popular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140CE-D692-CEB6-7BBF-B1B3A38EDC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Mini Nutritional Assessment (</a:t>
            </a:r>
            <a:r>
              <a:rPr lang="en-US" b="1" dirty="0">
                <a:latin typeface="+mn-lt"/>
              </a:rPr>
              <a:t>MNA</a:t>
            </a:r>
            <a:r>
              <a:rPr lang="en-US" dirty="0">
                <a:latin typeface="+mn-lt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Malnutrition Universal Screening Tool (</a:t>
            </a:r>
            <a:r>
              <a:rPr lang="en-US" b="1" dirty="0">
                <a:latin typeface="+mn-lt"/>
              </a:rPr>
              <a:t>MUST</a:t>
            </a:r>
            <a:r>
              <a:rPr lang="en-US" dirty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Seniors in the Community: Risk Evaluation for Eating and Nutrition (</a:t>
            </a:r>
            <a:r>
              <a:rPr lang="en-US" b="1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SCREEN</a:t>
            </a:r>
            <a:r>
              <a:rPr lang="en-US" b="0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10" name="Picture 9" descr="A person and person in a kitchen&#10;&#10;Description automatically generated">
            <a:extLst>
              <a:ext uri="{FF2B5EF4-FFF2-40B4-BE49-F238E27FC236}">
                <a16:creationId xmlns:a16="http://schemas.microsoft.com/office/drawing/2014/main" id="{2934BC0D-FA04-2375-4ADA-AC8AFCE4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438" y="1585420"/>
            <a:ext cx="5351794" cy="35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7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EA4A9C-AA4A-8702-1E89-41E170BC3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4141" y="397566"/>
            <a:ext cx="4754611" cy="803082"/>
          </a:xfrm>
          <a:solidFill>
            <a:srgbClr val="990000"/>
          </a:solidFill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Mini Nutritional Assessment (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MNA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2CE96-CAE3-F74F-54F3-310EF1B1E7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188" y="1530543"/>
            <a:ext cx="5806564" cy="45442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MNA</a:t>
            </a:r>
            <a:r>
              <a:rPr lang="en-US" sz="2000" dirty="0">
                <a:latin typeface="+mn-lt"/>
              </a:rPr>
              <a:t> is designed and validated to provide a single, rapid assessment of nutritional status in elderly patients in clinics, hospitals, and nursing homes.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Aims</a:t>
            </a:r>
            <a:r>
              <a:rPr lang="en-US" sz="2000" dirty="0">
                <a:latin typeface="+mn-lt"/>
              </a:rPr>
              <a:t> to evaluate the risk of malnutrition.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Includes a combination of </a:t>
            </a:r>
            <a:r>
              <a:rPr lang="en-US" sz="2000" b="1" dirty="0">
                <a:latin typeface="+mn-lt"/>
              </a:rPr>
              <a:t>assessments</a:t>
            </a:r>
            <a:r>
              <a:rPr lang="en-US" sz="2000" dirty="0">
                <a:latin typeface="+mn-lt"/>
              </a:rPr>
              <a:t>:</a:t>
            </a:r>
          </a:p>
          <a:p>
            <a:pPr marL="971550" lvl="1" indent="-285750"/>
            <a:r>
              <a:rPr lang="en-US" sz="1700" i="1" dirty="0">
                <a:latin typeface="+mn-lt"/>
              </a:rPr>
              <a:t>Anthropometric measurements </a:t>
            </a:r>
            <a:r>
              <a:rPr lang="en-US" sz="1700" dirty="0">
                <a:latin typeface="+mn-lt"/>
              </a:rPr>
              <a:t>(weight, height, and weight loss)</a:t>
            </a:r>
          </a:p>
          <a:p>
            <a:pPr marL="971550" lvl="1" indent="-285750"/>
            <a:r>
              <a:rPr lang="en-US" sz="1700" i="1" dirty="0">
                <a:latin typeface="+mn-lt"/>
              </a:rPr>
              <a:t>Global assessment </a:t>
            </a:r>
            <a:r>
              <a:rPr lang="en-US" sz="1700" dirty="0">
                <a:latin typeface="+mn-lt"/>
              </a:rPr>
              <a:t>(six questions related to lifestyle, medication, and mobility)</a:t>
            </a:r>
          </a:p>
          <a:p>
            <a:pPr marL="971550" lvl="1" indent="-285750"/>
            <a:r>
              <a:rPr lang="en-US" sz="1700" i="1" dirty="0">
                <a:latin typeface="+mn-lt"/>
              </a:rPr>
              <a:t>Dietary questionnaire </a:t>
            </a:r>
            <a:r>
              <a:rPr lang="en-US" sz="1700" dirty="0">
                <a:latin typeface="+mn-lt"/>
              </a:rPr>
              <a:t>(eight questions, related to number of meals, food and fluid intake, and autonomy of feeding)</a:t>
            </a:r>
          </a:p>
          <a:p>
            <a:pPr marL="971550" lvl="1" indent="-285750"/>
            <a:r>
              <a:rPr lang="en-US" sz="1700" i="1" dirty="0">
                <a:latin typeface="+mn-lt"/>
              </a:rPr>
              <a:t>Subjective assessment </a:t>
            </a:r>
            <a:r>
              <a:rPr lang="en-US" sz="1700" dirty="0">
                <a:latin typeface="+mn-lt"/>
              </a:rPr>
              <a:t>(self-perception of health and nutrition)</a:t>
            </a:r>
          </a:p>
          <a:p>
            <a:endParaRPr lang="en-US" dirty="0">
              <a:solidFill>
                <a:srgbClr val="2E3440"/>
              </a:solidFill>
              <a:highlight>
                <a:srgbClr val="FFFFFF"/>
              </a:highlight>
              <a:latin typeface="??"/>
            </a:endParaRPr>
          </a:p>
        </p:txBody>
      </p:sp>
      <p:pic>
        <p:nvPicPr>
          <p:cNvPr id="10" name="Picture 9" descr="A form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27813BF2-DD2E-E06D-08E0-95922C1E9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724" y="127233"/>
            <a:ext cx="5184704" cy="60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2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5736E-FA89-E9CC-9944-7F781F388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5857" y="424688"/>
            <a:ext cx="5575976" cy="765555"/>
          </a:xfrm>
          <a:solidFill>
            <a:srgbClr val="990000"/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Malnutrition Universal Screening Tool (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MUST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EAFB5-60DD-F196-4AC4-50CB155A8C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674" y="1395370"/>
            <a:ext cx="6061005" cy="49577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MUST</a:t>
            </a:r>
            <a:r>
              <a:rPr lang="en-US" sz="2000" b="0" i="0" dirty="0">
                <a:solidFill>
                  <a:srgbClr val="2E3440"/>
                </a:solidFill>
                <a:effectLst/>
                <a:highlight>
                  <a:srgbClr val="FFFFFF"/>
                </a:highlight>
                <a:latin typeface="+mn-lt"/>
              </a:rPr>
              <a:t> is used to identify adults at risk of malnutrition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highlight>
                  <a:srgbClr val="FFFFFF"/>
                </a:highlight>
                <a:latin typeface="+mn-lt"/>
              </a:rPr>
              <a:t>MUST is a five-step screening tool:</a:t>
            </a:r>
          </a:p>
          <a:p>
            <a:pPr marL="971550" lvl="1" indent="-285750"/>
            <a:r>
              <a:rPr lang="en-US" sz="1600" b="1" dirty="0">
                <a:latin typeface="+mn-lt"/>
              </a:rPr>
              <a:t>Step 1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Measure height and weight to get a BMI score.</a:t>
            </a:r>
          </a:p>
          <a:p>
            <a:pPr marL="971550" lvl="1" indent="-285750"/>
            <a:r>
              <a:rPr lang="en-US" sz="1600" b="1" dirty="0">
                <a:latin typeface="+mn-lt"/>
              </a:rPr>
              <a:t>Step 2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Note percentage unplanned weight loss and score.</a:t>
            </a:r>
          </a:p>
          <a:p>
            <a:pPr marL="971550" lvl="1" indent="-285750"/>
            <a:r>
              <a:rPr lang="en-US" sz="1600" b="1" dirty="0">
                <a:latin typeface="+mn-lt"/>
              </a:rPr>
              <a:t>Step 3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Establish acute disease effect and score. </a:t>
            </a:r>
          </a:p>
          <a:p>
            <a:pPr marL="971550" lvl="1" indent="-285750"/>
            <a:r>
              <a:rPr lang="en-US" sz="1600" b="1" dirty="0">
                <a:latin typeface="+mn-lt"/>
              </a:rPr>
              <a:t>Step 4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Add scores from steps 1, 2 and 3 together to obtain overall risk of malnutrition. </a:t>
            </a:r>
          </a:p>
          <a:p>
            <a:pPr marL="971550" lvl="1" indent="-285750"/>
            <a:r>
              <a:rPr lang="en-US" sz="1600" b="1" dirty="0">
                <a:latin typeface="+mn-lt"/>
              </a:rPr>
              <a:t>Step 5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Get overall risk of malnutrition and use management guidelines and/or local policy to develop care plan. </a:t>
            </a:r>
          </a:p>
          <a:p>
            <a:endParaRPr lang="en-US" dirty="0">
              <a:effectLst/>
              <a:highlight>
                <a:srgbClr val="FFFFFF"/>
              </a:highlight>
            </a:endParaRPr>
          </a:p>
          <a:p>
            <a:endParaRPr lang="en-US" dirty="0"/>
          </a:p>
        </p:txBody>
      </p:sp>
      <p:pic>
        <p:nvPicPr>
          <p:cNvPr id="10" name="Picture 9" descr="A diagram of steps to a step&#10;&#10;Description automatically generated">
            <a:extLst>
              <a:ext uri="{FF2B5EF4-FFF2-40B4-BE49-F238E27FC236}">
                <a16:creationId xmlns:a16="http://schemas.microsoft.com/office/drawing/2014/main" id="{BD7652EE-BFEE-30C5-6FDD-10D85F4D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389" y="533221"/>
            <a:ext cx="4805777" cy="55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2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5736E-FA89-E9CC-9944-7F781F388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3808" y="432639"/>
            <a:ext cx="5901980" cy="765555"/>
          </a:xfrm>
          <a:solidFill>
            <a:srgbClr val="990000"/>
          </a:solidFill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Seniors in the Community: Risk Evaluation for Eating and Nutrition (SCREEN)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EAFB5-60DD-F196-4AC4-50CB155A8C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674" y="1395370"/>
            <a:ext cx="5655489" cy="4902063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b="1" dirty="0">
                <a:latin typeface="+mn-lt"/>
              </a:rPr>
              <a:t>SCREEN</a:t>
            </a:r>
            <a:r>
              <a:rPr lang="en-US" sz="7200" dirty="0">
                <a:latin typeface="+mn-lt"/>
              </a:rPr>
              <a:t> is a self-administered screening tool that assesses nutritional risk in community-dwelling older adults.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There are several </a:t>
            </a:r>
            <a:r>
              <a:rPr lang="en-US" sz="7200" b="1" dirty="0">
                <a:latin typeface="+mn-lt"/>
              </a:rPr>
              <a:t>versions</a:t>
            </a:r>
            <a:r>
              <a:rPr lang="en-US" sz="7200" dirty="0">
                <a:latin typeface="+mn-lt"/>
              </a:rPr>
              <a:t> of SCREEN, including SCREEN I, II, and III, each with a different number of questions and slightly varying designs.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For example, </a:t>
            </a:r>
            <a:r>
              <a:rPr lang="en-US" sz="7200" b="1" dirty="0">
                <a:latin typeface="+mn-lt"/>
              </a:rPr>
              <a:t>SCREEN II </a:t>
            </a:r>
            <a:r>
              <a:rPr lang="en-US" sz="7200" dirty="0">
                <a:latin typeface="+mn-lt"/>
              </a:rPr>
              <a:t>(also named SCREEN-14) consists of 14 items. These items cover various aspects of nutrition, such as:</a:t>
            </a:r>
          </a:p>
          <a:p>
            <a:pPr marL="971550" lvl="1" indent="-285750"/>
            <a:r>
              <a:rPr lang="en-US" sz="6400" dirty="0"/>
              <a:t>Weight change</a:t>
            </a:r>
          </a:p>
          <a:p>
            <a:pPr marL="971550" lvl="1" indent="-285750"/>
            <a:r>
              <a:rPr lang="en-US" sz="6400" dirty="0"/>
              <a:t>Appetite</a:t>
            </a:r>
          </a:p>
          <a:p>
            <a:pPr marL="971550" lvl="1" indent="-285750"/>
            <a:r>
              <a:rPr lang="en-US" sz="6400" dirty="0"/>
              <a:t>Frequency of meals</a:t>
            </a:r>
          </a:p>
          <a:p>
            <a:pPr marL="971550" lvl="1" indent="-285750"/>
            <a:r>
              <a:rPr lang="en-US" sz="6400" dirty="0"/>
              <a:t>Food intake</a:t>
            </a:r>
          </a:p>
          <a:p>
            <a:pPr marL="971550" lvl="1" indent="-285750"/>
            <a:r>
              <a:rPr lang="en-US" sz="6400" dirty="0"/>
              <a:t>Difficulty with meal preparation and eating</a:t>
            </a:r>
          </a:p>
          <a:p>
            <a:pPr marL="971550" lvl="1" indent="-285750"/>
            <a:r>
              <a:rPr lang="en-US" sz="6400" dirty="0"/>
              <a:t>Risk factors for malnutrition</a:t>
            </a:r>
            <a:endParaRPr lang="en-US" sz="8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b="1" dirty="0">
                <a:latin typeface="+mn-lt"/>
              </a:rPr>
              <a:t>Higher scores </a:t>
            </a:r>
            <a:r>
              <a:rPr lang="en-US" sz="7200" dirty="0">
                <a:latin typeface="+mn-lt"/>
              </a:rPr>
              <a:t>indicate better nutritional status.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>
                <a:latin typeface="+mn-lt"/>
              </a:rPr>
              <a:t>The maximum possible total score of SCREEN II is 64. A </a:t>
            </a:r>
            <a:r>
              <a:rPr lang="en-US" sz="7200" b="1" dirty="0">
                <a:latin typeface="+mn-lt"/>
              </a:rPr>
              <a:t>score of 50 or below </a:t>
            </a:r>
            <a:r>
              <a:rPr lang="en-US" sz="7200" dirty="0">
                <a:latin typeface="+mn-lt"/>
              </a:rPr>
              <a:t>suggests that an individual is at nutritional risk and may require further assessment or intervention.</a:t>
            </a:r>
          </a:p>
          <a:p>
            <a:endParaRPr lang="en-US" b="0" i="0" dirty="0">
              <a:solidFill>
                <a:srgbClr val="2E3440"/>
              </a:solidFill>
              <a:effectLst/>
              <a:highlight>
                <a:srgbClr val="FFFFFF"/>
              </a:highlight>
              <a:latin typeface="??"/>
            </a:endParaRPr>
          </a:p>
          <a:p>
            <a:endParaRPr lang="en-US" dirty="0"/>
          </a:p>
        </p:txBody>
      </p:sp>
      <p:pic>
        <p:nvPicPr>
          <p:cNvPr id="8" name="Picture 7" descr="A questionnaire with a box&#10;&#10;Description automatically generated">
            <a:extLst>
              <a:ext uri="{FF2B5EF4-FFF2-40B4-BE49-F238E27FC236}">
                <a16:creationId xmlns:a16="http://schemas.microsoft.com/office/drawing/2014/main" id="{C58EBBCC-CB77-B19C-862C-64F633B4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50" y="345881"/>
            <a:ext cx="4124378" cy="56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BE9B1-84A0-D3D2-3022-F48C44B46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023" y="2868578"/>
            <a:ext cx="10163874" cy="2118092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Assessments and screening in children and adolescents</a:t>
            </a:r>
          </a:p>
          <a:p>
            <a:endParaRPr lang="en-US" sz="40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077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UF_Powerpoint_template16x9" id="{F831432D-1666-0944-B55B-13E3C68F98C1}" vid="{B7697F66-DBE2-114B-89FB-9D32FAF3F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DD0B6094BCF4FB93A35D0152A1812" ma:contentTypeVersion="22" ma:contentTypeDescription="Create a new document." ma:contentTypeScope="" ma:versionID="3522945aae1883f66969de7df2474017">
  <xsd:schema xmlns:xsd="http://www.w3.org/2001/XMLSchema" xmlns:xs="http://www.w3.org/2001/XMLSchema" xmlns:p="http://schemas.microsoft.com/office/2006/metadata/properties" xmlns:ns2="d6596b82-1850-46b7-8677-7476bdde78e6" xmlns:ns3="53c17ed5-55f5-48da-bce3-199d61b38c9a" xmlns:ns4="b2594ab3-d42a-4e76-bde3-98c81b560ae9" targetNamespace="http://schemas.microsoft.com/office/2006/metadata/properties" ma:root="true" ma:fieldsID="c2757e4bd85873b2f775858b870b4c6b" ns2:_="" ns3:_="" ns4:_="">
    <xsd:import namespace="d6596b82-1850-46b7-8677-7476bdde78e6"/>
    <xsd:import namespace="53c17ed5-55f5-48da-bce3-199d61b38c9a"/>
    <xsd:import namespace="b2594ab3-d42a-4e76-bde3-98c81b560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96b82-1850-46b7-8677-7476bdde7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e90c631-7896-4d4b-aef2-bd8af8cfca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17ed5-55f5-48da-bce3-199d61b38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94ab3-d42a-4e76-bde3-98c81b560ae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64136f9-62dd-445b-bfda-eba738955f35}" ma:internalName="TaxCatchAll" ma:showField="CatchAllData" ma:web="53c17ed5-55f5-48da-bce3-199d61b38c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4D00C-66A7-4CDD-84B8-4D0D07C29B6D}"/>
</file>

<file path=customXml/itemProps2.xml><?xml version="1.0" encoding="utf-8"?>
<ds:datastoreItem xmlns:ds="http://schemas.openxmlformats.org/officeDocument/2006/customXml" ds:itemID="{D1ACF9AE-078C-4B35-8951-6E8A164A2F47}"/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7623</TotalTime>
  <Words>1935</Words>
  <Application>Microsoft Office PowerPoint</Application>
  <PresentationFormat>Widescreen</PresentationFormat>
  <Paragraphs>129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??</vt:lpstr>
      <vt:lpstr>Arial</vt:lpstr>
      <vt:lpstr>Arial Narrow</vt:lpstr>
      <vt:lpstr>BentonSans</vt:lpstr>
      <vt:lpstr>BentonSans Medium</vt:lpstr>
      <vt:lpstr>BentonSansCond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Luan, Yuanyuan</dc:creator>
  <cp:lastModifiedBy>Tekwe, Carmen D.</cp:lastModifiedBy>
  <cp:revision>11</cp:revision>
  <dcterms:created xsi:type="dcterms:W3CDTF">2022-11-04T18:28:31Z</dcterms:created>
  <dcterms:modified xsi:type="dcterms:W3CDTF">2024-08-26T06:05:58Z</dcterms:modified>
</cp:coreProperties>
</file>