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8" r:id="rId1"/>
  </p:sldMasterIdLst>
  <p:notesMasterIdLst>
    <p:notesMasterId r:id="rId31"/>
  </p:notesMasterIdLst>
  <p:sldIdLst>
    <p:sldId id="257" r:id="rId2"/>
    <p:sldId id="261" r:id="rId3"/>
    <p:sldId id="258" r:id="rId4"/>
    <p:sldId id="262" r:id="rId5"/>
    <p:sldId id="263" r:id="rId6"/>
    <p:sldId id="278" r:id="rId7"/>
    <p:sldId id="264" r:id="rId8"/>
    <p:sldId id="265" r:id="rId9"/>
    <p:sldId id="266" r:id="rId10"/>
    <p:sldId id="270" r:id="rId11"/>
    <p:sldId id="267" r:id="rId12"/>
    <p:sldId id="280" r:id="rId13"/>
    <p:sldId id="290" r:id="rId14"/>
    <p:sldId id="291" r:id="rId15"/>
    <p:sldId id="292" r:id="rId16"/>
    <p:sldId id="293" r:id="rId17"/>
    <p:sldId id="294" r:id="rId18"/>
    <p:sldId id="285" r:id="rId19"/>
    <p:sldId id="288" r:id="rId20"/>
    <p:sldId id="289" r:id="rId21"/>
    <p:sldId id="295" r:id="rId22"/>
    <p:sldId id="297" r:id="rId23"/>
    <p:sldId id="298" r:id="rId24"/>
    <p:sldId id="299" r:id="rId25"/>
    <p:sldId id="284" r:id="rId26"/>
    <p:sldId id="259" r:id="rId27"/>
    <p:sldId id="281" r:id="rId28"/>
    <p:sldId id="282" r:id="rId29"/>
    <p:sldId id="283" r:id="rId30"/>
  </p:sldIdLst>
  <p:sldSz cx="12192000" cy="6858000"/>
  <p:notesSz cx="6858000" cy="9144000"/>
  <p:embeddedFontLst>
    <p:embeddedFont>
      <p:font typeface="Acumin Pro" panose="020B0604020202020204" charset="0"/>
      <p:regular r:id="rId32"/>
      <p:bold r:id="rId33"/>
      <p:italic r:id="rId34"/>
      <p:boldItalic r:id="rId35"/>
    </p:embeddedFont>
    <p:embeddedFont>
      <p:font typeface="Acumin Pro ExtraCondensed" panose="020B0604020202020204" charset="0"/>
      <p:regular r:id="rId36"/>
      <p:bold r:id="rId37"/>
      <p:italic r:id="rId38"/>
      <p:boldItalic r:id="rId39"/>
    </p:embeddedFont>
    <p:embeddedFont>
      <p:font typeface="Acumin Pro ExtraCondensed Smbd" panose="020B0604020202020204" charset="0"/>
      <p:regular r:id="rId40"/>
      <p:bold r:id="rId41"/>
      <p:italic r:id="rId42"/>
      <p:boldItalic r:id="rId43"/>
    </p:embeddedFont>
    <p:embeddedFont>
      <p:font typeface="Acumin Pro Medium" panose="020B0604020202020204" charset="0"/>
      <p:regular r:id="rId44"/>
      <p:italic r:id="rId45"/>
    </p:embeddedFont>
    <p:embeddedFont>
      <p:font typeface="Acumin Pro Semibold" panose="020B0604020202020204" charset="0"/>
      <p:regular r:id="rId46"/>
      <p:bold r:id="rId47"/>
      <p:italic r:id="rId48"/>
      <p:boldItalic r:id="rId49"/>
    </p:embeddedFont>
    <p:embeddedFont>
      <p:font typeface="Acumin Pro SemiCondensed" panose="020B0604020202020204" charset="0"/>
      <p:regular r:id="rId50"/>
      <p:bold r:id="rId51"/>
      <p:italic r:id="rId52"/>
      <p:boldItalic r:id="rId53"/>
    </p:embeddedFont>
    <p:embeddedFont>
      <p:font typeface="Calibri" panose="020F0502020204030204" pitchFamily="34" charset="0"/>
      <p:regular r:id="rId54"/>
      <p:bold r:id="rId55"/>
      <p:italic r:id="rId56"/>
      <p:boldItalic r:id="rId57"/>
    </p:embeddedFont>
    <p:embeddedFont>
      <p:font typeface="United Sans Cd Md" charset="0"/>
      <p:regular r:id="rId58"/>
    </p:embeddedFont>
    <p:embeddedFont>
      <p:font typeface="United Sans Rg Lt" charset="0"/>
      <p:regular r:id="rId59"/>
    </p:embeddedFont>
    <p:embeddedFont>
      <p:font typeface="United Sans Rg Md" charset="0"/>
      <p:regular r:id="rId6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CCCC"/>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5324" autoAdjust="0"/>
    <p:restoredTop sz="82726" autoAdjust="0"/>
  </p:normalViewPr>
  <p:slideViewPr>
    <p:cSldViewPr snapToGrid="0" snapToObjects="1">
      <p:cViewPr varScale="1">
        <p:scale>
          <a:sx n="94" d="100"/>
          <a:sy n="94" d="100"/>
        </p:scale>
        <p:origin x="1788" y="90"/>
      </p:cViewPr>
      <p:guideLst/>
    </p:cSldViewPr>
  </p:slideViewPr>
  <p:outlineViewPr>
    <p:cViewPr>
      <p:scale>
        <a:sx n="33" d="100"/>
        <a:sy n="33" d="100"/>
      </p:scale>
      <p:origin x="0" y="-161994"/>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font" Target="fonts/font11.fntdata"/><Relationship Id="rId47" Type="http://schemas.openxmlformats.org/officeDocument/2006/relationships/font" Target="fonts/font16.fntdata"/><Relationship Id="rId50" Type="http://schemas.openxmlformats.org/officeDocument/2006/relationships/font" Target="fonts/font19.fntdata"/><Relationship Id="rId55" Type="http://schemas.openxmlformats.org/officeDocument/2006/relationships/font" Target="fonts/font24.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font" Target="fonts/font14.fntdata"/><Relationship Id="rId53" Type="http://schemas.openxmlformats.org/officeDocument/2006/relationships/font" Target="fonts/font22.fntdata"/><Relationship Id="rId58" Type="http://schemas.openxmlformats.org/officeDocument/2006/relationships/font" Target="fonts/font27.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font" Target="fonts/font12.fntdata"/><Relationship Id="rId48" Type="http://schemas.openxmlformats.org/officeDocument/2006/relationships/font" Target="fonts/font17.fntdata"/><Relationship Id="rId56" Type="http://schemas.openxmlformats.org/officeDocument/2006/relationships/font" Target="fonts/font25.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2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font" Target="fonts/font15.fntdata"/><Relationship Id="rId59"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10.fntdata"/><Relationship Id="rId54" Type="http://schemas.openxmlformats.org/officeDocument/2006/relationships/font" Target="fonts/font23.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49" Type="http://schemas.openxmlformats.org/officeDocument/2006/relationships/font" Target="fonts/font18.fntdata"/><Relationship Id="rId57" Type="http://schemas.openxmlformats.org/officeDocument/2006/relationships/font" Target="fonts/font26.fntdata"/><Relationship Id="rId10" Type="http://schemas.openxmlformats.org/officeDocument/2006/relationships/slide" Target="slides/slide9.xml"/><Relationship Id="rId31" Type="http://schemas.openxmlformats.org/officeDocument/2006/relationships/notesMaster" Target="notesMasters/notesMaster1.xml"/><Relationship Id="rId44" Type="http://schemas.openxmlformats.org/officeDocument/2006/relationships/font" Target="fonts/font13.fntdata"/><Relationship Id="rId52" Type="http://schemas.openxmlformats.org/officeDocument/2006/relationships/font" Target="fonts/font21.fntdata"/><Relationship Id="rId60" Type="http://schemas.openxmlformats.org/officeDocument/2006/relationships/font" Target="fonts/font29.fntdata"/><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63557B-9267-4BC4-8FCE-EC885601A696}"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5FB05711-8CD7-4CF4-B9A3-A0600FE3897D}">
      <dgm:prSet phldrT="[Text]" custT="1"/>
      <dgm:spPr>
        <a:solidFill>
          <a:schemeClr val="accent3"/>
        </a:solidFill>
      </dgm:spPr>
      <dgm:t>
        <a:bodyPr/>
        <a:lstStyle/>
        <a:p>
          <a:r>
            <a:rPr lang="en-US" sz="4000" dirty="0"/>
            <a:t>Natural Resources (7)</a:t>
          </a:r>
        </a:p>
      </dgm:t>
    </dgm:pt>
    <dgm:pt modelId="{142999A7-5A35-4A2F-839F-8F409BEC95BF}" type="parTrans" cxnId="{1FEA3057-6566-4B6A-829F-7A5A71D86B45}">
      <dgm:prSet/>
      <dgm:spPr/>
      <dgm:t>
        <a:bodyPr/>
        <a:lstStyle/>
        <a:p>
          <a:endParaRPr lang="en-US"/>
        </a:p>
      </dgm:t>
    </dgm:pt>
    <dgm:pt modelId="{123D56A9-48BC-4DE6-BD14-9E5A2AEE8C61}" type="sibTrans" cxnId="{1FEA3057-6566-4B6A-829F-7A5A71D86B45}">
      <dgm:prSet/>
      <dgm:spPr/>
      <dgm:t>
        <a:bodyPr/>
        <a:lstStyle/>
        <a:p>
          <a:endParaRPr lang="en-US"/>
        </a:p>
      </dgm:t>
    </dgm:pt>
    <dgm:pt modelId="{BEDFEB65-BA97-4D13-90D0-15C210674CFA}">
      <dgm:prSet phldrT="[Text]"/>
      <dgm:spPr>
        <a:solidFill>
          <a:schemeClr val="accent3"/>
        </a:solidFill>
      </dgm:spPr>
      <dgm:t>
        <a:bodyPr/>
        <a:lstStyle/>
        <a:p>
          <a:r>
            <a:rPr lang="en-US" dirty="0"/>
            <a:t>Agriculture and Food (5)</a:t>
          </a:r>
        </a:p>
      </dgm:t>
    </dgm:pt>
    <dgm:pt modelId="{CFB33E48-67AC-4B33-B791-88C4922A89B4}" type="parTrans" cxnId="{8176F3BE-3F67-498A-BF2B-85CACE2BE8CE}">
      <dgm:prSet/>
      <dgm:spPr/>
      <dgm:t>
        <a:bodyPr/>
        <a:lstStyle/>
        <a:p>
          <a:endParaRPr lang="en-US"/>
        </a:p>
      </dgm:t>
    </dgm:pt>
    <dgm:pt modelId="{134362A5-FC44-4E49-A6ED-2D72D74D45E8}" type="sibTrans" cxnId="{8176F3BE-3F67-498A-BF2B-85CACE2BE8CE}">
      <dgm:prSet/>
      <dgm:spPr/>
      <dgm:t>
        <a:bodyPr/>
        <a:lstStyle/>
        <a:p>
          <a:endParaRPr lang="en-US"/>
        </a:p>
      </dgm:t>
    </dgm:pt>
    <dgm:pt modelId="{22B524C2-12F7-4512-AC0A-CD9C50455DA9}">
      <dgm:prSet phldrT="[Text]"/>
      <dgm:spPr>
        <a:solidFill>
          <a:schemeClr val="accent3"/>
        </a:solidFill>
      </dgm:spPr>
      <dgm:t>
        <a:bodyPr/>
        <a:lstStyle/>
        <a:p>
          <a:r>
            <a:rPr lang="en-US" dirty="0"/>
            <a:t>Sustainable Design and Teaching (3)</a:t>
          </a:r>
        </a:p>
      </dgm:t>
    </dgm:pt>
    <dgm:pt modelId="{255A5DBF-2A89-45C8-9A7F-351675D50EE7}" type="parTrans" cxnId="{11241B25-00F7-4083-8847-08C80970B212}">
      <dgm:prSet/>
      <dgm:spPr/>
      <dgm:t>
        <a:bodyPr/>
        <a:lstStyle/>
        <a:p>
          <a:endParaRPr lang="en-US"/>
        </a:p>
      </dgm:t>
    </dgm:pt>
    <dgm:pt modelId="{A773545E-1212-45AA-B700-CE0C47E3011C}" type="sibTrans" cxnId="{11241B25-00F7-4083-8847-08C80970B212}">
      <dgm:prSet/>
      <dgm:spPr/>
      <dgm:t>
        <a:bodyPr/>
        <a:lstStyle/>
        <a:p>
          <a:endParaRPr lang="en-US"/>
        </a:p>
      </dgm:t>
    </dgm:pt>
    <dgm:pt modelId="{0F5069BF-0068-4B31-A9BD-7145182F67CC}">
      <dgm:prSet phldrT="[Text]"/>
      <dgm:spPr>
        <a:solidFill>
          <a:schemeClr val="accent3"/>
        </a:solidFill>
      </dgm:spPr>
      <dgm:t>
        <a:bodyPr/>
        <a:lstStyle/>
        <a:p>
          <a:r>
            <a:rPr lang="en-US" dirty="0"/>
            <a:t>Community Engagement (1)</a:t>
          </a:r>
        </a:p>
      </dgm:t>
    </dgm:pt>
    <dgm:pt modelId="{80035F2C-7447-42CF-B3EC-8F522B93423A}" type="parTrans" cxnId="{7E1172FB-0A7E-4579-95ED-F982038152C1}">
      <dgm:prSet/>
      <dgm:spPr/>
      <dgm:t>
        <a:bodyPr/>
        <a:lstStyle/>
        <a:p>
          <a:endParaRPr lang="en-US"/>
        </a:p>
      </dgm:t>
    </dgm:pt>
    <dgm:pt modelId="{133D2FD2-8128-40CD-86D9-335347072CE7}" type="sibTrans" cxnId="{7E1172FB-0A7E-4579-95ED-F982038152C1}">
      <dgm:prSet/>
      <dgm:spPr/>
      <dgm:t>
        <a:bodyPr/>
        <a:lstStyle/>
        <a:p>
          <a:endParaRPr lang="en-US"/>
        </a:p>
      </dgm:t>
    </dgm:pt>
    <dgm:pt modelId="{59F38DCF-84D4-46B6-BAE2-6AAB11010668}">
      <dgm:prSet phldrT="[Text]"/>
      <dgm:spPr>
        <a:solidFill>
          <a:schemeClr val="accent3"/>
        </a:solidFill>
      </dgm:spPr>
      <dgm:t>
        <a:bodyPr/>
        <a:lstStyle/>
        <a:p>
          <a:r>
            <a:rPr lang="en-US" dirty="0"/>
            <a:t>Technology (3)</a:t>
          </a:r>
        </a:p>
      </dgm:t>
    </dgm:pt>
    <dgm:pt modelId="{FDF353C5-8302-496E-85C6-0FBDD8447D97}" type="parTrans" cxnId="{2D6396AF-96CA-4178-B827-A6446E855CF5}">
      <dgm:prSet/>
      <dgm:spPr/>
      <dgm:t>
        <a:bodyPr/>
        <a:lstStyle/>
        <a:p>
          <a:endParaRPr lang="en-US"/>
        </a:p>
      </dgm:t>
    </dgm:pt>
    <dgm:pt modelId="{87A5377A-D256-454D-8F0A-D11B542C4D1F}" type="sibTrans" cxnId="{2D6396AF-96CA-4178-B827-A6446E855CF5}">
      <dgm:prSet/>
      <dgm:spPr/>
      <dgm:t>
        <a:bodyPr/>
        <a:lstStyle/>
        <a:p>
          <a:endParaRPr lang="en-US"/>
        </a:p>
      </dgm:t>
    </dgm:pt>
    <dgm:pt modelId="{4DE5E513-A495-4AD3-AC89-D307076EE577}">
      <dgm:prSet phldrT="[Text]"/>
      <dgm:spPr>
        <a:solidFill>
          <a:schemeClr val="accent3"/>
        </a:solidFill>
      </dgm:spPr>
      <dgm:t>
        <a:bodyPr/>
        <a:lstStyle/>
        <a:p>
          <a:r>
            <a:rPr lang="en-US" dirty="0"/>
            <a:t>Administration (2)</a:t>
          </a:r>
        </a:p>
      </dgm:t>
    </dgm:pt>
    <dgm:pt modelId="{EE53E795-BFE6-48B7-A42B-699D9EC18BC6}" type="parTrans" cxnId="{A4118860-8691-4C2E-8B10-F8B9C36B5F09}">
      <dgm:prSet/>
      <dgm:spPr/>
      <dgm:t>
        <a:bodyPr/>
        <a:lstStyle/>
        <a:p>
          <a:endParaRPr lang="en-US"/>
        </a:p>
      </dgm:t>
    </dgm:pt>
    <dgm:pt modelId="{29D4A0E5-2381-4980-A74D-3C69D12CCAED}" type="sibTrans" cxnId="{A4118860-8691-4C2E-8B10-F8B9C36B5F09}">
      <dgm:prSet/>
      <dgm:spPr/>
      <dgm:t>
        <a:bodyPr/>
        <a:lstStyle/>
        <a:p>
          <a:endParaRPr lang="en-US"/>
        </a:p>
      </dgm:t>
    </dgm:pt>
    <dgm:pt modelId="{DA90B75F-E8EF-495D-99D6-8884E9847D4D}" type="pres">
      <dgm:prSet presAssocID="{B063557B-9267-4BC4-8FCE-EC885601A696}" presName="Name0" presStyleCnt="0">
        <dgm:presLayoutVars>
          <dgm:chPref val="1"/>
          <dgm:dir/>
          <dgm:animOne val="branch"/>
          <dgm:animLvl val="lvl"/>
          <dgm:resizeHandles/>
        </dgm:presLayoutVars>
      </dgm:prSet>
      <dgm:spPr/>
    </dgm:pt>
    <dgm:pt modelId="{2B103E2F-4C2F-4456-BAC9-ECBA4AD7FB88}" type="pres">
      <dgm:prSet presAssocID="{5FB05711-8CD7-4CF4-B9A3-A0600FE3897D}" presName="vertOne" presStyleCnt="0"/>
      <dgm:spPr/>
    </dgm:pt>
    <dgm:pt modelId="{3CFAC6B6-CDD2-4B77-A0F8-DC329F86430F}" type="pres">
      <dgm:prSet presAssocID="{5FB05711-8CD7-4CF4-B9A3-A0600FE3897D}" presName="txOne" presStyleLbl="node0" presStyleIdx="0" presStyleCnt="1">
        <dgm:presLayoutVars>
          <dgm:chPref val="3"/>
        </dgm:presLayoutVars>
      </dgm:prSet>
      <dgm:spPr/>
    </dgm:pt>
    <dgm:pt modelId="{7E4E8C55-AB85-4935-995B-85746E1ACE56}" type="pres">
      <dgm:prSet presAssocID="{5FB05711-8CD7-4CF4-B9A3-A0600FE3897D}" presName="parTransOne" presStyleCnt="0"/>
      <dgm:spPr/>
    </dgm:pt>
    <dgm:pt modelId="{BC3939B2-BD50-4774-B3D7-D75CFD005C0E}" type="pres">
      <dgm:prSet presAssocID="{5FB05711-8CD7-4CF4-B9A3-A0600FE3897D}" presName="horzOne" presStyleCnt="0"/>
      <dgm:spPr/>
    </dgm:pt>
    <dgm:pt modelId="{F4F71247-B075-41C9-A01E-C83BE95ED2BC}" type="pres">
      <dgm:prSet presAssocID="{BEDFEB65-BA97-4D13-90D0-15C210674CFA}" presName="vertTwo" presStyleCnt="0"/>
      <dgm:spPr/>
    </dgm:pt>
    <dgm:pt modelId="{EC1F1F5B-047A-4AB2-9FB9-823B803F781C}" type="pres">
      <dgm:prSet presAssocID="{BEDFEB65-BA97-4D13-90D0-15C210674CFA}" presName="txTwo" presStyleLbl="node2" presStyleIdx="0" presStyleCnt="2">
        <dgm:presLayoutVars>
          <dgm:chPref val="3"/>
        </dgm:presLayoutVars>
      </dgm:prSet>
      <dgm:spPr/>
    </dgm:pt>
    <dgm:pt modelId="{F3909C0D-DA18-46F6-A9A0-C3CCBC0A5489}" type="pres">
      <dgm:prSet presAssocID="{BEDFEB65-BA97-4D13-90D0-15C210674CFA}" presName="parTransTwo" presStyleCnt="0"/>
      <dgm:spPr/>
    </dgm:pt>
    <dgm:pt modelId="{0292A14B-1233-40A2-B546-242FCCFC8F3B}" type="pres">
      <dgm:prSet presAssocID="{BEDFEB65-BA97-4D13-90D0-15C210674CFA}" presName="horzTwo" presStyleCnt="0"/>
      <dgm:spPr/>
    </dgm:pt>
    <dgm:pt modelId="{0DDDED73-9E15-431A-AC8E-A5942EC4493B}" type="pres">
      <dgm:prSet presAssocID="{22B524C2-12F7-4512-AC0A-CD9C50455DA9}" presName="vertThree" presStyleCnt="0"/>
      <dgm:spPr/>
    </dgm:pt>
    <dgm:pt modelId="{0A300D42-C47D-4D89-BC5D-8413ED0679F9}" type="pres">
      <dgm:prSet presAssocID="{22B524C2-12F7-4512-AC0A-CD9C50455DA9}" presName="txThree" presStyleLbl="node3" presStyleIdx="0" presStyleCnt="3">
        <dgm:presLayoutVars>
          <dgm:chPref val="3"/>
        </dgm:presLayoutVars>
      </dgm:prSet>
      <dgm:spPr/>
    </dgm:pt>
    <dgm:pt modelId="{97AAF786-6F71-403D-AF54-1006C83E15A5}" type="pres">
      <dgm:prSet presAssocID="{22B524C2-12F7-4512-AC0A-CD9C50455DA9}" presName="horzThree" presStyleCnt="0"/>
      <dgm:spPr/>
    </dgm:pt>
    <dgm:pt modelId="{CB74CF22-488F-4A65-BFCC-B8319E5354AE}" type="pres">
      <dgm:prSet presAssocID="{A773545E-1212-45AA-B700-CE0C47E3011C}" presName="sibSpaceThree" presStyleCnt="0"/>
      <dgm:spPr/>
    </dgm:pt>
    <dgm:pt modelId="{E46746BF-E633-4BEF-8327-98345C402E6B}" type="pres">
      <dgm:prSet presAssocID="{0F5069BF-0068-4B31-A9BD-7145182F67CC}" presName="vertThree" presStyleCnt="0"/>
      <dgm:spPr/>
    </dgm:pt>
    <dgm:pt modelId="{39D21050-3D17-4D1B-81D4-9C5BA855E411}" type="pres">
      <dgm:prSet presAssocID="{0F5069BF-0068-4B31-A9BD-7145182F67CC}" presName="txThree" presStyleLbl="node3" presStyleIdx="1" presStyleCnt="3" custLinFactNeighborY="158">
        <dgm:presLayoutVars>
          <dgm:chPref val="3"/>
        </dgm:presLayoutVars>
      </dgm:prSet>
      <dgm:spPr/>
    </dgm:pt>
    <dgm:pt modelId="{8B69C105-2EFF-4BBB-B204-6AA732494396}" type="pres">
      <dgm:prSet presAssocID="{0F5069BF-0068-4B31-A9BD-7145182F67CC}" presName="horzThree" presStyleCnt="0"/>
      <dgm:spPr/>
    </dgm:pt>
    <dgm:pt modelId="{208E1C38-D98E-4065-B24F-1FFA7DDF0061}" type="pres">
      <dgm:prSet presAssocID="{134362A5-FC44-4E49-A6ED-2D72D74D45E8}" presName="sibSpaceTwo" presStyleCnt="0"/>
      <dgm:spPr/>
    </dgm:pt>
    <dgm:pt modelId="{894D1177-3F2D-46DA-A0BC-2FDFB5755781}" type="pres">
      <dgm:prSet presAssocID="{59F38DCF-84D4-46B6-BAE2-6AAB11010668}" presName="vertTwo" presStyleCnt="0"/>
      <dgm:spPr/>
    </dgm:pt>
    <dgm:pt modelId="{D611078C-AFF9-4F11-A58D-72B084460717}" type="pres">
      <dgm:prSet presAssocID="{59F38DCF-84D4-46B6-BAE2-6AAB11010668}" presName="txTwo" presStyleLbl="node2" presStyleIdx="1" presStyleCnt="2">
        <dgm:presLayoutVars>
          <dgm:chPref val="3"/>
        </dgm:presLayoutVars>
      </dgm:prSet>
      <dgm:spPr/>
    </dgm:pt>
    <dgm:pt modelId="{C5BEE49B-A883-4B86-A07F-6B473ED60AE1}" type="pres">
      <dgm:prSet presAssocID="{59F38DCF-84D4-46B6-BAE2-6AAB11010668}" presName="parTransTwo" presStyleCnt="0"/>
      <dgm:spPr/>
    </dgm:pt>
    <dgm:pt modelId="{CCB319DA-9825-4EF2-9E4B-E4054193CF11}" type="pres">
      <dgm:prSet presAssocID="{59F38DCF-84D4-46B6-BAE2-6AAB11010668}" presName="horzTwo" presStyleCnt="0"/>
      <dgm:spPr/>
    </dgm:pt>
    <dgm:pt modelId="{B3EE890E-E6DA-4BEB-9A3A-F39C22F1B414}" type="pres">
      <dgm:prSet presAssocID="{4DE5E513-A495-4AD3-AC89-D307076EE577}" presName="vertThree" presStyleCnt="0"/>
      <dgm:spPr/>
    </dgm:pt>
    <dgm:pt modelId="{54322DE1-D8A3-49F4-BDC7-F07265F2C480}" type="pres">
      <dgm:prSet presAssocID="{4DE5E513-A495-4AD3-AC89-D307076EE577}" presName="txThree" presStyleLbl="node3" presStyleIdx="2" presStyleCnt="3" custLinFactNeighborX="15091" custLinFactNeighborY="6206">
        <dgm:presLayoutVars>
          <dgm:chPref val="3"/>
        </dgm:presLayoutVars>
      </dgm:prSet>
      <dgm:spPr/>
    </dgm:pt>
    <dgm:pt modelId="{4869C12D-48E9-4ABD-97B3-909EB000437B}" type="pres">
      <dgm:prSet presAssocID="{4DE5E513-A495-4AD3-AC89-D307076EE577}" presName="horzThree" presStyleCnt="0"/>
      <dgm:spPr/>
    </dgm:pt>
  </dgm:ptLst>
  <dgm:cxnLst>
    <dgm:cxn modelId="{54804C16-5D98-4DB1-BF9C-AEE5F9B043AA}" type="presOf" srcId="{BEDFEB65-BA97-4D13-90D0-15C210674CFA}" destId="{EC1F1F5B-047A-4AB2-9FB9-823B803F781C}" srcOrd="0" destOrd="0" presId="urn:microsoft.com/office/officeart/2005/8/layout/hierarchy4"/>
    <dgm:cxn modelId="{11241B25-00F7-4083-8847-08C80970B212}" srcId="{BEDFEB65-BA97-4D13-90D0-15C210674CFA}" destId="{22B524C2-12F7-4512-AC0A-CD9C50455DA9}" srcOrd="0" destOrd="0" parTransId="{255A5DBF-2A89-45C8-9A7F-351675D50EE7}" sibTransId="{A773545E-1212-45AA-B700-CE0C47E3011C}"/>
    <dgm:cxn modelId="{A4118860-8691-4C2E-8B10-F8B9C36B5F09}" srcId="{59F38DCF-84D4-46B6-BAE2-6AAB11010668}" destId="{4DE5E513-A495-4AD3-AC89-D307076EE577}" srcOrd="0" destOrd="0" parTransId="{EE53E795-BFE6-48B7-A42B-699D9EC18BC6}" sibTransId="{29D4A0E5-2381-4980-A74D-3C69D12CCAED}"/>
    <dgm:cxn modelId="{7DEA5B75-6832-4416-A258-2FC0E45B7019}" type="presOf" srcId="{5FB05711-8CD7-4CF4-B9A3-A0600FE3897D}" destId="{3CFAC6B6-CDD2-4B77-A0F8-DC329F86430F}" srcOrd="0" destOrd="0" presId="urn:microsoft.com/office/officeart/2005/8/layout/hierarchy4"/>
    <dgm:cxn modelId="{1FEA3057-6566-4B6A-829F-7A5A71D86B45}" srcId="{B063557B-9267-4BC4-8FCE-EC885601A696}" destId="{5FB05711-8CD7-4CF4-B9A3-A0600FE3897D}" srcOrd="0" destOrd="0" parTransId="{142999A7-5A35-4A2F-839F-8F409BEC95BF}" sibTransId="{123D56A9-48BC-4DE6-BD14-9E5A2AEE8C61}"/>
    <dgm:cxn modelId="{48C17798-73E6-4631-95B6-BBC61FB0D6DF}" type="presOf" srcId="{22B524C2-12F7-4512-AC0A-CD9C50455DA9}" destId="{0A300D42-C47D-4D89-BC5D-8413ED0679F9}" srcOrd="0" destOrd="0" presId="urn:microsoft.com/office/officeart/2005/8/layout/hierarchy4"/>
    <dgm:cxn modelId="{0BDDBBA9-26C1-4DE7-9270-F35B54FB46C1}" type="presOf" srcId="{B063557B-9267-4BC4-8FCE-EC885601A696}" destId="{DA90B75F-E8EF-495D-99D6-8884E9847D4D}" srcOrd="0" destOrd="0" presId="urn:microsoft.com/office/officeart/2005/8/layout/hierarchy4"/>
    <dgm:cxn modelId="{2D6396AF-96CA-4178-B827-A6446E855CF5}" srcId="{5FB05711-8CD7-4CF4-B9A3-A0600FE3897D}" destId="{59F38DCF-84D4-46B6-BAE2-6AAB11010668}" srcOrd="1" destOrd="0" parTransId="{FDF353C5-8302-496E-85C6-0FBDD8447D97}" sibTransId="{87A5377A-D256-454D-8F0A-D11B542C4D1F}"/>
    <dgm:cxn modelId="{CD8C33B4-E7EA-4C03-A31A-C24B73382347}" type="presOf" srcId="{0F5069BF-0068-4B31-A9BD-7145182F67CC}" destId="{39D21050-3D17-4D1B-81D4-9C5BA855E411}" srcOrd="0" destOrd="0" presId="urn:microsoft.com/office/officeart/2005/8/layout/hierarchy4"/>
    <dgm:cxn modelId="{8176F3BE-3F67-498A-BF2B-85CACE2BE8CE}" srcId="{5FB05711-8CD7-4CF4-B9A3-A0600FE3897D}" destId="{BEDFEB65-BA97-4D13-90D0-15C210674CFA}" srcOrd="0" destOrd="0" parTransId="{CFB33E48-67AC-4B33-B791-88C4922A89B4}" sibTransId="{134362A5-FC44-4E49-A6ED-2D72D74D45E8}"/>
    <dgm:cxn modelId="{09C42AD7-E280-4127-879A-7F9CCB67EC43}" type="presOf" srcId="{59F38DCF-84D4-46B6-BAE2-6AAB11010668}" destId="{D611078C-AFF9-4F11-A58D-72B084460717}" srcOrd="0" destOrd="0" presId="urn:microsoft.com/office/officeart/2005/8/layout/hierarchy4"/>
    <dgm:cxn modelId="{0EB9F3E1-0CB1-42C8-8CEF-0B9C4959871E}" type="presOf" srcId="{4DE5E513-A495-4AD3-AC89-D307076EE577}" destId="{54322DE1-D8A3-49F4-BDC7-F07265F2C480}" srcOrd="0" destOrd="0" presId="urn:microsoft.com/office/officeart/2005/8/layout/hierarchy4"/>
    <dgm:cxn modelId="{7E1172FB-0A7E-4579-95ED-F982038152C1}" srcId="{BEDFEB65-BA97-4D13-90D0-15C210674CFA}" destId="{0F5069BF-0068-4B31-A9BD-7145182F67CC}" srcOrd="1" destOrd="0" parTransId="{80035F2C-7447-42CF-B3EC-8F522B93423A}" sibTransId="{133D2FD2-8128-40CD-86D9-335347072CE7}"/>
    <dgm:cxn modelId="{A1D2F6D2-5225-4A59-96D1-D09BA0548BC3}" type="presParOf" srcId="{DA90B75F-E8EF-495D-99D6-8884E9847D4D}" destId="{2B103E2F-4C2F-4456-BAC9-ECBA4AD7FB88}" srcOrd="0" destOrd="0" presId="urn:microsoft.com/office/officeart/2005/8/layout/hierarchy4"/>
    <dgm:cxn modelId="{89669427-1C68-443B-8085-5BE42CD3C38E}" type="presParOf" srcId="{2B103E2F-4C2F-4456-BAC9-ECBA4AD7FB88}" destId="{3CFAC6B6-CDD2-4B77-A0F8-DC329F86430F}" srcOrd="0" destOrd="0" presId="urn:microsoft.com/office/officeart/2005/8/layout/hierarchy4"/>
    <dgm:cxn modelId="{4F6C3FBE-8B8D-4B86-BB4F-A0666DB5E0E3}" type="presParOf" srcId="{2B103E2F-4C2F-4456-BAC9-ECBA4AD7FB88}" destId="{7E4E8C55-AB85-4935-995B-85746E1ACE56}" srcOrd="1" destOrd="0" presId="urn:microsoft.com/office/officeart/2005/8/layout/hierarchy4"/>
    <dgm:cxn modelId="{92D8F296-85BF-465B-9DD8-4BFA8DF0D106}" type="presParOf" srcId="{2B103E2F-4C2F-4456-BAC9-ECBA4AD7FB88}" destId="{BC3939B2-BD50-4774-B3D7-D75CFD005C0E}" srcOrd="2" destOrd="0" presId="urn:microsoft.com/office/officeart/2005/8/layout/hierarchy4"/>
    <dgm:cxn modelId="{F2B85A49-1A7A-443C-B182-868F315DC1D4}" type="presParOf" srcId="{BC3939B2-BD50-4774-B3D7-D75CFD005C0E}" destId="{F4F71247-B075-41C9-A01E-C83BE95ED2BC}" srcOrd="0" destOrd="0" presId="urn:microsoft.com/office/officeart/2005/8/layout/hierarchy4"/>
    <dgm:cxn modelId="{CCADA978-2A83-493F-93DA-C180D3CA9F99}" type="presParOf" srcId="{F4F71247-B075-41C9-A01E-C83BE95ED2BC}" destId="{EC1F1F5B-047A-4AB2-9FB9-823B803F781C}" srcOrd="0" destOrd="0" presId="urn:microsoft.com/office/officeart/2005/8/layout/hierarchy4"/>
    <dgm:cxn modelId="{FA7BB29E-958C-460B-900A-9AD236C95501}" type="presParOf" srcId="{F4F71247-B075-41C9-A01E-C83BE95ED2BC}" destId="{F3909C0D-DA18-46F6-A9A0-C3CCBC0A5489}" srcOrd="1" destOrd="0" presId="urn:microsoft.com/office/officeart/2005/8/layout/hierarchy4"/>
    <dgm:cxn modelId="{6EC97F53-DBE4-4A88-AD09-469A23B83A43}" type="presParOf" srcId="{F4F71247-B075-41C9-A01E-C83BE95ED2BC}" destId="{0292A14B-1233-40A2-B546-242FCCFC8F3B}" srcOrd="2" destOrd="0" presId="urn:microsoft.com/office/officeart/2005/8/layout/hierarchy4"/>
    <dgm:cxn modelId="{1DDE3642-6DDC-4D56-A988-D30D1AE6DF63}" type="presParOf" srcId="{0292A14B-1233-40A2-B546-242FCCFC8F3B}" destId="{0DDDED73-9E15-431A-AC8E-A5942EC4493B}" srcOrd="0" destOrd="0" presId="urn:microsoft.com/office/officeart/2005/8/layout/hierarchy4"/>
    <dgm:cxn modelId="{23588365-6B4B-40C7-BD74-E370922DCC2D}" type="presParOf" srcId="{0DDDED73-9E15-431A-AC8E-A5942EC4493B}" destId="{0A300D42-C47D-4D89-BC5D-8413ED0679F9}" srcOrd="0" destOrd="0" presId="urn:microsoft.com/office/officeart/2005/8/layout/hierarchy4"/>
    <dgm:cxn modelId="{D49357C1-694E-48AA-9453-76F394547676}" type="presParOf" srcId="{0DDDED73-9E15-431A-AC8E-A5942EC4493B}" destId="{97AAF786-6F71-403D-AF54-1006C83E15A5}" srcOrd="1" destOrd="0" presId="urn:microsoft.com/office/officeart/2005/8/layout/hierarchy4"/>
    <dgm:cxn modelId="{883818A5-1350-4119-8364-D75BCC793A38}" type="presParOf" srcId="{0292A14B-1233-40A2-B546-242FCCFC8F3B}" destId="{CB74CF22-488F-4A65-BFCC-B8319E5354AE}" srcOrd="1" destOrd="0" presId="urn:microsoft.com/office/officeart/2005/8/layout/hierarchy4"/>
    <dgm:cxn modelId="{B0B3619A-D023-4B68-91A1-492F2F5261D9}" type="presParOf" srcId="{0292A14B-1233-40A2-B546-242FCCFC8F3B}" destId="{E46746BF-E633-4BEF-8327-98345C402E6B}" srcOrd="2" destOrd="0" presId="urn:microsoft.com/office/officeart/2005/8/layout/hierarchy4"/>
    <dgm:cxn modelId="{5C743567-BB60-4F19-A265-FAAB6CE964C3}" type="presParOf" srcId="{E46746BF-E633-4BEF-8327-98345C402E6B}" destId="{39D21050-3D17-4D1B-81D4-9C5BA855E411}" srcOrd="0" destOrd="0" presId="urn:microsoft.com/office/officeart/2005/8/layout/hierarchy4"/>
    <dgm:cxn modelId="{1AF217F1-EA86-49CE-9EF5-9E86584714E7}" type="presParOf" srcId="{E46746BF-E633-4BEF-8327-98345C402E6B}" destId="{8B69C105-2EFF-4BBB-B204-6AA732494396}" srcOrd="1" destOrd="0" presId="urn:microsoft.com/office/officeart/2005/8/layout/hierarchy4"/>
    <dgm:cxn modelId="{B565311B-61D9-44DA-9810-B67868C00674}" type="presParOf" srcId="{BC3939B2-BD50-4774-B3D7-D75CFD005C0E}" destId="{208E1C38-D98E-4065-B24F-1FFA7DDF0061}" srcOrd="1" destOrd="0" presId="urn:microsoft.com/office/officeart/2005/8/layout/hierarchy4"/>
    <dgm:cxn modelId="{D885A1DA-093D-4245-BE8C-0A66FF2A0F5C}" type="presParOf" srcId="{BC3939B2-BD50-4774-B3D7-D75CFD005C0E}" destId="{894D1177-3F2D-46DA-A0BC-2FDFB5755781}" srcOrd="2" destOrd="0" presId="urn:microsoft.com/office/officeart/2005/8/layout/hierarchy4"/>
    <dgm:cxn modelId="{011CC480-3D4F-4462-93D9-338C795D2610}" type="presParOf" srcId="{894D1177-3F2D-46DA-A0BC-2FDFB5755781}" destId="{D611078C-AFF9-4F11-A58D-72B084460717}" srcOrd="0" destOrd="0" presId="urn:microsoft.com/office/officeart/2005/8/layout/hierarchy4"/>
    <dgm:cxn modelId="{0E1C80C6-0503-4A77-9D3F-0771D2903E25}" type="presParOf" srcId="{894D1177-3F2D-46DA-A0BC-2FDFB5755781}" destId="{C5BEE49B-A883-4B86-A07F-6B473ED60AE1}" srcOrd="1" destOrd="0" presId="urn:microsoft.com/office/officeart/2005/8/layout/hierarchy4"/>
    <dgm:cxn modelId="{AC1F8530-5FFF-475B-81D3-09757EAB2150}" type="presParOf" srcId="{894D1177-3F2D-46DA-A0BC-2FDFB5755781}" destId="{CCB319DA-9825-4EF2-9E4B-E4054193CF11}" srcOrd="2" destOrd="0" presId="urn:microsoft.com/office/officeart/2005/8/layout/hierarchy4"/>
    <dgm:cxn modelId="{E76522B7-9268-4942-A874-3E1C0AFF9936}" type="presParOf" srcId="{CCB319DA-9825-4EF2-9E4B-E4054193CF11}" destId="{B3EE890E-E6DA-4BEB-9A3A-F39C22F1B414}" srcOrd="0" destOrd="0" presId="urn:microsoft.com/office/officeart/2005/8/layout/hierarchy4"/>
    <dgm:cxn modelId="{48EB7543-1621-49C5-9651-B10BF0BB9962}" type="presParOf" srcId="{B3EE890E-E6DA-4BEB-9A3A-F39C22F1B414}" destId="{54322DE1-D8A3-49F4-BDC7-F07265F2C480}" srcOrd="0" destOrd="0" presId="urn:microsoft.com/office/officeart/2005/8/layout/hierarchy4"/>
    <dgm:cxn modelId="{527E1E93-640C-47B3-8946-751DDAB74275}" type="presParOf" srcId="{B3EE890E-E6DA-4BEB-9A3A-F39C22F1B414}" destId="{4869C12D-48E9-4ABD-97B3-909EB000437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AC6B6-CDD2-4B77-A0F8-DC329F86430F}">
      <dsp:nvSpPr>
        <dsp:cNvPr id="0" name=""/>
        <dsp:cNvSpPr/>
      </dsp:nvSpPr>
      <dsp:spPr>
        <a:xfrm>
          <a:off x="701" y="669"/>
          <a:ext cx="6115176"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t>Natural Resources (7)</a:t>
          </a:r>
        </a:p>
      </dsp:txBody>
      <dsp:txXfrm>
        <a:off x="36994" y="36962"/>
        <a:ext cx="6042590" cy="1166560"/>
      </dsp:txXfrm>
    </dsp:sp>
    <dsp:sp modelId="{EC1F1F5B-047A-4AB2-9FB9-823B803F781C}">
      <dsp:nvSpPr>
        <dsp:cNvPr id="0" name=""/>
        <dsp:cNvSpPr/>
      </dsp:nvSpPr>
      <dsp:spPr>
        <a:xfrm>
          <a:off x="701" y="1347692"/>
          <a:ext cx="3994622"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Agriculture and Food (5)</a:t>
          </a:r>
        </a:p>
      </dsp:txBody>
      <dsp:txXfrm>
        <a:off x="36994" y="1383985"/>
        <a:ext cx="3922036" cy="1166560"/>
      </dsp:txXfrm>
    </dsp:sp>
    <dsp:sp modelId="{0A300D42-C47D-4D89-BC5D-8413ED0679F9}">
      <dsp:nvSpPr>
        <dsp:cNvPr id="0" name=""/>
        <dsp:cNvSpPr/>
      </dsp:nvSpPr>
      <dsp:spPr>
        <a:xfrm>
          <a:off x="701" y="2694715"/>
          <a:ext cx="1956230"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Sustainable Design and Teaching (3)</a:t>
          </a:r>
        </a:p>
      </dsp:txBody>
      <dsp:txXfrm>
        <a:off x="36994" y="2731008"/>
        <a:ext cx="1883644" cy="1166560"/>
      </dsp:txXfrm>
    </dsp:sp>
    <dsp:sp modelId="{39D21050-3D17-4D1B-81D4-9C5BA855E411}">
      <dsp:nvSpPr>
        <dsp:cNvPr id="0" name=""/>
        <dsp:cNvSpPr/>
      </dsp:nvSpPr>
      <dsp:spPr>
        <a:xfrm>
          <a:off x="2039093" y="2695384"/>
          <a:ext cx="1956230"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Community Engagement (1)</a:t>
          </a:r>
        </a:p>
      </dsp:txBody>
      <dsp:txXfrm>
        <a:off x="2075386" y="2731677"/>
        <a:ext cx="1883644" cy="1166560"/>
      </dsp:txXfrm>
    </dsp:sp>
    <dsp:sp modelId="{D611078C-AFF9-4F11-A58D-72B084460717}">
      <dsp:nvSpPr>
        <dsp:cNvPr id="0" name=""/>
        <dsp:cNvSpPr/>
      </dsp:nvSpPr>
      <dsp:spPr>
        <a:xfrm>
          <a:off x="4159647" y="1347692"/>
          <a:ext cx="1956230"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Technology (3)</a:t>
          </a:r>
        </a:p>
      </dsp:txBody>
      <dsp:txXfrm>
        <a:off x="4195940" y="1383985"/>
        <a:ext cx="1883644" cy="1166560"/>
      </dsp:txXfrm>
    </dsp:sp>
    <dsp:sp modelId="{54322DE1-D8A3-49F4-BDC7-F07265F2C480}">
      <dsp:nvSpPr>
        <dsp:cNvPr id="0" name=""/>
        <dsp:cNvSpPr/>
      </dsp:nvSpPr>
      <dsp:spPr>
        <a:xfrm>
          <a:off x="4160349" y="2695384"/>
          <a:ext cx="1956230" cy="1239146"/>
        </a:xfrm>
        <a:prstGeom prst="roundRect">
          <a:avLst>
            <a:gd name="adj" fmla="val 10000"/>
          </a:avLst>
        </a:prstGeom>
        <a:solidFill>
          <a:schemeClr val="accent3"/>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Administration (2)</a:t>
          </a:r>
        </a:p>
      </dsp:txBody>
      <dsp:txXfrm>
        <a:off x="4196642" y="2731677"/>
        <a:ext cx="1883644" cy="116656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A55EAA-D64B-A54D-9AD6-840407C79D5E}" type="datetimeFigureOut">
              <a:rPr lang="en-US" smtClean="0"/>
              <a:t>12/13/2022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F3A2B-14A6-8F47-B753-A658CA12576A}" type="slidenum">
              <a:rPr lang="en-US" smtClean="0"/>
              <a:t>‹#›</a:t>
            </a:fld>
            <a:endParaRPr lang="en-US"/>
          </a:p>
        </p:txBody>
      </p:sp>
    </p:spTree>
    <p:extLst>
      <p:ext uri="{BB962C8B-B14F-4D97-AF65-F5344CB8AC3E}">
        <p14:creationId xmlns:p14="http://schemas.microsoft.com/office/powerpoint/2010/main" val="1617900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largest city and one of the oldest in </a:t>
            </a:r>
            <a:r>
              <a:rPr lang="en-US" dirty="0" err="1"/>
              <a:t>peru</a:t>
            </a:r>
            <a:r>
              <a:rPr lang="en-US" dirty="0"/>
              <a:t> (settled by Spanish in 1540)</a:t>
            </a:r>
          </a:p>
          <a:p>
            <a:r>
              <a:rPr lang="en-US" dirty="0"/>
              <a:t>White city – from white volcanic stones called sillar</a:t>
            </a:r>
          </a:p>
          <a:p>
            <a:endParaRPr lang="en-US" dirty="0"/>
          </a:p>
          <a:p>
            <a:r>
              <a:rPr lang="en-US" dirty="0"/>
              <a:t>Misti – 19,101</a:t>
            </a:r>
          </a:p>
          <a:p>
            <a:r>
              <a:rPr lang="en-US" dirty="0" err="1"/>
              <a:t>Chachani</a:t>
            </a:r>
            <a:r>
              <a:rPr lang="en-US" dirty="0"/>
              <a:t> – 19,872</a:t>
            </a:r>
          </a:p>
          <a:p>
            <a:endParaRPr lang="en-US" dirty="0"/>
          </a:p>
          <a:p>
            <a:r>
              <a:rPr lang="en-US" dirty="0"/>
              <a:t>Denali (20,310)/Mt. Whitney (14,494)</a:t>
            </a:r>
          </a:p>
        </p:txBody>
      </p:sp>
      <p:sp>
        <p:nvSpPr>
          <p:cNvPr id="4" name="Slide Number Placeholder 3"/>
          <p:cNvSpPr>
            <a:spLocks noGrp="1"/>
          </p:cNvSpPr>
          <p:nvPr>
            <p:ph type="sldNum" sz="quarter" idx="5"/>
          </p:nvPr>
        </p:nvSpPr>
        <p:spPr/>
        <p:txBody>
          <a:bodyPr/>
          <a:lstStyle/>
          <a:p>
            <a:fld id="{988F3A2B-14A6-8F47-B753-A658CA12576A}" type="slidenum">
              <a:rPr lang="en-US" smtClean="0"/>
              <a:t>3</a:t>
            </a:fld>
            <a:endParaRPr lang="en-US"/>
          </a:p>
        </p:txBody>
      </p:sp>
    </p:spTree>
    <p:extLst>
      <p:ext uri="{BB962C8B-B14F-4D97-AF65-F5344CB8AC3E}">
        <p14:creationId xmlns:p14="http://schemas.microsoft.com/office/powerpoint/2010/main" val="253418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project produced the first publicly available data on air quality for the city of Arequipa and demonstrated that air quality improvement is needed. Collaborative contacts with scientists at SENAHMI and INGAMET were generated that will ensure collective research in the future to address this challenge.</a:t>
            </a:r>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15</a:t>
            </a:fld>
            <a:endParaRPr lang="en-US"/>
          </a:p>
        </p:txBody>
      </p:sp>
    </p:spTree>
    <p:extLst>
      <p:ext uri="{BB962C8B-B14F-4D97-AF65-F5344CB8AC3E}">
        <p14:creationId xmlns:p14="http://schemas.microsoft.com/office/powerpoint/2010/main" val="4050417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cs typeface="Times New Roman" panose="02020603050405020304" pitchFamily="18" charset="0"/>
              </a:rPr>
              <a:t>D</a:t>
            </a:r>
            <a:r>
              <a:rPr lang="en-GB" sz="1800" dirty="0">
                <a:solidFill>
                  <a:srgbClr val="000000"/>
                </a:solidFill>
                <a:effectLst/>
                <a:latin typeface="Calibri" panose="020F0502020204030204" pitchFamily="34" charset="0"/>
                <a:ea typeface="Quattrocento Sans"/>
                <a:cs typeface="Times New Roman" panose="02020603050405020304" pitchFamily="18" charset="0"/>
              </a:rPr>
              <a:t>evelop new types of agricultural and environmental sensors to monitor solar radiation (i.e., </a:t>
            </a:r>
            <a:r>
              <a:rPr lang="en-GB"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photosynthetically active radiation and UV radiation</a:t>
            </a:r>
            <a:r>
              <a:rPr lang="en-GB" sz="1800" dirty="0">
                <a:solidFill>
                  <a:srgbClr val="000000"/>
                </a:solidFill>
                <a:effectLst/>
                <a:latin typeface="Calibri" panose="020F0502020204030204" pitchFamily="34" charset="0"/>
                <a:ea typeface="Quattrocento Sans"/>
                <a:cs typeface="Times New Roman" panose="02020603050405020304" pitchFamily="18" charset="0"/>
              </a:rPr>
              <a:t>) and modulate the photo-luminescence of high-efficiency GaAs solar cells for wireless communications.</a:t>
            </a:r>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18</a:t>
            </a:fld>
            <a:endParaRPr lang="en-US"/>
          </a:p>
        </p:txBody>
      </p:sp>
    </p:spTree>
    <p:extLst>
      <p:ext uri="{BB962C8B-B14F-4D97-AF65-F5344CB8AC3E}">
        <p14:creationId xmlns:p14="http://schemas.microsoft.com/office/powerpoint/2010/main" val="3943462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8F3A2B-14A6-8F47-B753-A658CA12576A}" type="slidenum">
              <a:rPr lang="en-US" smtClean="0"/>
              <a:t>21</a:t>
            </a:fld>
            <a:endParaRPr lang="en-US"/>
          </a:p>
        </p:txBody>
      </p:sp>
    </p:spTree>
    <p:extLst>
      <p:ext uri="{BB962C8B-B14F-4D97-AF65-F5344CB8AC3E}">
        <p14:creationId xmlns:p14="http://schemas.microsoft.com/office/powerpoint/2010/main" val="3751469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F3A2B-14A6-8F47-B753-A658CA12576A}" type="slidenum">
              <a:rPr lang="en-US" smtClean="0"/>
              <a:t>28</a:t>
            </a:fld>
            <a:endParaRPr lang="en-US"/>
          </a:p>
        </p:txBody>
      </p:sp>
    </p:spTree>
    <p:extLst>
      <p:ext uri="{BB962C8B-B14F-4D97-AF65-F5344CB8AC3E}">
        <p14:creationId xmlns:p14="http://schemas.microsoft.com/office/powerpoint/2010/main" val="8693115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Resource Page - PPT Accessibility">
    <p:bg>
      <p:bgPr>
        <a:solidFill>
          <a:schemeClr val="accent4"/>
        </a:solidFill>
        <a:effectLst/>
      </p:bgPr>
    </p:bg>
    <p:spTree>
      <p:nvGrpSpPr>
        <p:cNvPr id="1" name=""/>
        <p:cNvGrpSpPr/>
        <p:nvPr/>
      </p:nvGrpSpPr>
      <p:grpSpPr>
        <a:xfrm>
          <a:off x="0" y="0"/>
          <a:ext cx="0" cy="0"/>
          <a:chOff x="0" y="0"/>
          <a:chExt cx="0" cy="0"/>
        </a:xfrm>
      </p:grpSpPr>
      <p:sp>
        <p:nvSpPr>
          <p:cNvPr id="3" name="PPT Accessibility"/>
          <p:cNvSpPr>
            <a:spLocks noGrp="1"/>
          </p:cNvSpPr>
          <p:nvPr>
            <p:ph type="subTitle" idx="1" hasCustomPrompt="1"/>
          </p:nvPr>
        </p:nvSpPr>
        <p:spPr>
          <a:xfrm>
            <a:off x="2667000" y="1597306"/>
            <a:ext cx="6581494" cy="1661993"/>
          </a:xfrm>
          <a:noFill/>
        </p:spPr>
        <p:txBody>
          <a:bodyPr wrap="square" lIns="0" tIns="0" rIns="0" bIns="0" anchor="t" anchorCtr="0">
            <a:spAutoFit/>
          </a:bodyPr>
          <a:lstStyle>
            <a:lvl1pPr marL="0" indent="0" algn="l">
              <a:buNone/>
              <a:defRPr lang="en-US" b="0" smtClean="0">
                <a:solidFill>
                  <a:schemeClr val="bg1"/>
                </a:solidFill>
                <a:effectLst/>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effectLst/>
                <a:latin typeface="Acumin Pro" panose="020B0504020202020204" pitchFamily="34" charset="77"/>
              </a:rPr>
              <a:t>Support the Purdue University brand in your presentations by using a brand-friendly template. This template uses an accessible master layout. Please note that some changes  to the PowerPoint template could impact accessibility by those with disabilities. Follow the instructions provided by Microsoft Office to ensure that your PowerPoint presentations are accessible to all users:</a:t>
            </a:r>
          </a:p>
        </p:txBody>
      </p:sp>
      <p:sp>
        <p:nvSpPr>
          <p:cNvPr id="10" name="PPT Accessibility URL" descr="PPT Accessibility URL">
            <a:extLst>
              <a:ext uri="{FF2B5EF4-FFF2-40B4-BE49-F238E27FC236}">
                <a16:creationId xmlns:a16="http://schemas.microsoft.com/office/drawing/2014/main" id="{E7B0FF2D-DA7C-7D4D-A32C-27DF18CCFBFD}"/>
              </a:ext>
            </a:extLst>
          </p:cNvPr>
          <p:cNvSpPr>
            <a:spLocks noGrp="1"/>
          </p:cNvSpPr>
          <p:nvPr>
            <p:ph type="body" sz="quarter" idx="14" hasCustomPrompt="1"/>
          </p:nvPr>
        </p:nvSpPr>
        <p:spPr>
          <a:xfrm>
            <a:off x="2667001" y="3813008"/>
            <a:ext cx="6725194" cy="602238"/>
          </a:xfrm>
        </p:spPr>
        <p:txBody>
          <a:bodyPr lIns="0" tIns="0" rIns="0" bIns="0">
            <a:norm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bg1"/>
                </a:solidFill>
                <a:latin typeface="Acumin Pro" panose="020B0504020202020204" pitchFamily="34" charset="77"/>
              </a:defRPr>
            </a:lvl1pPr>
          </a:lstStyle>
          <a:p>
            <a:r>
              <a:rPr lang="en-US" dirty="0">
                <a:solidFill>
                  <a:schemeClr val="accent1"/>
                </a:solidFill>
                <a:effectLst/>
                <a:latin typeface="Acumin Pro" panose="020B0504020202020204" pitchFamily="34" charset="77"/>
              </a:rPr>
              <a:t>https://</a:t>
            </a:r>
            <a:r>
              <a:rPr lang="en-US" dirty="0" err="1">
                <a:solidFill>
                  <a:schemeClr val="accent1"/>
                </a:solidFill>
                <a:effectLst/>
                <a:latin typeface="Acumin Pro" panose="020B0504020202020204" pitchFamily="34" charset="77"/>
              </a:rPr>
              <a:t>support.office.com</a:t>
            </a:r>
            <a:r>
              <a:rPr lang="en-US" dirty="0">
                <a:solidFill>
                  <a:schemeClr val="accent1"/>
                </a:solidFill>
                <a:effectLst/>
                <a:latin typeface="Acumin Pro" panose="020B0504020202020204" pitchFamily="34" charset="77"/>
              </a:rPr>
              <a:t>/</a:t>
            </a:r>
            <a:r>
              <a:rPr lang="en-US" dirty="0" err="1">
                <a:solidFill>
                  <a:schemeClr val="accent1"/>
                </a:solidFill>
                <a:effectLst/>
                <a:latin typeface="Acumin Pro" panose="020B0504020202020204" pitchFamily="34" charset="77"/>
              </a:rPr>
              <a:t>en</a:t>
            </a:r>
            <a:r>
              <a:rPr lang="en-US" dirty="0">
                <a:solidFill>
                  <a:schemeClr val="accent1"/>
                </a:solidFill>
                <a:effectLst/>
                <a:latin typeface="Acumin Pro" panose="020B0504020202020204" pitchFamily="34" charset="77"/>
              </a:rPr>
              <a:t>-us/article/Make-your-PowerPoint-presentations-accessible-6f7772b2-2f33-4bd2-8ca7-dae3b2b3ef25</a:t>
            </a:r>
            <a:endParaRPr lang="en-US" dirty="0">
              <a:solidFill>
                <a:schemeClr val="accent1"/>
              </a:solidFill>
            </a:endParaRPr>
          </a:p>
        </p:txBody>
      </p:sp>
      <p:pic>
        <p:nvPicPr>
          <p:cNvPr id="11" name="Purdue Logo" descr="Purdue Logo">
            <a:extLst>
              <a:ext uri="{FF2B5EF4-FFF2-40B4-BE49-F238E27FC236}">
                <a16:creationId xmlns:a16="http://schemas.microsoft.com/office/drawing/2014/main" id="{729E0708-CAA1-6E42-88EC-DDAEC16FAE2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7" name="Date"/>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12/13/2022</a:t>
            </a:fld>
            <a:endParaRPr lang="en-US" dirty="0"/>
          </a:p>
        </p:txBody>
      </p:sp>
      <p:sp>
        <p:nvSpPr>
          <p:cNvPr id="9" name="Slide Number"/>
          <p:cNvSpPr>
            <a:spLocks noGrp="1"/>
          </p:cNvSpPr>
          <p:nvPr>
            <p:ph type="sldNum" sz="quarter" idx="12"/>
          </p:nvPr>
        </p:nvSpPr>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3" name="Line 1">
            <a:extLst>
              <a:ext uri="{FF2B5EF4-FFF2-40B4-BE49-F238E27FC236}">
                <a16:creationId xmlns:a16="http://schemas.microsoft.com/office/drawing/2014/main" id="{A746CD05-A191-A442-A002-3AD9F5CCAD2A}"/>
              </a:ext>
            </a:extLst>
          </p:cNvPr>
          <p:cNvCxnSpPr/>
          <p:nvPr/>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Line 2">
            <a:extLst>
              <a:ext uri="{FF2B5EF4-FFF2-40B4-BE49-F238E27FC236}">
                <a16:creationId xmlns:a16="http://schemas.microsoft.com/office/drawing/2014/main" id="{28D7FFFF-8236-024F-9988-3350427826A4}"/>
              </a:ext>
            </a:extLst>
          </p:cNvPr>
          <p:cNvCxnSpPr>
            <a:cxnSpLocks/>
          </p:cNvCxnSpPr>
          <p:nvPr/>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 name="Line 3">
            <a:extLst>
              <a:ext uri="{FF2B5EF4-FFF2-40B4-BE49-F238E27FC236}">
                <a16:creationId xmlns:a16="http://schemas.microsoft.com/office/drawing/2014/main" id="{7AA55D00-5647-D94E-B9DD-67ABB620C647}"/>
              </a:ext>
            </a:extLst>
          </p:cNvPr>
          <p:cNvCxnSpPr>
            <a:cxnSpLocks/>
          </p:cNvCxnSpPr>
          <p:nvPr/>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06990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5496" userDrawn="1">
          <p15:clr>
            <a:srgbClr val="FBAE40"/>
          </p15:clr>
        </p15:guide>
        <p15:guide id="5" pos="6848" userDrawn="1">
          <p15:clr>
            <a:srgbClr val="FBAE40"/>
          </p15:clr>
        </p15:guide>
        <p15:guide id="6" orient="horz" pos="4080" userDrawn="1">
          <p15:clr>
            <a:srgbClr val="FBAE40"/>
          </p15:clr>
        </p15:guide>
        <p15:guide id="7" pos="1312" userDrawn="1">
          <p15:clr>
            <a:srgbClr val="FBAE40"/>
          </p15:clr>
        </p15:guide>
        <p15:guide id="8" pos="1680" userDrawn="1">
          <p15:clr>
            <a:srgbClr val="FBAE40"/>
          </p15:clr>
        </p15:guide>
        <p15:guide id="9" pos="6264" userDrawn="1">
          <p15:clr>
            <a:srgbClr val="FBAE40"/>
          </p15:clr>
        </p15:guide>
        <p15:guide id="10" pos="6360" userDrawn="1">
          <p15:clr>
            <a:srgbClr val="FBAE40"/>
          </p15:clr>
        </p15:guide>
        <p15:guide id="11" orient="horz" pos="100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647199" y="1501742"/>
            <a:ext cx="6801602" cy="1685077"/>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Title Slide </a:t>
            </a:r>
            <a:r>
              <a:rPr lang="en-US" dirty="0" err="1"/>
              <a:t>Acumin</a:t>
            </a:r>
            <a:r>
              <a:rPr lang="en-US" dirty="0"/>
              <a:t> Pro Extra Cond Bold Italic 60</a:t>
            </a:r>
          </a:p>
        </p:txBody>
      </p:sp>
      <p:sp>
        <p:nvSpPr>
          <p:cNvPr id="3" name="Subtitle"/>
          <p:cNvSpPr>
            <a:spLocks noGrp="1"/>
          </p:cNvSpPr>
          <p:nvPr>
            <p:ph type="subTitle" idx="1" hasCustomPrompt="1"/>
          </p:nvPr>
        </p:nvSpPr>
        <p:spPr>
          <a:xfrm>
            <a:off x="2647197" y="3937834"/>
            <a:ext cx="6801603" cy="336015"/>
          </a:xfrm>
          <a:noFill/>
        </p:spPr>
        <p:txBody>
          <a:bodyPr wrap="square" lIns="0" tIns="0" rIns="0" bIns="0" anchor="t" anchorCtr="0">
            <a:spAutoFit/>
          </a:bodyPr>
          <a:lstStyle>
            <a:lvl1pPr marL="0" indent="0" algn="l">
              <a:buNone/>
              <a:defRPr sz="2200" b="1" i="0">
                <a:solidFill>
                  <a:schemeClr val="accent4"/>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a:t>
            </a:r>
            <a:r>
              <a:rPr lang="en-US" dirty="0" err="1"/>
              <a:t>Acumin</a:t>
            </a:r>
            <a:r>
              <a:rPr lang="en-US" dirty="0"/>
              <a:t> Pro Semi Cond Bold 22 </a:t>
            </a:r>
            <a:r>
              <a:rPr lang="en-US" dirty="0" err="1"/>
              <a:t>pt</a:t>
            </a:r>
            <a:endParaRPr lang="en-US" dirty="0"/>
          </a:p>
        </p:txBody>
      </p:sp>
      <p:pic>
        <p:nvPicPr>
          <p:cNvPr id="11" name="Purdue Logo" descr="Purdue Logo">
            <a:extLst>
              <a:ext uri="{FF2B5EF4-FFF2-40B4-BE49-F238E27FC236}">
                <a16:creationId xmlns:a16="http://schemas.microsoft.com/office/drawing/2014/main" id="{EA75A1C2-E386-F54B-A1CF-CCEB6306B190}"/>
              </a:ext>
            </a:extLst>
          </p:cNvPr>
          <p:cNvPicPr>
            <a:picLocks noChangeAspect="1"/>
          </p:cNvPicPr>
          <p:nvPr userDrawn="1"/>
        </p:nvPicPr>
        <p:blipFill>
          <a:blip r:embed="rId2"/>
          <a:stretch>
            <a:fillRect/>
          </a:stretch>
        </p:blipFill>
        <p:spPr>
          <a:xfrm>
            <a:off x="1721493" y="5987945"/>
            <a:ext cx="2459736" cy="440287"/>
          </a:xfrm>
          <a:prstGeom prst="rect">
            <a:avLst/>
          </a:prstGeom>
        </p:spPr>
      </p:pic>
      <p:sp>
        <p:nvSpPr>
          <p:cNvPr id="12" name="Date">
            <a:extLst>
              <a:ext uri="{FF2B5EF4-FFF2-40B4-BE49-F238E27FC236}">
                <a16:creationId xmlns:a16="http://schemas.microsoft.com/office/drawing/2014/main" id="{569EEC58-EAB4-064A-8F4A-AFD41D2C52E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12/13/2022</a:t>
            </a:fld>
            <a:endParaRPr lang="en-US" dirty="0"/>
          </a:p>
        </p:txBody>
      </p:sp>
      <p:sp>
        <p:nvSpPr>
          <p:cNvPr id="14" name="Slide Number">
            <a:extLst>
              <a:ext uri="{FF2B5EF4-FFF2-40B4-BE49-F238E27FC236}">
                <a16:creationId xmlns:a16="http://schemas.microsoft.com/office/drawing/2014/main" id="{F5536D05-EE19-B94F-AEFA-CBB9C74BE38E}"/>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6A4A8F82-5B38-7048-AC2C-C6614B1C1F87}"/>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Line 2">
            <a:extLst>
              <a:ext uri="{FF2B5EF4-FFF2-40B4-BE49-F238E27FC236}">
                <a16:creationId xmlns:a16="http://schemas.microsoft.com/office/drawing/2014/main" id="{8D8B04B8-2399-454A-B669-A05BD4291FE0}"/>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3">
            <a:extLst>
              <a:ext uri="{FF2B5EF4-FFF2-40B4-BE49-F238E27FC236}">
                <a16:creationId xmlns:a16="http://schemas.microsoft.com/office/drawing/2014/main" id="{E7D4788F-092F-E04C-9AB1-9F6377412706}"/>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50217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65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Slide - Copy">
    <p:bg>
      <p:bgPr>
        <a:solidFill>
          <a:schemeClr val="accent4"/>
        </a:solidFill>
        <a:effectLst/>
      </p:bgPr>
    </p:bg>
    <p:spTree>
      <p:nvGrpSpPr>
        <p:cNvPr id="1" name=""/>
        <p:cNvGrpSpPr/>
        <p:nvPr/>
      </p:nvGrpSpPr>
      <p:grpSpPr>
        <a:xfrm>
          <a:off x="0" y="0"/>
          <a:ext cx="0" cy="0"/>
          <a:chOff x="0" y="0"/>
          <a:chExt cx="0" cy="0"/>
        </a:xfrm>
      </p:grpSpPr>
      <p:sp>
        <p:nvSpPr>
          <p:cNvPr id="20" name="Black Bar">
            <a:extLst>
              <a:ext uri="{FF2B5EF4-FFF2-40B4-BE49-F238E27FC236}">
                <a16:creationId xmlns:a16="http://schemas.microsoft.com/office/drawing/2014/main" id="{EACB2F0C-1C3D-CD48-AD13-7B5AD683F7C7}"/>
              </a:ext>
            </a:extLst>
          </p:cNvPr>
          <p:cNvSpPr/>
          <p:nvPr/>
        </p:nvSpPr>
        <p:spPr>
          <a:xfrm>
            <a:off x="1752600" y="0"/>
            <a:ext cx="9900212"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cNvSpPr>
            <a:spLocks noGrp="1"/>
          </p:cNvSpPr>
          <p:nvPr>
            <p:ph type="ctrTitle" hasCustomPrompt="1"/>
          </p:nvPr>
        </p:nvSpPr>
        <p:spPr bwMode="blackWhite">
          <a:xfrm>
            <a:off x="2107520" y="437030"/>
            <a:ext cx="7988980"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3" name="Subhead"/>
          <p:cNvSpPr>
            <a:spLocks noGrp="1"/>
          </p:cNvSpPr>
          <p:nvPr>
            <p:ph type="subTitle" idx="1" hasCustomPrompt="1"/>
          </p:nvPr>
        </p:nvSpPr>
        <p:spPr>
          <a:xfrm>
            <a:off x="2107518" y="1345167"/>
            <a:ext cx="7988982"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25" name="Body Text">
            <a:extLst>
              <a:ext uri="{FF2B5EF4-FFF2-40B4-BE49-F238E27FC236}">
                <a16:creationId xmlns:a16="http://schemas.microsoft.com/office/drawing/2014/main" id="{9F798712-4535-8340-942F-27FFD5E3FE9B}"/>
              </a:ext>
            </a:extLst>
          </p:cNvPr>
          <p:cNvSpPr>
            <a:spLocks noGrp="1"/>
          </p:cNvSpPr>
          <p:nvPr>
            <p:ph type="body" sz="quarter" idx="14" hasCustomPrompt="1"/>
          </p:nvPr>
        </p:nvSpPr>
        <p:spPr>
          <a:xfrm>
            <a:off x="2666056" y="1917389"/>
            <a:ext cx="7366000"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p:txBody>
      </p:sp>
      <p:pic>
        <p:nvPicPr>
          <p:cNvPr id="14" name="Purdue Logo" descr="Purdue Logo">
            <a:extLst>
              <a:ext uri="{FF2B5EF4-FFF2-40B4-BE49-F238E27FC236}">
                <a16:creationId xmlns:a16="http://schemas.microsoft.com/office/drawing/2014/main" id="{D558D59F-2BED-2846-9D7F-35E92DC52E54}"/>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714077B3-45FB-7B43-8C19-3B82C49646B4}"/>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12/13/2022</a:t>
            </a:fld>
            <a:endParaRPr lang="en-US" dirty="0"/>
          </a:p>
        </p:txBody>
      </p:sp>
      <p:sp>
        <p:nvSpPr>
          <p:cNvPr id="17" name="Slide Number">
            <a:extLst>
              <a:ext uri="{FF2B5EF4-FFF2-40B4-BE49-F238E27FC236}">
                <a16:creationId xmlns:a16="http://schemas.microsoft.com/office/drawing/2014/main" id="{9877984E-7F57-E649-B9D9-2C2240989518}"/>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9" name="Line 1">
            <a:extLst>
              <a:ext uri="{FF2B5EF4-FFF2-40B4-BE49-F238E27FC236}">
                <a16:creationId xmlns:a16="http://schemas.microsoft.com/office/drawing/2014/main" id="{8936B9D4-1725-3C46-A32F-C28623BAF26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2">
            <a:extLst>
              <a:ext uri="{FF2B5EF4-FFF2-40B4-BE49-F238E27FC236}">
                <a16:creationId xmlns:a16="http://schemas.microsoft.com/office/drawing/2014/main" id="{A8A4F2E5-6CC0-B242-9D18-2446C1D7DE8A}"/>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3">
            <a:extLst>
              <a:ext uri="{FF2B5EF4-FFF2-40B4-BE49-F238E27FC236}">
                <a16:creationId xmlns:a16="http://schemas.microsoft.com/office/drawing/2014/main" id="{C07B1E83-E1FB-094B-9F1A-D5DE2767524D}"/>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675489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Copy &amp; Pic/Chart">
    <p:bg>
      <p:bgPr>
        <a:solidFill>
          <a:schemeClr val="accent4"/>
        </a:solidFill>
        <a:effectLst/>
      </p:bgPr>
    </p:bg>
    <p:spTree>
      <p:nvGrpSpPr>
        <p:cNvPr id="1" name=""/>
        <p:cNvGrpSpPr/>
        <p:nvPr/>
      </p:nvGrpSpPr>
      <p:grpSpPr>
        <a:xfrm>
          <a:off x="0" y="0"/>
          <a:ext cx="0" cy="0"/>
          <a:chOff x="0" y="0"/>
          <a:chExt cx="0" cy="0"/>
        </a:xfrm>
      </p:grpSpPr>
      <p:sp>
        <p:nvSpPr>
          <p:cNvPr id="24" name="Black Bar">
            <a:extLst>
              <a:ext uri="{FF2B5EF4-FFF2-40B4-BE49-F238E27FC236}">
                <a16:creationId xmlns:a16="http://schemas.microsoft.com/office/drawing/2014/main" id="{0AE71379-F4D3-D147-9F20-2FE1D74B2D32}"/>
              </a:ext>
            </a:extLst>
          </p:cNvPr>
          <p:cNvSpPr/>
          <p:nvPr userDrawn="1"/>
        </p:nvSpPr>
        <p:spPr>
          <a:xfrm>
            <a:off x="1752600" y="0"/>
            <a:ext cx="9900212" cy="9081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Title">
            <a:extLst>
              <a:ext uri="{FF2B5EF4-FFF2-40B4-BE49-F238E27FC236}">
                <a16:creationId xmlns:a16="http://schemas.microsoft.com/office/drawing/2014/main" id="{D4CA7DB8-4B5A-E34E-9870-26F61BD3E47D}"/>
              </a:ext>
            </a:extLst>
          </p:cNvPr>
          <p:cNvSpPr>
            <a:spLocks noGrp="1"/>
          </p:cNvSpPr>
          <p:nvPr>
            <p:ph type="ctrTitle" hasCustomPrompt="1"/>
          </p:nvPr>
        </p:nvSpPr>
        <p:spPr bwMode="blackWhite">
          <a:xfrm>
            <a:off x="2107520" y="437030"/>
            <a:ext cx="7988978" cy="512448"/>
          </a:xfrm>
          <a:prstGeom prst="rect">
            <a:avLst/>
          </a:prstGeom>
          <a:noFill/>
          <a:ln w="38100">
            <a:noFill/>
          </a:ln>
        </p:spPr>
        <p:txBody>
          <a:bodyPr wrap="square" lIns="0" tIns="0" rIns="0" bIns="0" anchor="t" anchorCtr="0">
            <a:spAutoFit/>
          </a:bodyPr>
          <a:lstStyle>
            <a:lvl1pPr algn="l">
              <a:defRPr sz="3600" b="1" i="1" cap="none" spc="0">
                <a:solidFill>
                  <a:schemeClr val="tx2"/>
                </a:solidFill>
                <a:latin typeface="Acumin Pro ExtraCondensed" panose="020B0508020202020204" pitchFamily="34" charset="77"/>
              </a:defRPr>
            </a:lvl1pPr>
          </a:lstStyle>
          <a:p>
            <a:r>
              <a:rPr lang="en-US" dirty="0"/>
              <a:t>Title </a:t>
            </a:r>
            <a:r>
              <a:rPr lang="en-US" dirty="0" err="1"/>
              <a:t>Acumin</a:t>
            </a:r>
            <a:r>
              <a:rPr lang="en-US" dirty="0"/>
              <a:t> Pro Extra Cond Bold Italic 36 </a:t>
            </a:r>
            <a:r>
              <a:rPr lang="en-US" dirty="0" err="1"/>
              <a:t>pt</a:t>
            </a:r>
            <a:endParaRPr lang="en-US" dirty="0"/>
          </a:p>
        </p:txBody>
      </p:sp>
      <p:sp>
        <p:nvSpPr>
          <p:cNvPr id="26" name="Subhead">
            <a:extLst>
              <a:ext uri="{FF2B5EF4-FFF2-40B4-BE49-F238E27FC236}">
                <a16:creationId xmlns:a16="http://schemas.microsoft.com/office/drawing/2014/main" id="{1DF492DD-020D-4A41-BFE4-1758A1DC7221}"/>
              </a:ext>
            </a:extLst>
          </p:cNvPr>
          <p:cNvSpPr>
            <a:spLocks noGrp="1"/>
          </p:cNvSpPr>
          <p:nvPr>
            <p:ph type="subTitle" idx="1" hasCustomPrompt="1"/>
          </p:nvPr>
        </p:nvSpPr>
        <p:spPr>
          <a:xfrm>
            <a:off x="2107518" y="1345167"/>
            <a:ext cx="7988980" cy="341599"/>
          </a:xfrm>
          <a:noFill/>
        </p:spPr>
        <p:txBody>
          <a:bodyPr wrap="square" lIns="0" tIns="0" rIns="0" bIns="0" anchor="t" anchorCtr="0">
            <a:spAutoFit/>
          </a:bodyPr>
          <a:lstStyle>
            <a:lvl1pPr marL="0" indent="0" algn="l">
              <a:buNone/>
              <a:defRPr sz="2200" b="1" i="0">
                <a:solidFill>
                  <a:schemeClr val="accent2"/>
                </a:solidFill>
                <a:latin typeface="Acumin Pro SemiCondensed" panose="020B0506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a:t>
            </a:r>
            <a:r>
              <a:rPr lang="en-US" dirty="0" err="1"/>
              <a:t>Acumin</a:t>
            </a:r>
            <a:r>
              <a:rPr lang="en-US" dirty="0"/>
              <a:t> Pro Semi Cond Bold 22 </a:t>
            </a:r>
            <a:r>
              <a:rPr lang="en-US" dirty="0" err="1"/>
              <a:t>pt</a:t>
            </a:r>
            <a:endParaRPr lang="en-US" dirty="0"/>
          </a:p>
        </p:txBody>
      </p:sp>
      <p:sp>
        <p:nvSpPr>
          <p:cNvPr id="19" name="Body Text">
            <a:extLst>
              <a:ext uri="{FF2B5EF4-FFF2-40B4-BE49-F238E27FC236}">
                <a16:creationId xmlns:a16="http://schemas.microsoft.com/office/drawing/2014/main" id="{4B5CCD19-DE21-294C-8B0B-3103725AE082}"/>
              </a:ext>
            </a:extLst>
          </p:cNvPr>
          <p:cNvSpPr>
            <a:spLocks noGrp="1"/>
          </p:cNvSpPr>
          <p:nvPr>
            <p:ph type="body" sz="quarter" idx="14" hasCustomPrompt="1"/>
          </p:nvPr>
        </p:nvSpPr>
        <p:spPr>
          <a:xfrm>
            <a:off x="2665914" y="1917389"/>
            <a:ext cx="4081046" cy="3411537"/>
          </a:xfrm>
        </p:spPr>
        <p:txBody>
          <a:bodyPr lIns="0" tIns="0" rIns="0" bIns="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normalizeH="0" baseline="0">
                <a:solidFill>
                  <a:schemeClr val="bg1"/>
                </a:solidFill>
                <a:latin typeface="Acumin Pro" panose="020B0504020202020204" pitchFamily="34" charset="77"/>
              </a:defRPr>
            </a:lvl1pPr>
          </a:lstStyle>
          <a:p>
            <a:pPr lvl="0"/>
            <a:r>
              <a:rPr lang="en-US" dirty="0"/>
              <a:t>Bulleted copy. </a:t>
            </a:r>
            <a:r>
              <a:rPr lang="en-US" dirty="0" err="1"/>
              <a:t>Acumin</a:t>
            </a:r>
            <a:r>
              <a:rPr lang="en-US" dirty="0"/>
              <a:t> Pro Reg 18 pt. Keep it short with bite-size chunks of information.</a:t>
            </a:r>
          </a:p>
          <a:p>
            <a:pPr lvl="0"/>
            <a:endParaRPr lang="en-US" dirty="0"/>
          </a:p>
          <a:p>
            <a:pPr lvl="0"/>
            <a:r>
              <a:rPr lang="en-US" dirty="0"/>
              <a:t>Bulleted copy. </a:t>
            </a:r>
            <a:r>
              <a:rPr lang="en-US" dirty="0" err="1"/>
              <a:t>Acumin</a:t>
            </a:r>
            <a:r>
              <a:rPr lang="en-US" dirty="0"/>
              <a:t> Pro Reg 18 pt. Keep it short with bite-size chunks of information.</a:t>
            </a:r>
          </a:p>
          <a:p>
            <a:pPr lvl="0"/>
            <a:endParaRPr lang="en-US" dirty="0"/>
          </a:p>
          <a:p>
            <a:pPr marL="274320" marR="0" lvl="0" indent="-274320" algn="l" defTabSz="457200" rtl="0" eaLnBrk="1" fontAlgn="auto" latinLnBrk="0" hangingPunct="1">
              <a:lnSpc>
                <a:spcPct val="100000"/>
              </a:lnSpc>
              <a:spcBef>
                <a:spcPts val="0"/>
              </a:spcBef>
              <a:spcAft>
                <a:spcPts val="0"/>
              </a:spcAft>
              <a:buClrTx/>
              <a:buSzTx/>
              <a:buFont typeface="Wingdings" charset="2"/>
              <a:buChar char="§"/>
              <a:tabLst/>
              <a:defRPr/>
            </a:pPr>
            <a:r>
              <a:rPr lang="en-US" dirty="0"/>
              <a:t>Bulleted copy. </a:t>
            </a:r>
            <a:r>
              <a:rPr lang="en-US" dirty="0" err="1"/>
              <a:t>Acumin</a:t>
            </a:r>
            <a:r>
              <a:rPr lang="en-US" dirty="0"/>
              <a:t> Pro Reg 18 pt. Keep it short with bite-size chunks of information.</a:t>
            </a:r>
          </a:p>
          <a:p>
            <a:pPr lvl="0"/>
            <a:endParaRPr lang="en-US" dirty="0"/>
          </a:p>
          <a:p>
            <a:pPr lvl="0"/>
            <a:endParaRPr lang="en-US" dirty="0"/>
          </a:p>
        </p:txBody>
      </p:sp>
      <p:cxnSp>
        <p:nvCxnSpPr>
          <p:cNvPr id="23" name="Line 3">
            <a:extLst>
              <a:ext uri="{FF2B5EF4-FFF2-40B4-BE49-F238E27FC236}">
                <a16:creationId xmlns:a16="http://schemas.microsoft.com/office/drawing/2014/main" id="{3DD2E154-C016-6747-BDF9-C46FDA8D557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Picture or Chart" descr="Picture or Chart">
            <a:extLst>
              <a:ext uri="{FF2B5EF4-FFF2-40B4-BE49-F238E27FC236}">
                <a16:creationId xmlns:a16="http://schemas.microsoft.com/office/drawing/2014/main" id="{699BD747-48B6-2547-8F7C-25A44594F612}"/>
              </a:ext>
            </a:extLst>
          </p:cNvPr>
          <p:cNvSpPr>
            <a:spLocks noGrp="1"/>
          </p:cNvSpPr>
          <p:nvPr>
            <p:ph sz="quarter" idx="13" hasCustomPrompt="1"/>
          </p:nvPr>
        </p:nvSpPr>
        <p:spPr>
          <a:xfrm>
            <a:off x="7093131" y="1920876"/>
            <a:ext cx="4561597" cy="2982913"/>
          </a:xfrm>
          <a:solidFill>
            <a:schemeClr val="accent4"/>
          </a:solidFill>
        </p:spPr>
        <p:txBody>
          <a:bodyPr lIns="0" tIns="0" rIns="0" bIns="0" anchor="ctr" anchorCtr="0"/>
          <a:lstStyle>
            <a:lvl1pPr algn="ctr">
              <a:defRPr b="0" i="0">
                <a:solidFill>
                  <a:schemeClr val="bg1"/>
                </a:solidFill>
                <a:latin typeface="Acumin Pro" panose="020B0504020202020204" pitchFamily="34" charset="77"/>
              </a:defRPr>
            </a:lvl1pPr>
            <a:lvl4pPr marL="685800" indent="0" algn="ctr">
              <a:buNone/>
              <a:defRPr>
                <a:solidFill>
                  <a:schemeClr val="bg1"/>
                </a:solidFill>
              </a:defRPr>
            </a:lvl4pPr>
          </a:lstStyle>
          <a:p>
            <a:pPr lvl="0"/>
            <a:r>
              <a:rPr lang="en-US" dirty="0"/>
              <a:t>Insert picture or chart here</a:t>
            </a:r>
          </a:p>
        </p:txBody>
      </p:sp>
      <p:pic>
        <p:nvPicPr>
          <p:cNvPr id="27" name="Purdue Logo" descr="Purdue Logo">
            <a:extLst>
              <a:ext uri="{FF2B5EF4-FFF2-40B4-BE49-F238E27FC236}">
                <a16:creationId xmlns:a16="http://schemas.microsoft.com/office/drawing/2014/main" id="{723CE360-3CE4-4942-A78A-73D21117C065}"/>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C8365B71-1339-9448-BF22-95AA51DA73FB}"/>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12/13/2022</a:t>
            </a:fld>
            <a:endParaRPr lang="en-US" dirty="0"/>
          </a:p>
        </p:txBody>
      </p:sp>
      <p:sp>
        <p:nvSpPr>
          <p:cNvPr id="17" name="Slide Number">
            <a:extLst>
              <a:ext uri="{FF2B5EF4-FFF2-40B4-BE49-F238E27FC236}">
                <a16:creationId xmlns:a16="http://schemas.microsoft.com/office/drawing/2014/main" id="{90CEF399-1C96-2B44-8CD0-34997E7B715B}"/>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CADA4B44-4E54-AC4F-B94D-753D8198844A}"/>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FC7C8D95-DE0A-F44D-8875-2ED2F195BB2F}"/>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4640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4032" userDrawn="1">
          <p15:clr>
            <a:srgbClr val="FBAE40"/>
          </p15:clr>
        </p15:guide>
        <p15:guide id="4" pos="7344" userDrawn="1">
          <p15:clr>
            <a:srgbClr val="FBAE40"/>
          </p15:clr>
        </p15:guide>
        <p15:guide id="5" pos="6848" userDrawn="1">
          <p15:clr>
            <a:srgbClr val="FBAE40"/>
          </p15:clr>
        </p15:guide>
        <p15:guide id="6" orient="horz" pos="4080" userDrawn="1">
          <p15:clr>
            <a:srgbClr val="FBAE40"/>
          </p15:clr>
        </p15:guide>
        <p15:guide id="7" pos="1104" userDrawn="1">
          <p15:clr>
            <a:srgbClr val="FBAE40"/>
          </p15:clr>
        </p15:guide>
        <p15:guide id="8" pos="16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Slide - Picture">
    <p:bg>
      <p:bgPr>
        <a:solidFill>
          <a:schemeClr val="accent4"/>
        </a:solidFill>
        <a:effectLst/>
      </p:bgPr>
    </p:bg>
    <p:spTree>
      <p:nvGrpSpPr>
        <p:cNvPr id="1" name=""/>
        <p:cNvGrpSpPr/>
        <p:nvPr/>
      </p:nvGrpSpPr>
      <p:grpSpPr>
        <a:xfrm>
          <a:off x="0" y="0"/>
          <a:ext cx="0" cy="0"/>
          <a:chOff x="0" y="0"/>
          <a:chExt cx="0" cy="0"/>
        </a:xfrm>
      </p:grpSpPr>
      <p:sp>
        <p:nvSpPr>
          <p:cNvPr id="17" name="Picture" descr="Picture Description">
            <a:extLst>
              <a:ext uri="{FF2B5EF4-FFF2-40B4-BE49-F238E27FC236}">
                <a16:creationId xmlns:a16="http://schemas.microsoft.com/office/drawing/2014/main" id="{B6A7C9B5-3617-0144-A4ED-16186741E8C3}"/>
              </a:ext>
            </a:extLst>
          </p:cNvPr>
          <p:cNvSpPr>
            <a:spLocks noGrp="1"/>
          </p:cNvSpPr>
          <p:nvPr>
            <p:ph type="pic" sz="quarter" idx="13"/>
          </p:nvPr>
        </p:nvSpPr>
        <p:spPr>
          <a:xfrm>
            <a:off x="0" y="0"/>
            <a:ext cx="12192000" cy="6858000"/>
          </a:xfrm>
        </p:spPr>
        <p:txBody>
          <a:bodyPr anchor="ctr" anchorCtr="1"/>
          <a:lstStyle>
            <a:lvl1pPr marL="0" indent="0" algn="ctr">
              <a:buFontTx/>
              <a:buNone/>
              <a:defRPr baseline="0">
                <a:solidFill>
                  <a:schemeClr val="bg1"/>
                </a:solidFill>
                <a:latin typeface="Acumin Pro" panose="020B0504020202020204" pitchFamily="34" charset="77"/>
              </a:defRPr>
            </a:lvl1pPr>
          </a:lstStyle>
          <a:p>
            <a:r>
              <a:rPr lang="en-US"/>
              <a:t>Click icon to add picture</a:t>
            </a:r>
            <a:endParaRPr lang="en-US" dirty="0"/>
          </a:p>
        </p:txBody>
      </p:sp>
      <p:sp>
        <p:nvSpPr>
          <p:cNvPr id="3" name="Photo caption"/>
          <p:cNvSpPr>
            <a:spLocks noGrp="1"/>
          </p:cNvSpPr>
          <p:nvPr>
            <p:ph type="subTitle" idx="1" hasCustomPrompt="1"/>
          </p:nvPr>
        </p:nvSpPr>
        <p:spPr>
          <a:xfrm>
            <a:off x="7301170" y="219206"/>
            <a:ext cx="3574087" cy="1107996"/>
          </a:xfrm>
          <a:noFill/>
        </p:spPr>
        <p:txBody>
          <a:bodyPr wrap="square" lIns="0" tIns="0" rIns="0" bIns="0" anchor="t" anchorCtr="0">
            <a:spAutoFit/>
          </a:bodyPr>
          <a:lstStyle>
            <a:lvl1pPr marL="0" indent="0" algn="l">
              <a:buNone/>
              <a:defRPr sz="1800" b="1" i="0">
                <a:solidFill>
                  <a:schemeClr val="bg1"/>
                </a:solidFill>
                <a:latin typeface="Acumin Pro" panose="020B0504020202020204" pitchFamily="34" charset="77"/>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Brief photo caption. Place in top left or right corner. </a:t>
            </a:r>
            <a:r>
              <a:rPr lang="en-US" dirty="0" err="1"/>
              <a:t>Acumin</a:t>
            </a:r>
            <a:r>
              <a:rPr lang="en-US" dirty="0"/>
              <a:t> Pro Bold 18 pt. Make text black or white for legibility.</a:t>
            </a:r>
          </a:p>
        </p:txBody>
      </p:sp>
      <p:pic>
        <p:nvPicPr>
          <p:cNvPr id="10" name="Purdue Logo" descr="Purdue Logo">
            <a:extLst>
              <a:ext uri="{FF2B5EF4-FFF2-40B4-BE49-F238E27FC236}">
                <a16:creationId xmlns:a16="http://schemas.microsoft.com/office/drawing/2014/main" id="{2650B9D5-9C27-CF45-A770-B91D32934D0E}"/>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1" name="Date">
            <a:extLst>
              <a:ext uri="{FF2B5EF4-FFF2-40B4-BE49-F238E27FC236}">
                <a16:creationId xmlns:a16="http://schemas.microsoft.com/office/drawing/2014/main" id="{F330C439-AFA6-B840-9D2A-258668D35CA5}"/>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12/13/2022</a:t>
            </a:fld>
            <a:endParaRPr lang="en-US" dirty="0"/>
          </a:p>
        </p:txBody>
      </p:sp>
      <p:sp>
        <p:nvSpPr>
          <p:cNvPr id="14" name="Slide Number">
            <a:extLst>
              <a:ext uri="{FF2B5EF4-FFF2-40B4-BE49-F238E27FC236}">
                <a16:creationId xmlns:a16="http://schemas.microsoft.com/office/drawing/2014/main" id="{ACC80B6D-3922-3742-99F9-101C945C2B33}"/>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16" name="Line 1">
            <a:extLst>
              <a:ext uri="{FF2B5EF4-FFF2-40B4-BE49-F238E27FC236}">
                <a16:creationId xmlns:a16="http://schemas.microsoft.com/office/drawing/2014/main" id="{C3371811-B9A9-444C-B8E2-DFC8B92FFA90}"/>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E3D41B36-C946-AA44-BFF4-3F3A6A8607A2}"/>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 name="Line 3">
            <a:extLst>
              <a:ext uri="{FF2B5EF4-FFF2-40B4-BE49-F238E27FC236}">
                <a16:creationId xmlns:a16="http://schemas.microsoft.com/office/drawing/2014/main" id="{A246739C-3DD5-DF4C-BFF4-0B3AF76695B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625800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Slide - Fact/Highlight">
    <p:bg>
      <p:bgPr>
        <a:solidFill>
          <a:schemeClr val="accent4"/>
        </a:solidFill>
        <a:effectLst/>
      </p:bgPr>
    </p:bg>
    <p:spTree>
      <p:nvGrpSpPr>
        <p:cNvPr id="1" name=""/>
        <p:cNvGrpSpPr/>
        <p:nvPr/>
      </p:nvGrpSpPr>
      <p:grpSpPr>
        <a:xfrm>
          <a:off x="0" y="0"/>
          <a:ext cx="0" cy="0"/>
          <a:chOff x="0" y="0"/>
          <a:chExt cx="0" cy="0"/>
        </a:xfrm>
      </p:grpSpPr>
      <p:sp>
        <p:nvSpPr>
          <p:cNvPr id="6" name="Gold Background">
            <a:extLst>
              <a:ext uri="{FF2B5EF4-FFF2-40B4-BE49-F238E27FC236}">
                <a16:creationId xmlns:a16="http://schemas.microsoft.com/office/drawing/2014/main" id="{5CCAEC11-865D-CB4B-88E8-5AF51FB37FBE}"/>
              </a:ext>
            </a:extLst>
          </p:cNvPr>
          <p:cNvSpPr/>
          <p:nvPr/>
        </p:nvSpPr>
        <p:spPr>
          <a:xfrm>
            <a:off x="1" y="0"/>
            <a:ext cx="12191999" cy="685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893545" y="1479629"/>
            <a:ext cx="6419331" cy="1210973"/>
          </a:xfrm>
          <a:prstGeom prst="rect">
            <a:avLst/>
          </a:prstGeom>
          <a:noFill/>
          <a:ln w="38100">
            <a:noFill/>
          </a:ln>
        </p:spPr>
        <p:txBody>
          <a:bodyPr wrap="square" lIns="0" tIns="0" rIns="0" bIns="0" anchor="t" anchorCtr="0">
            <a:spAutoFit/>
          </a:bodyPr>
          <a:lstStyle>
            <a:lvl1pPr algn="ctr">
              <a:defRPr sz="8600" b="1" i="0" cap="none" spc="300">
                <a:solidFill>
                  <a:schemeClr val="accent2"/>
                </a:solidFill>
                <a:latin typeface="United Sans Rg Lt" pitchFamily="50" charset="0"/>
              </a:defRPr>
            </a:lvl1pPr>
          </a:lstStyle>
          <a:p>
            <a:r>
              <a:rPr lang="en-US" spc="0" dirty="0">
                <a:latin typeface="United Sans Rg Md" pitchFamily="50" charset="0"/>
              </a:rPr>
              <a:t>123</a:t>
            </a:r>
            <a:endParaRPr lang="en-US" dirty="0"/>
          </a:p>
        </p:txBody>
      </p:sp>
      <p:sp>
        <p:nvSpPr>
          <p:cNvPr id="20" name="Black Bar">
            <a:extLst>
              <a:ext uri="{FF2B5EF4-FFF2-40B4-BE49-F238E27FC236}">
                <a16:creationId xmlns:a16="http://schemas.microsoft.com/office/drawing/2014/main" id="{EACB2F0C-1C3D-CD48-AD13-7B5AD683F7C7}"/>
              </a:ext>
            </a:extLst>
          </p:cNvPr>
          <p:cNvSpPr/>
          <p:nvPr/>
        </p:nvSpPr>
        <p:spPr>
          <a:xfrm>
            <a:off x="2648277" y="2744421"/>
            <a:ext cx="6905456" cy="4409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Subhead"/>
          <p:cNvSpPr>
            <a:spLocks noGrp="1"/>
          </p:cNvSpPr>
          <p:nvPr>
            <p:ph type="subTitle" idx="1" hasCustomPrompt="1"/>
          </p:nvPr>
        </p:nvSpPr>
        <p:spPr>
          <a:xfrm>
            <a:off x="2648276" y="2706475"/>
            <a:ext cx="6895463" cy="553998"/>
          </a:xfrm>
          <a:noFill/>
        </p:spPr>
        <p:txBody>
          <a:bodyPr wrap="square" lIns="0" tIns="0" rIns="0" bIns="0" anchor="t" anchorCtr="0">
            <a:spAutoFit/>
          </a:bodyPr>
          <a:lstStyle>
            <a:lvl1pPr marL="0" indent="0" algn="ctr">
              <a:buNone/>
              <a:defRPr sz="3600" b="1" i="0" spc="300">
                <a:solidFill>
                  <a:schemeClr val="accent4"/>
                </a:solidFill>
                <a:latin typeface="United Sans Cd Md" pitchFamily="50" charset="0"/>
              </a:defRPr>
            </a:lvl1pPr>
            <a:lvl2pPr marL="457200" indent="0" algn="ctr">
              <a:buNone/>
              <a:defRPr sz="19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TOPIC OR TITLE</a:t>
            </a:r>
          </a:p>
        </p:txBody>
      </p:sp>
      <p:sp>
        <p:nvSpPr>
          <p:cNvPr id="23" name="Body Text">
            <a:extLst>
              <a:ext uri="{FF2B5EF4-FFF2-40B4-BE49-F238E27FC236}">
                <a16:creationId xmlns:a16="http://schemas.microsoft.com/office/drawing/2014/main" id="{BD416322-CF1A-F143-B2A9-844B608C50DA}"/>
              </a:ext>
            </a:extLst>
          </p:cNvPr>
          <p:cNvSpPr>
            <a:spLocks noGrp="1"/>
          </p:cNvSpPr>
          <p:nvPr>
            <p:ph type="body" sz="quarter" idx="14" hasCustomPrompt="1"/>
          </p:nvPr>
        </p:nvSpPr>
        <p:spPr>
          <a:xfrm>
            <a:off x="2875268" y="3540352"/>
            <a:ext cx="6678467" cy="1122744"/>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2400" b="0" i="0" normalizeH="0" baseline="0">
                <a:solidFill>
                  <a:schemeClr val="bg1"/>
                </a:solidFill>
                <a:latin typeface="Acumin Pro Medium" panose="020B0504020202020204" pitchFamily="34" charset="77"/>
              </a:defRPr>
            </a:lvl1pPr>
          </a:lstStyle>
          <a:p>
            <a:pPr lvl="0"/>
            <a:r>
              <a:rPr lang="en-US" dirty="0"/>
              <a:t>Fact or highlight. </a:t>
            </a:r>
            <a:r>
              <a:rPr lang="en-US" dirty="0" err="1"/>
              <a:t>Acumin</a:t>
            </a:r>
            <a:r>
              <a:rPr lang="en-US" dirty="0"/>
              <a:t> Pro Medium 24 pt. Keep it short with bite-size chunks of information.</a:t>
            </a:r>
          </a:p>
        </p:txBody>
      </p:sp>
      <p:pic>
        <p:nvPicPr>
          <p:cNvPr id="14" name="Purdue Logo" descr="Purdue Logo">
            <a:extLst>
              <a:ext uri="{FF2B5EF4-FFF2-40B4-BE49-F238E27FC236}">
                <a16:creationId xmlns:a16="http://schemas.microsoft.com/office/drawing/2014/main" id="{65255706-E2B0-E84F-A9B6-28F836971DDF}"/>
              </a:ext>
            </a:extLst>
          </p:cNvPr>
          <p:cNvPicPr>
            <a:picLocks noChangeAspect="1"/>
          </p:cNvPicPr>
          <p:nvPr userDrawn="1"/>
        </p:nvPicPr>
        <p:blipFill>
          <a:blip r:embed="rId2"/>
          <a:stretch>
            <a:fillRect/>
          </a:stretch>
        </p:blipFill>
        <p:spPr>
          <a:xfrm>
            <a:off x="1738642" y="5984087"/>
            <a:ext cx="2463665" cy="440990"/>
          </a:xfrm>
          <a:prstGeom prst="rect">
            <a:avLst/>
          </a:prstGeom>
        </p:spPr>
      </p:pic>
      <p:sp>
        <p:nvSpPr>
          <p:cNvPr id="16" name="Date">
            <a:extLst>
              <a:ext uri="{FF2B5EF4-FFF2-40B4-BE49-F238E27FC236}">
                <a16:creationId xmlns:a16="http://schemas.microsoft.com/office/drawing/2014/main" id="{D5F83FDC-674A-8F42-A488-884B2867DCC3}"/>
              </a:ext>
            </a:extLst>
          </p:cNvPr>
          <p:cNvSpPr>
            <a:spLocks noGrp="1"/>
          </p:cNvSpPr>
          <p:nvPr>
            <p:ph type="dt" sz="half" idx="10"/>
          </p:nvPr>
        </p:nvSpPr>
        <p:spPr>
          <a:xfrm>
            <a:off x="8926248" y="6220740"/>
            <a:ext cx="1021891" cy="323968"/>
          </a:xfrm>
        </p:spPr>
        <p:txBody>
          <a:bodyPr/>
          <a:lstStyle>
            <a:lvl1pPr>
              <a:defRPr>
                <a:solidFill>
                  <a:schemeClr val="bg1">
                    <a:alpha val="70000"/>
                  </a:schemeClr>
                </a:solidFill>
              </a:defRPr>
            </a:lvl1pPr>
          </a:lstStyle>
          <a:p>
            <a:fld id="{D47A9A36-4EB0-BF46-AE48-7CDA251B954B}" type="datetime1">
              <a:rPr lang="en-US" smtClean="0"/>
              <a:t>12/13/2022</a:t>
            </a:fld>
            <a:endParaRPr lang="en-US" dirty="0"/>
          </a:p>
        </p:txBody>
      </p:sp>
      <p:sp>
        <p:nvSpPr>
          <p:cNvPr id="17" name="Slide Number">
            <a:extLst>
              <a:ext uri="{FF2B5EF4-FFF2-40B4-BE49-F238E27FC236}">
                <a16:creationId xmlns:a16="http://schemas.microsoft.com/office/drawing/2014/main" id="{DF9C56DA-C412-B14C-8168-05E55A21B5E5}"/>
              </a:ext>
            </a:extLst>
          </p:cNvPr>
          <p:cNvSpPr>
            <a:spLocks noGrp="1"/>
          </p:cNvSpPr>
          <p:nvPr>
            <p:ph type="sldNum" sz="quarter" idx="12"/>
          </p:nvPr>
        </p:nvSpPr>
        <p:spPr>
          <a:xfrm>
            <a:off x="10096500" y="6200875"/>
            <a:ext cx="487680" cy="365760"/>
          </a:xfrm>
        </p:spPr>
        <p:txBody>
          <a:bodyPr/>
          <a:lstStyle>
            <a:lvl1pPr>
              <a:defRPr>
                <a:solidFill>
                  <a:schemeClr val="bg1"/>
                </a:solidFill>
              </a:defRPr>
            </a:lvl1pPr>
          </a:lstStyle>
          <a:p>
            <a:fld id="{8A7A6979-0714-4377-B894-6BE4C2D6E202}" type="slidenum">
              <a:rPr lang="en-US" smtClean="0"/>
              <a:pPr/>
              <a:t>‹#›</a:t>
            </a:fld>
            <a:endParaRPr lang="en-US" dirty="0"/>
          </a:p>
        </p:txBody>
      </p:sp>
      <p:cxnSp>
        <p:nvCxnSpPr>
          <p:cNvPr id="21" name="Line 1">
            <a:extLst>
              <a:ext uri="{FF2B5EF4-FFF2-40B4-BE49-F238E27FC236}">
                <a16:creationId xmlns:a16="http://schemas.microsoft.com/office/drawing/2014/main" id="{DE31DD2C-32F5-F345-872B-C1CCC72846EE}"/>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 name="Line 2">
            <a:extLst>
              <a:ext uri="{FF2B5EF4-FFF2-40B4-BE49-F238E27FC236}">
                <a16:creationId xmlns:a16="http://schemas.microsoft.com/office/drawing/2014/main" id="{18A2134F-0116-6740-AD2E-82D54002455E}"/>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 name="Line 3">
            <a:extLst>
              <a:ext uri="{FF2B5EF4-FFF2-40B4-BE49-F238E27FC236}">
                <a16:creationId xmlns:a16="http://schemas.microsoft.com/office/drawing/2014/main" id="{7E7A5392-EE7B-7141-B159-172DDE0D6824}"/>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39352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orient="horz" pos="1008" userDrawn="1">
          <p15:clr>
            <a:srgbClr val="FBAE40"/>
          </p15:clr>
        </p15:guide>
        <p15:guide id="8" orient="horz" pos="1488" userDrawn="1">
          <p15:clr>
            <a:srgbClr val="FBAE40"/>
          </p15:clr>
        </p15:guide>
        <p15:guide id="9" orient="horz" pos="86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losing Slide">
    <p:bg>
      <p:bgPr>
        <a:solidFill>
          <a:schemeClr val="accent4"/>
        </a:solidFill>
        <a:effectLst/>
      </p:bgPr>
    </p:bg>
    <p:spTree>
      <p:nvGrpSpPr>
        <p:cNvPr id="1" name=""/>
        <p:cNvGrpSpPr/>
        <p:nvPr/>
      </p:nvGrpSpPr>
      <p:grpSpPr>
        <a:xfrm>
          <a:off x="0" y="0"/>
          <a:ext cx="0" cy="0"/>
          <a:chOff x="0" y="0"/>
          <a:chExt cx="0" cy="0"/>
        </a:xfrm>
      </p:grpSpPr>
      <p:sp>
        <p:nvSpPr>
          <p:cNvPr id="20" name="Black Background">
            <a:extLst>
              <a:ext uri="{FF2B5EF4-FFF2-40B4-BE49-F238E27FC236}">
                <a16:creationId xmlns:a16="http://schemas.microsoft.com/office/drawing/2014/main" id="{EACB2F0C-1C3D-CD48-AD13-7B5AD683F7C7}"/>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Heading"/>
          <p:cNvSpPr>
            <a:spLocks noGrp="1"/>
          </p:cNvSpPr>
          <p:nvPr>
            <p:ph type="ctrTitle" hasCustomPrompt="1"/>
          </p:nvPr>
        </p:nvSpPr>
        <p:spPr bwMode="blackWhite">
          <a:xfrm>
            <a:off x="2483034" y="1521334"/>
            <a:ext cx="6347458" cy="854080"/>
          </a:xfrm>
          <a:prstGeom prst="rect">
            <a:avLst/>
          </a:prstGeom>
          <a:noFill/>
          <a:ln w="38100">
            <a:noFill/>
          </a:ln>
        </p:spPr>
        <p:txBody>
          <a:bodyPr wrap="square" lIns="0" tIns="0" rIns="0" bIns="0" anchor="t" anchorCtr="0">
            <a:spAutoFit/>
          </a:bodyPr>
          <a:lstStyle>
            <a:lvl1pPr algn="l">
              <a:defRPr sz="6000" b="1" i="1" spc="0">
                <a:solidFill>
                  <a:schemeClr val="tx2"/>
                </a:solidFill>
                <a:latin typeface="Acumin Pro ExtraCondensed" panose="020B0508020202020204" pitchFamily="34" charset="77"/>
              </a:defRPr>
            </a:lvl1pPr>
          </a:lstStyle>
          <a:p>
            <a:r>
              <a:rPr lang="en-US" dirty="0"/>
              <a:t>Thank You</a:t>
            </a:r>
          </a:p>
        </p:txBody>
      </p:sp>
      <p:sp>
        <p:nvSpPr>
          <p:cNvPr id="16" name="Body Text">
            <a:extLst>
              <a:ext uri="{FF2B5EF4-FFF2-40B4-BE49-F238E27FC236}">
                <a16:creationId xmlns:a16="http://schemas.microsoft.com/office/drawing/2014/main" id="{900775FC-E9E4-FF46-A522-92CC39196093}"/>
              </a:ext>
            </a:extLst>
          </p:cNvPr>
          <p:cNvSpPr>
            <a:spLocks noGrp="1"/>
          </p:cNvSpPr>
          <p:nvPr>
            <p:ph type="body" sz="quarter" idx="14" hasCustomPrompt="1"/>
          </p:nvPr>
        </p:nvSpPr>
        <p:spPr>
          <a:xfrm>
            <a:off x="2483032" y="2548210"/>
            <a:ext cx="6347460" cy="880790"/>
          </a:xfrm>
        </p:spPr>
        <p:txBody>
          <a:bodyPr lIns="0" tIns="0" rIns="0" bIns="0">
            <a:noAutofit/>
          </a:bodyPr>
          <a:lstStyle>
            <a:lvl1pPr marL="0" marR="0" indent="0" algn="l" defTabSz="457200" rtl="0" eaLnBrk="1" fontAlgn="auto" latinLnBrk="0" hangingPunct="1">
              <a:lnSpc>
                <a:spcPct val="100000"/>
              </a:lnSpc>
              <a:spcBef>
                <a:spcPts val="0"/>
              </a:spcBef>
              <a:spcAft>
                <a:spcPts val="0"/>
              </a:spcAft>
              <a:buClrTx/>
              <a:buSzTx/>
              <a:buFontTx/>
              <a:buNone/>
              <a:tabLst/>
              <a:defRPr sz="1800" b="0" i="0" normalizeH="0" baseline="0">
                <a:solidFill>
                  <a:schemeClr val="accent4"/>
                </a:solidFill>
                <a:latin typeface="Acumin Pro" panose="020B0504020202020204" pitchFamily="34" charset="77"/>
              </a:defRPr>
            </a:lvl1pPr>
          </a:lstStyle>
          <a:p>
            <a:pPr lvl="0"/>
            <a:r>
              <a:rPr lang="en-US" dirty="0"/>
              <a:t>Conclusion, call to action or contact information. </a:t>
            </a:r>
            <a:r>
              <a:rPr lang="en-US" dirty="0" err="1"/>
              <a:t>Acumin</a:t>
            </a:r>
            <a:r>
              <a:rPr lang="en-US" dirty="0"/>
              <a:t> Pro Reg 18 pt. Keep it short with bite-size chunks of information.</a:t>
            </a:r>
          </a:p>
        </p:txBody>
      </p:sp>
      <p:pic>
        <p:nvPicPr>
          <p:cNvPr id="11" name="Purdue Logo" descr="Purdue Logo">
            <a:extLst>
              <a:ext uri="{FF2B5EF4-FFF2-40B4-BE49-F238E27FC236}">
                <a16:creationId xmlns:a16="http://schemas.microsoft.com/office/drawing/2014/main" id="{7D26CD60-C525-9E44-AAFC-774D39C533C6}"/>
              </a:ext>
            </a:extLst>
          </p:cNvPr>
          <p:cNvPicPr>
            <a:picLocks noChangeAspect="1"/>
          </p:cNvPicPr>
          <p:nvPr userDrawn="1"/>
        </p:nvPicPr>
        <p:blipFill>
          <a:blip r:embed="rId2"/>
          <a:stretch>
            <a:fillRect/>
          </a:stretch>
        </p:blipFill>
        <p:spPr>
          <a:xfrm>
            <a:off x="1555978" y="5987945"/>
            <a:ext cx="2459736" cy="440287"/>
          </a:xfrm>
          <a:prstGeom prst="rect">
            <a:avLst/>
          </a:prstGeom>
        </p:spPr>
      </p:pic>
      <p:sp>
        <p:nvSpPr>
          <p:cNvPr id="12" name="Date">
            <a:extLst>
              <a:ext uri="{FF2B5EF4-FFF2-40B4-BE49-F238E27FC236}">
                <a16:creationId xmlns:a16="http://schemas.microsoft.com/office/drawing/2014/main" id="{E7D56F3A-D0B6-8A49-81C9-B6A0051C7E73}"/>
              </a:ext>
            </a:extLst>
          </p:cNvPr>
          <p:cNvSpPr>
            <a:spLocks noGrp="1"/>
          </p:cNvSpPr>
          <p:nvPr>
            <p:ph type="dt" sz="half" idx="10"/>
          </p:nvPr>
        </p:nvSpPr>
        <p:spPr>
          <a:xfrm>
            <a:off x="8926248" y="6220740"/>
            <a:ext cx="1021891" cy="323968"/>
          </a:xfrm>
        </p:spPr>
        <p:txBody>
          <a:bodyPr/>
          <a:lstStyle>
            <a:lvl1pPr>
              <a:defRPr>
                <a:solidFill>
                  <a:schemeClr val="accent4">
                    <a:alpha val="70000"/>
                  </a:schemeClr>
                </a:solidFill>
              </a:defRPr>
            </a:lvl1pPr>
          </a:lstStyle>
          <a:p>
            <a:fld id="{D47A9A36-4EB0-BF46-AE48-7CDA251B954B}" type="datetime1">
              <a:rPr lang="en-US" smtClean="0"/>
              <a:pPr/>
              <a:t>12/13/2022</a:t>
            </a:fld>
            <a:endParaRPr lang="en-US" dirty="0"/>
          </a:p>
        </p:txBody>
      </p:sp>
      <p:sp>
        <p:nvSpPr>
          <p:cNvPr id="14" name="Slide Number">
            <a:extLst>
              <a:ext uri="{FF2B5EF4-FFF2-40B4-BE49-F238E27FC236}">
                <a16:creationId xmlns:a16="http://schemas.microsoft.com/office/drawing/2014/main" id="{DED03763-61BB-3343-B3CC-0623CC8EAA03}"/>
              </a:ext>
            </a:extLst>
          </p:cNvPr>
          <p:cNvSpPr>
            <a:spLocks noGrp="1"/>
          </p:cNvSpPr>
          <p:nvPr>
            <p:ph type="sldNum" sz="quarter" idx="12"/>
          </p:nvPr>
        </p:nvSpPr>
        <p:spPr>
          <a:xfrm>
            <a:off x="10096500" y="6200875"/>
            <a:ext cx="487680" cy="365760"/>
          </a:xfrm>
        </p:spPr>
        <p:txBody>
          <a:bodyPr/>
          <a:lstStyle>
            <a:lvl1pPr>
              <a:defRPr>
                <a:solidFill>
                  <a:schemeClr val="accent4"/>
                </a:solidFill>
              </a:defRPr>
            </a:lvl1pPr>
          </a:lstStyle>
          <a:p>
            <a:fld id="{8A7A6979-0714-4377-B894-6BE4C2D6E202}" type="slidenum">
              <a:rPr lang="en-US" smtClean="0"/>
              <a:pPr/>
              <a:t>‹#›</a:t>
            </a:fld>
            <a:endParaRPr lang="en-US" dirty="0"/>
          </a:p>
        </p:txBody>
      </p:sp>
      <p:cxnSp>
        <p:nvCxnSpPr>
          <p:cNvPr id="17" name="Line 1">
            <a:extLst>
              <a:ext uri="{FF2B5EF4-FFF2-40B4-BE49-F238E27FC236}">
                <a16:creationId xmlns:a16="http://schemas.microsoft.com/office/drawing/2014/main" id="{9B9CC658-FCDB-754D-83A8-E72E62847F53}"/>
              </a:ext>
            </a:extLst>
          </p:cNvPr>
          <p:cNvCxnSpPr/>
          <p:nvPr userDrawn="1"/>
        </p:nvCxnSpPr>
        <p:spPr>
          <a:xfrm>
            <a:off x="1281648" y="5789"/>
            <a:ext cx="0" cy="6464461"/>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Line 2">
            <a:extLst>
              <a:ext uri="{FF2B5EF4-FFF2-40B4-BE49-F238E27FC236}">
                <a16:creationId xmlns:a16="http://schemas.microsoft.com/office/drawing/2014/main" id="{52700362-C315-8A41-8A37-D1C4D5A0E238}"/>
              </a:ext>
            </a:extLst>
          </p:cNvPr>
          <p:cNvCxnSpPr>
            <a:cxnSpLocks/>
          </p:cNvCxnSpPr>
          <p:nvPr userDrawn="1"/>
        </p:nvCxnSpPr>
        <p:spPr>
          <a:xfrm>
            <a:off x="8724900" y="5735256"/>
            <a:ext cx="0" cy="112274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Line 3">
            <a:extLst>
              <a:ext uri="{FF2B5EF4-FFF2-40B4-BE49-F238E27FC236}">
                <a16:creationId xmlns:a16="http://schemas.microsoft.com/office/drawing/2014/main" id="{14A431DC-9C67-D94C-982A-8D0C2E3D10D8}"/>
              </a:ext>
            </a:extLst>
          </p:cNvPr>
          <p:cNvCxnSpPr>
            <a:cxnSpLocks/>
          </p:cNvCxnSpPr>
          <p:nvPr userDrawn="1"/>
        </p:nvCxnSpPr>
        <p:spPr>
          <a:xfrm>
            <a:off x="10880901" y="1597306"/>
            <a:ext cx="0" cy="52606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53237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960" userDrawn="1">
          <p15:clr>
            <a:srgbClr val="FBAE40"/>
          </p15:clr>
        </p15:guide>
        <p15:guide id="4" pos="5952" userDrawn="1">
          <p15:clr>
            <a:srgbClr val="FBAE40"/>
          </p15:clr>
        </p15:guide>
        <p15:guide id="5" pos="6848" userDrawn="1">
          <p15:clr>
            <a:srgbClr val="FBAE40"/>
          </p15:clr>
        </p15:guide>
        <p15:guide id="6" orient="horz" pos="4080" userDrawn="1">
          <p15:clr>
            <a:srgbClr val="FBAE40"/>
          </p15:clr>
        </p15:guide>
        <p15:guide id="7" pos="156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141394" y="964692"/>
            <a:ext cx="7917007"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141394" y="2638046"/>
            <a:ext cx="7917007"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744769" y="6227670"/>
            <a:ext cx="1161231" cy="323968"/>
          </a:xfrm>
          <a:prstGeom prst="rect">
            <a:avLst/>
          </a:prstGeom>
        </p:spPr>
        <p:txBody>
          <a:bodyPr vert="horz" lIns="91440" tIns="45720" rIns="91440" bIns="45720" rtlCol="0" anchor="ctr"/>
          <a:lstStyle>
            <a:lvl1pPr algn="r">
              <a:defRPr sz="1000" b="0" i="0">
                <a:solidFill>
                  <a:schemeClr val="tx1">
                    <a:alpha val="70000"/>
                  </a:schemeClr>
                </a:solidFill>
                <a:latin typeface="Acumin Pro" panose="020B0504020202020204" pitchFamily="34" charset="77"/>
              </a:defRPr>
            </a:lvl1pPr>
          </a:lstStyle>
          <a:p>
            <a:fld id="{E0C8DACD-4E35-4E4C-AC75-C3DE50F04E7E}" type="datetime1">
              <a:rPr lang="en-US" smtClean="0"/>
              <a:pPr/>
              <a:t>12/13/2022</a:t>
            </a:fld>
            <a:endParaRPr lang="en-US" dirty="0"/>
          </a:p>
        </p:txBody>
      </p:sp>
      <p:sp>
        <p:nvSpPr>
          <p:cNvPr id="5" name="Footer Placeholder 4"/>
          <p:cNvSpPr>
            <a:spLocks noGrp="1"/>
          </p:cNvSpPr>
          <p:nvPr>
            <p:ph type="ftr" sz="quarter" idx="3"/>
          </p:nvPr>
        </p:nvSpPr>
        <p:spPr>
          <a:xfrm>
            <a:off x="1137845" y="6219163"/>
            <a:ext cx="6075552" cy="320040"/>
          </a:xfrm>
          <a:prstGeom prst="rect">
            <a:avLst/>
          </a:prstGeom>
        </p:spPr>
        <p:txBody>
          <a:bodyPr vert="horz" lIns="91440" tIns="45720" rIns="91440" bIns="45720" rtlCol="0" anchor="ctr"/>
          <a:lstStyle>
            <a:lvl1pPr algn="l">
              <a:defRPr sz="100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096500" y="6200875"/>
            <a:ext cx="487680" cy="365760"/>
          </a:xfrm>
          <a:prstGeom prst="ellipse">
            <a:avLst/>
          </a:prstGeom>
          <a:noFill/>
        </p:spPr>
        <p:txBody>
          <a:bodyPr vert="horz" lIns="18288" tIns="45720" rIns="18288" bIns="45720" rtlCol="0" anchor="ctr">
            <a:noAutofit/>
          </a:bodyPr>
          <a:lstStyle>
            <a:lvl1pPr algn="ctr">
              <a:defRPr sz="1000" b="1" i="0" spc="0" baseline="0">
                <a:solidFill>
                  <a:schemeClr val="tx1"/>
                </a:solidFill>
                <a:latin typeface="Acumin Pro Semibold" panose="020B0504020202020204" pitchFamily="34" charset="77"/>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95336832"/>
      </p:ext>
    </p:extLst>
  </p:cSld>
  <p:clrMap bg1="lt1" tx1="dk1" bg2="lt2" tx2="dk2" accent1="accent1" accent2="accent2" accent3="accent3" accent4="accent4" accent5="accent5" accent6="accent6" hlink="hlink" folHlink="folHlink"/>
  <p:sldLayoutIdLst>
    <p:sldLayoutId id="2147483725" r:id="rId1"/>
    <p:sldLayoutId id="2147483709" r:id="rId2"/>
    <p:sldLayoutId id="2147483720" r:id="rId3"/>
    <p:sldLayoutId id="2147483721" r:id="rId4"/>
    <p:sldLayoutId id="2147483722" r:id="rId5"/>
    <p:sldLayoutId id="2147483723" r:id="rId6"/>
    <p:sldLayoutId id="2147483724" r:id="rId7"/>
  </p:sldLayoutIdLst>
  <p:hf hdr="0" ftr="0"/>
  <p:txStyles>
    <p:titleStyle>
      <a:lvl1pPr algn="ctr" defTabSz="914400" rtl="0" eaLnBrk="1" latinLnBrk="0" hangingPunct="1">
        <a:lnSpc>
          <a:spcPct val="90000"/>
        </a:lnSpc>
        <a:spcBef>
          <a:spcPct val="0"/>
        </a:spcBef>
        <a:buNone/>
        <a:defRPr sz="26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4056" userDrawn="1">
          <p15:clr>
            <a:srgbClr val="F26B43"/>
          </p15:clr>
        </p15:guide>
        <p15:guide id="4" pos="6240" userDrawn="1">
          <p15:clr>
            <a:srgbClr val="F26B43"/>
          </p15:clr>
        </p15:guide>
        <p15:guide id="5" pos="63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em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1.jpe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4.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image" Target="../media/image52.jpg"/><Relationship Id="rId1" Type="http://schemas.openxmlformats.org/officeDocument/2006/relationships/slideLayout" Target="../slideLayouts/slideLayout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jpeg"/></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hyperlink" Target="mailto:lhoaglan@purdue.edu" TargetMode="External"/><Relationship Id="rId3" Type="http://schemas.openxmlformats.org/officeDocument/2006/relationships/image" Target="../media/image60.jpeg"/><Relationship Id="rId7" Type="http://schemas.openxmlformats.org/officeDocument/2006/relationships/hyperlink" Target="mailto:rcossio@purdue.edu"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mailto:wleonsal@purdue.edu" TargetMode="External"/><Relationship Id="rId5" Type="http://schemas.openxmlformats.org/officeDocument/2006/relationships/hyperlink" Target="mailto:ltasconv@purdue.edu" TargetMode="External"/><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gif"/><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4EA7F14-B9DE-164B-9F38-47D5668D2586}"/>
              </a:ext>
            </a:extLst>
          </p:cNvPr>
          <p:cNvSpPr>
            <a:spLocks noGrp="1"/>
          </p:cNvSpPr>
          <p:nvPr>
            <p:ph type="ctrTitle"/>
          </p:nvPr>
        </p:nvSpPr>
        <p:spPr>
          <a:xfrm>
            <a:off x="1751074" y="1075508"/>
            <a:ext cx="9098519" cy="997196"/>
          </a:xfrm>
        </p:spPr>
        <p:txBody>
          <a:bodyPr/>
          <a:lstStyle/>
          <a:p>
            <a:r>
              <a:rPr lang="en-US" sz="7200" dirty="0"/>
              <a:t>The Arequipa NEXUS Institute</a:t>
            </a:r>
          </a:p>
        </p:txBody>
      </p:sp>
      <p:sp>
        <p:nvSpPr>
          <p:cNvPr id="5" name="Slide Number">
            <a:extLst>
              <a:ext uri="{FF2B5EF4-FFF2-40B4-BE49-F238E27FC236}">
                <a16:creationId xmlns:a16="http://schemas.microsoft.com/office/drawing/2014/main" id="{FFCAA48C-2045-8749-8754-B722B9DB8A5C}"/>
              </a:ext>
            </a:extLst>
          </p:cNvPr>
          <p:cNvSpPr>
            <a:spLocks noGrp="1"/>
          </p:cNvSpPr>
          <p:nvPr>
            <p:ph type="sldNum" sz="quarter" idx="12"/>
          </p:nvPr>
        </p:nvSpPr>
        <p:spPr>
          <a:xfrm>
            <a:off x="9915008" y="6219412"/>
            <a:ext cx="487680" cy="365760"/>
          </a:xfrm>
        </p:spPr>
        <p:txBody>
          <a:bodyPr/>
          <a:lstStyle/>
          <a:p>
            <a:fld id="{8A7A6979-0714-4377-B894-6BE4C2D6E202}" type="slidenum">
              <a:rPr lang="en-US" smtClean="0"/>
              <a:pPr/>
              <a:t>1</a:t>
            </a:fld>
            <a:endParaRPr lang="en-US" dirty="0"/>
          </a:p>
        </p:txBody>
      </p:sp>
      <p:sp>
        <p:nvSpPr>
          <p:cNvPr id="6" name="TextBox 5">
            <a:extLst>
              <a:ext uri="{FF2B5EF4-FFF2-40B4-BE49-F238E27FC236}">
                <a16:creationId xmlns:a16="http://schemas.microsoft.com/office/drawing/2014/main" id="{C0CB3B2D-F86C-4273-8880-9C84F59AD555}"/>
              </a:ext>
            </a:extLst>
          </p:cNvPr>
          <p:cNvSpPr txBox="1"/>
          <p:nvPr/>
        </p:nvSpPr>
        <p:spPr>
          <a:xfrm>
            <a:off x="1751074" y="4297772"/>
            <a:ext cx="6265882" cy="1200329"/>
          </a:xfrm>
          <a:prstGeom prst="rect">
            <a:avLst/>
          </a:prstGeom>
          <a:noFill/>
        </p:spPr>
        <p:txBody>
          <a:bodyPr wrap="square" rtlCol="0">
            <a:spAutoFit/>
          </a:bodyPr>
          <a:lstStyle/>
          <a:p>
            <a:r>
              <a:rPr lang="en-US" dirty="0">
                <a:solidFill>
                  <a:schemeClr val="accent4"/>
                </a:solidFill>
              </a:rPr>
              <a:t>Lori Hoagland, PhD</a:t>
            </a:r>
          </a:p>
          <a:p>
            <a:r>
              <a:rPr lang="en-US" dirty="0">
                <a:solidFill>
                  <a:schemeClr val="accent4"/>
                </a:solidFill>
              </a:rPr>
              <a:t>Professor, Soil Microbial Ecology, Dept. of Hort. &amp; Land. Arch.</a:t>
            </a:r>
          </a:p>
          <a:p>
            <a:r>
              <a:rPr lang="en-US" dirty="0">
                <a:solidFill>
                  <a:schemeClr val="accent4"/>
                </a:solidFill>
              </a:rPr>
              <a:t>Co-Director, Arequipa NEXUS Institute</a:t>
            </a:r>
          </a:p>
          <a:p>
            <a:r>
              <a:rPr lang="en-US" dirty="0">
                <a:solidFill>
                  <a:schemeClr val="accent4"/>
                </a:solidFill>
              </a:rPr>
              <a:t>Faculty Fellow, Office of Global Partnerships </a:t>
            </a:r>
          </a:p>
        </p:txBody>
      </p:sp>
      <p:pic>
        <p:nvPicPr>
          <p:cNvPr id="7" name="Picture 6" descr="A close up of a sign&#10;&#10;Description automatically generated">
            <a:extLst>
              <a:ext uri="{FF2B5EF4-FFF2-40B4-BE49-F238E27FC236}">
                <a16:creationId xmlns:a16="http://schemas.microsoft.com/office/drawing/2014/main" id="{87493DC8-D9B6-4FEB-84FF-8C5867FECE1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410892" y="2250876"/>
            <a:ext cx="1929448" cy="1929448"/>
          </a:xfrm>
          <a:prstGeom prst="rect">
            <a:avLst/>
          </a:prstGeom>
        </p:spPr>
      </p:pic>
      <p:sp>
        <p:nvSpPr>
          <p:cNvPr id="9" name="Subtitle 8">
            <a:extLst>
              <a:ext uri="{FF2B5EF4-FFF2-40B4-BE49-F238E27FC236}">
                <a16:creationId xmlns:a16="http://schemas.microsoft.com/office/drawing/2014/main" id="{986097A4-C887-4F39-BA2B-6B9A9B321DD1}"/>
              </a:ext>
            </a:extLst>
          </p:cNvPr>
          <p:cNvSpPr>
            <a:spLocks noGrp="1"/>
          </p:cNvSpPr>
          <p:nvPr>
            <p:ph type="subTitle" idx="1"/>
          </p:nvPr>
        </p:nvSpPr>
        <p:spPr>
          <a:xfrm>
            <a:off x="3866797" y="2387908"/>
            <a:ext cx="4393283" cy="1692771"/>
          </a:xfrm>
        </p:spPr>
        <p:txBody>
          <a:bodyPr/>
          <a:lstStyle/>
          <a:p>
            <a:r>
              <a:rPr lang="en-US" dirty="0">
                <a:solidFill>
                  <a:schemeClr val="accent4"/>
                </a:solidFill>
              </a:rPr>
              <a:t>What is it, what have we accomplished, how are we are trying to build on our success moving forward, and how can you get involved in projects in Peru?</a:t>
            </a:r>
            <a:endParaRPr lang="en-US" dirty="0"/>
          </a:p>
        </p:txBody>
      </p:sp>
      <p:pic>
        <p:nvPicPr>
          <p:cNvPr id="11" name="Picture 10" descr="A picture containing text, tableware, plate, dishware&#10;&#10;Description automatically generated">
            <a:extLst>
              <a:ext uri="{FF2B5EF4-FFF2-40B4-BE49-F238E27FC236}">
                <a16:creationId xmlns:a16="http://schemas.microsoft.com/office/drawing/2014/main" id="{0587E9F5-EA67-4E56-B5CE-515FF3049476}"/>
              </a:ext>
            </a:extLst>
          </p:cNvPr>
          <p:cNvPicPr>
            <a:picLocks noChangeAspect="1"/>
          </p:cNvPicPr>
          <p:nvPr/>
        </p:nvPicPr>
        <p:blipFill>
          <a:blip r:embed="rId3"/>
          <a:stretch>
            <a:fillRect/>
          </a:stretch>
        </p:blipFill>
        <p:spPr>
          <a:xfrm>
            <a:off x="4423444" y="5889527"/>
            <a:ext cx="1946091" cy="677108"/>
          </a:xfrm>
          <a:prstGeom prst="rect">
            <a:avLst/>
          </a:prstGeom>
        </p:spPr>
      </p:pic>
      <p:pic>
        <p:nvPicPr>
          <p:cNvPr id="14" name="Picture 13">
            <a:extLst>
              <a:ext uri="{FF2B5EF4-FFF2-40B4-BE49-F238E27FC236}">
                <a16:creationId xmlns:a16="http://schemas.microsoft.com/office/drawing/2014/main" id="{780266AA-8ECA-4B72-8D43-638CA897B18F}"/>
              </a:ext>
            </a:extLst>
          </p:cNvPr>
          <p:cNvPicPr>
            <a:picLocks noChangeAspect="1"/>
          </p:cNvPicPr>
          <p:nvPr/>
        </p:nvPicPr>
        <p:blipFill rotWithShape="1">
          <a:blip r:embed="rId4"/>
          <a:srcRect l="5570" t="7130"/>
          <a:stretch/>
        </p:blipFill>
        <p:spPr>
          <a:xfrm>
            <a:off x="1809555" y="2368324"/>
            <a:ext cx="1764156" cy="1731940"/>
          </a:xfrm>
          <a:prstGeom prst="rect">
            <a:avLst/>
          </a:prstGeom>
          <a:ln>
            <a:solidFill>
              <a:schemeClr val="accent4"/>
            </a:solidFill>
          </a:ln>
        </p:spPr>
      </p:pic>
      <p:pic>
        <p:nvPicPr>
          <p:cNvPr id="10" name="Picture 9">
            <a:extLst>
              <a:ext uri="{FF2B5EF4-FFF2-40B4-BE49-F238E27FC236}">
                <a16:creationId xmlns:a16="http://schemas.microsoft.com/office/drawing/2014/main" id="{2548641A-7982-4D4E-9E9E-A0D2FCF0664D}"/>
              </a:ext>
            </a:extLst>
          </p:cNvPr>
          <p:cNvPicPr>
            <a:picLocks noChangeAspect="1"/>
          </p:cNvPicPr>
          <p:nvPr/>
        </p:nvPicPr>
        <p:blipFill rotWithShape="1">
          <a:blip r:embed="rId5"/>
          <a:srcRect l="9641" t="17791" r="53410" b="18177"/>
          <a:stretch/>
        </p:blipFill>
        <p:spPr>
          <a:xfrm>
            <a:off x="8260080" y="4510319"/>
            <a:ext cx="2278698" cy="1935120"/>
          </a:xfrm>
          <a:prstGeom prst="rect">
            <a:avLst/>
          </a:prstGeom>
        </p:spPr>
      </p:pic>
    </p:spTree>
    <p:extLst>
      <p:ext uri="{BB962C8B-B14F-4D97-AF65-F5344CB8AC3E}">
        <p14:creationId xmlns:p14="http://schemas.microsoft.com/office/powerpoint/2010/main" val="27081081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8439-25B4-41F6-BB38-0AB815CC023F}"/>
              </a:ext>
            </a:extLst>
          </p:cNvPr>
          <p:cNvSpPr>
            <a:spLocks noGrp="1"/>
          </p:cNvSpPr>
          <p:nvPr>
            <p:ph type="ctrTitle"/>
          </p:nvPr>
        </p:nvSpPr>
        <p:spPr>
          <a:xfrm>
            <a:off x="1889405" y="254032"/>
            <a:ext cx="7988980" cy="664797"/>
          </a:xfrm>
        </p:spPr>
        <p:txBody>
          <a:bodyPr/>
          <a:lstStyle/>
          <a:p>
            <a:r>
              <a:rPr lang="en-US" sz="4800" dirty="0"/>
              <a:t>Phase I and II</a:t>
            </a:r>
          </a:p>
        </p:txBody>
      </p:sp>
      <p:sp>
        <p:nvSpPr>
          <p:cNvPr id="3" name="Subtitle 2">
            <a:extLst>
              <a:ext uri="{FF2B5EF4-FFF2-40B4-BE49-F238E27FC236}">
                <a16:creationId xmlns:a16="http://schemas.microsoft.com/office/drawing/2014/main" id="{9E72543B-42A9-414C-A1A8-0C133F68C063}"/>
              </a:ext>
            </a:extLst>
          </p:cNvPr>
          <p:cNvSpPr>
            <a:spLocks noGrp="1"/>
          </p:cNvSpPr>
          <p:nvPr>
            <p:ph type="subTitle" idx="1"/>
          </p:nvPr>
        </p:nvSpPr>
        <p:spPr>
          <a:xfrm>
            <a:off x="1956516" y="1137147"/>
            <a:ext cx="9385400" cy="338554"/>
          </a:xfrm>
        </p:spPr>
        <p:txBody>
          <a:bodyPr/>
          <a:lstStyle/>
          <a:p>
            <a:r>
              <a:rPr lang="en-US" dirty="0"/>
              <a:t>21 short-term/pilot projects initiated in 2018 &amp; 2019 and completed in 2022</a:t>
            </a:r>
          </a:p>
        </p:txBody>
      </p:sp>
      <p:sp>
        <p:nvSpPr>
          <p:cNvPr id="4" name="Text Placeholder 3">
            <a:extLst>
              <a:ext uri="{FF2B5EF4-FFF2-40B4-BE49-F238E27FC236}">
                <a16:creationId xmlns:a16="http://schemas.microsoft.com/office/drawing/2014/main" id="{3FEDF62F-F21A-41E6-A3EC-FC69C26BF7CF}"/>
              </a:ext>
            </a:extLst>
          </p:cNvPr>
          <p:cNvSpPr>
            <a:spLocks noGrp="1"/>
          </p:cNvSpPr>
          <p:nvPr>
            <p:ph type="body" sz="quarter" idx="14"/>
          </p:nvPr>
        </p:nvSpPr>
        <p:spPr>
          <a:xfrm>
            <a:off x="1956516" y="1814255"/>
            <a:ext cx="2875541" cy="3835624"/>
          </a:xfrm>
        </p:spPr>
        <p:txBody>
          <a:bodyPr>
            <a:normAutofit lnSpcReduction="10000"/>
          </a:bodyPr>
          <a:lstStyle/>
          <a:p>
            <a:r>
              <a:rPr lang="en-US" dirty="0"/>
              <a:t>Engaged 170+ faculty/staff, 38 post-docs. and 50+ graduate and undergraduate students</a:t>
            </a:r>
          </a:p>
          <a:p>
            <a:endParaRPr lang="en-US" sz="800" dirty="0"/>
          </a:p>
          <a:p>
            <a:r>
              <a:rPr lang="en-US" u="sng" dirty="0"/>
              <a:t>Project goals:</a:t>
            </a:r>
          </a:p>
          <a:p>
            <a:endParaRPr lang="en-US" sz="400" u="sng" dirty="0"/>
          </a:p>
          <a:p>
            <a:pPr marL="0" indent="0">
              <a:buNone/>
            </a:pPr>
            <a:r>
              <a:rPr lang="en-US" sz="1600" dirty="0"/>
              <a:t>     - Build research and</a:t>
            </a:r>
          </a:p>
          <a:p>
            <a:pPr marL="0" indent="0">
              <a:buNone/>
            </a:pPr>
            <a:r>
              <a:rPr lang="en-US" sz="1600" dirty="0"/>
              <a:t>        engagement capacity</a:t>
            </a:r>
          </a:p>
          <a:p>
            <a:pPr marL="0" indent="0">
              <a:buNone/>
            </a:pPr>
            <a:endParaRPr lang="en-US" sz="400" dirty="0"/>
          </a:p>
          <a:p>
            <a:pPr marL="0" indent="0">
              <a:buNone/>
            </a:pPr>
            <a:r>
              <a:rPr lang="en-US" sz="1600" dirty="0"/>
              <a:t>     - Identify specific needs</a:t>
            </a:r>
          </a:p>
          <a:p>
            <a:pPr marL="0" indent="0">
              <a:buNone/>
            </a:pPr>
            <a:endParaRPr lang="en-US" sz="400" dirty="0"/>
          </a:p>
          <a:p>
            <a:pPr marL="0" indent="0">
              <a:buNone/>
            </a:pPr>
            <a:r>
              <a:rPr lang="en-US" sz="1600" dirty="0"/>
              <a:t>     - Obtain foundational data</a:t>
            </a:r>
          </a:p>
          <a:p>
            <a:pPr marL="0" indent="0">
              <a:buNone/>
            </a:pPr>
            <a:r>
              <a:rPr lang="en-US" sz="1600" dirty="0"/>
              <a:t>        for future research</a:t>
            </a:r>
          </a:p>
          <a:p>
            <a:pPr marL="0" indent="0">
              <a:buNone/>
            </a:pPr>
            <a:endParaRPr lang="en-US" sz="400" dirty="0"/>
          </a:p>
          <a:p>
            <a:pPr marL="0" indent="0">
              <a:buNone/>
            </a:pPr>
            <a:r>
              <a:rPr lang="en-US" sz="1600" dirty="0"/>
              <a:t>     - Establish partnerships for</a:t>
            </a:r>
          </a:p>
          <a:p>
            <a:pPr marL="0" indent="0">
              <a:buNone/>
            </a:pPr>
            <a:r>
              <a:rPr lang="en-US" sz="1600" dirty="0"/>
              <a:t>        longer-term projects</a:t>
            </a:r>
          </a:p>
          <a:p>
            <a:pPr marL="0" indent="0">
              <a:buNone/>
            </a:pPr>
            <a:endParaRPr lang="en-US" sz="400" dirty="0"/>
          </a:p>
          <a:p>
            <a:pPr marL="0" indent="0">
              <a:buNone/>
            </a:pPr>
            <a:r>
              <a:rPr lang="en-US" sz="1600" dirty="0"/>
              <a:t>     - Provide advice for program</a:t>
            </a:r>
          </a:p>
          <a:p>
            <a:pPr marL="0" indent="0">
              <a:buNone/>
            </a:pPr>
            <a:r>
              <a:rPr lang="en-US" sz="1600" dirty="0"/>
              <a:t>        management at UNSA</a:t>
            </a:r>
          </a:p>
          <a:p>
            <a:endParaRPr lang="en-US" dirty="0"/>
          </a:p>
        </p:txBody>
      </p:sp>
      <p:sp>
        <p:nvSpPr>
          <p:cNvPr id="5" name="Date Placeholder 4">
            <a:extLst>
              <a:ext uri="{FF2B5EF4-FFF2-40B4-BE49-F238E27FC236}">
                <a16:creationId xmlns:a16="http://schemas.microsoft.com/office/drawing/2014/main" id="{8325888A-F00A-4402-A01C-3EC371F24E38}"/>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6CED0A8F-B2E3-43A5-A67C-CEE71A482A07}"/>
              </a:ext>
            </a:extLst>
          </p:cNvPr>
          <p:cNvSpPr>
            <a:spLocks noGrp="1"/>
          </p:cNvSpPr>
          <p:nvPr>
            <p:ph type="sldNum" sz="quarter" idx="12"/>
          </p:nvPr>
        </p:nvSpPr>
        <p:spPr/>
        <p:txBody>
          <a:bodyPr/>
          <a:lstStyle/>
          <a:p>
            <a:fld id="{8A7A6979-0714-4377-B894-6BE4C2D6E202}" type="slidenum">
              <a:rPr lang="en-US" smtClean="0"/>
              <a:pPr/>
              <a:t>10</a:t>
            </a:fld>
            <a:endParaRPr lang="en-US" dirty="0"/>
          </a:p>
        </p:txBody>
      </p:sp>
      <p:graphicFrame>
        <p:nvGraphicFramePr>
          <p:cNvPr id="10" name="Diagram 9">
            <a:extLst>
              <a:ext uri="{FF2B5EF4-FFF2-40B4-BE49-F238E27FC236}">
                <a16:creationId xmlns:a16="http://schemas.microsoft.com/office/drawing/2014/main" id="{3592F79E-2DE6-467C-8045-50FDAF3A8E1A}"/>
              </a:ext>
            </a:extLst>
          </p:cNvPr>
          <p:cNvGraphicFramePr/>
          <p:nvPr>
            <p:extLst>
              <p:ext uri="{D42A27DB-BD31-4B8C-83A1-F6EECF244321}">
                <p14:modId xmlns:p14="http://schemas.microsoft.com/office/powerpoint/2010/main" val="3722690200"/>
              </p:ext>
            </p:extLst>
          </p:nvPr>
        </p:nvGraphicFramePr>
        <p:xfrm>
          <a:off x="5075339" y="1715349"/>
          <a:ext cx="6116580" cy="3934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1" name="Picture 10" descr="A picture containing text, tableware, plate, dishware&#10;&#10;Description automatically generated">
            <a:extLst>
              <a:ext uri="{FF2B5EF4-FFF2-40B4-BE49-F238E27FC236}">
                <a16:creationId xmlns:a16="http://schemas.microsoft.com/office/drawing/2014/main" id="{5888CA83-692C-480A-8BE5-0B87006C05C6}"/>
              </a:ext>
            </a:extLst>
          </p:cNvPr>
          <p:cNvPicPr>
            <a:picLocks noChangeAspect="1"/>
          </p:cNvPicPr>
          <p:nvPr/>
        </p:nvPicPr>
        <p:blipFill>
          <a:blip r:embed="rId7"/>
          <a:stretch>
            <a:fillRect/>
          </a:stretch>
        </p:blipFill>
        <p:spPr>
          <a:xfrm>
            <a:off x="4423444" y="5889527"/>
            <a:ext cx="1946091" cy="677108"/>
          </a:xfrm>
          <a:prstGeom prst="rect">
            <a:avLst/>
          </a:prstGeom>
        </p:spPr>
      </p:pic>
    </p:spTree>
    <p:extLst>
      <p:ext uri="{BB962C8B-B14F-4D97-AF65-F5344CB8AC3E}">
        <p14:creationId xmlns:p14="http://schemas.microsoft.com/office/powerpoint/2010/main" val="3123539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tableware, plate, dishware&#10;&#10;Description automatically generated">
            <a:extLst>
              <a:ext uri="{FF2B5EF4-FFF2-40B4-BE49-F238E27FC236}">
                <a16:creationId xmlns:a16="http://schemas.microsoft.com/office/drawing/2014/main" id="{B28CDF53-06CC-4720-9AE0-DA1CBD895F00}"/>
              </a:ext>
            </a:extLst>
          </p:cNvPr>
          <p:cNvPicPr>
            <a:picLocks noChangeAspect="1"/>
          </p:cNvPicPr>
          <p:nvPr/>
        </p:nvPicPr>
        <p:blipFill>
          <a:blip r:embed="rId2"/>
          <a:stretch>
            <a:fillRect/>
          </a:stretch>
        </p:blipFill>
        <p:spPr>
          <a:xfrm>
            <a:off x="4560396" y="5818315"/>
            <a:ext cx="1946091" cy="677108"/>
          </a:xfrm>
          <a:prstGeom prst="rect">
            <a:avLst/>
          </a:prstGeom>
        </p:spPr>
      </p:pic>
      <p:sp>
        <p:nvSpPr>
          <p:cNvPr id="2" name="Title 1">
            <a:extLst>
              <a:ext uri="{FF2B5EF4-FFF2-40B4-BE49-F238E27FC236}">
                <a16:creationId xmlns:a16="http://schemas.microsoft.com/office/drawing/2014/main" id="{7EE5FCD4-F21D-4B2E-B680-CB2A5B2B19BD}"/>
              </a:ext>
            </a:extLst>
          </p:cNvPr>
          <p:cNvSpPr>
            <a:spLocks noGrp="1"/>
          </p:cNvSpPr>
          <p:nvPr>
            <p:ph type="ctrTitle"/>
          </p:nvPr>
        </p:nvSpPr>
        <p:spPr>
          <a:xfrm>
            <a:off x="1959159" y="313292"/>
            <a:ext cx="7988980" cy="664797"/>
          </a:xfrm>
        </p:spPr>
        <p:txBody>
          <a:bodyPr/>
          <a:lstStyle/>
          <a:p>
            <a:r>
              <a:rPr lang="en-US" sz="4800" dirty="0"/>
              <a:t>UNSA’s CIEPA Research Station in </a:t>
            </a:r>
            <a:r>
              <a:rPr lang="en-US" sz="4800" dirty="0" err="1"/>
              <a:t>Majes</a:t>
            </a:r>
            <a:endParaRPr lang="en-US" sz="4800" dirty="0"/>
          </a:p>
        </p:txBody>
      </p:sp>
      <p:sp>
        <p:nvSpPr>
          <p:cNvPr id="5" name="Date Placeholder 4">
            <a:extLst>
              <a:ext uri="{FF2B5EF4-FFF2-40B4-BE49-F238E27FC236}">
                <a16:creationId xmlns:a16="http://schemas.microsoft.com/office/drawing/2014/main" id="{F34EBBC7-9DDD-43B7-94C5-07F2D30158F9}"/>
              </a:ext>
            </a:extLst>
          </p:cNvPr>
          <p:cNvSpPr>
            <a:spLocks noGrp="1"/>
          </p:cNvSpPr>
          <p:nvPr>
            <p:ph type="dt" sz="half" idx="10"/>
          </p:nvPr>
        </p:nvSpPr>
        <p:spPr>
          <a:xfrm>
            <a:off x="10036246" y="5707939"/>
            <a:ext cx="1021891" cy="323968"/>
          </a:xfrm>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9264C805-2DA8-4030-91B3-A974447C9739}"/>
              </a:ext>
            </a:extLst>
          </p:cNvPr>
          <p:cNvSpPr>
            <a:spLocks noGrp="1"/>
          </p:cNvSpPr>
          <p:nvPr>
            <p:ph type="sldNum" sz="quarter" idx="12"/>
          </p:nvPr>
        </p:nvSpPr>
        <p:spPr>
          <a:xfrm>
            <a:off x="11206498" y="5688074"/>
            <a:ext cx="487680" cy="365760"/>
          </a:xfrm>
        </p:spPr>
        <p:txBody>
          <a:bodyPr/>
          <a:lstStyle/>
          <a:p>
            <a:fld id="{8A7A6979-0714-4377-B894-6BE4C2D6E202}" type="slidenum">
              <a:rPr lang="en-US" smtClean="0"/>
              <a:pPr/>
              <a:t>11</a:t>
            </a:fld>
            <a:endParaRPr lang="en-US" dirty="0"/>
          </a:p>
        </p:txBody>
      </p:sp>
      <p:pic>
        <p:nvPicPr>
          <p:cNvPr id="2052" name="Picture 4" descr="Photo Gallery - Arequipa Nexus Institute - Purdue University/UNSA">
            <a:extLst>
              <a:ext uri="{FF2B5EF4-FFF2-40B4-BE49-F238E27FC236}">
                <a16:creationId xmlns:a16="http://schemas.microsoft.com/office/drawing/2014/main" id="{C1606694-6265-49C3-9A3D-48E2CE59D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164"/>
          <a:stretch/>
        </p:blipFill>
        <p:spPr bwMode="auto">
          <a:xfrm>
            <a:off x="8444091" y="1219247"/>
            <a:ext cx="3387841" cy="25140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17A2790D-BC91-4A57-8331-16C19F471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738" y="3894575"/>
            <a:ext cx="3467797" cy="2600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5AD35015-255B-46BE-9E39-EB056887DA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0909" y="3894575"/>
            <a:ext cx="3461126" cy="259584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5" name="Picture 7">
            <a:extLst>
              <a:ext uri="{FF2B5EF4-FFF2-40B4-BE49-F238E27FC236}">
                <a16:creationId xmlns:a16="http://schemas.microsoft.com/office/drawing/2014/main" id="{E2C316EC-B752-45C6-8A64-3BF48998B6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7238" y="3894575"/>
            <a:ext cx="3467797" cy="260084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57" name="Picture 9" descr="Map of the Majes Siguas Special Project. Source: Reproduced from Figure...  | Download Scientific Diagram">
            <a:extLst>
              <a:ext uri="{FF2B5EF4-FFF2-40B4-BE49-F238E27FC236}">
                <a16:creationId xmlns:a16="http://schemas.microsoft.com/office/drawing/2014/main" id="{92F7FB7C-ADD9-46A3-995A-956F956C6C8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15234" y="1216519"/>
            <a:ext cx="3031159" cy="2514079"/>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a:extLst>
              <a:ext uri="{FF2B5EF4-FFF2-40B4-BE49-F238E27FC236}">
                <a16:creationId xmlns:a16="http://schemas.microsoft.com/office/drawing/2014/main" id="{B852D351-421D-4C3D-97E2-8F7D27EC5F2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9427" y="1219247"/>
            <a:ext cx="4462862" cy="251407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AFA4717-A88A-4288-8A81-DD33DC0C346D}"/>
              </a:ext>
            </a:extLst>
          </p:cNvPr>
          <p:cNvSpPr txBox="1"/>
          <p:nvPr/>
        </p:nvSpPr>
        <p:spPr>
          <a:xfrm>
            <a:off x="2171838" y="3930574"/>
            <a:ext cx="722377" cy="369332"/>
          </a:xfrm>
          <a:prstGeom prst="rect">
            <a:avLst/>
          </a:prstGeom>
          <a:noFill/>
        </p:spPr>
        <p:txBody>
          <a:bodyPr wrap="none" rtlCol="0">
            <a:spAutoFit/>
          </a:bodyPr>
          <a:lstStyle/>
          <a:p>
            <a:r>
              <a:rPr lang="en-US" dirty="0"/>
              <a:t>Dairy</a:t>
            </a:r>
          </a:p>
        </p:txBody>
      </p:sp>
      <p:sp>
        <p:nvSpPr>
          <p:cNvPr id="16" name="TextBox 15">
            <a:extLst>
              <a:ext uri="{FF2B5EF4-FFF2-40B4-BE49-F238E27FC236}">
                <a16:creationId xmlns:a16="http://schemas.microsoft.com/office/drawing/2014/main" id="{F9AE35DB-3DE3-4AC4-94E6-2679D228E949}"/>
              </a:ext>
            </a:extLst>
          </p:cNvPr>
          <p:cNvSpPr txBox="1"/>
          <p:nvPr/>
        </p:nvSpPr>
        <p:spPr>
          <a:xfrm>
            <a:off x="5807236" y="3954960"/>
            <a:ext cx="907556" cy="369332"/>
          </a:xfrm>
          <a:prstGeom prst="rect">
            <a:avLst/>
          </a:prstGeom>
          <a:noFill/>
        </p:spPr>
        <p:txBody>
          <a:bodyPr wrap="none" rtlCol="0">
            <a:spAutoFit/>
          </a:bodyPr>
          <a:lstStyle/>
          <a:p>
            <a:r>
              <a:rPr lang="en-US" dirty="0"/>
              <a:t>Grapes</a:t>
            </a:r>
          </a:p>
        </p:txBody>
      </p:sp>
      <p:sp>
        <p:nvSpPr>
          <p:cNvPr id="17" name="TextBox 16">
            <a:extLst>
              <a:ext uri="{FF2B5EF4-FFF2-40B4-BE49-F238E27FC236}">
                <a16:creationId xmlns:a16="http://schemas.microsoft.com/office/drawing/2014/main" id="{9DB75CC0-B0E5-4171-A6E5-051B26D7DAE7}"/>
              </a:ext>
            </a:extLst>
          </p:cNvPr>
          <p:cNvSpPr txBox="1"/>
          <p:nvPr/>
        </p:nvSpPr>
        <p:spPr>
          <a:xfrm>
            <a:off x="9275033" y="3954960"/>
            <a:ext cx="922047" cy="369332"/>
          </a:xfrm>
          <a:prstGeom prst="rect">
            <a:avLst/>
          </a:prstGeom>
          <a:noFill/>
        </p:spPr>
        <p:txBody>
          <a:bodyPr wrap="none" rtlCol="0">
            <a:spAutoFit/>
          </a:bodyPr>
          <a:lstStyle/>
          <a:p>
            <a:r>
              <a:rPr lang="en-US" dirty="0"/>
              <a:t>Quinoa</a:t>
            </a:r>
          </a:p>
        </p:txBody>
      </p:sp>
    </p:spTree>
    <p:extLst>
      <p:ext uri="{BB962C8B-B14F-4D97-AF65-F5344CB8AC3E}">
        <p14:creationId xmlns:p14="http://schemas.microsoft.com/office/powerpoint/2010/main" val="21388574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294050"/>
            <a:ext cx="7988980" cy="553998"/>
          </a:xfrm>
        </p:spPr>
        <p:txBody>
          <a:bodyPr/>
          <a:lstStyle/>
          <a:p>
            <a:r>
              <a:rPr lang="en-US" sz="4000" dirty="0"/>
              <a:t>Natural resources</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797951" y="1252452"/>
            <a:ext cx="7988982" cy="369332"/>
          </a:xfrm>
        </p:spPr>
        <p:txBody>
          <a:bodyPr/>
          <a:lstStyle/>
          <a:p>
            <a:r>
              <a:rPr lang="en-US" sz="2400" dirty="0"/>
              <a:t>Water management (2 projects)</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797951" y="1834530"/>
            <a:ext cx="8786229" cy="3832482"/>
          </a:xfrm>
        </p:spPr>
        <p:txBody>
          <a:bodyPr>
            <a:normAutofit/>
          </a:bodyPr>
          <a:lstStyle/>
          <a:p>
            <a:r>
              <a:rPr lang="en-US" sz="2200" dirty="0"/>
              <a:t>Identified the source and </a:t>
            </a:r>
            <a:r>
              <a:rPr lang="en-US" sz="2200" dirty="0" err="1"/>
              <a:t>flowpaths</a:t>
            </a:r>
            <a:r>
              <a:rPr lang="en-US" sz="2200" dirty="0"/>
              <a:t> of water (</a:t>
            </a:r>
            <a:r>
              <a:rPr lang="en-US" sz="2200" i="1" dirty="0"/>
              <a:t>i.e., glacier meltwater, groundwater</a:t>
            </a:r>
            <a:r>
              <a:rPr lang="en-US" sz="2200" dirty="0"/>
              <a:t>) in watersheds around Arequipa</a:t>
            </a:r>
          </a:p>
          <a:p>
            <a:endParaRPr lang="en-US" sz="800" dirty="0"/>
          </a:p>
          <a:p>
            <a:r>
              <a:rPr lang="en-US" sz="2200" dirty="0"/>
              <a:t>Created new datasets characterizing geophysical and vegetation characteristics to inform hydrogeologic models that can predict water flows under changing environments</a:t>
            </a:r>
          </a:p>
          <a:p>
            <a:endParaRPr lang="en-US" sz="800" dirty="0"/>
          </a:p>
          <a:p>
            <a:r>
              <a:rPr lang="en-US" sz="2200" dirty="0"/>
              <a:t>Developed stakeholder-driven land-use</a:t>
            </a:r>
          </a:p>
          <a:p>
            <a:pPr marL="0" indent="0">
              <a:buNone/>
            </a:pPr>
            <a:r>
              <a:rPr lang="en-US" sz="2200" dirty="0"/>
              <a:t>    and water management tools </a:t>
            </a:r>
          </a:p>
          <a:p>
            <a:pPr marL="0" indent="0">
              <a:buNone/>
            </a:pPr>
            <a:endParaRPr lang="en-US" sz="800" dirty="0"/>
          </a:p>
          <a:p>
            <a:r>
              <a:rPr lang="en-US" sz="2200" b="1" i="1" dirty="0">
                <a:solidFill>
                  <a:schemeClr val="tx2">
                    <a:lumMod val="75000"/>
                  </a:schemeClr>
                </a:solidFill>
              </a:rPr>
              <a:t>Findings will help local resource</a:t>
            </a:r>
          </a:p>
          <a:p>
            <a:pPr marL="0" indent="0">
              <a:buNone/>
            </a:pPr>
            <a:r>
              <a:rPr lang="en-US" sz="2200" b="1" i="1" dirty="0">
                <a:solidFill>
                  <a:schemeClr val="tx2">
                    <a:lumMod val="75000"/>
                  </a:schemeClr>
                </a:solidFill>
              </a:rPr>
              <a:t>    managers better manage water and </a:t>
            </a:r>
          </a:p>
          <a:p>
            <a:pPr marL="0" indent="0">
              <a:buNone/>
            </a:pPr>
            <a:r>
              <a:rPr lang="en-US" sz="2200" b="1" i="1" dirty="0">
                <a:solidFill>
                  <a:schemeClr val="tx2">
                    <a:lumMod val="75000"/>
                  </a:schemeClr>
                </a:solidFill>
              </a:rPr>
              <a:t>    respond to climate change</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12</a:t>
            </a:fld>
            <a:endParaRPr lang="en-US" dirty="0"/>
          </a:p>
        </p:txBody>
      </p:sp>
      <p:sp>
        <p:nvSpPr>
          <p:cNvPr id="8" name="TextBox 7">
            <a:extLst>
              <a:ext uri="{FF2B5EF4-FFF2-40B4-BE49-F238E27FC236}">
                <a16:creationId xmlns:a16="http://schemas.microsoft.com/office/drawing/2014/main" id="{1216BAD8-7EFA-43A1-BF20-A002FB7CFAC4}"/>
              </a:ext>
            </a:extLst>
          </p:cNvPr>
          <p:cNvSpPr txBox="1"/>
          <p:nvPr/>
        </p:nvSpPr>
        <p:spPr>
          <a:xfrm>
            <a:off x="6647862" y="178932"/>
            <a:ext cx="2010209" cy="1477328"/>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A Framework</a:t>
            </a:r>
            <a:r>
              <a:rPr lang="en-GB" sz="1800" b="1" spc="115"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for</a:t>
            </a:r>
            <a:r>
              <a:rPr lang="en-GB" sz="1800" b="1" spc="11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Sustainable</a:t>
            </a:r>
            <a:r>
              <a:rPr lang="en-GB" sz="1800" b="1" spc="115"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Water</a:t>
            </a:r>
            <a:r>
              <a:rPr lang="en-GB" sz="1800" b="1" spc="11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Management</a:t>
            </a:r>
            <a:r>
              <a:rPr lang="en-GB" sz="1800" b="1" spc="11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in</a:t>
            </a:r>
            <a:r>
              <a:rPr lang="en-GB" sz="1800" b="1" spc="12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the</a:t>
            </a:r>
            <a:r>
              <a:rPr lang="en-GB" sz="1800" b="1" spc="115"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Arequipa</a:t>
            </a:r>
            <a:r>
              <a:rPr lang="en-GB" sz="1800" b="1" spc="115"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Region</a:t>
            </a:r>
            <a:r>
              <a:rPr lang="en-GB" sz="1800" b="1" spc="110" dirty="0">
                <a:effectLst/>
                <a:latin typeface="Calibri" panose="020F0502020204030204" pitchFamily="34" charset="0"/>
                <a:ea typeface="Calibri" panose="020F0502020204030204" pitchFamily="34" charset="0"/>
                <a:cs typeface="Times New Roman" panose="02020603050405020304" pitchFamily="18" charset="0"/>
              </a:rPr>
              <a:t> (SWM) </a:t>
            </a:r>
            <a:endParaRPr lang="en-US" dirty="0"/>
          </a:p>
        </p:txBody>
      </p:sp>
      <p:pic>
        <p:nvPicPr>
          <p:cNvPr id="9" name="Picture 8" descr="A close up of a map&#10;&#10;Description automatically generated">
            <a:extLst>
              <a:ext uri="{FF2B5EF4-FFF2-40B4-BE49-F238E27FC236}">
                <a16:creationId xmlns:a16="http://schemas.microsoft.com/office/drawing/2014/main" id="{E76FE25B-5147-4AEA-8C40-2F900381B1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7340207" y="3429000"/>
            <a:ext cx="3466636" cy="2127961"/>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EB56B0A8-7B9A-44FE-8A63-A1316781D378}"/>
              </a:ext>
            </a:extLst>
          </p:cNvPr>
          <p:cNvPicPr>
            <a:picLocks noChangeAspect="1"/>
          </p:cNvPicPr>
          <p:nvPr/>
        </p:nvPicPr>
        <p:blipFill>
          <a:blip r:embed="rId3"/>
          <a:stretch>
            <a:fillRect/>
          </a:stretch>
        </p:blipFill>
        <p:spPr>
          <a:xfrm>
            <a:off x="4423444" y="5889527"/>
            <a:ext cx="1946091" cy="677108"/>
          </a:xfrm>
          <a:prstGeom prst="rect">
            <a:avLst/>
          </a:prstGeom>
        </p:spPr>
      </p:pic>
      <p:sp>
        <p:nvSpPr>
          <p:cNvPr id="18" name="TextBox 17">
            <a:extLst>
              <a:ext uri="{FF2B5EF4-FFF2-40B4-BE49-F238E27FC236}">
                <a16:creationId xmlns:a16="http://schemas.microsoft.com/office/drawing/2014/main" id="{FB1A3987-2847-4F54-9F96-FEDCA9B9CF47}"/>
              </a:ext>
            </a:extLst>
          </p:cNvPr>
          <p:cNvSpPr txBox="1"/>
          <p:nvPr/>
        </p:nvSpPr>
        <p:spPr>
          <a:xfrm>
            <a:off x="8726916" y="178932"/>
            <a:ext cx="2715128" cy="1477328"/>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E</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stimating Relative Inputs of Glacial Melt-Water, Groundwater, and Irrigation Runoff in Rivers of Arequipa, Peru (WO)</a:t>
            </a:r>
            <a:endParaRPr lang="en-US" dirty="0"/>
          </a:p>
        </p:txBody>
      </p:sp>
      <p:sp>
        <p:nvSpPr>
          <p:cNvPr id="12" name="TextBox 11">
            <a:extLst>
              <a:ext uri="{FF2B5EF4-FFF2-40B4-BE49-F238E27FC236}">
                <a16:creationId xmlns:a16="http://schemas.microsoft.com/office/drawing/2014/main" id="{5AAEEBA0-D341-435F-8E39-44FEE121F96F}"/>
              </a:ext>
            </a:extLst>
          </p:cNvPr>
          <p:cNvSpPr txBox="1"/>
          <p:nvPr/>
        </p:nvSpPr>
        <p:spPr>
          <a:xfrm>
            <a:off x="7385102" y="5602448"/>
            <a:ext cx="3466636" cy="321563"/>
          </a:xfrm>
          <a:prstGeom prst="rect">
            <a:avLst/>
          </a:prstGeom>
          <a:solidFill>
            <a:schemeClr val="accent4"/>
          </a:solidFill>
        </p:spPr>
        <p:txBody>
          <a:bodyPr wrap="square">
            <a:spAutoFit/>
          </a:bodyPr>
          <a:lstStyle/>
          <a:p>
            <a:pPr marL="0" marR="0">
              <a:lnSpc>
                <a:spcPct val="115000"/>
              </a:lnSpc>
              <a:spcBef>
                <a:spcPts val="0"/>
              </a:spcBef>
              <a:spcAft>
                <a:spcPts val="0"/>
              </a:spcAft>
            </a:pPr>
            <a:r>
              <a:rPr lang="en-GB" sz="1400" b="1" kern="1200" dirty="0">
                <a:solidFill>
                  <a:srgbClr val="000000"/>
                </a:solidFill>
                <a:effectLst/>
                <a:ea typeface="Calibri" panose="020F0502020204030204" pitchFamily="34" charset="0"/>
                <a:cs typeface="Arial" panose="020B0604020202020204" pitchFamily="34" charset="0"/>
              </a:rPr>
              <a:t>Weather stations installed in Arequipa</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9427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D6E9744-664E-4C2B-A8F8-C4C444AED00F}"/>
              </a:ext>
            </a:extLst>
          </p:cNvPr>
          <p:cNvPicPr/>
          <p:nvPr/>
        </p:nvPicPr>
        <p:blipFill>
          <a:blip r:embed="rId2">
            <a:extLst>
              <a:ext uri="{28A0092B-C50C-407E-A947-70E740481C1C}">
                <a14:useLocalDpi xmlns:a14="http://schemas.microsoft.com/office/drawing/2010/main" val="0"/>
              </a:ext>
            </a:extLst>
          </a:blip>
          <a:stretch>
            <a:fillRect/>
          </a:stretch>
        </p:blipFill>
        <p:spPr>
          <a:xfrm>
            <a:off x="7561584" y="3425103"/>
            <a:ext cx="3193823" cy="1887661"/>
          </a:xfrm>
          <a:prstGeom prst="rect">
            <a:avLst/>
          </a:prstGeom>
        </p:spPr>
      </p:pic>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318896"/>
            <a:ext cx="7988980" cy="553998"/>
          </a:xfrm>
        </p:spPr>
        <p:txBody>
          <a:bodyPr/>
          <a:lstStyle/>
          <a:p>
            <a:r>
              <a:rPr lang="en-US" sz="4000" dirty="0"/>
              <a:t>Natural resources</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813050" y="1175300"/>
            <a:ext cx="7988982" cy="369332"/>
          </a:xfrm>
        </p:spPr>
        <p:txBody>
          <a:bodyPr/>
          <a:lstStyle/>
          <a:p>
            <a:r>
              <a:rPr lang="en-US" sz="2400" dirty="0"/>
              <a:t>Water quality (2 projects)</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13050" y="1753415"/>
            <a:ext cx="8771130" cy="3833706"/>
          </a:xfrm>
        </p:spPr>
        <p:txBody>
          <a:bodyPr>
            <a:normAutofit/>
          </a:bodyPr>
          <a:lstStyle/>
          <a:p>
            <a:r>
              <a:rPr lang="en-US" sz="2200" dirty="0"/>
              <a:t>Worked with local agencies (i.e., ANA, SENAMHI) to collect water samples and quantify heavy metals in multiple rivers across Arequipa</a:t>
            </a:r>
          </a:p>
          <a:p>
            <a:endParaRPr lang="en-US" sz="800" dirty="0"/>
          </a:p>
          <a:p>
            <a:r>
              <a:rPr lang="en-US" sz="2200" dirty="0"/>
              <a:t>Determined that some metal contaminants are coming from groundwater (i.e., As, B) and others (i.e., Cd, Cr) from local industries</a:t>
            </a:r>
          </a:p>
          <a:p>
            <a:endParaRPr lang="en-US" sz="800" dirty="0"/>
          </a:p>
          <a:p>
            <a:r>
              <a:rPr lang="en-US" sz="2200" dirty="0"/>
              <a:t>Designed a model to predict risks and decrease </a:t>
            </a:r>
          </a:p>
          <a:p>
            <a:pPr marL="0" indent="0">
              <a:buNone/>
            </a:pPr>
            <a:r>
              <a:rPr lang="en-US" sz="2200" dirty="0"/>
              <a:t>    the risk of contamination in water pipelines</a:t>
            </a:r>
          </a:p>
          <a:p>
            <a:pPr marL="0" indent="0">
              <a:buNone/>
            </a:pPr>
            <a:endParaRPr lang="en-US" sz="800" b="1" i="1" dirty="0"/>
          </a:p>
          <a:p>
            <a:r>
              <a:rPr lang="en-US" sz="2200" b="1" i="1" dirty="0">
                <a:solidFill>
                  <a:schemeClr val="tx2">
                    <a:lumMod val="75000"/>
                  </a:schemeClr>
                </a:solidFill>
              </a:rPr>
              <a:t>Findings will help decision-makers </a:t>
            </a:r>
          </a:p>
          <a:p>
            <a:pPr marL="0" indent="0">
              <a:buNone/>
            </a:pPr>
            <a:r>
              <a:rPr lang="en-US" sz="2200" b="1" i="1" dirty="0">
                <a:solidFill>
                  <a:schemeClr val="tx2">
                    <a:lumMod val="75000"/>
                  </a:schemeClr>
                </a:solidFill>
              </a:rPr>
              <a:t>    develop new monitoring and remediation </a:t>
            </a:r>
          </a:p>
          <a:p>
            <a:pPr marL="0" indent="0">
              <a:buNone/>
            </a:pPr>
            <a:r>
              <a:rPr lang="en-US" sz="2200" b="1" i="1" dirty="0">
                <a:solidFill>
                  <a:schemeClr val="tx2">
                    <a:lumMod val="75000"/>
                  </a:schemeClr>
                </a:solidFill>
              </a:rPr>
              <a:t>    strategies, and allocate funding most </a:t>
            </a:r>
          </a:p>
          <a:p>
            <a:pPr marL="0" indent="0">
              <a:buNone/>
            </a:pPr>
            <a:r>
              <a:rPr lang="en-US" sz="2200" b="1" i="1" dirty="0">
                <a:solidFill>
                  <a:schemeClr val="tx2">
                    <a:lumMod val="75000"/>
                  </a:schemeClr>
                </a:solidFill>
              </a:rPr>
              <a:t>    effectively to reduce human health risks</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13</a:t>
            </a:fld>
            <a:endParaRPr lang="en-US" dirty="0"/>
          </a:p>
        </p:txBody>
      </p:sp>
      <p:pic>
        <p:nvPicPr>
          <p:cNvPr id="10" name="Picture 9" descr="A picture containing text, tableware, plate, dishware&#10;&#10;Description automatically generated">
            <a:extLst>
              <a:ext uri="{FF2B5EF4-FFF2-40B4-BE49-F238E27FC236}">
                <a16:creationId xmlns:a16="http://schemas.microsoft.com/office/drawing/2014/main" id="{EB56B0A8-7B9A-44FE-8A63-A1316781D378}"/>
              </a:ext>
            </a:extLst>
          </p:cNvPr>
          <p:cNvPicPr>
            <a:picLocks noChangeAspect="1"/>
          </p:cNvPicPr>
          <p:nvPr/>
        </p:nvPicPr>
        <p:blipFill>
          <a:blip r:embed="rId3"/>
          <a:stretch>
            <a:fillRect/>
          </a:stretch>
        </p:blipFill>
        <p:spPr>
          <a:xfrm>
            <a:off x="4423444" y="5889527"/>
            <a:ext cx="1946091" cy="677108"/>
          </a:xfrm>
          <a:prstGeom prst="rect">
            <a:avLst/>
          </a:prstGeom>
        </p:spPr>
      </p:pic>
      <p:sp>
        <p:nvSpPr>
          <p:cNvPr id="14" name="TextBox 13">
            <a:extLst>
              <a:ext uri="{FF2B5EF4-FFF2-40B4-BE49-F238E27FC236}">
                <a16:creationId xmlns:a16="http://schemas.microsoft.com/office/drawing/2014/main" id="{63AB1DA6-64C8-4790-B8AB-68EE9AE8D326}"/>
              </a:ext>
            </a:extLst>
          </p:cNvPr>
          <p:cNvSpPr txBox="1"/>
          <p:nvPr/>
        </p:nvSpPr>
        <p:spPr>
          <a:xfrm>
            <a:off x="9084294" y="237171"/>
            <a:ext cx="2311260"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T</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oward Clean Water: Avoid Intrusion of Contaminants into Water Systems (TCW)</a:t>
            </a:r>
            <a:endParaRPr lang="en-US" dirty="0"/>
          </a:p>
        </p:txBody>
      </p:sp>
      <p:sp>
        <p:nvSpPr>
          <p:cNvPr id="18" name="TextBox 17">
            <a:extLst>
              <a:ext uri="{FF2B5EF4-FFF2-40B4-BE49-F238E27FC236}">
                <a16:creationId xmlns:a16="http://schemas.microsoft.com/office/drawing/2014/main" id="{1C5329E0-4FBE-40BF-96BE-0274E454E93E}"/>
              </a:ext>
            </a:extLst>
          </p:cNvPr>
          <p:cNvSpPr txBox="1"/>
          <p:nvPr/>
        </p:nvSpPr>
        <p:spPr>
          <a:xfrm>
            <a:off x="6468894" y="237171"/>
            <a:ext cx="2457354"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Seasonal Heavy Metal Concentrations in Streams in the Arequipa Region (MIR)</a:t>
            </a:r>
            <a:endParaRPr lang="en-US" dirty="0"/>
          </a:p>
        </p:txBody>
      </p:sp>
      <p:sp>
        <p:nvSpPr>
          <p:cNvPr id="13" name="TextBox 12">
            <a:extLst>
              <a:ext uri="{FF2B5EF4-FFF2-40B4-BE49-F238E27FC236}">
                <a16:creationId xmlns:a16="http://schemas.microsoft.com/office/drawing/2014/main" id="{B0B12568-13EB-4AAC-956E-6FEF183B521F}"/>
              </a:ext>
            </a:extLst>
          </p:cNvPr>
          <p:cNvSpPr txBox="1"/>
          <p:nvPr/>
        </p:nvSpPr>
        <p:spPr>
          <a:xfrm>
            <a:off x="7697571" y="5312764"/>
            <a:ext cx="3045420" cy="569323"/>
          </a:xfrm>
          <a:prstGeom prst="rect">
            <a:avLst/>
          </a:prstGeom>
          <a:solidFill>
            <a:schemeClr val="accent4"/>
          </a:solidFill>
        </p:spPr>
        <p:txBody>
          <a:bodyPr wrap="square">
            <a:spAutoFit/>
          </a:bodyPr>
          <a:lstStyle/>
          <a:p>
            <a:pPr marL="0" marR="0" algn="ctr">
              <a:lnSpc>
                <a:spcPct val="115000"/>
              </a:lnSpc>
              <a:spcBef>
                <a:spcPts val="0"/>
              </a:spcBef>
              <a:spcAft>
                <a:spcPts val="1000"/>
              </a:spcAft>
            </a:pPr>
            <a:r>
              <a:rPr lang="en-GB" sz="1400" b="1" kern="1200" dirty="0">
                <a:solidFill>
                  <a:srgbClr val="000000"/>
                </a:solidFill>
                <a:effectLst/>
                <a:ea typeface="Calibri" panose="020F0502020204030204" pitchFamily="34" charset="0"/>
                <a:cs typeface="Arial" panose="020B0604020202020204" pitchFamily="34" charset="0"/>
              </a:rPr>
              <a:t>Risk map of water distribution network in the Arequipa Region</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70160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283998"/>
            <a:ext cx="7988980" cy="553998"/>
          </a:xfrm>
        </p:spPr>
        <p:txBody>
          <a:bodyPr/>
          <a:lstStyle/>
          <a:p>
            <a:r>
              <a:rPr lang="en-US" sz="4000" dirty="0"/>
              <a:t>Natural resources</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813050" y="1122015"/>
            <a:ext cx="7988982" cy="369332"/>
          </a:xfrm>
        </p:spPr>
        <p:txBody>
          <a:bodyPr/>
          <a:lstStyle/>
          <a:p>
            <a:r>
              <a:rPr lang="en-US" sz="2400" dirty="0"/>
              <a:t>Soil quality (2 projects)</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13049" y="1611824"/>
            <a:ext cx="8927275" cy="4163009"/>
          </a:xfrm>
        </p:spPr>
        <p:txBody>
          <a:bodyPr>
            <a:normAutofit/>
          </a:bodyPr>
          <a:lstStyle/>
          <a:p>
            <a:r>
              <a:rPr lang="en-US" sz="2200" dirty="0"/>
              <a:t>Collected samples from farms across Arequipa and the CIEPA research station and quantified threats due to salinity, heavy metals, and soilborne pathogens that cause crop diseases </a:t>
            </a:r>
          </a:p>
          <a:p>
            <a:endParaRPr lang="en-US" sz="800" dirty="0"/>
          </a:p>
          <a:p>
            <a:r>
              <a:rPr lang="en-US" sz="2200" dirty="0"/>
              <a:t>Identified beneficial soil microbes and quinoa cultivars that can reduce salinity and pathogen stress, and prevent heavy metal uptake into edible plant tissues</a:t>
            </a:r>
          </a:p>
          <a:p>
            <a:endParaRPr lang="en-US" sz="800" dirty="0"/>
          </a:p>
          <a:p>
            <a:r>
              <a:rPr lang="en-US" sz="2200" dirty="0"/>
              <a:t>Developed new laboratory and field-</a:t>
            </a:r>
          </a:p>
          <a:p>
            <a:pPr marL="0" indent="0">
              <a:buNone/>
            </a:pPr>
            <a:r>
              <a:rPr lang="en-US" sz="2200" dirty="0"/>
              <a:t>    based tools to monitor soil properties</a:t>
            </a:r>
          </a:p>
          <a:p>
            <a:pPr marL="0" indent="0">
              <a:buNone/>
            </a:pPr>
            <a:endParaRPr lang="en-US" sz="800" dirty="0"/>
          </a:p>
          <a:p>
            <a:r>
              <a:rPr lang="en-US" sz="2200" b="1" i="1" dirty="0">
                <a:solidFill>
                  <a:schemeClr val="tx2">
                    <a:lumMod val="75000"/>
                  </a:schemeClr>
                </a:solidFill>
              </a:rPr>
              <a:t>Findings and new tools developed will </a:t>
            </a:r>
          </a:p>
          <a:p>
            <a:pPr marL="0" indent="0">
              <a:buNone/>
            </a:pPr>
            <a:r>
              <a:rPr lang="en-US" sz="2200" b="1" i="1" dirty="0">
                <a:solidFill>
                  <a:schemeClr val="tx2">
                    <a:lumMod val="75000"/>
                  </a:schemeClr>
                </a:solidFill>
              </a:rPr>
              <a:t>    help Arequipa’s farmers improve the </a:t>
            </a:r>
          </a:p>
          <a:p>
            <a:pPr marL="0" indent="0">
              <a:buNone/>
            </a:pPr>
            <a:r>
              <a:rPr lang="en-US" sz="2200" b="1" i="1" dirty="0">
                <a:solidFill>
                  <a:schemeClr val="tx2">
                    <a:lumMod val="75000"/>
                  </a:schemeClr>
                </a:solidFill>
              </a:rPr>
              <a:t>    productivity and safety of their crops  </a:t>
            </a:r>
          </a:p>
          <a:p>
            <a:pPr marL="0" indent="0">
              <a:buNone/>
            </a:pPr>
            <a:endParaRPr lang="en-US" sz="2000" dirty="0"/>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14</a:t>
            </a:fld>
            <a:endParaRPr lang="en-US" dirty="0"/>
          </a:p>
        </p:txBody>
      </p:sp>
      <p:sp>
        <p:nvSpPr>
          <p:cNvPr id="10" name="TextBox 9">
            <a:extLst>
              <a:ext uri="{FF2B5EF4-FFF2-40B4-BE49-F238E27FC236}">
                <a16:creationId xmlns:a16="http://schemas.microsoft.com/office/drawing/2014/main" id="{7BFA368A-00E4-43FC-96C5-D8445828450C}"/>
              </a:ext>
            </a:extLst>
          </p:cNvPr>
          <p:cNvSpPr txBox="1"/>
          <p:nvPr/>
        </p:nvSpPr>
        <p:spPr>
          <a:xfrm>
            <a:off x="6237746" y="237831"/>
            <a:ext cx="2260540"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Soil Health, Impairment, and Vulnerability Assessment (SHIVA)</a:t>
            </a:r>
            <a:endParaRPr lang="en-US" dirty="0"/>
          </a:p>
        </p:txBody>
      </p:sp>
      <p:pic>
        <p:nvPicPr>
          <p:cNvPr id="11" name="Picture 10" descr="Graphical user interface&#10;&#10;Description automatically generated with medium confidence">
            <a:extLst>
              <a:ext uri="{FF2B5EF4-FFF2-40B4-BE49-F238E27FC236}">
                <a16:creationId xmlns:a16="http://schemas.microsoft.com/office/drawing/2014/main" id="{A9E8E255-6CA9-48DC-A438-23CA476794E2}"/>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7193238" y="3550769"/>
            <a:ext cx="3483320" cy="2069081"/>
          </a:xfrm>
          <a:prstGeom prst="rect">
            <a:avLst/>
          </a:prstGeom>
          <a:noFill/>
        </p:spPr>
      </p:pic>
      <p:pic>
        <p:nvPicPr>
          <p:cNvPr id="12" name="Picture 11" descr="A picture containing text, tableware, plate, dishware&#10;&#10;Description automatically generated">
            <a:extLst>
              <a:ext uri="{FF2B5EF4-FFF2-40B4-BE49-F238E27FC236}">
                <a16:creationId xmlns:a16="http://schemas.microsoft.com/office/drawing/2014/main" id="{0BF2E35B-AADF-4499-B4A1-D45896A490AA}"/>
              </a:ext>
            </a:extLst>
          </p:cNvPr>
          <p:cNvPicPr>
            <a:picLocks noChangeAspect="1"/>
          </p:cNvPicPr>
          <p:nvPr/>
        </p:nvPicPr>
        <p:blipFill>
          <a:blip r:embed="rId3"/>
          <a:stretch>
            <a:fillRect/>
          </a:stretch>
        </p:blipFill>
        <p:spPr>
          <a:xfrm>
            <a:off x="4423444" y="5889527"/>
            <a:ext cx="1946091" cy="677108"/>
          </a:xfrm>
          <a:prstGeom prst="rect">
            <a:avLst/>
          </a:prstGeom>
        </p:spPr>
      </p:pic>
      <p:sp>
        <p:nvSpPr>
          <p:cNvPr id="14" name="TextBox 13">
            <a:extLst>
              <a:ext uri="{FF2B5EF4-FFF2-40B4-BE49-F238E27FC236}">
                <a16:creationId xmlns:a16="http://schemas.microsoft.com/office/drawing/2014/main" id="{4F8853FE-282F-42DF-A930-E0481FCA95B1}"/>
              </a:ext>
            </a:extLst>
          </p:cNvPr>
          <p:cNvSpPr txBox="1"/>
          <p:nvPr/>
        </p:nvSpPr>
        <p:spPr>
          <a:xfrm>
            <a:off x="8642525" y="223638"/>
            <a:ext cx="2806030"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Plant-Microbe Interactions in Agricultural Soils with Heavy Metals Contamination (PMI)</a:t>
            </a:r>
            <a:endParaRPr lang="en-US" dirty="0"/>
          </a:p>
        </p:txBody>
      </p:sp>
      <p:sp>
        <p:nvSpPr>
          <p:cNvPr id="13" name="TextBox 12">
            <a:extLst>
              <a:ext uri="{FF2B5EF4-FFF2-40B4-BE49-F238E27FC236}">
                <a16:creationId xmlns:a16="http://schemas.microsoft.com/office/drawing/2014/main" id="{8CE7276A-8353-407C-A89B-2BE76E8D5AB6}"/>
              </a:ext>
            </a:extLst>
          </p:cNvPr>
          <p:cNvSpPr txBox="1"/>
          <p:nvPr/>
        </p:nvSpPr>
        <p:spPr>
          <a:xfrm>
            <a:off x="7237865" y="5682619"/>
            <a:ext cx="3346315" cy="321563"/>
          </a:xfrm>
          <a:prstGeom prst="rect">
            <a:avLst/>
          </a:prstGeom>
          <a:solidFill>
            <a:schemeClr val="accent4"/>
          </a:solidFill>
        </p:spPr>
        <p:txBody>
          <a:bodyPr wrap="square">
            <a:spAutoFit/>
          </a:bodyPr>
          <a:lstStyle/>
          <a:p>
            <a:pPr marL="0" marR="0" algn="ctr">
              <a:lnSpc>
                <a:spcPct val="115000"/>
              </a:lnSpc>
              <a:spcBef>
                <a:spcPts val="0"/>
              </a:spcBef>
              <a:spcAft>
                <a:spcPts val="0"/>
              </a:spcAft>
            </a:pPr>
            <a:r>
              <a:rPr lang="en-GB" sz="1400" b="1" kern="1200" dirty="0">
                <a:solidFill>
                  <a:srgbClr val="000000"/>
                </a:solidFill>
                <a:effectLst/>
                <a:ea typeface="Calibri" panose="020F0502020204030204" pitchFamily="34" charset="0"/>
                <a:cs typeface="Arial" panose="020B0604020202020204" pitchFamily="34" charset="0"/>
              </a:rPr>
              <a:t>Pacha Soil Health Assessment Kit</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254719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279805"/>
            <a:ext cx="7988980" cy="553998"/>
          </a:xfrm>
        </p:spPr>
        <p:txBody>
          <a:bodyPr/>
          <a:lstStyle/>
          <a:p>
            <a:r>
              <a:rPr lang="en-US" sz="4000" dirty="0"/>
              <a:t>Natural resources</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784009" y="1097464"/>
            <a:ext cx="7988982" cy="369332"/>
          </a:xfrm>
        </p:spPr>
        <p:txBody>
          <a:bodyPr/>
          <a:lstStyle/>
          <a:p>
            <a:r>
              <a:rPr lang="en-US" sz="2400" dirty="0"/>
              <a:t>Air quality (one project)</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784009" y="1674153"/>
            <a:ext cx="8866480" cy="4077026"/>
          </a:xfrm>
        </p:spPr>
        <p:txBody>
          <a:bodyPr>
            <a:normAutofit/>
          </a:bodyPr>
          <a:lstStyle/>
          <a:p>
            <a:r>
              <a:rPr lang="en-US" sz="2200" dirty="0"/>
              <a:t>Worked with local agencies (</a:t>
            </a:r>
            <a:r>
              <a:rPr lang="en-US" sz="2200" dirty="0" err="1"/>
              <a:t>ie</a:t>
            </a:r>
            <a:r>
              <a:rPr lang="en-US" sz="2200" dirty="0"/>
              <a:t>. SENAMHI and INGEMMET) to collect and analyze particulate matter (PM) from the atmosphere and demonstrated that air-quality is a problem in Arequipa city</a:t>
            </a:r>
          </a:p>
          <a:p>
            <a:endParaRPr lang="en-US" sz="800" dirty="0"/>
          </a:p>
          <a:p>
            <a:r>
              <a:rPr lang="en-US" sz="2200" dirty="0"/>
              <a:t>Collected and analyzed aerosols from the coast and near the </a:t>
            </a:r>
          </a:p>
          <a:p>
            <a:pPr marL="0" indent="0">
              <a:buNone/>
            </a:pPr>
            <a:r>
              <a:rPr lang="en-US" sz="2200" dirty="0"/>
              <a:t>    </a:t>
            </a:r>
            <a:r>
              <a:rPr lang="en-US" sz="2200" dirty="0" err="1"/>
              <a:t>Sabancaya</a:t>
            </a:r>
            <a:r>
              <a:rPr lang="en-US" sz="2200" dirty="0"/>
              <a:t> volcano, and established</a:t>
            </a:r>
          </a:p>
          <a:p>
            <a:pPr marL="0" indent="0">
              <a:buNone/>
            </a:pPr>
            <a:r>
              <a:rPr lang="en-US" sz="2200" dirty="0"/>
              <a:t>    a regional rain collection network </a:t>
            </a:r>
          </a:p>
          <a:p>
            <a:pPr marL="0" indent="0">
              <a:buNone/>
            </a:pPr>
            <a:r>
              <a:rPr lang="en-US" sz="2200" dirty="0"/>
              <a:t>    with volunteers to identify potential </a:t>
            </a:r>
          </a:p>
          <a:p>
            <a:pPr marL="0" indent="0">
              <a:buNone/>
            </a:pPr>
            <a:r>
              <a:rPr lang="en-US" sz="2200" dirty="0"/>
              <a:t>   sources of contamination</a:t>
            </a:r>
          </a:p>
          <a:p>
            <a:pPr marL="0" indent="0">
              <a:buNone/>
            </a:pPr>
            <a:endParaRPr lang="en-US" sz="800" dirty="0"/>
          </a:p>
          <a:p>
            <a:r>
              <a:rPr lang="en-US" sz="2200" b="1" i="1" dirty="0">
                <a:solidFill>
                  <a:schemeClr val="tx2">
                    <a:lumMod val="75000"/>
                  </a:schemeClr>
                </a:solidFill>
              </a:rPr>
              <a:t>Findings provide the foundational</a:t>
            </a:r>
          </a:p>
          <a:p>
            <a:pPr marL="0" indent="0">
              <a:buNone/>
            </a:pPr>
            <a:r>
              <a:rPr lang="en-US" sz="2200" b="1" i="1" dirty="0">
                <a:solidFill>
                  <a:schemeClr val="tx2">
                    <a:lumMod val="75000"/>
                  </a:schemeClr>
                </a:solidFill>
              </a:rPr>
              <a:t>    data needed to begin to address</a:t>
            </a:r>
          </a:p>
          <a:p>
            <a:pPr marL="0" indent="0">
              <a:buNone/>
            </a:pPr>
            <a:r>
              <a:rPr lang="en-US" sz="2200" b="1" i="1" dirty="0">
                <a:solidFill>
                  <a:schemeClr val="tx2">
                    <a:lumMod val="75000"/>
                  </a:schemeClr>
                </a:solidFill>
              </a:rPr>
              <a:t>    air quality issues in Arequipa</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15</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C143D027-B42B-44FB-8B01-E20F9704A4D9}"/>
              </a:ext>
            </a:extLst>
          </p:cNvPr>
          <p:cNvPicPr>
            <a:picLocks noChangeAspect="1"/>
          </p:cNvPicPr>
          <p:nvPr/>
        </p:nvPicPr>
        <p:blipFill>
          <a:blip r:embed="rId3"/>
          <a:stretch>
            <a:fillRect/>
          </a:stretch>
        </p:blipFill>
        <p:spPr>
          <a:xfrm>
            <a:off x="4423444" y="5889527"/>
            <a:ext cx="1946091" cy="677108"/>
          </a:xfrm>
          <a:prstGeom prst="rect">
            <a:avLst/>
          </a:prstGeom>
        </p:spPr>
      </p:pic>
      <p:sp>
        <p:nvSpPr>
          <p:cNvPr id="9" name="TextBox 8">
            <a:extLst>
              <a:ext uri="{FF2B5EF4-FFF2-40B4-BE49-F238E27FC236}">
                <a16:creationId xmlns:a16="http://schemas.microsoft.com/office/drawing/2014/main" id="{8AF0C662-1948-456B-AE4D-0E1425190B05}"/>
              </a:ext>
            </a:extLst>
          </p:cNvPr>
          <p:cNvSpPr txBox="1"/>
          <p:nvPr/>
        </p:nvSpPr>
        <p:spPr>
          <a:xfrm>
            <a:off x="8933447" y="313208"/>
            <a:ext cx="2326105"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Determining the Sources of Particulate Air Pollution in Arequipa, Peru (ARQ)</a:t>
            </a:r>
            <a:endParaRPr lang="en-US" dirty="0"/>
          </a:p>
        </p:txBody>
      </p:sp>
      <p:pic>
        <p:nvPicPr>
          <p:cNvPr id="10" name="Picture 9">
            <a:extLst>
              <a:ext uri="{FF2B5EF4-FFF2-40B4-BE49-F238E27FC236}">
                <a16:creationId xmlns:a16="http://schemas.microsoft.com/office/drawing/2014/main" id="{DC18AA15-9AB3-4ADE-9B64-C9E8EE51CF32}"/>
              </a:ext>
            </a:extLst>
          </p:cNvPr>
          <p:cNvPicPr/>
          <p:nvPr/>
        </p:nvPicPr>
        <p:blipFill>
          <a:blip r:embed="rId4">
            <a:extLst>
              <a:ext uri="{28A0092B-C50C-407E-A947-70E740481C1C}">
                <a14:useLocalDpi xmlns:a14="http://schemas.microsoft.com/office/drawing/2010/main" val="0"/>
              </a:ext>
            </a:extLst>
          </a:blip>
          <a:stretch>
            <a:fillRect/>
          </a:stretch>
        </p:blipFill>
        <p:spPr>
          <a:xfrm>
            <a:off x="6897600" y="3197037"/>
            <a:ext cx="3686580" cy="2148911"/>
          </a:xfrm>
          <a:prstGeom prst="rect">
            <a:avLst/>
          </a:prstGeom>
        </p:spPr>
      </p:pic>
      <p:sp>
        <p:nvSpPr>
          <p:cNvPr id="11" name="TextBox 10">
            <a:extLst>
              <a:ext uri="{FF2B5EF4-FFF2-40B4-BE49-F238E27FC236}">
                <a16:creationId xmlns:a16="http://schemas.microsoft.com/office/drawing/2014/main" id="{1920EA17-08E8-413B-B550-187165FE2352}"/>
              </a:ext>
            </a:extLst>
          </p:cNvPr>
          <p:cNvSpPr txBox="1"/>
          <p:nvPr/>
        </p:nvSpPr>
        <p:spPr>
          <a:xfrm>
            <a:off x="6778551" y="5320204"/>
            <a:ext cx="3924677" cy="569323"/>
          </a:xfrm>
          <a:prstGeom prst="rect">
            <a:avLst/>
          </a:prstGeom>
          <a:solidFill>
            <a:schemeClr val="accent4"/>
          </a:solidFill>
        </p:spPr>
        <p:txBody>
          <a:bodyPr wrap="square">
            <a:spAutoFit/>
          </a:bodyPr>
          <a:lstStyle/>
          <a:p>
            <a:pPr marL="0" marR="0" algn="ctr">
              <a:lnSpc>
                <a:spcPct val="115000"/>
              </a:lnSpc>
              <a:spcBef>
                <a:spcPts val="0"/>
              </a:spcBef>
              <a:spcAft>
                <a:spcPts val="1000"/>
              </a:spcAft>
            </a:pPr>
            <a:r>
              <a:rPr lang="en-US" sz="1400" b="1" kern="1200" dirty="0">
                <a:solidFill>
                  <a:srgbClr val="000000"/>
                </a:solidFill>
                <a:effectLst/>
                <a:ea typeface="Calibri" panose="020F0502020204030204" pitchFamily="34" charset="0"/>
                <a:cs typeface="Times New Roman" panose="02020603050405020304" pitchFamily="18" charset="0"/>
              </a:rPr>
              <a:t>Rainwater collection by </a:t>
            </a:r>
            <a:r>
              <a:rPr lang="en-GB" sz="1400" b="1" dirty="0">
                <a:solidFill>
                  <a:srgbClr val="000000"/>
                </a:solidFill>
                <a:effectLst/>
                <a:ea typeface="Times New Roman" panose="02020603050405020304" pitchFamily="18" charset="0"/>
                <a:cs typeface="Times New Roman" panose="02020603050405020304" pitchFamily="18" charset="0"/>
              </a:rPr>
              <a:t>citizen scientist volunteers</a:t>
            </a:r>
            <a:r>
              <a:rPr lang="en-GB" sz="1400" b="1" kern="1200" dirty="0">
                <a:solidFill>
                  <a:srgbClr val="000000"/>
                </a:solidFill>
                <a:effectLst/>
                <a:ea typeface="Calibri" panose="020F0502020204030204" pitchFamily="34" charset="0"/>
                <a:cs typeface="Times New Roman" panose="02020603050405020304" pitchFamily="18" charset="0"/>
              </a:rPr>
              <a:t> </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3580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1510" y="291365"/>
            <a:ext cx="7988980" cy="553998"/>
          </a:xfrm>
        </p:spPr>
        <p:txBody>
          <a:bodyPr/>
          <a:lstStyle/>
          <a:p>
            <a:r>
              <a:rPr lang="en-US" sz="4000" dirty="0"/>
              <a:t>Agriculture and Food</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828802" y="1062696"/>
            <a:ext cx="4832132" cy="738664"/>
          </a:xfrm>
        </p:spPr>
        <p:txBody>
          <a:bodyPr/>
          <a:lstStyle/>
          <a:p>
            <a:r>
              <a:rPr lang="en-US" sz="2400" dirty="0"/>
              <a:t>Crop improvement &amp; management (2 projects)</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28801" y="1972041"/>
            <a:ext cx="9097504" cy="3823263"/>
          </a:xfrm>
        </p:spPr>
        <p:txBody>
          <a:bodyPr>
            <a:normAutofit lnSpcReduction="10000"/>
          </a:bodyPr>
          <a:lstStyle/>
          <a:p>
            <a:r>
              <a:rPr lang="en-US" sz="2200" dirty="0"/>
              <a:t>Identified challenges facings Arequipa’s grape growers and wine producers, and opportunities to help address these challenges through better water management</a:t>
            </a:r>
          </a:p>
          <a:p>
            <a:endParaRPr lang="en-US" sz="800" dirty="0"/>
          </a:p>
          <a:p>
            <a:r>
              <a:rPr lang="en-US" sz="2200" dirty="0"/>
              <a:t>Identified traits mediating water and salinity stress in garlic and quinoa</a:t>
            </a:r>
          </a:p>
          <a:p>
            <a:endParaRPr lang="en-US" sz="800" dirty="0"/>
          </a:p>
          <a:p>
            <a:r>
              <a:rPr lang="en-US" sz="2200" dirty="0"/>
              <a:t>Established protocols to genetically </a:t>
            </a:r>
          </a:p>
          <a:p>
            <a:pPr marL="0" indent="0">
              <a:buNone/>
            </a:pPr>
            <a:r>
              <a:rPr lang="en-US" sz="2200" dirty="0"/>
              <a:t>    modify quinoa, wheat and garlic using </a:t>
            </a:r>
          </a:p>
          <a:p>
            <a:pPr marL="0" indent="0">
              <a:buNone/>
            </a:pPr>
            <a:r>
              <a:rPr lang="en-US" sz="2200" dirty="0"/>
              <a:t>    CRISPR technology</a:t>
            </a:r>
          </a:p>
          <a:p>
            <a:pPr marL="0" indent="0">
              <a:buNone/>
            </a:pPr>
            <a:endParaRPr lang="en-US" sz="800" dirty="0"/>
          </a:p>
          <a:p>
            <a:r>
              <a:rPr lang="en-US" sz="2200" b="1" i="1" dirty="0">
                <a:solidFill>
                  <a:schemeClr val="tx2">
                    <a:lumMod val="75000"/>
                  </a:schemeClr>
                </a:solidFill>
              </a:rPr>
              <a:t>Findings provide the foundational </a:t>
            </a:r>
          </a:p>
          <a:p>
            <a:pPr marL="0" indent="0">
              <a:buNone/>
            </a:pPr>
            <a:r>
              <a:rPr lang="en-US" sz="2200" b="1" i="1" dirty="0">
                <a:solidFill>
                  <a:schemeClr val="tx2">
                    <a:lumMod val="75000"/>
                  </a:schemeClr>
                </a:solidFill>
              </a:rPr>
              <a:t>    knowledge needed for future research</a:t>
            </a:r>
          </a:p>
          <a:p>
            <a:pPr marL="0" indent="0">
              <a:buNone/>
            </a:pPr>
            <a:r>
              <a:rPr lang="en-US" sz="2200" b="1" i="1" dirty="0">
                <a:solidFill>
                  <a:schemeClr val="tx2">
                    <a:lumMod val="75000"/>
                  </a:schemeClr>
                </a:solidFill>
              </a:rPr>
              <a:t>    to help farmers improve profitability</a:t>
            </a:r>
          </a:p>
          <a:p>
            <a:pPr marL="0" indent="0">
              <a:buNone/>
            </a:pPr>
            <a:r>
              <a:rPr lang="en-US" sz="2200" b="1" i="1" dirty="0">
                <a:solidFill>
                  <a:schemeClr val="tx2">
                    <a:lumMod val="75000"/>
                  </a:schemeClr>
                </a:solidFill>
              </a:rPr>
              <a:t>    and deal with climate change</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16</a:t>
            </a:fld>
            <a:endParaRPr lang="en-US" dirty="0"/>
          </a:p>
        </p:txBody>
      </p:sp>
      <p:sp>
        <p:nvSpPr>
          <p:cNvPr id="8" name="TextBox 7">
            <a:extLst>
              <a:ext uri="{FF2B5EF4-FFF2-40B4-BE49-F238E27FC236}">
                <a16:creationId xmlns:a16="http://schemas.microsoft.com/office/drawing/2014/main" id="{BEBB4D78-AA6C-4705-B044-B0F05855E9D8}"/>
              </a:ext>
            </a:extLst>
          </p:cNvPr>
          <p:cNvSpPr txBox="1"/>
          <p:nvPr/>
        </p:nvSpPr>
        <p:spPr>
          <a:xfrm>
            <a:off x="7024066" y="283757"/>
            <a:ext cx="2204443" cy="1477328"/>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Elevating the Peruvian Grape and Wine Industry into a Global Competitor </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(GWI)</a:t>
            </a:r>
            <a:endParaRPr lang="en-US" dirty="0">
              <a:solidFill>
                <a:schemeClr val="bg1"/>
              </a:solidFill>
            </a:endParaRPr>
          </a:p>
        </p:txBody>
      </p:sp>
      <p:pic>
        <p:nvPicPr>
          <p:cNvPr id="9" name="Picture 8" descr="A picture containing text, tableware, plate, dishware&#10;&#10;Description automatically generated">
            <a:extLst>
              <a:ext uri="{FF2B5EF4-FFF2-40B4-BE49-F238E27FC236}">
                <a16:creationId xmlns:a16="http://schemas.microsoft.com/office/drawing/2014/main" id="{5FCD93CF-26ED-40E6-A483-AF60E29CCC73}"/>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11" name="TextBox 10">
            <a:extLst>
              <a:ext uri="{FF2B5EF4-FFF2-40B4-BE49-F238E27FC236}">
                <a16:creationId xmlns:a16="http://schemas.microsoft.com/office/drawing/2014/main" id="{4B768681-0C15-477C-8A6A-8C7F79DC3BDE}"/>
              </a:ext>
            </a:extLst>
          </p:cNvPr>
          <p:cNvSpPr txBox="1"/>
          <p:nvPr/>
        </p:nvSpPr>
        <p:spPr>
          <a:xfrm>
            <a:off x="9354273" y="289204"/>
            <a:ext cx="1957123" cy="1477328"/>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CRISPR and Phenomics: Capacity Building for Crop Science at UNSA (CRISPR)</a:t>
            </a:r>
            <a:endParaRPr lang="en-US" dirty="0"/>
          </a:p>
        </p:txBody>
      </p:sp>
      <p:pic>
        <p:nvPicPr>
          <p:cNvPr id="12" name="Picture 11">
            <a:extLst>
              <a:ext uri="{FF2B5EF4-FFF2-40B4-BE49-F238E27FC236}">
                <a16:creationId xmlns:a16="http://schemas.microsoft.com/office/drawing/2014/main" id="{57C9DB6F-5AF2-40F1-A41C-BAD86095172D}"/>
              </a:ext>
            </a:extLst>
          </p:cNvPr>
          <p:cNvPicPr/>
          <p:nvPr/>
        </p:nvPicPr>
        <p:blipFill>
          <a:blip r:embed="rId3"/>
          <a:stretch>
            <a:fillRect/>
          </a:stretch>
        </p:blipFill>
        <p:spPr>
          <a:xfrm>
            <a:off x="7485587" y="3419341"/>
            <a:ext cx="3254740" cy="2304019"/>
          </a:xfrm>
          <a:prstGeom prst="rect">
            <a:avLst/>
          </a:prstGeom>
        </p:spPr>
      </p:pic>
      <p:sp>
        <p:nvSpPr>
          <p:cNvPr id="13" name="TextBox 12">
            <a:extLst>
              <a:ext uri="{FF2B5EF4-FFF2-40B4-BE49-F238E27FC236}">
                <a16:creationId xmlns:a16="http://schemas.microsoft.com/office/drawing/2014/main" id="{DE335B5A-4093-43AD-A0ED-74C6FE9729B7}"/>
              </a:ext>
            </a:extLst>
          </p:cNvPr>
          <p:cNvSpPr txBox="1"/>
          <p:nvPr/>
        </p:nvSpPr>
        <p:spPr>
          <a:xfrm>
            <a:off x="7441369" y="5631552"/>
            <a:ext cx="3343176" cy="569323"/>
          </a:xfrm>
          <a:prstGeom prst="rect">
            <a:avLst/>
          </a:prstGeom>
          <a:solidFill>
            <a:schemeClr val="accent4"/>
          </a:solidFill>
        </p:spPr>
        <p:txBody>
          <a:bodyPr wrap="square">
            <a:spAutoFit/>
          </a:bodyPr>
          <a:lstStyle/>
          <a:p>
            <a:pPr marL="0" marR="0" algn="ctr">
              <a:lnSpc>
                <a:spcPct val="115000"/>
              </a:lnSpc>
              <a:spcBef>
                <a:spcPts val="0"/>
              </a:spcBef>
              <a:spcAft>
                <a:spcPts val="1000"/>
              </a:spcAft>
            </a:pPr>
            <a:r>
              <a:rPr lang="en-GB" sz="1400" b="1" kern="1200" dirty="0">
                <a:solidFill>
                  <a:srgbClr val="000000"/>
                </a:solidFill>
                <a:effectLst/>
                <a:ea typeface="Calibri" panose="020F0502020204030204" pitchFamily="34" charset="0"/>
                <a:cs typeface="Times New Roman" panose="02020603050405020304" pitchFamily="18" charset="0"/>
              </a:rPr>
              <a:t>Quinoa plants subject to salt and water stress</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9161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291365"/>
            <a:ext cx="7988980" cy="553998"/>
          </a:xfrm>
        </p:spPr>
        <p:txBody>
          <a:bodyPr/>
          <a:lstStyle/>
          <a:p>
            <a:r>
              <a:rPr lang="en-US" sz="4000" dirty="0"/>
              <a:t>Agriculture and Food</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a:xfrm>
            <a:off x="1793854" y="1089758"/>
            <a:ext cx="3934460" cy="747014"/>
          </a:xfrm>
        </p:spPr>
        <p:txBody>
          <a:bodyPr/>
          <a:lstStyle/>
          <a:p>
            <a:r>
              <a:rPr lang="en-US" sz="2400" dirty="0"/>
              <a:t>Food safety &amp; preservation (3 projects)</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00809" y="1991349"/>
            <a:ext cx="8875477" cy="3758069"/>
          </a:xfrm>
        </p:spPr>
        <p:txBody>
          <a:bodyPr>
            <a:normAutofit/>
          </a:bodyPr>
          <a:lstStyle/>
          <a:p>
            <a:r>
              <a:rPr lang="en-US" sz="2200" dirty="0"/>
              <a:t>Documented foodborne pathogens in fruit, vegetables and water from farms and local markets and conducted trainings to help reduce risks</a:t>
            </a:r>
          </a:p>
          <a:p>
            <a:endParaRPr lang="en-US" sz="800" dirty="0"/>
          </a:p>
          <a:p>
            <a:r>
              <a:rPr lang="en-US" sz="2200" dirty="0"/>
              <a:t>Determined that some grains and processed products contain heavy metals and identified post-harvest practices to reduce contamination </a:t>
            </a:r>
          </a:p>
          <a:p>
            <a:endParaRPr lang="en-US" sz="800" dirty="0"/>
          </a:p>
          <a:p>
            <a:r>
              <a:rPr lang="en-US" sz="2200" dirty="0"/>
              <a:t>Demonstrated how to reduce loss from insect pests in grains after harvest using specialized storage bags</a:t>
            </a:r>
          </a:p>
          <a:p>
            <a:endParaRPr lang="en-US" sz="800" dirty="0"/>
          </a:p>
          <a:p>
            <a:r>
              <a:rPr lang="en-US" sz="2200" b="1" i="1" dirty="0">
                <a:solidFill>
                  <a:schemeClr val="tx2">
                    <a:lumMod val="75000"/>
                  </a:schemeClr>
                </a:solidFill>
              </a:rPr>
              <a:t>Findings will help reduce human health</a:t>
            </a:r>
          </a:p>
          <a:p>
            <a:pPr marL="0" indent="0">
              <a:buNone/>
            </a:pPr>
            <a:r>
              <a:rPr lang="en-US" sz="2200" b="1" i="1" dirty="0">
                <a:solidFill>
                  <a:schemeClr val="tx2">
                    <a:lumMod val="75000"/>
                  </a:schemeClr>
                </a:solidFill>
              </a:rPr>
              <a:t>    risks associated with contaminants, </a:t>
            </a:r>
          </a:p>
          <a:p>
            <a:pPr marL="0" indent="0">
              <a:buNone/>
            </a:pPr>
            <a:r>
              <a:rPr lang="en-US" sz="2200" b="1" i="1" dirty="0">
                <a:solidFill>
                  <a:schemeClr val="tx2">
                    <a:lumMod val="75000"/>
                  </a:schemeClr>
                </a:solidFill>
              </a:rPr>
              <a:t>    and increase food security and the </a:t>
            </a:r>
          </a:p>
          <a:p>
            <a:pPr marL="0" indent="0">
              <a:buNone/>
            </a:pPr>
            <a:r>
              <a:rPr lang="en-US" sz="2200" b="1" i="1" dirty="0">
                <a:solidFill>
                  <a:schemeClr val="tx2">
                    <a:lumMod val="75000"/>
                  </a:schemeClr>
                </a:solidFill>
              </a:rPr>
              <a:t>    profitability of Arequipa’s farmers</a:t>
            </a:r>
          </a:p>
          <a:p>
            <a:pPr marL="0" indent="0">
              <a:buNone/>
            </a:pPr>
            <a:endParaRPr lang="en-US" sz="2200" dirty="0"/>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17</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5C6C9027-ACA9-4EDB-9C70-C0A6419EBD17}"/>
              </a:ext>
            </a:extLst>
          </p:cNvPr>
          <p:cNvPicPr>
            <a:picLocks noChangeAspect="1"/>
          </p:cNvPicPr>
          <p:nvPr/>
        </p:nvPicPr>
        <p:blipFill>
          <a:blip r:embed="rId2"/>
          <a:stretch>
            <a:fillRect/>
          </a:stretch>
        </p:blipFill>
        <p:spPr>
          <a:xfrm>
            <a:off x="4423444" y="5839236"/>
            <a:ext cx="1946091" cy="677108"/>
          </a:xfrm>
          <a:prstGeom prst="rect">
            <a:avLst/>
          </a:prstGeom>
        </p:spPr>
      </p:pic>
      <p:sp>
        <p:nvSpPr>
          <p:cNvPr id="9" name="TextBox 8">
            <a:extLst>
              <a:ext uri="{FF2B5EF4-FFF2-40B4-BE49-F238E27FC236}">
                <a16:creationId xmlns:a16="http://schemas.microsoft.com/office/drawing/2014/main" id="{4B2B1D3A-952A-41BB-AC48-C24E2C3C97A4}"/>
              </a:ext>
            </a:extLst>
          </p:cNvPr>
          <p:cNvSpPr txBox="1"/>
          <p:nvPr/>
        </p:nvSpPr>
        <p:spPr>
          <a:xfrm>
            <a:off x="9741786" y="427807"/>
            <a:ext cx="2047807"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Postharvest Handling and Storage in Peru (POHO)</a:t>
            </a:r>
            <a:endParaRPr lang="en-US" dirty="0"/>
          </a:p>
        </p:txBody>
      </p:sp>
      <p:sp>
        <p:nvSpPr>
          <p:cNvPr id="14" name="TextBox 13">
            <a:extLst>
              <a:ext uri="{FF2B5EF4-FFF2-40B4-BE49-F238E27FC236}">
                <a16:creationId xmlns:a16="http://schemas.microsoft.com/office/drawing/2014/main" id="{FC1234FE-6C49-49DC-9278-BEB4C27A6047}"/>
              </a:ext>
            </a:extLst>
          </p:cNvPr>
          <p:cNvSpPr txBox="1"/>
          <p:nvPr/>
        </p:nvSpPr>
        <p:spPr>
          <a:xfrm>
            <a:off x="5640435" y="419515"/>
            <a:ext cx="2111590"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Food Safety Training for Growers and Food Processors in Arequipa, Peru (IFS)</a:t>
            </a:r>
            <a:endParaRPr lang="en-US" dirty="0"/>
          </a:p>
        </p:txBody>
      </p:sp>
      <p:sp>
        <p:nvSpPr>
          <p:cNvPr id="17" name="TextBox 16">
            <a:extLst>
              <a:ext uri="{FF2B5EF4-FFF2-40B4-BE49-F238E27FC236}">
                <a16:creationId xmlns:a16="http://schemas.microsoft.com/office/drawing/2014/main" id="{E9FA8D3F-135C-4A0E-A15B-637CE3C624BA}"/>
              </a:ext>
            </a:extLst>
          </p:cNvPr>
          <p:cNvSpPr txBox="1"/>
          <p:nvPr/>
        </p:nvSpPr>
        <p:spPr>
          <a:xfrm>
            <a:off x="7829517" y="426837"/>
            <a:ext cx="1834777"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Low Heavy Metal, Staple Crops in Arequipa (SHMF)</a:t>
            </a:r>
            <a:endParaRPr lang="en-US" dirty="0"/>
          </a:p>
        </p:txBody>
      </p:sp>
      <p:pic>
        <p:nvPicPr>
          <p:cNvPr id="18" name="Picture 17">
            <a:extLst>
              <a:ext uri="{FF2B5EF4-FFF2-40B4-BE49-F238E27FC236}">
                <a16:creationId xmlns:a16="http://schemas.microsoft.com/office/drawing/2014/main" id="{7EFC1949-A7D3-44F3-BC26-5A243CA5ECF3}"/>
              </a:ext>
            </a:extLst>
          </p:cNvPr>
          <p:cNvPicPr/>
          <p:nvPr/>
        </p:nvPicPr>
        <p:blipFill rotWithShape="1">
          <a:blip r:embed="rId3">
            <a:extLst>
              <a:ext uri="{28A0092B-C50C-407E-A947-70E740481C1C}">
                <a14:useLocalDpi xmlns:a14="http://schemas.microsoft.com/office/drawing/2010/main" val="0"/>
              </a:ext>
            </a:extLst>
          </a:blip>
          <a:srcRect l="1478" t="56373" r="47930" b="12984"/>
          <a:stretch/>
        </p:blipFill>
        <p:spPr>
          <a:xfrm>
            <a:off x="7219951" y="4017490"/>
            <a:ext cx="3538452" cy="1821746"/>
          </a:xfrm>
          <a:prstGeom prst="rect">
            <a:avLst/>
          </a:prstGeom>
        </p:spPr>
      </p:pic>
      <p:sp>
        <p:nvSpPr>
          <p:cNvPr id="20" name="TextBox 19">
            <a:extLst>
              <a:ext uri="{FF2B5EF4-FFF2-40B4-BE49-F238E27FC236}">
                <a16:creationId xmlns:a16="http://schemas.microsoft.com/office/drawing/2014/main" id="{FB624952-B689-4281-A709-9CBE78C9E949}"/>
              </a:ext>
            </a:extLst>
          </p:cNvPr>
          <p:cNvSpPr txBox="1"/>
          <p:nvPr/>
        </p:nvSpPr>
        <p:spPr>
          <a:xfrm>
            <a:off x="6972988" y="5706045"/>
            <a:ext cx="3906519" cy="307777"/>
          </a:xfrm>
          <a:prstGeom prst="rect">
            <a:avLst/>
          </a:prstGeom>
          <a:solidFill>
            <a:schemeClr val="accent4"/>
          </a:solidFill>
        </p:spPr>
        <p:txBody>
          <a:bodyPr wrap="square">
            <a:spAutoFit/>
          </a:bodyPr>
          <a:lstStyle/>
          <a:p>
            <a:pPr algn="ctr"/>
            <a:r>
              <a:rPr lang="en-GB" sz="1400" b="1" dirty="0">
                <a:solidFill>
                  <a:srgbClr val="000000"/>
                </a:solidFill>
                <a:ea typeface="Calibri" panose="020F0502020204030204" pitchFamily="34" charset="0"/>
                <a:cs typeface="Arial" panose="020B0604020202020204" pitchFamily="34" charset="0"/>
              </a:rPr>
              <a:t>Mi</a:t>
            </a:r>
            <a:r>
              <a:rPr lang="en-GB" sz="1400" b="1" kern="1200" dirty="0">
                <a:solidFill>
                  <a:srgbClr val="000000"/>
                </a:solidFill>
                <a:effectLst/>
                <a:ea typeface="Calibri" panose="020F0502020204030204" pitchFamily="34" charset="0"/>
                <a:cs typeface="Arial" panose="020B0604020202020204" pitchFamily="34" charset="0"/>
              </a:rPr>
              <a:t>lling reduces heavy metals in grains</a:t>
            </a:r>
            <a:endParaRPr lang="en-US" sz="1400" dirty="0"/>
          </a:p>
        </p:txBody>
      </p:sp>
    </p:spTree>
    <p:extLst>
      <p:ext uri="{BB962C8B-B14F-4D97-AF65-F5344CB8AC3E}">
        <p14:creationId xmlns:p14="http://schemas.microsoft.com/office/powerpoint/2010/main" val="1095510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043076" y="259460"/>
            <a:ext cx="7988980" cy="553998"/>
          </a:xfrm>
        </p:spPr>
        <p:txBody>
          <a:bodyPr/>
          <a:lstStyle/>
          <a:p>
            <a:r>
              <a:rPr lang="en-US" sz="4000" dirty="0"/>
              <a:t>Technology</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33488" y="1624462"/>
            <a:ext cx="6126987" cy="4126014"/>
          </a:xfrm>
        </p:spPr>
        <p:txBody>
          <a:bodyPr>
            <a:normAutofit lnSpcReduction="10000"/>
          </a:bodyPr>
          <a:lstStyle/>
          <a:p>
            <a:r>
              <a:rPr lang="en-US" sz="2200" dirty="0"/>
              <a:t>Developed new low-cost robotic water quality monitoring and smart irrigation systems</a:t>
            </a:r>
          </a:p>
          <a:p>
            <a:endParaRPr lang="en-US" sz="800" dirty="0"/>
          </a:p>
          <a:p>
            <a:r>
              <a:rPr lang="en-US" sz="2200" dirty="0"/>
              <a:t>Developed a new approach to estimate heavy metal concentrations in soils, water and plants</a:t>
            </a:r>
          </a:p>
          <a:p>
            <a:endParaRPr lang="en-US" sz="800" dirty="0"/>
          </a:p>
          <a:p>
            <a:r>
              <a:rPr lang="en-US" sz="2200" dirty="0"/>
              <a:t>Developed new sensors to monitor solar radiation and enhance wireless  </a:t>
            </a:r>
          </a:p>
          <a:p>
            <a:pPr marL="0" indent="0">
              <a:buNone/>
            </a:pPr>
            <a:r>
              <a:rPr lang="en-US" sz="2200" dirty="0"/>
              <a:t>    communication in solar cells</a:t>
            </a:r>
          </a:p>
          <a:p>
            <a:endParaRPr lang="en-US" sz="800" b="1" i="1" dirty="0">
              <a:solidFill>
                <a:schemeClr val="tx2">
                  <a:lumMod val="75000"/>
                </a:schemeClr>
              </a:solidFill>
            </a:endParaRPr>
          </a:p>
          <a:p>
            <a:r>
              <a:rPr lang="en-US" sz="2200" b="1" i="1" dirty="0">
                <a:solidFill>
                  <a:schemeClr val="tx2">
                    <a:lumMod val="75000"/>
                  </a:schemeClr>
                </a:solidFill>
              </a:rPr>
              <a:t>The tools will help scientists and </a:t>
            </a:r>
          </a:p>
          <a:p>
            <a:pPr marL="0" indent="0">
              <a:buNone/>
            </a:pPr>
            <a:r>
              <a:rPr lang="en-US" sz="2200" b="1" i="1" dirty="0">
                <a:solidFill>
                  <a:schemeClr val="tx2">
                    <a:lumMod val="75000"/>
                  </a:schemeClr>
                </a:solidFill>
              </a:rPr>
              <a:t>    local agencies better monitor  </a:t>
            </a:r>
          </a:p>
          <a:p>
            <a:pPr marL="0" indent="0">
              <a:buNone/>
            </a:pPr>
            <a:r>
              <a:rPr lang="en-US" sz="2200" b="1" i="1" dirty="0">
                <a:solidFill>
                  <a:schemeClr val="tx2">
                    <a:lumMod val="75000"/>
                  </a:schemeClr>
                </a:solidFill>
              </a:rPr>
              <a:t>    environmental conditions, and </a:t>
            </a:r>
          </a:p>
          <a:p>
            <a:pPr marL="0" indent="0">
              <a:buNone/>
            </a:pPr>
            <a:r>
              <a:rPr lang="en-US" sz="2200" b="1" i="1" dirty="0">
                <a:solidFill>
                  <a:schemeClr val="tx2">
                    <a:lumMod val="75000"/>
                  </a:schemeClr>
                </a:solidFill>
              </a:rPr>
              <a:t>    conduct research aimed at solving</a:t>
            </a:r>
          </a:p>
          <a:p>
            <a:pPr marL="0" indent="0">
              <a:buNone/>
            </a:pPr>
            <a:r>
              <a:rPr lang="en-US" sz="2200" b="1" i="1" dirty="0">
                <a:solidFill>
                  <a:schemeClr val="tx2">
                    <a:lumMod val="75000"/>
                  </a:schemeClr>
                </a:solidFill>
              </a:rPr>
              <a:t>    grand challenges in Arequipa</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18</a:t>
            </a:fld>
            <a:endParaRPr lang="en-US" dirty="0"/>
          </a:p>
        </p:txBody>
      </p:sp>
      <p:sp>
        <p:nvSpPr>
          <p:cNvPr id="8" name="TextBox 7">
            <a:extLst>
              <a:ext uri="{FF2B5EF4-FFF2-40B4-BE49-F238E27FC236}">
                <a16:creationId xmlns:a16="http://schemas.microsoft.com/office/drawing/2014/main" id="{17277A1A-A83F-462D-911A-9A45EB18D905}"/>
              </a:ext>
            </a:extLst>
          </p:cNvPr>
          <p:cNvSpPr txBox="1"/>
          <p:nvPr/>
        </p:nvSpPr>
        <p:spPr>
          <a:xfrm>
            <a:off x="5329469" y="195669"/>
            <a:ext cx="2198632"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R</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obotic Water Quality Monitoring and Distribution Systems (RWQM)</a:t>
            </a:r>
            <a:endParaRPr lang="en-US" dirty="0"/>
          </a:p>
        </p:txBody>
      </p:sp>
      <p:pic>
        <p:nvPicPr>
          <p:cNvPr id="9" name="Picture 8">
            <a:extLst>
              <a:ext uri="{FF2B5EF4-FFF2-40B4-BE49-F238E27FC236}">
                <a16:creationId xmlns:a16="http://schemas.microsoft.com/office/drawing/2014/main" id="{C4574F77-0C48-46C6-9A0D-A6D10E03052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14866" y="1601799"/>
            <a:ext cx="2647203" cy="1887393"/>
          </a:xfrm>
          <a:prstGeom prst="rect">
            <a:avLst/>
          </a:prstGeom>
          <a:noFill/>
          <a:ln>
            <a:solidFill>
              <a:schemeClr val="accent1"/>
            </a:solidFill>
          </a:ln>
        </p:spPr>
      </p:pic>
      <p:pic>
        <p:nvPicPr>
          <p:cNvPr id="10" name="Picture 9" descr="A picture containing text, tableware, plate, dishware&#10;&#10;Description automatically generated">
            <a:extLst>
              <a:ext uri="{FF2B5EF4-FFF2-40B4-BE49-F238E27FC236}">
                <a16:creationId xmlns:a16="http://schemas.microsoft.com/office/drawing/2014/main" id="{75E7ED41-464E-4CDA-9635-A18ACB4F7910}"/>
              </a:ext>
            </a:extLst>
          </p:cNvPr>
          <p:cNvPicPr>
            <a:picLocks noChangeAspect="1"/>
          </p:cNvPicPr>
          <p:nvPr/>
        </p:nvPicPr>
        <p:blipFill>
          <a:blip r:embed="rId4"/>
          <a:stretch>
            <a:fillRect/>
          </a:stretch>
        </p:blipFill>
        <p:spPr>
          <a:xfrm>
            <a:off x="4423444" y="5889527"/>
            <a:ext cx="1946091" cy="677108"/>
          </a:xfrm>
          <a:prstGeom prst="rect">
            <a:avLst/>
          </a:prstGeom>
        </p:spPr>
      </p:pic>
      <p:sp>
        <p:nvSpPr>
          <p:cNvPr id="12" name="TextBox 11">
            <a:extLst>
              <a:ext uri="{FF2B5EF4-FFF2-40B4-BE49-F238E27FC236}">
                <a16:creationId xmlns:a16="http://schemas.microsoft.com/office/drawing/2014/main" id="{E87E3CDC-A45C-47C4-A9D9-267E1EC5E3DC}"/>
              </a:ext>
            </a:extLst>
          </p:cNvPr>
          <p:cNvSpPr txBox="1"/>
          <p:nvPr/>
        </p:nvSpPr>
        <p:spPr>
          <a:xfrm>
            <a:off x="9636379" y="195669"/>
            <a:ext cx="1895601"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rPr>
              <a:t>Sensing Systems for Heavy Metal Detection (DHMC)</a:t>
            </a:r>
            <a:endParaRPr lang="en-US" dirty="0"/>
          </a:p>
        </p:txBody>
      </p:sp>
      <p:sp>
        <p:nvSpPr>
          <p:cNvPr id="14" name="TextBox 13">
            <a:extLst>
              <a:ext uri="{FF2B5EF4-FFF2-40B4-BE49-F238E27FC236}">
                <a16:creationId xmlns:a16="http://schemas.microsoft.com/office/drawing/2014/main" id="{D798AC00-C363-44BD-B20E-68F9A33E9308}"/>
              </a:ext>
            </a:extLst>
          </p:cNvPr>
          <p:cNvSpPr txBox="1"/>
          <p:nvPr/>
        </p:nvSpPr>
        <p:spPr>
          <a:xfrm>
            <a:off x="7594292" y="195669"/>
            <a:ext cx="1973190"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Harnessing Luminescent Radiation from Solar Cells (OFID)</a:t>
            </a:r>
            <a:endParaRPr lang="en-US" dirty="0"/>
          </a:p>
        </p:txBody>
      </p:sp>
      <p:pic>
        <p:nvPicPr>
          <p:cNvPr id="15" name="Picture 14">
            <a:extLst>
              <a:ext uri="{FF2B5EF4-FFF2-40B4-BE49-F238E27FC236}">
                <a16:creationId xmlns:a16="http://schemas.microsoft.com/office/drawing/2014/main" id="{0526FCC4-7F8A-4A80-8D3F-5A8F81BFE858}"/>
              </a:ext>
            </a:extLst>
          </p:cNvPr>
          <p:cNvPicPr/>
          <p:nvPr/>
        </p:nvPicPr>
        <p:blipFill>
          <a:blip r:embed="rId5">
            <a:extLst>
              <a:ext uri="{28A0092B-C50C-407E-A947-70E740481C1C}">
                <a14:useLocalDpi xmlns:a14="http://schemas.microsoft.com/office/drawing/2010/main" val="0"/>
              </a:ext>
            </a:extLst>
          </a:blip>
          <a:stretch>
            <a:fillRect/>
          </a:stretch>
        </p:blipFill>
        <p:spPr>
          <a:xfrm rot="10800000">
            <a:off x="6897500" y="3916324"/>
            <a:ext cx="1691314" cy="1589864"/>
          </a:xfrm>
          <a:prstGeom prst="rect">
            <a:avLst/>
          </a:prstGeom>
          <a:ln>
            <a:solidFill>
              <a:schemeClr val="accent1"/>
            </a:solidFill>
          </a:ln>
        </p:spPr>
      </p:pic>
      <p:sp>
        <p:nvSpPr>
          <p:cNvPr id="13" name="Subtitle 2">
            <a:extLst>
              <a:ext uri="{FF2B5EF4-FFF2-40B4-BE49-F238E27FC236}">
                <a16:creationId xmlns:a16="http://schemas.microsoft.com/office/drawing/2014/main" id="{21695BDA-3BEE-4A87-8332-B4E24BA87AB6}"/>
              </a:ext>
            </a:extLst>
          </p:cNvPr>
          <p:cNvSpPr txBox="1">
            <a:spLocks/>
          </p:cNvSpPr>
          <p:nvPr/>
        </p:nvSpPr>
        <p:spPr>
          <a:xfrm>
            <a:off x="1798737" y="1107524"/>
            <a:ext cx="4297263"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dirty="0"/>
              <a:t>New tools (3 projects)</a:t>
            </a:r>
          </a:p>
        </p:txBody>
      </p:sp>
      <p:pic>
        <p:nvPicPr>
          <p:cNvPr id="16" name="Picture 15">
            <a:extLst>
              <a:ext uri="{FF2B5EF4-FFF2-40B4-BE49-F238E27FC236}">
                <a16:creationId xmlns:a16="http://schemas.microsoft.com/office/drawing/2014/main" id="{63CEEEFC-2A18-4E7D-B2C7-426D3B181DA6}"/>
              </a:ext>
            </a:extLst>
          </p:cNvPr>
          <p:cNvPicPr/>
          <p:nvPr/>
        </p:nvPicPr>
        <p:blipFill>
          <a:blip r:embed="rId6"/>
          <a:stretch>
            <a:fillRect/>
          </a:stretch>
        </p:blipFill>
        <p:spPr>
          <a:xfrm>
            <a:off x="8741676" y="3920156"/>
            <a:ext cx="2020393" cy="1612265"/>
          </a:xfrm>
          <a:prstGeom prst="rect">
            <a:avLst/>
          </a:prstGeom>
          <a:ln>
            <a:solidFill>
              <a:schemeClr val="accent1"/>
            </a:solidFill>
          </a:ln>
        </p:spPr>
      </p:pic>
      <p:sp>
        <p:nvSpPr>
          <p:cNvPr id="17" name="TextBox 16">
            <a:extLst>
              <a:ext uri="{FF2B5EF4-FFF2-40B4-BE49-F238E27FC236}">
                <a16:creationId xmlns:a16="http://schemas.microsoft.com/office/drawing/2014/main" id="{7ACEE7A0-76FF-44F0-B865-F16F03E99235}"/>
              </a:ext>
            </a:extLst>
          </p:cNvPr>
          <p:cNvSpPr txBox="1"/>
          <p:nvPr/>
        </p:nvSpPr>
        <p:spPr>
          <a:xfrm>
            <a:off x="8741676" y="5506188"/>
            <a:ext cx="2075929" cy="523220"/>
          </a:xfrm>
          <a:prstGeom prst="rect">
            <a:avLst/>
          </a:prstGeom>
          <a:solidFill>
            <a:schemeClr val="accent4"/>
          </a:solidFill>
        </p:spPr>
        <p:txBody>
          <a:bodyPr wrap="square">
            <a:spAutoFit/>
          </a:bodyPr>
          <a:lstStyle/>
          <a:p>
            <a:pPr algn="ctr"/>
            <a:r>
              <a:rPr lang="en-GB" sz="1400" b="1" dirty="0">
                <a:effectLst/>
                <a:ea typeface="Calibri" panose="020F0502020204030204" pitchFamily="34" charset="0"/>
                <a:cs typeface="Times New Roman" panose="02020603050405020304" pitchFamily="18" charset="0"/>
              </a:rPr>
              <a:t>Laser-based spectroscopy system</a:t>
            </a:r>
            <a:endParaRPr lang="en-US" sz="1400" dirty="0"/>
          </a:p>
        </p:txBody>
      </p:sp>
      <p:sp>
        <p:nvSpPr>
          <p:cNvPr id="18" name="TextBox 17">
            <a:extLst>
              <a:ext uri="{FF2B5EF4-FFF2-40B4-BE49-F238E27FC236}">
                <a16:creationId xmlns:a16="http://schemas.microsoft.com/office/drawing/2014/main" id="{09880A86-AB57-4182-B6CE-CB2037FA80D6}"/>
              </a:ext>
            </a:extLst>
          </p:cNvPr>
          <p:cNvSpPr txBox="1"/>
          <p:nvPr/>
        </p:nvSpPr>
        <p:spPr>
          <a:xfrm>
            <a:off x="8461199" y="3460158"/>
            <a:ext cx="1801677" cy="307777"/>
          </a:xfrm>
          <a:prstGeom prst="rect">
            <a:avLst/>
          </a:prstGeom>
          <a:noFill/>
        </p:spPr>
        <p:txBody>
          <a:bodyPr wrap="square">
            <a:spAutoFit/>
          </a:bodyPr>
          <a:lstStyle/>
          <a:p>
            <a:pPr algn="ctr"/>
            <a:r>
              <a:rPr lang="en-GB" sz="1400" b="1" dirty="0">
                <a:solidFill>
                  <a:srgbClr val="000000"/>
                </a:solidFill>
                <a:ea typeface="Calibri" panose="020F0502020204030204" pitchFamily="34" charset="0"/>
                <a:cs typeface="Arial" panose="020B0604020202020204" pitchFamily="34" charset="0"/>
              </a:rPr>
              <a:t>T</a:t>
            </a:r>
            <a:r>
              <a:rPr lang="en-GB" sz="1400" b="1" kern="1200" dirty="0">
                <a:solidFill>
                  <a:srgbClr val="000000"/>
                </a:solidFill>
                <a:effectLst/>
                <a:ea typeface="Calibri" panose="020F0502020204030204" pitchFamily="34" charset="0"/>
                <a:cs typeface="Arial" panose="020B0604020202020204" pitchFamily="34" charset="0"/>
              </a:rPr>
              <a:t>he </a:t>
            </a:r>
            <a:r>
              <a:rPr lang="en-GB" sz="1400" b="1" kern="1200" dirty="0" err="1">
                <a:solidFill>
                  <a:srgbClr val="000000"/>
                </a:solidFill>
                <a:effectLst/>
                <a:ea typeface="Calibri" panose="020F0502020204030204" pitchFamily="34" charset="0"/>
                <a:cs typeface="Arial" panose="020B0604020202020204" pitchFamily="34" charset="0"/>
              </a:rPr>
              <a:t>SMARTBoat</a:t>
            </a:r>
            <a:endParaRPr lang="en-US" sz="1400" dirty="0"/>
          </a:p>
        </p:txBody>
      </p:sp>
      <p:sp>
        <p:nvSpPr>
          <p:cNvPr id="20" name="TextBox 19">
            <a:extLst>
              <a:ext uri="{FF2B5EF4-FFF2-40B4-BE49-F238E27FC236}">
                <a16:creationId xmlns:a16="http://schemas.microsoft.com/office/drawing/2014/main" id="{FECA65D4-7F47-4B0C-B9E3-891B99414DEA}"/>
              </a:ext>
            </a:extLst>
          </p:cNvPr>
          <p:cNvSpPr txBox="1"/>
          <p:nvPr/>
        </p:nvSpPr>
        <p:spPr>
          <a:xfrm>
            <a:off x="6646522" y="5549801"/>
            <a:ext cx="2193270" cy="523220"/>
          </a:xfrm>
          <a:prstGeom prst="rect">
            <a:avLst/>
          </a:prstGeom>
          <a:solidFill>
            <a:schemeClr val="accent4"/>
          </a:solidFill>
        </p:spPr>
        <p:txBody>
          <a:bodyPr wrap="square">
            <a:spAutoFit/>
          </a:bodyPr>
          <a:lstStyle/>
          <a:p>
            <a:pPr algn="ctr"/>
            <a:r>
              <a:rPr lang="en-GB" sz="1400" b="1" dirty="0">
                <a:ea typeface="Calibri" panose="020F0502020204030204" pitchFamily="34" charset="0"/>
              </a:rPr>
              <a:t>P</a:t>
            </a:r>
            <a:r>
              <a:rPr lang="en-GB" sz="1400" b="1" dirty="0">
                <a:effectLst/>
                <a:ea typeface="Calibri" panose="020F0502020204030204" pitchFamily="34" charset="0"/>
              </a:rPr>
              <a:t>hotosynthetic photon flux </a:t>
            </a:r>
            <a:r>
              <a:rPr lang="en-GB" sz="1400" b="1" dirty="0">
                <a:ea typeface="Calibri" panose="020F0502020204030204" pitchFamily="34" charset="0"/>
              </a:rPr>
              <a:t>sensor</a:t>
            </a:r>
            <a:endParaRPr lang="en-US" sz="1400" dirty="0"/>
          </a:p>
        </p:txBody>
      </p:sp>
    </p:spTree>
    <p:extLst>
      <p:ext uri="{BB962C8B-B14F-4D97-AF65-F5344CB8AC3E}">
        <p14:creationId xmlns:p14="http://schemas.microsoft.com/office/powerpoint/2010/main" val="345875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043076" y="261451"/>
            <a:ext cx="7988980" cy="553998"/>
          </a:xfrm>
        </p:spPr>
        <p:txBody>
          <a:bodyPr/>
          <a:lstStyle/>
          <a:p>
            <a:r>
              <a:rPr lang="en-US" sz="4000" dirty="0"/>
              <a:t>Sustainable design  </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17198" y="1989883"/>
            <a:ext cx="8976726" cy="4210992"/>
          </a:xfrm>
          <a:ln>
            <a:noFill/>
          </a:ln>
        </p:spPr>
        <p:txBody>
          <a:bodyPr>
            <a:normAutofit/>
          </a:bodyPr>
          <a:lstStyle/>
          <a:p>
            <a:r>
              <a:rPr lang="en-US" sz="2100" dirty="0"/>
              <a:t>Evaluated the potential for, and provided the training and technical support needed to design, construct, and manage net-zero energy buildings</a:t>
            </a:r>
          </a:p>
          <a:p>
            <a:endParaRPr lang="en-US" sz="800" dirty="0"/>
          </a:p>
          <a:p>
            <a:r>
              <a:rPr lang="en-US" sz="2100" dirty="0"/>
              <a:t>Designed new engineering courses focused </a:t>
            </a:r>
          </a:p>
          <a:p>
            <a:pPr marL="0" indent="0">
              <a:buNone/>
            </a:pPr>
            <a:r>
              <a:rPr lang="en-US" sz="2100" dirty="0"/>
              <a:t>    on sustainable development and energy </a:t>
            </a:r>
          </a:p>
          <a:p>
            <a:pPr marL="0" indent="0">
              <a:buNone/>
            </a:pPr>
            <a:r>
              <a:rPr lang="en-US" sz="2100" dirty="0"/>
              <a:t>    efficiency that can be taught using new </a:t>
            </a:r>
          </a:p>
          <a:p>
            <a:pPr marL="0" indent="0">
              <a:buNone/>
            </a:pPr>
            <a:r>
              <a:rPr lang="en-US" sz="2100" dirty="0"/>
              <a:t>    on-line educational formats</a:t>
            </a:r>
          </a:p>
          <a:p>
            <a:pPr marL="0" indent="0">
              <a:buNone/>
            </a:pPr>
            <a:endParaRPr lang="en-US" sz="800" dirty="0"/>
          </a:p>
          <a:p>
            <a:pPr>
              <a:buFont typeface="Wingdings" panose="05000000000000000000" pitchFamily="2" charset="2"/>
              <a:buChar char="§"/>
            </a:pPr>
            <a:r>
              <a:rPr lang="en-US" sz="2100" b="1" i="1" dirty="0">
                <a:solidFill>
                  <a:schemeClr val="tx2">
                    <a:lumMod val="75000"/>
                  </a:schemeClr>
                </a:solidFill>
              </a:rPr>
              <a:t>Products will help UNSA faculty and </a:t>
            </a:r>
          </a:p>
          <a:p>
            <a:pPr marL="0" indent="0">
              <a:buNone/>
            </a:pPr>
            <a:r>
              <a:rPr lang="en-US" sz="2100" b="1" i="1" dirty="0">
                <a:solidFill>
                  <a:schemeClr val="tx2">
                    <a:lumMod val="75000"/>
                  </a:schemeClr>
                </a:solidFill>
              </a:rPr>
              <a:t>    contractors lower the carbon footprint of</a:t>
            </a:r>
          </a:p>
          <a:p>
            <a:pPr marL="0" indent="0">
              <a:buNone/>
            </a:pPr>
            <a:r>
              <a:rPr lang="en-US" sz="2100" b="1" i="1" dirty="0">
                <a:solidFill>
                  <a:schemeClr val="tx2">
                    <a:lumMod val="75000"/>
                  </a:schemeClr>
                </a:solidFill>
              </a:rPr>
              <a:t>    Arequipa’s infrastructure, and instructional</a:t>
            </a:r>
          </a:p>
          <a:p>
            <a:pPr marL="0" indent="0">
              <a:buNone/>
            </a:pPr>
            <a:r>
              <a:rPr lang="en-US" sz="2100" b="1" i="1" dirty="0">
                <a:solidFill>
                  <a:schemeClr val="tx2">
                    <a:lumMod val="75000"/>
                  </a:schemeClr>
                </a:solidFill>
              </a:rPr>
              <a:t>    resources can be used to design other </a:t>
            </a:r>
          </a:p>
          <a:p>
            <a:pPr marL="0" indent="0">
              <a:buNone/>
            </a:pPr>
            <a:r>
              <a:rPr lang="en-US" sz="2100" b="1" i="1" dirty="0">
                <a:solidFill>
                  <a:schemeClr val="tx2">
                    <a:lumMod val="75000"/>
                  </a:schemeClr>
                </a:solidFill>
              </a:rPr>
              <a:t>    online courses covering a range of topics</a:t>
            </a:r>
          </a:p>
          <a:p>
            <a:pPr marL="0" indent="0">
              <a:buNone/>
            </a:pPr>
            <a:endParaRPr lang="en-US" sz="2200" b="1" i="1" dirty="0">
              <a:solidFill>
                <a:schemeClr val="tx2">
                  <a:lumMod val="75000"/>
                </a:schemeClr>
              </a:solidFill>
            </a:endParaRPr>
          </a:p>
          <a:p>
            <a:pPr marL="0" indent="0">
              <a:buNone/>
            </a:pPr>
            <a:endParaRPr lang="en-US" sz="2200" dirty="0"/>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19</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F11D1AC0-D1F4-4470-A645-903414647372}"/>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9" name="TextBox 8">
            <a:extLst>
              <a:ext uri="{FF2B5EF4-FFF2-40B4-BE49-F238E27FC236}">
                <a16:creationId xmlns:a16="http://schemas.microsoft.com/office/drawing/2014/main" id="{6FE19088-2837-4484-99E9-E7F76CC1C0EC}"/>
              </a:ext>
            </a:extLst>
          </p:cNvPr>
          <p:cNvSpPr txBox="1"/>
          <p:nvPr/>
        </p:nvSpPr>
        <p:spPr>
          <a:xfrm>
            <a:off x="7403508" y="535190"/>
            <a:ext cx="1477708"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Energy Efficiency &amp; Sustainability </a:t>
            </a:r>
            <a:r>
              <a:rPr lang="en-GB"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(CEE)</a:t>
            </a:r>
            <a:endParaRPr lang="en-US" dirty="0">
              <a:solidFill>
                <a:schemeClr val="bg1"/>
              </a:solidFill>
            </a:endParaRPr>
          </a:p>
        </p:txBody>
      </p:sp>
      <p:pic>
        <p:nvPicPr>
          <p:cNvPr id="10" name="Picture 9">
            <a:extLst>
              <a:ext uri="{FF2B5EF4-FFF2-40B4-BE49-F238E27FC236}">
                <a16:creationId xmlns:a16="http://schemas.microsoft.com/office/drawing/2014/main" id="{3AD09A7F-67E5-4AAB-8123-6CF26CA363F4}"/>
              </a:ext>
            </a:extLst>
          </p:cNvPr>
          <p:cNvPicPr/>
          <p:nvPr/>
        </p:nvPicPr>
        <p:blipFill>
          <a:blip r:embed="rId3">
            <a:extLst>
              <a:ext uri="{28A0092B-C50C-407E-A947-70E740481C1C}">
                <a14:useLocalDpi xmlns:a14="http://schemas.microsoft.com/office/drawing/2010/main" val="0"/>
              </a:ext>
            </a:extLst>
          </a:blip>
          <a:stretch>
            <a:fillRect/>
          </a:stretch>
        </p:blipFill>
        <p:spPr>
          <a:xfrm>
            <a:off x="7533473" y="3024983"/>
            <a:ext cx="3186408" cy="2262875"/>
          </a:xfrm>
          <a:prstGeom prst="rect">
            <a:avLst/>
          </a:prstGeom>
          <a:ln>
            <a:solidFill>
              <a:schemeClr val="accent1"/>
            </a:solidFill>
          </a:ln>
        </p:spPr>
      </p:pic>
      <p:sp>
        <p:nvSpPr>
          <p:cNvPr id="12" name="TextBox 11">
            <a:extLst>
              <a:ext uri="{FF2B5EF4-FFF2-40B4-BE49-F238E27FC236}">
                <a16:creationId xmlns:a16="http://schemas.microsoft.com/office/drawing/2014/main" id="{1517418C-7589-44D9-9458-3252D7D7D83A}"/>
              </a:ext>
            </a:extLst>
          </p:cNvPr>
          <p:cNvSpPr txBox="1"/>
          <p:nvPr/>
        </p:nvSpPr>
        <p:spPr>
          <a:xfrm>
            <a:off x="8984598" y="538277"/>
            <a:ext cx="2264558"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Sustainable Development for the Water, Energy and Food Nexus </a:t>
            </a:r>
            <a:r>
              <a:rPr lang="en-GB"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(CSD)</a:t>
            </a:r>
            <a:endParaRPr lang="en-US" dirty="0">
              <a:solidFill>
                <a:schemeClr val="bg1"/>
              </a:solidFill>
            </a:endParaRPr>
          </a:p>
        </p:txBody>
      </p:sp>
      <p:sp>
        <p:nvSpPr>
          <p:cNvPr id="13" name="Subtitle 2">
            <a:extLst>
              <a:ext uri="{FF2B5EF4-FFF2-40B4-BE49-F238E27FC236}">
                <a16:creationId xmlns:a16="http://schemas.microsoft.com/office/drawing/2014/main" id="{6A53A82F-49ED-49D1-8802-6CBB804EBD22}"/>
              </a:ext>
            </a:extLst>
          </p:cNvPr>
          <p:cNvSpPr txBox="1">
            <a:spLocks/>
          </p:cNvSpPr>
          <p:nvPr/>
        </p:nvSpPr>
        <p:spPr>
          <a:xfrm>
            <a:off x="1835354" y="1005875"/>
            <a:ext cx="5516463" cy="866904"/>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dirty="0"/>
              <a:t>Building &amp; Instruction</a:t>
            </a:r>
          </a:p>
          <a:p>
            <a:r>
              <a:rPr lang="en-US" sz="2400" dirty="0"/>
              <a:t> (2 projects)</a:t>
            </a:r>
          </a:p>
        </p:txBody>
      </p:sp>
      <p:sp>
        <p:nvSpPr>
          <p:cNvPr id="14" name="TextBox 13">
            <a:extLst>
              <a:ext uri="{FF2B5EF4-FFF2-40B4-BE49-F238E27FC236}">
                <a16:creationId xmlns:a16="http://schemas.microsoft.com/office/drawing/2014/main" id="{84E8FBA7-CDC7-4314-A375-EDE3F3661FC1}"/>
              </a:ext>
            </a:extLst>
          </p:cNvPr>
          <p:cNvSpPr txBox="1"/>
          <p:nvPr/>
        </p:nvSpPr>
        <p:spPr>
          <a:xfrm>
            <a:off x="7477737" y="5346410"/>
            <a:ext cx="3106443" cy="569323"/>
          </a:xfrm>
          <a:prstGeom prst="rect">
            <a:avLst/>
          </a:prstGeom>
          <a:solidFill>
            <a:schemeClr val="accent4"/>
          </a:solidFill>
        </p:spPr>
        <p:txBody>
          <a:bodyPr wrap="square">
            <a:spAutoFit/>
          </a:bodyPr>
          <a:lstStyle/>
          <a:p>
            <a:pPr marL="0" marR="0" algn="ctr">
              <a:lnSpc>
                <a:spcPct val="115000"/>
              </a:lnSpc>
              <a:spcBef>
                <a:spcPts val="0"/>
              </a:spcBef>
              <a:spcAft>
                <a:spcPts val="1000"/>
              </a:spcAft>
              <a:tabLst>
                <a:tab pos="1617980" algn="l"/>
              </a:tabLst>
            </a:pPr>
            <a:r>
              <a:rPr lang="en-GB" sz="1400" b="1" dirty="0">
                <a:ea typeface="Calibri" panose="020F0502020204030204" pitchFamily="34" charset="0"/>
                <a:cs typeface="Calibri" panose="020F0502020204030204" pitchFamily="34" charset="0"/>
              </a:rPr>
              <a:t>D</a:t>
            </a:r>
            <a:r>
              <a:rPr lang="en-GB" sz="1400" b="1" dirty="0">
                <a:effectLst/>
                <a:ea typeface="Calibri" panose="020F0502020204030204" pitchFamily="34" charset="0"/>
                <a:cs typeface="Calibri" panose="020F0502020204030204" pitchFamily="34" charset="0"/>
              </a:rPr>
              <a:t>iscussing strategies for graduate courses on sustainability</a:t>
            </a:r>
            <a:endParaRPr lang="en-US" sz="1400" dirty="0">
              <a:effectLst/>
              <a:ea typeface="Calibri" panose="020F0502020204030204" pitchFamily="34" charset="0"/>
              <a:cs typeface="Times New Roman" panose="02020603050405020304" pitchFamily="18" charset="0"/>
            </a:endParaRPr>
          </a:p>
        </p:txBody>
      </p:sp>
      <p:sp>
        <p:nvSpPr>
          <p:cNvPr id="15" name="TextBox 14">
            <a:extLst>
              <a:ext uri="{FF2B5EF4-FFF2-40B4-BE49-F238E27FC236}">
                <a16:creationId xmlns:a16="http://schemas.microsoft.com/office/drawing/2014/main" id="{126B3CCE-67CF-4D5C-AC51-4519A8CDCBF0}"/>
              </a:ext>
            </a:extLst>
          </p:cNvPr>
          <p:cNvSpPr txBox="1"/>
          <p:nvPr/>
        </p:nvSpPr>
        <p:spPr>
          <a:xfrm>
            <a:off x="5837492" y="532958"/>
            <a:ext cx="1477708"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N</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et Zero Energy Building-Pilot Project (NZE)</a:t>
            </a:r>
            <a:endParaRPr lang="en-US" dirty="0"/>
          </a:p>
        </p:txBody>
      </p:sp>
    </p:spTree>
    <p:extLst>
      <p:ext uri="{BB962C8B-B14F-4D97-AF65-F5344CB8AC3E}">
        <p14:creationId xmlns:p14="http://schemas.microsoft.com/office/powerpoint/2010/main" val="3096791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CD72D-D80F-4798-B067-B88EE1426160}"/>
              </a:ext>
            </a:extLst>
          </p:cNvPr>
          <p:cNvSpPr>
            <a:spLocks noGrp="1"/>
          </p:cNvSpPr>
          <p:nvPr>
            <p:ph type="ctrTitle"/>
          </p:nvPr>
        </p:nvSpPr>
        <p:spPr>
          <a:xfrm>
            <a:off x="1935098" y="215378"/>
            <a:ext cx="7988980" cy="664797"/>
          </a:xfrm>
        </p:spPr>
        <p:txBody>
          <a:bodyPr/>
          <a:lstStyle/>
          <a:p>
            <a:r>
              <a:rPr lang="en-US" sz="4800" dirty="0"/>
              <a:t>Peru</a:t>
            </a:r>
          </a:p>
        </p:txBody>
      </p:sp>
      <p:sp>
        <p:nvSpPr>
          <p:cNvPr id="3" name="Subtitle 2">
            <a:extLst>
              <a:ext uri="{FF2B5EF4-FFF2-40B4-BE49-F238E27FC236}">
                <a16:creationId xmlns:a16="http://schemas.microsoft.com/office/drawing/2014/main" id="{AD65D579-05D8-4D07-94C3-923240EC2288}"/>
              </a:ext>
            </a:extLst>
          </p:cNvPr>
          <p:cNvSpPr>
            <a:spLocks noGrp="1"/>
          </p:cNvSpPr>
          <p:nvPr>
            <p:ph type="subTitle" idx="1"/>
          </p:nvPr>
        </p:nvSpPr>
        <p:spPr>
          <a:xfrm>
            <a:off x="2107518" y="1168325"/>
            <a:ext cx="7988982" cy="341599"/>
          </a:xfrm>
        </p:spPr>
        <p:txBody>
          <a:bodyPr/>
          <a:lstStyle/>
          <a:p>
            <a:r>
              <a:rPr lang="en-US" dirty="0"/>
              <a:t>Country in South America</a:t>
            </a:r>
          </a:p>
        </p:txBody>
      </p:sp>
      <p:sp>
        <p:nvSpPr>
          <p:cNvPr id="4" name="Text Placeholder 3">
            <a:extLst>
              <a:ext uri="{FF2B5EF4-FFF2-40B4-BE49-F238E27FC236}">
                <a16:creationId xmlns:a16="http://schemas.microsoft.com/office/drawing/2014/main" id="{E1A1E105-4E82-4DF2-BEE6-35CE7914F1E1}"/>
              </a:ext>
            </a:extLst>
          </p:cNvPr>
          <p:cNvSpPr>
            <a:spLocks noGrp="1"/>
          </p:cNvSpPr>
          <p:nvPr>
            <p:ph type="body" sz="quarter" idx="14"/>
          </p:nvPr>
        </p:nvSpPr>
        <p:spPr>
          <a:xfrm>
            <a:off x="2164131" y="2787660"/>
            <a:ext cx="4973668" cy="341600"/>
          </a:xfrm>
        </p:spPr>
        <p:txBody>
          <a:bodyPr/>
          <a:lstStyle/>
          <a:p>
            <a:r>
              <a:rPr lang="en-US" b="0" i="0" dirty="0">
                <a:solidFill>
                  <a:srgbClr val="000000"/>
                </a:solidFill>
                <a:effectLst/>
                <a:latin typeface="arial" panose="020B0604020202020204" pitchFamily="34" charset="0"/>
              </a:rPr>
              <a:t>Diverse landscapes and cultures</a:t>
            </a:r>
          </a:p>
        </p:txBody>
      </p:sp>
      <p:sp>
        <p:nvSpPr>
          <p:cNvPr id="5" name="Date Placeholder 4">
            <a:extLst>
              <a:ext uri="{FF2B5EF4-FFF2-40B4-BE49-F238E27FC236}">
                <a16:creationId xmlns:a16="http://schemas.microsoft.com/office/drawing/2014/main" id="{DEC5A71F-C1CD-4DC7-ABE0-C87F4E7A9D54}"/>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19A54170-F4BF-4D3F-A115-0D84AEB656AA}"/>
              </a:ext>
            </a:extLst>
          </p:cNvPr>
          <p:cNvSpPr>
            <a:spLocks noGrp="1"/>
          </p:cNvSpPr>
          <p:nvPr>
            <p:ph type="sldNum" sz="quarter" idx="12"/>
          </p:nvPr>
        </p:nvSpPr>
        <p:spPr/>
        <p:txBody>
          <a:bodyPr/>
          <a:lstStyle/>
          <a:p>
            <a:fld id="{8A7A6979-0714-4377-B894-6BE4C2D6E202}" type="slidenum">
              <a:rPr lang="en-US" smtClean="0"/>
              <a:pPr/>
              <a:t>2</a:t>
            </a:fld>
            <a:endParaRPr lang="en-US" dirty="0"/>
          </a:p>
        </p:txBody>
      </p:sp>
      <p:pic>
        <p:nvPicPr>
          <p:cNvPr id="8" name="Picture 4" descr="Peru | History, Flag, People, Language, Population, Map, &amp; Facts |  Britannica">
            <a:extLst>
              <a:ext uri="{FF2B5EF4-FFF2-40B4-BE49-F238E27FC236}">
                <a16:creationId xmlns:a16="http://schemas.microsoft.com/office/drawing/2014/main" id="{4D2342E2-BA21-4582-A511-57367E7D26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7799" y="1489237"/>
            <a:ext cx="4363872" cy="4178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eru | History, Flag, People, Language, Population, Map, &amp; Facts |  Britannica">
            <a:extLst>
              <a:ext uri="{FF2B5EF4-FFF2-40B4-BE49-F238E27FC236}">
                <a16:creationId xmlns:a16="http://schemas.microsoft.com/office/drawing/2014/main" id="{A53E2637-5809-4B19-B0F6-453C7F727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8459" y="1002656"/>
            <a:ext cx="2184671" cy="145689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ysical Map of Peru showing relief, mountains, major rivers, Lake Titicaca, important cities, neighbouring countries, etc.">
            <a:extLst>
              <a:ext uri="{FF2B5EF4-FFF2-40B4-BE49-F238E27FC236}">
                <a16:creationId xmlns:a16="http://schemas.microsoft.com/office/drawing/2014/main" id="{B4BF2A5A-05AA-47C8-89A7-D0F1D7B81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9735" y="3578324"/>
            <a:ext cx="2825124" cy="28251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ext, tableware, plate, dishware&#10;&#10;Description automatically generated">
            <a:extLst>
              <a:ext uri="{FF2B5EF4-FFF2-40B4-BE49-F238E27FC236}">
                <a16:creationId xmlns:a16="http://schemas.microsoft.com/office/drawing/2014/main" id="{E7703714-29CD-449E-AE8A-37CDF243DA6C}"/>
              </a:ext>
            </a:extLst>
          </p:cNvPr>
          <p:cNvPicPr>
            <a:picLocks noChangeAspect="1"/>
          </p:cNvPicPr>
          <p:nvPr/>
        </p:nvPicPr>
        <p:blipFill>
          <a:blip r:embed="rId5"/>
          <a:stretch>
            <a:fillRect/>
          </a:stretch>
        </p:blipFill>
        <p:spPr>
          <a:xfrm>
            <a:off x="4423444" y="5889527"/>
            <a:ext cx="1946091" cy="677108"/>
          </a:xfrm>
          <a:prstGeom prst="rect">
            <a:avLst/>
          </a:prstGeom>
        </p:spPr>
      </p:pic>
      <p:pic>
        <p:nvPicPr>
          <p:cNvPr id="2054" name="Picture 6" descr="General overview of Peru">
            <a:extLst>
              <a:ext uri="{FF2B5EF4-FFF2-40B4-BE49-F238E27FC236}">
                <a16:creationId xmlns:a16="http://schemas.microsoft.com/office/drawing/2014/main" id="{DF08E635-5C08-4CA2-843D-BF4F6E6195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06192" y="4648912"/>
            <a:ext cx="3400039" cy="191252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056" name="Picture 8" descr="Peru's President Pedro Castillo replaced by Dina Boluarte after impeachment  - BBC News">
            <a:extLst>
              <a:ext uri="{FF2B5EF4-FFF2-40B4-BE49-F238E27FC236}">
                <a16:creationId xmlns:a16="http://schemas.microsoft.com/office/drawing/2014/main" id="{477A7C93-438A-4864-A20A-C95531EF63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14480" y="4643711"/>
            <a:ext cx="3418531" cy="192292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Text Placeholder 3">
            <a:extLst>
              <a:ext uri="{FF2B5EF4-FFF2-40B4-BE49-F238E27FC236}">
                <a16:creationId xmlns:a16="http://schemas.microsoft.com/office/drawing/2014/main" id="{B675AB81-460B-4E45-A5AA-D5C101C8DE15}"/>
              </a:ext>
            </a:extLst>
          </p:cNvPr>
          <p:cNvSpPr txBox="1">
            <a:spLocks/>
          </p:cNvSpPr>
          <p:nvPr/>
        </p:nvSpPr>
        <p:spPr>
          <a:xfrm>
            <a:off x="2164131" y="2244907"/>
            <a:ext cx="4973668" cy="56062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000000"/>
                </a:solidFill>
                <a:latin typeface="arial" panose="020B0604020202020204" pitchFamily="34" charset="0"/>
              </a:rPr>
              <a:t>Rugged Andes Mountains cover almost 40%</a:t>
            </a:r>
          </a:p>
          <a:p>
            <a:r>
              <a:rPr lang="en-US" dirty="0">
                <a:solidFill>
                  <a:srgbClr val="000000"/>
                </a:solidFill>
                <a:latin typeface="arial" panose="020B0604020202020204" pitchFamily="34" charset="0"/>
              </a:rPr>
              <a:t>Mount Huascaran at 22,205ft (6,768 m)</a:t>
            </a:r>
          </a:p>
        </p:txBody>
      </p:sp>
      <p:sp>
        <p:nvSpPr>
          <p:cNvPr id="15" name="Text Placeholder 3">
            <a:extLst>
              <a:ext uri="{FF2B5EF4-FFF2-40B4-BE49-F238E27FC236}">
                <a16:creationId xmlns:a16="http://schemas.microsoft.com/office/drawing/2014/main" id="{B74CB0AF-067A-46F7-8B47-B0E014D5AA93}"/>
              </a:ext>
            </a:extLst>
          </p:cNvPr>
          <p:cNvSpPr txBox="1">
            <a:spLocks/>
          </p:cNvSpPr>
          <p:nvPr/>
        </p:nvSpPr>
        <p:spPr>
          <a:xfrm>
            <a:off x="2164131" y="1675593"/>
            <a:ext cx="4973668" cy="56062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it-IT" dirty="0">
                <a:solidFill>
                  <a:srgbClr val="000000"/>
                </a:solidFill>
                <a:latin typeface="arial" panose="020B0604020202020204" pitchFamily="34" charset="0"/>
              </a:rPr>
              <a:t>Third largest country in S. America</a:t>
            </a:r>
          </a:p>
          <a:p>
            <a:r>
              <a:rPr lang="it-IT" dirty="0">
                <a:solidFill>
                  <a:srgbClr val="000000"/>
                </a:solidFill>
                <a:latin typeface="arial" panose="020B0604020202020204" pitchFamily="34" charset="0"/>
              </a:rPr>
              <a:t>1,285,216 sq.km (496,225 sq mi)</a:t>
            </a:r>
          </a:p>
        </p:txBody>
      </p:sp>
      <p:sp>
        <p:nvSpPr>
          <p:cNvPr id="16" name="Text Placeholder 3">
            <a:extLst>
              <a:ext uri="{FF2B5EF4-FFF2-40B4-BE49-F238E27FC236}">
                <a16:creationId xmlns:a16="http://schemas.microsoft.com/office/drawing/2014/main" id="{0B715527-1489-40C7-BF2E-ADEECAF833A4}"/>
              </a:ext>
            </a:extLst>
          </p:cNvPr>
          <p:cNvSpPr txBox="1">
            <a:spLocks/>
          </p:cNvSpPr>
          <p:nvPr/>
        </p:nvSpPr>
        <p:spPr>
          <a:xfrm>
            <a:off x="2164131" y="3096347"/>
            <a:ext cx="4973668" cy="593654"/>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000000"/>
                </a:solidFill>
                <a:latin typeface="arial" panose="020B0604020202020204" pitchFamily="34" charset="0"/>
              </a:rPr>
              <a:t>First female president appointed last week (Dina </a:t>
            </a:r>
            <a:r>
              <a:rPr lang="en-US" dirty="0" err="1">
                <a:solidFill>
                  <a:srgbClr val="000000"/>
                </a:solidFill>
                <a:latin typeface="arial" panose="020B0604020202020204" pitchFamily="34" charset="0"/>
              </a:rPr>
              <a:t>Boluarte</a:t>
            </a:r>
            <a:r>
              <a:rPr lang="en-US" dirty="0">
                <a:solidFill>
                  <a:srgbClr val="000000"/>
                </a:solidFill>
                <a:latin typeface="arial" panose="020B0604020202020204" pitchFamily="34" charset="0"/>
              </a:rPr>
              <a:t>)</a:t>
            </a:r>
          </a:p>
        </p:txBody>
      </p:sp>
      <p:sp>
        <p:nvSpPr>
          <p:cNvPr id="17" name="Text Placeholder 3">
            <a:extLst>
              <a:ext uri="{FF2B5EF4-FFF2-40B4-BE49-F238E27FC236}">
                <a16:creationId xmlns:a16="http://schemas.microsoft.com/office/drawing/2014/main" id="{93866AFE-8754-4E9A-8B2E-B75DE0D4338E}"/>
              </a:ext>
            </a:extLst>
          </p:cNvPr>
          <p:cNvSpPr txBox="1">
            <a:spLocks/>
          </p:cNvSpPr>
          <p:nvPr/>
        </p:nvSpPr>
        <p:spPr>
          <a:xfrm>
            <a:off x="2164131" y="3671757"/>
            <a:ext cx="4973668" cy="816284"/>
          </a:xfrm>
          <a:prstGeom prst="rect">
            <a:avLst/>
          </a:prstGeom>
        </p:spPr>
        <p:txBody>
          <a:bodyPr vert="horz" lIns="0" tIns="0" rIns="0" bIns="0" rtlCol="0">
            <a:normAutofit lnSpcReduction="1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dirty="0">
                <a:solidFill>
                  <a:srgbClr val="000000"/>
                </a:solidFill>
                <a:latin typeface="arial" panose="020B0604020202020204" pitchFamily="34" charset="0"/>
              </a:rPr>
              <a:t>32,510,453 people</a:t>
            </a:r>
          </a:p>
          <a:p>
            <a:r>
              <a:rPr lang="en-US" dirty="0">
                <a:solidFill>
                  <a:srgbClr val="000000"/>
                </a:solidFill>
                <a:latin typeface="arial" panose="020B0604020202020204" pitchFamily="34" charset="0"/>
              </a:rPr>
              <a:t>Republic of Peru is divided into 25 regions and 1 province (Lima)</a:t>
            </a:r>
            <a:endParaRPr lang="en-US" dirty="0"/>
          </a:p>
        </p:txBody>
      </p:sp>
    </p:spTree>
    <p:extLst>
      <p:ext uri="{BB962C8B-B14F-4D97-AF65-F5344CB8AC3E}">
        <p14:creationId xmlns:p14="http://schemas.microsoft.com/office/powerpoint/2010/main" val="10005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1959159" y="270575"/>
            <a:ext cx="7988980" cy="553998"/>
          </a:xfrm>
        </p:spPr>
        <p:txBody>
          <a:bodyPr/>
          <a:lstStyle/>
          <a:p>
            <a:r>
              <a:rPr lang="en-US" sz="4000" dirty="0"/>
              <a:t>Community engagement</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798736" y="1550430"/>
            <a:ext cx="8899805" cy="4145740"/>
          </a:xfrm>
        </p:spPr>
        <p:txBody>
          <a:bodyPr>
            <a:normAutofit lnSpcReduction="10000"/>
          </a:bodyPr>
          <a:lstStyle/>
          <a:p>
            <a:r>
              <a:rPr lang="en-US" sz="2200" dirty="0"/>
              <a:t>Conducted surveys in four districts (</a:t>
            </a:r>
            <a:r>
              <a:rPr lang="en-US" sz="2200" i="1" dirty="0" err="1"/>
              <a:t>Caylloma</a:t>
            </a:r>
            <a:r>
              <a:rPr lang="en-US" sz="2200" i="1" dirty="0"/>
              <a:t>, Madrigal, </a:t>
            </a:r>
            <a:r>
              <a:rPr lang="en-US" sz="2200" i="1" dirty="0" err="1"/>
              <a:t>Cabanaconde</a:t>
            </a:r>
            <a:r>
              <a:rPr lang="en-US" sz="2200" i="1" dirty="0"/>
              <a:t>, and </a:t>
            </a:r>
            <a:r>
              <a:rPr lang="en-US" sz="2200" i="1" dirty="0" err="1"/>
              <a:t>Majes</a:t>
            </a:r>
            <a:r>
              <a:rPr lang="en-US" sz="2200" dirty="0"/>
              <a:t>) to determine how stakeholders perceive local challenges, and identified strategies to help promote co-existence of mining, agriculture, and local communities</a:t>
            </a:r>
          </a:p>
          <a:p>
            <a:endParaRPr lang="en-US" sz="800" dirty="0"/>
          </a:p>
          <a:p>
            <a:r>
              <a:rPr lang="en-US" sz="2200" dirty="0"/>
              <a:t>Conducted several workshops and produced</a:t>
            </a:r>
          </a:p>
          <a:p>
            <a:pPr marL="0" indent="0">
              <a:buNone/>
            </a:pPr>
            <a:r>
              <a:rPr lang="en-US" sz="2200" dirty="0"/>
              <a:t>    field-based training modules describing</a:t>
            </a:r>
          </a:p>
          <a:p>
            <a:pPr marL="0" indent="0">
              <a:buNone/>
            </a:pPr>
            <a:r>
              <a:rPr lang="en-US" sz="2200" dirty="0"/>
              <a:t>    how to connect and collaborate with </a:t>
            </a:r>
          </a:p>
          <a:p>
            <a:pPr marL="0" indent="0">
              <a:buNone/>
            </a:pPr>
            <a:r>
              <a:rPr lang="en-US" sz="2200" dirty="0"/>
              <a:t>    local stakeholders</a:t>
            </a:r>
          </a:p>
          <a:p>
            <a:pPr marL="0" indent="0">
              <a:buNone/>
            </a:pPr>
            <a:endParaRPr lang="en-US" sz="800" dirty="0"/>
          </a:p>
          <a:p>
            <a:pPr>
              <a:buFont typeface="Wingdings" panose="05000000000000000000" pitchFamily="2" charset="2"/>
              <a:buChar char="§"/>
            </a:pPr>
            <a:r>
              <a:rPr lang="en-US" sz="2200" b="1" i="1" dirty="0">
                <a:solidFill>
                  <a:schemeClr val="tx2">
                    <a:lumMod val="75000"/>
                  </a:schemeClr>
                </a:solidFill>
              </a:rPr>
              <a:t>Activities have provided the foundation for a</a:t>
            </a:r>
          </a:p>
          <a:p>
            <a:pPr marL="0" indent="0">
              <a:buNone/>
            </a:pPr>
            <a:r>
              <a:rPr lang="en-US" sz="2200" b="1" i="1" dirty="0">
                <a:solidFill>
                  <a:schemeClr val="tx2">
                    <a:lumMod val="75000"/>
                  </a:schemeClr>
                </a:solidFill>
              </a:rPr>
              <a:t>    new “Extension Hub” at UNSA that can help</a:t>
            </a:r>
          </a:p>
          <a:p>
            <a:pPr marL="0" indent="0">
              <a:buNone/>
            </a:pPr>
            <a:r>
              <a:rPr lang="en-US" sz="2200" b="1" i="1" dirty="0">
                <a:solidFill>
                  <a:schemeClr val="tx2">
                    <a:lumMod val="75000"/>
                  </a:schemeClr>
                </a:solidFill>
              </a:rPr>
              <a:t>    all researchers better connect with local </a:t>
            </a:r>
          </a:p>
          <a:p>
            <a:pPr marL="0" indent="0">
              <a:buNone/>
            </a:pPr>
            <a:r>
              <a:rPr lang="en-US" sz="2200" b="1" i="1" dirty="0">
                <a:solidFill>
                  <a:schemeClr val="tx2">
                    <a:lumMod val="75000"/>
                  </a:schemeClr>
                </a:solidFill>
              </a:rPr>
              <a:t>    stakeholders to identify and address </a:t>
            </a:r>
          </a:p>
          <a:p>
            <a:pPr marL="0" indent="0">
              <a:buNone/>
            </a:pPr>
            <a:r>
              <a:rPr lang="en-US" sz="2200" b="1" i="1" dirty="0">
                <a:solidFill>
                  <a:schemeClr val="tx2">
                    <a:lumMod val="75000"/>
                  </a:schemeClr>
                </a:solidFill>
              </a:rPr>
              <a:t>    critical challenges in the region</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20</a:t>
            </a:fld>
            <a:endParaRPr lang="en-US" dirty="0"/>
          </a:p>
        </p:txBody>
      </p:sp>
      <p:sp>
        <p:nvSpPr>
          <p:cNvPr id="8" name="TextBox 7">
            <a:extLst>
              <a:ext uri="{FF2B5EF4-FFF2-40B4-BE49-F238E27FC236}">
                <a16:creationId xmlns:a16="http://schemas.microsoft.com/office/drawing/2014/main" id="{E0C12EFD-4D51-45CA-A7D2-1304F1929571}"/>
              </a:ext>
            </a:extLst>
          </p:cNvPr>
          <p:cNvSpPr txBox="1"/>
          <p:nvPr/>
        </p:nvSpPr>
        <p:spPr>
          <a:xfrm>
            <a:off x="6653798" y="301674"/>
            <a:ext cx="4544899" cy="923330"/>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Equitable Co-existence of Agriculture, Mining, and Regional Development in Arequipa: Realities, Barriers, and Opportunities (COEX)</a:t>
            </a:r>
            <a:endParaRPr lang="en-US" dirty="0"/>
          </a:p>
        </p:txBody>
      </p:sp>
      <p:pic>
        <p:nvPicPr>
          <p:cNvPr id="10" name="Picture 9" descr="A picture containing text, tableware, plate, dishware&#10;&#10;Description automatically generated">
            <a:extLst>
              <a:ext uri="{FF2B5EF4-FFF2-40B4-BE49-F238E27FC236}">
                <a16:creationId xmlns:a16="http://schemas.microsoft.com/office/drawing/2014/main" id="{C2ED775C-C45B-465D-B96C-2284A8EFE40D}"/>
              </a:ext>
            </a:extLst>
          </p:cNvPr>
          <p:cNvPicPr>
            <a:picLocks noChangeAspect="1"/>
          </p:cNvPicPr>
          <p:nvPr/>
        </p:nvPicPr>
        <p:blipFill>
          <a:blip r:embed="rId2"/>
          <a:stretch>
            <a:fillRect/>
          </a:stretch>
        </p:blipFill>
        <p:spPr>
          <a:xfrm>
            <a:off x="4423444" y="5889527"/>
            <a:ext cx="1946091" cy="677108"/>
          </a:xfrm>
          <a:prstGeom prst="rect">
            <a:avLst/>
          </a:prstGeom>
        </p:spPr>
      </p:pic>
      <p:pic>
        <p:nvPicPr>
          <p:cNvPr id="11" name="Picture 10" descr="A picture containing graphical user interface&#10;&#10;Description automatically generated">
            <a:extLst>
              <a:ext uri="{FF2B5EF4-FFF2-40B4-BE49-F238E27FC236}">
                <a16:creationId xmlns:a16="http://schemas.microsoft.com/office/drawing/2014/main" id="{A01BD503-98C8-4D54-B935-6D0EF4AFDF02}"/>
              </a:ext>
            </a:extLst>
          </p:cNvPr>
          <p:cNvPicPr/>
          <p:nvPr/>
        </p:nvPicPr>
        <p:blipFill rotWithShape="1">
          <a:blip r:embed="rId3" cstate="print">
            <a:extLst>
              <a:ext uri="{28A0092B-C50C-407E-A947-70E740481C1C}">
                <a14:useLocalDpi xmlns:a14="http://schemas.microsoft.com/office/drawing/2010/main" val="0"/>
              </a:ext>
            </a:extLst>
          </a:blip>
          <a:srcRect l="53008" t="5427" r="4192" b="9091"/>
          <a:stretch/>
        </p:blipFill>
        <p:spPr bwMode="auto">
          <a:xfrm>
            <a:off x="7913564" y="2803451"/>
            <a:ext cx="2680044" cy="2445540"/>
          </a:xfrm>
          <a:prstGeom prst="rect">
            <a:avLst/>
          </a:prstGeom>
          <a:ln>
            <a:noFill/>
          </a:ln>
          <a:extLst>
            <a:ext uri="{53640926-AAD7-44D8-BBD7-CCE9431645EC}">
              <a14:shadowObscured xmlns:a14="http://schemas.microsoft.com/office/drawing/2010/main"/>
            </a:ext>
          </a:extLst>
        </p:spPr>
      </p:pic>
      <p:sp>
        <p:nvSpPr>
          <p:cNvPr id="12" name="Rectangle 11">
            <a:extLst>
              <a:ext uri="{FF2B5EF4-FFF2-40B4-BE49-F238E27FC236}">
                <a16:creationId xmlns:a16="http://schemas.microsoft.com/office/drawing/2014/main" id="{F7B2F495-144B-4E37-ACA1-D611F8598E21}"/>
              </a:ext>
            </a:extLst>
          </p:cNvPr>
          <p:cNvSpPr/>
          <p:nvPr/>
        </p:nvSpPr>
        <p:spPr>
          <a:xfrm>
            <a:off x="7904136" y="5147073"/>
            <a:ext cx="2680044" cy="365760"/>
          </a:xfrm>
          <a:prstGeom prst="rect">
            <a:avLst/>
          </a:prstGeom>
          <a:solidFill>
            <a:schemeClr val="accent4"/>
          </a:solidFill>
        </p:spPr>
        <p:txBody>
          <a:bodyPr wrap="square">
            <a:noAutofit/>
          </a:bodyPr>
          <a:lstStyle/>
          <a:p>
            <a:pPr marL="0" marR="0" algn="ctr">
              <a:lnSpc>
                <a:spcPct val="115000"/>
              </a:lnSpc>
              <a:spcBef>
                <a:spcPts val="0"/>
              </a:spcBef>
              <a:spcAft>
                <a:spcPts val="1000"/>
              </a:spcAft>
            </a:pPr>
            <a:r>
              <a:rPr lang="en-GB" sz="1600" b="1" kern="12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The Nexus “Extension Hub”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Subtitle 2">
            <a:extLst>
              <a:ext uri="{FF2B5EF4-FFF2-40B4-BE49-F238E27FC236}">
                <a16:creationId xmlns:a16="http://schemas.microsoft.com/office/drawing/2014/main" id="{F6BC6F59-E346-4940-9D9D-1D63BF20D384}"/>
              </a:ext>
            </a:extLst>
          </p:cNvPr>
          <p:cNvSpPr txBox="1">
            <a:spLocks/>
          </p:cNvSpPr>
          <p:nvPr/>
        </p:nvSpPr>
        <p:spPr>
          <a:xfrm>
            <a:off x="1798736" y="1042213"/>
            <a:ext cx="5516463"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dirty="0"/>
              <a:t>Social science (1 project)</a:t>
            </a:r>
          </a:p>
        </p:txBody>
      </p:sp>
    </p:spTree>
    <p:extLst>
      <p:ext uri="{BB962C8B-B14F-4D97-AF65-F5344CB8AC3E}">
        <p14:creationId xmlns:p14="http://schemas.microsoft.com/office/powerpoint/2010/main" val="27605712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2A0A5-8579-47BE-BEAB-F6D4A0B3F0F5}"/>
              </a:ext>
            </a:extLst>
          </p:cNvPr>
          <p:cNvSpPr>
            <a:spLocks noGrp="1"/>
          </p:cNvSpPr>
          <p:nvPr>
            <p:ph type="ctrTitle"/>
          </p:nvPr>
        </p:nvSpPr>
        <p:spPr>
          <a:xfrm>
            <a:off x="2107520" y="255085"/>
            <a:ext cx="7988980" cy="553998"/>
          </a:xfrm>
        </p:spPr>
        <p:txBody>
          <a:bodyPr/>
          <a:lstStyle/>
          <a:p>
            <a:r>
              <a:rPr lang="en-US" sz="4000" dirty="0"/>
              <a:t>Administration</a:t>
            </a:r>
          </a:p>
        </p:txBody>
      </p:sp>
      <p:sp>
        <p:nvSpPr>
          <p:cNvPr id="3" name="Subtitle 2">
            <a:extLst>
              <a:ext uri="{FF2B5EF4-FFF2-40B4-BE49-F238E27FC236}">
                <a16:creationId xmlns:a16="http://schemas.microsoft.com/office/drawing/2014/main" id="{5E501168-D2F4-4D8F-9A24-0444EF511D9B}"/>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A2439F42-F357-484E-8325-0B5C67798EE1}"/>
              </a:ext>
            </a:extLst>
          </p:cNvPr>
          <p:cNvSpPr>
            <a:spLocks noGrp="1"/>
          </p:cNvSpPr>
          <p:nvPr>
            <p:ph type="body" sz="quarter" idx="14"/>
          </p:nvPr>
        </p:nvSpPr>
        <p:spPr>
          <a:xfrm>
            <a:off x="1813302" y="1594236"/>
            <a:ext cx="8928648" cy="4263487"/>
          </a:xfrm>
        </p:spPr>
        <p:txBody>
          <a:bodyPr>
            <a:normAutofit/>
          </a:bodyPr>
          <a:lstStyle/>
          <a:p>
            <a:r>
              <a:rPr lang="en-US" sz="2200" dirty="0"/>
              <a:t>Identified critical factors influencing food and nutritional insecurity in urban and rural communities across Arequipa</a:t>
            </a:r>
          </a:p>
          <a:p>
            <a:endParaRPr lang="en-US" sz="800" dirty="0"/>
          </a:p>
          <a:p>
            <a:r>
              <a:rPr lang="en-US" sz="2200" dirty="0"/>
              <a:t>Identified critical agronomic and economic challenges facing farmers in the </a:t>
            </a:r>
            <a:r>
              <a:rPr lang="en-US" sz="2200" dirty="0" err="1"/>
              <a:t>Majes</a:t>
            </a:r>
            <a:r>
              <a:rPr lang="en-US" sz="2200" dirty="0"/>
              <a:t> irrigation district</a:t>
            </a:r>
          </a:p>
          <a:p>
            <a:endParaRPr lang="en-US" sz="800" dirty="0"/>
          </a:p>
          <a:p>
            <a:r>
              <a:rPr lang="en-US" sz="2200" dirty="0"/>
              <a:t>Outlined strategies to support integrated</a:t>
            </a:r>
          </a:p>
          <a:p>
            <a:pPr marL="0" indent="0">
              <a:buNone/>
            </a:pPr>
            <a:r>
              <a:rPr lang="en-US" sz="2200" dirty="0"/>
              <a:t>    research and outreach programs at UNSA</a:t>
            </a:r>
          </a:p>
          <a:p>
            <a:pPr marL="0" indent="0">
              <a:buNone/>
            </a:pPr>
            <a:endParaRPr lang="en-US" sz="800" dirty="0"/>
          </a:p>
          <a:p>
            <a:pPr>
              <a:buFont typeface="Wingdings" panose="05000000000000000000" pitchFamily="2" charset="2"/>
              <a:buChar char="§"/>
            </a:pPr>
            <a:r>
              <a:rPr lang="en-US" sz="2200" b="1" i="1" dirty="0">
                <a:solidFill>
                  <a:schemeClr val="tx2">
                    <a:lumMod val="75000"/>
                  </a:schemeClr>
                </a:solidFill>
              </a:rPr>
              <a:t>Findings will help UNSA establish </a:t>
            </a:r>
          </a:p>
          <a:p>
            <a:pPr marL="0" indent="0">
              <a:buNone/>
            </a:pPr>
            <a:r>
              <a:rPr lang="en-US" sz="2200" b="1" i="1" dirty="0">
                <a:solidFill>
                  <a:schemeClr val="tx2">
                    <a:lumMod val="75000"/>
                  </a:schemeClr>
                </a:solidFill>
              </a:rPr>
              <a:t>    initiatives that can help faculty conduct </a:t>
            </a:r>
          </a:p>
          <a:p>
            <a:pPr marL="0" indent="0">
              <a:buNone/>
            </a:pPr>
            <a:r>
              <a:rPr lang="en-US" sz="2200" b="1" i="1" dirty="0">
                <a:solidFill>
                  <a:schemeClr val="tx2">
                    <a:lumMod val="75000"/>
                  </a:schemeClr>
                </a:solidFill>
              </a:rPr>
              <a:t>    integrated research and engagement </a:t>
            </a:r>
          </a:p>
          <a:p>
            <a:pPr marL="0" indent="0">
              <a:buNone/>
            </a:pPr>
            <a:r>
              <a:rPr lang="en-US" sz="2200" b="1" i="1" dirty="0">
                <a:solidFill>
                  <a:schemeClr val="tx2">
                    <a:lumMod val="75000"/>
                  </a:schemeClr>
                </a:solidFill>
              </a:rPr>
              <a:t>    programs aimed at solving problems and</a:t>
            </a:r>
          </a:p>
          <a:p>
            <a:pPr marL="0" indent="0">
              <a:buNone/>
            </a:pPr>
            <a:r>
              <a:rPr lang="en-US" sz="2200" b="1" i="1" dirty="0">
                <a:solidFill>
                  <a:schemeClr val="tx2">
                    <a:lumMod val="75000"/>
                  </a:schemeClr>
                </a:solidFill>
              </a:rPr>
              <a:t>    increasing adoption of improved practices</a:t>
            </a:r>
          </a:p>
        </p:txBody>
      </p:sp>
      <p:sp>
        <p:nvSpPr>
          <p:cNvPr id="5" name="Date Placeholder 4">
            <a:extLst>
              <a:ext uri="{FF2B5EF4-FFF2-40B4-BE49-F238E27FC236}">
                <a16:creationId xmlns:a16="http://schemas.microsoft.com/office/drawing/2014/main" id="{B5A6AA8B-1229-4674-95AC-98F50570DB2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4F989CAB-5FCF-4D07-9ACB-9AC51E8CCBE4}"/>
              </a:ext>
            </a:extLst>
          </p:cNvPr>
          <p:cNvSpPr>
            <a:spLocks noGrp="1"/>
          </p:cNvSpPr>
          <p:nvPr>
            <p:ph type="sldNum" sz="quarter" idx="12"/>
          </p:nvPr>
        </p:nvSpPr>
        <p:spPr/>
        <p:txBody>
          <a:bodyPr/>
          <a:lstStyle/>
          <a:p>
            <a:fld id="{8A7A6979-0714-4377-B894-6BE4C2D6E202}" type="slidenum">
              <a:rPr lang="en-US" smtClean="0"/>
              <a:pPr/>
              <a:t>21</a:t>
            </a:fld>
            <a:endParaRPr lang="en-US" dirty="0"/>
          </a:p>
        </p:txBody>
      </p:sp>
      <p:sp>
        <p:nvSpPr>
          <p:cNvPr id="8" name="TextBox 7">
            <a:extLst>
              <a:ext uri="{FF2B5EF4-FFF2-40B4-BE49-F238E27FC236}">
                <a16:creationId xmlns:a16="http://schemas.microsoft.com/office/drawing/2014/main" id="{EAE69401-A24D-4389-9962-E9D2955A3A30}"/>
              </a:ext>
            </a:extLst>
          </p:cNvPr>
          <p:cNvSpPr txBox="1"/>
          <p:nvPr/>
        </p:nvSpPr>
        <p:spPr>
          <a:xfrm>
            <a:off x="6730259" y="252681"/>
            <a:ext cx="2463666"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Calibri" panose="020F0502020204030204" pitchFamily="34" charset="0"/>
                <a:cs typeface="Times New Roman" panose="02020603050405020304" pitchFamily="18" charset="0"/>
              </a:rPr>
              <a:t>A Purdue-UNSA Initiative to Establish a Center on Food Security in Peru  </a:t>
            </a:r>
            <a:r>
              <a:rPr lang="en-GB" sz="1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(CFS)</a:t>
            </a:r>
            <a:endParaRPr lang="en-US" dirty="0">
              <a:solidFill>
                <a:schemeClr val="bg1"/>
              </a:solidFill>
            </a:endParaRPr>
          </a:p>
        </p:txBody>
      </p:sp>
      <p:pic>
        <p:nvPicPr>
          <p:cNvPr id="9" name="Picture 8">
            <a:extLst>
              <a:ext uri="{FF2B5EF4-FFF2-40B4-BE49-F238E27FC236}">
                <a16:creationId xmlns:a16="http://schemas.microsoft.com/office/drawing/2014/main" id="{0DDAFC5C-7CCE-4DA2-965D-E8656D8BB337}"/>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484534" y="2976664"/>
            <a:ext cx="3257415" cy="2147325"/>
          </a:xfrm>
          <a:prstGeom prst="rect">
            <a:avLst/>
          </a:prstGeom>
        </p:spPr>
      </p:pic>
      <p:pic>
        <p:nvPicPr>
          <p:cNvPr id="10" name="Picture 9" descr="A picture containing text, tableware, plate, dishware&#10;&#10;Description automatically generated">
            <a:extLst>
              <a:ext uri="{FF2B5EF4-FFF2-40B4-BE49-F238E27FC236}">
                <a16:creationId xmlns:a16="http://schemas.microsoft.com/office/drawing/2014/main" id="{3BE1CC4D-6235-4597-9C8E-6A5F47D94DA1}"/>
              </a:ext>
            </a:extLst>
          </p:cNvPr>
          <p:cNvPicPr>
            <a:picLocks noChangeAspect="1"/>
          </p:cNvPicPr>
          <p:nvPr/>
        </p:nvPicPr>
        <p:blipFill>
          <a:blip r:embed="rId4"/>
          <a:stretch>
            <a:fillRect/>
          </a:stretch>
        </p:blipFill>
        <p:spPr>
          <a:xfrm>
            <a:off x="4423444" y="5889527"/>
            <a:ext cx="1946091" cy="677108"/>
          </a:xfrm>
          <a:prstGeom prst="rect">
            <a:avLst/>
          </a:prstGeom>
        </p:spPr>
      </p:pic>
      <p:sp>
        <p:nvSpPr>
          <p:cNvPr id="16" name="TextBox 15">
            <a:extLst>
              <a:ext uri="{FF2B5EF4-FFF2-40B4-BE49-F238E27FC236}">
                <a16:creationId xmlns:a16="http://schemas.microsoft.com/office/drawing/2014/main" id="{7216EC94-C61B-4A85-9DBF-033C62690538}"/>
              </a:ext>
            </a:extLst>
          </p:cNvPr>
          <p:cNvSpPr txBox="1"/>
          <p:nvPr/>
        </p:nvSpPr>
        <p:spPr>
          <a:xfrm>
            <a:off x="9322488" y="255085"/>
            <a:ext cx="2046556" cy="1200329"/>
          </a:xfrm>
          <a:prstGeom prst="rect">
            <a:avLst/>
          </a:prstGeom>
          <a:solidFill>
            <a:schemeClr val="accent1">
              <a:lumMod val="40000"/>
              <a:lumOff val="60000"/>
            </a:schemeClr>
          </a:solidFill>
          <a:ln>
            <a:solidFill>
              <a:schemeClr val="bg1"/>
            </a:solidFill>
          </a:ln>
        </p:spPr>
        <p:txBody>
          <a:bodyPr wrap="square">
            <a:spAutoFit/>
          </a:bodyPr>
          <a:lstStyle/>
          <a:p>
            <a:pPr algn="ctr"/>
            <a:r>
              <a:rPr lang="en-GB" sz="1800" b="1" dirty="0">
                <a:effectLst/>
                <a:latin typeface="Calibri" panose="020F0502020204030204" pitchFamily="34" charset="0"/>
                <a:ea typeface="Quattrocento Sans"/>
                <a:cs typeface="Times New Roman" panose="02020603050405020304" pitchFamily="18" charset="0"/>
              </a:rPr>
              <a:t>UNSA</a:t>
            </a:r>
            <a:r>
              <a:rPr lang="en-GB" sz="1800" b="1" dirty="0">
                <a:effectLst/>
                <a:latin typeface="Calibri" panose="020F0502020204030204" pitchFamily="34" charset="0"/>
                <a:ea typeface="Times New Roman" panose="02020603050405020304" pitchFamily="18" charset="0"/>
                <a:cs typeface="Times New Roman" panose="02020603050405020304" pitchFamily="18" charset="0"/>
              </a:rPr>
              <a:t>’s Agricultural Experiment Station: a Strategic Plan </a:t>
            </a:r>
            <a:r>
              <a:rPr lang="en-GB" sz="1800" b="1" dirty="0">
                <a:solidFill>
                  <a:schemeClr val="bg1"/>
                </a:solidFill>
                <a:effectLst/>
                <a:latin typeface="Calibri" panose="020F0502020204030204" pitchFamily="34" charset="0"/>
                <a:ea typeface="Times New Roman" panose="02020603050405020304" pitchFamily="18" charset="0"/>
                <a:cs typeface="Times New Roman" panose="02020603050405020304" pitchFamily="18" charset="0"/>
              </a:rPr>
              <a:t>(AES)</a:t>
            </a:r>
            <a:endParaRPr lang="en-US" dirty="0">
              <a:solidFill>
                <a:schemeClr val="bg1"/>
              </a:solidFill>
            </a:endParaRPr>
          </a:p>
        </p:txBody>
      </p:sp>
      <p:sp>
        <p:nvSpPr>
          <p:cNvPr id="14" name="Subtitle 2">
            <a:extLst>
              <a:ext uri="{FF2B5EF4-FFF2-40B4-BE49-F238E27FC236}">
                <a16:creationId xmlns:a16="http://schemas.microsoft.com/office/drawing/2014/main" id="{77D84654-73C7-468B-B57A-4804F201B81C}"/>
              </a:ext>
            </a:extLst>
          </p:cNvPr>
          <p:cNvSpPr txBox="1">
            <a:spLocks/>
          </p:cNvSpPr>
          <p:nvPr/>
        </p:nvSpPr>
        <p:spPr>
          <a:xfrm>
            <a:off x="1813302" y="1100370"/>
            <a:ext cx="4297263" cy="369332"/>
          </a:xfrm>
          <a:prstGeom prst="rect">
            <a:avLst/>
          </a:prstGeom>
          <a:noFill/>
        </p:spPr>
        <p:txBody>
          <a:bodyPr vert="horz" wrap="square" lIns="0" tIns="0" rIns="0" bIns="0" rtlCol="0" anchor="t" anchorCtr="0">
            <a:spAutoFit/>
          </a:bodyPr>
          <a:lstStyle>
            <a:lvl1pPr marL="0" indent="0" algn="l" defTabSz="914400" rtl="0" eaLnBrk="1" latinLnBrk="0" hangingPunct="1">
              <a:lnSpc>
                <a:spcPct val="100000"/>
              </a:lnSpc>
              <a:spcBef>
                <a:spcPts val="1000"/>
              </a:spcBef>
              <a:buClr>
                <a:schemeClr val="accent2"/>
              </a:buClr>
              <a:buFont typeface="Arial" panose="020B0604020202020204" pitchFamily="34" charset="0"/>
              <a:buNone/>
              <a:defRPr sz="2200" b="1" i="0" kern="1200">
                <a:solidFill>
                  <a:schemeClr val="accent2"/>
                </a:solidFill>
                <a:latin typeface="Acumin Pro SemiCondensed" panose="020B0506020202020204" pitchFamily="34" charset="77"/>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sz="2400" dirty="0"/>
              <a:t>Centers &amp; Stations (2 projects)</a:t>
            </a:r>
          </a:p>
        </p:txBody>
      </p:sp>
      <p:sp>
        <p:nvSpPr>
          <p:cNvPr id="15" name="TextBox 14">
            <a:extLst>
              <a:ext uri="{FF2B5EF4-FFF2-40B4-BE49-F238E27FC236}">
                <a16:creationId xmlns:a16="http://schemas.microsoft.com/office/drawing/2014/main" id="{2CC8F28A-567A-4835-A790-90877E6A09BF}"/>
              </a:ext>
            </a:extLst>
          </p:cNvPr>
          <p:cNvSpPr txBox="1"/>
          <p:nvPr/>
        </p:nvSpPr>
        <p:spPr>
          <a:xfrm>
            <a:off x="7548815" y="5188071"/>
            <a:ext cx="3257415" cy="817083"/>
          </a:xfrm>
          <a:prstGeom prst="rect">
            <a:avLst/>
          </a:prstGeom>
          <a:solidFill>
            <a:schemeClr val="accent4"/>
          </a:solidFill>
        </p:spPr>
        <p:txBody>
          <a:bodyPr wrap="square">
            <a:spAutoFit/>
          </a:bodyPr>
          <a:lstStyle/>
          <a:p>
            <a:pPr marL="0" marR="0" algn="ctr">
              <a:lnSpc>
                <a:spcPct val="115000"/>
              </a:lnSpc>
              <a:spcBef>
                <a:spcPts val="0"/>
              </a:spcBef>
              <a:spcAft>
                <a:spcPts val="0"/>
              </a:spcAft>
            </a:pPr>
            <a:r>
              <a:rPr lang="en-GB" sz="1400" b="1" dirty="0">
                <a:solidFill>
                  <a:srgbClr val="000000"/>
                </a:solidFill>
                <a:ea typeface="Calibri" panose="020F0502020204030204" pitchFamily="34" charset="0"/>
                <a:cs typeface="Calibri" panose="020F0502020204030204" pitchFamily="34" charset="0"/>
              </a:rPr>
              <a:t>S</a:t>
            </a:r>
            <a:r>
              <a:rPr lang="en-GB" sz="1400" b="1" dirty="0">
                <a:effectLst/>
                <a:ea typeface="Calibri" panose="020F0502020204030204" pitchFamily="34" charset="0"/>
                <a:cs typeface="Calibri" panose="020F0502020204030204" pitchFamily="34" charset="0"/>
              </a:rPr>
              <a:t>mall producers in rural and urban communities participated in surveys to identify needs</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80757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36351FBF-45F0-7449-825E-F0E8D02D8ADC}"/>
              </a:ext>
            </a:extLst>
          </p:cNvPr>
          <p:cNvSpPr>
            <a:spLocks noGrp="1"/>
          </p:cNvSpPr>
          <p:nvPr>
            <p:ph type="ctrTitle"/>
          </p:nvPr>
        </p:nvSpPr>
        <p:spPr>
          <a:xfrm>
            <a:off x="2101511" y="309032"/>
            <a:ext cx="7988978" cy="553998"/>
          </a:xfrm>
        </p:spPr>
        <p:txBody>
          <a:bodyPr/>
          <a:lstStyle/>
          <a:p>
            <a:r>
              <a:rPr lang="en-US" sz="4000" dirty="0"/>
              <a:t>What did the Institute achieve during phase I/II?</a:t>
            </a:r>
          </a:p>
        </p:txBody>
      </p:sp>
      <p:sp>
        <p:nvSpPr>
          <p:cNvPr id="2" name="Body Text">
            <a:extLst>
              <a:ext uri="{FF2B5EF4-FFF2-40B4-BE49-F238E27FC236}">
                <a16:creationId xmlns:a16="http://schemas.microsoft.com/office/drawing/2014/main" id="{EC1A386D-8F97-7247-9DF2-C8FBFFD00350}"/>
              </a:ext>
            </a:extLst>
          </p:cNvPr>
          <p:cNvSpPr>
            <a:spLocks noGrp="1"/>
          </p:cNvSpPr>
          <p:nvPr>
            <p:ph type="body" sz="quarter" idx="14"/>
          </p:nvPr>
        </p:nvSpPr>
        <p:spPr>
          <a:xfrm>
            <a:off x="1809127" y="1137438"/>
            <a:ext cx="5617833" cy="1351657"/>
          </a:xfrm>
        </p:spPr>
        <p:txBody>
          <a:bodyPr>
            <a:normAutofit/>
          </a:bodyPr>
          <a:lstStyle/>
          <a:p>
            <a:pPr marL="342900" indent="-342900">
              <a:buFont typeface="Wingdings" panose="05000000000000000000" pitchFamily="2" charset="2"/>
              <a:buChar char="§"/>
            </a:pPr>
            <a:r>
              <a:rPr lang="en-US" sz="2200" dirty="0"/>
              <a:t>Training workshops increased capacity to establish meaningful and productive scientific collaborations and increase research outputs</a:t>
            </a:r>
            <a:endParaRPr lang="en-US" sz="400" dirty="0"/>
          </a:p>
          <a:p>
            <a:pPr marL="0" indent="0">
              <a:spcBef>
                <a:spcPts val="600"/>
              </a:spcBef>
              <a:buNone/>
            </a:pPr>
            <a:endParaRPr lang="en-US" sz="2200" dirty="0"/>
          </a:p>
          <a:p>
            <a:pPr marL="342900" indent="-342900">
              <a:spcBef>
                <a:spcPts val="600"/>
              </a:spcBef>
              <a:buFont typeface="Wingdings" panose="05000000000000000000" pitchFamily="2" charset="2"/>
              <a:buChar char="§"/>
            </a:pPr>
            <a:endParaRPr lang="en-US" sz="400" dirty="0"/>
          </a:p>
        </p:txBody>
      </p:sp>
      <p:sp>
        <p:nvSpPr>
          <p:cNvPr id="4" name="Date">
            <a:extLst>
              <a:ext uri="{FF2B5EF4-FFF2-40B4-BE49-F238E27FC236}">
                <a16:creationId xmlns:a16="http://schemas.microsoft.com/office/drawing/2014/main" id="{9A80D0DD-6D24-444A-83A2-04A9622ED98A}"/>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5" name="Slide Number">
            <a:extLst>
              <a:ext uri="{FF2B5EF4-FFF2-40B4-BE49-F238E27FC236}">
                <a16:creationId xmlns:a16="http://schemas.microsoft.com/office/drawing/2014/main" id="{72F32A19-D8DB-C64F-B22B-DBFB8CA7FD2E}"/>
              </a:ext>
            </a:extLst>
          </p:cNvPr>
          <p:cNvSpPr>
            <a:spLocks noGrp="1"/>
          </p:cNvSpPr>
          <p:nvPr>
            <p:ph type="sldNum" sz="quarter" idx="12"/>
          </p:nvPr>
        </p:nvSpPr>
        <p:spPr/>
        <p:txBody>
          <a:bodyPr/>
          <a:lstStyle/>
          <a:p>
            <a:fld id="{8A7A6979-0714-4377-B894-6BE4C2D6E202}" type="slidenum">
              <a:rPr lang="en-US" smtClean="0"/>
              <a:pPr/>
              <a:t>22</a:t>
            </a:fld>
            <a:endParaRPr lang="en-US" dirty="0"/>
          </a:p>
        </p:txBody>
      </p:sp>
      <p:pic>
        <p:nvPicPr>
          <p:cNvPr id="9" name="Picture 8" descr="A picture containing text, tableware, plate, dishware&#10;&#10;Description automatically generated">
            <a:extLst>
              <a:ext uri="{FF2B5EF4-FFF2-40B4-BE49-F238E27FC236}">
                <a16:creationId xmlns:a16="http://schemas.microsoft.com/office/drawing/2014/main" id="{2762A4CE-13BC-4C69-AEA9-ECF8522CE55F}"/>
              </a:ext>
            </a:extLst>
          </p:cNvPr>
          <p:cNvPicPr>
            <a:picLocks noChangeAspect="1"/>
          </p:cNvPicPr>
          <p:nvPr/>
        </p:nvPicPr>
        <p:blipFill>
          <a:blip r:embed="rId2"/>
          <a:stretch>
            <a:fillRect/>
          </a:stretch>
        </p:blipFill>
        <p:spPr>
          <a:xfrm>
            <a:off x="4423444" y="5862321"/>
            <a:ext cx="1946091" cy="677108"/>
          </a:xfrm>
          <a:prstGeom prst="rect">
            <a:avLst/>
          </a:prstGeom>
        </p:spPr>
      </p:pic>
      <p:pic>
        <p:nvPicPr>
          <p:cNvPr id="7" name="Picture 6">
            <a:extLst>
              <a:ext uri="{FF2B5EF4-FFF2-40B4-BE49-F238E27FC236}">
                <a16:creationId xmlns:a16="http://schemas.microsoft.com/office/drawing/2014/main" id="{B817ED46-6373-4B4C-8F3E-3013C73F4900}"/>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7741516" y="1234239"/>
            <a:ext cx="3730141" cy="2497021"/>
          </a:xfrm>
          <a:prstGeom prst="rect">
            <a:avLst/>
          </a:prstGeom>
          <a:ln>
            <a:solidFill>
              <a:schemeClr val="tx1"/>
            </a:solidFill>
          </a:ln>
        </p:spPr>
      </p:pic>
      <p:sp>
        <p:nvSpPr>
          <p:cNvPr id="8" name="Body Text">
            <a:extLst>
              <a:ext uri="{FF2B5EF4-FFF2-40B4-BE49-F238E27FC236}">
                <a16:creationId xmlns:a16="http://schemas.microsoft.com/office/drawing/2014/main" id="{D3294FF2-18B3-486D-AC95-C4F2814C7E81}"/>
              </a:ext>
            </a:extLst>
          </p:cNvPr>
          <p:cNvSpPr txBox="1">
            <a:spLocks/>
          </p:cNvSpPr>
          <p:nvPr/>
        </p:nvSpPr>
        <p:spPr>
          <a:xfrm>
            <a:off x="1809127" y="4388955"/>
            <a:ext cx="9051913" cy="1351657"/>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spcBef>
                <a:spcPts val="600"/>
              </a:spcBef>
              <a:buFont typeface="Wingdings" panose="05000000000000000000" pitchFamily="2" charset="2"/>
              <a:buChar char="§"/>
            </a:pPr>
            <a:endParaRPr lang="en-US" sz="400" dirty="0"/>
          </a:p>
          <a:p>
            <a:pPr marL="0" indent="0">
              <a:spcBef>
                <a:spcPts val="600"/>
              </a:spcBef>
              <a:buNone/>
            </a:pPr>
            <a:r>
              <a:rPr lang="en-US" sz="2000" dirty="0"/>
              <a:t>     -  was responsive to Peruvian social and political culture</a:t>
            </a:r>
          </a:p>
          <a:p>
            <a:pPr marL="0" indent="0">
              <a:spcBef>
                <a:spcPts val="600"/>
              </a:spcBef>
              <a:buNone/>
            </a:pPr>
            <a:r>
              <a:rPr lang="en-US" sz="2000" dirty="0"/>
              <a:t>     -  had established strong connections with local stakeholders</a:t>
            </a:r>
          </a:p>
          <a:p>
            <a:pPr marL="0" indent="0">
              <a:spcBef>
                <a:spcPts val="600"/>
              </a:spcBef>
              <a:buNone/>
            </a:pPr>
            <a:r>
              <a:rPr lang="en-US" sz="2000" dirty="0"/>
              <a:t>     -  could provide evidence-based results for addressing local/regional problems</a:t>
            </a:r>
          </a:p>
        </p:txBody>
      </p:sp>
      <p:sp>
        <p:nvSpPr>
          <p:cNvPr id="10" name="Rectangle 9">
            <a:extLst>
              <a:ext uri="{FF2B5EF4-FFF2-40B4-BE49-F238E27FC236}">
                <a16:creationId xmlns:a16="http://schemas.microsoft.com/office/drawing/2014/main" id="{505976F9-9C7E-45A3-B7E6-385E7A5DDF6A}"/>
              </a:ext>
            </a:extLst>
          </p:cNvPr>
          <p:cNvSpPr/>
          <p:nvPr/>
        </p:nvSpPr>
        <p:spPr>
          <a:xfrm>
            <a:off x="8269896" y="3731260"/>
            <a:ext cx="2680044" cy="540738"/>
          </a:xfrm>
          <a:prstGeom prst="rect">
            <a:avLst/>
          </a:prstGeom>
          <a:solidFill>
            <a:schemeClr val="accent4"/>
          </a:solidFill>
        </p:spPr>
        <p:txBody>
          <a:bodyPr wrap="square">
            <a:noAutofit/>
          </a:bodyPr>
          <a:lstStyle/>
          <a:p>
            <a:pPr marL="0" marR="0" algn="ctr">
              <a:lnSpc>
                <a:spcPct val="115000"/>
              </a:lnSpc>
              <a:spcBef>
                <a:spcPts val="0"/>
              </a:spcBef>
              <a:spcAft>
                <a:spcPts val="1000"/>
              </a:spcAft>
            </a:pPr>
            <a:r>
              <a:rPr lang="en-GB" sz="1400" b="1" kern="1200" dirty="0">
                <a:solidFill>
                  <a:srgbClr val="000000"/>
                </a:solidFill>
                <a:effectLst/>
                <a:ea typeface="Calibri" panose="020F0502020204030204" pitchFamily="34" charset="0"/>
                <a:cs typeface="Arial" panose="020B0604020202020204" pitchFamily="34" charset="0"/>
              </a:rPr>
              <a:t>Training Workshop at Purdue </a:t>
            </a:r>
            <a:endParaRPr lang="en-US" sz="1400" dirty="0">
              <a:effectLst/>
              <a:ea typeface="Calibri" panose="020F0502020204030204" pitchFamily="34" charset="0"/>
              <a:cs typeface="Times New Roman" panose="02020603050405020304" pitchFamily="18" charset="0"/>
            </a:endParaRPr>
          </a:p>
        </p:txBody>
      </p:sp>
      <p:sp>
        <p:nvSpPr>
          <p:cNvPr id="12" name="Body Text">
            <a:extLst>
              <a:ext uri="{FF2B5EF4-FFF2-40B4-BE49-F238E27FC236}">
                <a16:creationId xmlns:a16="http://schemas.microsoft.com/office/drawing/2014/main" id="{3E105DF2-5351-405E-A56D-835A130A69EA}"/>
              </a:ext>
            </a:extLst>
          </p:cNvPr>
          <p:cNvSpPr txBox="1">
            <a:spLocks/>
          </p:cNvSpPr>
          <p:nvPr/>
        </p:nvSpPr>
        <p:spPr>
          <a:xfrm>
            <a:off x="1809126" y="3586480"/>
            <a:ext cx="5617833" cy="926733"/>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Wingdings" panose="05000000000000000000" pitchFamily="2" charset="2"/>
              <a:buChar char="§"/>
            </a:pPr>
            <a:endParaRPr lang="en-US" sz="400" dirty="0"/>
          </a:p>
          <a:p>
            <a:pPr marL="342900" indent="-342900">
              <a:spcBef>
                <a:spcPts val="600"/>
              </a:spcBef>
              <a:buFont typeface="Wingdings" panose="05000000000000000000" pitchFamily="2" charset="2"/>
              <a:buChar char="§"/>
            </a:pPr>
            <a:endParaRPr lang="en-US" sz="200" dirty="0"/>
          </a:p>
          <a:p>
            <a:pPr marL="342900" indent="-342900">
              <a:spcBef>
                <a:spcPts val="600"/>
              </a:spcBef>
              <a:buFont typeface="Wingdings" panose="05000000000000000000" pitchFamily="2" charset="2"/>
              <a:buChar char="§"/>
            </a:pPr>
            <a:r>
              <a:rPr lang="en-US" sz="2200" dirty="0"/>
              <a:t>All project participants at both institutions felt NEXUS research:</a:t>
            </a:r>
          </a:p>
          <a:p>
            <a:pPr marL="342900" indent="-342900">
              <a:spcBef>
                <a:spcPts val="600"/>
              </a:spcBef>
              <a:buFont typeface="Wingdings" panose="05000000000000000000" pitchFamily="2" charset="2"/>
              <a:buChar char="§"/>
            </a:pPr>
            <a:endParaRPr lang="en-US" sz="2200" dirty="0"/>
          </a:p>
          <a:p>
            <a:pPr marL="342900" indent="-342900">
              <a:spcBef>
                <a:spcPts val="600"/>
              </a:spcBef>
              <a:buFont typeface="Wingdings" panose="05000000000000000000" pitchFamily="2" charset="2"/>
              <a:buChar char="§"/>
            </a:pPr>
            <a:endParaRPr lang="en-US" sz="400" dirty="0"/>
          </a:p>
        </p:txBody>
      </p:sp>
      <p:sp>
        <p:nvSpPr>
          <p:cNvPr id="13" name="Body Text">
            <a:extLst>
              <a:ext uri="{FF2B5EF4-FFF2-40B4-BE49-F238E27FC236}">
                <a16:creationId xmlns:a16="http://schemas.microsoft.com/office/drawing/2014/main" id="{6DEA833A-455F-4A76-BEB6-B667C5D71F55}"/>
              </a:ext>
            </a:extLst>
          </p:cNvPr>
          <p:cNvSpPr txBox="1">
            <a:spLocks/>
          </p:cNvSpPr>
          <p:nvPr/>
        </p:nvSpPr>
        <p:spPr>
          <a:xfrm>
            <a:off x="1809127" y="2440074"/>
            <a:ext cx="5617833" cy="1195427"/>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Wingdings" panose="05000000000000000000" pitchFamily="2" charset="2"/>
              <a:buChar char="§"/>
            </a:pPr>
            <a:endParaRPr lang="en-US" sz="400" dirty="0"/>
          </a:p>
          <a:p>
            <a:pPr marL="342900" indent="-342900">
              <a:spcBef>
                <a:spcPts val="600"/>
              </a:spcBef>
              <a:buFont typeface="Wingdings" panose="05000000000000000000" pitchFamily="2" charset="2"/>
              <a:buChar char="§"/>
            </a:pPr>
            <a:r>
              <a:rPr lang="en-US" sz="2200" dirty="0"/>
              <a:t>The projects increased capacity to partner with researchers across cultures to address grand challenges</a:t>
            </a:r>
          </a:p>
          <a:p>
            <a:pPr marL="342900" indent="-342900">
              <a:spcBef>
                <a:spcPts val="600"/>
              </a:spcBef>
              <a:buFont typeface="Wingdings" panose="05000000000000000000" pitchFamily="2" charset="2"/>
              <a:buChar char="§"/>
            </a:pPr>
            <a:endParaRPr lang="en-US" sz="400" dirty="0"/>
          </a:p>
        </p:txBody>
      </p:sp>
    </p:spTree>
    <p:extLst>
      <p:ext uri="{BB962C8B-B14F-4D97-AF65-F5344CB8AC3E}">
        <p14:creationId xmlns:p14="http://schemas.microsoft.com/office/powerpoint/2010/main" val="165523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8" grpId="0"/>
      <p:bldP spid="10"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9D0D0-E945-45D5-A138-2EB93C4222A4}"/>
              </a:ext>
            </a:extLst>
          </p:cNvPr>
          <p:cNvSpPr>
            <a:spLocks noGrp="1"/>
          </p:cNvSpPr>
          <p:nvPr>
            <p:ph type="ctrTitle"/>
          </p:nvPr>
        </p:nvSpPr>
        <p:spPr>
          <a:xfrm>
            <a:off x="2101510" y="282922"/>
            <a:ext cx="7988980" cy="553998"/>
          </a:xfrm>
        </p:spPr>
        <p:txBody>
          <a:bodyPr/>
          <a:lstStyle/>
          <a:p>
            <a:r>
              <a:rPr lang="en-US" sz="4000" dirty="0"/>
              <a:t>What did the institute achieve during phase I/II?</a:t>
            </a:r>
          </a:p>
        </p:txBody>
      </p:sp>
      <p:sp>
        <p:nvSpPr>
          <p:cNvPr id="4" name="Text Placeholder 3">
            <a:extLst>
              <a:ext uri="{FF2B5EF4-FFF2-40B4-BE49-F238E27FC236}">
                <a16:creationId xmlns:a16="http://schemas.microsoft.com/office/drawing/2014/main" id="{E726F3BC-4AEE-47BF-B591-1D531A00AA7B}"/>
              </a:ext>
            </a:extLst>
          </p:cNvPr>
          <p:cNvSpPr>
            <a:spLocks noGrp="1"/>
          </p:cNvSpPr>
          <p:nvPr>
            <p:ph type="body" sz="quarter" idx="14"/>
          </p:nvPr>
        </p:nvSpPr>
        <p:spPr>
          <a:xfrm>
            <a:off x="1914861" y="2617033"/>
            <a:ext cx="8943639" cy="3024059"/>
          </a:xfrm>
        </p:spPr>
        <p:txBody>
          <a:bodyPr>
            <a:noAutofit/>
          </a:bodyPr>
          <a:lstStyle/>
          <a:p>
            <a:r>
              <a:rPr lang="en-US" sz="2200" b="1" dirty="0"/>
              <a:t>60 </a:t>
            </a:r>
            <a:r>
              <a:rPr lang="en-US" sz="2200" dirty="0"/>
              <a:t>articles in international scientific journal articles published or are currently under review  and many additional articles are in prep</a:t>
            </a:r>
            <a:endParaRPr lang="en-US" sz="2200" b="1" dirty="0"/>
          </a:p>
          <a:p>
            <a:r>
              <a:rPr lang="en-US" sz="2200" b="1" dirty="0"/>
              <a:t>5</a:t>
            </a:r>
            <a:r>
              <a:rPr lang="en-US" sz="2200" dirty="0"/>
              <a:t> theses, reports and book chapters completed and published</a:t>
            </a:r>
          </a:p>
          <a:p>
            <a:r>
              <a:rPr lang="en-US" sz="2200" b="1" dirty="0"/>
              <a:t>116</a:t>
            </a:r>
            <a:r>
              <a:rPr lang="en-US" sz="2200" dirty="0"/>
              <a:t> presentations given at international </a:t>
            </a:r>
          </a:p>
          <a:p>
            <a:pPr marL="0" indent="0">
              <a:buNone/>
            </a:pPr>
            <a:r>
              <a:rPr lang="en-US" sz="2200" dirty="0"/>
              <a:t>    scientific conferences</a:t>
            </a:r>
          </a:p>
          <a:p>
            <a:r>
              <a:rPr lang="en-US" sz="2200" b="1" dirty="0"/>
              <a:t>43</a:t>
            </a:r>
            <a:r>
              <a:rPr lang="en-US" sz="2200" dirty="0"/>
              <a:t> webinars presented and archived</a:t>
            </a:r>
          </a:p>
          <a:p>
            <a:r>
              <a:rPr lang="en-US" sz="2200" b="1" dirty="0"/>
              <a:t>77</a:t>
            </a:r>
            <a:r>
              <a:rPr lang="en-US" sz="2200" dirty="0"/>
              <a:t> capacity-building videos created</a:t>
            </a:r>
          </a:p>
          <a:p>
            <a:r>
              <a:rPr lang="en-US" sz="2200" b="1" dirty="0"/>
              <a:t>35</a:t>
            </a:r>
            <a:r>
              <a:rPr lang="en-US" sz="2200" dirty="0"/>
              <a:t> scientific tools generated</a:t>
            </a:r>
          </a:p>
          <a:p>
            <a:r>
              <a:rPr lang="en-US" sz="2200" b="1" dirty="0"/>
              <a:t>4 </a:t>
            </a:r>
            <a:r>
              <a:rPr lang="en-US" sz="2200" dirty="0"/>
              <a:t>large datasets archived</a:t>
            </a:r>
          </a:p>
        </p:txBody>
      </p:sp>
      <p:sp>
        <p:nvSpPr>
          <p:cNvPr id="5" name="Date Placeholder 4">
            <a:extLst>
              <a:ext uri="{FF2B5EF4-FFF2-40B4-BE49-F238E27FC236}">
                <a16:creationId xmlns:a16="http://schemas.microsoft.com/office/drawing/2014/main" id="{F6FD35AD-2A6E-4F33-ACC0-E1673D8AD5B0}"/>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2A5EFAE5-4458-444C-B79E-5B178F4D2476}"/>
              </a:ext>
            </a:extLst>
          </p:cNvPr>
          <p:cNvSpPr>
            <a:spLocks noGrp="1"/>
          </p:cNvSpPr>
          <p:nvPr>
            <p:ph type="sldNum" sz="quarter" idx="12"/>
          </p:nvPr>
        </p:nvSpPr>
        <p:spPr/>
        <p:txBody>
          <a:bodyPr/>
          <a:lstStyle/>
          <a:p>
            <a:fld id="{8A7A6979-0714-4377-B894-6BE4C2D6E202}" type="slidenum">
              <a:rPr lang="en-US" smtClean="0"/>
              <a:pPr/>
              <a:t>23</a:t>
            </a:fld>
            <a:endParaRPr lang="en-US" dirty="0"/>
          </a:p>
        </p:txBody>
      </p:sp>
      <p:sp>
        <p:nvSpPr>
          <p:cNvPr id="8" name="Text Placeholder 3">
            <a:extLst>
              <a:ext uri="{FF2B5EF4-FFF2-40B4-BE49-F238E27FC236}">
                <a16:creationId xmlns:a16="http://schemas.microsoft.com/office/drawing/2014/main" id="{39DCD276-D32C-42D9-BD74-94FE61E0D502}"/>
              </a:ext>
            </a:extLst>
          </p:cNvPr>
          <p:cNvSpPr txBox="1">
            <a:spLocks/>
          </p:cNvSpPr>
          <p:nvPr/>
        </p:nvSpPr>
        <p:spPr>
          <a:xfrm>
            <a:off x="1894323" y="2504108"/>
            <a:ext cx="8730935" cy="2308324"/>
          </a:xfrm>
          <a:prstGeom prst="rect">
            <a:avLst/>
          </a:prstGeom>
        </p:spPr>
        <p:txBody>
          <a:bodyPr vert="horz" lIns="0" tIns="0" rIns="0" bIns="0" rtlCol="0">
            <a:normAutofit/>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sz="2400" dirty="0"/>
          </a:p>
        </p:txBody>
      </p:sp>
      <p:pic>
        <p:nvPicPr>
          <p:cNvPr id="9" name="Picture 8" descr="A picture containing text, tableware, plate, dishware&#10;&#10;Description automatically generated">
            <a:extLst>
              <a:ext uri="{FF2B5EF4-FFF2-40B4-BE49-F238E27FC236}">
                <a16:creationId xmlns:a16="http://schemas.microsoft.com/office/drawing/2014/main" id="{5E65ED6B-68B7-4EE6-988F-16ADC8A06798}"/>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10" name="TextBox 9">
            <a:extLst>
              <a:ext uri="{FF2B5EF4-FFF2-40B4-BE49-F238E27FC236}">
                <a16:creationId xmlns:a16="http://schemas.microsoft.com/office/drawing/2014/main" id="{DE60A1DC-FCA7-4A2A-88BE-470C6FE562D8}"/>
              </a:ext>
            </a:extLst>
          </p:cNvPr>
          <p:cNvSpPr txBox="1"/>
          <p:nvPr/>
        </p:nvSpPr>
        <p:spPr>
          <a:xfrm>
            <a:off x="1894323" y="1216907"/>
            <a:ext cx="9173727" cy="1200329"/>
          </a:xfrm>
          <a:prstGeom prst="rect">
            <a:avLst/>
          </a:prstGeom>
          <a:solidFill>
            <a:schemeClr val="accent3">
              <a:lumMod val="75000"/>
            </a:schemeClr>
          </a:solidFill>
        </p:spPr>
        <p:txBody>
          <a:bodyPr wrap="square">
            <a:spAutoFit/>
          </a:bodyPr>
          <a:lstStyle/>
          <a:p>
            <a:pPr algn="ctr">
              <a:spcBef>
                <a:spcPts val="600"/>
              </a:spcBef>
            </a:pPr>
            <a:r>
              <a:rPr lang="en-US" sz="2400" b="1" dirty="0">
                <a:solidFill>
                  <a:schemeClr val="accent4"/>
                </a:solidFill>
              </a:rPr>
              <a:t>UNSA affiliates experienced large and positive influences on their education and career trajectories with publications, etc., that increased their visibility and rank within CONCYTEC</a:t>
            </a:r>
          </a:p>
        </p:txBody>
      </p:sp>
      <p:pic>
        <p:nvPicPr>
          <p:cNvPr id="7" name="Picture 6">
            <a:extLst>
              <a:ext uri="{FF2B5EF4-FFF2-40B4-BE49-F238E27FC236}">
                <a16:creationId xmlns:a16="http://schemas.microsoft.com/office/drawing/2014/main" id="{D0EF1B7C-2AFD-47B7-815E-9B8638C6D544}"/>
              </a:ext>
            </a:extLst>
          </p:cNvPr>
          <p:cNvPicPr>
            <a:picLocks noChangeAspect="1"/>
          </p:cNvPicPr>
          <p:nvPr/>
        </p:nvPicPr>
        <p:blipFill>
          <a:blip r:embed="rId3"/>
          <a:stretch>
            <a:fillRect/>
          </a:stretch>
        </p:blipFill>
        <p:spPr>
          <a:xfrm>
            <a:off x="7227238" y="3770216"/>
            <a:ext cx="3316218" cy="1631096"/>
          </a:xfrm>
          <a:prstGeom prst="rect">
            <a:avLst/>
          </a:prstGeom>
          <a:ln>
            <a:solidFill>
              <a:schemeClr val="bg1"/>
            </a:solidFill>
          </a:ln>
        </p:spPr>
      </p:pic>
      <p:sp>
        <p:nvSpPr>
          <p:cNvPr id="11" name="Rectangle 10">
            <a:extLst>
              <a:ext uri="{FF2B5EF4-FFF2-40B4-BE49-F238E27FC236}">
                <a16:creationId xmlns:a16="http://schemas.microsoft.com/office/drawing/2014/main" id="{739A3CA3-2153-4162-B809-A3AC9B6585BB}"/>
              </a:ext>
            </a:extLst>
          </p:cNvPr>
          <p:cNvSpPr/>
          <p:nvPr/>
        </p:nvSpPr>
        <p:spPr>
          <a:xfrm>
            <a:off x="7227238" y="5417722"/>
            <a:ext cx="3336580" cy="540738"/>
          </a:xfrm>
          <a:prstGeom prst="rect">
            <a:avLst/>
          </a:prstGeom>
          <a:solidFill>
            <a:schemeClr val="accent4"/>
          </a:solidFill>
        </p:spPr>
        <p:txBody>
          <a:bodyPr wrap="square">
            <a:noAutofit/>
          </a:bodyPr>
          <a:lstStyle/>
          <a:p>
            <a:pPr marL="0" marR="0" algn="ctr">
              <a:lnSpc>
                <a:spcPct val="115000"/>
              </a:lnSpc>
              <a:spcBef>
                <a:spcPts val="0"/>
              </a:spcBef>
              <a:spcAft>
                <a:spcPts val="1000"/>
              </a:spcAft>
            </a:pPr>
            <a:r>
              <a:rPr lang="en-GB" sz="1400" b="1" dirty="0">
                <a:solidFill>
                  <a:srgbClr val="000000"/>
                </a:solidFill>
                <a:ea typeface="Calibri" panose="020F0502020204030204" pitchFamily="34" charset="0"/>
                <a:cs typeface="Arial" panose="020B0604020202020204" pitchFamily="34" charset="0"/>
              </a:rPr>
              <a:t>Example of one article published in a top-tier (Q1) international journal</a:t>
            </a:r>
            <a:endParaRPr lang="en-US"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86185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7543C-C930-4DF6-AEB0-8AC90E734051}"/>
              </a:ext>
            </a:extLst>
          </p:cNvPr>
          <p:cNvSpPr>
            <a:spLocks noGrp="1"/>
          </p:cNvSpPr>
          <p:nvPr>
            <p:ph type="ctrTitle"/>
          </p:nvPr>
        </p:nvSpPr>
        <p:spPr>
          <a:xfrm>
            <a:off x="2072081" y="1479629"/>
            <a:ext cx="8128932" cy="2402068"/>
          </a:xfrm>
        </p:spPr>
        <p:txBody>
          <a:bodyPr/>
          <a:lstStyle/>
          <a:p>
            <a:r>
              <a:rPr lang="en-US" dirty="0"/>
              <a:t>Moving forward</a:t>
            </a:r>
          </a:p>
        </p:txBody>
      </p:sp>
      <p:sp>
        <p:nvSpPr>
          <p:cNvPr id="3" name="Subtitle 2">
            <a:extLst>
              <a:ext uri="{FF2B5EF4-FFF2-40B4-BE49-F238E27FC236}">
                <a16:creationId xmlns:a16="http://schemas.microsoft.com/office/drawing/2014/main" id="{7D18CC28-11C9-4D0A-9F65-A125772F3644}"/>
              </a:ext>
            </a:extLst>
          </p:cNvPr>
          <p:cNvSpPr>
            <a:spLocks noGrp="1"/>
          </p:cNvSpPr>
          <p:nvPr>
            <p:ph type="subTitle" idx="1"/>
          </p:nvPr>
        </p:nvSpPr>
        <p:spPr/>
        <p:txBody>
          <a:bodyPr/>
          <a:lstStyle/>
          <a:p>
            <a:r>
              <a:rPr lang="en-US" dirty="0"/>
              <a:t>Phase III</a:t>
            </a:r>
          </a:p>
        </p:txBody>
      </p:sp>
      <p:sp>
        <p:nvSpPr>
          <p:cNvPr id="4" name="Text Placeholder 3">
            <a:extLst>
              <a:ext uri="{FF2B5EF4-FFF2-40B4-BE49-F238E27FC236}">
                <a16:creationId xmlns:a16="http://schemas.microsoft.com/office/drawing/2014/main" id="{B4349F98-A11F-454C-914B-1D13365224F7}"/>
              </a:ext>
            </a:extLst>
          </p:cNvPr>
          <p:cNvSpPr>
            <a:spLocks noGrp="1"/>
          </p:cNvSpPr>
          <p:nvPr>
            <p:ph type="body" sz="quarter" idx="14"/>
          </p:nvPr>
        </p:nvSpPr>
        <p:spPr>
          <a:xfrm>
            <a:off x="2875268" y="3540352"/>
            <a:ext cx="6678467" cy="1122744"/>
          </a:xfrm>
        </p:spPr>
        <p:txBody>
          <a:bodyPr/>
          <a:lstStyle/>
          <a:p>
            <a:r>
              <a:rPr lang="en-US" dirty="0"/>
              <a:t>How can we build on the success of phase I/II while being responsive to the needs of UNSA and local stakeholders?</a:t>
            </a:r>
          </a:p>
        </p:txBody>
      </p:sp>
      <p:sp>
        <p:nvSpPr>
          <p:cNvPr id="5" name="Date Placeholder 4">
            <a:extLst>
              <a:ext uri="{FF2B5EF4-FFF2-40B4-BE49-F238E27FC236}">
                <a16:creationId xmlns:a16="http://schemas.microsoft.com/office/drawing/2014/main" id="{A4B7E2E7-310E-4016-B803-C99B1B8EFCB8}"/>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C00E66B9-D692-439A-B51F-D73C5C1D663B}"/>
              </a:ext>
            </a:extLst>
          </p:cNvPr>
          <p:cNvSpPr>
            <a:spLocks noGrp="1"/>
          </p:cNvSpPr>
          <p:nvPr>
            <p:ph type="sldNum" sz="quarter" idx="12"/>
          </p:nvPr>
        </p:nvSpPr>
        <p:spPr/>
        <p:txBody>
          <a:bodyPr/>
          <a:lstStyle/>
          <a:p>
            <a:fld id="{8A7A6979-0714-4377-B894-6BE4C2D6E202}" type="slidenum">
              <a:rPr lang="en-US" smtClean="0"/>
              <a:pPr/>
              <a:t>24</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73375874-FECC-48A4-B0AE-58D59A054B48}"/>
              </a:ext>
            </a:extLst>
          </p:cNvPr>
          <p:cNvPicPr>
            <a:picLocks noChangeAspect="1"/>
          </p:cNvPicPr>
          <p:nvPr/>
        </p:nvPicPr>
        <p:blipFill>
          <a:blip r:embed="rId2"/>
          <a:stretch>
            <a:fillRect/>
          </a:stretch>
        </p:blipFill>
        <p:spPr>
          <a:xfrm>
            <a:off x="4423444" y="5889527"/>
            <a:ext cx="1946091" cy="677108"/>
          </a:xfrm>
          <a:prstGeom prst="rect">
            <a:avLst/>
          </a:prstGeom>
        </p:spPr>
      </p:pic>
    </p:spTree>
    <p:extLst>
      <p:ext uri="{BB962C8B-B14F-4D97-AF65-F5344CB8AC3E}">
        <p14:creationId xmlns:p14="http://schemas.microsoft.com/office/powerpoint/2010/main" val="3676790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4A3D-FF3D-45C5-A2CB-E7CE8453C294}"/>
              </a:ext>
            </a:extLst>
          </p:cNvPr>
          <p:cNvSpPr>
            <a:spLocks noGrp="1"/>
          </p:cNvSpPr>
          <p:nvPr>
            <p:ph type="ctrTitle"/>
          </p:nvPr>
        </p:nvSpPr>
        <p:spPr>
          <a:xfrm>
            <a:off x="1847461" y="254328"/>
            <a:ext cx="7988980" cy="664797"/>
          </a:xfrm>
        </p:spPr>
        <p:txBody>
          <a:bodyPr/>
          <a:lstStyle/>
          <a:p>
            <a:r>
              <a:rPr lang="en-US" sz="4800" dirty="0"/>
              <a:t>The </a:t>
            </a:r>
            <a:r>
              <a:rPr lang="en-US" sz="4800" dirty="0" err="1"/>
              <a:t>Colca</a:t>
            </a:r>
            <a:r>
              <a:rPr lang="en-US" sz="4800" dirty="0"/>
              <a:t> Canyon  </a:t>
            </a:r>
          </a:p>
        </p:txBody>
      </p:sp>
      <p:sp>
        <p:nvSpPr>
          <p:cNvPr id="3" name="Subtitle 2">
            <a:extLst>
              <a:ext uri="{FF2B5EF4-FFF2-40B4-BE49-F238E27FC236}">
                <a16:creationId xmlns:a16="http://schemas.microsoft.com/office/drawing/2014/main" id="{8EF4A786-4A77-44A0-A543-B1320C698686}"/>
              </a:ext>
            </a:extLst>
          </p:cNvPr>
          <p:cNvSpPr>
            <a:spLocks noGrp="1"/>
          </p:cNvSpPr>
          <p:nvPr>
            <p:ph type="subTitle" idx="1"/>
          </p:nvPr>
        </p:nvSpPr>
        <p:spPr>
          <a:xfrm>
            <a:off x="1847459" y="1194232"/>
            <a:ext cx="7988982" cy="341599"/>
          </a:xfrm>
        </p:spPr>
        <p:txBody>
          <a:bodyPr/>
          <a:lstStyle/>
          <a:p>
            <a:r>
              <a:rPr lang="en-US" dirty="0"/>
              <a:t>One of the deepest canyons in the world</a:t>
            </a:r>
          </a:p>
        </p:txBody>
      </p:sp>
      <p:sp>
        <p:nvSpPr>
          <p:cNvPr id="4" name="Text Placeholder 3">
            <a:extLst>
              <a:ext uri="{FF2B5EF4-FFF2-40B4-BE49-F238E27FC236}">
                <a16:creationId xmlns:a16="http://schemas.microsoft.com/office/drawing/2014/main" id="{5ACE166C-68D6-4F62-BF57-AAF49F01936D}"/>
              </a:ext>
            </a:extLst>
          </p:cNvPr>
          <p:cNvSpPr>
            <a:spLocks noGrp="1"/>
          </p:cNvSpPr>
          <p:nvPr>
            <p:ph type="body" sz="quarter" idx="14"/>
          </p:nvPr>
        </p:nvSpPr>
        <p:spPr>
          <a:xfrm>
            <a:off x="1847460" y="1980152"/>
            <a:ext cx="4159698" cy="3953288"/>
          </a:xfrm>
        </p:spPr>
        <p:txBody>
          <a:bodyPr>
            <a:normAutofit/>
          </a:bodyPr>
          <a:lstStyle/>
          <a:p>
            <a:r>
              <a:rPr lang="en-US" sz="2200" dirty="0"/>
              <a:t>Popular tourist destination</a:t>
            </a:r>
          </a:p>
          <a:p>
            <a:endParaRPr lang="en-US" sz="600" dirty="0"/>
          </a:p>
          <a:p>
            <a:r>
              <a:rPr lang="en-US" sz="2200" dirty="0"/>
              <a:t>Pre-Incan agricultural terraces</a:t>
            </a:r>
          </a:p>
          <a:p>
            <a:endParaRPr lang="en-US" sz="600" dirty="0"/>
          </a:p>
          <a:p>
            <a:r>
              <a:rPr lang="en-US" sz="2200" dirty="0"/>
              <a:t>Economic challenges</a:t>
            </a:r>
          </a:p>
          <a:p>
            <a:endParaRPr lang="en-US" sz="600" dirty="0"/>
          </a:p>
          <a:p>
            <a:r>
              <a:rPr lang="en-US" sz="2200" dirty="0"/>
              <a:t>Opportunities to enhance livelihoods:</a:t>
            </a:r>
          </a:p>
          <a:p>
            <a:endParaRPr lang="en-US" sz="400" dirty="0"/>
          </a:p>
          <a:p>
            <a:pPr marL="0" indent="0">
              <a:buNone/>
            </a:pPr>
            <a:r>
              <a:rPr lang="en-US" sz="2000" dirty="0"/>
              <a:t>       1) alpaca genetics</a:t>
            </a:r>
          </a:p>
          <a:p>
            <a:pPr marL="0" indent="0">
              <a:buNone/>
            </a:pPr>
            <a:r>
              <a:rPr lang="en-US" sz="2000" dirty="0"/>
              <a:t>       2) organic agriculture</a:t>
            </a:r>
          </a:p>
          <a:p>
            <a:pPr marL="0" indent="0">
              <a:buNone/>
            </a:pPr>
            <a:r>
              <a:rPr lang="en-US" sz="2000" dirty="0"/>
              <a:t>       3) renewable energy</a:t>
            </a:r>
          </a:p>
          <a:p>
            <a:pPr marL="0" indent="0">
              <a:buNone/>
            </a:pPr>
            <a:r>
              <a:rPr lang="en-US" sz="900" dirty="0"/>
              <a:t>       </a:t>
            </a:r>
          </a:p>
          <a:p>
            <a:pPr marL="0" indent="0">
              <a:buNone/>
            </a:pPr>
            <a:r>
              <a:rPr lang="en-US" sz="2000" dirty="0"/>
              <a:t>   </a:t>
            </a:r>
            <a:r>
              <a:rPr lang="en-US" sz="2000" b="1" i="1" dirty="0"/>
              <a:t>working on additional projects</a:t>
            </a:r>
          </a:p>
          <a:p>
            <a:pPr marL="0" indent="0">
              <a:buNone/>
            </a:pPr>
            <a:endParaRPr lang="en-US" sz="2000" dirty="0"/>
          </a:p>
        </p:txBody>
      </p:sp>
      <p:sp>
        <p:nvSpPr>
          <p:cNvPr id="5" name="Date Placeholder 4">
            <a:extLst>
              <a:ext uri="{FF2B5EF4-FFF2-40B4-BE49-F238E27FC236}">
                <a16:creationId xmlns:a16="http://schemas.microsoft.com/office/drawing/2014/main" id="{1553E4BC-88C0-486D-A131-4A58660555A2}"/>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8906BF0B-656D-4D3A-B20D-E7BC04989682}"/>
              </a:ext>
            </a:extLst>
          </p:cNvPr>
          <p:cNvSpPr>
            <a:spLocks noGrp="1"/>
          </p:cNvSpPr>
          <p:nvPr>
            <p:ph type="sldNum" sz="quarter" idx="12"/>
          </p:nvPr>
        </p:nvSpPr>
        <p:spPr/>
        <p:txBody>
          <a:bodyPr/>
          <a:lstStyle/>
          <a:p>
            <a:fld id="{8A7A6979-0714-4377-B894-6BE4C2D6E202}" type="slidenum">
              <a:rPr lang="en-US" smtClean="0"/>
              <a:pPr/>
              <a:t>25</a:t>
            </a:fld>
            <a:endParaRPr lang="en-US" dirty="0"/>
          </a:p>
        </p:txBody>
      </p:sp>
      <p:pic>
        <p:nvPicPr>
          <p:cNvPr id="4100" name="Picture 4" descr="Colca Canyon: Complete Travel Guide - Peru For Less">
            <a:extLst>
              <a:ext uri="{FF2B5EF4-FFF2-40B4-BE49-F238E27FC236}">
                <a16:creationId xmlns:a16="http://schemas.microsoft.com/office/drawing/2014/main" id="{CA10A79A-C96A-4525-BF3E-D1D3BC7FF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1980152"/>
            <a:ext cx="5525424" cy="36836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9DD8E56F-46FE-4068-873E-A7B0F2BA42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3273" y="392405"/>
            <a:ext cx="2649334" cy="18834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863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611D6-4A1F-4391-951D-C446E5AE7F36}"/>
              </a:ext>
            </a:extLst>
          </p:cNvPr>
          <p:cNvSpPr>
            <a:spLocks noGrp="1"/>
          </p:cNvSpPr>
          <p:nvPr>
            <p:ph type="ctrTitle"/>
          </p:nvPr>
        </p:nvSpPr>
        <p:spPr>
          <a:xfrm>
            <a:off x="1857669" y="225032"/>
            <a:ext cx="9474521" cy="553998"/>
          </a:xfrm>
        </p:spPr>
        <p:txBody>
          <a:bodyPr/>
          <a:lstStyle/>
          <a:p>
            <a:r>
              <a:rPr lang="en-US" sz="4000" dirty="0"/>
              <a:t>CIBSI– UNAS’s new high-mountain research station at </a:t>
            </a:r>
            <a:r>
              <a:rPr lang="en-US" sz="4000" dirty="0" err="1"/>
              <a:t>Sumbay</a:t>
            </a:r>
            <a:endParaRPr lang="en-US" sz="4000" dirty="0"/>
          </a:p>
        </p:txBody>
      </p:sp>
      <p:pic>
        <p:nvPicPr>
          <p:cNvPr id="8" name="Picture 7">
            <a:extLst>
              <a:ext uri="{FF2B5EF4-FFF2-40B4-BE49-F238E27FC236}">
                <a16:creationId xmlns:a16="http://schemas.microsoft.com/office/drawing/2014/main" id="{30B3C451-3EF2-41E4-A426-71CDA7F74F10}"/>
              </a:ext>
            </a:extLst>
          </p:cNvPr>
          <p:cNvPicPr>
            <a:picLocks noChangeAspect="1"/>
          </p:cNvPicPr>
          <p:nvPr/>
        </p:nvPicPr>
        <p:blipFill>
          <a:blip r:embed="rId2"/>
          <a:stretch>
            <a:fillRect/>
          </a:stretch>
        </p:blipFill>
        <p:spPr>
          <a:xfrm rot="10800000">
            <a:off x="8231854" y="1491627"/>
            <a:ext cx="3047043" cy="2285282"/>
          </a:xfrm>
          <a:prstGeom prst="rect">
            <a:avLst/>
          </a:prstGeom>
          <a:ln>
            <a:solidFill>
              <a:schemeClr val="bg1"/>
            </a:solidFill>
          </a:ln>
        </p:spPr>
      </p:pic>
      <p:sp>
        <p:nvSpPr>
          <p:cNvPr id="7" name="TextBox 6">
            <a:extLst>
              <a:ext uri="{FF2B5EF4-FFF2-40B4-BE49-F238E27FC236}">
                <a16:creationId xmlns:a16="http://schemas.microsoft.com/office/drawing/2014/main" id="{3514218E-7B67-4CE9-BE06-703B240D3BE0}"/>
              </a:ext>
            </a:extLst>
          </p:cNvPr>
          <p:cNvSpPr txBox="1"/>
          <p:nvPr/>
        </p:nvSpPr>
        <p:spPr>
          <a:xfrm>
            <a:off x="8231854" y="3780339"/>
            <a:ext cx="3100336" cy="369332"/>
          </a:xfrm>
          <a:prstGeom prst="rect">
            <a:avLst/>
          </a:prstGeom>
          <a:solidFill>
            <a:schemeClr val="accent4"/>
          </a:solidFill>
        </p:spPr>
        <p:txBody>
          <a:bodyPr wrap="none" rtlCol="0">
            <a:spAutoFit/>
          </a:bodyPr>
          <a:lstStyle/>
          <a:p>
            <a:r>
              <a:rPr lang="en-US" dirty="0"/>
              <a:t>Headwaters of the Chili River</a:t>
            </a:r>
          </a:p>
        </p:txBody>
      </p:sp>
      <p:pic>
        <p:nvPicPr>
          <p:cNvPr id="10" name="Picture 8" descr="4,460 Vicuna Stock Photos, Pictures &amp; Royalty-Free Images - iStock">
            <a:extLst>
              <a:ext uri="{FF2B5EF4-FFF2-40B4-BE49-F238E27FC236}">
                <a16:creationId xmlns:a16="http://schemas.microsoft.com/office/drawing/2014/main" id="{6E7B51AE-DA76-4181-BC9E-A36743C246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71" y="1503284"/>
            <a:ext cx="3424320" cy="22437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2" name="Picture 2" descr="The art of the emblematic Sumbay caves | PeruRail">
            <a:extLst>
              <a:ext uri="{FF2B5EF4-FFF2-40B4-BE49-F238E27FC236}">
                <a16:creationId xmlns:a16="http://schemas.microsoft.com/office/drawing/2014/main" id="{C590DB48-675B-4E5D-8861-5F095B5D0D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33" y="4307979"/>
            <a:ext cx="3712056" cy="188962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2" name="Picture 2" descr="Quinoa: Nutrition, Types, health benefits, and How to Cook | Machu Travel  Peru">
            <a:extLst>
              <a:ext uri="{FF2B5EF4-FFF2-40B4-BE49-F238E27FC236}">
                <a16:creationId xmlns:a16="http://schemas.microsoft.com/office/drawing/2014/main" id="{1983B3A9-650E-4EEF-94FD-55ADB0F88D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2983" y="4304468"/>
            <a:ext cx="3358541" cy="188714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5" name="Picture 9">
            <a:extLst>
              <a:ext uri="{FF2B5EF4-FFF2-40B4-BE49-F238E27FC236}">
                <a16:creationId xmlns:a16="http://schemas.microsoft.com/office/drawing/2014/main" id="{A77DA920-25A4-4AFF-9A9B-43EED81599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277060" y="4297849"/>
            <a:ext cx="1431065" cy="18937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6" descr="The puma chases the lama, rupestrian rock art in Sumbay Cave from  paleolithic era (6000-8000 BC), Arequipa departement, Southern Peru Stock  Photo | Adobe Stock">
            <a:extLst>
              <a:ext uri="{FF2B5EF4-FFF2-40B4-BE49-F238E27FC236}">
                <a16:creationId xmlns:a16="http://schemas.microsoft.com/office/drawing/2014/main" id="{FC5BE465-318D-497C-A130-3D2969305CD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51974" y="1491627"/>
            <a:ext cx="3530722" cy="226319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F732048C-091A-4AE0-BFFF-9BEEC0A7BCAC}"/>
              </a:ext>
            </a:extLst>
          </p:cNvPr>
          <p:cNvSpPr txBox="1"/>
          <p:nvPr/>
        </p:nvSpPr>
        <p:spPr>
          <a:xfrm>
            <a:off x="1160262" y="3776909"/>
            <a:ext cx="3242554" cy="369332"/>
          </a:xfrm>
          <a:prstGeom prst="rect">
            <a:avLst/>
          </a:prstGeom>
          <a:solidFill>
            <a:schemeClr val="accent4"/>
          </a:solidFill>
        </p:spPr>
        <p:txBody>
          <a:bodyPr wrap="none" rtlCol="0">
            <a:spAutoFit/>
          </a:bodyPr>
          <a:lstStyle/>
          <a:p>
            <a:r>
              <a:rPr lang="en-US" dirty="0"/>
              <a:t>Vicuna Nature Reserve nearby</a:t>
            </a:r>
          </a:p>
        </p:txBody>
      </p:sp>
      <p:sp>
        <p:nvSpPr>
          <p:cNvPr id="18" name="TextBox 17">
            <a:extLst>
              <a:ext uri="{FF2B5EF4-FFF2-40B4-BE49-F238E27FC236}">
                <a16:creationId xmlns:a16="http://schemas.microsoft.com/office/drawing/2014/main" id="{264B520D-A618-4F67-BEA2-43AAAD56A07F}"/>
              </a:ext>
            </a:extLst>
          </p:cNvPr>
          <p:cNvSpPr txBox="1"/>
          <p:nvPr/>
        </p:nvSpPr>
        <p:spPr>
          <a:xfrm>
            <a:off x="4675090" y="3781300"/>
            <a:ext cx="3284489" cy="369332"/>
          </a:xfrm>
          <a:prstGeom prst="rect">
            <a:avLst/>
          </a:prstGeom>
          <a:solidFill>
            <a:schemeClr val="accent4"/>
          </a:solidFill>
        </p:spPr>
        <p:txBody>
          <a:bodyPr wrap="none" rtlCol="0">
            <a:spAutoFit/>
          </a:bodyPr>
          <a:lstStyle/>
          <a:p>
            <a:r>
              <a:rPr lang="en-US" dirty="0"/>
              <a:t>Cave paintings on the property</a:t>
            </a:r>
          </a:p>
        </p:txBody>
      </p:sp>
      <p:sp>
        <p:nvSpPr>
          <p:cNvPr id="19" name="TextBox 18">
            <a:extLst>
              <a:ext uri="{FF2B5EF4-FFF2-40B4-BE49-F238E27FC236}">
                <a16:creationId xmlns:a16="http://schemas.microsoft.com/office/drawing/2014/main" id="{97F64A20-3F86-4CD6-935F-62E56122AA35}"/>
              </a:ext>
            </a:extLst>
          </p:cNvPr>
          <p:cNvSpPr txBox="1"/>
          <p:nvPr/>
        </p:nvSpPr>
        <p:spPr>
          <a:xfrm>
            <a:off x="386625" y="6195120"/>
            <a:ext cx="3853697" cy="369332"/>
          </a:xfrm>
          <a:prstGeom prst="rect">
            <a:avLst/>
          </a:prstGeom>
          <a:solidFill>
            <a:schemeClr val="accent4"/>
          </a:solidFill>
        </p:spPr>
        <p:txBody>
          <a:bodyPr wrap="square" rtlCol="0">
            <a:spAutoFit/>
          </a:bodyPr>
          <a:lstStyle/>
          <a:p>
            <a:pPr algn="ctr"/>
            <a:r>
              <a:rPr lang="en-US" dirty="0"/>
              <a:t>Llamas and Alpacas</a:t>
            </a:r>
          </a:p>
        </p:txBody>
      </p:sp>
      <p:sp>
        <p:nvSpPr>
          <p:cNvPr id="30" name="TextBox 29">
            <a:extLst>
              <a:ext uri="{FF2B5EF4-FFF2-40B4-BE49-F238E27FC236}">
                <a16:creationId xmlns:a16="http://schemas.microsoft.com/office/drawing/2014/main" id="{54096ED8-86F6-4132-9C41-85D16873E6C1}"/>
              </a:ext>
            </a:extLst>
          </p:cNvPr>
          <p:cNvSpPr txBox="1"/>
          <p:nvPr/>
        </p:nvSpPr>
        <p:spPr>
          <a:xfrm>
            <a:off x="7098313" y="6207760"/>
            <a:ext cx="2847318" cy="369332"/>
          </a:xfrm>
          <a:prstGeom prst="rect">
            <a:avLst/>
          </a:prstGeom>
          <a:solidFill>
            <a:schemeClr val="accent4"/>
          </a:solidFill>
        </p:spPr>
        <p:txBody>
          <a:bodyPr wrap="none" rtlCol="0">
            <a:spAutoFit/>
          </a:bodyPr>
          <a:lstStyle/>
          <a:p>
            <a:r>
              <a:rPr lang="en-US" dirty="0"/>
              <a:t>Traditional and New Crops</a:t>
            </a:r>
          </a:p>
        </p:txBody>
      </p:sp>
      <p:sp>
        <p:nvSpPr>
          <p:cNvPr id="31" name="TextBox 30">
            <a:extLst>
              <a:ext uri="{FF2B5EF4-FFF2-40B4-BE49-F238E27FC236}">
                <a16:creationId xmlns:a16="http://schemas.microsoft.com/office/drawing/2014/main" id="{DC6C88C1-5684-4A89-9493-15AF0A1086F5}"/>
              </a:ext>
            </a:extLst>
          </p:cNvPr>
          <p:cNvSpPr txBox="1"/>
          <p:nvPr/>
        </p:nvSpPr>
        <p:spPr>
          <a:xfrm>
            <a:off x="10222958" y="6191609"/>
            <a:ext cx="1539268" cy="369332"/>
          </a:xfrm>
          <a:prstGeom prst="rect">
            <a:avLst/>
          </a:prstGeom>
          <a:solidFill>
            <a:schemeClr val="accent4"/>
          </a:solidFill>
        </p:spPr>
        <p:txBody>
          <a:bodyPr wrap="none" rtlCol="0">
            <a:spAutoFit/>
          </a:bodyPr>
          <a:lstStyle/>
          <a:p>
            <a:r>
              <a:rPr lang="en-US" dirty="0"/>
              <a:t>Infrastructure</a:t>
            </a:r>
          </a:p>
        </p:txBody>
      </p:sp>
      <p:sp>
        <p:nvSpPr>
          <p:cNvPr id="32" name="TextBox 31">
            <a:extLst>
              <a:ext uri="{FF2B5EF4-FFF2-40B4-BE49-F238E27FC236}">
                <a16:creationId xmlns:a16="http://schemas.microsoft.com/office/drawing/2014/main" id="{9FDEC19C-0E1F-4724-A945-1036D48C46BD}"/>
              </a:ext>
            </a:extLst>
          </p:cNvPr>
          <p:cNvSpPr txBox="1"/>
          <p:nvPr/>
        </p:nvSpPr>
        <p:spPr>
          <a:xfrm>
            <a:off x="4460772" y="6218309"/>
            <a:ext cx="2093500" cy="369332"/>
          </a:xfrm>
          <a:prstGeom prst="rect">
            <a:avLst/>
          </a:prstGeom>
          <a:solidFill>
            <a:schemeClr val="accent4"/>
          </a:solidFill>
        </p:spPr>
        <p:txBody>
          <a:bodyPr wrap="square" rtlCol="0">
            <a:spAutoFit/>
          </a:bodyPr>
          <a:lstStyle/>
          <a:p>
            <a:pPr algn="ctr"/>
            <a:r>
              <a:rPr lang="en-US" dirty="0"/>
              <a:t>Trout Farming</a:t>
            </a:r>
          </a:p>
        </p:txBody>
      </p:sp>
      <p:sp>
        <p:nvSpPr>
          <p:cNvPr id="33" name="Subtitle 2">
            <a:extLst>
              <a:ext uri="{FF2B5EF4-FFF2-40B4-BE49-F238E27FC236}">
                <a16:creationId xmlns:a16="http://schemas.microsoft.com/office/drawing/2014/main" id="{F934C20C-BF05-4F3B-BCDA-14C4B073BF3F}"/>
              </a:ext>
            </a:extLst>
          </p:cNvPr>
          <p:cNvSpPr>
            <a:spLocks noGrp="1"/>
          </p:cNvSpPr>
          <p:nvPr>
            <p:ph type="subTitle" idx="1"/>
          </p:nvPr>
        </p:nvSpPr>
        <p:spPr>
          <a:xfrm>
            <a:off x="1359017" y="1042483"/>
            <a:ext cx="10461071" cy="338554"/>
          </a:xfrm>
        </p:spPr>
        <p:txBody>
          <a:bodyPr/>
          <a:lstStyle/>
          <a:p>
            <a:r>
              <a:rPr lang="en-US" dirty="0"/>
              <a:t>Natural and culturally significant area / opportunities to showcase new innovations </a:t>
            </a:r>
          </a:p>
        </p:txBody>
      </p:sp>
      <p:pic>
        <p:nvPicPr>
          <p:cNvPr id="34" name="Picture 33">
            <a:extLst>
              <a:ext uri="{FF2B5EF4-FFF2-40B4-BE49-F238E27FC236}">
                <a16:creationId xmlns:a16="http://schemas.microsoft.com/office/drawing/2014/main" id="{E6C81517-ECA8-45CA-ADBD-3466CC8846A7}"/>
              </a:ext>
            </a:extLst>
          </p:cNvPr>
          <p:cNvPicPr/>
          <p:nvPr/>
        </p:nvPicPr>
        <p:blipFill>
          <a:blip r:embed="rId8">
            <a:extLst>
              <a:ext uri="{28A0092B-C50C-407E-A947-70E740481C1C}">
                <a14:useLocalDpi xmlns:a14="http://schemas.microsoft.com/office/drawing/2010/main" val="0"/>
              </a:ext>
            </a:extLst>
          </a:blip>
          <a:stretch>
            <a:fillRect/>
          </a:stretch>
        </p:blipFill>
        <p:spPr>
          <a:xfrm>
            <a:off x="6852983" y="4312291"/>
            <a:ext cx="1397163" cy="677109"/>
          </a:xfrm>
          <a:prstGeom prst="rect">
            <a:avLst/>
          </a:prstGeom>
        </p:spPr>
      </p:pic>
      <p:pic>
        <p:nvPicPr>
          <p:cNvPr id="5123" name="74B266CD-E062-42F6-A4C2-A531EE81106C" descr="IMG_0998.jpg">
            <a:extLst>
              <a:ext uri="{FF2B5EF4-FFF2-40B4-BE49-F238E27FC236}">
                <a16:creationId xmlns:a16="http://schemas.microsoft.com/office/drawing/2014/main" id="{DF81B50D-6F09-46E8-A45A-A7343854283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1756" y="4292679"/>
            <a:ext cx="2536588" cy="19024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5223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7D18CC28-11C9-4D0A-9F65-A125772F3644}"/>
              </a:ext>
            </a:extLst>
          </p:cNvPr>
          <p:cNvSpPr>
            <a:spLocks noGrp="1"/>
          </p:cNvSpPr>
          <p:nvPr>
            <p:ph type="subTitle" idx="1"/>
          </p:nvPr>
        </p:nvSpPr>
        <p:spPr/>
        <p:txBody>
          <a:bodyPr/>
          <a:lstStyle/>
          <a:p>
            <a:r>
              <a:rPr lang="en-US" dirty="0"/>
              <a:t>Opportunities to stay or get involved</a:t>
            </a:r>
          </a:p>
        </p:txBody>
      </p:sp>
      <p:sp>
        <p:nvSpPr>
          <p:cNvPr id="5" name="Date Placeholder 4">
            <a:extLst>
              <a:ext uri="{FF2B5EF4-FFF2-40B4-BE49-F238E27FC236}">
                <a16:creationId xmlns:a16="http://schemas.microsoft.com/office/drawing/2014/main" id="{A4B7E2E7-310E-4016-B803-C99B1B8EFCB8}"/>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C00E66B9-D692-439A-B51F-D73C5C1D663B}"/>
              </a:ext>
            </a:extLst>
          </p:cNvPr>
          <p:cNvSpPr>
            <a:spLocks noGrp="1"/>
          </p:cNvSpPr>
          <p:nvPr>
            <p:ph type="sldNum" sz="quarter" idx="12"/>
          </p:nvPr>
        </p:nvSpPr>
        <p:spPr/>
        <p:txBody>
          <a:bodyPr/>
          <a:lstStyle/>
          <a:p>
            <a:fld id="{8A7A6979-0714-4377-B894-6BE4C2D6E202}" type="slidenum">
              <a:rPr lang="en-US" smtClean="0"/>
              <a:pPr/>
              <a:t>27</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73375874-FECC-48A4-B0AE-58D59A054B48}"/>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10" name="Title 1">
            <a:extLst>
              <a:ext uri="{FF2B5EF4-FFF2-40B4-BE49-F238E27FC236}">
                <a16:creationId xmlns:a16="http://schemas.microsoft.com/office/drawing/2014/main" id="{E0C02118-BA15-4EE5-BCF7-99601490B2F0}"/>
              </a:ext>
            </a:extLst>
          </p:cNvPr>
          <p:cNvSpPr>
            <a:spLocks noGrp="1"/>
          </p:cNvSpPr>
          <p:nvPr>
            <p:ph type="ctrTitle"/>
          </p:nvPr>
        </p:nvSpPr>
        <p:spPr>
          <a:xfrm>
            <a:off x="2072081" y="1479629"/>
            <a:ext cx="8128932" cy="1210973"/>
          </a:xfrm>
        </p:spPr>
        <p:txBody>
          <a:bodyPr/>
          <a:lstStyle/>
          <a:p>
            <a:r>
              <a:rPr lang="en-US" dirty="0"/>
              <a:t> </a:t>
            </a:r>
          </a:p>
        </p:txBody>
      </p:sp>
    </p:spTree>
    <p:extLst>
      <p:ext uri="{BB962C8B-B14F-4D97-AF65-F5344CB8AC3E}">
        <p14:creationId xmlns:p14="http://schemas.microsoft.com/office/powerpoint/2010/main" val="2593714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B9DE44-5680-4ECD-BB96-10FF67EAD5D1}"/>
              </a:ext>
            </a:extLst>
          </p:cNvPr>
          <p:cNvSpPr>
            <a:spLocks noGrp="1"/>
          </p:cNvSpPr>
          <p:nvPr>
            <p:ph type="ctrTitle"/>
          </p:nvPr>
        </p:nvSpPr>
        <p:spPr>
          <a:xfrm>
            <a:off x="1959158" y="187338"/>
            <a:ext cx="9206681" cy="1329595"/>
          </a:xfrm>
        </p:spPr>
        <p:txBody>
          <a:bodyPr/>
          <a:lstStyle/>
          <a:p>
            <a:r>
              <a:rPr lang="en-US" sz="4800" dirty="0"/>
              <a:t>How can the Arequipa NEXUS Institute help you?</a:t>
            </a:r>
          </a:p>
        </p:txBody>
      </p:sp>
      <p:sp>
        <p:nvSpPr>
          <p:cNvPr id="3" name="Subtitle 2">
            <a:extLst>
              <a:ext uri="{FF2B5EF4-FFF2-40B4-BE49-F238E27FC236}">
                <a16:creationId xmlns:a16="http://schemas.microsoft.com/office/drawing/2014/main" id="{594F8DCC-27A0-4248-9C87-479BB34242C0}"/>
              </a:ext>
            </a:extLst>
          </p:cNvPr>
          <p:cNvSpPr>
            <a:spLocks noGrp="1"/>
          </p:cNvSpPr>
          <p:nvPr>
            <p:ph type="subTitle" idx="1"/>
          </p:nvPr>
        </p:nvSpPr>
        <p:spPr>
          <a:xfrm>
            <a:off x="1959158" y="1146658"/>
            <a:ext cx="9294597" cy="677108"/>
          </a:xfrm>
        </p:spPr>
        <p:txBody>
          <a:bodyPr/>
          <a:lstStyle/>
          <a:p>
            <a:r>
              <a:rPr lang="en-US" dirty="0"/>
              <a:t>We are available to help NEXUS participants build on their established partnerships and apply for additional funding through other sources</a:t>
            </a:r>
          </a:p>
        </p:txBody>
      </p:sp>
      <p:sp>
        <p:nvSpPr>
          <p:cNvPr id="4" name="Text Placeholder 3">
            <a:extLst>
              <a:ext uri="{FF2B5EF4-FFF2-40B4-BE49-F238E27FC236}">
                <a16:creationId xmlns:a16="http://schemas.microsoft.com/office/drawing/2014/main" id="{FC0A61AA-066B-46A3-932C-6E2A0457DCAA}"/>
              </a:ext>
            </a:extLst>
          </p:cNvPr>
          <p:cNvSpPr>
            <a:spLocks noGrp="1"/>
          </p:cNvSpPr>
          <p:nvPr>
            <p:ph type="body" sz="quarter" idx="14"/>
          </p:nvPr>
        </p:nvSpPr>
        <p:spPr>
          <a:xfrm>
            <a:off x="1959159" y="2102663"/>
            <a:ext cx="4533081" cy="893880"/>
          </a:xfrm>
        </p:spPr>
        <p:txBody>
          <a:bodyPr>
            <a:normAutofit fontScale="92500" lnSpcReduction="20000"/>
          </a:bodyPr>
          <a:lstStyle/>
          <a:p>
            <a:r>
              <a:rPr lang="en-US" sz="2400" dirty="0"/>
              <a:t>Working on developing similar partnerships with other universities in Peru</a:t>
            </a:r>
          </a:p>
          <a:p>
            <a:pPr marL="0" indent="0">
              <a:buNone/>
            </a:pPr>
            <a:endParaRPr lang="en-US" sz="1900" dirty="0"/>
          </a:p>
        </p:txBody>
      </p:sp>
      <p:sp>
        <p:nvSpPr>
          <p:cNvPr id="5" name="Date Placeholder 4">
            <a:extLst>
              <a:ext uri="{FF2B5EF4-FFF2-40B4-BE49-F238E27FC236}">
                <a16:creationId xmlns:a16="http://schemas.microsoft.com/office/drawing/2014/main" id="{C8CE597B-9253-4E7D-B3D9-406C8605317F}"/>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951A4057-676B-4BC8-BAE2-1C5F1666EC47}"/>
              </a:ext>
            </a:extLst>
          </p:cNvPr>
          <p:cNvSpPr>
            <a:spLocks noGrp="1"/>
          </p:cNvSpPr>
          <p:nvPr>
            <p:ph type="sldNum" sz="quarter" idx="12"/>
          </p:nvPr>
        </p:nvSpPr>
        <p:spPr/>
        <p:txBody>
          <a:bodyPr/>
          <a:lstStyle/>
          <a:p>
            <a:fld id="{8A7A6979-0714-4377-B894-6BE4C2D6E202}" type="slidenum">
              <a:rPr lang="en-US" smtClean="0"/>
              <a:pPr/>
              <a:t>28</a:t>
            </a:fld>
            <a:endParaRPr lang="en-US" dirty="0"/>
          </a:p>
        </p:txBody>
      </p:sp>
      <p:pic>
        <p:nvPicPr>
          <p:cNvPr id="13314" name="B87BF4B9-0E94-4F12-84F7-035513752578" descr="PHOTO-2022-03-18-19-33-25.jpg">
            <a:extLst>
              <a:ext uri="{FF2B5EF4-FFF2-40B4-BE49-F238E27FC236}">
                <a16:creationId xmlns:a16="http://schemas.microsoft.com/office/drawing/2014/main" id="{16CA27C2-8AAA-4AB6-814C-97E5FDC2E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3840" y="2086003"/>
            <a:ext cx="4659915" cy="34949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316" name="Picture 4" descr="National University of Trujillo - Wikipedia">
            <a:extLst>
              <a:ext uri="{FF2B5EF4-FFF2-40B4-BE49-F238E27FC236}">
                <a16:creationId xmlns:a16="http://schemas.microsoft.com/office/drawing/2014/main" id="{4C70E295-9F78-4655-9D25-A434191F62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86557" y="2044899"/>
            <a:ext cx="1795246" cy="138410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3">
            <a:extLst>
              <a:ext uri="{FF2B5EF4-FFF2-40B4-BE49-F238E27FC236}">
                <a16:creationId xmlns:a16="http://schemas.microsoft.com/office/drawing/2014/main" id="{290DEAFB-B8F4-4D9D-BF67-C0F8CB4C9AF0}"/>
              </a:ext>
            </a:extLst>
          </p:cNvPr>
          <p:cNvSpPr txBox="1">
            <a:spLocks/>
          </p:cNvSpPr>
          <p:nvPr/>
        </p:nvSpPr>
        <p:spPr>
          <a:xfrm>
            <a:off x="1959159" y="4527610"/>
            <a:ext cx="4533081" cy="1301137"/>
          </a:xfrm>
          <a:prstGeom prst="rect">
            <a:avLst/>
          </a:prstGeom>
        </p:spPr>
        <p:txBody>
          <a:bodyPr vert="horz" lIns="0" tIns="0" rIns="0" bIns="0" rtlCol="0">
            <a:normAutofit fontScale="925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sz="900" dirty="0"/>
          </a:p>
          <a:p>
            <a:r>
              <a:rPr lang="en-US" sz="2400" dirty="0"/>
              <a:t>Join our Peru E-mail List Serve/sign-up for our Newsletter</a:t>
            </a:r>
          </a:p>
          <a:p>
            <a:pPr marL="0" indent="0">
              <a:buFont typeface="Wingdings" charset="2"/>
              <a:buNone/>
            </a:pPr>
            <a:r>
              <a:rPr lang="en-US" sz="1900" dirty="0"/>
              <a:t>     contact Lucy at: </a:t>
            </a:r>
            <a:r>
              <a:rPr lang="en-US" sz="1900" dirty="0">
                <a:solidFill>
                  <a:srgbClr val="0070C0"/>
                </a:solidFill>
                <a:hlinkClick r:id="rId5">
                  <a:extLst>
                    <a:ext uri="{A12FA001-AC4F-418D-AE19-62706E023703}">
                      <ahyp:hlinkClr xmlns:ahyp="http://schemas.microsoft.com/office/drawing/2018/hyperlinkcolor" val="tx"/>
                    </a:ext>
                  </a:extLst>
                </a:hlinkClick>
              </a:rPr>
              <a:t>ltasconv@purdue.edu</a:t>
            </a:r>
            <a:endParaRPr lang="en-US" sz="1900" dirty="0">
              <a:solidFill>
                <a:srgbClr val="0070C0"/>
              </a:solidFill>
            </a:endParaRPr>
          </a:p>
          <a:p>
            <a:pPr marL="0" indent="0">
              <a:buFont typeface="Wingdings" charset="2"/>
              <a:buNone/>
            </a:pPr>
            <a:endParaRPr lang="en-US" sz="1900" dirty="0"/>
          </a:p>
        </p:txBody>
      </p:sp>
      <p:sp>
        <p:nvSpPr>
          <p:cNvPr id="10" name="Text Placeholder 3">
            <a:extLst>
              <a:ext uri="{FF2B5EF4-FFF2-40B4-BE49-F238E27FC236}">
                <a16:creationId xmlns:a16="http://schemas.microsoft.com/office/drawing/2014/main" id="{6268CB70-9692-4EB9-8221-4F9ACF7F2BA7}"/>
              </a:ext>
            </a:extLst>
          </p:cNvPr>
          <p:cNvSpPr txBox="1">
            <a:spLocks/>
          </p:cNvSpPr>
          <p:nvPr/>
        </p:nvSpPr>
        <p:spPr>
          <a:xfrm>
            <a:off x="1941308" y="2986383"/>
            <a:ext cx="4533081" cy="1719941"/>
          </a:xfrm>
          <a:prstGeom prst="rect">
            <a:avLst/>
          </a:prstGeom>
        </p:spPr>
        <p:txBody>
          <a:bodyPr vert="horz" lIns="0" tIns="0" rIns="0" bIns="0" rtlCol="0">
            <a:normAutofit fontScale="92500" lnSpcReduction="20000"/>
          </a:bodyPr>
          <a:lstStyle>
            <a:lvl1pPr marL="274320" marR="0" indent="-274320" algn="l" defTabSz="457200" rtl="0" eaLnBrk="1" fontAlgn="auto" latinLnBrk="0" hangingPunct="1">
              <a:lnSpc>
                <a:spcPct val="100000"/>
              </a:lnSpc>
              <a:spcBef>
                <a:spcPts val="0"/>
              </a:spcBef>
              <a:spcAft>
                <a:spcPts val="0"/>
              </a:spcAft>
              <a:buClrTx/>
              <a:buSzTx/>
              <a:buFont typeface="Wingdings" charset="2"/>
              <a:buChar char="§"/>
              <a:tabLst/>
              <a:defRPr sz="1800" b="0" i="0" kern="1200" normalizeH="0" baseline="0">
                <a:solidFill>
                  <a:schemeClr val="bg1"/>
                </a:solidFill>
                <a:latin typeface="Acumin Pro" panose="020B0504020202020204" pitchFamily="34" charset="77"/>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44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59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28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endParaRPr lang="en-US" sz="900" dirty="0"/>
          </a:p>
          <a:p>
            <a:r>
              <a:rPr lang="en-US" sz="2400" dirty="0"/>
              <a:t>Contact Daniel, Rosa or me to tell us about your research and interests in working in Peru</a:t>
            </a:r>
          </a:p>
          <a:p>
            <a:pPr marL="0" indent="0">
              <a:buFont typeface="Wingdings" charset="2"/>
              <a:buNone/>
            </a:pPr>
            <a:r>
              <a:rPr lang="en-US" sz="1900" dirty="0">
                <a:solidFill>
                  <a:srgbClr val="0070C0"/>
                </a:solidFill>
              </a:rPr>
              <a:t>    </a:t>
            </a:r>
            <a:r>
              <a:rPr lang="en-US" sz="1900" dirty="0">
                <a:solidFill>
                  <a:srgbClr val="0070C0"/>
                </a:solidFill>
                <a:hlinkClick r:id="rId6">
                  <a:extLst>
                    <a:ext uri="{A12FA001-AC4F-418D-AE19-62706E023703}">
                      <ahyp:hlinkClr xmlns:ahyp="http://schemas.microsoft.com/office/drawing/2018/hyperlinkcolor" val="tx"/>
                    </a:ext>
                  </a:extLst>
                </a:hlinkClick>
              </a:rPr>
              <a:t>wleonsal@purdue.edu</a:t>
            </a:r>
            <a:r>
              <a:rPr lang="en-US" sz="1900" dirty="0">
                <a:solidFill>
                  <a:srgbClr val="0070C0"/>
                </a:solidFill>
              </a:rPr>
              <a:t> </a:t>
            </a:r>
          </a:p>
          <a:p>
            <a:pPr marL="0" indent="0">
              <a:buFont typeface="Wingdings" charset="2"/>
              <a:buNone/>
            </a:pPr>
            <a:r>
              <a:rPr lang="en-US" sz="1900" dirty="0">
                <a:solidFill>
                  <a:srgbClr val="0070C0"/>
                </a:solidFill>
              </a:rPr>
              <a:t>    </a:t>
            </a:r>
            <a:r>
              <a:rPr lang="en-US" sz="1900" dirty="0">
                <a:solidFill>
                  <a:srgbClr val="0070C0"/>
                </a:solidFill>
                <a:hlinkClick r:id="rId7">
                  <a:extLst>
                    <a:ext uri="{A12FA001-AC4F-418D-AE19-62706E023703}">
                      <ahyp:hlinkClr xmlns:ahyp="http://schemas.microsoft.com/office/drawing/2018/hyperlinkcolor" val="tx"/>
                    </a:ext>
                  </a:extLst>
                </a:hlinkClick>
              </a:rPr>
              <a:t>rcossio@purdue.edu</a:t>
            </a:r>
            <a:endParaRPr lang="en-US" sz="1900" dirty="0">
              <a:solidFill>
                <a:srgbClr val="0070C0"/>
              </a:solidFill>
            </a:endParaRPr>
          </a:p>
          <a:p>
            <a:pPr marL="0" indent="0">
              <a:buFont typeface="Wingdings" charset="2"/>
              <a:buNone/>
            </a:pPr>
            <a:r>
              <a:rPr lang="en-US" sz="1900" dirty="0">
                <a:solidFill>
                  <a:srgbClr val="0070C0"/>
                </a:solidFill>
              </a:rPr>
              <a:t>    </a:t>
            </a:r>
            <a:r>
              <a:rPr lang="en-US" sz="1900" dirty="0">
                <a:solidFill>
                  <a:srgbClr val="0070C0"/>
                </a:solidFill>
                <a:hlinkClick r:id="rId8">
                  <a:extLst>
                    <a:ext uri="{A12FA001-AC4F-418D-AE19-62706E023703}">
                      <ahyp:hlinkClr xmlns:ahyp="http://schemas.microsoft.com/office/drawing/2018/hyperlinkcolor" val="tx"/>
                    </a:ext>
                  </a:extLst>
                </a:hlinkClick>
              </a:rPr>
              <a:t>lhoaglan@purdue.edu</a:t>
            </a:r>
            <a:endParaRPr lang="en-US" sz="2400" dirty="0"/>
          </a:p>
          <a:p>
            <a:pPr marL="0" indent="0">
              <a:buFont typeface="Wingdings" charset="2"/>
              <a:buNone/>
            </a:pPr>
            <a:endParaRPr lang="en-US" sz="1900" dirty="0"/>
          </a:p>
        </p:txBody>
      </p:sp>
    </p:spTree>
    <p:extLst>
      <p:ext uri="{BB962C8B-B14F-4D97-AF65-F5344CB8AC3E}">
        <p14:creationId xmlns:p14="http://schemas.microsoft.com/office/powerpoint/2010/main" val="77021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3314"/>
                                        </p:tgtEl>
                                        <p:attrNameLst>
                                          <p:attrName>style.visibility</p:attrName>
                                        </p:attrNameLst>
                                      </p:cBhvr>
                                      <p:to>
                                        <p:strVal val="visible"/>
                                      </p:to>
                                    </p:set>
                                    <p:animEffect transition="in" filter="fade">
                                      <p:cBhvr>
                                        <p:cTn id="15" dur="500"/>
                                        <p:tgtEl>
                                          <p:spTgt spid="13314"/>
                                        </p:tgtEl>
                                      </p:cBhvr>
                                    </p:animEffect>
                                  </p:childTnLst>
                                </p:cTn>
                              </p:par>
                              <p:par>
                                <p:cTn id="16" presetID="10" presetClass="entr" presetSubtype="0" fill="hold" nodeType="withEffect">
                                  <p:stCondLst>
                                    <p:cond delay="0"/>
                                  </p:stCondLst>
                                  <p:childTnLst>
                                    <p:set>
                                      <p:cBhvr>
                                        <p:cTn id="17" dur="1" fill="hold">
                                          <p:stCondLst>
                                            <p:cond delay="0"/>
                                          </p:stCondLst>
                                        </p:cTn>
                                        <p:tgtEl>
                                          <p:spTgt spid="13316"/>
                                        </p:tgtEl>
                                        <p:attrNameLst>
                                          <p:attrName>style.visibility</p:attrName>
                                        </p:attrNameLst>
                                      </p:cBhvr>
                                      <p:to>
                                        <p:strVal val="visible"/>
                                      </p:to>
                                    </p:set>
                                    <p:animEffect transition="in" filter="fade">
                                      <p:cBhvr>
                                        <p:cTn id="18" dur="500"/>
                                        <p:tgtEl>
                                          <p:spTgt spid="133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fade">
                                      <p:cBhvr>
                                        <p:cTn id="23" dur="500"/>
                                        <p:tgtEl>
                                          <p:spTgt spid="10">
                                            <p:txEl>
                                              <p:pRg st="1" end="1"/>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fade">
                                      <p:cBhvr>
                                        <p:cTn id="26" dur="500"/>
                                        <p:tgtEl>
                                          <p:spTgt spid="10">
                                            <p:txEl>
                                              <p:pRg st="2" end="2"/>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fade">
                                      <p:cBhvr>
                                        <p:cTn id="29" dur="500"/>
                                        <p:tgtEl>
                                          <p:spTgt spid="10">
                                            <p:txEl>
                                              <p:pRg st="3" end="3"/>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fade">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2" end="2"/>
                                            </p:txEl>
                                          </p:spTgt>
                                        </p:tgtEl>
                                        <p:attrNameLst>
                                          <p:attrName>style.visibility</p:attrName>
                                        </p:attrNameLst>
                                      </p:cBhvr>
                                      <p:to>
                                        <p:strVal val="visible"/>
                                      </p:to>
                                    </p:set>
                                    <p:animEffect transition="in" filter="fade">
                                      <p:cBhvr>
                                        <p:cTn id="4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0123E-ECE8-4C9F-9BC2-758D0365F2B2}"/>
              </a:ext>
            </a:extLst>
          </p:cNvPr>
          <p:cNvSpPr>
            <a:spLocks noGrp="1"/>
          </p:cNvSpPr>
          <p:nvPr>
            <p:ph type="ctrTitle"/>
          </p:nvPr>
        </p:nvSpPr>
        <p:spPr>
          <a:xfrm>
            <a:off x="2483033" y="1521334"/>
            <a:ext cx="7130749" cy="1661993"/>
          </a:xfrm>
        </p:spPr>
        <p:txBody>
          <a:bodyPr/>
          <a:lstStyle/>
          <a:p>
            <a:r>
              <a:rPr lang="en-US" dirty="0"/>
              <a:t>Thank you for your attention</a:t>
            </a:r>
          </a:p>
        </p:txBody>
      </p:sp>
      <p:sp>
        <p:nvSpPr>
          <p:cNvPr id="3" name="Text Placeholder 2">
            <a:extLst>
              <a:ext uri="{FF2B5EF4-FFF2-40B4-BE49-F238E27FC236}">
                <a16:creationId xmlns:a16="http://schemas.microsoft.com/office/drawing/2014/main" id="{402D4B68-8ED6-4BAC-9A0F-745CAAE0714A}"/>
              </a:ext>
            </a:extLst>
          </p:cNvPr>
          <p:cNvSpPr>
            <a:spLocks noGrp="1"/>
          </p:cNvSpPr>
          <p:nvPr>
            <p:ph type="body" sz="quarter" idx="14"/>
          </p:nvPr>
        </p:nvSpPr>
        <p:spPr>
          <a:xfrm>
            <a:off x="2483033" y="2666569"/>
            <a:ext cx="6347460" cy="880790"/>
          </a:xfrm>
        </p:spPr>
        <p:txBody>
          <a:bodyPr/>
          <a:lstStyle/>
          <a:p>
            <a:r>
              <a:rPr lang="en-US" sz="3600" dirty="0"/>
              <a:t>Questions?</a:t>
            </a:r>
          </a:p>
        </p:txBody>
      </p:sp>
      <p:sp>
        <p:nvSpPr>
          <p:cNvPr id="4" name="Date Placeholder 3">
            <a:extLst>
              <a:ext uri="{FF2B5EF4-FFF2-40B4-BE49-F238E27FC236}">
                <a16:creationId xmlns:a16="http://schemas.microsoft.com/office/drawing/2014/main" id="{E8CC939E-96F6-4510-A84E-524D3F0DAD59}"/>
              </a:ext>
            </a:extLst>
          </p:cNvPr>
          <p:cNvSpPr>
            <a:spLocks noGrp="1"/>
          </p:cNvSpPr>
          <p:nvPr>
            <p:ph type="dt" sz="half" idx="10"/>
          </p:nvPr>
        </p:nvSpPr>
        <p:spPr/>
        <p:txBody>
          <a:bodyPr/>
          <a:lstStyle/>
          <a:p>
            <a:fld id="{D47A9A36-4EB0-BF46-AE48-7CDA251B954B}" type="datetime1">
              <a:rPr lang="en-US" smtClean="0"/>
              <a:pPr/>
              <a:t>12/13/2022</a:t>
            </a:fld>
            <a:endParaRPr lang="en-US" dirty="0"/>
          </a:p>
        </p:txBody>
      </p:sp>
      <p:sp>
        <p:nvSpPr>
          <p:cNvPr id="5" name="Slide Number Placeholder 4">
            <a:extLst>
              <a:ext uri="{FF2B5EF4-FFF2-40B4-BE49-F238E27FC236}">
                <a16:creationId xmlns:a16="http://schemas.microsoft.com/office/drawing/2014/main" id="{31C1D188-8766-42B6-8126-67D2F9B9E155}"/>
              </a:ext>
            </a:extLst>
          </p:cNvPr>
          <p:cNvSpPr>
            <a:spLocks noGrp="1"/>
          </p:cNvSpPr>
          <p:nvPr>
            <p:ph type="sldNum" sz="quarter" idx="12"/>
          </p:nvPr>
        </p:nvSpPr>
        <p:spPr/>
        <p:txBody>
          <a:bodyPr/>
          <a:lstStyle/>
          <a:p>
            <a:fld id="{8A7A6979-0714-4377-B894-6BE4C2D6E202}" type="slidenum">
              <a:rPr lang="en-US" smtClean="0"/>
              <a:pPr/>
              <a:t>29</a:t>
            </a:fld>
            <a:endParaRPr lang="en-US" dirty="0"/>
          </a:p>
        </p:txBody>
      </p:sp>
      <p:pic>
        <p:nvPicPr>
          <p:cNvPr id="3074" name="Picture 2" descr="Why the lovable llama might be a secret weapon against COVID-19 | Argonne  National Laboratory">
            <a:extLst>
              <a:ext uri="{FF2B5EF4-FFF2-40B4-BE49-F238E27FC236}">
                <a16:creationId xmlns:a16="http://schemas.microsoft.com/office/drawing/2014/main" id="{62A3EAF6-E9F5-4D86-9C44-5EA321E700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7831" y="2666569"/>
            <a:ext cx="4586259" cy="2576550"/>
          </a:xfrm>
          <a:prstGeom prst="rect">
            <a:avLst/>
          </a:prstGeom>
          <a:noFill/>
          <a:ln>
            <a:solidFill>
              <a:schemeClr val="accent4"/>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7816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text, tableware, plate, dishware&#10;&#10;Description automatically generated">
            <a:extLst>
              <a:ext uri="{FF2B5EF4-FFF2-40B4-BE49-F238E27FC236}">
                <a16:creationId xmlns:a16="http://schemas.microsoft.com/office/drawing/2014/main" id="{D19E3BA4-DA28-49DF-842A-51C1E505768E}"/>
              </a:ext>
            </a:extLst>
          </p:cNvPr>
          <p:cNvPicPr>
            <a:picLocks noChangeAspect="1"/>
          </p:cNvPicPr>
          <p:nvPr/>
        </p:nvPicPr>
        <p:blipFill>
          <a:blip r:embed="rId3"/>
          <a:stretch>
            <a:fillRect/>
          </a:stretch>
        </p:blipFill>
        <p:spPr>
          <a:xfrm>
            <a:off x="4423444" y="5889527"/>
            <a:ext cx="1946091" cy="677108"/>
          </a:xfrm>
          <a:prstGeom prst="rect">
            <a:avLst/>
          </a:prstGeom>
        </p:spPr>
      </p:pic>
      <p:sp>
        <p:nvSpPr>
          <p:cNvPr id="2" name="Title 1">
            <a:extLst>
              <a:ext uri="{FF2B5EF4-FFF2-40B4-BE49-F238E27FC236}">
                <a16:creationId xmlns:a16="http://schemas.microsoft.com/office/drawing/2014/main" id="{2FBFBCB0-A7E7-4BF5-81AE-BDD4EE1E5E2F}"/>
              </a:ext>
            </a:extLst>
          </p:cNvPr>
          <p:cNvSpPr>
            <a:spLocks noGrp="1"/>
          </p:cNvSpPr>
          <p:nvPr>
            <p:ph type="ctrTitle"/>
          </p:nvPr>
        </p:nvSpPr>
        <p:spPr>
          <a:xfrm>
            <a:off x="1959159" y="260843"/>
            <a:ext cx="7988980" cy="664797"/>
          </a:xfrm>
        </p:spPr>
        <p:txBody>
          <a:bodyPr/>
          <a:lstStyle/>
          <a:p>
            <a:r>
              <a:rPr lang="en-US" sz="4800" dirty="0"/>
              <a:t>Arequipa, Peru</a:t>
            </a:r>
          </a:p>
        </p:txBody>
      </p:sp>
      <p:sp>
        <p:nvSpPr>
          <p:cNvPr id="3" name="Subtitle 2">
            <a:extLst>
              <a:ext uri="{FF2B5EF4-FFF2-40B4-BE49-F238E27FC236}">
                <a16:creationId xmlns:a16="http://schemas.microsoft.com/office/drawing/2014/main" id="{2B8F3CF9-BFFC-4A33-B160-F9C26647D928}"/>
              </a:ext>
            </a:extLst>
          </p:cNvPr>
          <p:cNvSpPr>
            <a:spLocks noGrp="1"/>
          </p:cNvSpPr>
          <p:nvPr>
            <p:ph type="subTitle" idx="1"/>
          </p:nvPr>
        </p:nvSpPr>
        <p:spPr>
          <a:xfrm>
            <a:off x="1959157" y="1144342"/>
            <a:ext cx="7988982" cy="341599"/>
          </a:xfrm>
        </p:spPr>
        <p:txBody>
          <a:bodyPr/>
          <a:lstStyle/>
          <a:p>
            <a:r>
              <a:rPr lang="en-US" dirty="0"/>
              <a:t>Region in the southwest of the country</a:t>
            </a:r>
          </a:p>
        </p:txBody>
      </p:sp>
      <p:sp>
        <p:nvSpPr>
          <p:cNvPr id="4" name="Text Placeholder 3">
            <a:extLst>
              <a:ext uri="{FF2B5EF4-FFF2-40B4-BE49-F238E27FC236}">
                <a16:creationId xmlns:a16="http://schemas.microsoft.com/office/drawing/2014/main" id="{C46D5C90-0438-4D5C-BDD1-B475DB4A5E18}"/>
              </a:ext>
            </a:extLst>
          </p:cNvPr>
          <p:cNvSpPr>
            <a:spLocks noGrp="1"/>
          </p:cNvSpPr>
          <p:nvPr>
            <p:ph type="body" sz="quarter" idx="14"/>
          </p:nvPr>
        </p:nvSpPr>
        <p:spPr>
          <a:xfrm>
            <a:off x="1959158" y="1653735"/>
            <a:ext cx="5663682" cy="3502144"/>
          </a:xfrm>
        </p:spPr>
        <p:txBody>
          <a:bodyPr/>
          <a:lstStyle/>
          <a:p>
            <a:r>
              <a:rPr lang="en-US" dirty="0"/>
              <a:t>Includes 8 provinces and lots of volcanoes</a:t>
            </a:r>
          </a:p>
          <a:p>
            <a:endParaRPr lang="en-US" sz="400" dirty="0"/>
          </a:p>
          <a:p>
            <a:r>
              <a:rPr lang="en-US" dirty="0"/>
              <a:t>Arequipa is the capital – “The White City”</a:t>
            </a:r>
          </a:p>
          <a:p>
            <a:pPr marL="0" indent="0">
              <a:buNone/>
            </a:pPr>
            <a:r>
              <a:rPr lang="en-US" dirty="0"/>
              <a:t>       - inhabited by indigenous people/Spanish in 1540</a:t>
            </a:r>
          </a:p>
          <a:p>
            <a:pPr marL="0" indent="0">
              <a:buNone/>
            </a:pPr>
            <a:r>
              <a:rPr lang="en-US" dirty="0"/>
              <a:t>       - “City of Eternal Spring” – sunny/dry climate</a:t>
            </a:r>
          </a:p>
        </p:txBody>
      </p:sp>
      <p:sp>
        <p:nvSpPr>
          <p:cNvPr id="5" name="Date Placeholder 4">
            <a:extLst>
              <a:ext uri="{FF2B5EF4-FFF2-40B4-BE49-F238E27FC236}">
                <a16:creationId xmlns:a16="http://schemas.microsoft.com/office/drawing/2014/main" id="{F2ECC1AB-48B7-4254-A033-B7C966A72326}"/>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919B2627-8DA9-4916-AF37-E4552194BA4C}"/>
              </a:ext>
            </a:extLst>
          </p:cNvPr>
          <p:cNvSpPr>
            <a:spLocks noGrp="1"/>
          </p:cNvSpPr>
          <p:nvPr>
            <p:ph type="sldNum" sz="quarter" idx="12"/>
          </p:nvPr>
        </p:nvSpPr>
        <p:spPr/>
        <p:txBody>
          <a:bodyPr/>
          <a:lstStyle/>
          <a:p>
            <a:fld id="{8A7A6979-0714-4377-B894-6BE4C2D6E202}" type="slidenum">
              <a:rPr lang="en-US" smtClean="0"/>
              <a:pPr/>
              <a:t>3</a:t>
            </a:fld>
            <a:endParaRPr lang="en-US" dirty="0"/>
          </a:p>
        </p:txBody>
      </p:sp>
      <p:pic>
        <p:nvPicPr>
          <p:cNvPr id="1032" name="Picture 8" descr="Department of Arequipa - Wikipedia">
            <a:extLst>
              <a:ext uri="{FF2B5EF4-FFF2-40B4-BE49-F238E27FC236}">
                <a16:creationId xmlns:a16="http://schemas.microsoft.com/office/drawing/2014/main" id="{968014AE-0436-48B5-8064-2A4170711F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1199" y="1826782"/>
            <a:ext cx="3734379" cy="45559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requipa region (Peru)">
            <a:extLst>
              <a:ext uri="{FF2B5EF4-FFF2-40B4-BE49-F238E27FC236}">
                <a16:creationId xmlns:a16="http://schemas.microsoft.com/office/drawing/2014/main" id="{27FF4087-2918-41FE-B57E-A8E6116ED6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5758" y="669471"/>
            <a:ext cx="2507569" cy="15045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requipa with Misti and Chachani volcanoes 2x">
            <a:extLst>
              <a:ext uri="{FF2B5EF4-FFF2-40B4-BE49-F238E27FC236}">
                <a16:creationId xmlns:a16="http://schemas.microsoft.com/office/drawing/2014/main" id="{257A788B-D6DD-4308-92A4-96A79EF26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34839" y="2953237"/>
            <a:ext cx="5588000" cy="342948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Arequipa, Peru Genealogy • FamilySearch">
            <a:extLst>
              <a:ext uri="{FF2B5EF4-FFF2-40B4-BE49-F238E27FC236}">
                <a16:creationId xmlns:a16="http://schemas.microsoft.com/office/drawing/2014/main" id="{0DD5DFAB-E481-412A-BF3F-F59A16125A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4593" y="3106624"/>
            <a:ext cx="1466324" cy="92964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29E44D85-6F77-4E77-8AD2-B69AF56EB980}"/>
              </a:ext>
            </a:extLst>
          </p:cNvPr>
          <p:cNvCxnSpPr>
            <a:cxnSpLocks/>
          </p:cNvCxnSpPr>
          <p:nvPr/>
        </p:nvCxnSpPr>
        <p:spPr>
          <a:xfrm flipV="1">
            <a:off x="9638388" y="3429000"/>
            <a:ext cx="676205" cy="2049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0F324E1-4CE7-471C-BDD4-B5A46EE53C95}"/>
              </a:ext>
            </a:extLst>
          </p:cNvPr>
          <p:cNvCxnSpPr>
            <a:cxnSpLocks/>
          </p:cNvCxnSpPr>
          <p:nvPr/>
        </p:nvCxnSpPr>
        <p:spPr>
          <a:xfrm flipV="1">
            <a:off x="10394785" y="4023805"/>
            <a:ext cx="1162651" cy="188930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2697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39902-EBB1-4790-9CF6-0E5E14523A4A}"/>
              </a:ext>
            </a:extLst>
          </p:cNvPr>
          <p:cNvSpPr>
            <a:spLocks noGrp="1"/>
          </p:cNvSpPr>
          <p:nvPr>
            <p:ph type="ctrTitle"/>
          </p:nvPr>
        </p:nvSpPr>
        <p:spPr>
          <a:xfrm>
            <a:off x="1959158" y="234463"/>
            <a:ext cx="8759641" cy="1329595"/>
          </a:xfrm>
        </p:spPr>
        <p:txBody>
          <a:bodyPr/>
          <a:lstStyle/>
          <a:p>
            <a:r>
              <a:rPr lang="en-US" sz="4800" dirty="0"/>
              <a:t>Universidad Nacional de San Augustin (UNSA)</a:t>
            </a:r>
          </a:p>
        </p:txBody>
      </p:sp>
      <p:sp>
        <p:nvSpPr>
          <p:cNvPr id="3" name="Subtitle 2">
            <a:extLst>
              <a:ext uri="{FF2B5EF4-FFF2-40B4-BE49-F238E27FC236}">
                <a16:creationId xmlns:a16="http://schemas.microsoft.com/office/drawing/2014/main" id="{6EC0C918-B29E-428D-AB3E-5E575413E799}"/>
              </a:ext>
            </a:extLst>
          </p:cNvPr>
          <p:cNvSpPr>
            <a:spLocks noGrp="1"/>
          </p:cNvSpPr>
          <p:nvPr>
            <p:ph type="subTitle" idx="1"/>
          </p:nvPr>
        </p:nvSpPr>
        <p:spPr>
          <a:xfrm>
            <a:off x="1898751" y="1117122"/>
            <a:ext cx="7988982" cy="341599"/>
          </a:xfrm>
        </p:spPr>
        <p:txBody>
          <a:bodyPr/>
          <a:lstStyle/>
          <a:p>
            <a:r>
              <a:rPr lang="en-US" dirty="0"/>
              <a:t>One of the top public universities in Peru</a:t>
            </a:r>
          </a:p>
        </p:txBody>
      </p:sp>
      <p:sp>
        <p:nvSpPr>
          <p:cNvPr id="5" name="Date Placeholder 4">
            <a:extLst>
              <a:ext uri="{FF2B5EF4-FFF2-40B4-BE49-F238E27FC236}">
                <a16:creationId xmlns:a16="http://schemas.microsoft.com/office/drawing/2014/main" id="{5DB15C46-FD45-4876-BD0B-6E02B1E2F981}"/>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000FD1CA-858C-4B79-B120-390630C35786}"/>
              </a:ext>
            </a:extLst>
          </p:cNvPr>
          <p:cNvSpPr>
            <a:spLocks noGrp="1"/>
          </p:cNvSpPr>
          <p:nvPr>
            <p:ph type="sldNum" sz="quarter" idx="12"/>
          </p:nvPr>
        </p:nvSpPr>
        <p:spPr/>
        <p:txBody>
          <a:bodyPr/>
          <a:lstStyle/>
          <a:p>
            <a:fld id="{8A7A6979-0714-4377-B894-6BE4C2D6E202}" type="slidenum">
              <a:rPr lang="en-US" smtClean="0"/>
              <a:pPr/>
              <a:t>4</a:t>
            </a:fld>
            <a:endParaRPr lang="en-US" dirty="0"/>
          </a:p>
        </p:txBody>
      </p:sp>
      <p:pic>
        <p:nvPicPr>
          <p:cNvPr id="1026" name="Picture 2" descr="Universidad Nacional de San Agustín de Arequipa : Rankings, Fees &amp; Courses  Details | Top Universities">
            <a:extLst>
              <a:ext uri="{FF2B5EF4-FFF2-40B4-BE49-F238E27FC236}">
                <a16:creationId xmlns:a16="http://schemas.microsoft.com/office/drawing/2014/main" id="{B7830900-468F-4739-BB29-E7F6C2CF06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28912" y="1043068"/>
            <a:ext cx="2276154" cy="22761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icture containing text, tableware, plate, dishware&#10;&#10;Description automatically generated">
            <a:extLst>
              <a:ext uri="{FF2B5EF4-FFF2-40B4-BE49-F238E27FC236}">
                <a16:creationId xmlns:a16="http://schemas.microsoft.com/office/drawing/2014/main" id="{D37A9A41-13F6-4A5E-A124-9889C0A28CB5}"/>
              </a:ext>
            </a:extLst>
          </p:cNvPr>
          <p:cNvPicPr>
            <a:picLocks noChangeAspect="1"/>
          </p:cNvPicPr>
          <p:nvPr/>
        </p:nvPicPr>
        <p:blipFill>
          <a:blip r:embed="rId3"/>
          <a:stretch>
            <a:fillRect/>
          </a:stretch>
        </p:blipFill>
        <p:spPr>
          <a:xfrm>
            <a:off x="4423444" y="5889527"/>
            <a:ext cx="1946091" cy="677108"/>
          </a:xfrm>
          <a:prstGeom prst="rect">
            <a:avLst/>
          </a:prstGeom>
        </p:spPr>
      </p:pic>
      <p:pic>
        <p:nvPicPr>
          <p:cNvPr id="7" name="Picture 2" descr="UNSA habilita plataforma Meet y teléfonos para consultas sobre el Examen  Ordinario I Fase 2021 – UNSA">
            <a:extLst>
              <a:ext uri="{FF2B5EF4-FFF2-40B4-BE49-F238E27FC236}">
                <a16:creationId xmlns:a16="http://schemas.microsoft.com/office/drawing/2014/main" id="{EAF83101-4190-4439-8758-9892873F79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571" y="3463030"/>
            <a:ext cx="4109872" cy="231180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89A0B800-DDD9-484D-ADB9-A2309C1ED581}"/>
              </a:ext>
            </a:extLst>
          </p:cNvPr>
          <p:cNvSpPr>
            <a:spLocks noGrp="1"/>
          </p:cNvSpPr>
          <p:nvPr>
            <p:ph type="body" sz="quarter" idx="14"/>
          </p:nvPr>
        </p:nvSpPr>
        <p:spPr>
          <a:xfrm>
            <a:off x="2157571" y="1656115"/>
            <a:ext cx="7691103" cy="3411537"/>
          </a:xfrm>
        </p:spPr>
        <p:txBody>
          <a:bodyPr/>
          <a:lstStyle/>
          <a:p>
            <a:r>
              <a:rPr lang="en-US" dirty="0"/>
              <a:t>One of the oldest public universities in Latin America (est. in 1828)</a:t>
            </a:r>
          </a:p>
          <a:p>
            <a:r>
              <a:rPr lang="en-US" dirty="0">
                <a:solidFill>
                  <a:srgbClr val="202122"/>
                </a:solidFill>
                <a:latin typeface="Arial" panose="020B0604020202020204" pitchFamily="34" charset="0"/>
              </a:rPr>
              <a:t>27,300 students</a:t>
            </a:r>
            <a:endParaRPr lang="en-US" dirty="0"/>
          </a:p>
          <a:p>
            <a:r>
              <a:rPr lang="en-US" b="0" i="0" dirty="0">
                <a:solidFill>
                  <a:srgbClr val="202122"/>
                </a:solidFill>
                <a:effectLst/>
                <a:latin typeface="Arial" panose="020B0604020202020204" pitchFamily="34" charset="0"/>
              </a:rPr>
              <a:t>3 campuses, 17 colleges, &amp; 45 professional schools from the fields of humanities, natural sciences, biological, social sciences and engineering</a:t>
            </a:r>
          </a:p>
          <a:p>
            <a:r>
              <a:rPr lang="en-US" dirty="0">
                <a:solidFill>
                  <a:srgbClr val="202122"/>
                </a:solidFill>
                <a:latin typeface="Arial" panose="020B0604020202020204" pitchFamily="34" charset="0"/>
              </a:rPr>
              <a:t>College of Biology (agronomy, biology, nutritional sciences, farming engineering)</a:t>
            </a:r>
          </a:p>
        </p:txBody>
      </p:sp>
      <p:pic>
        <p:nvPicPr>
          <p:cNvPr id="1028" name="Picture 4" descr="National University of Saint Augustine - Wikipedia">
            <a:extLst>
              <a:ext uri="{FF2B5EF4-FFF2-40B4-BE49-F238E27FC236}">
                <a16:creationId xmlns:a16="http://schemas.microsoft.com/office/drawing/2014/main" id="{0784759F-ADFD-4099-A3F3-7613660599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9643" y="3463030"/>
            <a:ext cx="4547675" cy="303178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39165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58881BE-9CE4-415D-B5E2-CEB2D31CAC86}"/>
              </a:ext>
            </a:extLst>
          </p:cNvPr>
          <p:cNvSpPr>
            <a:spLocks noGrp="1"/>
          </p:cNvSpPr>
          <p:nvPr>
            <p:ph type="subTitle" idx="1"/>
          </p:nvPr>
        </p:nvSpPr>
        <p:spPr/>
        <p:txBody>
          <a:bodyPr/>
          <a:lstStyle/>
          <a:p>
            <a:r>
              <a:rPr lang="en-US" dirty="0"/>
              <a:t>The Arequipa NEXUS Institute</a:t>
            </a:r>
          </a:p>
        </p:txBody>
      </p:sp>
      <p:sp>
        <p:nvSpPr>
          <p:cNvPr id="5" name="Date Placeholder 4">
            <a:extLst>
              <a:ext uri="{FF2B5EF4-FFF2-40B4-BE49-F238E27FC236}">
                <a16:creationId xmlns:a16="http://schemas.microsoft.com/office/drawing/2014/main" id="{62AE02DC-7F3C-45D2-8020-4F638D022629}"/>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1E9F2262-D04E-4BB0-AB0C-4FCBFC11F7B0}"/>
              </a:ext>
            </a:extLst>
          </p:cNvPr>
          <p:cNvSpPr>
            <a:spLocks noGrp="1"/>
          </p:cNvSpPr>
          <p:nvPr>
            <p:ph type="sldNum" sz="quarter" idx="12"/>
          </p:nvPr>
        </p:nvSpPr>
        <p:spPr/>
        <p:txBody>
          <a:bodyPr/>
          <a:lstStyle/>
          <a:p>
            <a:fld id="{8A7A6979-0714-4377-B894-6BE4C2D6E202}" type="slidenum">
              <a:rPr lang="en-US" smtClean="0"/>
              <a:pPr/>
              <a:t>5</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113F5EED-C7EA-48A4-88A0-9FB2EFA1831C}"/>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8" name="Text Placeholder 3">
            <a:extLst>
              <a:ext uri="{FF2B5EF4-FFF2-40B4-BE49-F238E27FC236}">
                <a16:creationId xmlns:a16="http://schemas.microsoft.com/office/drawing/2014/main" id="{479BA27E-4E99-4C33-B8B6-081B31A23AD7}"/>
              </a:ext>
            </a:extLst>
          </p:cNvPr>
          <p:cNvSpPr>
            <a:spLocks noGrp="1"/>
          </p:cNvSpPr>
          <p:nvPr>
            <p:ph type="body" sz="quarter" idx="14"/>
          </p:nvPr>
        </p:nvSpPr>
        <p:spPr>
          <a:xfrm>
            <a:off x="2875268" y="3540352"/>
            <a:ext cx="6678467" cy="1122744"/>
          </a:xfrm>
        </p:spPr>
        <p:txBody>
          <a:bodyPr/>
          <a:lstStyle/>
          <a:p>
            <a:r>
              <a:rPr lang="en-US" dirty="0"/>
              <a:t>What is it, how did it start, and how has it changed since its establishment?</a:t>
            </a:r>
          </a:p>
        </p:txBody>
      </p:sp>
    </p:spTree>
    <p:extLst>
      <p:ext uri="{BB962C8B-B14F-4D97-AF65-F5344CB8AC3E}">
        <p14:creationId xmlns:p14="http://schemas.microsoft.com/office/powerpoint/2010/main" val="2752553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01DC5-8CD0-4749-91C2-41B62B138B79}"/>
              </a:ext>
            </a:extLst>
          </p:cNvPr>
          <p:cNvSpPr>
            <a:spLocks noGrp="1"/>
          </p:cNvSpPr>
          <p:nvPr>
            <p:ph type="ctrTitle"/>
          </p:nvPr>
        </p:nvSpPr>
        <p:spPr>
          <a:xfrm>
            <a:off x="1943478" y="225880"/>
            <a:ext cx="7988980" cy="664797"/>
          </a:xfrm>
        </p:spPr>
        <p:txBody>
          <a:bodyPr/>
          <a:lstStyle/>
          <a:p>
            <a:r>
              <a:rPr lang="en-US" sz="4800" dirty="0"/>
              <a:t>What is the Arequipa NEXUS Institute?</a:t>
            </a:r>
          </a:p>
        </p:txBody>
      </p:sp>
      <p:sp>
        <p:nvSpPr>
          <p:cNvPr id="3" name="Subtitle 2">
            <a:extLst>
              <a:ext uri="{FF2B5EF4-FFF2-40B4-BE49-F238E27FC236}">
                <a16:creationId xmlns:a16="http://schemas.microsoft.com/office/drawing/2014/main" id="{462099C8-6261-40E3-89F6-699CFC569EB3}"/>
              </a:ext>
            </a:extLst>
          </p:cNvPr>
          <p:cNvSpPr>
            <a:spLocks noGrp="1"/>
          </p:cNvSpPr>
          <p:nvPr>
            <p:ph type="subTitle" idx="1"/>
          </p:nvPr>
        </p:nvSpPr>
        <p:spPr>
          <a:xfrm>
            <a:off x="1829358" y="2101578"/>
            <a:ext cx="7988982" cy="369332"/>
          </a:xfrm>
        </p:spPr>
        <p:txBody>
          <a:bodyPr/>
          <a:lstStyle/>
          <a:p>
            <a:r>
              <a:rPr lang="en-US" sz="2400" dirty="0">
                <a:solidFill>
                  <a:schemeClr val="bg1"/>
                </a:solidFill>
              </a:rPr>
              <a:t>Broad, overarching goal:</a:t>
            </a:r>
          </a:p>
        </p:txBody>
      </p:sp>
      <p:sp>
        <p:nvSpPr>
          <p:cNvPr id="4" name="Text Placeholder 3">
            <a:extLst>
              <a:ext uri="{FF2B5EF4-FFF2-40B4-BE49-F238E27FC236}">
                <a16:creationId xmlns:a16="http://schemas.microsoft.com/office/drawing/2014/main" id="{8D1090DC-DF3F-4D33-B14F-E427B406CBBE}"/>
              </a:ext>
            </a:extLst>
          </p:cNvPr>
          <p:cNvSpPr>
            <a:spLocks noGrp="1"/>
          </p:cNvSpPr>
          <p:nvPr>
            <p:ph type="body" sz="quarter" idx="14"/>
          </p:nvPr>
        </p:nvSpPr>
        <p:spPr>
          <a:xfrm>
            <a:off x="1817515" y="2528920"/>
            <a:ext cx="4724351" cy="2798441"/>
          </a:xfrm>
        </p:spPr>
        <p:txBody>
          <a:bodyPr/>
          <a:lstStyle/>
          <a:p>
            <a:r>
              <a:rPr lang="en-US" sz="2400" dirty="0"/>
              <a:t>Build </a:t>
            </a:r>
            <a:r>
              <a:rPr lang="en-US" sz="2400" i="1" u="sng" dirty="0"/>
              <a:t>capacity</a:t>
            </a:r>
            <a:r>
              <a:rPr lang="en-US" sz="2400" dirty="0"/>
              <a:t> and establish the </a:t>
            </a:r>
            <a:r>
              <a:rPr lang="en-US" sz="2400" i="1" u="sng" dirty="0"/>
              <a:t>long-term collaborations</a:t>
            </a:r>
            <a:r>
              <a:rPr lang="en-US" sz="2400" i="1" dirty="0"/>
              <a:t> </a:t>
            </a:r>
            <a:r>
              <a:rPr lang="en-US" sz="2400" dirty="0"/>
              <a:t>needed to support the development of adaptive, profitable, and sustainable food-energy-water systems in the Arequipa region of southern Peru</a:t>
            </a:r>
            <a:endParaRPr lang="en-US" sz="2400" b="1" dirty="0"/>
          </a:p>
          <a:p>
            <a:endParaRPr lang="en-US" dirty="0"/>
          </a:p>
        </p:txBody>
      </p:sp>
      <p:sp>
        <p:nvSpPr>
          <p:cNvPr id="5" name="Date Placeholder 4">
            <a:extLst>
              <a:ext uri="{FF2B5EF4-FFF2-40B4-BE49-F238E27FC236}">
                <a16:creationId xmlns:a16="http://schemas.microsoft.com/office/drawing/2014/main" id="{D6D9980B-98BA-438D-BC1A-7E8F6B2A9DA5}"/>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99A07C62-137A-4715-B9A1-9D12113E2036}"/>
              </a:ext>
            </a:extLst>
          </p:cNvPr>
          <p:cNvSpPr>
            <a:spLocks noGrp="1"/>
          </p:cNvSpPr>
          <p:nvPr>
            <p:ph type="sldNum" sz="quarter" idx="12"/>
          </p:nvPr>
        </p:nvSpPr>
        <p:spPr/>
        <p:txBody>
          <a:bodyPr/>
          <a:lstStyle/>
          <a:p>
            <a:fld id="{8A7A6979-0714-4377-B894-6BE4C2D6E202}" type="slidenum">
              <a:rPr lang="en-US" smtClean="0"/>
              <a:pPr/>
              <a:t>6</a:t>
            </a:fld>
            <a:endParaRPr lang="en-US" dirty="0"/>
          </a:p>
        </p:txBody>
      </p:sp>
      <p:pic>
        <p:nvPicPr>
          <p:cNvPr id="9" name="Picture 8" descr="A picture containing text, tableware, plate, dishware&#10;&#10;Description automatically generated">
            <a:extLst>
              <a:ext uri="{FF2B5EF4-FFF2-40B4-BE49-F238E27FC236}">
                <a16:creationId xmlns:a16="http://schemas.microsoft.com/office/drawing/2014/main" id="{548459C3-6168-4FD1-B96C-A7DF429B6FA1}"/>
              </a:ext>
            </a:extLst>
          </p:cNvPr>
          <p:cNvPicPr>
            <a:picLocks noChangeAspect="1"/>
          </p:cNvPicPr>
          <p:nvPr/>
        </p:nvPicPr>
        <p:blipFill>
          <a:blip r:embed="rId2"/>
          <a:stretch>
            <a:fillRect/>
          </a:stretch>
        </p:blipFill>
        <p:spPr>
          <a:xfrm>
            <a:off x="4423444" y="5889527"/>
            <a:ext cx="1946091" cy="677108"/>
          </a:xfrm>
          <a:prstGeom prst="rect">
            <a:avLst/>
          </a:prstGeom>
        </p:spPr>
      </p:pic>
      <p:pic>
        <p:nvPicPr>
          <p:cNvPr id="10" name="Picture 2" descr="Social Sciences and the Environment - Arequipa Nexus Institute - Purdue  University/UNSA">
            <a:extLst>
              <a:ext uri="{FF2B5EF4-FFF2-40B4-BE49-F238E27FC236}">
                <a16:creationId xmlns:a16="http://schemas.microsoft.com/office/drawing/2014/main" id="{54D932D2-E282-4AF5-B390-4C52B4D3C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7255" y="2329478"/>
            <a:ext cx="3425370" cy="3425370"/>
          </a:xfrm>
          <a:prstGeom prst="rect">
            <a:avLst/>
          </a:prstGeom>
          <a:noFill/>
          <a:ln w="38100">
            <a:solidFill>
              <a:schemeClr val="tx2"/>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50008FB9-ADA9-49B9-88BB-6BD082AF4C35}"/>
              </a:ext>
            </a:extLst>
          </p:cNvPr>
          <p:cNvSpPr txBox="1"/>
          <p:nvPr/>
        </p:nvSpPr>
        <p:spPr>
          <a:xfrm>
            <a:off x="2239696" y="1128521"/>
            <a:ext cx="7988982" cy="830997"/>
          </a:xfrm>
          <a:prstGeom prst="rect">
            <a:avLst/>
          </a:prstGeom>
          <a:solidFill>
            <a:schemeClr val="tx2">
              <a:lumMod val="75000"/>
            </a:schemeClr>
          </a:solidFill>
        </p:spPr>
        <p:txBody>
          <a:bodyPr wrap="square">
            <a:spAutoFit/>
          </a:bodyPr>
          <a:lstStyle/>
          <a:p>
            <a:pPr algn="ctr"/>
            <a:r>
              <a:rPr lang="en-US" sz="2400" b="1" i="1" dirty="0">
                <a:solidFill>
                  <a:schemeClr val="accent4"/>
                </a:solidFill>
              </a:rPr>
              <a:t>First of its kind technical cooperation between two world-class universities in Peru and the United States </a:t>
            </a:r>
          </a:p>
        </p:txBody>
      </p:sp>
      <p:sp>
        <p:nvSpPr>
          <p:cNvPr id="7" name="TextBox 6">
            <a:extLst>
              <a:ext uri="{FF2B5EF4-FFF2-40B4-BE49-F238E27FC236}">
                <a16:creationId xmlns:a16="http://schemas.microsoft.com/office/drawing/2014/main" id="{C5B942EB-A67A-4A66-9667-6809298BE49D}"/>
              </a:ext>
            </a:extLst>
          </p:cNvPr>
          <p:cNvSpPr txBox="1"/>
          <p:nvPr/>
        </p:nvSpPr>
        <p:spPr>
          <a:xfrm>
            <a:off x="1817515" y="5223340"/>
            <a:ext cx="4966681" cy="400110"/>
          </a:xfrm>
          <a:prstGeom prst="rect">
            <a:avLst/>
          </a:prstGeom>
          <a:noFill/>
        </p:spPr>
        <p:txBody>
          <a:bodyPr wrap="none" rtlCol="0">
            <a:spAutoFit/>
          </a:bodyPr>
          <a:lstStyle/>
          <a:p>
            <a:r>
              <a:rPr lang="en-US" sz="2000" b="1" i="1" dirty="0">
                <a:solidFill>
                  <a:schemeClr val="accent1"/>
                </a:solidFill>
              </a:rPr>
              <a:t>Funding provided by UNSA/Mining Taxes</a:t>
            </a:r>
          </a:p>
        </p:txBody>
      </p:sp>
    </p:spTree>
    <p:extLst>
      <p:ext uri="{BB962C8B-B14F-4D97-AF65-F5344CB8AC3E}">
        <p14:creationId xmlns:p14="http://schemas.microsoft.com/office/powerpoint/2010/main" val="10977164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74CB0-58F7-42D2-ACD8-DEE19B383467}"/>
              </a:ext>
            </a:extLst>
          </p:cNvPr>
          <p:cNvSpPr>
            <a:spLocks noGrp="1"/>
          </p:cNvSpPr>
          <p:nvPr>
            <p:ph type="ctrTitle"/>
          </p:nvPr>
        </p:nvSpPr>
        <p:spPr>
          <a:xfrm>
            <a:off x="1959159" y="232660"/>
            <a:ext cx="7988980" cy="664797"/>
          </a:xfrm>
        </p:spPr>
        <p:txBody>
          <a:bodyPr/>
          <a:lstStyle/>
          <a:p>
            <a:r>
              <a:rPr lang="en-US" sz="4800" dirty="0"/>
              <a:t>Establishment</a:t>
            </a:r>
          </a:p>
        </p:txBody>
      </p:sp>
      <p:sp>
        <p:nvSpPr>
          <p:cNvPr id="3" name="Subtitle 2">
            <a:extLst>
              <a:ext uri="{FF2B5EF4-FFF2-40B4-BE49-F238E27FC236}">
                <a16:creationId xmlns:a16="http://schemas.microsoft.com/office/drawing/2014/main" id="{CBBC7F3C-F502-4697-B629-7107D71B0487}"/>
              </a:ext>
            </a:extLst>
          </p:cNvPr>
          <p:cNvSpPr>
            <a:spLocks noGrp="1"/>
          </p:cNvSpPr>
          <p:nvPr>
            <p:ph type="subTitle" idx="1"/>
          </p:nvPr>
        </p:nvSpPr>
        <p:spPr>
          <a:xfrm>
            <a:off x="1910814" y="1220941"/>
            <a:ext cx="8759982" cy="338554"/>
          </a:xfrm>
        </p:spPr>
        <p:txBody>
          <a:bodyPr/>
          <a:lstStyle/>
          <a:p>
            <a:r>
              <a:rPr lang="en-US" dirty="0"/>
              <a:t>The institute was formally established in 2018</a:t>
            </a:r>
          </a:p>
        </p:txBody>
      </p:sp>
      <p:sp>
        <p:nvSpPr>
          <p:cNvPr id="4" name="Text Placeholder 3">
            <a:extLst>
              <a:ext uri="{FF2B5EF4-FFF2-40B4-BE49-F238E27FC236}">
                <a16:creationId xmlns:a16="http://schemas.microsoft.com/office/drawing/2014/main" id="{A59A2AE8-59EA-4C91-82C2-CB621CE6300E}"/>
              </a:ext>
            </a:extLst>
          </p:cNvPr>
          <p:cNvSpPr>
            <a:spLocks noGrp="1"/>
          </p:cNvSpPr>
          <p:nvPr>
            <p:ph type="body" sz="quarter" idx="14"/>
          </p:nvPr>
        </p:nvSpPr>
        <p:spPr>
          <a:xfrm>
            <a:off x="1952236" y="1723231"/>
            <a:ext cx="8441723" cy="3411537"/>
          </a:xfrm>
        </p:spPr>
        <p:txBody>
          <a:bodyPr/>
          <a:lstStyle/>
          <a:p>
            <a:r>
              <a:rPr lang="en-US" dirty="0"/>
              <a:t>Governor to Purdue President / UNSA Rector to Governor  </a:t>
            </a:r>
          </a:p>
          <a:p>
            <a:r>
              <a:rPr lang="en-US" dirty="0"/>
              <a:t>Inaugural co-directors: Tim Filley (Purdue) &amp; Henry Polanco (UNSA)</a:t>
            </a:r>
          </a:p>
          <a:p>
            <a:r>
              <a:rPr lang="en-US" dirty="0"/>
              <a:t>Inaugural project manager/coordinator – Victor Maqque</a:t>
            </a:r>
          </a:p>
          <a:p>
            <a:r>
              <a:rPr lang="en-US" dirty="0"/>
              <a:t>Inaugural project assistant – Renata Ximenes</a:t>
            </a:r>
          </a:p>
          <a:p>
            <a:pPr marL="0" indent="0">
              <a:buNone/>
            </a:pPr>
            <a:endParaRPr lang="en-US" dirty="0"/>
          </a:p>
        </p:txBody>
      </p:sp>
      <p:sp>
        <p:nvSpPr>
          <p:cNvPr id="5" name="Date Placeholder 4">
            <a:extLst>
              <a:ext uri="{FF2B5EF4-FFF2-40B4-BE49-F238E27FC236}">
                <a16:creationId xmlns:a16="http://schemas.microsoft.com/office/drawing/2014/main" id="{CE7AED80-8BD1-433D-87F9-510855C4B080}"/>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60226046-99B5-438D-81D8-22F033F19C6B}"/>
              </a:ext>
            </a:extLst>
          </p:cNvPr>
          <p:cNvSpPr>
            <a:spLocks noGrp="1"/>
          </p:cNvSpPr>
          <p:nvPr>
            <p:ph type="sldNum" sz="quarter" idx="12"/>
          </p:nvPr>
        </p:nvSpPr>
        <p:spPr/>
        <p:txBody>
          <a:bodyPr/>
          <a:lstStyle/>
          <a:p>
            <a:fld id="{8A7A6979-0714-4377-B894-6BE4C2D6E202}" type="slidenum">
              <a:rPr lang="en-US" smtClean="0"/>
              <a:pPr/>
              <a:t>7</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FFB1DAB9-DC80-4AAB-8834-D3C34B0EFF5D}"/>
              </a:ext>
            </a:extLst>
          </p:cNvPr>
          <p:cNvPicPr>
            <a:picLocks noChangeAspect="1"/>
          </p:cNvPicPr>
          <p:nvPr/>
        </p:nvPicPr>
        <p:blipFill>
          <a:blip r:embed="rId2"/>
          <a:stretch>
            <a:fillRect/>
          </a:stretch>
        </p:blipFill>
        <p:spPr>
          <a:xfrm>
            <a:off x="4423444" y="5889527"/>
            <a:ext cx="1946091" cy="677108"/>
          </a:xfrm>
          <a:prstGeom prst="rect">
            <a:avLst/>
          </a:prstGeom>
        </p:spPr>
      </p:pic>
      <p:pic>
        <p:nvPicPr>
          <p:cNvPr id="3074" name="Picture 2">
            <a:extLst>
              <a:ext uri="{FF2B5EF4-FFF2-40B4-BE49-F238E27FC236}">
                <a16:creationId xmlns:a16="http://schemas.microsoft.com/office/drawing/2014/main" id="{40BFAFDD-F415-4393-AA9A-9AE1824A62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3" b="133"/>
          <a:stretch/>
        </p:blipFill>
        <p:spPr bwMode="auto">
          <a:xfrm>
            <a:off x="6845766" y="3053858"/>
            <a:ext cx="3825030" cy="255002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Purdue Pumps Up Peru Presence – Inside INdiana Business">
            <a:extLst>
              <a:ext uri="{FF2B5EF4-FFF2-40B4-BE49-F238E27FC236}">
                <a16:creationId xmlns:a16="http://schemas.microsoft.com/office/drawing/2014/main" id="{139A12A2-0149-4237-8587-6DAF8070E9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3797" y="3053858"/>
            <a:ext cx="4458077" cy="255002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DCD737FB-DEC9-4462-9661-0E4603EB24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006" y="3956369"/>
            <a:ext cx="2511104" cy="1883328"/>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30+ &quot;Renata Ximenes&quot; profiles | LinkedIn">
            <a:extLst>
              <a:ext uri="{FF2B5EF4-FFF2-40B4-BE49-F238E27FC236}">
                <a16:creationId xmlns:a16="http://schemas.microsoft.com/office/drawing/2014/main" id="{403AC778-4FED-44CD-9BB9-AEAAA01F3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48139" y="1254121"/>
            <a:ext cx="1553436" cy="15534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7CCBAF4-D403-4097-80F2-1BF87FE29287}"/>
              </a:ext>
            </a:extLst>
          </p:cNvPr>
          <p:cNvPicPr>
            <a:picLocks noChangeAspect="1"/>
          </p:cNvPicPr>
          <p:nvPr/>
        </p:nvPicPr>
        <p:blipFill>
          <a:blip r:embed="rId7"/>
          <a:stretch>
            <a:fillRect/>
          </a:stretch>
        </p:blipFill>
        <p:spPr>
          <a:xfrm>
            <a:off x="9210255" y="4937189"/>
            <a:ext cx="2260169" cy="1688151"/>
          </a:xfrm>
          <a:prstGeom prst="rect">
            <a:avLst/>
          </a:prstGeom>
        </p:spPr>
      </p:pic>
    </p:spTree>
    <p:extLst>
      <p:ext uri="{BB962C8B-B14F-4D97-AF65-F5344CB8AC3E}">
        <p14:creationId xmlns:p14="http://schemas.microsoft.com/office/powerpoint/2010/main" val="2863753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FB148-B407-499F-AB68-7EB44AAB833C}"/>
              </a:ext>
            </a:extLst>
          </p:cNvPr>
          <p:cNvSpPr>
            <a:spLocks noGrp="1"/>
          </p:cNvSpPr>
          <p:nvPr>
            <p:ph type="ctrTitle"/>
          </p:nvPr>
        </p:nvSpPr>
        <p:spPr>
          <a:xfrm>
            <a:off x="2009586" y="250812"/>
            <a:ext cx="7988980" cy="664797"/>
          </a:xfrm>
        </p:spPr>
        <p:txBody>
          <a:bodyPr/>
          <a:lstStyle/>
          <a:p>
            <a:r>
              <a:rPr lang="en-US" sz="4800" dirty="0"/>
              <a:t>Changes in 2021</a:t>
            </a:r>
          </a:p>
        </p:txBody>
      </p:sp>
      <p:sp>
        <p:nvSpPr>
          <p:cNvPr id="3" name="Subtitle 2">
            <a:extLst>
              <a:ext uri="{FF2B5EF4-FFF2-40B4-BE49-F238E27FC236}">
                <a16:creationId xmlns:a16="http://schemas.microsoft.com/office/drawing/2014/main" id="{434829B1-DDEF-4881-88BF-17C0641F947E}"/>
              </a:ext>
            </a:extLst>
          </p:cNvPr>
          <p:cNvSpPr>
            <a:spLocks noGrp="1"/>
          </p:cNvSpPr>
          <p:nvPr>
            <p:ph type="subTitle" idx="1"/>
          </p:nvPr>
        </p:nvSpPr>
        <p:spPr>
          <a:xfrm>
            <a:off x="1855848" y="1040016"/>
            <a:ext cx="7988982" cy="341599"/>
          </a:xfrm>
        </p:spPr>
        <p:txBody>
          <a:bodyPr/>
          <a:lstStyle/>
          <a:p>
            <a:r>
              <a:rPr lang="en-US" dirty="0"/>
              <a:t>New administration teams at UNSA and Purdue</a:t>
            </a:r>
          </a:p>
        </p:txBody>
      </p:sp>
      <p:sp>
        <p:nvSpPr>
          <p:cNvPr id="4" name="Text Placeholder 3">
            <a:extLst>
              <a:ext uri="{FF2B5EF4-FFF2-40B4-BE49-F238E27FC236}">
                <a16:creationId xmlns:a16="http://schemas.microsoft.com/office/drawing/2014/main" id="{904DB5A1-E97F-47EC-9DFB-17F47F4F407E}"/>
              </a:ext>
            </a:extLst>
          </p:cNvPr>
          <p:cNvSpPr>
            <a:spLocks noGrp="1"/>
          </p:cNvSpPr>
          <p:nvPr>
            <p:ph type="body" sz="quarter" idx="14"/>
          </p:nvPr>
        </p:nvSpPr>
        <p:spPr>
          <a:xfrm>
            <a:off x="2009586" y="1405522"/>
            <a:ext cx="9231661" cy="3323213"/>
          </a:xfrm>
        </p:spPr>
        <p:txBody>
          <a:bodyPr/>
          <a:lstStyle/>
          <a:p>
            <a:r>
              <a:rPr lang="en-US" dirty="0"/>
              <a:t>Henry Polanco became Vice-Rector for Research / Theresa Mayer at Purdue</a:t>
            </a:r>
          </a:p>
          <a:p>
            <a:r>
              <a:rPr lang="en-US" dirty="0"/>
              <a:t>New Co-Directors at Purdue</a:t>
            </a:r>
          </a:p>
          <a:p>
            <a:pPr marL="0" indent="0">
              <a:buNone/>
            </a:pPr>
            <a:r>
              <a:rPr lang="en-US" dirty="0"/>
              <a:t>         - Daniel Leon-Salas (Assoc. Professor in Purdue’s Polytechnic Institute) &amp; me</a:t>
            </a:r>
          </a:p>
          <a:p>
            <a:r>
              <a:rPr lang="en-US" dirty="0"/>
              <a:t>New Co-Director at UNSA – Dennis Macedo (Assoc. Prof. in Agronomy at UNSA)</a:t>
            </a:r>
          </a:p>
          <a:p>
            <a:r>
              <a:rPr lang="en-US" dirty="0"/>
              <a:t>New Project Coordinator at Purdue – Rosa Cossio</a:t>
            </a:r>
          </a:p>
          <a:p>
            <a:r>
              <a:rPr lang="en-US" dirty="0"/>
              <a:t>New Project Assistant at Purdue – Lucy Tascon-Villa</a:t>
            </a:r>
          </a:p>
        </p:txBody>
      </p:sp>
      <p:sp>
        <p:nvSpPr>
          <p:cNvPr id="5" name="Date Placeholder 4">
            <a:extLst>
              <a:ext uri="{FF2B5EF4-FFF2-40B4-BE49-F238E27FC236}">
                <a16:creationId xmlns:a16="http://schemas.microsoft.com/office/drawing/2014/main" id="{B7C992C2-2D81-4EB8-8073-61235AA5AB8E}"/>
              </a:ext>
            </a:extLst>
          </p:cNvPr>
          <p:cNvSpPr>
            <a:spLocks noGrp="1"/>
          </p:cNvSpPr>
          <p:nvPr>
            <p:ph type="dt" sz="half" idx="10"/>
          </p:nvPr>
        </p:nvSpPr>
        <p:spPr>
          <a:xfrm>
            <a:off x="8890818" y="6220739"/>
            <a:ext cx="1021891" cy="323968"/>
          </a:xfrm>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9E9A2C70-5EA4-4FB8-BB00-A7014A64E284}"/>
              </a:ext>
            </a:extLst>
          </p:cNvPr>
          <p:cNvSpPr>
            <a:spLocks noGrp="1"/>
          </p:cNvSpPr>
          <p:nvPr>
            <p:ph type="sldNum" sz="quarter" idx="12"/>
          </p:nvPr>
        </p:nvSpPr>
        <p:spPr>
          <a:xfrm>
            <a:off x="10061070" y="6200874"/>
            <a:ext cx="487680" cy="365760"/>
          </a:xfrm>
        </p:spPr>
        <p:txBody>
          <a:bodyPr/>
          <a:lstStyle/>
          <a:p>
            <a:fld id="{8A7A6979-0714-4377-B894-6BE4C2D6E202}" type="slidenum">
              <a:rPr lang="en-US" smtClean="0"/>
              <a:pPr/>
              <a:t>8</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92173855-7F66-42BA-897D-1D465BCC7D54}"/>
              </a:ext>
            </a:extLst>
          </p:cNvPr>
          <p:cNvPicPr>
            <a:picLocks noChangeAspect="1"/>
          </p:cNvPicPr>
          <p:nvPr/>
        </p:nvPicPr>
        <p:blipFill>
          <a:blip r:embed="rId2"/>
          <a:stretch>
            <a:fillRect/>
          </a:stretch>
        </p:blipFill>
        <p:spPr>
          <a:xfrm>
            <a:off x="4388014" y="5889526"/>
            <a:ext cx="1946091" cy="677108"/>
          </a:xfrm>
          <a:prstGeom prst="rect">
            <a:avLst/>
          </a:prstGeom>
        </p:spPr>
      </p:pic>
      <p:pic>
        <p:nvPicPr>
          <p:cNvPr id="4098" name="Picture 2" descr="Arequipa Nexus Institute (@arequipa_nexus) / Twitter">
            <a:extLst>
              <a:ext uri="{FF2B5EF4-FFF2-40B4-BE49-F238E27FC236}">
                <a16:creationId xmlns:a16="http://schemas.microsoft.com/office/drawing/2014/main" id="{71C041D9-0E4E-430A-BEDA-28BA69B3FC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41" t="27864" r="14116"/>
          <a:stretch/>
        </p:blipFill>
        <p:spPr bwMode="auto">
          <a:xfrm>
            <a:off x="6334105" y="3221494"/>
            <a:ext cx="4290125" cy="33232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0" name="Picture 4" descr="No photo description available.">
            <a:extLst>
              <a:ext uri="{FF2B5EF4-FFF2-40B4-BE49-F238E27FC236}">
                <a16:creationId xmlns:a16="http://schemas.microsoft.com/office/drawing/2014/main" id="{E0B8979B-D1CB-49B1-85E3-7513C30FEA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333" t="36891" r="21239" b="-317"/>
          <a:stretch/>
        </p:blipFill>
        <p:spPr bwMode="auto">
          <a:xfrm>
            <a:off x="1593366" y="3221494"/>
            <a:ext cx="4672668" cy="332321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4102" name="Picture 6" descr="Arequipa Nexus Institute - Purdue University/UNSA">
            <a:extLst>
              <a:ext uri="{FF2B5EF4-FFF2-40B4-BE49-F238E27FC236}">
                <a16:creationId xmlns:a16="http://schemas.microsoft.com/office/drawing/2014/main" id="{1EDA519C-D579-4C90-A373-19024AE36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78048" y="2668574"/>
            <a:ext cx="1215691" cy="162092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0242" name="Picture 2" descr="Luz Ines Tascon-Villa">
            <a:extLst>
              <a:ext uri="{FF2B5EF4-FFF2-40B4-BE49-F238E27FC236}">
                <a16:creationId xmlns:a16="http://schemas.microsoft.com/office/drawing/2014/main" id="{0F4955AF-9C64-4897-AE81-721A7067B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82414" y="4595661"/>
            <a:ext cx="1475053" cy="1770063"/>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4FCA04E-4620-4439-9B38-03E53DDC8293}"/>
              </a:ext>
            </a:extLst>
          </p:cNvPr>
          <p:cNvPicPr>
            <a:picLocks noChangeAspect="1"/>
          </p:cNvPicPr>
          <p:nvPr/>
        </p:nvPicPr>
        <p:blipFill>
          <a:blip r:embed="rId7"/>
          <a:stretch>
            <a:fillRect/>
          </a:stretch>
        </p:blipFill>
        <p:spPr>
          <a:xfrm>
            <a:off x="9998566" y="408847"/>
            <a:ext cx="2014779" cy="1469815"/>
          </a:xfrm>
          <a:prstGeom prst="rect">
            <a:avLst/>
          </a:prstGeom>
          <a:ln>
            <a:solidFill>
              <a:schemeClr val="bg1"/>
            </a:solidFill>
          </a:ln>
        </p:spPr>
      </p:pic>
    </p:spTree>
    <p:extLst>
      <p:ext uri="{BB962C8B-B14F-4D97-AF65-F5344CB8AC3E}">
        <p14:creationId xmlns:p14="http://schemas.microsoft.com/office/powerpoint/2010/main" val="5015670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4625A-9A89-441F-B524-D0F0AAF62B9F}"/>
              </a:ext>
            </a:extLst>
          </p:cNvPr>
          <p:cNvSpPr>
            <a:spLocks noGrp="1"/>
          </p:cNvSpPr>
          <p:nvPr>
            <p:ph type="ctrTitle"/>
          </p:nvPr>
        </p:nvSpPr>
        <p:spPr/>
        <p:txBody>
          <a:bodyPr/>
          <a:lstStyle/>
          <a:p>
            <a:r>
              <a:rPr lang="en-US" dirty="0"/>
              <a:t>Phase I/II</a:t>
            </a:r>
          </a:p>
        </p:txBody>
      </p:sp>
      <p:sp>
        <p:nvSpPr>
          <p:cNvPr id="3" name="Subtitle 2">
            <a:extLst>
              <a:ext uri="{FF2B5EF4-FFF2-40B4-BE49-F238E27FC236}">
                <a16:creationId xmlns:a16="http://schemas.microsoft.com/office/drawing/2014/main" id="{2CE6383F-0235-4FA7-95DB-4797057D2E34}"/>
              </a:ext>
            </a:extLst>
          </p:cNvPr>
          <p:cNvSpPr>
            <a:spLocks noGrp="1"/>
          </p:cNvSpPr>
          <p:nvPr>
            <p:ph type="subTitle" idx="1"/>
          </p:nvPr>
        </p:nvSpPr>
        <p:spPr/>
        <p:txBody>
          <a:bodyPr/>
          <a:lstStyle/>
          <a:p>
            <a:r>
              <a:rPr lang="en-US" dirty="0"/>
              <a:t> </a:t>
            </a:r>
          </a:p>
        </p:txBody>
      </p:sp>
      <p:sp>
        <p:nvSpPr>
          <p:cNvPr id="4" name="Text Placeholder 3">
            <a:extLst>
              <a:ext uri="{FF2B5EF4-FFF2-40B4-BE49-F238E27FC236}">
                <a16:creationId xmlns:a16="http://schemas.microsoft.com/office/drawing/2014/main" id="{9B02773F-F18A-4C95-A682-C6A30A434B3B}"/>
              </a:ext>
            </a:extLst>
          </p:cNvPr>
          <p:cNvSpPr>
            <a:spLocks noGrp="1"/>
          </p:cNvSpPr>
          <p:nvPr>
            <p:ph type="body" sz="quarter" idx="14"/>
          </p:nvPr>
        </p:nvSpPr>
        <p:spPr/>
        <p:txBody>
          <a:bodyPr/>
          <a:lstStyle/>
          <a:p>
            <a:r>
              <a:rPr lang="en-US" dirty="0"/>
              <a:t>What did the institute do and what has it accomplished?</a:t>
            </a:r>
          </a:p>
        </p:txBody>
      </p:sp>
      <p:sp>
        <p:nvSpPr>
          <p:cNvPr id="5" name="Date Placeholder 4">
            <a:extLst>
              <a:ext uri="{FF2B5EF4-FFF2-40B4-BE49-F238E27FC236}">
                <a16:creationId xmlns:a16="http://schemas.microsoft.com/office/drawing/2014/main" id="{7F0084ED-7432-415A-BD52-5988C8C86304}"/>
              </a:ext>
            </a:extLst>
          </p:cNvPr>
          <p:cNvSpPr>
            <a:spLocks noGrp="1"/>
          </p:cNvSpPr>
          <p:nvPr>
            <p:ph type="dt" sz="half" idx="10"/>
          </p:nvPr>
        </p:nvSpPr>
        <p:spPr/>
        <p:txBody>
          <a:bodyPr/>
          <a:lstStyle/>
          <a:p>
            <a:fld id="{D47A9A36-4EB0-BF46-AE48-7CDA251B954B}" type="datetime1">
              <a:rPr lang="en-US" smtClean="0"/>
              <a:t>12/13/2022</a:t>
            </a:fld>
            <a:endParaRPr lang="en-US" dirty="0"/>
          </a:p>
        </p:txBody>
      </p:sp>
      <p:sp>
        <p:nvSpPr>
          <p:cNvPr id="6" name="Slide Number Placeholder 5">
            <a:extLst>
              <a:ext uri="{FF2B5EF4-FFF2-40B4-BE49-F238E27FC236}">
                <a16:creationId xmlns:a16="http://schemas.microsoft.com/office/drawing/2014/main" id="{5108C87E-A09B-4504-8D1F-648214B5E8C3}"/>
              </a:ext>
            </a:extLst>
          </p:cNvPr>
          <p:cNvSpPr>
            <a:spLocks noGrp="1"/>
          </p:cNvSpPr>
          <p:nvPr>
            <p:ph type="sldNum" sz="quarter" idx="12"/>
          </p:nvPr>
        </p:nvSpPr>
        <p:spPr/>
        <p:txBody>
          <a:bodyPr/>
          <a:lstStyle/>
          <a:p>
            <a:fld id="{8A7A6979-0714-4377-B894-6BE4C2D6E202}" type="slidenum">
              <a:rPr lang="en-US" smtClean="0"/>
              <a:pPr/>
              <a:t>9</a:t>
            </a:fld>
            <a:endParaRPr lang="en-US" dirty="0"/>
          </a:p>
        </p:txBody>
      </p:sp>
      <p:pic>
        <p:nvPicPr>
          <p:cNvPr id="7" name="Picture 6" descr="A picture containing text, tableware, plate, dishware&#10;&#10;Description automatically generated">
            <a:extLst>
              <a:ext uri="{FF2B5EF4-FFF2-40B4-BE49-F238E27FC236}">
                <a16:creationId xmlns:a16="http://schemas.microsoft.com/office/drawing/2014/main" id="{81D98741-2D85-48D5-BDAB-BF9203BFC3C9}"/>
              </a:ext>
            </a:extLst>
          </p:cNvPr>
          <p:cNvPicPr>
            <a:picLocks noChangeAspect="1"/>
          </p:cNvPicPr>
          <p:nvPr/>
        </p:nvPicPr>
        <p:blipFill>
          <a:blip r:embed="rId2"/>
          <a:stretch>
            <a:fillRect/>
          </a:stretch>
        </p:blipFill>
        <p:spPr>
          <a:xfrm>
            <a:off x="4423444" y="5889527"/>
            <a:ext cx="1946091" cy="677108"/>
          </a:xfrm>
          <a:prstGeom prst="rect">
            <a:avLst/>
          </a:prstGeom>
        </p:spPr>
      </p:pic>
      <p:sp>
        <p:nvSpPr>
          <p:cNvPr id="8" name="Subtitle 2">
            <a:extLst>
              <a:ext uri="{FF2B5EF4-FFF2-40B4-BE49-F238E27FC236}">
                <a16:creationId xmlns:a16="http://schemas.microsoft.com/office/drawing/2014/main" id="{9A678585-DCD4-44D8-860B-C56C6BB95F53}"/>
              </a:ext>
            </a:extLst>
          </p:cNvPr>
          <p:cNvSpPr txBox="1">
            <a:spLocks/>
          </p:cNvSpPr>
          <p:nvPr/>
        </p:nvSpPr>
        <p:spPr>
          <a:xfrm>
            <a:off x="2800676" y="2693482"/>
            <a:ext cx="6895463" cy="553998"/>
          </a:xfrm>
          <a:prstGeom prst="rect">
            <a:avLst/>
          </a:prstGeom>
          <a:noFill/>
        </p:spPr>
        <p:txBody>
          <a:bodyPr vert="horz" wrap="square" lIns="0" tIns="0" rIns="0" bIns="0" rtlCol="0" anchor="t" anchorCtr="0">
            <a:spAutoFit/>
          </a:bodyPr>
          <a:lstStyle>
            <a:lvl1pPr marL="0" indent="0" algn="ctr" defTabSz="914400" rtl="0" eaLnBrk="1" latinLnBrk="0" hangingPunct="1">
              <a:lnSpc>
                <a:spcPct val="100000"/>
              </a:lnSpc>
              <a:spcBef>
                <a:spcPts val="1000"/>
              </a:spcBef>
              <a:buClr>
                <a:schemeClr val="accent2"/>
              </a:buClr>
              <a:buFont typeface="Arial" panose="020B0604020202020204" pitchFamily="34" charset="0"/>
              <a:buNone/>
              <a:defRPr sz="3600" b="1" i="0" kern="1200" spc="300">
                <a:solidFill>
                  <a:schemeClr val="accent4"/>
                </a:solidFill>
                <a:latin typeface="United Sans Cd Md" pitchFamily="50" charset="0"/>
                <a:ea typeface="+mn-ea"/>
                <a:cs typeface="+mn-cs"/>
              </a:defRPr>
            </a:lvl1pPr>
            <a:lvl2pPr marL="457200" indent="0" algn="ctr" defTabSz="914400" rtl="0" eaLnBrk="1" latinLnBrk="0" hangingPunct="1">
              <a:lnSpc>
                <a:spcPct val="100000"/>
              </a:lnSpc>
              <a:spcBef>
                <a:spcPts val="1000"/>
              </a:spcBef>
              <a:buClr>
                <a:schemeClr val="accent2"/>
              </a:buClr>
              <a:buFont typeface="Arial" panose="020B0604020202020204" pitchFamily="34" charset="0"/>
              <a:buNone/>
              <a:defRPr sz="1900" kern="1200">
                <a:solidFill>
                  <a:schemeClr val="tx1">
                    <a:lumMod val="85000"/>
                    <a:lumOff val="15000"/>
                  </a:schemeClr>
                </a:solidFill>
                <a:latin typeface="+mn-lt"/>
                <a:ea typeface="+mn-ea"/>
                <a:cs typeface="+mn-cs"/>
              </a:defRPr>
            </a:lvl2pPr>
            <a:lvl3pPr marL="914400" indent="0" algn="ctr" defTabSz="914400" rtl="0" eaLnBrk="1" latinLnBrk="0" hangingPunct="1">
              <a:lnSpc>
                <a:spcPct val="100000"/>
              </a:lnSpc>
              <a:spcBef>
                <a:spcPts val="1000"/>
              </a:spcBef>
              <a:buClr>
                <a:schemeClr val="accent2"/>
              </a:buClr>
              <a:buFont typeface="Arial" panose="020B0604020202020204" pitchFamily="34" charset="0"/>
              <a:buNone/>
              <a:defRPr sz="1800" kern="1200">
                <a:solidFill>
                  <a:schemeClr val="tx1">
                    <a:lumMod val="85000"/>
                    <a:lumOff val="15000"/>
                  </a:schemeClr>
                </a:solidFill>
                <a:latin typeface="+mn-lt"/>
                <a:ea typeface="+mn-ea"/>
                <a:cs typeface="+mn-cs"/>
              </a:defRPr>
            </a:lvl3pPr>
            <a:lvl4pPr marL="13716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4pPr>
            <a:lvl5pPr marL="18288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lumMod val="85000"/>
                    <a:lumOff val="15000"/>
                  </a:schemeClr>
                </a:solidFill>
                <a:latin typeface="+mn-lt"/>
                <a:ea typeface="+mn-ea"/>
                <a:cs typeface="+mn-cs"/>
              </a:defRPr>
            </a:lvl5pPr>
            <a:lvl6pPr marL="22860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100000"/>
              </a:lnSpc>
              <a:spcBef>
                <a:spcPts val="1000"/>
              </a:spcBef>
              <a:buClr>
                <a:schemeClr val="accent2"/>
              </a:buClr>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8pPr>
            <a:lvl9pPr marL="3657600" indent="0" algn="ctr" defTabSz="914400" rtl="0" eaLnBrk="1" latinLnBrk="0" hangingPunct="1">
              <a:lnSpc>
                <a:spcPct val="100000"/>
              </a:lnSpc>
              <a:spcBef>
                <a:spcPts val="1000"/>
              </a:spcBef>
              <a:buClr>
                <a:schemeClr val="accent2"/>
              </a:buClr>
              <a:buFont typeface="Arial" panose="020B0604020202020204" pitchFamily="34" charset="0"/>
              <a:buNone/>
              <a:defRPr sz="1600" kern="1200" baseline="0">
                <a:solidFill>
                  <a:schemeClr val="tx1"/>
                </a:solidFill>
                <a:latin typeface="+mn-lt"/>
                <a:ea typeface="+mn-ea"/>
                <a:cs typeface="+mn-cs"/>
              </a:defRPr>
            </a:lvl9pPr>
          </a:lstStyle>
          <a:p>
            <a:r>
              <a:rPr lang="en-US" dirty="0"/>
              <a:t>2018-2022</a:t>
            </a:r>
          </a:p>
        </p:txBody>
      </p:sp>
    </p:spTree>
    <p:extLst>
      <p:ext uri="{BB962C8B-B14F-4D97-AF65-F5344CB8AC3E}">
        <p14:creationId xmlns:p14="http://schemas.microsoft.com/office/powerpoint/2010/main" val="1757227739"/>
      </p:ext>
    </p:extLst>
  </p:cSld>
  <p:clrMapOvr>
    <a:masterClrMapping/>
  </p:clrMapOvr>
</p:sld>
</file>

<file path=ppt/theme/theme1.xml><?xml version="1.0" encoding="utf-8"?>
<a:theme xmlns:a="http://schemas.openxmlformats.org/drawingml/2006/main" name="Purdue2">
  <a:themeElements>
    <a:clrScheme name="PurdueColors">
      <a:dk1>
        <a:srgbClr val="000000"/>
      </a:dk1>
      <a:lt1>
        <a:srgbClr val="000000"/>
      </a:lt1>
      <a:dk2>
        <a:srgbClr val="C4BFC0"/>
      </a:dk2>
      <a:lt2>
        <a:srgbClr val="C9B991"/>
      </a:lt2>
      <a:accent1>
        <a:srgbClr val="8E6F3E"/>
      </a:accent1>
      <a:accent2>
        <a:srgbClr val="555960"/>
      </a:accent2>
      <a:accent3>
        <a:srgbClr val="C9B991"/>
      </a:accent3>
      <a:accent4>
        <a:srgbClr val="FFFFFF"/>
      </a:accent4>
      <a:accent5>
        <a:srgbClr val="000000"/>
      </a:accent5>
      <a:accent6>
        <a:srgbClr val="555960"/>
      </a:accent6>
      <a:hlink>
        <a:srgbClr val="000000"/>
      </a:hlink>
      <a:folHlink>
        <a:srgbClr val="555960"/>
      </a:folHlink>
    </a:clrScheme>
    <a:fontScheme name="PurdueBrand">
      <a:majorFont>
        <a:latin typeface="Acumin Pro ExtraCondensed Smbd"/>
        <a:ea typeface=""/>
        <a:cs typeface=""/>
      </a:majorFont>
      <a:minorFont>
        <a:latin typeface="Acumin Pro"/>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resentation1" id="{31B5829C-EB69-4E85-8A96-9C9AE3B8A29B}" vid="{744B8B3E-5C57-4A65-A799-9CC7541E0E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BRAND-PPT-TEMPLATE_WideScreen_Embedded-Brand-Fonts_Cross-Platform_Black</Template>
  <TotalTime>8250</TotalTime>
  <Words>2419</Words>
  <Application>Microsoft Office PowerPoint</Application>
  <PresentationFormat>Widescreen</PresentationFormat>
  <Paragraphs>387</Paragraphs>
  <Slides>29</Slides>
  <Notes>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29</vt:i4>
      </vt:variant>
    </vt:vector>
  </HeadingPairs>
  <TitlesOfParts>
    <vt:vector size="43" baseType="lpstr">
      <vt:lpstr>Acumin Pro Medium</vt:lpstr>
      <vt:lpstr>Wingdings</vt:lpstr>
      <vt:lpstr>Acumin Pro</vt:lpstr>
      <vt:lpstr>United Sans Rg Lt</vt:lpstr>
      <vt:lpstr>arial</vt:lpstr>
      <vt:lpstr>Acumin Pro SemiCondensed</vt:lpstr>
      <vt:lpstr>Acumin Pro Semibold</vt:lpstr>
      <vt:lpstr>Acumin Pro ExtraCondensed</vt:lpstr>
      <vt:lpstr>Acumin Pro ExtraCondensed Smbd</vt:lpstr>
      <vt:lpstr>United Sans Rg Md</vt:lpstr>
      <vt:lpstr>Calibri</vt:lpstr>
      <vt:lpstr>United Sans Cd Md</vt:lpstr>
      <vt:lpstr>arial</vt:lpstr>
      <vt:lpstr>Purdue2</vt:lpstr>
      <vt:lpstr>The Arequipa NEXUS Institute</vt:lpstr>
      <vt:lpstr>Peru</vt:lpstr>
      <vt:lpstr>Arequipa, Peru</vt:lpstr>
      <vt:lpstr>Universidad Nacional de San Augustin (UNSA)</vt:lpstr>
      <vt:lpstr>PowerPoint Presentation</vt:lpstr>
      <vt:lpstr>What is the Arequipa NEXUS Institute?</vt:lpstr>
      <vt:lpstr>Establishment</vt:lpstr>
      <vt:lpstr>Changes in 2021</vt:lpstr>
      <vt:lpstr>Phase I/II</vt:lpstr>
      <vt:lpstr>Phase I and II</vt:lpstr>
      <vt:lpstr>UNSA’s CIEPA Research Station in Majes</vt:lpstr>
      <vt:lpstr>Natural resources</vt:lpstr>
      <vt:lpstr>Natural resources</vt:lpstr>
      <vt:lpstr>Natural resources</vt:lpstr>
      <vt:lpstr>Natural resources</vt:lpstr>
      <vt:lpstr>Agriculture and Food</vt:lpstr>
      <vt:lpstr>Agriculture and Food</vt:lpstr>
      <vt:lpstr>Technology</vt:lpstr>
      <vt:lpstr>Sustainable design  </vt:lpstr>
      <vt:lpstr>Community engagement</vt:lpstr>
      <vt:lpstr>Administration</vt:lpstr>
      <vt:lpstr>What did the Institute achieve during phase I/II?</vt:lpstr>
      <vt:lpstr>What did the institute achieve during phase I/II?</vt:lpstr>
      <vt:lpstr>Moving forward</vt:lpstr>
      <vt:lpstr>The Colca Canyon  </vt:lpstr>
      <vt:lpstr>CIBSI– UNAS’s new high-mountain research station at Sumbay</vt:lpstr>
      <vt:lpstr> </vt:lpstr>
      <vt:lpstr>How can the Arequipa NEXUS Institute help you?</vt:lpstr>
      <vt:lpstr>Thank you for your attention</vt:lpstr>
    </vt:vector>
  </TitlesOfParts>
  <Company>Purdue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the Nexus into phase III</dc:title>
  <dc:creator>Hoagland, Lori A</dc:creator>
  <cp:lastModifiedBy>Hoagland, Lori A</cp:lastModifiedBy>
  <cp:revision>250</cp:revision>
  <dcterms:created xsi:type="dcterms:W3CDTF">2022-03-05T10:32:29Z</dcterms:created>
  <dcterms:modified xsi:type="dcterms:W3CDTF">2022-12-13T15:32:38Z</dcterms:modified>
</cp:coreProperties>
</file>