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4"/>
  </p:sldMasterIdLst>
  <p:notesMasterIdLst>
    <p:notesMasterId r:id="rId18"/>
  </p:notesMasterIdLst>
  <p:sldIdLst>
    <p:sldId id="256" r:id="rId5"/>
    <p:sldId id="395" r:id="rId6"/>
    <p:sldId id="398" r:id="rId7"/>
    <p:sldId id="392" r:id="rId8"/>
    <p:sldId id="393" r:id="rId9"/>
    <p:sldId id="260" r:id="rId10"/>
    <p:sldId id="261" r:id="rId11"/>
    <p:sldId id="383" r:id="rId12"/>
    <p:sldId id="399" r:id="rId13"/>
    <p:sldId id="403" r:id="rId14"/>
    <p:sldId id="258" r:id="rId15"/>
    <p:sldId id="384" r:id="rId16"/>
    <p:sldId id="259"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290"/>
    <a:srgbClr val="1A19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83" autoAdjust="0"/>
  </p:normalViewPr>
  <p:slideViewPr>
    <p:cSldViewPr snapToGrid="0">
      <p:cViewPr>
        <p:scale>
          <a:sx n="40" d="100"/>
          <a:sy n="40" d="100"/>
        </p:scale>
        <p:origin x="1660"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bison, Diana Beck Rossi" userId="3c8d0c56-9057-4162-86a7-edf771668bd6" providerId="ADAL" clId="{F47F1255-ECB4-48E3-8239-F4E568D3A0E7}"/>
    <pc:docChg chg="undo custSel addSld delSld modSld sldOrd">
      <pc:chgData name="Harbison, Diana Beck Rossi" userId="3c8d0c56-9057-4162-86a7-edf771668bd6" providerId="ADAL" clId="{F47F1255-ECB4-48E3-8239-F4E568D3A0E7}" dt="2022-03-10T13:17:22.195" v="7076" actId="2696"/>
      <pc:docMkLst>
        <pc:docMk/>
      </pc:docMkLst>
      <pc:sldChg chg="modSp modNotesTx">
        <pc:chgData name="Harbison, Diana Beck Rossi" userId="3c8d0c56-9057-4162-86a7-edf771668bd6" providerId="ADAL" clId="{F47F1255-ECB4-48E3-8239-F4E568D3A0E7}" dt="2022-03-07T22:49:46.741" v="7069" actId="6549"/>
        <pc:sldMkLst>
          <pc:docMk/>
          <pc:sldMk cId="3184395056" sldId="258"/>
        </pc:sldMkLst>
        <pc:spChg chg="mod">
          <ac:chgData name="Harbison, Diana Beck Rossi" userId="3c8d0c56-9057-4162-86a7-edf771668bd6" providerId="ADAL" clId="{F47F1255-ECB4-48E3-8239-F4E568D3A0E7}" dt="2022-03-07T20:29:21.143" v="5814" actId="20577"/>
          <ac:spMkLst>
            <pc:docMk/>
            <pc:sldMk cId="3184395056" sldId="258"/>
            <ac:spMk id="2" creationId="{C23C3A3A-737A-43B4-B02B-394695C81A7F}"/>
          </ac:spMkLst>
        </pc:spChg>
        <pc:spChg chg="mod">
          <ac:chgData name="Harbison, Diana Beck Rossi" userId="3c8d0c56-9057-4162-86a7-edf771668bd6" providerId="ADAL" clId="{F47F1255-ECB4-48E3-8239-F4E568D3A0E7}" dt="2022-03-07T22:49:46.741" v="7069" actId="6549"/>
          <ac:spMkLst>
            <pc:docMk/>
            <pc:sldMk cId="3184395056" sldId="258"/>
            <ac:spMk id="3" creationId="{D59FE7DC-1D15-41CF-BC6F-33D52F89C297}"/>
          </ac:spMkLst>
        </pc:spChg>
      </pc:sldChg>
      <pc:sldChg chg="modSp ord">
        <pc:chgData name="Harbison, Diana Beck Rossi" userId="3c8d0c56-9057-4162-86a7-edf771668bd6" providerId="ADAL" clId="{F47F1255-ECB4-48E3-8239-F4E568D3A0E7}" dt="2022-03-07T22:49:36.137" v="7057"/>
        <pc:sldMkLst>
          <pc:docMk/>
          <pc:sldMk cId="1788016177" sldId="259"/>
        </pc:sldMkLst>
        <pc:spChg chg="mod">
          <ac:chgData name="Harbison, Diana Beck Rossi" userId="3c8d0c56-9057-4162-86a7-edf771668bd6" providerId="ADAL" clId="{F47F1255-ECB4-48E3-8239-F4E568D3A0E7}" dt="2022-03-07T20:29:43.202" v="5844" actId="20577"/>
          <ac:spMkLst>
            <pc:docMk/>
            <pc:sldMk cId="1788016177" sldId="259"/>
            <ac:spMk id="2" creationId="{A6CF2FAC-1D37-447E-8EF6-1DE2F632FBBE}"/>
          </ac:spMkLst>
        </pc:spChg>
        <pc:spChg chg="mod">
          <ac:chgData name="Harbison, Diana Beck Rossi" userId="3c8d0c56-9057-4162-86a7-edf771668bd6" providerId="ADAL" clId="{F47F1255-ECB4-48E3-8239-F4E568D3A0E7}" dt="2022-03-07T20:30:09.324" v="5858" actId="1076"/>
          <ac:spMkLst>
            <pc:docMk/>
            <pc:sldMk cId="1788016177" sldId="259"/>
            <ac:spMk id="3" creationId="{A4887B22-2599-4CB5-A39D-1A66672DA87E}"/>
          </ac:spMkLst>
        </pc:spChg>
      </pc:sldChg>
      <pc:sldChg chg="modNotesTx">
        <pc:chgData name="Harbison, Diana Beck Rossi" userId="3c8d0c56-9057-4162-86a7-edf771668bd6" providerId="ADAL" clId="{F47F1255-ECB4-48E3-8239-F4E568D3A0E7}" dt="2022-03-07T20:24:31.383" v="5664" actId="20577"/>
        <pc:sldMkLst>
          <pc:docMk/>
          <pc:sldMk cId="0" sldId="260"/>
        </pc:sldMkLst>
      </pc:sldChg>
      <pc:sldChg chg="modNotesTx">
        <pc:chgData name="Harbison, Diana Beck Rossi" userId="3c8d0c56-9057-4162-86a7-edf771668bd6" providerId="ADAL" clId="{F47F1255-ECB4-48E3-8239-F4E568D3A0E7}" dt="2022-03-07T20:23:22.934" v="5374" actId="20577"/>
        <pc:sldMkLst>
          <pc:docMk/>
          <pc:sldMk cId="0" sldId="261"/>
        </pc:sldMkLst>
      </pc:sldChg>
      <pc:sldChg chg="del">
        <pc:chgData name="Harbison, Diana Beck Rossi" userId="3c8d0c56-9057-4162-86a7-edf771668bd6" providerId="ADAL" clId="{F47F1255-ECB4-48E3-8239-F4E568D3A0E7}" dt="2022-03-10T13:17:22.195" v="7076" actId="2696"/>
        <pc:sldMkLst>
          <pc:docMk/>
          <pc:sldMk cId="1362272574" sldId="268"/>
        </pc:sldMkLst>
      </pc:sldChg>
      <pc:sldChg chg="del">
        <pc:chgData name="Harbison, Diana Beck Rossi" userId="3c8d0c56-9057-4162-86a7-edf771668bd6" providerId="ADAL" clId="{F47F1255-ECB4-48E3-8239-F4E568D3A0E7}" dt="2022-03-10T13:17:22.117" v="7073" actId="2696"/>
        <pc:sldMkLst>
          <pc:docMk/>
          <pc:sldMk cId="370619441" sldId="376"/>
        </pc:sldMkLst>
      </pc:sldChg>
      <pc:sldChg chg="del">
        <pc:chgData name="Harbison, Diana Beck Rossi" userId="3c8d0c56-9057-4162-86a7-edf771668bd6" providerId="ADAL" clId="{F47F1255-ECB4-48E3-8239-F4E568D3A0E7}" dt="2022-03-10T13:17:22.117" v="7074" actId="2696"/>
        <pc:sldMkLst>
          <pc:docMk/>
          <pc:sldMk cId="199647202" sldId="379"/>
        </pc:sldMkLst>
      </pc:sldChg>
      <pc:sldChg chg="del">
        <pc:chgData name="Harbison, Diana Beck Rossi" userId="3c8d0c56-9057-4162-86a7-edf771668bd6" providerId="ADAL" clId="{F47F1255-ECB4-48E3-8239-F4E568D3A0E7}" dt="2022-03-10T13:17:22.149" v="7075" actId="2696"/>
        <pc:sldMkLst>
          <pc:docMk/>
          <pc:sldMk cId="271508013" sldId="381"/>
        </pc:sldMkLst>
      </pc:sldChg>
      <pc:sldChg chg="modNotesTx">
        <pc:chgData name="Harbison, Diana Beck Rossi" userId="3c8d0c56-9057-4162-86a7-edf771668bd6" providerId="ADAL" clId="{F47F1255-ECB4-48E3-8239-F4E568D3A0E7}" dt="2022-03-07T20:24:02.702" v="5661" actId="20577"/>
        <pc:sldMkLst>
          <pc:docMk/>
          <pc:sldMk cId="1952611549" sldId="383"/>
        </pc:sldMkLst>
      </pc:sldChg>
      <pc:sldChg chg="ord modNotesTx">
        <pc:chgData name="Harbison, Diana Beck Rossi" userId="3c8d0c56-9057-4162-86a7-edf771668bd6" providerId="ADAL" clId="{F47F1255-ECB4-48E3-8239-F4E568D3A0E7}" dt="2022-03-07T20:25:34.842" v="5757"/>
        <pc:sldMkLst>
          <pc:docMk/>
          <pc:sldMk cId="899080816" sldId="392"/>
        </pc:sldMkLst>
      </pc:sldChg>
      <pc:sldChg chg="modNotesTx">
        <pc:chgData name="Harbison, Diana Beck Rossi" userId="3c8d0c56-9057-4162-86a7-edf771668bd6" providerId="ADAL" clId="{F47F1255-ECB4-48E3-8239-F4E568D3A0E7}" dt="2022-03-07T20:18:06.393" v="3715" actId="20577"/>
        <pc:sldMkLst>
          <pc:docMk/>
          <pc:sldMk cId="1448572525" sldId="393"/>
        </pc:sldMkLst>
      </pc:sldChg>
      <pc:sldChg chg="del ord modNotesTx">
        <pc:chgData name="Harbison, Diana Beck Rossi" userId="3c8d0c56-9057-4162-86a7-edf771668bd6" providerId="ADAL" clId="{F47F1255-ECB4-48E3-8239-F4E568D3A0E7}" dt="2022-03-10T13:17:22.080" v="7071" actId="2696"/>
        <pc:sldMkLst>
          <pc:docMk/>
          <pc:sldMk cId="1263936708" sldId="394"/>
        </pc:sldMkLst>
      </pc:sldChg>
      <pc:sldChg chg="modNotesTx">
        <pc:chgData name="Harbison, Diana Beck Rossi" userId="3c8d0c56-9057-4162-86a7-edf771668bd6" providerId="ADAL" clId="{F47F1255-ECB4-48E3-8239-F4E568D3A0E7}" dt="2022-03-07T20:02:34.412" v="2109" actId="6549"/>
        <pc:sldMkLst>
          <pc:docMk/>
          <pc:sldMk cId="341769619" sldId="395"/>
        </pc:sldMkLst>
      </pc:sldChg>
      <pc:sldChg chg="del ord modNotesTx">
        <pc:chgData name="Harbison, Diana Beck Rossi" userId="3c8d0c56-9057-4162-86a7-edf771668bd6" providerId="ADAL" clId="{F47F1255-ECB4-48E3-8239-F4E568D3A0E7}" dt="2022-03-10T13:17:22.095" v="7072" actId="2696"/>
        <pc:sldMkLst>
          <pc:docMk/>
          <pc:sldMk cId="3177794560" sldId="396"/>
        </pc:sldMkLst>
      </pc:sldChg>
      <pc:sldChg chg="modNotesTx">
        <pc:chgData name="Harbison, Diana Beck Rossi" userId="3c8d0c56-9057-4162-86a7-edf771668bd6" providerId="ADAL" clId="{F47F1255-ECB4-48E3-8239-F4E568D3A0E7}" dt="2022-03-07T20:17:16.652" v="3450" actId="20577"/>
        <pc:sldMkLst>
          <pc:docMk/>
          <pc:sldMk cId="1311432468" sldId="398"/>
        </pc:sldMkLst>
      </pc:sldChg>
      <pc:sldChg chg="addSp delSp modSp ord">
        <pc:chgData name="Harbison, Diana Beck Rossi" userId="3c8d0c56-9057-4162-86a7-edf771668bd6" providerId="ADAL" clId="{F47F1255-ECB4-48E3-8239-F4E568D3A0E7}" dt="2022-03-07T20:28:30.342" v="5799"/>
        <pc:sldMkLst>
          <pc:docMk/>
          <pc:sldMk cId="3842220050" sldId="399"/>
        </pc:sldMkLst>
        <pc:spChg chg="mod">
          <ac:chgData name="Harbison, Diana Beck Rossi" userId="3c8d0c56-9057-4162-86a7-edf771668bd6" providerId="ADAL" clId="{F47F1255-ECB4-48E3-8239-F4E568D3A0E7}" dt="2022-03-07T15:38:23.110" v="379" actId="1076"/>
          <ac:spMkLst>
            <pc:docMk/>
            <pc:sldMk cId="3842220050" sldId="399"/>
            <ac:spMk id="3" creationId="{37569DB4-5D8B-4E4D-ADAC-3EF66E77CBB1}"/>
          </ac:spMkLst>
        </pc:spChg>
        <pc:spChg chg="add mod">
          <ac:chgData name="Harbison, Diana Beck Rossi" userId="3c8d0c56-9057-4162-86a7-edf771668bd6" providerId="ADAL" clId="{F47F1255-ECB4-48E3-8239-F4E568D3A0E7}" dt="2022-03-07T15:26:12.558" v="298" actId="1076"/>
          <ac:spMkLst>
            <pc:docMk/>
            <pc:sldMk cId="3842220050" sldId="399"/>
            <ac:spMk id="17" creationId="{B5B24893-AF3C-48E3-A95D-E2427C2FBFC6}"/>
          </ac:spMkLst>
        </pc:spChg>
        <pc:spChg chg="add del mod">
          <ac:chgData name="Harbison, Diana Beck Rossi" userId="3c8d0c56-9057-4162-86a7-edf771668bd6" providerId="ADAL" clId="{F47F1255-ECB4-48E3-8239-F4E568D3A0E7}" dt="2022-03-07T15:29:59.671" v="357" actId="478"/>
          <ac:spMkLst>
            <pc:docMk/>
            <pc:sldMk cId="3842220050" sldId="399"/>
            <ac:spMk id="18" creationId="{785BBEA7-802A-4107-A360-097F2F66BBC7}"/>
          </ac:spMkLst>
        </pc:spChg>
        <pc:spChg chg="add mod">
          <ac:chgData name="Harbison, Diana Beck Rossi" userId="3c8d0c56-9057-4162-86a7-edf771668bd6" providerId="ADAL" clId="{F47F1255-ECB4-48E3-8239-F4E568D3A0E7}" dt="2022-03-07T15:26:12.558" v="298" actId="1076"/>
          <ac:spMkLst>
            <pc:docMk/>
            <pc:sldMk cId="3842220050" sldId="399"/>
            <ac:spMk id="19" creationId="{72819DF9-6AF3-4184-AA8C-94D24E63E763}"/>
          </ac:spMkLst>
        </pc:spChg>
        <pc:spChg chg="add mod">
          <ac:chgData name="Harbison, Diana Beck Rossi" userId="3c8d0c56-9057-4162-86a7-edf771668bd6" providerId="ADAL" clId="{F47F1255-ECB4-48E3-8239-F4E568D3A0E7}" dt="2022-03-07T15:26:54.494" v="309" actId="1076"/>
          <ac:spMkLst>
            <pc:docMk/>
            <pc:sldMk cId="3842220050" sldId="399"/>
            <ac:spMk id="20" creationId="{0F4381CC-B811-4F77-82B1-BC2C6CE8FE0A}"/>
          </ac:spMkLst>
        </pc:spChg>
        <pc:spChg chg="add mod">
          <ac:chgData name="Harbison, Diana Beck Rossi" userId="3c8d0c56-9057-4162-86a7-edf771668bd6" providerId="ADAL" clId="{F47F1255-ECB4-48E3-8239-F4E568D3A0E7}" dt="2022-03-07T15:30:14.397" v="375" actId="20577"/>
          <ac:spMkLst>
            <pc:docMk/>
            <pc:sldMk cId="3842220050" sldId="399"/>
            <ac:spMk id="21" creationId="{8B1662C7-C1CA-447B-8B31-68C69E9A80E2}"/>
          </ac:spMkLst>
        </pc:spChg>
        <pc:picChg chg="add mod modCrop">
          <ac:chgData name="Harbison, Diana Beck Rossi" userId="3c8d0c56-9057-4162-86a7-edf771668bd6" providerId="ADAL" clId="{F47F1255-ECB4-48E3-8239-F4E568D3A0E7}" dt="2022-03-07T15:26:12.558" v="298" actId="1076"/>
          <ac:picMkLst>
            <pc:docMk/>
            <pc:sldMk cId="3842220050" sldId="399"/>
            <ac:picMk id="9" creationId="{DFBB785F-021D-4064-8B35-7B5730F942F8}"/>
          </ac:picMkLst>
        </pc:picChg>
        <pc:picChg chg="add del mod">
          <ac:chgData name="Harbison, Diana Beck Rossi" userId="3c8d0c56-9057-4162-86a7-edf771668bd6" providerId="ADAL" clId="{F47F1255-ECB4-48E3-8239-F4E568D3A0E7}" dt="2022-03-07T15:19:36.698" v="222" actId="478"/>
          <ac:picMkLst>
            <pc:docMk/>
            <pc:sldMk cId="3842220050" sldId="399"/>
            <ac:picMk id="10" creationId="{F90942BD-27EF-4129-BFAF-7E76F5B1814D}"/>
          </ac:picMkLst>
        </pc:picChg>
        <pc:picChg chg="add del mod modCrop">
          <ac:chgData name="Harbison, Diana Beck Rossi" userId="3c8d0c56-9057-4162-86a7-edf771668bd6" providerId="ADAL" clId="{F47F1255-ECB4-48E3-8239-F4E568D3A0E7}" dt="2022-03-07T15:29:57.050" v="356" actId="478"/>
          <ac:picMkLst>
            <pc:docMk/>
            <pc:sldMk cId="3842220050" sldId="399"/>
            <ac:picMk id="11" creationId="{F7880A4B-57D0-475A-8641-A25042AEB607}"/>
          </ac:picMkLst>
        </pc:picChg>
        <pc:picChg chg="add mod">
          <ac:chgData name="Harbison, Diana Beck Rossi" userId="3c8d0c56-9057-4162-86a7-edf771668bd6" providerId="ADAL" clId="{F47F1255-ECB4-48E3-8239-F4E568D3A0E7}" dt="2022-03-07T15:26:12.558" v="298" actId="1076"/>
          <ac:picMkLst>
            <pc:docMk/>
            <pc:sldMk cId="3842220050" sldId="399"/>
            <ac:picMk id="12" creationId="{DC83402E-61A7-43DB-A1DC-2D6E18A25927}"/>
          </ac:picMkLst>
        </pc:picChg>
        <pc:picChg chg="add del mod">
          <ac:chgData name="Harbison, Diana Beck Rossi" userId="3c8d0c56-9057-4162-86a7-edf771668bd6" providerId="ADAL" clId="{F47F1255-ECB4-48E3-8239-F4E568D3A0E7}" dt="2022-03-07T15:27:43.728" v="324"/>
          <ac:picMkLst>
            <pc:docMk/>
            <pc:sldMk cId="3842220050" sldId="399"/>
            <ac:picMk id="13" creationId="{896206A1-8602-475E-A22C-7977ED7FFC3C}"/>
          </ac:picMkLst>
        </pc:picChg>
        <pc:picChg chg="add mod modCrop">
          <ac:chgData name="Harbison, Diana Beck Rossi" userId="3c8d0c56-9057-4162-86a7-edf771668bd6" providerId="ADAL" clId="{F47F1255-ECB4-48E3-8239-F4E568D3A0E7}" dt="2022-03-07T15:38:48.496" v="382"/>
          <ac:picMkLst>
            <pc:docMk/>
            <pc:sldMk cId="3842220050" sldId="399"/>
            <ac:picMk id="14" creationId="{F9A2EC34-90B1-4959-BCFA-01D4A356BFE5}"/>
          </ac:picMkLst>
        </pc:picChg>
        <pc:picChg chg="add del mod">
          <ac:chgData name="Harbison, Diana Beck Rossi" userId="3c8d0c56-9057-4162-86a7-edf771668bd6" providerId="ADAL" clId="{F47F1255-ECB4-48E3-8239-F4E568D3A0E7}" dt="2022-03-07T15:28:11.730" v="333" actId="478"/>
          <ac:picMkLst>
            <pc:docMk/>
            <pc:sldMk cId="3842220050" sldId="399"/>
            <ac:picMk id="15" creationId="{C2D81C0D-175B-4D34-8FC6-7EF022D34F17}"/>
          </ac:picMkLst>
        </pc:picChg>
        <pc:picChg chg="add del mod">
          <ac:chgData name="Harbison, Diana Beck Rossi" userId="3c8d0c56-9057-4162-86a7-edf771668bd6" providerId="ADAL" clId="{F47F1255-ECB4-48E3-8239-F4E568D3A0E7}" dt="2022-03-07T15:28:32.483" v="340" actId="478"/>
          <ac:picMkLst>
            <pc:docMk/>
            <pc:sldMk cId="3842220050" sldId="399"/>
            <ac:picMk id="16" creationId="{155514A2-EA6A-4585-BA8B-D99C31ABE162}"/>
          </ac:picMkLst>
        </pc:picChg>
        <pc:picChg chg="add mod">
          <ac:chgData name="Harbison, Diana Beck Rossi" userId="3c8d0c56-9057-4162-86a7-edf771668bd6" providerId="ADAL" clId="{F47F1255-ECB4-48E3-8239-F4E568D3A0E7}" dt="2022-03-07T15:30:07.549" v="361" actId="1076"/>
          <ac:picMkLst>
            <pc:docMk/>
            <pc:sldMk cId="3842220050" sldId="399"/>
            <ac:picMk id="22" creationId="{A1BA3C94-1710-4C86-8931-68FFE1DBADD4}"/>
          </ac:picMkLst>
        </pc:picChg>
        <pc:picChg chg="add mod">
          <ac:chgData name="Harbison, Diana Beck Rossi" userId="3c8d0c56-9057-4162-86a7-edf771668bd6" providerId="ADAL" clId="{F47F1255-ECB4-48E3-8239-F4E568D3A0E7}" dt="2022-03-07T15:38:19.862" v="378" actId="1076"/>
          <ac:picMkLst>
            <pc:docMk/>
            <pc:sldMk cId="3842220050" sldId="399"/>
            <ac:picMk id="23" creationId="{6066D10D-6CD7-4F70-A2A9-08868E3B8C62}"/>
          </ac:picMkLst>
        </pc:picChg>
      </pc:sldChg>
      <pc:sldChg chg="addSp modSp ord modNotesTx">
        <pc:chgData name="Harbison, Diana Beck Rossi" userId="3c8d0c56-9057-4162-86a7-edf771668bd6" providerId="ADAL" clId="{F47F1255-ECB4-48E3-8239-F4E568D3A0E7}" dt="2022-03-07T20:28:26.623" v="5798"/>
        <pc:sldMkLst>
          <pc:docMk/>
          <pc:sldMk cId="3424159496" sldId="403"/>
        </pc:sldMkLst>
        <pc:spChg chg="mod">
          <ac:chgData name="Harbison, Diana Beck Rossi" userId="3c8d0c56-9057-4162-86a7-edf771668bd6" providerId="ADAL" clId="{F47F1255-ECB4-48E3-8239-F4E568D3A0E7}" dt="2022-03-07T20:28:13.182" v="5797" actId="14100"/>
          <ac:spMkLst>
            <pc:docMk/>
            <pc:sldMk cId="3424159496" sldId="403"/>
            <ac:spMk id="3" creationId="{2C57CDBB-3703-4E3B-9A34-7D4AD70D73BB}"/>
          </ac:spMkLst>
        </pc:spChg>
        <pc:spChg chg="add mod">
          <ac:chgData name="Harbison, Diana Beck Rossi" userId="3c8d0c56-9057-4162-86a7-edf771668bd6" providerId="ADAL" clId="{F47F1255-ECB4-48E3-8239-F4E568D3A0E7}" dt="2022-03-07T20:28:03.403" v="5793" actId="1076"/>
          <ac:spMkLst>
            <pc:docMk/>
            <pc:sldMk cId="3424159496" sldId="403"/>
            <ac:spMk id="9" creationId="{04D96E3D-49EE-4992-9BD0-94D8986C27C3}"/>
          </ac:spMkLst>
        </pc:spChg>
      </pc:sldChg>
      <pc:sldChg chg="del ord modNotesTx">
        <pc:chgData name="Harbison, Diana Beck Rossi" userId="3c8d0c56-9057-4162-86a7-edf771668bd6" providerId="ADAL" clId="{F47F1255-ECB4-48E3-8239-F4E568D3A0E7}" dt="2022-03-10T13:17:22.064" v="7070" actId="2696"/>
        <pc:sldMkLst>
          <pc:docMk/>
          <pc:sldMk cId="3431941339" sldId="4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C4BEC0"/>
            </a:solidFill>
            <a:ln>
              <a:noFill/>
            </a:ln>
            <a:effectLst/>
          </c:spPr>
          <c:invertIfNegative val="0"/>
          <c:dPt>
            <c:idx val="17"/>
            <c:invertIfNegative val="0"/>
            <c:bubble3D val="0"/>
            <c:spPr>
              <a:solidFill>
                <a:srgbClr val="E2C290"/>
              </a:solidFill>
              <a:ln>
                <a:noFill/>
              </a:ln>
              <a:effectLst/>
            </c:spPr>
            <c:extLst>
              <c:ext xmlns:c16="http://schemas.microsoft.com/office/drawing/2014/chart" uri="{C3380CC4-5D6E-409C-BE32-E72D297353CC}">
                <c16:uniqueId val="{00000001-196B-4EA8-AD21-C9856F327988}"/>
              </c:ext>
            </c:extLst>
          </c:dPt>
          <c:cat>
            <c:strRef>
              <c:f>Visuals!$A$27:$A$50</c:f>
              <c:strCache>
                <c:ptCount val="24"/>
                <c:pt idx="0">
                  <c:v>JOHNS HOPKINS UNIVERSITY</c:v>
                </c:pt>
                <c:pt idx="1">
                  <c:v>UNIVERSITY OF NORTH CAROLINA</c:v>
                </c:pt>
                <c:pt idx="2">
                  <c:v>UNIVERSITY OF CALIFORNIA, DAVIS</c:v>
                </c:pt>
                <c:pt idx="3">
                  <c:v>MICHIGAN STATE UNIVERSITY</c:v>
                </c:pt>
                <c:pt idx="4">
                  <c:v>AMERICAN UNIVERSITY</c:v>
                </c:pt>
                <c:pt idx="5">
                  <c:v>AMERICAN UNIVERSITY OF AFGHANISTAN</c:v>
                </c:pt>
                <c:pt idx="6">
                  <c:v>EASTERN VIRGINIA MEDICAL SCHOOL</c:v>
                </c:pt>
                <c:pt idx="7">
                  <c:v>TEXAS A&amp;M AGRILIFE RESEARCH</c:v>
                </c:pt>
                <c:pt idx="8">
                  <c:v>TRUSTEES OF TUFTS COLLEGE INC</c:v>
                </c:pt>
                <c:pt idx="9">
                  <c:v>STATE UNIVERSITY OF NEW YORK</c:v>
                </c:pt>
                <c:pt idx="10">
                  <c:v>KANSAS STATE UNIVERSITY</c:v>
                </c:pt>
                <c:pt idx="11">
                  <c:v>GEORGETOWN UNIVERSITY</c:v>
                </c:pt>
                <c:pt idx="12">
                  <c:v>REGENTS OF THE UNIVERSITY OF MINNESOTA</c:v>
                </c:pt>
                <c:pt idx="13">
                  <c:v>BAYLOR COLLEGE OF MEDICINE</c:v>
                </c:pt>
                <c:pt idx="14">
                  <c:v>UNIVERSITY OF RHODE ISLAND</c:v>
                </c:pt>
                <c:pt idx="15">
                  <c:v>VIRGINIA POLYTECHNIC INSTITUTE &amp; STATE UNIVERSITY</c:v>
                </c:pt>
                <c:pt idx="16">
                  <c:v>LEBANESE AMERICAN UNIVERSITY</c:v>
                </c:pt>
                <c:pt idx="17">
                  <c:v>PURDUE UNIVERSITY</c:v>
                </c:pt>
                <c:pt idx="18">
                  <c:v>ARIZONA STATE UNIVERSITY</c:v>
                </c:pt>
                <c:pt idx="19">
                  <c:v>UNIVERSITY OF ILLINOIS</c:v>
                </c:pt>
                <c:pt idx="20">
                  <c:v>FLORIDA INTERNATIONAL UNIVERSITY</c:v>
                </c:pt>
                <c:pt idx="21">
                  <c:v>UNIVERSITY OF FLORIDA</c:v>
                </c:pt>
                <c:pt idx="22">
                  <c:v>CORNELL UNIVERSITY</c:v>
                </c:pt>
                <c:pt idx="23">
                  <c:v>MASSACHUSETTS INSTITUTE OF TECHNOLOGY</c:v>
                </c:pt>
              </c:strCache>
            </c:strRef>
          </c:cat>
          <c:val>
            <c:numRef>
              <c:f>Visuals!$B$27:$B$50</c:f>
              <c:numCache>
                <c:formatCode>_("$"* #,##0_);_("$"* \(#,##0\);_("$"* "-"??_);_(@_)</c:formatCode>
                <c:ptCount val="24"/>
                <c:pt idx="0">
                  <c:v>643521958.04999995</c:v>
                </c:pt>
                <c:pt idx="1">
                  <c:v>344929144.66999996</c:v>
                </c:pt>
                <c:pt idx="2">
                  <c:v>232542811.47000003</c:v>
                </c:pt>
                <c:pt idx="3">
                  <c:v>144370154.63999999</c:v>
                </c:pt>
                <c:pt idx="4">
                  <c:v>81037241.480000004</c:v>
                </c:pt>
                <c:pt idx="5">
                  <c:v>80825572.329999998</c:v>
                </c:pt>
                <c:pt idx="6">
                  <c:v>79905431.340000004</c:v>
                </c:pt>
                <c:pt idx="7">
                  <c:v>78584194.969999999</c:v>
                </c:pt>
                <c:pt idx="8">
                  <c:v>72082768.36999999</c:v>
                </c:pt>
                <c:pt idx="9">
                  <c:v>64357587.559999995</c:v>
                </c:pt>
                <c:pt idx="10">
                  <c:v>63717488</c:v>
                </c:pt>
                <c:pt idx="11">
                  <c:v>61193240.079999998</c:v>
                </c:pt>
                <c:pt idx="12">
                  <c:v>61121825.049999997</c:v>
                </c:pt>
                <c:pt idx="13">
                  <c:v>54634911.130000003</c:v>
                </c:pt>
                <c:pt idx="14">
                  <c:v>51998133.699999996</c:v>
                </c:pt>
                <c:pt idx="15">
                  <c:v>50572695.240000002</c:v>
                </c:pt>
                <c:pt idx="16">
                  <c:v>47074063</c:v>
                </c:pt>
                <c:pt idx="17">
                  <c:v>41974817.730000004</c:v>
                </c:pt>
                <c:pt idx="18">
                  <c:v>39796731.789999999</c:v>
                </c:pt>
                <c:pt idx="19">
                  <c:v>38059586.300000004</c:v>
                </c:pt>
                <c:pt idx="20">
                  <c:v>35819959.019999996</c:v>
                </c:pt>
                <c:pt idx="21">
                  <c:v>34665158.140000001</c:v>
                </c:pt>
                <c:pt idx="22">
                  <c:v>33839886.730000004</c:v>
                </c:pt>
                <c:pt idx="23">
                  <c:v>33110768.649999999</c:v>
                </c:pt>
              </c:numCache>
            </c:numRef>
          </c:val>
          <c:extLst>
            <c:ext xmlns:c16="http://schemas.microsoft.com/office/drawing/2014/chart" uri="{C3380CC4-5D6E-409C-BE32-E72D297353CC}">
              <c16:uniqueId val="{00000016-196B-4EA8-AD21-C9856F327988}"/>
            </c:ext>
          </c:extLst>
        </c:ser>
        <c:dLbls>
          <c:showLegendKey val="0"/>
          <c:showVal val="0"/>
          <c:showCatName val="0"/>
          <c:showSerName val="0"/>
          <c:showPercent val="0"/>
          <c:showBubbleSize val="0"/>
        </c:dLbls>
        <c:gapWidth val="50"/>
        <c:axId val="342184400"/>
        <c:axId val="269456592"/>
      </c:barChart>
      <c:catAx>
        <c:axId val="3421844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Arial" panose="020B0604020202020204" pitchFamily="34" charset="0"/>
              </a:defRPr>
            </a:pPr>
            <a:endParaRPr lang="en-US"/>
          </a:p>
        </c:txPr>
        <c:crossAx val="269456592"/>
        <c:crosses val="autoZero"/>
        <c:auto val="1"/>
        <c:lblAlgn val="ctr"/>
        <c:lblOffset val="100"/>
        <c:noMultiLvlLbl val="0"/>
      </c:catAx>
      <c:valAx>
        <c:axId val="269456592"/>
        <c:scaling>
          <c:orientation val="minMax"/>
        </c:scaling>
        <c:delete val="1"/>
        <c:axPos val="t"/>
        <c:numFmt formatCode="_(&quot;$&quot;* #,##0_);_(&quot;$&quot;* \(#,##0\);_(&quot;$&quot;* &quot;-&quot;??_);_(@_)" sourceLinked="1"/>
        <c:majorTickMark val="none"/>
        <c:minorTickMark val="none"/>
        <c:tickLblPos val="nextTo"/>
        <c:crossAx val="342184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65" indent="0">
              <a:spcBef>
                <a:spcPts val="820"/>
              </a:spcBef>
              <a:buFontTx/>
              <a:buNone/>
              <a:tabLst>
                <a:tab pos="222250" algn="l"/>
              </a:tabLst>
            </a:pPr>
            <a:endParaRPr lang="en-US" altLang="en-US" sz="1200" dirty="0">
              <a:latin typeface="Arial" panose="020B0604020202020204" pitchFamily="34" charset="0"/>
              <a:ea typeface="FreightTextProBook-Regular" panose="02000603060000020004" pitchFamily="50" charset="0"/>
              <a:cs typeface="Arial" panose="020B0604020202020204" pitchFamily="34" charset="0"/>
            </a:endParaRPr>
          </a:p>
          <a:p>
            <a:pPr marL="221615" indent="-209550">
              <a:spcBef>
                <a:spcPts val="820"/>
              </a:spcBef>
              <a:buFontTx/>
              <a:buChar char="–"/>
              <a:tabLst>
                <a:tab pos="222250" algn="l"/>
              </a:tabLst>
            </a:pPr>
            <a:r>
              <a:rPr lang="en-US" altLang="en-US" sz="1200" dirty="0">
                <a:latin typeface="Arial" panose="020B0604020202020204" pitchFamily="34" charset="0"/>
                <a:ea typeface="FreightTextProBook-Regular" panose="02000603060000020004" pitchFamily="50" charset="0"/>
                <a:cs typeface="Arial" panose="020B0604020202020204" pitchFamily="34" charset="0"/>
              </a:rPr>
              <a:t>Embracing Diversity, Equity, Inclusion and Access</a:t>
            </a:r>
          </a:p>
          <a:p>
            <a:pPr marL="221615" indent="-209550">
              <a:spcBef>
                <a:spcPts val="820"/>
              </a:spcBef>
              <a:buFontTx/>
              <a:buChar char="–"/>
              <a:tabLst>
                <a:tab pos="222250" algn="l"/>
              </a:tabLst>
            </a:pPr>
            <a:r>
              <a:rPr lang="en-US" altLang="en-US" sz="1200" dirty="0">
                <a:latin typeface="Arial" panose="020B0604020202020204" pitchFamily="34" charset="0"/>
                <a:ea typeface="FreightTextProBook-Regular" panose="02000603060000020004" pitchFamily="50" charset="0"/>
                <a:cs typeface="Arial" panose="020B0604020202020204" pitchFamily="34" charset="0"/>
              </a:rPr>
              <a:t>Listening to local voices, especially marginalized groups</a:t>
            </a:r>
          </a:p>
          <a:p>
            <a:pPr marL="221615" indent="-209550">
              <a:lnSpc>
                <a:spcPct val="100000"/>
              </a:lnSpc>
              <a:spcBef>
                <a:spcPts val="820"/>
              </a:spcBef>
              <a:buChar char="–"/>
              <a:tabLst>
                <a:tab pos="222250" algn="l"/>
              </a:tabLst>
            </a:pPr>
            <a:r>
              <a:rPr lang="en-US" sz="1200" spc="-15" dirty="0">
                <a:latin typeface="Arial" panose="020B0604020202020204" pitchFamily="34" charset="0"/>
                <a:cs typeface="Arial" panose="020B0604020202020204" pitchFamily="34" charset="0"/>
              </a:rPr>
              <a:t>Expanding range of partnerships</a:t>
            </a:r>
          </a:p>
          <a:p>
            <a:pPr marL="221615" indent="-209550">
              <a:spcBef>
                <a:spcPts val="820"/>
              </a:spcBef>
              <a:buFontTx/>
              <a:buChar char="–"/>
              <a:tabLst>
                <a:tab pos="222250" algn="l"/>
              </a:tabLst>
            </a:pPr>
            <a:r>
              <a:rPr lang="en-US" altLang="en-US" sz="1200" dirty="0">
                <a:latin typeface="Arial" panose="020B0604020202020204" pitchFamily="34" charset="0"/>
                <a:ea typeface="FreightTextProBook-Regular" panose="02000603060000020004" pitchFamily="50" charset="0"/>
                <a:cs typeface="Arial" panose="020B0604020202020204" pitchFamily="34" charset="0"/>
              </a:rPr>
              <a:t>Promoting transparency, good governance and civic engagement</a:t>
            </a:r>
          </a:p>
          <a:p>
            <a:pPr marL="221615" indent="-209550">
              <a:spcBef>
                <a:spcPts val="820"/>
              </a:spcBef>
              <a:buFontTx/>
              <a:buChar char="–"/>
              <a:tabLst>
                <a:tab pos="222250" algn="l"/>
              </a:tabLst>
            </a:pPr>
            <a:r>
              <a:rPr lang="en-US" altLang="en-US" sz="1200" dirty="0">
                <a:latin typeface="Arial" panose="020B0604020202020204" pitchFamily="34" charset="0"/>
                <a:ea typeface="FreightTextProBook-Regular" panose="02000603060000020004" pitchFamily="50" charset="0"/>
                <a:cs typeface="Arial" panose="020B0604020202020204" pitchFamily="34" charset="0"/>
              </a:rPr>
              <a:t>Using systems analysis</a:t>
            </a:r>
          </a:p>
          <a:p>
            <a:pPr marL="221615" indent="-209550">
              <a:spcBef>
                <a:spcPts val="820"/>
              </a:spcBef>
              <a:buFontTx/>
              <a:buChar char="–"/>
              <a:tabLst>
                <a:tab pos="222250" algn="l"/>
              </a:tabLst>
            </a:pPr>
            <a:r>
              <a:rPr lang="en-US" sz="1200" spc="-15" dirty="0">
                <a:latin typeface="Arial" panose="020B0604020202020204" pitchFamily="34" charset="0"/>
                <a:cs typeface="Arial" panose="020B0604020202020204" pitchFamily="34" charset="0"/>
              </a:rPr>
              <a:t>Employing iterative approaches, adapt based on evidence </a:t>
            </a:r>
          </a:p>
          <a:p>
            <a:pPr marL="221615" indent="-209550">
              <a:spcBef>
                <a:spcPts val="820"/>
              </a:spcBef>
              <a:buFontTx/>
              <a:buChar char="–"/>
              <a:tabLst>
                <a:tab pos="222250" algn="l"/>
              </a:tabLst>
            </a:pPr>
            <a:r>
              <a:rPr lang="en-US" sz="1200" spc="-15" dirty="0">
                <a:latin typeface="Arial" panose="020B0604020202020204" pitchFamily="34" charset="0"/>
                <a:cs typeface="Arial" panose="020B0604020202020204" pitchFamily="34" charset="0"/>
              </a:rPr>
              <a:t>Using innovation and deploy digital technology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205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Proposal Season is busiest from April – June, so many of our opportunities are either awaiting funder decisions (proposal submitted) or in RFI/forecasted and not yet live.</a:t>
            </a:r>
          </a:p>
          <a:p>
            <a:pPr>
              <a:buFont typeface="Arial" panose="020B0604020202020204" pitchFamily="34" charset="0"/>
              <a:buChar char="•"/>
            </a:pPr>
            <a:r>
              <a:rPr lang="en-US" dirty="0"/>
              <a:t>Since John’s joining in January we’ve spoken to over a dozen potential partners on some of the opportunities you see here on this slide and the next.</a:t>
            </a:r>
          </a:p>
          <a:p>
            <a:pPr>
              <a:buFont typeface="Arial" panose="020B0604020202020204" pitchFamily="34" charset="0"/>
              <a:buChar char="•"/>
            </a:pPr>
            <a:r>
              <a:rPr lang="en-US" dirty="0"/>
              <a:t>A key feature of PARI-GDI’s approach to this work is to contact and coordinate efforts with our esteemed colleagues in IPIA (Gerry/Gary), the </a:t>
            </a:r>
            <a:r>
              <a:rPr lang="en-US" dirty="0" err="1"/>
              <a:t>CoE</a:t>
            </a:r>
            <a:r>
              <a:rPr lang="en-US" dirty="0"/>
              <a:t> equivalent, GEPP Office and others around campus who are notable for their focus on this work including faculty/staff engaged in </a:t>
            </a:r>
            <a:r>
              <a:rPr lang="en-US" dirty="0" err="1"/>
              <a:t>PUrdue’s</a:t>
            </a:r>
            <a:r>
              <a:rPr lang="en-US" dirty="0"/>
              <a:t> country-level relationships (Peru, Colombia, India and Kenya).   </a:t>
            </a:r>
          </a:p>
        </p:txBody>
      </p:sp>
      <p:sp>
        <p:nvSpPr>
          <p:cNvPr id="4" name="Slide Number Placeholder 3"/>
          <p:cNvSpPr>
            <a:spLocks noGrp="1"/>
          </p:cNvSpPr>
          <p:nvPr>
            <p:ph type="sldNum" sz="quarter" idx="5"/>
          </p:nvPr>
        </p:nvSpPr>
        <p:spPr/>
        <p:txBody>
          <a:bodyPr/>
          <a:lstStyle/>
          <a:p>
            <a:fld id="{640569F5-3C26-4654-A861-80907F5947B4}" type="slidenum">
              <a:rPr lang="en-US" smtClean="0"/>
              <a:t>11</a:t>
            </a:fld>
            <a:endParaRPr lang="en-US"/>
          </a:p>
        </p:txBody>
      </p:sp>
    </p:spTree>
    <p:extLst>
      <p:ext uri="{BB962C8B-B14F-4D97-AF65-F5344CB8AC3E}">
        <p14:creationId xmlns:p14="http://schemas.microsoft.com/office/powerpoint/2010/main" val="1306485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The United States Agency for International Development in Cairo, Egypt (USAID/Egypt) is contemplating a new eight-year activity to provide undergraduate, postgraduate, and continuing education opportunities that will build a stronger workforce in sectors critical to Egypt’s economic growth. </a:t>
            </a:r>
          </a:p>
          <a:p>
            <a:endParaRPr lang="en-US" sz="1200" b="0" i="0" u="none" strike="noStrike" cap="none" dirty="0">
              <a:solidFill>
                <a:schemeClr val="dk1"/>
              </a:solidFill>
              <a:effectLst/>
              <a:latin typeface="Calibri"/>
              <a:cs typeface="Calibri"/>
              <a:sym typeface="Calibri"/>
            </a:endParaRPr>
          </a:p>
          <a:p>
            <a:r>
              <a:rPr lang="en-US" sz="1200" b="0" i="0" u="none" strike="noStrike" cap="none" dirty="0">
                <a:solidFill>
                  <a:schemeClr val="dk1"/>
                </a:solidFill>
                <a:effectLst/>
                <a:latin typeface="Calibri"/>
                <a:cs typeface="Calibri"/>
                <a:sym typeface="Calibri"/>
              </a:rPr>
              <a:t>Lesotho- Agriculture entrepreneurship among other capacity building activities.</a:t>
            </a:r>
          </a:p>
          <a:p>
            <a:endParaRPr lang="en-US" sz="1200" b="0" i="0" u="none" strike="noStrike" cap="none" dirty="0">
              <a:solidFill>
                <a:schemeClr val="dk1"/>
              </a:solidFill>
              <a:effectLst/>
              <a:latin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Timor </a:t>
            </a:r>
            <a:r>
              <a:rPr lang="en-US" sz="1200" b="0" i="0" u="none" strike="noStrike" cap="none" dirty="0" err="1">
                <a:solidFill>
                  <a:schemeClr val="dk1"/>
                </a:solidFill>
                <a:effectLst/>
                <a:latin typeface="Calibri"/>
                <a:ea typeface="Calibri"/>
                <a:cs typeface="Calibri"/>
                <a:sym typeface="Calibri"/>
              </a:rPr>
              <a:t>Leste</a:t>
            </a:r>
            <a:r>
              <a:rPr lang="en-US" sz="1200" b="0" i="0" u="none" strike="noStrike" cap="none" dirty="0">
                <a:solidFill>
                  <a:schemeClr val="dk1"/>
                </a:solidFill>
                <a:effectLst/>
                <a:latin typeface="Calibri"/>
                <a:ea typeface="Calibri"/>
                <a:cs typeface="Calibri"/>
                <a:sym typeface="Calibri"/>
              </a:rPr>
              <a:t>: Secondary Education, Teacher Training and School Leadership</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9169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-can’t talk about PARI-GDI without first talking about Purdue Moves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Launched about 9 years ago, Purdue Moves was a campaign to organize and focus the University’s resources to achieve goals that impacted the entire campus such as affordability/accessibility, online education, among others.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 build on the success of Purdue Moves, the President, EVPRP and Board of Trustees announced last April (2021) Purdue’s NEXT Moves focused on these 5 priorities.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736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Being able to adapt to funder needs and diversify Purdue’s funding sources is one of the reasons PARI was created.</a:t>
            </a:r>
          </a:p>
          <a:p>
            <a:pPr>
              <a:buFont typeface="Arial" panose="020B0604020202020204" pitchFamily="34" charset="0"/>
              <a:buChar char="•"/>
            </a:pPr>
            <a:r>
              <a:rPr lang="en-US" dirty="0"/>
              <a:t>Allows faculty to work within a structure that is not limited by public university guidelines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PARI’s structure will enable faculty, students and staff to diversify the funding sources and opportunities that you could pursue. </a:t>
            </a:r>
          </a:p>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576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PARI’s success will be measured by these elements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130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PARI will have three divisions….</a:t>
            </a:r>
          </a:p>
          <a:p>
            <a:r>
              <a:rPr lang="en-US" dirty="0"/>
              <a:t>We can certainly connect you to the teams in these other divisions if you have an interest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003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To continue to explain the rationale for creating a Global Development Division in PARI…..</a:t>
            </a:r>
          </a:p>
          <a:p>
            <a:pPr marL="0" lvl="0" indent="0" algn="l" rtl="0">
              <a:spcBef>
                <a:spcPts val="0"/>
              </a:spcBef>
              <a:spcAft>
                <a:spcPts val="0"/>
              </a:spcAft>
              <a:buNone/>
            </a:pPr>
            <a:r>
              <a:rPr lang="en-US" dirty="0"/>
              <a:t>You’ll note that Purdue captured $42 million in funding between 2013-2019 which at first appears to pale in comparison to Johns Hopkins, UNC, etc. but an important differentiator is that those top 7 universities have medical schools and are best know for their work in global health priorities. </a:t>
            </a:r>
          </a:p>
          <a:p>
            <a:pPr marL="0" lvl="0" indent="0" algn="l" rtl="0">
              <a:spcBef>
                <a:spcPts val="0"/>
              </a:spcBef>
              <a:spcAft>
                <a:spcPts val="0"/>
              </a:spcAft>
              <a:buNone/>
            </a:pPr>
            <a:r>
              <a:rPr lang="en-US" dirty="0"/>
              <a:t>With that context, as you can see – even without a medical college Purdue is in the top tier of USAID funding recipients given the strength of our programs (engr. and ag among others) and our long standing commitment to international development.  </a:t>
            </a:r>
          </a:p>
          <a:p>
            <a:pPr marL="0" lvl="0" indent="0" algn="l" rtl="0">
              <a:spcBef>
                <a:spcPts val="0"/>
              </a:spcBef>
              <a:spcAft>
                <a:spcPts val="0"/>
              </a:spcAft>
              <a:buNone/>
            </a:pPr>
            <a:endParaRPr lang="en-US" dirty="0"/>
          </a:p>
          <a:p>
            <a:r>
              <a:rPr lang="en-US" dirty="0"/>
              <a:t>In 2019 alone, Purdue was ranked 3rd in 2019 for USAID funding receipt</a:t>
            </a:r>
          </a:p>
          <a:p>
            <a:r>
              <a:rPr lang="en-US" dirty="0"/>
              <a:t>Thanks in large part to the Feed the Future Innovation Lab program Dr. Haley Oliver is working on and of course LASER PULSE</a:t>
            </a:r>
          </a:p>
          <a:p>
            <a:pPr marL="0" lvl="0" indent="0" algn="l" rtl="0">
              <a:spcBef>
                <a:spcPts val="0"/>
              </a:spcBef>
              <a:spcAft>
                <a:spcPts val="0"/>
              </a:spcAft>
              <a:buNone/>
            </a:pPr>
            <a:endParaRPr dirty="0"/>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Another consideration for why PARI, when Purdue is already so successful is to create consistent reliable sources of funding.</a:t>
            </a:r>
          </a:p>
          <a:p>
            <a:pPr marL="0" lvl="0" indent="0" algn="l" rtl="0">
              <a:spcBef>
                <a:spcPts val="0"/>
              </a:spcBef>
              <a:spcAft>
                <a:spcPts val="0"/>
              </a:spcAft>
              <a:buNone/>
            </a:pPr>
            <a:r>
              <a:rPr lang="en-US" dirty="0"/>
              <a:t>On the left you see Universities can see large peaks and valleys for their funding/work.  Purdue has been able to be a bit more consistent but as you can see we are on the upswing with the potential.  </a:t>
            </a:r>
          </a:p>
          <a:p>
            <a:pPr marL="0" lvl="0" indent="0" algn="l" rtl="0">
              <a:spcBef>
                <a:spcPts val="0"/>
              </a:spcBef>
              <a:spcAft>
                <a:spcPts val="0"/>
              </a:spcAft>
              <a:buNone/>
            </a:pPr>
            <a:r>
              <a:rPr lang="en-US" dirty="0"/>
              <a:t>Those swings compared to that of well known contractors and implementing partners who see consistent sources of funding; maybe with the exception of JHPIEGO.  </a:t>
            </a:r>
          </a:p>
          <a:p>
            <a:pPr marL="0" lvl="0" indent="0" algn="l" rtl="0">
              <a:spcBef>
                <a:spcPts val="0"/>
              </a:spcBef>
              <a:spcAft>
                <a:spcPts val="0"/>
              </a:spcAft>
              <a:buNone/>
            </a:pPr>
            <a:r>
              <a:rPr lang="en-US" dirty="0"/>
              <a:t>The point being, PARI could provide a pathway for consistent funding streams given that PARI was created to provide flexible business structures, at a lower overhead cost, and professional staff to work alongside faculty in the support and deliver of work that goes beyond applied research.</a:t>
            </a:r>
            <a:endParaRPr dirty="0"/>
          </a:p>
        </p:txBody>
      </p:sp>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expand on that further these are some of the things we envision PARI doing to serve the Purdue faculty, student and staff community that are committed to international development.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119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051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34" name="Google Shape;34;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hyperlink" Target="mailto:gloverjr@purdue.edu" TargetMode="External"/><Relationship Id="rId7" Type="http://schemas.openxmlformats.org/officeDocument/2006/relationships/hyperlink" Target="https://www.purdue.edu/research/pari/" TargetMode="Externa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mailto:lhigbee@purdue.edu" TargetMode="External"/><Relationship Id="rId5" Type="http://schemas.openxmlformats.org/officeDocument/2006/relationships/hyperlink" Target="mailto:mahmadi@purdue.edu" TargetMode="External"/><Relationship Id="rId4" Type="http://schemas.openxmlformats.org/officeDocument/2006/relationships/hyperlink" Target="mailto:dbharbis@purdue.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image" Target="../media/image6.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jp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ctrTitle"/>
          </p:nvPr>
        </p:nvSpPr>
        <p:spPr>
          <a:xfrm>
            <a:off x="6096000" y="2440026"/>
            <a:ext cx="5333105" cy="1244338"/>
          </a:xfrm>
          <a:prstGeom prst="rect">
            <a:avLst/>
          </a:prstGeom>
          <a:noFill/>
          <a:ln>
            <a:noFill/>
          </a:ln>
        </p:spPr>
        <p:txBody>
          <a:bodyPr spcFirstLastPara="1" wrap="square" lIns="91425" tIns="45700" rIns="91425" bIns="45700" anchor="b" anchorCtr="0">
            <a:noAutofit/>
          </a:bodyPr>
          <a:lstStyle/>
          <a:p>
            <a:pPr lvl="0" algn="l">
              <a:buSzPts val="5400"/>
            </a:pPr>
            <a:r>
              <a:rPr lang="en-US" sz="2800" dirty="0">
                <a:latin typeface="United Sans Cd Hv" pitchFamily="50" charset="0"/>
              </a:rPr>
              <a:t>Purdue Applied Research Institute</a:t>
            </a:r>
            <a:br>
              <a:rPr lang="en-US" sz="2800" dirty="0">
                <a:latin typeface="United Sans Cd Bd" pitchFamily="50" charset="0"/>
              </a:rPr>
            </a:br>
            <a:r>
              <a:rPr lang="en-US" sz="2800" dirty="0">
                <a:latin typeface="United Sans Cd Bd" pitchFamily="50" charset="0"/>
              </a:rPr>
              <a:t>Global </a:t>
            </a:r>
            <a:r>
              <a:rPr lang="en-US" sz="2800" dirty="0">
                <a:latin typeface="United Sans Cd Bd" pitchFamily="50" charset="0"/>
                <a:ea typeface="Source Sans Pro" panose="020B0503030403020204" pitchFamily="34" charset="0"/>
              </a:rPr>
              <a:t>Development</a:t>
            </a:r>
            <a:r>
              <a:rPr lang="en-US" sz="2800" dirty="0">
                <a:latin typeface="United Sans Cd Bd" pitchFamily="50" charset="0"/>
              </a:rPr>
              <a:t> and Innovation Division</a:t>
            </a:r>
          </a:p>
        </p:txBody>
      </p:sp>
      <p:pic>
        <p:nvPicPr>
          <p:cNvPr id="4" name="Picture 3">
            <a:extLst>
              <a:ext uri="{FF2B5EF4-FFF2-40B4-BE49-F238E27FC236}">
                <a16:creationId xmlns:a16="http://schemas.microsoft.com/office/drawing/2014/main" id="{A20EDD8E-5617-45EA-9DE2-972E207BDA97}"/>
              </a:ext>
            </a:extLst>
          </p:cNvPr>
          <p:cNvPicPr>
            <a:picLocks noChangeAspect="1"/>
          </p:cNvPicPr>
          <p:nvPr/>
        </p:nvPicPr>
        <p:blipFill rotWithShape="1">
          <a:blip r:embed="rId3"/>
          <a:srcRect r="42108"/>
          <a:stretch/>
        </p:blipFill>
        <p:spPr>
          <a:xfrm>
            <a:off x="762895" y="2804473"/>
            <a:ext cx="5333105" cy="9867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57CDBB-3703-4E3B-9A34-7D4AD70D73BB}"/>
              </a:ext>
            </a:extLst>
          </p:cNvPr>
          <p:cNvSpPr>
            <a:spLocks noGrp="1"/>
          </p:cNvSpPr>
          <p:nvPr>
            <p:ph type="body" idx="1"/>
          </p:nvPr>
        </p:nvSpPr>
        <p:spPr>
          <a:xfrm>
            <a:off x="443061" y="1739225"/>
            <a:ext cx="5691843" cy="4003849"/>
          </a:xfrm>
        </p:spPr>
        <p:txBody>
          <a:bodyPr/>
          <a:lstStyle/>
          <a:p>
            <a:pPr marL="114300" indent="0">
              <a:buNone/>
            </a:pPr>
            <a:r>
              <a:rPr lang="en-US" dirty="0">
                <a:latin typeface="+mn-lt"/>
              </a:rPr>
              <a:t>“Foreign policy is too important to all of us to leave it to the experts and the diplomats.” </a:t>
            </a:r>
          </a:p>
          <a:p>
            <a:pPr marL="114300" indent="0">
              <a:buNone/>
            </a:pPr>
            <a:r>
              <a:rPr lang="en-US" sz="2000" dirty="0">
                <a:latin typeface="+mn-lt"/>
              </a:rPr>
              <a:t>		– John F. Kennedy</a:t>
            </a:r>
          </a:p>
          <a:p>
            <a:pPr marL="114300" indent="0">
              <a:buNone/>
            </a:pPr>
            <a:endParaRPr lang="en-US" sz="2000" dirty="0">
              <a:latin typeface="+mn-lt"/>
            </a:endParaRPr>
          </a:p>
          <a:p>
            <a:pPr marL="0" indent="-182880">
              <a:spcBef>
                <a:spcPts val="600"/>
              </a:spcBef>
            </a:pPr>
            <a:r>
              <a:rPr lang="en-US" sz="1700" dirty="0">
                <a:latin typeface="+mn-lt"/>
              </a:rPr>
              <a:t>Broaden Participation</a:t>
            </a:r>
          </a:p>
          <a:p>
            <a:pPr marL="0" indent="-182880">
              <a:spcBef>
                <a:spcPts val="600"/>
              </a:spcBef>
            </a:pPr>
            <a:r>
              <a:rPr lang="en-US" sz="1700" dirty="0">
                <a:latin typeface="+mn-lt"/>
              </a:rPr>
              <a:t>Listen to local voices, especially marginalized groups</a:t>
            </a:r>
          </a:p>
          <a:p>
            <a:pPr marL="0" indent="-182880">
              <a:spcBef>
                <a:spcPts val="600"/>
              </a:spcBef>
            </a:pPr>
            <a:r>
              <a:rPr lang="en-US" sz="1700" dirty="0">
                <a:latin typeface="+mn-lt"/>
              </a:rPr>
              <a:t>Respond to partner needs by expanding partnerships</a:t>
            </a:r>
          </a:p>
          <a:p>
            <a:pPr marL="0" indent="-182880">
              <a:spcBef>
                <a:spcPts val="600"/>
              </a:spcBef>
            </a:pPr>
            <a:r>
              <a:rPr lang="en-US" sz="1700" dirty="0">
                <a:latin typeface="+mn-lt"/>
              </a:rPr>
              <a:t>Deploy insights of behavioral and economic sciences</a:t>
            </a:r>
          </a:p>
          <a:p>
            <a:pPr marL="0" indent="-182880">
              <a:spcBef>
                <a:spcPts val="600"/>
              </a:spcBef>
            </a:pPr>
            <a:r>
              <a:rPr lang="en-US" sz="1700" dirty="0">
                <a:latin typeface="+mn-lt"/>
              </a:rPr>
              <a:t>Use innovation and digital technology</a:t>
            </a:r>
            <a:endParaRPr lang="en-US"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21EEA44C-8DEC-40C6-AAB7-4FFEE984EC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12" name="Picture 11">
            <a:extLst>
              <a:ext uri="{FF2B5EF4-FFF2-40B4-BE49-F238E27FC236}">
                <a16:creationId xmlns:a16="http://schemas.microsoft.com/office/drawing/2014/main" id="{9A5E7CCA-70F2-4328-9AF3-B5ABDBEFBA18}"/>
              </a:ext>
            </a:extLst>
          </p:cNvPr>
          <p:cNvPicPr>
            <a:picLocks noChangeAspect="1"/>
          </p:cNvPicPr>
          <p:nvPr/>
        </p:nvPicPr>
        <p:blipFill rotWithShape="1">
          <a:blip r:embed="rId3"/>
          <a:srcRect l="16470" r="23296"/>
          <a:stretch/>
        </p:blipFill>
        <p:spPr>
          <a:xfrm>
            <a:off x="6678168" y="0"/>
            <a:ext cx="5513832" cy="6858000"/>
          </a:xfrm>
          <a:prstGeom prst="rect">
            <a:avLst/>
          </a:prstGeom>
        </p:spPr>
      </p:pic>
      <p:grpSp>
        <p:nvGrpSpPr>
          <p:cNvPr id="19" name="Group 18">
            <a:extLst>
              <a:ext uri="{FF2B5EF4-FFF2-40B4-BE49-F238E27FC236}">
                <a16:creationId xmlns:a16="http://schemas.microsoft.com/office/drawing/2014/main" id="{A2A8DFEE-BB77-4ECC-B341-CE4FC39BC773}"/>
              </a:ext>
            </a:extLst>
          </p:cNvPr>
          <p:cNvGrpSpPr/>
          <p:nvPr/>
        </p:nvGrpSpPr>
        <p:grpSpPr>
          <a:xfrm>
            <a:off x="292231" y="6228016"/>
            <a:ext cx="3161366" cy="404641"/>
            <a:chOff x="292231" y="6228016"/>
            <a:chExt cx="3161366" cy="404641"/>
          </a:xfrm>
        </p:grpSpPr>
        <p:pic>
          <p:nvPicPr>
            <p:cNvPr id="20" name="Picture 19">
              <a:extLst>
                <a:ext uri="{FF2B5EF4-FFF2-40B4-BE49-F238E27FC236}">
                  <a16:creationId xmlns:a16="http://schemas.microsoft.com/office/drawing/2014/main" id="{ECA5DDFF-9E7B-4A48-A207-2819F8F465BE}"/>
                </a:ext>
              </a:extLst>
            </p:cNvPr>
            <p:cNvPicPr>
              <a:picLocks noChangeAspect="1"/>
            </p:cNvPicPr>
            <p:nvPr/>
          </p:nvPicPr>
          <p:blipFill rotWithShape="1">
            <a:blip r:embed="rId4"/>
            <a:srcRect l="25304" t="-94" r="25619" b="70807"/>
            <a:stretch/>
          </p:blipFill>
          <p:spPr>
            <a:xfrm>
              <a:off x="292231" y="6228016"/>
              <a:ext cx="857839" cy="404641"/>
            </a:xfrm>
            <a:prstGeom prst="rect">
              <a:avLst/>
            </a:prstGeom>
          </p:spPr>
        </p:pic>
        <p:sp>
          <p:nvSpPr>
            <p:cNvPr id="21" name="Rectangle 20">
              <a:extLst>
                <a:ext uri="{FF2B5EF4-FFF2-40B4-BE49-F238E27FC236}">
                  <a16:creationId xmlns:a16="http://schemas.microsoft.com/office/drawing/2014/main" id="{EB2CBF70-8F34-499F-91B6-877213618E64}"/>
                </a:ext>
              </a:extLst>
            </p:cNvPr>
            <p:cNvSpPr/>
            <p:nvPr/>
          </p:nvSpPr>
          <p:spPr>
            <a:xfrm>
              <a:off x="1244338" y="6251603"/>
              <a:ext cx="2209259" cy="307777"/>
            </a:xfrm>
            <a:prstGeom prst="rect">
              <a:avLst/>
            </a:prstGeom>
          </p:spPr>
          <p:txBody>
            <a:bodyPr wrap="none">
              <a:spAutoFit/>
            </a:bodyPr>
            <a:lstStyle/>
            <a:p>
              <a:r>
                <a:rPr lang="en-US" dirty="0">
                  <a:solidFill>
                    <a:srgbClr val="E2C290"/>
                  </a:solidFill>
                  <a:latin typeface="United Sans Cd Hv" pitchFamily="50" charset="0"/>
                </a:rPr>
                <a:t>Purdue Applied Research Institute</a:t>
              </a:r>
              <a:endParaRPr lang="en-US" dirty="0">
                <a:solidFill>
                  <a:srgbClr val="E2C290"/>
                </a:solidFill>
              </a:endParaRPr>
            </a:p>
          </p:txBody>
        </p:sp>
        <p:pic>
          <p:nvPicPr>
            <p:cNvPr id="22" name="Picture 21">
              <a:extLst>
                <a:ext uri="{FF2B5EF4-FFF2-40B4-BE49-F238E27FC236}">
                  <a16:creationId xmlns:a16="http://schemas.microsoft.com/office/drawing/2014/main" id="{ADC7F31A-BA80-4A03-B060-6E9B8A3BFA46}"/>
                </a:ext>
              </a:extLst>
            </p:cNvPr>
            <p:cNvPicPr>
              <a:picLocks noChangeAspect="1"/>
            </p:cNvPicPr>
            <p:nvPr/>
          </p:nvPicPr>
          <p:blipFill rotWithShape="1">
            <a:blip r:embed="rId5"/>
            <a:srcRect l="54839" r="42108" b="-7312"/>
            <a:stretch/>
          </p:blipFill>
          <p:spPr>
            <a:xfrm>
              <a:off x="1150070" y="6228016"/>
              <a:ext cx="94268" cy="354953"/>
            </a:xfrm>
            <a:prstGeom prst="rect">
              <a:avLst/>
            </a:prstGeom>
          </p:spPr>
        </p:pic>
      </p:grpSp>
      <p:sp>
        <p:nvSpPr>
          <p:cNvPr id="9" name="Title 1">
            <a:extLst>
              <a:ext uri="{FF2B5EF4-FFF2-40B4-BE49-F238E27FC236}">
                <a16:creationId xmlns:a16="http://schemas.microsoft.com/office/drawing/2014/main" id="{04D96E3D-49EE-4992-9BD0-94D8986C27C3}"/>
              </a:ext>
            </a:extLst>
          </p:cNvPr>
          <p:cNvSpPr>
            <a:spLocks noGrp="1"/>
          </p:cNvSpPr>
          <p:nvPr>
            <p:ph type="title"/>
          </p:nvPr>
        </p:nvSpPr>
        <p:spPr>
          <a:xfrm>
            <a:off x="395895" y="264307"/>
            <a:ext cx="5995737" cy="1325563"/>
          </a:xfrm>
        </p:spPr>
        <p:txBody>
          <a:bodyPr/>
          <a:lstStyle/>
          <a:p>
            <a:r>
              <a:rPr lang="en-US" dirty="0">
                <a:latin typeface="+mn-lt"/>
              </a:rPr>
              <a:t>PARI-GDI’s Approach</a:t>
            </a:r>
          </a:p>
        </p:txBody>
      </p:sp>
    </p:spTree>
    <p:extLst>
      <p:ext uri="{BB962C8B-B14F-4D97-AF65-F5344CB8AC3E}">
        <p14:creationId xmlns:p14="http://schemas.microsoft.com/office/powerpoint/2010/main" val="3424159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3A3A-737A-43B4-B02B-394695C81A7F}"/>
              </a:ext>
            </a:extLst>
          </p:cNvPr>
          <p:cNvSpPr>
            <a:spLocks noGrp="1"/>
          </p:cNvSpPr>
          <p:nvPr>
            <p:ph type="title"/>
          </p:nvPr>
        </p:nvSpPr>
        <p:spPr/>
        <p:txBody>
          <a:bodyPr/>
          <a:lstStyle/>
          <a:p>
            <a:r>
              <a:rPr lang="en-US" dirty="0">
                <a:latin typeface="+mn-lt"/>
              </a:rPr>
              <a:t>Current Pipeline:</a:t>
            </a:r>
          </a:p>
        </p:txBody>
      </p:sp>
      <p:sp>
        <p:nvSpPr>
          <p:cNvPr id="3" name="Content Placeholder 2">
            <a:extLst>
              <a:ext uri="{FF2B5EF4-FFF2-40B4-BE49-F238E27FC236}">
                <a16:creationId xmlns:a16="http://schemas.microsoft.com/office/drawing/2014/main" id="{D59FE7DC-1D15-41CF-BC6F-33D52F89C297}"/>
              </a:ext>
            </a:extLst>
          </p:cNvPr>
          <p:cNvSpPr>
            <a:spLocks noGrp="1"/>
          </p:cNvSpPr>
          <p:nvPr>
            <p:ph idx="1"/>
          </p:nvPr>
        </p:nvSpPr>
        <p:spPr>
          <a:xfrm>
            <a:off x="838200" y="1253331"/>
            <a:ext cx="11049000" cy="4351338"/>
          </a:xfrm>
        </p:spPr>
        <p:txBody>
          <a:bodyPr/>
          <a:lstStyle/>
          <a:p>
            <a:pPr marL="114300" indent="0">
              <a:buNone/>
            </a:pPr>
            <a:r>
              <a:rPr lang="en-US" sz="2200" b="1" dirty="0">
                <a:latin typeface="+mn-lt"/>
              </a:rPr>
              <a:t>Iraq</a:t>
            </a:r>
            <a:r>
              <a:rPr lang="en-US" sz="2200" dirty="0">
                <a:latin typeface="+mn-lt"/>
              </a:rPr>
              <a:t> University of Anbar Faculty Capacity Building (US Embassy; 2 years; $500,000)</a:t>
            </a:r>
          </a:p>
          <a:p>
            <a:pPr marL="114300" indent="0">
              <a:buNone/>
            </a:pPr>
            <a:r>
              <a:rPr lang="en-US" sz="2200" b="1" dirty="0">
                <a:latin typeface="+mn-lt"/>
              </a:rPr>
              <a:t>Kenya</a:t>
            </a:r>
            <a:r>
              <a:rPr lang="en-US" sz="2200" dirty="0">
                <a:latin typeface="+mn-lt"/>
              </a:rPr>
              <a:t> American Schools and Hospitals Abroad (</a:t>
            </a:r>
            <a:r>
              <a:rPr lang="en-US" sz="2200" dirty="0">
                <a:solidFill>
                  <a:srgbClr val="000000"/>
                </a:solidFill>
                <a:latin typeface="+mn-lt"/>
              </a:rPr>
              <a:t>USAID, </a:t>
            </a:r>
            <a:r>
              <a:rPr lang="en-US" sz="2200" dirty="0">
                <a:latin typeface="+mn-lt"/>
              </a:rPr>
              <a:t>pending; $2m)</a:t>
            </a:r>
          </a:p>
          <a:p>
            <a:pPr marL="114300" indent="0">
              <a:buNone/>
            </a:pPr>
            <a:r>
              <a:rPr lang="en-US" sz="2200" b="1" dirty="0">
                <a:latin typeface="+mn-lt"/>
              </a:rPr>
              <a:t>Vietnam</a:t>
            </a:r>
            <a:r>
              <a:rPr lang="en-US" sz="2200" dirty="0">
                <a:latin typeface="+mn-lt"/>
              </a:rPr>
              <a:t> USAID Partnership for Higher Education Reform program (USAID; sub to IU)</a:t>
            </a:r>
          </a:p>
          <a:p>
            <a:pPr marL="114300" indent="0">
              <a:buNone/>
            </a:pPr>
            <a:r>
              <a:rPr lang="en-US" sz="2200" b="1" dirty="0">
                <a:latin typeface="+mn-lt"/>
              </a:rPr>
              <a:t>Algeria</a:t>
            </a:r>
            <a:r>
              <a:rPr lang="en-US" sz="2200" dirty="0">
                <a:latin typeface="+mn-lt"/>
              </a:rPr>
              <a:t> Research Hub (US Embassy; sub to Notre Dame)</a:t>
            </a:r>
          </a:p>
          <a:p>
            <a:pPr marL="114300" indent="0">
              <a:buNone/>
            </a:pPr>
            <a:r>
              <a:rPr lang="en-US" sz="2200" b="1" dirty="0">
                <a:latin typeface="+mn-lt"/>
              </a:rPr>
              <a:t>Worldwide</a:t>
            </a:r>
            <a:r>
              <a:rPr lang="en-US" sz="2200" dirty="0">
                <a:latin typeface="+mn-lt"/>
              </a:rPr>
              <a:t> Remote Monitoring of Humanitarian Supply Chain (USAID: 1 year; $1.5m)</a:t>
            </a:r>
          </a:p>
          <a:p>
            <a:pPr marL="114300" indent="0">
              <a:buNone/>
            </a:pPr>
            <a:r>
              <a:rPr lang="en-US" sz="2200" b="1" dirty="0">
                <a:latin typeface="+mn-lt"/>
              </a:rPr>
              <a:t>Worldwide </a:t>
            </a:r>
            <a:r>
              <a:rPr lang="en-US" sz="2200" dirty="0">
                <a:latin typeface="+mn-lt"/>
              </a:rPr>
              <a:t>Programming for Prevention and Peacebuilding (P4P2) IDIQ: (USAID pending; TBD)</a:t>
            </a:r>
          </a:p>
          <a:p>
            <a:pPr marL="114300" indent="0">
              <a:buNone/>
            </a:pPr>
            <a:r>
              <a:rPr lang="en-US" sz="2200" b="1" dirty="0">
                <a:latin typeface="+mn-lt"/>
              </a:rPr>
              <a:t>Worldwide</a:t>
            </a:r>
            <a:r>
              <a:rPr lang="en-US" sz="2200" dirty="0">
                <a:latin typeface="+mn-lt"/>
              </a:rPr>
              <a:t> Research and Evaluation Innovation Fund: Global Trends in Democratic Erosion and Autocracy  (Department of State; 24 months; $950,000)</a:t>
            </a:r>
          </a:p>
          <a:p>
            <a:pPr marL="114300" indent="0">
              <a:buNone/>
            </a:pPr>
            <a:r>
              <a:rPr lang="en-US" sz="2200" b="1" dirty="0">
                <a:latin typeface="+mn-lt"/>
              </a:rPr>
              <a:t>Worldwide</a:t>
            </a:r>
            <a:r>
              <a:rPr lang="en-US" sz="2200" dirty="0">
                <a:latin typeface="+mn-lt"/>
              </a:rPr>
              <a:t> Green Recovery Investment Platform (GRIP) RFI (USAID $150 million; 8 years)</a:t>
            </a:r>
          </a:p>
          <a:p>
            <a:pPr marL="114300" indent="0">
              <a:buNone/>
            </a:pPr>
            <a:r>
              <a:rPr lang="en-US" sz="2200" b="1" dirty="0">
                <a:latin typeface="+mn-lt"/>
              </a:rPr>
              <a:t>8 others in Education </a:t>
            </a:r>
            <a:r>
              <a:rPr lang="en-US" sz="2200" dirty="0">
                <a:latin typeface="+mn-lt"/>
              </a:rPr>
              <a:t>in WB/Gaza, Egypt, Bangladesh, C. America, Southeast Asia</a:t>
            </a:r>
            <a:endParaRPr lang="en-US" sz="2200" b="1" dirty="0">
              <a:latin typeface="+mn-lt"/>
            </a:endParaRPr>
          </a:p>
        </p:txBody>
      </p:sp>
      <p:grpSp>
        <p:nvGrpSpPr>
          <p:cNvPr id="4" name="Group 3">
            <a:extLst>
              <a:ext uri="{FF2B5EF4-FFF2-40B4-BE49-F238E27FC236}">
                <a16:creationId xmlns:a16="http://schemas.microsoft.com/office/drawing/2014/main" id="{163C546A-0404-469B-801E-0A0B3CDA654E}"/>
              </a:ext>
            </a:extLst>
          </p:cNvPr>
          <p:cNvGrpSpPr/>
          <p:nvPr/>
        </p:nvGrpSpPr>
        <p:grpSpPr>
          <a:xfrm>
            <a:off x="8915729" y="6319746"/>
            <a:ext cx="3161366" cy="404641"/>
            <a:chOff x="292231" y="6228016"/>
            <a:chExt cx="3161366" cy="404641"/>
          </a:xfrm>
          <a:solidFill>
            <a:schemeClr val="bg1"/>
          </a:solidFill>
        </p:grpSpPr>
        <p:pic>
          <p:nvPicPr>
            <p:cNvPr id="5" name="Picture 4">
              <a:extLst>
                <a:ext uri="{FF2B5EF4-FFF2-40B4-BE49-F238E27FC236}">
                  <a16:creationId xmlns:a16="http://schemas.microsoft.com/office/drawing/2014/main" id="{CB55FC53-394C-471E-BA00-8562FA64EC15}"/>
                </a:ext>
              </a:extLst>
            </p:cNvPr>
            <p:cNvPicPr>
              <a:picLocks noChangeAspect="1"/>
            </p:cNvPicPr>
            <p:nvPr/>
          </p:nvPicPr>
          <p:blipFill rotWithShape="1">
            <a:blip r:embed="rId3"/>
            <a:srcRect l="25304" t="-94" r="25619" b="70807"/>
            <a:stretch/>
          </p:blipFill>
          <p:spPr>
            <a:xfrm>
              <a:off x="292231" y="6228016"/>
              <a:ext cx="857839" cy="404641"/>
            </a:xfrm>
            <a:prstGeom prst="rect">
              <a:avLst/>
            </a:prstGeom>
            <a:grpFill/>
          </p:spPr>
        </p:pic>
        <p:sp>
          <p:nvSpPr>
            <p:cNvPr id="6" name="Rectangle 5">
              <a:extLst>
                <a:ext uri="{FF2B5EF4-FFF2-40B4-BE49-F238E27FC236}">
                  <a16:creationId xmlns:a16="http://schemas.microsoft.com/office/drawing/2014/main" id="{53797262-2D69-4243-BFA7-EBD77BB13571}"/>
                </a:ext>
              </a:extLst>
            </p:cNvPr>
            <p:cNvSpPr/>
            <p:nvPr/>
          </p:nvSpPr>
          <p:spPr>
            <a:xfrm>
              <a:off x="1244338" y="6251603"/>
              <a:ext cx="2209259" cy="307777"/>
            </a:xfrm>
            <a:prstGeom prst="rect">
              <a:avLst/>
            </a:prstGeom>
            <a:grpFill/>
          </p:spPr>
          <p:txBody>
            <a:bodyPr wrap="none">
              <a:spAutoFit/>
            </a:bodyPr>
            <a:lstStyle/>
            <a:p>
              <a:r>
                <a:rPr lang="en-US">
                  <a:solidFill>
                    <a:srgbClr val="E2C290"/>
                  </a:solidFill>
                  <a:latin typeface="United Sans Cd Hv" pitchFamily="50" charset="0"/>
                </a:rPr>
                <a:t>Purdue Applied Research Institute</a:t>
              </a:r>
              <a:endParaRPr lang="en-US">
                <a:solidFill>
                  <a:srgbClr val="E2C290"/>
                </a:solidFill>
              </a:endParaRPr>
            </a:p>
          </p:txBody>
        </p:sp>
        <p:pic>
          <p:nvPicPr>
            <p:cNvPr id="7" name="Picture 6">
              <a:extLst>
                <a:ext uri="{FF2B5EF4-FFF2-40B4-BE49-F238E27FC236}">
                  <a16:creationId xmlns:a16="http://schemas.microsoft.com/office/drawing/2014/main" id="{AFFB0BE9-442E-42C2-B62E-65C51BC2B875}"/>
                </a:ext>
              </a:extLst>
            </p:cNvPr>
            <p:cNvPicPr>
              <a:picLocks noChangeAspect="1"/>
            </p:cNvPicPr>
            <p:nvPr/>
          </p:nvPicPr>
          <p:blipFill rotWithShape="1">
            <a:blip r:embed="rId4"/>
            <a:srcRect l="54839" r="42108" b="-7312"/>
            <a:stretch/>
          </p:blipFill>
          <p:spPr>
            <a:xfrm>
              <a:off x="1150070" y="6228016"/>
              <a:ext cx="94268" cy="354953"/>
            </a:xfrm>
            <a:prstGeom prst="rect">
              <a:avLst/>
            </a:prstGeom>
            <a:grpFill/>
          </p:spPr>
        </p:pic>
      </p:grpSp>
    </p:spTree>
    <p:extLst>
      <p:ext uri="{BB962C8B-B14F-4D97-AF65-F5344CB8AC3E}">
        <p14:creationId xmlns:p14="http://schemas.microsoft.com/office/powerpoint/2010/main" val="3184395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01;p15">
            <a:extLst>
              <a:ext uri="{FF2B5EF4-FFF2-40B4-BE49-F238E27FC236}">
                <a16:creationId xmlns:a16="http://schemas.microsoft.com/office/drawing/2014/main" id="{2A60B9B7-D93D-4B18-BE6B-9A993669B1A8}"/>
              </a:ext>
            </a:extLst>
          </p:cNvPr>
          <p:cNvSpPr txBox="1">
            <a:spLocks/>
          </p:cNvSpPr>
          <p:nvPr/>
        </p:nvSpPr>
        <p:spPr>
          <a:xfrm>
            <a:off x="368216" y="3594845"/>
            <a:ext cx="5333105" cy="98678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5400"/>
            </a:pPr>
            <a:r>
              <a:rPr lang="en-US" sz="3200">
                <a:latin typeface="United Sans Cd Hv" pitchFamily="50" charset="0"/>
              </a:rPr>
              <a:t>Purdue Applied Research Institute</a:t>
            </a:r>
            <a:br>
              <a:rPr lang="en-US" sz="3200">
                <a:latin typeface="United Sans Cd Bd" pitchFamily="50" charset="0"/>
              </a:rPr>
            </a:br>
            <a:r>
              <a:rPr lang="en-US" sz="3200">
                <a:latin typeface="United Sans Cd Bd" pitchFamily="50" charset="0"/>
              </a:rPr>
              <a:t>Global </a:t>
            </a:r>
            <a:r>
              <a:rPr lang="en-US" sz="3200">
                <a:latin typeface="United Sans Cd Bd" pitchFamily="50" charset="0"/>
                <a:ea typeface="Source Sans Pro" panose="020B0503030403020204" pitchFamily="34" charset="0"/>
              </a:rPr>
              <a:t>Development</a:t>
            </a:r>
            <a:r>
              <a:rPr lang="en-US" sz="3200">
                <a:latin typeface="United Sans Cd Bd" pitchFamily="50" charset="0"/>
              </a:rPr>
              <a:t> and Innovation Division</a:t>
            </a:r>
          </a:p>
        </p:txBody>
      </p:sp>
      <p:pic>
        <p:nvPicPr>
          <p:cNvPr id="9" name="Picture 8">
            <a:extLst>
              <a:ext uri="{FF2B5EF4-FFF2-40B4-BE49-F238E27FC236}">
                <a16:creationId xmlns:a16="http://schemas.microsoft.com/office/drawing/2014/main" id="{C331CF78-A458-4C7B-B68B-A8C59D2BAA74}"/>
              </a:ext>
            </a:extLst>
          </p:cNvPr>
          <p:cNvPicPr>
            <a:picLocks noChangeAspect="1"/>
          </p:cNvPicPr>
          <p:nvPr/>
        </p:nvPicPr>
        <p:blipFill rotWithShape="1">
          <a:blip r:embed="rId2"/>
          <a:srcRect r="44570"/>
          <a:stretch/>
        </p:blipFill>
        <p:spPr>
          <a:xfrm>
            <a:off x="368216" y="1970885"/>
            <a:ext cx="5106277" cy="986785"/>
          </a:xfrm>
          <a:prstGeom prst="rect">
            <a:avLst/>
          </a:prstGeom>
        </p:spPr>
      </p:pic>
      <p:cxnSp>
        <p:nvCxnSpPr>
          <p:cNvPr id="11" name="Straight Connector 10">
            <a:extLst>
              <a:ext uri="{FF2B5EF4-FFF2-40B4-BE49-F238E27FC236}">
                <a16:creationId xmlns:a16="http://schemas.microsoft.com/office/drawing/2014/main" id="{4D37E2F5-B3AA-4FE4-BD1A-E4EFD2A3A3F2}"/>
              </a:ext>
            </a:extLst>
          </p:cNvPr>
          <p:cNvCxnSpPr>
            <a:cxnSpLocks/>
          </p:cNvCxnSpPr>
          <p:nvPr/>
        </p:nvCxnSpPr>
        <p:spPr>
          <a:xfrm flipH="1">
            <a:off x="5813616" y="683841"/>
            <a:ext cx="26969" cy="5490317"/>
          </a:xfrm>
          <a:prstGeom prst="line">
            <a:avLst/>
          </a:prstGeom>
          <a:ln>
            <a:solidFill>
              <a:srgbClr val="70737C"/>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ECD31F6-0AAD-4926-925B-8E3DC4E7E32D}"/>
              </a:ext>
            </a:extLst>
          </p:cNvPr>
          <p:cNvSpPr txBox="1"/>
          <p:nvPr/>
        </p:nvSpPr>
        <p:spPr>
          <a:xfrm>
            <a:off x="6351416" y="683841"/>
            <a:ext cx="5102413" cy="6186309"/>
          </a:xfrm>
          <a:prstGeom prst="rect">
            <a:avLst/>
          </a:prstGeom>
          <a:noFill/>
        </p:spPr>
        <p:txBody>
          <a:bodyPr wrap="square" rtlCol="0">
            <a:spAutoFit/>
          </a:bodyPr>
          <a:lstStyle/>
          <a:p>
            <a:r>
              <a:rPr lang="en-US" sz="1800" dirty="0">
                <a:latin typeface="+mj-lt"/>
              </a:rPr>
              <a:t>John Glover</a:t>
            </a:r>
          </a:p>
          <a:p>
            <a:r>
              <a:rPr lang="en-US" sz="1800" dirty="0">
                <a:latin typeface="+mj-lt"/>
              </a:rPr>
              <a:t>Executive Director</a:t>
            </a:r>
          </a:p>
          <a:p>
            <a:r>
              <a:rPr lang="en-US" sz="1800" dirty="0">
                <a:latin typeface="+mj-lt"/>
                <a:hlinkClick r:id="rId3"/>
              </a:rPr>
              <a:t>gloverjr@purdue.edu</a:t>
            </a:r>
            <a:endParaRPr lang="en-US" sz="1800" dirty="0">
              <a:latin typeface="+mj-lt"/>
            </a:endParaRPr>
          </a:p>
          <a:p>
            <a:r>
              <a:rPr lang="en-US" sz="1800" dirty="0">
                <a:latin typeface="+mj-lt"/>
              </a:rPr>
              <a:t>571-236-4094</a:t>
            </a:r>
          </a:p>
          <a:p>
            <a:endParaRPr lang="en-US" sz="1800" dirty="0">
              <a:latin typeface="+mj-lt"/>
            </a:endParaRPr>
          </a:p>
          <a:p>
            <a:r>
              <a:rPr lang="en-US" sz="1800" dirty="0">
                <a:latin typeface="+mj-lt"/>
              </a:rPr>
              <a:t>Diana Harbison</a:t>
            </a:r>
          </a:p>
          <a:p>
            <a:r>
              <a:rPr lang="en-US" sz="1800" dirty="0">
                <a:latin typeface="+mj-lt"/>
              </a:rPr>
              <a:t>Director of Strategy and Operations</a:t>
            </a:r>
          </a:p>
          <a:p>
            <a:r>
              <a:rPr lang="en-US" sz="1800" dirty="0">
                <a:latin typeface="+mj-lt"/>
                <a:hlinkClick r:id="rId4"/>
              </a:rPr>
              <a:t>dbharbis@purdue.edu</a:t>
            </a:r>
            <a:endParaRPr lang="en-US" sz="1800" dirty="0">
              <a:latin typeface="+mj-lt"/>
            </a:endParaRPr>
          </a:p>
          <a:p>
            <a:r>
              <a:rPr lang="en-US" sz="1800" dirty="0">
                <a:latin typeface="+mj-lt"/>
              </a:rPr>
              <a:t>804-338-0262</a:t>
            </a:r>
          </a:p>
          <a:p>
            <a:endParaRPr lang="en-US" sz="1800" dirty="0">
              <a:latin typeface="+mj-lt"/>
            </a:endParaRPr>
          </a:p>
          <a:p>
            <a:r>
              <a:rPr lang="en-US" sz="1800" dirty="0">
                <a:latin typeface="+mj-lt"/>
              </a:rPr>
              <a:t>Dr. Javad Ahmadi</a:t>
            </a:r>
          </a:p>
          <a:p>
            <a:r>
              <a:rPr lang="en-US" sz="1800" dirty="0">
                <a:latin typeface="+mj-lt"/>
              </a:rPr>
              <a:t>Senior Research Scientist, Education Policy</a:t>
            </a:r>
          </a:p>
          <a:p>
            <a:r>
              <a:rPr lang="en-US" sz="1800" dirty="0">
                <a:latin typeface="+mj-lt"/>
                <a:hlinkClick r:id="rId5"/>
              </a:rPr>
              <a:t>mahmadi@purdue.edu</a:t>
            </a:r>
            <a:endParaRPr lang="en-US" sz="1800" dirty="0">
              <a:latin typeface="+mj-lt"/>
            </a:endParaRPr>
          </a:p>
          <a:p>
            <a:r>
              <a:rPr lang="en-US" sz="1800" dirty="0">
                <a:latin typeface="+mj-lt"/>
              </a:rPr>
              <a:t>202-677-8301</a:t>
            </a:r>
          </a:p>
          <a:p>
            <a:endParaRPr lang="en-US" sz="1800" dirty="0">
              <a:latin typeface="+mj-lt"/>
            </a:endParaRPr>
          </a:p>
          <a:p>
            <a:r>
              <a:rPr lang="en-US" sz="1800" dirty="0">
                <a:latin typeface="+mj-lt"/>
              </a:rPr>
              <a:t>Linda Higbee</a:t>
            </a:r>
          </a:p>
          <a:p>
            <a:r>
              <a:rPr lang="en-US" sz="1800" dirty="0">
                <a:latin typeface="+mj-lt"/>
              </a:rPr>
              <a:t>Senior Administrative Assistant</a:t>
            </a:r>
          </a:p>
          <a:p>
            <a:r>
              <a:rPr lang="en-US" sz="1800" dirty="0">
                <a:latin typeface="+mj-lt"/>
                <a:hlinkClick r:id="rId6"/>
              </a:rPr>
              <a:t>lhigbee@purdue.edu</a:t>
            </a:r>
            <a:r>
              <a:rPr lang="en-US" sz="1800" dirty="0">
                <a:latin typeface="+mj-lt"/>
              </a:rPr>
              <a:t> </a:t>
            </a:r>
          </a:p>
          <a:p>
            <a:endParaRPr lang="en-US" sz="1800" dirty="0">
              <a:latin typeface="+mj-lt"/>
            </a:endParaRPr>
          </a:p>
          <a:p>
            <a:r>
              <a:rPr lang="en-US" sz="1800" dirty="0">
                <a:latin typeface="Arial" panose="020B0604020202020204" pitchFamily="34" charset="0"/>
                <a:cs typeface="Arial" panose="020B0604020202020204" pitchFamily="34" charset="0"/>
                <a:hlinkClick r:id="rId7"/>
              </a:rPr>
              <a:t>https://www.purdue.edu/research/pari/</a:t>
            </a:r>
            <a:r>
              <a:rPr lang="en-US" sz="1800" dirty="0">
                <a:latin typeface="Arial" panose="020B0604020202020204" pitchFamily="34" charset="0"/>
                <a:cs typeface="Arial" panose="020B0604020202020204" pitchFamily="34" charset="0"/>
              </a:rPr>
              <a:t> </a:t>
            </a:r>
          </a:p>
          <a:p>
            <a:endParaRPr lang="en-US" sz="1800" dirty="0">
              <a:latin typeface="+mj-lt"/>
            </a:endParaRPr>
          </a:p>
          <a:p>
            <a:endParaRPr lang="en-US" sz="1800" dirty="0">
              <a:latin typeface="+mj-lt"/>
            </a:endParaRPr>
          </a:p>
        </p:txBody>
      </p:sp>
    </p:spTree>
    <p:extLst>
      <p:ext uri="{BB962C8B-B14F-4D97-AF65-F5344CB8AC3E}">
        <p14:creationId xmlns:p14="http://schemas.microsoft.com/office/powerpoint/2010/main" val="105889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2FAC-1D37-447E-8EF6-1DE2F632FBBE}"/>
              </a:ext>
            </a:extLst>
          </p:cNvPr>
          <p:cNvSpPr>
            <a:spLocks noGrp="1"/>
          </p:cNvSpPr>
          <p:nvPr>
            <p:ph type="title"/>
          </p:nvPr>
        </p:nvSpPr>
        <p:spPr>
          <a:xfrm>
            <a:off x="597569" y="322705"/>
            <a:ext cx="10515600" cy="1325563"/>
          </a:xfrm>
        </p:spPr>
        <p:txBody>
          <a:bodyPr/>
          <a:lstStyle/>
          <a:p>
            <a:r>
              <a:rPr lang="en-US" dirty="0">
                <a:latin typeface="+mn-lt"/>
              </a:rPr>
              <a:t>Current Pipeline (Education):</a:t>
            </a:r>
          </a:p>
        </p:txBody>
      </p:sp>
      <p:sp>
        <p:nvSpPr>
          <p:cNvPr id="3" name="Content Placeholder 2">
            <a:extLst>
              <a:ext uri="{FF2B5EF4-FFF2-40B4-BE49-F238E27FC236}">
                <a16:creationId xmlns:a16="http://schemas.microsoft.com/office/drawing/2014/main" id="{A4887B22-2599-4CB5-A39D-1A66672DA87E}"/>
              </a:ext>
            </a:extLst>
          </p:cNvPr>
          <p:cNvSpPr>
            <a:spLocks noGrp="1"/>
          </p:cNvSpPr>
          <p:nvPr>
            <p:ph idx="1"/>
          </p:nvPr>
        </p:nvSpPr>
        <p:spPr>
          <a:xfrm>
            <a:off x="597569" y="1671855"/>
            <a:ext cx="11427718" cy="4351338"/>
          </a:xfrm>
        </p:spPr>
        <p:txBody>
          <a:bodyPr/>
          <a:lstStyle/>
          <a:p>
            <a:pPr marL="114300" indent="0">
              <a:buNone/>
            </a:pPr>
            <a:r>
              <a:rPr lang="en-US" sz="2400" b="1" dirty="0">
                <a:latin typeface="+mn-lt"/>
              </a:rPr>
              <a:t>West Bank/Gaza </a:t>
            </a:r>
            <a:r>
              <a:rPr lang="en-US" sz="2400" dirty="0">
                <a:latin typeface="+mn-lt"/>
              </a:rPr>
              <a:t>TVET Activity RFI, USAID</a:t>
            </a:r>
          </a:p>
          <a:p>
            <a:pPr marL="114300" indent="0">
              <a:buNone/>
            </a:pPr>
            <a:r>
              <a:rPr lang="en-US" sz="2400" b="1" dirty="0">
                <a:latin typeface="+mn-lt"/>
              </a:rPr>
              <a:t>West Bank/Gaza </a:t>
            </a:r>
            <a:r>
              <a:rPr lang="en-US" sz="2400" dirty="0">
                <a:latin typeface="+mn-lt"/>
              </a:rPr>
              <a:t>Building Regional Economic Bridges (BREB), USAID</a:t>
            </a:r>
          </a:p>
          <a:p>
            <a:pPr marL="114300" indent="0">
              <a:buNone/>
            </a:pPr>
            <a:r>
              <a:rPr lang="en-US" sz="2400" b="1" dirty="0">
                <a:latin typeface="+mn-lt"/>
              </a:rPr>
              <a:t>Bangladesh</a:t>
            </a:r>
            <a:r>
              <a:rPr lang="en-US" sz="2400" dirty="0">
                <a:latin typeface="+mn-lt"/>
              </a:rPr>
              <a:t> Higher Secondary Education USAID</a:t>
            </a:r>
          </a:p>
          <a:p>
            <a:pPr marL="114300" indent="0">
              <a:buNone/>
            </a:pPr>
            <a:r>
              <a:rPr lang="en-US" sz="2400" b="1" dirty="0">
                <a:latin typeface="+mn-lt"/>
              </a:rPr>
              <a:t>LAC</a:t>
            </a:r>
            <a:r>
              <a:rPr lang="en-US" sz="2400" dirty="0">
                <a:latin typeface="+mn-lt"/>
              </a:rPr>
              <a:t> HELIX New Higher Education USAID</a:t>
            </a:r>
          </a:p>
          <a:p>
            <a:pPr marL="114300" indent="0">
              <a:buNone/>
            </a:pPr>
            <a:r>
              <a:rPr lang="en-US" sz="2400" b="1" dirty="0">
                <a:latin typeface="+mn-lt"/>
              </a:rPr>
              <a:t>Egypt</a:t>
            </a:r>
            <a:r>
              <a:rPr lang="en-US" sz="2400" dirty="0">
                <a:latin typeface="+mn-lt"/>
              </a:rPr>
              <a:t> Scholarships and Learning RFI USAID</a:t>
            </a:r>
          </a:p>
          <a:p>
            <a:pPr marL="114300" indent="0">
              <a:buNone/>
            </a:pPr>
            <a:r>
              <a:rPr lang="en-US" sz="2400" b="1" dirty="0">
                <a:latin typeface="+mn-lt"/>
              </a:rPr>
              <a:t>Southeast</a:t>
            </a:r>
            <a:r>
              <a:rPr lang="en-US" sz="2400" dirty="0">
                <a:latin typeface="+mn-lt"/>
              </a:rPr>
              <a:t> </a:t>
            </a:r>
            <a:r>
              <a:rPr lang="en-US" sz="2400" b="1" dirty="0">
                <a:latin typeface="+mn-lt"/>
              </a:rPr>
              <a:t>Asia</a:t>
            </a:r>
            <a:r>
              <a:rPr lang="en-US" sz="2400" dirty="0">
                <a:latin typeface="+mn-lt"/>
              </a:rPr>
              <a:t> </a:t>
            </a:r>
            <a:r>
              <a:rPr lang="en-US" sz="2400" b="1" dirty="0">
                <a:latin typeface="+mn-lt"/>
              </a:rPr>
              <a:t>Regional</a:t>
            </a:r>
            <a:r>
              <a:rPr lang="en-US" sz="2400" dirty="0">
                <a:latin typeface="+mn-lt"/>
              </a:rPr>
              <a:t> Inclusive Digital Economy Activity (RDMA) USAID</a:t>
            </a:r>
          </a:p>
          <a:p>
            <a:pPr marL="114300" indent="0">
              <a:buNone/>
            </a:pPr>
            <a:r>
              <a:rPr lang="en-US" sz="2400" b="1" dirty="0">
                <a:latin typeface="+mn-lt"/>
              </a:rPr>
              <a:t>University</a:t>
            </a:r>
            <a:r>
              <a:rPr lang="en-US" sz="2400" dirty="0">
                <a:latin typeface="+mn-lt"/>
              </a:rPr>
              <a:t> </a:t>
            </a:r>
            <a:r>
              <a:rPr lang="en-US" sz="2400" b="1" dirty="0">
                <a:latin typeface="+mn-lt"/>
              </a:rPr>
              <a:t>of</a:t>
            </a:r>
            <a:r>
              <a:rPr lang="en-US" sz="2400" dirty="0">
                <a:latin typeface="+mn-lt"/>
              </a:rPr>
              <a:t> </a:t>
            </a:r>
            <a:r>
              <a:rPr lang="en-US" sz="2400" b="1" dirty="0">
                <a:latin typeface="+mn-lt"/>
              </a:rPr>
              <a:t>Lesotho</a:t>
            </a:r>
            <a:r>
              <a:rPr lang="en-US" sz="2400" dirty="0">
                <a:latin typeface="+mn-lt"/>
              </a:rPr>
              <a:t> and </a:t>
            </a:r>
            <a:r>
              <a:rPr lang="en-US" sz="2400" b="1" dirty="0">
                <a:latin typeface="+mn-lt"/>
              </a:rPr>
              <a:t>Timor-Leste</a:t>
            </a:r>
            <a:r>
              <a:rPr lang="en-US" sz="2400" dirty="0">
                <a:latin typeface="+mn-lt"/>
              </a:rPr>
              <a:t> Secondary Education, Teacher Training and School Leadership compacts under development, Millennium Challenge Corporation</a:t>
            </a:r>
          </a:p>
        </p:txBody>
      </p:sp>
      <p:grpSp>
        <p:nvGrpSpPr>
          <p:cNvPr id="4" name="Group 3">
            <a:extLst>
              <a:ext uri="{FF2B5EF4-FFF2-40B4-BE49-F238E27FC236}">
                <a16:creationId xmlns:a16="http://schemas.microsoft.com/office/drawing/2014/main" id="{F7986E6C-B480-4239-9E1F-E082BCC513AE}"/>
              </a:ext>
            </a:extLst>
          </p:cNvPr>
          <p:cNvGrpSpPr/>
          <p:nvPr/>
        </p:nvGrpSpPr>
        <p:grpSpPr>
          <a:xfrm>
            <a:off x="8915729" y="6319746"/>
            <a:ext cx="3161366" cy="404641"/>
            <a:chOff x="292231" y="6228016"/>
            <a:chExt cx="3161366" cy="404641"/>
          </a:xfrm>
          <a:solidFill>
            <a:schemeClr val="bg1"/>
          </a:solidFill>
        </p:grpSpPr>
        <p:pic>
          <p:nvPicPr>
            <p:cNvPr id="5" name="Picture 4">
              <a:extLst>
                <a:ext uri="{FF2B5EF4-FFF2-40B4-BE49-F238E27FC236}">
                  <a16:creationId xmlns:a16="http://schemas.microsoft.com/office/drawing/2014/main" id="{BB5A6338-5F29-405A-8F9C-E5DD8DC78A0C}"/>
                </a:ext>
              </a:extLst>
            </p:cNvPr>
            <p:cNvPicPr>
              <a:picLocks noChangeAspect="1"/>
            </p:cNvPicPr>
            <p:nvPr/>
          </p:nvPicPr>
          <p:blipFill rotWithShape="1">
            <a:blip r:embed="rId3"/>
            <a:srcRect l="25304" t="-94" r="25619" b="70807"/>
            <a:stretch/>
          </p:blipFill>
          <p:spPr>
            <a:xfrm>
              <a:off x="292231" y="6228016"/>
              <a:ext cx="857839" cy="404641"/>
            </a:xfrm>
            <a:prstGeom prst="rect">
              <a:avLst/>
            </a:prstGeom>
            <a:grpFill/>
          </p:spPr>
        </p:pic>
        <p:sp>
          <p:nvSpPr>
            <p:cNvPr id="6" name="Rectangle 5">
              <a:extLst>
                <a:ext uri="{FF2B5EF4-FFF2-40B4-BE49-F238E27FC236}">
                  <a16:creationId xmlns:a16="http://schemas.microsoft.com/office/drawing/2014/main" id="{7AB64C3A-46B5-4145-A2B9-093E4DF8F706}"/>
                </a:ext>
              </a:extLst>
            </p:cNvPr>
            <p:cNvSpPr/>
            <p:nvPr/>
          </p:nvSpPr>
          <p:spPr>
            <a:xfrm>
              <a:off x="1244338" y="6251603"/>
              <a:ext cx="2209259" cy="307777"/>
            </a:xfrm>
            <a:prstGeom prst="rect">
              <a:avLst/>
            </a:prstGeom>
            <a:grpFill/>
          </p:spPr>
          <p:txBody>
            <a:bodyPr wrap="none">
              <a:spAutoFit/>
            </a:bodyPr>
            <a:lstStyle/>
            <a:p>
              <a:r>
                <a:rPr lang="en-US">
                  <a:solidFill>
                    <a:srgbClr val="E2C290"/>
                  </a:solidFill>
                  <a:latin typeface="United Sans Cd Hv" pitchFamily="50" charset="0"/>
                </a:rPr>
                <a:t>Purdue Applied Research Institute</a:t>
              </a:r>
              <a:endParaRPr lang="en-US">
                <a:solidFill>
                  <a:srgbClr val="E2C290"/>
                </a:solidFill>
              </a:endParaRPr>
            </a:p>
          </p:txBody>
        </p:sp>
        <p:pic>
          <p:nvPicPr>
            <p:cNvPr id="7" name="Picture 6">
              <a:extLst>
                <a:ext uri="{FF2B5EF4-FFF2-40B4-BE49-F238E27FC236}">
                  <a16:creationId xmlns:a16="http://schemas.microsoft.com/office/drawing/2014/main" id="{8820EE5C-A842-4199-9A5F-ECA93B171B83}"/>
                </a:ext>
              </a:extLst>
            </p:cNvPr>
            <p:cNvPicPr>
              <a:picLocks noChangeAspect="1"/>
            </p:cNvPicPr>
            <p:nvPr/>
          </p:nvPicPr>
          <p:blipFill rotWithShape="1">
            <a:blip r:embed="rId4"/>
            <a:srcRect l="54839" r="42108" b="-7312"/>
            <a:stretch/>
          </p:blipFill>
          <p:spPr>
            <a:xfrm>
              <a:off x="1150070" y="6228016"/>
              <a:ext cx="94268" cy="354953"/>
            </a:xfrm>
            <a:prstGeom prst="rect">
              <a:avLst/>
            </a:prstGeom>
            <a:grpFill/>
          </p:spPr>
        </p:pic>
      </p:grpSp>
    </p:spTree>
    <p:extLst>
      <p:ext uri="{BB962C8B-B14F-4D97-AF65-F5344CB8AC3E}">
        <p14:creationId xmlns:p14="http://schemas.microsoft.com/office/powerpoint/2010/main" val="178801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713B-606D-4684-AB62-D696309E0B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E31C4B-9D6E-41BA-A8B6-44651BBE666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7C3958-5B04-4F0F-A63F-D38026FF1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6487931-1A59-4584-921F-97EDABDFECD3}"/>
              </a:ext>
            </a:extLst>
          </p:cNvPr>
          <p:cNvSpPr/>
          <p:nvPr/>
        </p:nvSpPr>
        <p:spPr>
          <a:xfrm>
            <a:off x="4444410" y="4760100"/>
            <a:ext cx="5316279" cy="524281"/>
          </a:xfrm>
          <a:prstGeom prst="rect">
            <a:avLst/>
          </a:prstGeom>
          <a:noFill/>
          <a:ln w="41275">
            <a:solidFill>
              <a:srgbClr val="CFB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6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A58D-8F96-4B0E-B0E3-884726A3B7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13DF40-2EC6-43A4-BBB3-34EF061963A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BCCA621-EACA-4731-9BA7-44C61FDBC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Google Shape;186;p23">
            <a:extLst>
              <a:ext uri="{FF2B5EF4-FFF2-40B4-BE49-F238E27FC236}">
                <a16:creationId xmlns:a16="http://schemas.microsoft.com/office/drawing/2014/main" id="{CA235751-2CC4-4DE3-903C-4FCA2F36232B}"/>
              </a:ext>
            </a:extLst>
          </p:cNvPr>
          <p:cNvSpPr txBox="1"/>
          <p:nvPr/>
        </p:nvSpPr>
        <p:spPr>
          <a:xfrm>
            <a:off x="2728090" y="1591123"/>
            <a:ext cx="9463910" cy="4955172"/>
          </a:xfrm>
          <a:prstGeom prst="rect">
            <a:avLst/>
          </a:prstGeom>
          <a:solidFill>
            <a:schemeClr val="bg1"/>
          </a:solidFill>
          <a:ln>
            <a:noFill/>
          </a:ln>
        </p:spPr>
        <p:txBody>
          <a:bodyPr spcFirstLastPara="1" wrap="square" lIns="91425" tIns="91425" rIns="91425" bIns="91425" anchor="t" anchorCtr="0">
            <a:spAutoFit/>
          </a:bodyPr>
          <a:lstStyle/>
          <a:p>
            <a:pPr marL="444500" lvl="0" indent="-342900" algn="l" rtl="0">
              <a:spcAft>
                <a:spcPts val="0"/>
              </a:spcAft>
              <a:buClr>
                <a:schemeClr val="dk1"/>
              </a:buClr>
              <a:buSzPts val="2000"/>
              <a:buFont typeface="Arial" panose="020B0604020202020204" pitchFamily="34" charset="0"/>
              <a:buChar char="•"/>
            </a:pPr>
            <a:endParaRPr lang="en-US" sz="2400" dirty="0">
              <a:solidFill>
                <a:schemeClr val="dk1"/>
              </a:solidFill>
              <a:latin typeface="Calibri" panose="020F0502020204030204" pitchFamily="34" charset="0"/>
              <a:cs typeface="Calibri" panose="020F0502020204030204" pitchFamily="34" charset="0"/>
            </a:endParaRPr>
          </a:p>
          <a:p>
            <a:pPr marL="444500" lvl="0" indent="-342900" algn="l" rtl="0">
              <a:spcAft>
                <a:spcPts val="0"/>
              </a:spcAft>
              <a:buClr>
                <a:schemeClr val="dk1"/>
              </a:buClr>
              <a:buSzPts val="2000"/>
              <a:buFont typeface="Arial" panose="020B0604020202020204" pitchFamily="34" charset="0"/>
              <a:buChar char="•"/>
            </a:pPr>
            <a:endParaRPr lang="en-US" sz="2400" dirty="0">
              <a:solidFill>
                <a:schemeClr val="dk1"/>
              </a:solidFill>
              <a:latin typeface="+mn-lt"/>
              <a:cs typeface="Calibri" panose="020F0502020204030204" pitchFamily="34" charset="0"/>
            </a:endParaRPr>
          </a:p>
          <a:p>
            <a:pPr marL="444500" lvl="0" indent="-342900" algn="l" rtl="0">
              <a:spcAft>
                <a:spcPts val="0"/>
              </a:spcAft>
              <a:buClr>
                <a:schemeClr val="dk1"/>
              </a:buClr>
              <a:buSzPts val="2000"/>
              <a:buFont typeface="Arial" panose="020B0604020202020204" pitchFamily="34" charset="0"/>
              <a:buChar char="•"/>
            </a:pPr>
            <a:r>
              <a:rPr lang="en-US" sz="2400" dirty="0">
                <a:solidFill>
                  <a:schemeClr val="dk1"/>
                </a:solidFill>
                <a:latin typeface="+mn-lt"/>
                <a:cs typeface="Calibri" panose="020F0502020204030204" pitchFamily="34" charset="0"/>
              </a:rPr>
              <a:t>Wholly owned subsidiary of Purdue University </a:t>
            </a:r>
          </a:p>
          <a:p>
            <a:pPr marL="444500" lvl="0" indent="-342900" algn="l" rtl="0">
              <a:spcAft>
                <a:spcPts val="0"/>
              </a:spcAft>
              <a:buClr>
                <a:schemeClr val="dk1"/>
              </a:buClr>
              <a:buSzPts val="2000"/>
              <a:buFont typeface="Arial" panose="020B0604020202020204" pitchFamily="34" charset="0"/>
              <a:buChar char="•"/>
            </a:pPr>
            <a:r>
              <a:rPr lang="en-US" sz="2400" dirty="0">
                <a:solidFill>
                  <a:schemeClr val="dk1"/>
                </a:solidFill>
                <a:latin typeface="+mn-lt"/>
                <a:cs typeface="Calibri" panose="020F0502020204030204" pitchFamily="34" charset="0"/>
              </a:rPr>
              <a:t>Tax exempt, 501(c)(3)</a:t>
            </a:r>
          </a:p>
          <a:p>
            <a:pPr marL="444500" lvl="0" indent="-342900" algn="l" rtl="0">
              <a:spcAft>
                <a:spcPts val="0"/>
              </a:spcAft>
              <a:buClr>
                <a:schemeClr val="dk1"/>
              </a:buClr>
              <a:buSzPts val="2000"/>
              <a:buFont typeface="Arial" panose="020B0604020202020204" pitchFamily="34" charset="0"/>
              <a:buChar char="•"/>
            </a:pPr>
            <a:r>
              <a:rPr lang="en-US" sz="2400" dirty="0">
                <a:solidFill>
                  <a:schemeClr val="dk1"/>
                </a:solidFill>
                <a:latin typeface="+mn-lt"/>
                <a:cs typeface="Calibri" panose="020F0502020204030204" pitchFamily="34" charset="0"/>
              </a:rPr>
              <a:t>Domestic (Indiana), Limited Liability Company</a:t>
            </a:r>
          </a:p>
          <a:p>
            <a:pPr marL="444500" lvl="0" indent="-342900" algn="l" rtl="0">
              <a:spcAft>
                <a:spcPts val="0"/>
              </a:spcAft>
              <a:buClr>
                <a:schemeClr val="dk1"/>
              </a:buClr>
              <a:buSzPts val="2000"/>
              <a:buFont typeface="Arial" panose="020B0604020202020204" pitchFamily="34" charset="0"/>
              <a:buChar char="•"/>
            </a:pPr>
            <a:r>
              <a:rPr lang="en-US" sz="2400" dirty="0">
                <a:solidFill>
                  <a:schemeClr val="dk1"/>
                </a:solidFill>
                <a:latin typeface="+mn-lt"/>
                <a:cs typeface="Calibri" panose="020F0502020204030204" pitchFamily="34" charset="0"/>
              </a:rPr>
              <a:t>Organized as an “other than small business”</a:t>
            </a:r>
          </a:p>
          <a:p>
            <a:pPr marL="444500" lvl="0" indent="-342900" algn="l" rtl="0">
              <a:spcAft>
                <a:spcPts val="0"/>
              </a:spcAft>
              <a:buClr>
                <a:schemeClr val="dk1"/>
              </a:buClr>
              <a:buSzPts val="2000"/>
              <a:buFont typeface="Arial" panose="020B0604020202020204" pitchFamily="34" charset="0"/>
              <a:buChar char="•"/>
            </a:pPr>
            <a:r>
              <a:rPr lang="en-US" sz="2400" dirty="0">
                <a:solidFill>
                  <a:schemeClr val="dk1"/>
                </a:solidFill>
                <a:latin typeface="+mn-lt"/>
                <a:cs typeface="Calibri" panose="020F0502020204030204" pitchFamily="34" charset="0"/>
              </a:rPr>
              <a:t>Registered separately from Purdue University in US government funding databases</a:t>
            </a:r>
          </a:p>
          <a:p>
            <a:pPr marL="444500" lvl="0" indent="-342900" algn="l" rtl="0">
              <a:spcAft>
                <a:spcPts val="0"/>
              </a:spcAft>
              <a:buClr>
                <a:schemeClr val="dk1"/>
              </a:buClr>
              <a:buSzPts val="2000"/>
              <a:buFont typeface="Arial" panose="020B0604020202020204" pitchFamily="34" charset="0"/>
              <a:buChar char="•"/>
            </a:pPr>
            <a:r>
              <a:rPr lang="en-US" sz="2400" dirty="0">
                <a:solidFill>
                  <a:schemeClr val="dk1"/>
                </a:solidFill>
                <a:latin typeface="+mn-lt"/>
                <a:cs typeface="Calibri" panose="020F0502020204030204" pitchFamily="34" charset="0"/>
              </a:rPr>
              <a:t>Could be described as an NGO</a:t>
            </a:r>
          </a:p>
          <a:p>
            <a:pPr marL="444500" lvl="0" indent="-342900" algn="l" rtl="0">
              <a:spcAft>
                <a:spcPts val="0"/>
              </a:spcAft>
              <a:buClr>
                <a:schemeClr val="dk1"/>
              </a:buClr>
              <a:buSzPts val="2000"/>
              <a:buFont typeface="Arial" panose="020B0604020202020204" pitchFamily="34" charset="0"/>
              <a:buChar char="•"/>
            </a:pPr>
            <a:endParaRPr lang="en-US" sz="2400" dirty="0">
              <a:solidFill>
                <a:schemeClr val="dk1"/>
              </a:solidFill>
              <a:latin typeface="Calibri" panose="020F0502020204030204" pitchFamily="34" charset="0"/>
              <a:cs typeface="Calibri" panose="020F0502020204030204" pitchFamily="34" charset="0"/>
            </a:endParaRPr>
          </a:p>
          <a:p>
            <a:pPr marL="101600" lvl="0" algn="l" rtl="0">
              <a:spcAft>
                <a:spcPts val="0"/>
              </a:spcAft>
              <a:buClr>
                <a:schemeClr val="dk1"/>
              </a:buClr>
              <a:buSzPts val="2000"/>
            </a:pPr>
            <a:endParaRPr lang="en-US" sz="2400" dirty="0">
              <a:solidFill>
                <a:schemeClr val="dk1"/>
              </a:solidFill>
              <a:latin typeface="Calibri" panose="020F0502020204030204" pitchFamily="34" charset="0"/>
              <a:cs typeface="Calibri" panose="020F0502020204030204" pitchFamily="34" charset="0"/>
            </a:endParaRPr>
          </a:p>
          <a:p>
            <a:pPr marL="101600" lvl="0" algn="l" rtl="0">
              <a:lnSpc>
                <a:spcPct val="115000"/>
              </a:lnSpc>
              <a:spcBef>
                <a:spcPts val="0"/>
              </a:spcBef>
              <a:spcAft>
                <a:spcPts val="0"/>
              </a:spcAft>
              <a:buClr>
                <a:schemeClr val="dk1"/>
              </a:buClr>
              <a:buSzPts val="2000"/>
            </a:pPr>
            <a:endParaRPr lang="en-US" sz="2000" dirty="0">
              <a:solidFill>
                <a:schemeClr val="dk1"/>
              </a:solidFill>
              <a:latin typeface="Calibri" panose="020F0502020204030204" pitchFamily="34" charset="0"/>
              <a:cs typeface="Calibri" panose="020F0502020204030204" pitchFamily="34" charset="0"/>
            </a:endParaRPr>
          </a:p>
          <a:p>
            <a:pPr marL="101600" lvl="0" algn="l" rtl="0">
              <a:lnSpc>
                <a:spcPct val="115000"/>
              </a:lnSpc>
              <a:spcBef>
                <a:spcPts val="0"/>
              </a:spcBef>
              <a:spcAft>
                <a:spcPts val="0"/>
              </a:spcAft>
              <a:buClr>
                <a:schemeClr val="dk1"/>
              </a:buClr>
              <a:buSzPts val="2000"/>
            </a:pPr>
            <a:endParaRPr lang="en-US" sz="2000" dirty="0">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143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E002-EB44-465C-A48C-3532B97AFF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7781EE-AA21-4698-9EA4-39B430D1A7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EE3D81-D893-4093-85BB-990CCEA1D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9080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CEEB-AE13-474A-A936-37C1B2D748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52BC68-E055-43A3-99A2-1094ED3EB44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89D7A9C-37A2-4235-8921-4A84017EC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8" y="0"/>
            <a:ext cx="12178192" cy="6858000"/>
          </a:xfrm>
          <a:prstGeom prst="rect">
            <a:avLst/>
          </a:prstGeom>
        </p:spPr>
      </p:pic>
      <p:sp>
        <p:nvSpPr>
          <p:cNvPr id="5" name="Rectangle 4">
            <a:extLst>
              <a:ext uri="{FF2B5EF4-FFF2-40B4-BE49-F238E27FC236}">
                <a16:creationId xmlns:a16="http://schemas.microsoft.com/office/drawing/2014/main" id="{07FCAAE7-277B-49A4-BAB6-D2DEC0EE517A}"/>
              </a:ext>
            </a:extLst>
          </p:cNvPr>
          <p:cNvSpPr/>
          <p:nvPr/>
        </p:nvSpPr>
        <p:spPr>
          <a:xfrm>
            <a:off x="2679406" y="4755422"/>
            <a:ext cx="4805916" cy="619975"/>
          </a:xfrm>
          <a:prstGeom prst="rect">
            <a:avLst/>
          </a:prstGeom>
          <a:noFill/>
          <a:ln w="41275">
            <a:solidFill>
              <a:srgbClr val="E2C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572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870544" y="390386"/>
            <a:ext cx="11646900" cy="825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4000" b="1">
                <a:latin typeface="Arial" panose="020B0604020202020204" pitchFamily="34" charset="0"/>
                <a:ea typeface="Arial"/>
                <a:cs typeface="Arial" panose="020B0604020202020204" pitchFamily="34" charset="0"/>
                <a:sym typeface="Arial"/>
              </a:rPr>
              <a:t>USAID Commitments to Universities </a:t>
            </a:r>
            <a:r>
              <a:rPr lang="en-US" sz="1600" b="1">
                <a:latin typeface="Arial" panose="020B0604020202020204" pitchFamily="34" charset="0"/>
                <a:ea typeface="Arial"/>
                <a:cs typeface="Arial" panose="020B0604020202020204" pitchFamily="34" charset="0"/>
                <a:sym typeface="Arial"/>
              </a:rPr>
              <a:t>2013-2019</a:t>
            </a:r>
            <a:endParaRPr sz="1600" b="1">
              <a:latin typeface="Arial" panose="020B0604020202020204" pitchFamily="34" charset="0"/>
              <a:ea typeface="Arial"/>
              <a:cs typeface="Arial" panose="020B0604020202020204" pitchFamily="34" charset="0"/>
              <a:sym typeface="Arial"/>
            </a:endParaRPr>
          </a:p>
        </p:txBody>
      </p:sp>
      <p:grpSp>
        <p:nvGrpSpPr>
          <p:cNvPr id="6" name="Group 5">
            <a:extLst>
              <a:ext uri="{FF2B5EF4-FFF2-40B4-BE49-F238E27FC236}">
                <a16:creationId xmlns:a16="http://schemas.microsoft.com/office/drawing/2014/main" id="{07A46BF3-ACA4-4BFC-94F3-EF26205D1C0D}"/>
              </a:ext>
            </a:extLst>
          </p:cNvPr>
          <p:cNvGrpSpPr/>
          <p:nvPr/>
        </p:nvGrpSpPr>
        <p:grpSpPr>
          <a:xfrm>
            <a:off x="1435559" y="1326460"/>
            <a:ext cx="8635410" cy="5034241"/>
            <a:chOff x="287079" y="1757370"/>
            <a:chExt cx="7010481" cy="4667693"/>
          </a:xfrm>
        </p:grpSpPr>
        <p:graphicFrame>
          <p:nvGraphicFramePr>
            <p:cNvPr id="9" name="Chart 8">
              <a:extLst>
                <a:ext uri="{FF2B5EF4-FFF2-40B4-BE49-F238E27FC236}">
                  <a16:creationId xmlns:a16="http://schemas.microsoft.com/office/drawing/2014/main" id="{FA131DA0-A193-43E4-9C27-EA11C420164E}"/>
                </a:ext>
              </a:extLst>
            </p:cNvPr>
            <p:cNvGraphicFramePr>
              <a:graphicFrameLocks/>
            </p:cNvGraphicFramePr>
            <p:nvPr>
              <p:extLst/>
            </p:nvPr>
          </p:nvGraphicFramePr>
          <p:xfrm>
            <a:off x="287079" y="1757370"/>
            <a:ext cx="6794205" cy="466769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995FDB5-D99D-4D77-9F97-61CE6A3D6CCD}"/>
                </a:ext>
              </a:extLst>
            </p:cNvPr>
            <p:cNvSpPr txBox="1"/>
            <p:nvPr/>
          </p:nvSpPr>
          <p:spPr>
            <a:xfrm>
              <a:off x="6622775" y="1861447"/>
              <a:ext cx="674785" cy="459611"/>
            </a:xfrm>
            <a:prstGeom prst="rect">
              <a:avLst/>
            </a:prstGeom>
            <a:noFill/>
          </p:spPr>
          <p:txBody>
            <a:bodyPr wrap="square" rtlCol="0">
              <a:spAutoFit/>
            </a:bodyPr>
            <a:lstStyle/>
            <a:p>
              <a:r>
                <a:rPr lang="en-US" sz="1200"/>
                <a:t>$643 million</a:t>
              </a:r>
            </a:p>
          </p:txBody>
        </p:sp>
        <p:sp>
          <p:nvSpPr>
            <p:cNvPr id="11" name="TextBox 10">
              <a:extLst>
                <a:ext uri="{FF2B5EF4-FFF2-40B4-BE49-F238E27FC236}">
                  <a16:creationId xmlns:a16="http://schemas.microsoft.com/office/drawing/2014/main" id="{3B5F9BF6-6115-47F7-8D5B-611AD1DEF147}"/>
                </a:ext>
              </a:extLst>
            </p:cNvPr>
            <p:cNvSpPr txBox="1"/>
            <p:nvPr/>
          </p:nvSpPr>
          <p:spPr>
            <a:xfrm>
              <a:off x="3806102" y="2626037"/>
              <a:ext cx="1190846" cy="271870"/>
            </a:xfrm>
            <a:prstGeom prst="rect">
              <a:avLst/>
            </a:prstGeom>
            <a:noFill/>
          </p:spPr>
          <p:txBody>
            <a:bodyPr wrap="square" rtlCol="0">
              <a:spAutoFit/>
            </a:bodyPr>
            <a:lstStyle/>
            <a:p>
              <a:r>
                <a:rPr lang="en-US" sz="1200"/>
                <a:t>$81 million</a:t>
              </a:r>
            </a:p>
          </p:txBody>
        </p:sp>
        <p:sp>
          <p:nvSpPr>
            <p:cNvPr id="12" name="TextBox 11">
              <a:extLst>
                <a:ext uri="{FF2B5EF4-FFF2-40B4-BE49-F238E27FC236}">
                  <a16:creationId xmlns:a16="http://schemas.microsoft.com/office/drawing/2014/main" id="{ED493E5F-1BD2-404B-BC39-AD0136AACBD0}"/>
                </a:ext>
              </a:extLst>
            </p:cNvPr>
            <p:cNvSpPr txBox="1"/>
            <p:nvPr/>
          </p:nvSpPr>
          <p:spPr>
            <a:xfrm>
              <a:off x="3636333" y="3889633"/>
              <a:ext cx="1190846" cy="271870"/>
            </a:xfrm>
            <a:prstGeom prst="rect">
              <a:avLst/>
            </a:prstGeom>
            <a:noFill/>
          </p:spPr>
          <p:txBody>
            <a:bodyPr wrap="square" rtlCol="0">
              <a:spAutoFit/>
            </a:bodyPr>
            <a:lstStyle/>
            <a:p>
              <a:r>
                <a:rPr lang="en-US" sz="1200"/>
                <a:t>$61 million</a:t>
              </a:r>
            </a:p>
          </p:txBody>
        </p:sp>
        <p:sp>
          <p:nvSpPr>
            <p:cNvPr id="13" name="TextBox 12">
              <a:extLst>
                <a:ext uri="{FF2B5EF4-FFF2-40B4-BE49-F238E27FC236}">
                  <a16:creationId xmlns:a16="http://schemas.microsoft.com/office/drawing/2014/main" id="{6F9021F3-5258-4A93-A7D3-36CD6270663F}"/>
                </a:ext>
              </a:extLst>
            </p:cNvPr>
            <p:cNvSpPr txBox="1"/>
            <p:nvPr/>
          </p:nvSpPr>
          <p:spPr>
            <a:xfrm>
              <a:off x="3528809" y="4972085"/>
              <a:ext cx="1190846" cy="285367"/>
            </a:xfrm>
            <a:prstGeom prst="rect">
              <a:avLst/>
            </a:prstGeom>
            <a:noFill/>
          </p:spPr>
          <p:txBody>
            <a:bodyPr wrap="square" rtlCol="0">
              <a:spAutoFit/>
            </a:bodyPr>
            <a:lstStyle/>
            <a:p>
              <a:r>
                <a:rPr lang="en-US"/>
                <a:t>$42 million</a:t>
              </a:r>
            </a:p>
          </p:txBody>
        </p:sp>
        <p:sp>
          <p:nvSpPr>
            <p:cNvPr id="14" name="TextBox 13">
              <a:extLst>
                <a:ext uri="{FF2B5EF4-FFF2-40B4-BE49-F238E27FC236}">
                  <a16:creationId xmlns:a16="http://schemas.microsoft.com/office/drawing/2014/main" id="{7D498388-3030-463C-B889-ADF8D9673F7A}"/>
                </a:ext>
              </a:extLst>
            </p:cNvPr>
            <p:cNvSpPr txBox="1"/>
            <p:nvPr/>
          </p:nvSpPr>
          <p:spPr>
            <a:xfrm>
              <a:off x="3455064" y="6074354"/>
              <a:ext cx="1190846" cy="271870"/>
            </a:xfrm>
            <a:prstGeom prst="rect">
              <a:avLst/>
            </a:prstGeom>
            <a:noFill/>
          </p:spPr>
          <p:txBody>
            <a:bodyPr wrap="square" rtlCol="0">
              <a:spAutoFit/>
            </a:bodyPr>
            <a:lstStyle/>
            <a:p>
              <a:r>
                <a:rPr lang="en-US" sz="1200"/>
                <a:t>$33 million</a:t>
              </a:r>
            </a:p>
          </p:txBody>
        </p:sp>
      </p:grpSp>
      <p:grpSp>
        <p:nvGrpSpPr>
          <p:cNvPr id="18" name="Group 17">
            <a:extLst>
              <a:ext uri="{FF2B5EF4-FFF2-40B4-BE49-F238E27FC236}">
                <a16:creationId xmlns:a16="http://schemas.microsoft.com/office/drawing/2014/main" id="{F0BE5DE1-7D2B-4572-A882-6EE7B34BF547}"/>
              </a:ext>
            </a:extLst>
          </p:cNvPr>
          <p:cNvGrpSpPr/>
          <p:nvPr/>
        </p:nvGrpSpPr>
        <p:grpSpPr>
          <a:xfrm>
            <a:off x="8915729" y="6319746"/>
            <a:ext cx="3161366" cy="404641"/>
            <a:chOff x="292231" y="6228016"/>
            <a:chExt cx="3161366" cy="404641"/>
          </a:xfrm>
        </p:grpSpPr>
        <p:pic>
          <p:nvPicPr>
            <p:cNvPr id="19" name="Picture 18">
              <a:extLst>
                <a:ext uri="{FF2B5EF4-FFF2-40B4-BE49-F238E27FC236}">
                  <a16:creationId xmlns:a16="http://schemas.microsoft.com/office/drawing/2014/main" id="{B27F2ED9-FCFD-488B-8EC5-01486DFD2382}"/>
                </a:ext>
              </a:extLst>
            </p:cNvPr>
            <p:cNvPicPr>
              <a:picLocks noChangeAspect="1"/>
            </p:cNvPicPr>
            <p:nvPr/>
          </p:nvPicPr>
          <p:blipFill rotWithShape="1">
            <a:blip r:embed="rId4"/>
            <a:srcRect l="25304" t="-94" r="25619" b="70807"/>
            <a:stretch/>
          </p:blipFill>
          <p:spPr>
            <a:xfrm>
              <a:off x="292231" y="6228016"/>
              <a:ext cx="857839" cy="404641"/>
            </a:xfrm>
            <a:prstGeom prst="rect">
              <a:avLst/>
            </a:prstGeom>
          </p:spPr>
        </p:pic>
        <p:sp>
          <p:nvSpPr>
            <p:cNvPr id="20" name="Rectangle 19">
              <a:extLst>
                <a:ext uri="{FF2B5EF4-FFF2-40B4-BE49-F238E27FC236}">
                  <a16:creationId xmlns:a16="http://schemas.microsoft.com/office/drawing/2014/main" id="{982406CB-697D-4090-A6CE-3361BDB8F705}"/>
                </a:ext>
              </a:extLst>
            </p:cNvPr>
            <p:cNvSpPr/>
            <p:nvPr/>
          </p:nvSpPr>
          <p:spPr>
            <a:xfrm>
              <a:off x="1244338" y="6251603"/>
              <a:ext cx="2209259" cy="307777"/>
            </a:xfrm>
            <a:prstGeom prst="rect">
              <a:avLst/>
            </a:prstGeom>
          </p:spPr>
          <p:txBody>
            <a:bodyPr wrap="none">
              <a:spAutoFit/>
            </a:bodyPr>
            <a:lstStyle/>
            <a:p>
              <a:r>
                <a:rPr lang="en-US">
                  <a:solidFill>
                    <a:srgbClr val="E2C290"/>
                  </a:solidFill>
                  <a:latin typeface="United Sans Cd Hv" pitchFamily="50" charset="0"/>
                </a:rPr>
                <a:t>Purdue Applied Research Institute</a:t>
              </a:r>
              <a:endParaRPr lang="en-US">
                <a:solidFill>
                  <a:srgbClr val="E2C290"/>
                </a:solidFill>
              </a:endParaRPr>
            </a:p>
          </p:txBody>
        </p:sp>
        <p:pic>
          <p:nvPicPr>
            <p:cNvPr id="21" name="Picture 20">
              <a:extLst>
                <a:ext uri="{FF2B5EF4-FFF2-40B4-BE49-F238E27FC236}">
                  <a16:creationId xmlns:a16="http://schemas.microsoft.com/office/drawing/2014/main" id="{D35FEDF9-635A-4196-8412-F58F59F2606B}"/>
                </a:ext>
              </a:extLst>
            </p:cNvPr>
            <p:cNvPicPr>
              <a:picLocks noChangeAspect="1"/>
            </p:cNvPicPr>
            <p:nvPr/>
          </p:nvPicPr>
          <p:blipFill rotWithShape="1">
            <a:blip r:embed="rId5"/>
            <a:srcRect l="54839" r="42108" b="-7312"/>
            <a:stretch/>
          </p:blipFill>
          <p:spPr>
            <a:xfrm>
              <a:off x="1150070" y="6228016"/>
              <a:ext cx="94268" cy="354953"/>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468198" y="303107"/>
            <a:ext cx="12192000" cy="71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4000" b="1" dirty="0">
                <a:latin typeface="Calibri" panose="020F0502020204030204" pitchFamily="34" charset="0"/>
                <a:ea typeface="Arial"/>
                <a:cs typeface="Calibri" panose="020F0502020204030204" pitchFamily="34" charset="0"/>
                <a:sym typeface="Arial"/>
              </a:rPr>
              <a:t>USAID Commitments to Universities and Contractors</a:t>
            </a:r>
            <a:br>
              <a:rPr lang="en-US" sz="4000" b="1" dirty="0">
                <a:latin typeface="Calibri" panose="020F0502020204030204" pitchFamily="34" charset="0"/>
                <a:ea typeface="Arial"/>
                <a:cs typeface="Calibri" panose="020F0502020204030204" pitchFamily="34" charset="0"/>
                <a:sym typeface="Arial"/>
              </a:rPr>
            </a:br>
            <a:r>
              <a:rPr lang="en-US" sz="1800" b="1" dirty="0">
                <a:latin typeface="Calibri" panose="020F0502020204030204" pitchFamily="34" charset="0"/>
                <a:ea typeface="Arial"/>
                <a:cs typeface="Calibri" panose="020F0502020204030204" pitchFamily="34" charset="0"/>
                <a:sym typeface="Arial"/>
              </a:rPr>
              <a:t>2013 to 2019</a:t>
            </a:r>
            <a:endParaRPr sz="1800" b="1" dirty="0">
              <a:latin typeface="Calibri" panose="020F0502020204030204" pitchFamily="34" charset="0"/>
              <a:ea typeface="Arial"/>
              <a:cs typeface="Calibri" panose="020F0502020204030204" pitchFamily="34" charset="0"/>
              <a:sym typeface="Arial"/>
            </a:endParaRPr>
          </a:p>
        </p:txBody>
      </p:sp>
      <p:pic>
        <p:nvPicPr>
          <p:cNvPr id="161" name="Google Shape;161;p20"/>
          <p:cNvPicPr preferRelativeResize="0"/>
          <p:nvPr/>
        </p:nvPicPr>
        <p:blipFill>
          <a:blip r:embed="rId3">
            <a:alphaModFix/>
          </a:blip>
          <a:stretch>
            <a:fillRect/>
          </a:stretch>
        </p:blipFill>
        <p:spPr>
          <a:xfrm>
            <a:off x="229507" y="1260475"/>
            <a:ext cx="5324475" cy="5095875"/>
          </a:xfrm>
          <a:prstGeom prst="rect">
            <a:avLst/>
          </a:prstGeom>
          <a:noFill/>
          <a:ln>
            <a:noFill/>
          </a:ln>
        </p:spPr>
      </p:pic>
      <p:pic>
        <p:nvPicPr>
          <p:cNvPr id="162" name="Google Shape;162;p20"/>
          <p:cNvPicPr preferRelativeResize="0"/>
          <p:nvPr/>
        </p:nvPicPr>
        <p:blipFill>
          <a:blip r:embed="rId4">
            <a:alphaModFix/>
          </a:blip>
          <a:stretch>
            <a:fillRect/>
          </a:stretch>
        </p:blipFill>
        <p:spPr>
          <a:xfrm>
            <a:off x="6410938" y="1290176"/>
            <a:ext cx="5170339" cy="5066174"/>
          </a:xfrm>
          <a:prstGeom prst="rect">
            <a:avLst/>
          </a:prstGeom>
          <a:noFill/>
          <a:ln>
            <a:noFill/>
          </a:ln>
        </p:spPr>
      </p:pic>
      <p:grpSp>
        <p:nvGrpSpPr>
          <p:cNvPr id="13" name="Group 12">
            <a:extLst>
              <a:ext uri="{FF2B5EF4-FFF2-40B4-BE49-F238E27FC236}">
                <a16:creationId xmlns:a16="http://schemas.microsoft.com/office/drawing/2014/main" id="{ED36F157-B954-4780-9B5B-D97790FCF687}"/>
              </a:ext>
            </a:extLst>
          </p:cNvPr>
          <p:cNvGrpSpPr/>
          <p:nvPr/>
        </p:nvGrpSpPr>
        <p:grpSpPr>
          <a:xfrm>
            <a:off x="8915729" y="6319746"/>
            <a:ext cx="3161366" cy="404641"/>
            <a:chOff x="292231" y="6228016"/>
            <a:chExt cx="3161366" cy="404641"/>
          </a:xfrm>
        </p:grpSpPr>
        <p:pic>
          <p:nvPicPr>
            <p:cNvPr id="14" name="Picture 13">
              <a:extLst>
                <a:ext uri="{FF2B5EF4-FFF2-40B4-BE49-F238E27FC236}">
                  <a16:creationId xmlns:a16="http://schemas.microsoft.com/office/drawing/2014/main" id="{A92EE5A9-8EA9-4E7D-AB56-BCF3C96B8ECA}"/>
                </a:ext>
              </a:extLst>
            </p:cNvPr>
            <p:cNvPicPr>
              <a:picLocks noChangeAspect="1"/>
            </p:cNvPicPr>
            <p:nvPr/>
          </p:nvPicPr>
          <p:blipFill rotWithShape="1">
            <a:blip r:embed="rId5"/>
            <a:srcRect l="25304" t="-94" r="25619" b="70807"/>
            <a:stretch/>
          </p:blipFill>
          <p:spPr>
            <a:xfrm>
              <a:off x="292231" y="6228016"/>
              <a:ext cx="857839" cy="404641"/>
            </a:xfrm>
            <a:prstGeom prst="rect">
              <a:avLst/>
            </a:prstGeom>
          </p:spPr>
        </p:pic>
        <p:sp>
          <p:nvSpPr>
            <p:cNvPr id="15" name="Rectangle 14">
              <a:extLst>
                <a:ext uri="{FF2B5EF4-FFF2-40B4-BE49-F238E27FC236}">
                  <a16:creationId xmlns:a16="http://schemas.microsoft.com/office/drawing/2014/main" id="{F8AD18AA-60FD-4569-A2DF-894EE366078D}"/>
                </a:ext>
              </a:extLst>
            </p:cNvPr>
            <p:cNvSpPr/>
            <p:nvPr/>
          </p:nvSpPr>
          <p:spPr>
            <a:xfrm>
              <a:off x="1244338" y="6251603"/>
              <a:ext cx="2209259" cy="307777"/>
            </a:xfrm>
            <a:prstGeom prst="rect">
              <a:avLst/>
            </a:prstGeom>
          </p:spPr>
          <p:txBody>
            <a:bodyPr wrap="none">
              <a:spAutoFit/>
            </a:bodyPr>
            <a:lstStyle/>
            <a:p>
              <a:r>
                <a:rPr lang="en-US">
                  <a:solidFill>
                    <a:srgbClr val="E2C290"/>
                  </a:solidFill>
                  <a:latin typeface="United Sans Cd Hv" pitchFamily="50" charset="0"/>
                </a:rPr>
                <a:t>Purdue Applied Research Institute</a:t>
              </a:r>
              <a:endParaRPr lang="en-US">
                <a:solidFill>
                  <a:srgbClr val="E2C290"/>
                </a:solidFill>
              </a:endParaRPr>
            </a:p>
          </p:txBody>
        </p:sp>
        <p:pic>
          <p:nvPicPr>
            <p:cNvPr id="16" name="Picture 15">
              <a:extLst>
                <a:ext uri="{FF2B5EF4-FFF2-40B4-BE49-F238E27FC236}">
                  <a16:creationId xmlns:a16="http://schemas.microsoft.com/office/drawing/2014/main" id="{7B147831-C95A-43F6-996C-65D90699FFF0}"/>
                </a:ext>
              </a:extLst>
            </p:cNvPr>
            <p:cNvPicPr>
              <a:picLocks noChangeAspect="1"/>
            </p:cNvPicPr>
            <p:nvPr/>
          </p:nvPicPr>
          <p:blipFill rotWithShape="1">
            <a:blip r:embed="rId6"/>
            <a:srcRect l="54839" r="42108" b="-7312"/>
            <a:stretch/>
          </p:blipFill>
          <p:spPr>
            <a:xfrm>
              <a:off x="1150070" y="6228016"/>
              <a:ext cx="94268" cy="354953"/>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CEEF08-EE0C-4C8C-A2F2-74DE3BDE49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3" name="Rectangle 2">
            <a:extLst>
              <a:ext uri="{FF2B5EF4-FFF2-40B4-BE49-F238E27FC236}">
                <a16:creationId xmlns:a16="http://schemas.microsoft.com/office/drawing/2014/main" id="{3B2C6A9F-216F-4F04-B811-91332A7F7F87}"/>
              </a:ext>
            </a:extLst>
          </p:cNvPr>
          <p:cNvSpPr/>
          <p:nvPr/>
        </p:nvSpPr>
        <p:spPr>
          <a:xfrm>
            <a:off x="738187" y="1467447"/>
            <a:ext cx="10715625" cy="4875887"/>
          </a:xfrm>
          <a:prstGeom prst="rect">
            <a:avLst/>
          </a:prstGeom>
        </p:spPr>
        <p:txBody>
          <a:bodyPr wrap="square">
            <a:spAutoFit/>
          </a:bodyPr>
          <a:lstStyle/>
          <a:p>
            <a:pPr marL="342900" indent="-342900">
              <a:lnSpc>
                <a:spcPct val="115000"/>
              </a:lnSpc>
              <a:spcBef>
                <a:spcPts val="1200"/>
              </a:spcBef>
              <a:spcAft>
                <a:spcPts val="1200"/>
              </a:spcAft>
              <a:buFont typeface="Arial" panose="020B0604020202020204" pitchFamily="34" charset="0"/>
              <a:buChar char="•"/>
            </a:pPr>
            <a:r>
              <a:rPr lang="en-US" sz="2200" dirty="0">
                <a:solidFill>
                  <a:schemeClr val="dk1"/>
                </a:solidFill>
                <a:latin typeface="Arial" panose="020B0604020202020204" pitchFamily="34" charset="0"/>
                <a:cs typeface="Arial" panose="020B0604020202020204" pitchFamily="34" charset="0"/>
              </a:rPr>
              <a:t>Professional staff that can support Purdue faculty and increase opportunities to do this work in non-traditional ways.</a:t>
            </a:r>
          </a:p>
          <a:p>
            <a:pPr marL="342900" lvl="0" indent="-342900">
              <a:lnSpc>
                <a:spcPct val="115000"/>
              </a:lnSpc>
              <a:spcBef>
                <a:spcPts val="1200"/>
              </a:spcBef>
              <a:spcAft>
                <a:spcPts val="1200"/>
              </a:spcAft>
              <a:buFont typeface="Arial" panose="020B0604020202020204" pitchFamily="34" charset="0"/>
              <a:buChar char="•"/>
            </a:pPr>
            <a:r>
              <a:rPr lang="en-US" sz="2200" dirty="0">
                <a:solidFill>
                  <a:schemeClr val="dk1"/>
                </a:solidFill>
                <a:latin typeface="Arial" panose="020B0604020202020204" pitchFamily="34" charset="0"/>
                <a:cs typeface="Arial" panose="020B0604020202020204" pitchFamily="34" charset="0"/>
              </a:rPr>
              <a:t>Opportunities for students to work on discrete project based opportunities outside of traditional university pathways.  (Graduate Researchers for International Development)</a:t>
            </a:r>
          </a:p>
          <a:p>
            <a:pPr marL="342900" indent="-342900">
              <a:lnSpc>
                <a:spcPct val="115000"/>
              </a:lnSpc>
              <a:spcBef>
                <a:spcPts val="1200"/>
              </a:spcBef>
              <a:spcAft>
                <a:spcPts val="1200"/>
              </a:spcAft>
              <a:buFont typeface="Arial" panose="020B0604020202020204" pitchFamily="34" charset="0"/>
              <a:buChar char="•"/>
            </a:pPr>
            <a:r>
              <a:rPr lang="en-US" sz="2200" dirty="0">
                <a:solidFill>
                  <a:schemeClr val="dk1"/>
                </a:solidFill>
                <a:latin typeface="Arial" panose="020B0604020202020204" pitchFamily="34" charset="0"/>
                <a:cs typeface="Arial" panose="020B0604020202020204" pitchFamily="34" charset="0"/>
              </a:rPr>
              <a:t>Cost competitive and nimble; eligible to work under new mechanisms/vehicles (contracts) with a wider variety of funders.</a:t>
            </a:r>
          </a:p>
          <a:p>
            <a:pPr marL="342900" lvl="0" indent="-342900">
              <a:lnSpc>
                <a:spcPct val="115000"/>
              </a:lnSpc>
              <a:spcBef>
                <a:spcPts val="1200"/>
              </a:spcBef>
              <a:spcAft>
                <a:spcPts val="1200"/>
              </a:spcAft>
              <a:buFont typeface="Arial" panose="020B0604020202020204" pitchFamily="34" charset="0"/>
              <a:buChar char="•"/>
            </a:pPr>
            <a:r>
              <a:rPr lang="en-US" sz="2200" dirty="0">
                <a:solidFill>
                  <a:schemeClr val="dk1"/>
                </a:solidFill>
                <a:latin typeface="Arial" panose="020B0604020202020204" pitchFamily="34" charset="0"/>
                <a:cs typeface="Arial" panose="020B0604020202020204" pitchFamily="34" charset="0"/>
              </a:rPr>
              <a:t>PARI-GDI vs. Purdue International (PI) – Purdue International is a vehicle/mechanism Purdue can use to establish a presence on the ground.  PARI may use PI, alternatively, PARI may be able to register on the ground more easily.</a:t>
            </a:r>
          </a:p>
        </p:txBody>
      </p:sp>
      <p:sp>
        <p:nvSpPr>
          <p:cNvPr id="4" name="Google Shape;185;p23">
            <a:extLst>
              <a:ext uri="{FF2B5EF4-FFF2-40B4-BE49-F238E27FC236}">
                <a16:creationId xmlns:a16="http://schemas.microsoft.com/office/drawing/2014/main" id="{5F560003-F330-4FF0-87DA-9A0A7A2A947E}"/>
              </a:ext>
            </a:extLst>
          </p:cNvPr>
          <p:cNvSpPr txBox="1"/>
          <p:nvPr/>
        </p:nvSpPr>
        <p:spPr>
          <a:xfrm>
            <a:off x="448404" y="395222"/>
            <a:ext cx="7624033" cy="923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4400" b="1" dirty="0">
                <a:solidFill>
                  <a:schemeClr val="dk1"/>
                </a:solidFill>
                <a:latin typeface="+mn-lt"/>
                <a:ea typeface="Calibri"/>
                <a:cs typeface="Calibri"/>
                <a:sym typeface="Calibri"/>
              </a:rPr>
              <a:t>What can PARI-GDI do?</a:t>
            </a:r>
            <a:endParaRPr sz="4400" b="1" dirty="0">
              <a:solidFill>
                <a:schemeClr val="dk1"/>
              </a:solidFill>
              <a:latin typeface="+mn-lt"/>
              <a:ea typeface="Calibri"/>
              <a:cs typeface="Calibri"/>
              <a:sym typeface="Calibri"/>
            </a:endParaRPr>
          </a:p>
        </p:txBody>
      </p:sp>
      <p:grpSp>
        <p:nvGrpSpPr>
          <p:cNvPr id="5" name="Group 4">
            <a:extLst>
              <a:ext uri="{FF2B5EF4-FFF2-40B4-BE49-F238E27FC236}">
                <a16:creationId xmlns:a16="http://schemas.microsoft.com/office/drawing/2014/main" id="{C1C40BF9-7C40-4287-9E95-940DAE9514C2}"/>
              </a:ext>
            </a:extLst>
          </p:cNvPr>
          <p:cNvGrpSpPr/>
          <p:nvPr/>
        </p:nvGrpSpPr>
        <p:grpSpPr>
          <a:xfrm>
            <a:off x="8915729" y="6319746"/>
            <a:ext cx="3161366" cy="404641"/>
            <a:chOff x="292231" y="6228016"/>
            <a:chExt cx="3161366" cy="404641"/>
          </a:xfrm>
          <a:solidFill>
            <a:schemeClr val="bg1"/>
          </a:solidFill>
        </p:grpSpPr>
        <p:pic>
          <p:nvPicPr>
            <p:cNvPr id="6" name="Picture 5">
              <a:extLst>
                <a:ext uri="{FF2B5EF4-FFF2-40B4-BE49-F238E27FC236}">
                  <a16:creationId xmlns:a16="http://schemas.microsoft.com/office/drawing/2014/main" id="{FA607EC1-71EE-43BA-871E-D2C75CE7F7D2}"/>
                </a:ext>
              </a:extLst>
            </p:cNvPr>
            <p:cNvPicPr>
              <a:picLocks noChangeAspect="1"/>
            </p:cNvPicPr>
            <p:nvPr/>
          </p:nvPicPr>
          <p:blipFill rotWithShape="1">
            <a:blip r:embed="rId3"/>
            <a:srcRect l="25304" t="-94" r="25619" b="70807"/>
            <a:stretch/>
          </p:blipFill>
          <p:spPr>
            <a:xfrm>
              <a:off x="292231" y="6228016"/>
              <a:ext cx="857839" cy="404641"/>
            </a:xfrm>
            <a:prstGeom prst="rect">
              <a:avLst/>
            </a:prstGeom>
            <a:grpFill/>
          </p:spPr>
        </p:pic>
        <p:sp>
          <p:nvSpPr>
            <p:cNvPr id="7" name="Rectangle 6">
              <a:extLst>
                <a:ext uri="{FF2B5EF4-FFF2-40B4-BE49-F238E27FC236}">
                  <a16:creationId xmlns:a16="http://schemas.microsoft.com/office/drawing/2014/main" id="{9287DE63-5159-4444-8995-50114659F782}"/>
                </a:ext>
              </a:extLst>
            </p:cNvPr>
            <p:cNvSpPr/>
            <p:nvPr/>
          </p:nvSpPr>
          <p:spPr>
            <a:xfrm>
              <a:off x="1244338" y="6251603"/>
              <a:ext cx="2209259" cy="307777"/>
            </a:xfrm>
            <a:prstGeom prst="rect">
              <a:avLst/>
            </a:prstGeom>
            <a:grpFill/>
          </p:spPr>
          <p:txBody>
            <a:bodyPr wrap="none">
              <a:spAutoFit/>
            </a:bodyPr>
            <a:lstStyle/>
            <a:p>
              <a:r>
                <a:rPr lang="en-US">
                  <a:solidFill>
                    <a:srgbClr val="E2C290"/>
                  </a:solidFill>
                  <a:latin typeface="United Sans Cd Hv" pitchFamily="50" charset="0"/>
                </a:rPr>
                <a:t>Purdue Applied Research Institute</a:t>
              </a:r>
              <a:endParaRPr lang="en-US">
                <a:solidFill>
                  <a:srgbClr val="E2C290"/>
                </a:solidFill>
              </a:endParaRPr>
            </a:p>
          </p:txBody>
        </p:sp>
        <p:pic>
          <p:nvPicPr>
            <p:cNvPr id="8" name="Picture 7">
              <a:extLst>
                <a:ext uri="{FF2B5EF4-FFF2-40B4-BE49-F238E27FC236}">
                  <a16:creationId xmlns:a16="http://schemas.microsoft.com/office/drawing/2014/main" id="{E9A9171B-2A61-4C3F-B58C-B5F5A6DAA934}"/>
                </a:ext>
              </a:extLst>
            </p:cNvPr>
            <p:cNvPicPr>
              <a:picLocks noChangeAspect="1"/>
            </p:cNvPicPr>
            <p:nvPr/>
          </p:nvPicPr>
          <p:blipFill rotWithShape="1">
            <a:blip r:embed="rId4"/>
            <a:srcRect l="54839" r="42108" b="-7312"/>
            <a:stretch/>
          </p:blipFill>
          <p:spPr>
            <a:xfrm>
              <a:off x="1150070" y="6228016"/>
              <a:ext cx="94268" cy="354953"/>
            </a:xfrm>
            <a:prstGeom prst="rect">
              <a:avLst/>
            </a:prstGeom>
            <a:grpFill/>
          </p:spPr>
        </p:pic>
      </p:grpSp>
    </p:spTree>
    <p:extLst>
      <p:ext uri="{BB962C8B-B14F-4D97-AF65-F5344CB8AC3E}">
        <p14:creationId xmlns:p14="http://schemas.microsoft.com/office/powerpoint/2010/main" val="195261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B494-A7D9-457E-826C-F15799398CC7}"/>
              </a:ext>
            </a:extLst>
          </p:cNvPr>
          <p:cNvSpPr>
            <a:spLocks noGrp="1"/>
          </p:cNvSpPr>
          <p:nvPr>
            <p:ph type="title"/>
          </p:nvPr>
        </p:nvSpPr>
        <p:spPr/>
        <p:txBody>
          <a:bodyPr/>
          <a:lstStyle/>
          <a:p>
            <a:r>
              <a:rPr lang="en-US" dirty="0">
                <a:latin typeface="+mn-lt"/>
              </a:rPr>
              <a:t>Areas of Practice</a:t>
            </a:r>
          </a:p>
        </p:txBody>
      </p:sp>
      <p:sp>
        <p:nvSpPr>
          <p:cNvPr id="3" name="Text Placeholder 2">
            <a:extLst>
              <a:ext uri="{FF2B5EF4-FFF2-40B4-BE49-F238E27FC236}">
                <a16:creationId xmlns:a16="http://schemas.microsoft.com/office/drawing/2014/main" id="{37569DB4-5D8B-4E4D-ADAC-3EF66E77CBB1}"/>
              </a:ext>
            </a:extLst>
          </p:cNvPr>
          <p:cNvSpPr>
            <a:spLocks noGrp="1"/>
          </p:cNvSpPr>
          <p:nvPr>
            <p:ph type="body" idx="1"/>
          </p:nvPr>
        </p:nvSpPr>
        <p:spPr>
          <a:xfrm>
            <a:off x="7523264" y="4686280"/>
            <a:ext cx="4782712" cy="1384995"/>
          </a:xfrm>
        </p:spPr>
        <p:txBody>
          <a:bodyPr/>
          <a:lstStyle/>
          <a:p>
            <a:pPr marL="114300" indent="0">
              <a:buNone/>
            </a:pPr>
            <a:r>
              <a:rPr lang="en-US" dirty="0">
                <a:latin typeface="+mn-lt"/>
              </a:rPr>
              <a:t>Education, Dr. Javad Ahmadi, Sr. Research Scientist</a:t>
            </a:r>
          </a:p>
        </p:txBody>
      </p:sp>
      <p:sp>
        <p:nvSpPr>
          <p:cNvPr id="4" name="Slide Number Placeholder 3">
            <a:extLst>
              <a:ext uri="{FF2B5EF4-FFF2-40B4-BE49-F238E27FC236}">
                <a16:creationId xmlns:a16="http://schemas.microsoft.com/office/drawing/2014/main" id="{79E80238-AC34-4AFB-B9B5-AE25279A13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grpSp>
        <p:nvGrpSpPr>
          <p:cNvPr id="5" name="Group 4">
            <a:extLst>
              <a:ext uri="{FF2B5EF4-FFF2-40B4-BE49-F238E27FC236}">
                <a16:creationId xmlns:a16="http://schemas.microsoft.com/office/drawing/2014/main" id="{6C8C072E-FA60-4F87-8D70-F5590A0A0F32}"/>
              </a:ext>
            </a:extLst>
          </p:cNvPr>
          <p:cNvGrpSpPr/>
          <p:nvPr/>
        </p:nvGrpSpPr>
        <p:grpSpPr>
          <a:xfrm>
            <a:off x="9009647" y="6316834"/>
            <a:ext cx="3161366" cy="404641"/>
            <a:chOff x="292231" y="6228016"/>
            <a:chExt cx="3161366" cy="404641"/>
          </a:xfrm>
          <a:solidFill>
            <a:schemeClr val="bg1"/>
          </a:solidFill>
        </p:grpSpPr>
        <p:pic>
          <p:nvPicPr>
            <p:cNvPr id="6" name="Picture 5">
              <a:extLst>
                <a:ext uri="{FF2B5EF4-FFF2-40B4-BE49-F238E27FC236}">
                  <a16:creationId xmlns:a16="http://schemas.microsoft.com/office/drawing/2014/main" id="{AC997133-9FC5-4934-8FEC-39ECD049E529}"/>
                </a:ext>
              </a:extLst>
            </p:cNvPr>
            <p:cNvPicPr>
              <a:picLocks noChangeAspect="1"/>
            </p:cNvPicPr>
            <p:nvPr/>
          </p:nvPicPr>
          <p:blipFill rotWithShape="1">
            <a:blip r:embed="rId3"/>
            <a:srcRect l="25304" t="-94" r="25619" b="70807"/>
            <a:stretch/>
          </p:blipFill>
          <p:spPr>
            <a:xfrm>
              <a:off x="292231" y="6228016"/>
              <a:ext cx="857839" cy="404641"/>
            </a:xfrm>
            <a:prstGeom prst="rect">
              <a:avLst/>
            </a:prstGeom>
            <a:grpFill/>
          </p:spPr>
        </p:pic>
        <p:sp>
          <p:nvSpPr>
            <p:cNvPr id="7" name="Rectangle 6">
              <a:extLst>
                <a:ext uri="{FF2B5EF4-FFF2-40B4-BE49-F238E27FC236}">
                  <a16:creationId xmlns:a16="http://schemas.microsoft.com/office/drawing/2014/main" id="{974544F2-B450-4CDC-889A-134792AFA38B}"/>
                </a:ext>
              </a:extLst>
            </p:cNvPr>
            <p:cNvSpPr/>
            <p:nvPr/>
          </p:nvSpPr>
          <p:spPr>
            <a:xfrm>
              <a:off x="1244338" y="6251603"/>
              <a:ext cx="2209259" cy="307777"/>
            </a:xfrm>
            <a:prstGeom prst="rect">
              <a:avLst/>
            </a:prstGeom>
            <a:grpFill/>
          </p:spPr>
          <p:txBody>
            <a:bodyPr wrap="none">
              <a:spAutoFit/>
            </a:bodyPr>
            <a:lstStyle/>
            <a:p>
              <a:r>
                <a:rPr lang="en-US">
                  <a:solidFill>
                    <a:srgbClr val="E2C290"/>
                  </a:solidFill>
                  <a:latin typeface="United Sans Cd Hv" pitchFamily="50" charset="0"/>
                </a:rPr>
                <a:t>Purdue Applied Research Institute</a:t>
              </a:r>
              <a:endParaRPr lang="en-US">
                <a:solidFill>
                  <a:srgbClr val="E2C290"/>
                </a:solidFill>
              </a:endParaRPr>
            </a:p>
          </p:txBody>
        </p:sp>
        <p:pic>
          <p:nvPicPr>
            <p:cNvPr id="8" name="Picture 7">
              <a:extLst>
                <a:ext uri="{FF2B5EF4-FFF2-40B4-BE49-F238E27FC236}">
                  <a16:creationId xmlns:a16="http://schemas.microsoft.com/office/drawing/2014/main" id="{E4DB565E-9500-4510-A531-76FEC5545D26}"/>
                </a:ext>
              </a:extLst>
            </p:cNvPr>
            <p:cNvPicPr>
              <a:picLocks noChangeAspect="1"/>
            </p:cNvPicPr>
            <p:nvPr/>
          </p:nvPicPr>
          <p:blipFill rotWithShape="1">
            <a:blip r:embed="rId4"/>
            <a:srcRect l="54839" r="42108" b="-7312"/>
            <a:stretch/>
          </p:blipFill>
          <p:spPr>
            <a:xfrm>
              <a:off x="1150070" y="6228016"/>
              <a:ext cx="94268" cy="354953"/>
            </a:xfrm>
            <a:prstGeom prst="rect">
              <a:avLst/>
            </a:prstGeom>
            <a:grpFill/>
          </p:spPr>
        </p:pic>
      </p:grpSp>
      <p:pic>
        <p:nvPicPr>
          <p:cNvPr id="9" name="Picture 8">
            <a:extLst>
              <a:ext uri="{FF2B5EF4-FFF2-40B4-BE49-F238E27FC236}">
                <a16:creationId xmlns:a16="http://schemas.microsoft.com/office/drawing/2014/main" id="{DFBB785F-021D-4064-8B35-7B5730F942F8}"/>
              </a:ext>
            </a:extLst>
          </p:cNvPr>
          <p:cNvPicPr>
            <a:picLocks noChangeAspect="1"/>
          </p:cNvPicPr>
          <p:nvPr/>
        </p:nvPicPr>
        <p:blipFill rotWithShape="1">
          <a:blip r:embed="rId5"/>
          <a:srcRect l="15258" t="13241" r="15449" b="15492"/>
          <a:stretch/>
        </p:blipFill>
        <p:spPr>
          <a:xfrm>
            <a:off x="844062" y="1607754"/>
            <a:ext cx="1485048" cy="1527332"/>
          </a:xfrm>
          <a:prstGeom prst="rect">
            <a:avLst/>
          </a:prstGeom>
        </p:spPr>
      </p:pic>
      <p:pic>
        <p:nvPicPr>
          <p:cNvPr id="12" name="Picture 11">
            <a:extLst>
              <a:ext uri="{FF2B5EF4-FFF2-40B4-BE49-F238E27FC236}">
                <a16:creationId xmlns:a16="http://schemas.microsoft.com/office/drawing/2014/main" id="{DC83402E-61A7-43DB-A1DC-2D6E18A25927}"/>
              </a:ext>
            </a:extLst>
          </p:cNvPr>
          <p:cNvPicPr>
            <a:picLocks noChangeAspect="1"/>
          </p:cNvPicPr>
          <p:nvPr/>
        </p:nvPicPr>
        <p:blipFill>
          <a:blip r:embed="rId6"/>
          <a:stretch>
            <a:fillRect/>
          </a:stretch>
        </p:blipFill>
        <p:spPr>
          <a:xfrm>
            <a:off x="937784" y="4699747"/>
            <a:ext cx="1481328" cy="1481328"/>
          </a:xfrm>
          <a:prstGeom prst="rect">
            <a:avLst/>
          </a:prstGeom>
        </p:spPr>
      </p:pic>
      <p:pic>
        <p:nvPicPr>
          <p:cNvPr id="14" name="Picture 13">
            <a:extLst>
              <a:ext uri="{FF2B5EF4-FFF2-40B4-BE49-F238E27FC236}">
                <a16:creationId xmlns:a16="http://schemas.microsoft.com/office/drawing/2014/main" id="{F9A2EC34-90B1-4959-BCFA-01D4A356BFE5}"/>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Lst>
          </a:blip>
          <a:srcRect l="13661" t="7327" r="13243" b="13949"/>
          <a:stretch/>
        </p:blipFill>
        <p:spPr>
          <a:xfrm>
            <a:off x="6012285" y="1478582"/>
            <a:ext cx="1370679" cy="1592411"/>
          </a:xfrm>
          <a:prstGeom prst="rect">
            <a:avLst/>
          </a:prstGeom>
        </p:spPr>
      </p:pic>
      <p:sp>
        <p:nvSpPr>
          <p:cNvPr id="17" name="Rectangle 16">
            <a:extLst>
              <a:ext uri="{FF2B5EF4-FFF2-40B4-BE49-F238E27FC236}">
                <a16:creationId xmlns:a16="http://schemas.microsoft.com/office/drawing/2014/main" id="{B5B24893-AF3C-48E3-A95D-E2427C2FBFC6}"/>
              </a:ext>
            </a:extLst>
          </p:cNvPr>
          <p:cNvSpPr/>
          <p:nvPr/>
        </p:nvSpPr>
        <p:spPr>
          <a:xfrm>
            <a:off x="2329110" y="2144170"/>
            <a:ext cx="2880917" cy="523220"/>
          </a:xfrm>
          <a:prstGeom prst="rect">
            <a:avLst/>
          </a:prstGeom>
        </p:spPr>
        <p:txBody>
          <a:bodyPr wrap="none">
            <a:spAutoFit/>
          </a:bodyPr>
          <a:lstStyle/>
          <a:p>
            <a:pPr marL="114300" indent="0">
              <a:buNone/>
            </a:pPr>
            <a:r>
              <a:rPr lang="en-US" sz="2800" dirty="0"/>
              <a:t>Climate Change</a:t>
            </a:r>
          </a:p>
        </p:txBody>
      </p:sp>
      <p:sp>
        <p:nvSpPr>
          <p:cNvPr id="19" name="Rectangle 18">
            <a:extLst>
              <a:ext uri="{FF2B5EF4-FFF2-40B4-BE49-F238E27FC236}">
                <a16:creationId xmlns:a16="http://schemas.microsoft.com/office/drawing/2014/main" id="{72819DF9-6AF3-4184-AA8C-94D24E63E763}"/>
              </a:ext>
            </a:extLst>
          </p:cNvPr>
          <p:cNvSpPr/>
          <p:nvPr/>
        </p:nvSpPr>
        <p:spPr>
          <a:xfrm>
            <a:off x="2329110" y="4896202"/>
            <a:ext cx="3335430" cy="954107"/>
          </a:xfrm>
          <a:prstGeom prst="rect">
            <a:avLst/>
          </a:prstGeom>
        </p:spPr>
        <p:txBody>
          <a:bodyPr wrap="square">
            <a:spAutoFit/>
          </a:bodyPr>
          <a:lstStyle/>
          <a:p>
            <a:pPr marL="114300" indent="0">
              <a:buNone/>
            </a:pPr>
            <a:r>
              <a:rPr lang="en-US" sz="2800" dirty="0"/>
              <a:t>Democracy and peacebuilding</a:t>
            </a:r>
          </a:p>
        </p:txBody>
      </p:sp>
      <p:sp>
        <p:nvSpPr>
          <p:cNvPr id="20" name="Rectangle 19">
            <a:extLst>
              <a:ext uri="{FF2B5EF4-FFF2-40B4-BE49-F238E27FC236}">
                <a16:creationId xmlns:a16="http://schemas.microsoft.com/office/drawing/2014/main" id="{0F4381CC-B811-4F77-82B1-BC2C6CE8FE0A}"/>
              </a:ext>
            </a:extLst>
          </p:cNvPr>
          <p:cNvSpPr/>
          <p:nvPr/>
        </p:nvSpPr>
        <p:spPr>
          <a:xfrm>
            <a:off x="7406170" y="1924820"/>
            <a:ext cx="4369466" cy="954107"/>
          </a:xfrm>
          <a:prstGeom prst="rect">
            <a:avLst/>
          </a:prstGeom>
        </p:spPr>
        <p:txBody>
          <a:bodyPr wrap="square">
            <a:spAutoFit/>
          </a:bodyPr>
          <a:lstStyle/>
          <a:p>
            <a:pPr marL="114300" indent="0">
              <a:buNone/>
            </a:pPr>
            <a:r>
              <a:rPr lang="en-US" sz="2800" dirty="0"/>
              <a:t>Purdue’s institutional country partnerships</a:t>
            </a:r>
          </a:p>
        </p:txBody>
      </p:sp>
      <p:sp>
        <p:nvSpPr>
          <p:cNvPr id="21" name="Rectangle 20">
            <a:extLst>
              <a:ext uri="{FF2B5EF4-FFF2-40B4-BE49-F238E27FC236}">
                <a16:creationId xmlns:a16="http://schemas.microsoft.com/office/drawing/2014/main" id="{8B1662C7-C1CA-447B-8B31-68C69E9A80E2}"/>
              </a:ext>
            </a:extLst>
          </p:cNvPr>
          <p:cNvSpPr/>
          <p:nvPr/>
        </p:nvSpPr>
        <p:spPr>
          <a:xfrm>
            <a:off x="3296241" y="3463027"/>
            <a:ext cx="7770142" cy="954107"/>
          </a:xfrm>
          <a:prstGeom prst="rect">
            <a:avLst/>
          </a:prstGeom>
        </p:spPr>
        <p:txBody>
          <a:bodyPr wrap="square">
            <a:spAutoFit/>
          </a:bodyPr>
          <a:lstStyle/>
          <a:p>
            <a:pPr marL="114300" indent="0">
              <a:buNone/>
            </a:pPr>
            <a:r>
              <a:rPr lang="en-US" sz="2800" dirty="0"/>
              <a:t>Purdue’s experience: agriculture, biomedical engineering, data analytics</a:t>
            </a:r>
          </a:p>
        </p:txBody>
      </p:sp>
      <p:pic>
        <p:nvPicPr>
          <p:cNvPr id="22" name="Picture 21">
            <a:extLst>
              <a:ext uri="{FF2B5EF4-FFF2-40B4-BE49-F238E27FC236}">
                <a16:creationId xmlns:a16="http://schemas.microsoft.com/office/drawing/2014/main" id="{A1BA3C94-1710-4C86-8931-68FFE1DBADD4}"/>
              </a:ext>
            </a:extLst>
          </p:cNvPr>
          <p:cNvPicPr>
            <a:picLocks noChangeAspect="1"/>
          </p:cNvPicPr>
          <p:nvPr/>
        </p:nvPicPr>
        <p:blipFill>
          <a:blip r:embed="rId9"/>
          <a:stretch>
            <a:fillRect/>
          </a:stretch>
        </p:blipFill>
        <p:spPr>
          <a:xfrm>
            <a:off x="1634543" y="3135086"/>
            <a:ext cx="1481328" cy="1481328"/>
          </a:xfrm>
          <a:prstGeom prst="rect">
            <a:avLst/>
          </a:prstGeom>
        </p:spPr>
      </p:pic>
      <p:pic>
        <p:nvPicPr>
          <p:cNvPr id="23" name="Picture 22">
            <a:extLst>
              <a:ext uri="{FF2B5EF4-FFF2-40B4-BE49-F238E27FC236}">
                <a16:creationId xmlns:a16="http://schemas.microsoft.com/office/drawing/2014/main" id="{6066D10D-6CD7-4F70-A2A9-08868E3B8C6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57" b="96087" l="3196" r="95434">
                        <a14:foregroundMark x1="62557" y1="65217" x2="62557" y2="65217"/>
                        <a14:foregroundMark x1="67123" y1="10000" x2="67123" y2="10000"/>
                        <a14:foregroundMark x1="54795" y1="7826" x2="54795" y2="7826"/>
                        <a14:foregroundMark x1="92694" y1="35217" x2="92694" y2="35217"/>
                        <a14:foregroundMark x1="96347" y1="58261" x2="96347" y2="58261"/>
                        <a14:foregroundMark x1="51142" y1="96087" x2="51142" y2="96087"/>
                        <a14:foregroundMark x1="3196" y1="49565" x2="3196" y2="49565"/>
                      </a14:backgroundRemoval>
                    </a14:imgEffect>
                  </a14:imgLayer>
                </a14:imgProps>
              </a:ext>
            </a:extLst>
          </a:blip>
          <a:stretch>
            <a:fillRect/>
          </a:stretch>
        </p:blipFill>
        <p:spPr>
          <a:xfrm>
            <a:off x="6012285" y="4790578"/>
            <a:ext cx="1237480" cy="1299637"/>
          </a:xfrm>
          <a:prstGeom prst="rect">
            <a:avLst/>
          </a:prstGeom>
        </p:spPr>
      </p:pic>
    </p:spTree>
    <p:extLst>
      <p:ext uri="{BB962C8B-B14F-4D97-AF65-F5344CB8AC3E}">
        <p14:creationId xmlns:p14="http://schemas.microsoft.com/office/powerpoint/2010/main" val="384222005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41D2BC86DB7D40AC241D5B94D51A9B" ma:contentTypeVersion="14" ma:contentTypeDescription="Create a new document." ma:contentTypeScope="" ma:versionID="5a4a21f2c01c6a4f4ef93eb400178e16">
  <xsd:schema xmlns:xsd="http://www.w3.org/2001/XMLSchema" xmlns:xs="http://www.w3.org/2001/XMLSchema" xmlns:p="http://schemas.microsoft.com/office/2006/metadata/properties" xmlns:ns3="5882e025-a99a-4802-a5dc-fc229cbfc2d4" xmlns:ns4="b5ab1e42-edc2-4fc9-83d3-85067597098c" targetNamespace="http://schemas.microsoft.com/office/2006/metadata/properties" ma:root="true" ma:fieldsID="a8b9b11a15849265bb78721460ff9107" ns3:_="" ns4:_="">
    <xsd:import namespace="5882e025-a99a-4802-a5dc-fc229cbfc2d4"/>
    <xsd:import namespace="b5ab1e42-edc2-4fc9-83d3-85067597098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2e025-a99a-4802-a5dc-fc229cbfc2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ab1e42-edc2-4fc9-83d3-85067597098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C2B23E-49DE-4ECE-A0A3-5C65C402B8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82e025-a99a-4802-a5dc-fc229cbfc2d4"/>
    <ds:schemaRef ds:uri="b5ab1e42-edc2-4fc9-83d3-8506759709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D5DED9-884F-476D-8267-5158042E8CA9}">
  <ds:schemaRefs>
    <ds:schemaRef ds:uri="http://schemas.microsoft.com/sharepoint/v3/contenttype/forms"/>
  </ds:schemaRefs>
</ds:datastoreItem>
</file>

<file path=customXml/itemProps3.xml><?xml version="1.0" encoding="utf-8"?>
<ds:datastoreItem xmlns:ds="http://schemas.openxmlformats.org/officeDocument/2006/customXml" ds:itemID="{EEEE4016-FA08-4CC0-B50B-7711F9EF3782}">
  <ds:schemaRefs>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b5ab1e42-edc2-4fc9-83d3-85067597098c"/>
    <ds:schemaRef ds:uri="http://purl.org/dc/dcmitype/"/>
    <ds:schemaRef ds:uri="http://purl.org/dc/terms/"/>
    <ds:schemaRef ds:uri="http://www.w3.org/XML/1998/namespace"/>
    <ds:schemaRef ds:uri="5882e025-a99a-4802-a5dc-fc229cbfc2d4"/>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10379</TotalTime>
  <Words>1364</Words>
  <Application>Microsoft Office PowerPoint</Application>
  <PresentationFormat>Widescreen</PresentationFormat>
  <Paragraphs>132</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 Narrow</vt:lpstr>
      <vt:lpstr>Calibri</vt:lpstr>
      <vt:lpstr>FreightTextProBook-Regular</vt:lpstr>
      <vt:lpstr>Source Sans Pro</vt:lpstr>
      <vt:lpstr>United Sans Cd Bd</vt:lpstr>
      <vt:lpstr>United Sans Cd Hv</vt:lpstr>
      <vt:lpstr>Office Theme</vt:lpstr>
      <vt:lpstr>Purdue Applied Research Institute Global Development and Innovation Division</vt:lpstr>
      <vt:lpstr>PowerPoint Presentation</vt:lpstr>
      <vt:lpstr>PowerPoint Presentation</vt:lpstr>
      <vt:lpstr>PowerPoint Presentation</vt:lpstr>
      <vt:lpstr>PowerPoint Presentation</vt:lpstr>
      <vt:lpstr>USAID Commitments to Universities 2013-2019</vt:lpstr>
      <vt:lpstr>USAID Commitments to Universities and Contractors 2013 to 2019</vt:lpstr>
      <vt:lpstr>PowerPoint Presentation</vt:lpstr>
      <vt:lpstr>Areas of Practice</vt:lpstr>
      <vt:lpstr>PARI-GDI’s Approach</vt:lpstr>
      <vt:lpstr>Current Pipeline:</vt:lpstr>
      <vt:lpstr>PowerPoint Presentation</vt:lpstr>
      <vt:lpstr>Current Pipeline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Purdue Applied Research Institute – Global Development Division (PARI GDD) Summary of recommendations from the envisioning committee</dc:title>
  <dc:creator>Raman, Arvind</dc:creator>
  <cp:lastModifiedBy>Harbison, Diana Beck Rossi</cp:lastModifiedBy>
  <cp:revision>56</cp:revision>
  <dcterms:modified xsi:type="dcterms:W3CDTF">2022-03-10T13:17:37Z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0x010100ED41D2BC86DB7D40AC241D5B94D51A9B</vt:lpwstr>
  </property>
</Properties>
</file>