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32"/>
  </p:notesMasterIdLst>
  <p:handoutMasterIdLst>
    <p:handoutMasterId r:id="rId33"/>
  </p:handoutMasterIdLst>
  <p:sldIdLst>
    <p:sldId id="269" r:id="rId2"/>
    <p:sldId id="270" r:id="rId3"/>
    <p:sldId id="306" r:id="rId4"/>
    <p:sldId id="317" r:id="rId5"/>
    <p:sldId id="311" r:id="rId6"/>
    <p:sldId id="312" r:id="rId7"/>
    <p:sldId id="318" r:id="rId8"/>
    <p:sldId id="319" r:id="rId9"/>
    <p:sldId id="320" r:id="rId10"/>
    <p:sldId id="321" r:id="rId11"/>
    <p:sldId id="322" r:id="rId12"/>
    <p:sldId id="305"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27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PT Template" id="{6B92E0B9-BEE6-FA4E-808E-BE60CA14C95B}">
          <p14:sldIdLst>
            <p14:sldId id="269"/>
            <p14:sldId id="270"/>
            <p14:sldId id="306"/>
            <p14:sldId id="317"/>
            <p14:sldId id="311"/>
            <p14:sldId id="312"/>
            <p14:sldId id="318"/>
            <p14:sldId id="319"/>
            <p14:sldId id="320"/>
            <p14:sldId id="321"/>
            <p14:sldId id="322"/>
            <p14:sldId id="305"/>
            <p14:sldId id="323"/>
            <p14:sldId id="324"/>
            <p14:sldId id="325"/>
            <p14:sldId id="326"/>
            <p14:sldId id="327"/>
            <p14:sldId id="328"/>
            <p14:sldId id="329"/>
            <p14:sldId id="330"/>
            <p14:sldId id="331"/>
            <p14:sldId id="332"/>
            <p14:sldId id="333"/>
            <p14:sldId id="334"/>
            <p14:sldId id="335"/>
            <p14:sldId id="336"/>
            <p14:sldId id="337"/>
            <p14:sldId id="338"/>
            <p14:sldId id="339"/>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03" autoAdjust="0"/>
    <p:restoredTop sz="93812" autoAdjust="0"/>
  </p:normalViewPr>
  <p:slideViewPr>
    <p:cSldViewPr snapToGrid="0" snapToObjects="1">
      <p:cViewPr varScale="1">
        <p:scale>
          <a:sx n="64" d="100"/>
          <a:sy n="64" d="100"/>
        </p:scale>
        <p:origin x="52" y="124"/>
      </p:cViewPr>
      <p:guideLst/>
    </p:cSldViewPr>
  </p:slideViewPr>
  <p:notesTextViewPr>
    <p:cViewPr>
      <p:scale>
        <a:sx n="1" d="1"/>
        <a:sy n="1" d="1"/>
      </p:scale>
      <p:origin x="0" y="0"/>
    </p:cViewPr>
  </p:notesTextViewPr>
  <p:notesViewPr>
    <p:cSldViewPr snapToGrid="0" snapToObjects="1">
      <p:cViewPr varScale="1">
        <p:scale>
          <a:sx n="168" d="100"/>
          <a:sy n="168" d="100"/>
        </p:scale>
        <p:origin x="446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C1EAF9-4718-034F-90B3-1E23D9FC38C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17E4E72-6179-DD41-84BE-14680CA07B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DF351A-5EA2-C146-A10F-CD8C6A7F8C0C}" type="datetime1">
              <a:rPr lang="en-US" smtClean="0"/>
              <a:t>6/12/2022</a:t>
            </a:fld>
            <a:endParaRPr lang="en-US" dirty="0"/>
          </a:p>
        </p:txBody>
      </p:sp>
      <p:sp>
        <p:nvSpPr>
          <p:cNvPr id="4" name="Footer Placeholder 3">
            <a:extLst>
              <a:ext uri="{FF2B5EF4-FFF2-40B4-BE49-F238E27FC236}">
                <a16:creationId xmlns:a16="http://schemas.microsoft.com/office/drawing/2014/main" id="{75F144C2-3F80-4342-9BD6-697909F44FA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226BFA-00F6-034C-8865-C10242FD9A6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41FFB6-B16B-9547-A849-38D74703E65D}" type="slidenum">
              <a:rPr lang="en-US" smtClean="0"/>
              <a:t>‹#›</a:t>
            </a:fld>
            <a:endParaRPr lang="en-US" dirty="0"/>
          </a:p>
        </p:txBody>
      </p:sp>
    </p:spTree>
    <p:extLst>
      <p:ext uri="{BB962C8B-B14F-4D97-AF65-F5344CB8AC3E}">
        <p14:creationId xmlns:p14="http://schemas.microsoft.com/office/powerpoint/2010/main" val="38554512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C410F0-6477-C64C-B9A1-FDB330E4BF64}" type="datetime1">
              <a:rPr lang="en-US" smtClean="0"/>
              <a:t>6/12/2022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04D96B-BF35-6342-BF49-131378446712}" type="slidenum">
              <a:rPr lang="en-US" smtClean="0"/>
              <a:t>‹#›</a:t>
            </a:fld>
            <a:endParaRPr lang="en-US" dirty="0"/>
          </a:p>
        </p:txBody>
      </p:sp>
    </p:spTree>
    <p:extLst>
      <p:ext uri="{BB962C8B-B14F-4D97-AF65-F5344CB8AC3E}">
        <p14:creationId xmlns:p14="http://schemas.microsoft.com/office/powerpoint/2010/main" val="3006304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2"/>
        </a:solidFill>
        <a:effectLst/>
      </p:bgPr>
    </p:bg>
    <p:spTree>
      <p:nvGrpSpPr>
        <p:cNvPr id="1" name=""/>
        <p:cNvGrpSpPr/>
        <p:nvPr/>
      </p:nvGrpSpPr>
      <p:grpSpPr>
        <a:xfrm>
          <a:off x="0" y="0"/>
          <a:ext cx="0" cy="0"/>
          <a:chOff x="0" y="0"/>
          <a:chExt cx="0" cy="0"/>
        </a:xfrm>
      </p:grpSpPr>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488202" y="1884218"/>
            <a:ext cx="7968508" cy="1246495"/>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userDrawn="1"/>
        </p:nvPicPr>
        <p:blipFill>
          <a:blip r:embed="rId2"/>
          <a:stretch>
            <a:fillRect/>
          </a:stretch>
        </p:blipFill>
        <p:spPr>
          <a:xfrm>
            <a:off x="511824" y="6059043"/>
            <a:ext cx="2544533" cy="341599"/>
          </a:xfrm>
          <a:prstGeom prst="rect">
            <a:avLst/>
          </a:prstGeom>
        </p:spPr>
      </p:pic>
      <p:cxnSp>
        <p:nvCxnSpPr>
          <p:cNvPr id="13" name="Line 1">
            <a:extLst>
              <a:ext uri="{FF2B5EF4-FFF2-40B4-BE49-F238E27FC236}">
                <a16:creationId xmlns:a16="http://schemas.microsoft.com/office/drawing/2014/main" id="{A746CD05-A191-A442-A002-3AD9F5CCAD2A}"/>
              </a:ext>
            </a:extLst>
          </p:cNvPr>
          <p:cNvCxnSpPr>
            <a:cxnSpLocks/>
          </p:cNvCxnSpPr>
          <p:nvPr userDrawn="1"/>
        </p:nvCxnSpPr>
        <p:spPr>
          <a:xfrm flipH="1">
            <a:off x="573115" y="318798"/>
            <a:ext cx="75068" cy="5173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ne 2">
            <a:extLst>
              <a:ext uri="{FF2B5EF4-FFF2-40B4-BE49-F238E27FC236}">
                <a16:creationId xmlns:a16="http://schemas.microsoft.com/office/drawing/2014/main" id="{461AAE78-C01B-DD4E-A8D1-EE36B5982A91}"/>
              </a:ext>
            </a:extLst>
          </p:cNvPr>
          <p:cNvCxnSpPr>
            <a:cxnSpLocks/>
          </p:cNvCxnSpPr>
          <p:nvPr userDrawn="1"/>
        </p:nvCxnSpPr>
        <p:spPr>
          <a:xfrm>
            <a:off x="4655908" y="318798"/>
            <a:ext cx="0" cy="1310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old Triangle">
            <a:extLst>
              <a:ext uri="{FF2B5EF4-FFF2-40B4-BE49-F238E27FC236}">
                <a16:creationId xmlns:a16="http://schemas.microsoft.com/office/drawing/2014/main" id="{6C3B8210-1510-C644-9CE9-0E6E1BA9961F}"/>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049DC8E1-D369-0F48-9062-BB068AFD07CE}" type="datetime1">
              <a:rPr lang="en-US" smtClean="0"/>
              <a:pPr/>
              <a:t>6/12/2022</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
        <p:nvSpPr>
          <p:cNvPr id="18" name="Microsoft Accessibility URL">
            <a:extLst>
              <a:ext uri="{FF2B5EF4-FFF2-40B4-BE49-F238E27FC236}">
                <a16:creationId xmlns:a16="http://schemas.microsoft.com/office/drawing/2014/main" id="{787D9F17-6276-3E46-A218-B3EF30CA7E56}"/>
              </a:ext>
            </a:extLst>
          </p:cNvPr>
          <p:cNvSpPr txBox="1"/>
          <p:nvPr userDrawn="1"/>
        </p:nvSpPr>
        <p:spPr>
          <a:xfrm>
            <a:off x="1481118" y="3953492"/>
            <a:ext cx="8171677" cy="553998"/>
          </a:xfrm>
          <a:prstGeom prst="rect">
            <a:avLst/>
          </a:prstGeom>
          <a:noFill/>
        </p:spPr>
        <p:txBody>
          <a:bodyPr wrap="square" lIns="0" tIns="0" rIns="0" bIns="0" rtlCol="0">
            <a:spAutoFit/>
          </a:bodyPr>
          <a:lstStyle/>
          <a:p>
            <a:r>
              <a:rPr lang="en-US" sz="1800" dirty="0">
                <a:solidFill>
                  <a:schemeClr val="accent1"/>
                </a:solidFill>
                <a:effectLst/>
                <a:latin typeface="Acumin Pro" panose="020B0504020202020204" pitchFamily="34" charset="77"/>
              </a:rPr>
              <a:t>https://support.office.com/en-us/article/Make-your-PowerPoint-presentations-accessible-6f7772b2-2f33-4bd2-8ca7-dae3b2b3ef25</a:t>
            </a:r>
            <a:endParaRPr lang="en-US" sz="1800" dirty="0">
              <a:solidFill>
                <a:schemeClr val="accent1"/>
              </a:solidFill>
            </a:endParaRPr>
          </a:p>
        </p:txBody>
      </p:sp>
    </p:spTree>
    <p:extLst>
      <p:ext uri="{BB962C8B-B14F-4D97-AF65-F5344CB8AC3E}">
        <p14:creationId xmlns:p14="http://schemas.microsoft.com/office/powerpoint/2010/main" val="57418840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cNvSpPr>
            <a:spLocks noGrp="1"/>
          </p:cNvSpPr>
          <p:nvPr>
            <p:ph type="ctrTitle" hasCustomPrompt="1"/>
          </p:nvPr>
        </p:nvSpPr>
        <p:spPr bwMode="blackWhite">
          <a:xfrm>
            <a:off x="1488156" y="1626244"/>
            <a:ext cx="7911945" cy="2215991"/>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495680" y="3990085"/>
            <a:ext cx="7096269" cy="336015"/>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userDrawn="1"/>
        </p:nvPicPr>
        <p:blipFill>
          <a:blip r:embed="rId2"/>
          <a:stretch>
            <a:fillRect/>
          </a:stretch>
        </p:blipFill>
        <p:spPr>
          <a:xfrm>
            <a:off x="9821333" y="0"/>
            <a:ext cx="2370667" cy="6858000"/>
          </a:xfrm>
          <a:prstGeom prst="rect">
            <a:avLst/>
          </a:prstGeom>
        </p:spPr>
      </p:pic>
      <p:pic>
        <p:nvPicPr>
          <p:cNvPr id="26" name="Purdue Logo" descr="Purdue Logo">
            <a:extLst>
              <a:ext uri="{FF2B5EF4-FFF2-40B4-BE49-F238E27FC236}">
                <a16:creationId xmlns:a16="http://schemas.microsoft.com/office/drawing/2014/main" id="{F44E78F0-0852-5442-BF6C-E1583D1086C7}"/>
              </a:ext>
            </a:extLst>
          </p:cNvPr>
          <p:cNvPicPr>
            <a:picLocks noChangeAspect="1"/>
          </p:cNvPicPr>
          <p:nvPr userDrawn="1"/>
        </p:nvPicPr>
        <p:blipFill>
          <a:blip r:embed="rId3"/>
          <a:stretch>
            <a:fillRect/>
          </a:stretch>
        </p:blipFill>
        <p:spPr>
          <a:xfrm>
            <a:off x="511824" y="6059043"/>
            <a:ext cx="2544533" cy="341599"/>
          </a:xfrm>
          <a:prstGeom prst="rect">
            <a:avLst/>
          </a:prstGeom>
        </p:spPr>
      </p:pic>
      <p:sp>
        <p:nvSpPr>
          <p:cNvPr id="7" name="Date"/>
          <p:cNvSpPr>
            <a:spLocks noGrp="1"/>
          </p:cNvSpPr>
          <p:nvPr>
            <p:ph type="dt" sz="half" idx="10"/>
          </p:nvPr>
        </p:nvSpPr>
        <p:spPr/>
        <p:txBody>
          <a:bodyPr/>
          <a:lstStyle>
            <a:lvl1pPr>
              <a:defRPr>
                <a:solidFill>
                  <a:schemeClr val="tx1">
                    <a:alpha val="70000"/>
                  </a:schemeClr>
                </a:solidFill>
              </a:defRPr>
            </a:lvl1pPr>
          </a:lstStyle>
          <a:p>
            <a:fld id="{049DC8E1-D369-0F48-9062-BB068AFD07CE}" type="datetime1">
              <a:rPr lang="en-US" smtClean="0"/>
              <a:pPr/>
              <a:t>6/12/2022</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9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2"/>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userDrawn="1"/>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489619"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489618" y="1345167"/>
            <a:ext cx="7321993" cy="341599"/>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28620"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userDrawn="1"/>
        </p:nvPicPr>
        <p:blipFill>
          <a:blip r:embed="rId3"/>
          <a:stretch>
            <a:fillRect/>
          </a:stretch>
        </p:blipFill>
        <p:spPr>
          <a:xfrm>
            <a:off x="513193" y="6064680"/>
            <a:ext cx="2555340" cy="341599"/>
          </a:xfrm>
          <a:prstGeom prst="rect">
            <a:avLst/>
          </a:prstGeom>
        </p:spPr>
      </p:pic>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6/12/2022</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userDrawn="1"/>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312" userDrawn="1">
          <p15:clr>
            <a:srgbClr val="FBAE40"/>
          </p15:clr>
        </p15:guide>
        <p15:guide id="8" pos="92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2"/>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userDrawn="1"/>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489619"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6"/>
            <a:ext cx="7288495" cy="338554"/>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27" name="Purdue Logo" descr="Purdue Logo">
            <a:extLst>
              <a:ext uri="{FF2B5EF4-FFF2-40B4-BE49-F238E27FC236}">
                <a16:creationId xmlns:a16="http://schemas.microsoft.com/office/drawing/2014/main" id="{5E619A95-EAE7-EE49-8A58-504B622FB101}"/>
              </a:ext>
            </a:extLst>
          </p:cNvPr>
          <p:cNvPicPr>
            <a:picLocks noChangeAspect="1"/>
          </p:cNvPicPr>
          <p:nvPr userDrawn="1"/>
        </p:nvPicPr>
        <p:blipFill>
          <a:blip r:embed="rId3"/>
          <a:stretch>
            <a:fillRect/>
          </a:stretch>
        </p:blipFill>
        <p:spPr>
          <a:xfrm>
            <a:off x="513193" y="6064680"/>
            <a:ext cx="2555340" cy="341599"/>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6/12/2022</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userDrawn="1"/>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2"/>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754024" y="304800"/>
            <a:ext cx="3838891" cy="997196"/>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userDrawn="1"/>
        </p:nvPicPr>
        <p:blipFill>
          <a:blip r:embed="rId2"/>
          <a:stretch>
            <a:fillRect/>
          </a:stretch>
        </p:blipFill>
        <p:spPr>
          <a:xfrm>
            <a:off x="511824" y="6059043"/>
            <a:ext cx="2544533" cy="341599"/>
          </a:xfrm>
          <a:prstGeom prst="rect">
            <a:avLst/>
          </a:prstGeom>
        </p:spPr>
      </p:pic>
      <p:cxnSp>
        <p:nvCxnSpPr>
          <p:cNvPr id="13" name="Line 1">
            <a:extLst>
              <a:ext uri="{FF2B5EF4-FFF2-40B4-BE49-F238E27FC236}">
                <a16:creationId xmlns:a16="http://schemas.microsoft.com/office/drawing/2014/main" id="{A746CD05-A191-A442-A002-3AD9F5CCAD2A}"/>
              </a:ext>
            </a:extLst>
          </p:cNvPr>
          <p:cNvCxnSpPr>
            <a:cxnSpLocks/>
          </p:cNvCxnSpPr>
          <p:nvPr userDrawn="1"/>
        </p:nvCxnSpPr>
        <p:spPr>
          <a:xfrm flipH="1">
            <a:off x="573115" y="318798"/>
            <a:ext cx="75068" cy="5173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ne 2">
            <a:extLst>
              <a:ext uri="{FF2B5EF4-FFF2-40B4-BE49-F238E27FC236}">
                <a16:creationId xmlns:a16="http://schemas.microsoft.com/office/drawing/2014/main" id="{461AAE78-C01B-DD4E-A8D1-EE36B5982A91}"/>
              </a:ext>
            </a:extLst>
          </p:cNvPr>
          <p:cNvCxnSpPr>
            <a:cxnSpLocks/>
          </p:cNvCxnSpPr>
          <p:nvPr userDrawn="1"/>
        </p:nvCxnSpPr>
        <p:spPr>
          <a:xfrm>
            <a:off x="4655908" y="318798"/>
            <a:ext cx="0" cy="1310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old Triangle">
            <a:extLst>
              <a:ext uri="{FF2B5EF4-FFF2-40B4-BE49-F238E27FC236}">
                <a16:creationId xmlns:a16="http://schemas.microsoft.com/office/drawing/2014/main" id="{6C3B8210-1510-C644-9CE9-0E6E1BA9961F}"/>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049DC8E1-D369-0F48-9062-BB068AFD07CE}" type="datetime1">
              <a:rPr lang="en-US" smtClean="0"/>
              <a:pPr/>
              <a:t>6/12/2022</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userDrawn="1"/>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bg2"/>
                </a:solidFill>
                <a:latin typeface="United Sans Ext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userDrawn="1"/>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tx1"/>
                </a:solidFill>
                <a:latin typeface="United Sans Cond Medium" pitchFamily="2"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32" name="Purdue Logo" descr="Purdue Logo">
            <a:extLst>
              <a:ext uri="{FF2B5EF4-FFF2-40B4-BE49-F238E27FC236}">
                <a16:creationId xmlns:a16="http://schemas.microsoft.com/office/drawing/2014/main" id="{25D3AC7F-20A7-5D42-9A16-9813B5031FF5}"/>
              </a:ext>
            </a:extLst>
          </p:cNvPr>
          <p:cNvPicPr>
            <a:picLocks noChangeAspect="1"/>
          </p:cNvPicPr>
          <p:nvPr userDrawn="1"/>
        </p:nvPicPr>
        <p:blipFill>
          <a:blip r:embed="rId2"/>
          <a:stretch>
            <a:fillRect/>
          </a:stretch>
        </p:blipFill>
        <p:spPr>
          <a:xfrm>
            <a:off x="511824" y="6059043"/>
            <a:ext cx="2544533" cy="341599"/>
          </a:xfrm>
          <a:prstGeom prst="rect">
            <a:avLst/>
          </a:prstGeom>
        </p:spPr>
      </p:pic>
      <p:pic>
        <p:nvPicPr>
          <p:cNvPr id="24" name="Gold Triangle">
            <a:extLst>
              <a:ext uri="{FF2B5EF4-FFF2-40B4-BE49-F238E27FC236}">
                <a16:creationId xmlns:a16="http://schemas.microsoft.com/office/drawing/2014/main" id="{4DC803D7-BDE8-2740-B36D-EB98236EB729}"/>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049DC8E1-D369-0F48-9062-BB068AFD07CE}" type="datetime1">
              <a:rPr lang="en-US" smtClean="0"/>
              <a:pPr/>
              <a:t>6/12/2022</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cNvSpPr>
            <a:spLocks noGrp="1"/>
          </p:cNvSpPr>
          <p:nvPr>
            <p:ph type="ctrTitle" hasCustomPrompt="1"/>
          </p:nvPr>
        </p:nvSpPr>
        <p:spPr bwMode="blackWhite">
          <a:xfrm>
            <a:off x="1452193"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476416" y="2578489"/>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6" name="Purdue Logo" descr="Purdue Logo">
            <a:extLst>
              <a:ext uri="{FF2B5EF4-FFF2-40B4-BE49-F238E27FC236}">
                <a16:creationId xmlns:a16="http://schemas.microsoft.com/office/drawing/2014/main" id="{9B76C55F-AF8B-C44C-A4FF-D099B1735D66}"/>
              </a:ext>
            </a:extLst>
          </p:cNvPr>
          <p:cNvPicPr>
            <a:picLocks noChangeAspect="1"/>
          </p:cNvPicPr>
          <p:nvPr userDrawn="1"/>
        </p:nvPicPr>
        <p:blipFill>
          <a:blip r:embed="rId2"/>
          <a:stretch>
            <a:fillRect/>
          </a:stretch>
        </p:blipFill>
        <p:spPr>
          <a:xfrm>
            <a:off x="511824" y="6059043"/>
            <a:ext cx="2544533" cy="341599"/>
          </a:xfrm>
          <a:prstGeom prst="rect">
            <a:avLst/>
          </a:prstGeom>
        </p:spPr>
      </p:pic>
      <p:pic>
        <p:nvPicPr>
          <p:cNvPr id="21" name="Black Triangle">
            <a:extLst>
              <a:ext uri="{FF2B5EF4-FFF2-40B4-BE49-F238E27FC236}">
                <a16:creationId xmlns:a16="http://schemas.microsoft.com/office/drawing/2014/main" id="{237F821D-D4B4-C442-814B-E1605BD7539E}"/>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049DC8E1-D369-0F48-9062-BB068AFD07CE}" type="datetime1">
              <a:rPr lang="en-US" smtClean="0"/>
              <a:pPr/>
              <a:t>6/12/2022</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6/12/2022</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purdue.edu/e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urdue.edu/securepurdu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purdue.edu/ea"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purdue.edu/securepurdu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CB62EA1-7116-BF42-8437-9E04958ED88F}"/>
              </a:ext>
            </a:extLst>
          </p:cNvPr>
          <p:cNvSpPr>
            <a:spLocks noGrp="1"/>
          </p:cNvSpPr>
          <p:nvPr>
            <p:ph type="ctrTitle"/>
          </p:nvPr>
        </p:nvSpPr>
        <p:spPr>
          <a:xfrm>
            <a:off x="1949872" y="1689307"/>
            <a:ext cx="7358218" cy="2769989"/>
          </a:xfrm>
        </p:spPr>
        <p:txBody>
          <a:bodyPr/>
          <a:lstStyle/>
          <a:p>
            <a:pPr algn="ctr">
              <a:lnSpc>
                <a:spcPct val="150000"/>
              </a:lnSpc>
            </a:pPr>
            <a:r>
              <a:rPr lang="en-US" sz="4000" b="0" i="0" dirty="0">
                <a:latin typeface="Impact"/>
              </a:rPr>
              <a:t>Campus emergency preparedness training series</a:t>
            </a:r>
            <a:br>
              <a:rPr lang="en-US" sz="4000" b="0" i="0" dirty="0">
                <a:latin typeface="Impact"/>
              </a:rPr>
            </a:br>
            <a:endParaRPr lang="en-US" sz="4000" b="0" i="0" dirty="0"/>
          </a:p>
        </p:txBody>
      </p:sp>
      <p:sp>
        <p:nvSpPr>
          <p:cNvPr id="4" name="Date">
            <a:extLst>
              <a:ext uri="{FF2B5EF4-FFF2-40B4-BE49-F238E27FC236}">
                <a16:creationId xmlns:a16="http://schemas.microsoft.com/office/drawing/2014/main" id="{8A3062CE-1294-654B-BACD-E8DBCB75EE42}"/>
              </a:ext>
            </a:extLst>
          </p:cNvPr>
          <p:cNvSpPr>
            <a:spLocks noGrp="1"/>
          </p:cNvSpPr>
          <p:nvPr>
            <p:ph type="dt" sz="half" idx="10"/>
          </p:nvPr>
        </p:nvSpPr>
        <p:spPr/>
        <p:txBody>
          <a:bodyPr/>
          <a:lstStyle/>
          <a:p>
            <a:r>
              <a:rPr lang="en-US" dirty="0"/>
              <a:t>1/2022</a:t>
            </a:r>
          </a:p>
        </p:txBody>
      </p:sp>
      <p:sp>
        <p:nvSpPr>
          <p:cNvPr id="5" name="Slide Number">
            <a:extLst>
              <a:ext uri="{FF2B5EF4-FFF2-40B4-BE49-F238E27FC236}">
                <a16:creationId xmlns:a16="http://schemas.microsoft.com/office/drawing/2014/main" id="{6EF953D1-F91B-A64B-A20E-31F2EF786B09}"/>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6" name="Subtitle 5"/>
          <p:cNvSpPr>
            <a:spLocks noGrp="1"/>
          </p:cNvSpPr>
          <p:nvPr>
            <p:ph type="subTitle" idx="1"/>
          </p:nvPr>
        </p:nvSpPr>
        <p:spPr/>
        <p:txBody>
          <a:bodyPr/>
          <a:lstStyle/>
          <a:p>
            <a:r>
              <a:rPr lang="en-US" dirty="0"/>
              <a:t>2022 All Hazards Awareness Training</a:t>
            </a:r>
          </a:p>
        </p:txBody>
      </p:sp>
    </p:spTree>
    <p:extLst>
      <p:ext uri="{BB962C8B-B14F-4D97-AF65-F5344CB8AC3E}">
        <p14:creationId xmlns:p14="http://schemas.microsoft.com/office/powerpoint/2010/main" val="414506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7156631" cy="498598"/>
          </a:xfrm>
        </p:spPr>
        <p:txBody>
          <a:bodyPr/>
          <a:lstStyle/>
          <a:p>
            <a:r>
              <a:rPr lang="en-US" dirty="0" err="1"/>
              <a:t>PurdueALERT</a:t>
            </a:r>
            <a:r>
              <a:rPr lang="en-US" dirty="0"/>
              <a:t> Emergency Alert System</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5491495" cy="492443"/>
          </a:xfrm>
        </p:spPr>
        <p:txBody>
          <a:bodyPr/>
          <a:lstStyle/>
          <a:p>
            <a:r>
              <a:rPr lang="en-US" sz="3200" dirty="0" err="1"/>
              <a:t>PurdueALERT</a:t>
            </a:r>
            <a:r>
              <a:rPr lang="en-US" sz="3200" dirty="0"/>
              <a:t> Layers: </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60" y="1962541"/>
            <a:ext cx="7173975" cy="3951563"/>
          </a:xfrm>
        </p:spPr>
        <p:txBody>
          <a:bodyPr>
            <a:normAutofit/>
          </a:bodyPr>
          <a:lstStyle/>
          <a:p>
            <a:pPr marL="0" indent="0">
              <a:buNone/>
            </a:pPr>
            <a:r>
              <a:rPr lang="en-US" sz="3200" u="sng" dirty="0">
                <a:latin typeface="Arial" panose="020B0604020202020204" pitchFamily="34" charset="0"/>
                <a:cs typeface="Arial" panose="020B0604020202020204" pitchFamily="34" charset="0"/>
              </a:rPr>
              <a:t>Email</a:t>
            </a:r>
            <a:r>
              <a:rPr lang="en-US" sz="3200" dirty="0">
                <a:latin typeface="Arial" panose="020B0604020202020204" pitchFamily="34" charset="0"/>
                <a:cs typeface="Arial" panose="020B0604020202020204" pitchFamily="34" charset="0"/>
              </a:rPr>
              <a:t>:  An email may be sent to all people with a </a:t>
            </a:r>
            <a:r>
              <a:rPr lang="en-US" sz="3200" b="1" dirty="0">
                <a:latin typeface="Arial" panose="020B0604020202020204" pitchFamily="34" charset="0"/>
                <a:cs typeface="Arial" panose="020B0604020202020204" pitchFamily="34" charset="0"/>
              </a:rPr>
              <a:t>purdue.edu </a:t>
            </a:r>
            <a:r>
              <a:rPr lang="en-US" sz="3200" dirty="0">
                <a:latin typeface="Arial" panose="020B0604020202020204" pitchFamily="34" charset="0"/>
                <a:cs typeface="Arial" panose="020B0604020202020204" pitchFamily="34" charset="0"/>
              </a:rPr>
              <a:t>address.  </a:t>
            </a:r>
          </a:p>
          <a:p>
            <a:pPr marL="0" indent="0">
              <a:buNone/>
            </a:pPr>
            <a:r>
              <a:rPr lang="en-US" sz="3200" u="sng" dirty="0">
                <a:latin typeface="Arial" panose="020B0604020202020204" pitchFamily="34" charset="0"/>
                <a:cs typeface="Arial" panose="020B0604020202020204" pitchFamily="34" charset="0"/>
              </a:rPr>
              <a:t>Purdue Campus Safety Status </a:t>
            </a:r>
            <a:r>
              <a:rPr lang="en-US" sz="3200" dirty="0">
                <a:latin typeface="Arial" panose="020B0604020202020204" pitchFamily="34" charset="0"/>
                <a:cs typeface="Arial" panose="020B0604020202020204" pitchFamily="34" charset="0"/>
              </a:rPr>
              <a:t>page: </a:t>
            </a:r>
            <a:r>
              <a:rPr lang="en-US" sz="3200" dirty="0">
                <a:latin typeface="Arial" panose="020B0604020202020204" pitchFamily="34" charset="0"/>
                <a:cs typeface="Arial" panose="020B0604020202020204" pitchFamily="34" charset="0"/>
                <a:hlinkClick r:id="rId2"/>
              </a:rPr>
              <a:t>www.purdue.edu/ea</a:t>
            </a:r>
            <a:r>
              <a:rPr lang="en-US" sz="3200" dirty="0">
                <a:latin typeface="Arial" panose="020B0604020202020204" pitchFamily="34" charset="0"/>
                <a:cs typeface="Arial" panose="020B0604020202020204" pitchFamily="34" charset="0"/>
              </a:rPr>
              <a:t> is the focal point of the most complete information in all campus-related emergencies. Includes an embedded @</a:t>
            </a:r>
            <a:r>
              <a:rPr lang="en-US" sz="3200" dirty="0" err="1">
                <a:latin typeface="Arial" panose="020B0604020202020204" pitchFamily="34" charset="0"/>
                <a:cs typeface="Arial" panose="020B0604020202020204" pitchFamily="34" charset="0"/>
              </a:rPr>
              <a:t>purdueemergency</a:t>
            </a:r>
            <a:r>
              <a:rPr lang="en-US" sz="3200" dirty="0">
                <a:latin typeface="Arial" panose="020B0604020202020204" pitchFamily="34" charset="0"/>
                <a:cs typeface="Arial" panose="020B0604020202020204" pitchFamily="34" charset="0"/>
              </a:rPr>
              <a:t> Twitter Feed.</a:t>
            </a:r>
          </a:p>
          <a:p>
            <a:pPr marL="342900" indent="-342900" defTabSz="914400" eaLnBrk="0" fontAlgn="base" hangingPunct="0">
              <a:spcBef>
                <a:spcPct val="20000"/>
              </a:spcBef>
              <a:spcAft>
                <a:spcPct val="0"/>
              </a:spcAft>
              <a:buFontTx/>
              <a:buChar char="•"/>
            </a:pPr>
            <a:endParaRPr lang="en-US" sz="3200"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135485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7156631" cy="498598"/>
          </a:xfrm>
        </p:spPr>
        <p:txBody>
          <a:bodyPr/>
          <a:lstStyle/>
          <a:p>
            <a:r>
              <a:rPr lang="en-US" dirty="0" err="1"/>
              <a:t>PurdueALERT</a:t>
            </a:r>
            <a:r>
              <a:rPr lang="en-US" dirty="0"/>
              <a:t> Emergency Alert System</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5491495" cy="492443"/>
          </a:xfrm>
        </p:spPr>
        <p:txBody>
          <a:bodyPr/>
          <a:lstStyle/>
          <a:p>
            <a:r>
              <a:rPr lang="en-US" sz="3200" dirty="0" err="1"/>
              <a:t>PurdueALERT</a:t>
            </a:r>
            <a:r>
              <a:rPr lang="en-US" sz="3200" dirty="0"/>
              <a:t> Layers: </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60" y="1962541"/>
            <a:ext cx="7173975" cy="3951563"/>
          </a:xfrm>
        </p:spPr>
        <p:txBody>
          <a:bodyPr>
            <a:normAutofit/>
          </a:bodyPr>
          <a:lstStyle/>
          <a:p>
            <a:pPr marL="0" indent="0">
              <a:buNone/>
            </a:pPr>
            <a:r>
              <a:rPr lang="en-US" sz="3200" u="sng" dirty="0">
                <a:latin typeface="Arial" panose="020B0604020202020204" pitchFamily="34" charset="0"/>
                <a:cs typeface="Arial" panose="020B0604020202020204" pitchFamily="34" charset="0"/>
              </a:rPr>
              <a:t>Boiler TV</a:t>
            </a:r>
            <a:r>
              <a:rPr lang="en-US" sz="3200" dirty="0">
                <a:latin typeface="Arial" panose="020B0604020202020204" pitchFamily="34" charset="0"/>
                <a:cs typeface="Arial" panose="020B0604020202020204" pitchFamily="34" charset="0"/>
              </a:rPr>
              <a:t>:  The Boiler Television Emergency Alerting System may also broadcast emergency information.</a:t>
            </a:r>
          </a:p>
          <a:p>
            <a:pPr marL="0" indent="0">
              <a:buNone/>
            </a:pPr>
            <a:r>
              <a:rPr lang="en-US" sz="3200" u="sng" dirty="0">
                <a:latin typeface="Arial" panose="020B0604020202020204" pitchFamily="34" charset="0"/>
                <a:cs typeface="Arial" panose="020B0604020202020204" pitchFamily="34" charset="0"/>
              </a:rPr>
              <a:t>Local Media</a:t>
            </a:r>
            <a:r>
              <a:rPr lang="en-US" sz="3200" dirty="0">
                <a:latin typeface="Arial" panose="020B0604020202020204" pitchFamily="34" charset="0"/>
                <a:cs typeface="Arial" panose="020B0604020202020204" pitchFamily="34" charset="0"/>
              </a:rPr>
              <a:t>:  The University works with the news media, radio, TV, newspapers, and Internet, to help spread the word.</a:t>
            </a:r>
          </a:p>
          <a:p>
            <a:endParaRPr lang="en-US" sz="3200"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65818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All Hazards Outdoor Warning Sirens</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7-On Campus &amp; 74 in Tippecanoe Co.</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t>Tornado Warning</a:t>
            </a:r>
          </a:p>
          <a:p>
            <a:pPr marL="0" indent="0">
              <a:lnSpc>
                <a:spcPct val="150000"/>
              </a:lnSpc>
              <a:buNone/>
              <a:defRPr/>
            </a:pPr>
            <a:r>
              <a:rPr lang="en-US" sz="2800" dirty="0"/>
              <a:t>Active threat incidents</a:t>
            </a:r>
          </a:p>
          <a:p>
            <a:pPr marL="0" indent="0">
              <a:lnSpc>
                <a:spcPct val="150000"/>
              </a:lnSpc>
              <a:buNone/>
              <a:defRPr/>
            </a:pPr>
            <a:r>
              <a:rPr lang="en-US" sz="2800" dirty="0"/>
              <a:t>Major hazardous materials release incidents</a:t>
            </a:r>
          </a:p>
          <a:p>
            <a:pPr marL="0" indent="0">
              <a:lnSpc>
                <a:spcPct val="150000"/>
              </a:lnSpc>
              <a:buNone/>
              <a:defRPr/>
            </a:pPr>
            <a:r>
              <a:rPr lang="en-US" sz="2800" dirty="0"/>
              <a:t>When directed by Public Safety Officials</a:t>
            </a: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137851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Building Fire Alarms</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Fire Alarm Horns, Strobes, and Speakers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t>Many types of systems in buildings. </a:t>
            </a:r>
          </a:p>
          <a:p>
            <a:pPr marL="0" indent="0">
              <a:lnSpc>
                <a:spcPct val="150000"/>
              </a:lnSpc>
              <a:buNone/>
              <a:defRPr/>
            </a:pPr>
            <a:r>
              <a:rPr lang="en-US" sz="2800" dirty="0"/>
              <a:t>Must evacuate the building when the fire alarm is sounding.</a:t>
            </a:r>
          </a:p>
          <a:p>
            <a:pPr marL="0" indent="0">
              <a:lnSpc>
                <a:spcPct val="150000"/>
              </a:lnSpc>
              <a:buNone/>
              <a:defRPr/>
            </a:pPr>
            <a:endParaRPr lang="en-US" sz="28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7522213" y="4200825"/>
            <a:ext cx="2382694" cy="1787021"/>
          </a:xfrm>
          <a:prstGeom prst="rect">
            <a:avLst/>
          </a:prstGeom>
        </p:spPr>
      </p:pic>
    </p:spTree>
    <p:extLst>
      <p:ext uri="{BB962C8B-B14F-4D97-AF65-F5344CB8AC3E}">
        <p14:creationId xmlns:p14="http://schemas.microsoft.com/office/powerpoint/2010/main" val="148766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err="1"/>
              <a:t>PurdueALERT</a:t>
            </a:r>
            <a:r>
              <a:rPr lang="en-US" dirty="0"/>
              <a:t> Text Message</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Opt-in from Secure Purdue website</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t>Must Opt-in to receive messages:</a:t>
            </a:r>
          </a:p>
          <a:p>
            <a:pPr marL="0" indent="0">
              <a:lnSpc>
                <a:spcPct val="150000"/>
              </a:lnSpc>
              <a:buNone/>
              <a:defRPr/>
            </a:pPr>
            <a:r>
              <a:rPr lang="en-US" sz="2800" dirty="0">
                <a:hlinkClick r:id="rId2"/>
              </a:rPr>
              <a:t>www.purdue.edu/securepurdue</a:t>
            </a:r>
            <a:r>
              <a:rPr lang="en-US" sz="2800" dirty="0"/>
              <a:t> </a:t>
            </a:r>
          </a:p>
          <a:p>
            <a:pPr marL="0" indent="0">
              <a:lnSpc>
                <a:spcPct val="150000"/>
              </a:lnSpc>
              <a:buNone/>
              <a:defRPr/>
            </a:pPr>
            <a:endParaRPr lang="en-US" sz="2800" dirty="0"/>
          </a:p>
          <a:p>
            <a:pPr marL="0" indent="0">
              <a:lnSpc>
                <a:spcPct val="150000"/>
              </a:lnSpc>
              <a:buNone/>
              <a:defRPr/>
            </a:pPr>
            <a:endParaRPr lang="en-US" sz="28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9" name="Picture 8"/>
          <p:cNvPicPr>
            <a:picLocks noChangeAspect="1"/>
          </p:cNvPicPr>
          <p:nvPr/>
        </p:nvPicPr>
        <p:blipFill>
          <a:blip r:embed="rId3"/>
          <a:stretch>
            <a:fillRect/>
          </a:stretch>
        </p:blipFill>
        <p:spPr>
          <a:xfrm>
            <a:off x="2948300" y="3410620"/>
            <a:ext cx="6618647" cy="2385497"/>
          </a:xfrm>
          <a:prstGeom prst="rect">
            <a:avLst/>
          </a:prstGeom>
        </p:spPr>
      </p:pic>
    </p:spTree>
    <p:extLst>
      <p:ext uri="{BB962C8B-B14F-4D97-AF65-F5344CB8AC3E}">
        <p14:creationId xmlns:p14="http://schemas.microsoft.com/office/powerpoint/2010/main" val="18237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Twitter</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a:t>
            </a:r>
            <a:r>
              <a:rPr lang="en-US" sz="3200" dirty="0" err="1"/>
              <a:t>purdueemergency</a:t>
            </a:r>
            <a:r>
              <a:rPr lang="en-US" sz="3200" dirty="0"/>
              <a:t> Twitter Feed</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latin typeface="Acumin Pro" panose="020B0504020202020204"/>
                <a:cs typeface="Arial" panose="020B0604020202020204" pitchFamily="34" charset="0"/>
              </a:rPr>
              <a:t>No Purdue Career Account needed.</a:t>
            </a:r>
          </a:p>
          <a:p>
            <a:pPr marL="0" indent="0">
              <a:lnSpc>
                <a:spcPct val="150000"/>
              </a:lnSpc>
              <a:buNone/>
              <a:defRPr/>
            </a:pPr>
            <a:r>
              <a:rPr lang="en-US" sz="2800" dirty="0">
                <a:latin typeface="Acumin Pro" panose="020B0504020202020204"/>
                <a:cs typeface="Arial" panose="020B0604020202020204" pitchFamily="34" charset="0"/>
              </a:rPr>
              <a:t>Will need a Twitter Account. </a:t>
            </a:r>
          </a:p>
          <a:p>
            <a:pPr marL="0" indent="0">
              <a:lnSpc>
                <a:spcPct val="150000"/>
              </a:lnSpc>
              <a:buNone/>
              <a:defRPr/>
            </a:pPr>
            <a:r>
              <a:rPr lang="en-US" sz="2800" dirty="0">
                <a:latin typeface="Acumin Pro" panose="020B0504020202020204"/>
                <a:cs typeface="Arial" panose="020B0604020202020204" pitchFamily="34" charset="0"/>
              </a:rPr>
              <a:t>Simulcasts the </a:t>
            </a:r>
            <a:r>
              <a:rPr lang="en-US" sz="2800" dirty="0" err="1">
                <a:latin typeface="Acumin Pro" panose="020B0504020202020204"/>
                <a:cs typeface="Arial" panose="020B0604020202020204" pitchFamily="34" charset="0"/>
              </a:rPr>
              <a:t>PurdueALERT</a:t>
            </a:r>
            <a:r>
              <a:rPr lang="en-US" sz="2800" dirty="0">
                <a:latin typeface="Acumin Pro" panose="020B0504020202020204"/>
                <a:cs typeface="Arial" panose="020B0604020202020204" pitchFamily="34" charset="0"/>
              </a:rPr>
              <a:t> text message.</a:t>
            </a:r>
          </a:p>
          <a:p>
            <a:pPr>
              <a:lnSpc>
                <a:spcPct val="150000"/>
              </a:lnSpc>
              <a:defRPr/>
            </a:pPr>
            <a:endParaRPr lang="en-US" sz="2800" dirty="0"/>
          </a:p>
          <a:p>
            <a:pPr marL="0" indent="0">
              <a:lnSpc>
                <a:spcPct val="150000"/>
              </a:lnSpc>
              <a:buNone/>
              <a:defRPr/>
            </a:pPr>
            <a:endParaRPr lang="en-US" sz="2800" dirty="0"/>
          </a:p>
          <a:p>
            <a:pPr marL="0" indent="0">
              <a:lnSpc>
                <a:spcPct val="150000"/>
              </a:lnSpc>
              <a:buNone/>
              <a:defRPr/>
            </a:pPr>
            <a:endParaRPr lang="en-US" sz="28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164700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err="1"/>
              <a:t>AlertUs</a:t>
            </a:r>
            <a:r>
              <a:rPr lang="en-US" dirty="0"/>
              <a:t> Desktop Pop-Up Alert</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err="1"/>
              <a:t>AlertUs</a:t>
            </a:r>
            <a:r>
              <a:rPr lang="en-US" sz="3200" dirty="0"/>
              <a:t> Desktop</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t>“Take over” a Purdue logged in computer and display an alert message.</a:t>
            </a:r>
          </a:p>
          <a:p>
            <a:pPr marL="0" indent="0">
              <a:lnSpc>
                <a:spcPct val="150000"/>
              </a:lnSpc>
              <a:buNone/>
              <a:defRPr/>
            </a:pPr>
            <a:r>
              <a:rPr lang="en-US" sz="2800" dirty="0"/>
              <a:t>Clicking the “enter” key to acknowledge receipt (PC) or dismiss (MAC) and return to the normal screen.</a:t>
            </a:r>
          </a:p>
          <a:p>
            <a:pPr>
              <a:lnSpc>
                <a:spcPct val="150000"/>
              </a:lnSpc>
              <a:defRPr/>
            </a:pPr>
            <a:endParaRPr lang="en-US" sz="2800" dirty="0"/>
          </a:p>
          <a:p>
            <a:pPr>
              <a:lnSpc>
                <a:spcPct val="150000"/>
              </a:lnSpc>
              <a:defRPr/>
            </a:pPr>
            <a:endParaRPr lang="en-US" sz="2800" dirty="0"/>
          </a:p>
          <a:p>
            <a:pPr marL="0" indent="0">
              <a:lnSpc>
                <a:spcPct val="150000"/>
              </a:lnSpc>
              <a:buNone/>
              <a:defRPr/>
            </a:pPr>
            <a:endParaRPr lang="en-US" sz="2800" dirty="0"/>
          </a:p>
          <a:p>
            <a:pPr marL="0" indent="0">
              <a:lnSpc>
                <a:spcPct val="150000"/>
              </a:lnSpc>
              <a:buNone/>
              <a:defRPr/>
            </a:pPr>
            <a:endParaRPr lang="en-US" sz="28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16</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652" y="4601635"/>
            <a:ext cx="2801971" cy="157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26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err="1"/>
              <a:t>AlertUs</a:t>
            </a:r>
            <a:r>
              <a:rPr lang="en-US" dirty="0"/>
              <a:t> Beacons</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Wall-Mounted Beacons (large lecture halls)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t>Alarm for 10 seconds (cannot be muted)</a:t>
            </a:r>
          </a:p>
          <a:p>
            <a:pPr marL="0" indent="0">
              <a:lnSpc>
                <a:spcPct val="150000"/>
              </a:lnSpc>
              <a:buNone/>
              <a:defRPr/>
            </a:pPr>
            <a:r>
              <a:rPr lang="en-US" sz="2800" dirty="0"/>
              <a:t>Flash for approximately 5 minutes</a:t>
            </a:r>
          </a:p>
          <a:p>
            <a:pPr marL="0" indent="0">
              <a:lnSpc>
                <a:spcPct val="150000"/>
              </a:lnSpc>
              <a:buNone/>
              <a:defRPr/>
            </a:pPr>
            <a:r>
              <a:rPr lang="en-US" sz="2800" dirty="0"/>
              <a:t>Provide incident information (Info available for 5 minutes before it resets)</a:t>
            </a:r>
          </a:p>
          <a:p>
            <a:pPr marL="0" indent="0">
              <a:lnSpc>
                <a:spcPct val="150000"/>
              </a:lnSpc>
              <a:buNone/>
              <a:defRPr/>
            </a:pPr>
            <a:endParaRPr lang="en-US" sz="2800" dirty="0"/>
          </a:p>
          <a:p>
            <a:pPr marL="0" indent="0">
              <a:lnSpc>
                <a:spcPct val="150000"/>
              </a:lnSpc>
              <a:buNone/>
              <a:defRPr/>
            </a:pPr>
            <a:endParaRPr lang="en-US" sz="28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17</a:t>
            </a:fld>
            <a:endParaRPr lang="en-US" dirty="0"/>
          </a:p>
        </p:txBody>
      </p:sp>
      <p:pic>
        <p:nvPicPr>
          <p:cNvPr id="8" name="Picture 7"/>
          <p:cNvPicPr>
            <a:picLocks noChangeAspect="1"/>
          </p:cNvPicPr>
          <p:nvPr/>
        </p:nvPicPr>
        <p:blipFill>
          <a:blip r:embed="rId2"/>
          <a:stretch>
            <a:fillRect/>
          </a:stretch>
        </p:blipFill>
        <p:spPr>
          <a:xfrm>
            <a:off x="7877197" y="4494331"/>
            <a:ext cx="2027711" cy="1493514"/>
          </a:xfrm>
          <a:prstGeom prst="rect">
            <a:avLst/>
          </a:prstGeom>
        </p:spPr>
      </p:pic>
    </p:spTree>
    <p:extLst>
      <p:ext uri="{BB962C8B-B14F-4D97-AF65-F5344CB8AC3E}">
        <p14:creationId xmlns:p14="http://schemas.microsoft.com/office/powerpoint/2010/main" val="383102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Digital Signage</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Wall, Celling, or Pedestal Mounted Displays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t>Over 200 digital signs around campus will display the ALERT message for approximately ten minutes.</a:t>
            </a: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18</a:t>
            </a:fld>
            <a:endParaRPr lang="en-US" dirty="0"/>
          </a:p>
        </p:txBody>
      </p:sp>
      <p:pic>
        <p:nvPicPr>
          <p:cNvPr id="7" name="Picture 6"/>
          <p:cNvPicPr>
            <a:picLocks noChangeAspect="1"/>
          </p:cNvPicPr>
          <p:nvPr/>
        </p:nvPicPr>
        <p:blipFill>
          <a:blip r:embed="rId2"/>
          <a:stretch>
            <a:fillRect/>
          </a:stretch>
        </p:blipFill>
        <p:spPr>
          <a:xfrm>
            <a:off x="7056903" y="4087831"/>
            <a:ext cx="2848005" cy="1900015"/>
          </a:xfrm>
          <a:prstGeom prst="rect">
            <a:avLst/>
          </a:prstGeom>
        </p:spPr>
      </p:pic>
    </p:spTree>
    <p:extLst>
      <p:ext uri="{BB962C8B-B14F-4D97-AF65-F5344CB8AC3E}">
        <p14:creationId xmlns:p14="http://schemas.microsoft.com/office/powerpoint/2010/main" val="251851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Purdue Email</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Purdue Career Account Email </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t>An email may be sent to all purdue.edu email addresses to supplement text message based on the needs of the incident. </a:t>
            </a: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19</a:t>
            </a:fld>
            <a:endParaRPr lang="en-US" dirty="0"/>
          </a:p>
        </p:txBody>
      </p:sp>
      <p:pic>
        <p:nvPicPr>
          <p:cNvPr id="8" name="Picture 7"/>
          <p:cNvPicPr>
            <a:picLocks noChangeAspect="1"/>
          </p:cNvPicPr>
          <p:nvPr/>
        </p:nvPicPr>
        <p:blipFill>
          <a:blip r:embed="rId2"/>
          <a:stretch>
            <a:fillRect/>
          </a:stretch>
        </p:blipFill>
        <p:spPr>
          <a:xfrm>
            <a:off x="8010651" y="4107217"/>
            <a:ext cx="1894256" cy="1880629"/>
          </a:xfrm>
          <a:prstGeom prst="rect">
            <a:avLst/>
          </a:prstGeom>
        </p:spPr>
      </p:pic>
    </p:spTree>
    <p:extLst>
      <p:ext uri="{BB962C8B-B14F-4D97-AF65-F5344CB8AC3E}">
        <p14:creationId xmlns:p14="http://schemas.microsoft.com/office/powerpoint/2010/main" val="208947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Overview</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3411537"/>
          </a:xfrm>
        </p:spPr>
        <p:txBody>
          <a:bodyPr>
            <a:normAutofit fontScale="92500" lnSpcReduction="10000"/>
          </a:bodyPr>
          <a:lstStyle/>
          <a:p>
            <a:pPr lvl="0">
              <a:lnSpc>
                <a:spcPct val="150000"/>
              </a:lnSpc>
              <a:defRPr/>
            </a:pPr>
            <a:r>
              <a:rPr lang="en-US" sz="2800" dirty="0"/>
              <a:t>All-Hazards Planning</a:t>
            </a:r>
          </a:p>
          <a:p>
            <a:pPr lvl="0">
              <a:lnSpc>
                <a:spcPct val="150000"/>
              </a:lnSpc>
              <a:defRPr/>
            </a:pPr>
            <a:r>
              <a:rPr lang="en-US" sz="2800" dirty="0" err="1"/>
              <a:t>PurdueALERT</a:t>
            </a:r>
            <a:endParaRPr lang="en-US" sz="2800" dirty="0"/>
          </a:p>
          <a:p>
            <a:pPr lvl="0">
              <a:lnSpc>
                <a:spcPct val="150000"/>
              </a:lnSpc>
              <a:defRPr/>
            </a:pPr>
            <a:r>
              <a:rPr lang="en-US" sz="2800" dirty="0"/>
              <a:t>Shelter In Place</a:t>
            </a:r>
          </a:p>
          <a:p>
            <a:pPr lvl="0">
              <a:lnSpc>
                <a:spcPct val="150000"/>
              </a:lnSpc>
              <a:defRPr/>
            </a:pPr>
            <a:r>
              <a:rPr lang="en-US" sz="2800" dirty="0"/>
              <a:t>Evacuation</a:t>
            </a:r>
          </a:p>
          <a:p>
            <a:pPr lvl="0">
              <a:lnSpc>
                <a:spcPct val="150000"/>
              </a:lnSpc>
              <a:defRPr/>
            </a:pPr>
            <a:r>
              <a:rPr lang="en-US" sz="2800" dirty="0"/>
              <a:t>Resources</a:t>
            </a:r>
          </a:p>
          <a:p>
            <a:pPr lvl="0">
              <a:lnSpc>
                <a:spcPct val="150000"/>
              </a:lnSpc>
              <a:defRPr/>
            </a:pPr>
            <a:r>
              <a:rPr lang="en-US" sz="2800" dirty="0"/>
              <a:t>What You Can Do To Prepare</a:t>
            </a: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23169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Campus Status Page</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WL Campus Emergency Status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hlinkClick r:id="rId2"/>
              </a:rPr>
              <a:t>www.purdue.edu/ea</a:t>
            </a:r>
            <a:r>
              <a:rPr lang="en-US" sz="2800" dirty="0"/>
              <a:t> </a:t>
            </a: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20</a:t>
            </a:fld>
            <a:endParaRPr lang="en-US" dirty="0"/>
          </a:p>
        </p:txBody>
      </p:sp>
      <p:pic>
        <p:nvPicPr>
          <p:cNvPr id="7" name="Picture 6"/>
          <p:cNvPicPr>
            <a:picLocks noChangeAspect="1"/>
          </p:cNvPicPr>
          <p:nvPr/>
        </p:nvPicPr>
        <p:blipFill>
          <a:blip r:embed="rId3"/>
          <a:stretch>
            <a:fillRect/>
          </a:stretch>
        </p:blipFill>
        <p:spPr>
          <a:xfrm>
            <a:off x="5095336" y="2764023"/>
            <a:ext cx="4809571" cy="3223822"/>
          </a:xfrm>
          <a:prstGeom prst="rect">
            <a:avLst/>
          </a:prstGeom>
          <a:ln>
            <a:solidFill>
              <a:schemeClr val="bg1"/>
            </a:solidFill>
          </a:ln>
        </p:spPr>
      </p:pic>
    </p:spTree>
    <p:extLst>
      <p:ext uri="{BB962C8B-B14F-4D97-AF65-F5344CB8AC3E}">
        <p14:creationId xmlns:p14="http://schemas.microsoft.com/office/powerpoint/2010/main" val="421448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Emergency Alert System (EAS)</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Boiler TV and Local TV Stations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lnSpc>
                <a:spcPct val="150000"/>
              </a:lnSpc>
              <a:buNone/>
              <a:defRPr/>
            </a:pPr>
            <a:r>
              <a:rPr lang="en-US" sz="2800" dirty="0"/>
              <a:t>Boiler Television Emergency Alerting System may also broadcast emergency information.</a:t>
            </a:r>
          </a:p>
          <a:p>
            <a:pPr>
              <a:lnSpc>
                <a:spcPct val="150000"/>
              </a:lnSpc>
              <a:defRPr/>
            </a:pP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21</a:t>
            </a:fld>
            <a:endParaRPr lang="en-US" dirty="0"/>
          </a:p>
        </p:txBody>
      </p:sp>
      <p:pic>
        <p:nvPicPr>
          <p:cNvPr id="8" name="Picture 7"/>
          <p:cNvPicPr>
            <a:picLocks noChangeAspect="1"/>
          </p:cNvPicPr>
          <p:nvPr/>
        </p:nvPicPr>
        <p:blipFill>
          <a:blip r:embed="rId2"/>
          <a:stretch>
            <a:fillRect/>
          </a:stretch>
        </p:blipFill>
        <p:spPr>
          <a:xfrm>
            <a:off x="6764373" y="3631439"/>
            <a:ext cx="3140534" cy="2356406"/>
          </a:xfrm>
          <a:prstGeom prst="rect">
            <a:avLst/>
          </a:prstGeom>
        </p:spPr>
      </p:pic>
    </p:spTree>
    <p:extLst>
      <p:ext uri="{BB962C8B-B14F-4D97-AF65-F5344CB8AC3E}">
        <p14:creationId xmlns:p14="http://schemas.microsoft.com/office/powerpoint/2010/main" val="9962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Simple Message Inside &amp; Outside</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6925733" cy="492443"/>
          </a:xfrm>
        </p:spPr>
        <p:txBody>
          <a:bodyPr/>
          <a:lstStyle/>
          <a:p>
            <a:r>
              <a:rPr lang="en-US" sz="3200" dirty="0"/>
              <a:t>When you hear:</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fontScale="92500"/>
          </a:bodyPr>
          <a:lstStyle/>
          <a:p>
            <a:pPr marL="0" indent="0">
              <a:lnSpc>
                <a:spcPct val="150000"/>
              </a:lnSpc>
              <a:buNone/>
              <a:defRPr/>
            </a:pPr>
            <a:r>
              <a:rPr lang="en-US" sz="2400" dirty="0">
                <a:latin typeface="Arial" panose="020B0604020202020204" pitchFamily="34" charset="0"/>
                <a:cs typeface="Arial" panose="020B0604020202020204" pitchFamily="34" charset="0"/>
              </a:rPr>
              <a:t>ALL-HAZARDS OUTDOOR WARNING SIRENS: </a:t>
            </a:r>
            <a:r>
              <a:rPr lang="en-US" sz="2400" u="sng" dirty="0">
                <a:latin typeface="Arial" panose="020B0604020202020204" pitchFamily="34" charset="0"/>
                <a:cs typeface="Arial" panose="020B0604020202020204" pitchFamily="34" charset="0"/>
              </a:rPr>
              <a:t>immediately</a:t>
            </a:r>
            <a:r>
              <a:rPr lang="en-US" sz="2400" dirty="0">
                <a:latin typeface="Arial" panose="020B0604020202020204" pitchFamily="34" charset="0"/>
                <a:cs typeface="Arial" panose="020B0604020202020204" pitchFamily="34" charset="0"/>
              </a:rPr>
              <a:t> seek shelter (</a:t>
            </a:r>
            <a:r>
              <a:rPr lang="en-US" sz="2400" b="1" dirty="0">
                <a:latin typeface="Arial" panose="020B0604020202020204" pitchFamily="34" charset="0"/>
                <a:cs typeface="Arial" panose="020B0604020202020204" pitchFamily="34" charset="0"/>
              </a:rPr>
              <a:t>Shelter In Place</a:t>
            </a:r>
            <a:r>
              <a:rPr lang="en-US" sz="2400" dirty="0">
                <a:latin typeface="Arial" panose="020B0604020202020204" pitchFamily="34" charset="0"/>
                <a:cs typeface="Arial" panose="020B0604020202020204" pitchFamily="34" charset="0"/>
              </a:rPr>
              <a:t>) in a safe location within closest facility</a:t>
            </a:r>
          </a:p>
          <a:p>
            <a:pPr marL="0" indent="0">
              <a:lnSpc>
                <a:spcPct val="150000"/>
              </a:lnSpc>
              <a:buNone/>
              <a:defRPr/>
            </a:pPr>
            <a:r>
              <a:rPr lang="en-US" sz="2400" dirty="0">
                <a:latin typeface="Arial" panose="020B0604020202020204" pitchFamily="34" charset="0"/>
                <a:cs typeface="Arial" panose="020B0604020202020204" pitchFamily="34" charset="0"/>
              </a:rPr>
              <a:t>FIRE ALARMS: </a:t>
            </a:r>
            <a:r>
              <a:rPr lang="en-US" sz="2400" u="sng" dirty="0">
                <a:latin typeface="Arial" panose="020B0604020202020204" pitchFamily="34" charset="0"/>
                <a:cs typeface="Arial" panose="020B0604020202020204" pitchFamily="34" charset="0"/>
              </a:rPr>
              <a:t>immediately</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evacuate</a:t>
            </a:r>
            <a:r>
              <a:rPr lang="en-US" sz="2400" dirty="0">
                <a:latin typeface="Arial" panose="020B0604020202020204" pitchFamily="34" charset="0"/>
                <a:cs typeface="Arial" panose="020B0604020202020204" pitchFamily="34" charset="0"/>
              </a:rPr>
              <a:t> the building and move to a safe location</a:t>
            </a:r>
          </a:p>
          <a:p>
            <a:pPr marL="0" indent="0">
              <a:lnSpc>
                <a:spcPct val="150000"/>
              </a:lnSpc>
              <a:buNone/>
              <a:defRPr/>
            </a:pPr>
            <a:r>
              <a:rPr lang="en-US" sz="2400" i="1" dirty="0">
                <a:latin typeface="Arial" panose="020B0604020202020204" pitchFamily="34" charset="0"/>
                <a:cs typeface="Arial" panose="020B0604020202020204" pitchFamily="34" charset="0"/>
              </a:rPr>
              <a:t>In both cases, you should seek additional clarifying information by all possible means--Text, Campus Safety Status Page, TV, radio, email, etc.</a:t>
            </a:r>
            <a:endParaRPr lang="en-US" sz="2400" dirty="0">
              <a:latin typeface="Arial" panose="020B0604020202020204" pitchFamily="34" charset="0"/>
              <a:cs typeface="Arial" panose="020B0604020202020204" pitchFamily="34" charset="0"/>
            </a:endParaRPr>
          </a:p>
          <a:p>
            <a:pPr>
              <a:lnSpc>
                <a:spcPct val="150000"/>
              </a:lnSpc>
              <a:defRPr/>
            </a:pPr>
            <a:endParaRPr lang="en-US" sz="2400" dirty="0">
              <a:latin typeface="Arial" panose="020B0604020202020204" pitchFamily="34" charset="0"/>
              <a:cs typeface="Arial" panose="020B0604020202020204" pitchFamily="34" charset="0"/>
            </a:endParaRPr>
          </a:p>
          <a:p>
            <a:pPr>
              <a:lnSpc>
                <a:spcPct val="150000"/>
              </a:lnSpc>
              <a:defRPr/>
            </a:pPr>
            <a:endParaRPr lang="en-US" sz="2800" dirty="0">
              <a:latin typeface="Arial" panose="020B0604020202020204" pitchFamily="34" charset="0"/>
              <a:cs typeface="Arial" panose="020B0604020202020204" pitchFamily="34" charset="0"/>
            </a:endParaRPr>
          </a:p>
          <a:p>
            <a:pPr>
              <a:lnSpc>
                <a:spcPct val="150000"/>
              </a:lnSpc>
              <a:defRPr/>
            </a:pP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2120098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Shelter In Place</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7357121" cy="492443"/>
          </a:xfrm>
        </p:spPr>
        <p:txBody>
          <a:bodyPr/>
          <a:lstStyle/>
          <a:p>
            <a:r>
              <a:rPr lang="en-US" sz="3200" dirty="0"/>
              <a:t>To immediately shelter inside a campus building:</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fontScale="85000" lnSpcReduction="10000"/>
          </a:bodyPr>
          <a:lstStyle/>
          <a:p>
            <a:pPr marL="0" indent="0">
              <a:lnSpc>
                <a:spcPct val="150000"/>
              </a:lnSpc>
              <a:buNone/>
              <a:defRPr/>
            </a:pPr>
            <a:r>
              <a:rPr lang="en-US" altLang="ja-JP" sz="2400" dirty="0">
                <a:latin typeface="Arial" panose="020B0604020202020204" pitchFamily="34" charset="0"/>
                <a:cs typeface="Arial" panose="020B0604020202020204" pitchFamily="34" charset="0"/>
              </a:rPr>
              <a:t>This course of action may need to be taken during a tornado, an active threat such as a shooting, or a release of major hazardous materials in the outside air.</a:t>
            </a:r>
          </a:p>
          <a:p>
            <a:pPr marL="0" indent="0">
              <a:lnSpc>
                <a:spcPct val="150000"/>
              </a:lnSpc>
              <a:buNone/>
              <a:defRPr/>
            </a:pPr>
            <a:r>
              <a:rPr lang="en-US" altLang="ja-JP" sz="2400" dirty="0">
                <a:latin typeface="Arial" panose="020B0604020202020204" pitchFamily="34" charset="0"/>
                <a:cs typeface="Arial" panose="020B0604020202020204" pitchFamily="34" charset="0"/>
              </a:rPr>
              <a:t>When you hear the sirens immediately go inside a building to a safe location and use all communication means available to find out more details about the emergency. </a:t>
            </a:r>
          </a:p>
          <a:p>
            <a:pPr marL="0" indent="0">
              <a:lnSpc>
                <a:spcPct val="150000"/>
              </a:lnSpc>
              <a:buNone/>
              <a:defRPr/>
            </a:pPr>
            <a:r>
              <a:rPr lang="en-US" altLang="ja-JP" sz="2400" dirty="0">
                <a:latin typeface="Arial" panose="020B0604020202020204" pitchFamily="34" charset="0"/>
                <a:cs typeface="Arial" panose="020B0604020202020204" pitchFamily="34" charset="0"/>
              </a:rPr>
              <a:t>Remain in place until police, fire, or other emergency response personnel provide additional guidance or tell you it is safe to leave.</a:t>
            </a:r>
          </a:p>
          <a:p>
            <a:pPr>
              <a:lnSpc>
                <a:spcPct val="150000"/>
              </a:lnSpc>
              <a:defRPr/>
            </a:pPr>
            <a:endParaRPr lang="en-US" altLang="ja-JP" sz="2400" dirty="0">
              <a:latin typeface="Arial" panose="020B0604020202020204" pitchFamily="34" charset="0"/>
              <a:cs typeface="Arial" panose="020B0604020202020204" pitchFamily="34" charset="0"/>
            </a:endParaRPr>
          </a:p>
          <a:p>
            <a:pPr>
              <a:lnSpc>
                <a:spcPct val="150000"/>
              </a:lnSpc>
              <a:defRPr/>
            </a:pPr>
            <a:endParaRPr lang="en-US" altLang="ja-JP" sz="2400" dirty="0">
              <a:latin typeface="Arial" panose="020B0604020202020204" pitchFamily="34" charset="0"/>
              <a:cs typeface="Arial" panose="020B0604020202020204" pitchFamily="34" charset="0"/>
            </a:endParaRPr>
          </a:p>
          <a:p>
            <a:pPr>
              <a:lnSpc>
                <a:spcPct val="150000"/>
              </a:lnSpc>
              <a:defRPr/>
            </a:pPr>
            <a:endParaRPr lang="en-US" altLang="ja-JP" sz="2400" dirty="0">
              <a:latin typeface="Arial" panose="020B0604020202020204" pitchFamily="34" charset="0"/>
              <a:cs typeface="Arial" panose="020B0604020202020204" pitchFamily="34" charset="0"/>
            </a:endParaRPr>
          </a:p>
          <a:p>
            <a:pPr>
              <a:lnSpc>
                <a:spcPct val="150000"/>
              </a:lnSpc>
              <a:defRPr/>
            </a:pPr>
            <a:endParaRPr lang="en-US" sz="2400" dirty="0">
              <a:latin typeface="Arial" panose="020B0604020202020204" pitchFamily="34" charset="0"/>
              <a:cs typeface="Arial" panose="020B0604020202020204" pitchFamily="34" charset="0"/>
            </a:endParaRPr>
          </a:p>
          <a:p>
            <a:pPr>
              <a:lnSpc>
                <a:spcPct val="150000"/>
              </a:lnSpc>
              <a:defRPr/>
            </a:pPr>
            <a:endParaRPr lang="en-US" sz="2800" dirty="0">
              <a:latin typeface="Arial" panose="020B0604020202020204" pitchFamily="34" charset="0"/>
              <a:cs typeface="Arial" panose="020B0604020202020204" pitchFamily="34" charset="0"/>
            </a:endParaRPr>
          </a:p>
          <a:p>
            <a:pPr>
              <a:lnSpc>
                <a:spcPct val="150000"/>
              </a:lnSpc>
              <a:defRPr/>
            </a:pP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181823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Shelter In Place—Severe Weather </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7357121" cy="492443"/>
          </a:xfrm>
        </p:spPr>
        <p:txBody>
          <a:bodyPr/>
          <a:lstStyle/>
          <a:p>
            <a:r>
              <a:rPr lang="en-US" sz="3200" dirty="0"/>
              <a:t>Thunderstorm Warning &amp; Tornado Warning:</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spcBef>
                <a:spcPct val="0"/>
              </a:spcBef>
              <a:buNone/>
            </a:pPr>
            <a:r>
              <a:rPr lang="en-US" altLang="en-US" sz="2800" u="sng" dirty="0">
                <a:ea typeface="ＭＳ Ｐゴシック" panose="020B0600070205080204" pitchFamily="34" charset="-128"/>
              </a:rPr>
              <a:t>Outdoor</a:t>
            </a:r>
            <a:r>
              <a:rPr lang="en-US" altLang="en-US" sz="2800" dirty="0">
                <a:ea typeface="ＭＳ Ｐゴシック" panose="020B0600070205080204" pitchFamily="34" charset="-128"/>
              </a:rPr>
              <a:t> All-Hazards Warning Sirens will activate (Tornado Warning).</a:t>
            </a:r>
          </a:p>
          <a:p>
            <a:pPr marL="0" indent="0">
              <a:spcBef>
                <a:spcPct val="0"/>
              </a:spcBef>
              <a:buNone/>
            </a:pPr>
            <a:r>
              <a:rPr lang="en-US" altLang="en-US" sz="2800" dirty="0">
                <a:ea typeface="ＭＳ Ｐゴシック" panose="020B0600070205080204" pitchFamily="34" charset="-128"/>
              </a:rPr>
              <a:t>Text, Twitter, Desktop Popup Alert, BTV EAS, Digital Signs &amp; Alert Beacons will be activated (Text &amp; Twitter for Thunderstorm Warning).</a:t>
            </a:r>
          </a:p>
          <a:p>
            <a:pPr marL="0" indent="0">
              <a:spcBef>
                <a:spcPts val="1200"/>
              </a:spcBef>
              <a:buNone/>
            </a:pPr>
            <a:r>
              <a:rPr lang="en-US" altLang="en-US" sz="2800" dirty="0">
                <a:ea typeface="ＭＳ Ｐゴシック" panose="020B0600070205080204" pitchFamily="34" charset="-128"/>
              </a:rPr>
              <a:t>Immediately go inside a campus building to the lowest level away from exterior doors and windows. </a:t>
            </a:r>
            <a:endParaRPr lang="en-US" sz="2400" dirty="0">
              <a:latin typeface="Arial" panose="020B0604020202020204" pitchFamily="34" charset="0"/>
              <a:cs typeface="Arial" panose="020B0604020202020204" pitchFamily="34" charset="0"/>
            </a:endParaRPr>
          </a:p>
          <a:p>
            <a:pPr>
              <a:lnSpc>
                <a:spcPct val="150000"/>
              </a:lnSpc>
              <a:defRPr/>
            </a:pPr>
            <a:endParaRPr lang="en-US" sz="2800" dirty="0">
              <a:latin typeface="Arial" panose="020B0604020202020204" pitchFamily="34" charset="0"/>
              <a:cs typeface="Arial" panose="020B0604020202020204" pitchFamily="34" charset="0"/>
            </a:endParaRPr>
          </a:p>
          <a:p>
            <a:pPr>
              <a:lnSpc>
                <a:spcPct val="150000"/>
              </a:lnSpc>
              <a:defRPr/>
            </a:pP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391724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Shelter In Place—Active Threat </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7357121" cy="492443"/>
          </a:xfrm>
        </p:spPr>
        <p:txBody>
          <a:bodyPr/>
          <a:lstStyle/>
          <a:p>
            <a:r>
              <a:rPr lang="en-US" sz="3200" dirty="0"/>
              <a:t>Active Threats: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spcBef>
                <a:spcPct val="0"/>
              </a:spcBef>
              <a:buNone/>
            </a:pPr>
            <a:r>
              <a:rPr lang="en-US" altLang="en-US" sz="2800" u="sng" dirty="0">
                <a:ea typeface="ＭＳ Ｐゴシック" panose="020B0600070205080204" pitchFamily="34" charset="-128"/>
              </a:rPr>
              <a:t>Outdoor</a:t>
            </a:r>
            <a:r>
              <a:rPr lang="en-US" altLang="en-US" sz="2800" dirty="0">
                <a:ea typeface="ＭＳ Ｐゴシック" panose="020B0600070205080204" pitchFamily="34" charset="-128"/>
              </a:rPr>
              <a:t> All-Hazards Warning Sirens will activate.</a:t>
            </a:r>
          </a:p>
          <a:p>
            <a:pPr marL="0" indent="0">
              <a:spcBef>
                <a:spcPct val="0"/>
              </a:spcBef>
              <a:buNone/>
            </a:pPr>
            <a:r>
              <a:rPr lang="en-US" altLang="en-US" sz="2800" dirty="0">
                <a:ea typeface="ＭＳ Ｐゴシック" panose="020B0600070205080204" pitchFamily="34" charset="-128"/>
              </a:rPr>
              <a:t>Normally, all other Purdue ALERT layers will be activated…</a:t>
            </a:r>
          </a:p>
          <a:p>
            <a:pPr marL="0" indent="0">
              <a:spcBef>
                <a:spcPct val="0"/>
              </a:spcBef>
              <a:buNone/>
            </a:pPr>
            <a:r>
              <a:rPr lang="en-US" altLang="en-US" sz="2800" dirty="0">
                <a:ea typeface="ＭＳ Ｐゴシック" panose="020B0600070205080204" pitchFamily="34" charset="-128"/>
              </a:rPr>
              <a:t>Response depends on the type of  incident.</a:t>
            </a:r>
          </a:p>
          <a:p>
            <a:pPr marL="0" indent="0">
              <a:lnSpc>
                <a:spcPct val="150000"/>
              </a:lnSpc>
              <a:buNone/>
              <a:defRPr/>
            </a:pPr>
            <a:endParaRPr lang="en-US" sz="2800" dirty="0">
              <a:latin typeface="Arial" panose="020B0604020202020204" pitchFamily="34" charset="0"/>
              <a:cs typeface="Arial" panose="020B0604020202020204" pitchFamily="34" charset="0"/>
            </a:endParaRPr>
          </a:p>
          <a:p>
            <a:pPr>
              <a:lnSpc>
                <a:spcPct val="150000"/>
              </a:lnSpc>
              <a:defRPr/>
            </a:pP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252547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Active Threat Survival Strategies </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7357121" cy="492443"/>
          </a:xfrm>
        </p:spPr>
        <p:txBody>
          <a:bodyPr/>
          <a:lstStyle/>
          <a:p>
            <a:r>
              <a:rPr lang="en-US" sz="3200" dirty="0"/>
              <a:t>Run—If there is an accessible escape path:</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fontScale="92500" lnSpcReduction="20000"/>
          </a:bodyPr>
          <a:lstStyle/>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Be sure to:</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Have an escape route and plan in mind</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Escape regardless of whether others agree to follow</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Leave your belongings behind</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Help others escape, if possible</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Prevent individuals from entering an area where the active shooter may be</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Keep your hands visible</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Follow the instructions of any police ofﬁcers</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Do not attempt to move wounded people</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Call 911 when you are safe</a:t>
            </a:r>
            <a:endParaRPr lang="en-US" sz="2800" dirty="0">
              <a:latin typeface="Arial" panose="020B0604020202020204" pitchFamily="34" charset="0"/>
              <a:cs typeface="Arial" panose="020B0604020202020204" pitchFamily="34" charset="0"/>
            </a:endParaRPr>
          </a:p>
          <a:p>
            <a:pPr>
              <a:lnSpc>
                <a:spcPct val="150000"/>
              </a:lnSpc>
              <a:defRPr/>
            </a:pPr>
            <a:endParaRPr lang="en-US" sz="2000"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14895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Active Threat Survival Strategies </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7357121" cy="492443"/>
          </a:xfrm>
        </p:spPr>
        <p:txBody>
          <a:bodyPr/>
          <a:lstStyle/>
          <a:p>
            <a:r>
              <a:rPr lang="en-US" sz="3200" dirty="0"/>
              <a:t>Hide—If escape is not possible:</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fontScale="92500"/>
          </a:bodyPr>
          <a:lstStyle/>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Your hiding place should:</a:t>
            </a:r>
          </a:p>
          <a:p>
            <a:pPr marL="0" indent="0">
              <a:spcBef>
                <a:spcPct val="0"/>
              </a:spcBef>
              <a:buNone/>
            </a:pPr>
            <a:r>
              <a:rPr lang="en-US" altLang="en-US" sz="2600" dirty="0">
                <a:latin typeface="Arial" panose="020B0604020202020204" pitchFamily="34" charset="0"/>
                <a:ea typeface="ＭＳ Ｐゴシック" panose="020B0600070205080204" pitchFamily="34" charset="-128"/>
                <a:cs typeface="Arial" panose="020B0604020202020204" pitchFamily="34" charset="0"/>
              </a:rPr>
              <a:t>Be out of the active threat’s</a:t>
            </a:r>
            <a:r>
              <a:rPr lang="en-US" altLang="ja-JP" sz="2600" dirty="0">
                <a:latin typeface="Arial" panose="020B0604020202020204" pitchFamily="34" charset="0"/>
                <a:ea typeface="ＭＳ Ｐゴシック" panose="020B0600070205080204" pitchFamily="34" charset="-128"/>
                <a:cs typeface="Arial" panose="020B0604020202020204" pitchFamily="34" charset="0"/>
              </a:rPr>
              <a:t> view</a:t>
            </a:r>
          </a:p>
          <a:p>
            <a:pPr marL="0" indent="0">
              <a:spcBef>
                <a:spcPct val="0"/>
              </a:spcBef>
              <a:buNone/>
            </a:pPr>
            <a:r>
              <a:rPr lang="en-US" altLang="en-US" sz="2600" dirty="0">
                <a:latin typeface="Arial" panose="020B0604020202020204" pitchFamily="34" charset="0"/>
                <a:ea typeface="ＭＳ Ｐゴシック" panose="020B0600070205080204" pitchFamily="34" charset="-128"/>
                <a:cs typeface="Arial" panose="020B0604020202020204" pitchFamily="34" charset="0"/>
              </a:rPr>
              <a:t>Provide protection if shots are ﬁred in your direction   (i.e., an ofﬁce with a closed and locked door)</a:t>
            </a:r>
          </a:p>
          <a:p>
            <a:pPr marL="0" indent="0">
              <a:spcBef>
                <a:spcPct val="0"/>
              </a:spcBef>
              <a:buNone/>
            </a:pPr>
            <a:r>
              <a:rPr lang="en-US" altLang="en-US" sz="2600" dirty="0">
                <a:latin typeface="Arial" panose="020B0604020202020204" pitchFamily="34" charset="0"/>
                <a:ea typeface="ＭＳ Ｐゴシック" panose="020B0600070205080204" pitchFamily="34" charset="-128"/>
                <a:cs typeface="Arial" panose="020B0604020202020204" pitchFamily="34" charset="0"/>
              </a:rPr>
              <a:t>Not trap you or restrict your options for movement</a:t>
            </a:r>
          </a:p>
          <a:p>
            <a:pPr marL="0" indent="0">
              <a:spcBef>
                <a:spcPct val="0"/>
              </a:spcBef>
              <a:buNone/>
            </a:pPr>
            <a:endParaRPr lang="en-US" altLang="en-US" sz="2600" dirty="0">
              <a:latin typeface="Arial" panose="020B0604020202020204" pitchFamily="34" charset="0"/>
              <a:ea typeface="ＭＳ Ｐゴシック" panose="020B0600070205080204" pitchFamily="34" charset="-128"/>
              <a:cs typeface="Arial" panose="020B0604020202020204" pitchFamily="34" charset="0"/>
            </a:endParaRP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To prevent an active threat, such as a shooter from entering your hiding place:</a:t>
            </a:r>
          </a:p>
          <a:p>
            <a:pPr marL="0" indent="0">
              <a:spcBef>
                <a:spcPct val="0"/>
              </a:spcBef>
              <a:buNone/>
            </a:pPr>
            <a:r>
              <a:rPr lang="en-US" altLang="en-US" sz="2600" dirty="0">
                <a:latin typeface="Arial" panose="020B0604020202020204" pitchFamily="34" charset="0"/>
                <a:ea typeface="ＭＳ Ｐゴシック" panose="020B0600070205080204" pitchFamily="34" charset="-128"/>
                <a:cs typeface="Arial" panose="020B0604020202020204" pitchFamily="34" charset="0"/>
              </a:rPr>
              <a:t>Lock the door if safely possible</a:t>
            </a:r>
          </a:p>
          <a:p>
            <a:pPr marL="0" indent="0">
              <a:spcBef>
                <a:spcPct val="0"/>
              </a:spcBef>
              <a:buNone/>
            </a:pPr>
            <a:r>
              <a:rPr lang="en-US" altLang="en-US" sz="2600" dirty="0">
                <a:latin typeface="Arial" panose="020B0604020202020204" pitchFamily="34" charset="0"/>
                <a:ea typeface="ＭＳ Ｐゴシック" panose="020B0600070205080204" pitchFamily="34" charset="-128"/>
                <a:cs typeface="Arial" panose="020B0604020202020204" pitchFamily="34" charset="0"/>
              </a:rPr>
              <a:t>Blockade the door with heavy furniture</a:t>
            </a:r>
          </a:p>
          <a:p>
            <a:pPr>
              <a:spcBef>
                <a:spcPct val="0"/>
              </a:spcBef>
            </a:pP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0" indent="0">
              <a:spcBef>
                <a:spcPct val="0"/>
              </a:spcBef>
              <a:buNone/>
            </a:pPr>
            <a:endParaRPr lang="en-US" altLang="ja-JP" sz="28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3554286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Active Threat Survival Strategies </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7357121" cy="492443"/>
          </a:xfrm>
        </p:spPr>
        <p:txBody>
          <a:bodyPr/>
          <a:lstStyle/>
          <a:p>
            <a:r>
              <a:rPr lang="en-US" sz="3200" dirty="0"/>
              <a:t>Hide—If escape is not possible:</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lnSpcReduction="10000"/>
          </a:bodyPr>
          <a:lstStyle/>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If the active threat is nearby:</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Lock the door</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Turn off the lights</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Close the blinds</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Silence your mobile devices</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Turn off any source of noise (i.e., radios, televisions)</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Hide behind large items (i.e., cabinets, desks)</a:t>
            </a:r>
          </a:p>
          <a:p>
            <a:pPr marL="0" indent="0">
              <a:spcBef>
                <a:spcPct val="0"/>
              </a:spcBef>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Remain quiet</a:t>
            </a:r>
          </a:p>
          <a:p>
            <a:pPr>
              <a:spcBef>
                <a:spcPct val="0"/>
              </a:spcBef>
            </a:pP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0" indent="0">
              <a:spcBef>
                <a:spcPct val="0"/>
              </a:spcBef>
              <a:buNone/>
            </a:pPr>
            <a:endParaRPr lang="en-US" altLang="ja-JP" sz="28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68162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Active Threat Survival Strategies </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7357121" cy="492443"/>
          </a:xfrm>
        </p:spPr>
        <p:txBody>
          <a:bodyPr/>
          <a:lstStyle/>
          <a:p>
            <a:r>
              <a:rPr lang="en-US" sz="3200" dirty="0"/>
              <a:t>Fight—If escape and hiding are not possible:</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4025305"/>
          </a:xfrm>
        </p:spPr>
        <p:txBody>
          <a:bodyPr>
            <a:normAutofit/>
          </a:bodyPr>
          <a:lstStyle/>
          <a:p>
            <a:pPr marL="0" indent="0">
              <a:spcBef>
                <a:spcPct val="0"/>
              </a:spcBef>
              <a:buNone/>
            </a:pPr>
            <a:r>
              <a:rPr lang="en-US" sz="2800" dirty="0">
                <a:latin typeface="Arial" panose="020B0604020202020204" pitchFamily="34" charset="0"/>
                <a:cs typeface="Arial" panose="020B0604020202020204" pitchFamily="34" charset="0"/>
              </a:rPr>
              <a:t>As a last resort, and only when your life is in imminent danger, attempt to disrupt and/or incapacitate the active threat by:</a:t>
            </a:r>
          </a:p>
          <a:p>
            <a:pPr marL="0" indent="0">
              <a:spcBef>
                <a:spcPct val="0"/>
              </a:spcBef>
              <a:buNone/>
            </a:pPr>
            <a:r>
              <a:rPr lang="en-US" sz="2800" dirty="0">
                <a:latin typeface="Arial" panose="020B0604020202020204" pitchFamily="34" charset="0"/>
                <a:cs typeface="Arial" panose="020B0604020202020204" pitchFamily="34" charset="0"/>
              </a:rPr>
              <a:t>Acting as aggressively as possible against him/her</a:t>
            </a:r>
          </a:p>
          <a:p>
            <a:pPr marL="0" indent="0">
              <a:spcBef>
                <a:spcPct val="0"/>
              </a:spcBef>
              <a:buNone/>
            </a:pPr>
            <a:r>
              <a:rPr lang="en-US" sz="2800" dirty="0">
                <a:latin typeface="Arial" panose="020B0604020202020204" pitchFamily="34" charset="0"/>
                <a:cs typeface="Arial" panose="020B0604020202020204" pitchFamily="34" charset="0"/>
              </a:rPr>
              <a:t>Throwing items and improvising weapons</a:t>
            </a:r>
          </a:p>
          <a:p>
            <a:pPr marL="0" indent="0">
              <a:spcBef>
                <a:spcPct val="0"/>
              </a:spcBef>
              <a:buNone/>
            </a:pPr>
            <a:r>
              <a:rPr lang="en-US" sz="2800" dirty="0">
                <a:latin typeface="Arial" panose="020B0604020202020204" pitchFamily="34" charset="0"/>
                <a:cs typeface="Arial" panose="020B0604020202020204" pitchFamily="34" charset="0"/>
              </a:rPr>
              <a:t>Yelling</a:t>
            </a:r>
          </a:p>
          <a:p>
            <a:pPr marL="0" indent="0">
              <a:spcBef>
                <a:spcPct val="0"/>
              </a:spcBef>
              <a:buNone/>
            </a:pPr>
            <a:r>
              <a:rPr lang="en-US" sz="2800" dirty="0">
                <a:latin typeface="Arial" panose="020B0604020202020204" pitchFamily="34" charset="0"/>
                <a:cs typeface="Arial" panose="020B0604020202020204" pitchFamily="34" charset="0"/>
              </a:rPr>
              <a:t>Commit to your actions, then act. </a:t>
            </a:r>
          </a:p>
          <a:p>
            <a:pPr>
              <a:spcBef>
                <a:spcPct val="0"/>
              </a:spcBef>
            </a:pP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0" indent="0">
              <a:spcBef>
                <a:spcPct val="0"/>
              </a:spcBef>
              <a:buNone/>
            </a:pPr>
            <a:endParaRPr lang="en-US" altLang="ja-JP" sz="28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219761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Possible Incidents</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5491495" cy="492443"/>
          </a:xfrm>
        </p:spPr>
        <p:txBody>
          <a:bodyPr/>
          <a:lstStyle/>
          <a:p>
            <a:r>
              <a:rPr lang="en-US" sz="3200" dirty="0"/>
              <a:t>Human-caused Incidents: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3411537"/>
          </a:xfrm>
        </p:spPr>
        <p:txBody>
          <a:bodyPr>
            <a:normAutofit/>
          </a:bodyPr>
          <a:lstStyle/>
          <a:p>
            <a:pPr marL="685800" lvl="1">
              <a:lnSpc>
                <a:spcPct val="90000"/>
              </a:lnSpc>
              <a:spcBef>
                <a:spcPts val="500"/>
              </a:spcBef>
              <a:buClrTx/>
            </a:pPr>
            <a:r>
              <a:rPr lang="en-US" sz="2400" b="1" dirty="0">
                <a:solidFill>
                  <a:srgbClr val="FF0000"/>
                </a:solidFill>
                <a:latin typeface="Arial" panose="020B0604020202020204" pitchFamily="34" charset="0"/>
                <a:cs typeface="Arial" panose="020B0604020202020204" pitchFamily="34" charset="0"/>
              </a:rPr>
              <a:t>Aircraft crashes; Bomb threat/detonation; Civil disturbances; Epidemic/illnesses; Extended power outages; Fires and Explosions; Hazardous materials releases;</a:t>
            </a:r>
            <a:r>
              <a:rPr lang="en-US" sz="2400" dirty="0">
                <a:solidFill>
                  <a:srgbClr val="000000"/>
                </a:solidFill>
                <a:latin typeface="Arial" panose="020B0604020202020204" pitchFamily="34" charset="0"/>
                <a:cs typeface="Arial" panose="020B0604020202020204" pitchFamily="34" charset="0"/>
              </a:rPr>
              <a:t> Mass casualty events; Terrorism; </a:t>
            </a:r>
            <a:r>
              <a:rPr lang="en-US" sz="2400" b="1" dirty="0">
                <a:solidFill>
                  <a:srgbClr val="FF0000"/>
                </a:solidFill>
                <a:latin typeface="Arial" panose="020B0604020202020204" pitchFamily="34" charset="0"/>
                <a:cs typeface="Arial" panose="020B0604020202020204" pitchFamily="34" charset="0"/>
              </a:rPr>
              <a:t>Search &amp; rescue events; Workplace violence; </a:t>
            </a:r>
            <a:r>
              <a:rPr lang="en-US" sz="2400" dirty="0">
                <a:solidFill>
                  <a:srgbClr val="000000"/>
                </a:solidFill>
                <a:latin typeface="Arial" panose="020B0604020202020204" pitchFamily="34" charset="0"/>
                <a:cs typeface="Arial" panose="020B0604020202020204" pitchFamily="34" charset="0"/>
              </a:rPr>
              <a:t>Active shooter</a:t>
            </a: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97012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id="{BF0D9B23-421F-8D4A-A596-3BE4933C2FAD}"/>
              </a:ext>
            </a:extLst>
          </p:cNvPr>
          <p:cNvSpPr>
            <a:spLocks noGrp="1"/>
          </p:cNvSpPr>
          <p:nvPr>
            <p:ph type="ctrTitle"/>
          </p:nvPr>
        </p:nvSpPr>
        <p:spPr/>
        <p:txBody>
          <a:bodyPr/>
          <a:lstStyle/>
          <a:p>
            <a:r>
              <a:rPr lang="en-US" dirty="0"/>
              <a:t>Thank You</a:t>
            </a:r>
          </a:p>
        </p:txBody>
      </p:sp>
      <p:sp>
        <p:nvSpPr>
          <p:cNvPr id="2" name="Date">
            <a:extLst>
              <a:ext uri="{FF2B5EF4-FFF2-40B4-BE49-F238E27FC236}">
                <a16:creationId xmlns:a16="http://schemas.microsoft.com/office/drawing/2014/main" id="{6E45509A-B966-5240-9DAE-86C72B4D4984}"/>
              </a:ext>
            </a:extLst>
          </p:cNvPr>
          <p:cNvSpPr>
            <a:spLocks noGrp="1"/>
          </p:cNvSpPr>
          <p:nvPr>
            <p:ph type="dt" sz="half" idx="10"/>
          </p:nvPr>
        </p:nvSpPr>
        <p:spPr/>
        <p:txBody>
          <a:bodyPr/>
          <a:lstStyle/>
          <a:p>
            <a:fld id="{049DC8E1-D369-0F48-9062-BB068AFD07CE}" type="datetime1">
              <a:rPr lang="en-US" smtClean="0"/>
              <a:pPr/>
              <a:t>6/12/2022</a:t>
            </a:fld>
            <a:endParaRPr lang="en-US" dirty="0"/>
          </a:p>
        </p:txBody>
      </p:sp>
      <p:sp>
        <p:nvSpPr>
          <p:cNvPr id="3" name="Slide Number">
            <a:extLst>
              <a:ext uri="{FF2B5EF4-FFF2-40B4-BE49-F238E27FC236}">
                <a16:creationId xmlns:a16="http://schemas.microsoft.com/office/drawing/2014/main" id="{6368F648-1EB6-6643-BF62-9A8D3E03137F}"/>
              </a:ext>
            </a:extLst>
          </p:cNvPr>
          <p:cNvSpPr>
            <a:spLocks noGrp="1"/>
          </p:cNvSpPr>
          <p:nvPr>
            <p:ph type="sldNum" sz="quarter" idx="12"/>
          </p:nvPr>
        </p:nvSpPr>
        <p:spPr/>
        <p:txBody>
          <a:bodyPr/>
          <a:lstStyle/>
          <a:p>
            <a:fld id="{8A7A6979-0714-4377-B894-6BE4C2D6E202}" type="slidenum">
              <a:rPr lang="en-US" smtClean="0"/>
              <a:pPr/>
              <a:t>30</a:t>
            </a:fld>
            <a:endParaRPr lang="en-US" dirty="0"/>
          </a:p>
        </p:txBody>
      </p:sp>
      <p:sp>
        <p:nvSpPr>
          <p:cNvPr id="7" name="Title">
            <a:extLst>
              <a:ext uri="{FF2B5EF4-FFF2-40B4-BE49-F238E27FC236}">
                <a16:creationId xmlns:a16="http://schemas.microsoft.com/office/drawing/2014/main" id="{3CB62EA1-7116-BF42-8437-9E04958ED88F}"/>
              </a:ext>
            </a:extLst>
          </p:cNvPr>
          <p:cNvSpPr txBox="1">
            <a:spLocks/>
          </p:cNvSpPr>
          <p:nvPr/>
        </p:nvSpPr>
        <p:spPr bwMode="blackWhite">
          <a:xfrm>
            <a:off x="1949871" y="2898674"/>
            <a:ext cx="8557979" cy="1846659"/>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6000" b="1" i="1" kern="1200" cap="all" spc="0" baseline="0">
                <a:solidFill>
                  <a:schemeClr val="bg1"/>
                </a:solidFill>
                <a:latin typeface="Acumin Pro ExtraCondensed" panose="020B0508020202020204" pitchFamily="34" charset="77"/>
                <a:ea typeface="+mj-ea"/>
                <a:cs typeface="+mj-cs"/>
              </a:defRPr>
            </a:lvl1pPr>
          </a:lstStyle>
          <a:p>
            <a:pPr algn="ctr">
              <a:lnSpc>
                <a:spcPct val="150000"/>
              </a:lnSpc>
            </a:pPr>
            <a:r>
              <a:rPr lang="en-US" sz="4000" b="0" i="0" dirty="0">
                <a:latin typeface="Impact"/>
              </a:rPr>
              <a:t>Campus Emergency preparedness &amp; planning office</a:t>
            </a:r>
            <a:endParaRPr lang="en-US" sz="4000" b="0" i="0" dirty="0"/>
          </a:p>
        </p:txBody>
      </p:sp>
    </p:spTree>
    <p:extLst>
      <p:ext uri="{BB962C8B-B14F-4D97-AF65-F5344CB8AC3E}">
        <p14:creationId xmlns:p14="http://schemas.microsoft.com/office/powerpoint/2010/main" val="337321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Possible Incidents</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5491495" cy="492443"/>
          </a:xfrm>
        </p:spPr>
        <p:txBody>
          <a:bodyPr/>
          <a:lstStyle/>
          <a:p>
            <a:r>
              <a:rPr lang="en-US" sz="3200" dirty="0"/>
              <a:t>Major Natural Disasters: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59" y="1962541"/>
            <a:ext cx="7080548" cy="3411537"/>
          </a:xfrm>
        </p:spPr>
        <p:txBody>
          <a:bodyPr>
            <a:normAutofit/>
          </a:bodyPr>
          <a:lstStyle/>
          <a:p>
            <a:pPr marL="685800" lvl="1">
              <a:lnSpc>
                <a:spcPct val="90000"/>
              </a:lnSpc>
              <a:spcBef>
                <a:spcPts val="500"/>
              </a:spcBef>
              <a:buClrTx/>
            </a:pPr>
            <a:r>
              <a:rPr lang="en-US" sz="2400" b="1" dirty="0">
                <a:solidFill>
                  <a:srgbClr val="FF0000"/>
                </a:solidFill>
                <a:latin typeface="Arial" panose="020B0604020202020204" pitchFamily="34" charset="0"/>
                <a:cs typeface="Arial" panose="020B0604020202020204" pitchFamily="34" charset="0"/>
              </a:rPr>
              <a:t>Tornados; Earthquakes; Severe weather, Ice and Snow; Floods</a:t>
            </a:r>
          </a:p>
          <a:p>
            <a:pPr marL="685800" lvl="1">
              <a:lnSpc>
                <a:spcPct val="90000"/>
              </a:lnSpc>
              <a:spcBef>
                <a:spcPts val="500"/>
              </a:spcBef>
              <a:buClrTx/>
            </a:pPr>
            <a:endParaRPr lang="en-US" sz="2400" dirty="0">
              <a:solidFill>
                <a:srgbClr val="000000"/>
              </a:solidFill>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125672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6925732" cy="498598"/>
          </a:xfrm>
        </p:spPr>
        <p:txBody>
          <a:bodyPr/>
          <a:lstStyle/>
          <a:p>
            <a:r>
              <a:rPr lang="en-US" dirty="0"/>
              <a:t>All Campus Emergencies Call/Text 911</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60" y="1962541"/>
            <a:ext cx="6620483" cy="3411537"/>
          </a:xfrm>
        </p:spPr>
        <p:txBody>
          <a:bodyPr>
            <a:normAutofit/>
          </a:bodyPr>
          <a:lstStyle/>
          <a:p>
            <a:pPr marL="0" indent="0" defTabSz="914400" eaLnBrk="0" fontAlgn="base" hangingPunct="0">
              <a:spcBef>
                <a:spcPct val="20000"/>
              </a:spcBef>
              <a:spcAft>
                <a:spcPct val="0"/>
              </a:spcAft>
              <a:buNone/>
            </a:pPr>
            <a:r>
              <a:rPr lang="en-US" altLang="en-US" sz="3200" kern="0" dirty="0">
                <a:solidFill>
                  <a:prstClr val="black"/>
                </a:solidFill>
                <a:latin typeface="Arial"/>
              </a:rPr>
              <a:t>Call or Text 911</a:t>
            </a:r>
          </a:p>
          <a:p>
            <a:pPr marL="0" indent="0" defTabSz="914400" eaLnBrk="0" fontAlgn="base" hangingPunct="0">
              <a:spcBef>
                <a:spcPct val="20000"/>
              </a:spcBef>
              <a:spcAft>
                <a:spcPct val="0"/>
              </a:spcAft>
              <a:buNone/>
            </a:pPr>
            <a:endParaRPr lang="en-US" altLang="en-US" sz="3200" kern="0" dirty="0">
              <a:solidFill>
                <a:prstClr val="black"/>
              </a:solidFill>
              <a:latin typeface="Arial"/>
            </a:endParaRPr>
          </a:p>
          <a:p>
            <a:pPr marL="0" indent="0" algn="r" defTabSz="914400" eaLnBrk="0" fontAlgn="base" hangingPunct="0">
              <a:spcBef>
                <a:spcPct val="20000"/>
              </a:spcBef>
              <a:spcAft>
                <a:spcPct val="0"/>
              </a:spcAft>
              <a:buNone/>
            </a:pPr>
            <a:r>
              <a:rPr lang="en-US" altLang="en-US" sz="3200" kern="0" dirty="0">
                <a:solidFill>
                  <a:prstClr val="black"/>
                </a:solidFill>
                <a:latin typeface="Arial"/>
              </a:rPr>
              <a:t>Emergency Telephone Boxes (ETS)</a:t>
            </a:r>
          </a:p>
          <a:p>
            <a:pPr marL="525780" lvl="1" indent="-342900" algn="r" eaLnBrk="0" fontAlgn="base" hangingPunct="0">
              <a:spcBef>
                <a:spcPct val="20000"/>
              </a:spcBef>
              <a:spcAft>
                <a:spcPct val="0"/>
              </a:spcAft>
              <a:buFontTx/>
              <a:buChar char="•"/>
            </a:pPr>
            <a:r>
              <a:rPr lang="en-US" altLang="en-US" sz="3000" kern="0" dirty="0">
                <a:solidFill>
                  <a:prstClr val="black"/>
                </a:solidFill>
                <a:latin typeface="Arial"/>
              </a:rPr>
              <a:t>Over 300 on campus…look for the blue light!</a:t>
            </a:r>
          </a:p>
          <a:p>
            <a:pPr lvl="0">
              <a:lnSpc>
                <a:spcPct val="150000"/>
              </a:lnSpc>
              <a:defRPr/>
            </a:pPr>
            <a:endParaRPr lang="en-US" sz="2600" dirty="0"/>
          </a:p>
          <a:p>
            <a:pPr lvl="0">
              <a:defRPr/>
            </a:pPr>
            <a:endParaRPr lang="en-US" dirty="0"/>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9" name="Picture 2" descr="911 Logo&#10;"/>
          <p:cNvPicPr>
            <a:picLocks noChangeAspect="1" noChangeArrowheads="1"/>
          </p:cNvPicPr>
          <p:nvPr/>
        </p:nvPicPr>
        <p:blipFill rotWithShape="1">
          <a:blip r:embed="rId2">
            <a:extLst>
              <a:ext uri="{28A0092B-C50C-407E-A947-70E740481C1C}">
                <a14:useLocalDpi xmlns:a14="http://schemas.microsoft.com/office/drawing/2010/main" val="0"/>
              </a:ext>
            </a:extLst>
          </a:blip>
          <a:srcRect l="3640" t="5058" r="4447" b="6110"/>
          <a:stretch/>
        </p:blipFill>
        <p:spPr bwMode="auto">
          <a:xfrm>
            <a:off x="5867075" y="1374715"/>
            <a:ext cx="3285633" cy="1623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ETS Box Style 2" title="ETS"/>
          <p:cNvPicPr>
            <a:picLocks noChangeAspect="1"/>
          </p:cNvPicPr>
          <p:nvPr/>
        </p:nvPicPr>
        <p:blipFill>
          <a:blip r:embed="rId3"/>
          <a:stretch>
            <a:fillRect/>
          </a:stretch>
        </p:blipFill>
        <p:spPr>
          <a:xfrm>
            <a:off x="2824359" y="4298867"/>
            <a:ext cx="1233672" cy="1577482"/>
          </a:xfrm>
          <a:prstGeom prst="rect">
            <a:avLst/>
          </a:prstGeom>
        </p:spPr>
      </p:pic>
      <p:pic>
        <p:nvPicPr>
          <p:cNvPr id="11" name="Picture 10" descr="ETS Box Style 1" title="ETS"/>
          <p:cNvPicPr>
            <a:picLocks noChangeAspect="1"/>
          </p:cNvPicPr>
          <p:nvPr/>
        </p:nvPicPr>
        <p:blipFill>
          <a:blip r:embed="rId4"/>
          <a:stretch>
            <a:fillRect/>
          </a:stretch>
        </p:blipFill>
        <p:spPr>
          <a:xfrm>
            <a:off x="4680873" y="4298867"/>
            <a:ext cx="1213246" cy="1577482"/>
          </a:xfrm>
          <a:prstGeom prst="rect">
            <a:avLst/>
          </a:prstGeom>
        </p:spPr>
      </p:pic>
    </p:spTree>
    <p:extLst>
      <p:ext uri="{BB962C8B-B14F-4D97-AF65-F5344CB8AC3E}">
        <p14:creationId xmlns:p14="http://schemas.microsoft.com/office/powerpoint/2010/main" val="354863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7156631" cy="498598"/>
          </a:xfrm>
        </p:spPr>
        <p:txBody>
          <a:bodyPr/>
          <a:lstStyle/>
          <a:p>
            <a:r>
              <a:rPr lang="en-US" dirty="0" err="1"/>
              <a:t>PurdueALERT</a:t>
            </a:r>
            <a:r>
              <a:rPr lang="en-US" dirty="0"/>
              <a:t> Emergency Alert System</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5491495" cy="492443"/>
          </a:xfrm>
        </p:spPr>
        <p:txBody>
          <a:bodyPr/>
          <a:lstStyle/>
          <a:p>
            <a:r>
              <a:rPr lang="en-US" sz="3200" dirty="0"/>
              <a:t>Basic Concepts: </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60" y="1962541"/>
            <a:ext cx="7173975" cy="3951563"/>
          </a:xfrm>
        </p:spPr>
        <p:txBody>
          <a:bodyPr>
            <a:normAutofit lnSpcReduction="10000"/>
          </a:bodyPr>
          <a:lstStyle/>
          <a:p>
            <a:pPr marL="0" indent="0" defTabSz="914400" eaLnBrk="0" fontAlgn="base" hangingPunct="0">
              <a:spcBef>
                <a:spcPct val="20000"/>
              </a:spcBef>
              <a:spcAft>
                <a:spcPct val="0"/>
              </a:spcAft>
              <a:buNone/>
            </a:pPr>
            <a:r>
              <a:rPr lang="en-US" sz="3200" kern="0" dirty="0">
                <a:solidFill>
                  <a:prstClr val="black"/>
                </a:solidFill>
                <a:latin typeface="Arial"/>
              </a:rPr>
              <a:t>Simple</a:t>
            </a:r>
          </a:p>
          <a:p>
            <a:pPr marL="0" indent="0" defTabSz="914400" eaLnBrk="0" fontAlgn="base" hangingPunct="0">
              <a:spcBef>
                <a:spcPct val="20000"/>
              </a:spcBef>
              <a:spcAft>
                <a:spcPct val="0"/>
              </a:spcAft>
              <a:buNone/>
            </a:pPr>
            <a:r>
              <a:rPr lang="en-US" sz="3200" kern="0" dirty="0">
                <a:solidFill>
                  <a:prstClr val="black"/>
                </a:solidFill>
                <a:latin typeface="Arial"/>
              </a:rPr>
              <a:t>Redundant</a:t>
            </a:r>
          </a:p>
          <a:p>
            <a:pPr marL="0" indent="0" defTabSz="914400" eaLnBrk="0" fontAlgn="base" hangingPunct="0">
              <a:spcBef>
                <a:spcPct val="20000"/>
              </a:spcBef>
              <a:spcAft>
                <a:spcPct val="0"/>
              </a:spcAft>
              <a:buNone/>
            </a:pPr>
            <a:r>
              <a:rPr lang="en-US" sz="3200" kern="0" dirty="0">
                <a:solidFill>
                  <a:prstClr val="black"/>
                </a:solidFill>
                <a:latin typeface="Arial"/>
              </a:rPr>
              <a:t>Quick </a:t>
            </a:r>
          </a:p>
          <a:p>
            <a:pPr marL="0" indent="0" defTabSz="914400" eaLnBrk="0" fontAlgn="base" hangingPunct="0">
              <a:spcBef>
                <a:spcPct val="20000"/>
              </a:spcBef>
              <a:spcAft>
                <a:spcPct val="0"/>
              </a:spcAft>
              <a:buNone/>
            </a:pPr>
            <a:r>
              <a:rPr lang="en-US" sz="3200" kern="0" dirty="0">
                <a:solidFill>
                  <a:prstClr val="black"/>
                </a:solidFill>
                <a:latin typeface="Arial"/>
              </a:rPr>
              <a:t>Centralized</a:t>
            </a:r>
          </a:p>
          <a:p>
            <a:pPr marL="228600" indent="-228600" defTabSz="914400">
              <a:lnSpc>
                <a:spcPct val="90000"/>
              </a:lnSpc>
              <a:spcBef>
                <a:spcPts val="1000"/>
              </a:spcBef>
              <a:buNone/>
            </a:pPr>
            <a:r>
              <a:rPr lang="en-US" sz="3200" kern="0" dirty="0">
                <a:solidFill>
                  <a:prstClr val="black"/>
                </a:solidFill>
                <a:latin typeface="Arial"/>
              </a:rPr>
              <a:t> </a:t>
            </a:r>
            <a:r>
              <a:rPr lang="en-US" sz="2800" kern="0" dirty="0">
                <a:solidFill>
                  <a:prstClr val="black"/>
                </a:solidFill>
                <a:latin typeface="Arial"/>
              </a:rPr>
              <a:t>The</a:t>
            </a:r>
            <a:r>
              <a:rPr lang="en-US" sz="3200" kern="0" dirty="0">
                <a:solidFill>
                  <a:prstClr val="black"/>
                </a:solidFill>
                <a:latin typeface="Arial"/>
              </a:rPr>
              <a:t> </a:t>
            </a:r>
            <a:r>
              <a:rPr lang="en-US" altLang="en-US" sz="2800" dirty="0" err="1">
                <a:solidFill>
                  <a:srgbClr val="000000"/>
                </a:solidFill>
                <a:latin typeface="Arial"/>
                <a:ea typeface="ＭＳ Ｐゴシック" panose="020B0600070205080204" pitchFamily="34" charset="-128"/>
              </a:rPr>
              <a:t>PurdueALERT</a:t>
            </a:r>
            <a:r>
              <a:rPr lang="en-US" altLang="en-US" sz="2800" dirty="0">
                <a:solidFill>
                  <a:srgbClr val="000000"/>
                </a:solidFill>
                <a:latin typeface="Arial"/>
                <a:ea typeface="ＭＳ Ｐゴシック" panose="020B0600070205080204" pitchFamily="34" charset="-128"/>
              </a:rPr>
              <a:t> system notifies the campus community of a possible safety threat.  Individuals should take </a:t>
            </a:r>
            <a:r>
              <a:rPr lang="en-US" altLang="en-US" sz="2800" u="sng" dirty="0">
                <a:solidFill>
                  <a:srgbClr val="000000"/>
                </a:solidFill>
                <a:latin typeface="Arial"/>
                <a:ea typeface="ＭＳ Ｐゴシック" panose="020B0600070205080204" pitchFamily="34" charset="-128"/>
              </a:rPr>
              <a:t>immediate</a:t>
            </a:r>
            <a:r>
              <a:rPr lang="en-US" altLang="en-US" sz="2800" dirty="0">
                <a:solidFill>
                  <a:srgbClr val="000000"/>
                </a:solidFill>
                <a:latin typeface="Arial"/>
                <a:ea typeface="ＭＳ Ｐゴシック" panose="020B0600070205080204" pitchFamily="34" charset="-128"/>
              </a:rPr>
              <a:t> action and </a:t>
            </a:r>
            <a:r>
              <a:rPr lang="en-US" altLang="en-US" sz="2800" u="sng" dirty="0">
                <a:solidFill>
                  <a:srgbClr val="000000"/>
                </a:solidFill>
                <a:latin typeface="Arial"/>
                <a:ea typeface="ＭＳ Ｐゴシック" panose="020B0600070205080204" pitchFamily="34" charset="-128"/>
              </a:rPr>
              <a:t>seek further information</a:t>
            </a:r>
            <a:r>
              <a:rPr lang="en-US" altLang="en-US" sz="2800" dirty="0">
                <a:solidFill>
                  <a:srgbClr val="000000"/>
                </a:solidFill>
                <a:latin typeface="Arial"/>
                <a:ea typeface="ＭＳ Ｐゴシック" panose="020B0600070205080204" pitchFamily="34" charset="-128"/>
              </a:rPr>
              <a:t> by all means possible.</a:t>
            </a:r>
          </a:p>
          <a:p>
            <a:pPr marL="0" indent="0" defTabSz="914400" eaLnBrk="0" fontAlgn="base" hangingPunct="0">
              <a:spcBef>
                <a:spcPct val="20000"/>
              </a:spcBef>
              <a:spcAft>
                <a:spcPct val="0"/>
              </a:spcAft>
              <a:buNone/>
            </a:pPr>
            <a:endParaRPr lang="en-US" sz="3200" kern="0" dirty="0">
              <a:solidFill>
                <a:prstClr val="black"/>
              </a:solidFill>
              <a:latin typeface="Arial"/>
            </a:endParaRP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50787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7156631" cy="498598"/>
          </a:xfrm>
        </p:spPr>
        <p:txBody>
          <a:bodyPr/>
          <a:lstStyle/>
          <a:p>
            <a:r>
              <a:rPr lang="en-US" dirty="0" err="1"/>
              <a:t>PurdueALERT</a:t>
            </a:r>
            <a:r>
              <a:rPr lang="en-US" dirty="0"/>
              <a:t> Emergency Alert System</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5491495" cy="492443"/>
          </a:xfrm>
        </p:spPr>
        <p:txBody>
          <a:bodyPr/>
          <a:lstStyle/>
          <a:p>
            <a:r>
              <a:rPr lang="en-US" sz="3200" dirty="0" err="1"/>
              <a:t>PurdueALERT</a:t>
            </a:r>
            <a:r>
              <a:rPr lang="en-US" sz="3200" dirty="0"/>
              <a:t> Layers: </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60" y="1962541"/>
            <a:ext cx="7173975" cy="3951563"/>
          </a:xfrm>
        </p:spPr>
        <p:txBody>
          <a:bodyPr>
            <a:normAutofit lnSpcReduction="10000"/>
          </a:bodyPr>
          <a:lstStyle/>
          <a:p>
            <a:pPr marL="0" indent="0" defTabSz="914400" eaLnBrk="0" fontAlgn="base" hangingPunct="0">
              <a:spcBef>
                <a:spcPct val="20000"/>
              </a:spcBef>
              <a:spcAft>
                <a:spcPct val="0"/>
              </a:spcAft>
              <a:buNone/>
            </a:pPr>
            <a:r>
              <a:rPr lang="en-US" sz="3200" u="sng" dirty="0">
                <a:latin typeface="Arial" panose="020B0604020202020204" pitchFamily="34" charset="0"/>
                <a:cs typeface="Arial" panose="020B0604020202020204" pitchFamily="34" charset="0"/>
              </a:rPr>
              <a:t>Outdoor All-Hazards Emergency Warning sirens</a:t>
            </a:r>
            <a:r>
              <a:rPr lang="en-US" sz="3200"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Shelter In Place</a:t>
            </a:r>
            <a:r>
              <a:rPr lang="en-US" sz="3200" dirty="0">
                <a:latin typeface="Arial" panose="020B0604020202020204" pitchFamily="34" charset="0"/>
                <a:cs typeface="Arial" panose="020B0604020202020204" pitchFamily="34" charset="0"/>
              </a:rPr>
              <a:t>)</a:t>
            </a:r>
          </a:p>
          <a:p>
            <a:pPr marL="0" indent="0" defTabSz="914400" eaLnBrk="0" fontAlgn="base" hangingPunct="0">
              <a:spcBef>
                <a:spcPct val="20000"/>
              </a:spcBef>
              <a:spcAft>
                <a:spcPct val="0"/>
              </a:spcAft>
              <a:buNone/>
            </a:pPr>
            <a:r>
              <a:rPr lang="en-US" sz="3200" u="sng" dirty="0">
                <a:latin typeface="Arial" panose="020B0604020202020204" pitchFamily="34" charset="0"/>
                <a:cs typeface="Arial" panose="020B0604020202020204" pitchFamily="34" charset="0"/>
              </a:rPr>
              <a:t>Indoor Fire Alarms</a:t>
            </a:r>
            <a:r>
              <a:rPr lang="en-US" sz="3200"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Evacuate</a:t>
            </a:r>
            <a:r>
              <a:rPr lang="en-US" sz="3200" dirty="0">
                <a:latin typeface="Arial" panose="020B0604020202020204" pitchFamily="34" charset="0"/>
                <a:cs typeface="Arial" panose="020B0604020202020204" pitchFamily="34" charset="0"/>
              </a:rPr>
              <a:t>)</a:t>
            </a:r>
          </a:p>
          <a:p>
            <a:pPr marL="0" indent="0" defTabSz="914400" eaLnBrk="0" fontAlgn="base" hangingPunct="0">
              <a:spcBef>
                <a:spcPct val="20000"/>
              </a:spcBef>
              <a:spcAft>
                <a:spcPct val="0"/>
              </a:spcAft>
              <a:buNone/>
            </a:pPr>
            <a:r>
              <a:rPr lang="en-US" sz="3200" u="sng" dirty="0">
                <a:latin typeface="Arial" panose="020B0604020202020204" pitchFamily="34" charset="0"/>
                <a:cs typeface="Arial" panose="020B0604020202020204" pitchFamily="34" charset="0"/>
              </a:rPr>
              <a:t>Text messaging</a:t>
            </a:r>
            <a:r>
              <a:rPr lang="en-US" sz="3200" dirty="0">
                <a:latin typeface="Arial" panose="020B0604020202020204" pitchFamily="34" charset="0"/>
                <a:cs typeface="Arial" panose="020B0604020202020204" pitchFamily="34" charset="0"/>
              </a:rPr>
              <a:t>:  Purdue University faculty, staff and students may sign up via the </a:t>
            </a:r>
            <a:r>
              <a:rPr lang="en-US" sz="3200" dirty="0">
                <a:latin typeface="Arial" panose="020B0604020202020204" pitchFamily="34" charset="0"/>
                <a:cs typeface="Arial" panose="020B0604020202020204" pitchFamily="34" charset="0"/>
                <a:hlinkClick r:id="rId2"/>
              </a:rPr>
              <a:t>Secure Purdue </a:t>
            </a:r>
            <a:r>
              <a:rPr lang="en-US" sz="3200" dirty="0">
                <a:latin typeface="Arial" panose="020B0604020202020204" pitchFamily="34" charset="0"/>
                <a:cs typeface="Arial" panose="020B0604020202020204" pitchFamily="34" charset="0"/>
              </a:rPr>
              <a:t>website to receive an emergency notification text message.</a:t>
            </a: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340119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7156631" cy="498598"/>
          </a:xfrm>
        </p:spPr>
        <p:txBody>
          <a:bodyPr/>
          <a:lstStyle/>
          <a:p>
            <a:r>
              <a:rPr lang="en-US" dirty="0" err="1"/>
              <a:t>PurdueALERT</a:t>
            </a:r>
            <a:r>
              <a:rPr lang="en-US" dirty="0"/>
              <a:t> Emergency Alert System</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5491495" cy="492443"/>
          </a:xfrm>
        </p:spPr>
        <p:txBody>
          <a:bodyPr/>
          <a:lstStyle/>
          <a:p>
            <a:r>
              <a:rPr lang="en-US" sz="3200" dirty="0" err="1"/>
              <a:t>PurdueALERT</a:t>
            </a:r>
            <a:r>
              <a:rPr lang="en-US" sz="3200" dirty="0"/>
              <a:t> Layers: </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60" y="1962541"/>
            <a:ext cx="7173975" cy="3951563"/>
          </a:xfrm>
        </p:spPr>
        <p:txBody>
          <a:bodyPr>
            <a:normAutofit lnSpcReduction="10000"/>
          </a:bodyPr>
          <a:lstStyle/>
          <a:p>
            <a:pPr marL="0" indent="0" defTabSz="914400" eaLnBrk="0" fontAlgn="base" hangingPunct="0">
              <a:spcBef>
                <a:spcPct val="20000"/>
              </a:spcBef>
              <a:spcAft>
                <a:spcPct val="0"/>
              </a:spcAft>
              <a:buNone/>
            </a:pPr>
            <a:r>
              <a:rPr lang="en-US" sz="3200" u="sng" dirty="0">
                <a:latin typeface="Arial" panose="020B0604020202020204" pitchFamily="34" charset="0"/>
                <a:cs typeface="Arial" panose="020B0604020202020204" pitchFamily="34" charset="0"/>
              </a:rPr>
              <a:t>Twitter</a:t>
            </a:r>
            <a:r>
              <a:rPr lang="en-US" sz="3200" dirty="0">
                <a:latin typeface="Arial" panose="020B0604020202020204" pitchFamily="34" charset="0"/>
                <a:cs typeface="Arial" panose="020B0604020202020204" pitchFamily="34" charset="0"/>
              </a:rPr>
              <a:t>:  Use your Twitter app to push notifications from @</a:t>
            </a:r>
            <a:r>
              <a:rPr lang="en-US" sz="3200" dirty="0" err="1">
                <a:latin typeface="Arial" panose="020B0604020202020204" pitchFamily="34" charset="0"/>
                <a:cs typeface="Arial" panose="020B0604020202020204" pitchFamily="34" charset="0"/>
              </a:rPr>
              <a:t>purdueemergency</a:t>
            </a:r>
            <a:r>
              <a:rPr lang="en-US" sz="3200" dirty="0">
                <a:latin typeface="Arial" panose="020B0604020202020204" pitchFamily="34" charset="0"/>
                <a:cs typeface="Arial" panose="020B0604020202020204" pitchFamily="34" charset="0"/>
              </a:rPr>
              <a:t> to your smartphone. </a:t>
            </a:r>
          </a:p>
          <a:p>
            <a:pPr marL="0" indent="0" defTabSz="914400" eaLnBrk="0" fontAlgn="base" hangingPunct="0">
              <a:spcBef>
                <a:spcPct val="20000"/>
              </a:spcBef>
              <a:spcAft>
                <a:spcPct val="0"/>
              </a:spcAft>
              <a:buNone/>
            </a:pPr>
            <a:r>
              <a:rPr lang="en-US" sz="3200" u="sng" dirty="0">
                <a:latin typeface="Arial" panose="020B0604020202020204" pitchFamily="34" charset="0"/>
                <a:cs typeface="Arial" panose="020B0604020202020204" pitchFamily="34" charset="0"/>
              </a:rPr>
              <a:t>Desktop Popup Alerts</a:t>
            </a:r>
            <a:r>
              <a:rPr lang="en-US" sz="3200" dirty="0">
                <a:latin typeface="Arial" panose="020B0604020202020204" pitchFamily="34" charset="0"/>
                <a:cs typeface="Arial" panose="020B0604020202020204" pitchFamily="34" charset="0"/>
              </a:rPr>
              <a:t>:  Alert will be sent to the majority of University classroom &amp; lab computers and display incident information on computers that are logged in.</a:t>
            </a:r>
          </a:p>
          <a:p>
            <a:pPr marL="342900" indent="-342900" defTabSz="914400" eaLnBrk="0" fontAlgn="base" hangingPunct="0">
              <a:spcBef>
                <a:spcPct val="20000"/>
              </a:spcBef>
              <a:spcAft>
                <a:spcPct val="0"/>
              </a:spcAft>
              <a:buFontTx/>
              <a:buChar char="•"/>
            </a:pPr>
            <a:endParaRPr lang="en-US" sz="3200"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364711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2641214" y="442674"/>
            <a:ext cx="7156631" cy="498598"/>
          </a:xfrm>
        </p:spPr>
        <p:txBody>
          <a:bodyPr/>
          <a:lstStyle/>
          <a:p>
            <a:r>
              <a:rPr lang="en-US" dirty="0" err="1"/>
              <a:t>PurdueALERT</a:t>
            </a:r>
            <a:r>
              <a:rPr lang="en-US" dirty="0"/>
              <a:t> Emergency Alert System</a:t>
            </a:r>
          </a:p>
        </p:txBody>
      </p:sp>
      <p:sp>
        <p:nvSpPr>
          <p:cNvPr id="3" name="Subhead">
            <a:extLst>
              <a:ext uri="{FF2B5EF4-FFF2-40B4-BE49-F238E27FC236}">
                <a16:creationId xmlns:a16="http://schemas.microsoft.com/office/drawing/2014/main" id="{0F10C018-A92E-B648-A052-0C4E7983C640}"/>
              </a:ext>
            </a:extLst>
          </p:cNvPr>
          <p:cNvSpPr>
            <a:spLocks noGrp="1"/>
          </p:cNvSpPr>
          <p:nvPr>
            <p:ph type="subTitle" idx="1"/>
          </p:nvPr>
        </p:nvSpPr>
        <p:spPr>
          <a:xfrm>
            <a:off x="2641214" y="1345167"/>
            <a:ext cx="5491495" cy="492443"/>
          </a:xfrm>
        </p:spPr>
        <p:txBody>
          <a:bodyPr/>
          <a:lstStyle/>
          <a:p>
            <a:r>
              <a:rPr lang="en-US" sz="3200" dirty="0" err="1"/>
              <a:t>PurdueALERT</a:t>
            </a:r>
            <a:r>
              <a:rPr lang="en-US" sz="3200" dirty="0"/>
              <a:t> Layers: </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4360" y="1962541"/>
            <a:ext cx="7173975" cy="3951563"/>
          </a:xfrm>
        </p:spPr>
        <p:txBody>
          <a:bodyPr>
            <a:normAutofit/>
          </a:bodyPr>
          <a:lstStyle/>
          <a:p>
            <a:pPr marL="0" indent="0" defTabSz="914400" eaLnBrk="0" fontAlgn="base" hangingPunct="0">
              <a:spcBef>
                <a:spcPct val="20000"/>
              </a:spcBef>
              <a:spcAft>
                <a:spcPct val="0"/>
              </a:spcAft>
              <a:buNone/>
            </a:pPr>
            <a:r>
              <a:rPr lang="en-US" sz="3200" u="sng" dirty="0">
                <a:latin typeface="Arial" panose="020B0604020202020204" pitchFamily="34" charset="0"/>
                <a:cs typeface="Arial" panose="020B0604020202020204" pitchFamily="34" charset="0"/>
              </a:rPr>
              <a:t>Alert Beacons</a:t>
            </a:r>
            <a:r>
              <a:rPr lang="en-US" sz="3200" dirty="0">
                <a:latin typeface="Arial" panose="020B0604020202020204" pitchFamily="34" charset="0"/>
                <a:cs typeface="Arial" panose="020B0604020202020204" pitchFamily="34" charset="0"/>
              </a:rPr>
              <a:t>:  Alert will be sent to the beacons that are installed in large classrooms. Beacons alarm audibly for 10 seconds; flash &amp; text alert will be available for 5 minutes.</a:t>
            </a:r>
          </a:p>
          <a:p>
            <a:pPr marL="0" indent="0" defTabSz="914400" eaLnBrk="0" fontAlgn="base" hangingPunct="0">
              <a:spcBef>
                <a:spcPct val="20000"/>
              </a:spcBef>
              <a:spcAft>
                <a:spcPct val="0"/>
              </a:spcAft>
              <a:buNone/>
            </a:pPr>
            <a:r>
              <a:rPr lang="en-US" sz="3200" u="sng" dirty="0">
                <a:latin typeface="Arial" panose="020B0604020202020204" pitchFamily="34" charset="0"/>
                <a:cs typeface="Arial" panose="020B0604020202020204" pitchFamily="34" charset="0"/>
              </a:rPr>
              <a:t>Digital Signs</a:t>
            </a:r>
            <a:r>
              <a:rPr lang="en-US" sz="3200" dirty="0">
                <a:latin typeface="Arial" panose="020B0604020202020204" pitchFamily="34" charset="0"/>
                <a:cs typeface="Arial" panose="020B0604020202020204" pitchFamily="34" charset="0"/>
              </a:rPr>
              <a:t>:  Alert will be sent to over 300 signs around campus. </a:t>
            </a:r>
          </a:p>
        </p:txBody>
      </p:sp>
      <p:sp>
        <p:nvSpPr>
          <p:cNvPr id="5" name="Date">
            <a:extLst>
              <a:ext uri="{FF2B5EF4-FFF2-40B4-BE49-F238E27FC236}">
                <a16:creationId xmlns:a16="http://schemas.microsoft.com/office/drawing/2014/main" id="{7FEEB1B5-922E-6B41-9256-301776A52CE2}"/>
              </a:ext>
            </a:extLst>
          </p:cNvPr>
          <p:cNvSpPr>
            <a:spLocks noGrp="1"/>
          </p:cNvSpPr>
          <p:nvPr>
            <p:ph type="dt" sz="half" idx="2"/>
          </p:nvPr>
        </p:nvSpPr>
        <p:spPr/>
        <p:txBody>
          <a:bodyPr/>
          <a:lstStyle/>
          <a:p>
            <a:fld id="{E0C8DACD-4E35-4E4C-AC75-C3DE50F04E7E}" type="datetime1">
              <a:rPr lang="en-US" smtClean="0"/>
              <a:pPr/>
              <a:t>6/12/2022</a:t>
            </a:fld>
            <a:endParaRPr lang="en-US" dirty="0"/>
          </a:p>
        </p:txBody>
      </p:sp>
      <p:sp>
        <p:nvSpPr>
          <p:cNvPr id="6" name="Slide Number">
            <a:extLst>
              <a:ext uri="{FF2B5EF4-FFF2-40B4-BE49-F238E27FC236}">
                <a16:creationId xmlns:a16="http://schemas.microsoft.com/office/drawing/2014/main" id="{8AD25A61-95C4-5F44-8726-98D65EC40F9E}"/>
              </a:ext>
            </a:extLst>
          </p:cNvPr>
          <p:cNvSpPr>
            <a:spLocks noGrp="1"/>
          </p:cNvSpPr>
          <p:nvPr>
            <p:ph type="sldNum" sz="quarter" idx="4"/>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2598823267"/>
      </p:ext>
    </p:extLst>
  </p:cSld>
  <p:clrMapOvr>
    <a:masterClrMapping/>
  </p:clrMapOvr>
</p:sld>
</file>

<file path=ppt/theme/theme1.xml><?xml version="1.0" encoding="utf-8"?>
<a:theme xmlns:a="http://schemas.openxmlformats.org/drawingml/2006/main" name="Parcel">
  <a:themeElements>
    <a:clrScheme name="Custom 4">
      <a:dk1>
        <a:srgbClr val="000000"/>
      </a:dk1>
      <a:lt1>
        <a:srgbClr val="FFFFFF"/>
      </a:lt1>
      <a:dk2>
        <a:srgbClr val="555960"/>
      </a:dk2>
      <a:lt2>
        <a:srgbClr val="CFB991"/>
      </a:lt2>
      <a:accent1>
        <a:srgbClr val="8E6F3E"/>
      </a:accent1>
      <a:accent2>
        <a:srgbClr val="FFFFFF"/>
      </a:accent2>
      <a:accent3>
        <a:srgbClr val="FFFFFF"/>
      </a:accent3>
      <a:accent4>
        <a:srgbClr val="FFFFFF"/>
      </a:accent4>
      <a:accent5>
        <a:srgbClr val="FFFFFF"/>
      </a:accent5>
      <a:accent6>
        <a:srgbClr val="FFFFFF"/>
      </a:accent6>
      <a:hlink>
        <a:srgbClr val="FFC000"/>
      </a:hlink>
      <a:folHlink>
        <a:srgbClr val="FFFFFF"/>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Std_Screen.pptx" id="{98797F32-D49E-D74D-A237-92010C775B61}" vid="{7043CF2E-BA35-A04B-8030-5ED407249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PU-BRAND_Template_Gold_Theme_Std_Screen</Template>
  <TotalTime>645</TotalTime>
  <Words>1330</Words>
  <Application>Microsoft Office PowerPoint</Application>
  <PresentationFormat>Widescreen</PresentationFormat>
  <Paragraphs>221</Paragraphs>
  <Slides>30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HGｺﾞｼｯｸE</vt:lpstr>
      <vt:lpstr>ＭＳ Ｐゴシック</vt:lpstr>
      <vt:lpstr>Acumin Pro</vt:lpstr>
      <vt:lpstr>Acumin Pro ExtraCondensed</vt:lpstr>
      <vt:lpstr>Acumin Pro Medium</vt:lpstr>
      <vt:lpstr>Acumin Pro Semibold</vt:lpstr>
      <vt:lpstr>Acumin Pro SemiCondensed</vt:lpstr>
      <vt:lpstr>Arial</vt:lpstr>
      <vt:lpstr>Calibri</vt:lpstr>
      <vt:lpstr>Gill Sans MT</vt:lpstr>
      <vt:lpstr>Impact</vt:lpstr>
      <vt:lpstr>United Sans Cond Medium</vt:lpstr>
      <vt:lpstr>United Sans Ext Medium</vt:lpstr>
      <vt:lpstr>Wingdings</vt:lpstr>
      <vt:lpstr>Parcel</vt:lpstr>
      <vt:lpstr>Campus emergency preparedness training series </vt:lpstr>
      <vt:lpstr>Overview</vt:lpstr>
      <vt:lpstr>Possible Incidents</vt:lpstr>
      <vt:lpstr>Possible Incidents</vt:lpstr>
      <vt:lpstr>All Campus Emergencies Call/Text 911</vt:lpstr>
      <vt:lpstr>PurdueALERT Emergency Alert System</vt:lpstr>
      <vt:lpstr>PurdueALERT Emergency Alert System</vt:lpstr>
      <vt:lpstr>PurdueALERT Emergency Alert System</vt:lpstr>
      <vt:lpstr>PurdueALERT Emergency Alert System</vt:lpstr>
      <vt:lpstr>PurdueALERT Emergency Alert System</vt:lpstr>
      <vt:lpstr>PurdueALERT Emergency Alert System</vt:lpstr>
      <vt:lpstr>All Hazards Outdoor Warning Sirens</vt:lpstr>
      <vt:lpstr>Building Fire Alarms</vt:lpstr>
      <vt:lpstr>PurdueALERT Text Message</vt:lpstr>
      <vt:lpstr>Twitter</vt:lpstr>
      <vt:lpstr>AlertUs Desktop Pop-Up Alert</vt:lpstr>
      <vt:lpstr>AlertUs Beacons</vt:lpstr>
      <vt:lpstr>Digital Signage</vt:lpstr>
      <vt:lpstr>Purdue Email</vt:lpstr>
      <vt:lpstr>Campus Status Page</vt:lpstr>
      <vt:lpstr>Emergency Alert System (EAS)</vt:lpstr>
      <vt:lpstr>Simple Message Inside &amp; Outside</vt:lpstr>
      <vt:lpstr>Shelter In Place</vt:lpstr>
      <vt:lpstr>Shelter In Place—Severe Weather </vt:lpstr>
      <vt:lpstr>Shelter In Place—Active Threat </vt:lpstr>
      <vt:lpstr>Active Threat Survival Strategies </vt:lpstr>
      <vt:lpstr>Active Threat Survival Strategies </vt:lpstr>
      <vt:lpstr>Active Threat Survival Strategies </vt:lpstr>
      <vt:lpstr>Active Threat Survival Strategies </vt:lpstr>
      <vt:lpstr>Thank You</vt:lpstr>
    </vt:vector>
  </TitlesOfParts>
  <Manager/>
  <Company>Purdue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Hazards Awareness Training</dc:title>
  <dc:subject/>
  <dc:creator>Howells, Jefferson F</dc:creator>
  <cp:keywords/>
  <dc:description/>
  <cp:lastModifiedBy>Burniske, Gary R</cp:lastModifiedBy>
  <cp:revision>67</cp:revision>
  <cp:lastPrinted>2020-02-27T12:34:05Z</cp:lastPrinted>
  <dcterms:created xsi:type="dcterms:W3CDTF">2020-01-31T17:43:27Z</dcterms:created>
  <dcterms:modified xsi:type="dcterms:W3CDTF">2022-06-12T19:48:51Z</dcterms:modified>
  <cp:category/>
</cp:coreProperties>
</file>