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notesSlides/notesSlide11.xml" ContentType="application/vnd.openxmlformats-officedocument.presentationml.notesSlide+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notesSlides/notesSlide15.xml" ContentType="application/vnd.openxmlformats-officedocument.presentationml.notesSlide+xml"/>
  <Override PartName="/ppt/charts/chart15.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6.xml" ContentType="application/vnd.openxmlformats-officedocument.drawingml.chart+xml"/>
  <Override PartName="/ppt/theme/themeOverride1.xml" ContentType="application/vnd.openxmlformats-officedocument.themeOverride+xml"/>
  <Override PartName="/ppt/charts/chart17.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charts/chart18.xml" ContentType="application/vnd.openxmlformats-officedocument.drawingml.chart+xml"/>
  <Override PartName="/ppt/theme/themeOverride3.xml" ContentType="application/vnd.openxmlformats-officedocument.themeOverride+xml"/>
  <Override PartName="/ppt/charts/chart19.xml" ContentType="application/vnd.openxmlformats-officedocument.drawingml.chart+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3679" r:id="rId2"/>
    <p:sldMasterId id="2147483742" r:id="rId3"/>
    <p:sldMasterId id="2147483753" r:id="rId4"/>
    <p:sldMasterId id="2147483763" r:id="rId5"/>
  </p:sldMasterIdLst>
  <p:notesMasterIdLst>
    <p:notesMasterId r:id="rId61"/>
  </p:notesMasterIdLst>
  <p:handoutMasterIdLst>
    <p:handoutMasterId r:id="rId62"/>
  </p:handoutMasterIdLst>
  <p:sldIdLst>
    <p:sldId id="272" r:id="rId6"/>
    <p:sldId id="703" r:id="rId7"/>
    <p:sldId id="426" r:id="rId8"/>
    <p:sldId id="681" r:id="rId9"/>
    <p:sldId id="682" r:id="rId10"/>
    <p:sldId id="683" r:id="rId11"/>
    <p:sldId id="1664" r:id="rId12"/>
    <p:sldId id="1524" r:id="rId13"/>
    <p:sldId id="1665" r:id="rId14"/>
    <p:sldId id="678" r:id="rId15"/>
    <p:sldId id="684" r:id="rId16"/>
    <p:sldId id="1670" r:id="rId17"/>
    <p:sldId id="1189" r:id="rId18"/>
    <p:sldId id="1669" r:id="rId19"/>
    <p:sldId id="1249" r:id="rId20"/>
    <p:sldId id="1248" r:id="rId21"/>
    <p:sldId id="1226" r:id="rId22"/>
    <p:sldId id="1250" r:id="rId23"/>
    <p:sldId id="1175" r:id="rId24"/>
    <p:sldId id="1138" r:id="rId25"/>
    <p:sldId id="1232" r:id="rId26"/>
    <p:sldId id="1120" r:id="rId27"/>
    <p:sldId id="1144" r:id="rId28"/>
    <p:sldId id="1260" r:id="rId29"/>
    <p:sldId id="1261" r:id="rId30"/>
    <p:sldId id="1251" r:id="rId31"/>
    <p:sldId id="1252" r:id="rId32"/>
    <p:sldId id="1195" r:id="rId33"/>
    <p:sldId id="1243" r:id="rId34"/>
    <p:sldId id="1253" r:id="rId35"/>
    <p:sldId id="1277" r:id="rId36"/>
    <p:sldId id="1272" r:id="rId37"/>
    <p:sldId id="1273" r:id="rId38"/>
    <p:sldId id="1274" r:id="rId39"/>
    <p:sldId id="1194" r:id="rId40"/>
    <p:sldId id="1135" r:id="rId41"/>
    <p:sldId id="1671" r:id="rId42"/>
    <p:sldId id="425" r:id="rId43"/>
    <p:sldId id="415" r:id="rId44"/>
    <p:sldId id="282" r:id="rId45"/>
    <p:sldId id="368" r:id="rId46"/>
    <p:sldId id="361" r:id="rId47"/>
    <p:sldId id="370" r:id="rId48"/>
    <p:sldId id="1666" r:id="rId49"/>
    <p:sldId id="1667" r:id="rId50"/>
    <p:sldId id="1668" r:id="rId51"/>
    <p:sldId id="1673" r:id="rId52"/>
    <p:sldId id="1672" r:id="rId53"/>
    <p:sldId id="580" r:id="rId54"/>
    <p:sldId id="568" r:id="rId55"/>
    <p:sldId id="581" r:id="rId56"/>
    <p:sldId id="545" r:id="rId57"/>
    <p:sldId id="546" r:id="rId58"/>
    <p:sldId id="1674" r:id="rId59"/>
    <p:sldId id="584" r:id="rId6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273"/>
    <a:srgbClr val="4D4D4D"/>
    <a:srgbClr val="99C63D"/>
    <a:srgbClr val="8E9D4E"/>
    <a:srgbClr val="F1BA20"/>
    <a:srgbClr val="F38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78" autoAdjust="0"/>
    <p:restoredTop sz="94660"/>
  </p:normalViewPr>
  <p:slideViewPr>
    <p:cSldViewPr snapToGrid="0">
      <p:cViewPr varScale="1">
        <p:scale>
          <a:sx n="67" d="100"/>
          <a:sy n="67" d="100"/>
        </p:scale>
        <p:origin x="948" y="36"/>
      </p:cViewPr>
      <p:guideLst>
        <p:guide orient="horz" pos="2160"/>
        <p:guide pos="3840"/>
      </p:guideLst>
    </p:cSldViewPr>
  </p:slideViewPr>
  <p:notesTextViewPr>
    <p:cViewPr>
      <p:scale>
        <a:sx n="3" d="2"/>
        <a:sy n="3" d="2"/>
      </p:scale>
      <p:origin x="0" y="0"/>
    </p:cViewPr>
  </p:notesTextViewPr>
  <p:sorterViewPr>
    <p:cViewPr varScale="1">
      <p:scale>
        <a:sx n="1" d="1"/>
        <a:sy n="1" d="1"/>
      </p:scale>
      <p:origin x="0" y="-9786"/>
    </p:cViewPr>
  </p:sorterViewPr>
  <p:notesViewPr>
    <p:cSldViewPr snapToGrid="0">
      <p:cViewPr>
        <p:scale>
          <a:sx n="100" d="100"/>
          <a:sy n="100" d="100"/>
        </p:scale>
        <p:origin x="2179" y="-12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hertel\My%20Dropbox\Uris%20Baldos%20(1)\Abstracts%20Posters%20PPTs\2016%20-%20Globalization\GEC%20Figures%20and%20Tables%20-%2009-27-201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hertel\My%20Dropbox\Uris%20Baldos%20(1)\Abstracts%20Posters%20PPTs\2016%20-%20Globalization\GEC%20Figures%20and%20Tables%20-%2009-27-201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hertel\My%20Dropbox\Uris%20Baldos%20(1)\Abstracts%20Posters%20PPTs\2016%20-%20Globalization\GEC%20Figures%20and%20Tables%20-%2009-27-2016.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hertel\My%20Dropbox\Uris%20Baldos%20(1)\Abstracts%20Posters%20PPTs\2016%20-%20Globalization\GEC%20Figures%20and%20Tables%20-%2009-27-2016.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hertel\My%20Dropbox\Uris%20Baldos%20(1)\Abstracts%20Posters%20PPTs\2016%20-%20Globalization\GEC%20Figures%20and%20Tables%20-%2009-27-2016.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ertel\My%20Dropbox\Uris%20Baldos%20(1)\Abstracts%20Posters%20PPTs\2016%20-%20Globalization\GEC%20Figures%20and%20Tables%20-%2009-27-2016.xlsx" TargetMode="External"/></Relationships>
</file>

<file path=ppt/charts/_rels/chart16.xml.rels><?xml version="1.0" encoding="UTF-8" standalone="yes"?>
<Relationships xmlns="http://schemas.openxmlformats.org/package/2006/relationships"><Relationship Id="rId2" Type="http://schemas.openxmlformats.org/officeDocument/2006/relationships/oleObject" Target="file:///G:\daily_work_folder\PPts\2015%20Gewisola\PPT-Figures-09-15-2015.xlsx" TargetMode="External"/><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2" Type="http://schemas.openxmlformats.org/officeDocument/2006/relationships/oleObject" Target="file:///G:\daily_work_folder\PPts\2015%20Gewisola\PPT-Figures-09-15-2015.xlsx" TargetMode="External"/><Relationship Id="rId1" Type="http://schemas.openxmlformats.org/officeDocument/2006/relationships/themeOverride" Target="../theme/themeOverride2.xml"/></Relationships>
</file>

<file path=ppt/charts/_rels/chart18.xml.rels><?xml version="1.0" encoding="UTF-8" standalone="yes"?>
<Relationships xmlns="http://schemas.openxmlformats.org/package/2006/relationships"><Relationship Id="rId2" Type="http://schemas.openxmlformats.org/officeDocument/2006/relationships/oleObject" Target="file:///G:\daily_work_folder\PPts\2015%20Gewisola\PPT-Figures-09-15-2015.xlsx" TargetMode="External"/><Relationship Id="rId1" Type="http://schemas.openxmlformats.org/officeDocument/2006/relationships/themeOverride" Target="../theme/themeOverride3.xml"/></Relationships>
</file>

<file path=ppt/charts/_rels/chart19.xml.rels><?xml version="1.0" encoding="UTF-8" standalone="yes"?>
<Relationships xmlns="http://schemas.openxmlformats.org/package/2006/relationships"><Relationship Id="rId2" Type="http://schemas.openxmlformats.org/officeDocument/2006/relationships/oleObject" Target="file:///G:\daily_work_folder\PPts\2015%20Gewisola\PPT-Figures-09-15-2015.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G:\daily_work_folder\PPts\2015%20Gewisola\Historical-Validation-09-15-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Yield</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3284723903821491"/>
          <c:w val="0.75866366105329897"/>
          <c:h val="0.65926912464163256"/>
        </c:manualLayout>
      </c:layout>
      <c:barChart>
        <c:barDir val="col"/>
        <c:grouping val="stacked"/>
        <c:varyColors val="0"/>
        <c:ser>
          <c:idx val="0"/>
          <c:order val="0"/>
          <c:tx>
            <c:strRef>
              <c:f>validation!$I$23</c:f>
              <c:strCache>
                <c:ptCount val="1"/>
                <c:pt idx="0">
                  <c:v>Actual Data</c:v>
                </c:pt>
              </c:strCache>
            </c:strRef>
          </c:tx>
          <c:spPr>
            <a:noFill/>
            <a:ln w="38100">
              <a:solidFill>
                <a:schemeClr val="tx1"/>
              </a:solid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validation!$J$23:$L$23</c:f>
              <c:numCache>
                <c:formatCode>General</c:formatCode>
                <c:ptCount val="3"/>
                <c:pt idx="0" formatCode="0.0">
                  <c:v>156.23514127353928</c:v>
                </c:pt>
              </c:numCache>
            </c:numRef>
          </c:val>
          <c:extLst>
            <c:ext xmlns:c16="http://schemas.microsoft.com/office/drawing/2014/chart" uri="{C3380CC4-5D6E-409C-BE32-E72D297353CC}">
              <c16:uniqueId val="{00000000-B717-4C7A-817B-B90C50B0A816}"/>
            </c:ext>
          </c:extLst>
        </c:ser>
        <c:ser>
          <c:idx val="1"/>
          <c:order val="1"/>
          <c:tx>
            <c:strRef>
              <c:f>validation!$I$24</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validation!$J$24:$L$24</c:f>
              <c:numCache>
                <c:formatCode>0.0</c:formatCode>
                <c:ptCount val="3"/>
                <c:pt idx="1">
                  <c:v>148.22999999999999</c:v>
                </c:pt>
              </c:numCache>
            </c:numRef>
          </c:val>
          <c:extLst>
            <c:ext xmlns:c16="http://schemas.microsoft.com/office/drawing/2014/chart" uri="{C3380CC4-5D6E-409C-BE32-E72D297353CC}">
              <c16:uniqueId val="{00000001-B717-4C7A-817B-B90C50B0A816}"/>
            </c:ext>
          </c:extLst>
        </c:ser>
        <c:ser>
          <c:idx val="4"/>
          <c:order val="2"/>
          <c:tx>
            <c:strRef>
              <c:f>validation!$I$27</c:f>
              <c:strCache>
                <c:ptCount val="1"/>
                <c:pt idx="0">
                  <c:v>Farm Productivity</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validation!$J$27:$L$27</c:f>
              <c:numCache>
                <c:formatCode>General</c:formatCode>
                <c:ptCount val="3"/>
                <c:pt idx="2">
                  <c:v>82.59</c:v>
                </c:pt>
              </c:numCache>
            </c:numRef>
          </c:val>
          <c:extLst>
            <c:ext xmlns:c16="http://schemas.microsoft.com/office/drawing/2014/chart" uri="{C3380CC4-5D6E-409C-BE32-E72D297353CC}">
              <c16:uniqueId val="{00000002-B717-4C7A-817B-B90C50B0A816}"/>
            </c:ext>
          </c:extLst>
        </c:ser>
        <c:ser>
          <c:idx val="2"/>
          <c:order val="3"/>
          <c:tx>
            <c:strRef>
              <c:f>validation!$I$25</c:f>
              <c:strCache>
                <c:ptCount val="1"/>
                <c:pt idx="0">
                  <c:v>Population</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validation!$J$25:$L$25</c:f>
              <c:numCache>
                <c:formatCode>General</c:formatCode>
                <c:ptCount val="3"/>
                <c:pt idx="2" formatCode="0.0">
                  <c:v>45.459999999999994</c:v>
                </c:pt>
              </c:numCache>
            </c:numRef>
          </c:val>
          <c:extLst>
            <c:ext xmlns:c16="http://schemas.microsoft.com/office/drawing/2014/chart" uri="{C3380CC4-5D6E-409C-BE32-E72D297353CC}">
              <c16:uniqueId val="{00000003-B717-4C7A-817B-B90C50B0A816}"/>
            </c:ext>
          </c:extLst>
        </c:ser>
        <c:ser>
          <c:idx val="3"/>
          <c:order val="4"/>
          <c:tx>
            <c:strRef>
              <c:f>validation!$I$26</c:f>
              <c:strCache>
                <c:ptCount val="1"/>
                <c:pt idx="0">
                  <c:v>Income</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validation!$J$26:$L$26</c:f>
              <c:numCache>
                <c:formatCode>General</c:formatCode>
                <c:ptCount val="3"/>
                <c:pt idx="2" formatCode="0.0">
                  <c:v>20.18</c:v>
                </c:pt>
              </c:numCache>
            </c:numRef>
          </c:val>
          <c:extLst>
            <c:ext xmlns:c16="http://schemas.microsoft.com/office/drawing/2014/chart" uri="{C3380CC4-5D6E-409C-BE32-E72D297353CC}">
              <c16:uniqueId val="{00000004-B717-4C7A-817B-B90C50B0A816}"/>
            </c:ext>
          </c:extLst>
        </c:ser>
        <c:dLbls>
          <c:showLegendKey val="0"/>
          <c:showVal val="0"/>
          <c:showCatName val="0"/>
          <c:showSerName val="0"/>
          <c:showPercent val="0"/>
          <c:showBubbleSize val="0"/>
        </c:dLbls>
        <c:gapWidth val="37"/>
        <c:overlap val="100"/>
        <c:axId val="298113328"/>
        <c:axId val="298116128"/>
      </c:barChart>
      <c:catAx>
        <c:axId val="298113328"/>
        <c:scaling>
          <c:orientation val="minMax"/>
        </c:scaling>
        <c:delete val="0"/>
        <c:axPos val="b"/>
        <c:numFmt formatCode="General" sourceLinked="1"/>
        <c:majorTickMark val="out"/>
        <c:minorTickMark val="none"/>
        <c:tickLblPos val="low"/>
        <c:spPr>
          <a:ln>
            <a:solidFill>
              <a:sysClr val="windowText" lastClr="000000"/>
            </a:solidFill>
          </a:ln>
        </c:spPr>
        <c:crossAx val="298116128"/>
        <c:crosses val="autoZero"/>
        <c:auto val="1"/>
        <c:lblAlgn val="ctr"/>
        <c:lblOffset val="100"/>
        <c:noMultiLvlLbl val="0"/>
      </c:catAx>
      <c:valAx>
        <c:axId val="298116128"/>
        <c:scaling>
          <c:orientation val="minMax"/>
          <c:max val="200"/>
          <c:min val="0"/>
        </c:scaling>
        <c:delete val="0"/>
        <c:axPos val="l"/>
        <c:title>
          <c:tx>
            <c:rich>
              <a:bodyPr/>
              <a:lstStyle/>
              <a:p>
                <a:pPr>
                  <a:defRPr b="0"/>
                </a:pPr>
                <a:r>
                  <a:rPr lang="en-US" b="0"/>
                  <a:t> % total change: 1961-2006</a:t>
                </a:r>
              </a:p>
            </c:rich>
          </c:tx>
          <c:layout>
            <c:manualLayout>
              <c:xMode val="edge"/>
              <c:yMode val="edge"/>
              <c:x val="3.0135997674204562E-3"/>
              <c:y val="0.15871277686597729"/>
            </c:manualLayout>
          </c:layout>
          <c:overlay val="0"/>
        </c:title>
        <c:numFmt formatCode="0" sourceLinked="0"/>
        <c:majorTickMark val="out"/>
        <c:minorTickMark val="none"/>
        <c:tickLblPos val="low"/>
        <c:spPr>
          <a:ln>
            <a:solidFill>
              <a:sysClr val="windowText" lastClr="000000"/>
            </a:solidFill>
          </a:ln>
        </c:spPr>
        <c:crossAx val="298113328"/>
        <c:crosses val="autoZero"/>
        <c:crossBetween val="between"/>
        <c:majorUnit val="40"/>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Crop Production</a:t>
            </a:r>
          </a:p>
        </c:rich>
      </c:tx>
      <c:layout>
        <c:manualLayout>
          <c:xMode val="edge"/>
          <c:yMode val="edge"/>
          <c:x val="0.12345775574359641"/>
          <c:y val="1.671891327063741E-2"/>
        </c:manualLayout>
      </c:layout>
      <c:overlay val="1"/>
    </c:title>
    <c:autoTitleDeleted val="0"/>
    <c:plotArea>
      <c:layout>
        <c:manualLayout>
          <c:layoutTarget val="inner"/>
          <c:xMode val="edge"/>
          <c:yMode val="edge"/>
          <c:x val="9.4881825465104472E-2"/>
          <c:y val="0.14260969729880943"/>
          <c:w val="0.89902694802601657"/>
          <c:h val="0.64345995935461042"/>
        </c:manualLayout>
      </c:layout>
      <c:barChart>
        <c:barDir val="col"/>
        <c:grouping val="stacked"/>
        <c:varyColors val="0"/>
        <c:ser>
          <c:idx val="1"/>
          <c:order val="1"/>
          <c:tx>
            <c:strRef>
              <c:f>'Fig_3 (3)'!$M$1</c:f>
              <c:strCache>
                <c:ptCount val="1"/>
                <c:pt idx="0">
                  <c:v>Population</c:v>
                </c:pt>
              </c:strCache>
            </c:strRef>
          </c:tx>
          <c:spPr>
            <a:solidFill>
              <a:srgbClr val="C00000"/>
            </a:solidFill>
            <a:ln>
              <a:noFill/>
            </a:ln>
          </c:spPr>
          <c:invertIfNegative val="0"/>
          <c:cat>
            <c:multiLvlStrRef>
              <c:f>'Fig_3 (3)'!$J$2:$K$49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 (3)'!$M$2:$M$49</c:f>
              <c:numCache>
                <c:formatCode>General</c:formatCode>
                <c:ptCount val="48"/>
                <c:pt idx="0">
                  <c:v>28.972999999999999</c:v>
                </c:pt>
                <c:pt idx="3">
                  <c:v>72.763000000000005</c:v>
                </c:pt>
                <c:pt idx="6">
                  <c:v>77.512</c:v>
                </c:pt>
                <c:pt idx="9">
                  <c:v>77.02</c:v>
                </c:pt>
                <c:pt idx="12">
                  <c:v>49.42</c:v>
                </c:pt>
                <c:pt idx="15">
                  <c:v>64.59</c:v>
                </c:pt>
                <c:pt idx="18">
                  <c:v>102.756</c:v>
                </c:pt>
                <c:pt idx="21">
                  <c:v>61.213000000000001</c:v>
                </c:pt>
                <c:pt idx="24">
                  <c:v>110.11799999999999</c:v>
                </c:pt>
                <c:pt idx="27">
                  <c:v>119.982</c:v>
                </c:pt>
                <c:pt idx="30">
                  <c:v>224.85400000000001</c:v>
                </c:pt>
                <c:pt idx="33">
                  <c:v>100.9</c:v>
                </c:pt>
                <c:pt idx="36">
                  <c:v>140.61099999999999</c:v>
                </c:pt>
                <c:pt idx="39">
                  <c:v>158.21899999999999</c:v>
                </c:pt>
                <c:pt idx="42">
                  <c:v>147.41</c:v>
                </c:pt>
                <c:pt idx="45">
                  <c:v>99.430999999999997</c:v>
                </c:pt>
              </c:numCache>
            </c:numRef>
          </c:val>
          <c:extLst>
            <c:ext xmlns:c16="http://schemas.microsoft.com/office/drawing/2014/chart" uri="{C3380CC4-5D6E-409C-BE32-E72D297353CC}">
              <c16:uniqueId val="{00000000-22AD-4E73-A8CC-9031F86046AF}"/>
            </c:ext>
          </c:extLst>
        </c:ser>
        <c:ser>
          <c:idx val="4"/>
          <c:order val="2"/>
          <c:tx>
            <c:strRef>
              <c:f>'Fig_3 (3)'!$N$1</c:f>
              <c:strCache>
                <c:ptCount val="1"/>
                <c:pt idx="0">
                  <c:v>Income</c:v>
                </c:pt>
              </c:strCache>
            </c:strRef>
          </c:tx>
          <c:spPr>
            <a:solidFill>
              <a:srgbClr val="FF6600"/>
            </a:solidFill>
            <a:ln>
              <a:noFill/>
            </a:ln>
          </c:spPr>
          <c:invertIfNegative val="0"/>
          <c:cat>
            <c:multiLvlStrRef>
              <c:f>'Fig_3 (3)'!$J$2:$K$49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 (3)'!$N$2:$N$49</c:f>
              <c:numCache>
                <c:formatCode>General</c:formatCode>
                <c:ptCount val="48"/>
                <c:pt idx="0">
                  <c:v>1.4350000000000001</c:v>
                </c:pt>
                <c:pt idx="3">
                  <c:v>-15.624000000000001</c:v>
                </c:pt>
                <c:pt idx="6">
                  <c:v>17.619</c:v>
                </c:pt>
                <c:pt idx="9">
                  <c:v>14.932</c:v>
                </c:pt>
                <c:pt idx="12">
                  <c:v>14.512</c:v>
                </c:pt>
                <c:pt idx="15">
                  <c:v>13.263999999999999</c:v>
                </c:pt>
                <c:pt idx="18">
                  <c:v>14.013999999999999</c:v>
                </c:pt>
                <c:pt idx="21">
                  <c:v>11.03</c:v>
                </c:pt>
                <c:pt idx="24">
                  <c:v>23.527000000000001</c:v>
                </c:pt>
                <c:pt idx="27">
                  <c:v>25.251999999999999</c:v>
                </c:pt>
                <c:pt idx="30">
                  <c:v>-2.3050000000000002</c:v>
                </c:pt>
                <c:pt idx="33">
                  <c:v>32.585000000000001</c:v>
                </c:pt>
                <c:pt idx="36">
                  <c:v>44.430999999999997</c:v>
                </c:pt>
                <c:pt idx="39">
                  <c:v>22.478999999999999</c:v>
                </c:pt>
                <c:pt idx="42">
                  <c:v>132.92599999999999</c:v>
                </c:pt>
                <c:pt idx="45">
                  <c:v>31.927</c:v>
                </c:pt>
              </c:numCache>
            </c:numRef>
          </c:val>
          <c:extLst>
            <c:ext xmlns:c16="http://schemas.microsoft.com/office/drawing/2014/chart" uri="{C3380CC4-5D6E-409C-BE32-E72D297353CC}">
              <c16:uniqueId val="{00000001-22AD-4E73-A8CC-9031F86046AF}"/>
            </c:ext>
          </c:extLst>
        </c:ser>
        <c:ser>
          <c:idx val="2"/>
          <c:order val="3"/>
          <c:tx>
            <c:strRef>
              <c:f>'Fig_3 (3)'!$O$1</c:f>
              <c:strCache>
                <c:ptCount val="1"/>
                <c:pt idx="0">
                  <c:v>Farm Productivity</c:v>
                </c:pt>
              </c:strCache>
            </c:strRef>
          </c:tx>
          <c:spPr>
            <a:solidFill>
              <a:srgbClr val="008000"/>
            </a:solidFill>
            <a:ln>
              <a:noFill/>
            </a:ln>
          </c:spPr>
          <c:invertIfNegative val="0"/>
          <c:cat>
            <c:multiLvlStrRef>
              <c:f>'Fig_3 (3)'!$J$2:$K$49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 (3)'!$O$2:$O$49</c:f>
              <c:numCache>
                <c:formatCode>General</c:formatCode>
                <c:ptCount val="48"/>
                <c:pt idx="0">
                  <c:v>-33.465000000000003</c:v>
                </c:pt>
                <c:pt idx="3">
                  <c:v>-37.393000000000001</c:v>
                </c:pt>
                <c:pt idx="6">
                  <c:v>-15.788</c:v>
                </c:pt>
                <c:pt idx="9">
                  <c:v>18.385000000000002</c:v>
                </c:pt>
                <c:pt idx="12">
                  <c:v>47.77</c:v>
                </c:pt>
                <c:pt idx="15">
                  <c:v>56.728000000000002</c:v>
                </c:pt>
                <c:pt idx="18">
                  <c:v>28.404</c:v>
                </c:pt>
                <c:pt idx="21">
                  <c:v>106.732</c:v>
                </c:pt>
                <c:pt idx="24">
                  <c:v>61.896999999999998</c:v>
                </c:pt>
                <c:pt idx="27">
                  <c:v>58.237000000000002</c:v>
                </c:pt>
                <c:pt idx="30">
                  <c:v>2.0430000000000001</c:v>
                </c:pt>
                <c:pt idx="33">
                  <c:v>134.74799999999999</c:v>
                </c:pt>
                <c:pt idx="36">
                  <c:v>101.958</c:v>
                </c:pt>
                <c:pt idx="39">
                  <c:v>101.676</c:v>
                </c:pt>
                <c:pt idx="42">
                  <c:v>150.28399999999999</c:v>
                </c:pt>
                <c:pt idx="45">
                  <c:v>59.625</c:v>
                </c:pt>
              </c:numCache>
            </c:numRef>
          </c:val>
          <c:extLst>
            <c:ext xmlns:c16="http://schemas.microsoft.com/office/drawing/2014/chart" uri="{C3380CC4-5D6E-409C-BE32-E72D297353CC}">
              <c16:uniqueId val="{00000002-22AD-4E73-A8CC-9031F86046AF}"/>
            </c:ext>
          </c:extLst>
        </c:ser>
        <c:dLbls>
          <c:showLegendKey val="0"/>
          <c:showVal val="0"/>
          <c:showCatName val="0"/>
          <c:showSerName val="0"/>
          <c:showPercent val="0"/>
          <c:showBubbleSize val="0"/>
        </c:dLbls>
        <c:gapWidth val="12"/>
        <c:overlap val="100"/>
        <c:axId val="423107824"/>
        <c:axId val="423108384"/>
      </c:barChart>
      <c:lineChart>
        <c:grouping val="standard"/>
        <c:varyColors val="0"/>
        <c:ser>
          <c:idx val="0"/>
          <c:order val="0"/>
          <c:tx>
            <c:strRef>
              <c:f>'Fig_3 (3)'!$L$1</c:f>
              <c:strCache>
                <c:ptCount val="1"/>
                <c:pt idx="0">
                  <c:v>Total Change</c:v>
                </c:pt>
              </c:strCache>
            </c:strRef>
          </c:tx>
          <c:spPr>
            <a:ln>
              <a:noFill/>
            </a:ln>
          </c:spPr>
          <c:marker>
            <c:symbol val="circle"/>
            <c:size val="8"/>
            <c:spPr>
              <a:solidFill>
                <a:schemeClr val="bg1"/>
              </a:solidFill>
              <a:ln>
                <a:solidFill>
                  <a:sysClr val="windowText" lastClr="000000"/>
                </a:solidFill>
              </a:ln>
            </c:spPr>
          </c:marker>
          <c:cat>
            <c:multiLvlStrRef>
              <c:f>'Fig_3 (3)'!$J$2:$K$49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 (3)'!$L$2:$L$49</c:f>
              <c:numCache>
                <c:formatCode>General</c:formatCode>
                <c:ptCount val="48"/>
                <c:pt idx="0">
                  <c:v>-3.056</c:v>
                </c:pt>
                <c:pt idx="3">
                  <c:v>19.745999999999999</c:v>
                </c:pt>
                <c:pt idx="6">
                  <c:v>79.343999999999994</c:v>
                </c:pt>
                <c:pt idx="9">
                  <c:v>110.33799999999999</c:v>
                </c:pt>
                <c:pt idx="12">
                  <c:v>111.702</c:v>
                </c:pt>
                <c:pt idx="15">
                  <c:v>134.58099999999999</c:v>
                </c:pt>
                <c:pt idx="18">
                  <c:v>145.17400000000001</c:v>
                </c:pt>
                <c:pt idx="21">
                  <c:v>178.97399999999999</c:v>
                </c:pt>
                <c:pt idx="24">
                  <c:v>195.542</c:v>
                </c:pt>
                <c:pt idx="27">
                  <c:v>203.471</c:v>
                </c:pt>
                <c:pt idx="30">
                  <c:v>224.59200000000001</c:v>
                </c:pt>
                <c:pt idx="33">
                  <c:v>268.233</c:v>
                </c:pt>
                <c:pt idx="36">
                  <c:v>286.99900000000002</c:v>
                </c:pt>
                <c:pt idx="39">
                  <c:v>282.37400000000002</c:v>
                </c:pt>
                <c:pt idx="42">
                  <c:v>430.62</c:v>
                </c:pt>
                <c:pt idx="45">
                  <c:v>190.983</c:v>
                </c:pt>
              </c:numCache>
            </c:numRef>
          </c:val>
          <c:smooth val="0"/>
          <c:extLst>
            <c:ext xmlns:c16="http://schemas.microsoft.com/office/drawing/2014/chart" uri="{C3380CC4-5D6E-409C-BE32-E72D297353CC}">
              <c16:uniqueId val="{00000003-22AD-4E73-A8CC-9031F86046AF}"/>
            </c:ext>
          </c:extLst>
        </c:ser>
        <c:dLbls>
          <c:showLegendKey val="0"/>
          <c:showVal val="0"/>
          <c:showCatName val="0"/>
          <c:showSerName val="0"/>
          <c:showPercent val="0"/>
          <c:showBubbleSize val="0"/>
        </c:dLbls>
        <c:marker val="1"/>
        <c:smooth val="0"/>
        <c:axId val="423107824"/>
        <c:axId val="423108384"/>
      </c:lineChart>
      <c:catAx>
        <c:axId val="423107824"/>
        <c:scaling>
          <c:orientation val="minMax"/>
        </c:scaling>
        <c:delete val="0"/>
        <c:axPos val="b"/>
        <c:numFmt formatCode="General" sourceLinked="1"/>
        <c:majorTickMark val="none"/>
        <c:minorTickMark val="none"/>
        <c:tickLblPos val="low"/>
        <c:spPr>
          <a:ln>
            <a:solidFill>
              <a:schemeClr val="tx1"/>
            </a:solidFill>
          </a:ln>
        </c:spPr>
        <c:txPr>
          <a:bodyPr rot="-5400000" vert="horz"/>
          <a:lstStyle/>
          <a:p>
            <a:pPr>
              <a:defRPr sz="750"/>
            </a:pPr>
            <a:endParaRPr lang="en-US"/>
          </a:p>
        </c:txPr>
        <c:crossAx val="423108384"/>
        <c:crosses val="autoZero"/>
        <c:auto val="1"/>
        <c:lblAlgn val="ctr"/>
        <c:lblOffset val="100"/>
        <c:noMultiLvlLbl val="0"/>
      </c:catAx>
      <c:valAx>
        <c:axId val="423108384"/>
        <c:scaling>
          <c:orientation val="minMax"/>
        </c:scaling>
        <c:delete val="0"/>
        <c:axPos val="l"/>
        <c:majorGridlines>
          <c:spPr>
            <a:ln w="12700">
              <a:solidFill>
                <a:schemeClr val="bg1"/>
              </a:solidFill>
            </a:ln>
          </c:spPr>
        </c:majorGridlines>
        <c:title>
          <c:tx>
            <c:rich>
              <a:bodyPr rot="-5400000" vert="horz"/>
              <a:lstStyle/>
              <a:p>
                <a:pPr>
                  <a:defRPr/>
                </a:pPr>
                <a:r>
                  <a:rPr lang="en-US"/>
                  <a:t> % cumulative change: 1961-2006</a:t>
                </a:r>
              </a:p>
            </c:rich>
          </c:tx>
          <c:layout>
            <c:manualLayout>
              <c:xMode val="edge"/>
              <c:yMode val="edge"/>
              <c:x val="1.1453554080388777E-2"/>
              <c:y val="0.14260969729880946"/>
            </c:manualLayout>
          </c:layout>
          <c:overlay val="0"/>
        </c:title>
        <c:numFmt formatCode="0" sourceLinked="0"/>
        <c:majorTickMark val="none"/>
        <c:minorTickMark val="none"/>
        <c:tickLblPos val="low"/>
        <c:spPr>
          <a:noFill/>
          <a:ln>
            <a:solidFill>
              <a:schemeClr val="tx1"/>
            </a:solidFill>
          </a:ln>
        </c:spPr>
        <c:crossAx val="423107824"/>
        <c:crosses val="autoZero"/>
        <c:crossBetween val="between"/>
        <c:majorUnit val="100"/>
      </c:valAx>
      <c:spPr>
        <a:solidFill>
          <a:schemeClr val="bg1">
            <a:lumMod val="85000"/>
          </a:schemeClr>
        </a:solidFill>
      </c:spPr>
    </c:plotArea>
    <c:legend>
      <c:legendPos val="r"/>
      <c:layout>
        <c:manualLayout>
          <c:xMode val="edge"/>
          <c:yMode val="edge"/>
          <c:x val="0.32067857906779856"/>
          <c:y val="2.0836110219764601E-3"/>
          <c:w val="0.65693335728543845"/>
          <c:h val="0.13062868708809519"/>
        </c:manualLayout>
      </c:layout>
      <c:overlay val="0"/>
    </c:legend>
    <c:plotVisOnly val="1"/>
    <c:dispBlanksAs val="gap"/>
    <c:showDLblsOverMax val="0"/>
  </c:chart>
  <c:spPr>
    <a:ln>
      <a:noFill/>
    </a:ln>
  </c:spPr>
  <c:txPr>
    <a:bodyPr/>
    <a:lstStyle/>
    <a:p>
      <a:pPr>
        <a:defRPr sz="10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Crop Production</a:t>
            </a:r>
          </a:p>
        </c:rich>
      </c:tx>
      <c:layout>
        <c:manualLayout>
          <c:xMode val="edge"/>
          <c:yMode val="edge"/>
          <c:x val="0.12345775574359641"/>
          <c:y val="1.671891327063741E-2"/>
        </c:manualLayout>
      </c:layout>
      <c:overlay val="1"/>
    </c:title>
    <c:autoTitleDeleted val="0"/>
    <c:plotArea>
      <c:layout>
        <c:manualLayout>
          <c:layoutTarget val="inner"/>
          <c:xMode val="edge"/>
          <c:yMode val="edge"/>
          <c:x val="8.3449542983895869E-2"/>
          <c:y val="0.14260969729880943"/>
          <c:w val="0.89465941151279915"/>
          <c:h val="0.64345995935461042"/>
        </c:manualLayout>
      </c:layout>
      <c:barChart>
        <c:barDir val="col"/>
        <c:grouping val="stacked"/>
        <c:varyColors val="0"/>
        <c:ser>
          <c:idx val="1"/>
          <c:order val="1"/>
          <c:tx>
            <c:strRef>
              <c:f>'Fig_3 (2)'!$M$1</c:f>
              <c:strCache>
                <c:ptCount val="1"/>
                <c:pt idx="0">
                  <c:v>Population</c:v>
                </c:pt>
              </c:strCache>
            </c:strRef>
          </c:tx>
          <c:spPr>
            <a:solidFill>
              <a:srgbClr val="C00000"/>
            </a:solidFill>
            <a:ln>
              <a:noFill/>
            </a:ln>
          </c:spPr>
          <c:invertIfNegative val="0"/>
          <c:cat>
            <c:multiLvlStrRef>
              <c:f>'Fig_3 (2)'!$J$2:$K$10</c:f>
              <c:multiLvlStrCache>
                <c:ptCount val="8"/>
                <c:lvl>
                  <c:pt idx="1">
                    <c:v>Seg</c:v>
                  </c:pt>
                  <c:pt idx="4">
                    <c:v>Seg</c:v>
                  </c:pt>
                  <c:pt idx="7">
                    <c:v>Seg</c:v>
                  </c:pt>
                </c:lvl>
                <c:lvl>
                  <c:pt idx="1">
                    <c:v>SS_Afr</c:v>
                  </c:pt>
                  <c:pt idx="4">
                    <c:v>CHN</c:v>
                  </c:pt>
                  <c:pt idx="7">
                    <c:v>WORLD</c:v>
                  </c:pt>
                </c:lvl>
              </c:multiLvlStrCache>
            </c:multiLvlStrRef>
          </c:cat>
          <c:val>
            <c:numRef>
              <c:f>'Fig_3 (2)'!$M$2:$M$10</c:f>
              <c:numCache>
                <c:formatCode>General</c:formatCode>
                <c:ptCount val="9"/>
                <c:pt idx="1">
                  <c:v>224.85400000000001</c:v>
                </c:pt>
                <c:pt idx="4">
                  <c:v>147.41</c:v>
                </c:pt>
                <c:pt idx="7">
                  <c:v>99.430999999999997</c:v>
                </c:pt>
              </c:numCache>
            </c:numRef>
          </c:val>
          <c:extLst>
            <c:ext xmlns:c16="http://schemas.microsoft.com/office/drawing/2014/chart" uri="{C3380CC4-5D6E-409C-BE32-E72D297353CC}">
              <c16:uniqueId val="{00000000-779E-42AC-9EB7-997CD86F1066}"/>
            </c:ext>
          </c:extLst>
        </c:ser>
        <c:ser>
          <c:idx val="4"/>
          <c:order val="2"/>
          <c:tx>
            <c:strRef>
              <c:f>'Fig_3 (2)'!$N$1</c:f>
              <c:strCache>
                <c:ptCount val="1"/>
                <c:pt idx="0">
                  <c:v>Income</c:v>
                </c:pt>
              </c:strCache>
            </c:strRef>
          </c:tx>
          <c:spPr>
            <a:solidFill>
              <a:srgbClr val="FF6600"/>
            </a:solidFill>
            <a:ln>
              <a:noFill/>
            </a:ln>
          </c:spPr>
          <c:invertIfNegative val="0"/>
          <c:cat>
            <c:multiLvlStrRef>
              <c:f>'Fig_3 (2)'!$J$2:$K$10</c:f>
              <c:multiLvlStrCache>
                <c:ptCount val="8"/>
                <c:lvl>
                  <c:pt idx="1">
                    <c:v>Seg</c:v>
                  </c:pt>
                  <c:pt idx="4">
                    <c:v>Seg</c:v>
                  </c:pt>
                  <c:pt idx="7">
                    <c:v>Seg</c:v>
                  </c:pt>
                </c:lvl>
                <c:lvl>
                  <c:pt idx="1">
                    <c:v>SS_Afr</c:v>
                  </c:pt>
                  <c:pt idx="4">
                    <c:v>CHN</c:v>
                  </c:pt>
                  <c:pt idx="7">
                    <c:v>WORLD</c:v>
                  </c:pt>
                </c:lvl>
              </c:multiLvlStrCache>
            </c:multiLvlStrRef>
          </c:cat>
          <c:val>
            <c:numRef>
              <c:f>'Fig_3 (2)'!$N$2:$N$10</c:f>
              <c:numCache>
                <c:formatCode>General</c:formatCode>
                <c:ptCount val="9"/>
                <c:pt idx="1">
                  <c:v>-2.3050000000000002</c:v>
                </c:pt>
                <c:pt idx="4">
                  <c:v>132.92599999999999</c:v>
                </c:pt>
                <c:pt idx="7">
                  <c:v>31.927</c:v>
                </c:pt>
              </c:numCache>
            </c:numRef>
          </c:val>
          <c:extLst>
            <c:ext xmlns:c16="http://schemas.microsoft.com/office/drawing/2014/chart" uri="{C3380CC4-5D6E-409C-BE32-E72D297353CC}">
              <c16:uniqueId val="{00000001-779E-42AC-9EB7-997CD86F1066}"/>
            </c:ext>
          </c:extLst>
        </c:ser>
        <c:ser>
          <c:idx val="2"/>
          <c:order val="3"/>
          <c:tx>
            <c:strRef>
              <c:f>'Fig_3 (2)'!$O$1</c:f>
              <c:strCache>
                <c:ptCount val="1"/>
                <c:pt idx="0">
                  <c:v>Farm Productivity</c:v>
                </c:pt>
              </c:strCache>
            </c:strRef>
          </c:tx>
          <c:spPr>
            <a:solidFill>
              <a:srgbClr val="008000"/>
            </a:solidFill>
            <a:ln>
              <a:noFill/>
            </a:ln>
          </c:spPr>
          <c:invertIfNegative val="0"/>
          <c:cat>
            <c:multiLvlStrRef>
              <c:f>'Fig_3 (2)'!$J$2:$K$10</c:f>
              <c:multiLvlStrCache>
                <c:ptCount val="8"/>
                <c:lvl>
                  <c:pt idx="1">
                    <c:v>Seg</c:v>
                  </c:pt>
                  <c:pt idx="4">
                    <c:v>Seg</c:v>
                  </c:pt>
                  <c:pt idx="7">
                    <c:v>Seg</c:v>
                  </c:pt>
                </c:lvl>
                <c:lvl>
                  <c:pt idx="1">
                    <c:v>SS_Afr</c:v>
                  </c:pt>
                  <c:pt idx="4">
                    <c:v>CHN</c:v>
                  </c:pt>
                  <c:pt idx="7">
                    <c:v>WORLD</c:v>
                  </c:pt>
                </c:lvl>
              </c:multiLvlStrCache>
            </c:multiLvlStrRef>
          </c:cat>
          <c:val>
            <c:numRef>
              <c:f>'Fig_3 (2)'!$O$2:$O$10</c:f>
              <c:numCache>
                <c:formatCode>General</c:formatCode>
                <c:ptCount val="9"/>
                <c:pt idx="1">
                  <c:v>2.0430000000000001</c:v>
                </c:pt>
                <c:pt idx="4">
                  <c:v>150.28399999999999</c:v>
                </c:pt>
                <c:pt idx="7">
                  <c:v>59.625</c:v>
                </c:pt>
              </c:numCache>
            </c:numRef>
          </c:val>
          <c:extLst>
            <c:ext xmlns:c16="http://schemas.microsoft.com/office/drawing/2014/chart" uri="{C3380CC4-5D6E-409C-BE32-E72D297353CC}">
              <c16:uniqueId val="{00000002-779E-42AC-9EB7-997CD86F1066}"/>
            </c:ext>
          </c:extLst>
        </c:ser>
        <c:dLbls>
          <c:showLegendKey val="0"/>
          <c:showVal val="0"/>
          <c:showCatName val="0"/>
          <c:showSerName val="0"/>
          <c:showPercent val="0"/>
          <c:showBubbleSize val="0"/>
        </c:dLbls>
        <c:gapWidth val="12"/>
        <c:overlap val="100"/>
        <c:axId val="423112304"/>
        <c:axId val="423112864"/>
      </c:barChart>
      <c:lineChart>
        <c:grouping val="standard"/>
        <c:varyColors val="0"/>
        <c:ser>
          <c:idx val="0"/>
          <c:order val="0"/>
          <c:tx>
            <c:strRef>
              <c:f>'Fig_3 (2)'!$L$1</c:f>
              <c:strCache>
                <c:ptCount val="1"/>
                <c:pt idx="0">
                  <c:v>Total Change</c:v>
                </c:pt>
              </c:strCache>
            </c:strRef>
          </c:tx>
          <c:spPr>
            <a:ln>
              <a:noFill/>
            </a:ln>
          </c:spPr>
          <c:marker>
            <c:symbol val="circle"/>
            <c:size val="8"/>
            <c:spPr>
              <a:solidFill>
                <a:schemeClr val="bg1"/>
              </a:solidFill>
              <a:ln>
                <a:solidFill>
                  <a:sysClr val="windowText" lastClr="000000"/>
                </a:solidFill>
              </a:ln>
            </c:spPr>
          </c:marker>
          <c:cat>
            <c:multiLvlStrRef>
              <c:f>'Fig_3 (2)'!$J$2:$K$10</c:f>
              <c:multiLvlStrCache>
                <c:ptCount val="8"/>
                <c:lvl>
                  <c:pt idx="1">
                    <c:v>Seg</c:v>
                  </c:pt>
                  <c:pt idx="4">
                    <c:v>Seg</c:v>
                  </c:pt>
                  <c:pt idx="7">
                    <c:v>Seg</c:v>
                  </c:pt>
                </c:lvl>
                <c:lvl>
                  <c:pt idx="1">
                    <c:v>SS_Afr</c:v>
                  </c:pt>
                  <c:pt idx="4">
                    <c:v>CHN</c:v>
                  </c:pt>
                  <c:pt idx="7">
                    <c:v>WORLD</c:v>
                  </c:pt>
                </c:lvl>
              </c:multiLvlStrCache>
            </c:multiLvlStrRef>
          </c:cat>
          <c:val>
            <c:numRef>
              <c:f>'Fig_3 (2)'!$L$2:$L$10</c:f>
              <c:numCache>
                <c:formatCode>General</c:formatCode>
                <c:ptCount val="9"/>
                <c:pt idx="1">
                  <c:v>224.59200000000001</c:v>
                </c:pt>
                <c:pt idx="4">
                  <c:v>430.62</c:v>
                </c:pt>
                <c:pt idx="7">
                  <c:v>190.983</c:v>
                </c:pt>
              </c:numCache>
            </c:numRef>
          </c:val>
          <c:smooth val="0"/>
          <c:extLst>
            <c:ext xmlns:c16="http://schemas.microsoft.com/office/drawing/2014/chart" uri="{C3380CC4-5D6E-409C-BE32-E72D297353CC}">
              <c16:uniqueId val="{00000003-779E-42AC-9EB7-997CD86F1066}"/>
            </c:ext>
          </c:extLst>
        </c:ser>
        <c:dLbls>
          <c:showLegendKey val="0"/>
          <c:showVal val="0"/>
          <c:showCatName val="0"/>
          <c:showSerName val="0"/>
          <c:showPercent val="0"/>
          <c:showBubbleSize val="0"/>
        </c:dLbls>
        <c:marker val="1"/>
        <c:smooth val="0"/>
        <c:axId val="423112304"/>
        <c:axId val="423112864"/>
      </c:lineChart>
      <c:catAx>
        <c:axId val="423112304"/>
        <c:scaling>
          <c:orientation val="minMax"/>
        </c:scaling>
        <c:delete val="0"/>
        <c:axPos val="b"/>
        <c:numFmt formatCode="General" sourceLinked="1"/>
        <c:majorTickMark val="none"/>
        <c:minorTickMark val="none"/>
        <c:tickLblPos val="low"/>
        <c:spPr>
          <a:ln>
            <a:solidFill>
              <a:schemeClr val="tx1"/>
            </a:solidFill>
          </a:ln>
        </c:spPr>
        <c:txPr>
          <a:bodyPr rot="-5400000" vert="horz"/>
          <a:lstStyle/>
          <a:p>
            <a:pPr>
              <a:defRPr sz="800"/>
            </a:pPr>
            <a:endParaRPr lang="en-US"/>
          </a:p>
        </c:txPr>
        <c:crossAx val="423112864"/>
        <c:crosses val="autoZero"/>
        <c:auto val="1"/>
        <c:lblAlgn val="ctr"/>
        <c:lblOffset val="100"/>
        <c:noMultiLvlLbl val="0"/>
      </c:catAx>
      <c:valAx>
        <c:axId val="423112864"/>
        <c:scaling>
          <c:orientation val="minMax"/>
        </c:scaling>
        <c:delete val="0"/>
        <c:axPos val="l"/>
        <c:majorGridlines>
          <c:spPr>
            <a:ln w="12700">
              <a:solidFill>
                <a:schemeClr val="bg1"/>
              </a:solidFill>
            </a:ln>
          </c:spPr>
        </c:majorGridlines>
        <c:title>
          <c:tx>
            <c:rich>
              <a:bodyPr rot="-5400000" vert="horz"/>
              <a:lstStyle/>
              <a:p>
                <a:pPr>
                  <a:defRPr/>
                </a:pPr>
                <a:r>
                  <a:rPr lang="en-US"/>
                  <a:t> % cumulative change: 1961-2006</a:t>
                </a:r>
              </a:p>
            </c:rich>
          </c:tx>
          <c:layout>
            <c:manualLayout>
              <c:xMode val="edge"/>
              <c:yMode val="edge"/>
              <c:x val="1.1453554080388777E-2"/>
              <c:y val="0.14260969729880946"/>
            </c:manualLayout>
          </c:layout>
          <c:overlay val="0"/>
        </c:title>
        <c:numFmt formatCode="0" sourceLinked="0"/>
        <c:majorTickMark val="none"/>
        <c:minorTickMark val="none"/>
        <c:tickLblPos val="low"/>
        <c:spPr>
          <a:noFill/>
          <a:ln>
            <a:solidFill>
              <a:schemeClr val="tx1"/>
            </a:solidFill>
          </a:ln>
        </c:spPr>
        <c:crossAx val="423112304"/>
        <c:crosses val="autoZero"/>
        <c:crossBetween val="between"/>
        <c:majorUnit val="100"/>
      </c:valAx>
      <c:spPr>
        <a:solidFill>
          <a:schemeClr val="bg1">
            <a:lumMod val="85000"/>
          </a:schemeClr>
        </a:solidFill>
      </c:spPr>
    </c:plotArea>
    <c:legend>
      <c:legendPos val="r"/>
      <c:layout>
        <c:manualLayout>
          <c:xMode val="edge"/>
          <c:yMode val="edge"/>
          <c:x val="0.32067857906779856"/>
          <c:y val="2.0836110219764601E-3"/>
          <c:w val="0.65693335728543845"/>
          <c:h val="0.13062868708809519"/>
        </c:manualLayout>
      </c:layout>
      <c:overlay val="0"/>
    </c:legend>
    <c:plotVisOnly val="1"/>
    <c:dispBlanksAs val="gap"/>
    <c:showDLblsOverMax val="0"/>
  </c:chart>
  <c:spPr>
    <a:ln>
      <a:noFill/>
    </a:ln>
  </c:spPr>
  <c:txPr>
    <a:bodyPr/>
    <a:lstStyle/>
    <a:p>
      <a:pPr>
        <a:defRPr sz="10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Crop Production</a:t>
            </a:r>
          </a:p>
        </c:rich>
      </c:tx>
      <c:layout>
        <c:manualLayout>
          <c:xMode val="edge"/>
          <c:yMode val="edge"/>
          <c:x val="0.12345775574359641"/>
          <c:y val="1.671891327063741E-2"/>
        </c:manualLayout>
      </c:layout>
      <c:overlay val="1"/>
    </c:title>
    <c:autoTitleDeleted val="0"/>
    <c:plotArea>
      <c:layout>
        <c:manualLayout>
          <c:layoutTarget val="inner"/>
          <c:xMode val="edge"/>
          <c:yMode val="edge"/>
          <c:x val="9.4881825465104472E-2"/>
          <c:y val="0.14260969729880943"/>
          <c:w val="0.89902694802601657"/>
          <c:h val="0.64345995935461042"/>
        </c:manualLayout>
      </c:layout>
      <c:barChart>
        <c:barDir val="col"/>
        <c:grouping val="stacked"/>
        <c:varyColors val="0"/>
        <c:ser>
          <c:idx val="1"/>
          <c:order val="1"/>
          <c:tx>
            <c:strRef>
              <c:f>Fig_3!$M$1</c:f>
              <c:strCache>
                <c:ptCount val="1"/>
                <c:pt idx="0">
                  <c:v>Population</c:v>
                </c:pt>
              </c:strCache>
            </c:strRef>
          </c:tx>
          <c:spPr>
            <a:solidFill>
              <a:srgbClr val="C000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Fig_3!$M$2:$M$49</c:f>
              <c:numCache>
                <c:formatCode>General</c:formatCode>
                <c:ptCount val="48"/>
                <c:pt idx="0">
                  <c:v>28.972999999999999</c:v>
                </c:pt>
                <c:pt idx="1">
                  <c:v>59.386000000000003</c:v>
                </c:pt>
                <c:pt idx="3">
                  <c:v>72.763000000000005</c:v>
                </c:pt>
                <c:pt idx="4">
                  <c:v>59.387</c:v>
                </c:pt>
                <c:pt idx="6">
                  <c:v>77.512</c:v>
                </c:pt>
                <c:pt idx="7">
                  <c:v>69.878</c:v>
                </c:pt>
                <c:pt idx="9">
                  <c:v>77.02</c:v>
                </c:pt>
                <c:pt idx="10">
                  <c:v>97.561000000000007</c:v>
                </c:pt>
                <c:pt idx="12">
                  <c:v>49.42</c:v>
                </c:pt>
                <c:pt idx="13">
                  <c:v>76.563999999999993</c:v>
                </c:pt>
                <c:pt idx="15">
                  <c:v>64.59</c:v>
                </c:pt>
                <c:pt idx="16">
                  <c:v>90.453999999999994</c:v>
                </c:pt>
                <c:pt idx="18">
                  <c:v>102.756</c:v>
                </c:pt>
                <c:pt idx="19">
                  <c:v>87.174999999999997</c:v>
                </c:pt>
                <c:pt idx="21">
                  <c:v>61.213000000000001</c:v>
                </c:pt>
                <c:pt idx="22">
                  <c:v>82.188999999999993</c:v>
                </c:pt>
                <c:pt idx="24">
                  <c:v>110.11799999999999</c:v>
                </c:pt>
                <c:pt idx="25">
                  <c:v>92.573999999999998</c:v>
                </c:pt>
                <c:pt idx="27">
                  <c:v>119.982</c:v>
                </c:pt>
                <c:pt idx="28">
                  <c:v>126.486</c:v>
                </c:pt>
                <c:pt idx="30">
                  <c:v>224.85400000000001</c:v>
                </c:pt>
                <c:pt idx="31">
                  <c:v>255.417</c:v>
                </c:pt>
                <c:pt idx="33">
                  <c:v>100.9</c:v>
                </c:pt>
                <c:pt idx="34">
                  <c:v>85.588999999999999</c:v>
                </c:pt>
                <c:pt idx="36">
                  <c:v>140.61099999999999</c:v>
                </c:pt>
                <c:pt idx="37">
                  <c:v>107.455</c:v>
                </c:pt>
                <c:pt idx="39">
                  <c:v>158.21899999999999</c:v>
                </c:pt>
                <c:pt idx="40">
                  <c:v>113.23399999999999</c:v>
                </c:pt>
                <c:pt idx="42">
                  <c:v>147.41</c:v>
                </c:pt>
                <c:pt idx="43">
                  <c:v>107.892</c:v>
                </c:pt>
                <c:pt idx="45">
                  <c:v>99.430999999999997</c:v>
                </c:pt>
                <c:pt idx="46">
                  <c:v>104.081</c:v>
                </c:pt>
              </c:numCache>
            </c:numRef>
          </c:val>
          <c:extLst>
            <c:ext xmlns:c16="http://schemas.microsoft.com/office/drawing/2014/chart" uri="{C3380CC4-5D6E-409C-BE32-E72D297353CC}">
              <c16:uniqueId val="{00000000-3323-4788-A735-DC51CB653E9C}"/>
            </c:ext>
          </c:extLst>
        </c:ser>
        <c:ser>
          <c:idx val="4"/>
          <c:order val="2"/>
          <c:tx>
            <c:strRef>
              <c:f>Fig_3!$N$1</c:f>
              <c:strCache>
                <c:ptCount val="1"/>
                <c:pt idx="0">
                  <c:v>Income</c:v>
                </c:pt>
              </c:strCache>
            </c:strRef>
          </c:tx>
          <c:spPr>
            <a:solidFill>
              <a:srgbClr val="FF66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Fig_3!$N$2:$N$49</c:f>
              <c:numCache>
                <c:formatCode>General</c:formatCode>
                <c:ptCount val="48"/>
                <c:pt idx="0">
                  <c:v>1.4350000000000001</c:v>
                </c:pt>
                <c:pt idx="1">
                  <c:v>25.969000000000001</c:v>
                </c:pt>
                <c:pt idx="3">
                  <c:v>-15.624000000000001</c:v>
                </c:pt>
                <c:pt idx="4">
                  <c:v>25.969000000000001</c:v>
                </c:pt>
                <c:pt idx="6">
                  <c:v>17.619</c:v>
                </c:pt>
                <c:pt idx="7">
                  <c:v>28.248999999999999</c:v>
                </c:pt>
                <c:pt idx="9">
                  <c:v>14.932</c:v>
                </c:pt>
                <c:pt idx="10">
                  <c:v>37.155000000000001</c:v>
                </c:pt>
                <c:pt idx="12">
                  <c:v>14.512</c:v>
                </c:pt>
                <c:pt idx="13">
                  <c:v>28.753</c:v>
                </c:pt>
                <c:pt idx="15">
                  <c:v>13.263999999999999</c:v>
                </c:pt>
                <c:pt idx="16">
                  <c:v>33.506999999999998</c:v>
                </c:pt>
                <c:pt idx="18">
                  <c:v>14.013999999999999</c:v>
                </c:pt>
                <c:pt idx="19">
                  <c:v>33.417000000000002</c:v>
                </c:pt>
                <c:pt idx="21">
                  <c:v>11.03</c:v>
                </c:pt>
                <c:pt idx="22">
                  <c:v>29.265999999999998</c:v>
                </c:pt>
                <c:pt idx="24">
                  <c:v>23.527000000000001</c:v>
                </c:pt>
                <c:pt idx="25">
                  <c:v>34.518000000000001</c:v>
                </c:pt>
                <c:pt idx="27">
                  <c:v>25.251999999999999</c:v>
                </c:pt>
                <c:pt idx="28">
                  <c:v>46.462000000000003</c:v>
                </c:pt>
                <c:pt idx="30">
                  <c:v>-2.3050000000000002</c:v>
                </c:pt>
                <c:pt idx="31">
                  <c:v>41.103999999999999</c:v>
                </c:pt>
                <c:pt idx="33">
                  <c:v>32.585000000000001</c:v>
                </c:pt>
                <c:pt idx="34">
                  <c:v>30.31</c:v>
                </c:pt>
                <c:pt idx="36">
                  <c:v>44.430999999999997</c:v>
                </c:pt>
                <c:pt idx="37">
                  <c:v>38.652999999999999</c:v>
                </c:pt>
                <c:pt idx="39">
                  <c:v>22.478999999999999</c:v>
                </c:pt>
                <c:pt idx="40">
                  <c:v>40.518000000000001</c:v>
                </c:pt>
                <c:pt idx="42">
                  <c:v>132.92599999999999</c:v>
                </c:pt>
                <c:pt idx="43">
                  <c:v>38.598999999999997</c:v>
                </c:pt>
                <c:pt idx="45">
                  <c:v>31.927</c:v>
                </c:pt>
                <c:pt idx="46">
                  <c:v>34.271999999999998</c:v>
                </c:pt>
              </c:numCache>
            </c:numRef>
          </c:val>
          <c:extLst>
            <c:ext xmlns:c16="http://schemas.microsoft.com/office/drawing/2014/chart" uri="{C3380CC4-5D6E-409C-BE32-E72D297353CC}">
              <c16:uniqueId val="{00000001-3323-4788-A735-DC51CB653E9C}"/>
            </c:ext>
          </c:extLst>
        </c:ser>
        <c:ser>
          <c:idx val="2"/>
          <c:order val="3"/>
          <c:tx>
            <c:strRef>
              <c:f>Fig_3!$O$1</c:f>
              <c:strCache>
                <c:ptCount val="1"/>
                <c:pt idx="0">
                  <c:v>Farm Productivity</c:v>
                </c:pt>
              </c:strCache>
            </c:strRef>
          </c:tx>
          <c:spPr>
            <a:solidFill>
              <a:srgbClr val="0080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Fig_3!$O$2:$O$49</c:f>
              <c:numCache>
                <c:formatCode>General</c:formatCode>
                <c:ptCount val="48"/>
                <c:pt idx="0">
                  <c:v>-33.465000000000003</c:v>
                </c:pt>
                <c:pt idx="1">
                  <c:v>-92.375</c:v>
                </c:pt>
                <c:pt idx="3">
                  <c:v>-37.393000000000001</c:v>
                </c:pt>
                <c:pt idx="4">
                  <c:v>-92.376000000000005</c:v>
                </c:pt>
                <c:pt idx="6">
                  <c:v>-15.788</c:v>
                </c:pt>
                <c:pt idx="7">
                  <c:v>-30.643999999999998</c:v>
                </c:pt>
                <c:pt idx="9">
                  <c:v>18.385000000000002</c:v>
                </c:pt>
                <c:pt idx="10">
                  <c:v>29.132999999999999</c:v>
                </c:pt>
                <c:pt idx="12">
                  <c:v>47.77</c:v>
                </c:pt>
                <c:pt idx="13">
                  <c:v>70.245999999999995</c:v>
                </c:pt>
                <c:pt idx="15">
                  <c:v>56.728000000000002</c:v>
                </c:pt>
                <c:pt idx="16">
                  <c:v>90.108000000000004</c:v>
                </c:pt>
                <c:pt idx="18">
                  <c:v>28.404</c:v>
                </c:pt>
                <c:pt idx="19">
                  <c:v>26.32</c:v>
                </c:pt>
                <c:pt idx="21">
                  <c:v>106.732</c:v>
                </c:pt>
                <c:pt idx="22">
                  <c:v>182.15700000000001</c:v>
                </c:pt>
                <c:pt idx="24">
                  <c:v>61.896999999999998</c:v>
                </c:pt>
                <c:pt idx="25">
                  <c:v>70.412999999999997</c:v>
                </c:pt>
                <c:pt idx="27">
                  <c:v>58.237000000000002</c:v>
                </c:pt>
                <c:pt idx="28">
                  <c:v>81.197999999999993</c:v>
                </c:pt>
                <c:pt idx="30">
                  <c:v>2.0430000000000001</c:v>
                </c:pt>
                <c:pt idx="31">
                  <c:v>-104.06699999999999</c:v>
                </c:pt>
                <c:pt idx="33">
                  <c:v>134.74799999999999</c:v>
                </c:pt>
                <c:pt idx="34">
                  <c:v>173.72900000000001</c:v>
                </c:pt>
                <c:pt idx="36">
                  <c:v>101.958</c:v>
                </c:pt>
                <c:pt idx="37">
                  <c:v>129.52699999999999</c:v>
                </c:pt>
                <c:pt idx="39">
                  <c:v>101.676</c:v>
                </c:pt>
                <c:pt idx="40">
                  <c:v>153.005</c:v>
                </c:pt>
                <c:pt idx="42">
                  <c:v>150.28399999999999</c:v>
                </c:pt>
                <c:pt idx="43">
                  <c:v>164.66</c:v>
                </c:pt>
                <c:pt idx="45">
                  <c:v>59.625</c:v>
                </c:pt>
                <c:pt idx="46">
                  <c:v>59.777999999999999</c:v>
                </c:pt>
              </c:numCache>
            </c:numRef>
          </c:val>
          <c:extLst>
            <c:ext xmlns:c16="http://schemas.microsoft.com/office/drawing/2014/chart" uri="{C3380CC4-5D6E-409C-BE32-E72D297353CC}">
              <c16:uniqueId val="{00000002-3323-4788-A735-DC51CB653E9C}"/>
            </c:ext>
          </c:extLst>
        </c:ser>
        <c:dLbls>
          <c:showLegendKey val="0"/>
          <c:showVal val="0"/>
          <c:showCatName val="0"/>
          <c:showSerName val="0"/>
          <c:showPercent val="0"/>
          <c:showBubbleSize val="0"/>
        </c:dLbls>
        <c:gapWidth val="12"/>
        <c:overlap val="100"/>
        <c:axId val="423223424"/>
        <c:axId val="423223984"/>
      </c:barChart>
      <c:lineChart>
        <c:grouping val="standard"/>
        <c:varyColors val="0"/>
        <c:ser>
          <c:idx val="0"/>
          <c:order val="0"/>
          <c:tx>
            <c:strRef>
              <c:f>Fig_3!$L$1</c:f>
              <c:strCache>
                <c:ptCount val="1"/>
                <c:pt idx="0">
                  <c:v>Total Change</c:v>
                </c:pt>
              </c:strCache>
            </c:strRef>
          </c:tx>
          <c:spPr>
            <a:ln>
              <a:noFill/>
            </a:ln>
          </c:spPr>
          <c:marker>
            <c:symbol val="circle"/>
            <c:size val="8"/>
            <c:spPr>
              <a:solidFill>
                <a:schemeClr val="bg1"/>
              </a:solidFill>
              <a:ln>
                <a:solidFill>
                  <a:sysClr val="windowText" lastClr="000000"/>
                </a:solidFill>
              </a:ln>
            </c:spPr>
          </c:marker>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Fig_3!$L$2:$L$49</c:f>
              <c:numCache>
                <c:formatCode>General</c:formatCode>
                <c:ptCount val="48"/>
                <c:pt idx="0">
                  <c:v>-3.056</c:v>
                </c:pt>
                <c:pt idx="1">
                  <c:v>-7.02</c:v>
                </c:pt>
                <c:pt idx="3">
                  <c:v>19.745999999999999</c:v>
                </c:pt>
                <c:pt idx="4">
                  <c:v>-7.0209999999999999</c:v>
                </c:pt>
                <c:pt idx="6">
                  <c:v>79.343999999999994</c:v>
                </c:pt>
                <c:pt idx="7">
                  <c:v>67.483000000000004</c:v>
                </c:pt>
                <c:pt idx="9">
                  <c:v>110.33799999999999</c:v>
                </c:pt>
                <c:pt idx="10">
                  <c:v>163.84899999999999</c:v>
                </c:pt>
                <c:pt idx="12">
                  <c:v>111.702</c:v>
                </c:pt>
                <c:pt idx="13">
                  <c:v>175.56399999999999</c:v>
                </c:pt>
                <c:pt idx="15">
                  <c:v>134.58099999999999</c:v>
                </c:pt>
                <c:pt idx="16">
                  <c:v>214.06800000000001</c:v>
                </c:pt>
                <c:pt idx="18">
                  <c:v>145.17400000000001</c:v>
                </c:pt>
                <c:pt idx="19">
                  <c:v>146.91200000000001</c:v>
                </c:pt>
                <c:pt idx="21">
                  <c:v>178.97399999999999</c:v>
                </c:pt>
                <c:pt idx="22">
                  <c:v>293.61200000000002</c:v>
                </c:pt>
                <c:pt idx="24">
                  <c:v>195.542</c:v>
                </c:pt>
                <c:pt idx="25">
                  <c:v>197.505</c:v>
                </c:pt>
                <c:pt idx="27">
                  <c:v>203.471</c:v>
                </c:pt>
                <c:pt idx="28">
                  <c:v>254.14599999999999</c:v>
                </c:pt>
                <c:pt idx="30">
                  <c:v>224.59200000000001</c:v>
                </c:pt>
                <c:pt idx="31">
                  <c:v>192.45400000000001</c:v>
                </c:pt>
                <c:pt idx="33">
                  <c:v>268.233</c:v>
                </c:pt>
                <c:pt idx="34">
                  <c:v>289.62799999999999</c:v>
                </c:pt>
                <c:pt idx="36">
                  <c:v>286.99900000000002</c:v>
                </c:pt>
                <c:pt idx="37">
                  <c:v>275.63499999999999</c:v>
                </c:pt>
                <c:pt idx="39">
                  <c:v>282.37400000000002</c:v>
                </c:pt>
                <c:pt idx="40">
                  <c:v>306.75700000000001</c:v>
                </c:pt>
                <c:pt idx="42">
                  <c:v>430.62</c:v>
                </c:pt>
                <c:pt idx="43">
                  <c:v>311.15100000000001</c:v>
                </c:pt>
                <c:pt idx="45">
                  <c:v>190.983</c:v>
                </c:pt>
                <c:pt idx="46">
                  <c:v>198.131</c:v>
                </c:pt>
              </c:numCache>
            </c:numRef>
          </c:val>
          <c:smooth val="0"/>
          <c:extLst>
            <c:ext xmlns:c16="http://schemas.microsoft.com/office/drawing/2014/chart" uri="{C3380CC4-5D6E-409C-BE32-E72D297353CC}">
              <c16:uniqueId val="{00000003-3323-4788-A735-DC51CB653E9C}"/>
            </c:ext>
          </c:extLst>
        </c:ser>
        <c:dLbls>
          <c:showLegendKey val="0"/>
          <c:showVal val="0"/>
          <c:showCatName val="0"/>
          <c:showSerName val="0"/>
          <c:showPercent val="0"/>
          <c:showBubbleSize val="0"/>
        </c:dLbls>
        <c:marker val="1"/>
        <c:smooth val="0"/>
        <c:axId val="423223424"/>
        <c:axId val="423223984"/>
      </c:lineChart>
      <c:catAx>
        <c:axId val="423223424"/>
        <c:scaling>
          <c:orientation val="minMax"/>
        </c:scaling>
        <c:delete val="0"/>
        <c:axPos val="b"/>
        <c:numFmt formatCode="General" sourceLinked="1"/>
        <c:majorTickMark val="none"/>
        <c:minorTickMark val="none"/>
        <c:tickLblPos val="low"/>
        <c:spPr>
          <a:ln>
            <a:solidFill>
              <a:schemeClr val="tx1"/>
            </a:solidFill>
          </a:ln>
        </c:spPr>
        <c:txPr>
          <a:bodyPr rot="-5400000" vert="horz"/>
          <a:lstStyle/>
          <a:p>
            <a:pPr>
              <a:defRPr sz="750"/>
            </a:pPr>
            <a:endParaRPr lang="en-US"/>
          </a:p>
        </c:txPr>
        <c:crossAx val="423223984"/>
        <c:crosses val="autoZero"/>
        <c:auto val="1"/>
        <c:lblAlgn val="ctr"/>
        <c:lblOffset val="100"/>
        <c:noMultiLvlLbl val="0"/>
      </c:catAx>
      <c:valAx>
        <c:axId val="423223984"/>
        <c:scaling>
          <c:orientation val="minMax"/>
        </c:scaling>
        <c:delete val="0"/>
        <c:axPos val="l"/>
        <c:majorGridlines>
          <c:spPr>
            <a:ln w="12700">
              <a:solidFill>
                <a:schemeClr val="bg1"/>
              </a:solidFill>
            </a:ln>
          </c:spPr>
        </c:majorGridlines>
        <c:title>
          <c:tx>
            <c:rich>
              <a:bodyPr rot="-5400000" vert="horz"/>
              <a:lstStyle/>
              <a:p>
                <a:pPr>
                  <a:defRPr/>
                </a:pPr>
                <a:r>
                  <a:rPr lang="en-US"/>
                  <a:t> % cumulative change: 1961-2006</a:t>
                </a:r>
              </a:p>
            </c:rich>
          </c:tx>
          <c:layout>
            <c:manualLayout>
              <c:xMode val="edge"/>
              <c:yMode val="edge"/>
              <c:x val="1.1453554080388777E-2"/>
              <c:y val="0.14260969729880946"/>
            </c:manualLayout>
          </c:layout>
          <c:overlay val="0"/>
        </c:title>
        <c:numFmt formatCode="0" sourceLinked="0"/>
        <c:majorTickMark val="none"/>
        <c:minorTickMark val="none"/>
        <c:tickLblPos val="low"/>
        <c:spPr>
          <a:noFill/>
          <a:ln>
            <a:solidFill>
              <a:schemeClr val="tx1"/>
            </a:solidFill>
          </a:ln>
        </c:spPr>
        <c:crossAx val="423223424"/>
        <c:crosses val="autoZero"/>
        <c:crossBetween val="between"/>
        <c:majorUnit val="100"/>
      </c:valAx>
      <c:spPr>
        <a:solidFill>
          <a:schemeClr val="bg1">
            <a:lumMod val="85000"/>
          </a:schemeClr>
        </a:solidFill>
      </c:spPr>
    </c:plotArea>
    <c:legend>
      <c:legendPos val="r"/>
      <c:layout>
        <c:manualLayout>
          <c:xMode val="edge"/>
          <c:yMode val="edge"/>
          <c:x val="0.32067857906779856"/>
          <c:y val="2.0836110219764601E-3"/>
          <c:w val="0.65693335728543845"/>
          <c:h val="0.13062868708809519"/>
        </c:manualLayout>
      </c:layout>
      <c:overlay val="0"/>
    </c:legend>
    <c:plotVisOnly val="1"/>
    <c:dispBlanksAs val="gap"/>
    <c:showDLblsOverMax val="0"/>
  </c:chart>
  <c:spPr>
    <a:ln>
      <a:noFill/>
    </a:ln>
  </c:spPr>
  <c:txPr>
    <a:bodyPr/>
    <a:lstStyle/>
    <a:p>
      <a:pPr>
        <a:defRPr sz="10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Crop Production</a:t>
            </a:r>
          </a:p>
        </c:rich>
      </c:tx>
      <c:layout>
        <c:manualLayout>
          <c:xMode val="edge"/>
          <c:yMode val="edge"/>
          <c:x val="0.12345775574359641"/>
          <c:y val="1.671891327063741E-2"/>
        </c:manualLayout>
      </c:layout>
      <c:overlay val="1"/>
    </c:title>
    <c:autoTitleDeleted val="0"/>
    <c:plotArea>
      <c:layout>
        <c:manualLayout>
          <c:layoutTarget val="inner"/>
          <c:xMode val="edge"/>
          <c:yMode val="edge"/>
          <c:x val="9.4881825465104472E-2"/>
          <c:y val="0.14260969729880943"/>
          <c:w val="0.89902694802601657"/>
          <c:h val="0.64345995935461042"/>
        </c:manualLayout>
      </c:layout>
      <c:barChart>
        <c:barDir val="col"/>
        <c:grouping val="stacked"/>
        <c:varyColors val="0"/>
        <c:ser>
          <c:idx val="1"/>
          <c:order val="1"/>
          <c:tx>
            <c:strRef>
              <c:f>Fig_3!$M$1</c:f>
              <c:strCache>
                <c:ptCount val="1"/>
                <c:pt idx="0">
                  <c:v>Population</c:v>
                </c:pt>
              </c:strCache>
            </c:strRef>
          </c:tx>
          <c:spPr>
            <a:solidFill>
              <a:srgbClr val="C000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Fig_3!$M$2:$M$49</c:f>
              <c:numCache>
                <c:formatCode>General</c:formatCode>
                <c:ptCount val="48"/>
                <c:pt idx="0">
                  <c:v>28.972999999999999</c:v>
                </c:pt>
                <c:pt idx="1">
                  <c:v>59.386000000000003</c:v>
                </c:pt>
                <c:pt idx="3">
                  <c:v>72.763000000000005</c:v>
                </c:pt>
                <c:pt idx="4">
                  <c:v>59.387</c:v>
                </c:pt>
                <c:pt idx="6">
                  <c:v>77.512</c:v>
                </c:pt>
                <c:pt idx="7">
                  <c:v>69.878</c:v>
                </c:pt>
                <c:pt idx="9">
                  <c:v>77.02</c:v>
                </c:pt>
                <c:pt idx="10">
                  <c:v>97.561000000000007</c:v>
                </c:pt>
                <c:pt idx="12">
                  <c:v>49.42</c:v>
                </c:pt>
                <c:pt idx="13">
                  <c:v>76.563999999999993</c:v>
                </c:pt>
                <c:pt idx="15">
                  <c:v>64.59</c:v>
                </c:pt>
                <c:pt idx="16">
                  <c:v>90.453999999999994</c:v>
                </c:pt>
                <c:pt idx="18">
                  <c:v>102.756</c:v>
                </c:pt>
                <c:pt idx="19">
                  <c:v>87.174999999999997</c:v>
                </c:pt>
                <c:pt idx="21">
                  <c:v>61.213000000000001</c:v>
                </c:pt>
                <c:pt idx="22">
                  <c:v>82.188999999999993</c:v>
                </c:pt>
                <c:pt idx="24">
                  <c:v>110.11799999999999</c:v>
                </c:pt>
                <c:pt idx="25">
                  <c:v>92.573999999999998</c:v>
                </c:pt>
                <c:pt idx="27">
                  <c:v>119.982</c:v>
                </c:pt>
                <c:pt idx="28">
                  <c:v>126.486</c:v>
                </c:pt>
                <c:pt idx="30">
                  <c:v>224.85400000000001</c:v>
                </c:pt>
                <c:pt idx="31">
                  <c:v>255.417</c:v>
                </c:pt>
                <c:pt idx="33">
                  <c:v>100.9</c:v>
                </c:pt>
                <c:pt idx="34">
                  <c:v>85.588999999999999</c:v>
                </c:pt>
                <c:pt idx="36">
                  <c:v>140.61099999999999</c:v>
                </c:pt>
                <c:pt idx="37">
                  <c:v>107.455</c:v>
                </c:pt>
                <c:pt idx="39">
                  <c:v>158.21899999999999</c:v>
                </c:pt>
                <c:pt idx="40">
                  <c:v>113.23399999999999</c:v>
                </c:pt>
                <c:pt idx="42">
                  <c:v>147.41</c:v>
                </c:pt>
                <c:pt idx="43">
                  <c:v>107.892</c:v>
                </c:pt>
                <c:pt idx="45">
                  <c:v>99.430999999999997</c:v>
                </c:pt>
                <c:pt idx="46">
                  <c:v>104.081</c:v>
                </c:pt>
              </c:numCache>
            </c:numRef>
          </c:val>
          <c:extLst>
            <c:ext xmlns:c16="http://schemas.microsoft.com/office/drawing/2014/chart" uri="{C3380CC4-5D6E-409C-BE32-E72D297353CC}">
              <c16:uniqueId val="{00000000-FDD6-453D-B54D-66C25C0017FE}"/>
            </c:ext>
          </c:extLst>
        </c:ser>
        <c:ser>
          <c:idx val="4"/>
          <c:order val="2"/>
          <c:tx>
            <c:strRef>
              <c:f>Fig_3!$N$1</c:f>
              <c:strCache>
                <c:ptCount val="1"/>
                <c:pt idx="0">
                  <c:v>Income</c:v>
                </c:pt>
              </c:strCache>
            </c:strRef>
          </c:tx>
          <c:spPr>
            <a:solidFill>
              <a:srgbClr val="FF66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Fig_3!$N$2:$N$49</c:f>
              <c:numCache>
                <c:formatCode>General</c:formatCode>
                <c:ptCount val="48"/>
                <c:pt idx="0">
                  <c:v>1.4350000000000001</c:v>
                </c:pt>
                <c:pt idx="1">
                  <c:v>25.969000000000001</c:v>
                </c:pt>
                <c:pt idx="3">
                  <c:v>-15.624000000000001</c:v>
                </c:pt>
                <c:pt idx="4">
                  <c:v>25.969000000000001</c:v>
                </c:pt>
                <c:pt idx="6">
                  <c:v>17.619</c:v>
                </c:pt>
                <c:pt idx="7">
                  <c:v>28.248999999999999</c:v>
                </c:pt>
                <c:pt idx="9">
                  <c:v>14.932</c:v>
                </c:pt>
                <c:pt idx="10">
                  <c:v>37.155000000000001</c:v>
                </c:pt>
                <c:pt idx="12">
                  <c:v>14.512</c:v>
                </c:pt>
                <c:pt idx="13">
                  <c:v>28.753</c:v>
                </c:pt>
                <c:pt idx="15">
                  <c:v>13.263999999999999</c:v>
                </c:pt>
                <c:pt idx="16">
                  <c:v>33.506999999999998</c:v>
                </c:pt>
                <c:pt idx="18">
                  <c:v>14.013999999999999</c:v>
                </c:pt>
                <c:pt idx="19">
                  <c:v>33.417000000000002</c:v>
                </c:pt>
                <c:pt idx="21">
                  <c:v>11.03</c:v>
                </c:pt>
                <c:pt idx="22">
                  <c:v>29.265999999999998</c:v>
                </c:pt>
                <c:pt idx="24">
                  <c:v>23.527000000000001</c:v>
                </c:pt>
                <c:pt idx="25">
                  <c:v>34.518000000000001</c:v>
                </c:pt>
                <c:pt idx="27">
                  <c:v>25.251999999999999</c:v>
                </c:pt>
                <c:pt idx="28">
                  <c:v>46.462000000000003</c:v>
                </c:pt>
                <c:pt idx="30">
                  <c:v>-2.3050000000000002</c:v>
                </c:pt>
                <c:pt idx="31">
                  <c:v>41.103999999999999</c:v>
                </c:pt>
                <c:pt idx="33">
                  <c:v>32.585000000000001</c:v>
                </c:pt>
                <c:pt idx="34">
                  <c:v>30.31</c:v>
                </c:pt>
                <c:pt idx="36">
                  <c:v>44.430999999999997</c:v>
                </c:pt>
                <c:pt idx="37">
                  <c:v>38.652999999999999</c:v>
                </c:pt>
                <c:pt idx="39">
                  <c:v>22.478999999999999</c:v>
                </c:pt>
                <c:pt idx="40">
                  <c:v>40.518000000000001</c:v>
                </c:pt>
                <c:pt idx="42">
                  <c:v>132.92599999999999</c:v>
                </c:pt>
                <c:pt idx="43">
                  <c:v>38.598999999999997</c:v>
                </c:pt>
                <c:pt idx="45">
                  <c:v>31.927</c:v>
                </c:pt>
                <c:pt idx="46">
                  <c:v>34.271999999999998</c:v>
                </c:pt>
              </c:numCache>
            </c:numRef>
          </c:val>
          <c:extLst>
            <c:ext xmlns:c16="http://schemas.microsoft.com/office/drawing/2014/chart" uri="{C3380CC4-5D6E-409C-BE32-E72D297353CC}">
              <c16:uniqueId val="{00000001-FDD6-453D-B54D-66C25C0017FE}"/>
            </c:ext>
          </c:extLst>
        </c:ser>
        <c:ser>
          <c:idx val="2"/>
          <c:order val="3"/>
          <c:tx>
            <c:strRef>
              <c:f>Fig_3!$O$1</c:f>
              <c:strCache>
                <c:ptCount val="1"/>
                <c:pt idx="0">
                  <c:v>Farm Productivity</c:v>
                </c:pt>
              </c:strCache>
            </c:strRef>
          </c:tx>
          <c:spPr>
            <a:solidFill>
              <a:srgbClr val="0080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Fig_3!$O$2:$O$49</c:f>
              <c:numCache>
                <c:formatCode>General</c:formatCode>
                <c:ptCount val="48"/>
                <c:pt idx="0">
                  <c:v>-33.465000000000003</c:v>
                </c:pt>
                <c:pt idx="1">
                  <c:v>-92.375</c:v>
                </c:pt>
                <c:pt idx="3">
                  <c:v>-37.393000000000001</c:v>
                </c:pt>
                <c:pt idx="4">
                  <c:v>-92.376000000000005</c:v>
                </c:pt>
                <c:pt idx="6">
                  <c:v>-15.788</c:v>
                </c:pt>
                <c:pt idx="7">
                  <c:v>-30.643999999999998</c:v>
                </c:pt>
                <c:pt idx="9">
                  <c:v>18.385000000000002</c:v>
                </c:pt>
                <c:pt idx="10">
                  <c:v>29.132999999999999</c:v>
                </c:pt>
                <c:pt idx="12">
                  <c:v>47.77</c:v>
                </c:pt>
                <c:pt idx="13">
                  <c:v>70.245999999999995</c:v>
                </c:pt>
                <c:pt idx="15">
                  <c:v>56.728000000000002</c:v>
                </c:pt>
                <c:pt idx="16">
                  <c:v>90.108000000000004</c:v>
                </c:pt>
                <c:pt idx="18">
                  <c:v>28.404</c:v>
                </c:pt>
                <c:pt idx="19">
                  <c:v>26.32</c:v>
                </c:pt>
                <c:pt idx="21">
                  <c:v>106.732</c:v>
                </c:pt>
                <c:pt idx="22">
                  <c:v>182.15700000000001</c:v>
                </c:pt>
                <c:pt idx="24">
                  <c:v>61.896999999999998</c:v>
                </c:pt>
                <c:pt idx="25">
                  <c:v>70.412999999999997</c:v>
                </c:pt>
                <c:pt idx="27">
                  <c:v>58.237000000000002</c:v>
                </c:pt>
                <c:pt idx="28">
                  <c:v>81.197999999999993</c:v>
                </c:pt>
                <c:pt idx="30">
                  <c:v>2.0430000000000001</c:v>
                </c:pt>
                <c:pt idx="31">
                  <c:v>-104.06699999999999</c:v>
                </c:pt>
                <c:pt idx="33">
                  <c:v>134.74799999999999</c:v>
                </c:pt>
                <c:pt idx="34">
                  <c:v>173.72900000000001</c:v>
                </c:pt>
                <c:pt idx="36">
                  <c:v>101.958</c:v>
                </c:pt>
                <c:pt idx="37">
                  <c:v>129.52699999999999</c:v>
                </c:pt>
                <c:pt idx="39">
                  <c:v>101.676</c:v>
                </c:pt>
                <c:pt idx="40">
                  <c:v>153.005</c:v>
                </c:pt>
                <c:pt idx="42">
                  <c:v>150.28399999999999</c:v>
                </c:pt>
                <c:pt idx="43">
                  <c:v>164.66</c:v>
                </c:pt>
                <c:pt idx="45">
                  <c:v>59.625</c:v>
                </c:pt>
                <c:pt idx="46">
                  <c:v>59.777999999999999</c:v>
                </c:pt>
              </c:numCache>
            </c:numRef>
          </c:val>
          <c:extLst>
            <c:ext xmlns:c16="http://schemas.microsoft.com/office/drawing/2014/chart" uri="{C3380CC4-5D6E-409C-BE32-E72D297353CC}">
              <c16:uniqueId val="{00000002-FDD6-453D-B54D-66C25C0017FE}"/>
            </c:ext>
          </c:extLst>
        </c:ser>
        <c:dLbls>
          <c:showLegendKey val="0"/>
          <c:showVal val="0"/>
          <c:showCatName val="0"/>
          <c:showSerName val="0"/>
          <c:showPercent val="0"/>
          <c:showBubbleSize val="0"/>
        </c:dLbls>
        <c:gapWidth val="12"/>
        <c:overlap val="100"/>
        <c:axId val="423227904"/>
        <c:axId val="423228464"/>
      </c:barChart>
      <c:lineChart>
        <c:grouping val="standard"/>
        <c:varyColors val="0"/>
        <c:ser>
          <c:idx val="0"/>
          <c:order val="0"/>
          <c:tx>
            <c:strRef>
              <c:f>Fig_3!$L$1</c:f>
              <c:strCache>
                <c:ptCount val="1"/>
                <c:pt idx="0">
                  <c:v>Total Change</c:v>
                </c:pt>
              </c:strCache>
            </c:strRef>
          </c:tx>
          <c:spPr>
            <a:ln>
              <a:noFill/>
            </a:ln>
          </c:spPr>
          <c:marker>
            <c:symbol val="circle"/>
            <c:size val="8"/>
            <c:spPr>
              <a:solidFill>
                <a:schemeClr val="bg1"/>
              </a:solidFill>
              <a:ln>
                <a:solidFill>
                  <a:sysClr val="windowText" lastClr="000000"/>
                </a:solidFill>
              </a:ln>
            </c:spPr>
          </c:marker>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Fig_3!$L$2:$L$49</c:f>
              <c:numCache>
                <c:formatCode>General</c:formatCode>
                <c:ptCount val="48"/>
                <c:pt idx="0">
                  <c:v>-3.056</c:v>
                </c:pt>
                <c:pt idx="1">
                  <c:v>-7.02</c:v>
                </c:pt>
                <c:pt idx="3">
                  <c:v>19.745999999999999</c:v>
                </c:pt>
                <c:pt idx="4">
                  <c:v>-7.0209999999999999</c:v>
                </c:pt>
                <c:pt idx="6">
                  <c:v>79.343999999999994</c:v>
                </c:pt>
                <c:pt idx="7">
                  <c:v>67.483000000000004</c:v>
                </c:pt>
                <c:pt idx="9">
                  <c:v>110.33799999999999</c:v>
                </c:pt>
                <c:pt idx="10">
                  <c:v>163.84899999999999</c:v>
                </c:pt>
                <c:pt idx="12">
                  <c:v>111.702</c:v>
                </c:pt>
                <c:pt idx="13">
                  <c:v>175.56399999999999</c:v>
                </c:pt>
                <c:pt idx="15">
                  <c:v>134.58099999999999</c:v>
                </c:pt>
                <c:pt idx="16">
                  <c:v>214.06800000000001</c:v>
                </c:pt>
                <c:pt idx="18">
                  <c:v>145.17400000000001</c:v>
                </c:pt>
                <c:pt idx="19">
                  <c:v>146.91200000000001</c:v>
                </c:pt>
                <c:pt idx="21">
                  <c:v>178.97399999999999</c:v>
                </c:pt>
                <c:pt idx="22">
                  <c:v>293.61200000000002</c:v>
                </c:pt>
                <c:pt idx="24">
                  <c:v>195.542</c:v>
                </c:pt>
                <c:pt idx="25">
                  <c:v>197.505</c:v>
                </c:pt>
                <c:pt idx="27">
                  <c:v>203.471</c:v>
                </c:pt>
                <c:pt idx="28">
                  <c:v>254.14599999999999</c:v>
                </c:pt>
                <c:pt idx="30">
                  <c:v>224.59200000000001</c:v>
                </c:pt>
                <c:pt idx="31">
                  <c:v>192.45400000000001</c:v>
                </c:pt>
                <c:pt idx="33">
                  <c:v>268.233</c:v>
                </c:pt>
                <c:pt idx="34">
                  <c:v>289.62799999999999</c:v>
                </c:pt>
                <c:pt idx="36">
                  <c:v>286.99900000000002</c:v>
                </c:pt>
                <c:pt idx="37">
                  <c:v>275.63499999999999</c:v>
                </c:pt>
                <c:pt idx="39">
                  <c:v>282.37400000000002</c:v>
                </c:pt>
                <c:pt idx="40">
                  <c:v>306.75700000000001</c:v>
                </c:pt>
                <c:pt idx="42">
                  <c:v>430.62</c:v>
                </c:pt>
                <c:pt idx="43">
                  <c:v>311.15100000000001</c:v>
                </c:pt>
                <c:pt idx="45">
                  <c:v>190.983</c:v>
                </c:pt>
                <c:pt idx="46">
                  <c:v>198.131</c:v>
                </c:pt>
              </c:numCache>
            </c:numRef>
          </c:val>
          <c:smooth val="0"/>
          <c:extLst>
            <c:ext xmlns:c16="http://schemas.microsoft.com/office/drawing/2014/chart" uri="{C3380CC4-5D6E-409C-BE32-E72D297353CC}">
              <c16:uniqueId val="{00000003-FDD6-453D-B54D-66C25C0017FE}"/>
            </c:ext>
          </c:extLst>
        </c:ser>
        <c:dLbls>
          <c:showLegendKey val="0"/>
          <c:showVal val="0"/>
          <c:showCatName val="0"/>
          <c:showSerName val="0"/>
          <c:showPercent val="0"/>
          <c:showBubbleSize val="0"/>
        </c:dLbls>
        <c:marker val="1"/>
        <c:smooth val="0"/>
        <c:axId val="423227904"/>
        <c:axId val="423228464"/>
      </c:lineChart>
      <c:catAx>
        <c:axId val="423227904"/>
        <c:scaling>
          <c:orientation val="minMax"/>
        </c:scaling>
        <c:delete val="0"/>
        <c:axPos val="b"/>
        <c:numFmt formatCode="General" sourceLinked="1"/>
        <c:majorTickMark val="none"/>
        <c:minorTickMark val="none"/>
        <c:tickLblPos val="low"/>
        <c:spPr>
          <a:ln>
            <a:solidFill>
              <a:schemeClr val="tx1"/>
            </a:solidFill>
          </a:ln>
        </c:spPr>
        <c:txPr>
          <a:bodyPr rot="-5400000" vert="horz"/>
          <a:lstStyle/>
          <a:p>
            <a:pPr>
              <a:defRPr sz="750"/>
            </a:pPr>
            <a:endParaRPr lang="en-US"/>
          </a:p>
        </c:txPr>
        <c:crossAx val="423228464"/>
        <c:crosses val="autoZero"/>
        <c:auto val="1"/>
        <c:lblAlgn val="ctr"/>
        <c:lblOffset val="100"/>
        <c:noMultiLvlLbl val="0"/>
      </c:catAx>
      <c:valAx>
        <c:axId val="423228464"/>
        <c:scaling>
          <c:orientation val="minMax"/>
        </c:scaling>
        <c:delete val="0"/>
        <c:axPos val="l"/>
        <c:majorGridlines>
          <c:spPr>
            <a:ln w="12700">
              <a:solidFill>
                <a:schemeClr val="bg1"/>
              </a:solidFill>
            </a:ln>
          </c:spPr>
        </c:majorGridlines>
        <c:title>
          <c:tx>
            <c:rich>
              <a:bodyPr rot="-5400000" vert="horz"/>
              <a:lstStyle/>
              <a:p>
                <a:pPr>
                  <a:defRPr/>
                </a:pPr>
                <a:r>
                  <a:rPr lang="en-US"/>
                  <a:t> % cumulative change: 1961-2006</a:t>
                </a:r>
              </a:p>
            </c:rich>
          </c:tx>
          <c:layout>
            <c:manualLayout>
              <c:xMode val="edge"/>
              <c:yMode val="edge"/>
              <c:x val="1.1453554080388777E-2"/>
              <c:y val="0.14260969729880946"/>
            </c:manualLayout>
          </c:layout>
          <c:overlay val="0"/>
        </c:title>
        <c:numFmt formatCode="0" sourceLinked="0"/>
        <c:majorTickMark val="none"/>
        <c:minorTickMark val="none"/>
        <c:tickLblPos val="low"/>
        <c:spPr>
          <a:noFill/>
          <a:ln>
            <a:solidFill>
              <a:schemeClr val="tx1"/>
            </a:solidFill>
          </a:ln>
        </c:spPr>
        <c:crossAx val="423227904"/>
        <c:crosses val="autoZero"/>
        <c:crossBetween val="between"/>
        <c:majorUnit val="100"/>
      </c:valAx>
      <c:spPr>
        <a:solidFill>
          <a:schemeClr val="bg1">
            <a:lumMod val="85000"/>
          </a:schemeClr>
        </a:solidFill>
      </c:spPr>
    </c:plotArea>
    <c:legend>
      <c:legendPos val="r"/>
      <c:layout>
        <c:manualLayout>
          <c:xMode val="edge"/>
          <c:yMode val="edge"/>
          <c:x val="0.32067857906779856"/>
          <c:y val="2.0836110219764601E-3"/>
          <c:w val="0.65693335728543845"/>
          <c:h val="0.13062868708809519"/>
        </c:manualLayout>
      </c:layout>
      <c:overlay val="0"/>
    </c:legend>
    <c:plotVisOnly val="1"/>
    <c:dispBlanksAs val="gap"/>
    <c:showDLblsOverMax val="0"/>
  </c:chart>
  <c:spPr>
    <a:ln>
      <a:noFill/>
    </a:ln>
  </c:spPr>
  <c:txPr>
    <a:bodyPr/>
    <a:lstStyle/>
    <a:p>
      <a:pPr>
        <a:defRPr sz="10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Crop Production</a:t>
            </a:r>
          </a:p>
        </c:rich>
      </c:tx>
      <c:layout>
        <c:manualLayout>
          <c:xMode val="edge"/>
          <c:yMode val="edge"/>
          <c:x val="0.12345775574359641"/>
          <c:y val="1.671891327063741E-2"/>
        </c:manualLayout>
      </c:layout>
      <c:overlay val="1"/>
    </c:title>
    <c:autoTitleDeleted val="0"/>
    <c:plotArea>
      <c:layout>
        <c:manualLayout>
          <c:layoutTarget val="inner"/>
          <c:xMode val="edge"/>
          <c:yMode val="edge"/>
          <c:x val="9.4881850807833873E-2"/>
          <c:y val="0.13270480015223723"/>
          <c:w val="0.89902694802601657"/>
          <c:h val="0.64345995935461042"/>
        </c:manualLayout>
      </c:layout>
      <c:barChart>
        <c:barDir val="col"/>
        <c:grouping val="stacked"/>
        <c:varyColors val="0"/>
        <c:ser>
          <c:idx val="1"/>
          <c:order val="1"/>
          <c:tx>
            <c:strRef>
              <c:f>Fig_3!$M$1</c:f>
              <c:strCache>
                <c:ptCount val="1"/>
                <c:pt idx="0">
                  <c:v>Population</c:v>
                </c:pt>
              </c:strCache>
            </c:strRef>
          </c:tx>
          <c:spPr>
            <a:solidFill>
              <a:srgbClr val="C000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Fig_3!$M$2:$M$49</c:f>
              <c:numCache>
                <c:formatCode>General</c:formatCode>
                <c:ptCount val="48"/>
                <c:pt idx="0">
                  <c:v>28.972999999999999</c:v>
                </c:pt>
                <c:pt idx="1">
                  <c:v>59.386000000000003</c:v>
                </c:pt>
                <c:pt idx="3">
                  <c:v>72.763000000000005</c:v>
                </c:pt>
                <c:pt idx="4">
                  <c:v>59.387</c:v>
                </c:pt>
                <c:pt idx="6">
                  <c:v>77.512</c:v>
                </c:pt>
                <c:pt idx="7">
                  <c:v>69.878</c:v>
                </c:pt>
                <c:pt idx="9">
                  <c:v>77.02</c:v>
                </c:pt>
                <c:pt idx="10">
                  <c:v>97.561000000000007</c:v>
                </c:pt>
                <c:pt idx="12">
                  <c:v>49.42</c:v>
                </c:pt>
                <c:pt idx="13">
                  <c:v>76.563999999999993</c:v>
                </c:pt>
                <c:pt idx="15">
                  <c:v>64.59</c:v>
                </c:pt>
                <c:pt idx="16">
                  <c:v>90.453999999999994</c:v>
                </c:pt>
                <c:pt idx="18">
                  <c:v>102.756</c:v>
                </c:pt>
                <c:pt idx="19">
                  <c:v>87.174999999999997</c:v>
                </c:pt>
                <c:pt idx="21">
                  <c:v>61.213000000000001</c:v>
                </c:pt>
                <c:pt idx="22">
                  <c:v>82.188999999999993</c:v>
                </c:pt>
                <c:pt idx="24">
                  <c:v>110.11799999999999</c:v>
                </c:pt>
                <c:pt idx="25">
                  <c:v>92.573999999999998</c:v>
                </c:pt>
                <c:pt idx="27">
                  <c:v>119.982</c:v>
                </c:pt>
                <c:pt idx="28">
                  <c:v>126.486</c:v>
                </c:pt>
                <c:pt idx="30">
                  <c:v>224.85400000000001</c:v>
                </c:pt>
                <c:pt idx="31">
                  <c:v>255.417</c:v>
                </c:pt>
                <c:pt idx="33">
                  <c:v>100.9</c:v>
                </c:pt>
                <c:pt idx="34">
                  <c:v>85.588999999999999</c:v>
                </c:pt>
                <c:pt idx="36">
                  <c:v>140.61099999999999</c:v>
                </c:pt>
                <c:pt idx="37">
                  <c:v>107.455</c:v>
                </c:pt>
                <c:pt idx="39">
                  <c:v>158.21899999999999</c:v>
                </c:pt>
                <c:pt idx="40">
                  <c:v>113.23399999999999</c:v>
                </c:pt>
                <c:pt idx="42">
                  <c:v>147.41</c:v>
                </c:pt>
                <c:pt idx="43">
                  <c:v>107.892</c:v>
                </c:pt>
                <c:pt idx="45">
                  <c:v>99.430999999999997</c:v>
                </c:pt>
                <c:pt idx="46">
                  <c:v>104.081</c:v>
                </c:pt>
              </c:numCache>
            </c:numRef>
          </c:val>
          <c:extLst>
            <c:ext xmlns:c16="http://schemas.microsoft.com/office/drawing/2014/chart" uri="{C3380CC4-5D6E-409C-BE32-E72D297353CC}">
              <c16:uniqueId val="{00000000-6373-48F7-8796-F1761920E618}"/>
            </c:ext>
          </c:extLst>
        </c:ser>
        <c:ser>
          <c:idx val="4"/>
          <c:order val="2"/>
          <c:tx>
            <c:strRef>
              <c:f>Fig_3!$N$1</c:f>
              <c:strCache>
                <c:ptCount val="1"/>
                <c:pt idx="0">
                  <c:v>Income</c:v>
                </c:pt>
              </c:strCache>
            </c:strRef>
          </c:tx>
          <c:spPr>
            <a:solidFill>
              <a:srgbClr val="FF66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Fig_3!$N$2:$N$49</c:f>
              <c:numCache>
                <c:formatCode>General</c:formatCode>
                <c:ptCount val="48"/>
                <c:pt idx="0">
                  <c:v>1.4350000000000001</c:v>
                </c:pt>
                <c:pt idx="1">
                  <c:v>25.969000000000001</c:v>
                </c:pt>
                <c:pt idx="3">
                  <c:v>-15.624000000000001</c:v>
                </c:pt>
                <c:pt idx="4">
                  <c:v>25.969000000000001</c:v>
                </c:pt>
                <c:pt idx="6">
                  <c:v>17.619</c:v>
                </c:pt>
                <c:pt idx="7">
                  <c:v>28.248999999999999</c:v>
                </c:pt>
                <c:pt idx="9">
                  <c:v>14.932</c:v>
                </c:pt>
                <c:pt idx="10">
                  <c:v>37.155000000000001</c:v>
                </c:pt>
                <c:pt idx="12">
                  <c:v>14.512</c:v>
                </c:pt>
                <c:pt idx="13">
                  <c:v>28.753</c:v>
                </c:pt>
                <c:pt idx="15">
                  <c:v>13.263999999999999</c:v>
                </c:pt>
                <c:pt idx="16">
                  <c:v>33.506999999999998</c:v>
                </c:pt>
                <c:pt idx="18">
                  <c:v>14.013999999999999</c:v>
                </c:pt>
                <c:pt idx="19">
                  <c:v>33.417000000000002</c:v>
                </c:pt>
                <c:pt idx="21">
                  <c:v>11.03</c:v>
                </c:pt>
                <c:pt idx="22">
                  <c:v>29.265999999999998</c:v>
                </c:pt>
                <c:pt idx="24">
                  <c:v>23.527000000000001</c:v>
                </c:pt>
                <c:pt idx="25">
                  <c:v>34.518000000000001</c:v>
                </c:pt>
                <c:pt idx="27">
                  <c:v>25.251999999999999</c:v>
                </c:pt>
                <c:pt idx="28">
                  <c:v>46.462000000000003</c:v>
                </c:pt>
                <c:pt idx="30">
                  <c:v>-2.3050000000000002</c:v>
                </c:pt>
                <c:pt idx="31">
                  <c:v>41.103999999999999</c:v>
                </c:pt>
                <c:pt idx="33">
                  <c:v>32.585000000000001</c:v>
                </c:pt>
                <c:pt idx="34">
                  <c:v>30.31</c:v>
                </c:pt>
                <c:pt idx="36">
                  <c:v>44.430999999999997</c:v>
                </c:pt>
                <c:pt idx="37">
                  <c:v>38.652999999999999</c:v>
                </c:pt>
                <c:pt idx="39">
                  <c:v>22.478999999999999</c:v>
                </c:pt>
                <c:pt idx="40">
                  <c:v>40.518000000000001</c:v>
                </c:pt>
                <c:pt idx="42">
                  <c:v>132.92599999999999</c:v>
                </c:pt>
                <c:pt idx="43">
                  <c:v>38.598999999999997</c:v>
                </c:pt>
                <c:pt idx="45">
                  <c:v>31.927</c:v>
                </c:pt>
                <c:pt idx="46">
                  <c:v>34.271999999999998</c:v>
                </c:pt>
              </c:numCache>
            </c:numRef>
          </c:val>
          <c:extLst>
            <c:ext xmlns:c16="http://schemas.microsoft.com/office/drawing/2014/chart" uri="{C3380CC4-5D6E-409C-BE32-E72D297353CC}">
              <c16:uniqueId val="{00000001-6373-48F7-8796-F1761920E618}"/>
            </c:ext>
          </c:extLst>
        </c:ser>
        <c:ser>
          <c:idx val="2"/>
          <c:order val="3"/>
          <c:tx>
            <c:strRef>
              <c:f>Fig_3!$O$1</c:f>
              <c:strCache>
                <c:ptCount val="1"/>
                <c:pt idx="0">
                  <c:v>Farm Productivity</c:v>
                </c:pt>
              </c:strCache>
            </c:strRef>
          </c:tx>
          <c:spPr>
            <a:solidFill>
              <a:srgbClr val="008000"/>
            </a:solidFill>
            <a:ln>
              <a:noFill/>
            </a:ln>
          </c:spPr>
          <c:invertIfNegative val="0"/>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Fig_3!$O$2:$O$49</c:f>
              <c:numCache>
                <c:formatCode>General</c:formatCode>
                <c:ptCount val="48"/>
                <c:pt idx="0">
                  <c:v>-33.465000000000003</c:v>
                </c:pt>
                <c:pt idx="1">
                  <c:v>-92.375</c:v>
                </c:pt>
                <c:pt idx="3">
                  <c:v>-37.393000000000001</c:v>
                </c:pt>
                <c:pt idx="4">
                  <c:v>-92.376000000000005</c:v>
                </c:pt>
                <c:pt idx="6">
                  <c:v>-15.788</c:v>
                </c:pt>
                <c:pt idx="7">
                  <c:v>-30.643999999999998</c:v>
                </c:pt>
                <c:pt idx="9">
                  <c:v>18.385000000000002</c:v>
                </c:pt>
                <c:pt idx="10">
                  <c:v>29.132999999999999</c:v>
                </c:pt>
                <c:pt idx="12">
                  <c:v>47.77</c:v>
                </c:pt>
                <c:pt idx="13">
                  <c:v>70.245999999999995</c:v>
                </c:pt>
                <c:pt idx="15">
                  <c:v>56.728000000000002</c:v>
                </c:pt>
                <c:pt idx="16">
                  <c:v>90.108000000000004</c:v>
                </c:pt>
                <c:pt idx="18">
                  <c:v>28.404</c:v>
                </c:pt>
                <c:pt idx="19">
                  <c:v>26.32</c:v>
                </c:pt>
                <c:pt idx="21">
                  <c:v>106.732</c:v>
                </c:pt>
                <c:pt idx="22">
                  <c:v>182.15700000000001</c:v>
                </c:pt>
                <c:pt idx="24">
                  <c:v>61.896999999999998</c:v>
                </c:pt>
                <c:pt idx="25">
                  <c:v>70.412999999999997</c:v>
                </c:pt>
                <c:pt idx="27">
                  <c:v>58.237000000000002</c:v>
                </c:pt>
                <c:pt idx="28">
                  <c:v>81.197999999999993</c:v>
                </c:pt>
                <c:pt idx="30">
                  <c:v>2.0430000000000001</c:v>
                </c:pt>
                <c:pt idx="31">
                  <c:v>-104.06699999999999</c:v>
                </c:pt>
                <c:pt idx="33">
                  <c:v>134.74799999999999</c:v>
                </c:pt>
                <c:pt idx="34">
                  <c:v>173.72900000000001</c:v>
                </c:pt>
                <c:pt idx="36">
                  <c:v>101.958</c:v>
                </c:pt>
                <c:pt idx="37">
                  <c:v>129.52699999999999</c:v>
                </c:pt>
                <c:pt idx="39">
                  <c:v>101.676</c:v>
                </c:pt>
                <c:pt idx="40">
                  <c:v>153.005</c:v>
                </c:pt>
                <c:pt idx="42">
                  <c:v>150.28399999999999</c:v>
                </c:pt>
                <c:pt idx="43">
                  <c:v>164.66</c:v>
                </c:pt>
                <c:pt idx="45">
                  <c:v>59.625</c:v>
                </c:pt>
                <c:pt idx="46">
                  <c:v>59.777999999999999</c:v>
                </c:pt>
              </c:numCache>
            </c:numRef>
          </c:val>
          <c:extLst>
            <c:ext xmlns:c16="http://schemas.microsoft.com/office/drawing/2014/chart" uri="{C3380CC4-5D6E-409C-BE32-E72D297353CC}">
              <c16:uniqueId val="{00000002-6373-48F7-8796-F1761920E618}"/>
            </c:ext>
          </c:extLst>
        </c:ser>
        <c:dLbls>
          <c:showLegendKey val="0"/>
          <c:showVal val="0"/>
          <c:showCatName val="0"/>
          <c:showSerName val="0"/>
          <c:showPercent val="0"/>
          <c:showBubbleSize val="0"/>
        </c:dLbls>
        <c:gapWidth val="12"/>
        <c:overlap val="100"/>
        <c:axId val="423232384"/>
        <c:axId val="423232944"/>
      </c:barChart>
      <c:lineChart>
        <c:grouping val="standard"/>
        <c:varyColors val="0"/>
        <c:ser>
          <c:idx val="0"/>
          <c:order val="0"/>
          <c:tx>
            <c:strRef>
              <c:f>Fig_3!$L$1</c:f>
              <c:strCache>
                <c:ptCount val="1"/>
                <c:pt idx="0">
                  <c:v>Total Change</c:v>
                </c:pt>
              </c:strCache>
            </c:strRef>
          </c:tx>
          <c:spPr>
            <a:ln>
              <a:noFill/>
            </a:ln>
          </c:spPr>
          <c:marker>
            <c:symbol val="circle"/>
            <c:size val="8"/>
            <c:spPr>
              <a:solidFill>
                <a:schemeClr val="bg1"/>
              </a:solidFill>
              <a:ln>
                <a:solidFill>
                  <a:sysClr val="windowText" lastClr="000000"/>
                </a:solidFill>
              </a:ln>
            </c:spPr>
          </c:marker>
          <c:cat>
            <c:multiLvlStrRef>
              <c:f>Fig_3!$J$2:$K$49</c:f>
              <c:multiLvlStrCache>
                <c:ptCount val="48"/>
                <c:lvl>
                  <c:pt idx="0">
                    <c:v>Seg</c:v>
                  </c:pt>
                  <c:pt idx="1">
                    <c:v>Int</c:v>
                  </c:pt>
                  <c:pt idx="3">
                    <c:v>Seg</c:v>
                  </c:pt>
                  <c:pt idx="4">
                    <c:v>Int</c:v>
                  </c:pt>
                  <c:pt idx="6">
                    <c:v>Seg</c:v>
                  </c:pt>
                  <c:pt idx="7">
                    <c:v>Int</c:v>
                  </c:pt>
                  <c:pt idx="9">
                    <c:v>Seg</c:v>
                  </c:pt>
                  <c:pt idx="10">
                    <c:v>Int</c:v>
                  </c:pt>
                  <c:pt idx="12">
                    <c:v>Seg</c:v>
                  </c:pt>
                  <c:pt idx="13">
                    <c:v>Int</c:v>
                  </c:pt>
                  <c:pt idx="15">
                    <c:v>Seg</c:v>
                  </c:pt>
                  <c:pt idx="16">
                    <c:v>Int</c:v>
                  </c:pt>
                  <c:pt idx="18">
                    <c:v>Seg</c:v>
                  </c:pt>
                  <c:pt idx="19">
                    <c:v>Int</c:v>
                  </c:pt>
                  <c:pt idx="21">
                    <c:v>Seg</c:v>
                  </c:pt>
                  <c:pt idx="22">
                    <c:v>Int</c:v>
                  </c:pt>
                  <c:pt idx="24">
                    <c:v>Seg</c:v>
                  </c:pt>
                  <c:pt idx="25">
                    <c:v>Int</c:v>
                  </c:pt>
                  <c:pt idx="27">
                    <c:v>Seg</c:v>
                  </c:pt>
                  <c:pt idx="28">
                    <c:v>Int</c:v>
                  </c:pt>
                  <c:pt idx="30">
                    <c:v>Seg</c:v>
                  </c:pt>
                  <c:pt idx="31">
                    <c:v>Int</c:v>
                  </c:pt>
                  <c:pt idx="33">
                    <c:v>Seg</c:v>
                  </c:pt>
                  <c:pt idx="34">
                    <c:v>Int</c:v>
                  </c:pt>
                  <c:pt idx="36">
                    <c:v>Seg</c:v>
                  </c:pt>
                  <c:pt idx="37">
                    <c:v>Int</c:v>
                  </c:pt>
                  <c:pt idx="39">
                    <c:v>Seg</c:v>
                  </c:pt>
                  <c:pt idx="40">
                    <c:v>Int</c:v>
                  </c:pt>
                  <c:pt idx="42">
                    <c:v>Seg</c:v>
                  </c:pt>
                  <c:pt idx="43">
                    <c:v>Int</c:v>
                  </c:pt>
                  <c:pt idx="45">
                    <c:v>Seg</c:v>
                  </c:pt>
                  <c:pt idx="46">
                    <c:v>Int</c:v>
                  </c:pt>
                  <c:pt idx="47">
                    <c:v>.</c:v>
                  </c:pt>
                </c:lvl>
                <c:lvl>
                  <c:pt idx="0">
                    <c:v>E_Euro</c:v>
                  </c:pt>
                  <c:pt idx="3">
                    <c:v>C_Asia</c:v>
                  </c:pt>
                  <c:pt idx="6">
                    <c:v>CC_Amer</c:v>
                  </c:pt>
                  <c:pt idx="9">
                    <c:v>AUS_NZ</c:v>
                  </c:pt>
                  <c:pt idx="12">
                    <c:v>EU</c:v>
                  </c:pt>
                  <c:pt idx="15">
                    <c:v>CAN_US</c:v>
                  </c:pt>
                  <c:pt idx="18">
                    <c:v>S_Afr</c:v>
                  </c:pt>
                  <c:pt idx="21">
                    <c:v>JPN_KR</c:v>
                  </c:pt>
                  <c:pt idx="24">
                    <c:v>M_East</c:v>
                  </c:pt>
                  <c:pt idx="27">
                    <c:v>S_Amer</c:v>
                  </c:pt>
                  <c:pt idx="30">
                    <c:v>SS_Afr</c:v>
                  </c:pt>
                  <c:pt idx="33">
                    <c:v>SE_Asia</c:v>
                  </c:pt>
                  <c:pt idx="36">
                    <c:v>S_Asia</c:v>
                  </c:pt>
                  <c:pt idx="39">
                    <c:v>N_Afr</c:v>
                  </c:pt>
                  <c:pt idx="42">
                    <c:v>CHN</c:v>
                  </c:pt>
                  <c:pt idx="45">
                    <c:v>WORLD</c:v>
                  </c:pt>
                </c:lvl>
              </c:multiLvlStrCache>
            </c:multiLvlStrRef>
          </c:cat>
          <c:val>
            <c:numRef>
              <c:f>Fig_3!$L$2:$L$49</c:f>
              <c:numCache>
                <c:formatCode>General</c:formatCode>
                <c:ptCount val="48"/>
                <c:pt idx="0">
                  <c:v>-3.056</c:v>
                </c:pt>
                <c:pt idx="1">
                  <c:v>-7.02</c:v>
                </c:pt>
                <c:pt idx="3">
                  <c:v>19.745999999999999</c:v>
                </c:pt>
                <c:pt idx="4">
                  <c:v>-7.0209999999999999</c:v>
                </c:pt>
                <c:pt idx="6">
                  <c:v>79.343999999999994</c:v>
                </c:pt>
                <c:pt idx="7">
                  <c:v>67.483000000000004</c:v>
                </c:pt>
                <c:pt idx="9">
                  <c:v>110.33799999999999</c:v>
                </c:pt>
                <c:pt idx="10">
                  <c:v>163.84899999999999</c:v>
                </c:pt>
                <c:pt idx="12">
                  <c:v>111.702</c:v>
                </c:pt>
                <c:pt idx="13">
                  <c:v>175.56399999999999</c:v>
                </c:pt>
                <c:pt idx="15">
                  <c:v>134.58099999999999</c:v>
                </c:pt>
                <c:pt idx="16">
                  <c:v>214.06800000000001</c:v>
                </c:pt>
                <c:pt idx="18">
                  <c:v>145.17400000000001</c:v>
                </c:pt>
                <c:pt idx="19">
                  <c:v>146.91200000000001</c:v>
                </c:pt>
                <c:pt idx="21">
                  <c:v>178.97399999999999</c:v>
                </c:pt>
                <c:pt idx="22">
                  <c:v>293.61200000000002</c:v>
                </c:pt>
                <c:pt idx="24">
                  <c:v>195.542</c:v>
                </c:pt>
                <c:pt idx="25">
                  <c:v>197.505</c:v>
                </c:pt>
                <c:pt idx="27">
                  <c:v>203.471</c:v>
                </c:pt>
                <c:pt idx="28">
                  <c:v>254.14599999999999</c:v>
                </c:pt>
                <c:pt idx="30">
                  <c:v>224.59200000000001</c:v>
                </c:pt>
                <c:pt idx="31">
                  <c:v>192.45400000000001</c:v>
                </c:pt>
                <c:pt idx="33">
                  <c:v>268.233</c:v>
                </c:pt>
                <c:pt idx="34">
                  <c:v>289.62799999999999</c:v>
                </c:pt>
                <c:pt idx="36">
                  <c:v>286.99900000000002</c:v>
                </c:pt>
                <c:pt idx="37">
                  <c:v>275.63499999999999</c:v>
                </c:pt>
                <c:pt idx="39">
                  <c:v>282.37400000000002</c:v>
                </c:pt>
                <c:pt idx="40">
                  <c:v>306.75700000000001</c:v>
                </c:pt>
                <c:pt idx="42">
                  <c:v>430.62</c:v>
                </c:pt>
                <c:pt idx="43">
                  <c:v>311.15100000000001</c:v>
                </c:pt>
                <c:pt idx="45">
                  <c:v>190.983</c:v>
                </c:pt>
                <c:pt idx="46">
                  <c:v>198.131</c:v>
                </c:pt>
              </c:numCache>
            </c:numRef>
          </c:val>
          <c:smooth val="0"/>
          <c:extLst>
            <c:ext xmlns:c16="http://schemas.microsoft.com/office/drawing/2014/chart" uri="{C3380CC4-5D6E-409C-BE32-E72D297353CC}">
              <c16:uniqueId val="{00000003-6373-48F7-8796-F1761920E618}"/>
            </c:ext>
          </c:extLst>
        </c:ser>
        <c:dLbls>
          <c:showLegendKey val="0"/>
          <c:showVal val="0"/>
          <c:showCatName val="0"/>
          <c:showSerName val="0"/>
          <c:showPercent val="0"/>
          <c:showBubbleSize val="0"/>
        </c:dLbls>
        <c:marker val="1"/>
        <c:smooth val="0"/>
        <c:axId val="423232384"/>
        <c:axId val="423232944"/>
      </c:lineChart>
      <c:catAx>
        <c:axId val="423232384"/>
        <c:scaling>
          <c:orientation val="minMax"/>
        </c:scaling>
        <c:delete val="0"/>
        <c:axPos val="b"/>
        <c:numFmt formatCode="General" sourceLinked="1"/>
        <c:majorTickMark val="none"/>
        <c:minorTickMark val="none"/>
        <c:tickLblPos val="low"/>
        <c:spPr>
          <a:ln>
            <a:solidFill>
              <a:schemeClr val="tx1"/>
            </a:solidFill>
          </a:ln>
        </c:spPr>
        <c:txPr>
          <a:bodyPr rot="-5400000" vert="horz"/>
          <a:lstStyle/>
          <a:p>
            <a:pPr>
              <a:defRPr sz="750"/>
            </a:pPr>
            <a:endParaRPr lang="en-US"/>
          </a:p>
        </c:txPr>
        <c:crossAx val="423232944"/>
        <c:crosses val="autoZero"/>
        <c:auto val="1"/>
        <c:lblAlgn val="ctr"/>
        <c:lblOffset val="100"/>
        <c:noMultiLvlLbl val="0"/>
      </c:catAx>
      <c:valAx>
        <c:axId val="423232944"/>
        <c:scaling>
          <c:orientation val="minMax"/>
        </c:scaling>
        <c:delete val="0"/>
        <c:axPos val="l"/>
        <c:majorGridlines>
          <c:spPr>
            <a:ln w="12700">
              <a:solidFill>
                <a:schemeClr val="bg1"/>
              </a:solidFill>
            </a:ln>
          </c:spPr>
        </c:majorGridlines>
        <c:title>
          <c:tx>
            <c:rich>
              <a:bodyPr rot="-5400000" vert="horz"/>
              <a:lstStyle/>
              <a:p>
                <a:pPr>
                  <a:defRPr/>
                </a:pPr>
                <a:r>
                  <a:rPr lang="en-US"/>
                  <a:t> % cumulative change: 1961-2006</a:t>
                </a:r>
              </a:p>
            </c:rich>
          </c:tx>
          <c:layout>
            <c:manualLayout>
              <c:xMode val="edge"/>
              <c:yMode val="edge"/>
              <c:x val="1.1453554080388777E-2"/>
              <c:y val="0.14260969729880946"/>
            </c:manualLayout>
          </c:layout>
          <c:overlay val="0"/>
        </c:title>
        <c:numFmt formatCode="0" sourceLinked="0"/>
        <c:majorTickMark val="none"/>
        <c:minorTickMark val="none"/>
        <c:tickLblPos val="low"/>
        <c:spPr>
          <a:noFill/>
          <a:ln>
            <a:solidFill>
              <a:schemeClr val="tx1"/>
            </a:solidFill>
          </a:ln>
        </c:spPr>
        <c:crossAx val="423232384"/>
        <c:crosses val="autoZero"/>
        <c:crossBetween val="between"/>
        <c:majorUnit val="100"/>
      </c:valAx>
      <c:spPr>
        <a:solidFill>
          <a:schemeClr val="bg1">
            <a:lumMod val="85000"/>
          </a:schemeClr>
        </a:solidFill>
      </c:spPr>
    </c:plotArea>
    <c:legend>
      <c:legendPos val="r"/>
      <c:layout>
        <c:manualLayout>
          <c:xMode val="edge"/>
          <c:yMode val="edge"/>
          <c:x val="0.32067857906779856"/>
          <c:y val="2.0836110219764601E-3"/>
          <c:w val="0.65693335728543845"/>
          <c:h val="0.13062868708809519"/>
        </c:manualLayout>
      </c:layout>
      <c:overlay val="0"/>
    </c:legend>
    <c:plotVisOnly val="1"/>
    <c:dispBlanksAs val="gap"/>
    <c:showDLblsOverMax val="0"/>
  </c:chart>
  <c:spPr>
    <a:ln>
      <a:noFill/>
    </a:ln>
  </c:spPr>
  <c:txPr>
    <a:bodyPr/>
    <a:lstStyle/>
    <a:p>
      <a:pPr>
        <a:defRPr sz="10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81779637685154E-2"/>
          <c:y val="0.13883741217977716"/>
          <c:w val="0.89902694802601657"/>
          <c:h val="0.64345995935461042"/>
        </c:manualLayout>
      </c:layout>
      <c:barChart>
        <c:barDir val="col"/>
        <c:grouping val="stacked"/>
        <c:varyColors val="0"/>
        <c:ser>
          <c:idx val="1"/>
          <c:order val="1"/>
          <c:tx>
            <c:strRef>
              <c:f>'Fig_4 (2)'!$M$1</c:f>
              <c:strCache>
                <c:ptCount val="1"/>
                <c:pt idx="0">
                  <c:v>Population</c:v>
                </c:pt>
              </c:strCache>
            </c:strRef>
          </c:tx>
          <c:spPr>
            <a:solidFill>
              <a:srgbClr val="C00000"/>
            </a:solidFill>
            <a:ln>
              <a:noFill/>
            </a:ln>
          </c:spPr>
          <c:invertIfNegative val="0"/>
          <c:cat>
            <c:multiLvlStrRef>
              <c:f>'Fig_4 (2)'!$J$2:$K$49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AUS_NZ</c:v>
                  </c:pt>
                  <c:pt idx="3">
                    <c:v>JPN_KR</c:v>
                  </c:pt>
                  <c:pt idx="6">
                    <c:v>EU</c:v>
                  </c:pt>
                  <c:pt idx="9">
                    <c:v>E_Euro</c:v>
                  </c:pt>
                  <c:pt idx="12">
                    <c:v>CAN_US</c:v>
                  </c:pt>
                  <c:pt idx="15">
                    <c:v>S_Afr</c:v>
                  </c:pt>
                  <c:pt idx="18">
                    <c:v>CHN</c:v>
                  </c:pt>
                  <c:pt idx="21">
                    <c:v>M_East</c:v>
                  </c:pt>
                  <c:pt idx="24">
                    <c:v>S_Asia</c:v>
                  </c:pt>
                  <c:pt idx="27">
                    <c:v>CC_Amer</c:v>
                  </c:pt>
                  <c:pt idx="30">
                    <c:v>SE_Asia</c:v>
                  </c:pt>
                  <c:pt idx="33">
                    <c:v>N_Afr</c:v>
                  </c:pt>
                  <c:pt idx="36">
                    <c:v>S_Amer</c:v>
                  </c:pt>
                  <c:pt idx="39">
                    <c:v>SS_Afr</c:v>
                  </c:pt>
                  <c:pt idx="42">
                    <c:v>C_Asia</c:v>
                  </c:pt>
                  <c:pt idx="45">
                    <c:v>WORLD</c:v>
                  </c:pt>
                </c:lvl>
              </c:multiLvlStrCache>
            </c:multiLvlStrRef>
          </c:cat>
          <c:val>
            <c:numRef>
              <c:f>'Fig_4 (2)'!$M$2:$M$49</c:f>
              <c:numCache>
                <c:formatCode>General</c:formatCode>
                <c:ptCount val="48"/>
                <c:pt idx="0">
                  <c:v>35.453000000000003</c:v>
                </c:pt>
                <c:pt idx="3">
                  <c:v>6.0519999999999996</c:v>
                </c:pt>
                <c:pt idx="6">
                  <c:v>21.722999999999999</c:v>
                </c:pt>
                <c:pt idx="9">
                  <c:v>7.5140000000000002</c:v>
                </c:pt>
                <c:pt idx="12">
                  <c:v>31.788</c:v>
                </c:pt>
                <c:pt idx="15">
                  <c:v>30.891999999999999</c:v>
                </c:pt>
                <c:pt idx="18">
                  <c:v>2.3279999999999998</c:v>
                </c:pt>
                <c:pt idx="21">
                  <c:v>51.744999999999997</c:v>
                </c:pt>
                <c:pt idx="24">
                  <c:v>46.509</c:v>
                </c:pt>
                <c:pt idx="27">
                  <c:v>44.404000000000003</c:v>
                </c:pt>
                <c:pt idx="30">
                  <c:v>36.996000000000002</c:v>
                </c:pt>
                <c:pt idx="33">
                  <c:v>47.344000000000001</c:v>
                </c:pt>
                <c:pt idx="36">
                  <c:v>45.011000000000003</c:v>
                </c:pt>
                <c:pt idx="39">
                  <c:v>119.604</c:v>
                </c:pt>
                <c:pt idx="42">
                  <c:v>58.960999999999999</c:v>
                </c:pt>
                <c:pt idx="45">
                  <c:v>35.1</c:v>
                </c:pt>
              </c:numCache>
            </c:numRef>
          </c:val>
          <c:extLst>
            <c:ext xmlns:c16="http://schemas.microsoft.com/office/drawing/2014/chart" uri="{C3380CC4-5D6E-409C-BE32-E72D297353CC}">
              <c16:uniqueId val="{00000000-4B87-46A9-8138-5644BE15CC79}"/>
            </c:ext>
          </c:extLst>
        </c:ser>
        <c:ser>
          <c:idx val="4"/>
          <c:order val="2"/>
          <c:tx>
            <c:strRef>
              <c:f>'Fig_4 (2)'!$N$1</c:f>
              <c:strCache>
                <c:ptCount val="1"/>
                <c:pt idx="0">
                  <c:v>Income</c:v>
                </c:pt>
              </c:strCache>
            </c:strRef>
          </c:tx>
          <c:spPr>
            <a:solidFill>
              <a:srgbClr val="FF6600"/>
            </a:solidFill>
            <a:ln>
              <a:noFill/>
            </a:ln>
          </c:spPr>
          <c:invertIfNegative val="0"/>
          <c:cat>
            <c:multiLvlStrRef>
              <c:f>'Fig_4 (2)'!$J$2:$K$49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AUS_NZ</c:v>
                  </c:pt>
                  <c:pt idx="3">
                    <c:v>JPN_KR</c:v>
                  </c:pt>
                  <c:pt idx="6">
                    <c:v>EU</c:v>
                  </c:pt>
                  <c:pt idx="9">
                    <c:v>E_Euro</c:v>
                  </c:pt>
                  <c:pt idx="12">
                    <c:v>CAN_US</c:v>
                  </c:pt>
                  <c:pt idx="15">
                    <c:v>S_Afr</c:v>
                  </c:pt>
                  <c:pt idx="18">
                    <c:v>CHN</c:v>
                  </c:pt>
                  <c:pt idx="21">
                    <c:v>M_East</c:v>
                  </c:pt>
                  <c:pt idx="24">
                    <c:v>S_Asia</c:v>
                  </c:pt>
                  <c:pt idx="27">
                    <c:v>CC_Amer</c:v>
                  </c:pt>
                  <c:pt idx="30">
                    <c:v>SE_Asia</c:v>
                  </c:pt>
                  <c:pt idx="33">
                    <c:v>N_Afr</c:v>
                  </c:pt>
                  <c:pt idx="36">
                    <c:v>S_Amer</c:v>
                  </c:pt>
                  <c:pt idx="39">
                    <c:v>SS_Afr</c:v>
                  </c:pt>
                  <c:pt idx="42">
                    <c:v>C_Asia</c:v>
                  </c:pt>
                  <c:pt idx="45">
                    <c:v>WORLD</c:v>
                  </c:pt>
                </c:lvl>
              </c:multiLvlStrCache>
            </c:multiLvlStrRef>
          </c:cat>
          <c:val>
            <c:numRef>
              <c:f>'Fig_4 (2)'!$N$2:$N$49</c:f>
              <c:numCache>
                <c:formatCode>General</c:formatCode>
                <c:ptCount val="48"/>
                <c:pt idx="0">
                  <c:v>14.188000000000001</c:v>
                </c:pt>
                <c:pt idx="3">
                  <c:v>6.3970000000000002</c:v>
                </c:pt>
                <c:pt idx="6">
                  <c:v>13.102</c:v>
                </c:pt>
                <c:pt idx="9">
                  <c:v>17.774000000000001</c:v>
                </c:pt>
                <c:pt idx="12">
                  <c:v>12.864000000000001</c:v>
                </c:pt>
                <c:pt idx="15">
                  <c:v>22.608000000000001</c:v>
                </c:pt>
                <c:pt idx="18">
                  <c:v>33.097000000000001</c:v>
                </c:pt>
                <c:pt idx="21">
                  <c:v>15.523999999999999</c:v>
                </c:pt>
                <c:pt idx="24">
                  <c:v>37.762999999999998</c:v>
                </c:pt>
                <c:pt idx="27">
                  <c:v>20.495999999999999</c:v>
                </c:pt>
                <c:pt idx="30">
                  <c:v>25.213999999999999</c:v>
                </c:pt>
                <c:pt idx="33">
                  <c:v>21.294</c:v>
                </c:pt>
                <c:pt idx="36">
                  <c:v>25.591999999999999</c:v>
                </c:pt>
                <c:pt idx="39">
                  <c:v>52.271000000000001</c:v>
                </c:pt>
                <c:pt idx="42">
                  <c:v>58.372</c:v>
                </c:pt>
                <c:pt idx="45">
                  <c:v>27.4</c:v>
                </c:pt>
              </c:numCache>
            </c:numRef>
          </c:val>
          <c:extLst>
            <c:ext xmlns:c16="http://schemas.microsoft.com/office/drawing/2014/chart" uri="{C3380CC4-5D6E-409C-BE32-E72D297353CC}">
              <c16:uniqueId val="{00000001-4B87-46A9-8138-5644BE15CC79}"/>
            </c:ext>
          </c:extLst>
        </c:ser>
        <c:ser>
          <c:idx val="2"/>
          <c:order val="3"/>
          <c:tx>
            <c:strRef>
              <c:f>'Fig_4 (2)'!$O$1</c:f>
              <c:strCache>
                <c:ptCount val="1"/>
                <c:pt idx="0">
                  <c:v>Farm Productivity</c:v>
                </c:pt>
              </c:strCache>
            </c:strRef>
          </c:tx>
          <c:spPr>
            <a:solidFill>
              <a:srgbClr val="008000"/>
            </a:solidFill>
            <a:ln>
              <a:noFill/>
            </a:ln>
          </c:spPr>
          <c:invertIfNegative val="0"/>
          <c:cat>
            <c:multiLvlStrRef>
              <c:f>'Fig_4 (2)'!$J$2:$K$49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AUS_NZ</c:v>
                  </c:pt>
                  <c:pt idx="3">
                    <c:v>JPN_KR</c:v>
                  </c:pt>
                  <c:pt idx="6">
                    <c:v>EU</c:v>
                  </c:pt>
                  <c:pt idx="9">
                    <c:v>E_Euro</c:v>
                  </c:pt>
                  <c:pt idx="12">
                    <c:v>CAN_US</c:v>
                  </c:pt>
                  <c:pt idx="15">
                    <c:v>S_Afr</c:v>
                  </c:pt>
                  <c:pt idx="18">
                    <c:v>CHN</c:v>
                  </c:pt>
                  <c:pt idx="21">
                    <c:v>M_East</c:v>
                  </c:pt>
                  <c:pt idx="24">
                    <c:v>S_Asia</c:v>
                  </c:pt>
                  <c:pt idx="27">
                    <c:v>CC_Amer</c:v>
                  </c:pt>
                  <c:pt idx="30">
                    <c:v>SE_Asia</c:v>
                  </c:pt>
                  <c:pt idx="33">
                    <c:v>N_Afr</c:v>
                  </c:pt>
                  <c:pt idx="36">
                    <c:v>S_Amer</c:v>
                  </c:pt>
                  <c:pt idx="39">
                    <c:v>SS_Afr</c:v>
                  </c:pt>
                  <c:pt idx="42">
                    <c:v>C_Asia</c:v>
                  </c:pt>
                  <c:pt idx="45">
                    <c:v>WORLD</c:v>
                  </c:pt>
                </c:lvl>
              </c:multiLvlStrCache>
            </c:multiLvlStrRef>
          </c:cat>
          <c:val>
            <c:numRef>
              <c:f>'Fig_4 (2)'!$O$2:$O$49</c:f>
              <c:numCache>
                <c:formatCode>General</c:formatCode>
                <c:ptCount val="48"/>
                <c:pt idx="0">
                  <c:v>-7.0990000000000002</c:v>
                </c:pt>
                <c:pt idx="3">
                  <c:v>34.753</c:v>
                </c:pt>
                <c:pt idx="6">
                  <c:v>12.601000000000001</c:v>
                </c:pt>
                <c:pt idx="9">
                  <c:v>35.973999999999997</c:v>
                </c:pt>
                <c:pt idx="12">
                  <c:v>31.126999999999999</c:v>
                </c:pt>
                <c:pt idx="15">
                  <c:v>28.277000000000001</c:v>
                </c:pt>
                <c:pt idx="18">
                  <c:v>46.834000000000003</c:v>
                </c:pt>
                <c:pt idx="21">
                  <c:v>25.052</c:v>
                </c:pt>
                <c:pt idx="24">
                  <c:v>9.35</c:v>
                </c:pt>
                <c:pt idx="27">
                  <c:v>39.409999999999997</c:v>
                </c:pt>
                <c:pt idx="30">
                  <c:v>44.215000000000003</c:v>
                </c:pt>
                <c:pt idx="33">
                  <c:v>39.033000000000001</c:v>
                </c:pt>
                <c:pt idx="36">
                  <c:v>37.222999999999999</c:v>
                </c:pt>
                <c:pt idx="39">
                  <c:v>-1.9</c:v>
                </c:pt>
                <c:pt idx="42">
                  <c:v>58.774000000000001</c:v>
                </c:pt>
                <c:pt idx="45">
                  <c:v>29.7</c:v>
                </c:pt>
              </c:numCache>
            </c:numRef>
          </c:val>
          <c:extLst>
            <c:ext xmlns:c16="http://schemas.microsoft.com/office/drawing/2014/chart" uri="{C3380CC4-5D6E-409C-BE32-E72D297353CC}">
              <c16:uniqueId val="{00000002-4B87-46A9-8138-5644BE15CC79}"/>
            </c:ext>
          </c:extLst>
        </c:ser>
        <c:dLbls>
          <c:showLegendKey val="0"/>
          <c:showVal val="0"/>
          <c:showCatName val="0"/>
          <c:showSerName val="0"/>
          <c:showPercent val="0"/>
          <c:showBubbleSize val="0"/>
        </c:dLbls>
        <c:gapWidth val="12"/>
        <c:overlap val="100"/>
        <c:axId val="423236864"/>
        <c:axId val="423237424"/>
      </c:barChart>
      <c:lineChart>
        <c:grouping val="standard"/>
        <c:varyColors val="0"/>
        <c:ser>
          <c:idx val="0"/>
          <c:order val="0"/>
          <c:tx>
            <c:strRef>
              <c:f>'Fig_4 (2)'!$L$1</c:f>
              <c:strCache>
                <c:ptCount val="1"/>
                <c:pt idx="0">
                  <c:v>Total Change</c:v>
                </c:pt>
              </c:strCache>
            </c:strRef>
          </c:tx>
          <c:spPr>
            <a:ln>
              <a:noFill/>
            </a:ln>
          </c:spPr>
          <c:marker>
            <c:symbol val="circle"/>
            <c:size val="8"/>
            <c:spPr>
              <a:solidFill>
                <a:schemeClr val="bg1"/>
              </a:solidFill>
              <a:ln>
                <a:solidFill>
                  <a:sysClr val="windowText" lastClr="000000"/>
                </a:solidFill>
              </a:ln>
            </c:spPr>
          </c:marker>
          <c:cat>
            <c:multiLvlStrRef>
              <c:f>'Fig_4 (2)'!$J$2:$K$49</c:f>
              <c:multiLvlStrCache>
                <c:ptCount val="48"/>
                <c:lvl>
                  <c:pt idx="0">
                    <c:v>Seg</c:v>
                  </c:pt>
                  <c:pt idx="3">
                    <c:v>Seg</c:v>
                  </c:pt>
                  <c:pt idx="6">
                    <c:v>Seg</c:v>
                  </c:pt>
                  <c:pt idx="9">
                    <c:v>Seg</c:v>
                  </c:pt>
                  <c:pt idx="12">
                    <c:v>Seg</c:v>
                  </c:pt>
                  <c:pt idx="15">
                    <c:v>Seg</c:v>
                  </c:pt>
                  <c:pt idx="18">
                    <c:v>Seg</c:v>
                  </c:pt>
                  <c:pt idx="21">
                    <c:v>Seg</c:v>
                  </c:pt>
                  <c:pt idx="24">
                    <c:v>Seg</c:v>
                  </c:pt>
                  <c:pt idx="27">
                    <c:v>Seg</c:v>
                  </c:pt>
                  <c:pt idx="30">
                    <c:v>Seg</c:v>
                  </c:pt>
                  <c:pt idx="33">
                    <c:v>Seg</c:v>
                  </c:pt>
                  <c:pt idx="36">
                    <c:v>Seg</c:v>
                  </c:pt>
                  <c:pt idx="39">
                    <c:v>Seg</c:v>
                  </c:pt>
                  <c:pt idx="42">
                    <c:v>Seg</c:v>
                  </c:pt>
                  <c:pt idx="45">
                    <c:v>Seg</c:v>
                  </c:pt>
                  <c:pt idx="47">
                    <c:v>.</c:v>
                  </c:pt>
                </c:lvl>
                <c:lvl>
                  <c:pt idx="0">
                    <c:v>AUS_NZ</c:v>
                  </c:pt>
                  <c:pt idx="3">
                    <c:v>JPN_KR</c:v>
                  </c:pt>
                  <c:pt idx="6">
                    <c:v>EU</c:v>
                  </c:pt>
                  <c:pt idx="9">
                    <c:v>E_Euro</c:v>
                  </c:pt>
                  <c:pt idx="12">
                    <c:v>CAN_US</c:v>
                  </c:pt>
                  <c:pt idx="15">
                    <c:v>S_Afr</c:v>
                  </c:pt>
                  <c:pt idx="18">
                    <c:v>CHN</c:v>
                  </c:pt>
                  <c:pt idx="21">
                    <c:v>M_East</c:v>
                  </c:pt>
                  <c:pt idx="24">
                    <c:v>S_Asia</c:v>
                  </c:pt>
                  <c:pt idx="27">
                    <c:v>CC_Amer</c:v>
                  </c:pt>
                  <c:pt idx="30">
                    <c:v>SE_Asia</c:v>
                  </c:pt>
                  <c:pt idx="33">
                    <c:v>N_Afr</c:v>
                  </c:pt>
                  <c:pt idx="36">
                    <c:v>S_Amer</c:v>
                  </c:pt>
                  <c:pt idx="39">
                    <c:v>SS_Afr</c:v>
                  </c:pt>
                  <c:pt idx="42">
                    <c:v>C_Asia</c:v>
                  </c:pt>
                  <c:pt idx="45">
                    <c:v>WORLD</c:v>
                  </c:pt>
                </c:lvl>
              </c:multiLvlStrCache>
            </c:multiLvlStrRef>
          </c:cat>
          <c:val>
            <c:numRef>
              <c:f>'Fig_4 (2)'!$L$2:$L$49</c:f>
              <c:numCache>
                <c:formatCode>General</c:formatCode>
                <c:ptCount val="48"/>
                <c:pt idx="0">
                  <c:v>42.542000000000002</c:v>
                </c:pt>
                <c:pt idx="3">
                  <c:v>47.201000000000001</c:v>
                </c:pt>
                <c:pt idx="6">
                  <c:v>47.426000000000002</c:v>
                </c:pt>
                <c:pt idx="9">
                  <c:v>61.262</c:v>
                </c:pt>
                <c:pt idx="12">
                  <c:v>75.778999999999996</c:v>
                </c:pt>
                <c:pt idx="15">
                  <c:v>81.777000000000001</c:v>
                </c:pt>
                <c:pt idx="18">
                  <c:v>82.26</c:v>
                </c:pt>
                <c:pt idx="21">
                  <c:v>92.320999999999998</c:v>
                </c:pt>
                <c:pt idx="24">
                  <c:v>93.622</c:v>
                </c:pt>
                <c:pt idx="27">
                  <c:v>104.31</c:v>
                </c:pt>
                <c:pt idx="30">
                  <c:v>106.425</c:v>
                </c:pt>
                <c:pt idx="33">
                  <c:v>107.67100000000001</c:v>
                </c:pt>
                <c:pt idx="36">
                  <c:v>107.82599999999999</c:v>
                </c:pt>
                <c:pt idx="39">
                  <c:v>169.976</c:v>
                </c:pt>
                <c:pt idx="42">
                  <c:v>176.10599999999999</c:v>
                </c:pt>
                <c:pt idx="45">
                  <c:v>92.3</c:v>
                </c:pt>
              </c:numCache>
            </c:numRef>
          </c:val>
          <c:smooth val="0"/>
          <c:extLst>
            <c:ext xmlns:c16="http://schemas.microsoft.com/office/drawing/2014/chart" uri="{C3380CC4-5D6E-409C-BE32-E72D297353CC}">
              <c16:uniqueId val="{00000003-4B87-46A9-8138-5644BE15CC79}"/>
            </c:ext>
          </c:extLst>
        </c:ser>
        <c:dLbls>
          <c:showLegendKey val="0"/>
          <c:showVal val="0"/>
          <c:showCatName val="0"/>
          <c:showSerName val="0"/>
          <c:showPercent val="0"/>
          <c:showBubbleSize val="0"/>
        </c:dLbls>
        <c:marker val="1"/>
        <c:smooth val="0"/>
        <c:axId val="423236864"/>
        <c:axId val="423237424"/>
      </c:lineChart>
      <c:catAx>
        <c:axId val="423236864"/>
        <c:scaling>
          <c:orientation val="minMax"/>
        </c:scaling>
        <c:delete val="0"/>
        <c:axPos val="b"/>
        <c:numFmt formatCode="General" sourceLinked="1"/>
        <c:majorTickMark val="none"/>
        <c:minorTickMark val="none"/>
        <c:tickLblPos val="low"/>
        <c:spPr>
          <a:ln>
            <a:solidFill>
              <a:schemeClr val="tx1"/>
            </a:solidFill>
          </a:ln>
        </c:spPr>
        <c:txPr>
          <a:bodyPr rot="-5400000" vert="horz"/>
          <a:lstStyle/>
          <a:p>
            <a:pPr>
              <a:defRPr sz="800"/>
            </a:pPr>
            <a:endParaRPr lang="en-US"/>
          </a:p>
        </c:txPr>
        <c:crossAx val="423237424"/>
        <c:crosses val="autoZero"/>
        <c:auto val="1"/>
        <c:lblAlgn val="ctr"/>
        <c:lblOffset val="100"/>
        <c:noMultiLvlLbl val="0"/>
      </c:catAx>
      <c:valAx>
        <c:axId val="423237424"/>
        <c:scaling>
          <c:orientation val="minMax"/>
          <c:max val="200"/>
          <c:min val="-50"/>
        </c:scaling>
        <c:delete val="0"/>
        <c:axPos val="l"/>
        <c:majorGridlines>
          <c:spPr>
            <a:ln w="12700">
              <a:solidFill>
                <a:schemeClr val="bg1"/>
              </a:solidFill>
            </a:ln>
          </c:spPr>
        </c:majorGridlines>
        <c:title>
          <c:tx>
            <c:rich>
              <a:bodyPr rot="-5400000" vert="horz"/>
              <a:lstStyle/>
              <a:p>
                <a:pPr>
                  <a:defRPr b="0"/>
                </a:pPr>
                <a:r>
                  <a:rPr lang="en-US" b="0" dirty="0"/>
                  <a:t> % change in crop production: 2006-2050</a:t>
                </a:r>
              </a:p>
            </c:rich>
          </c:tx>
          <c:layout>
            <c:manualLayout>
              <c:xMode val="edge"/>
              <c:yMode val="edge"/>
              <c:x val="1.1453554080388777E-2"/>
              <c:y val="0.14260969729880946"/>
            </c:manualLayout>
          </c:layout>
          <c:overlay val="0"/>
        </c:title>
        <c:numFmt formatCode="0" sourceLinked="0"/>
        <c:majorTickMark val="none"/>
        <c:minorTickMark val="none"/>
        <c:tickLblPos val="low"/>
        <c:spPr>
          <a:noFill/>
          <a:ln>
            <a:solidFill>
              <a:schemeClr val="tx1"/>
            </a:solidFill>
          </a:ln>
        </c:spPr>
        <c:crossAx val="423236864"/>
        <c:crosses val="autoZero"/>
        <c:crossBetween val="between"/>
        <c:majorUnit val="50"/>
      </c:valAx>
      <c:spPr>
        <a:solidFill>
          <a:schemeClr val="bg1">
            <a:lumMod val="85000"/>
          </a:schemeClr>
        </a:solidFill>
      </c:spPr>
    </c:plotArea>
    <c:legend>
      <c:legendPos val="r"/>
      <c:layout>
        <c:manualLayout>
          <c:xMode val="edge"/>
          <c:yMode val="edge"/>
          <c:x val="9.2795604449999375E-2"/>
          <c:y val="5.6050130808662411E-2"/>
          <c:w val="0.88481641896323426"/>
          <c:h val="7.6662233194946694E-2"/>
        </c:manualLayout>
      </c:layout>
      <c:overlay val="0"/>
      <c:txPr>
        <a:bodyPr/>
        <a:lstStyle/>
        <a:p>
          <a:pPr>
            <a:defRPr b="1"/>
          </a:pPr>
          <a:endParaRPr lang="en-US"/>
        </a:p>
      </c:txPr>
    </c:legend>
    <c:plotVisOnly val="1"/>
    <c:dispBlanksAs val="gap"/>
    <c:showDLblsOverMax val="0"/>
  </c:chart>
  <c:spPr>
    <a:ln>
      <a:noFill/>
    </a:ln>
  </c:spPr>
  <c:txPr>
    <a:bodyPr/>
    <a:lstStyle/>
    <a:p>
      <a:pPr>
        <a:defRPr sz="1000">
          <a:latin typeface="Helvetica" panose="020B0604020202020204" pitchFamily="34" charset="0"/>
          <a:cs typeface="Helvetica" panose="020B0604020202020204" pitchFamily="34" charset="0"/>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033940267711019"/>
          <c:y val="0.16203703703703703"/>
          <c:w val="0.80327980069312699"/>
          <c:h val="0.61146544181977258"/>
        </c:manualLayout>
      </c:layout>
      <c:barChart>
        <c:barDir val="col"/>
        <c:grouping val="clustered"/>
        <c:varyColors val="0"/>
        <c:ser>
          <c:idx val="0"/>
          <c:order val="0"/>
          <c:tx>
            <c:strRef>
              <c:f>PHL!$J$24</c:f>
              <c:strCache>
                <c:ptCount val="1"/>
                <c:pt idx="0">
                  <c:v>RoW</c:v>
                </c:pt>
              </c:strCache>
            </c:strRef>
          </c:tx>
          <c:spPr>
            <a:solidFill>
              <a:srgbClr val="000099"/>
            </a:solidFill>
          </c:spPr>
          <c:invertIfNegative val="0"/>
          <c:cat>
            <c:multiLvlStrRef>
              <c:f>PHL!$K$22:$L$23</c:f>
              <c:multiLvlStrCache>
                <c:ptCount val="2"/>
                <c:lvl>
                  <c:pt idx="0">
                    <c:v>Int. Mkts</c:v>
                  </c:pt>
                  <c:pt idx="1">
                    <c:v>Seg. Mkts</c:v>
                  </c:pt>
                </c:lvl>
                <c:lvl>
                  <c:pt idx="0">
                    <c:v>PHL Reduction: SS_Afr</c:v>
                  </c:pt>
                </c:lvl>
              </c:multiLvlStrCache>
            </c:multiLvlStrRef>
          </c:cat>
          <c:val>
            <c:numRef>
              <c:f>PHL!$K$24:$L$24</c:f>
              <c:numCache>
                <c:formatCode>0.0</c:formatCode>
                <c:ptCount val="2"/>
                <c:pt idx="0">
                  <c:v>-1.3000000000000131</c:v>
                </c:pt>
                <c:pt idx="1">
                  <c:v>-1.0000000000000115</c:v>
                </c:pt>
              </c:numCache>
            </c:numRef>
          </c:val>
          <c:extLst>
            <c:ext xmlns:c16="http://schemas.microsoft.com/office/drawing/2014/chart" uri="{C3380CC4-5D6E-409C-BE32-E72D297353CC}">
              <c16:uniqueId val="{00000000-5230-4A0E-9EC5-BABC62B458DE}"/>
            </c:ext>
          </c:extLst>
        </c:ser>
        <c:ser>
          <c:idx val="1"/>
          <c:order val="1"/>
          <c:tx>
            <c:strRef>
              <c:f>PHL!$J$25</c:f>
              <c:strCache>
                <c:ptCount val="1"/>
                <c:pt idx="0">
                  <c:v>OECD</c:v>
                </c:pt>
              </c:strCache>
            </c:strRef>
          </c:tx>
          <c:spPr>
            <a:solidFill>
              <a:srgbClr val="FF0000"/>
            </a:solidFill>
          </c:spPr>
          <c:invertIfNegative val="0"/>
          <c:cat>
            <c:multiLvlStrRef>
              <c:f>PHL!$K$22:$L$23</c:f>
              <c:multiLvlStrCache>
                <c:ptCount val="2"/>
                <c:lvl>
                  <c:pt idx="0">
                    <c:v>Int. Mkts</c:v>
                  </c:pt>
                  <c:pt idx="1">
                    <c:v>Seg. Mkts</c:v>
                  </c:pt>
                </c:lvl>
                <c:lvl>
                  <c:pt idx="0">
                    <c:v>PHL Reduction: SS_Afr</c:v>
                  </c:pt>
                </c:lvl>
              </c:multiLvlStrCache>
            </c:multiLvlStrRef>
          </c:cat>
          <c:val>
            <c:numRef>
              <c:f>PHL!$K$25:$L$25</c:f>
              <c:numCache>
                <c:formatCode>0.0</c:formatCode>
                <c:ptCount val="2"/>
                <c:pt idx="0">
                  <c:v>-0.10000000000000142</c:v>
                </c:pt>
                <c:pt idx="1">
                  <c:v>0</c:v>
                </c:pt>
              </c:numCache>
            </c:numRef>
          </c:val>
          <c:extLst>
            <c:ext xmlns:c16="http://schemas.microsoft.com/office/drawing/2014/chart" uri="{C3380CC4-5D6E-409C-BE32-E72D297353CC}">
              <c16:uniqueId val="{00000001-5230-4A0E-9EC5-BABC62B458DE}"/>
            </c:ext>
          </c:extLst>
        </c:ser>
        <c:ser>
          <c:idx val="2"/>
          <c:order val="2"/>
          <c:tx>
            <c:strRef>
              <c:f>PHL!$J$26</c:f>
              <c:strCache>
                <c:ptCount val="1"/>
                <c:pt idx="0">
                  <c:v>SS_Afr</c:v>
                </c:pt>
              </c:strCache>
            </c:strRef>
          </c:tx>
          <c:spPr>
            <a:solidFill>
              <a:schemeClr val="accent6">
                <a:lumMod val="75000"/>
              </a:schemeClr>
            </a:solidFill>
          </c:spPr>
          <c:invertIfNegative val="0"/>
          <c:cat>
            <c:multiLvlStrRef>
              <c:f>PHL!$K$22:$L$23</c:f>
              <c:multiLvlStrCache>
                <c:ptCount val="2"/>
                <c:lvl>
                  <c:pt idx="0">
                    <c:v>Int. Mkts</c:v>
                  </c:pt>
                  <c:pt idx="1">
                    <c:v>Seg. Mkts</c:v>
                  </c:pt>
                </c:lvl>
                <c:lvl>
                  <c:pt idx="0">
                    <c:v>PHL Reduction: SS_Afr</c:v>
                  </c:pt>
                </c:lvl>
              </c:multiLvlStrCache>
            </c:multiLvlStrRef>
          </c:cat>
          <c:val>
            <c:numRef>
              <c:f>PHL!$K$26:$L$26</c:f>
              <c:numCache>
                <c:formatCode>0.0</c:formatCode>
                <c:ptCount val="2"/>
                <c:pt idx="0">
                  <c:v>-1.7000000000000028</c:v>
                </c:pt>
                <c:pt idx="1">
                  <c:v>-24.400000000000002</c:v>
                </c:pt>
              </c:numCache>
            </c:numRef>
          </c:val>
          <c:extLst>
            <c:ext xmlns:c16="http://schemas.microsoft.com/office/drawing/2014/chart" uri="{C3380CC4-5D6E-409C-BE32-E72D297353CC}">
              <c16:uniqueId val="{00000002-5230-4A0E-9EC5-BABC62B458DE}"/>
            </c:ext>
          </c:extLst>
        </c:ser>
        <c:dLbls>
          <c:showLegendKey val="0"/>
          <c:showVal val="0"/>
          <c:showCatName val="0"/>
          <c:showSerName val="0"/>
          <c:showPercent val="0"/>
          <c:showBubbleSize val="0"/>
        </c:dLbls>
        <c:gapWidth val="0"/>
        <c:axId val="688940992"/>
        <c:axId val="688941552"/>
      </c:barChart>
      <c:catAx>
        <c:axId val="688940992"/>
        <c:scaling>
          <c:orientation val="minMax"/>
        </c:scaling>
        <c:delete val="0"/>
        <c:axPos val="b"/>
        <c:numFmt formatCode="General" sourceLinked="0"/>
        <c:majorTickMark val="out"/>
        <c:minorTickMark val="none"/>
        <c:tickLblPos val="low"/>
        <c:spPr>
          <a:ln>
            <a:solidFill>
              <a:sysClr val="windowText" lastClr="000000"/>
            </a:solidFill>
          </a:ln>
        </c:spPr>
        <c:txPr>
          <a:bodyPr/>
          <a:lstStyle/>
          <a:p>
            <a:pPr>
              <a:defRPr sz="1200"/>
            </a:pPr>
            <a:endParaRPr lang="en-US"/>
          </a:p>
        </c:txPr>
        <c:crossAx val="688941552"/>
        <c:crosses val="autoZero"/>
        <c:auto val="1"/>
        <c:lblAlgn val="ctr"/>
        <c:lblOffset val="100"/>
        <c:noMultiLvlLbl val="0"/>
      </c:catAx>
      <c:valAx>
        <c:axId val="688941552"/>
        <c:scaling>
          <c:orientation val="minMax"/>
        </c:scaling>
        <c:delete val="0"/>
        <c:axPos val="l"/>
        <c:majorGridlines>
          <c:spPr>
            <a:ln>
              <a:prstDash val="dash"/>
            </a:ln>
          </c:spPr>
        </c:majorGridlines>
        <c:title>
          <c:tx>
            <c:rich>
              <a:bodyPr rot="-5400000" vert="horz"/>
              <a:lstStyle/>
              <a:p>
                <a:pPr>
                  <a:defRPr/>
                </a:pPr>
                <a:r>
                  <a:rPr lang="en-US"/>
                  <a:t>Caloric Undernutrition (in M)</a:t>
                </a:r>
              </a:p>
            </c:rich>
          </c:tx>
          <c:overlay val="0"/>
        </c:title>
        <c:numFmt formatCode="0" sourceLinked="0"/>
        <c:majorTickMark val="none"/>
        <c:minorTickMark val="none"/>
        <c:tickLblPos val="nextTo"/>
        <c:spPr>
          <a:ln>
            <a:solidFill>
              <a:sysClr val="windowText" lastClr="000000"/>
            </a:solidFill>
          </a:ln>
        </c:spPr>
        <c:crossAx val="688940992"/>
        <c:crosses val="autoZero"/>
        <c:crossBetween val="between"/>
      </c:valAx>
      <c:spPr>
        <a:ln>
          <a:solidFill>
            <a:sysClr val="windowText" lastClr="000000"/>
          </a:solidFill>
        </a:ln>
      </c:spPr>
    </c:plotArea>
    <c:legend>
      <c:legendPos val="r"/>
      <c:layout>
        <c:manualLayout>
          <c:xMode val="edge"/>
          <c:yMode val="edge"/>
          <c:x val="0.20417211167957414"/>
          <c:y val="2.8176582093904928E-2"/>
          <c:w val="0.65341482833830644"/>
          <c:h val="9.6424613589967914E-2"/>
        </c:manualLayout>
      </c:layout>
      <c:overlay val="0"/>
      <c:txPr>
        <a:bodyPr/>
        <a:lstStyle/>
        <a:p>
          <a:pPr>
            <a:defRPr sz="1500"/>
          </a:pPr>
          <a:endParaRPr lang="en-US"/>
        </a:p>
      </c:txPr>
    </c:legend>
    <c:plotVisOnly val="1"/>
    <c:dispBlanksAs val="gap"/>
    <c:showDLblsOverMax val="0"/>
  </c:chart>
  <c:spPr>
    <a:ln>
      <a:noFill/>
    </a:ln>
  </c:spPr>
  <c:txPr>
    <a:bodyPr/>
    <a:lstStyle/>
    <a:p>
      <a:pPr>
        <a:defRPr sz="1300">
          <a:latin typeface="Helvetica" panose="020B0604020202020204" pitchFamily="34" charset="0"/>
          <a:cs typeface="Helvetica"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281402607773589"/>
          <c:y val="0.16203703703703703"/>
          <c:w val="0.78080517729250121"/>
          <c:h val="0.61146544181977258"/>
        </c:manualLayout>
      </c:layout>
      <c:barChart>
        <c:barDir val="col"/>
        <c:grouping val="clustered"/>
        <c:varyColors val="0"/>
        <c:ser>
          <c:idx val="0"/>
          <c:order val="0"/>
          <c:tx>
            <c:strRef>
              <c:f>PHL!$J$29</c:f>
              <c:strCache>
                <c:ptCount val="1"/>
                <c:pt idx="0">
                  <c:v>RoW</c:v>
                </c:pt>
              </c:strCache>
            </c:strRef>
          </c:tx>
          <c:spPr>
            <a:solidFill>
              <a:srgbClr val="000099"/>
            </a:solidFill>
          </c:spPr>
          <c:invertIfNegative val="0"/>
          <c:cat>
            <c:multiLvlStrRef>
              <c:f>PHL!$K$22:$L$23</c:f>
              <c:multiLvlStrCache>
                <c:ptCount val="2"/>
                <c:lvl>
                  <c:pt idx="0">
                    <c:v>Int. Mkts</c:v>
                  </c:pt>
                  <c:pt idx="1">
                    <c:v>Seg. Mkts</c:v>
                  </c:pt>
                </c:lvl>
                <c:lvl>
                  <c:pt idx="0">
                    <c:v>PHL Reduction: SS_Afr</c:v>
                  </c:pt>
                </c:lvl>
              </c:multiLvlStrCache>
            </c:multiLvlStrRef>
          </c:cat>
          <c:val>
            <c:numRef>
              <c:f>PHL!$K$29:$L$29</c:f>
              <c:numCache>
                <c:formatCode>0.0</c:formatCode>
                <c:ptCount val="2"/>
                <c:pt idx="0">
                  <c:v>-5.4170000000000069</c:v>
                </c:pt>
                <c:pt idx="1">
                  <c:v>-4.1583999999999985</c:v>
                </c:pt>
              </c:numCache>
            </c:numRef>
          </c:val>
          <c:extLst>
            <c:ext xmlns:c16="http://schemas.microsoft.com/office/drawing/2014/chart" uri="{C3380CC4-5D6E-409C-BE32-E72D297353CC}">
              <c16:uniqueId val="{00000000-DD0C-4C14-AC32-A9D19F6465C4}"/>
            </c:ext>
          </c:extLst>
        </c:ser>
        <c:ser>
          <c:idx val="1"/>
          <c:order val="1"/>
          <c:tx>
            <c:strRef>
              <c:f>PHL!$J$30</c:f>
              <c:strCache>
                <c:ptCount val="1"/>
                <c:pt idx="0">
                  <c:v>OECD</c:v>
                </c:pt>
              </c:strCache>
            </c:strRef>
          </c:tx>
          <c:spPr>
            <a:solidFill>
              <a:srgbClr val="FF0000"/>
            </a:solidFill>
          </c:spPr>
          <c:invertIfNegative val="0"/>
          <c:cat>
            <c:multiLvlStrRef>
              <c:f>PHL!$K$22:$L$23</c:f>
              <c:multiLvlStrCache>
                <c:ptCount val="2"/>
                <c:lvl>
                  <c:pt idx="0">
                    <c:v>Int. Mkts</c:v>
                  </c:pt>
                  <c:pt idx="1">
                    <c:v>Seg. Mkts</c:v>
                  </c:pt>
                </c:lvl>
                <c:lvl>
                  <c:pt idx="0">
                    <c:v>PHL Reduction: SS_Afr</c:v>
                  </c:pt>
                </c:lvl>
              </c:multiLvlStrCache>
            </c:multiLvlStrRef>
          </c:cat>
          <c:val>
            <c:numRef>
              <c:f>PHL!$K$30:$L$30</c:f>
              <c:numCache>
                <c:formatCode>0.0</c:formatCode>
                <c:ptCount val="2"/>
                <c:pt idx="0">
                  <c:v>-1.5216000000000027</c:v>
                </c:pt>
                <c:pt idx="1">
                  <c:v>-1.5052999999999996</c:v>
                </c:pt>
              </c:numCache>
            </c:numRef>
          </c:val>
          <c:extLst>
            <c:ext xmlns:c16="http://schemas.microsoft.com/office/drawing/2014/chart" uri="{C3380CC4-5D6E-409C-BE32-E72D297353CC}">
              <c16:uniqueId val="{00000001-DD0C-4C14-AC32-A9D19F6465C4}"/>
            </c:ext>
          </c:extLst>
        </c:ser>
        <c:ser>
          <c:idx val="2"/>
          <c:order val="2"/>
          <c:tx>
            <c:strRef>
              <c:f>PHL!$J$31</c:f>
              <c:strCache>
                <c:ptCount val="1"/>
                <c:pt idx="0">
                  <c:v>SS_Afr</c:v>
                </c:pt>
              </c:strCache>
            </c:strRef>
          </c:tx>
          <c:spPr>
            <a:solidFill>
              <a:schemeClr val="accent6">
                <a:lumMod val="75000"/>
              </a:schemeClr>
            </a:solidFill>
          </c:spPr>
          <c:invertIfNegative val="0"/>
          <c:cat>
            <c:multiLvlStrRef>
              <c:f>PHL!$K$22:$L$23</c:f>
              <c:multiLvlStrCache>
                <c:ptCount val="2"/>
                <c:lvl>
                  <c:pt idx="0">
                    <c:v>Int. Mkts</c:v>
                  </c:pt>
                  <c:pt idx="1">
                    <c:v>Seg. Mkts</c:v>
                  </c:pt>
                </c:lvl>
                <c:lvl>
                  <c:pt idx="0">
                    <c:v>PHL Reduction: SS_Afr</c:v>
                  </c:pt>
                </c:lvl>
              </c:multiLvlStrCache>
            </c:multiLvlStrRef>
          </c:cat>
          <c:val>
            <c:numRef>
              <c:f>PHL!$K$31:$L$31</c:f>
              <c:numCache>
                <c:formatCode>0.0</c:formatCode>
                <c:ptCount val="2"/>
                <c:pt idx="0">
                  <c:v>11.375800000000003</c:v>
                </c:pt>
                <c:pt idx="1">
                  <c:v>-1.2218999999999942</c:v>
                </c:pt>
              </c:numCache>
            </c:numRef>
          </c:val>
          <c:extLst>
            <c:ext xmlns:c16="http://schemas.microsoft.com/office/drawing/2014/chart" uri="{C3380CC4-5D6E-409C-BE32-E72D297353CC}">
              <c16:uniqueId val="{00000002-DD0C-4C14-AC32-A9D19F6465C4}"/>
            </c:ext>
          </c:extLst>
        </c:ser>
        <c:dLbls>
          <c:showLegendKey val="0"/>
          <c:showVal val="0"/>
          <c:showCatName val="0"/>
          <c:showSerName val="0"/>
          <c:showPercent val="0"/>
          <c:showBubbleSize val="0"/>
        </c:dLbls>
        <c:gapWidth val="20"/>
        <c:axId val="688944912"/>
        <c:axId val="688945472"/>
      </c:barChart>
      <c:catAx>
        <c:axId val="688944912"/>
        <c:scaling>
          <c:orientation val="minMax"/>
        </c:scaling>
        <c:delete val="0"/>
        <c:axPos val="b"/>
        <c:numFmt formatCode="General" sourceLinked="0"/>
        <c:majorTickMark val="out"/>
        <c:minorTickMark val="none"/>
        <c:tickLblPos val="low"/>
        <c:spPr>
          <a:ln>
            <a:solidFill>
              <a:sysClr val="windowText" lastClr="000000"/>
            </a:solidFill>
          </a:ln>
        </c:spPr>
        <c:txPr>
          <a:bodyPr/>
          <a:lstStyle/>
          <a:p>
            <a:pPr>
              <a:defRPr sz="1200"/>
            </a:pPr>
            <a:endParaRPr lang="en-US"/>
          </a:p>
        </c:txPr>
        <c:crossAx val="688945472"/>
        <c:crosses val="autoZero"/>
        <c:auto val="1"/>
        <c:lblAlgn val="ctr"/>
        <c:lblOffset val="100"/>
        <c:noMultiLvlLbl val="0"/>
      </c:catAx>
      <c:valAx>
        <c:axId val="688945472"/>
        <c:scaling>
          <c:orientation val="minMax"/>
          <c:max val="15"/>
          <c:min val="-9"/>
        </c:scaling>
        <c:delete val="0"/>
        <c:axPos val="l"/>
        <c:majorGridlines>
          <c:spPr>
            <a:ln>
              <a:prstDash val="dash"/>
            </a:ln>
          </c:spPr>
        </c:majorGridlines>
        <c:title>
          <c:tx>
            <c:rich>
              <a:bodyPr rot="-5400000" vert="horz"/>
              <a:lstStyle/>
              <a:p>
                <a:pPr>
                  <a:defRPr sz="1300"/>
                </a:pPr>
                <a:r>
                  <a:rPr lang="en-US" sz="1300"/>
                  <a:t>Cropland Area (in Mha)</a:t>
                </a:r>
              </a:p>
            </c:rich>
          </c:tx>
          <c:layout>
            <c:manualLayout>
              <c:xMode val="edge"/>
              <c:yMode val="edge"/>
              <c:x val="3.6973629345929238E-2"/>
              <c:y val="0.16203703703703703"/>
            </c:manualLayout>
          </c:layout>
          <c:overlay val="0"/>
        </c:title>
        <c:numFmt formatCode="0" sourceLinked="0"/>
        <c:majorTickMark val="none"/>
        <c:minorTickMark val="none"/>
        <c:tickLblPos val="nextTo"/>
        <c:spPr>
          <a:ln>
            <a:solidFill>
              <a:sysClr val="windowText" lastClr="000000"/>
            </a:solidFill>
          </a:ln>
        </c:spPr>
        <c:txPr>
          <a:bodyPr/>
          <a:lstStyle/>
          <a:p>
            <a:pPr>
              <a:defRPr sz="1300"/>
            </a:pPr>
            <a:endParaRPr lang="en-US"/>
          </a:p>
        </c:txPr>
        <c:crossAx val="688944912"/>
        <c:crosses val="autoZero"/>
        <c:crossBetween val="between"/>
        <c:majorUnit val="3"/>
      </c:valAx>
    </c:plotArea>
    <c:legend>
      <c:legendPos val="r"/>
      <c:layout>
        <c:manualLayout>
          <c:xMode val="edge"/>
          <c:yMode val="edge"/>
          <c:x val="0.20417211167957414"/>
          <c:y val="2.8176582093904928E-2"/>
          <c:w val="0.65341482833830644"/>
          <c:h val="9.6424613589967914E-2"/>
        </c:manualLayout>
      </c:layout>
      <c:overlay val="0"/>
      <c:txPr>
        <a:bodyPr/>
        <a:lstStyle/>
        <a:p>
          <a:pPr>
            <a:defRPr sz="1500"/>
          </a:pPr>
          <a:endParaRPr lang="en-US"/>
        </a:p>
      </c:txPr>
    </c:legend>
    <c:plotVisOnly val="1"/>
    <c:dispBlanksAs val="gap"/>
    <c:showDLblsOverMax val="0"/>
  </c:chart>
  <c:spPr>
    <a:ln>
      <a:noFill/>
    </a:ln>
  </c:spPr>
  <c:txPr>
    <a:bodyPr/>
    <a:lstStyle/>
    <a:p>
      <a:pPr>
        <a:defRPr sz="1200">
          <a:latin typeface="Helvetica" panose="020B0604020202020204" pitchFamily="34" charset="0"/>
          <a:cs typeface="Helvetica"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033940267711019"/>
          <c:y val="0.16203703703703703"/>
          <c:w val="0.80327980069312699"/>
          <c:h val="0.61146544181977258"/>
        </c:manualLayout>
      </c:layout>
      <c:barChart>
        <c:barDir val="col"/>
        <c:grouping val="clustered"/>
        <c:varyColors val="0"/>
        <c:ser>
          <c:idx val="0"/>
          <c:order val="0"/>
          <c:tx>
            <c:strRef>
              <c:f>PHL!$J$24</c:f>
              <c:strCache>
                <c:ptCount val="1"/>
                <c:pt idx="0">
                  <c:v>RoW</c:v>
                </c:pt>
              </c:strCache>
            </c:strRef>
          </c:tx>
          <c:spPr>
            <a:solidFill>
              <a:srgbClr val="000099"/>
            </a:solidFill>
          </c:spPr>
          <c:invertIfNegative val="0"/>
          <c:cat>
            <c:multiLvlStrRef>
              <c:f>PHL!$K$22:$L$23</c:f>
              <c:multiLvlStrCache>
                <c:ptCount val="2"/>
                <c:lvl>
                  <c:pt idx="0">
                    <c:v>Int. Mkts</c:v>
                  </c:pt>
                  <c:pt idx="1">
                    <c:v>Seg. Mkts</c:v>
                  </c:pt>
                </c:lvl>
                <c:lvl>
                  <c:pt idx="0">
                    <c:v>PHL Reduction: SS_Afr</c:v>
                  </c:pt>
                </c:lvl>
              </c:multiLvlStrCache>
            </c:multiLvlStrRef>
          </c:cat>
          <c:val>
            <c:numRef>
              <c:f>PHL!$K$24:$L$24</c:f>
              <c:numCache>
                <c:formatCode>0.0</c:formatCode>
                <c:ptCount val="2"/>
                <c:pt idx="0">
                  <c:v>-1.3000000000000131</c:v>
                </c:pt>
                <c:pt idx="1">
                  <c:v>-1.0000000000000115</c:v>
                </c:pt>
              </c:numCache>
            </c:numRef>
          </c:val>
          <c:extLst>
            <c:ext xmlns:c16="http://schemas.microsoft.com/office/drawing/2014/chart" uri="{C3380CC4-5D6E-409C-BE32-E72D297353CC}">
              <c16:uniqueId val="{00000000-2B03-499A-9151-AC5D04F70A0E}"/>
            </c:ext>
          </c:extLst>
        </c:ser>
        <c:ser>
          <c:idx val="1"/>
          <c:order val="1"/>
          <c:tx>
            <c:strRef>
              <c:f>PHL!$J$25</c:f>
              <c:strCache>
                <c:ptCount val="1"/>
                <c:pt idx="0">
                  <c:v>OECD</c:v>
                </c:pt>
              </c:strCache>
            </c:strRef>
          </c:tx>
          <c:spPr>
            <a:solidFill>
              <a:srgbClr val="FF0000"/>
            </a:solidFill>
          </c:spPr>
          <c:invertIfNegative val="0"/>
          <c:cat>
            <c:multiLvlStrRef>
              <c:f>PHL!$K$22:$L$23</c:f>
              <c:multiLvlStrCache>
                <c:ptCount val="2"/>
                <c:lvl>
                  <c:pt idx="0">
                    <c:v>Int. Mkts</c:v>
                  </c:pt>
                  <c:pt idx="1">
                    <c:v>Seg. Mkts</c:v>
                  </c:pt>
                </c:lvl>
                <c:lvl>
                  <c:pt idx="0">
                    <c:v>PHL Reduction: SS_Afr</c:v>
                  </c:pt>
                </c:lvl>
              </c:multiLvlStrCache>
            </c:multiLvlStrRef>
          </c:cat>
          <c:val>
            <c:numRef>
              <c:f>PHL!$K$25:$L$25</c:f>
              <c:numCache>
                <c:formatCode>0.0</c:formatCode>
                <c:ptCount val="2"/>
                <c:pt idx="0">
                  <c:v>-0.10000000000000142</c:v>
                </c:pt>
                <c:pt idx="1">
                  <c:v>0</c:v>
                </c:pt>
              </c:numCache>
            </c:numRef>
          </c:val>
          <c:extLst>
            <c:ext xmlns:c16="http://schemas.microsoft.com/office/drawing/2014/chart" uri="{C3380CC4-5D6E-409C-BE32-E72D297353CC}">
              <c16:uniqueId val="{00000001-2B03-499A-9151-AC5D04F70A0E}"/>
            </c:ext>
          </c:extLst>
        </c:ser>
        <c:ser>
          <c:idx val="2"/>
          <c:order val="2"/>
          <c:tx>
            <c:strRef>
              <c:f>PHL!$J$26</c:f>
              <c:strCache>
                <c:ptCount val="1"/>
                <c:pt idx="0">
                  <c:v>SS_Afr</c:v>
                </c:pt>
              </c:strCache>
            </c:strRef>
          </c:tx>
          <c:spPr>
            <a:solidFill>
              <a:schemeClr val="accent6">
                <a:lumMod val="75000"/>
              </a:schemeClr>
            </a:solidFill>
          </c:spPr>
          <c:invertIfNegative val="0"/>
          <c:cat>
            <c:multiLvlStrRef>
              <c:f>PHL!$K$22:$L$23</c:f>
              <c:multiLvlStrCache>
                <c:ptCount val="2"/>
                <c:lvl>
                  <c:pt idx="0">
                    <c:v>Int. Mkts</c:v>
                  </c:pt>
                  <c:pt idx="1">
                    <c:v>Seg. Mkts</c:v>
                  </c:pt>
                </c:lvl>
                <c:lvl>
                  <c:pt idx="0">
                    <c:v>PHL Reduction: SS_Afr</c:v>
                  </c:pt>
                </c:lvl>
              </c:multiLvlStrCache>
            </c:multiLvlStrRef>
          </c:cat>
          <c:val>
            <c:numRef>
              <c:f>PHL!$K$26:$L$26</c:f>
              <c:numCache>
                <c:formatCode>0.0</c:formatCode>
                <c:ptCount val="2"/>
                <c:pt idx="0">
                  <c:v>-1.7000000000000028</c:v>
                </c:pt>
                <c:pt idx="1">
                  <c:v>-24.400000000000002</c:v>
                </c:pt>
              </c:numCache>
            </c:numRef>
          </c:val>
          <c:extLst>
            <c:ext xmlns:c16="http://schemas.microsoft.com/office/drawing/2014/chart" uri="{C3380CC4-5D6E-409C-BE32-E72D297353CC}">
              <c16:uniqueId val="{00000002-2B03-499A-9151-AC5D04F70A0E}"/>
            </c:ext>
          </c:extLst>
        </c:ser>
        <c:dLbls>
          <c:showLegendKey val="0"/>
          <c:showVal val="0"/>
          <c:showCatName val="0"/>
          <c:showSerName val="0"/>
          <c:showPercent val="0"/>
          <c:showBubbleSize val="0"/>
        </c:dLbls>
        <c:gapWidth val="0"/>
        <c:axId val="688948832"/>
        <c:axId val="688949392"/>
      </c:barChart>
      <c:catAx>
        <c:axId val="688948832"/>
        <c:scaling>
          <c:orientation val="minMax"/>
        </c:scaling>
        <c:delete val="0"/>
        <c:axPos val="b"/>
        <c:numFmt formatCode="General" sourceLinked="0"/>
        <c:majorTickMark val="out"/>
        <c:minorTickMark val="none"/>
        <c:tickLblPos val="low"/>
        <c:spPr>
          <a:ln>
            <a:solidFill>
              <a:sysClr val="windowText" lastClr="000000"/>
            </a:solidFill>
          </a:ln>
        </c:spPr>
        <c:txPr>
          <a:bodyPr/>
          <a:lstStyle/>
          <a:p>
            <a:pPr>
              <a:defRPr sz="1200"/>
            </a:pPr>
            <a:endParaRPr lang="en-US"/>
          </a:p>
        </c:txPr>
        <c:crossAx val="688949392"/>
        <c:crosses val="autoZero"/>
        <c:auto val="1"/>
        <c:lblAlgn val="ctr"/>
        <c:lblOffset val="100"/>
        <c:noMultiLvlLbl val="0"/>
      </c:catAx>
      <c:valAx>
        <c:axId val="688949392"/>
        <c:scaling>
          <c:orientation val="minMax"/>
        </c:scaling>
        <c:delete val="0"/>
        <c:axPos val="l"/>
        <c:majorGridlines>
          <c:spPr>
            <a:ln>
              <a:prstDash val="dash"/>
            </a:ln>
          </c:spPr>
        </c:majorGridlines>
        <c:title>
          <c:tx>
            <c:rich>
              <a:bodyPr rot="-5400000" vert="horz"/>
              <a:lstStyle/>
              <a:p>
                <a:pPr>
                  <a:defRPr/>
                </a:pPr>
                <a:r>
                  <a:rPr lang="en-US"/>
                  <a:t>Caloric Undernutrition (in M)</a:t>
                </a:r>
              </a:p>
            </c:rich>
          </c:tx>
          <c:overlay val="0"/>
        </c:title>
        <c:numFmt formatCode="0" sourceLinked="0"/>
        <c:majorTickMark val="none"/>
        <c:minorTickMark val="none"/>
        <c:tickLblPos val="nextTo"/>
        <c:spPr>
          <a:ln>
            <a:solidFill>
              <a:sysClr val="windowText" lastClr="000000"/>
            </a:solidFill>
          </a:ln>
        </c:spPr>
        <c:crossAx val="688948832"/>
        <c:crosses val="autoZero"/>
        <c:crossBetween val="between"/>
      </c:valAx>
      <c:spPr>
        <a:ln>
          <a:solidFill>
            <a:sysClr val="windowText" lastClr="000000"/>
          </a:solidFill>
        </a:ln>
      </c:spPr>
    </c:plotArea>
    <c:legend>
      <c:legendPos val="r"/>
      <c:layout>
        <c:manualLayout>
          <c:xMode val="edge"/>
          <c:yMode val="edge"/>
          <c:x val="0.20417211167957414"/>
          <c:y val="2.8176582093904928E-2"/>
          <c:w val="0.65341482833830644"/>
          <c:h val="9.6424613589967914E-2"/>
        </c:manualLayout>
      </c:layout>
      <c:overlay val="0"/>
      <c:txPr>
        <a:bodyPr/>
        <a:lstStyle/>
        <a:p>
          <a:pPr>
            <a:defRPr sz="1500"/>
          </a:pPr>
          <a:endParaRPr lang="en-US"/>
        </a:p>
      </c:txPr>
    </c:legend>
    <c:plotVisOnly val="1"/>
    <c:dispBlanksAs val="gap"/>
    <c:showDLblsOverMax val="0"/>
  </c:chart>
  <c:spPr>
    <a:ln>
      <a:noFill/>
    </a:ln>
  </c:spPr>
  <c:txPr>
    <a:bodyPr/>
    <a:lstStyle/>
    <a:p>
      <a:pPr>
        <a:defRPr sz="1300">
          <a:latin typeface="Helvetica" panose="020B0604020202020204" pitchFamily="34" charset="0"/>
          <a:cs typeface="Helvetica" panose="020B0604020202020204"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281402607773589"/>
          <c:y val="0.16203703703703703"/>
          <c:w val="0.78080517729250121"/>
          <c:h val="0.61146544181977258"/>
        </c:manualLayout>
      </c:layout>
      <c:barChart>
        <c:barDir val="col"/>
        <c:grouping val="clustered"/>
        <c:varyColors val="0"/>
        <c:ser>
          <c:idx val="0"/>
          <c:order val="0"/>
          <c:tx>
            <c:strRef>
              <c:f>PHL!$J$29</c:f>
              <c:strCache>
                <c:ptCount val="1"/>
                <c:pt idx="0">
                  <c:v>RoW</c:v>
                </c:pt>
              </c:strCache>
            </c:strRef>
          </c:tx>
          <c:spPr>
            <a:solidFill>
              <a:srgbClr val="000099"/>
            </a:solidFill>
          </c:spPr>
          <c:invertIfNegative val="0"/>
          <c:cat>
            <c:multiLvlStrRef>
              <c:f>PHL!$K$22:$L$23</c:f>
              <c:multiLvlStrCache>
                <c:ptCount val="2"/>
                <c:lvl>
                  <c:pt idx="0">
                    <c:v>Int. Mkts</c:v>
                  </c:pt>
                  <c:pt idx="1">
                    <c:v>Seg. Mkts</c:v>
                  </c:pt>
                </c:lvl>
                <c:lvl>
                  <c:pt idx="0">
                    <c:v>PHL Reduction: SS_Afr</c:v>
                  </c:pt>
                </c:lvl>
              </c:multiLvlStrCache>
            </c:multiLvlStrRef>
          </c:cat>
          <c:val>
            <c:numRef>
              <c:f>PHL!$K$29:$L$29</c:f>
              <c:numCache>
                <c:formatCode>0.0</c:formatCode>
                <c:ptCount val="2"/>
                <c:pt idx="0">
                  <c:v>-5.4170000000000069</c:v>
                </c:pt>
                <c:pt idx="1">
                  <c:v>-4.1583999999999985</c:v>
                </c:pt>
              </c:numCache>
            </c:numRef>
          </c:val>
          <c:extLst>
            <c:ext xmlns:c16="http://schemas.microsoft.com/office/drawing/2014/chart" uri="{C3380CC4-5D6E-409C-BE32-E72D297353CC}">
              <c16:uniqueId val="{00000000-A2C9-45A4-9003-940FAD772075}"/>
            </c:ext>
          </c:extLst>
        </c:ser>
        <c:ser>
          <c:idx val="1"/>
          <c:order val="1"/>
          <c:tx>
            <c:strRef>
              <c:f>PHL!$J$30</c:f>
              <c:strCache>
                <c:ptCount val="1"/>
                <c:pt idx="0">
                  <c:v>OECD</c:v>
                </c:pt>
              </c:strCache>
            </c:strRef>
          </c:tx>
          <c:spPr>
            <a:solidFill>
              <a:srgbClr val="FF0000"/>
            </a:solidFill>
          </c:spPr>
          <c:invertIfNegative val="0"/>
          <c:cat>
            <c:multiLvlStrRef>
              <c:f>PHL!$K$22:$L$23</c:f>
              <c:multiLvlStrCache>
                <c:ptCount val="2"/>
                <c:lvl>
                  <c:pt idx="0">
                    <c:v>Int. Mkts</c:v>
                  </c:pt>
                  <c:pt idx="1">
                    <c:v>Seg. Mkts</c:v>
                  </c:pt>
                </c:lvl>
                <c:lvl>
                  <c:pt idx="0">
                    <c:v>PHL Reduction: SS_Afr</c:v>
                  </c:pt>
                </c:lvl>
              </c:multiLvlStrCache>
            </c:multiLvlStrRef>
          </c:cat>
          <c:val>
            <c:numRef>
              <c:f>PHL!$K$30:$L$30</c:f>
              <c:numCache>
                <c:formatCode>0.0</c:formatCode>
                <c:ptCount val="2"/>
                <c:pt idx="0">
                  <c:v>-1.5216000000000027</c:v>
                </c:pt>
                <c:pt idx="1">
                  <c:v>-1.5052999999999996</c:v>
                </c:pt>
              </c:numCache>
            </c:numRef>
          </c:val>
          <c:extLst>
            <c:ext xmlns:c16="http://schemas.microsoft.com/office/drawing/2014/chart" uri="{C3380CC4-5D6E-409C-BE32-E72D297353CC}">
              <c16:uniqueId val="{00000001-A2C9-45A4-9003-940FAD772075}"/>
            </c:ext>
          </c:extLst>
        </c:ser>
        <c:ser>
          <c:idx val="2"/>
          <c:order val="2"/>
          <c:tx>
            <c:strRef>
              <c:f>PHL!$J$31</c:f>
              <c:strCache>
                <c:ptCount val="1"/>
                <c:pt idx="0">
                  <c:v>SS_Afr</c:v>
                </c:pt>
              </c:strCache>
            </c:strRef>
          </c:tx>
          <c:spPr>
            <a:solidFill>
              <a:schemeClr val="accent6">
                <a:lumMod val="75000"/>
              </a:schemeClr>
            </a:solidFill>
          </c:spPr>
          <c:invertIfNegative val="0"/>
          <c:cat>
            <c:multiLvlStrRef>
              <c:f>PHL!$K$22:$L$23</c:f>
              <c:multiLvlStrCache>
                <c:ptCount val="2"/>
                <c:lvl>
                  <c:pt idx="0">
                    <c:v>Int. Mkts</c:v>
                  </c:pt>
                  <c:pt idx="1">
                    <c:v>Seg. Mkts</c:v>
                  </c:pt>
                </c:lvl>
                <c:lvl>
                  <c:pt idx="0">
                    <c:v>PHL Reduction: SS_Afr</c:v>
                  </c:pt>
                </c:lvl>
              </c:multiLvlStrCache>
            </c:multiLvlStrRef>
          </c:cat>
          <c:val>
            <c:numRef>
              <c:f>PHL!$K$31:$L$31</c:f>
              <c:numCache>
                <c:formatCode>0.0</c:formatCode>
                <c:ptCount val="2"/>
                <c:pt idx="0">
                  <c:v>11.375800000000003</c:v>
                </c:pt>
                <c:pt idx="1">
                  <c:v>-1.2218999999999942</c:v>
                </c:pt>
              </c:numCache>
            </c:numRef>
          </c:val>
          <c:extLst>
            <c:ext xmlns:c16="http://schemas.microsoft.com/office/drawing/2014/chart" uri="{C3380CC4-5D6E-409C-BE32-E72D297353CC}">
              <c16:uniqueId val="{00000002-A2C9-45A4-9003-940FAD772075}"/>
            </c:ext>
          </c:extLst>
        </c:ser>
        <c:dLbls>
          <c:showLegendKey val="0"/>
          <c:showVal val="0"/>
          <c:showCatName val="0"/>
          <c:showSerName val="0"/>
          <c:showPercent val="0"/>
          <c:showBubbleSize val="0"/>
        </c:dLbls>
        <c:gapWidth val="20"/>
        <c:axId val="688952752"/>
        <c:axId val="688953312"/>
      </c:barChart>
      <c:catAx>
        <c:axId val="688952752"/>
        <c:scaling>
          <c:orientation val="minMax"/>
        </c:scaling>
        <c:delete val="0"/>
        <c:axPos val="b"/>
        <c:numFmt formatCode="General" sourceLinked="0"/>
        <c:majorTickMark val="out"/>
        <c:minorTickMark val="none"/>
        <c:tickLblPos val="low"/>
        <c:spPr>
          <a:ln>
            <a:solidFill>
              <a:sysClr val="windowText" lastClr="000000"/>
            </a:solidFill>
          </a:ln>
        </c:spPr>
        <c:txPr>
          <a:bodyPr/>
          <a:lstStyle/>
          <a:p>
            <a:pPr>
              <a:defRPr sz="1200"/>
            </a:pPr>
            <a:endParaRPr lang="en-US"/>
          </a:p>
        </c:txPr>
        <c:crossAx val="688953312"/>
        <c:crosses val="autoZero"/>
        <c:auto val="1"/>
        <c:lblAlgn val="ctr"/>
        <c:lblOffset val="100"/>
        <c:noMultiLvlLbl val="0"/>
      </c:catAx>
      <c:valAx>
        <c:axId val="688953312"/>
        <c:scaling>
          <c:orientation val="minMax"/>
          <c:max val="15"/>
          <c:min val="-9"/>
        </c:scaling>
        <c:delete val="0"/>
        <c:axPos val="l"/>
        <c:majorGridlines>
          <c:spPr>
            <a:ln>
              <a:prstDash val="dash"/>
            </a:ln>
          </c:spPr>
        </c:majorGridlines>
        <c:title>
          <c:tx>
            <c:rich>
              <a:bodyPr rot="-5400000" vert="horz"/>
              <a:lstStyle/>
              <a:p>
                <a:pPr>
                  <a:defRPr sz="1300"/>
                </a:pPr>
                <a:r>
                  <a:rPr lang="en-US" sz="1300"/>
                  <a:t>Cropland Area (in Mha)</a:t>
                </a:r>
              </a:p>
            </c:rich>
          </c:tx>
          <c:layout>
            <c:manualLayout>
              <c:xMode val="edge"/>
              <c:yMode val="edge"/>
              <c:x val="3.6973629345929238E-2"/>
              <c:y val="0.16203703703703703"/>
            </c:manualLayout>
          </c:layout>
          <c:overlay val="0"/>
        </c:title>
        <c:numFmt formatCode="0" sourceLinked="0"/>
        <c:majorTickMark val="none"/>
        <c:minorTickMark val="none"/>
        <c:tickLblPos val="nextTo"/>
        <c:spPr>
          <a:ln>
            <a:solidFill>
              <a:sysClr val="windowText" lastClr="000000"/>
            </a:solidFill>
          </a:ln>
        </c:spPr>
        <c:txPr>
          <a:bodyPr/>
          <a:lstStyle/>
          <a:p>
            <a:pPr>
              <a:defRPr sz="1300"/>
            </a:pPr>
            <a:endParaRPr lang="en-US"/>
          </a:p>
        </c:txPr>
        <c:crossAx val="688952752"/>
        <c:crosses val="autoZero"/>
        <c:crossBetween val="between"/>
        <c:majorUnit val="3"/>
      </c:valAx>
    </c:plotArea>
    <c:legend>
      <c:legendPos val="r"/>
      <c:layout>
        <c:manualLayout>
          <c:xMode val="edge"/>
          <c:yMode val="edge"/>
          <c:x val="0.20417211167957414"/>
          <c:y val="2.8176582093904928E-2"/>
          <c:w val="0.65341482833830644"/>
          <c:h val="9.6424613589967914E-2"/>
        </c:manualLayout>
      </c:layout>
      <c:overlay val="0"/>
      <c:txPr>
        <a:bodyPr/>
        <a:lstStyle/>
        <a:p>
          <a:pPr>
            <a:defRPr sz="1500"/>
          </a:pPr>
          <a:endParaRPr lang="en-US"/>
        </a:p>
      </c:txPr>
    </c:legend>
    <c:plotVisOnly val="1"/>
    <c:dispBlanksAs val="gap"/>
    <c:showDLblsOverMax val="0"/>
  </c:chart>
  <c:spPr>
    <a:ln>
      <a:noFill/>
    </a:ln>
  </c:spPr>
  <c:txPr>
    <a:bodyPr/>
    <a:lstStyle/>
    <a:p>
      <a:pPr>
        <a:defRPr sz="1200">
          <a:latin typeface="Helvetica" panose="020B0604020202020204" pitchFamily="34" charset="0"/>
          <a:cs typeface="Helvetica"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Price</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1006717428543243"/>
          <c:w val="0.75866366105329897"/>
          <c:h val="0.68204918939441495"/>
        </c:manualLayout>
      </c:layout>
      <c:barChart>
        <c:barDir val="col"/>
        <c:grouping val="stacked"/>
        <c:varyColors val="0"/>
        <c:ser>
          <c:idx val="0"/>
          <c:order val="0"/>
          <c:tx>
            <c:strRef>
              <c:f>validation!$I$31</c:f>
              <c:strCache>
                <c:ptCount val="1"/>
                <c:pt idx="0">
                  <c:v>Actual Data</c:v>
                </c:pt>
              </c:strCache>
            </c:strRef>
          </c:tx>
          <c:spPr>
            <a:noFill/>
            <a:ln w="38100">
              <a:solidFill>
                <a:schemeClr val="tx1"/>
              </a:solid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validation!$J$31:$L$31</c:f>
              <c:numCache>
                <c:formatCode>General</c:formatCode>
                <c:ptCount val="3"/>
                <c:pt idx="0" formatCode="0.0">
                  <c:v>-28.846367708323953</c:v>
                </c:pt>
              </c:numCache>
            </c:numRef>
          </c:val>
          <c:extLst>
            <c:ext xmlns:c16="http://schemas.microsoft.com/office/drawing/2014/chart" uri="{C3380CC4-5D6E-409C-BE32-E72D297353CC}">
              <c16:uniqueId val="{00000000-4B3F-4632-9B85-B705AE150FE0}"/>
            </c:ext>
          </c:extLst>
        </c:ser>
        <c:ser>
          <c:idx val="1"/>
          <c:order val="1"/>
          <c:tx>
            <c:strRef>
              <c:f>validation!$I$32</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validation!$J$32:$L$32</c:f>
              <c:numCache>
                <c:formatCode>0.0</c:formatCode>
                <c:ptCount val="3"/>
                <c:pt idx="1">
                  <c:v>-29.739999999999995</c:v>
                </c:pt>
              </c:numCache>
            </c:numRef>
          </c:val>
          <c:extLst>
            <c:ext xmlns:c16="http://schemas.microsoft.com/office/drawing/2014/chart" uri="{C3380CC4-5D6E-409C-BE32-E72D297353CC}">
              <c16:uniqueId val="{00000001-4B3F-4632-9B85-B705AE150FE0}"/>
            </c:ext>
          </c:extLst>
        </c:ser>
        <c:ser>
          <c:idx val="4"/>
          <c:order val="2"/>
          <c:tx>
            <c:strRef>
              <c:f>validation!$I$35</c:f>
              <c:strCache>
                <c:ptCount val="1"/>
                <c:pt idx="0">
                  <c:v>Farm Productivity</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validation!$J$35:$L$35</c:f>
              <c:numCache>
                <c:formatCode>General</c:formatCode>
                <c:ptCount val="3"/>
                <c:pt idx="2">
                  <c:v>-86.85</c:v>
                </c:pt>
              </c:numCache>
            </c:numRef>
          </c:val>
          <c:extLst>
            <c:ext xmlns:c16="http://schemas.microsoft.com/office/drawing/2014/chart" uri="{C3380CC4-5D6E-409C-BE32-E72D297353CC}">
              <c16:uniqueId val="{00000002-4B3F-4632-9B85-B705AE150FE0}"/>
            </c:ext>
          </c:extLst>
        </c:ser>
        <c:ser>
          <c:idx val="2"/>
          <c:order val="3"/>
          <c:tx>
            <c:strRef>
              <c:f>validation!$I$33</c:f>
              <c:strCache>
                <c:ptCount val="1"/>
                <c:pt idx="0">
                  <c:v>Population</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validation!$J$33:$L$33</c:f>
              <c:numCache>
                <c:formatCode>General</c:formatCode>
                <c:ptCount val="3"/>
                <c:pt idx="2" formatCode="0.0">
                  <c:v>37.35</c:v>
                </c:pt>
              </c:numCache>
            </c:numRef>
          </c:val>
          <c:extLst>
            <c:ext xmlns:c16="http://schemas.microsoft.com/office/drawing/2014/chart" uri="{C3380CC4-5D6E-409C-BE32-E72D297353CC}">
              <c16:uniqueId val="{00000003-4B3F-4632-9B85-B705AE150FE0}"/>
            </c:ext>
          </c:extLst>
        </c:ser>
        <c:ser>
          <c:idx val="3"/>
          <c:order val="4"/>
          <c:tx>
            <c:strRef>
              <c:f>validation!$I$34</c:f>
              <c:strCache>
                <c:ptCount val="1"/>
                <c:pt idx="0">
                  <c:v>Income</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validation!$J$34:$L$34</c:f>
              <c:numCache>
                <c:formatCode>General</c:formatCode>
                <c:ptCount val="3"/>
                <c:pt idx="2" formatCode="0.0">
                  <c:v>19.760000000000002</c:v>
                </c:pt>
              </c:numCache>
            </c:numRef>
          </c:val>
          <c:extLst>
            <c:ext xmlns:c16="http://schemas.microsoft.com/office/drawing/2014/chart" uri="{C3380CC4-5D6E-409C-BE32-E72D297353CC}">
              <c16:uniqueId val="{00000004-4B3F-4632-9B85-B705AE150FE0}"/>
            </c:ext>
          </c:extLst>
        </c:ser>
        <c:dLbls>
          <c:showLegendKey val="0"/>
          <c:showVal val="0"/>
          <c:showCatName val="0"/>
          <c:showSerName val="0"/>
          <c:showPercent val="0"/>
          <c:showBubbleSize val="0"/>
        </c:dLbls>
        <c:gapWidth val="37"/>
        <c:overlap val="100"/>
        <c:axId val="421689968"/>
        <c:axId val="421690528"/>
      </c:barChart>
      <c:catAx>
        <c:axId val="421689968"/>
        <c:scaling>
          <c:orientation val="minMax"/>
        </c:scaling>
        <c:delete val="0"/>
        <c:axPos val="b"/>
        <c:numFmt formatCode="General" sourceLinked="1"/>
        <c:majorTickMark val="out"/>
        <c:minorTickMark val="none"/>
        <c:tickLblPos val="low"/>
        <c:spPr>
          <a:ln>
            <a:solidFill>
              <a:sysClr val="windowText" lastClr="000000"/>
            </a:solidFill>
          </a:ln>
        </c:spPr>
        <c:crossAx val="421690528"/>
        <c:crosses val="autoZero"/>
        <c:auto val="1"/>
        <c:lblAlgn val="ctr"/>
        <c:lblOffset val="100"/>
        <c:noMultiLvlLbl val="0"/>
      </c:catAx>
      <c:valAx>
        <c:axId val="421690528"/>
        <c:scaling>
          <c:orientation val="minMax"/>
          <c:max val="100"/>
          <c:min val="-100"/>
        </c:scaling>
        <c:delete val="0"/>
        <c:axPos val="l"/>
        <c:numFmt formatCode="0" sourceLinked="0"/>
        <c:majorTickMark val="out"/>
        <c:minorTickMark val="none"/>
        <c:tickLblPos val="low"/>
        <c:spPr>
          <a:ln>
            <a:solidFill>
              <a:sysClr val="windowText" lastClr="000000"/>
            </a:solidFill>
          </a:ln>
        </c:spPr>
        <c:crossAx val="421689968"/>
        <c:crosses val="autoZero"/>
        <c:crossBetween val="between"/>
        <c:majorUnit val="25"/>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Production</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2905056157941783"/>
          <c:w val="0.75866366105329897"/>
          <c:h val="0.66306580210042965"/>
        </c:manualLayout>
      </c:layout>
      <c:barChart>
        <c:barDir val="col"/>
        <c:grouping val="stacked"/>
        <c:varyColors val="0"/>
        <c:ser>
          <c:idx val="0"/>
          <c:order val="0"/>
          <c:tx>
            <c:strRef>
              <c:f>validation!$I$7</c:f>
              <c:strCache>
                <c:ptCount val="1"/>
                <c:pt idx="0">
                  <c:v>Actual Data</c:v>
                </c:pt>
              </c:strCache>
            </c:strRef>
          </c:tx>
          <c:spPr>
            <a:noFill/>
            <a:ln w="38100">
              <a:solidFill>
                <a:schemeClr val="tx1"/>
              </a:solid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validation!$J$7:$L$7</c:f>
              <c:numCache>
                <c:formatCode>General</c:formatCode>
                <c:ptCount val="3"/>
                <c:pt idx="0" formatCode="0.0">
                  <c:v>196.43266005553809</c:v>
                </c:pt>
              </c:numCache>
            </c:numRef>
          </c:val>
          <c:extLst>
            <c:ext xmlns:c16="http://schemas.microsoft.com/office/drawing/2014/chart" uri="{C3380CC4-5D6E-409C-BE32-E72D297353CC}">
              <c16:uniqueId val="{00000000-763E-4435-9CC0-07DEC67E7FF8}"/>
            </c:ext>
          </c:extLst>
        </c:ser>
        <c:ser>
          <c:idx val="1"/>
          <c:order val="1"/>
          <c:tx>
            <c:strRef>
              <c:f>validation!$I$8</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validation!$J$8:$L$8</c:f>
              <c:numCache>
                <c:formatCode>0.0</c:formatCode>
                <c:ptCount val="3"/>
                <c:pt idx="1">
                  <c:v>194.14</c:v>
                </c:pt>
              </c:numCache>
            </c:numRef>
          </c:val>
          <c:extLst>
            <c:ext xmlns:c16="http://schemas.microsoft.com/office/drawing/2014/chart" uri="{C3380CC4-5D6E-409C-BE32-E72D297353CC}">
              <c16:uniqueId val="{00000001-763E-4435-9CC0-07DEC67E7FF8}"/>
            </c:ext>
          </c:extLst>
        </c:ser>
        <c:ser>
          <c:idx val="4"/>
          <c:order val="2"/>
          <c:tx>
            <c:strRef>
              <c:f>validation!$I$11</c:f>
              <c:strCache>
                <c:ptCount val="1"/>
                <c:pt idx="0">
                  <c:v>Farm Productivity</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validation!$J$11:$L$11</c:f>
              <c:numCache>
                <c:formatCode>General</c:formatCode>
                <c:ptCount val="3"/>
                <c:pt idx="2">
                  <c:v>59.55</c:v>
                </c:pt>
              </c:numCache>
            </c:numRef>
          </c:val>
          <c:extLst>
            <c:ext xmlns:c16="http://schemas.microsoft.com/office/drawing/2014/chart" uri="{C3380CC4-5D6E-409C-BE32-E72D297353CC}">
              <c16:uniqueId val="{00000002-763E-4435-9CC0-07DEC67E7FF8}"/>
            </c:ext>
          </c:extLst>
        </c:ser>
        <c:ser>
          <c:idx val="2"/>
          <c:order val="3"/>
          <c:tx>
            <c:strRef>
              <c:f>validation!$I$9</c:f>
              <c:strCache>
                <c:ptCount val="1"/>
                <c:pt idx="0">
                  <c:v>Population</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validation!$J$9:$L$9</c:f>
              <c:numCache>
                <c:formatCode>General</c:formatCode>
                <c:ptCount val="3"/>
                <c:pt idx="2" formatCode="0.0">
                  <c:v>100.88</c:v>
                </c:pt>
              </c:numCache>
            </c:numRef>
          </c:val>
          <c:extLst>
            <c:ext xmlns:c16="http://schemas.microsoft.com/office/drawing/2014/chart" uri="{C3380CC4-5D6E-409C-BE32-E72D297353CC}">
              <c16:uniqueId val="{00000003-763E-4435-9CC0-07DEC67E7FF8}"/>
            </c:ext>
          </c:extLst>
        </c:ser>
        <c:ser>
          <c:idx val="3"/>
          <c:order val="4"/>
          <c:tx>
            <c:strRef>
              <c:f>validation!$I$10</c:f>
              <c:strCache>
                <c:ptCount val="1"/>
                <c:pt idx="0">
                  <c:v>Income</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validation!$J$10:$L$10</c:f>
              <c:numCache>
                <c:formatCode>General</c:formatCode>
                <c:ptCount val="3"/>
                <c:pt idx="2" formatCode="0.0">
                  <c:v>33.71</c:v>
                </c:pt>
              </c:numCache>
            </c:numRef>
          </c:val>
          <c:extLst>
            <c:ext xmlns:c16="http://schemas.microsoft.com/office/drawing/2014/chart" uri="{C3380CC4-5D6E-409C-BE32-E72D297353CC}">
              <c16:uniqueId val="{00000004-763E-4435-9CC0-07DEC67E7FF8}"/>
            </c:ext>
          </c:extLst>
        </c:ser>
        <c:dLbls>
          <c:showLegendKey val="0"/>
          <c:showVal val="0"/>
          <c:showCatName val="0"/>
          <c:showSerName val="0"/>
          <c:showPercent val="0"/>
          <c:showBubbleSize val="0"/>
        </c:dLbls>
        <c:gapWidth val="37"/>
        <c:overlap val="100"/>
        <c:axId val="421695008"/>
        <c:axId val="421695568"/>
      </c:barChart>
      <c:catAx>
        <c:axId val="421695008"/>
        <c:scaling>
          <c:orientation val="minMax"/>
        </c:scaling>
        <c:delete val="0"/>
        <c:axPos val="b"/>
        <c:numFmt formatCode="General" sourceLinked="1"/>
        <c:majorTickMark val="out"/>
        <c:minorTickMark val="none"/>
        <c:tickLblPos val="low"/>
        <c:spPr>
          <a:ln>
            <a:solidFill>
              <a:sysClr val="windowText" lastClr="000000"/>
            </a:solidFill>
          </a:ln>
        </c:spPr>
        <c:crossAx val="421695568"/>
        <c:crosses val="autoZero"/>
        <c:auto val="1"/>
        <c:lblAlgn val="ctr"/>
        <c:lblOffset val="100"/>
        <c:noMultiLvlLbl val="0"/>
      </c:catAx>
      <c:valAx>
        <c:axId val="421695568"/>
        <c:scaling>
          <c:orientation val="minMax"/>
          <c:max val="250"/>
          <c:min val="0"/>
        </c:scaling>
        <c:delete val="0"/>
        <c:axPos val="l"/>
        <c:title>
          <c:tx>
            <c:rich>
              <a:bodyPr/>
              <a:lstStyle/>
              <a:p>
                <a:pPr>
                  <a:defRPr b="0"/>
                </a:pPr>
                <a:r>
                  <a:rPr lang="en-US" b="0"/>
                  <a:t> % total change: 1961-2006
</a:t>
                </a:r>
              </a:p>
            </c:rich>
          </c:tx>
          <c:layout>
            <c:manualLayout>
              <c:xMode val="edge"/>
              <c:yMode val="edge"/>
              <c:x val="3.0135997674204562E-3"/>
              <c:y val="0.15871277686597729"/>
            </c:manualLayout>
          </c:layout>
          <c:overlay val="0"/>
        </c:title>
        <c:numFmt formatCode="0" sourceLinked="0"/>
        <c:majorTickMark val="out"/>
        <c:minorTickMark val="none"/>
        <c:tickLblPos val="low"/>
        <c:spPr>
          <a:ln>
            <a:solidFill>
              <a:sysClr val="windowText" lastClr="000000"/>
            </a:solidFill>
          </a:ln>
        </c:spPr>
        <c:crossAx val="421695008"/>
        <c:crosses val="autoZero"/>
        <c:crossBetween val="between"/>
        <c:majorUnit val="50"/>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Land</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2905056157941783"/>
          <c:w val="0.75866366105329897"/>
          <c:h val="0.66306580210042965"/>
        </c:manualLayout>
      </c:layout>
      <c:barChart>
        <c:barDir val="col"/>
        <c:grouping val="stacked"/>
        <c:varyColors val="0"/>
        <c:ser>
          <c:idx val="0"/>
          <c:order val="0"/>
          <c:tx>
            <c:strRef>
              <c:f>validation!$I$15</c:f>
              <c:strCache>
                <c:ptCount val="1"/>
                <c:pt idx="0">
                  <c:v>Actual Data</c:v>
                </c:pt>
              </c:strCache>
            </c:strRef>
          </c:tx>
          <c:spPr>
            <a:noFill/>
            <a:ln w="38100">
              <a:solidFill>
                <a:schemeClr val="tx1"/>
              </a:solid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validation!$J$15:$L$15</c:f>
              <c:numCache>
                <c:formatCode>General</c:formatCode>
                <c:ptCount val="3"/>
                <c:pt idx="0" formatCode="0.0">
                  <c:v>15.687746256118196</c:v>
                </c:pt>
              </c:numCache>
            </c:numRef>
          </c:val>
          <c:extLst>
            <c:ext xmlns:c16="http://schemas.microsoft.com/office/drawing/2014/chart" uri="{C3380CC4-5D6E-409C-BE32-E72D297353CC}">
              <c16:uniqueId val="{00000000-2F04-417D-8524-C948EFBE1517}"/>
            </c:ext>
          </c:extLst>
        </c:ser>
        <c:ser>
          <c:idx val="1"/>
          <c:order val="1"/>
          <c:tx>
            <c:strRef>
              <c:f>validation!$I$16</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validation!$J$16:$L$16</c:f>
              <c:numCache>
                <c:formatCode>0.0</c:formatCode>
                <c:ptCount val="3"/>
                <c:pt idx="1">
                  <c:v>18.41</c:v>
                </c:pt>
              </c:numCache>
            </c:numRef>
          </c:val>
          <c:extLst>
            <c:ext xmlns:c16="http://schemas.microsoft.com/office/drawing/2014/chart" uri="{C3380CC4-5D6E-409C-BE32-E72D297353CC}">
              <c16:uniqueId val="{00000001-2F04-417D-8524-C948EFBE1517}"/>
            </c:ext>
          </c:extLst>
        </c:ser>
        <c:ser>
          <c:idx val="4"/>
          <c:order val="2"/>
          <c:tx>
            <c:strRef>
              <c:f>validation!$I$19</c:f>
              <c:strCache>
                <c:ptCount val="1"/>
                <c:pt idx="0">
                  <c:v>Farm Productivity</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validation!$J$19:$L$19</c:f>
              <c:numCache>
                <c:formatCode>General</c:formatCode>
                <c:ptCount val="3"/>
                <c:pt idx="2">
                  <c:v>-19.040000000000003</c:v>
                </c:pt>
              </c:numCache>
            </c:numRef>
          </c:val>
          <c:extLst>
            <c:ext xmlns:c16="http://schemas.microsoft.com/office/drawing/2014/chart" uri="{C3380CC4-5D6E-409C-BE32-E72D297353CC}">
              <c16:uniqueId val="{00000002-2F04-417D-8524-C948EFBE1517}"/>
            </c:ext>
          </c:extLst>
        </c:ser>
        <c:ser>
          <c:idx val="2"/>
          <c:order val="3"/>
          <c:tx>
            <c:strRef>
              <c:f>validation!$I$17</c:f>
              <c:strCache>
                <c:ptCount val="1"/>
                <c:pt idx="0">
                  <c:v>Population</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validation!$J$17:$L$17</c:f>
              <c:numCache>
                <c:formatCode>General</c:formatCode>
                <c:ptCount val="3"/>
                <c:pt idx="2" formatCode="0.0">
                  <c:v>29.9</c:v>
                </c:pt>
              </c:numCache>
            </c:numRef>
          </c:val>
          <c:extLst>
            <c:ext xmlns:c16="http://schemas.microsoft.com/office/drawing/2014/chart" uri="{C3380CC4-5D6E-409C-BE32-E72D297353CC}">
              <c16:uniqueId val="{00000003-2F04-417D-8524-C948EFBE1517}"/>
            </c:ext>
          </c:extLst>
        </c:ser>
        <c:ser>
          <c:idx val="3"/>
          <c:order val="4"/>
          <c:tx>
            <c:strRef>
              <c:f>validation!$I$18</c:f>
              <c:strCache>
                <c:ptCount val="1"/>
                <c:pt idx="0">
                  <c:v>Income</c:v>
                </c:pt>
              </c:strCache>
            </c:strRef>
          </c:tx>
          <c:spPr>
            <a:no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validation!$J$18:$L$18</c:f>
              <c:numCache>
                <c:formatCode>General</c:formatCode>
                <c:ptCount val="3"/>
                <c:pt idx="2" formatCode="0.0">
                  <c:v>7.5500000000000007</c:v>
                </c:pt>
              </c:numCache>
            </c:numRef>
          </c:val>
          <c:extLst>
            <c:ext xmlns:c16="http://schemas.microsoft.com/office/drawing/2014/chart" uri="{C3380CC4-5D6E-409C-BE32-E72D297353CC}">
              <c16:uniqueId val="{00000004-2F04-417D-8524-C948EFBE1517}"/>
            </c:ext>
          </c:extLst>
        </c:ser>
        <c:dLbls>
          <c:showLegendKey val="0"/>
          <c:showVal val="0"/>
          <c:showCatName val="0"/>
          <c:showSerName val="0"/>
          <c:showPercent val="0"/>
          <c:showBubbleSize val="0"/>
        </c:dLbls>
        <c:gapWidth val="37"/>
        <c:overlap val="100"/>
        <c:axId val="421700048"/>
        <c:axId val="421700608"/>
      </c:barChart>
      <c:catAx>
        <c:axId val="421700048"/>
        <c:scaling>
          <c:orientation val="minMax"/>
        </c:scaling>
        <c:delete val="0"/>
        <c:axPos val="b"/>
        <c:numFmt formatCode="General" sourceLinked="1"/>
        <c:majorTickMark val="out"/>
        <c:minorTickMark val="none"/>
        <c:tickLblPos val="low"/>
        <c:spPr>
          <a:ln>
            <a:solidFill>
              <a:sysClr val="windowText" lastClr="000000"/>
            </a:solidFill>
          </a:ln>
        </c:spPr>
        <c:crossAx val="421700608"/>
        <c:crosses val="autoZero"/>
        <c:auto val="1"/>
        <c:lblAlgn val="ctr"/>
        <c:lblOffset val="100"/>
        <c:noMultiLvlLbl val="0"/>
      </c:catAx>
      <c:valAx>
        <c:axId val="421700608"/>
        <c:scaling>
          <c:orientation val="minMax"/>
          <c:max val="45"/>
          <c:min val="-30"/>
        </c:scaling>
        <c:delete val="0"/>
        <c:axPos val="l"/>
        <c:numFmt formatCode="0" sourceLinked="0"/>
        <c:majorTickMark val="out"/>
        <c:minorTickMark val="none"/>
        <c:tickLblPos val="low"/>
        <c:spPr>
          <a:ln>
            <a:solidFill>
              <a:sysClr val="windowText" lastClr="000000"/>
            </a:solidFill>
          </a:ln>
        </c:spPr>
        <c:crossAx val="421700048"/>
        <c:crosses val="autoZero"/>
        <c:crossBetween val="between"/>
        <c:majorUnit val="15"/>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Yield</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3284723903821491"/>
          <c:w val="0.75866366105329897"/>
          <c:h val="0.65926912464163256"/>
        </c:manualLayout>
      </c:layout>
      <c:barChart>
        <c:barDir val="col"/>
        <c:grouping val="stacked"/>
        <c:varyColors val="0"/>
        <c:ser>
          <c:idx val="0"/>
          <c:order val="0"/>
          <c:tx>
            <c:strRef>
              <c:f>validation!$I$23</c:f>
              <c:strCache>
                <c:ptCount val="1"/>
                <c:pt idx="0">
                  <c:v>Actual Data</c:v>
                </c:pt>
              </c:strCache>
            </c:strRef>
          </c:tx>
          <c:spPr>
            <a:noFill/>
            <a:ln>
              <a:no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validation!$J$23:$L$23</c:f>
              <c:numCache>
                <c:formatCode>General</c:formatCode>
                <c:ptCount val="3"/>
                <c:pt idx="0" formatCode="0.0">
                  <c:v>156.23514127353928</c:v>
                </c:pt>
              </c:numCache>
            </c:numRef>
          </c:val>
          <c:extLst>
            <c:ext xmlns:c16="http://schemas.microsoft.com/office/drawing/2014/chart" uri="{C3380CC4-5D6E-409C-BE32-E72D297353CC}">
              <c16:uniqueId val="{00000000-C95D-42EA-8732-C35E35DE5DDB}"/>
            </c:ext>
          </c:extLst>
        </c:ser>
        <c:ser>
          <c:idx val="1"/>
          <c:order val="1"/>
          <c:tx>
            <c:strRef>
              <c:f>validation!$I$24</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validation!$J$24:$L$24</c:f>
              <c:numCache>
                <c:formatCode>0.0</c:formatCode>
                <c:ptCount val="3"/>
                <c:pt idx="1">
                  <c:v>148.22999999999999</c:v>
                </c:pt>
              </c:numCache>
            </c:numRef>
          </c:val>
          <c:extLst>
            <c:ext xmlns:c16="http://schemas.microsoft.com/office/drawing/2014/chart" uri="{C3380CC4-5D6E-409C-BE32-E72D297353CC}">
              <c16:uniqueId val="{00000001-C95D-42EA-8732-C35E35DE5DDB}"/>
            </c:ext>
          </c:extLst>
        </c:ser>
        <c:ser>
          <c:idx val="4"/>
          <c:order val="2"/>
          <c:tx>
            <c:strRef>
              <c:f>validation!$I$27</c:f>
              <c:strCache>
                <c:ptCount val="1"/>
                <c:pt idx="0">
                  <c:v>Farm Productivity</c:v>
                </c:pt>
              </c:strCache>
            </c:strRef>
          </c:tx>
          <c:spPr>
            <a:solidFill>
              <a:srgbClr val="008000">
                <a:alpha val="85000"/>
              </a:srgb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validation!$J$27:$L$27</c:f>
              <c:numCache>
                <c:formatCode>General</c:formatCode>
                <c:ptCount val="3"/>
                <c:pt idx="2">
                  <c:v>82.59</c:v>
                </c:pt>
              </c:numCache>
            </c:numRef>
          </c:val>
          <c:extLst>
            <c:ext xmlns:c16="http://schemas.microsoft.com/office/drawing/2014/chart" uri="{C3380CC4-5D6E-409C-BE32-E72D297353CC}">
              <c16:uniqueId val="{00000002-C95D-42EA-8732-C35E35DE5DDB}"/>
            </c:ext>
          </c:extLst>
        </c:ser>
        <c:ser>
          <c:idx val="2"/>
          <c:order val="3"/>
          <c:tx>
            <c:strRef>
              <c:f>validation!$I$25</c:f>
              <c:strCache>
                <c:ptCount val="1"/>
                <c:pt idx="0">
                  <c:v>Population</c:v>
                </c:pt>
              </c:strCache>
            </c:strRef>
          </c:tx>
          <c:spPr>
            <a:solidFill>
              <a:srgbClr val="C00000"/>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validation!$J$25:$L$25</c:f>
              <c:numCache>
                <c:formatCode>General</c:formatCode>
                <c:ptCount val="3"/>
                <c:pt idx="2" formatCode="0.0">
                  <c:v>45.459999999999994</c:v>
                </c:pt>
              </c:numCache>
            </c:numRef>
          </c:val>
          <c:extLst>
            <c:ext xmlns:c16="http://schemas.microsoft.com/office/drawing/2014/chart" uri="{C3380CC4-5D6E-409C-BE32-E72D297353CC}">
              <c16:uniqueId val="{00000003-C95D-42EA-8732-C35E35DE5DDB}"/>
            </c:ext>
          </c:extLst>
        </c:ser>
        <c:ser>
          <c:idx val="3"/>
          <c:order val="4"/>
          <c:tx>
            <c:strRef>
              <c:f>validation!$I$26</c:f>
              <c:strCache>
                <c:ptCount val="1"/>
                <c:pt idx="0">
                  <c:v>Income</c:v>
                </c:pt>
              </c:strCache>
            </c:strRef>
          </c:tx>
          <c:spPr>
            <a:solidFill>
              <a:schemeClr val="accent6">
                <a:lumMod val="75000"/>
              </a:scheme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validation!$J$26:$L$26</c:f>
              <c:numCache>
                <c:formatCode>General</c:formatCode>
                <c:ptCount val="3"/>
                <c:pt idx="2" formatCode="0.0">
                  <c:v>20.18</c:v>
                </c:pt>
              </c:numCache>
            </c:numRef>
          </c:val>
          <c:extLst>
            <c:ext xmlns:c16="http://schemas.microsoft.com/office/drawing/2014/chart" uri="{C3380CC4-5D6E-409C-BE32-E72D297353CC}">
              <c16:uniqueId val="{00000004-C95D-42EA-8732-C35E35DE5DDB}"/>
            </c:ext>
          </c:extLst>
        </c:ser>
        <c:dLbls>
          <c:showLegendKey val="0"/>
          <c:showVal val="0"/>
          <c:showCatName val="0"/>
          <c:showSerName val="0"/>
          <c:showPercent val="0"/>
          <c:showBubbleSize val="0"/>
        </c:dLbls>
        <c:gapWidth val="37"/>
        <c:overlap val="100"/>
        <c:axId val="421705088"/>
        <c:axId val="422313488"/>
      </c:barChart>
      <c:catAx>
        <c:axId val="421705088"/>
        <c:scaling>
          <c:orientation val="minMax"/>
        </c:scaling>
        <c:delete val="0"/>
        <c:axPos val="b"/>
        <c:numFmt formatCode="General" sourceLinked="1"/>
        <c:majorTickMark val="out"/>
        <c:minorTickMark val="none"/>
        <c:tickLblPos val="low"/>
        <c:spPr>
          <a:ln>
            <a:solidFill>
              <a:sysClr val="windowText" lastClr="000000"/>
            </a:solidFill>
          </a:ln>
        </c:spPr>
        <c:crossAx val="422313488"/>
        <c:crosses val="autoZero"/>
        <c:auto val="1"/>
        <c:lblAlgn val="ctr"/>
        <c:lblOffset val="100"/>
        <c:noMultiLvlLbl val="0"/>
      </c:catAx>
      <c:valAx>
        <c:axId val="422313488"/>
        <c:scaling>
          <c:orientation val="minMax"/>
          <c:max val="200"/>
          <c:min val="0"/>
        </c:scaling>
        <c:delete val="0"/>
        <c:axPos val="l"/>
        <c:title>
          <c:tx>
            <c:rich>
              <a:bodyPr/>
              <a:lstStyle/>
              <a:p>
                <a:pPr>
                  <a:defRPr b="0"/>
                </a:pPr>
                <a:r>
                  <a:rPr lang="en-US" b="0"/>
                  <a:t> % total change: 1961-2006</a:t>
                </a:r>
              </a:p>
            </c:rich>
          </c:tx>
          <c:layout>
            <c:manualLayout>
              <c:xMode val="edge"/>
              <c:yMode val="edge"/>
              <c:x val="3.0135997674204562E-3"/>
              <c:y val="0.15871277686597729"/>
            </c:manualLayout>
          </c:layout>
          <c:overlay val="0"/>
        </c:title>
        <c:numFmt formatCode="0" sourceLinked="0"/>
        <c:majorTickMark val="out"/>
        <c:minorTickMark val="none"/>
        <c:tickLblPos val="low"/>
        <c:spPr>
          <a:ln>
            <a:solidFill>
              <a:sysClr val="windowText" lastClr="000000"/>
            </a:solidFill>
          </a:ln>
        </c:spPr>
        <c:crossAx val="421705088"/>
        <c:crosses val="autoZero"/>
        <c:crossBetween val="between"/>
        <c:majorUnit val="40"/>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Price</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1006717428543243"/>
          <c:w val="0.75866366105329897"/>
          <c:h val="0.68204918939441495"/>
        </c:manualLayout>
      </c:layout>
      <c:barChart>
        <c:barDir val="col"/>
        <c:grouping val="stacked"/>
        <c:varyColors val="0"/>
        <c:ser>
          <c:idx val="0"/>
          <c:order val="0"/>
          <c:tx>
            <c:strRef>
              <c:f>validation!$I$31</c:f>
              <c:strCache>
                <c:ptCount val="1"/>
                <c:pt idx="0">
                  <c:v>Actual Data</c:v>
                </c:pt>
              </c:strCache>
            </c:strRef>
          </c:tx>
          <c:spPr>
            <a:noFill/>
            <a:ln>
              <a:no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validation!$J$31:$L$31</c:f>
              <c:numCache>
                <c:formatCode>General</c:formatCode>
                <c:ptCount val="3"/>
                <c:pt idx="0" formatCode="0.0">
                  <c:v>-28.846367708323953</c:v>
                </c:pt>
              </c:numCache>
            </c:numRef>
          </c:val>
          <c:extLst>
            <c:ext xmlns:c16="http://schemas.microsoft.com/office/drawing/2014/chart" uri="{C3380CC4-5D6E-409C-BE32-E72D297353CC}">
              <c16:uniqueId val="{00000000-A910-4FA9-A70F-5D7ED8F17604}"/>
            </c:ext>
          </c:extLst>
        </c:ser>
        <c:ser>
          <c:idx val="1"/>
          <c:order val="1"/>
          <c:tx>
            <c:strRef>
              <c:f>validation!$I$32</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validation!$J$32:$L$32</c:f>
              <c:numCache>
                <c:formatCode>0.0</c:formatCode>
                <c:ptCount val="3"/>
                <c:pt idx="1">
                  <c:v>-29.739999999999995</c:v>
                </c:pt>
              </c:numCache>
            </c:numRef>
          </c:val>
          <c:extLst>
            <c:ext xmlns:c16="http://schemas.microsoft.com/office/drawing/2014/chart" uri="{C3380CC4-5D6E-409C-BE32-E72D297353CC}">
              <c16:uniqueId val="{00000001-A910-4FA9-A70F-5D7ED8F17604}"/>
            </c:ext>
          </c:extLst>
        </c:ser>
        <c:ser>
          <c:idx val="4"/>
          <c:order val="2"/>
          <c:tx>
            <c:strRef>
              <c:f>validation!$I$35</c:f>
              <c:strCache>
                <c:ptCount val="1"/>
                <c:pt idx="0">
                  <c:v>Farm Productivity</c:v>
                </c:pt>
              </c:strCache>
            </c:strRef>
          </c:tx>
          <c:spPr>
            <a:solidFill>
              <a:srgbClr val="008000">
                <a:alpha val="85000"/>
              </a:srgb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validation!$J$35:$L$35</c:f>
              <c:numCache>
                <c:formatCode>General</c:formatCode>
                <c:ptCount val="3"/>
                <c:pt idx="2">
                  <c:v>-86.85</c:v>
                </c:pt>
              </c:numCache>
            </c:numRef>
          </c:val>
          <c:extLst>
            <c:ext xmlns:c16="http://schemas.microsoft.com/office/drawing/2014/chart" uri="{C3380CC4-5D6E-409C-BE32-E72D297353CC}">
              <c16:uniqueId val="{00000002-A910-4FA9-A70F-5D7ED8F17604}"/>
            </c:ext>
          </c:extLst>
        </c:ser>
        <c:ser>
          <c:idx val="2"/>
          <c:order val="3"/>
          <c:tx>
            <c:strRef>
              <c:f>validation!$I$33</c:f>
              <c:strCache>
                <c:ptCount val="1"/>
                <c:pt idx="0">
                  <c:v>Population</c:v>
                </c:pt>
              </c:strCache>
            </c:strRef>
          </c:tx>
          <c:spPr>
            <a:solidFill>
              <a:srgbClr val="C00000"/>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validation!$J$33:$L$33</c:f>
              <c:numCache>
                <c:formatCode>General</c:formatCode>
                <c:ptCount val="3"/>
                <c:pt idx="2" formatCode="0.0">
                  <c:v>37.35</c:v>
                </c:pt>
              </c:numCache>
            </c:numRef>
          </c:val>
          <c:extLst>
            <c:ext xmlns:c16="http://schemas.microsoft.com/office/drawing/2014/chart" uri="{C3380CC4-5D6E-409C-BE32-E72D297353CC}">
              <c16:uniqueId val="{00000003-A910-4FA9-A70F-5D7ED8F17604}"/>
            </c:ext>
          </c:extLst>
        </c:ser>
        <c:ser>
          <c:idx val="3"/>
          <c:order val="4"/>
          <c:tx>
            <c:strRef>
              <c:f>validation!$I$34</c:f>
              <c:strCache>
                <c:ptCount val="1"/>
                <c:pt idx="0">
                  <c:v>Income</c:v>
                </c:pt>
              </c:strCache>
            </c:strRef>
          </c:tx>
          <c:spPr>
            <a:solidFill>
              <a:schemeClr val="accent6">
                <a:lumMod val="75000"/>
              </a:scheme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validation!$J$34:$L$34</c:f>
              <c:numCache>
                <c:formatCode>General</c:formatCode>
                <c:ptCount val="3"/>
                <c:pt idx="2" formatCode="0.0">
                  <c:v>19.760000000000002</c:v>
                </c:pt>
              </c:numCache>
            </c:numRef>
          </c:val>
          <c:extLst>
            <c:ext xmlns:c16="http://schemas.microsoft.com/office/drawing/2014/chart" uri="{C3380CC4-5D6E-409C-BE32-E72D297353CC}">
              <c16:uniqueId val="{00000004-A910-4FA9-A70F-5D7ED8F17604}"/>
            </c:ext>
          </c:extLst>
        </c:ser>
        <c:dLbls>
          <c:showLegendKey val="0"/>
          <c:showVal val="0"/>
          <c:showCatName val="0"/>
          <c:showSerName val="0"/>
          <c:showPercent val="0"/>
          <c:showBubbleSize val="0"/>
        </c:dLbls>
        <c:gapWidth val="37"/>
        <c:overlap val="100"/>
        <c:axId val="422317968"/>
        <c:axId val="422318528"/>
      </c:barChart>
      <c:catAx>
        <c:axId val="422317968"/>
        <c:scaling>
          <c:orientation val="minMax"/>
        </c:scaling>
        <c:delete val="0"/>
        <c:axPos val="b"/>
        <c:numFmt formatCode="General" sourceLinked="1"/>
        <c:majorTickMark val="out"/>
        <c:minorTickMark val="none"/>
        <c:tickLblPos val="low"/>
        <c:spPr>
          <a:ln>
            <a:solidFill>
              <a:sysClr val="windowText" lastClr="000000"/>
            </a:solidFill>
          </a:ln>
        </c:spPr>
        <c:crossAx val="422318528"/>
        <c:crosses val="autoZero"/>
        <c:auto val="1"/>
        <c:lblAlgn val="ctr"/>
        <c:lblOffset val="100"/>
        <c:noMultiLvlLbl val="0"/>
      </c:catAx>
      <c:valAx>
        <c:axId val="422318528"/>
        <c:scaling>
          <c:orientation val="minMax"/>
          <c:max val="100"/>
          <c:min val="-100"/>
        </c:scaling>
        <c:delete val="0"/>
        <c:axPos val="l"/>
        <c:numFmt formatCode="0" sourceLinked="0"/>
        <c:majorTickMark val="out"/>
        <c:minorTickMark val="none"/>
        <c:tickLblPos val="low"/>
        <c:spPr>
          <a:ln>
            <a:solidFill>
              <a:sysClr val="windowText" lastClr="000000"/>
            </a:solidFill>
          </a:ln>
        </c:spPr>
        <c:crossAx val="422317968"/>
        <c:crosses val="autoZero"/>
        <c:crossBetween val="between"/>
        <c:majorUnit val="25"/>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Production</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2905056157941783"/>
          <c:w val="0.75866366105329897"/>
          <c:h val="0.66306580210042965"/>
        </c:manualLayout>
      </c:layout>
      <c:barChart>
        <c:barDir val="col"/>
        <c:grouping val="stacked"/>
        <c:varyColors val="0"/>
        <c:ser>
          <c:idx val="0"/>
          <c:order val="0"/>
          <c:tx>
            <c:strRef>
              <c:f>validation!$I$7</c:f>
              <c:strCache>
                <c:ptCount val="1"/>
                <c:pt idx="0">
                  <c:v>Actual Data</c:v>
                </c:pt>
              </c:strCache>
            </c:strRef>
          </c:tx>
          <c:spPr>
            <a:noFill/>
            <a:ln>
              <a:no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validation!$J$7:$L$7</c:f>
              <c:numCache>
                <c:formatCode>General</c:formatCode>
                <c:ptCount val="3"/>
                <c:pt idx="0" formatCode="0.0">
                  <c:v>196.43266005553809</c:v>
                </c:pt>
              </c:numCache>
            </c:numRef>
          </c:val>
          <c:extLst>
            <c:ext xmlns:c16="http://schemas.microsoft.com/office/drawing/2014/chart" uri="{C3380CC4-5D6E-409C-BE32-E72D297353CC}">
              <c16:uniqueId val="{00000000-B758-4E03-B12E-9DA0579C3F34}"/>
            </c:ext>
          </c:extLst>
        </c:ser>
        <c:ser>
          <c:idx val="1"/>
          <c:order val="1"/>
          <c:tx>
            <c:strRef>
              <c:f>validation!$I$8</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validation!$J$8:$L$8</c:f>
              <c:numCache>
                <c:formatCode>0.0</c:formatCode>
                <c:ptCount val="3"/>
                <c:pt idx="1">
                  <c:v>194.14</c:v>
                </c:pt>
              </c:numCache>
            </c:numRef>
          </c:val>
          <c:extLst>
            <c:ext xmlns:c16="http://schemas.microsoft.com/office/drawing/2014/chart" uri="{C3380CC4-5D6E-409C-BE32-E72D297353CC}">
              <c16:uniqueId val="{00000001-B758-4E03-B12E-9DA0579C3F34}"/>
            </c:ext>
          </c:extLst>
        </c:ser>
        <c:ser>
          <c:idx val="4"/>
          <c:order val="2"/>
          <c:tx>
            <c:strRef>
              <c:f>validation!$I$11</c:f>
              <c:strCache>
                <c:ptCount val="1"/>
                <c:pt idx="0">
                  <c:v>Farm Productivity</c:v>
                </c:pt>
              </c:strCache>
            </c:strRef>
          </c:tx>
          <c:spPr>
            <a:solidFill>
              <a:srgbClr val="008000">
                <a:alpha val="85000"/>
              </a:srgb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validation!$J$11:$L$11</c:f>
              <c:numCache>
                <c:formatCode>General</c:formatCode>
                <c:ptCount val="3"/>
                <c:pt idx="2">
                  <c:v>59.55</c:v>
                </c:pt>
              </c:numCache>
            </c:numRef>
          </c:val>
          <c:extLst>
            <c:ext xmlns:c16="http://schemas.microsoft.com/office/drawing/2014/chart" uri="{C3380CC4-5D6E-409C-BE32-E72D297353CC}">
              <c16:uniqueId val="{00000002-B758-4E03-B12E-9DA0579C3F34}"/>
            </c:ext>
          </c:extLst>
        </c:ser>
        <c:ser>
          <c:idx val="2"/>
          <c:order val="3"/>
          <c:tx>
            <c:strRef>
              <c:f>validation!$I$9</c:f>
              <c:strCache>
                <c:ptCount val="1"/>
                <c:pt idx="0">
                  <c:v>Population</c:v>
                </c:pt>
              </c:strCache>
            </c:strRef>
          </c:tx>
          <c:spPr>
            <a:solidFill>
              <a:srgbClr val="C00000"/>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validation!$J$9:$L$9</c:f>
              <c:numCache>
                <c:formatCode>General</c:formatCode>
                <c:ptCount val="3"/>
                <c:pt idx="2" formatCode="0.0">
                  <c:v>100.88</c:v>
                </c:pt>
              </c:numCache>
            </c:numRef>
          </c:val>
          <c:extLst>
            <c:ext xmlns:c16="http://schemas.microsoft.com/office/drawing/2014/chart" uri="{C3380CC4-5D6E-409C-BE32-E72D297353CC}">
              <c16:uniqueId val="{00000003-B758-4E03-B12E-9DA0579C3F34}"/>
            </c:ext>
          </c:extLst>
        </c:ser>
        <c:ser>
          <c:idx val="3"/>
          <c:order val="4"/>
          <c:tx>
            <c:strRef>
              <c:f>validation!$I$10</c:f>
              <c:strCache>
                <c:ptCount val="1"/>
                <c:pt idx="0">
                  <c:v>Income</c:v>
                </c:pt>
              </c:strCache>
            </c:strRef>
          </c:tx>
          <c:spPr>
            <a:solidFill>
              <a:schemeClr val="accent6">
                <a:lumMod val="75000"/>
              </a:scheme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validation!$J$10:$L$10</c:f>
              <c:numCache>
                <c:formatCode>General</c:formatCode>
                <c:ptCount val="3"/>
                <c:pt idx="2" formatCode="0.0">
                  <c:v>33.71</c:v>
                </c:pt>
              </c:numCache>
            </c:numRef>
          </c:val>
          <c:extLst>
            <c:ext xmlns:c16="http://schemas.microsoft.com/office/drawing/2014/chart" uri="{C3380CC4-5D6E-409C-BE32-E72D297353CC}">
              <c16:uniqueId val="{00000004-B758-4E03-B12E-9DA0579C3F34}"/>
            </c:ext>
          </c:extLst>
        </c:ser>
        <c:dLbls>
          <c:showLegendKey val="0"/>
          <c:showVal val="0"/>
          <c:showCatName val="0"/>
          <c:showSerName val="0"/>
          <c:showPercent val="0"/>
          <c:showBubbleSize val="0"/>
        </c:dLbls>
        <c:gapWidth val="37"/>
        <c:overlap val="100"/>
        <c:axId val="422323008"/>
        <c:axId val="422323568"/>
      </c:barChart>
      <c:catAx>
        <c:axId val="422323008"/>
        <c:scaling>
          <c:orientation val="minMax"/>
        </c:scaling>
        <c:delete val="0"/>
        <c:axPos val="b"/>
        <c:numFmt formatCode="General" sourceLinked="1"/>
        <c:majorTickMark val="out"/>
        <c:minorTickMark val="none"/>
        <c:tickLblPos val="low"/>
        <c:spPr>
          <a:ln>
            <a:solidFill>
              <a:sysClr val="windowText" lastClr="000000"/>
            </a:solidFill>
          </a:ln>
        </c:spPr>
        <c:crossAx val="422323568"/>
        <c:crosses val="autoZero"/>
        <c:auto val="1"/>
        <c:lblAlgn val="ctr"/>
        <c:lblOffset val="100"/>
        <c:noMultiLvlLbl val="0"/>
      </c:catAx>
      <c:valAx>
        <c:axId val="422323568"/>
        <c:scaling>
          <c:orientation val="minMax"/>
          <c:max val="250"/>
          <c:min val="0"/>
        </c:scaling>
        <c:delete val="0"/>
        <c:axPos val="l"/>
        <c:title>
          <c:tx>
            <c:rich>
              <a:bodyPr/>
              <a:lstStyle/>
              <a:p>
                <a:pPr>
                  <a:defRPr b="0"/>
                </a:pPr>
                <a:r>
                  <a:rPr lang="en-US" b="0"/>
                  <a:t> % total change: 1961-2006
</a:t>
                </a:r>
              </a:p>
            </c:rich>
          </c:tx>
          <c:layout>
            <c:manualLayout>
              <c:xMode val="edge"/>
              <c:yMode val="edge"/>
              <c:x val="3.0135997674204562E-3"/>
              <c:y val="0.15871277686597729"/>
            </c:manualLayout>
          </c:layout>
          <c:overlay val="0"/>
        </c:title>
        <c:numFmt formatCode="0" sourceLinked="0"/>
        <c:majorTickMark val="out"/>
        <c:minorTickMark val="none"/>
        <c:tickLblPos val="low"/>
        <c:spPr>
          <a:ln>
            <a:solidFill>
              <a:sysClr val="windowText" lastClr="000000"/>
            </a:solidFill>
          </a:ln>
        </c:spPr>
        <c:crossAx val="422323008"/>
        <c:crosses val="autoZero"/>
        <c:crossBetween val="between"/>
        <c:majorUnit val="50"/>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Land</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12905056157941783"/>
          <c:w val="0.75866366105329897"/>
          <c:h val="0.66306580210042965"/>
        </c:manualLayout>
      </c:layout>
      <c:barChart>
        <c:barDir val="col"/>
        <c:grouping val="stacked"/>
        <c:varyColors val="0"/>
        <c:ser>
          <c:idx val="0"/>
          <c:order val="0"/>
          <c:tx>
            <c:strRef>
              <c:f>validation!$I$15</c:f>
              <c:strCache>
                <c:ptCount val="1"/>
                <c:pt idx="0">
                  <c:v>Actual Data</c:v>
                </c:pt>
              </c:strCache>
            </c:strRef>
          </c:tx>
          <c:spPr>
            <a:noFill/>
            <a:ln>
              <a:no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validation!$J$15:$L$15</c:f>
              <c:numCache>
                <c:formatCode>General</c:formatCode>
                <c:ptCount val="3"/>
                <c:pt idx="0" formatCode="0.0">
                  <c:v>15.687746256118196</c:v>
                </c:pt>
              </c:numCache>
            </c:numRef>
          </c:val>
          <c:extLst>
            <c:ext xmlns:c16="http://schemas.microsoft.com/office/drawing/2014/chart" uri="{C3380CC4-5D6E-409C-BE32-E72D297353CC}">
              <c16:uniqueId val="{00000000-D67F-41E4-AC63-A34AC70740A4}"/>
            </c:ext>
          </c:extLst>
        </c:ser>
        <c:ser>
          <c:idx val="1"/>
          <c:order val="1"/>
          <c:tx>
            <c:strRef>
              <c:f>validation!$I$16</c:f>
              <c:strCache>
                <c:ptCount val="1"/>
                <c:pt idx="0">
                  <c:v>Simulation</c:v>
                </c:pt>
              </c:strCache>
            </c:strRef>
          </c:tx>
          <c:spPr>
            <a:solidFill>
              <a:srgbClr val="0000FF"/>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validation!$J$16:$L$16</c:f>
              <c:numCache>
                <c:formatCode>0.0</c:formatCode>
                <c:ptCount val="3"/>
                <c:pt idx="1">
                  <c:v>18.41</c:v>
                </c:pt>
              </c:numCache>
            </c:numRef>
          </c:val>
          <c:extLst>
            <c:ext xmlns:c16="http://schemas.microsoft.com/office/drawing/2014/chart" uri="{C3380CC4-5D6E-409C-BE32-E72D297353CC}">
              <c16:uniqueId val="{00000001-D67F-41E4-AC63-A34AC70740A4}"/>
            </c:ext>
          </c:extLst>
        </c:ser>
        <c:ser>
          <c:idx val="4"/>
          <c:order val="2"/>
          <c:tx>
            <c:strRef>
              <c:f>validation!$I$19</c:f>
              <c:strCache>
                <c:ptCount val="1"/>
                <c:pt idx="0">
                  <c:v>Farm Productivity</c:v>
                </c:pt>
              </c:strCache>
            </c:strRef>
          </c:tx>
          <c:spPr>
            <a:solidFill>
              <a:srgbClr val="008000">
                <a:alpha val="85000"/>
              </a:srgb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validation!$J$19:$L$19</c:f>
              <c:numCache>
                <c:formatCode>General</c:formatCode>
                <c:ptCount val="3"/>
                <c:pt idx="2">
                  <c:v>-19.040000000000003</c:v>
                </c:pt>
              </c:numCache>
            </c:numRef>
          </c:val>
          <c:extLst>
            <c:ext xmlns:c16="http://schemas.microsoft.com/office/drawing/2014/chart" uri="{C3380CC4-5D6E-409C-BE32-E72D297353CC}">
              <c16:uniqueId val="{00000002-D67F-41E4-AC63-A34AC70740A4}"/>
            </c:ext>
          </c:extLst>
        </c:ser>
        <c:ser>
          <c:idx val="2"/>
          <c:order val="3"/>
          <c:tx>
            <c:strRef>
              <c:f>validation!$I$17</c:f>
              <c:strCache>
                <c:ptCount val="1"/>
                <c:pt idx="0">
                  <c:v>Population</c:v>
                </c:pt>
              </c:strCache>
            </c:strRef>
          </c:tx>
          <c:spPr>
            <a:solidFill>
              <a:srgbClr val="C00000"/>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validation!$J$17:$L$17</c:f>
              <c:numCache>
                <c:formatCode>General</c:formatCode>
                <c:ptCount val="3"/>
                <c:pt idx="2" formatCode="0.0">
                  <c:v>29.9</c:v>
                </c:pt>
              </c:numCache>
            </c:numRef>
          </c:val>
          <c:extLst>
            <c:ext xmlns:c16="http://schemas.microsoft.com/office/drawing/2014/chart" uri="{C3380CC4-5D6E-409C-BE32-E72D297353CC}">
              <c16:uniqueId val="{00000003-D67F-41E4-AC63-A34AC70740A4}"/>
            </c:ext>
          </c:extLst>
        </c:ser>
        <c:ser>
          <c:idx val="3"/>
          <c:order val="4"/>
          <c:tx>
            <c:strRef>
              <c:f>validation!$I$18</c:f>
              <c:strCache>
                <c:ptCount val="1"/>
                <c:pt idx="0">
                  <c:v>Income</c:v>
                </c:pt>
              </c:strCache>
            </c:strRef>
          </c:tx>
          <c:spPr>
            <a:solidFill>
              <a:schemeClr val="accent6">
                <a:lumMod val="75000"/>
              </a:scheme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validation!$J$18:$L$18</c:f>
              <c:numCache>
                <c:formatCode>General</c:formatCode>
                <c:ptCount val="3"/>
                <c:pt idx="2" formatCode="0.0">
                  <c:v>7.5500000000000007</c:v>
                </c:pt>
              </c:numCache>
            </c:numRef>
          </c:val>
          <c:extLst>
            <c:ext xmlns:c16="http://schemas.microsoft.com/office/drawing/2014/chart" uri="{C3380CC4-5D6E-409C-BE32-E72D297353CC}">
              <c16:uniqueId val="{00000004-D67F-41E4-AC63-A34AC70740A4}"/>
            </c:ext>
          </c:extLst>
        </c:ser>
        <c:dLbls>
          <c:showLegendKey val="0"/>
          <c:showVal val="0"/>
          <c:showCatName val="0"/>
          <c:showSerName val="0"/>
          <c:showPercent val="0"/>
          <c:showBubbleSize val="0"/>
        </c:dLbls>
        <c:gapWidth val="37"/>
        <c:overlap val="100"/>
        <c:axId val="422328048"/>
        <c:axId val="422328608"/>
      </c:barChart>
      <c:catAx>
        <c:axId val="422328048"/>
        <c:scaling>
          <c:orientation val="minMax"/>
        </c:scaling>
        <c:delete val="0"/>
        <c:axPos val="b"/>
        <c:numFmt formatCode="General" sourceLinked="1"/>
        <c:majorTickMark val="out"/>
        <c:minorTickMark val="none"/>
        <c:tickLblPos val="low"/>
        <c:spPr>
          <a:ln>
            <a:solidFill>
              <a:sysClr val="windowText" lastClr="000000"/>
            </a:solidFill>
          </a:ln>
        </c:spPr>
        <c:crossAx val="422328608"/>
        <c:crosses val="autoZero"/>
        <c:auto val="1"/>
        <c:lblAlgn val="ctr"/>
        <c:lblOffset val="100"/>
        <c:noMultiLvlLbl val="0"/>
      </c:catAx>
      <c:valAx>
        <c:axId val="422328608"/>
        <c:scaling>
          <c:orientation val="minMax"/>
          <c:max val="45"/>
          <c:min val="-30"/>
        </c:scaling>
        <c:delete val="0"/>
        <c:axPos val="l"/>
        <c:numFmt formatCode="0" sourceLinked="0"/>
        <c:majorTickMark val="out"/>
        <c:minorTickMark val="none"/>
        <c:tickLblPos val="low"/>
        <c:spPr>
          <a:ln>
            <a:solidFill>
              <a:sysClr val="windowText" lastClr="000000"/>
            </a:solidFill>
          </a:ln>
        </c:spPr>
        <c:crossAx val="422328048"/>
        <c:crosses val="autoZero"/>
        <c:crossBetween val="between"/>
        <c:majorUnit val="15"/>
      </c:valAx>
    </c:plotArea>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Crop Production</a:t>
            </a:r>
          </a:p>
        </c:rich>
      </c:tx>
      <c:layout>
        <c:manualLayout>
          <c:xMode val="edge"/>
          <c:yMode val="edge"/>
          <c:x val="0.36071275695875948"/>
          <c:y val="0"/>
        </c:manualLayout>
      </c:layout>
      <c:overlay val="1"/>
    </c:title>
    <c:autoTitleDeleted val="0"/>
    <c:plotArea>
      <c:layout>
        <c:manualLayout>
          <c:layoutTarget val="inner"/>
          <c:xMode val="edge"/>
          <c:yMode val="edge"/>
          <c:x val="0.19837486504688845"/>
          <c:y val="0.25054424026092448"/>
          <c:w val="0.75866366105329897"/>
          <c:h val="0.54157212341892302"/>
        </c:manualLayout>
      </c:layout>
      <c:barChart>
        <c:barDir val="col"/>
        <c:grouping val="stacked"/>
        <c:varyColors val="0"/>
        <c:ser>
          <c:idx val="0"/>
          <c:order val="0"/>
          <c:tx>
            <c:strRef>
              <c:f>validation!$I$7</c:f>
              <c:strCache>
                <c:ptCount val="1"/>
                <c:pt idx="0">
                  <c:v>Actual Data</c:v>
                </c:pt>
              </c:strCache>
            </c:strRef>
          </c:tx>
          <c:spPr>
            <a:solidFill>
              <a:srgbClr val="1F497D">
                <a:lumMod val="75000"/>
              </a:srgbClr>
            </a:solidFill>
            <a:ln>
              <a:noFill/>
              <a:prstDash val="solid"/>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validation!$J$7:$L$7</c:f>
              <c:numCache>
                <c:formatCode>General</c:formatCode>
                <c:ptCount val="3"/>
                <c:pt idx="0" formatCode="0.0">
                  <c:v>196.43266005553809</c:v>
                </c:pt>
              </c:numCache>
            </c:numRef>
          </c:val>
          <c:extLst>
            <c:ext xmlns:c16="http://schemas.microsoft.com/office/drawing/2014/chart" uri="{C3380CC4-5D6E-409C-BE32-E72D297353CC}">
              <c16:uniqueId val="{00000000-44FF-4B0A-A1CD-8C092B39C1E5}"/>
            </c:ext>
          </c:extLst>
        </c:ser>
        <c:ser>
          <c:idx val="1"/>
          <c:order val="1"/>
          <c:tx>
            <c:strRef>
              <c:f>validation!$I$8</c:f>
              <c:strCache>
                <c:ptCount val="1"/>
                <c:pt idx="0">
                  <c:v>Simulation</c:v>
                </c:pt>
              </c:strCache>
            </c:strRef>
          </c:tx>
          <c:spPr>
            <a:solidFill>
              <a:srgbClr val="00B050">
                <a:alpha val="85000"/>
              </a:srgb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validation!$J$8:$L$8</c:f>
              <c:numCache>
                <c:formatCode>0.0</c:formatCode>
                <c:ptCount val="3"/>
                <c:pt idx="1">
                  <c:v>194.14</c:v>
                </c:pt>
              </c:numCache>
            </c:numRef>
          </c:val>
          <c:extLst>
            <c:ext xmlns:c16="http://schemas.microsoft.com/office/drawing/2014/chart" uri="{C3380CC4-5D6E-409C-BE32-E72D297353CC}">
              <c16:uniqueId val="{00000001-44FF-4B0A-A1CD-8C092B39C1E5}"/>
            </c:ext>
          </c:extLst>
        </c:ser>
        <c:ser>
          <c:idx val="4"/>
          <c:order val="2"/>
          <c:tx>
            <c:strRef>
              <c:f>validation!$I$11</c:f>
              <c:strCache>
                <c:ptCount val="1"/>
                <c:pt idx="0">
                  <c:v>Farm Productivity</c:v>
                </c:pt>
              </c:strCache>
            </c:strRef>
          </c:tx>
          <c:spPr>
            <a:solidFill>
              <a:srgbClr val="008000">
                <a:alpha val="85000"/>
              </a:srgb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validation!$J$11:$L$11</c:f>
              <c:numCache>
                <c:formatCode>General</c:formatCode>
                <c:ptCount val="3"/>
                <c:pt idx="2">
                  <c:v>59.55</c:v>
                </c:pt>
              </c:numCache>
            </c:numRef>
          </c:val>
          <c:extLst>
            <c:ext xmlns:c16="http://schemas.microsoft.com/office/drawing/2014/chart" uri="{C3380CC4-5D6E-409C-BE32-E72D297353CC}">
              <c16:uniqueId val="{00000002-44FF-4B0A-A1CD-8C092B39C1E5}"/>
            </c:ext>
          </c:extLst>
        </c:ser>
        <c:ser>
          <c:idx val="2"/>
          <c:order val="3"/>
          <c:tx>
            <c:strRef>
              <c:f>validation!$I$9</c:f>
              <c:strCache>
                <c:ptCount val="1"/>
                <c:pt idx="0">
                  <c:v>Population</c:v>
                </c:pt>
              </c:strCache>
            </c:strRef>
          </c:tx>
          <c:spPr>
            <a:solidFill>
              <a:srgbClr val="C00000"/>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validation!$J$9:$L$9</c:f>
              <c:numCache>
                <c:formatCode>General</c:formatCode>
                <c:ptCount val="3"/>
                <c:pt idx="2" formatCode="0.0">
                  <c:v>100.88</c:v>
                </c:pt>
              </c:numCache>
            </c:numRef>
          </c:val>
          <c:extLst>
            <c:ext xmlns:c16="http://schemas.microsoft.com/office/drawing/2014/chart" uri="{C3380CC4-5D6E-409C-BE32-E72D297353CC}">
              <c16:uniqueId val="{00000003-44FF-4B0A-A1CD-8C092B39C1E5}"/>
            </c:ext>
          </c:extLst>
        </c:ser>
        <c:ser>
          <c:idx val="3"/>
          <c:order val="4"/>
          <c:tx>
            <c:strRef>
              <c:f>validation!$I$10</c:f>
              <c:strCache>
                <c:ptCount val="1"/>
                <c:pt idx="0">
                  <c:v>Income</c:v>
                </c:pt>
              </c:strCache>
            </c:strRef>
          </c:tx>
          <c:spPr>
            <a:solidFill>
              <a:schemeClr val="accent6">
                <a:lumMod val="75000"/>
              </a:schemeClr>
            </a:solidFill>
            <a:ln>
              <a:noFill/>
            </a:ln>
          </c:spPr>
          <c:invertIfNegative val="0"/>
          <c:cat>
            <c:multiLvlStrRef>
              <c:f>validation!$J$5:$L$6</c:f>
              <c:multiLvlStrCache>
                <c:ptCount val="3"/>
                <c:lvl>
                  <c:pt idx="1">
                    <c:v>Total</c:v>
                  </c:pt>
                  <c:pt idx="2">
                    <c:v>Subtotals</c:v>
                  </c:pt>
                </c:lvl>
                <c:lvl>
                  <c:pt idx="0">
                    <c:v>Actual Data</c:v>
                  </c:pt>
                  <c:pt idx="1">
                    <c:v>Model Output</c:v>
                  </c:pt>
                </c:lvl>
              </c:multiLvlStrCache>
            </c:multiLvlStrRef>
          </c:cat>
          <c:val>
            <c:numRef>
              <c:f>validation!$J$10:$L$10</c:f>
              <c:numCache>
                <c:formatCode>General</c:formatCode>
                <c:ptCount val="3"/>
                <c:pt idx="2" formatCode="0.0">
                  <c:v>33.71</c:v>
                </c:pt>
              </c:numCache>
            </c:numRef>
          </c:val>
          <c:extLst>
            <c:ext xmlns:c16="http://schemas.microsoft.com/office/drawing/2014/chart" uri="{C3380CC4-5D6E-409C-BE32-E72D297353CC}">
              <c16:uniqueId val="{00000004-44FF-4B0A-A1CD-8C092B39C1E5}"/>
            </c:ext>
          </c:extLst>
        </c:ser>
        <c:dLbls>
          <c:showLegendKey val="0"/>
          <c:showVal val="0"/>
          <c:showCatName val="0"/>
          <c:showSerName val="0"/>
          <c:showPercent val="0"/>
          <c:showBubbleSize val="0"/>
        </c:dLbls>
        <c:gapWidth val="37"/>
        <c:overlap val="100"/>
        <c:axId val="423103344"/>
        <c:axId val="423103904"/>
      </c:barChart>
      <c:catAx>
        <c:axId val="423103344"/>
        <c:scaling>
          <c:orientation val="minMax"/>
        </c:scaling>
        <c:delete val="0"/>
        <c:axPos val="b"/>
        <c:numFmt formatCode="General" sourceLinked="1"/>
        <c:majorTickMark val="out"/>
        <c:minorTickMark val="none"/>
        <c:tickLblPos val="low"/>
        <c:spPr>
          <a:ln>
            <a:solidFill>
              <a:sysClr val="windowText" lastClr="000000"/>
            </a:solidFill>
          </a:ln>
        </c:spPr>
        <c:crossAx val="423103904"/>
        <c:crosses val="autoZero"/>
        <c:auto val="1"/>
        <c:lblAlgn val="ctr"/>
        <c:lblOffset val="100"/>
        <c:noMultiLvlLbl val="0"/>
      </c:catAx>
      <c:valAx>
        <c:axId val="423103904"/>
        <c:scaling>
          <c:orientation val="minMax"/>
          <c:max val="250"/>
          <c:min val="0"/>
        </c:scaling>
        <c:delete val="0"/>
        <c:axPos val="l"/>
        <c:title>
          <c:tx>
            <c:rich>
              <a:bodyPr/>
              <a:lstStyle/>
              <a:p>
                <a:pPr>
                  <a:defRPr b="0"/>
                </a:pPr>
                <a:r>
                  <a:rPr lang="en-US" b="0"/>
                  <a:t> % cumulative change: 1961-2006</a:t>
                </a:r>
              </a:p>
            </c:rich>
          </c:tx>
          <c:layout>
            <c:manualLayout>
              <c:xMode val="edge"/>
              <c:yMode val="edge"/>
              <c:x val="3.0135997674204562E-3"/>
              <c:y val="0.15871277686597729"/>
            </c:manualLayout>
          </c:layout>
          <c:overlay val="0"/>
        </c:title>
        <c:numFmt formatCode="0" sourceLinked="0"/>
        <c:majorTickMark val="out"/>
        <c:minorTickMark val="none"/>
        <c:tickLblPos val="low"/>
        <c:spPr>
          <a:ln>
            <a:solidFill>
              <a:sysClr val="windowText" lastClr="000000"/>
            </a:solidFill>
          </a:ln>
        </c:spPr>
        <c:crossAx val="423103344"/>
        <c:crosses val="autoZero"/>
        <c:crossBetween val="between"/>
        <c:majorUnit val="50"/>
      </c:valAx>
    </c:plotArea>
    <c:legend>
      <c:legendPos val="t"/>
      <c:legendEntry>
        <c:idx val="0"/>
        <c:delete val="1"/>
      </c:legendEntry>
      <c:legendEntry>
        <c:idx val="1"/>
        <c:delete val="1"/>
      </c:legendEntry>
      <c:legendEntry>
        <c:idx val="2"/>
        <c:txPr>
          <a:bodyPr/>
          <a:lstStyle/>
          <a:p>
            <a:pPr>
              <a:defRPr sz="1300" b="1"/>
            </a:pPr>
            <a:endParaRPr lang="en-US"/>
          </a:p>
        </c:txPr>
      </c:legendEntry>
      <c:legendEntry>
        <c:idx val="3"/>
        <c:txPr>
          <a:bodyPr/>
          <a:lstStyle/>
          <a:p>
            <a:pPr>
              <a:defRPr sz="1300" b="1"/>
            </a:pPr>
            <a:endParaRPr lang="en-US"/>
          </a:p>
        </c:txPr>
      </c:legendEntry>
      <c:legendEntry>
        <c:idx val="4"/>
        <c:txPr>
          <a:bodyPr/>
          <a:lstStyle/>
          <a:p>
            <a:pPr>
              <a:defRPr sz="1300" b="1"/>
            </a:pPr>
            <a:endParaRPr lang="en-US"/>
          </a:p>
        </c:txPr>
      </c:legendEntry>
      <c:layout>
        <c:manualLayout>
          <c:xMode val="edge"/>
          <c:yMode val="edge"/>
          <c:x val="0"/>
          <c:y val="0"/>
          <c:w val="1"/>
          <c:h val="1"/>
        </c:manualLayout>
      </c:layout>
      <c:overlay val="0"/>
      <c:spPr>
        <a:solidFill>
          <a:schemeClr val="bg1"/>
        </a:solidFill>
      </c:spPr>
      <c:txPr>
        <a:bodyPr/>
        <a:lstStyle/>
        <a:p>
          <a:pPr>
            <a:defRPr sz="1600" b="1"/>
          </a:pPr>
          <a:endParaRPr lang="en-US"/>
        </a:p>
      </c:txPr>
    </c:legend>
    <c:plotVisOnly val="1"/>
    <c:dispBlanksAs val="gap"/>
    <c:showDLblsOverMax val="0"/>
  </c:chart>
  <c:spPr>
    <a:ln>
      <a:noFill/>
    </a:ln>
  </c:spPr>
  <c:txPr>
    <a:bodyPr/>
    <a:lstStyle/>
    <a:p>
      <a:pPr>
        <a:defRPr sz="1100">
          <a:latin typeface="Helvetica" panose="020B0604020202020204" pitchFamily="34" charset="0"/>
          <a:cs typeface="Helvetica" panose="020B060402020202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9.wmf"/><Relationship Id="rId5" Type="http://schemas.openxmlformats.org/officeDocument/2006/relationships/image" Target="../media/image20.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drawing1.xml><?xml version="1.0" encoding="utf-8"?>
<c:userShapes xmlns:c="http://schemas.openxmlformats.org/drawingml/2006/chart">
  <cdr:relSizeAnchor xmlns:cdr="http://schemas.openxmlformats.org/drawingml/2006/chartDrawing">
    <cdr:from>
      <cdr:x>0.81399</cdr:x>
      <cdr:y>0.13477</cdr:y>
    </cdr:from>
    <cdr:to>
      <cdr:x>0.88112</cdr:x>
      <cdr:y>1</cdr:y>
    </cdr:to>
    <cdr:sp macro="" textlink="">
      <cdr:nvSpPr>
        <cdr:cNvPr id="2" name="Oval 1"/>
        <cdr:cNvSpPr/>
      </cdr:nvSpPr>
      <cdr:spPr bwMode="auto">
        <a:xfrm xmlns:a="http://schemas.openxmlformats.org/drawingml/2006/main" rot="5400000">
          <a:off x="6239718" y="1605408"/>
          <a:ext cx="2912952" cy="609589"/>
        </a:xfrm>
        <a:prstGeom xmlns:a="http://schemas.openxmlformats.org/drawingml/2006/main" prst="ellipse">
          <a:avLst/>
        </a:prstGeom>
        <a:noFill xmlns:a="http://schemas.openxmlformats.org/drawingml/2006/main"/>
        <a:ln xmlns:a="http://schemas.openxmlformats.org/drawingml/2006/main" w="12700" cap="flat" cmpd="sng" algn="ctr">
          <a:solidFill>
            <a:srgbClr val="FF0000"/>
          </a:solidFill>
          <a:prstDash val="solid"/>
          <a:round/>
          <a:headEnd type="none" w="sm" len="sm"/>
          <a:tailEnd type="none" w="sm" len="sm"/>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endParaRPr lang="en-US">
            <a:solidFill>
              <a:srgbClr val="0000CC"/>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10703" y="238130"/>
            <a:ext cx="3169920" cy="481727"/>
          </a:xfrm>
          <a:prstGeom prst="rect">
            <a:avLst/>
          </a:prstGeom>
        </p:spPr>
        <p:txBody>
          <a:bodyPr vert="horz" lIns="95747" tIns="47873" rIns="95747" bIns="47873" rtlCol="0"/>
          <a:lstStyle>
            <a:lvl1pPr algn="l">
              <a:defRPr sz="1300"/>
            </a:lvl1pPr>
          </a:lstStyle>
          <a:p>
            <a:r>
              <a:rPr lang="en-US" sz="1000" b="1" dirty="0">
                <a:latin typeface="Arial" panose="020B0604020202020204" pitchFamily="34" charset="0"/>
                <a:cs typeface="Arial" panose="020B0604020202020204" pitchFamily="34" charset="0"/>
              </a:rPr>
              <a:t>Wrap-Up Discussions</a:t>
            </a:r>
          </a:p>
        </p:txBody>
      </p:sp>
    </p:spTree>
    <p:extLst>
      <p:ext uri="{BB962C8B-B14F-4D97-AF65-F5344CB8AC3E}">
        <p14:creationId xmlns:p14="http://schemas.microsoft.com/office/powerpoint/2010/main" val="1610399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747" tIns="47873" rIns="95747" bIns="478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90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F5EB94-EC44-419C-A2DC-3DB84CEB94CE}" type="slidenum">
              <a:rPr lang="en-US" smtClean="0"/>
              <a:t>3</a:t>
            </a:fld>
            <a:endParaRPr lang="en-US"/>
          </a:p>
        </p:txBody>
      </p:sp>
    </p:spTree>
    <p:extLst>
      <p:ext uri="{BB962C8B-B14F-4D97-AF65-F5344CB8AC3E}">
        <p14:creationId xmlns:p14="http://schemas.microsoft.com/office/powerpoint/2010/main" val="54138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26531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4265312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marL="227013" indent="-227013" fontAlgn="auto">
              <a:spcBef>
                <a:spcPts val="0"/>
              </a:spcBef>
              <a:spcAft>
                <a:spcPts val="0"/>
              </a:spcAft>
            </a:pPr>
            <a:endParaRPr lang="en-US" sz="1100" dirty="0">
              <a:solidFill>
                <a:prstClr val="black"/>
              </a:solidFill>
              <a:latin typeface="Calibri"/>
            </a:endParaRPr>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05335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79841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59422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Brackets as in MIT talk here</a:t>
            </a:r>
            <a:r>
              <a:rPr lang="en-US" baseline="0" dirty="0"/>
              <a:t> again.</a:t>
            </a:r>
            <a:endParaRPr lang="en-US" dirty="0"/>
          </a:p>
        </p:txBody>
      </p:sp>
      <p:sp>
        <p:nvSpPr>
          <p:cNvPr id="4" name="Slide Number Placeholder 3"/>
          <p:cNvSpPr>
            <a:spLocks noGrp="1"/>
          </p:cNvSpPr>
          <p:nvPr>
            <p:ph type="sldNum" sz="quarter" idx="10"/>
          </p:nvPr>
        </p:nvSpPr>
        <p:spPr/>
        <p:txBody>
          <a:bodyPr/>
          <a:lstStyle/>
          <a:p>
            <a:pPr>
              <a:defRPr/>
            </a:pPr>
            <a:fld id="{F10EF2AC-533F-46AD-AEB4-92825CC4FCDF}"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938183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10EF2AC-533F-46AD-AEB4-92825CC4FCDF}"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1941091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10EF2AC-533F-46AD-AEB4-92825CC4FCDF}"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1015052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10EF2AC-533F-46AD-AEB4-92825CC4FCDF}"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1195965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CEE71838-F23B-4495-8C95-71377F47CE49}"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59417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8F5EB94-EC44-419C-A2DC-3DB84CEB94CE}"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663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a:p>
            <a:r>
              <a:rPr lang="en-US" altLang="ko-KR" dirty="0"/>
              <a:t>Add infographics</a:t>
            </a:r>
            <a:r>
              <a:rPr lang="en-US" altLang="ko-KR" baseline="0" dirty="0"/>
              <a:t> instead</a:t>
            </a:r>
            <a:endParaRPr lang="ko-KR" altLang="en-US" dirty="0"/>
          </a:p>
        </p:txBody>
      </p:sp>
      <p:sp>
        <p:nvSpPr>
          <p:cNvPr id="4" name="슬라이드 번호 개체 틀 3"/>
          <p:cNvSpPr>
            <a:spLocks noGrp="1"/>
          </p:cNvSpPr>
          <p:nvPr>
            <p:ph type="sldNum" sz="quarter" idx="10"/>
          </p:nvPr>
        </p:nvSpPr>
        <p:spPr/>
        <p:txBody>
          <a:bodyPr/>
          <a:lstStyle/>
          <a:p>
            <a:fld id="{42AF090C-6700-405E-8DB5-1A7DE1834575}" type="slidenum">
              <a:rPr lang="ko-KR" altLang="en-US" smtClean="0"/>
              <a:t>38</a:t>
            </a:fld>
            <a:endParaRPr lang="ko-KR" altLang="en-US"/>
          </a:p>
        </p:txBody>
      </p:sp>
    </p:spTree>
    <p:extLst>
      <p:ext uri="{BB962C8B-B14F-4D97-AF65-F5344CB8AC3E}">
        <p14:creationId xmlns:p14="http://schemas.microsoft.com/office/powerpoint/2010/main" val="429332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a:p>
            <a:r>
              <a:rPr lang="en-US" altLang="ko-KR" dirty="0"/>
              <a:t>Add infographics</a:t>
            </a:r>
            <a:r>
              <a:rPr lang="en-US" altLang="ko-KR" baseline="0" dirty="0"/>
              <a:t> instead</a:t>
            </a:r>
            <a:endParaRPr lang="ko-KR" altLang="en-US" dirty="0"/>
          </a:p>
        </p:txBody>
      </p:sp>
      <p:sp>
        <p:nvSpPr>
          <p:cNvPr id="4" name="슬라이드 번호 개체 틀 3"/>
          <p:cNvSpPr>
            <a:spLocks noGrp="1"/>
          </p:cNvSpPr>
          <p:nvPr>
            <p:ph type="sldNum" sz="quarter" idx="10"/>
          </p:nvPr>
        </p:nvSpPr>
        <p:spPr/>
        <p:txBody>
          <a:bodyPr/>
          <a:lstStyle/>
          <a:p>
            <a:fld id="{42AF090C-6700-405E-8DB5-1A7DE1834575}" type="slidenum">
              <a:rPr lang="ko-KR" altLang="en-US" smtClean="0"/>
              <a:t>39</a:t>
            </a:fld>
            <a:endParaRPr lang="ko-KR" altLang="en-US"/>
          </a:p>
        </p:txBody>
      </p:sp>
    </p:spTree>
    <p:extLst>
      <p:ext uri="{BB962C8B-B14F-4D97-AF65-F5344CB8AC3E}">
        <p14:creationId xmlns:p14="http://schemas.microsoft.com/office/powerpoint/2010/main" val="1455555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10"/>
          </p:nvPr>
        </p:nvSpPr>
        <p:spPr/>
        <p:txBody>
          <a:bodyPr/>
          <a:lstStyle/>
          <a:p>
            <a:fld id="{42AF090C-6700-405E-8DB5-1A7DE1834575}" type="slidenum">
              <a:rPr lang="ko-KR" altLang="en-US" smtClean="0"/>
              <a:t>40</a:t>
            </a:fld>
            <a:endParaRPr lang="ko-KR" altLang="en-US"/>
          </a:p>
        </p:txBody>
      </p:sp>
    </p:spTree>
    <p:extLst>
      <p:ext uri="{BB962C8B-B14F-4D97-AF65-F5344CB8AC3E}">
        <p14:creationId xmlns:p14="http://schemas.microsoft.com/office/powerpoint/2010/main" val="797361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2AF090C-6700-405E-8DB5-1A7DE1834575}" type="slidenum">
              <a:rPr lang="ko-KR" altLang="en-US" smtClean="0"/>
              <a:t>41</a:t>
            </a:fld>
            <a:endParaRPr lang="ko-KR" altLang="en-US"/>
          </a:p>
        </p:txBody>
      </p:sp>
    </p:spTree>
    <p:extLst>
      <p:ext uri="{BB962C8B-B14F-4D97-AF65-F5344CB8AC3E}">
        <p14:creationId xmlns:p14="http://schemas.microsoft.com/office/powerpoint/2010/main" val="2557961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China</a:t>
            </a:r>
          </a:p>
        </p:txBody>
      </p:sp>
      <p:sp>
        <p:nvSpPr>
          <p:cNvPr id="4" name="Slide Number Placeholder 3"/>
          <p:cNvSpPr>
            <a:spLocks noGrp="1"/>
          </p:cNvSpPr>
          <p:nvPr>
            <p:ph type="sldNum" sz="quarter" idx="10"/>
          </p:nvPr>
        </p:nvSpPr>
        <p:spPr/>
        <p:txBody>
          <a:bodyPr/>
          <a:lstStyle/>
          <a:p>
            <a:pPr defTabSz="931774">
              <a:defRPr/>
            </a:pPr>
            <a:fld id="{ED954310-D3DD-487B-BDEF-CB2AAE8A3BF3}"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230008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China</a:t>
            </a:r>
          </a:p>
        </p:txBody>
      </p:sp>
      <p:sp>
        <p:nvSpPr>
          <p:cNvPr id="4" name="Slide Number Placeholder 3"/>
          <p:cNvSpPr>
            <a:spLocks noGrp="1"/>
          </p:cNvSpPr>
          <p:nvPr>
            <p:ph type="sldNum" sz="quarter" idx="10"/>
          </p:nvPr>
        </p:nvSpPr>
        <p:spPr/>
        <p:txBody>
          <a:bodyPr/>
          <a:lstStyle/>
          <a:p>
            <a:pPr defTabSz="931774">
              <a:defRPr/>
            </a:pPr>
            <a:fld id="{ED954310-D3DD-487B-BDEF-CB2AAE8A3BF3}"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05080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China</a:t>
            </a:r>
          </a:p>
        </p:txBody>
      </p:sp>
      <p:sp>
        <p:nvSpPr>
          <p:cNvPr id="4" name="Slide Number Placeholder 3"/>
          <p:cNvSpPr>
            <a:spLocks noGrp="1"/>
          </p:cNvSpPr>
          <p:nvPr>
            <p:ph type="sldNum" sz="quarter" idx="10"/>
          </p:nvPr>
        </p:nvSpPr>
        <p:spPr/>
        <p:txBody>
          <a:bodyPr/>
          <a:lstStyle/>
          <a:p>
            <a:pPr defTabSz="931774">
              <a:defRPr/>
            </a:pPr>
            <a:fld id="{ED954310-D3DD-487B-BDEF-CB2AAE8A3BF3}" type="slidenum">
              <a:rPr lang="en-US">
                <a:solidFill>
                  <a:prstClr val="black"/>
                </a:solidFill>
                <a:latin typeface="Calibri" panose="020F0502020204030204"/>
              </a:rPr>
              <a:pPr defTabSz="931774">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688939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China</a:t>
            </a:r>
          </a:p>
        </p:txBody>
      </p:sp>
      <p:sp>
        <p:nvSpPr>
          <p:cNvPr id="4" name="Slide Number Placeholder 3"/>
          <p:cNvSpPr>
            <a:spLocks noGrp="1"/>
          </p:cNvSpPr>
          <p:nvPr>
            <p:ph type="sldNum" sz="quarter" idx="10"/>
          </p:nvPr>
        </p:nvSpPr>
        <p:spPr/>
        <p:txBody>
          <a:bodyPr/>
          <a:lstStyle/>
          <a:p>
            <a:pPr defTabSz="931774">
              <a:defRPr/>
            </a:pPr>
            <a:fld id="{ED954310-D3DD-487B-BDEF-CB2AAE8A3BF3}"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71499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6E19F36-1B2D-47C4-BD05-C8BCF1BC348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880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should show the 3 degrees warming scenario</a:t>
            </a:r>
            <a:r>
              <a:rPr lang="en-US" baseline="0" dirty="0"/>
              <a:t> shouldn’t we? That is what is used below.</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EDC8B-F119-4555-BCC1-9B8AB10B3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2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030AA4A-8D6A-734F-94D9-9E92B80E5E04}"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9062C4-177E-A449-BEA5-46C59FF1A47C}"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23"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4"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a:lstStyle/>
          <a:p>
            <a:endParaRPr lang="en-US" altLang="en-US" dirty="0"/>
          </a:p>
        </p:txBody>
      </p:sp>
    </p:spTree>
    <p:extLst>
      <p:ext uri="{BB962C8B-B14F-4D97-AF65-F5344CB8AC3E}">
        <p14:creationId xmlns:p14="http://schemas.microsoft.com/office/powerpoint/2010/main" val="136023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030AA4A-8D6A-734F-94D9-9E92B80E5E04}"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9062C4-177E-A449-BEA5-46C59FF1A47C}"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23"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4"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a:lstStyle/>
          <a:p>
            <a:endParaRPr lang="en-US" altLang="en-US" dirty="0"/>
          </a:p>
        </p:txBody>
      </p:sp>
    </p:spTree>
    <p:extLst>
      <p:ext uri="{BB962C8B-B14F-4D97-AF65-F5344CB8AC3E}">
        <p14:creationId xmlns:p14="http://schemas.microsoft.com/office/powerpoint/2010/main" val="23658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3B65F-A6FD-964E-9B67-DD7BA3960608}"/>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83F12-13BF-A042-B6B1-DF309E899E77}"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1" name="Text Box 1">
            <a:extLst>
              <a:ext uri="{FF2B5EF4-FFF2-40B4-BE49-F238E27FC236}">
                <a16:creationId xmlns:a16="http://schemas.microsoft.com/office/drawing/2014/main" id="{DDB7E9FF-B436-EE44-9403-817E830A7F6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Text Box 2">
            <a:extLst>
              <a:ext uri="{FF2B5EF4-FFF2-40B4-BE49-F238E27FC236}">
                <a16:creationId xmlns:a16="http://schemas.microsoft.com/office/drawing/2014/main" id="{69387321-95D3-D741-ABF6-083224A707AF}"/>
              </a:ext>
            </a:extLst>
          </p:cNvPr>
          <p:cNvSpPr txBox="1">
            <a:spLocks noGrp="1" noChangeArrowheads="1"/>
          </p:cNvSpPr>
          <p:nvPr>
            <p:ph type="body" idx="1"/>
          </p:nvPr>
        </p:nvSpPr>
        <p:spPr bwMode="auto">
          <a:xfrm>
            <a:off x="777875" y="4776788"/>
            <a:ext cx="6216650" cy="1874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dirty="0">
                <a:latin typeface="Arial" panose="020B0604020202020204" pitchFamily="34" charset="0"/>
                <a:ea typeface="Baekmuk Gulim" charset="0"/>
                <a:cs typeface="Baekmuk Gulim" charset="0"/>
              </a:rPr>
              <a:t>The global DBM in low-income and middle-income countries based on weight and height data from the 1990s (A) and 2010s (B)</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dirty="0">
                <a:latin typeface="Arial" panose="020B0604020202020204" pitchFamily="34" charset="0"/>
                <a:ea typeface="Baekmuk Gulim" charset="0"/>
                <a:cs typeface="Baekmuk Gulim" charset="0"/>
              </a:rPr>
              <a:t>DBM at the country level was defined as a high prevalence of both undernutrition (wasting and stunting in children aged 0–4 years, and thinness in adult women) and overweight and obesity (defined according to three different overweight prevalence thresholds: 20%, 30%, and 40%) in at least one population group. Data sources are UNICEF, WHO, World Bank, and NCD-</a:t>
            </a:r>
            <a:r>
              <a:rPr lang="en-US" altLang="en-US" sz="900" dirty="0" err="1">
                <a:latin typeface="Arial" panose="020B0604020202020204" pitchFamily="34" charset="0"/>
                <a:ea typeface="Baekmuk Gulim" charset="0"/>
                <a:cs typeface="Baekmuk Gulim" charset="0"/>
              </a:rPr>
              <a:t>RisC</a:t>
            </a:r>
            <a:r>
              <a:rPr lang="en-US" altLang="en-US" sz="900" dirty="0">
                <a:latin typeface="Arial" panose="020B0604020202020204" pitchFamily="34" charset="0"/>
                <a:ea typeface="Baekmuk Gulim" charset="0"/>
                <a:cs typeface="Baekmuk Gulim" charset="0"/>
              </a:rPr>
              <a:t> estimates, supplemented with selected Demographic and Health Surveys and other country direct measures. DBM=double burden of malnutrition.</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dirty="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9221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10EF2AC-533F-46AD-AEB4-92825CC4FCDF}"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99410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417067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05299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baseline="0" dirty="0"/>
          </a:p>
        </p:txBody>
      </p:sp>
      <p:sp>
        <p:nvSpPr>
          <p:cNvPr id="4" name="Slide Number Placeholder 3"/>
          <p:cNvSpPr>
            <a:spLocks noGrp="1"/>
          </p:cNvSpPr>
          <p:nvPr>
            <p:ph type="sldNum" sz="quarter" idx="5"/>
          </p:nvPr>
        </p:nvSpPr>
        <p:spPr/>
        <p:txBody>
          <a:bodyPr/>
          <a:lstStyle/>
          <a:p>
            <a:pPr>
              <a:defRPr/>
            </a:pPr>
            <a:fld id="{44543172-B9C9-4922-A9A0-9A6C9DC70208}"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05977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lassnet@purdue.ed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lassnet@purdue.edu"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lassnet@purdue.edu"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lassnet@purdue.edu"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lassnet@purdue.edu" TargetMode="Externa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lassnet@purdue.edu"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944347" y="-8467"/>
            <a:ext cx="3255743" cy="6866467"/>
            <a:chOff x="7425267" y="-8467"/>
            <a:chExt cx="4766733"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53440" y="2404534"/>
            <a:ext cx="9212816" cy="1646302"/>
          </a:xfrm>
          <a:prstGeom prst="rect">
            <a:avLst/>
          </a:prstGeom>
        </p:spPr>
        <p:txBody>
          <a:bodyPr anchor="ctr">
            <a:noAutofit/>
          </a:bodyPr>
          <a:lstStyle>
            <a:lvl1pPr algn="ctr">
              <a:defRPr sz="4500" b="1">
                <a:solidFill>
                  <a:srgbClr val="4D4D4D"/>
                </a:solidFill>
              </a:defRPr>
            </a:lvl1pPr>
          </a:lstStyle>
          <a:p>
            <a:r>
              <a:rPr lang="en-US" dirty="0"/>
              <a:t>Click to edit Master title style</a:t>
            </a:r>
          </a:p>
        </p:txBody>
      </p:sp>
      <p:sp>
        <p:nvSpPr>
          <p:cNvPr id="3" name="Subtitle 2"/>
          <p:cNvSpPr>
            <a:spLocks noGrp="1"/>
          </p:cNvSpPr>
          <p:nvPr>
            <p:ph type="subTitle" idx="1"/>
          </p:nvPr>
        </p:nvSpPr>
        <p:spPr>
          <a:xfrm>
            <a:off x="1453440" y="4213782"/>
            <a:ext cx="9212816" cy="2045617"/>
          </a:xfrm>
          <a:prstGeom prst="rect">
            <a:avLst/>
          </a:prstGeom>
        </p:spPr>
        <p:txBody>
          <a:bodyPr anchor="ctr">
            <a:normAutofit/>
          </a:bodyPr>
          <a:lstStyle>
            <a:lvl1pPr marL="0" indent="0" algn="ctr">
              <a:buNone/>
              <a:defRPr sz="2400" b="0">
                <a:solidFill>
                  <a:srgbClr val="4D4D4D"/>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20" name="TextBox 19">
            <a:extLst>
              <a:ext uri="{FF2B5EF4-FFF2-40B4-BE49-F238E27FC236}">
                <a16:creationId xmlns:a16="http://schemas.microsoft.com/office/drawing/2014/main" id="{A0D9C1D9-B002-41B8-BFDD-CFB693148260}"/>
              </a:ext>
            </a:extLst>
          </p:cNvPr>
          <p:cNvSpPr txBox="1"/>
          <p:nvPr userDrawn="1"/>
        </p:nvSpPr>
        <p:spPr>
          <a:xfrm>
            <a:off x="95253" y="6191255"/>
            <a:ext cx="3305175" cy="6463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Global-to-Local Analysis of Systems Sustainability</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 USA</a:t>
            </a:r>
          </a:p>
          <a:p>
            <a:r>
              <a:rPr lang="en-US" sz="900" baseline="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glassnet@purdue.edu</a:t>
            </a:r>
            <a:endParaRPr lang="en-US" sz="900" baseline="0" dirty="0">
              <a:solidFill>
                <a:schemeClr val="bg1"/>
              </a:solidFill>
              <a:latin typeface="Arial" panose="020B0604020202020204" pitchFamily="34" charset="0"/>
            </a:endParaRPr>
          </a:p>
        </p:txBody>
      </p:sp>
      <p:pic>
        <p:nvPicPr>
          <p:cNvPr id="18" name="Picture 17">
            <a:extLst>
              <a:ext uri="{FF2B5EF4-FFF2-40B4-BE49-F238E27FC236}">
                <a16:creationId xmlns:a16="http://schemas.microsoft.com/office/drawing/2014/main" id="{280B148A-DE5B-44BF-936A-D8A3E8E71BEE}"/>
              </a:ext>
            </a:extLst>
          </p:cNvPr>
          <p:cNvPicPr>
            <a:picLocks noChangeAspect="1"/>
          </p:cNvPicPr>
          <p:nvPr userDrawn="1"/>
        </p:nvPicPr>
        <p:blipFill>
          <a:blip r:embed="rId3"/>
          <a:stretch>
            <a:fillRect/>
          </a:stretch>
        </p:blipFill>
        <p:spPr>
          <a:xfrm>
            <a:off x="261874" y="197840"/>
            <a:ext cx="6028023" cy="1518966"/>
          </a:xfrm>
          <a:prstGeom prst="rect">
            <a:avLst/>
          </a:prstGeom>
        </p:spPr>
      </p:pic>
    </p:spTree>
    <p:extLst>
      <p:ext uri="{BB962C8B-B14F-4D97-AF65-F5344CB8AC3E}">
        <p14:creationId xmlns:p14="http://schemas.microsoft.com/office/powerpoint/2010/main" val="60296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7"/>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p:nvPr>
        </p:nvSpPr>
        <p:spPr>
          <a:xfrm>
            <a:off x="1219202" y="1828800"/>
            <a:ext cx="4610100" cy="3657600"/>
          </a:xfrm>
        </p:spPr>
        <p:txBody>
          <a:bodyPr>
            <a:noAutofit/>
          </a:bodyPr>
          <a:lstStyle>
            <a:lvl1pPr marL="0" indent="0">
              <a:lnSpc>
                <a:spcPts val="2400"/>
              </a:lnSpc>
              <a:spcBef>
                <a:spcPts val="400"/>
              </a:spcBef>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0658A068-0B34-8744-823E-4A291939F95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27073" y="5592076"/>
            <a:ext cx="596515" cy="787998"/>
          </a:xfrm>
          <a:prstGeom prst="rect">
            <a:avLst/>
          </a:prstGeom>
        </p:spPr>
      </p:pic>
      <p:sp>
        <p:nvSpPr>
          <p:cNvPr id="8"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1"/>
          </p:nvPr>
        </p:nvSpPr>
        <p:spPr>
          <a:xfrm>
            <a:off x="6457949" y="0"/>
            <a:ext cx="5734051" cy="6858000"/>
          </a:xfr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877722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List + R.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6259331" y="571507"/>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hasCustomPrompt="1"/>
          </p:nvPr>
        </p:nvSpPr>
        <p:spPr>
          <a:xfrm>
            <a:off x="6259331" y="1858276"/>
            <a:ext cx="4610100" cy="3657600"/>
          </a:xfrm>
        </p:spPr>
        <p:txBody>
          <a:bodyPr>
            <a:noAutofit/>
          </a:bodyPr>
          <a:lstStyle>
            <a:lvl1pPr marL="342891" indent="-342891">
              <a:lnSpc>
                <a:spcPts val="2400"/>
              </a:lnSpc>
              <a:spcBef>
                <a:spcPts val="400"/>
              </a:spcBef>
              <a:buFont typeface="Arial" panose="020B0604020202020204" pitchFamily="34" charset="0"/>
              <a:buChar char="•"/>
              <a:defRPr sz="2000" baseline="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dirty="0"/>
              <a:t>Bullet 1</a:t>
            </a:r>
          </a:p>
          <a:p>
            <a:pPr lvl="0"/>
            <a:r>
              <a:rPr lang="en-US" dirty="0"/>
              <a:t>Bullet 2</a:t>
            </a:r>
          </a:p>
          <a:p>
            <a:pPr lvl="0"/>
            <a:r>
              <a:rPr lang="en-US" dirty="0"/>
              <a:t>Bullet 3</a:t>
            </a:r>
          </a:p>
        </p:txBody>
      </p:sp>
      <p:pic>
        <p:nvPicPr>
          <p:cNvPr id="6" name="Picture 5">
            <a:extLst>
              <a:ext uri="{FF2B5EF4-FFF2-40B4-BE49-F238E27FC236}">
                <a16:creationId xmlns:a16="http://schemas.microsoft.com/office/drawing/2014/main" id="{964738DE-3A36-7743-9096-D88580B25A5E}"/>
              </a:ext>
            </a:extLst>
          </p:cNvPr>
          <p:cNvPicPr>
            <a:picLocks noChangeAspect="1"/>
          </p:cNvPicPr>
          <p:nvPr/>
        </p:nvPicPr>
        <p:blipFill>
          <a:blip r:embed="rId2"/>
          <a:stretch>
            <a:fillRect/>
          </a:stretch>
        </p:blipFill>
        <p:spPr>
          <a:xfrm>
            <a:off x="10952173" y="5592076"/>
            <a:ext cx="596515" cy="787998"/>
          </a:xfrm>
          <a:prstGeom prst="rect">
            <a:avLst/>
          </a:prstGeom>
        </p:spPr>
      </p:pic>
      <p:sp>
        <p:nvSpPr>
          <p:cNvPr id="8"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1"/>
          </p:nvPr>
        </p:nvSpPr>
        <p:spPr>
          <a:xfrm>
            <a:off x="2" y="0"/>
            <a:ext cx="5772151" cy="6858000"/>
          </a:xfrm>
        </p:spPr>
        <p:txBody>
          <a:bodyPr/>
          <a:lstStyle>
            <a:lvl1pPr>
              <a:defRPr>
                <a:solidFill>
                  <a:schemeClr val="bg1"/>
                </a:solidFill>
              </a:defRPr>
            </a:lvl1pPr>
          </a:lstStyle>
          <a:p>
            <a:r>
              <a:rPr lang="en-US"/>
              <a:t>Click icon to add picture</a:t>
            </a:r>
            <a:endParaRPr lang="en-US" dirty="0"/>
          </a:p>
        </p:txBody>
      </p:sp>
      <p:cxnSp>
        <p:nvCxnSpPr>
          <p:cNvPr id="9" name="Straight Connector 8">
            <a:extLst>
              <a:ext uri="{FF2B5EF4-FFF2-40B4-BE49-F238E27FC236}">
                <a16:creationId xmlns:a16="http://schemas.microsoft.com/office/drawing/2014/main" id="{C48076DE-3A61-F549-BC8D-062979F11F9F}"/>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52962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bg>
      <p:bgPr>
        <a:pattFill prst="dkUpDiag">
          <a:fgClr>
            <a:srgbClr val="004F9D"/>
          </a:fgClr>
          <a:bgClr>
            <a:srgbClr val="013591"/>
          </a:bgClr>
        </a:patt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1331092" y="714890"/>
            <a:ext cx="5967713" cy="3988887"/>
          </a:xfrm>
          <a:prstGeom prst="rect">
            <a:avLst/>
          </a:prstGeom>
          <a:noFill/>
        </p:spPr>
        <p:txBody>
          <a:bodyPr anchor="b">
            <a:noAutofit/>
          </a:bodyPr>
          <a:lstStyle>
            <a:lvl1pPr>
              <a:defRPr sz="7200" b="1" i="0">
                <a:solidFill>
                  <a:schemeClr val="bg1"/>
                </a:solidFill>
                <a:latin typeface="Source Sans Pro" panose="020B0503030403020204" pitchFamily="34" charset="77"/>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964738DE-3A36-7743-9096-D88580B25A5E}"/>
              </a:ext>
            </a:extLst>
          </p:cNvPr>
          <p:cNvPicPr>
            <a:picLocks noChangeAspect="1"/>
          </p:cNvPicPr>
          <p:nvPr/>
        </p:nvPicPr>
        <p:blipFill>
          <a:blip r:embed="rId2"/>
          <a:stretch>
            <a:fillRect/>
          </a:stretch>
        </p:blipFill>
        <p:spPr>
          <a:xfrm>
            <a:off x="10952173" y="5592076"/>
            <a:ext cx="596515" cy="787998"/>
          </a:xfrm>
          <a:prstGeom prst="rect">
            <a:avLst/>
          </a:prstGeom>
        </p:spPr>
      </p:pic>
      <p:cxnSp>
        <p:nvCxnSpPr>
          <p:cNvPr id="11" name="Straight Connector 10">
            <a:extLst>
              <a:ext uri="{FF2B5EF4-FFF2-40B4-BE49-F238E27FC236}">
                <a16:creationId xmlns:a16="http://schemas.microsoft.com/office/drawing/2014/main" id="{DDCB7C41-036F-3C46-985A-A2DA08A2D9DF}"/>
              </a:ext>
            </a:extLst>
          </p:cNvPr>
          <p:cNvCxnSpPr>
            <a:cxnSpLocks/>
          </p:cNvCxnSpPr>
          <p:nvPr/>
        </p:nvCxnSpPr>
        <p:spPr>
          <a:xfrm flipV="1">
            <a:off x="2" y="4671793"/>
            <a:ext cx="7141580" cy="3198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694506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EFT Section Header + Pic">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95F29C-14A0-5C4F-877C-1B28B706B781}"/>
              </a:ext>
              <a:ext uri="{C183D7F6-B498-43B3-948B-1728B52AA6E4}">
                <adec:decorative xmlns:adec="http://schemas.microsoft.com/office/drawing/2017/decorative" val="1"/>
              </a:ext>
            </a:extLst>
          </p:cNvPr>
          <p:cNvSpPr/>
          <p:nvPr/>
        </p:nvSpPr>
        <p:spPr>
          <a:xfrm>
            <a:off x="2" y="0"/>
            <a:ext cx="4262719"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67A2BA2-B7FF-5149-B98F-44E9F3D7BA2B}"/>
              </a:ext>
            </a:extLst>
          </p:cNvPr>
          <p:cNvSpPr/>
          <p:nvPr/>
        </p:nvSpPr>
        <p:spPr>
          <a:xfrm>
            <a:off x="657677" y="3604628"/>
            <a:ext cx="1343891" cy="138546"/>
          </a:xfrm>
          <a:prstGeom prst="rect">
            <a:avLst/>
          </a:prstGeom>
          <a:solidFill>
            <a:srgbClr val="182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1035FF9D-8F55-774F-A2D7-885F4FB16D39}"/>
              </a:ext>
            </a:extLst>
          </p:cNvPr>
          <p:cNvSpPr>
            <a:spLocks noGrp="1"/>
          </p:cNvSpPr>
          <p:nvPr>
            <p:ph type="title"/>
          </p:nvPr>
        </p:nvSpPr>
        <p:spPr>
          <a:xfrm>
            <a:off x="553503" y="954745"/>
            <a:ext cx="3328911" cy="2474259"/>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sp>
        <p:nvSpPr>
          <p:cNvPr id="7"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0"/>
          </p:nvPr>
        </p:nvSpPr>
        <p:spPr>
          <a:xfrm>
            <a:off x="4262717" y="0"/>
            <a:ext cx="7929283" cy="6858000"/>
          </a:xfrm>
        </p:spPr>
        <p:txBody>
          <a:bodyPr/>
          <a:lstStyle>
            <a:lvl1pPr>
              <a:defRPr>
                <a:solidFill>
                  <a:schemeClr val="bg1"/>
                </a:solidFill>
              </a:defRPr>
            </a:lvl1pPr>
          </a:lstStyle>
          <a:p>
            <a:r>
              <a:rPr lang="en-US"/>
              <a:t>Click icon to add picture</a:t>
            </a:r>
            <a:endParaRPr lang="en-US" dirty="0"/>
          </a:p>
        </p:txBody>
      </p:sp>
      <p:pic>
        <p:nvPicPr>
          <p:cNvPr id="8" name="Picture 7">
            <a:extLst>
              <a:ext uri="{FF2B5EF4-FFF2-40B4-BE49-F238E27FC236}">
                <a16:creationId xmlns:a16="http://schemas.microsoft.com/office/drawing/2014/main" id="{B2745200-ED8B-854E-8AF4-AE185B01A5B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27073" y="5592076"/>
            <a:ext cx="596515" cy="787998"/>
          </a:xfrm>
          <a:prstGeom prst="rect">
            <a:avLst/>
          </a:prstGeom>
        </p:spPr>
      </p:pic>
    </p:spTree>
    <p:extLst>
      <p:ext uri="{BB962C8B-B14F-4D97-AF65-F5344CB8AC3E}">
        <p14:creationId xmlns:p14="http://schemas.microsoft.com/office/powerpoint/2010/main" val="2356783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GHT Section Header + Pic">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240887-672A-304F-9FA5-1BEF1B2AEB18}"/>
              </a:ext>
              <a:ext uri="{C183D7F6-B498-43B3-948B-1728B52AA6E4}">
                <adec:decorative xmlns:adec="http://schemas.microsoft.com/office/drawing/2017/decorative" val="1"/>
              </a:ext>
            </a:extLst>
          </p:cNvPr>
          <p:cNvSpPr/>
          <p:nvPr/>
        </p:nvSpPr>
        <p:spPr>
          <a:xfrm>
            <a:off x="7929283" y="0"/>
            <a:ext cx="4262719"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1" y="0"/>
            <a:ext cx="7929283" cy="6858000"/>
          </a:xfrm>
        </p:spPr>
        <p:txBody>
          <a:bodyPr/>
          <a:lstStyle>
            <a:lvl1pPr>
              <a:defRPr>
                <a:solidFill>
                  <a:schemeClr val="bg1"/>
                </a:solidFill>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964738DE-3A36-7743-9096-D88580B25A5E}"/>
              </a:ext>
            </a:extLst>
          </p:cNvPr>
          <p:cNvPicPr>
            <a:picLocks noChangeAspect="1"/>
          </p:cNvPicPr>
          <p:nvPr/>
        </p:nvPicPr>
        <p:blipFill>
          <a:blip r:embed="rId2"/>
          <a:stretch>
            <a:fillRect/>
          </a:stretch>
        </p:blipFill>
        <p:spPr>
          <a:xfrm>
            <a:off x="10952173" y="5592076"/>
            <a:ext cx="596515" cy="787998"/>
          </a:xfrm>
          <a:prstGeom prst="rect">
            <a:avLst/>
          </a:prstGeom>
        </p:spPr>
      </p:pic>
      <p:sp>
        <p:nvSpPr>
          <p:cNvPr id="11" name="Rectangle 10">
            <a:extLst>
              <a:ext uri="{FF2B5EF4-FFF2-40B4-BE49-F238E27FC236}">
                <a16:creationId xmlns:a16="http://schemas.microsoft.com/office/drawing/2014/main" id="{7A85F05C-984C-D042-AFBB-8851E753CF09}"/>
              </a:ext>
            </a:extLst>
          </p:cNvPr>
          <p:cNvSpPr/>
          <p:nvPr/>
        </p:nvSpPr>
        <p:spPr>
          <a:xfrm>
            <a:off x="8491193" y="3604628"/>
            <a:ext cx="1343891" cy="138546"/>
          </a:xfrm>
          <a:prstGeom prst="rect">
            <a:avLst/>
          </a:prstGeom>
          <a:solidFill>
            <a:srgbClr val="182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id="{BF3CEF31-6BBD-F84E-936F-6782D772FEAA}"/>
              </a:ext>
            </a:extLst>
          </p:cNvPr>
          <p:cNvSpPr>
            <a:spLocks noGrp="1"/>
          </p:cNvSpPr>
          <p:nvPr>
            <p:ph type="title"/>
          </p:nvPr>
        </p:nvSpPr>
        <p:spPr>
          <a:xfrm>
            <a:off x="8387021" y="954745"/>
            <a:ext cx="3328911" cy="2474259"/>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spTree>
    <p:extLst>
      <p:ext uri="{BB962C8B-B14F-4D97-AF65-F5344CB8AC3E}">
        <p14:creationId xmlns:p14="http://schemas.microsoft.com/office/powerpoint/2010/main" val="16759744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P Title with Cop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82A7DE4-9D1B-B94D-B064-FC6B4CCD3F20}"/>
              </a:ext>
            </a:extLst>
          </p:cNvPr>
          <p:cNvSpPr>
            <a:spLocks noGrp="1"/>
          </p:cNvSpPr>
          <p:nvPr>
            <p:ph type="title"/>
          </p:nvPr>
        </p:nvSpPr>
        <p:spPr>
          <a:xfrm>
            <a:off x="838200" y="563320"/>
            <a:ext cx="10515600" cy="878459"/>
          </a:xfrm>
          <a:prstGeom prst="rect">
            <a:avLst/>
          </a:prstGeom>
          <a:noFill/>
        </p:spPr>
        <p:txBody>
          <a:bodyPr anchor="b">
            <a:noAutofit/>
          </a:bodyPr>
          <a:lstStyle>
            <a:lvl1pPr>
              <a:defRPr b="1" i="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42C1D0E4-3F7B-8E47-99F5-5078B9047C5E}"/>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3A0125DB-FA05-1F44-8F17-9B2134CCC545}"/>
              </a:ext>
            </a:extLst>
          </p:cNvPr>
          <p:cNvSpPr>
            <a:spLocks noGrp="1"/>
          </p:cNvSpPr>
          <p:nvPr>
            <p:ph type="body" sz="quarter" idx="10"/>
          </p:nvPr>
        </p:nvSpPr>
        <p:spPr>
          <a:xfrm>
            <a:off x="1219200" y="1828800"/>
            <a:ext cx="9753600" cy="3657600"/>
          </a:xfrm>
        </p:spPr>
        <p:txBody>
          <a:bodyPr>
            <a:noAutofit/>
          </a:bodyPr>
          <a:lstStyle>
            <a:lvl1pPr marL="0" indent="0">
              <a:lnSpc>
                <a:spcPts val="2400"/>
              </a:lnSpc>
              <a:spcBef>
                <a:spcPts val="400"/>
              </a:spcBef>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587AFD6A-D2C0-A74E-9AFB-31DA6E393B6D}"/>
              </a:ext>
            </a:extLst>
          </p:cNvPr>
          <p:cNvPicPr>
            <a:picLocks noChangeAspect="1"/>
          </p:cNvPicPr>
          <p:nvPr/>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273499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72" userDrawn="1">
          <p15:clr>
            <a:srgbClr val="FBAE40"/>
          </p15:clr>
        </p15:guide>
        <p15:guide id="3" pos="768" userDrawn="1">
          <p15:clr>
            <a:srgbClr val="FBAE40"/>
          </p15:clr>
        </p15:guide>
        <p15:guide id="4" pos="6912" userDrawn="1">
          <p15:clr>
            <a:srgbClr val="FBAE40"/>
          </p15:clr>
        </p15:guide>
        <p15:guide id="5" orient="horz" pos="1152" userDrawn="1">
          <p15:clr>
            <a:srgbClr val="FBAE40"/>
          </p15:clr>
        </p15:guide>
        <p15:guide id="6" orient="horz" pos="345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Title with List">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3B7F23B7-3D29-7648-8921-3A0E9180A252}"/>
              </a:ext>
            </a:extLst>
          </p:cNvPr>
          <p:cNvSpPr>
            <a:spLocks noGrp="1"/>
          </p:cNvSpPr>
          <p:nvPr>
            <p:ph type="title"/>
          </p:nvPr>
        </p:nvSpPr>
        <p:spPr>
          <a:xfrm>
            <a:off x="838200" y="563320"/>
            <a:ext cx="10515600" cy="878459"/>
          </a:xfrm>
          <a:prstGeom prst="rect">
            <a:avLst/>
          </a:prstGeom>
          <a:noFill/>
        </p:spPr>
        <p:txBody>
          <a:bodyPr anchor="b"/>
          <a:lstStyle>
            <a:lvl1pPr>
              <a:defRPr b="1" i="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36" name="Straight Connector 35">
            <a:extLst>
              <a:ext uri="{FF2B5EF4-FFF2-40B4-BE49-F238E27FC236}">
                <a16:creationId xmlns:a16="http://schemas.microsoft.com/office/drawing/2014/main" id="{88FD7305-84FB-DD4D-8E52-33C2B3B6A0A5}"/>
              </a:ext>
            </a:extLst>
          </p:cNvPr>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7" name="Text Placeholder 27">
            <a:extLst>
              <a:ext uri="{FF2B5EF4-FFF2-40B4-BE49-F238E27FC236}">
                <a16:creationId xmlns:a16="http://schemas.microsoft.com/office/drawing/2014/main" id="{B0015C2C-C98E-C64F-B39D-C23700646215}"/>
              </a:ext>
            </a:extLst>
          </p:cNvPr>
          <p:cNvSpPr>
            <a:spLocks noGrp="1"/>
          </p:cNvSpPr>
          <p:nvPr>
            <p:ph type="body" sz="quarter" idx="10"/>
          </p:nvPr>
        </p:nvSpPr>
        <p:spPr>
          <a:xfrm>
            <a:off x="1219200" y="1828800"/>
            <a:ext cx="9753600" cy="3657600"/>
          </a:xfrm>
        </p:spPr>
        <p:txBody>
          <a:bodyPr>
            <a:noAutofit/>
          </a:bodyPr>
          <a:lstStyle>
            <a:lvl1pPr marL="0" indent="-160016">
              <a:lnSpc>
                <a:spcPts val="2400"/>
              </a:lnSpc>
              <a:spcBef>
                <a:spcPts val="400"/>
              </a:spcBef>
              <a:buFont typeface="Arial" panose="020B0604020202020204" pitchFamily="34" charset="0"/>
              <a:buChar char="•"/>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0F10FF76-DE25-8D40-8EFE-7B9A471F0484}"/>
              </a:ext>
            </a:extLst>
          </p:cNvPr>
          <p:cNvPicPr>
            <a:picLocks noChangeAspect="1"/>
          </p:cNvPicPr>
          <p:nvPr/>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2070712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72" userDrawn="1">
          <p15:clr>
            <a:srgbClr val="FBAE40"/>
          </p15:clr>
        </p15:guide>
        <p15:guide id="3" pos="768" userDrawn="1">
          <p15:clr>
            <a:srgbClr val="FBAE40"/>
          </p15:clr>
        </p15:guide>
        <p15:guide id="4" pos="6912" userDrawn="1">
          <p15:clr>
            <a:srgbClr val="FBAE40"/>
          </p15:clr>
        </p15:guide>
        <p15:guide id="5" orient="horz" pos="1152" userDrawn="1">
          <p15:clr>
            <a:srgbClr val="FBAE40"/>
          </p15:clr>
        </p15:guide>
        <p15:guide id="6" orient="horz" pos="345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P Title with Copy + Dat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20"/>
            <a:ext cx="10515600" cy="878459"/>
          </a:xfrm>
          <a:prstGeom prst="rect">
            <a:avLst/>
          </a:prstGeom>
          <a:noFill/>
        </p:spPr>
        <p:txBody>
          <a:bodyPr anchor="b"/>
          <a:lstStyle>
            <a:lvl1pPr>
              <a:defRPr b="1" i="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p:nvPr>
        </p:nvSpPr>
        <p:spPr>
          <a:xfrm>
            <a:off x="1219200" y="1828800"/>
            <a:ext cx="4343400" cy="3657600"/>
          </a:xfrm>
        </p:spPr>
        <p:txBody>
          <a:bodyPr>
            <a:noAutofit/>
          </a:bodyPr>
          <a:lstStyle>
            <a:lvl1pPr marL="0" indent="0">
              <a:lnSpc>
                <a:spcPts val="2400"/>
              </a:lnSpc>
              <a:spcBef>
                <a:spcPts val="400"/>
              </a:spcBef>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6629400" y="1828800"/>
            <a:ext cx="4343400" cy="3657600"/>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0" name="Picture 9">
            <a:extLst>
              <a:ext uri="{FF2B5EF4-FFF2-40B4-BE49-F238E27FC236}">
                <a16:creationId xmlns:a16="http://schemas.microsoft.com/office/drawing/2014/main" id="{FC8957F7-CF9F-E448-9A02-EAAD09EF4717}"/>
              </a:ext>
            </a:extLst>
          </p:cNvPr>
          <p:cNvPicPr>
            <a:picLocks noChangeAspect="1"/>
          </p:cNvPicPr>
          <p:nvPr/>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3692658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68" userDrawn="1">
          <p15:clr>
            <a:srgbClr val="FBAE40"/>
          </p15:clr>
        </p15:guide>
        <p15:guide id="3" orient="horz" pos="1152" userDrawn="1">
          <p15:clr>
            <a:srgbClr val="FBAE40"/>
          </p15:clr>
        </p15:guide>
        <p15:guide id="4" orient="horz" pos="3456" userDrawn="1">
          <p15:clr>
            <a:srgbClr val="FBAE40"/>
          </p15:clr>
        </p15:guide>
        <p15:guide id="5" pos="6912" userDrawn="1">
          <p15:clr>
            <a:srgbClr val="FBAE40"/>
          </p15:clr>
        </p15:guide>
        <p15:guide id="6" pos="3840" userDrawn="1">
          <p15:clr>
            <a:srgbClr val="FBAE40"/>
          </p15:clr>
        </p15:guide>
        <p15:guide id="7" pos="4176" userDrawn="1">
          <p15:clr>
            <a:srgbClr val="FBAE40"/>
          </p15:clr>
        </p15:guide>
        <p15:guide id="8" pos="350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P Title with Copy + Medi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20"/>
            <a:ext cx="10515600" cy="878459"/>
          </a:xfrm>
          <a:prstGeom prst="rect">
            <a:avLst/>
          </a:prstGeom>
          <a:noFill/>
        </p:spPr>
        <p:txBody>
          <a:bodyPr anchor="b"/>
          <a:lstStyle>
            <a:lvl1pPr>
              <a:defRPr b="1" i="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p:nvPr>
        </p:nvSpPr>
        <p:spPr>
          <a:xfrm>
            <a:off x="1219202" y="1828800"/>
            <a:ext cx="3723191" cy="3657600"/>
          </a:xfrm>
        </p:spPr>
        <p:txBody>
          <a:bodyPr>
            <a:noAutofit/>
          </a:bodyPr>
          <a:lstStyle>
            <a:lvl1pPr marL="0" indent="0">
              <a:lnSpc>
                <a:spcPts val="2400"/>
              </a:lnSpc>
              <a:spcBef>
                <a:spcPts val="400"/>
              </a:spcBef>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5562600" y="2133600"/>
            <a:ext cx="5410200" cy="3048000"/>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0" name="Picture 9">
            <a:extLst>
              <a:ext uri="{FF2B5EF4-FFF2-40B4-BE49-F238E27FC236}">
                <a16:creationId xmlns:a16="http://schemas.microsoft.com/office/drawing/2014/main" id="{09043363-8F7A-0D43-8F32-D88C4C2810F7}"/>
              </a:ext>
            </a:extLst>
          </p:cNvPr>
          <p:cNvPicPr>
            <a:picLocks noChangeAspect="1"/>
          </p:cNvPicPr>
          <p:nvPr/>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3024318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68" userDrawn="1">
          <p15:clr>
            <a:srgbClr val="FBAE40"/>
          </p15:clr>
        </p15:guide>
        <p15:guide id="3" orient="horz" pos="1152" userDrawn="1">
          <p15:clr>
            <a:srgbClr val="FBAE40"/>
          </p15:clr>
        </p15:guide>
        <p15:guide id="4" orient="horz" pos="3456" userDrawn="1">
          <p15:clr>
            <a:srgbClr val="FBAE40"/>
          </p15:clr>
        </p15:guide>
        <p15:guide id="5" pos="6912" userDrawn="1">
          <p15:clr>
            <a:srgbClr val="FBAE40"/>
          </p15:clr>
        </p15:guide>
        <p15:guide id="6" pos="3840" userDrawn="1">
          <p15:clr>
            <a:srgbClr val="FBAE40"/>
          </p15:clr>
        </p15:guide>
        <p15:guide id="7" pos="3120" userDrawn="1">
          <p15:clr>
            <a:srgbClr val="FBAE40"/>
          </p15:clr>
        </p15:guide>
        <p15:guide id="8" pos="3504" userDrawn="1">
          <p15:clr>
            <a:srgbClr val="FBAE40"/>
          </p15:clr>
        </p15:guide>
        <p15:guide id="9" orient="horz" pos="3264" userDrawn="1">
          <p15:clr>
            <a:srgbClr val="FBAE40"/>
          </p15:clr>
        </p15:guide>
        <p15:guide id="10" orient="horz" pos="13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dia Only">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84056BA-2837-8F44-8004-739C36682A52}"/>
              </a:ext>
            </a:extLst>
          </p:cNvPr>
          <p:cNvSpPr>
            <a:spLocks noGrp="1" noChangeAspect="1"/>
          </p:cNvSpPr>
          <p:nvPr>
            <p:ph sz="quarter" idx="11"/>
          </p:nvPr>
        </p:nvSpPr>
        <p:spPr>
          <a:xfrm>
            <a:off x="2" y="3858"/>
            <a:ext cx="12166100" cy="6854142"/>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1933620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68" userDrawn="1">
          <p15:clr>
            <a:srgbClr val="FBAE40"/>
          </p15:clr>
        </p15:guide>
        <p15:guide id="3" orient="horz" pos="1152" userDrawn="1">
          <p15:clr>
            <a:srgbClr val="FBAE40"/>
          </p15:clr>
        </p15:guide>
        <p15:guide id="4" orient="horz" pos="3456" userDrawn="1">
          <p15:clr>
            <a:srgbClr val="FBAE40"/>
          </p15:clr>
        </p15:guide>
        <p15:guide id="5" pos="6912" userDrawn="1">
          <p15:clr>
            <a:srgbClr val="FBAE40"/>
          </p15:clr>
        </p15:guide>
        <p15:guide id="6" pos="3840" userDrawn="1">
          <p15:clr>
            <a:srgbClr val="FBAE40"/>
          </p15:clr>
        </p15:guide>
        <p15:guide id="7" pos="3120" userDrawn="1">
          <p15:clr>
            <a:srgbClr val="FBAE40"/>
          </p15:clr>
        </p15:guide>
        <p15:guide id="8" pos="3504" userDrawn="1">
          <p15:clr>
            <a:srgbClr val="FBAE40"/>
          </p15:clr>
        </p15:guide>
        <p15:guide id="9" orient="horz" pos="3264" userDrawn="1">
          <p15:clr>
            <a:srgbClr val="FBAE40"/>
          </p15:clr>
        </p15:guide>
        <p15:guide id="10" orient="horz" pos="13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20774" y="1790700"/>
            <a:ext cx="10961628" cy="4305300"/>
          </a:xfrm>
          <a:prstGeom prst="rect">
            <a:avLst/>
          </a:prstGeom>
        </p:spPr>
        <p:txBody>
          <a:bodyPr/>
          <a:lstStyle>
            <a:lvl1pPr marL="227008" indent="-227008">
              <a:buFont typeface="Wingdings" panose="05000000000000000000" pitchFamily="2" charset="2"/>
              <a:buChar char="§"/>
              <a:defRPr sz="2600" b="1"/>
            </a:lvl1pPr>
            <a:lvl2pPr marL="687371" indent="-230182">
              <a:buFont typeface="Wingdings" panose="05000000000000000000" pitchFamily="2" charset="2"/>
              <a:buChar char="§"/>
              <a:tabLst/>
              <a:defRPr sz="2400" b="1"/>
            </a:lvl2pPr>
            <a:lvl3pPr marL="1084236" indent="-169858">
              <a:buFont typeface="Wingdings" panose="05000000000000000000" pitchFamily="2" charset="2"/>
              <a:buChar char="§"/>
              <a:defRPr sz="2300" b="0"/>
            </a:lvl3pPr>
            <a:lvl4pPr marL="1546187" indent="-174621">
              <a:buFont typeface="Wingdings" panose="05000000000000000000" pitchFamily="2" charset="2"/>
              <a:buChar char="§"/>
              <a:defRPr sz="2000" b="0"/>
            </a:lvl4pPr>
            <a:lvl5pPr marL="1998613" indent="-169858">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a:solidFill>
                  <a:srgbClr val="4D4D4D"/>
                </a:solidFill>
              </a:defRPr>
            </a:lvl1p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rgbClr val="4D4D4D"/>
                </a:solidFill>
              </a:defRPr>
            </a:lvl1p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0"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4"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8604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FT Title, Caption and Pi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2" y="0"/>
            <a:ext cx="10325100" cy="6858000"/>
          </a:xfrm>
        </p:spPr>
        <p:txBody>
          <a:bodyPr/>
          <a:lstStyle>
            <a:lvl1pPr>
              <a:defRPr>
                <a:solidFill>
                  <a:schemeClr val="bg1"/>
                </a:solidFill>
              </a:defRPr>
            </a:lvl1pPr>
          </a:lstStyle>
          <a:p>
            <a:r>
              <a:rPr lang="en-US"/>
              <a:t>Click icon to add picture</a:t>
            </a:r>
            <a:endParaRPr lang="en-US" dirty="0"/>
          </a:p>
        </p:txBody>
      </p:sp>
      <p:sp>
        <p:nvSpPr>
          <p:cNvPr id="12" name="Rectangle 11">
            <a:extLst>
              <a:ext uri="{FF2B5EF4-FFF2-40B4-BE49-F238E27FC236}">
                <a16:creationId xmlns:a16="http://schemas.microsoft.com/office/drawing/2014/main" id="{CF95F29C-14A0-5C4F-877C-1B28B706B781}"/>
              </a:ext>
            </a:extLst>
          </p:cNvPr>
          <p:cNvSpPr/>
          <p:nvPr/>
        </p:nvSpPr>
        <p:spPr>
          <a:xfrm>
            <a:off x="10325102" y="0"/>
            <a:ext cx="1866900"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64738DE-3A36-7743-9096-D88580B25A5E}"/>
              </a:ext>
            </a:extLst>
          </p:cNvPr>
          <p:cNvPicPr>
            <a:picLocks noChangeAspect="1"/>
          </p:cNvPicPr>
          <p:nvPr/>
        </p:nvPicPr>
        <p:blipFill>
          <a:blip r:embed="rId2"/>
          <a:stretch>
            <a:fillRect/>
          </a:stretch>
        </p:blipFill>
        <p:spPr>
          <a:xfrm>
            <a:off x="10952173" y="5592076"/>
            <a:ext cx="596515" cy="787998"/>
          </a:xfrm>
          <a:prstGeom prst="rect">
            <a:avLst/>
          </a:prstGeom>
        </p:spPr>
      </p:pic>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752867" y="714887"/>
            <a:ext cx="4128416" cy="2714113"/>
          </a:xfrm>
          <a:prstGeom prst="rect">
            <a:avLst/>
          </a:prstGeom>
          <a:noFill/>
        </p:spPr>
        <p:txBody>
          <a:bodyPr anchor="b">
            <a:noAutofit/>
          </a:bodyPr>
          <a:lstStyle>
            <a:lvl1pPr>
              <a:defRPr sz="6000" b="1" i="0">
                <a:solidFill>
                  <a:schemeClr val="bg1"/>
                </a:solidFill>
                <a:latin typeface="Source Sans Pro" panose="020B0503030403020204" pitchFamily="34" charset="77"/>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EE74C142-31AF-234D-926E-15F7604CA2D8}"/>
              </a:ext>
            </a:extLst>
          </p:cNvPr>
          <p:cNvSpPr>
            <a:spLocks noGrp="1"/>
          </p:cNvSpPr>
          <p:nvPr>
            <p:ph type="subTitle" idx="1" hasCustomPrompt="1"/>
          </p:nvPr>
        </p:nvSpPr>
        <p:spPr>
          <a:xfrm>
            <a:off x="752868" y="3691770"/>
            <a:ext cx="2854035" cy="1666717"/>
          </a:xfrm>
        </p:spPr>
        <p:txBody>
          <a:bodyPr>
            <a:noAutofit/>
          </a:bodyPr>
          <a:lstStyle>
            <a:lvl1pPr marL="0" indent="0" algn="l">
              <a:lnSpc>
                <a:spcPts val="2400"/>
              </a:lnSpc>
              <a:buNone/>
              <a:defRPr sz="1700" b="0" i="0" kern="0" spc="0" baseline="0">
                <a:solidFill>
                  <a:schemeClr val="bg1"/>
                </a:solidFill>
                <a:latin typeface="Source Sans Pro Light" panose="020B0403030403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a:t>
            </a:r>
            <a:br>
              <a:rPr lang="en-US" dirty="0"/>
            </a:br>
            <a:r>
              <a:rPr lang="en-US" dirty="0"/>
              <a:t>subtitle style</a:t>
            </a:r>
          </a:p>
        </p:txBody>
      </p:sp>
    </p:spTree>
    <p:extLst>
      <p:ext uri="{BB962C8B-B14F-4D97-AF65-F5344CB8AC3E}">
        <p14:creationId xmlns:p14="http://schemas.microsoft.com/office/powerpoint/2010/main" val="1812816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5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IGHT Title, Caption and Pi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1866902" y="0"/>
            <a:ext cx="10325100" cy="6858000"/>
          </a:xfrm>
        </p:spPr>
        <p:txBody>
          <a:bodyPr/>
          <a:lstStyle>
            <a:lvl1pPr>
              <a:defRPr>
                <a:solidFill>
                  <a:schemeClr val="bg1"/>
                </a:solidFill>
              </a:defRPr>
            </a:lvl1pPr>
          </a:lstStyle>
          <a:p>
            <a:r>
              <a:rPr lang="en-US"/>
              <a:t>Click icon to add picture</a:t>
            </a:r>
            <a:endParaRPr lang="en-US" dirty="0"/>
          </a:p>
        </p:txBody>
      </p:sp>
      <p:sp>
        <p:nvSpPr>
          <p:cNvPr id="12" name="Rectangle 11">
            <a:extLst>
              <a:ext uri="{FF2B5EF4-FFF2-40B4-BE49-F238E27FC236}">
                <a16:creationId xmlns:a16="http://schemas.microsoft.com/office/drawing/2014/main" id="{CF95F29C-14A0-5C4F-877C-1B28B706B781}"/>
              </a:ext>
              <a:ext uri="{C183D7F6-B498-43B3-948B-1728B52AA6E4}">
                <adec:decorative xmlns:adec="http://schemas.microsoft.com/office/drawing/2017/decorative" val="1"/>
              </a:ext>
            </a:extLst>
          </p:cNvPr>
          <p:cNvSpPr/>
          <p:nvPr/>
        </p:nvSpPr>
        <p:spPr>
          <a:xfrm>
            <a:off x="2" y="0"/>
            <a:ext cx="1866900"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64738DE-3A36-7743-9096-D88580B25A5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27073" y="5592076"/>
            <a:ext cx="596515" cy="787998"/>
          </a:xfrm>
          <a:prstGeom prst="rect">
            <a:avLst/>
          </a:prstGeom>
        </p:spPr>
      </p:pic>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7341925" y="714887"/>
            <a:ext cx="4128416" cy="2714113"/>
          </a:xfrm>
          <a:prstGeom prst="rect">
            <a:avLst/>
          </a:prstGeom>
          <a:noFill/>
        </p:spPr>
        <p:txBody>
          <a:bodyPr anchor="b">
            <a:noAutofit/>
          </a:bodyPr>
          <a:lstStyle>
            <a:lvl1pPr algn="r">
              <a:defRPr sz="6000" b="1" i="0">
                <a:solidFill>
                  <a:schemeClr val="bg1"/>
                </a:solidFill>
                <a:latin typeface="Source Sans Pro" panose="020B0503030403020204" pitchFamily="34" charset="77"/>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EE74C142-31AF-234D-926E-15F7604CA2D8}"/>
              </a:ext>
            </a:extLst>
          </p:cNvPr>
          <p:cNvSpPr>
            <a:spLocks noGrp="1"/>
          </p:cNvSpPr>
          <p:nvPr>
            <p:ph type="subTitle" idx="1" hasCustomPrompt="1"/>
          </p:nvPr>
        </p:nvSpPr>
        <p:spPr>
          <a:xfrm>
            <a:off x="8616308" y="3691770"/>
            <a:ext cx="2854035" cy="1666717"/>
          </a:xfrm>
        </p:spPr>
        <p:txBody>
          <a:bodyPr>
            <a:noAutofit/>
          </a:bodyPr>
          <a:lstStyle>
            <a:lvl1pPr marL="0" indent="0" algn="r">
              <a:lnSpc>
                <a:spcPts val="2400"/>
              </a:lnSpc>
              <a:buNone/>
              <a:defRPr sz="1700" b="0" i="0" kern="0" spc="0" baseline="0">
                <a:solidFill>
                  <a:schemeClr val="bg1"/>
                </a:solidFill>
                <a:latin typeface="Source Sans Pro Light" panose="020B0403030403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a:t>
            </a:r>
            <a:br>
              <a:rPr lang="en-US" dirty="0"/>
            </a:br>
            <a:r>
              <a:rPr lang="en-US" dirty="0"/>
              <a:t>subtitle style</a:t>
            </a:r>
          </a:p>
        </p:txBody>
      </p:sp>
    </p:spTree>
    <p:extLst>
      <p:ext uri="{BB962C8B-B14F-4D97-AF65-F5344CB8AC3E}">
        <p14:creationId xmlns:p14="http://schemas.microsoft.com/office/powerpoint/2010/main" val="2537927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EFT Title with COPY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7"/>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p:nvPr>
        </p:nvSpPr>
        <p:spPr>
          <a:xfrm>
            <a:off x="1219202" y="1828800"/>
            <a:ext cx="4610100" cy="3657600"/>
          </a:xfrm>
        </p:spPr>
        <p:txBody>
          <a:bodyPr>
            <a:noAutofit/>
          </a:bodyPr>
          <a:lstStyle>
            <a:lvl1pPr marL="0" indent="0">
              <a:lnSpc>
                <a:spcPts val="2400"/>
              </a:lnSpc>
              <a:spcBef>
                <a:spcPts val="400"/>
              </a:spcBef>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CFD972F3-B67C-BA41-9DE6-D0F069460CA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27073" y="5592076"/>
            <a:ext cx="596515" cy="787998"/>
          </a:xfrm>
          <a:prstGeom prst="rect">
            <a:avLst/>
          </a:prstGeom>
        </p:spPr>
      </p:pic>
    </p:spTree>
    <p:extLst>
      <p:ext uri="{BB962C8B-B14F-4D97-AF65-F5344CB8AC3E}">
        <p14:creationId xmlns:p14="http://schemas.microsoft.com/office/powerpoint/2010/main" val="2332166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IGHT Title with COPY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6362700" y="571507"/>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7" name="Text Placeholder 27">
            <a:extLst>
              <a:ext uri="{FF2B5EF4-FFF2-40B4-BE49-F238E27FC236}">
                <a16:creationId xmlns:a16="http://schemas.microsoft.com/office/drawing/2014/main" id="{E506AC32-CF8A-3240-BFFE-0BAE85B42066}"/>
              </a:ext>
            </a:extLst>
          </p:cNvPr>
          <p:cNvSpPr>
            <a:spLocks noGrp="1"/>
          </p:cNvSpPr>
          <p:nvPr>
            <p:ph type="body" sz="quarter" idx="10"/>
          </p:nvPr>
        </p:nvSpPr>
        <p:spPr>
          <a:xfrm>
            <a:off x="6629402" y="1828800"/>
            <a:ext cx="4610100" cy="3657600"/>
          </a:xfrm>
        </p:spPr>
        <p:txBody>
          <a:bodyPr>
            <a:noAutofit/>
          </a:bodyPr>
          <a:lstStyle>
            <a:lvl1pPr marL="0" indent="0">
              <a:lnSpc>
                <a:spcPts val="2400"/>
              </a:lnSpc>
              <a:spcBef>
                <a:spcPts val="400"/>
              </a:spcBef>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60E40814-8CAE-4841-B97D-1290FFB55CCF}"/>
              </a:ext>
            </a:extLst>
          </p:cNvPr>
          <p:cNvPicPr>
            <a:picLocks noChangeAspect="1"/>
          </p:cNvPicPr>
          <p:nvPr/>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3600494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4176" userDrawn="1">
          <p15:clr>
            <a:srgbClr val="FBAE40"/>
          </p15:clr>
        </p15:guide>
        <p15:guide id="9" pos="3840" userDrawn="1">
          <p15:clr>
            <a:srgbClr val="FBAE40"/>
          </p15:clr>
        </p15:guide>
        <p15:guide id="10" pos="691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EFT Title with DATA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7"/>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7" name="Chart Placeholder 2">
            <a:extLst>
              <a:ext uri="{FF2B5EF4-FFF2-40B4-BE49-F238E27FC236}">
                <a16:creationId xmlns:a16="http://schemas.microsoft.com/office/drawing/2014/main" id="{FF498322-C164-CC4D-B4E1-8A9EB2E70EA8}"/>
              </a:ext>
            </a:extLst>
          </p:cNvPr>
          <p:cNvSpPr>
            <a:spLocks noGrp="1"/>
          </p:cNvSpPr>
          <p:nvPr>
            <p:ph type="chart" sz="quarter" idx="11"/>
          </p:nvPr>
        </p:nvSpPr>
        <p:spPr>
          <a:xfrm>
            <a:off x="1219200" y="1828800"/>
            <a:ext cx="4343400" cy="3657600"/>
          </a:xfrm>
        </p:spPr>
        <p:txBody>
          <a:bodyPr/>
          <a:lstStyle>
            <a:lvl1pPr>
              <a:defRPr>
                <a:solidFill>
                  <a:schemeClr val="bg1"/>
                </a:solidFill>
              </a:defRPr>
            </a:lvl1pPr>
          </a:lstStyle>
          <a:p>
            <a:r>
              <a:rPr lang="en-US"/>
              <a:t>Click icon to add chart</a:t>
            </a:r>
            <a:endParaRPr lang="en-US" dirty="0"/>
          </a:p>
        </p:txBody>
      </p:sp>
      <p:pic>
        <p:nvPicPr>
          <p:cNvPr id="8" name="Picture 7">
            <a:extLst>
              <a:ext uri="{FF2B5EF4-FFF2-40B4-BE49-F238E27FC236}">
                <a16:creationId xmlns:a16="http://schemas.microsoft.com/office/drawing/2014/main" id="{37E473BD-D837-184C-BEBE-C0149E5773B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27073" y="5592076"/>
            <a:ext cx="596515" cy="787998"/>
          </a:xfrm>
          <a:prstGeom prst="rect">
            <a:avLst/>
          </a:prstGeom>
        </p:spPr>
      </p:pic>
    </p:spTree>
    <p:extLst>
      <p:ext uri="{BB962C8B-B14F-4D97-AF65-F5344CB8AC3E}">
        <p14:creationId xmlns:p14="http://schemas.microsoft.com/office/powerpoint/2010/main" val="4150779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IGHT Title with DATA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6362700" y="571507"/>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3" name="Chart Placeholder 2">
            <a:extLst>
              <a:ext uri="{FF2B5EF4-FFF2-40B4-BE49-F238E27FC236}">
                <a16:creationId xmlns:a16="http://schemas.microsoft.com/office/drawing/2014/main" id="{7A2FCD2B-FE36-6F49-9CCD-8E56619D4DFE}"/>
              </a:ext>
            </a:extLst>
          </p:cNvPr>
          <p:cNvSpPr>
            <a:spLocks noGrp="1"/>
          </p:cNvSpPr>
          <p:nvPr>
            <p:ph type="chart" sz="quarter" idx="11"/>
          </p:nvPr>
        </p:nvSpPr>
        <p:spPr>
          <a:xfrm>
            <a:off x="6629400" y="1828800"/>
            <a:ext cx="4343400" cy="3657600"/>
          </a:xfrm>
        </p:spPr>
        <p:txBody>
          <a:bodyPr/>
          <a:lstStyle>
            <a:lvl1pPr>
              <a:defRPr>
                <a:solidFill>
                  <a:schemeClr val="bg1"/>
                </a:solidFill>
              </a:defRPr>
            </a:lvl1pPr>
          </a:lstStyle>
          <a:p>
            <a:r>
              <a:rPr lang="en-US"/>
              <a:t>Click icon to add chart</a:t>
            </a:r>
            <a:endParaRPr lang="en-US" dirty="0"/>
          </a:p>
        </p:txBody>
      </p:sp>
      <p:pic>
        <p:nvPicPr>
          <p:cNvPr id="7" name="Picture 6">
            <a:extLst>
              <a:ext uri="{FF2B5EF4-FFF2-40B4-BE49-F238E27FC236}">
                <a16:creationId xmlns:a16="http://schemas.microsoft.com/office/drawing/2014/main" id="{69FB6D81-F300-2047-B552-EEA5130E4003}"/>
              </a:ext>
            </a:extLst>
          </p:cNvPr>
          <p:cNvPicPr>
            <a:picLocks noChangeAspect="1"/>
          </p:cNvPicPr>
          <p:nvPr/>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3278028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4176" userDrawn="1">
          <p15:clr>
            <a:srgbClr val="FBAE40"/>
          </p15:clr>
        </p15:guide>
        <p15:guide id="9" pos="3840" userDrawn="1">
          <p15:clr>
            <a:srgbClr val="FBAE40"/>
          </p15:clr>
        </p15:guide>
        <p15:guide id="10" pos="691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227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944347" y="-8467"/>
            <a:ext cx="3255743" cy="6866467"/>
            <a:chOff x="7425267" y="-8467"/>
            <a:chExt cx="4766733"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53440" y="2404534"/>
            <a:ext cx="9212816" cy="1646302"/>
          </a:xfrm>
          <a:prstGeom prst="rect">
            <a:avLst/>
          </a:prstGeom>
        </p:spPr>
        <p:txBody>
          <a:bodyPr anchor="ctr">
            <a:noAutofit/>
          </a:bodyPr>
          <a:lstStyle>
            <a:lvl1pPr algn="ctr">
              <a:defRPr sz="4500" b="1">
                <a:solidFill>
                  <a:srgbClr val="4D4D4D"/>
                </a:solidFill>
              </a:defRPr>
            </a:lvl1pPr>
          </a:lstStyle>
          <a:p>
            <a:r>
              <a:rPr lang="en-US" dirty="0"/>
              <a:t>Click to edit Master title style</a:t>
            </a:r>
          </a:p>
        </p:txBody>
      </p:sp>
      <p:sp>
        <p:nvSpPr>
          <p:cNvPr id="3" name="Subtitle 2"/>
          <p:cNvSpPr>
            <a:spLocks noGrp="1"/>
          </p:cNvSpPr>
          <p:nvPr>
            <p:ph type="subTitle" idx="1"/>
          </p:nvPr>
        </p:nvSpPr>
        <p:spPr>
          <a:xfrm>
            <a:off x="1453440" y="4213782"/>
            <a:ext cx="9212816" cy="2045617"/>
          </a:xfrm>
          <a:prstGeom prst="rect">
            <a:avLst/>
          </a:prstGeom>
        </p:spPr>
        <p:txBody>
          <a:bodyPr anchor="ctr">
            <a:normAutofit/>
          </a:bodyPr>
          <a:lstStyle>
            <a:lvl1pPr marL="0" indent="0" algn="ctr">
              <a:buNone/>
              <a:defRPr sz="2400" b="0">
                <a:solidFill>
                  <a:srgbClr val="4D4D4D"/>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20" name="TextBox 19">
            <a:extLst>
              <a:ext uri="{FF2B5EF4-FFF2-40B4-BE49-F238E27FC236}">
                <a16:creationId xmlns:a16="http://schemas.microsoft.com/office/drawing/2014/main" id="{A0D9C1D9-B002-41B8-BFDD-CFB693148260}"/>
              </a:ext>
            </a:extLst>
          </p:cNvPr>
          <p:cNvSpPr txBox="1"/>
          <p:nvPr userDrawn="1"/>
        </p:nvSpPr>
        <p:spPr>
          <a:xfrm>
            <a:off x="95253" y="6191255"/>
            <a:ext cx="3305175" cy="6463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Global-to-Local Analysis of Systems Sustainability</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 USA</a:t>
            </a:r>
          </a:p>
          <a:p>
            <a:r>
              <a:rPr lang="en-US" sz="900" baseline="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glassnet@purdue.edu</a:t>
            </a:r>
            <a:endParaRPr lang="en-US" sz="900" baseline="0" dirty="0">
              <a:solidFill>
                <a:schemeClr val="bg1"/>
              </a:solidFill>
              <a:latin typeface="Arial" panose="020B0604020202020204" pitchFamily="34" charset="0"/>
            </a:endParaRPr>
          </a:p>
        </p:txBody>
      </p:sp>
      <p:pic>
        <p:nvPicPr>
          <p:cNvPr id="18" name="Picture 17">
            <a:extLst>
              <a:ext uri="{FF2B5EF4-FFF2-40B4-BE49-F238E27FC236}">
                <a16:creationId xmlns:a16="http://schemas.microsoft.com/office/drawing/2014/main" id="{280B148A-DE5B-44BF-936A-D8A3E8E71BEE}"/>
              </a:ext>
            </a:extLst>
          </p:cNvPr>
          <p:cNvPicPr>
            <a:picLocks noChangeAspect="1"/>
          </p:cNvPicPr>
          <p:nvPr userDrawn="1"/>
        </p:nvPicPr>
        <p:blipFill>
          <a:blip r:embed="rId3"/>
          <a:stretch>
            <a:fillRect/>
          </a:stretch>
        </p:blipFill>
        <p:spPr>
          <a:xfrm>
            <a:off x="261874" y="197840"/>
            <a:ext cx="6028023" cy="1518966"/>
          </a:xfrm>
          <a:prstGeom prst="rect">
            <a:avLst/>
          </a:prstGeom>
        </p:spPr>
      </p:pic>
    </p:spTree>
    <p:extLst>
      <p:ext uri="{BB962C8B-B14F-4D97-AF65-F5344CB8AC3E}">
        <p14:creationId xmlns:p14="http://schemas.microsoft.com/office/powerpoint/2010/main" val="4268422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20774" y="1790700"/>
            <a:ext cx="10961628" cy="4305300"/>
          </a:xfrm>
          <a:prstGeom prst="rect">
            <a:avLst/>
          </a:prstGeom>
        </p:spPr>
        <p:txBody>
          <a:bodyPr/>
          <a:lstStyle>
            <a:lvl1pPr marL="227008" indent="-227008">
              <a:buFont typeface="Wingdings" panose="05000000000000000000" pitchFamily="2" charset="2"/>
              <a:buChar char="§"/>
              <a:defRPr sz="2600" b="1"/>
            </a:lvl1pPr>
            <a:lvl2pPr marL="687371" indent="-230182">
              <a:buFont typeface="Wingdings" panose="05000000000000000000" pitchFamily="2" charset="2"/>
              <a:buChar char="§"/>
              <a:tabLst/>
              <a:defRPr sz="2400" b="1"/>
            </a:lvl2pPr>
            <a:lvl3pPr marL="1084236" indent="-169858">
              <a:buFont typeface="Wingdings" panose="05000000000000000000" pitchFamily="2" charset="2"/>
              <a:buChar char="§"/>
              <a:defRPr sz="2300" b="0"/>
            </a:lvl3pPr>
            <a:lvl4pPr marL="1546187" indent="-174621">
              <a:buFont typeface="Wingdings" panose="05000000000000000000" pitchFamily="2" charset="2"/>
              <a:buChar char="§"/>
              <a:defRPr sz="2000" b="0"/>
            </a:lvl4pPr>
            <a:lvl5pPr marL="1998613" indent="-169858">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a:solidFill>
                  <a:srgbClr val="4D4D4D"/>
                </a:solidFill>
              </a:defRPr>
            </a:lvl1p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rgbClr val="4D4D4D"/>
                </a:solidFill>
              </a:defRPr>
            </a:lvl1p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0"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4"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0131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20773" y="1790700"/>
            <a:ext cx="5385083" cy="4305300"/>
          </a:xfrm>
          <a:prstGeom prst="rect">
            <a:avLst/>
          </a:prstGeom>
        </p:spPr>
        <p:txBody>
          <a:bodyPr/>
          <a:lstStyle>
            <a:lvl1pPr marL="227008" indent="-227008">
              <a:buFont typeface="Wingdings" panose="05000000000000000000" pitchFamily="2" charset="2"/>
              <a:buChar char="§"/>
              <a:defRPr sz="2600" b="1"/>
            </a:lvl1pPr>
            <a:lvl2pPr marL="687371" indent="-230182">
              <a:buFont typeface="Wingdings" panose="05000000000000000000" pitchFamily="2" charset="2"/>
              <a:buChar char="§"/>
              <a:tabLst/>
              <a:defRPr sz="2400" b="1"/>
            </a:lvl2pPr>
            <a:lvl3pPr marL="1084236" indent="-169858">
              <a:buFont typeface="Wingdings" panose="05000000000000000000" pitchFamily="2" charset="2"/>
              <a:buChar char="§"/>
              <a:defRPr sz="2300" b="0"/>
            </a:lvl3pPr>
            <a:lvl4pPr marL="1546187" indent="-174621">
              <a:buFont typeface="Wingdings" panose="05000000000000000000" pitchFamily="2" charset="2"/>
              <a:buChar char="§"/>
              <a:defRPr sz="2000" b="0"/>
            </a:lvl4pPr>
            <a:lvl5pPr marL="1998613" indent="-169858">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a:solidFill>
                  <a:srgbClr val="4D4D4D"/>
                </a:solidFill>
              </a:defRPr>
            </a:lvl1p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rgbClr val="4D4D4D"/>
                </a:solidFill>
              </a:defRPr>
            </a:lvl1p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0"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4"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Content Placeholder 2">
            <a:extLst>
              <a:ext uri="{FF2B5EF4-FFF2-40B4-BE49-F238E27FC236}">
                <a16:creationId xmlns:a16="http://schemas.microsoft.com/office/drawing/2014/main" id="{F5DE9683-0F2E-429B-8453-6E01EB402679}"/>
              </a:ext>
            </a:extLst>
          </p:cNvPr>
          <p:cNvSpPr>
            <a:spLocks noGrp="1"/>
          </p:cNvSpPr>
          <p:nvPr>
            <p:ph idx="13"/>
          </p:nvPr>
        </p:nvSpPr>
        <p:spPr>
          <a:xfrm>
            <a:off x="6197317" y="1790700"/>
            <a:ext cx="5385083" cy="4305300"/>
          </a:xfrm>
          <a:prstGeom prst="rect">
            <a:avLst/>
          </a:prstGeom>
        </p:spPr>
        <p:txBody>
          <a:bodyPr/>
          <a:lstStyle>
            <a:lvl1pPr marL="227008" indent="-227008">
              <a:buFont typeface="Wingdings" panose="05000000000000000000" pitchFamily="2" charset="2"/>
              <a:buChar char="§"/>
              <a:defRPr sz="2600" b="1"/>
            </a:lvl1pPr>
            <a:lvl2pPr marL="687371" indent="-230182">
              <a:buFont typeface="Wingdings" panose="05000000000000000000" pitchFamily="2" charset="2"/>
              <a:buChar char="§"/>
              <a:tabLst/>
              <a:defRPr sz="2400" b="1"/>
            </a:lvl2pPr>
            <a:lvl3pPr marL="1084236" indent="-169858">
              <a:buFont typeface="Wingdings" panose="05000000000000000000" pitchFamily="2" charset="2"/>
              <a:buChar char="§"/>
              <a:defRPr sz="2300" b="0"/>
            </a:lvl3pPr>
            <a:lvl4pPr marL="1546187" indent="-174621">
              <a:buFont typeface="Wingdings" panose="05000000000000000000" pitchFamily="2" charset="2"/>
              <a:buChar char="§"/>
              <a:defRPr sz="2000" b="0"/>
            </a:lvl4pPr>
            <a:lvl5pPr marL="1998613" indent="-169858">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51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20773" y="1790700"/>
            <a:ext cx="5385083" cy="4305300"/>
          </a:xfrm>
          <a:prstGeom prst="rect">
            <a:avLst/>
          </a:prstGeom>
        </p:spPr>
        <p:txBody>
          <a:bodyPr/>
          <a:lstStyle>
            <a:lvl1pPr marL="227008" indent="-227008">
              <a:buFont typeface="Wingdings" panose="05000000000000000000" pitchFamily="2" charset="2"/>
              <a:buChar char="§"/>
              <a:defRPr sz="2600" b="1"/>
            </a:lvl1pPr>
            <a:lvl2pPr marL="687371" indent="-230182">
              <a:buFont typeface="Wingdings" panose="05000000000000000000" pitchFamily="2" charset="2"/>
              <a:buChar char="§"/>
              <a:tabLst/>
              <a:defRPr sz="2400" b="1"/>
            </a:lvl2pPr>
            <a:lvl3pPr marL="1084236" indent="-169858">
              <a:buFont typeface="Wingdings" panose="05000000000000000000" pitchFamily="2" charset="2"/>
              <a:buChar char="§"/>
              <a:defRPr sz="2300" b="0"/>
            </a:lvl3pPr>
            <a:lvl4pPr marL="1546187" indent="-174621">
              <a:buFont typeface="Wingdings" panose="05000000000000000000" pitchFamily="2" charset="2"/>
              <a:buChar char="§"/>
              <a:defRPr sz="2000" b="0"/>
            </a:lvl4pPr>
            <a:lvl5pPr marL="1998613" indent="-169858">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a:solidFill>
                  <a:srgbClr val="4D4D4D"/>
                </a:solidFill>
              </a:defRPr>
            </a:lvl1p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rgbClr val="4D4D4D"/>
                </a:solidFill>
              </a:defRPr>
            </a:lvl1p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0"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4"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Content Placeholder 2">
            <a:extLst>
              <a:ext uri="{FF2B5EF4-FFF2-40B4-BE49-F238E27FC236}">
                <a16:creationId xmlns:a16="http://schemas.microsoft.com/office/drawing/2014/main" id="{F5DE9683-0F2E-429B-8453-6E01EB402679}"/>
              </a:ext>
            </a:extLst>
          </p:cNvPr>
          <p:cNvSpPr>
            <a:spLocks noGrp="1"/>
          </p:cNvSpPr>
          <p:nvPr>
            <p:ph idx="13"/>
          </p:nvPr>
        </p:nvSpPr>
        <p:spPr>
          <a:xfrm>
            <a:off x="6197317" y="1790700"/>
            <a:ext cx="5385083" cy="4305300"/>
          </a:xfrm>
          <a:prstGeom prst="rect">
            <a:avLst/>
          </a:prstGeom>
        </p:spPr>
        <p:txBody>
          <a:bodyPr/>
          <a:lstStyle>
            <a:lvl1pPr marL="227008" indent="-227008">
              <a:buFont typeface="Wingdings" panose="05000000000000000000" pitchFamily="2" charset="2"/>
              <a:buChar char="§"/>
              <a:defRPr sz="2600" b="1"/>
            </a:lvl1pPr>
            <a:lvl2pPr marL="687371" indent="-230182">
              <a:buFont typeface="Wingdings" panose="05000000000000000000" pitchFamily="2" charset="2"/>
              <a:buChar char="§"/>
              <a:tabLst/>
              <a:defRPr sz="2400" b="1"/>
            </a:lvl2pPr>
            <a:lvl3pPr marL="1084236" indent="-169858">
              <a:buFont typeface="Wingdings" panose="05000000000000000000" pitchFamily="2" charset="2"/>
              <a:buChar char="§"/>
              <a:defRPr sz="2300" b="0"/>
            </a:lvl3pPr>
            <a:lvl4pPr marL="1546187" indent="-174621">
              <a:buFont typeface="Wingdings" panose="05000000000000000000" pitchFamily="2" charset="2"/>
              <a:buChar char="§"/>
              <a:defRPr sz="2000" b="0"/>
            </a:lvl4pPr>
            <a:lvl5pPr marL="1998613" indent="-169858">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478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0"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4"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52831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2990924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7" name="TextBox 16"/>
          <p:cNvSpPr txBox="1"/>
          <p:nvPr userDrawn="1"/>
        </p:nvSpPr>
        <p:spPr>
          <a:xfrm>
            <a:off x="95253" y="6260503"/>
            <a:ext cx="3305175" cy="5078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Center for Global Trade Analysis</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47907-2056 USA</a:t>
            </a:r>
          </a:p>
        </p:txBody>
      </p:sp>
      <p:sp>
        <p:nvSpPr>
          <p:cNvPr id="24" name="Title 1">
            <a:extLst>
              <a:ext uri="{FF2B5EF4-FFF2-40B4-BE49-F238E27FC236}">
                <a16:creationId xmlns:a16="http://schemas.microsoft.com/office/drawing/2014/main" id="{34DF7382-83D2-4231-B96B-3AB956EBD509}"/>
              </a:ext>
            </a:extLst>
          </p:cNvPr>
          <p:cNvSpPr>
            <a:spLocks noGrp="1"/>
          </p:cNvSpPr>
          <p:nvPr>
            <p:ph type="ctrTitle"/>
          </p:nvPr>
        </p:nvSpPr>
        <p:spPr>
          <a:xfrm>
            <a:off x="637881" y="2014347"/>
            <a:ext cx="10938235" cy="2051367"/>
          </a:xfrm>
          <a:prstGeom prst="rect">
            <a:avLst/>
          </a:prstGeom>
        </p:spPr>
        <p:txBody>
          <a:bodyPr anchor="ctr" anchorCtr="0">
            <a:normAutofit/>
          </a:bodyPr>
          <a:lstStyle>
            <a:lvl1pPr algn="ctr">
              <a:defRPr sz="4400" baseline="0"/>
            </a:lvl1pPr>
          </a:lstStyle>
          <a:p>
            <a:r>
              <a:rPr lang="en-US" dirty="0"/>
              <a:t>Click to edit Master title style</a:t>
            </a:r>
          </a:p>
        </p:txBody>
      </p:sp>
      <p:sp>
        <p:nvSpPr>
          <p:cNvPr id="25" name="Subtitle 2">
            <a:extLst>
              <a:ext uri="{FF2B5EF4-FFF2-40B4-BE49-F238E27FC236}">
                <a16:creationId xmlns:a16="http://schemas.microsoft.com/office/drawing/2014/main" id="{A9897774-C365-4969-953A-A2DA3A178E45}"/>
              </a:ext>
            </a:extLst>
          </p:cNvPr>
          <p:cNvSpPr>
            <a:spLocks noGrp="1"/>
          </p:cNvSpPr>
          <p:nvPr>
            <p:ph type="subTitle" idx="1"/>
          </p:nvPr>
        </p:nvSpPr>
        <p:spPr>
          <a:xfrm>
            <a:off x="637881" y="4157790"/>
            <a:ext cx="10938235" cy="1376239"/>
          </a:xfrm>
          <a:prstGeom prst="rect">
            <a:avLst/>
          </a:prstGeom>
        </p:spPr>
        <p:txBody>
          <a:bodyPr anchor="ctr">
            <a:normAutofit/>
          </a:bodyPr>
          <a:lstStyle>
            <a:lvl1pPr marL="0" indent="0" algn="ctr">
              <a:buNone/>
              <a:defRPr sz="24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26" name="Rectangle 25">
            <a:extLst>
              <a:ext uri="{FF2B5EF4-FFF2-40B4-BE49-F238E27FC236}">
                <a16:creationId xmlns:a16="http://schemas.microsoft.com/office/drawing/2014/main" id="{E411239B-76F1-4B48-9508-9E7299CB70E5}"/>
              </a:ext>
            </a:extLst>
          </p:cNvPr>
          <p:cNvSpPr/>
          <p:nvPr userDrawn="1"/>
        </p:nvSpPr>
        <p:spPr>
          <a:xfrm>
            <a:off x="-3787" y="6291211"/>
            <a:ext cx="12192000" cy="56167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DF98916F-46A1-4F57-9439-AED602A926AE}"/>
              </a:ext>
            </a:extLst>
          </p:cNvPr>
          <p:cNvSpPr txBox="1"/>
          <p:nvPr userDrawn="1"/>
        </p:nvSpPr>
        <p:spPr>
          <a:xfrm>
            <a:off x="135446" y="6232240"/>
            <a:ext cx="3305175" cy="6463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Global-to-Local Analysis of Systems Sustainability</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 USA</a:t>
            </a:r>
          </a:p>
          <a:p>
            <a:r>
              <a:rPr lang="en-US" sz="900" baseline="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glassnet@purdue.edu</a:t>
            </a:r>
            <a:endParaRPr lang="en-US" sz="900" baseline="0" dirty="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25BC8004-624C-424F-8660-E0386999D73D}"/>
              </a:ext>
            </a:extLst>
          </p:cNvPr>
          <p:cNvPicPr>
            <a:picLocks noChangeAspect="1"/>
          </p:cNvPicPr>
          <p:nvPr userDrawn="1"/>
        </p:nvPicPr>
        <p:blipFill>
          <a:blip r:embed="rId3"/>
          <a:stretch>
            <a:fillRect/>
          </a:stretch>
        </p:blipFill>
        <p:spPr>
          <a:xfrm>
            <a:off x="261874" y="197840"/>
            <a:ext cx="6028023" cy="1518966"/>
          </a:xfrm>
          <a:prstGeom prst="rect">
            <a:avLst/>
          </a:prstGeom>
        </p:spPr>
      </p:pic>
    </p:spTree>
    <p:extLst>
      <p:ext uri="{BB962C8B-B14F-4D97-AF65-F5344CB8AC3E}">
        <p14:creationId xmlns:p14="http://schemas.microsoft.com/office/powerpoint/2010/main" val="2035720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4590" y="429669"/>
            <a:ext cx="10762825"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52570" y="3642741"/>
            <a:ext cx="9486865" cy="338554"/>
          </a:xfrm>
          <a:prstGeom prst="rect">
            <a:avLst/>
          </a:prstGeom>
        </p:spPr>
        <p:txBody>
          <a:bodyPr wrap="square" lIns="0" tIns="0" rIns="0" bIns="0">
            <a:spAutoFit/>
          </a:bodyPr>
          <a:lstStyle>
            <a:lvl1pPr>
              <a:defRPr sz="220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5523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464" y="1471921"/>
            <a:ext cx="10972800" cy="4242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FC42F786-C46E-DC45-97F8-930A871316AE}" type="datetimeFigureOut">
              <a:rPr lang="en-US" smtClean="0"/>
              <a:t>6/27/2023</a:t>
            </a:fld>
            <a:endParaRPr lang="en-US"/>
          </a:p>
        </p:txBody>
      </p:sp>
      <p:sp>
        <p:nvSpPr>
          <p:cNvPr id="5" name="Footer Placeholder 4"/>
          <p:cNvSpPr>
            <a:spLocks noGrp="1"/>
          </p:cNvSpPr>
          <p:nvPr>
            <p:ph type="ftr" sz="quarter" idx="11"/>
          </p:nvPr>
        </p:nvSpPr>
        <p:spPr>
          <a:xfrm>
            <a:off x="5719669" y="6535705"/>
            <a:ext cx="5922599" cy="179354"/>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7D17557-66A2-6547-A104-37E0DDF5E851}"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93708" y="5921483"/>
            <a:ext cx="2755392" cy="614222"/>
          </a:xfrm>
          <a:prstGeom prst="rect">
            <a:avLst/>
          </a:prstGeom>
        </p:spPr>
      </p:pic>
    </p:spTree>
    <p:extLst>
      <p:ext uri="{BB962C8B-B14F-4D97-AF65-F5344CB8AC3E}">
        <p14:creationId xmlns:p14="http://schemas.microsoft.com/office/powerpoint/2010/main" val="2120796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9DEF6-2D5C-1B4F-B612-AB195B9D7123}"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2673570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9DEF6-2D5C-1B4F-B612-AB195B9D712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3043785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8" y="1830587"/>
            <a:ext cx="5000625" cy="4420195"/>
          </a:xfrm>
          <a:prstGeom prst="rect">
            <a:avLst/>
          </a:prstGeom>
        </p:spPr>
        <p:txBody>
          <a:bodyPr lIns="91439" tIns="45719" rIns="91439" bIns="45719" anchor="t">
            <a:noAutofit/>
          </a:bodyPr>
          <a:lstStyle/>
          <a:p>
            <a:endParaRPr/>
          </a:p>
        </p:txBody>
      </p:sp>
      <p:sp>
        <p:nvSpPr>
          <p:cNvPr id="66" name="Title Text"/>
          <p:cNvSpPr>
            <a:spLocks noGrp="1"/>
          </p:cNvSpPr>
          <p:nvPr>
            <p:ph type="title"/>
          </p:nvPr>
        </p:nvSpPr>
        <p:spPr>
          <a:prstGeom prst="rect">
            <a:avLst/>
          </a:prstGeom>
        </p:spPr>
        <p:txBody>
          <a:bodyPr/>
          <a:lstStyle/>
          <a:p>
            <a:r>
              <a:t>Title Text</a:t>
            </a:r>
          </a:p>
        </p:txBody>
      </p:sp>
      <p:sp>
        <p:nvSpPr>
          <p:cNvPr id="67" name="Body Level One…"/>
          <p:cNvSpPr>
            <a:spLocks noGrp="1"/>
          </p:cNvSpPr>
          <p:nvPr>
            <p:ph type="body" sz="half" idx="1"/>
          </p:nvPr>
        </p:nvSpPr>
        <p:spPr>
          <a:xfrm>
            <a:off x="892969" y="1830587"/>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27391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944344" y="-8467"/>
            <a:ext cx="3255743" cy="6866467"/>
            <a:chOff x="7425267" y="-8467"/>
            <a:chExt cx="4766733"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53440" y="2404534"/>
            <a:ext cx="9212816" cy="1646302"/>
          </a:xfrm>
          <a:prstGeom prst="rect">
            <a:avLst/>
          </a:prstGeom>
        </p:spPr>
        <p:txBody>
          <a:bodyPr anchor="ctr">
            <a:noAutofit/>
          </a:bodyPr>
          <a:lstStyle>
            <a:lvl1pPr algn="ctr">
              <a:defRPr sz="4500" b="1">
                <a:solidFill>
                  <a:srgbClr val="4D4D4D"/>
                </a:solidFill>
              </a:defRPr>
            </a:lvl1pPr>
          </a:lstStyle>
          <a:p>
            <a:r>
              <a:rPr lang="en-US" dirty="0"/>
              <a:t>Click to edit Master title style</a:t>
            </a:r>
          </a:p>
        </p:txBody>
      </p:sp>
      <p:sp>
        <p:nvSpPr>
          <p:cNvPr id="3" name="Subtitle 2"/>
          <p:cNvSpPr>
            <a:spLocks noGrp="1"/>
          </p:cNvSpPr>
          <p:nvPr>
            <p:ph type="subTitle" idx="1"/>
          </p:nvPr>
        </p:nvSpPr>
        <p:spPr>
          <a:xfrm>
            <a:off x="1453440" y="4213778"/>
            <a:ext cx="9212816" cy="2045617"/>
          </a:xfrm>
          <a:prstGeom prst="rect">
            <a:avLst/>
          </a:prstGeom>
        </p:spPr>
        <p:txBody>
          <a:bodyPr anchor="ctr">
            <a:normAutofit/>
          </a:bodyPr>
          <a:lstStyle>
            <a:lvl1pPr marL="0" indent="0" algn="ctr">
              <a:buNone/>
              <a:defRPr sz="2400" b="0">
                <a:solidFill>
                  <a:srgbClr val="4D4D4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Box 19">
            <a:extLst>
              <a:ext uri="{FF2B5EF4-FFF2-40B4-BE49-F238E27FC236}">
                <a16:creationId xmlns:a16="http://schemas.microsoft.com/office/drawing/2014/main" id="{A0D9C1D9-B002-41B8-BFDD-CFB693148260}"/>
              </a:ext>
            </a:extLst>
          </p:cNvPr>
          <p:cNvSpPr txBox="1"/>
          <p:nvPr userDrawn="1"/>
        </p:nvSpPr>
        <p:spPr>
          <a:xfrm>
            <a:off x="95250" y="6191251"/>
            <a:ext cx="3305175" cy="6463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Global-to-Local Analysis of Systems Sustainability</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 USA</a:t>
            </a:r>
          </a:p>
          <a:p>
            <a:r>
              <a:rPr lang="en-US" sz="900" baseline="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glassnet@purdue.edu</a:t>
            </a:r>
            <a:endParaRPr lang="en-US" sz="900" baseline="0" dirty="0">
              <a:solidFill>
                <a:schemeClr val="bg1"/>
              </a:solidFill>
              <a:latin typeface="Arial" panose="020B0604020202020204" pitchFamily="34" charset="0"/>
            </a:endParaRPr>
          </a:p>
        </p:txBody>
      </p:sp>
      <p:pic>
        <p:nvPicPr>
          <p:cNvPr id="18" name="Picture 17">
            <a:extLst>
              <a:ext uri="{FF2B5EF4-FFF2-40B4-BE49-F238E27FC236}">
                <a16:creationId xmlns:a16="http://schemas.microsoft.com/office/drawing/2014/main" id="{280B148A-DE5B-44BF-936A-D8A3E8E71BEE}"/>
              </a:ext>
            </a:extLst>
          </p:cNvPr>
          <p:cNvPicPr>
            <a:picLocks noChangeAspect="1"/>
          </p:cNvPicPr>
          <p:nvPr userDrawn="1"/>
        </p:nvPicPr>
        <p:blipFill>
          <a:blip r:embed="rId3"/>
          <a:stretch>
            <a:fillRect/>
          </a:stretch>
        </p:blipFill>
        <p:spPr>
          <a:xfrm>
            <a:off x="261871" y="197840"/>
            <a:ext cx="6028023" cy="1518966"/>
          </a:xfrm>
          <a:prstGeom prst="rect">
            <a:avLst/>
          </a:prstGeom>
        </p:spPr>
      </p:pic>
    </p:spTree>
    <p:extLst>
      <p:ext uri="{BB962C8B-B14F-4D97-AF65-F5344CB8AC3E}">
        <p14:creationId xmlns:p14="http://schemas.microsoft.com/office/powerpoint/2010/main" val="2062464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0771"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20772" y="1790700"/>
            <a:ext cx="10961628" cy="4305300"/>
          </a:xfrm>
          <a:prstGeom prst="rect">
            <a:avLst/>
          </a:prstGeom>
        </p:spPr>
        <p:txBody>
          <a:bodyPr/>
          <a:lstStyle>
            <a:lvl1pPr marL="227013" indent="-227013">
              <a:buFont typeface="Wingdings" panose="05000000000000000000" pitchFamily="2" charset="2"/>
              <a:buChar char="§"/>
              <a:defRPr sz="2600" b="1"/>
            </a:lvl1pPr>
            <a:lvl2pPr marL="687388" indent="-230188">
              <a:buFont typeface="Wingdings" panose="05000000000000000000" pitchFamily="2" charset="2"/>
              <a:buChar char="§"/>
              <a:tabLst/>
              <a:defRPr sz="2400" b="1"/>
            </a:lvl2pPr>
            <a:lvl3pPr marL="1084263" indent="-169863">
              <a:buFont typeface="Wingdings" panose="05000000000000000000" pitchFamily="2" charset="2"/>
              <a:buChar char="§"/>
              <a:defRPr sz="2300" b="0"/>
            </a:lvl3pPr>
            <a:lvl4pPr marL="1546225" indent="-174625">
              <a:buFont typeface="Wingdings" panose="05000000000000000000" pitchFamily="2" charset="2"/>
              <a:buChar char="§"/>
              <a:defRPr sz="2000" b="0"/>
            </a:lvl4pPr>
            <a:lvl5pPr marL="1998663" indent="-169863">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a:solidFill>
                  <a:srgbClr val="4D4D4D"/>
                </a:solidFill>
              </a:defRPr>
            </a:lvl1pPr>
          </a:lstStyle>
          <a:p>
            <a:endParaRPr lang="en-US" dirty="0"/>
          </a:p>
        </p:txBody>
      </p:sp>
      <p:sp>
        <p:nvSpPr>
          <p:cNvPr id="5" name="Footer Placeholder 4"/>
          <p:cNvSpPr>
            <a:spLocks noGrp="1"/>
          </p:cNvSpPr>
          <p:nvPr>
            <p:ph type="ftr" sz="quarter" idx="11"/>
          </p:nvPr>
        </p:nvSpPr>
        <p:spPr>
          <a:xfrm>
            <a:off x="620771" y="6286460"/>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rgbClr val="4D4D4D"/>
                </a:solidFill>
              </a:defRPr>
            </a:lvl1p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2"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3"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624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0"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4"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0912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0771"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20772" y="1790700"/>
            <a:ext cx="5385083" cy="4305300"/>
          </a:xfrm>
          <a:prstGeom prst="rect">
            <a:avLst/>
          </a:prstGeom>
        </p:spPr>
        <p:txBody>
          <a:bodyPr/>
          <a:lstStyle>
            <a:lvl1pPr marL="227013" indent="-227013">
              <a:buFont typeface="Wingdings" panose="05000000000000000000" pitchFamily="2" charset="2"/>
              <a:buChar char="§"/>
              <a:defRPr sz="2600" b="1"/>
            </a:lvl1pPr>
            <a:lvl2pPr marL="687388" indent="-230188">
              <a:buFont typeface="Wingdings" panose="05000000000000000000" pitchFamily="2" charset="2"/>
              <a:buChar char="§"/>
              <a:tabLst/>
              <a:defRPr sz="2400" b="1"/>
            </a:lvl2pPr>
            <a:lvl3pPr marL="1084263" indent="-169863">
              <a:buFont typeface="Wingdings" panose="05000000000000000000" pitchFamily="2" charset="2"/>
              <a:buChar char="§"/>
              <a:defRPr sz="2300" b="0"/>
            </a:lvl3pPr>
            <a:lvl4pPr marL="1546225" indent="-174625">
              <a:buFont typeface="Wingdings" panose="05000000000000000000" pitchFamily="2" charset="2"/>
              <a:buChar char="§"/>
              <a:defRPr sz="2000" b="0"/>
            </a:lvl4pPr>
            <a:lvl5pPr marL="1998663" indent="-169863">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a:solidFill>
                  <a:srgbClr val="4D4D4D"/>
                </a:solidFill>
              </a:defRPr>
            </a:lvl1pPr>
          </a:lstStyle>
          <a:p>
            <a:endParaRPr lang="en-US" dirty="0"/>
          </a:p>
        </p:txBody>
      </p:sp>
      <p:sp>
        <p:nvSpPr>
          <p:cNvPr id="5" name="Footer Placeholder 4"/>
          <p:cNvSpPr>
            <a:spLocks noGrp="1"/>
          </p:cNvSpPr>
          <p:nvPr>
            <p:ph type="ftr" sz="quarter" idx="11"/>
          </p:nvPr>
        </p:nvSpPr>
        <p:spPr>
          <a:xfrm>
            <a:off x="620771" y="6286460"/>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rgbClr val="4D4D4D"/>
                </a:solidFill>
              </a:defRPr>
            </a:lvl1p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2"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3"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F5DE9683-0F2E-429B-8453-6E01EB402679}"/>
              </a:ext>
            </a:extLst>
          </p:cNvPr>
          <p:cNvSpPr>
            <a:spLocks noGrp="1"/>
          </p:cNvSpPr>
          <p:nvPr>
            <p:ph idx="13"/>
          </p:nvPr>
        </p:nvSpPr>
        <p:spPr>
          <a:xfrm>
            <a:off x="6197317" y="1790700"/>
            <a:ext cx="5385083" cy="4305300"/>
          </a:xfrm>
          <a:prstGeom prst="rect">
            <a:avLst/>
          </a:prstGeom>
        </p:spPr>
        <p:txBody>
          <a:bodyPr/>
          <a:lstStyle>
            <a:lvl1pPr marL="227013" indent="-227013">
              <a:buFont typeface="Wingdings" panose="05000000000000000000" pitchFamily="2" charset="2"/>
              <a:buChar char="§"/>
              <a:defRPr sz="2600" b="1"/>
            </a:lvl1pPr>
            <a:lvl2pPr marL="687388" indent="-230188">
              <a:buFont typeface="Wingdings" panose="05000000000000000000" pitchFamily="2" charset="2"/>
              <a:buChar char="§"/>
              <a:tabLst/>
              <a:defRPr sz="2400" b="1"/>
            </a:lvl2pPr>
            <a:lvl3pPr marL="1084263" indent="-169863">
              <a:buFont typeface="Wingdings" panose="05000000000000000000" pitchFamily="2" charset="2"/>
              <a:buChar char="§"/>
              <a:defRPr sz="2300" b="0"/>
            </a:lvl3pPr>
            <a:lvl4pPr marL="1546225" indent="-174625">
              <a:buFont typeface="Wingdings" panose="05000000000000000000" pitchFamily="2" charset="2"/>
              <a:buChar char="§"/>
              <a:defRPr sz="2000" b="0"/>
            </a:lvl4pPr>
            <a:lvl5pPr marL="1998663" indent="-169863">
              <a:buFont typeface="Wingdings" panose="05000000000000000000" pitchFamily="2" charset="2"/>
              <a:buChar cha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1126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0771"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1" y="6286460"/>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
        <p:nvSpPr>
          <p:cNvPr id="7" name="Rectangle 6">
            <a:extLst>
              <a:ext uri="{FF2B5EF4-FFF2-40B4-BE49-F238E27FC236}">
                <a16:creationId xmlns:a16="http://schemas.microsoft.com/office/drawing/2014/main" id="{37C78AFA-E4E5-4538-A8FB-88E3BD0FD928}"/>
              </a:ext>
            </a:extLst>
          </p:cNvPr>
          <p:cNvSpPr/>
          <p:nvPr userDrawn="1"/>
        </p:nvSpPr>
        <p:spPr>
          <a:xfrm>
            <a:off x="-23652" y="0"/>
            <a:ext cx="202844"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7819E0D-C410-498E-BF93-E0BFB968C796}"/>
              </a:ext>
            </a:extLst>
          </p:cNvPr>
          <p:cNvSpPr/>
          <p:nvPr userDrawn="1"/>
        </p:nvSpPr>
        <p:spPr>
          <a:xfrm>
            <a:off x="177263" y="0"/>
            <a:ext cx="209549" cy="6858000"/>
          </a:xfrm>
          <a:prstGeom prst="rect">
            <a:avLst/>
          </a:prstGeom>
          <a:gradFill flip="none" rotWithShape="1">
            <a:gsLst>
              <a:gs pos="0">
                <a:srgbClr val="8E9D4E"/>
              </a:gs>
              <a:gs pos="100000">
                <a:srgbClr val="99C6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1858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0771"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1" y="6286460"/>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212926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7" name="TextBox 16"/>
          <p:cNvSpPr txBox="1"/>
          <p:nvPr userDrawn="1"/>
        </p:nvSpPr>
        <p:spPr>
          <a:xfrm>
            <a:off x="95250" y="6260501"/>
            <a:ext cx="3305175" cy="5078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Center for Global Trade Analysis</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47907-2056 USA</a:t>
            </a:r>
          </a:p>
        </p:txBody>
      </p:sp>
      <p:sp>
        <p:nvSpPr>
          <p:cNvPr id="24" name="Title 1">
            <a:extLst>
              <a:ext uri="{FF2B5EF4-FFF2-40B4-BE49-F238E27FC236}">
                <a16:creationId xmlns:a16="http://schemas.microsoft.com/office/drawing/2014/main" id="{34DF7382-83D2-4231-B96B-3AB956EBD509}"/>
              </a:ext>
            </a:extLst>
          </p:cNvPr>
          <p:cNvSpPr>
            <a:spLocks noGrp="1"/>
          </p:cNvSpPr>
          <p:nvPr>
            <p:ph type="ctrTitle"/>
          </p:nvPr>
        </p:nvSpPr>
        <p:spPr>
          <a:xfrm>
            <a:off x="637880" y="2014343"/>
            <a:ext cx="10938235" cy="2051367"/>
          </a:xfrm>
          <a:prstGeom prst="rect">
            <a:avLst/>
          </a:prstGeom>
        </p:spPr>
        <p:txBody>
          <a:bodyPr anchor="ctr" anchorCtr="0">
            <a:normAutofit/>
          </a:bodyPr>
          <a:lstStyle>
            <a:lvl1pPr algn="ctr">
              <a:defRPr sz="4400" baseline="0"/>
            </a:lvl1pPr>
          </a:lstStyle>
          <a:p>
            <a:r>
              <a:rPr lang="en-US" dirty="0"/>
              <a:t>Click to edit Master title style</a:t>
            </a:r>
          </a:p>
        </p:txBody>
      </p:sp>
      <p:sp>
        <p:nvSpPr>
          <p:cNvPr id="25" name="Subtitle 2">
            <a:extLst>
              <a:ext uri="{FF2B5EF4-FFF2-40B4-BE49-F238E27FC236}">
                <a16:creationId xmlns:a16="http://schemas.microsoft.com/office/drawing/2014/main" id="{A9897774-C365-4969-953A-A2DA3A178E45}"/>
              </a:ext>
            </a:extLst>
          </p:cNvPr>
          <p:cNvSpPr>
            <a:spLocks noGrp="1"/>
          </p:cNvSpPr>
          <p:nvPr>
            <p:ph type="subTitle" idx="1"/>
          </p:nvPr>
        </p:nvSpPr>
        <p:spPr>
          <a:xfrm>
            <a:off x="637881" y="4157786"/>
            <a:ext cx="10938234" cy="1376239"/>
          </a:xfrm>
          <a:prstGeom prst="rect">
            <a:avLst/>
          </a:prstGeom>
        </p:spPr>
        <p:txBody>
          <a:bodyPr anchor="ctr">
            <a:normAutofit/>
          </a:bodyPr>
          <a:lstStyle>
            <a:lvl1pPr marL="0" indent="0" algn="ctr">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Rectangle 25">
            <a:extLst>
              <a:ext uri="{FF2B5EF4-FFF2-40B4-BE49-F238E27FC236}">
                <a16:creationId xmlns:a16="http://schemas.microsoft.com/office/drawing/2014/main" id="{E411239B-76F1-4B48-9508-9E7299CB70E5}"/>
              </a:ext>
            </a:extLst>
          </p:cNvPr>
          <p:cNvSpPr/>
          <p:nvPr userDrawn="1"/>
        </p:nvSpPr>
        <p:spPr>
          <a:xfrm>
            <a:off x="-3787" y="6291211"/>
            <a:ext cx="12192000" cy="56167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F98916F-46A1-4F57-9439-AED602A926AE}"/>
              </a:ext>
            </a:extLst>
          </p:cNvPr>
          <p:cNvSpPr txBox="1"/>
          <p:nvPr userDrawn="1"/>
        </p:nvSpPr>
        <p:spPr>
          <a:xfrm>
            <a:off x="135443" y="6232236"/>
            <a:ext cx="3305175" cy="6463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Global-to-Local Analysis of Systems Sustainability</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 USA</a:t>
            </a:r>
          </a:p>
          <a:p>
            <a:r>
              <a:rPr lang="en-US" sz="900" baseline="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glassnet@purdue.edu</a:t>
            </a:r>
            <a:endParaRPr lang="en-US" sz="900" baseline="0" dirty="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25BC8004-624C-424F-8660-E0386999D73D}"/>
              </a:ext>
            </a:extLst>
          </p:cNvPr>
          <p:cNvPicPr>
            <a:picLocks noChangeAspect="1"/>
          </p:cNvPicPr>
          <p:nvPr userDrawn="1"/>
        </p:nvPicPr>
        <p:blipFill>
          <a:blip r:embed="rId3"/>
          <a:stretch>
            <a:fillRect/>
          </a:stretch>
        </p:blipFill>
        <p:spPr>
          <a:xfrm>
            <a:off x="261871" y="197840"/>
            <a:ext cx="6028023" cy="1518966"/>
          </a:xfrm>
          <a:prstGeom prst="rect">
            <a:avLst/>
          </a:prstGeom>
        </p:spPr>
      </p:pic>
    </p:spTree>
    <p:extLst>
      <p:ext uri="{BB962C8B-B14F-4D97-AF65-F5344CB8AC3E}">
        <p14:creationId xmlns:p14="http://schemas.microsoft.com/office/powerpoint/2010/main" val="750614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4588" y="429668"/>
            <a:ext cx="10762825"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52568" y="3642741"/>
            <a:ext cx="9486865" cy="338554"/>
          </a:xfrm>
          <a:prstGeom prst="rect">
            <a:avLst/>
          </a:prstGeom>
        </p:spPr>
        <p:txBody>
          <a:bodyPr wrap="square" lIns="0" tIns="0" rIns="0" bIns="0">
            <a:spAutoFit/>
          </a:bodyPr>
          <a:lstStyle>
            <a:lvl1pPr>
              <a:defRPr sz="220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54423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8" y="1830587"/>
            <a:ext cx="5000625" cy="4420195"/>
          </a:xfrm>
          <a:prstGeom prst="rect">
            <a:avLst/>
          </a:prstGeom>
        </p:spPr>
        <p:txBody>
          <a:bodyPr lIns="91439" tIns="45719" rIns="91439" bIns="45719" anchor="t">
            <a:noAutofit/>
          </a:bodyPr>
          <a:lstStyle/>
          <a:p>
            <a:endParaRPr/>
          </a:p>
        </p:txBody>
      </p:sp>
      <p:sp>
        <p:nvSpPr>
          <p:cNvPr id="66" name="Title Text"/>
          <p:cNvSpPr>
            <a:spLocks noGrp="1"/>
          </p:cNvSpPr>
          <p:nvPr>
            <p:ph type="title"/>
          </p:nvPr>
        </p:nvSpPr>
        <p:spPr>
          <a:prstGeom prst="rect">
            <a:avLst/>
          </a:prstGeom>
        </p:spPr>
        <p:txBody>
          <a:bodyPr/>
          <a:lstStyle/>
          <a:p>
            <a:r>
              <a:t>Title Text</a:t>
            </a:r>
          </a:p>
        </p:txBody>
      </p:sp>
      <p:sp>
        <p:nvSpPr>
          <p:cNvPr id="67" name="Body Level One…"/>
          <p:cNvSpPr>
            <a:spLocks noGrp="1"/>
          </p:cNvSpPr>
          <p:nvPr>
            <p:ph type="body" sz="half" idx="1"/>
          </p:nvPr>
        </p:nvSpPr>
        <p:spPr>
          <a:xfrm>
            <a:off x="892969" y="1830587"/>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2305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1994173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1" y="6356351"/>
            <a:ext cx="1070919" cy="365125"/>
          </a:xfrm>
        </p:spPr>
        <p:txBody>
          <a:bodyPr/>
          <a:lstStyle/>
          <a:p>
            <a:fld id="{206831A8-6136-AF42-A536-596E939325A9}"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01" y="6313355"/>
            <a:ext cx="1830935" cy="408146"/>
          </a:xfrm>
          <a:prstGeom prst="rect">
            <a:avLst/>
          </a:prstGeom>
        </p:spPr>
      </p:pic>
    </p:spTree>
    <p:extLst>
      <p:ext uri="{BB962C8B-B14F-4D97-AF65-F5344CB8AC3E}">
        <p14:creationId xmlns:p14="http://schemas.microsoft.com/office/powerpoint/2010/main" val="339014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609601" y="1600201"/>
            <a:ext cx="5014097" cy="4525963"/>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1" y="6356351"/>
            <a:ext cx="1070919" cy="365125"/>
          </a:xfrm>
        </p:spPr>
        <p:txBody>
          <a:bodyPr/>
          <a:lstStyle/>
          <a:p>
            <a:fld id="{206831A8-6136-AF42-A536-596E939325A9}"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01" y="6313355"/>
            <a:ext cx="1830935" cy="408146"/>
          </a:xfrm>
          <a:prstGeom prst="rect">
            <a:avLst/>
          </a:prstGeom>
        </p:spPr>
      </p:pic>
    </p:spTree>
    <p:extLst>
      <p:ext uri="{BB962C8B-B14F-4D97-AF65-F5344CB8AC3E}">
        <p14:creationId xmlns:p14="http://schemas.microsoft.com/office/powerpoint/2010/main" val="2740641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1" y="6356351"/>
            <a:ext cx="1070919" cy="365125"/>
          </a:xfrm>
        </p:spPr>
        <p:txBody>
          <a:bodyPr/>
          <a:lstStyle/>
          <a:p>
            <a:fld id="{206831A8-6136-AF42-A536-596E939325A9}"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01" y="6313355"/>
            <a:ext cx="1830935" cy="408146"/>
          </a:xfrm>
          <a:prstGeom prst="rect">
            <a:avLst/>
          </a:prstGeom>
        </p:spPr>
      </p:pic>
    </p:spTree>
    <p:extLst>
      <p:ext uri="{BB962C8B-B14F-4D97-AF65-F5344CB8AC3E}">
        <p14:creationId xmlns:p14="http://schemas.microsoft.com/office/powerpoint/2010/main" val="207748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4" y="6286464"/>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1975364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609600" y="4291914"/>
            <a:ext cx="10972800" cy="1949579"/>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1" y="6356351"/>
            <a:ext cx="1301577" cy="365125"/>
          </a:xfrm>
        </p:spPr>
        <p:txBody>
          <a:bodyPr/>
          <a:lstStyle/>
          <a:p>
            <a:fld id="{206831A8-6136-AF42-A536-596E939325A9}" type="slidenum">
              <a:rPr lang="en-US" smtClean="0"/>
              <a:t>‹#›</a:t>
            </a:fld>
            <a:endParaRPr lang="en-US" dirty="0"/>
          </a:p>
        </p:txBody>
      </p:sp>
      <p:sp>
        <p:nvSpPr>
          <p:cNvPr id="7" name="Content Placeholder 2"/>
          <p:cNvSpPr>
            <a:spLocks noGrp="1"/>
          </p:cNvSpPr>
          <p:nvPr>
            <p:ph idx="13"/>
          </p:nvPr>
        </p:nvSpPr>
        <p:spPr>
          <a:xfrm>
            <a:off x="609600" y="1651687"/>
            <a:ext cx="10972800" cy="2525369"/>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9999" y="6316053"/>
            <a:ext cx="1830935" cy="408146"/>
          </a:xfrm>
          <a:prstGeom prst="rect">
            <a:avLst/>
          </a:prstGeom>
        </p:spPr>
      </p:pic>
    </p:spTree>
    <p:extLst>
      <p:ext uri="{BB962C8B-B14F-4D97-AF65-F5344CB8AC3E}">
        <p14:creationId xmlns:p14="http://schemas.microsoft.com/office/powerpoint/2010/main" val="2896047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212322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F9DEF6-2D5C-1B4F-B612-AB195B9D712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3004592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F9DEF6-2D5C-1B4F-B612-AB195B9D7123}"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223558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lvl1pPr>
          </a:lstStyle>
          <a:p>
            <a:r>
              <a:rPr lang="en-US" dirty="0"/>
              <a:t>Click to edit Master title style</a:t>
            </a:r>
          </a:p>
        </p:txBody>
      </p:sp>
      <p:sp>
        <p:nvSpPr>
          <p:cNvPr id="3" name="Date Placeholder 2"/>
          <p:cNvSpPr>
            <a:spLocks noGrp="1"/>
          </p:cNvSpPr>
          <p:nvPr>
            <p:ph type="dt" sz="half" idx="10"/>
          </p:nvPr>
        </p:nvSpPr>
        <p:spPr/>
        <p:txBody>
          <a:bodyPr/>
          <a:lstStyle/>
          <a:p>
            <a:fld id="{55F9DEF6-2D5C-1B4F-B612-AB195B9D7123}"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2" y="6356351"/>
            <a:ext cx="1180757" cy="365125"/>
          </a:xfrm>
        </p:spPr>
        <p:txBody>
          <a:bodyPr/>
          <a:lstStyle/>
          <a:p>
            <a:fld id="{206831A8-6136-AF42-A536-596E939325A9}"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01" y="6313355"/>
            <a:ext cx="1830935" cy="408146"/>
          </a:xfrm>
          <a:prstGeom prst="rect">
            <a:avLst/>
          </a:prstGeom>
        </p:spPr>
      </p:pic>
    </p:spTree>
    <p:extLst>
      <p:ext uri="{BB962C8B-B14F-4D97-AF65-F5344CB8AC3E}">
        <p14:creationId xmlns:p14="http://schemas.microsoft.com/office/powerpoint/2010/main" val="3449122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1" y="6356351"/>
            <a:ext cx="1070919" cy="365125"/>
          </a:xfrm>
        </p:spPr>
        <p:txBody>
          <a:bodyPr/>
          <a:lstStyle/>
          <a:p>
            <a:fld id="{206831A8-6136-AF42-A536-596E939325A9}"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01" y="6313355"/>
            <a:ext cx="1830935" cy="408146"/>
          </a:xfrm>
          <a:prstGeom prst="rect">
            <a:avLst/>
          </a:prstGeom>
        </p:spPr>
      </p:pic>
    </p:spTree>
    <p:extLst>
      <p:ext uri="{BB962C8B-B14F-4D97-AF65-F5344CB8AC3E}">
        <p14:creationId xmlns:p14="http://schemas.microsoft.com/office/powerpoint/2010/main" val="4209123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lvl1pPr>
          </a:lstStyle>
          <a:p>
            <a:r>
              <a:rPr lang="en-US" dirty="0"/>
              <a:t>Click to edit Master title style</a:t>
            </a:r>
          </a:p>
        </p:txBody>
      </p:sp>
      <p:sp>
        <p:nvSpPr>
          <p:cNvPr id="3" name="Content Placeholder 2"/>
          <p:cNvSpPr>
            <a:spLocks noGrp="1"/>
          </p:cNvSpPr>
          <p:nvPr>
            <p:ph idx="1"/>
          </p:nvPr>
        </p:nvSpPr>
        <p:spPr>
          <a:xfrm>
            <a:off x="609600" y="4291914"/>
            <a:ext cx="10972800" cy="1949579"/>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1" y="6356351"/>
            <a:ext cx="1301577" cy="365125"/>
          </a:xfrm>
        </p:spPr>
        <p:txBody>
          <a:bodyPr/>
          <a:lstStyle/>
          <a:p>
            <a:fld id="{206831A8-6136-AF42-A536-596E939325A9}" type="slidenum">
              <a:rPr lang="en-US" smtClean="0"/>
              <a:t>‹#›</a:t>
            </a:fld>
            <a:endParaRPr lang="en-US" dirty="0"/>
          </a:p>
        </p:txBody>
      </p:sp>
      <p:sp>
        <p:nvSpPr>
          <p:cNvPr id="7" name="Content Placeholder 2"/>
          <p:cNvSpPr>
            <a:spLocks noGrp="1"/>
          </p:cNvSpPr>
          <p:nvPr>
            <p:ph idx="13"/>
          </p:nvPr>
        </p:nvSpPr>
        <p:spPr>
          <a:xfrm>
            <a:off x="609600" y="1651687"/>
            <a:ext cx="10972800" cy="2525369"/>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9999" y="6316053"/>
            <a:ext cx="1830935" cy="408146"/>
          </a:xfrm>
          <a:prstGeom prst="rect">
            <a:avLst/>
          </a:prstGeom>
        </p:spPr>
      </p:pic>
    </p:spTree>
    <p:extLst>
      <p:ext uri="{BB962C8B-B14F-4D97-AF65-F5344CB8AC3E}">
        <p14:creationId xmlns:p14="http://schemas.microsoft.com/office/powerpoint/2010/main" val="2191465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9DEF6-2D5C-1B4F-B612-AB195B9D7123}"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425436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9DEF6-2D5C-1B4F-B612-AB195B9D712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2685169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9DEF6-2D5C-1B4F-B612-AB195B9D712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36204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7" name="TextBox 16"/>
          <p:cNvSpPr txBox="1"/>
          <p:nvPr userDrawn="1"/>
        </p:nvSpPr>
        <p:spPr>
          <a:xfrm>
            <a:off x="95253" y="6260503"/>
            <a:ext cx="3305175" cy="5078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Center for Global Trade Analysis</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47907-2056 USA</a:t>
            </a:r>
          </a:p>
        </p:txBody>
      </p:sp>
      <p:sp>
        <p:nvSpPr>
          <p:cNvPr id="24" name="Title 1">
            <a:extLst>
              <a:ext uri="{FF2B5EF4-FFF2-40B4-BE49-F238E27FC236}">
                <a16:creationId xmlns:a16="http://schemas.microsoft.com/office/drawing/2014/main" id="{34DF7382-83D2-4231-B96B-3AB956EBD509}"/>
              </a:ext>
            </a:extLst>
          </p:cNvPr>
          <p:cNvSpPr>
            <a:spLocks noGrp="1"/>
          </p:cNvSpPr>
          <p:nvPr>
            <p:ph type="ctrTitle"/>
          </p:nvPr>
        </p:nvSpPr>
        <p:spPr>
          <a:xfrm>
            <a:off x="637881" y="2014347"/>
            <a:ext cx="10938235" cy="2051367"/>
          </a:xfrm>
          <a:prstGeom prst="rect">
            <a:avLst/>
          </a:prstGeom>
        </p:spPr>
        <p:txBody>
          <a:bodyPr anchor="ctr" anchorCtr="0">
            <a:normAutofit/>
          </a:bodyPr>
          <a:lstStyle>
            <a:lvl1pPr algn="ctr">
              <a:defRPr sz="4400" baseline="0"/>
            </a:lvl1pPr>
          </a:lstStyle>
          <a:p>
            <a:r>
              <a:rPr lang="en-US" dirty="0"/>
              <a:t>Click to edit Master title style</a:t>
            </a:r>
          </a:p>
        </p:txBody>
      </p:sp>
      <p:sp>
        <p:nvSpPr>
          <p:cNvPr id="25" name="Subtitle 2">
            <a:extLst>
              <a:ext uri="{FF2B5EF4-FFF2-40B4-BE49-F238E27FC236}">
                <a16:creationId xmlns:a16="http://schemas.microsoft.com/office/drawing/2014/main" id="{A9897774-C365-4969-953A-A2DA3A178E45}"/>
              </a:ext>
            </a:extLst>
          </p:cNvPr>
          <p:cNvSpPr>
            <a:spLocks noGrp="1"/>
          </p:cNvSpPr>
          <p:nvPr>
            <p:ph type="subTitle" idx="1"/>
          </p:nvPr>
        </p:nvSpPr>
        <p:spPr>
          <a:xfrm>
            <a:off x="637881" y="4157790"/>
            <a:ext cx="10938235" cy="1376239"/>
          </a:xfrm>
          <a:prstGeom prst="rect">
            <a:avLst/>
          </a:prstGeom>
        </p:spPr>
        <p:txBody>
          <a:bodyPr anchor="ctr">
            <a:normAutofit/>
          </a:bodyPr>
          <a:lstStyle>
            <a:lvl1pPr marL="0" indent="0" algn="ctr">
              <a:buNone/>
              <a:defRPr sz="24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26" name="Rectangle 25">
            <a:extLst>
              <a:ext uri="{FF2B5EF4-FFF2-40B4-BE49-F238E27FC236}">
                <a16:creationId xmlns:a16="http://schemas.microsoft.com/office/drawing/2014/main" id="{E411239B-76F1-4B48-9508-9E7299CB70E5}"/>
              </a:ext>
            </a:extLst>
          </p:cNvPr>
          <p:cNvSpPr/>
          <p:nvPr userDrawn="1"/>
        </p:nvSpPr>
        <p:spPr>
          <a:xfrm>
            <a:off x="-3787" y="6291211"/>
            <a:ext cx="12192000" cy="56167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DF98916F-46A1-4F57-9439-AED602A926AE}"/>
              </a:ext>
            </a:extLst>
          </p:cNvPr>
          <p:cNvSpPr txBox="1"/>
          <p:nvPr userDrawn="1"/>
        </p:nvSpPr>
        <p:spPr>
          <a:xfrm>
            <a:off x="135446" y="6232240"/>
            <a:ext cx="3305175" cy="646331"/>
          </a:xfrm>
          <a:prstGeom prst="rect">
            <a:avLst/>
          </a:prstGeom>
          <a:noFill/>
        </p:spPr>
        <p:txBody>
          <a:bodyPr wrap="square" rtlCol="0" anchor="ctr" anchorCtr="0">
            <a:spAutoFit/>
          </a:bodyPr>
          <a:lstStyle/>
          <a:p>
            <a:r>
              <a:rPr lang="en-US" sz="900" b="1" baseline="0" dirty="0">
                <a:solidFill>
                  <a:schemeClr val="bg1"/>
                </a:solidFill>
                <a:latin typeface="Arial" panose="020B0604020202020204" pitchFamily="34" charset="0"/>
              </a:rPr>
              <a:t>Global-to-Local Analysis of Systems Sustainability</a:t>
            </a:r>
          </a:p>
          <a:p>
            <a:r>
              <a:rPr lang="en-US" sz="900" baseline="0" dirty="0">
                <a:solidFill>
                  <a:schemeClr val="bg1"/>
                </a:solidFill>
                <a:latin typeface="Arial" panose="020B0604020202020204" pitchFamily="34" charset="0"/>
              </a:rPr>
              <a:t>Department of Agricultural Economics, Purdue University</a:t>
            </a:r>
          </a:p>
          <a:p>
            <a:r>
              <a:rPr lang="en-US" sz="900" baseline="0" dirty="0">
                <a:solidFill>
                  <a:schemeClr val="bg1"/>
                </a:solidFill>
                <a:latin typeface="Arial" panose="020B0604020202020204" pitchFamily="34" charset="0"/>
              </a:rPr>
              <a:t>403 West State Street, West Lafayette, IN 47907 USA</a:t>
            </a:r>
          </a:p>
          <a:p>
            <a:r>
              <a:rPr lang="en-US" sz="900" baseline="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glassnet@purdue.edu</a:t>
            </a:r>
            <a:endParaRPr lang="en-US" sz="900" baseline="0" dirty="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25BC8004-624C-424F-8660-E0386999D73D}"/>
              </a:ext>
            </a:extLst>
          </p:cNvPr>
          <p:cNvPicPr>
            <a:picLocks noChangeAspect="1"/>
          </p:cNvPicPr>
          <p:nvPr userDrawn="1"/>
        </p:nvPicPr>
        <p:blipFill>
          <a:blip r:embed="rId3"/>
          <a:stretch>
            <a:fillRect/>
          </a:stretch>
        </p:blipFill>
        <p:spPr>
          <a:xfrm>
            <a:off x="261874" y="197840"/>
            <a:ext cx="6028023" cy="1518966"/>
          </a:xfrm>
          <a:prstGeom prst="rect">
            <a:avLst/>
          </a:prstGeom>
        </p:spPr>
      </p:pic>
    </p:spTree>
    <p:extLst>
      <p:ext uri="{BB962C8B-B14F-4D97-AF65-F5344CB8AC3E}">
        <p14:creationId xmlns:p14="http://schemas.microsoft.com/office/powerpoint/2010/main" val="1048215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2004534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9DEF6-2D5C-1B4F-B612-AB195B9D712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31A8-6136-AF42-A536-596E939325A9}" type="slidenum">
              <a:rPr lang="en-US" smtClean="0"/>
              <a:t>‹#›</a:t>
            </a:fld>
            <a:endParaRPr lang="en-US"/>
          </a:p>
        </p:txBody>
      </p:sp>
    </p:spTree>
    <p:extLst>
      <p:ext uri="{BB962C8B-B14F-4D97-AF65-F5344CB8AC3E}">
        <p14:creationId xmlns:p14="http://schemas.microsoft.com/office/powerpoint/2010/main" val="4090730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le only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0771" y="190501"/>
            <a:ext cx="10961629" cy="1409740"/>
          </a:xfrm>
          <a:prstGeom prst="rect">
            <a:avLst/>
          </a:prstGeom>
        </p:spPr>
        <p:txBody>
          <a:bodyPr anchor="ctr">
            <a:normAutofit/>
          </a:bodyPr>
          <a:lstStyle>
            <a:lvl1pPr>
              <a:defRPr sz="4400" b="1"/>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620771" y="6286460"/>
            <a:ext cx="9011449" cy="365125"/>
          </a:xfrm>
        </p:spPr>
        <p:txBody>
          <a:bodyPr/>
          <a:lstStyle/>
          <a:p>
            <a:endParaRPr lang="en-US" dirty="0"/>
          </a:p>
        </p:txBody>
      </p:sp>
      <p:sp>
        <p:nvSpPr>
          <p:cNvPr id="6" name="Slide Number Placeholder 5"/>
          <p:cNvSpPr>
            <a:spLocks noGrp="1"/>
          </p:cNvSpPr>
          <p:nvPr>
            <p:ph type="sldNum" sz="quarter" idx="12"/>
          </p:nvPr>
        </p:nvSpPr>
        <p:spPr/>
        <p:txBody>
          <a:body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363465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4590" y="429669"/>
            <a:ext cx="10762825"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52570" y="3642741"/>
            <a:ext cx="9486865" cy="338554"/>
          </a:xfrm>
          <a:prstGeom prst="rect">
            <a:avLst/>
          </a:prstGeom>
        </p:spPr>
        <p:txBody>
          <a:bodyPr wrap="square" lIns="0" tIns="0" rIns="0" bIns="0">
            <a:spAutoFit/>
          </a:bodyPr>
          <a:lstStyle>
            <a:lvl1pPr>
              <a:defRPr sz="220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965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Title 1"/>
          <p:cNvSpPr txBox="1">
            <a:spLocks/>
          </p:cNvSpPr>
          <p:nvPr userDrawn="1"/>
        </p:nvSpPr>
        <p:spPr>
          <a:xfrm>
            <a:off x="304800" y="619126"/>
            <a:ext cx="11582400" cy="1057275"/>
          </a:xfrm>
          <a:prstGeom prst="rect">
            <a:avLst/>
          </a:prstGeom>
          <a:solidFill>
            <a:schemeClr val="bg1">
              <a:alpha val="80000"/>
            </a:schemeClr>
          </a:solidFill>
        </p:spPr>
        <p:txBody>
          <a:bodyPr/>
          <a:lstStyle/>
          <a:p>
            <a:pPr algn="ctr" eaLnBrk="0" hangingPunct="0">
              <a:defRPr/>
            </a:pPr>
            <a:endParaRPr lang="en-US" sz="4400" b="1">
              <a:solidFill>
                <a:srgbClr val="000000"/>
              </a:solidFill>
            </a:endParaRPr>
          </a:p>
        </p:txBody>
      </p:sp>
      <p:sp>
        <p:nvSpPr>
          <p:cNvPr id="6" name="Title 1"/>
          <p:cNvSpPr txBox="1">
            <a:spLocks/>
          </p:cNvSpPr>
          <p:nvPr userDrawn="1"/>
        </p:nvSpPr>
        <p:spPr>
          <a:xfrm>
            <a:off x="304800" y="1738314"/>
            <a:ext cx="11582400" cy="4537075"/>
          </a:xfrm>
          <a:prstGeom prst="rect">
            <a:avLst/>
          </a:prstGeom>
          <a:solidFill>
            <a:schemeClr val="bg1">
              <a:alpha val="90000"/>
            </a:schemeClr>
          </a:solidFill>
        </p:spPr>
        <p:txBody>
          <a:bodyPr/>
          <a:lstStyle/>
          <a:p>
            <a:pPr algn="ctr" eaLnBrk="0" hangingPunct="0">
              <a:defRPr/>
            </a:pPr>
            <a:endParaRPr lang="en-US" sz="4400" b="1">
              <a:solidFill>
                <a:srgbClr val="000000"/>
              </a:solidFill>
            </a:endParaRPr>
          </a:p>
        </p:txBody>
      </p:sp>
      <p:sp>
        <p:nvSpPr>
          <p:cNvPr id="2" name="Title 1"/>
          <p:cNvSpPr>
            <a:spLocks noGrp="1"/>
          </p:cNvSpPr>
          <p:nvPr>
            <p:ph type="title"/>
          </p:nvPr>
        </p:nvSpPr>
        <p:spPr>
          <a:xfrm>
            <a:off x="304800" y="623248"/>
            <a:ext cx="11582400" cy="1053152"/>
          </a:xfrm>
          <a:prstGeom prst="rect">
            <a:avLst/>
          </a:prstGeom>
        </p:spPr>
        <p:txBody>
          <a:bodyPr anchor="t" anchorCtr="0"/>
          <a:lstStyle>
            <a:lvl1pPr>
              <a:defRPr sz="4200"/>
            </a:lvl1pPr>
          </a:lstStyle>
          <a:p>
            <a:r>
              <a:rPr lang="en-US" dirty="0"/>
              <a:t>Click to edit Master title style</a:t>
            </a:r>
          </a:p>
        </p:txBody>
      </p:sp>
      <p:sp>
        <p:nvSpPr>
          <p:cNvPr id="3" name="Content Placeholder 2"/>
          <p:cNvSpPr>
            <a:spLocks noGrp="1"/>
          </p:cNvSpPr>
          <p:nvPr>
            <p:ph sz="half" idx="1"/>
          </p:nvPr>
        </p:nvSpPr>
        <p:spPr>
          <a:xfrm>
            <a:off x="304800" y="1676400"/>
            <a:ext cx="5689600" cy="4572000"/>
          </a:xfrm>
          <a:prstGeom prst="rect">
            <a:avLst/>
          </a:prstGeo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76400"/>
            <a:ext cx="5689600" cy="4572000"/>
          </a:xfrm>
          <a:prstGeom prst="rect">
            <a:avLst/>
          </a:prstGeo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544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p:bg>
      <p:bgPr>
        <a:pattFill prst="dk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FC5167-FF84-6D49-B71F-AF38F31D82E9}"/>
              </a:ext>
            </a:extLst>
          </p:cNvPr>
          <p:cNvSpPr/>
          <p:nvPr/>
        </p:nvSpPr>
        <p:spPr>
          <a:xfrm>
            <a:off x="0" y="3429000"/>
            <a:ext cx="12192000" cy="159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CDD2C4E-54C3-E942-BCE5-08CA139B77B6}"/>
              </a:ext>
            </a:extLst>
          </p:cNvPr>
          <p:cNvSpPr>
            <a:spLocks noGrp="1"/>
          </p:cNvSpPr>
          <p:nvPr>
            <p:ph type="ctrTitle"/>
          </p:nvPr>
        </p:nvSpPr>
        <p:spPr>
          <a:xfrm>
            <a:off x="3807033" y="3561520"/>
            <a:ext cx="7088577" cy="836898"/>
          </a:xfrm>
          <a:prstGeom prst="rect">
            <a:avLst/>
          </a:prstGeom>
          <a:noFill/>
        </p:spPr>
        <p:txBody>
          <a:bodyPr anchor="b">
            <a:noAutofit/>
          </a:bodyPr>
          <a:lstStyle>
            <a:lvl1pPr algn="l">
              <a:lnSpc>
                <a:spcPts val="3920"/>
              </a:lnSpc>
              <a:defRPr sz="3600" b="1" i="0" baseline="0">
                <a:solidFill>
                  <a:srgbClr val="013591"/>
                </a:solidFill>
                <a:latin typeface="Source Sans Pro" panose="020B0503030403020204" pitchFamily="34"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B696E03-67D4-AB44-A78E-11BF4C75AF90}"/>
              </a:ext>
            </a:extLst>
          </p:cNvPr>
          <p:cNvSpPr>
            <a:spLocks noGrp="1"/>
          </p:cNvSpPr>
          <p:nvPr>
            <p:ph type="subTitle" idx="1"/>
          </p:nvPr>
        </p:nvSpPr>
        <p:spPr>
          <a:xfrm>
            <a:off x="3807032" y="4289097"/>
            <a:ext cx="7088577" cy="544642"/>
          </a:xfrm>
        </p:spPr>
        <p:txBody>
          <a:bodyPr>
            <a:noAutofit/>
          </a:bodyPr>
          <a:lstStyle>
            <a:lvl1pPr marL="0" indent="0" algn="l">
              <a:lnSpc>
                <a:spcPts val="2400"/>
              </a:lnSpc>
              <a:buNone/>
              <a:defRPr sz="1700" b="0" i="0" kern="0" spc="0" baseline="0">
                <a:solidFill>
                  <a:srgbClr val="013591"/>
                </a:solidFill>
                <a:latin typeface="Source Sans Pro Light" panose="020B0403030403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16E90848-5DC8-1749-BBFF-5FED1EE01DC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296391" y="3177747"/>
            <a:ext cx="1922780" cy="2540000"/>
          </a:xfrm>
          <a:prstGeom prst="rect">
            <a:avLst/>
          </a:prstGeom>
        </p:spPr>
      </p:pic>
    </p:spTree>
    <p:extLst>
      <p:ext uri="{BB962C8B-B14F-4D97-AF65-F5344CB8AC3E}">
        <p14:creationId xmlns:p14="http://schemas.microsoft.com/office/powerpoint/2010/main" val="1473098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330" y="190501"/>
            <a:ext cx="10964073" cy="1409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0772" y="1790704"/>
            <a:ext cx="10961629" cy="43053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95521" y="6286464"/>
            <a:ext cx="829035" cy="365125"/>
          </a:xfrm>
          <a:prstGeom prst="rect">
            <a:avLst/>
          </a:prstGeom>
        </p:spPr>
        <p:txBody>
          <a:bodyPr vert="horz" lIns="91440" tIns="45720" rIns="91440" bIns="45720" rtlCol="0" anchor="ctr"/>
          <a:lstStyle>
            <a:lvl1pPr algn="r">
              <a:defRPr sz="900" b="1">
                <a:solidFill>
                  <a:srgbClr val="4D4D4D"/>
                </a:solidFill>
                <a:latin typeface="Myriad Pro" panose="020B0503030403020204"/>
              </a:defRPr>
            </a:lvl1pPr>
          </a:lstStyle>
          <a:p>
            <a:endParaRPr lang="en-US" dirty="0"/>
          </a:p>
        </p:txBody>
      </p:sp>
      <p:sp>
        <p:nvSpPr>
          <p:cNvPr id="5" name="Footer Placeholder 4"/>
          <p:cNvSpPr>
            <a:spLocks noGrp="1"/>
          </p:cNvSpPr>
          <p:nvPr>
            <p:ph type="ftr" sz="quarter" idx="3"/>
          </p:nvPr>
        </p:nvSpPr>
        <p:spPr>
          <a:xfrm>
            <a:off x="620774" y="6286464"/>
            <a:ext cx="9011449" cy="365125"/>
          </a:xfrm>
          <a:prstGeom prst="rect">
            <a:avLst/>
          </a:prstGeom>
        </p:spPr>
        <p:txBody>
          <a:bodyPr vert="horz" lIns="91440" tIns="45720" rIns="91440" bIns="45720" rtlCol="0" anchor="ctr"/>
          <a:lstStyle>
            <a:lvl1pPr algn="l">
              <a:defRPr sz="900">
                <a:solidFill>
                  <a:schemeClr val="tx1">
                    <a:tint val="75000"/>
                  </a:schemeClr>
                </a:solidFill>
                <a:latin typeface="Myriad Pro" panose="020B0503030403020204"/>
              </a:defRPr>
            </a:lvl1pPr>
          </a:lstStyle>
          <a:p>
            <a:endParaRPr lang="en-US" dirty="0"/>
          </a:p>
        </p:txBody>
      </p:sp>
      <p:sp>
        <p:nvSpPr>
          <p:cNvPr id="6" name="Slide Number Placeholder 5"/>
          <p:cNvSpPr>
            <a:spLocks noGrp="1"/>
          </p:cNvSpPr>
          <p:nvPr>
            <p:ph type="sldNum" sz="quarter" idx="4"/>
          </p:nvPr>
        </p:nvSpPr>
        <p:spPr>
          <a:xfrm>
            <a:off x="10931293" y="6286464"/>
            <a:ext cx="651107" cy="365125"/>
          </a:xfrm>
          <a:prstGeom prst="rect">
            <a:avLst/>
          </a:prstGeom>
        </p:spPr>
        <p:txBody>
          <a:bodyPr vert="horz" lIns="91440" tIns="45720" rIns="91440" bIns="45720" rtlCol="0" anchor="ctr"/>
          <a:lstStyle>
            <a:lvl1pPr algn="r">
              <a:defRPr sz="900" b="1">
                <a:solidFill>
                  <a:srgbClr val="4D4D4D"/>
                </a:solidFill>
                <a:latin typeface="Myriad Pro" panose="020B0503030403020204"/>
              </a:defRPr>
            </a:lvl1p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78066912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70" r:id="rId3"/>
    <p:sldLayoutId id="2147483671" r:id="rId4"/>
    <p:sldLayoutId id="2147483672" r:id="rId5"/>
    <p:sldLayoutId id="2147483669" r:id="rId6"/>
    <p:sldLayoutId id="2147483673" r:id="rId7"/>
    <p:sldLayoutId id="2147483791" r:id="rId8"/>
  </p:sldLayoutIdLst>
  <p:hf hdr="0" ftr="0" dt="0"/>
  <p:txStyles>
    <p:titleStyle>
      <a:lvl1pPr algn="l" defTabSz="457189" rtl="0" eaLnBrk="1" latinLnBrk="0" hangingPunct="1">
        <a:spcBef>
          <a:spcPct val="0"/>
        </a:spcBef>
        <a:buNone/>
        <a:defRPr sz="4400" b="1" kern="1200">
          <a:solidFill>
            <a:srgbClr val="4D4D4D"/>
          </a:solidFill>
          <a:latin typeface="Myriad Pro" panose="020B0503030403020204"/>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7008" indent="-227008" algn="l" defTabSz="457189" rtl="0" eaLnBrk="1" latinLnBrk="0" hangingPunct="1">
        <a:spcBef>
          <a:spcPts val="1000"/>
        </a:spcBef>
        <a:spcAft>
          <a:spcPts val="0"/>
        </a:spcAft>
        <a:buClr>
          <a:schemeClr val="accent1"/>
        </a:buClr>
        <a:buSzPct val="80000"/>
        <a:buFont typeface="Wingdings" panose="05000000000000000000" pitchFamily="2" charset="2"/>
        <a:buChar char="§"/>
        <a:defRPr sz="2600" b="1" kern="1200">
          <a:solidFill>
            <a:srgbClr val="4D4D4D"/>
          </a:solidFill>
          <a:latin typeface="Myriad Pro" panose="020B0503030403020204"/>
          <a:ea typeface="+mn-ea"/>
          <a:cs typeface="+mn-cs"/>
        </a:defRPr>
      </a:lvl1pPr>
      <a:lvl2pPr marL="687371" indent="-230182" algn="l" defTabSz="457189" rtl="0" eaLnBrk="1" latinLnBrk="0" hangingPunct="1">
        <a:spcBef>
          <a:spcPts val="1000"/>
        </a:spcBef>
        <a:spcAft>
          <a:spcPts val="0"/>
        </a:spcAft>
        <a:buClr>
          <a:schemeClr val="accent1"/>
        </a:buClr>
        <a:buSzPct val="80000"/>
        <a:buFont typeface="Wingdings" panose="05000000000000000000" pitchFamily="2" charset="2"/>
        <a:buChar char="§"/>
        <a:defRPr sz="2400" b="1" kern="1200">
          <a:solidFill>
            <a:srgbClr val="4D4D4D"/>
          </a:solidFill>
          <a:latin typeface="Myriad Pro" panose="020B0503030403020204"/>
          <a:ea typeface="+mn-ea"/>
          <a:cs typeface="+mn-cs"/>
        </a:defRPr>
      </a:lvl2pPr>
      <a:lvl3pPr marL="1084236" indent="-169858" algn="l" defTabSz="457189" rtl="0" eaLnBrk="1" latinLnBrk="0" hangingPunct="1">
        <a:spcBef>
          <a:spcPts val="1000"/>
        </a:spcBef>
        <a:spcAft>
          <a:spcPts val="0"/>
        </a:spcAft>
        <a:buClr>
          <a:schemeClr val="accent1"/>
        </a:buClr>
        <a:buSzPct val="80000"/>
        <a:buFont typeface="Wingdings" panose="05000000000000000000" pitchFamily="2" charset="2"/>
        <a:buChar char="§"/>
        <a:defRPr sz="2300" kern="1200">
          <a:solidFill>
            <a:srgbClr val="4D4D4D"/>
          </a:solidFill>
          <a:latin typeface="Myriad Pro" panose="020B0503030403020204"/>
          <a:ea typeface="+mn-ea"/>
          <a:cs typeface="+mn-cs"/>
        </a:defRPr>
      </a:lvl3pPr>
      <a:lvl4pPr marL="1546187" indent="-174621" algn="l" defTabSz="457189" rtl="0" eaLnBrk="1" latinLnBrk="0" hangingPunct="1">
        <a:spcBef>
          <a:spcPts val="1000"/>
        </a:spcBef>
        <a:spcAft>
          <a:spcPts val="0"/>
        </a:spcAft>
        <a:buClr>
          <a:schemeClr val="accent1"/>
        </a:buClr>
        <a:buSzPct val="80000"/>
        <a:buFont typeface="Wingdings" panose="05000000000000000000" pitchFamily="2" charset="2"/>
        <a:buChar char="§"/>
        <a:defRPr sz="2000" kern="1200">
          <a:solidFill>
            <a:srgbClr val="4D4D4D"/>
          </a:solidFill>
          <a:latin typeface="Myriad Pro" panose="020B0503030403020204"/>
          <a:ea typeface="+mn-ea"/>
          <a:cs typeface="+mn-cs"/>
        </a:defRPr>
      </a:lvl4pPr>
      <a:lvl5pPr marL="1998613" indent="-169858" algn="l" defTabSz="457189" rtl="0" eaLnBrk="1" latinLnBrk="0" hangingPunct="1">
        <a:spcBef>
          <a:spcPts val="1000"/>
        </a:spcBef>
        <a:spcAft>
          <a:spcPts val="0"/>
        </a:spcAft>
        <a:buClr>
          <a:schemeClr val="accent1"/>
        </a:buClr>
        <a:buSzPct val="80000"/>
        <a:buFont typeface="Wingdings" panose="05000000000000000000" pitchFamily="2" charset="2"/>
        <a:buChar char="§"/>
        <a:defRPr sz="1800" kern="1200">
          <a:solidFill>
            <a:srgbClr val="4D4D4D"/>
          </a:solidFill>
          <a:latin typeface="Myriad Pro" panose="020B0503030403020204"/>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28" userDrawn="1">
          <p15:clr>
            <a:srgbClr val="F26B43"/>
          </p15:clr>
        </p15:guide>
        <p15:guide id="2" pos="3840" userDrawn="1">
          <p15:clr>
            <a:srgbClr val="F26B43"/>
          </p15:clr>
        </p15:guide>
        <p15:guide id="3" orient="horz" pos="1008" userDrawn="1">
          <p15:clr>
            <a:srgbClr val="F26B43"/>
          </p15:clr>
        </p15:guide>
        <p15:guide id="4" pos="384" userDrawn="1">
          <p15:clr>
            <a:srgbClr val="F26B43"/>
          </p15:clr>
        </p15:guide>
        <p15:guide id="5" pos="7296" userDrawn="1">
          <p15:clr>
            <a:srgbClr val="F26B43"/>
          </p15:clr>
        </p15:guide>
        <p15:guide id="6" orient="horz" pos="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0E167-3836-0642-BCC3-4535E090A129}"/>
              </a:ext>
            </a:extLst>
          </p:cNvPr>
          <p:cNvSpPr>
            <a:spLocks noGrp="1"/>
          </p:cNvSpPr>
          <p:nvPr>
            <p:ph type="title"/>
          </p:nvPr>
        </p:nvSpPr>
        <p:spPr>
          <a:xfrm>
            <a:off x="838200" y="571503"/>
            <a:ext cx="10515600" cy="864725"/>
          </a:xfrm>
          <a:prstGeom prst="rect">
            <a:avLst/>
          </a:prstGeom>
          <a:noFill/>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B76B000-B4CE-5D45-B0F6-37FF6D9B6C6C}"/>
              </a:ext>
            </a:extLst>
          </p:cNvPr>
          <p:cNvSpPr>
            <a:spLocks noGrp="1"/>
          </p:cNvSpPr>
          <p:nvPr>
            <p:ph type="body" idx="1"/>
          </p:nvPr>
        </p:nvSpPr>
        <p:spPr>
          <a:xfrm>
            <a:off x="1219200" y="1828800"/>
            <a:ext cx="9753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FB69483-D310-4C47-9384-835ED571A6D3}"/>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Source Sans Pro" panose="020B0503030403020204" pitchFamily="34" charset="77"/>
              </a:defRPr>
            </a:lvl1pPr>
          </a:lstStyle>
          <a:p>
            <a:endParaRPr lang="en-US"/>
          </a:p>
        </p:txBody>
      </p:sp>
      <p:sp>
        <p:nvSpPr>
          <p:cNvPr id="9" name="Date Placeholder 8">
            <a:extLst>
              <a:ext uri="{FF2B5EF4-FFF2-40B4-BE49-F238E27FC236}">
                <a16:creationId xmlns:a16="http://schemas.microsoft.com/office/drawing/2014/main" id="{4C688A30-D0E0-AF4A-AB9B-CD0AC88CA1C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Source Sans Pro" panose="020B0503030403020204" pitchFamily="34" charset="77"/>
              </a:defRPr>
            </a:lvl1pPr>
          </a:lstStyle>
          <a:p>
            <a:fld id="{4D65607D-3E37-4DCB-A679-193F7B2F5D56}" type="datetimeFigureOut">
              <a:rPr lang="en-US" smtClean="0"/>
              <a:t>6/27/2023</a:t>
            </a:fld>
            <a:endParaRPr lang="en-US"/>
          </a:p>
        </p:txBody>
      </p:sp>
      <p:sp>
        <p:nvSpPr>
          <p:cNvPr id="10" name="Slide Number Placeholder 9">
            <a:extLst>
              <a:ext uri="{FF2B5EF4-FFF2-40B4-BE49-F238E27FC236}">
                <a16:creationId xmlns:a16="http://schemas.microsoft.com/office/drawing/2014/main" id="{B47E2A7E-8957-394B-836C-16BA372D571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Source Sans Pro" panose="020B0503030403020204" pitchFamily="34" charset="77"/>
              </a:defRPr>
            </a:lvl1pPr>
          </a:lstStyle>
          <a:p>
            <a:fld id="{82AEABEE-4DE7-463E-A381-6A9FE001D317}" type="slidenum">
              <a:rPr lang="en-US" smtClean="0"/>
              <a:t>‹#›</a:t>
            </a:fld>
            <a:endParaRPr lang="en-US"/>
          </a:p>
        </p:txBody>
      </p:sp>
    </p:spTree>
    <p:extLst>
      <p:ext uri="{BB962C8B-B14F-4D97-AF65-F5344CB8AC3E}">
        <p14:creationId xmlns:p14="http://schemas.microsoft.com/office/powerpoint/2010/main" val="309567353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377" rtl="0" eaLnBrk="1" latinLnBrk="0" hangingPunct="1">
        <a:lnSpc>
          <a:spcPct val="90000"/>
        </a:lnSpc>
        <a:spcBef>
          <a:spcPct val="0"/>
        </a:spcBef>
        <a:buNone/>
        <a:defRPr sz="4400" b="1" i="0" kern="1200">
          <a:solidFill>
            <a:srgbClr val="013591"/>
          </a:solidFill>
          <a:latin typeface="Source Sans Pro" panose="020B0503030403020204" pitchFamily="34" charset="77"/>
          <a:ea typeface="+mj-ea"/>
          <a:cs typeface="+mj-cs"/>
        </a:defRPr>
      </a:lvl1pPr>
    </p:titleStyle>
    <p:bodyStyle>
      <a:lvl1pPr marL="0" indent="0" algn="l" defTabSz="914377" rtl="0" eaLnBrk="1" latinLnBrk="0" hangingPunct="1">
        <a:lnSpc>
          <a:spcPts val="2400"/>
        </a:lnSpc>
        <a:spcBef>
          <a:spcPts val="4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77"/>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77"/>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330" y="190501"/>
            <a:ext cx="10964073" cy="1409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0772" y="1790704"/>
            <a:ext cx="10961629" cy="43053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95521" y="6286464"/>
            <a:ext cx="829035" cy="365125"/>
          </a:xfrm>
          <a:prstGeom prst="rect">
            <a:avLst/>
          </a:prstGeom>
        </p:spPr>
        <p:txBody>
          <a:bodyPr vert="horz" lIns="91440" tIns="45720" rIns="91440" bIns="45720" rtlCol="0" anchor="ctr"/>
          <a:lstStyle>
            <a:lvl1pPr algn="r">
              <a:defRPr sz="900" b="1">
                <a:solidFill>
                  <a:srgbClr val="4D4D4D"/>
                </a:solidFill>
                <a:latin typeface="Myriad Pro" panose="020B0503030403020204"/>
              </a:defRPr>
            </a:lvl1pPr>
          </a:lstStyle>
          <a:p>
            <a:endParaRPr lang="en-US" dirty="0"/>
          </a:p>
        </p:txBody>
      </p:sp>
      <p:sp>
        <p:nvSpPr>
          <p:cNvPr id="5" name="Footer Placeholder 4"/>
          <p:cNvSpPr>
            <a:spLocks noGrp="1"/>
          </p:cNvSpPr>
          <p:nvPr>
            <p:ph type="ftr" sz="quarter" idx="3"/>
          </p:nvPr>
        </p:nvSpPr>
        <p:spPr>
          <a:xfrm>
            <a:off x="620774" y="6286464"/>
            <a:ext cx="9011449" cy="365125"/>
          </a:xfrm>
          <a:prstGeom prst="rect">
            <a:avLst/>
          </a:prstGeom>
        </p:spPr>
        <p:txBody>
          <a:bodyPr vert="horz" lIns="91440" tIns="45720" rIns="91440" bIns="45720" rtlCol="0" anchor="ctr"/>
          <a:lstStyle>
            <a:lvl1pPr algn="l">
              <a:defRPr sz="900">
                <a:solidFill>
                  <a:schemeClr val="tx1">
                    <a:tint val="75000"/>
                  </a:schemeClr>
                </a:solidFill>
                <a:latin typeface="Myriad Pro" panose="020B0503030403020204"/>
              </a:defRPr>
            </a:lvl1pPr>
          </a:lstStyle>
          <a:p>
            <a:endParaRPr lang="en-US" dirty="0"/>
          </a:p>
        </p:txBody>
      </p:sp>
      <p:sp>
        <p:nvSpPr>
          <p:cNvPr id="6" name="Slide Number Placeholder 5"/>
          <p:cNvSpPr>
            <a:spLocks noGrp="1"/>
          </p:cNvSpPr>
          <p:nvPr>
            <p:ph type="sldNum" sz="quarter" idx="4"/>
          </p:nvPr>
        </p:nvSpPr>
        <p:spPr>
          <a:xfrm>
            <a:off x="10931293" y="6286464"/>
            <a:ext cx="651107" cy="365125"/>
          </a:xfrm>
          <a:prstGeom prst="rect">
            <a:avLst/>
          </a:prstGeom>
        </p:spPr>
        <p:txBody>
          <a:bodyPr vert="horz" lIns="91440" tIns="45720" rIns="91440" bIns="45720" rtlCol="0" anchor="ctr"/>
          <a:lstStyle>
            <a:lvl1pPr algn="r">
              <a:defRPr sz="900" b="1">
                <a:solidFill>
                  <a:srgbClr val="4D4D4D"/>
                </a:solidFill>
                <a:latin typeface="Myriad Pro" panose="020B0503030403020204"/>
              </a:defRPr>
            </a:lvl1p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319775244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1" r:id="rId8"/>
    <p:sldLayoutId id="2147483752" r:id="rId9"/>
    <p:sldLayoutId id="2147483792" r:id="rId10"/>
    <p:sldLayoutId id="2147483793" r:id="rId11"/>
  </p:sldLayoutIdLst>
  <p:hf hdr="0" ftr="0" dt="0"/>
  <p:txStyles>
    <p:titleStyle>
      <a:lvl1pPr algn="l" defTabSz="457189" rtl="0" eaLnBrk="1" latinLnBrk="0" hangingPunct="1">
        <a:spcBef>
          <a:spcPct val="0"/>
        </a:spcBef>
        <a:buNone/>
        <a:defRPr sz="4400" b="1" kern="1200">
          <a:solidFill>
            <a:srgbClr val="4D4D4D"/>
          </a:solidFill>
          <a:latin typeface="Myriad Pro" panose="020B0503030403020204"/>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7008" indent="-227008" algn="l" defTabSz="457189" rtl="0" eaLnBrk="1" latinLnBrk="0" hangingPunct="1">
        <a:spcBef>
          <a:spcPts val="1000"/>
        </a:spcBef>
        <a:spcAft>
          <a:spcPts val="0"/>
        </a:spcAft>
        <a:buClr>
          <a:schemeClr val="accent1"/>
        </a:buClr>
        <a:buSzPct val="80000"/>
        <a:buFont typeface="Wingdings" panose="05000000000000000000" pitchFamily="2" charset="2"/>
        <a:buChar char="§"/>
        <a:defRPr sz="2600" b="1" kern="1200">
          <a:solidFill>
            <a:srgbClr val="4D4D4D"/>
          </a:solidFill>
          <a:latin typeface="Myriad Pro" panose="020B0503030403020204"/>
          <a:ea typeface="+mn-ea"/>
          <a:cs typeface="+mn-cs"/>
        </a:defRPr>
      </a:lvl1pPr>
      <a:lvl2pPr marL="687371" indent="-230182" algn="l" defTabSz="457189" rtl="0" eaLnBrk="1" latinLnBrk="0" hangingPunct="1">
        <a:spcBef>
          <a:spcPts val="1000"/>
        </a:spcBef>
        <a:spcAft>
          <a:spcPts val="0"/>
        </a:spcAft>
        <a:buClr>
          <a:schemeClr val="accent1"/>
        </a:buClr>
        <a:buSzPct val="80000"/>
        <a:buFont typeface="Wingdings" panose="05000000000000000000" pitchFamily="2" charset="2"/>
        <a:buChar char="§"/>
        <a:defRPr sz="2400" b="1" kern="1200">
          <a:solidFill>
            <a:srgbClr val="4D4D4D"/>
          </a:solidFill>
          <a:latin typeface="Myriad Pro" panose="020B0503030403020204"/>
          <a:ea typeface="+mn-ea"/>
          <a:cs typeface="+mn-cs"/>
        </a:defRPr>
      </a:lvl2pPr>
      <a:lvl3pPr marL="1084236" indent="-169858" algn="l" defTabSz="457189" rtl="0" eaLnBrk="1" latinLnBrk="0" hangingPunct="1">
        <a:spcBef>
          <a:spcPts val="1000"/>
        </a:spcBef>
        <a:spcAft>
          <a:spcPts val="0"/>
        </a:spcAft>
        <a:buClr>
          <a:schemeClr val="accent1"/>
        </a:buClr>
        <a:buSzPct val="80000"/>
        <a:buFont typeface="Wingdings" panose="05000000000000000000" pitchFamily="2" charset="2"/>
        <a:buChar char="§"/>
        <a:defRPr sz="2300" kern="1200">
          <a:solidFill>
            <a:srgbClr val="4D4D4D"/>
          </a:solidFill>
          <a:latin typeface="Myriad Pro" panose="020B0503030403020204"/>
          <a:ea typeface="+mn-ea"/>
          <a:cs typeface="+mn-cs"/>
        </a:defRPr>
      </a:lvl3pPr>
      <a:lvl4pPr marL="1546187" indent="-174621" algn="l" defTabSz="457189" rtl="0" eaLnBrk="1" latinLnBrk="0" hangingPunct="1">
        <a:spcBef>
          <a:spcPts val="1000"/>
        </a:spcBef>
        <a:spcAft>
          <a:spcPts val="0"/>
        </a:spcAft>
        <a:buClr>
          <a:schemeClr val="accent1"/>
        </a:buClr>
        <a:buSzPct val="80000"/>
        <a:buFont typeface="Wingdings" panose="05000000000000000000" pitchFamily="2" charset="2"/>
        <a:buChar char="§"/>
        <a:defRPr sz="2000" kern="1200">
          <a:solidFill>
            <a:srgbClr val="4D4D4D"/>
          </a:solidFill>
          <a:latin typeface="Myriad Pro" panose="020B0503030403020204"/>
          <a:ea typeface="+mn-ea"/>
          <a:cs typeface="+mn-cs"/>
        </a:defRPr>
      </a:lvl4pPr>
      <a:lvl5pPr marL="1998613" indent="-169858" algn="l" defTabSz="457189" rtl="0" eaLnBrk="1" latinLnBrk="0" hangingPunct="1">
        <a:spcBef>
          <a:spcPts val="1000"/>
        </a:spcBef>
        <a:spcAft>
          <a:spcPts val="0"/>
        </a:spcAft>
        <a:buClr>
          <a:schemeClr val="accent1"/>
        </a:buClr>
        <a:buSzPct val="80000"/>
        <a:buFont typeface="Wingdings" panose="05000000000000000000" pitchFamily="2" charset="2"/>
        <a:buChar char="§"/>
        <a:defRPr sz="1800" kern="1200">
          <a:solidFill>
            <a:srgbClr val="4D4D4D"/>
          </a:solidFill>
          <a:latin typeface="Myriad Pro" panose="020B0503030403020204"/>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28" userDrawn="1">
          <p15:clr>
            <a:srgbClr val="F26B43"/>
          </p15:clr>
        </p15:guide>
        <p15:guide id="2" pos="3840" userDrawn="1">
          <p15:clr>
            <a:srgbClr val="F26B43"/>
          </p15:clr>
        </p15:guide>
        <p15:guide id="3" orient="horz" pos="1008" userDrawn="1">
          <p15:clr>
            <a:srgbClr val="F26B43"/>
          </p15:clr>
        </p15:guide>
        <p15:guide id="4" pos="384" userDrawn="1">
          <p15:clr>
            <a:srgbClr val="F26B43"/>
          </p15:clr>
        </p15:guide>
        <p15:guide id="5" pos="7296" userDrawn="1">
          <p15:clr>
            <a:srgbClr val="F26B43"/>
          </p15:clr>
        </p15:guide>
        <p15:guide id="6" orient="horz" pos="1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327" y="190501"/>
            <a:ext cx="10964073" cy="1409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0770" y="1790700"/>
            <a:ext cx="10961629" cy="43053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95521" y="6286460"/>
            <a:ext cx="829035" cy="365125"/>
          </a:xfrm>
          <a:prstGeom prst="rect">
            <a:avLst/>
          </a:prstGeom>
        </p:spPr>
        <p:txBody>
          <a:bodyPr vert="horz" lIns="91440" tIns="45720" rIns="91440" bIns="45720" rtlCol="0" anchor="ctr"/>
          <a:lstStyle>
            <a:lvl1pPr algn="r">
              <a:defRPr sz="900" b="1">
                <a:solidFill>
                  <a:srgbClr val="4D4D4D"/>
                </a:solidFill>
                <a:latin typeface="Myriad Pro" panose="020B0503030403020204"/>
              </a:defRPr>
            </a:lvl1pPr>
          </a:lstStyle>
          <a:p>
            <a:endParaRPr lang="en-US" dirty="0"/>
          </a:p>
        </p:txBody>
      </p:sp>
      <p:sp>
        <p:nvSpPr>
          <p:cNvPr id="5" name="Footer Placeholder 4"/>
          <p:cNvSpPr>
            <a:spLocks noGrp="1"/>
          </p:cNvSpPr>
          <p:nvPr>
            <p:ph type="ftr" sz="quarter" idx="3"/>
          </p:nvPr>
        </p:nvSpPr>
        <p:spPr>
          <a:xfrm>
            <a:off x="620771" y="6286460"/>
            <a:ext cx="9011449" cy="365125"/>
          </a:xfrm>
          <a:prstGeom prst="rect">
            <a:avLst/>
          </a:prstGeom>
        </p:spPr>
        <p:txBody>
          <a:bodyPr vert="horz" lIns="91440" tIns="45720" rIns="91440" bIns="45720" rtlCol="0" anchor="ctr"/>
          <a:lstStyle>
            <a:lvl1pPr algn="l">
              <a:defRPr sz="900">
                <a:solidFill>
                  <a:schemeClr val="tx1">
                    <a:tint val="75000"/>
                  </a:schemeClr>
                </a:solidFill>
                <a:latin typeface="Myriad Pro" panose="020B0503030403020204"/>
              </a:defRPr>
            </a:lvl1pPr>
          </a:lstStyle>
          <a:p>
            <a:endParaRPr lang="en-US" dirty="0"/>
          </a:p>
        </p:txBody>
      </p:sp>
      <p:sp>
        <p:nvSpPr>
          <p:cNvPr id="6" name="Slide Number Placeholder 5"/>
          <p:cNvSpPr>
            <a:spLocks noGrp="1"/>
          </p:cNvSpPr>
          <p:nvPr>
            <p:ph type="sldNum" sz="quarter" idx="4"/>
          </p:nvPr>
        </p:nvSpPr>
        <p:spPr>
          <a:xfrm>
            <a:off x="10931294" y="6286460"/>
            <a:ext cx="651106" cy="365125"/>
          </a:xfrm>
          <a:prstGeom prst="rect">
            <a:avLst/>
          </a:prstGeom>
        </p:spPr>
        <p:txBody>
          <a:bodyPr vert="horz" lIns="91440" tIns="45720" rIns="91440" bIns="45720" rtlCol="0" anchor="ctr"/>
          <a:lstStyle>
            <a:lvl1pPr algn="r">
              <a:defRPr sz="900" b="1">
                <a:solidFill>
                  <a:srgbClr val="4D4D4D"/>
                </a:solidFill>
                <a:latin typeface="Myriad Pro" panose="020B0503030403020204"/>
              </a:defRPr>
            </a:lvl1pPr>
          </a:lstStyle>
          <a:p>
            <a:fld id="{89D7931E-637B-46D8-A580-615CC76C5C63}" type="slidenum">
              <a:rPr lang="en-US" smtClean="0"/>
              <a:pPr/>
              <a:t>‹#›</a:t>
            </a:fld>
            <a:endParaRPr lang="en-US" dirty="0"/>
          </a:p>
        </p:txBody>
      </p:sp>
    </p:spTree>
    <p:extLst>
      <p:ext uri="{BB962C8B-B14F-4D97-AF65-F5344CB8AC3E}">
        <p14:creationId xmlns:p14="http://schemas.microsoft.com/office/powerpoint/2010/main" val="347566098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2" r:id="rId8"/>
  </p:sldLayoutIdLst>
  <p:hf hdr="0" ftr="0" dt="0"/>
  <p:txStyles>
    <p:titleStyle>
      <a:lvl1pPr algn="l" defTabSz="457200" rtl="0" eaLnBrk="1" latinLnBrk="0" hangingPunct="1">
        <a:spcBef>
          <a:spcPct val="0"/>
        </a:spcBef>
        <a:buNone/>
        <a:defRPr sz="4400" b="1" kern="1200">
          <a:solidFill>
            <a:srgbClr val="4D4D4D"/>
          </a:solidFill>
          <a:latin typeface="Myriad Pro" panose="020B0503030403020204"/>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7013" indent="-227013" algn="l" defTabSz="457200" rtl="0" eaLnBrk="1" latinLnBrk="0" hangingPunct="1">
        <a:spcBef>
          <a:spcPts val="1000"/>
        </a:spcBef>
        <a:spcAft>
          <a:spcPts val="0"/>
        </a:spcAft>
        <a:buClr>
          <a:schemeClr val="accent1"/>
        </a:buClr>
        <a:buSzPct val="80000"/>
        <a:buFont typeface="Wingdings" panose="05000000000000000000" pitchFamily="2" charset="2"/>
        <a:buChar char="§"/>
        <a:defRPr sz="2600" b="1" kern="1200">
          <a:solidFill>
            <a:srgbClr val="4D4D4D"/>
          </a:solidFill>
          <a:latin typeface="Myriad Pro" panose="020B0503030403020204"/>
          <a:ea typeface="+mn-ea"/>
          <a:cs typeface="+mn-cs"/>
        </a:defRPr>
      </a:lvl1pPr>
      <a:lvl2pPr marL="687388" indent="-230188" algn="l" defTabSz="457200" rtl="0" eaLnBrk="1" latinLnBrk="0" hangingPunct="1">
        <a:spcBef>
          <a:spcPts val="1000"/>
        </a:spcBef>
        <a:spcAft>
          <a:spcPts val="0"/>
        </a:spcAft>
        <a:buClr>
          <a:schemeClr val="accent1"/>
        </a:buClr>
        <a:buSzPct val="80000"/>
        <a:buFont typeface="Wingdings" panose="05000000000000000000" pitchFamily="2" charset="2"/>
        <a:buChar char="§"/>
        <a:defRPr sz="2400" b="1" kern="1200">
          <a:solidFill>
            <a:srgbClr val="4D4D4D"/>
          </a:solidFill>
          <a:latin typeface="Myriad Pro" panose="020B0503030403020204"/>
          <a:ea typeface="+mn-ea"/>
          <a:cs typeface="+mn-cs"/>
        </a:defRPr>
      </a:lvl2pPr>
      <a:lvl3pPr marL="1084263" indent="-169863" algn="l" defTabSz="457200" rtl="0" eaLnBrk="1" latinLnBrk="0" hangingPunct="1">
        <a:spcBef>
          <a:spcPts val="1000"/>
        </a:spcBef>
        <a:spcAft>
          <a:spcPts val="0"/>
        </a:spcAft>
        <a:buClr>
          <a:schemeClr val="accent1"/>
        </a:buClr>
        <a:buSzPct val="80000"/>
        <a:buFont typeface="Wingdings" panose="05000000000000000000" pitchFamily="2" charset="2"/>
        <a:buChar char="§"/>
        <a:defRPr sz="2300" kern="1200">
          <a:solidFill>
            <a:srgbClr val="4D4D4D"/>
          </a:solidFill>
          <a:latin typeface="Myriad Pro" panose="020B0503030403020204"/>
          <a:ea typeface="+mn-ea"/>
          <a:cs typeface="+mn-cs"/>
        </a:defRPr>
      </a:lvl3pPr>
      <a:lvl4pPr marL="1546225" indent="-174625" algn="l" defTabSz="457200" rtl="0" eaLnBrk="1" latinLnBrk="0" hangingPunct="1">
        <a:spcBef>
          <a:spcPts val="1000"/>
        </a:spcBef>
        <a:spcAft>
          <a:spcPts val="0"/>
        </a:spcAft>
        <a:buClr>
          <a:schemeClr val="accent1"/>
        </a:buClr>
        <a:buSzPct val="80000"/>
        <a:buFont typeface="Wingdings" panose="05000000000000000000" pitchFamily="2" charset="2"/>
        <a:buChar char="§"/>
        <a:defRPr sz="2000" kern="1200">
          <a:solidFill>
            <a:srgbClr val="4D4D4D"/>
          </a:solidFill>
          <a:latin typeface="Myriad Pro" panose="020B0503030403020204"/>
          <a:ea typeface="+mn-ea"/>
          <a:cs typeface="+mn-cs"/>
        </a:defRPr>
      </a:lvl4pPr>
      <a:lvl5pPr marL="1998663" indent="-169863" algn="l" defTabSz="457200" rtl="0" eaLnBrk="1" latinLnBrk="0" hangingPunct="1">
        <a:spcBef>
          <a:spcPts val="1000"/>
        </a:spcBef>
        <a:spcAft>
          <a:spcPts val="0"/>
        </a:spcAft>
        <a:buClr>
          <a:schemeClr val="accent1"/>
        </a:buClr>
        <a:buSzPct val="80000"/>
        <a:buFont typeface="Wingdings" panose="05000000000000000000" pitchFamily="2" charset="2"/>
        <a:buChar char="§"/>
        <a:defRPr sz="1800" kern="1200">
          <a:solidFill>
            <a:srgbClr val="4D4D4D"/>
          </a:solidFill>
          <a:latin typeface="Myriad Pro" panose="020B0503030403020204"/>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28">
          <p15:clr>
            <a:srgbClr val="F26B43"/>
          </p15:clr>
        </p15:guide>
        <p15:guide id="2" pos="3840">
          <p15:clr>
            <a:srgbClr val="F26B43"/>
          </p15:clr>
        </p15:guide>
        <p15:guide id="3" orient="horz" pos="1008">
          <p15:clr>
            <a:srgbClr val="F26B43"/>
          </p15:clr>
        </p15:guide>
        <p15:guide id="4" pos="384">
          <p15:clr>
            <a:srgbClr val="F26B43"/>
          </p15:clr>
        </p15:guide>
        <p15:guide id="5" pos="7296">
          <p15:clr>
            <a:srgbClr val="F26B43"/>
          </p15:clr>
        </p15:guide>
        <p15:guide id="6" orient="horz" pos="1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9DEF6-2D5C-1B4F-B612-AB195B9D7123}" type="datetimeFigureOut">
              <a:rPr lang="en-US" smtClean="0"/>
              <a:t>6/27/2023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831A8-6136-AF42-A536-596E939325A9}" type="slidenum">
              <a:rPr lang="en-US" smtClean="0"/>
              <a:t>‹#›</a:t>
            </a:fld>
            <a:endParaRPr lang="en-US"/>
          </a:p>
        </p:txBody>
      </p:sp>
    </p:spTree>
    <p:extLst>
      <p:ext uri="{BB962C8B-B14F-4D97-AF65-F5344CB8AC3E}">
        <p14:creationId xmlns:p14="http://schemas.microsoft.com/office/powerpoint/2010/main" val="15314301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lassnet.net/"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0.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9.wmf"/><Relationship Id="rId4" Type="http://schemas.openxmlformats.org/officeDocument/2006/relationships/image" Target="../media/image16.wmf"/><Relationship Id="rId9"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0.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9.wmf"/><Relationship Id="rId4" Type="http://schemas.openxmlformats.org/officeDocument/2006/relationships/image" Target="../media/image16.wmf"/><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20.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6.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image" Target="../media/image19.wmf"/><Relationship Id="rId9"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0.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7.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9.wmf"/><Relationship Id="rId4" Type="http://schemas.openxmlformats.org/officeDocument/2006/relationships/image" Target="../media/image16.wmf"/><Relationship Id="rId9"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hyperlink" Target="http://images.google.com/imgres?imgurl=http://envs.ucsc.edu/shennan/Dorothy/maize%20+%20standing%20water.jpg&amp;imgrefurl=http://envs.ucsc.edu/shennan/Directory/Dorothy.html&amp;usg=__WrlmCtCPcSd87fPYuIweRrQh7b0=&amp;h=650&amp;w=831&amp;sz=116&amp;hl=en&amp;start=3&amp;um=1&amp;tbnid=pxMxJWnr2JomRM:&amp;tbnh=113&amp;tbnw=144&amp;prev=/images?q=Maize+Africa&amp;um=1&amp;hl=en&amp;sa=N" TargetMode="Externa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47.jp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37.xml"/><Relationship Id="rId5" Type="http://schemas.openxmlformats.org/officeDocument/2006/relationships/image" Target="../media/image52.pn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mp"/><Relationship Id="rId1" Type="http://schemas.openxmlformats.org/officeDocument/2006/relationships/slideLayout" Target="../slideLayouts/slideLayout30.xml"/><Relationship Id="rId5" Type="http://schemas.openxmlformats.org/officeDocument/2006/relationships/image" Target="../media/image56.jpe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hyperlink" Target="https://glassnet.net/" TargetMode="External"/><Relationship Id="rId2" Type="http://schemas.openxmlformats.org/officeDocument/2006/relationships/image" Target="../media/image58.tmp"/><Relationship Id="rId1" Type="http://schemas.openxmlformats.org/officeDocument/2006/relationships/slideLayout" Target="../slideLayouts/slideLayout35.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EC8E-F4A4-4688-93B9-26DEE315BE18}"/>
              </a:ext>
            </a:extLst>
          </p:cNvPr>
          <p:cNvSpPr>
            <a:spLocks noGrp="1"/>
          </p:cNvSpPr>
          <p:nvPr>
            <p:ph type="ctrTitle"/>
          </p:nvPr>
        </p:nvSpPr>
        <p:spPr>
          <a:xfrm>
            <a:off x="237392" y="2404534"/>
            <a:ext cx="10428864" cy="1646303"/>
          </a:xfrm>
        </p:spPr>
        <p:txBody>
          <a:bodyPr/>
          <a:lstStyle/>
          <a:p>
            <a:r>
              <a:rPr lang="en-US" sz="4400" dirty="0"/>
              <a:t>International Trade, Food Security and Environmental Sustainability</a:t>
            </a:r>
          </a:p>
        </p:txBody>
      </p:sp>
      <p:sp>
        <p:nvSpPr>
          <p:cNvPr id="3" name="Subtitle 2">
            <a:extLst>
              <a:ext uri="{FF2B5EF4-FFF2-40B4-BE49-F238E27FC236}">
                <a16:creationId xmlns:a16="http://schemas.microsoft.com/office/drawing/2014/main" id="{979FD4A2-EA1D-4182-A647-BD2DC7C2B1DD}"/>
              </a:ext>
            </a:extLst>
          </p:cNvPr>
          <p:cNvSpPr>
            <a:spLocks noGrp="1"/>
          </p:cNvSpPr>
          <p:nvPr>
            <p:ph type="subTitle" idx="1"/>
          </p:nvPr>
        </p:nvSpPr>
        <p:spPr>
          <a:xfrm>
            <a:off x="0" y="4300621"/>
            <a:ext cx="10746089" cy="2045617"/>
          </a:xfrm>
        </p:spPr>
        <p:txBody>
          <a:bodyPr>
            <a:normAutofit lnSpcReduction="10000"/>
          </a:bodyPr>
          <a:lstStyle/>
          <a:p>
            <a:pPr>
              <a:spcBef>
                <a:spcPts val="0"/>
              </a:spcBef>
            </a:pPr>
            <a:r>
              <a:rPr lang="en-US" altLang="en-US" dirty="0"/>
              <a:t>Presentation by Thomas Hertel</a:t>
            </a:r>
          </a:p>
          <a:p>
            <a:pPr>
              <a:spcBef>
                <a:spcPts val="0"/>
              </a:spcBef>
            </a:pPr>
            <a:r>
              <a:rPr lang="en-US" altLang="en-US" dirty="0"/>
              <a:t>Department of Agricultural Economics, Purdue University</a:t>
            </a:r>
          </a:p>
          <a:p>
            <a:pPr>
              <a:spcBef>
                <a:spcPts val="0"/>
              </a:spcBef>
            </a:pPr>
            <a:r>
              <a:rPr lang="en-US" altLang="en-US" dirty="0"/>
              <a:t>For the Mandela Washington Fellows Program</a:t>
            </a:r>
          </a:p>
          <a:p>
            <a:pPr>
              <a:spcBef>
                <a:spcPts val="0"/>
              </a:spcBef>
            </a:pPr>
            <a:r>
              <a:rPr lang="en-US" altLang="en-US" dirty="0"/>
              <a:t>June 27, 2023</a:t>
            </a:r>
          </a:p>
          <a:p>
            <a:pPr>
              <a:spcBef>
                <a:spcPts val="0"/>
              </a:spcBef>
            </a:pPr>
            <a:r>
              <a:rPr lang="en-US" altLang="en-US" sz="1900" dirty="0"/>
              <a:t>With contributions by Dr. Kayenat Kabir, Research and Teaching Fellow, Center for Global Trade Analysis</a:t>
            </a:r>
          </a:p>
          <a:p>
            <a:pPr>
              <a:spcBef>
                <a:spcPts val="0"/>
              </a:spcBef>
            </a:pPr>
            <a:endParaRPr lang="en-US" altLang="en-US" b="0" dirty="0"/>
          </a:p>
        </p:txBody>
      </p:sp>
      <p:pic>
        <p:nvPicPr>
          <p:cNvPr id="4" name="Picture 3">
            <a:extLst>
              <a:ext uri="{FF2B5EF4-FFF2-40B4-BE49-F238E27FC236}">
                <a16:creationId xmlns:a16="http://schemas.microsoft.com/office/drawing/2014/main" id="{FD8B0FE7-CCB5-4A37-84CB-7BA6001E90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283" y="4847831"/>
            <a:ext cx="1999717" cy="2010169"/>
          </a:xfrm>
          <a:prstGeom prst="rect">
            <a:avLst/>
          </a:prstGeom>
        </p:spPr>
      </p:pic>
      <p:sp>
        <p:nvSpPr>
          <p:cNvPr id="5" name="TextBox 4">
            <a:extLst>
              <a:ext uri="{FF2B5EF4-FFF2-40B4-BE49-F238E27FC236}">
                <a16:creationId xmlns:a16="http://schemas.microsoft.com/office/drawing/2014/main" id="{6448380D-93C6-4307-93BC-EBDDC56C59F6}"/>
              </a:ext>
            </a:extLst>
          </p:cNvPr>
          <p:cNvSpPr txBox="1"/>
          <p:nvPr/>
        </p:nvSpPr>
        <p:spPr>
          <a:xfrm>
            <a:off x="3374912" y="6596393"/>
            <a:ext cx="7728439" cy="430887"/>
          </a:xfrm>
          <a:prstGeom prst="rect">
            <a:avLst/>
          </a:prstGeom>
          <a:noFill/>
        </p:spPr>
        <p:txBody>
          <a:bodyPr wrap="square" rtlCol="0">
            <a:spAutoFit/>
          </a:bodyPr>
          <a:lstStyle/>
          <a:p>
            <a:pPr>
              <a:defRPr/>
            </a:pPr>
            <a:r>
              <a:rPr lang="en-US" sz="1100" dirty="0">
                <a:solidFill>
                  <a:srgbClr val="0070C0"/>
                </a:solidFill>
                <a:latin typeface="Gill Sans MT" panose="020B0502020104020203"/>
              </a:rPr>
              <a:t>For more details, visit: </a:t>
            </a:r>
            <a:r>
              <a:rPr lang="en-US" sz="1100" dirty="0">
                <a:solidFill>
                  <a:srgbClr val="0070C0"/>
                </a:solidFill>
                <a:latin typeface="Trebuchet MS" panose="020B0603020202020204"/>
                <a:hlinkClick r:id="rId3">
                  <a:extLst>
                    <a:ext uri="{A12FA001-AC4F-418D-AE19-62706E023703}">
                      <ahyp:hlinkClr xmlns:ahyp="http://schemas.microsoft.com/office/drawing/2018/hyperlinkcolor" val="tx"/>
                    </a:ext>
                  </a:extLst>
                </a:hlinkClick>
              </a:rPr>
              <a:t>https://glassnet</a:t>
            </a:r>
            <a:r>
              <a:rPr lang="en-US" sz="1100" dirty="0" err="1">
                <a:solidFill>
                  <a:srgbClr val="0070C0"/>
                </a:solidFill>
                <a:latin typeface="Trebuchet MS" panose="020B0603020202020204"/>
                <a:hlinkClick r:id="rId3">
                  <a:extLst>
                    <a:ext uri="{A12FA001-AC4F-418D-AE19-62706E023703}">
                      <ahyp:hlinkClr xmlns:ahyp="http://schemas.microsoft.com/office/drawing/2018/hyperlinkcolor" val="tx"/>
                    </a:ext>
                  </a:extLst>
                </a:hlinkClick>
              </a:rPr>
              <a:t>.net</a:t>
            </a:r>
            <a:r>
              <a:rPr lang="en-US" sz="1100" dirty="0">
                <a:solidFill>
                  <a:srgbClr val="0070C0"/>
                </a:solidFill>
                <a:latin typeface="Trebuchet MS" panose="020B0603020202020204"/>
              </a:rPr>
              <a:t>  </a:t>
            </a:r>
            <a:r>
              <a:rPr lang="en-US" sz="1100" dirty="0">
                <a:solidFill>
                  <a:srgbClr val="0070C0"/>
                </a:solidFill>
                <a:latin typeface="Trebuchet MS" panose="020B0603020202020204"/>
                <a:ea typeface="+mj-ea"/>
                <a:cs typeface="+mj-cs"/>
              </a:rPr>
              <a:t> </a:t>
            </a:r>
          </a:p>
          <a:p>
            <a:pPr defTabSz="457189">
              <a:defRPr/>
            </a:pPr>
            <a:endParaRPr lang="en-US" sz="1100" i="1" dirty="0">
              <a:solidFill>
                <a:srgbClr val="0070C0"/>
              </a:solidFill>
              <a:latin typeface="Gill Sans MT" panose="020B0502020104020203"/>
            </a:endParaRPr>
          </a:p>
        </p:txBody>
      </p:sp>
      <p:pic>
        <p:nvPicPr>
          <p:cNvPr id="6" name="Picture 5">
            <a:extLst>
              <a:ext uri="{FF2B5EF4-FFF2-40B4-BE49-F238E27FC236}">
                <a16:creationId xmlns:a16="http://schemas.microsoft.com/office/drawing/2014/main" id="{10E0F429-83ED-41E4-8491-F56E353BF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00128"/>
            <a:ext cx="1914623" cy="892221"/>
          </a:xfrm>
          <a:prstGeom prst="rect">
            <a:avLst/>
          </a:prstGeom>
        </p:spPr>
      </p:pic>
    </p:spTree>
    <p:extLst>
      <p:ext uri="{BB962C8B-B14F-4D97-AF65-F5344CB8AC3E}">
        <p14:creationId xmlns:p14="http://schemas.microsoft.com/office/powerpoint/2010/main" val="59188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2DF4-CF6D-41A8-8CD3-A7286F873BF8}"/>
              </a:ext>
            </a:extLst>
          </p:cNvPr>
          <p:cNvSpPr>
            <a:spLocks noGrp="1"/>
          </p:cNvSpPr>
          <p:nvPr>
            <p:ph type="title"/>
          </p:nvPr>
        </p:nvSpPr>
        <p:spPr>
          <a:xfrm>
            <a:off x="620772" y="190502"/>
            <a:ext cx="10713535" cy="1409740"/>
          </a:xfrm>
        </p:spPr>
        <p:txBody>
          <a:bodyPr>
            <a:normAutofit/>
          </a:bodyPr>
          <a:lstStyle/>
          <a:p>
            <a:r>
              <a:rPr lang="en-US" sz="4000" dirty="0"/>
              <a:t>What role for International Trade?</a:t>
            </a:r>
          </a:p>
        </p:txBody>
      </p:sp>
      <p:sp>
        <p:nvSpPr>
          <p:cNvPr id="10" name="Content Placeholder 9">
            <a:extLst>
              <a:ext uri="{FF2B5EF4-FFF2-40B4-BE49-F238E27FC236}">
                <a16:creationId xmlns:a16="http://schemas.microsoft.com/office/drawing/2014/main" id="{7AC456E1-7343-45E9-99EC-A0597BCE2F66}"/>
              </a:ext>
            </a:extLst>
          </p:cNvPr>
          <p:cNvSpPr>
            <a:spLocks noGrp="1"/>
          </p:cNvSpPr>
          <p:nvPr>
            <p:ph idx="1"/>
          </p:nvPr>
        </p:nvSpPr>
        <p:spPr>
          <a:xfrm>
            <a:off x="475457" y="1790703"/>
            <a:ext cx="11241086" cy="4305300"/>
          </a:xfrm>
        </p:spPr>
        <p:txBody>
          <a:bodyPr>
            <a:normAutofit/>
          </a:bodyPr>
          <a:lstStyle/>
          <a:p>
            <a:r>
              <a:rPr lang="en-US" dirty="0"/>
              <a:t>‘First-best’ Economics View of Trade and Sustainability</a:t>
            </a:r>
          </a:p>
          <a:p>
            <a:pPr lvl="1"/>
            <a:r>
              <a:rPr lang="en-US" dirty="0"/>
              <a:t>Free and fluid trade encourages production to locate where use of resources is most efficient</a:t>
            </a:r>
          </a:p>
          <a:p>
            <a:pPr lvl="1"/>
            <a:r>
              <a:rPr lang="en-US" dirty="0"/>
              <a:t>This allows consumer demands to be met at lowest prices with the least burden on the planet’s finite resources</a:t>
            </a:r>
          </a:p>
          <a:p>
            <a:pPr lvl="1"/>
            <a:endParaRPr lang="en-US" dirty="0"/>
          </a:p>
        </p:txBody>
      </p:sp>
      <p:sp>
        <p:nvSpPr>
          <p:cNvPr id="3" name="Slide Number Placeholder 2">
            <a:extLst>
              <a:ext uri="{FF2B5EF4-FFF2-40B4-BE49-F238E27FC236}">
                <a16:creationId xmlns:a16="http://schemas.microsoft.com/office/drawing/2014/main" id="{99996BCD-07BE-4495-AE3A-6099E310AE16}"/>
              </a:ext>
            </a:extLst>
          </p:cNvPr>
          <p:cNvSpPr>
            <a:spLocks noGrp="1"/>
          </p:cNvSpPr>
          <p:nvPr>
            <p:ph type="sldNum" sz="quarter" idx="12"/>
          </p:nvPr>
        </p:nvSpPr>
        <p:spPr/>
        <p:txBody>
          <a:bodyPr/>
          <a:lstStyle/>
          <a:p>
            <a:fld id="{89D7931E-637B-46D8-A580-615CC76C5C63}" type="slidenum">
              <a:rPr lang="en-US" smtClean="0"/>
              <a:pPr/>
              <a:t>10</a:t>
            </a:fld>
            <a:endParaRPr lang="en-US" dirty="0"/>
          </a:p>
        </p:txBody>
      </p:sp>
    </p:spTree>
    <p:extLst>
      <p:ext uri="{BB962C8B-B14F-4D97-AF65-F5344CB8AC3E}">
        <p14:creationId xmlns:p14="http://schemas.microsoft.com/office/powerpoint/2010/main" val="397050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AC456E1-7343-45E9-99EC-A0597BCE2F66}"/>
              </a:ext>
            </a:extLst>
          </p:cNvPr>
          <p:cNvSpPr>
            <a:spLocks noGrp="1"/>
          </p:cNvSpPr>
          <p:nvPr>
            <p:ph idx="1"/>
          </p:nvPr>
        </p:nvSpPr>
        <p:spPr>
          <a:xfrm>
            <a:off x="475457" y="1790703"/>
            <a:ext cx="11241086" cy="4305300"/>
          </a:xfrm>
        </p:spPr>
        <p:txBody>
          <a:bodyPr>
            <a:normAutofit fontScale="85000" lnSpcReduction="10000"/>
          </a:bodyPr>
          <a:lstStyle/>
          <a:p>
            <a:r>
              <a:rPr lang="en-US" dirty="0">
                <a:solidFill>
                  <a:schemeClr val="bg1">
                    <a:lumMod val="85000"/>
                  </a:schemeClr>
                </a:solidFill>
              </a:rPr>
              <a:t>‘First-best’ Economics View of Trade and Sustainability</a:t>
            </a:r>
          </a:p>
          <a:p>
            <a:pPr lvl="1"/>
            <a:r>
              <a:rPr lang="en-US" dirty="0">
                <a:solidFill>
                  <a:schemeClr val="bg1">
                    <a:lumMod val="85000"/>
                  </a:schemeClr>
                </a:solidFill>
              </a:rPr>
              <a:t>Free and fluid trade encourages production to locate where use of resources is most efficient</a:t>
            </a:r>
          </a:p>
          <a:p>
            <a:pPr lvl="1"/>
            <a:r>
              <a:rPr lang="en-US" dirty="0">
                <a:solidFill>
                  <a:schemeClr val="bg1">
                    <a:lumMod val="85000"/>
                  </a:schemeClr>
                </a:solidFill>
              </a:rPr>
              <a:t>This allows consumer demands to be met with the least burden on the planet’s finite resources</a:t>
            </a:r>
          </a:p>
          <a:p>
            <a:r>
              <a:rPr lang="en-US" dirty="0"/>
              <a:t>But market failures are pervasive in agriculture:</a:t>
            </a:r>
          </a:p>
          <a:p>
            <a:pPr lvl="1"/>
            <a:r>
              <a:rPr lang="en-US" dirty="0"/>
              <a:t>Insecure land tenure </a:t>
            </a:r>
          </a:p>
          <a:p>
            <a:pPr lvl="1"/>
            <a:r>
              <a:rPr lang="en-US" dirty="0"/>
              <a:t>Non-point source pollution (e.g., nitrate leaching)	</a:t>
            </a:r>
          </a:p>
          <a:p>
            <a:pPr lvl="1"/>
            <a:r>
              <a:rPr lang="en-US" dirty="0"/>
              <a:t>Lack of protection for biodiversity</a:t>
            </a:r>
          </a:p>
          <a:p>
            <a:pPr lvl="1"/>
            <a:r>
              <a:rPr lang="en-US" dirty="0"/>
              <a:t>Unsustainable extraction of common pool groundwater </a:t>
            </a:r>
          </a:p>
          <a:p>
            <a:r>
              <a:rPr lang="en-US" dirty="0"/>
              <a:t>Leading to potentially negative consequences from </a:t>
            </a:r>
            <a:r>
              <a:rPr lang="en-US" dirty="0" err="1"/>
              <a:t>agr</a:t>
            </a:r>
            <a:r>
              <a:rPr lang="en-US" dirty="0"/>
              <a:t> production and exports</a:t>
            </a:r>
          </a:p>
          <a:p>
            <a:endParaRPr lang="en-US" i="1" dirty="0"/>
          </a:p>
        </p:txBody>
      </p:sp>
      <p:sp>
        <p:nvSpPr>
          <p:cNvPr id="3" name="Slide Number Placeholder 2">
            <a:extLst>
              <a:ext uri="{FF2B5EF4-FFF2-40B4-BE49-F238E27FC236}">
                <a16:creationId xmlns:a16="http://schemas.microsoft.com/office/drawing/2014/main" id="{99996BCD-07BE-4495-AE3A-6099E310AE16}"/>
              </a:ext>
            </a:extLst>
          </p:cNvPr>
          <p:cNvSpPr>
            <a:spLocks noGrp="1"/>
          </p:cNvSpPr>
          <p:nvPr>
            <p:ph type="sldNum" sz="quarter" idx="12"/>
          </p:nvPr>
        </p:nvSpPr>
        <p:spPr/>
        <p:txBody>
          <a:bodyPr/>
          <a:lstStyle/>
          <a:p>
            <a:fld id="{89D7931E-637B-46D8-A580-615CC76C5C63}" type="slidenum">
              <a:rPr lang="en-US" smtClean="0"/>
              <a:pPr/>
              <a:t>11</a:t>
            </a:fld>
            <a:endParaRPr lang="en-US" dirty="0"/>
          </a:p>
        </p:txBody>
      </p:sp>
      <p:sp>
        <p:nvSpPr>
          <p:cNvPr id="5" name="Title 1">
            <a:extLst>
              <a:ext uri="{FF2B5EF4-FFF2-40B4-BE49-F238E27FC236}">
                <a16:creationId xmlns:a16="http://schemas.microsoft.com/office/drawing/2014/main" id="{4E963D75-7DE3-4BE6-BE5D-CC91D1657DC7}"/>
              </a:ext>
            </a:extLst>
          </p:cNvPr>
          <p:cNvSpPr txBox="1">
            <a:spLocks/>
          </p:cNvSpPr>
          <p:nvPr/>
        </p:nvSpPr>
        <p:spPr>
          <a:xfrm>
            <a:off x="620772" y="159011"/>
            <a:ext cx="10961628" cy="1409740"/>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4400" b="1" kern="1200">
                <a:solidFill>
                  <a:srgbClr val="4D4D4D"/>
                </a:solidFill>
                <a:latin typeface="Myriad Pro" panose="020B0503030403020204"/>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How does trade influence environmental sustainability and food security?</a:t>
            </a:r>
          </a:p>
        </p:txBody>
      </p:sp>
    </p:spTree>
    <p:extLst>
      <p:ext uri="{BB962C8B-B14F-4D97-AF65-F5344CB8AC3E}">
        <p14:creationId xmlns:p14="http://schemas.microsoft.com/office/powerpoint/2010/main" val="231085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BFCA-C8E9-4028-9FE4-027CD7BC2B71}"/>
              </a:ext>
            </a:extLst>
          </p:cNvPr>
          <p:cNvSpPr>
            <a:spLocks noGrp="1"/>
          </p:cNvSpPr>
          <p:nvPr>
            <p:ph type="title"/>
          </p:nvPr>
        </p:nvSpPr>
        <p:spPr/>
        <p:txBody>
          <a:bodyPr/>
          <a:lstStyle/>
          <a:p>
            <a:r>
              <a:rPr lang="en-US" dirty="0"/>
              <a:t>Outline of the talk</a:t>
            </a:r>
          </a:p>
        </p:txBody>
      </p:sp>
      <p:sp>
        <p:nvSpPr>
          <p:cNvPr id="3" name="Content Placeholder 2">
            <a:extLst>
              <a:ext uri="{FF2B5EF4-FFF2-40B4-BE49-F238E27FC236}">
                <a16:creationId xmlns:a16="http://schemas.microsoft.com/office/drawing/2014/main" id="{571637EC-9931-44F7-93C2-2C69A80E112E}"/>
              </a:ext>
            </a:extLst>
          </p:cNvPr>
          <p:cNvSpPr>
            <a:spLocks noGrp="1"/>
          </p:cNvSpPr>
          <p:nvPr>
            <p:ph idx="1"/>
          </p:nvPr>
        </p:nvSpPr>
        <p:spPr>
          <a:xfrm>
            <a:off x="620773" y="1790700"/>
            <a:ext cx="11453543" cy="4305300"/>
          </a:xfrm>
        </p:spPr>
        <p:txBody>
          <a:bodyPr>
            <a:normAutofit/>
          </a:bodyPr>
          <a:lstStyle/>
          <a:p>
            <a:r>
              <a:rPr lang="en-US" dirty="0">
                <a:solidFill>
                  <a:schemeClr val="bg1">
                    <a:lumMod val="85000"/>
                  </a:schemeClr>
                </a:solidFill>
              </a:rPr>
              <a:t>Food security in the context of the UN Sustainable Development Goals</a:t>
            </a:r>
          </a:p>
          <a:p>
            <a:r>
              <a:rPr lang="en-US" dirty="0">
                <a:solidFill>
                  <a:schemeClr val="tx1"/>
                </a:solidFill>
              </a:rPr>
              <a:t>Economic analysis of food system drivers and impacts in the context of globalization of markets</a:t>
            </a:r>
          </a:p>
          <a:p>
            <a:r>
              <a:rPr lang="en-US" dirty="0">
                <a:solidFill>
                  <a:schemeClr val="bg1">
                    <a:lumMod val="85000"/>
                  </a:schemeClr>
                </a:solidFill>
              </a:rPr>
              <a:t>Case study of Niger</a:t>
            </a:r>
          </a:p>
          <a:p>
            <a:r>
              <a:rPr lang="en-US" dirty="0">
                <a:solidFill>
                  <a:schemeClr val="bg1">
                    <a:lumMod val="85000"/>
                  </a:schemeClr>
                </a:solidFill>
              </a:rPr>
              <a:t>Human heat stress and climate impacts in West Africa</a:t>
            </a:r>
          </a:p>
          <a:p>
            <a:pPr marL="914400" lvl="2" indent="0">
              <a:buNone/>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AD62282A-C6D2-427E-BAEF-C460D8ABC0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7931E-637B-46D8-A580-615CC76C5C63}" type="slidenum">
              <a:rPr kumimoji="0" lang="en-US" sz="900" b="1" i="0" u="none" strike="noStrike" kern="1200" cap="none" spc="0" normalizeH="0" baseline="0" noProof="0" smtClean="0">
                <a:ln>
                  <a:noFill/>
                </a:ln>
                <a:solidFill>
                  <a:srgbClr val="4D4D4D"/>
                </a:solidFill>
                <a:effectLst/>
                <a:uLnTx/>
                <a:uFillTx/>
                <a:latin typeface="Myriad Pro" panose="020B05030304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srgbClr val="4D4D4D"/>
              </a:solidFill>
              <a:effectLst/>
              <a:uLnTx/>
              <a:uFillTx/>
              <a:latin typeface="Myriad Pro" panose="020B0503030403020204"/>
              <a:ea typeface="+mn-ea"/>
              <a:cs typeface="+mn-cs"/>
            </a:endParaRPr>
          </a:p>
        </p:txBody>
      </p:sp>
    </p:spTree>
    <p:extLst>
      <p:ext uri="{BB962C8B-B14F-4D97-AF65-F5344CB8AC3E}">
        <p14:creationId xmlns:p14="http://schemas.microsoft.com/office/powerpoint/2010/main" val="324077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29" y="0"/>
            <a:ext cx="10450286" cy="1066800"/>
          </a:xfrm>
        </p:spPr>
        <p:txBody>
          <a:bodyPr>
            <a:normAutofit fontScale="90000"/>
          </a:bodyPr>
          <a:lstStyle/>
          <a:p>
            <a:pPr algn="ctr"/>
            <a:r>
              <a:rPr lang="en-US" sz="4000" dirty="0">
                <a:latin typeface="Times New Roman" panose="02020603050405020304" pitchFamily="18" charset="0"/>
                <a:cs typeface="Times New Roman" panose="02020603050405020304" pitchFamily="18" charset="0"/>
              </a:rPr>
              <a:t>Is the global economy becoming more integrated?</a:t>
            </a:r>
          </a:p>
        </p:txBody>
      </p:sp>
      <p:sp>
        <p:nvSpPr>
          <p:cNvPr id="3" name="Content Placeholder 2"/>
          <p:cNvSpPr>
            <a:spLocks noGrp="1"/>
          </p:cNvSpPr>
          <p:nvPr>
            <p:ph idx="1"/>
          </p:nvPr>
        </p:nvSpPr>
        <p:spPr>
          <a:xfrm>
            <a:off x="995602" y="881155"/>
            <a:ext cx="10496182" cy="5029200"/>
          </a:xfrm>
          <a:noFill/>
        </p:spPr>
        <p:txBody>
          <a:bodyPr>
            <a:noAutofit/>
          </a:bodyPr>
          <a:lstStyle/>
          <a:p>
            <a:r>
              <a:rPr lang="en-US" sz="2800" dirty="0">
                <a:latin typeface="Times New Roman" panose="02020603050405020304" pitchFamily="18" charset="0"/>
                <a:cs typeface="Times New Roman" panose="02020603050405020304" pitchFamily="18" charset="0"/>
              </a:rPr>
              <a:t>Regional trade agreements grew rapidly in early 2000s with agriculture on a slower path than </a:t>
            </a:r>
            <a:r>
              <a:rPr lang="en-US" sz="2800" dirty="0" err="1">
                <a:latin typeface="Times New Roman" panose="02020603050405020304" pitchFamily="18" charset="0"/>
                <a:cs typeface="Times New Roman" panose="02020603050405020304" pitchFamily="18" charset="0"/>
              </a:rPr>
              <a:t>mnfcs</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Continental Free Trade Agreement for Africa!</a:t>
            </a:r>
          </a:p>
          <a:p>
            <a:r>
              <a:rPr lang="en-US" sz="2800" dirty="0">
                <a:latin typeface="Times New Roman" panose="02020603050405020304" pitchFamily="18" charset="0"/>
                <a:cs typeface="Times New Roman" panose="02020603050405020304" pitchFamily="18" charset="0"/>
              </a:rPr>
              <a:t>Improvements in trade facilitation have led to greater market integration of Africa into global economy</a:t>
            </a:r>
          </a:p>
          <a:p>
            <a:r>
              <a:rPr lang="en-US" sz="2800" dirty="0">
                <a:latin typeface="Times New Roman" panose="02020603050405020304" pitchFamily="18" charset="0"/>
                <a:cs typeface="Times New Roman" panose="02020603050405020304" pitchFamily="18" charset="0"/>
              </a:rPr>
              <a:t>Large food companies are integrating developing countries into global food supply chains </a:t>
            </a:r>
            <a:endParaRPr lang="en-US" sz="12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However, trade tensions have been leading to ‘reshoring’ </a:t>
            </a:r>
          </a:p>
          <a:p>
            <a:r>
              <a:rPr lang="en-US" sz="2800" dirty="0">
                <a:latin typeface="Times New Roman" panose="02020603050405020304" pitchFamily="18" charset="0"/>
                <a:cs typeface="Times New Roman" panose="02020603050405020304" pitchFamily="18" charset="0"/>
              </a:rPr>
              <a:t>Some countries have recently been restricting food imports due to environmental concerns (EU ban on deforestation commodities)</a:t>
            </a:r>
          </a:p>
          <a:p>
            <a:r>
              <a:rPr lang="en-US" sz="2800" dirty="0">
                <a:latin typeface="Times New Roman" panose="02020603050405020304" pitchFamily="18" charset="0"/>
                <a:cs typeface="Times New Roman" panose="02020603050405020304" pitchFamily="18" charset="0"/>
              </a:rPr>
              <a:t>Explore here the consequences of mkt segmentation (vs. globalization) for food and environmental security </a:t>
            </a:r>
          </a:p>
        </p:txBody>
      </p:sp>
    </p:spTree>
    <p:extLst>
      <p:ext uri="{BB962C8B-B14F-4D97-AF65-F5344CB8AC3E}">
        <p14:creationId xmlns:p14="http://schemas.microsoft.com/office/powerpoint/2010/main" val="258423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172" y="-1"/>
            <a:ext cx="8359828" cy="1143001"/>
          </a:xfrm>
        </p:spPr>
        <p:txBody>
          <a:bodyPr>
            <a:normAutofit fontScale="90000"/>
          </a:bodyPr>
          <a:lstStyle/>
          <a:p>
            <a:r>
              <a:rPr lang="en-US" sz="3600" dirty="0">
                <a:latin typeface="Times New Roman" panose="02020603050405020304" pitchFamily="18" charset="0"/>
                <a:cs typeface="Times New Roman" panose="02020603050405020304" pitchFamily="18" charset="0"/>
              </a:rPr>
              <a:t>Analytical Framework: The SIMPLE model of global food and environmental security</a:t>
            </a:r>
            <a:endParaRPr lang="en-US" sz="2800" i="1"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79532" y="1143000"/>
            <a:ext cx="7896565" cy="5640328"/>
            <a:chOff x="55531" y="1143000"/>
            <a:chExt cx="7896565" cy="5640328"/>
          </a:xfrm>
        </p:grpSpPr>
        <p:sp>
          <p:nvSpPr>
            <p:cNvPr id="61" name="TextBox 60"/>
            <p:cNvSpPr txBox="1"/>
            <p:nvPr/>
          </p:nvSpPr>
          <p:spPr>
            <a:xfrm>
              <a:off x="3921575" y="4799997"/>
              <a:ext cx="1161939" cy="131330"/>
            </a:xfrm>
            <a:prstGeom prst="rect">
              <a:avLst/>
            </a:prstGeom>
            <a:noFill/>
            <a:ln>
              <a:noFill/>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Input Substitution</a:t>
              </a:r>
            </a:p>
          </p:txBody>
        </p:sp>
        <p:sp>
          <p:nvSpPr>
            <p:cNvPr id="62" name="TextBox 61"/>
            <p:cNvSpPr txBox="1"/>
            <p:nvPr/>
          </p:nvSpPr>
          <p:spPr>
            <a:xfrm>
              <a:off x="1227000" y="4533904"/>
              <a:ext cx="579804" cy="425450"/>
            </a:xfrm>
            <a:prstGeom prst="rect">
              <a:avLst/>
            </a:prstGeom>
            <a:noFill/>
            <a:ln w="9525">
              <a:solidFill>
                <a:srgbClr val="00B050"/>
              </a:solidFill>
              <a:prstDash val="solid"/>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Input</a:t>
              </a:r>
            </a:p>
            <a:p>
              <a:pPr algn="ctr"/>
              <a:r>
                <a:rPr lang="en-US" sz="1150" b="1" dirty="0">
                  <a:solidFill>
                    <a:prstClr val="black"/>
                  </a:solidFill>
                  <a:latin typeface="Helvetica" panose="020B0604020202020204" pitchFamily="34" charset="0"/>
                  <a:cs typeface="Helvetica" panose="020B0604020202020204" pitchFamily="34" charset="0"/>
                </a:rPr>
                <a:t>Prices</a:t>
              </a:r>
            </a:p>
          </p:txBody>
        </p:sp>
        <p:sp>
          <p:nvSpPr>
            <p:cNvPr id="63" name="TextBox 62"/>
            <p:cNvSpPr txBox="1"/>
            <p:nvPr/>
          </p:nvSpPr>
          <p:spPr>
            <a:xfrm>
              <a:off x="1886631" y="1980185"/>
              <a:ext cx="762000" cy="346710"/>
            </a:xfrm>
            <a:prstGeom prst="rect">
              <a:avLst/>
            </a:prstGeom>
            <a:noFill/>
            <a:ln>
              <a:noFill/>
              <a:prstDash val="dash"/>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Demand</a:t>
              </a:r>
            </a:p>
            <a:p>
              <a:pPr algn="ctr"/>
              <a:r>
                <a:rPr lang="en-US" sz="1000" i="1" dirty="0">
                  <a:solidFill>
                    <a:prstClr val="black"/>
                  </a:solidFill>
                  <a:latin typeface="Helvetica" panose="020B0604020202020204" pitchFamily="34" charset="0"/>
                  <a:cs typeface="Helvetica" panose="020B0604020202020204" pitchFamily="34" charset="0"/>
                </a:rPr>
                <a:t>Response</a:t>
              </a:r>
            </a:p>
          </p:txBody>
        </p:sp>
        <p:cxnSp>
          <p:nvCxnSpPr>
            <p:cNvPr id="64" name="Straight Arrow Connector 63"/>
            <p:cNvCxnSpPr/>
            <p:nvPr/>
          </p:nvCxnSpPr>
          <p:spPr>
            <a:xfrm>
              <a:off x="3744343" y="5258484"/>
              <a:ext cx="1490189" cy="0"/>
            </a:xfrm>
            <a:prstGeom prst="straightConnector1">
              <a:avLst/>
            </a:prstGeom>
            <a:ln w="9525">
              <a:solidFill>
                <a:schemeClr val="tx1"/>
              </a:solidFill>
              <a:prstDash val="lg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706985" y="5010472"/>
              <a:ext cx="1514931" cy="0"/>
            </a:xfrm>
            <a:prstGeom prst="straightConnector1">
              <a:avLst/>
            </a:prstGeom>
            <a:ln w="9525">
              <a:solidFill>
                <a:schemeClr val="tx1"/>
              </a:solidFill>
              <a:prstDash val="lgDash"/>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864548" y="1937348"/>
              <a:ext cx="836528" cy="504212"/>
            </a:xfrm>
            <a:prstGeom prst="rect">
              <a:avLst/>
            </a:prstGeom>
            <a:noFill/>
            <a:ln w="9525">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Per Capita</a:t>
              </a:r>
            </a:p>
            <a:p>
              <a:pPr algn="ctr"/>
              <a:r>
                <a:rPr lang="en-US" sz="1150" b="1" dirty="0">
                  <a:solidFill>
                    <a:prstClr val="black"/>
                  </a:solidFill>
                  <a:latin typeface="Helvetica" panose="020B0604020202020204" pitchFamily="34" charset="0"/>
                  <a:cs typeface="Helvetica" panose="020B0604020202020204" pitchFamily="34" charset="0"/>
                </a:rPr>
                <a:t>Demand</a:t>
              </a:r>
            </a:p>
          </p:txBody>
        </p:sp>
        <p:sp>
          <p:nvSpPr>
            <p:cNvPr id="67" name="TextBox 66"/>
            <p:cNvSpPr txBox="1"/>
            <p:nvPr/>
          </p:nvSpPr>
          <p:spPr>
            <a:xfrm>
              <a:off x="3717362" y="1512332"/>
              <a:ext cx="1567434" cy="619760"/>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Population</a:t>
              </a:r>
            </a:p>
          </p:txBody>
        </p:sp>
        <p:graphicFrame>
          <p:nvGraphicFramePr>
            <p:cNvPr id="68" name="Object 67"/>
            <p:cNvGraphicFramePr>
              <a:graphicFrameLocks noChangeAspect="1"/>
            </p:cNvGraphicFramePr>
            <p:nvPr/>
          </p:nvGraphicFramePr>
          <p:xfrm>
            <a:off x="2252802" y="2360613"/>
            <a:ext cx="185738" cy="228600"/>
          </p:xfrm>
          <a:graphic>
            <a:graphicData uri="http://schemas.openxmlformats.org/presentationml/2006/ole">
              <mc:AlternateContent xmlns:mc="http://schemas.openxmlformats.org/markup-compatibility/2006">
                <mc:Choice xmlns:v="urn:schemas-microsoft-com:vml" Requires="v">
                  <p:oleObj spid="_x0000_s4148" name="Equation" r:id="rId3" imgW="177480" imgH="228600" progId="Equation.DSMT4">
                    <p:embed/>
                  </p:oleObj>
                </mc:Choice>
                <mc:Fallback>
                  <p:oleObj name="Equation" r:id="rId3" imgW="177480" imgH="228600" progId="Equation.DSMT4">
                    <p:embed/>
                    <p:pic>
                      <p:nvPicPr>
                        <p:cNvPr id="68" name="Object 67"/>
                        <p:cNvPicPr>
                          <a:picLocks noChangeAspect="1" noChangeArrowheads="1"/>
                        </p:cNvPicPr>
                        <p:nvPr/>
                      </p:nvPicPr>
                      <p:blipFill>
                        <a:blip r:embed="rId4"/>
                        <a:srcRect/>
                        <a:stretch>
                          <a:fillRect/>
                        </a:stretch>
                      </p:blipFill>
                      <p:spPr bwMode="auto">
                        <a:xfrm>
                          <a:off x="2252802" y="2360613"/>
                          <a:ext cx="185738" cy="228600"/>
                        </a:xfrm>
                        <a:prstGeom prst="rect">
                          <a:avLst/>
                        </a:prstGeom>
                        <a:solidFill>
                          <a:schemeClr val="bg1">
                            <a:lumMod val="75000"/>
                          </a:schemeClr>
                        </a:solidFill>
                      </p:spPr>
                    </p:pic>
                  </p:oleObj>
                </mc:Fallback>
              </mc:AlternateContent>
            </a:graphicData>
          </a:graphic>
        </p:graphicFrame>
        <p:sp>
          <p:nvSpPr>
            <p:cNvPr id="69" name="TextBox 68"/>
            <p:cNvSpPr txBox="1"/>
            <p:nvPr/>
          </p:nvSpPr>
          <p:spPr>
            <a:xfrm>
              <a:off x="1078055" y="5968501"/>
              <a:ext cx="863538" cy="409575"/>
            </a:xfrm>
            <a:prstGeom prst="rect">
              <a:avLst/>
            </a:prstGeom>
            <a:noFill/>
            <a:ln>
              <a:noFill/>
              <a:prstDash val="dash"/>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Land Rent</a:t>
              </a:r>
            </a:p>
            <a:p>
              <a:pPr algn="ctr"/>
              <a:r>
                <a:rPr lang="en-US" sz="1000" i="1" dirty="0">
                  <a:solidFill>
                    <a:prstClr val="black"/>
                  </a:solidFill>
                  <a:latin typeface="Helvetica" panose="020B0604020202020204" pitchFamily="34" charset="0"/>
                  <a:cs typeface="Helvetica" panose="020B0604020202020204" pitchFamily="34" charset="0"/>
                </a:rPr>
                <a:t>Response</a:t>
              </a:r>
            </a:p>
          </p:txBody>
        </p:sp>
        <p:sp>
          <p:nvSpPr>
            <p:cNvPr id="70" name="TextBox 69"/>
            <p:cNvSpPr txBox="1"/>
            <p:nvPr/>
          </p:nvSpPr>
          <p:spPr>
            <a:xfrm>
              <a:off x="979905" y="5027616"/>
              <a:ext cx="1076155" cy="335416"/>
            </a:xfrm>
            <a:prstGeom prst="rect">
              <a:avLst/>
            </a:prstGeom>
            <a:noFill/>
            <a:ln>
              <a:noFill/>
              <a:prstDash val="dash"/>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Non Land Price</a:t>
              </a:r>
            </a:p>
            <a:p>
              <a:pPr algn="ctr"/>
              <a:r>
                <a:rPr lang="en-US" sz="1000" i="1" dirty="0">
                  <a:solidFill>
                    <a:prstClr val="black"/>
                  </a:solidFill>
                  <a:latin typeface="Helvetica" panose="020B0604020202020204" pitchFamily="34" charset="0"/>
                  <a:cs typeface="Helvetica" panose="020B0604020202020204" pitchFamily="34" charset="0"/>
                </a:rPr>
                <a:t>Response</a:t>
              </a:r>
            </a:p>
          </p:txBody>
        </p:sp>
        <p:graphicFrame>
          <p:nvGraphicFramePr>
            <p:cNvPr id="71" name="Object 70"/>
            <p:cNvGraphicFramePr>
              <a:graphicFrameLocks noChangeAspect="1"/>
            </p:cNvGraphicFramePr>
            <p:nvPr/>
          </p:nvGraphicFramePr>
          <p:xfrm>
            <a:off x="1332055" y="5716121"/>
            <a:ext cx="355600" cy="228600"/>
          </p:xfrm>
          <a:graphic>
            <a:graphicData uri="http://schemas.openxmlformats.org/presentationml/2006/ole">
              <mc:AlternateContent xmlns:mc="http://schemas.openxmlformats.org/markup-compatibility/2006">
                <mc:Choice xmlns:v="urn:schemas-microsoft-com:vml" Requires="v">
                  <p:oleObj spid="_x0000_s4149" name="Equation" r:id="rId5" imgW="355320" imgH="228600" progId="Equation.DSMT4">
                    <p:embed/>
                  </p:oleObj>
                </mc:Choice>
                <mc:Fallback>
                  <p:oleObj name="Equation" r:id="rId5" imgW="355320" imgH="228600" progId="Equation.DSMT4">
                    <p:embed/>
                    <p:pic>
                      <p:nvPicPr>
                        <p:cNvPr id="71" name="Object 70"/>
                        <p:cNvPicPr>
                          <a:picLocks noChangeAspect="1" noChangeArrowheads="1"/>
                        </p:cNvPicPr>
                        <p:nvPr/>
                      </p:nvPicPr>
                      <p:blipFill>
                        <a:blip r:embed="rId6"/>
                        <a:srcRect/>
                        <a:stretch>
                          <a:fillRect/>
                        </a:stretch>
                      </p:blipFill>
                      <p:spPr bwMode="auto">
                        <a:xfrm>
                          <a:off x="1332055" y="5716121"/>
                          <a:ext cx="355600" cy="228600"/>
                        </a:xfrm>
                        <a:prstGeom prst="rect">
                          <a:avLst/>
                        </a:prstGeom>
                        <a:solidFill>
                          <a:schemeClr val="bg1">
                            <a:lumMod val="75000"/>
                          </a:schemeClr>
                        </a:solidFill>
                      </p:spPr>
                    </p:pic>
                  </p:oleObj>
                </mc:Fallback>
              </mc:AlternateContent>
            </a:graphicData>
          </a:graphic>
        </p:graphicFrame>
        <p:graphicFrame>
          <p:nvGraphicFramePr>
            <p:cNvPr id="72" name="Object 71"/>
            <p:cNvGraphicFramePr>
              <a:graphicFrameLocks noChangeAspect="1"/>
            </p:cNvGraphicFramePr>
            <p:nvPr/>
          </p:nvGraphicFramePr>
          <p:xfrm>
            <a:off x="1306653" y="5424828"/>
            <a:ext cx="419100" cy="228600"/>
          </p:xfrm>
          <a:graphic>
            <a:graphicData uri="http://schemas.openxmlformats.org/presentationml/2006/ole">
              <mc:AlternateContent xmlns:mc="http://schemas.openxmlformats.org/markup-compatibility/2006">
                <mc:Choice xmlns:v="urn:schemas-microsoft-com:vml" Requires="v">
                  <p:oleObj spid="_x0000_s4150" name="Equation" r:id="rId7" imgW="419100" imgH="228600" progId="Equation.DSMT4">
                    <p:embed/>
                  </p:oleObj>
                </mc:Choice>
                <mc:Fallback>
                  <p:oleObj name="Equation" r:id="rId7" imgW="419100" imgH="228600" progId="Equation.DSMT4">
                    <p:embed/>
                    <p:pic>
                      <p:nvPicPr>
                        <p:cNvPr id="72" name="Object 7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653" y="5424828"/>
                          <a:ext cx="419100" cy="228600"/>
                        </a:xfrm>
                        <a:prstGeom prst="rect">
                          <a:avLst/>
                        </a:prstGeom>
                        <a:solidFill>
                          <a:schemeClr val="bg1">
                            <a:lumMod val="75000"/>
                          </a:schemeClr>
                        </a:solidFill>
                      </p:spPr>
                    </p:pic>
                  </p:oleObj>
                </mc:Fallback>
              </mc:AlternateContent>
            </a:graphicData>
          </a:graphic>
        </p:graphicFrame>
        <p:sp>
          <p:nvSpPr>
            <p:cNvPr id="73" name="TextBox 72"/>
            <p:cNvSpPr txBox="1"/>
            <p:nvPr/>
          </p:nvSpPr>
          <p:spPr>
            <a:xfrm>
              <a:off x="5191041" y="1978989"/>
              <a:ext cx="1089660" cy="429260"/>
            </a:xfrm>
            <a:prstGeom prst="rect">
              <a:avLst/>
            </a:prstGeom>
            <a:noFill/>
            <a:ln w="9525">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Food Consumption</a:t>
              </a:r>
            </a:p>
          </p:txBody>
        </p:sp>
        <p:sp>
          <p:nvSpPr>
            <p:cNvPr id="74" name="TextBox 73"/>
            <p:cNvSpPr txBox="1"/>
            <p:nvPr/>
          </p:nvSpPr>
          <p:spPr>
            <a:xfrm>
              <a:off x="510184" y="1595161"/>
              <a:ext cx="1361056" cy="1123082"/>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Income per capita</a:t>
              </a:r>
            </a:p>
          </p:txBody>
        </p:sp>
        <p:sp>
          <p:nvSpPr>
            <p:cNvPr id="75" name="TextBox 74"/>
            <p:cNvSpPr txBox="1"/>
            <p:nvPr/>
          </p:nvSpPr>
          <p:spPr>
            <a:xfrm>
              <a:off x="5299898" y="4922232"/>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solidFill>
                    <a:prstClr val="black"/>
                  </a:solidFill>
                  <a:latin typeface="Helvetica" panose="020B0604020202020204" pitchFamily="34" charset="0"/>
                  <a:cs typeface="Helvetica" panose="020B0604020202020204" pitchFamily="34" charset="0"/>
                </a:rPr>
                <a:t>Land </a:t>
              </a:r>
            </a:p>
            <a:p>
              <a:pPr algn="ctr"/>
              <a:r>
                <a:rPr lang="en-US" sz="1150" b="1" dirty="0">
                  <a:solidFill>
                    <a:prstClr val="black"/>
                  </a:solidFill>
                  <a:latin typeface="Helvetica" panose="020B0604020202020204" pitchFamily="34" charset="0"/>
                  <a:cs typeface="Helvetica" panose="020B0604020202020204" pitchFamily="34" charset="0"/>
                </a:rPr>
                <a:t>Inputs</a:t>
              </a:r>
            </a:p>
          </p:txBody>
        </p:sp>
        <p:sp>
          <p:nvSpPr>
            <p:cNvPr id="76" name="TextBox 75"/>
            <p:cNvSpPr txBox="1"/>
            <p:nvPr/>
          </p:nvSpPr>
          <p:spPr>
            <a:xfrm>
              <a:off x="2812626" y="4919637"/>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solidFill>
                    <a:prstClr val="black"/>
                  </a:solidFill>
                  <a:latin typeface="Helvetica" panose="020B0604020202020204" pitchFamily="34" charset="0"/>
                  <a:cs typeface="Helvetica" panose="020B0604020202020204" pitchFamily="34" charset="0"/>
                </a:rPr>
                <a:t>Non Land </a:t>
              </a:r>
            </a:p>
            <a:p>
              <a:pPr algn="ctr"/>
              <a:r>
                <a:rPr lang="en-US" sz="1150" b="1" dirty="0">
                  <a:solidFill>
                    <a:prstClr val="black"/>
                  </a:solidFill>
                  <a:latin typeface="Helvetica" panose="020B0604020202020204" pitchFamily="34" charset="0"/>
                  <a:cs typeface="Helvetica" panose="020B0604020202020204" pitchFamily="34" charset="0"/>
                </a:rPr>
                <a:t>Inputs</a:t>
              </a:r>
            </a:p>
          </p:txBody>
        </p:sp>
        <p:cxnSp>
          <p:nvCxnSpPr>
            <p:cNvPr id="77" name="Straight Connector 76"/>
            <p:cNvCxnSpPr/>
            <p:nvPr/>
          </p:nvCxnSpPr>
          <p:spPr>
            <a:xfrm flipV="1">
              <a:off x="1581544" y="1801410"/>
              <a:ext cx="629752" cy="151215"/>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4378213" y="2067889"/>
              <a:ext cx="228600" cy="1588"/>
            </a:xfrm>
            <a:prstGeom prst="line">
              <a:avLst/>
            </a:prstGeom>
            <a:ln w="635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488714" y="1885398"/>
              <a:ext cx="351187" cy="174871"/>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429916" y="2245372"/>
              <a:ext cx="409984" cy="196188"/>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027755" y="2428875"/>
              <a:ext cx="663736" cy="377668"/>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263284" y="5256893"/>
              <a:ext cx="1461469" cy="558014"/>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Climate: Temp, </a:t>
              </a:r>
              <a:r>
                <a:rPr lang="en-US" sz="1150" b="1" dirty="0" err="1">
                  <a:solidFill>
                    <a:prstClr val="black"/>
                  </a:solidFill>
                  <a:latin typeface="Helvetica" panose="020B0604020202020204" pitchFamily="34" charset="0"/>
                  <a:cs typeface="Helvetica" panose="020B0604020202020204" pitchFamily="34" charset="0"/>
                </a:rPr>
                <a:t>Precip</a:t>
              </a:r>
              <a:r>
                <a:rPr lang="en-US" sz="1150" b="1" dirty="0">
                  <a:solidFill>
                    <a:prstClr val="black"/>
                  </a:solidFill>
                  <a:latin typeface="Helvetica" panose="020B0604020202020204" pitchFamily="34" charset="0"/>
                  <a:cs typeface="Helvetica" panose="020B0604020202020204" pitchFamily="34" charset="0"/>
                </a:rPr>
                <a:t> &amp; CO</a:t>
              </a:r>
              <a:r>
                <a:rPr lang="en-US" sz="1150" b="1" baseline="-25000" dirty="0">
                  <a:solidFill>
                    <a:prstClr val="black"/>
                  </a:solidFill>
                  <a:latin typeface="Helvetica" panose="020B0604020202020204" pitchFamily="34" charset="0"/>
                  <a:cs typeface="Helvetica" panose="020B0604020202020204" pitchFamily="34" charset="0"/>
                </a:rPr>
                <a:t>2</a:t>
              </a:r>
            </a:p>
          </p:txBody>
        </p:sp>
        <p:sp>
          <p:nvSpPr>
            <p:cNvPr id="83" name="TextBox 82"/>
            <p:cNvSpPr txBox="1"/>
            <p:nvPr/>
          </p:nvSpPr>
          <p:spPr>
            <a:xfrm>
              <a:off x="6280939" y="6260465"/>
              <a:ext cx="1473178" cy="522863"/>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Investments in Ag. R&amp;D</a:t>
              </a:r>
            </a:p>
          </p:txBody>
        </p:sp>
        <p:graphicFrame>
          <p:nvGraphicFramePr>
            <p:cNvPr id="84" name="Object 83"/>
            <p:cNvGraphicFramePr>
              <a:graphicFrameLocks noChangeAspect="1"/>
            </p:cNvGraphicFramePr>
            <p:nvPr/>
          </p:nvGraphicFramePr>
          <p:xfrm>
            <a:off x="2208355" y="1724025"/>
            <a:ext cx="279400" cy="228600"/>
          </p:xfrm>
          <a:graphic>
            <a:graphicData uri="http://schemas.openxmlformats.org/presentationml/2006/ole">
              <mc:AlternateContent xmlns:mc="http://schemas.openxmlformats.org/markup-compatibility/2006">
                <mc:Choice xmlns:v="urn:schemas-microsoft-com:vml" Requires="v">
                  <p:oleObj spid="_x0000_s4151" name="Equation" r:id="rId9" imgW="279360" imgH="228600" progId="Equation.DSMT4">
                    <p:embed/>
                  </p:oleObj>
                </mc:Choice>
                <mc:Fallback>
                  <p:oleObj name="Equation" r:id="rId9" imgW="279360" imgH="228600" progId="Equation.DSMT4">
                    <p:embed/>
                    <p:pic>
                      <p:nvPicPr>
                        <p:cNvPr id="84" name="Object 83"/>
                        <p:cNvPicPr>
                          <a:picLocks noChangeAspect="1" noChangeArrowheads="1"/>
                        </p:cNvPicPr>
                        <p:nvPr/>
                      </p:nvPicPr>
                      <p:blipFill>
                        <a:blip r:embed="rId10"/>
                        <a:srcRect/>
                        <a:stretch>
                          <a:fillRect/>
                        </a:stretch>
                      </p:blipFill>
                      <p:spPr bwMode="auto">
                        <a:xfrm>
                          <a:off x="2208355" y="1724025"/>
                          <a:ext cx="279400" cy="228600"/>
                        </a:xfrm>
                        <a:prstGeom prst="rect">
                          <a:avLst/>
                        </a:prstGeom>
                        <a:solidFill>
                          <a:schemeClr val="bg1">
                            <a:lumMod val="75000"/>
                          </a:schemeClr>
                        </a:solidFill>
                      </p:spPr>
                    </p:pic>
                  </p:oleObj>
                </mc:Fallback>
              </mc:AlternateContent>
            </a:graphicData>
          </a:graphic>
        </p:graphicFrame>
        <p:cxnSp>
          <p:nvCxnSpPr>
            <p:cNvPr id="85" name="Straight Connector 84"/>
            <p:cNvCxnSpPr/>
            <p:nvPr/>
          </p:nvCxnSpPr>
          <p:spPr>
            <a:xfrm flipV="1">
              <a:off x="3757408" y="2192208"/>
              <a:ext cx="1412698"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2" idx="3"/>
            </p:cNvCxnSpPr>
            <p:nvPr/>
          </p:nvCxnSpPr>
          <p:spPr>
            <a:xfrm flipV="1">
              <a:off x="1725753" y="5156738"/>
              <a:ext cx="882652" cy="38239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687656" y="5363032"/>
              <a:ext cx="3503385" cy="467389"/>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88" name="Object 87"/>
            <p:cNvGraphicFramePr>
              <a:graphicFrameLocks noChangeAspect="1"/>
            </p:cNvGraphicFramePr>
            <p:nvPr/>
          </p:nvGraphicFramePr>
          <p:xfrm>
            <a:off x="4292047" y="5022791"/>
            <a:ext cx="387350" cy="225425"/>
          </p:xfrm>
          <a:graphic>
            <a:graphicData uri="http://schemas.openxmlformats.org/presentationml/2006/ole">
              <mc:AlternateContent xmlns:mc="http://schemas.openxmlformats.org/markup-compatibility/2006">
                <mc:Choice xmlns:v="urn:schemas-microsoft-com:vml" Requires="v">
                  <p:oleObj spid="_x0000_s4152" name="Equation" r:id="rId11" imgW="381000" imgH="228600" progId="Equation.DSMT4">
                    <p:embed/>
                  </p:oleObj>
                </mc:Choice>
                <mc:Fallback>
                  <p:oleObj name="Equation" r:id="rId11" imgW="381000" imgH="228600" progId="Equation.DSMT4">
                    <p:embed/>
                    <p:pic>
                      <p:nvPicPr>
                        <p:cNvPr id="88" name="Object 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2047" y="5022791"/>
                          <a:ext cx="387350" cy="225425"/>
                        </a:xfrm>
                        <a:prstGeom prst="rect">
                          <a:avLst/>
                        </a:prstGeom>
                        <a:solidFill>
                          <a:schemeClr val="bg1">
                            <a:lumMod val="75000"/>
                          </a:schemeClr>
                        </a:solidFill>
                      </p:spPr>
                    </p:pic>
                  </p:oleObj>
                </mc:Fallback>
              </mc:AlternateContent>
            </a:graphicData>
          </a:graphic>
        </p:graphicFrame>
        <p:cxnSp>
          <p:nvCxnSpPr>
            <p:cNvPr id="89" name="Straight Connector 88"/>
            <p:cNvCxnSpPr>
              <a:endCxn id="75" idx="0"/>
            </p:cNvCxnSpPr>
            <p:nvPr/>
          </p:nvCxnSpPr>
          <p:spPr>
            <a:xfrm>
              <a:off x="4848472" y="4497064"/>
              <a:ext cx="878634" cy="425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6533612" y="2817812"/>
              <a:ext cx="1366837" cy="1356524"/>
            </a:xfrm>
            <a:prstGeom prst="irregularSeal1">
              <a:avLst/>
            </a:prstGeom>
            <a:solidFill>
              <a:schemeClr val="bg1"/>
            </a:solidFill>
            <a:ln w="6350">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Global</a:t>
              </a:r>
            </a:p>
            <a:p>
              <a:pPr algn="ctr"/>
              <a:r>
                <a:rPr lang="en-US" sz="1150" b="1" dirty="0" err="1">
                  <a:solidFill>
                    <a:prstClr val="black"/>
                  </a:solidFill>
                  <a:latin typeface="Helvetica" panose="020B0604020202020204" pitchFamily="34" charset="0"/>
                  <a:cs typeface="Helvetica" panose="020B0604020202020204" pitchFamily="34" charset="0"/>
                </a:rPr>
                <a:t>Biofuel</a:t>
              </a:r>
              <a:r>
                <a:rPr lang="en-US" sz="1150" b="1" dirty="0">
                  <a:solidFill>
                    <a:prstClr val="black"/>
                  </a:solidFill>
                  <a:latin typeface="Helvetica" panose="020B0604020202020204" pitchFamily="34" charset="0"/>
                  <a:cs typeface="Helvetica" panose="020B0604020202020204" pitchFamily="34" charset="0"/>
                </a:rPr>
                <a:t> Use</a:t>
              </a:r>
            </a:p>
          </p:txBody>
        </p:sp>
        <p:sp>
          <p:nvSpPr>
            <p:cNvPr id="91" name="TextBox 90"/>
            <p:cNvSpPr txBox="1"/>
            <p:nvPr/>
          </p:nvSpPr>
          <p:spPr>
            <a:xfrm>
              <a:off x="6770175" y="1881760"/>
              <a:ext cx="1181921" cy="619760"/>
            </a:xfrm>
            <a:prstGeom prst="ellipse">
              <a:avLst/>
            </a:prstGeom>
            <a:solidFill>
              <a:schemeClr val="bg1"/>
            </a:solidFill>
            <a:ln w="15875">
              <a:solidFill>
                <a:srgbClr val="FF0000"/>
              </a:solidFill>
              <a:prstDash val="lgDash"/>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Food Security</a:t>
              </a:r>
            </a:p>
            <a:p>
              <a:pPr algn="ctr"/>
              <a:r>
                <a:rPr lang="en-US" sz="1150" b="1" dirty="0">
                  <a:solidFill>
                    <a:prstClr val="black"/>
                  </a:solidFill>
                  <a:latin typeface="Helvetica" panose="020B0604020202020204" pitchFamily="34" charset="0"/>
                  <a:cs typeface="Helvetica" panose="020B0604020202020204" pitchFamily="34" charset="0"/>
                </a:rPr>
                <a:t>Outcomes</a:t>
              </a:r>
            </a:p>
          </p:txBody>
        </p:sp>
        <p:cxnSp>
          <p:nvCxnSpPr>
            <p:cNvPr id="92" name="Straight Connector 91"/>
            <p:cNvCxnSpPr/>
            <p:nvPr/>
          </p:nvCxnSpPr>
          <p:spPr>
            <a:xfrm flipH="1">
              <a:off x="6258903" y="3556338"/>
              <a:ext cx="455616"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Curved Connector 92"/>
            <p:cNvCxnSpPr>
              <a:stCxn id="74" idx="2"/>
              <a:endCxn id="68" idx="2"/>
            </p:cNvCxnSpPr>
            <p:nvPr/>
          </p:nvCxnSpPr>
          <p:spPr>
            <a:xfrm rot="5400000" flipH="1" flipV="1">
              <a:off x="1630741" y="2003313"/>
              <a:ext cx="129029" cy="1300831"/>
            </a:xfrm>
            <a:prstGeom prst="curvedConnector3">
              <a:avLst>
                <a:gd name="adj1" fmla="val -110731"/>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4" name="Curved Connector 93"/>
            <p:cNvCxnSpPr>
              <a:stCxn id="74" idx="0"/>
              <a:endCxn id="84" idx="0"/>
            </p:cNvCxnSpPr>
            <p:nvPr/>
          </p:nvCxnSpPr>
          <p:spPr>
            <a:xfrm rot="16200000" flipH="1">
              <a:off x="1822217" y="1198186"/>
              <a:ext cx="128864" cy="922813"/>
            </a:xfrm>
            <a:prstGeom prst="curvedConnector3">
              <a:avLst>
                <a:gd name="adj1" fmla="val -110872"/>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466199" y="3381491"/>
              <a:ext cx="567985" cy="349695"/>
            </a:xfrm>
            <a:prstGeom prst="rect">
              <a:avLst/>
            </a:prstGeom>
            <a:noFill/>
            <a:ln w="9525">
              <a:solidFill>
                <a:srgbClr val="FF0000"/>
              </a:solidFill>
              <a:prstDash val="solid"/>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Food</a:t>
              </a:r>
            </a:p>
            <a:p>
              <a:pPr algn="ctr"/>
              <a:r>
                <a:rPr lang="en-US" sz="1150" b="1" dirty="0">
                  <a:solidFill>
                    <a:prstClr val="black"/>
                  </a:solidFill>
                  <a:latin typeface="Helvetica" panose="020B0604020202020204" pitchFamily="34" charset="0"/>
                  <a:cs typeface="Helvetica" panose="020B0604020202020204" pitchFamily="34" charset="0"/>
                </a:rPr>
                <a:t>Prices</a:t>
              </a:r>
            </a:p>
          </p:txBody>
        </p:sp>
        <p:cxnSp>
          <p:nvCxnSpPr>
            <p:cNvPr id="96" name="Straight Connector 95"/>
            <p:cNvCxnSpPr/>
            <p:nvPr/>
          </p:nvCxnSpPr>
          <p:spPr>
            <a:xfrm flipV="1">
              <a:off x="1759263" y="2589214"/>
              <a:ext cx="595479" cy="792278"/>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75570" y="1143000"/>
              <a:ext cx="992556" cy="338542"/>
            </a:xfrm>
            <a:prstGeom prst="rect">
              <a:avLst/>
            </a:prstGeom>
            <a:noFill/>
          </p:spPr>
          <p:txBody>
            <a:bodyPr wrap="none" lIns="91428" tIns="45714" rIns="91428" bIns="45714" rtlCol="0">
              <a:spAutoFit/>
            </a:bodyPr>
            <a:lstStyle/>
            <a:p>
              <a:pPr algn="ctr"/>
              <a:r>
                <a:rPr lang="en-US" sz="1600" b="1" dirty="0">
                  <a:solidFill>
                    <a:srgbClr val="FF0000"/>
                  </a:solidFill>
                  <a:latin typeface="Helvetica" panose="020B0604020202020204" pitchFamily="34" charset="0"/>
                  <a:cs typeface="Helvetica" panose="020B0604020202020204" pitchFamily="34" charset="0"/>
                </a:rPr>
                <a:t>Demand</a:t>
              </a:r>
              <a:endParaRPr lang="en-US" sz="1600" dirty="0">
                <a:solidFill>
                  <a:srgbClr val="FF0000"/>
                </a:solidFill>
                <a:latin typeface="Helvetica" panose="020B0604020202020204" pitchFamily="34" charset="0"/>
                <a:cs typeface="Helvetica" panose="020B0604020202020204" pitchFamily="34" charset="0"/>
              </a:endParaRPr>
            </a:p>
          </p:txBody>
        </p:sp>
        <p:sp>
          <p:nvSpPr>
            <p:cNvPr id="98" name="TextBox 97"/>
            <p:cNvSpPr txBox="1"/>
            <p:nvPr/>
          </p:nvSpPr>
          <p:spPr>
            <a:xfrm>
              <a:off x="55531" y="6429375"/>
              <a:ext cx="867522" cy="338542"/>
            </a:xfrm>
            <a:prstGeom prst="rect">
              <a:avLst/>
            </a:prstGeom>
            <a:noFill/>
            <a:ln>
              <a:noFill/>
            </a:ln>
          </p:spPr>
          <p:txBody>
            <a:bodyPr wrap="none" lIns="91428" tIns="45714" rIns="91428" bIns="45714" rtlCol="0">
              <a:spAutoFit/>
            </a:bodyPr>
            <a:lstStyle/>
            <a:p>
              <a:pPr algn="ctr"/>
              <a:r>
                <a:rPr lang="en-US" sz="1600" b="1" dirty="0">
                  <a:solidFill>
                    <a:srgbClr val="00B050"/>
                  </a:solidFill>
                  <a:latin typeface="Helvetica" panose="020B0604020202020204" pitchFamily="34" charset="0"/>
                  <a:cs typeface="Helvetica" panose="020B0604020202020204" pitchFamily="34" charset="0"/>
                </a:rPr>
                <a:t>Supply</a:t>
              </a:r>
              <a:endParaRPr lang="en-US" sz="1600" dirty="0">
                <a:solidFill>
                  <a:prstClr val="black"/>
                </a:solidFill>
                <a:latin typeface="Helvetica" panose="020B0604020202020204" pitchFamily="34" charset="0"/>
                <a:cs typeface="Helvetica" panose="020B0604020202020204" pitchFamily="34" charset="0"/>
              </a:endParaRPr>
            </a:p>
          </p:txBody>
        </p:sp>
        <p:cxnSp>
          <p:nvCxnSpPr>
            <p:cNvPr id="99" name="Curved Connector 98"/>
            <p:cNvCxnSpPr>
              <a:endCxn id="76" idx="2"/>
            </p:cNvCxnSpPr>
            <p:nvPr/>
          </p:nvCxnSpPr>
          <p:spPr>
            <a:xfrm rot="10800000">
              <a:off x="3239833" y="5330077"/>
              <a:ext cx="1410694" cy="828176"/>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Curved Connector 99"/>
            <p:cNvCxnSpPr/>
            <p:nvPr/>
          </p:nvCxnSpPr>
          <p:spPr>
            <a:xfrm flipV="1">
              <a:off x="4303661" y="5332672"/>
              <a:ext cx="1423444" cy="825582"/>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626260" y="5486423"/>
              <a:ext cx="1645971" cy="1012995"/>
            </a:xfrm>
            <a:prstGeom prst="irregularSeal1">
              <a:avLst/>
            </a:prstGeom>
            <a:solidFill>
              <a:schemeClr val="bg1"/>
            </a:solidFill>
            <a:ln w="6350">
              <a:solidFill>
                <a:srgbClr val="00B05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Productivity Shocks</a:t>
              </a:r>
              <a:endParaRPr lang="en-US" sz="1150" b="1" i="1" dirty="0">
                <a:solidFill>
                  <a:prstClr val="black"/>
                </a:solidFill>
                <a:latin typeface="Helvetica" panose="020B0604020202020204" pitchFamily="34" charset="0"/>
                <a:cs typeface="Helvetica" panose="020B0604020202020204" pitchFamily="34" charset="0"/>
              </a:endParaRPr>
            </a:p>
          </p:txBody>
        </p:sp>
        <p:cxnSp>
          <p:nvCxnSpPr>
            <p:cNvPr id="102" name="Straight Connector 101"/>
            <p:cNvCxnSpPr>
              <a:endCxn id="76" idx="0"/>
            </p:cNvCxnSpPr>
            <p:nvPr/>
          </p:nvCxnSpPr>
          <p:spPr>
            <a:xfrm flipH="1">
              <a:off x="3239834" y="4497064"/>
              <a:ext cx="892046" cy="4225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2818" y="2202180"/>
              <a:ext cx="457971"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775898" y="35433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2050506" y="3556338"/>
              <a:ext cx="69124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5296018" y="6003993"/>
              <a:ext cx="94730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82" idx="4"/>
            </p:cNvCxnSpPr>
            <p:nvPr/>
          </p:nvCxnSpPr>
          <p:spPr>
            <a:xfrm flipV="1">
              <a:off x="6234256" y="5814907"/>
              <a:ext cx="759763" cy="189147"/>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234255" y="6003994"/>
              <a:ext cx="783272" cy="243739"/>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endCxn id="95" idx="2"/>
            </p:cNvCxnSpPr>
            <p:nvPr/>
          </p:nvCxnSpPr>
          <p:spPr>
            <a:xfrm rot="5400000" flipH="1">
              <a:off x="3708321" y="1773057"/>
              <a:ext cx="85725" cy="4001984"/>
            </a:xfrm>
            <a:prstGeom prst="bentConnector3">
              <a:avLst>
                <a:gd name="adj1" fmla="val -101852"/>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24" name="TextBox 123"/>
          <p:cNvSpPr txBox="1"/>
          <p:nvPr/>
        </p:nvSpPr>
        <p:spPr>
          <a:xfrm>
            <a:off x="5511058" y="2644226"/>
            <a:ext cx="1013414" cy="533400"/>
          </a:xfrm>
          <a:prstGeom prst="ellipse">
            <a:avLst/>
          </a:prstGeom>
          <a:noFill/>
          <a:ln w="9525">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Crop Demand</a:t>
            </a:r>
          </a:p>
        </p:txBody>
      </p:sp>
      <p:sp>
        <p:nvSpPr>
          <p:cNvPr id="125" name="TextBox 124"/>
          <p:cNvSpPr txBox="1"/>
          <p:nvPr/>
        </p:nvSpPr>
        <p:spPr>
          <a:xfrm>
            <a:off x="6769470" y="3283511"/>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Global Market</a:t>
            </a:r>
          </a:p>
        </p:txBody>
      </p:sp>
      <p:sp>
        <p:nvSpPr>
          <p:cNvPr id="126" name="TextBox 125"/>
          <p:cNvSpPr txBox="1"/>
          <p:nvPr/>
        </p:nvSpPr>
        <p:spPr>
          <a:xfrm>
            <a:off x="4286486" y="3276600"/>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Domestic Markets</a:t>
            </a:r>
          </a:p>
        </p:txBody>
      </p:sp>
      <p:cxnSp>
        <p:nvCxnSpPr>
          <p:cNvPr id="127" name="Straight Connector 126"/>
          <p:cNvCxnSpPr>
            <a:stCxn id="130" idx="0"/>
            <a:endCxn id="125" idx="3"/>
          </p:cNvCxnSpPr>
          <p:nvPr/>
        </p:nvCxnSpPr>
        <p:spPr>
          <a:xfrm flipV="1">
            <a:off x="6014176" y="3738797"/>
            <a:ext cx="903704" cy="302982"/>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26" idx="7"/>
            <a:endCxn id="124" idx="3"/>
          </p:cNvCxnSpPr>
          <p:nvPr/>
        </p:nvCxnSpPr>
        <p:spPr>
          <a:xfrm flipV="1">
            <a:off x="5151488" y="3099513"/>
            <a:ext cx="507982" cy="25520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4" idx="5"/>
            <a:endCxn id="125" idx="1"/>
          </p:cNvCxnSpPr>
          <p:nvPr/>
        </p:nvCxnSpPr>
        <p:spPr>
          <a:xfrm>
            <a:off x="6376062" y="3099512"/>
            <a:ext cx="541819" cy="262114"/>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507469" y="4041779"/>
            <a:ext cx="1013414" cy="533400"/>
          </a:xfrm>
          <a:prstGeom prst="ellipse">
            <a:avLst/>
          </a:prstGeom>
          <a:noFill/>
          <a:ln w="9525">
            <a:solidFill>
              <a:srgbClr val="00B05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Crop Supply</a:t>
            </a:r>
          </a:p>
        </p:txBody>
      </p:sp>
      <p:cxnSp>
        <p:nvCxnSpPr>
          <p:cNvPr id="131" name="Straight Connector 130"/>
          <p:cNvCxnSpPr/>
          <p:nvPr/>
        </p:nvCxnSpPr>
        <p:spPr>
          <a:xfrm>
            <a:off x="5151488" y="3731887"/>
            <a:ext cx="862689" cy="30989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7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172" y="-1"/>
            <a:ext cx="8359828" cy="1143001"/>
          </a:xfrm>
        </p:spPr>
        <p:txBody>
          <a:bodyPr>
            <a:normAutofit fontScale="90000"/>
          </a:bodyPr>
          <a:lstStyle/>
          <a:p>
            <a:r>
              <a:rPr lang="en-US" sz="3600" dirty="0">
                <a:latin typeface="Times New Roman" panose="02020603050405020304" pitchFamily="18" charset="0"/>
                <a:cs typeface="Times New Roman" panose="02020603050405020304" pitchFamily="18" charset="0"/>
              </a:rPr>
              <a:t>Differentiation of domestic and international markets on both demand and supply sides </a:t>
            </a:r>
            <a:endParaRPr lang="en-US" sz="2800" i="1"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79532" y="1143000"/>
            <a:ext cx="7896565" cy="5640328"/>
            <a:chOff x="55531" y="1143000"/>
            <a:chExt cx="7896565" cy="5640328"/>
          </a:xfrm>
        </p:grpSpPr>
        <p:sp>
          <p:nvSpPr>
            <p:cNvPr id="61" name="TextBox 60"/>
            <p:cNvSpPr txBox="1"/>
            <p:nvPr/>
          </p:nvSpPr>
          <p:spPr>
            <a:xfrm>
              <a:off x="3921575" y="4799997"/>
              <a:ext cx="1161939" cy="131330"/>
            </a:xfrm>
            <a:prstGeom prst="rect">
              <a:avLst/>
            </a:prstGeom>
            <a:noFill/>
            <a:ln>
              <a:noFill/>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Input Substitution</a:t>
              </a:r>
            </a:p>
          </p:txBody>
        </p:sp>
        <p:sp>
          <p:nvSpPr>
            <p:cNvPr id="62" name="TextBox 61"/>
            <p:cNvSpPr txBox="1"/>
            <p:nvPr/>
          </p:nvSpPr>
          <p:spPr>
            <a:xfrm>
              <a:off x="1227000" y="4533904"/>
              <a:ext cx="579804" cy="425450"/>
            </a:xfrm>
            <a:prstGeom prst="rect">
              <a:avLst/>
            </a:prstGeom>
            <a:noFill/>
            <a:ln w="9525">
              <a:solidFill>
                <a:srgbClr val="00B050"/>
              </a:solidFill>
              <a:prstDash val="solid"/>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Input</a:t>
              </a:r>
            </a:p>
            <a:p>
              <a:pPr algn="ctr"/>
              <a:r>
                <a:rPr lang="en-US" sz="1150" b="1" dirty="0">
                  <a:solidFill>
                    <a:prstClr val="black"/>
                  </a:solidFill>
                  <a:latin typeface="Helvetica" panose="020B0604020202020204" pitchFamily="34" charset="0"/>
                  <a:cs typeface="Helvetica" panose="020B0604020202020204" pitchFamily="34" charset="0"/>
                </a:rPr>
                <a:t>Prices</a:t>
              </a:r>
            </a:p>
          </p:txBody>
        </p:sp>
        <p:sp>
          <p:nvSpPr>
            <p:cNvPr id="63" name="TextBox 62"/>
            <p:cNvSpPr txBox="1"/>
            <p:nvPr/>
          </p:nvSpPr>
          <p:spPr>
            <a:xfrm>
              <a:off x="1886631" y="1980185"/>
              <a:ext cx="762000" cy="346710"/>
            </a:xfrm>
            <a:prstGeom prst="rect">
              <a:avLst/>
            </a:prstGeom>
            <a:noFill/>
            <a:ln>
              <a:noFill/>
              <a:prstDash val="dash"/>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Demand</a:t>
              </a:r>
            </a:p>
            <a:p>
              <a:pPr algn="ctr"/>
              <a:r>
                <a:rPr lang="en-US" sz="1000" i="1" dirty="0">
                  <a:solidFill>
                    <a:prstClr val="black"/>
                  </a:solidFill>
                  <a:latin typeface="Helvetica" panose="020B0604020202020204" pitchFamily="34" charset="0"/>
                  <a:cs typeface="Helvetica" panose="020B0604020202020204" pitchFamily="34" charset="0"/>
                </a:rPr>
                <a:t>Response</a:t>
              </a:r>
            </a:p>
          </p:txBody>
        </p:sp>
        <p:cxnSp>
          <p:nvCxnSpPr>
            <p:cNvPr id="64" name="Straight Arrow Connector 63"/>
            <p:cNvCxnSpPr/>
            <p:nvPr/>
          </p:nvCxnSpPr>
          <p:spPr>
            <a:xfrm>
              <a:off x="3744343" y="5258484"/>
              <a:ext cx="1490189" cy="0"/>
            </a:xfrm>
            <a:prstGeom prst="straightConnector1">
              <a:avLst/>
            </a:prstGeom>
            <a:ln w="9525">
              <a:solidFill>
                <a:schemeClr val="tx1"/>
              </a:solidFill>
              <a:prstDash val="lg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706985" y="5010472"/>
              <a:ext cx="1514931" cy="0"/>
            </a:xfrm>
            <a:prstGeom prst="straightConnector1">
              <a:avLst/>
            </a:prstGeom>
            <a:ln w="9525">
              <a:solidFill>
                <a:schemeClr val="tx1"/>
              </a:solidFill>
              <a:prstDash val="lgDash"/>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864548" y="1937348"/>
              <a:ext cx="836528" cy="504212"/>
            </a:xfrm>
            <a:prstGeom prst="rect">
              <a:avLst/>
            </a:prstGeom>
            <a:noFill/>
            <a:ln w="9525">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Per Capita</a:t>
              </a:r>
            </a:p>
            <a:p>
              <a:pPr algn="ctr"/>
              <a:r>
                <a:rPr lang="en-US" sz="1150" b="1" dirty="0">
                  <a:solidFill>
                    <a:prstClr val="black"/>
                  </a:solidFill>
                  <a:latin typeface="Helvetica" panose="020B0604020202020204" pitchFamily="34" charset="0"/>
                  <a:cs typeface="Helvetica" panose="020B0604020202020204" pitchFamily="34" charset="0"/>
                </a:rPr>
                <a:t>Demand</a:t>
              </a:r>
            </a:p>
          </p:txBody>
        </p:sp>
        <p:sp>
          <p:nvSpPr>
            <p:cNvPr id="67" name="TextBox 66"/>
            <p:cNvSpPr txBox="1"/>
            <p:nvPr/>
          </p:nvSpPr>
          <p:spPr>
            <a:xfrm>
              <a:off x="3717362" y="1512332"/>
              <a:ext cx="1567434" cy="619760"/>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Population</a:t>
              </a:r>
            </a:p>
          </p:txBody>
        </p:sp>
        <p:graphicFrame>
          <p:nvGraphicFramePr>
            <p:cNvPr id="68" name="Object 67"/>
            <p:cNvGraphicFramePr>
              <a:graphicFrameLocks noChangeAspect="1"/>
            </p:cNvGraphicFramePr>
            <p:nvPr/>
          </p:nvGraphicFramePr>
          <p:xfrm>
            <a:off x="2252802" y="2360613"/>
            <a:ext cx="185738" cy="228600"/>
          </p:xfrm>
          <a:graphic>
            <a:graphicData uri="http://schemas.openxmlformats.org/presentationml/2006/ole">
              <mc:AlternateContent xmlns:mc="http://schemas.openxmlformats.org/markup-compatibility/2006">
                <mc:Choice xmlns:v="urn:schemas-microsoft-com:vml" Requires="v">
                  <p:oleObj spid="_x0000_s1091" name="Equation" r:id="rId3" imgW="177480" imgH="228600" progId="Equation.DSMT4">
                    <p:embed/>
                  </p:oleObj>
                </mc:Choice>
                <mc:Fallback>
                  <p:oleObj name="Equation" r:id="rId3" imgW="177480" imgH="228600" progId="Equation.DSMT4">
                    <p:embed/>
                    <p:pic>
                      <p:nvPicPr>
                        <p:cNvPr id="68" name="Object 67"/>
                        <p:cNvPicPr>
                          <a:picLocks noChangeAspect="1" noChangeArrowheads="1"/>
                        </p:cNvPicPr>
                        <p:nvPr/>
                      </p:nvPicPr>
                      <p:blipFill>
                        <a:blip r:embed="rId4"/>
                        <a:srcRect/>
                        <a:stretch>
                          <a:fillRect/>
                        </a:stretch>
                      </p:blipFill>
                      <p:spPr bwMode="auto">
                        <a:xfrm>
                          <a:off x="2252802" y="2360613"/>
                          <a:ext cx="185738" cy="228600"/>
                        </a:xfrm>
                        <a:prstGeom prst="rect">
                          <a:avLst/>
                        </a:prstGeom>
                        <a:solidFill>
                          <a:schemeClr val="bg1">
                            <a:lumMod val="75000"/>
                          </a:schemeClr>
                        </a:solidFill>
                      </p:spPr>
                    </p:pic>
                  </p:oleObj>
                </mc:Fallback>
              </mc:AlternateContent>
            </a:graphicData>
          </a:graphic>
        </p:graphicFrame>
        <p:sp>
          <p:nvSpPr>
            <p:cNvPr id="69" name="TextBox 68"/>
            <p:cNvSpPr txBox="1"/>
            <p:nvPr/>
          </p:nvSpPr>
          <p:spPr>
            <a:xfrm>
              <a:off x="1078055" y="5968501"/>
              <a:ext cx="863538" cy="409575"/>
            </a:xfrm>
            <a:prstGeom prst="rect">
              <a:avLst/>
            </a:prstGeom>
            <a:noFill/>
            <a:ln>
              <a:noFill/>
              <a:prstDash val="dash"/>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Land Rent</a:t>
              </a:r>
            </a:p>
            <a:p>
              <a:pPr algn="ctr"/>
              <a:r>
                <a:rPr lang="en-US" sz="1000" i="1" dirty="0">
                  <a:solidFill>
                    <a:prstClr val="black"/>
                  </a:solidFill>
                  <a:latin typeface="Helvetica" panose="020B0604020202020204" pitchFamily="34" charset="0"/>
                  <a:cs typeface="Helvetica" panose="020B0604020202020204" pitchFamily="34" charset="0"/>
                </a:rPr>
                <a:t>Response</a:t>
              </a:r>
            </a:p>
          </p:txBody>
        </p:sp>
        <p:sp>
          <p:nvSpPr>
            <p:cNvPr id="70" name="TextBox 69"/>
            <p:cNvSpPr txBox="1"/>
            <p:nvPr/>
          </p:nvSpPr>
          <p:spPr>
            <a:xfrm>
              <a:off x="979905" y="5027616"/>
              <a:ext cx="1076155" cy="335416"/>
            </a:xfrm>
            <a:prstGeom prst="rect">
              <a:avLst/>
            </a:prstGeom>
            <a:noFill/>
            <a:ln>
              <a:noFill/>
              <a:prstDash val="dash"/>
            </a:ln>
          </p:spPr>
          <p:txBody>
            <a:bodyPr wrap="square" lIns="91428" tIns="45714" rIns="91428" bIns="45714" rtlCol="0" anchor="ctr">
              <a:noAutofit/>
            </a:bodyPr>
            <a:lstStyle/>
            <a:p>
              <a:pPr algn="ctr"/>
              <a:r>
                <a:rPr lang="en-US" sz="1000" i="1" dirty="0">
                  <a:solidFill>
                    <a:prstClr val="black"/>
                  </a:solidFill>
                  <a:latin typeface="Helvetica" panose="020B0604020202020204" pitchFamily="34" charset="0"/>
                  <a:cs typeface="Helvetica" panose="020B0604020202020204" pitchFamily="34" charset="0"/>
                </a:rPr>
                <a:t>Non Land Price</a:t>
              </a:r>
            </a:p>
            <a:p>
              <a:pPr algn="ctr"/>
              <a:r>
                <a:rPr lang="en-US" sz="1000" i="1" dirty="0">
                  <a:solidFill>
                    <a:prstClr val="black"/>
                  </a:solidFill>
                  <a:latin typeface="Helvetica" panose="020B0604020202020204" pitchFamily="34" charset="0"/>
                  <a:cs typeface="Helvetica" panose="020B0604020202020204" pitchFamily="34" charset="0"/>
                </a:rPr>
                <a:t>Response</a:t>
              </a:r>
            </a:p>
          </p:txBody>
        </p:sp>
        <p:graphicFrame>
          <p:nvGraphicFramePr>
            <p:cNvPr id="71" name="Object 70"/>
            <p:cNvGraphicFramePr>
              <a:graphicFrameLocks noChangeAspect="1"/>
            </p:cNvGraphicFramePr>
            <p:nvPr/>
          </p:nvGraphicFramePr>
          <p:xfrm>
            <a:off x="1332055" y="5716121"/>
            <a:ext cx="355600" cy="228600"/>
          </p:xfrm>
          <a:graphic>
            <a:graphicData uri="http://schemas.openxmlformats.org/presentationml/2006/ole">
              <mc:AlternateContent xmlns:mc="http://schemas.openxmlformats.org/markup-compatibility/2006">
                <mc:Choice xmlns:v="urn:schemas-microsoft-com:vml" Requires="v">
                  <p:oleObj spid="_x0000_s1092" name="Equation" r:id="rId5" imgW="355320" imgH="228600" progId="Equation.DSMT4">
                    <p:embed/>
                  </p:oleObj>
                </mc:Choice>
                <mc:Fallback>
                  <p:oleObj name="Equation" r:id="rId5" imgW="355320" imgH="228600" progId="Equation.DSMT4">
                    <p:embed/>
                    <p:pic>
                      <p:nvPicPr>
                        <p:cNvPr id="71" name="Object 70"/>
                        <p:cNvPicPr>
                          <a:picLocks noChangeAspect="1" noChangeArrowheads="1"/>
                        </p:cNvPicPr>
                        <p:nvPr/>
                      </p:nvPicPr>
                      <p:blipFill>
                        <a:blip r:embed="rId6"/>
                        <a:srcRect/>
                        <a:stretch>
                          <a:fillRect/>
                        </a:stretch>
                      </p:blipFill>
                      <p:spPr bwMode="auto">
                        <a:xfrm>
                          <a:off x="1332055" y="5716121"/>
                          <a:ext cx="355600" cy="228600"/>
                        </a:xfrm>
                        <a:prstGeom prst="rect">
                          <a:avLst/>
                        </a:prstGeom>
                        <a:solidFill>
                          <a:schemeClr val="bg1">
                            <a:lumMod val="75000"/>
                          </a:schemeClr>
                        </a:solidFill>
                      </p:spPr>
                    </p:pic>
                  </p:oleObj>
                </mc:Fallback>
              </mc:AlternateContent>
            </a:graphicData>
          </a:graphic>
        </p:graphicFrame>
        <p:graphicFrame>
          <p:nvGraphicFramePr>
            <p:cNvPr id="72" name="Object 71"/>
            <p:cNvGraphicFramePr>
              <a:graphicFrameLocks noChangeAspect="1"/>
            </p:cNvGraphicFramePr>
            <p:nvPr/>
          </p:nvGraphicFramePr>
          <p:xfrm>
            <a:off x="1306653" y="5424828"/>
            <a:ext cx="419100" cy="228600"/>
          </p:xfrm>
          <a:graphic>
            <a:graphicData uri="http://schemas.openxmlformats.org/presentationml/2006/ole">
              <mc:AlternateContent xmlns:mc="http://schemas.openxmlformats.org/markup-compatibility/2006">
                <mc:Choice xmlns:v="urn:schemas-microsoft-com:vml" Requires="v">
                  <p:oleObj spid="_x0000_s1093" name="Equation" r:id="rId7" imgW="419100" imgH="228600" progId="Equation.DSMT4">
                    <p:embed/>
                  </p:oleObj>
                </mc:Choice>
                <mc:Fallback>
                  <p:oleObj name="Equation" r:id="rId7" imgW="419100" imgH="228600" progId="Equation.DSMT4">
                    <p:embed/>
                    <p:pic>
                      <p:nvPicPr>
                        <p:cNvPr id="72" name="Object 7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653" y="5424828"/>
                          <a:ext cx="419100" cy="228600"/>
                        </a:xfrm>
                        <a:prstGeom prst="rect">
                          <a:avLst/>
                        </a:prstGeom>
                        <a:solidFill>
                          <a:schemeClr val="bg1">
                            <a:lumMod val="75000"/>
                          </a:schemeClr>
                        </a:solidFill>
                      </p:spPr>
                    </p:pic>
                  </p:oleObj>
                </mc:Fallback>
              </mc:AlternateContent>
            </a:graphicData>
          </a:graphic>
        </p:graphicFrame>
        <p:sp>
          <p:nvSpPr>
            <p:cNvPr id="73" name="TextBox 72"/>
            <p:cNvSpPr txBox="1"/>
            <p:nvPr/>
          </p:nvSpPr>
          <p:spPr>
            <a:xfrm>
              <a:off x="5191041" y="1978989"/>
              <a:ext cx="1089660" cy="429260"/>
            </a:xfrm>
            <a:prstGeom prst="rect">
              <a:avLst/>
            </a:prstGeom>
            <a:noFill/>
            <a:ln w="9525">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Food Consumption</a:t>
              </a:r>
            </a:p>
          </p:txBody>
        </p:sp>
        <p:sp>
          <p:nvSpPr>
            <p:cNvPr id="74" name="TextBox 73"/>
            <p:cNvSpPr txBox="1"/>
            <p:nvPr/>
          </p:nvSpPr>
          <p:spPr>
            <a:xfrm>
              <a:off x="510184" y="1595161"/>
              <a:ext cx="1361056" cy="1123082"/>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Income per capita</a:t>
              </a:r>
            </a:p>
          </p:txBody>
        </p:sp>
        <p:sp>
          <p:nvSpPr>
            <p:cNvPr id="75" name="TextBox 74"/>
            <p:cNvSpPr txBox="1"/>
            <p:nvPr/>
          </p:nvSpPr>
          <p:spPr>
            <a:xfrm>
              <a:off x="5299898" y="4922232"/>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solidFill>
                    <a:prstClr val="black"/>
                  </a:solidFill>
                  <a:latin typeface="Helvetica" panose="020B0604020202020204" pitchFamily="34" charset="0"/>
                  <a:cs typeface="Helvetica" panose="020B0604020202020204" pitchFamily="34" charset="0"/>
                </a:rPr>
                <a:t>Land </a:t>
              </a:r>
            </a:p>
            <a:p>
              <a:pPr algn="ctr"/>
              <a:r>
                <a:rPr lang="en-US" sz="1150" b="1" dirty="0">
                  <a:solidFill>
                    <a:prstClr val="black"/>
                  </a:solidFill>
                  <a:latin typeface="Helvetica" panose="020B0604020202020204" pitchFamily="34" charset="0"/>
                  <a:cs typeface="Helvetica" panose="020B0604020202020204" pitchFamily="34" charset="0"/>
                </a:rPr>
                <a:t>Inputs</a:t>
              </a:r>
            </a:p>
          </p:txBody>
        </p:sp>
        <p:sp>
          <p:nvSpPr>
            <p:cNvPr id="76" name="TextBox 75"/>
            <p:cNvSpPr txBox="1"/>
            <p:nvPr/>
          </p:nvSpPr>
          <p:spPr>
            <a:xfrm>
              <a:off x="2812626" y="4919637"/>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solidFill>
                    <a:prstClr val="black"/>
                  </a:solidFill>
                  <a:latin typeface="Helvetica" panose="020B0604020202020204" pitchFamily="34" charset="0"/>
                  <a:cs typeface="Helvetica" panose="020B0604020202020204" pitchFamily="34" charset="0"/>
                </a:rPr>
                <a:t>Non Land </a:t>
              </a:r>
            </a:p>
            <a:p>
              <a:pPr algn="ctr"/>
              <a:r>
                <a:rPr lang="en-US" sz="1150" b="1" dirty="0">
                  <a:solidFill>
                    <a:prstClr val="black"/>
                  </a:solidFill>
                  <a:latin typeface="Helvetica" panose="020B0604020202020204" pitchFamily="34" charset="0"/>
                  <a:cs typeface="Helvetica" panose="020B0604020202020204" pitchFamily="34" charset="0"/>
                </a:rPr>
                <a:t>Inputs</a:t>
              </a:r>
            </a:p>
          </p:txBody>
        </p:sp>
        <p:cxnSp>
          <p:nvCxnSpPr>
            <p:cNvPr id="77" name="Straight Connector 76"/>
            <p:cNvCxnSpPr/>
            <p:nvPr/>
          </p:nvCxnSpPr>
          <p:spPr>
            <a:xfrm flipV="1">
              <a:off x="1581544" y="1801410"/>
              <a:ext cx="629752" cy="151215"/>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4378213" y="2067889"/>
              <a:ext cx="228600" cy="1588"/>
            </a:xfrm>
            <a:prstGeom prst="line">
              <a:avLst/>
            </a:prstGeom>
            <a:ln w="635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488714" y="1885398"/>
              <a:ext cx="351187" cy="174871"/>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429916" y="2245372"/>
              <a:ext cx="409984" cy="196188"/>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027755" y="2428875"/>
              <a:ext cx="663736" cy="377668"/>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263284" y="5256893"/>
              <a:ext cx="1461469" cy="558014"/>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Climate: Temp, </a:t>
              </a:r>
              <a:r>
                <a:rPr lang="en-US" sz="1150" b="1" dirty="0" err="1">
                  <a:solidFill>
                    <a:prstClr val="black"/>
                  </a:solidFill>
                  <a:latin typeface="Helvetica" panose="020B0604020202020204" pitchFamily="34" charset="0"/>
                  <a:cs typeface="Helvetica" panose="020B0604020202020204" pitchFamily="34" charset="0"/>
                </a:rPr>
                <a:t>Precip</a:t>
              </a:r>
              <a:r>
                <a:rPr lang="en-US" sz="1150" b="1" dirty="0">
                  <a:solidFill>
                    <a:prstClr val="black"/>
                  </a:solidFill>
                  <a:latin typeface="Helvetica" panose="020B0604020202020204" pitchFamily="34" charset="0"/>
                  <a:cs typeface="Helvetica" panose="020B0604020202020204" pitchFamily="34" charset="0"/>
                </a:rPr>
                <a:t> &amp; CO</a:t>
              </a:r>
              <a:r>
                <a:rPr lang="en-US" sz="1150" b="1" baseline="-25000" dirty="0">
                  <a:solidFill>
                    <a:prstClr val="black"/>
                  </a:solidFill>
                  <a:latin typeface="Helvetica" panose="020B0604020202020204" pitchFamily="34" charset="0"/>
                  <a:cs typeface="Helvetica" panose="020B0604020202020204" pitchFamily="34" charset="0"/>
                </a:rPr>
                <a:t>2</a:t>
              </a:r>
            </a:p>
          </p:txBody>
        </p:sp>
        <p:sp>
          <p:nvSpPr>
            <p:cNvPr id="83" name="TextBox 82"/>
            <p:cNvSpPr txBox="1"/>
            <p:nvPr/>
          </p:nvSpPr>
          <p:spPr>
            <a:xfrm>
              <a:off x="6280939" y="6260465"/>
              <a:ext cx="1473178" cy="522863"/>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Investments in Ag. R&amp;D</a:t>
              </a:r>
            </a:p>
          </p:txBody>
        </p:sp>
        <p:graphicFrame>
          <p:nvGraphicFramePr>
            <p:cNvPr id="84" name="Object 83"/>
            <p:cNvGraphicFramePr>
              <a:graphicFrameLocks noChangeAspect="1"/>
            </p:cNvGraphicFramePr>
            <p:nvPr/>
          </p:nvGraphicFramePr>
          <p:xfrm>
            <a:off x="2208355" y="1724025"/>
            <a:ext cx="279400" cy="228600"/>
          </p:xfrm>
          <a:graphic>
            <a:graphicData uri="http://schemas.openxmlformats.org/presentationml/2006/ole">
              <mc:AlternateContent xmlns:mc="http://schemas.openxmlformats.org/markup-compatibility/2006">
                <mc:Choice xmlns:v="urn:schemas-microsoft-com:vml" Requires="v">
                  <p:oleObj spid="_x0000_s1094" name="Equation" r:id="rId9" imgW="279360" imgH="228600" progId="Equation.DSMT4">
                    <p:embed/>
                  </p:oleObj>
                </mc:Choice>
                <mc:Fallback>
                  <p:oleObj name="Equation" r:id="rId9" imgW="279360" imgH="228600" progId="Equation.DSMT4">
                    <p:embed/>
                    <p:pic>
                      <p:nvPicPr>
                        <p:cNvPr id="84" name="Object 83"/>
                        <p:cNvPicPr>
                          <a:picLocks noChangeAspect="1" noChangeArrowheads="1"/>
                        </p:cNvPicPr>
                        <p:nvPr/>
                      </p:nvPicPr>
                      <p:blipFill>
                        <a:blip r:embed="rId10"/>
                        <a:srcRect/>
                        <a:stretch>
                          <a:fillRect/>
                        </a:stretch>
                      </p:blipFill>
                      <p:spPr bwMode="auto">
                        <a:xfrm>
                          <a:off x="2208355" y="1724025"/>
                          <a:ext cx="279400" cy="228600"/>
                        </a:xfrm>
                        <a:prstGeom prst="rect">
                          <a:avLst/>
                        </a:prstGeom>
                        <a:solidFill>
                          <a:schemeClr val="bg1">
                            <a:lumMod val="75000"/>
                          </a:schemeClr>
                        </a:solidFill>
                      </p:spPr>
                    </p:pic>
                  </p:oleObj>
                </mc:Fallback>
              </mc:AlternateContent>
            </a:graphicData>
          </a:graphic>
        </p:graphicFrame>
        <p:cxnSp>
          <p:nvCxnSpPr>
            <p:cNvPr id="85" name="Straight Connector 84"/>
            <p:cNvCxnSpPr/>
            <p:nvPr/>
          </p:nvCxnSpPr>
          <p:spPr>
            <a:xfrm flipV="1">
              <a:off x="3757408" y="2192208"/>
              <a:ext cx="1412698"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2" idx="3"/>
            </p:cNvCxnSpPr>
            <p:nvPr/>
          </p:nvCxnSpPr>
          <p:spPr>
            <a:xfrm flipV="1">
              <a:off x="1725753" y="5156738"/>
              <a:ext cx="882652" cy="38239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687656" y="5363032"/>
              <a:ext cx="3503385" cy="467389"/>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88" name="Object 87"/>
            <p:cNvGraphicFramePr>
              <a:graphicFrameLocks noChangeAspect="1"/>
            </p:cNvGraphicFramePr>
            <p:nvPr/>
          </p:nvGraphicFramePr>
          <p:xfrm>
            <a:off x="4292047" y="5022791"/>
            <a:ext cx="387350" cy="225425"/>
          </p:xfrm>
          <a:graphic>
            <a:graphicData uri="http://schemas.openxmlformats.org/presentationml/2006/ole">
              <mc:AlternateContent xmlns:mc="http://schemas.openxmlformats.org/markup-compatibility/2006">
                <mc:Choice xmlns:v="urn:schemas-microsoft-com:vml" Requires="v">
                  <p:oleObj spid="_x0000_s1095" name="Equation" r:id="rId11" imgW="381000" imgH="228600" progId="Equation.DSMT4">
                    <p:embed/>
                  </p:oleObj>
                </mc:Choice>
                <mc:Fallback>
                  <p:oleObj name="Equation" r:id="rId11" imgW="381000" imgH="228600" progId="Equation.DSMT4">
                    <p:embed/>
                    <p:pic>
                      <p:nvPicPr>
                        <p:cNvPr id="88" name="Object 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2047" y="5022791"/>
                          <a:ext cx="387350" cy="225425"/>
                        </a:xfrm>
                        <a:prstGeom prst="rect">
                          <a:avLst/>
                        </a:prstGeom>
                        <a:solidFill>
                          <a:schemeClr val="bg1">
                            <a:lumMod val="75000"/>
                          </a:schemeClr>
                        </a:solidFill>
                      </p:spPr>
                    </p:pic>
                  </p:oleObj>
                </mc:Fallback>
              </mc:AlternateContent>
            </a:graphicData>
          </a:graphic>
        </p:graphicFrame>
        <p:cxnSp>
          <p:nvCxnSpPr>
            <p:cNvPr id="89" name="Straight Connector 88"/>
            <p:cNvCxnSpPr>
              <a:endCxn id="75" idx="0"/>
            </p:cNvCxnSpPr>
            <p:nvPr/>
          </p:nvCxnSpPr>
          <p:spPr>
            <a:xfrm>
              <a:off x="4848472" y="4497064"/>
              <a:ext cx="878634" cy="425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6533612" y="2817812"/>
              <a:ext cx="1366837" cy="1356524"/>
            </a:xfrm>
            <a:prstGeom prst="irregularSeal1">
              <a:avLst/>
            </a:prstGeom>
            <a:solidFill>
              <a:schemeClr val="bg1"/>
            </a:solidFill>
            <a:ln w="6350">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Global</a:t>
              </a:r>
            </a:p>
            <a:p>
              <a:pPr algn="ctr"/>
              <a:r>
                <a:rPr lang="en-US" sz="1150" b="1" dirty="0" err="1">
                  <a:solidFill>
                    <a:prstClr val="black"/>
                  </a:solidFill>
                  <a:latin typeface="Helvetica" panose="020B0604020202020204" pitchFamily="34" charset="0"/>
                  <a:cs typeface="Helvetica" panose="020B0604020202020204" pitchFamily="34" charset="0"/>
                </a:rPr>
                <a:t>Biofuel</a:t>
              </a:r>
              <a:r>
                <a:rPr lang="en-US" sz="1150" b="1" dirty="0">
                  <a:solidFill>
                    <a:prstClr val="black"/>
                  </a:solidFill>
                  <a:latin typeface="Helvetica" panose="020B0604020202020204" pitchFamily="34" charset="0"/>
                  <a:cs typeface="Helvetica" panose="020B0604020202020204" pitchFamily="34" charset="0"/>
                </a:rPr>
                <a:t> Use</a:t>
              </a:r>
            </a:p>
          </p:txBody>
        </p:sp>
        <p:sp>
          <p:nvSpPr>
            <p:cNvPr id="91" name="TextBox 90"/>
            <p:cNvSpPr txBox="1"/>
            <p:nvPr/>
          </p:nvSpPr>
          <p:spPr>
            <a:xfrm>
              <a:off x="6770175" y="1881760"/>
              <a:ext cx="1181921" cy="619760"/>
            </a:xfrm>
            <a:prstGeom prst="ellipse">
              <a:avLst/>
            </a:prstGeom>
            <a:solidFill>
              <a:schemeClr val="bg1"/>
            </a:solidFill>
            <a:ln w="15875">
              <a:solidFill>
                <a:srgbClr val="FF0000"/>
              </a:solidFill>
              <a:prstDash val="lgDash"/>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Food Security</a:t>
              </a:r>
            </a:p>
            <a:p>
              <a:pPr algn="ctr"/>
              <a:r>
                <a:rPr lang="en-US" sz="1150" b="1" dirty="0">
                  <a:solidFill>
                    <a:prstClr val="black"/>
                  </a:solidFill>
                  <a:latin typeface="Helvetica" panose="020B0604020202020204" pitchFamily="34" charset="0"/>
                  <a:cs typeface="Helvetica" panose="020B0604020202020204" pitchFamily="34" charset="0"/>
                </a:rPr>
                <a:t>Outcomes</a:t>
              </a:r>
            </a:p>
          </p:txBody>
        </p:sp>
        <p:cxnSp>
          <p:nvCxnSpPr>
            <p:cNvPr id="92" name="Straight Connector 91"/>
            <p:cNvCxnSpPr/>
            <p:nvPr/>
          </p:nvCxnSpPr>
          <p:spPr>
            <a:xfrm flipH="1">
              <a:off x="6258903" y="3556338"/>
              <a:ext cx="455616"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Curved Connector 92"/>
            <p:cNvCxnSpPr>
              <a:stCxn id="74" idx="2"/>
              <a:endCxn id="68" idx="2"/>
            </p:cNvCxnSpPr>
            <p:nvPr/>
          </p:nvCxnSpPr>
          <p:spPr>
            <a:xfrm rot="5400000" flipH="1" flipV="1">
              <a:off x="1630741" y="2003313"/>
              <a:ext cx="129029" cy="1300831"/>
            </a:xfrm>
            <a:prstGeom prst="curvedConnector3">
              <a:avLst>
                <a:gd name="adj1" fmla="val -110731"/>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4" name="Curved Connector 93"/>
            <p:cNvCxnSpPr>
              <a:stCxn id="74" idx="0"/>
              <a:endCxn id="84" idx="0"/>
            </p:cNvCxnSpPr>
            <p:nvPr/>
          </p:nvCxnSpPr>
          <p:spPr>
            <a:xfrm rot="16200000" flipH="1">
              <a:off x="1822217" y="1198186"/>
              <a:ext cx="128864" cy="922813"/>
            </a:xfrm>
            <a:prstGeom prst="curvedConnector3">
              <a:avLst>
                <a:gd name="adj1" fmla="val -110872"/>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466199" y="3381491"/>
              <a:ext cx="567985" cy="349695"/>
            </a:xfrm>
            <a:prstGeom prst="rect">
              <a:avLst/>
            </a:prstGeom>
            <a:noFill/>
            <a:ln w="9525">
              <a:solidFill>
                <a:srgbClr val="FF0000"/>
              </a:solidFill>
              <a:prstDash val="solid"/>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Food</a:t>
              </a:r>
            </a:p>
            <a:p>
              <a:pPr algn="ctr"/>
              <a:r>
                <a:rPr lang="en-US" sz="1150" b="1" dirty="0">
                  <a:solidFill>
                    <a:prstClr val="black"/>
                  </a:solidFill>
                  <a:latin typeface="Helvetica" panose="020B0604020202020204" pitchFamily="34" charset="0"/>
                  <a:cs typeface="Helvetica" panose="020B0604020202020204" pitchFamily="34" charset="0"/>
                </a:rPr>
                <a:t>Prices</a:t>
              </a:r>
            </a:p>
          </p:txBody>
        </p:sp>
        <p:cxnSp>
          <p:nvCxnSpPr>
            <p:cNvPr id="96" name="Straight Connector 95"/>
            <p:cNvCxnSpPr/>
            <p:nvPr/>
          </p:nvCxnSpPr>
          <p:spPr>
            <a:xfrm flipV="1">
              <a:off x="1759263" y="2589214"/>
              <a:ext cx="595479" cy="792278"/>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75570" y="1143000"/>
              <a:ext cx="992556" cy="338542"/>
            </a:xfrm>
            <a:prstGeom prst="rect">
              <a:avLst/>
            </a:prstGeom>
            <a:noFill/>
          </p:spPr>
          <p:txBody>
            <a:bodyPr wrap="none" lIns="91428" tIns="45714" rIns="91428" bIns="45714" rtlCol="0">
              <a:spAutoFit/>
            </a:bodyPr>
            <a:lstStyle/>
            <a:p>
              <a:pPr algn="ctr"/>
              <a:r>
                <a:rPr lang="en-US" sz="1600" b="1" dirty="0">
                  <a:solidFill>
                    <a:srgbClr val="FF0000"/>
                  </a:solidFill>
                  <a:latin typeface="Helvetica" panose="020B0604020202020204" pitchFamily="34" charset="0"/>
                  <a:cs typeface="Helvetica" panose="020B0604020202020204" pitchFamily="34" charset="0"/>
                </a:rPr>
                <a:t>Demand</a:t>
              </a:r>
              <a:endParaRPr lang="en-US" sz="1600" dirty="0">
                <a:solidFill>
                  <a:srgbClr val="FF0000"/>
                </a:solidFill>
                <a:latin typeface="Helvetica" panose="020B0604020202020204" pitchFamily="34" charset="0"/>
                <a:cs typeface="Helvetica" panose="020B0604020202020204" pitchFamily="34" charset="0"/>
              </a:endParaRPr>
            </a:p>
          </p:txBody>
        </p:sp>
        <p:sp>
          <p:nvSpPr>
            <p:cNvPr id="98" name="TextBox 97"/>
            <p:cNvSpPr txBox="1"/>
            <p:nvPr/>
          </p:nvSpPr>
          <p:spPr>
            <a:xfrm>
              <a:off x="55531" y="6429375"/>
              <a:ext cx="867522" cy="338542"/>
            </a:xfrm>
            <a:prstGeom prst="rect">
              <a:avLst/>
            </a:prstGeom>
            <a:noFill/>
            <a:ln>
              <a:noFill/>
            </a:ln>
          </p:spPr>
          <p:txBody>
            <a:bodyPr wrap="none" lIns="91428" tIns="45714" rIns="91428" bIns="45714" rtlCol="0">
              <a:spAutoFit/>
            </a:bodyPr>
            <a:lstStyle/>
            <a:p>
              <a:pPr algn="ctr"/>
              <a:r>
                <a:rPr lang="en-US" sz="1600" b="1" dirty="0">
                  <a:solidFill>
                    <a:srgbClr val="00B050"/>
                  </a:solidFill>
                  <a:latin typeface="Helvetica" panose="020B0604020202020204" pitchFamily="34" charset="0"/>
                  <a:cs typeface="Helvetica" panose="020B0604020202020204" pitchFamily="34" charset="0"/>
                </a:rPr>
                <a:t>Supply</a:t>
              </a:r>
              <a:endParaRPr lang="en-US" sz="1600" dirty="0">
                <a:solidFill>
                  <a:prstClr val="black"/>
                </a:solidFill>
                <a:latin typeface="Helvetica" panose="020B0604020202020204" pitchFamily="34" charset="0"/>
                <a:cs typeface="Helvetica" panose="020B0604020202020204" pitchFamily="34" charset="0"/>
              </a:endParaRPr>
            </a:p>
          </p:txBody>
        </p:sp>
        <p:cxnSp>
          <p:nvCxnSpPr>
            <p:cNvPr id="99" name="Curved Connector 98"/>
            <p:cNvCxnSpPr>
              <a:endCxn id="76" idx="2"/>
            </p:cNvCxnSpPr>
            <p:nvPr/>
          </p:nvCxnSpPr>
          <p:spPr>
            <a:xfrm rot="10800000">
              <a:off x="3239833" y="5330077"/>
              <a:ext cx="1410694" cy="828176"/>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Curved Connector 99"/>
            <p:cNvCxnSpPr/>
            <p:nvPr/>
          </p:nvCxnSpPr>
          <p:spPr>
            <a:xfrm flipV="1">
              <a:off x="4303661" y="5332672"/>
              <a:ext cx="1423444" cy="825582"/>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626260" y="5486423"/>
              <a:ext cx="1645971" cy="1012995"/>
            </a:xfrm>
            <a:prstGeom prst="irregularSeal1">
              <a:avLst/>
            </a:prstGeom>
            <a:solidFill>
              <a:schemeClr val="bg1"/>
            </a:solidFill>
            <a:ln w="6350">
              <a:solidFill>
                <a:srgbClr val="00B05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Productivity Shocks</a:t>
              </a:r>
              <a:endParaRPr lang="en-US" sz="1150" b="1" i="1" dirty="0">
                <a:solidFill>
                  <a:prstClr val="black"/>
                </a:solidFill>
                <a:latin typeface="Helvetica" panose="020B0604020202020204" pitchFamily="34" charset="0"/>
                <a:cs typeface="Helvetica" panose="020B0604020202020204" pitchFamily="34" charset="0"/>
              </a:endParaRPr>
            </a:p>
          </p:txBody>
        </p:sp>
        <p:cxnSp>
          <p:nvCxnSpPr>
            <p:cNvPr id="102" name="Straight Connector 101"/>
            <p:cNvCxnSpPr>
              <a:endCxn id="76" idx="0"/>
            </p:cNvCxnSpPr>
            <p:nvPr/>
          </p:nvCxnSpPr>
          <p:spPr>
            <a:xfrm flipH="1">
              <a:off x="3239834" y="4497064"/>
              <a:ext cx="892046" cy="4225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2818" y="2202180"/>
              <a:ext cx="457971"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775898" y="35433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2050506" y="3556338"/>
              <a:ext cx="69124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5296018" y="6003993"/>
              <a:ext cx="94730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82" idx="4"/>
            </p:cNvCxnSpPr>
            <p:nvPr/>
          </p:nvCxnSpPr>
          <p:spPr>
            <a:xfrm flipV="1">
              <a:off x="6234256" y="5814907"/>
              <a:ext cx="759763" cy="189147"/>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234255" y="6003994"/>
              <a:ext cx="783272" cy="243739"/>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endCxn id="95" idx="2"/>
            </p:cNvCxnSpPr>
            <p:nvPr/>
          </p:nvCxnSpPr>
          <p:spPr>
            <a:xfrm rot="5400000" flipH="1">
              <a:off x="3708321" y="1773057"/>
              <a:ext cx="85725" cy="4001984"/>
            </a:xfrm>
            <a:prstGeom prst="bentConnector3">
              <a:avLst>
                <a:gd name="adj1" fmla="val -101852"/>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3672115" y="4691743"/>
            <a:ext cx="4782723" cy="1692771"/>
          </a:xfrm>
          <a:prstGeom prst="rect">
            <a:avLst/>
          </a:prstGeom>
          <a:solidFill>
            <a:schemeClr val="bg1"/>
          </a:solidFill>
          <a:ln>
            <a:noFill/>
          </a:ln>
        </p:spPr>
        <p:txBody>
          <a:bodyPr wrap="square" rtlCol="0">
            <a:spAutoFit/>
          </a:bodyPr>
          <a:lstStyle/>
          <a:p>
            <a:pPr algn="ctr"/>
            <a:r>
              <a:rPr lang="en-US" sz="2600" b="1" dirty="0">
                <a:solidFill>
                  <a:srgbClr val="0000FF"/>
                </a:solidFill>
                <a:cs typeface="Times New Roman" panose="02020603050405020304" pitchFamily="18" charset="0"/>
              </a:rPr>
              <a:t>Market segmentation leads to incomplete price transmission from global to domestic markets</a:t>
            </a:r>
            <a:endParaRPr lang="en-US" sz="2600" dirty="0">
              <a:solidFill>
                <a:srgbClr val="0000FF"/>
              </a:solidFill>
              <a:cs typeface="Times New Roman" panose="02020603050405020304" pitchFamily="18" charset="0"/>
            </a:endParaRPr>
          </a:p>
        </p:txBody>
      </p:sp>
      <p:sp>
        <p:nvSpPr>
          <p:cNvPr id="124" name="TextBox 123"/>
          <p:cNvSpPr txBox="1"/>
          <p:nvPr/>
        </p:nvSpPr>
        <p:spPr>
          <a:xfrm>
            <a:off x="5511058" y="2644226"/>
            <a:ext cx="1013414" cy="533400"/>
          </a:xfrm>
          <a:prstGeom prst="ellipse">
            <a:avLst/>
          </a:prstGeom>
          <a:noFill/>
          <a:ln w="9525">
            <a:solidFill>
              <a:srgbClr val="FF000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Crop Demand</a:t>
            </a:r>
          </a:p>
        </p:txBody>
      </p:sp>
      <p:sp>
        <p:nvSpPr>
          <p:cNvPr id="125" name="TextBox 124"/>
          <p:cNvSpPr txBox="1"/>
          <p:nvPr/>
        </p:nvSpPr>
        <p:spPr>
          <a:xfrm>
            <a:off x="6769470" y="3283511"/>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Global Market</a:t>
            </a:r>
          </a:p>
        </p:txBody>
      </p:sp>
      <p:sp>
        <p:nvSpPr>
          <p:cNvPr id="126" name="TextBox 125"/>
          <p:cNvSpPr txBox="1"/>
          <p:nvPr/>
        </p:nvSpPr>
        <p:spPr>
          <a:xfrm>
            <a:off x="4286486" y="3276600"/>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Domestic Markets</a:t>
            </a:r>
          </a:p>
        </p:txBody>
      </p:sp>
      <p:cxnSp>
        <p:nvCxnSpPr>
          <p:cNvPr id="127" name="Straight Connector 126"/>
          <p:cNvCxnSpPr>
            <a:stCxn id="130" idx="0"/>
            <a:endCxn id="125" idx="3"/>
          </p:cNvCxnSpPr>
          <p:nvPr/>
        </p:nvCxnSpPr>
        <p:spPr>
          <a:xfrm flipV="1">
            <a:off x="6014176" y="3738797"/>
            <a:ext cx="903704" cy="302982"/>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26" idx="7"/>
            <a:endCxn id="124" idx="3"/>
          </p:cNvCxnSpPr>
          <p:nvPr/>
        </p:nvCxnSpPr>
        <p:spPr>
          <a:xfrm flipV="1">
            <a:off x="5151488" y="3099513"/>
            <a:ext cx="507982" cy="25520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4" idx="5"/>
            <a:endCxn id="125" idx="1"/>
          </p:cNvCxnSpPr>
          <p:nvPr/>
        </p:nvCxnSpPr>
        <p:spPr>
          <a:xfrm>
            <a:off x="6376062" y="3099512"/>
            <a:ext cx="541819" cy="262114"/>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507469" y="4041779"/>
            <a:ext cx="1013414" cy="533400"/>
          </a:xfrm>
          <a:prstGeom prst="ellipse">
            <a:avLst/>
          </a:prstGeom>
          <a:noFill/>
          <a:ln w="9525">
            <a:solidFill>
              <a:srgbClr val="00B050"/>
            </a:solidFill>
          </a:ln>
        </p:spPr>
        <p:txBody>
          <a:bodyPr wrap="square" lIns="27432" tIns="27432" rIns="27432" bIns="27432" rtlCol="0" anchor="ctr">
            <a:noAutofit/>
          </a:bodyPr>
          <a:lstStyle/>
          <a:p>
            <a:pPr algn="ctr"/>
            <a:r>
              <a:rPr lang="en-US" sz="1150" b="1" dirty="0">
                <a:solidFill>
                  <a:prstClr val="black"/>
                </a:solidFill>
                <a:latin typeface="Helvetica" panose="020B0604020202020204" pitchFamily="34" charset="0"/>
                <a:cs typeface="Helvetica" panose="020B0604020202020204" pitchFamily="34" charset="0"/>
              </a:rPr>
              <a:t>Crop Supply</a:t>
            </a:r>
          </a:p>
        </p:txBody>
      </p:sp>
      <p:cxnSp>
        <p:nvCxnSpPr>
          <p:cNvPr id="131" name="Straight Connector 130"/>
          <p:cNvCxnSpPr/>
          <p:nvPr/>
        </p:nvCxnSpPr>
        <p:spPr>
          <a:xfrm>
            <a:off x="5151488" y="3731887"/>
            <a:ext cx="862689" cy="30989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8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122"/>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600"/>
                                        <p:tgtEl>
                                          <p:spTgt spid="5"/>
                                        </p:tgtEl>
                                      </p:cBhvr>
                                    </p:animEffect>
                                    <p:set>
                                      <p:cBhvr>
                                        <p:cTn id="9" dur="1" fill="hold">
                                          <p:stCondLst>
                                            <p:cond delay="5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524000" y="13136"/>
            <a:ext cx="9144000" cy="8382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2900" dirty="0">
                <a:latin typeface="Times New Roman" panose="02020603050405020304" pitchFamily="18" charset="0"/>
                <a:cs typeface="Times New Roman" panose="02020603050405020304" pitchFamily="18" charset="0"/>
              </a:rPr>
              <a:t>Segmented SIMPLE reproduces historical changes </a:t>
            </a: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rPr>
              <a:t>in global food economy: 1961-2006</a:t>
            </a:r>
          </a:p>
        </p:txBody>
      </p:sp>
      <p:sp>
        <p:nvSpPr>
          <p:cNvPr id="6" name="Rectangle 5"/>
          <p:cNvSpPr>
            <a:spLocks noChangeArrowheads="1"/>
          </p:cNvSpPr>
          <p:nvPr/>
        </p:nvSpPr>
        <p:spPr bwMode="auto">
          <a:xfrm>
            <a:off x="1524000" y="6550602"/>
            <a:ext cx="9067800" cy="461665"/>
          </a:xfrm>
          <a:prstGeom prst="rect">
            <a:avLst/>
          </a:prstGeom>
          <a:noFill/>
          <a:ln w="9525">
            <a:noFill/>
            <a:miter lim="800000"/>
            <a:headEnd/>
            <a:tailEnd/>
          </a:ln>
        </p:spPr>
        <p:txBody>
          <a:bodyPr wrap="square">
            <a:spAutoFit/>
          </a:bodyPr>
          <a:lstStyle/>
          <a:p>
            <a:pPr marL="117475" indent="-117475"/>
            <a:r>
              <a:rPr lang="en-US" sz="1200" dirty="0">
                <a:solidFill>
                  <a:srgbClr val="000000"/>
                </a:solidFill>
              </a:rPr>
              <a:t>Source: Hertel and Baldos (2016) under </a:t>
            </a:r>
            <a:r>
              <a:rPr lang="en-US" sz="1200" b="1" dirty="0">
                <a:solidFill>
                  <a:srgbClr val="000000"/>
                </a:solidFill>
              </a:rPr>
              <a:t>segmented markets </a:t>
            </a:r>
            <a:r>
              <a:rPr lang="en-US" sz="1200" dirty="0">
                <a:solidFill>
                  <a:srgbClr val="000000"/>
                </a:solidFill>
              </a:rPr>
              <a:t>and historical data from FAOSTAT (2014) and World Bank GEM Database (2014)</a:t>
            </a:r>
          </a:p>
        </p:txBody>
      </p:sp>
      <p:graphicFrame>
        <p:nvGraphicFramePr>
          <p:cNvPr id="21" name="Chart 20"/>
          <p:cNvGraphicFramePr>
            <a:graphicFrameLocks/>
          </p:cNvGraphicFramePr>
          <p:nvPr/>
        </p:nvGraphicFramePr>
        <p:xfrm>
          <a:off x="2715458" y="4038600"/>
          <a:ext cx="3380543"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a:graphicFrameLocks/>
          </p:cNvGraphicFramePr>
          <p:nvPr/>
        </p:nvGraphicFramePr>
        <p:xfrm>
          <a:off x="6008386" y="4038600"/>
          <a:ext cx="3380542"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p:cNvGraphicFramePr>
            <a:graphicFrameLocks/>
          </p:cNvGraphicFramePr>
          <p:nvPr/>
        </p:nvGraphicFramePr>
        <p:xfrm>
          <a:off x="2715458" y="1562100"/>
          <a:ext cx="3380543"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nvGraphicFramePr>
        <p:xfrm>
          <a:off x="6008386" y="1562100"/>
          <a:ext cx="3380542" cy="2286000"/>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7">
            <a:extLst>
              <a:ext uri="{FF2B5EF4-FFF2-40B4-BE49-F238E27FC236}">
                <a16:creationId xmlns:a16="http://schemas.microsoft.com/office/drawing/2014/main" id="{5D1447A1-9408-4301-94FA-B78F049E40D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3348622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524000" y="13136"/>
            <a:ext cx="9144000" cy="8382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2900" dirty="0">
                <a:latin typeface="Times New Roman" panose="02020603050405020304" pitchFamily="18" charset="0"/>
                <a:cs typeface="Times New Roman" panose="02020603050405020304" pitchFamily="18" charset="0"/>
              </a:rPr>
              <a:t>SIMPLE allows for attribution across drivers</a:t>
            </a: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rPr>
              <a:t>of global food economy: 1961-2006</a:t>
            </a:r>
          </a:p>
        </p:txBody>
      </p:sp>
      <p:graphicFrame>
        <p:nvGraphicFramePr>
          <p:cNvPr id="21" name="Chart 20"/>
          <p:cNvGraphicFramePr>
            <a:graphicFrameLocks/>
          </p:cNvGraphicFramePr>
          <p:nvPr/>
        </p:nvGraphicFramePr>
        <p:xfrm>
          <a:off x="2715458" y="4038600"/>
          <a:ext cx="3380543"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a:graphicFrameLocks/>
          </p:cNvGraphicFramePr>
          <p:nvPr/>
        </p:nvGraphicFramePr>
        <p:xfrm>
          <a:off x="6008386" y="4038600"/>
          <a:ext cx="3380542"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p:cNvGraphicFramePr>
            <a:graphicFrameLocks/>
          </p:cNvGraphicFramePr>
          <p:nvPr/>
        </p:nvGraphicFramePr>
        <p:xfrm>
          <a:off x="2715458" y="1562100"/>
          <a:ext cx="3380543"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nvGraphicFramePr>
        <p:xfrm>
          <a:off x="6008386" y="1562100"/>
          <a:ext cx="3380542"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p:cNvGraphicFramePr>
            <a:graphicFrameLocks/>
          </p:cNvGraphicFramePr>
          <p:nvPr/>
        </p:nvGraphicFramePr>
        <p:xfrm>
          <a:off x="4130139" y="1087582"/>
          <a:ext cx="4208319" cy="415636"/>
        </p:xfrm>
        <a:graphic>
          <a:graphicData uri="http://schemas.openxmlformats.org/drawingml/2006/chart">
            <c:chart xmlns:c="http://schemas.openxmlformats.org/drawingml/2006/chart" xmlns:r="http://schemas.openxmlformats.org/officeDocument/2006/relationships" r:id="rId7"/>
          </a:graphicData>
        </a:graphic>
      </p:graphicFrame>
      <p:sp>
        <p:nvSpPr>
          <p:cNvPr id="9" name="Rectangle 8"/>
          <p:cNvSpPr>
            <a:spLocks noChangeArrowheads="1"/>
          </p:cNvSpPr>
          <p:nvPr/>
        </p:nvSpPr>
        <p:spPr bwMode="auto">
          <a:xfrm>
            <a:off x="1524000" y="6550602"/>
            <a:ext cx="9067800" cy="461665"/>
          </a:xfrm>
          <a:prstGeom prst="rect">
            <a:avLst/>
          </a:prstGeom>
          <a:noFill/>
          <a:ln w="9525">
            <a:noFill/>
            <a:miter lim="800000"/>
            <a:headEnd/>
            <a:tailEnd/>
          </a:ln>
        </p:spPr>
        <p:txBody>
          <a:bodyPr wrap="square">
            <a:spAutoFit/>
          </a:bodyPr>
          <a:lstStyle/>
          <a:p>
            <a:pPr marL="117475" indent="-117475"/>
            <a:r>
              <a:rPr lang="en-US" sz="1200" dirty="0">
                <a:solidFill>
                  <a:srgbClr val="000000"/>
                </a:solidFill>
              </a:rPr>
              <a:t>Source: Hertel and Baldos (2016) under </a:t>
            </a:r>
            <a:r>
              <a:rPr lang="en-US" sz="1200" b="1" dirty="0">
                <a:solidFill>
                  <a:srgbClr val="000000"/>
                </a:solidFill>
              </a:rPr>
              <a:t>segmented markets </a:t>
            </a:r>
            <a:r>
              <a:rPr lang="en-US" sz="1200" dirty="0">
                <a:solidFill>
                  <a:srgbClr val="000000"/>
                </a:solidFill>
              </a:rPr>
              <a:t>and historical data from FAOSTAT (2014) and World Bank GEM Database (2014)</a:t>
            </a:r>
          </a:p>
        </p:txBody>
      </p:sp>
      <p:pic>
        <p:nvPicPr>
          <p:cNvPr id="10" name="Picture 9">
            <a:extLst>
              <a:ext uri="{FF2B5EF4-FFF2-40B4-BE49-F238E27FC236}">
                <a16:creationId xmlns:a16="http://schemas.microsoft.com/office/drawing/2014/main" id="{9741F813-0C2B-42F0-88F3-05DFA0B2F98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20937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524000" y="13136"/>
            <a:ext cx="9144000" cy="8382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2900" dirty="0">
                <a:latin typeface="Times New Roman" panose="02020603050405020304" pitchFamily="18" charset="0"/>
                <a:cs typeface="Times New Roman" panose="02020603050405020304" pitchFamily="18" charset="0"/>
              </a:rPr>
              <a:t>Extent of market penetration varies greatly by region:</a:t>
            </a: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rPr>
              <a:t>Very low for SSA region</a:t>
            </a:r>
          </a:p>
        </p:txBody>
      </p:sp>
      <p:sp>
        <p:nvSpPr>
          <p:cNvPr id="6" name="Rectangle 5"/>
          <p:cNvSpPr>
            <a:spLocks noChangeArrowheads="1"/>
          </p:cNvSpPr>
          <p:nvPr/>
        </p:nvSpPr>
        <p:spPr bwMode="auto">
          <a:xfrm>
            <a:off x="1752600" y="6248400"/>
            <a:ext cx="8610600" cy="738664"/>
          </a:xfrm>
          <a:prstGeom prst="rect">
            <a:avLst/>
          </a:prstGeom>
          <a:noFill/>
          <a:ln w="9525">
            <a:noFill/>
            <a:miter lim="800000"/>
            <a:headEnd/>
            <a:tailEnd/>
          </a:ln>
        </p:spPr>
        <p:txBody>
          <a:bodyPr wrap="square">
            <a:spAutoFit/>
          </a:bodyPr>
          <a:lstStyle/>
          <a:p>
            <a:pPr marL="117475" indent="-117475"/>
            <a:r>
              <a:rPr lang="en-US" sz="1400" dirty="0">
                <a:solidFill>
                  <a:srgbClr val="000000"/>
                </a:solidFill>
              </a:rPr>
              <a:t>Source: Authors calculations, as reported in Hertel and Baldos (2016) based on FAO and GTAP data bases circa 2006. Share of supply sold to international markets and share of demand purchased from international markets</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0"/>
            <a:ext cx="7924800" cy="4724400"/>
          </a:xfrm>
          <a:prstGeom prst="rect">
            <a:avLst/>
          </a:prstGeom>
          <a:noFill/>
        </p:spPr>
      </p:pic>
      <p:sp>
        <p:nvSpPr>
          <p:cNvPr id="7" name="Oval 6"/>
          <p:cNvSpPr/>
          <p:nvPr/>
        </p:nvSpPr>
        <p:spPr bwMode="auto">
          <a:xfrm rot="5400000">
            <a:off x="3086099" y="4533901"/>
            <a:ext cx="1828802" cy="5334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pic>
        <p:nvPicPr>
          <p:cNvPr id="9" name="Picture 8">
            <a:extLst>
              <a:ext uri="{FF2B5EF4-FFF2-40B4-BE49-F238E27FC236}">
                <a16:creationId xmlns:a16="http://schemas.microsoft.com/office/drawing/2014/main" id="{CE9C0DD4-271E-4DF3-AF2B-1A3AE05DFE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148342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692" y="49213"/>
            <a:ext cx="11407052" cy="1143000"/>
          </a:xfrm>
        </p:spPr>
        <p:txBody>
          <a:bodyPr>
            <a:noAutofit/>
          </a:bodyPr>
          <a:lstStyle/>
          <a:p>
            <a:r>
              <a:rPr lang="en-US" sz="3000" dirty="0">
                <a:latin typeface="Times New Roman" panose="02020603050405020304" pitchFamily="18" charset="0"/>
                <a:cs typeface="Times New Roman" panose="02020603050405020304" pitchFamily="18" charset="0"/>
              </a:rPr>
              <a:t>Market segmentation means that regional impacts of global drivers can vary greatly depending on local pop and income growth</a:t>
            </a:r>
          </a:p>
        </p:txBody>
      </p:sp>
      <p:grpSp>
        <p:nvGrpSpPr>
          <p:cNvPr id="164" name="Group 163"/>
          <p:cNvGrpSpPr/>
          <p:nvPr/>
        </p:nvGrpSpPr>
        <p:grpSpPr>
          <a:xfrm>
            <a:off x="2034185" y="1512333"/>
            <a:ext cx="5770517" cy="3062847"/>
            <a:chOff x="510184" y="1512332"/>
            <a:chExt cx="5770517" cy="3062847"/>
          </a:xfrm>
        </p:grpSpPr>
        <p:sp>
          <p:nvSpPr>
            <p:cNvPr id="144" name="TextBox 143"/>
            <p:cNvSpPr txBox="1"/>
            <p:nvPr/>
          </p:nvSpPr>
          <p:spPr>
            <a:xfrm>
              <a:off x="1886631" y="1980185"/>
              <a:ext cx="762000" cy="346710"/>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Demand</a:t>
              </a:r>
            </a:p>
            <a:p>
              <a:pPr algn="ctr"/>
              <a:r>
                <a:rPr lang="en-US" sz="1000" i="1" dirty="0">
                  <a:latin typeface="Helvetica" panose="020B0604020202020204" pitchFamily="34" charset="0"/>
                  <a:cs typeface="Helvetica" panose="020B0604020202020204" pitchFamily="34" charset="0"/>
                </a:rPr>
                <a:t>Response</a:t>
              </a:r>
            </a:p>
          </p:txBody>
        </p:sp>
        <p:sp>
          <p:nvSpPr>
            <p:cNvPr id="145" name="TextBox 144"/>
            <p:cNvSpPr txBox="1"/>
            <p:nvPr/>
          </p:nvSpPr>
          <p:spPr>
            <a:xfrm>
              <a:off x="2864548" y="1937348"/>
              <a:ext cx="836528" cy="504212"/>
            </a:xfrm>
            <a:prstGeom prst="rect">
              <a:avLst/>
            </a:prstGeom>
            <a:noFill/>
            <a:ln w="9525">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Per Capita</a:t>
              </a:r>
            </a:p>
            <a:p>
              <a:pPr algn="ctr"/>
              <a:r>
                <a:rPr lang="en-US" sz="1150" b="1" dirty="0">
                  <a:latin typeface="Helvetica" panose="020B0604020202020204" pitchFamily="34" charset="0"/>
                  <a:cs typeface="Helvetica" panose="020B0604020202020204" pitchFamily="34" charset="0"/>
                </a:rPr>
                <a:t>Demand</a:t>
              </a:r>
            </a:p>
          </p:txBody>
        </p:sp>
        <p:sp>
          <p:nvSpPr>
            <p:cNvPr id="146" name="TextBox 145"/>
            <p:cNvSpPr txBox="1"/>
            <p:nvPr/>
          </p:nvSpPr>
          <p:spPr>
            <a:xfrm>
              <a:off x="3717362" y="1512332"/>
              <a:ext cx="1567434" cy="619760"/>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Population</a:t>
              </a:r>
            </a:p>
          </p:txBody>
        </p:sp>
        <p:sp>
          <p:nvSpPr>
            <p:cNvPr id="147" name="TextBox 146"/>
            <p:cNvSpPr txBox="1"/>
            <p:nvPr/>
          </p:nvSpPr>
          <p:spPr>
            <a:xfrm>
              <a:off x="5191041" y="1978989"/>
              <a:ext cx="1089660" cy="429260"/>
            </a:xfrm>
            <a:prstGeom prst="rect">
              <a:avLst/>
            </a:prstGeom>
            <a:noFill/>
            <a:ln w="9525">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Food Consumption</a:t>
              </a:r>
            </a:p>
          </p:txBody>
        </p:sp>
        <p:sp>
          <p:nvSpPr>
            <p:cNvPr id="148" name="TextBox 147"/>
            <p:cNvSpPr txBox="1"/>
            <p:nvPr/>
          </p:nvSpPr>
          <p:spPr>
            <a:xfrm>
              <a:off x="510184" y="1595161"/>
              <a:ext cx="1361056" cy="1123082"/>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Income per capita</a:t>
              </a:r>
            </a:p>
          </p:txBody>
        </p:sp>
        <p:cxnSp>
          <p:nvCxnSpPr>
            <p:cNvPr id="149" name="Straight Connector 148"/>
            <p:cNvCxnSpPr/>
            <p:nvPr/>
          </p:nvCxnSpPr>
          <p:spPr>
            <a:xfrm flipV="1">
              <a:off x="1581544" y="1801410"/>
              <a:ext cx="629752" cy="151215"/>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4378213" y="2067889"/>
              <a:ext cx="228600" cy="1588"/>
            </a:xfrm>
            <a:prstGeom prst="line">
              <a:avLst/>
            </a:prstGeom>
            <a:ln w="635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488714" y="1885398"/>
              <a:ext cx="351187" cy="174871"/>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5027755" y="2428875"/>
              <a:ext cx="663736" cy="377668"/>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153" name="Object 152"/>
            <p:cNvGraphicFramePr>
              <a:graphicFrameLocks noChangeAspect="1"/>
            </p:cNvGraphicFramePr>
            <p:nvPr/>
          </p:nvGraphicFramePr>
          <p:xfrm>
            <a:off x="2208355" y="1724025"/>
            <a:ext cx="279400" cy="228600"/>
          </p:xfrm>
          <a:graphic>
            <a:graphicData uri="http://schemas.openxmlformats.org/presentationml/2006/ole">
              <mc:AlternateContent xmlns:mc="http://schemas.openxmlformats.org/markup-compatibility/2006">
                <mc:Choice xmlns:v="urn:schemas-microsoft-com:vml" Requires="v">
                  <p:oleObj spid="_x0000_s2120" name="Equation" r:id="rId3" imgW="279360" imgH="228600" progId="Equation.DSMT4">
                    <p:embed/>
                  </p:oleObj>
                </mc:Choice>
                <mc:Fallback>
                  <p:oleObj name="Equation" r:id="rId3" imgW="279360" imgH="228600" progId="Equation.DSMT4">
                    <p:embed/>
                    <p:pic>
                      <p:nvPicPr>
                        <p:cNvPr id="153" name="Object 152"/>
                        <p:cNvPicPr>
                          <a:picLocks noChangeAspect="1" noChangeArrowheads="1"/>
                        </p:cNvPicPr>
                        <p:nvPr/>
                      </p:nvPicPr>
                      <p:blipFill>
                        <a:blip r:embed="rId4"/>
                        <a:srcRect/>
                        <a:stretch>
                          <a:fillRect/>
                        </a:stretch>
                      </p:blipFill>
                      <p:spPr bwMode="auto">
                        <a:xfrm>
                          <a:off x="2208355" y="1724025"/>
                          <a:ext cx="279400" cy="228600"/>
                        </a:xfrm>
                        <a:prstGeom prst="rect">
                          <a:avLst/>
                        </a:prstGeom>
                        <a:solidFill>
                          <a:schemeClr val="bg1">
                            <a:lumMod val="75000"/>
                          </a:schemeClr>
                        </a:solidFill>
                      </p:spPr>
                    </p:pic>
                  </p:oleObj>
                </mc:Fallback>
              </mc:AlternateContent>
            </a:graphicData>
          </a:graphic>
        </p:graphicFrame>
        <p:cxnSp>
          <p:nvCxnSpPr>
            <p:cNvPr id="154" name="Straight Connector 153"/>
            <p:cNvCxnSpPr/>
            <p:nvPr/>
          </p:nvCxnSpPr>
          <p:spPr>
            <a:xfrm flipV="1">
              <a:off x="3757408" y="2192208"/>
              <a:ext cx="1412698"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urved Connector 154"/>
            <p:cNvCxnSpPr>
              <a:stCxn id="148" idx="0"/>
              <a:endCxn id="153" idx="0"/>
            </p:cNvCxnSpPr>
            <p:nvPr/>
          </p:nvCxnSpPr>
          <p:spPr>
            <a:xfrm rot="16200000" flipH="1">
              <a:off x="1822217" y="1198186"/>
              <a:ext cx="128864" cy="922813"/>
            </a:xfrm>
            <a:prstGeom prst="curvedConnector3">
              <a:avLst>
                <a:gd name="adj1" fmla="val -110872"/>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987058" y="2644226"/>
              <a:ext cx="1013414" cy="533400"/>
            </a:xfrm>
            <a:prstGeom prst="ellipse">
              <a:avLst/>
            </a:prstGeom>
            <a:noFill/>
            <a:ln w="9525">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Crop Demand</a:t>
              </a:r>
            </a:p>
          </p:txBody>
        </p:sp>
        <p:sp>
          <p:nvSpPr>
            <p:cNvPr id="157" name="TextBox 156"/>
            <p:cNvSpPr txBox="1"/>
            <p:nvPr/>
          </p:nvSpPr>
          <p:spPr>
            <a:xfrm>
              <a:off x="5245470" y="3283511"/>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Global Market</a:t>
              </a:r>
            </a:p>
          </p:txBody>
        </p:sp>
        <p:sp>
          <p:nvSpPr>
            <p:cNvPr id="158" name="TextBox 157"/>
            <p:cNvSpPr txBox="1"/>
            <p:nvPr/>
          </p:nvSpPr>
          <p:spPr>
            <a:xfrm>
              <a:off x="2762486" y="3276600"/>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Domestic Markets</a:t>
              </a:r>
            </a:p>
          </p:txBody>
        </p:sp>
        <p:cxnSp>
          <p:nvCxnSpPr>
            <p:cNvPr id="159" name="Straight Connector 158"/>
            <p:cNvCxnSpPr>
              <a:stCxn id="158" idx="5"/>
              <a:endCxn id="163" idx="0"/>
            </p:cNvCxnSpPr>
            <p:nvPr/>
          </p:nvCxnSpPr>
          <p:spPr>
            <a:xfrm>
              <a:off x="3627487" y="3731886"/>
              <a:ext cx="862689" cy="30989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63" idx="0"/>
              <a:endCxn id="157" idx="3"/>
            </p:cNvCxnSpPr>
            <p:nvPr/>
          </p:nvCxnSpPr>
          <p:spPr>
            <a:xfrm flipV="1">
              <a:off x="4490176" y="3738797"/>
              <a:ext cx="903704" cy="302982"/>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58" idx="7"/>
              <a:endCxn id="156" idx="3"/>
            </p:cNvCxnSpPr>
            <p:nvPr/>
          </p:nvCxnSpPr>
          <p:spPr>
            <a:xfrm flipV="1">
              <a:off x="3627488" y="3099512"/>
              <a:ext cx="507982" cy="25520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56" idx="5"/>
              <a:endCxn id="157" idx="1"/>
            </p:cNvCxnSpPr>
            <p:nvPr/>
          </p:nvCxnSpPr>
          <p:spPr>
            <a:xfrm>
              <a:off x="4852061" y="3099512"/>
              <a:ext cx="541819" cy="262114"/>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3983469" y="4041779"/>
              <a:ext cx="1013414" cy="533400"/>
            </a:xfrm>
            <a:prstGeom prst="ellipse">
              <a:avLst/>
            </a:prstGeom>
            <a:noFill/>
            <a:ln w="9525">
              <a:solidFill>
                <a:srgbClr val="00B05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Crop Supply</a:t>
              </a:r>
            </a:p>
          </p:txBody>
        </p:sp>
      </p:grpSp>
      <p:grpSp>
        <p:nvGrpSpPr>
          <p:cNvPr id="167" name="Group 166"/>
          <p:cNvGrpSpPr/>
          <p:nvPr/>
        </p:nvGrpSpPr>
        <p:grpSpPr>
          <a:xfrm>
            <a:off x="1579532" y="1143000"/>
            <a:ext cx="7896565" cy="5640328"/>
            <a:chOff x="55531" y="1143000"/>
            <a:chExt cx="7896565" cy="5640328"/>
          </a:xfrm>
        </p:grpSpPr>
        <p:grpSp>
          <p:nvGrpSpPr>
            <p:cNvPr id="123" name="Group 122"/>
            <p:cNvGrpSpPr/>
            <p:nvPr/>
          </p:nvGrpSpPr>
          <p:grpSpPr>
            <a:xfrm>
              <a:off x="55531" y="1143000"/>
              <a:ext cx="7844918" cy="5640328"/>
              <a:chOff x="55531" y="1143000"/>
              <a:chExt cx="7844918" cy="5640328"/>
            </a:xfrm>
          </p:grpSpPr>
          <p:sp>
            <p:nvSpPr>
              <p:cNvPr id="64" name="TextBox 63"/>
              <p:cNvSpPr txBox="1"/>
              <p:nvPr/>
            </p:nvSpPr>
            <p:spPr>
              <a:xfrm>
                <a:off x="3921575" y="4799997"/>
                <a:ext cx="1161939" cy="131330"/>
              </a:xfrm>
              <a:prstGeom prst="rect">
                <a:avLst/>
              </a:prstGeom>
              <a:noFill/>
              <a:ln>
                <a:noFill/>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Input Substitution</a:t>
                </a:r>
              </a:p>
            </p:txBody>
          </p:sp>
          <p:sp>
            <p:nvSpPr>
              <p:cNvPr id="65" name="TextBox 64"/>
              <p:cNvSpPr txBox="1"/>
              <p:nvPr/>
            </p:nvSpPr>
            <p:spPr>
              <a:xfrm>
                <a:off x="1227000" y="4533904"/>
                <a:ext cx="579804" cy="425450"/>
              </a:xfrm>
              <a:prstGeom prst="rect">
                <a:avLst/>
              </a:prstGeom>
              <a:noFill/>
              <a:ln w="9525">
                <a:solidFill>
                  <a:srgbClr val="00B050"/>
                </a:solidFill>
                <a:prstDash val="solid"/>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Input</a:t>
                </a:r>
              </a:p>
              <a:p>
                <a:pPr algn="ctr"/>
                <a:r>
                  <a:rPr lang="en-US" sz="1150" b="1" dirty="0">
                    <a:latin typeface="Helvetica" panose="020B0604020202020204" pitchFamily="34" charset="0"/>
                    <a:cs typeface="Helvetica" panose="020B0604020202020204" pitchFamily="34" charset="0"/>
                  </a:rPr>
                  <a:t>Prices</a:t>
                </a:r>
              </a:p>
            </p:txBody>
          </p:sp>
          <p:cxnSp>
            <p:nvCxnSpPr>
              <p:cNvPr id="67" name="Straight Arrow Connector 66"/>
              <p:cNvCxnSpPr/>
              <p:nvPr/>
            </p:nvCxnSpPr>
            <p:spPr>
              <a:xfrm>
                <a:off x="3744343" y="5258484"/>
                <a:ext cx="1490189" cy="0"/>
              </a:xfrm>
              <a:prstGeom prst="straightConnector1">
                <a:avLst/>
              </a:prstGeom>
              <a:ln w="9525">
                <a:solidFill>
                  <a:schemeClr val="tx1"/>
                </a:solidFill>
                <a:prstDash val="lg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706985" y="5010472"/>
                <a:ext cx="1514931" cy="0"/>
              </a:xfrm>
              <a:prstGeom prst="straightConnector1">
                <a:avLst/>
              </a:prstGeom>
              <a:ln w="9525">
                <a:solidFill>
                  <a:schemeClr val="tx1"/>
                </a:solidFill>
                <a:prstDash val="lgDash"/>
                <a:headEnd type="triangle" w="lg" len="lg"/>
                <a:tailEnd type="none" w="lg" len="lg"/>
              </a:ln>
            </p:spPr>
            <p:style>
              <a:lnRef idx="1">
                <a:schemeClr val="accent1"/>
              </a:lnRef>
              <a:fillRef idx="0">
                <a:schemeClr val="accent1"/>
              </a:fillRef>
              <a:effectRef idx="0">
                <a:schemeClr val="accent1"/>
              </a:effectRef>
              <a:fontRef idx="minor">
                <a:schemeClr val="tx1"/>
              </a:fontRef>
            </p:style>
          </p:cxnSp>
          <p:graphicFrame>
            <p:nvGraphicFramePr>
              <p:cNvPr id="71" name="Object 70"/>
              <p:cNvGraphicFramePr>
                <a:graphicFrameLocks noChangeAspect="1"/>
              </p:cNvGraphicFramePr>
              <p:nvPr/>
            </p:nvGraphicFramePr>
            <p:xfrm>
              <a:off x="2252802" y="2360613"/>
              <a:ext cx="185738" cy="228600"/>
            </p:xfrm>
            <a:graphic>
              <a:graphicData uri="http://schemas.openxmlformats.org/presentationml/2006/ole">
                <mc:AlternateContent xmlns:mc="http://schemas.openxmlformats.org/markup-compatibility/2006">
                  <mc:Choice xmlns:v="urn:schemas-microsoft-com:vml" Requires="v">
                    <p:oleObj spid="_x0000_s2121" name="Equation" r:id="rId5" imgW="177480" imgH="228600" progId="Equation.DSMT4">
                      <p:embed/>
                    </p:oleObj>
                  </mc:Choice>
                  <mc:Fallback>
                    <p:oleObj name="Equation" r:id="rId5" imgW="177480" imgH="228600" progId="Equation.DSMT4">
                      <p:embed/>
                      <p:pic>
                        <p:nvPicPr>
                          <p:cNvPr id="71" name="Object 70"/>
                          <p:cNvPicPr>
                            <a:picLocks noChangeAspect="1" noChangeArrowheads="1"/>
                          </p:cNvPicPr>
                          <p:nvPr/>
                        </p:nvPicPr>
                        <p:blipFill>
                          <a:blip r:embed="rId6"/>
                          <a:srcRect/>
                          <a:stretch>
                            <a:fillRect/>
                          </a:stretch>
                        </p:blipFill>
                        <p:spPr bwMode="auto">
                          <a:xfrm>
                            <a:off x="2252802" y="2360613"/>
                            <a:ext cx="185738" cy="228600"/>
                          </a:xfrm>
                          <a:prstGeom prst="rect">
                            <a:avLst/>
                          </a:prstGeom>
                          <a:solidFill>
                            <a:schemeClr val="bg1">
                              <a:lumMod val="75000"/>
                            </a:schemeClr>
                          </a:solidFill>
                        </p:spPr>
                      </p:pic>
                    </p:oleObj>
                  </mc:Fallback>
                </mc:AlternateContent>
              </a:graphicData>
            </a:graphic>
          </p:graphicFrame>
          <p:sp>
            <p:nvSpPr>
              <p:cNvPr id="72" name="TextBox 71"/>
              <p:cNvSpPr txBox="1"/>
              <p:nvPr/>
            </p:nvSpPr>
            <p:spPr>
              <a:xfrm>
                <a:off x="1078055" y="5968501"/>
                <a:ext cx="863538" cy="409575"/>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Land Rent</a:t>
                </a:r>
              </a:p>
              <a:p>
                <a:pPr algn="ctr"/>
                <a:r>
                  <a:rPr lang="en-US" sz="1000" i="1" dirty="0">
                    <a:latin typeface="Helvetica" panose="020B0604020202020204" pitchFamily="34" charset="0"/>
                    <a:cs typeface="Helvetica" panose="020B0604020202020204" pitchFamily="34" charset="0"/>
                  </a:rPr>
                  <a:t>Response</a:t>
                </a:r>
              </a:p>
            </p:txBody>
          </p:sp>
          <p:sp>
            <p:nvSpPr>
              <p:cNvPr id="73" name="TextBox 72"/>
              <p:cNvSpPr txBox="1"/>
              <p:nvPr/>
            </p:nvSpPr>
            <p:spPr>
              <a:xfrm>
                <a:off x="979905" y="5027616"/>
                <a:ext cx="1076155" cy="335416"/>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Non Land Price</a:t>
                </a:r>
              </a:p>
              <a:p>
                <a:pPr algn="ctr"/>
                <a:r>
                  <a:rPr lang="en-US" sz="1000" i="1" dirty="0">
                    <a:latin typeface="Helvetica" panose="020B0604020202020204" pitchFamily="34" charset="0"/>
                    <a:cs typeface="Helvetica" panose="020B0604020202020204" pitchFamily="34" charset="0"/>
                  </a:rPr>
                  <a:t>Response</a:t>
                </a:r>
              </a:p>
            </p:txBody>
          </p:sp>
          <p:graphicFrame>
            <p:nvGraphicFramePr>
              <p:cNvPr id="74" name="Object 73"/>
              <p:cNvGraphicFramePr>
                <a:graphicFrameLocks noChangeAspect="1"/>
              </p:cNvGraphicFramePr>
              <p:nvPr/>
            </p:nvGraphicFramePr>
            <p:xfrm>
              <a:off x="1332055" y="5716121"/>
              <a:ext cx="355600" cy="228600"/>
            </p:xfrm>
            <a:graphic>
              <a:graphicData uri="http://schemas.openxmlformats.org/presentationml/2006/ole">
                <mc:AlternateContent xmlns:mc="http://schemas.openxmlformats.org/markup-compatibility/2006">
                  <mc:Choice xmlns:v="urn:schemas-microsoft-com:vml" Requires="v">
                    <p:oleObj spid="_x0000_s2122" name="Equation" r:id="rId7" imgW="355320" imgH="228600" progId="Equation.DSMT4">
                      <p:embed/>
                    </p:oleObj>
                  </mc:Choice>
                  <mc:Fallback>
                    <p:oleObj name="Equation" r:id="rId7" imgW="355320" imgH="228600" progId="Equation.DSMT4">
                      <p:embed/>
                      <p:pic>
                        <p:nvPicPr>
                          <p:cNvPr id="74" name="Object 73"/>
                          <p:cNvPicPr>
                            <a:picLocks noChangeAspect="1" noChangeArrowheads="1"/>
                          </p:cNvPicPr>
                          <p:nvPr/>
                        </p:nvPicPr>
                        <p:blipFill>
                          <a:blip r:embed="rId8"/>
                          <a:srcRect/>
                          <a:stretch>
                            <a:fillRect/>
                          </a:stretch>
                        </p:blipFill>
                        <p:spPr bwMode="auto">
                          <a:xfrm>
                            <a:off x="1332055" y="5716121"/>
                            <a:ext cx="355600" cy="228600"/>
                          </a:xfrm>
                          <a:prstGeom prst="rect">
                            <a:avLst/>
                          </a:prstGeom>
                          <a:solidFill>
                            <a:schemeClr val="bg1">
                              <a:lumMod val="75000"/>
                            </a:schemeClr>
                          </a:solidFill>
                        </p:spPr>
                      </p:pic>
                    </p:oleObj>
                  </mc:Fallback>
                </mc:AlternateContent>
              </a:graphicData>
            </a:graphic>
          </p:graphicFrame>
          <p:graphicFrame>
            <p:nvGraphicFramePr>
              <p:cNvPr id="75" name="Object 74"/>
              <p:cNvGraphicFramePr>
                <a:graphicFrameLocks noChangeAspect="1"/>
              </p:cNvGraphicFramePr>
              <p:nvPr/>
            </p:nvGraphicFramePr>
            <p:xfrm>
              <a:off x="1306653" y="5424828"/>
              <a:ext cx="419100" cy="228600"/>
            </p:xfrm>
            <a:graphic>
              <a:graphicData uri="http://schemas.openxmlformats.org/presentationml/2006/ole">
                <mc:AlternateContent xmlns:mc="http://schemas.openxmlformats.org/markup-compatibility/2006">
                  <mc:Choice xmlns:v="urn:schemas-microsoft-com:vml" Requires="v">
                    <p:oleObj spid="_x0000_s2123" name="Equation" r:id="rId9" imgW="419100" imgH="228600" progId="Equation.DSMT4">
                      <p:embed/>
                    </p:oleObj>
                  </mc:Choice>
                  <mc:Fallback>
                    <p:oleObj name="Equation" r:id="rId9" imgW="419100" imgH="228600" progId="Equation.DSMT4">
                      <p:embed/>
                      <p:pic>
                        <p:nvPicPr>
                          <p:cNvPr id="75" name="Object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6653" y="5424828"/>
                            <a:ext cx="419100" cy="228600"/>
                          </a:xfrm>
                          <a:prstGeom prst="rect">
                            <a:avLst/>
                          </a:prstGeom>
                          <a:solidFill>
                            <a:schemeClr val="bg1">
                              <a:lumMod val="75000"/>
                            </a:schemeClr>
                          </a:solidFill>
                        </p:spPr>
                      </p:pic>
                    </p:oleObj>
                  </mc:Fallback>
                </mc:AlternateContent>
              </a:graphicData>
            </a:graphic>
          </p:graphicFrame>
          <p:sp>
            <p:nvSpPr>
              <p:cNvPr id="78" name="TextBox 77"/>
              <p:cNvSpPr txBox="1"/>
              <p:nvPr/>
            </p:nvSpPr>
            <p:spPr>
              <a:xfrm>
                <a:off x="5299898" y="4922232"/>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latin typeface="Helvetica" panose="020B0604020202020204" pitchFamily="34" charset="0"/>
                    <a:cs typeface="Helvetica" panose="020B0604020202020204" pitchFamily="34" charset="0"/>
                  </a:rPr>
                  <a:t>Land </a:t>
                </a:r>
              </a:p>
              <a:p>
                <a:pPr algn="ctr"/>
                <a:r>
                  <a:rPr lang="en-US" sz="1150" b="1" dirty="0">
                    <a:latin typeface="Helvetica" panose="020B0604020202020204" pitchFamily="34" charset="0"/>
                    <a:cs typeface="Helvetica" panose="020B0604020202020204" pitchFamily="34" charset="0"/>
                  </a:rPr>
                  <a:t>Inputs</a:t>
                </a:r>
              </a:p>
            </p:txBody>
          </p:sp>
          <p:sp>
            <p:nvSpPr>
              <p:cNvPr id="79" name="TextBox 78"/>
              <p:cNvSpPr txBox="1"/>
              <p:nvPr/>
            </p:nvSpPr>
            <p:spPr>
              <a:xfrm>
                <a:off x="2812626" y="4919637"/>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latin typeface="Helvetica" panose="020B0604020202020204" pitchFamily="34" charset="0"/>
                    <a:cs typeface="Helvetica" panose="020B0604020202020204" pitchFamily="34" charset="0"/>
                  </a:rPr>
                  <a:t>Non Land </a:t>
                </a:r>
              </a:p>
              <a:p>
                <a:pPr algn="ctr"/>
                <a:r>
                  <a:rPr lang="en-US" sz="1150" b="1" dirty="0">
                    <a:latin typeface="Helvetica" panose="020B0604020202020204" pitchFamily="34" charset="0"/>
                    <a:cs typeface="Helvetica" panose="020B0604020202020204" pitchFamily="34" charset="0"/>
                  </a:rPr>
                  <a:t>Inputs</a:t>
                </a:r>
              </a:p>
            </p:txBody>
          </p:sp>
          <p:cxnSp>
            <p:nvCxnSpPr>
              <p:cNvPr id="83" name="Straight Connector 82"/>
              <p:cNvCxnSpPr/>
              <p:nvPr/>
            </p:nvCxnSpPr>
            <p:spPr>
              <a:xfrm flipV="1">
                <a:off x="2429916" y="2245372"/>
                <a:ext cx="409984" cy="196188"/>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6263284" y="5256893"/>
                <a:ext cx="1461469" cy="558014"/>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Climate: Temp, </a:t>
                </a:r>
                <a:r>
                  <a:rPr lang="en-US" sz="1150" b="1" dirty="0" err="1">
                    <a:latin typeface="Helvetica" panose="020B0604020202020204" pitchFamily="34" charset="0"/>
                    <a:cs typeface="Helvetica" panose="020B0604020202020204" pitchFamily="34" charset="0"/>
                  </a:rPr>
                  <a:t>Precip</a:t>
                </a:r>
                <a:r>
                  <a:rPr lang="en-US" sz="1150" b="1" dirty="0">
                    <a:latin typeface="Helvetica" panose="020B0604020202020204" pitchFamily="34" charset="0"/>
                    <a:cs typeface="Helvetica" panose="020B0604020202020204" pitchFamily="34" charset="0"/>
                  </a:rPr>
                  <a:t> &amp; CO</a:t>
                </a:r>
                <a:r>
                  <a:rPr lang="en-US" sz="1150" b="1" baseline="-25000" dirty="0">
                    <a:latin typeface="Helvetica" panose="020B0604020202020204" pitchFamily="34" charset="0"/>
                    <a:cs typeface="Helvetica" panose="020B0604020202020204" pitchFamily="34" charset="0"/>
                  </a:rPr>
                  <a:t>2</a:t>
                </a:r>
              </a:p>
            </p:txBody>
          </p:sp>
          <p:sp>
            <p:nvSpPr>
              <p:cNvPr id="86" name="TextBox 85"/>
              <p:cNvSpPr txBox="1"/>
              <p:nvPr/>
            </p:nvSpPr>
            <p:spPr>
              <a:xfrm>
                <a:off x="6280939" y="6260465"/>
                <a:ext cx="1473178" cy="522863"/>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Investments in Ag. R&amp;D</a:t>
                </a:r>
              </a:p>
            </p:txBody>
          </p:sp>
          <p:cxnSp>
            <p:nvCxnSpPr>
              <p:cNvPr id="89" name="Straight Connector 88"/>
              <p:cNvCxnSpPr>
                <a:stCxn id="75" idx="3"/>
              </p:cNvCxnSpPr>
              <p:nvPr/>
            </p:nvCxnSpPr>
            <p:spPr>
              <a:xfrm flipV="1">
                <a:off x="1725753" y="5156738"/>
                <a:ext cx="882652" cy="38239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1687656" y="5363032"/>
                <a:ext cx="3503385" cy="467389"/>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91" name="Object 90"/>
              <p:cNvGraphicFramePr>
                <a:graphicFrameLocks noChangeAspect="1"/>
              </p:cNvGraphicFramePr>
              <p:nvPr/>
            </p:nvGraphicFramePr>
            <p:xfrm>
              <a:off x="4292047" y="5022791"/>
              <a:ext cx="387350" cy="225425"/>
            </p:xfrm>
            <a:graphic>
              <a:graphicData uri="http://schemas.openxmlformats.org/presentationml/2006/ole">
                <mc:AlternateContent xmlns:mc="http://schemas.openxmlformats.org/markup-compatibility/2006">
                  <mc:Choice xmlns:v="urn:schemas-microsoft-com:vml" Requires="v">
                    <p:oleObj spid="_x0000_s2124" name="Equation" r:id="rId11" imgW="381000" imgH="228600" progId="Equation.DSMT4">
                      <p:embed/>
                    </p:oleObj>
                  </mc:Choice>
                  <mc:Fallback>
                    <p:oleObj name="Equation" r:id="rId11" imgW="381000" imgH="228600" progId="Equation.DSMT4">
                      <p:embed/>
                      <p:pic>
                        <p:nvPicPr>
                          <p:cNvPr id="91" name="Object 9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2047" y="5022791"/>
                            <a:ext cx="387350" cy="225425"/>
                          </a:xfrm>
                          <a:prstGeom prst="rect">
                            <a:avLst/>
                          </a:prstGeom>
                          <a:solidFill>
                            <a:schemeClr val="bg1">
                              <a:lumMod val="75000"/>
                            </a:schemeClr>
                          </a:solidFill>
                        </p:spPr>
                      </p:pic>
                    </p:oleObj>
                  </mc:Fallback>
                </mc:AlternateContent>
              </a:graphicData>
            </a:graphic>
          </p:graphicFrame>
          <p:cxnSp>
            <p:nvCxnSpPr>
              <p:cNvPr id="92" name="Straight Connector 91"/>
              <p:cNvCxnSpPr>
                <a:endCxn id="78" idx="0"/>
              </p:cNvCxnSpPr>
              <p:nvPr/>
            </p:nvCxnSpPr>
            <p:spPr>
              <a:xfrm>
                <a:off x="4848472" y="4497064"/>
                <a:ext cx="878634" cy="425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533612" y="2817812"/>
                <a:ext cx="1366837" cy="1356524"/>
              </a:xfrm>
              <a:prstGeom prst="irregularSeal1">
                <a:avLst/>
              </a:prstGeom>
              <a:solidFill>
                <a:schemeClr val="bg1"/>
              </a:solidFill>
              <a:ln w="6350">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Global</a:t>
                </a:r>
              </a:p>
              <a:p>
                <a:pPr algn="ctr"/>
                <a:r>
                  <a:rPr lang="en-US" sz="1150" b="1" dirty="0" err="1">
                    <a:latin typeface="Helvetica" panose="020B0604020202020204" pitchFamily="34" charset="0"/>
                    <a:cs typeface="Helvetica" panose="020B0604020202020204" pitchFamily="34" charset="0"/>
                  </a:rPr>
                  <a:t>Biofuel</a:t>
                </a:r>
                <a:r>
                  <a:rPr lang="en-US" sz="1150" b="1" dirty="0">
                    <a:latin typeface="Helvetica" panose="020B0604020202020204" pitchFamily="34" charset="0"/>
                    <a:cs typeface="Helvetica" panose="020B0604020202020204" pitchFamily="34" charset="0"/>
                  </a:rPr>
                  <a:t> Use</a:t>
                </a:r>
              </a:p>
            </p:txBody>
          </p:sp>
          <p:cxnSp>
            <p:nvCxnSpPr>
              <p:cNvPr id="95" name="Straight Connector 94"/>
              <p:cNvCxnSpPr/>
              <p:nvPr/>
            </p:nvCxnSpPr>
            <p:spPr>
              <a:xfrm flipH="1">
                <a:off x="6258903" y="3556338"/>
                <a:ext cx="455616"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6" name="Curved Connector 95"/>
              <p:cNvCxnSpPr>
                <a:endCxn id="71" idx="2"/>
              </p:cNvCxnSpPr>
              <p:nvPr/>
            </p:nvCxnSpPr>
            <p:spPr>
              <a:xfrm rot="5400000" flipH="1" flipV="1">
                <a:off x="1630741" y="2003313"/>
                <a:ext cx="129029" cy="1300831"/>
              </a:xfrm>
              <a:prstGeom prst="curvedConnector3">
                <a:avLst>
                  <a:gd name="adj1" fmla="val -110731"/>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1466199" y="3381491"/>
                <a:ext cx="567985" cy="349695"/>
              </a:xfrm>
              <a:prstGeom prst="rect">
                <a:avLst/>
              </a:prstGeom>
              <a:noFill/>
              <a:ln w="9525">
                <a:solidFill>
                  <a:srgbClr val="FF0000"/>
                </a:solidFill>
                <a:prstDash val="solid"/>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Food</a:t>
                </a:r>
              </a:p>
              <a:p>
                <a:pPr algn="ctr"/>
                <a:r>
                  <a:rPr lang="en-US" sz="1150" b="1" dirty="0">
                    <a:latin typeface="Helvetica" panose="020B0604020202020204" pitchFamily="34" charset="0"/>
                    <a:cs typeface="Helvetica" panose="020B0604020202020204" pitchFamily="34" charset="0"/>
                  </a:rPr>
                  <a:t>Prices</a:t>
                </a:r>
              </a:p>
            </p:txBody>
          </p:sp>
          <p:cxnSp>
            <p:nvCxnSpPr>
              <p:cNvPr id="99" name="Straight Connector 98"/>
              <p:cNvCxnSpPr/>
              <p:nvPr/>
            </p:nvCxnSpPr>
            <p:spPr>
              <a:xfrm flipV="1">
                <a:off x="1759263" y="2589214"/>
                <a:ext cx="595479" cy="792278"/>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5570" y="1143000"/>
                <a:ext cx="992556" cy="338542"/>
              </a:xfrm>
              <a:prstGeom prst="rect">
                <a:avLst/>
              </a:prstGeom>
              <a:noFill/>
            </p:spPr>
            <p:txBody>
              <a:bodyPr wrap="none" lIns="91428" tIns="45714" rIns="91428" bIns="45714" rtlCol="0">
                <a:spAutoFit/>
              </a:bodyPr>
              <a:lstStyle/>
              <a:p>
                <a:pPr algn="ctr"/>
                <a:r>
                  <a:rPr lang="en-US" sz="1600" b="1" dirty="0">
                    <a:solidFill>
                      <a:srgbClr val="FF0000"/>
                    </a:solidFill>
                    <a:latin typeface="Helvetica" panose="020B0604020202020204" pitchFamily="34" charset="0"/>
                    <a:cs typeface="Helvetica" panose="020B0604020202020204" pitchFamily="34" charset="0"/>
                  </a:rPr>
                  <a:t>Demand</a:t>
                </a:r>
                <a:endParaRPr lang="en-US" sz="1600" dirty="0">
                  <a:solidFill>
                    <a:srgbClr val="FF0000"/>
                  </a:solidFill>
                  <a:latin typeface="Helvetica" panose="020B0604020202020204" pitchFamily="34" charset="0"/>
                  <a:cs typeface="Helvetica" panose="020B0604020202020204" pitchFamily="34" charset="0"/>
                </a:endParaRPr>
              </a:p>
            </p:txBody>
          </p:sp>
          <p:sp>
            <p:nvSpPr>
              <p:cNvPr id="101" name="TextBox 100"/>
              <p:cNvSpPr txBox="1"/>
              <p:nvPr/>
            </p:nvSpPr>
            <p:spPr>
              <a:xfrm>
                <a:off x="55531" y="6429375"/>
                <a:ext cx="867522" cy="338542"/>
              </a:xfrm>
              <a:prstGeom prst="rect">
                <a:avLst/>
              </a:prstGeom>
              <a:noFill/>
              <a:ln>
                <a:noFill/>
              </a:ln>
            </p:spPr>
            <p:txBody>
              <a:bodyPr wrap="none" lIns="91428" tIns="45714" rIns="91428" bIns="45714" rtlCol="0">
                <a:spAutoFit/>
              </a:bodyPr>
              <a:lstStyle/>
              <a:p>
                <a:pPr algn="ctr"/>
                <a:r>
                  <a:rPr lang="en-US" sz="1600" b="1" dirty="0">
                    <a:solidFill>
                      <a:srgbClr val="00B050"/>
                    </a:solidFill>
                    <a:latin typeface="Helvetica" panose="020B0604020202020204" pitchFamily="34" charset="0"/>
                    <a:cs typeface="Helvetica" panose="020B0604020202020204" pitchFamily="34" charset="0"/>
                  </a:rPr>
                  <a:t>Supply</a:t>
                </a:r>
                <a:endParaRPr lang="en-US" sz="1600" dirty="0">
                  <a:latin typeface="Helvetica" panose="020B0604020202020204" pitchFamily="34" charset="0"/>
                  <a:cs typeface="Helvetica" panose="020B0604020202020204" pitchFamily="34" charset="0"/>
                </a:endParaRPr>
              </a:p>
            </p:txBody>
          </p:sp>
          <p:cxnSp>
            <p:nvCxnSpPr>
              <p:cNvPr id="102" name="Curved Connector 101"/>
              <p:cNvCxnSpPr>
                <a:endCxn id="79" idx="2"/>
              </p:cNvCxnSpPr>
              <p:nvPr/>
            </p:nvCxnSpPr>
            <p:spPr>
              <a:xfrm rot="10800000">
                <a:off x="3239833" y="5330077"/>
                <a:ext cx="1410694" cy="828176"/>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3" name="Curved Connector 102"/>
              <p:cNvCxnSpPr/>
              <p:nvPr/>
            </p:nvCxnSpPr>
            <p:spPr>
              <a:xfrm flipV="1">
                <a:off x="4303661" y="5332672"/>
                <a:ext cx="1423444" cy="825582"/>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3626260" y="5486423"/>
                <a:ext cx="1645971" cy="1012995"/>
              </a:xfrm>
              <a:prstGeom prst="irregularSeal1">
                <a:avLst/>
              </a:prstGeom>
              <a:solidFill>
                <a:schemeClr val="bg1"/>
              </a:solidFill>
              <a:ln w="6350">
                <a:solidFill>
                  <a:srgbClr val="00B05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Productivity Shocks</a:t>
                </a:r>
                <a:endParaRPr lang="en-US" sz="1150" b="1" i="1" dirty="0">
                  <a:latin typeface="Helvetica" panose="020B0604020202020204" pitchFamily="34" charset="0"/>
                  <a:cs typeface="Helvetica" panose="020B0604020202020204" pitchFamily="34" charset="0"/>
                </a:endParaRPr>
              </a:p>
            </p:txBody>
          </p:sp>
          <p:cxnSp>
            <p:nvCxnSpPr>
              <p:cNvPr id="105" name="Straight Connector 104"/>
              <p:cNvCxnSpPr>
                <a:endCxn id="79" idx="0"/>
              </p:cNvCxnSpPr>
              <p:nvPr/>
            </p:nvCxnSpPr>
            <p:spPr>
              <a:xfrm flipH="1">
                <a:off x="3239834" y="4497064"/>
                <a:ext cx="892046" cy="4225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775898" y="35433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2050506" y="3556338"/>
                <a:ext cx="69124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5296018" y="6003993"/>
                <a:ext cx="94730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85" idx="4"/>
              </p:cNvCxnSpPr>
              <p:nvPr/>
            </p:nvCxnSpPr>
            <p:spPr>
              <a:xfrm flipV="1">
                <a:off x="6234256" y="5814907"/>
                <a:ext cx="759763" cy="189147"/>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234255" y="6003994"/>
                <a:ext cx="783272" cy="243739"/>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endCxn id="98" idx="2"/>
              </p:cNvCxnSpPr>
              <p:nvPr/>
            </p:nvCxnSpPr>
            <p:spPr>
              <a:xfrm rot="5400000" flipH="1">
                <a:off x="3708321" y="1773057"/>
                <a:ext cx="85725" cy="4001984"/>
              </a:xfrm>
              <a:prstGeom prst="bentConnector3">
                <a:avLst>
                  <a:gd name="adj1" fmla="val -101852"/>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65" name="TextBox 164"/>
            <p:cNvSpPr txBox="1"/>
            <p:nvPr/>
          </p:nvSpPr>
          <p:spPr>
            <a:xfrm>
              <a:off x="6770175" y="1881760"/>
              <a:ext cx="1181921" cy="619760"/>
            </a:xfrm>
            <a:prstGeom prst="ellipse">
              <a:avLst/>
            </a:prstGeom>
            <a:solidFill>
              <a:schemeClr val="bg1"/>
            </a:solidFill>
            <a:ln w="15875">
              <a:solidFill>
                <a:srgbClr val="FF0000"/>
              </a:solidFill>
              <a:prstDash val="lgDash"/>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Food Security</a:t>
              </a:r>
            </a:p>
            <a:p>
              <a:pPr algn="ctr"/>
              <a:r>
                <a:rPr lang="en-US" sz="1150" b="1" dirty="0">
                  <a:latin typeface="Helvetica" panose="020B0604020202020204" pitchFamily="34" charset="0"/>
                  <a:cs typeface="Helvetica" panose="020B0604020202020204" pitchFamily="34" charset="0"/>
                </a:rPr>
                <a:t>Outcomes</a:t>
              </a:r>
            </a:p>
          </p:txBody>
        </p:sp>
        <p:cxnSp>
          <p:nvCxnSpPr>
            <p:cNvPr id="166" name="Straight Connector 165"/>
            <p:cNvCxnSpPr/>
            <p:nvPr/>
          </p:nvCxnSpPr>
          <p:spPr>
            <a:xfrm flipV="1">
              <a:off x="6302818" y="2202180"/>
              <a:ext cx="457971"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6861598" y="4127119"/>
            <a:ext cx="4907715" cy="2492990"/>
          </a:xfrm>
          <a:prstGeom prst="rect">
            <a:avLst/>
          </a:prstGeom>
          <a:solidFill>
            <a:schemeClr val="bg1"/>
          </a:solidFill>
        </p:spPr>
        <p:txBody>
          <a:bodyPr wrap="square" rtlCol="0">
            <a:spAutoFit/>
          </a:bodyPr>
          <a:lstStyle/>
          <a:p>
            <a:pPr algn="ctr"/>
            <a:r>
              <a:rPr lang="en-US" sz="2600" b="1" dirty="0">
                <a:solidFill>
                  <a:srgbClr val="0000FF"/>
                </a:solidFill>
                <a:cs typeface="Times New Roman" panose="02020603050405020304" pitchFamily="18" charset="0"/>
              </a:rPr>
              <a:t>Regional pop and income growth are closely tied to regional </a:t>
            </a:r>
          </a:p>
          <a:p>
            <a:pPr algn="ctr"/>
            <a:r>
              <a:rPr lang="en-US" sz="2600" b="1" dirty="0">
                <a:solidFill>
                  <a:srgbClr val="0000FF"/>
                </a:solidFill>
                <a:cs typeface="Times New Roman" panose="02020603050405020304" pitchFamily="18" charset="0"/>
              </a:rPr>
              <a:t>output growth</a:t>
            </a:r>
            <a:r>
              <a:rPr lang="en-US" sz="2600" dirty="0">
                <a:solidFill>
                  <a:srgbClr val="0000FF"/>
                </a:solidFill>
                <a:cs typeface="Times New Roman" panose="02020603050405020304" pitchFamily="18" charset="0"/>
              </a:rPr>
              <a:t>; particularly when global market penetration is low</a:t>
            </a:r>
          </a:p>
        </p:txBody>
      </p:sp>
    </p:spTree>
    <p:extLst>
      <p:ext uri="{BB962C8B-B14F-4D97-AF65-F5344CB8AC3E}">
        <p14:creationId xmlns:p14="http://schemas.microsoft.com/office/powerpoint/2010/main" val="109081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67"/>
                                        </p:tgtEl>
                                      </p:cBhvr>
                                    </p:animEffect>
                                    <p:set>
                                      <p:cBhvr>
                                        <p:cTn id="9"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BFCA-C8E9-4028-9FE4-027CD7BC2B71}"/>
              </a:ext>
            </a:extLst>
          </p:cNvPr>
          <p:cNvSpPr>
            <a:spLocks noGrp="1"/>
          </p:cNvSpPr>
          <p:nvPr>
            <p:ph type="title"/>
          </p:nvPr>
        </p:nvSpPr>
        <p:spPr/>
        <p:txBody>
          <a:bodyPr/>
          <a:lstStyle/>
          <a:p>
            <a:r>
              <a:rPr lang="en-US" dirty="0"/>
              <a:t>Outline of the talk</a:t>
            </a:r>
          </a:p>
        </p:txBody>
      </p:sp>
      <p:sp>
        <p:nvSpPr>
          <p:cNvPr id="3" name="Content Placeholder 2">
            <a:extLst>
              <a:ext uri="{FF2B5EF4-FFF2-40B4-BE49-F238E27FC236}">
                <a16:creationId xmlns:a16="http://schemas.microsoft.com/office/drawing/2014/main" id="{571637EC-9931-44F7-93C2-2C69A80E112E}"/>
              </a:ext>
            </a:extLst>
          </p:cNvPr>
          <p:cNvSpPr>
            <a:spLocks noGrp="1"/>
          </p:cNvSpPr>
          <p:nvPr>
            <p:ph idx="1"/>
          </p:nvPr>
        </p:nvSpPr>
        <p:spPr>
          <a:xfrm>
            <a:off x="620773" y="1790700"/>
            <a:ext cx="11453543" cy="4305300"/>
          </a:xfrm>
        </p:spPr>
        <p:txBody>
          <a:bodyPr>
            <a:normAutofit/>
          </a:bodyPr>
          <a:lstStyle/>
          <a:p>
            <a:r>
              <a:rPr lang="en-US" dirty="0">
                <a:solidFill>
                  <a:schemeClr val="tx1"/>
                </a:solidFill>
              </a:rPr>
              <a:t>Food security in the context of the UN Sustainable Development Goals</a:t>
            </a:r>
          </a:p>
          <a:p>
            <a:r>
              <a:rPr lang="en-US" dirty="0">
                <a:solidFill>
                  <a:schemeClr val="tx1"/>
                </a:solidFill>
              </a:rPr>
              <a:t>Economic analysis of food system drivers and impacts in the context of globalization of markets</a:t>
            </a:r>
          </a:p>
          <a:p>
            <a:r>
              <a:rPr lang="en-US" dirty="0">
                <a:solidFill>
                  <a:schemeClr val="tx1"/>
                </a:solidFill>
              </a:rPr>
              <a:t>Case study of Niger</a:t>
            </a:r>
          </a:p>
          <a:p>
            <a:r>
              <a:rPr lang="en-US" dirty="0">
                <a:solidFill>
                  <a:schemeClr val="tx1"/>
                </a:solidFill>
              </a:rPr>
              <a:t>Human heat stress and climate impacts in West Africa</a:t>
            </a:r>
          </a:p>
          <a:p>
            <a:pPr marL="914400" lvl="2" indent="0">
              <a:buNone/>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AD62282A-C6D2-427E-BAEF-C460D8ABC0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7931E-637B-46D8-A580-615CC76C5C63}" type="slidenum">
              <a:rPr kumimoji="0" lang="en-US" sz="900" b="1" i="0" u="none" strike="noStrike" kern="1200" cap="none" spc="0" normalizeH="0" baseline="0" noProof="0" smtClean="0">
                <a:ln>
                  <a:noFill/>
                </a:ln>
                <a:solidFill>
                  <a:srgbClr val="4D4D4D"/>
                </a:solidFill>
                <a:effectLst/>
                <a:uLnTx/>
                <a:uFillTx/>
                <a:latin typeface="Myriad Pro" panose="020B05030304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srgbClr val="4D4D4D"/>
              </a:solidFill>
              <a:effectLst/>
              <a:uLnTx/>
              <a:uFillTx/>
              <a:latin typeface="Myriad Pro" panose="020B0503030403020204"/>
              <a:ea typeface="+mn-ea"/>
              <a:cs typeface="+mn-cs"/>
            </a:endParaRPr>
          </a:p>
        </p:txBody>
      </p:sp>
    </p:spTree>
    <p:extLst>
      <p:ext uri="{BB962C8B-B14F-4D97-AF65-F5344CB8AC3E}">
        <p14:creationId xmlns:p14="http://schemas.microsoft.com/office/powerpoint/2010/main" val="2859634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12387" y="152400"/>
            <a:ext cx="11502964" cy="10668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3000" dirty="0">
                <a:latin typeface="Times New Roman" panose="02020603050405020304" pitchFamily="18" charset="0"/>
                <a:cs typeface="Times New Roman" panose="02020603050405020304" pitchFamily="18" charset="0"/>
              </a:rPr>
              <a:t>Drivers of crop output vary greatly across regions: SSA was driven by pop over historical period</a:t>
            </a:r>
          </a:p>
        </p:txBody>
      </p:sp>
      <p:graphicFrame>
        <p:nvGraphicFramePr>
          <p:cNvPr id="7" name="Chart 6"/>
          <p:cNvGraphicFramePr>
            <a:graphicFrameLocks/>
          </p:cNvGraphicFramePr>
          <p:nvPr/>
        </p:nvGraphicFramePr>
        <p:xfrm>
          <a:off x="1676400" y="1371600"/>
          <a:ext cx="87630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bwMode="auto">
          <a:xfrm rot="5400000">
            <a:off x="6591299" y="3390901"/>
            <a:ext cx="1828802" cy="5334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pic>
        <p:nvPicPr>
          <p:cNvPr id="5" name="Picture 4">
            <a:extLst>
              <a:ext uri="{FF2B5EF4-FFF2-40B4-BE49-F238E27FC236}">
                <a16:creationId xmlns:a16="http://schemas.microsoft.com/office/drawing/2014/main" id="{183F0E34-B149-475D-8536-D4C2709767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123622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736271" y="201037"/>
            <a:ext cx="8382000" cy="10668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3000" dirty="0">
                <a:latin typeface="Times New Roman" panose="02020603050405020304" pitchFamily="18" charset="0"/>
                <a:cs typeface="Times New Roman" panose="02020603050405020304" pitchFamily="18" charset="0"/>
              </a:rPr>
              <a:t>Drivers of crop output vary greatly across regions</a:t>
            </a:r>
          </a:p>
        </p:txBody>
      </p:sp>
      <p:sp>
        <p:nvSpPr>
          <p:cNvPr id="9" name="Rectangle 8"/>
          <p:cNvSpPr/>
          <p:nvPr/>
        </p:nvSpPr>
        <p:spPr>
          <a:xfrm>
            <a:off x="1736271" y="5859960"/>
            <a:ext cx="8686800" cy="769441"/>
          </a:xfrm>
          <a:prstGeom prst="rect">
            <a:avLst/>
          </a:prstGeom>
        </p:spPr>
        <p:txBody>
          <a:bodyPr wrap="square">
            <a:spAutoFit/>
          </a:bodyPr>
          <a:lstStyle/>
          <a:p>
            <a:pPr marL="227013" indent="-227013"/>
            <a:r>
              <a:rPr lang="en-US" sz="2200" b="1" dirty="0">
                <a:solidFill>
                  <a:prstClr val="black"/>
                </a:solidFill>
                <a:cs typeface="Times New Roman" panose="02020603050405020304" pitchFamily="18" charset="0"/>
              </a:rPr>
              <a:t>Thought experiment: </a:t>
            </a:r>
            <a:r>
              <a:rPr lang="en-US" sz="2200" b="1" i="1" dirty="0">
                <a:solidFill>
                  <a:prstClr val="black"/>
                </a:solidFill>
                <a:cs typeface="Times New Roman" panose="02020603050405020304" pitchFamily="18" charset="0"/>
              </a:rPr>
              <a:t>How would history have differed if the global agricultural economy had been integrated?</a:t>
            </a:r>
            <a:endParaRPr lang="en-US" sz="2200" i="1" dirty="0">
              <a:solidFill>
                <a:prstClr val="black"/>
              </a:solidFill>
              <a:cs typeface="Times New Roman" panose="02020603050405020304" pitchFamily="18" charset="0"/>
            </a:endParaRPr>
          </a:p>
        </p:txBody>
      </p:sp>
      <p:sp>
        <p:nvSpPr>
          <p:cNvPr id="6" name="Rectangle 5"/>
          <p:cNvSpPr/>
          <p:nvPr/>
        </p:nvSpPr>
        <p:spPr>
          <a:xfrm>
            <a:off x="1524000" y="845641"/>
            <a:ext cx="8686800" cy="1446550"/>
          </a:xfrm>
          <a:prstGeom prst="rect">
            <a:avLst/>
          </a:prstGeom>
        </p:spPr>
        <p:txBody>
          <a:bodyPr wrap="square">
            <a:spAutoFit/>
          </a:bodyPr>
          <a:lstStyle/>
          <a:p>
            <a:pPr marL="227013" indent="-227013"/>
            <a:r>
              <a:rPr lang="en-US" sz="2200" b="1" dirty="0">
                <a:solidFill>
                  <a:prstClr val="black"/>
                </a:solidFill>
                <a:cs typeface="Times New Roman" panose="02020603050405020304" pitchFamily="18" charset="0"/>
              </a:rPr>
              <a:t>In SSA, </a:t>
            </a:r>
            <a:r>
              <a:rPr lang="en-US" sz="2200" b="1" i="1" dirty="0">
                <a:solidFill>
                  <a:prstClr val="black"/>
                </a:solidFill>
                <a:cs typeface="Times New Roman" panose="02020603050405020304" pitchFamily="18" charset="0"/>
              </a:rPr>
              <a:t>population growth </a:t>
            </a:r>
            <a:r>
              <a:rPr lang="en-US" sz="2200" b="1" dirty="0">
                <a:solidFill>
                  <a:prstClr val="black"/>
                </a:solidFill>
                <a:cs typeface="Times New Roman" panose="02020603050405020304" pitchFamily="18" charset="0"/>
              </a:rPr>
              <a:t>accounted for nearly all output expansion, whereas in China, this accounted one-third of the total. In World as a whole, it accounted for more than half of total growth.</a:t>
            </a:r>
            <a:endParaRPr lang="en-US" sz="2200" b="1" i="1" dirty="0">
              <a:solidFill>
                <a:prstClr val="black"/>
              </a:solidFill>
              <a:cs typeface="Times New Roman" panose="02020603050405020304" pitchFamily="18" charset="0"/>
            </a:endParaRPr>
          </a:p>
        </p:txBody>
      </p:sp>
      <p:graphicFrame>
        <p:nvGraphicFramePr>
          <p:cNvPr id="11" name="Chart 10"/>
          <p:cNvGraphicFramePr>
            <a:graphicFrameLocks/>
          </p:cNvGraphicFramePr>
          <p:nvPr/>
        </p:nvGraphicFramePr>
        <p:xfrm>
          <a:off x="1560286" y="2514600"/>
          <a:ext cx="8991600" cy="2815220"/>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Arrow Connector 11"/>
          <p:cNvCxnSpPr/>
          <p:nvPr/>
        </p:nvCxnSpPr>
        <p:spPr>
          <a:xfrm>
            <a:off x="2422072" y="1230362"/>
            <a:ext cx="1159329" cy="2427239"/>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22486" y="1615082"/>
            <a:ext cx="1944914" cy="2499718"/>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9220201" y="1524000"/>
            <a:ext cx="152401" cy="2590800"/>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B58CC9-A36C-497E-9577-0BF886120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144307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9213"/>
            <a:ext cx="8229600" cy="1143000"/>
          </a:xfrm>
        </p:spPr>
        <p:txBody>
          <a:bodyPr>
            <a:normAutofit/>
          </a:bodyPr>
          <a:lstStyle/>
          <a:p>
            <a:r>
              <a:rPr lang="en-US" sz="3200" dirty="0">
                <a:latin typeface="Times New Roman" panose="02020603050405020304" pitchFamily="18" charset="0"/>
                <a:cs typeface="Times New Roman" panose="02020603050405020304" pitchFamily="18" charset="0"/>
              </a:rPr>
              <a:t>Globalization of commodity and non-land</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factor markets in SIMPLE</a:t>
            </a:r>
          </a:p>
        </p:txBody>
      </p:sp>
      <p:grpSp>
        <p:nvGrpSpPr>
          <p:cNvPr id="7" name="Group 6"/>
          <p:cNvGrpSpPr/>
          <p:nvPr/>
        </p:nvGrpSpPr>
        <p:grpSpPr>
          <a:xfrm>
            <a:off x="1579532" y="1143000"/>
            <a:ext cx="7896565" cy="5640328"/>
            <a:chOff x="55531" y="1143000"/>
            <a:chExt cx="7896565" cy="5640328"/>
          </a:xfrm>
        </p:grpSpPr>
        <p:sp>
          <p:nvSpPr>
            <p:cNvPr id="10" name="TextBox 9"/>
            <p:cNvSpPr txBox="1"/>
            <p:nvPr/>
          </p:nvSpPr>
          <p:spPr>
            <a:xfrm>
              <a:off x="3921575" y="4799997"/>
              <a:ext cx="1161939" cy="131330"/>
            </a:xfrm>
            <a:prstGeom prst="rect">
              <a:avLst/>
            </a:prstGeom>
            <a:noFill/>
            <a:ln>
              <a:noFill/>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Input Substitution</a:t>
              </a:r>
            </a:p>
          </p:txBody>
        </p:sp>
        <p:sp>
          <p:nvSpPr>
            <p:cNvPr id="11" name="TextBox 10"/>
            <p:cNvSpPr txBox="1"/>
            <p:nvPr/>
          </p:nvSpPr>
          <p:spPr>
            <a:xfrm>
              <a:off x="1227000" y="4533904"/>
              <a:ext cx="579804" cy="425450"/>
            </a:xfrm>
            <a:prstGeom prst="rect">
              <a:avLst/>
            </a:prstGeom>
            <a:noFill/>
            <a:ln w="9525">
              <a:solidFill>
                <a:srgbClr val="00B050"/>
              </a:solidFill>
              <a:prstDash val="solid"/>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Input</a:t>
              </a:r>
            </a:p>
            <a:p>
              <a:pPr algn="ctr"/>
              <a:r>
                <a:rPr lang="en-US" sz="1150" b="1" dirty="0">
                  <a:latin typeface="Helvetica" panose="020B0604020202020204" pitchFamily="34" charset="0"/>
                  <a:cs typeface="Helvetica" panose="020B0604020202020204" pitchFamily="34" charset="0"/>
                </a:rPr>
                <a:t>Prices</a:t>
              </a:r>
            </a:p>
          </p:txBody>
        </p:sp>
        <p:sp>
          <p:nvSpPr>
            <p:cNvPr id="12" name="TextBox 11"/>
            <p:cNvSpPr txBox="1"/>
            <p:nvPr/>
          </p:nvSpPr>
          <p:spPr>
            <a:xfrm>
              <a:off x="1886631" y="1980185"/>
              <a:ext cx="762000" cy="346710"/>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Demand</a:t>
              </a:r>
            </a:p>
            <a:p>
              <a:pPr algn="ctr"/>
              <a:r>
                <a:rPr lang="en-US" sz="1000" i="1" dirty="0">
                  <a:latin typeface="Helvetica" panose="020B0604020202020204" pitchFamily="34" charset="0"/>
                  <a:cs typeface="Helvetica" panose="020B0604020202020204" pitchFamily="34" charset="0"/>
                </a:rPr>
                <a:t>Response</a:t>
              </a:r>
            </a:p>
          </p:txBody>
        </p:sp>
        <p:cxnSp>
          <p:nvCxnSpPr>
            <p:cNvPr id="13" name="Straight Arrow Connector 12"/>
            <p:cNvCxnSpPr/>
            <p:nvPr/>
          </p:nvCxnSpPr>
          <p:spPr>
            <a:xfrm>
              <a:off x="3744343" y="5258484"/>
              <a:ext cx="1490189" cy="0"/>
            </a:xfrm>
            <a:prstGeom prst="straightConnector1">
              <a:avLst/>
            </a:prstGeom>
            <a:ln w="9525">
              <a:solidFill>
                <a:schemeClr val="tx1"/>
              </a:solidFill>
              <a:prstDash val="lg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06985" y="5010472"/>
              <a:ext cx="1514931" cy="0"/>
            </a:xfrm>
            <a:prstGeom prst="straightConnector1">
              <a:avLst/>
            </a:prstGeom>
            <a:ln w="9525">
              <a:solidFill>
                <a:schemeClr val="tx1"/>
              </a:solidFill>
              <a:prstDash val="lgDash"/>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64548" y="1937348"/>
              <a:ext cx="836528" cy="504212"/>
            </a:xfrm>
            <a:prstGeom prst="rect">
              <a:avLst/>
            </a:prstGeom>
            <a:noFill/>
            <a:ln w="9525">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Per Capita</a:t>
              </a:r>
            </a:p>
            <a:p>
              <a:pPr algn="ctr"/>
              <a:r>
                <a:rPr lang="en-US" sz="1150" b="1" dirty="0">
                  <a:latin typeface="Helvetica" panose="020B0604020202020204" pitchFamily="34" charset="0"/>
                  <a:cs typeface="Helvetica" panose="020B0604020202020204" pitchFamily="34" charset="0"/>
                </a:rPr>
                <a:t>Demand</a:t>
              </a:r>
            </a:p>
          </p:txBody>
        </p:sp>
        <p:sp>
          <p:nvSpPr>
            <p:cNvPr id="16" name="TextBox 15"/>
            <p:cNvSpPr txBox="1"/>
            <p:nvPr/>
          </p:nvSpPr>
          <p:spPr>
            <a:xfrm>
              <a:off x="3717362" y="1512332"/>
              <a:ext cx="1567434" cy="619760"/>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Population</a:t>
              </a:r>
            </a:p>
          </p:txBody>
        </p:sp>
        <p:graphicFrame>
          <p:nvGraphicFramePr>
            <p:cNvPr id="17" name="Object 16"/>
            <p:cNvGraphicFramePr>
              <a:graphicFrameLocks noChangeAspect="1"/>
            </p:cNvGraphicFramePr>
            <p:nvPr/>
          </p:nvGraphicFramePr>
          <p:xfrm>
            <a:off x="2252802" y="2360613"/>
            <a:ext cx="185738" cy="228600"/>
          </p:xfrm>
          <a:graphic>
            <a:graphicData uri="http://schemas.openxmlformats.org/presentationml/2006/ole">
              <mc:AlternateContent xmlns:mc="http://schemas.openxmlformats.org/markup-compatibility/2006">
                <mc:Choice xmlns:v="urn:schemas-microsoft-com:vml" Requires="v">
                  <p:oleObj spid="_x0000_s3152" name="Equation" r:id="rId3" imgW="177480" imgH="228600" progId="Equation.DSMT4">
                    <p:embed/>
                  </p:oleObj>
                </mc:Choice>
                <mc:Fallback>
                  <p:oleObj name="Equation" r:id="rId3" imgW="177480" imgH="228600" progId="Equation.DSMT4">
                    <p:embed/>
                    <p:pic>
                      <p:nvPicPr>
                        <p:cNvPr id="17" name="Object 16"/>
                        <p:cNvPicPr>
                          <a:picLocks noChangeAspect="1" noChangeArrowheads="1"/>
                        </p:cNvPicPr>
                        <p:nvPr/>
                      </p:nvPicPr>
                      <p:blipFill>
                        <a:blip r:embed="rId4"/>
                        <a:srcRect/>
                        <a:stretch>
                          <a:fillRect/>
                        </a:stretch>
                      </p:blipFill>
                      <p:spPr bwMode="auto">
                        <a:xfrm>
                          <a:off x="2252802" y="2360613"/>
                          <a:ext cx="185738" cy="228600"/>
                        </a:xfrm>
                        <a:prstGeom prst="rect">
                          <a:avLst/>
                        </a:prstGeom>
                        <a:solidFill>
                          <a:schemeClr val="bg1">
                            <a:lumMod val="75000"/>
                          </a:schemeClr>
                        </a:solidFill>
                      </p:spPr>
                    </p:pic>
                  </p:oleObj>
                </mc:Fallback>
              </mc:AlternateContent>
            </a:graphicData>
          </a:graphic>
        </p:graphicFrame>
        <p:sp>
          <p:nvSpPr>
            <p:cNvPr id="18" name="TextBox 17"/>
            <p:cNvSpPr txBox="1"/>
            <p:nvPr/>
          </p:nvSpPr>
          <p:spPr>
            <a:xfrm>
              <a:off x="1078055" y="5968501"/>
              <a:ext cx="863538" cy="409575"/>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Land Rent</a:t>
              </a:r>
            </a:p>
            <a:p>
              <a:pPr algn="ctr"/>
              <a:r>
                <a:rPr lang="en-US" sz="1000" i="1" dirty="0">
                  <a:latin typeface="Helvetica" panose="020B0604020202020204" pitchFamily="34" charset="0"/>
                  <a:cs typeface="Helvetica" panose="020B0604020202020204" pitchFamily="34" charset="0"/>
                </a:rPr>
                <a:t>Response</a:t>
              </a:r>
            </a:p>
          </p:txBody>
        </p:sp>
        <p:sp>
          <p:nvSpPr>
            <p:cNvPr id="19" name="TextBox 18"/>
            <p:cNvSpPr txBox="1"/>
            <p:nvPr/>
          </p:nvSpPr>
          <p:spPr>
            <a:xfrm>
              <a:off x="979905" y="5027616"/>
              <a:ext cx="1076155" cy="335416"/>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Non Land Price</a:t>
              </a:r>
            </a:p>
            <a:p>
              <a:pPr algn="ctr"/>
              <a:r>
                <a:rPr lang="en-US" sz="1000" i="1" dirty="0">
                  <a:latin typeface="Helvetica" panose="020B0604020202020204" pitchFamily="34" charset="0"/>
                  <a:cs typeface="Helvetica" panose="020B0604020202020204" pitchFamily="34" charset="0"/>
                </a:rPr>
                <a:t>Response</a:t>
              </a:r>
            </a:p>
          </p:txBody>
        </p:sp>
        <p:graphicFrame>
          <p:nvGraphicFramePr>
            <p:cNvPr id="20" name="Object 19"/>
            <p:cNvGraphicFramePr>
              <a:graphicFrameLocks noChangeAspect="1"/>
            </p:cNvGraphicFramePr>
            <p:nvPr/>
          </p:nvGraphicFramePr>
          <p:xfrm>
            <a:off x="1332055" y="5716121"/>
            <a:ext cx="355600" cy="228600"/>
          </p:xfrm>
          <a:graphic>
            <a:graphicData uri="http://schemas.openxmlformats.org/presentationml/2006/ole">
              <mc:AlternateContent xmlns:mc="http://schemas.openxmlformats.org/markup-compatibility/2006">
                <mc:Choice xmlns:v="urn:schemas-microsoft-com:vml" Requires="v">
                  <p:oleObj spid="_x0000_s3153" name="Equation" r:id="rId5" imgW="355320" imgH="228600" progId="Equation.DSMT4">
                    <p:embed/>
                  </p:oleObj>
                </mc:Choice>
                <mc:Fallback>
                  <p:oleObj name="Equation" r:id="rId5" imgW="355320" imgH="228600" progId="Equation.DSMT4">
                    <p:embed/>
                    <p:pic>
                      <p:nvPicPr>
                        <p:cNvPr id="20" name="Object 19"/>
                        <p:cNvPicPr>
                          <a:picLocks noChangeAspect="1" noChangeArrowheads="1"/>
                        </p:cNvPicPr>
                        <p:nvPr/>
                      </p:nvPicPr>
                      <p:blipFill>
                        <a:blip r:embed="rId6"/>
                        <a:srcRect/>
                        <a:stretch>
                          <a:fillRect/>
                        </a:stretch>
                      </p:blipFill>
                      <p:spPr bwMode="auto">
                        <a:xfrm>
                          <a:off x="1332055" y="5716121"/>
                          <a:ext cx="355600" cy="228600"/>
                        </a:xfrm>
                        <a:prstGeom prst="rect">
                          <a:avLst/>
                        </a:prstGeom>
                        <a:solidFill>
                          <a:schemeClr val="bg1">
                            <a:lumMod val="75000"/>
                          </a:schemeClr>
                        </a:solidFill>
                      </p:spPr>
                    </p:pic>
                  </p:oleObj>
                </mc:Fallback>
              </mc:AlternateContent>
            </a:graphicData>
          </a:graphic>
        </p:graphicFrame>
        <p:graphicFrame>
          <p:nvGraphicFramePr>
            <p:cNvPr id="21" name="Object 20"/>
            <p:cNvGraphicFramePr>
              <a:graphicFrameLocks noChangeAspect="1"/>
            </p:cNvGraphicFramePr>
            <p:nvPr/>
          </p:nvGraphicFramePr>
          <p:xfrm>
            <a:off x="1306653" y="5424828"/>
            <a:ext cx="419100" cy="228600"/>
          </p:xfrm>
          <a:graphic>
            <a:graphicData uri="http://schemas.openxmlformats.org/presentationml/2006/ole">
              <mc:AlternateContent xmlns:mc="http://schemas.openxmlformats.org/markup-compatibility/2006">
                <mc:Choice xmlns:v="urn:schemas-microsoft-com:vml" Requires="v">
                  <p:oleObj spid="_x0000_s3154" name="Equation" r:id="rId7" imgW="419100" imgH="228600" progId="Equation.DSMT4">
                    <p:embed/>
                  </p:oleObj>
                </mc:Choice>
                <mc:Fallback>
                  <p:oleObj name="Equation" r:id="rId7" imgW="419100" imgH="228600" progId="Equation.DSMT4">
                    <p:embed/>
                    <p:pic>
                      <p:nvPicPr>
                        <p:cNvPr id="21"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653" y="5424828"/>
                          <a:ext cx="419100" cy="228600"/>
                        </a:xfrm>
                        <a:prstGeom prst="rect">
                          <a:avLst/>
                        </a:prstGeom>
                        <a:solidFill>
                          <a:schemeClr val="bg1">
                            <a:lumMod val="75000"/>
                          </a:schemeClr>
                        </a:solidFill>
                      </p:spPr>
                    </p:pic>
                  </p:oleObj>
                </mc:Fallback>
              </mc:AlternateContent>
            </a:graphicData>
          </a:graphic>
        </p:graphicFrame>
        <p:sp>
          <p:nvSpPr>
            <p:cNvPr id="22" name="TextBox 21"/>
            <p:cNvSpPr txBox="1"/>
            <p:nvPr/>
          </p:nvSpPr>
          <p:spPr>
            <a:xfrm>
              <a:off x="5191041" y="1978989"/>
              <a:ext cx="1089660" cy="429260"/>
            </a:xfrm>
            <a:prstGeom prst="rect">
              <a:avLst/>
            </a:prstGeom>
            <a:noFill/>
            <a:ln w="9525">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Food Consumption</a:t>
              </a:r>
            </a:p>
          </p:txBody>
        </p:sp>
        <p:sp>
          <p:nvSpPr>
            <p:cNvPr id="23" name="TextBox 22"/>
            <p:cNvSpPr txBox="1"/>
            <p:nvPr/>
          </p:nvSpPr>
          <p:spPr>
            <a:xfrm>
              <a:off x="510184" y="1595161"/>
              <a:ext cx="1361056" cy="1123082"/>
            </a:xfrm>
            <a:prstGeom prst="irregularSeal1">
              <a:avLst/>
            </a:prstGeom>
            <a:noFill/>
            <a:ln w="6350">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Income per capita</a:t>
              </a:r>
            </a:p>
          </p:txBody>
        </p:sp>
        <p:sp>
          <p:nvSpPr>
            <p:cNvPr id="24" name="TextBox 23"/>
            <p:cNvSpPr txBox="1"/>
            <p:nvPr/>
          </p:nvSpPr>
          <p:spPr>
            <a:xfrm>
              <a:off x="5299898" y="4922232"/>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latin typeface="Helvetica" panose="020B0604020202020204" pitchFamily="34" charset="0"/>
                  <a:cs typeface="Helvetica" panose="020B0604020202020204" pitchFamily="34" charset="0"/>
                </a:rPr>
                <a:t>Land </a:t>
              </a:r>
            </a:p>
            <a:p>
              <a:pPr algn="ctr"/>
              <a:r>
                <a:rPr lang="en-US" sz="1150" b="1" dirty="0">
                  <a:latin typeface="Helvetica" panose="020B0604020202020204" pitchFamily="34" charset="0"/>
                  <a:cs typeface="Helvetica" panose="020B0604020202020204" pitchFamily="34" charset="0"/>
                </a:rPr>
                <a:t>Inputs</a:t>
              </a:r>
            </a:p>
          </p:txBody>
        </p:sp>
        <p:sp>
          <p:nvSpPr>
            <p:cNvPr id="25" name="TextBox 24"/>
            <p:cNvSpPr txBox="1"/>
            <p:nvPr/>
          </p:nvSpPr>
          <p:spPr>
            <a:xfrm>
              <a:off x="2812626" y="4919637"/>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latin typeface="Helvetica" panose="020B0604020202020204" pitchFamily="34" charset="0"/>
                  <a:cs typeface="Helvetica" panose="020B0604020202020204" pitchFamily="34" charset="0"/>
                </a:rPr>
                <a:t>Non Land </a:t>
              </a:r>
            </a:p>
            <a:p>
              <a:pPr algn="ctr"/>
              <a:r>
                <a:rPr lang="en-US" sz="1150" b="1" dirty="0">
                  <a:latin typeface="Helvetica" panose="020B0604020202020204" pitchFamily="34" charset="0"/>
                  <a:cs typeface="Helvetica" panose="020B0604020202020204" pitchFamily="34" charset="0"/>
                </a:rPr>
                <a:t>Inputs</a:t>
              </a:r>
            </a:p>
          </p:txBody>
        </p:sp>
        <p:cxnSp>
          <p:nvCxnSpPr>
            <p:cNvPr id="26" name="Straight Connector 25"/>
            <p:cNvCxnSpPr/>
            <p:nvPr/>
          </p:nvCxnSpPr>
          <p:spPr>
            <a:xfrm flipV="1">
              <a:off x="1581544" y="1801410"/>
              <a:ext cx="629752" cy="151215"/>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378213" y="2067889"/>
              <a:ext cx="228600" cy="1588"/>
            </a:xfrm>
            <a:prstGeom prst="line">
              <a:avLst/>
            </a:prstGeom>
            <a:ln w="635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88714" y="1885398"/>
              <a:ext cx="351187" cy="174871"/>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429916" y="2245372"/>
              <a:ext cx="409984" cy="196188"/>
            </a:xfrm>
            <a:prstGeom prst="line">
              <a:avLst/>
            </a:prstGeom>
            <a:ln w="63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27755" y="2428875"/>
              <a:ext cx="663736" cy="377668"/>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63284" y="5256893"/>
              <a:ext cx="1461469" cy="558014"/>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Climate: Temp, </a:t>
              </a:r>
              <a:r>
                <a:rPr lang="en-US" sz="1150" b="1" dirty="0" err="1">
                  <a:latin typeface="Helvetica" panose="020B0604020202020204" pitchFamily="34" charset="0"/>
                  <a:cs typeface="Helvetica" panose="020B0604020202020204" pitchFamily="34" charset="0"/>
                </a:rPr>
                <a:t>Precip</a:t>
              </a:r>
              <a:r>
                <a:rPr lang="en-US" sz="1150" b="1" dirty="0">
                  <a:latin typeface="Helvetica" panose="020B0604020202020204" pitchFamily="34" charset="0"/>
                  <a:cs typeface="Helvetica" panose="020B0604020202020204" pitchFamily="34" charset="0"/>
                </a:rPr>
                <a:t> &amp; CO</a:t>
              </a:r>
              <a:r>
                <a:rPr lang="en-US" sz="1150" b="1" baseline="-25000" dirty="0">
                  <a:latin typeface="Helvetica" panose="020B0604020202020204" pitchFamily="34" charset="0"/>
                  <a:cs typeface="Helvetica" panose="020B0604020202020204" pitchFamily="34" charset="0"/>
                </a:rPr>
                <a:t>2</a:t>
              </a:r>
            </a:p>
          </p:txBody>
        </p:sp>
        <p:sp>
          <p:nvSpPr>
            <p:cNvPr id="32" name="TextBox 31"/>
            <p:cNvSpPr txBox="1"/>
            <p:nvPr/>
          </p:nvSpPr>
          <p:spPr>
            <a:xfrm>
              <a:off x="6280939" y="6260465"/>
              <a:ext cx="1473178" cy="522863"/>
            </a:xfrm>
            <a:prstGeom prst="ellipse">
              <a:avLst/>
            </a:prstGeom>
            <a:noFill/>
            <a:ln w="15875">
              <a:solidFill>
                <a:srgbClr val="00B050"/>
              </a:solidFill>
              <a:prstDash val="lgDash"/>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Investments in Ag. R&amp;D</a:t>
              </a:r>
            </a:p>
          </p:txBody>
        </p:sp>
        <p:graphicFrame>
          <p:nvGraphicFramePr>
            <p:cNvPr id="33" name="Object 32"/>
            <p:cNvGraphicFramePr>
              <a:graphicFrameLocks noChangeAspect="1"/>
            </p:cNvGraphicFramePr>
            <p:nvPr/>
          </p:nvGraphicFramePr>
          <p:xfrm>
            <a:off x="2208355" y="1724025"/>
            <a:ext cx="279400" cy="228600"/>
          </p:xfrm>
          <a:graphic>
            <a:graphicData uri="http://schemas.openxmlformats.org/presentationml/2006/ole">
              <mc:AlternateContent xmlns:mc="http://schemas.openxmlformats.org/markup-compatibility/2006">
                <mc:Choice xmlns:v="urn:schemas-microsoft-com:vml" Requires="v">
                  <p:oleObj spid="_x0000_s3155" name="Equation" r:id="rId9" imgW="279360" imgH="228600" progId="Equation.DSMT4">
                    <p:embed/>
                  </p:oleObj>
                </mc:Choice>
                <mc:Fallback>
                  <p:oleObj name="Equation" r:id="rId9" imgW="279360" imgH="228600" progId="Equation.DSMT4">
                    <p:embed/>
                    <p:pic>
                      <p:nvPicPr>
                        <p:cNvPr id="33" name="Object 32"/>
                        <p:cNvPicPr>
                          <a:picLocks noChangeAspect="1" noChangeArrowheads="1"/>
                        </p:cNvPicPr>
                        <p:nvPr/>
                      </p:nvPicPr>
                      <p:blipFill>
                        <a:blip r:embed="rId10"/>
                        <a:srcRect/>
                        <a:stretch>
                          <a:fillRect/>
                        </a:stretch>
                      </p:blipFill>
                      <p:spPr bwMode="auto">
                        <a:xfrm>
                          <a:off x="2208355" y="1724025"/>
                          <a:ext cx="279400" cy="228600"/>
                        </a:xfrm>
                        <a:prstGeom prst="rect">
                          <a:avLst/>
                        </a:prstGeom>
                        <a:solidFill>
                          <a:schemeClr val="bg1">
                            <a:lumMod val="75000"/>
                          </a:schemeClr>
                        </a:solidFill>
                      </p:spPr>
                    </p:pic>
                  </p:oleObj>
                </mc:Fallback>
              </mc:AlternateContent>
            </a:graphicData>
          </a:graphic>
        </p:graphicFrame>
        <p:cxnSp>
          <p:nvCxnSpPr>
            <p:cNvPr id="34" name="Straight Connector 33"/>
            <p:cNvCxnSpPr/>
            <p:nvPr/>
          </p:nvCxnSpPr>
          <p:spPr>
            <a:xfrm flipV="1">
              <a:off x="3757408" y="2192208"/>
              <a:ext cx="1412698"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p:cNvCxnSpPr>
            <p:nvPr/>
          </p:nvCxnSpPr>
          <p:spPr>
            <a:xfrm flipV="1">
              <a:off x="1725753" y="5156738"/>
              <a:ext cx="882652" cy="38239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687656" y="5363032"/>
              <a:ext cx="3503385" cy="467389"/>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37" name="Object 36"/>
            <p:cNvGraphicFramePr>
              <a:graphicFrameLocks noChangeAspect="1"/>
            </p:cNvGraphicFramePr>
            <p:nvPr/>
          </p:nvGraphicFramePr>
          <p:xfrm>
            <a:off x="4292047" y="5022791"/>
            <a:ext cx="387350" cy="225425"/>
          </p:xfrm>
          <a:graphic>
            <a:graphicData uri="http://schemas.openxmlformats.org/presentationml/2006/ole">
              <mc:AlternateContent xmlns:mc="http://schemas.openxmlformats.org/markup-compatibility/2006">
                <mc:Choice xmlns:v="urn:schemas-microsoft-com:vml" Requires="v">
                  <p:oleObj spid="_x0000_s3156" name="Equation" r:id="rId11" imgW="381000" imgH="228600" progId="Equation.DSMT4">
                    <p:embed/>
                  </p:oleObj>
                </mc:Choice>
                <mc:Fallback>
                  <p:oleObj name="Equation" r:id="rId11" imgW="381000" imgH="228600" progId="Equation.DSMT4">
                    <p:embed/>
                    <p:pic>
                      <p:nvPicPr>
                        <p:cNvPr id="37" name="Object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2047" y="5022791"/>
                          <a:ext cx="387350" cy="225425"/>
                        </a:xfrm>
                        <a:prstGeom prst="rect">
                          <a:avLst/>
                        </a:prstGeom>
                        <a:solidFill>
                          <a:schemeClr val="bg1">
                            <a:lumMod val="75000"/>
                          </a:schemeClr>
                        </a:solidFill>
                      </p:spPr>
                    </p:pic>
                  </p:oleObj>
                </mc:Fallback>
              </mc:AlternateContent>
            </a:graphicData>
          </a:graphic>
        </p:graphicFrame>
        <p:cxnSp>
          <p:nvCxnSpPr>
            <p:cNvPr id="38" name="Straight Connector 37"/>
            <p:cNvCxnSpPr>
              <a:endCxn id="24" idx="0"/>
            </p:cNvCxnSpPr>
            <p:nvPr/>
          </p:nvCxnSpPr>
          <p:spPr>
            <a:xfrm>
              <a:off x="4848472" y="4497064"/>
              <a:ext cx="878634" cy="425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533612" y="2817812"/>
              <a:ext cx="1366837" cy="1356524"/>
            </a:xfrm>
            <a:prstGeom prst="irregularSeal1">
              <a:avLst/>
            </a:prstGeom>
            <a:solidFill>
              <a:schemeClr val="bg1"/>
            </a:solidFill>
            <a:ln w="6350">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Global</a:t>
              </a:r>
            </a:p>
            <a:p>
              <a:pPr algn="ctr"/>
              <a:r>
                <a:rPr lang="en-US" sz="1150" b="1" dirty="0" err="1">
                  <a:latin typeface="Helvetica" panose="020B0604020202020204" pitchFamily="34" charset="0"/>
                  <a:cs typeface="Helvetica" panose="020B0604020202020204" pitchFamily="34" charset="0"/>
                </a:rPr>
                <a:t>Biofuel</a:t>
              </a:r>
              <a:r>
                <a:rPr lang="en-US" sz="1150" b="1" dirty="0">
                  <a:latin typeface="Helvetica" panose="020B0604020202020204" pitchFamily="34" charset="0"/>
                  <a:cs typeface="Helvetica" panose="020B0604020202020204" pitchFamily="34" charset="0"/>
                </a:rPr>
                <a:t> Use</a:t>
              </a:r>
            </a:p>
          </p:txBody>
        </p:sp>
        <p:sp>
          <p:nvSpPr>
            <p:cNvPr id="40" name="TextBox 39"/>
            <p:cNvSpPr txBox="1"/>
            <p:nvPr/>
          </p:nvSpPr>
          <p:spPr>
            <a:xfrm>
              <a:off x="6770175" y="1881760"/>
              <a:ext cx="1181921" cy="619760"/>
            </a:xfrm>
            <a:prstGeom prst="ellipse">
              <a:avLst/>
            </a:prstGeom>
            <a:solidFill>
              <a:schemeClr val="bg1"/>
            </a:solidFill>
            <a:ln w="15875">
              <a:solidFill>
                <a:srgbClr val="FF0000"/>
              </a:solidFill>
              <a:prstDash val="lgDash"/>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Food Security</a:t>
              </a:r>
            </a:p>
            <a:p>
              <a:pPr algn="ctr"/>
              <a:r>
                <a:rPr lang="en-US" sz="1150" b="1" dirty="0">
                  <a:latin typeface="Helvetica" panose="020B0604020202020204" pitchFamily="34" charset="0"/>
                  <a:cs typeface="Helvetica" panose="020B0604020202020204" pitchFamily="34" charset="0"/>
                </a:rPr>
                <a:t>Outcomes</a:t>
              </a:r>
            </a:p>
          </p:txBody>
        </p:sp>
        <p:cxnSp>
          <p:nvCxnSpPr>
            <p:cNvPr id="41" name="Straight Connector 40"/>
            <p:cNvCxnSpPr/>
            <p:nvPr/>
          </p:nvCxnSpPr>
          <p:spPr>
            <a:xfrm flipH="1">
              <a:off x="6258903" y="3556338"/>
              <a:ext cx="455616"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23" idx="2"/>
              <a:endCxn id="17" idx="2"/>
            </p:cNvCxnSpPr>
            <p:nvPr/>
          </p:nvCxnSpPr>
          <p:spPr>
            <a:xfrm rot="5400000" flipH="1" flipV="1">
              <a:off x="1630741" y="2003313"/>
              <a:ext cx="129029" cy="1300831"/>
            </a:xfrm>
            <a:prstGeom prst="curvedConnector3">
              <a:avLst>
                <a:gd name="adj1" fmla="val -110731"/>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23" idx="0"/>
              <a:endCxn id="33" idx="0"/>
            </p:cNvCxnSpPr>
            <p:nvPr/>
          </p:nvCxnSpPr>
          <p:spPr>
            <a:xfrm rot="16200000" flipH="1">
              <a:off x="1822217" y="1198186"/>
              <a:ext cx="128864" cy="922813"/>
            </a:xfrm>
            <a:prstGeom prst="curvedConnector3">
              <a:avLst>
                <a:gd name="adj1" fmla="val -110872"/>
              </a:avLst>
            </a:prstGeom>
            <a:ln>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759263" y="2589214"/>
              <a:ext cx="595479" cy="792278"/>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5570" y="1143000"/>
              <a:ext cx="992556" cy="338542"/>
            </a:xfrm>
            <a:prstGeom prst="rect">
              <a:avLst/>
            </a:prstGeom>
            <a:noFill/>
          </p:spPr>
          <p:txBody>
            <a:bodyPr wrap="none" lIns="91428" tIns="45714" rIns="91428" bIns="45714" rtlCol="0">
              <a:spAutoFit/>
            </a:bodyPr>
            <a:lstStyle/>
            <a:p>
              <a:pPr algn="ctr"/>
              <a:r>
                <a:rPr lang="en-US" sz="1600" b="1" dirty="0">
                  <a:solidFill>
                    <a:srgbClr val="FF0000"/>
                  </a:solidFill>
                  <a:latin typeface="Helvetica" panose="020B0604020202020204" pitchFamily="34" charset="0"/>
                  <a:cs typeface="Helvetica" panose="020B0604020202020204" pitchFamily="34" charset="0"/>
                </a:rPr>
                <a:t>Demand</a:t>
              </a:r>
              <a:endParaRPr lang="en-US" sz="1600" dirty="0">
                <a:solidFill>
                  <a:srgbClr val="FF0000"/>
                </a:solidFill>
                <a:latin typeface="Helvetica" panose="020B0604020202020204" pitchFamily="34" charset="0"/>
                <a:cs typeface="Helvetica" panose="020B0604020202020204" pitchFamily="34" charset="0"/>
              </a:endParaRPr>
            </a:p>
          </p:txBody>
        </p:sp>
        <p:sp>
          <p:nvSpPr>
            <p:cNvPr id="47" name="TextBox 46"/>
            <p:cNvSpPr txBox="1"/>
            <p:nvPr/>
          </p:nvSpPr>
          <p:spPr>
            <a:xfrm>
              <a:off x="55531" y="6429375"/>
              <a:ext cx="867522" cy="338542"/>
            </a:xfrm>
            <a:prstGeom prst="rect">
              <a:avLst/>
            </a:prstGeom>
            <a:noFill/>
            <a:ln>
              <a:noFill/>
            </a:ln>
          </p:spPr>
          <p:txBody>
            <a:bodyPr wrap="none" lIns="91428" tIns="45714" rIns="91428" bIns="45714" rtlCol="0">
              <a:spAutoFit/>
            </a:bodyPr>
            <a:lstStyle/>
            <a:p>
              <a:pPr algn="ctr"/>
              <a:r>
                <a:rPr lang="en-US" sz="1600" b="1" dirty="0">
                  <a:solidFill>
                    <a:srgbClr val="00B050"/>
                  </a:solidFill>
                  <a:latin typeface="Helvetica" panose="020B0604020202020204" pitchFamily="34" charset="0"/>
                  <a:cs typeface="Helvetica" panose="020B0604020202020204" pitchFamily="34" charset="0"/>
                </a:rPr>
                <a:t>Supply</a:t>
              </a:r>
              <a:endParaRPr lang="en-US" sz="1600" dirty="0">
                <a:latin typeface="Helvetica" panose="020B0604020202020204" pitchFamily="34" charset="0"/>
                <a:cs typeface="Helvetica" panose="020B0604020202020204" pitchFamily="34" charset="0"/>
              </a:endParaRPr>
            </a:p>
          </p:txBody>
        </p:sp>
        <p:cxnSp>
          <p:nvCxnSpPr>
            <p:cNvPr id="48" name="Curved Connector 47"/>
            <p:cNvCxnSpPr>
              <a:endCxn id="25" idx="2"/>
            </p:cNvCxnSpPr>
            <p:nvPr/>
          </p:nvCxnSpPr>
          <p:spPr>
            <a:xfrm rot="10800000">
              <a:off x="3239833" y="5330077"/>
              <a:ext cx="1410694" cy="828176"/>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flipV="1">
              <a:off x="4303661" y="5332672"/>
              <a:ext cx="1423444" cy="825582"/>
            </a:xfrm>
            <a:prstGeom prst="curvedConnector2">
              <a:avLst/>
            </a:prstGeom>
            <a:ln w="6350">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26260" y="5486423"/>
              <a:ext cx="1645971" cy="1012995"/>
            </a:xfrm>
            <a:prstGeom prst="irregularSeal1">
              <a:avLst/>
            </a:prstGeom>
            <a:solidFill>
              <a:schemeClr val="bg1"/>
            </a:solidFill>
            <a:ln w="6350">
              <a:solidFill>
                <a:srgbClr val="00B05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Productivity Shocks</a:t>
              </a:r>
              <a:endParaRPr lang="en-US" sz="1150" b="1" i="1" dirty="0">
                <a:latin typeface="Helvetica" panose="020B0604020202020204" pitchFamily="34" charset="0"/>
                <a:cs typeface="Helvetica" panose="020B0604020202020204" pitchFamily="34" charset="0"/>
              </a:endParaRPr>
            </a:p>
          </p:txBody>
        </p:sp>
        <p:cxnSp>
          <p:nvCxnSpPr>
            <p:cNvPr id="51" name="Straight Connector 50"/>
            <p:cNvCxnSpPr>
              <a:endCxn id="25" idx="0"/>
            </p:cNvCxnSpPr>
            <p:nvPr/>
          </p:nvCxnSpPr>
          <p:spPr>
            <a:xfrm flipH="1">
              <a:off x="3239834" y="4497064"/>
              <a:ext cx="892046" cy="4225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302818" y="2202180"/>
              <a:ext cx="457971" cy="1"/>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4" idx="6"/>
              <a:endCxn id="54" idx="6"/>
            </p:cNvCxnSpPr>
            <p:nvPr/>
          </p:nvCxnSpPr>
          <p:spPr>
            <a:xfrm>
              <a:off x="3775898" y="34917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296018" y="6003993"/>
              <a:ext cx="94730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31" idx="4"/>
            </p:cNvCxnSpPr>
            <p:nvPr/>
          </p:nvCxnSpPr>
          <p:spPr>
            <a:xfrm flipV="1">
              <a:off x="6234256" y="5814907"/>
              <a:ext cx="759763" cy="189147"/>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234255" y="6003994"/>
              <a:ext cx="783272" cy="243739"/>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574506" y="3048001"/>
            <a:ext cx="2439670" cy="942267"/>
            <a:chOff x="2050506" y="3099512"/>
            <a:chExt cx="2439670" cy="942267"/>
          </a:xfrm>
        </p:grpSpPr>
        <p:sp>
          <p:nvSpPr>
            <p:cNvPr id="73" name="TextBox 72"/>
            <p:cNvSpPr txBox="1"/>
            <p:nvPr/>
          </p:nvSpPr>
          <p:spPr>
            <a:xfrm>
              <a:off x="2762486" y="3276600"/>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Domestic Markets</a:t>
              </a:r>
            </a:p>
          </p:txBody>
        </p:sp>
        <p:cxnSp>
          <p:nvCxnSpPr>
            <p:cNvPr id="74" name="Straight Connector 73"/>
            <p:cNvCxnSpPr>
              <a:stCxn id="73" idx="5"/>
            </p:cNvCxnSpPr>
            <p:nvPr/>
          </p:nvCxnSpPr>
          <p:spPr>
            <a:xfrm>
              <a:off x="3627487" y="3731886"/>
              <a:ext cx="862689" cy="30989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7"/>
            </p:cNvCxnSpPr>
            <p:nvPr/>
          </p:nvCxnSpPr>
          <p:spPr>
            <a:xfrm flipV="1">
              <a:off x="3627488" y="3099512"/>
              <a:ext cx="507982" cy="255203"/>
            </a:xfrm>
            <a:prstGeom prst="line">
              <a:avLst/>
            </a:prstGeom>
            <a:ln w="63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050506" y="3556338"/>
              <a:ext cx="691249" cy="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2990200" y="3381492"/>
            <a:ext cx="567985" cy="349695"/>
          </a:xfrm>
          <a:prstGeom prst="rect">
            <a:avLst/>
          </a:prstGeom>
          <a:noFill/>
          <a:ln w="9525">
            <a:solidFill>
              <a:srgbClr val="FF0000"/>
            </a:solidFill>
            <a:prstDash val="solid"/>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Food</a:t>
            </a:r>
          </a:p>
          <a:p>
            <a:pPr algn="ctr"/>
            <a:r>
              <a:rPr lang="en-US" sz="1150" b="1" dirty="0">
                <a:latin typeface="Helvetica" panose="020B0604020202020204" pitchFamily="34" charset="0"/>
                <a:cs typeface="Helvetica" panose="020B0604020202020204" pitchFamily="34" charset="0"/>
              </a:rPr>
              <a:t>Prices</a:t>
            </a:r>
          </a:p>
        </p:txBody>
      </p:sp>
      <p:sp>
        <p:nvSpPr>
          <p:cNvPr id="78" name="TextBox 77"/>
          <p:cNvSpPr txBox="1"/>
          <p:nvPr/>
        </p:nvSpPr>
        <p:spPr>
          <a:xfrm>
            <a:off x="5511058" y="2644226"/>
            <a:ext cx="1013414" cy="533400"/>
          </a:xfrm>
          <a:prstGeom prst="ellipse">
            <a:avLst/>
          </a:prstGeom>
          <a:noFill/>
          <a:ln w="9525">
            <a:solidFill>
              <a:srgbClr val="FF000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Crop Demand</a:t>
            </a:r>
          </a:p>
        </p:txBody>
      </p:sp>
      <p:sp>
        <p:nvSpPr>
          <p:cNvPr id="79" name="TextBox 78"/>
          <p:cNvSpPr txBox="1"/>
          <p:nvPr/>
        </p:nvSpPr>
        <p:spPr>
          <a:xfrm>
            <a:off x="6769470" y="3283511"/>
            <a:ext cx="1013412" cy="533400"/>
          </a:xfrm>
          <a:prstGeom prst="ellipse">
            <a:avLst/>
          </a:prstGeom>
          <a:noFill/>
          <a:ln w="9525">
            <a:solidFill>
              <a:srgbClr val="0000FF"/>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Global Market</a:t>
            </a:r>
          </a:p>
        </p:txBody>
      </p:sp>
      <p:cxnSp>
        <p:nvCxnSpPr>
          <p:cNvPr id="80" name="Straight Connector 79"/>
          <p:cNvCxnSpPr>
            <a:stCxn id="82" idx="0"/>
            <a:endCxn id="79" idx="3"/>
          </p:cNvCxnSpPr>
          <p:nvPr/>
        </p:nvCxnSpPr>
        <p:spPr>
          <a:xfrm flipV="1">
            <a:off x="6014176" y="3738797"/>
            <a:ext cx="903704" cy="302982"/>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8" idx="5"/>
            <a:endCxn id="79" idx="1"/>
          </p:cNvCxnSpPr>
          <p:nvPr/>
        </p:nvCxnSpPr>
        <p:spPr>
          <a:xfrm>
            <a:off x="6376062" y="3099512"/>
            <a:ext cx="541819" cy="262114"/>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507469" y="4041779"/>
            <a:ext cx="1013414" cy="533400"/>
          </a:xfrm>
          <a:prstGeom prst="ellipse">
            <a:avLst/>
          </a:prstGeom>
          <a:noFill/>
          <a:ln w="9525">
            <a:solidFill>
              <a:srgbClr val="00B050"/>
            </a:solidFill>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Crop Supply</a:t>
            </a:r>
          </a:p>
        </p:txBody>
      </p:sp>
      <p:cxnSp>
        <p:nvCxnSpPr>
          <p:cNvPr id="83" name="Elbow Connector 82"/>
          <p:cNvCxnSpPr>
            <a:stCxn id="79" idx="4"/>
            <a:endCxn id="77" idx="2"/>
          </p:cNvCxnSpPr>
          <p:nvPr/>
        </p:nvCxnSpPr>
        <p:spPr>
          <a:xfrm rot="5400000" flipH="1">
            <a:off x="5232322" y="1773057"/>
            <a:ext cx="85725" cy="4001984"/>
          </a:xfrm>
          <a:prstGeom prst="bentConnector3">
            <a:avLst>
              <a:gd name="adj1" fmla="val -101852"/>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200400" y="1600201"/>
            <a:ext cx="5601714" cy="832227"/>
          </a:xfrm>
          <a:prstGeom prst="rect">
            <a:avLst/>
          </a:prstGeom>
          <a:solidFill>
            <a:schemeClr val="bg1"/>
          </a:solidFill>
        </p:spPr>
        <p:txBody>
          <a:bodyPr wrap="square" rtlCol="0">
            <a:noAutofit/>
          </a:bodyPr>
          <a:lstStyle/>
          <a:p>
            <a:pPr algn="ctr"/>
            <a:r>
              <a:rPr lang="en-US" sz="2600" b="1" dirty="0">
                <a:solidFill>
                  <a:srgbClr val="0000FF"/>
                </a:solidFill>
                <a:cs typeface="Times New Roman" panose="02020603050405020304" pitchFamily="18" charset="0"/>
              </a:rPr>
              <a:t>Global commodity markets become fully integrated: One crop price</a:t>
            </a:r>
          </a:p>
        </p:txBody>
      </p:sp>
      <p:sp>
        <p:nvSpPr>
          <p:cNvPr id="85" name="TextBox 84"/>
          <p:cNvSpPr txBox="1"/>
          <p:nvPr/>
        </p:nvSpPr>
        <p:spPr>
          <a:xfrm>
            <a:off x="3733800" y="5499975"/>
            <a:ext cx="6019800" cy="916704"/>
          </a:xfrm>
          <a:prstGeom prst="rect">
            <a:avLst/>
          </a:prstGeom>
          <a:solidFill>
            <a:schemeClr val="bg1"/>
          </a:solidFill>
        </p:spPr>
        <p:txBody>
          <a:bodyPr wrap="square" rtlCol="0">
            <a:noAutofit/>
          </a:bodyPr>
          <a:lstStyle/>
          <a:p>
            <a:pPr algn="ctr"/>
            <a:r>
              <a:rPr lang="en-US" sz="2800" b="1" dirty="0">
                <a:solidFill>
                  <a:srgbClr val="0000FF"/>
                </a:solidFill>
                <a:cs typeface="Times New Roman" panose="02020603050405020304" pitchFamily="18" charset="0"/>
              </a:rPr>
              <a:t>Capital and labor mobility across regions raises </a:t>
            </a:r>
            <a:r>
              <a:rPr lang="en-US" sz="2800" b="1" dirty="0" err="1">
                <a:solidFill>
                  <a:srgbClr val="0000FF"/>
                </a:solidFill>
                <a:cs typeface="Times New Roman" panose="02020603050405020304" pitchFamily="18" charset="0"/>
              </a:rPr>
              <a:t>nonland</a:t>
            </a:r>
            <a:r>
              <a:rPr lang="en-US" sz="2800" b="1" dirty="0">
                <a:solidFill>
                  <a:srgbClr val="0000FF"/>
                </a:solidFill>
                <a:cs typeface="Times New Roman" panose="02020603050405020304" pitchFamily="18" charset="0"/>
              </a:rPr>
              <a:t> input supply</a:t>
            </a:r>
          </a:p>
        </p:txBody>
      </p:sp>
      <p:sp>
        <p:nvSpPr>
          <p:cNvPr id="86" name="TextBox 85"/>
          <p:cNvSpPr txBox="1"/>
          <p:nvPr/>
        </p:nvSpPr>
        <p:spPr>
          <a:xfrm>
            <a:off x="2750811" y="4532640"/>
            <a:ext cx="579804" cy="425450"/>
          </a:xfrm>
          <a:prstGeom prst="rect">
            <a:avLst/>
          </a:prstGeom>
          <a:noFill/>
          <a:ln w="9525">
            <a:solidFill>
              <a:srgbClr val="00B050"/>
            </a:solidFill>
            <a:prstDash val="solid"/>
          </a:ln>
        </p:spPr>
        <p:txBody>
          <a:bodyPr wrap="square" lIns="27432" tIns="27432" rIns="27432" bIns="27432" rtlCol="0" anchor="ctr">
            <a:noAutofit/>
          </a:bodyPr>
          <a:lstStyle/>
          <a:p>
            <a:pPr algn="ctr"/>
            <a:r>
              <a:rPr lang="en-US" sz="1150" b="1" dirty="0">
                <a:latin typeface="Helvetica" panose="020B0604020202020204" pitchFamily="34" charset="0"/>
                <a:cs typeface="Helvetica" panose="020B0604020202020204" pitchFamily="34" charset="0"/>
              </a:rPr>
              <a:t>Input</a:t>
            </a:r>
          </a:p>
          <a:p>
            <a:pPr algn="ctr"/>
            <a:r>
              <a:rPr lang="en-US" sz="1150" b="1" dirty="0">
                <a:latin typeface="Helvetica" panose="020B0604020202020204" pitchFamily="34" charset="0"/>
                <a:cs typeface="Helvetica" panose="020B0604020202020204" pitchFamily="34" charset="0"/>
              </a:rPr>
              <a:t>Prices</a:t>
            </a:r>
          </a:p>
        </p:txBody>
      </p:sp>
      <p:sp>
        <p:nvSpPr>
          <p:cNvPr id="87" name="TextBox 86"/>
          <p:cNvSpPr txBox="1"/>
          <p:nvPr/>
        </p:nvSpPr>
        <p:spPr>
          <a:xfrm>
            <a:off x="2503717" y="5026352"/>
            <a:ext cx="1076155" cy="335416"/>
          </a:xfrm>
          <a:prstGeom prst="rect">
            <a:avLst/>
          </a:prstGeom>
          <a:noFill/>
          <a:ln>
            <a:noFill/>
            <a:prstDash val="dash"/>
          </a:ln>
        </p:spPr>
        <p:txBody>
          <a:bodyPr wrap="square" lIns="91428" tIns="45714" rIns="91428" bIns="45714" rtlCol="0" anchor="ctr">
            <a:noAutofit/>
          </a:bodyPr>
          <a:lstStyle/>
          <a:p>
            <a:pPr algn="ctr"/>
            <a:r>
              <a:rPr lang="en-US" sz="1000" i="1" dirty="0">
                <a:latin typeface="Helvetica" panose="020B0604020202020204" pitchFamily="34" charset="0"/>
                <a:cs typeface="Helvetica" panose="020B0604020202020204" pitchFamily="34" charset="0"/>
              </a:rPr>
              <a:t>Non Land Price</a:t>
            </a:r>
          </a:p>
          <a:p>
            <a:pPr algn="ctr"/>
            <a:r>
              <a:rPr lang="en-US" sz="1000" i="1" dirty="0">
                <a:latin typeface="Helvetica" panose="020B0604020202020204" pitchFamily="34" charset="0"/>
                <a:cs typeface="Helvetica" panose="020B0604020202020204" pitchFamily="34" charset="0"/>
              </a:rPr>
              <a:t>Response</a:t>
            </a:r>
          </a:p>
        </p:txBody>
      </p:sp>
      <p:graphicFrame>
        <p:nvGraphicFramePr>
          <p:cNvPr id="88" name="Object 87"/>
          <p:cNvGraphicFramePr>
            <a:graphicFrameLocks noChangeAspect="1"/>
          </p:cNvGraphicFramePr>
          <p:nvPr/>
        </p:nvGraphicFramePr>
        <p:xfrm>
          <a:off x="2830464" y="5423564"/>
          <a:ext cx="419100" cy="228600"/>
        </p:xfrm>
        <a:graphic>
          <a:graphicData uri="http://schemas.openxmlformats.org/presentationml/2006/ole">
            <mc:AlternateContent xmlns:mc="http://schemas.openxmlformats.org/markup-compatibility/2006">
              <mc:Choice xmlns:v="urn:schemas-microsoft-com:vml" Requires="v">
                <p:oleObj spid="_x0000_s3157" name="Equation" r:id="rId13" imgW="419100" imgH="228600" progId="Equation.DSMT4">
                  <p:embed/>
                </p:oleObj>
              </mc:Choice>
              <mc:Fallback>
                <p:oleObj name="Equation" r:id="rId13" imgW="419100" imgH="228600" progId="Equation.DSMT4">
                  <p:embed/>
                  <p:pic>
                    <p:nvPicPr>
                      <p:cNvPr id="88" name="Object 8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0464" y="5423564"/>
                        <a:ext cx="419100" cy="228600"/>
                      </a:xfrm>
                      <a:prstGeom prst="rect">
                        <a:avLst/>
                      </a:prstGeom>
                      <a:solidFill>
                        <a:schemeClr val="bg1">
                          <a:lumMod val="75000"/>
                        </a:schemeClr>
                      </a:solidFill>
                    </p:spPr>
                  </p:pic>
                </p:oleObj>
              </mc:Fallback>
            </mc:AlternateContent>
          </a:graphicData>
        </a:graphic>
      </p:graphicFrame>
      <p:sp>
        <p:nvSpPr>
          <p:cNvPr id="89" name="TextBox 88"/>
          <p:cNvSpPr txBox="1"/>
          <p:nvPr/>
        </p:nvSpPr>
        <p:spPr>
          <a:xfrm>
            <a:off x="4336438" y="4918373"/>
            <a:ext cx="854415" cy="410440"/>
          </a:xfrm>
          <a:prstGeom prst="rect">
            <a:avLst/>
          </a:prstGeom>
          <a:noFill/>
          <a:ln w="9525">
            <a:solidFill>
              <a:srgbClr val="00B050"/>
            </a:solidFill>
          </a:ln>
        </p:spPr>
        <p:txBody>
          <a:bodyPr wrap="square" lIns="27432" tIns="27432" rIns="27432" bIns="27432" rtlCol="0" anchor="t">
            <a:noAutofit/>
          </a:bodyPr>
          <a:lstStyle/>
          <a:p>
            <a:pPr algn="ctr"/>
            <a:r>
              <a:rPr lang="en-US" sz="1150" b="1" dirty="0">
                <a:latin typeface="Helvetica" panose="020B0604020202020204" pitchFamily="34" charset="0"/>
                <a:cs typeface="Helvetica" panose="020B0604020202020204" pitchFamily="34" charset="0"/>
              </a:rPr>
              <a:t>Non Land </a:t>
            </a:r>
          </a:p>
          <a:p>
            <a:pPr algn="ctr"/>
            <a:r>
              <a:rPr lang="en-US" sz="1150" b="1" dirty="0">
                <a:latin typeface="Helvetica" panose="020B0604020202020204" pitchFamily="34" charset="0"/>
                <a:cs typeface="Helvetica" panose="020B0604020202020204" pitchFamily="34" charset="0"/>
              </a:rPr>
              <a:t>Inputs</a:t>
            </a:r>
          </a:p>
        </p:txBody>
      </p:sp>
      <p:cxnSp>
        <p:nvCxnSpPr>
          <p:cNvPr id="90" name="Straight Connector 89"/>
          <p:cNvCxnSpPr>
            <a:stCxn id="88" idx="3"/>
          </p:cNvCxnSpPr>
          <p:nvPr/>
        </p:nvCxnSpPr>
        <p:spPr>
          <a:xfrm flipV="1">
            <a:off x="3249564" y="5155474"/>
            <a:ext cx="882652" cy="382390"/>
          </a:xfrm>
          <a:prstGeom prst="line">
            <a:avLst/>
          </a:prstGeom>
          <a:ln w="63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89" idx="0"/>
          </p:cNvCxnSpPr>
          <p:nvPr/>
        </p:nvCxnSpPr>
        <p:spPr>
          <a:xfrm flipH="1">
            <a:off x="4763645" y="4495801"/>
            <a:ext cx="892046" cy="4225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7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300"/>
                                  </p:stCondLst>
                                  <p:childTnLst>
                                    <p:animEffect transition="out" filter="fade">
                                      <p:cBhvr>
                                        <p:cTn id="6" dur="700"/>
                                        <p:tgtEl>
                                          <p:spTgt spid="72"/>
                                        </p:tgtEl>
                                      </p:cBhvr>
                                    </p:animEffect>
                                    <p:set>
                                      <p:cBhvr>
                                        <p:cTn id="7" dur="1" fill="hold">
                                          <p:stCondLst>
                                            <p:cond delay="699"/>
                                          </p:stCondLst>
                                        </p:cTn>
                                        <p:tgtEl>
                                          <p:spTgt spid="7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700"/>
                                        <p:tgtEl>
                                          <p:spTgt spid="7"/>
                                        </p:tgtEl>
                                      </p:cBhvr>
                                    </p:animEffect>
                                    <p:set>
                                      <p:cBhvr>
                                        <p:cTn id="10" dur="1" fill="hold">
                                          <p:stCondLst>
                                            <p:cond delay="699"/>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249"/>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49"/>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371600" y="304800"/>
            <a:ext cx="9296400" cy="6096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2500" dirty="0">
                <a:latin typeface="Times New Roman" panose="02020603050405020304" pitchFamily="18" charset="0"/>
                <a:cs typeface="Times New Roman" panose="02020603050405020304" pitchFamily="18" charset="0"/>
              </a:rPr>
              <a:t>Rewriting history: With </a:t>
            </a:r>
            <a:r>
              <a:rPr lang="en-US" sz="2500" i="1" dirty="0">
                <a:latin typeface="Times New Roman" panose="02020603050405020304" pitchFamily="18" charset="0"/>
                <a:cs typeface="Times New Roman" panose="02020603050405020304" pitchFamily="18" charset="0"/>
              </a:rPr>
              <a:t>integrated</a:t>
            </a:r>
            <a:r>
              <a:rPr lang="en-US" sz="2500" dirty="0">
                <a:latin typeface="Times New Roman" panose="02020603050405020304" pitchFamily="18" charset="0"/>
                <a:cs typeface="Times New Roman" panose="02020603050405020304" pitchFamily="18" charset="0"/>
              </a:rPr>
              <a:t> commodity &amp; factor markets (second set of bars) </a:t>
            </a:r>
            <a:r>
              <a:rPr lang="en-US" sz="2500" i="1" dirty="0">
                <a:latin typeface="Times New Roman" panose="02020603050405020304" pitchFamily="18" charset="0"/>
                <a:cs typeface="Times New Roman" panose="02020603050405020304" pitchFamily="18" charset="0"/>
              </a:rPr>
              <a:t>the relative role of demand drivers (pop and income) at the regional level  broadly mirrors that at the global level</a:t>
            </a:r>
          </a:p>
        </p:txBody>
      </p:sp>
      <p:graphicFrame>
        <p:nvGraphicFramePr>
          <p:cNvPr id="5" name="Chart 4"/>
          <p:cNvGraphicFramePr>
            <a:graphicFrameLocks/>
          </p:cNvGraphicFramePr>
          <p:nvPr/>
        </p:nvGraphicFramePr>
        <p:xfrm>
          <a:off x="1754938" y="1752600"/>
          <a:ext cx="8529724" cy="384662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5257800" y="1219200"/>
            <a:ext cx="4267200" cy="2438400"/>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144000" y="1143000"/>
            <a:ext cx="838200" cy="2438400"/>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95A691F-B0CA-4522-B0DC-49870633BD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363069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629229" y="304800"/>
            <a:ext cx="8382000" cy="10668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2400" dirty="0">
                <a:latin typeface="Times New Roman" panose="02020603050405020304" pitchFamily="18" charset="0"/>
                <a:cs typeface="Times New Roman" panose="02020603050405020304" pitchFamily="18" charset="0"/>
              </a:rPr>
              <a:t>Rewriting history: With integrated commodity &amp; factor markets, </a:t>
            </a:r>
            <a:r>
              <a:rPr lang="en-US" sz="2400" i="1" dirty="0">
                <a:latin typeface="Times New Roman" panose="02020603050405020304" pitchFamily="18" charset="0"/>
                <a:cs typeface="Times New Roman" panose="02020603050405020304" pitchFamily="18" charset="0"/>
              </a:rPr>
              <a:t>output grows much faster in Canada/US: Why?</a:t>
            </a:r>
            <a:endParaRPr lang="en-US" sz="2400" dirty="0">
              <a:latin typeface="Times New Roman" panose="02020603050405020304" pitchFamily="18" charset="0"/>
              <a:cs typeface="Times New Roman" panose="02020603050405020304" pitchFamily="18" charset="0"/>
            </a:endParaRPr>
          </a:p>
        </p:txBody>
      </p:sp>
      <p:graphicFrame>
        <p:nvGraphicFramePr>
          <p:cNvPr id="4" name="Chart 3"/>
          <p:cNvGraphicFramePr>
            <a:graphicFrameLocks/>
          </p:cNvGraphicFramePr>
          <p:nvPr/>
        </p:nvGraphicFramePr>
        <p:xfrm>
          <a:off x="1600200" y="1715972"/>
          <a:ext cx="8529724" cy="384662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flipV="1">
            <a:off x="4876800" y="3200400"/>
            <a:ext cx="0" cy="3048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rot="5400000">
            <a:off x="3162300" y="3619500"/>
            <a:ext cx="3657600" cy="5334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pic>
        <p:nvPicPr>
          <p:cNvPr id="8" name="Picture 7">
            <a:extLst>
              <a:ext uri="{FF2B5EF4-FFF2-40B4-BE49-F238E27FC236}">
                <a16:creationId xmlns:a16="http://schemas.microsoft.com/office/drawing/2014/main" id="{71FF37F0-3E47-4ED5-9F4C-53CF30C904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17136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Understanding the impact of integrated markets</a:t>
            </a:r>
          </a:p>
        </p:txBody>
      </p:sp>
      <p:pic>
        <p:nvPicPr>
          <p:cNvPr id="4" name="Picture 3"/>
          <p:cNvPicPr/>
          <p:nvPr/>
        </p:nvPicPr>
        <p:blipFill rotWithShape="1">
          <a:blip r:embed="rId2">
            <a:extLst>
              <a:ext uri="{28A0092B-C50C-407E-A947-70E740481C1C}">
                <a14:useLocalDpi xmlns:a14="http://schemas.microsoft.com/office/drawing/2010/main" val="0"/>
              </a:ext>
            </a:extLst>
          </a:blip>
          <a:srcRect b="88835"/>
          <a:stretch/>
        </p:blipFill>
        <p:spPr bwMode="auto">
          <a:xfrm>
            <a:off x="1" y="1490186"/>
            <a:ext cx="8641715" cy="372428"/>
          </a:xfrm>
          <a:prstGeom prst="rect">
            <a:avLst/>
          </a:prstGeom>
          <a:noFill/>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733801" y="2188553"/>
            <a:ext cx="6139815" cy="2698750"/>
          </a:xfrm>
          <a:prstGeom prst="rect">
            <a:avLst/>
          </a:prstGeom>
        </p:spPr>
      </p:pic>
      <p:sp>
        <p:nvSpPr>
          <p:cNvPr id="3" name="TextBox 2"/>
          <p:cNvSpPr txBox="1"/>
          <p:nvPr/>
        </p:nvSpPr>
        <p:spPr>
          <a:xfrm>
            <a:off x="3154452" y="5183822"/>
            <a:ext cx="8298169" cy="1200329"/>
          </a:xfrm>
          <a:prstGeom prst="rect">
            <a:avLst/>
          </a:prstGeom>
          <a:noFill/>
        </p:spPr>
        <p:txBody>
          <a:bodyPr wrap="none" rtlCol="0">
            <a:spAutoFit/>
          </a:bodyPr>
          <a:lstStyle/>
          <a:p>
            <a:r>
              <a:rPr lang="en-US" b="1" i="1" dirty="0">
                <a:solidFill>
                  <a:prstClr val="black"/>
                </a:solidFill>
              </a:rPr>
              <a:t>North America </a:t>
            </a:r>
            <a:r>
              <a:rPr lang="en-US" dirty="0">
                <a:solidFill>
                  <a:prstClr val="black"/>
                </a:solidFill>
              </a:rPr>
              <a:t>experienced faster than average TFP growth, and slower than </a:t>
            </a:r>
          </a:p>
          <a:p>
            <a:r>
              <a:rPr lang="en-US" dirty="0">
                <a:solidFill>
                  <a:prstClr val="black"/>
                </a:solidFill>
              </a:rPr>
              <a:t>	average population growth. Thus, despite somewhat faster income </a:t>
            </a:r>
          </a:p>
          <a:p>
            <a:r>
              <a:rPr lang="en-US" dirty="0">
                <a:solidFill>
                  <a:prstClr val="black"/>
                </a:solidFill>
              </a:rPr>
              <a:t>	growth, </a:t>
            </a:r>
            <a:r>
              <a:rPr lang="en-US" b="1" i="1" dirty="0">
                <a:solidFill>
                  <a:prstClr val="black"/>
                </a:solidFill>
              </a:rPr>
              <a:t>Therefore, output would have been larger under </a:t>
            </a:r>
          </a:p>
          <a:p>
            <a:r>
              <a:rPr lang="en-US" b="1" i="1" dirty="0">
                <a:solidFill>
                  <a:prstClr val="black"/>
                </a:solidFill>
              </a:rPr>
              <a:t>	integrated markets</a:t>
            </a:r>
            <a:r>
              <a:rPr lang="en-US" i="1" dirty="0">
                <a:solidFill>
                  <a:prstClr val="black"/>
                </a:solidFill>
              </a:rPr>
              <a:t>: </a:t>
            </a:r>
            <a:r>
              <a:rPr lang="en-US" dirty="0">
                <a:solidFill>
                  <a:prstClr val="black"/>
                </a:solidFill>
              </a:rPr>
              <a:t>(more exports).</a:t>
            </a:r>
          </a:p>
        </p:txBody>
      </p:sp>
      <p:sp>
        <p:nvSpPr>
          <p:cNvPr id="8" name="Oval 7"/>
          <p:cNvSpPr/>
          <p:nvPr/>
        </p:nvSpPr>
        <p:spPr bwMode="auto">
          <a:xfrm rot="10800000">
            <a:off x="4114800" y="2895600"/>
            <a:ext cx="5562600" cy="305911"/>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cxnSp>
        <p:nvCxnSpPr>
          <p:cNvPr id="10" name="Straight Arrow Connector 9"/>
          <p:cNvCxnSpPr/>
          <p:nvPr/>
        </p:nvCxnSpPr>
        <p:spPr>
          <a:xfrm flipV="1">
            <a:off x="3733800" y="3048000"/>
            <a:ext cx="762000" cy="205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F6EEBB0-CDEE-4AF9-9632-0575BCAD2A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194792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629229" y="304800"/>
            <a:ext cx="8382000" cy="1066800"/>
          </a:xfrm>
          <a:solidFill>
            <a:schemeClr val="bg1">
              <a:alpha val="90195"/>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algn="ctr">
              <a:defRPr/>
            </a:pPr>
            <a:r>
              <a:rPr lang="en-US" sz="2400" dirty="0">
                <a:latin typeface="Times New Roman" panose="02020603050405020304" pitchFamily="18" charset="0"/>
                <a:cs typeface="Times New Roman" panose="02020603050405020304" pitchFamily="18" charset="0"/>
              </a:rPr>
              <a:t>Rewriting history: With integrated commodity &amp; factor markets, </a:t>
            </a:r>
            <a:r>
              <a:rPr lang="en-US" sz="2400" i="1" dirty="0">
                <a:latin typeface="Times New Roman" panose="02020603050405020304" pitchFamily="18" charset="0"/>
                <a:cs typeface="Times New Roman" panose="02020603050405020304" pitchFamily="18" charset="0"/>
              </a:rPr>
              <a:t>output would have grown more slowly SSA: Why?</a:t>
            </a:r>
            <a:endParaRPr lang="en-US" sz="2400" dirty="0">
              <a:latin typeface="Times New Roman" panose="02020603050405020304" pitchFamily="18" charset="0"/>
              <a:cs typeface="Times New Roman" panose="02020603050405020304"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val="2939250570"/>
              </p:ext>
            </p:extLst>
          </p:nvPr>
        </p:nvGraphicFramePr>
        <p:xfrm>
          <a:off x="1555367" y="1936923"/>
          <a:ext cx="8529724" cy="3846628"/>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bwMode="auto">
          <a:xfrm rot="5400000">
            <a:off x="5554803" y="3762191"/>
            <a:ext cx="3657600" cy="5334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pic>
        <p:nvPicPr>
          <p:cNvPr id="7" name="Picture 6">
            <a:extLst>
              <a:ext uri="{FF2B5EF4-FFF2-40B4-BE49-F238E27FC236}">
                <a16:creationId xmlns:a16="http://schemas.microsoft.com/office/drawing/2014/main" id="{DDA1865E-8B77-460C-A44A-8ED1E53F3C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3252528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72" y="190501"/>
            <a:ext cx="11428831" cy="1409740"/>
          </a:xfrm>
        </p:spPr>
        <p:txBody>
          <a:bodyPr>
            <a:normAutofit fontScale="90000"/>
          </a:bodyPr>
          <a:lstStyle/>
          <a:p>
            <a:pPr algn="ctr"/>
            <a:r>
              <a:rPr lang="en-US" dirty="0"/>
              <a:t>Exploring the impact of integrated markets on SSA: 1961-2006 </a:t>
            </a:r>
          </a:p>
        </p:txBody>
      </p:sp>
      <p:pic>
        <p:nvPicPr>
          <p:cNvPr id="4" name="Picture 3"/>
          <p:cNvPicPr/>
          <p:nvPr/>
        </p:nvPicPr>
        <p:blipFill rotWithShape="1">
          <a:blip r:embed="rId2">
            <a:extLst>
              <a:ext uri="{28A0092B-C50C-407E-A947-70E740481C1C}">
                <a14:useLocalDpi xmlns:a14="http://schemas.microsoft.com/office/drawing/2010/main" val="0"/>
              </a:ext>
            </a:extLst>
          </a:blip>
          <a:srcRect b="88835"/>
          <a:stretch/>
        </p:blipFill>
        <p:spPr bwMode="auto">
          <a:xfrm>
            <a:off x="1" y="1490186"/>
            <a:ext cx="8641715" cy="372428"/>
          </a:xfrm>
          <a:prstGeom prst="rect">
            <a:avLst/>
          </a:prstGeom>
          <a:noFill/>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642008" y="2368609"/>
            <a:ext cx="6139815" cy="2698750"/>
          </a:xfrm>
          <a:prstGeom prst="rect">
            <a:avLst/>
          </a:prstGeom>
        </p:spPr>
      </p:pic>
      <p:sp>
        <p:nvSpPr>
          <p:cNvPr id="3" name="TextBox 2"/>
          <p:cNvSpPr txBox="1"/>
          <p:nvPr/>
        </p:nvSpPr>
        <p:spPr>
          <a:xfrm>
            <a:off x="1265631" y="5133081"/>
            <a:ext cx="10413267" cy="1200329"/>
          </a:xfrm>
          <a:prstGeom prst="rect">
            <a:avLst/>
          </a:prstGeom>
          <a:noFill/>
        </p:spPr>
        <p:txBody>
          <a:bodyPr wrap="square" rtlCol="0">
            <a:spAutoFit/>
          </a:bodyPr>
          <a:lstStyle/>
          <a:p>
            <a:r>
              <a:rPr lang="en-US" dirty="0"/>
              <a:t>SSA experienced far slower than average TFP growth; When coupled with far faster than average population growth, imports would have risen faster under integrated markets. </a:t>
            </a:r>
          </a:p>
          <a:p>
            <a:endParaRPr lang="en-US" dirty="0"/>
          </a:p>
          <a:p>
            <a:r>
              <a:rPr lang="en-US" b="1" i="1" dirty="0"/>
              <a:t>Therefore output growth would have been less rapid under integrated markets</a:t>
            </a:r>
          </a:p>
        </p:txBody>
      </p:sp>
      <p:sp>
        <p:nvSpPr>
          <p:cNvPr id="8" name="Oval 7"/>
          <p:cNvSpPr/>
          <p:nvPr/>
        </p:nvSpPr>
        <p:spPr bwMode="auto">
          <a:xfrm rot="10800000">
            <a:off x="4320858" y="3238500"/>
            <a:ext cx="5562600" cy="3810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pic>
        <p:nvPicPr>
          <p:cNvPr id="10" name="Picture 9">
            <a:extLst>
              <a:ext uri="{FF2B5EF4-FFF2-40B4-BE49-F238E27FC236}">
                <a16:creationId xmlns:a16="http://schemas.microsoft.com/office/drawing/2014/main" id="{FA1BBCA3-2FA5-41B9-A065-0A8742F9FA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2202502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9329" y="152400"/>
            <a:ext cx="8358530" cy="1066800"/>
          </a:xfrm>
        </p:spPr>
        <p:txBody>
          <a:bodyPr>
            <a:noAutofit/>
          </a:bodyPr>
          <a:lstStyle/>
          <a:p>
            <a:pPr algn="ctr"/>
            <a:r>
              <a:rPr lang="en-US" sz="3200" dirty="0">
                <a:latin typeface="Times New Roman" panose="02020603050405020304" pitchFamily="18" charset="0"/>
                <a:cs typeface="Times New Roman" panose="02020603050405020304" pitchFamily="18" charset="0"/>
              </a:rPr>
              <a:t>Looking forward to 2050: Demand-side drivers are changing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832" y="1386900"/>
            <a:ext cx="4671568" cy="4425696"/>
          </a:xfrm>
          <a:prstGeom prst="rect">
            <a:avLst/>
          </a:prstGeom>
        </p:spPr>
      </p:pic>
      <p:sp>
        <p:nvSpPr>
          <p:cNvPr id="8" name="TextBox 7"/>
          <p:cNvSpPr txBox="1"/>
          <p:nvPr/>
        </p:nvSpPr>
        <p:spPr>
          <a:xfrm>
            <a:off x="7239001" y="3916680"/>
            <a:ext cx="3085785" cy="2123658"/>
          </a:xfrm>
          <a:prstGeom prst="rect">
            <a:avLst/>
          </a:prstGeom>
          <a:solidFill>
            <a:schemeClr val="bg1"/>
          </a:solidFill>
        </p:spPr>
        <p:txBody>
          <a:bodyPr wrap="square" rtlCol="0">
            <a:spAutoFit/>
          </a:bodyPr>
          <a:lstStyle/>
          <a:p>
            <a:r>
              <a:rPr lang="en-US" sz="2200" b="1" dirty="0">
                <a:solidFill>
                  <a:srgbClr val="C00000"/>
                </a:solidFill>
              </a:rPr>
              <a:t>Global population growth rate drops from 1.7 to 0.8%;</a:t>
            </a:r>
          </a:p>
          <a:p>
            <a:r>
              <a:rPr lang="en-US" sz="2200" b="1" dirty="0">
                <a:solidFill>
                  <a:srgbClr val="C00000"/>
                </a:solidFill>
              </a:rPr>
              <a:t>Developed regions’ growth drops from</a:t>
            </a:r>
          </a:p>
          <a:p>
            <a:r>
              <a:rPr lang="en-US" sz="2200" b="1" dirty="0">
                <a:solidFill>
                  <a:srgbClr val="C00000"/>
                </a:solidFill>
              </a:rPr>
              <a:t>0.6 to 0.1%/</a:t>
            </a:r>
            <a:r>
              <a:rPr lang="en-US" sz="2200" b="1" dirty="0" err="1">
                <a:solidFill>
                  <a:srgbClr val="C00000"/>
                </a:solidFill>
              </a:rPr>
              <a:t>yr</a:t>
            </a:r>
            <a:endParaRPr lang="en-US" sz="2200" b="1" dirty="0">
              <a:solidFill>
                <a:srgbClr val="C00000"/>
              </a:solidFill>
            </a:endParaRPr>
          </a:p>
        </p:txBody>
      </p:sp>
      <p:sp>
        <p:nvSpPr>
          <p:cNvPr id="9" name="Right Brace 8"/>
          <p:cNvSpPr/>
          <p:nvPr/>
        </p:nvSpPr>
        <p:spPr bwMode="auto">
          <a:xfrm>
            <a:off x="5029200" y="3276601"/>
            <a:ext cx="463008" cy="152501"/>
          </a:xfrm>
          <a:prstGeom prst="rightBrace">
            <a:avLst/>
          </a:prstGeom>
          <a:noFill/>
          <a:ln w="254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FF3300">
                  <a:lumMod val="75000"/>
                </a:srgbClr>
              </a:solidFill>
            </a:endParaRPr>
          </a:p>
        </p:txBody>
      </p:sp>
      <p:cxnSp>
        <p:nvCxnSpPr>
          <p:cNvPr id="10" name="Straight Connector 9"/>
          <p:cNvCxnSpPr>
            <a:stCxn id="9" idx="1"/>
            <a:endCxn id="8" idx="1"/>
          </p:cNvCxnSpPr>
          <p:nvPr/>
        </p:nvCxnSpPr>
        <p:spPr>
          <a:xfrm>
            <a:off x="5492208" y="3352851"/>
            <a:ext cx="1746792" cy="162565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bwMode="auto">
          <a:xfrm>
            <a:off x="5040649" y="2852849"/>
            <a:ext cx="380962" cy="300481"/>
          </a:xfrm>
          <a:prstGeom prst="rightBrace">
            <a:avLst/>
          </a:prstGeom>
          <a:noFill/>
          <a:ln w="254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FF3300">
                  <a:lumMod val="75000"/>
                </a:srgbClr>
              </a:solidFill>
            </a:endParaRPr>
          </a:p>
        </p:txBody>
      </p:sp>
      <p:sp>
        <p:nvSpPr>
          <p:cNvPr id="12" name="TextBox 11"/>
          <p:cNvSpPr txBox="1"/>
          <p:nvPr/>
        </p:nvSpPr>
        <p:spPr>
          <a:xfrm>
            <a:off x="7239000" y="1711404"/>
            <a:ext cx="3201962" cy="1107996"/>
          </a:xfrm>
          <a:prstGeom prst="rect">
            <a:avLst/>
          </a:prstGeom>
          <a:solidFill>
            <a:schemeClr val="bg1"/>
          </a:solidFill>
        </p:spPr>
        <p:txBody>
          <a:bodyPr wrap="square" rtlCol="0">
            <a:spAutoFit/>
          </a:bodyPr>
          <a:lstStyle/>
          <a:p>
            <a:r>
              <a:rPr lang="en-US" sz="2200" b="1" dirty="0">
                <a:solidFill>
                  <a:srgbClr val="FF6600"/>
                </a:solidFill>
              </a:rPr>
              <a:t>Impact of higher income growth in developing countries</a:t>
            </a:r>
          </a:p>
        </p:txBody>
      </p:sp>
      <p:cxnSp>
        <p:nvCxnSpPr>
          <p:cNvPr id="13" name="Straight Connector 12"/>
          <p:cNvCxnSpPr>
            <a:stCxn id="11" idx="1"/>
            <a:endCxn id="12" idx="1"/>
          </p:cNvCxnSpPr>
          <p:nvPr/>
        </p:nvCxnSpPr>
        <p:spPr>
          <a:xfrm flipV="1">
            <a:off x="5421612" y="2265403"/>
            <a:ext cx="1817389" cy="737687"/>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B71182F-E8A7-4535-8B81-6812E01606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247666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1600200" y="768940"/>
            <a:ext cx="8686800" cy="1066800"/>
          </a:xfrm>
          <a:solidFill>
            <a:schemeClr val="bg1">
              <a:alpha val="90195"/>
            </a:schemeClr>
          </a:solidFill>
          <a:ln>
            <a:miter lim="800000"/>
            <a:headEnd/>
            <a:tailEnd/>
          </a:ln>
        </p:spPr>
        <p:txBody>
          <a:bodyPr vert="horz" wrap="square" lIns="91440" tIns="45720" rIns="91440" bIns="45720" numCol="1" rtlCol="0" anchor="ctr" compatLnSpc="1">
            <a:prstTxWarp prst="textNoShape">
              <a:avLst/>
            </a:prstTxWarp>
            <a:noAutofit/>
          </a:bodyPr>
          <a:lstStyle/>
          <a:p>
            <a:pPr algn="ctr">
              <a:defRPr/>
            </a:pPr>
            <a:r>
              <a:rPr lang="en-US" sz="3000" dirty="0">
                <a:latin typeface="Times New Roman" panose="02020603050405020304" pitchFamily="18" charset="0"/>
                <a:cs typeface="Times New Roman" panose="02020603050405020304" pitchFamily="18" charset="0"/>
              </a:rPr>
              <a:t>Translates into different regional output pattern </a:t>
            </a:r>
            <a:r>
              <a:rPr lang="en-US" sz="3000" i="1" dirty="0">
                <a:latin typeface="Times New Roman" panose="02020603050405020304" pitchFamily="18" charset="0"/>
                <a:cs typeface="Times New Roman" panose="02020603050405020304" pitchFamily="18" charset="0"/>
              </a:rPr>
              <a:t>under market segmentation</a:t>
            </a:r>
            <a:r>
              <a:rPr lang="en-US" sz="3000" dirty="0">
                <a:latin typeface="Times New Roman" panose="02020603050405020304" pitchFamily="18" charset="0"/>
                <a:cs typeface="Times New Roman" panose="02020603050405020304" pitchFamily="18" charset="0"/>
              </a:rPr>
              <a:t>: 2006-2050</a:t>
            </a:r>
            <a:br>
              <a:rPr lang="en-US" sz="30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a:t>
            </a:r>
            <a:endParaRPr lang="en-US" sz="3000" i="1" dirty="0">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2443777652"/>
              </p:ext>
            </p:extLst>
          </p:nvPr>
        </p:nvGraphicFramePr>
        <p:xfrm>
          <a:off x="1751910" y="2367322"/>
          <a:ext cx="9080500" cy="336667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916320" y="5943601"/>
            <a:ext cx="8751681" cy="646331"/>
          </a:xfrm>
          <a:prstGeom prst="rect">
            <a:avLst/>
          </a:prstGeom>
          <a:noFill/>
        </p:spPr>
        <p:txBody>
          <a:bodyPr wrap="square" rtlCol="0">
            <a:spAutoFit/>
          </a:bodyPr>
          <a:lstStyle/>
          <a:p>
            <a:r>
              <a:rPr lang="en-US" b="1" i="1" dirty="0">
                <a:cs typeface="Times New Roman" panose="02020603050405020304" pitchFamily="18" charset="0"/>
              </a:rPr>
              <a:t>SSA now amongst fastest growing regions due to high rate of pop growth and stronger income growth</a:t>
            </a:r>
            <a:endParaRPr lang="en-US" dirty="0"/>
          </a:p>
        </p:txBody>
      </p:sp>
      <p:cxnSp>
        <p:nvCxnSpPr>
          <p:cNvPr id="9" name="Straight Arrow Connector 8"/>
          <p:cNvCxnSpPr/>
          <p:nvPr/>
        </p:nvCxnSpPr>
        <p:spPr>
          <a:xfrm flipV="1">
            <a:off x="7543800" y="3962400"/>
            <a:ext cx="1371600" cy="198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32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
          <p:cNvSpPr txBox="1">
            <a:spLocks/>
          </p:cNvSpPr>
          <p:nvPr/>
        </p:nvSpPr>
        <p:spPr>
          <a:xfrm>
            <a:off x="150264" y="1726259"/>
            <a:ext cx="3950304" cy="9309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cap="small" baseline="0">
                <a:solidFill>
                  <a:schemeClr val="tx1"/>
                </a:solidFill>
                <a:latin typeface="Myriad Pro" panose="020B0503030403020204" pitchFamily="34" charset="0"/>
                <a:ea typeface="+mj-ea"/>
                <a:cs typeface="+mj-cs"/>
              </a:defRPr>
            </a:lvl1pPr>
          </a:lstStyle>
          <a:p>
            <a:pPr>
              <a:spcBef>
                <a:spcPts val="0"/>
              </a:spcBef>
              <a:defRPr/>
            </a:pPr>
            <a:r>
              <a:rPr lang="en-US" sz="2400" dirty="0">
                <a:solidFill>
                  <a:srgbClr val="000000"/>
                </a:solidFill>
                <a:latin typeface="+mn-lt"/>
                <a:cs typeface="Times New Roman" panose="02020603050405020304" pitchFamily="18" charset="0"/>
              </a:rPr>
              <a:t>Food Security is inextricably intertwined with the other 16 UN-SDGs</a:t>
            </a:r>
          </a:p>
        </p:txBody>
      </p:sp>
      <p:sp>
        <p:nvSpPr>
          <p:cNvPr id="11" name="TextBox 10">
            <a:extLst>
              <a:ext uri="{FF2B5EF4-FFF2-40B4-BE49-F238E27FC236}">
                <a16:creationId xmlns:a16="http://schemas.microsoft.com/office/drawing/2014/main" id="{CE4011FD-6EB0-4BA0-9563-B4C0062FB6E6}"/>
              </a:ext>
            </a:extLst>
          </p:cNvPr>
          <p:cNvSpPr txBox="1"/>
          <p:nvPr/>
        </p:nvSpPr>
        <p:spPr>
          <a:xfrm>
            <a:off x="82691" y="6463680"/>
            <a:ext cx="7728439" cy="477054"/>
          </a:xfrm>
          <a:prstGeom prst="rect">
            <a:avLst/>
          </a:prstGeom>
          <a:noFill/>
        </p:spPr>
        <p:txBody>
          <a:bodyPr wrap="square" rtlCol="0">
            <a:spAutoFit/>
          </a:bodyPr>
          <a:lstStyle/>
          <a:p>
            <a:pPr>
              <a:defRPr/>
            </a:pPr>
            <a:r>
              <a:rPr lang="en-US" sz="1400" dirty="0">
                <a:latin typeface="Gill Sans MT" panose="020B0502020104020203"/>
              </a:rPr>
              <a:t>Source: Valin, Hertel et al., 2023 (In Review)</a:t>
            </a:r>
            <a:endParaRPr lang="en-US" sz="1400" dirty="0">
              <a:latin typeface="Trebuchet MS" panose="020B0603020202020204"/>
              <a:ea typeface="+mj-ea"/>
              <a:cs typeface="+mj-cs"/>
            </a:endParaRPr>
          </a:p>
          <a:p>
            <a:pPr defTabSz="457189">
              <a:defRPr/>
            </a:pPr>
            <a:endParaRPr lang="en-US" sz="1100" i="1" dirty="0">
              <a:solidFill>
                <a:srgbClr val="0070C0"/>
              </a:solidFill>
              <a:latin typeface="Gill Sans MT" panose="020B0502020104020203"/>
            </a:endParaRPr>
          </a:p>
        </p:txBody>
      </p:sp>
      <p:pic>
        <p:nvPicPr>
          <p:cNvPr id="4" name="Picture 3">
            <a:extLst>
              <a:ext uri="{FF2B5EF4-FFF2-40B4-BE49-F238E27FC236}">
                <a16:creationId xmlns:a16="http://schemas.microsoft.com/office/drawing/2014/main" id="{7CDAD0F1-178E-4E36-B6CE-C5EA9178D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230" y="0"/>
            <a:ext cx="6756573" cy="6858000"/>
          </a:xfrm>
          <a:prstGeom prst="rect">
            <a:avLst/>
          </a:prstGeom>
        </p:spPr>
      </p:pic>
      <p:sp>
        <p:nvSpPr>
          <p:cNvPr id="5" name="TextBox 4">
            <a:extLst>
              <a:ext uri="{FF2B5EF4-FFF2-40B4-BE49-F238E27FC236}">
                <a16:creationId xmlns:a16="http://schemas.microsoft.com/office/drawing/2014/main" id="{17F806F9-6260-4F88-8F3F-2527FE74B6CB}"/>
              </a:ext>
            </a:extLst>
          </p:cNvPr>
          <p:cNvSpPr txBox="1"/>
          <p:nvPr/>
        </p:nvSpPr>
        <p:spPr>
          <a:xfrm>
            <a:off x="150264" y="4259699"/>
            <a:ext cx="4573033" cy="1754326"/>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Arrow widths indicate the strength of the relationship calculated as the share of targets in each SDG that are connected to SDG2 main targets. Indicate risks of trade-offs: green = no or limited risk of trade-offs, orange = moderate risk of trade-offs, red = high risk of trade-offs. </a:t>
            </a:r>
            <a:endParaRPr lang="en-US" dirty="0"/>
          </a:p>
        </p:txBody>
      </p:sp>
      <p:pic>
        <p:nvPicPr>
          <p:cNvPr id="6" name="Picture 5">
            <a:extLst>
              <a:ext uri="{FF2B5EF4-FFF2-40B4-BE49-F238E27FC236}">
                <a16:creationId xmlns:a16="http://schemas.microsoft.com/office/drawing/2014/main" id="{1E3BABAD-F992-4561-9FD9-ACF445A1EE09}"/>
              </a:ext>
            </a:extLst>
          </p:cNvPr>
          <p:cNvPicPr>
            <a:picLocks noChangeAspect="1"/>
          </p:cNvPicPr>
          <p:nvPr/>
        </p:nvPicPr>
        <p:blipFill>
          <a:blip r:embed="rId4"/>
          <a:stretch>
            <a:fillRect/>
          </a:stretch>
        </p:blipFill>
        <p:spPr>
          <a:xfrm>
            <a:off x="11186286" y="5852286"/>
            <a:ext cx="1005714" cy="1005714"/>
          </a:xfrm>
          <a:prstGeom prst="rect">
            <a:avLst/>
          </a:prstGeom>
        </p:spPr>
      </p:pic>
    </p:spTree>
    <p:extLst>
      <p:ext uri="{BB962C8B-B14F-4D97-AF65-F5344CB8AC3E}">
        <p14:creationId xmlns:p14="http://schemas.microsoft.com/office/powerpoint/2010/main" val="94711526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723572" y="2286001"/>
            <a:ext cx="8641715" cy="3335655"/>
          </a:xfrm>
          <a:prstGeom prst="rect">
            <a:avLst/>
          </a:prstGeom>
          <a:noFill/>
        </p:spPr>
      </p:pic>
      <p:sp>
        <p:nvSpPr>
          <p:cNvPr id="4" name="Oval 3"/>
          <p:cNvSpPr/>
          <p:nvPr/>
        </p:nvSpPr>
        <p:spPr bwMode="auto">
          <a:xfrm rot="5400000">
            <a:off x="7430170" y="3605188"/>
            <a:ext cx="3171776" cy="5334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sp>
        <p:nvSpPr>
          <p:cNvPr id="5" name="Title 1"/>
          <p:cNvSpPr>
            <a:spLocks noGrp="1"/>
          </p:cNvSpPr>
          <p:nvPr>
            <p:ph type="title"/>
          </p:nvPr>
        </p:nvSpPr>
        <p:spPr bwMode="auto">
          <a:xfrm>
            <a:off x="1600200" y="521769"/>
            <a:ext cx="8686800" cy="1066800"/>
          </a:xfrm>
          <a:solidFill>
            <a:schemeClr val="bg1">
              <a:alpha val="90195"/>
            </a:schemeClr>
          </a:solidFill>
          <a:ln>
            <a:miter lim="800000"/>
            <a:headEnd/>
            <a:tailEnd/>
          </a:ln>
        </p:spPr>
        <p:txBody>
          <a:bodyPr vert="horz" wrap="square" lIns="91440" tIns="45720" rIns="91440" bIns="45720" numCol="1" rtlCol="0" anchor="ctr" compatLnSpc="1">
            <a:prstTxWarp prst="textNoShape">
              <a:avLst/>
            </a:prstTxWarp>
            <a:noAutofit/>
          </a:bodyPr>
          <a:lstStyle/>
          <a:p>
            <a:pPr algn="ctr">
              <a:defRPr/>
            </a:pPr>
            <a:r>
              <a:rPr lang="en-US" sz="3000" dirty="0">
                <a:latin typeface="Times New Roman" panose="02020603050405020304" pitchFamily="18" charset="0"/>
                <a:cs typeface="Times New Roman" panose="02020603050405020304" pitchFamily="18" charset="0"/>
              </a:rPr>
              <a:t>Unless markets become more integrated </a:t>
            </a:r>
            <a:r>
              <a:rPr lang="en-US" sz="3000" i="1" dirty="0">
                <a:latin typeface="Times New Roman" panose="02020603050405020304" pitchFamily="18" charset="0"/>
                <a:cs typeface="Times New Roman" panose="02020603050405020304" pitchFamily="18" charset="0"/>
              </a:rPr>
              <a:t>and</a:t>
            </a:r>
            <a:r>
              <a:rPr lang="en-US" sz="3000" dirty="0">
                <a:latin typeface="Times New Roman" panose="02020603050405020304" pitchFamily="18" charset="0"/>
                <a:cs typeface="Times New Roman" panose="02020603050405020304" pitchFamily="18" charset="0"/>
              </a:rPr>
              <a:t> SSA TFP growth continues to stagnate …. In this case the region would become a huge importer of food</a:t>
            </a:r>
            <a:endParaRPr lang="en-US" sz="3000" i="1"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953768" y="5621655"/>
            <a:ext cx="8686800" cy="1066800"/>
          </a:xfrm>
          <a:prstGeom prst="rect">
            <a:avLst/>
          </a:prstGeom>
          <a:solidFill>
            <a:schemeClr val="bg1">
              <a:alpha val="90195"/>
            </a:schemeClr>
          </a:solidFill>
          <a:ln>
            <a:miter lim="800000"/>
            <a:headEnd/>
            <a:tailEnd/>
          </a:ln>
        </p:spPr>
        <p:txBody>
          <a:bodyPr vert="horz" wrap="square" lIns="91440" tIns="45720" rIns="91440" bIns="45720" numCol="1" rtlCol="0" anchor="ctr" compatLnSpc="1">
            <a:prstTxWarp prst="textNoShape">
              <a:avLst/>
            </a:prstTxWarp>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cs typeface="Times New Roman" panose="02020603050405020304" pitchFamily="18" charset="0"/>
              </a:rPr>
              <a:t>Productivity rules the day in the as trade becomes more integrated!</a:t>
            </a:r>
            <a:endParaRPr lang="en-US" sz="2800" i="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9144000" y="3048000"/>
            <a:ext cx="0" cy="8001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EC5F941-5A5A-4FBC-9D18-DA7081E4D3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88977" y="5787303"/>
            <a:ext cx="803023" cy="1070697"/>
          </a:xfrm>
          <a:prstGeom prst="rect">
            <a:avLst/>
          </a:prstGeom>
        </p:spPr>
      </p:pic>
    </p:spTree>
    <p:extLst>
      <p:ext uri="{BB962C8B-B14F-4D97-AF65-F5344CB8AC3E}">
        <p14:creationId xmlns:p14="http://schemas.microsoft.com/office/powerpoint/2010/main" val="9994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5E44-A3CC-4896-9745-FE7F6BEB25F3}"/>
              </a:ext>
            </a:extLst>
          </p:cNvPr>
          <p:cNvSpPr>
            <a:spLocks noGrp="1"/>
          </p:cNvSpPr>
          <p:nvPr>
            <p:ph type="title"/>
          </p:nvPr>
        </p:nvSpPr>
        <p:spPr/>
        <p:txBody>
          <a:bodyPr>
            <a:normAutofit fontScale="90000"/>
          </a:bodyPr>
          <a:lstStyle/>
          <a:p>
            <a:r>
              <a:rPr lang="en-US" dirty="0"/>
              <a:t>Can Post-Harvest Losses be reduced in SSA?</a:t>
            </a:r>
            <a:br>
              <a:rPr lang="en-US" dirty="0"/>
            </a:br>
            <a:r>
              <a:rPr lang="en-US" dirty="0"/>
              <a:t>What impact would this have on food security and the environment?</a:t>
            </a:r>
          </a:p>
        </p:txBody>
      </p:sp>
      <p:sp>
        <p:nvSpPr>
          <p:cNvPr id="3" name="Slide Number Placeholder 2">
            <a:extLst>
              <a:ext uri="{FF2B5EF4-FFF2-40B4-BE49-F238E27FC236}">
                <a16:creationId xmlns:a16="http://schemas.microsoft.com/office/drawing/2014/main" id="{7B52D143-8788-40E6-9042-63153B28A0DD}"/>
              </a:ext>
            </a:extLst>
          </p:cNvPr>
          <p:cNvSpPr>
            <a:spLocks noGrp="1"/>
          </p:cNvSpPr>
          <p:nvPr>
            <p:ph type="sldNum" sz="quarter" idx="12"/>
          </p:nvPr>
        </p:nvSpPr>
        <p:spPr/>
        <p:txBody>
          <a:bodyPr/>
          <a:lstStyle/>
          <a:p>
            <a:fld id="{89D7931E-637B-46D8-A580-615CC76C5C63}" type="slidenum">
              <a:rPr lang="en-US" smtClean="0"/>
              <a:pPr/>
              <a:t>31</a:t>
            </a:fld>
            <a:endParaRPr lang="en-US" dirty="0"/>
          </a:p>
        </p:txBody>
      </p:sp>
      <p:pic>
        <p:nvPicPr>
          <p:cNvPr id="4" name="Picture 3">
            <a:extLst>
              <a:ext uri="{FF2B5EF4-FFF2-40B4-BE49-F238E27FC236}">
                <a16:creationId xmlns:a16="http://schemas.microsoft.com/office/drawing/2014/main" id="{7F9A13F5-5ADB-4B10-969E-AC8758CC3CE2}"/>
              </a:ext>
            </a:extLst>
          </p:cNvPr>
          <p:cNvPicPr>
            <a:picLocks noChangeAspect="1"/>
          </p:cNvPicPr>
          <p:nvPr/>
        </p:nvPicPr>
        <p:blipFill>
          <a:blip r:embed="rId2"/>
          <a:stretch>
            <a:fillRect/>
          </a:stretch>
        </p:blipFill>
        <p:spPr>
          <a:xfrm>
            <a:off x="4819910" y="1858325"/>
            <a:ext cx="2798307" cy="2249619"/>
          </a:xfrm>
          <a:prstGeom prst="rect">
            <a:avLst/>
          </a:prstGeom>
        </p:spPr>
      </p:pic>
      <p:pic>
        <p:nvPicPr>
          <p:cNvPr id="5" name="Picture 4">
            <a:extLst>
              <a:ext uri="{FF2B5EF4-FFF2-40B4-BE49-F238E27FC236}">
                <a16:creationId xmlns:a16="http://schemas.microsoft.com/office/drawing/2014/main" id="{E77004C0-E0DC-4F34-96BD-BEAE2EA090F9}"/>
              </a:ext>
            </a:extLst>
          </p:cNvPr>
          <p:cNvPicPr>
            <a:picLocks noChangeAspect="1"/>
          </p:cNvPicPr>
          <p:nvPr/>
        </p:nvPicPr>
        <p:blipFill>
          <a:blip r:embed="rId3"/>
          <a:stretch>
            <a:fillRect/>
          </a:stretch>
        </p:blipFill>
        <p:spPr>
          <a:xfrm>
            <a:off x="8141783" y="2035925"/>
            <a:ext cx="2425585" cy="1614117"/>
          </a:xfrm>
          <a:prstGeom prst="rect">
            <a:avLst/>
          </a:prstGeom>
        </p:spPr>
      </p:pic>
      <p:pic>
        <p:nvPicPr>
          <p:cNvPr id="6" name="Picture 3">
            <a:extLst>
              <a:ext uri="{FF2B5EF4-FFF2-40B4-BE49-F238E27FC236}">
                <a16:creationId xmlns:a16="http://schemas.microsoft.com/office/drawing/2014/main" id="{23934442-DB4D-469C-A351-FEF50C5E9E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432" y="4247186"/>
            <a:ext cx="2284618" cy="191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A5F7D2FE-FB5F-4232-94C1-437B1C8BC2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0984" y="4247186"/>
            <a:ext cx="2830182" cy="180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C5A18F0-4C3E-4761-B359-1B4597BBE4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8398" y="4247185"/>
            <a:ext cx="2310431" cy="1804419"/>
          </a:xfrm>
          <a:prstGeom prst="rect">
            <a:avLst/>
          </a:prstGeom>
        </p:spPr>
      </p:pic>
      <p:cxnSp>
        <p:nvCxnSpPr>
          <p:cNvPr id="9" name="Straight Arrow Connector 8">
            <a:extLst>
              <a:ext uri="{FF2B5EF4-FFF2-40B4-BE49-F238E27FC236}">
                <a16:creationId xmlns:a16="http://schemas.microsoft.com/office/drawing/2014/main" id="{B557DCD3-D67E-4B71-B647-17CAD0E4C260}"/>
              </a:ext>
            </a:extLst>
          </p:cNvPr>
          <p:cNvCxnSpPr>
            <a:cxnSpLocks/>
          </p:cNvCxnSpPr>
          <p:nvPr/>
        </p:nvCxnSpPr>
        <p:spPr>
          <a:xfrm>
            <a:off x="3324043" y="5213063"/>
            <a:ext cx="786979" cy="0"/>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3C4A7E01-EDB4-466C-95F2-4571ACC531C0}"/>
              </a:ext>
            </a:extLst>
          </p:cNvPr>
          <p:cNvCxnSpPr>
            <a:cxnSpLocks/>
          </p:cNvCxnSpPr>
          <p:nvPr/>
        </p:nvCxnSpPr>
        <p:spPr>
          <a:xfrm>
            <a:off x="7224728" y="5197924"/>
            <a:ext cx="786979" cy="0"/>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pic>
        <p:nvPicPr>
          <p:cNvPr id="12" name="Picture 7" descr="http://tbn1.google.com/images?q=tbn:pxMxJWnr2JomRM:http://envs.ucsc.edu/shennan/Dorothy/maize%2520%2B%2520standing%2520water.jpg">
            <a:hlinkClick r:id="rId7"/>
            <a:extLst>
              <a:ext uri="{FF2B5EF4-FFF2-40B4-BE49-F238E27FC236}">
                <a16:creationId xmlns:a16="http://schemas.microsoft.com/office/drawing/2014/main" id="{75B2698F-5088-4810-BD4F-EC7231025B5B}"/>
              </a:ext>
            </a:extLst>
          </p:cNvPr>
          <p:cNvPicPr>
            <a:picLocks noChangeAspect="1" noChangeArrowheads="1"/>
          </p:cNvPicPr>
          <p:nvPr/>
        </p:nvPicPr>
        <p:blipFill>
          <a:blip r:embed="rId8" cstate="print"/>
          <a:srcRect/>
          <a:stretch>
            <a:fillRect/>
          </a:stretch>
        </p:blipFill>
        <p:spPr bwMode="auto">
          <a:xfrm>
            <a:off x="953027" y="2118850"/>
            <a:ext cx="2514600" cy="1609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466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686800" cy="1066800"/>
          </a:xfrm>
        </p:spPr>
        <p:txBody>
          <a:bodyPr>
            <a:normAutofit fontScale="90000"/>
          </a:bodyPr>
          <a:lstStyle/>
          <a:p>
            <a:pPr algn="l"/>
            <a:r>
              <a:rPr lang="en-US" sz="4000" dirty="0"/>
              <a:t>Reducing post-harvest losses in Africa</a:t>
            </a:r>
          </a:p>
        </p:txBody>
      </p:sp>
      <p:sp>
        <p:nvSpPr>
          <p:cNvPr id="3" name="Content Placeholder 2"/>
          <p:cNvSpPr>
            <a:spLocks noGrp="1"/>
          </p:cNvSpPr>
          <p:nvPr>
            <p:ph idx="1"/>
          </p:nvPr>
        </p:nvSpPr>
        <p:spPr>
          <a:xfrm>
            <a:off x="1752601" y="5486400"/>
            <a:ext cx="8686800" cy="1371600"/>
          </a:xfrm>
          <a:noFill/>
        </p:spPr>
        <p:txBody>
          <a:bodyPr>
            <a:normAutofit fontScale="85000" lnSpcReduction="10000"/>
          </a:bodyPr>
          <a:lstStyle/>
          <a:p>
            <a:pPr marL="0" indent="0">
              <a:buNone/>
            </a:pPr>
            <a:r>
              <a:rPr lang="en-US" sz="3200" dirty="0"/>
              <a:t>Examine impact of reducing PHL in SS Africa to the level in Latin America (18%) – so that, at current input levels, 10% more reaches the market</a:t>
            </a:r>
          </a:p>
        </p:txBody>
      </p:sp>
      <p:pic>
        <p:nvPicPr>
          <p:cNvPr id="4" name="Picture 3"/>
          <p:cNvPicPr/>
          <p:nvPr/>
        </p:nvPicPr>
        <p:blipFill rotWithShape="1">
          <a:blip r:embed="rId3"/>
          <a:srcRect l="12576" t="20401" r="60669" b="39800"/>
          <a:stretch/>
        </p:blipFill>
        <p:spPr bwMode="auto">
          <a:xfrm>
            <a:off x="2743201" y="1092200"/>
            <a:ext cx="6896099" cy="4089400"/>
          </a:xfrm>
          <a:prstGeom prst="rect">
            <a:avLst/>
          </a:prstGeom>
          <a:ln>
            <a:noFill/>
          </a:ln>
          <a:extLst>
            <a:ext uri="{53640926-AAD7-44D8-BBD7-CCE9431645EC}">
              <a14:shadowObscured xmlns:a14="http://schemas.microsoft.com/office/drawing/2010/main"/>
            </a:ext>
          </a:extLst>
        </p:spPr>
      </p:pic>
      <p:sp>
        <p:nvSpPr>
          <p:cNvPr id="6" name="Oval 5"/>
          <p:cNvSpPr/>
          <p:nvPr/>
        </p:nvSpPr>
        <p:spPr bwMode="auto">
          <a:xfrm>
            <a:off x="5738834" y="3124201"/>
            <a:ext cx="692727" cy="1457277"/>
          </a:xfrm>
          <a:prstGeom prst="ellips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spTree>
    <p:extLst>
      <p:ext uri="{BB962C8B-B14F-4D97-AF65-F5344CB8AC3E}">
        <p14:creationId xmlns:p14="http://schemas.microsoft.com/office/powerpoint/2010/main" val="4132683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686800" cy="1066800"/>
          </a:xfrm>
        </p:spPr>
        <p:txBody>
          <a:bodyPr>
            <a:normAutofit fontScale="90000"/>
          </a:bodyPr>
          <a:lstStyle/>
          <a:p>
            <a:pPr algn="ctr"/>
            <a:r>
              <a:rPr lang="en-US" sz="4000" dirty="0"/>
              <a:t>Impact of reducing PHL in SSA: </a:t>
            </a:r>
            <a:r>
              <a:rPr lang="en-US" sz="4000" i="1" dirty="0"/>
              <a:t>Segmented Markets</a:t>
            </a:r>
          </a:p>
        </p:txBody>
      </p:sp>
      <p:sp>
        <p:nvSpPr>
          <p:cNvPr id="4" name="TextBox 3"/>
          <p:cNvSpPr txBox="1"/>
          <p:nvPr/>
        </p:nvSpPr>
        <p:spPr>
          <a:xfrm>
            <a:off x="2133600" y="5715002"/>
            <a:ext cx="8229600" cy="646331"/>
          </a:xfrm>
          <a:prstGeom prst="rect">
            <a:avLst/>
          </a:prstGeom>
          <a:noFill/>
        </p:spPr>
        <p:txBody>
          <a:bodyPr wrap="square" rtlCol="0">
            <a:spAutoFit/>
          </a:bodyPr>
          <a:lstStyle/>
          <a:p>
            <a:r>
              <a:rPr lang="en-US" i="1" dirty="0">
                <a:solidFill>
                  <a:srgbClr val="000000"/>
                </a:solidFill>
              </a:rPr>
              <a:t>Under </a:t>
            </a:r>
            <a:r>
              <a:rPr lang="en-US" b="1" i="1" dirty="0">
                <a:solidFill>
                  <a:srgbClr val="0000CC"/>
                </a:solidFill>
              </a:rPr>
              <a:t>segmented markets</a:t>
            </a:r>
            <a:r>
              <a:rPr lang="en-US" i="1" dirty="0">
                <a:solidFill>
                  <a:srgbClr val="000000"/>
                </a:solidFill>
              </a:rPr>
              <a:t> </a:t>
            </a:r>
            <a:r>
              <a:rPr lang="en-US" dirty="0">
                <a:solidFill>
                  <a:srgbClr val="000000"/>
                </a:solidFill>
              </a:rPr>
              <a:t>SSA prices fall sharply, non-farm under-nutrition drops and cropland area shrinks</a:t>
            </a:r>
          </a:p>
        </p:txBody>
      </p:sp>
      <p:cxnSp>
        <p:nvCxnSpPr>
          <p:cNvPr id="6" name="Straight Arrow Connector 5"/>
          <p:cNvCxnSpPr/>
          <p:nvPr/>
        </p:nvCxnSpPr>
        <p:spPr bwMode="auto">
          <a:xfrm flipV="1">
            <a:off x="3962400" y="4191002"/>
            <a:ext cx="1524000" cy="2057398"/>
          </a:xfrm>
          <a:prstGeom prst="straightConnector1">
            <a:avLst/>
          </a:prstGeom>
          <a:solidFill>
            <a:schemeClr val="accent1"/>
          </a:solidFill>
          <a:ln w="12700" cap="flat" cmpd="sng" algn="ctr">
            <a:solidFill>
              <a:schemeClr val="tx1"/>
            </a:solidFill>
            <a:prstDash val="solid"/>
            <a:round/>
            <a:headEnd type="none" w="sm" len="sm"/>
            <a:tailEnd type="triangle" w="lg" len="lg"/>
          </a:ln>
          <a:effectLst/>
        </p:spPr>
      </p:cxnSp>
      <p:cxnSp>
        <p:nvCxnSpPr>
          <p:cNvPr id="10" name="Straight Arrow Connector 9"/>
          <p:cNvCxnSpPr/>
          <p:nvPr/>
        </p:nvCxnSpPr>
        <p:spPr bwMode="auto">
          <a:xfrm flipV="1">
            <a:off x="6629400" y="3810000"/>
            <a:ext cx="3276600" cy="2438400"/>
          </a:xfrm>
          <a:prstGeom prst="straightConnector1">
            <a:avLst/>
          </a:prstGeom>
          <a:solidFill>
            <a:schemeClr val="accent1"/>
          </a:solidFill>
          <a:ln w="12700" cap="flat" cmpd="sng" algn="ctr">
            <a:solidFill>
              <a:schemeClr val="tx1"/>
            </a:solidFill>
            <a:prstDash val="solid"/>
            <a:round/>
            <a:headEnd type="none" w="sm" len="sm"/>
            <a:tailEnd type="triangle" w="lg" len="lg"/>
          </a:ln>
          <a:effectLst/>
        </p:spPr>
      </p:cxnSp>
      <p:graphicFrame>
        <p:nvGraphicFramePr>
          <p:cNvPr id="9" name="Chart 8"/>
          <p:cNvGraphicFramePr>
            <a:graphicFrameLocks/>
          </p:cNvGraphicFramePr>
          <p:nvPr/>
        </p:nvGraphicFramePr>
        <p:xfrm>
          <a:off x="1905000" y="1676401"/>
          <a:ext cx="4343400" cy="3774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6248400" y="1600201"/>
          <a:ext cx="4191000" cy="381000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p:cNvSpPr/>
          <p:nvPr/>
        </p:nvSpPr>
        <p:spPr bwMode="auto">
          <a:xfrm>
            <a:off x="2590800" y="2095500"/>
            <a:ext cx="1752600" cy="2819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sp>
        <p:nvSpPr>
          <p:cNvPr id="13" name="Rectangle 12"/>
          <p:cNvSpPr/>
          <p:nvPr/>
        </p:nvSpPr>
        <p:spPr bwMode="auto">
          <a:xfrm>
            <a:off x="6934200" y="2070100"/>
            <a:ext cx="1752600" cy="2819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spTree>
    <p:extLst>
      <p:ext uri="{BB962C8B-B14F-4D97-AF65-F5344CB8AC3E}">
        <p14:creationId xmlns:p14="http://schemas.microsoft.com/office/powerpoint/2010/main" val="2850623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0342"/>
            <a:ext cx="8686800" cy="1066800"/>
          </a:xfrm>
        </p:spPr>
        <p:txBody>
          <a:bodyPr>
            <a:normAutofit fontScale="90000"/>
          </a:bodyPr>
          <a:lstStyle/>
          <a:p>
            <a:pPr algn="ctr"/>
            <a:r>
              <a:rPr lang="en-US" sz="4000" dirty="0"/>
              <a:t>Impact of reducing PHL in SSA: </a:t>
            </a:r>
            <a:br>
              <a:rPr lang="en-US" sz="4000" dirty="0"/>
            </a:br>
            <a:r>
              <a:rPr lang="en-US" sz="4000" i="1" dirty="0"/>
              <a:t>Integrated Markets</a:t>
            </a:r>
          </a:p>
        </p:txBody>
      </p:sp>
      <p:sp>
        <p:nvSpPr>
          <p:cNvPr id="4" name="TextBox 3"/>
          <p:cNvSpPr txBox="1"/>
          <p:nvPr/>
        </p:nvSpPr>
        <p:spPr>
          <a:xfrm>
            <a:off x="2057400" y="5710306"/>
            <a:ext cx="8458200" cy="646331"/>
          </a:xfrm>
          <a:prstGeom prst="rect">
            <a:avLst/>
          </a:prstGeom>
          <a:noFill/>
        </p:spPr>
        <p:txBody>
          <a:bodyPr wrap="square" rtlCol="0">
            <a:spAutoFit/>
          </a:bodyPr>
          <a:lstStyle/>
          <a:p>
            <a:r>
              <a:rPr lang="en-US" i="1" dirty="0">
                <a:solidFill>
                  <a:srgbClr val="000000"/>
                </a:solidFill>
              </a:rPr>
              <a:t>Under </a:t>
            </a:r>
            <a:r>
              <a:rPr lang="en-US" b="1" i="1" dirty="0">
                <a:solidFill>
                  <a:srgbClr val="0000CC"/>
                </a:solidFill>
              </a:rPr>
              <a:t>integrated markets </a:t>
            </a:r>
            <a:r>
              <a:rPr lang="en-US" dirty="0">
                <a:solidFill>
                  <a:srgbClr val="000000"/>
                </a:solidFill>
              </a:rPr>
              <a:t>SSA prices barely fall, malnutrition drops very little and </a:t>
            </a:r>
            <a:r>
              <a:rPr lang="en-US" i="1" dirty="0">
                <a:solidFill>
                  <a:srgbClr val="000000"/>
                </a:solidFill>
              </a:rPr>
              <a:t>cropland area expands strongly; terrestrial carbon fluxes rise</a:t>
            </a:r>
          </a:p>
        </p:txBody>
      </p:sp>
      <p:cxnSp>
        <p:nvCxnSpPr>
          <p:cNvPr id="6" name="Straight Arrow Connector 5"/>
          <p:cNvCxnSpPr/>
          <p:nvPr/>
        </p:nvCxnSpPr>
        <p:spPr bwMode="auto">
          <a:xfrm flipH="1" flipV="1">
            <a:off x="3962400" y="2438401"/>
            <a:ext cx="533400" cy="3271904"/>
          </a:xfrm>
          <a:prstGeom prst="straightConnector1">
            <a:avLst/>
          </a:prstGeom>
          <a:solidFill>
            <a:schemeClr val="accent1"/>
          </a:solidFill>
          <a:ln w="12700" cap="flat" cmpd="sng" algn="ctr">
            <a:solidFill>
              <a:schemeClr val="tx1"/>
            </a:solidFill>
            <a:prstDash val="solid"/>
            <a:round/>
            <a:headEnd type="none" w="sm" len="sm"/>
            <a:tailEnd type="triangle" w="lg" len="lg"/>
          </a:ln>
          <a:effectLst/>
        </p:spPr>
      </p:cxnSp>
      <p:cxnSp>
        <p:nvCxnSpPr>
          <p:cNvPr id="10" name="Straight Arrow Connector 9"/>
          <p:cNvCxnSpPr/>
          <p:nvPr/>
        </p:nvCxnSpPr>
        <p:spPr bwMode="auto">
          <a:xfrm flipV="1">
            <a:off x="8343900" y="3751941"/>
            <a:ext cx="0" cy="2373862"/>
          </a:xfrm>
          <a:prstGeom prst="straightConnector1">
            <a:avLst/>
          </a:prstGeom>
          <a:solidFill>
            <a:schemeClr val="accent1"/>
          </a:solidFill>
          <a:ln w="12700" cap="flat" cmpd="sng" algn="ctr">
            <a:solidFill>
              <a:schemeClr val="tx1"/>
            </a:solidFill>
            <a:prstDash val="solid"/>
            <a:round/>
            <a:headEnd type="none" w="sm" len="sm"/>
            <a:tailEnd type="triangle" w="lg" len="lg"/>
          </a:ln>
          <a:effectLst/>
        </p:spPr>
      </p:cxnSp>
      <p:graphicFrame>
        <p:nvGraphicFramePr>
          <p:cNvPr id="11" name="Chart 10"/>
          <p:cNvGraphicFramePr>
            <a:graphicFrameLocks/>
          </p:cNvGraphicFramePr>
          <p:nvPr/>
        </p:nvGraphicFramePr>
        <p:xfrm>
          <a:off x="1905000" y="1676401"/>
          <a:ext cx="4343400" cy="3774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nvGraphicFramePr>
        <p:xfrm>
          <a:off x="6248400" y="1600201"/>
          <a:ext cx="4191000" cy="3810001"/>
        </p:xfrm>
        <a:graphic>
          <a:graphicData uri="http://schemas.openxmlformats.org/drawingml/2006/chart">
            <c:chart xmlns:c="http://schemas.openxmlformats.org/drawingml/2006/chart" xmlns:r="http://schemas.openxmlformats.org/officeDocument/2006/relationships" r:id="rId4"/>
          </a:graphicData>
        </a:graphic>
      </p:graphicFrame>
      <p:sp>
        <p:nvSpPr>
          <p:cNvPr id="5" name="Oval 4"/>
          <p:cNvSpPr/>
          <p:nvPr/>
        </p:nvSpPr>
        <p:spPr bwMode="auto">
          <a:xfrm>
            <a:off x="2590800" y="1828800"/>
            <a:ext cx="1752600" cy="1066800"/>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sp>
        <p:nvSpPr>
          <p:cNvPr id="13" name="Oval 12"/>
          <p:cNvSpPr/>
          <p:nvPr/>
        </p:nvSpPr>
        <p:spPr bwMode="auto">
          <a:xfrm>
            <a:off x="6743700" y="2209800"/>
            <a:ext cx="2171700" cy="2241514"/>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rgbClr val="0000CC"/>
              </a:solidFill>
            </a:endParaRPr>
          </a:p>
        </p:txBody>
      </p:sp>
    </p:spTree>
    <p:extLst>
      <p:ext uri="{BB962C8B-B14F-4D97-AF65-F5344CB8AC3E}">
        <p14:creationId xmlns:p14="http://schemas.microsoft.com/office/powerpoint/2010/main" val="932314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122"/>
          <p:cNvSpPr>
            <a:spLocks noGrp="1" noChangeArrowheads="1"/>
          </p:cNvSpPr>
          <p:nvPr>
            <p:ph type="title"/>
          </p:nvPr>
        </p:nvSpPr>
        <p:spPr bwMode="auto">
          <a:xfrm>
            <a:off x="1752601" y="0"/>
            <a:ext cx="8686800" cy="836712"/>
          </a:xfrm>
          <a:noFill/>
          <a:ln>
            <a:miter lim="800000"/>
            <a:headEnd/>
            <a:tailEnd/>
          </a:ln>
        </p:spPr>
        <p:txBody>
          <a:bodyPr vert="horz" wrap="square" lIns="91440" tIns="45720" rIns="91440" bIns="45720" numCol="1" rtlCol="0" anchor="ctr" compatLnSpc="1">
            <a:prstTxWarp prst="textNoShape">
              <a:avLst/>
            </a:prstTxWarp>
            <a:normAutofit/>
          </a:bodyPr>
          <a:lstStyle/>
          <a:p>
            <a:pPr algn="ctr" eaLnBrk="1" hangingPunct="1"/>
            <a:r>
              <a:rPr lang="en-US" sz="4000" dirty="0">
                <a:latin typeface="Times New Roman" panose="02020603050405020304" pitchFamily="18" charset="0"/>
                <a:cs typeface="Times New Roman" panose="02020603050405020304" pitchFamily="18" charset="0"/>
              </a:rPr>
              <a:t>Why do terrestrial GHGs rise?</a:t>
            </a:r>
          </a:p>
        </p:txBody>
      </p:sp>
      <p:sp>
        <p:nvSpPr>
          <p:cNvPr id="11267" name="Rectangle 5123"/>
          <p:cNvSpPr>
            <a:spLocks noChangeArrowheads="1"/>
          </p:cNvSpPr>
          <p:nvPr/>
        </p:nvSpPr>
        <p:spPr bwMode="auto">
          <a:xfrm>
            <a:off x="1674726" y="808071"/>
            <a:ext cx="8642351" cy="5170487"/>
          </a:xfrm>
          <a:prstGeom prst="rect">
            <a:avLst/>
          </a:prstGeom>
          <a:noFill/>
          <a:ln w="12700">
            <a:noFill/>
            <a:miter lim="800000"/>
            <a:headEnd/>
            <a:tailEnd/>
          </a:ln>
        </p:spPr>
        <p:txBody>
          <a:bodyPr lIns="90488" tIns="44450" rIns="90488" bIns="44450"/>
          <a:lstStyle/>
          <a:p>
            <a:pPr marL="290513" indent="-290513" eaLnBrk="0" hangingPunct="0">
              <a:spcBef>
                <a:spcPct val="10000"/>
              </a:spcBef>
              <a:spcAft>
                <a:spcPct val="25000"/>
              </a:spcAft>
              <a:buFontTx/>
              <a:buChar char="•"/>
            </a:pPr>
            <a:r>
              <a:rPr lang="en-US" sz="2200" dirty="0">
                <a:solidFill>
                  <a:srgbClr val="000000"/>
                </a:solidFill>
                <a:cs typeface="Times New Roman" panose="02020603050405020304" pitchFamily="18" charset="0"/>
              </a:rPr>
              <a:t>The conditions leading to a rise in global emissions in the face of a PHL reductions derive from SSA’s </a:t>
            </a:r>
            <a:r>
              <a:rPr lang="en-US" sz="2200" b="1" i="1" dirty="0">
                <a:solidFill>
                  <a:srgbClr val="FF0000"/>
                </a:solidFill>
                <a:cs typeface="Times New Roman" panose="02020603050405020304" pitchFamily="18" charset="0"/>
              </a:rPr>
              <a:t>low relative emissions efficiency. </a:t>
            </a:r>
          </a:p>
          <a:p>
            <a:pPr eaLnBrk="0" fontAlgn="auto" hangingPunct="0">
              <a:spcBef>
                <a:spcPct val="10000"/>
              </a:spcBef>
              <a:spcAft>
                <a:spcPct val="25000"/>
              </a:spcAft>
            </a:pPr>
            <a:endParaRPr lang="en-US" sz="2200" b="1" i="1" dirty="0">
              <a:solidFill>
                <a:srgbClr val="FF0000"/>
              </a:solidFill>
              <a:cs typeface="Times New Roman" panose="02020603050405020304" pitchFamily="18" charset="0"/>
            </a:endParaRPr>
          </a:p>
        </p:txBody>
      </p:sp>
      <p:sp>
        <p:nvSpPr>
          <p:cNvPr id="2" name="TextBox 1"/>
          <p:cNvSpPr txBox="1"/>
          <p:nvPr/>
        </p:nvSpPr>
        <p:spPr>
          <a:xfrm>
            <a:off x="1803275" y="5706612"/>
            <a:ext cx="9733755" cy="646331"/>
          </a:xfrm>
          <a:prstGeom prst="rect">
            <a:avLst/>
          </a:prstGeom>
          <a:noFill/>
        </p:spPr>
        <p:txBody>
          <a:bodyPr wrap="none" rtlCol="0">
            <a:spAutoFit/>
          </a:bodyPr>
          <a:lstStyle/>
          <a:p>
            <a:r>
              <a:rPr lang="en-US" b="1" dirty="0">
                <a:solidFill>
                  <a:prstClr val="black"/>
                </a:solidFill>
                <a:cs typeface="Times New Roman" panose="02020603050405020304" pitchFamily="18" charset="0"/>
              </a:rPr>
              <a:t>Emissions efficiency = tons of output/tons of carbon from land conversion; this figure </a:t>
            </a:r>
          </a:p>
          <a:p>
            <a:r>
              <a:rPr lang="en-US" b="1" dirty="0">
                <a:solidFill>
                  <a:prstClr val="black"/>
                </a:solidFill>
                <a:cs typeface="Times New Roman" panose="02020603050405020304" pitchFamily="18" charset="0"/>
              </a:rPr>
              <a:t>plots the inverse of this, i.e. the carbon released/ton of output from the converted land</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78" r="4510" b="16750"/>
          <a:stretch/>
        </p:blipFill>
        <p:spPr bwMode="auto">
          <a:xfrm>
            <a:off x="1784986" y="1938772"/>
            <a:ext cx="8535138" cy="356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140116" y="6522070"/>
            <a:ext cx="2674322" cy="292388"/>
          </a:xfrm>
          <a:prstGeom prst="rect">
            <a:avLst/>
          </a:prstGeom>
          <a:noFill/>
        </p:spPr>
        <p:txBody>
          <a:bodyPr wrap="none" rtlCol="0">
            <a:spAutoFit/>
          </a:bodyPr>
          <a:lstStyle/>
          <a:p>
            <a:r>
              <a:rPr lang="en-US" sz="1300" b="1" dirty="0">
                <a:solidFill>
                  <a:srgbClr val="000000"/>
                </a:solidFill>
                <a:cs typeface="Times New Roman" panose="02020603050405020304" pitchFamily="18" charset="0"/>
              </a:rPr>
              <a:t>Source: West et al. PNAS (2010)</a:t>
            </a:r>
          </a:p>
        </p:txBody>
      </p:sp>
      <p:sp>
        <p:nvSpPr>
          <p:cNvPr id="5" name="Oval 4"/>
          <p:cNvSpPr/>
          <p:nvPr/>
        </p:nvSpPr>
        <p:spPr>
          <a:xfrm>
            <a:off x="6096001" y="3372954"/>
            <a:ext cx="1296144" cy="1008112"/>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2360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228600"/>
            <a:ext cx="11745980" cy="1066800"/>
          </a:xfrm>
        </p:spPr>
        <p:txBody>
          <a:bodyPr>
            <a:noAutofit/>
          </a:bodyPr>
          <a:lstStyle/>
          <a:p>
            <a:r>
              <a:rPr lang="en-US" sz="2400" dirty="0"/>
              <a:t>Summary (1): Food markets segmented historically – but with globalization / market integration </a:t>
            </a:r>
            <a:r>
              <a:rPr lang="en-US" sz="2400" i="1" dirty="0"/>
              <a:t>we must think differently about food &amp; environ. security</a:t>
            </a:r>
            <a:endParaRPr lang="en-US" sz="2400" dirty="0"/>
          </a:p>
        </p:txBody>
      </p:sp>
      <p:sp>
        <p:nvSpPr>
          <p:cNvPr id="3" name="Content Placeholder 2"/>
          <p:cNvSpPr>
            <a:spLocks noGrp="1"/>
          </p:cNvSpPr>
          <p:nvPr>
            <p:ph idx="1"/>
          </p:nvPr>
        </p:nvSpPr>
        <p:spPr>
          <a:xfrm>
            <a:off x="723755" y="2173024"/>
            <a:ext cx="11276422" cy="5029200"/>
          </a:xfrm>
          <a:noFill/>
        </p:spPr>
        <p:txBody>
          <a:bodyPr>
            <a:normAutofit/>
          </a:bodyPr>
          <a:lstStyle/>
          <a:p>
            <a:pPr>
              <a:buFont typeface="Arial" panose="020B0604020202020204" pitchFamily="34" charset="0"/>
              <a:buChar char="•"/>
            </a:pPr>
            <a:r>
              <a:rPr lang="en-US" dirty="0"/>
              <a:t>Globalization allows local consumers greater access to international markets</a:t>
            </a:r>
            <a:endParaRPr lang="en-US" b="0" dirty="0"/>
          </a:p>
          <a:p>
            <a:pPr>
              <a:buFont typeface="Arial" panose="020B0604020202020204" pitchFamily="34" charset="0"/>
              <a:buChar char="•"/>
            </a:pPr>
            <a:r>
              <a:rPr lang="en-US" dirty="0"/>
              <a:t>In a globalized economy: TFP growth rules the day!</a:t>
            </a:r>
          </a:p>
          <a:p>
            <a:pPr lvl="1">
              <a:buFontTx/>
              <a:buChar char="-"/>
            </a:pPr>
            <a:r>
              <a:rPr lang="en-US" dirty="0"/>
              <a:t>Investments in R&amp;D take on greater importance</a:t>
            </a:r>
          </a:p>
          <a:p>
            <a:pPr lvl="1">
              <a:buFontTx/>
              <a:buChar char="-"/>
            </a:pPr>
            <a:r>
              <a:rPr lang="en-US" dirty="0"/>
              <a:t>As do productivity-enhancing economic reforms</a:t>
            </a:r>
          </a:p>
          <a:p>
            <a:pPr>
              <a:buFont typeface="Arial" panose="020B0604020202020204" pitchFamily="34" charset="0"/>
              <a:buChar char="•"/>
            </a:pPr>
            <a:r>
              <a:rPr lang="en-US" dirty="0"/>
              <a:t>Environment can be threatened by productivity growth in regions with low emissions efficiency unless vulnerable areas protected</a:t>
            </a:r>
          </a:p>
          <a:p>
            <a:pPr lvl="1">
              <a:buFont typeface="Arial" panose="020B0604020202020204" pitchFamily="34" charset="0"/>
              <a:buChar char="•"/>
            </a:pPr>
            <a:endParaRPr lang="en-US" b="0" dirty="0"/>
          </a:p>
          <a:p>
            <a:pPr>
              <a:buFontTx/>
              <a:buChar char="-"/>
            </a:pPr>
            <a:endParaRPr lang="en-US" b="0" dirty="0"/>
          </a:p>
          <a:p>
            <a:pPr>
              <a:buFontTx/>
              <a:buChar char="-"/>
            </a:pPr>
            <a:endParaRPr lang="en-US" b="0" dirty="0"/>
          </a:p>
        </p:txBody>
      </p:sp>
    </p:spTree>
    <p:extLst>
      <p:ext uri="{BB962C8B-B14F-4D97-AF65-F5344CB8AC3E}">
        <p14:creationId xmlns:p14="http://schemas.microsoft.com/office/powerpoint/2010/main" val="1560691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BFCA-C8E9-4028-9FE4-027CD7BC2B71}"/>
              </a:ext>
            </a:extLst>
          </p:cNvPr>
          <p:cNvSpPr>
            <a:spLocks noGrp="1"/>
          </p:cNvSpPr>
          <p:nvPr>
            <p:ph type="title"/>
          </p:nvPr>
        </p:nvSpPr>
        <p:spPr/>
        <p:txBody>
          <a:bodyPr/>
          <a:lstStyle/>
          <a:p>
            <a:r>
              <a:rPr lang="en-US" dirty="0"/>
              <a:t>Outline of the talk</a:t>
            </a:r>
          </a:p>
        </p:txBody>
      </p:sp>
      <p:sp>
        <p:nvSpPr>
          <p:cNvPr id="3" name="Content Placeholder 2">
            <a:extLst>
              <a:ext uri="{FF2B5EF4-FFF2-40B4-BE49-F238E27FC236}">
                <a16:creationId xmlns:a16="http://schemas.microsoft.com/office/drawing/2014/main" id="{571637EC-9931-44F7-93C2-2C69A80E112E}"/>
              </a:ext>
            </a:extLst>
          </p:cNvPr>
          <p:cNvSpPr>
            <a:spLocks noGrp="1"/>
          </p:cNvSpPr>
          <p:nvPr>
            <p:ph idx="1"/>
          </p:nvPr>
        </p:nvSpPr>
        <p:spPr>
          <a:xfrm>
            <a:off x="620773" y="1790700"/>
            <a:ext cx="11453543" cy="4305300"/>
          </a:xfrm>
        </p:spPr>
        <p:txBody>
          <a:bodyPr>
            <a:normAutofit/>
          </a:bodyPr>
          <a:lstStyle/>
          <a:p>
            <a:r>
              <a:rPr lang="en-US" dirty="0">
                <a:solidFill>
                  <a:schemeClr val="bg1">
                    <a:lumMod val="85000"/>
                  </a:schemeClr>
                </a:solidFill>
              </a:rPr>
              <a:t>Food security in the context of the UN Sustainable Development Goals</a:t>
            </a:r>
          </a:p>
          <a:p>
            <a:r>
              <a:rPr lang="en-US" dirty="0">
                <a:solidFill>
                  <a:schemeClr val="bg1">
                    <a:lumMod val="85000"/>
                  </a:schemeClr>
                </a:solidFill>
              </a:rPr>
              <a:t>Economic analysis of food system drivers and impacts in the context of globalization of markets</a:t>
            </a:r>
          </a:p>
          <a:p>
            <a:r>
              <a:rPr lang="en-US" dirty="0">
                <a:solidFill>
                  <a:schemeClr val="tx1"/>
                </a:solidFill>
              </a:rPr>
              <a:t>Case study of Niger</a:t>
            </a:r>
          </a:p>
          <a:p>
            <a:r>
              <a:rPr lang="en-US" dirty="0">
                <a:solidFill>
                  <a:schemeClr val="bg1">
                    <a:lumMod val="85000"/>
                  </a:schemeClr>
                </a:solidFill>
              </a:rPr>
              <a:t>Human heat stress and climate impacts in West Africa</a:t>
            </a:r>
          </a:p>
          <a:p>
            <a:pPr marL="914400" lvl="2" indent="0">
              <a:buNone/>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AD62282A-C6D2-427E-BAEF-C460D8ABC0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7931E-637B-46D8-A580-615CC76C5C63}" type="slidenum">
              <a:rPr kumimoji="0" lang="en-US" sz="900" b="1" i="0" u="none" strike="noStrike" kern="1200" cap="none" spc="0" normalizeH="0" baseline="0" noProof="0" smtClean="0">
                <a:ln>
                  <a:noFill/>
                </a:ln>
                <a:solidFill>
                  <a:srgbClr val="4D4D4D"/>
                </a:solidFill>
                <a:effectLst/>
                <a:uLnTx/>
                <a:uFillTx/>
                <a:latin typeface="Myriad Pro" panose="020B05030304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srgbClr val="4D4D4D"/>
              </a:solidFill>
              <a:effectLst/>
              <a:uLnTx/>
              <a:uFillTx/>
              <a:latin typeface="Myriad Pro" panose="020B0503030403020204"/>
              <a:ea typeface="+mn-ea"/>
              <a:cs typeface="+mn-cs"/>
            </a:endParaRPr>
          </a:p>
        </p:txBody>
      </p:sp>
    </p:spTree>
    <p:extLst>
      <p:ext uri="{BB962C8B-B14F-4D97-AF65-F5344CB8AC3E}">
        <p14:creationId xmlns:p14="http://schemas.microsoft.com/office/powerpoint/2010/main" val="1740322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27194" y="675080"/>
            <a:ext cx="12519194" cy="5890312"/>
          </a:xfrm>
        </p:spPr>
        <p:txBody>
          <a:bodyPr>
            <a:normAutofit/>
          </a:bodyPr>
          <a:lstStyle/>
          <a:p>
            <a:pPr marL="914400" lvl="2" indent="0">
              <a:buNone/>
            </a:pPr>
            <a:endParaRPr lang="en-US" altLang="ko-KR" sz="2600" dirty="0"/>
          </a:p>
          <a:p>
            <a:pPr lvl="2">
              <a:lnSpc>
                <a:spcPct val="150000"/>
              </a:lnSpc>
              <a:buClr>
                <a:schemeClr val="accent2"/>
              </a:buClr>
            </a:pPr>
            <a:r>
              <a:rPr lang="en-US" altLang="ko-KR" dirty="0"/>
              <a:t>Dependent on rainfed agriculture</a:t>
            </a:r>
          </a:p>
          <a:p>
            <a:pPr lvl="2">
              <a:lnSpc>
                <a:spcPct val="150000"/>
              </a:lnSpc>
              <a:buClr>
                <a:schemeClr val="accent2"/>
              </a:buClr>
            </a:pPr>
            <a:r>
              <a:rPr lang="en-US" dirty="0"/>
              <a:t>Very low agricultural productivity</a:t>
            </a:r>
          </a:p>
          <a:p>
            <a:pPr lvl="2">
              <a:lnSpc>
                <a:spcPct val="150000"/>
              </a:lnSpc>
              <a:buClr>
                <a:schemeClr val="accent2"/>
              </a:buClr>
            </a:pPr>
            <a:r>
              <a:rPr lang="en-US" dirty="0"/>
              <a:t>80-90% of labor is employed in agricultural sector</a:t>
            </a:r>
          </a:p>
          <a:p>
            <a:pPr lvl="2">
              <a:lnSpc>
                <a:spcPct val="150000"/>
              </a:lnSpc>
              <a:buClr>
                <a:schemeClr val="accent2"/>
              </a:buClr>
            </a:pPr>
            <a:r>
              <a:rPr lang="en-US" dirty="0"/>
              <a:t>Agriculture contributes to 40% of GDP</a:t>
            </a:r>
          </a:p>
          <a:p>
            <a:pPr lvl="2">
              <a:lnSpc>
                <a:spcPct val="150000"/>
              </a:lnSpc>
              <a:buClr>
                <a:schemeClr val="accent2"/>
              </a:buClr>
            </a:pPr>
            <a:r>
              <a:rPr lang="en-US" dirty="0"/>
              <a:t>Global Health Index in 2017: ranked 99 among 199 countries. </a:t>
            </a:r>
          </a:p>
          <a:p>
            <a:pPr lvl="2"/>
            <a:endParaRPr lang="en-US" altLang="ko-KR" sz="2600" dirty="0"/>
          </a:p>
          <a:p>
            <a:pPr lvl="2"/>
            <a:endParaRPr lang="en-US" altLang="ko-KR" sz="2800" b="1" dirty="0"/>
          </a:p>
          <a:p>
            <a:pPr marL="457200" lvl="1" indent="0">
              <a:buNone/>
            </a:pPr>
            <a:r>
              <a:rPr lang="en-US" altLang="ko-KR" sz="2800" b="1" dirty="0"/>
              <a:t> </a:t>
            </a:r>
          </a:p>
          <a:p>
            <a:pPr lvl="1"/>
            <a:endParaRPr lang="en-US" altLang="ko-KR" dirty="0"/>
          </a:p>
        </p:txBody>
      </p:sp>
      <p:sp>
        <p:nvSpPr>
          <p:cNvPr id="2" name="제목 1"/>
          <p:cNvSpPr>
            <a:spLocks noGrp="1"/>
          </p:cNvSpPr>
          <p:nvPr>
            <p:ph type="title"/>
          </p:nvPr>
        </p:nvSpPr>
        <p:spPr/>
        <p:txBody>
          <a:bodyPr>
            <a:normAutofit/>
          </a:bodyPr>
          <a:lstStyle/>
          <a:p>
            <a:r>
              <a:rPr lang="en-US" altLang="ko-KR" dirty="0"/>
              <a:t>Focus on Niger</a:t>
            </a:r>
            <a:endParaRPr lang="ko-KR" altLang="en-US" dirty="0"/>
          </a:p>
        </p:txBody>
      </p:sp>
      <p:sp>
        <p:nvSpPr>
          <p:cNvPr id="6" name="Slide Number Placeholder 5"/>
          <p:cNvSpPr>
            <a:spLocks noGrp="1"/>
          </p:cNvSpPr>
          <p:nvPr>
            <p:ph type="sldNum" sz="quarter" idx="12"/>
          </p:nvPr>
        </p:nvSpPr>
        <p:spPr/>
        <p:txBody>
          <a:bodyPr/>
          <a:lstStyle/>
          <a:p>
            <a:fld id="{B0315BA6-4A3F-4052-867E-486641B9578B}" type="slidenum">
              <a:rPr lang="en-US" smtClean="0"/>
              <a:t>38</a:t>
            </a:fld>
            <a:endParaRPr lang="en-US" dirty="0"/>
          </a:p>
        </p:txBody>
      </p:sp>
      <p:pic>
        <p:nvPicPr>
          <p:cNvPr id="9" name="Picture 8">
            <a:extLst>
              <a:ext uri="{FF2B5EF4-FFF2-40B4-BE49-F238E27FC236}">
                <a16:creationId xmlns:a16="http://schemas.microsoft.com/office/drawing/2014/main" id="{55820EE5-36E2-49B8-9C52-7D3DC94EE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482" y="4472901"/>
            <a:ext cx="6370088" cy="2268056"/>
          </a:xfrm>
          <a:prstGeom prst="rect">
            <a:avLst/>
          </a:prstGeom>
        </p:spPr>
      </p:pic>
      <p:pic>
        <p:nvPicPr>
          <p:cNvPr id="10" name="Picture 9">
            <a:extLst>
              <a:ext uri="{FF2B5EF4-FFF2-40B4-BE49-F238E27FC236}">
                <a16:creationId xmlns:a16="http://schemas.microsoft.com/office/drawing/2014/main" id="{DE17B6EF-747D-4CA4-8403-29D23A6D9A81}"/>
              </a:ext>
            </a:extLst>
          </p:cNvPr>
          <p:cNvPicPr>
            <a:picLocks noChangeAspect="1"/>
          </p:cNvPicPr>
          <p:nvPr/>
        </p:nvPicPr>
        <p:blipFill>
          <a:blip r:embed="rId4"/>
          <a:stretch>
            <a:fillRect/>
          </a:stretch>
        </p:blipFill>
        <p:spPr>
          <a:xfrm>
            <a:off x="4063671" y="5000075"/>
            <a:ext cx="1108513" cy="1468951"/>
          </a:xfrm>
          <a:prstGeom prst="rect">
            <a:avLst/>
          </a:prstGeom>
        </p:spPr>
      </p:pic>
      <p:pic>
        <p:nvPicPr>
          <p:cNvPr id="11" name="Picture 10" descr="A person that is standing in the grass&#10;&#10;Description generated with high confidence">
            <a:extLst>
              <a:ext uri="{FF2B5EF4-FFF2-40B4-BE49-F238E27FC236}">
                <a16:creationId xmlns:a16="http://schemas.microsoft.com/office/drawing/2014/main" id="{F6DEFA7F-5D5E-4F2A-845F-C643EBB74727}"/>
              </a:ext>
            </a:extLst>
          </p:cNvPr>
          <p:cNvPicPr>
            <a:picLocks noChangeAspect="1"/>
          </p:cNvPicPr>
          <p:nvPr/>
        </p:nvPicPr>
        <p:blipFill rotWithShape="1">
          <a:blip r:embed="rId5"/>
          <a:srcRect l="9875"/>
          <a:stretch/>
        </p:blipFill>
        <p:spPr>
          <a:xfrm>
            <a:off x="9482929" y="67414"/>
            <a:ext cx="2709071" cy="4007856"/>
          </a:xfrm>
          <a:prstGeom prst="rect">
            <a:avLst/>
          </a:prstGeom>
          <a:effectLst/>
        </p:spPr>
      </p:pic>
    </p:spTree>
    <p:extLst>
      <p:ext uri="{BB962C8B-B14F-4D97-AF65-F5344CB8AC3E}">
        <p14:creationId xmlns:p14="http://schemas.microsoft.com/office/powerpoint/2010/main" val="2599470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83355" y="1220063"/>
            <a:ext cx="4695589" cy="5890312"/>
          </a:xfrm>
        </p:spPr>
        <p:txBody>
          <a:bodyPr>
            <a:normAutofit fontScale="77500" lnSpcReduction="20000"/>
          </a:bodyPr>
          <a:lstStyle/>
          <a:p>
            <a:pPr lvl="1">
              <a:buClr>
                <a:srgbClr val="0070C0"/>
              </a:buClr>
            </a:pPr>
            <a:r>
              <a:rPr lang="en-US" altLang="ko-KR" sz="2600" dirty="0"/>
              <a:t>Existing vulnerabilities and status in Niger</a:t>
            </a:r>
          </a:p>
          <a:p>
            <a:pPr lvl="1">
              <a:lnSpc>
                <a:spcPct val="150000"/>
              </a:lnSpc>
            </a:pPr>
            <a:endParaRPr lang="en-US" altLang="ko-KR" sz="2200" dirty="0"/>
          </a:p>
          <a:p>
            <a:pPr lvl="2">
              <a:lnSpc>
                <a:spcPct val="150000"/>
              </a:lnSpc>
              <a:buClr>
                <a:schemeClr val="accent2"/>
              </a:buClr>
            </a:pPr>
            <a:r>
              <a:rPr lang="en-US" altLang="ko-KR" sz="2200" dirty="0"/>
              <a:t>Highest fertility rate in the world </a:t>
            </a:r>
          </a:p>
          <a:p>
            <a:pPr marL="914400" lvl="2" indent="0">
              <a:lnSpc>
                <a:spcPct val="150000"/>
              </a:lnSpc>
              <a:buClr>
                <a:schemeClr val="accent2"/>
              </a:buClr>
              <a:buNone/>
            </a:pPr>
            <a:r>
              <a:rPr lang="en-US" altLang="ko-KR" sz="2200" dirty="0"/>
              <a:t>	(~ 7.5 per woman)</a:t>
            </a:r>
          </a:p>
          <a:p>
            <a:pPr lvl="2">
              <a:lnSpc>
                <a:spcPct val="150000"/>
              </a:lnSpc>
              <a:buClr>
                <a:schemeClr val="accent2"/>
              </a:buClr>
            </a:pPr>
            <a:r>
              <a:rPr lang="en-US" altLang="ko-KR" sz="2200" dirty="0"/>
              <a:t>Rapid population boom 	(~annual 4%)</a:t>
            </a:r>
          </a:p>
          <a:p>
            <a:pPr lvl="2">
              <a:lnSpc>
                <a:spcPct val="150000"/>
              </a:lnSpc>
              <a:buClr>
                <a:schemeClr val="accent2"/>
              </a:buClr>
            </a:pPr>
            <a:r>
              <a:rPr lang="en-US" altLang="ko-KR" sz="2200" dirty="0"/>
              <a:t>Lowest human development index </a:t>
            </a:r>
          </a:p>
          <a:p>
            <a:pPr lvl="2">
              <a:lnSpc>
                <a:spcPct val="150000"/>
              </a:lnSpc>
              <a:buClr>
                <a:schemeClr val="accent2"/>
              </a:buClr>
            </a:pPr>
            <a:r>
              <a:rPr lang="en-US" altLang="ko-KR" sz="2200" dirty="0"/>
              <a:t>An average Nigerien today is poorer than one in 1960</a:t>
            </a:r>
          </a:p>
          <a:p>
            <a:pPr lvl="2">
              <a:buClr>
                <a:schemeClr val="accent2"/>
              </a:buClr>
            </a:pPr>
            <a:endParaRPr lang="en-US" altLang="ko-KR" sz="2600" dirty="0"/>
          </a:p>
          <a:p>
            <a:pPr marL="914378" lvl="2" indent="0">
              <a:buNone/>
            </a:pPr>
            <a:endParaRPr lang="en-US" altLang="ko-KR" sz="2800" b="1" dirty="0"/>
          </a:p>
          <a:p>
            <a:pPr marL="457200" lvl="1" indent="0">
              <a:buNone/>
            </a:pPr>
            <a:r>
              <a:rPr lang="en-US" altLang="ko-KR" sz="2800" b="1" dirty="0"/>
              <a:t> </a:t>
            </a:r>
          </a:p>
          <a:p>
            <a:pPr lvl="1"/>
            <a:endParaRPr lang="en-US" altLang="ko-KR" dirty="0"/>
          </a:p>
        </p:txBody>
      </p:sp>
      <p:sp>
        <p:nvSpPr>
          <p:cNvPr id="2" name="제목 1"/>
          <p:cNvSpPr>
            <a:spLocks noGrp="1"/>
          </p:cNvSpPr>
          <p:nvPr>
            <p:ph type="title"/>
          </p:nvPr>
        </p:nvSpPr>
        <p:spPr>
          <a:xfrm>
            <a:off x="943109" y="133384"/>
            <a:ext cx="11185145" cy="673649"/>
          </a:xfrm>
        </p:spPr>
        <p:txBody>
          <a:bodyPr>
            <a:normAutofit fontScale="90000"/>
          </a:bodyPr>
          <a:lstStyle/>
          <a:p>
            <a:r>
              <a:rPr lang="en-US" altLang="ko-KR" dirty="0"/>
              <a:t>Focus on Niger</a:t>
            </a:r>
            <a:endParaRPr lang="ko-KR" altLang="en-US" dirty="0"/>
          </a:p>
        </p:txBody>
      </p:sp>
      <p:sp>
        <p:nvSpPr>
          <p:cNvPr id="6" name="Slide Number Placeholder 5"/>
          <p:cNvSpPr>
            <a:spLocks noGrp="1"/>
          </p:cNvSpPr>
          <p:nvPr>
            <p:ph type="sldNum" sz="quarter" idx="12"/>
          </p:nvPr>
        </p:nvSpPr>
        <p:spPr>
          <a:xfrm>
            <a:off x="9329058" y="6356350"/>
            <a:ext cx="2743200" cy="365125"/>
          </a:xfrm>
        </p:spPr>
        <p:txBody>
          <a:bodyPr/>
          <a:lstStyle/>
          <a:p>
            <a:fld id="{B0315BA6-4A3F-4052-867E-486641B9578B}" type="slidenum">
              <a:rPr lang="en-US" smtClean="0"/>
              <a:t>39</a:t>
            </a:fld>
            <a:endParaRPr lang="en-US" dirty="0"/>
          </a:p>
        </p:txBody>
      </p:sp>
      <p:pic>
        <p:nvPicPr>
          <p:cNvPr id="4" name="Picture 3">
            <a:extLst>
              <a:ext uri="{FF2B5EF4-FFF2-40B4-BE49-F238E27FC236}">
                <a16:creationId xmlns:a16="http://schemas.microsoft.com/office/drawing/2014/main" id="{C42C8B17-1CDA-4AD6-B664-0475994B8CBB}"/>
              </a:ext>
            </a:extLst>
          </p:cNvPr>
          <p:cNvPicPr>
            <a:picLocks noChangeAspect="1"/>
          </p:cNvPicPr>
          <p:nvPr/>
        </p:nvPicPr>
        <p:blipFill>
          <a:blip r:embed="rId3"/>
          <a:stretch>
            <a:fillRect/>
          </a:stretch>
        </p:blipFill>
        <p:spPr>
          <a:xfrm>
            <a:off x="4638711" y="1486755"/>
            <a:ext cx="7433548" cy="4255678"/>
          </a:xfrm>
          <a:prstGeom prst="rect">
            <a:avLst/>
          </a:prstGeom>
        </p:spPr>
      </p:pic>
      <p:pic>
        <p:nvPicPr>
          <p:cNvPr id="7" name="Picture 6">
            <a:extLst>
              <a:ext uri="{FF2B5EF4-FFF2-40B4-BE49-F238E27FC236}">
                <a16:creationId xmlns:a16="http://schemas.microsoft.com/office/drawing/2014/main" id="{63FA42FA-DB27-401C-B6C5-0E8B906E5A44}"/>
              </a:ext>
            </a:extLst>
          </p:cNvPr>
          <p:cNvPicPr>
            <a:picLocks noChangeAspect="1"/>
          </p:cNvPicPr>
          <p:nvPr/>
        </p:nvPicPr>
        <p:blipFill>
          <a:blip r:embed="rId4"/>
          <a:stretch>
            <a:fillRect/>
          </a:stretch>
        </p:blipFill>
        <p:spPr>
          <a:xfrm>
            <a:off x="441377" y="5898033"/>
            <a:ext cx="681324" cy="902860"/>
          </a:xfrm>
          <a:prstGeom prst="rect">
            <a:avLst/>
          </a:prstGeom>
        </p:spPr>
      </p:pic>
    </p:spTree>
    <p:extLst>
      <p:ext uri="{BB962C8B-B14F-4D97-AF65-F5344CB8AC3E}">
        <p14:creationId xmlns:p14="http://schemas.microsoft.com/office/powerpoint/2010/main" val="81272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
          <p:cNvSpPr txBox="1">
            <a:spLocks/>
          </p:cNvSpPr>
          <p:nvPr/>
        </p:nvSpPr>
        <p:spPr>
          <a:xfrm>
            <a:off x="150264" y="1726259"/>
            <a:ext cx="4111898" cy="9309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cap="small" baseline="0">
                <a:solidFill>
                  <a:schemeClr val="tx1"/>
                </a:solidFill>
                <a:latin typeface="Myriad Pro" panose="020B0503030403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small" spc="0" normalizeH="0" baseline="0" noProof="0" dirty="0">
                <a:ln>
                  <a:noFill/>
                </a:ln>
                <a:effectLst/>
                <a:uLnTx/>
                <a:uFillTx/>
                <a:latin typeface="Trebuchet MS" panose="020B0603020202020204"/>
                <a:ea typeface="+mj-ea"/>
                <a:cs typeface="Times New Roman" panose="02020603050405020304" pitchFamily="18" charset="0"/>
              </a:rPr>
              <a:t>Food Security is synergistic with many SDGs. However, it poses Significant Challenges to </a:t>
            </a:r>
            <a:r>
              <a:rPr lang="en-US" sz="2400" dirty="0">
                <a:solidFill>
                  <a:srgbClr val="000000"/>
                </a:solidFill>
                <a:latin typeface="Trebuchet MS" panose="020B0603020202020204"/>
                <a:cs typeface="Times New Roman" panose="02020603050405020304" pitchFamily="18" charset="0"/>
              </a:rPr>
              <a:t>the Environment</a:t>
            </a:r>
            <a:endParaRPr kumimoji="0" lang="en-US" sz="2400" b="1" i="0" u="none" strike="noStrike" kern="1200" cap="small" spc="0" normalizeH="0" baseline="0" noProof="0" dirty="0">
              <a:ln>
                <a:noFill/>
              </a:ln>
              <a:solidFill>
                <a:srgbClr val="000000"/>
              </a:solidFill>
              <a:effectLst/>
              <a:uLnTx/>
              <a:uFillTx/>
              <a:latin typeface="Trebuchet MS" panose="020B0603020202020204"/>
              <a:ea typeface="+mj-ea"/>
              <a:cs typeface="Times New Roman" panose="02020603050405020304" pitchFamily="18" charset="0"/>
            </a:endParaRPr>
          </a:p>
        </p:txBody>
      </p:sp>
      <p:sp>
        <p:nvSpPr>
          <p:cNvPr id="11" name="TextBox 10">
            <a:extLst>
              <a:ext uri="{FF2B5EF4-FFF2-40B4-BE49-F238E27FC236}">
                <a16:creationId xmlns:a16="http://schemas.microsoft.com/office/drawing/2014/main" id="{CE4011FD-6EB0-4BA0-9563-B4C0062FB6E6}"/>
              </a:ext>
            </a:extLst>
          </p:cNvPr>
          <p:cNvSpPr txBox="1"/>
          <p:nvPr/>
        </p:nvSpPr>
        <p:spPr>
          <a:xfrm>
            <a:off x="82691" y="6463680"/>
            <a:ext cx="7728439"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Source: Valin, et al., 2023 (In Review)</a:t>
            </a: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0070C0"/>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7CDAD0F1-178E-4E36-B6CE-C5EA9178D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230" y="0"/>
            <a:ext cx="6756573" cy="6858000"/>
          </a:xfrm>
          <a:prstGeom prst="rect">
            <a:avLst/>
          </a:prstGeom>
        </p:spPr>
      </p:pic>
      <p:sp>
        <p:nvSpPr>
          <p:cNvPr id="5" name="TextBox 4">
            <a:extLst>
              <a:ext uri="{FF2B5EF4-FFF2-40B4-BE49-F238E27FC236}">
                <a16:creationId xmlns:a16="http://schemas.microsoft.com/office/drawing/2014/main" id="{17F806F9-6260-4F88-8F3F-2527FE74B6CB}"/>
              </a:ext>
            </a:extLst>
          </p:cNvPr>
          <p:cNvSpPr txBox="1"/>
          <p:nvPr/>
        </p:nvSpPr>
        <p:spPr>
          <a:xfrm>
            <a:off x="150264" y="4259699"/>
            <a:ext cx="457303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Arrow widths indicate the strength of the relationship calculated as the share of targets in each SDG that are connected to SDG2 main targets. Indicate risks of trade-offs: green = no or limited risk of trade-offs, orange = moderate risk of trade-offs, red = high risk of trade-offs. </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Oval 5">
            <a:extLst>
              <a:ext uri="{FF2B5EF4-FFF2-40B4-BE49-F238E27FC236}">
                <a16:creationId xmlns:a16="http://schemas.microsoft.com/office/drawing/2014/main" id="{3B5D129F-130C-407F-B907-19F30D98827D}"/>
              </a:ext>
            </a:extLst>
          </p:cNvPr>
          <p:cNvSpPr/>
          <p:nvPr/>
        </p:nvSpPr>
        <p:spPr>
          <a:xfrm>
            <a:off x="4902511" y="4259698"/>
            <a:ext cx="6312114" cy="26810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 name="Straight Arrow Connector 2">
            <a:extLst>
              <a:ext uri="{FF2B5EF4-FFF2-40B4-BE49-F238E27FC236}">
                <a16:creationId xmlns:a16="http://schemas.microsoft.com/office/drawing/2014/main" id="{BA04BA21-EB1C-4B66-9596-78CE3BDD66F2}"/>
              </a:ext>
            </a:extLst>
          </p:cNvPr>
          <p:cNvCxnSpPr>
            <a:cxnSpLocks/>
          </p:cNvCxnSpPr>
          <p:nvPr/>
        </p:nvCxnSpPr>
        <p:spPr>
          <a:xfrm>
            <a:off x="2569388" y="3128608"/>
            <a:ext cx="2546718" cy="1942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E363C9C-017F-4B1D-B344-C0D3BD15CE2B}"/>
              </a:ext>
            </a:extLst>
          </p:cNvPr>
          <p:cNvPicPr>
            <a:picLocks noChangeAspect="1"/>
          </p:cNvPicPr>
          <p:nvPr/>
        </p:nvPicPr>
        <p:blipFill>
          <a:blip r:embed="rId4"/>
          <a:stretch>
            <a:fillRect/>
          </a:stretch>
        </p:blipFill>
        <p:spPr>
          <a:xfrm>
            <a:off x="11186286" y="5852286"/>
            <a:ext cx="1005714" cy="1005714"/>
          </a:xfrm>
          <a:prstGeom prst="rect">
            <a:avLst/>
          </a:prstGeom>
        </p:spPr>
      </p:pic>
    </p:spTree>
    <p:extLst>
      <p:ext uri="{BB962C8B-B14F-4D97-AF65-F5344CB8AC3E}">
        <p14:creationId xmlns:p14="http://schemas.microsoft.com/office/powerpoint/2010/main" val="212649912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0771" y="16216"/>
            <a:ext cx="10961629" cy="1409740"/>
          </a:xfrm>
        </p:spPr>
        <p:txBody>
          <a:bodyPr>
            <a:normAutofit/>
          </a:bodyPr>
          <a:lstStyle/>
          <a:p>
            <a:r>
              <a:rPr lang="en-US" altLang="ko-KR" dirty="0"/>
              <a:t>Focus on Niger</a:t>
            </a:r>
            <a:endParaRPr lang="ko-KR"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448" y="1220861"/>
            <a:ext cx="7204304" cy="4805215"/>
          </a:xfrm>
          <a:prstGeom prst="rect">
            <a:avLst/>
          </a:prstGeom>
        </p:spPr>
      </p:pic>
      <p:sp>
        <p:nvSpPr>
          <p:cNvPr id="3" name="내용 개체 틀 2"/>
          <p:cNvSpPr>
            <a:spLocks noGrp="1"/>
          </p:cNvSpPr>
          <p:nvPr>
            <p:ph idx="1"/>
          </p:nvPr>
        </p:nvSpPr>
        <p:spPr>
          <a:xfrm>
            <a:off x="-348573" y="1125059"/>
            <a:ext cx="5394094" cy="5259587"/>
          </a:xfrm>
        </p:spPr>
        <p:txBody>
          <a:bodyPr>
            <a:normAutofit fontScale="92500" lnSpcReduction="20000"/>
          </a:bodyPr>
          <a:lstStyle/>
          <a:p>
            <a:pPr marL="457189" lvl="1" indent="0">
              <a:lnSpc>
                <a:spcPct val="150000"/>
              </a:lnSpc>
              <a:buClr>
                <a:srgbClr val="0070C0"/>
              </a:buClr>
              <a:buNone/>
            </a:pPr>
            <a:r>
              <a:rPr lang="en-US" altLang="ko-KR" sz="2600" dirty="0"/>
              <a:t>     Niger’s exposure to climate    	change</a:t>
            </a:r>
          </a:p>
          <a:p>
            <a:pPr lvl="2">
              <a:lnSpc>
                <a:spcPct val="150000"/>
              </a:lnSpc>
              <a:buClr>
                <a:schemeClr val="accent2"/>
              </a:buClr>
            </a:pPr>
            <a:r>
              <a:rPr lang="en-US" altLang="ko-KR" sz="2200" dirty="0"/>
              <a:t>Identified as one of the climate change hotspots. (</a:t>
            </a:r>
            <a:r>
              <a:rPr lang="en-US" altLang="ko-KR" sz="2200" dirty="0" err="1"/>
              <a:t>Niang</a:t>
            </a:r>
            <a:r>
              <a:rPr lang="en-US" altLang="ko-KR" sz="2200" dirty="0"/>
              <a:t> et al. 2014)</a:t>
            </a:r>
          </a:p>
          <a:p>
            <a:pPr lvl="2">
              <a:lnSpc>
                <a:spcPct val="150000"/>
              </a:lnSpc>
              <a:buClr>
                <a:schemeClr val="accent2"/>
              </a:buClr>
            </a:pPr>
            <a:r>
              <a:rPr lang="en-US" sz="2200" dirty="0"/>
              <a:t>Baseline temperature is already high with little variation.</a:t>
            </a:r>
          </a:p>
          <a:p>
            <a:pPr lvl="2">
              <a:lnSpc>
                <a:spcPct val="150000"/>
              </a:lnSpc>
              <a:buClr>
                <a:schemeClr val="accent2"/>
              </a:buClr>
            </a:pPr>
            <a:r>
              <a:rPr lang="en-US" altLang="ko-KR" sz="2200" dirty="0"/>
              <a:t>Increased but extreme and infrequent precipitation with shorter growing season</a:t>
            </a:r>
          </a:p>
          <a:p>
            <a:pPr lvl="2">
              <a:lnSpc>
                <a:spcPct val="150000"/>
              </a:lnSpc>
              <a:buClr>
                <a:schemeClr val="accent2"/>
              </a:buClr>
            </a:pPr>
            <a:r>
              <a:rPr lang="en-US" sz="2200" dirty="0"/>
              <a:t>The desert is encroaching into the south. </a:t>
            </a:r>
          </a:p>
          <a:p>
            <a:pPr lvl="1"/>
            <a:endParaRPr lang="en-US" altLang="ko-KR" sz="2600" dirty="0"/>
          </a:p>
          <a:p>
            <a:pPr lvl="1"/>
            <a:endParaRPr lang="en-US" altLang="ko-KR" dirty="0"/>
          </a:p>
          <a:p>
            <a:pPr marL="914400" lvl="2" indent="0">
              <a:buNone/>
            </a:pPr>
            <a:endParaRPr lang="en-US" altLang="ko-KR" dirty="0"/>
          </a:p>
          <a:p>
            <a:pPr marL="457200" lvl="1" indent="0">
              <a:buNone/>
            </a:pPr>
            <a:endParaRPr lang="en-US" altLang="ko-KR" dirty="0"/>
          </a:p>
          <a:p>
            <a:pPr lvl="1"/>
            <a:endParaRPr lang="en-US" altLang="ko-KR" dirty="0"/>
          </a:p>
          <a:p>
            <a:pPr lvl="1"/>
            <a:endParaRPr lang="en-US" altLang="ko-KR" dirty="0"/>
          </a:p>
        </p:txBody>
      </p:sp>
      <p:sp>
        <p:nvSpPr>
          <p:cNvPr id="6" name="Rectangle 5"/>
          <p:cNvSpPr/>
          <p:nvPr/>
        </p:nvSpPr>
        <p:spPr>
          <a:xfrm>
            <a:off x="7022592" y="6136168"/>
            <a:ext cx="5394094" cy="307777"/>
          </a:xfrm>
          <a:prstGeom prst="rect">
            <a:avLst/>
          </a:prstGeom>
        </p:spPr>
        <p:txBody>
          <a:bodyPr wrap="square">
            <a:spAutoFit/>
          </a:bodyPr>
          <a:lstStyle/>
          <a:p>
            <a:r>
              <a:rPr lang="en-US" sz="1400" b="1" i="1" dirty="0"/>
              <a:t>Stunted crops in Zinder region, Niger Source: </a:t>
            </a:r>
            <a:r>
              <a:rPr lang="en-US" sz="1400" b="1" i="1" dirty="0" err="1"/>
              <a:t>NYTimes</a:t>
            </a:r>
            <a:r>
              <a:rPr lang="en-US" sz="1400" b="1" i="1" dirty="0"/>
              <a:t>/Josh </a:t>
            </a:r>
            <a:r>
              <a:rPr lang="en-US" sz="1400" b="1" i="1" dirty="0" err="1"/>
              <a:t>Haner</a:t>
            </a:r>
            <a:endParaRPr lang="en-US" sz="1400" b="1" i="1" dirty="0"/>
          </a:p>
        </p:txBody>
      </p:sp>
      <p:sp>
        <p:nvSpPr>
          <p:cNvPr id="8" name="Slide Number Placeholder 7"/>
          <p:cNvSpPr>
            <a:spLocks noGrp="1"/>
          </p:cNvSpPr>
          <p:nvPr>
            <p:ph type="sldNum" sz="quarter" idx="12"/>
          </p:nvPr>
        </p:nvSpPr>
        <p:spPr/>
        <p:txBody>
          <a:bodyPr/>
          <a:lstStyle/>
          <a:p>
            <a:fld id="{B0315BA6-4A3F-4052-867E-486641B9578B}" type="slidenum">
              <a:rPr lang="en-US" smtClean="0"/>
              <a:t>40</a:t>
            </a:fld>
            <a:endParaRPr lang="en-US" dirty="0"/>
          </a:p>
        </p:txBody>
      </p:sp>
      <p:pic>
        <p:nvPicPr>
          <p:cNvPr id="7" name="Picture 6">
            <a:extLst>
              <a:ext uri="{FF2B5EF4-FFF2-40B4-BE49-F238E27FC236}">
                <a16:creationId xmlns:a16="http://schemas.microsoft.com/office/drawing/2014/main" id="{8EC321E5-DB92-49D4-8B2D-750F7FF0558B}"/>
              </a:ext>
            </a:extLst>
          </p:cNvPr>
          <p:cNvPicPr>
            <a:picLocks noChangeAspect="1"/>
          </p:cNvPicPr>
          <p:nvPr/>
        </p:nvPicPr>
        <p:blipFill>
          <a:blip r:embed="rId4"/>
          <a:stretch>
            <a:fillRect/>
          </a:stretch>
        </p:blipFill>
        <p:spPr>
          <a:xfrm>
            <a:off x="4215483" y="5869789"/>
            <a:ext cx="681324" cy="902860"/>
          </a:xfrm>
          <a:prstGeom prst="rect">
            <a:avLst/>
          </a:prstGeom>
        </p:spPr>
      </p:pic>
    </p:spTree>
    <p:extLst>
      <p:ext uri="{BB962C8B-B14F-4D97-AF65-F5344CB8AC3E}">
        <p14:creationId xmlns:p14="http://schemas.microsoft.com/office/powerpoint/2010/main" val="1166751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73" b="5411"/>
          <a:stretch/>
        </p:blipFill>
        <p:spPr bwMode="auto">
          <a:xfrm>
            <a:off x="402336" y="1092405"/>
            <a:ext cx="12192000" cy="606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내용 개체 틀 2"/>
          <p:cNvSpPr>
            <a:spLocks noGrp="1"/>
          </p:cNvSpPr>
          <p:nvPr>
            <p:ph idx="1"/>
          </p:nvPr>
        </p:nvSpPr>
        <p:spPr>
          <a:xfrm>
            <a:off x="0" y="1909306"/>
            <a:ext cx="11832336" cy="5065625"/>
          </a:xfrm>
        </p:spPr>
        <p:txBody>
          <a:bodyPr/>
          <a:lstStyle/>
          <a:p>
            <a:pPr lvl="2"/>
            <a:endParaRPr lang="en-US" altLang="ko-KR" sz="2600" b="1" dirty="0">
              <a:solidFill>
                <a:schemeClr val="bg1"/>
              </a:solidFill>
            </a:endParaRPr>
          </a:p>
          <a:p>
            <a:pPr marL="457200" lvl="1" indent="0">
              <a:buNone/>
            </a:pPr>
            <a:r>
              <a:rPr lang="en-US" altLang="ko-KR" sz="2800" b="1" dirty="0"/>
              <a:t>				</a:t>
            </a:r>
          </a:p>
          <a:p>
            <a:pPr marL="457200" lvl="1" indent="0">
              <a:buNone/>
            </a:pPr>
            <a:endParaRPr lang="en-US" altLang="ko-KR" sz="2800" b="1" dirty="0"/>
          </a:p>
          <a:p>
            <a:pPr marL="457200" lvl="1" indent="0" algn="ctr">
              <a:buNone/>
            </a:pPr>
            <a:r>
              <a:rPr lang="en-US" sz="3200" b="1" dirty="0">
                <a:solidFill>
                  <a:schemeClr val="bg1"/>
                </a:solidFill>
                <a:effectLst>
                  <a:outerShdw blurRad="38100" dist="38100" dir="2700000" algn="tl">
                    <a:srgbClr val="000000">
                      <a:alpha val="43137"/>
                    </a:srgbClr>
                  </a:outerShdw>
                </a:effectLst>
              </a:rPr>
              <a:t>Niger faces the task of feeding and employing a very young and growing population in a harsh climate with limited natural resources and human capital.</a:t>
            </a:r>
          </a:p>
          <a:p>
            <a:pPr marL="457200" lvl="1" indent="0" algn="ctr">
              <a:buNone/>
            </a:pPr>
            <a:endParaRPr lang="en-US" altLang="ko-KR" sz="3200" b="1" dirty="0">
              <a:solidFill>
                <a:schemeClr val="bg1"/>
              </a:solidFill>
            </a:endParaRPr>
          </a:p>
          <a:p>
            <a:pPr marL="457200" lvl="1" indent="0" algn="ctr">
              <a:buNone/>
            </a:pPr>
            <a:r>
              <a:rPr lang="en-US" altLang="ko-KR" sz="3200" b="1" dirty="0">
                <a:solidFill>
                  <a:schemeClr val="bg1"/>
                </a:solidFill>
                <a:effectLst>
                  <a:outerShdw blurRad="38100" dist="38100" dir="2700000" algn="tl">
                    <a:srgbClr val="000000">
                      <a:alpha val="43137"/>
                    </a:srgbClr>
                  </a:outerShdw>
                </a:effectLst>
              </a:rPr>
              <a:t>And this situation can be amplified by climate change.</a:t>
            </a:r>
          </a:p>
          <a:p>
            <a:pPr marL="457200" lvl="1" indent="0">
              <a:buNone/>
            </a:pPr>
            <a:endParaRPr lang="en-US" altLang="ko-KR" sz="2800" b="1" dirty="0"/>
          </a:p>
          <a:p>
            <a:pPr lvl="1"/>
            <a:endParaRPr lang="en-US" altLang="ko-KR" dirty="0"/>
          </a:p>
        </p:txBody>
      </p:sp>
      <p:sp>
        <p:nvSpPr>
          <p:cNvPr id="2" name="제목 1"/>
          <p:cNvSpPr>
            <a:spLocks noGrp="1"/>
          </p:cNvSpPr>
          <p:nvPr>
            <p:ph type="title"/>
          </p:nvPr>
        </p:nvSpPr>
        <p:spPr>
          <a:xfrm>
            <a:off x="522016" y="0"/>
            <a:ext cx="10961629" cy="1409740"/>
          </a:xfrm>
        </p:spPr>
        <p:txBody>
          <a:bodyPr>
            <a:normAutofit/>
          </a:bodyPr>
          <a:lstStyle/>
          <a:p>
            <a:r>
              <a:rPr lang="en-US" altLang="ko-KR" dirty="0"/>
              <a:t>Focus on Niger</a:t>
            </a:r>
            <a:endParaRPr lang="ko-KR" altLang="en-US" dirty="0"/>
          </a:p>
        </p:txBody>
      </p:sp>
      <p:sp>
        <p:nvSpPr>
          <p:cNvPr id="6" name="TextBox 5"/>
          <p:cNvSpPr txBox="1"/>
          <p:nvPr/>
        </p:nvSpPr>
        <p:spPr>
          <a:xfrm>
            <a:off x="8728364" y="6534586"/>
            <a:ext cx="3463636" cy="338554"/>
          </a:xfrm>
          <a:prstGeom prst="rect">
            <a:avLst/>
          </a:prstGeom>
          <a:noFill/>
        </p:spPr>
        <p:txBody>
          <a:bodyPr wrap="square" rtlCol="0">
            <a:spAutoFit/>
          </a:bodyPr>
          <a:lstStyle/>
          <a:p>
            <a:pPr algn="r"/>
            <a:r>
              <a:rPr lang="en-US" sz="1600" i="1" dirty="0"/>
              <a:t>Photo: Out of Africa/Thomas Friedman</a:t>
            </a:r>
          </a:p>
        </p:txBody>
      </p:sp>
      <p:sp>
        <p:nvSpPr>
          <p:cNvPr id="7" name="Slide Number Placeholder 6"/>
          <p:cNvSpPr>
            <a:spLocks noGrp="1"/>
          </p:cNvSpPr>
          <p:nvPr>
            <p:ph type="sldNum" sz="quarter" idx="12"/>
          </p:nvPr>
        </p:nvSpPr>
        <p:spPr/>
        <p:txBody>
          <a:bodyPr/>
          <a:lstStyle/>
          <a:p>
            <a:fld id="{B0315BA6-4A3F-4052-867E-486641B9578B}" type="slidenum">
              <a:rPr lang="en-US" smtClean="0"/>
              <a:t>41</a:t>
            </a:fld>
            <a:endParaRPr lang="en-US" dirty="0"/>
          </a:p>
        </p:txBody>
      </p:sp>
    </p:spTree>
    <p:extLst>
      <p:ext uri="{BB962C8B-B14F-4D97-AF65-F5344CB8AC3E}">
        <p14:creationId xmlns:p14="http://schemas.microsoft.com/office/powerpoint/2010/main" val="2479558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EC6F-BA48-48E0-80A1-6804D290D073}"/>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92D322EF-2951-49F2-845D-9391163A323E}"/>
              </a:ext>
            </a:extLst>
          </p:cNvPr>
          <p:cNvSpPr>
            <a:spLocks noGrp="1"/>
          </p:cNvSpPr>
          <p:nvPr>
            <p:ph idx="1"/>
          </p:nvPr>
        </p:nvSpPr>
        <p:spPr>
          <a:xfrm>
            <a:off x="448374" y="1542993"/>
            <a:ext cx="6455664" cy="4996543"/>
          </a:xfrm>
        </p:spPr>
        <p:txBody>
          <a:bodyPr>
            <a:normAutofit/>
          </a:bodyPr>
          <a:lstStyle/>
          <a:p>
            <a:endParaRPr lang="en-US" dirty="0"/>
          </a:p>
          <a:p>
            <a:r>
              <a:rPr lang="en-US" dirty="0"/>
              <a:t>Demand side data: Niger rural &amp; urban population, income, food consumption etc.</a:t>
            </a:r>
          </a:p>
          <a:p>
            <a:pPr marL="0" indent="0">
              <a:buNone/>
            </a:pPr>
            <a:endParaRPr lang="en-US" dirty="0"/>
          </a:p>
          <a:p>
            <a:r>
              <a:rPr lang="en-US" dirty="0"/>
              <a:t>Supply side: Niger 5 climate zones i.e. crop production quantity, area etc.</a:t>
            </a:r>
          </a:p>
          <a:p>
            <a:endParaRPr lang="en-US" dirty="0"/>
          </a:p>
          <a:p>
            <a:r>
              <a:rPr lang="en-US" dirty="0"/>
              <a:t>Other regions: national level data aggregated to regions</a:t>
            </a:r>
          </a:p>
          <a:p>
            <a:endParaRPr lang="en-US" sz="2400" b="1" dirty="0"/>
          </a:p>
          <a:p>
            <a:endParaRPr lang="en-US" sz="2400" b="1" dirty="0"/>
          </a:p>
          <a:p>
            <a:endParaRPr lang="en-US" dirty="0"/>
          </a:p>
          <a:p>
            <a:endParaRPr lang="en-US" dirty="0"/>
          </a:p>
        </p:txBody>
      </p:sp>
      <p:pic>
        <p:nvPicPr>
          <p:cNvPr id="4" name="Picture 3">
            <a:extLst>
              <a:ext uri="{FF2B5EF4-FFF2-40B4-BE49-F238E27FC236}">
                <a16:creationId xmlns:a16="http://schemas.microsoft.com/office/drawing/2014/main" id="{5C5B3B79-B3D0-44C4-86F4-08257B08CC98}"/>
              </a:ext>
            </a:extLst>
          </p:cNvPr>
          <p:cNvPicPr>
            <a:picLocks noChangeAspect="1"/>
          </p:cNvPicPr>
          <p:nvPr/>
        </p:nvPicPr>
        <p:blipFill>
          <a:blip r:embed="rId2"/>
          <a:stretch>
            <a:fillRect/>
          </a:stretch>
        </p:blipFill>
        <p:spPr>
          <a:xfrm>
            <a:off x="6035040" y="318464"/>
            <a:ext cx="5974080" cy="6561354"/>
          </a:xfrm>
          <a:prstGeom prst="rect">
            <a:avLst/>
          </a:prstGeom>
        </p:spPr>
      </p:pic>
      <p:sp>
        <p:nvSpPr>
          <p:cNvPr id="7" name="Slide Number Placeholder 6"/>
          <p:cNvSpPr>
            <a:spLocks noGrp="1"/>
          </p:cNvSpPr>
          <p:nvPr>
            <p:ph type="sldNum" sz="quarter" idx="12"/>
          </p:nvPr>
        </p:nvSpPr>
        <p:spPr/>
        <p:txBody>
          <a:bodyPr/>
          <a:lstStyle/>
          <a:p>
            <a:fld id="{B0315BA6-4A3F-4052-867E-486641B9578B}" type="slidenum">
              <a:rPr lang="en-US" smtClean="0"/>
              <a:t>42</a:t>
            </a:fld>
            <a:endParaRPr lang="en-US" dirty="0"/>
          </a:p>
        </p:txBody>
      </p:sp>
    </p:spTree>
    <p:extLst>
      <p:ext uri="{BB962C8B-B14F-4D97-AF65-F5344CB8AC3E}">
        <p14:creationId xmlns:p14="http://schemas.microsoft.com/office/powerpoint/2010/main" val="1358192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6472-D3CA-4B11-9D1F-4A9FB3C27388}"/>
              </a:ext>
            </a:extLst>
          </p:cNvPr>
          <p:cNvSpPr>
            <a:spLocks noGrp="1"/>
          </p:cNvSpPr>
          <p:nvPr>
            <p:ph type="title"/>
          </p:nvPr>
        </p:nvSpPr>
        <p:spPr>
          <a:xfrm>
            <a:off x="473750" y="333952"/>
            <a:ext cx="12270232" cy="894874"/>
          </a:xfrm>
        </p:spPr>
        <p:txBody>
          <a:bodyPr>
            <a:normAutofit fontScale="90000"/>
          </a:bodyPr>
          <a:lstStyle/>
          <a:p>
            <a:r>
              <a:rPr lang="en-US" sz="3600" dirty="0"/>
              <a:t>Population is the main driver of crop production in Niger</a:t>
            </a:r>
            <a:br>
              <a:rPr lang="en-US" dirty="0"/>
            </a:br>
            <a:endParaRPr lang="en-US" dirty="0"/>
          </a:p>
        </p:txBody>
      </p:sp>
      <p:sp>
        <p:nvSpPr>
          <p:cNvPr id="6" name="Slide Number Placeholder 5"/>
          <p:cNvSpPr>
            <a:spLocks noGrp="1"/>
          </p:cNvSpPr>
          <p:nvPr>
            <p:ph type="sldNum" sz="quarter" idx="12"/>
          </p:nvPr>
        </p:nvSpPr>
        <p:spPr>
          <a:xfrm>
            <a:off x="9329058" y="6356350"/>
            <a:ext cx="2743200" cy="365125"/>
          </a:xfrm>
        </p:spPr>
        <p:txBody>
          <a:bodyPr/>
          <a:lstStyle/>
          <a:p>
            <a:fld id="{B0315BA6-4A3F-4052-867E-486641B9578B}" type="slidenum">
              <a:rPr lang="en-US" smtClean="0"/>
              <a:t>43</a:t>
            </a:fld>
            <a:endParaRPr lang="en-US" dirty="0"/>
          </a:p>
        </p:txBody>
      </p:sp>
      <p:pic>
        <p:nvPicPr>
          <p:cNvPr id="15" name="Content Placeholder 14">
            <a:extLst>
              <a:ext uri="{FF2B5EF4-FFF2-40B4-BE49-F238E27FC236}">
                <a16:creationId xmlns:a16="http://schemas.microsoft.com/office/drawing/2014/main" id="{79554E1E-1B6B-41DF-AC7F-315AC91317B3}"/>
              </a:ext>
            </a:extLst>
          </p:cNvPr>
          <p:cNvPicPr>
            <a:picLocks noGrp="1" noChangeAspect="1"/>
          </p:cNvPicPr>
          <p:nvPr>
            <p:ph idx="1"/>
          </p:nvPr>
        </p:nvPicPr>
        <p:blipFill>
          <a:blip r:embed="rId3"/>
          <a:stretch>
            <a:fillRect/>
          </a:stretch>
        </p:blipFill>
        <p:spPr>
          <a:xfrm>
            <a:off x="822607" y="1228826"/>
            <a:ext cx="10546786" cy="5455719"/>
          </a:xfrm>
          <a:prstGeom prst="rect">
            <a:avLst/>
          </a:prstGeom>
        </p:spPr>
      </p:pic>
      <p:pic>
        <p:nvPicPr>
          <p:cNvPr id="7" name="Picture 6">
            <a:extLst>
              <a:ext uri="{FF2B5EF4-FFF2-40B4-BE49-F238E27FC236}">
                <a16:creationId xmlns:a16="http://schemas.microsoft.com/office/drawing/2014/main" id="{61D79632-4E30-41B9-8422-A014A0F9229F}"/>
              </a:ext>
            </a:extLst>
          </p:cNvPr>
          <p:cNvPicPr>
            <a:picLocks noChangeAspect="1"/>
          </p:cNvPicPr>
          <p:nvPr/>
        </p:nvPicPr>
        <p:blipFill>
          <a:blip r:embed="rId4"/>
          <a:stretch>
            <a:fillRect/>
          </a:stretch>
        </p:blipFill>
        <p:spPr>
          <a:xfrm>
            <a:off x="11456542" y="5904920"/>
            <a:ext cx="681324" cy="902860"/>
          </a:xfrm>
          <a:prstGeom prst="rect">
            <a:avLst/>
          </a:prstGeom>
        </p:spPr>
      </p:pic>
    </p:spTree>
    <p:extLst>
      <p:ext uri="{BB962C8B-B14F-4D97-AF65-F5344CB8AC3E}">
        <p14:creationId xmlns:p14="http://schemas.microsoft.com/office/powerpoint/2010/main" val="1467595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6472-D3CA-4B11-9D1F-4A9FB3C27388}"/>
              </a:ext>
            </a:extLst>
          </p:cNvPr>
          <p:cNvSpPr>
            <a:spLocks noGrp="1"/>
          </p:cNvSpPr>
          <p:nvPr>
            <p:ph type="title"/>
          </p:nvPr>
        </p:nvSpPr>
        <p:spPr>
          <a:xfrm>
            <a:off x="473750" y="333952"/>
            <a:ext cx="12270232" cy="894874"/>
          </a:xfrm>
        </p:spPr>
        <p:txBody>
          <a:bodyPr>
            <a:normAutofit fontScale="90000"/>
          </a:bodyPr>
          <a:lstStyle/>
          <a:p>
            <a:r>
              <a:rPr lang="en-US" sz="3600" dirty="0"/>
              <a:t>Urban undernourishment rises under BAU scenario in 2050</a:t>
            </a:r>
            <a:br>
              <a:rPr lang="en-US" dirty="0"/>
            </a:br>
            <a:endParaRPr lang="en-US" dirty="0"/>
          </a:p>
        </p:txBody>
      </p:sp>
      <p:sp>
        <p:nvSpPr>
          <p:cNvPr id="6" name="Slide Number Placeholder 5"/>
          <p:cNvSpPr>
            <a:spLocks noGrp="1"/>
          </p:cNvSpPr>
          <p:nvPr>
            <p:ph type="sldNum" sz="quarter" idx="12"/>
          </p:nvPr>
        </p:nvSpPr>
        <p:spPr>
          <a:xfrm>
            <a:off x="9329058" y="6356350"/>
            <a:ext cx="2743200" cy="365125"/>
          </a:xfrm>
        </p:spPr>
        <p:txBody>
          <a:bodyPr/>
          <a:lstStyle/>
          <a:p>
            <a:fld id="{B0315BA6-4A3F-4052-867E-486641B9578B}" type="slidenum">
              <a:rPr lang="en-US" smtClean="0"/>
              <a:t>44</a:t>
            </a:fld>
            <a:endParaRPr lang="en-US" dirty="0"/>
          </a:p>
        </p:txBody>
      </p:sp>
      <p:pic>
        <p:nvPicPr>
          <p:cNvPr id="7" name="Picture 6">
            <a:extLst>
              <a:ext uri="{FF2B5EF4-FFF2-40B4-BE49-F238E27FC236}">
                <a16:creationId xmlns:a16="http://schemas.microsoft.com/office/drawing/2014/main" id="{6D394604-48C7-4D86-8FA9-C3F0A0D45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6" y="936044"/>
            <a:ext cx="10071803" cy="4370299"/>
          </a:xfrm>
          <a:prstGeom prst="rect">
            <a:avLst/>
          </a:prstGeom>
        </p:spPr>
      </p:pic>
      <p:pic>
        <p:nvPicPr>
          <p:cNvPr id="9" name="Picture 8">
            <a:extLst>
              <a:ext uri="{FF2B5EF4-FFF2-40B4-BE49-F238E27FC236}">
                <a16:creationId xmlns:a16="http://schemas.microsoft.com/office/drawing/2014/main" id="{01225860-628F-4513-B0F0-A7A7D88BE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9119" y="5485967"/>
            <a:ext cx="3537605" cy="1147095"/>
          </a:xfrm>
          <a:prstGeom prst="rect">
            <a:avLst/>
          </a:prstGeom>
        </p:spPr>
      </p:pic>
      <p:sp>
        <p:nvSpPr>
          <p:cNvPr id="10" name="Rectangle 9">
            <a:extLst>
              <a:ext uri="{FF2B5EF4-FFF2-40B4-BE49-F238E27FC236}">
                <a16:creationId xmlns:a16="http://schemas.microsoft.com/office/drawing/2014/main" id="{D3BEBE67-5331-4DEE-BB07-600D5BA8041E}"/>
              </a:ext>
            </a:extLst>
          </p:cNvPr>
          <p:cNvSpPr/>
          <p:nvPr/>
        </p:nvSpPr>
        <p:spPr>
          <a:xfrm>
            <a:off x="3297489" y="1895880"/>
            <a:ext cx="7226937" cy="153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90E4276-37FD-4A1F-8B22-6376ACD1C767}"/>
              </a:ext>
            </a:extLst>
          </p:cNvPr>
          <p:cNvCxnSpPr/>
          <p:nvPr/>
        </p:nvCxnSpPr>
        <p:spPr>
          <a:xfrm flipV="1">
            <a:off x="7166919" y="3837656"/>
            <a:ext cx="2386619" cy="34598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4" name="Picture 13">
            <a:extLst>
              <a:ext uri="{FF2B5EF4-FFF2-40B4-BE49-F238E27FC236}">
                <a16:creationId xmlns:a16="http://schemas.microsoft.com/office/drawing/2014/main" id="{4FDF04D6-F09B-4D43-B033-48014BE641DC}"/>
              </a:ext>
            </a:extLst>
          </p:cNvPr>
          <p:cNvPicPr>
            <a:picLocks noChangeAspect="1"/>
          </p:cNvPicPr>
          <p:nvPr/>
        </p:nvPicPr>
        <p:blipFill>
          <a:blip r:embed="rId5"/>
          <a:stretch>
            <a:fillRect/>
          </a:stretch>
        </p:blipFill>
        <p:spPr>
          <a:xfrm>
            <a:off x="473750" y="5869615"/>
            <a:ext cx="681324" cy="902860"/>
          </a:xfrm>
          <a:prstGeom prst="rect">
            <a:avLst/>
          </a:prstGeom>
        </p:spPr>
      </p:pic>
    </p:spTree>
    <p:extLst>
      <p:ext uri="{BB962C8B-B14F-4D97-AF65-F5344CB8AC3E}">
        <p14:creationId xmlns:p14="http://schemas.microsoft.com/office/powerpoint/2010/main" val="542267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6472-D3CA-4B11-9D1F-4A9FB3C27388}"/>
              </a:ext>
            </a:extLst>
          </p:cNvPr>
          <p:cNvSpPr>
            <a:spLocks noGrp="1"/>
          </p:cNvSpPr>
          <p:nvPr>
            <p:ph type="title"/>
          </p:nvPr>
        </p:nvSpPr>
        <p:spPr>
          <a:xfrm>
            <a:off x="473750" y="333952"/>
            <a:ext cx="12270232" cy="894874"/>
          </a:xfrm>
        </p:spPr>
        <p:txBody>
          <a:bodyPr>
            <a:normAutofit fontScale="90000"/>
          </a:bodyPr>
          <a:lstStyle/>
          <a:p>
            <a:r>
              <a:rPr lang="en-US" sz="3600" dirty="0"/>
              <a:t>Accelerating </a:t>
            </a:r>
            <a:r>
              <a:rPr lang="en-US" sz="3600" dirty="0" err="1"/>
              <a:t>agr</a:t>
            </a:r>
            <a:r>
              <a:rPr lang="en-US" sz="3600" dirty="0"/>
              <a:t> R&amp;D moderates undernourishment a bit</a:t>
            </a:r>
            <a:br>
              <a:rPr lang="en-US" dirty="0"/>
            </a:br>
            <a:endParaRPr lang="en-US" dirty="0"/>
          </a:p>
        </p:txBody>
      </p:sp>
      <p:sp>
        <p:nvSpPr>
          <p:cNvPr id="6" name="Slide Number Placeholder 5"/>
          <p:cNvSpPr>
            <a:spLocks noGrp="1"/>
          </p:cNvSpPr>
          <p:nvPr>
            <p:ph type="sldNum" sz="quarter" idx="12"/>
          </p:nvPr>
        </p:nvSpPr>
        <p:spPr>
          <a:xfrm>
            <a:off x="9329058" y="6356350"/>
            <a:ext cx="2743200" cy="365125"/>
          </a:xfrm>
        </p:spPr>
        <p:txBody>
          <a:bodyPr/>
          <a:lstStyle/>
          <a:p>
            <a:fld id="{B0315BA6-4A3F-4052-867E-486641B9578B}" type="slidenum">
              <a:rPr lang="en-US" smtClean="0"/>
              <a:t>45</a:t>
            </a:fld>
            <a:endParaRPr lang="en-US" dirty="0"/>
          </a:p>
        </p:txBody>
      </p:sp>
      <p:pic>
        <p:nvPicPr>
          <p:cNvPr id="7" name="Picture 6">
            <a:extLst>
              <a:ext uri="{FF2B5EF4-FFF2-40B4-BE49-F238E27FC236}">
                <a16:creationId xmlns:a16="http://schemas.microsoft.com/office/drawing/2014/main" id="{6D394604-48C7-4D86-8FA9-C3F0A0D45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55" y="1027255"/>
            <a:ext cx="10071803" cy="4370299"/>
          </a:xfrm>
          <a:prstGeom prst="rect">
            <a:avLst/>
          </a:prstGeom>
        </p:spPr>
      </p:pic>
      <p:pic>
        <p:nvPicPr>
          <p:cNvPr id="9" name="Picture 8">
            <a:extLst>
              <a:ext uri="{FF2B5EF4-FFF2-40B4-BE49-F238E27FC236}">
                <a16:creationId xmlns:a16="http://schemas.microsoft.com/office/drawing/2014/main" id="{01225860-628F-4513-B0F0-A7A7D88BE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9119" y="5485967"/>
            <a:ext cx="3537605" cy="1147095"/>
          </a:xfrm>
          <a:prstGeom prst="rect">
            <a:avLst/>
          </a:prstGeom>
        </p:spPr>
      </p:pic>
      <p:sp>
        <p:nvSpPr>
          <p:cNvPr id="10" name="Rectangle 9">
            <a:extLst>
              <a:ext uri="{FF2B5EF4-FFF2-40B4-BE49-F238E27FC236}">
                <a16:creationId xmlns:a16="http://schemas.microsoft.com/office/drawing/2014/main" id="{D3BEBE67-5331-4DEE-BB07-600D5BA8041E}"/>
              </a:ext>
            </a:extLst>
          </p:cNvPr>
          <p:cNvSpPr/>
          <p:nvPr/>
        </p:nvSpPr>
        <p:spPr>
          <a:xfrm>
            <a:off x="3297489" y="1895880"/>
            <a:ext cx="7226937" cy="1080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90E4276-37FD-4A1F-8B22-6376ACD1C767}"/>
              </a:ext>
            </a:extLst>
          </p:cNvPr>
          <p:cNvCxnSpPr>
            <a:cxnSpLocks/>
          </p:cNvCxnSpPr>
          <p:nvPr/>
        </p:nvCxnSpPr>
        <p:spPr>
          <a:xfrm flipH="1" flipV="1">
            <a:off x="9489989" y="3429000"/>
            <a:ext cx="391886" cy="38129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4" name="Picture 13">
            <a:extLst>
              <a:ext uri="{FF2B5EF4-FFF2-40B4-BE49-F238E27FC236}">
                <a16:creationId xmlns:a16="http://schemas.microsoft.com/office/drawing/2014/main" id="{4FDF04D6-F09B-4D43-B033-48014BE641DC}"/>
              </a:ext>
            </a:extLst>
          </p:cNvPr>
          <p:cNvPicPr>
            <a:picLocks noChangeAspect="1"/>
          </p:cNvPicPr>
          <p:nvPr/>
        </p:nvPicPr>
        <p:blipFill>
          <a:blip r:embed="rId5"/>
          <a:stretch>
            <a:fillRect/>
          </a:stretch>
        </p:blipFill>
        <p:spPr>
          <a:xfrm>
            <a:off x="473750" y="5869615"/>
            <a:ext cx="681324" cy="902860"/>
          </a:xfrm>
          <a:prstGeom prst="rect">
            <a:avLst/>
          </a:prstGeom>
        </p:spPr>
      </p:pic>
    </p:spTree>
    <p:extLst>
      <p:ext uri="{BB962C8B-B14F-4D97-AF65-F5344CB8AC3E}">
        <p14:creationId xmlns:p14="http://schemas.microsoft.com/office/powerpoint/2010/main" val="2063767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6472-D3CA-4B11-9D1F-4A9FB3C27388}"/>
              </a:ext>
            </a:extLst>
          </p:cNvPr>
          <p:cNvSpPr>
            <a:spLocks noGrp="1"/>
          </p:cNvSpPr>
          <p:nvPr>
            <p:ph type="title"/>
          </p:nvPr>
        </p:nvSpPr>
        <p:spPr>
          <a:xfrm>
            <a:off x="473750" y="333952"/>
            <a:ext cx="12270232" cy="894874"/>
          </a:xfrm>
        </p:spPr>
        <p:txBody>
          <a:bodyPr>
            <a:normAutofit fontScale="90000"/>
          </a:bodyPr>
          <a:lstStyle/>
          <a:p>
            <a:r>
              <a:rPr lang="en-US" sz="3600" dirty="0"/>
              <a:t>Reducing population growth is the most effective policy</a:t>
            </a:r>
            <a:br>
              <a:rPr lang="en-US" dirty="0"/>
            </a:br>
            <a:endParaRPr lang="en-US" dirty="0"/>
          </a:p>
        </p:txBody>
      </p:sp>
      <p:sp>
        <p:nvSpPr>
          <p:cNvPr id="6" name="Slide Number Placeholder 5"/>
          <p:cNvSpPr>
            <a:spLocks noGrp="1"/>
          </p:cNvSpPr>
          <p:nvPr>
            <p:ph type="sldNum" sz="quarter" idx="12"/>
          </p:nvPr>
        </p:nvSpPr>
        <p:spPr>
          <a:xfrm>
            <a:off x="9329058" y="6356350"/>
            <a:ext cx="2743200" cy="365125"/>
          </a:xfrm>
        </p:spPr>
        <p:txBody>
          <a:bodyPr/>
          <a:lstStyle/>
          <a:p>
            <a:fld id="{B0315BA6-4A3F-4052-867E-486641B9578B}" type="slidenum">
              <a:rPr lang="en-US" smtClean="0"/>
              <a:t>46</a:t>
            </a:fld>
            <a:endParaRPr lang="en-US" dirty="0"/>
          </a:p>
        </p:txBody>
      </p:sp>
      <p:pic>
        <p:nvPicPr>
          <p:cNvPr id="7" name="Picture 6">
            <a:extLst>
              <a:ext uri="{FF2B5EF4-FFF2-40B4-BE49-F238E27FC236}">
                <a16:creationId xmlns:a16="http://schemas.microsoft.com/office/drawing/2014/main" id="{6D394604-48C7-4D86-8FA9-C3F0A0D45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6" y="936044"/>
            <a:ext cx="10071803" cy="4370299"/>
          </a:xfrm>
          <a:prstGeom prst="rect">
            <a:avLst/>
          </a:prstGeom>
        </p:spPr>
      </p:pic>
      <p:pic>
        <p:nvPicPr>
          <p:cNvPr id="9" name="Picture 8">
            <a:extLst>
              <a:ext uri="{FF2B5EF4-FFF2-40B4-BE49-F238E27FC236}">
                <a16:creationId xmlns:a16="http://schemas.microsoft.com/office/drawing/2014/main" id="{01225860-628F-4513-B0F0-A7A7D88BE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4395" y="5591961"/>
            <a:ext cx="3537605" cy="1147095"/>
          </a:xfrm>
          <a:prstGeom prst="rect">
            <a:avLst/>
          </a:prstGeom>
        </p:spPr>
      </p:pic>
      <p:sp>
        <p:nvSpPr>
          <p:cNvPr id="10" name="Rectangle 9">
            <a:extLst>
              <a:ext uri="{FF2B5EF4-FFF2-40B4-BE49-F238E27FC236}">
                <a16:creationId xmlns:a16="http://schemas.microsoft.com/office/drawing/2014/main" id="{D3BEBE67-5331-4DEE-BB07-600D5BA8041E}"/>
              </a:ext>
            </a:extLst>
          </p:cNvPr>
          <p:cNvSpPr/>
          <p:nvPr/>
        </p:nvSpPr>
        <p:spPr>
          <a:xfrm>
            <a:off x="3415322" y="1947747"/>
            <a:ext cx="7226937" cy="593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90E4276-37FD-4A1F-8B22-6376ACD1C767}"/>
              </a:ext>
            </a:extLst>
          </p:cNvPr>
          <p:cNvCxnSpPr>
            <a:cxnSpLocks/>
          </p:cNvCxnSpPr>
          <p:nvPr/>
        </p:nvCxnSpPr>
        <p:spPr>
          <a:xfrm flipH="1" flipV="1">
            <a:off x="6549081" y="2753094"/>
            <a:ext cx="3142147" cy="97864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4" name="Picture 13">
            <a:extLst>
              <a:ext uri="{FF2B5EF4-FFF2-40B4-BE49-F238E27FC236}">
                <a16:creationId xmlns:a16="http://schemas.microsoft.com/office/drawing/2014/main" id="{4FDF04D6-F09B-4D43-B033-48014BE641DC}"/>
              </a:ext>
            </a:extLst>
          </p:cNvPr>
          <p:cNvPicPr>
            <a:picLocks noChangeAspect="1"/>
          </p:cNvPicPr>
          <p:nvPr/>
        </p:nvPicPr>
        <p:blipFill>
          <a:blip r:embed="rId5"/>
          <a:stretch>
            <a:fillRect/>
          </a:stretch>
        </p:blipFill>
        <p:spPr>
          <a:xfrm>
            <a:off x="473750" y="5869615"/>
            <a:ext cx="681324" cy="902860"/>
          </a:xfrm>
          <a:prstGeom prst="rect">
            <a:avLst/>
          </a:prstGeom>
        </p:spPr>
      </p:pic>
      <p:sp>
        <p:nvSpPr>
          <p:cNvPr id="11" name="Content Placeholder 2">
            <a:extLst>
              <a:ext uri="{FF2B5EF4-FFF2-40B4-BE49-F238E27FC236}">
                <a16:creationId xmlns:a16="http://schemas.microsoft.com/office/drawing/2014/main" id="{FE5E20BE-A478-40C6-BFA8-5AA79AAD3D66}"/>
              </a:ext>
            </a:extLst>
          </p:cNvPr>
          <p:cNvSpPr>
            <a:spLocks noGrp="1"/>
          </p:cNvSpPr>
          <p:nvPr>
            <p:ph idx="1"/>
          </p:nvPr>
        </p:nvSpPr>
        <p:spPr>
          <a:xfrm>
            <a:off x="1569192" y="5518566"/>
            <a:ext cx="6747872" cy="1551657"/>
          </a:xfrm>
          <a:noFill/>
        </p:spPr>
        <p:txBody>
          <a:bodyPr>
            <a:normAutofit/>
          </a:bodyPr>
          <a:lstStyle/>
          <a:p>
            <a:pPr>
              <a:buFont typeface="Arial" panose="020B0604020202020204" pitchFamily="34" charset="0"/>
              <a:buChar char="•"/>
            </a:pPr>
            <a:r>
              <a:rPr lang="en-US" sz="1600" dirty="0"/>
              <a:t>Women’s empowerment – education and labor force participation</a:t>
            </a:r>
            <a:endParaRPr lang="en-US" sz="1600" b="0" dirty="0"/>
          </a:p>
          <a:p>
            <a:pPr>
              <a:buFont typeface="Arial" panose="020B0604020202020204" pitchFamily="34" charset="0"/>
              <a:buChar char="•"/>
            </a:pPr>
            <a:r>
              <a:rPr lang="en-US" sz="1600" dirty="0"/>
              <a:t>Access to reproductive health rights</a:t>
            </a:r>
          </a:p>
          <a:p>
            <a:pPr>
              <a:buFont typeface="Arial" panose="020B0604020202020204" pitchFamily="34" charset="0"/>
              <a:buChar char="•"/>
            </a:pPr>
            <a:r>
              <a:rPr lang="en-US" sz="1600" dirty="0"/>
              <a:t>Understanding desired vs. current birth rates</a:t>
            </a:r>
          </a:p>
          <a:p>
            <a:pPr marL="0" indent="0">
              <a:buNone/>
            </a:pPr>
            <a:endParaRPr lang="en-US" sz="1600" dirty="0"/>
          </a:p>
          <a:p>
            <a:pPr lvl="1">
              <a:buFont typeface="Arial" panose="020B0604020202020204" pitchFamily="34" charset="0"/>
              <a:buChar char="•"/>
            </a:pPr>
            <a:endParaRPr lang="en-US" b="0" dirty="0"/>
          </a:p>
          <a:p>
            <a:pPr>
              <a:buFontTx/>
              <a:buChar char="-"/>
            </a:pPr>
            <a:endParaRPr lang="en-US" b="0" dirty="0"/>
          </a:p>
          <a:p>
            <a:pPr>
              <a:buFontTx/>
              <a:buChar char="-"/>
            </a:pPr>
            <a:endParaRPr lang="en-US" b="0" dirty="0"/>
          </a:p>
        </p:txBody>
      </p:sp>
    </p:spTree>
    <p:extLst>
      <p:ext uri="{BB962C8B-B14F-4D97-AF65-F5344CB8AC3E}">
        <p14:creationId xmlns:p14="http://schemas.microsoft.com/office/powerpoint/2010/main" val="507398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228600"/>
            <a:ext cx="11745980" cy="1066800"/>
          </a:xfrm>
        </p:spPr>
        <p:txBody>
          <a:bodyPr>
            <a:noAutofit/>
          </a:bodyPr>
          <a:lstStyle/>
          <a:p>
            <a:r>
              <a:rPr lang="en-US" sz="2400" dirty="0"/>
              <a:t>Summary (2): Niger faces a potential food and environmental security crisis</a:t>
            </a:r>
          </a:p>
        </p:txBody>
      </p:sp>
      <p:sp>
        <p:nvSpPr>
          <p:cNvPr id="3" name="Content Placeholder 2"/>
          <p:cNvSpPr>
            <a:spLocks noGrp="1"/>
          </p:cNvSpPr>
          <p:nvPr>
            <p:ph idx="1"/>
          </p:nvPr>
        </p:nvSpPr>
        <p:spPr>
          <a:xfrm>
            <a:off x="723755" y="2173024"/>
            <a:ext cx="11276422" cy="5029200"/>
          </a:xfrm>
          <a:noFill/>
        </p:spPr>
        <p:txBody>
          <a:bodyPr>
            <a:normAutofit/>
          </a:bodyPr>
          <a:lstStyle/>
          <a:p>
            <a:pPr>
              <a:buFont typeface="Arial" panose="020B0604020202020204" pitchFamily="34" charset="0"/>
              <a:buChar char="•"/>
            </a:pPr>
            <a:r>
              <a:rPr lang="en-US" dirty="0"/>
              <a:t>Rapid population growth is placing great stress on resources</a:t>
            </a:r>
            <a:endParaRPr lang="en-US" b="0" dirty="0"/>
          </a:p>
          <a:p>
            <a:pPr>
              <a:buFont typeface="Arial" panose="020B0604020202020204" pitchFamily="34" charset="0"/>
              <a:buChar char="•"/>
            </a:pPr>
            <a:r>
              <a:rPr lang="en-US" dirty="0"/>
              <a:t>Accelerated R&amp;D can help – particularly if allow for climate change adaptation</a:t>
            </a:r>
          </a:p>
          <a:p>
            <a:pPr>
              <a:buFont typeface="Arial" panose="020B0604020202020204" pitchFamily="34" charset="0"/>
              <a:buChar char="•"/>
            </a:pPr>
            <a:r>
              <a:rPr lang="en-US" dirty="0"/>
              <a:t>However, addressing the demographic challenge appears to be critical for future sustainability</a:t>
            </a:r>
          </a:p>
          <a:p>
            <a:pPr lvl="1">
              <a:buFont typeface="Arial" panose="020B0604020202020204" pitchFamily="34" charset="0"/>
              <a:buChar char="•"/>
            </a:pPr>
            <a:endParaRPr lang="en-US" b="0" dirty="0"/>
          </a:p>
          <a:p>
            <a:pPr>
              <a:buFontTx/>
              <a:buChar char="-"/>
            </a:pPr>
            <a:endParaRPr lang="en-US" b="0" dirty="0"/>
          </a:p>
          <a:p>
            <a:pPr>
              <a:buFontTx/>
              <a:buChar char="-"/>
            </a:pPr>
            <a:endParaRPr lang="en-US" b="0" dirty="0"/>
          </a:p>
        </p:txBody>
      </p:sp>
    </p:spTree>
    <p:extLst>
      <p:ext uri="{BB962C8B-B14F-4D97-AF65-F5344CB8AC3E}">
        <p14:creationId xmlns:p14="http://schemas.microsoft.com/office/powerpoint/2010/main" val="1139792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BFCA-C8E9-4028-9FE4-027CD7BC2B71}"/>
              </a:ext>
            </a:extLst>
          </p:cNvPr>
          <p:cNvSpPr>
            <a:spLocks noGrp="1"/>
          </p:cNvSpPr>
          <p:nvPr>
            <p:ph type="title"/>
          </p:nvPr>
        </p:nvSpPr>
        <p:spPr/>
        <p:txBody>
          <a:bodyPr/>
          <a:lstStyle/>
          <a:p>
            <a:r>
              <a:rPr lang="en-US" dirty="0"/>
              <a:t>Outline of the talk</a:t>
            </a:r>
          </a:p>
        </p:txBody>
      </p:sp>
      <p:sp>
        <p:nvSpPr>
          <p:cNvPr id="3" name="Content Placeholder 2">
            <a:extLst>
              <a:ext uri="{FF2B5EF4-FFF2-40B4-BE49-F238E27FC236}">
                <a16:creationId xmlns:a16="http://schemas.microsoft.com/office/drawing/2014/main" id="{571637EC-9931-44F7-93C2-2C69A80E112E}"/>
              </a:ext>
            </a:extLst>
          </p:cNvPr>
          <p:cNvSpPr>
            <a:spLocks noGrp="1"/>
          </p:cNvSpPr>
          <p:nvPr>
            <p:ph idx="1"/>
          </p:nvPr>
        </p:nvSpPr>
        <p:spPr>
          <a:xfrm>
            <a:off x="620773" y="1790700"/>
            <a:ext cx="11453543" cy="4305300"/>
          </a:xfrm>
        </p:spPr>
        <p:txBody>
          <a:bodyPr>
            <a:normAutofit/>
          </a:bodyPr>
          <a:lstStyle/>
          <a:p>
            <a:r>
              <a:rPr lang="en-US" dirty="0">
                <a:solidFill>
                  <a:schemeClr val="bg1">
                    <a:lumMod val="85000"/>
                  </a:schemeClr>
                </a:solidFill>
              </a:rPr>
              <a:t>Food security in the context of the UN Sustainable Development Goals</a:t>
            </a:r>
          </a:p>
          <a:p>
            <a:r>
              <a:rPr lang="en-US" dirty="0">
                <a:solidFill>
                  <a:schemeClr val="bg1">
                    <a:lumMod val="85000"/>
                  </a:schemeClr>
                </a:solidFill>
              </a:rPr>
              <a:t>Economic analysis of food system drivers and impacts in the context of globalization of markets</a:t>
            </a:r>
          </a:p>
          <a:p>
            <a:r>
              <a:rPr lang="en-US" dirty="0">
                <a:solidFill>
                  <a:schemeClr val="bg1">
                    <a:lumMod val="85000"/>
                  </a:schemeClr>
                </a:solidFill>
              </a:rPr>
              <a:t>Case study of Niger</a:t>
            </a:r>
          </a:p>
          <a:p>
            <a:r>
              <a:rPr lang="en-US" dirty="0">
                <a:solidFill>
                  <a:schemeClr val="tx1"/>
                </a:solidFill>
              </a:rPr>
              <a:t>Human heat stress and climate impacts in West Africa</a:t>
            </a:r>
          </a:p>
          <a:p>
            <a:pPr marL="914400" lvl="2" indent="0">
              <a:buNone/>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AD62282A-C6D2-427E-BAEF-C460D8ABC0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7931E-637B-46D8-A580-615CC76C5C63}" type="slidenum">
              <a:rPr kumimoji="0" lang="en-US" sz="900" b="1" i="0" u="none" strike="noStrike" kern="1200" cap="none" spc="0" normalizeH="0" baseline="0" noProof="0" smtClean="0">
                <a:ln>
                  <a:noFill/>
                </a:ln>
                <a:solidFill>
                  <a:srgbClr val="4D4D4D"/>
                </a:solidFill>
                <a:effectLst/>
                <a:uLnTx/>
                <a:uFillTx/>
                <a:latin typeface="Myriad Pro" panose="020B05030304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srgbClr val="4D4D4D"/>
              </a:solidFill>
              <a:effectLst/>
              <a:uLnTx/>
              <a:uFillTx/>
              <a:latin typeface="Myriad Pro" panose="020B0503030403020204"/>
              <a:ea typeface="+mn-ea"/>
              <a:cs typeface="+mn-cs"/>
            </a:endParaRPr>
          </a:p>
        </p:txBody>
      </p:sp>
    </p:spTree>
    <p:extLst>
      <p:ext uri="{BB962C8B-B14F-4D97-AF65-F5344CB8AC3E}">
        <p14:creationId xmlns:p14="http://schemas.microsoft.com/office/powerpoint/2010/main" val="26622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AD68DE-92FA-41D6-9C85-47A0421BCB8A}"/>
              </a:ext>
            </a:extLst>
          </p:cNvPr>
          <p:cNvSpPr>
            <a:spLocks noGrp="1"/>
          </p:cNvSpPr>
          <p:nvPr>
            <p:ph type="title"/>
          </p:nvPr>
        </p:nvSpPr>
        <p:spPr>
          <a:xfrm>
            <a:off x="390617" y="86226"/>
            <a:ext cx="9820183" cy="1162050"/>
          </a:xfrm>
        </p:spPr>
        <p:txBody>
          <a:bodyPr anchor="ctr">
            <a:noAutofit/>
          </a:bodyPr>
          <a:lstStyle/>
          <a:p>
            <a:r>
              <a:rPr lang="en-US" sz="3600" dirty="0">
                <a:solidFill>
                  <a:prstClr val="black"/>
                </a:solidFill>
                <a:latin typeface="Franklin Gothic Medium" panose="020B0603020102020204"/>
              </a:rPr>
              <a:t>Heat stress arises when humans cannot dissipate internally generated energy</a:t>
            </a:r>
            <a:endParaRPr lang="en-US" sz="3600" dirty="0"/>
          </a:p>
        </p:txBody>
      </p:sp>
      <p:pic>
        <p:nvPicPr>
          <p:cNvPr id="7" name="Content Placeholder 6">
            <a:extLst>
              <a:ext uri="{FF2B5EF4-FFF2-40B4-BE49-F238E27FC236}">
                <a16:creationId xmlns:a16="http://schemas.microsoft.com/office/drawing/2014/main" id="{253E6266-5C04-425B-9358-CFFE3E76F5F5}"/>
              </a:ext>
            </a:extLst>
          </p:cNvPr>
          <p:cNvPicPr>
            <a:picLocks noGrp="1" noChangeAspect="1"/>
          </p:cNvPicPr>
          <p:nvPr>
            <p:ph idx="1"/>
          </p:nvPr>
        </p:nvPicPr>
        <p:blipFill>
          <a:blip r:embed="rId3"/>
          <a:stretch>
            <a:fillRect/>
          </a:stretch>
        </p:blipFill>
        <p:spPr>
          <a:xfrm>
            <a:off x="4276863" y="1233705"/>
            <a:ext cx="7126503" cy="4989329"/>
          </a:xfrm>
          <a:prstGeom prst="rect">
            <a:avLst/>
          </a:prstGeom>
        </p:spPr>
      </p:pic>
      <p:sp>
        <p:nvSpPr>
          <p:cNvPr id="8" name="Rectangle 7">
            <a:extLst>
              <a:ext uri="{FF2B5EF4-FFF2-40B4-BE49-F238E27FC236}">
                <a16:creationId xmlns:a16="http://schemas.microsoft.com/office/drawing/2014/main" id="{D9F93023-7DD2-40DB-8C44-0F978DA877AB}"/>
              </a:ext>
            </a:extLst>
          </p:cNvPr>
          <p:cNvSpPr/>
          <p:nvPr/>
        </p:nvSpPr>
        <p:spPr>
          <a:xfrm>
            <a:off x="4082292" y="6223034"/>
            <a:ext cx="6530961" cy="707886"/>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Source: Buzan and Huber, </a:t>
            </a:r>
            <a:r>
              <a:rPr kumimoji="0" lang="en-US" sz="2000" b="0" i="1" u="none" strike="noStrike" kern="1200" cap="none" spc="0" normalizeH="0" baseline="0" noProof="0" dirty="0">
                <a:ln>
                  <a:noFill/>
                </a:ln>
                <a:solidFill>
                  <a:prstClr val="black"/>
                </a:solidFill>
                <a:effectLst/>
                <a:uLnTx/>
                <a:uFillTx/>
                <a:latin typeface="Franklin Gothic Book" panose="020B0503020102020204"/>
                <a:ea typeface="+mn-ea"/>
                <a:cs typeface="+mn-cs"/>
              </a:rPr>
              <a:t>Annual Review of Earth and Planetary Sciences</a:t>
            </a: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 2020 </a:t>
            </a:r>
          </a:p>
        </p:txBody>
      </p:sp>
      <p:pic>
        <p:nvPicPr>
          <p:cNvPr id="9" name="Picture 8">
            <a:extLst>
              <a:ext uri="{FF2B5EF4-FFF2-40B4-BE49-F238E27FC236}">
                <a16:creationId xmlns:a16="http://schemas.microsoft.com/office/drawing/2014/main" id="{0EDF2DEA-7201-42F9-8162-2A20852EA4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09" t="18865" r="16962"/>
          <a:stretch/>
        </p:blipFill>
        <p:spPr>
          <a:xfrm>
            <a:off x="50308" y="5939746"/>
            <a:ext cx="715270" cy="913496"/>
          </a:xfrm>
          <a:prstGeom prst="rect">
            <a:avLst/>
          </a:prstGeom>
        </p:spPr>
      </p:pic>
      <p:pic>
        <p:nvPicPr>
          <p:cNvPr id="10" name="Picture 9">
            <a:extLst>
              <a:ext uri="{FF2B5EF4-FFF2-40B4-BE49-F238E27FC236}">
                <a16:creationId xmlns:a16="http://schemas.microsoft.com/office/drawing/2014/main" id="{D4A187BD-DDC9-4346-9416-D606CCC2351B}"/>
              </a:ext>
            </a:extLst>
          </p:cNvPr>
          <p:cNvPicPr>
            <a:picLocks noChangeAspect="1"/>
          </p:cNvPicPr>
          <p:nvPr/>
        </p:nvPicPr>
        <p:blipFill>
          <a:blip r:embed="rId5"/>
          <a:stretch>
            <a:fillRect/>
          </a:stretch>
        </p:blipFill>
        <p:spPr>
          <a:xfrm>
            <a:off x="765578" y="5944505"/>
            <a:ext cx="1078136" cy="913495"/>
          </a:xfrm>
          <a:prstGeom prst="rect">
            <a:avLst/>
          </a:prstGeom>
        </p:spPr>
      </p:pic>
      <p:sp>
        <p:nvSpPr>
          <p:cNvPr id="13" name="Text Placeholder 5">
            <a:extLst>
              <a:ext uri="{FF2B5EF4-FFF2-40B4-BE49-F238E27FC236}">
                <a16:creationId xmlns:a16="http://schemas.microsoft.com/office/drawing/2014/main" id="{B6069507-5BE4-4DA9-898E-762C57DD0C32}"/>
              </a:ext>
            </a:extLst>
          </p:cNvPr>
          <p:cNvSpPr>
            <a:spLocks noGrp="1"/>
          </p:cNvSpPr>
          <p:nvPr>
            <p:ph type="body" sz="half" idx="2"/>
          </p:nvPr>
        </p:nvSpPr>
        <p:spPr>
          <a:xfrm>
            <a:off x="840421" y="1501108"/>
            <a:ext cx="2957513" cy="4454525"/>
          </a:xfrm>
        </p:spPr>
        <p:txBody>
          <a:bodyPr/>
          <a:lstStyle/>
          <a:p>
            <a:pPr marL="342900" indent="-342900" defTabSz="685800">
              <a:buFontTx/>
              <a:buChar char="-"/>
              <a:defRPr/>
            </a:pPr>
            <a:endParaRPr lang="en-US" dirty="0">
              <a:solidFill>
                <a:prstClr val="black"/>
              </a:solidFill>
              <a:latin typeface="Franklin Gothic Medium" panose="020B0603020102020204"/>
            </a:endParaRPr>
          </a:p>
          <a:p>
            <a:pPr defTabSz="685800">
              <a:defRPr/>
            </a:pPr>
            <a:r>
              <a:rPr lang="en-US" sz="2000" dirty="0">
                <a:solidFill>
                  <a:prstClr val="black"/>
                </a:solidFill>
                <a:latin typeface="Franklin Gothic Medium" panose="020B0603020102020204"/>
              </a:rPr>
              <a:t>This arises under:</a:t>
            </a:r>
          </a:p>
          <a:p>
            <a:pPr marL="342900" indent="-342900" defTabSz="685800">
              <a:buFontTx/>
              <a:buChar char="-"/>
              <a:defRPr/>
            </a:pPr>
            <a:r>
              <a:rPr lang="en-US" sz="2000" dirty="0">
                <a:solidFill>
                  <a:prstClr val="black"/>
                </a:solidFill>
                <a:latin typeface="Franklin Gothic Medium" panose="020B0603020102020204"/>
              </a:rPr>
              <a:t>High temperatures</a:t>
            </a:r>
          </a:p>
          <a:p>
            <a:pPr marL="342900" indent="-342900" defTabSz="685800">
              <a:buFontTx/>
              <a:buChar char="-"/>
              <a:defRPr/>
            </a:pPr>
            <a:r>
              <a:rPr lang="en-US" sz="2000" dirty="0">
                <a:solidFill>
                  <a:prstClr val="black"/>
                </a:solidFill>
                <a:latin typeface="Franklin Gothic Medium" panose="020B0603020102020204"/>
              </a:rPr>
              <a:t>Humid conditions</a:t>
            </a:r>
          </a:p>
          <a:p>
            <a:pPr marL="342900" indent="-342900" defTabSz="685800">
              <a:buFontTx/>
              <a:buChar char="-"/>
              <a:defRPr/>
            </a:pPr>
            <a:r>
              <a:rPr lang="en-US" sz="2000" dirty="0">
                <a:solidFill>
                  <a:prstClr val="black"/>
                </a:solidFill>
                <a:latin typeface="Franklin Gothic Medium" panose="020B0603020102020204"/>
              </a:rPr>
              <a:t>High solar radiation</a:t>
            </a:r>
          </a:p>
          <a:p>
            <a:pPr marL="342900" indent="-342900" defTabSz="685800">
              <a:buFontTx/>
              <a:buChar char="-"/>
              <a:defRPr/>
            </a:pPr>
            <a:r>
              <a:rPr lang="en-US" sz="2000" dirty="0">
                <a:solidFill>
                  <a:prstClr val="black"/>
                </a:solidFill>
                <a:latin typeface="Franklin Gothic Medium" panose="020B0603020102020204"/>
              </a:rPr>
              <a:t>Manual labor</a:t>
            </a:r>
          </a:p>
          <a:p>
            <a:pPr defTabSz="685800">
              <a:defRPr/>
            </a:pPr>
            <a:endParaRPr lang="en-US" sz="2000" dirty="0">
              <a:solidFill>
                <a:prstClr val="black"/>
              </a:solidFill>
              <a:latin typeface="Franklin Gothic Medium" panose="020B0603020102020204"/>
            </a:endParaRPr>
          </a:p>
          <a:p>
            <a:pPr defTabSz="685800">
              <a:defRPr/>
            </a:pPr>
            <a:r>
              <a:rPr lang="en-US" sz="2000" dirty="0">
                <a:solidFill>
                  <a:prstClr val="black"/>
                </a:solidFill>
                <a:latin typeface="Franklin Gothic Medium" panose="020B0603020102020204"/>
              </a:rPr>
              <a:t>This looks a lot like farming and construction work in the tropics!</a:t>
            </a:r>
          </a:p>
          <a:p>
            <a:pPr defTabSz="685800">
              <a:defRPr/>
            </a:pPr>
            <a:endParaRPr lang="en-US" sz="2000" dirty="0">
              <a:solidFill>
                <a:prstClr val="black"/>
              </a:solidFill>
              <a:latin typeface="Franklin Gothic Medium" panose="020B0603020102020204"/>
            </a:endParaRPr>
          </a:p>
          <a:p>
            <a:endParaRPr lang="en-US" dirty="0"/>
          </a:p>
        </p:txBody>
      </p:sp>
    </p:spTree>
    <p:extLst>
      <p:ext uri="{BB962C8B-B14F-4D97-AF65-F5344CB8AC3E}">
        <p14:creationId xmlns:p14="http://schemas.microsoft.com/office/powerpoint/2010/main" val="52364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1322" y="423175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97EEBA2A-26F1-417D-83AF-76154522C908}"/>
              </a:ext>
            </a:extLst>
          </p:cNvPr>
          <p:cNvSpPr>
            <a:spLocks noGrp="1"/>
          </p:cNvSpPr>
          <p:nvPr>
            <p:ph type="title"/>
          </p:nvPr>
        </p:nvSpPr>
        <p:spPr/>
        <p:txBody>
          <a:bodyPr>
            <a:normAutofit fontScale="90000"/>
          </a:bodyPr>
          <a:lstStyle/>
          <a:p>
            <a:r>
              <a:rPr lang="en-US" dirty="0"/>
              <a:t>Agriculture is driving us beyond planetary boundaries for Biodiversity, N and P flows</a:t>
            </a:r>
            <a:endParaRPr lang="en-US" b="1" dirty="0"/>
          </a:p>
        </p:txBody>
      </p:sp>
      <p:pic>
        <p:nvPicPr>
          <p:cNvPr id="6" name="Picture 5">
            <a:extLst>
              <a:ext uri="{FF2B5EF4-FFF2-40B4-BE49-F238E27FC236}">
                <a16:creationId xmlns:a16="http://schemas.microsoft.com/office/drawing/2014/main" id="{1ADF7352-C2CD-4C6D-A4E5-62F3D0EF6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72" y="1944704"/>
            <a:ext cx="5391864" cy="3839408"/>
          </a:xfrm>
          <a:prstGeom prst="rect">
            <a:avLst/>
          </a:prstGeom>
        </p:spPr>
      </p:pic>
      <p:pic>
        <p:nvPicPr>
          <p:cNvPr id="9" name="Picture 5">
            <a:extLst>
              <a:ext uri="{FF2B5EF4-FFF2-40B4-BE49-F238E27FC236}">
                <a16:creationId xmlns:a16="http://schemas.microsoft.com/office/drawing/2014/main" id="{18A16061-3E2A-4CB5-9347-007705B0359C}"/>
              </a:ext>
            </a:extLst>
          </p:cNvPr>
          <p:cNvPicPr>
            <a:picLocks noChangeAspect="1" noChangeArrowheads="1"/>
          </p:cNvPicPr>
          <p:nvPr/>
        </p:nvPicPr>
        <p:blipFill>
          <a:blip r:embed="rId4" cstate="print"/>
          <a:srcRect/>
          <a:stretch>
            <a:fillRect/>
          </a:stretch>
        </p:blipFill>
        <p:spPr bwMode="auto">
          <a:xfrm>
            <a:off x="6184064" y="1944704"/>
            <a:ext cx="5902343" cy="3222719"/>
          </a:xfrm>
          <a:prstGeom prst="rect">
            <a:avLst/>
          </a:prstGeom>
          <a:noFill/>
          <a:ln w="12700">
            <a:noFill/>
            <a:miter lim="800000"/>
            <a:headEnd type="none" w="sm" len="sm"/>
            <a:tailEnd type="none" w="sm" len="sm"/>
          </a:ln>
        </p:spPr>
      </p:pic>
      <p:sp>
        <p:nvSpPr>
          <p:cNvPr id="10" name="Rectangle 9">
            <a:extLst>
              <a:ext uri="{FF2B5EF4-FFF2-40B4-BE49-F238E27FC236}">
                <a16:creationId xmlns:a16="http://schemas.microsoft.com/office/drawing/2014/main" id="{4F946793-F533-4E16-821A-F0C9E47D5B4D}"/>
              </a:ext>
            </a:extLst>
          </p:cNvPr>
          <p:cNvSpPr/>
          <p:nvPr/>
        </p:nvSpPr>
        <p:spPr>
          <a:xfrm>
            <a:off x="6718195" y="5167423"/>
            <a:ext cx="5225507" cy="646331"/>
          </a:xfrm>
          <a:prstGeom prst="rect">
            <a:avLst/>
          </a:prstGeom>
        </p:spPr>
        <p:txBody>
          <a:bodyPr wrap="square">
            <a:spAutoFit/>
          </a:bodyPr>
          <a:lstStyle/>
          <a:p>
            <a:pPr marL="290513" marR="0" lvl="0" indent="-290513" algn="l" defTabSz="457200" rtl="0" eaLnBrk="0" fontAlgn="auto" latinLnBrk="0" hangingPunct="0">
              <a:lnSpc>
                <a:spcPct val="100000"/>
              </a:lnSpc>
              <a:spcBef>
                <a:spcPts val="0"/>
              </a:spcBef>
              <a:spcAft>
                <a:spcPct val="20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    Eutrophication linked to excessive nitrogen fertilizer and </a:t>
            </a:r>
            <a:r>
              <a:rPr kumimoji="0" lang="en-US" sz="1800" b="1" i="0" u="none" strike="noStrike" kern="1200" cap="none" spc="0" normalizeH="0" baseline="0" noProof="0" dirty="0" err="1">
                <a:ln>
                  <a:noFill/>
                </a:ln>
                <a:solidFill>
                  <a:srgbClr val="000000"/>
                </a:solidFill>
                <a:effectLst/>
                <a:uLnTx/>
                <a:uFillTx/>
                <a:latin typeface="Trebuchet MS" panose="020B0603020202020204"/>
                <a:ea typeface="+mn-ea"/>
                <a:cs typeface="+mn-cs"/>
              </a:rPr>
              <a:t>phosporous</a:t>
            </a: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 use in river basins</a:t>
            </a:r>
          </a:p>
        </p:txBody>
      </p:sp>
      <p:sp>
        <p:nvSpPr>
          <p:cNvPr id="11" name="Rectangle 7">
            <a:extLst>
              <a:ext uri="{FF2B5EF4-FFF2-40B4-BE49-F238E27FC236}">
                <a16:creationId xmlns:a16="http://schemas.microsoft.com/office/drawing/2014/main" id="{7ED244F2-E30C-4984-A94D-D52626C7C52C}"/>
              </a:ext>
            </a:extLst>
          </p:cNvPr>
          <p:cNvSpPr>
            <a:spLocks noChangeArrowheads="1"/>
          </p:cNvSpPr>
          <p:nvPr/>
        </p:nvSpPr>
        <p:spPr bwMode="auto">
          <a:xfrm>
            <a:off x="9663023" y="6375111"/>
            <a:ext cx="2528977" cy="292388"/>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Trebuchet MS" panose="020B0603020202020204"/>
                <a:ea typeface="+mn-ea"/>
                <a:cs typeface="+mn-cs"/>
              </a:rPr>
              <a:t>Source: </a:t>
            </a:r>
            <a:r>
              <a:rPr kumimoji="0" lang="en-US" sz="1300" b="0" i="0" u="none" strike="noStrike" kern="1200" cap="none" spc="0" normalizeH="0" baseline="0" noProof="0" dirty="0">
                <a:ln>
                  <a:noFill/>
                </a:ln>
                <a:solidFill>
                  <a:srgbClr val="000000"/>
                </a:solidFill>
                <a:effectLst/>
                <a:uLnTx/>
                <a:uFillTx/>
                <a:latin typeface="Trebuchet MS" panose="020B0603020202020204"/>
                <a:ea typeface="+mn-ea"/>
                <a:cs typeface="+mn-cs"/>
              </a:rPr>
              <a:t>Potter et al. </a:t>
            </a:r>
            <a:r>
              <a:rPr kumimoji="0" lang="it-IT" sz="1300" b="0" i="0" u="none" strike="noStrike" kern="1200" cap="none" spc="0" normalizeH="0" baseline="0" noProof="0" dirty="0">
                <a:ln>
                  <a:noFill/>
                </a:ln>
                <a:solidFill>
                  <a:srgbClr val="000000"/>
                </a:solidFill>
                <a:effectLst/>
                <a:uLnTx/>
                <a:uFillTx/>
                <a:latin typeface="Trebuchet MS" panose="020B0603020202020204"/>
                <a:ea typeface="+mn-ea"/>
                <a:cs typeface="+mn-cs"/>
              </a:rPr>
              <a:t>(2010)</a:t>
            </a:r>
            <a:endParaRPr kumimoji="0" lang="en-US" sz="13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12" name="Rectangle 7">
            <a:extLst>
              <a:ext uri="{FF2B5EF4-FFF2-40B4-BE49-F238E27FC236}">
                <a16:creationId xmlns:a16="http://schemas.microsoft.com/office/drawing/2014/main" id="{C0EC7AA9-880A-443D-A198-31D73C542023}"/>
              </a:ext>
            </a:extLst>
          </p:cNvPr>
          <p:cNvSpPr>
            <a:spLocks noChangeArrowheads="1"/>
          </p:cNvSpPr>
          <p:nvPr/>
        </p:nvSpPr>
        <p:spPr bwMode="auto">
          <a:xfrm>
            <a:off x="685600" y="6469448"/>
            <a:ext cx="2528977" cy="292388"/>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Trebuchet MS" panose="020B0603020202020204"/>
                <a:ea typeface="+mn-ea"/>
                <a:cs typeface="+mn-cs"/>
              </a:rPr>
              <a:t>Source: </a:t>
            </a:r>
            <a:r>
              <a:rPr kumimoji="0" lang="en-US" sz="1300" b="0" i="0" u="none" strike="noStrike" kern="1200" cap="none" spc="0" normalizeH="0" baseline="0" noProof="0" dirty="0">
                <a:ln>
                  <a:noFill/>
                </a:ln>
                <a:solidFill>
                  <a:srgbClr val="000000"/>
                </a:solidFill>
                <a:effectLst/>
                <a:uLnTx/>
                <a:uFillTx/>
                <a:latin typeface="Trebuchet MS" panose="020B0603020202020204"/>
                <a:ea typeface="+mn-ea"/>
                <a:cs typeface="+mn-cs"/>
              </a:rPr>
              <a:t>Steffen et al. </a:t>
            </a:r>
            <a:r>
              <a:rPr kumimoji="0" lang="it-IT" sz="1300" b="0" i="0" u="none" strike="noStrike" kern="1200" cap="none" spc="0" normalizeH="0" baseline="0" noProof="0" dirty="0">
                <a:ln>
                  <a:noFill/>
                </a:ln>
                <a:solidFill>
                  <a:srgbClr val="000000"/>
                </a:solidFill>
                <a:effectLst/>
                <a:uLnTx/>
                <a:uFillTx/>
                <a:latin typeface="Trebuchet MS" panose="020B0603020202020204"/>
                <a:ea typeface="+mn-ea"/>
                <a:cs typeface="+mn-cs"/>
              </a:rPr>
              <a:t>(2015)</a:t>
            </a:r>
            <a:endParaRPr kumimoji="0" lang="en-US" sz="13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13" name="Oval 12">
            <a:extLst>
              <a:ext uri="{FF2B5EF4-FFF2-40B4-BE49-F238E27FC236}">
                <a16:creationId xmlns:a16="http://schemas.microsoft.com/office/drawing/2014/main" id="{4488CA7E-C210-49C1-BBAE-C8D3F34FB2E2}"/>
              </a:ext>
            </a:extLst>
          </p:cNvPr>
          <p:cNvSpPr/>
          <p:nvPr/>
        </p:nvSpPr>
        <p:spPr>
          <a:xfrm>
            <a:off x="1237354" y="4451499"/>
            <a:ext cx="1824823" cy="16161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B3C1FF1E-1209-4F8E-BB8E-26C73C263963}"/>
              </a:ext>
            </a:extLst>
          </p:cNvPr>
          <p:cNvSpPr/>
          <p:nvPr/>
        </p:nvSpPr>
        <p:spPr>
          <a:xfrm>
            <a:off x="3238722" y="6008169"/>
            <a:ext cx="6424301" cy="646331"/>
          </a:xfrm>
          <a:prstGeom prst="rect">
            <a:avLst/>
          </a:prstGeom>
        </p:spPr>
        <p:txBody>
          <a:bodyPr wrap="square">
            <a:spAutoFit/>
          </a:bodyPr>
          <a:lstStyle/>
          <a:p>
            <a:pPr marL="290513" marR="0" lvl="0" indent="-290513" algn="l" defTabSz="457200" rtl="0" eaLnBrk="0" fontAlgn="auto" latinLnBrk="0" hangingPunct="0">
              <a:lnSpc>
                <a:spcPct val="100000"/>
              </a:lnSpc>
              <a:spcBef>
                <a:spcPts val="0"/>
              </a:spcBef>
              <a:spcAft>
                <a:spcPct val="20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rebuchet MS" panose="020B0603020202020204"/>
                <a:ea typeface="+mn-ea"/>
                <a:cs typeface="+mn-cs"/>
              </a:rPr>
              <a:t>    Agriculture is the primary driver of deforestation – leading to biodiversity loss </a:t>
            </a:r>
            <a:r>
              <a:rPr kumimoji="0" lang="en-US" sz="1400" b="1" i="0" u="none" strike="noStrike" kern="1200" cap="none" spc="0" normalizeH="0" baseline="0" noProof="0" dirty="0">
                <a:ln>
                  <a:noFill/>
                </a:ln>
                <a:solidFill>
                  <a:srgbClr val="000000"/>
                </a:solidFill>
                <a:effectLst/>
                <a:uLnTx/>
                <a:uFillTx/>
                <a:latin typeface="Trebuchet MS" panose="020B0603020202020204"/>
                <a:ea typeface="+mn-ea"/>
                <a:cs typeface="+mn-cs"/>
              </a:rPr>
              <a:t>(Busch and Ferretti-Gallon)</a:t>
            </a:r>
          </a:p>
        </p:txBody>
      </p:sp>
      <p:sp>
        <p:nvSpPr>
          <p:cNvPr id="15" name="Oval 14">
            <a:extLst>
              <a:ext uri="{FF2B5EF4-FFF2-40B4-BE49-F238E27FC236}">
                <a16:creationId xmlns:a16="http://schemas.microsoft.com/office/drawing/2014/main" id="{9314B75A-5BC6-4D2E-828A-CC9070D25BE4}"/>
              </a:ext>
            </a:extLst>
          </p:cNvPr>
          <p:cNvSpPr/>
          <p:nvPr/>
        </p:nvSpPr>
        <p:spPr>
          <a:xfrm>
            <a:off x="685600" y="1546374"/>
            <a:ext cx="1824823" cy="16161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7" name="Straight Arrow Connector 16">
            <a:extLst>
              <a:ext uri="{FF2B5EF4-FFF2-40B4-BE49-F238E27FC236}">
                <a16:creationId xmlns:a16="http://schemas.microsoft.com/office/drawing/2014/main" id="{E9239673-43F8-4558-84BC-C2E3917AC1BB}"/>
              </a:ext>
            </a:extLst>
          </p:cNvPr>
          <p:cNvCxnSpPr>
            <a:cxnSpLocks/>
          </p:cNvCxnSpPr>
          <p:nvPr/>
        </p:nvCxnSpPr>
        <p:spPr>
          <a:xfrm>
            <a:off x="2208338" y="2956114"/>
            <a:ext cx="2006536" cy="3111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6261B2A-1710-45B8-84CA-D991C509A3D0}"/>
              </a:ext>
            </a:extLst>
          </p:cNvPr>
          <p:cNvCxnSpPr>
            <a:cxnSpLocks/>
          </p:cNvCxnSpPr>
          <p:nvPr/>
        </p:nvCxnSpPr>
        <p:spPr>
          <a:xfrm>
            <a:off x="2809916" y="4866335"/>
            <a:ext cx="4230572" cy="4709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647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E1A7ED7-027E-4340-B844-046D447A18FB}"/>
              </a:ext>
            </a:extLst>
          </p:cNvPr>
          <p:cNvSpPr txBox="1">
            <a:spLocks/>
          </p:cNvSpPr>
          <p:nvPr/>
        </p:nvSpPr>
        <p:spPr>
          <a:xfrm>
            <a:off x="1925961" y="4911527"/>
            <a:ext cx="8429218" cy="1072916"/>
          </a:xfrm>
          <a:prstGeom prst="rect">
            <a:avLst/>
          </a:prstGeom>
        </p:spPr>
        <p:txBody>
          <a:bodyPr vert="horz" lIns="68580" tIns="34290" rIns="68580" bIns="3429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endParaRPr lang="en-US" sz="2500" dirty="0">
              <a:solidFill>
                <a:prstClr val="black"/>
              </a:solidFill>
              <a:latin typeface="Franklin Gothic Medium" panose="020B0603020102020204"/>
            </a:endParaRPr>
          </a:p>
          <a:p>
            <a:pPr algn="l" defTabSz="685800">
              <a:defRPr/>
            </a:pPr>
            <a:endParaRPr lang="en-US" sz="2500" dirty="0">
              <a:solidFill>
                <a:prstClr val="black"/>
              </a:solidFill>
              <a:latin typeface="Franklin Gothic Medium" panose="020B0603020102020204"/>
            </a:endParaRPr>
          </a:p>
          <a:p>
            <a:pPr algn="l" defTabSz="685800">
              <a:defRPr/>
            </a:pPr>
            <a:r>
              <a:rPr lang="en-US" sz="2200" dirty="0">
                <a:solidFill>
                  <a:prstClr val="black"/>
                </a:solidFill>
                <a:latin typeface="Franklin Gothic Medium" panose="020B0603020102020204"/>
              </a:rPr>
              <a:t>The consequences of heat stress are dramatic in the tropics where high humidity combines with high temperatures </a:t>
            </a:r>
          </a:p>
          <a:p>
            <a:pPr marL="342900" indent="-342900" algn="l" defTabSz="685800">
              <a:buFontTx/>
              <a:buChar char="-"/>
              <a:defRPr/>
            </a:pPr>
            <a:endParaRPr lang="en-US" sz="2500" dirty="0">
              <a:solidFill>
                <a:prstClr val="black"/>
              </a:solidFill>
              <a:latin typeface="Franklin Gothic Medium" panose="020B0603020102020204"/>
            </a:endParaRPr>
          </a:p>
          <a:p>
            <a:pPr algn="l" defTabSz="685800">
              <a:defRPr/>
            </a:pPr>
            <a:endParaRPr lang="en-US" sz="2700" dirty="0">
              <a:solidFill>
                <a:prstClr val="black"/>
              </a:solidFill>
              <a:latin typeface="Franklin Gothic Medium" panose="020B0603020102020204"/>
            </a:endParaRPr>
          </a:p>
        </p:txBody>
      </p:sp>
      <p:sp>
        <p:nvSpPr>
          <p:cNvPr id="10" name="Rectangle 9">
            <a:extLst>
              <a:ext uri="{FF2B5EF4-FFF2-40B4-BE49-F238E27FC236}">
                <a16:creationId xmlns:a16="http://schemas.microsoft.com/office/drawing/2014/main" id="{96D0B924-1DD5-431F-907E-E636F9C3ACA5}"/>
              </a:ext>
            </a:extLst>
          </p:cNvPr>
          <p:cNvSpPr/>
          <p:nvPr/>
        </p:nvSpPr>
        <p:spPr>
          <a:xfrm>
            <a:off x="1514038" y="6471647"/>
            <a:ext cx="6209969" cy="276999"/>
          </a:xfrm>
          <a:prstGeom prst="rect">
            <a:avLst/>
          </a:prstGeom>
          <a:noFill/>
        </p:spPr>
        <p:txBody>
          <a:bodyPr wrap="square" rtlCol="0">
            <a:spAutoFit/>
          </a:bodyPr>
          <a:lstStyle/>
          <a:p>
            <a:pPr defTabSz="342900">
              <a:defRPr/>
            </a:pPr>
            <a:r>
              <a:rPr lang="en-US" sz="1200" dirty="0">
                <a:solidFill>
                  <a:prstClr val="black"/>
                </a:solidFill>
                <a:latin typeface="Franklin Gothic Book" panose="020B0503020102020204"/>
              </a:rPr>
              <a:t>Source: Buzan and Huber, </a:t>
            </a:r>
            <a:r>
              <a:rPr lang="en-US" sz="1200" i="1" dirty="0">
                <a:solidFill>
                  <a:prstClr val="black"/>
                </a:solidFill>
                <a:latin typeface="Franklin Gothic Book" panose="020B0503020102020204"/>
              </a:rPr>
              <a:t>Annual Review of Earth and Planetary Sciences</a:t>
            </a:r>
            <a:r>
              <a:rPr lang="en-US" sz="1200" dirty="0">
                <a:solidFill>
                  <a:prstClr val="black"/>
                </a:solidFill>
                <a:latin typeface="Franklin Gothic Book" panose="020B0503020102020204"/>
              </a:rPr>
              <a:t>, 2020 </a:t>
            </a:r>
          </a:p>
        </p:txBody>
      </p:sp>
      <p:pic>
        <p:nvPicPr>
          <p:cNvPr id="9" name="Picture 8">
            <a:extLst>
              <a:ext uri="{FF2B5EF4-FFF2-40B4-BE49-F238E27FC236}">
                <a16:creationId xmlns:a16="http://schemas.microsoft.com/office/drawing/2014/main" id="{6059389C-52A4-445C-8BAB-266B68D03CE2}"/>
              </a:ext>
            </a:extLst>
          </p:cNvPr>
          <p:cNvPicPr>
            <a:picLocks noChangeAspect="1"/>
          </p:cNvPicPr>
          <p:nvPr/>
        </p:nvPicPr>
        <p:blipFill>
          <a:blip r:embed="rId3"/>
          <a:stretch>
            <a:fillRect/>
          </a:stretch>
        </p:blipFill>
        <p:spPr>
          <a:xfrm>
            <a:off x="9401710" y="5785104"/>
            <a:ext cx="1266290" cy="1072916"/>
          </a:xfrm>
          <a:prstGeom prst="rect">
            <a:avLst/>
          </a:prstGeom>
        </p:spPr>
      </p:pic>
      <p:pic>
        <p:nvPicPr>
          <p:cNvPr id="11" name="Picture 10">
            <a:extLst>
              <a:ext uri="{FF2B5EF4-FFF2-40B4-BE49-F238E27FC236}">
                <a16:creationId xmlns:a16="http://schemas.microsoft.com/office/drawing/2014/main" id="{812E65D9-8086-47F7-AFEB-5D2A2701F2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09" t="18865" r="16962"/>
          <a:stretch/>
        </p:blipFill>
        <p:spPr>
          <a:xfrm>
            <a:off x="8553454" y="5788167"/>
            <a:ext cx="833973" cy="1065096"/>
          </a:xfrm>
          <a:prstGeom prst="rect">
            <a:avLst/>
          </a:prstGeom>
        </p:spPr>
      </p:pic>
      <p:grpSp>
        <p:nvGrpSpPr>
          <p:cNvPr id="3" name="Group 2">
            <a:extLst>
              <a:ext uri="{FF2B5EF4-FFF2-40B4-BE49-F238E27FC236}">
                <a16:creationId xmlns:a16="http://schemas.microsoft.com/office/drawing/2014/main" id="{FA5221B3-84B7-4AE9-96B0-B2D40073B27D}"/>
              </a:ext>
            </a:extLst>
          </p:cNvPr>
          <p:cNvGrpSpPr/>
          <p:nvPr/>
        </p:nvGrpSpPr>
        <p:grpSpPr>
          <a:xfrm>
            <a:off x="2652975" y="1528202"/>
            <a:ext cx="6886050" cy="3277057"/>
            <a:chOff x="592194" y="1228357"/>
            <a:chExt cx="6886050" cy="3277057"/>
          </a:xfrm>
        </p:grpSpPr>
        <p:pic>
          <p:nvPicPr>
            <p:cNvPr id="4" name="Picture 3">
              <a:extLst>
                <a:ext uri="{FF2B5EF4-FFF2-40B4-BE49-F238E27FC236}">
                  <a16:creationId xmlns:a16="http://schemas.microsoft.com/office/drawing/2014/main" id="{25C22B7F-7712-4361-B883-75ABCE46E6CE}"/>
                </a:ext>
              </a:extLst>
            </p:cNvPr>
            <p:cNvPicPr>
              <a:picLocks noChangeAspect="1"/>
            </p:cNvPicPr>
            <p:nvPr/>
          </p:nvPicPr>
          <p:blipFill>
            <a:blip r:embed="rId5"/>
            <a:stretch>
              <a:fillRect/>
            </a:stretch>
          </p:blipFill>
          <p:spPr>
            <a:xfrm>
              <a:off x="1276604" y="1228357"/>
              <a:ext cx="6201640" cy="3277057"/>
            </a:xfrm>
            <a:prstGeom prst="rect">
              <a:avLst/>
            </a:prstGeom>
          </p:spPr>
        </p:pic>
        <p:pic>
          <p:nvPicPr>
            <p:cNvPr id="6" name="Picture 5">
              <a:extLst>
                <a:ext uri="{FF2B5EF4-FFF2-40B4-BE49-F238E27FC236}">
                  <a16:creationId xmlns:a16="http://schemas.microsoft.com/office/drawing/2014/main" id="{AC2E5BA2-23B5-43A4-9C18-5D4B360E29E6}"/>
                </a:ext>
              </a:extLst>
            </p:cNvPr>
            <p:cNvPicPr>
              <a:picLocks noChangeAspect="1"/>
            </p:cNvPicPr>
            <p:nvPr/>
          </p:nvPicPr>
          <p:blipFill>
            <a:blip r:embed="rId6"/>
            <a:stretch>
              <a:fillRect/>
            </a:stretch>
          </p:blipFill>
          <p:spPr>
            <a:xfrm>
              <a:off x="592194" y="1473579"/>
              <a:ext cx="771633" cy="2545015"/>
            </a:xfrm>
            <a:prstGeom prst="rect">
              <a:avLst/>
            </a:prstGeom>
          </p:spPr>
        </p:pic>
      </p:grpSp>
      <p:sp>
        <p:nvSpPr>
          <p:cNvPr id="8" name="Title 7">
            <a:extLst>
              <a:ext uri="{FF2B5EF4-FFF2-40B4-BE49-F238E27FC236}">
                <a16:creationId xmlns:a16="http://schemas.microsoft.com/office/drawing/2014/main" id="{0D613180-A108-4614-BEF1-739DAACB7F04}"/>
              </a:ext>
            </a:extLst>
          </p:cNvPr>
          <p:cNvSpPr>
            <a:spLocks noGrp="1"/>
          </p:cNvSpPr>
          <p:nvPr>
            <p:ph type="title"/>
          </p:nvPr>
        </p:nvSpPr>
        <p:spPr>
          <a:xfrm>
            <a:off x="1716506" y="278932"/>
            <a:ext cx="10241304" cy="1143000"/>
          </a:xfrm>
        </p:spPr>
        <p:txBody>
          <a:bodyPr>
            <a:noAutofit/>
          </a:bodyPr>
          <a:lstStyle/>
          <a:p>
            <a:r>
              <a:rPr lang="en-US" sz="2400" dirty="0"/>
              <a:t>Population-weighted total labor capacity under climate change</a:t>
            </a:r>
          </a:p>
        </p:txBody>
      </p:sp>
    </p:spTree>
    <p:extLst>
      <p:ext uri="{BB962C8B-B14F-4D97-AF65-F5344CB8AC3E}">
        <p14:creationId xmlns:p14="http://schemas.microsoft.com/office/powerpoint/2010/main" val="961966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1DF8E7-A7A0-4D7C-915D-451F8C28F280}"/>
              </a:ext>
            </a:extLst>
          </p:cNvPr>
          <p:cNvSpPr>
            <a:spLocks noGrp="1"/>
          </p:cNvSpPr>
          <p:nvPr>
            <p:ph type="title"/>
          </p:nvPr>
        </p:nvSpPr>
        <p:spPr>
          <a:xfrm>
            <a:off x="618327" y="190501"/>
            <a:ext cx="11011421" cy="1409700"/>
          </a:xfrm>
        </p:spPr>
        <p:txBody>
          <a:bodyPr>
            <a:normAutofit/>
          </a:bodyPr>
          <a:lstStyle/>
          <a:p>
            <a:r>
              <a:rPr lang="en-US" sz="3200" dirty="0">
                <a:latin typeface="Helvetica" panose="020B0604020202020204" pitchFamily="34" charset="0"/>
                <a:cs typeface="Helvetica" panose="020B0604020202020204" pitchFamily="34" charset="0"/>
              </a:rPr>
              <a:t>Wet Bulb Globe Temperature (WBGT) is used for assessing heat stress</a:t>
            </a:r>
            <a:endParaRPr lang="en-US" b="1" dirty="0">
              <a:latin typeface="Helvetica" panose="020B0604020202020204" pitchFamily="34" charset="0"/>
              <a:cs typeface="Helvetica" panose="020B0604020202020204" pitchFamily="34" charset="0"/>
            </a:endParaRPr>
          </a:p>
        </p:txBody>
      </p:sp>
      <p:pic>
        <p:nvPicPr>
          <p:cNvPr id="6" name="pasted-image.png" descr="pasted-image.png">
            <a:extLst>
              <a:ext uri="{FF2B5EF4-FFF2-40B4-BE49-F238E27FC236}">
                <a16:creationId xmlns:a16="http://schemas.microsoft.com/office/drawing/2014/main" id="{EA220395-1852-4234-AE28-156CFE7FCBB3}"/>
              </a:ext>
            </a:extLst>
          </p:cNvPr>
          <p:cNvPicPr>
            <a:picLocks noChangeAspect="1"/>
          </p:cNvPicPr>
          <p:nvPr/>
        </p:nvPicPr>
        <p:blipFill>
          <a:blip r:embed="rId2"/>
          <a:stretch>
            <a:fillRect/>
          </a:stretch>
        </p:blipFill>
        <p:spPr>
          <a:xfrm>
            <a:off x="6316100" y="1439719"/>
            <a:ext cx="5278607" cy="2902662"/>
          </a:xfrm>
          <a:prstGeom prst="rect">
            <a:avLst/>
          </a:prstGeom>
          <a:ln w="12700">
            <a:miter lim="400000"/>
          </a:ln>
        </p:spPr>
      </p:pic>
      <p:sp>
        <p:nvSpPr>
          <p:cNvPr id="9" name="Text Placeholder 3">
            <a:extLst>
              <a:ext uri="{FF2B5EF4-FFF2-40B4-BE49-F238E27FC236}">
                <a16:creationId xmlns:a16="http://schemas.microsoft.com/office/drawing/2014/main" id="{518DF5C4-EFE0-423B-B13B-06A0772208F9}"/>
              </a:ext>
            </a:extLst>
          </p:cNvPr>
          <p:cNvSpPr txBox="1">
            <a:spLocks/>
          </p:cNvSpPr>
          <p:nvPr/>
        </p:nvSpPr>
        <p:spPr>
          <a:xfrm>
            <a:off x="1125106" y="1792503"/>
            <a:ext cx="3926288" cy="259306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241093" marR="0" indent="-241093" algn="l" defTabSz="410751" rtl="0" latinLnBrk="0">
              <a:lnSpc>
                <a:spcPct val="100000"/>
              </a:lnSpc>
              <a:spcBef>
                <a:spcPts val="2250"/>
              </a:spcBef>
              <a:spcAft>
                <a:spcPts val="0"/>
              </a:spcAft>
              <a:buClrTx/>
              <a:buSzPct val="75000"/>
              <a:buFontTx/>
              <a:buChar char="•"/>
              <a:tabLst/>
              <a:defRPr sz="1969" b="0" i="0" u="none" strike="noStrike" cap="none" spc="0" baseline="0">
                <a:ln>
                  <a:noFill/>
                </a:ln>
                <a:solidFill>
                  <a:srgbClr val="000000"/>
                </a:solidFill>
                <a:uFillTx/>
                <a:latin typeface="+mn-lt"/>
                <a:ea typeface="+mn-ea"/>
                <a:cs typeface="+mn-cs"/>
                <a:sym typeface="Helvetica Light"/>
              </a:defRPr>
            </a:lvl1pPr>
            <a:lvl2pPr marL="482186" marR="0" indent="-241093" algn="l" defTabSz="410751" rtl="0" latinLnBrk="0">
              <a:lnSpc>
                <a:spcPct val="100000"/>
              </a:lnSpc>
              <a:spcBef>
                <a:spcPts val="2250"/>
              </a:spcBef>
              <a:spcAft>
                <a:spcPts val="0"/>
              </a:spcAft>
              <a:buClrTx/>
              <a:buSzPct val="75000"/>
              <a:buFontTx/>
              <a:buChar char="•"/>
              <a:tabLst/>
              <a:defRPr sz="1969" b="0" i="0" u="none" strike="noStrike" cap="none" spc="0" baseline="0">
                <a:ln>
                  <a:noFill/>
                </a:ln>
                <a:solidFill>
                  <a:srgbClr val="000000"/>
                </a:solidFill>
                <a:uFillTx/>
                <a:latin typeface="+mn-lt"/>
                <a:ea typeface="+mn-ea"/>
                <a:cs typeface="+mn-cs"/>
                <a:sym typeface="Helvetica Light"/>
              </a:defRPr>
            </a:lvl2pPr>
            <a:lvl3pPr marL="723279" marR="0" indent="-241093" algn="l" defTabSz="410751" rtl="0" latinLnBrk="0">
              <a:lnSpc>
                <a:spcPct val="100000"/>
              </a:lnSpc>
              <a:spcBef>
                <a:spcPts val="2250"/>
              </a:spcBef>
              <a:spcAft>
                <a:spcPts val="0"/>
              </a:spcAft>
              <a:buClrTx/>
              <a:buSzPct val="75000"/>
              <a:buFontTx/>
              <a:buChar char="•"/>
              <a:tabLst/>
              <a:defRPr sz="1969" b="0" i="0" u="none" strike="noStrike" cap="none" spc="0" baseline="0">
                <a:ln>
                  <a:noFill/>
                </a:ln>
                <a:solidFill>
                  <a:srgbClr val="000000"/>
                </a:solidFill>
                <a:uFillTx/>
                <a:latin typeface="+mn-lt"/>
                <a:ea typeface="+mn-ea"/>
                <a:cs typeface="+mn-cs"/>
                <a:sym typeface="Helvetica Light"/>
              </a:defRPr>
            </a:lvl3pPr>
            <a:lvl4pPr marL="964372" marR="0" indent="-241093" algn="l" defTabSz="410751" rtl="0" latinLnBrk="0">
              <a:lnSpc>
                <a:spcPct val="100000"/>
              </a:lnSpc>
              <a:spcBef>
                <a:spcPts val="2250"/>
              </a:spcBef>
              <a:spcAft>
                <a:spcPts val="0"/>
              </a:spcAft>
              <a:buClrTx/>
              <a:buSzPct val="75000"/>
              <a:buFontTx/>
              <a:buChar char="•"/>
              <a:tabLst/>
              <a:defRPr sz="1969" b="0" i="0" u="none" strike="noStrike" cap="none" spc="0" baseline="0">
                <a:ln>
                  <a:noFill/>
                </a:ln>
                <a:solidFill>
                  <a:srgbClr val="000000"/>
                </a:solidFill>
                <a:uFillTx/>
                <a:latin typeface="+mn-lt"/>
                <a:ea typeface="+mn-ea"/>
                <a:cs typeface="+mn-cs"/>
                <a:sym typeface="Helvetica Light"/>
              </a:defRPr>
            </a:lvl4pPr>
            <a:lvl5pPr marL="1205465" marR="0" indent="-241093" algn="l" defTabSz="410751" rtl="0" latinLnBrk="0">
              <a:lnSpc>
                <a:spcPct val="100000"/>
              </a:lnSpc>
              <a:spcBef>
                <a:spcPts val="2250"/>
              </a:spcBef>
              <a:spcAft>
                <a:spcPts val="0"/>
              </a:spcAft>
              <a:buClrTx/>
              <a:buSzPct val="75000"/>
              <a:buFontTx/>
              <a:buChar char="•"/>
              <a:tabLst/>
              <a:defRPr sz="1969"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a:lstStyle>
          <a:p>
            <a:pPr marL="0" marR="0" lvl="0" indent="0" algn="l" defTabSz="685800" rtl="0" eaLnBrk="1" fontAlgn="auto" latinLnBrk="0" hangingPunct="1">
              <a:lnSpc>
                <a:spcPct val="100000"/>
              </a:lnSpc>
              <a:spcBef>
                <a:spcPts val="0"/>
              </a:spcBef>
              <a:spcAft>
                <a:spcPts val="0"/>
              </a:spcAft>
              <a:buClrTx/>
              <a:buSzPct val="75000"/>
              <a:buFontTx/>
              <a:buNone/>
              <a:tabLst/>
              <a:defRPr/>
            </a:pPr>
            <a:r>
              <a:rPr kumimoji="0" lang="en-US" sz="1800" b="1"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WBGT factors in:</a:t>
            </a:r>
          </a:p>
          <a:p>
            <a:pPr marL="342900" marR="0" lvl="0" indent="-342900" algn="l" defTabSz="685800" rtl="0" eaLnBrk="1" fontAlgn="auto" latinLnBrk="0" hangingPunct="1">
              <a:lnSpc>
                <a:spcPct val="100000"/>
              </a:lnSpc>
              <a:spcBef>
                <a:spcPts val="0"/>
              </a:spcBef>
              <a:spcAft>
                <a:spcPts val="0"/>
              </a:spcAft>
              <a:buClrTx/>
              <a:buSzPct val="75000"/>
              <a:buFontTx/>
              <a:buChar char="-"/>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Temperature</a:t>
            </a:r>
          </a:p>
          <a:p>
            <a:pPr marL="342900" marR="0" lvl="0" indent="-342900" algn="l" defTabSz="685800" rtl="0" eaLnBrk="1" fontAlgn="auto" latinLnBrk="0" hangingPunct="1">
              <a:lnSpc>
                <a:spcPct val="100000"/>
              </a:lnSpc>
              <a:spcBef>
                <a:spcPts val="0"/>
              </a:spcBef>
              <a:spcAft>
                <a:spcPts val="0"/>
              </a:spcAft>
              <a:buClrTx/>
              <a:buSzPct val="75000"/>
              <a:buFontTx/>
              <a:buChar char="-"/>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Humidity</a:t>
            </a:r>
          </a:p>
          <a:p>
            <a:pPr marL="342900" marR="0" lvl="0" indent="-342900" algn="l" defTabSz="685800" rtl="0" eaLnBrk="1" fontAlgn="auto" latinLnBrk="0" hangingPunct="1">
              <a:lnSpc>
                <a:spcPct val="100000"/>
              </a:lnSpc>
              <a:spcBef>
                <a:spcPts val="0"/>
              </a:spcBef>
              <a:spcAft>
                <a:spcPts val="0"/>
              </a:spcAft>
              <a:buClrTx/>
              <a:buSzPct val="75000"/>
              <a:buFontTx/>
              <a:buChar char="-"/>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Wind speed</a:t>
            </a:r>
          </a:p>
          <a:p>
            <a:pPr marL="342900" marR="0" lvl="0" indent="-342900" algn="l" defTabSz="685800" rtl="0" eaLnBrk="1" fontAlgn="auto" latinLnBrk="0" hangingPunct="1">
              <a:lnSpc>
                <a:spcPct val="100000"/>
              </a:lnSpc>
              <a:spcBef>
                <a:spcPts val="0"/>
              </a:spcBef>
              <a:spcAft>
                <a:spcPts val="0"/>
              </a:spcAft>
              <a:buClrTx/>
              <a:buSzPct val="75000"/>
              <a:buFontTx/>
              <a:buChar char="-"/>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Solar radiation</a:t>
            </a:r>
          </a:p>
          <a:p>
            <a:pPr marL="342900" marR="0" lvl="0" indent="-342900" algn="l" defTabSz="685800" rtl="0" eaLnBrk="1" fontAlgn="auto" latinLnBrk="0" hangingPunct="1">
              <a:lnSpc>
                <a:spcPct val="100000"/>
              </a:lnSpc>
              <a:spcBef>
                <a:spcPts val="0"/>
              </a:spcBef>
              <a:spcAft>
                <a:spcPts val="0"/>
              </a:spcAft>
              <a:buClrTx/>
              <a:buSzPct val="75000"/>
              <a:buFontTx/>
              <a:buChar char="-"/>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Other radiation </a:t>
            </a:r>
          </a:p>
          <a:p>
            <a:pPr marL="0" marR="0" lvl="0" indent="0" algn="l" defTabSz="685800" rtl="0" eaLnBrk="1" fontAlgn="auto" latinLnBrk="0" hangingPunct="1">
              <a:lnSpc>
                <a:spcPct val="100000"/>
              </a:lnSpc>
              <a:spcBef>
                <a:spcPts val="0"/>
              </a:spcBef>
              <a:spcAft>
                <a:spcPts val="0"/>
              </a:spcAft>
              <a:buClrTx/>
              <a:buSzPct val="75000"/>
              <a:buFontTx/>
              <a:buNone/>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      components</a:t>
            </a:r>
          </a:p>
          <a:p>
            <a:pPr marL="342900" marR="0" lvl="0" indent="-342900" algn="l" defTabSz="685800" rtl="0" eaLnBrk="1" fontAlgn="auto" latinLnBrk="0" hangingPunct="1">
              <a:lnSpc>
                <a:spcPct val="100000"/>
              </a:lnSpc>
              <a:spcBef>
                <a:spcPts val="0"/>
              </a:spcBef>
              <a:spcAft>
                <a:spcPts val="0"/>
              </a:spcAft>
              <a:buClrTx/>
              <a:buSzPct val="75000"/>
              <a:buFontTx/>
              <a:buChar char="-"/>
              <a:tabLst/>
              <a:defRPr/>
            </a:pPr>
            <a:r>
              <a:rPr kumimoji="0" lang="en-US" sz="1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rPr>
              <a:t>Air pressure</a:t>
            </a:r>
            <a:endParaRPr kumimoji="0" lang="en-US" sz="2800" b="0" i="0" u="none" strike="noStrike" kern="0" cap="none" spc="0" normalizeH="0" baseline="0" noProof="0" dirty="0">
              <a:ln>
                <a:noFill/>
              </a:ln>
              <a:solidFill>
                <a:prstClr val="black"/>
              </a:solidFill>
              <a:effectLst/>
              <a:uLnTx/>
              <a:uFillTx/>
              <a:latin typeface="Franklin Gothic Medium" panose="020B0603020102020204"/>
              <a:ea typeface="+mn-ea"/>
              <a:cs typeface="+mn-cs"/>
              <a:sym typeface="Helvetica Light"/>
            </a:endParaRPr>
          </a:p>
        </p:txBody>
      </p:sp>
      <p:pic>
        <p:nvPicPr>
          <p:cNvPr id="12" name="Picture 11">
            <a:extLst>
              <a:ext uri="{FF2B5EF4-FFF2-40B4-BE49-F238E27FC236}">
                <a16:creationId xmlns:a16="http://schemas.microsoft.com/office/drawing/2014/main" id="{165E55E5-E544-467F-B3AB-E20FFF42FA52}"/>
              </a:ext>
            </a:extLst>
          </p:cNvPr>
          <p:cNvPicPr>
            <a:picLocks noChangeAspect="1"/>
          </p:cNvPicPr>
          <p:nvPr/>
        </p:nvPicPr>
        <p:blipFill>
          <a:blip r:embed="rId3"/>
          <a:stretch>
            <a:fillRect/>
          </a:stretch>
        </p:blipFill>
        <p:spPr>
          <a:xfrm>
            <a:off x="11032254" y="5904878"/>
            <a:ext cx="1124905" cy="953122"/>
          </a:xfrm>
          <a:prstGeom prst="rect">
            <a:avLst/>
          </a:prstGeom>
        </p:spPr>
      </p:pic>
      <p:pic>
        <p:nvPicPr>
          <p:cNvPr id="13" name="Picture 2" descr="QINQIN KONG (@KongQinqin) | Twitter">
            <a:extLst>
              <a:ext uri="{FF2B5EF4-FFF2-40B4-BE49-F238E27FC236}">
                <a16:creationId xmlns:a16="http://schemas.microsoft.com/office/drawing/2014/main" id="{2C5811E8-F510-4E2C-B441-B8DEC30324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6203" y="5904879"/>
            <a:ext cx="946051" cy="94605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442C61D8-1A23-47E0-8EA6-D0169E747596}"/>
              </a:ext>
            </a:extLst>
          </p:cNvPr>
          <p:cNvCxnSpPr>
            <a:cxnSpLocks/>
          </p:cNvCxnSpPr>
          <p:nvPr/>
        </p:nvCxnSpPr>
        <p:spPr>
          <a:xfrm>
            <a:off x="7235301" y="918831"/>
            <a:ext cx="235258" cy="963235"/>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F29D2F95-52D1-4E34-B480-0D0A7EA7BA18}"/>
              </a:ext>
            </a:extLst>
          </p:cNvPr>
          <p:cNvSpPr txBox="1"/>
          <p:nvPr/>
        </p:nvSpPr>
        <p:spPr>
          <a:xfrm>
            <a:off x="90173" y="4454761"/>
            <a:ext cx="638012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Since we cannot conduct these experiments across the world, under future conditions, climate scientists run climate models and approximate these outcomes mathematically: </a:t>
            </a:r>
            <a:r>
              <a:rPr kumimoji="0" lang="en-US" sz="1600" b="0" i="0" u="none" strike="noStrike" kern="1200" cap="none" spc="0" normalizeH="0" baseline="0" noProof="0" dirty="0" err="1">
                <a:ln>
                  <a:noFill/>
                </a:ln>
                <a:solidFill>
                  <a:prstClr val="black"/>
                </a:solidFill>
                <a:effectLst/>
                <a:uLnTx/>
                <a:uFillTx/>
                <a:latin typeface="Franklin Gothic Medium" panose="020B0603020102020204" pitchFamily="34" charset="0"/>
                <a:ea typeface="+mn-ea"/>
                <a:cs typeface="+mn-cs"/>
                <a:sym typeface="Helvetica Light"/>
              </a:rPr>
              <a:t>Liljegren</a:t>
            </a: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sym typeface="Helvetica Light"/>
              </a:rPr>
              <a:t> et al (2008)</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endParaRPr kumimoji="0" lang="en-US" sz="3200" b="0"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sym typeface="Helvetica Light"/>
            </a:endParaRPr>
          </a:p>
        </p:txBody>
      </p:sp>
      <p:pic>
        <p:nvPicPr>
          <p:cNvPr id="20" name="pasted-image.png" descr="pasted-image.png">
            <a:extLst>
              <a:ext uri="{FF2B5EF4-FFF2-40B4-BE49-F238E27FC236}">
                <a16:creationId xmlns:a16="http://schemas.microsoft.com/office/drawing/2014/main" id="{52F60537-09E8-49B3-AAC4-003594492858}"/>
              </a:ext>
            </a:extLst>
          </p:cNvPr>
          <p:cNvPicPr>
            <a:picLocks noChangeAspect="1"/>
          </p:cNvPicPr>
          <p:nvPr/>
        </p:nvPicPr>
        <p:blipFill>
          <a:blip r:embed="rId5"/>
          <a:stretch>
            <a:fillRect/>
          </a:stretch>
        </p:blipFill>
        <p:spPr>
          <a:xfrm>
            <a:off x="394207" y="5293074"/>
            <a:ext cx="5308846" cy="1374425"/>
          </a:xfrm>
          <a:prstGeom prst="rect">
            <a:avLst/>
          </a:prstGeom>
          <a:ln w="12700">
            <a:miter lim="400000"/>
          </a:ln>
        </p:spPr>
      </p:pic>
      <p:sp>
        <p:nvSpPr>
          <p:cNvPr id="21" name="Title 3">
            <a:extLst>
              <a:ext uri="{FF2B5EF4-FFF2-40B4-BE49-F238E27FC236}">
                <a16:creationId xmlns:a16="http://schemas.microsoft.com/office/drawing/2014/main" id="{82D565E5-C9C5-4096-A520-22A4DCA3FD85}"/>
              </a:ext>
            </a:extLst>
          </p:cNvPr>
          <p:cNvSpPr txBox="1">
            <a:spLocks/>
          </p:cNvSpPr>
          <p:nvPr/>
        </p:nvSpPr>
        <p:spPr>
          <a:xfrm>
            <a:off x="6881852" y="4714875"/>
            <a:ext cx="5094125" cy="1078836"/>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a:ea typeface="+mj-ea"/>
                <a:cs typeface="+mj-cs"/>
              </a:rPr>
              <a:t>Recent computational advances by our collaborators permit far more accurate approximations to WBGT </a:t>
            </a:r>
            <a:r>
              <a:rPr kumimoji="0" lang="en-US" sz="1600" b="0" i="1" u="none" strike="noStrike" kern="1200" cap="none" spc="0" normalizeH="0" baseline="0" noProof="0" dirty="0">
                <a:ln>
                  <a:noFill/>
                </a:ln>
                <a:solidFill>
                  <a:prstClr val="black"/>
                </a:solidFill>
                <a:effectLst/>
                <a:uLnTx/>
                <a:uFillTx/>
                <a:latin typeface="Franklin Gothic Medium" panose="020B0603020102020204"/>
                <a:ea typeface="+mj-ea"/>
                <a:cs typeface="+mj-cs"/>
              </a:rPr>
              <a:t>on an hourly basis, at each grid cell</a:t>
            </a:r>
            <a:endParaRPr kumimoji="0" lang="en-US" sz="2700" b="0" i="1"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
        <p:nvSpPr>
          <p:cNvPr id="11" name="Rectangle 10">
            <a:extLst>
              <a:ext uri="{FF2B5EF4-FFF2-40B4-BE49-F238E27FC236}">
                <a16:creationId xmlns:a16="http://schemas.microsoft.com/office/drawing/2014/main" id="{BAA409F4-572F-468B-8DFD-57AD1F6EA02A}"/>
              </a:ext>
            </a:extLst>
          </p:cNvPr>
          <p:cNvSpPr/>
          <p:nvPr/>
        </p:nvSpPr>
        <p:spPr>
          <a:xfrm>
            <a:off x="4756996" y="6528757"/>
            <a:ext cx="6530961" cy="4001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Kong and Huber, </a:t>
            </a:r>
            <a:r>
              <a:rPr kumimoji="0" lang="en-US" sz="2000" b="0" i="1" u="none" strike="noStrike" kern="1200" cap="none" spc="0" normalizeH="0" baseline="0" noProof="0" dirty="0">
                <a:ln>
                  <a:noFill/>
                </a:ln>
                <a:solidFill>
                  <a:prstClr val="black"/>
                </a:solidFill>
                <a:effectLst/>
                <a:uLnTx/>
                <a:uFillTx/>
                <a:latin typeface="Franklin Gothic Book" panose="020B0503020102020204"/>
                <a:ea typeface="+mn-ea"/>
                <a:cs typeface="+mn-cs"/>
              </a:rPr>
              <a:t>Earth’s Future, 2022</a:t>
            </a: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Tree>
    <p:extLst>
      <p:ext uri="{BB962C8B-B14F-4D97-AF65-F5344CB8AC3E}">
        <p14:creationId xmlns:p14="http://schemas.microsoft.com/office/powerpoint/2010/main" val="2250666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861E-B80B-486F-944A-3C89D2788AEC}"/>
              </a:ext>
            </a:extLst>
          </p:cNvPr>
          <p:cNvSpPr>
            <a:spLocks noGrp="1"/>
          </p:cNvSpPr>
          <p:nvPr>
            <p:ph type="title"/>
          </p:nvPr>
        </p:nvSpPr>
        <p:spPr>
          <a:xfrm>
            <a:off x="616461" y="863282"/>
            <a:ext cx="3760231" cy="2781299"/>
          </a:xfrm>
        </p:spPr>
        <p:txBody>
          <a:bodyPr>
            <a:normAutofit fontScale="90000"/>
          </a:bodyPr>
          <a:lstStyle/>
          <a:p>
            <a:r>
              <a:rPr lang="en-US" sz="4000" dirty="0"/>
              <a:t>Labor capacity losses greatest in South/SE Asia</a:t>
            </a:r>
            <a:br>
              <a:rPr lang="en-US" sz="4000" dirty="0"/>
            </a:br>
            <a:endParaRPr lang="en-US" dirty="0"/>
          </a:p>
        </p:txBody>
      </p:sp>
      <p:sp>
        <p:nvSpPr>
          <p:cNvPr id="3" name="Slide Number Placeholder 2">
            <a:extLst>
              <a:ext uri="{FF2B5EF4-FFF2-40B4-BE49-F238E27FC236}">
                <a16:creationId xmlns:a16="http://schemas.microsoft.com/office/drawing/2014/main" id="{BFA32C2F-7FA3-4EDB-AA0E-AFB34EEC97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7931E-637B-46D8-A580-615CC76C5C63}" type="slidenum">
              <a:rPr kumimoji="0" lang="en-US" sz="900" b="1" i="0" u="none" strike="noStrike" kern="1200" cap="none" spc="0" normalizeH="0" baseline="0" noProof="0" smtClean="0">
                <a:ln>
                  <a:noFill/>
                </a:ln>
                <a:solidFill>
                  <a:srgbClr val="4D4D4D"/>
                </a:solidFill>
                <a:effectLst/>
                <a:uLnTx/>
                <a:uFillTx/>
                <a:latin typeface="Myriad Pro" panose="020B05030304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dirty="0">
              <a:ln>
                <a:noFill/>
              </a:ln>
              <a:solidFill>
                <a:srgbClr val="4D4D4D"/>
              </a:solidFill>
              <a:effectLst/>
              <a:uLnTx/>
              <a:uFillTx/>
              <a:latin typeface="Myriad Pro" panose="020B0503030403020204"/>
              <a:ea typeface="+mn-ea"/>
              <a:cs typeface="+mn-cs"/>
            </a:endParaRPr>
          </a:p>
        </p:txBody>
      </p:sp>
      <p:pic>
        <p:nvPicPr>
          <p:cNvPr id="7" name="Picture 6">
            <a:extLst>
              <a:ext uri="{FF2B5EF4-FFF2-40B4-BE49-F238E27FC236}">
                <a16:creationId xmlns:a16="http://schemas.microsoft.com/office/drawing/2014/main" id="{4E534D99-D2C7-4761-A4DB-7BA032E72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259" y="47333"/>
            <a:ext cx="6944887" cy="6619345"/>
          </a:xfrm>
          <a:prstGeom prst="rect">
            <a:avLst/>
          </a:prstGeom>
        </p:spPr>
      </p:pic>
      <p:sp>
        <p:nvSpPr>
          <p:cNvPr id="5" name="Title 1">
            <a:extLst>
              <a:ext uri="{FF2B5EF4-FFF2-40B4-BE49-F238E27FC236}">
                <a16:creationId xmlns:a16="http://schemas.microsoft.com/office/drawing/2014/main" id="{05FC573B-AD7F-4AAA-9B5E-19717C09929B}"/>
              </a:ext>
            </a:extLst>
          </p:cNvPr>
          <p:cNvSpPr txBox="1">
            <a:spLocks/>
          </p:cNvSpPr>
          <p:nvPr/>
        </p:nvSpPr>
        <p:spPr>
          <a:xfrm>
            <a:off x="700157" y="3354947"/>
            <a:ext cx="3760231" cy="278129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1" kern="1200">
                <a:solidFill>
                  <a:srgbClr val="4D4D4D"/>
                </a:solidFill>
                <a:latin typeface="Myriad Pro" panose="020B0503030403020204"/>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D4D4D"/>
                </a:solidFill>
                <a:effectLst/>
                <a:uLnTx/>
                <a:uFillTx/>
                <a:latin typeface="Myriad Pro" panose="020B0503030403020204"/>
                <a:ea typeface="+mj-ea"/>
                <a:cs typeface="+mj-cs"/>
              </a:rPr>
              <a:t>But GDP losses largest in West Africa</a:t>
            </a:r>
          </a:p>
        </p:txBody>
      </p:sp>
      <p:pic>
        <p:nvPicPr>
          <p:cNvPr id="6" name="Picture 5">
            <a:extLst>
              <a:ext uri="{FF2B5EF4-FFF2-40B4-BE49-F238E27FC236}">
                <a16:creationId xmlns:a16="http://schemas.microsoft.com/office/drawing/2014/main" id="{A7F4ACFB-0317-41D3-BB6F-3E0C2A173899}"/>
              </a:ext>
            </a:extLst>
          </p:cNvPr>
          <p:cNvPicPr>
            <a:picLocks noChangeAspect="1"/>
          </p:cNvPicPr>
          <p:nvPr/>
        </p:nvPicPr>
        <p:blipFill>
          <a:blip r:embed="rId3"/>
          <a:stretch>
            <a:fillRect/>
          </a:stretch>
        </p:blipFill>
        <p:spPr>
          <a:xfrm>
            <a:off x="1614729" y="6138908"/>
            <a:ext cx="558297" cy="697871"/>
          </a:xfrm>
          <a:prstGeom prst="rect">
            <a:avLst/>
          </a:prstGeom>
        </p:spPr>
      </p:pic>
      <p:pic>
        <p:nvPicPr>
          <p:cNvPr id="8" name="Picture 2" descr="QINQIN KONG (@KongQinqin) | Twitter">
            <a:extLst>
              <a:ext uri="{FF2B5EF4-FFF2-40B4-BE49-F238E27FC236}">
                <a16:creationId xmlns:a16="http://schemas.microsoft.com/office/drawing/2014/main" id="{17557EFA-9C6B-488D-A300-EDC76683E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162" y="6123381"/>
            <a:ext cx="705845" cy="705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F4773A-82DB-4A24-8DD4-B417ED9D0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759" y="6136246"/>
            <a:ext cx="523403" cy="697871"/>
          </a:xfrm>
          <a:prstGeom prst="rect">
            <a:avLst/>
          </a:prstGeom>
        </p:spPr>
      </p:pic>
      <p:sp>
        <p:nvSpPr>
          <p:cNvPr id="11" name="Rectangle 10">
            <a:extLst>
              <a:ext uri="{FF2B5EF4-FFF2-40B4-BE49-F238E27FC236}">
                <a16:creationId xmlns:a16="http://schemas.microsoft.com/office/drawing/2014/main" id="{6E2D2C40-0797-4B0D-BE25-0DC4610B564D}"/>
              </a:ext>
            </a:extLst>
          </p:cNvPr>
          <p:cNvSpPr/>
          <p:nvPr/>
        </p:nvSpPr>
        <p:spPr>
          <a:xfrm>
            <a:off x="-398494" y="6429116"/>
            <a:ext cx="10488966" cy="4001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Source: Saeed et al, </a:t>
            </a:r>
            <a:r>
              <a:rPr kumimoji="0" lang="en-US" sz="2000" b="0" i="1" u="none" strike="noStrike" kern="1200" cap="none" spc="0" normalizeH="0" baseline="0" noProof="0" dirty="0">
                <a:ln>
                  <a:noFill/>
                </a:ln>
                <a:solidFill>
                  <a:prstClr val="black"/>
                </a:solidFill>
                <a:effectLst/>
                <a:uLnTx/>
                <a:uFillTx/>
                <a:latin typeface="Franklin Gothic Book" panose="020B0503020102020204"/>
                <a:ea typeface="+mn-ea"/>
                <a:cs typeface="+mn-cs"/>
              </a:rPr>
              <a:t>Earth’s Future (2022)</a:t>
            </a: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Tree>
    <p:extLst>
      <p:ext uri="{BB962C8B-B14F-4D97-AF65-F5344CB8AC3E}">
        <p14:creationId xmlns:p14="http://schemas.microsoft.com/office/powerpoint/2010/main" val="82517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5D48-6478-4215-8D89-8FF3B04A3C63}"/>
              </a:ext>
            </a:extLst>
          </p:cNvPr>
          <p:cNvSpPr>
            <a:spLocks noGrp="1"/>
          </p:cNvSpPr>
          <p:nvPr>
            <p:ph type="title"/>
          </p:nvPr>
        </p:nvSpPr>
        <p:spPr>
          <a:xfrm>
            <a:off x="309282" y="190501"/>
            <a:ext cx="11721353" cy="1409740"/>
          </a:xfrm>
        </p:spPr>
        <p:txBody>
          <a:bodyPr>
            <a:normAutofit fontScale="90000"/>
          </a:bodyPr>
          <a:lstStyle/>
          <a:p>
            <a:pPr algn="ctr"/>
            <a:r>
              <a:rPr lang="en-US" dirty="0"/>
              <a:t>Poverty impacts in West Africa: </a:t>
            </a:r>
            <a:br>
              <a:rPr lang="en-US" dirty="0"/>
            </a:br>
            <a:r>
              <a:rPr lang="en-US" dirty="0"/>
              <a:t>Headcount by country and stratum (% change)</a:t>
            </a:r>
          </a:p>
        </p:txBody>
      </p:sp>
      <p:sp>
        <p:nvSpPr>
          <p:cNvPr id="3" name="Slide Number Placeholder 2">
            <a:extLst>
              <a:ext uri="{FF2B5EF4-FFF2-40B4-BE49-F238E27FC236}">
                <a16:creationId xmlns:a16="http://schemas.microsoft.com/office/drawing/2014/main" id="{76DFB348-2928-4D30-843F-C4691725A8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7931E-637B-46D8-A580-615CC76C5C63}" type="slidenum">
              <a:rPr kumimoji="0" lang="en-US" sz="900" b="1" i="0" u="none" strike="noStrike" kern="1200" cap="none" spc="0" normalizeH="0" baseline="0" noProof="0" smtClean="0">
                <a:ln>
                  <a:noFill/>
                </a:ln>
                <a:solidFill>
                  <a:srgbClr val="4D4D4D"/>
                </a:solidFill>
                <a:effectLst/>
                <a:uLnTx/>
                <a:uFillTx/>
                <a:latin typeface="Myriad Pro" panose="020B05030304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900" b="1" i="0" u="none" strike="noStrike" kern="1200" cap="none" spc="0" normalizeH="0" baseline="0" noProof="0" dirty="0">
              <a:ln>
                <a:noFill/>
              </a:ln>
              <a:solidFill>
                <a:srgbClr val="4D4D4D"/>
              </a:solidFill>
              <a:effectLst/>
              <a:uLnTx/>
              <a:uFillTx/>
              <a:latin typeface="Myriad Pro" panose="020B0503030403020204"/>
              <a:ea typeface="+mn-ea"/>
              <a:cs typeface="+mn-cs"/>
            </a:endParaRPr>
          </a:p>
        </p:txBody>
      </p:sp>
      <p:pic>
        <p:nvPicPr>
          <p:cNvPr id="6" name="Picture 5">
            <a:extLst>
              <a:ext uri="{FF2B5EF4-FFF2-40B4-BE49-F238E27FC236}">
                <a16:creationId xmlns:a16="http://schemas.microsoft.com/office/drawing/2014/main" id="{869871A0-6173-4391-A10A-1BB85F54D709}"/>
              </a:ext>
            </a:extLst>
          </p:cNvPr>
          <p:cNvPicPr>
            <a:picLocks noChangeAspect="1"/>
          </p:cNvPicPr>
          <p:nvPr/>
        </p:nvPicPr>
        <p:blipFill>
          <a:blip r:embed="rId2"/>
          <a:stretch>
            <a:fillRect/>
          </a:stretch>
        </p:blipFill>
        <p:spPr>
          <a:xfrm>
            <a:off x="11478827" y="5966535"/>
            <a:ext cx="713173" cy="891466"/>
          </a:xfrm>
          <a:prstGeom prst="rect">
            <a:avLst/>
          </a:prstGeom>
        </p:spPr>
      </p:pic>
      <p:sp>
        <p:nvSpPr>
          <p:cNvPr id="7" name="Rectangle 6">
            <a:extLst>
              <a:ext uri="{FF2B5EF4-FFF2-40B4-BE49-F238E27FC236}">
                <a16:creationId xmlns:a16="http://schemas.microsoft.com/office/drawing/2014/main" id="{773A75C2-919D-4B62-999E-D80A0B549A86}"/>
              </a:ext>
            </a:extLst>
          </p:cNvPr>
          <p:cNvSpPr/>
          <p:nvPr/>
        </p:nvSpPr>
        <p:spPr>
          <a:xfrm>
            <a:off x="-2330388" y="6467487"/>
            <a:ext cx="10488966" cy="4001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Source: Saeed et al, </a:t>
            </a:r>
            <a:r>
              <a:rPr kumimoji="0" lang="en-US" sz="2000" b="0" i="1" u="none" strike="noStrike" kern="1200" cap="none" spc="0" normalizeH="0" baseline="0" noProof="0" dirty="0">
                <a:ln>
                  <a:noFill/>
                </a:ln>
                <a:solidFill>
                  <a:prstClr val="black"/>
                </a:solidFill>
                <a:effectLst/>
                <a:uLnTx/>
                <a:uFillTx/>
                <a:latin typeface="Franklin Gothic Book" panose="020B0503020102020204"/>
                <a:ea typeface="+mn-ea"/>
                <a:cs typeface="+mn-cs"/>
              </a:rPr>
              <a:t>Earth’s Future (2022)</a:t>
            </a:r>
            <a:r>
              <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8" name="Picture 7" descr="Chart, bubble chart&#10;&#10;Description automatically generated">
            <a:extLst>
              <a:ext uri="{FF2B5EF4-FFF2-40B4-BE49-F238E27FC236}">
                <a16:creationId xmlns:a16="http://schemas.microsoft.com/office/drawing/2014/main" id="{DC507D48-AEFA-468F-B969-63965E4D24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294" y="1570811"/>
            <a:ext cx="9672918" cy="4921624"/>
          </a:xfrm>
          <a:prstGeom prst="rect">
            <a:avLst/>
          </a:prstGeom>
          <a:noFill/>
          <a:ln>
            <a:noFill/>
          </a:ln>
        </p:spPr>
      </p:pic>
    </p:spTree>
    <p:extLst>
      <p:ext uri="{BB962C8B-B14F-4D97-AF65-F5344CB8AC3E}">
        <p14:creationId xmlns:p14="http://schemas.microsoft.com/office/powerpoint/2010/main" val="3249887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228600"/>
            <a:ext cx="11745980" cy="1066800"/>
          </a:xfrm>
        </p:spPr>
        <p:txBody>
          <a:bodyPr>
            <a:noAutofit/>
          </a:bodyPr>
          <a:lstStyle/>
          <a:p>
            <a:r>
              <a:rPr lang="en-US" sz="2400" dirty="0"/>
              <a:t>Summary (3): Heat stress poses a significant challenge to outdoor work in the humid tropics</a:t>
            </a:r>
          </a:p>
        </p:txBody>
      </p:sp>
      <p:sp>
        <p:nvSpPr>
          <p:cNvPr id="3" name="Content Placeholder 2"/>
          <p:cNvSpPr>
            <a:spLocks noGrp="1"/>
          </p:cNvSpPr>
          <p:nvPr>
            <p:ph idx="1"/>
          </p:nvPr>
        </p:nvSpPr>
        <p:spPr>
          <a:xfrm>
            <a:off x="713164" y="2204798"/>
            <a:ext cx="11276422" cy="5029200"/>
          </a:xfrm>
          <a:noFill/>
        </p:spPr>
        <p:txBody>
          <a:bodyPr>
            <a:normAutofit/>
          </a:bodyPr>
          <a:lstStyle/>
          <a:p>
            <a:pPr>
              <a:buFont typeface="Arial" panose="020B0604020202020204" pitchFamily="34" charset="0"/>
              <a:buChar char="•"/>
            </a:pPr>
            <a:r>
              <a:rPr lang="en-US" dirty="0"/>
              <a:t>Agriculture and construction are most affected sectors</a:t>
            </a:r>
            <a:endParaRPr lang="en-US" b="0" dirty="0"/>
          </a:p>
          <a:p>
            <a:pPr>
              <a:buFont typeface="Arial" panose="020B0604020202020204" pitchFamily="34" charset="0"/>
              <a:buChar char="•"/>
            </a:pPr>
            <a:r>
              <a:rPr lang="en-US" dirty="0"/>
              <a:t>Workers must take frequent breaks and rehydrate or suffer severe long term health consequences </a:t>
            </a:r>
          </a:p>
          <a:p>
            <a:pPr>
              <a:buFont typeface="Arial" panose="020B0604020202020204" pitchFamily="34" charset="0"/>
              <a:buChar char="•"/>
            </a:pPr>
            <a:r>
              <a:rPr lang="en-US" dirty="0"/>
              <a:t>Absent adaptation, we </a:t>
            </a:r>
            <a:r>
              <a:rPr lang="en-US"/>
              <a:t>expect that heat </a:t>
            </a:r>
            <a:r>
              <a:rPr lang="en-US" dirty="0"/>
              <a:t>stress will result in higher food prices and increased poverty</a:t>
            </a:r>
          </a:p>
          <a:p>
            <a:pPr lvl="1">
              <a:buFont typeface="Arial" panose="020B0604020202020204" pitchFamily="34" charset="0"/>
              <a:buChar char="•"/>
            </a:pPr>
            <a:endParaRPr lang="en-US" b="0" dirty="0"/>
          </a:p>
          <a:p>
            <a:pPr>
              <a:buFontTx/>
              <a:buChar char="-"/>
            </a:pPr>
            <a:endParaRPr lang="en-US" b="0" dirty="0"/>
          </a:p>
          <a:p>
            <a:pPr>
              <a:buFontTx/>
              <a:buChar char="-"/>
            </a:pPr>
            <a:endParaRPr lang="en-US" b="0" dirty="0"/>
          </a:p>
        </p:txBody>
      </p:sp>
    </p:spTree>
    <p:extLst>
      <p:ext uri="{BB962C8B-B14F-4D97-AF65-F5344CB8AC3E}">
        <p14:creationId xmlns:p14="http://schemas.microsoft.com/office/powerpoint/2010/main" val="1783212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3F92F-97BB-48FD-9881-9B98CCDF4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9" y="0"/>
            <a:ext cx="11928821" cy="3301335"/>
          </a:xfrm>
          <a:prstGeom prst="rect">
            <a:avLst/>
          </a:prstGeom>
        </p:spPr>
      </p:pic>
      <p:sp>
        <p:nvSpPr>
          <p:cNvPr id="4" name="Title 1">
            <a:extLst>
              <a:ext uri="{FF2B5EF4-FFF2-40B4-BE49-F238E27FC236}">
                <a16:creationId xmlns:a16="http://schemas.microsoft.com/office/drawing/2014/main" id="{B556C4BA-E89F-4712-938C-58B20152B6CE}"/>
              </a:ext>
            </a:extLst>
          </p:cNvPr>
          <p:cNvSpPr txBox="1">
            <a:spLocks/>
          </p:cNvSpPr>
          <p:nvPr/>
        </p:nvSpPr>
        <p:spPr>
          <a:xfrm>
            <a:off x="-264468" y="3557455"/>
            <a:ext cx="9257327" cy="185634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7189">
              <a:defRPr/>
            </a:pPr>
            <a:r>
              <a:rPr lang="en-US" sz="2800" b="1" dirty="0">
                <a:solidFill>
                  <a:prstClr val="black"/>
                </a:solidFill>
                <a:latin typeface="Trebuchet MS" panose="020B0603020202020204"/>
              </a:rPr>
              <a:t>GLASSNET: </a:t>
            </a:r>
            <a:r>
              <a:rPr lang="en-US" sz="2800" dirty="0">
                <a:solidFill>
                  <a:prstClr val="black"/>
                </a:solidFill>
                <a:latin typeface="Trebuchet MS" panose="020B0603020202020204"/>
              </a:rPr>
              <a:t>An International Network of Networks to tackle global sustainability challenges: </a:t>
            </a:r>
            <a:r>
              <a:rPr lang="en-US" sz="2800" dirty="0">
                <a:solidFill>
                  <a:srgbClr val="0070C0"/>
                </a:solidFill>
                <a:latin typeface="Trebuchet MS" panose="020B0603020202020204"/>
                <a:hlinkClick r:id="rId3">
                  <a:extLst>
                    <a:ext uri="{A12FA001-AC4F-418D-AE19-62706E023703}">
                      <ahyp:hlinkClr xmlns:ahyp="http://schemas.microsoft.com/office/drawing/2018/hyperlinkcolor" val="tx"/>
                    </a:ext>
                  </a:extLst>
                </a:hlinkClick>
              </a:rPr>
              <a:t>https://glassnet.net</a:t>
            </a:r>
            <a:r>
              <a:rPr lang="en-US" sz="2800" dirty="0">
                <a:solidFill>
                  <a:srgbClr val="0070C0"/>
                </a:solidFill>
                <a:latin typeface="Trebuchet MS" panose="020B0603020202020204"/>
              </a:rPr>
              <a:t>  </a:t>
            </a:r>
          </a:p>
        </p:txBody>
      </p:sp>
      <p:pic>
        <p:nvPicPr>
          <p:cNvPr id="6" name="Picture 5">
            <a:extLst>
              <a:ext uri="{FF2B5EF4-FFF2-40B4-BE49-F238E27FC236}">
                <a16:creationId xmlns:a16="http://schemas.microsoft.com/office/drawing/2014/main" id="{2C71760E-349F-4D84-9CA2-608E0B8FB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9" y="5149112"/>
            <a:ext cx="1700003" cy="1708888"/>
          </a:xfrm>
          <a:prstGeom prst="rect">
            <a:avLst/>
          </a:prstGeom>
        </p:spPr>
      </p:pic>
      <p:pic>
        <p:nvPicPr>
          <p:cNvPr id="2" name="Picture 1">
            <a:extLst>
              <a:ext uri="{FF2B5EF4-FFF2-40B4-BE49-F238E27FC236}">
                <a16:creationId xmlns:a16="http://schemas.microsoft.com/office/drawing/2014/main" id="{C65EA43E-2B48-4560-BFD5-CBA440545883}"/>
              </a:ext>
            </a:extLst>
          </p:cNvPr>
          <p:cNvPicPr>
            <a:picLocks noChangeAspect="1"/>
          </p:cNvPicPr>
          <p:nvPr/>
        </p:nvPicPr>
        <p:blipFill>
          <a:blip r:embed="rId5"/>
          <a:stretch>
            <a:fillRect/>
          </a:stretch>
        </p:blipFill>
        <p:spPr>
          <a:xfrm>
            <a:off x="8567573" y="3449043"/>
            <a:ext cx="3400137" cy="3400137"/>
          </a:xfrm>
          <a:prstGeom prst="rect">
            <a:avLst/>
          </a:prstGeom>
        </p:spPr>
      </p:pic>
    </p:spTree>
    <p:extLst>
      <p:ext uri="{BB962C8B-B14F-4D97-AF65-F5344CB8AC3E}">
        <p14:creationId xmlns:p14="http://schemas.microsoft.com/office/powerpoint/2010/main" val="403396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1322" y="423175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97EEBA2A-26F1-417D-83AF-76154522C908}"/>
              </a:ext>
            </a:extLst>
          </p:cNvPr>
          <p:cNvSpPr>
            <a:spLocks noGrp="1"/>
          </p:cNvSpPr>
          <p:nvPr>
            <p:ph type="title"/>
          </p:nvPr>
        </p:nvSpPr>
        <p:spPr>
          <a:xfrm>
            <a:off x="681228" y="0"/>
            <a:ext cx="11243757" cy="1409740"/>
          </a:xfrm>
        </p:spPr>
        <p:txBody>
          <a:bodyPr>
            <a:normAutofit fontScale="90000"/>
          </a:bodyPr>
          <a:lstStyle/>
          <a:p>
            <a:r>
              <a:rPr lang="en-US" dirty="0"/>
              <a:t>And projections to 2050 show this worsening </a:t>
            </a:r>
            <a:endParaRPr lang="en-US" b="1" dirty="0"/>
          </a:p>
        </p:txBody>
      </p:sp>
      <p:sp>
        <p:nvSpPr>
          <p:cNvPr id="15" name="TextBox 14">
            <a:extLst>
              <a:ext uri="{FF2B5EF4-FFF2-40B4-BE49-F238E27FC236}">
                <a16:creationId xmlns:a16="http://schemas.microsoft.com/office/drawing/2014/main" id="{D4C816C9-D12D-4F49-A468-7915F9234251}"/>
              </a:ext>
            </a:extLst>
          </p:cNvPr>
          <p:cNvSpPr txBox="1"/>
          <p:nvPr/>
        </p:nvSpPr>
        <p:spPr>
          <a:xfrm>
            <a:off x="415201" y="6467730"/>
            <a:ext cx="7728439"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Source: Valin, et al., 2023 (In Review)</a:t>
            </a: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0070C0"/>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46C19E57-C4A6-4A5F-8B28-31E8DCEA9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144" y="1224062"/>
            <a:ext cx="7248879" cy="4784107"/>
          </a:xfrm>
          <a:prstGeom prst="rect">
            <a:avLst/>
          </a:prstGeom>
        </p:spPr>
      </p:pic>
      <p:sp>
        <p:nvSpPr>
          <p:cNvPr id="16" name="TextBox 15">
            <a:extLst>
              <a:ext uri="{FF2B5EF4-FFF2-40B4-BE49-F238E27FC236}">
                <a16:creationId xmlns:a16="http://schemas.microsoft.com/office/drawing/2014/main" id="{2B0D2C82-ECB0-45AC-88F4-9143E316EAD7}"/>
              </a:ext>
            </a:extLst>
          </p:cNvPr>
          <p:cNvSpPr txBox="1"/>
          <p:nvPr/>
        </p:nvSpPr>
        <p:spPr>
          <a:xfrm>
            <a:off x="3182250" y="6008169"/>
            <a:ext cx="7873677" cy="738664"/>
          </a:xfrm>
          <a:prstGeom prst="rect">
            <a:avLst/>
          </a:prstGeom>
          <a:noFill/>
        </p:spPr>
        <p:txBody>
          <a:bodyPr wrap="square" rtlCol="0">
            <a:spAutoFit/>
          </a:bodyPr>
          <a:lstStyle/>
          <a:p>
            <a:pPr algn="l"/>
            <a:r>
              <a:rPr lang="en-US" sz="1400" b="0" i="0" u="none" strike="noStrike" baseline="0" dirty="0">
                <a:latin typeface="Calibri" panose="020F0502020204030204" pitchFamily="34" charset="0"/>
              </a:rPr>
              <a:t>Colors of the sectors indicate the status for each planetary boundary: green = no risk (none); orange = at risk of crossing by 2050; red = boundary crossed (plain if crossed already in 2010, gradient if crossed by 2050). Sector size corresponds to the range of values covered by the sources.</a:t>
            </a: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7" name="Picture 16">
            <a:extLst>
              <a:ext uri="{FF2B5EF4-FFF2-40B4-BE49-F238E27FC236}">
                <a16:creationId xmlns:a16="http://schemas.microsoft.com/office/drawing/2014/main" id="{E65A8936-60D1-4AF3-B27A-E3205742C024}"/>
              </a:ext>
            </a:extLst>
          </p:cNvPr>
          <p:cNvPicPr>
            <a:picLocks noChangeAspect="1"/>
          </p:cNvPicPr>
          <p:nvPr/>
        </p:nvPicPr>
        <p:blipFill>
          <a:blip r:embed="rId4"/>
          <a:stretch>
            <a:fillRect/>
          </a:stretch>
        </p:blipFill>
        <p:spPr>
          <a:xfrm>
            <a:off x="11186286" y="5852286"/>
            <a:ext cx="1005714" cy="1005714"/>
          </a:xfrm>
          <a:prstGeom prst="rect">
            <a:avLst/>
          </a:prstGeom>
        </p:spPr>
      </p:pic>
    </p:spTree>
    <p:extLst>
      <p:ext uri="{BB962C8B-B14F-4D97-AF65-F5344CB8AC3E}">
        <p14:creationId xmlns:p14="http://schemas.microsoft.com/office/powerpoint/2010/main" val="3685428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869C-2EEB-C14E-B5A3-77218BAF1F47}"/>
              </a:ext>
            </a:extLst>
          </p:cNvPr>
          <p:cNvSpPr>
            <a:spLocks noGrp="1"/>
          </p:cNvSpPr>
          <p:nvPr>
            <p:ph type="title"/>
          </p:nvPr>
        </p:nvSpPr>
        <p:spPr/>
        <p:txBody>
          <a:bodyPr>
            <a:normAutofit fontScale="90000"/>
          </a:bodyPr>
          <a:lstStyle/>
          <a:p>
            <a:r>
              <a:rPr lang="en-US" dirty="0"/>
              <a:t>Even so, the food system is not delivering the desired health outcomes</a:t>
            </a:r>
          </a:p>
        </p:txBody>
      </p:sp>
      <p:sp>
        <p:nvSpPr>
          <p:cNvPr id="3" name="Subtitle 2">
            <a:extLst>
              <a:ext uri="{FF2B5EF4-FFF2-40B4-BE49-F238E27FC236}">
                <a16:creationId xmlns:a16="http://schemas.microsoft.com/office/drawing/2014/main" id="{9A80C22C-B17F-8241-BC57-237FD0D7314F}"/>
              </a:ext>
            </a:extLst>
          </p:cNvPr>
          <p:cNvSpPr txBox="1">
            <a:spLocks/>
          </p:cNvSpPr>
          <p:nvPr/>
        </p:nvSpPr>
        <p:spPr>
          <a:xfrm>
            <a:off x="1937206" y="3016297"/>
            <a:ext cx="5221087" cy="35944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4472C4"/>
                </a:solidFill>
                <a:latin typeface="Avenir Book" panose="02000503020000020003" pitchFamily="2" charset="0"/>
              </a:rPr>
              <a:t>144 million</a:t>
            </a:r>
            <a:br>
              <a:rPr lang="en-US" sz="1500" dirty="0">
                <a:solidFill>
                  <a:srgbClr val="4472C4"/>
                </a:solidFill>
                <a:latin typeface="Avenir Book" panose="02000503020000020003" pitchFamily="2" charset="0"/>
              </a:rPr>
            </a:br>
            <a:r>
              <a:rPr lang="en-US" sz="1500" dirty="0">
                <a:solidFill>
                  <a:prstClr val="black"/>
                </a:solidFill>
                <a:latin typeface="Avenir Book" panose="02000503020000020003" pitchFamily="2" charset="0"/>
              </a:rPr>
              <a:t>children under five years of age are stunted</a:t>
            </a:r>
          </a:p>
        </p:txBody>
      </p:sp>
      <p:sp>
        <p:nvSpPr>
          <p:cNvPr id="4" name="Subtitle 2">
            <a:extLst>
              <a:ext uri="{FF2B5EF4-FFF2-40B4-BE49-F238E27FC236}">
                <a16:creationId xmlns:a16="http://schemas.microsoft.com/office/drawing/2014/main" id="{7F29BF89-FE9E-C946-BD67-2531C9A4C9DA}"/>
              </a:ext>
            </a:extLst>
          </p:cNvPr>
          <p:cNvSpPr txBox="1">
            <a:spLocks/>
          </p:cNvSpPr>
          <p:nvPr/>
        </p:nvSpPr>
        <p:spPr>
          <a:xfrm>
            <a:off x="1927527" y="3599444"/>
            <a:ext cx="4080019" cy="53705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4472C4"/>
                </a:solidFill>
                <a:latin typeface="Avenir Book" panose="02000503020000020003" pitchFamily="2" charset="0"/>
              </a:rPr>
              <a:t>47 million</a:t>
            </a:r>
            <a:br>
              <a:rPr lang="en-US" sz="1500" dirty="0">
                <a:solidFill>
                  <a:srgbClr val="4472C4"/>
                </a:solidFill>
                <a:latin typeface="Avenir Book" panose="02000503020000020003" pitchFamily="2" charset="0"/>
              </a:rPr>
            </a:br>
            <a:r>
              <a:rPr lang="en-US" sz="1500" dirty="0">
                <a:solidFill>
                  <a:prstClr val="black"/>
                </a:solidFill>
                <a:latin typeface="Avenir Book" panose="02000503020000020003" pitchFamily="2" charset="0"/>
              </a:rPr>
              <a:t>children under five years of age are wasted</a:t>
            </a:r>
          </a:p>
        </p:txBody>
      </p:sp>
      <p:sp>
        <p:nvSpPr>
          <p:cNvPr id="5" name="Subtitle 2">
            <a:extLst>
              <a:ext uri="{FF2B5EF4-FFF2-40B4-BE49-F238E27FC236}">
                <a16:creationId xmlns:a16="http://schemas.microsoft.com/office/drawing/2014/main" id="{F57211B9-D6C3-5646-A465-15831506E0C6}"/>
              </a:ext>
            </a:extLst>
          </p:cNvPr>
          <p:cNvSpPr txBox="1">
            <a:spLocks/>
          </p:cNvSpPr>
          <p:nvPr/>
        </p:nvSpPr>
        <p:spPr>
          <a:xfrm>
            <a:off x="1954739" y="4725983"/>
            <a:ext cx="5323664" cy="53705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4472C4"/>
                </a:solidFill>
                <a:latin typeface="Avenir Book" panose="02000503020000020003" pitchFamily="2" charset="0"/>
              </a:rPr>
              <a:t>2.1 billion</a:t>
            </a:r>
            <a:br>
              <a:rPr lang="en-US" sz="1500" dirty="0">
                <a:solidFill>
                  <a:srgbClr val="4472C4"/>
                </a:solidFill>
                <a:latin typeface="Avenir Book" panose="02000503020000020003" pitchFamily="2" charset="0"/>
              </a:rPr>
            </a:br>
            <a:r>
              <a:rPr lang="en-US" sz="1500" dirty="0">
                <a:solidFill>
                  <a:prstClr val="black"/>
                </a:solidFill>
                <a:latin typeface="Avenir Book" panose="02000503020000020003" pitchFamily="2" charset="0"/>
              </a:rPr>
              <a:t>adults are overweight or obese</a:t>
            </a:r>
          </a:p>
        </p:txBody>
      </p:sp>
      <p:sp>
        <p:nvSpPr>
          <p:cNvPr id="6" name="Subtitle 2">
            <a:extLst>
              <a:ext uri="{FF2B5EF4-FFF2-40B4-BE49-F238E27FC236}">
                <a16:creationId xmlns:a16="http://schemas.microsoft.com/office/drawing/2014/main" id="{364CE871-07D2-6947-8729-2D9557B821FA}"/>
              </a:ext>
            </a:extLst>
          </p:cNvPr>
          <p:cNvSpPr txBox="1">
            <a:spLocks/>
          </p:cNvSpPr>
          <p:nvPr/>
        </p:nvSpPr>
        <p:spPr>
          <a:xfrm>
            <a:off x="1954740" y="4197607"/>
            <a:ext cx="4702220" cy="35944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4472C4"/>
                </a:solidFill>
                <a:latin typeface="Avenir Book" panose="02000503020000020003" pitchFamily="2" charset="0"/>
              </a:rPr>
              <a:t>38 million</a:t>
            </a:r>
            <a:br>
              <a:rPr lang="en-US" sz="1500" dirty="0">
                <a:solidFill>
                  <a:srgbClr val="4472C4"/>
                </a:solidFill>
                <a:latin typeface="Avenir Book" panose="02000503020000020003" pitchFamily="2" charset="0"/>
              </a:rPr>
            </a:br>
            <a:r>
              <a:rPr lang="en-US" sz="1500" dirty="0">
                <a:solidFill>
                  <a:prstClr val="black"/>
                </a:solidFill>
                <a:latin typeface="Avenir Book" panose="02000503020000020003" pitchFamily="2" charset="0"/>
              </a:rPr>
              <a:t>children under five years of age are overweight</a:t>
            </a:r>
          </a:p>
        </p:txBody>
      </p:sp>
      <p:sp>
        <p:nvSpPr>
          <p:cNvPr id="7" name="Footer Placeholder 2">
            <a:extLst>
              <a:ext uri="{FF2B5EF4-FFF2-40B4-BE49-F238E27FC236}">
                <a16:creationId xmlns:a16="http://schemas.microsoft.com/office/drawing/2014/main" id="{FD5A73A8-87FD-3844-B9D9-D5FB890D7B79}"/>
              </a:ext>
            </a:extLst>
          </p:cNvPr>
          <p:cNvSpPr txBox="1">
            <a:spLocks/>
          </p:cNvSpPr>
          <p:nvPr/>
        </p:nvSpPr>
        <p:spPr>
          <a:xfrm>
            <a:off x="1667171" y="5649893"/>
            <a:ext cx="8349662" cy="1901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825" dirty="0">
                <a:solidFill>
                  <a:prstClr val="black"/>
                </a:solidFill>
                <a:latin typeface="Avenir Book" panose="02000503020000020003" pitchFamily="2" charset="0"/>
                <a:cs typeface="Arial" panose="020B0604020202020204" pitchFamily="34" charset="0"/>
              </a:rPr>
              <a:t>Development Initiatives: 2020 Global Nutrition Report; WHO/UNICEF/World Bank Group. Joint Malnutrition Estimates 2020; FAO, IFAD, UNICEF, WFP and WHO. 2020. The State of Food Security and Nutrition in the World 2020. Rome, FAO.</a:t>
            </a:r>
          </a:p>
        </p:txBody>
      </p:sp>
      <p:cxnSp>
        <p:nvCxnSpPr>
          <p:cNvPr id="8" name="Straight Connector 7">
            <a:extLst>
              <a:ext uri="{FF2B5EF4-FFF2-40B4-BE49-F238E27FC236}">
                <a16:creationId xmlns:a16="http://schemas.microsoft.com/office/drawing/2014/main" id="{D1352311-F2C9-9843-8151-CE6BC27906FB}"/>
              </a:ext>
            </a:extLst>
          </p:cNvPr>
          <p:cNvCxnSpPr>
            <a:cxnSpLocks/>
          </p:cNvCxnSpPr>
          <p:nvPr/>
        </p:nvCxnSpPr>
        <p:spPr>
          <a:xfrm>
            <a:off x="1751336" y="2336866"/>
            <a:ext cx="0" cy="2884355"/>
          </a:xfrm>
          <a:prstGeom prst="line">
            <a:avLst/>
          </a:prstGeom>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CC9FBC5D-D500-DC4E-A44F-DE03660522C9}"/>
              </a:ext>
            </a:extLst>
          </p:cNvPr>
          <p:cNvSpPr txBox="1">
            <a:spLocks/>
          </p:cNvSpPr>
          <p:nvPr/>
        </p:nvSpPr>
        <p:spPr>
          <a:xfrm>
            <a:off x="1937206" y="2415034"/>
            <a:ext cx="5221087" cy="35944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4472C4"/>
                </a:solidFill>
                <a:latin typeface="Avenir Book" panose="02000503020000020003" pitchFamily="2" charset="0"/>
              </a:rPr>
              <a:t>690 million</a:t>
            </a:r>
            <a:br>
              <a:rPr lang="en-US" sz="1500" dirty="0">
                <a:solidFill>
                  <a:srgbClr val="4472C4"/>
                </a:solidFill>
                <a:latin typeface="Avenir Book" panose="02000503020000020003" pitchFamily="2" charset="0"/>
              </a:rPr>
            </a:br>
            <a:r>
              <a:rPr lang="en-US" sz="1500" dirty="0">
                <a:solidFill>
                  <a:prstClr val="black"/>
                </a:solidFill>
                <a:latin typeface="Avenir Book" panose="02000503020000020003" pitchFamily="2" charset="0"/>
              </a:rPr>
              <a:t>of the world’s population are undernourished</a:t>
            </a:r>
          </a:p>
        </p:txBody>
      </p:sp>
      <p:pic>
        <p:nvPicPr>
          <p:cNvPr id="10" name="Picture 9" descr="A close up of a map&#10;&#10;Description automatically generated">
            <a:extLst>
              <a:ext uri="{FF2B5EF4-FFF2-40B4-BE49-F238E27FC236}">
                <a16:creationId xmlns:a16="http://schemas.microsoft.com/office/drawing/2014/main" id="{DC7AA564-CA3D-6240-A747-B8838247559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007544" y="2621559"/>
            <a:ext cx="4595472" cy="2441345"/>
          </a:xfrm>
          <a:prstGeom prst="rect">
            <a:avLst/>
          </a:prstGeom>
        </p:spPr>
      </p:pic>
    </p:spTree>
    <p:extLst>
      <p:ext uri="{BB962C8B-B14F-4D97-AF65-F5344CB8AC3E}">
        <p14:creationId xmlns:p14="http://schemas.microsoft.com/office/powerpoint/2010/main" val="4103304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id="{458AF741-5F0C-6942-932E-B2EA71AD8209}"/>
              </a:ext>
            </a:extLst>
          </p:cNvPr>
          <p:cNvSpPr>
            <a:spLocks noChangeArrowheads="1"/>
          </p:cNvSpPr>
          <p:nvPr/>
        </p:nvSpPr>
        <p:spPr bwMode="auto">
          <a:xfrm>
            <a:off x="5763818" y="916782"/>
            <a:ext cx="668515" cy="23246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723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9pPr>
          </a:lstStyle>
          <a:p>
            <a:pPr defTabSz="685800">
              <a:tabLst>
                <a:tab pos="542925" algn="l"/>
              </a:tabLst>
            </a:pPr>
            <a:r>
              <a:rPr lang="en-US" altLang="en-US" sz="1050"/>
              <a:t>Figure 1 </a:t>
            </a:r>
          </a:p>
        </p:txBody>
      </p:sp>
      <p:pic>
        <p:nvPicPr>
          <p:cNvPr id="4098" name="Picture 2">
            <a:extLst>
              <a:ext uri="{FF2B5EF4-FFF2-40B4-BE49-F238E27FC236}">
                <a16:creationId xmlns:a16="http://schemas.microsoft.com/office/drawing/2014/main" id="{1CC5BC02-2D2C-FE4D-BD5E-3D717F6CCF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72"/>
          <a:stretch/>
        </p:blipFill>
        <p:spPr bwMode="auto">
          <a:xfrm>
            <a:off x="6142455" y="2728818"/>
            <a:ext cx="4439283" cy="25234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A658CF3C-3759-2046-9AD7-F69C7093C139}"/>
              </a:ext>
            </a:extLst>
          </p:cNvPr>
          <p:cNvSpPr txBox="1">
            <a:spLocks noChangeArrowheads="1"/>
          </p:cNvSpPr>
          <p:nvPr/>
        </p:nvSpPr>
        <p:spPr bwMode="auto">
          <a:xfrm>
            <a:off x="3381375" y="5715001"/>
            <a:ext cx="6191250" cy="170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defTabSz="685800">
              <a:tabLst>
                <a:tab pos="542925" algn="l"/>
                <a:tab pos="1085850" algn="l"/>
                <a:tab pos="1628775" algn="l"/>
                <a:tab pos="2171700" algn="l"/>
                <a:tab pos="2714625" algn="l"/>
                <a:tab pos="3257550" algn="l"/>
                <a:tab pos="3800475" algn="l"/>
                <a:tab pos="4343400" algn="l"/>
                <a:tab pos="4886325" algn="l"/>
                <a:tab pos="5429250" algn="l"/>
                <a:tab pos="5972175" algn="l"/>
              </a:tabLst>
            </a:pPr>
            <a:r>
              <a:rPr lang="en-US" altLang="en-US" sz="675" i="1"/>
              <a:t>The Lancet</a:t>
            </a:r>
            <a:r>
              <a:rPr lang="en-US" altLang="en-US" sz="675"/>
              <a:t> 2020 395, 65-74DOI: (10.1016/S0140-6736(19)32497-3) </a:t>
            </a:r>
          </a:p>
        </p:txBody>
      </p:sp>
      <p:sp>
        <p:nvSpPr>
          <p:cNvPr id="8" name="TextBox 7">
            <a:extLst>
              <a:ext uri="{FF2B5EF4-FFF2-40B4-BE49-F238E27FC236}">
                <a16:creationId xmlns:a16="http://schemas.microsoft.com/office/drawing/2014/main" id="{64008554-35F5-1348-B6A0-D28D9B14E969}"/>
              </a:ext>
            </a:extLst>
          </p:cNvPr>
          <p:cNvSpPr txBox="1"/>
          <p:nvPr/>
        </p:nvSpPr>
        <p:spPr>
          <a:xfrm>
            <a:off x="1703763" y="5726908"/>
            <a:ext cx="7627409" cy="219291"/>
          </a:xfrm>
          <a:prstGeom prst="rect">
            <a:avLst/>
          </a:prstGeom>
          <a:noFill/>
        </p:spPr>
        <p:txBody>
          <a:bodyPr wrap="none" rtlCol="0">
            <a:spAutoFit/>
          </a:bodyPr>
          <a:lstStyle/>
          <a:p>
            <a:pPr defTabSz="685800"/>
            <a:r>
              <a:rPr lang="en-US" sz="825" dirty="0">
                <a:solidFill>
                  <a:prstClr val="black"/>
                </a:solidFill>
                <a:latin typeface="Avenir Book" panose="02000503020000020003" pitchFamily="2" charset="0"/>
              </a:rPr>
              <a:t>Popkin, B.M., </a:t>
            </a:r>
            <a:r>
              <a:rPr lang="en-US" sz="825" dirty="0" err="1">
                <a:solidFill>
                  <a:prstClr val="black"/>
                </a:solidFill>
                <a:latin typeface="Avenir Book" panose="02000503020000020003" pitchFamily="2" charset="0"/>
              </a:rPr>
              <a:t>Corvalan</a:t>
            </a:r>
            <a:r>
              <a:rPr lang="en-US" sz="825" dirty="0">
                <a:solidFill>
                  <a:prstClr val="black"/>
                </a:solidFill>
                <a:latin typeface="Avenir Book" panose="02000503020000020003" pitchFamily="2" charset="0"/>
              </a:rPr>
              <a:t>, C. and </a:t>
            </a:r>
            <a:r>
              <a:rPr lang="en-US" sz="825" dirty="0" err="1">
                <a:solidFill>
                  <a:prstClr val="black"/>
                </a:solidFill>
                <a:latin typeface="Avenir Book" panose="02000503020000020003" pitchFamily="2" charset="0"/>
              </a:rPr>
              <a:t>Grummer</a:t>
            </a:r>
            <a:r>
              <a:rPr lang="en-US" sz="825" dirty="0">
                <a:solidFill>
                  <a:prstClr val="black"/>
                </a:solidFill>
                <a:latin typeface="Avenir Book" panose="02000503020000020003" pitchFamily="2" charset="0"/>
              </a:rPr>
              <a:t>-Strawn, L.M., 2020. Dynamics of the double burden of malnutrition and the changing nutrition reality. </a:t>
            </a:r>
            <a:r>
              <a:rPr lang="en-US" sz="825" i="1" dirty="0">
                <a:solidFill>
                  <a:prstClr val="black"/>
                </a:solidFill>
                <a:latin typeface="Avenir Book" panose="02000503020000020003" pitchFamily="2" charset="0"/>
              </a:rPr>
              <a:t>The Lancet</a:t>
            </a:r>
            <a:r>
              <a:rPr lang="en-US" sz="825" dirty="0">
                <a:solidFill>
                  <a:prstClr val="black"/>
                </a:solidFill>
                <a:latin typeface="Avenir Book" panose="02000503020000020003" pitchFamily="2" charset="0"/>
              </a:rPr>
              <a:t>, </a:t>
            </a:r>
            <a:r>
              <a:rPr lang="en-US" sz="825" i="1" dirty="0">
                <a:solidFill>
                  <a:prstClr val="black"/>
                </a:solidFill>
                <a:latin typeface="Avenir Book" panose="02000503020000020003" pitchFamily="2" charset="0"/>
              </a:rPr>
              <a:t>395</a:t>
            </a:r>
            <a:r>
              <a:rPr lang="en-US" sz="825" dirty="0">
                <a:solidFill>
                  <a:prstClr val="black"/>
                </a:solidFill>
                <a:latin typeface="Avenir Book" panose="02000503020000020003" pitchFamily="2" charset="0"/>
              </a:rPr>
              <a:t>(10217), pp.65-74.</a:t>
            </a:r>
            <a:endParaRPr lang="en-US" sz="825" dirty="0">
              <a:solidFill>
                <a:prstClr val="black"/>
              </a:solidFill>
              <a:latin typeface="Avenir Book" panose="02000503020000020003" pitchFamily="2" charset="0"/>
              <a:cs typeface="Arial" panose="020B0604020202020204" pitchFamily="34" charset="0"/>
            </a:endParaRPr>
          </a:p>
        </p:txBody>
      </p:sp>
      <p:pic>
        <p:nvPicPr>
          <p:cNvPr id="9" name="Picture 2">
            <a:extLst>
              <a:ext uri="{FF2B5EF4-FFF2-40B4-BE49-F238E27FC236}">
                <a16:creationId xmlns:a16="http://schemas.microsoft.com/office/drawing/2014/main" id="{3149E4B9-58C1-7C4C-B448-9FBE8BF213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72"/>
          <a:stretch/>
        </p:blipFill>
        <p:spPr bwMode="auto">
          <a:xfrm>
            <a:off x="1610264" y="2728818"/>
            <a:ext cx="4439283" cy="25234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EE49A036-240C-2B4C-A8E5-D96D2FDD4E63}"/>
              </a:ext>
            </a:extLst>
          </p:cNvPr>
          <p:cNvSpPr>
            <a:spLocks noGrp="1"/>
          </p:cNvSpPr>
          <p:nvPr>
            <p:ph type="title"/>
          </p:nvPr>
        </p:nvSpPr>
        <p:spPr>
          <a:xfrm>
            <a:off x="2152650" y="926704"/>
            <a:ext cx="7886700" cy="994172"/>
          </a:xfrm>
        </p:spPr>
        <p:txBody>
          <a:bodyPr>
            <a:normAutofit fontScale="90000"/>
          </a:bodyPr>
          <a:lstStyle/>
          <a:p>
            <a:pPr algn="ctr"/>
            <a:r>
              <a:rPr lang="en-US" dirty="0"/>
              <a:t>The double burden of malnutrition is rising in low- and middle-income countries</a:t>
            </a:r>
          </a:p>
        </p:txBody>
      </p:sp>
      <p:sp>
        <p:nvSpPr>
          <p:cNvPr id="3" name="TextBox 2">
            <a:extLst>
              <a:ext uri="{FF2B5EF4-FFF2-40B4-BE49-F238E27FC236}">
                <a16:creationId xmlns:a16="http://schemas.microsoft.com/office/drawing/2014/main" id="{3C151E42-048F-824A-946A-42921EF63EFA}"/>
              </a:ext>
            </a:extLst>
          </p:cNvPr>
          <p:cNvSpPr txBox="1"/>
          <p:nvPr/>
        </p:nvSpPr>
        <p:spPr>
          <a:xfrm>
            <a:off x="2152650" y="2384110"/>
            <a:ext cx="2417650" cy="300082"/>
          </a:xfrm>
          <a:prstGeom prst="rect">
            <a:avLst/>
          </a:prstGeom>
          <a:noFill/>
        </p:spPr>
        <p:txBody>
          <a:bodyPr wrap="none" rtlCol="0">
            <a:spAutoFit/>
          </a:bodyPr>
          <a:lstStyle/>
          <a:p>
            <a:pPr defTabSz="685800"/>
            <a:r>
              <a:rPr lang="en-US" sz="1350" dirty="0">
                <a:solidFill>
                  <a:prstClr val="black"/>
                </a:solidFill>
                <a:latin typeface="Avenir Book" panose="02000503020000020003" pitchFamily="2" charset="0"/>
                <a:cs typeface="Arial" panose="020B0604020202020204" pitchFamily="34" charset="0"/>
              </a:rPr>
              <a:t>Countries with DBM in the 1990s</a:t>
            </a:r>
          </a:p>
        </p:txBody>
      </p:sp>
      <p:sp>
        <p:nvSpPr>
          <p:cNvPr id="10" name="TextBox 9">
            <a:extLst>
              <a:ext uri="{FF2B5EF4-FFF2-40B4-BE49-F238E27FC236}">
                <a16:creationId xmlns:a16="http://schemas.microsoft.com/office/drawing/2014/main" id="{55D9D5FE-FE9F-2D4D-A5BC-A768ECFF47D9}"/>
              </a:ext>
            </a:extLst>
          </p:cNvPr>
          <p:cNvSpPr txBox="1"/>
          <p:nvPr/>
        </p:nvSpPr>
        <p:spPr>
          <a:xfrm>
            <a:off x="7004876" y="2384110"/>
            <a:ext cx="2417650" cy="300082"/>
          </a:xfrm>
          <a:prstGeom prst="rect">
            <a:avLst/>
          </a:prstGeom>
          <a:noFill/>
        </p:spPr>
        <p:txBody>
          <a:bodyPr wrap="none" rtlCol="0">
            <a:spAutoFit/>
          </a:bodyPr>
          <a:lstStyle/>
          <a:p>
            <a:pPr defTabSz="685800"/>
            <a:r>
              <a:rPr lang="en-US" sz="1350" dirty="0">
                <a:solidFill>
                  <a:prstClr val="black"/>
                </a:solidFill>
                <a:latin typeface="Avenir Book" panose="02000503020000020003" pitchFamily="2" charset="0"/>
                <a:cs typeface="Arial" panose="020B0604020202020204" pitchFamily="34" charset="0"/>
              </a:rPr>
              <a:t>Countries with DBM in the 2010s</a:t>
            </a:r>
          </a:p>
        </p:txBody>
      </p:sp>
    </p:spTree>
    <p:extLst>
      <p:ext uri="{BB962C8B-B14F-4D97-AF65-F5344CB8AC3E}">
        <p14:creationId xmlns:p14="http://schemas.microsoft.com/office/powerpoint/2010/main" val="1452142090"/>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3214-10C9-6B46-AF88-F9D0D3D4E89B}"/>
              </a:ext>
            </a:extLst>
          </p:cNvPr>
          <p:cNvSpPr>
            <a:spLocks noGrp="1"/>
          </p:cNvSpPr>
          <p:nvPr>
            <p:ph type="title"/>
          </p:nvPr>
        </p:nvSpPr>
        <p:spPr>
          <a:xfrm>
            <a:off x="2152650" y="34834"/>
            <a:ext cx="7886700" cy="994172"/>
          </a:xfrm>
        </p:spPr>
        <p:txBody>
          <a:bodyPr>
            <a:noAutofit/>
          </a:bodyPr>
          <a:lstStyle/>
          <a:p>
            <a:r>
              <a:rPr lang="en-US" sz="3200" dirty="0"/>
              <a:t>And sub-optimal diets are the top risk factor of disease and death</a:t>
            </a:r>
          </a:p>
        </p:txBody>
      </p:sp>
      <p:sp>
        <p:nvSpPr>
          <p:cNvPr id="3" name="Rectangle 2">
            <a:extLst>
              <a:ext uri="{FF2B5EF4-FFF2-40B4-BE49-F238E27FC236}">
                <a16:creationId xmlns:a16="http://schemas.microsoft.com/office/drawing/2014/main" id="{7FACE304-2A79-394E-80C5-1FEF91A86718}"/>
              </a:ext>
            </a:extLst>
          </p:cNvPr>
          <p:cNvSpPr/>
          <p:nvPr/>
        </p:nvSpPr>
        <p:spPr>
          <a:xfrm>
            <a:off x="1607636" y="5654246"/>
            <a:ext cx="8976731" cy="346249"/>
          </a:xfrm>
          <a:prstGeom prst="rect">
            <a:avLst/>
          </a:prstGeom>
        </p:spPr>
        <p:txBody>
          <a:bodyPr wrap="square">
            <a:spAutoFit/>
          </a:bodyPr>
          <a:lstStyle/>
          <a:p>
            <a:pPr defTabSz="685800"/>
            <a:r>
              <a:rPr lang="en-US" sz="825" dirty="0">
                <a:solidFill>
                  <a:prstClr val="black"/>
                </a:solidFill>
                <a:latin typeface="Avenir Book" panose="02000503020000020003" pitchFamily="2" charset="0"/>
              </a:rPr>
              <a:t>Afshin, A., Sur, P.J., Fay, K.A., </a:t>
            </a:r>
            <a:r>
              <a:rPr lang="en-US" sz="825" dirty="0" err="1">
                <a:solidFill>
                  <a:prstClr val="black"/>
                </a:solidFill>
                <a:latin typeface="Avenir Book" panose="02000503020000020003" pitchFamily="2" charset="0"/>
              </a:rPr>
              <a:t>Cornaby</a:t>
            </a:r>
            <a:r>
              <a:rPr lang="en-US" sz="825" dirty="0">
                <a:solidFill>
                  <a:prstClr val="black"/>
                </a:solidFill>
                <a:latin typeface="Avenir Book" panose="02000503020000020003" pitchFamily="2" charset="0"/>
              </a:rPr>
              <a:t>, L., Ferrara, G., Salama, J.S., </a:t>
            </a:r>
            <a:r>
              <a:rPr lang="en-US" sz="825" dirty="0" err="1">
                <a:solidFill>
                  <a:prstClr val="black"/>
                </a:solidFill>
                <a:latin typeface="Avenir Book" panose="02000503020000020003" pitchFamily="2" charset="0"/>
              </a:rPr>
              <a:t>Mullany</a:t>
            </a:r>
            <a:r>
              <a:rPr lang="en-US" sz="825" dirty="0">
                <a:solidFill>
                  <a:prstClr val="black"/>
                </a:solidFill>
                <a:latin typeface="Avenir Book" panose="02000503020000020003" pitchFamily="2" charset="0"/>
              </a:rPr>
              <a:t>, E.C., Abate, K.H., </a:t>
            </a:r>
            <a:r>
              <a:rPr lang="en-US" sz="825" dirty="0" err="1">
                <a:solidFill>
                  <a:prstClr val="black"/>
                </a:solidFill>
                <a:latin typeface="Avenir Book" panose="02000503020000020003" pitchFamily="2" charset="0"/>
              </a:rPr>
              <a:t>Abbafati</a:t>
            </a:r>
            <a:r>
              <a:rPr lang="en-US" sz="825" dirty="0">
                <a:solidFill>
                  <a:prstClr val="black"/>
                </a:solidFill>
                <a:latin typeface="Avenir Book" panose="02000503020000020003" pitchFamily="2" charset="0"/>
              </a:rPr>
              <a:t>, C., Abebe, Z. and </a:t>
            </a:r>
            <a:r>
              <a:rPr lang="en-US" sz="825" dirty="0" err="1">
                <a:solidFill>
                  <a:prstClr val="black"/>
                </a:solidFill>
                <a:latin typeface="Avenir Book" panose="02000503020000020003" pitchFamily="2" charset="0"/>
              </a:rPr>
              <a:t>Afarideh</a:t>
            </a:r>
            <a:r>
              <a:rPr lang="en-US" sz="825" dirty="0">
                <a:solidFill>
                  <a:prstClr val="black"/>
                </a:solidFill>
                <a:latin typeface="Avenir Book" panose="02000503020000020003" pitchFamily="2" charset="0"/>
              </a:rPr>
              <a:t>, M., 2019. Health effects of dietary risks in 195 countries, 1990–2017: a systematic analysis for the Global Burden of Disease Study 2017. The Lancet</a:t>
            </a:r>
          </a:p>
        </p:txBody>
      </p:sp>
      <p:pic>
        <p:nvPicPr>
          <p:cNvPr id="4" name="Picture 3" descr="A screenshot of a cell phone&#10;&#10;Description automatically generated">
            <a:extLst>
              <a:ext uri="{FF2B5EF4-FFF2-40B4-BE49-F238E27FC236}">
                <a16:creationId xmlns:a16="http://schemas.microsoft.com/office/drawing/2014/main" id="{ADDC1581-9348-C84F-A073-D844E8397630}"/>
              </a:ext>
            </a:extLst>
          </p:cNvPr>
          <p:cNvPicPr>
            <a:picLocks noChangeAspect="1"/>
          </p:cNvPicPr>
          <p:nvPr/>
        </p:nvPicPr>
        <p:blipFill>
          <a:blip r:embed="rId2"/>
          <a:stretch>
            <a:fillRect/>
          </a:stretch>
        </p:blipFill>
        <p:spPr>
          <a:xfrm>
            <a:off x="1524001" y="1853770"/>
            <a:ext cx="4572000" cy="342308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32937C7E-E35B-4942-ABC7-962C3051DCF0}"/>
              </a:ext>
            </a:extLst>
          </p:cNvPr>
          <p:cNvPicPr>
            <a:picLocks noChangeAspect="1"/>
          </p:cNvPicPr>
          <p:nvPr/>
        </p:nvPicPr>
        <p:blipFill rotWithShape="1">
          <a:blip r:embed="rId3"/>
          <a:srcRect l="38685"/>
          <a:stretch/>
        </p:blipFill>
        <p:spPr>
          <a:xfrm>
            <a:off x="6414443" y="1714758"/>
            <a:ext cx="3381504" cy="3800475"/>
          </a:xfrm>
          <a:prstGeom prst="rect">
            <a:avLst/>
          </a:prstGeom>
        </p:spPr>
      </p:pic>
      <p:sp>
        <p:nvSpPr>
          <p:cNvPr id="6" name="Rectangle 5">
            <a:extLst>
              <a:ext uri="{FF2B5EF4-FFF2-40B4-BE49-F238E27FC236}">
                <a16:creationId xmlns:a16="http://schemas.microsoft.com/office/drawing/2014/main" id="{8F7C307A-0446-FC4F-9DDD-65384CBD9658}"/>
              </a:ext>
            </a:extLst>
          </p:cNvPr>
          <p:cNvSpPr/>
          <p:nvPr/>
        </p:nvSpPr>
        <p:spPr>
          <a:xfrm>
            <a:off x="8278085" y="3364287"/>
            <a:ext cx="2467104" cy="715581"/>
          </a:xfrm>
          <a:prstGeom prst="rect">
            <a:avLst/>
          </a:prstGeom>
        </p:spPr>
        <p:txBody>
          <a:bodyPr wrap="square">
            <a:spAutoFit/>
          </a:bodyPr>
          <a:lstStyle/>
          <a:p>
            <a:pPr algn="ctr" defTabSz="685800"/>
            <a:r>
              <a:rPr lang="en-US" sz="1350" dirty="0">
                <a:solidFill>
                  <a:srgbClr val="14171A"/>
                </a:solidFill>
                <a:latin typeface="Avenir Book" panose="02000503020000020003" pitchFamily="2" charset="0"/>
              </a:rPr>
              <a:t>11 million deaths are attributable to dietary risk factors</a:t>
            </a:r>
            <a:endParaRPr lang="en-US" sz="1350" dirty="0">
              <a:solidFill>
                <a:prstClr val="black"/>
              </a:solidFill>
              <a:latin typeface="Avenir Book" panose="02000503020000020003" pitchFamily="2" charset="0"/>
            </a:endParaRPr>
          </a:p>
        </p:txBody>
      </p:sp>
    </p:spTree>
    <p:extLst>
      <p:ext uri="{BB962C8B-B14F-4D97-AF65-F5344CB8AC3E}">
        <p14:creationId xmlns:p14="http://schemas.microsoft.com/office/powerpoint/2010/main" val="415770632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UNH_Office_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H_Office_Theme" id="{55FC85F9-BCF9-4F6D-AF02-188C123B2568}" vid="{BB0B7554-B9DE-435F-847A-846B9F98EA97}"/>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4301</TotalTime>
  <Words>3179</Words>
  <Application>Microsoft Office PowerPoint</Application>
  <PresentationFormat>Widescreen</PresentationFormat>
  <Paragraphs>478</Paragraphs>
  <Slides>55</Slides>
  <Notes>29</Notes>
  <HiddenSlides>0</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1</vt:i4>
      </vt:variant>
      <vt:variant>
        <vt:lpstr>Slide Titles</vt:lpstr>
      </vt:variant>
      <vt:variant>
        <vt:i4>55</vt:i4>
      </vt:variant>
    </vt:vector>
  </HeadingPairs>
  <TitlesOfParts>
    <vt:vector size="75" baseType="lpstr">
      <vt:lpstr>Arial</vt:lpstr>
      <vt:lpstr>Avenir Book</vt:lpstr>
      <vt:lpstr>Calibri</vt:lpstr>
      <vt:lpstr>Franklin Gothic Book</vt:lpstr>
      <vt:lpstr>Franklin Gothic Medium</vt:lpstr>
      <vt:lpstr>Gill Sans MT</vt:lpstr>
      <vt:lpstr>Helvetica</vt:lpstr>
      <vt:lpstr>Myriad Pro</vt:lpstr>
      <vt:lpstr>Source Sans Pro</vt:lpstr>
      <vt:lpstr>Source Sans Pro Light</vt:lpstr>
      <vt:lpstr>Times New Roman</vt:lpstr>
      <vt:lpstr>Trebuchet MS</vt:lpstr>
      <vt:lpstr>Wingdings</vt:lpstr>
      <vt:lpstr>Wingdings 3</vt:lpstr>
      <vt:lpstr>Facet</vt:lpstr>
      <vt:lpstr>UNH_Office_Theme</vt:lpstr>
      <vt:lpstr>1_Facet</vt:lpstr>
      <vt:lpstr>2_Facet</vt:lpstr>
      <vt:lpstr>Custom Design</vt:lpstr>
      <vt:lpstr>Equation</vt:lpstr>
      <vt:lpstr>International Trade, Food Security and Environmental Sustainability</vt:lpstr>
      <vt:lpstr>Outline of the talk</vt:lpstr>
      <vt:lpstr>PowerPoint Presentation</vt:lpstr>
      <vt:lpstr>PowerPoint Presentation</vt:lpstr>
      <vt:lpstr>Agriculture is driving us beyond planetary boundaries for Biodiversity, N and P flows</vt:lpstr>
      <vt:lpstr>And projections to 2050 show this worsening </vt:lpstr>
      <vt:lpstr>Even so, the food system is not delivering the desired health outcomes</vt:lpstr>
      <vt:lpstr>The double burden of malnutrition is rising in low- and middle-income countries</vt:lpstr>
      <vt:lpstr>And sub-optimal diets are the top risk factor of disease and death</vt:lpstr>
      <vt:lpstr>What role for International Trade?</vt:lpstr>
      <vt:lpstr>PowerPoint Presentation</vt:lpstr>
      <vt:lpstr>Outline of the talk</vt:lpstr>
      <vt:lpstr>Is the global economy becoming more integrated?</vt:lpstr>
      <vt:lpstr>Analytical Framework: The SIMPLE model of global food and environmental security</vt:lpstr>
      <vt:lpstr>Differentiation of domestic and international markets on both demand and supply sides </vt:lpstr>
      <vt:lpstr>Segmented SIMPLE reproduces historical changes  in global food economy: 1961-2006</vt:lpstr>
      <vt:lpstr>SIMPLE allows for attribution across drivers of global food economy: 1961-2006</vt:lpstr>
      <vt:lpstr>Extent of market penetration varies greatly by region: Very low for SSA region</vt:lpstr>
      <vt:lpstr>Market segmentation means that regional impacts of global drivers can vary greatly depending on local pop and income growth</vt:lpstr>
      <vt:lpstr>Drivers of crop output vary greatly across regions: SSA was driven by pop over historical period</vt:lpstr>
      <vt:lpstr>Drivers of crop output vary greatly across regions</vt:lpstr>
      <vt:lpstr>Globalization of commodity and non-land factor markets in SIMPLE</vt:lpstr>
      <vt:lpstr>Rewriting history: With integrated commodity &amp; factor markets (second set of bars) the relative role of demand drivers (pop and income) at the regional level  broadly mirrors that at the global level</vt:lpstr>
      <vt:lpstr>Rewriting history: With integrated commodity &amp; factor markets, output grows much faster in Canada/US: Why?</vt:lpstr>
      <vt:lpstr>Understanding the impact of integrated markets</vt:lpstr>
      <vt:lpstr>Rewriting history: With integrated commodity &amp; factor markets, output would have grown more slowly SSA: Why?</vt:lpstr>
      <vt:lpstr>Exploring the impact of integrated markets on SSA: 1961-2006 </vt:lpstr>
      <vt:lpstr>Looking forward to 2050: Demand-side drivers are changing</vt:lpstr>
      <vt:lpstr>Translates into different regional output pattern under market segmentation: 2006-2050  </vt:lpstr>
      <vt:lpstr>Unless markets become more integrated and SSA TFP growth continues to stagnate …. In this case the region would become a huge importer of food</vt:lpstr>
      <vt:lpstr>Can Post-Harvest Losses be reduced in SSA? What impact would this have on food security and the environment?</vt:lpstr>
      <vt:lpstr>Reducing post-harvest losses in Africa</vt:lpstr>
      <vt:lpstr>Impact of reducing PHL in SSA: Segmented Markets</vt:lpstr>
      <vt:lpstr>Impact of reducing PHL in SSA:  Integrated Markets</vt:lpstr>
      <vt:lpstr>Why do terrestrial GHGs rise?</vt:lpstr>
      <vt:lpstr>Summary (1): Food markets segmented historically – but with globalization / market integration we must think differently about food &amp; environ. security</vt:lpstr>
      <vt:lpstr>Outline of the talk</vt:lpstr>
      <vt:lpstr>Focus on Niger</vt:lpstr>
      <vt:lpstr>Focus on Niger</vt:lpstr>
      <vt:lpstr>Focus on Niger</vt:lpstr>
      <vt:lpstr>Focus on Niger</vt:lpstr>
      <vt:lpstr>Data</vt:lpstr>
      <vt:lpstr>Population is the main driver of crop production in Niger </vt:lpstr>
      <vt:lpstr>Urban undernourishment rises under BAU scenario in 2050 </vt:lpstr>
      <vt:lpstr>Accelerating agr R&amp;D moderates undernourishment a bit </vt:lpstr>
      <vt:lpstr>Reducing population growth is the most effective policy </vt:lpstr>
      <vt:lpstr>Summary (2): Niger faces a potential food and environmental security crisis</vt:lpstr>
      <vt:lpstr>Outline of the talk</vt:lpstr>
      <vt:lpstr>Heat stress arises when humans cannot dissipate internally generated energy</vt:lpstr>
      <vt:lpstr>Population-weighted total labor capacity under climate change</vt:lpstr>
      <vt:lpstr>Wet Bulb Globe Temperature (WBGT) is used for assessing heat stress</vt:lpstr>
      <vt:lpstr>Labor capacity losses greatest in South/SE Asia </vt:lpstr>
      <vt:lpstr>Poverty impacts in West Africa:  Headcount by country and stratum (% change)</vt:lpstr>
      <vt:lpstr>Summary (3): Heat stress poses a significant challenge to outdoor work in the humid tropics</vt:lpstr>
      <vt:lpstr>PowerPoint Presentation</vt:lpstr>
    </vt:vector>
  </TitlesOfParts>
  <Company>Purdue University - AgIT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Wrap Up</dc:title>
  <dc:creator>Batta, Ginger L</dc:creator>
  <cp:lastModifiedBy>Kucik, Lonni D.</cp:lastModifiedBy>
  <cp:revision>866</cp:revision>
  <cp:lastPrinted>2017-06-26T01:35:22Z</cp:lastPrinted>
  <dcterms:created xsi:type="dcterms:W3CDTF">2015-08-10T19:06:04Z</dcterms:created>
  <dcterms:modified xsi:type="dcterms:W3CDTF">2023-06-27T13:15:40Z</dcterms:modified>
</cp:coreProperties>
</file>