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4" r:id="rId2"/>
  </p:sldMasterIdLst>
  <p:handoutMasterIdLst>
    <p:handoutMasterId r:id="rId30"/>
  </p:handoutMasterIdLst>
  <p:sldIdLst>
    <p:sldId id="256" r:id="rId3"/>
    <p:sldId id="261" r:id="rId4"/>
    <p:sldId id="264" r:id="rId5"/>
    <p:sldId id="266" r:id="rId6"/>
    <p:sldId id="279" r:id="rId7"/>
    <p:sldId id="280" r:id="rId8"/>
    <p:sldId id="262" r:id="rId9"/>
    <p:sldId id="263" r:id="rId10"/>
    <p:sldId id="277" r:id="rId11"/>
    <p:sldId id="278" r:id="rId12"/>
    <p:sldId id="275" r:id="rId13"/>
    <p:sldId id="267" r:id="rId14"/>
    <p:sldId id="268" r:id="rId15"/>
    <p:sldId id="269" r:id="rId16"/>
    <p:sldId id="270" r:id="rId17"/>
    <p:sldId id="271" r:id="rId18"/>
    <p:sldId id="273" r:id="rId19"/>
    <p:sldId id="282" r:id="rId20"/>
    <p:sldId id="283" r:id="rId21"/>
    <p:sldId id="284" r:id="rId22"/>
    <p:sldId id="281" r:id="rId23"/>
    <p:sldId id="272" r:id="rId24"/>
    <p:sldId id="260" r:id="rId25"/>
    <p:sldId id="257" r:id="rId26"/>
    <p:sldId id="258" r:id="rId27"/>
    <p:sldId id="259" r:id="rId28"/>
    <p:sldId id="276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C7D4D"/>
    <a:srgbClr val="977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604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B13B-B122-486C-9400-2CC93584766A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DDF61-BBB9-4EEB-AE90-B918D6B2A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669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098" y="141714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Project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2098" y="2768889"/>
            <a:ext cx="3787651" cy="3551714"/>
          </a:xfrm>
        </p:spPr>
        <p:txBody>
          <a:bodyPr/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aseline="0"/>
            </a:lvl1pPr>
          </a:lstStyle>
          <a:p>
            <a:pPr lvl="0"/>
            <a:r>
              <a:rPr lang="en-US" dirty="0" smtClean="0"/>
              <a:t>Prime Sponsor: United States Agency for International Development</a:t>
            </a:r>
          </a:p>
          <a:p>
            <a:pPr lvl="0"/>
            <a:r>
              <a:rPr lang="en-US" dirty="0" smtClean="0"/>
              <a:t>Project Period: May 2014 – May 2019</a:t>
            </a:r>
          </a:p>
          <a:p>
            <a:pPr lvl="0"/>
            <a:r>
              <a:rPr lang="en-US" dirty="0" smtClean="0"/>
              <a:t>Principle Investigator: Dr. Betty Bugusu, Purdue University</a:t>
            </a:r>
          </a:p>
          <a:p>
            <a:pPr lvl="0"/>
            <a:r>
              <a:rPr lang="en-US" dirty="0" smtClean="0"/>
              <a:t>Focus countries: Kenya and Senegal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Two main focus areas: Drying &amp; Storage and Food Processing &amp; Nutrition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522788" y="2687638"/>
            <a:ext cx="4208462" cy="3551237"/>
          </a:xfrm>
        </p:spPr>
        <p:txBody>
          <a:bodyPr>
            <a:normAutofit/>
          </a:bodyPr>
          <a:lstStyle>
            <a:lvl1pPr marL="457200" indent="-457200" algn="l">
              <a:buFont typeface="Arial" panose="020B0604020202020204" pitchFamily="34" charset="0"/>
              <a:buChar char="•"/>
              <a:defRPr sz="1800" baseline="0"/>
            </a:lvl1pPr>
            <a:lvl2pPr marL="914400" indent="-457200">
              <a:buFont typeface="Arial" panose="020B0604020202020204" pitchFamily="34" charset="0"/>
              <a:buChar char="•"/>
              <a:defRPr sz="1800" baseline="0"/>
            </a:lvl2pPr>
          </a:lstStyle>
          <a:p>
            <a:pPr lvl="0"/>
            <a:r>
              <a:rPr lang="en-US" dirty="0" smtClean="0"/>
              <a:t>US-Based Partners:</a:t>
            </a:r>
          </a:p>
          <a:p>
            <a:pPr lvl="1"/>
            <a:r>
              <a:rPr lang="en-US" dirty="0" smtClean="0"/>
              <a:t>North Carolina A&amp;T University</a:t>
            </a:r>
          </a:p>
          <a:p>
            <a:pPr lvl="0"/>
            <a:r>
              <a:rPr lang="en-US" dirty="0" smtClean="0"/>
              <a:t>Kenya-Based Partners:</a:t>
            </a:r>
          </a:p>
          <a:p>
            <a:pPr lvl="1"/>
            <a:r>
              <a:rPr lang="en-US" dirty="0" smtClean="0"/>
              <a:t>CIMMYT</a:t>
            </a:r>
          </a:p>
          <a:p>
            <a:pPr lvl="1"/>
            <a:r>
              <a:rPr lang="en-US" dirty="0" smtClean="0"/>
              <a:t>Cooperative University of Kenya</a:t>
            </a:r>
          </a:p>
          <a:p>
            <a:pPr lvl="0"/>
            <a:r>
              <a:rPr lang="en-US" dirty="0" smtClean="0"/>
              <a:t>Senegal-Based Partners:</a:t>
            </a:r>
          </a:p>
          <a:p>
            <a:pPr lvl="1"/>
            <a:r>
              <a:rPr lang="en-US" dirty="0" err="1" smtClean="0"/>
              <a:t>Institut</a:t>
            </a:r>
            <a:r>
              <a:rPr lang="en-US" dirty="0" smtClean="0"/>
              <a:t> de </a:t>
            </a:r>
            <a:r>
              <a:rPr lang="en-US" dirty="0" err="1" smtClean="0"/>
              <a:t>Technologie</a:t>
            </a:r>
            <a:r>
              <a:rPr lang="en-US" dirty="0" smtClean="0"/>
              <a:t> </a:t>
            </a:r>
            <a:r>
              <a:rPr lang="en-US" dirty="0" err="1" smtClean="0"/>
              <a:t>Alimentaire</a:t>
            </a:r>
            <a:r>
              <a:rPr lang="en-US" dirty="0" smtClean="0"/>
              <a:t> (ITA)</a:t>
            </a:r>
          </a:p>
          <a:p>
            <a:pPr lvl="1"/>
            <a:r>
              <a:rPr lang="en-US" dirty="0" err="1" smtClean="0"/>
              <a:t>Institut</a:t>
            </a:r>
            <a:r>
              <a:rPr lang="en-US" dirty="0" smtClean="0"/>
              <a:t> </a:t>
            </a:r>
            <a:r>
              <a:rPr lang="en-US" dirty="0" err="1" smtClean="0"/>
              <a:t>Senegalais</a:t>
            </a:r>
            <a:r>
              <a:rPr lang="en-US" dirty="0" smtClean="0"/>
              <a:t> de </a:t>
            </a:r>
            <a:r>
              <a:rPr lang="en-US" dirty="0" err="1" smtClean="0"/>
              <a:t>Recherches</a:t>
            </a:r>
            <a:r>
              <a:rPr lang="en-US" dirty="0" smtClean="0"/>
              <a:t> </a:t>
            </a:r>
            <a:r>
              <a:rPr lang="en-US" dirty="0" err="1" smtClean="0"/>
              <a:t>Agricoles</a:t>
            </a:r>
            <a:r>
              <a:rPr lang="en-US" dirty="0" smtClean="0"/>
              <a:t> (ISRA)</a:t>
            </a:r>
          </a:p>
          <a:p>
            <a:pPr lvl="0"/>
            <a:r>
              <a:rPr lang="en-US" dirty="0" smtClean="0"/>
              <a:t>South Africa-Based Partners:</a:t>
            </a:r>
          </a:p>
          <a:p>
            <a:pPr lvl="1"/>
            <a:r>
              <a:rPr lang="en-US" dirty="0" smtClean="0"/>
              <a:t>University of Pretoria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102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28650" y="1577947"/>
            <a:ext cx="7886700" cy="48625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79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42F786-C46E-DC45-97F8-930A871316AE}" type="datetimeFigureOut">
              <a:rPr lang="en-US" smtClean="0"/>
              <a:t>7/26/2015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89749" y="6535705"/>
            <a:ext cx="4441949" cy="17935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D17557-66A2-6547-A104-37E0DDF5E8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728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theme" Target="../theme/theme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098" y="1471921"/>
            <a:ext cx="8229600" cy="4543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Subcontract Rules &amp; Regulations for</a:t>
            </a:r>
            <a:br>
              <a:rPr lang="en-US" dirty="0" smtClean="0"/>
            </a:br>
            <a:r>
              <a:rPr lang="en-US" dirty="0" smtClean="0"/>
              <a:t>Feed the Future Food Processing &amp; Innovation Lab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Laura Bergdoll</a:t>
            </a:r>
          </a:p>
          <a:p>
            <a:pPr lvl="0"/>
            <a:r>
              <a:rPr lang="en-US" dirty="0" smtClean="0"/>
              <a:t>Heather </a:t>
            </a:r>
            <a:r>
              <a:rPr lang="en-US" dirty="0" err="1" smtClean="0"/>
              <a:t>Fabriès</a:t>
            </a:r>
            <a:endParaRPr lang="en-US" dirty="0" smtClean="0"/>
          </a:p>
          <a:p>
            <a:pPr lvl="0"/>
            <a:r>
              <a:rPr lang="en-US" dirty="0" smtClean="0"/>
              <a:t>July 2015</a:t>
            </a:r>
          </a:p>
        </p:txBody>
      </p:sp>
      <p:pic>
        <p:nvPicPr>
          <p:cNvPr id="4" name="Picture 3" descr="usaid-logo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42" y="414860"/>
            <a:ext cx="2700385" cy="817039"/>
          </a:xfrm>
          <a:prstGeom prst="rect">
            <a:avLst/>
          </a:prstGeom>
        </p:spPr>
      </p:pic>
      <p:pic>
        <p:nvPicPr>
          <p:cNvPr id="5" name="Picture 4" descr="FPL_IPIA_Identity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146" y="210721"/>
            <a:ext cx="2067895" cy="11511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1" y="0"/>
            <a:ext cx="177800" cy="1231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608481" y="0"/>
            <a:ext cx="6535519" cy="185218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4929395" y="6523812"/>
            <a:ext cx="373291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Purdue University is an Affirmative Action, equal opportunity institution.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76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49" r:id="rId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098" y="1471921"/>
            <a:ext cx="8229600" cy="4543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Subcontract Rules &amp; Regulations for</a:t>
            </a:r>
            <a:br>
              <a:rPr lang="en-US" dirty="0" smtClean="0"/>
            </a:br>
            <a:r>
              <a:rPr lang="en-US" dirty="0" smtClean="0"/>
              <a:t>Feed the Future Food Processing &amp; Innovation Lab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Laura Bergdoll</a:t>
            </a:r>
          </a:p>
          <a:p>
            <a:pPr lvl="0"/>
            <a:r>
              <a:rPr lang="en-US" dirty="0" smtClean="0"/>
              <a:t>Heather </a:t>
            </a:r>
            <a:r>
              <a:rPr lang="en-US" dirty="0" err="1" smtClean="0"/>
              <a:t>Fabriès</a:t>
            </a:r>
            <a:endParaRPr lang="en-US" dirty="0" smtClean="0"/>
          </a:p>
          <a:p>
            <a:pPr lvl="0"/>
            <a:r>
              <a:rPr lang="en-US" dirty="0" smtClean="0"/>
              <a:t>July 2015</a:t>
            </a:r>
          </a:p>
        </p:txBody>
      </p:sp>
      <p:pic>
        <p:nvPicPr>
          <p:cNvPr id="4" name="Picture 3" descr="usaid-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42" y="414860"/>
            <a:ext cx="2700385" cy="817039"/>
          </a:xfrm>
          <a:prstGeom prst="rect">
            <a:avLst/>
          </a:prstGeom>
        </p:spPr>
      </p:pic>
      <p:pic>
        <p:nvPicPr>
          <p:cNvPr id="5" name="Picture 4" descr="FPL_IPIA_Identity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146" y="210721"/>
            <a:ext cx="2067895" cy="11511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0"/>
            <a:ext cx="177800" cy="1231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08481" y="0"/>
            <a:ext cx="6535519" cy="185218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4929396" y="6523812"/>
            <a:ext cx="317992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Purdue University is an Affirmative Action, equal opportunity institution.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336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aoprals.state.gov/web920/per_diem.asp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aoprals.state.gov/web920/per_diem.asp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77800" cy="1231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8481" y="0"/>
            <a:ext cx="6535519" cy="1852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8705" y="2023080"/>
            <a:ext cx="8679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977A4A"/>
                </a:solidFill>
                <a:latin typeface="Myriad Pro"/>
                <a:cs typeface="Myriad Pro"/>
              </a:rPr>
              <a:t>Orientation for FPL </a:t>
            </a:r>
            <a:r>
              <a:rPr lang="en-US" sz="3200" b="1" dirty="0" err="1" smtClean="0">
                <a:solidFill>
                  <a:srgbClr val="977A4A"/>
                </a:solidFill>
                <a:latin typeface="Myriad Pro"/>
                <a:cs typeface="Myriad Pro"/>
              </a:rPr>
              <a:t>Subrecipients</a:t>
            </a:r>
            <a:r>
              <a:rPr lang="en-US" sz="3200" b="1" dirty="0" smtClean="0">
                <a:solidFill>
                  <a:srgbClr val="977A4A"/>
                </a:solidFill>
                <a:latin typeface="Myriad Pro"/>
                <a:cs typeface="Myriad Pro"/>
              </a:rPr>
              <a:t> </a:t>
            </a:r>
            <a:endParaRPr lang="en-US" sz="3200" b="1" dirty="0">
              <a:solidFill>
                <a:srgbClr val="977A4A"/>
              </a:solidFill>
              <a:latin typeface="Myriad Pro"/>
              <a:cs typeface="Myriad Pro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9878" y="6309280"/>
            <a:ext cx="1054122" cy="548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7799" y="4624252"/>
            <a:ext cx="87799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Laura Bergdoll</a:t>
            </a:r>
            <a:br>
              <a:rPr lang="en-US" dirty="0" smtClean="0"/>
            </a:br>
            <a:r>
              <a:rPr lang="en-US" dirty="0" smtClean="0"/>
              <a:t>Heather </a:t>
            </a:r>
            <a:r>
              <a:rPr lang="en-US" dirty="0" err="1" smtClean="0"/>
              <a:t>Fabriès</a:t>
            </a:r>
            <a:endParaRPr lang="en-US" dirty="0" smtClean="0"/>
          </a:p>
          <a:p>
            <a:pPr algn="ctr"/>
            <a:r>
              <a:rPr lang="en-US" dirty="0" smtClean="0"/>
              <a:t>July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83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502098" y="1417147"/>
            <a:ext cx="8229600" cy="74257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9C7D4D"/>
                </a:solidFill>
              </a:rPr>
              <a:t>Purchasing Rules/Regulations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502098" y="2159726"/>
            <a:ext cx="8229600" cy="4160877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Prohibited Sources</a:t>
            </a:r>
          </a:p>
          <a:p>
            <a:pPr marL="14287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Any supply that costs $5,000+ USD per unit AND has a useful lifespan of 1+ year(s)</a:t>
            </a:r>
          </a:p>
          <a:p>
            <a:pPr marL="14287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These purchases require preapproval by USAID and Purdue before they can be made</a:t>
            </a:r>
          </a:p>
          <a:p>
            <a:pPr marL="14287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Will need three written quotes AND a strong justification for why it is necessary</a:t>
            </a:r>
          </a:p>
        </p:txBody>
      </p:sp>
    </p:spTree>
    <p:extLst>
      <p:ext uri="{BB962C8B-B14F-4D97-AF65-F5344CB8AC3E}">
        <p14:creationId xmlns:p14="http://schemas.microsoft.com/office/powerpoint/2010/main" val="394231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502098" y="1417147"/>
            <a:ext cx="8229600" cy="74257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9C7D4D"/>
                </a:solidFill>
              </a:rPr>
              <a:t>Purchasing Rules/Regulations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502098" y="2159726"/>
            <a:ext cx="8229600" cy="4160877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Expenditures should match line item budget.</a:t>
            </a:r>
          </a:p>
          <a:p>
            <a:pPr marL="14287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If any </a:t>
            </a:r>
            <a:r>
              <a:rPr lang="en-US" dirty="0" err="1" smtClean="0"/>
              <a:t>rebudget</a:t>
            </a:r>
            <a:r>
              <a:rPr lang="en-US" dirty="0" smtClean="0"/>
              <a:t> is desired or required, any shift between line items MUST be preapproved by Purdue University.</a:t>
            </a:r>
          </a:p>
          <a:p>
            <a:pPr marL="14287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Official budget is one included in </a:t>
            </a:r>
            <a:r>
              <a:rPr lang="en-US" dirty="0" err="1" smtClean="0"/>
              <a:t>subagreement</a:t>
            </a:r>
            <a:r>
              <a:rPr lang="en-US" dirty="0" smtClean="0"/>
              <a:t> and any subsequent amendments</a:t>
            </a:r>
          </a:p>
          <a:p>
            <a:pPr marL="18859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Please be sure to check these BEFORE your institution signs the </a:t>
            </a:r>
            <a:r>
              <a:rPr lang="en-US" dirty="0" err="1" smtClean="0"/>
              <a:t>subagreement</a:t>
            </a:r>
            <a:r>
              <a:rPr lang="en-US" dirty="0" smtClean="0"/>
              <a:t>/amendment.  </a:t>
            </a:r>
          </a:p>
        </p:txBody>
      </p:sp>
    </p:spTree>
    <p:extLst>
      <p:ext uri="{BB962C8B-B14F-4D97-AF65-F5344CB8AC3E}">
        <p14:creationId xmlns:p14="http://schemas.microsoft.com/office/powerpoint/2010/main" val="20864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9C7D4D"/>
                </a:solidFill>
              </a:rPr>
              <a:t>Travel Rules/Regulations</a:t>
            </a:r>
          </a:p>
        </p:txBody>
      </p:sp>
    </p:spTree>
    <p:extLst>
      <p:ext uri="{BB962C8B-B14F-4D97-AF65-F5344CB8AC3E}">
        <p14:creationId xmlns:p14="http://schemas.microsoft.com/office/powerpoint/2010/main" val="330121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628650" y="2018581"/>
            <a:ext cx="7886700" cy="4421907"/>
          </a:xfrm>
        </p:spPr>
        <p:txBody>
          <a:bodyPr>
            <a:normAutofit fontScale="850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Domestic travel = Travel within your base country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Example: ISRA traveling from Dakar to </a:t>
            </a:r>
            <a:r>
              <a:rPr lang="en-US" dirty="0" err="1" smtClean="0"/>
              <a:t>Kolda</a:t>
            </a:r>
            <a:endParaRPr lang="en-US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This does not require preapproval </a:t>
            </a:r>
            <a:r>
              <a:rPr lang="en-US" i="1" dirty="0" smtClean="0"/>
              <a:t>if budgeted</a:t>
            </a:r>
            <a:r>
              <a:rPr lang="en-US" dirty="0" smtClean="0"/>
              <a:t>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Travel must be related to FPL and done to further your statement of work objectives.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All allowances (lodging, per diem) </a:t>
            </a:r>
            <a:r>
              <a:rPr lang="en-US" dirty="0" smtClean="0"/>
              <a:t>are in accordance with home institution BUT cannot exceed US Department of State </a:t>
            </a:r>
            <a:r>
              <a:rPr lang="en-US" dirty="0" smtClean="0"/>
              <a:t>rates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Can </a:t>
            </a:r>
            <a:r>
              <a:rPr lang="en-US" dirty="0"/>
              <a:t>be found here: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aoprals.state.gov/web920/per_diem.asp</a:t>
            </a:r>
            <a:endParaRPr lang="en-US" dirty="0" smtClean="0"/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If there are security concerns which prevent the lodging rate from being met, please let us know.</a:t>
            </a:r>
            <a:endParaRPr lang="en-US" dirty="0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742950" y="1250532"/>
            <a:ext cx="7772400" cy="94057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9C7D4D"/>
                </a:solidFill>
              </a:rPr>
              <a:t>Travel Rules/Regulations</a:t>
            </a:r>
          </a:p>
        </p:txBody>
      </p:sp>
    </p:spTree>
    <p:extLst>
      <p:ext uri="{BB962C8B-B14F-4D97-AF65-F5344CB8AC3E}">
        <p14:creationId xmlns:p14="http://schemas.microsoft.com/office/powerpoint/2010/main" val="90100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628650" y="2018581"/>
            <a:ext cx="7886700" cy="4421907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International Travel = Any travel where country borders are crossed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Example: ITA personnel (based in Senegal) traveling to visit University of </a:t>
            </a:r>
            <a:r>
              <a:rPr lang="en-US" dirty="0" err="1" smtClean="0"/>
              <a:t>Eldoret</a:t>
            </a:r>
            <a:r>
              <a:rPr lang="en-US" dirty="0" smtClean="0"/>
              <a:t> (based in Kenya)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All international travel requires USAID and Purdue preapproval 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If no preapproval, these costs will NOT be reimbursed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All allowances (lodging, per diem) are in accordance with home institution BUT cannot exceed US Department of State rates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Can </a:t>
            </a:r>
            <a:r>
              <a:rPr lang="en-US" dirty="0"/>
              <a:t>be found here: </a:t>
            </a:r>
            <a:r>
              <a:rPr lang="en-US" dirty="0">
                <a:hlinkClick r:id="rId2"/>
              </a:rPr>
              <a:t>https://aoprals.state.gov/web920/per_diem.asp</a:t>
            </a:r>
            <a:endParaRPr lang="en-US" dirty="0"/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en-US" dirty="0"/>
              <a:t>If there are security concerns which prevent the lodging rate from being met, please let us know.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742950" y="1250532"/>
            <a:ext cx="7772400" cy="94057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9C7D4D"/>
                </a:solidFill>
              </a:rPr>
              <a:t>Travel Rules/Regulations</a:t>
            </a:r>
          </a:p>
        </p:txBody>
      </p:sp>
    </p:spTree>
    <p:extLst>
      <p:ext uri="{BB962C8B-B14F-4D97-AF65-F5344CB8AC3E}">
        <p14:creationId xmlns:p14="http://schemas.microsoft.com/office/powerpoint/2010/main" val="204693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628650" y="2018581"/>
            <a:ext cx="7886700" cy="4421907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International Travel Continued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Purdue </a:t>
            </a:r>
            <a:r>
              <a:rPr lang="en-US" dirty="0" smtClean="0"/>
              <a:t>needs </a:t>
            </a:r>
            <a:r>
              <a:rPr lang="en-US" dirty="0" smtClean="0"/>
              <a:t>at least three weeks advanced notice to obtain USAID preapproval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Name of traveler(s)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Estimated dates of travel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Itinerary of travel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Estimated Total Cost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Short SOW (why the travel is necessary)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Send request to Betty, Heather, and Laura.</a:t>
            </a:r>
            <a:endParaRPr lang="en-US" dirty="0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742950" y="1250532"/>
            <a:ext cx="7772400" cy="94057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9C7D4D"/>
                </a:solidFill>
              </a:rPr>
              <a:t>Travel Rules/Regulations</a:t>
            </a:r>
          </a:p>
        </p:txBody>
      </p:sp>
    </p:spTree>
    <p:extLst>
      <p:ext uri="{BB962C8B-B14F-4D97-AF65-F5344CB8AC3E}">
        <p14:creationId xmlns:p14="http://schemas.microsoft.com/office/powerpoint/2010/main" val="85155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628650" y="2018581"/>
            <a:ext cx="7886700" cy="4421907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Airfare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Fly America Act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Whenever available, a US-flagged carrier MUST be used for airfare</a:t>
            </a:r>
          </a:p>
          <a:p>
            <a:pPr marL="2057400" lvl="3" indent="-457200">
              <a:buFont typeface="Arial" panose="020B0604020202020204" pitchFamily="34" charset="0"/>
              <a:buChar char="•"/>
            </a:pPr>
            <a:r>
              <a:rPr lang="en-US" dirty="0" smtClean="0"/>
              <a:t>These include Delta (DL), United (UA), American (AA), US Airways (US)</a:t>
            </a:r>
          </a:p>
          <a:p>
            <a:pPr marL="2057400" lvl="3" indent="-457200">
              <a:buFont typeface="Arial" panose="020B0604020202020204" pitchFamily="34" charset="0"/>
              <a:buChar char="•"/>
            </a:pPr>
            <a:r>
              <a:rPr lang="en-US" dirty="0" smtClean="0"/>
              <a:t>DL via Kenya Airways </a:t>
            </a:r>
            <a:r>
              <a:rPr lang="en-US" dirty="0" smtClean="0"/>
              <a:t>flights available between Dakar and Nairobi</a:t>
            </a:r>
          </a:p>
          <a:p>
            <a:pPr marL="2057400" lvl="3" indent="-457200">
              <a:buFont typeface="Arial" panose="020B0604020202020204" pitchFamily="34" charset="0"/>
              <a:buChar char="•"/>
            </a:pPr>
            <a:r>
              <a:rPr lang="en-US" dirty="0" smtClean="0"/>
              <a:t>Not usually available for domestic flights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Class of travel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Must be economy class or will not be reimbursed</a:t>
            </a:r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742950" y="1250532"/>
            <a:ext cx="7772400" cy="94057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9C7D4D"/>
                </a:solidFill>
              </a:rPr>
              <a:t>Travel Rules/Regulations</a:t>
            </a:r>
          </a:p>
        </p:txBody>
      </p:sp>
    </p:spTree>
    <p:extLst>
      <p:ext uri="{BB962C8B-B14F-4D97-AF65-F5344CB8AC3E}">
        <p14:creationId xmlns:p14="http://schemas.microsoft.com/office/powerpoint/2010/main" val="147994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9C7D4D"/>
                </a:solidFill>
              </a:rPr>
              <a:t>Branding/Marking</a:t>
            </a:r>
          </a:p>
        </p:txBody>
      </p:sp>
    </p:spTree>
    <p:extLst>
      <p:ext uri="{BB962C8B-B14F-4D97-AF65-F5344CB8AC3E}">
        <p14:creationId xmlns:p14="http://schemas.microsoft.com/office/powerpoint/2010/main" val="160941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685800" y="1283568"/>
            <a:ext cx="7772400" cy="14700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9C7D4D"/>
                </a:solidFill>
              </a:rPr>
              <a:t>Branding/Marking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/>
          </p:nvPr>
        </p:nvSpPr>
        <p:spPr>
          <a:xfrm>
            <a:off x="628650" y="2018581"/>
            <a:ext cx="7886700" cy="4421907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u="sng" dirty="0" smtClean="0"/>
              <a:t>Branding</a:t>
            </a:r>
            <a:r>
              <a:rPr lang="en-US" dirty="0" smtClean="0"/>
              <a:t>: How a program or project is named/positioned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u="sng" dirty="0" smtClean="0"/>
              <a:t>Marking</a:t>
            </a:r>
            <a:r>
              <a:rPr lang="en-US" dirty="0" smtClean="0"/>
              <a:t>: Applying graphic identities or logos to program materials or program signage to acknowledge contributors.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Both USAID and Purdue have strict rules and regulations regarding this.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299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685800" y="1283568"/>
            <a:ext cx="7772400" cy="14700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9C7D4D"/>
                </a:solidFill>
              </a:rPr>
              <a:t>Branding/Marking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/>
          </p:nvPr>
        </p:nvSpPr>
        <p:spPr>
          <a:xfrm>
            <a:off x="628650" y="2018581"/>
            <a:ext cx="7886700" cy="4421907"/>
          </a:xfrm>
        </p:spPr>
        <p:txBody>
          <a:bodyPr>
            <a:normAutofit fontScale="70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USAID has strict requirements on how program materials and supplies (among other things) are to be marked.</a:t>
            </a:r>
          </a:p>
          <a:p>
            <a:pPr lvl="2"/>
            <a:r>
              <a:rPr lang="en-US" sz="2900" dirty="0"/>
              <a:t>Programs, projects, activities, public communications, and commodities partially or fully funded by USAID;</a:t>
            </a:r>
          </a:p>
          <a:p>
            <a:pPr lvl="2"/>
            <a:r>
              <a:rPr lang="en-US" sz="2900" dirty="0"/>
              <a:t>Program, project, or activity sites funded by USAID (including any visible infrastructure projects or other physical sites);</a:t>
            </a:r>
          </a:p>
          <a:p>
            <a:pPr lvl="2"/>
            <a:r>
              <a:rPr lang="en-US" sz="2900" dirty="0"/>
              <a:t>Technical assistance, studies, reports, papers, publications, audio-visual productions, public service announcements, websites/internet activities, promotional/informational/media/communications products funded by USAID;</a:t>
            </a:r>
          </a:p>
          <a:p>
            <a:pPr lvl="2"/>
            <a:r>
              <a:rPr lang="en-US" sz="2900" dirty="0"/>
              <a:t>Commodities, equipment, supplies, or other materials funded by USAID;</a:t>
            </a:r>
          </a:p>
          <a:p>
            <a:pPr lvl="2"/>
            <a:r>
              <a:rPr lang="en-US" sz="2900" dirty="0"/>
              <a:t>Events financed by USAID, such as training courses, conferences, seminars, exhibitions, fairs, workshops, press conferences, and other public activities.</a:t>
            </a:r>
          </a:p>
        </p:txBody>
      </p:sp>
    </p:spTree>
    <p:extLst>
      <p:ext uri="{BB962C8B-B14F-4D97-AF65-F5344CB8AC3E}">
        <p14:creationId xmlns:p14="http://schemas.microsoft.com/office/powerpoint/2010/main" val="148748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C7D4D"/>
                </a:solidFill>
              </a:rPr>
              <a:t>FPL Basics</a:t>
            </a:r>
            <a:endParaRPr lang="en-US" b="1" dirty="0">
              <a:solidFill>
                <a:srgbClr val="9C7D4D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2098" y="2687638"/>
            <a:ext cx="3787651" cy="3632965"/>
          </a:xfrm>
        </p:spPr>
        <p:txBody>
          <a:bodyPr>
            <a:noAutofit/>
          </a:bodyPr>
          <a:lstStyle/>
          <a:p>
            <a:r>
              <a:rPr lang="en-US" sz="2000" dirty="0" smtClean="0"/>
              <a:t>Full Title: Feed the Future Innovation Lab for Food Processing and Post-Harvest Handling</a:t>
            </a:r>
          </a:p>
          <a:p>
            <a:endParaRPr lang="en-US" sz="2000" dirty="0" smtClean="0"/>
          </a:p>
          <a:p>
            <a:r>
              <a:rPr lang="en-US" sz="2000" dirty="0" smtClean="0"/>
              <a:t>Prime Sponsor: United States Agency for International Development (USAID)</a:t>
            </a:r>
          </a:p>
          <a:p>
            <a:endParaRPr lang="en-US" sz="2000" dirty="0"/>
          </a:p>
          <a:p>
            <a:r>
              <a:rPr lang="en-US" sz="2000" dirty="0" smtClean="0"/>
              <a:t>Program Dates: May 19, 2014 – May 18, 2019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000" dirty="0" smtClean="0"/>
              <a:t>Two main focuses:</a:t>
            </a:r>
          </a:p>
          <a:p>
            <a:pPr lvl="1"/>
            <a:r>
              <a:rPr lang="en-US" sz="2000" dirty="0" smtClean="0"/>
              <a:t>Food Processing &amp; Nutrition</a:t>
            </a:r>
          </a:p>
          <a:p>
            <a:pPr lvl="1"/>
            <a:r>
              <a:rPr lang="en-US" sz="2000" dirty="0" smtClean="0"/>
              <a:t>Post-Harvest Handling (Drying and Storage)</a:t>
            </a:r>
          </a:p>
          <a:p>
            <a:pPr lvl="1"/>
            <a:endParaRPr lang="en-US" sz="2000" dirty="0"/>
          </a:p>
          <a:p>
            <a:r>
              <a:rPr lang="en-US" sz="2000" dirty="0" smtClean="0"/>
              <a:t>1 US-based partner, 6 African-based partners (3 in Kenya, 2 in Senegal, 1 in South Africa)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55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685800" y="1283568"/>
            <a:ext cx="7772400" cy="14700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9C7D4D"/>
                </a:solidFill>
              </a:rPr>
              <a:t>Branding/Marking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/>
          </p:nvPr>
        </p:nvSpPr>
        <p:spPr>
          <a:xfrm>
            <a:off x="628650" y="2018581"/>
            <a:ext cx="7886700" cy="4421907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There is a specific FPL, Purdue, and USAID logo that should be used for all necessary marking.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500" dirty="0" smtClean="0"/>
              <a:t>Please contact Betty or Heather for any questions or concerns regarding this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9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err="1" smtClean="0"/>
              <a:t>Subrecipients</a:t>
            </a:r>
            <a:r>
              <a:rPr lang="en-US" dirty="0" smtClean="0"/>
              <a:t> are not authorized to act as an agent for Purdue – and cannot enter into any contract, warranty, or representation as to any matter.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500" dirty="0" smtClean="0"/>
              <a:t>This is also true for Purdue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8808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9C7D4D"/>
                </a:solidFill>
              </a:rPr>
              <a:t>Required Reporting</a:t>
            </a:r>
          </a:p>
        </p:txBody>
      </p:sp>
    </p:spTree>
    <p:extLst>
      <p:ext uri="{BB962C8B-B14F-4D97-AF65-F5344CB8AC3E}">
        <p14:creationId xmlns:p14="http://schemas.microsoft.com/office/powerpoint/2010/main" val="336358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628650" y="1966823"/>
            <a:ext cx="7886700" cy="4473665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Technical Reports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Year 1: As required by milestone schedule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Year 2 onward: Quarterly + as requested by PI.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Financial Reporting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Year 1: As required by milestone schedule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Year 2 onward: Whenever requesting reimbursement/cash advance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Template will be provided </a:t>
            </a:r>
            <a:endParaRPr lang="en-US" dirty="0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742950" y="1231810"/>
            <a:ext cx="7772400" cy="14700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9C7D4D"/>
                </a:solidFill>
              </a:rPr>
              <a:t>Required Reporting</a:t>
            </a:r>
          </a:p>
        </p:txBody>
      </p:sp>
    </p:spTree>
    <p:extLst>
      <p:ext uri="{BB962C8B-B14F-4D97-AF65-F5344CB8AC3E}">
        <p14:creationId xmlns:p14="http://schemas.microsoft.com/office/powerpoint/2010/main" val="72176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997" y="2831031"/>
            <a:ext cx="86790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977A4A"/>
                </a:solidFill>
                <a:latin typeface="Myriad Pro"/>
                <a:cs typeface="Myriad Pro"/>
              </a:rPr>
              <a:t>New Reporting Template</a:t>
            </a:r>
          </a:p>
          <a:p>
            <a:pPr algn="ctr"/>
            <a:r>
              <a:rPr lang="en-US" sz="2400" b="1" i="1" dirty="0" smtClean="0">
                <a:solidFill>
                  <a:srgbClr val="977A4A"/>
                </a:solidFill>
                <a:latin typeface="Myriad Pro"/>
                <a:cs typeface="Myriad Pro"/>
              </a:rPr>
              <a:t>Beginning in Year 2 (October 2015)</a:t>
            </a:r>
            <a:r>
              <a:rPr lang="en-US" sz="3200" b="1" dirty="0" smtClean="0">
                <a:solidFill>
                  <a:srgbClr val="977A4A"/>
                </a:solidFill>
                <a:latin typeface="Myriad Pro"/>
                <a:cs typeface="Myriad Pro"/>
              </a:rPr>
              <a:t> </a:t>
            </a:r>
            <a:endParaRPr lang="en-US" sz="3200" b="1" dirty="0">
              <a:solidFill>
                <a:srgbClr val="977A4A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407002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666" y="1577975"/>
            <a:ext cx="4603513" cy="4862513"/>
          </a:xfrm>
        </p:spPr>
      </p:pic>
      <p:sp>
        <p:nvSpPr>
          <p:cNvPr id="7" name="TextBox 6"/>
          <p:cNvSpPr txBox="1"/>
          <p:nvPr/>
        </p:nvSpPr>
        <p:spPr>
          <a:xfrm>
            <a:off x="217714" y="1577975"/>
            <a:ext cx="336150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Tab 1: Reconciliation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Goal: Provide high-level overview of current financial situation; provide certification that expenses are appropriate/allowable.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Must be signed by someone authorized by your institution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Must be completed before the next payment will be issued</a:t>
            </a:r>
          </a:p>
        </p:txBody>
      </p:sp>
    </p:spTree>
    <p:extLst>
      <p:ext uri="{BB962C8B-B14F-4D97-AF65-F5344CB8AC3E}">
        <p14:creationId xmlns:p14="http://schemas.microsoft.com/office/powerpoint/2010/main" val="86230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18" y="1825401"/>
            <a:ext cx="6754622" cy="4555851"/>
          </a:xfrm>
        </p:spPr>
      </p:pic>
      <p:sp>
        <p:nvSpPr>
          <p:cNvPr id="6" name="TextBox 5"/>
          <p:cNvSpPr txBox="1"/>
          <p:nvPr/>
        </p:nvSpPr>
        <p:spPr>
          <a:xfrm>
            <a:off x="1445623" y="1280160"/>
            <a:ext cx="602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Tab 2: Line Item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61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598987"/>
            <a:ext cx="7886700" cy="3360420"/>
          </a:xfrm>
        </p:spPr>
      </p:pic>
      <p:sp>
        <p:nvSpPr>
          <p:cNvPr id="4" name="TextBox 3"/>
          <p:cNvSpPr txBox="1"/>
          <p:nvPr/>
        </p:nvSpPr>
        <p:spPr>
          <a:xfrm>
            <a:off x="1445623" y="1828800"/>
            <a:ext cx="602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Tab 2: Line Item Report – Category Selection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19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628650" y="2655165"/>
            <a:ext cx="7886700" cy="3785323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One advance payment will be given upon the signing of the Year 2 Amendment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Percentage will be determined by Purdue in consultation with you and your needs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All subsequent payments will be paid with each submission of financial reports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9997" y="1577947"/>
            <a:ext cx="86790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977A4A"/>
                </a:solidFill>
                <a:latin typeface="Myriad Pro"/>
                <a:cs typeface="Myriad Pro"/>
              </a:rPr>
              <a:t>New Reporting Template</a:t>
            </a:r>
          </a:p>
          <a:p>
            <a:pPr algn="ctr"/>
            <a:r>
              <a:rPr lang="en-US" sz="2400" b="1" i="1" dirty="0" smtClean="0">
                <a:solidFill>
                  <a:srgbClr val="977A4A"/>
                </a:solidFill>
                <a:latin typeface="Myriad Pro"/>
                <a:cs typeface="Myriad Pro"/>
              </a:rPr>
              <a:t>Beginning in Year 2 (October 2015)</a:t>
            </a:r>
            <a:r>
              <a:rPr lang="en-US" sz="3200" b="1" dirty="0" smtClean="0">
                <a:solidFill>
                  <a:srgbClr val="977A4A"/>
                </a:solidFill>
                <a:latin typeface="Myriad Pro"/>
                <a:cs typeface="Myriad Pro"/>
              </a:rPr>
              <a:t> </a:t>
            </a:r>
            <a:endParaRPr lang="en-US" sz="3200" b="1" dirty="0">
              <a:solidFill>
                <a:srgbClr val="977A4A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32186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9C7D4D"/>
                </a:solidFill>
              </a:rPr>
              <a:t>Purchasing Rules/Regulations</a:t>
            </a:r>
          </a:p>
        </p:txBody>
      </p:sp>
    </p:spTree>
    <p:extLst>
      <p:ext uri="{BB962C8B-B14F-4D97-AF65-F5344CB8AC3E}">
        <p14:creationId xmlns:p14="http://schemas.microsoft.com/office/powerpoint/2010/main" val="417896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502098" y="1417147"/>
            <a:ext cx="8229600" cy="74257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9C7D4D"/>
                </a:solidFill>
              </a:rPr>
              <a:t>Purchasing Rules/Regulations</a:t>
            </a:r>
            <a:endParaRPr lang="en-US" b="1" dirty="0">
              <a:solidFill>
                <a:srgbClr val="9C7D4D"/>
              </a:solidFill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502098" y="2159726"/>
            <a:ext cx="8229600" cy="4160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 smtClean="0">
                <a:solidFill>
                  <a:schemeClr val="tx1"/>
                </a:solidFill>
              </a:rPr>
              <a:t>Sourcing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Geographic Code 937: Whenever possible, commodities and services should be procured in the US, Senegal, Kenya, and USAID-defined “Developing Countries”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This list can be found here: </a:t>
            </a:r>
            <a:r>
              <a:rPr lang="en-US" sz="2400" dirty="0">
                <a:solidFill>
                  <a:schemeClr val="tx1"/>
                </a:solidFill>
              </a:rPr>
              <a:t>http://www.usaid.gov/sites/default/files/documents/1876/310maa.pdf</a:t>
            </a: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68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502098" y="1417147"/>
            <a:ext cx="8229600" cy="74257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9C7D4D"/>
                </a:solidFill>
              </a:rPr>
              <a:t>Purchasing Rules/Regulations</a:t>
            </a:r>
            <a:endParaRPr lang="en-US" b="1" dirty="0">
              <a:solidFill>
                <a:srgbClr val="9C7D4D"/>
              </a:solidFill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502098" y="2159726"/>
            <a:ext cx="8229600" cy="4160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 smtClean="0">
                <a:solidFill>
                  <a:schemeClr val="tx1"/>
                </a:solidFill>
              </a:rPr>
              <a:t>Sourcing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Prohibited Sources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African </a:t>
            </a:r>
            <a:r>
              <a:rPr lang="en-US" sz="2400" dirty="0">
                <a:solidFill>
                  <a:schemeClr val="tx1"/>
                </a:solidFill>
              </a:rPr>
              <a:t>countries currently under US sanctions: </a:t>
            </a:r>
            <a:r>
              <a:rPr lang="en-US" sz="2400" dirty="0" smtClean="0">
                <a:solidFill>
                  <a:schemeClr val="tx1"/>
                </a:solidFill>
              </a:rPr>
              <a:t>Central African Republic, </a:t>
            </a:r>
            <a:r>
              <a:rPr lang="en-US" sz="2400" dirty="0">
                <a:solidFill>
                  <a:schemeClr val="tx1"/>
                </a:solidFill>
              </a:rPr>
              <a:t>Ivory Coast, Democratic Republic of the Congo, Libya, Somalia, Sudan, Zimbabwe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Also of interest: Former Liberian Regime of Charles </a:t>
            </a:r>
            <a:r>
              <a:rPr lang="en-US" sz="2400" dirty="0" smtClean="0">
                <a:solidFill>
                  <a:schemeClr val="tx1"/>
                </a:solidFill>
              </a:rPr>
              <a:t>Taylor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If you want to purchase anything from these countries, please let the FPL Management Team know ASAP.</a:t>
            </a:r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58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502098" y="1417147"/>
            <a:ext cx="8229600" cy="74257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9C7D4D"/>
                </a:solidFill>
              </a:rPr>
              <a:t>Purchasing Rules/Regulations</a:t>
            </a:r>
            <a:endParaRPr lang="en-US" b="1" dirty="0">
              <a:solidFill>
                <a:srgbClr val="9C7D4D"/>
              </a:solidFill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502098" y="2159726"/>
            <a:ext cx="8229600" cy="4310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 smtClean="0">
                <a:solidFill>
                  <a:schemeClr val="tx1"/>
                </a:solidFill>
              </a:rPr>
              <a:t>Sourcing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Terrorist Financing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You must not engage in transactions with, or provide resources or support to, individuals and organizations associated with terrorism – including those individuals/entities that appear on the Specially Designated Nations and Blocked Persons list (SDN—US Treasury) or the UN Security Council Designation List.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If you would like an individual or business screened against these lists, please send their name, address, and nationality (if known) to Laura.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Businesses—will also need name(s) of top executive(s)</a:t>
            </a:r>
            <a:endParaRPr lang="en-US" sz="1600" dirty="0">
              <a:solidFill>
                <a:schemeClr val="tx1"/>
              </a:solidFill>
            </a:endParaRP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82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2098" y="1417147"/>
            <a:ext cx="8229600" cy="742579"/>
          </a:xfrm>
        </p:spPr>
        <p:txBody>
          <a:bodyPr/>
          <a:lstStyle/>
          <a:p>
            <a:r>
              <a:rPr lang="en-US" b="1" dirty="0" smtClean="0">
                <a:solidFill>
                  <a:srgbClr val="9C7D4D"/>
                </a:solidFill>
              </a:rPr>
              <a:t>Purchasing Rules/Regulations</a:t>
            </a:r>
            <a:endParaRPr lang="en-US" b="1" dirty="0">
              <a:solidFill>
                <a:srgbClr val="9C7D4D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2098" y="2159726"/>
            <a:ext cx="8229600" cy="41608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i="1" u="sng" dirty="0" smtClean="0"/>
              <a:t>Restricted Goods</a:t>
            </a:r>
            <a:r>
              <a:rPr lang="en-US" sz="2800" i="1" dirty="0" smtClean="0"/>
              <a:t>: can only be purchased if preapproval obtained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Agricultural Commodities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Motor Vehicles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Pharmaceuticals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Pesticides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Used equipment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USG-owned excess property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Fertilizer</a:t>
            </a:r>
          </a:p>
        </p:txBody>
      </p:sp>
    </p:spTree>
    <p:extLst>
      <p:ext uri="{BB962C8B-B14F-4D97-AF65-F5344CB8AC3E}">
        <p14:creationId xmlns:p14="http://schemas.microsoft.com/office/powerpoint/2010/main" val="387850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502098" y="1417147"/>
            <a:ext cx="8229600" cy="74257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9C7D4D"/>
                </a:solidFill>
              </a:rPr>
              <a:t>Purchasing Rules/Regulations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502098" y="2159726"/>
            <a:ext cx="8229600" cy="4160877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i="1" u="sng" dirty="0" smtClean="0"/>
              <a:t>Ineligible Goods</a:t>
            </a:r>
            <a:r>
              <a:rPr lang="en-US" sz="2800" i="1" dirty="0" smtClean="0"/>
              <a:t>: can </a:t>
            </a:r>
            <a:r>
              <a:rPr lang="en-US" sz="2800" b="1" i="1" u="sng" dirty="0" smtClean="0"/>
              <a:t>NEVER</a:t>
            </a:r>
            <a:r>
              <a:rPr lang="en-US" sz="2800" i="1" dirty="0"/>
              <a:t> </a:t>
            </a:r>
            <a:r>
              <a:rPr lang="en-US" sz="2800" i="1" dirty="0" smtClean="0"/>
              <a:t>be purchased</a:t>
            </a:r>
            <a:endParaRPr lang="en-US" sz="2800" b="1" i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Military equipment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Surveillance equipment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Commodities/services for support of police or other law enforcement activities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Abortion equipment and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Luxury goods and gambling equipment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Weather modification equipment</a:t>
            </a:r>
          </a:p>
        </p:txBody>
      </p:sp>
    </p:spTree>
    <p:extLst>
      <p:ext uri="{BB962C8B-B14F-4D97-AF65-F5344CB8AC3E}">
        <p14:creationId xmlns:p14="http://schemas.microsoft.com/office/powerpoint/2010/main" val="383198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502098" y="1417147"/>
            <a:ext cx="8229600" cy="74257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9C7D4D"/>
                </a:solidFill>
              </a:rPr>
              <a:t>Purchasing Rules/Regulations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502098" y="2159726"/>
            <a:ext cx="8229600" cy="4160877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u="sng" dirty="0" smtClean="0"/>
              <a:t>Capital Equipment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Any supply that costs $5,000+ USD per unit AND has a useful lifespan of 1+ year(s)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These purchases require preapproval by USAID and Purdue before they can be made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Will need three written quotes AND a strong justification for why it is necessary</a:t>
            </a:r>
          </a:p>
        </p:txBody>
      </p:sp>
    </p:spTree>
    <p:extLst>
      <p:ext uri="{BB962C8B-B14F-4D97-AF65-F5344CB8AC3E}">
        <p14:creationId xmlns:p14="http://schemas.microsoft.com/office/powerpoint/2010/main" val="365980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1195</Words>
  <Application>Microsoft Office PowerPoint</Application>
  <PresentationFormat>On-screen Show (4:3)</PresentationFormat>
  <Paragraphs>141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Myriad Pro</vt:lpstr>
      <vt:lpstr>Office Theme</vt:lpstr>
      <vt:lpstr>1_Office Theme</vt:lpstr>
      <vt:lpstr>PowerPoint Presentation</vt:lpstr>
      <vt:lpstr>FPL Basics</vt:lpstr>
      <vt:lpstr>Purchasing Rules/Regulations</vt:lpstr>
      <vt:lpstr>PowerPoint Presentation</vt:lpstr>
      <vt:lpstr>PowerPoint Presentation</vt:lpstr>
      <vt:lpstr>PowerPoint Presentation</vt:lpstr>
      <vt:lpstr>Purchasing Rules/Regulations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Merzdorf, Russell J.</dc:creator>
  <cp:lastModifiedBy>Heather Fabries</cp:lastModifiedBy>
  <cp:revision>59</cp:revision>
  <cp:lastPrinted>2014-08-06T17:47:45Z</cp:lastPrinted>
  <dcterms:created xsi:type="dcterms:W3CDTF">2014-03-24T20:29:03Z</dcterms:created>
  <dcterms:modified xsi:type="dcterms:W3CDTF">2015-07-26T14:22:26Z</dcterms:modified>
</cp:coreProperties>
</file>