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614" r:id="rId2"/>
    <p:sldId id="642" r:id="rId3"/>
    <p:sldId id="586" r:id="rId4"/>
    <p:sldId id="597" r:id="rId5"/>
    <p:sldId id="601" r:id="rId6"/>
    <p:sldId id="651" r:id="rId7"/>
    <p:sldId id="626" r:id="rId8"/>
    <p:sldId id="619" r:id="rId9"/>
    <p:sldId id="620" r:id="rId10"/>
    <p:sldId id="652" r:id="rId11"/>
    <p:sldId id="656" r:id="rId12"/>
    <p:sldId id="622" r:id="rId13"/>
    <p:sldId id="648" r:id="rId14"/>
    <p:sldId id="623" r:id="rId15"/>
    <p:sldId id="629" r:id="rId16"/>
    <p:sldId id="628" r:id="rId17"/>
    <p:sldId id="624" r:id="rId18"/>
    <p:sldId id="630" r:id="rId19"/>
    <p:sldId id="625" r:id="rId20"/>
    <p:sldId id="649" r:id="rId21"/>
    <p:sldId id="650" r:id="rId22"/>
    <p:sldId id="631" r:id="rId23"/>
    <p:sldId id="639" r:id="rId24"/>
    <p:sldId id="616" r:id="rId25"/>
    <p:sldId id="641" r:id="rId26"/>
    <p:sldId id="645" r:id="rId27"/>
    <p:sldId id="643" r:id="rId28"/>
    <p:sldId id="653" r:id="rId29"/>
    <p:sldId id="654" r:id="rId30"/>
    <p:sldId id="65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Widhalm" initials="MO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0"/>
    <p:restoredTop sz="86795"/>
  </p:normalViewPr>
  <p:slideViewPr>
    <p:cSldViewPr snapToGrid="0" snapToObjects="1">
      <p:cViewPr>
        <p:scale>
          <a:sx n="110" d="100"/>
          <a:sy n="110" d="100"/>
        </p:scale>
        <p:origin x="1104" y="1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30T12:08:46.439" idx="1">
    <p:pos x="5275" y="221"/>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3E7FC-E69C-A541-8D03-FF59FF136CDC}" type="datetimeFigureOut">
              <a:rPr lang="en-US" smtClean="0"/>
              <a:t>5/16/19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108BA-3347-B948-A3AC-ADB5402596CC}" type="slidenum">
              <a:rPr lang="en-US" smtClean="0"/>
              <a:t>‹#›</a:t>
            </a:fld>
            <a:endParaRPr lang="en-US"/>
          </a:p>
        </p:txBody>
      </p:sp>
    </p:spTree>
    <p:extLst>
      <p:ext uri="{BB962C8B-B14F-4D97-AF65-F5344CB8AC3E}">
        <p14:creationId xmlns:p14="http://schemas.microsoft.com/office/powerpoint/2010/main" val="281414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chge.hsph.harvard.edu/resource/health-co-benefits-carbon-standards-existing-power-plan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ag.purdue.edu/indianaclimate/additional-dat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ag.purdue.edu/indianaclimate/additional-dat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ag.purdue.edu/indianaclimate/additional-data/"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doi.org/10.1503/cmaj.08105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1E2B66-D9B8-F94E-A4F3-5CCEAF52967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3842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https://ephtracking.cdc.gov/showAirContaminants.action</a:t>
            </a:r>
          </a:p>
          <a:p>
            <a:endParaRPr lang="en-US"/>
          </a:p>
          <a:p>
            <a:r>
              <a:rPr lang="en-US" dirty="0"/>
              <a:t>https://www.epa.gov/ozone-pollution-and-your-patients-health/health-effects-ozone-general-population</a:t>
            </a:r>
          </a:p>
          <a:p>
            <a:endParaRPr lang="en-US" dirty="0"/>
          </a:p>
        </p:txBody>
      </p:sp>
      <p:sp>
        <p:nvSpPr>
          <p:cNvPr id="4" name="Slide Number Placeholder 3"/>
          <p:cNvSpPr>
            <a:spLocks noGrp="1"/>
          </p:cNvSpPr>
          <p:nvPr>
            <p:ph type="sldNum" sz="quarter" idx="10"/>
          </p:nvPr>
        </p:nvSpPr>
        <p:spPr/>
        <p:txBody>
          <a:bodyPr/>
          <a:lstStyle/>
          <a:p>
            <a:fld id="{500CE807-A349-4DC2-A975-086A92271498}" type="slidenum">
              <a:rPr lang="en-US" smtClean="0"/>
              <a:t>10</a:t>
            </a:fld>
            <a:endParaRPr lang="en-US"/>
          </a:p>
        </p:txBody>
      </p:sp>
    </p:spTree>
    <p:extLst>
      <p:ext uri="{BB962C8B-B14F-4D97-AF65-F5344CB8AC3E}">
        <p14:creationId xmlns:p14="http://schemas.microsoft.com/office/powerpoint/2010/main" val="91445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Health Benefits of Cleaner Air</a:t>
            </a:r>
          </a:p>
          <a:p>
            <a:r>
              <a:rPr lang="en-US" dirty="0" smtClean="0"/>
              <a:t>Reducing carbon emissions from power plants can slow the planet’s rate of warming. At the same time, reduced power plant emissions would provide measurable and meaningful benefits to our health, including fewer hospital admissions and premature deaths from air pollution.</a:t>
            </a:r>
          </a:p>
          <a:p>
            <a:r>
              <a:rPr lang="en-US" dirty="0" smtClean="0"/>
              <a:t>One study found that reducing carbon pollution by the amount proposed in the 2014 EPA Clean Power Plan would also eliminate the emission of other pollutants that would otherwise cause 3,500 premature deaths per year in the U.S. and result in 1,000 hospitalizations (Schwartz et al., 2014). Indiana ranks in the top 12 states with the highest potential number of lives saved if emissions were reduced.</a:t>
            </a:r>
          </a:p>
          <a:p>
            <a:r>
              <a:rPr lang="en-US" b="1" dirty="0" smtClean="0"/>
              <a:t>Above</a:t>
            </a:r>
            <a:r>
              <a:rPr lang="en-US" dirty="0" smtClean="0"/>
              <a:t>: With stringent reductions in carbon pollution from power plants, Indiana would see fewer deaths and injuries due to air pollution. Source: </a:t>
            </a:r>
            <a:r>
              <a:rPr lang="en-US" dirty="0" smtClean="0">
                <a:hlinkClick r:id="rId3"/>
              </a:rPr>
              <a:t>Harvard School of Public Health</a:t>
            </a:r>
            <a:r>
              <a:rPr lang="en-US" dirty="0" smtClean="0"/>
              <a:t> and Schwartz et al. (2014).</a:t>
            </a:r>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11</a:t>
            </a:fld>
            <a:endParaRPr lang="en-US"/>
          </a:p>
        </p:txBody>
      </p:sp>
    </p:spTree>
    <p:extLst>
      <p:ext uri="{BB962C8B-B14F-4D97-AF65-F5344CB8AC3E}">
        <p14:creationId xmlns:p14="http://schemas.microsoft.com/office/powerpoint/2010/main" val="124225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55942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1658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Mosquitoes trapped in 20 light traps in Marion County, Indiana, from 1981 to 2016. Black dots show annual counts. Red line is the linear trend over the period of record. Source: Marion County Public Health Department and </a:t>
            </a:r>
            <a:r>
              <a:rPr lang="en-US" sz="1200" dirty="0" err="1">
                <a:latin typeface="Arial" panose="020B0604020202020204" pitchFamily="34" charset="0"/>
                <a:cs typeface="Arial" panose="020B0604020202020204" pitchFamily="34" charset="0"/>
              </a:rPr>
              <a:t>Filippelli</a:t>
            </a:r>
            <a:r>
              <a:rPr lang="en-US" sz="1200" dirty="0">
                <a:latin typeface="Arial" panose="020B0604020202020204" pitchFamily="34" charset="0"/>
                <a:cs typeface="Arial" panose="020B0604020202020204" pitchFamily="34" charset="0"/>
              </a:rPr>
              <a:t> et al. (in review).</a:t>
            </a:r>
            <a:endParaRPr lang="en-US" sz="1200" dirty="0">
              <a:latin typeface="Arial" panose="020B0604020202020204" pitchFamily="34" charset="0"/>
              <a:ea typeface="Arial"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15</a:t>
            </a:fld>
            <a:endParaRPr lang="en-US"/>
          </a:p>
        </p:txBody>
      </p:sp>
    </p:spTree>
    <p:extLst>
      <p:ext uri="{BB962C8B-B14F-4D97-AF65-F5344CB8AC3E}">
        <p14:creationId xmlns:p14="http://schemas.microsoft.com/office/powerpoint/2010/main" val="354112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Extremely cold nights per year in three representative Indiana counties. An extremely cold night occurs when the daily low temperature is lower than 5°F. “Historical” is the average for the period from 1915 to 2013. For the future projections, “2020s” represents the average 30-year period from 2011 to 2040, “2050s” represents the average from 2041 to 2070, and “2080s” represents the period from 2071 to 2100. </a:t>
            </a:r>
            <a:r>
              <a:rPr lang="en-US" sz="1200" b="1" u="sng" dirty="0">
                <a:latin typeface="Arial" panose="020B0604020202020204" pitchFamily="34" charset="0"/>
                <a:cs typeface="Arial" panose="020B0604020202020204" pitchFamily="34" charset="0"/>
                <a:hlinkClick r:id="rId3"/>
              </a:rPr>
              <a:t>Data for other locations available.</a:t>
            </a:r>
            <a:r>
              <a:rPr lang="en-US" sz="1200" dirty="0">
                <a:latin typeface="Arial" panose="020B0604020202020204" pitchFamily="34" charset="0"/>
                <a:cs typeface="Arial" panose="020B0604020202020204" pitchFamily="34" charset="0"/>
              </a:rPr>
              <a:t> Source: Hamlet et al. </a:t>
            </a:r>
            <a:r>
              <a:rPr lang="en-US" sz="1200" dirty="0" smtClean="0">
                <a:latin typeface="Arial" panose="020B0604020202020204" pitchFamily="34" charset="0"/>
                <a:cs typeface="Arial" panose="020B0604020202020204" pitchFamily="34" charset="0"/>
              </a:rPr>
              <a:t>2019</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and </a:t>
            </a:r>
            <a:r>
              <a:rPr lang="en-US" sz="1200" dirty="0">
                <a:latin typeface="Arial" panose="020B0604020202020204" pitchFamily="34" charset="0"/>
                <a:cs typeface="Arial" panose="020B0604020202020204" pitchFamily="34" charset="0"/>
              </a:rPr>
              <a:t>Widhalm et al. (2018a).</a:t>
            </a:r>
            <a:endParaRPr lang="en-US" sz="1200" dirty="0">
              <a:latin typeface="Arial" panose="020B0604020202020204" pitchFamily="34" charset="0"/>
              <a:ea typeface="Arial" charset="0"/>
              <a:cs typeface="Arial" panose="020B0604020202020204" pitchFamily="34" charset="0"/>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Hamlet, A., </a:t>
            </a:r>
            <a:r>
              <a:rPr lang="en-US" sz="1200" kern="1200" dirty="0" err="1" smtClean="0">
                <a:solidFill>
                  <a:schemeClr val="tx1"/>
                </a:solidFill>
                <a:effectLst/>
                <a:latin typeface="+mn-lt"/>
                <a:ea typeface="+mn-ea"/>
                <a:cs typeface="+mn-cs"/>
              </a:rPr>
              <a:t>Byun</a:t>
            </a:r>
            <a:r>
              <a:rPr lang="en-US" sz="1200" kern="1200" dirty="0" smtClean="0">
                <a:solidFill>
                  <a:schemeClr val="tx1"/>
                </a:solidFill>
                <a:effectLst/>
                <a:latin typeface="+mn-lt"/>
                <a:ea typeface="+mn-ea"/>
                <a:cs typeface="+mn-cs"/>
              </a:rPr>
              <a:t>, K., Robeson, S., Widhalm, M., and M. Baldwin. (2019). Impacts of Climate Change on the State of Indiana: Ensemble future projections based on statistical downscaling. </a:t>
            </a:r>
            <a:r>
              <a:rPr lang="en-US" sz="1200" i="1" kern="1200" dirty="0" smtClean="0">
                <a:solidFill>
                  <a:schemeClr val="tx1"/>
                </a:solidFill>
                <a:effectLst/>
                <a:latin typeface="+mn-lt"/>
                <a:ea typeface="+mn-ea"/>
                <a:cs typeface="+mn-cs"/>
              </a:rPr>
              <a:t>Climatic Change. </a:t>
            </a:r>
            <a:r>
              <a:rPr lang="en-US" sz="1200" kern="1200" dirty="0" smtClean="0">
                <a:solidFill>
                  <a:schemeClr val="tx1"/>
                </a:solidFill>
                <a:effectLst/>
                <a:latin typeface="+mn-lt"/>
                <a:ea typeface="+mn-ea"/>
                <a:cs typeface="+mn-cs"/>
              </a:rPr>
              <a:t> https://</a:t>
            </a:r>
            <a:r>
              <a:rPr lang="en-US" sz="1200" kern="1200" dirty="0" err="1" smtClean="0">
                <a:solidFill>
                  <a:schemeClr val="tx1"/>
                </a:solidFill>
                <a:effectLst/>
                <a:latin typeface="+mn-lt"/>
                <a:ea typeface="+mn-ea"/>
                <a:cs typeface="+mn-cs"/>
              </a:rPr>
              <a:t>doi.org</a:t>
            </a:r>
            <a:r>
              <a:rPr lang="en-US" sz="1200" kern="1200" dirty="0" smtClean="0">
                <a:solidFill>
                  <a:schemeClr val="tx1"/>
                </a:solidFill>
                <a:effectLst/>
                <a:latin typeface="+mn-lt"/>
                <a:ea typeface="+mn-ea"/>
                <a:cs typeface="+mn-cs"/>
              </a:rPr>
              <a:t>/10.1007/s10584-018-2309-9</a:t>
            </a:r>
          </a:p>
          <a:p>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16</a:t>
            </a:fld>
            <a:endParaRPr lang="en-US"/>
          </a:p>
        </p:txBody>
      </p:sp>
    </p:spTree>
    <p:extLst>
      <p:ext uri="{BB962C8B-B14F-4D97-AF65-F5344CB8AC3E}">
        <p14:creationId xmlns:p14="http://schemas.microsoft.com/office/powerpoint/2010/main" val="3765812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7815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i="0" dirty="0" smtClean="0"/>
              <a:t>Projected annual and seasonal percent change in precipitation for Indiana compared to the historical period (1971 to 2000). Values represent state-level averages from 10 climate model projections. For the future projections, “2050s” represents the average from 2041 to 2070, and “2080s” represents the period from 2071 to 2100. Source: Hamlet et al. 2019</a:t>
            </a:r>
          </a:p>
          <a:p>
            <a:endParaRPr lang="en-US" sz="1200" i="0" dirty="0" smtClean="0">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Hamlet, A., </a:t>
            </a:r>
            <a:r>
              <a:rPr lang="en-US" sz="1200" kern="1200" dirty="0" err="1" smtClean="0">
                <a:solidFill>
                  <a:schemeClr val="tx1"/>
                </a:solidFill>
                <a:effectLst/>
                <a:latin typeface="+mn-lt"/>
                <a:ea typeface="+mn-ea"/>
                <a:cs typeface="+mn-cs"/>
              </a:rPr>
              <a:t>Byun</a:t>
            </a:r>
            <a:r>
              <a:rPr lang="en-US" sz="1200" kern="1200" dirty="0" smtClean="0">
                <a:solidFill>
                  <a:schemeClr val="tx1"/>
                </a:solidFill>
                <a:effectLst/>
                <a:latin typeface="+mn-lt"/>
                <a:ea typeface="+mn-ea"/>
                <a:cs typeface="+mn-cs"/>
              </a:rPr>
              <a:t>, K., Robeson, S., Widhalm, M., and M. Baldwin. (2019). Impacts of Climate Change on the State of Indiana: Ensemble future projections based on statistical downscaling. </a:t>
            </a:r>
            <a:r>
              <a:rPr lang="en-US" sz="1200" i="1" kern="1200" dirty="0" smtClean="0">
                <a:solidFill>
                  <a:schemeClr val="tx1"/>
                </a:solidFill>
                <a:effectLst/>
                <a:latin typeface="+mn-lt"/>
                <a:ea typeface="+mn-ea"/>
                <a:cs typeface="+mn-cs"/>
              </a:rPr>
              <a:t>Climatic Change. </a:t>
            </a:r>
            <a:r>
              <a:rPr lang="en-US" sz="1200" kern="1200" dirty="0" smtClean="0">
                <a:solidFill>
                  <a:schemeClr val="tx1"/>
                </a:solidFill>
                <a:effectLst/>
                <a:latin typeface="+mn-lt"/>
                <a:ea typeface="+mn-ea"/>
                <a:cs typeface="+mn-cs"/>
              </a:rPr>
              <a:t> https://</a:t>
            </a:r>
            <a:r>
              <a:rPr lang="en-US" sz="1200" kern="1200" dirty="0" err="1" smtClean="0">
                <a:solidFill>
                  <a:schemeClr val="tx1"/>
                </a:solidFill>
                <a:effectLst/>
                <a:latin typeface="+mn-lt"/>
                <a:ea typeface="+mn-ea"/>
                <a:cs typeface="+mn-cs"/>
              </a:rPr>
              <a:t>doi.org</a:t>
            </a:r>
            <a:r>
              <a:rPr lang="en-US" sz="1200" kern="1200" dirty="0" smtClean="0">
                <a:solidFill>
                  <a:schemeClr val="tx1"/>
                </a:solidFill>
                <a:effectLst/>
                <a:latin typeface="+mn-lt"/>
                <a:ea typeface="+mn-ea"/>
                <a:cs typeface="+mn-cs"/>
              </a:rPr>
              <a:t>/10.1007/s10584-018-2309-9</a:t>
            </a:r>
          </a:p>
          <a:p>
            <a:endParaRPr lang="en-US" sz="1200" i="0" dirty="0">
              <a:latin typeface="Arial" panose="020B0604020202020204" pitchFamily="34" charset="0"/>
              <a:ea typeface="Arial"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DDF8D5B-4B86-4D47-ADD9-310F6210EA09}" type="slidenum">
              <a:rPr lang="en-US" smtClean="0"/>
              <a:t>18</a:t>
            </a:fld>
            <a:endParaRPr lang="en-US"/>
          </a:p>
        </p:txBody>
      </p:sp>
    </p:spTree>
    <p:extLst>
      <p:ext uri="{BB962C8B-B14F-4D97-AF65-F5344CB8AC3E}">
        <p14:creationId xmlns:p14="http://schemas.microsoft.com/office/powerpoint/2010/main" val="278784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59658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diagram describes how disruptions in the climate translate to impacts on human health. Source: Monika </a:t>
            </a:r>
            <a:r>
              <a:rPr lang="en-US" sz="1200" dirty="0" err="1">
                <a:latin typeface="Arial" panose="020B0604020202020204" pitchFamily="34" charset="0"/>
                <a:cs typeface="Arial" panose="020B0604020202020204" pitchFamily="34" charset="0"/>
              </a:rPr>
              <a:t>Dutt</a:t>
            </a:r>
            <a:r>
              <a:rPr lang="en-US" sz="1200" dirty="0">
                <a:latin typeface="Arial" panose="020B0604020202020204" pitchFamily="34" charset="0"/>
                <a:cs typeface="Arial" panose="020B0604020202020204" pitchFamily="34" charset="0"/>
              </a:rPr>
              <a:t>, Medical Officer of Health (Cape Breton, Guysborough, </a:t>
            </a:r>
            <a:r>
              <a:rPr lang="en-US" sz="1200" dirty="0" err="1">
                <a:latin typeface="Arial" panose="020B0604020202020204" pitchFamily="34" charset="0"/>
                <a:cs typeface="Arial" panose="020B0604020202020204" pitchFamily="34" charset="0"/>
              </a:rPr>
              <a:t>Antigonish</a:t>
            </a:r>
            <a:r>
              <a:rPr lang="en-US" sz="1200" dirty="0">
                <a:latin typeface="Arial" panose="020B0604020202020204" pitchFamily="34" charset="0"/>
                <a:cs typeface="Arial" panose="020B0604020202020204" pitchFamily="34" charset="0"/>
              </a:rPr>
              <a:t>), adapted from National Center for Environmental Health, Centers for Disease Control and Prevention (CDC).</a:t>
            </a:r>
            <a:endParaRPr lang="en-US" sz="1200" dirty="0">
              <a:latin typeface="Arial" panose="020B0604020202020204" pitchFamily="34" charset="0"/>
              <a:ea typeface="Arial"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22</a:t>
            </a:fld>
            <a:endParaRPr lang="en-US"/>
          </a:p>
        </p:txBody>
      </p:sp>
    </p:spTree>
    <p:extLst>
      <p:ext uri="{BB962C8B-B14F-4D97-AF65-F5344CB8AC3E}">
        <p14:creationId xmlns:p14="http://schemas.microsoft.com/office/powerpoint/2010/main" val="165245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1E2B66-D9B8-F94E-A4F3-5CCEAF529677}" type="slidenum">
              <a:rPr lang="en-US" smtClean="0"/>
              <a:t>2</a:t>
            </a:fld>
            <a:endParaRPr lang="en-US"/>
          </a:p>
        </p:txBody>
      </p:sp>
    </p:spTree>
    <p:extLst>
      <p:ext uri="{BB962C8B-B14F-4D97-AF65-F5344CB8AC3E}">
        <p14:creationId xmlns:p14="http://schemas.microsoft.com/office/powerpoint/2010/main" val="108859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1E2B66-D9B8-F94E-A4F3-5CCEAF52967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59992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4EAB68A-9CBC-49A6-B70B-BB5F3D18D53E}"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471520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Heat, Humidity and Health</a:t>
            </a:r>
          </a:p>
          <a:p>
            <a:r>
              <a:rPr lang="en-US" dirty="0" smtClean="0">
                <a:effectLst/>
              </a:rPr>
              <a:t>As Midwesterners, we know that hot, humid weather can be dangerous, and even deadly. Together, heat and humidity make it difficult for the body to keep cool, increasing the risk of heat exhaustion and heat stroke. Dangerous humidity is especially problematic for the very young and elderly, and those people with underlying health conditions. However, even healthy individuals can succumb to heat extremes when the physical limits of the body are pushed too far.</a:t>
            </a:r>
          </a:p>
          <a:p>
            <a:r>
              <a:rPr lang="en-US" dirty="0" smtClean="0">
                <a:effectLst/>
              </a:rPr>
              <a:t>Scientists use what is known as the “wet-bulb temperature”—a combined measure of heat and humidity—to determine risk of heat-related illness. The higher the wet-bulb temperature, which is measured in degrees Fahrenheit (°F), the more difficult it will be to maintain a safe body temperature. Wet-bulb temperatures above 80°F are considered dangerous, and exposure to wet-bulb temperatures above 95°F for more than a few hours is lethal.</a:t>
            </a:r>
          </a:p>
          <a:p>
            <a:r>
              <a:rPr lang="en-US" dirty="0" smtClean="0">
                <a:effectLst/>
              </a:rPr>
              <a:t>In a warming world, dangerous humidity is expected to happen more frequently. Historically, Indiana has had about 1 to 10 days per year with wet-bulb temperatures between 80°F and 86°F. These conditions are much like the hottest summer months in the most humid parts of the Southern U.S. By mid-century, we are expected to have about 10 to 30 dangerous days per year, with far southern areas of the state reaching up to 50 days per year.</a:t>
            </a:r>
          </a:p>
          <a:p>
            <a:r>
              <a:rPr lang="en-US" dirty="0" smtClean="0">
                <a:effectLst/>
              </a:rPr>
              <a:t>(Sources: Hsiang et al., 2014; Sherwood and Huber, 2010)</a:t>
            </a:r>
            <a:endParaRPr lang="en-US" dirty="0">
              <a:effectLst/>
            </a:endParaRPr>
          </a:p>
        </p:txBody>
      </p:sp>
      <p:sp>
        <p:nvSpPr>
          <p:cNvPr id="4" name="Slide Number Placeholder 3"/>
          <p:cNvSpPr>
            <a:spLocks noGrp="1"/>
          </p:cNvSpPr>
          <p:nvPr>
            <p:ph type="sldNum" sz="quarter" idx="10"/>
          </p:nvPr>
        </p:nvSpPr>
        <p:spPr/>
        <p:txBody>
          <a:bodyPr/>
          <a:lstStyle/>
          <a:p>
            <a:fld id="{EB5108BA-3347-B948-A3AC-ADB5402596CC}" type="slidenum">
              <a:rPr lang="en-US" smtClean="0"/>
              <a:t>26</a:t>
            </a:fld>
            <a:endParaRPr lang="en-US"/>
          </a:p>
        </p:txBody>
      </p:sp>
    </p:spTree>
    <p:extLst>
      <p:ext uri="{BB962C8B-B14F-4D97-AF65-F5344CB8AC3E}">
        <p14:creationId xmlns:p14="http://schemas.microsoft.com/office/powerpoint/2010/main" val="1219933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Carbon Dioxide &amp; Plant Growth</a:t>
            </a:r>
          </a:p>
          <a:p>
            <a:r>
              <a:rPr lang="en-US" dirty="0" smtClean="0"/>
              <a:t>Did you know that some plants, like ragweed and poison ivy, thrive with higher concentrations of carbon dioxide (CO</a:t>
            </a:r>
            <a:r>
              <a:rPr lang="en-US" baseline="-25000" dirty="0" smtClean="0"/>
              <a:t>2</a:t>
            </a:r>
            <a:r>
              <a:rPr lang="en-US" dirty="0" smtClean="0"/>
              <a:t>) in the atmosphere? Researchers have found that poison ivy plants, for example, grow faster and produce more toxic oil per plant in high-CO</a:t>
            </a:r>
            <a:r>
              <a:rPr lang="en-US" baseline="-25000" dirty="0" smtClean="0"/>
              <a:t>2</a:t>
            </a:r>
            <a:r>
              <a:rPr lang="en-US" dirty="0" smtClean="0"/>
              <a:t> environments. Poison ivy toxicity could double by the year 2050 if CO</a:t>
            </a:r>
            <a:r>
              <a:rPr lang="en-US" baseline="-25000" dirty="0" smtClean="0"/>
              <a:t>2 </a:t>
            </a:r>
            <a:r>
              <a:rPr lang="en-US" dirty="0" smtClean="0"/>
              <a:t>emissions continue unabated. Ragweed has also been shown to grow faster, with increased pollen production, when grown in warmer conditions with higher levels of CO</a:t>
            </a:r>
            <a:r>
              <a:rPr lang="en-US" baseline="-25000" dirty="0" smtClean="0"/>
              <a:t>2</a:t>
            </a:r>
            <a:r>
              <a:rPr lang="en-US" dirty="0" smtClean="0"/>
              <a:t>. Grass pollen also grows in abundance as CO</a:t>
            </a:r>
            <a:r>
              <a:rPr lang="en-US" baseline="-25000" dirty="0" smtClean="0"/>
              <a:t>2</a:t>
            </a:r>
            <a:r>
              <a:rPr lang="en-US" dirty="0" smtClean="0"/>
              <a:t> concentrations rise. With more than 50 million Americans suffering from seasonal allergies, at a cost of $18 billion annually, these changes threaten to reduce the health and well-being of many Hoosiers.</a:t>
            </a:r>
          </a:p>
          <a:p>
            <a:r>
              <a:rPr lang="en-US" dirty="0" smtClean="0"/>
              <a:t>(Sources: </a:t>
            </a:r>
            <a:r>
              <a:rPr lang="en-US" dirty="0" err="1" smtClean="0"/>
              <a:t>Ziska</a:t>
            </a:r>
            <a:r>
              <a:rPr lang="en-US" dirty="0" smtClean="0"/>
              <a:t> et al. (2007), </a:t>
            </a:r>
            <a:r>
              <a:rPr lang="en-US" dirty="0" err="1" smtClean="0"/>
              <a:t>Ziska</a:t>
            </a:r>
            <a:r>
              <a:rPr lang="en-US" dirty="0" smtClean="0"/>
              <a:t> and Caulfield (2000), </a:t>
            </a:r>
            <a:r>
              <a:rPr lang="en-US" dirty="0" err="1" smtClean="0"/>
              <a:t>Albertine</a:t>
            </a:r>
            <a:r>
              <a:rPr lang="en-US" dirty="0" smtClean="0"/>
              <a:t> et al. (2014))</a:t>
            </a:r>
          </a:p>
          <a:p>
            <a:endParaRPr lang="en-US" dirty="0"/>
          </a:p>
        </p:txBody>
      </p:sp>
      <p:sp>
        <p:nvSpPr>
          <p:cNvPr id="4" name="Slide Number Placeholder 3"/>
          <p:cNvSpPr>
            <a:spLocks noGrp="1"/>
          </p:cNvSpPr>
          <p:nvPr>
            <p:ph type="sldNum" sz="quarter" idx="10"/>
          </p:nvPr>
        </p:nvSpPr>
        <p:spPr/>
        <p:txBody>
          <a:bodyPr/>
          <a:lstStyle/>
          <a:p>
            <a:fld id="{EB5108BA-3347-B948-A3AC-ADB5402596CC}" type="slidenum">
              <a:rPr lang="en-US" smtClean="0"/>
              <a:t>27</a:t>
            </a:fld>
            <a:endParaRPr lang="en-US"/>
          </a:p>
        </p:txBody>
      </p:sp>
    </p:spTree>
    <p:extLst>
      <p:ext uri="{BB962C8B-B14F-4D97-AF65-F5344CB8AC3E}">
        <p14:creationId xmlns:p14="http://schemas.microsoft.com/office/powerpoint/2010/main" val="69525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8518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Extreme heat days per year for three representative Indiana counties. An extreme heat day occurs when the daily high temperature is above 95°F. “Historical” is the average for the period from 1915 to 2013. For future projections, “2020s” represents the average 30-year period from 2011 to 2040, “2050s” represents the average from 2041 to 2070, and “2080s” represents the average from 2071 to 2100. </a:t>
            </a:r>
            <a:r>
              <a:rPr lang="en-US" sz="1200" b="1" u="sng" dirty="0">
                <a:latin typeface="Arial" panose="020B0604020202020204" pitchFamily="34" charset="0"/>
                <a:cs typeface="Arial" panose="020B0604020202020204" pitchFamily="34" charset="0"/>
                <a:hlinkClick r:id="rId3"/>
              </a:rPr>
              <a:t>Data for other locations available</a:t>
            </a:r>
            <a:r>
              <a:rPr lang="en-US" sz="1200" dirty="0">
                <a:latin typeface="Arial" panose="020B0604020202020204" pitchFamily="34" charset="0"/>
                <a:cs typeface="Arial" panose="020B0604020202020204" pitchFamily="34" charset="0"/>
              </a:rPr>
              <a:t>. Source: Hamlet et al. </a:t>
            </a:r>
            <a:r>
              <a:rPr lang="en-US" sz="1200" dirty="0" smtClean="0">
                <a:latin typeface="Arial" panose="020B0604020202020204" pitchFamily="34" charset="0"/>
                <a:cs typeface="Arial" panose="020B0604020202020204" pitchFamily="34" charset="0"/>
              </a:rPr>
              <a:t>2019 </a:t>
            </a:r>
            <a:r>
              <a:rPr lang="en-US" sz="1200" dirty="0">
                <a:latin typeface="Arial" panose="020B0604020202020204" pitchFamily="34" charset="0"/>
                <a:cs typeface="Arial" panose="020B0604020202020204" pitchFamily="34" charset="0"/>
              </a:rPr>
              <a:t>and Widhalm et al. (2018a</a:t>
            </a:r>
            <a:r>
              <a:rPr lang="en-US" sz="1200" dirty="0" smtClean="0">
                <a:latin typeface="Arial" panose="020B0604020202020204" pitchFamily="34" charset="0"/>
                <a:cs typeface="Arial" panose="020B0604020202020204" pitchFamily="34" charset="0"/>
              </a:rPr>
              <a:t>).</a:t>
            </a:r>
            <a:endParaRPr lang="en-US" sz="1200" dirty="0" smtClean="0">
              <a:latin typeface="Arial" panose="020B0604020202020204" pitchFamily="34" charset="0"/>
              <a:ea typeface="Arial" charset="0"/>
              <a:cs typeface="Arial" panose="020B0604020202020204" pitchFamily="34" charset="0"/>
            </a:endParaRPr>
          </a:p>
          <a:p>
            <a:endParaRPr lang="en-US" sz="1200" dirty="0" smtClean="0">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Hamlet, A., </a:t>
            </a:r>
            <a:r>
              <a:rPr lang="en-US" sz="1200" kern="1200" dirty="0" err="1" smtClean="0">
                <a:solidFill>
                  <a:schemeClr val="tx1"/>
                </a:solidFill>
                <a:effectLst/>
                <a:latin typeface="+mn-lt"/>
                <a:ea typeface="+mn-ea"/>
                <a:cs typeface="+mn-cs"/>
              </a:rPr>
              <a:t>Byun</a:t>
            </a:r>
            <a:r>
              <a:rPr lang="en-US" sz="1200" kern="1200" dirty="0" smtClean="0">
                <a:solidFill>
                  <a:schemeClr val="tx1"/>
                </a:solidFill>
                <a:effectLst/>
                <a:latin typeface="+mn-lt"/>
                <a:ea typeface="+mn-ea"/>
                <a:cs typeface="+mn-cs"/>
              </a:rPr>
              <a:t>, K., Robeson, S., Widhalm, M., and M. Baldwin. (2019). Impacts of Climate Change on the State of Indiana: Ensemble future projections based on statistical downscaling. </a:t>
            </a:r>
            <a:r>
              <a:rPr lang="en-US" sz="1200" i="1" kern="1200" dirty="0" smtClean="0">
                <a:solidFill>
                  <a:schemeClr val="tx1"/>
                </a:solidFill>
                <a:effectLst/>
                <a:latin typeface="+mn-lt"/>
                <a:ea typeface="+mn-ea"/>
                <a:cs typeface="+mn-cs"/>
              </a:rPr>
              <a:t>Climatic Change. </a:t>
            </a:r>
            <a:r>
              <a:rPr lang="en-US" sz="1200" kern="1200" dirty="0" smtClean="0">
                <a:solidFill>
                  <a:schemeClr val="tx1"/>
                </a:solidFill>
                <a:effectLst/>
                <a:latin typeface="+mn-lt"/>
                <a:ea typeface="+mn-ea"/>
                <a:cs typeface="+mn-cs"/>
              </a:rPr>
              <a:t> https://</a:t>
            </a:r>
            <a:r>
              <a:rPr lang="en-US" sz="1200" kern="1200" dirty="0" err="1" smtClean="0">
                <a:solidFill>
                  <a:schemeClr val="tx1"/>
                </a:solidFill>
                <a:effectLst/>
                <a:latin typeface="+mn-lt"/>
                <a:ea typeface="+mn-ea"/>
                <a:cs typeface="+mn-cs"/>
              </a:rPr>
              <a:t>doi.org</a:t>
            </a:r>
            <a:r>
              <a:rPr lang="en-US" sz="1200" kern="1200" dirty="0" smtClean="0">
                <a:solidFill>
                  <a:schemeClr val="tx1"/>
                </a:solidFill>
                <a:effectLst/>
                <a:latin typeface="+mn-lt"/>
                <a:ea typeface="+mn-ea"/>
                <a:cs typeface="+mn-cs"/>
              </a:rPr>
              <a:t>/10.1007/s10584-018-2309-9</a:t>
            </a:r>
          </a:p>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83608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Uncomfortable nights per year for three representative Indiana counties. An uncomfortable night occurs when the daily low temperature is above 68°F. “Historical” is the average for the period from 1915 to 2013. For future projections, “2020s” represents the average 30-year period from 2011 to 2040, “2050s” represents the average from 2041 to 2070, and “2080s” represents the average from 2071 to 2100. </a:t>
            </a:r>
            <a:r>
              <a:rPr lang="en-US" sz="1200" b="1" u="sng" dirty="0">
                <a:latin typeface="Arial" panose="020B0604020202020204" pitchFamily="34" charset="0"/>
                <a:cs typeface="Arial" panose="020B0604020202020204" pitchFamily="34" charset="0"/>
                <a:hlinkClick r:id="rId3"/>
              </a:rPr>
              <a:t>Data for other locations available</a:t>
            </a:r>
            <a:r>
              <a:rPr lang="en-US" sz="1200" dirty="0">
                <a:latin typeface="Arial" panose="020B0604020202020204" pitchFamily="34" charset="0"/>
                <a:cs typeface="Arial" panose="020B0604020202020204" pitchFamily="34" charset="0"/>
              </a:rPr>
              <a:t>. Source: Hamlet et al. </a:t>
            </a:r>
            <a:r>
              <a:rPr lang="en-US" sz="1200" dirty="0" smtClean="0">
                <a:latin typeface="Arial" panose="020B0604020202020204" pitchFamily="34" charset="0"/>
                <a:cs typeface="Arial" panose="020B0604020202020204" pitchFamily="34" charset="0"/>
              </a:rPr>
              <a:t>2019</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and </a:t>
            </a:r>
            <a:r>
              <a:rPr lang="en-US" sz="1200" dirty="0">
                <a:latin typeface="Arial" panose="020B0604020202020204" pitchFamily="34" charset="0"/>
                <a:cs typeface="Arial" panose="020B0604020202020204" pitchFamily="34" charset="0"/>
              </a:rPr>
              <a:t>Widhalm et al. (2018a).</a:t>
            </a:r>
            <a:endParaRPr lang="en-US" sz="1200" dirty="0">
              <a:latin typeface="Arial" panose="020B0604020202020204" pitchFamily="34" charset="0"/>
              <a:ea typeface="Arial" charset="0"/>
              <a:cs typeface="Arial" panose="020B0604020202020204" pitchFamily="34" charset="0"/>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Hamlet, A., </a:t>
            </a:r>
            <a:r>
              <a:rPr lang="en-US" sz="1200" kern="1200" dirty="0" err="1" smtClean="0">
                <a:solidFill>
                  <a:schemeClr val="tx1"/>
                </a:solidFill>
                <a:effectLst/>
                <a:latin typeface="+mn-lt"/>
                <a:ea typeface="+mn-ea"/>
                <a:cs typeface="+mn-cs"/>
              </a:rPr>
              <a:t>Byun</a:t>
            </a:r>
            <a:r>
              <a:rPr lang="en-US" sz="1200" kern="1200" dirty="0" smtClean="0">
                <a:solidFill>
                  <a:schemeClr val="tx1"/>
                </a:solidFill>
                <a:effectLst/>
                <a:latin typeface="+mn-lt"/>
                <a:ea typeface="+mn-ea"/>
                <a:cs typeface="+mn-cs"/>
              </a:rPr>
              <a:t>, K., Robeson, S., Widhalm, M., and M. Baldwin. (2019). Impacts of Climate Change on the State of Indiana: Ensemble future projections based on statistical downscaling. </a:t>
            </a:r>
            <a:r>
              <a:rPr lang="en-US" sz="1200" i="1" kern="1200" dirty="0" smtClean="0">
                <a:solidFill>
                  <a:schemeClr val="tx1"/>
                </a:solidFill>
                <a:effectLst/>
                <a:latin typeface="+mn-lt"/>
                <a:ea typeface="+mn-ea"/>
                <a:cs typeface="+mn-cs"/>
              </a:rPr>
              <a:t>Climatic Change. </a:t>
            </a:r>
            <a:r>
              <a:rPr lang="en-US" sz="1200" kern="1200" dirty="0" smtClean="0">
                <a:solidFill>
                  <a:schemeClr val="tx1"/>
                </a:solidFill>
                <a:effectLst/>
                <a:latin typeface="+mn-lt"/>
                <a:ea typeface="+mn-ea"/>
                <a:cs typeface="+mn-cs"/>
              </a:rPr>
              <a:t> https://</a:t>
            </a:r>
            <a:r>
              <a:rPr lang="en-US" sz="1200" kern="1200" dirty="0" err="1" smtClean="0">
                <a:solidFill>
                  <a:schemeClr val="tx1"/>
                </a:solidFill>
                <a:effectLst/>
                <a:latin typeface="+mn-lt"/>
                <a:ea typeface="+mn-ea"/>
                <a:cs typeface="+mn-cs"/>
              </a:rPr>
              <a:t>doi.org</a:t>
            </a:r>
            <a:r>
              <a:rPr lang="en-US" sz="1200" kern="1200" dirty="0" smtClean="0">
                <a:solidFill>
                  <a:schemeClr val="tx1"/>
                </a:solidFill>
                <a:effectLst/>
                <a:latin typeface="+mn-lt"/>
                <a:ea typeface="+mn-ea"/>
                <a:cs typeface="+mn-cs"/>
              </a:rPr>
              <a:t>/10.1007/s10584-018-2309-9</a:t>
            </a:r>
          </a:p>
          <a:p>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5</a:t>
            </a:fld>
            <a:endParaRPr lang="en-US"/>
          </a:p>
        </p:txBody>
      </p:sp>
    </p:spTree>
    <p:extLst>
      <p:ext uri="{BB962C8B-B14F-4D97-AF65-F5344CB8AC3E}">
        <p14:creationId xmlns:p14="http://schemas.microsoft.com/office/powerpoint/2010/main" val="54480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effectLst/>
              </a:rPr>
              <a:t>Kenny, Glen P., Jane Yardley, Candice Brown, Ronald J. </a:t>
            </a:r>
            <a:r>
              <a:rPr lang="en-US" dirty="0" err="1">
                <a:effectLst/>
              </a:rPr>
              <a:t>Sigal</a:t>
            </a:r>
            <a:r>
              <a:rPr lang="en-US" dirty="0">
                <a:effectLst/>
              </a:rPr>
              <a:t>, and Ollie Jay. “Heat Stress in Older Individuals and Patients with Common Chronic Diseases.” </a:t>
            </a:r>
            <a:r>
              <a:rPr lang="en-US" i="1" dirty="0">
                <a:effectLst/>
              </a:rPr>
              <a:t>CMAJ : Canadian Medical Association Journal</a:t>
            </a:r>
            <a:r>
              <a:rPr lang="en-US" dirty="0">
                <a:effectLst/>
              </a:rPr>
              <a:t> 182, no. 10 (July 13, 2010): 1053–60. </a:t>
            </a:r>
            <a:r>
              <a:rPr lang="en-US" dirty="0">
                <a:effectLst/>
                <a:hlinkClick r:id="rId3"/>
              </a:rPr>
              <a:t>https://doi.org/10.1503/cmaj.081050</a:t>
            </a:r>
            <a:r>
              <a:rPr lang="en-US" dirty="0">
                <a:effectLst/>
              </a:rPr>
              <a:t>.</a:t>
            </a:r>
          </a:p>
          <a:p>
            <a:endParaRPr lang="en-US" dirty="0"/>
          </a:p>
        </p:txBody>
      </p:sp>
      <p:sp>
        <p:nvSpPr>
          <p:cNvPr id="4" name="Slide Number Placeholder 3"/>
          <p:cNvSpPr>
            <a:spLocks noGrp="1"/>
          </p:cNvSpPr>
          <p:nvPr>
            <p:ph type="sldNum" sz="quarter" idx="10"/>
          </p:nvPr>
        </p:nvSpPr>
        <p:spPr/>
        <p:txBody>
          <a:bodyPr/>
          <a:lstStyle/>
          <a:p>
            <a:fld id="{500CE807-A349-4DC2-A975-086A92271498}" type="slidenum">
              <a:rPr lang="en-US" smtClean="0"/>
              <a:t>6</a:t>
            </a:fld>
            <a:endParaRPr lang="en-US"/>
          </a:p>
        </p:txBody>
      </p:sp>
    </p:spTree>
    <p:extLst>
      <p:ext uri="{BB962C8B-B14F-4D97-AF65-F5344CB8AC3E}">
        <p14:creationId xmlns:p14="http://schemas.microsoft.com/office/powerpoint/2010/main" val="130751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Projected number of premature temperature-related deaths per year for three Indiana cities. Red arrows show warm-season deaths (April to September). Blue arrows show cold-season deaths (October to March). Darker shades on arrow tips depict range of model results. Black bars show range of net annual temperature-related deaths. Data are based on research published by Schwartz et al. (2015) for a medium-high emissions scenario (RCP 6.0) using two climate models while holding population constant at 2010 levels. Future reporting years are based on 30-year average periods, with the exception of 2100, as follows: 2030 (2016 to 2045), 2050 (2036 to 2065), 2100 (2086 to 2100). These results are based on historical relationships between temperature and mortality, which have changed over time. Efforts to help the most vulnerable Hoosiers avoid exposure to dangerous heat and treat heat-related symptoms could reduce or prevent the projected rise in warm-season deaths.</a:t>
            </a:r>
            <a:endParaRPr lang="en-US" sz="1200" i="0" dirty="0">
              <a:latin typeface="Arial" panose="020B0604020202020204" pitchFamily="34" charset="0"/>
              <a:ea typeface="Arial"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DDF8D5B-4B86-4D47-ADD9-310F6210EA09}" type="slidenum">
              <a:rPr lang="en-US" smtClean="0"/>
              <a:t>7</a:t>
            </a:fld>
            <a:endParaRPr lang="en-US"/>
          </a:p>
        </p:txBody>
      </p:sp>
    </p:spTree>
    <p:extLst>
      <p:ext uri="{BB962C8B-B14F-4D97-AF65-F5344CB8AC3E}">
        <p14:creationId xmlns:p14="http://schemas.microsoft.com/office/powerpoint/2010/main" val="6913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65190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B6E23-5BAA-4D27-ABF6-0086885C734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2713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6EFE32-8023-9041-A87A-4AFFA3547264}"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185013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EFE32-8023-9041-A87A-4AFFA3547264}"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269310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EFE32-8023-9041-A87A-4AFFA3547264}"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328771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EFE32-8023-9041-A87A-4AFFA3547264}"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1896937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6EFE32-8023-9041-A87A-4AFFA3547264}"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176136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6EFE32-8023-9041-A87A-4AFFA3547264}"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94029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EFE32-8023-9041-A87A-4AFFA3547264}" type="datetimeFigureOut">
              <a:rPr lang="en-US" smtClean="0"/>
              <a:t>5/16/19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367085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6EFE32-8023-9041-A87A-4AFFA3547264}" type="datetimeFigureOut">
              <a:rPr lang="en-US" smtClean="0"/>
              <a:t>5/16/19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208779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EFE32-8023-9041-A87A-4AFFA3547264}" type="datetimeFigureOut">
              <a:rPr lang="en-US" smtClean="0"/>
              <a:t>5/16/19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206752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6EFE32-8023-9041-A87A-4AFFA3547264}"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216364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6EFE32-8023-9041-A87A-4AFFA3547264}"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33FF-2F43-9E45-AE77-E65F7431DE32}" type="slidenum">
              <a:rPr lang="en-US" smtClean="0"/>
              <a:t>‹#›</a:t>
            </a:fld>
            <a:endParaRPr lang="en-US"/>
          </a:p>
        </p:txBody>
      </p:sp>
    </p:spTree>
    <p:extLst>
      <p:ext uri="{BB962C8B-B14F-4D97-AF65-F5344CB8AC3E}">
        <p14:creationId xmlns:p14="http://schemas.microsoft.com/office/powerpoint/2010/main" val="2279588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EFE32-8023-9041-A87A-4AFFA3547264}" type="datetimeFigureOut">
              <a:rPr lang="en-US" smtClean="0"/>
              <a:t>5/16/19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933FF-2F43-9E45-AE77-E65F7431DE32}" type="slidenum">
              <a:rPr lang="en-US" smtClean="0"/>
              <a:t>‹#›</a:t>
            </a:fld>
            <a:endParaRPr lang="en-US"/>
          </a:p>
        </p:txBody>
      </p:sp>
    </p:spTree>
    <p:extLst>
      <p:ext uri="{BB962C8B-B14F-4D97-AF65-F5344CB8AC3E}">
        <p14:creationId xmlns:p14="http://schemas.microsoft.com/office/powerpoint/2010/main" val="3471007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5703/1288284316636" TargetMode="External"/><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35000"/>
            <a:extLst>
              <a:ext uri="{28A0092B-C50C-407E-A947-70E740481C1C}">
                <a14:useLocalDpi xmlns:a14="http://schemas.microsoft.com/office/drawing/2010/main" val="0"/>
              </a:ext>
            </a:extLst>
          </a:blip>
          <a:srcRect l="-1" t="15048" r="117" b="-1309"/>
          <a:stretch/>
        </p:blipFill>
        <p:spPr>
          <a:xfrm>
            <a:off x="-10273" y="-5882"/>
            <a:ext cx="9154273" cy="5265670"/>
          </a:xfrm>
          <a:prstGeom prst="rect">
            <a:avLst/>
          </a:prstGeom>
        </p:spPr>
      </p:pic>
      <p:sp>
        <p:nvSpPr>
          <p:cNvPr id="8" name="TextBox 7"/>
          <p:cNvSpPr txBox="1"/>
          <p:nvPr/>
        </p:nvSpPr>
        <p:spPr>
          <a:xfrm>
            <a:off x="351405" y="1087444"/>
            <a:ext cx="7021669" cy="1446550"/>
          </a:xfrm>
          <a:prstGeom prst="rect">
            <a:avLst/>
          </a:prstGeom>
          <a:noFill/>
          <a:effectLst>
            <a:outerShdw blurRad="50800" dist="38100" dir="2700000" algn="tl" rotWithShape="0">
              <a:schemeClr val="bg1">
                <a:alpha val="40000"/>
              </a:schemeClr>
            </a:outerShdw>
          </a:effectLst>
        </p:spPr>
        <p:txBody>
          <a:bodyPr wrap="square" rtlCol="0">
            <a:spAutoFit/>
          </a:bodyPr>
          <a:lstStyle/>
          <a:p>
            <a:pPr defTabSz="342900"/>
            <a:r>
              <a:rPr lang="en-US" sz="4400" b="1" dirty="0">
                <a:solidFill>
                  <a:prstClr val="black"/>
                </a:solidFill>
                <a:latin typeface="Impact" charset="0"/>
                <a:ea typeface="Impact" charset="0"/>
                <a:cs typeface="Impact" charset="0"/>
              </a:rPr>
              <a:t>Hoosiers’ Health in a Changing Climate</a:t>
            </a:r>
          </a:p>
        </p:txBody>
      </p:sp>
      <p:sp>
        <p:nvSpPr>
          <p:cNvPr id="5" name="TextBox 4"/>
          <p:cNvSpPr txBox="1"/>
          <p:nvPr/>
        </p:nvSpPr>
        <p:spPr>
          <a:xfrm>
            <a:off x="397702" y="2614785"/>
            <a:ext cx="7662798" cy="830997"/>
          </a:xfrm>
          <a:prstGeom prst="rect">
            <a:avLst/>
          </a:prstGeom>
          <a:noFill/>
          <a:effectLst>
            <a:outerShdw blurRad="50800" dist="38100" dir="2700000" algn="tl" rotWithShape="0">
              <a:schemeClr val="bg1">
                <a:alpha val="25000"/>
              </a:schemeClr>
            </a:outerShdw>
          </a:effectLst>
        </p:spPr>
        <p:txBody>
          <a:bodyPr wrap="square" rtlCol="0">
            <a:spAutoFit/>
          </a:bodyPr>
          <a:lstStyle/>
          <a:p>
            <a:r>
              <a:rPr lang="en-US" sz="2400" b="1" dirty="0">
                <a:solidFill>
                  <a:prstClr val="black"/>
                </a:solidFill>
                <a:latin typeface="Arial" charset="0"/>
                <a:ea typeface="Arial" charset="0"/>
                <a:cs typeface="Arial" charset="0"/>
              </a:rPr>
              <a:t>A report from the </a:t>
            </a:r>
          </a:p>
          <a:p>
            <a:r>
              <a:rPr lang="en-US" sz="2400" b="1" dirty="0">
                <a:solidFill>
                  <a:prstClr val="black"/>
                </a:solidFill>
                <a:latin typeface="Arial" charset="0"/>
                <a:ea typeface="Arial" charset="0"/>
                <a:cs typeface="Arial" charset="0"/>
              </a:rPr>
              <a:t>Indiana Climate Change Impacts Assessment</a:t>
            </a:r>
          </a:p>
        </p:txBody>
      </p:sp>
      <p:sp>
        <p:nvSpPr>
          <p:cNvPr id="9" name="TextBox 8"/>
          <p:cNvSpPr txBox="1"/>
          <p:nvPr/>
        </p:nvSpPr>
        <p:spPr>
          <a:xfrm>
            <a:off x="425133" y="3706167"/>
            <a:ext cx="6878283" cy="369332"/>
          </a:xfrm>
          <a:prstGeom prst="rect">
            <a:avLst/>
          </a:prstGeom>
          <a:solidFill>
            <a:schemeClr val="bg1">
              <a:alpha val="60000"/>
            </a:schemeClr>
          </a:solidFill>
          <a:effectLst>
            <a:outerShdw blurRad="50800" dist="38100" dir="2700000" algn="tl" rotWithShape="0">
              <a:schemeClr val="bg1">
                <a:alpha val="25000"/>
              </a:schemeClr>
            </a:outerShdw>
          </a:effectLst>
        </p:spPr>
        <p:txBody>
          <a:bodyPr wrap="square" rtlCol="0">
            <a:spAutoFit/>
          </a:bodyPr>
          <a:lstStyle/>
          <a:p>
            <a:r>
              <a:rPr lang="en-US" dirty="0">
                <a:solidFill>
                  <a:prstClr val="black"/>
                </a:solidFill>
                <a:latin typeface="Arial" charset="0"/>
                <a:ea typeface="Arial" charset="0"/>
                <a:cs typeface="Arial" charset="0"/>
              </a:rPr>
              <a:t>Add presenters name, event location and title, etc.</a:t>
            </a:r>
            <a:endParaRPr lang="en-US" sz="900" dirty="0">
              <a:solidFill>
                <a:prstClr val="black"/>
              </a:solidFill>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14" y="5643999"/>
            <a:ext cx="5994393" cy="73731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9193" y="5399606"/>
            <a:ext cx="810776" cy="1207007"/>
          </a:xfrm>
          <a:prstGeom prst="rect">
            <a:avLst/>
          </a:prstGeom>
        </p:spPr>
      </p:pic>
    </p:spTree>
    <p:extLst>
      <p:ext uri="{BB962C8B-B14F-4D97-AF65-F5344CB8AC3E}">
        <p14:creationId xmlns:p14="http://schemas.microsoft.com/office/powerpoint/2010/main" val="4107523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925888"/>
            <a:ext cx="5756108" cy="4351338"/>
          </a:xfrm>
        </p:spPr>
        <p:txBody>
          <a:bodyPr>
            <a:noAutofit/>
          </a:bodyPr>
          <a:lstStyle/>
          <a:p>
            <a:r>
              <a:rPr lang="en-US" dirty="0">
                <a:latin typeface="Arial" charset="0"/>
                <a:ea typeface="Arial" charset="0"/>
                <a:cs typeface="Arial" charset="0"/>
              </a:rPr>
              <a:t>Ozone, air quality, allergens </a:t>
            </a:r>
            <a:br>
              <a:rPr lang="en-US" dirty="0">
                <a:latin typeface="Arial" charset="0"/>
                <a:ea typeface="Arial" charset="0"/>
                <a:cs typeface="Arial" charset="0"/>
              </a:rPr>
            </a:br>
            <a:r>
              <a:rPr lang="en-US" dirty="0">
                <a:latin typeface="Arial" charset="0"/>
                <a:ea typeface="Arial" charset="0"/>
                <a:cs typeface="Arial" charset="0"/>
              </a:rPr>
              <a:t>→ breathing problems</a:t>
            </a:r>
          </a:p>
          <a:p>
            <a:r>
              <a:rPr lang="en-US" dirty="0">
                <a:latin typeface="Arial" charset="0"/>
                <a:ea typeface="Arial" charset="0"/>
                <a:cs typeface="Arial" charset="0"/>
              </a:rPr>
              <a:t>Asthmatics</a:t>
            </a:r>
          </a:p>
          <a:p>
            <a:pPr lvl="1"/>
            <a:r>
              <a:rPr lang="en-US" dirty="0">
                <a:latin typeface="Arial" charset="0"/>
                <a:ea typeface="Arial" charset="0"/>
                <a:cs typeface="Arial" charset="0"/>
              </a:rPr>
              <a:t>Asthma attacks, from disruptive to deadly</a:t>
            </a:r>
          </a:p>
          <a:p>
            <a:r>
              <a:rPr lang="en-US" dirty="0">
                <a:latin typeface="Arial" charset="0"/>
                <a:ea typeface="Arial" charset="0"/>
                <a:cs typeface="Arial" charset="0"/>
              </a:rPr>
              <a:t>Lung disease</a:t>
            </a:r>
          </a:p>
          <a:p>
            <a:pPr lvl="1"/>
            <a:r>
              <a:rPr lang="en-US" dirty="0">
                <a:latin typeface="Arial" charset="0"/>
                <a:ea typeface="Arial" charset="0"/>
                <a:cs typeface="Arial" charset="0"/>
              </a:rPr>
              <a:t>Chronic Obstructive Pulmonary Disease (COPD)</a:t>
            </a:r>
          </a:p>
          <a:p>
            <a:pPr lvl="1"/>
            <a:r>
              <a:rPr lang="en-US" dirty="0">
                <a:latin typeface="Arial" charset="0"/>
                <a:ea typeface="Arial" charset="0"/>
                <a:cs typeface="Arial" charset="0"/>
              </a:rPr>
              <a:t>Bronchitis</a:t>
            </a:r>
          </a:p>
          <a:p>
            <a:pPr lvl="1"/>
            <a:r>
              <a:rPr lang="en-US" dirty="0">
                <a:latin typeface="Arial" charset="0"/>
                <a:ea typeface="Arial" charset="0"/>
                <a:cs typeface="Arial" charset="0"/>
              </a:rPr>
              <a:t>Emphysema</a:t>
            </a:r>
          </a:p>
        </p:txBody>
      </p:sp>
      <p:pic>
        <p:nvPicPr>
          <p:cNvPr id="4" name="Picture 3" descr="elderl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03" y="2310746"/>
            <a:ext cx="2550695" cy="2024362"/>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n-US" dirty="0">
                <a:latin typeface="Impact" charset="0"/>
                <a:ea typeface="Impact" charset="0"/>
                <a:cs typeface="Impact" charset="0"/>
              </a:rPr>
              <a:t>Air quality illness and death: </a:t>
            </a:r>
            <a:br>
              <a:rPr lang="en-US" dirty="0">
                <a:latin typeface="Impact" charset="0"/>
                <a:ea typeface="Impact" charset="0"/>
                <a:cs typeface="Impact" charset="0"/>
              </a:rPr>
            </a:br>
            <a:r>
              <a:rPr lang="en-US" dirty="0">
                <a:latin typeface="Impact" charset="0"/>
                <a:ea typeface="Impact" charset="0"/>
                <a:cs typeface="Impact" charset="0"/>
              </a:rPr>
              <a:t>Who is at greatest risk?</a:t>
            </a:r>
          </a:p>
        </p:txBody>
      </p:sp>
    </p:spTree>
    <p:extLst>
      <p:ext uri="{BB962C8B-B14F-4D97-AF65-F5344CB8AC3E}">
        <p14:creationId xmlns:p14="http://schemas.microsoft.com/office/powerpoint/2010/main" val="30874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801DF82F-7310-4A48-8C2D-AC7B047BD7F6}"/>
              </a:ext>
            </a:extLst>
          </p:cNvPr>
          <p:cNvSpPr/>
          <p:nvPr/>
        </p:nvSpPr>
        <p:spPr>
          <a:xfrm>
            <a:off x="311082" y="2383992"/>
            <a:ext cx="2241618" cy="300082"/>
          </a:xfrm>
          <a:prstGeom prst="rect">
            <a:avLst/>
          </a:prstGeom>
        </p:spPr>
        <p:txBody>
          <a:bodyPr wrap="square">
            <a:spAutoFit/>
          </a:bodyPr>
          <a:lstStyle/>
          <a:p>
            <a:r>
              <a:rPr lang="en-US" sz="1350" dirty="0">
                <a:latin typeface="Arial" panose="020B0604020202020204" pitchFamily="34" charset="0"/>
                <a:cs typeface="Arial" panose="020B0604020202020204" pitchFamily="34" charset="0"/>
              </a:rPr>
              <a:t>\</a:t>
            </a:r>
            <a:endParaRPr lang="en-US" sz="1350" dirty="0">
              <a:latin typeface="Arial" panose="020B0604020202020204" pitchFamily="34" charset="0"/>
              <a:ea typeface="Arial" charset="0"/>
              <a:cs typeface="Arial" panose="020B0604020202020204" pitchFamily="34" charset="0"/>
            </a:endParaRPr>
          </a:p>
        </p:txBody>
      </p:sp>
      <p:sp>
        <p:nvSpPr>
          <p:cNvPr id="6" name="TextBox 5"/>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1167"/>
          </a:xfrm>
          <a:prstGeom prst="rect">
            <a:avLst/>
          </a:prstGeom>
        </p:spPr>
      </p:pic>
    </p:spTree>
    <p:extLst>
      <p:ext uri="{BB962C8B-B14F-4D97-AF65-F5344CB8AC3E}">
        <p14:creationId xmlns:p14="http://schemas.microsoft.com/office/powerpoint/2010/main" val="1430123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98983" y="2487444"/>
            <a:ext cx="8408604" cy="2554545"/>
          </a:xfrm>
          <a:prstGeom prst="rect">
            <a:avLst/>
          </a:prstGeom>
          <a:noFill/>
        </p:spPr>
        <p:txBody>
          <a:bodyPr wrap="square" rtlCol="0">
            <a:spAutoFit/>
          </a:bodyPr>
          <a:lstStyle/>
          <a:p>
            <a:pPr fontAlgn="base"/>
            <a:r>
              <a:rPr lang="en-US" sz="2400" b="1" u="sng" dirty="0">
                <a:latin typeface="Arial" panose="020B0604020202020204" pitchFamily="34" charset="0"/>
                <a:cs typeface="Arial" panose="020B0604020202020204" pitchFamily="34" charset="0"/>
              </a:rPr>
              <a:t>Key </a:t>
            </a:r>
            <a:r>
              <a:rPr lang="en-US" sz="2400" b="1" u="sng" dirty="0" smtClean="0">
                <a:latin typeface="Arial" panose="020B0604020202020204" pitchFamily="34" charset="0"/>
                <a:cs typeface="Arial" panose="020B0604020202020204" pitchFamily="34" charset="0"/>
              </a:rPr>
              <a:t>finding:</a:t>
            </a:r>
            <a:r>
              <a:rPr lang="en-US" sz="2400" b="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Ticks </a:t>
            </a:r>
            <a:r>
              <a:rPr lang="en-US" sz="2400" dirty="0">
                <a:latin typeface="Arial" panose="020B0604020202020204" pitchFamily="34" charset="0"/>
                <a:cs typeface="Arial" panose="020B0604020202020204" pitchFamily="34" charset="0"/>
              </a:rPr>
              <a:t>have expanded their range and increased reproduction rates across Indiana as temperatures have warmed in recent decades. As a result, the number of tick-borne illnesses such as Lyme disease has increased. This trend will continue and intensify as the warming continues.</a:t>
            </a:r>
          </a:p>
          <a:p>
            <a:pPr fontAlgn="base"/>
            <a:endParaRPr lang="en-US" sz="1600" dirty="0"/>
          </a:p>
        </p:txBody>
      </p:sp>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9"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smtClean="0">
                <a:solidFill>
                  <a:prstClr val="black"/>
                </a:solidFill>
                <a:latin typeface="Impact" charset="0"/>
                <a:ea typeface="Impact" charset="0"/>
                <a:cs typeface="Impact" charset="0"/>
              </a:rPr>
              <a:t>Insect-Borne Illnesses</a:t>
            </a:r>
            <a:endParaRPr lang="en-US" b="1" dirty="0">
              <a:solidFill>
                <a:prstClr val="black"/>
              </a:solidFill>
              <a:latin typeface="Impact" charset="0"/>
              <a:ea typeface="Impact" charset="0"/>
              <a:cs typeface="Impact" charset="0"/>
            </a:endParaRPr>
          </a:p>
        </p:txBody>
      </p:sp>
      <p:cxnSp>
        <p:nvCxnSpPr>
          <p:cNvPr id="10" name="Straight Connector 9"/>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1366091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ck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1929">
            <a:off x="191592" y="360701"/>
            <a:ext cx="2102053" cy="1398821"/>
          </a:xfrm>
          <a:prstGeom prst="rect">
            <a:avLst/>
          </a:prstGeom>
        </p:spPr>
      </p:pic>
      <p:pic>
        <p:nvPicPr>
          <p:cNvPr id="14" name="Picture 13"/>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236" r="-1"/>
          <a:stretch/>
        </p:blipFill>
        <p:spPr>
          <a:xfrm>
            <a:off x="21613" y="2"/>
            <a:ext cx="9122387" cy="6857998"/>
          </a:xfrm>
          <a:prstGeom prst="rect">
            <a:avLst/>
          </a:prstGeom>
          <a:ln>
            <a:solidFill>
              <a:schemeClr val="tx1">
                <a:lumMod val="50000"/>
                <a:lumOff val="50000"/>
              </a:schemeClr>
            </a:solidFill>
          </a:ln>
        </p:spPr>
      </p:pic>
      <p:grpSp>
        <p:nvGrpSpPr>
          <p:cNvPr id="8" name="Group 7"/>
          <p:cNvGrpSpPr/>
          <p:nvPr/>
        </p:nvGrpSpPr>
        <p:grpSpPr>
          <a:xfrm>
            <a:off x="81024" y="2354336"/>
            <a:ext cx="4512706" cy="3120489"/>
            <a:chOff x="2354907" y="1007568"/>
            <a:chExt cx="4512706" cy="3120489"/>
          </a:xfrm>
        </p:grpSpPr>
        <p:pic>
          <p:nvPicPr>
            <p:cNvPr id="1026" name="Picture 2" descr="ttps://www.epa.gov/sites/production/files/styles/large/public/2016-07/lyme-map-download-2016.png"/>
            <p:cNvPicPr>
              <a:picLocks noChangeAspect="1" noChangeArrowheads="1"/>
            </p:cNvPicPr>
            <p:nvPr/>
          </p:nvPicPr>
          <p:blipFill rotWithShape="1">
            <a:blip r:embed="rId4">
              <a:extLst>
                <a:ext uri="{28A0092B-C50C-407E-A947-70E740481C1C}">
                  <a14:useLocalDpi xmlns:a14="http://schemas.microsoft.com/office/drawing/2010/main" val="0"/>
                </a:ext>
              </a:extLst>
            </a:blip>
            <a:srcRect l="3070" t="13688" r="51347" b="31843"/>
            <a:stretch/>
          </p:blipFill>
          <p:spPr bwMode="auto">
            <a:xfrm>
              <a:off x="2354907" y="1007568"/>
              <a:ext cx="4512706" cy="312048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564291" y="1131239"/>
              <a:ext cx="979755" cy="523220"/>
            </a:xfrm>
            <a:prstGeom prst="rect">
              <a:avLst/>
            </a:prstGeom>
            <a:noFill/>
          </p:spPr>
          <p:txBody>
            <a:bodyPr wrap="none" rtlCol="0">
              <a:spAutoFit/>
            </a:bodyPr>
            <a:lstStyle/>
            <a:p>
              <a:r>
                <a:rPr lang="en-US" sz="2800" b="1">
                  <a:latin typeface="Myriad Pro" charset="0"/>
                  <a:ea typeface="Myriad Pro" charset="0"/>
                  <a:cs typeface="Myriad Pro" charset="0"/>
                </a:rPr>
                <a:t>1996</a:t>
              </a:r>
            </a:p>
          </p:txBody>
        </p:sp>
      </p:grpSp>
      <p:grpSp>
        <p:nvGrpSpPr>
          <p:cNvPr id="9" name="Group 8"/>
          <p:cNvGrpSpPr/>
          <p:nvPr/>
        </p:nvGrpSpPr>
        <p:grpSpPr>
          <a:xfrm>
            <a:off x="4640384" y="2349660"/>
            <a:ext cx="4502731" cy="3113591"/>
            <a:chOff x="1277396" y="1477455"/>
            <a:chExt cx="4502731" cy="3113591"/>
          </a:xfrm>
        </p:grpSpPr>
        <p:pic>
          <p:nvPicPr>
            <p:cNvPr id="7" name="Picture 2" descr="ttps://www.epa.gov/sites/production/files/styles/large/public/2016-07/lyme-map-download-2016.png"/>
            <p:cNvPicPr>
              <a:picLocks noChangeAspect="1" noChangeArrowheads="1"/>
            </p:cNvPicPr>
            <p:nvPr/>
          </p:nvPicPr>
          <p:blipFill rotWithShape="1">
            <a:blip r:embed="rId4">
              <a:extLst>
                <a:ext uri="{28A0092B-C50C-407E-A947-70E740481C1C}">
                  <a14:useLocalDpi xmlns:a14="http://schemas.microsoft.com/office/drawing/2010/main" val="0"/>
                </a:ext>
              </a:extLst>
            </a:blip>
            <a:srcRect l="51401" t="13688" r="3016" b="31843"/>
            <a:stretch/>
          </p:blipFill>
          <p:spPr bwMode="auto">
            <a:xfrm>
              <a:off x="1277396" y="1477455"/>
              <a:ext cx="4502731" cy="311359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3593435" y="1605800"/>
              <a:ext cx="979755" cy="523220"/>
            </a:xfrm>
            <a:prstGeom prst="rect">
              <a:avLst/>
            </a:prstGeom>
            <a:noFill/>
          </p:spPr>
          <p:txBody>
            <a:bodyPr wrap="none" rtlCol="0">
              <a:spAutoFit/>
            </a:bodyPr>
            <a:lstStyle/>
            <a:p>
              <a:r>
                <a:rPr lang="en-US" sz="2800" b="1">
                  <a:latin typeface="Myriad Pro" charset="0"/>
                  <a:ea typeface="Myriad Pro" charset="0"/>
                  <a:cs typeface="Myriad Pro" charset="0"/>
                </a:rPr>
                <a:t>2014</a:t>
              </a:r>
            </a:p>
          </p:txBody>
        </p:sp>
      </p:grpSp>
      <p:sp>
        <p:nvSpPr>
          <p:cNvPr id="12" name="TextBox 11"/>
          <p:cNvSpPr txBox="1"/>
          <p:nvPr/>
        </p:nvSpPr>
        <p:spPr>
          <a:xfrm>
            <a:off x="1357311" y="706168"/>
            <a:ext cx="6549189" cy="707886"/>
          </a:xfrm>
          <a:prstGeom prst="rect">
            <a:avLst/>
          </a:prstGeom>
          <a:noFill/>
        </p:spPr>
        <p:txBody>
          <a:bodyPr wrap="square" rtlCol="0">
            <a:spAutoFit/>
          </a:bodyPr>
          <a:lstStyle/>
          <a:p>
            <a:pPr algn="ctr"/>
            <a:r>
              <a:rPr lang="en-US" sz="4000" b="1">
                <a:latin typeface="Impact" charset="0"/>
                <a:ea typeface="Impact" charset="0"/>
                <a:cs typeface="Impact" charset="0"/>
              </a:rPr>
              <a:t>More Lyme Disease</a:t>
            </a:r>
            <a:endParaRPr lang="en-US" sz="4000" b="1" dirty="0">
              <a:latin typeface="Impact" charset="0"/>
              <a:ea typeface="Impact" charset="0"/>
              <a:cs typeface="Impact" charset="0"/>
            </a:endParaRPr>
          </a:p>
        </p:txBody>
      </p:sp>
    </p:spTree>
    <p:extLst>
      <p:ext uri="{BB962C8B-B14F-4D97-AF65-F5344CB8AC3E}">
        <p14:creationId xmlns:p14="http://schemas.microsoft.com/office/powerpoint/2010/main" val="53470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5283" y="2580042"/>
            <a:ext cx="8408604" cy="2923877"/>
          </a:xfrm>
          <a:prstGeom prst="rect">
            <a:avLst/>
          </a:prstGeom>
          <a:noFill/>
        </p:spPr>
        <p:txBody>
          <a:bodyPr wrap="square" rtlCol="0">
            <a:spAutoFit/>
          </a:bodyPr>
          <a:lstStyle/>
          <a:p>
            <a:pPr fontAlgn="base"/>
            <a:r>
              <a:rPr lang="en-US" sz="2400" b="1" u="sng" dirty="0">
                <a:latin typeface="Arial" panose="020B0604020202020204" pitchFamily="34" charset="0"/>
                <a:cs typeface="Arial" panose="020B0604020202020204" pitchFamily="34" charset="0"/>
              </a:rPr>
              <a:t>Key finding: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the past 30 years, increased precipitation and flooding may have contributed to the increase in Indiana's mosquito population. Greater spring rainfall and warmer temperatures are projected to continue this trend and will provide living conditions for the more "tropical" types of mosquitoes that carry diseases such as malaria, dengue fever, and Zika.</a:t>
            </a:r>
          </a:p>
          <a:p>
            <a:pPr fontAlgn="base"/>
            <a:endParaRPr lang="en-US" sz="1600" dirty="0"/>
          </a:p>
        </p:txBody>
      </p:sp>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cxnSp>
        <p:nvCxnSpPr>
          <p:cNvPr id="10" name="Straight Connector 9"/>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
        <p:nvSpPr>
          <p:cNvPr id="17"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smtClean="0">
                <a:solidFill>
                  <a:prstClr val="black"/>
                </a:solidFill>
                <a:latin typeface="Impact" charset="0"/>
                <a:ea typeface="Impact" charset="0"/>
                <a:cs typeface="Impact" charset="0"/>
              </a:rPr>
              <a:t>Insect-Borne Illnesses</a:t>
            </a:r>
            <a:endParaRPr lang="en-US" b="1" dirty="0">
              <a:solidFill>
                <a:prstClr val="black"/>
              </a:solidFill>
              <a:latin typeface="Impact" charset="0"/>
              <a:ea typeface="Impact" charset="0"/>
              <a:cs typeface="Impact" charset="0"/>
            </a:endParaRPr>
          </a:p>
        </p:txBody>
      </p:sp>
    </p:spTree>
    <p:extLst>
      <p:ext uri="{BB962C8B-B14F-4D97-AF65-F5344CB8AC3E}">
        <p14:creationId xmlns:p14="http://schemas.microsoft.com/office/powerpoint/2010/main" val="1542789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53" y="0"/>
            <a:ext cx="8816050" cy="6545857"/>
          </a:xfrm>
          <a:prstGeom prst="rect">
            <a:avLst/>
          </a:prstGeom>
        </p:spPr>
      </p:pic>
      <p:sp>
        <p:nvSpPr>
          <p:cNvPr id="4" name="TextBox 3"/>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1591598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0"/>
            <a:ext cx="8035692" cy="6858000"/>
          </a:xfrm>
          <a:prstGeom prst="rect">
            <a:avLst/>
          </a:prstGeom>
        </p:spPr>
      </p:pic>
    </p:spTree>
    <p:extLst>
      <p:ext uri="{BB962C8B-B14F-4D97-AF65-F5344CB8AC3E}">
        <p14:creationId xmlns:p14="http://schemas.microsoft.com/office/powerpoint/2010/main" val="4257815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409" y="2684213"/>
            <a:ext cx="8408604" cy="2185214"/>
          </a:xfrm>
          <a:prstGeom prst="rect">
            <a:avLst/>
          </a:prstGeom>
          <a:noFill/>
        </p:spPr>
        <p:txBody>
          <a:bodyPr wrap="square" rtlCol="0">
            <a:spAutoFit/>
          </a:bodyPr>
          <a:lstStyle/>
          <a:p>
            <a:pPr fontAlgn="base"/>
            <a:r>
              <a:rPr lang="en-US" sz="2400" b="1" u="sng" dirty="0">
                <a:latin typeface="Arial" panose="020B0604020202020204" pitchFamily="34" charset="0"/>
                <a:cs typeface="Arial" panose="020B0604020202020204" pitchFamily="34" charset="0"/>
              </a:rPr>
              <a:t>Key finding: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Increased </a:t>
            </a:r>
            <a:r>
              <a:rPr lang="en-US" sz="2400" dirty="0">
                <a:latin typeface="Arial" panose="020B0604020202020204" pitchFamily="34" charset="0"/>
                <a:cs typeface="Arial" panose="020B0604020202020204" pitchFamily="34" charset="0"/>
              </a:rPr>
              <a:t>precipitation, especially in winter and spring, will heighten flooding risks. Floods directly impact human health through physical injuries, displacement, property loss, and post-flood mold and fungus growth.</a:t>
            </a:r>
          </a:p>
          <a:p>
            <a:pPr fontAlgn="base"/>
            <a:endParaRPr lang="en-US" sz="1600" dirty="0"/>
          </a:p>
        </p:txBody>
      </p:sp>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cxnSp>
        <p:nvCxnSpPr>
          <p:cNvPr id="10" name="Straight Connector 9"/>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
        <p:nvSpPr>
          <p:cNvPr id="17"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Water-Based Problems</a:t>
            </a:r>
            <a:endParaRPr lang="en-US" b="1" dirty="0">
              <a:solidFill>
                <a:prstClr val="black"/>
              </a:solidFill>
              <a:latin typeface="Impact" charset="0"/>
              <a:ea typeface="Impact" charset="0"/>
              <a:cs typeface="Impact" charset="0"/>
            </a:endParaRPr>
          </a:p>
        </p:txBody>
      </p:sp>
    </p:spTree>
    <p:extLst>
      <p:ext uri="{BB962C8B-B14F-4D97-AF65-F5344CB8AC3E}">
        <p14:creationId xmlns:p14="http://schemas.microsoft.com/office/powerpoint/2010/main" val="1904306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08"/>
            <a:ext cx="9144000" cy="2355273"/>
          </a:xfrm>
          <a:prstGeom prst="rect">
            <a:avLst/>
          </a:prstGeom>
        </p:spPr>
      </p:pic>
    </p:spTree>
    <p:extLst>
      <p:ext uri="{BB962C8B-B14F-4D97-AF65-F5344CB8AC3E}">
        <p14:creationId xmlns:p14="http://schemas.microsoft.com/office/powerpoint/2010/main" val="64147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409" y="2735524"/>
            <a:ext cx="8408604" cy="1815882"/>
          </a:xfrm>
          <a:prstGeom prst="rect">
            <a:avLst/>
          </a:prstGeom>
          <a:noFill/>
        </p:spPr>
        <p:txBody>
          <a:bodyPr wrap="square" rtlCol="0">
            <a:spAutoFit/>
          </a:bodyPr>
          <a:lstStyle/>
          <a:p>
            <a:pPr fontAlgn="base"/>
            <a:r>
              <a:rPr lang="en-US" sz="2400" b="1" u="sng" dirty="0">
                <a:latin typeface="Arial" panose="020B0604020202020204" pitchFamily="34" charset="0"/>
                <a:cs typeface="Arial" panose="020B0604020202020204" pitchFamily="34" charset="0"/>
              </a:rPr>
              <a:t>Key finding: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Cities </a:t>
            </a:r>
            <a:r>
              <a:rPr lang="en-US" sz="2400" dirty="0">
                <a:latin typeface="Arial" panose="020B0604020202020204" pitchFamily="34" charset="0"/>
                <a:cs typeface="Arial" panose="020B0604020202020204" pitchFamily="34" charset="0"/>
              </a:rPr>
              <a:t>like Indianapolis will be particularly vulnerable to health risks since urban areas create "heat islands" that can intensify temperature and precipitation impacts, and also contain more sources of harmful ozone.</a:t>
            </a:r>
          </a:p>
          <a:p>
            <a:pPr fontAlgn="base"/>
            <a:endParaRPr lang="en-US" sz="1600" dirty="0"/>
          </a:p>
        </p:txBody>
      </p:sp>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9"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Urban Impacts</a:t>
            </a:r>
            <a:endParaRPr lang="en-US" b="1" dirty="0">
              <a:solidFill>
                <a:prstClr val="black"/>
              </a:solidFill>
              <a:latin typeface="Impact" charset="0"/>
              <a:ea typeface="Impact" charset="0"/>
              <a:cs typeface="Impact" charset="0"/>
            </a:endParaRPr>
          </a:p>
        </p:txBody>
      </p:sp>
      <p:cxnSp>
        <p:nvCxnSpPr>
          <p:cNvPr id="10" name="Straight Connector 9"/>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1423962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378886" y="2336789"/>
            <a:ext cx="6225682" cy="4154984"/>
          </a:xfrm>
          <a:prstGeom prst="rect">
            <a:avLst/>
          </a:prstGeom>
          <a:solidFill>
            <a:schemeClr val="bg1">
              <a:alpha val="60000"/>
            </a:schemeClr>
          </a:solidFill>
          <a:effectLst>
            <a:outerShdw blurRad="50800" dist="38100" dir="2700000" algn="tl" rotWithShape="0">
              <a:schemeClr val="bg1">
                <a:alpha val="40000"/>
              </a:schemeClr>
            </a:outerShdw>
          </a:effectLst>
        </p:spPr>
        <p:txBody>
          <a:bodyPr wrap="square" rtlCol="0">
            <a:spAutoFit/>
          </a:bodyPr>
          <a:lstStyle/>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Gabriel </a:t>
            </a:r>
            <a:r>
              <a:rPr lang="en-US" sz="1600" dirty="0" err="1" smtClean="0">
                <a:solidFill>
                  <a:schemeClr val="tx1">
                    <a:lumMod val="75000"/>
                    <a:lumOff val="25000"/>
                  </a:schemeClr>
                </a:solidFill>
                <a:latin typeface="Arial" charset="0"/>
                <a:ea typeface="Arial" charset="0"/>
                <a:cs typeface="Arial" charset="0"/>
              </a:rPr>
              <a:t>Filippelli</a:t>
            </a:r>
            <a:r>
              <a:rPr lang="en-US" sz="1600" dirty="0" smtClean="0">
                <a:solidFill>
                  <a:schemeClr val="tx1">
                    <a:lumMod val="75000"/>
                    <a:lumOff val="25000"/>
                  </a:schemeClr>
                </a:solidFill>
                <a:latin typeface="Arial" charset="0"/>
                <a:ea typeface="Arial" charset="0"/>
                <a:cs typeface="Arial" charset="0"/>
              </a:rPr>
              <a:t>, lead,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Karen </a:t>
            </a:r>
            <a:r>
              <a:rPr lang="en-US" sz="1600" dirty="0" smtClean="0">
                <a:solidFill>
                  <a:schemeClr val="tx1">
                    <a:lumMod val="75000"/>
                    <a:lumOff val="25000"/>
                  </a:schemeClr>
                </a:solidFill>
                <a:latin typeface="Arial" charset="0"/>
                <a:ea typeface="Arial" charset="0"/>
                <a:cs typeface="Arial" charset="0"/>
              </a:rPr>
              <a:t>Corner,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err="1">
                <a:solidFill>
                  <a:schemeClr val="tx1">
                    <a:lumMod val="75000"/>
                    <a:lumOff val="25000"/>
                  </a:schemeClr>
                </a:solidFill>
                <a:latin typeface="Arial" charset="0"/>
                <a:ea typeface="Arial" charset="0"/>
                <a:cs typeface="Arial" charset="0"/>
              </a:rPr>
              <a:t>Gebisa</a:t>
            </a:r>
            <a:r>
              <a:rPr lang="en-US" sz="1600" dirty="0">
                <a:solidFill>
                  <a:schemeClr val="tx1">
                    <a:lumMod val="75000"/>
                    <a:lumOff val="25000"/>
                  </a:schemeClr>
                </a:solidFill>
                <a:latin typeface="Arial" charset="0"/>
                <a:ea typeface="Arial" charset="0"/>
                <a:cs typeface="Arial" charset="0"/>
              </a:rPr>
              <a:t> </a:t>
            </a:r>
            <a:r>
              <a:rPr lang="en-US" sz="1600" dirty="0" err="1" smtClean="0">
                <a:solidFill>
                  <a:schemeClr val="tx1">
                    <a:lumMod val="75000"/>
                    <a:lumOff val="25000"/>
                  </a:schemeClr>
                </a:solidFill>
                <a:latin typeface="Arial" charset="0"/>
                <a:ea typeface="Arial" charset="0"/>
                <a:cs typeface="Arial" charset="0"/>
              </a:rPr>
              <a:t>Ejeta</a:t>
            </a:r>
            <a:r>
              <a:rPr lang="en-US" sz="1600" dirty="0" smtClean="0">
                <a:solidFill>
                  <a:schemeClr val="tx1">
                    <a:lumMod val="75000"/>
                    <a:lumOff val="25000"/>
                  </a:schemeClr>
                </a:solidFill>
                <a:latin typeface="Arial" charset="0"/>
                <a:ea typeface="Arial" charset="0"/>
                <a:cs typeface="Arial" charset="0"/>
              </a:rPr>
              <a:t>, Purdue University</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William </a:t>
            </a:r>
            <a:r>
              <a:rPr lang="en-US" sz="1600" dirty="0" smtClean="0">
                <a:solidFill>
                  <a:schemeClr val="tx1">
                    <a:lumMod val="75000"/>
                    <a:lumOff val="25000"/>
                  </a:schemeClr>
                </a:solidFill>
                <a:latin typeface="Arial" charset="0"/>
                <a:ea typeface="Arial" charset="0"/>
                <a:cs typeface="Arial" charset="0"/>
              </a:rPr>
              <a:t>Field, Purdue University </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Jennifer </a:t>
            </a:r>
            <a:r>
              <a:rPr lang="en-US" sz="1600" dirty="0" smtClean="0">
                <a:solidFill>
                  <a:schemeClr val="tx1">
                    <a:lumMod val="75000"/>
                    <a:lumOff val="25000"/>
                  </a:schemeClr>
                </a:solidFill>
                <a:latin typeface="Arial" charset="0"/>
                <a:ea typeface="Arial" charset="0"/>
                <a:cs typeface="Arial" charset="0"/>
              </a:rPr>
              <a:t>Freeman, Purdue University</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Joseph </a:t>
            </a:r>
            <a:r>
              <a:rPr lang="en-US" sz="1600" dirty="0" smtClean="0">
                <a:solidFill>
                  <a:schemeClr val="tx1">
                    <a:lumMod val="75000"/>
                    <a:lumOff val="25000"/>
                  </a:schemeClr>
                </a:solidFill>
                <a:latin typeface="Arial" charset="0"/>
                <a:ea typeface="Arial" charset="0"/>
                <a:cs typeface="Arial" charset="0"/>
              </a:rPr>
              <a:t>Gibson, Marion County Public Health Department</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Stephen </a:t>
            </a:r>
            <a:r>
              <a:rPr lang="en-US" sz="1600" dirty="0" smtClean="0">
                <a:solidFill>
                  <a:schemeClr val="tx1">
                    <a:lumMod val="75000"/>
                    <a:lumOff val="25000"/>
                  </a:schemeClr>
                </a:solidFill>
                <a:latin typeface="Arial" charset="0"/>
                <a:ea typeface="Arial" charset="0"/>
                <a:cs typeface="Arial" charset="0"/>
              </a:rPr>
              <a:t>Jay,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Daniel </a:t>
            </a:r>
            <a:r>
              <a:rPr lang="en-US" sz="1600" dirty="0" smtClean="0">
                <a:solidFill>
                  <a:schemeClr val="tx1">
                    <a:lumMod val="75000"/>
                    <a:lumOff val="25000"/>
                  </a:schemeClr>
                </a:solidFill>
                <a:latin typeface="Arial" charset="0"/>
                <a:ea typeface="Arial" charset="0"/>
                <a:cs typeface="Arial" charset="0"/>
              </a:rPr>
              <a:t>Johnson,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Max </a:t>
            </a:r>
            <a:r>
              <a:rPr lang="en-US" sz="1600" dirty="0" err="1">
                <a:solidFill>
                  <a:schemeClr val="tx1">
                    <a:lumMod val="75000"/>
                    <a:lumOff val="25000"/>
                  </a:schemeClr>
                </a:solidFill>
                <a:latin typeface="Arial" charset="0"/>
                <a:ea typeface="Arial" charset="0"/>
                <a:cs typeface="Arial" charset="0"/>
              </a:rPr>
              <a:t>Jacobo</a:t>
            </a:r>
            <a:r>
              <a:rPr lang="en-US" sz="1600" dirty="0">
                <a:solidFill>
                  <a:schemeClr val="tx1">
                    <a:lumMod val="75000"/>
                    <a:lumOff val="25000"/>
                  </a:schemeClr>
                </a:solidFill>
                <a:latin typeface="Arial" charset="0"/>
                <a:ea typeface="Arial" charset="0"/>
                <a:cs typeface="Arial" charset="0"/>
              </a:rPr>
              <a:t> </a:t>
            </a:r>
            <a:r>
              <a:rPr lang="en-US" sz="1600" dirty="0" smtClean="0">
                <a:solidFill>
                  <a:schemeClr val="tx1">
                    <a:lumMod val="75000"/>
                    <a:lumOff val="25000"/>
                  </a:schemeClr>
                </a:solidFill>
                <a:latin typeface="Arial" charset="0"/>
                <a:ea typeface="Arial" charset="0"/>
                <a:cs typeface="Arial" charset="0"/>
              </a:rPr>
              <a:t>Moreno-</a:t>
            </a:r>
            <a:r>
              <a:rPr lang="en-US" sz="1600" dirty="0" err="1" smtClean="0">
                <a:solidFill>
                  <a:schemeClr val="tx1">
                    <a:lumMod val="75000"/>
                    <a:lumOff val="25000"/>
                  </a:schemeClr>
                </a:solidFill>
                <a:latin typeface="Arial" charset="0"/>
                <a:ea typeface="Arial" charset="0"/>
                <a:cs typeface="Arial" charset="0"/>
              </a:rPr>
              <a:t>Madrinan</a:t>
            </a:r>
            <a:r>
              <a:rPr lang="en-US" sz="1600" dirty="0" smtClean="0">
                <a:solidFill>
                  <a:schemeClr val="tx1">
                    <a:lumMod val="75000"/>
                    <a:lumOff val="25000"/>
                  </a:schemeClr>
                </a:solidFill>
                <a:latin typeface="Arial" charset="0"/>
                <a:ea typeface="Arial" charset="0"/>
                <a:cs typeface="Arial" charset="0"/>
              </a:rPr>
              <a:t>,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Richard </a:t>
            </a:r>
            <a:r>
              <a:rPr lang="en-US" sz="1600" dirty="0" smtClean="0">
                <a:solidFill>
                  <a:schemeClr val="tx1">
                    <a:lumMod val="75000"/>
                    <a:lumOff val="25000"/>
                  </a:schemeClr>
                </a:solidFill>
                <a:latin typeface="Arial" charset="0"/>
                <a:ea typeface="Arial" charset="0"/>
                <a:cs typeface="Arial" charset="0"/>
              </a:rPr>
              <a:t>Mattes,  Purdue University</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Igor </a:t>
            </a:r>
            <a:r>
              <a:rPr lang="en-US" sz="1600" dirty="0" err="1" smtClean="0">
                <a:solidFill>
                  <a:schemeClr val="tx1">
                    <a:lumMod val="75000"/>
                    <a:lumOff val="25000"/>
                  </a:schemeClr>
                </a:solidFill>
                <a:latin typeface="Arial" charset="0"/>
                <a:ea typeface="Arial" charset="0"/>
                <a:cs typeface="Arial" charset="0"/>
              </a:rPr>
              <a:t>Ogashawara</a:t>
            </a:r>
            <a:r>
              <a:rPr lang="en-US" sz="1600" dirty="0" smtClean="0">
                <a:solidFill>
                  <a:schemeClr val="tx1">
                    <a:lumMod val="75000"/>
                    <a:lumOff val="25000"/>
                  </a:schemeClr>
                </a:solidFill>
                <a:latin typeface="Arial" charset="0"/>
                <a:ea typeface="Arial" charset="0"/>
                <a:cs typeface="Arial" charset="0"/>
              </a:rPr>
              <a:t>,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Jeremy </a:t>
            </a:r>
            <a:r>
              <a:rPr lang="en-US" sz="1600" dirty="0" smtClean="0">
                <a:solidFill>
                  <a:schemeClr val="tx1">
                    <a:lumMod val="75000"/>
                    <a:lumOff val="25000"/>
                  </a:schemeClr>
                </a:solidFill>
                <a:latin typeface="Arial" charset="0"/>
                <a:ea typeface="Arial" charset="0"/>
                <a:cs typeface="Arial" charset="0"/>
              </a:rPr>
              <a:t>Prather, Mesh Coalition</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Frank </a:t>
            </a:r>
            <a:r>
              <a:rPr lang="en-US" sz="1600" dirty="0" smtClean="0">
                <a:solidFill>
                  <a:schemeClr val="tx1">
                    <a:lumMod val="75000"/>
                    <a:lumOff val="25000"/>
                  </a:schemeClr>
                </a:solidFill>
                <a:latin typeface="Arial" charset="0"/>
                <a:ea typeface="Arial" charset="0"/>
                <a:cs typeface="Arial" charset="0"/>
              </a:rPr>
              <a:t>Rosenthal, Purdue University</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err="1">
                <a:solidFill>
                  <a:schemeClr val="tx1">
                    <a:lumMod val="75000"/>
                    <a:lumOff val="25000"/>
                  </a:schemeClr>
                </a:solidFill>
                <a:latin typeface="Arial" charset="0"/>
                <a:ea typeface="Arial" charset="0"/>
                <a:cs typeface="Arial" charset="0"/>
              </a:rPr>
              <a:t>Jeries</a:t>
            </a:r>
            <a:r>
              <a:rPr lang="en-US" sz="1600" dirty="0">
                <a:solidFill>
                  <a:schemeClr val="tx1">
                    <a:lumMod val="75000"/>
                    <a:lumOff val="25000"/>
                  </a:schemeClr>
                </a:solidFill>
                <a:latin typeface="Arial" charset="0"/>
                <a:ea typeface="Arial" charset="0"/>
                <a:cs typeface="Arial" charset="0"/>
              </a:rPr>
              <a:t> </a:t>
            </a:r>
            <a:r>
              <a:rPr lang="en-US" sz="1600" dirty="0" err="1" smtClean="0">
                <a:solidFill>
                  <a:schemeClr val="tx1">
                    <a:lumMod val="75000"/>
                    <a:lumOff val="25000"/>
                  </a:schemeClr>
                </a:solidFill>
                <a:latin typeface="Arial" charset="0"/>
                <a:ea typeface="Arial" charset="0"/>
                <a:cs typeface="Arial" charset="0"/>
              </a:rPr>
              <a:t>Smirat</a:t>
            </a:r>
            <a:r>
              <a:rPr lang="en-US" sz="1600" dirty="0" smtClean="0">
                <a:solidFill>
                  <a:schemeClr val="tx1">
                    <a:lumMod val="75000"/>
                    <a:lumOff val="25000"/>
                  </a:schemeClr>
                </a:solidFill>
                <a:latin typeface="Arial" charset="0"/>
                <a:ea typeface="Arial" charset="0"/>
                <a:cs typeface="Arial" charset="0"/>
              </a:rPr>
              <a:t>,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Yi </a:t>
            </a:r>
            <a:r>
              <a:rPr lang="en-US" sz="1600" dirty="0" smtClean="0">
                <a:solidFill>
                  <a:schemeClr val="tx1">
                    <a:lumMod val="75000"/>
                    <a:lumOff val="25000"/>
                  </a:schemeClr>
                </a:solidFill>
                <a:latin typeface="Arial" charset="0"/>
                <a:ea typeface="Arial" charset="0"/>
                <a:cs typeface="Arial" charset="0"/>
              </a:rPr>
              <a:t>Wang, IUPUI</a:t>
            </a:r>
            <a:endParaRPr lang="en-US" sz="1600" dirty="0">
              <a:solidFill>
                <a:schemeClr val="tx1">
                  <a:lumMod val="75000"/>
                  <a:lumOff val="25000"/>
                </a:schemeClr>
              </a:solidFill>
              <a:latin typeface="Arial" charset="0"/>
              <a:ea typeface="Arial" charset="0"/>
              <a:cs typeface="Arial" charset="0"/>
            </a:endParaRPr>
          </a:p>
          <a:p>
            <a:pPr marL="285750" lvl="0" indent="-285750">
              <a:buFont typeface="Arial" charset="0"/>
              <a:buChar char="•"/>
            </a:pPr>
            <a:r>
              <a:rPr lang="en-US" sz="1600" dirty="0">
                <a:solidFill>
                  <a:schemeClr val="tx1">
                    <a:lumMod val="75000"/>
                    <a:lumOff val="25000"/>
                  </a:schemeClr>
                </a:solidFill>
                <a:latin typeface="Arial" charset="0"/>
                <a:ea typeface="Arial" charset="0"/>
                <a:cs typeface="Arial" charset="0"/>
              </a:rPr>
              <a:t>Ellen </a:t>
            </a:r>
            <a:r>
              <a:rPr lang="en-US" sz="1600" dirty="0" smtClean="0">
                <a:solidFill>
                  <a:schemeClr val="tx1">
                    <a:lumMod val="75000"/>
                    <a:lumOff val="25000"/>
                  </a:schemeClr>
                </a:solidFill>
                <a:latin typeface="Arial" charset="0"/>
                <a:ea typeface="Arial" charset="0"/>
                <a:cs typeface="Arial" charset="0"/>
              </a:rPr>
              <a:t>Wells, Purdue University</a:t>
            </a:r>
            <a:endParaRPr lang="en-US" sz="1600" dirty="0">
              <a:solidFill>
                <a:schemeClr val="tx1">
                  <a:lumMod val="75000"/>
                  <a:lumOff val="25000"/>
                </a:schemeClr>
              </a:solidFill>
              <a:latin typeface="Arial" charset="0"/>
              <a:ea typeface="Arial" charset="0"/>
              <a:cs typeface="Arial" charset="0"/>
            </a:endParaRPr>
          </a:p>
        </p:txBody>
      </p:sp>
      <p:pic>
        <p:nvPicPr>
          <p:cNvPr id="6" name="Picture 5"/>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cxnSp>
        <p:nvCxnSpPr>
          <p:cNvPr id="10" name="Straight Connector 9"/>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57822" y="1799247"/>
            <a:ext cx="5480584" cy="553998"/>
          </a:xfrm>
          <a:prstGeom prst="rect">
            <a:avLst/>
          </a:prstGeom>
          <a:noFill/>
          <a:effectLst>
            <a:outerShdw blurRad="50800" dist="38100" dir="2700000" algn="tl" rotWithShape="0">
              <a:schemeClr val="bg1">
                <a:alpha val="25000"/>
              </a:schemeClr>
            </a:outerShdw>
          </a:effectLst>
        </p:spPr>
        <p:txBody>
          <a:bodyPr wrap="square" rtlCol="0">
            <a:spAutoFit/>
          </a:bodyPr>
          <a:lstStyle/>
          <a:p>
            <a:pPr defTabSz="342900"/>
            <a:r>
              <a:rPr lang="en-US" sz="3000" b="1" dirty="0" smtClean="0">
                <a:solidFill>
                  <a:prstClr val="black"/>
                </a:solidFill>
                <a:latin typeface="Impact" charset="0"/>
                <a:ea typeface="Impact" charset="0"/>
                <a:cs typeface="Impact" charset="0"/>
              </a:rPr>
              <a:t>Health Working Group</a:t>
            </a:r>
            <a:endParaRPr lang="en-US" sz="3000" b="1" dirty="0">
              <a:solidFill>
                <a:prstClr val="black"/>
              </a:solidFill>
              <a:latin typeface="Impact" charset="0"/>
              <a:ea typeface="Impact" charset="0"/>
              <a:cs typeface="Impact" charset="0"/>
            </a:endParaRPr>
          </a:p>
        </p:txBody>
      </p:sp>
      <p:sp>
        <p:nvSpPr>
          <p:cNvPr id="9"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smtClean="0">
                <a:solidFill>
                  <a:prstClr val="black"/>
                </a:solidFill>
                <a:latin typeface="Impact" charset="0"/>
                <a:ea typeface="Impact" charset="0"/>
                <a:cs typeface="Impact" charset="0"/>
              </a:rPr>
              <a:t>Hoosiers’ Health in a Changing Climate</a:t>
            </a:r>
            <a:endParaRPr lang="en-US" b="1" dirty="0">
              <a:solidFill>
                <a:prstClr val="black"/>
              </a:solidFill>
              <a:latin typeface="Impact" charset="0"/>
              <a:ea typeface="Impact" charset="0"/>
              <a:cs typeface="Impact" charset="0"/>
            </a:endParaRPr>
          </a:p>
        </p:txBody>
      </p:sp>
      <p:pic>
        <p:nvPicPr>
          <p:cNvPr id="11" name="Picture 2" descr="mage result for purdu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5171" y="1921865"/>
            <a:ext cx="1945679" cy="58159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mage result for mesh coalition indiana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832" y="4138138"/>
            <a:ext cx="1200356" cy="120035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marionhealth.org/wp-content/themes/marioncounty/img/mcphd-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004" y="5657412"/>
            <a:ext cx="2018012" cy="99623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mage result for IU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3644" y="2822374"/>
            <a:ext cx="788732" cy="9968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76564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3" y="274638"/>
            <a:ext cx="8643872" cy="1143000"/>
          </a:xfrm>
        </p:spPr>
        <p:txBody>
          <a:bodyPr>
            <a:normAutofit/>
          </a:bodyPr>
          <a:lstStyle/>
          <a:p>
            <a:r>
              <a:rPr lang="en-US" dirty="0">
                <a:latin typeface="Impact" charset="0"/>
                <a:ea typeface="Impact" charset="0"/>
                <a:cs typeface="Impact" charset="0"/>
              </a:rPr>
              <a:t>Urban Heat Islands &amp; Ozone</a:t>
            </a:r>
          </a:p>
        </p:txBody>
      </p:sp>
      <p:pic>
        <p:nvPicPr>
          <p:cNvPr id="16" name="Picture 15" descr="urban-heat-island-graphi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32" y="1306503"/>
            <a:ext cx="7965731" cy="4577247"/>
          </a:xfrm>
          <a:prstGeom prst="rect">
            <a:avLst/>
          </a:prstGeom>
        </p:spPr>
      </p:pic>
    </p:spTree>
    <p:extLst>
      <p:ext uri="{BB962C8B-B14F-4D97-AF65-F5344CB8AC3E}">
        <p14:creationId xmlns:p14="http://schemas.microsoft.com/office/powerpoint/2010/main" val="84885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3" y="274638"/>
            <a:ext cx="8643872" cy="1143000"/>
          </a:xfrm>
        </p:spPr>
        <p:txBody>
          <a:bodyPr>
            <a:normAutofit/>
          </a:bodyPr>
          <a:lstStyle/>
          <a:p>
            <a:r>
              <a:rPr lang="en-US" dirty="0">
                <a:latin typeface="Impact" charset="0"/>
                <a:ea typeface="Impact" charset="0"/>
                <a:cs typeface="Impact" charset="0"/>
              </a:rPr>
              <a:t>Urban Heat Islands &amp; Ozone</a:t>
            </a:r>
          </a:p>
        </p:txBody>
      </p:sp>
      <p:grpSp>
        <p:nvGrpSpPr>
          <p:cNvPr id="15" name="Group 14"/>
          <p:cNvGrpSpPr/>
          <p:nvPr/>
        </p:nvGrpSpPr>
        <p:grpSpPr>
          <a:xfrm>
            <a:off x="3809576" y="1562339"/>
            <a:ext cx="4998603" cy="4617736"/>
            <a:chOff x="1936491" y="1562339"/>
            <a:chExt cx="4998603" cy="4617736"/>
          </a:xfrm>
        </p:grpSpPr>
        <p:sp>
          <p:nvSpPr>
            <p:cNvPr id="6" name="Rectangle 5"/>
            <p:cNvSpPr/>
            <p:nvPr/>
          </p:nvSpPr>
          <p:spPr>
            <a:xfrm>
              <a:off x="2777693" y="1662823"/>
              <a:ext cx="4157401" cy="3828146"/>
            </a:xfrm>
            <a:prstGeom prst="rect">
              <a:avLst/>
            </a:prstGeom>
            <a:gradFill flip="none" rotWithShape="1">
              <a:gsLst>
                <a:gs pos="6000">
                  <a:schemeClr val="accent1">
                    <a:satMod val="103000"/>
                    <a:lumMod val="102000"/>
                    <a:tint val="94000"/>
                  </a:schemeClr>
                </a:gs>
                <a:gs pos="80000">
                  <a:schemeClr val="accent1">
                    <a:satMod val="110000"/>
                    <a:lumMod val="100000"/>
                    <a:shade val="100000"/>
                  </a:schemeClr>
                </a:gs>
                <a:gs pos="100000">
                  <a:schemeClr val="accent1">
                    <a:lumMod val="99000"/>
                    <a:satMod val="120000"/>
                    <a:shade val="78000"/>
                  </a:schemeClr>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02035" y="5810743"/>
              <a:ext cx="2112703" cy="369332"/>
            </a:xfrm>
            <a:prstGeom prst="rect">
              <a:avLst/>
            </a:prstGeom>
            <a:noFill/>
          </p:spPr>
          <p:txBody>
            <a:bodyPr wrap="none" rtlCol="0">
              <a:spAutoFit/>
            </a:bodyPr>
            <a:lstStyle/>
            <a:p>
              <a:r>
                <a:rPr lang="en-US" dirty="0"/>
                <a:t>Temperature (</a:t>
              </a:r>
              <a:r>
                <a:rPr lang="en-US" dirty="0" err="1"/>
                <a:t>deg</a:t>
              </a:r>
              <a:r>
                <a:rPr lang="en-US" dirty="0"/>
                <a:t> F)</a:t>
              </a:r>
            </a:p>
          </p:txBody>
        </p:sp>
        <p:sp>
          <p:nvSpPr>
            <p:cNvPr id="8" name="TextBox 7"/>
            <p:cNvSpPr txBox="1"/>
            <p:nvPr/>
          </p:nvSpPr>
          <p:spPr>
            <a:xfrm rot="16200000">
              <a:off x="1449883" y="3578647"/>
              <a:ext cx="1342548" cy="369332"/>
            </a:xfrm>
            <a:prstGeom prst="rect">
              <a:avLst/>
            </a:prstGeom>
            <a:noFill/>
          </p:spPr>
          <p:txBody>
            <a:bodyPr wrap="none" rtlCol="0">
              <a:spAutoFit/>
            </a:bodyPr>
            <a:lstStyle/>
            <a:p>
              <a:r>
                <a:rPr lang="en-US" dirty="0"/>
                <a:t>Ozone (ppb)</a:t>
              </a:r>
            </a:p>
          </p:txBody>
        </p:sp>
        <p:sp>
          <p:nvSpPr>
            <p:cNvPr id="9" name="TextBox 8"/>
            <p:cNvSpPr txBox="1"/>
            <p:nvPr/>
          </p:nvSpPr>
          <p:spPr>
            <a:xfrm>
              <a:off x="2695460" y="5490978"/>
              <a:ext cx="4120853" cy="646331"/>
            </a:xfrm>
            <a:prstGeom prst="rect">
              <a:avLst/>
            </a:prstGeom>
            <a:noFill/>
          </p:spPr>
          <p:txBody>
            <a:bodyPr wrap="square" rtlCol="0">
              <a:spAutoFit/>
            </a:bodyPr>
            <a:lstStyle/>
            <a:p>
              <a:r>
                <a:rPr lang="en-US" dirty="0"/>
                <a:t>50	60	70	80	90		</a:t>
              </a:r>
            </a:p>
          </p:txBody>
        </p:sp>
        <p:sp>
          <p:nvSpPr>
            <p:cNvPr id="10" name="TextBox 9"/>
            <p:cNvSpPr txBox="1"/>
            <p:nvPr/>
          </p:nvSpPr>
          <p:spPr>
            <a:xfrm>
              <a:off x="2247741" y="1562339"/>
              <a:ext cx="535648" cy="4101893"/>
            </a:xfrm>
            <a:prstGeom prst="rect">
              <a:avLst/>
            </a:prstGeom>
            <a:noFill/>
          </p:spPr>
          <p:txBody>
            <a:bodyPr wrap="none" rtlCol="0">
              <a:spAutoFit/>
            </a:bodyPr>
            <a:lstStyle/>
            <a:p>
              <a:pPr>
                <a:lnSpc>
                  <a:spcPct val="85000"/>
                </a:lnSpc>
              </a:pPr>
              <a:r>
                <a:rPr lang="en-US" dirty="0"/>
                <a:t>100</a:t>
              </a:r>
            </a:p>
            <a:p>
              <a:pPr>
                <a:lnSpc>
                  <a:spcPct val="85000"/>
                </a:lnSpc>
              </a:pPr>
              <a:endParaRPr lang="en-US" dirty="0"/>
            </a:p>
            <a:p>
              <a:pPr>
                <a:lnSpc>
                  <a:spcPct val="85000"/>
                </a:lnSpc>
              </a:pPr>
              <a:r>
                <a:rPr lang="en-US" dirty="0"/>
                <a:t>90</a:t>
              </a:r>
            </a:p>
            <a:p>
              <a:pPr>
                <a:lnSpc>
                  <a:spcPct val="85000"/>
                </a:lnSpc>
              </a:pPr>
              <a:endParaRPr lang="en-US" dirty="0"/>
            </a:p>
            <a:p>
              <a:pPr>
                <a:lnSpc>
                  <a:spcPct val="85000"/>
                </a:lnSpc>
              </a:pPr>
              <a:r>
                <a:rPr lang="en-US" dirty="0"/>
                <a:t>80</a:t>
              </a:r>
            </a:p>
            <a:p>
              <a:pPr>
                <a:lnSpc>
                  <a:spcPct val="85000"/>
                </a:lnSpc>
              </a:pPr>
              <a:endParaRPr lang="en-US" dirty="0"/>
            </a:p>
            <a:p>
              <a:pPr>
                <a:lnSpc>
                  <a:spcPct val="85000"/>
                </a:lnSpc>
              </a:pPr>
              <a:r>
                <a:rPr lang="en-US" dirty="0"/>
                <a:t>70</a:t>
              </a:r>
            </a:p>
            <a:p>
              <a:pPr>
                <a:lnSpc>
                  <a:spcPct val="85000"/>
                </a:lnSpc>
              </a:pPr>
              <a:endParaRPr lang="en-US" dirty="0"/>
            </a:p>
            <a:p>
              <a:pPr>
                <a:lnSpc>
                  <a:spcPct val="85000"/>
                </a:lnSpc>
              </a:pPr>
              <a:r>
                <a:rPr lang="en-US" dirty="0"/>
                <a:t>60</a:t>
              </a:r>
            </a:p>
            <a:p>
              <a:pPr>
                <a:lnSpc>
                  <a:spcPct val="85000"/>
                </a:lnSpc>
              </a:pPr>
              <a:endParaRPr lang="en-US" dirty="0"/>
            </a:p>
            <a:p>
              <a:pPr>
                <a:lnSpc>
                  <a:spcPct val="85000"/>
                </a:lnSpc>
              </a:pPr>
              <a:r>
                <a:rPr lang="en-US" dirty="0"/>
                <a:t>50</a:t>
              </a:r>
            </a:p>
            <a:p>
              <a:pPr>
                <a:lnSpc>
                  <a:spcPct val="85000"/>
                </a:lnSpc>
              </a:pPr>
              <a:endParaRPr lang="en-US" dirty="0"/>
            </a:p>
            <a:p>
              <a:pPr>
                <a:lnSpc>
                  <a:spcPct val="85000"/>
                </a:lnSpc>
              </a:pPr>
              <a:r>
                <a:rPr lang="en-US" dirty="0"/>
                <a:t>40</a:t>
              </a:r>
            </a:p>
            <a:p>
              <a:pPr>
                <a:lnSpc>
                  <a:spcPct val="85000"/>
                </a:lnSpc>
              </a:pPr>
              <a:endParaRPr lang="en-US" dirty="0"/>
            </a:p>
            <a:p>
              <a:pPr>
                <a:lnSpc>
                  <a:spcPct val="85000"/>
                </a:lnSpc>
              </a:pPr>
              <a:r>
                <a:rPr lang="en-US" dirty="0"/>
                <a:t>30</a:t>
              </a:r>
            </a:p>
            <a:p>
              <a:pPr>
                <a:lnSpc>
                  <a:spcPct val="85000"/>
                </a:lnSpc>
              </a:pPr>
              <a:endParaRPr lang="en-US" dirty="0"/>
            </a:p>
            <a:p>
              <a:pPr>
                <a:lnSpc>
                  <a:spcPct val="85000"/>
                </a:lnSpc>
              </a:pPr>
              <a:r>
                <a:rPr lang="en-US" dirty="0"/>
                <a:t>20</a:t>
              </a:r>
            </a:p>
          </p:txBody>
        </p:sp>
        <p:cxnSp>
          <p:nvCxnSpPr>
            <p:cNvPr id="12" name="Straight Connector 11"/>
            <p:cNvCxnSpPr/>
            <p:nvPr/>
          </p:nvCxnSpPr>
          <p:spPr>
            <a:xfrm flipV="1">
              <a:off x="2786830" y="2064823"/>
              <a:ext cx="4120853" cy="3152054"/>
            </a:xfrm>
            <a:prstGeom prst="line">
              <a:avLst/>
            </a:prstGeom>
            <a:ln w="53975">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201021" y="1452722"/>
            <a:ext cx="3837598" cy="4770537"/>
          </a:xfrm>
          <a:prstGeom prst="rect">
            <a:avLst/>
          </a:prstGeom>
          <a:noFill/>
        </p:spPr>
        <p:txBody>
          <a:bodyPr wrap="square" rtlCol="0">
            <a:spAutoFit/>
          </a:bodyPr>
          <a:lstStyle/>
          <a:p>
            <a:pPr marL="285750" indent="-285750">
              <a:buFont typeface="Arial"/>
              <a:buChar char="•"/>
            </a:pPr>
            <a:r>
              <a:rPr lang="en-US" sz="2400" dirty="0">
                <a:latin typeface="Arial" charset="0"/>
                <a:ea typeface="Arial" charset="0"/>
                <a:cs typeface="Arial" charset="0"/>
              </a:rPr>
              <a:t>Ozone is a strong lung irritant</a:t>
            </a:r>
          </a:p>
          <a:p>
            <a:pPr marL="285750" indent="-285750">
              <a:buFont typeface="Arial"/>
              <a:buChar char="•"/>
            </a:pPr>
            <a:endParaRPr lang="en-US" sz="2400" dirty="0">
              <a:latin typeface="Arial" charset="0"/>
              <a:ea typeface="Arial" charset="0"/>
              <a:cs typeface="Arial" charset="0"/>
            </a:endParaRPr>
          </a:p>
          <a:p>
            <a:pPr marL="285750" indent="-285750">
              <a:buFont typeface="Arial"/>
              <a:buChar char="•"/>
            </a:pPr>
            <a:r>
              <a:rPr lang="en-US" sz="2400" dirty="0">
                <a:latin typeface="Arial" charset="0"/>
                <a:ea typeface="Arial" charset="0"/>
                <a:cs typeface="Arial" charset="0"/>
              </a:rPr>
              <a:t>Ozone is caused by fuel emissions</a:t>
            </a:r>
          </a:p>
          <a:p>
            <a:pPr marL="285750" indent="-285750">
              <a:buFont typeface="Arial"/>
              <a:buChar char="•"/>
            </a:pPr>
            <a:endParaRPr lang="en-US" sz="2400" dirty="0">
              <a:latin typeface="Arial" charset="0"/>
              <a:ea typeface="Arial" charset="0"/>
              <a:cs typeface="Arial" charset="0"/>
            </a:endParaRPr>
          </a:p>
          <a:p>
            <a:pPr marL="285750" indent="-285750">
              <a:buFont typeface="Arial"/>
              <a:buChar char="•"/>
            </a:pPr>
            <a:r>
              <a:rPr lang="en-US" sz="2400" dirty="0">
                <a:latin typeface="Arial" charset="0"/>
                <a:ea typeface="Arial" charset="0"/>
                <a:cs typeface="Arial" charset="0"/>
              </a:rPr>
              <a:t>High temperatures increases ozone</a:t>
            </a:r>
          </a:p>
          <a:p>
            <a:endParaRPr lang="en-US" sz="2400" dirty="0">
              <a:latin typeface="Arial" charset="0"/>
              <a:ea typeface="Arial" charset="0"/>
              <a:cs typeface="Arial" charset="0"/>
            </a:endParaRPr>
          </a:p>
          <a:p>
            <a:pPr marL="285750" indent="-285750">
              <a:buFont typeface="Arial"/>
              <a:buChar char="•"/>
            </a:pPr>
            <a:r>
              <a:rPr lang="en-US" sz="2400" dirty="0">
                <a:latin typeface="Arial" charset="0"/>
                <a:ea typeface="Arial" charset="0"/>
                <a:cs typeface="Arial" charset="0"/>
              </a:rPr>
              <a:t>Effect greater in downtown areas</a:t>
            </a:r>
          </a:p>
          <a:p>
            <a:pPr marL="742950" lvl="1" indent="-285750">
              <a:buFont typeface="Arial"/>
              <a:buChar char="•"/>
            </a:pPr>
            <a:r>
              <a:rPr lang="en-US" sz="2000" dirty="0">
                <a:latin typeface="Arial" charset="0"/>
                <a:ea typeface="Arial" charset="0"/>
                <a:cs typeface="Arial" charset="0"/>
              </a:rPr>
              <a:t>Emission sources</a:t>
            </a:r>
          </a:p>
          <a:p>
            <a:pPr marL="742950" lvl="1" indent="-285750">
              <a:buFont typeface="Arial"/>
              <a:buChar char="•"/>
            </a:pPr>
            <a:r>
              <a:rPr lang="en-US" sz="2000" dirty="0">
                <a:latin typeface="Arial" charset="0"/>
                <a:ea typeface="Arial" charset="0"/>
                <a:cs typeface="Arial" charset="0"/>
              </a:rPr>
              <a:t>Urban heat island effect</a:t>
            </a:r>
          </a:p>
        </p:txBody>
      </p:sp>
    </p:spTree>
    <p:extLst>
      <p:ext uri="{BB962C8B-B14F-4D97-AF65-F5344CB8AC3E}">
        <p14:creationId xmlns:p14="http://schemas.microsoft.com/office/powerpoint/2010/main" val="182503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7189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30147" y="2180602"/>
            <a:ext cx="7304088" cy="3827462"/>
          </a:xfrm>
        </p:spPr>
        <p:txBody>
          <a:bodyPr>
            <a:noAutofit/>
          </a:bodyPr>
          <a:lstStyle/>
          <a:p>
            <a:pPr>
              <a:lnSpc>
                <a:spcPct val="100000"/>
              </a:lnSpc>
              <a:spcBef>
                <a:spcPts val="600"/>
              </a:spcBef>
              <a:spcAft>
                <a:spcPts val="200"/>
              </a:spcAft>
            </a:pPr>
            <a:r>
              <a:rPr lang="en-US" sz="2400" b="1" dirty="0">
                <a:latin typeface="Arial" charset="0"/>
                <a:ea typeface="Arial" charset="0"/>
                <a:cs typeface="Arial" charset="0"/>
              </a:rPr>
              <a:t>More heat-related injuries &amp; death </a:t>
            </a:r>
          </a:p>
          <a:p>
            <a:pPr>
              <a:lnSpc>
                <a:spcPct val="100000"/>
              </a:lnSpc>
              <a:spcBef>
                <a:spcPts val="600"/>
              </a:spcBef>
              <a:spcAft>
                <a:spcPts val="200"/>
              </a:spcAft>
            </a:pPr>
            <a:r>
              <a:rPr lang="en-US" sz="2400" b="1" dirty="0">
                <a:latin typeface="Arial" charset="0"/>
                <a:ea typeface="Arial" charset="0"/>
                <a:cs typeface="Arial" charset="0"/>
              </a:rPr>
              <a:t>Reduced air quality from ozone</a:t>
            </a:r>
          </a:p>
          <a:p>
            <a:pPr>
              <a:lnSpc>
                <a:spcPct val="100000"/>
              </a:lnSpc>
              <a:spcBef>
                <a:spcPts val="600"/>
              </a:spcBef>
              <a:spcAft>
                <a:spcPts val="200"/>
              </a:spcAft>
            </a:pPr>
            <a:r>
              <a:rPr lang="en-US" sz="2400" b="1" dirty="0">
                <a:latin typeface="Arial" charset="0"/>
                <a:ea typeface="Arial" charset="0"/>
                <a:cs typeface="Arial" charset="0"/>
              </a:rPr>
              <a:t>Longer, more intense allergy season </a:t>
            </a:r>
          </a:p>
          <a:p>
            <a:pPr>
              <a:lnSpc>
                <a:spcPct val="100000"/>
              </a:lnSpc>
              <a:spcBef>
                <a:spcPts val="600"/>
              </a:spcBef>
              <a:spcAft>
                <a:spcPts val="200"/>
              </a:spcAft>
            </a:pPr>
            <a:r>
              <a:rPr lang="en-US" sz="2400" b="1" dirty="0">
                <a:latin typeface="Arial" charset="0"/>
                <a:ea typeface="Arial" charset="0"/>
                <a:cs typeface="Arial" charset="0"/>
              </a:rPr>
              <a:t>More vector-borne disease pests</a:t>
            </a:r>
          </a:p>
          <a:p>
            <a:pPr>
              <a:lnSpc>
                <a:spcPct val="100000"/>
              </a:lnSpc>
              <a:spcBef>
                <a:spcPts val="600"/>
              </a:spcBef>
              <a:spcAft>
                <a:spcPts val="200"/>
              </a:spcAft>
            </a:pPr>
            <a:r>
              <a:rPr lang="en-US" sz="2400" b="1" dirty="0">
                <a:latin typeface="Arial" charset="0"/>
                <a:ea typeface="Arial" charset="0"/>
                <a:cs typeface="Arial" charset="0"/>
              </a:rPr>
              <a:t>Algal blooms &amp; toxic algae</a:t>
            </a:r>
          </a:p>
          <a:p>
            <a:pPr>
              <a:lnSpc>
                <a:spcPct val="100000"/>
              </a:lnSpc>
              <a:spcBef>
                <a:spcPts val="600"/>
              </a:spcBef>
              <a:spcAft>
                <a:spcPts val="200"/>
              </a:spcAft>
            </a:pPr>
            <a:r>
              <a:rPr lang="en-US" sz="2400" b="1" dirty="0">
                <a:latin typeface="Arial" charset="0"/>
                <a:ea typeface="Arial" charset="0"/>
                <a:cs typeface="Arial" charset="0"/>
              </a:rPr>
              <a:t>Increase in flood-related injuries &amp; </a:t>
            </a:r>
            <a:r>
              <a:rPr lang="en-US" sz="2400" b="1" dirty="0" smtClean="0">
                <a:latin typeface="Arial" charset="0"/>
                <a:ea typeface="Arial" charset="0"/>
                <a:cs typeface="Arial" charset="0"/>
              </a:rPr>
              <a:t>disease</a:t>
            </a:r>
          </a:p>
          <a:p>
            <a:pPr>
              <a:lnSpc>
                <a:spcPct val="100000"/>
              </a:lnSpc>
              <a:spcBef>
                <a:spcPts val="600"/>
              </a:spcBef>
              <a:spcAft>
                <a:spcPts val="200"/>
              </a:spcAft>
            </a:pPr>
            <a:r>
              <a:rPr lang="en-US" sz="2400" b="1" dirty="0" smtClean="0">
                <a:latin typeface="Arial" charset="0"/>
                <a:ea typeface="Arial" charset="0"/>
                <a:cs typeface="Arial" charset="0"/>
              </a:rPr>
              <a:t>Stress and other metal health impacts</a:t>
            </a:r>
            <a:endParaRPr lang="en-US" sz="2400" b="1" dirty="0">
              <a:latin typeface="Arial" charset="0"/>
              <a:ea typeface="Arial" charset="0"/>
              <a:cs typeface="Arial" charset="0"/>
            </a:endParaRPr>
          </a:p>
          <a:p>
            <a:pPr>
              <a:lnSpc>
                <a:spcPct val="100000"/>
              </a:lnSpc>
              <a:spcBef>
                <a:spcPts val="600"/>
              </a:spcBef>
              <a:spcAft>
                <a:spcPts val="200"/>
              </a:spcAft>
            </a:pPr>
            <a:r>
              <a:rPr lang="en-US" sz="2400" b="1" dirty="0">
                <a:latin typeface="Arial" charset="0"/>
                <a:ea typeface="Arial" charset="0"/>
                <a:cs typeface="Arial" charset="0"/>
              </a:rPr>
              <a:t>Vulnerable populations at greatest risk</a:t>
            </a:r>
          </a:p>
        </p:txBody>
      </p:sp>
      <p:pic>
        <p:nvPicPr>
          <p:cNvPr id="10" name="Picture 9"/>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11"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Summary of Key Findings</a:t>
            </a:r>
            <a:endParaRPr lang="en-US" b="1" dirty="0">
              <a:solidFill>
                <a:prstClr val="black"/>
              </a:solidFill>
              <a:latin typeface="Impact" charset="0"/>
              <a:ea typeface="Impact" charset="0"/>
              <a:cs typeface="Impact" charset="0"/>
            </a:endParaRPr>
          </a:p>
        </p:txBody>
      </p:sp>
      <p:cxnSp>
        <p:nvCxnSpPr>
          <p:cNvPr id="12" name="Straight Connector 11"/>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82838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2574" y="2061024"/>
            <a:ext cx="5480584" cy="553998"/>
          </a:xfrm>
          <a:prstGeom prst="rect">
            <a:avLst/>
          </a:prstGeom>
          <a:noFill/>
          <a:effectLst>
            <a:outerShdw blurRad="50800" dist="38100" dir="2700000" algn="tl" rotWithShape="0">
              <a:schemeClr val="bg1">
                <a:alpha val="25000"/>
              </a:schemeClr>
            </a:outerShdw>
          </a:effectLst>
        </p:spPr>
        <p:txBody>
          <a:bodyPr wrap="square" rtlCol="0">
            <a:spAutoFit/>
          </a:bodyPr>
          <a:lstStyle/>
          <a:p>
            <a:pPr defTabSz="342900"/>
            <a:r>
              <a:rPr lang="en-US" sz="3000" b="1" dirty="0">
                <a:solidFill>
                  <a:prstClr val="black"/>
                </a:solidFill>
                <a:latin typeface="Impact" charset="0"/>
                <a:ea typeface="Impact" charset="0"/>
                <a:cs typeface="Impact" charset="0"/>
              </a:rPr>
              <a:t>Recommended Citation</a:t>
            </a:r>
          </a:p>
        </p:txBody>
      </p:sp>
      <p:sp>
        <p:nvSpPr>
          <p:cNvPr id="9" name="TextBox 8"/>
          <p:cNvSpPr txBox="1"/>
          <p:nvPr/>
        </p:nvSpPr>
        <p:spPr>
          <a:xfrm>
            <a:off x="712574" y="2659153"/>
            <a:ext cx="7815200" cy="1754326"/>
          </a:xfrm>
          <a:prstGeom prst="rect">
            <a:avLst/>
          </a:prstGeom>
          <a:solidFill>
            <a:schemeClr val="bg1">
              <a:alpha val="60000"/>
            </a:schemeClr>
          </a:solidFill>
          <a:effectLst>
            <a:outerShdw blurRad="50800" dist="38100" dir="2700000" algn="tl" rotWithShape="0">
              <a:schemeClr val="bg1">
                <a:alpha val="25000"/>
              </a:schemeClr>
            </a:outerShdw>
          </a:effectLst>
        </p:spPr>
        <p:txBody>
          <a:bodyPr wrap="square" rtlCol="0">
            <a:spAutoFit/>
          </a:bodyPr>
          <a:lstStyle/>
          <a:p>
            <a:r>
              <a:rPr lang="en-US" dirty="0" err="1"/>
              <a:t>Filippelli</a:t>
            </a:r>
            <a:r>
              <a:rPr lang="en-US" dirty="0"/>
              <a:t>, G.M., </a:t>
            </a:r>
            <a:r>
              <a:rPr lang="en-US" dirty="0" err="1"/>
              <a:t>Widhalm</a:t>
            </a:r>
            <a:r>
              <a:rPr lang="en-US" dirty="0"/>
              <a:t>, M., </a:t>
            </a:r>
            <a:r>
              <a:rPr lang="en-US" dirty="0" err="1"/>
              <a:t>Filley</a:t>
            </a:r>
            <a:r>
              <a:rPr lang="en-US" dirty="0"/>
              <a:t>, R., Comer, K., </a:t>
            </a:r>
            <a:r>
              <a:rPr lang="en-US" dirty="0" err="1"/>
              <a:t>Ejeta</a:t>
            </a:r>
            <a:r>
              <a:rPr lang="en-US" dirty="0"/>
              <a:t>, G., Field, W., Freeman, J., Gibson, J., Jay, S., Johnson, D., Mattes, R., Moreno-</a:t>
            </a:r>
            <a:r>
              <a:rPr lang="en-US" dirty="0" err="1"/>
              <a:t>Madriñán</a:t>
            </a:r>
            <a:r>
              <a:rPr lang="en-US" dirty="0"/>
              <a:t>, M.J., </a:t>
            </a:r>
            <a:r>
              <a:rPr lang="en-US" dirty="0" err="1"/>
              <a:t>Ogashawara</a:t>
            </a:r>
            <a:r>
              <a:rPr lang="en-US" dirty="0"/>
              <a:t>, I., Prather, J., Rosenthal, F., </a:t>
            </a:r>
            <a:r>
              <a:rPr lang="en-US" dirty="0" err="1"/>
              <a:t>Smirat</a:t>
            </a:r>
            <a:r>
              <a:rPr lang="en-US" dirty="0"/>
              <a:t>, J., Wang, Y., Wells, E., and J.S. Dukes. 2018. Hoosiers’ Health in a Changing Climate: A Report from the Indiana Climate Change Impacts Assessment. Purdue Climate Change Research Center, Purdue University. West Lafayette, Indiana. </a:t>
            </a:r>
            <a:r>
              <a:rPr lang="en-US" b="1" u="sng" dirty="0">
                <a:hlinkClick r:id="rId3"/>
              </a:rPr>
              <a:t>https://bit.ly/2IvumFC</a:t>
            </a:r>
            <a:endParaRPr lang="en-US" dirty="0">
              <a:solidFill>
                <a:prstClr val="black"/>
              </a:solidFill>
              <a:latin typeface="Arial" charset="0"/>
              <a:ea typeface="Arial" charset="0"/>
              <a:cs typeface="Arial" charset="0"/>
            </a:endParaRPr>
          </a:p>
        </p:txBody>
      </p:sp>
      <p:sp>
        <p:nvSpPr>
          <p:cNvPr id="11" name="TextBox 10"/>
          <p:cNvSpPr txBox="1"/>
          <p:nvPr/>
        </p:nvSpPr>
        <p:spPr>
          <a:xfrm>
            <a:off x="712574" y="4846587"/>
            <a:ext cx="5480584" cy="553998"/>
          </a:xfrm>
          <a:prstGeom prst="rect">
            <a:avLst/>
          </a:prstGeom>
          <a:noFill/>
          <a:effectLst>
            <a:outerShdw blurRad="50800" dist="38100" dir="2700000" algn="tl" rotWithShape="0">
              <a:schemeClr val="bg1">
                <a:alpha val="25000"/>
              </a:schemeClr>
            </a:outerShdw>
          </a:effectLst>
        </p:spPr>
        <p:txBody>
          <a:bodyPr wrap="square" rtlCol="0">
            <a:spAutoFit/>
          </a:bodyPr>
          <a:lstStyle/>
          <a:p>
            <a:pPr defTabSz="342900"/>
            <a:r>
              <a:rPr lang="en-US" sz="3000" b="1" dirty="0">
                <a:solidFill>
                  <a:prstClr val="black"/>
                </a:solidFill>
                <a:latin typeface="Impact" charset="0"/>
                <a:ea typeface="Impact" charset="0"/>
                <a:cs typeface="Impact" charset="0"/>
              </a:rPr>
              <a:t>Read the Full Report</a:t>
            </a:r>
          </a:p>
        </p:txBody>
      </p:sp>
      <p:sp>
        <p:nvSpPr>
          <p:cNvPr id="12" name="TextBox 11"/>
          <p:cNvSpPr txBox="1"/>
          <p:nvPr/>
        </p:nvSpPr>
        <p:spPr>
          <a:xfrm>
            <a:off x="712574" y="5444717"/>
            <a:ext cx="6318566" cy="369332"/>
          </a:xfrm>
          <a:prstGeom prst="rect">
            <a:avLst/>
          </a:prstGeom>
          <a:solidFill>
            <a:schemeClr val="bg1">
              <a:alpha val="60000"/>
            </a:schemeClr>
          </a:solidFill>
          <a:effectLst>
            <a:outerShdw blurRad="50800" dist="38100" dir="2700000" algn="tl" rotWithShape="0">
              <a:schemeClr val="bg1">
                <a:alpha val="25000"/>
              </a:schemeClr>
            </a:outerShdw>
          </a:effectLst>
        </p:spPr>
        <p:txBody>
          <a:bodyPr wrap="square" rtlCol="0">
            <a:spAutoFit/>
          </a:bodyPr>
          <a:lstStyle/>
          <a:p>
            <a:r>
              <a:rPr lang="en-US" dirty="0">
                <a:latin typeface="Arial" charset="0"/>
                <a:ea typeface="Arial" charset="0"/>
                <a:cs typeface="Arial" charset="0"/>
              </a:rPr>
              <a:t>https://</a:t>
            </a:r>
            <a:r>
              <a:rPr lang="en-US" dirty="0" err="1">
                <a:latin typeface="Arial" charset="0"/>
                <a:ea typeface="Arial" charset="0"/>
                <a:cs typeface="Arial" charset="0"/>
              </a:rPr>
              <a:t>ag.purdue.edu</a:t>
            </a:r>
            <a:r>
              <a:rPr lang="en-US" dirty="0">
                <a:latin typeface="Arial" charset="0"/>
                <a:ea typeface="Arial" charset="0"/>
                <a:cs typeface="Arial" charset="0"/>
              </a:rPr>
              <a:t>/</a:t>
            </a:r>
            <a:r>
              <a:rPr lang="en-US" dirty="0" err="1">
                <a:latin typeface="Arial" charset="0"/>
                <a:ea typeface="Arial" charset="0"/>
                <a:cs typeface="Arial" charset="0"/>
              </a:rPr>
              <a:t>indianaclimate</a:t>
            </a:r>
            <a:r>
              <a:rPr lang="en-US" dirty="0">
                <a:latin typeface="Arial" charset="0"/>
                <a:ea typeface="Arial" charset="0"/>
                <a:cs typeface="Arial" charset="0"/>
              </a:rPr>
              <a:t>/</a:t>
            </a:r>
            <a:r>
              <a:rPr lang="en-US" dirty="0" err="1">
                <a:latin typeface="Arial" charset="0"/>
                <a:ea typeface="Arial" charset="0"/>
                <a:cs typeface="Arial" charset="0"/>
              </a:rPr>
              <a:t>hoosier</a:t>
            </a:r>
            <a:r>
              <a:rPr lang="en-US" dirty="0">
                <a:latin typeface="Arial" charset="0"/>
                <a:ea typeface="Arial" charset="0"/>
                <a:cs typeface="Arial" charset="0"/>
              </a:rPr>
              <a:t>-health-report/</a:t>
            </a:r>
          </a:p>
        </p:txBody>
      </p:sp>
      <p:pic>
        <p:nvPicPr>
          <p:cNvPr id="14" name="Picture 13"/>
          <p:cNvPicPr>
            <a:picLocks noChangeAspect="1"/>
          </p:cNvPicPr>
          <p:nvPr/>
        </p:nvPicPr>
        <p:blipFill rotWithShape="1">
          <a:blip r:embed="rId4">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15"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Hoosiers’ Health in a Changing Climate</a:t>
            </a:r>
            <a:endParaRPr lang="en-US" b="1" dirty="0">
              <a:solidFill>
                <a:prstClr val="black"/>
              </a:solidFill>
              <a:latin typeface="Impact" charset="0"/>
              <a:ea typeface="Impact" charset="0"/>
              <a:cs typeface="Impact" charset="0"/>
            </a:endParaRPr>
          </a:p>
        </p:txBody>
      </p:sp>
      <p:cxnSp>
        <p:nvCxnSpPr>
          <p:cNvPr id="16" name="Straight Connector 15"/>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2222433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17"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Stay informed, stay connected</a:t>
            </a:r>
            <a:endParaRPr lang="en-US" b="1" dirty="0">
              <a:solidFill>
                <a:prstClr val="black"/>
              </a:solidFill>
              <a:latin typeface="Impact" charset="0"/>
              <a:ea typeface="Impact" charset="0"/>
              <a:cs typeface="Impact" charset="0"/>
            </a:endParaRPr>
          </a:p>
        </p:txBody>
      </p:sp>
      <p:cxnSp>
        <p:nvCxnSpPr>
          <p:cNvPr id="22" name="Straight Connector 21"/>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9989" y="2636382"/>
            <a:ext cx="5339923" cy="646331"/>
          </a:xfrm>
          <a:prstGeom prst="rect">
            <a:avLst/>
          </a:prstGeom>
          <a:noFill/>
        </p:spPr>
        <p:txBody>
          <a:bodyPr wrap="none" rtlCol="0">
            <a:spAutoFit/>
          </a:bodyPr>
          <a:lstStyle/>
          <a:p>
            <a:r>
              <a:rPr lang="en-US" sz="3600" dirty="0">
                <a:solidFill>
                  <a:prstClr val="black">
                    <a:lumMod val="75000"/>
                    <a:lumOff val="25000"/>
                  </a:prstClr>
                </a:solidFill>
                <a:ea typeface="Chaparral Pro" charset="0"/>
                <a:cs typeface="Chaparral Pro" charset="0"/>
              </a:rPr>
              <a:t>http://</a:t>
            </a:r>
            <a:r>
              <a:rPr lang="en-US" sz="3600" dirty="0" err="1">
                <a:solidFill>
                  <a:prstClr val="black">
                    <a:lumMod val="75000"/>
                    <a:lumOff val="25000"/>
                  </a:prstClr>
                </a:solidFill>
                <a:ea typeface="Chaparral Pro" charset="0"/>
                <a:cs typeface="Chaparral Pro" charset="0"/>
              </a:rPr>
              <a:t>IndianaClimate.org</a:t>
            </a:r>
            <a:r>
              <a:rPr lang="en-US" sz="3600" dirty="0">
                <a:solidFill>
                  <a:prstClr val="black">
                    <a:lumMod val="75000"/>
                    <a:lumOff val="25000"/>
                  </a:prstClr>
                </a:solidFill>
                <a:ea typeface="Chaparral Pro" charset="0"/>
                <a:cs typeface="Chaparral Pro" charset="0"/>
              </a:rPr>
              <a:t> </a:t>
            </a:r>
          </a:p>
        </p:txBody>
      </p:sp>
      <p:grpSp>
        <p:nvGrpSpPr>
          <p:cNvPr id="24" name="Group 23"/>
          <p:cNvGrpSpPr/>
          <p:nvPr/>
        </p:nvGrpSpPr>
        <p:grpSpPr>
          <a:xfrm>
            <a:off x="6432654" y="1979026"/>
            <a:ext cx="2711347" cy="2859396"/>
            <a:chOff x="6437438" y="2169918"/>
            <a:chExt cx="2711347" cy="2859396"/>
          </a:xfrm>
          <a:solidFill>
            <a:schemeClr val="bg2"/>
          </a:solidFill>
        </p:grpSpPr>
        <p:sp>
          <p:nvSpPr>
            <p:cNvPr id="25" name="Rectangle 24"/>
            <p:cNvSpPr/>
            <p:nvPr/>
          </p:nvSpPr>
          <p:spPr>
            <a:xfrm>
              <a:off x="6437438" y="2169918"/>
              <a:ext cx="2706557" cy="2859396"/>
            </a:xfrm>
            <a:prstGeom prst="rect">
              <a:avLst/>
            </a:prstGeom>
            <a:grpFill/>
            <a:ln w="25400" cap="flat" cmpd="sng" algn="ctr">
              <a:noFill/>
              <a:prstDash val="solid"/>
            </a:ln>
            <a:effectLst/>
          </p:spPr>
          <p:txBody>
            <a:bodyPr rtlCol="0" anchor="ctr"/>
            <a:lstStyle/>
            <a:p>
              <a:pPr algn="ctr" eaLnBrk="0" fontAlgn="base" hangingPunct="0">
                <a:spcBef>
                  <a:spcPct val="0"/>
                </a:spcBef>
                <a:spcAft>
                  <a:spcPct val="0"/>
                </a:spcAft>
                <a:defRPr/>
              </a:pPr>
              <a:endParaRPr lang="en-US" sz="2800" b="1" kern="0">
                <a:solidFill>
                  <a:srgbClr val="FFFFFF"/>
                </a:solidFill>
              </a:endParaRPr>
            </a:p>
          </p:txBody>
        </p:sp>
        <p:sp>
          <p:nvSpPr>
            <p:cNvPr id="26" name="Rectangle 25"/>
            <p:cNvSpPr/>
            <p:nvPr/>
          </p:nvSpPr>
          <p:spPr>
            <a:xfrm>
              <a:off x="6636036" y="2492159"/>
              <a:ext cx="2270496" cy="1200329"/>
            </a:xfrm>
            <a:prstGeom prst="rect">
              <a:avLst/>
            </a:prstGeom>
            <a:grpFill/>
          </p:spPr>
          <p:txBody>
            <a:bodyPr wrap="square">
              <a:spAutoFit/>
            </a:bodyPr>
            <a:lstStyle/>
            <a:p>
              <a:r>
                <a:rPr lang="en-US" b="1" dirty="0">
                  <a:solidFill>
                    <a:prstClr val="black">
                      <a:lumMod val="75000"/>
                      <a:lumOff val="25000"/>
                    </a:prstClr>
                  </a:solidFill>
                  <a:ea typeface="Chaparral Pro" charset="0"/>
                  <a:cs typeface="Chaparral Pro" charset="0"/>
                </a:rPr>
                <a:t>Jeffrey Dukes</a:t>
              </a:r>
            </a:p>
            <a:p>
              <a:r>
                <a:rPr lang="en-US" dirty="0">
                  <a:solidFill>
                    <a:prstClr val="black">
                      <a:lumMod val="75000"/>
                      <a:lumOff val="25000"/>
                    </a:prstClr>
                  </a:solidFill>
                  <a:ea typeface="Chaparral Pro" charset="0"/>
                  <a:cs typeface="Chaparral Pro" charset="0"/>
                </a:rPr>
                <a:t>PCCRC Director</a:t>
              </a:r>
            </a:p>
            <a:p>
              <a:r>
                <a:rPr lang="en-US" u="sng" dirty="0" err="1">
                  <a:solidFill>
                    <a:prstClr val="black">
                      <a:lumMod val="75000"/>
                      <a:lumOff val="25000"/>
                    </a:prstClr>
                  </a:solidFill>
                  <a:ea typeface="Chaparral Pro" charset="0"/>
                  <a:cs typeface="Chaparral Pro" charset="0"/>
                </a:rPr>
                <a:t>jsdukes@purdue.edu</a:t>
              </a:r>
              <a:endParaRPr lang="en-US" u="sng" dirty="0">
                <a:solidFill>
                  <a:prstClr val="black">
                    <a:lumMod val="75000"/>
                    <a:lumOff val="25000"/>
                  </a:prstClr>
                </a:solidFill>
                <a:ea typeface="Chaparral Pro" charset="0"/>
                <a:cs typeface="Chaparral Pro" charset="0"/>
              </a:endParaRPr>
            </a:p>
            <a:p>
              <a:r>
                <a:rPr lang="en-US" dirty="0">
                  <a:solidFill>
                    <a:prstClr val="black">
                      <a:lumMod val="75000"/>
                      <a:lumOff val="25000"/>
                    </a:prstClr>
                  </a:solidFill>
                  <a:ea typeface="Chaparral Pro" charset="0"/>
                  <a:cs typeface="Chaparral Pro" charset="0"/>
                </a:rPr>
                <a:t>@</a:t>
              </a:r>
              <a:r>
                <a:rPr lang="en-US" dirty="0" err="1">
                  <a:solidFill>
                    <a:prstClr val="black">
                      <a:lumMod val="75000"/>
                      <a:lumOff val="25000"/>
                    </a:prstClr>
                  </a:solidFill>
                  <a:ea typeface="Chaparral Pro" charset="0"/>
                  <a:cs typeface="Chaparral Pro" charset="0"/>
                </a:rPr>
                <a:t>DukesJeff</a:t>
              </a:r>
              <a:endParaRPr lang="en-US" dirty="0">
                <a:solidFill>
                  <a:prstClr val="black">
                    <a:lumMod val="75000"/>
                    <a:lumOff val="25000"/>
                  </a:prstClr>
                </a:solidFill>
                <a:ea typeface="Chaparral Pro" charset="0"/>
                <a:cs typeface="Chaparral Pro" charset="0"/>
              </a:endParaRPr>
            </a:p>
          </p:txBody>
        </p:sp>
        <p:sp>
          <p:nvSpPr>
            <p:cNvPr id="27" name="Rectangle 26"/>
            <p:cNvSpPr/>
            <p:nvPr/>
          </p:nvSpPr>
          <p:spPr>
            <a:xfrm>
              <a:off x="6636037" y="3798043"/>
              <a:ext cx="2512748" cy="923330"/>
            </a:xfrm>
            <a:prstGeom prst="rect">
              <a:avLst/>
            </a:prstGeom>
            <a:noFill/>
          </p:spPr>
          <p:txBody>
            <a:bodyPr wrap="square">
              <a:spAutoFit/>
            </a:bodyPr>
            <a:lstStyle/>
            <a:p>
              <a:r>
                <a:rPr lang="en-US" b="1" dirty="0">
                  <a:solidFill>
                    <a:prstClr val="black">
                      <a:lumMod val="75000"/>
                      <a:lumOff val="25000"/>
                    </a:prstClr>
                  </a:solidFill>
                  <a:ea typeface="Chaparral Pro" charset="0"/>
                  <a:cs typeface="Chaparral Pro" charset="0"/>
                </a:rPr>
                <a:t>Melissa Widhalm</a:t>
              </a:r>
            </a:p>
            <a:p>
              <a:r>
                <a:rPr lang="en-US" dirty="0">
                  <a:solidFill>
                    <a:prstClr val="black">
                      <a:lumMod val="75000"/>
                      <a:lumOff val="25000"/>
                    </a:prstClr>
                  </a:solidFill>
                  <a:ea typeface="Chaparral Pro" charset="0"/>
                  <a:cs typeface="Chaparral Pro" charset="0"/>
                </a:rPr>
                <a:t>IN CCIA Coordinator</a:t>
              </a:r>
            </a:p>
            <a:p>
              <a:r>
                <a:rPr lang="en-US" u="sng" dirty="0">
                  <a:solidFill>
                    <a:prstClr val="black">
                      <a:lumMod val="75000"/>
                      <a:lumOff val="25000"/>
                    </a:prstClr>
                  </a:solidFill>
                  <a:ea typeface="Chaparral Pro" charset="0"/>
                  <a:cs typeface="Chaparral Pro" charset="0"/>
                </a:rPr>
                <a:t>mwidhalm@purdue.edu</a:t>
              </a:r>
              <a:r>
                <a:rPr lang="en-US" dirty="0">
                  <a:solidFill>
                    <a:prstClr val="black">
                      <a:lumMod val="75000"/>
                      <a:lumOff val="25000"/>
                    </a:prstClr>
                  </a:solidFill>
                  <a:ea typeface="Chaparral Pro" charset="0"/>
                  <a:cs typeface="Chaparral Pro" charset="0"/>
                </a:rPr>
                <a:t> </a:t>
              </a:r>
            </a:p>
          </p:txBody>
        </p:sp>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053" y="3756550"/>
            <a:ext cx="545089" cy="562088"/>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89" y="3756550"/>
            <a:ext cx="522491" cy="538786"/>
          </a:xfrm>
          <a:prstGeom prst="rect">
            <a:avLst/>
          </a:prstGeom>
        </p:spPr>
      </p:pic>
      <p:sp>
        <p:nvSpPr>
          <p:cNvPr id="32" name="TextBox 31"/>
          <p:cNvSpPr txBox="1"/>
          <p:nvPr/>
        </p:nvSpPr>
        <p:spPr>
          <a:xfrm>
            <a:off x="3282118" y="3733554"/>
            <a:ext cx="2954655" cy="584775"/>
          </a:xfrm>
          <a:prstGeom prst="rect">
            <a:avLst/>
          </a:prstGeom>
          <a:noFill/>
        </p:spPr>
        <p:txBody>
          <a:bodyPr wrap="none" rtlCol="0">
            <a:spAutoFit/>
          </a:bodyPr>
          <a:lstStyle/>
          <a:p>
            <a:r>
              <a:rPr lang="en-US" sz="3200" dirty="0">
                <a:solidFill>
                  <a:srgbClr val="000000">
                    <a:lumMod val="75000"/>
                    <a:lumOff val="25000"/>
                  </a:srgbClr>
                </a:solidFill>
                <a:latin typeface="Arial Narrow" charset="0"/>
                <a:ea typeface="Arial Narrow" charset="0"/>
                <a:cs typeface="Arial Narrow" charset="0"/>
              </a:rPr>
              <a:t>@</a:t>
            </a:r>
            <a:r>
              <a:rPr lang="en-US" sz="3200" dirty="0" err="1">
                <a:solidFill>
                  <a:srgbClr val="000000">
                    <a:lumMod val="75000"/>
                    <a:lumOff val="25000"/>
                  </a:srgbClr>
                </a:solidFill>
                <a:latin typeface="Arial Narrow" charset="0"/>
                <a:ea typeface="Arial Narrow" charset="0"/>
                <a:cs typeface="Arial Narrow" charset="0"/>
              </a:rPr>
              <a:t>PurdueCCRC</a:t>
            </a:r>
            <a:r>
              <a:rPr lang="en-US" sz="3200" dirty="0">
                <a:solidFill>
                  <a:srgbClr val="000000">
                    <a:lumMod val="75000"/>
                    <a:lumOff val="25000"/>
                  </a:srgbClr>
                </a:solidFill>
                <a:latin typeface="Arial Narrow" charset="0"/>
                <a:ea typeface="Arial Narrow" charset="0"/>
                <a:cs typeface="Arial Narrow" charset="0"/>
              </a:rPr>
              <a:t>	</a:t>
            </a: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937" y="3756550"/>
            <a:ext cx="548640" cy="565750"/>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989" y="5430416"/>
            <a:ext cx="7613912" cy="936511"/>
          </a:xfrm>
          <a:prstGeom prst="rect">
            <a:avLst/>
          </a:prstGeom>
        </p:spPr>
      </p:pic>
    </p:spTree>
    <p:extLst>
      <p:ext uri="{BB962C8B-B14F-4D97-AF65-F5344CB8AC3E}">
        <p14:creationId xmlns:p14="http://schemas.microsoft.com/office/powerpoint/2010/main" val="1244547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20000"/>
            <a:extLst>
              <a:ext uri="{28A0092B-C50C-407E-A947-70E740481C1C}">
                <a14:useLocalDpi xmlns:a14="http://schemas.microsoft.com/office/drawing/2010/main" val="0"/>
              </a:ext>
            </a:extLst>
          </a:blip>
          <a:srcRect r="9931"/>
          <a:stretch/>
        </p:blipFill>
        <p:spPr>
          <a:xfrm>
            <a:off x="0" y="0"/>
            <a:ext cx="9132425"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776" y="1487345"/>
            <a:ext cx="5965400" cy="3975905"/>
          </a:xfrm>
          <a:prstGeom prst="rect">
            <a:avLst/>
          </a:prstGeom>
        </p:spPr>
      </p:pic>
      <p:sp>
        <p:nvSpPr>
          <p:cNvPr id="4" name="Title 1">
            <a:extLst>
              <a:ext uri="{FF2B5EF4-FFF2-40B4-BE49-F238E27FC236}">
                <a16:creationId xmlns="" xmlns:a16="http://schemas.microsoft.com/office/drawing/2014/main" id="{76394964-1755-2C46-A960-B073ADDB120B}"/>
              </a:ext>
            </a:extLst>
          </p:cNvPr>
          <p:cNvSpPr txBox="1">
            <a:spLocks/>
          </p:cNvSpPr>
          <p:nvPr/>
        </p:nvSpPr>
        <p:spPr>
          <a:xfrm>
            <a:off x="406386" y="5647971"/>
            <a:ext cx="8737614" cy="670538"/>
          </a:xfrm>
          <a:prstGeom prst="rect">
            <a:avLst/>
          </a:prstGeom>
          <a:effectLst>
            <a:outerShdw blurRad="50800" dist="38100" dir="2700000" algn="tl" rotWithShape="0">
              <a:schemeClr val="bg1">
                <a:alpha val="40000"/>
              </a:schemeClr>
            </a:outerShdw>
          </a:effectLst>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r>
              <a:rPr lang="en-US" b="1" smtClean="0">
                <a:solidFill>
                  <a:prstClr val="black"/>
                </a:solidFill>
                <a:latin typeface="Impact" charset="0"/>
                <a:ea typeface="Impact" charset="0"/>
                <a:cs typeface="Impact" charset="0"/>
              </a:rPr>
              <a:t>Heat, Humidity and Health</a:t>
            </a:r>
            <a:endParaRPr lang="en-US" b="1" dirty="0">
              <a:solidFill>
                <a:prstClr val="black"/>
              </a:solidFill>
              <a:latin typeface="Impact" charset="0"/>
              <a:ea typeface="Impact" charset="0"/>
              <a:cs typeface="Impact" charset="0"/>
            </a:endParaRPr>
          </a:p>
        </p:txBody>
      </p:sp>
    </p:spTree>
    <p:extLst>
      <p:ext uri="{BB962C8B-B14F-4D97-AF65-F5344CB8AC3E}">
        <p14:creationId xmlns:p14="http://schemas.microsoft.com/office/powerpoint/2010/main" val="16839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933" r="5399"/>
          <a:stretch/>
        </p:blipFill>
        <p:spPr>
          <a:xfrm>
            <a:off x="-48126" y="0"/>
            <a:ext cx="9224210" cy="6858000"/>
          </a:xfrm>
          <a:prstGeom prst="rect">
            <a:avLst/>
          </a:prstGeom>
        </p:spPr>
      </p:pic>
      <p:pic>
        <p:nvPicPr>
          <p:cNvPr id="5" name="Picture 4"/>
          <p:cNvPicPr>
            <a:picLocks noChangeAspect="1"/>
          </p:cNvPicPr>
          <p:nvPr/>
        </p:nvPicPr>
        <p:blipFill rotWithShape="1">
          <a:blip r:embed="rId4"/>
          <a:srcRect l="4724" t="2312" r="7578" b="1210"/>
          <a:stretch/>
        </p:blipFill>
        <p:spPr>
          <a:xfrm>
            <a:off x="1138989" y="1690689"/>
            <a:ext cx="6849979" cy="4392097"/>
          </a:xfrm>
          <a:prstGeom prst="rect">
            <a:avLst/>
          </a:prstGeom>
        </p:spPr>
      </p:pic>
    </p:spTree>
    <p:extLst>
      <p:ext uri="{BB962C8B-B14F-4D97-AF65-F5344CB8AC3E}">
        <p14:creationId xmlns:p14="http://schemas.microsoft.com/office/powerpoint/2010/main" val="1146137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114" y="483555"/>
            <a:ext cx="3991476" cy="1325563"/>
          </a:xfrm>
        </p:spPr>
        <p:txBody>
          <a:bodyPr/>
          <a:lstStyle/>
          <a:p>
            <a:r>
              <a:rPr lang="en-US" b="1" dirty="0">
                <a:latin typeface="Impact" charset="0"/>
                <a:ea typeface="Impact" charset="0"/>
                <a:cs typeface="Impact" charset="0"/>
              </a:rPr>
              <a:t>Now what?</a:t>
            </a:r>
          </a:p>
        </p:txBody>
      </p:sp>
      <p:sp>
        <p:nvSpPr>
          <p:cNvPr id="3" name="Content Placeholder 2"/>
          <p:cNvSpPr>
            <a:spLocks noGrp="1"/>
          </p:cNvSpPr>
          <p:nvPr>
            <p:ph idx="1"/>
          </p:nvPr>
        </p:nvSpPr>
        <p:spPr>
          <a:xfrm>
            <a:off x="628114" y="3760897"/>
            <a:ext cx="6623290" cy="2295452"/>
          </a:xfrm>
        </p:spPr>
        <p:txBody>
          <a:bodyPr>
            <a:noAutofit/>
          </a:bodyPr>
          <a:lstStyle/>
          <a:p>
            <a:pPr marL="457200" indent="-457200">
              <a:buFont typeface="Wingdings" charset="2"/>
              <a:buChar char="ü"/>
            </a:pPr>
            <a:r>
              <a:rPr lang="en-US" sz="3200" dirty="0"/>
              <a:t>Increase the dialogue  </a:t>
            </a:r>
          </a:p>
          <a:p>
            <a:pPr marL="457200" indent="-457200">
              <a:buFont typeface="Wingdings" charset="2"/>
              <a:buChar char="ü"/>
            </a:pPr>
            <a:r>
              <a:rPr lang="en-US" sz="3200" dirty="0"/>
              <a:t>Adopt policies &amp; personal practices to address impacts</a:t>
            </a:r>
          </a:p>
          <a:p>
            <a:pPr marL="457200" indent="-457200">
              <a:buFont typeface="Wingdings" charset="2"/>
              <a:buChar char="ü"/>
            </a:pPr>
            <a:r>
              <a:rPr lang="en-US" sz="3200" dirty="0"/>
              <a:t>Actions to limit climate change</a:t>
            </a:r>
          </a:p>
          <a:p>
            <a:pPr marL="0" indent="0">
              <a:buNone/>
            </a:pPr>
            <a:endParaRPr lang="en-US"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875" b="5633"/>
          <a:stretch/>
        </p:blipFill>
        <p:spPr>
          <a:xfrm>
            <a:off x="4765648" y="65885"/>
            <a:ext cx="4378352" cy="1743233"/>
          </a:xfrm>
          <a:prstGeom prst="rect">
            <a:avLst/>
          </a:prstGeom>
        </p:spPr>
      </p:pic>
      <p:sp>
        <p:nvSpPr>
          <p:cNvPr id="5" name="TextBox 4"/>
          <p:cNvSpPr txBox="1"/>
          <p:nvPr/>
        </p:nvSpPr>
        <p:spPr>
          <a:xfrm>
            <a:off x="628114" y="2307954"/>
            <a:ext cx="7344066" cy="954107"/>
          </a:xfrm>
          <a:prstGeom prst="rect">
            <a:avLst/>
          </a:prstGeom>
          <a:noFill/>
        </p:spPr>
        <p:txBody>
          <a:bodyPr wrap="square" rtlCol="0">
            <a:spAutoFit/>
          </a:bodyPr>
          <a:lstStyle/>
          <a:p>
            <a:r>
              <a:rPr lang="en-US" sz="2800" b="1" dirty="0">
                <a:latin typeface="Myriad Pro" charset="0"/>
                <a:ea typeface="Myriad Pro" charset="0"/>
                <a:cs typeface="Myriad Pro" charset="0"/>
              </a:rPr>
              <a:t>Addressing the root causes of climate change </a:t>
            </a:r>
            <a:r>
              <a:rPr lang="en-US" sz="2800" b="1" u="sng" dirty="0">
                <a:latin typeface="Myriad Pro" charset="0"/>
                <a:ea typeface="Myriad Pro" charset="0"/>
                <a:cs typeface="Myriad Pro" charset="0"/>
              </a:rPr>
              <a:t>will</a:t>
            </a:r>
            <a:r>
              <a:rPr lang="en-US" sz="2800" b="1" dirty="0">
                <a:latin typeface="Myriad Pro" charset="0"/>
                <a:ea typeface="Myriad Pro" charset="0"/>
                <a:cs typeface="Myriad Pro" charset="0"/>
              </a:rPr>
              <a:t> reduce health impacts in Indiana</a:t>
            </a:r>
          </a:p>
        </p:txBody>
      </p:sp>
    </p:spTree>
    <p:extLst>
      <p:ext uri="{BB962C8B-B14F-4D97-AF65-F5344CB8AC3E}">
        <p14:creationId xmlns:p14="http://schemas.microsoft.com/office/powerpoint/2010/main" val="667416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82255" y="251775"/>
            <a:ext cx="4414991" cy="1446550"/>
          </a:xfrm>
          <a:prstGeom prst="rect">
            <a:avLst/>
          </a:prstGeom>
          <a:noFill/>
        </p:spPr>
        <p:txBody>
          <a:bodyPr wrap="none" rtlCol="0">
            <a:spAutoFit/>
          </a:bodyPr>
          <a:lstStyle/>
          <a:p>
            <a:r>
              <a:rPr lang="en-US" sz="4400" dirty="0">
                <a:latin typeface="Impact" charset="0"/>
                <a:ea typeface="Impact" charset="0"/>
                <a:cs typeface="Impact" charset="0"/>
              </a:rPr>
              <a:t>Ways to Decrease </a:t>
            </a:r>
            <a:br>
              <a:rPr lang="en-US" sz="4400" dirty="0">
                <a:latin typeface="Impact" charset="0"/>
                <a:ea typeface="Impact" charset="0"/>
                <a:cs typeface="Impact" charset="0"/>
              </a:rPr>
            </a:br>
            <a:r>
              <a:rPr lang="en-US" sz="4400" dirty="0">
                <a:latin typeface="Impact" charset="0"/>
                <a:ea typeface="Impact" charset="0"/>
                <a:cs typeface="Impact" charset="0"/>
              </a:rPr>
              <a:t>the Impact</a:t>
            </a:r>
          </a:p>
        </p:txBody>
      </p:sp>
      <p:sp>
        <p:nvSpPr>
          <p:cNvPr id="10" name="TextBox 9"/>
          <p:cNvSpPr txBox="1"/>
          <p:nvPr/>
        </p:nvSpPr>
        <p:spPr>
          <a:xfrm>
            <a:off x="382255" y="1969778"/>
            <a:ext cx="5415632" cy="954107"/>
          </a:xfrm>
          <a:prstGeom prst="rect">
            <a:avLst/>
          </a:prstGeom>
          <a:noFill/>
        </p:spPr>
        <p:txBody>
          <a:bodyPr wrap="square" rtlCol="0">
            <a:spAutoFit/>
          </a:bodyPr>
          <a:lstStyle/>
          <a:p>
            <a:r>
              <a:rPr lang="en-US" sz="2800" b="1" dirty="0">
                <a:latin typeface="Myriad Pro" charset="0"/>
                <a:ea typeface="Myriad Pro" charset="0"/>
                <a:cs typeface="Myriad Pro" charset="0"/>
              </a:rPr>
              <a:t>Limit warming &amp; exposure (mitigation)</a:t>
            </a:r>
          </a:p>
        </p:txBody>
      </p:sp>
      <p:sp>
        <p:nvSpPr>
          <p:cNvPr id="15" name="TextBox 14"/>
          <p:cNvSpPr txBox="1"/>
          <p:nvPr/>
        </p:nvSpPr>
        <p:spPr>
          <a:xfrm>
            <a:off x="382255" y="3362787"/>
            <a:ext cx="5400652" cy="3046988"/>
          </a:xfrm>
          <a:prstGeom prst="rect">
            <a:avLst/>
          </a:prstGeom>
          <a:noFill/>
        </p:spPr>
        <p:txBody>
          <a:bodyPr wrap="square" rtlCol="0">
            <a:spAutoFit/>
          </a:bodyPr>
          <a:lstStyle/>
          <a:p>
            <a:pPr marL="285750" indent="-285750">
              <a:buFont typeface="Wingdings" charset="2"/>
              <a:buChar char="Ø"/>
            </a:pPr>
            <a:r>
              <a:rPr lang="en-US" sz="2400" dirty="0">
                <a:latin typeface="Myriad Pro" charset="0"/>
                <a:ea typeface="Myriad Pro" charset="0"/>
                <a:cs typeface="Myriad Pro" charset="0"/>
              </a:rPr>
              <a:t>Reduce emissions of </a:t>
            </a:r>
            <a:br>
              <a:rPr lang="en-US" sz="2400" dirty="0">
                <a:latin typeface="Myriad Pro" charset="0"/>
                <a:ea typeface="Myriad Pro" charset="0"/>
                <a:cs typeface="Myriad Pro" charset="0"/>
              </a:rPr>
            </a:br>
            <a:r>
              <a:rPr lang="en-US" sz="2400" dirty="0">
                <a:latin typeface="Myriad Pro" charset="0"/>
                <a:ea typeface="Myriad Pro" charset="0"/>
                <a:cs typeface="Myriad Pro" charset="0"/>
              </a:rPr>
              <a:t>heat-trapping gases</a:t>
            </a:r>
          </a:p>
          <a:p>
            <a:pPr marL="285750" indent="-285750">
              <a:buFont typeface="Wingdings" charset="2"/>
              <a:buChar char="Ø"/>
            </a:pPr>
            <a:endParaRPr lang="en-US" sz="2400" dirty="0">
              <a:latin typeface="Myriad Pro" charset="0"/>
              <a:ea typeface="Myriad Pro" charset="0"/>
              <a:cs typeface="Myriad Pro" charset="0"/>
            </a:endParaRPr>
          </a:p>
          <a:p>
            <a:pPr marL="285750" indent="-285750">
              <a:buFont typeface="Wingdings" charset="2"/>
              <a:buChar char="Ø"/>
            </a:pPr>
            <a:r>
              <a:rPr lang="en-US" sz="2400" dirty="0">
                <a:latin typeface="Myriad Pro" charset="0"/>
                <a:ea typeface="Myriad Pro" charset="0"/>
                <a:cs typeface="Myriad Pro" charset="0"/>
              </a:rPr>
              <a:t>Urban greening</a:t>
            </a:r>
          </a:p>
          <a:p>
            <a:pPr marL="742950" lvl="1" indent="-285750">
              <a:buFont typeface="Wingdings" charset="2"/>
              <a:buChar char="Ø"/>
            </a:pPr>
            <a:r>
              <a:rPr lang="en-US" sz="2400" dirty="0">
                <a:latin typeface="Myriad Pro" charset="0"/>
                <a:ea typeface="Myriad Pro" charset="0"/>
                <a:cs typeface="Myriad Pro" charset="0"/>
              </a:rPr>
              <a:t>Reduce heat island effect</a:t>
            </a:r>
          </a:p>
          <a:p>
            <a:pPr marL="285750" indent="-285750">
              <a:buFont typeface="Wingdings" charset="2"/>
              <a:buChar char="Ø"/>
            </a:pPr>
            <a:endParaRPr lang="en-US" sz="2400" dirty="0">
              <a:latin typeface="Myriad Pro" charset="0"/>
              <a:ea typeface="Myriad Pro" charset="0"/>
              <a:cs typeface="Myriad Pro" charset="0"/>
            </a:endParaRPr>
          </a:p>
          <a:p>
            <a:pPr marL="285750" indent="-285750">
              <a:buFont typeface="Wingdings" charset="2"/>
              <a:buChar char="Ø"/>
            </a:pPr>
            <a:r>
              <a:rPr lang="en-US" sz="2400" dirty="0">
                <a:latin typeface="Myriad Pro" charset="0"/>
                <a:ea typeface="Myriad Pro" charset="0"/>
                <a:cs typeface="Myriad Pro" charset="0"/>
              </a:rPr>
              <a:t>Air &amp; water quality standards (policy)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2748" t="-1211" r="4003" b="173"/>
          <a:stretch/>
        </p:blipFill>
        <p:spPr>
          <a:xfrm>
            <a:off x="5717845" y="-83128"/>
            <a:ext cx="3426155" cy="6941127"/>
          </a:xfrm>
          <a:prstGeom prst="rect">
            <a:avLst/>
          </a:prstGeom>
        </p:spPr>
      </p:pic>
    </p:spTree>
    <p:extLst>
      <p:ext uri="{BB962C8B-B14F-4D97-AF65-F5344CB8AC3E}">
        <p14:creationId xmlns:p14="http://schemas.microsoft.com/office/powerpoint/2010/main" val="1808851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sp>
        <p:nvSpPr>
          <p:cNvPr id="2" name="Title 1">
            <a:extLst>
              <a:ext uri="{FF2B5EF4-FFF2-40B4-BE49-F238E27FC236}">
                <a16:creationId xmlns="" xmlns:a16="http://schemas.microsoft.com/office/drawing/2014/main" id="{76394964-1755-2C46-A960-B073ADDB120B}"/>
              </a:ext>
            </a:extLst>
          </p:cNvPr>
          <p:cNvSpPr>
            <a:spLocks noGrp="1"/>
          </p:cNvSpPr>
          <p:nvPr>
            <p:ph type="title"/>
          </p:nvPr>
        </p:nvSpPr>
        <p:spPr>
          <a:xfrm>
            <a:off x="406386" y="589835"/>
            <a:ext cx="8737614" cy="670538"/>
          </a:xfrm>
          <a:effectLst>
            <a:outerShdw blurRad="50800" dist="38100" dir="2700000" algn="tl" rotWithShape="0">
              <a:schemeClr val="bg1">
                <a:alpha val="40000"/>
              </a:schemeClr>
            </a:outerShdw>
          </a:effectLst>
        </p:spPr>
        <p:txBody>
          <a:bodyPr>
            <a:normAutofit fontScale="90000"/>
          </a:bodyPr>
          <a:lstStyle/>
          <a:p>
            <a:pPr algn="r" defTabSz="342900"/>
            <a:r>
              <a:rPr lang="en-US" b="1" dirty="0" smtClean="0">
                <a:solidFill>
                  <a:prstClr val="black"/>
                </a:solidFill>
                <a:latin typeface="Impact" charset="0"/>
                <a:ea typeface="Impact" charset="0"/>
                <a:cs typeface="Impact" charset="0"/>
              </a:rPr>
              <a:t>Heat-Related Illnesses and Impacts</a:t>
            </a:r>
            <a:endParaRPr lang="en-US" b="1" dirty="0">
              <a:solidFill>
                <a:prstClr val="black"/>
              </a:solidFill>
              <a:latin typeface="Impact" charset="0"/>
              <a:ea typeface="Impact" charset="0"/>
              <a:cs typeface="Impact" charset="0"/>
            </a:endParaRPr>
          </a:p>
        </p:txBody>
      </p:sp>
      <p:sp>
        <p:nvSpPr>
          <p:cNvPr id="11" name="TextBox 10"/>
          <p:cNvSpPr txBox="1"/>
          <p:nvPr/>
        </p:nvSpPr>
        <p:spPr>
          <a:xfrm>
            <a:off x="603156" y="2323305"/>
            <a:ext cx="7999032" cy="3323987"/>
          </a:xfrm>
          <a:prstGeom prst="rect">
            <a:avLst/>
          </a:prstGeom>
          <a:noFill/>
        </p:spPr>
        <p:txBody>
          <a:bodyPr wrap="square" rtlCol="0" anchor="ctr">
            <a:spAutoFit/>
          </a:bodyPr>
          <a:lstStyle/>
          <a:p>
            <a:r>
              <a:rPr lang="en-US" sz="2400" b="1" u="sng" dirty="0">
                <a:latin typeface="Arial" charset="0"/>
                <a:ea typeface="Arial" charset="0"/>
                <a:cs typeface="Arial" charset="0"/>
              </a:rPr>
              <a:t>Key finding</a:t>
            </a:r>
            <a:r>
              <a:rPr lang="en-US" sz="2400" b="1" dirty="0">
                <a:latin typeface="Arial" charset="0"/>
                <a:ea typeface="Arial" charset="0"/>
                <a:cs typeface="Arial" charset="0"/>
              </a:rPr>
              <a:t>: </a:t>
            </a:r>
            <a:r>
              <a:rPr lang="en-US" sz="2400" dirty="0">
                <a:latin typeface="Arial" charset="0"/>
                <a:ea typeface="Arial" charset="0"/>
                <a:cs typeface="Arial" charset="0"/>
              </a:rPr>
              <a:t>Injuries and deaths caused by extreme heat are projected to increase, while injuries and deaths caused by extreme cold are projected to decrease. Overall, the annual number of temperature-related deaths in Indiana is expected to increase, and potentially even double, by </a:t>
            </a:r>
            <a:r>
              <a:rPr lang="en-US" sz="2400" dirty="0" smtClean="0">
                <a:latin typeface="Arial" charset="0"/>
                <a:ea typeface="Arial" charset="0"/>
                <a:cs typeface="Arial" charset="0"/>
              </a:rPr>
              <a:t>mid-century. </a:t>
            </a:r>
            <a:r>
              <a:rPr lang="en-US" sz="2400" dirty="0">
                <a:latin typeface="Arial" charset="0"/>
                <a:ea typeface="Arial" charset="0"/>
                <a:cs typeface="Arial" charset="0"/>
              </a:rPr>
              <a:t>Children, the elderly, those in low-income households and those with pre-existing conditions will be at the greatest risk.</a:t>
            </a:r>
          </a:p>
          <a:p>
            <a:endParaRPr lang="en-US" dirty="0">
              <a:latin typeface="Arial" charset="0"/>
              <a:ea typeface="Arial" charset="0"/>
              <a:cs typeface="Arial" charset="0"/>
            </a:endParaRPr>
          </a:p>
        </p:txBody>
      </p:sp>
      <p:cxnSp>
        <p:nvCxnSpPr>
          <p:cNvPr id="7" name="Straight Connector 6"/>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Tree>
    <p:extLst>
      <p:ext uri="{BB962C8B-B14F-4D97-AF65-F5344CB8AC3E}">
        <p14:creationId xmlns:p14="http://schemas.microsoft.com/office/powerpoint/2010/main" val="3011094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925" r="14648"/>
          <a:stretch/>
        </p:blipFill>
        <p:spPr>
          <a:xfrm>
            <a:off x="0" y="6585"/>
            <a:ext cx="3476846" cy="6858000"/>
          </a:xfrm>
          <a:prstGeom prst="rect">
            <a:avLst/>
          </a:prstGeom>
        </p:spPr>
      </p:pic>
      <p:sp>
        <p:nvSpPr>
          <p:cNvPr id="4" name="TextBox 3"/>
          <p:cNvSpPr txBox="1"/>
          <p:nvPr/>
        </p:nvSpPr>
        <p:spPr>
          <a:xfrm>
            <a:off x="3720878" y="229807"/>
            <a:ext cx="4414991" cy="1446550"/>
          </a:xfrm>
          <a:prstGeom prst="rect">
            <a:avLst/>
          </a:prstGeom>
          <a:noFill/>
        </p:spPr>
        <p:txBody>
          <a:bodyPr wrap="none" rtlCol="0">
            <a:spAutoFit/>
          </a:bodyPr>
          <a:lstStyle/>
          <a:p>
            <a:r>
              <a:rPr lang="en-US" sz="4400" dirty="0">
                <a:latin typeface="Impact" charset="0"/>
                <a:ea typeface="Impact" charset="0"/>
                <a:cs typeface="Impact" charset="0"/>
              </a:rPr>
              <a:t>Ways to Decrease </a:t>
            </a:r>
            <a:br>
              <a:rPr lang="en-US" sz="4400" dirty="0">
                <a:latin typeface="Impact" charset="0"/>
                <a:ea typeface="Impact" charset="0"/>
                <a:cs typeface="Impact" charset="0"/>
              </a:rPr>
            </a:br>
            <a:r>
              <a:rPr lang="en-US" sz="4400" dirty="0">
                <a:latin typeface="Impact" charset="0"/>
                <a:ea typeface="Impact" charset="0"/>
                <a:cs typeface="Impact" charset="0"/>
              </a:rPr>
              <a:t>the Impact</a:t>
            </a:r>
          </a:p>
        </p:txBody>
      </p:sp>
      <p:sp>
        <p:nvSpPr>
          <p:cNvPr id="10" name="TextBox 9"/>
          <p:cNvSpPr txBox="1"/>
          <p:nvPr/>
        </p:nvSpPr>
        <p:spPr>
          <a:xfrm>
            <a:off x="3705888" y="1722960"/>
            <a:ext cx="5415632" cy="492443"/>
          </a:xfrm>
          <a:prstGeom prst="rect">
            <a:avLst/>
          </a:prstGeom>
          <a:noFill/>
        </p:spPr>
        <p:txBody>
          <a:bodyPr wrap="square" rtlCol="0">
            <a:spAutoFit/>
          </a:bodyPr>
          <a:lstStyle/>
          <a:p>
            <a:r>
              <a:rPr lang="en-US" sz="2600" b="1" dirty="0">
                <a:latin typeface="Myriad Pro" charset="0"/>
                <a:ea typeface="Myriad Pro" charset="0"/>
                <a:cs typeface="Myriad Pro" charset="0"/>
              </a:rPr>
              <a:t>Prepare for impacts (adaptation)</a:t>
            </a:r>
          </a:p>
        </p:txBody>
      </p:sp>
      <p:sp>
        <p:nvSpPr>
          <p:cNvPr id="15" name="TextBox 14"/>
          <p:cNvSpPr txBox="1"/>
          <p:nvPr/>
        </p:nvSpPr>
        <p:spPr>
          <a:xfrm>
            <a:off x="3720878" y="2294545"/>
            <a:ext cx="5400652" cy="3785652"/>
          </a:xfrm>
          <a:prstGeom prst="rect">
            <a:avLst/>
          </a:prstGeom>
          <a:noFill/>
        </p:spPr>
        <p:txBody>
          <a:bodyPr wrap="square" rtlCol="0">
            <a:spAutoFit/>
          </a:bodyPr>
          <a:lstStyle/>
          <a:p>
            <a:pPr marL="285750" indent="-285750">
              <a:buFont typeface="Wingdings" charset="2"/>
              <a:buChar char="Ø"/>
            </a:pPr>
            <a:r>
              <a:rPr lang="en-US" sz="2400" dirty="0">
                <a:latin typeface="Myriad Pro" charset="0"/>
                <a:ea typeface="Myriad Pro" charset="0"/>
                <a:cs typeface="Myriad Pro" charset="0"/>
              </a:rPr>
              <a:t>Emergency response planning</a:t>
            </a:r>
          </a:p>
          <a:p>
            <a:pPr marL="742950" lvl="1" indent="-285750">
              <a:buFont typeface="Wingdings" charset="2"/>
              <a:buChar char="Ø"/>
            </a:pPr>
            <a:r>
              <a:rPr lang="en-US" sz="2400" dirty="0">
                <a:latin typeface="Myriad Pro" charset="0"/>
                <a:ea typeface="Myriad Pro" charset="0"/>
                <a:cs typeface="Myriad Pro" charset="0"/>
              </a:rPr>
              <a:t>Heatwaves </a:t>
            </a:r>
            <a:r>
              <a:rPr lang="en-US" sz="2400" dirty="0">
                <a:latin typeface="Myriad Pro" charset="0"/>
                <a:ea typeface="Myriad Pro" charset="0"/>
                <a:cs typeface="Myriad Pro" charset="0"/>
                <a:sym typeface="Wingdings"/>
              </a:rPr>
              <a:t> Cooling centers</a:t>
            </a:r>
            <a:endParaRPr lang="en-US" sz="2400" dirty="0">
              <a:latin typeface="Myriad Pro" charset="0"/>
              <a:ea typeface="Myriad Pro" charset="0"/>
              <a:cs typeface="Myriad Pro" charset="0"/>
            </a:endParaRPr>
          </a:p>
          <a:p>
            <a:pPr marL="742950" lvl="1" indent="-285750">
              <a:buFont typeface="Wingdings" charset="2"/>
              <a:buChar char="Ø"/>
            </a:pPr>
            <a:r>
              <a:rPr lang="en-US" sz="2400" dirty="0">
                <a:latin typeface="Myriad Pro" charset="0"/>
                <a:ea typeface="Myriad Pro" charset="0"/>
                <a:cs typeface="Myriad Pro" charset="0"/>
              </a:rPr>
              <a:t>Increase community resilience </a:t>
            </a:r>
          </a:p>
          <a:p>
            <a:pPr marL="285750" indent="-285750">
              <a:buFont typeface="Wingdings" charset="2"/>
              <a:buChar char="Ø"/>
            </a:pPr>
            <a:endParaRPr lang="en-US" sz="2400" dirty="0">
              <a:latin typeface="Myriad Pro" charset="0"/>
              <a:ea typeface="Myriad Pro" charset="0"/>
              <a:cs typeface="Myriad Pro" charset="0"/>
            </a:endParaRPr>
          </a:p>
          <a:p>
            <a:pPr marL="285750" indent="-285750">
              <a:buFont typeface="Wingdings" charset="2"/>
              <a:buChar char="Ø"/>
            </a:pPr>
            <a:r>
              <a:rPr lang="en-US" sz="2400" dirty="0">
                <a:latin typeface="Myriad Pro" charset="0"/>
                <a:ea typeface="Myriad Pro" charset="0"/>
                <a:cs typeface="Myriad Pro" charset="0"/>
              </a:rPr>
              <a:t>Infrastructure  improvements</a:t>
            </a:r>
          </a:p>
          <a:p>
            <a:pPr marL="742950" lvl="1" indent="-285750">
              <a:buFont typeface="Wingdings" charset="2"/>
              <a:buChar char="Ø"/>
            </a:pPr>
            <a:r>
              <a:rPr lang="en-US" sz="2400" dirty="0">
                <a:latin typeface="Myriad Pro" charset="0"/>
                <a:ea typeface="Myriad Pro" charset="0"/>
                <a:cs typeface="Myriad Pro" charset="0"/>
              </a:rPr>
              <a:t>Flood control, </a:t>
            </a:r>
            <a:br>
              <a:rPr lang="en-US" sz="2400" dirty="0">
                <a:latin typeface="Myriad Pro" charset="0"/>
                <a:ea typeface="Myriad Pro" charset="0"/>
                <a:cs typeface="Myriad Pro" charset="0"/>
              </a:rPr>
            </a:br>
            <a:r>
              <a:rPr lang="en-US" sz="2400" dirty="0">
                <a:latin typeface="Myriad Pro" charset="0"/>
                <a:ea typeface="Myriad Pro" charset="0"/>
                <a:cs typeface="Myriad Pro" charset="0"/>
              </a:rPr>
              <a:t>water management</a:t>
            </a:r>
          </a:p>
          <a:p>
            <a:pPr marL="742950" lvl="1" indent="-285750">
              <a:buFont typeface="Wingdings" charset="2"/>
              <a:buChar char="Ø"/>
            </a:pPr>
            <a:endParaRPr lang="en-US" sz="2400" dirty="0">
              <a:latin typeface="Myriad Pro" charset="0"/>
              <a:ea typeface="Myriad Pro" charset="0"/>
              <a:cs typeface="Myriad Pro" charset="0"/>
            </a:endParaRPr>
          </a:p>
          <a:p>
            <a:pPr marL="285750" indent="-285750">
              <a:buFont typeface="Wingdings" charset="2"/>
              <a:buChar char="Ø"/>
            </a:pPr>
            <a:r>
              <a:rPr lang="en-US" sz="2400" dirty="0">
                <a:latin typeface="Myriad Pro" charset="0"/>
                <a:ea typeface="Myriad Pro" charset="0"/>
                <a:cs typeface="Myriad Pro" charset="0"/>
              </a:rPr>
              <a:t>Surveillance and remediation </a:t>
            </a:r>
          </a:p>
          <a:p>
            <a:pPr marL="742950" lvl="1" indent="-285750">
              <a:buFont typeface="Wingdings" charset="2"/>
              <a:buChar char="Ø"/>
            </a:pPr>
            <a:r>
              <a:rPr lang="en-US" sz="2400" dirty="0">
                <a:latin typeface="Myriad Pro" charset="0"/>
                <a:ea typeface="Myriad Pro" charset="0"/>
                <a:cs typeface="Myriad Pro" charset="0"/>
              </a:rPr>
              <a:t>Algal blooms, pest habitat</a:t>
            </a:r>
          </a:p>
        </p:txBody>
      </p:sp>
    </p:spTree>
    <p:extLst>
      <p:ext uri="{BB962C8B-B14F-4D97-AF65-F5344CB8AC3E}">
        <p14:creationId xmlns:p14="http://schemas.microsoft.com/office/powerpoint/2010/main" val="571647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0"/>
            <a:ext cx="8035692" cy="6858000"/>
          </a:xfrm>
          <a:prstGeom prst="rect">
            <a:avLst/>
          </a:prstGeom>
        </p:spPr>
      </p:pic>
    </p:spTree>
    <p:extLst>
      <p:ext uri="{BB962C8B-B14F-4D97-AF65-F5344CB8AC3E}">
        <p14:creationId xmlns:p14="http://schemas.microsoft.com/office/powerpoint/2010/main" val="4105393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52C0307-C31E-744C-A379-F58F20F2C087}"/>
              </a:ext>
            </a:extLst>
          </p:cNvPr>
          <p:cNvPicPr>
            <a:picLocks noChangeAspect="1"/>
          </p:cNvPicPr>
          <p:nvPr/>
        </p:nvPicPr>
        <p:blipFill>
          <a:blip r:embed="rId3"/>
          <a:stretch>
            <a:fillRect/>
          </a:stretch>
        </p:blipFill>
        <p:spPr>
          <a:xfrm>
            <a:off x="587096" y="0"/>
            <a:ext cx="8037789" cy="6858000"/>
          </a:xfrm>
          <a:prstGeom prst="rect">
            <a:avLst/>
          </a:prstGeom>
        </p:spPr>
      </p:pic>
    </p:spTree>
    <p:extLst>
      <p:ext uri="{BB962C8B-B14F-4D97-AF65-F5344CB8AC3E}">
        <p14:creationId xmlns:p14="http://schemas.microsoft.com/office/powerpoint/2010/main" val="848459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5547"/>
            <a:ext cx="7886700" cy="1325563"/>
          </a:xfrm>
        </p:spPr>
        <p:txBody>
          <a:bodyPr>
            <a:normAutofit/>
          </a:bodyPr>
          <a:lstStyle/>
          <a:p>
            <a:r>
              <a:rPr lang="en-US" dirty="0">
                <a:latin typeface="Impact" charset="0"/>
                <a:ea typeface="Impact" charset="0"/>
                <a:cs typeface="Impact" charset="0"/>
              </a:rPr>
              <a:t>Heat-related illness and death: </a:t>
            </a:r>
            <a:br>
              <a:rPr lang="en-US" dirty="0">
                <a:latin typeface="Impact" charset="0"/>
                <a:ea typeface="Impact" charset="0"/>
                <a:cs typeface="Impact" charset="0"/>
              </a:rPr>
            </a:br>
            <a:r>
              <a:rPr lang="en-US" dirty="0">
                <a:latin typeface="Impact" charset="0"/>
                <a:ea typeface="Impact" charset="0"/>
                <a:cs typeface="Impact" charset="0"/>
              </a:rPr>
              <a:t>Who is at greatest risk?</a:t>
            </a:r>
          </a:p>
        </p:txBody>
      </p:sp>
      <p:sp>
        <p:nvSpPr>
          <p:cNvPr id="3" name="Content Placeholder 2"/>
          <p:cNvSpPr>
            <a:spLocks noGrp="1"/>
          </p:cNvSpPr>
          <p:nvPr>
            <p:ph idx="1"/>
          </p:nvPr>
        </p:nvSpPr>
        <p:spPr>
          <a:xfrm>
            <a:off x="628651" y="2485197"/>
            <a:ext cx="4889648" cy="3388059"/>
          </a:xfrm>
        </p:spPr>
        <p:txBody>
          <a:bodyPr>
            <a:normAutofit fontScale="92500"/>
          </a:bodyPr>
          <a:lstStyle/>
          <a:p>
            <a:r>
              <a:rPr lang="en-US" dirty="0">
                <a:latin typeface="Arial" charset="0"/>
                <a:ea typeface="Arial" charset="0"/>
                <a:cs typeface="Arial" charset="0"/>
              </a:rPr>
              <a:t>Elderly</a:t>
            </a:r>
          </a:p>
          <a:p>
            <a:r>
              <a:rPr lang="en-US" dirty="0">
                <a:latin typeface="Arial" charset="0"/>
                <a:ea typeface="Arial" charset="0"/>
                <a:cs typeface="Arial" charset="0"/>
              </a:rPr>
              <a:t>Infants</a:t>
            </a:r>
          </a:p>
          <a:p>
            <a:r>
              <a:rPr lang="en-US" dirty="0">
                <a:latin typeface="Arial" charset="0"/>
                <a:ea typeface="Arial" charset="0"/>
                <a:cs typeface="Arial" charset="0"/>
              </a:rPr>
              <a:t>Low income</a:t>
            </a:r>
          </a:p>
          <a:p>
            <a:r>
              <a:rPr lang="en-US" dirty="0">
                <a:latin typeface="Arial" charset="0"/>
                <a:ea typeface="Arial" charset="0"/>
                <a:cs typeface="Arial" charset="0"/>
              </a:rPr>
              <a:t>Obese, diabetic, hypertensive, </a:t>
            </a:r>
            <a:br>
              <a:rPr lang="en-US" dirty="0">
                <a:latin typeface="Arial" charset="0"/>
                <a:ea typeface="Arial" charset="0"/>
                <a:cs typeface="Arial" charset="0"/>
              </a:rPr>
            </a:br>
            <a:r>
              <a:rPr lang="en-US" dirty="0">
                <a:latin typeface="Arial" charset="0"/>
                <a:ea typeface="Arial" charset="0"/>
                <a:cs typeface="Arial" charset="0"/>
              </a:rPr>
              <a:t>people with other respiratory or cardiovascular diseases </a:t>
            </a:r>
          </a:p>
          <a:p>
            <a:r>
              <a:rPr lang="en-US" dirty="0">
                <a:latin typeface="Arial" charset="0"/>
                <a:ea typeface="Arial" charset="0"/>
                <a:cs typeface="Arial" charset="0"/>
              </a:rPr>
              <a:t>Pets &amp; pigs</a:t>
            </a:r>
          </a:p>
        </p:txBody>
      </p:sp>
      <p:pic>
        <p:nvPicPr>
          <p:cNvPr id="5" name="Picture 4" descr="kids runni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793" y="2488996"/>
            <a:ext cx="3008207" cy="1690230"/>
          </a:xfrm>
          <a:prstGeom prst="rect">
            <a:avLst/>
          </a:prstGeom>
        </p:spPr>
      </p:pic>
    </p:spTree>
    <p:extLst>
      <p:ext uri="{BB962C8B-B14F-4D97-AF65-F5344CB8AC3E}">
        <p14:creationId xmlns:p14="http://schemas.microsoft.com/office/powerpoint/2010/main" val="993165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27" y="0"/>
            <a:ext cx="7175953" cy="6858000"/>
          </a:xfrm>
          <a:prstGeom prst="rect">
            <a:avLst/>
          </a:prstGeom>
        </p:spPr>
      </p:pic>
    </p:spTree>
    <p:extLst>
      <p:ext uri="{BB962C8B-B14F-4D97-AF65-F5344CB8AC3E}">
        <p14:creationId xmlns:p14="http://schemas.microsoft.com/office/powerpoint/2010/main" val="421935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408" y="2260650"/>
            <a:ext cx="8369916" cy="3262432"/>
          </a:xfrm>
          <a:prstGeom prst="rect">
            <a:avLst/>
          </a:prstGeom>
          <a:noFill/>
        </p:spPr>
        <p:txBody>
          <a:bodyPr wrap="square" rtlCol="0" anchor="ctr">
            <a:spAutoFit/>
          </a:bodyPr>
          <a:lstStyle/>
          <a:p>
            <a:pPr fontAlgn="base"/>
            <a:r>
              <a:rPr lang="en-US" sz="2400" b="1" u="sng" dirty="0">
                <a:latin typeface="Arial" panose="020B0604020202020204" pitchFamily="34" charset="0"/>
                <a:cs typeface="Arial" panose="020B0604020202020204" pitchFamily="34" charset="0"/>
              </a:rPr>
              <a:t>Key finding: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Higher </a:t>
            </a:r>
            <a:r>
              <a:rPr lang="en-US" sz="2400" dirty="0">
                <a:latin typeface="Arial" panose="020B0604020202020204" pitchFamily="34" charset="0"/>
                <a:cs typeface="Arial" panose="020B0604020202020204" pitchFamily="34" charset="0"/>
              </a:rPr>
              <a:t>temperatures and stagnant air will increase ground-level ozone production, worsening air quality. Reduced air quality can trigger asthma attacks or heart attacks, and cause or worsen respiratory and cardiovascular illnesses such as asthma, emphysema, chronic obstructive pulmonary disease (COPD), high blood pressure, diabetes and heart failure. These then cause premature deaths.</a:t>
            </a:r>
          </a:p>
          <a:p>
            <a:pPr fontAlgn="base"/>
            <a:endParaRPr lang="en-US" sz="1600" dirty="0"/>
          </a:p>
        </p:txBody>
      </p:sp>
      <p:pic>
        <p:nvPicPr>
          <p:cNvPr id="8" name="Picture 7"/>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cxnSp>
        <p:nvCxnSpPr>
          <p:cNvPr id="12" name="Straight Connector 11"/>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
        <p:nvSpPr>
          <p:cNvPr id="17"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Air Quality-Ozone and Fine Particulates</a:t>
            </a:r>
            <a:endParaRPr lang="en-US" b="1" dirty="0">
              <a:solidFill>
                <a:prstClr val="black"/>
              </a:solidFill>
              <a:latin typeface="Impact" charset="0"/>
              <a:ea typeface="Impact" charset="0"/>
              <a:cs typeface="Impact" charset="0"/>
            </a:endParaRPr>
          </a:p>
        </p:txBody>
      </p:sp>
    </p:spTree>
    <p:extLst>
      <p:ext uri="{BB962C8B-B14F-4D97-AF65-F5344CB8AC3E}">
        <p14:creationId xmlns:p14="http://schemas.microsoft.com/office/powerpoint/2010/main" val="7041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8431" y="2580041"/>
            <a:ext cx="8408604" cy="1815882"/>
          </a:xfrm>
          <a:prstGeom prst="rect">
            <a:avLst/>
          </a:prstGeom>
          <a:noFill/>
        </p:spPr>
        <p:txBody>
          <a:bodyPr wrap="square" rtlCol="0">
            <a:spAutoFit/>
          </a:bodyPr>
          <a:lstStyle/>
          <a:p>
            <a:pPr fontAlgn="base"/>
            <a:r>
              <a:rPr lang="en-US" sz="2400" b="1" u="sng" dirty="0">
                <a:latin typeface="Arial" panose="020B0604020202020204" pitchFamily="34" charset="0"/>
                <a:cs typeface="Arial" panose="020B0604020202020204" pitchFamily="34" charset="0"/>
              </a:rPr>
              <a:t>Key finding: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Indiana's </a:t>
            </a:r>
            <a:r>
              <a:rPr lang="en-US" sz="2400" dirty="0">
                <a:latin typeface="Arial" panose="020B0604020202020204" pitchFamily="34" charset="0"/>
                <a:cs typeface="Arial" panose="020B0604020202020204" pitchFamily="34" charset="0"/>
              </a:rPr>
              <a:t>allergy season is projected to lengthen by a month by </a:t>
            </a:r>
            <a:r>
              <a:rPr lang="en-US" sz="2400" dirty="0" smtClean="0">
                <a:latin typeface="Arial" panose="020B0604020202020204" pitchFamily="34" charset="0"/>
                <a:cs typeface="Arial" panose="020B0604020202020204" pitchFamily="34" charset="0"/>
              </a:rPr>
              <a:t>mid-century, </a:t>
            </a:r>
            <a:r>
              <a:rPr lang="en-US" sz="2400" dirty="0">
                <a:latin typeface="Arial" panose="020B0604020202020204" pitchFamily="34" charset="0"/>
                <a:cs typeface="Arial" panose="020B0604020202020204" pitchFamily="34" charset="0"/>
              </a:rPr>
              <a:t>due to a longer growing season. Ragweed and other plants will produce more pollen as the rising carbon dioxide in the air increases their growth.</a:t>
            </a:r>
          </a:p>
          <a:p>
            <a:pPr fontAlgn="base"/>
            <a:endParaRPr lang="en-US" sz="1600" dirty="0"/>
          </a:p>
        </p:txBody>
      </p:sp>
      <p:pic>
        <p:nvPicPr>
          <p:cNvPr id="9" name="Picture 8"/>
          <p:cNvPicPr>
            <a:picLocks noChangeAspect="1"/>
          </p:cNvPicPr>
          <p:nvPr/>
        </p:nvPicPr>
        <p:blipFill rotWithShape="1">
          <a:blip r:embed="rId3">
            <a:alphaModFix amt="35000"/>
            <a:extLst>
              <a:ext uri="{28A0092B-C50C-407E-A947-70E740481C1C}">
                <a14:useLocalDpi xmlns:a14="http://schemas.microsoft.com/office/drawing/2010/main" val="0"/>
              </a:ext>
            </a:extLst>
          </a:blip>
          <a:srcRect l="-1" t="20475" r="117" b="55210"/>
          <a:stretch/>
        </p:blipFill>
        <p:spPr>
          <a:xfrm>
            <a:off x="-10273" y="-1"/>
            <a:ext cx="9154273" cy="1484243"/>
          </a:xfrm>
          <a:prstGeom prst="rect">
            <a:avLst/>
          </a:prstGeom>
        </p:spPr>
      </p:pic>
      <p:cxnSp>
        <p:nvCxnSpPr>
          <p:cNvPr id="12" name="Straight Connector 11"/>
          <p:cNvCxnSpPr/>
          <p:nvPr/>
        </p:nvCxnSpPr>
        <p:spPr>
          <a:xfrm>
            <a:off x="1097280" y="1567544"/>
            <a:ext cx="8046720" cy="0"/>
          </a:xfrm>
          <a:prstGeom prst="line">
            <a:avLst/>
          </a:prstGeom>
          <a:ln w="1968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21440" y="6334780"/>
            <a:ext cx="1622560" cy="523220"/>
          </a:xfrm>
          <a:prstGeom prst="rect">
            <a:avLst/>
          </a:prstGeom>
          <a:noFill/>
        </p:spPr>
        <p:txBody>
          <a:bodyPr wrap="none" rtlCol="0">
            <a:spAutoFit/>
          </a:bodyPr>
          <a:lstStyle/>
          <a:p>
            <a:r>
              <a:rPr lang="en-US" sz="2800" b="1" dirty="0">
                <a:solidFill>
                  <a:srgbClr val="E7E6E6">
                    <a:lumMod val="90000"/>
                  </a:srgbClr>
                </a:solidFill>
                <a:latin typeface="Arial" charset="0"/>
                <a:ea typeface="Arial" charset="0"/>
                <a:cs typeface="Arial" charset="0"/>
              </a:rPr>
              <a:t>#INCCIA</a:t>
            </a:r>
          </a:p>
        </p:txBody>
      </p:sp>
      <p:sp>
        <p:nvSpPr>
          <p:cNvPr id="18" name="Title 1">
            <a:extLst>
              <a:ext uri="{FF2B5EF4-FFF2-40B4-BE49-F238E27FC236}">
                <a16:creationId xmlns="" xmlns:a16="http://schemas.microsoft.com/office/drawing/2014/main" id="{76394964-1755-2C46-A960-B073ADDB120B}"/>
              </a:ext>
            </a:extLst>
          </p:cNvPr>
          <p:cNvSpPr txBox="1">
            <a:spLocks/>
          </p:cNvSpPr>
          <p:nvPr/>
        </p:nvSpPr>
        <p:spPr>
          <a:xfrm>
            <a:off x="406386" y="589835"/>
            <a:ext cx="8737614" cy="670538"/>
          </a:xfrm>
          <a:prstGeom prst="rect">
            <a:avLst/>
          </a:prstGeom>
          <a:effectLst>
            <a:outerShdw blurRad="50800" dist="38100" dir="2700000" algn="tl" rotWithShape="0">
              <a:schemeClr val="bg1">
                <a:alpha val="40000"/>
              </a:scheme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342900"/>
            <a:r>
              <a:rPr lang="en-US" b="1" dirty="0" smtClean="0">
                <a:solidFill>
                  <a:prstClr val="black"/>
                </a:solidFill>
                <a:latin typeface="Impact" charset="0"/>
                <a:ea typeface="Impact" charset="0"/>
                <a:cs typeface="Impact" charset="0"/>
              </a:rPr>
              <a:t>Air Quality-Allergens</a:t>
            </a:r>
            <a:endParaRPr lang="en-US" b="1" dirty="0">
              <a:solidFill>
                <a:prstClr val="black"/>
              </a:solidFill>
              <a:latin typeface="Impact" charset="0"/>
              <a:ea typeface="Impact" charset="0"/>
              <a:cs typeface="Impact" charset="0"/>
            </a:endParaRPr>
          </a:p>
        </p:txBody>
      </p:sp>
    </p:spTree>
    <p:extLst>
      <p:ext uri="{BB962C8B-B14F-4D97-AF65-F5344CB8AC3E}">
        <p14:creationId xmlns:p14="http://schemas.microsoft.com/office/powerpoint/2010/main" val="2701383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1926</Words>
  <Application>Microsoft Macintosh PowerPoint</Application>
  <PresentationFormat>On-screen Show (4:3)</PresentationFormat>
  <Paragraphs>200</Paragraphs>
  <Slides>30</Slides>
  <Notes>23</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 Narrow</vt:lpstr>
      <vt:lpstr>Calibri</vt:lpstr>
      <vt:lpstr>Calibri Light</vt:lpstr>
      <vt:lpstr>Chaparral Pro</vt:lpstr>
      <vt:lpstr>Impact</vt:lpstr>
      <vt:lpstr>Myriad Pro</vt:lpstr>
      <vt:lpstr>Wingdings</vt:lpstr>
      <vt:lpstr>Arial</vt:lpstr>
      <vt:lpstr>Office Theme</vt:lpstr>
      <vt:lpstr>PowerPoint Presentation</vt:lpstr>
      <vt:lpstr>PowerPoint Presentation</vt:lpstr>
      <vt:lpstr>Heat-Related Illnesses and Impacts</vt:lpstr>
      <vt:lpstr>PowerPoint Presentation</vt:lpstr>
      <vt:lpstr>PowerPoint Presentation</vt:lpstr>
      <vt:lpstr>Heat-related illness and death:  Who is at greatest risk?</vt:lpstr>
      <vt:lpstr>PowerPoint Presentation</vt:lpstr>
      <vt:lpstr>PowerPoint Presentation</vt:lpstr>
      <vt:lpstr>PowerPoint Presentation</vt:lpstr>
      <vt:lpstr>Air quality illness and death:  Who is at greatest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Heat Islands &amp; Ozone</vt:lpstr>
      <vt:lpstr>Urban Heat Islands &amp; Ozone</vt:lpstr>
      <vt:lpstr>PowerPoint Presentation</vt:lpstr>
      <vt:lpstr>PowerPoint Presentation</vt:lpstr>
      <vt:lpstr>PowerPoint Presentation</vt:lpstr>
      <vt:lpstr>PowerPoint Presentation</vt:lpstr>
      <vt:lpstr>PowerPoint Presentation</vt:lpstr>
      <vt:lpstr>PowerPoint Presentation</vt:lpstr>
      <vt:lpstr>Now what?</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Iris A O'Donnell Bellisario</dc:creator>
  <cp:lastModifiedBy>Melissa Widhalm</cp:lastModifiedBy>
  <cp:revision>33</cp:revision>
  <cp:lastPrinted>2019-02-19T15:35:26Z</cp:lastPrinted>
  <dcterms:created xsi:type="dcterms:W3CDTF">2018-12-21T02:45:23Z</dcterms:created>
  <dcterms:modified xsi:type="dcterms:W3CDTF">2019-05-16T14:23:40Z</dcterms:modified>
</cp:coreProperties>
</file>