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5143500" type="screen16x9"/>
  <p:notesSz cx="6858000" cy="9144000"/>
  <p:embeddedFontLst>
    <p:embeddedFont>
      <p:font typeface="Calibri" panose="020F0502020204030204" pitchFamily="34" charset="0"/>
      <p:regular r:id="rId48"/>
      <p:bold r:id="rId49"/>
      <p:italic r:id="rId50"/>
      <p:boldItalic r:id="rId51"/>
    </p:embeddedFont>
    <p:embeddedFont>
      <p:font typeface="Cambria" panose="02040503050406030204" pitchFamily="18" charset="0"/>
      <p:regular r:id="rId52"/>
      <p:bold r:id="rId53"/>
      <p:italic r:id="rId54"/>
      <p:boldItalic r:id="rId55"/>
    </p:embeddedFont>
    <p:embeddedFont>
      <p:font typeface="Caveat" pitchFamily="2" charset="0"/>
      <p:regular r:id="rId56"/>
      <p:bold r:id="rId57"/>
    </p:embeddedFont>
    <p:embeddedFont>
      <p:font typeface="Proxima Nova" panose="02000506030000020004" pitchFamily="2" charset="0"/>
      <p:regular r:id="rId58"/>
      <p:bold r:id="rId59"/>
      <p:italic r:id="rId60"/>
      <p:boldItalic r:id="rId61"/>
    </p:embeddedFont>
    <p:embeddedFont>
      <p:font typeface="Roboto" panose="02000000000000000000" pitchFamily="2" charset="0"/>
      <p:regular r:id="rId62"/>
      <p:bold r:id="rId63"/>
      <p:italic r:id="rId64"/>
      <p:boldItalic r:id="rId65"/>
    </p:embeddedFont>
    <p:embeddedFont>
      <p:font typeface="Roboto Light" panose="020F0302020204030204" pitchFamily="34" charset="0"/>
      <p:regular r:id="rId66"/>
      <p:bold r:id="rId67"/>
      <p:italic r:id="rId68"/>
      <p:boldItalic r:id="rId69"/>
    </p:embeddedFont>
    <p:embeddedFont>
      <p:font typeface="Roboto Medium" panose="020F0502020204030204" pitchFamily="34" charset="0"/>
      <p:regular r:id="rId70"/>
      <p:bold r:id="rId71"/>
      <p:italic r:id="rId72"/>
      <p:boldItalic r:id="rId73"/>
    </p:embeddedFont>
    <p:embeddedFont>
      <p:font typeface="Roboto Thin" panose="020F030202020403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865581-8CDA-4072-A093-FBA3BC6F8FA4}">
  <a:tblStyle styleId="{91865581-8CDA-4072-A093-FBA3BC6F8F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6AA635D-3169-43D1-B80A-C5D80B8FF13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1E7"/>
          </a:solidFill>
        </a:fill>
      </a:tcStyle>
    </a:wholeTbl>
    <a:band1H>
      <a:tcTxStyle/>
      <a:tcStyle>
        <a:tcBdr/>
        <a:fill>
          <a:solidFill>
            <a:srgbClr val="E2E2CB"/>
          </a:solidFill>
        </a:fill>
      </a:tcStyle>
    </a:band1H>
    <a:band2H>
      <a:tcTxStyle/>
      <a:tcStyle>
        <a:tcBdr/>
      </a:tcStyle>
    </a:band2H>
    <a:band1V>
      <a:tcTxStyle/>
      <a:tcStyle>
        <a:tcBdr/>
        <a:fill>
          <a:solidFill>
            <a:srgbClr val="E2E2CB"/>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3"/>
    <p:restoredTop sz="94694"/>
  </p:normalViewPr>
  <p:slideViewPr>
    <p:cSldViewPr snapToGrid="0">
      <p:cViewPr varScale="1">
        <p:scale>
          <a:sx n="161" d="100"/>
          <a:sy n="161" d="100"/>
        </p:scale>
        <p:origin x="22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font" Target="fonts/font6.fntdata"/><Relationship Id="rId58" Type="http://schemas.openxmlformats.org/officeDocument/2006/relationships/font" Target="fonts/font11.fntdata"/><Relationship Id="rId74" Type="http://schemas.openxmlformats.org/officeDocument/2006/relationships/font" Target="fonts/font27.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77" Type="http://schemas.openxmlformats.org/officeDocument/2006/relationships/font" Target="fonts/font30.fntdata"/><Relationship Id="rId8" Type="http://schemas.openxmlformats.org/officeDocument/2006/relationships/slide" Target="slides/slide5.xml"/><Relationship Id="rId51" Type="http://schemas.openxmlformats.org/officeDocument/2006/relationships/font" Target="fonts/font4.fntdata"/><Relationship Id="rId72" Type="http://schemas.openxmlformats.org/officeDocument/2006/relationships/font" Target="fonts/font25.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75" Type="http://schemas.openxmlformats.org/officeDocument/2006/relationships/font" Target="fonts/font28.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font" Target="fonts/font26.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font" Target="fonts/font3.fntdata"/><Relationship Id="rId55" Type="http://schemas.openxmlformats.org/officeDocument/2006/relationships/font" Target="fonts/font8.fntdata"/><Relationship Id="rId76" Type="http://schemas.openxmlformats.org/officeDocument/2006/relationships/font" Target="fonts/font29.fntdata"/><Relationship Id="rId7" Type="http://schemas.openxmlformats.org/officeDocument/2006/relationships/slide" Target="slides/slide4.xml"/><Relationship Id="rId71" Type="http://schemas.openxmlformats.org/officeDocument/2006/relationships/font" Target="fonts/font24.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6f9e470d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c6f9e470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ca6848a1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0ca6848a1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f2c95ffce_0_1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0f2c95ffc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dbb76f84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0dbb76f849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10dbb76f849_0_11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 2020 Regents of the University of Minnesota.  All rights reserved.</a:t>
            </a:r>
            <a:endParaRPr/>
          </a:p>
        </p:txBody>
      </p:sp>
      <p:sp>
        <p:nvSpPr>
          <p:cNvPr id="265" name="Google Shape;265;g10dbb76f849_0_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dbb76f849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10dbb76f849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10dbb76f849_0_12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 2020 Regents of the University of Minnesota.  All rights reserved.</a:t>
            </a:r>
            <a:endParaRPr/>
          </a:p>
        </p:txBody>
      </p:sp>
      <p:sp>
        <p:nvSpPr>
          <p:cNvPr id="273" name="Google Shape;273;g10dbb76f849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0dbb76f84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g10dbb76f84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dbb76f84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Built</a:t>
            </a:r>
            <a:endParaRPr u="sng"/>
          </a:p>
          <a:p>
            <a:pPr marL="0" lvl="0" indent="0" algn="l" rtl="0">
              <a:spcBef>
                <a:spcPts val="0"/>
              </a:spcBef>
              <a:spcAft>
                <a:spcPts val="0"/>
              </a:spcAft>
              <a:buNone/>
            </a:pPr>
            <a:r>
              <a:rPr lang="en" b="1"/>
              <a:t>Primary Data indicators: </a:t>
            </a:r>
            <a:r>
              <a:rPr lang="en"/>
              <a:t>Affordable and accessible housing, Transportation and connectivity, Growth of existing assets</a:t>
            </a:r>
            <a:endParaRPr/>
          </a:p>
          <a:p>
            <a:pPr marL="0" lvl="0" indent="0" algn="l" rtl="0">
              <a:spcBef>
                <a:spcPts val="0"/>
              </a:spcBef>
              <a:spcAft>
                <a:spcPts val="0"/>
              </a:spcAft>
              <a:buNone/>
            </a:pPr>
            <a:r>
              <a:rPr lang="en" b="1"/>
              <a:t>Secondary Data indicators: </a:t>
            </a:r>
            <a:r>
              <a:rPr lang="en"/>
              <a:t>Market Access, Broadband access, Infrastructure (availability)</a:t>
            </a:r>
            <a:endParaRPr/>
          </a:p>
          <a:p>
            <a:pPr marL="0" lvl="0" indent="0" algn="l" rtl="0">
              <a:spcBef>
                <a:spcPts val="0"/>
              </a:spcBef>
              <a:spcAft>
                <a:spcPts val="0"/>
              </a:spcAft>
              <a:buNone/>
            </a:pPr>
            <a:endParaRPr b="1"/>
          </a:p>
          <a:p>
            <a:pPr marL="0" lvl="0" indent="0" algn="l" rtl="0">
              <a:spcBef>
                <a:spcPts val="0"/>
              </a:spcBef>
              <a:spcAft>
                <a:spcPts val="0"/>
              </a:spcAft>
              <a:buNone/>
            </a:pPr>
            <a:r>
              <a:rPr lang="en" u="sng"/>
              <a:t>Financial</a:t>
            </a:r>
            <a:endParaRPr u="sng"/>
          </a:p>
          <a:p>
            <a:pPr marL="0" lvl="0" indent="0" algn="l" rtl="0">
              <a:spcBef>
                <a:spcPts val="0"/>
              </a:spcBef>
              <a:spcAft>
                <a:spcPts val="0"/>
              </a:spcAft>
              <a:buNone/>
            </a:pPr>
            <a:r>
              <a:rPr lang="en" b="1"/>
              <a:t>Primary: </a:t>
            </a:r>
            <a:r>
              <a:rPr lang="en"/>
              <a:t>Help to create or save local jobs, Apply for grants to support business development, Community wealth building</a:t>
            </a:r>
            <a:endParaRPr b="1"/>
          </a:p>
          <a:p>
            <a:pPr marL="0" lvl="0" indent="0" algn="l" rtl="0">
              <a:spcBef>
                <a:spcPts val="0"/>
              </a:spcBef>
              <a:spcAft>
                <a:spcPts val="0"/>
              </a:spcAft>
              <a:buNone/>
            </a:pPr>
            <a:r>
              <a:rPr lang="en" b="1"/>
              <a:t>Secondary: </a:t>
            </a:r>
            <a:r>
              <a:rPr lang="en"/>
              <a:t>Median household income, Individuals in poverty (%), Unemployment (%)</a:t>
            </a: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284" name="Google Shape;284;g10dbb76f849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dbb76f849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Natural Capital</a:t>
            </a:r>
            <a:endParaRPr u="sng"/>
          </a:p>
          <a:p>
            <a:pPr marL="0" lvl="0" indent="0" algn="l" rtl="0">
              <a:spcBef>
                <a:spcPts val="0"/>
              </a:spcBef>
              <a:spcAft>
                <a:spcPts val="0"/>
              </a:spcAft>
              <a:buNone/>
            </a:pPr>
            <a:r>
              <a:rPr lang="en" b="1"/>
              <a:t>Primary:</a:t>
            </a:r>
            <a:r>
              <a:rPr lang="en"/>
              <a:t>Amount and condition of open space in the community, Amount of protected land in the community, Efforts to preserve and restore historic buildings, monuments, etc.</a:t>
            </a:r>
            <a:endParaRPr/>
          </a:p>
          <a:p>
            <a:pPr marL="0" lvl="0" indent="0" algn="l" rtl="0">
              <a:spcBef>
                <a:spcPts val="0"/>
              </a:spcBef>
              <a:spcAft>
                <a:spcPts val="0"/>
              </a:spcAft>
              <a:buNone/>
            </a:pPr>
            <a:r>
              <a:rPr lang="en" b="1"/>
              <a:t>Secondary: </a:t>
            </a:r>
            <a:r>
              <a:rPr lang="en"/>
              <a:t>Market Access, Broadband access, Infrastructure (availability)</a:t>
            </a:r>
            <a:endParaRPr/>
          </a:p>
          <a:p>
            <a:pPr marL="0" lvl="0" indent="0" algn="l" rtl="0">
              <a:spcBef>
                <a:spcPts val="0"/>
              </a:spcBef>
              <a:spcAft>
                <a:spcPts val="0"/>
              </a:spcAft>
              <a:buNone/>
            </a:pPr>
            <a:endParaRPr/>
          </a:p>
          <a:p>
            <a:pPr marL="0" lvl="0" indent="0" algn="l" rtl="0">
              <a:spcBef>
                <a:spcPts val="0"/>
              </a:spcBef>
              <a:spcAft>
                <a:spcPts val="0"/>
              </a:spcAft>
              <a:buNone/>
            </a:pPr>
            <a:r>
              <a:rPr lang="en" u="sng"/>
              <a:t>Cultural Capital</a:t>
            </a:r>
            <a:endParaRPr u="sng"/>
          </a:p>
          <a:p>
            <a:pPr marL="0" lvl="0" indent="0" algn="l" rtl="0">
              <a:spcBef>
                <a:spcPts val="0"/>
              </a:spcBef>
              <a:spcAft>
                <a:spcPts val="0"/>
              </a:spcAft>
              <a:buNone/>
            </a:pPr>
            <a:r>
              <a:rPr lang="en" b="1"/>
              <a:t>Primary: </a:t>
            </a:r>
            <a:r>
              <a:rPr lang="en"/>
              <a:t>1. Participate in one or more social movements, 2. Access culturally relevant products, 3. Develop a personal connection to the place I live</a:t>
            </a:r>
            <a:endParaRPr/>
          </a:p>
          <a:p>
            <a:pPr marL="0" lvl="0" indent="0" algn="l" rtl="0">
              <a:spcBef>
                <a:spcPts val="0"/>
              </a:spcBef>
              <a:spcAft>
                <a:spcPts val="0"/>
              </a:spcAft>
              <a:buNone/>
            </a:pPr>
            <a:r>
              <a:rPr lang="en" b="1"/>
              <a:t>Secondary: </a:t>
            </a:r>
            <a:r>
              <a:rPr lang="en"/>
              <a:t>The number of free or affordable classes in the arts and other subjects for adults, Number of ethnic and religious festivals and other such multi-cultural events, Number of National Historic Landmarks</a:t>
            </a:r>
            <a:endParaRPr b="1"/>
          </a:p>
        </p:txBody>
      </p:sp>
      <p:sp>
        <p:nvSpPr>
          <p:cNvPr id="293" name="Google Shape;293;g10dbb76f849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0dbb76f849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Human Capital</a:t>
            </a:r>
            <a:endParaRPr u="sng"/>
          </a:p>
          <a:p>
            <a:pPr marL="0" lvl="0" indent="0" algn="l" rtl="0">
              <a:spcBef>
                <a:spcPts val="0"/>
              </a:spcBef>
              <a:spcAft>
                <a:spcPts val="0"/>
              </a:spcAft>
              <a:buNone/>
            </a:pPr>
            <a:r>
              <a:rPr lang="en" b="1"/>
              <a:t>Primary: </a:t>
            </a:r>
            <a:r>
              <a:rPr lang="en"/>
              <a:t>Education cost, Number of children, Access/use of health and social services</a:t>
            </a:r>
            <a:endParaRPr b="1"/>
          </a:p>
          <a:p>
            <a:pPr marL="0" lvl="0" indent="0" algn="l" rtl="0">
              <a:spcBef>
                <a:spcPts val="0"/>
              </a:spcBef>
              <a:spcAft>
                <a:spcPts val="0"/>
              </a:spcAft>
              <a:buNone/>
            </a:pPr>
            <a:r>
              <a:rPr lang="en" b="1"/>
              <a:t>Secondary: </a:t>
            </a:r>
            <a:r>
              <a:rPr lang="en"/>
              <a:t>% uninsured, College graduates (%), Population 65+ years</a:t>
            </a:r>
            <a:endParaRPr/>
          </a:p>
          <a:p>
            <a:pPr marL="0" lvl="0" indent="0" algn="l" rtl="0">
              <a:spcBef>
                <a:spcPts val="0"/>
              </a:spcBef>
              <a:spcAft>
                <a:spcPts val="0"/>
              </a:spcAft>
              <a:buNone/>
            </a:pPr>
            <a:endParaRPr b="1"/>
          </a:p>
          <a:p>
            <a:pPr marL="0" lvl="0" indent="0" algn="l" rtl="0">
              <a:spcBef>
                <a:spcPts val="0"/>
              </a:spcBef>
              <a:spcAft>
                <a:spcPts val="0"/>
              </a:spcAft>
              <a:buNone/>
            </a:pPr>
            <a:r>
              <a:rPr lang="en" u="sng"/>
              <a:t>Social Capital</a:t>
            </a:r>
            <a:endParaRPr u="sng"/>
          </a:p>
          <a:p>
            <a:pPr marL="0" lvl="0" indent="0" algn="l" rtl="0">
              <a:spcBef>
                <a:spcPts val="0"/>
              </a:spcBef>
              <a:spcAft>
                <a:spcPts val="0"/>
              </a:spcAft>
              <a:buNone/>
            </a:pPr>
            <a:r>
              <a:rPr lang="en" b="1"/>
              <a:t>Primary: </a:t>
            </a:r>
            <a:r>
              <a:rPr lang="en"/>
              <a:t>Feel part of the community, Join others to support local change efforts, Expenditure on social events</a:t>
            </a:r>
            <a:endParaRPr/>
          </a:p>
          <a:p>
            <a:pPr marL="0" lvl="0" indent="0" algn="l" rtl="0">
              <a:spcBef>
                <a:spcPts val="0"/>
              </a:spcBef>
              <a:spcAft>
                <a:spcPts val="0"/>
              </a:spcAft>
              <a:buNone/>
            </a:pPr>
            <a:r>
              <a:rPr lang="en" b="1"/>
              <a:t>Secondary: </a:t>
            </a:r>
            <a:r>
              <a:rPr lang="en"/>
              <a:t>White residents (%), Number of domestically-focused non-profit organizations, Income inequality (Gini Index)</a:t>
            </a:r>
            <a:endParaRPr/>
          </a:p>
          <a:p>
            <a:pPr marL="0" lvl="0" indent="0" algn="l" rtl="0">
              <a:spcBef>
                <a:spcPts val="0"/>
              </a:spcBef>
              <a:spcAft>
                <a:spcPts val="0"/>
              </a:spcAft>
              <a:buNone/>
            </a:pPr>
            <a:endParaRPr b="1"/>
          </a:p>
          <a:p>
            <a:pPr marL="0" lvl="0" indent="0" algn="l" rtl="0">
              <a:spcBef>
                <a:spcPts val="0"/>
              </a:spcBef>
              <a:spcAft>
                <a:spcPts val="0"/>
              </a:spcAft>
              <a:buNone/>
            </a:pPr>
            <a:endParaRPr b="1"/>
          </a:p>
        </p:txBody>
      </p:sp>
      <p:sp>
        <p:nvSpPr>
          <p:cNvPr id="302" name="Google Shape;302;g10dbb76f849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0dbb76f84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Political Capital</a:t>
            </a:r>
            <a:endParaRPr u="sng"/>
          </a:p>
          <a:p>
            <a:pPr marL="0" lvl="0" indent="0" algn="l" rtl="0">
              <a:spcBef>
                <a:spcPts val="0"/>
              </a:spcBef>
              <a:spcAft>
                <a:spcPts val="0"/>
              </a:spcAft>
              <a:buNone/>
            </a:pPr>
            <a:r>
              <a:rPr lang="en" b="1"/>
              <a:t>Primary: </a:t>
            </a:r>
            <a:r>
              <a:rPr lang="en"/>
              <a:t>Communicate with government leaders (local, county/state, federal), Join advocacy coalitions that address local issues, Mobilize resources for community change.</a:t>
            </a:r>
            <a:endParaRPr b="1"/>
          </a:p>
          <a:p>
            <a:pPr marL="0" lvl="0" indent="0" algn="l" rtl="0">
              <a:spcBef>
                <a:spcPts val="0"/>
              </a:spcBef>
              <a:spcAft>
                <a:spcPts val="0"/>
              </a:spcAft>
              <a:buNone/>
            </a:pPr>
            <a:r>
              <a:rPr lang="en" b="1"/>
              <a:t>Secondary: </a:t>
            </a:r>
            <a:r>
              <a:rPr lang="en"/>
              <a:t>General election turnout, Crime rate by neighborhood, Existence of emergency management plans</a:t>
            </a:r>
            <a:endParaRPr/>
          </a:p>
          <a:p>
            <a:pPr marL="0" lvl="0" indent="0" algn="l" rtl="0">
              <a:spcBef>
                <a:spcPts val="0"/>
              </a:spcBef>
              <a:spcAft>
                <a:spcPts val="0"/>
              </a:spcAft>
              <a:buNone/>
            </a:pPr>
            <a:endParaRPr b="1"/>
          </a:p>
        </p:txBody>
      </p:sp>
      <p:sp>
        <p:nvSpPr>
          <p:cNvPr id="311" name="Google Shape;311;g10dbb76f849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0dbb76f84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g10dbb76f849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0f2c95ffc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10f2c95ffce_1_0: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Our group is an informal working group that has met for ten years to build evaluation capacity across the country.</a:t>
            </a:r>
            <a:endParaRPr/>
          </a:p>
        </p:txBody>
      </p:sp>
      <p:sp>
        <p:nvSpPr>
          <p:cNvPr id="160" name="Google Shape;160;g10f2c95ffc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0f2c95ffce_0_1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0f2c95ffc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0f2c95ffce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0f2c95ffc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0f2c95ffce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10f2c95ffce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0f2c95ffce_3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0f2c95ffce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0f2c95ffce_3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0f2c95ffce_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0f2c95ffce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0f2c95ffce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2c95ffce_3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2c95ffce_3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0f2c95ffce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0f2c95ffce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0f2c95ffce_3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0f2c95ffce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0c9bc7a68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10c9bc7a68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f2c95ffce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0f2c95ffce_1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Our current group has people from across the nation and we are always interested in having more people join us.  We meet every other month and we try to offer two webinars per year as well as sessions at the NACDEP and CDS conferences.</a:t>
            </a:r>
            <a:endParaRPr/>
          </a:p>
          <a:p>
            <a:pPr marL="0" lvl="0" indent="0" algn="l" rtl="0">
              <a:spcBef>
                <a:spcPts val="0"/>
              </a:spcBef>
              <a:spcAft>
                <a:spcPts val="0"/>
              </a:spcAft>
              <a:buNone/>
            </a:pPr>
            <a:endParaRPr/>
          </a:p>
        </p:txBody>
      </p:sp>
      <p:sp>
        <p:nvSpPr>
          <p:cNvPr id="171" name="Google Shape;171;g10f2c95ffce_1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0f2c95ffce_3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0f2c95ffce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0f2c95ffce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10f2c95ffce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0f2c95ffce_3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0f2c95ffce_3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0f2c95ffce_0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0f2c95ffc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0f6235da84_2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10f6235da84_2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Font typeface="Arial"/>
              <a:buNone/>
            </a:pPr>
            <a:r>
              <a:rPr lang="en">
                <a:solidFill>
                  <a:schemeClr val="dk1"/>
                </a:solidFill>
              </a:rPr>
              <a:t>Last year for the first time, I organized all of our federal report data collection around the CCF.  I used multiple data collection strategies and in some years I also have Ripple Effects Mapping I’ve done for our programs.  The point is to make sure that each method employs the CCF so you can fill out a table like this and actually document the effects in each capital.  Note that we did a focus group, an interview project, end of program surveys, annual survey, and data collection for a federal grant, so I looked at all of it  It is very interesting when you see programs of offerings impacting so many capitals.  Note about human capital - we don’t focus on this as much because we are an educational organization and knowledge change is baked into everything we do.</a:t>
            </a:r>
            <a:endParaRPr/>
          </a:p>
          <a:p>
            <a:pPr marL="0" lvl="0" indent="0" algn="l" rtl="0">
              <a:spcBef>
                <a:spcPts val="0"/>
              </a:spcBef>
              <a:spcAft>
                <a:spcPts val="0"/>
              </a:spcAft>
              <a:buNone/>
            </a:pPr>
            <a:endParaRPr/>
          </a:p>
          <a:p>
            <a:pPr marL="0" lvl="0" indent="0" algn="l" rtl="0">
              <a:spcBef>
                <a:spcPts val="0"/>
              </a:spcBef>
              <a:spcAft>
                <a:spcPts val="0"/>
              </a:spcAft>
              <a:buNone/>
            </a:pPr>
            <a:r>
              <a:rPr lang="en"/>
              <a:t>Note: this isn’t the whole table.  If you want to see the whole table, send me an email!</a:t>
            </a:r>
            <a:endParaRPr/>
          </a:p>
        </p:txBody>
      </p:sp>
      <p:sp>
        <p:nvSpPr>
          <p:cNvPr id="442" name="Google Shape;442;g10f6235da84_2_3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 2020 Regents of the University of Minnesota.  All rights reserved.</a:t>
            </a:r>
            <a:endParaRPr/>
          </a:p>
        </p:txBody>
      </p:sp>
      <p:sp>
        <p:nvSpPr>
          <p:cNvPr id="443" name="Google Shape;443;g10f6235da84_2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0f6235da84_2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0f6235da84_2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a:t>This is what our annual federal report survey looks like - it is sent to participants in high engagement programs such as leadership cohorts.</a:t>
            </a:r>
            <a:endParaRPr/>
          </a:p>
        </p:txBody>
      </p:sp>
      <p:sp>
        <p:nvSpPr>
          <p:cNvPr id="450" name="Google Shape;450;g10f6235da84_2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0f6235da84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g10f6235da84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
              <a:t>Our Extension communications staff created this infographic and it was featured in an Extension email blast.</a:t>
            </a:r>
            <a:endParaRPr/>
          </a:p>
        </p:txBody>
      </p:sp>
      <p:sp>
        <p:nvSpPr>
          <p:cNvPr id="460" name="Google Shape;460;g10f6235da84_0_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0f6235da84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kept all the data in a big worksheet with examples.  This also was great for follow-up to write deeper stories for Extension publications and newsletters - and for vignettes for our North Central regional indicators reporting.</a:t>
            </a:r>
            <a:endParaRPr/>
          </a:p>
        </p:txBody>
      </p:sp>
      <p:sp>
        <p:nvSpPr>
          <p:cNvPr id="467" name="Google Shape;467;g10f6235da84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0f6235da84_2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10f6235da84_2_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10f6235da84_2_5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 2020 Regents of the University of Minnesota.  All rights reserved.</a:t>
            </a:r>
            <a:endParaRPr/>
          </a:p>
        </p:txBody>
      </p:sp>
      <p:sp>
        <p:nvSpPr>
          <p:cNvPr id="476" name="Google Shape;476;g10f6235da84_2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0f6235da8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10f6235da8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g10f6235da84_0_1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 2020 Regents of the University of Minnesota.  All rights reserved.</a:t>
            </a:r>
            <a:endParaRPr/>
          </a:p>
        </p:txBody>
      </p:sp>
      <p:sp>
        <p:nvSpPr>
          <p:cNvPr id="485" name="Google Shape;485;g10f6235da84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f2c95ffce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10f2c95ffce_1_43: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4" name="Google Shape;204;g10f2c95ffce_1_43: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Calibri"/>
              <a:buNone/>
            </a:pPr>
            <a:r>
              <a:rPr lang="en"/>
              <a:t>© 2016 Regents of the University of Minnesota.  All rights reserved.</a:t>
            </a:r>
            <a:endParaRPr/>
          </a:p>
        </p:txBody>
      </p:sp>
      <p:sp>
        <p:nvSpPr>
          <p:cNvPr id="205" name="Google Shape;205;g10f2c95ffce_1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ca6848a1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ca6848a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0f6235da8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10f6235da8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g10f6235da84_0_2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
              <a:t>© 2020 Regents of the University of Minnesota.  All rights reserved.</a:t>
            </a:r>
            <a:endParaRPr/>
          </a:p>
        </p:txBody>
      </p:sp>
      <p:sp>
        <p:nvSpPr>
          <p:cNvPr id="499" name="Google Shape;499;g10f6235da84_0_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0f6235da84_2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10f6235da84_2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There are several North Central Indicators beyond these, for which we don’t usually report data – New jobs, retained jobs, for example.  Scott has written a proposal for the North Central Program Leaders to consider to revisit these indicators for the future and perhaps organize them around the Community Capitals.  I’d be happy if we just gave the states instructions to count impacts for each capital using a method like I used for our federal report data collection - with multiple data sources and a clear sense of how the data was collected - using the but for principle and using external data sources.</a:t>
            </a:r>
            <a:endParaRPr/>
          </a:p>
        </p:txBody>
      </p:sp>
      <p:sp>
        <p:nvSpPr>
          <p:cNvPr id="505" name="Google Shape;505;g10f6235da84_2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0f2c95ffce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10f2c95ffc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f2c95ffce_1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0f2c95ffce_1_142:notes"/>
          <p:cNvSpPr txBox="1">
            <a:spLocks noGrp="1"/>
          </p:cNvSpPr>
          <p:nvPr>
            <p:ph type="body" idx="1"/>
          </p:nvPr>
        </p:nvSpPr>
        <p:spPr>
          <a:xfrm>
            <a:off x="685800" y="4400550"/>
            <a:ext cx="54864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a:t>There are actually eight benefits listed in the Impact Indicators Tips Booklet</a:t>
            </a:r>
            <a:endParaRPr/>
          </a:p>
          <a:p>
            <a:pPr marL="0" lvl="0" indent="0" algn="l" rtl="0">
              <a:spcBef>
                <a:spcPts val="0"/>
              </a:spcBef>
              <a:spcAft>
                <a:spcPts val="0"/>
              </a:spcAft>
              <a:buClr>
                <a:schemeClr val="dk1"/>
              </a:buClr>
              <a:buSzPts val="1200"/>
              <a:buFont typeface="Calibri"/>
              <a:buNone/>
            </a:pPr>
            <a:endParaRPr/>
          </a:p>
        </p:txBody>
      </p:sp>
      <p:sp>
        <p:nvSpPr>
          <p:cNvPr id="214" name="Google Shape;214;g10f2c95ffce_1_142: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200"/>
              <a:buFont typeface="Calibri"/>
              <a:buNone/>
            </a:pPr>
            <a:r>
              <a:rPr lang="en"/>
              <a:t>© 2016 Regents of the University of Minnesota.  All rights reserved.</a:t>
            </a:r>
            <a:endParaRPr/>
          </a:p>
        </p:txBody>
      </p:sp>
      <p:sp>
        <p:nvSpPr>
          <p:cNvPr id="215" name="Google Shape;215;g10f2c95ffce_1_1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6f9e470d_0_4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6f9e470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ca6848a1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0ca6848a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ca6848a11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ca6848a1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0ca6848a1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0ca6848a1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 name="Google Shape;83;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84" name="Google Shape;84;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5" name="Google Shape;85;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6" name="Google Shape;86;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1 line">
  <p:cSld name="Title Slide - 1 line">
    <p:spTree>
      <p:nvGrpSpPr>
        <p:cNvPr id="1" name="Shape 92"/>
        <p:cNvGrpSpPr/>
        <p:nvPr/>
      </p:nvGrpSpPr>
      <p:grpSpPr>
        <a:xfrm>
          <a:off x="0" y="0"/>
          <a:ext cx="0" cy="0"/>
          <a:chOff x="0" y="0"/>
          <a:chExt cx="0" cy="0"/>
        </a:xfrm>
      </p:grpSpPr>
      <p:pic>
        <p:nvPicPr>
          <p:cNvPr id="93" name="Google Shape;93;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94" name="Google Shape;94;p15"/>
          <p:cNvSpPr txBox="1">
            <a:spLocks noGrp="1"/>
          </p:cNvSpPr>
          <p:nvPr>
            <p:ph type="ctrTitle"/>
          </p:nvPr>
        </p:nvSpPr>
        <p:spPr>
          <a:xfrm>
            <a:off x="685800" y="1609726"/>
            <a:ext cx="8026400" cy="546100"/>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SzPts val="1100"/>
              <a:buNone/>
              <a:defRPr sz="33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5"/>
          <p:cNvSpPr txBox="1">
            <a:spLocks noGrp="1"/>
          </p:cNvSpPr>
          <p:nvPr>
            <p:ph type="subTitle" idx="1"/>
          </p:nvPr>
        </p:nvSpPr>
        <p:spPr>
          <a:xfrm>
            <a:off x="685800" y="2174873"/>
            <a:ext cx="6409267" cy="463549"/>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2"/>
              </a:buClr>
              <a:buSzPts val="2100"/>
              <a:buFont typeface="Noto Sans Symbols"/>
              <a:buNone/>
              <a:defRPr sz="2100" b="1" i="0" u="none" strike="noStrike" cap="none">
                <a:solidFill>
                  <a:schemeClr val="hlink"/>
                </a:solidFill>
                <a:latin typeface="Arial"/>
                <a:ea typeface="Arial"/>
                <a:cs typeface="Arial"/>
                <a:sym typeface="Arial"/>
              </a:defRPr>
            </a:lvl1pPr>
            <a:lvl2pPr marR="0" lvl="1"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R="0" lvl="2"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R="0" lvl="3"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R="0" lvl="5"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R="0" lvl="6"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R="0" lvl="7"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R="0" lvl="8"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96" name="Google Shape;96;p15"/>
          <p:cNvSpPr txBox="1"/>
          <p:nvPr/>
        </p:nvSpPr>
        <p:spPr>
          <a:xfrm>
            <a:off x="339839" y="4996205"/>
            <a:ext cx="2408310" cy="161583"/>
          </a:xfrm>
          <a:prstGeom prst="rect">
            <a:avLst/>
          </a:prstGeom>
          <a:noFill/>
          <a:ln>
            <a:noFill/>
          </a:ln>
        </p:spPr>
        <p:txBody>
          <a:bodyPr spcFirstLastPara="1" wrap="square" lIns="68575" tIns="34275" rIns="68575" bIns="34275" anchor="t" anchorCtr="0">
            <a:spAutoFit/>
          </a:bodyPr>
          <a:lstStyle/>
          <a:p>
            <a:pPr marL="0" marR="0" lvl="4" indent="0" algn="r" rtl="0">
              <a:spcBef>
                <a:spcPts val="0"/>
              </a:spcBef>
              <a:spcAft>
                <a:spcPts val="0"/>
              </a:spcAft>
              <a:buNone/>
            </a:pPr>
            <a:r>
              <a:rPr lang="en" sz="600" b="0" i="0" u="none" strike="noStrike" cap="none">
                <a:solidFill>
                  <a:schemeClr val="dk1"/>
                </a:solidFill>
                <a:latin typeface="Arial"/>
                <a:ea typeface="Arial"/>
                <a:cs typeface="Arial"/>
                <a:sym typeface="Arial"/>
              </a:rPr>
              <a:t>© 2020 Regents of the University of Minnesota. All rights reserved.</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457200" y="561975"/>
            <a:ext cx="8229600" cy="501254"/>
          </a:xfrm>
          <a:prstGeom prst="rect">
            <a:avLst/>
          </a:prstGeom>
          <a:noFill/>
          <a:ln>
            <a:noFill/>
          </a:ln>
        </p:spPr>
        <p:txBody>
          <a:bodyPr spcFirstLastPara="1" wrap="square" lIns="68575" tIns="34275" rIns="68575" bIns="34275" anchor="t" anchorCtr="0">
            <a:normAutofit/>
          </a:bodyPr>
          <a:lstStyle>
            <a:lvl1pPr lvl="0" algn="l">
              <a:spcBef>
                <a:spcPts val="0"/>
              </a:spcBef>
              <a:spcAft>
                <a:spcPts val="0"/>
              </a:spcAft>
              <a:buSzPts val="1100"/>
              <a:buNone/>
              <a:defRPr sz="3300" b="1" i="0" cap="none">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16"/>
          <p:cNvSpPr txBox="1">
            <a:spLocks noGrp="1"/>
          </p:cNvSpPr>
          <p:nvPr>
            <p:ph type="body" idx="1"/>
          </p:nvPr>
        </p:nvSpPr>
        <p:spPr>
          <a:xfrm>
            <a:off x="457200" y="1200150"/>
            <a:ext cx="8229600" cy="1712777"/>
          </a:xfrm>
          <a:prstGeom prst="rect">
            <a:avLst/>
          </a:prstGeom>
          <a:noFill/>
          <a:ln>
            <a:noFill/>
          </a:ln>
        </p:spPr>
        <p:txBody>
          <a:bodyPr spcFirstLastPara="1" wrap="square" lIns="68575" tIns="34275" rIns="68575" bIns="34275" anchor="t" anchorCtr="0">
            <a:spAutoFit/>
          </a:bodyPr>
          <a:lstStyle>
            <a:lvl1pPr marL="457200" marR="0" lvl="0" indent="-381000" algn="l" rtl="0">
              <a:spcBef>
                <a:spcPts val="500"/>
              </a:spcBef>
              <a:spcAft>
                <a:spcPts val="0"/>
              </a:spcAft>
              <a:buClr>
                <a:schemeClr val="accent2"/>
              </a:buClr>
              <a:buSzPts val="2400"/>
              <a:buFont typeface="Noto Sans Symbols"/>
              <a:buChar char="▪"/>
              <a:defRPr sz="2400" b="0" i="0" u="none" strike="noStrike" cap="none">
                <a:solidFill>
                  <a:schemeClr val="lt1"/>
                </a:solidFill>
                <a:latin typeface="Arial"/>
                <a:ea typeface="Arial"/>
                <a:cs typeface="Arial"/>
                <a:sym typeface="Arial"/>
              </a:defRPr>
            </a:lvl1pPr>
            <a:lvl2pPr marL="914400" marR="0" lvl="1" indent="-361950" algn="l" rtl="0">
              <a:spcBef>
                <a:spcPts val="400"/>
              </a:spcBef>
              <a:spcAft>
                <a:spcPts val="0"/>
              </a:spcAft>
              <a:buClr>
                <a:srgbClr val="CE1B22"/>
              </a:buClr>
              <a:buSzPts val="2100"/>
              <a:buFont typeface="Arial"/>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chemeClr val="hlink"/>
              </a:buClr>
              <a:buSzPts val="1800"/>
              <a:buFont typeface="Noto Sans Symbols"/>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chemeClr val="lt2"/>
              </a:buClr>
              <a:buSzPts val="1500"/>
              <a:buFont typeface="Arial"/>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chemeClr val="lt2"/>
              </a:buClr>
              <a:buSzPts val="1500"/>
              <a:buFont typeface="Arial"/>
              <a:buChar char="»"/>
              <a:defRPr sz="1500" b="0" i="0" u="none" strike="noStrike" cap="none">
                <a:solidFill>
                  <a:schemeClr val="lt1"/>
                </a:solidFill>
                <a:latin typeface="Arial"/>
                <a:ea typeface="Arial"/>
                <a:cs typeface="Arial"/>
                <a:sym typeface="Arial"/>
              </a:defRPr>
            </a:lvl5pPr>
            <a:lvl6pPr marL="2743200" marR="0" lvl="5"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losing Slide">
  <p:cSld name="1_Closing Slide">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02" name="Google Shape;102;p17"/>
          <p:cNvSpPr txBox="1"/>
          <p:nvPr/>
        </p:nvSpPr>
        <p:spPr>
          <a:xfrm>
            <a:off x="398463" y="4037885"/>
            <a:ext cx="7161212" cy="276999"/>
          </a:xfrm>
          <a:prstGeom prst="rect">
            <a:avLst/>
          </a:prstGeom>
          <a:noFill/>
          <a:ln>
            <a:noFill/>
          </a:ln>
        </p:spPr>
        <p:txBody>
          <a:bodyPr spcFirstLastPara="1" wrap="square" lIns="68575" tIns="34275" rIns="68575" bIns="34275" anchor="t" anchorCtr="0">
            <a:spAutoFit/>
          </a:bodyPr>
          <a:lstStyle/>
          <a:p>
            <a:pPr marL="0" marR="0" lvl="4" indent="0" algn="l" rtl="0">
              <a:spcBef>
                <a:spcPts val="0"/>
              </a:spcBef>
              <a:spcAft>
                <a:spcPts val="0"/>
              </a:spcAft>
              <a:buNone/>
            </a:pPr>
            <a:r>
              <a:rPr lang="en" sz="700" b="1" i="0" u="none" strike="noStrike" cap="none">
                <a:solidFill>
                  <a:schemeClr val="lt1"/>
                </a:solidFill>
                <a:latin typeface="Arial"/>
                <a:ea typeface="Arial"/>
                <a:cs typeface="Arial"/>
                <a:sym typeface="Arial"/>
              </a:rPr>
              <a:t>© 2020 Regents of the University of Minnesota. All rights reserved.</a:t>
            </a:r>
            <a:endParaRPr sz="1100"/>
          </a:p>
          <a:p>
            <a:pPr marL="0" marR="0" lvl="0" indent="0" algn="l" rtl="0">
              <a:spcBef>
                <a:spcPts val="0"/>
              </a:spcBef>
              <a:spcAft>
                <a:spcPts val="0"/>
              </a:spcAft>
              <a:buNone/>
            </a:pPr>
            <a:r>
              <a:rPr lang="en" sz="700" b="1">
                <a:solidFill>
                  <a:schemeClr val="lt1"/>
                </a:solidFill>
                <a:latin typeface="Arial"/>
                <a:ea typeface="Arial"/>
                <a:cs typeface="Arial"/>
                <a:sym typeface="Arial"/>
              </a:rPr>
              <a:t>The University of Minnesota is an equal opportunity educator and employer. This PowerPoint is available in alternative formats upon request at 612-625-0237.</a:t>
            </a:r>
            <a:endParaRPr sz="700" b="1">
              <a:solidFill>
                <a:schemeClr val="lt1"/>
              </a:solidFill>
              <a:latin typeface="Arial"/>
              <a:ea typeface="Arial"/>
              <a:cs typeface="Arial"/>
              <a:sym typeface="Arial"/>
            </a:endParaRPr>
          </a:p>
        </p:txBody>
      </p:sp>
      <p:sp>
        <p:nvSpPr>
          <p:cNvPr id="103" name="Google Shape;103;p17"/>
          <p:cNvSpPr txBox="1">
            <a:spLocks noGrp="1"/>
          </p:cNvSpPr>
          <p:nvPr>
            <p:ph type="ctrTitle"/>
          </p:nvPr>
        </p:nvSpPr>
        <p:spPr>
          <a:xfrm>
            <a:off x="402166" y="1609727"/>
            <a:ext cx="8301567" cy="577081"/>
          </a:xfrm>
          <a:prstGeom prst="rect">
            <a:avLst/>
          </a:prstGeom>
          <a:noFill/>
          <a:ln>
            <a:noFill/>
          </a:ln>
        </p:spPr>
        <p:txBody>
          <a:bodyPr spcFirstLastPara="1" wrap="square" lIns="68575" tIns="34275" rIns="68575" bIns="34275" anchor="t" anchorCtr="0">
            <a:spAutoFit/>
          </a:bodyPr>
          <a:lstStyle>
            <a:lvl1pPr lvl="0" algn="l">
              <a:spcBef>
                <a:spcPts val="0"/>
              </a:spcBef>
              <a:spcAft>
                <a:spcPts val="0"/>
              </a:spcAft>
              <a:buSzPts val="1100"/>
              <a:buNone/>
              <a:defRPr sz="3300" b="1"/>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2 Line">
  <p:cSld name="Title Slide - 2 Line">
    <p:spTree>
      <p:nvGrpSpPr>
        <p:cNvPr id="1" name="Shape 104"/>
        <p:cNvGrpSpPr/>
        <p:nvPr/>
      </p:nvGrpSpPr>
      <p:grpSpPr>
        <a:xfrm>
          <a:off x="0" y="0"/>
          <a:ext cx="0" cy="0"/>
          <a:chOff x="0" y="0"/>
          <a:chExt cx="0" cy="0"/>
        </a:xfrm>
      </p:grpSpPr>
      <p:sp>
        <p:nvSpPr>
          <p:cNvPr id="105" name="Google Shape;105;p18"/>
          <p:cNvSpPr txBox="1">
            <a:spLocks noGrp="1"/>
          </p:cNvSpPr>
          <p:nvPr>
            <p:ph type="ctrTitle"/>
          </p:nvPr>
        </p:nvSpPr>
        <p:spPr>
          <a:xfrm>
            <a:off x="685800" y="1609727"/>
            <a:ext cx="7772400" cy="1012824"/>
          </a:xfrm>
          <a:prstGeom prst="rect">
            <a:avLst/>
          </a:prstGeom>
          <a:noFill/>
          <a:ln>
            <a:noFill/>
          </a:ln>
        </p:spPr>
        <p:txBody>
          <a:bodyPr spcFirstLastPara="1" wrap="square" lIns="68575" tIns="34275" rIns="68575" bIns="34275" anchor="t" anchorCtr="0">
            <a:normAutofit/>
          </a:bodyPr>
          <a:lstStyle>
            <a:lvl1pPr marR="0" lvl="0" algn="l">
              <a:lnSpc>
                <a:spcPct val="100000"/>
              </a:lnSpc>
              <a:spcBef>
                <a:spcPts val="0"/>
              </a:spcBef>
              <a:spcAft>
                <a:spcPts val="0"/>
              </a:spcAft>
              <a:buSzPts val="1100"/>
              <a:buNone/>
              <a:defRPr sz="3300" b="1" i="0">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18"/>
          <p:cNvSpPr txBox="1">
            <a:spLocks noGrp="1"/>
          </p:cNvSpPr>
          <p:nvPr>
            <p:ph type="subTitle" idx="1"/>
          </p:nvPr>
        </p:nvSpPr>
        <p:spPr>
          <a:xfrm>
            <a:off x="694267" y="2632072"/>
            <a:ext cx="7776633" cy="463549"/>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2"/>
              </a:buClr>
              <a:buSzPts val="2100"/>
              <a:buFont typeface="Noto Sans Symbols"/>
              <a:buNone/>
              <a:defRPr sz="2100" b="1" i="0" u="none" strike="noStrike" cap="none">
                <a:solidFill>
                  <a:schemeClr val="hlink"/>
                </a:solidFill>
                <a:latin typeface="Arial"/>
                <a:ea typeface="Arial"/>
                <a:cs typeface="Arial"/>
                <a:sym typeface="Arial"/>
              </a:defRPr>
            </a:lvl1pPr>
            <a:lvl2pPr marR="0" lvl="1"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R="0" lvl="2"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R="0" lvl="3"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R="0" lvl="5"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R="0" lvl="6"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R="0" lvl="7"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R="0" lvl="8"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685801" y="3571475"/>
            <a:ext cx="7755467" cy="800500"/>
          </a:xfrm>
          <a:prstGeom prst="rect">
            <a:avLst/>
          </a:prstGeom>
          <a:noFill/>
          <a:ln>
            <a:noFill/>
          </a:ln>
        </p:spPr>
        <p:txBody>
          <a:bodyPr spcFirstLastPara="1" wrap="square" lIns="68575" tIns="34275" rIns="68575" bIns="34275" anchor="t" anchorCtr="0">
            <a:normAutofit/>
          </a:bodyPr>
          <a:lstStyle>
            <a:lvl1pPr marR="0" lvl="0" algn="l">
              <a:lnSpc>
                <a:spcPct val="100000"/>
              </a:lnSpc>
              <a:spcBef>
                <a:spcPts val="0"/>
              </a:spcBef>
              <a:spcAft>
                <a:spcPts val="0"/>
              </a:spcAft>
              <a:buSzPts val="1100"/>
              <a:buNone/>
              <a:defRPr sz="3300" b="1" i="0">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19"/>
          <p:cNvSpPr txBox="1">
            <a:spLocks noGrp="1"/>
          </p:cNvSpPr>
          <p:nvPr>
            <p:ph type="subTitle" idx="1"/>
          </p:nvPr>
        </p:nvSpPr>
        <p:spPr>
          <a:xfrm>
            <a:off x="691607" y="3222624"/>
            <a:ext cx="7730066" cy="339726"/>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2"/>
              </a:buClr>
              <a:buSzPts val="2100"/>
              <a:buFont typeface="Noto Sans Symbols"/>
              <a:buNone/>
              <a:defRPr sz="2100" b="1" i="0" u="none" strike="noStrike" cap="none">
                <a:solidFill>
                  <a:schemeClr val="hlink"/>
                </a:solidFill>
                <a:latin typeface="Arial"/>
                <a:ea typeface="Arial"/>
                <a:cs typeface="Arial"/>
                <a:sym typeface="Arial"/>
              </a:defRPr>
            </a:lvl1pPr>
            <a:lvl2pPr marR="0" lvl="1"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R="0" lvl="2"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R="0" lvl="3"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R="0" lvl="5"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R="0" lvl="6"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R="0" lvl="7"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R="0" lvl="8"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ingle Object with Caption Below">
  <p:cSld name="Single Object with Caption Below">
    <p:spTree>
      <p:nvGrpSpPr>
        <p:cNvPr id="1" name="Shape 110"/>
        <p:cNvGrpSpPr/>
        <p:nvPr/>
      </p:nvGrpSpPr>
      <p:grpSpPr>
        <a:xfrm>
          <a:off x="0" y="0"/>
          <a:ext cx="0" cy="0"/>
          <a:chOff x="0" y="0"/>
          <a:chExt cx="0" cy="0"/>
        </a:xfrm>
      </p:grpSpPr>
      <p:sp>
        <p:nvSpPr>
          <p:cNvPr id="111" name="Google Shape;111;p20"/>
          <p:cNvSpPr txBox="1">
            <a:spLocks noGrp="1"/>
          </p:cNvSpPr>
          <p:nvPr>
            <p:ph type="body" idx="1"/>
          </p:nvPr>
        </p:nvSpPr>
        <p:spPr>
          <a:xfrm>
            <a:off x="508001" y="352425"/>
            <a:ext cx="8136466" cy="3719513"/>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chemeClr val="accent2"/>
              </a:buClr>
              <a:buSzPts val="2100"/>
              <a:buFont typeface="Noto Sans Symbols"/>
              <a:buNone/>
              <a:defRPr sz="2100" b="1" i="0" u="none" strike="noStrike" cap="none">
                <a:solidFill>
                  <a:schemeClr val="lt1"/>
                </a:solidFill>
                <a:latin typeface="Arial"/>
                <a:ea typeface="Arial"/>
                <a:cs typeface="Arial"/>
                <a:sym typeface="Arial"/>
              </a:defRPr>
            </a:lvl1pPr>
            <a:lvl2pPr marL="914400" marR="0" lvl="1" indent="-342900"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L="1828800" marR="0" lvl="3"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12" name="Google Shape;112;p20"/>
          <p:cNvSpPr txBox="1">
            <a:spLocks noGrp="1"/>
          </p:cNvSpPr>
          <p:nvPr>
            <p:ph type="body" idx="2"/>
          </p:nvPr>
        </p:nvSpPr>
        <p:spPr>
          <a:xfrm>
            <a:off x="508001" y="4144191"/>
            <a:ext cx="6105071" cy="300082"/>
          </a:xfrm>
          <a:prstGeom prst="rect">
            <a:avLst/>
          </a:prstGeom>
          <a:noFill/>
          <a:ln>
            <a:noFill/>
          </a:ln>
        </p:spPr>
        <p:txBody>
          <a:bodyPr spcFirstLastPara="1" wrap="square" lIns="68575" tIns="34275" rIns="68575" bIns="34275" anchor="t" anchorCtr="0">
            <a:spAutoFit/>
          </a:bodyPr>
          <a:lstStyle>
            <a:lvl1pPr marL="457200" marR="0" lvl="0" indent="-228600" algn="l" rtl="0">
              <a:spcBef>
                <a:spcPts val="300"/>
              </a:spcBef>
              <a:spcAft>
                <a:spcPts val="0"/>
              </a:spcAft>
              <a:buClr>
                <a:schemeClr val="accent2"/>
              </a:buClr>
              <a:buSzPts val="1500"/>
              <a:buFont typeface="Noto Sans Symbols"/>
              <a:buNone/>
              <a:defRPr sz="1500" b="0" i="0" u="none" strike="noStrike" cap="none">
                <a:solidFill>
                  <a:schemeClr val="lt1"/>
                </a:solidFill>
                <a:latin typeface="Arial"/>
                <a:ea typeface="Arial"/>
                <a:cs typeface="Arial"/>
                <a:sym typeface="Arial"/>
              </a:defRPr>
            </a:lvl1pPr>
            <a:lvl2pPr marL="914400" marR="0" lvl="1" indent="-228600" algn="l" rtl="0">
              <a:spcBef>
                <a:spcPts val="30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hlink"/>
              </a:buClr>
              <a:buSzPts val="1200"/>
              <a:buFont typeface="Noto Sans Symbols"/>
              <a:buNone/>
              <a:defRPr sz="1200" b="0" i="0" u="none" strike="noStrike" cap="none">
                <a:solidFill>
                  <a:schemeClr val="lt1"/>
                </a:solidFill>
                <a:latin typeface="Arial"/>
                <a:ea typeface="Arial"/>
                <a:cs typeface="Arial"/>
                <a:sym typeface="Arial"/>
              </a:defRPr>
            </a:lvl3pPr>
            <a:lvl4pPr marL="1828800" marR="0" lvl="3"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4pPr>
            <a:lvl5pPr marL="2286000" marR="0" lvl="4"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5pPr>
            <a:lvl6pPr marL="2743200" marR="0" lvl="5"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6pPr>
            <a:lvl7pPr marL="3200400" marR="0" lvl="6"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7pPr>
            <a:lvl8pPr marL="3657600" marR="0" lvl="7"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8pPr>
            <a:lvl9pPr marL="4114800" marR="0" lvl="8"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3"/>
        <p:cNvGrpSpPr/>
        <p:nvPr/>
      </p:nvGrpSpPr>
      <p:grpSpPr>
        <a:xfrm>
          <a:off x="0" y="0"/>
          <a:ext cx="0" cy="0"/>
          <a:chOff x="0" y="0"/>
          <a:chExt cx="0" cy="0"/>
        </a:xfrm>
      </p:grpSpPr>
      <p:sp>
        <p:nvSpPr>
          <p:cNvPr id="114" name="Google Shape;114;p21"/>
          <p:cNvSpPr txBox="1">
            <a:spLocks noGrp="1"/>
          </p:cNvSpPr>
          <p:nvPr>
            <p:ph type="body" idx="1"/>
          </p:nvPr>
        </p:nvSpPr>
        <p:spPr>
          <a:xfrm>
            <a:off x="457200" y="1200150"/>
            <a:ext cx="4038600" cy="1500411"/>
          </a:xfrm>
          <a:prstGeom prst="rect">
            <a:avLst/>
          </a:prstGeom>
          <a:noFill/>
          <a:ln>
            <a:noFill/>
          </a:ln>
        </p:spPr>
        <p:txBody>
          <a:bodyPr spcFirstLastPara="1" wrap="square" lIns="68575" tIns="34275" rIns="68575" bIns="34275" anchor="t" anchorCtr="0">
            <a:spAutoFit/>
          </a:bodyPr>
          <a:lstStyle>
            <a:lvl1pPr marL="457200" marR="0" lvl="0" indent="-361950" algn="l" rtl="0">
              <a:spcBef>
                <a:spcPts val="400"/>
              </a:spcBef>
              <a:spcAft>
                <a:spcPts val="0"/>
              </a:spcAft>
              <a:buClr>
                <a:schemeClr val="accent2"/>
              </a:buClr>
              <a:buSzPts val="2100"/>
              <a:buFont typeface="Noto Sans Symbols"/>
              <a:buChar char="▪"/>
              <a:defRPr sz="2100" b="0" i="0" u="none" strike="noStrike" cap="none">
                <a:solidFill>
                  <a:schemeClr val="lt1"/>
                </a:solidFill>
                <a:latin typeface="Arial"/>
                <a:ea typeface="Arial"/>
                <a:cs typeface="Arial"/>
                <a:sym typeface="Arial"/>
              </a:defRPr>
            </a:lvl1pPr>
            <a:lvl2pPr marL="914400" marR="0" lvl="1" indent="-342900" algn="l" rtl="0">
              <a:spcBef>
                <a:spcPts val="400"/>
              </a:spcBef>
              <a:spcAft>
                <a:spcPts val="0"/>
              </a:spcAft>
              <a:buClr>
                <a:srgbClr val="CE1B22"/>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L="1828800" marR="0" lvl="3"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115" name="Google Shape;115;p21"/>
          <p:cNvSpPr txBox="1">
            <a:spLocks noGrp="1"/>
          </p:cNvSpPr>
          <p:nvPr>
            <p:ph type="body" idx="2"/>
          </p:nvPr>
        </p:nvSpPr>
        <p:spPr>
          <a:xfrm>
            <a:off x="4648200" y="1200150"/>
            <a:ext cx="4038600" cy="1500411"/>
          </a:xfrm>
          <a:prstGeom prst="rect">
            <a:avLst/>
          </a:prstGeom>
          <a:noFill/>
          <a:ln>
            <a:noFill/>
          </a:ln>
        </p:spPr>
        <p:txBody>
          <a:bodyPr spcFirstLastPara="1" wrap="square" lIns="68575" tIns="34275" rIns="68575" bIns="34275" anchor="t" anchorCtr="0">
            <a:spAutoFit/>
          </a:bodyPr>
          <a:lstStyle>
            <a:lvl1pPr marL="457200" marR="0" lvl="0" indent="-361950" algn="l" rtl="0">
              <a:spcBef>
                <a:spcPts val="400"/>
              </a:spcBef>
              <a:spcAft>
                <a:spcPts val="0"/>
              </a:spcAft>
              <a:buClr>
                <a:schemeClr val="accent2"/>
              </a:buClr>
              <a:buSzPts val="2100"/>
              <a:buFont typeface="Noto Sans Symbols"/>
              <a:buChar char="▪"/>
              <a:defRPr sz="2100" b="0" i="0" u="none" strike="noStrike" cap="none">
                <a:solidFill>
                  <a:schemeClr val="lt1"/>
                </a:solidFill>
                <a:latin typeface="Arial"/>
                <a:ea typeface="Arial"/>
                <a:cs typeface="Arial"/>
                <a:sym typeface="Arial"/>
              </a:defRPr>
            </a:lvl1pPr>
            <a:lvl2pPr marL="914400" marR="0" lvl="1" indent="-342900" algn="l" rtl="0">
              <a:spcBef>
                <a:spcPts val="400"/>
              </a:spcBef>
              <a:spcAft>
                <a:spcPts val="0"/>
              </a:spcAft>
              <a:buClr>
                <a:srgbClr val="CE1B22"/>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L="1828800" marR="0" lvl="3"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116" name="Google Shape;116;p21"/>
          <p:cNvSpPr txBox="1">
            <a:spLocks noGrp="1"/>
          </p:cNvSpPr>
          <p:nvPr>
            <p:ph type="title"/>
          </p:nvPr>
        </p:nvSpPr>
        <p:spPr>
          <a:xfrm>
            <a:off x="457200" y="561976"/>
            <a:ext cx="8229600" cy="577081"/>
          </a:xfrm>
          <a:prstGeom prst="rect">
            <a:avLst/>
          </a:prstGeom>
          <a:noFill/>
          <a:ln>
            <a:noFill/>
          </a:ln>
        </p:spPr>
        <p:txBody>
          <a:bodyPr spcFirstLastPara="1" wrap="square" lIns="68575" tIns="34275" rIns="68575" bIns="34275" anchor="t" anchorCtr="0">
            <a:spAutoFit/>
          </a:bodyPr>
          <a:lstStyle>
            <a:lvl1pPr lvl="0" algn="l">
              <a:spcBef>
                <a:spcPts val="0"/>
              </a:spcBef>
              <a:spcAft>
                <a:spcPts val="0"/>
              </a:spcAft>
              <a:buSzPts val="1100"/>
              <a:buNone/>
              <a:defRPr sz="3300" b="1" i="0" cap="none">
                <a:latin typeface="Arial"/>
                <a:ea typeface="Arial"/>
                <a:cs typeface="Arial"/>
                <a:sym typeface="Aria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 1 line">
  <p:cSld name="Title Slide - 1 line">
    <p:spTree>
      <p:nvGrpSpPr>
        <p:cNvPr id="1" name="Shape 128"/>
        <p:cNvGrpSpPr/>
        <p:nvPr/>
      </p:nvGrpSpPr>
      <p:grpSpPr>
        <a:xfrm>
          <a:off x="0" y="0"/>
          <a:ext cx="0" cy="0"/>
          <a:chOff x="0" y="0"/>
          <a:chExt cx="0" cy="0"/>
        </a:xfrm>
      </p:grpSpPr>
      <p:pic>
        <p:nvPicPr>
          <p:cNvPr id="129" name="Google Shape;129;p23" descr="University of Minnesota Extension&#10;&#10;Making a difference in Minnesota: Environment + Food &amp; Agriculture + Communities + Families + Youth"/>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130" name="Google Shape;130;p23"/>
          <p:cNvSpPr txBox="1">
            <a:spLocks noGrp="1"/>
          </p:cNvSpPr>
          <p:nvPr>
            <p:ph type="ctrTitle"/>
          </p:nvPr>
        </p:nvSpPr>
        <p:spPr>
          <a:xfrm>
            <a:off x="685800" y="1609727"/>
            <a:ext cx="8026500" cy="5460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SzPts val="1100"/>
              <a:buNone/>
              <a:defRPr sz="3300" b="1"/>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23"/>
          <p:cNvSpPr txBox="1">
            <a:spLocks noGrp="1"/>
          </p:cNvSpPr>
          <p:nvPr>
            <p:ph type="subTitle" idx="1"/>
          </p:nvPr>
        </p:nvSpPr>
        <p:spPr>
          <a:xfrm>
            <a:off x="685800" y="2174873"/>
            <a:ext cx="6409500" cy="463500"/>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2"/>
              </a:buClr>
              <a:buSzPts val="2100"/>
              <a:buFont typeface="Noto Sans Symbols"/>
              <a:buNone/>
              <a:defRPr sz="2100" b="1" i="0" u="none" strike="noStrike" cap="none">
                <a:solidFill>
                  <a:srgbClr val="2D2D2D"/>
                </a:solidFill>
                <a:latin typeface="Arial"/>
                <a:ea typeface="Arial"/>
                <a:cs typeface="Arial"/>
                <a:sym typeface="Arial"/>
              </a:defRPr>
            </a:lvl1pPr>
            <a:lvl2pPr marR="0" lvl="1"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R="0" lvl="2"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R="0" lvl="3"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R="0" lvl="5"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R="0" lvl="6"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R="0" lvl="7"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R="0" lvl="8"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32" name="Google Shape;132;p23"/>
          <p:cNvSpPr txBox="1"/>
          <p:nvPr/>
        </p:nvSpPr>
        <p:spPr>
          <a:xfrm>
            <a:off x="339839" y="4996205"/>
            <a:ext cx="2408400" cy="161700"/>
          </a:xfrm>
          <a:prstGeom prst="rect">
            <a:avLst/>
          </a:prstGeom>
          <a:noFill/>
          <a:ln>
            <a:noFill/>
          </a:ln>
        </p:spPr>
        <p:txBody>
          <a:bodyPr spcFirstLastPara="1" wrap="square" lIns="68575" tIns="34275" rIns="68575" bIns="34275" anchor="t" anchorCtr="0">
            <a:spAutoFit/>
          </a:bodyPr>
          <a:lstStyle/>
          <a:p>
            <a:pPr marL="0" marR="0" lvl="4" indent="0" algn="r" rtl="0">
              <a:spcBef>
                <a:spcPts val="0"/>
              </a:spcBef>
              <a:spcAft>
                <a:spcPts val="0"/>
              </a:spcAft>
              <a:buNone/>
            </a:pPr>
            <a:r>
              <a:rPr lang="en" sz="600" b="0" i="0" u="none" strike="noStrike" cap="none">
                <a:solidFill>
                  <a:schemeClr val="dk1"/>
                </a:solidFill>
                <a:latin typeface="Arial"/>
                <a:ea typeface="Arial"/>
                <a:cs typeface="Arial"/>
                <a:sym typeface="Arial"/>
              </a:rPr>
              <a:t>© 2021 Regents of the University of Minnesota. All rights reserved.</a:t>
            </a:r>
            <a:endParaRPr sz="1100"/>
          </a:p>
        </p:txBody>
      </p:sp>
      <p:sp>
        <p:nvSpPr>
          <p:cNvPr id="133" name="Google Shape;133;p23"/>
          <p:cNvSpPr txBox="1"/>
          <p:nvPr/>
        </p:nvSpPr>
        <p:spPr>
          <a:xfrm>
            <a:off x="7980441" y="4728631"/>
            <a:ext cx="973500" cy="19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800" b="0" i="0" u="none" strike="noStrike" cap="none">
                <a:solidFill>
                  <a:srgbClr val="FFFFFF"/>
                </a:solidFill>
                <a:latin typeface="Arial"/>
                <a:ea typeface="Arial"/>
                <a:cs typeface="Arial"/>
                <a:sym typeface="Arial"/>
              </a:rPr>
              <a:t>‹#›</a:t>
            </a:fld>
            <a:endParaRPr sz="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a:bodyPr>
          <a:lstStyle>
            <a:lvl1pPr lvl="0" algn="l" rtl="0">
              <a:spcBef>
                <a:spcPts val="0"/>
              </a:spcBef>
              <a:spcAft>
                <a:spcPts val="0"/>
              </a:spcAft>
              <a:buSzPts val="1100"/>
              <a:buNone/>
              <a:defRPr sz="3300" b="1" i="0" cap="none">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6" name="Google Shape;136;p24"/>
          <p:cNvSpPr txBox="1">
            <a:spLocks noGrp="1"/>
          </p:cNvSpPr>
          <p:nvPr>
            <p:ph type="body" idx="1"/>
          </p:nvPr>
        </p:nvSpPr>
        <p:spPr>
          <a:xfrm>
            <a:off x="457200" y="1200150"/>
            <a:ext cx="8229600" cy="1712700"/>
          </a:xfrm>
          <a:prstGeom prst="rect">
            <a:avLst/>
          </a:prstGeom>
          <a:noFill/>
          <a:ln>
            <a:noFill/>
          </a:ln>
        </p:spPr>
        <p:txBody>
          <a:bodyPr spcFirstLastPara="1" wrap="square" lIns="68575" tIns="34275" rIns="68575" bIns="34275" anchor="t" anchorCtr="0">
            <a:spAutoFit/>
          </a:bodyPr>
          <a:lstStyle>
            <a:lvl1pPr marL="457200" marR="0" lvl="0" indent="-381000" algn="l" rtl="0">
              <a:spcBef>
                <a:spcPts val="500"/>
              </a:spcBef>
              <a:spcAft>
                <a:spcPts val="0"/>
              </a:spcAft>
              <a:buClr>
                <a:srgbClr val="2D2D2D"/>
              </a:buClr>
              <a:buSzPts val="2400"/>
              <a:buFont typeface="Noto Sans Symbols"/>
              <a:buChar char="▪"/>
              <a:defRPr sz="2400" b="0" i="0" u="none" strike="noStrike" cap="none">
                <a:solidFill>
                  <a:schemeClr val="lt1"/>
                </a:solidFill>
                <a:latin typeface="Arial"/>
                <a:ea typeface="Arial"/>
                <a:cs typeface="Arial"/>
                <a:sym typeface="Arial"/>
              </a:defRPr>
            </a:lvl1pPr>
            <a:lvl2pPr marL="914400" marR="0" lvl="1" indent="-361950" algn="l" rtl="0">
              <a:spcBef>
                <a:spcPts val="400"/>
              </a:spcBef>
              <a:spcAft>
                <a:spcPts val="0"/>
              </a:spcAft>
              <a:buClr>
                <a:srgbClr val="2D2D2D"/>
              </a:buClr>
              <a:buSzPts val="2100"/>
              <a:buFont typeface="Noto Sans Symbols"/>
              <a:buChar char="▪"/>
              <a:defRPr sz="2100" b="0" i="0" u="none" strike="noStrike" cap="none">
                <a:solidFill>
                  <a:schemeClr val="lt1"/>
                </a:solidFill>
                <a:latin typeface="Arial"/>
                <a:ea typeface="Arial"/>
                <a:cs typeface="Arial"/>
                <a:sym typeface="Arial"/>
              </a:defRPr>
            </a:lvl2pPr>
            <a:lvl3pPr marL="1371600" marR="0" lvl="2" indent="-342900" algn="l" rtl="0">
              <a:spcBef>
                <a:spcPts val="400"/>
              </a:spcBef>
              <a:spcAft>
                <a:spcPts val="0"/>
              </a:spcAft>
              <a:buClr>
                <a:srgbClr val="2D2D2D"/>
              </a:buClr>
              <a:buSzPts val="1800"/>
              <a:buFont typeface="Noto Sans Symbols"/>
              <a:buChar char="▪"/>
              <a:defRPr sz="1800" b="0" i="0" u="none" strike="noStrike" cap="none">
                <a:solidFill>
                  <a:schemeClr val="lt1"/>
                </a:solidFill>
                <a:latin typeface="Arial"/>
                <a:ea typeface="Arial"/>
                <a:cs typeface="Arial"/>
                <a:sym typeface="Arial"/>
              </a:defRPr>
            </a:lvl3pPr>
            <a:lvl4pPr marL="1828800" marR="0" lvl="3" indent="-323850" algn="l" rtl="0">
              <a:spcBef>
                <a:spcPts val="300"/>
              </a:spcBef>
              <a:spcAft>
                <a:spcPts val="0"/>
              </a:spcAft>
              <a:buClr>
                <a:srgbClr val="2D2D2D"/>
              </a:buClr>
              <a:buSzPts val="1500"/>
              <a:buFont typeface="Noto Sans Symbols"/>
              <a:buChar char="▪"/>
              <a:defRPr sz="1500" b="0" i="0" u="none" strike="noStrike" cap="none">
                <a:solidFill>
                  <a:schemeClr val="lt1"/>
                </a:solidFill>
                <a:latin typeface="Arial"/>
                <a:ea typeface="Arial"/>
                <a:cs typeface="Arial"/>
                <a:sym typeface="Arial"/>
              </a:defRPr>
            </a:lvl4pPr>
            <a:lvl5pPr marL="2286000" marR="0" lvl="4" indent="-323850" algn="l" rtl="0">
              <a:spcBef>
                <a:spcPts val="300"/>
              </a:spcBef>
              <a:spcAft>
                <a:spcPts val="0"/>
              </a:spcAft>
              <a:buClr>
                <a:srgbClr val="2D2D2D"/>
              </a:buClr>
              <a:buSzPts val="1500"/>
              <a:buFont typeface="Noto Sans Symbols"/>
              <a:buChar char="▪"/>
              <a:defRPr sz="1500" b="0" i="0" u="none" strike="noStrike" cap="none">
                <a:solidFill>
                  <a:schemeClr val="lt1"/>
                </a:solidFill>
                <a:latin typeface="Arial"/>
                <a:ea typeface="Arial"/>
                <a:cs typeface="Arial"/>
                <a:sym typeface="Arial"/>
              </a:defRPr>
            </a:lvl5pPr>
            <a:lvl6pPr marL="2743200" marR="0" lvl="5"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685801" y="3571475"/>
            <a:ext cx="7755600" cy="800700"/>
          </a:xfrm>
          <a:prstGeom prst="rect">
            <a:avLst/>
          </a:prstGeom>
          <a:noFill/>
          <a:ln>
            <a:noFill/>
          </a:ln>
        </p:spPr>
        <p:txBody>
          <a:bodyPr spcFirstLastPara="1" wrap="square" lIns="68575" tIns="34275" rIns="68575" bIns="34275" anchor="t" anchorCtr="0">
            <a:normAutofit/>
          </a:bodyPr>
          <a:lstStyle>
            <a:lvl1pPr marR="0" lvl="0" algn="l" rtl="0">
              <a:lnSpc>
                <a:spcPct val="100000"/>
              </a:lnSpc>
              <a:spcBef>
                <a:spcPts val="0"/>
              </a:spcBef>
              <a:spcAft>
                <a:spcPts val="0"/>
              </a:spcAft>
              <a:buSzPts val="1100"/>
              <a:buNone/>
              <a:defRPr sz="3300" b="1" i="0">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9" name="Google Shape;139;p25"/>
          <p:cNvSpPr txBox="1">
            <a:spLocks noGrp="1"/>
          </p:cNvSpPr>
          <p:nvPr>
            <p:ph type="subTitle" idx="1"/>
          </p:nvPr>
        </p:nvSpPr>
        <p:spPr>
          <a:xfrm>
            <a:off x="691607" y="3222624"/>
            <a:ext cx="7730100" cy="339900"/>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2"/>
              </a:buClr>
              <a:buSzPts val="2100"/>
              <a:buFont typeface="Noto Sans Symbols"/>
              <a:buNone/>
              <a:defRPr sz="2100" b="1" i="0" u="none" strike="noStrike" cap="none">
                <a:solidFill>
                  <a:srgbClr val="2D2D2D"/>
                </a:solidFill>
                <a:latin typeface="Arial"/>
                <a:ea typeface="Arial"/>
                <a:cs typeface="Arial"/>
                <a:sym typeface="Arial"/>
              </a:defRPr>
            </a:lvl1pPr>
            <a:lvl2pPr marR="0" lvl="1"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R="0" lvl="2"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R="0" lvl="3"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R="0" lvl="5"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R="0" lvl="6"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R="0" lvl="7"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R="0" lvl="8"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 2 Line">
  <p:cSld name="Title Slide - 2 Line">
    <p:spTree>
      <p:nvGrpSpPr>
        <p:cNvPr id="1" name="Shape 140"/>
        <p:cNvGrpSpPr/>
        <p:nvPr/>
      </p:nvGrpSpPr>
      <p:grpSpPr>
        <a:xfrm>
          <a:off x="0" y="0"/>
          <a:ext cx="0" cy="0"/>
          <a:chOff x="0" y="0"/>
          <a:chExt cx="0" cy="0"/>
        </a:xfrm>
      </p:grpSpPr>
      <p:sp>
        <p:nvSpPr>
          <p:cNvPr id="141" name="Google Shape;141;p26"/>
          <p:cNvSpPr txBox="1">
            <a:spLocks noGrp="1"/>
          </p:cNvSpPr>
          <p:nvPr>
            <p:ph type="ctrTitle"/>
          </p:nvPr>
        </p:nvSpPr>
        <p:spPr>
          <a:xfrm>
            <a:off x="685800" y="1609727"/>
            <a:ext cx="7772400" cy="1012800"/>
          </a:xfrm>
          <a:prstGeom prst="rect">
            <a:avLst/>
          </a:prstGeom>
          <a:noFill/>
          <a:ln>
            <a:noFill/>
          </a:ln>
        </p:spPr>
        <p:txBody>
          <a:bodyPr spcFirstLastPara="1" wrap="square" lIns="68575" tIns="34275" rIns="68575" bIns="34275" anchor="t" anchorCtr="0">
            <a:normAutofit/>
          </a:bodyPr>
          <a:lstStyle>
            <a:lvl1pPr marR="0" lvl="0" algn="l" rtl="0">
              <a:lnSpc>
                <a:spcPct val="100000"/>
              </a:lnSpc>
              <a:spcBef>
                <a:spcPts val="0"/>
              </a:spcBef>
              <a:spcAft>
                <a:spcPts val="0"/>
              </a:spcAft>
              <a:buSzPts val="1100"/>
              <a:buNone/>
              <a:defRPr sz="3300" b="1" i="0">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2" name="Google Shape;142;p26"/>
          <p:cNvSpPr txBox="1">
            <a:spLocks noGrp="1"/>
          </p:cNvSpPr>
          <p:nvPr>
            <p:ph type="subTitle" idx="1"/>
          </p:nvPr>
        </p:nvSpPr>
        <p:spPr>
          <a:xfrm>
            <a:off x="694267" y="2632072"/>
            <a:ext cx="7776600" cy="463500"/>
          </a:xfrm>
          <a:prstGeom prst="rect">
            <a:avLst/>
          </a:prstGeom>
          <a:noFill/>
          <a:ln>
            <a:noFill/>
          </a:ln>
        </p:spPr>
        <p:txBody>
          <a:bodyPr spcFirstLastPara="1" wrap="square" lIns="68575" tIns="34275" rIns="68575" bIns="34275" anchor="t" anchorCtr="0">
            <a:noAutofit/>
          </a:bodyPr>
          <a:lstStyle>
            <a:lvl1pPr marR="0" lvl="0" algn="l" rtl="0">
              <a:spcBef>
                <a:spcPts val="400"/>
              </a:spcBef>
              <a:spcAft>
                <a:spcPts val="0"/>
              </a:spcAft>
              <a:buClr>
                <a:schemeClr val="accent2"/>
              </a:buClr>
              <a:buSzPts val="2100"/>
              <a:buFont typeface="Noto Sans Symbols"/>
              <a:buNone/>
              <a:defRPr sz="2100" b="1" i="0" u="none" strike="noStrike" cap="none">
                <a:solidFill>
                  <a:srgbClr val="2D2D2D"/>
                </a:solidFill>
                <a:latin typeface="Arial"/>
                <a:ea typeface="Arial"/>
                <a:cs typeface="Arial"/>
                <a:sym typeface="Arial"/>
              </a:defRPr>
            </a:lvl1pPr>
            <a:lvl2pPr marR="0" lvl="1"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R="0" lvl="2"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R="0" lvl="3"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R="0" lvl="4"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R="0" lvl="5"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R="0" lvl="6"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R="0" lvl="7"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R="0" lvl="8"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ngle Object with Caption Below">
  <p:cSld name="Single Object with Caption Below">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08001" y="352425"/>
            <a:ext cx="8136600" cy="37194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400"/>
              </a:spcBef>
              <a:spcAft>
                <a:spcPts val="0"/>
              </a:spcAft>
              <a:buClr>
                <a:schemeClr val="accent2"/>
              </a:buClr>
              <a:buSzPts val="2100"/>
              <a:buFont typeface="Noto Sans Symbols"/>
              <a:buNone/>
              <a:defRPr sz="2100" b="1" i="0" u="none" strike="noStrike" cap="none">
                <a:solidFill>
                  <a:schemeClr val="lt1"/>
                </a:solidFill>
                <a:latin typeface="Arial"/>
                <a:ea typeface="Arial"/>
                <a:cs typeface="Arial"/>
                <a:sym typeface="Arial"/>
              </a:defRPr>
            </a:lvl1pPr>
            <a:lvl2pPr marL="914400" marR="0" lvl="1" indent="-342900" algn="l" rtl="0">
              <a:spcBef>
                <a:spcPts val="400"/>
              </a:spcBef>
              <a:spcAft>
                <a:spcPts val="0"/>
              </a:spcAft>
              <a:buClr>
                <a:schemeClr val="accen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spcBef>
                <a:spcPts val="300"/>
              </a:spcBef>
              <a:spcAft>
                <a:spcPts val="0"/>
              </a:spcAft>
              <a:buClr>
                <a:schemeClr val="hlink"/>
              </a:buClr>
              <a:buSzPts val="1500"/>
              <a:buFont typeface="Noto Sans Symbols"/>
              <a:buChar char="▪"/>
              <a:defRPr sz="1500" b="0" i="0" u="none" strike="noStrike" cap="none">
                <a:solidFill>
                  <a:schemeClr val="lt1"/>
                </a:solidFill>
                <a:latin typeface="Arial"/>
                <a:ea typeface="Arial"/>
                <a:cs typeface="Arial"/>
                <a:sym typeface="Arial"/>
              </a:defRPr>
            </a:lvl3pPr>
            <a:lvl4pPr marL="1828800" marR="0" lvl="3"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spcBef>
                <a:spcPts val="200"/>
              </a:spcBef>
              <a:spcAft>
                <a:spcPts val="0"/>
              </a:spcAft>
              <a:buClr>
                <a:schemeClr val="lt2"/>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45" name="Google Shape;145;p27"/>
          <p:cNvSpPr txBox="1">
            <a:spLocks noGrp="1"/>
          </p:cNvSpPr>
          <p:nvPr>
            <p:ph type="body" idx="2"/>
          </p:nvPr>
        </p:nvSpPr>
        <p:spPr>
          <a:xfrm>
            <a:off x="508001" y="4144191"/>
            <a:ext cx="6105300" cy="300300"/>
          </a:xfrm>
          <a:prstGeom prst="rect">
            <a:avLst/>
          </a:prstGeom>
          <a:noFill/>
          <a:ln>
            <a:noFill/>
          </a:ln>
        </p:spPr>
        <p:txBody>
          <a:bodyPr spcFirstLastPara="1" wrap="square" lIns="68575" tIns="34275" rIns="68575" bIns="34275" anchor="t" anchorCtr="0">
            <a:spAutoFit/>
          </a:bodyPr>
          <a:lstStyle>
            <a:lvl1pPr marL="457200" marR="0" lvl="0" indent="-228600" algn="l" rtl="0">
              <a:spcBef>
                <a:spcPts val="300"/>
              </a:spcBef>
              <a:spcAft>
                <a:spcPts val="0"/>
              </a:spcAft>
              <a:buClr>
                <a:schemeClr val="accent2"/>
              </a:buClr>
              <a:buSzPts val="1500"/>
              <a:buFont typeface="Noto Sans Symbols"/>
              <a:buNone/>
              <a:defRPr sz="1500" b="0" i="0" u="none" strike="noStrike" cap="none">
                <a:solidFill>
                  <a:schemeClr val="lt1"/>
                </a:solidFill>
                <a:latin typeface="Arial"/>
                <a:ea typeface="Arial"/>
                <a:cs typeface="Arial"/>
                <a:sym typeface="Arial"/>
              </a:defRPr>
            </a:lvl1pPr>
            <a:lvl2pPr marL="914400" marR="0" lvl="1" indent="-228600" algn="l" rtl="0">
              <a:spcBef>
                <a:spcPts val="30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spcBef>
                <a:spcPts val="200"/>
              </a:spcBef>
              <a:spcAft>
                <a:spcPts val="0"/>
              </a:spcAft>
              <a:buClr>
                <a:schemeClr val="hlink"/>
              </a:buClr>
              <a:buSzPts val="1200"/>
              <a:buFont typeface="Noto Sans Symbols"/>
              <a:buNone/>
              <a:defRPr sz="1200" b="0" i="0" u="none" strike="noStrike" cap="none">
                <a:solidFill>
                  <a:schemeClr val="lt1"/>
                </a:solidFill>
                <a:latin typeface="Arial"/>
                <a:ea typeface="Arial"/>
                <a:cs typeface="Arial"/>
                <a:sym typeface="Arial"/>
              </a:defRPr>
            </a:lvl3pPr>
            <a:lvl4pPr marL="1828800" marR="0" lvl="3"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4pPr>
            <a:lvl5pPr marL="2286000" marR="0" lvl="4"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5pPr>
            <a:lvl6pPr marL="2743200" marR="0" lvl="5"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6pPr>
            <a:lvl7pPr marL="3200400" marR="0" lvl="6"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7pPr>
            <a:lvl8pPr marL="3657600" marR="0" lvl="7"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8pPr>
            <a:lvl9pPr marL="4114800" marR="0" lvl="8" indent="-228600" algn="l" rtl="0">
              <a:spcBef>
                <a:spcPts val="200"/>
              </a:spcBef>
              <a:spcAft>
                <a:spcPts val="0"/>
              </a:spcAft>
              <a:buClr>
                <a:schemeClr val="lt2"/>
              </a:buClr>
              <a:buSzPts val="1100"/>
              <a:buFont typeface="Arial"/>
              <a:buNone/>
              <a:defRPr sz="11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6"/>
        <p:cNvGrpSpPr/>
        <p:nvPr/>
      </p:nvGrpSpPr>
      <p:grpSpPr>
        <a:xfrm>
          <a:off x="0" y="0"/>
          <a:ext cx="0" cy="0"/>
          <a:chOff x="0" y="0"/>
          <a:chExt cx="0" cy="0"/>
        </a:xfrm>
      </p:grpSpPr>
      <p:sp>
        <p:nvSpPr>
          <p:cNvPr id="147" name="Google Shape;147;p28"/>
          <p:cNvSpPr txBox="1">
            <a:spLocks noGrp="1"/>
          </p:cNvSpPr>
          <p:nvPr>
            <p:ph type="body" idx="1"/>
          </p:nvPr>
        </p:nvSpPr>
        <p:spPr>
          <a:xfrm>
            <a:off x="457200" y="1200150"/>
            <a:ext cx="4038600" cy="1500300"/>
          </a:xfrm>
          <a:prstGeom prst="rect">
            <a:avLst/>
          </a:prstGeom>
          <a:noFill/>
          <a:ln>
            <a:noFill/>
          </a:ln>
        </p:spPr>
        <p:txBody>
          <a:bodyPr spcFirstLastPara="1" wrap="square" lIns="68575" tIns="34275" rIns="68575" bIns="34275" anchor="t" anchorCtr="0">
            <a:spAutoFit/>
          </a:bodyPr>
          <a:lstStyle>
            <a:lvl1pPr marL="457200" marR="0" lvl="0" indent="-361950" algn="l" rtl="0">
              <a:spcBef>
                <a:spcPts val="400"/>
              </a:spcBef>
              <a:spcAft>
                <a:spcPts val="0"/>
              </a:spcAft>
              <a:buClr>
                <a:srgbClr val="2D2D2D"/>
              </a:buClr>
              <a:buSzPts val="2100"/>
              <a:buFont typeface="Noto Sans Symbols"/>
              <a:buChar char="▪"/>
              <a:defRPr sz="2100" b="0" i="0" u="none" strike="noStrike" cap="none">
                <a:solidFill>
                  <a:schemeClr val="lt1"/>
                </a:solidFill>
                <a:latin typeface="Arial"/>
                <a:ea typeface="Arial"/>
                <a:cs typeface="Arial"/>
                <a:sym typeface="Arial"/>
              </a:defRPr>
            </a:lvl1pPr>
            <a:lvl2pPr marL="914400" marR="0" lvl="1" indent="-342900" algn="l" rtl="0">
              <a:spcBef>
                <a:spcPts val="400"/>
              </a:spcBef>
              <a:spcAft>
                <a:spcPts val="0"/>
              </a:spcAft>
              <a:buClr>
                <a:srgbClr val="2D2D2D"/>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23850" algn="l" rtl="0">
              <a:spcBef>
                <a:spcPts val="300"/>
              </a:spcBef>
              <a:spcAft>
                <a:spcPts val="0"/>
              </a:spcAft>
              <a:buClr>
                <a:srgbClr val="2D2D2D"/>
              </a:buClr>
              <a:buSzPts val="1500"/>
              <a:buFont typeface="Noto Sans Symbols"/>
              <a:buChar char="▪"/>
              <a:defRPr sz="1500" b="0" i="0" u="none" strike="noStrike" cap="none">
                <a:solidFill>
                  <a:schemeClr val="lt1"/>
                </a:solidFill>
                <a:latin typeface="Arial"/>
                <a:ea typeface="Arial"/>
                <a:cs typeface="Arial"/>
                <a:sym typeface="Arial"/>
              </a:defRPr>
            </a:lvl3pPr>
            <a:lvl4pPr marL="1828800" marR="0" lvl="3" indent="-317500" algn="l" rtl="0">
              <a:spcBef>
                <a:spcPts val="300"/>
              </a:spcBef>
              <a:spcAft>
                <a:spcPts val="0"/>
              </a:spcAft>
              <a:buClr>
                <a:srgbClr val="2D2D2D"/>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17500" algn="l" rtl="0">
              <a:spcBef>
                <a:spcPts val="300"/>
              </a:spcBef>
              <a:spcAft>
                <a:spcPts val="0"/>
              </a:spcAft>
              <a:buClr>
                <a:srgbClr val="2D2D2D"/>
              </a:buClr>
              <a:buSzPts val="1400"/>
              <a:buFont typeface="Noto Sans Symbols"/>
              <a:buChar char="▪"/>
              <a:defRPr sz="1400" b="0" i="0" u="none" strike="noStrike" cap="none">
                <a:solidFill>
                  <a:schemeClr val="lt1"/>
                </a:solidFill>
                <a:latin typeface="Arial"/>
                <a:ea typeface="Arial"/>
                <a:cs typeface="Arial"/>
                <a:sym typeface="Arial"/>
              </a:defRPr>
            </a:lvl5pPr>
            <a:lvl6pPr marL="2743200" marR="0" lvl="5"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148" name="Google Shape;148;p28"/>
          <p:cNvSpPr txBox="1">
            <a:spLocks noGrp="1"/>
          </p:cNvSpPr>
          <p:nvPr>
            <p:ph type="body" idx="2"/>
          </p:nvPr>
        </p:nvSpPr>
        <p:spPr>
          <a:xfrm>
            <a:off x="4648200" y="1200150"/>
            <a:ext cx="4038600" cy="1500300"/>
          </a:xfrm>
          <a:prstGeom prst="rect">
            <a:avLst/>
          </a:prstGeom>
          <a:noFill/>
          <a:ln>
            <a:noFill/>
          </a:ln>
        </p:spPr>
        <p:txBody>
          <a:bodyPr spcFirstLastPara="1" wrap="square" lIns="68575" tIns="34275" rIns="68575" bIns="34275" anchor="t" anchorCtr="0">
            <a:spAutoFit/>
          </a:bodyPr>
          <a:lstStyle>
            <a:lvl1pPr marL="457200" marR="0" lvl="0" indent="-361950" algn="l" rtl="0">
              <a:spcBef>
                <a:spcPts val="400"/>
              </a:spcBef>
              <a:spcAft>
                <a:spcPts val="0"/>
              </a:spcAft>
              <a:buClr>
                <a:srgbClr val="2D2D2D"/>
              </a:buClr>
              <a:buSzPts val="2100"/>
              <a:buFont typeface="Noto Sans Symbols"/>
              <a:buChar char="▪"/>
              <a:defRPr sz="2100" b="0" i="0" u="none" strike="noStrike" cap="none">
                <a:solidFill>
                  <a:schemeClr val="lt1"/>
                </a:solidFill>
                <a:latin typeface="Arial"/>
                <a:ea typeface="Arial"/>
                <a:cs typeface="Arial"/>
                <a:sym typeface="Arial"/>
              </a:defRPr>
            </a:lvl1pPr>
            <a:lvl2pPr marL="914400" marR="0" lvl="1" indent="-342900" algn="l" rtl="0">
              <a:spcBef>
                <a:spcPts val="400"/>
              </a:spcBef>
              <a:spcAft>
                <a:spcPts val="0"/>
              </a:spcAft>
              <a:buClr>
                <a:srgbClr val="2D2D2D"/>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23850" algn="l" rtl="0">
              <a:spcBef>
                <a:spcPts val="300"/>
              </a:spcBef>
              <a:spcAft>
                <a:spcPts val="0"/>
              </a:spcAft>
              <a:buClr>
                <a:srgbClr val="2D2D2D"/>
              </a:buClr>
              <a:buSzPts val="1500"/>
              <a:buFont typeface="Noto Sans Symbols"/>
              <a:buChar char="▪"/>
              <a:defRPr sz="1500" b="0" i="0" u="none" strike="noStrike" cap="none">
                <a:solidFill>
                  <a:schemeClr val="lt1"/>
                </a:solidFill>
                <a:latin typeface="Arial"/>
                <a:ea typeface="Arial"/>
                <a:cs typeface="Arial"/>
                <a:sym typeface="Arial"/>
              </a:defRPr>
            </a:lvl3pPr>
            <a:lvl4pPr marL="1828800" marR="0" lvl="3" indent="-317500" algn="l" rtl="0">
              <a:spcBef>
                <a:spcPts val="300"/>
              </a:spcBef>
              <a:spcAft>
                <a:spcPts val="0"/>
              </a:spcAft>
              <a:buClr>
                <a:srgbClr val="2D2D2D"/>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17500" algn="l" rtl="0">
              <a:spcBef>
                <a:spcPts val="300"/>
              </a:spcBef>
              <a:spcAft>
                <a:spcPts val="0"/>
              </a:spcAft>
              <a:buClr>
                <a:srgbClr val="2D2D2D"/>
              </a:buClr>
              <a:buSzPts val="1400"/>
              <a:buFont typeface="Noto Sans Symbols"/>
              <a:buChar char="▪"/>
              <a:defRPr sz="1400" b="0" i="0" u="none" strike="noStrike" cap="none">
                <a:solidFill>
                  <a:schemeClr val="lt1"/>
                </a:solidFill>
                <a:latin typeface="Arial"/>
                <a:ea typeface="Arial"/>
                <a:cs typeface="Arial"/>
                <a:sym typeface="Arial"/>
              </a:defRPr>
            </a:lvl5pPr>
            <a:lvl6pPr marL="2743200" marR="0" lvl="5"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6pPr>
            <a:lvl7pPr marL="3200400" marR="0" lvl="6"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7pPr>
            <a:lvl8pPr marL="3657600" marR="0" lvl="7"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8pPr>
            <a:lvl9pPr marL="4114800" marR="0" lvl="8" indent="-317500" algn="l" rtl="0">
              <a:spcBef>
                <a:spcPts val="300"/>
              </a:spcBef>
              <a:spcAft>
                <a:spcPts val="0"/>
              </a:spcAft>
              <a:buClr>
                <a:schemeClr val="lt2"/>
              </a:buClr>
              <a:buSzPts val="1400"/>
              <a:buFont typeface="Arial"/>
              <a:buChar char="»"/>
              <a:defRPr sz="1400" b="0" i="0" u="none" strike="noStrike" cap="none">
                <a:solidFill>
                  <a:schemeClr val="lt1"/>
                </a:solidFill>
                <a:latin typeface="Arial"/>
                <a:ea typeface="Arial"/>
                <a:cs typeface="Arial"/>
                <a:sym typeface="Arial"/>
              </a:defRPr>
            </a:lvl9pPr>
          </a:lstStyle>
          <a:p>
            <a:endParaRPr/>
          </a:p>
        </p:txBody>
      </p:sp>
      <p:sp>
        <p:nvSpPr>
          <p:cNvPr id="149" name="Google Shape;149;p28"/>
          <p:cNvSpPr txBox="1">
            <a:spLocks noGrp="1"/>
          </p:cNvSpPr>
          <p:nvPr>
            <p:ph type="title"/>
          </p:nvPr>
        </p:nvSpPr>
        <p:spPr>
          <a:xfrm>
            <a:off x="457200" y="561976"/>
            <a:ext cx="8229600" cy="577200"/>
          </a:xfrm>
          <a:prstGeom prst="rect">
            <a:avLst/>
          </a:prstGeom>
          <a:noFill/>
          <a:ln>
            <a:noFill/>
          </a:ln>
        </p:spPr>
        <p:txBody>
          <a:bodyPr spcFirstLastPara="1" wrap="square" lIns="68575" tIns="34275" rIns="68575" bIns="34275" anchor="t" anchorCtr="0">
            <a:spAutoFit/>
          </a:bodyPr>
          <a:lstStyle>
            <a:lvl1pPr lvl="0" algn="l" rtl="0">
              <a:spcBef>
                <a:spcPts val="0"/>
              </a:spcBef>
              <a:spcAft>
                <a:spcPts val="0"/>
              </a:spcAft>
              <a:buSzPts val="1100"/>
              <a:buNone/>
              <a:defRPr sz="3300" b="1" i="0" cap="none">
                <a:latin typeface="Arial"/>
                <a:ea typeface="Arial"/>
                <a:cs typeface="Arial"/>
                <a:sym typeface="Aria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slideLayout" Target="../slideLayouts/slideLayout22.xml"/><Relationship Id="rId7" Type="http://schemas.openxmlformats.org/officeDocument/2006/relationships/theme" Target="../theme/theme3.xml"/><Relationship Id="rId12" Type="http://schemas.openxmlformats.org/officeDocument/2006/relationships/image" Target="../media/image8.jpe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7.jpeg"/><Relationship Id="rId5" Type="http://schemas.openxmlformats.org/officeDocument/2006/relationships/slideLayout" Target="../slideLayouts/slideLayout24.xml"/><Relationship Id="rId10" Type="http://schemas.openxmlformats.org/officeDocument/2006/relationships/image" Target="../media/image6.jpeg"/><Relationship Id="rId4" Type="http://schemas.openxmlformats.org/officeDocument/2006/relationships/slideLayout" Target="../slideLayouts/slideLayout23.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87"/>
        <p:cNvGrpSpPr/>
        <p:nvPr/>
      </p:nvGrpSpPr>
      <p:grpSpPr>
        <a:xfrm>
          <a:off x="0" y="0"/>
          <a:ext cx="0" cy="0"/>
          <a:chOff x="0" y="0"/>
          <a:chExt cx="0" cy="0"/>
        </a:xfrm>
      </p:grpSpPr>
      <p:pic>
        <p:nvPicPr>
          <p:cNvPr id="88" name="Google Shape;88;p1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89" name="Google Shape;89;p14"/>
          <p:cNvSpPr txBox="1">
            <a:spLocks noGrp="1"/>
          </p:cNvSpPr>
          <p:nvPr>
            <p:ph type="title"/>
          </p:nvPr>
        </p:nvSpPr>
        <p:spPr>
          <a:xfrm>
            <a:off x="457200" y="695836"/>
            <a:ext cx="8229600" cy="85725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SzPts val="1100"/>
              <a:buNone/>
              <a:defRPr sz="2700" b="1"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6pPr>
            <a:lvl7pPr marR="0" lvl="6"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7pPr>
            <a:lvl8pPr marR="0" lvl="7"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8pPr>
            <a:lvl9pPr marR="0" lvl="8"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9pPr>
          </a:lstStyle>
          <a:p>
            <a:endParaRPr/>
          </a:p>
        </p:txBody>
      </p:sp>
      <p:sp>
        <p:nvSpPr>
          <p:cNvPr id="90" name="Google Shape;90;p14"/>
          <p:cNvSpPr txBox="1"/>
          <p:nvPr/>
        </p:nvSpPr>
        <p:spPr>
          <a:xfrm>
            <a:off x="7980441" y="4728631"/>
            <a:ext cx="973667" cy="184666"/>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800" b="0" i="0" u="none" strike="noStrike" cap="none">
                <a:solidFill>
                  <a:srgbClr val="FFFFFF"/>
                </a:solidFill>
                <a:latin typeface="Arial"/>
                <a:ea typeface="Arial"/>
                <a:cs typeface="Arial"/>
                <a:sym typeface="Arial"/>
              </a:rPr>
              <a:t>‹#›</a:t>
            </a:fld>
            <a:endParaRPr sz="800" b="0" i="0" u="none" strike="noStrike" cap="none">
              <a:solidFill>
                <a:srgbClr val="FFFFFF"/>
              </a:solidFill>
              <a:latin typeface="Arial"/>
              <a:ea typeface="Arial"/>
              <a:cs typeface="Arial"/>
              <a:sym typeface="Arial"/>
            </a:endParaRPr>
          </a:p>
        </p:txBody>
      </p:sp>
      <p:sp>
        <p:nvSpPr>
          <p:cNvPr id="91" name="Google Shape;91;p14"/>
          <p:cNvSpPr txBox="1"/>
          <p:nvPr/>
        </p:nvSpPr>
        <p:spPr>
          <a:xfrm>
            <a:off x="339839" y="4996205"/>
            <a:ext cx="2408310" cy="161583"/>
          </a:xfrm>
          <a:prstGeom prst="rect">
            <a:avLst/>
          </a:prstGeom>
          <a:noFill/>
          <a:ln>
            <a:noFill/>
          </a:ln>
        </p:spPr>
        <p:txBody>
          <a:bodyPr spcFirstLastPara="1" wrap="square" lIns="68575" tIns="34275" rIns="68575" bIns="34275" anchor="t" anchorCtr="0">
            <a:spAutoFit/>
          </a:bodyPr>
          <a:lstStyle/>
          <a:p>
            <a:pPr marL="0" marR="0" lvl="4" indent="0" algn="r" rtl="0">
              <a:spcBef>
                <a:spcPts val="0"/>
              </a:spcBef>
              <a:spcAft>
                <a:spcPts val="0"/>
              </a:spcAft>
              <a:buNone/>
            </a:pPr>
            <a:r>
              <a:rPr lang="en" sz="600" b="0" i="0" u="none" strike="noStrike" cap="none">
                <a:solidFill>
                  <a:schemeClr val="dk1"/>
                </a:solidFill>
                <a:latin typeface="Arial"/>
                <a:ea typeface="Arial"/>
                <a:cs typeface="Arial"/>
                <a:sym typeface="Arial"/>
              </a:rPr>
              <a:t>© 2020 Regents of the University of Minnesota. All rights reserved.</a:t>
            </a:r>
            <a:endParaRPr sz="110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117"/>
        <p:cNvGrpSpPr/>
        <p:nvPr/>
      </p:nvGrpSpPr>
      <p:grpSpPr>
        <a:xfrm>
          <a:off x="0" y="0"/>
          <a:ext cx="0" cy="0"/>
          <a:chOff x="0" y="0"/>
          <a:chExt cx="0" cy="0"/>
        </a:xfrm>
      </p:grpSpPr>
      <p:pic>
        <p:nvPicPr>
          <p:cNvPr id="118" name="Google Shape;118;p22" descr="University of Minnesota Extension"/>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119" name="Google Shape;119;p22"/>
          <p:cNvSpPr txBox="1">
            <a:spLocks noGrp="1"/>
          </p:cNvSpPr>
          <p:nvPr>
            <p:ph type="title"/>
          </p:nvPr>
        </p:nvSpPr>
        <p:spPr>
          <a:xfrm>
            <a:off x="457200" y="695836"/>
            <a:ext cx="8229600" cy="857400"/>
          </a:xfrm>
          <a:prstGeom prst="rect">
            <a:avLst/>
          </a:prstGeom>
          <a:noFill/>
          <a:ln>
            <a:noFill/>
          </a:ln>
        </p:spPr>
        <p:txBody>
          <a:bodyPr spcFirstLastPara="1" wrap="square" lIns="68575" tIns="34275" rIns="68575" bIns="34275" anchor="ctr" anchorCtr="0">
            <a:normAutofit/>
          </a:bodyPr>
          <a:lstStyle>
            <a:lvl1pPr marR="0" lvl="0" algn="l" rtl="0">
              <a:spcBef>
                <a:spcPts val="0"/>
              </a:spcBef>
              <a:spcAft>
                <a:spcPts val="0"/>
              </a:spcAft>
              <a:buSzPts val="1100"/>
              <a:buNone/>
              <a:defRPr sz="2700" b="1" i="0" u="none" strike="noStrike" cap="none">
                <a:solidFill>
                  <a:schemeClr val="lt1"/>
                </a:solidFill>
                <a:latin typeface="Arial"/>
                <a:ea typeface="Arial"/>
                <a:cs typeface="Arial"/>
                <a:sym typeface="Arial"/>
              </a:defRPr>
            </a:lvl1pPr>
            <a:lvl2pPr marR="0" lvl="1"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100"/>
              <a:buNone/>
              <a:defRPr sz="27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6pPr>
            <a:lvl7pPr marR="0" lvl="6"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7pPr>
            <a:lvl8pPr marR="0" lvl="7"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8pPr>
            <a:lvl9pPr marR="0" lvl="8" algn="l" rtl="0">
              <a:spcBef>
                <a:spcPts val="0"/>
              </a:spcBef>
              <a:spcAft>
                <a:spcPts val="0"/>
              </a:spcAft>
              <a:buSzPts val="1100"/>
              <a:buNone/>
              <a:defRPr sz="2700" b="1" i="0" u="none" strike="noStrike" cap="none">
                <a:solidFill>
                  <a:schemeClr val="lt1"/>
                </a:solidFill>
                <a:latin typeface="Proxima Nova"/>
                <a:ea typeface="Proxima Nova"/>
                <a:cs typeface="Proxima Nova"/>
                <a:sym typeface="Proxima Nova"/>
              </a:defRPr>
            </a:lvl9pPr>
          </a:lstStyle>
          <a:p>
            <a:endParaRPr/>
          </a:p>
        </p:txBody>
      </p:sp>
      <p:sp>
        <p:nvSpPr>
          <p:cNvPr id="120" name="Google Shape;120;p22"/>
          <p:cNvSpPr txBox="1"/>
          <p:nvPr/>
        </p:nvSpPr>
        <p:spPr>
          <a:xfrm>
            <a:off x="7980441" y="4728631"/>
            <a:ext cx="973500" cy="19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800" b="0" i="0" u="none" strike="noStrike" cap="none">
                <a:solidFill>
                  <a:srgbClr val="FFFFFF"/>
                </a:solidFill>
                <a:latin typeface="Arial"/>
                <a:ea typeface="Arial"/>
                <a:cs typeface="Arial"/>
                <a:sym typeface="Arial"/>
              </a:rPr>
              <a:t>‹#›</a:t>
            </a:fld>
            <a:endParaRPr sz="800" b="0" i="0" u="none" strike="noStrike" cap="none">
              <a:solidFill>
                <a:srgbClr val="FFFFFF"/>
              </a:solidFill>
              <a:latin typeface="Arial"/>
              <a:ea typeface="Arial"/>
              <a:cs typeface="Arial"/>
              <a:sym typeface="Arial"/>
            </a:endParaRPr>
          </a:p>
        </p:txBody>
      </p:sp>
      <p:sp>
        <p:nvSpPr>
          <p:cNvPr id="121" name="Google Shape;121;p22"/>
          <p:cNvSpPr txBox="1"/>
          <p:nvPr/>
        </p:nvSpPr>
        <p:spPr>
          <a:xfrm>
            <a:off x="339839" y="4996205"/>
            <a:ext cx="2408400" cy="161700"/>
          </a:xfrm>
          <a:prstGeom prst="rect">
            <a:avLst/>
          </a:prstGeom>
          <a:noFill/>
          <a:ln>
            <a:noFill/>
          </a:ln>
        </p:spPr>
        <p:txBody>
          <a:bodyPr spcFirstLastPara="1" wrap="square" lIns="68575" tIns="34275" rIns="68575" bIns="34275" anchor="t" anchorCtr="0">
            <a:spAutoFit/>
          </a:bodyPr>
          <a:lstStyle/>
          <a:p>
            <a:pPr marL="0" marR="0" lvl="4" indent="0" algn="r" rtl="0">
              <a:spcBef>
                <a:spcPts val="0"/>
              </a:spcBef>
              <a:spcAft>
                <a:spcPts val="0"/>
              </a:spcAft>
              <a:buNone/>
            </a:pPr>
            <a:r>
              <a:rPr lang="en" sz="600" b="0" i="0" u="none" strike="noStrike" cap="none">
                <a:solidFill>
                  <a:schemeClr val="dk1"/>
                </a:solidFill>
                <a:latin typeface="Arial"/>
                <a:ea typeface="Arial"/>
                <a:cs typeface="Arial"/>
                <a:sym typeface="Arial"/>
              </a:rPr>
              <a:t>© 2021 Regents of the University of Minnesota. All rights reserved.</a:t>
            </a:r>
            <a:endParaRPr sz="1100"/>
          </a:p>
        </p:txBody>
      </p:sp>
      <p:pic>
        <p:nvPicPr>
          <p:cNvPr id="122" name="Google Shape;122;p22" descr="A picture containing text&#10;&#10;Description automatically generat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23" name="Google Shape;123;p22" descr="Shape&#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24" name="Google Shape;124;p22" descr="Text&#10;&#10;Description automatically generated"/>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25" name="Google Shape;125;p22" descr="Text&#10;&#10;Description automatically generated with low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26" name="Google Shape;126;p22" descr="Shape, rectangle&#10;&#10;Description automatically generated"/>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sp>
        <p:nvSpPr>
          <p:cNvPr id="127" name="Google Shape;127;p22"/>
          <p:cNvSpPr txBox="1"/>
          <p:nvPr/>
        </p:nvSpPr>
        <p:spPr>
          <a:xfrm>
            <a:off x="7955042" y="4728630"/>
            <a:ext cx="973500" cy="1923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fld id="{00000000-1234-1234-1234-123412341234}" type="slidenum">
              <a:rPr lang="en" sz="800" b="0" i="0" u="none" strike="noStrike" cap="none">
                <a:solidFill>
                  <a:srgbClr val="FFFFFF"/>
                </a:solidFill>
                <a:latin typeface="Arial"/>
                <a:ea typeface="Arial"/>
                <a:cs typeface="Arial"/>
                <a:sym typeface="Arial"/>
              </a:rPr>
              <a:t>‹#›</a:t>
            </a:fld>
            <a:endParaRPr sz="8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mailto:memery105@gmail.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mailto:schazdon@umn.edu" TargetMode="External"/><Relationship Id="rId5" Type="http://schemas.openxmlformats.org/officeDocument/2006/relationships/hyperlink" Target="mailto:aborron@uga.edu" TargetMode="External"/><Relationship Id="rId4" Type="http://schemas.openxmlformats.org/officeDocument/2006/relationships/hyperlink" Target="mailto:condi036@umn.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ctrTitle"/>
          </p:nvPr>
        </p:nvSpPr>
        <p:spPr>
          <a:xfrm>
            <a:off x="598100" y="1912776"/>
            <a:ext cx="8222100" cy="110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a:t>Using the Community Capitals Framework to Measure Program Impacts</a:t>
            </a:r>
            <a:endParaRPr sz="3400"/>
          </a:p>
        </p:txBody>
      </p:sp>
      <p:sp>
        <p:nvSpPr>
          <p:cNvPr id="155" name="Google Shape;155;p29"/>
          <p:cNvSpPr txBox="1">
            <a:spLocks noGrp="1"/>
          </p:cNvSpPr>
          <p:nvPr>
            <p:ph type="subTitle" idx="1"/>
          </p:nvPr>
        </p:nvSpPr>
        <p:spPr>
          <a:xfrm>
            <a:off x="598088" y="4024563"/>
            <a:ext cx="8222100" cy="4329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2300">
                <a:solidFill>
                  <a:schemeClr val="accent6"/>
                </a:solidFill>
                <a:latin typeface="Roboto Thin"/>
                <a:ea typeface="Roboto Thin"/>
                <a:cs typeface="Roboto Thin"/>
                <a:sym typeface="Roboto Thin"/>
              </a:rPr>
              <a:t>Abigail Borron  |  Scott Chazdon  |  Abigail Condie  |  Mary Emery</a:t>
            </a:r>
            <a:endParaRPr sz="2300">
              <a:solidFill>
                <a:schemeClr val="accent6"/>
              </a:solidFill>
              <a:latin typeface="Roboto Thin"/>
              <a:ea typeface="Roboto Thin"/>
              <a:cs typeface="Roboto Thin"/>
              <a:sym typeface="Roboto Thin"/>
            </a:endParaRPr>
          </a:p>
          <a:p>
            <a:pPr marL="0" lvl="0" indent="0" algn="l" rtl="0">
              <a:spcBef>
                <a:spcPts val="0"/>
              </a:spcBef>
              <a:spcAft>
                <a:spcPts val="0"/>
              </a:spcAft>
              <a:buNone/>
            </a:pPr>
            <a:endParaRPr/>
          </a:p>
        </p:txBody>
      </p:sp>
      <p:sp>
        <p:nvSpPr>
          <p:cNvPr id="156" name="Google Shape;156;p29"/>
          <p:cNvSpPr txBox="1">
            <a:spLocks noGrp="1"/>
          </p:cNvSpPr>
          <p:nvPr>
            <p:ph type="subTitle" idx="1"/>
          </p:nvPr>
        </p:nvSpPr>
        <p:spPr>
          <a:xfrm>
            <a:off x="598088" y="3013463"/>
            <a:ext cx="8222100" cy="4329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2300">
                <a:solidFill>
                  <a:schemeClr val="accent6"/>
                </a:solidFill>
                <a:latin typeface="Roboto Medium"/>
                <a:ea typeface="Roboto Medium"/>
                <a:cs typeface="Roboto Medium"/>
                <a:sym typeface="Roboto Medium"/>
              </a:rPr>
              <a:t>January 25, 2022</a:t>
            </a:r>
            <a:endParaRPr sz="2300">
              <a:solidFill>
                <a:schemeClr val="accent6"/>
              </a:solidFill>
              <a:latin typeface="Roboto Medium"/>
              <a:ea typeface="Roboto Medium"/>
              <a:cs typeface="Roboto Medium"/>
              <a:sym typeface="Roboto Medium"/>
            </a:endParaRPr>
          </a:p>
          <a:p>
            <a:pPr marL="0" lvl="0" indent="0" algn="l" rtl="0">
              <a:spcBef>
                <a:spcPts val="0"/>
              </a:spcBef>
              <a:spcAft>
                <a:spcPts val="0"/>
              </a:spcAft>
              <a:buNone/>
            </a:pPr>
            <a:endParaRPr>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311700" y="333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Lessons learned</a:t>
            </a:r>
            <a:endParaRPr/>
          </a:p>
        </p:txBody>
      </p:sp>
      <p:sp>
        <p:nvSpPr>
          <p:cNvPr id="253" name="Google Shape;253;p38"/>
          <p:cNvSpPr txBox="1">
            <a:spLocks noGrp="1"/>
          </p:cNvSpPr>
          <p:nvPr>
            <p:ph type="body" idx="1"/>
          </p:nvPr>
        </p:nvSpPr>
        <p:spPr>
          <a:xfrm>
            <a:off x="351650" y="899925"/>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a:t>Projects that accessed assets across the capitals created assets across the capitals</a:t>
            </a:r>
            <a:endParaRPr sz="2000"/>
          </a:p>
          <a:p>
            <a:pPr marL="457200" lvl="0" indent="-355600" algn="l" rtl="0">
              <a:spcBef>
                <a:spcPts val="1000"/>
              </a:spcBef>
              <a:spcAft>
                <a:spcPts val="0"/>
              </a:spcAft>
              <a:buSzPts val="2000"/>
              <a:buAutoNum type="arabicPeriod"/>
            </a:pPr>
            <a:r>
              <a:rPr lang="en" sz="2000"/>
              <a:t>These projects were also more successful in reaching goals, engaging others, and raising funds.</a:t>
            </a:r>
            <a:endParaRPr sz="2000"/>
          </a:p>
          <a:p>
            <a:pPr marL="457200" lvl="0" indent="-355600" algn="l" rtl="0">
              <a:spcBef>
                <a:spcPts val="1000"/>
              </a:spcBef>
              <a:spcAft>
                <a:spcPts val="0"/>
              </a:spcAft>
              <a:buSzPts val="2000"/>
              <a:buAutoNum type="arabicPeriod"/>
            </a:pPr>
            <a:r>
              <a:rPr lang="en" sz="2000"/>
              <a:t>The least successful were focused on one capital - human capital and were designed as expert  solutions.</a:t>
            </a:r>
            <a:endParaRPr sz="2000"/>
          </a:p>
          <a:p>
            <a:pPr marL="457200" lvl="0" indent="-355600" algn="l" rtl="0">
              <a:spcBef>
                <a:spcPts val="1000"/>
              </a:spcBef>
              <a:spcAft>
                <a:spcPts val="1000"/>
              </a:spcAft>
              <a:buSzPts val="2000"/>
              <a:buAutoNum type="arabicPeriod"/>
            </a:pPr>
            <a:r>
              <a:rPr lang="en" sz="2000"/>
              <a:t>Those forced on the expert model accessed fewer assets across  the capitals.</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title"/>
          </p:nvPr>
        </p:nvSpPr>
        <p:spPr>
          <a:xfrm>
            <a:off x="598100" y="1921072"/>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Abigail Condie</a:t>
            </a:r>
            <a:endParaRPr/>
          </a:p>
        </p:txBody>
      </p:sp>
      <p:sp>
        <p:nvSpPr>
          <p:cNvPr id="259" name="Google Shape;259;p39"/>
          <p:cNvSpPr txBox="1"/>
          <p:nvPr/>
        </p:nvSpPr>
        <p:spPr>
          <a:xfrm>
            <a:off x="598100" y="2759875"/>
            <a:ext cx="8113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A4C2F4"/>
                </a:solidFill>
                <a:latin typeface="Roboto"/>
                <a:ea typeface="Roboto"/>
                <a:cs typeface="Roboto"/>
                <a:sym typeface="Roboto"/>
              </a:rPr>
              <a:t>Literature Review: </a:t>
            </a:r>
            <a:r>
              <a:rPr lang="en" sz="3000">
                <a:solidFill>
                  <a:srgbClr val="A4C2F4"/>
                </a:solidFill>
                <a:latin typeface="Roboto Light"/>
                <a:ea typeface="Roboto Light"/>
                <a:cs typeface="Roboto Light"/>
                <a:sym typeface="Roboto Light"/>
              </a:rPr>
              <a:t>Creating Program Indicators based on the Community Capitals Framework</a:t>
            </a:r>
            <a:endParaRPr sz="400">
              <a:solidFill>
                <a:srgbClr val="A4C2F4"/>
              </a:solidFill>
              <a:latin typeface="Roboto Light"/>
              <a:ea typeface="Roboto Light"/>
              <a:cs typeface="Roboto Light"/>
              <a:sym typeface="Roboto Light"/>
            </a:endParaRPr>
          </a:p>
        </p:txBody>
      </p:sp>
      <p:pic>
        <p:nvPicPr>
          <p:cNvPr id="260" name="Google Shape;260;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27500" y="4507650"/>
            <a:ext cx="4284401" cy="376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Methods</a:t>
            </a:r>
            <a:endParaRPr/>
          </a:p>
        </p:txBody>
      </p:sp>
      <p:sp>
        <p:nvSpPr>
          <p:cNvPr id="268" name="Google Shape;268;p40"/>
          <p:cNvSpPr txBox="1">
            <a:spLocks noGrp="1"/>
          </p:cNvSpPr>
          <p:nvPr>
            <p:ph type="body" idx="1"/>
          </p:nvPr>
        </p:nvSpPr>
        <p:spPr>
          <a:xfrm>
            <a:off x="590575" y="1272500"/>
            <a:ext cx="7846200" cy="2568000"/>
          </a:xfrm>
          <a:prstGeom prst="rect">
            <a:avLst/>
          </a:prstGeom>
          <a:noFill/>
          <a:ln>
            <a:noFill/>
          </a:ln>
        </p:spPr>
        <p:txBody>
          <a:bodyPr spcFirstLastPara="1" wrap="square" lIns="68575" tIns="34275" rIns="68575" bIns="34275" anchor="t" anchorCtr="0">
            <a:spAutoFit/>
          </a:bodyPr>
          <a:lstStyle/>
          <a:p>
            <a:pPr marL="254000" lvl="0" indent="-241300" algn="l" rtl="0">
              <a:spcBef>
                <a:spcPts val="0"/>
              </a:spcBef>
              <a:spcAft>
                <a:spcPts val="0"/>
              </a:spcAft>
              <a:buSzPts val="2200"/>
              <a:buChar char="▪"/>
            </a:pPr>
            <a:r>
              <a:rPr lang="en" sz="2200"/>
              <a:t>Review of 19 different studies, mostly identified using Google Scholar</a:t>
            </a:r>
            <a:endParaRPr sz="2200"/>
          </a:p>
          <a:p>
            <a:pPr marL="254000" lvl="0" indent="-241300" algn="l" rtl="0">
              <a:spcBef>
                <a:spcPts val="500"/>
              </a:spcBef>
              <a:spcAft>
                <a:spcPts val="0"/>
              </a:spcAft>
              <a:buSzPts val="2200"/>
              <a:buChar char="▪"/>
            </a:pPr>
            <a:r>
              <a:rPr lang="en" sz="2200"/>
              <a:t>Primarily focused on the “Community Capitals Framework,” but also branched out into related studies on community well-being and resilience using many of the same capitals</a:t>
            </a:r>
            <a:endParaRPr sz="2200"/>
          </a:p>
          <a:p>
            <a:pPr marL="254000" lvl="0" indent="-241300" algn="l" rtl="0">
              <a:spcBef>
                <a:spcPts val="500"/>
              </a:spcBef>
              <a:spcAft>
                <a:spcPts val="0"/>
              </a:spcAft>
              <a:buSzPts val="2200"/>
              <a:buChar char="▪"/>
            </a:pPr>
            <a:r>
              <a:rPr lang="en" sz="2200"/>
              <a:t>Much of the research was connected to Extension, with some expansion into other disciplines</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Observations</a:t>
            </a:r>
            <a:endParaRPr/>
          </a:p>
        </p:txBody>
      </p:sp>
      <p:sp>
        <p:nvSpPr>
          <p:cNvPr id="276" name="Google Shape;276;p41"/>
          <p:cNvSpPr txBox="1">
            <a:spLocks noGrp="1"/>
          </p:cNvSpPr>
          <p:nvPr>
            <p:ph type="body" idx="1"/>
          </p:nvPr>
        </p:nvSpPr>
        <p:spPr>
          <a:xfrm>
            <a:off x="457200" y="1123150"/>
            <a:ext cx="8229600" cy="3481200"/>
          </a:xfrm>
          <a:prstGeom prst="rect">
            <a:avLst/>
          </a:prstGeom>
          <a:noFill/>
          <a:ln>
            <a:noFill/>
          </a:ln>
        </p:spPr>
        <p:txBody>
          <a:bodyPr spcFirstLastPara="1" wrap="square" lIns="68575" tIns="34275" rIns="68575" bIns="34275" anchor="t" anchorCtr="0">
            <a:spAutoFit/>
          </a:bodyPr>
          <a:lstStyle/>
          <a:p>
            <a:pPr marL="254000" lvl="0" indent="-254000" algn="l" rtl="0">
              <a:spcBef>
                <a:spcPts val="0"/>
              </a:spcBef>
              <a:spcAft>
                <a:spcPts val="0"/>
              </a:spcAft>
              <a:buSzPts val="2200"/>
              <a:buChar char="▪"/>
            </a:pPr>
            <a:r>
              <a:rPr lang="en" sz="2200"/>
              <a:t>Studies made use of primary or secondary data sources, or sometimes a combination</a:t>
            </a:r>
            <a:endParaRPr sz="2500"/>
          </a:p>
          <a:p>
            <a:pPr marL="558800" lvl="1" indent="-234950" algn="l" rtl="0">
              <a:spcBef>
                <a:spcPts val="200"/>
              </a:spcBef>
              <a:spcAft>
                <a:spcPts val="0"/>
              </a:spcAft>
              <a:buSzPts val="1500"/>
              <a:buChar char="▪"/>
            </a:pPr>
            <a:r>
              <a:rPr lang="en" sz="1500">
                <a:solidFill>
                  <a:schemeClr val="accent4"/>
                </a:solidFill>
              </a:rPr>
              <a:t>Useful since collecting primary data isn’t always feasible given time or resource constraints, and more longitudinal data may be available with secondary data sources.</a:t>
            </a:r>
            <a:endParaRPr sz="2400"/>
          </a:p>
          <a:p>
            <a:pPr marL="254000" lvl="0" indent="-254000" algn="l" rtl="0">
              <a:spcBef>
                <a:spcPts val="400"/>
              </a:spcBef>
              <a:spcAft>
                <a:spcPts val="0"/>
              </a:spcAft>
              <a:buSzPts val="2200"/>
              <a:buChar char="▪"/>
            </a:pPr>
            <a:r>
              <a:rPr lang="en" sz="2200"/>
              <a:t>The CCF has been combined with other frameworks, assessments, and concepts</a:t>
            </a:r>
            <a:endParaRPr sz="2500"/>
          </a:p>
          <a:p>
            <a:pPr marL="558800" lvl="1" indent="-222250" algn="l" rtl="0">
              <a:spcBef>
                <a:spcPts val="300"/>
              </a:spcBef>
              <a:spcAft>
                <a:spcPts val="0"/>
              </a:spcAft>
              <a:buSzPts val="1500"/>
              <a:buChar char="▪"/>
            </a:pPr>
            <a:r>
              <a:rPr lang="en" sz="1500">
                <a:solidFill>
                  <a:schemeClr val="accent4"/>
                </a:solidFill>
              </a:rPr>
              <a:t>Example: asset-based community development, personal agency, sustainable livelihoods approach</a:t>
            </a:r>
            <a:endParaRPr sz="1500">
              <a:solidFill>
                <a:schemeClr val="accent4"/>
              </a:solidFill>
            </a:endParaRPr>
          </a:p>
          <a:p>
            <a:pPr marL="254000" lvl="0" indent="-241300" algn="l" rtl="0">
              <a:spcBef>
                <a:spcPts val="560"/>
              </a:spcBef>
              <a:spcAft>
                <a:spcPts val="0"/>
              </a:spcAft>
              <a:buClr>
                <a:schemeClr val="accent4"/>
              </a:buClr>
              <a:buSzPts val="2200"/>
              <a:buChar char="▪"/>
            </a:pPr>
            <a:r>
              <a:rPr lang="en" sz="2200"/>
              <a:t>Used widely across a variety of industries</a:t>
            </a:r>
            <a:endParaRPr sz="2200"/>
          </a:p>
          <a:p>
            <a:pPr marL="558800" lvl="1" indent="-215900" algn="l" rtl="0">
              <a:spcBef>
                <a:spcPts val="300"/>
              </a:spcBef>
              <a:spcAft>
                <a:spcPts val="0"/>
              </a:spcAft>
              <a:buSzPts val="2200"/>
              <a:buChar char="▪"/>
            </a:pPr>
            <a:r>
              <a:rPr lang="en" sz="1500">
                <a:solidFill>
                  <a:schemeClr val="dk1"/>
                </a:solidFill>
              </a:rPr>
              <a:t>Example: Extension, energy plant consulting, rural demographic studies, international development.</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title"/>
          </p:nvPr>
        </p:nvSpPr>
        <p:spPr>
          <a:xfrm>
            <a:off x="694201" y="2171400"/>
            <a:ext cx="7755600" cy="800700"/>
          </a:xfrm>
          <a:prstGeom prst="rect">
            <a:avLst/>
          </a:prstGeom>
          <a:noFill/>
          <a:ln>
            <a:noFill/>
          </a:ln>
        </p:spPr>
        <p:txBody>
          <a:bodyPr spcFirstLastPara="1" wrap="square" lIns="68575" tIns="34275" rIns="68575" bIns="34275" anchor="t" anchorCtr="0">
            <a:normAutofit fontScale="90000"/>
          </a:bodyPr>
          <a:lstStyle/>
          <a:p>
            <a:pPr marL="0" marR="0" lvl="0" indent="0" algn="ctr" rtl="0">
              <a:lnSpc>
                <a:spcPct val="100000"/>
              </a:lnSpc>
              <a:spcBef>
                <a:spcPts val="0"/>
              </a:spcBef>
              <a:spcAft>
                <a:spcPts val="0"/>
              </a:spcAft>
              <a:buNone/>
            </a:pPr>
            <a:r>
              <a:rPr lang="en"/>
              <a:t>Overview of the Capitals-Based Indicators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Built &amp; Financial Capital Indicators Examples</a:t>
            </a:r>
            <a:endParaRPr/>
          </a:p>
        </p:txBody>
      </p:sp>
      <p:sp>
        <p:nvSpPr>
          <p:cNvPr id="287" name="Google Shape;287;p43"/>
          <p:cNvSpPr txBox="1"/>
          <p:nvPr/>
        </p:nvSpPr>
        <p:spPr>
          <a:xfrm>
            <a:off x="2214946" y="1334400"/>
            <a:ext cx="6416400" cy="1177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solidFill>
                  <a:schemeClr val="dk1"/>
                </a:solidFill>
              </a:rPr>
              <a:t>Built Capital </a:t>
            </a:r>
            <a:r>
              <a:rPr lang="en" sz="1800">
                <a:solidFill>
                  <a:schemeClr val="dk1"/>
                </a:solidFill>
              </a:rPr>
              <a:t>i</a:t>
            </a:r>
            <a:r>
              <a:rPr lang="en" sz="1800" b="0" i="0" u="none" strike="noStrike" cap="none">
                <a:solidFill>
                  <a:schemeClr val="dk1"/>
                </a:solidFill>
                <a:latin typeface="Arial"/>
                <a:ea typeface="Arial"/>
                <a:cs typeface="Arial"/>
                <a:sym typeface="Arial"/>
              </a:rPr>
              <a:t>ndicators for some studies tended to focus on suitability of built capital for the business environment. Others prioritized housing and transportation. In some cases built and financial capitals were combined. </a:t>
            </a:r>
            <a:endParaRPr sz="1100"/>
          </a:p>
        </p:txBody>
      </p:sp>
      <p:sp>
        <p:nvSpPr>
          <p:cNvPr id="288" name="Google Shape;288;p43"/>
          <p:cNvSpPr txBox="1"/>
          <p:nvPr/>
        </p:nvSpPr>
        <p:spPr>
          <a:xfrm>
            <a:off x="622750" y="2932650"/>
            <a:ext cx="6242400" cy="1177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800" b="1">
                <a:solidFill>
                  <a:schemeClr val="dk1"/>
                </a:solidFill>
              </a:rPr>
              <a:t>Financial Capital </a:t>
            </a:r>
            <a:r>
              <a:rPr lang="en" sz="1800">
                <a:solidFill>
                  <a:schemeClr val="dk1"/>
                </a:solidFill>
              </a:rPr>
              <a:t>i</a:t>
            </a:r>
            <a:r>
              <a:rPr lang="en" sz="1800" b="0" i="0" u="none" strike="noStrike" cap="none">
                <a:solidFill>
                  <a:schemeClr val="dk1"/>
                </a:solidFill>
                <a:latin typeface="Arial"/>
                <a:ea typeface="Arial"/>
                <a:cs typeface="Arial"/>
                <a:sym typeface="Arial"/>
              </a:rPr>
              <a:t>ndicators focused on employment and businesses with a focus on the local or community level. Some studies paid attention to poverty levels and the affordability of assets like housing.</a:t>
            </a:r>
            <a:endParaRPr sz="1100"/>
          </a:p>
        </p:txBody>
      </p:sp>
      <p:pic>
        <p:nvPicPr>
          <p:cNvPr id="289" name="Google Shape;289;p43"/>
          <p:cNvPicPr preferRelativeResize="0"/>
          <p:nvPr/>
        </p:nvPicPr>
        <p:blipFill>
          <a:blip r:embed="rId3">
            <a:alphaModFix/>
          </a:blip>
          <a:stretch>
            <a:fillRect/>
          </a:stretch>
        </p:blipFill>
        <p:spPr>
          <a:xfrm>
            <a:off x="622750" y="1237350"/>
            <a:ext cx="1371600" cy="1371600"/>
          </a:xfrm>
          <a:prstGeom prst="rect">
            <a:avLst/>
          </a:prstGeom>
          <a:noFill/>
          <a:ln>
            <a:noFill/>
          </a:ln>
        </p:spPr>
      </p:pic>
      <p:pic>
        <p:nvPicPr>
          <p:cNvPr id="290" name="Google Shape;290;p43"/>
          <p:cNvPicPr preferRelativeResize="0"/>
          <p:nvPr/>
        </p:nvPicPr>
        <p:blipFill>
          <a:blip r:embed="rId4">
            <a:alphaModFix/>
          </a:blip>
          <a:stretch>
            <a:fillRect/>
          </a:stretch>
        </p:blipFill>
        <p:spPr>
          <a:xfrm>
            <a:off x="7183200" y="2826075"/>
            <a:ext cx="1390650" cy="1390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457200" y="561975"/>
            <a:ext cx="84798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Natural &amp; Cultural Capital Indicators Examples</a:t>
            </a:r>
            <a:endParaRPr/>
          </a:p>
        </p:txBody>
      </p:sp>
      <p:sp>
        <p:nvSpPr>
          <p:cNvPr id="296" name="Google Shape;296;p44"/>
          <p:cNvSpPr txBox="1"/>
          <p:nvPr/>
        </p:nvSpPr>
        <p:spPr>
          <a:xfrm>
            <a:off x="2848500" y="1394250"/>
            <a:ext cx="5697000" cy="1177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solidFill>
                  <a:schemeClr val="dk1"/>
                </a:solidFill>
              </a:rPr>
              <a:t>Natural capital </a:t>
            </a:r>
            <a:r>
              <a:rPr lang="en" sz="1800">
                <a:solidFill>
                  <a:schemeClr val="dk1"/>
                </a:solidFill>
              </a:rPr>
              <a:t>i</a:t>
            </a:r>
            <a:r>
              <a:rPr lang="en" sz="1800" b="0" i="0" u="none" strike="noStrike" cap="none">
                <a:solidFill>
                  <a:schemeClr val="dk1"/>
                </a:solidFill>
                <a:latin typeface="Arial"/>
                <a:ea typeface="Arial"/>
                <a:cs typeface="Arial"/>
                <a:sym typeface="Arial"/>
              </a:rPr>
              <a:t>ndicators focused on cataloging natural resources; quality of water, soil, and air; access and quality of outdoor spaces; and reduction of environmental impacts.</a:t>
            </a:r>
            <a:endParaRPr sz="1100"/>
          </a:p>
        </p:txBody>
      </p:sp>
      <p:pic>
        <p:nvPicPr>
          <p:cNvPr id="297" name="Google Shape;297;p44"/>
          <p:cNvPicPr preferRelativeResize="0"/>
          <p:nvPr/>
        </p:nvPicPr>
        <p:blipFill>
          <a:blip r:embed="rId3">
            <a:alphaModFix/>
          </a:blip>
          <a:stretch>
            <a:fillRect/>
          </a:stretch>
        </p:blipFill>
        <p:spPr>
          <a:xfrm>
            <a:off x="921900" y="1287675"/>
            <a:ext cx="1371600" cy="1390650"/>
          </a:xfrm>
          <a:prstGeom prst="rect">
            <a:avLst/>
          </a:prstGeom>
          <a:noFill/>
          <a:ln>
            <a:noFill/>
          </a:ln>
        </p:spPr>
      </p:pic>
      <p:sp>
        <p:nvSpPr>
          <p:cNvPr id="298" name="Google Shape;298;p44"/>
          <p:cNvSpPr txBox="1"/>
          <p:nvPr/>
        </p:nvSpPr>
        <p:spPr>
          <a:xfrm>
            <a:off x="824500" y="3121125"/>
            <a:ext cx="5761200" cy="900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800" b="1">
                <a:solidFill>
                  <a:schemeClr val="dk1"/>
                </a:solidFill>
              </a:rPr>
              <a:t>Cultural capital</a:t>
            </a:r>
            <a:r>
              <a:rPr lang="en" sz="1800">
                <a:solidFill>
                  <a:schemeClr val="dk1"/>
                </a:solidFill>
              </a:rPr>
              <a:t> i</a:t>
            </a:r>
            <a:r>
              <a:rPr lang="en" sz="1800" b="0" i="0" u="none" strike="noStrike" cap="none">
                <a:solidFill>
                  <a:schemeClr val="dk1"/>
                </a:solidFill>
                <a:latin typeface="Arial"/>
                <a:ea typeface="Arial"/>
                <a:cs typeface="Arial"/>
                <a:sym typeface="Arial"/>
              </a:rPr>
              <a:t>ndicators included activities, events, and spaces dedicated to the arts, culture, philosophical or religious beliefs, history, and heritage, etc. </a:t>
            </a:r>
            <a:endParaRPr sz="1100"/>
          </a:p>
        </p:txBody>
      </p:sp>
      <p:pic>
        <p:nvPicPr>
          <p:cNvPr id="299" name="Google Shape;299;p44"/>
          <p:cNvPicPr preferRelativeResize="0"/>
          <p:nvPr/>
        </p:nvPicPr>
        <p:blipFill>
          <a:blip r:embed="rId4">
            <a:alphaModFix/>
          </a:blip>
          <a:stretch>
            <a:fillRect/>
          </a:stretch>
        </p:blipFill>
        <p:spPr>
          <a:xfrm>
            <a:off x="6713550" y="2885475"/>
            <a:ext cx="1371600" cy="1371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Human &amp; Social Capital Indicators Examples</a:t>
            </a:r>
            <a:endParaRPr/>
          </a:p>
        </p:txBody>
      </p:sp>
      <p:sp>
        <p:nvSpPr>
          <p:cNvPr id="305" name="Google Shape;305;p45"/>
          <p:cNvSpPr txBox="1"/>
          <p:nvPr/>
        </p:nvSpPr>
        <p:spPr>
          <a:xfrm>
            <a:off x="2092500" y="1222300"/>
            <a:ext cx="6720300" cy="1639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700" b="1">
                <a:solidFill>
                  <a:schemeClr val="dk1"/>
                </a:solidFill>
              </a:rPr>
              <a:t>Human capital</a:t>
            </a:r>
            <a:r>
              <a:rPr lang="en" sz="1700">
                <a:solidFill>
                  <a:schemeClr val="dk1"/>
                </a:solidFill>
              </a:rPr>
              <a:t> i</a:t>
            </a:r>
            <a:r>
              <a:rPr lang="en" sz="1700" b="0" i="0" u="none" strike="noStrike" cap="none">
                <a:solidFill>
                  <a:schemeClr val="dk1"/>
                </a:solidFill>
                <a:latin typeface="Arial"/>
                <a:ea typeface="Arial"/>
                <a:cs typeface="Arial"/>
                <a:sym typeface="Arial"/>
              </a:rPr>
              <a:t>ndicators for these studies varied notably. Some studies focused on </a:t>
            </a:r>
            <a:r>
              <a:rPr lang="en" sz="1700" b="0" i="1" u="none" strike="noStrike" cap="none">
                <a:solidFill>
                  <a:schemeClr val="dk1"/>
                </a:solidFill>
                <a:latin typeface="Arial"/>
                <a:ea typeface="Arial"/>
                <a:cs typeface="Arial"/>
                <a:sym typeface="Arial"/>
              </a:rPr>
              <a:t>physical and mental health indicators</a:t>
            </a:r>
            <a:r>
              <a:rPr lang="en" sz="1700" b="0" i="0" u="none" strike="noStrike" cap="none">
                <a:solidFill>
                  <a:schemeClr val="dk1"/>
                </a:solidFill>
                <a:latin typeface="Arial"/>
                <a:ea typeface="Arial"/>
                <a:cs typeface="Arial"/>
                <a:sym typeface="Arial"/>
              </a:rPr>
              <a:t>, whereas others focused on </a:t>
            </a:r>
            <a:r>
              <a:rPr lang="en" sz="1700" b="0" i="1" u="none" strike="noStrike" cap="none">
                <a:solidFill>
                  <a:schemeClr val="dk1"/>
                </a:solidFill>
                <a:latin typeface="Arial"/>
                <a:ea typeface="Arial"/>
                <a:cs typeface="Arial"/>
                <a:sym typeface="Arial"/>
              </a:rPr>
              <a:t>education</a:t>
            </a:r>
            <a:r>
              <a:rPr lang="en" sz="1700" b="0" i="0" u="none" strike="noStrike" cap="none">
                <a:solidFill>
                  <a:schemeClr val="dk1"/>
                </a:solidFill>
                <a:latin typeface="Arial"/>
                <a:ea typeface="Arial"/>
                <a:cs typeface="Arial"/>
                <a:sym typeface="Arial"/>
              </a:rPr>
              <a:t>. Other studies focused on individuals</a:t>
            </a:r>
            <a:r>
              <a:rPr lang="en" sz="1700">
                <a:solidFill>
                  <a:schemeClr val="dk1"/>
                </a:solidFill>
              </a:rPr>
              <a:t>’</a:t>
            </a:r>
            <a:r>
              <a:rPr lang="en" sz="1700" b="0" i="0" u="none" strike="noStrike" cap="none">
                <a:solidFill>
                  <a:schemeClr val="dk1"/>
                </a:solidFill>
                <a:latin typeface="Arial"/>
                <a:ea typeface="Arial"/>
                <a:cs typeface="Arial"/>
                <a:sym typeface="Arial"/>
              </a:rPr>
              <a:t> </a:t>
            </a:r>
            <a:r>
              <a:rPr lang="en" sz="1700" i="1">
                <a:solidFill>
                  <a:schemeClr val="dk1"/>
                </a:solidFill>
              </a:rPr>
              <a:t>community engagement </a:t>
            </a:r>
            <a:r>
              <a:rPr lang="en" sz="1700" b="0" i="0" u="none" strike="noStrike" cap="none">
                <a:solidFill>
                  <a:schemeClr val="dk1"/>
                </a:solidFill>
                <a:latin typeface="Arial"/>
                <a:ea typeface="Arial"/>
                <a:cs typeface="Arial"/>
                <a:sym typeface="Arial"/>
              </a:rPr>
              <a:t>or the availability/accessibility of </a:t>
            </a:r>
            <a:r>
              <a:rPr lang="en" sz="1700" b="0" i="1" u="none" strike="noStrike" cap="none">
                <a:solidFill>
                  <a:schemeClr val="dk1"/>
                </a:solidFill>
                <a:latin typeface="Arial"/>
                <a:ea typeface="Arial"/>
                <a:cs typeface="Arial"/>
                <a:sym typeface="Arial"/>
              </a:rPr>
              <a:t>social services</a:t>
            </a:r>
            <a:r>
              <a:rPr lang="en" sz="1700" b="0" i="0" u="none" strike="noStrike" cap="none">
                <a:solidFill>
                  <a:schemeClr val="dk1"/>
                </a:solidFill>
                <a:latin typeface="Arial"/>
                <a:ea typeface="Arial"/>
                <a:cs typeface="Arial"/>
                <a:sym typeface="Arial"/>
              </a:rPr>
              <a:t>. Still others collected more standard </a:t>
            </a:r>
            <a:r>
              <a:rPr lang="en" sz="1700" b="0" i="1" u="none" strike="noStrike" cap="none">
                <a:solidFill>
                  <a:schemeClr val="dk1"/>
                </a:solidFill>
                <a:latin typeface="Arial"/>
                <a:ea typeface="Arial"/>
                <a:cs typeface="Arial"/>
                <a:sym typeface="Arial"/>
              </a:rPr>
              <a:t>demographic data</a:t>
            </a:r>
            <a:r>
              <a:rPr lang="en" sz="1700" b="0" i="0" u="none" strike="noStrike" cap="none">
                <a:solidFill>
                  <a:schemeClr val="dk1"/>
                </a:solidFill>
                <a:latin typeface="Arial"/>
                <a:ea typeface="Arial"/>
                <a:cs typeface="Arial"/>
                <a:sym typeface="Arial"/>
              </a:rPr>
              <a:t> at the community level.</a:t>
            </a:r>
            <a:endParaRPr sz="1700"/>
          </a:p>
        </p:txBody>
      </p:sp>
      <p:pic>
        <p:nvPicPr>
          <p:cNvPr id="306" name="Google Shape;306;p45"/>
          <p:cNvPicPr preferRelativeResize="0"/>
          <p:nvPr/>
        </p:nvPicPr>
        <p:blipFill>
          <a:blip r:embed="rId3">
            <a:alphaModFix/>
          </a:blip>
          <a:stretch>
            <a:fillRect/>
          </a:stretch>
        </p:blipFill>
        <p:spPr>
          <a:xfrm>
            <a:off x="457200" y="1402300"/>
            <a:ext cx="1390650" cy="1371600"/>
          </a:xfrm>
          <a:prstGeom prst="rect">
            <a:avLst/>
          </a:prstGeom>
          <a:noFill/>
          <a:ln>
            <a:noFill/>
          </a:ln>
        </p:spPr>
      </p:pic>
      <p:sp>
        <p:nvSpPr>
          <p:cNvPr id="307" name="Google Shape;307;p45"/>
          <p:cNvSpPr txBox="1"/>
          <p:nvPr/>
        </p:nvSpPr>
        <p:spPr>
          <a:xfrm>
            <a:off x="597451" y="3020525"/>
            <a:ext cx="6490200" cy="1377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700" b="1">
                <a:solidFill>
                  <a:schemeClr val="dk1"/>
                </a:solidFill>
              </a:rPr>
              <a:t>Social capital </a:t>
            </a:r>
            <a:r>
              <a:rPr lang="en" sz="1700">
                <a:solidFill>
                  <a:schemeClr val="dk1"/>
                </a:solidFill>
              </a:rPr>
              <a:t>i</a:t>
            </a:r>
            <a:r>
              <a:rPr lang="en" sz="1700" b="0" i="0" u="none" strike="noStrike" cap="none">
                <a:solidFill>
                  <a:schemeClr val="dk1"/>
                </a:solidFill>
                <a:latin typeface="Arial"/>
                <a:ea typeface="Arial"/>
                <a:cs typeface="Arial"/>
                <a:sym typeface="Arial"/>
              </a:rPr>
              <a:t>ndicators for some studies aimed to get a sense at the quantity and diversity of groups, clubs, organizations, and more within a given community. These studies sometimes included additional demographic indicators or more specific indicators about ongoing community efforts.</a:t>
            </a:r>
            <a:endParaRPr sz="1700"/>
          </a:p>
        </p:txBody>
      </p:sp>
      <p:pic>
        <p:nvPicPr>
          <p:cNvPr id="308" name="Google Shape;308;p45"/>
          <p:cNvPicPr preferRelativeResize="0"/>
          <p:nvPr/>
        </p:nvPicPr>
        <p:blipFill>
          <a:blip r:embed="rId4">
            <a:alphaModFix/>
          </a:blip>
          <a:stretch>
            <a:fillRect/>
          </a:stretch>
        </p:blipFill>
        <p:spPr>
          <a:xfrm>
            <a:off x="7226551" y="3020525"/>
            <a:ext cx="1390650" cy="139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6"/>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Political Capital Indicators Examples</a:t>
            </a:r>
            <a:endParaRPr/>
          </a:p>
        </p:txBody>
      </p:sp>
      <p:sp>
        <p:nvSpPr>
          <p:cNvPr id="314" name="Google Shape;314;p46"/>
          <p:cNvSpPr txBox="1"/>
          <p:nvPr/>
        </p:nvSpPr>
        <p:spPr>
          <a:xfrm>
            <a:off x="3483000" y="1579500"/>
            <a:ext cx="5034000" cy="2162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700" b="1">
                <a:solidFill>
                  <a:schemeClr val="dk1"/>
                </a:solidFill>
              </a:rPr>
              <a:t>Political capital</a:t>
            </a:r>
            <a:r>
              <a:rPr lang="en" sz="1700">
                <a:solidFill>
                  <a:schemeClr val="dk1"/>
                </a:solidFill>
              </a:rPr>
              <a:t> i</a:t>
            </a:r>
            <a:r>
              <a:rPr lang="en" sz="1700" b="0" i="0" u="none" strike="noStrike" cap="none">
                <a:solidFill>
                  <a:schemeClr val="dk1"/>
                </a:solidFill>
                <a:latin typeface="Arial"/>
                <a:ea typeface="Arial"/>
                <a:cs typeface="Arial"/>
                <a:sym typeface="Arial"/>
              </a:rPr>
              <a:t>ndicators for studies tended to focus on civic engagement of community members or the roles and preparedness of local government. Some studies were concerned with demographic data as it related to these topics, such as voting behavior (median income and education) and racial/ethnic </a:t>
            </a:r>
            <a:r>
              <a:rPr lang="en" sz="1700">
                <a:solidFill>
                  <a:schemeClr val="dk1"/>
                </a:solidFill>
              </a:rPr>
              <a:t>makeup</a:t>
            </a:r>
            <a:r>
              <a:rPr lang="en" sz="1700" b="0" i="0" u="none" strike="noStrike" cap="none">
                <a:solidFill>
                  <a:schemeClr val="dk1"/>
                </a:solidFill>
                <a:latin typeface="Arial"/>
                <a:ea typeface="Arial"/>
                <a:cs typeface="Arial"/>
                <a:sym typeface="Arial"/>
              </a:rPr>
              <a:t> of law enforcement (in comparison to the community.)</a:t>
            </a:r>
            <a:endParaRPr sz="1100"/>
          </a:p>
        </p:txBody>
      </p:sp>
      <p:pic>
        <p:nvPicPr>
          <p:cNvPr id="315" name="Google Shape;315;p46"/>
          <p:cNvPicPr preferRelativeResize="0"/>
          <p:nvPr/>
        </p:nvPicPr>
        <p:blipFill>
          <a:blip r:embed="rId3">
            <a:alphaModFix/>
          </a:blip>
          <a:stretch>
            <a:fillRect/>
          </a:stretch>
        </p:blipFill>
        <p:spPr>
          <a:xfrm>
            <a:off x="1086400" y="1829875"/>
            <a:ext cx="1661950" cy="1661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457200" y="561975"/>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Conclusion</a:t>
            </a:r>
            <a:endParaRPr/>
          </a:p>
        </p:txBody>
      </p:sp>
      <p:sp>
        <p:nvSpPr>
          <p:cNvPr id="321" name="Google Shape;321;p47"/>
          <p:cNvSpPr txBox="1"/>
          <p:nvPr/>
        </p:nvSpPr>
        <p:spPr>
          <a:xfrm>
            <a:off x="498600" y="1306200"/>
            <a:ext cx="8146800" cy="2652600"/>
          </a:xfrm>
          <a:prstGeom prst="rect">
            <a:avLst/>
          </a:prstGeom>
          <a:noFill/>
          <a:ln>
            <a:noFill/>
          </a:ln>
        </p:spPr>
        <p:txBody>
          <a:bodyPr spcFirstLastPara="1" wrap="square" lIns="91425" tIns="91425" rIns="91425" bIns="91425" anchor="t" anchorCtr="0">
            <a:spAutoFit/>
          </a:bodyPr>
          <a:lstStyle/>
          <a:p>
            <a:pPr marL="0" lvl="0" indent="0" algn="l" rtl="0">
              <a:spcBef>
                <a:spcPts val="560"/>
              </a:spcBef>
              <a:spcAft>
                <a:spcPts val="0"/>
              </a:spcAft>
              <a:buNone/>
            </a:pPr>
            <a:r>
              <a:rPr lang="en" sz="2800">
                <a:solidFill>
                  <a:schemeClr val="lt1"/>
                </a:solidFill>
              </a:rPr>
              <a:t>Indicator selection was diverse based on varying interpretations of the capitals</a:t>
            </a:r>
            <a:endParaRPr sz="2800">
              <a:solidFill>
                <a:schemeClr val="lt1"/>
              </a:solidFill>
            </a:endParaRPr>
          </a:p>
          <a:p>
            <a:pPr marL="742950" lvl="1" indent="-285750" algn="l" rtl="0">
              <a:spcBef>
                <a:spcPts val="1000"/>
              </a:spcBef>
              <a:spcAft>
                <a:spcPts val="0"/>
              </a:spcAft>
              <a:buClr>
                <a:srgbClr val="2D2D2D"/>
              </a:buClr>
              <a:buSzPts val="1800"/>
              <a:buFont typeface="Noto Sans Symbols"/>
              <a:buChar char="▪"/>
            </a:pPr>
            <a:r>
              <a:rPr lang="en" sz="1800">
                <a:solidFill>
                  <a:schemeClr val="dk1"/>
                </a:solidFill>
              </a:rPr>
              <a:t>Likely influenced by the discipline of the researchers, along with the broader focus of a particular study or project</a:t>
            </a:r>
            <a:endParaRPr sz="1800">
              <a:solidFill>
                <a:schemeClr val="dk1"/>
              </a:solidFill>
            </a:endParaRPr>
          </a:p>
          <a:p>
            <a:pPr marL="742950" lvl="1" indent="-285750" algn="l" rtl="0">
              <a:spcBef>
                <a:spcPts val="360"/>
              </a:spcBef>
              <a:spcAft>
                <a:spcPts val="0"/>
              </a:spcAft>
              <a:buClr>
                <a:srgbClr val="2D2D2D"/>
              </a:buClr>
              <a:buSzPts val="1800"/>
              <a:buFont typeface="Noto Sans Symbols"/>
              <a:buChar char="▪"/>
            </a:pPr>
            <a:r>
              <a:rPr lang="en" sz="1800">
                <a:solidFill>
                  <a:schemeClr val="dk1"/>
                </a:solidFill>
              </a:rPr>
              <a:t>Financial and business indicators regularly popped up in other capitals</a:t>
            </a:r>
            <a:endParaRPr sz="1800">
              <a:solidFill>
                <a:schemeClr val="dk1"/>
              </a:solidFill>
            </a:endParaRPr>
          </a:p>
          <a:p>
            <a:pPr marL="742950" lvl="1" indent="-285750" algn="l" rtl="0">
              <a:spcBef>
                <a:spcPts val="360"/>
              </a:spcBef>
              <a:spcAft>
                <a:spcPts val="0"/>
              </a:spcAft>
              <a:buClr>
                <a:schemeClr val="dk1"/>
              </a:buClr>
              <a:buSzPts val="1800"/>
              <a:buFont typeface="Noto Sans Symbols"/>
              <a:buChar char="▪"/>
            </a:pPr>
            <a:r>
              <a:rPr lang="en" sz="1800">
                <a:solidFill>
                  <a:schemeClr val="dk1"/>
                </a:solidFill>
              </a:rPr>
              <a:t>Studies incorporated “standard” demographic data at various points within the CCF framework</a:t>
            </a:r>
            <a:endParaRPr sz="18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868900" y="168975"/>
            <a:ext cx="7500600" cy="944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000"/>
              <a:buFont typeface="Calibri"/>
              <a:buNone/>
            </a:pPr>
            <a:r>
              <a:rPr lang="en" sz="3000" b="1"/>
              <a:t>National CRED</a:t>
            </a:r>
            <a:r>
              <a:rPr lang="en" sz="3000" b="1">
                <a:solidFill>
                  <a:schemeClr val="accent2"/>
                </a:solidFill>
              </a:rPr>
              <a:t>*</a:t>
            </a:r>
            <a:r>
              <a:rPr lang="en" sz="3000" b="1"/>
              <a:t> Indicators Working Group -- What’s Driving Us? </a:t>
            </a:r>
            <a:endParaRPr sz="3000" b="1"/>
          </a:p>
        </p:txBody>
      </p:sp>
      <p:sp>
        <p:nvSpPr>
          <p:cNvPr id="163" name="Google Shape;163;p30"/>
          <p:cNvSpPr txBox="1">
            <a:spLocks noGrp="1"/>
          </p:cNvSpPr>
          <p:nvPr>
            <p:ph type="body" idx="1"/>
          </p:nvPr>
        </p:nvSpPr>
        <p:spPr>
          <a:xfrm>
            <a:off x="868900" y="1266075"/>
            <a:ext cx="7423500" cy="3458400"/>
          </a:xfrm>
          <a:prstGeom prst="rect">
            <a:avLst/>
          </a:prstGeom>
          <a:noFill/>
          <a:ln>
            <a:noFill/>
          </a:ln>
        </p:spPr>
        <p:txBody>
          <a:bodyPr spcFirstLastPara="1" wrap="square" lIns="68575" tIns="34275" rIns="68575" bIns="34275" anchor="t" anchorCtr="0">
            <a:noAutofit/>
          </a:bodyPr>
          <a:lstStyle/>
          <a:p>
            <a:pPr marL="203200" lvl="0" indent="-171450" algn="l" rtl="0">
              <a:lnSpc>
                <a:spcPct val="90000"/>
              </a:lnSpc>
              <a:spcBef>
                <a:spcPts val="0"/>
              </a:spcBef>
              <a:spcAft>
                <a:spcPts val="0"/>
              </a:spcAft>
              <a:buClr>
                <a:schemeClr val="dk1"/>
              </a:buClr>
              <a:buSzPts val="1700"/>
              <a:buChar char="•"/>
            </a:pPr>
            <a:r>
              <a:rPr lang="en" sz="2100"/>
              <a:t>The need tell compelling stories at state, local, and national levels about the collective impact of our  community and economic development work</a:t>
            </a:r>
            <a:endParaRPr/>
          </a:p>
          <a:p>
            <a:pPr marL="203200" lvl="0" indent="-171450" algn="l" rtl="0">
              <a:lnSpc>
                <a:spcPct val="90000"/>
              </a:lnSpc>
              <a:spcBef>
                <a:spcPts val="1000"/>
              </a:spcBef>
              <a:spcAft>
                <a:spcPts val="0"/>
              </a:spcAft>
              <a:buClr>
                <a:schemeClr val="dk1"/>
              </a:buClr>
              <a:buSzPts val="1700"/>
              <a:buChar char="•"/>
            </a:pPr>
            <a:r>
              <a:rPr lang="en" sz="2100"/>
              <a:t>Improve our ability to:</a:t>
            </a:r>
            <a:endParaRPr/>
          </a:p>
          <a:p>
            <a:pPr marL="444500" lvl="1" indent="-165100" algn="l" rtl="0">
              <a:lnSpc>
                <a:spcPct val="90000"/>
              </a:lnSpc>
              <a:spcBef>
                <a:spcPts val="800"/>
              </a:spcBef>
              <a:spcAft>
                <a:spcPts val="0"/>
              </a:spcAft>
              <a:buClr>
                <a:schemeClr val="dk1"/>
              </a:buClr>
              <a:buSzPts val="1200"/>
              <a:buChar char="•"/>
            </a:pPr>
            <a:r>
              <a:rPr lang="en" sz="1500"/>
              <a:t>Gather and assess collective impacts and leverage each </a:t>
            </a:r>
            <a:br>
              <a:rPr lang="en" sz="1500"/>
            </a:br>
            <a:r>
              <a:rPr lang="en" sz="1500"/>
              <a:t>other’s strengths</a:t>
            </a:r>
            <a:endParaRPr/>
          </a:p>
          <a:p>
            <a:pPr marL="444500" lvl="1" indent="-165100" algn="l" rtl="0">
              <a:lnSpc>
                <a:spcPct val="90000"/>
              </a:lnSpc>
              <a:spcBef>
                <a:spcPts val="1200"/>
              </a:spcBef>
              <a:spcAft>
                <a:spcPts val="0"/>
              </a:spcAft>
              <a:buClr>
                <a:schemeClr val="dk1"/>
              </a:buClr>
              <a:buSzPts val="1200"/>
              <a:buChar char="•"/>
            </a:pPr>
            <a:r>
              <a:rPr lang="en" sz="1500"/>
              <a:t>Develop support for CRED programming</a:t>
            </a:r>
            <a:endParaRPr sz="1500"/>
          </a:p>
          <a:p>
            <a:pPr marL="444500" lvl="1" indent="-165100" algn="l" rtl="0">
              <a:lnSpc>
                <a:spcPct val="90000"/>
              </a:lnSpc>
              <a:spcBef>
                <a:spcPts val="1200"/>
              </a:spcBef>
              <a:spcAft>
                <a:spcPts val="0"/>
              </a:spcAft>
              <a:buClr>
                <a:schemeClr val="dk1"/>
              </a:buClr>
              <a:buSzPts val="1200"/>
              <a:buChar char="•"/>
            </a:pPr>
            <a:r>
              <a:rPr lang="en" sz="1500"/>
              <a:t>Make strategic decisions regarding the importance, </a:t>
            </a:r>
            <a:br>
              <a:rPr lang="en" sz="1500"/>
            </a:br>
            <a:r>
              <a:rPr lang="en" sz="1500"/>
              <a:t>value, and potential of CRED programs</a:t>
            </a:r>
            <a:endParaRPr sz="1200"/>
          </a:p>
          <a:p>
            <a:pPr marL="0" lvl="0" indent="0" algn="l" rtl="0">
              <a:lnSpc>
                <a:spcPct val="90000"/>
              </a:lnSpc>
              <a:spcBef>
                <a:spcPts val="1800"/>
              </a:spcBef>
              <a:spcAft>
                <a:spcPts val="0"/>
              </a:spcAft>
              <a:buClr>
                <a:schemeClr val="dk1"/>
              </a:buClr>
              <a:buSzPts val="1100"/>
              <a:buNone/>
            </a:pPr>
            <a:endParaRPr sz="1400"/>
          </a:p>
        </p:txBody>
      </p:sp>
      <p:pic>
        <p:nvPicPr>
          <p:cNvPr id="164" name="Google Shape;164;p30" descr="C:\Users\sescherf\AppData\Local\Temp\clayton hall 2.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491115" y="20458737"/>
            <a:ext cx="1672300" cy="1115796"/>
          </a:xfrm>
          <a:prstGeom prst="rect">
            <a:avLst/>
          </a:prstGeom>
          <a:noFill/>
          <a:ln>
            <a:noFill/>
          </a:ln>
        </p:spPr>
      </p:pic>
      <p:pic>
        <p:nvPicPr>
          <p:cNvPr id="165" name="Google Shape;165;p30" descr="C:\Users\sescherf\AppData\Local\Temp\clayton hall 2.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605415" y="20573037"/>
            <a:ext cx="1672300" cy="1115796"/>
          </a:xfrm>
          <a:prstGeom prst="rect">
            <a:avLst/>
          </a:prstGeom>
          <a:noFill/>
          <a:ln>
            <a:noFill/>
          </a:ln>
        </p:spPr>
      </p:pic>
      <p:pic>
        <p:nvPicPr>
          <p:cNvPr id="166" name="Google Shape;166;p30" descr="Handi Shop Kelly Polston and group.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94795" y="2264169"/>
            <a:ext cx="2418808" cy="1360579"/>
          </a:xfrm>
          <a:prstGeom prst="rect">
            <a:avLst/>
          </a:prstGeom>
          <a:noFill/>
          <a:ln>
            <a:noFill/>
          </a:ln>
        </p:spPr>
      </p:pic>
      <p:sp>
        <p:nvSpPr>
          <p:cNvPr id="167" name="Google Shape;167;p30"/>
          <p:cNvSpPr txBox="1"/>
          <p:nvPr/>
        </p:nvSpPr>
        <p:spPr>
          <a:xfrm>
            <a:off x="4112552" y="4572000"/>
            <a:ext cx="4871700" cy="306000"/>
          </a:xfrm>
          <a:prstGeom prst="rect">
            <a:avLst/>
          </a:prstGeom>
          <a:noFill/>
          <a:ln>
            <a:noFill/>
          </a:ln>
        </p:spPr>
        <p:txBody>
          <a:bodyPr spcFirstLastPara="1" wrap="square" lIns="68575" tIns="68575" rIns="68575" bIns="68575" anchor="t" anchorCtr="0">
            <a:noAutofit/>
          </a:bodyPr>
          <a:lstStyle/>
          <a:p>
            <a:pPr marL="0" marR="0" lvl="0" indent="0" algn="l" rtl="0">
              <a:spcBef>
                <a:spcPts val="0"/>
              </a:spcBef>
              <a:spcAft>
                <a:spcPts val="0"/>
              </a:spcAft>
              <a:buClr>
                <a:schemeClr val="accent2"/>
              </a:buClr>
              <a:buSzPts val="1400"/>
              <a:buFont typeface="Calibri"/>
              <a:buNone/>
            </a:pPr>
            <a:r>
              <a:rPr lang="en" sz="1400" i="0" u="none" strike="noStrike" cap="none">
                <a:solidFill>
                  <a:schemeClr val="accent2"/>
                </a:solidFill>
                <a:latin typeface="Roboto"/>
                <a:ea typeface="Roboto"/>
                <a:cs typeface="Roboto"/>
                <a:sym typeface="Roboto"/>
              </a:rPr>
              <a:t>*Community Resource and Economic Development</a:t>
            </a:r>
            <a:endParaRPr sz="1400" i="0" u="none" strike="noStrike" cap="none">
              <a:solidFill>
                <a:schemeClr val="accent2"/>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Abigail Borron</a:t>
            </a:r>
            <a:endParaRPr/>
          </a:p>
        </p:txBody>
      </p:sp>
      <p:pic>
        <p:nvPicPr>
          <p:cNvPr id="327" name="Google Shape;327;p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44375" y="4018000"/>
            <a:ext cx="3843502" cy="960876"/>
          </a:xfrm>
          <a:prstGeom prst="rect">
            <a:avLst/>
          </a:prstGeom>
          <a:noFill/>
          <a:ln>
            <a:noFill/>
          </a:ln>
        </p:spPr>
      </p:pic>
      <p:sp>
        <p:nvSpPr>
          <p:cNvPr id="328" name="Google Shape;328;p48"/>
          <p:cNvSpPr txBox="1">
            <a:spLocks noGrp="1"/>
          </p:cNvSpPr>
          <p:nvPr>
            <p:ph type="subTitle" idx="4294967295"/>
          </p:nvPr>
        </p:nvSpPr>
        <p:spPr>
          <a:xfrm>
            <a:off x="921875" y="2792375"/>
            <a:ext cx="8222100" cy="1570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2300" i="1">
                <a:solidFill>
                  <a:schemeClr val="accent6"/>
                </a:solidFill>
                <a:latin typeface="Roboto Medium"/>
                <a:ea typeface="Roboto Medium"/>
                <a:cs typeface="Roboto Medium"/>
                <a:sym typeface="Roboto Medium"/>
              </a:rPr>
              <a:t>Developing the</a:t>
            </a:r>
            <a:r>
              <a:rPr lang="en" sz="2300">
                <a:solidFill>
                  <a:schemeClr val="accent6"/>
                </a:solidFill>
                <a:latin typeface="Roboto Medium"/>
                <a:ea typeface="Roboto Medium"/>
                <a:cs typeface="Roboto Medium"/>
                <a:sym typeface="Roboto Medium"/>
              </a:rPr>
              <a:t> </a:t>
            </a:r>
            <a:br>
              <a:rPr lang="en" sz="2300">
                <a:solidFill>
                  <a:schemeClr val="accent6"/>
                </a:solidFill>
                <a:latin typeface="Roboto Medium"/>
                <a:ea typeface="Roboto Medium"/>
                <a:cs typeface="Roboto Medium"/>
                <a:sym typeface="Roboto Medium"/>
              </a:rPr>
            </a:br>
            <a:r>
              <a:rPr lang="en" sz="2300">
                <a:solidFill>
                  <a:schemeClr val="accent6"/>
                </a:solidFill>
                <a:latin typeface="Roboto Medium"/>
                <a:ea typeface="Roboto Medium"/>
                <a:cs typeface="Roboto Medium"/>
                <a:sym typeface="Roboto Medium"/>
              </a:rPr>
              <a:t>Community Diagnostics + Social Impact Toolkit</a:t>
            </a:r>
            <a:endParaRPr sz="2300">
              <a:solidFill>
                <a:schemeClr val="accent6"/>
              </a:solidFill>
              <a:latin typeface="Roboto Medium"/>
              <a:ea typeface="Roboto Medium"/>
              <a:cs typeface="Roboto Medium"/>
              <a:sym typeface="Roboto Medium"/>
            </a:endParaRPr>
          </a:p>
          <a:p>
            <a:pPr marL="0" lvl="0" indent="0" algn="l" rtl="0">
              <a:spcBef>
                <a:spcPts val="1600"/>
              </a:spcBef>
              <a:spcAft>
                <a:spcPts val="1600"/>
              </a:spcAft>
              <a:buNone/>
            </a:pPr>
            <a:endParaRPr>
              <a:solidFill>
                <a:schemeClr val="accen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9"/>
          <p:cNvSpPr/>
          <p:nvPr/>
        </p:nvSpPr>
        <p:spPr>
          <a:xfrm>
            <a:off x="6973725" y="4464000"/>
            <a:ext cx="2098200" cy="5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A0C2F"/>
                </a:solidFill>
              </a:rPr>
              <a:t>Implying an Inside-Out Perspective</a:t>
            </a:r>
            <a:endParaRPr>
              <a:solidFill>
                <a:srgbClr val="BA0C2F"/>
              </a:solidFill>
            </a:endParaRPr>
          </a:p>
        </p:txBody>
      </p:sp>
      <p:sp>
        <p:nvSpPr>
          <p:cNvPr id="336" name="Google Shape;336;p49"/>
          <p:cNvSpPr txBox="1">
            <a:spLocks noGrp="1"/>
          </p:cNvSpPr>
          <p:nvPr>
            <p:ph type="body" idx="4294967295"/>
          </p:nvPr>
        </p:nvSpPr>
        <p:spPr>
          <a:xfrm>
            <a:off x="522998" y="1221475"/>
            <a:ext cx="7973400" cy="354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1400"/>
              </a:spcBef>
              <a:spcAft>
                <a:spcPts val="0"/>
              </a:spcAft>
              <a:buNone/>
            </a:pPr>
            <a:r>
              <a:rPr lang="en" sz="2100" b="1"/>
              <a:t>Proposed Model (using a two-part assumption): </a:t>
            </a:r>
            <a:endParaRPr sz="2100" b="1"/>
          </a:p>
          <a:p>
            <a:pPr marL="203200" lvl="0" indent="-196850" algn="l" rtl="0">
              <a:lnSpc>
                <a:spcPct val="90000"/>
              </a:lnSpc>
              <a:spcBef>
                <a:spcPts val="1400"/>
              </a:spcBef>
              <a:spcAft>
                <a:spcPts val="0"/>
              </a:spcAft>
              <a:buSzPts val="2100"/>
              <a:buChar char="•"/>
            </a:pPr>
            <a:r>
              <a:rPr lang="en" sz="2100"/>
              <a:t>Regardless of the presence or absence of university programming, the </a:t>
            </a:r>
            <a:r>
              <a:rPr lang="en" sz="2100" b="1"/>
              <a:t>community profile</a:t>
            </a:r>
            <a:r>
              <a:rPr lang="en" sz="2100"/>
              <a:t> must first be considered</a:t>
            </a:r>
            <a:endParaRPr sz="2100"/>
          </a:p>
          <a:p>
            <a:pPr marL="203200" lvl="0" indent="-196850" algn="l" rtl="0">
              <a:lnSpc>
                <a:spcPct val="90000"/>
              </a:lnSpc>
              <a:spcBef>
                <a:spcPts val="1400"/>
              </a:spcBef>
              <a:spcAft>
                <a:spcPts val="0"/>
              </a:spcAft>
              <a:buSzPts val="2100"/>
              <a:buChar char="•"/>
            </a:pPr>
            <a:r>
              <a:rPr lang="en" sz="2100" b="1"/>
              <a:t>Local perceptions are critical to shifts</a:t>
            </a:r>
            <a:r>
              <a:rPr lang="en" sz="2100"/>
              <a:t> – positive or negative – related to community development and vitality.</a:t>
            </a:r>
            <a:endParaRPr sz="2100"/>
          </a:p>
        </p:txBody>
      </p:sp>
      <p:pic>
        <p:nvPicPr>
          <p:cNvPr id="337" name="Google Shape;337;p4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5150" y="4514475"/>
            <a:ext cx="1996375" cy="499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A0C2F"/>
                </a:solidFill>
              </a:rPr>
              <a:t>The Modified CCF Model</a:t>
            </a:r>
            <a:endParaRPr>
              <a:solidFill>
                <a:srgbClr val="BA0C2F"/>
              </a:solidFill>
            </a:endParaRPr>
          </a:p>
        </p:txBody>
      </p:sp>
      <p:sp>
        <p:nvSpPr>
          <p:cNvPr id="344" name="Google Shape;344;p50"/>
          <p:cNvSpPr txBox="1">
            <a:spLocks noGrp="1"/>
          </p:cNvSpPr>
          <p:nvPr>
            <p:ph type="body" idx="4294967295"/>
          </p:nvPr>
        </p:nvSpPr>
        <p:spPr>
          <a:xfrm>
            <a:off x="522998" y="1221475"/>
            <a:ext cx="8072100" cy="35412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1400"/>
              </a:spcBef>
              <a:spcAft>
                <a:spcPts val="0"/>
              </a:spcAft>
              <a:buNone/>
            </a:pPr>
            <a:r>
              <a:rPr lang="en" sz="2100" b="1"/>
              <a:t>The Scale</a:t>
            </a:r>
            <a:endParaRPr sz="2100" b="1"/>
          </a:p>
          <a:p>
            <a:pPr marL="203200" lvl="0" indent="-196850" algn="l" rtl="0">
              <a:lnSpc>
                <a:spcPct val="90000"/>
              </a:lnSpc>
              <a:spcBef>
                <a:spcPts val="1400"/>
              </a:spcBef>
              <a:spcAft>
                <a:spcPts val="0"/>
              </a:spcAft>
              <a:buSzPts val="2100"/>
              <a:buChar char="•"/>
            </a:pPr>
            <a:r>
              <a:rPr lang="en" sz="2100"/>
              <a:t>Designed to address how an individual operationalizes each capital from two points of view: </a:t>
            </a:r>
            <a:endParaRPr sz="2100"/>
          </a:p>
          <a:p>
            <a:pPr marL="914400" lvl="1" indent="-361950" algn="l" rtl="0">
              <a:lnSpc>
                <a:spcPct val="90000"/>
              </a:lnSpc>
              <a:spcBef>
                <a:spcPts val="1400"/>
              </a:spcBef>
              <a:spcAft>
                <a:spcPts val="0"/>
              </a:spcAft>
              <a:buSzPts val="2100"/>
              <a:buChar char="○"/>
            </a:pPr>
            <a:r>
              <a:rPr lang="en" sz="2100"/>
              <a:t>Perceived community</a:t>
            </a:r>
            <a:endParaRPr sz="2100"/>
          </a:p>
          <a:p>
            <a:pPr marL="914400" lvl="1" indent="-361950" algn="l" rtl="0">
              <a:lnSpc>
                <a:spcPct val="90000"/>
              </a:lnSpc>
              <a:spcBef>
                <a:spcPts val="1400"/>
              </a:spcBef>
              <a:spcAft>
                <a:spcPts val="0"/>
              </a:spcAft>
              <a:buSzPts val="2100"/>
              <a:buChar char="○"/>
            </a:pPr>
            <a:r>
              <a:rPr lang="en" sz="2100"/>
              <a:t>Perceived internal agency (personal ability)</a:t>
            </a:r>
            <a:endParaRPr sz="2100"/>
          </a:p>
          <a:p>
            <a:pPr marL="228600" lvl="0" indent="0" algn="l" rtl="0">
              <a:spcBef>
                <a:spcPts val="0"/>
              </a:spcBef>
              <a:spcAft>
                <a:spcPts val="0"/>
              </a:spcAft>
              <a:buNone/>
            </a:pPr>
            <a:endParaRPr sz="700">
              <a:solidFill>
                <a:srgbClr val="000000"/>
              </a:solidFill>
              <a:latin typeface="Times New Roman"/>
              <a:ea typeface="Times New Roman"/>
              <a:cs typeface="Times New Roman"/>
              <a:sym typeface="Times New Roman"/>
            </a:endParaRPr>
          </a:p>
          <a:p>
            <a:pPr marL="228600" lvl="0" indent="0" algn="l" rtl="0">
              <a:spcBef>
                <a:spcPts val="600"/>
              </a:spcBef>
              <a:spcAft>
                <a:spcPts val="0"/>
              </a:spcAft>
              <a:buNone/>
            </a:pPr>
            <a:endParaRPr sz="700">
              <a:solidFill>
                <a:srgbClr val="000000"/>
              </a:solidFill>
              <a:latin typeface="Times New Roman"/>
              <a:ea typeface="Times New Roman"/>
              <a:cs typeface="Times New Roman"/>
              <a:sym typeface="Times New Roman"/>
            </a:endParaRPr>
          </a:p>
          <a:p>
            <a:pPr marL="228600" lvl="0" indent="0" algn="l" rtl="0">
              <a:spcBef>
                <a:spcPts val="600"/>
              </a:spcBef>
              <a:spcAft>
                <a:spcPts val="0"/>
              </a:spcAft>
              <a:buNone/>
            </a:pPr>
            <a:r>
              <a:rPr lang="en" sz="1100">
                <a:solidFill>
                  <a:srgbClr val="000000"/>
                </a:solidFill>
                <a:latin typeface="Times New Roman"/>
                <a:ea typeface="Times New Roman"/>
                <a:cs typeface="Times New Roman"/>
                <a:sym typeface="Times New Roman"/>
              </a:rPr>
              <a:t>Borron, A., Lamm, K., &amp; Atkins, K. (2021). Perceptions of personal agency within communities: Validation of a diagnostic instrument. </a:t>
            </a:r>
            <a:r>
              <a:rPr lang="en" sz="1100" i="1">
                <a:solidFill>
                  <a:srgbClr val="000000"/>
                </a:solidFill>
                <a:latin typeface="Times New Roman"/>
                <a:ea typeface="Times New Roman"/>
                <a:cs typeface="Times New Roman"/>
                <a:sym typeface="Times New Roman"/>
              </a:rPr>
              <a:t>Community Development</a:t>
            </a:r>
            <a:r>
              <a:rPr lang="en" sz="1100">
                <a:solidFill>
                  <a:srgbClr val="000000"/>
                </a:solidFill>
                <a:latin typeface="Times New Roman"/>
                <a:ea typeface="Times New Roman"/>
                <a:cs typeface="Times New Roman"/>
                <a:sym typeface="Times New Roman"/>
              </a:rPr>
              <a:t>. doi: 10.1080/15575330.2021.1946577</a:t>
            </a:r>
            <a:endParaRPr sz="1100">
              <a:solidFill>
                <a:srgbClr val="000000"/>
              </a:solidFill>
              <a:latin typeface="Times New Roman"/>
              <a:ea typeface="Times New Roman"/>
              <a:cs typeface="Times New Roman"/>
              <a:sym typeface="Times New Roman"/>
            </a:endParaRPr>
          </a:p>
          <a:p>
            <a:pPr marL="228600" lvl="0" indent="0" algn="l" rtl="0">
              <a:spcBef>
                <a:spcPts val="600"/>
              </a:spcBef>
              <a:spcAft>
                <a:spcPts val="0"/>
              </a:spcAft>
              <a:buNone/>
            </a:pPr>
            <a:r>
              <a:rPr lang="en" sz="1100">
                <a:solidFill>
                  <a:srgbClr val="000000"/>
                </a:solidFill>
                <a:latin typeface="Times New Roman"/>
                <a:ea typeface="Times New Roman"/>
                <a:cs typeface="Times New Roman"/>
                <a:sym typeface="Times New Roman"/>
              </a:rPr>
              <a:t>Lamm, K. W., Borron, A. &amp; Atkins, K. (2021). The development and validation of an empirical scale to inform community diagnostics and change. </a:t>
            </a:r>
            <a:r>
              <a:rPr lang="en" sz="1100" i="1">
                <a:solidFill>
                  <a:srgbClr val="000000"/>
                </a:solidFill>
                <a:latin typeface="Times New Roman"/>
                <a:ea typeface="Times New Roman"/>
                <a:cs typeface="Times New Roman"/>
                <a:sym typeface="Times New Roman"/>
              </a:rPr>
              <a:t>Journal of Agricultural Education and Extension, 27</a:t>
            </a:r>
            <a:r>
              <a:rPr lang="en" sz="1100">
                <a:solidFill>
                  <a:srgbClr val="000000"/>
                </a:solidFill>
                <a:latin typeface="Times New Roman"/>
                <a:ea typeface="Times New Roman"/>
                <a:cs typeface="Times New Roman"/>
                <a:sym typeface="Times New Roman"/>
              </a:rPr>
              <a:t>(3), 287-306. </a:t>
            </a:r>
            <a:r>
              <a:rPr lang="en" sz="1100">
                <a:solidFill>
                  <a:srgbClr val="000000"/>
                </a:solidFill>
                <a:latin typeface="Cambria"/>
                <a:ea typeface="Cambria"/>
                <a:cs typeface="Cambria"/>
                <a:sym typeface="Cambria"/>
              </a:rPr>
              <a:t>https://doi.org/10.1080/1389224X.2020.1851270 </a:t>
            </a:r>
            <a:endParaRPr sz="1100">
              <a:solidFill>
                <a:srgbClr val="000000"/>
              </a:solidFill>
              <a:latin typeface="Times New Roman"/>
              <a:ea typeface="Times New Roman"/>
              <a:cs typeface="Times New Roman"/>
              <a:sym typeface="Times New Roman"/>
            </a:endParaRPr>
          </a:p>
          <a:p>
            <a:pPr marL="0" lvl="0" indent="0" algn="l" rtl="0">
              <a:lnSpc>
                <a:spcPct val="90000"/>
              </a:lnSpc>
              <a:spcBef>
                <a:spcPts val="1400"/>
              </a:spcBef>
              <a:spcAft>
                <a:spcPts val="0"/>
              </a:spcAft>
              <a:buNone/>
            </a:pPr>
            <a:endParaRPr sz="2100"/>
          </a:p>
        </p:txBody>
      </p:sp>
      <p:sp>
        <p:nvSpPr>
          <p:cNvPr id="345" name="Google Shape;345;p50"/>
          <p:cNvSpPr/>
          <p:nvPr/>
        </p:nvSpPr>
        <p:spPr>
          <a:xfrm>
            <a:off x="6973725" y="4464000"/>
            <a:ext cx="2098200" cy="5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5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5150" y="4514475"/>
            <a:ext cx="1996375" cy="49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1"/>
          <p:cNvSpPr/>
          <p:nvPr/>
        </p:nvSpPr>
        <p:spPr>
          <a:xfrm>
            <a:off x="6973725" y="4464000"/>
            <a:ext cx="2098200" cy="5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3" name="Google Shape;353;p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5150" y="4514475"/>
            <a:ext cx="1996375" cy="499100"/>
          </a:xfrm>
          <a:prstGeom prst="rect">
            <a:avLst/>
          </a:prstGeom>
          <a:noFill/>
          <a:ln>
            <a:noFill/>
          </a:ln>
        </p:spPr>
      </p:pic>
      <p:sp>
        <p:nvSpPr>
          <p:cNvPr id="354" name="Google Shape;354;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A0C2F"/>
                </a:solidFill>
              </a:rPr>
              <a:t>Pilot Study </a:t>
            </a:r>
            <a:endParaRPr>
              <a:solidFill>
                <a:srgbClr val="BA0C2F"/>
              </a:solidFill>
            </a:endParaRPr>
          </a:p>
        </p:txBody>
      </p:sp>
      <p:pic>
        <p:nvPicPr>
          <p:cNvPr id="355" name="Google Shape;355;p5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1701" y="1097725"/>
            <a:ext cx="6670049" cy="4045775"/>
          </a:xfrm>
          <a:prstGeom prst="rect">
            <a:avLst/>
          </a:prstGeom>
          <a:noFill/>
          <a:ln>
            <a:noFill/>
          </a:ln>
        </p:spPr>
      </p:pic>
      <p:sp>
        <p:nvSpPr>
          <p:cNvPr id="356" name="Google Shape;356;p51"/>
          <p:cNvSpPr/>
          <p:nvPr/>
        </p:nvSpPr>
        <p:spPr>
          <a:xfrm>
            <a:off x="2571425" y="1182850"/>
            <a:ext cx="2170200" cy="1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1"/>
          <p:cNvSpPr txBox="1"/>
          <p:nvPr/>
        </p:nvSpPr>
        <p:spPr>
          <a:xfrm>
            <a:off x="2369125" y="1130650"/>
            <a:ext cx="2448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Perceived Community</a:t>
            </a:r>
            <a:endParaRPr b="1">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2"/>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2"/>
          <p:cNvSpPr/>
          <p:nvPr/>
        </p:nvSpPr>
        <p:spPr>
          <a:xfrm>
            <a:off x="6973725" y="4464000"/>
            <a:ext cx="2098200" cy="5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4" name="Google Shape;364;p5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5150" y="4514475"/>
            <a:ext cx="1996375" cy="499100"/>
          </a:xfrm>
          <a:prstGeom prst="rect">
            <a:avLst/>
          </a:prstGeom>
          <a:noFill/>
          <a:ln>
            <a:noFill/>
          </a:ln>
        </p:spPr>
      </p:pic>
      <p:pic>
        <p:nvPicPr>
          <p:cNvPr id="365" name="Google Shape;365;p5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11705" y="1017800"/>
            <a:ext cx="6670032" cy="4045775"/>
          </a:xfrm>
          <a:prstGeom prst="rect">
            <a:avLst/>
          </a:prstGeom>
          <a:noFill/>
          <a:ln>
            <a:noFill/>
          </a:ln>
        </p:spPr>
      </p:pic>
      <p:sp>
        <p:nvSpPr>
          <p:cNvPr id="366" name="Google Shape;366;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A0C2F"/>
                </a:solidFill>
              </a:rPr>
              <a:t>Pilot Study</a:t>
            </a:r>
            <a:endParaRPr>
              <a:solidFill>
                <a:srgbClr val="BA0C2F"/>
              </a:solidFill>
            </a:endParaRPr>
          </a:p>
        </p:txBody>
      </p:sp>
      <p:sp>
        <p:nvSpPr>
          <p:cNvPr id="367" name="Google Shape;367;p52"/>
          <p:cNvSpPr txBox="1"/>
          <p:nvPr/>
        </p:nvSpPr>
        <p:spPr>
          <a:xfrm>
            <a:off x="2379400" y="1017800"/>
            <a:ext cx="2448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Perceived Personal Agency</a:t>
            </a:r>
            <a:endParaRPr b="1">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3"/>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A0C2F"/>
                </a:solidFill>
              </a:rPr>
              <a:t>Statewide Data Collection </a:t>
            </a:r>
            <a:endParaRPr>
              <a:solidFill>
                <a:srgbClr val="BA0C2F"/>
              </a:solidFill>
            </a:endParaRPr>
          </a:p>
        </p:txBody>
      </p:sp>
      <p:pic>
        <p:nvPicPr>
          <p:cNvPr id="374" name="Google Shape;374;p5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57463" y="1017800"/>
            <a:ext cx="6829072" cy="4125699"/>
          </a:xfrm>
          <a:prstGeom prst="rect">
            <a:avLst/>
          </a:prstGeom>
          <a:noFill/>
          <a:ln>
            <a:noFill/>
          </a:ln>
        </p:spPr>
      </p:pic>
      <p:sp>
        <p:nvSpPr>
          <p:cNvPr id="375" name="Google Shape;375;p53"/>
          <p:cNvSpPr/>
          <p:nvPr/>
        </p:nvSpPr>
        <p:spPr>
          <a:xfrm>
            <a:off x="4299425" y="4402275"/>
            <a:ext cx="421800" cy="74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3"/>
          <p:cNvSpPr/>
          <p:nvPr/>
        </p:nvSpPr>
        <p:spPr>
          <a:xfrm>
            <a:off x="4299425" y="4402275"/>
            <a:ext cx="421800" cy="74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3"/>
          <p:cNvSpPr txBox="1"/>
          <p:nvPr/>
        </p:nvSpPr>
        <p:spPr>
          <a:xfrm>
            <a:off x="1157475" y="1182075"/>
            <a:ext cx="2448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Perceived Community</a:t>
            </a:r>
            <a:endParaRPr b="1">
              <a:latin typeface="Roboto"/>
              <a:ea typeface="Roboto"/>
              <a:cs typeface="Roboto"/>
              <a:sym typeface="Roboto"/>
            </a:endParaRPr>
          </a:p>
        </p:txBody>
      </p:sp>
      <p:sp>
        <p:nvSpPr>
          <p:cNvPr id="378" name="Google Shape;378;p53"/>
          <p:cNvSpPr txBox="1"/>
          <p:nvPr/>
        </p:nvSpPr>
        <p:spPr>
          <a:xfrm>
            <a:off x="4721225" y="1182075"/>
            <a:ext cx="24480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Roboto"/>
                <a:ea typeface="Roboto"/>
                <a:cs typeface="Roboto"/>
                <a:sym typeface="Roboto"/>
              </a:rPr>
              <a:t>Perceived Personal Agency</a:t>
            </a:r>
            <a:endParaRPr b="1">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4"/>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BA0C2F"/>
                </a:solidFill>
              </a:rPr>
              <a:t>Livestock Production</a:t>
            </a:r>
            <a:endParaRPr>
              <a:solidFill>
                <a:srgbClr val="BA0C2F"/>
              </a:solidFill>
            </a:endParaRPr>
          </a:p>
          <a:p>
            <a:pPr marL="0" lvl="0" indent="0" algn="l" rtl="0">
              <a:spcBef>
                <a:spcPts val="0"/>
              </a:spcBef>
              <a:spcAft>
                <a:spcPts val="0"/>
              </a:spcAft>
              <a:buNone/>
            </a:pPr>
            <a:endParaRPr/>
          </a:p>
        </p:txBody>
      </p:sp>
      <p:pic>
        <p:nvPicPr>
          <p:cNvPr id="385" name="Google Shape;385;p5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102783"/>
            <a:ext cx="9143998" cy="4045017"/>
          </a:xfrm>
          <a:prstGeom prst="rect">
            <a:avLst/>
          </a:prstGeom>
          <a:noFill/>
          <a:ln>
            <a:noFill/>
          </a:ln>
        </p:spPr>
      </p:pic>
      <p:sp>
        <p:nvSpPr>
          <p:cNvPr id="386" name="Google Shape;386;p54"/>
          <p:cNvSpPr/>
          <p:nvPr/>
        </p:nvSpPr>
        <p:spPr>
          <a:xfrm>
            <a:off x="2736000" y="4145125"/>
            <a:ext cx="421800" cy="74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4"/>
          <p:cNvSpPr/>
          <p:nvPr/>
        </p:nvSpPr>
        <p:spPr>
          <a:xfrm>
            <a:off x="5799250" y="4145125"/>
            <a:ext cx="421800" cy="741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5"/>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5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89700"/>
            <a:ext cx="8832301" cy="4953801"/>
          </a:xfrm>
          <a:prstGeom prst="rect">
            <a:avLst/>
          </a:prstGeom>
          <a:noFill/>
          <a:ln>
            <a:noFill/>
          </a:ln>
        </p:spPr>
      </p:pic>
      <p:sp>
        <p:nvSpPr>
          <p:cNvPr id="394" name="Google Shape;394;p5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BA0C2F"/>
                </a:solidFill>
              </a:rPr>
              <a:t>Poverty Levels</a:t>
            </a:r>
            <a:endParaRPr>
              <a:solidFill>
                <a:srgbClr val="BA0C2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6"/>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p5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152400"/>
            <a:ext cx="8967235" cy="4991101"/>
          </a:xfrm>
          <a:prstGeom prst="rect">
            <a:avLst/>
          </a:prstGeom>
          <a:noFill/>
          <a:ln>
            <a:noFill/>
          </a:ln>
        </p:spPr>
      </p:pic>
      <p:sp>
        <p:nvSpPr>
          <p:cNvPr id="401" name="Google Shape;401;p5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BA0C2F"/>
                </a:solidFill>
              </a:rPr>
              <a:t>Health Outcomes</a:t>
            </a:r>
            <a:endParaRPr>
              <a:solidFill>
                <a:srgbClr val="BA0C2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7"/>
          <p:cNvSpPr/>
          <p:nvPr/>
        </p:nvSpPr>
        <p:spPr>
          <a:xfrm>
            <a:off x="6973725" y="4464000"/>
            <a:ext cx="2098200" cy="5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5150" y="4514475"/>
            <a:ext cx="1996375" cy="499100"/>
          </a:xfrm>
          <a:prstGeom prst="rect">
            <a:avLst/>
          </a:prstGeom>
          <a:noFill/>
          <a:ln>
            <a:noFill/>
          </a:ln>
        </p:spPr>
      </p:pic>
      <p:sp>
        <p:nvSpPr>
          <p:cNvPr id="409" name="Google Shape;409;p5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BA0C2F"/>
                </a:solidFill>
              </a:rPr>
              <a:t>Synthesis of Both Scales</a:t>
            </a:r>
            <a:endParaRPr>
              <a:solidFill>
                <a:srgbClr val="BA0C2F"/>
              </a:solidFill>
            </a:endParaRPr>
          </a:p>
        </p:txBody>
      </p:sp>
      <p:pic>
        <p:nvPicPr>
          <p:cNvPr id="410" name="Google Shape;410;p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325175" y="1043550"/>
            <a:ext cx="5242399" cy="381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1425726" y="480702"/>
            <a:ext cx="6729000" cy="8574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 b="1">
                <a:latin typeface="Calibri"/>
                <a:ea typeface="Calibri"/>
                <a:cs typeface="Calibri"/>
                <a:sym typeface="Calibri"/>
              </a:rPr>
              <a:t>National CRED Indicators Working Group</a:t>
            </a:r>
            <a:br>
              <a:rPr lang="en" b="1">
                <a:latin typeface="Calibri"/>
                <a:ea typeface="Calibri"/>
                <a:cs typeface="Calibri"/>
                <a:sym typeface="Calibri"/>
              </a:rPr>
            </a:br>
            <a:endParaRPr>
              <a:latin typeface="Calibri"/>
              <a:ea typeface="Calibri"/>
              <a:cs typeface="Calibri"/>
              <a:sym typeface="Calibri"/>
            </a:endParaRPr>
          </a:p>
        </p:txBody>
      </p:sp>
      <p:sp>
        <p:nvSpPr>
          <p:cNvPr id="174" name="Google Shape;174;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r>
              <a:rPr lang="en">
                <a:latin typeface="Calibri"/>
                <a:ea typeface="Calibri"/>
                <a:cs typeface="Calibri"/>
                <a:sym typeface="Calibri"/>
              </a:rPr>
              <a:t>4</a:t>
            </a:r>
            <a:endParaRPr/>
          </a:p>
        </p:txBody>
      </p:sp>
      <p:sp>
        <p:nvSpPr>
          <p:cNvPr id="175" name="Google Shape;175;p31"/>
          <p:cNvSpPr/>
          <p:nvPr/>
        </p:nvSpPr>
        <p:spPr>
          <a:xfrm>
            <a:off x="2857500" y="-24366462"/>
            <a:ext cx="3429000" cy="5387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a:p>
            <a:pPr marL="0" marR="0" lvl="0" indent="0" algn="l" rtl="0">
              <a:spcBef>
                <a:spcPts val="0"/>
              </a:spcBef>
              <a:spcAft>
                <a:spcPts val="0"/>
              </a:spcAft>
              <a:buNone/>
            </a:pPr>
            <a:r>
              <a:rPr lang="en" sz="1400">
                <a:solidFill>
                  <a:schemeClr val="dk1"/>
                </a:solidFill>
                <a:latin typeface="Calibri"/>
                <a:ea typeface="Calibri"/>
                <a:cs typeface="Calibri"/>
                <a:sym typeface="Calibri"/>
              </a:rPr>
              <a:t> </a:t>
            </a:r>
            <a:endParaRPr sz="1100"/>
          </a:p>
        </p:txBody>
      </p:sp>
      <p:pic>
        <p:nvPicPr>
          <p:cNvPr id="176" name="Google Shape;176;p31"/>
          <p:cNvPicPr preferRelativeResize="0"/>
          <p:nvPr/>
        </p:nvPicPr>
        <p:blipFill rotWithShape="1">
          <a:blip r:embed="rId3">
            <a:alphaModFix/>
          </a:blip>
          <a:srcRect/>
          <a:stretch/>
        </p:blipFill>
        <p:spPr>
          <a:xfrm>
            <a:off x="2238375" y="1534778"/>
            <a:ext cx="4667250" cy="3095625"/>
          </a:xfrm>
          <a:prstGeom prst="rect">
            <a:avLst/>
          </a:prstGeom>
          <a:noFill/>
          <a:ln>
            <a:noFill/>
          </a:ln>
        </p:spPr>
      </p:pic>
      <p:sp>
        <p:nvSpPr>
          <p:cNvPr id="177" name="Google Shape;177;p31"/>
          <p:cNvSpPr/>
          <p:nvPr/>
        </p:nvSpPr>
        <p:spPr>
          <a:xfrm>
            <a:off x="4780459" y="2333423"/>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8" name="Google Shape;178;p31"/>
          <p:cNvSpPr/>
          <p:nvPr/>
        </p:nvSpPr>
        <p:spPr>
          <a:xfrm>
            <a:off x="6104196" y="2525938"/>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9" name="Google Shape;179;p31"/>
          <p:cNvSpPr/>
          <p:nvPr/>
        </p:nvSpPr>
        <p:spPr>
          <a:xfrm>
            <a:off x="5249712" y="3714690"/>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0" name="Google Shape;180;p31"/>
          <p:cNvSpPr/>
          <p:nvPr/>
        </p:nvSpPr>
        <p:spPr>
          <a:xfrm>
            <a:off x="6168649" y="3167100"/>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1" name="Google Shape;181;p31"/>
          <p:cNvSpPr/>
          <p:nvPr/>
        </p:nvSpPr>
        <p:spPr>
          <a:xfrm>
            <a:off x="5929202" y="2904644"/>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 name="Google Shape;182;p31"/>
          <p:cNvSpPr txBox="1"/>
          <p:nvPr/>
        </p:nvSpPr>
        <p:spPr>
          <a:xfrm>
            <a:off x="3909434" y="2210569"/>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Scott Chazdon</a:t>
            </a:r>
            <a:endParaRPr sz="1100" b="0" u="none">
              <a:solidFill>
                <a:schemeClr val="dk1"/>
              </a:solidFill>
              <a:latin typeface="Calibri"/>
              <a:ea typeface="Calibri"/>
              <a:cs typeface="Calibri"/>
              <a:sym typeface="Calibri"/>
            </a:endParaRPr>
          </a:p>
        </p:txBody>
      </p:sp>
      <p:sp>
        <p:nvSpPr>
          <p:cNvPr id="183" name="Google Shape;183;p31"/>
          <p:cNvSpPr txBox="1"/>
          <p:nvPr/>
        </p:nvSpPr>
        <p:spPr>
          <a:xfrm>
            <a:off x="6233102" y="3072136"/>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Susan Jakes</a:t>
            </a:r>
            <a:endParaRPr sz="1100"/>
          </a:p>
        </p:txBody>
      </p:sp>
      <p:sp>
        <p:nvSpPr>
          <p:cNvPr id="184" name="Google Shape;184;p31"/>
          <p:cNvSpPr txBox="1"/>
          <p:nvPr/>
        </p:nvSpPr>
        <p:spPr>
          <a:xfrm>
            <a:off x="6135677" y="2397291"/>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Walt Whitmer</a:t>
            </a:r>
            <a:endParaRPr sz="1100" b="0" u="none">
              <a:solidFill>
                <a:schemeClr val="dk1"/>
              </a:solidFill>
              <a:latin typeface="Calibri"/>
              <a:ea typeface="Calibri"/>
              <a:cs typeface="Calibri"/>
              <a:sym typeface="Calibri"/>
            </a:endParaRPr>
          </a:p>
        </p:txBody>
      </p:sp>
      <p:sp>
        <p:nvSpPr>
          <p:cNvPr id="185" name="Google Shape;185;p31"/>
          <p:cNvSpPr txBox="1"/>
          <p:nvPr/>
        </p:nvSpPr>
        <p:spPr>
          <a:xfrm>
            <a:off x="4504206" y="3581443"/>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Russ Garner</a:t>
            </a:r>
            <a:endParaRPr sz="1100"/>
          </a:p>
        </p:txBody>
      </p:sp>
      <p:sp>
        <p:nvSpPr>
          <p:cNvPr id="186" name="Google Shape;186;p31"/>
          <p:cNvSpPr txBox="1"/>
          <p:nvPr/>
        </p:nvSpPr>
        <p:spPr>
          <a:xfrm>
            <a:off x="5357110" y="2741573"/>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Michael Dougherty</a:t>
            </a:r>
            <a:endParaRPr sz="1100"/>
          </a:p>
        </p:txBody>
      </p:sp>
      <p:pic>
        <p:nvPicPr>
          <p:cNvPr id="187" name="Google Shape;187;p31" descr="C:\Users\sescherf\AppData\Local\Temp\clayton hall 2.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55678" y="18099813"/>
            <a:ext cx="5207737" cy="3474720"/>
          </a:xfrm>
          <a:prstGeom prst="rect">
            <a:avLst/>
          </a:prstGeom>
          <a:noFill/>
          <a:ln>
            <a:noFill/>
          </a:ln>
        </p:spPr>
      </p:pic>
      <p:sp>
        <p:nvSpPr>
          <p:cNvPr id="188" name="Google Shape;188;p31"/>
          <p:cNvSpPr/>
          <p:nvPr/>
        </p:nvSpPr>
        <p:spPr>
          <a:xfrm>
            <a:off x="4224378" y="2757264"/>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9" name="Google Shape;189;p31"/>
          <p:cNvSpPr txBox="1"/>
          <p:nvPr/>
        </p:nvSpPr>
        <p:spPr>
          <a:xfrm>
            <a:off x="3121736" y="2536017"/>
            <a:ext cx="15495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Cheryl Burkhart-Kriesel</a:t>
            </a:r>
            <a:endParaRPr sz="1100" b="0" u="none">
              <a:solidFill>
                <a:schemeClr val="dk1"/>
              </a:solidFill>
              <a:latin typeface="Calibri"/>
              <a:ea typeface="Calibri"/>
              <a:cs typeface="Calibri"/>
              <a:sym typeface="Calibri"/>
            </a:endParaRPr>
          </a:p>
        </p:txBody>
      </p:sp>
      <p:sp>
        <p:nvSpPr>
          <p:cNvPr id="190" name="Google Shape;190;p31"/>
          <p:cNvSpPr/>
          <p:nvPr/>
        </p:nvSpPr>
        <p:spPr>
          <a:xfrm>
            <a:off x="5524276" y="3248060"/>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1" name="Google Shape;191;p31"/>
          <p:cNvSpPr txBox="1"/>
          <p:nvPr/>
        </p:nvSpPr>
        <p:spPr>
          <a:xfrm>
            <a:off x="4823631" y="3289926"/>
            <a:ext cx="14775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Sreedhar Upendram</a:t>
            </a:r>
            <a:endParaRPr sz="1100" b="0" u="none">
              <a:solidFill>
                <a:schemeClr val="dk1"/>
              </a:solidFill>
              <a:latin typeface="Calibri"/>
              <a:ea typeface="Calibri"/>
              <a:cs typeface="Calibri"/>
              <a:sym typeface="Calibri"/>
            </a:endParaRPr>
          </a:p>
        </p:txBody>
      </p:sp>
      <p:sp>
        <p:nvSpPr>
          <p:cNvPr id="192" name="Google Shape;192;p31"/>
          <p:cNvSpPr/>
          <p:nvPr/>
        </p:nvSpPr>
        <p:spPr>
          <a:xfrm>
            <a:off x="5139619" y="2371166"/>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3" name="Google Shape;193;p31"/>
          <p:cNvSpPr txBox="1"/>
          <p:nvPr/>
        </p:nvSpPr>
        <p:spPr>
          <a:xfrm>
            <a:off x="4804688" y="2150213"/>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Josset Gauley</a:t>
            </a:r>
            <a:endParaRPr sz="1100"/>
          </a:p>
        </p:txBody>
      </p:sp>
      <p:sp>
        <p:nvSpPr>
          <p:cNvPr id="194" name="Google Shape;194;p31"/>
          <p:cNvSpPr txBox="1"/>
          <p:nvPr/>
        </p:nvSpPr>
        <p:spPr>
          <a:xfrm>
            <a:off x="4400176" y="3699209"/>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b="0" u="none">
                <a:solidFill>
                  <a:schemeClr val="dk1"/>
                </a:solidFill>
                <a:latin typeface="Calibri"/>
                <a:ea typeface="Calibri"/>
                <a:cs typeface="Calibri"/>
                <a:sym typeface="Calibri"/>
              </a:rPr>
              <a:t>Rachel Welborn</a:t>
            </a:r>
            <a:endParaRPr sz="1100"/>
          </a:p>
        </p:txBody>
      </p:sp>
      <p:sp>
        <p:nvSpPr>
          <p:cNvPr id="195" name="Google Shape;195;p31"/>
          <p:cNvSpPr txBox="1"/>
          <p:nvPr/>
        </p:nvSpPr>
        <p:spPr>
          <a:xfrm>
            <a:off x="2744457" y="3695787"/>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Michele Walsh</a:t>
            </a:r>
            <a:endParaRPr sz="1100"/>
          </a:p>
        </p:txBody>
      </p:sp>
      <p:sp>
        <p:nvSpPr>
          <p:cNvPr id="196" name="Google Shape;196;p31"/>
          <p:cNvSpPr txBox="1"/>
          <p:nvPr/>
        </p:nvSpPr>
        <p:spPr>
          <a:xfrm>
            <a:off x="1909951" y="2789824"/>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Vikram Koundinya</a:t>
            </a:r>
            <a:endParaRPr sz="1100"/>
          </a:p>
        </p:txBody>
      </p:sp>
      <p:sp>
        <p:nvSpPr>
          <p:cNvPr id="197" name="Google Shape;197;p31"/>
          <p:cNvSpPr txBox="1"/>
          <p:nvPr/>
        </p:nvSpPr>
        <p:spPr>
          <a:xfrm>
            <a:off x="5638829" y="4028637"/>
            <a:ext cx="1124100" cy="266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John Diaz</a:t>
            </a:r>
            <a:endParaRPr sz="1100"/>
          </a:p>
        </p:txBody>
      </p:sp>
      <p:sp>
        <p:nvSpPr>
          <p:cNvPr id="198" name="Google Shape;198;p31"/>
          <p:cNvSpPr/>
          <p:nvPr/>
        </p:nvSpPr>
        <p:spPr>
          <a:xfrm>
            <a:off x="2460994" y="2775605"/>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99" name="Google Shape;199;p31"/>
          <p:cNvSpPr/>
          <p:nvPr/>
        </p:nvSpPr>
        <p:spPr>
          <a:xfrm>
            <a:off x="3261094" y="3690005"/>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0" name="Google Shape;200;p31"/>
          <p:cNvSpPr/>
          <p:nvPr/>
        </p:nvSpPr>
        <p:spPr>
          <a:xfrm>
            <a:off x="6061444" y="4032905"/>
            <a:ext cx="64500" cy="71700"/>
          </a:xfrm>
          <a:prstGeom prst="ellipse">
            <a:avLst/>
          </a:prstGeom>
          <a:solidFill>
            <a:srgbClr val="EA157A"/>
          </a:solidFill>
          <a:ln w="952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8"/>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6" name="Google Shape;416;p5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30650" y="0"/>
            <a:ext cx="7882691" cy="49910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5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152400"/>
            <a:ext cx="8839202" cy="4704419"/>
          </a:xfrm>
          <a:prstGeom prst="rect">
            <a:avLst/>
          </a:prstGeom>
          <a:noFill/>
          <a:ln>
            <a:noFill/>
          </a:ln>
        </p:spPr>
      </p:pic>
      <p:sp>
        <p:nvSpPr>
          <p:cNvPr id="422" name="Google Shape;422;p59"/>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0"/>
          <p:cNvSpPr/>
          <p:nvPr/>
        </p:nvSpPr>
        <p:spPr>
          <a:xfrm>
            <a:off x="113150" y="174850"/>
            <a:ext cx="8907300" cy="4762500"/>
          </a:xfrm>
          <a:prstGeom prst="rect">
            <a:avLst/>
          </a:prstGeom>
          <a:noFill/>
          <a:ln w="9525"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0"/>
          <p:cNvSpPr/>
          <p:nvPr/>
        </p:nvSpPr>
        <p:spPr>
          <a:xfrm>
            <a:off x="6973725" y="4464000"/>
            <a:ext cx="2098200" cy="545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9" name="Google Shape;429;p6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025150" y="4514475"/>
            <a:ext cx="1996375" cy="499100"/>
          </a:xfrm>
          <a:prstGeom prst="rect">
            <a:avLst/>
          </a:prstGeom>
          <a:noFill/>
          <a:ln>
            <a:noFill/>
          </a:ln>
        </p:spPr>
      </p:pic>
      <p:pic>
        <p:nvPicPr>
          <p:cNvPr id="430" name="Google Shape;430;p60"/>
          <p:cNvPicPr preferRelativeResize="0"/>
          <p:nvPr/>
        </p:nvPicPr>
        <p:blipFill rotWithShape="1">
          <a:blip r:embed="rId4" cstate="screen">
            <a:alphaModFix/>
            <a:extLst>
              <a:ext uri="{28A0092B-C50C-407E-A947-70E740481C1C}">
                <a14:useLocalDpi xmlns:a14="http://schemas.microsoft.com/office/drawing/2010/main"/>
              </a:ext>
            </a:extLst>
          </a:blip>
          <a:srcRect b="-1162"/>
          <a:stretch/>
        </p:blipFill>
        <p:spPr>
          <a:xfrm>
            <a:off x="709700" y="1501700"/>
            <a:ext cx="7724576" cy="2840475"/>
          </a:xfrm>
          <a:prstGeom prst="rect">
            <a:avLst/>
          </a:prstGeom>
          <a:noFill/>
          <a:ln>
            <a:noFill/>
          </a:ln>
        </p:spPr>
      </p:pic>
      <p:sp>
        <p:nvSpPr>
          <p:cNvPr id="431" name="Google Shape;431;p60"/>
          <p:cNvSpPr txBox="1"/>
          <p:nvPr/>
        </p:nvSpPr>
        <p:spPr>
          <a:xfrm>
            <a:off x="236575" y="360000"/>
            <a:ext cx="8650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BA0C2F"/>
                </a:solidFill>
                <a:latin typeface="Roboto"/>
                <a:ea typeface="Roboto"/>
                <a:cs typeface="Roboto"/>
                <a:sym typeface="Roboto"/>
              </a:rPr>
              <a:t>Community Diagnostics + Social Impact Toolkit</a:t>
            </a:r>
            <a:r>
              <a:rPr lang="en">
                <a:latin typeface="Roboto"/>
                <a:ea typeface="Roboto"/>
                <a:cs typeface="Roboto"/>
                <a:sym typeface="Roboto"/>
              </a:rPr>
              <a:t>TM</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1"/>
          <p:cNvSpPr txBox="1">
            <a:spLocks noGrp="1"/>
          </p:cNvSpPr>
          <p:nvPr>
            <p:ph type="title"/>
          </p:nvPr>
        </p:nvSpPr>
        <p:spPr>
          <a:xfrm>
            <a:off x="578625"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Scott Chazdon</a:t>
            </a:r>
            <a:endParaRPr/>
          </a:p>
          <a:p>
            <a:pPr marL="0" lvl="0" indent="0" algn="l" rtl="0">
              <a:spcBef>
                <a:spcPts val="0"/>
              </a:spcBef>
              <a:spcAft>
                <a:spcPts val="0"/>
              </a:spcAft>
              <a:buNone/>
            </a:pPr>
            <a:endParaRPr/>
          </a:p>
        </p:txBody>
      </p:sp>
      <p:pic>
        <p:nvPicPr>
          <p:cNvPr id="437" name="Google Shape;437;p6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27500" y="4507650"/>
            <a:ext cx="4284401" cy="376550"/>
          </a:xfrm>
          <a:prstGeom prst="rect">
            <a:avLst/>
          </a:prstGeom>
          <a:noFill/>
          <a:ln>
            <a:noFill/>
          </a:ln>
        </p:spPr>
      </p:pic>
      <p:sp>
        <p:nvSpPr>
          <p:cNvPr id="438" name="Google Shape;438;p61"/>
          <p:cNvSpPr txBox="1">
            <a:spLocks noGrp="1"/>
          </p:cNvSpPr>
          <p:nvPr>
            <p:ph type="subTitle" idx="4294967295"/>
          </p:nvPr>
        </p:nvSpPr>
        <p:spPr>
          <a:xfrm>
            <a:off x="775750" y="2656000"/>
            <a:ext cx="8222100" cy="1570800"/>
          </a:xfrm>
          <a:prstGeom prst="rect">
            <a:avLst/>
          </a:prstGeom>
        </p:spPr>
        <p:txBody>
          <a:bodyPr spcFirstLastPara="1" wrap="square" lIns="91425" tIns="91425" rIns="91425" bIns="91425" anchor="t" anchorCtr="0">
            <a:noAutofit/>
          </a:bodyPr>
          <a:lstStyle/>
          <a:p>
            <a:pPr marL="0" lvl="0" indent="0" algn="l" rtl="0">
              <a:lnSpc>
                <a:spcPct val="115000"/>
              </a:lnSpc>
              <a:spcBef>
                <a:spcPts val="700"/>
              </a:spcBef>
              <a:spcAft>
                <a:spcPts val="0"/>
              </a:spcAft>
              <a:buNone/>
            </a:pPr>
            <a:r>
              <a:rPr lang="en" sz="2300" i="1">
                <a:solidFill>
                  <a:schemeClr val="accent6"/>
                </a:solidFill>
                <a:latin typeface="Roboto Medium"/>
                <a:ea typeface="Roboto Medium"/>
                <a:cs typeface="Roboto Medium"/>
                <a:sym typeface="Roboto Medium"/>
              </a:rPr>
              <a:t>Reporting using the CCF</a:t>
            </a:r>
            <a:endParaRPr sz="2300">
              <a:solidFill>
                <a:schemeClr val="accent6"/>
              </a:solidFill>
              <a:latin typeface="Roboto Medium"/>
              <a:ea typeface="Roboto Medium"/>
              <a:cs typeface="Roboto Medium"/>
              <a:sym typeface="Roboto Medium"/>
            </a:endParaRPr>
          </a:p>
          <a:p>
            <a:pPr marL="0" lvl="0" indent="0" algn="l" rtl="0">
              <a:spcBef>
                <a:spcPts val="1600"/>
              </a:spcBef>
              <a:spcAft>
                <a:spcPts val="1600"/>
              </a:spcAft>
              <a:buNone/>
            </a:pPr>
            <a:endParaRPr>
              <a:solidFill>
                <a:schemeClr val="accen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graphicFrame>
        <p:nvGraphicFramePr>
          <p:cNvPr id="445" name="Google Shape;445;p62"/>
          <p:cNvGraphicFramePr/>
          <p:nvPr/>
        </p:nvGraphicFramePr>
        <p:xfrm>
          <a:off x="414962" y="155493"/>
          <a:ext cx="3000000" cy="3000000"/>
        </p:xfrm>
        <a:graphic>
          <a:graphicData uri="http://schemas.openxmlformats.org/drawingml/2006/table">
            <a:tbl>
              <a:tblPr>
                <a:noFill/>
                <a:tableStyleId>{91865581-8CDA-4072-A093-FBA3BC6F8FA4}</a:tableStyleId>
              </a:tblPr>
              <a:tblGrid>
                <a:gridCol w="2749125">
                  <a:extLst>
                    <a:ext uri="{9D8B030D-6E8A-4147-A177-3AD203B41FA5}">
                      <a16:colId xmlns:a16="http://schemas.microsoft.com/office/drawing/2014/main" val="20000"/>
                    </a:ext>
                  </a:extLst>
                </a:gridCol>
                <a:gridCol w="694500">
                  <a:extLst>
                    <a:ext uri="{9D8B030D-6E8A-4147-A177-3AD203B41FA5}">
                      <a16:colId xmlns:a16="http://schemas.microsoft.com/office/drawing/2014/main" val="20001"/>
                    </a:ext>
                  </a:extLst>
                </a:gridCol>
                <a:gridCol w="694500">
                  <a:extLst>
                    <a:ext uri="{9D8B030D-6E8A-4147-A177-3AD203B41FA5}">
                      <a16:colId xmlns:a16="http://schemas.microsoft.com/office/drawing/2014/main" val="20002"/>
                    </a:ext>
                  </a:extLst>
                </a:gridCol>
                <a:gridCol w="694500">
                  <a:extLst>
                    <a:ext uri="{9D8B030D-6E8A-4147-A177-3AD203B41FA5}">
                      <a16:colId xmlns:a16="http://schemas.microsoft.com/office/drawing/2014/main" val="20003"/>
                    </a:ext>
                  </a:extLst>
                </a:gridCol>
                <a:gridCol w="694500">
                  <a:extLst>
                    <a:ext uri="{9D8B030D-6E8A-4147-A177-3AD203B41FA5}">
                      <a16:colId xmlns:a16="http://schemas.microsoft.com/office/drawing/2014/main" val="20004"/>
                    </a:ext>
                  </a:extLst>
                </a:gridCol>
                <a:gridCol w="694500">
                  <a:extLst>
                    <a:ext uri="{9D8B030D-6E8A-4147-A177-3AD203B41FA5}">
                      <a16:colId xmlns:a16="http://schemas.microsoft.com/office/drawing/2014/main" val="20005"/>
                    </a:ext>
                  </a:extLst>
                </a:gridCol>
                <a:gridCol w="694500">
                  <a:extLst>
                    <a:ext uri="{9D8B030D-6E8A-4147-A177-3AD203B41FA5}">
                      <a16:colId xmlns:a16="http://schemas.microsoft.com/office/drawing/2014/main" val="20006"/>
                    </a:ext>
                  </a:extLst>
                </a:gridCol>
                <a:gridCol w="737925">
                  <a:extLst>
                    <a:ext uri="{9D8B030D-6E8A-4147-A177-3AD203B41FA5}">
                      <a16:colId xmlns:a16="http://schemas.microsoft.com/office/drawing/2014/main" val="20007"/>
                    </a:ext>
                  </a:extLst>
                </a:gridCol>
              </a:tblGrid>
              <a:tr h="347650">
                <a:tc>
                  <a:txBody>
                    <a:bodyPr/>
                    <a:lstStyle/>
                    <a:p>
                      <a:pPr marL="0" marR="0" lvl="0" indent="0" algn="l" rtl="0">
                        <a:spcBef>
                          <a:spcPts val="0"/>
                        </a:spcBef>
                        <a:spcAft>
                          <a:spcPts val="0"/>
                        </a:spcAft>
                        <a:buNone/>
                      </a:pPr>
                      <a:r>
                        <a:rPr lang="en" sz="1400" b="1" i="0" u="none" strike="noStrike">
                          <a:solidFill>
                            <a:srgbClr val="FFFFFF"/>
                          </a:solidFill>
                          <a:latin typeface="Calibri"/>
                          <a:ea typeface="Calibri"/>
                          <a:cs typeface="Calibri"/>
                          <a:sym typeface="Calibri"/>
                        </a:rPr>
                        <a:t>Offering</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Social</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Civic</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Cultural</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Financial</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Built</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Natural</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marR="0" lvl="0" indent="0" algn="ctr" rtl="0">
                        <a:spcBef>
                          <a:spcPts val="0"/>
                        </a:spcBef>
                        <a:spcAft>
                          <a:spcPts val="0"/>
                        </a:spcAft>
                        <a:buNone/>
                      </a:pPr>
                      <a:r>
                        <a:rPr lang="en" sz="1400" b="1" i="0" u="none" strike="noStrike">
                          <a:solidFill>
                            <a:srgbClr val="FFFFFF"/>
                          </a:solidFill>
                          <a:latin typeface="Calibri"/>
                          <a:ea typeface="Calibri"/>
                          <a:cs typeface="Calibri"/>
                          <a:sym typeface="Calibri"/>
                        </a:rPr>
                        <a:t>Number of capitals impacted</a:t>
                      </a:r>
                      <a:endParaRPr sz="1100"/>
                    </a:p>
                  </a:txBody>
                  <a:tcPr marL="4775" marR="4775" marT="4775" marB="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COVID-19 and Tourism</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6</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extLst>
                  <a:ext uri="{0D108BD9-81ED-4DB2-BD59-A6C34878D82A}">
                    <a16:rowId xmlns:a16="http://schemas.microsoft.com/office/drawing/2014/main" val="10001"/>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Growing Communit</a:t>
                      </a:r>
                      <a:r>
                        <a:rPr lang="en">
                          <a:latin typeface="Calibri"/>
                          <a:ea typeface="Calibri"/>
                          <a:cs typeface="Calibri"/>
                          <a:sym typeface="Calibri"/>
                        </a:rPr>
                        <a:t>y</a:t>
                      </a:r>
                      <a:r>
                        <a:rPr lang="en" sz="1400" b="0" i="0" u="none" strike="noStrike">
                          <a:solidFill>
                            <a:srgbClr val="000000"/>
                          </a:solidFill>
                          <a:latin typeface="Calibri"/>
                          <a:ea typeface="Calibri"/>
                          <a:cs typeface="Calibri"/>
                          <a:sym typeface="Calibri"/>
                        </a:rPr>
                        <a:t> Project</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(b)</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(b)</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(b)</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(b)</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(b)</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(b)</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6</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Anti-racism book clubs in Grand Marais</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(c)(d)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(c)</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(c)(d)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(c)</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4</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extLst>
                  <a:ext uri="{0D108BD9-81ED-4DB2-BD59-A6C34878D82A}">
                    <a16:rowId xmlns:a16="http://schemas.microsoft.com/office/drawing/2014/main" val="10003"/>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Business Retention and Expansion online course</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4</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Changemaker Retreats</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(d)(e)</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(d)(e)</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(e)</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(d)(e)</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4</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extLst>
                  <a:ext uri="{0D108BD9-81ED-4DB2-BD59-A6C34878D82A}">
                    <a16:rowId xmlns:a16="http://schemas.microsoft.com/office/drawing/2014/main" val="10005"/>
                  </a:ext>
                </a:extLst>
              </a:tr>
              <a:tr h="2286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Economic decision tools: Making Wise Decisions for your community</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4</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Fall Leadership Refresher Series</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4</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6A6A6"/>
                    </a:solidFill>
                  </a:tcPr>
                </a:tc>
                <a:extLst>
                  <a:ext uri="{0D108BD9-81ED-4DB2-BD59-A6C34878D82A}">
                    <a16:rowId xmlns:a16="http://schemas.microsoft.com/office/drawing/2014/main" val="10007"/>
                  </a:ext>
                </a:extLst>
              </a:tr>
              <a:tr h="138100">
                <a:tc>
                  <a:txBody>
                    <a:bodyPr/>
                    <a:lstStyle/>
                    <a:p>
                      <a:pPr marL="0" marR="0" lvl="0" indent="0" algn="l" rtl="0">
                        <a:spcBef>
                          <a:spcPts val="0"/>
                        </a:spcBef>
                        <a:spcAft>
                          <a:spcPts val="0"/>
                        </a:spcAft>
                        <a:buNone/>
                      </a:pPr>
                      <a:r>
                        <a:rPr lang="en" sz="1400" b="0" i="0" u="none" strike="noStrike">
                          <a:solidFill>
                            <a:srgbClr val="000000"/>
                          </a:solidFill>
                          <a:latin typeface="Calibri"/>
                          <a:ea typeface="Calibri"/>
                          <a:cs typeface="Calibri"/>
                          <a:sym typeface="Calibri"/>
                        </a:rPr>
                        <a:t>Red River Valley Emerging Leaders</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(d)</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 </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en" sz="1400" b="0" i="0" u="none" strike="noStrike">
                          <a:solidFill>
                            <a:srgbClr val="000000"/>
                          </a:solidFill>
                          <a:latin typeface="Calibri"/>
                          <a:ea typeface="Calibri"/>
                          <a:cs typeface="Calibri"/>
                          <a:sym typeface="Calibri"/>
                        </a:rPr>
                        <a:t>4</a:t>
                      </a:r>
                      <a:endParaRPr sz="1100"/>
                    </a:p>
                  </a:txBody>
                  <a:tcPr marL="4775" marR="4775" marT="4775"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
        <p:nvSpPr>
          <p:cNvPr id="446" name="Google Shape;446;p62"/>
          <p:cNvSpPr/>
          <p:nvPr/>
        </p:nvSpPr>
        <p:spPr>
          <a:xfrm>
            <a:off x="1119225" y="3451850"/>
            <a:ext cx="6339300" cy="1038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1">
                <a:solidFill>
                  <a:srgbClr val="000000"/>
                </a:solidFill>
                <a:latin typeface="Calibri"/>
                <a:ea typeface="Calibri"/>
                <a:cs typeface="Calibri"/>
                <a:sym typeface="Calibri"/>
              </a:rPr>
              <a:t>Data sources:</a:t>
            </a:r>
            <a:endParaRPr sz="1100">
              <a:solidFill>
                <a:schemeClr val="dk1"/>
              </a:solidFill>
              <a:latin typeface="Times New Roman"/>
              <a:ea typeface="Times New Roman"/>
              <a:cs typeface="Times New Roman"/>
              <a:sym typeface="Times New Roman"/>
            </a:endParaRPr>
          </a:p>
          <a:p>
            <a:pPr marL="254000" marR="0" lvl="0" indent="-260350" algn="l" rtl="0">
              <a:spcBef>
                <a:spcPts val="0"/>
              </a:spcBef>
              <a:spcAft>
                <a:spcPts val="0"/>
              </a:spcAft>
              <a:buClr>
                <a:srgbClr val="000000"/>
              </a:buClr>
              <a:buSzPts val="1100"/>
              <a:buFont typeface="Calibri"/>
              <a:buAutoNum type="alphaLcParenR"/>
            </a:pPr>
            <a:r>
              <a:rPr lang="en" sz="1100">
                <a:solidFill>
                  <a:srgbClr val="000000"/>
                </a:solidFill>
                <a:latin typeface="Calibri"/>
                <a:ea typeface="Calibri"/>
                <a:cs typeface="Calibri"/>
                <a:sym typeface="Calibri"/>
              </a:rPr>
              <a:t>Business Retention &amp; Recovery focus group</a:t>
            </a:r>
            <a:endParaRPr sz="1100">
              <a:solidFill>
                <a:schemeClr val="dk1"/>
              </a:solidFill>
              <a:latin typeface="Times New Roman"/>
              <a:ea typeface="Times New Roman"/>
              <a:cs typeface="Times New Roman"/>
              <a:sym typeface="Times New Roman"/>
            </a:endParaRPr>
          </a:p>
          <a:p>
            <a:pPr marL="254000" marR="0" lvl="0" indent="-260350" algn="l" rtl="0">
              <a:spcBef>
                <a:spcPts val="0"/>
              </a:spcBef>
              <a:spcAft>
                <a:spcPts val="0"/>
              </a:spcAft>
              <a:buClr>
                <a:srgbClr val="000000"/>
              </a:buClr>
              <a:buSzPts val="1100"/>
              <a:buFont typeface="Calibri"/>
              <a:buAutoNum type="alphaLcParenR"/>
            </a:pPr>
            <a:r>
              <a:rPr lang="en" sz="1100">
                <a:solidFill>
                  <a:srgbClr val="000000"/>
                </a:solidFill>
                <a:latin typeface="Calibri"/>
                <a:ea typeface="Calibri"/>
                <a:cs typeface="Calibri"/>
                <a:sym typeface="Calibri"/>
              </a:rPr>
              <a:t>Growing Communit</a:t>
            </a:r>
            <a:r>
              <a:rPr lang="en" sz="1100">
                <a:latin typeface="Calibri"/>
                <a:ea typeface="Calibri"/>
                <a:cs typeface="Calibri"/>
                <a:sym typeface="Calibri"/>
              </a:rPr>
              <a:t>y</a:t>
            </a:r>
            <a:r>
              <a:rPr lang="en" sz="1100">
                <a:solidFill>
                  <a:srgbClr val="000000"/>
                </a:solidFill>
                <a:latin typeface="Calibri"/>
                <a:ea typeface="Calibri"/>
                <a:cs typeface="Calibri"/>
                <a:sym typeface="Calibri"/>
              </a:rPr>
              <a:t> Project - individual interviews with participants in Northome and Bovey</a:t>
            </a:r>
            <a:endParaRPr sz="1100">
              <a:solidFill>
                <a:schemeClr val="dk1"/>
              </a:solidFill>
              <a:latin typeface="Times New Roman"/>
              <a:ea typeface="Times New Roman"/>
              <a:cs typeface="Times New Roman"/>
              <a:sym typeface="Times New Roman"/>
            </a:endParaRPr>
          </a:p>
          <a:p>
            <a:pPr marL="254000" marR="0" lvl="0" indent="-260350" algn="l" rtl="0">
              <a:spcBef>
                <a:spcPts val="0"/>
              </a:spcBef>
              <a:spcAft>
                <a:spcPts val="0"/>
              </a:spcAft>
              <a:buClr>
                <a:srgbClr val="000000"/>
              </a:buClr>
              <a:buSzPts val="1100"/>
              <a:buFont typeface="Calibri"/>
              <a:buAutoNum type="alphaLcParenR"/>
            </a:pPr>
            <a:r>
              <a:rPr lang="en" sz="1100">
                <a:solidFill>
                  <a:srgbClr val="000000"/>
                </a:solidFill>
                <a:latin typeface="Calibri"/>
                <a:ea typeface="Calibri"/>
                <a:cs typeface="Calibri"/>
                <a:sym typeface="Calibri"/>
              </a:rPr>
              <a:t>End of program surveys</a:t>
            </a:r>
            <a:endParaRPr sz="1100">
              <a:solidFill>
                <a:schemeClr val="dk1"/>
              </a:solidFill>
              <a:latin typeface="Times New Roman"/>
              <a:ea typeface="Times New Roman"/>
              <a:cs typeface="Times New Roman"/>
              <a:sym typeface="Times New Roman"/>
            </a:endParaRPr>
          </a:p>
          <a:p>
            <a:pPr marL="254000" marR="0" lvl="0" indent="-260350" algn="l" rtl="0">
              <a:spcBef>
                <a:spcPts val="0"/>
              </a:spcBef>
              <a:spcAft>
                <a:spcPts val="0"/>
              </a:spcAft>
              <a:buClr>
                <a:srgbClr val="000000"/>
              </a:buClr>
              <a:buSzPts val="1100"/>
              <a:buFont typeface="Calibri"/>
              <a:buAutoNum type="alphaLcParenR"/>
            </a:pPr>
            <a:r>
              <a:rPr lang="en" sz="1100">
                <a:solidFill>
                  <a:srgbClr val="000000"/>
                </a:solidFill>
                <a:latin typeface="Calibri"/>
                <a:ea typeface="Calibri"/>
                <a:cs typeface="Calibri"/>
                <a:sym typeface="Calibri"/>
              </a:rPr>
              <a:t>Federal report survey</a:t>
            </a:r>
            <a:endParaRPr sz="1100">
              <a:solidFill>
                <a:schemeClr val="dk1"/>
              </a:solidFill>
              <a:latin typeface="Times New Roman"/>
              <a:ea typeface="Times New Roman"/>
              <a:cs typeface="Times New Roman"/>
              <a:sym typeface="Times New Roman"/>
            </a:endParaRPr>
          </a:p>
          <a:p>
            <a:pPr marL="254000" marR="0" lvl="0" indent="-260350" algn="l" rtl="0">
              <a:spcBef>
                <a:spcPts val="0"/>
              </a:spcBef>
              <a:spcAft>
                <a:spcPts val="0"/>
              </a:spcAft>
              <a:buClr>
                <a:srgbClr val="000000"/>
              </a:buClr>
              <a:buSzPts val="1100"/>
              <a:buFont typeface="Calibri"/>
              <a:buAutoNum type="alphaLcParenR"/>
            </a:pPr>
            <a:r>
              <a:rPr lang="en" sz="1100">
                <a:solidFill>
                  <a:srgbClr val="000000"/>
                </a:solidFill>
                <a:latin typeface="Calibri"/>
                <a:ea typeface="Calibri"/>
                <a:cs typeface="Calibri"/>
                <a:sym typeface="Calibri"/>
              </a:rPr>
              <a:t>Changemaker report from Family Development</a:t>
            </a:r>
            <a:endParaRPr sz="1100">
              <a:solidFill>
                <a:schemeClr val="dk1"/>
              </a:solidFill>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3"/>
          <p:cNvSpPr txBox="1">
            <a:spLocks noGrp="1"/>
          </p:cNvSpPr>
          <p:nvPr>
            <p:ph type="title"/>
          </p:nvPr>
        </p:nvSpPr>
        <p:spPr>
          <a:xfrm>
            <a:off x="311700" y="181400"/>
            <a:ext cx="8520600" cy="6078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End of year follow-up survey </a:t>
            </a:r>
            <a:r>
              <a:rPr lang="en" sz="1400"/>
              <a:t>(sent to community stakeholders)</a:t>
            </a:r>
            <a:endParaRPr sz="1400"/>
          </a:p>
        </p:txBody>
      </p:sp>
      <p:pic>
        <p:nvPicPr>
          <p:cNvPr id="453" name="Google Shape;453;p6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2400" y="941600"/>
            <a:ext cx="3905050" cy="2905426"/>
          </a:xfrm>
          <a:prstGeom prst="rect">
            <a:avLst/>
          </a:prstGeom>
          <a:noFill/>
          <a:ln>
            <a:noFill/>
          </a:ln>
        </p:spPr>
      </p:pic>
      <p:pic>
        <p:nvPicPr>
          <p:cNvPr id="454" name="Google Shape;454;p6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365050" y="890325"/>
            <a:ext cx="3437025" cy="1639675"/>
          </a:xfrm>
          <a:prstGeom prst="rect">
            <a:avLst/>
          </a:prstGeom>
          <a:noFill/>
          <a:ln>
            <a:noFill/>
          </a:ln>
        </p:spPr>
      </p:pic>
      <p:pic>
        <p:nvPicPr>
          <p:cNvPr id="455" name="Google Shape;455;p6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851950" y="2909650"/>
            <a:ext cx="3594124" cy="1497175"/>
          </a:xfrm>
          <a:prstGeom prst="rect">
            <a:avLst/>
          </a:prstGeom>
          <a:noFill/>
          <a:ln>
            <a:noFill/>
          </a:ln>
        </p:spPr>
      </p:pic>
      <p:pic>
        <p:nvPicPr>
          <p:cNvPr id="456" name="Google Shape;456;p6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089425" y="2296825"/>
            <a:ext cx="2909849" cy="1239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93766" y="1425092"/>
            <a:ext cx="3570128" cy="3026095"/>
          </a:xfrm>
          <a:prstGeom prst="rect">
            <a:avLst/>
          </a:prstGeom>
          <a:noFill/>
          <a:ln>
            <a:noFill/>
          </a:ln>
        </p:spPr>
      </p:pic>
      <p:sp>
        <p:nvSpPr>
          <p:cNvPr id="463" name="Google Shape;463;p64"/>
          <p:cNvSpPr/>
          <p:nvPr/>
        </p:nvSpPr>
        <p:spPr>
          <a:xfrm>
            <a:off x="583325" y="813369"/>
            <a:ext cx="79851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1">
                <a:solidFill>
                  <a:schemeClr val="dk1"/>
                </a:solidFill>
                <a:latin typeface="Times New Roman"/>
                <a:ea typeface="Times New Roman"/>
                <a:cs typeface="Times New Roman"/>
                <a:sym typeface="Times New Roman"/>
              </a:rPr>
              <a:t>Number of positive effects on community capitals (other than human capital) that were influenced by applied research or education in communities (out of 29 offerings)</a:t>
            </a:r>
            <a:endParaRPr sz="1400">
              <a:solidFill>
                <a:schemeClr val="dk1"/>
              </a:solidFill>
              <a:latin typeface="Times New Roman"/>
              <a:ea typeface="Times New Roman"/>
              <a:cs typeface="Times New Roman"/>
              <a:sym typeface="Times New Roman"/>
            </a:endParaRPr>
          </a:p>
        </p:txBody>
      </p:sp>
      <p:sp>
        <p:nvSpPr>
          <p:cNvPr id="464" name="Google Shape;464;p64"/>
          <p:cNvSpPr txBox="1">
            <a:spLocks noGrp="1"/>
          </p:cNvSpPr>
          <p:nvPr>
            <p:ph type="title"/>
          </p:nvPr>
        </p:nvSpPr>
        <p:spPr>
          <a:xfrm>
            <a:off x="422615" y="312116"/>
            <a:ext cx="8229600" cy="501300"/>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Positive effects on community capitals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5"/>
          <p:cNvSpPr txBox="1">
            <a:spLocks noGrp="1"/>
          </p:cNvSpPr>
          <p:nvPr>
            <p:ph type="title"/>
          </p:nvPr>
        </p:nvSpPr>
        <p:spPr>
          <a:xfrm>
            <a:off x="457200" y="254548"/>
            <a:ext cx="8229600" cy="501254"/>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latin typeface="Roboto"/>
                <a:ea typeface="Roboto"/>
                <a:cs typeface="Roboto"/>
                <a:sym typeface="Roboto"/>
              </a:rPr>
              <a:t>Examples</a:t>
            </a:r>
            <a:endParaRPr>
              <a:latin typeface="Roboto"/>
              <a:ea typeface="Roboto"/>
              <a:cs typeface="Roboto"/>
              <a:sym typeface="Roboto"/>
            </a:endParaRPr>
          </a:p>
        </p:txBody>
      </p:sp>
      <p:sp>
        <p:nvSpPr>
          <p:cNvPr id="470" name="Google Shape;470;p65"/>
          <p:cNvSpPr txBox="1">
            <a:spLocks noGrp="1"/>
          </p:cNvSpPr>
          <p:nvPr>
            <p:ph type="body" idx="1"/>
          </p:nvPr>
        </p:nvSpPr>
        <p:spPr>
          <a:xfrm>
            <a:off x="457200" y="1200150"/>
            <a:ext cx="8229600" cy="1712777"/>
          </a:xfrm>
          <a:prstGeom prst="rect">
            <a:avLst/>
          </a:prstGeom>
          <a:noFill/>
          <a:ln>
            <a:noFill/>
          </a:ln>
        </p:spPr>
        <p:txBody>
          <a:bodyPr spcFirstLastPara="1" wrap="square" lIns="68575" tIns="34275" rIns="68575" bIns="34275" anchor="t" anchorCtr="0">
            <a:spAutoFit/>
          </a:bodyPr>
          <a:lstStyle/>
          <a:p>
            <a:pPr marL="254000" lvl="0" indent="-101600" algn="l" rtl="0">
              <a:spcBef>
                <a:spcPts val="0"/>
              </a:spcBef>
              <a:spcAft>
                <a:spcPts val="0"/>
              </a:spcAft>
              <a:buSzPts val="2400"/>
              <a:buNone/>
            </a:pPr>
            <a:endParaRPr/>
          </a:p>
        </p:txBody>
      </p:sp>
      <p:graphicFrame>
        <p:nvGraphicFramePr>
          <p:cNvPr id="471" name="Google Shape;471;p65"/>
          <p:cNvGraphicFramePr/>
          <p:nvPr/>
        </p:nvGraphicFramePr>
        <p:xfrm>
          <a:off x="457200" y="971550"/>
          <a:ext cx="3000000" cy="3000000"/>
        </p:xfrm>
        <a:graphic>
          <a:graphicData uri="http://schemas.openxmlformats.org/drawingml/2006/table">
            <a:tbl>
              <a:tblPr firstRow="1" bandRow="1">
                <a:noFill/>
                <a:tableStyleId>{76AA635D-3169-43D1-B80A-C5D80B8FF138}</a:tableStyleId>
              </a:tblPr>
              <a:tblGrid>
                <a:gridCol w="1340050">
                  <a:extLst>
                    <a:ext uri="{9D8B030D-6E8A-4147-A177-3AD203B41FA5}">
                      <a16:colId xmlns:a16="http://schemas.microsoft.com/office/drawing/2014/main" val="20000"/>
                    </a:ext>
                  </a:extLst>
                </a:gridCol>
                <a:gridCol w="6889525">
                  <a:extLst>
                    <a:ext uri="{9D8B030D-6E8A-4147-A177-3AD203B41FA5}">
                      <a16:colId xmlns:a16="http://schemas.microsoft.com/office/drawing/2014/main" val="20001"/>
                    </a:ext>
                  </a:extLst>
                </a:gridCol>
              </a:tblGrid>
              <a:tr h="278125">
                <a:tc>
                  <a:txBody>
                    <a:bodyPr/>
                    <a:lstStyle/>
                    <a:p>
                      <a:pPr marL="0" marR="0" lvl="0" indent="0" algn="l" rtl="0">
                        <a:spcBef>
                          <a:spcPts val="0"/>
                        </a:spcBef>
                        <a:spcAft>
                          <a:spcPts val="0"/>
                        </a:spcAft>
                        <a:buNone/>
                      </a:pPr>
                      <a:r>
                        <a:rPr lang="en" sz="1400">
                          <a:latin typeface="Roboto"/>
                          <a:ea typeface="Roboto"/>
                          <a:cs typeface="Roboto"/>
                          <a:sym typeface="Roboto"/>
                        </a:rPr>
                        <a:t>Capital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Data points</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Social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Growing Community Northome -- kickoff meeting had attendance of 59 people from a community of 200 (that 200 figure doesn’t include outlying areas, but still!)  Project creating working groups around the community capitals and brought in new leaders.</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Social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Meeker in Motion - Because of this program, I was able to reach out to a connection I'd made with someone who works in county social services for information for my organization. It has been incredibly helpful during the pandemic to have made connections in the program with 2 city clerks I interact with for my organization. That was an immediate and clear benefit of the program for me.</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Civic</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Working Out Loud: Becoming Anti-racist St. James - facilitating antiracism community ed offering . . . </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Civic</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Welcoming Communities - The city of Springfield has added a committee to address some of the issues that may arise in a variety of areas. . . will make the city council be more willing to accept responsibility</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6"/>
          <p:cNvSpPr txBox="1">
            <a:spLocks noGrp="1"/>
          </p:cNvSpPr>
          <p:nvPr>
            <p:ph type="title"/>
          </p:nvPr>
        </p:nvSpPr>
        <p:spPr>
          <a:xfrm>
            <a:off x="457200" y="254548"/>
            <a:ext cx="8229600" cy="501254"/>
          </a:xfrm>
          <a:prstGeom prst="rect">
            <a:avLst/>
          </a:prstGeom>
          <a:noFill/>
          <a:ln>
            <a:noFill/>
          </a:ln>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latin typeface="Roboto"/>
                <a:ea typeface="Roboto"/>
                <a:cs typeface="Roboto"/>
                <a:sym typeface="Roboto"/>
              </a:rPr>
              <a:t>Examples</a:t>
            </a:r>
            <a:endParaRPr>
              <a:latin typeface="Roboto"/>
              <a:ea typeface="Roboto"/>
              <a:cs typeface="Roboto"/>
              <a:sym typeface="Roboto"/>
            </a:endParaRPr>
          </a:p>
        </p:txBody>
      </p:sp>
      <p:sp>
        <p:nvSpPr>
          <p:cNvPr id="479" name="Google Shape;479;p66"/>
          <p:cNvSpPr txBox="1">
            <a:spLocks noGrp="1"/>
          </p:cNvSpPr>
          <p:nvPr>
            <p:ph type="body" idx="1"/>
          </p:nvPr>
        </p:nvSpPr>
        <p:spPr>
          <a:xfrm>
            <a:off x="457200" y="1200150"/>
            <a:ext cx="8229600" cy="1712777"/>
          </a:xfrm>
          <a:prstGeom prst="rect">
            <a:avLst/>
          </a:prstGeom>
          <a:noFill/>
          <a:ln>
            <a:noFill/>
          </a:ln>
        </p:spPr>
        <p:txBody>
          <a:bodyPr spcFirstLastPara="1" wrap="square" lIns="68575" tIns="34275" rIns="68575" bIns="34275" anchor="t" anchorCtr="0">
            <a:spAutoFit/>
          </a:bodyPr>
          <a:lstStyle/>
          <a:p>
            <a:pPr marL="254000" lvl="0" indent="-101600" algn="l" rtl="0">
              <a:spcBef>
                <a:spcPts val="0"/>
              </a:spcBef>
              <a:spcAft>
                <a:spcPts val="0"/>
              </a:spcAft>
              <a:buSzPts val="2400"/>
              <a:buNone/>
            </a:pPr>
            <a:endParaRPr/>
          </a:p>
        </p:txBody>
      </p:sp>
      <p:graphicFrame>
        <p:nvGraphicFramePr>
          <p:cNvPr id="480" name="Google Shape;480;p66"/>
          <p:cNvGraphicFramePr/>
          <p:nvPr/>
        </p:nvGraphicFramePr>
        <p:xfrm>
          <a:off x="457200" y="971550"/>
          <a:ext cx="3000000" cy="3000000"/>
        </p:xfrm>
        <a:graphic>
          <a:graphicData uri="http://schemas.openxmlformats.org/drawingml/2006/table">
            <a:tbl>
              <a:tblPr firstRow="1" bandRow="1">
                <a:noFill/>
                <a:tableStyleId>{76AA635D-3169-43D1-B80A-C5D80B8FF138}</a:tableStyleId>
              </a:tblPr>
              <a:tblGrid>
                <a:gridCol w="1340050">
                  <a:extLst>
                    <a:ext uri="{9D8B030D-6E8A-4147-A177-3AD203B41FA5}">
                      <a16:colId xmlns:a16="http://schemas.microsoft.com/office/drawing/2014/main" val="20000"/>
                    </a:ext>
                  </a:extLst>
                </a:gridCol>
                <a:gridCol w="6889525">
                  <a:extLst>
                    <a:ext uri="{9D8B030D-6E8A-4147-A177-3AD203B41FA5}">
                      <a16:colId xmlns:a16="http://schemas.microsoft.com/office/drawing/2014/main" val="20001"/>
                    </a:ext>
                  </a:extLst>
                </a:gridCol>
              </a:tblGrid>
              <a:tr h="278125">
                <a:tc>
                  <a:txBody>
                    <a:bodyPr/>
                    <a:lstStyle/>
                    <a:p>
                      <a:pPr marL="0" marR="0" lvl="0" indent="0" algn="l" rtl="0">
                        <a:spcBef>
                          <a:spcPts val="0"/>
                        </a:spcBef>
                        <a:spcAft>
                          <a:spcPts val="0"/>
                        </a:spcAft>
                        <a:buNone/>
                      </a:pPr>
                      <a:r>
                        <a:rPr lang="en" sz="1400">
                          <a:latin typeface="Roboto"/>
                          <a:ea typeface="Roboto"/>
                          <a:cs typeface="Roboto"/>
                          <a:sym typeface="Roboto"/>
                        </a:rPr>
                        <a:t>Capital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Data points</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Cultural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BRR cohort - It's really important to have that foundation and have people on the same page about why we should value racial and social socio economic inequality is and what we're going to do about it as we recover from that pandemic. . . having the topic of racial and social economic inequities kind of woven through, for the city of Northfield, and that's this is really top of mind. </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Cultural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Growing Community Northome - cultural capital group working on several projects as a result of Growing Community - arts shows, dance night, genealogy group, expand “History on Tap” programming through Koochiching County Historical Society</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Built</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BRE online course - Our 5 county region has been conducting research/initiatives because of a remotely rural area in which connectivity is an issue. </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3"/>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Financial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Webinar- Supporting Minority-owned businesses during a global pandemic - This was part of many trainings we've done to create and implement strategy around providing more beneficial and impactful services and capital to BIPOC entrepreneurs.</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4"/>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7"/>
          <p:cNvSpPr txBox="1">
            <a:spLocks noGrp="1"/>
          </p:cNvSpPr>
          <p:nvPr>
            <p:ph type="title"/>
          </p:nvPr>
        </p:nvSpPr>
        <p:spPr>
          <a:xfrm>
            <a:off x="457200" y="254548"/>
            <a:ext cx="8229600" cy="5013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400">
                <a:latin typeface="Roboto"/>
                <a:ea typeface="Roboto"/>
                <a:cs typeface="Roboto"/>
                <a:sym typeface="Roboto"/>
              </a:rPr>
              <a:t>Changing proportions of REV community accomplishments from year one through year three</a:t>
            </a:r>
            <a:endParaRPr sz="1400">
              <a:latin typeface="Roboto"/>
              <a:ea typeface="Roboto"/>
              <a:cs typeface="Roboto"/>
              <a:sym typeface="Roboto"/>
            </a:endParaRPr>
          </a:p>
          <a:p>
            <a:pPr marL="0" lvl="0" indent="0" algn="l" rtl="0">
              <a:spcBef>
                <a:spcPts val="0"/>
              </a:spcBef>
              <a:spcAft>
                <a:spcPts val="0"/>
              </a:spcAft>
              <a:buNone/>
            </a:pPr>
            <a:r>
              <a:rPr lang="en" sz="1400">
                <a:latin typeface="Roboto"/>
                <a:ea typeface="Roboto"/>
                <a:cs typeface="Roboto"/>
                <a:sym typeface="Roboto"/>
              </a:rPr>
              <a:t>(Combined results across communities)</a:t>
            </a:r>
            <a:endParaRPr sz="1400">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pic>
        <p:nvPicPr>
          <p:cNvPr id="488" name="Google Shape;488;p67"/>
          <p:cNvPicPr preferRelativeResize="0"/>
          <p:nvPr/>
        </p:nvPicPr>
        <p:blipFill>
          <a:blip r:embed="rId3">
            <a:alphaModFix/>
          </a:blip>
          <a:stretch>
            <a:fillRect/>
          </a:stretch>
        </p:blipFill>
        <p:spPr>
          <a:xfrm>
            <a:off x="523750" y="913800"/>
            <a:ext cx="7921276" cy="3379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998750" y="267750"/>
            <a:ext cx="7310400" cy="5013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000"/>
              <a:buFont typeface="Calibri"/>
              <a:buNone/>
            </a:pPr>
            <a:r>
              <a:rPr lang="en" sz="3000" b="1"/>
              <a:t>CRED </a:t>
            </a:r>
            <a:r>
              <a:rPr lang="en" b="1"/>
              <a:t>Reporting</a:t>
            </a:r>
            <a:endParaRPr sz="3000" b="1"/>
          </a:p>
        </p:txBody>
      </p:sp>
      <p:sp>
        <p:nvSpPr>
          <p:cNvPr id="208" name="Google Shape;208;p32"/>
          <p:cNvSpPr txBox="1">
            <a:spLocks noGrp="1"/>
          </p:cNvSpPr>
          <p:nvPr>
            <p:ph type="body" idx="1"/>
          </p:nvPr>
        </p:nvSpPr>
        <p:spPr>
          <a:xfrm>
            <a:off x="523006" y="1221464"/>
            <a:ext cx="6172200" cy="3541200"/>
          </a:xfrm>
          <a:prstGeom prst="rect">
            <a:avLst/>
          </a:prstGeom>
          <a:noFill/>
          <a:ln>
            <a:noFill/>
          </a:ln>
        </p:spPr>
        <p:txBody>
          <a:bodyPr spcFirstLastPara="1" wrap="square" lIns="68575" tIns="34275" rIns="68575" bIns="34275" anchor="t" anchorCtr="0">
            <a:noAutofit/>
          </a:bodyPr>
          <a:lstStyle/>
          <a:p>
            <a:pPr marL="203200" lvl="0" indent="-171450" algn="l" rtl="0">
              <a:lnSpc>
                <a:spcPct val="90000"/>
              </a:lnSpc>
              <a:spcBef>
                <a:spcPts val="0"/>
              </a:spcBef>
              <a:spcAft>
                <a:spcPts val="0"/>
              </a:spcAft>
              <a:buClr>
                <a:schemeClr val="lt1"/>
              </a:buClr>
              <a:buSzPts val="1700"/>
              <a:buChar char="•"/>
            </a:pPr>
            <a:r>
              <a:rPr lang="en" sz="2100"/>
              <a:t>Reported since 2010 in North</a:t>
            </a:r>
            <a:br>
              <a:rPr lang="en" sz="2100"/>
            </a:br>
            <a:r>
              <a:rPr lang="en" sz="2100"/>
              <a:t>Central region!</a:t>
            </a:r>
            <a:endParaRPr/>
          </a:p>
          <a:p>
            <a:pPr marL="203200" lvl="0" indent="-171450" algn="l" rtl="0">
              <a:lnSpc>
                <a:spcPct val="90000"/>
              </a:lnSpc>
              <a:spcBef>
                <a:spcPts val="1400"/>
              </a:spcBef>
              <a:spcAft>
                <a:spcPts val="0"/>
              </a:spcAft>
              <a:buClr>
                <a:schemeClr val="lt1"/>
              </a:buClr>
              <a:buSzPts val="1700"/>
              <a:buChar char="•"/>
            </a:pPr>
            <a:r>
              <a:rPr lang="en" sz="2100"/>
              <a:t>Southern region </a:t>
            </a:r>
            <a:br>
              <a:rPr lang="en" sz="2100"/>
            </a:br>
            <a:r>
              <a:rPr lang="en" sz="2100"/>
              <a:t>of U.S. also does</a:t>
            </a:r>
            <a:br>
              <a:rPr lang="en" sz="2100"/>
            </a:br>
            <a:r>
              <a:rPr lang="en" sz="2100"/>
              <a:t>reporting</a:t>
            </a:r>
            <a:endParaRPr/>
          </a:p>
          <a:p>
            <a:pPr marL="203200" lvl="0" indent="-171450" algn="l" rtl="0">
              <a:lnSpc>
                <a:spcPct val="90000"/>
              </a:lnSpc>
              <a:spcBef>
                <a:spcPts val="1400"/>
              </a:spcBef>
              <a:spcAft>
                <a:spcPts val="0"/>
              </a:spcAft>
              <a:buClr>
                <a:schemeClr val="lt1"/>
              </a:buClr>
              <a:buSzPts val="1700"/>
              <a:buChar char="•"/>
            </a:pPr>
            <a:r>
              <a:rPr lang="en" sz="2100"/>
              <a:t>CRED programming </a:t>
            </a:r>
            <a:br>
              <a:rPr lang="en" sz="2100"/>
            </a:br>
            <a:r>
              <a:rPr lang="en" sz="2100"/>
              <a:t>and staffing in </a:t>
            </a:r>
            <a:br>
              <a:rPr lang="en" sz="2100"/>
            </a:br>
            <a:r>
              <a:rPr lang="en" sz="2100"/>
              <a:t>Northeast and West </a:t>
            </a:r>
            <a:br>
              <a:rPr lang="en" sz="2100"/>
            </a:br>
            <a:r>
              <a:rPr lang="en" sz="2100"/>
              <a:t>regions more sparse, </a:t>
            </a:r>
            <a:br>
              <a:rPr lang="en" sz="2100"/>
            </a:br>
            <a:r>
              <a:rPr lang="en" sz="2100"/>
              <a:t>harder to report impacts</a:t>
            </a:r>
            <a:endParaRPr sz="2100"/>
          </a:p>
        </p:txBody>
      </p:sp>
      <p:pic>
        <p:nvPicPr>
          <p:cNvPr id="209" name="Google Shape;209;p3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0" y="2015127"/>
            <a:ext cx="2243475" cy="2798799"/>
          </a:xfrm>
          <a:prstGeom prst="rect">
            <a:avLst/>
          </a:prstGeom>
          <a:noFill/>
          <a:ln>
            <a:noFill/>
          </a:ln>
        </p:spPr>
      </p:pic>
      <p:pic>
        <p:nvPicPr>
          <p:cNvPr id="210" name="Google Shape;210;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695200" y="769051"/>
            <a:ext cx="2243475" cy="28437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8"/>
          <p:cNvSpPr txBox="1">
            <a:spLocks noGrp="1"/>
          </p:cNvSpPr>
          <p:nvPr>
            <p:ph type="title"/>
          </p:nvPr>
        </p:nvSpPr>
        <p:spPr>
          <a:xfrm>
            <a:off x="531925" y="252375"/>
            <a:ext cx="8229600" cy="5013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Coding a ripple map with the CCF</a:t>
            </a:r>
            <a:endParaRPr/>
          </a:p>
        </p:txBody>
      </p:sp>
      <p:pic>
        <p:nvPicPr>
          <p:cNvPr id="494" name="Google Shape;494;p6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392050" y="753675"/>
            <a:ext cx="6268274" cy="37905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69"/>
          <p:cNvPicPr preferRelativeResize="0"/>
          <p:nvPr/>
        </p:nvPicPr>
        <p:blipFill>
          <a:blip r:embed="rId3">
            <a:alphaModFix/>
          </a:blip>
          <a:stretch>
            <a:fillRect/>
          </a:stretch>
        </p:blipFill>
        <p:spPr>
          <a:xfrm>
            <a:off x="1399347" y="228600"/>
            <a:ext cx="6469229" cy="432115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0"/>
          <p:cNvSpPr txBox="1">
            <a:spLocks noGrp="1"/>
          </p:cNvSpPr>
          <p:nvPr>
            <p:ph type="title"/>
          </p:nvPr>
        </p:nvSpPr>
        <p:spPr>
          <a:xfrm>
            <a:off x="441374" y="269321"/>
            <a:ext cx="8192086" cy="994172"/>
          </a:xfrm>
          <a:prstGeom prst="rect">
            <a:avLst/>
          </a:prstGeom>
          <a:noFill/>
          <a:ln>
            <a:noFill/>
          </a:ln>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Roboto"/>
                <a:ea typeface="Roboto"/>
                <a:cs typeface="Roboto"/>
                <a:sym typeface="Roboto"/>
              </a:rPr>
              <a:t>Proposal for North Central Indicators </a:t>
            </a:r>
            <a:endParaRPr>
              <a:latin typeface="Roboto"/>
              <a:ea typeface="Roboto"/>
              <a:cs typeface="Roboto"/>
              <a:sym typeface="Roboto"/>
            </a:endParaRPr>
          </a:p>
        </p:txBody>
      </p:sp>
      <p:graphicFrame>
        <p:nvGraphicFramePr>
          <p:cNvPr id="508" name="Google Shape;508;p70"/>
          <p:cNvGraphicFramePr/>
          <p:nvPr/>
        </p:nvGraphicFramePr>
        <p:xfrm>
          <a:off x="457199" y="971550"/>
          <a:ext cx="3000000" cy="3000000"/>
        </p:xfrm>
        <a:graphic>
          <a:graphicData uri="http://schemas.openxmlformats.org/drawingml/2006/table">
            <a:tbl>
              <a:tblPr firstRow="1" bandRow="1">
                <a:noFill/>
                <a:tableStyleId>{76AA635D-3169-43D1-B80A-C5D80B8FF138}</a:tableStyleId>
              </a:tblPr>
              <a:tblGrid>
                <a:gridCol w="1333550">
                  <a:extLst>
                    <a:ext uri="{9D8B030D-6E8A-4147-A177-3AD203B41FA5}">
                      <a16:colId xmlns:a16="http://schemas.microsoft.com/office/drawing/2014/main" val="20000"/>
                    </a:ext>
                  </a:extLst>
                </a:gridCol>
                <a:gridCol w="7020975">
                  <a:extLst>
                    <a:ext uri="{9D8B030D-6E8A-4147-A177-3AD203B41FA5}">
                      <a16:colId xmlns:a16="http://schemas.microsoft.com/office/drawing/2014/main" val="20001"/>
                    </a:ext>
                  </a:extLst>
                </a:gridCol>
              </a:tblGrid>
              <a:tr h="278125">
                <a:tc>
                  <a:txBody>
                    <a:bodyPr/>
                    <a:lstStyle/>
                    <a:p>
                      <a:pPr marL="0" marR="0" lvl="0" indent="0" algn="l" rtl="0">
                        <a:spcBef>
                          <a:spcPts val="0"/>
                        </a:spcBef>
                        <a:spcAft>
                          <a:spcPts val="0"/>
                        </a:spcAft>
                        <a:buNone/>
                      </a:pPr>
                      <a:r>
                        <a:rPr lang="en" sz="1400">
                          <a:latin typeface="Roboto"/>
                          <a:ea typeface="Roboto"/>
                          <a:cs typeface="Roboto"/>
                          <a:sym typeface="Roboto"/>
                        </a:rPr>
                        <a:t>Capital</a:t>
                      </a:r>
                      <a:endParaRPr sz="1400">
                        <a:latin typeface="Roboto"/>
                        <a:ea typeface="Roboto"/>
                        <a:cs typeface="Roboto"/>
                        <a:sym typeface="Roboto"/>
                      </a:endParaRPr>
                    </a:p>
                  </a:txBody>
                  <a:tcPr marL="68600" marR="68600" marT="34300" marB="34300"/>
                </a:tc>
                <a:tc>
                  <a:txBody>
                    <a:bodyPr/>
                    <a:lstStyle/>
                    <a:p>
                      <a:pPr marL="0" marR="0" lvl="0" indent="0" algn="l" rtl="0">
                        <a:spcBef>
                          <a:spcPts val="0"/>
                        </a:spcBef>
                        <a:spcAft>
                          <a:spcPts val="0"/>
                        </a:spcAft>
                        <a:buNone/>
                      </a:pPr>
                      <a:r>
                        <a:rPr lang="en" sz="1400">
                          <a:latin typeface="Roboto"/>
                          <a:ea typeface="Roboto"/>
                          <a:cs typeface="Roboto"/>
                          <a:sym typeface="Roboto"/>
                        </a:rPr>
                        <a:t>Data points</a:t>
                      </a:r>
                      <a:endParaRPr sz="1400">
                        <a:latin typeface="Roboto"/>
                        <a:ea typeface="Roboto"/>
                        <a:cs typeface="Roboto"/>
                        <a:sym typeface="Roboto"/>
                      </a:endParaRPr>
                    </a:p>
                  </a:txBody>
                  <a:tcPr marL="68600" marR="68600" marT="34300" marB="34300"/>
                </a:tc>
                <a:extLst>
                  <a:ext uri="{0D108BD9-81ED-4DB2-BD59-A6C34878D82A}">
                    <a16:rowId xmlns:a16="http://schemas.microsoft.com/office/drawing/2014/main" val="10000"/>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Human</a:t>
                      </a:r>
                      <a:endParaRPr sz="1400">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participants reporting new leadership roles and opportunities undertaken as a result of Extension CRED programming.</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Dollar value of volunteer hours (based on Independent Sector hr value) to deliver programs or implement community projects initiated by Extension CRED programmings.</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Racial parity of CRED program participation (percent of participants who are BIPOC compared with state population)</a:t>
                      </a:r>
                      <a:endParaRPr sz="900" i="0" u="none" strike="noStrike" cap="none">
                        <a:solidFill>
                          <a:schemeClr val="accent2"/>
                        </a:solidFill>
                        <a:latin typeface="Roboto"/>
                        <a:ea typeface="Roboto"/>
                        <a:cs typeface="Roboto"/>
                        <a:sym typeface="Roboto"/>
                      </a:endParaRPr>
                    </a:p>
                  </a:txBody>
                  <a:tcPr marL="68600" marR="68600" marT="34300" marB="34300"/>
                </a:tc>
                <a:extLst>
                  <a:ext uri="{0D108BD9-81ED-4DB2-BD59-A6C34878D82A}">
                    <a16:rowId xmlns:a16="http://schemas.microsoft.com/office/drawing/2014/main" val="10001"/>
                  </a:ext>
                </a:extLst>
              </a:tr>
              <a:tr h="278125">
                <a:tc>
                  <a:txBody>
                    <a:bodyPr/>
                    <a:lstStyle/>
                    <a:p>
                      <a:pPr marL="0" marR="0" lvl="0" indent="0" algn="l" rtl="0">
                        <a:spcBef>
                          <a:spcPts val="0"/>
                        </a:spcBef>
                        <a:spcAft>
                          <a:spcPts val="0"/>
                        </a:spcAft>
                        <a:buNone/>
                      </a:pPr>
                      <a:r>
                        <a:rPr lang="en" sz="1400">
                          <a:solidFill>
                            <a:schemeClr val="dk1"/>
                          </a:solidFill>
                          <a:latin typeface="Roboto"/>
                          <a:ea typeface="Roboto"/>
                          <a:cs typeface="Roboto"/>
                          <a:sym typeface="Roboto"/>
                        </a:rPr>
                        <a:t>Social</a:t>
                      </a:r>
                      <a:endParaRPr sz="1400">
                        <a:solidFill>
                          <a:schemeClr val="dk1"/>
                        </a:solidFill>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Number of cross-sector collaborations built or strengthened by Extension CRED programming.</a:t>
                      </a:r>
                      <a:endParaRPr sz="900" i="0" u="none" strike="noStrike" cap="none">
                        <a:solidFill>
                          <a:schemeClr val="accent2"/>
                        </a:solidFill>
                        <a:latin typeface="Roboto"/>
                        <a:ea typeface="Roboto"/>
                        <a:cs typeface="Roboto"/>
                        <a:sym typeface="Roboto"/>
                      </a:endParaRPr>
                    </a:p>
                    <a:p>
                      <a:pPr marL="127000" marR="0" lvl="0" indent="-120650" algn="l" rtl="0">
                        <a:lnSpc>
                          <a:spcPct val="100000"/>
                        </a:lnSpc>
                        <a:spcBef>
                          <a:spcPts val="0"/>
                        </a:spcBef>
                        <a:spcAft>
                          <a:spcPts val="0"/>
                        </a:spcAft>
                        <a:buClr>
                          <a:schemeClr val="accent2"/>
                        </a:buClr>
                        <a:buSzPts val="900"/>
                        <a:buFont typeface="Roboto"/>
                        <a:buChar char="•"/>
                      </a:pPr>
                      <a:r>
                        <a:rPr lang="en" sz="900">
                          <a:solidFill>
                            <a:schemeClr val="accent2"/>
                          </a:solidFill>
                          <a:latin typeface="Roboto"/>
                          <a:ea typeface="Roboto"/>
                          <a:cs typeface="Roboto"/>
                          <a:sym typeface="Roboto"/>
                        </a:rPr>
                        <a:t>Number of regional collaborations built or strengthened by Extension CRED programming.</a:t>
                      </a:r>
                      <a:endParaRPr sz="900">
                        <a:solidFill>
                          <a:schemeClr val="accent2"/>
                        </a:solidFill>
                        <a:latin typeface="Roboto"/>
                        <a:ea typeface="Roboto"/>
                        <a:cs typeface="Roboto"/>
                        <a:sym typeface="Roboto"/>
                      </a:endParaRPr>
                    </a:p>
                  </a:txBody>
                  <a:tcPr marL="68600" marR="68600" marT="34300" marB="34300"/>
                </a:tc>
                <a:extLst>
                  <a:ext uri="{0D108BD9-81ED-4DB2-BD59-A6C34878D82A}">
                    <a16:rowId xmlns:a16="http://schemas.microsoft.com/office/drawing/2014/main" val="10002"/>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Civic/Political</a:t>
                      </a:r>
                      <a:endParaRPr sz="1400">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community or organizational plans/policies developed as a result of Extension CRED programming.</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community or organizational, plans/policies adopted and/or implemented as a result of Extension CRED programming.</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Number of community development program participants holding or running for elected public office.</a:t>
                      </a:r>
                      <a:endParaRPr sz="900" i="0" u="none" strike="noStrike" cap="none">
                        <a:solidFill>
                          <a:schemeClr val="accent2"/>
                        </a:solidFill>
                        <a:latin typeface="Roboto"/>
                        <a:ea typeface="Roboto"/>
                        <a:cs typeface="Roboto"/>
                        <a:sym typeface="Roboto"/>
                      </a:endParaRPr>
                    </a:p>
                  </a:txBody>
                  <a:tcPr marL="68600" marR="68600" marT="34300" marB="34300"/>
                </a:tc>
                <a:extLst>
                  <a:ext uri="{0D108BD9-81ED-4DB2-BD59-A6C34878D82A}">
                    <a16:rowId xmlns:a16="http://schemas.microsoft.com/office/drawing/2014/main" val="10003"/>
                  </a:ext>
                </a:extLst>
              </a:tr>
              <a:tr h="348375">
                <a:tc>
                  <a:txBody>
                    <a:bodyPr/>
                    <a:lstStyle/>
                    <a:p>
                      <a:pPr marL="0" marR="0" lvl="0" indent="0" algn="l" rtl="0">
                        <a:spcBef>
                          <a:spcPts val="0"/>
                        </a:spcBef>
                        <a:spcAft>
                          <a:spcPts val="0"/>
                        </a:spcAft>
                        <a:buNone/>
                      </a:pPr>
                      <a:r>
                        <a:rPr lang="en" sz="1400">
                          <a:latin typeface="Roboto"/>
                          <a:ea typeface="Roboto"/>
                          <a:cs typeface="Roboto"/>
                          <a:sym typeface="Roboto"/>
                        </a:rPr>
                        <a:t>Cultural</a:t>
                      </a:r>
                      <a:endParaRPr sz="1400">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Number of cultural heritage efforts developed or strengthened by Extension CRED programming.</a:t>
                      </a:r>
                      <a:endParaRPr sz="900" i="0" u="none" strike="noStrike" cap="none">
                        <a:solidFill>
                          <a:schemeClr val="accent2"/>
                        </a:solidFill>
                        <a:latin typeface="Roboto"/>
                        <a:ea typeface="Roboto"/>
                        <a:cs typeface="Roboto"/>
                        <a:sym typeface="Roboto"/>
                      </a:endParaRPr>
                    </a:p>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Number of DEI (diversity, equity, inclusion) efforts developed or strengthened by Extension CRED programming.</a:t>
                      </a:r>
                      <a:endParaRPr sz="900" i="0" u="none" strike="noStrike" cap="none">
                        <a:solidFill>
                          <a:schemeClr val="accent2"/>
                        </a:solidFill>
                        <a:latin typeface="Roboto"/>
                        <a:ea typeface="Roboto"/>
                        <a:cs typeface="Roboto"/>
                        <a:sym typeface="Roboto"/>
                      </a:endParaRPr>
                    </a:p>
                  </a:txBody>
                  <a:tcPr marL="68600" marR="68600" marT="34300" marB="34300"/>
                </a:tc>
                <a:extLst>
                  <a:ext uri="{0D108BD9-81ED-4DB2-BD59-A6C34878D82A}">
                    <a16:rowId xmlns:a16="http://schemas.microsoft.com/office/drawing/2014/main" val="10004"/>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Financial </a:t>
                      </a:r>
                      <a:br>
                        <a:rPr lang="en" sz="1400">
                          <a:latin typeface="Roboto"/>
                          <a:ea typeface="Roboto"/>
                          <a:cs typeface="Roboto"/>
                          <a:sym typeface="Roboto"/>
                        </a:rPr>
                      </a:br>
                      <a:r>
                        <a:rPr lang="en" sz="1400">
                          <a:latin typeface="Roboto"/>
                          <a:ea typeface="Roboto"/>
                          <a:cs typeface="Roboto"/>
                          <a:sym typeface="Roboto"/>
                        </a:rPr>
                        <a:t>(too many here)</a:t>
                      </a:r>
                      <a:endParaRPr sz="1400">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Dollar value of grants and resources leveraged/generated by communities as a result of Extension CRED programming.</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business plans created</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businesses created</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jobs created</a:t>
                      </a:r>
                      <a:endParaRPr sz="900" i="0" u="none" strike="noStrike" cap="none">
                        <a:solidFill>
                          <a:srgbClr val="5C5A5A"/>
                        </a:solidFill>
                        <a:latin typeface="Roboto"/>
                        <a:ea typeface="Roboto"/>
                        <a:cs typeface="Roboto"/>
                        <a:sym typeface="Roboto"/>
                      </a:endParaRPr>
                    </a:p>
                    <a:p>
                      <a:pPr marL="127000" marR="0" lvl="0" indent="-120650" algn="l" rtl="0">
                        <a:lnSpc>
                          <a:spcPct val="100000"/>
                        </a:lnSpc>
                        <a:spcBef>
                          <a:spcPts val="0"/>
                        </a:spcBef>
                        <a:spcAft>
                          <a:spcPts val="0"/>
                        </a:spcAft>
                        <a:buClr>
                          <a:srgbClr val="000000"/>
                        </a:buClr>
                        <a:buSzPts val="900"/>
                        <a:buFont typeface="Roboto"/>
                        <a:buChar char="•"/>
                      </a:pPr>
                      <a:r>
                        <a:rPr lang="en" sz="900" i="0" u="none" strike="noStrike" cap="none">
                          <a:solidFill>
                            <a:srgbClr val="000000"/>
                          </a:solidFill>
                          <a:latin typeface="Roboto"/>
                          <a:ea typeface="Roboto"/>
                          <a:cs typeface="Roboto"/>
                          <a:sym typeface="Roboto"/>
                        </a:rPr>
                        <a:t>Number of jobs retained</a:t>
                      </a:r>
                      <a:endParaRPr sz="900" i="0" u="none" strike="noStrike" cap="none">
                        <a:solidFill>
                          <a:srgbClr val="5C5A5A"/>
                        </a:solidFill>
                        <a:latin typeface="Roboto"/>
                        <a:ea typeface="Roboto"/>
                        <a:cs typeface="Roboto"/>
                        <a:sym typeface="Roboto"/>
                      </a:endParaRPr>
                    </a:p>
                  </a:txBody>
                  <a:tcPr marL="68600" marR="68600" marT="34300" marB="34300"/>
                </a:tc>
                <a:extLst>
                  <a:ext uri="{0D108BD9-81ED-4DB2-BD59-A6C34878D82A}">
                    <a16:rowId xmlns:a16="http://schemas.microsoft.com/office/drawing/2014/main" val="10005"/>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Built</a:t>
                      </a:r>
                      <a:endParaRPr sz="1400">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Number of building or infrastructure plans developed as a result of Extension CRED programming.</a:t>
                      </a:r>
                      <a:endParaRPr sz="900" i="0" u="none" strike="noStrike" cap="none">
                        <a:solidFill>
                          <a:schemeClr val="accent2"/>
                        </a:solidFill>
                        <a:latin typeface="Roboto"/>
                        <a:ea typeface="Roboto"/>
                        <a:cs typeface="Roboto"/>
                        <a:sym typeface="Roboto"/>
                      </a:endParaRPr>
                    </a:p>
                  </a:txBody>
                  <a:tcPr marL="68600" marR="68600" marT="34300" marB="34300"/>
                </a:tc>
                <a:extLst>
                  <a:ext uri="{0D108BD9-81ED-4DB2-BD59-A6C34878D82A}">
                    <a16:rowId xmlns:a16="http://schemas.microsoft.com/office/drawing/2014/main" val="10006"/>
                  </a:ext>
                </a:extLst>
              </a:tr>
              <a:tr h="278125">
                <a:tc>
                  <a:txBody>
                    <a:bodyPr/>
                    <a:lstStyle/>
                    <a:p>
                      <a:pPr marL="0" marR="0" lvl="0" indent="0" algn="l" rtl="0">
                        <a:spcBef>
                          <a:spcPts val="0"/>
                        </a:spcBef>
                        <a:spcAft>
                          <a:spcPts val="0"/>
                        </a:spcAft>
                        <a:buNone/>
                      </a:pPr>
                      <a:r>
                        <a:rPr lang="en" sz="1400">
                          <a:latin typeface="Roboto"/>
                          <a:ea typeface="Roboto"/>
                          <a:cs typeface="Roboto"/>
                          <a:sym typeface="Roboto"/>
                        </a:rPr>
                        <a:t>Natural</a:t>
                      </a:r>
                      <a:endParaRPr sz="1400">
                        <a:latin typeface="Roboto"/>
                        <a:ea typeface="Roboto"/>
                        <a:cs typeface="Roboto"/>
                        <a:sym typeface="Roboto"/>
                      </a:endParaRPr>
                    </a:p>
                  </a:txBody>
                  <a:tcPr marL="68600" marR="68600" marT="34300" marB="34300"/>
                </a:tc>
                <a:tc>
                  <a:txBody>
                    <a:bodyPr/>
                    <a:lstStyle/>
                    <a:p>
                      <a:pPr marL="127000" marR="0" lvl="0" indent="-120650" algn="l" rtl="0">
                        <a:lnSpc>
                          <a:spcPct val="100000"/>
                        </a:lnSpc>
                        <a:spcBef>
                          <a:spcPts val="0"/>
                        </a:spcBef>
                        <a:spcAft>
                          <a:spcPts val="0"/>
                        </a:spcAft>
                        <a:buClr>
                          <a:schemeClr val="accent2"/>
                        </a:buClr>
                        <a:buSzPts val="900"/>
                        <a:buFont typeface="Roboto"/>
                        <a:buChar char="•"/>
                      </a:pPr>
                      <a:r>
                        <a:rPr lang="en" sz="900" i="0" u="none" strike="noStrike" cap="none">
                          <a:solidFill>
                            <a:schemeClr val="accent2"/>
                          </a:solidFill>
                          <a:latin typeface="Roboto"/>
                          <a:ea typeface="Roboto"/>
                          <a:cs typeface="Roboto"/>
                          <a:sym typeface="Roboto"/>
                        </a:rPr>
                        <a:t>Number of natural resource/greenhouse gas reduction projects developed or strengthened as a result of Extension CRED programming.</a:t>
                      </a:r>
                      <a:endParaRPr sz="1100">
                        <a:latin typeface="Roboto"/>
                        <a:ea typeface="Roboto"/>
                        <a:cs typeface="Roboto"/>
                        <a:sym typeface="Roboto"/>
                      </a:endParaRPr>
                    </a:p>
                  </a:txBody>
                  <a:tcPr marL="68600" marR="68600" marT="34300" marB="34300"/>
                </a:tc>
                <a:extLst>
                  <a:ext uri="{0D108BD9-81ED-4DB2-BD59-A6C34878D82A}">
                    <a16:rowId xmlns:a16="http://schemas.microsoft.com/office/drawing/2014/main" val="10007"/>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71"/>
          <p:cNvSpPr txBox="1">
            <a:spLocks noGrp="1"/>
          </p:cNvSpPr>
          <p:nvPr>
            <p:ph type="title"/>
          </p:nvPr>
        </p:nvSpPr>
        <p:spPr>
          <a:xfrm>
            <a:off x="598100" y="1143003"/>
            <a:ext cx="8222100" cy="184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700"/>
              <a:t>Q&amp;A and discussion</a:t>
            </a:r>
            <a:br>
              <a:rPr lang="en" sz="3700"/>
            </a:br>
            <a:br>
              <a:rPr lang="en" sz="3700"/>
            </a:br>
            <a:r>
              <a:rPr lang="en" sz="3700"/>
              <a:t>Thank you for attending!</a:t>
            </a:r>
            <a:endParaRPr sz="3700"/>
          </a:p>
        </p:txBody>
      </p:sp>
      <p:sp>
        <p:nvSpPr>
          <p:cNvPr id="514" name="Google Shape;514;p71"/>
          <p:cNvSpPr txBox="1"/>
          <p:nvPr/>
        </p:nvSpPr>
        <p:spPr>
          <a:xfrm>
            <a:off x="739600" y="3451425"/>
            <a:ext cx="73848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D5A6BD"/>
                </a:solidFill>
                <a:latin typeface="Roboto"/>
                <a:ea typeface="Roboto"/>
                <a:cs typeface="Roboto"/>
                <a:sym typeface="Roboto"/>
              </a:rPr>
              <a:t>Mary Emery: </a:t>
            </a:r>
            <a:r>
              <a:rPr lang="en" sz="1800" u="sng">
                <a:solidFill>
                  <a:srgbClr val="D5A6BD"/>
                </a:solidFill>
                <a:latin typeface="Roboto"/>
                <a:ea typeface="Roboto"/>
                <a:cs typeface="Roboto"/>
                <a:sym typeface="Roboto"/>
                <a:hlinkClick r:id="rId3">
                  <a:extLst>
                    <a:ext uri="{A12FA001-AC4F-418D-AE19-62706E023703}">
                      <ahyp:hlinkClr xmlns:ahyp="http://schemas.microsoft.com/office/drawing/2018/hyperlinkcolor" val="tx"/>
                    </a:ext>
                  </a:extLst>
                </a:hlinkClick>
              </a:rPr>
              <a:t>memery105@gmail.com</a:t>
            </a:r>
            <a:r>
              <a:rPr lang="en" sz="1800">
                <a:solidFill>
                  <a:srgbClr val="D5A6BD"/>
                </a:solidFill>
                <a:latin typeface="Roboto"/>
                <a:ea typeface="Roboto"/>
                <a:cs typeface="Roboto"/>
                <a:sym typeface="Roboto"/>
              </a:rPr>
              <a:t> </a:t>
            </a:r>
            <a:endParaRPr sz="1800">
              <a:solidFill>
                <a:srgbClr val="D5A6BD"/>
              </a:solidFill>
              <a:latin typeface="Roboto"/>
              <a:ea typeface="Roboto"/>
              <a:cs typeface="Roboto"/>
              <a:sym typeface="Roboto"/>
            </a:endParaRPr>
          </a:p>
          <a:p>
            <a:pPr marL="0" lvl="0" indent="0" algn="l" rtl="0">
              <a:spcBef>
                <a:spcPts val="0"/>
              </a:spcBef>
              <a:spcAft>
                <a:spcPts val="0"/>
              </a:spcAft>
              <a:buNone/>
            </a:pPr>
            <a:r>
              <a:rPr lang="en" sz="1800">
                <a:solidFill>
                  <a:srgbClr val="D5A6BD"/>
                </a:solidFill>
                <a:latin typeface="Roboto"/>
                <a:ea typeface="Roboto"/>
                <a:cs typeface="Roboto"/>
                <a:sym typeface="Roboto"/>
              </a:rPr>
              <a:t>Abigail Condie: </a:t>
            </a:r>
            <a:r>
              <a:rPr lang="en" sz="1800" u="sng">
                <a:solidFill>
                  <a:srgbClr val="D5A6BD"/>
                </a:solidFill>
                <a:latin typeface="Roboto"/>
                <a:ea typeface="Roboto"/>
                <a:cs typeface="Roboto"/>
                <a:sym typeface="Roboto"/>
                <a:hlinkClick r:id="rId4">
                  <a:extLst>
                    <a:ext uri="{A12FA001-AC4F-418D-AE19-62706E023703}">
                      <ahyp:hlinkClr xmlns:ahyp="http://schemas.microsoft.com/office/drawing/2018/hyperlinkcolor" val="tx"/>
                    </a:ext>
                  </a:extLst>
                </a:hlinkClick>
              </a:rPr>
              <a:t>condi036@umn.edu</a:t>
            </a:r>
            <a:r>
              <a:rPr lang="en" sz="1800">
                <a:solidFill>
                  <a:srgbClr val="D5A6BD"/>
                </a:solidFill>
                <a:latin typeface="Roboto"/>
                <a:ea typeface="Roboto"/>
                <a:cs typeface="Roboto"/>
                <a:sym typeface="Roboto"/>
              </a:rPr>
              <a:t> </a:t>
            </a:r>
            <a:endParaRPr sz="1800">
              <a:solidFill>
                <a:srgbClr val="D5A6BD"/>
              </a:solidFill>
              <a:latin typeface="Roboto"/>
              <a:ea typeface="Roboto"/>
              <a:cs typeface="Roboto"/>
              <a:sym typeface="Roboto"/>
            </a:endParaRPr>
          </a:p>
          <a:p>
            <a:pPr marL="0" lvl="0" indent="0" algn="l" rtl="0">
              <a:spcBef>
                <a:spcPts val="0"/>
              </a:spcBef>
              <a:spcAft>
                <a:spcPts val="0"/>
              </a:spcAft>
              <a:buNone/>
            </a:pPr>
            <a:r>
              <a:rPr lang="en" sz="1800">
                <a:solidFill>
                  <a:srgbClr val="D5A6BD"/>
                </a:solidFill>
                <a:latin typeface="Roboto"/>
                <a:ea typeface="Roboto"/>
                <a:cs typeface="Roboto"/>
                <a:sym typeface="Roboto"/>
              </a:rPr>
              <a:t>Abigail Borron: </a:t>
            </a:r>
            <a:r>
              <a:rPr lang="en" sz="1800" u="sng">
                <a:solidFill>
                  <a:srgbClr val="D5A6BD"/>
                </a:solidFill>
                <a:latin typeface="Roboto"/>
                <a:ea typeface="Roboto"/>
                <a:cs typeface="Roboto"/>
                <a:sym typeface="Roboto"/>
                <a:hlinkClick r:id="rId5">
                  <a:extLst>
                    <a:ext uri="{A12FA001-AC4F-418D-AE19-62706E023703}">
                      <ahyp:hlinkClr xmlns:ahyp="http://schemas.microsoft.com/office/drawing/2018/hyperlinkcolor" val="tx"/>
                    </a:ext>
                  </a:extLst>
                </a:hlinkClick>
              </a:rPr>
              <a:t>aborron@uga.edu </a:t>
            </a:r>
            <a:endParaRPr sz="1800">
              <a:solidFill>
                <a:srgbClr val="D5A6BD"/>
              </a:solidFill>
              <a:latin typeface="Roboto"/>
              <a:ea typeface="Roboto"/>
              <a:cs typeface="Roboto"/>
              <a:sym typeface="Roboto"/>
            </a:endParaRPr>
          </a:p>
          <a:p>
            <a:pPr marL="0" lvl="0" indent="0" algn="l" rtl="0">
              <a:spcBef>
                <a:spcPts val="0"/>
              </a:spcBef>
              <a:spcAft>
                <a:spcPts val="0"/>
              </a:spcAft>
              <a:buNone/>
            </a:pPr>
            <a:r>
              <a:rPr lang="en" sz="1800">
                <a:solidFill>
                  <a:srgbClr val="D5A6BD"/>
                </a:solidFill>
                <a:latin typeface="Roboto"/>
                <a:ea typeface="Roboto"/>
                <a:cs typeface="Roboto"/>
                <a:sym typeface="Roboto"/>
              </a:rPr>
              <a:t>Scott Chazdon: </a:t>
            </a:r>
            <a:r>
              <a:rPr lang="en" sz="1800" u="sng">
                <a:solidFill>
                  <a:srgbClr val="D5A6BD"/>
                </a:solidFill>
                <a:latin typeface="Roboto"/>
                <a:ea typeface="Roboto"/>
                <a:cs typeface="Roboto"/>
                <a:sym typeface="Roboto"/>
                <a:hlinkClick r:id="rId6">
                  <a:extLst>
                    <a:ext uri="{A12FA001-AC4F-418D-AE19-62706E023703}">
                      <ahyp:hlinkClr xmlns:ahyp="http://schemas.microsoft.com/office/drawing/2018/hyperlinkcolor" val="tx"/>
                    </a:ext>
                  </a:extLst>
                </a:hlinkClick>
              </a:rPr>
              <a:t>schazdon@umn.edu</a:t>
            </a:r>
            <a:endParaRPr sz="1800">
              <a:solidFill>
                <a:srgbClr val="D5A6BD"/>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1365390" y="180739"/>
            <a:ext cx="7132200" cy="6366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lt1"/>
              </a:buClr>
              <a:buSzPts val="3000"/>
              <a:buFont typeface="Calibri"/>
              <a:buNone/>
            </a:pPr>
            <a:r>
              <a:rPr lang="en" sz="3000" b="1"/>
              <a:t>Benefits of collecting indicator data</a:t>
            </a:r>
            <a:endParaRPr sz="3000" b="1"/>
          </a:p>
        </p:txBody>
      </p:sp>
      <p:sp>
        <p:nvSpPr>
          <p:cNvPr id="218" name="Google Shape;218;p33"/>
          <p:cNvSpPr txBox="1">
            <a:spLocks noGrp="1"/>
          </p:cNvSpPr>
          <p:nvPr>
            <p:ph type="body" idx="1"/>
          </p:nvPr>
        </p:nvSpPr>
        <p:spPr>
          <a:xfrm>
            <a:off x="491531" y="853969"/>
            <a:ext cx="5345700" cy="1989600"/>
          </a:xfrm>
          <a:prstGeom prst="rect">
            <a:avLst/>
          </a:prstGeom>
          <a:noFill/>
          <a:ln>
            <a:noFill/>
          </a:ln>
        </p:spPr>
        <p:txBody>
          <a:bodyPr spcFirstLastPara="1" wrap="square" lIns="68575" tIns="34275" rIns="68575" bIns="34275" anchor="t" anchorCtr="0">
            <a:noAutofit/>
          </a:bodyPr>
          <a:lstStyle/>
          <a:p>
            <a:pPr marL="203200" lvl="0" indent="-171450" algn="l" rtl="0">
              <a:lnSpc>
                <a:spcPct val="90000"/>
              </a:lnSpc>
              <a:spcBef>
                <a:spcPts val="0"/>
              </a:spcBef>
              <a:spcAft>
                <a:spcPts val="0"/>
              </a:spcAft>
              <a:buClr>
                <a:schemeClr val="lt1"/>
              </a:buClr>
              <a:buSzPts val="1700"/>
              <a:buChar char="•"/>
            </a:pPr>
            <a:r>
              <a:rPr lang="en" sz="2100"/>
              <a:t>Need to convince state and federal funders that Extension programs are a good investment</a:t>
            </a:r>
            <a:endParaRPr/>
          </a:p>
          <a:p>
            <a:pPr marL="203200" lvl="0" indent="-171450" algn="l" rtl="0">
              <a:lnSpc>
                <a:spcPct val="90000"/>
              </a:lnSpc>
              <a:spcBef>
                <a:spcPts val="1400"/>
              </a:spcBef>
              <a:spcAft>
                <a:spcPts val="0"/>
              </a:spcAft>
              <a:buClr>
                <a:schemeClr val="lt1"/>
              </a:buClr>
              <a:buSzPts val="1700"/>
              <a:buChar char="•"/>
            </a:pPr>
            <a:r>
              <a:rPr lang="en" sz="2100"/>
              <a:t>Data collection can also be used for scholarship and program improvement</a:t>
            </a:r>
            <a:endParaRPr sz="2100"/>
          </a:p>
        </p:txBody>
      </p:sp>
      <p:sp>
        <p:nvSpPr>
          <p:cNvPr id="219" name="Google Shape;219;p33"/>
          <p:cNvSpPr txBox="1"/>
          <p:nvPr/>
        </p:nvSpPr>
        <p:spPr>
          <a:xfrm>
            <a:off x="2506838" y="2640663"/>
            <a:ext cx="3076200" cy="1584000"/>
          </a:xfrm>
          <a:prstGeom prst="rect">
            <a:avLst/>
          </a:prstGeom>
          <a:noFill/>
          <a:ln>
            <a:noFill/>
          </a:ln>
        </p:spPr>
        <p:txBody>
          <a:bodyPr spcFirstLastPara="1" wrap="square" lIns="68575" tIns="68575" rIns="68575" bIns="68575" anchor="t" anchorCtr="0">
            <a:noAutofit/>
          </a:bodyPr>
          <a:lstStyle/>
          <a:p>
            <a:pPr marL="0" marR="0" lvl="0" indent="0" algn="ctr" rtl="0">
              <a:spcBef>
                <a:spcPts val="0"/>
              </a:spcBef>
              <a:spcAft>
                <a:spcPts val="0"/>
              </a:spcAft>
              <a:buClr>
                <a:schemeClr val="accent4"/>
              </a:buClr>
              <a:buSzPts val="3600"/>
              <a:buFont typeface="Caveat"/>
              <a:buNone/>
            </a:pPr>
            <a:r>
              <a:rPr lang="en" sz="3600">
                <a:solidFill>
                  <a:schemeClr val="accent4"/>
                </a:solidFill>
                <a:latin typeface="Caveat"/>
                <a:ea typeface="Caveat"/>
                <a:cs typeface="Caveat"/>
                <a:sym typeface="Caveat"/>
              </a:rPr>
              <a:t>“Is Extension making a difference?” “</a:t>
            </a:r>
            <a:br>
              <a:rPr lang="en" sz="3600">
                <a:solidFill>
                  <a:schemeClr val="accent4"/>
                </a:solidFill>
                <a:latin typeface="Caveat"/>
                <a:ea typeface="Caveat"/>
                <a:cs typeface="Caveat"/>
                <a:sym typeface="Caveat"/>
              </a:rPr>
            </a:br>
            <a:r>
              <a:rPr lang="en" sz="3600">
                <a:solidFill>
                  <a:schemeClr val="accent4"/>
                </a:solidFill>
                <a:latin typeface="Caveat"/>
                <a:ea typeface="Caveat"/>
                <a:cs typeface="Caveat"/>
                <a:sym typeface="Caveat"/>
              </a:rPr>
              <a:t>If so, how much?”</a:t>
            </a:r>
            <a:endParaRPr sz="3600">
              <a:solidFill>
                <a:schemeClr val="accent4"/>
              </a:solidFill>
              <a:latin typeface="Caveat"/>
              <a:ea typeface="Caveat"/>
              <a:cs typeface="Caveat"/>
              <a:sym typeface="Caveat"/>
            </a:endParaRPr>
          </a:p>
        </p:txBody>
      </p:sp>
      <p:pic>
        <p:nvPicPr>
          <p:cNvPr id="220" name="Google Shape;220;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837081" y="986986"/>
            <a:ext cx="3201507" cy="3740024"/>
          </a:xfrm>
          <a:prstGeom prst="rect">
            <a:avLst/>
          </a:prstGeom>
          <a:noFill/>
          <a:ln>
            <a:noFill/>
          </a:ln>
        </p:spPr>
      </p:pic>
      <p:pic>
        <p:nvPicPr>
          <p:cNvPr id="221" name="Google Shape;221;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7591" y="2880356"/>
            <a:ext cx="1648491" cy="2137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Mary Emery</a:t>
            </a:r>
            <a:endParaRPr/>
          </a:p>
        </p:txBody>
      </p:sp>
      <p:sp>
        <p:nvSpPr>
          <p:cNvPr id="227" name="Google Shape;227;p34"/>
          <p:cNvSpPr txBox="1"/>
          <p:nvPr/>
        </p:nvSpPr>
        <p:spPr>
          <a:xfrm>
            <a:off x="652250" y="2829775"/>
            <a:ext cx="8113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rgbClr val="A4C2F4"/>
                </a:solidFill>
                <a:latin typeface="Roboto Light"/>
                <a:ea typeface="Roboto Light"/>
                <a:cs typeface="Roboto Light"/>
                <a:sym typeface="Roboto Light"/>
              </a:rPr>
              <a:t>Using CCF to plan for long-term change</a:t>
            </a:r>
            <a:endParaRPr sz="3000">
              <a:solidFill>
                <a:srgbClr val="A4C2F4"/>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setting</a:t>
            </a:r>
            <a:endParaRPr/>
          </a:p>
        </p:txBody>
      </p:sp>
      <p:sp>
        <p:nvSpPr>
          <p:cNvPr id="233" name="Google Shape;233;p35"/>
          <p:cNvSpPr txBox="1">
            <a:spLocks noGrp="1"/>
          </p:cNvSpPr>
          <p:nvPr>
            <p:ph type="body" idx="1"/>
          </p:nvPr>
        </p:nvSpPr>
        <p:spPr>
          <a:xfrm>
            <a:off x="311700" y="1182800"/>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Iowa State Public Health 2007: </a:t>
            </a:r>
            <a:br>
              <a:rPr lang="en" sz="2000"/>
            </a:br>
            <a:r>
              <a:rPr lang="en" sz="2000"/>
              <a:t>Opportunity and Challenge</a:t>
            </a:r>
            <a:endParaRPr sz="2000"/>
          </a:p>
          <a:p>
            <a:pPr marL="457200" lvl="0" indent="-355600" algn="l" rtl="0">
              <a:spcBef>
                <a:spcPts val="1000"/>
              </a:spcBef>
              <a:spcAft>
                <a:spcPts val="0"/>
              </a:spcAft>
              <a:buSzPts val="2000"/>
              <a:buChar char="●"/>
            </a:pPr>
            <a:r>
              <a:rPr lang="en" sz="2000"/>
              <a:t>How do we invest in Community Wellness leading to long-term changes in indicators of community health?</a:t>
            </a:r>
            <a:endParaRPr sz="2000"/>
          </a:p>
          <a:p>
            <a:pPr marL="457200" lvl="0" indent="-355600" algn="l" rtl="0">
              <a:spcBef>
                <a:spcPts val="1000"/>
              </a:spcBef>
              <a:spcAft>
                <a:spcPts val="1000"/>
              </a:spcAft>
              <a:buSzPts val="2000"/>
              <a:buChar char="●"/>
            </a:pPr>
            <a:r>
              <a:rPr lang="en" sz="2000"/>
              <a:t>Pilot study raised concerns about lasting impact.</a:t>
            </a:r>
            <a:endParaRPr sz="2000"/>
          </a:p>
        </p:txBody>
      </p:sp>
      <p:pic>
        <p:nvPicPr>
          <p:cNvPr id="234" name="Google Shape;234;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98275" y="409998"/>
            <a:ext cx="2444049" cy="1728250"/>
          </a:xfrm>
          <a:prstGeom prst="rect">
            <a:avLst/>
          </a:prstGeom>
          <a:noFill/>
          <a:ln>
            <a:noFill/>
          </a:ln>
        </p:spPr>
      </p:pic>
      <p:pic>
        <p:nvPicPr>
          <p:cNvPr id="235" name="Google Shape;235;p3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23069" y="3305725"/>
            <a:ext cx="2662875" cy="1545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Strategy: Integrating Community Coaching and the Community Capitals Framework</a:t>
            </a:r>
            <a:endParaRPr/>
          </a:p>
        </p:txBody>
      </p:sp>
      <p:sp>
        <p:nvSpPr>
          <p:cNvPr id="241" name="Google Shape;241;p36"/>
          <p:cNvSpPr txBox="1">
            <a:spLocks noGrp="1"/>
          </p:cNvSpPr>
          <p:nvPr>
            <p:ph type="body" idx="1"/>
          </p:nvPr>
        </p:nvSpPr>
        <p:spPr>
          <a:xfrm>
            <a:off x="351650" y="1509525"/>
            <a:ext cx="8520600" cy="33390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sz="2000"/>
              <a:t>1. Shaping the call for proposals</a:t>
            </a:r>
            <a:endParaRPr sz="2000"/>
          </a:p>
          <a:p>
            <a:pPr marL="457200" lvl="0" indent="0" algn="l" rtl="0">
              <a:spcBef>
                <a:spcPts val="1000"/>
              </a:spcBef>
              <a:spcAft>
                <a:spcPts val="0"/>
              </a:spcAft>
              <a:buNone/>
            </a:pPr>
            <a:r>
              <a:rPr lang="en" sz="2000"/>
              <a:t>2. Training for Public Health professionals in community coaching</a:t>
            </a:r>
            <a:endParaRPr sz="2000"/>
          </a:p>
          <a:p>
            <a:pPr marL="457200" lvl="0" indent="0" algn="l" rtl="0">
              <a:spcBef>
                <a:spcPts val="1000"/>
              </a:spcBef>
              <a:spcAft>
                <a:spcPts val="0"/>
              </a:spcAft>
              <a:buNone/>
            </a:pPr>
            <a:r>
              <a:rPr lang="en" sz="2000"/>
              <a:t>3.  Orientation for grantees</a:t>
            </a:r>
            <a:endParaRPr sz="2000"/>
          </a:p>
          <a:p>
            <a:pPr marL="457200" lvl="0" indent="0" algn="l" rtl="0">
              <a:spcBef>
                <a:spcPts val="1000"/>
              </a:spcBef>
              <a:spcAft>
                <a:spcPts val="1000"/>
              </a:spcAft>
              <a:buNone/>
            </a:pPr>
            <a:r>
              <a:rPr lang="en" sz="2000"/>
              <a:t>4.  interim and final reporting protocols using CCF</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a:t>
            </a:r>
            <a:endParaRPr/>
          </a:p>
        </p:txBody>
      </p:sp>
      <p:sp>
        <p:nvSpPr>
          <p:cNvPr id="247" name="Google Shape;247;p37"/>
          <p:cNvSpPr txBox="1">
            <a:spLocks noGrp="1"/>
          </p:cNvSpPr>
          <p:nvPr>
            <p:ph type="body" idx="1"/>
          </p:nvPr>
        </p:nvSpPr>
        <p:spPr>
          <a:xfrm>
            <a:off x="351650" y="1509525"/>
            <a:ext cx="8520600" cy="3339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en" sz="2000"/>
              <a:t>Public health professionals often have issues with the coaching models</a:t>
            </a:r>
            <a:endParaRPr sz="2000"/>
          </a:p>
          <a:p>
            <a:pPr marL="457200" lvl="0" indent="-355600" algn="l" rtl="0">
              <a:spcBef>
                <a:spcPts val="1000"/>
              </a:spcBef>
              <a:spcAft>
                <a:spcPts val="0"/>
              </a:spcAft>
              <a:buSzPts val="2000"/>
              <a:buAutoNum type="arabicPeriod"/>
            </a:pPr>
            <a:r>
              <a:rPr lang="en" sz="2000"/>
              <a:t>Tell me again, What exactly is political capital?</a:t>
            </a:r>
            <a:endParaRPr sz="2000"/>
          </a:p>
          <a:p>
            <a:pPr marL="457200" lvl="0" indent="-355600" algn="l" rtl="0">
              <a:spcBef>
                <a:spcPts val="1000"/>
              </a:spcBef>
              <a:spcAft>
                <a:spcPts val="1000"/>
              </a:spcAft>
              <a:buSzPts val="2000"/>
              <a:buAutoNum type="arabicPeriod"/>
            </a:pPr>
            <a:r>
              <a:rPr lang="en" sz="2000"/>
              <a:t>2008 downturn  - lost funding, staffing, and support before we could finalize  the reporting</a:t>
            </a:r>
            <a:endParaRPr sz="200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N_Template_Maroon">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N_Template_Maroon">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3228</Words>
  <Application>Microsoft Macintosh PowerPoint</Application>
  <PresentationFormat>On-screen Show (16:9)</PresentationFormat>
  <Paragraphs>563</Paragraphs>
  <Slides>43</Slides>
  <Notes>43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vt:i4>
      </vt:variant>
    </vt:vector>
  </HeadingPairs>
  <TitlesOfParts>
    <vt:vector size="57" baseType="lpstr">
      <vt:lpstr>Caveat</vt:lpstr>
      <vt:lpstr>Roboto</vt:lpstr>
      <vt:lpstr>Calibri</vt:lpstr>
      <vt:lpstr>Roboto Thin</vt:lpstr>
      <vt:lpstr>Cambria</vt:lpstr>
      <vt:lpstr>Times New Roman</vt:lpstr>
      <vt:lpstr>Arial</vt:lpstr>
      <vt:lpstr>Roboto Light</vt:lpstr>
      <vt:lpstr>Noto Sans Symbols</vt:lpstr>
      <vt:lpstr>Proxima Nova</vt:lpstr>
      <vt:lpstr>Roboto Medium</vt:lpstr>
      <vt:lpstr>Geometric</vt:lpstr>
      <vt:lpstr>HN_Template_Maroon</vt:lpstr>
      <vt:lpstr>HN_Template_Maroon</vt:lpstr>
      <vt:lpstr>Using the Community Capitals Framework to Measure Program Impacts</vt:lpstr>
      <vt:lpstr>National CRED* Indicators Working Group -- What’s Driving Us? </vt:lpstr>
      <vt:lpstr>National CRED Indicators Working Group </vt:lpstr>
      <vt:lpstr>CRED Reporting</vt:lpstr>
      <vt:lpstr>Benefits of collecting indicator data</vt:lpstr>
      <vt:lpstr>Mary Emery</vt:lpstr>
      <vt:lpstr>The setting</vt:lpstr>
      <vt:lpstr>The Strategy: Integrating Community Coaching and the Community Capitals Framework</vt:lpstr>
      <vt:lpstr>Challenges</vt:lpstr>
      <vt:lpstr>Lessons learned</vt:lpstr>
      <vt:lpstr>Abigail Condie</vt:lpstr>
      <vt:lpstr>Methods</vt:lpstr>
      <vt:lpstr>Observations</vt:lpstr>
      <vt:lpstr>Overview of the Capitals-Based Indicators</vt:lpstr>
      <vt:lpstr>Built &amp; Financial Capital Indicators Examples</vt:lpstr>
      <vt:lpstr>Natural &amp; Cultural Capital Indicators Examples</vt:lpstr>
      <vt:lpstr>Human &amp; Social Capital Indicators Examples</vt:lpstr>
      <vt:lpstr>Political Capital Indicators Examples</vt:lpstr>
      <vt:lpstr>Conclusion</vt:lpstr>
      <vt:lpstr>Abigail Borron</vt:lpstr>
      <vt:lpstr>Implying an Inside-Out Perspective</vt:lpstr>
      <vt:lpstr>The Modified CCF Model</vt:lpstr>
      <vt:lpstr>Pilot Study </vt:lpstr>
      <vt:lpstr>Pilot Study</vt:lpstr>
      <vt:lpstr>Statewide Data Collection </vt:lpstr>
      <vt:lpstr>Livestock Production </vt:lpstr>
      <vt:lpstr>Poverty Levels</vt:lpstr>
      <vt:lpstr>Health Outcomes</vt:lpstr>
      <vt:lpstr>Synthesis of Both Scales</vt:lpstr>
      <vt:lpstr>PowerPoint Presentation</vt:lpstr>
      <vt:lpstr>PowerPoint Presentation</vt:lpstr>
      <vt:lpstr>PowerPoint Presentation</vt:lpstr>
      <vt:lpstr>Scott Chazdon </vt:lpstr>
      <vt:lpstr>PowerPoint Presentation</vt:lpstr>
      <vt:lpstr>End of year follow-up survey (sent to community stakeholders)</vt:lpstr>
      <vt:lpstr>Positive effects on community capitals</vt:lpstr>
      <vt:lpstr>Examples</vt:lpstr>
      <vt:lpstr>Examples</vt:lpstr>
      <vt:lpstr>Changing proportions of REV community accomplishments from year one through year three (Combined results across communities) </vt:lpstr>
      <vt:lpstr>Coding a ripple map with the CCF</vt:lpstr>
      <vt:lpstr>PowerPoint Presentation</vt:lpstr>
      <vt:lpstr>Proposal for North Central Indicators </vt:lpstr>
      <vt:lpstr>Q&amp;A and discussion  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Community Capitals Framework to Measure Program Impacts</dc:title>
  <cp:lastModifiedBy>Guzman, Angelica M</cp:lastModifiedBy>
  <cp:revision>1</cp:revision>
  <dcterms:modified xsi:type="dcterms:W3CDTF">2023-12-04T16:39:32Z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2023-12-04T16:39:28Z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a597bb12-feac-4ff5-aaa7-95fa5767813c</vt:lpwstr>
  </property>
  <property fmtid="{D5CDD505-2E9C-101B-9397-08002B2CF9AE}" pid="8" name="MSIP_Label_4044bd30-2ed7-4c9d-9d12-46200872a97b_ContentBits">
    <vt:lpwstr>0</vt:lpwstr>
  </property>
</Properties>
</file>